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34.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7.xml" ContentType="application/vnd.openxmlformats-officedocument.presentationml.slide+xml"/>
  <Override PartName="/ppt/slides/slide23.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6.xml" ContentType="application/vnd.openxmlformats-officedocument.presentationml.slide+xml"/>
  <Override PartName="/ppt/slides/slide42.xml" ContentType="application/vnd.openxmlformats-officedocument.presentationml.slide+xml"/>
  <Override PartName="/ppt/slides/slide48.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47.xml" ContentType="application/vnd.openxmlformats-officedocument.presentationml.slide+xml"/>
  <Override PartName="/ppt/slides/slide55.xml" ContentType="application/vnd.openxmlformats-officedocument.presentationml.slide+xml"/>
  <Override PartName="/ppt/slides/slide30.xml" ContentType="application/vnd.openxmlformats-officedocument.presentationml.slide+xml"/>
  <Override PartName="/ppt/slides/slide53.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4.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6.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notesSlides/notesSlide24.xml" ContentType="application/vnd.openxmlformats-officedocument.presentationml.notesSlide+xml"/>
  <Override PartName="/ppt/notesSlides/notesSlide17.xml" ContentType="application/vnd.openxmlformats-officedocument.presentationml.notesSlide+xml"/>
  <Override PartName="/ppt/notesSlides/notesSlide25.xml" ContentType="application/vnd.openxmlformats-officedocument.presentationml.notesSlide+xml"/>
  <Override PartName="/ppt/notesSlides/notesSlide41.xml" ContentType="application/vnd.openxmlformats-officedocument.presentationml.notesSlide+xml"/>
  <Override PartName="/ppt/notesSlides/notesSlide40.xml" ContentType="application/vnd.openxmlformats-officedocument.presentationml.notesSlide+xml"/>
  <Override PartName="/ppt/notesSlides/notesSlide52.xml" ContentType="application/vnd.openxmlformats-officedocument.presentationml.notesSlide+xml"/>
  <Override PartName="/ppt/notesSlides/notesSlide39.xml" ContentType="application/vnd.openxmlformats-officedocument.presentationml.notesSlide+xml"/>
  <Override PartName="/ppt/notesSlides/notesSlide53.xml" ContentType="application/vnd.openxmlformats-officedocument.presentationml.notesSlide+xml"/>
  <Override PartName="/ppt/notesSlides/notesSlide38.xml" ContentType="application/vnd.openxmlformats-officedocument.presentationml.notesSlide+xml"/>
  <Override PartName="/ppt/notesSlides/notesSlide51.xml" ContentType="application/vnd.openxmlformats-officedocument.presentationml.notesSlide+xml"/>
  <Override PartName="/ppt/notesSlides/notesSlide42.xml" ContentType="application/vnd.openxmlformats-officedocument.presentationml.notesSlide+xml"/>
  <Override PartName="/ppt/notesSlides/notesSlide50.xml" ContentType="application/vnd.openxmlformats-officedocument.presentationml.notesSlide+xml"/>
  <Override PartName="/ppt/notesSlides/notesSlide43.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44.xml" ContentType="application/vnd.openxmlformats-officedocument.presentationml.notesSlide+xml"/>
  <Override PartName="/ppt/notesSlides/notesSlide37.xml" ContentType="application/vnd.openxmlformats-officedocument.presentationml.notesSlide+xml"/>
  <Override PartName="/ppt/notesSlides/notesSlide28.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7.xml" ContentType="application/vnd.openxmlformats-officedocument.presentationml.notesSlide+xml"/>
  <Override PartName="/ppt/notesSlides/notesSlide34.xml" ContentType="application/vnd.openxmlformats-officedocument.presentationml.notesSlide+xml"/>
  <Override PartName="/ppt/notesSlides/notesSlide36.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Override2.xml" ContentType="application/vnd.openxmlformats-officedocument.themeOverride+xml"/>
  <Override PartName="/ppt/theme/themeOverride1.xml" ContentType="application/vnd.openxmlformats-officedocument.themeOverrid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57"/>
  </p:notesMasterIdLst>
  <p:sldIdLst>
    <p:sldId id="356" r:id="rId2"/>
    <p:sldId id="357" r:id="rId3"/>
    <p:sldId id="358" r:id="rId4"/>
    <p:sldId id="260" r:id="rId5"/>
    <p:sldId id="261" r:id="rId6"/>
    <p:sldId id="297" r:id="rId7"/>
    <p:sldId id="263" r:id="rId8"/>
    <p:sldId id="298" r:id="rId9"/>
    <p:sldId id="299" r:id="rId10"/>
    <p:sldId id="300" r:id="rId11"/>
    <p:sldId id="301" r:id="rId12"/>
    <p:sldId id="304" r:id="rId13"/>
    <p:sldId id="305" r:id="rId14"/>
    <p:sldId id="306" r:id="rId15"/>
    <p:sldId id="307" r:id="rId16"/>
    <p:sldId id="308" r:id="rId17"/>
    <p:sldId id="309" r:id="rId18"/>
    <p:sldId id="310" r:id="rId19"/>
    <p:sldId id="312" r:id="rId20"/>
    <p:sldId id="313" r:id="rId21"/>
    <p:sldId id="314" r:id="rId22"/>
    <p:sldId id="317" r:id="rId23"/>
    <p:sldId id="318" r:id="rId24"/>
    <p:sldId id="319" r:id="rId25"/>
    <p:sldId id="320" r:id="rId26"/>
    <p:sldId id="321" r:id="rId27"/>
    <p:sldId id="323" r:id="rId28"/>
    <p:sldId id="325" r:id="rId29"/>
    <p:sldId id="327" r:id="rId30"/>
    <p:sldId id="328" r:id="rId31"/>
    <p:sldId id="329" r:id="rId32"/>
    <p:sldId id="330" r:id="rId33"/>
    <p:sldId id="333" r:id="rId34"/>
    <p:sldId id="334" r:id="rId35"/>
    <p:sldId id="335" r:id="rId36"/>
    <p:sldId id="337" r:id="rId37"/>
    <p:sldId id="338" r:id="rId38"/>
    <p:sldId id="339" r:id="rId39"/>
    <p:sldId id="340" r:id="rId40"/>
    <p:sldId id="341" r:id="rId41"/>
    <p:sldId id="342" r:id="rId42"/>
    <p:sldId id="343" r:id="rId43"/>
    <p:sldId id="346" r:id="rId44"/>
    <p:sldId id="345" r:id="rId45"/>
    <p:sldId id="283" r:id="rId46"/>
    <p:sldId id="347" r:id="rId47"/>
    <p:sldId id="287" r:id="rId48"/>
    <p:sldId id="348" r:id="rId49"/>
    <p:sldId id="349" r:id="rId50"/>
    <p:sldId id="351" r:id="rId51"/>
    <p:sldId id="354" r:id="rId52"/>
    <p:sldId id="355" r:id="rId53"/>
    <p:sldId id="295" r:id="rId54"/>
    <p:sldId id="360" r:id="rId55"/>
    <p:sldId id="359" r:id="rId5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5"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189" autoAdjust="0"/>
    <p:restoredTop sz="94660"/>
  </p:normalViewPr>
  <p:slideViewPr>
    <p:cSldViewPr snapToGrid="0">
      <p:cViewPr varScale="1">
        <p:scale>
          <a:sx n="66" d="100"/>
          <a:sy n="66" d="100"/>
        </p:scale>
        <p:origin x="86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8"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66" Type="http://schemas.openxmlformats.org/officeDocument/2006/relationships/presProps" Target="presProps.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7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dobe Devanagari" panose="02040503050201020203" pitchFamily="18" charset="0"/>
                <a:ea typeface="Calibri"/>
                <a:cs typeface="Adobe Devanagari" panose="02040503050201020203" pitchFamily="18" charset="0"/>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dobe Devanagari" panose="02040503050201020203" pitchFamily="18" charset="0"/>
                <a:ea typeface="Calibri"/>
                <a:cs typeface="Adobe Devanagari" panose="02040503050201020203" pitchFamily="18" charset="0"/>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dobe Devanagari" panose="02040503050201020203" pitchFamily="18" charset="0"/>
                <a:ea typeface="Calibri"/>
                <a:cs typeface="Adobe Devanagari" panose="02040503050201020203" pitchFamily="18" charset="0"/>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dobe Devanagari" panose="02040503050201020203" pitchFamily="18" charset="0"/>
                <a:cs typeface="Adobe Devanagari" panose="02040503050201020203" pitchFamily="18" charset="0"/>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dobe Devanagari" panose="02040503050201020203" pitchFamily="18" charset="0"/>
        <a:ea typeface="Adobe Devanagari" panose="02040503050201020203" pitchFamily="18" charset="0"/>
        <a:cs typeface="Adobe Devanagari" panose="02040503050201020203" pitchFamily="18" charset="0"/>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dobe Devanagari" panose="02040503050201020203" pitchFamily="18" charset="0"/>
              <a:cs typeface="Adobe Devanagari" panose="02040503050201020203" pitchFamily="18"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latin typeface="Alexandria" pitchFamily="2" charset="-78"/>
                <a:cs typeface="Alexandria" pitchFamily="2" charset="-78"/>
              </a:rPr>
              <a:t>1</a:t>
            </a:fld>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205141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3159847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7075311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936950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740581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48731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0365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20174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7910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3774652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1915040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12689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14016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9170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31509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954151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16008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62393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07302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371132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798969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03252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01389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37868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5201673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83780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31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4543029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551045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88721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208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71107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52365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72224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372185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78043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40</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0683819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52225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385446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43</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97820433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74156865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169991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48145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5562875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911742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19110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116815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dobe Devanagari" panose="02040503050201020203" pitchFamily="18" charset="0"/>
              <a:cs typeface="Adobe Devanagari" panose="02040503050201020203" pitchFamily="18" charset="0"/>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358064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345717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527872186"/>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990018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242615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53712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589386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80980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07954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111697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649192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2354214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0293148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49362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50147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06884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99497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772607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851138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3404019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4148574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6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3021161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8" name="Graphic 21"/>
          <p:cNvPicPr>
            <a:picLocks noChangeAspect="1"/>
          </p:cNvPicPr>
          <p:nvPr userDrawn="1"/>
        </p:nvPicPr>
        <p:blipFill rotWithShape="1">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4000" y="389646"/>
            <a:ext cx="2209800" cy="638260"/>
          </a:xfrm>
          <a:prstGeom prst="rect">
            <a:avLst/>
          </a:prstGeom>
        </p:spPr>
      </p:pic>
    </p:spTree>
    <p:extLst>
      <p:ext uri="{BB962C8B-B14F-4D97-AF65-F5344CB8AC3E}">
        <p14:creationId xmlns:p14="http://schemas.microsoft.com/office/powerpoint/2010/main" val="165547022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9" r:id="rId19"/>
    <p:sldLayoutId id="2147483690" r:id="rId20"/>
    <p:sldLayoutId id="2147483691" r:id="rId21"/>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9.xml"/><Relationship Id="rId1" Type="http://schemas.openxmlformats.org/officeDocument/2006/relationships/themeOverride" Target="../theme/themeOverride1.xml"/><Relationship Id="rId5" Type="http://schemas.openxmlformats.org/officeDocument/2006/relationships/image" Target="../media/image9.jp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0.xml"/><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3.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6.xml"/><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8.xml"/><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9.xml"/><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2.xml"/><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9.xml"/><Relationship Id="rId1" Type="http://schemas.openxmlformats.org/officeDocument/2006/relationships/themeOverride" Target="../theme/themeOverride2.xml"/><Relationship Id="rId5" Type="http://schemas.openxmlformats.org/officeDocument/2006/relationships/image" Target="../media/image9.jpg"/><Relationship Id="rId4" Type="http://schemas.openxmlformats.org/officeDocument/2006/relationships/image" Target="../media/image1.png"/></Relationships>
</file>

<file path=ppt/slides/_rels/slide4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44.xml"/><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45.xml"/><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7.xml"/><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0.png"/><Relationship Id="rId2" Type="http://schemas.openxmlformats.org/officeDocument/2006/relationships/image" Target="../media/image18.jpeg"/><Relationship Id="rId1" Type="http://schemas.openxmlformats.org/officeDocument/2006/relationships/slideLayout" Target="../slideLayouts/slideLayout17.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736205" y="4483619"/>
            <a:ext cx="2927454"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1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8" y="391885"/>
            <a:ext cx="2780812" cy="857339"/>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180946" y="3300120"/>
            <a:ext cx="4404667" cy="707846"/>
          </a:xfrm>
          <a:prstGeom prst="rect">
            <a:avLst/>
          </a:prstGeom>
          <a:noFill/>
          <a:ln>
            <a:noFill/>
          </a:ln>
        </p:spPr>
        <p:txBody>
          <a:bodyPr spcFirstLastPara="1" wrap="square" lIns="91425" tIns="45700" rIns="91425" bIns="45700" anchor="t" anchorCtr="0">
            <a:spAutoFit/>
          </a:bodyPr>
          <a:lstStyle/>
          <a:p>
            <a:pPr marL="0" marR="0" lvl="0" indent="0" algn="ctr" rtl="0">
              <a:buNone/>
            </a:pPr>
            <a:r>
              <a:rPr lang="en-US" sz="2000" b="1" dirty="0" smtClean="0">
                <a:solidFill>
                  <a:srgbClr val="00B0F0"/>
                </a:solidFill>
                <a:latin typeface="Alexandria Black" pitchFamily="2" charset="-78"/>
                <a:ea typeface="Times New Roman"/>
                <a:cs typeface="Alexandria Black" pitchFamily="2" charset="-78"/>
                <a:sym typeface="Times New Roman"/>
              </a:rPr>
              <a:t>Business Analysis </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613</a:t>
            </a:r>
            <a:endParaRPr lang="en-US" sz="2000" dirty="0">
              <a:latin typeface="Alexandria Black" pitchFamily="2" charset="-78"/>
              <a:cs typeface="Alexandria Black" pitchFamily="2" charset="-78"/>
            </a:endParaRPr>
          </a:p>
        </p:txBody>
      </p:sp>
      <p:sp>
        <p:nvSpPr>
          <p:cNvPr id="12" name="Google Shape;131;p3"/>
          <p:cNvSpPr txBox="1"/>
          <p:nvPr/>
        </p:nvSpPr>
        <p:spPr>
          <a:xfrm>
            <a:off x="0" y="5599545"/>
            <a:ext cx="3177324"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2964353764"/>
      </p:ext>
    </p:extLst>
  </p:cSld>
  <p:clrMapOvr>
    <a:masterClrMapping/>
  </p:clrMapOvr>
  <mc:AlternateContent xmlns:mc="http://schemas.openxmlformats.org/markup-compatibility/2006" xmlns:p14="http://schemas.microsoft.com/office/powerpoint/2010/main">
    <mc:Choice Requires="p14">
      <p:transition spd="slow" p14:dur="2000" advTm="27333"/>
    </mc:Choice>
    <mc:Fallback xmlns="">
      <p:transition spd="slow" advTm="2733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200329"/>
          </a:xfrm>
          <a:prstGeom prst="rect">
            <a:avLst/>
          </a:prstGeom>
          <a:noFill/>
        </p:spPr>
        <p:txBody>
          <a:bodyPr wrap="square" rtlCol="0">
            <a:spAutoFit/>
          </a:bodyPr>
          <a:lstStyle/>
          <a:p>
            <a:pPr algn="ctr"/>
            <a:r>
              <a:rPr lang="en-US" sz="2400" b="1" i="1" dirty="0" smtClean="0">
                <a:solidFill>
                  <a:srgbClr val="00B0F0"/>
                </a:solidFill>
                <a:latin typeface="Alexandria Black" pitchFamily="2" charset="-78"/>
                <a:cs typeface="Alexandria Black" pitchFamily="2" charset="-78"/>
              </a:rPr>
              <a:t>Business Analysis </a:t>
            </a:r>
          </a:p>
          <a:p>
            <a:pPr algn="ctr"/>
            <a:r>
              <a:rPr lang="en-US" sz="2400" dirty="0">
                <a:latin typeface="Alexandria Black" pitchFamily="2" charset="-78"/>
                <a:cs typeface="Alexandria Black" pitchFamily="2" charset="-78"/>
              </a:rPr>
              <a:t>FNT </a:t>
            </a:r>
            <a:r>
              <a:rPr lang="en-US" sz="2400" dirty="0" smtClean="0">
                <a:latin typeface="Alexandria Black" pitchFamily="2" charset="-78"/>
                <a:cs typeface="Alexandria Black" pitchFamily="2" charset="-78"/>
              </a:rPr>
              <a:t>613</a:t>
            </a:r>
            <a:endParaRPr lang="en-US" sz="2400" dirty="0">
              <a:latin typeface="Alexandria Black" pitchFamily="2" charset="-78"/>
              <a:cs typeface="Alexandria Black" pitchFamily="2" charset="-78"/>
            </a:endParaRPr>
          </a:p>
          <a:p>
            <a:endParaRPr lang="en-US" sz="2400" b="1" i="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dirty="0" smtClean="0">
                <a:solidFill>
                  <a:srgbClr val="000000"/>
                </a:solidFill>
                <a:latin typeface="Alexandria Black" pitchFamily="2" charset="-78"/>
                <a:ea typeface="Times New Roman"/>
                <a:cs typeface="Alexandria Black" pitchFamily="2" charset="-78"/>
                <a:sym typeface="Times New Roman"/>
              </a:rPr>
              <a:t>1</a:t>
            </a:r>
            <a:r>
              <a:rPr lang="en-US" sz="2400" b="1" baseline="30000" dirty="0" smtClean="0">
                <a:solidFill>
                  <a:srgbClr val="000000"/>
                </a:solidFill>
                <a:latin typeface="Alexandria Black" pitchFamily="2" charset="-78"/>
                <a:ea typeface="Times New Roman"/>
                <a:cs typeface="Alexandria Black" pitchFamily="2" charset="-78"/>
                <a:sym typeface="Times New Roman"/>
              </a:rPr>
              <a:t>st</a:t>
            </a:r>
            <a:r>
              <a:rPr lang="en-US" sz="2400" b="1" dirty="0" smtClean="0">
                <a:solidFill>
                  <a:srgbClr val="000000"/>
                </a:solidFill>
                <a:latin typeface="Alexandria Black" pitchFamily="2" charset="-78"/>
                <a:ea typeface="Times New Roman"/>
                <a:cs typeface="Alexandria Black" pitchFamily="2" charset="-78"/>
                <a:sym typeface="Times New Roman"/>
              </a:rPr>
              <a:t> Lecture </a:t>
            </a:r>
            <a:endParaRPr lang="en-US" sz="24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9432469"/>
      </p:ext>
    </p:extLst>
  </p:cSld>
  <p:clrMapOvr>
    <a:masterClrMapping/>
  </p:clrMapOvr>
  <mc:AlternateContent xmlns:mc="http://schemas.openxmlformats.org/markup-compatibility/2006" xmlns:p14="http://schemas.microsoft.com/office/powerpoint/2010/main">
    <mc:Choice Requires="p14">
      <p:transition spd="slow" p14:dur="2000" advTm="13850"/>
    </mc:Choice>
    <mc:Fallback xmlns="">
      <p:transition spd="slow" advTm="1385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5197514" y="11059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180431" y="648928"/>
            <a:ext cx="908419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14" name="Google Shape;147;p4"/>
          <p:cNvSpPr txBox="1"/>
          <p:nvPr/>
        </p:nvSpPr>
        <p:spPr>
          <a:xfrm>
            <a:off x="6314307" y="1233322"/>
            <a:ext cx="5697262" cy="830956"/>
          </a:xfrm>
          <a:prstGeom prst="rect">
            <a:avLst/>
          </a:prstGeom>
          <a:noFill/>
          <a:ln>
            <a:noFill/>
          </a:ln>
        </p:spPr>
        <p:txBody>
          <a:bodyPr spcFirstLastPara="1" wrap="square" lIns="91425" tIns="45700" rIns="91425" bIns="45700" anchor="t" anchorCtr="0">
            <a:spAutoFit/>
          </a:bodyPr>
          <a:lstStyle/>
          <a:p>
            <a:pPr algn="ctr"/>
            <a:r>
              <a:rPr lang="en-US" sz="2400" b="1" dirty="0">
                <a:solidFill>
                  <a:schemeClr val="tx1"/>
                </a:solidFill>
                <a:latin typeface="Alexandria" pitchFamily="2" charset="-78"/>
                <a:ea typeface="Calibri"/>
                <a:cs typeface="Alexandria" pitchFamily="2" charset="-78"/>
                <a:sym typeface="Calibri"/>
              </a:rPr>
              <a:t>Introduction to Business Analysis and The Competencies of a Business Analyst</a:t>
            </a:r>
            <a:endParaRPr lang="en-US" sz="2400" dirty="0">
              <a:solidFill>
                <a:schemeClr val="tx1"/>
              </a:solidFill>
              <a:latin typeface="Alexandria" pitchFamily="2" charset="-78"/>
              <a:ea typeface="Calibri"/>
              <a:cs typeface="Alexandria" pitchFamily="2" charset="-78"/>
              <a:sym typeface="Calibri"/>
            </a:endParaRPr>
          </a:p>
        </p:txBody>
      </p:sp>
      <p:sp>
        <p:nvSpPr>
          <p:cNvPr id="15" name="Google Shape;146;p4"/>
          <p:cNvSpPr/>
          <p:nvPr/>
        </p:nvSpPr>
        <p:spPr>
          <a:xfrm>
            <a:off x="180431" y="4990202"/>
            <a:ext cx="5937063" cy="424691"/>
          </a:xfrm>
          <a:prstGeom prst="rect">
            <a:avLst/>
          </a:prstGeom>
          <a:noFill/>
          <a:ln>
            <a:noFill/>
          </a:ln>
        </p:spPr>
        <p:txBody>
          <a:bodyPr spcFirstLastPara="1" wrap="square" lIns="91425" tIns="45700" rIns="91425" bIns="45700" anchor="t" anchorCtr="0">
            <a:spAutoFit/>
          </a:bodyPr>
          <a:lstStyle/>
          <a:p>
            <a:pPr lvl="0">
              <a:lnSpc>
                <a:spcPct val="90000"/>
              </a:lnSpc>
              <a:buClr>
                <a:schemeClr val="lt1"/>
              </a:buClr>
              <a:buSzPct val="100000"/>
            </a:pPr>
            <a:r>
              <a:rPr lang="en-US" sz="2400" b="1" dirty="0">
                <a:latin typeface="Alexandria Black" pitchFamily="2" charset="-78"/>
                <a:ea typeface="Calibri"/>
                <a:cs typeface="Alexandria Black" pitchFamily="2" charset="-78"/>
                <a:sym typeface="Calibri"/>
              </a:rPr>
              <a:t>Master of </a:t>
            </a:r>
            <a:r>
              <a:rPr lang="en-US" sz="2400" b="1" dirty="0" smtClean="0">
                <a:latin typeface="Alexandria Black" pitchFamily="2" charset="-78"/>
                <a:ea typeface="Calibri"/>
                <a:cs typeface="Alexandria Black" pitchFamily="2" charset="-78"/>
                <a:sym typeface="Calibri"/>
              </a:rPr>
              <a:t>Financial Technology- Fin Tech </a:t>
            </a:r>
            <a:endParaRPr lang="en-US" sz="2400" b="1" dirty="0">
              <a:latin typeface="Alexandria Black" pitchFamily="2" charset="-78"/>
              <a:ea typeface="Calibri"/>
              <a:cs typeface="Alexandria Black" pitchFamily="2" charset="-78"/>
              <a:sym typeface="Calibri"/>
            </a:endParaRPr>
          </a:p>
        </p:txBody>
      </p:sp>
    </p:spTree>
    <p:extLst>
      <p:ext uri="{BB962C8B-B14F-4D97-AF65-F5344CB8AC3E}">
        <p14:creationId xmlns:p14="http://schemas.microsoft.com/office/powerpoint/2010/main" val="2985672668"/>
      </p:ext>
    </p:extLst>
  </p:cSld>
  <p:clrMapOvr>
    <a:masterClrMapping/>
  </p:clrMapOvr>
  <mc:AlternateContent xmlns:mc="http://schemas.openxmlformats.org/markup-compatibility/2006" xmlns:p14="http://schemas.microsoft.com/office/powerpoint/2010/main">
    <mc:Choice Requires="p14">
      <p:transition spd="slow" p14:dur="2000" advTm="90796"/>
    </mc:Choice>
    <mc:Fallback xmlns="">
      <p:transition spd="slow" advTm="907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1" name="Title 1"/>
          <p:cNvSpPr txBox="1">
            <a:spLocks/>
          </p:cNvSpPr>
          <p:nvPr/>
        </p:nvSpPr>
        <p:spPr>
          <a:xfrm>
            <a:off x="5907314" y="1212845"/>
            <a:ext cx="4504830" cy="70062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altLang="en-US" sz="3200" b="1" dirty="0" smtClean="0">
                <a:solidFill>
                  <a:schemeClr val="tx1"/>
                </a:solidFill>
                <a:latin typeface="Alexandria" pitchFamily="2" charset="-78"/>
                <a:cs typeface="Alexandria" pitchFamily="2" charset="-78"/>
              </a:rPr>
              <a:t>Learning Objectives</a:t>
            </a:r>
            <a:endParaRPr lang="en-US" sz="3200" b="1" dirty="0">
              <a:solidFill>
                <a:schemeClr val="tx1"/>
              </a:solidFill>
              <a:latin typeface="Alexandria" pitchFamily="2" charset="-78"/>
              <a:cs typeface="Alexandria" pitchFamily="2" charset="-78"/>
            </a:endParaRPr>
          </a:p>
        </p:txBody>
      </p:sp>
      <p:sp>
        <p:nvSpPr>
          <p:cNvPr id="12" name="Content Placeholder 2"/>
          <p:cNvSpPr txBox="1">
            <a:spLocks/>
          </p:cNvSpPr>
          <p:nvPr/>
        </p:nvSpPr>
        <p:spPr>
          <a:xfrm>
            <a:off x="5550493" y="2139008"/>
            <a:ext cx="6330332" cy="385539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
                <a:schemeClr val="tx1"/>
              </a:buClr>
              <a:buSzPts val="2000"/>
              <a:buFont typeface="Arial" panose="020B0604020202020204" pitchFamily="34" charset="0"/>
              <a:buChar char="•"/>
            </a:pPr>
            <a:r>
              <a:rPr lang="en-US" sz="2800" dirty="0" smtClean="0">
                <a:solidFill>
                  <a:schemeClr val="tx1"/>
                </a:solidFill>
                <a:latin typeface="Alexandria" pitchFamily="2" charset="-78"/>
                <a:ea typeface="Calibri"/>
                <a:cs typeface="Alexandria" pitchFamily="2" charset="-78"/>
                <a:sym typeface="Calibri"/>
              </a:rPr>
              <a:t>Know the origins, and development of business analysis </a:t>
            </a:r>
            <a:endParaRPr lang="en-US" sz="2800" dirty="0" smtClean="0">
              <a:solidFill>
                <a:schemeClr val="tx1"/>
              </a:solidFill>
              <a:latin typeface="Alexandria" pitchFamily="2" charset="-78"/>
              <a:cs typeface="Alexandria" pitchFamily="2" charset="-78"/>
            </a:endParaRPr>
          </a:p>
          <a:p>
            <a:pPr marL="342900" indent="-342900" algn="just">
              <a:buClr>
                <a:schemeClr val="tx1"/>
              </a:buClr>
              <a:buSzPts val="2000"/>
              <a:buFont typeface="Arial" panose="020B0604020202020204" pitchFamily="34" charset="0"/>
              <a:buChar char="•"/>
            </a:pPr>
            <a:r>
              <a:rPr lang="en-US" sz="2800" dirty="0" smtClean="0">
                <a:solidFill>
                  <a:schemeClr val="tx1"/>
                </a:solidFill>
                <a:latin typeface="Alexandria" pitchFamily="2" charset="-78"/>
                <a:ea typeface="Calibri"/>
                <a:cs typeface="Alexandria" pitchFamily="2" charset="-78"/>
                <a:sym typeface="Calibri"/>
              </a:rPr>
              <a:t>Understand the scope of business analysis work </a:t>
            </a:r>
            <a:endParaRPr lang="en-US" sz="2800" dirty="0" smtClean="0">
              <a:solidFill>
                <a:schemeClr val="tx1"/>
              </a:solidFill>
              <a:latin typeface="Alexandria" pitchFamily="2" charset="-78"/>
              <a:cs typeface="Alexandria" pitchFamily="2" charset="-78"/>
            </a:endParaRPr>
          </a:p>
          <a:p>
            <a:pPr marL="342900" indent="-342900" algn="just">
              <a:buClr>
                <a:schemeClr val="tx1"/>
              </a:buClr>
              <a:buSzPts val="2000"/>
              <a:buFont typeface="Arial" panose="020B0604020202020204" pitchFamily="34" charset="0"/>
              <a:buChar char="•"/>
            </a:pPr>
            <a:r>
              <a:rPr lang="en-US" sz="2800" dirty="0" smtClean="0">
                <a:solidFill>
                  <a:schemeClr val="tx1"/>
                </a:solidFill>
                <a:latin typeface="Alexandria" pitchFamily="2" charset="-78"/>
                <a:ea typeface="Calibri"/>
                <a:cs typeface="Alexandria" pitchFamily="2" charset="-78"/>
                <a:sym typeface="Calibri"/>
              </a:rPr>
              <a:t>Understand the role and responsibilities of a business analyst </a:t>
            </a:r>
            <a:endParaRPr lang="en-US" sz="2800" dirty="0" smtClean="0">
              <a:solidFill>
                <a:schemeClr val="tx1"/>
              </a:solidFill>
              <a:latin typeface="Alexandria" pitchFamily="2" charset="-78"/>
              <a:cs typeface="Alexandria" pitchFamily="2" charset="-78"/>
              <a:sym typeface="Calibri"/>
            </a:endParaRPr>
          </a:p>
          <a:p>
            <a:pPr marL="342900" indent="-342900" algn="just">
              <a:buClr>
                <a:schemeClr val="tx1"/>
              </a:buClr>
              <a:buSzPts val="2000"/>
              <a:buFont typeface="Arial" panose="020B0604020202020204" pitchFamily="34" charset="0"/>
              <a:buChar char="•"/>
            </a:pPr>
            <a:r>
              <a:rPr lang="en-US" sz="2800" dirty="0" smtClean="0">
                <a:solidFill>
                  <a:schemeClr val="tx1"/>
                </a:solidFill>
                <a:latin typeface="Alexandria" pitchFamily="2" charset="-78"/>
                <a:ea typeface="Calibri"/>
                <a:cs typeface="Alexandria" pitchFamily="2" charset="-78"/>
                <a:sym typeface="Calibri"/>
              </a:rPr>
              <a:t>Know the business analysis maturity model </a:t>
            </a:r>
            <a:endParaRPr lang="en-US" sz="2800" dirty="0" smtClean="0">
              <a:solidFill>
                <a:schemeClr val="tx1"/>
              </a:solidFill>
              <a:latin typeface="Alexandria" pitchFamily="2" charset="-78"/>
              <a:cs typeface="Alexandria" pitchFamily="2" charset="-78"/>
            </a:endParaRPr>
          </a:p>
          <a:p>
            <a:pPr marL="342900" indent="-342900" algn="just">
              <a:buClr>
                <a:schemeClr val="tx1"/>
              </a:buClr>
              <a:buSzPts val="2000"/>
              <a:buFont typeface="Arial" panose="020B0604020202020204" pitchFamily="34" charset="0"/>
              <a:buChar char="•"/>
            </a:pPr>
            <a:r>
              <a:rPr lang="en-US" sz="2800" dirty="0" smtClean="0">
                <a:solidFill>
                  <a:schemeClr val="tx1"/>
                </a:solidFill>
                <a:latin typeface="Alexandria" pitchFamily="2" charset="-78"/>
                <a:ea typeface="Calibri"/>
                <a:cs typeface="Alexandria" pitchFamily="2" charset="-78"/>
                <a:sym typeface="Calibri"/>
              </a:rPr>
              <a:t>Understand the Professionalism and business analysis </a:t>
            </a:r>
            <a:endParaRPr lang="en-US" sz="2800" dirty="0" smtClean="0">
              <a:solidFill>
                <a:schemeClr val="tx1"/>
              </a:solidFill>
              <a:latin typeface="Alexandria" pitchFamily="2" charset="-78"/>
              <a:cs typeface="Alexandria" pitchFamily="2" charset="-78"/>
            </a:endParaRPr>
          </a:p>
          <a:p>
            <a:pPr marL="342900" indent="-342900" algn="just">
              <a:buClr>
                <a:schemeClr val="tx1"/>
              </a:buClr>
              <a:buSzPts val="2000"/>
              <a:buFont typeface="Arial" panose="020B0604020202020204" pitchFamily="34" charset="0"/>
              <a:buChar char="•"/>
            </a:pPr>
            <a:r>
              <a:rPr lang="en-US" sz="2800" dirty="0" smtClean="0">
                <a:solidFill>
                  <a:schemeClr val="tx1"/>
                </a:solidFill>
                <a:latin typeface="Alexandria" pitchFamily="2" charset="-78"/>
                <a:ea typeface="Calibri"/>
                <a:cs typeface="Alexandria" pitchFamily="2" charset="-78"/>
                <a:sym typeface="Calibri"/>
              </a:rPr>
              <a:t>Know the future of business analysis</a:t>
            </a:r>
            <a:endParaRPr lang="en-US" sz="2800" dirty="0" smtClean="0">
              <a:solidFill>
                <a:schemeClr val="tx1"/>
              </a:solidFill>
              <a:latin typeface="Alexandria" pitchFamily="2" charset="-78"/>
              <a:cs typeface="Alexandria" pitchFamily="2" charset="-78"/>
            </a:endParaRPr>
          </a:p>
          <a:p>
            <a:pPr marL="342900" indent="-342900" algn="just">
              <a:buClr>
                <a:schemeClr val="tx1"/>
              </a:buClr>
              <a:buSzPts val="2000"/>
              <a:buFont typeface="Arial" panose="020B0604020202020204" pitchFamily="34" charset="0"/>
              <a:buChar char="•"/>
            </a:pPr>
            <a:r>
              <a:rPr lang="en-US" sz="2800" dirty="0" smtClean="0">
                <a:solidFill>
                  <a:schemeClr val="tx1"/>
                </a:solidFill>
                <a:latin typeface="Alexandria" pitchFamily="2" charset="-78"/>
                <a:ea typeface="Calibri"/>
                <a:cs typeface="Alexandria" pitchFamily="2" charset="-78"/>
                <a:sym typeface="Calibri"/>
              </a:rPr>
              <a:t>Know the personal qualities and knowledge of a business analyst </a:t>
            </a:r>
            <a:endParaRPr lang="en-US" altLang="en-US" sz="2800" dirty="0" smtClean="0">
              <a:solidFill>
                <a:schemeClr val="tx1"/>
              </a:solidFill>
              <a:latin typeface="Alexandria" pitchFamily="2" charset="-78"/>
              <a:cs typeface="Alexandria" pitchFamily="2" charset="-78"/>
            </a:endParaRPr>
          </a:p>
          <a:p>
            <a:pPr algn="just">
              <a:spcBef>
                <a:spcPts val="600"/>
              </a:spcBef>
              <a:buClr>
                <a:schemeClr val="tx1"/>
              </a:buClr>
            </a:pPr>
            <a:endParaRPr lang="en-US" altLang="en-US" sz="2800" dirty="0" smtClean="0">
              <a:solidFill>
                <a:schemeClr val="tx1"/>
              </a:solidFill>
              <a:latin typeface="Alexandria" pitchFamily="2" charset="-78"/>
              <a:cs typeface="Alexandria" pitchFamily="2" charset="-78"/>
            </a:endParaRPr>
          </a:p>
        </p:txBody>
      </p:sp>
      <p:sp>
        <p:nvSpPr>
          <p:cNvPr id="9" name="Rectangle 8"/>
          <p:cNvSpPr/>
          <p:nvPr/>
        </p:nvSpPr>
        <p:spPr>
          <a:xfrm>
            <a:off x="5776685" y="648928"/>
            <a:ext cx="348793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10" name="Rectangle 9"/>
          <p:cNvSpPr/>
          <p:nvPr/>
        </p:nvSpPr>
        <p:spPr>
          <a:xfrm>
            <a:off x="4684697" y="987303"/>
            <a:ext cx="1222617" cy="8635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12656"/>
    </mc:Choice>
    <mc:Fallback xmlns="">
      <p:transition spd="slow" advTm="11265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79" name="Google Shape;179;p6"/>
          <p:cNvSpPr/>
          <p:nvPr/>
        </p:nvSpPr>
        <p:spPr>
          <a:xfrm flipV="1">
            <a:off x="5703032" y="728293"/>
            <a:ext cx="3402135"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ln>
                <a:solidFill>
                  <a:schemeClr val="tx1"/>
                </a:solidFill>
              </a:ln>
              <a:solidFill>
                <a:schemeClr val="tx1"/>
              </a:solidFill>
              <a:latin typeface="Adobe Devanagari" panose="02040503050201020203" pitchFamily="18" charset="0"/>
              <a:ea typeface="Calibri"/>
              <a:cs typeface="Adobe Devanagari" panose="02040503050201020203" pitchFamily="18" charset="0"/>
              <a:sym typeface="Calibri"/>
            </a:endParaRPr>
          </a:p>
        </p:txBody>
      </p:sp>
      <p:sp>
        <p:nvSpPr>
          <p:cNvPr id="11" name="Title 1"/>
          <p:cNvSpPr txBox="1">
            <a:spLocks/>
          </p:cNvSpPr>
          <p:nvPr/>
        </p:nvSpPr>
        <p:spPr>
          <a:xfrm>
            <a:off x="5994400" y="1333059"/>
            <a:ext cx="5015218" cy="54511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chemeClr val="tx1"/>
                </a:solidFill>
                <a:latin typeface="Alexandria" pitchFamily="2" charset="-78"/>
                <a:cs typeface="Alexandria" pitchFamily="2" charset="-78"/>
              </a:rPr>
              <a:t>WHAT IS BUSINESS ANALYSIS?</a:t>
            </a:r>
            <a:endParaRPr lang="en-US" sz="3200" b="1" dirty="0">
              <a:solidFill>
                <a:schemeClr val="tx1"/>
              </a:solidFill>
              <a:latin typeface="Alexandria" pitchFamily="2" charset="-78"/>
              <a:cs typeface="Alexandria" pitchFamily="2" charset="-78"/>
            </a:endParaRPr>
          </a:p>
        </p:txBody>
      </p:sp>
      <p:sp>
        <p:nvSpPr>
          <p:cNvPr id="12" name="Content Placeholder 2"/>
          <p:cNvSpPr txBox="1">
            <a:spLocks/>
          </p:cNvSpPr>
          <p:nvPr/>
        </p:nvSpPr>
        <p:spPr>
          <a:xfrm>
            <a:off x="5589780" y="2096447"/>
            <a:ext cx="6291045" cy="33708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chemeClr val="tx1"/>
                </a:solidFill>
                <a:latin typeface="Alexandria" pitchFamily="2" charset="-78"/>
                <a:cs typeface="Alexandria" pitchFamily="2" charset="-78"/>
              </a:rPr>
              <a:t>INTRODUCTION</a:t>
            </a:r>
          </a:p>
          <a:p>
            <a:pPr algn="just"/>
            <a:r>
              <a:rPr lang="en-US" sz="2800" dirty="0" smtClean="0">
                <a:solidFill>
                  <a:schemeClr val="tx1"/>
                </a:solidFill>
                <a:latin typeface="Alexandria" pitchFamily="2" charset="-78"/>
                <a:cs typeface="Alexandria" pitchFamily="2" charset="-78"/>
              </a:rPr>
              <a:t>Business analysis is a crucial discipline that helps organizations identify and solve business problems. It involves </a:t>
            </a:r>
            <a:r>
              <a:rPr lang="en-US" sz="2800" b="1" dirty="0" smtClean="0">
                <a:solidFill>
                  <a:schemeClr val="tx1"/>
                </a:solidFill>
                <a:latin typeface="Alexandria" pitchFamily="2" charset="-78"/>
                <a:cs typeface="Alexandria" pitchFamily="2" charset="-78"/>
              </a:rPr>
              <a:t>understanding the needs of stakeholders, analyzing processes, and recommending solutions to improve efficiency and achieve business goals. Business analysts play a vital role in bridging the gap between business objectives and technology solutions</a:t>
            </a:r>
            <a:r>
              <a:rPr lang="en-US" sz="2800" dirty="0" smtClean="0">
                <a:solidFill>
                  <a:schemeClr val="tx1"/>
                </a:solidFill>
                <a:latin typeface="Alexandria" pitchFamily="2" charset="-78"/>
                <a:cs typeface="Alexandria" pitchFamily="2" charset="-78"/>
              </a:rPr>
              <a:t>.</a:t>
            </a:r>
            <a:endParaRPr lang="en-US" sz="2800" dirty="0">
              <a:solidFill>
                <a:schemeClr val="tx1"/>
              </a:solidFill>
              <a:latin typeface="Alexandria" pitchFamily="2" charset="-78"/>
              <a:cs typeface="Alexandria" pitchFamily="2" charset="-78"/>
            </a:endParaRPr>
          </a:p>
        </p:txBody>
      </p:sp>
      <p:sp>
        <p:nvSpPr>
          <p:cNvPr id="10" name="Rectangle 9"/>
          <p:cNvSpPr/>
          <p:nvPr/>
        </p:nvSpPr>
        <p:spPr>
          <a:xfrm>
            <a:off x="4877607" y="1151622"/>
            <a:ext cx="1116793" cy="9204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25713"/>
    </mc:Choice>
    <mc:Fallback xmlns="">
      <p:transition spd="slow" advTm="12571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6059837"/>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79" name="Google Shape;179;p6"/>
          <p:cNvSpPr/>
          <p:nvPr/>
        </p:nvSpPr>
        <p:spPr>
          <a:xfrm flipV="1">
            <a:off x="5671671" y="698038"/>
            <a:ext cx="3566856"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1" name="Title 1"/>
          <p:cNvSpPr txBox="1">
            <a:spLocks/>
          </p:cNvSpPr>
          <p:nvPr/>
        </p:nvSpPr>
        <p:spPr>
          <a:xfrm>
            <a:off x="6068531" y="1420759"/>
            <a:ext cx="4284127" cy="48410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chemeClr val="tx1"/>
                </a:solidFill>
                <a:latin typeface="Alexandria" pitchFamily="2" charset="-78"/>
                <a:cs typeface="Alexandria" pitchFamily="2" charset="-78"/>
              </a:rPr>
              <a:t>WHAT IS BUSINESS ANALYSIS?</a:t>
            </a:r>
            <a:endParaRPr lang="en-US" sz="3200" b="1" dirty="0">
              <a:solidFill>
                <a:schemeClr val="tx1"/>
              </a:solidFill>
              <a:latin typeface="Alexandria" pitchFamily="2" charset="-78"/>
              <a:cs typeface="Alexandria" pitchFamily="2" charset="-78"/>
            </a:endParaRPr>
          </a:p>
        </p:txBody>
      </p:sp>
      <p:sp>
        <p:nvSpPr>
          <p:cNvPr id="10" name="Content Placeholder 2"/>
          <p:cNvSpPr txBox="1">
            <a:spLocks/>
          </p:cNvSpPr>
          <p:nvPr/>
        </p:nvSpPr>
        <p:spPr>
          <a:xfrm>
            <a:off x="5633537" y="1904861"/>
            <a:ext cx="6303746" cy="441234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ClrTx/>
              <a:buFont typeface="+mj-lt"/>
              <a:buAutoNum type="arabicPeriod"/>
            </a:pPr>
            <a:r>
              <a:rPr lang="en-US" sz="2600" b="1" dirty="0" smtClean="0">
                <a:solidFill>
                  <a:schemeClr val="tx1"/>
                </a:solidFill>
                <a:latin typeface="Alexandria" pitchFamily="2" charset="-78"/>
                <a:cs typeface="Alexandria" pitchFamily="2" charset="-78"/>
              </a:rPr>
              <a:t>THE ORIGINS OF BUSINESS ANALYSIS</a:t>
            </a:r>
          </a:p>
          <a:p>
            <a:pPr algn="just" fontAlgn="base"/>
            <a:r>
              <a:rPr lang="en-US" sz="2600" dirty="0" smtClean="0">
                <a:solidFill>
                  <a:schemeClr val="tx1"/>
                </a:solidFill>
                <a:latin typeface="Alexandria" pitchFamily="2" charset="-78"/>
                <a:cs typeface="Alexandria" pitchFamily="2" charset="-78"/>
              </a:rPr>
              <a:t>The roots of business analysis can be traced back to the early days of industrialization when businesses started to realize the need for </a:t>
            </a:r>
            <a:r>
              <a:rPr lang="en-US" sz="2600" b="1" dirty="0" smtClean="0">
                <a:solidFill>
                  <a:schemeClr val="tx1"/>
                </a:solidFill>
                <a:latin typeface="Alexandria" pitchFamily="2" charset="-78"/>
                <a:cs typeface="Alexandria" pitchFamily="2" charset="-78"/>
              </a:rPr>
              <a:t>systematic analysis </a:t>
            </a:r>
            <a:r>
              <a:rPr lang="en-US" sz="2600" dirty="0" smtClean="0">
                <a:solidFill>
                  <a:schemeClr val="tx1"/>
                </a:solidFill>
                <a:latin typeface="Alexandria" pitchFamily="2" charset="-78"/>
                <a:cs typeface="Alexandria" pitchFamily="2" charset="-78"/>
              </a:rPr>
              <a:t>and improvement of their operations. However, it was not until the </a:t>
            </a:r>
            <a:r>
              <a:rPr lang="en-US" sz="2600" b="1" dirty="0" smtClean="0">
                <a:solidFill>
                  <a:schemeClr val="tx1"/>
                </a:solidFill>
                <a:latin typeface="Alexandria" pitchFamily="2" charset="-78"/>
                <a:cs typeface="Alexandria" pitchFamily="2" charset="-78"/>
              </a:rPr>
              <a:t>mid-20th century </a:t>
            </a:r>
            <a:r>
              <a:rPr lang="en-US" sz="2600" dirty="0" smtClean="0">
                <a:solidFill>
                  <a:schemeClr val="tx1"/>
                </a:solidFill>
                <a:latin typeface="Alexandria" pitchFamily="2" charset="-78"/>
                <a:cs typeface="Alexandria" pitchFamily="2" charset="-78"/>
              </a:rPr>
              <a:t>that the discipline of business analysis began to take shape.</a:t>
            </a:r>
            <a:endParaRPr lang="en-US" sz="2600" b="1" dirty="0" smtClean="0">
              <a:solidFill>
                <a:schemeClr val="tx1"/>
              </a:solidFill>
              <a:latin typeface="Alexandria" pitchFamily="2" charset="-78"/>
              <a:cs typeface="Alexandria" pitchFamily="2" charset="-78"/>
            </a:endParaRPr>
          </a:p>
          <a:p>
            <a:pPr algn="just" fontAlgn="base"/>
            <a:r>
              <a:rPr lang="en-US" sz="2600" dirty="0" smtClean="0">
                <a:solidFill>
                  <a:schemeClr val="tx1"/>
                </a:solidFill>
                <a:latin typeface="Alexandria" pitchFamily="2" charset="-78"/>
                <a:cs typeface="Alexandria" pitchFamily="2" charset="-78"/>
              </a:rPr>
              <a:t>In the </a:t>
            </a:r>
            <a:r>
              <a:rPr lang="en-US" sz="2600" b="1" i="1" dirty="0" smtClean="0">
                <a:solidFill>
                  <a:schemeClr val="tx1"/>
                </a:solidFill>
                <a:latin typeface="Alexandria" pitchFamily="2" charset="-78"/>
                <a:cs typeface="Alexandria" pitchFamily="2" charset="-78"/>
              </a:rPr>
              <a:t>early days</a:t>
            </a:r>
            <a:r>
              <a:rPr lang="en-US" sz="2600" dirty="0" smtClean="0">
                <a:solidFill>
                  <a:schemeClr val="tx1"/>
                </a:solidFill>
                <a:latin typeface="Alexandria" pitchFamily="2" charset="-78"/>
                <a:cs typeface="Alexandria" pitchFamily="2" charset="-78"/>
              </a:rPr>
              <a:t>, business analysis was primarily focused on </a:t>
            </a:r>
            <a:r>
              <a:rPr lang="en-US" sz="2600" b="1" dirty="0" smtClean="0">
                <a:solidFill>
                  <a:schemeClr val="tx1"/>
                </a:solidFill>
                <a:latin typeface="Alexandria" pitchFamily="2" charset="-78"/>
                <a:cs typeface="Alexandria" pitchFamily="2" charset="-78"/>
              </a:rPr>
              <a:t>improving manufacturing processes </a:t>
            </a:r>
            <a:r>
              <a:rPr lang="en-US" sz="2600" dirty="0" smtClean="0">
                <a:solidFill>
                  <a:schemeClr val="tx1"/>
                </a:solidFill>
                <a:latin typeface="Alexandria" pitchFamily="2" charset="-78"/>
                <a:cs typeface="Alexandria" pitchFamily="2" charset="-78"/>
              </a:rPr>
              <a:t>and </a:t>
            </a:r>
            <a:r>
              <a:rPr lang="en-US" sz="2600" b="1" dirty="0" smtClean="0">
                <a:solidFill>
                  <a:schemeClr val="tx1"/>
                </a:solidFill>
                <a:latin typeface="Alexandria" pitchFamily="2" charset="-78"/>
                <a:cs typeface="Alexandria" pitchFamily="2" charset="-78"/>
              </a:rPr>
              <a:t>increasing productivity</a:t>
            </a:r>
            <a:r>
              <a:rPr lang="en-US" sz="2600" dirty="0" smtClean="0">
                <a:solidFill>
                  <a:schemeClr val="tx1"/>
                </a:solidFill>
                <a:latin typeface="Alexandria" pitchFamily="2" charset="-78"/>
                <a:cs typeface="Alexandria" pitchFamily="2" charset="-78"/>
              </a:rPr>
              <a:t>. Techniques such as time and motion studies were used to </a:t>
            </a:r>
            <a:r>
              <a:rPr lang="en-US" sz="2600" b="1" dirty="0" smtClean="0">
                <a:solidFill>
                  <a:schemeClr val="tx1"/>
                </a:solidFill>
                <a:latin typeface="Alexandria" pitchFamily="2" charset="-78"/>
                <a:cs typeface="Alexandria" pitchFamily="2" charset="-78"/>
              </a:rPr>
              <a:t>analyze workflows and identify bottlenecks.</a:t>
            </a:r>
            <a:r>
              <a:rPr lang="en-US" sz="2600" dirty="0" smtClean="0">
                <a:solidFill>
                  <a:schemeClr val="tx1"/>
                </a:solidFill>
                <a:latin typeface="Alexandria" pitchFamily="2" charset="-78"/>
                <a:cs typeface="Alexandria" pitchFamily="2" charset="-78"/>
              </a:rPr>
              <a:t> The goal </a:t>
            </a:r>
            <a:r>
              <a:rPr lang="en-US" sz="2600" b="1" dirty="0" smtClean="0">
                <a:solidFill>
                  <a:schemeClr val="tx1"/>
                </a:solidFill>
                <a:latin typeface="Alexandria" pitchFamily="2" charset="-78"/>
                <a:cs typeface="Alexandria" pitchFamily="2" charset="-78"/>
              </a:rPr>
              <a:t>was to optimize operations and reduce costs.</a:t>
            </a:r>
            <a:endParaRPr lang="en-US" sz="2600" b="1" dirty="0">
              <a:solidFill>
                <a:schemeClr val="tx1"/>
              </a:solidFill>
              <a:latin typeface="Alexandria" pitchFamily="2" charset="-78"/>
              <a:cs typeface="Alexandria" pitchFamily="2" charset="-78"/>
            </a:endParaRPr>
          </a:p>
        </p:txBody>
      </p:sp>
      <p:sp>
        <p:nvSpPr>
          <p:cNvPr id="9" name="Rectangle 8"/>
          <p:cNvSpPr/>
          <p:nvPr/>
        </p:nvSpPr>
        <p:spPr>
          <a:xfrm>
            <a:off x="5025869" y="1015532"/>
            <a:ext cx="1042662" cy="106001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66579321"/>
      </p:ext>
    </p:extLst>
  </p:cSld>
  <p:clrMapOvr>
    <a:masterClrMapping/>
  </p:clrMapOvr>
  <mc:AlternateContent xmlns:mc="http://schemas.openxmlformats.org/markup-compatibility/2006" xmlns:p14="http://schemas.microsoft.com/office/powerpoint/2010/main">
    <mc:Choice Requires="p14">
      <p:transition spd="slow" p14:dur="2000" advTm="112542"/>
    </mc:Choice>
    <mc:Fallback xmlns="">
      <p:transition spd="slow" advTm="11254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5">
            <a:alphaModFix/>
          </a:blip>
          <a:srcRect l="13924" r="13924"/>
          <a:stretch/>
        </p:blipFill>
        <p:spPr>
          <a:xfrm>
            <a:off x="2808" y="0"/>
            <a:ext cx="5547685" cy="5573488"/>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210" name="Google Shape;210;p8"/>
          <p:cNvSpPr/>
          <p:nvPr/>
        </p:nvSpPr>
        <p:spPr>
          <a:xfrm>
            <a:off x="5776686" y="662368"/>
            <a:ext cx="3340663"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2" name="Content Placeholder 2"/>
          <p:cNvSpPr txBox="1">
            <a:spLocks/>
          </p:cNvSpPr>
          <p:nvPr/>
        </p:nvSpPr>
        <p:spPr>
          <a:xfrm>
            <a:off x="5550493" y="2326400"/>
            <a:ext cx="6330331" cy="324708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1. THE DEVELOPMENT OF BUSINESS ANALYSIS</a:t>
            </a:r>
            <a:endParaRPr lang="en-US" sz="2800" dirty="0" smtClean="0">
              <a:solidFill>
                <a:schemeClr val="tx1"/>
              </a:solidFill>
              <a:latin typeface="Alexandria" pitchFamily="2" charset="-78"/>
              <a:cs typeface="Alexandria" pitchFamily="2" charset="-78"/>
            </a:endParaRPr>
          </a:p>
          <a:p>
            <a:pPr marL="342900" indent="-342900">
              <a:buClrTx/>
              <a:buFont typeface="Arial" panose="020B0604020202020204" pitchFamily="34" charset="0"/>
              <a:buChar char="•"/>
            </a:pPr>
            <a:r>
              <a:rPr lang="en-US" sz="2800" dirty="0" smtClean="0">
                <a:solidFill>
                  <a:schemeClr val="tx1"/>
                </a:solidFill>
                <a:latin typeface="Alexandria" pitchFamily="2" charset="-78"/>
                <a:cs typeface="Alexandria" pitchFamily="2" charset="-78"/>
              </a:rPr>
              <a:t>The impact of outsourcing</a:t>
            </a:r>
          </a:p>
          <a:p>
            <a:pPr marL="342900" indent="-342900">
              <a:buClrTx/>
              <a:buFont typeface="Arial" panose="020B0604020202020204" pitchFamily="34" charset="0"/>
              <a:buChar char="•"/>
            </a:pPr>
            <a:r>
              <a:rPr lang="en-US" sz="2800" dirty="0" smtClean="0">
                <a:solidFill>
                  <a:schemeClr val="tx1"/>
                </a:solidFill>
                <a:latin typeface="Alexandria" pitchFamily="2" charset="-78"/>
                <a:cs typeface="Alexandria" pitchFamily="2" charset="-78"/>
              </a:rPr>
              <a:t>Competitive advantage of using IT</a:t>
            </a:r>
          </a:p>
          <a:p>
            <a:pPr marL="342900" indent="-342900">
              <a:buClrTx/>
              <a:buFont typeface="Arial" panose="020B0604020202020204" pitchFamily="34" charset="0"/>
              <a:buChar char="•"/>
            </a:pPr>
            <a:r>
              <a:rPr lang="en-US" sz="2800" dirty="0" smtClean="0">
                <a:solidFill>
                  <a:schemeClr val="tx1"/>
                </a:solidFill>
                <a:latin typeface="Alexandria" pitchFamily="2" charset="-78"/>
                <a:cs typeface="Alexandria" pitchFamily="2" charset="-78"/>
              </a:rPr>
              <a:t>Successful business change</a:t>
            </a:r>
          </a:p>
          <a:p>
            <a:pPr marL="342900" indent="-342900">
              <a:buClrTx/>
              <a:buFont typeface="Arial" panose="020B0604020202020204" pitchFamily="34" charset="0"/>
              <a:buChar char="•"/>
            </a:pPr>
            <a:r>
              <a:rPr lang="en-US" sz="2800" dirty="0" smtClean="0">
                <a:solidFill>
                  <a:schemeClr val="tx1"/>
                </a:solidFill>
                <a:latin typeface="Alexandria" pitchFamily="2" charset="-78"/>
                <a:cs typeface="Alexandria" pitchFamily="2" charset="-78"/>
              </a:rPr>
              <a:t>The importance of the business analyst</a:t>
            </a:r>
          </a:p>
          <a:p>
            <a:pPr marL="342900" indent="-342900">
              <a:buClrTx/>
              <a:buFont typeface="Arial" panose="020B0604020202020204" pitchFamily="34" charset="0"/>
              <a:buChar char="•"/>
            </a:pPr>
            <a:r>
              <a:rPr lang="en-US" sz="2800" dirty="0" smtClean="0">
                <a:solidFill>
                  <a:schemeClr val="tx1"/>
                </a:solidFill>
                <a:latin typeface="Alexandria" pitchFamily="2" charset="-78"/>
                <a:cs typeface="Alexandria" pitchFamily="2" charset="-78"/>
              </a:rPr>
              <a:t>Business analysts as internal consultants</a:t>
            </a:r>
          </a:p>
          <a:p>
            <a:pPr>
              <a:buClrTx/>
            </a:pPr>
            <a:endParaRPr lang="en-US" sz="2800" dirty="0">
              <a:solidFill>
                <a:schemeClr val="tx1"/>
              </a:solidFill>
              <a:latin typeface="Alexandria" pitchFamily="2" charset="-78"/>
              <a:cs typeface="Alexandria" pitchFamily="2" charset="-78"/>
            </a:endParaRPr>
          </a:p>
        </p:txBody>
      </p:sp>
      <p:sp>
        <p:nvSpPr>
          <p:cNvPr id="13" name="Title 1"/>
          <p:cNvSpPr txBox="1">
            <a:spLocks/>
          </p:cNvSpPr>
          <p:nvPr/>
        </p:nvSpPr>
        <p:spPr>
          <a:xfrm>
            <a:off x="6067888" y="1471828"/>
            <a:ext cx="4341201" cy="44093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chemeClr val="tx1"/>
                </a:solidFill>
                <a:latin typeface="Alexandria" pitchFamily="2" charset="-78"/>
                <a:cs typeface="Alexandria" pitchFamily="2" charset="-78"/>
              </a:rPr>
              <a:t>WHAT IS BUSINESS ANALYSIS?</a:t>
            </a:r>
            <a:endParaRPr lang="en-US" sz="3200" b="1" dirty="0">
              <a:solidFill>
                <a:schemeClr val="tx1"/>
              </a:solidFill>
              <a:latin typeface="Alexandria" pitchFamily="2" charset="-78"/>
              <a:cs typeface="Alexandria" pitchFamily="2" charset="-78"/>
            </a:endParaRPr>
          </a:p>
        </p:txBody>
      </p:sp>
      <p:sp>
        <p:nvSpPr>
          <p:cNvPr id="9" name="Rectangle 8"/>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87658"/>
    </mc:Choice>
    <mc:Fallback xmlns="">
      <p:transition spd="slow" advTm="8765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2073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28903" y="1282708"/>
            <a:ext cx="7645612" cy="38100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65840" y="2148113"/>
            <a:ext cx="9960217" cy="253653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3200" b="1" dirty="0" smtClean="0">
                <a:latin typeface="Alexandria" pitchFamily="2" charset="-78"/>
                <a:cs typeface="Alexandria" pitchFamily="2" charset="-78"/>
              </a:rPr>
              <a:t>1. THE DEVELOPMENT OF BUSINESS ANALYSIS</a:t>
            </a:r>
            <a:endParaRPr lang="en-US" sz="32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3200" b="1" dirty="0" smtClean="0">
                <a:latin typeface="Alexandria" pitchFamily="2" charset="-78"/>
                <a:cs typeface="Alexandria" pitchFamily="2" charset="-78"/>
              </a:rPr>
              <a:t>The impact of outsourcing</a:t>
            </a:r>
          </a:p>
          <a:p>
            <a:pPr algn="just"/>
            <a:r>
              <a:rPr lang="en-US" sz="3200" dirty="0" smtClean="0">
                <a:latin typeface="Alexandria" pitchFamily="2" charset="-78"/>
                <a:cs typeface="Alexandria" pitchFamily="2" charset="-78"/>
              </a:rPr>
              <a:t>The outsourcing business model has undoubtedly been a catalyst for the development of the business analysis function as more and more organizations recognize the importance of business representation during the development and implementation of IT systems.</a:t>
            </a:r>
          </a:p>
          <a:p>
            <a:pPr algn="just"/>
            <a:endParaRPr lang="en-US" sz="3200" dirty="0">
              <a:latin typeface="Alexandria" pitchFamily="2" charset="-78"/>
              <a:cs typeface="Alexandria" pitchFamily="2" charset="-78"/>
            </a:endParaRPr>
          </a:p>
        </p:txBody>
      </p:sp>
      <p:sp>
        <p:nvSpPr>
          <p:cNvPr id="6" name="Rectangle 5"/>
          <p:cNvSpPr/>
          <p:nvPr/>
        </p:nvSpPr>
        <p:spPr>
          <a:xfrm>
            <a:off x="1157726" y="957943"/>
            <a:ext cx="1222617" cy="106499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58695808"/>
      </p:ext>
    </p:extLst>
  </p:cSld>
  <p:clrMapOvr>
    <a:masterClrMapping/>
  </p:clrMapOvr>
  <mc:AlternateContent xmlns:mc="http://schemas.openxmlformats.org/markup-compatibility/2006" xmlns:p14="http://schemas.microsoft.com/office/powerpoint/2010/main">
    <mc:Choice Requires="p14">
      <p:transition spd="slow" p14:dur="2000" advTm="96589"/>
    </mc:Choice>
    <mc:Fallback xmlns="">
      <p:transition spd="slow" advTm="9658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6211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40000" y="1295912"/>
            <a:ext cx="7906695" cy="36617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10" name="Content Placeholder 2"/>
          <p:cNvSpPr txBox="1">
            <a:spLocks/>
          </p:cNvSpPr>
          <p:nvPr/>
        </p:nvSpPr>
        <p:spPr>
          <a:xfrm>
            <a:off x="765840" y="2014362"/>
            <a:ext cx="9989246" cy="42848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Alexandria" pitchFamily="2" charset="-78"/>
                <a:cs typeface="Alexandria" pitchFamily="2" charset="-78"/>
              </a:rPr>
              <a:t>1. THE DEVELOPMENT OF BUSINESS ANALYSIS</a:t>
            </a:r>
          </a:p>
          <a:p>
            <a:pPr marL="342900" indent="-342900" algn="just">
              <a:buFont typeface="Arial" panose="020B0604020202020204" pitchFamily="34" charset="0"/>
              <a:buChar char="•"/>
            </a:pPr>
            <a:r>
              <a:rPr lang="en-US" sz="2800" b="1" dirty="0" smtClean="0">
                <a:latin typeface="Alexandria" pitchFamily="2" charset="-78"/>
                <a:cs typeface="Alexandria" pitchFamily="2" charset="-78"/>
              </a:rPr>
              <a:t>Competitive advantage of using IT</a:t>
            </a:r>
          </a:p>
          <a:p>
            <a:pPr algn="just"/>
            <a:r>
              <a:rPr lang="en-US" sz="2800" dirty="0" smtClean="0">
                <a:latin typeface="Alexandria" pitchFamily="2" charset="-78"/>
                <a:cs typeface="Alexandria" pitchFamily="2" charset="-78"/>
              </a:rPr>
              <a:t>parallel development that has helped to increase the profile of business analysis and define the business analyst role, has been the growing recognition that three factors need to be present in order for the IT systems to deliver competitive advantage.</a:t>
            </a:r>
          </a:p>
          <a:p>
            <a:pPr algn="just"/>
            <a:r>
              <a:rPr lang="en-US" sz="2800" b="1" dirty="0" smtClean="0">
                <a:latin typeface="Alexandria" pitchFamily="2" charset="-78"/>
                <a:cs typeface="Alexandria" pitchFamily="2" charset="-78"/>
              </a:rPr>
              <a:t>First,</a:t>
            </a:r>
            <a:r>
              <a:rPr lang="en-US" sz="2800" dirty="0" smtClean="0">
                <a:latin typeface="Alexandria" pitchFamily="2" charset="-78"/>
                <a:cs typeface="Alexandria" pitchFamily="2" charset="-78"/>
              </a:rPr>
              <a:t> the needs of the business must drive the development of the IT systems;</a:t>
            </a:r>
          </a:p>
          <a:p>
            <a:pPr algn="just"/>
            <a:r>
              <a:rPr lang="en-US" sz="2800" b="1" dirty="0" smtClean="0">
                <a:latin typeface="Alexandria" pitchFamily="2" charset="-78"/>
                <a:cs typeface="Alexandria" pitchFamily="2" charset="-78"/>
              </a:rPr>
              <a:t>second,</a:t>
            </a:r>
            <a:r>
              <a:rPr lang="en-US" sz="2800" dirty="0" smtClean="0">
                <a:latin typeface="Alexandria" pitchFamily="2" charset="-78"/>
                <a:cs typeface="Alexandria" pitchFamily="2" charset="-78"/>
              </a:rPr>
              <a:t> the implementation of  IT system must be accompanied by the necessary business changes,  and </a:t>
            </a:r>
          </a:p>
          <a:p>
            <a:pPr algn="just"/>
            <a:r>
              <a:rPr lang="en-US" sz="2800" b="1" dirty="0" smtClean="0">
                <a:latin typeface="Alexandria" pitchFamily="2" charset="-78"/>
                <a:cs typeface="Alexandria" pitchFamily="2" charset="-78"/>
              </a:rPr>
              <a:t>third,</a:t>
            </a:r>
            <a:r>
              <a:rPr lang="en-US" sz="2800" dirty="0" smtClean="0">
                <a:latin typeface="Alexandria" pitchFamily="2" charset="-78"/>
                <a:cs typeface="Alexandria" pitchFamily="2" charset="-78"/>
              </a:rPr>
              <a:t> the requirements for IT systems must be defined with rigor and accuracy.</a:t>
            </a:r>
            <a:endParaRPr lang="en-US" sz="2800" dirty="0">
              <a:latin typeface="Alexandria" pitchFamily="2" charset="-78"/>
              <a:cs typeface="Alexandria" pitchFamily="2" charset="-78"/>
            </a:endParaRPr>
          </a:p>
          <a:p>
            <a:pPr algn="just"/>
            <a:r>
              <a:rPr lang="en-US" sz="2800" dirty="0" smtClean="0">
                <a:latin typeface="Alexandria" pitchFamily="2" charset="-78"/>
                <a:cs typeface="Alexandria" pitchFamily="2" charset="-78"/>
              </a:rPr>
              <a:t>The traditional systems analyst role operated primarily in the last area; today’s business challenges require all three areas to be addressed. </a:t>
            </a:r>
          </a:p>
        </p:txBody>
      </p:sp>
      <p:sp>
        <p:nvSpPr>
          <p:cNvPr id="6" name="Rectangle 5"/>
          <p:cNvSpPr/>
          <p:nvPr/>
        </p:nvSpPr>
        <p:spPr>
          <a:xfrm>
            <a:off x="1070640" y="1016000"/>
            <a:ext cx="1222617" cy="98237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27985701"/>
      </p:ext>
    </p:extLst>
  </p:cSld>
  <p:clrMapOvr>
    <a:masterClrMapping/>
  </p:clrMapOvr>
  <mc:AlternateContent xmlns:mc="http://schemas.openxmlformats.org/markup-compatibility/2006" xmlns:p14="http://schemas.microsoft.com/office/powerpoint/2010/main">
    <mc:Choice Requires="p14">
      <p:transition spd="slow" p14:dur="2000" advTm="162000"/>
    </mc:Choice>
    <mc:Fallback xmlns="">
      <p:transition spd="slow" advTm="162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54514" y="1188439"/>
            <a:ext cx="6342743" cy="36117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133599"/>
            <a:ext cx="10162419" cy="348342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Alexandria" pitchFamily="2" charset="-78"/>
                <a:cs typeface="Alexandria" pitchFamily="2" charset="-78"/>
              </a:rPr>
              <a:t>1. THE DEVELOPMENT OF BUSINESS ANALYSIS</a:t>
            </a:r>
            <a:endParaRPr lang="en-US" sz="2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2800" b="1" dirty="0" smtClean="0">
                <a:latin typeface="Alexandria" pitchFamily="2" charset="-78"/>
                <a:cs typeface="Alexandria" pitchFamily="2" charset="-78"/>
              </a:rPr>
              <a:t>Successful business change</a:t>
            </a:r>
          </a:p>
          <a:p>
            <a:pPr algn="just"/>
            <a:r>
              <a:rPr lang="en-US" sz="2800" dirty="0" smtClean="0">
                <a:latin typeface="Alexandria" pitchFamily="2" charset="-78"/>
                <a:cs typeface="Alexandria" pitchFamily="2" charset="-78"/>
              </a:rPr>
              <a:t>During the last few years, organizations have adopted a broader view – from IT projects to business change programs.</a:t>
            </a:r>
          </a:p>
          <a:p>
            <a:pPr algn="just"/>
            <a:r>
              <a:rPr lang="en-US" sz="2800" b="1" dirty="0" smtClean="0">
                <a:latin typeface="Alexandria" pitchFamily="2" charset="-78"/>
                <a:cs typeface="Alexandria" pitchFamily="2" charset="-78"/>
              </a:rPr>
              <a:t>Figure 1.1 </a:t>
            </a:r>
            <a:r>
              <a:rPr lang="en-US" sz="2800" b="1" i="1" dirty="0" smtClean="0">
                <a:latin typeface="Alexandria" pitchFamily="2" charset="-78"/>
                <a:cs typeface="Alexandria" pitchFamily="2" charset="-78"/>
              </a:rPr>
              <a:t>shows a typical business change lifecycle</a:t>
            </a:r>
            <a:r>
              <a:rPr lang="en-US" sz="2800" dirty="0" smtClean="0">
                <a:latin typeface="Alexandria" pitchFamily="2" charset="-78"/>
                <a:cs typeface="Alexandria" pitchFamily="2" charset="-78"/>
              </a:rPr>
              <a:t>. </a:t>
            </a:r>
          </a:p>
          <a:p>
            <a:pPr algn="just"/>
            <a:r>
              <a:rPr lang="en-US" sz="2800" dirty="0" smtClean="0">
                <a:latin typeface="Alexandria" pitchFamily="2" charset="-78"/>
                <a:cs typeface="Alexandria" pitchFamily="2" charset="-78"/>
              </a:rPr>
              <a:t>The early part of the business change lifecycle – Alignment and Definition – is concerned with the analysis of the organization, its business needs and requirements in order to determine new ways of working that will improve the organization's efficiency and effectiveness.</a:t>
            </a:r>
          </a:p>
          <a:p>
            <a:pPr algn="just"/>
            <a:endParaRPr lang="en-US" sz="2800" b="1" dirty="0" smtClean="0">
              <a:latin typeface="Alexandria" pitchFamily="2" charset="-78"/>
              <a:cs typeface="Alexandria" pitchFamily="2" charset="-78"/>
            </a:endParaRPr>
          </a:p>
          <a:p>
            <a:pPr algn="just"/>
            <a:endParaRPr lang="en-US" sz="2800" dirty="0">
              <a:latin typeface="Alexandria" pitchFamily="2" charset="-78"/>
              <a:cs typeface="Alexandria" pitchFamily="2" charset="-78"/>
            </a:endParaRPr>
          </a:p>
        </p:txBody>
      </p:sp>
      <p:sp>
        <p:nvSpPr>
          <p:cNvPr id="6" name="Rectangle 5"/>
          <p:cNvSpPr/>
          <p:nvPr/>
        </p:nvSpPr>
        <p:spPr>
          <a:xfrm>
            <a:off x="1144210" y="982739"/>
            <a:ext cx="1222617" cy="99120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26026816"/>
      </p:ext>
    </p:extLst>
  </p:cSld>
  <p:clrMapOvr>
    <a:masterClrMapping/>
  </p:clrMapOvr>
  <mc:AlternateContent xmlns:mc="http://schemas.openxmlformats.org/markup-compatibility/2006" xmlns:p14="http://schemas.microsoft.com/office/powerpoint/2010/main">
    <mc:Choice Requires="p14">
      <p:transition spd="slow" p14:dur="2000" advTm="88358"/>
    </mc:Choice>
    <mc:Fallback xmlns="">
      <p:transition spd="slow" advTm="8835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83543" y="1263757"/>
            <a:ext cx="6179495" cy="41432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pic>
        <p:nvPicPr>
          <p:cNvPr id="10" name="Content Placeholder 3"/>
          <p:cNvPicPr>
            <a:picLocks noChangeAspect="1"/>
          </p:cNvPicPr>
          <p:nvPr/>
        </p:nvPicPr>
        <p:blipFill>
          <a:blip r:embed="rId3"/>
          <a:stretch>
            <a:fillRect/>
          </a:stretch>
        </p:blipFill>
        <p:spPr>
          <a:xfrm>
            <a:off x="762000" y="2513826"/>
            <a:ext cx="10457543" cy="3349945"/>
          </a:xfrm>
          <a:prstGeom prst="rect">
            <a:avLst/>
          </a:prstGeom>
        </p:spPr>
      </p:pic>
      <p:sp>
        <p:nvSpPr>
          <p:cNvPr id="11" name="Title 1"/>
          <p:cNvSpPr txBox="1">
            <a:spLocks/>
          </p:cNvSpPr>
          <p:nvPr/>
        </p:nvSpPr>
        <p:spPr>
          <a:xfrm>
            <a:off x="762000" y="2089002"/>
            <a:ext cx="5364027" cy="43532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latin typeface="Alexandria" pitchFamily="2" charset="-78"/>
                <a:cs typeface="Alexandria" pitchFamily="2" charset="-78"/>
              </a:rPr>
              <a:t>Successful business change cont.</a:t>
            </a:r>
          </a:p>
        </p:txBody>
      </p:sp>
      <p:sp>
        <p:nvSpPr>
          <p:cNvPr id="7" name="Rectangle 6"/>
          <p:cNvSpPr/>
          <p:nvPr/>
        </p:nvSpPr>
        <p:spPr>
          <a:xfrm>
            <a:off x="1124857" y="943429"/>
            <a:ext cx="1222617" cy="95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81533566"/>
      </p:ext>
    </p:extLst>
  </p:cSld>
  <p:clrMapOvr>
    <a:masterClrMapping/>
  </p:clrMapOvr>
  <mc:AlternateContent xmlns:mc="http://schemas.openxmlformats.org/markup-compatibility/2006" xmlns:p14="http://schemas.microsoft.com/office/powerpoint/2010/main">
    <mc:Choice Requires="p14">
      <p:transition spd="slow" p14:dur="2000" advTm="184601"/>
    </mc:Choice>
    <mc:Fallback xmlns="">
      <p:transition spd="slow" advTm="18460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137017" y="1309949"/>
            <a:ext cx="4609677" cy="36617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61999" y="2040345"/>
            <a:ext cx="10481734" cy="400814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Alexandria" pitchFamily="2" charset="-78"/>
                <a:cs typeface="Alexandria" pitchFamily="2" charset="-78"/>
              </a:rPr>
              <a:t>1. THE DEVELOPMENT OF BUSINESS ANALYSIS</a:t>
            </a:r>
            <a:endParaRPr lang="en-US" sz="2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2800" b="1" dirty="0" smtClean="0">
                <a:latin typeface="Alexandria" pitchFamily="2" charset="-78"/>
                <a:cs typeface="Alexandria" pitchFamily="2" charset="-78"/>
              </a:rPr>
              <a:t>The importance of the business analyst</a:t>
            </a:r>
          </a:p>
          <a:p>
            <a:pPr algn="just"/>
            <a:r>
              <a:rPr lang="en-US" sz="2800" dirty="0" smtClean="0">
                <a:latin typeface="Alexandria" pitchFamily="2" charset="-78"/>
                <a:cs typeface="Alexandria" pitchFamily="2" charset="-78"/>
              </a:rPr>
              <a:t>The analysis work falls within the remit of business analysis yet, in many organizations. a coherent approach to business change that includes business analysts in the business change lifecycle is still awaited. These factors have led directly to the development of the business analyst role. Having identified the relevance of the business analyst role needs to recognize the potential this can offer, particularly in a global economic environment where budgets are limited and waste of financial resources unacceptable. The importance of using investment funds wisely and delivering the business benefits predicted for business change initiatives, has becoming increasingly necessary to the survival of organizations.  </a:t>
            </a:r>
          </a:p>
          <a:p>
            <a:pPr algn="just"/>
            <a:endParaRPr lang="en-US" sz="2800" dirty="0" smtClean="0">
              <a:latin typeface="Alexandria" pitchFamily="2" charset="-78"/>
              <a:cs typeface="Alexandria" pitchFamily="2" charset="-78"/>
            </a:endParaRPr>
          </a:p>
          <a:p>
            <a:pPr algn="just"/>
            <a:endParaRPr lang="en-US" sz="2800" dirty="0">
              <a:latin typeface="Alexandria" pitchFamily="2" charset="-78"/>
              <a:cs typeface="Alexandria" pitchFamily="2" charset="-78"/>
            </a:endParaRPr>
          </a:p>
        </p:txBody>
      </p:sp>
      <p:sp>
        <p:nvSpPr>
          <p:cNvPr id="6" name="Rectangle 5"/>
          <p:cNvSpPr/>
          <p:nvPr/>
        </p:nvSpPr>
        <p:spPr>
          <a:xfrm>
            <a:off x="994228" y="1061254"/>
            <a:ext cx="1037772" cy="8635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92830521"/>
      </p:ext>
    </p:extLst>
  </p:cSld>
  <p:clrMapOvr>
    <a:masterClrMapping/>
  </p:clrMapOvr>
  <mc:AlternateContent xmlns:mc="http://schemas.openxmlformats.org/markup-compatibility/2006" xmlns:p14="http://schemas.microsoft.com/office/powerpoint/2010/main">
    <mc:Choice Requires="p14">
      <p:transition spd="slow" p14:dur="2000" advTm="167236"/>
    </mc:Choice>
    <mc:Fallback xmlns="">
      <p:transition spd="slow" advTm="16723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69029" y="1194772"/>
            <a:ext cx="6121438" cy="47728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617280" y="2143316"/>
            <a:ext cx="10515600" cy="229006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Alexandria" pitchFamily="2" charset="-78"/>
                <a:cs typeface="Alexandria" pitchFamily="2" charset="-78"/>
              </a:rPr>
              <a:t>1. THE DEVELOPMENT OF BUSINESS ANALYSIS</a:t>
            </a:r>
            <a:endParaRPr lang="en-US" sz="2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2800" b="1" dirty="0" smtClean="0">
                <a:latin typeface="Alexandria" pitchFamily="2" charset="-78"/>
                <a:cs typeface="Alexandria" pitchFamily="2" charset="-78"/>
              </a:rPr>
              <a:t>Business analysts as internal consultants</a:t>
            </a:r>
          </a:p>
          <a:p>
            <a:pPr algn="just"/>
            <a:r>
              <a:rPr lang="en-US" sz="2800" dirty="0" smtClean="0">
                <a:latin typeface="Alexandria" pitchFamily="2" charset="-78"/>
                <a:cs typeface="Alexandria" pitchFamily="2" charset="-78"/>
              </a:rPr>
              <a:t>Many organizations use external consultants to provide expert advice throughout the business change lifecycle. Consequently, there have been increasing numbers of business analysts working as internal consultants over the last decade.</a:t>
            </a:r>
          </a:p>
          <a:p>
            <a:pPr algn="just"/>
            <a:endParaRPr lang="en-US" sz="2800" dirty="0">
              <a:latin typeface="Alexandria" pitchFamily="2" charset="-78"/>
              <a:cs typeface="Alexandria" pitchFamily="2" charset="-78"/>
            </a:endParaRPr>
          </a:p>
        </p:txBody>
      </p:sp>
      <p:sp>
        <p:nvSpPr>
          <p:cNvPr id="6" name="Rectangle 5"/>
          <p:cNvSpPr/>
          <p:nvPr/>
        </p:nvSpPr>
        <p:spPr>
          <a:xfrm>
            <a:off x="1097960" y="1001631"/>
            <a:ext cx="1222617" cy="8635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86300478"/>
      </p:ext>
    </p:extLst>
  </p:cSld>
  <p:clrMapOvr>
    <a:masterClrMapping/>
  </p:clrMapOvr>
  <mc:AlternateContent xmlns:mc="http://schemas.openxmlformats.org/markup-compatibility/2006" xmlns:p14="http://schemas.microsoft.com/office/powerpoint/2010/main">
    <mc:Choice Requires="p14">
      <p:transition spd="slow" p14:dur="2000" advTm="59449"/>
    </mc:Choice>
    <mc:Fallback xmlns="">
      <p:transition spd="slow" advTm="5944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718875"/>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2" name="Content Placeholder 2"/>
          <p:cNvSpPr txBox="1">
            <a:spLocks/>
          </p:cNvSpPr>
          <p:nvPr/>
        </p:nvSpPr>
        <p:spPr>
          <a:xfrm>
            <a:off x="5550493" y="2079848"/>
            <a:ext cx="6330331" cy="38816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b="1" dirty="0">
                <a:solidFill>
                  <a:schemeClr val="tx1"/>
                </a:solidFill>
                <a:latin typeface="Alexandria" pitchFamily="2" charset="-78"/>
                <a:cs typeface="Alexandria" pitchFamily="2" charset="-78"/>
              </a:rPr>
              <a:t>2. THE SCOPE OF BUSINESS ANALYSIS WORK</a:t>
            </a:r>
          </a:p>
          <a:p>
            <a:pPr marL="342900" indent="-342900" algn="just">
              <a:buClrTx/>
              <a:buFont typeface="Arial" panose="020B0604020202020204" pitchFamily="34" charset="0"/>
              <a:buChar char="•"/>
            </a:pPr>
            <a:r>
              <a:rPr lang="en-US" sz="2800" b="1" dirty="0">
                <a:solidFill>
                  <a:schemeClr val="tx1"/>
                </a:solidFill>
                <a:latin typeface="Alexandria" pitchFamily="2" charset="-78"/>
                <a:cs typeface="Alexandria" pitchFamily="2" charset="-78"/>
              </a:rPr>
              <a:t>The range of analysis activities</a:t>
            </a:r>
          </a:p>
          <a:p>
            <a:pPr marL="0" indent="0" algn="just">
              <a:buNone/>
            </a:pPr>
            <a:r>
              <a:rPr lang="en-US" sz="2800" dirty="0">
                <a:solidFill>
                  <a:schemeClr val="tx1"/>
                </a:solidFill>
                <a:latin typeface="Alexandria" pitchFamily="2" charset="-78"/>
                <a:cs typeface="Alexandria" pitchFamily="2" charset="-78"/>
              </a:rPr>
              <a:t>Discussions with several hundred business analysts, across a range of business forums, have established that business analysis roles do not always accurately represent the range of responsibilities that business analysts are capable of fulfilling.</a:t>
            </a:r>
          </a:p>
          <a:p>
            <a:pPr marL="0" indent="0" algn="just">
              <a:buNone/>
            </a:pPr>
            <a:r>
              <a:rPr lang="en-US" sz="2800" dirty="0">
                <a:solidFill>
                  <a:schemeClr val="tx1"/>
                </a:solidFill>
                <a:latin typeface="Alexandria" pitchFamily="2" charset="-78"/>
                <a:cs typeface="Alexandria" pitchFamily="2" charset="-78"/>
              </a:rPr>
              <a:t>The range of analysis activities </a:t>
            </a:r>
            <a:r>
              <a:rPr lang="en-US" sz="2800" dirty="0" smtClean="0">
                <a:solidFill>
                  <a:schemeClr val="tx1"/>
                </a:solidFill>
                <a:latin typeface="Alexandria" pitchFamily="2" charset="-78"/>
                <a:cs typeface="Alexandria" pitchFamily="2" charset="-78"/>
              </a:rPr>
              <a:t>is a one </a:t>
            </a:r>
            <a:r>
              <a:rPr lang="en-US" sz="2800" dirty="0">
                <a:solidFill>
                  <a:schemeClr val="tx1"/>
                </a:solidFill>
                <a:latin typeface="Alexandria" pitchFamily="2" charset="-78"/>
                <a:cs typeface="Alexandria" pitchFamily="2" charset="-78"/>
              </a:rPr>
              <a:t>way in which we can consider the business analyst role is to examine the potential extent of analysis work.</a:t>
            </a:r>
          </a:p>
          <a:p>
            <a:endParaRPr lang="en-US" sz="2800" dirty="0">
              <a:solidFill>
                <a:schemeClr val="tx1"/>
              </a:solidFill>
              <a:latin typeface="Alexandria" pitchFamily="2" charset="-78"/>
              <a:cs typeface="Alexandria" pitchFamily="2" charset="-78"/>
            </a:endParaRPr>
          </a:p>
        </p:txBody>
      </p:sp>
      <p:sp>
        <p:nvSpPr>
          <p:cNvPr id="13" name="Title 1"/>
          <p:cNvSpPr txBox="1">
            <a:spLocks/>
          </p:cNvSpPr>
          <p:nvPr/>
        </p:nvSpPr>
        <p:spPr>
          <a:xfrm>
            <a:off x="6110514" y="1192102"/>
            <a:ext cx="5770310" cy="50461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chemeClr val="tx1"/>
                </a:solidFill>
                <a:latin typeface="Alexandria" pitchFamily="2" charset="-78"/>
                <a:cs typeface="Alexandria" pitchFamily="2" charset="-78"/>
              </a:rPr>
              <a:t>WHAT IS BUSINESS ANALYSIS?</a:t>
            </a:r>
            <a:endParaRPr lang="en-US" sz="3200" b="1" dirty="0">
              <a:solidFill>
                <a:schemeClr val="tx1"/>
              </a:solidFill>
              <a:latin typeface="Alexandria" pitchFamily="2" charset="-78"/>
              <a:cs typeface="Alexandria" pitchFamily="2" charset="-78"/>
            </a:endParaRPr>
          </a:p>
        </p:txBody>
      </p:sp>
      <p:sp>
        <p:nvSpPr>
          <p:cNvPr id="9" name="Rectangle 8"/>
          <p:cNvSpPr/>
          <p:nvPr/>
        </p:nvSpPr>
        <p:spPr>
          <a:xfrm>
            <a:off x="4983528" y="949499"/>
            <a:ext cx="1133929" cy="98981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cxnSp>
        <p:nvCxnSpPr>
          <p:cNvPr id="3" name="Straight Connector 2"/>
          <p:cNvCxnSpPr/>
          <p:nvPr/>
        </p:nvCxnSpPr>
        <p:spPr>
          <a:xfrm flipH="1" flipV="1">
            <a:off x="5791200" y="708088"/>
            <a:ext cx="3367315" cy="17626"/>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484052344"/>
      </p:ext>
    </p:extLst>
  </p:cSld>
  <p:clrMapOvr>
    <a:masterClrMapping/>
  </p:clrMapOvr>
  <mc:AlternateContent xmlns:mc="http://schemas.openxmlformats.org/markup-compatibility/2006" xmlns:p14="http://schemas.microsoft.com/office/powerpoint/2010/main">
    <mc:Choice Requires="p14">
      <p:transition spd="slow" p14:dur="2000" advTm="126498"/>
    </mc:Choice>
    <mc:Fallback xmlns="">
      <p:transition spd="slow" advTm="126498"/>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844763"/>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2" name="Content Placeholder 2"/>
          <p:cNvSpPr txBox="1">
            <a:spLocks/>
          </p:cNvSpPr>
          <p:nvPr/>
        </p:nvSpPr>
        <p:spPr>
          <a:xfrm>
            <a:off x="5521466" y="2157758"/>
            <a:ext cx="6330331" cy="356505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b="1" dirty="0">
                <a:solidFill>
                  <a:schemeClr val="tx1"/>
                </a:solidFill>
                <a:latin typeface="Alexandria" pitchFamily="2" charset="-78"/>
                <a:cs typeface="Alexandria" pitchFamily="2" charset="-78"/>
              </a:rPr>
              <a:t>2. THE SCOPE OF BUSINESS ANALYSIS WORK</a:t>
            </a:r>
          </a:p>
          <a:p>
            <a:pPr marL="0" indent="0" algn="just">
              <a:buNone/>
            </a:pPr>
            <a:r>
              <a:rPr lang="en-US" sz="2800" dirty="0">
                <a:solidFill>
                  <a:schemeClr val="tx1"/>
                </a:solidFill>
                <a:latin typeface="Alexandria" pitchFamily="2" charset="-78"/>
                <a:cs typeface="Alexandria" pitchFamily="2" charset="-78"/>
              </a:rPr>
              <a:t>For example, consultants may </a:t>
            </a:r>
            <a:r>
              <a:rPr lang="en-US" sz="2800" b="1" dirty="0">
                <a:solidFill>
                  <a:schemeClr val="tx1"/>
                </a:solidFill>
                <a:latin typeface="Alexandria" pitchFamily="2" charset="-78"/>
                <a:cs typeface="Alexandria" pitchFamily="2" charset="-78"/>
              </a:rPr>
              <a:t>specialize in strategic analysis </a:t>
            </a:r>
            <a:r>
              <a:rPr lang="en-US" sz="2800" dirty="0">
                <a:solidFill>
                  <a:schemeClr val="tx1"/>
                </a:solidFill>
                <a:latin typeface="Alexandria" pitchFamily="2" charset="-78"/>
                <a:cs typeface="Alexandria" pitchFamily="2" charset="-78"/>
              </a:rPr>
              <a:t>but also get involved in </a:t>
            </a:r>
            <a:r>
              <a:rPr lang="en-US" sz="2800" b="1" dirty="0">
                <a:solidFill>
                  <a:schemeClr val="tx1"/>
                </a:solidFill>
                <a:latin typeface="Alexandria" pitchFamily="2" charset="-78"/>
                <a:cs typeface="Alexandria" pitchFamily="2" charset="-78"/>
              </a:rPr>
              <a:t>business process redesign </a:t>
            </a:r>
            <a:r>
              <a:rPr lang="en-US" sz="2800" dirty="0">
                <a:solidFill>
                  <a:schemeClr val="tx1"/>
                </a:solidFill>
                <a:latin typeface="Alexandria" pitchFamily="2" charset="-78"/>
                <a:cs typeface="Alexandria" pitchFamily="2" charset="-78"/>
              </a:rPr>
              <a:t>to make a reality of their strategies, and good systems analysts have always understood the need to understand the overall business context of the systems they are developing.</a:t>
            </a:r>
          </a:p>
          <a:p>
            <a:pPr marL="0" indent="0" algn="just">
              <a:buNone/>
            </a:pPr>
            <a:r>
              <a:rPr lang="en-US" sz="2800" b="1" dirty="0">
                <a:solidFill>
                  <a:schemeClr val="tx1"/>
                </a:solidFill>
                <a:latin typeface="Alexandria" pitchFamily="2" charset="-78"/>
                <a:cs typeface="Alexandria" pitchFamily="2" charset="-78"/>
              </a:rPr>
              <a:t>Figure 1.2 </a:t>
            </a:r>
            <a:r>
              <a:rPr lang="en-US" sz="2800" dirty="0">
                <a:solidFill>
                  <a:schemeClr val="tx1"/>
                </a:solidFill>
                <a:latin typeface="Alexandria" pitchFamily="2" charset="-78"/>
                <a:cs typeface="Alexandria" pitchFamily="2" charset="-78"/>
              </a:rPr>
              <a:t>shows three areas that might be considered to be within the province of the business analyst.</a:t>
            </a:r>
          </a:p>
          <a:p>
            <a:endParaRPr lang="en-US" sz="2800" dirty="0">
              <a:solidFill>
                <a:schemeClr val="tx1"/>
              </a:solidFill>
              <a:latin typeface="Alexandria" pitchFamily="2" charset="-78"/>
              <a:cs typeface="Alexandria" pitchFamily="2" charset="-78"/>
            </a:endParaRPr>
          </a:p>
        </p:txBody>
      </p:sp>
      <p:sp>
        <p:nvSpPr>
          <p:cNvPr id="13" name="Title 1"/>
          <p:cNvSpPr txBox="1">
            <a:spLocks/>
          </p:cNvSpPr>
          <p:nvPr/>
        </p:nvSpPr>
        <p:spPr>
          <a:xfrm>
            <a:off x="5936344" y="1465010"/>
            <a:ext cx="5915453" cy="43714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9" name="Rectangle 8"/>
          <p:cNvSpPr/>
          <p:nvPr/>
        </p:nvSpPr>
        <p:spPr>
          <a:xfrm>
            <a:off x="4883544" y="1092694"/>
            <a:ext cx="1052800" cy="9431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cxnSp>
        <p:nvCxnSpPr>
          <p:cNvPr id="3" name="Straight Connector 2"/>
          <p:cNvCxnSpPr/>
          <p:nvPr/>
        </p:nvCxnSpPr>
        <p:spPr>
          <a:xfrm flipH="1" flipV="1">
            <a:off x="5726400" y="672467"/>
            <a:ext cx="3432114" cy="42678"/>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679699650"/>
      </p:ext>
    </p:extLst>
  </p:cSld>
  <p:clrMapOvr>
    <a:masterClrMapping/>
  </p:clrMapOvr>
  <mc:AlternateContent xmlns:mc="http://schemas.openxmlformats.org/markup-compatibility/2006" xmlns:p14="http://schemas.microsoft.com/office/powerpoint/2010/main">
    <mc:Choice Requires="p14">
      <p:transition spd="slow" p14:dur="2000" advTm="81012"/>
    </mc:Choice>
    <mc:Fallback xmlns="">
      <p:transition spd="slow" advTm="8101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656114" y="1276505"/>
            <a:ext cx="6106924" cy="36617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6" y="2153393"/>
            <a:ext cx="10557933" cy="375392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latin typeface="Alexandria" pitchFamily="2" charset="-78"/>
                <a:cs typeface="Alexandria" pitchFamily="2" charset="-78"/>
              </a:rPr>
              <a:t>2. THE SCOPE OF BUSINESS ANALYSIS WORK cont. </a:t>
            </a:r>
          </a:p>
          <a:p>
            <a:pPr marL="342900" indent="-342900">
              <a:buFont typeface="Arial" panose="020B0604020202020204" pitchFamily="34" charset="0"/>
              <a:buChar char="•"/>
            </a:pPr>
            <a:r>
              <a:rPr lang="en-US" sz="2000" b="1" dirty="0" smtClean="0">
                <a:latin typeface="Alexandria" pitchFamily="2" charset="-78"/>
                <a:cs typeface="Alexandria" pitchFamily="2" charset="-78"/>
              </a:rPr>
              <a:t>The range of analysis activities</a:t>
            </a:r>
          </a:p>
          <a:p>
            <a:endParaRPr lang="en-US" sz="2000" dirty="0">
              <a:latin typeface="Alexandria" pitchFamily="2" charset="-78"/>
              <a:cs typeface="Alexandria" pitchFamily="2" charset="-78"/>
            </a:endParaRPr>
          </a:p>
        </p:txBody>
      </p:sp>
      <p:pic>
        <p:nvPicPr>
          <p:cNvPr id="10" name="Picture 9"/>
          <p:cNvPicPr>
            <a:picLocks noChangeAspect="1"/>
          </p:cNvPicPr>
          <p:nvPr/>
        </p:nvPicPr>
        <p:blipFill>
          <a:blip r:embed="rId3"/>
          <a:stretch>
            <a:fillRect/>
          </a:stretch>
        </p:blipFill>
        <p:spPr>
          <a:xfrm>
            <a:off x="1540933" y="2827867"/>
            <a:ext cx="7956155" cy="3220625"/>
          </a:xfrm>
          <a:prstGeom prst="rect">
            <a:avLst/>
          </a:prstGeom>
        </p:spPr>
      </p:pic>
      <p:sp>
        <p:nvSpPr>
          <p:cNvPr id="7" name="Rectangle 6"/>
          <p:cNvSpPr/>
          <p:nvPr/>
        </p:nvSpPr>
        <p:spPr>
          <a:xfrm>
            <a:off x="1146627" y="972951"/>
            <a:ext cx="1117601" cy="10392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1507681"/>
      </p:ext>
    </p:extLst>
  </p:cSld>
  <p:clrMapOvr>
    <a:masterClrMapping/>
  </p:clrMapOvr>
  <mc:AlternateContent xmlns:mc="http://schemas.openxmlformats.org/markup-compatibility/2006" xmlns:p14="http://schemas.microsoft.com/office/powerpoint/2010/main">
    <mc:Choice Requires="p14">
      <p:transition spd="slow" p14:dur="2000" advTm="131137"/>
    </mc:Choice>
    <mc:Fallback xmlns="">
      <p:transition spd="slow" advTm="13113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2" y="1678080"/>
            <a:ext cx="10508342" cy="4635634"/>
          </a:xfrm>
          <a:prstGeom prst="roundRect">
            <a:avLst>
              <a:gd name="adj" fmla="val 8118"/>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just"/>
            <a:r>
              <a:rPr lang="en-US" sz="2600" b="1" dirty="0" smtClean="0">
                <a:latin typeface="Alexandria" pitchFamily="2" charset="-78"/>
                <a:cs typeface="Alexandria" pitchFamily="2" charset="-78"/>
              </a:rPr>
              <a:t>THE </a:t>
            </a:r>
            <a:r>
              <a:rPr lang="en-US" sz="2600" b="1" dirty="0">
                <a:latin typeface="Alexandria" pitchFamily="2" charset="-78"/>
                <a:cs typeface="Alexandria" pitchFamily="2" charset="-78"/>
              </a:rPr>
              <a:t>SCOPE OF BUSINESS ANALYSIS WORK cont. </a:t>
            </a:r>
          </a:p>
          <a:p>
            <a:pPr algn="just"/>
            <a:r>
              <a:rPr lang="en-US" sz="2600" b="1" dirty="0">
                <a:latin typeface="Alexandria" pitchFamily="2" charset="-78"/>
                <a:cs typeface="Alexandria" pitchFamily="2" charset="-78"/>
              </a:rPr>
              <a:t>The range of analysis </a:t>
            </a:r>
            <a:r>
              <a:rPr lang="en-US" sz="2600" b="1" dirty="0" smtClean="0">
                <a:latin typeface="Alexandria" pitchFamily="2" charset="-78"/>
                <a:cs typeface="Alexandria" pitchFamily="2" charset="-78"/>
              </a:rPr>
              <a:t>activities</a:t>
            </a:r>
          </a:p>
          <a:p>
            <a:pPr marL="342900" indent="-342900" algn="just">
              <a:buFont typeface="Arial" panose="020B0604020202020204" pitchFamily="34" charset="0"/>
              <a:buChar char="•"/>
            </a:pPr>
            <a:r>
              <a:rPr lang="en-US" sz="2600" b="1" dirty="0" smtClean="0">
                <a:latin typeface="Alexandria" pitchFamily="2" charset="-78"/>
                <a:cs typeface="Alexandria" pitchFamily="2" charset="-78"/>
              </a:rPr>
              <a:t>Strategic </a:t>
            </a:r>
            <a:r>
              <a:rPr lang="en-US" sz="2600" b="1" dirty="0">
                <a:latin typeface="Alexandria" pitchFamily="2" charset="-78"/>
                <a:cs typeface="Alexandria" pitchFamily="2" charset="-78"/>
              </a:rPr>
              <a:t>analysis and definition</a:t>
            </a:r>
          </a:p>
          <a:p>
            <a:pPr algn="just"/>
            <a:r>
              <a:rPr lang="en-US" sz="2600" dirty="0">
                <a:latin typeface="Alexandria" pitchFamily="2" charset="-78"/>
                <a:cs typeface="Alexandria" pitchFamily="2" charset="-78"/>
              </a:rPr>
              <a:t>Some business analysts may be required to undertake strategic analysis and identify business transformation actions, but it is more likely that they will have a role to play in supporting this activity</a:t>
            </a:r>
            <a:r>
              <a:rPr lang="en-US" sz="2600" dirty="0" smtClean="0">
                <a:latin typeface="Alexandria" pitchFamily="2" charset="-78"/>
                <a:cs typeface="Alexandria" pitchFamily="2" charset="-78"/>
              </a:rPr>
              <a:t>. However</a:t>
            </a:r>
            <a:r>
              <a:rPr lang="en-US" sz="2600" dirty="0">
                <a:latin typeface="Alexandria" pitchFamily="2" charset="-78"/>
                <a:cs typeface="Alexandria" pitchFamily="2" charset="-78"/>
              </a:rPr>
              <a:t>, business analysts are expected to have access to information about their organization's business strategy and be able to understand it, as their work will need to support the execution of this strategy</a:t>
            </a:r>
            <a:r>
              <a:rPr lang="en-US" sz="2600" dirty="0" smtClean="0">
                <a:latin typeface="Alexandria" pitchFamily="2" charset="-78"/>
                <a:cs typeface="Alexandria" pitchFamily="2" charset="-78"/>
              </a:rPr>
              <a:t>. The </a:t>
            </a:r>
            <a:r>
              <a:rPr lang="en-US" sz="2600" dirty="0">
                <a:latin typeface="Alexandria" pitchFamily="2" charset="-78"/>
                <a:cs typeface="Alexandria" pitchFamily="2" charset="-78"/>
              </a:rPr>
              <a:t>use of IT to enable business improvements and the opportunities presented by technology will need to be considered during any strategy analysis and the business analysts are the specialist team that should be able to advise on the use of technology to drive business change</a:t>
            </a:r>
            <a:r>
              <a:rPr lang="en-US" sz="2600" dirty="0" smtClean="0">
                <a:latin typeface="Alexandria" pitchFamily="2" charset="-78"/>
                <a:cs typeface="Alexandria" pitchFamily="2" charset="-78"/>
              </a:rPr>
              <a:t>. Given </a:t>
            </a:r>
            <a:r>
              <a:rPr lang="en-US" sz="2600" dirty="0">
                <a:latin typeface="Alexandria" pitchFamily="2" charset="-78"/>
                <a:cs typeface="Alexandria" pitchFamily="2" charset="-78"/>
              </a:rPr>
              <a:t>these issues, while strategic analysis work is not core to business analysis, business analysts will need a good understanding of how strategy is developed and the impact upon the work of the IT and business change functions.</a:t>
            </a:r>
          </a:p>
        </p:txBody>
      </p:sp>
      <p:sp>
        <p:nvSpPr>
          <p:cNvPr id="8" name="Title 1"/>
          <p:cNvSpPr txBox="1">
            <a:spLocks/>
          </p:cNvSpPr>
          <p:nvPr/>
        </p:nvSpPr>
        <p:spPr>
          <a:xfrm>
            <a:off x="2714171" y="1273367"/>
            <a:ext cx="7543839" cy="4047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5" name="Rectangle 4"/>
          <p:cNvSpPr/>
          <p:nvPr/>
        </p:nvSpPr>
        <p:spPr>
          <a:xfrm>
            <a:off x="1036063" y="966635"/>
            <a:ext cx="1222617" cy="101817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48011212"/>
      </p:ext>
    </p:extLst>
  </p:cSld>
  <p:clrMapOvr>
    <a:masterClrMapping/>
  </p:clrMapOvr>
  <mc:AlternateContent xmlns:mc="http://schemas.openxmlformats.org/markup-compatibility/2006" xmlns:p14="http://schemas.microsoft.com/office/powerpoint/2010/main">
    <mc:Choice Requires="p14">
      <p:transition spd="slow" p14:dur="2000" advTm="144712"/>
    </mc:Choice>
    <mc:Fallback xmlns="">
      <p:transition spd="slow" advTm="14471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79"/>
            <a:ext cx="10812720" cy="45775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336800" y="1311904"/>
            <a:ext cx="6295609" cy="36617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smtClean="0">
                <a:solidFill>
                  <a:schemeClr val="tx1"/>
                </a:solidFill>
                <a:latin typeface="Alexandria" pitchFamily="2" charset="-78"/>
                <a:cs typeface="Alexandria" pitchFamily="2" charset="-78"/>
              </a:rPr>
              <a:t>WHAT IS BUSINESS ANALYSIS?</a:t>
            </a:r>
            <a:endParaRPr lang="en-US" sz="24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45067" y="1781631"/>
            <a:ext cx="10082589" cy="447402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2. THE SCOPE OF BUSINESS ANALYSIS WORK cont. </a:t>
            </a:r>
          </a:p>
          <a:p>
            <a:pPr algn="just"/>
            <a:r>
              <a:rPr lang="en-US" sz="2400" b="1" dirty="0" smtClean="0">
                <a:latin typeface="Alexandria" pitchFamily="2" charset="-78"/>
                <a:cs typeface="Alexandria" pitchFamily="2" charset="-78"/>
              </a:rPr>
              <a:t>The range of analysis activities</a:t>
            </a:r>
          </a:p>
          <a:p>
            <a:pPr algn="just"/>
            <a:r>
              <a:rPr lang="en-US" sz="2400" b="1" dirty="0" smtClean="0">
                <a:latin typeface="Alexandria" pitchFamily="2" charset="-78"/>
                <a:cs typeface="Alexandria" pitchFamily="2" charset="-78"/>
              </a:rPr>
              <a:t> 	- IT systems analysis</a:t>
            </a:r>
          </a:p>
          <a:p>
            <a:pPr algn="just"/>
            <a:r>
              <a:rPr lang="en-US" sz="2400" dirty="0" smtClean="0">
                <a:latin typeface="Alexandria" pitchFamily="2" charset="-78"/>
                <a:cs typeface="Alexandria" pitchFamily="2" charset="-78"/>
              </a:rPr>
              <a:t>There is the traditional IT discipline called systems analysis. The systems analyst role has been in existence for over 40 years although the term ‘systems analyst’ tends to be used less often these days. They have identified that modelling process and data requirements for the IT system is not part of the role of the business analyst and have separated the business analysis and IT teams into different departments, expecting the IT department to carry out the detailed IT systems modelling and specification.</a:t>
            </a:r>
          </a:p>
          <a:p>
            <a:pPr algn="just"/>
            <a:r>
              <a:rPr lang="en-US" sz="2400" dirty="0" smtClean="0">
                <a:latin typeface="Alexandria" pitchFamily="2" charset="-78"/>
                <a:cs typeface="Alexandria" pitchFamily="2" charset="-78"/>
              </a:rPr>
              <a:t>Other </a:t>
            </a:r>
            <a:r>
              <a:rPr lang="en-US" sz="2400" dirty="0">
                <a:latin typeface="Alexandria" pitchFamily="2" charset="-78"/>
                <a:cs typeface="Alexandria" pitchFamily="2" charset="-78"/>
              </a:rPr>
              <a:t>organizations differentiate between IT business analysts and business analysts, with those in IT often performing a role more akin to that of a systems analyst. In order to do this, the business analysts need a detailed understanding of IT systems and how they operate, and must be able to use the approaches and modelling techniques that fell within the concern of the system analyst role.</a:t>
            </a:r>
          </a:p>
          <a:p>
            <a:pPr algn="just"/>
            <a:endParaRPr lang="en-US" sz="2400" dirty="0" smtClean="0">
              <a:latin typeface="Alexandria" pitchFamily="2" charset="-78"/>
              <a:cs typeface="Alexandria" pitchFamily="2" charset="-78"/>
            </a:endParaRPr>
          </a:p>
          <a:p>
            <a:pPr algn="just"/>
            <a:endParaRPr lang="en-US" sz="2400" dirty="0" smtClean="0">
              <a:latin typeface="Alexandria" pitchFamily="2" charset="-78"/>
              <a:cs typeface="Alexandria" pitchFamily="2" charset="-78"/>
            </a:endParaRPr>
          </a:p>
          <a:p>
            <a:pPr algn="just"/>
            <a:endParaRPr lang="en-US" sz="2400" dirty="0">
              <a:latin typeface="Alexandria" pitchFamily="2" charset="-78"/>
              <a:cs typeface="Alexandria" pitchFamily="2" charset="-78"/>
            </a:endParaRPr>
          </a:p>
        </p:txBody>
      </p:sp>
      <p:sp>
        <p:nvSpPr>
          <p:cNvPr id="6" name="Rectangle 5"/>
          <p:cNvSpPr/>
          <p:nvPr/>
        </p:nvSpPr>
        <p:spPr>
          <a:xfrm>
            <a:off x="1164695" y="1063209"/>
            <a:ext cx="1108211" cy="8635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94795672"/>
      </p:ext>
    </p:extLst>
  </p:cSld>
  <p:clrMapOvr>
    <a:masterClrMapping/>
  </p:clrMapOvr>
  <mc:AlternateContent xmlns:mc="http://schemas.openxmlformats.org/markup-compatibility/2006" xmlns:p14="http://schemas.microsoft.com/office/powerpoint/2010/main">
    <mc:Choice Requires="p14">
      <p:transition spd="slow" p14:dur="2000" advTm="173965"/>
    </mc:Choice>
    <mc:Fallback xmlns="">
      <p:transition spd="slow" advTm="17396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293257" y="1304953"/>
            <a:ext cx="6832638" cy="36617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45068" y="2030354"/>
            <a:ext cx="10401904" cy="358667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Alexandria" pitchFamily="2" charset="-78"/>
                <a:cs typeface="Alexandria" pitchFamily="2" charset="-78"/>
              </a:rPr>
              <a:t>2. THE SCOPE OF BUSINESS ANALYSIS WORK cont. </a:t>
            </a:r>
          </a:p>
          <a:p>
            <a:pPr algn="just"/>
            <a:r>
              <a:rPr lang="en-US" sz="2800" b="1" dirty="0" smtClean="0">
                <a:latin typeface="Alexandria" pitchFamily="2" charset="-78"/>
                <a:cs typeface="Alexandria" pitchFamily="2" charset="-78"/>
              </a:rPr>
              <a:t>The range of analysis activities</a:t>
            </a:r>
          </a:p>
          <a:p>
            <a:pPr algn="just"/>
            <a:r>
              <a:rPr lang="en-US" sz="2800" b="1" dirty="0" smtClean="0">
                <a:latin typeface="Alexandria" pitchFamily="2" charset="-78"/>
                <a:cs typeface="Alexandria" pitchFamily="2" charset="-78"/>
              </a:rPr>
              <a:t> 	- IT systems analysis</a:t>
            </a:r>
          </a:p>
          <a:p>
            <a:pPr algn="just"/>
            <a:r>
              <a:rPr lang="en-US" sz="2800" dirty="0">
                <a:latin typeface="Alexandria" pitchFamily="2" charset="-78"/>
                <a:cs typeface="Alexandria" pitchFamily="2" charset="-78"/>
              </a:rPr>
              <a:t>The essential difference here is that a business analyst is responsible for considering a range of business options to address a particular problem or opportunity. Instead, an IT business analyst or systems analyst works within a defined scope and considers options for the IT </a:t>
            </a:r>
            <a:r>
              <a:rPr lang="en-US" sz="2800" dirty="0" smtClean="0">
                <a:latin typeface="Alexandria" pitchFamily="2" charset="-78"/>
                <a:cs typeface="Alexandria" pitchFamily="2" charset="-78"/>
              </a:rPr>
              <a:t>solution.</a:t>
            </a:r>
            <a:r>
              <a:rPr lang="en-US" sz="2800" dirty="0">
                <a:latin typeface="Alexandria" pitchFamily="2" charset="-78"/>
                <a:cs typeface="Alexandria" pitchFamily="2" charset="-78"/>
              </a:rPr>
              <a:t> </a:t>
            </a:r>
            <a:r>
              <a:rPr lang="en-US" sz="2800" dirty="0" smtClean="0">
                <a:latin typeface="Alexandria" pitchFamily="2" charset="-78"/>
                <a:cs typeface="Alexandria" pitchFamily="2" charset="-78"/>
              </a:rPr>
              <a:t>This </a:t>
            </a:r>
            <a:r>
              <a:rPr lang="en-US" sz="2800" dirty="0">
                <a:latin typeface="Alexandria" pitchFamily="2" charset="-78"/>
                <a:cs typeface="Alexandria" pitchFamily="2" charset="-78"/>
              </a:rPr>
              <a:t>is particularly the case where an </a:t>
            </a:r>
            <a:r>
              <a:rPr lang="en-US" sz="2800" b="1" dirty="0">
                <a:latin typeface="Alexandria" pitchFamily="2" charset="-78"/>
                <a:cs typeface="Alexandria" pitchFamily="2" charset="-78"/>
              </a:rPr>
              <a:t>Agile approach has been </a:t>
            </a:r>
            <a:r>
              <a:rPr lang="en-US" sz="2800" dirty="0">
                <a:latin typeface="Alexandria" pitchFamily="2" charset="-78"/>
                <a:cs typeface="Alexandria" pitchFamily="2" charset="-78"/>
              </a:rPr>
              <a:t>adopted for a software development project. the business analyst will work closely with the end users and development team to clarify the detailed requirements as they evolve during the development process.</a:t>
            </a:r>
            <a:endParaRPr lang="en-US" sz="2800" b="1" dirty="0">
              <a:latin typeface="Alexandria" pitchFamily="2" charset="-78"/>
              <a:cs typeface="Alexandria" pitchFamily="2" charset="-78"/>
            </a:endParaRPr>
          </a:p>
          <a:p>
            <a:pPr algn="just"/>
            <a:endParaRPr lang="en-US" sz="2800" dirty="0">
              <a:latin typeface="Alexandria" pitchFamily="2" charset="-78"/>
              <a:cs typeface="Alexandria" pitchFamily="2" charset="-78"/>
            </a:endParaRPr>
          </a:p>
        </p:txBody>
      </p:sp>
      <p:sp>
        <p:nvSpPr>
          <p:cNvPr id="6" name="Rectangle 5"/>
          <p:cNvSpPr/>
          <p:nvPr/>
        </p:nvSpPr>
        <p:spPr>
          <a:xfrm>
            <a:off x="1070640" y="1056258"/>
            <a:ext cx="1222617" cy="8635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65316205"/>
      </p:ext>
    </p:extLst>
  </p:cSld>
  <p:clrMapOvr>
    <a:masterClrMapping/>
  </p:clrMapOvr>
  <mc:AlternateContent xmlns:mc="http://schemas.openxmlformats.org/markup-compatibility/2006" xmlns:p14="http://schemas.microsoft.com/office/powerpoint/2010/main">
    <mc:Choice Requires="p14">
      <p:transition spd="slow" p14:dur="2000" advTm="111138"/>
    </mc:Choice>
    <mc:Fallback xmlns="">
      <p:transition spd="slow" advTm="11113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2" name="Content Placeholder 2"/>
          <p:cNvSpPr txBox="1">
            <a:spLocks/>
          </p:cNvSpPr>
          <p:nvPr/>
        </p:nvSpPr>
        <p:spPr>
          <a:xfrm>
            <a:off x="5550493" y="2551300"/>
            <a:ext cx="6330331" cy="302218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b="1" dirty="0">
                <a:solidFill>
                  <a:schemeClr val="tx1"/>
                </a:solidFill>
                <a:latin typeface="Alexandria" pitchFamily="2" charset="-78"/>
                <a:cs typeface="Alexandria" pitchFamily="2" charset="-78"/>
              </a:rPr>
              <a:t>2. THE SCOPE OF BUSINESS ANALYSIS WORK</a:t>
            </a:r>
          </a:p>
          <a:p>
            <a:pPr marL="342900" indent="-342900">
              <a:buClrTx/>
              <a:buFont typeface="Arial" panose="020B0604020202020204" pitchFamily="34" charset="0"/>
              <a:buChar char="•"/>
            </a:pPr>
            <a:r>
              <a:rPr lang="en-US" sz="2800" b="1" dirty="0">
                <a:solidFill>
                  <a:schemeClr val="tx1"/>
                </a:solidFill>
                <a:latin typeface="Alexandria" pitchFamily="2" charset="-78"/>
                <a:cs typeface="Alexandria" pitchFamily="2" charset="-78"/>
              </a:rPr>
              <a:t>The range of analysis activities</a:t>
            </a:r>
          </a:p>
          <a:p>
            <a:pPr marL="0" indent="0">
              <a:buNone/>
            </a:pPr>
            <a:r>
              <a:rPr lang="en-US" sz="2800" b="1" dirty="0">
                <a:solidFill>
                  <a:schemeClr val="tx1"/>
                </a:solidFill>
                <a:latin typeface="Alexandria" pitchFamily="2" charset="-78"/>
                <a:cs typeface="Alexandria" pitchFamily="2" charset="-78"/>
              </a:rPr>
              <a:t>	- Business analysis</a:t>
            </a:r>
          </a:p>
          <a:p>
            <a:pPr marL="0" indent="0">
              <a:buNone/>
            </a:pPr>
            <a:r>
              <a:rPr lang="en-US" sz="2800" b="1" dirty="0">
                <a:solidFill>
                  <a:schemeClr val="tx1"/>
                </a:solidFill>
                <a:latin typeface="Alexandria" pitchFamily="2" charset="-78"/>
                <a:cs typeface="Alexandria" pitchFamily="2" charset="-78"/>
              </a:rPr>
              <a:t>		Realizing business analysis</a:t>
            </a:r>
          </a:p>
          <a:p>
            <a:pPr marL="0" indent="0">
              <a:buNone/>
            </a:pPr>
            <a:r>
              <a:rPr lang="en-US" sz="2800" b="1" dirty="0">
                <a:solidFill>
                  <a:schemeClr val="tx1"/>
                </a:solidFill>
                <a:latin typeface="Alexandria" pitchFamily="2" charset="-78"/>
                <a:cs typeface="Alexandria" pitchFamily="2" charset="-78"/>
              </a:rPr>
              <a:t>		Taking a holistic approach</a:t>
            </a:r>
          </a:p>
          <a:p>
            <a:pPr marL="0" indent="0">
              <a:buNone/>
            </a:pPr>
            <a:r>
              <a:rPr lang="en-US" sz="2800" b="1" dirty="0">
                <a:solidFill>
                  <a:schemeClr val="tx1"/>
                </a:solidFill>
                <a:latin typeface="Alexandria" pitchFamily="2" charset="-78"/>
                <a:cs typeface="Alexandria" pitchFamily="2" charset="-78"/>
              </a:rPr>
              <a:t>		Agile systems development</a:t>
            </a:r>
          </a:p>
          <a:p>
            <a:pPr marL="0" indent="0">
              <a:buNone/>
            </a:pPr>
            <a:r>
              <a:rPr lang="en-US" sz="2800" b="1" dirty="0">
                <a:solidFill>
                  <a:schemeClr val="tx1"/>
                </a:solidFill>
                <a:latin typeface="Alexandria" pitchFamily="2" charset="-78"/>
                <a:cs typeface="Alexandria" pitchFamily="2" charset="-78"/>
              </a:rPr>
              <a:t>		Supporting business change</a:t>
            </a:r>
          </a:p>
          <a:p>
            <a:endParaRPr lang="en-US" sz="2800" dirty="0">
              <a:solidFill>
                <a:schemeClr val="tx1"/>
              </a:solidFill>
              <a:latin typeface="Alexandria" pitchFamily="2" charset="-78"/>
              <a:cs typeface="Alexandria" pitchFamily="2" charset="-78"/>
            </a:endParaRPr>
          </a:p>
        </p:txBody>
      </p:sp>
      <p:sp>
        <p:nvSpPr>
          <p:cNvPr id="13" name="Title 1"/>
          <p:cNvSpPr txBox="1">
            <a:spLocks/>
          </p:cNvSpPr>
          <p:nvPr/>
        </p:nvSpPr>
        <p:spPr>
          <a:xfrm>
            <a:off x="6081486" y="1737884"/>
            <a:ext cx="5799338" cy="41272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chemeClr val="tx1"/>
                </a:solidFill>
                <a:latin typeface="Alexandria" pitchFamily="2" charset="-78"/>
                <a:cs typeface="Alexandria" pitchFamily="2" charset="-78"/>
              </a:rPr>
              <a:t>WHAT IS BUSINESS ANALYSIS?</a:t>
            </a:r>
            <a:endParaRPr lang="en-US" sz="3200" b="1" dirty="0">
              <a:solidFill>
                <a:schemeClr val="tx1"/>
              </a:solidFill>
              <a:latin typeface="Alexandria" pitchFamily="2" charset="-78"/>
              <a:cs typeface="Alexandria" pitchFamily="2" charset="-78"/>
            </a:endParaRPr>
          </a:p>
        </p:txBody>
      </p:sp>
      <p:cxnSp>
        <p:nvCxnSpPr>
          <p:cNvPr id="3" name="Straight Connector 2"/>
          <p:cNvCxnSpPr/>
          <p:nvPr/>
        </p:nvCxnSpPr>
        <p:spPr>
          <a:xfrm flipH="1" flipV="1">
            <a:off x="5776686" y="769257"/>
            <a:ext cx="3352800" cy="29029"/>
          </a:xfrm>
          <a:prstGeom prst="line">
            <a:avLst/>
          </a:prstGeom>
        </p:spPr>
        <p:style>
          <a:lnRef idx="1">
            <a:schemeClr val="dk1"/>
          </a:lnRef>
          <a:fillRef idx="0">
            <a:schemeClr val="dk1"/>
          </a:fillRef>
          <a:effectRef idx="0">
            <a:schemeClr val="dk1"/>
          </a:effectRef>
          <a:fontRef idx="minor">
            <a:schemeClr val="tx1"/>
          </a:fontRef>
        </p:style>
      </p:cxnSp>
      <p:sp>
        <p:nvSpPr>
          <p:cNvPr id="11" name="Rectangle 10"/>
          <p:cNvSpPr/>
          <p:nvPr/>
        </p:nvSpPr>
        <p:spPr>
          <a:xfrm>
            <a:off x="4845958" y="1334013"/>
            <a:ext cx="1090386" cy="101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58450312"/>
      </p:ext>
    </p:extLst>
  </p:cSld>
  <p:clrMapOvr>
    <a:masterClrMapping/>
  </p:clrMapOvr>
  <mc:AlternateContent xmlns:mc="http://schemas.openxmlformats.org/markup-compatibility/2006" xmlns:p14="http://schemas.microsoft.com/office/powerpoint/2010/main">
    <mc:Choice Requires="p14">
      <p:transition spd="slow" p14:dur="2000" advTm="93750"/>
    </mc:Choice>
    <mc:Fallback xmlns="">
      <p:transition spd="slow" advTm="9375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27972"/>
            <a:ext cx="10812720" cy="46524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76709" y="1226464"/>
            <a:ext cx="4636891" cy="50150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23686" y="1824233"/>
            <a:ext cx="9974943" cy="455614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smtClean="0">
                <a:latin typeface="Alexandria" pitchFamily="2" charset="-78"/>
                <a:cs typeface="Alexandria" pitchFamily="2" charset="-78"/>
              </a:rPr>
              <a:t>2. THE SCOPE OF BUSINESS ANALYSIS WORK</a:t>
            </a:r>
          </a:p>
          <a:p>
            <a:pPr marL="342900" indent="-342900">
              <a:buFont typeface="Arial" panose="020B0604020202020204" pitchFamily="34" charset="0"/>
              <a:buChar char="•"/>
            </a:pPr>
            <a:r>
              <a:rPr lang="en-US" sz="2600" b="1" dirty="0" smtClean="0">
                <a:latin typeface="Alexandria" pitchFamily="2" charset="-78"/>
                <a:cs typeface="Alexandria" pitchFamily="2" charset="-78"/>
              </a:rPr>
              <a:t>The range of analysis activities</a:t>
            </a:r>
          </a:p>
          <a:p>
            <a:r>
              <a:rPr lang="en-US" sz="2600" b="1" dirty="0" smtClean="0">
                <a:latin typeface="Alexandria" pitchFamily="2" charset="-78"/>
                <a:cs typeface="Alexandria" pitchFamily="2" charset="-78"/>
              </a:rPr>
              <a:t>	- Business analysis</a:t>
            </a:r>
          </a:p>
          <a:p>
            <a:pPr algn="just"/>
            <a:r>
              <a:rPr lang="en-US" sz="2600" dirty="0" smtClean="0">
                <a:latin typeface="Alexandria" pitchFamily="2" charset="-78"/>
                <a:cs typeface="Alexandria" pitchFamily="2" charset="-78"/>
              </a:rPr>
              <a:t>If the two analysis disciplines described before define the limits of analysis work, the gap in the middle is straddled by business analysis. Business analysts will usually be required to investigate a business system where improvements are required but the range and focus of those improvements can vary considerably. In such a case, they would need to recommend actions that would overcome a problem or achieve business benefits. Perhaps it is more likely that the study is broader than this and requires investigation into several issues, or ideas regarding increased efficiency or effectiveness. The analysts would need to make recommendations for business changes and these would need to be supported by a rigorous business case. Also, the business analyst may be asked to focus specifically on enhancing or replacing an existing IT system in line with business requirements.</a:t>
            </a:r>
            <a:endParaRPr lang="en-US" sz="2600" dirty="0">
              <a:latin typeface="Alexandria" pitchFamily="2" charset="-78"/>
              <a:cs typeface="Alexandria" pitchFamily="2" charset="-78"/>
            </a:endParaRPr>
          </a:p>
        </p:txBody>
      </p:sp>
      <p:sp>
        <p:nvSpPr>
          <p:cNvPr id="6" name="Rectangle 5"/>
          <p:cNvSpPr/>
          <p:nvPr/>
        </p:nvSpPr>
        <p:spPr>
          <a:xfrm>
            <a:off x="1232429" y="964634"/>
            <a:ext cx="1222617" cy="10251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932119"/>
      </p:ext>
    </p:extLst>
  </p:cSld>
  <p:clrMapOvr>
    <a:masterClrMapping/>
  </p:clrMapOvr>
  <mc:AlternateContent xmlns:mc="http://schemas.openxmlformats.org/markup-compatibility/2006" xmlns:p14="http://schemas.microsoft.com/office/powerpoint/2010/main">
    <mc:Choice Requires="p14">
      <p:transition spd="slow" p14:dur="2000" advTm="148430"/>
    </mc:Choice>
    <mc:Fallback xmlns="">
      <p:transition spd="slow" advTm="14843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641599" y="1245951"/>
            <a:ext cx="6106924" cy="43212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769258" y="2191657"/>
            <a:ext cx="9927772" cy="357051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dirty="0">
                <a:latin typeface="Alexandria" pitchFamily="2" charset="-78"/>
                <a:cs typeface="Alexandria" pitchFamily="2" charset="-78"/>
              </a:rPr>
              <a:t>In this case the analyst would deliver a requirements document defining what the business requires the IT system to provide</a:t>
            </a:r>
            <a:r>
              <a:rPr lang="en-US" sz="2800" dirty="0" smtClean="0">
                <a:latin typeface="Alexandria" pitchFamily="2" charset="-78"/>
                <a:cs typeface="Alexandria" pitchFamily="2" charset="-78"/>
              </a:rPr>
              <a:t>. Where </a:t>
            </a:r>
            <a:r>
              <a:rPr lang="en-US" sz="2800" dirty="0">
                <a:latin typeface="Alexandria" pitchFamily="2" charset="-78"/>
                <a:cs typeface="Alexandria" pitchFamily="2" charset="-78"/>
              </a:rPr>
              <a:t>an Agile approach is to be used, the business analyst may also be involved in prioritizing the requirements and identifying those to be input into the next development iteration</a:t>
            </a:r>
            <a:r>
              <a:rPr lang="en-US" sz="2800" dirty="0" smtClean="0">
                <a:latin typeface="Alexandria" pitchFamily="2" charset="-78"/>
                <a:cs typeface="Alexandria" pitchFamily="2" charset="-78"/>
              </a:rPr>
              <a:t>. In </a:t>
            </a:r>
            <a:r>
              <a:rPr lang="en-US" sz="2800" dirty="0">
                <a:latin typeface="Alexandria" pitchFamily="2" charset="-78"/>
                <a:cs typeface="Alexandria" pitchFamily="2" charset="-78"/>
              </a:rPr>
              <a:t>this case, the analyst will need to </a:t>
            </a:r>
            <a:r>
              <a:rPr lang="en-US" sz="2800" b="1" dirty="0">
                <a:latin typeface="Alexandria" pitchFamily="2" charset="-78"/>
                <a:cs typeface="Alexandria" pitchFamily="2" charset="-78"/>
              </a:rPr>
              <a:t>have wide-ranging skills not only in analysis but also in stakeholder relationship management,</a:t>
            </a:r>
            <a:r>
              <a:rPr lang="en-US" sz="2800" dirty="0">
                <a:latin typeface="Alexandria" pitchFamily="2" charset="-78"/>
                <a:cs typeface="Alexandria" pitchFamily="2" charset="-78"/>
              </a:rPr>
              <a:t> and they will also require extensive business domain knowledge</a:t>
            </a:r>
            <a:r>
              <a:rPr lang="en-US" sz="2800" dirty="0" smtClean="0">
                <a:latin typeface="Alexandria" pitchFamily="2" charset="-78"/>
                <a:cs typeface="Alexandria" pitchFamily="2" charset="-78"/>
              </a:rPr>
              <a:t>. In </a:t>
            </a:r>
            <a:r>
              <a:rPr lang="en-US" sz="2800" dirty="0">
                <a:latin typeface="Alexandria" pitchFamily="2" charset="-78"/>
                <a:cs typeface="Alexandria" pitchFamily="2" charset="-78"/>
              </a:rPr>
              <a:t>such situations, techniques such as stakeholder analysis, business process modelling and requirements engineering may all be required in order to identify the actions required to improve the business system.</a:t>
            </a:r>
          </a:p>
        </p:txBody>
      </p:sp>
      <p:sp>
        <p:nvSpPr>
          <p:cNvPr id="6" name="Rectangle 5"/>
          <p:cNvSpPr/>
          <p:nvPr/>
        </p:nvSpPr>
        <p:spPr>
          <a:xfrm>
            <a:off x="1018131" y="1046776"/>
            <a:ext cx="1222617" cy="9997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05640936"/>
      </p:ext>
    </p:extLst>
  </p:cSld>
  <p:clrMapOvr>
    <a:masterClrMapping/>
  </p:clrMapOvr>
  <mc:AlternateContent xmlns:mc="http://schemas.openxmlformats.org/markup-compatibility/2006" xmlns:p14="http://schemas.microsoft.com/office/powerpoint/2010/main">
    <mc:Choice Requires="p14">
      <p:transition spd="slow" p14:dur="2000" advTm="142032"/>
    </mc:Choice>
    <mc:Fallback xmlns="">
      <p:transition spd="slow" advTm="14203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736520" cy="43018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351315" y="1304952"/>
            <a:ext cx="6397209" cy="36617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745068" y="2168517"/>
            <a:ext cx="10140646" cy="356462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a:solidFill>
                  <a:schemeClr val="tx1"/>
                </a:solidFill>
                <a:latin typeface="Alexandria" pitchFamily="2" charset="-78"/>
                <a:cs typeface="Alexandria" pitchFamily="2" charset="-78"/>
              </a:rPr>
              <a:t>2. THE SCOPE OF BUSINESS ANALYSIS WORK</a:t>
            </a:r>
          </a:p>
          <a:p>
            <a:pPr algn="just"/>
            <a:r>
              <a:rPr lang="en-US" sz="2400" b="1" dirty="0">
                <a:latin typeface="Alexandria" pitchFamily="2" charset="-78"/>
                <a:cs typeface="Alexandria" pitchFamily="2" charset="-78"/>
              </a:rPr>
              <a:t>The range of analysis activities</a:t>
            </a:r>
          </a:p>
          <a:p>
            <a:pPr marL="0" indent="0" algn="just">
              <a:buNone/>
            </a:pPr>
            <a:r>
              <a:rPr lang="en-US" sz="2400" b="1" dirty="0">
                <a:latin typeface="Alexandria" pitchFamily="2" charset="-78"/>
                <a:cs typeface="Alexandria" pitchFamily="2" charset="-78"/>
              </a:rPr>
              <a:t>	- Business analysis</a:t>
            </a:r>
          </a:p>
          <a:p>
            <a:pPr marL="0" indent="0" algn="just">
              <a:buNone/>
            </a:pPr>
            <a:r>
              <a:rPr lang="en-US" sz="2400" b="1" dirty="0">
                <a:latin typeface="Alexandria" pitchFamily="2" charset="-78"/>
                <a:cs typeface="Alexandria" pitchFamily="2" charset="-78"/>
              </a:rPr>
              <a:t>		- Realizing business analysis</a:t>
            </a:r>
          </a:p>
          <a:p>
            <a:pPr marL="0" indent="0" algn="just">
              <a:buNone/>
            </a:pPr>
            <a:r>
              <a:rPr lang="en-US" sz="2400" dirty="0">
                <a:latin typeface="Alexandria" pitchFamily="2" charset="-78"/>
                <a:cs typeface="Alexandria" pitchFamily="2" charset="-78"/>
              </a:rPr>
              <a:t>Analyzing business situations, and identifying areas for business improvement, is only part of the process; the analyst may also be required to help develop a business case in order to justify the required level of investment and ensure any risks are </a:t>
            </a:r>
            <a:r>
              <a:rPr lang="en-US" sz="2400" dirty="0" smtClean="0">
                <a:latin typeface="Alexandria" pitchFamily="2" charset="-78"/>
                <a:cs typeface="Alexandria" pitchFamily="2" charset="-78"/>
              </a:rPr>
              <a:t>considered. Organizations </a:t>
            </a:r>
            <a:r>
              <a:rPr lang="en-US" sz="2400" dirty="0">
                <a:latin typeface="Alexandria" pitchFamily="2" charset="-78"/>
                <a:cs typeface="Alexandria" pitchFamily="2" charset="-78"/>
              </a:rPr>
              <a:t>are placing increasing emphasis upon ensuring that there is a rigorous business case to justify the expenditure on business improvement projects</a:t>
            </a:r>
            <a:r>
              <a:rPr lang="en-US" sz="2400" dirty="0" smtClean="0">
                <a:latin typeface="Alexandria" pitchFamily="2" charset="-78"/>
                <a:cs typeface="Alexandria" pitchFamily="2" charset="-78"/>
              </a:rPr>
              <a:t>. However</a:t>
            </a:r>
            <a:r>
              <a:rPr lang="en-US" sz="2400" dirty="0">
                <a:latin typeface="Alexandria" pitchFamily="2" charset="-78"/>
                <a:cs typeface="Alexandria" pitchFamily="2" charset="-78"/>
              </a:rPr>
              <a:t>, defining the business case is only part of the picture – the focus on the management and realization of these business benefits, once the solution has been delivered, is also </a:t>
            </a:r>
            <a:r>
              <a:rPr lang="en-US" sz="2400" dirty="0" smtClean="0">
                <a:latin typeface="Alexandria" pitchFamily="2" charset="-78"/>
                <a:cs typeface="Alexandria" pitchFamily="2" charset="-78"/>
              </a:rPr>
              <a:t>growing.</a:t>
            </a:r>
          </a:p>
          <a:p>
            <a:pPr marL="0" indent="0" algn="just">
              <a:buNone/>
            </a:pPr>
            <a:r>
              <a:rPr lang="en-US" sz="2400" dirty="0">
                <a:latin typeface="Alexandria" pitchFamily="2" charset="-78"/>
                <a:cs typeface="Alexandria" pitchFamily="2" charset="-78"/>
              </a:rPr>
              <a:t/>
            </a:r>
            <a:br>
              <a:rPr lang="en-US" sz="2400" dirty="0">
                <a:latin typeface="Alexandria" pitchFamily="2" charset="-78"/>
                <a:cs typeface="Alexandria" pitchFamily="2" charset="-78"/>
              </a:rPr>
            </a:br>
            <a:endParaRPr lang="en-US" sz="2400" dirty="0">
              <a:latin typeface="Alexandria" pitchFamily="2" charset="-78"/>
              <a:cs typeface="Alexandria" pitchFamily="2" charset="-78"/>
            </a:endParaRPr>
          </a:p>
        </p:txBody>
      </p:sp>
      <p:sp>
        <p:nvSpPr>
          <p:cNvPr id="6" name="Rectangle 5"/>
          <p:cNvSpPr/>
          <p:nvPr/>
        </p:nvSpPr>
        <p:spPr>
          <a:xfrm>
            <a:off x="1128698" y="1044960"/>
            <a:ext cx="1222617" cy="10015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03715070"/>
      </p:ext>
    </p:extLst>
  </p:cSld>
  <p:clrMapOvr>
    <a:masterClrMapping/>
  </p:clrMapOvr>
  <mc:AlternateContent xmlns:mc="http://schemas.openxmlformats.org/markup-compatibility/2006" xmlns:p14="http://schemas.microsoft.com/office/powerpoint/2010/main">
    <mc:Choice Requires="p14">
      <p:transition spd="slow" p14:dur="2000" advTm="119027"/>
    </mc:Choice>
    <mc:Fallback xmlns="">
      <p:transition spd="slow" advTm="11902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743199" y="1276505"/>
            <a:ext cx="5889209" cy="36617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10" name="Content Placeholder 2"/>
          <p:cNvSpPr txBox="1">
            <a:spLocks/>
          </p:cNvSpPr>
          <p:nvPr/>
        </p:nvSpPr>
        <p:spPr>
          <a:xfrm>
            <a:off x="794658" y="1948081"/>
            <a:ext cx="10047514" cy="419948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2. THE SCOPE OF BUSINESS ANALYSIS WORK</a:t>
            </a:r>
          </a:p>
          <a:p>
            <a:pPr algn="just"/>
            <a:r>
              <a:rPr lang="en-US" sz="2400" b="1" dirty="0" smtClean="0">
                <a:latin typeface="Alexandria" pitchFamily="2" charset="-78"/>
                <a:cs typeface="Alexandria" pitchFamily="2" charset="-78"/>
              </a:rPr>
              <a:t>The range of analysis activities</a:t>
            </a:r>
          </a:p>
          <a:p>
            <a:pPr algn="just"/>
            <a:r>
              <a:rPr lang="en-US" sz="2400" b="1" dirty="0" smtClean="0">
                <a:latin typeface="Alexandria" pitchFamily="2" charset="-78"/>
                <a:cs typeface="Alexandria" pitchFamily="2" charset="-78"/>
              </a:rPr>
              <a:t>	- Business analysis</a:t>
            </a:r>
          </a:p>
          <a:p>
            <a:pPr algn="just"/>
            <a:r>
              <a:rPr lang="en-US" sz="2400" b="1" dirty="0" smtClean="0">
                <a:latin typeface="Alexandria" pitchFamily="2" charset="-78"/>
                <a:cs typeface="Alexandria" pitchFamily="2" charset="-78"/>
              </a:rPr>
              <a:t>		- Taking a holistic approach</a:t>
            </a:r>
          </a:p>
          <a:p>
            <a:pPr algn="just"/>
            <a:r>
              <a:rPr lang="en-US" sz="2400" dirty="0" smtClean="0">
                <a:latin typeface="Alexandria" pitchFamily="2" charset="-78"/>
                <a:cs typeface="Alexandria" pitchFamily="2" charset="-78"/>
              </a:rPr>
              <a:t>Although the business analyst performs a key role in supporting management’s exploitation of IT to obtain business benefit, this has to be within the context of the entire business system.</a:t>
            </a:r>
          </a:p>
          <a:p>
            <a:pPr algn="just"/>
            <a:r>
              <a:rPr lang="en-US" sz="2400" dirty="0" smtClean="0">
                <a:latin typeface="Alexandria" pitchFamily="2" charset="-78"/>
                <a:cs typeface="Alexandria" pitchFamily="2" charset="-78"/>
              </a:rPr>
              <a:t>Hence, all aspects of the operational business system need to be analyzed if all of the opportunities for business improvement are to be uncovered.</a:t>
            </a:r>
          </a:p>
          <a:p>
            <a:pPr algn="just"/>
            <a:r>
              <a:rPr lang="en-US" sz="2400" b="1" dirty="0" smtClean="0">
                <a:latin typeface="Alexandria" pitchFamily="2" charset="-78"/>
                <a:cs typeface="Alexandria" pitchFamily="2" charset="-78"/>
              </a:rPr>
              <a:t>The POPIT model in Figure 1.3 </a:t>
            </a:r>
            <a:r>
              <a:rPr lang="en-US" sz="2400" dirty="0" smtClean="0">
                <a:latin typeface="Alexandria" pitchFamily="2" charset="-78"/>
                <a:cs typeface="Alexandria" pitchFamily="2" charset="-78"/>
              </a:rPr>
              <a:t>shows the different views that must be considered when identifying areas for improving the business system.</a:t>
            </a:r>
            <a:endParaRPr lang="en-US" sz="2400" b="1" dirty="0" smtClean="0">
              <a:latin typeface="Alexandria" pitchFamily="2" charset="-78"/>
              <a:cs typeface="Alexandria" pitchFamily="2" charset="-78"/>
            </a:endParaRPr>
          </a:p>
          <a:p>
            <a:pPr algn="just"/>
            <a:endParaRPr lang="en-US" sz="2400" dirty="0">
              <a:latin typeface="Alexandria" pitchFamily="2" charset="-78"/>
              <a:cs typeface="Alexandria" pitchFamily="2" charset="-78"/>
            </a:endParaRPr>
          </a:p>
        </p:txBody>
      </p:sp>
      <p:sp>
        <p:nvSpPr>
          <p:cNvPr id="6" name="Rectangle 5"/>
          <p:cNvSpPr/>
          <p:nvPr/>
        </p:nvSpPr>
        <p:spPr>
          <a:xfrm>
            <a:off x="1346412" y="914400"/>
            <a:ext cx="1222617" cy="103368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5126802"/>
      </p:ext>
    </p:extLst>
  </p:cSld>
  <p:clrMapOvr>
    <a:masterClrMapping/>
  </p:clrMapOvr>
  <mc:AlternateContent xmlns:mc="http://schemas.openxmlformats.org/markup-compatibility/2006" xmlns:p14="http://schemas.microsoft.com/office/powerpoint/2010/main">
    <mc:Choice Requires="p14">
      <p:transition spd="slow" p14:dur="2000" advTm="113935"/>
    </mc:Choice>
    <mc:Fallback xmlns="">
      <p:transition spd="slow" advTm="11393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730692" y="1224460"/>
            <a:ext cx="6585895" cy="49502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pic>
        <p:nvPicPr>
          <p:cNvPr id="7" name="Picture 6"/>
          <p:cNvPicPr>
            <a:picLocks noChangeAspect="1"/>
          </p:cNvPicPr>
          <p:nvPr/>
        </p:nvPicPr>
        <p:blipFill>
          <a:blip r:embed="rId3"/>
          <a:stretch>
            <a:fillRect/>
          </a:stretch>
        </p:blipFill>
        <p:spPr>
          <a:xfrm>
            <a:off x="914400" y="2427683"/>
            <a:ext cx="9221491" cy="3397384"/>
          </a:xfrm>
          <a:prstGeom prst="rect">
            <a:avLst/>
          </a:prstGeom>
        </p:spPr>
      </p:pic>
      <p:sp>
        <p:nvSpPr>
          <p:cNvPr id="2" name="Rectangle 1"/>
          <p:cNvSpPr/>
          <p:nvPr/>
        </p:nvSpPr>
        <p:spPr>
          <a:xfrm>
            <a:off x="1186281" y="2013164"/>
            <a:ext cx="6217819" cy="461665"/>
          </a:xfrm>
          <a:prstGeom prst="rect">
            <a:avLst/>
          </a:prstGeom>
        </p:spPr>
        <p:txBody>
          <a:bodyPr wrap="square">
            <a:spAutoFit/>
          </a:bodyPr>
          <a:lstStyle/>
          <a:p>
            <a:pPr marL="0" indent="0">
              <a:buNone/>
            </a:pPr>
            <a:r>
              <a:rPr lang="en-US" sz="2400" b="1" dirty="0">
                <a:latin typeface="Alexandria" pitchFamily="2" charset="-78"/>
                <a:cs typeface="Alexandria" pitchFamily="2" charset="-78"/>
              </a:rPr>
              <a:t>Taking a holistic approach</a:t>
            </a:r>
          </a:p>
        </p:txBody>
      </p:sp>
      <p:sp>
        <p:nvSpPr>
          <p:cNvPr id="9" name="Rectangle 8"/>
          <p:cNvSpPr/>
          <p:nvPr/>
        </p:nvSpPr>
        <p:spPr>
          <a:xfrm>
            <a:off x="1059543" y="969882"/>
            <a:ext cx="1233714" cy="8635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59486944"/>
      </p:ext>
    </p:extLst>
  </p:cSld>
  <p:clrMapOvr>
    <a:masterClrMapping/>
  </p:clrMapOvr>
  <mc:AlternateContent xmlns:mc="http://schemas.openxmlformats.org/markup-compatibility/2006" xmlns:p14="http://schemas.microsoft.com/office/powerpoint/2010/main">
    <mc:Choice Requires="p14">
      <p:transition spd="slow" p14:dur="2000" advTm="72735"/>
    </mc:Choice>
    <mc:Fallback xmlns="">
      <p:transition spd="slow" advTm="72735"/>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372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822605" y="1200796"/>
            <a:ext cx="5896889" cy="47728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809172" y="1916722"/>
            <a:ext cx="10163629" cy="449859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200" b="1" dirty="0" smtClean="0">
                <a:latin typeface="Alexandria" pitchFamily="2" charset="-78"/>
                <a:cs typeface="Alexandria" pitchFamily="2" charset="-78"/>
              </a:rPr>
              <a:t>-Taking a holistic approach</a:t>
            </a:r>
          </a:p>
          <a:p>
            <a:pPr algn="just"/>
            <a:r>
              <a:rPr lang="en-US" sz="2200" dirty="0" smtClean="0">
                <a:latin typeface="Alexandria" pitchFamily="2" charset="-78"/>
                <a:cs typeface="Alexandria" pitchFamily="2" charset="-78"/>
              </a:rPr>
              <a:t>The POPIT model shows the different aspects, and the correspondences between them, that business analysts need to consider when analyzing a business system. For each area, </a:t>
            </a:r>
            <a:r>
              <a:rPr lang="en-US" sz="2200" b="1" dirty="0" smtClean="0">
                <a:latin typeface="Alexandria" pitchFamily="2" charset="-78"/>
                <a:cs typeface="Alexandria" pitchFamily="2" charset="-78"/>
              </a:rPr>
              <a:t>we might consider the following:</a:t>
            </a:r>
          </a:p>
          <a:p>
            <a:pPr marL="285750" indent="-285750" algn="just">
              <a:buFont typeface="Arial" panose="020B0604020202020204" pitchFamily="34" charset="0"/>
              <a:buChar char="•"/>
            </a:pPr>
            <a:r>
              <a:rPr lang="en-US" sz="2200" b="1" dirty="0" smtClean="0">
                <a:latin typeface="Alexandria" pitchFamily="2" charset="-78"/>
                <a:cs typeface="Alexandria" pitchFamily="2" charset="-78"/>
              </a:rPr>
              <a:t>The processes </a:t>
            </a:r>
            <a:r>
              <a:rPr lang="en-US" sz="2200" dirty="0" smtClean="0">
                <a:latin typeface="Alexandria" pitchFamily="2" charset="-78"/>
                <a:cs typeface="Alexandria" pitchFamily="2" charset="-78"/>
              </a:rPr>
              <a:t>– are they well defined and communicated? Is there good IT support or are there several ‘work- </a:t>
            </a:r>
            <a:r>
              <a:rPr lang="en-US" sz="2200" dirty="0" err="1" smtClean="0">
                <a:latin typeface="Alexandria" pitchFamily="2" charset="-78"/>
                <a:cs typeface="Alexandria" pitchFamily="2" charset="-78"/>
              </a:rPr>
              <a:t>arounds</a:t>
            </a:r>
            <a:r>
              <a:rPr lang="en-US" sz="2200" dirty="0" smtClean="0">
                <a:latin typeface="Alexandria" pitchFamily="2" charset="-78"/>
                <a:cs typeface="Alexandria" pitchFamily="2" charset="-78"/>
              </a:rPr>
              <a:t>’ in existence? Does the process require documents to be passed around the organization unnecessarily? Is there the potential for delays or the introduction of errors?</a:t>
            </a:r>
          </a:p>
          <a:p>
            <a:pPr marL="285750" indent="-285750" algn="just">
              <a:buFont typeface="Arial" panose="020B0604020202020204" pitchFamily="34" charset="0"/>
              <a:buChar char="•"/>
            </a:pPr>
            <a:r>
              <a:rPr lang="en-US" sz="2200" b="1" dirty="0" smtClean="0">
                <a:latin typeface="Alexandria" pitchFamily="2" charset="-78"/>
                <a:cs typeface="Alexandria" pitchFamily="2" charset="-78"/>
              </a:rPr>
              <a:t>The people – </a:t>
            </a:r>
            <a:r>
              <a:rPr lang="en-US" sz="2200" dirty="0" smtClean="0">
                <a:latin typeface="Alexandria" pitchFamily="2" charset="-78"/>
                <a:cs typeface="Alexandria" pitchFamily="2" charset="-78"/>
              </a:rPr>
              <a:t>do they have the required skills for the job? How motivated are they? Do they understand the business objectives that they need to support?</a:t>
            </a:r>
          </a:p>
          <a:p>
            <a:pPr marL="285750" indent="-285750" algn="just">
              <a:buFont typeface="Arial" panose="020B0604020202020204" pitchFamily="34" charset="0"/>
              <a:buChar char="•"/>
            </a:pPr>
            <a:r>
              <a:rPr lang="en-US" sz="2200" b="1" dirty="0" smtClean="0">
                <a:latin typeface="Alexandria" pitchFamily="2" charset="-78"/>
                <a:cs typeface="Alexandria" pitchFamily="2" charset="-78"/>
              </a:rPr>
              <a:t>The </a:t>
            </a:r>
            <a:r>
              <a:rPr lang="en-US" sz="2200" b="1" dirty="0">
                <a:latin typeface="Alexandria" pitchFamily="2" charset="-78"/>
                <a:cs typeface="Alexandria" pitchFamily="2" charset="-78"/>
              </a:rPr>
              <a:t>organization – </a:t>
            </a:r>
            <a:r>
              <a:rPr lang="en-US" sz="2200" dirty="0">
                <a:latin typeface="Alexandria" pitchFamily="2" charset="-78"/>
                <a:cs typeface="Alexandria" pitchFamily="2" charset="-78"/>
              </a:rPr>
              <a:t>is there a supportive management style? Are jobs and responsibilities well defined? Is there collaborative cross-functional working?</a:t>
            </a:r>
          </a:p>
          <a:p>
            <a:pPr marL="285750" indent="-285750" algn="just">
              <a:buFont typeface="Arial" panose="020B0604020202020204" pitchFamily="34" charset="0"/>
              <a:buChar char="•"/>
            </a:pPr>
            <a:r>
              <a:rPr lang="en-US" sz="2200" b="1" dirty="0">
                <a:latin typeface="Alexandria" pitchFamily="2" charset="-78"/>
                <a:cs typeface="Alexandria" pitchFamily="2" charset="-78"/>
              </a:rPr>
              <a:t>The information </a:t>
            </a:r>
            <a:r>
              <a:rPr lang="en-US" sz="2200" dirty="0">
                <a:latin typeface="Alexandria" pitchFamily="2" charset="-78"/>
                <a:cs typeface="Alexandria" pitchFamily="2" charset="-78"/>
              </a:rPr>
              <a:t>– do the staff have the information to conduct their work effectively? Are managers able to make decisions based on accurate and timely information?</a:t>
            </a:r>
          </a:p>
          <a:p>
            <a:pPr marL="285750" indent="-285750" algn="just">
              <a:buFont typeface="Arial" panose="020B0604020202020204" pitchFamily="34" charset="0"/>
              <a:buChar char="•"/>
            </a:pPr>
            <a:r>
              <a:rPr lang="en-US" sz="2200" b="1" dirty="0">
                <a:latin typeface="Alexandria" pitchFamily="2" charset="-78"/>
                <a:cs typeface="Alexandria" pitchFamily="2" charset="-78"/>
              </a:rPr>
              <a:t>The technology </a:t>
            </a:r>
            <a:r>
              <a:rPr lang="en-US" sz="2200" dirty="0">
                <a:latin typeface="Alexandria" pitchFamily="2" charset="-78"/>
                <a:cs typeface="Alexandria" pitchFamily="2" charset="-78"/>
              </a:rPr>
              <a:t>– do the systems support the business as required? Do they provide the information needed to run the organization?</a:t>
            </a:r>
          </a:p>
          <a:p>
            <a:pPr algn="just"/>
            <a:endParaRPr lang="en-US" sz="2200" dirty="0" smtClean="0">
              <a:latin typeface="Alexandria" pitchFamily="2" charset="-78"/>
              <a:cs typeface="Alexandria" pitchFamily="2" charset="-78"/>
            </a:endParaRPr>
          </a:p>
          <a:p>
            <a:pPr algn="just"/>
            <a:endParaRPr lang="en-US" sz="2200" dirty="0">
              <a:latin typeface="Alexandria" pitchFamily="2" charset="-78"/>
              <a:cs typeface="Alexandria" pitchFamily="2" charset="-78"/>
            </a:endParaRPr>
          </a:p>
        </p:txBody>
      </p:sp>
      <p:sp>
        <p:nvSpPr>
          <p:cNvPr id="6" name="Rectangle 5"/>
          <p:cNvSpPr/>
          <p:nvPr/>
        </p:nvSpPr>
        <p:spPr>
          <a:xfrm>
            <a:off x="1407885" y="862191"/>
            <a:ext cx="1175657" cy="10545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61670437"/>
      </p:ext>
    </p:extLst>
  </p:cSld>
  <p:clrMapOvr>
    <a:masterClrMapping/>
  </p:clrMapOvr>
  <mc:AlternateContent xmlns:mc="http://schemas.openxmlformats.org/markup-compatibility/2006" xmlns:p14="http://schemas.microsoft.com/office/powerpoint/2010/main">
    <mc:Choice Requires="p14">
      <p:transition spd="slow" p14:dur="2000" advTm="243284"/>
    </mc:Choice>
    <mc:Fallback xmlns="">
      <p:transition spd="slow" advTm="24328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69029" y="1142717"/>
            <a:ext cx="6135951" cy="36617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838199" y="2153714"/>
            <a:ext cx="10178143" cy="352137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-Taking a holistic approach- POPIT model Cont. </a:t>
            </a:r>
          </a:p>
          <a:p>
            <a:pPr algn="just"/>
            <a:r>
              <a:rPr lang="en-US" sz="2400" dirty="0" smtClean="0">
                <a:latin typeface="Alexandria" pitchFamily="2" charset="-78"/>
                <a:cs typeface="Alexandria" pitchFamily="2" charset="-78"/>
              </a:rPr>
              <a:t>We need to examine and understand all of these areas to discover where problems lie and what improvements might be possible, if the business system is to become more effective. It is often the case that the focus of a business analysis or business change study is primarily on the processes and the IT support. It is vital that the business analyst is aware of the broader aspects relating to business situations such as the culture of the organization and its impact on the people and the working practices. Business analysis places an emphasis on improving the operation of the entire business system. The </a:t>
            </a:r>
            <a:r>
              <a:rPr lang="en-US" sz="2400" dirty="0">
                <a:latin typeface="Alexandria" pitchFamily="2" charset="-78"/>
                <a:cs typeface="Alexandria" pitchFamily="2" charset="-78"/>
              </a:rPr>
              <a:t>focus should be on business improvement, rather than on the use of automation per se, resulting in recommendations that improve the business. These solutions may be superseded by longer term, possibly more costly solutions, but the focus on the business has ensured that the immediate needs have been met.</a:t>
            </a:r>
          </a:p>
          <a:p>
            <a:pPr algn="just"/>
            <a:endParaRPr lang="en-US" sz="2400" dirty="0" smtClean="0">
              <a:latin typeface="Alexandria" pitchFamily="2" charset="-78"/>
              <a:cs typeface="Alexandria" pitchFamily="2" charset="-78"/>
            </a:endParaRPr>
          </a:p>
        </p:txBody>
      </p:sp>
      <p:sp>
        <p:nvSpPr>
          <p:cNvPr id="6" name="Rectangle 5"/>
          <p:cNvSpPr/>
          <p:nvPr/>
        </p:nvSpPr>
        <p:spPr>
          <a:xfrm>
            <a:off x="1346412" y="931400"/>
            <a:ext cx="1222617" cy="10327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23617575"/>
      </p:ext>
    </p:extLst>
  </p:cSld>
  <p:clrMapOvr>
    <a:masterClrMapping/>
  </p:clrMapOvr>
  <mc:AlternateContent xmlns:mc="http://schemas.openxmlformats.org/markup-compatibility/2006" xmlns:p14="http://schemas.microsoft.com/office/powerpoint/2010/main">
    <mc:Choice Requires="p14">
      <p:transition spd="slow" p14:dur="2000" advTm="135185"/>
    </mc:Choice>
    <mc:Fallback xmlns="">
      <p:transition spd="slow" advTm="13518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69029" y="1261286"/>
            <a:ext cx="6150466" cy="44422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0" y="2232055"/>
            <a:ext cx="10134600" cy="38164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-Agile systems</a:t>
            </a:r>
            <a:endParaRPr lang="en-US" sz="2400" dirty="0" smtClean="0">
              <a:latin typeface="Alexandria" pitchFamily="2" charset="-78"/>
              <a:cs typeface="Alexandria" pitchFamily="2" charset="-78"/>
            </a:endParaRPr>
          </a:p>
          <a:p>
            <a:pPr algn="just"/>
            <a:r>
              <a:rPr lang="en-US" sz="2400" dirty="0" smtClean="0">
                <a:latin typeface="Alexandria" pitchFamily="2" charset="-78"/>
                <a:cs typeface="Alexandria" pitchFamily="2" charset="-78"/>
              </a:rPr>
              <a:t>Agile is a software development approach which emerged in the late 1990s in the wake of approaches such as </a:t>
            </a:r>
            <a:r>
              <a:rPr lang="en-US" sz="2400" b="1" u="sng" dirty="0" smtClean="0">
                <a:latin typeface="Alexandria" pitchFamily="2" charset="-78"/>
                <a:cs typeface="Alexandria" pitchFamily="2" charset="-78"/>
              </a:rPr>
              <a:t>Rapid Application Development </a:t>
            </a:r>
            <a:r>
              <a:rPr lang="en-US" sz="2400" dirty="0" smtClean="0">
                <a:latin typeface="Alexandria" pitchFamily="2" charset="-78"/>
                <a:cs typeface="Alexandria" pitchFamily="2" charset="-78"/>
              </a:rPr>
              <a:t>(RAD), and the </a:t>
            </a:r>
            <a:r>
              <a:rPr lang="en-US" sz="2400" b="1" u="sng" dirty="0" smtClean="0">
                <a:latin typeface="Alexandria" pitchFamily="2" charset="-78"/>
                <a:cs typeface="Alexandria" pitchFamily="2" charset="-78"/>
              </a:rPr>
              <a:t>Dynamic System Development Method</a:t>
            </a:r>
            <a:r>
              <a:rPr lang="en-US" sz="2400" dirty="0" smtClean="0">
                <a:latin typeface="Alexandria" pitchFamily="2" charset="-78"/>
                <a:cs typeface="Alexandria" pitchFamily="2" charset="-78"/>
              </a:rPr>
              <a:t> (DSDM).</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The use of such approaches evolved as a reaction to the linear waterfall lifecycle, with its emphasis on completing a stage before moving on to the next stage.</a:t>
            </a:r>
          </a:p>
          <a:p>
            <a:pPr algn="just"/>
            <a:r>
              <a:rPr lang="en-US" sz="2400" b="1" dirty="0" smtClean="0">
                <a:latin typeface="Alexandria" pitchFamily="2" charset="-78"/>
                <a:cs typeface="Alexandria" pitchFamily="2" charset="-78"/>
              </a:rPr>
              <a:t>Discovering </a:t>
            </a:r>
            <a:r>
              <a:rPr lang="en-US" sz="2400" b="1" dirty="0">
                <a:latin typeface="Alexandria" pitchFamily="2" charset="-78"/>
                <a:cs typeface="Alexandria" pitchFamily="2" charset="-78"/>
              </a:rPr>
              <a:t>better ways of developing software by doing it and helping others do it. Through this work we have come to value:</a:t>
            </a:r>
          </a:p>
          <a:p>
            <a:pPr marL="285750" indent="-285750" algn="just">
              <a:buFont typeface="Arial" panose="020B0604020202020204" pitchFamily="34" charset="0"/>
              <a:buChar char="•"/>
            </a:pPr>
            <a:r>
              <a:rPr lang="en-US" sz="2400" dirty="0">
                <a:latin typeface="Alexandria" pitchFamily="2" charset="-78"/>
                <a:cs typeface="Alexandria" pitchFamily="2" charset="-78"/>
              </a:rPr>
              <a:t>Individuals and interactions over processes and tools</a:t>
            </a:r>
          </a:p>
          <a:p>
            <a:pPr marL="285750" indent="-285750" algn="just">
              <a:buFont typeface="Arial" panose="020B0604020202020204" pitchFamily="34" charset="0"/>
              <a:buChar char="•"/>
            </a:pPr>
            <a:r>
              <a:rPr lang="en-US" sz="2400" dirty="0">
                <a:latin typeface="Alexandria" pitchFamily="2" charset="-78"/>
                <a:cs typeface="Alexandria" pitchFamily="2" charset="-78"/>
              </a:rPr>
              <a:t>Working software over comprehensive documentation</a:t>
            </a:r>
          </a:p>
          <a:p>
            <a:pPr marL="285750" indent="-285750" algn="just">
              <a:buFont typeface="Arial" panose="020B0604020202020204" pitchFamily="34" charset="0"/>
              <a:buChar char="•"/>
            </a:pPr>
            <a:r>
              <a:rPr lang="en-US" sz="2400" dirty="0">
                <a:latin typeface="Alexandria" pitchFamily="2" charset="-78"/>
                <a:cs typeface="Alexandria" pitchFamily="2" charset="-78"/>
              </a:rPr>
              <a:t>Customer collaboration over contract negotiation</a:t>
            </a:r>
          </a:p>
          <a:p>
            <a:pPr marL="285750" indent="-285750" algn="just">
              <a:buFont typeface="Arial" panose="020B0604020202020204" pitchFamily="34" charset="0"/>
              <a:buChar char="•"/>
            </a:pPr>
            <a:r>
              <a:rPr lang="en-US" sz="2400" dirty="0">
                <a:latin typeface="Alexandria" pitchFamily="2" charset="-78"/>
                <a:cs typeface="Alexandria" pitchFamily="2" charset="-78"/>
              </a:rPr>
              <a:t>Responding to change over following a plan</a:t>
            </a:r>
          </a:p>
          <a:p>
            <a:pPr algn="just"/>
            <a:endParaRPr lang="en-US" sz="2400" b="1" dirty="0" smtClean="0">
              <a:latin typeface="Alexandria" pitchFamily="2" charset="-78"/>
              <a:cs typeface="Alexandria" pitchFamily="2" charset="-78"/>
            </a:endParaRPr>
          </a:p>
          <a:p>
            <a:pPr algn="just"/>
            <a:r>
              <a:rPr lang="en-US" sz="2400" b="1" dirty="0" smtClean="0">
                <a:latin typeface="Alexandria" pitchFamily="2" charset="-78"/>
                <a:cs typeface="Alexandria" pitchFamily="2" charset="-78"/>
              </a:rPr>
              <a:t>		</a:t>
            </a:r>
            <a:endParaRPr lang="en-US" sz="2400" dirty="0">
              <a:latin typeface="Alexandria" pitchFamily="2" charset="-78"/>
              <a:cs typeface="Alexandria" pitchFamily="2" charset="-78"/>
            </a:endParaRPr>
          </a:p>
        </p:txBody>
      </p:sp>
      <p:sp>
        <p:nvSpPr>
          <p:cNvPr id="6" name="Rectangle 5"/>
          <p:cNvSpPr/>
          <p:nvPr/>
        </p:nvSpPr>
        <p:spPr>
          <a:xfrm>
            <a:off x="1185046" y="1014244"/>
            <a:ext cx="1222617" cy="10094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68760356"/>
      </p:ext>
    </p:extLst>
  </p:cSld>
  <p:clrMapOvr>
    <a:masterClrMapping/>
  </p:clrMapOvr>
  <mc:AlternateContent xmlns:mc="http://schemas.openxmlformats.org/markup-compatibility/2006" xmlns:p14="http://schemas.microsoft.com/office/powerpoint/2010/main">
    <mc:Choice Requires="p14">
      <p:transition spd="slow" p14:dur="2000" advTm="177732"/>
    </mc:Choice>
    <mc:Fallback xmlns="">
      <p:transition spd="slow" advTm="17773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278744" y="1305434"/>
            <a:ext cx="6252066"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729712" y="2090057"/>
            <a:ext cx="10199545" cy="376887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10000"/>
              </a:lnSpc>
            </a:pPr>
            <a:r>
              <a:rPr lang="en-US" sz="2800" b="1" dirty="0" smtClean="0">
                <a:latin typeface="Alexandria" pitchFamily="2" charset="-78"/>
                <a:cs typeface="Alexandria" pitchFamily="2" charset="-78"/>
              </a:rPr>
              <a:t>- Agile systems development cont.</a:t>
            </a:r>
          </a:p>
          <a:p>
            <a:pPr algn="just">
              <a:lnSpc>
                <a:spcPct val="110000"/>
              </a:lnSpc>
            </a:pPr>
            <a:r>
              <a:rPr lang="en-US" sz="2800" dirty="0" smtClean="0">
                <a:latin typeface="Alexandria" pitchFamily="2" charset="-78"/>
                <a:cs typeface="Alexandria" pitchFamily="2" charset="-78"/>
              </a:rPr>
              <a:t>In essence, where a business analyst is working on a project where an Agile software development approach has been adopted, the analyst will be involved in supporting the business users in clarifying, elaborating and prioritizing the requirements during the development process. While some early business analysis work will have been required to discover the problems to be addressed and define the business requirements, at a solution level the more detailed requirements will be elaborated during time boxed iterations where collaborative teams comprising users, analysts and developers work together to develop part of the software required product.</a:t>
            </a:r>
            <a:endParaRPr lang="en-US" sz="2800" b="1" dirty="0" smtClean="0">
              <a:latin typeface="Alexandria" pitchFamily="2" charset="-78"/>
              <a:cs typeface="Alexandria" pitchFamily="2" charset="-78"/>
            </a:endParaRPr>
          </a:p>
        </p:txBody>
      </p:sp>
      <p:sp>
        <p:nvSpPr>
          <p:cNvPr id="6" name="Rectangle 5"/>
          <p:cNvSpPr/>
          <p:nvPr/>
        </p:nvSpPr>
        <p:spPr>
          <a:xfrm>
            <a:off x="1056127" y="1067727"/>
            <a:ext cx="1222617" cy="102233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49839818"/>
      </p:ext>
    </p:extLst>
  </p:cSld>
  <p:clrMapOvr>
    <a:masterClrMapping/>
  </p:clrMapOvr>
  <mc:AlternateContent xmlns:mc="http://schemas.openxmlformats.org/markup-compatibility/2006" xmlns:p14="http://schemas.microsoft.com/office/powerpoint/2010/main">
    <mc:Choice Requires="p14">
      <p:transition spd="slow" p14:dur="2000" advTm="115725"/>
    </mc:Choice>
    <mc:Fallback xmlns="">
      <p:transition spd="slow" advTm="11572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627086" y="1160417"/>
            <a:ext cx="6001861" cy="40157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29712" y="2030353"/>
            <a:ext cx="10068917" cy="37947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Alexandria" pitchFamily="2" charset="-78"/>
                <a:cs typeface="Alexandria" pitchFamily="2" charset="-78"/>
              </a:rPr>
              <a:t>-Supporting business change</a:t>
            </a:r>
          </a:p>
          <a:p>
            <a:pPr algn="just"/>
            <a:r>
              <a:rPr lang="en-US" sz="2800" dirty="0" smtClean="0">
                <a:latin typeface="Alexandria" pitchFamily="2" charset="-78"/>
                <a:cs typeface="Alexandria" pitchFamily="2" charset="-78"/>
              </a:rPr>
              <a:t>One aspect may concern the business acceptance testing – a vital element if business changes are to be implemented smoothly. The business analyst’s involvement in business acceptance testing can include work such as developing test scenarios and working with the business users as they apply the scenarios to their new processes and systems. </a:t>
            </a:r>
          </a:p>
          <a:p>
            <a:pPr algn="just"/>
            <a:r>
              <a:rPr lang="en-US" sz="2800" dirty="0" smtClean="0">
                <a:latin typeface="Alexandria" pitchFamily="2" charset="-78"/>
                <a:cs typeface="Alexandria" pitchFamily="2" charset="-78"/>
              </a:rPr>
              <a:t>Further, The </a:t>
            </a:r>
            <a:r>
              <a:rPr lang="en-US" sz="2800" b="1" dirty="0" smtClean="0">
                <a:latin typeface="Alexandria" pitchFamily="2" charset="-78"/>
                <a:cs typeface="Alexandria" pitchFamily="2" charset="-78"/>
              </a:rPr>
              <a:t>implementation</a:t>
            </a:r>
            <a:r>
              <a:rPr lang="en-US" sz="2800" dirty="0" smtClean="0">
                <a:latin typeface="Alexandria" pitchFamily="2" charset="-78"/>
                <a:cs typeface="Alexandria" pitchFamily="2" charset="-78"/>
              </a:rPr>
              <a:t> of business procedure manuals and user guides; </a:t>
            </a:r>
          </a:p>
          <a:p>
            <a:pPr algn="just"/>
            <a:r>
              <a:rPr lang="en-US" sz="2800" b="1" dirty="0" smtClean="0">
                <a:latin typeface="Alexandria" pitchFamily="2" charset="-78"/>
                <a:cs typeface="Alexandria" pitchFamily="2" charset="-78"/>
              </a:rPr>
              <a:t>Training</a:t>
            </a:r>
            <a:r>
              <a:rPr lang="en-US" sz="2800" dirty="0" smtClean="0">
                <a:latin typeface="Alexandria" pitchFamily="2" charset="-78"/>
                <a:cs typeface="Alexandria" pitchFamily="2" charset="-78"/>
              </a:rPr>
              <a:t> business staff in the use of the new processes and IT systems; </a:t>
            </a:r>
          </a:p>
          <a:p>
            <a:pPr algn="just"/>
            <a:r>
              <a:rPr lang="en-US" sz="2800" b="1" dirty="0" smtClean="0">
                <a:latin typeface="Alexandria" pitchFamily="2" charset="-78"/>
                <a:cs typeface="Alexandria" pitchFamily="2" charset="-78"/>
              </a:rPr>
              <a:t>Defining</a:t>
            </a:r>
            <a:r>
              <a:rPr lang="en-US" sz="2800" dirty="0" smtClean="0">
                <a:latin typeface="Alexandria" pitchFamily="2" charset="-78"/>
                <a:cs typeface="Alexandria" pitchFamily="2" charset="-78"/>
              </a:rPr>
              <a:t> job roles and writing job role descriptions; </a:t>
            </a:r>
          </a:p>
          <a:p>
            <a:pPr algn="just"/>
            <a:r>
              <a:rPr lang="en-US" sz="2800" b="1" dirty="0" smtClean="0">
                <a:latin typeface="Alexandria" pitchFamily="2" charset="-78"/>
                <a:cs typeface="Alexandria" pitchFamily="2" charset="-78"/>
              </a:rPr>
              <a:t>Providing</a:t>
            </a:r>
            <a:r>
              <a:rPr lang="en-US" sz="2800" dirty="0" smtClean="0">
                <a:latin typeface="Alexandria" pitchFamily="2" charset="-78"/>
                <a:cs typeface="Alexandria" pitchFamily="2" charset="-78"/>
              </a:rPr>
              <a:t> ongoing support as the business staff begin to adopt the new, unfamiliar, approaches.</a:t>
            </a:r>
            <a:endParaRPr lang="en-US" sz="2800" dirty="0">
              <a:latin typeface="Alexandria" pitchFamily="2" charset="-78"/>
              <a:cs typeface="Alexandria" pitchFamily="2" charset="-78"/>
            </a:endParaRPr>
          </a:p>
        </p:txBody>
      </p:sp>
      <p:sp>
        <p:nvSpPr>
          <p:cNvPr id="6" name="Rectangle 5"/>
          <p:cNvSpPr/>
          <p:nvPr/>
        </p:nvSpPr>
        <p:spPr>
          <a:xfrm>
            <a:off x="1293903" y="932607"/>
            <a:ext cx="1222617" cy="10397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86142090"/>
      </p:ext>
    </p:extLst>
  </p:cSld>
  <p:clrMapOvr>
    <a:masterClrMapping/>
  </p:clrMapOvr>
  <mc:AlternateContent xmlns:mc="http://schemas.openxmlformats.org/markup-compatibility/2006" xmlns:p14="http://schemas.microsoft.com/office/powerpoint/2010/main">
    <mc:Choice Requires="p14">
      <p:transition spd="slow" p14:dur="2000" advTm="131059"/>
    </mc:Choice>
    <mc:Fallback xmlns="">
      <p:transition spd="slow" advTm="13105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52225" y="0"/>
            <a:ext cx="5547685" cy="6191249"/>
          </a:xfrm>
          <a:prstGeom prst="rect">
            <a:avLst/>
          </a:prstGeom>
          <a:solidFill>
            <a:srgbClr val="D8D8D8">
              <a:alpha val="49803"/>
            </a:srgbClr>
          </a:solidFill>
          <a:ln>
            <a:noFill/>
          </a:ln>
        </p:spPr>
      </p:pic>
      <p:sp>
        <p:nvSpPr>
          <p:cNvPr id="205" name="Google Shape;205;p8"/>
          <p:cNvSpPr/>
          <p:nvPr/>
        </p:nvSpPr>
        <p:spPr>
          <a:xfrm rot="5400000">
            <a:off x="708" y="61284"/>
            <a:ext cx="1799302" cy="1676733"/>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3" name="Title 1"/>
          <p:cNvSpPr txBox="1">
            <a:spLocks/>
          </p:cNvSpPr>
          <p:nvPr/>
        </p:nvSpPr>
        <p:spPr>
          <a:xfrm>
            <a:off x="6066971" y="1336556"/>
            <a:ext cx="5813853" cy="3855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10" name="Content Placeholder 2"/>
          <p:cNvSpPr txBox="1">
            <a:spLocks/>
          </p:cNvSpPr>
          <p:nvPr/>
        </p:nvSpPr>
        <p:spPr>
          <a:xfrm>
            <a:off x="5495460" y="1932644"/>
            <a:ext cx="6060936" cy="408448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solidFill>
                  <a:schemeClr val="tx1"/>
                </a:solidFill>
                <a:latin typeface="Alexandria" pitchFamily="2" charset="-78"/>
                <a:cs typeface="Alexandria" pitchFamily="2" charset="-78"/>
              </a:rPr>
              <a:t>3. THE ROLE AND RESPONSIBILITIES OF A BUSINESS ANALYST</a:t>
            </a:r>
          </a:p>
          <a:p>
            <a:pPr algn="just"/>
            <a:r>
              <a:rPr lang="en-US" sz="2400" dirty="0" smtClean="0">
                <a:solidFill>
                  <a:schemeClr val="tx1"/>
                </a:solidFill>
                <a:latin typeface="Alexandria" pitchFamily="2" charset="-78"/>
                <a:cs typeface="Alexandria" pitchFamily="2" charset="-78"/>
              </a:rPr>
              <a:t>Although there are different role definitions, depending upon the organization, there does seem to be an area of common ground where most business analysts work.</a:t>
            </a:r>
          </a:p>
          <a:p>
            <a:pPr algn="just"/>
            <a:r>
              <a:rPr lang="en-US" sz="2400" b="1" dirty="0" smtClean="0">
                <a:solidFill>
                  <a:schemeClr val="tx1"/>
                </a:solidFill>
                <a:latin typeface="Alexandria" pitchFamily="2" charset="-78"/>
                <a:cs typeface="Alexandria" pitchFamily="2" charset="-78"/>
              </a:rPr>
              <a:t>These core responsibilities are: </a:t>
            </a:r>
          </a:p>
          <a:p>
            <a:pPr algn="just"/>
            <a:r>
              <a:rPr lang="en-US" sz="2400" b="1" dirty="0" smtClean="0">
                <a:solidFill>
                  <a:schemeClr val="tx1"/>
                </a:solidFill>
                <a:latin typeface="Alexandria" pitchFamily="2" charset="-78"/>
                <a:cs typeface="Alexandria" pitchFamily="2" charset="-78"/>
              </a:rPr>
              <a:t>Investigate </a:t>
            </a:r>
            <a:r>
              <a:rPr lang="en-US" sz="2400" dirty="0" smtClean="0">
                <a:solidFill>
                  <a:schemeClr val="tx1"/>
                </a:solidFill>
                <a:latin typeface="Alexandria" pitchFamily="2" charset="-78"/>
                <a:cs typeface="Alexandria" pitchFamily="2" charset="-78"/>
              </a:rPr>
              <a:t>business systems taking a holistic view of the situation; this may include examining elements of the organization structures and staff development issues as well as current processes and IT systems</a:t>
            </a:r>
          </a:p>
          <a:p>
            <a:pPr algn="just"/>
            <a:r>
              <a:rPr lang="en-US" sz="2400" b="1" dirty="0" smtClean="0">
                <a:solidFill>
                  <a:schemeClr val="tx1"/>
                </a:solidFill>
                <a:latin typeface="Alexandria" pitchFamily="2" charset="-78"/>
                <a:cs typeface="Alexandria" pitchFamily="2" charset="-78"/>
              </a:rPr>
              <a:t>Evaluate </a:t>
            </a:r>
            <a:r>
              <a:rPr lang="en-US" sz="2400" dirty="0" smtClean="0">
                <a:solidFill>
                  <a:schemeClr val="tx1"/>
                </a:solidFill>
                <a:latin typeface="Alexandria" pitchFamily="2" charset="-78"/>
                <a:cs typeface="Alexandria" pitchFamily="2" charset="-78"/>
              </a:rPr>
              <a:t>actions to improve the operation of a business system. Again, this may require an examination of organizational structure, and staff development needs to ensure that they are in line with any proposed process redesign and IT system development.</a:t>
            </a:r>
            <a:endParaRPr lang="en-US" sz="2400" dirty="0">
              <a:solidFill>
                <a:schemeClr val="tx1"/>
              </a:solidFill>
              <a:latin typeface="Alexandria" pitchFamily="2" charset="-78"/>
              <a:cs typeface="Alexandria" pitchFamily="2" charset="-78"/>
            </a:endParaRPr>
          </a:p>
        </p:txBody>
      </p:sp>
      <p:sp>
        <p:nvSpPr>
          <p:cNvPr id="9" name="Rectangle 8"/>
          <p:cNvSpPr/>
          <p:nvPr/>
        </p:nvSpPr>
        <p:spPr>
          <a:xfrm>
            <a:off x="4844354" y="992860"/>
            <a:ext cx="1222617" cy="9397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cxnSp>
        <p:nvCxnSpPr>
          <p:cNvPr id="3" name="Straight Connector 2"/>
          <p:cNvCxnSpPr/>
          <p:nvPr/>
        </p:nvCxnSpPr>
        <p:spPr>
          <a:xfrm flipH="1">
            <a:off x="6212114" y="725714"/>
            <a:ext cx="2960915"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272780641"/>
      </p:ext>
    </p:extLst>
  </p:cSld>
  <p:clrMapOvr>
    <a:masterClrMapping/>
  </p:clrMapOvr>
  <mc:AlternateContent xmlns:mc="http://schemas.openxmlformats.org/markup-compatibility/2006" xmlns:p14="http://schemas.microsoft.com/office/powerpoint/2010/main">
    <mc:Choice Requires="p14">
      <p:transition spd="slow" p14:dur="2000" advTm="114184"/>
    </mc:Choice>
    <mc:Fallback xmlns="">
      <p:transition spd="slow" advTm="11418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282949"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54514" y="1299505"/>
            <a:ext cx="6150467" cy="378575"/>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0" y="2078028"/>
            <a:ext cx="9800771" cy="397046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300" b="1" dirty="0" smtClean="0">
                <a:latin typeface="Alexandria" pitchFamily="2" charset="-78"/>
                <a:cs typeface="Alexandria" pitchFamily="2" charset="-78"/>
              </a:rPr>
              <a:t>3. THE ROLE AND RESPONSIBILITIES OF A BUSINESS ANALYST cont.</a:t>
            </a:r>
          </a:p>
          <a:p>
            <a:pPr algn="just"/>
            <a:r>
              <a:rPr lang="en-US" sz="2300" b="1" dirty="0" smtClean="0">
                <a:latin typeface="Alexandria" pitchFamily="2" charset="-78"/>
                <a:cs typeface="Alexandria" pitchFamily="2" charset="-78"/>
              </a:rPr>
              <a:t>Therefor, the core business analyst role should be defined as a</a:t>
            </a:r>
            <a:r>
              <a:rPr lang="en-US" sz="2300" dirty="0" smtClean="0">
                <a:latin typeface="Alexandria" pitchFamily="2" charset="-78"/>
                <a:cs typeface="Alexandria" pitchFamily="2" charset="-78"/>
              </a:rPr>
              <a:t>n advisory role which has the responsibility for investigating and analyzing business situations, identifying and evaluating options for improving business systems, elaborating and defining requirements, and ensuring the effective implementation and use of information systems in line with the needs of the business.</a:t>
            </a:r>
          </a:p>
          <a:p>
            <a:pPr algn="just"/>
            <a:r>
              <a:rPr lang="en-US" sz="2300" b="1" dirty="0" smtClean="0">
                <a:latin typeface="Alexandria" pitchFamily="2" charset="-78"/>
                <a:cs typeface="Alexandria" pitchFamily="2" charset="-78"/>
              </a:rPr>
              <a:t>Some business analysis roles extend into other areas, these areas are:</a:t>
            </a:r>
          </a:p>
          <a:p>
            <a:pPr algn="just"/>
            <a:r>
              <a:rPr lang="en-US" sz="2300" b="1" u="sng" dirty="0" smtClean="0">
                <a:latin typeface="Alexandria" pitchFamily="2" charset="-78"/>
                <a:cs typeface="Alexandria" pitchFamily="2" charset="-78"/>
              </a:rPr>
              <a:t>Strategy implementation </a:t>
            </a:r>
            <a:r>
              <a:rPr lang="en-US" sz="2300" dirty="0" smtClean="0">
                <a:latin typeface="Alexandria" pitchFamily="2" charset="-78"/>
                <a:cs typeface="Alexandria" pitchFamily="2" charset="-78"/>
              </a:rPr>
              <a:t>– here the business analysts work closely with senior management to help define the most effective business system to implement elements of the business strategy.</a:t>
            </a:r>
          </a:p>
          <a:p>
            <a:pPr algn="just"/>
            <a:r>
              <a:rPr lang="en-US" sz="2300" b="1" u="sng" dirty="0" smtClean="0">
                <a:latin typeface="Alexandria" pitchFamily="2" charset="-78"/>
                <a:cs typeface="Alexandria" pitchFamily="2" charset="-78"/>
              </a:rPr>
              <a:t>Business case production </a:t>
            </a:r>
            <a:r>
              <a:rPr lang="en-US" sz="2300" dirty="0" smtClean="0">
                <a:latin typeface="Alexandria" pitchFamily="2" charset="-78"/>
                <a:cs typeface="Alexandria" pitchFamily="2" charset="-78"/>
              </a:rPr>
              <a:t>– most of senior business analysts usually do this, typically with assistance from Finance specialists.</a:t>
            </a:r>
          </a:p>
          <a:p>
            <a:pPr algn="just"/>
            <a:r>
              <a:rPr lang="en-US" sz="2300" b="1" u="sng" dirty="0" smtClean="0">
                <a:latin typeface="Alexandria" pitchFamily="2" charset="-78"/>
                <a:cs typeface="Alexandria" pitchFamily="2" charset="-78"/>
              </a:rPr>
              <a:t>Benefits realization </a:t>
            </a:r>
            <a:r>
              <a:rPr lang="en-US" sz="2300" dirty="0" smtClean="0">
                <a:latin typeface="Alexandria" pitchFamily="2" charset="-78"/>
                <a:cs typeface="Alexandria" pitchFamily="2" charset="-78"/>
              </a:rPr>
              <a:t>– the business analysts carry out post-implementation reviews, examine the benefits defined in the business case and evaluate whether or not the benefits have been achieved.</a:t>
            </a:r>
            <a:endParaRPr lang="en-US" sz="2300" b="1" dirty="0" smtClean="0">
              <a:latin typeface="Alexandria" pitchFamily="2" charset="-78"/>
              <a:cs typeface="Alexandria" pitchFamily="2" charset="-78"/>
            </a:endParaRPr>
          </a:p>
          <a:p>
            <a:pPr algn="just"/>
            <a:endParaRPr lang="en-US" sz="2300" dirty="0">
              <a:latin typeface="Alexandria" pitchFamily="2" charset="-78"/>
              <a:cs typeface="Alexandria" pitchFamily="2" charset="-78"/>
            </a:endParaRPr>
          </a:p>
        </p:txBody>
      </p:sp>
      <p:sp>
        <p:nvSpPr>
          <p:cNvPr id="6" name="Rectangle 5"/>
          <p:cNvSpPr/>
          <p:nvPr/>
        </p:nvSpPr>
        <p:spPr>
          <a:xfrm>
            <a:off x="1230297" y="972457"/>
            <a:ext cx="1222617" cy="11611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74754532"/>
      </p:ext>
    </p:extLst>
  </p:cSld>
  <p:clrMapOvr>
    <a:masterClrMapping/>
  </p:clrMapOvr>
  <mc:AlternateContent xmlns:mc="http://schemas.openxmlformats.org/markup-compatibility/2006" xmlns:p14="http://schemas.microsoft.com/office/powerpoint/2010/main">
    <mc:Choice Requires="p14">
      <p:transition spd="slow" p14:dur="2000" advTm="134252"/>
    </mc:Choice>
    <mc:Fallback xmlns="">
      <p:transition spd="slow" advTm="134252"/>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601475" y="1297998"/>
            <a:ext cx="6727620"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714214" y="2191657"/>
            <a:ext cx="10200529" cy="365984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3. THE ROLE AND RESPONSIBILITIES OF A BUSINESS ANALYST cont.</a:t>
            </a:r>
          </a:p>
          <a:p>
            <a:pPr algn="just"/>
            <a:r>
              <a:rPr lang="en-US" sz="2400" dirty="0" smtClean="0">
                <a:latin typeface="Alexandria" pitchFamily="2" charset="-78"/>
                <a:cs typeface="Alexandria" pitchFamily="2" charset="-78"/>
              </a:rPr>
              <a:t>The rationale seeks to explain why business analysis is so important for organizations in today’s business world and imposes responsibilities that business analysts must recognize and accept.</a:t>
            </a:r>
          </a:p>
          <a:p>
            <a:pPr algn="just"/>
            <a:r>
              <a:rPr lang="en-US" sz="2400" b="1" dirty="0" smtClean="0">
                <a:latin typeface="Alexandria" pitchFamily="2" charset="-78"/>
                <a:cs typeface="Alexandria" pitchFamily="2" charset="-78"/>
              </a:rPr>
              <a:t>The rationale for business analysis is:</a:t>
            </a:r>
          </a:p>
          <a:p>
            <a:pPr marL="342900" indent="-342900" algn="just">
              <a:buFont typeface="Arial" panose="020B0604020202020204" pitchFamily="34" charset="0"/>
              <a:buChar char="•"/>
            </a:pPr>
            <a:r>
              <a:rPr lang="en-US" sz="2400" b="1" dirty="0" smtClean="0">
                <a:latin typeface="Alexandria" pitchFamily="2" charset="-78"/>
                <a:cs typeface="Alexandria" pitchFamily="2" charset="-78"/>
              </a:rPr>
              <a:t>Root causes not symptoms</a:t>
            </a:r>
          </a:p>
          <a:p>
            <a:pPr marL="342900" indent="-342900" algn="just">
              <a:buFont typeface="Arial" panose="020B0604020202020204" pitchFamily="34" charset="0"/>
              <a:buChar char="•"/>
            </a:pPr>
            <a:r>
              <a:rPr lang="en-US" sz="2400" b="1" dirty="0" smtClean="0">
                <a:latin typeface="Alexandria" pitchFamily="2" charset="-78"/>
                <a:cs typeface="Alexandria" pitchFamily="2" charset="-78"/>
              </a:rPr>
              <a:t>Business </a:t>
            </a:r>
            <a:r>
              <a:rPr lang="en-US" sz="2400" b="1" dirty="0">
                <a:latin typeface="Alexandria" pitchFamily="2" charset="-78"/>
                <a:cs typeface="Alexandria" pitchFamily="2" charset="-78"/>
              </a:rPr>
              <a:t>improvement not IT </a:t>
            </a:r>
            <a:r>
              <a:rPr lang="en-US" sz="2400" b="1" dirty="0" smtClean="0">
                <a:latin typeface="Alexandria" pitchFamily="2" charset="-78"/>
                <a:cs typeface="Alexandria" pitchFamily="2" charset="-78"/>
              </a:rPr>
              <a:t>change</a:t>
            </a:r>
          </a:p>
          <a:p>
            <a:pPr marL="342900" indent="-342900" algn="just">
              <a:buFont typeface="Arial" panose="020B0604020202020204" pitchFamily="34" charset="0"/>
              <a:buChar char="•"/>
            </a:pPr>
            <a:r>
              <a:rPr lang="en-US" sz="2400" b="1" dirty="0">
                <a:latin typeface="Alexandria" pitchFamily="2" charset="-78"/>
                <a:cs typeface="Alexandria" pitchFamily="2" charset="-78"/>
              </a:rPr>
              <a:t>Options not solutions</a:t>
            </a:r>
          </a:p>
          <a:p>
            <a:pPr marL="342900" indent="-342900" algn="just">
              <a:buFont typeface="Arial" panose="020B0604020202020204" pitchFamily="34" charset="0"/>
              <a:buChar char="•"/>
            </a:pPr>
            <a:r>
              <a:rPr lang="en-US" sz="2400" b="1" dirty="0">
                <a:latin typeface="Alexandria" pitchFamily="2" charset="-78"/>
                <a:cs typeface="Alexandria" pitchFamily="2" charset="-78"/>
              </a:rPr>
              <a:t>Feasible, contributing requirements not meeting all requests</a:t>
            </a:r>
          </a:p>
          <a:p>
            <a:pPr marL="342900" indent="-342900" algn="just">
              <a:buFont typeface="Arial" panose="020B0604020202020204" pitchFamily="34" charset="0"/>
              <a:buChar char="•"/>
            </a:pPr>
            <a:r>
              <a:rPr lang="en-US" sz="2400" b="1" dirty="0">
                <a:latin typeface="Alexandria" pitchFamily="2" charset="-78"/>
                <a:cs typeface="Alexandria" pitchFamily="2" charset="-78"/>
              </a:rPr>
              <a:t>The entire business change lifecycle not just requirements definition</a:t>
            </a:r>
          </a:p>
          <a:p>
            <a:pPr marL="342900" indent="-342900" algn="just">
              <a:buFont typeface="Arial" panose="020B0604020202020204" pitchFamily="34" charset="0"/>
              <a:buChar char="•"/>
            </a:pPr>
            <a:r>
              <a:rPr lang="en-US" sz="2400" b="1" dirty="0">
                <a:latin typeface="Alexandria" pitchFamily="2" charset="-78"/>
                <a:cs typeface="Alexandria" pitchFamily="2" charset="-78"/>
              </a:rPr>
              <a:t>Negotiation not avoidance</a:t>
            </a:r>
          </a:p>
          <a:p>
            <a:pPr algn="just"/>
            <a:endParaRPr lang="en-US" sz="2400" b="1" dirty="0">
              <a:latin typeface="Alexandria" pitchFamily="2" charset="-78"/>
              <a:cs typeface="Alexandria" pitchFamily="2" charset="-78"/>
            </a:endParaRPr>
          </a:p>
        </p:txBody>
      </p:sp>
      <p:sp>
        <p:nvSpPr>
          <p:cNvPr id="6" name="Rectangle 5"/>
          <p:cNvSpPr/>
          <p:nvPr/>
        </p:nvSpPr>
        <p:spPr>
          <a:xfrm>
            <a:off x="1201269" y="1071303"/>
            <a:ext cx="1222617" cy="11203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33990930"/>
      </p:ext>
    </p:extLst>
  </p:cSld>
  <p:clrMapOvr>
    <a:masterClrMapping/>
  </p:clrMapOvr>
  <mc:AlternateContent xmlns:mc="http://schemas.openxmlformats.org/markup-compatibility/2006" xmlns:p14="http://schemas.microsoft.com/office/powerpoint/2010/main">
    <mc:Choice Requires="p14">
      <p:transition spd="slow" p14:dur="2000" advTm="217412"/>
    </mc:Choice>
    <mc:Fallback xmlns="">
      <p:transition spd="slow" advTm="21741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1" y="1625011"/>
            <a:ext cx="10399062"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746616" y="1258836"/>
            <a:ext cx="5972879" cy="366175"/>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838200" y="2051504"/>
            <a:ext cx="10178143" cy="375920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latin typeface="Alexandria" pitchFamily="2" charset="-78"/>
                <a:cs typeface="Alexandria" pitchFamily="2" charset="-78"/>
              </a:rPr>
              <a:t>4. THE BUSINESS ANALYSIS MATURITY MODEL</a:t>
            </a:r>
          </a:p>
          <a:p>
            <a:pPr algn="just"/>
            <a:r>
              <a:rPr lang="en-US" sz="2000" b="1" dirty="0" smtClean="0">
                <a:latin typeface="Alexandria" pitchFamily="2" charset="-78"/>
                <a:cs typeface="Alexandria" pitchFamily="2" charset="-78"/>
              </a:rPr>
              <a:t>The Business Analysis Maturity Model (BAMM)</a:t>
            </a:r>
            <a:r>
              <a:rPr lang="en-US" sz="2000" dirty="0" smtClean="0">
                <a:latin typeface="Alexandria" pitchFamily="2" charset="-78"/>
                <a:cs typeface="Alexandria" pitchFamily="2" charset="-78"/>
              </a:rPr>
              <a:t> shown in </a:t>
            </a:r>
            <a:r>
              <a:rPr lang="en-US" sz="2000" b="1" dirty="0" smtClean="0">
                <a:latin typeface="Alexandria" pitchFamily="2" charset="-78"/>
                <a:cs typeface="Alexandria" pitchFamily="2" charset="-78"/>
              </a:rPr>
              <a:t>Figure 1.4 </a:t>
            </a:r>
            <a:r>
              <a:rPr lang="en-US" sz="2000" dirty="0" smtClean="0">
                <a:latin typeface="Alexandria" pitchFamily="2" charset="-78"/>
                <a:cs typeface="Alexandria" pitchFamily="2" charset="-78"/>
              </a:rPr>
              <a:t>was developed by Assist Knowledge Development Ltd to represent the development and maturity of business analysis.</a:t>
            </a:r>
            <a:endParaRPr lang="en-US" sz="2000" dirty="0">
              <a:latin typeface="Alexandria" pitchFamily="2" charset="-78"/>
              <a:cs typeface="Alexandria" pitchFamily="2" charset="-78"/>
            </a:endParaRPr>
          </a:p>
        </p:txBody>
      </p:sp>
      <p:pic>
        <p:nvPicPr>
          <p:cNvPr id="10" name="Picture 9"/>
          <p:cNvPicPr>
            <a:picLocks noChangeAspect="1"/>
          </p:cNvPicPr>
          <p:nvPr/>
        </p:nvPicPr>
        <p:blipFill>
          <a:blip r:embed="rId3"/>
          <a:stretch>
            <a:fillRect/>
          </a:stretch>
        </p:blipFill>
        <p:spPr>
          <a:xfrm>
            <a:off x="2109233" y="3077029"/>
            <a:ext cx="6403189" cy="2839810"/>
          </a:xfrm>
          <a:prstGeom prst="rect">
            <a:avLst/>
          </a:prstGeom>
        </p:spPr>
      </p:pic>
      <p:sp>
        <p:nvSpPr>
          <p:cNvPr id="7" name="Rectangle 6"/>
          <p:cNvSpPr/>
          <p:nvPr/>
        </p:nvSpPr>
        <p:spPr>
          <a:xfrm>
            <a:off x="1317382" y="1056286"/>
            <a:ext cx="1222617" cy="99521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20914342"/>
      </p:ext>
    </p:extLst>
  </p:cSld>
  <p:clrMapOvr>
    <a:masterClrMapping/>
  </p:clrMapOvr>
  <mc:AlternateContent xmlns:mc="http://schemas.openxmlformats.org/markup-compatibility/2006" xmlns:p14="http://schemas.microsoft.com/office/powerpoint/2010/main">
    <mc:Choice Requires="p14">
      <p:transition spd="slow" p14:dur="2000" advTm="81068"/>
    </mc:Choice>
    <mc:Fallback xmlns="">
      <p:transition spd="slow" advTm="8106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616777"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757713" y="1195576"/>
            <a:ext cx="6319177"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95867" y="2220686"/>
            <a:ext cx="10176933" cy="335280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Alexandria" pitchFamily="2" charset="-78"/>
                <a:cs typeface="Alexandria" pitchFamily="2" charset="-78"/>
              </a:rPr>
              <a:t>4. THE BUSINESS ANALYSIS MATURITY MODEL cont.</a:t>
            </a:r>
          </a:p>
          <a:p>
            <a:pPr algn="just"/>
            <a:endParaRPr lang="en-US" sz="2800" dirty="0" smtClean="0">
              <a:latin typeface="Alexandria" pitchFamily="2" charset="-78"/>
              <a:cs typeface="Alexandria" pitchFamily="2" charset="-78"/>
            </a:endParaRPr>
          </a:p>
          <a:p>
            <a:pPr algn="just"/>
            <a:r>
              <a:rPr lang="en-US" sz="2800" dirty="0" smtClean="0">
                <a:latin typeface="Alexandria" pitchFamily="2" charset="-78"/>
                <a:cs typeface="Alexandria" pitchFamily="2" charset="-78"/>
              </a:rPr>
              <a:t>The business analysts have come from different backgrounds – some from IT, many from business areas – and have brought different skills and knowledge to their business analysis teams.</a:t>
            </a:r>
          </a:p>
          <a:p>
            <a:pPr algn="just"/>
            <a:r>
              <a:rPr lang="en-US" sz="2800" b="1" dirty="0" smtClean="0">
                <a:latin typeface="Alexandria" pitchFamily="2" charset="-78"/>
                <a:cs typeface="Alexandria" pitchFamily="2" charset="-78"/>
              </a:rPr>
              <a:t>The BAMM uses two axes</a:t>
            </a:r>
            <a:r>
              <a:rPr lang="en-US" sz="2800" dirty="0" smtClean="0">
                <a:latin typeface="Alexandria" pitchFamily="2" charset="-78"/>
                <a:cs typeface="Alexandria" pitchFamily="2" charset="-78"/>
              </a:rPr>
              <a:t>: the scope of the work allocated to the business analyst and the authority level of the business analyst. The level of authority of the business analyst can also vary considerably, from a limited level of authority to the ability to influence and guide at senior management level.</a:t>
            </a:r>
          </a:p>
          <a:p>
            <a:pPr algn="just"/>
            <a:endParaRPr lang="en-US" sz="2800" dirty="0">
              <a:latin typeface="Alexandria" pitchFamily="2" charset="-78"/>
              <a:cs typeface="Alexandria" pitchFamily="2" charset="-78"/>
            </a:endParaRPr>
          </a:p>
        </p:txBody>
      </p:sp>
      <p:sp>
        <p:nvSpPr>
          <p:cNvPr id="6" name="Rectangle 5"/>
          <p:cNvSpPr/>
          <p:nvPr/>
        </p:nvSpPr>
        <p:spPr>
          <a:xfrm>
            <a:off x="1375439" y="1103706"/>
            <a:ext cx="1222617" cy="111698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63512610"/>
      </p:ext>
    </p:extLst>
  </p:cSld>
  <p:clrMapOvr>
    <a:masterClrMapping/>
  </p:clrMapOvr>
  <mc:AlternateContent xmlns:mc="http://schemas.openxmlformats.org/markup-compatibility/2006" xmlns:p14="http://schemas.microsoft.com/office/powerpoint/2010/main">
    <mc:Choice Requires="p14">
      <p:transition spd="slow" p14:dur="2000" advTm="80546"/>
    </mc:Choice>
    <mc:Fallback xmlns="">
      <p:transition spd="slow" advTm="8054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181349"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54514" y="1200796"/>
            <a:ext cx="6622977" cy="47728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882952" y="1985371"/>
            <a:ext cx="9422191" cy="40631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4. THE BUSINESS ANALYSIS MATURITY MODEL cont.</a:t>
            </a:r>
          </a:p>
          <a:p>
            <a:pPr algn="just"/>
            <a:r>
              <a:rPr lang="en-US" sz="2400" dirty="0">
                <a:latin typeface="Alexandria" pitchFamily="2" charset="-78"/>
                <a:cs typeface="Alexandria" pitchFamily="2" charset="-78"/>
              </a:rPr>
              <a:t>The first level is where the business analysis work is concerned with defining the requirements for an IT system improvement.</a:t>
            </a:r>
          </a:p>
          <a:p>
            <a:pPr algn="just"/>
            <a:r>
              <a:rPr lang="en-US" sz="2400" dirty="0">
                <a:latin typeface="Alexandria" pitchFamily="2" charset="-78"/>
                <a:cs typeface="Alexandria" pitchFamily="2" charset="-78"/>
              </a:rPr>
              <a:t>The next level is where the business analysis work has moved beyond a specific IT development so that the analysts work cross-functionally to improve the business processes that give rise to the requirements. Here, the business analysis work is concerned with improving the business and working with senior management to support the delivery of value to customers.</a:t>
            </a:r>
            <a:endParaRPr lang="en-US" sz="2400" b="1" dirty="0">
              <a:latin typeface="Alexandria" pitchFamily="2" charset="-78"/>
              <a:cs typeface="Alexandria" pitchFamily="2" charset="-78"/>
            </a:endParaRPr>
          </a:p>
          <a:p>
            <a:pPr algn="just"/>
            <a:r>
              <a:rPr lang="en-US" sz="2400" dirty="0" smtClean="0">
                <a:latin typeface="Alexandria" pitchFamily="2" charset="-78"/>
                <a:cs typeface="Alexandria" pitchFamily="2" charset="-78"/>
              </a:rPr>
              <a:t>These levels of maturity apply to three perspectives on business analysis: the individual analysts, the business analysis community within an organization, and the business analysis profession as a whole. If we consider the BAMM in the light of the </a:t>
            </a:r>
            <a:r>
              <a:rPr lang="en-US" sz="2400" b="1" dirty="0" smtClean="0">
                <a:latin typeface="Alexandria" pitchFamily="2" charset="-78"/>
                <a:cs typeface="Alexandria" pitchFamily="2" charset="-78"/>
              </a:rPr>
              <a:t>Capability Maturity Model Integration (CMMI)</a:t>
            </a:r>
            <a:r>
              <a:rPr lang="en-US" sz="2400" dirty="0" smtClean="0">
                <a:latin typeface="Alexandria" pitchFamily="2" charset="-78"/>
                <a:cs typeface="Alexandria" pitchFamily="2" charset="-78"/>
              </a:rPr>
              <a:t>, we can see that the five levels of the CMMI apply at each level.</a:t>
            </a:r>
            <a:endParaRPr lang="en-US" sz="2400" b="1" dirty="0" smtClean="0">
              <a:latin typeface="Alexandria" pitchFamily="2" charset="-78"/>
              <a:cs typeface="Alexandria" pitchFamily="2" charset="-78"/>
            </a:endParaRPr>
          </a:p>
        </p:txBody>
      </p:sp>
      <p:sp>
        <p:nvSpPr>
          <p:cNvPr id="6" name="Rectangle 5"/>
          <p:cNvSpPr/>
          <p:nvPr/>
        </p:nvSpPr>
        <p:spPr>
          <a:xfrm>
            <a:off x="1331897" y="1000071"/>
            <a:ext cx="1222617" cy="10682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37734754"/>
      </p:ext>
    </p:extLst>
  </p:cSld>
  <p:clrMapOvr>
    <a:masterClrMapping/>
  </p:clrMapOvr>
  <mc:AlternateContent xmlns:mc="http://schemas.openxmlformats.org/markup-compatibility/2006" xmlns:p14="http://schemas.microsoft.com/office/powerpoint/2010/main">
    <mc:Choice Requires="p14">
      <p:transition spd="slow" p14:dur="2000" advTm="164023"/>
    </mc:Choice>
    <mc:Fallback xmlns="">
      <p:transition spd="slow" advTm="16402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46347" y="1635848"/>
            <a:ext cx="10336167" cy="438758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017487" y="1233714"/>
            <a:ext cx="6497798" cy="40213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474134" y="2037982"/>
            <a:ext cx="9642324" cy="386708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smtClean="0">
                <a:latin typeface="Alexandria" pitchFamily="2" charset="-78"/>
                <a:cs typeface="Alexandria" pitchFamily="2" charset="-78"/>
              </a:rPr>
              <a:t>4. THE BUSINESS ANALYSIS MATURITY MODEL (BAMM)</a:t>
            </a:r>
          </a:p>
          <a:p>
            <a:r>
              <a:rPr lang="en-US" sz="2400" b="1" dirty="0" smtClean="0">
                <a:latin typeface="Alexandria" pitchFamily="2" charset="-78"/>
                <a:cs typeface="Alexandria" pitchFamily="2" charset="-78"/>
              </a:rPr>
              <a:t>The Capability Maturity Model Integration (CMMI) </a:t>
            </a:r>
          </a:p>
          <a:p>
            <a:endParaRPr lang="en-US" sz="2400" dirty="0">
              <a:latin typeface="Alexandria" pitchFamily="2" charset="-78"/>
              <a:cs typeface="Alexandria" pitchFamily="2" charset="-78"/>
            </a:endParaRPr>
          </a:p>
        </p:txBody>
      </p:sp>
      <p:pic>
        <p:nvPicPr>
          <p:cNvPr id="10" name="Picture 9"/>
          <p:cNvPicPr>
            <a:picLocks noChangeAspect="1"/>
          </p:cNvPicPr>
          <p:nvPr/>
        </p:nvPicPr>
        <p:blipFill>
          <a:blip r:embed="rId3"/>
          <a:stretch>
            <a:fillRect/>
          </a:stretch>
        </p:blipFill>
        <p:spPr>
          <a:xfrm>
            <a:off x="1580757" y="2888343"/>
            <a:ext cx="8343900" cy="3016719"/>
          </a:xfrm>
          <a:prstGeom prst="rect">
            <a:avLst/>
          </a:prstGeom>
        </p:spPr>
      </p:pic>
      <p:sp>
        <p:nvSpPr>
          <p:cNvPr id="9" name="Rectangle 8"/>
          <p:cNvSpPr/>
          <p:nvPr/>
        </p:nvSpPr>
        <p:spPr>
          <a:xfrm>
            <a:off x="954935" y="1100987"/>
            <a:ext cx="1062552" cy="10035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71554285"/>
      </p:ext>
    </p:extLst>
  </p:cSld>
  <p:clrMapOvr>
    <a:masterClrMapping/>
  </p:clrMapOvr>
  <mc:AlternateContent xmlns:mc="http://schemas.openxmlformats.org/markup-compatibility/2006" xmlns:p14="http://schemas.microsoft.com/office/powerpoint/2010/main">
    <mc:Choice Requires="p14">
      <p:transition spd="slow" p14:dur="2000" advTm="109557"/>
    </mc:Choice>
    <mc:Fallback xmlns="">
      <p:transition spd="slow" advTm="10955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612571" y="1263301"/>
            <a:ext cx="6150467" cy="47728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654975" y="1902474"/>
            <a:ext cx="10065657" cy="39032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Alexandria" pitchFamily="2" charset="-78"/>
                <a:cs typeface="Alexandria" pitchFamily="2" charset="-78"/>
              </a:rPr>
              <a:t>4. THE BUSINESS ANALYSIS MATURITY MODEL (BAMM)</a:t>
            </a:r>
          </a:p>
          <a:p>
            <a:pPr algn="just"/>
            <a:r>
              <a:rPr lang="en-US" sz="2800" b="1" dirty="0" smtClean="0">
                <a:latin typeface="Alexandria" pitchFamily="2" charset="-78"/>
                <a:cs typeface="Alexandria" pitchFamily="2" charset="-78"/>
              </a:rPr>
              <a:t>- The Capability Maturity Model Integration (CMMI) </a:t>
            </a:r>
          </a:p>
          <a:p>
            <a:pPr algn="just"/>
            <a:r>
              <a:rPr lang="en-US" sz="2800" dirty="0" smtClean="0">
                <a:latin typeface="Alexandria" pitchFamily="2" charset="-78"/>
                <a:cs typeface="Alexandria" pitchFamily="2" charset="-78"/>
              </a:rPr>
              <a:t>An organization that is developing its Business Analysis Practice may employ business analysts who are chiefly employed on requirements definition work. By contrast, an organization that has employed business analysts for some time may have analysts that can work at all three levels of the BAMM. The analysts working at the Business Improvement level may have a defined process, standards and measures that are managed for each assignment. These business analysts are working at the Managed level of the CMMI.</a:t>
            </a:r>
          </a:p>
          <a:p>
            <a:pPr algn="just"/>
            <a:r>
              <a:rPr lang="en-US" sz="2800" b="1" dirty="0" smtClean="0">
                <a:latin typeface="Alexandria" pitchFamily="2" charset="-78"/>
                <a:cs typeface="Alexandria" pitchFamily="2" charset="-78"/>
              </a:rPr>
              <a:t>Figure 1.6 </a:t>
            </a:r>
            <a:r>
              <a:rPr lang="en-US" sz="2800" dirty="0" smtClean="0">
                <a:latin typeface="Alexandria" pitchFamily="2" charset="-78"/>
                <a:cs typeface="Alexandria" pitchFamily="2" charset="-78"/>
              </a:rPr>
              <a:t>shows a possible approach to this maturity assessment.</a:t>
            </a:r>
            <a:endParaRPr lang="en-US" sz="2800" b="1" dirty="0" smtClean="0">
              <a:latin typeface="Alexandria" pitchFamily="2" charset="-78"/>
              <a:cs typeface="Alexandria" pitchFamily="2" charset="-78"/>
            </a:endParaRPr>
          </a:p>
          <a:p>
            <a:pPr algn="just"/>
            <a:endParaRPr lang="en-US" sz="2800" dirty="0">
              <a:latin typeface="Alexandria" pitchFamily="2" charset="-78"/>
              <a:cs typeface="Alexandria" pitchFamily="2" charset="-78"/>
            </a:endParaRPr>
          </a:p>
        </p:txBody>
      </p:sp>
      <p:sp>
        <p:nvSpPr>
          <p:cNvPr id="6" name="Rectangle 5"/>
          <p:cNvSpPr/>
          <p:nvPr/>
        </p:nvSpPr>
        <p:spPr>
          <a:xfrm>
            <a:off x="1404468" y="972457"/>
            <a:ext cx="1077475" cy="93001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98717247"/>
      </p:ext>
    </p:extLst>
  </p:cSld>
  <p:clrMapOvr>
    <a:masterClrMapping/>
  </p:clrMapOvr>
  <mc:AlternateContent xmlns:mc="http://schemas.openxmlformats.org/markup-compatibility/2006" xmlns:p14="http://schemas.microsoft.com/office/powerpoint/2010/main">
    <mc:Choice Requires="p14">
      <p:transition spd="slow" p14:dur="2000" advTm="121359"/>
    </mc:Choice>
    <mc:Fallback xmlns="">
      <p:transition spd="slow" advTm="12135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457120" cy="44179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786743" y="1197439"/>
            <a:ext cx="6121438" cy="43374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10" name="Content Placeholder 2"/>
          <p:cNvSpPr txBox="1">
            <a:spLocks/>
          </p:cNvSpPr>
          <p:nvPr/>
        </p:nvSpPr>
        <p:spPr>
          <a:xfrm>
            <a:off x="667719" y="1678080"/>
            <a:ext cx="10515600" cy="4214449"/>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400" b="1" dirty="0" smtClean="0">
              <a:latin typeface="Alexandria" pitchFamily="2" charset="-78"/>
              <a:cs typeface="Alexandria" pitchFamily="2" charset="-78"/>
            </a:endParaRPr>
          </a:p>
          <a:p>
            <a:r>
              <a:rPr lang="en-US" sz="2400" b="1" dirty="0" smtClean="0">
                <a:latin typeface="Alexandria" pitchFamily="2" charset="-78"/>
                <a:cs typeface="Alexandria" pitchFamily="2" charset="-78"/>
              </a:rPr>
              <a:t>The BAMM in the light of the CMMI = The CMMI for Business Analysis</a:t>
            </a:r>
          </a:p>
          <a:p>
            <a:endParaRPr lang="en-US" sz="2400" dirty="0" smtClean="0">
              <a:latin typeface="Alexandria" pitchFamily="2" charset="-78"/>
              <a:cs typeface="Alexandria" pitchFamily="2" charset="-78"/>
            </a:endParaRPr>
          </a:p>
          <a:p>
            <a:endParaRPr lang="en-US" sz="2400" dirty="0">
              <a:latin typeface="Alexandria" pitchFamily="2" charset="-78"/>
              <a:cs typeface="Alexandria" pitchFamily="2" charset="-78"/>
            </a:endParaRPr>
          </a:p>
        </p:txBody>
      </p:sp>
      <p:pic>
        <p:nvPicPr>
          <p:cNvPr id="11" name="Picture 10"/>
          <p:cNvPicPr>
            <a:picLocks noChangeAspect="1"/>
          </p:cNvPicPr>
          <p:nvPr/>
        </p:nvPicPr>
        <p:blipFill>
          <a:blip r:embed="rId3"/>
          <a:stretch>
            <a:fillRect/>
          </a:stretch>
        </p:blipFill>
        <p:spPr>
          <a:xfrm>
            <a:off x="1608666" y="2540000"/>
            <a:ext cx="9059333" cy="3352529"/>
          </a:xfrm>
          <a:prstGeom prst="rect">
            <a:avLst/>
          </a:prstGeom>
        </p:spPr>
      </p:pic>
      <p:sp>
        <p:nvSpPr>
          <p:cNvPr id="7" name="Rectangle 6"/>
          <p:cNvSpPr/>
          <p:nvPr/>
        </p:nvSpPr>
        <p:spPr>
          <a:xfrm>
            <a:off x="1455207" y="976930"/>
            <a:ext cx="1222617" cy="109023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07793018"/>
      </p:ext>
    </p:extLst>
  </p:cSld>
  <p:clrMapOvr>
    <a:masterClrMapping/>
  </p:clrMapOvr>
  <mc:AlternateContent xmlns:mc="http://schemas.openxmlformats.org/markup-compatibility/2006" xmlns:p14="http://schemas.microsoft.com/office/powerpoint/2010/main">
    <mc:Choice Requires="p14">
      <p:transition spd="slow" p14:dur="2000" advTm="110090"/>
    </mc:Choice>
    <mc:Fallback xmlns="">
      <p:transition spd="slow" advTm="11009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4125" y="0"/>
            <a:ext cx="5547685" cy="5573488"/>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3" name="Title 1"/>
          <p:cNvSpPr txBox="1">
            <a:spLocks/>
          </p:cNvSpPr>
          <p:nvPr/>
        </p:nvSpPr>
        <p:spPr>
          <a:xfrm>
            <a:off x="6005023" y="1322379"/>
            <a:ext cx="6224652" cy="42597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chemeClr val="tx1"/>
                </a:solidFill>
                <a:latin typeface="Alexandria" pitchFamily="2" charset="-78"/>
                <a:cs typeface="Alexandria" pitchFamily="2" charset="-78"/>
              </a:rPr>
              <a:t>WHAT IS BUSINESS ANALYSIS?</a:t>
            </a:r>
            <a:endParaRPr lang="en-US" sz="2800" b="1" dirty="0">
              <a:solidFill>
                <a:schemeClr val="tx1"/>
              </a:solidFill>
              <a:latin typeface="Alexandria" pitchFamily="2" charset="-78"/>
              <a:cs typeface="Alexandria" pitchFamily="2" charset="-78"/>
            </a:endParaRPr>
          </a:p>
        </p:txBody>
      </p:sp>
      <p:sp>
        <p:nvSpPr>
          <p:cNvPr id="11" name="Content Placeholder 2"/>
          <p:cNvSpPr txBox="1">
            <a:spLocks/>
          </p:cNvSpPr>
          <p:nvPr/>
        </p:nvSpPr>
        <p:spPr>
          <a:xfrm>
            <a:off x="5583686" y="2185945"/>
            <a:ext cx="6297138" cy="338754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solidFill>
                  <a:schemeClr val="tx1"/>
                </a:solidFill>
                <a:latin typeface="Alexandria" pitchFamily="2" charset="-78"/>
                <a:cs typeface="Alexandria" pitchFamily="2" charset="-78"/>
              </a:rPr>
              <a:t>5. PROFESSIONALISM AND BUSINESS ANALYSIS</a:t>
            </a:r>
          </a:p>
          <a:p>
            <a:pPr algn="just"/>
            <a:r>
              <a:rPr lang="en-US" sz="2400" dirty="0" smtClean="0">
                <a:solidFill>
                  <a:schemeClr val="tx1"/>
                </a:solidFill>
                <a:latin typeface="Alexandria" pitchFamily="2" charset="-78"/>
                <a:cs typeface="Alexandria" pitchFamily="2" charset="-78"/>
              </a:rPr>
              <a:t>Business analysis has developed a great deal over the last 25 years, to the extent that it is often referred to as a ‘profession’ and many practitioners view themselves as having a career in business analysis. </a:t>
            </a:r>
            <a:r>
              <a:rPr lang="en-US" sz="2400" u="sng" dirty="0" smtClean="0">
                <a:solidFill>
                  <a:schemeClr val="tx1"/>
                </a:solidFill>
                <a:latin typeface="Alexandria" pitchFamily="2" charset="-78"/>
                <a:cs typeface="Alexandria" pitchFamily="2" charset="-78"/>
              </a:rPr>
              <a:t>The factors that support professionalism in business analysis are as follows:</a:t>
            </a:r>
            <a:endParaRPr lang="en-US" sz="2400" b="1" u="sng" dirty="0" smtClean="0">
              <a:solidFill>
                <a:schemeClr val="tx1"/>
              </a:solidFill>
              <a:latin typeface="Alexandria" pitchFamily="2" charset="-78"/>
              <a:cs typeface="Alexandria" pitchFamily="2" charset="-78"/>
            </a:endParaRPr>
          </a:p>
          <a:p>
            <a:pPr algn="just"/>
            <a:r>
              <a:rPr lang="en-US" sz="2400" b="1" dirty="0" smtClean="0">
                <a:solidFill>
                  <a:schemeClr val="tx1"/>
                </a:solidFill>
                <a:latin typeface="Alexandria" pitchFamily="2" charset="-78"/>
                <a:cs typeface="Alexandria" pitchFamily="2" charset="-78"/>
              </a:rPr>
              <a:t>Qualifications </a:t>
            </a:r>
          </a:p>
          <a:p>
            <a:pPr algn="just"/>
            <a:r>
              <a:rPr lang="en-US" sz="2400" b="1" dirty="0" smtClean="0">
                <a:solidFill>
                  <a:schemeClr val="tx1"/>
                </a:solidFill>
                <a:latin typeface="Alexandria" pitchFamily="2" charset="-78"/>
                <a:cs typeface="Alexandria" pitchFamily="2" charset="-78"/>
              </a:rPr>
              <a:t>Standards </a:t>
            </a:r>
          </a:p>
          <a:p>
            <a:pPr algn="just"/>
            <a:r>
              <a:rPr lang="en-US" sz="2400" b="1" dirty="0" smtClean="0">
                <a:solidFill>
                  <a:schemeClr val="tx1"/>
                </a:solidFill>
                <a:latin typeface="Alexandria" pitchFamily="2" charset="-78"/>
                <a:cs typeface="Alexandria" pitchFamily="2" charset="-78"/>
              </a:rPr>
              <a:t>Continuing Professional Development </a:t>
            </a:r>
          </a:p>
          <a:p>
            <a:pPr algn="just"/>
            <a:r>
              <a:rPr lang="en-US" sz="2400" b="1" dirty="0" smtClean="0">
                <a:solidFill>
                  <a:schemeClr val="tx1"/>
                </a:solidFill>
                <a:latin typeface="Alexandria" pitchFamily="2" charset="-78"/>
                <a:cs typeface="Alexandria" pitchFamily="2" charset="-78"/>
              </a:rPr>
              <a:t>Professional Body </a:t>
            </a:r>
            <a:endParaRPr lang="en-US" sz="2400" b="1" dirty="0">
              <a:solidFill>
                <a:schemeClr val="tx1"/>
              </a:solidFill>
              <a:latin typeface="Alexandria" pitchFamily="2" charset="-78"/>
              <a:cs typeface="Alexandria" pitchFamily="2" charset="-78"/>
            </a:endParaRPr>
          </a:p>
        </p:txBody>
      </p:sp>
      <p:cxnSp>
        <p:nvCxnSpPr>
          <p:cNvPr id="3" name="Straight Connector 2"/>
          <p:cNvCxnSpPr/>
          <p:nvPr/>
        </p:nvCxnSpPr>
        <p:spPr>
          <a:xfrm flipH="1">
            <a:off x="6005023" y="740229"/>
            <a:ext cx="3112326"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4787901" y="1177823"/>
            <a:ext cx="1217122" cy="10081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91080536"/>
      </p:ext>
    </p:extLst>
  </p:cSld>
  <p:clrMapOvr>
    <a:masterClrMapping/>
  </p:clrMapOvr>
  <mc:AlternateContent xmlns:mc="http://schemas.openxmlformats.org/markup-compatibility/2006" xmlns:p14="http://schemas.microsoft.com/office/powerpoint/2010/main">
    <mc:Choice Requires="p14">
      <p:transition spd="slow" p14:dur="2000" advTm="119272"/>
    </mc:Choice>
    <mc:Fallback xmlns="">
      <p:transition spd="slow" advTm="11927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137806"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40000" y="1325806"/>
            <a:ext cx="6164981"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65840" y="2235200"/>
            <a:ext cx="9321589" cy="370114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5. PROFESSIONALISM AND BUSINESS ANALYSIS</a:t>
            </a:r>
          </a:p>
          <a:p>
            <a:pPr algn="just"/>
            <a:r>
              <a:rPr lang="en-US" sz="2400" b="1" dirty="0" smtClean="0">
                <a:latin typeface="Alexandria" pitchFamily="2" charset="-78"/>
                <a:cs typeface="Alexandria" pitchFamily="2" charset="-78"/>
              </a:rPr>
              <a:t>-Qualifications :</a:t>
            </a:r>
            <a:r>
              <a:rPr lang="en-US" sz="2400" dirty="0" smtClean="0">
                <a:latin typeface="Alexandria" pitchFamily="2" charset="-78"/>
                <a:cs typeface="Alexandria" pitchFamily="2" charset="-78"/>
              </a:rPr>
              <a:t> </a:t>
            </a:r>
          </a:p>
          <a:p>
            <a:pPr algn="just"/>
            <a:r>
              <a:rPr lang="en-US" sz="2400" dirty="0" smtClean="0">
                <a:latin typeface="Alexandria" pitchFamily="2" charset="-78"/>
                <a:cs typeface="Alexandria" pitchFamily="2" charset="-78"/>
              </a:rPr>
              <a:t>Many business analysts hold qualifications such as the BCS International Diploma in Business Analysis or the IIBA, CBAP, or CCBA certifications. The seniority of some business analysts has also been recognized by the introduction of the Expert BA Award offered by the BA Manager Forum.</a:t>
            </a:r>
          </a:p>
          <a:p>
            <a:pPr algn="just"/>
            <a:r>
              <a:rPr lang="en-AE" sz="2400" b="1" dirty="0" smtClean="0">
                <a:latin typeface="Alexandria" pitchFamily="2" charset="-78"/>
                <a:cs typeface="Alexandria" pitchFamily="2" charset="-78"/>
              </a:rPr>
              <a:t>– </a:t>
            </a:r>
            <a:r>
              <a:rPr lang="en-US" sz="2400" b="1" dirty="0">
                <a:latin typeface="Alexandria" pitchFamily="2" charset="-78"/>
                <a:cs typeface="Alexandria" pitchFamily="2" charset="-78"/>
              </a:rPr>
              <a:t>Standards: </a:t>
            </a:r>
          </a:p>
          <a:p>
            <a:pPr algn="just"/>
            <a:r>
              <a:rPr lang="en-US" sz="2400" dirty="0">
                <a:latin typeface="Alexandria" pitchFamily="2" charset="-78"/>
                <a:cs typeface="Alexandria" pitchFamily="2" charset="-78"/>
              </a:rPr>
              <a:t>Organizations typically have templates for documents and standardize on modelling techniques such as those provided by the </a:t>
            </a:r>
            <a:r>
              <a:rPr lang="en-US" sz="2400" b="1" dirty="0">
                <a:latin typeface="Alexandria" pitchFamily="2" charset="-78"/>
                <a:cs typeface="Alexandria" pitchFamily="2" charset="-78"/>
              </a:rPr>
              <a:t>Unified Modeling Language. </a:t>
            </a:r>
            <a:r>
              <a:rPr lang="en-US" sz="2400" dirty="0">
                <a:latin typeface="Alexandria" pitchFamily="2" charset="-78"/>
                <a:cs typeface="Alexandria" pitchFamily="2" charset="-78"/>
              </a:rPr>
              <a:t>Books such as this one are also used in many organizations as a foundation for standards of business analysis practice.</a:t>
            </a:r>
          </a:p>
          <a:p>
            <a:pPr algn="just"/>
            <a:endParaRPr lang="en-US" sz="2400" dirty="0" smtClean="0">
              <a:latin typeface="Alexandria" pitchFamily="2" charset="-78"/>
              <a:cs typeface="Alexandria" pitchFamily="2" charset="-78"/>
            </a:endParaRPr>
          </a:p>
          <a:p>
            <a:pPr algn="just"/>
            <a:endParaRPr lang="en-US" sz="2400" dirty="0" smtClean="0">
              <a:latin typeface="Alexandria" pitchFamily="2" charset="-78"/>
              <a:cs typeface="Alexandria" pitchFamily="2" charset="-78"/>
            </a:endParaRPr>
          </a:p>
        </p:txBody>
      </p:sp>
      <p:sp>
        <p:nvSpPr>
          <p:cNvPr id="6" name="Rectangle 5"/>
          <p:cNvSpPr/>
          <p:nvPr/>
        </p:nvSpPr>
        <p:spPr>
          <a:xfrm>
            <a:off x="1172240" y="957943"/>
            <a:ext cx="1222617" cy="108550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06164338"/>
      </p:ext>
    </p:extLst>
  </p:cSld>
  <p:clrMapOvr>
    <a:masterClrMapping/>
  </p:clrMapOvr>
  <mc:AlternateContent xmlns:mc="http://schemas.openxmlformats.org/markup-compatibility/2006" xmlns:p14="http://schemas.microsoft.com/office/powerpoint/2010/main">
    <mc:Choice Requires="p14">
      <p:transition spd="slow" p14:dur="2000" advTm="179748"/>
    </mc:Choice>
    <mc:Fallback xmlns="">
      <p:transition spd="slow" advTm="17974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442606"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656114" y="1276852"/>
            <a:ext cx="6034353" cy="366176"/>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38201" y="2305108"/>
            <a:ext cx="9728200" cy="374338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Alexandria" pitchFamily="2" charset="-78"/>
                <a:cs typeface="Alexandria" pitchFamily="2" charset="-78"/>
              </a:rPr>
              <a:t>5. PROFESSIONALISM AND BUSINESS ANALYSIS</a:t>
            </a:r>
          </a:p>
          <a:p>
            <a:pPr algn="just"/>
            <a:r>
              <a:rPr lang="en-US" sz="2800" b="1" dirty="0" smtClean="0">
                <a:latin typeface="Alexandria" pitchFamily="2" charset="-78"/>
                <a:cs typeface="Alexandria" pitchFamily="2" charset="-78"/>
              </a:rPr>
              <a:t>-Continuing Professional Development: </a:t>
            </a:r>
          </a:p>
          <a:p>
            <a:pPr algn="just"/>
            <a:r>
              <a:rPr lang="en-US" sz="2800" dirty="0" smtClean="0">
                <a:latin typeface="Alexandria" pitchFamily="2" charset="-78"/>
                <a:cs typeface="Alexandria" pitchFamily="2" charset="-78"/>
              </a:rPr>
              <a:t>Recognition of the need for the continuing development of skills and knowledge in order to retain the professional status.</a:t>
            </a:r>
          </a:p>
          <a:p>
            <a:pPr algn="just"/>
            <a:r>
              <a:rPr lang="en-US" sz="2800" b="1" dirty="0" smtClean="0">
                <a:latin typeface="Alexandria" pitchFamily="2" charset="-78"/>
                <a:cs typeface="Alexandria" pitchFamily="2" charset="-78"/>
              </a:rPr>
              <a:t>Professional </a:t>
            </a:r>
            <a:r>
              <a:rPr lang="en-US" sz="2800" b="1" dirty="0">
                <a:latin typeface="Alexandria" pitchFamily="2" charset="-78"/>
                <a:cs typeface="Alexandria" pitchFamily="2" charset="-78"/>
              </a:rPr>
              <a:t>Body: </a:t>
            </a:r>
          </a:p>
          <a:p>
            <a:pPr algn="just"/>
            <a:r>
              <a:rPr lang="en-US" sz="2800" dirty="0">
                <a:latin typeface="Alexandria" pitchFamily="2" charset="-78"/>
                <a:cs typeface="Alexandria" pitchFamily="2" charset="-78"/>
              </a:rPr>
              <a:t>A body with responsibility for defining technical standards and the code of conduct, promoting the profession and carrying out remedial action where </a:t>
            </a:r>
            <a:r>
              <a:rPr lang="en-US" sz="2800" dirty="0" smtClean="0">
                <a:latin typeface="Alexandria" pitchFamily="2" charset="-78"/>
                <a:cs typeface="Alexandria" pitchFamily="2" charset="-78"/>
              </a:rPr>
              <a:t>necessary. This </a:t>
            </a:r>
            <a:r>
              <a:rPr lang="en-US" sz="2800" dirty="0">
                <a:latin typeface="Alexandria" pitchFamily="2" charset="-78"/>
                <a:cs typeface="Alexandria" pitchFamily="2" charset="-78"/>
              </a:rPr>
              <a:t>may require the removal of members where they do not reach the standard required by the code of conduct</a:t>
            </a:r>
            <a:r>
              <a:rPr lang="en-US" sz="2800" dirty="0" smtClean="0">
                <a:latin typeface="Alexandria" pitchFamily="2" charset="-78"/>
                <a:cs typeface="Alexandria" pitchFamily="2" charset="-78"/>
              </a:rPr>
              <a:t>.</a:t>
            </a:r>
            <a:endParaRPr lang="en-US" sz="2800" dirty="0">
              <a:latin typeface="Alexandria" pitchFamily="2" charset="-78"/>
              <a:cs typeface="Alexandria" pitchFamily="2" charset="-78"/>
            </a:endParaRPr>
          </a:p>
        </p:txBody>
      </p:sp>
      <p:sp>
        <p:nvSpPr>
          <p:cNvPr id="6" name="Rectangle 5"/>
          <p:cNvSpPr/>
          <p:nvPr/>
        </p:nvSpPr>
        <p:spPr>
          <a:xfrm>
            <a:off x="1273840" y="1018159"/>
            <a:ext cx="1222617" cy="10422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09412903"/>
      </p:ext>
    </p:extLst>
  </p:cSld>
  <p:clrMapOvr>
    <a:masterClrMapping/>
  </p:clrMapOvr>
  <mc:AlternateContent xmlns:mc="http://schemas.openxmlformats.org/markup-compatibility/2006" xmlns:p14="http://schemas.microsoft.com/office/powerpoint/2010/main">
    <mc:Choice Requires="p14">
      <p:transition spd="slow" p14:dur="2000" advTm="105028"/>
    </mc:Choice>
    <mc:Fallback xmlns="">
      <p:transition spd="slow" advTm="10502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47991" y="-1"/>
            <a:ext cx="5547685" cy="6248399"/>
          </a:xfrm>
          <a:prstGeom prst="rect">
            <a:avLst/>
          </a:prstGeom>
          <a:solidFill>
            <a:srgbClr val="D8D8D8">
              <a:alpha val="49803"/>
            </a:srgbClr>
          </a:solidFill>
          <a:ln>
            <a:noFill/>
          </a:ln>
        </p:spPr>
      </p:pic>
      <p:sp>
        <p:nvSpPr>
          <p:cNvPr id="205" name="Google Shape;205;p8"/>
          <p:cNvSpPr/>
          <p:nvPr/>
        </p:nvSpPr>
        <p:spPr>
          <a:xfrm rot="5400000">
            <a:off x="70182" y="4174"/>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3" name="Title 1"/>
          <p:cNvSpPr txBox="1">
            <a:spLocks/>
          </p:cNvSpPr>
          <p:nvPr/>
        </p:nvSpPr>
        <p:spPr>
          <a:xfrm>
            <a:off x="5907314" y="1509283"/>
            <a:ext cx="5973510" cy="4291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smtClean="0">
                <a:solidFill>
                  <a:schemeClr val="tx1"/>
                </a:solidFill>
                <a:latin typeface="Alexandria" pitchFamily="2" charset="-78"/>
                <a:cs typeface="Alexandria" pitchFamily="2" charset="-78"/>
              </a:rPr>
              <a:t>WHAT IS BUSINESS ANALYSIS?</a:t>
            </a:r>
            <a:endParaRPr lang="en-US" sz="2400" b="1" dirty="0">
              <a:solidFill>
                <a:schemeClr val="tx1"/>
              </a:solidFill>
              <a:latin typeface="Alexandria" pitchFamily="2" charset="-78"/>
              <a:cs typeface="Alexandria" pitchFamily="2" charset="-78"/>
            </a:endParaRPr>
          </a:p>
        </p:txBody>
      </p:sp>
      <p:sp>
        <p:nvSpPr>
          <p:cNvPr id="10" name="Content Placeholder 2"/>
          <p:cNvSpPr txBox="1">
            <a:spLocks/>
          </p:cNvSpPr>
          <p:nvPr/>
        </p:nvSpPr>
        <p:spPr>
          <a:xfrm>
            <a:off x="5583686" y="2229149"/>
            <a:ext cx="6297138" cy="38813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solidFill>
                  <a:schemeClr val="tx1"/>
                </a:solidFill>
                <a:latin typeface="Alexandria" pitchFamily="2" charset="-78"/>
                <a:cs typeface="Alexandria" pitchFamily="2" charset="-78"/>
              </a:rPr>
              <a:t>6. THE FUTURE OF BUSINESS ANALYSIS</a:t>
            </a:r>
          </a:p>
          <a:p>
            <a:pPr algn="just" fontAlgn="base"/>
            <a:r>
              <a:rPr lang="en-US" sz="2400" dirty="0" smtClean="0">
                <a:solidFill>
                  <a:schemeClr val="tx1"/>
                </a:solidFill>
                <a:latin typeface="Alexandria" pitchFamily="2" charset="-78"/>
                <a:cs typeface="Alexandria" pitchFamily="2" charset="-78"/>
              </a:rPr>
              <a:t>As technology continues to evolve, business analysis is also expected to undergo significant changes. Some future trends in business analysis include:</a:t>
            </a:r>
          </a:p>
          <a:p>
            <a:pPr algn="just" fontAlgn="base"/>
            <a:r>
              <a:rPr lang="en-US" sz="2400" b="1" dirty="0" smtClean="0">
                <a:solidFill>
                  <a:schemeClr val="tx1"/>
                </a:solidFill>
                <a:latin typeface="Alexandria" pitchFamily="2" charset="-78"/>
                <a:cs typeface="Alexandria" pitchFamily="2" charset="-78"/>
              </a:rPr>
              <a:t>Agile Business Analysis: </a:t>
            </a:r>
          </a:p>
          <a:p>
            <a:pPr algn="just" fontAlgn="base"/>
            <a:r>
              <a:rPr lang="en-US" sz="2400" dirty="0" smtClean="0">
                <a:solidFill>
                  <a:schemeClr val="tx1"/>
                </a:solidFill>
                <a:latin typeface="Alexandria" pitchFamily="2" charset="-78"/>
                <a:cs typeface="Alexandria" pitchFamily="2" charset="-78"/>
              </a:rPr>
              <a:t>Agile methodologies, such as Scrum and Kanban, are becoming increasingly popular in business analysis. These methodologies emphasize iterative and collaborative approaches to requirements gathering and solution design.</a:t>
            </a:r>
          </a:p>
          <a:p>
            <a:pPr algn="just" fontAlgn="base"/>
            <a:r>
              <a:rPr lang="en-US" sz="2400" b="1" dirty="0" smtClean="0">
                <a:solidFill>
                  <a:schemeClr val="tx1"/>
                </a:solidFill>
                <a:latin typeface="Alexandria" pitchFamily="2" charset="-78"/>
                <a:cs typeface="Alexandria" pitchFamily="2" charset="-78"/>
              </a:rPr>
              <a:t>Data Analytics: </a:t>
            </a:r>
          </a:p>
          <a:p>
            <a:pPr algn="just" fontAlgn="base"/>
            <a:r>
              <a:rPr lang="en-US" sz="2400" dirty="0" smtClean="0">
                <a:solidFill>
                  <a:schemeClr val="tx1"/>
                </a:solidFill>
                <a:latin typeface="Alexandria" pitchFamily="2" charset="-78"/>
                <a:cs typeface="Alexandria" pitchFamily="2" charset="-78"/>
              </a:rPr>
              <a:t>With the rise of big data and advanced analytics, business analysts are expected to have a stronger focus on data analysis and interpretation.</a:t>
            </a:r>
          </a:p>
          <a:p>
            <a:pPr algn="just"/>
            <a:endParaRPr lang="en-US" sz="2400" dirty="0">
              <a:solidFill>
                <a:schemeClr val="tx1"/>
              </a:solidFill>
              <a:latin typeface="Alexandria" pitchFamily="2" charset="-78"/>
              <a:cs typeface="Alexandria" pitchFamily="2" charset="-78"/>
            </a:endParaRPr>
          </a:p>
        </p:txBody>
      </p:sp>
      <p:sp>
        <p:nvSpPr>
          <p:cNvPr id="9" name="Rectangle 8"/>
          <p:cNvSpPr/>
          <p:nvPr/>
        </p:nvSpPr>
        <p:spPr>
          <a:xfrm>
            <a:off x="4684697" y="1105022"/>
            <a:ext cx="1222617" cy="108251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cxnSp>
        <p:nvCxnSpPr>
          <p:cNvPr id="3" name="Straight Connector 2"/>
          <p:cNvCxnSpPr/>
          <p:nvPr/>
        </p:nvCxnSpPr>
        <p:spPr>
          <a:xfrm flipH="1">
            <a:off x="5907314" y="667657"/>
            <a:ext cx="3323772"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41223366"/>
      </p:ext>
    </p:extLst>
  </p:cSld>
  <p:clrMapOvr>
    <a:masterClrMapping/>
  </p:clrMapOvr>
  <mc:AlternateContent xmlns:mc="http://schemas.openxmlformats.org/markup-compatibility/2006" xmlns:p14="http://schemas.microsoft.com/office/powerpoint/2010/main">
    <mc:Choice Requires="p14">
      <p:transition spd="slow" p14:dur="2000" advTm="118838"/>
    </mc:Choice>
    <mc:Fallback xmlns="">
      <p:transition spd="slow" advTm="11883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5">
            <a:alphaModFix/>
          </a:blip>
          <a:srcRect l="13924" r="13924"/>
          <a:stretch/>
        </p:blipFill>
        <p:spPr>
          <a:xfrm>
            <a:off x="-1" y="0"/>
            <a:ext cx="5547685" cy="5926668"/>
          </a:xfrm>
          <a:prstGeom prst="rect">
            <a:avLst/>
          </a:prstGeom>
          <a:solidFill>
            <a:srgbClr val="D8D8D8">
              <a:alpha val="49803"/>
            </a:srgbClr>
          </a:solidFill>
          <a:ln>
            <a:noFill/>
          </a:ln>
        </p:spPr>
      </p:pic>
      <p:sp>
        <p:nvSpPr>
          <p:cNvPr id="205" name="Google Shape;205;p8"/>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dobe Devanagari" panose="02040503050201020203" pitchFamily="18" charset="0"/>
              <a:ea typeface="Calibri"/>
              <a:cs typeface="Adobe Devanagari" panose="02040503050201020203" pitchFamily="18" charset="0"/>
              <a:sym typeface="Calibri"/>
            </a:endParaRPr>
          </a:p>
        </p:txBody>
      </p:sp>
      <p:sp>
        <p:nvSpPr>
          <p:cNvPr id="13" name="Title 1"/>
          <p:cNvSpPr txBox="1">
            <a:spLocks/>
          </p:cNvSpPr>
          <p:nvPr/>
        </p:nvSpPr>
        <p:spPr>
          <a:xfrm>
            <a:off x="6096000" y="1998538"/>
            <a:ext cx="6060595" cy="345915"/>
          </a:xfrm>
          <a:prstGeom prst="rect">
            <a:avLst/>
          </a:prstGeom>
        </p:spPr>
        <p:txBody>
          <a:bodyPr>
            <a:normAutofit fontScale="92500" lnSpcReduction="2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WHAT IS BUSINESS ANALYSIS?</a:t>
            </a:r>
            <a:endParaRPr lang="en-US" sz="2000" b="1" dirty="0">
              <a:solidFill>
                <a:schemeClr val="tx1"/>
              </a:solidFill>
              <a:latin typeface="Alexandria" pitchFamily="2" charset="-78"/>
              <a:cs typeface="Alexandria" pitchFamily="2" charset="-78"/>
            </a:endParaRPr>
          </a:p>
        </p:txBody>
      </p:sp>
      <p:sp>
        <p:nvSpPr>
          <p:cNvPr id="12" name="Content Placeholder 2"/>
          <p:cNvSpPr txBox="1">
            <a:spLocks/>
          </p:cNvSpPr>
          <p:nvPr/>
        </p:nvSpPr>
        <p:spPr>
          <a:xfrm>
            <a:off x="5547684" y="2630538"/>
            <a:ext cx="6204048" cy="324178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solidFill>
                  <a:schemeClr val="tx1"/>
                </a:solidFill>
                <a:latin typeface="Alexandria" pitchFamily="2" charset="-78"/>
                <a:cs typeface="Alexandria" pitchFamily="2" charset="-78"/>
              </a:rPr>
              <a:t>6. THE FUTURE OF BUSINESS ANALYSIS</a:t>
            </a:r>
          </a:p>
          <a:p>
            <a:pPr algn="just" fontAlgn="base"/>
            <a:r>
              <a:rPr lang="en-US" sz="2400" b="1" dirty="0" smtClean="0">
                <a:solidFill>
                  <a:schemeClr val="tx1"/>
                </a:solidFill>
                <a:latin typeface="Alexandria" pitchFamily="2" charset="-78"/>
                <a:cs typeface="Alexandria" pitchFamily="2" charset="-78"/>
              </a:rPr>
              <a:t>Artificial Intelligence:</a:t>
            </a:r>
            <a:r>
              <a:rPr lang="en-US" sz="2400" dirty="0" smtClean="0">
                <a:solidFill>
                  <a:schemeClr val="tx1"/>
                </a:solidFill>
                <a:latin typeface="Alexandria" pitchFamily="2" charset="-78"/>
                <a:cs typeface="Alexandria" pitchFamily="2" charset="-78"/>
              </a:rPr>
              <a:t> </a:t>
            </a:r>
          </a:p>
          <a:p>
            <a:pPr algn="just" fontAlgn="base"/>
            <a:r>
              <a:rPr lang="en-US" sz="2400" dirty="0" smtClean="0">
                <a:solidFill>
                  <a:schemeClr val="tx1"/>
                </a:solidFill>
                <a:latin typeface="Alexandria" pitchFamily="2" charset="-78"/>
                <a:cs typeface="Alexandria" pitchFamily="2" charset="-78"/>
              </a:rPr>
              <a:t>AI-powered tools and techniques are likely to play a more significant role in business analysis, automating repetitive tasks and providing insights from large datasets.</a:t>
            </a:r>
          </a:p>
          <a:p>
            <a:pPr algn="just" fontAlgn="base"/>
            <a:r>
              <a:rPr lang="en-US" sz="2400" b="1" dirty="0" smtClean="0">
                <a:solidFill>
                  <a:schemeClr val="tx1"/>
                </a:solidFill>
                <a:latin typeface="Alexandria" pitchFamily="2" charset="-78"/>
                <a:cs typeface="Alexandria" pitchFamily="2" charset="-78"/>
              </a:rPr>
              <a:t>Business Process Automation: </a:t>
            </a:r>
          </a:p>
          <a:p>
            <a:pPr algn="just" fontAlgn="base"/>
            <a:r>
              <a:rPr lang="en-US" sz="2400" dirty="0" smtClean="0">
                <a:solidFill>
                  <a:schemeClr val="tx1"/>
                </a:solidFill>
                <a:latin typeface="Alexandria" pitchFamily="2" charset="-78"/>
                <a:cs typeface="Alexandria" pitchFamily="2" charset="-78"/>
              </a:rPr>
              <a:t>Business analysts will need to understand and leverage automation technologies to optimize business processes and improve efficiency.</a:t>
            </a:r>
          </a:p>
          <a:p>
            <a:pPr algn="just"/>
            <a:endParaRPr lang="en-US" sz="2400" dirty="0">
              <a:solidFill>
                <a:schemeClr val="tx1"/>
              </a:solidFill>
              <a:latin typeface="Alexandria" pitchFamily="2" charset="-78"/>
              <a:cs typeface="Alexandria" pitchFamily="2" charset="-78"/>
            </a:endParaRPr>
          </a:p>
        </p:txBody>
      </p:sp>
      <p:sp>
        <p:nvSpPr>
          <p:cNvPr id="9" name="Rectangle 8"/>
          <p:cNvSpPr/>
          <p:nvPr/>
        </p:nvSpPr>
        <p:spPr>
          <a:xfrm>
            <a:off x="4873383" y="1420882"/>
            <a:ext cx="1222617" cy="115531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cxnSp>
        <p:nvCxnSpPr>
          <p:cNvPr id="15" name="Straight Connector 14"/>
          <p:cNvCxnSpPr/>
          <p:nvPr/>
        </p:nvCxnSpPr>
        <p:spPr>
          <a:xfrm flipH="1">
            <a:off x="5907314" y="667657"/>
            <a:ext cx="3323772"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4142211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76157"/>
    </mc:Choice>
    <mc:Fallback xmlns="">
      <p:transition spd="slow" advTm="7615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81341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368155"/>
            <a:ext cx="4962146" cy="2986131"/>
          </a:xfrm>
          <a:prstGeom prst="rect">
            <a:avLst/>
          </a:prstGeom>
          <a:solidFill>
            <a:srgbClr val="D8D8D8">
              <a:alpha val="49803"/>
            </a:srgbClr>
          </a:solidFill>
          <a:ln>
            <a:noFill/>
          </a:ln>
        </p:spPr>
      </p:pic>
      <p:sp>
        <p:nvSpPr>
          <p:cNvPr id="10" name="Title 1"/>
          <p:cNvSpPr txBox="1">
            <a:spLocks/>
          </p:cNvSpPr>
          <p:nvPr/>
        </p:nvSpPr>
        <p:spPr>
          <a:xfrm>
            <a:off x="6096000" y="4712271"/>
            <a:ext cx="4962146" cy="6120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sp>
        <p:nvSpPr>
          <p:cNvPr id="11" name="Content Placeholder 2"/>
          <p:cNvSpPr txBox="1">
            <a:spLocks/>
          </p:cNvSpPr>
          <p:nvPr/>
        </p:nvSpPr>
        <p:spPr>
          <a:xfrm>
            <a:off x="367618" y="1886857"/>
            <a:ext cx="5501145" cy="300445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INTRODUCTION</a:t>
            </a:r>
          </a:p>
          <a:p>
            <a:pPr algn="just"/>
            <a:r>
              <a:rPr lang="en-US" sz="2400" dirty="0" smtClean="0">
                <a:latin typeface="Alexandria" pitchFamily="2" charset="-78"/>
                <a:cs typeface="Alexandria" pitchFamily="2" charset="-78"/>
              </a:rPr>
              <a:t>A business analyst is responsible for identifying business needs, eliciting requirements, and defining solutions to address those needs. They act as a liaison between stakeholders, such as business users, project managers, and IT teams. The role requires a combination of technical knowledge, analytical skills, and effective communication.</a:t>
            </a:r>
            <a:endParaRPr lang="en-US" sz="2400" dirty="0">
              <a:latin typeface="Alexandria" pitchFamily="2" charset="-78"/>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5283200" y="943531"/>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p:transition spd="slow" advTm="68225">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381341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5982381" y="1382166"/>
            <a:ext cx="4962146" cy="2495550"/>
          </a:xfrm>
          <a:prstGeom prst="rect">
            <a:avLst/>
          </a:prstGeom>
          <a:solidFill>
            <a:srgbClr val="D8D8D8">
              <a:alpha val="49803"/>
            </a:srgbClr>
          </a:solidFill>
          <a:ln>
            <a:noFill/>
          </a:ln>
        </p:spPr>
      </p:pic>
      <p:sp>
        <p:nvSpPr>
          <p:cNvPr id="10" name="Title 1"/>
          <p:cNvSpPr txBox="1">
            <a:spLocks/>
          </p:cNvSpPr>
          <p:nvPr/>
        </p:nvSpPr>
        <p:spPr>
          <a:xfrm>
            <a:off x="5982381" y="4326432"/>
            <a:ext cx="5609524" cy="61988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sp>
        <p:nvSpPr>
          <p:cNvPr id="12" name="Content Placeholder 2"/>
          <p:cNvSpPr txBox="1">
            <a:spLocks/>
          </p:cNvSpPr>
          <p:nvPr/>
        </p:nvSpPr>
        <p:spPr>
          <a:xfrm>
            <a:off x="367618" y="1872342"/>
            <a:ext cx="5423582" cy="350969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latin typeface="Alexandria" pitchFamily="2" charset="-78"/>
                <a:cs typeface="Alexandria" pitchFamily="2" charset="-78"/>
              </a:rPr>
              <a:t>This part includes: </a:t>
            </a:r>
          </a:p>
          <a:p>
            <a:endParaRPr lang="en-US" sz="2800" b="1" dirty="0" smtClean="0">
              <a:latin typeface="Alexandria" pitchFamily="2" charset="-78"/>
              <a:cs typeface="Alexandria" pitchFamily="2" charset="-78"/>
            </a:endParaRPr>
          </a:p>
          <a:p>
            <a:pPr marL="342900" indent="-342900">
              <a:buFont typeface="Arial" panose="020B0604020202020204" pitchFamily="34" charset="0"/>
              <a:buChar char="•"/>
            </a:pPr>
            <a:r>
              <a:rPr lang="en-US" sz="2800" b="1" dirty="0" smtClean="0">
                <a:latin typeface="Alexandria" pitchFamily="2" charset="-78"/>
                <a:cs typeface="Alexandria" pitchFamily="2" charset="-78"/>
              </a:rPr>
              <a:t>THE COMPETENCIES OF A BUSINESS ANALYST</a:t>
            </a:r>
          </a:p>
          <a:p>
            <a:pPr marL="342900" indent="-342900">
              <a:buFont typeface="Arial" panose="020B0604020202020204" pitchFamily="34" charset="0"/>
              <a:buChar char="•"/>
            </a:pPr>
            <a:r>
              <a:rPr lang="en-US" sz="2800" b="1" dirty="0" smtClean="0">
                <a:latin typeface="Alexandria" pitchFamily="2" charset="-78"/>
                <a:cs typeface="Alexandria" pitchFamily="2" charset="-78"/>
              </a:rPr>
              <a:t>THE RIGHT SKILLS FOR THE RIGHT SITUATION</a:t>
            </a:r>
          </a:p>
          <a:p>
            <a:pPr marL="342900" indent="-342900">
              <a:buFont typeface="Arial" panose="020B0604020202020204" pitchFamily="34" charset="0"/>
              <a:buChar char="•"/>
            </a:pPr>
            <a:r>
              <a:rPr lang="en-US" sz="2800" b="1" dirty="0" smtClean="0">
                <a:latin typeface="Alexandria" pitchFamily="2" charset="-78"/>
                <a:cs typeface="Alexandria" pitchFamily="2" charset="-78"/>
              </a:rPr>
              <a:t>HOW CAN I DEVELOP MY SKILLS?</a:t>
            </a:r>
          </a:p>
          <a:p>
            <a:pPr marL="342900" indent="-342900">
              <a:buFont typeface="Arial" panose="020B0604020202020204" pitchFamily="34" charset="0"/>
              <a:buChar char="•"/>
            </a:pPr>
            <a:r>
              <a:rPr lang="en-US" sz="2800" b="1" dirty="0" smtClean="0">
                <a:latin typeface="Alexandria" pitchFamily="2" charset="-78"/>
                <a:cs typeface="Alexandria" pitchFamily="2" charset="-78"/>
              </a:rPr>
              <a:t>INDUSTRY SKILLS FRAMEWORKS</a:t>
            </a:r>
          </a:p>
          <a:p>
            <a:pPr marL="342900" indent="-342900">
              <a:buFont typeface="Arial" panose="020B0604020202020204" pitchFamily="34" charset="0"/>
              <a:buChar char="•"/>
            </a:pPr>
            <a:r>
              <a:rPr lang="en-US" sz="2800" b="1" dirty="0" smtClean="0">
                <a:latin typeface="Alexandria" pitchFamily="2" charset="-78"/>
                <a:cs typeface="Alexandria" pitchFamily="2" charset="-78"/>
              </a:rPr>
              <a:t>INDUSTRY QUALIFICATIONS</a:t>
            </a:r>
            <a:endParaRPr lang="en-US" sz="2800" dirty="0">
              <a:latin typeface="Alexandria" pitchFamily="2" charset="-78"/>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5283200" y="943531"/>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53220125"/>
      </p:ext>
    </p:extLst>
  </p:cSld>
  <p:clrMapOvr>
    <a:masterClrMapping/>
  </p:clrMapOvr>
  <p:transition spd="slow" advTm="73871">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4" name="Google Shape;574;p32"/>
          <p:cNvSpPr/>
          <p:nvPr/>
        </p:nvSpPr>
        <p:spPr>
          <a:xfrm>
            <a:off x="1181062" y="1721371"/>
            <a:ext cx="9327281" cy="41114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1" name="Title 1"/>
          <p:cNvSpPr txBox="1">
            <a:spLocks/>
          </p:cNvSpPr>
          <p:nvPr/>
        </p:nvSpPr>
        <p:spPr>
          <a:xfrm>
            <a:off x="4020457" y="1169457"/>
            <a:ext cx="6233556" cy="53234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sp>
        <p:nvSpPr>
          <p:cNvPr id="12" name="Content Placeholder 2"/>
          <p:cNvSpPr txBox="1">
            <a:spLocks/>
          </p:cNvSpPr>
          <p:nvPr/>
        </p:nvSpPr>
        <p:spPr>
          <a:xfrm>
            <a:off x="1371600" y="1951665"/>
            <a:ext cx="8365067" cy="215370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latin typeface="Alexandria" pitchFamily="2" charset="-78"/>
                <a:cs typeface="Alexandria" pitchFamily="2" charset="-78"/>
              </a:rPr>
              <a:t>THE COMPETENCIES OF A BUSINESS ANALYST</a:t>
            </a:r>
          </a:p>
          <a:p>
            <a:pPr marL="285750" indent="-285750">
              <a:buFont typeface="Arial" panose="020B0604020202020204" pitchFamily="34" charset="0"/>
              <a:buChar char="•"/>
            </a:pPr>
            <a:r>
              <a:rPr lang="en-US" sz="2800" dirty="0" smtClean="0">
                <a:latin typeface="Alexandria" pitchFamily="2" charset="-78"/>
                <a:cs typeface="Alexandria" pitchFamily="2" charset="-78"/>
              </a:rPr>
              <a:t>PERSONAL QUALITIES</a:t>
            </a:r>
          </a:p>
          <a:p>
            <a:pPr marL="285750" indent="-285750">
              <a:buFont typeface="Arial" panose="020B0604020202020204" pitchFamily="34" charset="0"/>
              <a:buChar char="•"/>
            </a:pPr>
            <a:r>
              <a:rPr lang="en-US" sz="2800" dirty="0" smtClean="0">
                <a:latin typeface="Alexandria" pitchFamily="2" charset="-78"/>
                <a:cs typeface="Alexandria" pitchFamily="2" charset="-78"/>
              </a:rPr>
              <a:t>BUSINESS KNOWLEDGE</a:t>
            </a:r>
          </a:p>
          <a:p>
            <a:pPr marL="285750" indent="-285750">
              <a:buFont typeface="Arial" panose="020B0604020202020204" pitchFamily="34" charset="0"/>
              <a:buChar char="•"/>
            </a:pPr>
            <a:r>
              <a:rPr lang="en-US" sz="2800" dirty="0" smtClean="0">
                <a:latin typeface="Alexandria" pitchFamily="2" charset="-78"/>
                <a:cs typeface="Alexandria" pitchFamily="2" charset="-78"/>
              </a:rPr>
              <a:t>PROFESSIONAL TECHNIQUES</a:t>
            </a:r>
          </a:p>
        </p:txBody>
      </p:sp>
      <p:cxnSp>
        <p:nvCxnSpPr>
          <p:cNvPr id="10" name="Straight Connector 9"/>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1561342" y="1068025"/>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9692"/>
    </mc:Choice>
    <mc:Fallback xmlns="">
      <p:transition spd="slow" advTm="4969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8773" y="1285385"/>
            <a:ext cx="10812720" cy="497027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307772" y="861610"/>
            <a:ext cx="6922873" cy="42377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pic>
        <p:nvPicPr>
          <p:cNvPr id="7" name="Content Placeholder 5"/>
          <p:cNvPicPr>
            <a:picLocks noChangeAspect="1"/>
          </p:cNvPicPr>
          <p:nvPr/>
        </p:nvPicPr>
        <p:blipFill rotWithShape="1">
          <a:blip r:embed="rId3"/>
          <a:srcRect t="7555"/>
          <a:stretch/>
        </p:blipFill>
        <p:spPr>
          <a:xfrm>
            <a:off x="816208" y="1343540"/>
            <a:ext cx="10069506" cy="4912118"/>
          </a:xfrm>
          <a:prstGeom prst="rect">
            <a:avLst/>
          </a:prstGeom>
        </p:spPr>
      </p:pic>
      <p:sp>
        <p:nvSpPr>
          <p:cNvPr id="6" name="Rectangle 5"/>
          <p:cNvSpPr/>
          <p:nvPr/>
        </p:nvSpPr>
        <p:spPr>
          <a:xfrm>
            <a:off x="1204686" y="803456"/>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71080891"/>
      </p:ext>
    </p:extLst>
  </p:cSld>
  <p:clrMapOvr>
    <a:masterClrMapping/>
  </p:clrMapOvr>
  <mc:AlternateContent xmlns:mc="http://schemas.openxmlformats.org/markup-compatibility/2006" xmlns:p14="http://schemas.microsoft.com/office/powerpoint/2010/main">
    <mc:Choice Requires="p14">
      <p:transition spd="slow" p14:dur="2000" advTm="308844"/>
    </mc:Choice>
    <mc:Fallback xmlns="">
      <p:transition spd="slow" advTm="308844"/>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1" name="Title 1"/>
          <p:cNvSpPr txBox="1">
            <a:spLocks/>
          </p:cNvSpPr>
          <p:nvPr/>
        </p:nvSpPr>
        <p:spPr>
          <a:xfrm>
            <a:off x="3396343" y="1128353"/>
            <a:ext cx="6857670" cy="53234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sp>
        <p:nvSpPr>
          <p:cNvPr id="10" name="Content Placeholder 2"/>
          <p:cNvSpPr txBox="1">
            <a:spLocks/>
          </p:cNvSpPr>
          <p:nvPr/>
        </p:nvSpPr>
        <p:spPr>
          <a:xfrm>
            <a:off x="1371600" y="1825625"/>
            <a:ext cx="8512629" cy="3474508"/>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marL="0" indent="0" algn="l"/>
            <a:r>
              <a:rPr lang="en-US" sz="2800" b="1" dirty="0" smtClean="0">
                <a:latin typeface="Alexandria" pitchFamily="2" charset="-78"/>
                <a:cs typeface="Alexandria" pitchFamily="2" charset="-78"/>
              </a:rPr>
              <a:t>THE RIGHT SKILLS FOR THE RIGHT SITUATION</a:t>
            </a:r>
          </a:p>
          <a:p>
            <a:pPr marL="0" indent="0" algn="just"/>
            <a:r>
              <a:rPr lang="en-US" sz="2800" dirty="0" smtClean="0">
                <a:latin typeface="Alexandria" pitchFamily="2" charset="-78"/>
                <a:cs typeface="Alexandria" pitchFamily="2" charset="-78"/>
              </a:rPr>
              <a:t>A key task for the management of business analysts is to ensure that there is a good fit between the skills needed for the analysis to be carried out. Putting a junior analyst in a situation where higher level skills are required can be demotivating and the reverse is also true where an analyst is over-skilled for the work. </a:t>
            </a:r>
            <a:endParaRPr lang="en-US" sz="2800" b="1" dirty="0">
              <a:latin typeface="Alexandria" pitchFamily="2" charset="-78"/>
              <a:cs typeface="Alexandria" pitchFamily="2" charset="-78"/>
            </a:endParaRPr>
          </a:p>
        </p:txBody>
      </p:sp>
      <p:cxnSp>
        <p:nvCxnSpPr>
          <p:cNvPr id="9" name="Straight Connector 8"/>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12" name="Rectangle 11"/>
          <p:cNvSpPr/>
          <p:nvPr/>
        </p:nvSpPr>
        <p:spPr>
          <a:xfrm>
            <a:off x="1646445" y="881283"/>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05284896"/>
      </p:ext>
    </p:extLst>
  </p:cSld>
  <p:clrMapOvr>
    <a:masterClrMapping/>
  </p:clrMapOvr>
  <mc:AlternateContent xmlns:mc="http://schemas.openxmlformats.org/markup-compatibility/2006" xmlns:p14="http://schemas.microsoft.com/office/powerpoint/2010/main">
    <mc:Choice Requires="p14">
      <p:transition spd="slow" p14:dur="2000" advTm="75007"/>
    </mc:Choice>
    <mc:Fallback xmlns="">
      <p:transition spd="slow" advTm="75007"/>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6400" y="1876374"/>
            <a:ext cx="10371456" cy="40994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525485" y="1354810"/>
            <a:ext cx="6750682" cy="42377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707571" y="2056718"/>
            <a:ext cx="9887857" cy="391907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HOW CAN I DEVELOP MY SKILLS?</a:t>
            </a:r>
          </a:p>
          <a:p>
            <a:pPr algn="just"/>
            <a:r>
              <a:rPr lang="en-US" sz="2400" dirty="0" smtClean="0">
                <a:latin typeface="Alexandria" pitchFamily="2" charset="-78"/>
                <a:cs typeface="Alexandria" pitchFamily="2" charset="-78"/>
              </a:rPr>
              <a:t>The first step in developing as a business analyst is to understand the skills required of a business analyst in your organization. Your HR department or line management may be able to provide an outline definition of the requirements for the business analyst role; there may be an internal career development framework available that sets out the skill requirements for different roles and grades.</a:t>
            </a:r>
          </a:p>
          <a:p>
            <a:r>
              <a:rPr lang="en-US" sz="2400" dirty="0" smtClean="0">
                <a:latin typeface="Alexandria" pitchFamily="2" charset="-78"/>
                <a:cs typeface="Alexandria" pitchFamily="2" charset="-78"/>
              </a:rPr>
              <a:t>Essentially</a:t>
            </a:r>
            <a:r>
              <a:rPr lang="en-US" sz="2400" dirty="0">
                <a:latin typeface="Alexandria" pitchFamily="2" charset="-78"/>
                <a:cs typeface="Alexandria" pitchFamily="2" charset="-78"/>
              </a:rPr>
              <a:t>, there are four ways in which business analysts can develop their competencies:</a:t>
            </a:r>
          </a:p>
          <a:p>
            <a:pPr>
              <a:buFont typeface="Arial" panose="020B0604020202020204" pitchFamily="34" charset="0"/>
              <a:buChar char="•"/>
            </a:pPr>
            <a:r>
              <a:rPr lang="en-US" sz="2400" b="1" dirty="0">
                <a:latin typeface="Alexandria" pitchFamily="2" charset="-78"/>
                <a:cs typeface="Alexandria" pitchFamily="2" charset="-78"/>
              </a:rPr>
              <a:t>Training</a:t>
            </a:r>
          </a:p>
          <a:p>
            <a:pPr>
              <a:buFont typeface="Arial" panose="020B0604020202020204" pitchFamily="34" charset="0"/>
              <a:buChar char="•"/>
            </a:pPr>
            <a:r>
              <a:rPr lang="en-US" sz="2400" b="1" dirty="0">
                <a:latin typeface="Alexandria" pitchFamily="2" charset="-78"/>
                <a:cs typeface="Alexandria" pitchFamily="2" charset="-78"/>
              </a:rPr>
              <a:t>Self-study</a:t>
            </a:r>
          </a:p>
          <a:p>
            <a:pPr>
              <a:buFont typeface="Arial" panose="020B0604020202020204" pitchFamily="34" charset="0"/>
              <a:buChar char="•"/>
            </a:pPr>
            <a:r>
              <a:rPr lang="en-US" sz="2400" b="1" dirty="0">
                <a:latin typeface="Alexandria" pitchFamily="2" charset="-78"/>
                <a:cs typeface="Alexandria" pitchFamily="2" charset="-78"/>
              </a:rPr>
              <a:t>Workplace experience</a:t>
            </a:r>
          </a:p>
          <a:p>
            <a:pPr>
              <a:buFont typeface="Arial" panose="020B0604020202020204" pitchFamily="34" charset="0"/>
              <a:buChar char="•"/>
            </a:pPr>
            <a:r>
              <a:rPr lang="en-US" sz="2400" b="1" dirty="0">
                <a:latin typeface="Alexandria" pitchFamily="2" charset="-78"/>
                <a:cs typeface="Alexandria" pitchFamily="2" charset="-78"/>
              </a:rPr>
              <a:t>Industry engagement- </a:t>
            </a:r>
            <a:r>
              <a:rPr lang="en-US" sz="2400" dirty="0">
                <a:latin typeface="Alexandria" pitchFamily="2" charset="-78"/>
                <a:cs typeface="Alexandria" pitchFamily="2" charset="-78"/>
              </a:rPr>
              <a:t>The International Institute for Business Analysis (IIBA)  </a:t>
            </a:r>
            <a:endParaRPr lang="en-US" sz="2400" b="1" dirty="0">
              <a:latin typeface="Alexandria" pitchFamily="2" charset="-78"/>
              <a:cs typeface="Alexandria" pitchFamily="2" charset="-78"/>
            </a:endParaRPr>
          </a:p>
          <a:p>
            <a:pPr algn="just"/>
            <a:endParaRPr lang="en-US" sz="2400" b="1" dirty="0" smtClean="0">
              <a:latin typeface="Alexandria" pitchFamily="2" charset="-78"/>
              <a:cs typeface="Alexandria" pitchFamily="2" charset="-78"/>
            </a:endParaRPr>
          </a:p>
        </p:txBody>
      </p:sp>
      <p:sp>
        <p:nvSpPr>
          <p:cNvPr id="6" name="Rectangle 5"/>
          <p:cNvSpPr/>
          <p:nvPr/>
        </p:nvSpPr>
        <p:spPr>
          <a:xfrm>
            <a:off x="1422399" y="1076677"/>
            <a:ext cx="1103086" cy="10680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58024022"/>
      </p:ext>
    </p:extLst>
  </p:cSld>
  <p:clrMapOvr>
    <a:masterClrMapping/>
  </p:clrMapOvr>
  <mc:AlternateContent xmlns:mc="http://schemas.openxmlformats.org/markup-compatibility/2006" xmlns:p14="http://schemas.microsoft.com/office/powerpoint/2010/main">
    <mc:Choice Requires="p14">
      <p:transition spd="slow" p14:dur="2000" advTm="166085"/>
    </mc:Choice>
    <mc:Fallback xmlns="">
      <p:transition spd="slow" advTm="166085"/>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88647" y="1832301"/>
            <a:ext cx="10414998" cy="39008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263595" y="1342362"/>
            <a:ext cx="7106645" cy="39641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sp>
        <p:nvSpPr>
          <p:cNvPr id="7" name="Content Placeholder 2"/>
          <p:cNvSpPr txBox="1">
            <a:spLocks/>
          </p:cNvSpPr>
          <p:nvPr/>
        </p:nvSpPr>
        <p:spPr>
          <a:xfrm>
            <a:off x="825893" y="2278743"/>
            <a:ext cx="9740507" cy="309154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Alexandria" pitchFamily="2" charset="-78"/>
                <a:cs typeface="Alexandria" pitchFamily="2" charset="-78"/>
              </a:rPr>
              <a:t>INDUSTRY SKILLS FRAMEWORKS</a:t>
            </a:r>
          </a:p>
          <a:p>
            <a:pPr algn="just"/>
            <a:r>
              <a:rPr lang="en-US" sz="2800" b="1" dirty="0" smtClean="0">
                <a:latin typeface="Alexandria" pitchFamily="2" charset="-78"/>
                <a:cs typeface="Alexandria" pitchFamily="2" charset="-78"/>
              </a:rPr>
              <a:t>Skills Framework for the Information Age </a:t>
            </a:r>
            <a:r>
              <a:rPr lang="en-US" sz="2800" dirty="0" smtClean="0">
                <a:latin typeface="Alexandria" pitchFamily="2" charset="-78"/>
                <a:cs typeface="Alexandria" pitchFamily="2" charset="-78"/>
              </a:rPr>
              <a:t>(SFIA) is the major framework setting out the definition of skills, and levels of competence, for the information systems industry. The </a:t>
            </a:r>
            <a:r>
              <a:rPr lang="en-US" sz="2800" b="1" dirty="0" smtClean="0">
                <a:latin typeface="Alexandria" pitchFamily="2" charset="-78"/>
                <a:cs typeface="Alexandria" pitchFamily="2" charset="-78"/>
              </a:rPr>
              <a:t>framework</a:t>
            </a:r>
            <a:r>
              <a:rPr lang="en-US" sz="2800" dirty="0" smtClean="0">
                <a:latin typeface="Alexandria" pitchFamily="2" charset="-78"/>
                <a:cs typeface="Alexandria" pitchFamily="2" charset="-78"/>
              </a:rPr>
              <a:t> includes </a:t>
            </a:r>
            <a:r>
              <a:rPr lang="en-US" sz="2800" b="1" dirty="0" smtClean="0">
                <a:latin typeface="Alexandria" pitchFamily="2" charset="-78"/>
                <a:cs typeface="Alexandria" pitchFamily="2" charset="-78"/>
              </a:rPr>
              <a:t>six categories of skill</a:t>
            </a:r>
            <a:r>
              <a:rPr lang="en-US" sz="2800" dirty="0" smtClean="0">
                <a:latin typeface="Alexandria" pitchFamily="2" charset="-78"/>
                <a:cs typeface="Alexandria" pitchFamily="2" charset="-78"/>
              </a:rPr>
              <a:t> including </a:t>
            </a:r>
            <a:r>
              <a:rPr lang="en-US" sz="2800" b="1" dirty="0" smtClean="0">
                <a:latin typeface="Alexandria" pitchFamily="2" charset="-78"/>
                <a:cs typeface="Alexandria" pitchFamily="2" charset="-78"/>
              </a:rPr>
              <a:t>strategy, architecture</a:t>
            </a:r>
            <a:r>
              <a:rPr lang="en-US" sz="2800" dirty="0" smtClean="0">
                <a:latin typeface="Alexandria" pitchFamily="2" charset="-78"/>
                <a:cs typeface="Alexandria" pitchFamily="2" charset="-78"/>
              </a:rPr>
              <a:t>, </a:t>
            </a:r>
            <a:r>
              <a:rPr lang="en-US" sz="2800" b="1" dirty="0" smtClean="0">
                <a:latin typeface="Alexandria" pitchFamily="2" charset="-78"/>
                <a:cs typeface="Alexandria" pitchFamily="2" charset="-78"/>
              </a:rPr>
              <a:t>business change</a:t>
            </a:r>
            <a:r>
              <a:rPr lang="en-US" sz="2800" dirty="0" smtClean="0">
                <a:latin typeface="Alexandria" pitchFamily="2" charset="-78"/>
                <a:cs typeface="Alexandria" pitchFamily="2" charset="-78"/>
              </a:rPr>
              <a:t>, </a:t>
            </a:r>
            <a:r>
              <a:rPr lang="en-US" sz="2800" b="1" dirty="0" smtClean="0">
                <a:latin typeface="Alexandria" pitchFamily="2" charset="-78"/>
                <a:cs typeface="Alexandria" pitchFamily="2" charset="-78"/>
              </a:rPr>
              <a:t>solution, development, </a:t>
            </a:r>
            <a:r>
              <a:rPr lang="en-US" sz="2800" dirty="0" smtClean="0">
                <a:latin typeface="Alexandria" pitchFamily="2" charset="-78"/>
                <a:cs typeface="Alexandria" pitchFamily="2" charset="-78"/>
              </a:rPr>
              <a:t>and </a:t>
            </a:r>
            <a:r>
              <a:rPr lang="en-US" sz="2800" b="1" dirty="0" smtClean="0">
                <a:latin typeface="Alexandria" pitchFamily="2" charset="-78"/>
                <a:cs typeface="Alexandria" pitchFamily="2" charset="-78"/>
              </a:rPr>
              <a:t>implementation. </a:t>
            </a:r>
            <a:r>
              <a:rPr lang="en-US" sz="2800" dirty="0" smtClean="0">
                <a:latin typeface="Alexandria" pitchFamily="2" charset="-78"/>
                <a:cs typeface="Alexandria" pitchFamily="2" charset="-78"/>
              </a:rPr>
              <a:t>SFIA is owned and maintained by The SFIA Foundation, a not-for-profit organization. Also, It used worldwide in all sectors of industry and government as the preferred framework for defining the skills required of IT professionals. </a:t>
            </a:r>
          </a:p>
        </p:txBody>
      </p:sp>
      <p:sp>
        <p:nvSpPr>
          <p:cNvPr id="6" name="Rectangle 5"/>
          <p:cNvSpPr/>
          <p:nvPr/>
        </p:nvSpPr>
        <p:spPr>
          <a:xfrm>
            <a:off x="1044393" y="1103086"/>
            <a:ext cx="1219201" cy="104502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49113785"/>
      </p:ext>
    </p:extLst>
  </p:cSld>
  <p:clrMapOvr>
    <a:masterClrMapping/>
  </p:clrMapOvr>
  <mc:AlternateContent xmlns:mc="http://schemas.openxmlformats.org/markup-compatibility/2006" xmlns:p14="http://schemas.microsoft.com/office/powerpoint/2010/main">
    <mc:Choice Requires="p14">
      <p:transition spd="slow" p14:dur="2000" advTm="150975"/>
    </mc:Choice>
    <mc:Fallback xmlns="">
      <p:transition spd="slow" advTm="150975"/>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68355" y="1770640"/>
            <a:ext cx="10356941" cy="425278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8" name="Title 1"/>
          <p:cNvSpPr txBox="1">
            <a:spLocks/>
          </p:cNvSpPr>
          <p:nvPr/>
        </p:nvSpPr>
        <p:spPr>
          <a:xfrm>
            <a:off x="2394857" y="1237487"/>
            <a:ext cx="7229653" cy="355309"/>
          </a:xfrm>
          <a:prstGeom prst="rect">
            <a:avLst/>
          </a:prstGeom>
        </p:spPr>
        <p:txBody>
          <a:bodyPr>
            <a:normAutofit fontScale="92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THE COMPETENCIES OF A BUSINESS ANALYST</a:t>
            </a:r>
            <a:endParaRPr lang="en-US" sz="2000" b="1" dirty="0">
              <a:solidFill>
                <a:schemeClr val="tx1"/>
              </a:solidFill>
              <a:latin typeface="Alexandria" pitchFamily="2" charset="-78"/>
              <a:cs typeface="Alexandria" pitchFamily="2" charset="-78"/>
            </a:endParaRPr>
          </a:p>
        </p:txBody>
      </p:sp>
      <p:sp>
        <p:nvSpPr>
          <p:cNvPr id="9" name="Content Placeholder 2"/>
          <p:cNvSpPr txBox="1">
            <a:spLocks/>
          </p:cNvSpPr>
          <p:nvPr/>
        </p:nvSpPr>
        <p:spPr>
          <a:xfrm>
            <a:off x="588251" y="2002969"/>
            <a:ext cx="9876549" cy="364308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Alexandria" pitchFamily="2" charset="-78"/>
                <a:cs typeface="Alexandria" pitchFamily="2" charset="-78"/>
              </a:rPr>
              <a:t>INDUSTRY QUALIFICATIONS</a:t>
            </a:r>
          </a:p>
          <a:p>
            <a:pPr algn="just"/>
            <a:r>
              <a:rPr lang="en-US" sz="2800" dirty="0" smtClean="0">
                <a:latin typeface="Alexandria" pitchFamily="2" charset="-78"/>
                <a:cs typeface="Alexandria" pitchFamily="2" charset="-78"/>
              </a:rPr>
              <a:t>There are two examination bodies offering professional qualifications in Business Analysis in the UK. These are BCS and IIBA. </a:t>
            </a:r>
          </a:p>
          <a:p>
            <a:pPr algn="just"/>
            <a:r>
              <a:rPr lang="en-US" sz="2800" b="1" dirty="0" smtClean="0">
                <a:latin typeface="Alexandria" pitchFamily="2" charset="-78"/>
                <a:cs typeface="Alexandria" pitchFamily="2" charset="-78"/>
              </a:rPr>
              <a:t>BCS, The Chartered Institute for IT</a:t>
            </a:r>
            <a:endParaRPr lang="en-US" sz="2800" dirty="0" smtClean="0">
              <a:latin typeface="Alexandria" pitchFamily="2" charset="-78"/>
              <a:cs typeface="Alexandria" pitchFamily="2" charset="-78"/>
            </a:endParaRPr>
          </a:p>
          <a:p>
            <a:pPr algn="just"/>
            <a:r>
              <a:rPr lang="en-US" sz="2800" dirty="0" smtClean="0">
                <a:latin typeface="Alexandria" pitchFamily="2" charset="-78"/>
                <a:cs typeface="Alexandria" pitchFamily="2" charset="-78"/>
              </a:rPr>
              <a:t>BCS offers a range of certifications for business analysts covering the subjects of business analysis, change management and consultancy. The International Institute of Business Analysis (IIBA) has created the Certified Business Analysis Professional (CBAP), a designation awarded to candidates who have successfully demonstrated sufficient experience in business analysis and have passed the IIBA, CBAP examination.  </a:t>
            </a:r>
            <a:endParaRPr lang="en-US" sz="2800" dirty="0">
              <a:latin typeface="Alexandria" pitchFamily="2" charset="-78"/>
              <a:cs typeface="Alexandria" pitchFamily="2" charset="-78"/>
            </a:endParaRPr>
          </a:p>
        </p:txBody>
      </p:sp>
      <p:sp>
        <p:nvSpPr>
          <p:cNvPr id="6" name="Rectangle 5"/>
          <p:cNvSpPr/>
          <p:nvPr/>
        </p:nvSpPr>
        <p:spPr>
          <a:xfrm>
            <a:off x="943427" y="1051330"/>
            <a:ext cx="1248229" cy="9516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88300213"/>
      </p:ext>
    </p:extLst>
  </p:cSld>
  <p:clrMapOvr>
    <a:masterClrMapping/>
  </p:clrMapOvr>
  <mc:AlternateContent xmlns:mc="http://schemas.openxmlformats.org/markup-compatibility/2006" xmlns:p14="http://schemas.microsoft.com/office/powerpoint/2010/main">
    <mc:Choice Requires="p14">
      <p:transition spd="slow" p14:dur="2000" advTm="146712"/>
    </mc:Choice>
    <mc:Fallback xmlns="">
      <p:transition spd="slow" advTm="146712"/>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566016"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658" name="Google Shape;658;p40"/>
          <p:cNvSpPr/>
          <p:nvPr/>
        </p:nvSpPr>
        <p:spPr>
          <a:xfrm>
            <a:off x="825191" y="1669143"/>
            <a:ext cx="9958923" cy="416366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0" name="Content Placeholder 2"/>
          <p:cNvSpPr txBox="1">
            <a:spLocks/>
          </p:cNvSpPr>
          <p:nvPr/>
        </p:nvSpPr>
        <p:spPr>
          <a:xfrm>
            <a:off x="1025913" y="2032000"/>
            <a:ext cx="9250202" cy="3403600"/>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marL="0" indent="0" algn="l"/>
            <a:r>
              <a:rPr lang="en-US" sz="2800" b="1" dirty="0" smtClean="0">
                <a:latin typeface="Alexandria" pitchFamily="2" charset="-78"/>
                <a:cs typeface="Alexandria" pitchFamily="2" charset="-78"/>
              </a:rPr>
              <a:t>Conclusion</a:t>
            </a:r>
          </a:p>
          <a:p>
            <a:pPr marL="0" indent="0" algn="just"/>
            <a:r>
              <a:rPr lang="en-US" sz="2800" dirty="0" smtClean="0">
                <a:latin typeface="Alexandria" pitchFamily="2" charset="-78"/>
                <a:cs typeface="Alexandria" pitchFamily="2" charset="-78"/>
              </a:rPr>
              <a:t>Business analysis is a critical discipline that helps organizations identify and solve business problems. It requires a combination of technical knowledge, analytical skills, and effective communication. By understanding the needs of stakeholders, analyzing processes, and recommending solutions, business analysts contribute to the success and growth of organizations. Despite the challenges, the future of business analysis looks promising, with trends such as Agile methodologies, data analytics, and artificial intelligence shaping the field.</a:t>
            </a:r>
          </a:p>
          <a:p>
            <a:pPr marL="0" indent="0" algn="l"/>
            <a:endParaRPr lang="en-US" sz="2800" dirty="0">
              <a:latin typeface="Alexandria" pitchFamily="2" charset="-78"/>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10195400" y="1217365"/>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2027"/>
    </mc:Choice>
    <mc:Fallback xmlns="">
      <p:transition spd="slow" advTm="92027"/>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dobe Devanagari" panose="02040503050201020203" pitchFamily="18" charset="0"/>
              <a:ea typeface="Calibri"/>
              <a:cs typeface="Adobe Devanagari" panose="02040503050201020203" pitchFamily="18" charset="0"/>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2800" b="1" dirty="0">
                <a:latin typeface="Alexandria" pitchFamily="2" charset="-78"/>
                <a:cs typeface="Alexandria" pitchFamily="2" charset="-78"/>
              </a:rPr>
              <a:t>Required Reference:</a:t>
            </a:r>
            <a:endParaRPr lang="en-US" sz="2800" b="1" dirty="0">
              <a:latin typeface="Alexandria" pitchFamily="2" charset="-78"/>
              <a:cs typeface="Alexandria" pitchFamily="2" charset="-78"/>
            </a:endParaRPr>
          </a:p>
          <a:p>
            <a:pPr algn="just">
              <a:tabLst>
                <a:tab pos="1469390" algn="ctr"/>
              </a:tabLst>
            </a:pPr>
            <a:r>
              <a:rPr lang="en-GB" sz="2800" dirty="0">
                <a:latin typeface="Alexandria" pitchFamily="2" charset="-78"/>
                <a:cs typeface="Alexandria" pitchFamily="2" charset="-78"/>
              </a:rPr>
              <a:t>Debra Paul and James </a:t>
            </a:r>
            <a:r>
              <a:rPr lang="en-GB" sz="2800" dirty="0" err="1">
                <a:latin typeface="Alexandria" pitchFamily="2" charset="-78"/>
                <a:cs typeface="Alexandria" pitchFamily="2" charset="-78"/>
              </a:rPr>
              <a:t>Cadle</a:t>
            </a:r>
            <a:r>
              <a:rPr lang="en-GB" sz="2800" dirty="0">
                <a:latin typeface="Alexandria" pitchFamily="2" charset="-78"/>
                <a:cs typeface="Alexandria" pitchFamily="2" charset="-78"/>
              </a:rPr>
              <a:t>, et al, (2020). “Business Analysis”. BCS, 4th Edition. ISBN:978-1-78017-5102</a:t>
            </a:r>
            <a:endParaRPr lang="en-US" sz="2800" dirty="0">
              <a:latin typeface="Alexandria" pitchFamily="2" charset="-78"/>
              <a:cs typeface="Alexandria" pitchFamily="2" charset="-78"/>
            </a:endParaRPr>
          </a:p>
          <a:p>
            <a:pPr marL="508000" indent="-457200" algn="just">
              <a:buFont typeface="Arial" panose="020B0604020202020204" pitchFamily="34" charset="0"/>
              <a:buChar char="•"/>
              <a:tabLst>
                <a:tab pos="1469390" algn="ctr"/>
              </a:tabLst>
            </a:pPr>
            <a:r>
              <a:rPr lang="en-GB" sz="2800" dirty="0">
                <a:latin typeface="Alexandria" pitchFamily="2" charset="-78"/>
                <a:cs typeface="Alexandria" pitchFamily="2" charset="-78"/>
              </a:rPr>
              <a:t> </a:t>
            </a:r>
            <a:r>
              <a:rPr lang="en-GB" sz="2800" b="1" dirty="0" smtClean="0">
                <a:latin typeface="Alexandria" pitchFamily="2" charset="-78"/>
                <a:cs typeface="Alexandria" pitchFamily="2" charset="-78"/>
              </a:rPr>
              <a:t>Recommended </a:t>
            </a:r>
            <a:r>
              <a:rPr lang="en-GB" sz="2800" b="1" dirty="0">
                <a:latin typeface="Alexandria" pitchFamily="2" charset="-78"/>
                <a:cs typeface="Alexandria" pitchFamily="2" charset="-78"/>
              </a:rPr>
              <a:t>Reading</a:t>
            </a:r>
          </a:p>
          <a:p>
            <a:pPr algn="just">
              <a:tabLst>
                <a:tab pos="1469390" algn="ctr"/>
              </a:tabLst>
            </a:pPr>
            <a:r>
              <a:rPr lang="en-GB" sz="2800" dirty="0">
                <a:latin typeface="Alexandria" pitchFamily="2" charset="-78"/>
                <a:cs typeface="Alexandria" pitchFamily="2" charset="-78"/>
              </a:rPr>
              <a:t>James </a:t>
            </a:r>
            <a:r>
              <a:rPr lang="en-GB" sz="2800" dirty="0" err="1">
                <a:latin typeface="Alexandria" pitchFamily="2" charset="-78"/>
                <a:cs typeface="Alexandria" pitchFamily="2" charset="-78"/>
              </a:rPr>
              <a:t>Cadle</a:t>
            </a:r>
            <a:r>
              <a:rPr lang="en-GB" sz="2800" dirty="0">
                <a:latin typeface="Alexandria" pitchFamily="2" charset="-78"/>
                <a:cs typeface="Alexandria" pitchFamily="2" charset="-78"/>
              </a:rPr>
              <a:t>, Debra Paul, Jonathan </a:t>
            </a:r>
            <a:r>
              <a:rPr lang="en-GB" sz="2800" dirty="0" err="1">
                <a:latin typeface="Alexandria" pitchFamily="2" charset="-78"/>
                <a:cs typeface="Alexandria" pitchFamily="2" charset="-78"/>
              </a:rPr>
              <a:t>Hunsley</a:t>
            </a:r>
            <a:r>
              <a:rPr lang="en-GB" sz="2800" dirty="0">
                <a:latin typeface="Alexandria" pitchFamily="2" charset="-78"/>
                <a:cs typeface="Alexandria" pitchFamily="2" charset="-78"/>
              </a:rPr>
              <a:t>, Adrian Reed, David Beckham, Paul Turner (2021). “Business Analysis Techniques” 3rd Edition, BCS. I</a:t>
            </a:r>
            <a:r>
              <a:rPr lang="en-GB" sz="2800" b="1" dirty="0">
                <a:latin typeface="Alexandria" pitchFamily="2" charset="-78"/>
                <a:cs typeface="Alexandria" pitchFamily="2" charset="-78"/>
              </a:rPr>
              <a:t>SBN:	</a:t>
            </a:r>
            <a:r>
              <a:rPr lang="en-GB" sz="2800" dirty="0">
                <a:latin typeface="Alexandria" pitchFamily="2" charset="-78"/>
                <a:cs typeface="Alexandria" pitchFamily="2" charset="-78"/>
              </a:rPr>
              <a:t>978-1-78017-5690</a:t>
            </a:r>
            <a:endParaRPr lang="en-US" sz="2800" dirty="0">
              <a:latin typeface="Alexandria" pitchFamily="2" charset="-78"/>
              <a:ea typeface="Times New Roman" panose="02020603050405020304" pitchFamily="18" charset="0"/>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9741208" y="1213745"/>
            <a:ext cx="1103086" cy="9433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01</a:t>
            </a:r>
            <a:endParaRPr lang="en-US" sz="1400" dirty="0">
              <a:solidFill>
                <a:schemeClr val="bg1"/>
              </a:solidFill>
              <a:latin typeface="Alexandria Black" pitchFamily="2" charset="-78"/>
              <a:ea typeface="Roboto Light" panose="02000000000000000000" pitchFamily="2" charset="0"/>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480018101"/>
      </p:ext>
    </p:extLst>
  </p:cSld>
  <p:clrMapOvr>
    <a:masterClrMapping/>
  </p:clrMapOvr>
  <mc:AlternateContent xmlns:mc="http://schemas.openxmlformats.org/markup-compatibility/2006" xmlns:p14="http://schemas.microsoft.com/office/powerpoint/2010/main">
    <mc:Choice Requires="p14">
      <p:transition spd="slow" p14:dur="2000" advTm="72593"/>
    </mc:Choice>
    <mc:Fallback xmlns="">
      <p:transition spd="slow" advTm="72593"/>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4290101504"/>
      </p:ext>
    </p:extLst>
  </p:cSld>
  <p:clrMapOvr>
    <a:masterClrMapping/>
  </p:clrMapOvr>
  <mc:AlternateContent xmlns:mc="http://schemas.openxmlformats.org/markup-compatibility/2006" xmlns:p14="http://schemas.microsoft.com/office/powerpoint/2010/main">
    <mc:Choice Requires="p14">
      <p:transition spd="slow" p14:dur="2000" advTm="13812"/>
    </mc:Choice>
    <mc:Fallback xmlns="">
      <p:transition spd="slow" advTm="13812"/>
    </mc:Fallback>
  </mc:AlternateContent>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FFEF84C8-5B9D-4554-BF4D-E01E96DF9213}" vid="{31C5F211-8FF1-490C-AC2E-8DBE41C07BF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1DFC017-429F-403F-B11B-4494C0C247F7}"/>
</file>

<file path=customXml/itemProps2.xml><?xml version="1.0" encoding="utf-8"?>
<ds:datastoreItem xmlns:ds="http://schemas.openxmlformats.org/officeDocument/2006/customXml" ds:itemID="{3E1B6222-CE68-45D3-A70D-48414A56FC90}"/>
</file>

<file path=customXml/itemProps3.xml><?xml version="1.0" encoding="utf-8"?>
<ds:datastoreItem xmlns:ds="http://schemas.openxmlformats.org/officeDocument/2006/customXml" ds:itemID="{62ADC5B7-C550-4B43-BCDA-F20DCB3D05D9}"/>
</file>

<file path=docProps/app.xml><?xml version="1.0" encoding="utf-8"?>
<Properties xmlns="http://schemas.openxmlformats.org/officeDocument/2006/extended-properties" xmlns:vt="http://schemas.openxmlformats.org/officeDocument/2006/docPropsVTypes">
  <Template/>
  <TotalTime>4778</TotalTime>
  <Words>4078</Words>
  <Application>Microsoft Office PowerPoint</Application>
  <PresentationFormat>Widescreen</PresentationFormat>
  <Paragraphs>347</Paragraphs>
  <Slides>55</Slides>
  <Notes>53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Adobe Devanagari</vt:lpstr>
      <vt:lpstr>Alexandria</vt:lpstr>
      <vt:lpstr>Alexandria Black</vt:lpstr>
      <vt:lpstr>Arial</vt:lpstr>
      <vt:lpstr>Calibri</vt:lpstr>
      <vt:lpstr>Roboto Light</vt:lpstr>
      <vt:lpstr>Times New Roman</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233</cp:revision>
  <dcterms:created xsi:type="dcterms:W3CDTF">2023-04-29T09:08:23Z</dcterms:created>
  <dcterms:modified xsi:type="dcterms:W3CDTF">2026-01-26T15:15:57Z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