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44"/>
  </p:notesMasterIdLst>
  <p:sldIdLst>
    <p:sldId id="388" r:id="rId2"/>
    <p:sldId id="389" r:id="rId3"/>
    <p:sldId id="391" r:id="rId4"/>
    <p:sldId id="392" r:id="rId5"/>
    <p:sldId id="393" r:id="rId6"/>
    <p:sldId id="394" r:id="rId7"/>
    <p:sldId id="395" r:id="rId8"/>
    <p:sldId id="396" r:id="rId9"/>
    <p:sldId id="397" r:id="rId10"/>
    <p:sldId id="398" r:id="rId11"/>
    <p:sldId id="399" r:id="rId12"/>
    <p:sldId id="400" r:id="rId13"/>
    <p:sldId id="401" r:id="rId14"/>
    <p:sldId id="402" r:id="rId15"/>
    <p:sldId id="403" r:id="rId16"/>
    <p:sldId id="404" r:id="rId17"/>
    <p:sldId id="405" r:id="rId18"/>
    <p:sldId id="406" r:id="rId19"/>
    <p:sldId id="407" r:id="rId20"/>
    <p:sldId id="408" r:id="rId21"/>
    <p:sldId id="409" r:id="rId22"/>
    <p:sldId id="410" r:id="rId23"/>
    <p:sldId id="411" r:id="rId24"/>
    <p:sldId id="412" r:id="rId25"/>
    <p:sldId id="413" r:id="rId26"/>
    <p:sldId id="414" r:id="rId27"/>
    <p:sldId id="415" r:id="rId28"/>
    <p:sldId id="416" r:id="rId29"/>
    <p:sldId id="417" r:id="rId30"/>
    <p:sldId id="418" r:id="rId31"/>
    <p:sldId id="419" r:id="rId32"/>
    <p:sldId id="420" r:id="rId33"/>
    <p:sldId id="421" r:id="rId34"/>
    <p:sldId id="422" r:id="rId35"/>
    <p:sldId id="423" r:id="rId36"/>
    <p:sldId id="424" r:id="rId37"/>
    <p:sldId id="425" r:id="rId38"/>
    <p:sldId id="426" r:id="rId39"/>
    <p:sldId id="427" r:id="rId40"/>
    <p:sldId id="428" r:id="rId41"/>
    <p:sldId id="429" r:id="rId42"/>
    <p:sldId id="39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dhwan" initials="R" lastIdx="2" clrIdx="0">
    <p:extLst>
      <p:ext uri="{19B8F6BF-5375-455C-9EA6-DF929625EA0E}">
        <p15:presenceInfo xmlns:p15="http://schemas.microsoft.com/office/powerpoint/2012/main" userId="21a229f2f5ded0c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E740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762" autoAdjust="0"/>
  </p:normalViewPr>
  <p:slideViewPr>
    <p:cSldViewPr snapToGrid="0">
      <p:cViewPr varScale="1">
        <p:scale>
          <a:sx n="53" d="100"/>
          <a:sy n="53" d="100"/>
        </p:scale>
        <p:origin x="1108" y="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EADD86-7C17-4DD1-99CE-D997905583F6}" type="doc">
      <dgm:prSet loTypeId="urn:microsoft.com/office/officeart/2005/8/layout/default" loCatId="list" qsTypeId="urn:microsoft.com/office/officeart/2005/8/quickstyle/3d3" qsCatId="3D" csTypeId="urn:microsoft.com/office/officeart/2005/8/colors/colorful1" csCatId="colorful" phldr="1"/>
      <dgm:spPr/>
      <dgm:t>
        <a:bodyPr/>
        <a:lstStyle/>
        <a:p>
          <a:endParaRPr lang="en-US"/>
        </a:p>
      </dgm:t>
    </dgm:pt>
    <dgm:pt modelId="{1297C039-9FF4-48B8-8BC8-C494FB18AEA3}">
      <dgm:prSet phldrT="[Text]" custT="1"/>
      <dgm:spPr/>
      <dgm:t>
        <a:bodyPr/>
        <a:lstStyle/>
        <a:p>
          <a:pPr>
            <a:lnSpc>
              <a:spcPct val="100000"/>
            </a:lnSpc>
          </a:pPr>
          <a:r>
            <a:rPr lang="en-US" sz="2400" dirty="0" smtClean="0">
              <a:cs typeface="Tajawal Medium" panose="00000600000000000000" pitchFamily="2" charset="-78"/>
            </a:rPr>
            <a:t>Introduction</a:t>
          </a:r>
          <a:endParaRPr lang="en-US" sz="2400" dirty="0"/>
        </a:p>
      </dgm:t>
    </dgm:pt>
    <dgm:pt modelId="{F4E656C0-2049-4803-91D7-0BF48CD55862}" type="parTrans" cxnId="{5DB95207-1F4C-4DBB-A885-E795C0305463}">
      <dgm:prSet/>
      <dgm:spPr/>
      <dgm:t>
        <a:bodyPr/>
        <a:lstStyle/>
        <a:p>
          <a:pPr>
            <a:lnSpc>
              <a:spcPct val="100000"/>
            </a:lnSpc>
          </a:pPr>
          <a:endParaRPr lang="en-US" sz="2400"/>
        </a:p>
      </dgm:t>
    </dgm:pt>
    <dgm:pt modelId="{EC87CC72-DE09-469A-9575-6DCCE78B02D2}" type="sibTrans" cxnId="{5DB95207-1F4C-4DBB-A885-E795C0305463}">
      <dgm:prSet/>
      <dgm:spPr/>
      <dgm:t>
        <a:bodyPr/>
        <a:lstStyle/>
        <a:p>
          <a:pPr>
            <a:lnSpc>
              <a:spcPct val="100000"/>
            </a:lnSpc>
          </a:pPr>
          <a:endParaRPr lang="en-US" sz="2400"/>
        </a:p>
      </dgm:t>
    </dgm:pt>
    <dgm:pt modelId="{21C221EF-E123-40EB-9141-445C4BA9D9BB}">
      <dgm:prSet phldrT="[Text]" custT="1"/>
      <dgm:spPr/>
      <dgm:t>
        <a:bodyPr/>
        <a:lstStyle/>
        <a:p>
          <a:pPr>
            <a:lnSpc>
              <a:spcPct val="100000"/>
            </a:lnSpc>
          </a:pPr>
          <a:r>
            <a:rPr lang="en-US" sz="2400" dirty="0" smtClean="0"/>
            <a:t>Malware threats,</a:t>
          </a:r>
          <a:endParaRPr lang="en-US" sz="2400" dirty="0"/>
        </a:p>
      </dgm:t>
    </dgm:pt>
    <dgm:pt modelId="{A467651D-1262-4B1D-871B-8A511CC83086}" type="parTrans" cxnId="{CBB65897-E2D2-4DA9-9A70-72652E582001}">
      <dgm:prSet/>
      <dgm:spPr/>
      <dgm:t>
        <a:bodyPr/>
        <a:lstStyle/>
        <a:p>
          <a:pPr>
            <a:lnSpc>
              <a:spcPct val="100000"/>
            </a:lnSpc>
          </a:pPr>
          <a:endParaRPr lang="en-US" sz="2400"/>
        </a:p>
      </dgm:t>
    </dgm:pt>
    <dgm:pt modelId="{99194C45-AAAF-4F22-AC5B-6763B9DFAC62}" type="sibTrans" cxnId="{CBB65897-E2D2-4DA9-9A70-72652E582001}">
      <dgm:prSet/>
      <dgm:spPr/>
      <dgm:t>
        <a:bodyPr/>
        <a:lstStyle/>
        <a:p>
          <a:pPr>
            <a:lnSpc>
              <a:spcPct val="100000"/>
            </a:lnSpc>
          </a:pPr>
          <a:endParaRPr lang="en-US" sz="2400"/>
        </a:p>
      </dgm:t>
    </dgm:pt>
    <dgm:pt modelId="{AC4F63A0-857C-4729-B810-30DAC88CDFD9}">
      <dgm:prSet phldrT="[Text]" custT="1"/>
      <dgm:spPr/>
      <dgm:t>
        <a:bodyPr/>
        <a:lstStyle/>
        <a:p>
          <a:pPr>
            <a:lnSpc>
              <a:spcPct val="100000"/>
            </a:lnSpc>
          </a:pPr>
          <a:r>
            <a:rPr lang="en-US" sz="2400" dirty="0" smtClean="0"/>
            <a:t>Malware software Types</a:t>
          </a:r>
          <a:endParaRPr lang="en-US" sz="2400" dirty="0"/>
        </a:p>
      </dgm:t>
    </dgm:pt>
    <dgm:pt modelId="{4AA8BE6B-9A59-4747-BC1F-8753BA1B9BDF}" type="parTrans" cxnId="{73BB0743-C682-48E9-99E6-9049182668C5}">
      <dgm:prSet/>
      <dgm:spPr/>
      <dgm:t>
        <a:bodyPr/>
        <a:lstStyle/>
        <a:p>
          <a:pPr>
            <a:lnSpc>
              <a:spcPct val="100000"/>
            </a:lnSpc>
          </a:pPr>
          <a:endParaRPr lang="en-US" sz="2400"/>
        </a:p>
      </dgm:t>
    </dgm:pt>
    <dgm:pt modelId="{20AF4F3A-5C66-40B8-BDDA-BDC3232734BE}" type="sibTrans" cxnId="{73BB0743-C682-48E9-99E6-9049182668C5}">
      <dgm:prSet/>
      <dgm:spPr/>
      <dgm:t>
        <a:bodyPr/>
        <a:lstStyle/>
        <a:p>
          <a:pPr>
            <a:lnSpc>
              <a:spcPct val="100000"/>
            </a:lnSpc>
          </a:pPr>
          <a:endParaRPr lang="en-US" sz="2400"/>
        </a:p>
      </dgm:t>
    </dgm:pt>
    <dgm:pt modelId="{C1505F76-9DFC-4779-BF2A-3B3A479405EA}">
      <dgm:prSet phldrT="[Text]" custT="1"/>
      <dgm:spPr/>
      <dgm:t>
        <a:bodyPr/>
        <a:lstStyle/>
        <a:p>
          <a:pPr>
            <a:lnSpc>
              <a:spcPct val="100000"/>
            </a:lnSpc>
          </a:pPr>
          <a:r>
            <a:rPr lang="en-US" sz="2000" b="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Viruses </a:t>
          </a:r>
        </a:p>
        <a:p>
          <a:pPr>
            <a:lnSpc>
              <a:spcPct val="100000"/>
            </a:lnSpc>
          </a:pPr>
          <a:r>
            <a:rPr lang="en-US" sz="2000" b="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Trojan Horse</a:t>
          </a:r>
        </a:p>
        <a:p>
          <a:pPr>
            <a:lnSpc>
              <a:spcPct val="100000"/>
            </a:lnSpc>
          </a:pPr>
          <a:r>
            <a:rPr lang="en-US" sz="2000" b="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Worms </a:t>
          </a:r>
          <a:endParaRPr lang="en-US" sz="2000" b="0" dirty="0">
            <a:solidFill>
              <a:schemeClr val="bg1"/>
            </a:solidFill>
          </a:endParaRPr>
        </a:p>
      </dgm:t>
    </dgm:pt>
    <dgm:pt modelId="{8636947C-D060-42EB-BD3B-D5AEFA60CAF6}" type="parTrans" cxnId="{AB2665A3-C893-4C4A-B857-18337B770A8C}">
      <dgm:prSet/>
      <dgm:spPr/>
      <dgm:t>
        <a:bodyPr/>
        <a:lstStyle/>
        <a:p>
          <a:pPr>
            <a:lnSpc>
              <a:spcPct val="100000"/>
            </a:lnSpc>
          </a:pPr>
          <a:endParaRPr lang="en-US" sz="2400"/>
        </a:p>
      </dgm:t>
    </dgm:pt>
    <dgm:pt modelId="{86C41882-E161-4EF1-A508-11534CC160C0}" type="sibTrans" cxnId="{AB2665A3-C893-4C4A-B857-18337B770A8C}">
      <dgm:prSet/>
      <dgm:spPr/>
      <dgm:t>
        <a:bodyPr/>
        <a:lstStyle/>
        <a:p>
          <a:pPr>
            <a:lnSpc>
              <a:spcPct val="100000"/>
            </a:lnSpc>
          </a:pPr>
          <a:endParaRPr lang="en-US" sz="2400"/>
        </a:p>
      </dgm:t>
    </dgm:pt>
    <dgm:pt modelId="{6DD1A4C3-3119-43F9-B474-B2CD91A3AE6C}">
      <dgm:prSet phldrT="[Text]" custT="1"/>
      <dgm:spPr/>
      <dgm:t>
        <a:bodyPr/>
        <a:lstStyle/>
        <a:p>
          <a:pPr>
            <a:lnSpc>
              <a:spcPct val="100000"/>
            </a:lnSpc>
          </a:pPr>
          <a:r>
            <a:rPr lang="en-US" sz="2000" b="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Spywares </a:t>
          </a:r>
        </a:p>
        <a:p>
          <a:pPr>
            <a:lnSpc>
              <a:spcPct val="100000"/>
            </a:lnSpc>
          </a:pPr>
          <a:r>
            <a:rPr lang="en-US" sz="2000" b="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Adware</a:t>
          </a:r>
          <a:endParaRPr lang="en-US" sz="2000" b="0" dirty="0">
            <a:solidFill>
              <a:schemeClr val="bg1"/>
            </a:solidFill>
          </a:endParaRPr>
        </a:p>
      </dgm:t>
    </dgm:pt>
    <dgm:pt modelId="{3DA3EF5E-52AC-40C9-A914-720A794181EF}" type="parTrans" cxnId="{8954EBE4-02A6-4775-A59E-209AB6A2101D}">
      <dgm:prSet/>
      <dgm:spPr/>
      <dgm:t>
        <a:bodyPr/>
        <a:lstStyle/>
        <a:p>
          <a:pPr>
            <a:lnSpc>
              <a:spcPct val="100000"/>
            </a:lnSpc>
          </a:pPr>
          <a:endParaRPr lang="en-US" sz="2400"/>
        </a:p>
      </dgm:t>
    </dgm:pt>
    <dgm:pt modelId="{39771511-02A8-4CF5-953A-00D664E477C0}" type="sibTrans" cxnId="{8954EBE4-02A6-4775-A59E-209AB6A2101D}">
      <dgm:prSet/>
      <dgm:spPr/>
      <dgm:t>
        <a:bodyPr/>
        <a:lstStyle/>
        <a:p>
          <a:pPr>
            <a:lnSpc>
              <a:spcPct val="100000"/>
            </a:lnSpc>
          </a:pPr>
          <a:endParaRPr lang="en-US" sz="2400"/>
        </a:p>
      </dgm:t>
    </dgm:pt>
    <dgm:pt modelId="{56100523-6718-4F4A-8BF5-B583E28DC971}">
      <dgm:prSet custT="1"/>
      <dgm:spPr/>
      <dgm:t>
        <a:bodyPr/>
        <a:lstStyle/>
        <a:p>
          <a:r>
            <a:rPr lang="en-US" sz="2400" b="1" dirty="0" smtClean="0"/>
            <a:t>Cyber-Attacks</a:t>
          </a:r>
          <a:endParaRPr lang="en-US" sz="2400" dirty="0"/>
        </a:p>
      </dgm:t>
    </dgm:pt>
    <dgm:pt modelId="{9F3631F4-20AA-46FE-8012-A86A1B953D32}" type="parTrans" cxnId="{935E8BCC-D036-4C66-93F5-D82BA6002B67}">
      <dgm:prSet/>
      <dgm:spPr/>
      <dgm:t>
        <a:bodyPr/>
        <a:lstStyle/>
        <a:p>
          <a:endParaRPr lang="en-US"/>
        </a:p>
      </dgm:t>
    </dgm:pt>
    <dgm:pt modelId="{DEF54700-73A6-4C20-8EA7-A58E9F3826F4}" type="sibTrans" cxnId="{935E8BCC-D036-4C66-93F5-D82BA6002B67}">
      <dgm:prSet/>
      <dgm:spPr/>
      <dgm:t>
        <a:bodyPr/>
        <a:lstStyle/>
        <a:p>
          <a:endParaRPr lang="en-US"/>
        </a:p>
      </dgm:t>
    </dgm:pt>
    <dgm:pt modelId="{FA77D07A-9B7E-4823-B2E0-63B8719DEBE7}" type="pres">
      <dgm:prSet presAssocID="{62EADD86-7C17-4DD1-99CE-D997905583F6}" presName="diagram" presStyleCnt="0">
        <dgm:presLayoutVars>
          <dgm:dir/>
          <dgm:resizeHandles val="exact"/>
        </dgm:presLayoutVars>
      </dgm:prSet>
      <dgm:spPr/>
      <dgm:t>
        <a:bodyPr/>
        <a:lstStyle/>
        <a:p>
          <a:endParaRPr lang="en-US"/>
        </a:p>
      </dgm:t>
    </dgm:pt>
    <dgm:pt modelId="{B45384EA-60FD-4440-987A-A105A85A681A}" type="pres">
      <dgm:prSet presAssocID="{1297C039-9FF4-48B8-8BC8-C494FB18AEA3}" presName="node" presStyleLbl="node1" presStyleIdx="0" presStyleCnt="6" custScaleX="119022">
        <dgm:presLayoutVars>
          <dgm:bulletEnabled val="1"/>
        </dgm:presLayoutVars>
      </dgm:prSet>
      <dgm:spPr/>
      <dgm:t>
        <a:bodyPr/>
        <a:lstStyle/>
        <a:p>
          <a:endParaRPr lang="en-US"/>
        </a:p>
      </dgm:t>
    </dgm:pt>
    <dgm:pt modelId="{181AEE62-692D-4F7A-80B6-23FE37B3088C}" type="pres">
      <dgm:prSet presAssocID="{EC87CC72-DE09-469A-9575-6DCCE78B02D2}" presName="sibTrans" presStyleCnt="0"/>
      <dgm:spPr/>
      <dgm:t>
        <a:bodyPr/>
        <a:lstStyle/>
        <a:p>
          <a:endParaRPr lang="en-US"/>
        </a:p>
      </dgm:t>
    </dgm:pt>
    <dgm:pt modelId="{A36A394B-1976-46A5-B781-AA9C90124A46}" type="pres">
      <dgm:prSet presAssocID="{21C221EF-E123-40EB-9141-445C4BA9D9BB}" presName="node" presStyleLbl="node1" presStyleIdx="1" presStyleCnt="6">
        <dgm:presLayoutVars>
          <dgm:bulletEnabled val="1"/>
        </dgm:presLayoutVars>
      </dgm:prSet>
      <dgm:spPr/>
      <dgm:t>
        <a:bodyPr/>
        <a:lstStyle/>
        <a:p>
          <a:endParaRPr lang="en-US"/>
        </a:p>
      </dgm:t>
    </dgm:pt>
    <dgm:pt modelId="{3DF8FE83-BFBA-4900-9FB3-C845A6D6835D}" type="pres">
      <dgm:prSet presAssocID="{99194C45-AAAF-4F22-AC5B-6763B9DFAC62}" presName="sibTrans" presStyleCnt="0"/>
      <dgm:spPr/>
      <dgm:t>
        <a:bodyPr/>
        <a:lstStyle/>
        <a:p>
          <a:endParaRPr lang="en-US"/>
        </a:p>
      </dgm:t>
    </dgm:pt>
    <dgm:pt modelId="{96A08367-1843-4F4C-A650-BF71FC66D73C}" type="pres">
      <dgm:prSet presAssocID="{AC4F63A0-857C-4729-B810-30DAC88CDFD9}" presName="node" presStyleLbl="node1" presStyleIdx="2" presStyleCnt="6" custScaleX="118751" custLinFactNeighborY="-1961">
        <dgm:presLayoutVars>
          <dgm:bulletEnabled val="1"/>
        </dgm:presLayoutVars>
      </dgm:prSet>
      <dgm:spPr/>
      <dgm:t>
        <a:bodyPr/>
        <a:lstStyle/>
        <a:p>
          <a:endParaRPr lang="en-US"/>
        </a:p>
      </dgm:t>
    </dgm:pt>
    <dgm:pt modelId="{6FE110D8-6170-42A9-AA0B-B1B255BDC000}" type="pres">
      <dgm:prSet presAssocID="{20AF4F3A-5C66-40B8-BDDA-BDC3232734BE}" presName="sibTrans" presStyleCnt="0"/>
      <dgm:spPr/>
      <dgm:t>
        <a:bodyPr/>
        <a:lstStyle/>
        <a:p>
          <a:endParaRPr lang="en-US"/>
        </a:p>
      </dgm:t>
    </dgm:pt>
    <dgm:pt modelId="{C8290F65-762F-43EC-AACC-92CFE29CA0CB}" type="pres">
      <dgm:prSet presAssocID="{C1505F76-9DFC-4779-BF2A-3B3A479405EA}" presName="node" presStyleLbl="node1" presStyleIdx="3" presStyleCnt="6" custScaleX="119022">
        <dgm:presLayoutVars>
          <dgm:bulletEnabled val="1"/>
        </dgm:presLayoutVars>
      </dgm:prSet>
      <dgm:spPr/>
      <dgm:t>
        <a:bodyPr/>
        <a:lstStyle/>
        <a:p>
          <a:endParaRPr lang="en-US"/>
        </a:p>
      </dgm:t>
    </dgm:pt>
    <dgm:pt modelId="{8BD269C1-5D62-4A86-92A0-3DB0098E3FE7}" type="pres">
      <dgm:prSet presAssocID="{86C41882-E161-4EF1-A508-11534CC160C0}" presName="sibTrans" presStyleCnt="0"/>
      <dgm:spPr/>
      <dgm:t>
        <a:bodyPr/>
        <a:lstStyle/>
        <a:p>
          <a:endParaRPr lang="en-US"/>
        </a:p>
      </dgm:t>
    </dgm:pt>
    <dgm:pt modelId="{05797967-1036-4113-BAB7-7DE899EAA8F2}" type="pres">
      <dgm:prSet presAssocID="{6DD1A4C3-3119-43F9-B474-B2CD91A3AE6C}" presName="node" presStyleLbl="node1" presStyleIdx="4" presStyleCnt="6">
        <dgm:presLayoutVars>
          <dgm:bulletEnabled val="1"/>
        </dgm:presLayoutVars>
      </dgm:prSet>
      <dgm:spPr/>
      <dgm:t>
        <a:bodyPr/>
        <a:lstStyle/>
        <a:p>
          <a:endParaRPr lang="en-US"/>
        </a:p>
      </dgm:t>
    </dgm:pt>
    <dgm:pt modelId="{D6403F65-B965-4E90-B50B-A09028D07FC0}" type="pres">
      <dgm:prSet presAssocID="{39771511-02A8-4CF5-953A-00D664E477C0}" presName="sibTrans" presStyleCnt="0"/>
      <dgm:spPr/>
      <dgm:t>
        <a:bodyPr/>
        <a:lstStyle/>
        <a:p>
          <a:endParaRPr lang="en-US"/>
        </a:p>
      </dgm:t>
    </dgm:pt>
    <dgm:pt modelId="{517B895D-D858-4FD4-AB72-55F294D70DBC}" type="pres">
      <dgm:prSet presAssocID="{56100523-6718-4F4A-8BF5-B583E28DC971}" presName="node" presStyleLbl="node1" presStyleIdx="5" presStyleCnt="6" custScaleX="117580">
        <dgm:presLayoutVars>
          <dgm:bulletEnabled val="1"/>
        </dgm:presLayoutVars>
      </dgm:prSet>
      <dgm:spPr/>
      <dgm:t>
        <a:bodyPr/>
        <a:lstStyle/>
        <a:p>
          <a:endParaRPr lang="en-US"/>
        </a:p>
      </dgm:t>
    </dgm:pt>
  </dgm:ptLst>
  <dgm:cxnLst>
    <dgm:cxn modelId="{3536BF24-690B-46F1-AF15-899802F05266}" type="presOf" srcId="{AC4F63A0-857C-4729-B810-30DAC88CDFD9}" destId="{96A08367-1843-4F4C-A650-BF71FC66D73C}" srcOrd="0" destOrd="0" presId="urn:microsoft.com/office/officeart/2005/8/layout/default"/>
    <dgm:cxn modelId="{A72C8611-79D7-415D-B286-BDDDDB0AB8CF}" type="presOf" srcId="{6DD1A4C3-3119-43F9-B474-B2CD91A3AE6C}" destId="{05797967-1036-4113-BAB7-7DE899EAA8F2}" srcOrd="0" destOrd="0" presId="urn:microsoft.com/office/officeart/2005/8/layout/default"/>
    <dgm:cxn modelId="{73BB0743-C682-48E9-99E6-9049182668C5}" srcId="{62EADD86-7C17-4DD1-99CE-D997905583F6}" destId="{AC4F63A0-857C-4729-B810-30DAC88CDFD9}" srcOrd="2" destOrd="0" parTransId="{4AA8BE6B-9A59-4747-BC1F-8753BA1B9BDF}" sibTransId="{20AF4F3A-5C66-40B8-BDDA-BDC3232734BE}"/>
    <dgm:cxn modelId="{5DB95207-1F4C-4DBB-A885-E795C0305463}" srcId="{62EADD86-7C17-4DD1-99CE-D997905583F6}" destId="{1297C039-9FF4-48B8-8BC8-C494FB18AEA3}" srcOrd="0" destOrd="0" parTransId="{F4E656C0-2049-4803-91D7-0BF48CD55862}" sibTransId="{EC87CC72-DE09-469A-9575-6DCCE78B02D2}"/>
    <dgm:cxn modelId="{BA4756ED-D9E7-4C60-8352-0B1400251495}" type="presOf" srcId="{1297C039-9FF4-48B8-8BC8-C494FB18AEA3}" destId="{B45384EA-60FD-4440-987A-A105A85A681A}" srcOrd="0" destOrd="0" presId="urn:microsoft.com/office/officeart/2005/8/layout/default"/>
    <dgm:cxn modelId="{57120308-CB12-48EE-8188-C275892A6F12}" type="presOf" srcId="{C1505F76-9DFC-4779-BF2A-3B3A479405EA}" destId="{C8290F65-762F-43EC-AACC-92CFE29CA0CB}" srcOrd="0" destOrd="0" presId="urn:microsoft.com/office/officeart/2005/8/layout/default"/>
    <dgm:cxn modelId="{69303A8F-2446-4DF8-8FB0-AFF693EBC595}" type="presOf" srcId="{62EADD86-7C17-4DD1-99CE-D997905583F6}" destId="{FA77D07A-9B7E-4823-B2E0-63B8719DEBE7}" srcOrd="0" destOrd="0" presId="urn:microsoft.com/office/officeart/2005/8/layout/default"/>
    <dgm:cxn modelId="{CBB65897-E2D2-4DA9-9A70-72652E582001}" srcId="{62EADD86-7C17-4DD1-99CE-D997905583F6}" destId="{21C221EF-E123-40EB-9141-445C4BA9D9BB}" srcOrd="1" destOrd="0" parTransId="{A467651D-1262-4B1D-871B-8A511CC83086}" sibTransId="{99194C45-AAAF-4F22-AC5B-6763B9DFAC62}"/>
    <dgm:cxn modelId="{935E8BCC-D036-4C66-93F5-D82BA6002B67}" srcId="{62EADD86-7C17-4DD1-99CE-D997905583F6}" destId="{56100523-6718-4F4A-8BF5-B583E28DC971}" srcOrd="5" destOrd="0" parTransId="{9F3631F4-20AA-46FE-8012-A86A1B953D32}" sibTransId="{DEF54700-73A6-4C20-8EA7-A58E9F3826F4}"/>
    <dgm:cxn modelId="{8954EBE4-02A6-4775-A59E-209AB6A2101D}" srcId="{62EADD86-7C17-4DD1-99CE-D997905583F6}" destId="{6DD1A4C3-3119-43F9-B474-B2CD91A3AE6C}" srcOrd="4" destOrd="0" parTransId="{3DA3EF5E-52AC-40C9-A914-720A794181EF}" sibTransId="{39771511-02A8-4CF5-953A-00D664E477C0}"/>
    <dgm:cxn modelId="{AB2665A3-C893-4C4A-B857-18337B770A8C}" srcId="{62EADD86-7C17-4DD1-99CE-D997905583F6}" destId="{C1505F76-9DFC-4779-BF2A-3B3A479405EA}" srcOrd="3" destOrd="0" parTransId="{8636947C-D060-42EB-BD3B-D5AEFA60CAF6}" sibTransId="{86C41882-E161-4EF1-A508-11534CC160C0}"/>
    <dgm:cxn modelId="{D1D3C6BA-582B-41B1-B7CA-D5E62A43C2DF}" type="presOf" srcId="{21C221EF-E123-40EB-9141-445C4BA9D9BB}" destId="{A36A394B-1976-46A5-B781-AA9C90124A46}" srcOrd="0" destOrd="0" presId="urn:microsoft.com/office/officeart/2005/8/layout/default"/>
    <dgm:cxn modelId="{502B3FA1-BB75-4182-9705-F601F1B44C05}" type="presOf" srcId="{56100523-6718-4F4A-8BF5-B583E28DC971}" destId="{517B895D-D858-4FD4-AB72-55F294D70DBC}" srcOrd="0" destOrd="0" presId="urn:microsoft.com/office/officeart/2005/8/layout/default"/>
    <dgm:cxn modelId="{1A2EA722-AAC2-4D84-ABD6-772BEFD55280}" type="presParOf" srcId="{FA77D07A-9B7E-4823-B2E0-63B8719DEBE7}" destId="{B45384EA-60FD-4440-987A-A105A85A681A}" srcOrd="0" destOrd="0" presId="urn:microsoft.com/office/officeart/2005/8/layout/default"/>
    <dgm:cxn modelId="{D92E6986-1B2B-4665-BBF8-A6ABD4E09872}" type="presParOf" srcId="{FA77D07A-9B7E-4823-B2E0-63B8719DEBE7}" destId="{181AEE62-692D-4F7A-80B6-23FE37B3088C}" srcOrd="1" destOrd="0" presId="urn:microsoft.com/office/officeart/2005/8/layout/default"/>
    <dgm:cxn modelId="{3BE6C72C-2834-4CEB-884B-36C13C6DF056}" type="presParOf" srcId="{FA77D07A-9B7E-4823-B2E0-63B8719DEBE7}" destId="{A36A394B-1976-46A5-B781-AA9C90124A46}" srcOrd="2" destOrd="0" presId="urn:microsoft.com/office/officeart/2005/8/layout/default"/>
    <dgm:cxn modelId="{77BE91C2-9B48-4BD1-B11E-E9D6450FC86A}" type="presParOf" srcId="{FA77D07A-9B7E-4823-B2E0-63B8719DEBE7}" destId="{3DF8FE83-BFBA-4900-9FB3-C845A6D6835D}" srcOrd="3" destOrd="0" presId="urn:microsoft.com/office/officeart/2005/8/layout/default"/>
    <dgm:cxn modelId="{02712EBC-264E-4EF7-8CFE-DB40E8B78292}" type="presParOf" srcId="{FA77D07A-9B7E-4823-B2E0-63B8719DEBE7}" destId="{96A08367-1843-4F4C-A650-BF71FC66D73C}" srcOrd="4" destOrd="0" presId="urn:microsoft.com/office/officeart/2005/8/layout/default"/>
    <dgm:cxn modelId="{96E7AA53-12A4-4D7D-B61E-086246AA783F}" type="presParOf" srcId="{FA77D07A-9B7E-4823-B2E0-63B8719DEBE7}" destId="{6FE110D8-6170-42A9-AA0B-B1B255BDC000}" srcOrd="5" destOrd="0" presId="urn:microsoft.com/office/officeart/2005/8/layout/default"/>
    <dgm:cxn modelId="{2F6C01BB-1513-4AB7-B22B-416C4A4D2137}" type="presParOf" srcId="{FA77D07A-9B7E-4823-B2E0-63B8719DEBE7}" destId="{C8290F65-762F-43EC-AACC-92CFE29CA0CB}" srcOrd="6" destOrd="0" presId="urn:microsoft.com/office/officeart/2005/8/layout/default"/>
    <dgm:cxn modelId="{DC3A7C18-7E7E-443F-91C0-805A0E698B18}" type="presParOf" srcId="{FA77D07A-9B7E-4823-B2E0-63B8719DEBE7}" destId="{8BD269C1-5D62-4A86-92A0-3DB0098E3FE7}" srcOrd="7" destOrd="0" presId="urn:microsoft.com/office/officeart/2005/8/layout/default"/>
    <dgm:cxn modelId="{5A4B1E78-E3A9-41DC-A0B9-362B6FB0B5F7}" type="presParOf" srcId="{FA77D07A-9B7E-4823-B2E0-63B8719DEBE7}" destId="{05797967-1036-4113-BAB7-7DE899EAA8F2}" srcOrd="8" destOrd="0" presId="urn:microsoft.com/office/officeart/2005/8/layout/default"/>
    <dgm:cxn modelId="{99A161CD-7090-47A1-B9E4-53A1EA6A4059}" type="presParOf" srcId="{FA77D07A-9B7E-4823-B2E0-63B8719DEBE7}" destId="{D6403F65-B965-4E90-B50B-A09028D07FC0}" srcOrd="9" destOrd="0" presId="urn:microsoft.com/office/officeart/2005/8/layout/default"/>
    <dgm:cxn modelId="{1F90FC45-CEA1-46E6-B502-A644B85FB92D}" type="presParOf" srcId="{FA77D07A-9B7E-4823-B2E0-63B8719DEBE7}" destId="{517B895D-D858-4FD4-AB72-55F294D70DBC}"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384EA-60FD-4440-987A-A105A85A681A}">
      <dsp:nvSpPr>
        <dsp:cNvPr id="0" name=""/>
        <dsp:cNvSpPr/>
      </dsp:nvSpPr>
      <dsp:spPr>
        <a:xfrm>
          <a:off x="353919" y="728"/>
          <a:ext cx="3098573" cy="1562017"/>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100000"/>
            </a:lnSpc>
            <a:spcBef>
              <a:spcPct val="0"/>
            </a:spcBef>
            <a:spcAft>
              <a:spcPct val="35000"/>
            </a:spcAft>
          </a:pPr>
          <a:r>
            <a:rPr lang="en-US" sz="2400" kern="1200" dirty="0" smtClean="0">
              <a:cs typeface="Tajawal Medium" panose="00000600000000000000" pitchFamily="2" charset="-78"/>
            </a:rPr>
            <a:t>Introduction</a:t>
          </a:r>
          <a:endParaRPr lang="en-US" sz="2400" kern="1200" dirty="0"/>
        </a:p>
      </dsp:txBody>
      <dsp:txXfrm>
        <a:off x="353919" y="728"/>
        <a:ext cx="3098573" cy="1562017"/>
      </dsp:txXfrm>
    </dsp:sp>
    <dsp:sp modelId="{A36A394B-1976-46A5-B781-AA9C90124A46}">
      <dsp:nvSpPr>
        <dsp:cNvPr id="0" name=""/>
        <dsp:cNvSpPr/>
      </dsp:nvSpPr>
      <dsp:spPr>
        <a:xfrm>
          <a:off x="3712829" y="728"/>
          <a:ext cx="2603362" cy="1562017"/>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100000"/>
            </a:lnSpc>
            <a:spcBef>
              <a:spcPct val="0"/>
            </a:spcBef>
            <a:spcAft>
              <a:spcPct val="35000"/>
            </a:spcAft>
          </a:pPr>
          <a:r>
            <a:rPr lang="en-US" sz="2400" kern="1200" dirty="0" smtClean="0"/>
            <a:t>Malware threats,</a:t>
          </a:r>
          <a:endParaRPr lang="en-US" sz="2400" kern="1200" dirty="0"/>
        </a:p>
      </dsp:txBody>
      <dsp:txXfrm>
        <a:off x="3712829" y="728"/>
        <a:ext cx="2603362" cy="1562017"/>
      </dsp:txXfrm>
    </dsp:sp>
    <dsp:sp modelId="{96A08367-1843-4F4C-A650-BF71FC66D73C}">
      <dsp:nvSpPr>
        <dsp:cNvPr id="0" name=""/>
        <dsp:cNvSpPr/>
      </dsp:nvSpPr>
      <dsp:spPr>
        <a:xfrm>
          <a:off x="6576527" y="0"/>
          <a:ext cx="3091518" cy="1562017"/>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100000"/>
            </a:lnSpc>
            <a:spcBef>
              <a:spcPct val="0"/>
            </a:spcBef>
            <a:spcAft>
              <a:spcPct val="35000"/>
            </a:spcAft>
          </a:pPr>
          <a:r>
            <a:rPr lang="en-US" sz="2400" kern="1200" dirty="0" smtClean="0"/>
            <a:t>Malware software Types</a:t>
          </a:r>
          <a:endParaRPr lang="en-US" sz="2400" kern="1200" dirty="0"/>
        </a:p>
      </dsp:txBody>
      <dsp:txXfrm>
        <a:off x="6576527" y="0"/>
        <a:ext cx="3091518" cy="1562017"/>
      </dsp:txXfrm>
    </dsp:sp>
    <dsp:sp modelId="{C8290F65-762F-43EC-AACC-92CFE29CA0CB}">
      <dsp:nvSpPr>
        <dsp:cNvPr id="0" name=""/>
        <dsp:cNvSpPr/>
      </dsp:nvSpPr>
      <dsp:spPr>
        <a:xfrm>
          <a:off x="369162" y="1823082"/>
          <a:ext cx="3098573" cy="1562017"/>
        </a:xfrm>
        <a:prstGeom prst="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100000"/>
            </a:lnSpc>
            <a:spcBef>
              <a:spcPct val="0"/>
            </a:spcBef>
            <a:spcAft>
              <a:spcPct val="35000"/>
            </a:spcAft>
          </a:pPr>
          <a:r>
            <a:rPr lang="en-US" sz="2000" b="0" kern="120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Viruses </a:t>
          </a:r>
        </a:p>
        <a:p>
          <a:pPr lvl="0" algn="ctr" defTabSz="889000">
            <a:lnSpc>
              <a:spcPct val="100000"/>
            </a:lnSpc>
            <a:spcBef>
              <a:spcPct val="0"/>
            </a:spcBef>
            <a:spcAft>
              <a:spcPct val="35000"/>
            </a:spcAft>
          </a:pPr>
          <a:r>
            <a:rPr lang="en-US" sz="2000" b="0" kern="120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Trojan Horse</a:t>
          </a:r>
        </a:p>
        <a:p>
          <a:pPr lvl="0" algn="ctr" defTabSz="889000">
            <a:lnSpc>
              <a:spcPct val="100000"/>
            </a:lnSpc>
            <a:spcBef>
              <a:spcPct val="0"/>
            </a:spcBef>
            <a:spcAft>
              <a:spcPct val="35000"/>
            </a:spcAft>
          </a:pPr>
          <a:r>
            <a:rPr lang="en-US" sz="2000" b="0" kern="120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Worms </a:t>
          </a:r>
          <a:endParaRPr lang="en-US" sz="2000" b="0" kern="1200" dirty="0">
            <a:solidFill>
              <a:schemeClr val="bg1"/>
            </a:solidFill>
          </a:endParaRPr>
        </a:p>
      </dsp:txBody>
      <dsp:txXfrm>
        <a:off x="369162" y="1823082"/>
        <a:ext cx="3098573" cy="1562017"/>
      </dsp:txXfrm>
    </dsp:sp>
    <dsp:sp modelId="{05797967-1036-4113-BAB7-7DE899EAA8F2}">
      <dsp:nvSpPr>
        <dsp:cNvPr id="0" name=""/>
        <dsp:cNvSpPr/>
      </dsp:nvSpPr>
      <dsp:spPr>
        <a:xfrm>
          <a:off x="3728072" y="1823082"/>
          <a:ext cx="2603362" cy="1562017"/>
        </a:xfrm>
        <a:prstGeom prst="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100000"/>
            </a:lnSpc>
            <a:spcBef>
              <a:spcPct val="0"/>
            </a:spcBef>
            <a:spcAft>
              <a:spcPct val="35000"/>
            </a:spcAft>
          </a:pPr>
          <a:r>
            <a:rPr lang="en-US" sz="2000" b="0" kern="120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Spywares </a:t>
          </a:r>
        </a:p>
        <a:p>
          <a:pPr lvl="0" algn="ctr" defTabSz="889000">
            <a:lnSpc>
              <a:spcPct val="100000"/>
            </a:lnSpc>
            <a:spcBef>
              <a:spcPct val="0"/>
            </a:spcBef>
            <a:spcAft>
              <a:spcPct val="35000"/>
            </a:spcAft>
          </a:pPr>
          <a:r>
            <a:rPr lang="en-US" sz="2000" b="0" kern="1200" dirty="0" smtClean="0">
              <a:solidFill>
                <a:schemeClr val="bg1"/>
              </a:solidFill>
              <a:latin typeface="Cambria" panose="02040503050406030204" pitchFamily="18" charset="0"/>
              <a:ea typeface="Times New Roman" panose="02020603050405020304" pitchFamily="18" charset="0"/>
              <a:cs typeface="Times New Roman" panose="02020603050405020304" pitchFamily="18" charset="0"/>
            </a:rPr>
            <a:t>Adware</a:t>
          </a:r>
          <a:endParaRPr lang="en-US" sz="2000" b="0" kern="1200" dirty="0">
            <a:solidFill>
              <a:schemeClr val="bg1"/>
            </a:solidFill>
          </a:endParaRPr>
        </a:p>
      </dsp:txBody>
      <dsp:txXfrm>
        <a:off x="3728072" y="1823082"/>
        <a:ext cx="2603362" cy="1562017"/>
      </dsp:txXfrm>
    </dsp:sp>
    <dsp:sp modelId="{517B895D-D858-4FD4-AB72-55F294D70DBC}">
      <dsp:nvSpPr>
        <dsp:cNvPr id="0" name=""/>
        <dsp:cNvSpPr/>
      </dsp:nvSpPr>
      <dsp:spPr>
        <a:xfrm>
          <a:off x="6591770" y="1823082"/>
          <a:ext cx="3061033" cy="1562017"/>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b="1" kern="1200" dirty="0" smtClean="0"/>
            <a:t>Cyber-Attacks</a:t>
          </a:r>
          <a:endParaRPr lang="en-US" sz="2400" kern="1200" dirty="0"/>
        </a:p>
      </dsp:txBody>
      <dsp:txXfrm>
        <a:off x="6591770" y="1823082"/>
        <a:ext cx="3061033" cy="15620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6E73E1-EB7D-4820-9085-D5BC238FD9DE}" type="datetimeFigureOut">
              <a:rPr lang="en-US" smtClean="0"/>
              <a:t>10/19/2023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6C831C-86A9-461F-9561-2B116496A405}" type="slidenum">
              <a:rPr lang="en-US" smtClean="0"/>
              <a:t>‹#›</a:t>
            </a:fld>
            <a:endParaRPr lang="en-US"/>
          </a:p>
        </p:txBody>
      </p:sp>
    </p:spTree>
    <p:extLst>
      <p:ext uri="{BB962C8B-B14F-4D97-AF65-F5344CB8AC3E}">
        <p14:creationId xmlns:p14="http://schemas.microsoft.com/office/powerpoint/2010/main" val="2090016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1547786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4132550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2219588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928689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4272951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3091936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515301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243821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525600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3533796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214942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12</a:t>
            </a:fld>
            <a:endParaRPr lang="en-US">
              <a:solidFill>
                <a:prstClr val="black"/>
              </a:solidFill>
            </a:endParaRPr>
          </a:p>
        </p:txBody>
      </p:sp>
    </p:spTree>
    <p:extLst>
      <p:ext uri="{BB962C8B-B14F-4D97-AF65-F5344CB8AC3E}">
        <p14:creationId xmlns:p14="http://schemas.microsoft.com/office/powerpoint/2010/main" val="957065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2963273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14</a:t>
            </a:fld>
            <a:endParaRPr lang="en-US">
              <a:solidFill>
                <a:prstClr val="black"/>
              </a:solidFill>
            </a:endParaRPr>
          </a:p>
        </p:txBody>
      </p:sp>
    </p:spTree>
    <p:extLst>
      <p:ext uri="{BB962C8B-B14F-4D97-AF65-F5344CB8AC3E}">
        <p14:creationId xmlns:p14="http://schemas.microsoft.com/office/powerpoint/2010/main" val="13851789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2456862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35020021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17</a:t>
            </a:fld>
            <a:endParaRPr lang="en-US">
              <a:solidFill>
                <a:prstClr val="black"/>
              </a:solidFill>
            </a:endParaRPr>
          </a:p>
        </p:txBody>
      </p:sp>
    </p:spTree>
    <p:extLst>
      <p:ext uri="{BB962C8B-B14F-4D97-AF65-F5344CB8AC3E}">
        <p14:creationId xmlns:p14="http://schemas.microsoft.com/office/powerpoint/2010/main" val="1992030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29013640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30520756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15454506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4036535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20858387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23</a:t>
            </a:fld>
            <a:endParaRPr lang="en-US">
              <a:solidFill>
                <a:prstClr val="black"/>
              </a:solidFill>
            </a:endParaRPr>
          </a:p>
        </p:txBody>
      </p:sp>
    </p:spTree>
    <p:extLst>
      <p:ext uri="{BB962C8B-B14F-4D97-AF65-F5344CB8AC3E}">
        <p14:creationId xmlns:p14="http://schemas.microsoft.com/office/powerpoint/2010/main" val="5443963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24558404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19932914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33362236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20245677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val="19762195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29</a:t>
            </a:fld>
            <a:endParaRPr lang="en-US">
              <a:solidFill>
                <a:prstClr val="black"/>
              </a:solidFill>
            </a:endParaRPr>
          </a:p>
        </p:txBody>
      </p:sp>
    </p:spTree>
    <p:extLst>
      <p:ext uri="{BB962C8B-B14F-4D97-AF65-F5344CB8AC3E}">
        <p14:creationId xmlns:p14="http://schemas.microsoft.com/office/powerpoint/2010/main" val="42468625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26905273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31</a:t>
            </a:fld>
            <a:endParaRPr lang="en-US">
              <a:solidFill>
                <a:prstClr val="black"/>
              </a:solidFill>
            </a:endParaRPr>
          </a:p>
        </p:txBody>
      </p:sp>
    </p:spTree>
    <p:extLst>
      <p:ext uri="{BB962C8B-B14F-4D97-AF65-F5344CB8AC3E}">
        <p14:creationId xmlns:p14="http://schemas.microsoft.com/office/powerpoint/2010/main" val="40843022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32</a:t>
            </a:fld>
            <a:endParaRPr lang="en-US">
              <a:solidFill>
                <a:prstClr val="black"/>
              </a:solidFill>
            </a:endParaRPr>
          </a:p>
        </p:txBody>
      </p:sp>
    </p:spTree>
    <p:extLst>
      <p:ext uri="{BB962C8B-B14F-4D97-AF65-F5344CB8AC3E}">
        <p14:creationId xmlns:p14="http://schemas.microsoft.com/office/powerpoint/2010/main" val="39719791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33</a:t>
            </a:fld>
            <a:endParaRPr lang="en-US">
              <a:solidFill>
                <a:prstClr val="black"/>
              </a:solidFill>
            </a:endParaRPr>
          </a:p>
        </p:txBody>
      </p:sp>
    </p:spTree>
    <p:extLst>
      <p:ext uri="{BB962C8B-B14F-4D97-AF65-F5344CB8AC3E}">
        <p14:creationId xmlns:p14="http://schemas.microsoft.com/office/powerpoint/2010/main" val="10963094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40006711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1907506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36</a:t>
            </a:fld>
            <a:endParaRPr lang="en-US">
              <a:solidFill>
                <a:prstClr val="black"/>
              </a:solidFill>
            </a:endParaRPr>
          </a:p>
        </p:txBody>
      </p:sp>
    </p:spTree>
    <p:extLst>
      <p:ext uri="{BB962C8B-B14F-4D97-AF65-F5344CB8AC3E}">
        <p14:creationId xmlns:p14="http://schemas.microsoft.com/office/powerpoint/2010/main" val="18253351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25296868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41838814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243607308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340992938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solidFill>
                  <a:prstClr val="black"/>
                </a:solidFill>
              </a:rPr>
              <a:pPr/>
              <a:t>41</a:t>
            </a:fld>
            <a:endParaRPr lang="en-US">
              <a:solidFill>
                <a:prstClr val="black"/>
              </a:solidFill>
            </a:endParaRPr>
          </a:p>
        </p:txBody>
      </p:sp>
    </p:spTree>
    <p:extLst>
      <p:ext uri="{BB962C8B-B14F-4D97-AF65-F5344CB8AC3E}">
        <p14:creationId xmlns:p14="http://schemas.microsoft.com/office/powerpoint/2010/main" val="33388517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3466012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endParaRPr lang="en-US">
              <a:solidFill>
                <a:prstClr val="black">
                  <a:tint val="75000"/>
                </a:prstClr>
              </a:solidFill>
            </a:endParaRPr>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7292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endParaRPr lang="en-US">
              <a:solidFill>
                <a:prstClr val="black">
                  <a:tint val="75000"/>
                </a:prstClr>
              </a:solidFill>
            </a:endParaRPr>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55019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endParaRPr lang="en-US">
              <a:solidFill>
                <a:prstClr val="black">
                  <a:tint val="75000"/>
                </a:prstClr>
              </a:solidFill>
            </a:endParaRPr>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097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endParaRPr lang="en-US">
              <a:solidFill>
                <a:prstClr val="black">
                  <a:tint val="75000"/>
                </a:prstClr>
              </a:solidFill>
            </a:endParaRPr>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43776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endParaRPr lang="en-US">
              <a:solidFill>
                <a:prstClr val="black">
                  <a:tint val="75000"/>
                </a:prstClr>
              </a:solidFill>
            </a:endParaRPr>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51899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endParaRPr lang="en-US">
              <a:solidFill>
                <a:prstClr val="black">
                  <a:tint val="75000"/>
                </a:prstClr>
              </a:solidFill>
            </a:endParaRPr>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5238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endParaRPr lang="en-US">
              <a:solidFill>
                <a:prstClr val="black">
                  <a:tint val="75000"/>
                </a:prstClr>
              </a:solidFill>
            </a:endParaRPr>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90817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endParaRPr lang="en-US">
              <a:solidFill>
                <a:prstClr val="black">
                  <a:tint val="75000"/>
                </a:prstClr>
              </a:solidFill>
            </a:endParaRPr>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25703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endParaRPr lang="en-US">
              <a:solidFill>
                <a:prstClr val="black">
                  <a:tint val="75000"/>
                </a:prstClr>
              </a:solidFill>
            </a:endParaRPr>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42595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endParaRPr lang="en-US">
              <a:solidFill>
                <a:prstClr val="black">
                  <a:tint val="75000"/>
                </a:prstClr>
              </a:solidFill>
            </a:endParaRPr>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47910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endParaRPr lang="en-US">
              <a:solidFill>
                <a:prstClr val="black">
                  <a:tint val="75000"/>
                </a:prstClr>
              </a:solidFill>
            </a:endParaRPr>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781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486195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100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16845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7549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718425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510476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55278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solidFill>
                <a:prstClr val="black">
                  <a:tint val="75000"/>
                </a:prstClr>
              </a:solidFill>
              <a:cs typeface="Arial" panose="020B0604020202020204" pitchFamily="34" charset="0"/>
            </a:endParaRPr>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cs typeface="Arial" panose="020B0604020202020204" pitchFamily="34" charset="0"/>
            </a:endParaRPr>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solidFill>
                  <a:prstClr val="black">
                    <a:tint val="75000"/>
                  </a:prstClr>
                </a:solidFill>
                <a:cs typeface="Arial" panose="020B0604020202020204" pitchFamily="34" charset="0"/>
              </a:rPr>
              <a:pPr/>
              <a:t>‹#›</a:t>
            </a:fld>
            <a:endParaRPr lang="en-US">
              <a:solidFill>
                <a:prstClr val="black">
                  <a:tint val="75000"/>
                </a:prstClr>
              </a:solidFill>
              <a:cs typeface="Arial" panose="020B0604020202020204" pitchFamily="34" charset="0"/>
            </a:endParaRPr>
          </a:p>
        </p:txBody>
      </p:sp>
    </p:spTree>
    <p:extLst>
      <p:ext uri="{BB962C8B-B14F-4D97-AF65-F5344CB8AC3E}">
        <p14:creationId xmlns:p14="http://schemas.microsoft.com/office/powerpoint/2010/main" val="21523090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jpe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NUL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image" Target="../media/image8.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6.xml"/><Relationship Id="rId5" Type="http://schemas.openxmlformats.org/officeDocument/2006/relationships/image" Target="../media/image8.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image" Target="../media/image9.jpe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16.xml"/><Relationship Id="rId5" Type="http://schemas.openxmlformats.org/officeDocument/2006/relationships/image" Target="../media/image10.jpe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16.xml"/><Relationship Id="rId5" Type="http://schemas.openxmlformats.org/officeDocument/2006/relationships/image" Target="../media/image10.jpe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16.xml"/><Relationship Id="rId5" Type="http://schemas.openxmlformats.org/officeDocument/2006/relationships/image" Target="../media/image10.jpe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6.xml"/><Relationship Id="rId5" Type="http://schemas.openxmlformats.org/officeDocument/2006/relationships/image" Target="../media/image10.jpe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16.xml"/><Relationship Id="rId5" Type="http://schemas.openxmlformats.org/officeDocument/2006/relationships/image" Target="../media/image10.jpe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16.xml"/><Relationship Id="rId5" Type="http://schemas.openxmlformats.org/officeDocument/2006/relationships/image" Target="../media/image10.jpe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16.xml"/><Relationship Id="rId5" Type="http://schemas.openxmlformats.org/officeDocument/2006/relationships/image" Target="../media/image11.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3.xml"/><Relationship Id="rId1" Type="http://schemas.openxmlformats.org/officeDocument/2006/relationships/slideLayout" Target="../slideLayouts/slideLayout16.xml"/><Relationship Id="rId5" Type="http://schemas.openxmlformats.org/officeDocument/2006/relationships/image" Target="../media/image12.jpe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16.xml"/><Relationship Id="rId5" Type="http://schemas.openxmlformats.org/officeDocument/2006/relationships/image" Target="../media/image12.jpe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16.xml"/><Relationship Id="rId5" Type="http://schemas.openxmlformats.org/officeDocument/2006/relationships/image" Target="../media/image12.jpe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16.xml"/><Relationship Id="rId5" Type="http://schemas.openxmlformats.org/officeDocument/2006/relationships/image" Target="../media/image12.jpe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16.xml"/><Relationship Id="rId5" Type="http://schemas.openxmlformats.org/officeDocument/2006/relationships/image" Target="../media/image12.jpe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16.xml"/><Relationship Id="rId5" Type="http://schemas.openxmlformats.org/officeDocument/2006/relationships/image" Target="../media/image12.jpe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16.xml"/><Relationship Id="rId5" Type="http://schemas.openxmlformats.org/officeDocument/2006/relationships/image" Target="../media/image13.jpeg"/><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16.xml"/><Relationship Id="rId5" Type="http://schemas.openxmlformats.org/officeDocument/2006/relationships/image" Target="../media/image14.jpe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16.xml"/><Relationship Id="rId5" Type="http://schemas.openxmlformats.org/officeDocument/2006/relationships/image" Target="../media/image14.jpeg"/><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16.xml"/><Relationship Id="rId5" Type="http://schemas.openxmlformats.org/officeDocument/2006/relationships/image" Target="../media/image14.jpe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16.xml"/><Relationship Id="rId5" Type="http://schemas.openxmlformats.org/officeDocument/2006/relationships/image" Target="../media/image14.jpeg"/><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4.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0.xm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1.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7.png"/><Relationship Id="rId7" Type="http://schemas.openxmlformats.org/officeDocument/2006/relationships/image" Target="../media/image7.png"/><Relationship Id="rId2" Type="http://schemas.openxmlformats.org/officeDocument/2006/relationships/notesSlide" Target="../notesSlides/notesSlide42.xml"/><Relationship Id="rId1" Type="http://schemas.openxmlformats.org/officeDocument/2006/relationships/slideLayout" Target="../slideLayouts/slideLayout17.xml"/><Relationship Id="rId6" Type="http://schemas.openxmlformats.org/officeDocument/2006/relationships/image" Target="NULL"/><Relationship Id="rId5" Type="http://schemas.openxmlformats.org/officeDocument/2006/relationships/image" Target="../media/image3.png"/><Relationship Id="rId4" Type="http://schemas.openxmlformats.org/officeDocument/2006/relationships/image" Target="NUL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solidFill>
                <a:prstClr val="white"/>
              </a:solidFill>
            </a:endParaRPr>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6965879" cy="4263990"/>
          </a:xfrm>
        </p:spPr>
      </p:pic>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124761"/>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prstClr val="white"/>
                </a:solidFill>
                <a:cs typeface="Arial" panose="020B0604020202020204" pitchFamily="34" charset="0"/>
              </a:rPr>
              <a:t>www.midocean.ae</a:t>
            </a:r>
          </a:p>
        </p:txBody>
      </p:sp>
      <p:sp>
        <p:nvSpPr>
          <p:cNvPr id="14" name="TextBox 13">
            <a:extLst>
              <a:ext uri="{FF2B5EF4-FFF2-40B4-BE49-F238E27FC236}">
                <a16:creationId xmlns="" xmlns:a16="http://schemas.microsoft.com/office/drawing/2014/main" id="{8C520B7F-7764-8B81-C7C7-A7440DA2CCAF}"/>
              </a:ext>
            </a:extLst>
          </p:cNvPr>
          <p:cNvSpPr txBox="1"/>
          <p:nvPr/>
        </p:nvSpPr>
        <p:spPr>
          <a:xfrm>
            <a:off x="5257800" y="4512500"/>
            <a:ext cx="5867402" cy="1107996"/>
          </a:xfrm>
          <a:prstGeom prst="rect">
            <a:avLst/>
          </a:prstGeom>
          <a:noFill/>
        </p:spPr>
        <p:txBody>
          <a:bodyPr wrap="square" rtlCol="0">
            <a:spAutoFit/>
          </a:bodyPr>
          <a:lstStyle/>
          <a:p>
            <a:pPr algn="ctr"/>
            <a:r>
              <a:rPr lang="en-US" sz="2400" b="1" i="1" dirty="0">
                <a:solidFill>
                  <a:srgbClr val="00B5F8"/>
                </a:solidFill>
                <a:cs typeface="Arial" panose="020B0604020202020204" pitchFamily="34" charset="0"/>
              </a:rPr>
              <a:t>Dr. Redhwan </a:t>
            </a:r>
            <a:r>
              <a:rPr lang="en-US" sz="2400" b="1" i="1" dirty="0" smtClean="0">
                <a:solidFill>
                  <a:srgbClr val="00B5F8"/>
                </a:solidFill>
                <a:cs typeface="Arial" panose="020B0604020202020204" pitchFamily="34" charset="0"/>
              </a:rPr>
              <a:t>M. A. </a:t>
            </a:r>
            <a:r>
              <a:rPr lang="en-US" sz="2400" b="1" i="1" dirty="0" err="1" smtClean="0">
                <a:solidFill>
                  <a:srgbClr val="00B5F8"/>
                </a:solidFill>
                <a:cs typeface="Arial" panose="020B0604020202020204" pitchFamily="34" charset="0"/>
              </a:rPr>
              <a:t>Saad</a:t>
            </a:r>
            <a:endParaRPr lang="en-US" sz="2400" b="1" i="1" dirty="0">
              <a:solidFill>
                <a:srgbClr val="00B5F8"/>
              </a:solidFill>
              <a:cs typeface="Arial" panose="020B0604020202020204" pitchFamily="34" charset="0"/>
            </a:endParaRPr>
          </a:p>
          <a:p>
            <a:pPr algn="ctr"/>
            <a:r>
              <a:rPr lang="en-US" sz="1400" b="1" i="1" dirty="0">
                <a:solidFill>
                  <a:srgbClr val="00B5F8"/>
                </a:solidFill>
                <a:ea typeface="Majalla UI"/>
                <a:cs typeface="Majalla UI"/>
              </a:rPr>
              <a:t>Head of </a:t>
            </a:r>
            <a:r>
              <a:rPr lang="en-US" sz="1400" b="1" i="1" dirty="0" err="1">
                <a:solidFill>
                  <a:srgbClr val="00B5F8"/>
                </a:solidFill>
                <a:ea typeface="Majalla UI"/>
                <a:cs typeface="Majalla UI"/>
              </a:rPr>
              <a:t>Cybersecurity</a:t>
            </a:r>
            <a:r>
              <a:rPr lang="en-US" sz="1400" b="1" i="1" dirty="0">
                <a:solidFill>
                  <a:srgbClr val="00B5F8"/>
                </a:solidFill>
                <a:ea typeface="Majalla UI"/>
                <a:cs typeface="Majalla UI"/>
              </a:rPr>
              <a:t> Department</a:t>
            </a:r>
            <a:endParaRPr lang="ar-YE" sz="1400" b="1" i="1" dirty="0">
              <a:solidFill>
                <a:srgbClr val="00B5F8"/>
              </a:solidFill>
              <a:ea typeface="Majalla UI"/>
              <a:cs typeface="Majalla UI"/>
            </a:endParaRPr>
          </a:p>
          <a:p>
            <a:pPr algn="ctr"/>
            <a:r>
              <a:rPr lang="en-US" sz="1400" i="1" dirty="0" smtClean="0">
                <a:solidFill>
                  <a:srgbClr val="00B5F8"/>
                </a:solidFill>
                <a:ea typeface="Majalla UI"/>
                <a:cs typeface="Majalla UI"/>
              </a:rPr>
              <a:t>Faculty </a:t>
            </a:r>
            <a:r>
              <a:rPr lang="en-US" sz="1400" i="1" dirty="0">
                <a:solidFill>
                  <a:srgbClr val="00B5F8"/>
                </a:solidFill>
                <a:ea typeface="Majalla UI"/>
                <a:cs typeface="Majalla UI"/>
              </a:rPr>
              <a:t>of Informatics </a:t>
            </a:r>
            <a:endParaRPr lang="en-US" sz="1400" i="1" dirty="0">
              <a:solidFill>
                <a:srgbClr val="00B5F8"/>
              </a:solidFill>
              <a:cs typeface="Arial" panose="020B0604020202020204" pitchFamily="34" charset="0"/>
            </a:endParaRPr>
          </a:p>
          <a:p>
            <a:pPr algn="ctr"/>
            <a:r>
              <a:rPr lang="en-US" sz="1400" i="1" dirty="0" err="1" smtClean="0">
                <a:solidFill>
                  <a:srgbClr val="00B5F8"/>
                </a:solidFill>
                <a:ea typeface="Majalla UI"/>
                <a:cs typeface="Majalla UI"/>
              </a:rPr>
              <a:t>Midocean</a:t>
            </a:r>
            <a:r>
              <a:rPr lang="en-US" sz="1400" i="1" dirty="0" smtClean="0">
                <a:solidFill>
                  <a:srgbClr val="00B5F8"/>
                </a:solidFill>
                <a:ea typeface="Majalla UI"/>
                <a:cs typeface="Majalla UI"/>
              </a:rPr>
              <a:t> </a:t>
            </a:r>
            <a:r>
              <a:rPr lang="en-US" sz="1400" i="1" dirty="0">
                <a:solidFill>
                  <a:srgbClr val="00B5F8"/>
                </a:solidFill>
                <a:ea typeface="Majalla UI"/>
                <a:cs typeface="Majalla UI"/>
              </a:rPr>
              <a:t>University  </a:t>
            </a:r>
          </a:p>
        </p:txBody>
      </p:sp>
      <p:pic>
        <p:nvPicPr>
          <p:cNvPr id="15" name="صورة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57800" y="2294793"/>
            <a:ext cx="6008804" cy="215688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6" name="Rectangle: Rounded Corners 9">
            <a:extLst>
              <a:ext uri="{FF2B5EF4-FFF2-40B4-BE49-F238E27FC236}">
                <a16:creationId xmlns="" xmlns:a16="http://schemas.microsoft.com/office/drawing/2014/main" id="{844810E4-E8A9-2051-4D02-31024B944D7B}"/>
              </a:ext>
            </a:extLst>
          </p:cNvPr>
          <p:cNvSpPr/>
          <p:nvPr/>
        </p:nvSpPr>
        <p:spPr>
          <a:xfrm>
            <a:off x="41093" y="6045946"/>
            <a:ext cx="5411194" cy="51283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US" sz="2000" b="1" dirty="0" err="1">
                <a:solidFill>
                  <a:srgbClr val="84492B"/>
                </a:solidFill>
                <a:latin typeface="Andalus" panose="02020603050405020304" pitchFamily="18" charset="-78"/>
                <a:cs typeface="Andalus" panose="02020603050405020304" pitchFamily="18" charset="-78"/>
              </a:rPr>
              <a:t>CyberSecurity</a:t>
            </a:r>
            <a:r>
              <a:rPr lang="en-US" sz="2000" b="1" dirty="0">
                <a:solidFill>
                  <a:srgbClr val="84492B"/>
                </a:solidFill>
                <a:latin typeface="Andalus" panose="02020603050405020304" pitchFamily="18" charset="-78"/>
                <a:cs typeface="Andalus" panose="02020603050405020304" pitchFamily="18" charset="-78"/>
              </a:rPr>
              <a:t> Fundamentals </a:t>
            </a:r>
            <a:r>
              <a:rPr lang="en-US" sz="2000" b="1" dirty="0">
                <a:solidFill>
                  <a:srgbClr val="00B0F0"/>
                </a:solidFill>
                <a:latin typeface="Andalus" panose="02020603050405020304" pitchFamily="18" charset="-78"/>
                <a:cs typeface="Andalus" panose="02020603050405020304" pitchFamily="18" charset="-78"/>
              </a:rPr>
              <a:t>(CYB6</a:t>
            </a:r>
            <a:r>
              <a:rPr lang="ar-YE" sz="2000" b="1" dirty="0">
                <a:solidFill>
                  <a:srgbClr val="00B0F0"/>
                </a:solidFill>
                <a:latin typeface="Andalus" panose="02020603050405020304" pitchFamily="18" charset="-78"/>
                <a:cs typeface="Andalus" panose="02020603050405020304" pitchFamily="18" charset="-78"/>
              </a:rPr>
              <a:t>7</a:t>
            </a:r>
            <a:r>
              <a:rPr lang="en-US" sz="2000" b="1" dirty="0">
                <a:solidFill>
                  <a:srgbClr val="00B0F0"/>
                </a:solidFill>
                <a:latin typeface="Andalus" panose="02020603050405020304" pitchFamily="18" charset="-78"/>
                <a:cs typeface="Andalus" panose="02020603050405020304" pitchFamily="18" charset="-78"/>
              </a:rPr>
              <a:t>0</a:t>
            </a:r>
            <a:r>
              <a:rPr lang="en-US" sz="2000" b="1" dirty="0" smtClean="0">
                <a:solidFill>
                  <a:srgbClr val="00B0F0"/>
                </a:solidFill>
                <a:latin typeface="Andalus" panose="02020603050405020304" pitchFamily="18" charset="-78"/>
                <a:cs typeface="Andalus" panose="02020603050405020304" pitchFamily="18" charset="-78"/>
              </a:rPr>
              <a:t>)</a:t>
            </a:r>
            <a:endParaRPr lang="ar-YE" sz="2000" b="1" dirty="0">
              <a:solidFill>
                <a:srgbClr val="35A8E0"/>
              </a:solidFill>
              <a:latin typeface="Times New Roman" panose="02020603050405020304" pitchFamily="18" charset="0"/>
              <a:cs typeface="Times New Roman" panose="02020603050405020304" pitchFamily="18" charset="0"/>
            </a:endParaRPr>
          </a:p>
        </p:txBody>
      </p:sp>
      <p:pic>
        <p:nvPicPr>
          <p:cNvPr id="17" name="Picture 2" descr="Network security Computer network Computer security Software-defined  networking, cyber security, electric Blue, technology png | PNGEg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77399" y="5902683"/>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11" name="Title 1"/>
          <p:cNvSpPr txBox="1">
            <a:spLocks/>
          </p:cNvSpPr>
          <p:nvPr/>
        </p:nvSpPr>
        <p:spPr>
          <a:xfrm>
            <a:off x="5452286" y="1290762"/>
            <a:ext cx="6739713" cy="943209"/>
          </a:xfrm>
          <a:prstGeom prst="rect">
            <a:avLst/>
          </a:prstGeom>
          <a:extLst/>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1100" b="1" i="1" dirty="0">
              <a:solidFill>
                <a:prstClr val="white"/>
              </a:solidFill>
              <a:ea typeface="Majalla UI"/>
              <a:cs typeface="Majalla UI"/>
            </a:endParaRPr>
          </a:p>
          <a:p>
            <a:pPr algn="ctr"/>
            <a:r>
              <a:rPr lang="en-US" sz="2400" b="1" dirty="0" smtClean="0">
                <a:solidFill>
                  <a:srgbClr val="FF9518"/>
                </a:solidFill>
                <a:latin typeface="Andalus" panose="02020603050405020304" pitchFamily="18" charset="-78"/>
                <a:cs typeface="Andalus" panose="02020603050405020304" pitchFamily="18" charset="-78"/>
              </a:rPr>
              <a:t>Lecture: #</a:t>
            </a:r>
            <a:r>
              <a:rPr lang="en-US" sz="2400" b="1" dirty="0" smtClean="0">
                <a:solidFill>
                  <a:srgbClr val="FF9518"/>
                </a:solidFill>
                <a:latin typeface="Andalus" panose="02020603050405020304" pitchFamily="18" charset="-78"/>
                <a:cs typeface="Andalus" panose="02020603050405020304" pitchFamily="18" charset="-78"/>
              </a:rPr>
              <a:t>0</a:t>
            </a:r>
            <a:r>
              <a:rPr lang="ar-YE" sz="2400" b="1" dirty="0">
                <a:solidFill>
                  <a:srgbClr val="FF9518"/>
                </a:solidFill>
                <a:latin typeface="Andalus" panose="02020603050405020304" pitchFamily="18" charset="-78"/>
                <a:cs typeface="Andalus" panose="02020603050405020304" pitchFamily="18" charset="-78"/>
              </a:rPr>
              <a:t>4</a:t>
            </a:r>
            <a:endParaRPr lang="en-US" sz="3200" b="1" dirty="0" smtClean="0">
              <a:solidFill>
                <a:srgbClr val="FF9518"/>
              </a:solidFill>
              <a:latin typeface="Andalus" panose="02020603050405020304" pitchFamily="18" charset="-78"/>
              <a:cs typeface="Andalus" panose="02020603050405020304" pitchFamily="18" charset="-78"/>
            </a:endParaRPr>
          </a:p>
          <a:p>
            <a:pPr algn="ctr"/>
            <a:r>
              <a:rPr lang="en-US" sz="3200" b="1" dirty="0">
                <a:solidFill>
                  <a:srgbClr val="84492B"/>
                </a:solidFill>
                <a:latin typeface="Andalus" panose="02020603050405020304" pitchFamily="18" charset="-78"/>
                <a:cs typeface="Andalus" panose="02020603050405020304" pitchFamily="18" charset="-78"/>
              </a:rPr>
              <a:t>Malware </a:t>
            </a:r>
          </a:p>
          <a:p>
            <a:pPr algn="ctr"/>
            <a:r>
              <a:rPr lang="en-US" sz="3200" b="1" dirty="0">
                <a:solidFill>
                  <a:srgbClr val="84492B"/>
                </a:solidFill>
                <a:latin typeface="Andalus" panose="02020603050405020304" pitchFamily="18" charset="-78"/>
                <a:cs typeface="Andalus" panose="02020603050405020304" pitchFamily="18" charset="-78"/>
              </a:rPr>
              <a:t/>
            </a:r>
            <a:br>
              <a:rPr lang="en-US" sz="3200" b="1" dirty="0">
                <a:solidFill>
                  <a:srgbClr val="84492B"/>
                </a:solidFill>
                <a:latin typeface="Andalus" panose="02020603050405020304" pitchFamily="18" charset="-78"/>
                <a:cs typeface="Andalus" panose="02020603050405020304" pitchFamily="18" charset="-78"/>
              </a:rPr>
            </a:br>
            <a:r>
              <a:rPr lang="en-US" sz="2000" dirty="0" smtClean="0">
                <a:solidFill>
                  <a:prstClr val="black"/>
                </a:solidFill>
              </a:rPr>
              <a:t/>
            </a:r>
            <a:br>
              <a:rPr lang="en-US" sz="2000" dirty="0" smtClean="0">
                <a:solidFill>
                  <a:prstClr val="black"/>
                </a:solidFill>
              </a:rPr>
            </a:br>
            <a:endParaRPr lang="en-US" sz="3600"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92374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smtClean="0">
                <a:solidFill>
                  <a:prstClr val="white"/>
                </a:solidFill>
                <a:latin typeface="Agency FB" panose="020B0503020202020204" pitchFamily="34" charset="0"/>
                <a:cs typeface="Arial" panose="020B0604020202020204" pitchFamily="34" charset="0"/>
              </a:rPr>
              <a:t>Outline</a:t>
            </a:r>
            <a:endParaRPr lang="en-US" sz="3200" b="1" dirty="0">
              <a:solidFill>
                <a:prstClr val="white"/>
              </a:solidFill>
              <a:latin typeface="Agency FB" panose="020B0503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13" name="TextBox 12"/>
          <p:cNvSpPr txBox="1"/>
          <p:nvPr/>
        </p:nvSpPr>
        <p:spPr>
          <a:xfrm>
            <a:off x="1450683" y="1734321"/>
            <a:ext cx="9025406" cy="507831"/>
          </a:xfrm>
          <a:prstGeom prst="rect">
            <a:avLst/>
          </a:prstGeom>
          <a:noFill/>
        </p:spPr>
        <p:txBody>
          <a:bodyPr wrap="square" rtlCol="0">
            <a:spAutoFit/>
          </a:bodyPr>
          <a:lstStyle/>
          <a:p>
            <a:pPr marL="280988" lvl="2">
              <a:lnSpc>
                <a:spcPct val="150000"/>
              </a:lnSpc>
              <a:defRPr/>
            </a:pPr>
            <a:r>
              <a:rPr lang="en-US" sz="2000" b="1" i="1" dirty="0">
                <a:solidFill>
                  <a:srgbClr val="FF0000"/>
                </a:solidFill>
              </a:rPr>
              <a:t>It includes:</a:t>
            </a:r>
          </a:p>
        </p:txBody>
      </p:sp>
      <p:graphicFrame>
        <p:nvGraphicFramePr>
          <p:cNvPr id="14" name="Diagram 13"/>
          <p:cNvGraphicFramePr/>
          <p:nvPr>
            <p:extLst>
              <p:ext uri="{D42A27DB-BD31-4B8C-83A1-F6EECF244321}">
                <p14:modId xmlns:p14="http://schemas.microsoft.com/office/powerpoint/2010/main" val="4198900461"/>
              </p:ext>
            </p:extLst>
          </p:nvPr>
        </p:nvGraphicFramePr>
        <p:xfrm>
          <a:off x="1228558" y="2316228"/>
          <a:ext cx="10021966" cy="33858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a:t>
            </a:fld>
            <a:endParaRPr lang="en-US" dirty="0">
              <a:solidFill>
                <a:prstClr val="white"/>
              </a:solidFill>
            </a:endParaRPr>
          </a:p>
        </p:txBody>
      </p:sp>
    </p:spTree>
    <p:extLst>
      <p:ext uri="{BB962C8B-B14F-4D97-AF65-F5344CB8AC3E}">
        <p14:creationId xmlns:p14="http://schemas.microsoft.com/office/powerpoint/2010/main" val="22385728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Introduction</a:t>
            </a:r>
            <a:endParaRPr lang="en-US" sz="3200" b="1" dirty="0" smtClean="0">
              <a:solidFill>
                <a:prstClr val="white"/>
              </a:solidFill>
              <a:latin typeface="Agency FB" panose="020B0503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a:t>
            </a:fld>
            <a:endParaRPr lang="en-US" dirty="0">
              <a:solidFill>
                <a:prstClr val="white"/>
              </a:solidFill>
            </a:endParaRPr>
          </a:p>
        </p:txBody>
      </p:sp>
      <p:pic>
        <p:nvPicPr>
          <p:cNvPr id="15" name="Picture 14" descr="Image result for recent cyber attacks free pics download">
            <a:extLst>
              <a:ext uri="{FF2B5EF4-FFF2-40B4-BE49-F238E27FC236}">
                <a16:creationId xmlns:lc="http://schemas.openxmlformats.org/drawingml/2006/lockedCanvas" xmlns:a16="http://schemas.microsoft.com/office/drawing/2014/main" xmlns="" id="{B67D1BDA-F945-444B-922E-69FE4E11D44F}"/>
              </a:ext>
            </a:extLst>
          </p:cNvPr>
          <p:cNvPicPr/>
          <p:nvPr/>
        </p:nvPicPr>
        <p:blipFill>
          <a:blip r:embed="rId5" cstate="print"/>
          <a:srcRect/>
          <a:stretch>
            <a:fillRect/>
          </a:stretch>
        </p:blipFill>
        <p:spPr bwMode="auto">
          <a:xfrm>
            <a:off x="9083842" y="1973226"/>
            <a:ext cx="2522004" cy="2189700"/>
          </a:xfrm>
          <a:prstGeom prst="rect">
            <a:avLst/>
          </a:prstGeom>
          <a:noFill/>
          <a:ln w="9525">
            <a:noFill/>
            <a:miter lim="800000"/>
            <a:headEnd/>
            <a:tailEnd/>
          </a:ln>
          <a:effectLst>
            <a:softEdge rad="127000"/>
          </a:effectLst>
        </p:spPr>
      </p:pic>
      <p:sp>
        <p:nvSpPr>
          <p:cNvPr id="16"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887509" y="1622638"/>
            <a:ext cx="8196333" cy="4445391"/>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gn="just">
              <a:lnSpc>
                <a:spcPct val="150000"/>
              </a:lnSpc>
              <a:buFont typeface="Wingdings" panose="05000000000000000000" pitchFamily="2" charset="2"/>
              <a:buChar char="§"/>
            </a:pPr>
            <a:r>
              <a:rPr lang="en-US" dirty="0">
                <a:effectLst/>
                <a:latin typeface="Calibri" panose="020F0502020204030204" pitchFamily="34" charset="0"/>
                <a:ea typeface="Calibri" panose="020F0502020204030204" pitchFamily="34" charset="0"/>
                <a:cs typeface="Arial" panose="020B0604020202020204" pitchFamily="34" charset="0"/>
              </a:rPr>
              <a:t>The </a:t>
            </a: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malware</a:t>
            </a:r>
            <a:r>
              <a:rPr lang="en-US" dirty="0">
                <a:solidFill>
                  <a:srgbClr val="FF0000"/>
                </a:solidFill>
                <a:effectLst/>
                <a:latin typeface="Calibri" panose="020F0502020204030204" pitchFamily="34" charset="0"/>
                <a:ea typeface="Calibri" panose="020F0502020204030204" pitchFamily="34" charset="0"/>
                <a:cs typeface="Arial" panose="020B0604020202020204" pitchFamily="34" charset="0"/>
              </a:rPr>
              <a:t> </a:t>
            </a:r>
            <a:r>
              <a:rPr lang="en-US" dirty="0">
                <a:effectLst/>
                <a:latin typeface="Calibri" panose="020F0502020204030204" pitchFamily="34" charset="0"/>
                <a:ea typeface="Calibri" panose="020F0502020204030204" pitchFamily="34" charset="0"/>
                <a:cs typeface="Arial" panose="020B0604020202020204" pitchFamily="34" charset="0"/>
              </a:rPr>
              <a:t>is a computer software program maliciously developed </a:t>
            </a:r>
            <a:r>
              <a:rPr lang="en-US" i="1" u="sng" dirty="0">
                <a:effectLst/>
                <a:latin typeface="Calibri" panose="020F0502020204030204" pitchFamily="34" charset="0"/>
                <a:ea typeface="Calibri" panose="020F0502020204030204" pitchFamily="34" charset="0"/>
                <a:cs typeface="Arial" panose="020B0604020202020204" pitchFamily="34" charset="0"/>
              </a:rPr>
              <a:t>to install on the computers without any consent of the users</a:t>
            </a:r>
            <a:r>
              <a:rPr lang="en-US" i="1" dirty="0">
                <a:effectLst/>
                <a:latin typeface="Calibri" panose="020F0502020204030204" pitchFamily="34" charset="0"/>
                <a:ea typeface="Calibri" panose="020F0502020204030204" pitchFamily="34" charset="0"/>
                <a:cs typeface="Arial" panose="020B0604020202020204" pitchFamily="34" charset="0"/>
              </a:rPr>
              <a:t>. </a:t>
            </a:r>
          </a:p>
          <a:p>
            <a:pPr algn="just">
              <a:lnSpc>
                <a:spcPct val="150000"/>
              </a:lnSpc>
              <a:buFont typeface="Wingdings" panose="05000000000000000000" pitchFamily="2" charset="2"/>
              <a:buChar char="§"/>
            </a:pPr>
            <a:r>
              <a:rPr lang="en-US" dirty="0">
                <a:effectLst/>
                <a:latin typeface="Calibri" panose="020F0502020204030204" pitchFamily="34" charset="0"/>
                <a:ea typeface="Calibri" panose="020F0502020204030204" pitchFamily="34" charset="0"/>
                <a:cs typeface="Arial" panose="020B0604020202020204" pitchFamily="34" charset="0"/>
              </a:rPr>
              <a:t>The </a:t>
            </a: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main objective </a:t>
            </a:r>
            <a:r>
              <a:rPr lang="en-US" dirty="0">
                <a:effectLst/>
                <a:latin typeface="Calibri" panose="020F0502020204030204" pitchFamily="34" charset="0"/>
                <a:ea typeface="Calibri" panose="020F0502020204030204" pitchFamily="34" charset="0"/>
                <a:cs typeface="Arial" panose="020B0604020202020204" pitchFamily="34" charset="0"/>
              </a:rPr>
              <a:t>of malware</a:t>
            </a:r>
            <a:r>
              <a:rPr lang="en-US" b="1" dirty="0">
                <a:effectLst/>
                <a:latin typeface="Calibri" panose="020F0502020204030204" pitchFamily="34" charset="0"/>
                <a:ea typeface="Calibri" panose="020F0502020204030204" pitchFamily="34" charset="0"/>
                <a:cs typeface="Arial" panose="020B0604020202020204" pitchFamily="34" charset="0"/>
              </a:rPr>
              <a:t> </a:t>
            </a:r>
            <a:r>
              <a:rPr lang="en-US" dirty="0">
                <a:effectLst/>
                <a:latin typeface="Calibri" panose="020F0502020204030204" pitchFamily="34" charset="0"/>
                <a:ea typeface="Calibri" panose="020F0502020204030204" pitchFamily="34" charset="0"/>
                <a:cs typeface="Arial" panose="020B0604020202020204" pitchFamily="34" charset="0"/>
              </a:rPr>
              <a:t>programs is to </a:t>
            </a:r>
            <a:r>
              <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either</a:t>
            </a:r>
            <a:r>
              <a:rPr lang="en-US" dirty="0">
                <a:effectLst/>
                <a:latin typeface="Calibri" panose="020F0502020204030204" pitchFamily="34" charset="0"/>
                <a:ea typeface="Calibri" panose="020F0502020204030204" pitchFamily="34" charset="0"/>
                <a:cs typeface="Arial" panose="020B0604020202020204" pitchFamily="34" charset="0"/>
              </a:rPr>
              <a:t> </a:t>
            </a:r>
            <a:r>
              <a:rPr lang="en-US" i="1" u="sng" dirty="0">
                <a:effectLst/>
                <a:latin typeface="Calibri" panose="020F0502020204030204" pitchFamily="34" charset="0"/>
                <a:ea typeface="Calibri" panose="020F0502020204030204" pitchFamily="34" charset="0"/>
                <a:cs typeface="Arial" panose="020B0604020202020204" pitchFamily="34" charset="0"/>
              </a:rPr>
              <a:t>establish the access to the targeted computers without any permission of the user</a:t>
            </a:r>
            <a:r>
              <a:rPr lang="en-US" u="sng" dirty="0">
                <a:effectLst/>
                <a:latin typeface="Calibri" panose="020F0502020204030204" pitchFamily="34" charset="0"/>
                <a:ea typeface="Calibri" panose="020F0502020204030204" pitchFamily="34" charset="0"/>
                <a:cs typeface="Arial" panose="020B0604020202020204" pitchFamily="34" charset="0"/>
              </a:rPr>
              <a:t> </a:t>
            </a:r>
            <a:r>
              <a:rPr lang="en-US" dirty="0">
                <a:effectLst/>
                <a:latin typeface="Calibri" panose="020F0502020204030204" pitchFamily="34" charset="0"/>
                <a:ea typeface="Calibri" panose="020F0502020204030204" pitchFamily="34" charset="0"/>
                <a:cs typeface="Arial" panose="020B0604020202020204" pitchFamily="34" charset="0"/>
              </a:rPr>
              <a:t>or to </a:t>
            </a:r>
            <a:r>
              <a:rPr lang="en-US" i="1" u="sng" dirty="0">
                <a:effectLst/>
                <a:latin typeface="Calibri" panose="020F0502020204030204" pitchFamily="34" charset="0"/>
                <a:ea typeface="Calibri" panose="020F0502020204030204" pitchFamily="34" charset="0"/>
                <a:cs typeface="Arial" panose="020B0604020202020204" pitchFamily="34" charset="0"/>
              </a:rPr>
              <a:t>install the program to create annoyance for the users</a:t>
            </a:r>
            <a:r>
              <a:rPr lang="en-US" i="1" dirty="0">
                <a:effectLst/>
                <a:latin typeface="Calibri" panose="020F0502020204030204" pitchFamily="34" charset="0"/>
                <a:ea typeface="Calibri" panose="020F0502020204030204" pitchFamily="34" charset="0"/>
                <a:cs typeface="Arial" panose="020B0604020202020204" pitchFamily="34" charset="0"/>
              </a:rPr>
              <a:t>.</a:t>
            </a:r>
          </a:p>
          <a:p>
            <a:pPr algn="just">
              <a:lnSpc>
                <a:spcPct val="150000"/>
              </a:lnSpc>
              <a:buFont typeface="Wingdings" panose="05000000000000000000" pitchFamily="2" charset="2"/>
              <a:buChar char="§"/>
            </a:pPr>
            <a:r>
              <a:rPr lang="en-US" dirty="0">
                <a:effectLst/>
                <a:latin typeface="Calibri" panose="020F0502020204030204" pitchFamily="34" charset="0"/>
                <a:ea typeface="Calibri" panose="020F0502020204030204" pitchFamily="34" charset="0"/>
                <a:cs typeface="Arial" panose="020B0604020202020204" pitchFamily="34" charset="0"/>
              </a:rPr>
              <a:t>The annoyance can include </a:t>
            </a:r>
            <a:r>
              <a:rPr lang="en-US" u="sng" dirty="0">
                <a:effectLst/>
                <a:latin typeface="Calibri" panose="020F0502020204030204" pitchFamily="34" charset="0"/>
                <a:ea typeface="Calibri" panose="020F0502020204030204" pitchFamily="34" charset="0"/>
                <a:cs typeface="Arial" panose="020B0604020202020204" pitchFamily="34" charset="0"/>
              </a:rPr>
              <a:t>pranks</a:t>
            </a:r>
            <a:r>
              <a:rPr lang="en-US" dirty="0">
                <a:effectLst/>
                <a:latin typeface="Calibri" panose="020F0502020204030204" pitchFamily="34" charset="0"/>
                <a:ea typeface="Calibri" panose="020F0502020204030204" pitchFamily="34" charset="0"/>
                <a:cs typeface="Arial" panose="020B0604020202020204" pitchFamily="34" charset="0"/>
              </a:rPr>
              <a:t>, </a:t>
            </a:r>
            <a:r>
              <a:rPr lang="en-US" u="sng" dirty="0">
                <a:effectLst/>
                <a:latin typeface="Calibri" panose="020F0502020204030204" pitchFamily="34" charset="0"/>
                <a:ea typeface="Calibri" panose="020F0502020204030204" pitchFamily="34" charset="0"/>
                <a:cs typeface="Arial" panose="020B0604020202020204" pitchFamily="34" charset="0"/>
              </a:rPr>
              <a:t>data theft</a:t>
            </a:r>
            <a:r>
              <a:rPr lang="en-US" dirty="0">
                <a:effectLst/>
                <a:latin typeface="Calibri" panose="020F0502020204030204" pitchFamily="34" charset="0"/>
                <a:ea typeface="Calibri" panose="020F0502020204030204" pitchFamily="34" charset="0"/>
                <a:cs typeface="Arial" panose="020B0604020202020204" pitchFamily="34" charset="0"/>
              </a:rPr>
              <a:t>, </a:t>
            </a:r>
            <a:r>
              <a:rPr lang="en-US" u="sng" dirty="0">
                <a:effectLst/>
                <a:latin typeface="Calibri" panose="020F0502020204030204" pitchFamily="34" charset="0"/>
                <a:ea typeface="Calibri" panose="020F0502020204030204" pitchFamily="34" charset="0"/>
                <a:cs typeface="Arial" panose="020B0604020202020204" pitchFamily="34" charset="0"/>
              </a:rPr>
              <a:t>data damage</a:t>
            </a:r>
            <a:r>
              <a:rPr lang="en-US" dirty="0">
                <a:effectLst/>
                <a:latin typeface="Calibri" panose="020F0502020204030204" pitchFamily="34" charset="0"/>
                <a:ea typeface="Calibri" panose="020F0502020204030204" pitchFamily="34" charset="0"/>
                <a:cs typeface="Arial" panose="020B0604020202020204" pitchFamily="34" charset="0"/>
              </a:rPr>
              <a:t>, </a:t>
            </a:r>
            <a:r>
              <a:rPr lang="en-US" u="sng" dirty="0">
                <a:effectLst/>
                <a:latin typeface="Calibri" panose="020F0502020204030204" pitchFamily="34" charset="0"/>
                <a:ea typeface="Calibri" panose="020F0502020204030204" pitchFamily="34" charset="0"/>
                <a:cs typeface="Arial" panose="020B0604020202020204" pitchFamily="34" charset="0"/>
              </a:rPr>
              <a:t>computer malfunction</a:t>
            </a:r>
            <a:r>
              <a:rPr lang="en-US" dirty="0">
                <a:effectLst/>
                <a:latin typeface="Calibri" panose="020F0502020204030204" pitchFamily="34" charset="0"/>
                <a:ea typeface="Calibri" panose="020F0502020204030204" pitchFamily="34" charset="0"/>
                <a:cs typeface="Arial" panose="020B0604020202020204" pitchFamily="34" charset="0"/>
              </a:rPr>
              <a:t>, </a:t>
            </a:r>
            <a:r>
              <a:rPr lang="en-US" u="sng" dirty="0">
                <a:effectLst/>
                <a:latin typeface="Calibri" panose="020F0502020204030204" pitchFamily="34" charset="0"/>
                <a:ea typeface="Calibri" panose="020F0502020204030204" pitchFamily="34" charset="0"/>
                <a:cs typeface="Arial" panose="020B0604020202020204" pitchFamily="34" charset="0"/>
              </a:rPr>
              <a:t>service blockage</a:t>
            </a:r>
            <a:r>
              <a:rPr lang="en-US" dirty="0">
                <a:effectLst/>
                <a:latin typeface="Calibri" panose="020F0502020204030204" pitchFamily="34" charset="0"/>
                <a:ea typeface="Calibri" panose="020F0502020204030204" pitchFamily="34" charset="0"/>
                <a:cs typeface="Arial" panose="020B0604020202020204" pitchFamily="34" charset="0"/>
              </a:rPr>
              <a:t>, and </a:t>
            </a:r>
            <a:r>
              <a:rPr lang="en-US" u="sng" dirty="0">
                <a:effectLst/>
                <a:latin typeface="Calibri" panose="020F0502020204030204" pitchFamily="34" charset="0"/>
                <a:ea typeface="Calibri" panose="020F0502020204030204" pitchFamily="34" charset="0"/>
                <a:cs typeface="Arial" panose="020B0604020202020204" pitchFamily="34" charset="0"/>
              </a:rPr>
              <a:t>spying on the users</a:t>
            </a:r>
            <a:r>
              <a:rPr lang="en-US" dirty="0">
                <a:effectLst/>
                <a:latin typeface="Calibri" panose="020F0502020204030204" pitchFamily="34" charset="0"/>
                <a:ea typeface="Calibri" panose="020F0502020204030204" pitchFamily="34" charset="0"/>
                <a:cs typeface="Arial" panose="020B0604020202020204" pitchFamily="34" charset="0"/>
              </a:rPr>
              <a:t>. </a:t>
            </a:r>
          </a:p>
          <a:p>
            <a:pPr algn="just">
              <a:lnSpc>
                <a:spcPct val="150000"/>
              </a:lnSpc>
              <a:buFont typeface="Wingdings" panose="05000000000000000000" pitchFamily="2" charset="2"/>
              <a:buChar char="§"/>
            </a:pPr>
            <a:r>
              <a:rPr lang="en-US" b="1" dirty="0">
                <a:effectLst/>
                <a:latin typeface="Calibri" panose="020F0502020204030204" pitchFamily="34" charset="0"/>
                <a:ea typeface="Calibri" panose="020F0502020204030204" pitchFamily="34" charset="0"/>
                <a:cs typeface="Arial" panose="020B0604020202020204" pitchFamily="34" charset="0"/>
              </a:rPr>
              <a:t>In most of the cases</a:t>
            </a:r>
            <a:r>
              <a:rPr lang="en-US" dirty="0">
                <a:effectLst/>
                <a:latin typeface="Calibri" panose="020F0502020204030204" pitchFamily="34" charset="0"/>
                <a:ea typeface="Calibri" panose="020F0502020204030204" pitchFamily="34" charset="0"/>
                <a:cs typeface="Arial" panose="020B0604020202020204" pitchFamily="34" charset="0"/>
              </a:rPr>
              <a:t>, the malwares are installed on the targeted computers to achieve different types of </a:t>
            </a: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goals</a:t>
            </a:r>
            <a:r>
              <a:rPr lang="en-US" dirty="0">
                <a:effectLst/>
                <a:latin typeface="Calibri" panose="020F0502020204030204" pitchFamily="34" charset="0"/>
                <a:ea typeface="Calibri" panose="020F0502020204030204" pitchFamily="34" charset="0"/>
                <a:cs typeface="Arial" panose="020B0604020202020204" pitchFamily="34" charset="0"/>
              </a:rPr>
              <a:t>, which may include getting </a:t>
            </a:r>
            <a:r>
              <a:rPr lang="en-US" i="1" u="sng" dirty="0">
                <a:effectLst/>
                <a:latin typeface="Calibri" panose="020F0502020204030204" pitchFamily="34" charset="0"/>
                <a:ea typeface="Calibri" panose="020F0502020204030204" pitchFamily="34" charset="0"/>
                <a:cs typeface="Arial" panose="020B0604020202020204" pitchFamily="34" charset="0"/>
              </a:rPr>
              <a:t>financial favor</a:t>
            </a:r>
            <a:r>
              <a:rPr lang="en-US" i="1" dirty="0">
                <a:effectLst/>
                <a:latin typeface="Calibri" panose="020F0502020204030204" pitchFamily="34" charset="0"/>
                <a:ea typeface="Calibri" panose="020F0502020204030204" pitchFamily="34" charset="0"/>
                <a:cs typeface="Arial" panose="020B0604020202020204" pitchFamily="34" charset="0"/>
              </a:rPr>
              <a:t>, </a:t>
            </a:r>
            <a:r>
              <a:rPr lang="en-US" i="1" u="sng" dirty="0">
                <a:effectLst/>
                <a:latin typeface="Calibri" panose="020F0502020204030204" pitchFamily="34" charset="0"/>
                <a:ea typeface="Calibri" panose="020F0502020204030204" pitchFamily="34" charset="0"/>
                <a:cs typeface="Arial" panose="020B0604020202020204" pitchFamily="34" charset="0"/>
              </a:rPr>
              <a:t>knowing the business strategies</a:t>
            </a:r>
            <a:r>
              <a:rPr lang="en-US" i="1" dirty="0">
                <a:effectLst/>
                <a:latin typeface="Calibri" panose="020F0502020204030204" pitchFamily="34" charset="0"/>
                <a:ea typeface="Calibri" panose="020F0502020204030204" pitchFamily="34" charset="0"/>
                <a:cs typeface="Arial" panose="020B0604020202020204" pitchFamily="34" charset="0"/>
              </a:rPr>
              <a:t>, </a:t>
            </a:r>
            <a:r>
              <a:rPr lang="en-US" i="1" u="sng" dirty="0">
                <a:effectLst/>
                <a:latin typeface="Calibri" panose="020F0502020204030204" pitchFamily="34" charset="0"/>
                <a:ea typeface="Calibri" panose="020F0502020204030204" pitchFamily="34" charset="0"/>
                <a:cs typeface="Arial" panose="020B0604020202020204" pitchFamily="34" charset="0"/>
              </a:rPr>
              <a:t>sabotaging the governmental system</a:t>
            </a:r>
            <a:r>
              <a:rPr lang="en-US" dirty="0">
                <a:effectLst/>
                <a:latin typeface="Calibri" panose="020F0502020204030204" pitchFamily="34" charset="0"/>
                <a:ea typeface="Calibri" panose="020F0502020204030204" pitchFamily="34" charset="0"/>
                <a:cs typeface="Arial" panose="020B0604020202020204" pitchFamily="34" charset="0"/>
              </a:rPr>
              <a:t>, and many others. </a:t>
            </a:r>
          </a:p>
        </p:txBody>
      </p:sp>
    </p:spTree>
    <p:extLst>
      <p:ext uri="{BB962C8B-B14F-4D97-AF65-F5344CB8AC3E}">
        <p14:creationId xmlns:p14="http://schemas.microsoft.com/office/powerpoint/2010/main" val="29093148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Introduction</a:t>
            </a:r>
            <a:endParaRPr lang="en-US" sz="3200" b="1" dirty="0" smtClean="0">
              <a:solidFill>
                <a:prstClr val="white"/>
              </a:solidFill>
              <a:latin typeface="Agency FB" panose="020B0503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4</a:t>
            </a:fld>
            <a:endParaRPr lang="en-US" dirty="0">
              <a:solidFill>
                <a:prstClr val="white"/>
              </a:solidFill>
            </a:endParaRPr>
          </a:p>
        </p:txBody>
      </p:sp>
      <p:pic>
        <p:nvPicPr>
          <p:cNvPr id="15" name="Picture 14" descr="Image result for recent cyber attacks free pics download">
            <a:extLst>
              <a:ext uri="{FF2B5EF4-FFF2-40B4-BE49-F238E27FC236}">
                <a16:creationId xmlns:lc="http://schemas.openxmlformats.org/drawingml/2006/lockedCanvas" xmlns:a16="http://schemas.microsoft.com/office/drawing/2014/main" xmlns="" id="{B67D1BDA-F945-444B-922E-69FE4E11D44F}"/>
              </a:ext>
            </a:extLst>
          </p:cNvPr>
          <p:cNvPicPr/>
          <p:nvPr/>
        </p:nvPicPr>
        <p:blipFill>
          <a:blip r:embed="rId5" cstate="print"/>
          <a:srcRect/>
          <a:stretch>
            <a:fillRect/>
          </a:stretch>
        </p:blipFill>
        <p:spPr bwMode="auto">
          <a:xfrm>
            <a:off x="9083842" y="1973226"/>
            <a:ext cx="2522004" cy="2189700"/>
          </a:xfrm>
          <a:prstGeom prst="rect">
            <a:avLst/>
          </a:prstGeom>
          <a:noFill/>
          <a:ln w="9525">
            <a:noFill/>
            <a:miter lim="800000"/>
            <a:headEnd/>
            <a:tailEnd/>
          </a:ln>
          <a:effectLst>
            <a:softEdge rad="127000"/>
          </a:effectLst>
        </p:spPr>
      </p:pic>
      <p:sp>
        <p:nvSpPr>
          <p:cNvPr id="12"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156313" y="1833639"/>
            <a:ext cx="7388496" cy="3648119"/>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gn="just">
              <a:lnSpc>
                <a:spcPct val="150000"/>
              </a:lnSpc>
              <a:spcBef>
                <a:spcPts val="0"/>
              </a:spcBef>
              <a:spcAft>
                <a:spcPts val="1000"/>
              </a:spcAft>
              <a:buFont typeface="Wingdings" panose="05000000000000000000" pitchFamily="2" charset="2"/>
              <a:buChar char="§"/>
            </a:pP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Hackers</a:t>
            </a:r>
            <a:r>
              <a:rPr lang="en-US" dirty="0">
                <a:effectLst/>
                <a:latin typeface="Calibri" panose="020F0502020204030204" pitchFamily="34" charset="0"/>
                <a:ea typeface="Calibri" panose="020F0502020204030204" pitchFamily="34" charset="0"/>
                <a:cs typeface="Arial" panose="020B0604020202020204" pitchFamily="34" charset="0"/>
              </a:rPr>
              <a:t> normally consistently </a:t>
            </a:r>
            <a:r>
              <a:rPr lang="en-US" u="sng" dirty="0">
                <a:effectLst/>
                <a:latin typeface="Calibri" panose="020F0502020204030204" pitchFamily="34" charset="0"/>
                <a:ea typeface="Calibri" panose="020F0502020204030204" pitchFamily="34" charset="0"/>
                <a:cs typeface="Arial" panose="020B0604020202020204" pitchFamily="34" charset="0"/>
              </a:rPr>
              <a:t>create different types of malicious software program</a:t>
            </a:r>
            <a:r>
              <a:rPr lang="en-US" dirty="0">
                <a:effectLst/>
                <a:latin typeface="Calibri" panose="020F0502020204030204" pitchFamily="34" charset="0"/>
                <a:ea typeface="Calibri" panose="020F0502020204030204" pitchFamily="34" charset="0"/>
                <a:cs typeface="Arial" panose="020B0604020202020204" pitchFamily="34" charset="0"/>
              </a:rPr>
              <a:t> that are used via internet. </a:t>
            </a:r>
          </a:p>
          <a:p>
            <a:pPr algn="just">
              <a:lnSpc>
                <a:spcPct val="150000"/>
              </a:lnSpc>
              <a:spcBef>
                <a:spcPts val="0"/>
              </a:spcBef>
              <a:spcAft>
                <a:spcPts val="1000"/>
              </a:spcAft>
              <a:buFont typeface="Wingdings" panose="05000000000000000000" pitchFamily="2" charset="2"/>
              <a:buChar char="§"/>
            </a:pPr>
            <a:r>
              <a:rPr lang="en-US" dirty="0">
                <a:effectLst/>
                <a:latin typeface="Calibri" panose="020F0502020204030204" pitchFamily="34" charset="0"/>
                <a:ea typeface="Calibri" panose="020F0502020204030204" pitchFamily="34" charset="0"/>
                <a:cs typeface="Arial" panose="020B0604020202020204" pitchFamily="34" charset="0"/>
              </a:rPr>
              <a:t>All these programs are given certain names by the hackers. </a:t>
            </a:r>
          </a:p>
          <a:p>
            <a:pPr algn="just">
              <a:lnSpc>
                <a:spcPct val="150000"/>
              </a:lnSpc>
              <a:spcBef>
                <a:spcPts val="0"/>
              </a:spcBef>
              <a:spcAft>
                <a:spcPts val="1000"/>
              </a:spcAft>
              <a:buFont typeface="Wingdings" panose="05000000000000000000" pitchFamily="2" charset="2"/>
              <a:buChar char="§"/>
            </a:pPr>
            <a:r>
              <a:rPr lang="en-US" dirty="0">
                <a:effectLst/>
                <a:latin typeface="Calibri" panose="020F0502020204030204" pitchFamily="34" charset="0"/>
                <a:ea typeface="Calibri" panose="020F0502020204030204" pitchFamily="34" charset="0"/>
                <a:cs typeface="Arial" panose="020B0604020202020204" pitchFamily="34" charset="0"/>
              </a:rPr>
              <a:t>In certain cases, those programs are detected and </a:t>
            </a:r>
            <a:r>
              <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named by the cyber security companies</a:t>
            </a:r>
            <a:r>
              <a:rPr lang="en-US" dirty="0">
                <a:effectLst/>
                <a:latin typeface="Calibri" panose="020F0502020204030204" pitchFamily="34" charset="0"/>
                <a:ea typeface="Calibri" panose="020F0502020204030204" pitchFamily="34" charset="0"/>
                <a:cs typeface="Arial" panose="020B0604020202020204" pitchFamily="34" charset="0"/>
              </a:rPr>
              <a:t>. </a:t>
            </a:r>
          </a:p>
          <a:p>
            <a:pPr algn="just">
              <a:lnSpc>
                <a:spcPct val="150000"/>
              </a:lnSpc>
              <a:spcBef>
                <a:spcPts val="0"/>
              </a:spcBef>
              <a:spcAft>
                <a:spcPts val="1000"/>
              </a:spcAft>
              <a:buFont typeface="Wingdings" panose="05000000000000000000" pitchFamily="2" charset="2"/>
              <a:buChar char="§"/>
            </a:pPr>
            <a:r>
              <a:rPr lang="en-US" dirty="0">
                <a:effectLst/>
                <a:latin typeface="Calibri" panose="020F0502020204030204" pitchFamily="34" charset="0"/>
                <a:ea typeface="Calibri" panose="020F0502020204030204" pitchFamily="34" charset="0"/>
                <a:cs typeface="Arial" panose="020B0604020202020204" pitchFamily="34" charset="0"/>
              </a:rPr>
              <a:t>But all those programs fall under the major categories, which are very well known in the field of computer security. </a:t>
            </a:r>
          </a:p>
        </p:txBody>
      </p:sp>
    </p:spTree>
    <p:extLst>
      <p:ext uri="{BB962C8B-B14F-4D97-AF65-F5344CB8AC3E}">
        <p14:creationId xmlns:p14="http://schemas.microsoft.com/office/powerpoint/2010/main" val="34031771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Malwares and attack Types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5</a:t>
            </a:fld>
            <a:endParaRPr lang="en-US" dirty="0">
              <a:solidFill>
                <a:prstClr val="white"/>
              </a:solidFill>
            </a:endParaRPr>
          </a:p>
        </p:txBody>
      </p:sp>
      <p:sp>
        <p:nvSpPr>
          <p:cNvPr id="12" name="TextBox 6"/>
          <p:cNvSpPr txBox="1">
            <a:spLocks noChangeArrowheads="1"/>
          </p:cNvSpPr>
          <p:nvPr/>
        </p:nvSpPr>
        <p:spPr bwMode="auto">
          <a:xfrm>
            <a:off x="1231240" y="1661030"/>
            <a:ext cx="9783763"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285750" indent="-285750" algn="just">
              <a:lnSpc>
                <a:spcPct val="150000"/>
              </a:lnSpc>
              <a:buFont typeface="Wingdings" pitchFamily="2" charset="2"/>
              <a:buChar char="v"/>
            </a:pPr>
            <a:r>
              <a:rPr lang="en-US" sz="2000" b="1" dirty="0">
                <a:solidFill>
                  <a:srgbClr val="CE7408"/>
                </a:solidFill>
              </a:rPr>
              <a:t>Malware</a:t>
            </a:r>
            <a:r>
              <a:rPr lang="en-US" sz="2000" b="1" dirty="0"/>
              <a:t>, also called malicious code, is software designed </a:t>
            </a:r>
            <a:r>
              <a:rPr lang="en-US" sz="2000" b="1" dirty="0" smtClean="0"/>
              <a:t>to</a:t>
            </a:r>
            <a:r>
              <a:rPr lang="ar-YE" sz="2000" b="1" dirty="0" smtClean="0"/>
              <a:t>:</a:t>
            </a:r>
            <a:r>
              <a:rPr lang="en-US" sz="2000" b="1" dirty="0" smtClean="0"/>
              <a:t> </a:t>
            </a:r>
            <a:endParaRPr lang="ar-YE" sz="2000" b="1" dirty="0" smtClean="0"/>
          </a:p>
          <a:p>
            <a:pPr marL="717550" indent="-285750" algn="just">
              <a:lnSpc>
                <a:spcPct val="150000"/>
              </a:lnSpc>
              <a:buFont typeface="Wingdings" pitchFamily="2" charset="2"/>
              <a:buChar char="Ø"/>
            </a:pPr>
            <a:r>
              <a:rPr lang="en-US" sz="2000" dirty="0" smtClean="0"/>
              <a:t>gain </a:t>
            </a:r>
            <a:r>
              <a:rPr lang="en-US" sz="2000" dirty="0"/>
              <a:t>access to targeted computer systems, </a:t>
            </a:r>
            <a:endParaRPr lang="ar-YE" sz="2000" dirty="0" smtClean="0"/>
          </a:p>
          <a:p>
            <a:pPr marL="717550" indent="-285750" algn="just">
              <a:lnSpc>
                <a:spcPct val="150000"/>
              </a:lnSpc>
              <a:buFont typeface="Wingdings" pitchFamily="2" charset="2"/>
              <a:buChar char="Ø"/>
            </a:pPr>
            <a:r>
              <a:rPr lang="en-US" sz="2000" dirty="0" smtClean="0"/>
              <a:t>steal information </a:t>
            </a:r>
            <a:r>
              <a:rPr lang="en-US" sz="2000" dirty="0"/>
              <a:t>or </a:t>
            </a:r>
            <a:endParaRPr lang="ar-YE" sz="2000" dirty="0" smtClean="0"/>
          </a:p>
          <a:p>
            <a:pPr marL="717550" indent="-285750" algn="just">
              <a:lnSpc>
                <a:spcPct val="150000"/>
              </a:lnSpc>
              <a:buFont typeface="Wingdings" pitchFamily="2" charset="2"/>
              <a:buChar char="Ø"/>
            </a:pPr>
            <a:r>
              <a:rPr lang="en-US" sz="2000" dirty="0" smtClean="0"/>
              <a:t>disrupt </a:t>
            </a:r>
            <a:r>
              <a:rPr lang="en-US" sz="2000" dirty="0"/>
              <a:t>computer operations. </a:t>
            </a:r>
            <a:endParaRPr lang="ar-YE" sz="2000" dirty="0" smtClean="0"/>
          </a:p>
          <a:p>
            <a:pPr marL="285750" indent="-285750" algn="just">
              <a:lnSpc>
                <a:spcPct val="150000"/>
              </a:lnSpc>
              <a:buFont typeface="Arial" pitchFamily="34" charset="0"/>
              <a:buChar char="•"/>
            </a:pPr>
            <a:endParaRPr lang="ar-YE" sz="2000" dirty="0"/>
          </a:p>
          <a:p>
            <a:pPr marL="285750" indent="-285750">
              <a:lnSpc>
                <a:spcPct val="150000"/>
              </a:lnSpc>
              <a:buFont typeface="Wingdings" pitchFamily="2" charset="2"/>
              <a:buChar char="v"/>
            </a:pPr>
            <a:r>
              <a:rPr lang="en-US" sz="2000" b="1" dirty="0"/>
              <a:t>Malware and malicious files inside a computer system can:</a:t>
            </a:r>
          </a:p>
          <a:p>
            <a:pPr marL="717550" indent="-285750">
              <a:lnSpc>
                <a:spcPct val="150000"/>
              </a:lnSpc>
              <a:buFont typeface="Wingdings" pitchFamily="2" charset="2"/>
              <a:buChar char="Ø"/>
            </a:pPr>
            <a:r>
              <a:rPr lang="en-US" sz="2000" dirty="0"/>
              <a:t>Deny access to the critical components of the network</a:t>
            </a:r>
          </a:p>
          <a:p>
            <a:pPr marL="717550" indent="-285750">
              <a:lnSpc>
                <a:spcPct val="150000"/>
              </a:lnSpc>
              <a:buFont typeface="Wingdings" pitchFamily="2" charset="2"/>
              <a:buChar char="Ø"/>
            </a:pPr>
            <a:r>
              <a:rPr lang="en-US" sz="2000" dirty="0"/>
              <a:t>Obtain information by retrieving data from the hard drive</a:t>
            </a:r>
          </a:p>
          <a:p>
            <a:pPr marL="717550" indent="-285750">
              <a:lnSpc>
                <a:spcPct val="150000"/>
              </a:lnSpc>
              <a:buFont typeface="Wingdings" pitchFamily="2" charset="2"/>
              <a:buChar char="Ø"/>
            </a:pPr>
            <a:r>
              <a:rPr lang="en-US" sz="2000" dirty="0"/>
              <a:t>Disrupt the system or even render it </a:t>
            </a:r>
            <a:r>
              <a:rPr lang="en-US" sz="2000" dirty="0" smtClean="0"/>
              <a:t>inoperable</a:t>
            </a:r>
            <a:endParaRPr lang="en-US" sz="2000" dirty="0"/>
          </a:p>
        </p:txBody>
      </p:sp>
    </p:spTree>
    <p:extLst>
      <p:ext uri="{BB962C8B-B14F-4D97-AF65-F5344CB8AC3E}">
        <p14:creationId xmlns:p14="http://schemas.microsoft.com/office/powerpoint/2010/main" val="69267289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Malwares and attack Types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6</a:t>
            </a:fld>
            <a:endParaRPr lang="en-US" dirty="0">
              <a:solidFill>
                <a:prstClr val="white"/>
              </a:solidFill>
            </a:endParaRPr>
          </a:p>
        </p:txBody>
      </p:sp>
      <p:sp>
        <p:nvSpPr>
          <p:cNvPr id="11"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518788" y="1639507"/>
            <a:ext cx="7690764" cy="4637904"/>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indent="0" algn="just">
              <a:lnSpc>
                <a:spcPct val="150000"/>
              </a:lnSpc>
              <a:spcBef>
                <a:spcPts val="0"/>
              </a:spcBef>
              <a:spcAft>
                <a:spcPts val="1000"/>
              </a:spcAft>
              <a:buNone/>
            </a:pPr>
            <a:r>
              <a:rPr lang="en-US" sz="2000" b="1" i="1" dirty="0">
                <a:effectLst/>
                <a:latin typeface="Calibri" panose="020F0502020204030204" pitchFamily="34" charset="0"/>
                <a:ea typeface="Calibri" panose="020F0502020204030204" pitchFamily="34" charset="0"/>
                <a:cs typeface="Arial" panose="020B0604020202020204" pitchFamily="34" charset="0"/>
              </a:rPr>
              <a:t>The main types of malware software programs are explained below</a:t>
            </a:r>
            <a:r>
              <a:rPr lang="en-US" sz="1800" b="1" dirty="0">
                <a:effectLst/>
                <a:latin typeface="Calibri" panose="020F0502020204030204" pitchFamily="34" charset="0"/>
                <a:ea typeface="Calibri" panose="020F0502020204030204" pitchFamily="34" charset="0"/>
                <a:cs typeface="Arial" panose="020B0604020202020204" pitchFamily="34" charset="0"/>
              </a:rPr>
              <a:t>:</a:t>
            </a:r>
            <a:r>
              <a:rPr lang="en-US" sz="1800" dirty="0">
                <a:effectLst/>
                <a:latin typeface="Calibri" panose="020F0502020204030204" pitchFamily="34" charset="0"/>
                <a:ea typeface="Calibri" panose="020F0502020204030204" pitchFamily="34" charset="0"/>
                <a:cs typeface="Arial" panose="020B0604020202020204" pitchFamily="34" charset="0"/>
              </a:rPr>
              <a:t> </a:t>
            </a:r>
          </a:p>
          <a:p>
            <a:pPr marL="536575" lvl="1" indent="-261938" algn="just">
              <a:spcBef>
                <a:spcPts val="0"/>
              </a:spcBef>
              <a:spcAft>
                <a:spcPts val="1000"/>
              </a:spcAft>
              <a:buFont typeface="Wingdings" panose="05000000000000000000" pitchFamily="2" charset="2"/>
              <a:buChar char="§"/>
            </a:pPr>
            <a:r>
              <a:rPr lang="en-US"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Viruses </a:t>
            </a:r>
          </a:p>
          <a:p>
            <a:pPr marL="536575" lvl="1" indent="-261938" algn="just">
              <a:spcBef>
                <a:spcPts val="0"/>
              </a:spcBef>
              <a:spcAft>
                <a:spcPts val="1000"/>
              </a:spcAft>
              <a:buFont typeface="Wingdings" panose="05000000000000000000" pitchFamily="2" charset="2"/>
              <a:buChar char="§"/>
            </a:pPr>
            <a:r>
              <a:rPr lang="en-US"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Trojan Horse</a:t>
            </a:r>
          </a:p>
          <a:p>
            <a:pPr marL="536575" lvl="1" indent="-261938" algn="just">
              <a:spcBef>
                <a:spcPts val="0"/>
              </a:spcBef>
              <a:spcAft>
                <a:spcPts val="1000"/>
              </a:spcAft>
              <a:buFont typeface="Wingdings" panose="05000000000000000000" pitchFamily="2" charset="2"/>
              <a:buChar char="§"/>
            </a:pPr>
            <a:r>
              <a:rPr lang="en-US" sz="1800" b="1" dirty="0" smtClean="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Spywares </a:t>
            </a:r>
            <a:endParaRPr lang="en-US"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marL="536575" lvl="1" indent="-261938" algn="just">
              <a:spcBef>
                <a:spcPts val="0"/>
              </a:spcBef>
              <a:spcAft>
                <a:spcPts val="1000"/>
              </a:spcAft>
              <a:buFont typeface="Wingdings" panose="05000000000000000000" pitchFamily="2" charset="2"/>
              <a:buChar char="§"/>
            </a:pPr>
            <a:r>
              <a:rPr lang="en-US"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Worms </a:t>
            </a:r>
          </a:p>
          <a:p>
            <a:pPr marL="536575" lvl="1" indent="-261938" algn="just">
              <a:spcBef>
                <a:spcPts val="0"/>
              </a:spcBef>
              <a:spcAft>
                <a:spcPts val="1000"/>
              </a:spcAft>
              <a:buFont typeface="Wingdings" panose="05000000000000000000" pitchFamily="2" charset="2"/>
              <a:buChar char="§"/>
            </a:pPr>
            <a:r>
              <a:rPr lang="en-US"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Adware</a:t>
            </a:r>
          </a:p>
          <a:p>
            <a:pPr marL="536575" lvl="1" indent="-261938" algn="just">
              <a:spcBef>
                <a:spcPts val="0"/>
              </a:spcBef>
              <a:spcAft>
                <a:spcPts val="1000"/>
              </a:spcAft>
              <a:buFont typeface="Wingdings" panose="05000000000000000000" pitchFamily="2" charset="2"/>
              <a:buChar char="§"/>
            </a:pPr>
            <a:r>
              <a:rPr lang="en-US"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Scareware </a:t>
            </a:r>
          </a:p>
          <a:p>
            <a:pPr marL="536575" lvl="1" indent="-261938" algn="just">
              <a:spcBef>
                <a:spcPts val="0"/>
              </a:spcBef>
              <a:spcAft>
                <a:spcPts val="1000"/>
              </a:spcAft>
              <a:buFont typeface="Wingdings" panose="05000000000000000000" pitchFamily="2" charset="2"/>
              <a:buChar char="§"/>
            </a:pPr>
            <a:r>
              <a:rPr lang="en-US" sz="1800"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Browser Hijacker</a:t>
            </a:r>
            <a:r>
              <a:rPr lang="en-US" b="1" dirty="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rPr>
              <a:t> </a:t>
            </a:r>
            <a:endParaRPr lang="ar-YE" b="1" dirty="0" smtClean="0">
              <a:solidFill>
                <a:srgbClr val="4F81BD"/>
              </a:solidFill>
              <a:effectLst/>
              <a:latin typeface="Cambria" panose="02040503050406030204" pitchFamily="18" charset="0"/>
              <a:ea typeface="Times New Roman" panose="02020603050405020304" pitchFamily="18" charset="0"/>
              <a:cs typeface="Times New Roman" panose="02020603050405020304" pitchFamily="18" charset="0"/>
            </a:endParaRPr>
          </a:p>
          <a:p>
            <a:pPr marL="536575" lvl="1" indent="-261938" algn="just">
              <a:spcBef>
                <a:spcPts val="0"/>
              </a:spcBef>
              <a:spcAft>
                <a:spcPts val="1000"/>
              </a:spcAft>
              <a:buFont typeface="Wingdings" panose="05000000000000000000" pitchFamily="2" charset="2"/>
              <a:buChar char="§"/>
            </a:pPr>
            <a:r>
              <a:rPr lang="en-US" b="1" dirty="0" smtClean="0">
                <a:solidFill>
                  <a:srgbClr val="4F81BD"/>
                </a:solidFill>
                <a:latin typeface="Cambria" panose="02040503050406030204" pitchFamily="18" charset="0"/>
                <a:cs typeface="Times New Roman" panose="02020603050405020304" pitchFamily="18" charset="0"/>
              </a:rPr>
              <a:t>Rootkit</a:t>
            </a:r>
            <a:endParaRPr lang="ar-YE" b="1" dirty="0" smtClean="0">
              <a:solidFill>
                <a:srgbClr val="4F81BD"/>
              </a:solidFill>
              <a:latin typeface="Cambria" panose="02040503050406030204" pitchFamily="18" charset="0"/>
              <a:cs typeface="Times New Roman" panose="02020603050405020304" pitchFamily="18" charset="0"/>
            </a:endParaRPr>
          </a:p>
          <a:p>
            <a:pPr marL="536575" lvl="1" indent="-261938" algn="just">
              <a:spcBef>
                <a:spcPts val="0"/>
              </a:spcBef>
              <a:spcAft>
                <a:spcPts val="1000"/>
              </a:spcAft>
              <a:buFont typeface="Wingdings" panose="05000000000000000000" pitchFamily="2" charset="2"/>
              <a:buChar char="§"/>
            </a:pPr>
            <a:r>
              <a:rPr lang="en-US" b="1" dirty="0" smtClean="0">
                <a:solidFill>
                  <a:srgbClr val="4F81BD"/>
                </a:solidFill>
                <a:latin typeface="Cambria" panose="02040503050406030204" pitchFamily="18" charset="0"/>
                <a:cs typeface="Times New Roman" panose="02020603050405020304" pitchFamily="18" charset="0"/>
              </a:rPr>
              <a:t>And </a:t>
            </a:r>
            <a:r>
              <a:rPr lang="en-US" b="1" dirty="0" smtClean="0">
                <a:solidFill>
                  <a:srgbClr val="4F81BD"/>
                </a:solidFill>
                <a:latin typeface="Cambria" panose="02040503050406030204" pitchFamily="18" charset="0"/>
                <a:cs typeface="Times New Roman" panose="02020603050405020304" pitchFamily="18" charset="0"/>
              </a:rPr>
              <a:t>others</a:t>
            </a:r>
            <a:endParaRPr lang="en-US" b="1" dirty="0">
              <a:solidFill>
                <a:srgbClr val="4F81BD"/>
              </a:solidFill>
              <a:latin typeface="Cambria" panose="02040503050406030204" pitchFamily="18" charset="0"/>
              <a:cs typeface="Times New Roman" panose="02020603050405020304" pitchFamily="18" charset="0"/>
            </a:endParaRPr>
          </a:p>
          <a:p>
            <a:pPr marL="0" marR="0" indent="0" algn="just">
              <a:lnSpc>
                <a:spcPct val="150000"/>
              </a:lnSpc>
              <a:spcBef>
                <a:spcPts val="0"/>
              </a:spcBef>
              <a:spcAft>
                <a:spcPts val="1000"/>
              </a:spcAft>
              <a:buNone/>
            </a:pP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903754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7</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9065579" y="3355225"/>
            <a:ext cx="2540267" cy="2275554"/>
          </a:xfrm>
          <a:prstGeom prst="rect">
            <a:avLst/>
          </a:prstGeom>
          <a:noFill/>
          <a:ln w="9525">
            <a:solidFill>
              <a:schemeClr val="accent1"/>
            </a:solidFill>
            <a:miter lim="800000"/>
            <a:headEnd/>
            <a:tailEnd/>
          </a:ln>
          <a:effectLst>
            <a:softEdge rad="190500"/>
          </a:effectLst>
        </p:spPr>
      </p:pic>
      <p:sp>
        <p:nvSpPr>
          <p:cNvPr id="13" name="TextBox 6"/>
          <p:cNvSpPr txBox="1">
            <a:spLocks noChangeArrowheads="1"/>
          </p:cNvSpPr>
          <p:nvPr/>
        </p:nvSpPr>
        <p:spPr bwMode="auto">
          <a:xfrm>
            <a:off x="2212266" y="1289069"/>
            <a:ext cx="8447714"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285750" indent="-285750" algn="just">
              <a:lnSpc>
                <a:spcPct val="150000"/>
              </a:lnSpc>
              <a:buFont typeface="Wingdings" pitchFamily="2" charset="2"/>
              <a:buChar char="v"/>
            </a:pPr>
            <a:r>
              <a:rPr lang="en-US" b="1" dirty="0" smtClean="0">
                <a:solidFill>
                  <a:srgbClr val="CE7408"/>
                </a:solidFill>
              </a:rPr>
              <a:t>There </a:t>
            </a:r>
            <a:r>
              <a:rPr lang="en-US" b="1" dirty="0">
                <a:solidFill>
                  <a:srgbClr val="CE7408"/>
                </a:solidFill>
              </a:rPr>
              <a:t>are several types of malware, the most important </a:t>
            </a:r>
            <a:r>
              <a:rPr lang="en-US" b="1" dirty="0" smtClean="0">
                <a:solidFill>
                  <a:srgbClr val="CE7408"/>
                </a:solidFill>
              </a:rPr>
              <a:t>are as fellows:</a:t>
            </a:r>
            <a:endParaRPr lang="en-US" b="1" dirty="0">
              <a:solidFill>
                <a:srgbClr val="CE7408"/>
              </a:solidFill>
            </a:endParaRPr>
          </a:p>
        </p:txBody>
      </p:sp>
      <p:sp>
        <p:nvSpPr>
          <p:cNvPr id="14" name="مستطيل 8"/>
          <p:cNvSpPr/>
          <p:nvPr/>
        </p:nvSpPr>
        <p:spPr>
          <a:xfrm>
            <a:off x="1180363" y="1719556"/>
            <a:ext cx="9935189" cy="1477328"/>
          </a:xfrm>
          <a:prstGeom prst="rect">
            <a:avLst/>
          </a:prstGeom>
        </p:spPr>
        <p:txBody>
          <a:bodyPr wrap="square">
            <a:spAutoFit/>
          </a:bodyPr>
          <a:lstStyle/>
          <a:p>
            <a:pPr marL="342900" indent="-342900" algn="just">
              <a:spcBef>
                <a:spcPts val="600"/>
              </a:spcBef>
              <a:spcAft>
                <a:spcPts val="600"/>
              </a:spcAft>
              <a:buFont typeface="Wingdings" pitchFamily="2" charset="2"/>
              <a:buChar char="Ø"/>
            </a:pPr>
            <a:r>
              <a:rPr lang="en-US" sz="2000" dirty="0" smtClean="0">
                <a:solidFill>
                  <a:srgbClr val="0070C0"/>
                </a:solidFill>
                <a:latin typeface="Arial" pitchFamily="34" charset="0"/>
                <a:cs typeface="Arial" pitchFamily="34" charset="0"/>
              </a:rPr>
              <a:t>common </a:t>
            </a:r>
            <a:r>
              <a:rPr lang="en-US" sz="2000" dirty="0">
                <a:solidFill>
                  <a:srgbClr val="0070C0"/>
                </a:solidFill>
                <a:latin typeface="Arial" pitchFamily="34" charset="0"/>
                <a:cs typeface="Arial" pitchFamily="34" charset="0"/>
              </a:rPr>
              <a:t>types of malware include</a:t>
            </a:r>
            <a:r>
              <a:rPr lang="en-US" sz="2000" dirty="0">
                <a:latin typeface="Arial" pitchFamily="34" charset="0"/>
                <a:cs typeface="Arial" pitchFamily="34" charset="0"/>
              </a:rPr>
              <a:t>:</a:t>
            </a:r>
          </a:p>
          <a:p>
            <a:pPr marL="444500" indent="-342900" algn="just">
              <a:spcBef>
                <a:spcPts val="600"/>
              </a:spcBef>
              <a:spcAft>
                <a:spcPts val="600"/>
              </a:spcAft>
              <a:buFont typeface="Wingdings" pitchFamily="2" charset="2"/>
              <a:buChar char="§"/>
            </a:pPr>
            <a:r>
              <a:rPr lang="en-US" sz="2000" b="1" dirty="0" smtClean="0">
                <a:latin typeface="Arial" pitchFamily="34" charset="0"/>
                <a:cs typeface="Arial" pitchFamily="34" charset="0"/>
              </a:rPr>
              <a:t>Viruses:- </a:t>
            </a:r>
            <a:r>
              <a:rPr lang="en-US" sz="2000" dirty="0" smtClean="0">
                <a:latin typeface="Arial" pitchFamily="34" charset="0"/>
                <a:cs typeface="Arial" pitchFamily="34" charset="0"/>
              </a:rPr>
              <a:t>A computer </a:t>
            </a:r>
            <a:r>
              <a:rPr lang="en-US" sz="2000" dirty="0">
                <a:latin typeface="Arial" pitchFamily="34" charset="0"/>
                <a:cs typeface="Arial" pitchFamily="34" charset="0"/>
              </a:rPr>
              <a:t>virus is a piece of code that can replicate itself and spread from one computer to another. It </a:t>
            </a:r>
            <a:r>
              <a:rPr lang="en-US" sz="2000" dirty="0" smtClean="0">
                <a:latin typeface="Arial" pitchFamily="34" charset="0"/>
                <a:cs typeface="Arial" pitchFamily="34" charset="0"/>
              </a:rPr>
              <a:t>requires </a:t>
            </a:r>
            <a:r>
              <a:rPr lang="en-US" sz="2000" dirty="0">
                <a:latin typeface="Arial" pitchFamily="34" charset="0"/>
                <a:cs typeface="Arial" pitchFamily="34" charset="0"/>
              </a:rPr>
              <a:t>intervention or execution to replicate and/or cause damage</a:t>
            </a:r>
            <a:r>
              <a:rPr lang="en-US" sz="2000" dirty="0" smtClean="0">
                <a:latin typeface="Arial" pitchFamily="34" charset="0"/>
                <a:cs typeface="Arial" pitchFamily="34" charset="0"/>
              </a:rPr>
              <a:t>.</a:t>
            </a:r>
            <a:endParaRPr lang="en-US" sz="2000" dirty="0">
              <a:latin typeface="Arial" pitchFamily="34" charset="0"/>
              <a:cs typeface="Arial" pitchFamily="34" charset="0"/>
            </a:endParaRPr>
          </a:p>
        </p:txBody>
      </p:sp>
      <p:sp>
        <p:nvSpPr>
          <p:cNvPr id="15"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224437" y="3345738"/>
            <a:ext cx="6899381" cy="2820577"/>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gn="just">
              <a:spcBef>
                <a:spcPts val="0"/>
              </a:spcBef>
              <a:spcAft>
                <a:spcPts val="1000"/>
              </a:spcAft>
            </a:pPr>
            <a:r>
              <a:rPr lang="en-US" sz="1800" dirty="0">
                <a:effectLst/>
                <a:latin typeface="Calibri" panose="020F0502020204030204" pitchFamily="34" charset="0"/>
                <a:ea typeface="Calibri" panose="020F0502020204030204" pitchFamily="34" charset="0"/>
                <a:cs typeface="Arial" panose="020B0604020202020204" pitchFamily="34" charset="0"/>
              </a:rPr>
              <a:t>A </a:t>
            </a:r>
            <a:r>
              <a:rPr lang="en-US" sz="1800" b="1" dirty="0">
                <a:effectLst/>
                <a:latin typeface="Calibri" panose="020F0502020204030204" pitchFamily="34" charset="0"/>
                <a:ea typeface="Calibri" panose="020F0502020204030204" pitchFamily="34" charset="0"/>
                <a:cs typeface="Arial" panose="020B0604020202020204" pitchFamily="34" charset="0"/>
              </a:rPr>
              <a:t>computer virus </a:t>
            </a:r>
            <a:r>
              <a:rPr lang="en-US" sz="1800" dirty="0">
                <a:effectLst/>
                <a:latin typeface="Calibri" panose="020F0502020204030204" pitchFamily="34" charset="0"/>
                <a:ea typeface="Calibri" panose="020F0502020204030204" pitchFamily="34" charset="0"/>
                <a:cs typeface="Arial" panose="020B0604020202020204" pitchFamily="34" charset="0"/>
              </a:rPr>
              <a:t>is a malicious computer program, which is designed to a</a:t>
            </a:r>
            <a:r>
              <a:rPr lang="en-US" sz="1800" u="sng" dirty="0">
                <a:effectLst/>
                <a:latin typeface="Calibri" panose="020F0502020204030204" pitchFamily="34" charset="0"/>
                <a:ea typeface="Calibri" panose="020F0502020204030204" pitchFamily="34" charset="0"/>
                <a:cs typeface="Arial" panose="020B0604020202020204" pitchFamily="34" charset="0"/>
              </a:rPr>
              <a:t>lter the computer functions</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u="sng" dirty="0">
                <a:effectLst/>
                <a:latin typeface="Calibri" panose="020F0502020204030204" pitchFamily="34" charset="0"/>
                <a:ea typeface="Calibri" panose="020F0502020204030204" pitchFamily="34" charset="0"/>
                <a:cs typeface="Arial" panose="020B0604020202020204" pitchFamily="34" charset="0"/>
              </a:rPr>
              <a:t>slow down the computer performance</a:t>
            </a:r>
            <a:r>
              <a:rPr lang="en-US" sz="1800" dirty="0">
                <a:effectLst/>
                <a:latin typeface="Calibri" panose="020F0502020204030204" pitchFamily="34" charset="0"/>
                <a:ea typeface="Calibri" panose="020F0502020204030204" pitchFamily="34" charset="0"/>
                <a:cs typeface="Arial" panose="020B0604020202020204" pitchFamily="34" charset="0"/>
              </a:rPr>
              <a:t>, and </a:t>
            </a:r>
            <a:r>
              <a:rPr lang="en-US" sz="1800" u="sng" dirty="0">
                <a:effectLst/>
                <a:latin typeface="Calibri" panose="020F0502020204030204" pitchFamily="34" charset="0"/>
                <a:ea typeface="Calibri" panose="020F0502020204030204" pitchFamily="34" charset="0"/>
                <a:cs typeface="Arial" panose="020B0604020202020204" pitchFamily="34" charset="0"/>
              </a:rPr>
              <a:t>to damage the valuable files on the computer drive</a:t>
            </a:r>
            <a:r>
              <a:rPr lang="en-US" sz="1800" dirty="0">
                <a:effectLst/>
                <a:latin typeface="Calibri" panose="020F0502020204030204" pitchFamily="34" charset="0"/>
                <a:ea typeface="Calibri" panose="020F0502020204030204" pitchFamily="34" charset="0"/>
                <a:cs typeface="Arial" panose="020B0604020202020204" pitchFamily="34" charset="0"/>
              </a:rPr>
              <a:t>. </a:t>
            </a:r>
          </a:p>
          <a:p>
            <a:pPr algn="just">
              <a:spcBef>
                <a:spcPts val="0"/>
              </a:spcBef>
              <a:spcAft>
                <a:spcPts val="1000"/>
              </a:spcAft>
            </a:pPr>
            <a:r>
              <a:rPr lang="en-US" sz="1800" dirty="0">
                <a:effectLst/>
                <a:latin typeface="Calibri" panose="020F0502020204030204" pitchFamily="34" charset="0"/>
                <a:ea typeface="Calibri" panose="020F0502020204030204" pitchFamily="34" charset="0"/>
                <a:cs typeface="Arial" panose="020B0604020202020204" pitchFamily="34" charset="0"/>
              </a:rPr>
              <a:t>The </a:t>
            </a:r>
            <a:r>
              <a:rPr lang="en-US" sz="1800" b="1" dirty="0">
                <a:effectLst/>
                <a:latin typeface="Calibri" panose="020F0502020204030204" pitchFamily="34" charset="0"/>
                <a:ea typeface="Calibri" panose="020F0502020204030204" pitchFamily="34" charset="0"/>
                <a:cs typeface="Arial" panose="020B0604020202020204" pitchFamily="34" charset="0"/>
              </a:rPr>
              <a:t>virus</a:t>
            </a:r>
            <a:r>
              <a:rPr lang="en-US" sz="1800" dirty="0">
                <a:effectLst/>
                <a:latin typeface="Calibri" panose="020F0502020204030204" pitchFamily="34" charset="0"/>
                <a:ea typeface="Calibri" panose="020F0502020204030204" pitchFamily="34" charset="0"/>
                <a:cs typeface="Arial" panose="020B0604020202020204" pitchFamily="34" charset="0"/>
              </a:rPr>
              <a:t> are </a:t>
            </a:r>
            <a:r>
              <a:rPr lang="en-US" sz="1800" b="1" dirty="0">
                <a:effectLst/>
                <a:latin typeface="Calibri" panose="020F0502020204030204" pitchFamily="34" charset="0"/>
                <a:ea typeface="Calibri" panose="020F0502020204030204" pitchFamily="34" charset="0"/>
                <a:cs typeface="Arial" panose="020B0604020202020204" pitchFamily="34" charset="0"/>
              </a:rPr>
              <a:t>executable files </a:t>
            </a:r>
            <a:r>
              <a:rPr lang="en-US" sz="1800" dirty="0">
                <a:effectLst/>
                <a:latin typeface="Calibri" panose="020F0502020204030204" pitchFamily="34" charset="0"/>
                <a:ea typeface="Calibri" panose="020F0502020204030204" pitchFamily="34" charset="0"/>
                <a:cs typeface="Arial" panose="020B0604020202020204" pitchFamily="34" charset="0"/>
              </a:rPr>
              <a:t>when run on any machine by </a:t>
            </a:r>
            <a:r>
              <a:rPr lang="en-US" sz="1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mistake</a:t>
            </a:r>
            <a:r>
              <a:rPr lang="en-US" sz="1800" dirty="0">
                <a:effectLst/>
                <a:latin typeface="Calibri" panose="020F0502020204030204" pitchFamily="34" charset="0"/>
                <a:ea typeface="Calibri" panose="020F0502020204030204" pitchFamily="34" charset="0"/>
                <a:cs typeface="Arial" panose="020B0604020202020204" pitchFamily="34" charset="0"/>
              </a:rPr>
              <a:t> or </a:t>
            </a:r>
            <a:r>
              <a:rPr lang="en-US" sz="1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through any trick</a:t>
            </a:r>
            <a:r>
              <a:rPr lang="en-US" sz="1800" dirty="0">
                <a:effectLst/>
                <a:latin typeface="Calibri" panose="020F0502020204030204" pitchFamily="34" charset="0"/>
                <a:ea typeface="Calibri" panose="020F0502020204030204" pitchFamily="34" charset="0"/>
                <a:cs typeface="Arial" panose="020B0604020202020204" pitchFamily="34" charset="0"/>
              </a:rPr>
              <a:t>, it will activate and will start altering the computer configurations and the process, which are used for the smooth operation of the computers.</a:t>
            </a:r>
          </a:p>
          <a:p>
            <a:pPr algn="just">
              <a:spcBef>
                <a:spcPts val="0"/>
              </a:spcBef>
              <a:spcAft>
                <a:spcPts val="1000"/>
              </a:spcAft>
            </a:pPr>
            <a:r>
              <a:rPr lang="en-US" sz="1800" dirty="0">
                <a:effectLst/>
                <a:latin typeface="Calibri" panose="020F0502020204030204" pitchFamily="34" charset="0"/>
                <a:ea typeface="Calibri" panose="020F0502020204030204" pitchFamily="34" charset="0"/>
                <a:cs typeface="Arial" panose="020B0604020202020204" pitchFamily="34" charset="0"/>
              </a:rPr>
              <a:t>The </a:t>
            </a:r>
            <a:r>
              <a:rPr lang="en-US" sz="1800" b="1" dirty="0">
                <a:effectLst/>
                <a:latin typeface="Calibri" panose="020F0502020204030204" pitchFamily="34" charset="0"/>
                <a:ea typeface="Calibri" panose="020F0502020204030204" pitchFamily="34" charset="0"/>
                <a:cs typeface="Arial" panose="020B0604020202020204" pitchFamily="34" charset="0"/>
              </a:rPr>
              <a:t>virus programs </a:t>
            </a:r>
            <a:r>
              <a:rPr lang="en-US" sz="1800" dirty="0">
                <a:effectLst/>
                <a:latin typeface="Calibri" panose="020F0502020204030204" pitchFamily="34" charset="0"/>
                <a:ea typeface="Calibri" panose="020F0502020204030204" pitchFamily="34" charset="0"/>
                <a:cs typeface="Arial" panose="020B0604020202020204" pitchFamily="34" charset="0"/>
              </a:rPr>
              <a:t>have the </a:t>
            </a:r>
            <a:r>
              <a:rPr lang="en-US" sz="1800" u="sng" dirty="0">
                <a:effectLst/>
                <a:latin typeface="Calibri" panose="020F0502020204030204" pitchFamily="34" charset="0"/>
                <a:ea typeface="Calibri" panose="020F0502020204030204" pitchFamily="34" charset="0"/>
                <a:cs typeface="Arial" panose="020B0604020202020204" pitchFamily="34" charset="0"/>
              </a:rPr>
              <a:t>capability to copy into multiple files </a:t>
            </a:r>
            <a:r>
              <a:rPr lang="en-US" sz="1800" dirty="0">
                <a:effectLst/>
                <a:latin typeface="Calibri" panose="020F0502020204030204" pitchFamily="34" charset="0"/>
                <a:ea typeface="Calibri" panose="020F0502020204030204" pitchFamily="34" charset="0"/>
                <a:cs typeface="Arial" panose="020B0604020202020204" pitchFamily="34" charset="0"/>
              </a:rPr>
              <a:t>and thus, </a:t>
            </a:r>
            <a:r>
              <a:rPr lang="en-US" sz="1800" u="sng" dirty="0">
                <a:effectLst/>
                <a:latin typeface="Calibri" panose="020F0502020204030204" pitchFamily="34" charset="0"/>
                <a:ea typeface="Calibri" panose="020F0502020204030204" pitchFamily="34" charset="0"/>
                <a:cs typeface="Arial" panose="020B0604020202020204" pitchFamily="34" charset="0"/>
              </a:rPr>
              <a:t>overwhelm the computer processes and data storage</a:t>
            </a:r>
            <a:r>
              <a:rPr lang="en-US" sz="1800" dirty="0">
                <a:effectLst/>
                <a:latin typeface="Calibri" panose="020F050202020403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23482166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8</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148689" y="2654495"/>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79973" y="1668051"/>
            <a:ext cx="6868552" cy="4248443"/>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algn="just">
              <a:lnSpc>
                <a:spcPct val="150000"/>
              </a:lnSpc>
              <a:spcBef>
                <a:spcPts val="0"/>
              </a:spcBef>
              <a:spcAft>
                <a:spcPts val="1000"/>
              </a:spcAft>
            </a:pPr>
            <a:r>
              <a:rPr lang="en-US" sz="2400" b="1" i="1"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main sources of virus propagation include:</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Copying on hard drive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Data copying through flash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Emails attachments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Short text messages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Scam websites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Scam social media links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Infected file downloading from internet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Visiting infected websites </a:t>
            </a:r>
          </a:p>
        </p:txBody>
      </p:sp>
    </p:spTree>
    <p:extLst>
      <p:ext uri="{BB962C8B-B14F-4D97-AF65-F5344CB8AC3E}">
        <p14:creationId xmlns:p14="http://schemas.microsoft.com/office/powerpoint/2010/main" val="216573439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9</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770157" y="2589915"/>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206528" y="1729708"/>
            <a:ext cx="6868552" cy="4248443"/>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354013" indent="-354013" algn="just">
              <a:lnSpc>
                <a:spcPct val="150000"/>
              </a:lnSpc>
              <a:spcBef>
                <a:spcPts val="0"/>
              </a:spcBef>
              <a:spcAft>
                <a:spcPts val="1000"/>
              </a:spcAft>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Arial" panose="020B0604020202020204" pitchFamily="34" charset="0"/>
              </a:rPr>
              <a:t>The viruses are just programs in the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form of executable files</a:t>
            </a:r>
            <a:r>
              <a:rPr lang="en-US" sz="1800" dirty="0">
                <a:effectLst/>
                <a:latin typeface="Calibri" panose="020F0502020204030204" pitchFamily="34" charset="0"/>
                <a:ea typeface="Calibri" panose="020F0502020204030204" pitchFamily="34" charset="0"/>
                <a:cs typeface="Arial" panose="020B0604020202020204" pitchFamily="34" charset="0"/>
              </a:rPr>
              <a:t>. They </a:t>
            </a:r>
            <a:r>
              <a:rPr lang="en-US" sz="1800" u="sng" dirty="0">
                <a:effectLst/>
                <a:latin typeface="Calibri" panose="020F0502020204030204" pitchFamily="34" charset="0"/>
                <a:ea typeface="Calibri" panose="020F0502020204030204" pitchFamily="34" charset="0"/>
                <a:cs typeface="Arial" panose="020B0604020202020204" pitchFamily="34" charset="0"/>
              </a:rPr>
              <a:t>don’t activate without running those executable files </a:t>
            </a:r>
            <a:r>
              <a:rPr lang="en-US" sz="1800" dirty="0">
                <a:effectLst/>
                <a:latin typeface="Calibri" panose="020F0502020204030204" pitchFamily="34" charset="0"/>
                <a:ea typeface="Calibri" panose="020F0502020204030204" pitchFamily="34" charset="0"/>
                <a:cs typeface="Arial" panose="020B0604020202020204" pitchFamily="34" charset="0"/>
              </a:rPr>
              <a:t>on your computers. </a:t>
            </a:r>
          </a:p>
          <a:p>
            <a:pPr marL="354013" indent="-354013" algn="just">
              <a:lnSpc>
                <a:spcPct val="150000"/>
              </a:lnSpc>
              <a:spcBef>
                <a:spcPts val="0"/>
              </a:spcBef>
              <a:spcAft>
                <a:spcPts val="1000"/>
              </a:spcAft>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Arial" panose="020B0604020202020204" pitchFamily="34" charset="0"/>
              </a:rPr>
              <a:t>If you got a virus program on your computer, but it has not been executed on your computer, your computer is not infected as yet. </a:t>
            </a:r>
          </a:p>
          <a:p>
            <a:pPr marL="354013" indent="-354013" algn="just">
              <a:lnSpc>
                <a:spcPct val="150000"/>
              </a:lnSpc>
              <a:spcBef>
                <a:spcPts val="0"/>
              </a:spcBef>
              <a:spcAft>
                <a:spcPts val="1000"/>
              </a:spcAft>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Arial" panose="020B0604020202020204" pitchFamily="34" charset="0"/>
              </a:rPr>
              <a:t>As soon as you execute that file by either </a:t>
            </a:r>
            <a:r>
              <a:rPr lang="en-US" sz="1800" u="sng" dirty="0">
                <a:effectLst/>
                <a:latin typeface="Calibri" panose="020F0502020204030204" pitchFamily="34" charset="0"/>
                <a:ea typeface="Calibri" panose="020F0502020204030204" pitchFamily="34" charset="0"/>
                <a:cs typeface="Arial" panose="020B0604020202020204" pitchFamily="34" charset="0"/>
              </a:rPr>
              <a:t>clicking</a:t>
            </a:r>
            <a:r>
              <a:rPr lang="en-US" sz="1800" dirty="0">
                <a:effectLst/>
                <a:latin typeface="Calibri" panose="020F0502020204030204" pitchFamily="34" charset="0"/>
                <a:ea typeface="Calibri" panose="020F0502020204030204" pitchFamily="34" charset="0"/>
                <a:cs typeface="Arial" panose="020B0604020202020204" pitchFamily="34" charset="0"/>
              </a:rPr>
              <a:t> or </a:t>
            </a:r>
            <a:r>
              <a:rPr lang="en-US" sz="1800" u="sng" dirty="0">
                <a:effectLst/>
                <a:latin typeface="Calibri" panose="020F0502020204030204" pitchFamily="34" charset="0"/>
                <a:ea typeface="Calibri" panose="020F0502020204030204" pitchFamily="34" charset="0"/>
                <a:cs typeface="Arial" panose="020B0604020202020204" pitchFamily="34" charset="0"/>
              </a:rPr>
              <a:t>running some legitimate programs on which</a:t>
            </a:r>
            <a:r>
              <a:rPr lang="en-US" sz="1800" dirty="0">
                <a:effectLst/>
                <a:latin typeface="Calibri" panose="020F0502020204030204" pitchFamily="34" charset="0"/>
                <a:ea typeface="Calibri" panose="020F0502020204030204" pitchFamily="34" charset="0"/>
                <a:cs typeface="Arial" panose="020B0604020202020204" pitchFamily="34" charset="0"/>
              </a:rPr>
              <a:t>, the virus files are attached, the virus </a:t>
            </a:r>
            <a:r>
              <a:rPr lang="en-US" sz="1800"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becomes active, and it will start doing its designed job</a:t>
            </a:r>
            <a:r>
              <a:rPr lang="en-US" sz="18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177629649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10</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338865" y="2140036"/>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59758" y="1641145"/>
            <a:ext cx="6868552" cy="4248443"/>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algn="just">
              <a:lnSpc>
                <a:spcPct val="150000"/>
              </a:lnSpc>
              <a:spcBef>
                <a:spcPts val="0"/>
              </a:spcBef>
              <a:spcAft>
                <a:spcPts val="1000"/>
              </a:spcAft>
            </a:pPr>
            <a:r>
              <a:rPr lang="en-US" sz="24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a:t>
            </a:r>
            <a:r>
              <a:rPr lang="en-US" sz="24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objectives</a:t>
            </a:r>
            <a:r>
              <a:rPr lang="en-US" sz="24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of spreading a virus many include:</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Amusement, fun and prank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Altering computer functioning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Corrupting data files on computer</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Stealing credentials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Sending spamming emails from your computer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Erasing valuable data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Damaging hard drives </a:t>
            </a:r>
          </a:p>
          <a:p>
            <a:pPr marL="0" marR="0" lvl="0" indent="0" algn="just">
              <a:lnSpc>
                <a:spcPct val="150000"/>
              </a:lnSpc>
              <a:spcBef>
                <a:spcPts val="0"/>
              </a:spcBef>
              <a:spcAft>
                <a:spcPts val="1000"/>
              </a:spcAft>
              <a:buNone/>
            </a:pP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9768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11</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958520" y="2397519"/>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353624" y="2324899"/>
            <a:ext cx="6868552" cy="2420795"/>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gn="just">
              <a:lnSpc>
                <a:spcPct val="150000"/>
              </a:lnSpc>
              <a:spcBef>
                <a:spcPts val="0"/>
              </a:spcBef>
              <a:spcAft>
                <a:spcPts val="1000"/>
              </a:spcAft>
            </a:pPr>
            <a:r>
              <a:rPr lang="en-US" sz="2000" dirty="0">
                <a:effectLst/>
                <a:latin typeface="Calibri" panose="020F0502020204030204" pitchFamily="34" charset="0"/>
                <a:ea typeface="Calibri" panose="020F0502020204030204" pitchFamily="34" charset="0"/>
                <a:cs typeface="Arial" panose="020B0604020202020204" pitchFamily="34" charset="0"/>
              </a:rPr>
              <a:t>In the modern world, the creation of computer virus is motivated by </a:t>
            </a:r>
            <a:r>
              <a:rPr lang="en-US" sz="2000" u="sng" dirty="0">
                <a:effectLst/>
                <a:latin typeface="Calibri" panose="020F0502020204030204" pitchFamily="34" charset="0"/>
                <a:ea typeface="Calibri" panose="020F0502020204030204" pitchFamily="34" charset="0"/>
                <a:cs typeface="Arial" panose="020B0604020202020204" pitchFamily="34" charset="0"/>
              </a:rPr>
              <a:t>gaining some financial benefits </a:t>
            </a:r>
            <a:r>
              <a:rPr lang="en-US" sz="2000" dirty="0">
                <a:effectLst/>
                <a:latin typeface="Calibri" panose="020F0502020204030204" pitchFamily="34" charset="0"/>
                <a:ea typeface="Calibri" panose="020F0502020204030204" pitchFamily="34" charset="0"/>
                <a:cs typeface="Arial" panose="020B0604020202020204" pitchFamily="34" charset="0"/>
              </a:rPr>
              <a:t>on the internet. </a:t>
            </a:r>
          </a:p>
          <a:p>
            <a:pPr algn="just">
              <a:lnSpc>
                <a:spcPct val="150000"/>
              </a:lnSpc>
              <a:spcBef>
                <a:spcPts val="0"/>
              </a:spcBef>
              <a:spcAft>
                <a:spcPts val="1000"/>
              </a:spcAft>
            </a:pPr>
            <a:r>
              <a:rPr lang="en-US" sz="2000" dirty="0">
                <a:effectLst/>
                <a:latin typeface="Calibri" panose="020F0502020204030204" pitchFamily="34" charset="0"/>
                <a:ea typeface="Calibri" panose="020F0502020204030204" pitchFamily="34" charset="0"/>
                <a:cs typeface="Arial" panose="020B0604020202020204" pitchFamily="34" charset="0"/>
              </a:rPr>
              <a:t>That may include </a:t>
            </a:r>
            <a:r>
              <a:rPr lang="en-US" sz="2000" u="sng" dirty="0">
                <a:effectLst/>
                <a:latin typeface="Calibri" panose="020F0502020204030204" pitchFamily="34" charset="0"/>
                <a:ea typeface="Calibri" panose="020F0502020204030204" pitchFamily="34" charset="0"/>
                <a:cs typeface="Arial" panose="020B0604020202020204" pitchFamily="34" charset="0"/>
              </a:rPr>
              <a:t>stealing data </a:t>
            </a:r>
            <a:r>
              <a:rPr lang="en-US" sz="2000" dirty="0">
                <a:effectLst/>
                <a:latin typeface="Calibri" panose="020F0502020204030204" pitchFamily="34" charset="0"/>
                <a:ea typeface="Calibri" panose="020F0502020204030204" pitchFamily="34" charset="0"/>
                <a:cs typeface="Arial" panose="020B0604020202020204" pitchFamily="34" charset="0"/>
              </a:rPr>
              <a:t>and </a:t>
            </a:r>
            <a:r>
              <a:rPr lang="en-US" sz="2000" u="sng" dirty="0">
                <a:effectLst/>
                <a:latin typeface="Calibri" panose="020F0502020204030204" pitchFamily="34" charset="0"/>
                <a:ea typeface="Calibri" panose="020F0502020204030204" pitchFamily="34" charset="0"/>
                <a:cs typeface="Arial" panose="020B0604020202020204" pitchFamily="34" charset="0"/>
              </a:rPr>
              <a:t>selling it to the third party</a:t>
            </a:r>
            <a:r>
              <a:rPr lang="en-US" sz="2000" dirty="0">
                <a:effectLst/>
                <a:latin typeface="Calibri" panose="020F0502020204030204" pitchFamily="34" charset="0"/>
                <a:ea typeface="Calibri" panose="020F0502020204030204" pitchFamily="34" charset="0"/>
                <a:cs typeface="Arial" panose="020B0604020202020204" pitchFamily="34" charset="0"/>
              </a:rPr>
              <a:t>, or even </a:t>
            </a:r>
            <a:r>
              <a:rPr lang="en-US" sz="2000" u="sng" dirty="0">
                <a:effectLst/>
                <a:latin typeface="Calibri" panose="020F0502020204030204" pitchFamily="34" charset="0"/>
                <a:ea typeface="Calibri" panose="020F0502020204030204" pitchFamily="34" charset="0"/>
                <a:cs typeface="Arial" panose="020B0604020202020204" pitchFamily="34" charset="0"/>
              </a:rPr>
              <a:t>using that data for malicious financial transactions</a:t>
            </a:r>
            <a:r>
              <a:rPr lang="en-US" sz="2000" dirty="0">
                <a:effectLst/>
                <a:latin typeface="Calibri" panose="020F050202020403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5969555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12</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415318" y="2517368"/>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51529" y="1475174"/>
            <a:ext cx="10057231" cy="4818184"/>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indent="0" algn="just">
              <a:lnSpc>
                <a:spcPct val="150000"/>
              </a:lnSpc>
              <a:spcBef>
                <a:spcPts val="0"/>
              </a:spcBef>
              <a:spcAft>
                <a:spcPts val="1000"/>
              </a:spcAft>
              <a:buNone/>
            </a:pPr>
            <a:r>
              <a:rPr lang="en-US" sz="24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main </a:t>
            </a:r>
            <a:r>
              <a:rPr lang="en-US" sz="24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symptoms of a virus </a:t>
            </a:r>
            <a:r>
              <a:rPr lang="en-US" sz="24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infected computer may include the following:</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Frequent appearance of </a:t>
            </a:r>
            <a:r>
              <a:rPr lang="en-US" sz="1800" b="1" dirty="0">
                <a:effectLst/>
                <a:latin typeface="Calibri" panose="020F0502020204030204" pitchFamily="34" charset="0"/>
                <a:ea typeface="Calibri" panose="020F0502020204030204" pitchFamily="34" charset="0"/>
                <a:cs typeface="Arial" panose="020B0604020202020204" pitchFamily="34" charset="0"/>
              </a:rPr>
              <a:t>pop ups </a:t>
            </a:r>
            <a:r>
              <a:rPr lang="en-US" sz="1800" dirty="0">
                <a:effectLst/>
                <a:latin typeface="Calibri" panose="020F0502020204030204" pitchFamily="34" charset="0"/>
                <a:ea typeface="Calibri" panose="020F0502020204030204" pitchFamily="34" charset="0"/>
                <a:cs typeface="Arial" panose="020B0604020202020204" pitchFamily="34" charset="0"/>
              </a:rPr>
              <a:t>and other annoyance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Changes in the home screen and other settings</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Redirecting your online surfing to certain websites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Large scale incoming and outgoing emails </a:t>
            </a:r>
          </a:p>
          <a:p>
            <a:pPr marL="617220" lvl="1" indent="-342900" algn="just">
              <a:lnSpc>
                <a:spcPct val="150000"/>
              </a:lnSpc>
              <a:spcBef>
                <a:spcPts val="0"/>
              </a:spcBef>
              <a:buFont typeface="Times New Roman" panose="02020603050405020304" pitchFamily="18" charset="0"/>
              <a:buChar char="─"/>
            </a:pPr>
            <a:r>
              <a:rPr lang="en-US" sz="1800" b="1" dirty="0">
                <a:effectLst/>
                <a:latin typeface="Calibri" panose="020F0502020204030204" pitchFamily="34" charset="0"/>
                <a:ea typeface="Calibri" panose="020F0502020204030204" pitchFamily="34" charset="0"/>
                <a:cs typeface="Arial" panose="020B0604020202020204" pitchFamily="34" charset="0"/>
              </a:rPr>
              <a:t>Slowing down of the performance of your computer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Running of unknown programs on your computer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Changes in your passwords, especially the admin passwords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System start crashing frequently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Restarting of your computer unexpectedly </a:t>
            </a:r>
          </a:p>
        </p:txBody>
      </p:sp>
    </p:spTree>
    <p:extLst>
      <p:ext uri="{BB962C8B-B14F-4D97-AF65-F5344CB8AC3E}">
        <p14:creationId xmlns:p14="http://schemas.microsoft.com/office/powerpoint/2010/main" val="28276704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13</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835606" y="2589915"/>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77227" y="2117281"/>
            <a:ext cx="7528406" cy="3075728"/>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354013" indent="-354013" algn="just">
              <a:lnSpc>
                <a:spcPct val="150000"/>
              </a:lnSpc>
              <a:spcBef>
                <a:spcPts val="0"/>
              </a:spcBef>
              <a:spcAft>
                <a:spcPts val="1000"/>
              </a:spcAft>
              <a:buFont typeface="Wingdings" panose="05000000000000000000" pitchFamily="2" charset="2"/>
              <a:buChar char="Ø"/>
            </a:pPr>
            <a:r>
              <a:rPr lang="en-US" sz="20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solution </a:t>
            </a:r>
            <a:r>
              <a:rPr lang="en-US" sz="2000" dirty="0">
                <a:effectLst/>
                <a:latin typeface="Calibri" panose="020F0502020204030204" pitchFamily="34" charset="0"/>
                <a:ea typeface="Calibri" panose="020F0502020204030204" pitchFamily="34" charset="0"/>
                <a:cs typeface="Arial" panose="020B0604020202020204" pitchFamily="34" charset="0"/>
              </a:rPr>
              <a:t>to the menace of computer virus is use </a:t>
            </a:r>
            <a:r>
              <a:rPr lang="en-US" sz="2000" b="1" dirty="0">
                <a:effectLst/>
                <a:latin typeface="Calibri" panose="020F0502020204030204" pitchFamily="34" charset="0"/>
                <a:ea typeface="Calibri" panose="020F0502020204030204" pitchFamily="34" charset="0"/>
                <a:cs typeface="Arial" panose="020B0604020202020204" pitchFamily="34" charset="0"/>
              </a:rPr>
              <a:t>updated antivirus software from well-known antivirus software companies</a:t>
            </a:r>
            <a:r>
              <a:rPr lang="en-US" sz="2000" dirty="0">
                <a:effectLst/>
                <a:latin typeface="Calibri" panose="020F0502020204030204" pitchFamily="34" charset="0"/>
                <a:ea typeface="Calibri" panose="020F0502020204030204" pitchFamily="34" charset="0"/>
                <a:cs typeface="Arial" panose="020B0604020202020204" pitchFamily="34" charset="0"/>
              </a:rPr>
              <a:t>. </a:t>
            </a:r>
          </a:p>
          <a:p>
            <a:pPr marL="354013" indent="-354013" algn="just">
              <a:lnSpc>
                <a:spcPct val="150000"/>
              </a:lnSpc>
              <a:spcBef>
                <a:spcPts val="0"/>
              </a:spcBef>
              <a:spcAft>
                <a:spcPts val="1000"/>
              </a:spcAft>
              <a:buFont typeface="Wingdings" panose="05000000000000000000" pitchFamily="2" charset="2"/>
              <a:buChar char="Ø"/>
            </a:pPr>
            <a:r>
              <a:rPr lang="en-US" sz="2000" dirty="0">
                <a:effectLst/>
                <a:latin typeface="Calibri" panose="020F0502020204030204" pitchFamily="34" charset="0"/>
                <a:ea typeface="Calibri" panose="020F0502020204030204" pitchFamily="34" charset="0"/>
                <a:cs typeface="Arial" panose="020B0604020202020204" pitchFamily="34" charset="0"/>
              </a:rPr>
              <a:t>It is very important to note that antivirus programs should be regularly updated to cope with increasing threat of computer viruses. </a:t>
            </a:r>
          </a:p>
        </p:txBody>
      </p:sp>
    </p:spTree>
    <p:extLst>
      <p:ext uri="{BB962C8B-B14F-4D97-AF65-F5344CB8AC3E}">
        <p14:creationId xmlns:p14="http://schemas.microsoft.com/office/powerpoint/2010/main" val="32213427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14</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359441" y="2589915"/>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51529" y="1643148"/>
            <a:ext cx="9848179" cy="4438357"/>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indent="0" algn="just">
              <a:lnSpc>
                <a:spcPct val="150000"/>
              </a:lnSpc>
              <a:spcBef>
                <a:spcPts val="0"/>
              </a:spcBef>
              <a:spcAft>
                <a:spcPts val="1000"/>
              </a:spcAft>
              <a:buNone/>
            </a:pPr>
            <a:r>
              <a:rPr lang="en-US" sz="1800" i="1" dirty="0">
                <a:solidFill>
                  <a:srgbClr val="FF0000"/>
                </a:solidFill>
                <a:effectLst/>
                <a:latin typeface="Calibri" panose="020F0502020204030204" pitchFamily="34" charset="0"/>
                <a:ea typeface="Calibri" panose="020F0502020204030204" pitchFamily="34" charset="0"/>
                <a:cs typeface="Arial" panose="020B0604020202020204" pitchFamily="34" charset="0"/>
              </a:rPr>
              <a:t>We can </a:t>
            </a:r>
            <a:r>
              <a:rPr lang="en-US" sz="1800" b="1" i="1" dirty="0">
                <a:solidFill>
                  <a:srgbClr val="FF0000"/>
                </a:solidFill>
                <a:effectLst/>
                <a:latin typeface="Calibri" panose="020F0502020204030204" pitchFamily="34" charset="0"/>
                <a:ea typeface="Calibri" panose="020F0502020204030204" pitchFamily="34" charset="0"/>
                <a:cs typeface="Arial" panose="020B0604020202020204" pitchFamily="34" charset="0"/>
              </a:rPr>
              <a:t>save our computers from the attack </a:t>
            </a:r>
            <a:r>
              <a:rPr lang="en-US" sz="1800" i="1" dirty="0">
                <a:solidFill>
                  <a:srgbClr val="FF0000"/>
                </a:solidFill>
                <a:effectLst/>
                <a:latin typeface="Calibri" panose="020F0502020204030204" pitchFamily="34" charset="0"/>
                <a:ea typeface="Calibri" panose="020F0502020204030204" pitchFamily="34" charset="0"/>
                <a:cs typeface="Arial" panose="020B0604020202020204" pitchFamily="34" charset="0"/>
              </a:rPr>
              <a:t>of nasty viruses by taking the following measures:</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Avoid using unsecure websites</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Don’t open fake websites that allure you for some free incentives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Always keep your antivirus software up-dated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Always keep </a:t>
            </a:r>
            <a:r>
              <a:rPr lang="en-US" sz="1800" b="1" dirty="0">
                <a:effectLst/>
                <a:latin typeface="Calibri" panose="020F0502020204030204" pitchFamily="34" charset="0"/>
                <a:ea typeface="Calibri" panose="020F0502020204030204" pitchFamily="34" charset="0"/>
                <a:cs typeface="Arial" panose="020B0604020202020204" pitchFamily="34" charset="0"/>
              </a:rPr>
              <a:t>operating system </a:t>
            </a:r>
            <a:r>
              <a:rPr lang="en-US" sz="1800" dirty="0">
                <a:effectLst/>
                <a:latin typeface="Calibri" panose="020F0502020204030204" pitchFamily="34" charset="0"/>
                <a:ea typeface="Calibri" panose="020F0502020204030204" pitchFamily="34" charset="0"/>
                <a:cs typeface="Arial" panose="020B0604020202020204" pitchFamily="34" charset="0"/>
              </a:rPr>
              <a:t>of your computer updated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Turn on the security firewall settings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Always configure your browser for high level of security</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Free and insecure </a:t>
            </a:r>
            <a:r>
              <a:rPr lang="en-US" sz="1800" b="1" dirty="0">
                <a:effectLst/>
                <a:latin typeface="Calibri" panose="020F0502020204030204" pitchFamily="34" charset="0"/>
                <a:ea typeface="Calibri" panose="020F0502020204030204" pitchFamily="34" charset="0"/>
                <a:cs typeface="Arial" panose="020B0604020202020204" pitchFamily="34" charset="0"/>
              </a:rPr>
              <a:t>plugins</a:t>
            </a:r>
            <a:r>
              <a:rPr lang="en-US" sz="1800" dirty="0">
                <a:effectLst/>
                <a:latin typeface="Calibri" panose="020F0502020204030204" pitchFamily="34" charset="0"/>
                <a:ea typeface="Calibri" panose="020F0502020204030204" pitchFamily="34" charset="0"/>
                <a:cs typeface="Arial" panose="020B0604020202020204" pitchFamily="34" charset="0"/>
              </a:rPr>
              <a:t> should not be installed on your browsers </a:t>
            </a:r>
          </a:p>
        </p:txBody>
      </p:sp>
    </p:spTree>
    <p:extLst>
      <p:ext uri="{BB962C8B-B14F-4D97-AF65-F5344CB8AC3E}">
        <p14:creationId xmlns:p14="http://schemas.microsoft.com/office/powerpoint/2010/main" val="17209284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Viruses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15</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0CA4DE37-905A-4979-A2A9-4503C439902D}"/>
              </a:ext>
            </a:extLst>
          </p:cNvPr>
          <p:cNvPicPr/>
          <p:nvPr/>
        </p:nvPicPr>
        <p:blipFill>
          <a:blip r:embed="rId5" cstate="print"/>
          <a:srcRect/>
          <a:stretch>
            <a:fillRect/>
          </a:stretch>
        </p:blipFill>
        <p:spPr bwMode="auto">
          <a:xfrm>
            <a:off x="8960625" y="2927210"/>
            <a:ext cx="2540267" cy="2275554"/>
          </a:xfrm>
          <a:prstGeom prst="rect">
            <a:avLst/>
          </a:prstGeom>
          <a:noFill/>
          <a:ln w="9525">
            <a:solidFill>
              <a:schemeClr val="accent1"/>
            </a:solidFill>
            <a:miter lim="800000"/>
            <a:headEnd/>
            <a:tailEnd/>
          </a:ln>
          <a:effectLst>
            <a:softEdge rad="190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268097" y="2312596"/>
            <a:ext cx="7587575" cy="3504783"/>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342900" lvl="0" indent="-342900" algn="just">
              <a:lnSpc>
                <a:spcPct val="150000"/>
              </a:lnSpc>
              <a:spcBef>
                <a:spcPts val="0"/>
              </a:spcBef>
              <a:buFont typeface="Times New Roman" panose="02020603050405020304" pitchFamily="18" charset="0"/>
              <a:buChar char="─"/>
            </a:pPr>
            <a:r>
              <a:rPr lang="en-US" dirty="0" smtClean="0">
                <a:latin typeface="Calibri" panose="020F0502020204030204" pitchFamily="34" charset="0"/>
                <a:ea typeface="Calibri" panose="020F0502020204030204" pitchFamily="34" charset="0"/>
                <a:cs typeface="Arial" panose="020B0604020202020204" pitchFamily="34" charset="0"/>
              </a:rPr>
              <a:t>Don’t </a:t>
            </a:r>
            <a:r>
              <a:rPr lang="en-US" dirty="0">
                <a:latin typeface="Calibri" panose="020F0502020204030204" pitchFamily="34" charset="0"/>
                <a:ea typeface="Calibri" panose="020F0502020204030204" pitchFamily="34" charset="0"/>
                <a:cs typeface="Arial" panose="020B0604020202020204" pitchFamily="34" charset="0"/>
              </a:rPr>
              <a:t>use your credit cards on the websites that don’t comply with the Payment Card Industry Data Security Standard (PCI-DSS) guidelines for secure transactions. </a:t>
            </a:r>
          </a:p>
          <a:p>
            <a:pPr marL="342900" lvl="0" indent="-342900" algn="just">
              <a:lnSpc>
                <a:spcPct val="150000"/>
              </a:lnSpc>
              <a:spcBef>
                <a:spcPts val="0"/>
              </a:spcBef>
              <a:buFont typeface="Times New Roman" panose="02020603050405020304" pitchFamily="18" charset="0"/>
              <a:buChar char="─"/>
            </a:pPr>
            <a:r>
              <a:rPr lang="en-US" dirty="0">
                <a:latin typeface="Calibri" panose="020F0502020204030204" pitchFamily="34" charset="0"/>
                <a:ea typeface="Calibri" panose="020F0502020204030204" pitchFamily="34" charset="0"/>
                <a:cs typeface="Arial" panose="020B0604020202020204" pitchFamily="34" charset="0"/>
              </a:rPr>
              <a:t>Never insert flash cards or other storage devices to your computer without scanning and knowing about the type of data. </a:t>
            </a:r>
          </a:p>
          <a:p>
            <a:pPr marL="342900" marR="0" lvl="0" indent="-342900" algn="just">
              <a:lnSpc>
                <a:spcPct val="150000"/>
              </a:lnSpc>
              <a:spcBef>
                <a:spcPts val="0"/>
              </a:spcBef>
              <a:spcAft>
                <a:spcPts val="1000"/>
              </a:spcAft>
              <a:buFont typeface="Times New Roman" panose="02020603050405020304" pitchFamily="18" charset="0"/>
              <a:buChar char="─"/>
            </a:pPr>
            <a:r>
              <a:rPr lang="en-US" dirty="0">
                <a:latin typeface="Calibri" panose="020F0502020204030204" pitchFamily="34" charset="0"/>
                <a:ea typeface="Calibri" panose="020F0502020204030204" pitchFamily="34" charset="0"/>
                <a:cs typeface="Arial" panose="020B0604020202020204" pitchFamily="34" charset="0"/>
              </a:rPr>
              <a:t>Never open emails and their attachments from unknown people. </a:t>
            </a:r>
          </a:p>
          <a:p>
            <a:pPr marL="0" indent="0">
              <a:buNone/>
            </a:pPr>
            <a:r>
              <a:rPr lang="en-US" dirty="0">
                <a:latin typeface="Calibri" panose="020F0502020204030204" pitchFamily="34" charset="0"/>
                <a:ea typeface="Calibri" panose="020F0502020204030204" pitchFamily="34" charset="0"/>
                <a:cs typeface="Arial" panose="020B0604020202020204" pitchFamily="34" charset="0"/>
              </a:rPr>
              <a:t>By following the above mentioned rules of thumb, you can save your computer from the effect of computer viruses. </a:t>
            </a:r>
          </a:p>
        </p:txBody>
      </p:sp>
      <p:sp>
        <p:nvSpPr>
          <p:cNvPr id="6" name="TextBox 5"/>
          <p:cNvSpPr txBox="1"/>
          <p:nvPr/>
        </p:nvSpPr>
        <p:spPr>
          <a:xfrm>
            <a:off x="1179095" y="1785038"/>
            <a:ext cx="9529010" cy="369332"/>
          </a:xfrm>
          <a:prstGeom prst="rect">
            <a:avLst/>
          </a:prstGeom>
          <a:noFill/>
        </p:spPr>
        <p:txBody>
          <a:bodyPr wrap="square" rtlCol="0">
            <a:spAutoFit/>
          </a:bodyPr>
          <a:lstStyle/>
          <a:p>
            <a:pPr marL="285750" indent="-285750">
              <a:buFont typeface="Wingdings" panose="05000000000000000000" pitchFamily="2" charset="2"/>
              <a:buChar char="Ø"/>
            </a:pPr>
            <a:r>
              <a:rPr lang="en-US" i="1" dirty="0">
                <a:solidFill>
                  <a:srgbClr val="FF0000"/>
                </a:solidFill>
                <a:latin typeface="Calibri" panose="020F0502020204030204" pitchFamily="34" charset="0"/>
                <a:ea typeface="Calibri" panose="020F0502020204030204" pitchFamily="34" charset="0"/>
                <a:cs typeface="Arial" panose="020B0604020202020204" pitchFamily="34" charset="0"/>
              </a:rPr>
              <a:t>We can </a:t>
            </a:r>
            <a:r>
              <a:rPr lang="en-US" b="1" i="1" dirty="0">
                <a:solidFill>
                  <a:srgbClr val="FF0000"/>
                </a:solidFill>
                <a:latin typeface="Calibri" panose="020F0502020204030204" pitchFamily="34" charset="0"/>
                <a:ea typeface="Calibri" panose="020F0502020204030204" pitchFamily="34" charset="0"/>
                <a:cs typeface="Arial" panose="020B0604020202020204" pitchFamily="34" charset="0"/>
              </a:rPr>
              <a:t>save our computers from the attack </a:t>
            </a:r>
            <a:r>
              <a:rPr lang="en-US" i="1" dirty="0">
                <a:solidFill>
                  <a:srgbClr val="FF0000"/>
                </a:solidFill>
                <a:latin typeface="Calibri" panose="020F0502020204030204" pitchFamily="34" charset="0"/>
                <a:ea typeface="Calibri" panose="020F0502020204030204" pitchFamily="34" charset="0"/>
                <a:cs typeface="Arial" panose="020B0604020202020204" pitchFamily="34" charset="0"/>
              </a:rPr>
              <a:t>of nasty viruses by taking the following measures</a:t>
            </a:r>
            <a:r>
              <a:rPr lang="en-US"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a:t>
            </a:r>
            <a:endParaRPr lang="en-US" i="1" dirty="0">
              <a:solidFill>
                <a:srgbClr val="FF0000"/>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35617847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Trojan Horses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16</a:t>
            </a:fld>
            <a:endParaRPr lang="en-US" dirty="0">
              <a:solidFill>
                <a:prstClr val="white"/>
              </a:solidFill>
            </a:endParaRPr>
          </a:p>
        </p:txBody>
      </p:sp>
      <p:pic>
        <p:nvPicPr>
          <p:cNvPr id="14" name="Picture 13" descr="Image result for types of malware">
            <a:extLst>
              <a:ext uri="{FF2B5EF4-FFF2-40B4-BE49-F238E27FC236}">
                <a16:creationId xmlns:lc="http://schemas.openxmlformats.org/drawingml/2006/lockedCanvas" xmlns:a16="http://schemas.microsoft.com/office/drawing/2014/main" xmlns="" id="{C0BD035E-7E36-4E8A-9DD3-79B58E7FC5C5}"/>
              </a:ext>
            </a:extLst>
          </p:cNvPr>
          <p:cNvPicPr/>
          <p:nvPr/>
        </p:nvPicPr>
        <p:blipFill>
          <a:blip r:embed="rId5" cstate="print"/>
          <a:srcRect/>
          <a:stretch>
            <a:fillRect/>
          </a:stretch>
        </p:blipFill>
        <p:spPr bwMode="auto">
          <a:xfrm>
            <a:off x="9192127" y="2262272"/>
            <a:ext cx="2346162" cy="2309729"/>
          </a:xfrm>
          <a:prstGeom prst="rect">
            <a:avLst/>
          </a:prstGeom>
          <a:noFill/>
          <a:ln w="9525">
            <a:noFill/>
            <a:miter lim="800000"/>
            <a:headEnd/>
            <a:tailEnd/>
          </a:ln>
          <a:effectLst>
            <a:softEdge rad="190500"/>
          </a:effectLst>
        </p:spPr>
      </p:pic>
      <p:sp>
        <p:nvSpPr>
          <p:cNvPr id="15" name="TextBox 6"/>
          <p:cNvSpPr txBox="1">
            <a:spLocks noChangeArrowheads="1"/>
          </p:cNvSpPr>
          <p:nvPr/>
        </p:nvSpPr>
        <p:spPr bwMode="auto">
          <a:xfrm>
            <a:off x="2212266" y="1346237"/>
            <a:ext cx="9326024"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285750" indent="-285750" algn="just">
              <a:lnSpc>
                <a:spcPct val="150000"/>
              </a:lnSpc>
              <a:buFont typeface="Wingdings" pitchFamily="2" charset="2"/>
              <a:buChar char="v"/>
            </a:pPr>
            <a:r>
              <a:rPr lang="en-US" sz="2000" b="1" dirty="0" smtClean="0">
                <a:solidFill>
                  <a:srgbClr val="CE7408"/>
                </a:solidFill>
              </a:rPr>
              <a:t>There </a:t>
            </a:r>
            <a:r>
              <a:rPr lang="en-US" sz="2000" b="1" dirty="0">
                <a:solidFill>
                  <a:srgbClr val="CE7408"/>
                </a:solidFill>
              </a:rPr>
              <a:t>are several types of malware, the most important </a:t>
            </a:r>
            <a:r>
              <a:rPr lang="en-US" sz="2000" b="1" dirty="0" smtClean="0">
                <a:solidFill>
                  <a:srgbClr val="CE7408"/>
                </a:solidFill>
              </a:rPr>
              <a:t>are as fellows:</a:t>
            </a:r>
            <a:endParaRPr lang="en-US" sz="2000" b="1" dirty="0">
              <a:solidFill>
                <a:srgbClr val="CE7408"/>
              </a:solidFill>
            </a:endParaRPr>
          </a:p>
        </p:txBody>
      </p:sp>
      <p:sp>
        <p:nvSpPr>
          <p:cNvPr id="16" name="مستطيل 8"/>
          <p:cNvSpPr/>
          <p:nvPr/>
        </p:nvSpPr>
        <p:spPr>
          <a:xfrm>
            <a:off x="1085374" y="2045468"/>
            <a:ext cx="7301264" cy="3631763"/>
          </a:xfrm>
          <a:prstGeom prst="rect">
            <a:avLst/>
          </a:prstGeom>
        </p:spPr>
        <p:txBody>
          <a:bodyPr wrap="square">
            <a:spAutoFit/>
          </a:bodyPr>
          <a:lstStyle/>
          <a:p>
            <a:pPr marL="342900" indent="-342900" algn="just">
              <a:spcBef>
                <a:spcPts val="600"/>
              </a:spcBef>
              <a:spcAft>
                <a:spcPts val="600"/>
              </a:spcAft>
              <a:buFont typeface="Wingdings" pitchFamily="2" charset="2"/>
              <a:buChar char="Ø"/>
            </a:pPr>
            <a:r>
              <a:rPr lang="en-US" sz="2000" dirty="0" smtClean="0">
                <a:solidFill>
                  <a:srgbClr val="0070C0"/>
                </a:solidFill>
                <a:latin typeface="Arial" pitchFamily="34" charset="0"/>
                <a:cs typeface="Arial" pitchFamily="34" charset="0"/>
              </a:rPr>
              <a:t>common </a:t>
            </a:r>
            <a:r>
              <a:rPr lang="en-US" sz="2000" dirty="0">
                <a:solidFill>
                  <a:srgbClr val="0070C0"/>
                </a:solidFill>
                <a:latin typeface="Arial" pitchFamily="34" charset="0"/>
                <a:cs typeface="Arial" pitchFamily="34" charset="0"/>
              </a:rPr>
              <a:t>types of malware include</a:t>
            </a:r>
            <a:r>
              <a:rPr lang="en-US" sz="2000" dirty="0">
                <a:latin typeface="Arial" pitchFamily="34" charset="0"/>
                <a:cs typeface="Arial" pitchFamily="34" charset="0"/>
              </a:rPr>
              <a:t>:</a:t>
            </a:r>
          </a:p>
          <a:p>
            <a:pPr marL="444500" indent="-342900" algn="just">
              <a:spcBef>
                <a:spcPts val="600"/>
              </a:spcBef>
              <a:spcAft>
                <a:spcPts val="600"/>
              </a:spcAft>
              <a:buFont typeface="Wingdings" pitchFamily="2" charset="2"/>
              <a:buChar char="§"/>
            </a:pPr>
            <a:r>
              <a:rPr lang="en-US" sz="2000" b="1" dirty="0" smtClean="0">
                <a:latin typeface="Arial" pitchFamily="34" charset="0"/>
                <a:cs typeface="Arial" pitchFamily="34" charset="0"/>
              </a:rPr>
              <a:t>Trojan horses:- </a:t>
            </a:r>
            <a:r>
              <a:rPr lang="en-US" sz="2000" dirty="0" smtClean="0">
                <a:latin typeface="Arial" pitchFamily="34" charset="0"/>
                <a:cs typeface="Arial" pitchFamily="34" charset="0"/>
              </a:rPr>
              <a:t>A </a:t>
            </a:r>
            <a:r>
              <a:rPr lang="en-US" sz="2000" dirty="0">
                <a:latin typeface="Arial" pitchFamily="34" charset="0"/>
                <a:cs typeface="Arial" pitchFamily="34" charset="0"/>
              </a:rPr>
              <a:t>further category of malware is the Trojan horse, which is a piece of malware that gains access </a:t>
            </a:r>
            <a:r>
              <a:rPr lang="en-US" sz="2000" dirty="0" smtClean="0">
                <a:latin typeface="Arial" pitchFamily="34" charset="0"/>
                <a:cs typeface="Arial" pitchFamily="34" charset="0"/>
              </a:rPr>
              <a:t>to </a:t>
            </a:r>
            <a:r>
              <a:rPr lang="en-US" sz="2000" dirty="0">
                <a:latin typeface="Arial" pitchFamily="34" charset="0"/>
                <a:cs typeface="Arial" pitchFamily="34" charset="0"/>
              </a:rPr>
              <a:t>a targeted system by hiding within a genuine application. Trojan horses are often broken down into </a:t>
            </a:r>
            <a:r>
              <a:rPr lang="en-US" sz="2000" dirty="0" smtClean="0">
                <a:latin typeface="Arial" pitchFamily="34" charset="0"/>
                <a:cs typeface="Arial" pitchFamily="34" charset="0"/>
              </a:rPr>
              <a:t>categories reflecting </a:t>
            </a:r>
            <a:r>
              <a:rPr lang="en-US" sz="2000" dirty="0">
                <a:latin typeface="Arial" pitchFamily="34" charset="0"/>
                <a:cs typeface="Arial" pitchFamily="34" charset="0"/>
              </a:rPr>
              <a:t>their purposes</a:t>
            </a:r>
            <a:r>
              <a:rPr lang="en-US" sz="2000" dirty="0" smtClean="0">
                <a:latin typeface="Arial" pitchFamily="34" charset="0"/>
                <a:cs typeface="Arial" pitchFamily="34" charset="0"/>
              </a:rPr>
              <a:t>.</a:t>
            </a:r>
          </a:p>
          <a:p>
            <a:pPr marL="444500" indent="-342900" algn="just">
              <a:spcBef>
                <a:spcPts val="600"/>
              </a:spcBef>
              <a:spcAft>
                <a:spcPts val="600"/>
              </a:spcAft>
              <a:buFont typeface="Wingdings" pitchFamily="2" charset="2"/>
              <a:buChar char="§"/>
            </a:pPr>
            <a:endParaRPr lang="en-US" sz="2000" dirty="0">
              <a:latin typeface="Arial" pitchFamily="34" charset="0"/>
              <a:cs typeface="Arial" pitchFamily="34" charset="0"/>
            </a:endParaRPr>
          </a:p>
          <a:p>
            <a:pPr marL="444500" indent="-342900" algn="just">
              <a:spcBef>
                <a:spcPts val="600"/>
              </a:spcBef>
              <a:spcAft>
                <a:spcPts val="600"/>
              </a:spcAft>
              <a:buFont typeface="Wingdings" pitchFamily="2" charset="2"/>
              <a:buChar char="§"/>
            </a:pPr>
            <a:r>
              <a:rPr lang="en-US" sz="2000" b="1" dirty="0">
                <a:solidFill>
                  <a:srgbClr val="FF0000"/>
                </a:solidFill>
                <a:latin typeface="Arial" pitchFamily="34" charset="0"/>
                <a:cs typeface="Arial" pitchFamily="34" charset="0"/>
              </a:rPr>
              <a:t>Trojan horse</a:t>
            </a:r>
            <a:r>
              <a:rPr lang="en-US" sz="2000" dirty="0">
                <a:solidFill>
                  <a:srgbClr val="FF0000"/>
                </a:solidFill>
                <a:latin typeface="Arial" pitchFamily="34" charset="0"/>
                <a:cs typeface="Arial" pitchFamily="34" charset="0"/>
              </a:rPr>
              <a:t> </a:t>
            </a:r>
            <a:r>
              <a:rPr lang="en-US" sz="2000" dirty="0">
                <a:latin typeface="Arial" pitchFamily="34" charset="0"/>
                <a:cs typeface="Arial" pitchFamily="34" charset="0"/>
              </a:rPr>
              <a:t>is also a malicious computer program that may look very meek and harmless, but it can pave the way for a bigger attack on your computer and valuable data. </a:t>
            </a:r>
          </a:p>
        </p:txBody>
      </p:sp>
    </p:spTree>
    <p:extLst>
      <p:ext uri="{BB962C8B-B14F-4D97-AF65-F5344CB8AC3E}">
        <p14:creationId xmlns:p14="http://schemas.microsoft.com/office/powerpoint/2010/main" val="175906063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Trojan Horses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17</a:t>
            </a:fld>
            <a:endParaRPr lang="en-US" dirty="0">
              <a:solidFill>
                <a:prstClr val="white"/>
              </a:solidFill>
            </a:endParaRPr>
          </a:p>
        </p:txBody>
      </p:sp>
      <p:pic>
        <p:nvPicPr>
          <p:cNvPr id="14" name="Picture 13" descr="Image result for types of malware">
            <a:extLst>
              <a:ext uri="{FF2B5EF4-FFF2-40B4-BE49-F238E27FC236}">
                <a16:creationId xmlns:lc="http://schemas.openxmlformats.org/drawingml/2006/lockedCanvas" xmlns:a16="http://schemas.microsoft.com/office/drawing/2014/main" xmlns="" id="{C0BD035E-7E36-4E8A-9DD3-79B58E7FC5C5}"/>
              </a:ext>
            </a:extLst>
          </p:cNvPr>
          <p:cNvPicPr/>
          <p:nvPr/>
        </p:nvPicPr>
        <p:blipFill>
          <a:blip r:embed="rId5" cstate="print"/>
          <a:srcRect/>
          <a:stretch>
            <a:fillRect/>
          </a:stretch>
        </p:blipFill>
        <p:spPr bwMode="auto">
          <a:xfrm>
            <a:off x="9192127" y="2262272"/>
            <a:ext cx="2346162" cy="2309729"/>
          </a:xfrm>
          <a:prstGeom prst="rect">
            <a:avLst/>
          </a:prstGeom>
          <a:noFill/>
          <a:ln w="9525">
            <a:noFill/>
            <a:miter lim="800000"/>
            <a:headEnd/>
            <a:tailEnd/>
          </a:ln>
          <a:effectLst>
            <a:softEdge rad="190500"/>
          </a:effectLst>
        </p:spPr>
      </p:pic>
      <p:sp>
        <p:nvSpPr>
          <p:cNvPr id="12"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992666" y="1499455"/>
            <a:ext cx="8131904" cy="4777956"/>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354013" indent="-354013" algn="just">
              <a:lnSpc>
                <a:spcPct val="150000"/>
              </a:lnSpc>
              <a:spcBef>
                <a:spcPts val="0"/>
              </a:spcBef>
              <a:buFont typeface="Wingdings" panose="05000000000000000000" pitchFamily="2" charset="2"/>
              <a:buChar char="Ø"/>
            </a:pPr>
            <a:r>
              <a:rPr lang="en-US" sz="1800" dirty="0" smtClean="0">
                <a:effectLst/>
                <a:latin typeface="Calibri" panose="020F0502020204030204" pitchFamily="34" charset="0"/>
                <a:ea typeface="Calibri" panose="020F0502020204030204" pitchFamily="34" charset="0"/>
                <a:cs typeface="Arial" panose="020B0604020202020204" pitchFamily="34" charset="0"/>
              </a:rPr>
              <a:t>It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collects the information </a:t>
            </a:r>
            <a:r>
              <a:rPr lang="en-US" sz="1800" dirty="0">
                <a:effectLst/>
                <a:latin typeface="Calibri" panose="020F0502020204030204" pitchFamily="34" charset="0"/>
                <a:ea typeface="Calibri" panose="020F0502020204030204" pitchFamily="34" charset="0"/>
                <a:cs typeface="Arial" panose="020B0604020202020204" pitchFamily="34" charset="0"/>
              </a:rPr>
              <a:t>about the </a:t>
            </a:r>
            <a:r>
              <a:rPr lang="en-US" sz="1800" u="sng" dirty="0">
                <a:effectLst/>
                <a:latin typeface="Calibri" panose="020F0502020204030204" pitchFamily="34" charset="0"/>
                <a:ea typeface="Calibri" panose="020F0502020204030204" pitchFamily="34" charset="0"/>
                <a:cs typeface="Arial" panose="020B0604020202020204" pitchFamily="34" charset="0"/>
              </a:rPr>
              <a:t>user behavior</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u="sng" dirty="0">
                <a:effectLst/>
                <a:latin typeface="Calibri" panose="020F0502020204030204" pitchFamily="34" charset="0"/>
                <a:ea typeface="Calibri" panose="020F0502020204030204" pitchFamily="34" charset="0"/>
                <a:cs typeface="Arial" panose="020B0604020202020204" pitchFamily="34" charset="0"/>
              </a:rPr>
              <a:t>credentials</a:t>
            </a:r>
            <a:r>
              <a:rPr lang="en-US" sz="1800" dirty="0">
                <a:effectLst/>
                <a:latin typeface="Calibri" panose="020F0502020204030204" pitchFamily="34" charset="0"/>
                <a:ea typeface="Calibri" panose="020F0502020204030204" pitchFamily="34" charset="0"/>
                <a:cs typeface="Arial" panose="020B0604020202020204" pitchFamily="34" charset="0"/>
              </a:rPr>
              <a:t> and other activities on the computer silently and sends them to its command and control center from where the other malicious attacks can originate. </a:t>
            </a:r>
          </a:p>
          <a:p>
            <a:pPr marL="354013" indent="-354013" algn="just">
              <a:lnSpc>
                <a:spcPct val="150000"/>
              </a:lnSpc>
              <a:spcBef>
                <a:spcPts val="0"/>
              </a:spcBef>
              <a:buFont typeface="Wingdings" panose="05000000000000000000" pitchFamily="2" charset="2"/>
              <a:buChar char="Ø"/>
            </a:pP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Hackers use Trojan </a:t>
            </a:r>
            <a:r>
              <a:rPr lang="en-US" sz="1800" dirty="0">
                <a:effectLst/>
                <a:latin typeface="Calibri" panose="020F0502020204030204" pitchFamily="34" charset="0"/>
                <a:ea typeface="Calibri" panose="020F0502020204030204" pitchFamily="34" charset="0"/>
                <a:cs typeface="Arial" panose="020B0604020202020204" pitchFamily="34" charset="0"/>
              </a:rPr>
              <a:t>to </a:t>
            </a:r>
            <a:r>
              <a:rPr lang="en-US" sz="1800" u="sng" dirty="0">
                <a:effectLst/>
                <a:latin typeface="Calibri" panose="020F0502020204030204" pitchFamily="34" charset="0"/>
                <a:ea typeface="Calibri" panose="020F0502020204030204" pitchFamily="34" charset="0"/>
                <a:cs typeface="Arial" panose="020B0604020202020204" pitchFamily="34" charset="0"/>
              </a:rPr>
              <a:t>open the backdoor on your computer </a:t>
            </a:r>
            <a:r>
              <a:rPr lang="en-US" sz="1800" dirty="0">
                <a:effectLst/>
                <a:latin typeface="Calibri" panose="020F0502020204030204" pitchFamily="34" charset="0"/>
                <a:ea typeface="Calibri" panose="020F0502020204030204" pitchFamily="34" charset="0"/>
                <a:cs typeface="Arial" panose="020B0604020202020204" pitchFamily="34" charset="0"/>
              </a:rPr>
              <a:t>to access your computer and establish control on your machine. </a:t>
            </a:r>
            <a:endParaRPr lang="en-US" sz="1800" dirty="0" smtClean="0">
              <a:effectLst/>
              <a:latin typeface="Calibri" panose="020F0502020204030204" pitchFamily="34" charset="0"/>
              <a:ea typeface="Calibri" panose="020F0502020204030204" pitchFamily="34" charset="0"/>
              <a:cs typeface="Arial" panose="020B0604020202020204" pitchFamily="34" charset="0"/>
            </a:endParaRPr>
          </a:p>
          <a:p>
            <a:pPr marL="354013" indent="-354013" algn="just">
              <a:lnSpc>
                <a:spcPct val="150000"/>
              </a:lnSpc>
              <a:spcBef>
                <a:spcPts val="0"/>
              </a:spcBef>
              <a:buFont typeface="Wingdings" panose="05000000000000000000" pitchFamily="2" charset="2"/>
              <a:buChar char="Ø"/>
            </a:pPr>
            <a:endParaRPr lang="en-US" sz="1800" dirty="0" smtClean="0">
              <a:effectLst/>
              <a:latin typeface="Calibri" panose="020F0502020204030204" pitchFamily="34" charset="0"/>
              <a:ea typeface="Calibri" panose="020F0502020204030204" pitchFamily="34" charset="0"/>
              <a:cs typeface="Arial" panose="020B0604020202020204" pitchFamily="34" charset="0"/>
            </a:endParaRPr>
          </a:p>
          <a:p>
            <a:pPr marL="354013" indent="-354013" algn="just">
              <a:spcBef>
                <a:spcPts val="0"/>
              </a:spcBef>
              <a:buFont typeface="Wingdings" panose="05000000000000000000" pitchFamily="2" charset="2"/>
              <a:buChar char="Ø"/>
            </a:pPr>
            <a:r>
              <a:rPr lang="en-US" sz="1600" b="1" dirty="0">
                <a:latin typeface="Calibri" panose="020F0502020204030204" pitchFamily="34" charset="0"/>
                <a:ea typeface="Calibri" panose="020F0502020204030204" pitchFamily="34" charset="0"/>
                <a:cs typeface="Arial" panose="020B0604020202020204" pitchFamily="34" charset="0"/>
              </a:rPr>
              <a:t>The concept </a:t>
            </a:r>
            <a:r>
              <a:rPr lang="en-US" sz="1600" dirty="0">
                <a:latin typeface="Calibri" panose="020F0502020204030204" pitchFamily="34" charset="0"/>
                <a:ea typeface="Calibri" panose="020F0502020204030204" pitchFamily="34" charset="0"/>
                <a:cs typeface="Arial" panose="020B0604020202020204" pitchFamily="34" charset="0"/>
              </a:rPr>
              <a:t>of the Trojan horse in the modern computer terminology resembles 100% with the story of Trojan horse in the Greek mythology. </a:t>
            </a:r>
          </a:p>
          <a:p>
            <a:pPr marL="354013" indent="-354013" algn="just">
              <a:spcBef>
                <a:spcPts val="0"/>
              </a:spcBef>
              <a:buFont typeface="Wingdings" panose="05000000000000000000" pitchFamily="2" charset="2"/>
              <a:buChar char="Ø"/>
            </a:pPr>
            <a:r>
              <a:rPr lang="en-US" sz="1600" dirty="0">
                <a:latin typeface="Calibri" panose="020F0502020204030204" pitchFamily="34" charset="0"/>
                <a:ea typeface="Calibri" panose="020F0502020204030204" pitchFamily="34" charset="0"/>
                <a:cs typeface="Arial" panose="020B0604020202020204" pitchFamily="34" charset="0"/>
              </a:rPr>
              <a:t>According to the old mythology, Greek developed a wooden Trojan horse, which would house many soldiers inside the wooden compartment of the Trojan horse. </a:t>
            </a:r>
            <a:endParaRPr lang="en-US" sz="1600" dirty="0" smtClean="0">
              <a:latin typeface="Calibri" panose="020F0502020204030204" pitchFamily="34" charset="0"/>
              <a:ea typeface="Calibri" panose="020F0502020204030204" pitchFamily="34" charset="0"/>
              <a:cs typeface="Arial" panose="020B0604020202020204" pitchFamily="34" charset="0"/>
            </a:endParaRPr>
          </a:p>
          <a:p>
            <a:pPr marL="354013" indent="-354013">
              <a:buFont typeface="Wingdings" panose="05000000000000000000" pitchFamily="2" charset="2"/>
              <a:buChar char="Ø"/>
            </a:pPr>
            <a:r>
              <a:rPr lang="en-US" sz="1600" dirty="0">
                <a:latin typeface="Calibri" panose="020F0502020204030204" pitchFamily="34" charset="0"/>
                <a:ea typeface="Calibri" panose="020F0502020204030204" pitchFamily="34" charset="0"/>
                <a:cs typeface="Arial" panose="020B0604020202020204" pitchFamily="34" charset="0"/>
              </a:rPr>
              <a:t>The people of the Troy city would pull the Trojan to the city and the soldiers hidden inside the Trojan horse would come out in the night and would open the gates of the cities. </a:t>
            </a:r>
          </a:p>
          <a:p>
            <a:pPr marL="354013" indent="-354013">
              <a:buFont typeface="Wingdings" panose="05000000000000000000" pitchFamily="2" charset="2"/>
              <a:buChar char="Ø"/>
            </a:pPr>
            <a:r>
              <a:rPr lang="en-US" sz="1600" dirty="0">
                <a:latin typeface="Calibri" panose="020F0502020204030204" pitchFamily="34" charset="0"/>
                <a:ea typeface="Calibri" panose="020F0502020204030204" pitchFamily="34" charset="0"/>
                <a:cs typeface="Arial" panose="020B0604020202020204" pitchFamily="34" charset="0"/>
              </a:rPr>
              <a:t>They would call their fellow soldiers to come in and overrun the city to conquer. </a:t>
            </a:r>
          </a:p>
          <a:p>
            <a:pPr marL="354013" indent="-354013" algn="just">
              <a:lnSpc>
                <a:spcPct val="150000"/>
              </a:lnSpc>
              <a:spcBef>
                <a:spcPts val="0"/>
              </a:spcBef>
              <a:buFont typeface="Wingdings" panose="05000000000000000000" pitchFamily="2" charset="2"/>
              <a:buChar char="Ø"/>
            </a:pP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8644148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Trojan Horses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18</a:t>
            </a:fld>
            <a:endParaRPr lang="en-US" dirty="0">
              <a:solidFill>
                <a:prstClr val="white"/>
              </a:solidFill>
            </a:endParaRPr>
          </a:p>
        </p:txBody>
      </p:sp>
      <p:pic>
        <p:nvPicPr>
          <p:cNvPr id="14" name="Picture 13" descr="Image result for types of malware">
            <a:extLst>
              <a:ext uri="{FF2B5EF4-FFF2-40B4-BE49-F238E27FC236}">
                <a16:creationId xmlns:lc="http://schemas.openxmlformats.org/drawingml/2006/lockedCanvas" xmlns:a16="http://schemas.microsoft.com/office/drawing/2014/main" xmlns="" id="{C0BD035E-7E36-4E8A-9DD3-79B58E7FC5C5}"/>
              </a:ext>
            </a:extLst>
          </p:cNvPr>
          <p:cNvPicPr/>
          <p:nvPr/>
        </p:nvPicPr>
        <p:blipFill>
          <a:blip r:embed="rId5" cstate="print"/>
          <a:srcRect/>
          <a:stretch>
            <a:fillRect/>
          </a:stretch>
        </p:blipFill>
        <p:spPr bwMode="auto">
          <a:xfrm>
            <a:off x="9192127" y="2262272"/>
            <a:ext cx="2346162" cy="2309729"/>
          </a:xfrm>
          <a:prstGeom prst="rect">
            <a:avLst/>
          </a:prstGeom>
          <a:noFill/>
          <a:ln w="9525">
            <a:noFill/>
            <a:miter lim="800000"/>
            <a:headEnd/>
            <a:tailEnd/>
          </a:ln>
          <a:effectLst>
            <a:softEdge rad="190500"/>
          </a:effectLst>
        </p:spPr>
      </p:pic>
      <p:sp>
        <p:nvSpPr>
          <p:cNvPr id="12"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92022" y="1607270"/>
            <a:ext cx="7391755" cy="4476126"/>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354013" indent="-354013" algn="just">
              <a:lnSpc>
                <a:spcPct val="150000"/>
              </a:lnSpc>
              <a:spcBef>
                <a:spcPts val="0"/>
              </a:spcBef>
              <a:spcAft>
                <a:spcPts val="1000"/>
              </a:spcAft>
              <a:buFont typeface="Wingdings" panose="05000000000000000000" pitchFamily="2" charset="2"/>
              <a:buChar char="§"/>
            </a:pPr>
            <a:r>
              <a:rPr lang="en-US" sz="1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The concept of Trojan horse in computer security is also same. </a:t>
            </a:r>
          </a:p>
          <a:p>
            <a:pPr marL="354013" indent="-354013" algn="just">
              <a:lnSpc>
                <a:spcPct val="150000"/>
              </a:lnSpc>
              <a:spcBef>
                <a:spcPts val="0"/>
              </a:spcBef>
              <a:spcAft>
                <a:spcPts val="1000"/>
              </a:spcAft>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 Trojan horse comes in </a:t>
            </a:r>
            <a:r>
              <a:rPr lang="en-US" sz="1800" b="1" dirty="0">
                <a:effectLst/>
                <a:latin typeface="Calibri" panose="020F0502020204030204" pitchFamily="34" charset="0"/>
                <a:ea typeface="Calibri" panose="020F0502020204030204" pitchFamily="34" charset="0"/>
                <a:cs typeface="Arial" panose="020B0604020202020204" pitchFamily="34" charset="0"/>
              </a:rPr>
              <a:t>through a social engineering tactics </a:t>
            </a:r>
            <a:r>
              <a:rPr lang="en-US" sz="1800" dirty="0">
                <a:effectLst/>
                <a:latin typeface="Calibri" panose="020F0502020204030204" pitchFamily="34" charset="0"/>
                <a:ea typeface="Calibri" panose="020F0502020204030204" pitchFamily="34" charset="0"/>
                <a:cs typeface="Arial" panose="020B0604020202020204" pitchFamily="34" charset="0"/>
              </a:rPr>
              <a:t>such as </a:t>
            </a:r>
            <a:r>
              <a:rPr lang="en-US" sz="1800" u="sng" dirty="0">
                <a:effectLst/>
                <a:latin typeface="Calibri" panose="020F0502020204030204" pitchFamily="34" charset="0"/>
                <a:ea typeface="Calibri" panose="020F0502020204030204" pitchFamily="34" charset="0"/>
                <a:cs typeface="Arial" panose="020B0604020202020204" pitchFamily="34" charset="0"/>
              </a:rPr>
              <a:t>emails</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u="sng" dirty="0">
                <a:effectLst/>
                <a:latin typeface="Calibri" panose="020F0502020204030204" pitchFamily="34" charset="0"/>
                <a:ea typeface="Calibri" panose="020F0502020204030204" pitchFamily="34" charset="0"/>
                <a:cs typeface="Arial" panose="020B0604020202020204" pitchFamily="34" charset="0"/>
              </a:rPr>
              <a:t>disguised links </a:t>
            </a:r>
            <a:r>
              <a:rPr lang="en-US" sz="1800" dirty="0">
                <a:effectLst/>
                <a:latin typeface="Calibri" panose="020F0502020204030204" pitchFamily="34" charset="0"/>
                <a:ea typeface="Calibri" panose="020F0502020204030204" pitchFamily="34" charset="0"/>
                <a:cs typeface="Arial" panose="020B0604020202020204" pitchFamily="34" charset="0"/>
              </a:rPr>
              <a:t>and other sources. </a:t>
            </a:r>
          </a:p>
          <a:p>
            <a:pPr marL="354013" indent="-354013" algn="just">
              <a:lnSpc>
                <a:spcPct val="150000"/>
              </a:lnSpc>
              <a:spcBef>
                <a:spcPts val="0"/>
              </a:spcBef>
              <a:spcAft>
                <a:spcPts val="1000"/>
              </a:spcAft>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They would sit on the computers and </a:t>
            </a:r>
            <a:r>
              <a:rPr lang="en-US" sz="1800" b="1" dirty="0">
                <a:effectLst/>
                <a:latin typeface="Calibri" panose="020F0502020204030204" pitchFamily="34" charset="0"/>
                <a:ea typeface="Calibri" panose="020F0502020204030204" pitchFamily="34" charset="0"/>
                <a:cs typeface="Arial" panose="020B0604020202020204" pitchFamily="34" charset="0"/>
              </a:rPr>
              <a:t>start spying</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b="1" dirty="0">
                <a:effectLst/>
                <a:latin typeface="Calibri" panose="020F0502020204030204" pitchFamily="34" charset="0"/>
                <a:ea typeface="Calibri" panose="020F0502020204030204" pitchFamily="34" charset="0"/>
                <a:cs typeface="Arial" panose="020B0604020202020204" pitchFamily="34" charset="0"/>
              </a:rPr>
              <a:t>making changes in credentials</a:t>
            </a:r>
            <a:r>
              <a:rPr lang="en-US" sz="1800" dirty="0">
                <a:effectLst/>
                <a:latin typeface="Calibri" panose="020F0502020204030204" pitchFamily="34" charset="0"/>
                <a:ea typeface="Calibri" panose="020F0502020204030204" pitchFamily="34" charset="0"/>
                <a:cs typeface="Arial" panose="020B0604020202020204" pitchFamily="34" charset="0"/>
              </a:rPr>
              <a:t> and doing other such malicious activities. </a:t>
            </a:r>
          </a:p>
          <a:p>
            <a:pPr marL="354013" indent="-354013" algn="just">
              <a:lnSpc>
                <a:spcPct val="150000"/>
              </a:lnSpc>
              <a:spcBef>
                <a:spcPts val="0"/>
              </a:spcBef>
              <a:spcAft>
                <a:spcPts val="1000"/>
              </a:spcAft>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The </a:t>
            </a:r>
            <a:r>
              <a:rPr lang="en-US" sz="1800" b="1" dirty="0">
                <a:effectLst/>
                <a:latin typeface="Calibri" panose="020F0502020204030204" pitchFamily="34" charset="0"/>
                <a:ea typeface="Calibri" panose="020F0502020204030204" pitchFamily="34" charset="0"/>
                <a:cs typeface="Arial" panose="020B0604020202020204" pitchFamily="34" charset="0"/>
              </a:rPr>
              <a:t>main objectives </a:t>
            </a:r>
            <a:r>
              <a:rPr lang="en-US" sz="1800" dirty="0">
                <a:effectLst/>
                <a:latin typeface="Calibri" panose="020F0502020204030204" pitchFamily="34" charset="0"/>
                <a:ea typeface="Calibri" panose="020F0502020204030204" pitchFamily="34" charset="0"/>
                <a:cs typeface="Arial" panose="020B0604020202020204" pitchFamily="34" charset="0"/>
              </a:rPr>
              <a:t>of Trojan horse are </a:t>
            </a:r>
            <a:r>
              <a:rPr lang="en-US" sz="1800" u="sng" dirty="0">
                <a:effectLst/>
                <a:latin typeface="Calibri" panose="020F0502020204030204" pitchFamily="34" charset="0"/>
                <a:ea typeface="Calibri" panose="020F0502020204030204" pitchFamily="34" charset="0"/>
                <a:cs typeface="Arial" panose="020B0604020202020204" pitchFamily="34" charset="0"/>
              </a:rPr>
              <a:t>to spy on the user activities </a:t>
            </a:r>
            <a:r>
              <a:rPr lang="en-US" sz="1800" dirty="0">
                <a:effectLst/>
                <a:latin typeface="Calibri" panose="020F0502020204030204" pitchFamily="34" charset="0"/>
                <a:ea typeface="Calibri" panose="020F0502020204030204" pitchFamily="34" charset="0"/>
                <a:cs typeface="Arial" panose="020B0604020202020204" pitchFamily="34" charset="0"/>
              </a:rPr>
              <a:t>and </a:t>
            </a:r>
            <a:r>
              <a:rPr lang="en-US" sz="1800" u="sng" dirty="0">
                <a:effectLst/>
                <a:latin typeface="Calibri" panose="020F0502020204030204" pitchFamily="34" charset="0"/>
                <a:ea typeface="Calibri" panose="020F0502020204030204" pitchFamily="34" charset="0"/>
                <a:cs typeface="Arial" panose="020B0604020202020204" pitchFamily="34" charset="0"/>
              </a:rPr>
              <a:t>send back to its master control</a:t>
            </a:r>
            <a:r>
              <a:rPr lang="en-US" sz="1800" dirty="0">
                <a:effectLst/>
                <a:latin typeface="Calibri" panose="020F0502020204030204" pitchFamily="34" charset="0"/>
                <a:ea typeface="Calibri" panose="020F0502020204030204" pitchFamily="34" charset="0"/>
                <a:cs typeface="Arial" panose="020B0604020202020204" pitchFamily="34" charset="0"/>
              </a:rPr>
              <a:t>. </a:t>
            </a:r>
          </a:p>
          <a:p>
            <a:pPr marL="354013" indent="-354013" algn="just">
              <a:lnSpc>
                <a:spcPct val="150000"/>
              </a:lnSpc>
              <a:spcBef>
                <a:spcPts val="0"/>
              </a:spcBef>
              <a:spcAft>
                <a:spcPts val="1000"/>
              </a:spcAft>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Arial" panose="020B0604020202020204" pitchFamily="34" charset="0"/>
              </a:rPr>
              <a:t>Based on the information backdoor access on the computer is created to get control over the computer for malicious activities.</a:t>
            </a:r>
          </a:p>
        </p:txBody>
      </p:sp>
    </p:spTree>
    <p:extLst>
      <p:ext uri="{BB962C8B-B14F-4D97-AF65-F5344CB8AC3E}">
        <p14:creationId xmlns:p14="http://schemas.microsoft.com/office/powerpoint/2010/main" val="17515488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Trojan Horses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19</a:t>
            </a:fld>
            <a:endParaRPr lang="en-US" dirty="0">
              <a:solidFill>
                <a:prstClr val="white"/>
              </a:solidFill>
            </a:endParaRPr>
          </a:p>
        </p:txBody>
      </p:sp>
      <p:pic>
        <p:nvPicPr>
          <p:cNvPr id="14" name="Picture 13" descr="Image result for types of malware">
            <a:extLst>
              <a:ext uri="{FF2B5EF4-FFF2-40B4-BE49-F238E27FC236}">
                <a16:creationId xmlns:lc="http://schemas.openxmlformats.org/drawingml/2006/lockedCanvas" xmlns:a16="http://schemas.microsoft.com/office/drawing/2014/main" xmlns="" id="{C0BD035E-7E36-4E8A-9DD3-79B58E7FC5C5}"/>
              </a:ext>
            </a:extLst>
          </p:cNvPr>
          <p:cNvPicPr/>
          <p:nvPr/>
        </p:nvPicPr>
        <p:blipFill>
          <a:blip r:embed="rId5" cstate="print"/>
          <a:srcRect/>
          <a:stretch>
            <a:fillRect/>
          </a:stretch>
        </p:blipFill>
        <p:spPr bwMode="auto">
          <a:xfrm>
            <a:off x="9192127" y="2262272"/>
            <a:ext cx="2346162" cy="2309729"/>
          </a:xfrm>
          <a:prstGeom prst="rect">
            <a:avLst/>
          </a:prstGeom>
          <a:noFill/>
          <a:ln w="9525">
            <a:noFill/>
            <a:miter lim="800000"/>
            <a:headEnd/>
            <a:tailEnd/>
          </a:ln>
          <a:effectLst>
            <a:softEdge rad="190500"/>
          </a:effectLst>
        </p:spPr>
      </p:pic>
      <p:sp>
        <p:nvSpPr>
          <p:cNvPr id="12"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123266" y="2034681"/>
            <a:ext cx="7329267" cy="2667506"/>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354013" indent="-354013" algn="just">
              <a:lnSpc>
                <a:spcPct val="150000"/>
              </a:lnSpc>
              <a:spcBef>
                <a:spcPts val="0"/>
              </a:spcBef>
              <a:spcAft>
                <a:spcPts val="1000"/>
              </a:spcAft>
              <a:buFont typeface="Wingdings" panose="05000000000000000000" pitchFamily="2" charset="2"/>
              <a:buChar char="Ø"/>
            </a:pPr>
            <a:r>
              <a:rPr lang="en-US" sz="2000" dirty="0">
                <a:effectLst/>
                <a:latin typeface="Calibri" panose="020F0502020204030204" pitchFamily="34" charset="0"/>
                <a:ea typeface="Calibri" panose="020F0502020204030204" pitchFamily="34" charset="0"/>
                <a:cs typeface="Arial" panose="020B0604020202020204" pitchFamily="34" charset="0"/>
              </a:rPr>
              <a:t>The Trojan horses </a:t>
            </a:r>
            <a:r>
              <a:rPr lang="en-US" sz="2000" b="1" dirty="0">
                <a:effectLst/>
                <a:latin typeface="Calibri" panose="020F0502020204030204" pitchFamily="34" charset="0"/>
                <a:ea typeface="Calibri" panose="020F0502020204030204" pitchFamily="34" charset="0"/>
                <a:cs typeface="Arial" panose="020B0604020202020204" pitchFamily="34" charset="0"/>
              </a:rPr>
              <a:t>cannot replicate </a:t>
            </a:r>
            <a:r>
              <a:rPr lang="en-US" sz="2000" dirty="0">
                <a:effectLst/>
                <a:latin typeface="Calibri" panose="020F0502020204030204" pitchFamily="34" charset="0"/>
                <a:ea typeface="Calibri" panose="020F0502020204030204" pitchFamily="34" charset="0"/>
                <a:cs typeface="Arial" panose="020B0604020202020204" pitchFamily="34" charset="0"/>
              </a:rPr>
              <a:t>as the virus or computer worms can do. </a:t>
            </a:r>
          </a:p>
          <a:p>
            <a:pPr marL="354013" indent="-354013" algn="just">
              <a:lnSpc>
                <a:spcPct val="150000"/>
              </a:lnSpc>
              <a:spcBef>
                <a:spcPts val="0"/>
              </a:spcBef>
              <a:spcAft>
                <a:spcPts val="1000"/>
              </a:spcAft>
              <a:buFont typeface="Wingdings" panose="05000000000000000000" pitchFamily="2" charset="2"/>
              <a:buChar char="Ø"/>
            </a:pPr>
            <a:r>
              <a:rPr lang="en-US" sz="2000" dirty="0">
                <a:effectLst/>
                <a:latin typeface="Calibri" panose="020F0502020204030204" pitchFamily="34" charset="0"/>
                <a:ea typeface="Calibri" panose="020F0502020204030204" pitchFamily="34" charset="0"/>
                <a:cs typeface="Arial" panose="020B0604020202020204" pitchFamily="34" charset="0"/>
              </a:rPr>
              <a:t>They are silent spies working silently on your computers to accomplish their malicious acts for which the Trojan horses are designed and propagated. </a:t>
            </a:r>
          </a:p>
        </p:txBody>
      </p:sp>
    </p:spTree>
    <p:extLst>
      <p:ext uri="{BB962C8B-B14F-4D97-AF65-F5344CB8AC3E}">
        <p14:creationId xmlns:p14="http://schemas.microsoft.com/office/powerpoint/2010/main" val="32857937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Trojan Horses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20</a:t>
            </a:fld>
            <a:endParaRPr lang="en-US" dirty="0">
              <a:solidFill>
                <a:prstClr val="white"/>
              </a:solidFill>
            </a:endParaRPr>
          </a:p>
        </p:txBody>
      </p:sp>
      <p:pic>
        <p:nvPicPr>
          <p:cNvPr id="14" name="Picture 13" descr="Image result for types of malware">
            <a:extLst>
              <a:ext uri="{FF2B5EF4-FFF2-40B4-BE49-F238E27FC236}">
                <a16:creationId xmlns:lc="http://schemas.openxmlformats.org/drawingml/2006/lockedCanvas" xmlns:a16="http://schemas.microsoft.com/office/drawing/2014/main" xmlns="" id="{C0BD035E-7E36-4E8A-9DD3-79B58E7FC5C5}"/>
              </a:ext>
            </a:extLst>
          </p:cNvPr>
          <p:cNvPicPr/>
          <p:nvPr/>
        </p:nvPicPr>
        <p:blipFill>
          <a:blip r:embed="rId5" cstate="print"/>
          <a:srcRect/>
          <a:stretch>
            <a:fillRect/>
          </a:stretch>
        </p:blipFill>
        <p:spPr bwMode="auto">
          <a:xfrm>
            <a:off x="9156031" y="2490880"/>
            <a:ext cx="2346162" cy="2309729"/>
          </a:xfrm>
          <a:prstGeom prst="rect">
            <a:avLst/>
          </a:prstGeom>
          <a:noFill/>
          <a:ln w="9525">
            <a:noFill/>
            <a:miter lim="800000"/>
            <a:headEnd/>
            <a:tailEnd/>
          </a:ln>
          <a:effectLst>
            <a:softEdge rad="190500"/>
          </a:effectLst>
        </p:spPr>
      </p:pic>
      <p:sp>
        <p:nvSpPr>
          <p:cNvPr id="12"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51529" y="1735273"/>
            <a:ext cx="9812987" cy="4079631"/>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marR="0" algn="just">
              <a:lnSpc>
                <a:spcPct val="150000"/>
              </a:lnSpc>
              <a:spcBef>
                <a:spcPts val="0"/>
              </a:spcBef>
              <a:spcAft>
                <a:spcPts val="1000"/>
              </a:spcAft>
            </a:pPr>
            <a:r>
              <a:rPr lang="en-US" sz="20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Generally </a:t>
            </a:r>
            <a:r>
              <a:rPr lang="en-US" sz="20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recognized activities </a:t>
            </a:r>
            <a:r>
              <a:rPr lang="en-US" sz="20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of a Trojan horse on an infected computer include:</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Collecting data and sending to command and control center</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Copying the files and credential information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Blocking of the data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Altering the useful data </a:t>
            </a:r>
          </a:p>
          <a:p>
            <a:pPr marL="617220" lvl="1" indent="-342900" algn="just">
              <a:lnSpc>
                <a:spcPct val="150000"/>
              </a:lnSpc>
              <a:spcBef>
                <a:spcPts val="0"/>
              </a:spcBef>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Reducing the performance of computer </a:t>
            </a:r>
          </a:p>
          <a:p>
            <a:pPr marL="617220" lvl="1" indent="-342900" algn="just">
              <a:lnSpc>
                <a:spcPct val="150000"/>
              </a:lnSpc>
              <a:spcBef>
                <a:spcPts val="0"/>
              </a:spcBef>
              <a:spcAft>
                <a:spcPts val="100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Deleting some useful data files </a:t>
            </a:r>
          </a:p>
        </p:txBody>
      </p:sp>
    </p:spTree>
    <p:extLst>
      <p:ext uri="{BB962C8B-B14F-4D97-AF65-F5344CB8AC3E}">
        <p14:creationId xmlns:p14="http://schemas.microsoft.com/office/powerpoint/2010/main" val="248624197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Trojan Horses</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21</a:t>
            </a:fld>
            <a:endParaRPr lang="en-US" dirty="0">
              <a:solidFill>
                <a:prstClr val="white"/>
              </a:solidFill>
            </a:endParaRPr>
          </a:p>
        </p:txBody>
      </p:sp>
      <p:pic>
        <p:nvPicPr>
          <p:cNvPr id="14" name="Picture 13" descr="Image result for types of malware">
            <a:extLst>
              <a:ext uri="{FF2B5EF4-FFF2-40B4-BE49-F238E27FC236}">
                <a16:creationId xmlns:lc="http://schemas.openxmlformats.org/drawingml/2006/lockedCanvas" xmlns:a16="http://schemas.microsoft.com/office/drawing/2014/main" xmlns="" id="{C0BD035E-7E36-4E8A-9DD3-79B58E7FC5C5}"/>
              </a:ext>
            </a:extLst>
          </p:cNvPr>
          <p:cNvPicPr/>
          <p:nvPr/>
        </p:nvPicPr>
        <p:blipFill>
          <a:blip r:embed="rId5" cstate="print"/>
          <a:srcRect/>
          <a:stretch>
            <a:fillRect/>
          </a:stretch>
        </p:blipFill>
        <p:spPr bwMode="auto">
          <a:xfrm>
            <a:off x="9192127" y="2262272"/>
            <a:ext cx="2346162" cy="2309729"/>
          </a:xfrm>
          <a:prstGeom prst="rect">
            <a:avLst/>
          </a:prstGeom>
          <a:noFill/>
          <a:ln w="9525">
            <a:noFill/>
            <a:miter lim="800000"/>
            <a:headEnd/>
            <a:tailEnd/>
          </a:ln>
          <a:effectLst>
            <a:softEdge rad="190500"/>
          </a:effectLst>
        </p:spPr>
      </p:pic>
      <p:sp>
        <p:nvSpPr>
          <p:cNvPr id="12"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02346" y="1512158"/>
            <a:ext cx="7532387" cy="1041010"/>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gn="just">
              <a:lnSpc>
                <a:spcPct val="150000"/>
              </a:lnSpc>
              <a:spcBef>
                <a:spcPts val="0"/>
              </a:spcBef>
              <a:spcAft>
                <a:spcPts val="1000"/>
              </a:spcAft>
            </a:pPr>
            <a:r>
              <a:rPr lang="en-US" sz="1800" dirty="0">
                <a:effectLst/>
                <a:latin typeface="Calibri" panose="020F0502020204030204" pitchFamily="34" charset="0"/>
                <a:ea typeface="Calibri" panose="020F0502020204030204" pitchFamily="34" charset="0"/>
                <a:cs typeface="Arial" panose="020B0604020202020204" pitchFamily="34" charset="0"/>
              </a:rPr>
              <a:t>There are </a:t>
            </a:r>
            <a:r>
              <a:rPr lang="en-US" sz="1800" b="1" dirty="0">
                <a:effectLst/>
                <a:latin typeface="Calibri" panose="020F0502020204030204" pitchFamily="34" charset="0"/>
                <a:ea typeface="Calibri" panose="020F0502020204030204" pitchFamily="34" charset="0"/>
                <a:cs typeface="Arial" panose="020B0604020202020204" pitchFamily="34" charset="0"/>
              </a:rPr>
              <a:t>numerous types of Trojan horses </a:t>
            </a:r>
            <a:r>
              <a:rPr lang="en-US" sz="1800" dirty="0">
                <a:effectLst/>
                <a:latin typeface="Calibri" panose="020F0502020204030204" pitchFamily="34" charset="0"/>
                <a:ea typeface="Calibri" panose="020F0502020204030204" pitchFamily="34" charset="0"/>
                <a:cs typeface="Arial" panose="020B0604020202020204" pitchFamily="34" charset="0"/>
              </a:rPr>
              <a:t>used in the modern cybercrimes. </a:t>
            </a:r>
          </a:p>
          <a:p>
            <a:pPr algn="just">
              <a:lnSpc>
                <a:spcPct val="150000"/>
              </a:lnSpc>
              <a:spcBef>
                <a:spcPts val="0"/>
              </a:spcBef>
              <a:spcAft>
                <a:spcPts val="1000"/>
              </a:spcAft>
            </a:pPr>
            <a:r>
              <a:rPr lang="en-US" sz="1800" b="1" i="1" dirty="0">
                <a:solidFill>
                  <a:srgbClr val="FF0000"/>
                </a:solidFill>
                <a:effectLst/>
                <a:latin typeface="Calibri" panose="020F0502020204030204" pitchFamily="34" charset="0"/>
                <a:ea typeface="Calibri" panose="020F0502020204030204" pitchFamily="34" charset="0"/>
                <a:cs typeface="Arial" panose="020B0604020202020204" pitchFamily="34" charset="0"/>
              </a:rPr>
              <a:t>A few very important ones are mentioned below:</a:t>
            </a:r>
          </a:p>
        </p:txBody>
      </p:sp>
      <p:sp>
        <p:nvSpPr>
          <p:cNvPr id="13" name="Content Placeholder 3">
            <a:extLst>
              <a:ext uri="{FF2B5EF4-FFF2-40B4-BE49-F238E27FC236}">
                <a16:creationId xmlns:lc="http://schemas.openxmlformats.org/drawingml/2006/lockedCanvas" xmlns:a16="http://schemas.microsoft.com/office/drawing/2014/main" xmlns="" id="{6AE6B914-FCD7-43DF-BC47-C27088CD18A2}"/>
              </a:ext>
            </a:extLst>
          </p:cNvPr>
          <p:cNvSpPr txBox="1">
            <a:spLocks/>
          </p:cNvSpPr>
          <p:nvPr/>
        </p:nvSpPr>
        <p:spPr>
          <a:xfrm>
            <a:off x="1205466" y="2739150"/>
            <a:ext cx="7329267" cy="3174731"/>
          </a:xfrm>
          <a:prstGeom prst="rect">
            <a:avLst/>
          </a:prstGeom>
        </p:spPr>
        <p:txBody>
          <a:bodyPr vert="horz" lIns="91440" tIns="45720" rIns="91440" bIns="45720" numCol="2" rtlCol="0">
            <a:no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algn="just" rtl="0">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Spy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Mail Finder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Proxy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Clicker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Ransom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SMS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Dropper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Fake AV</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Game Theft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Backdoor </a:t>
            </a:r>
          </a:p>
          <a:p>
            <a:pPr marL="342900" marR="0" lvl="0" indent="-342900" algn="just">
              <a:lnSpc>
                <a:spcPct val="150000"/>
              </a:lnSpc>
              <a:spcBef>
                <a:spcPts val="0"/>
              </a:spcBef>
              <a:spcAft>
                <a:spcPts val="0"/>
              </a:spcAft>
              <a:buFont typeface="Times New Roman" panose="02020603050405020304" pitchFamily="18" charset="0"/>
              <a:buChar char="─"/>
            </a:pPr>
            <a:r>
              <a:rPr lang="en-US" sz="1800" dirty="0">
                <a:effectLst/>
                <a:latin typeface="Calibri" panose="020F0502020204030204" pitchFamily="34" charset="0"/>
                <a:ea typeface="Calibri" panose="020F0502020204030204" pitchFamily="34" charset="0"/>
                <a:cs typeface="Arial" panose="020B0604020202020204" pitchFamily="34" charset="0"/>
              </a:rPr>
              <a:t>Trojan DDoS</a:t>
            </a:r>
          </a:p>
        </p:txBody>
      </p:sp>
    </p:spTree>
    <p:extLst>
      <p:ext uri="{BB962C8B-B14F-4D97-AF65-F5344CB8AC3E}">
        <p14:creationId xmlns:p14="http://schemas.microsoft.com/office/powerpoint/2010/main" val="4053510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Network Worm</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22</a:t>
            </a:fld>
            <a:endParaRPr lang="en-US" dirty="0">
              <a:solidFill>
                <a:prstClr val="white"/>
              </a:solidFill>
            </a:endParaRPr>
          </a:p>
        </p:txBody>
      </p:sp>
      <p:sp>
        <p:nvSpPr>
          <p:cNvPr id="13" name="TextBox 6"/>
          <p:cNvSpPr txBox="1">
            <a:spLocks noChangeArrowheads="1"/>
          </p:cNvSpPr>
          <p:nvPr/>
        </p:nvSpPr>
        <p:spPr bwMode="auto">
          <a:xfrm>
            <a:off x="2179771" y="1260649"/>
            <a:ext cx="9086040"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285750" indent="-285750" algn="just">
              <a:lnSpc>
                <a:spcPct val="150000"/>
              </a:lnSpc>
              <a:buFont typeface="Wingdings" pitchFamily="2" charset="2"/>
              <a:buChar char="v"/>
            </a:pPr>
            <a:r>
              <a:rPr lang="en-US" b="1" dirty="0" smtClean="0">
                <a:solidFill>
                  <a:srgbClr val="CE7408"/>
                </a:solidFill>
              </a:rPr>
              <a:t>There </a:t>
            </a:r>
            <a:r>
              <a:rPr lang="en-US" b="1" dirty="0">
                <a:solidFill>
                  <a:srgbClr val="CE7408"/>
                </a:solidFill>
              </a:rPr>
              <a:t>are several types of malware, the most important </a:t>
            </a:r>
            <a:r>
              <a:rPr lang="en-US" b="1" dirty="0" smtClean="0">
                <a:solidFill>
                  <a:srgbClr val="CE7408"/>
                </a:solidFill>
              </a:rPr>
              <a:t>are as fellows:</a:t>
            </a:r>
            <a:endParaRPr lang="en-US" b="1" dirty="0">
              <a:solidFill>
                <a:srgbClr val="CE7408"/>
              </a:solidFill>
            </a:endParaRPr>
          </a:p>
        </p:txBody>
      </p:sp>
      <p:sp>
        <p:nvSpPr>
          <p:cNvPr id="15" name="مستطيل 8"/>
          <p:cNvSpPr/>
          <p:nvPr/>
        </p:nvSpPr>
        <p:spPr>
          <a:xfrm>
            <a:off x="1072099" y="1767684"/>
            <a:ext cx="5828908" cy="3939540"/>
          </a:xfrm>
          <a:prstGeom prst="rect">
            <a:avLst/>
          </a:prstGeom>
        </p:spPr>
        <p:txBody>
          <a:bodyPr wrap="square">
            <a:spAutoFit/>
          </a:bodyPr>
          <a:lstStyle/>
          <a:p>
            <a:pPr marL="342900" indent="-342900" algn="just">
              <a:spcBef>
                <a:spcPts val="600"/>
              </a:spcBef>
              <a:spcAft>
                <a:spcPts val="600"/>
              </a:spcAft>
              <a:buFont typeface="Wingdings" pitchFamily="2" charset="2"/>
              <a:buChar char="Ø"/>
            </a:pPr>
            <a:r>
              <a:rPr lang="en-US" sz="2000" dirty="0" smtClean="0">
                <a:solidFill>
                  <a:srgbClr val="0070C0"/>
                </a:solidFill>
                <a:latin typeface="Arial" pitchFamily="34" charset="0"/>
                <a:cs typeface="Arial" pitchFamily="34" charset="0"/>
              </a:rPr>
              <a:t>common </a:t>
            </a:r>
            <a:r>
              <a:rPr lang="en-US" sz="2000" dirty="0">
                <a:solidFill>
                  <a:srgbClr val="0070C0"/>
                </a:solidFill>
                <a:latin typeface="Arial" pitchFamily="34" charset="0"/>
                <a:cs typeface="Arial" pitchFamily="34" charset="0"/>
              </a:rPr>
              <a:t>types of malware include</a:t>
            </a:r>
            <a:r>
              <a:rPr lang="en-US" sz="2000" dirty="0">
                <a:latin typeface="Arial" pitchFamily="34" charset="0"/>
                <a:cs typeface="Arial" pitchFamily="34" charset="0"/>
              </a:rPr>
              <a:t>:</a:t>
            </a:r>
          </a:p>
          <a:p>
            <a:pPr marL="444500" indent="-342900" algn="just">
              <a:spcBef>
                <a:spcPts val="600"/>
              </a:spcBef>
              <a:spcAft>
                <a:spcPts val="600"/>
              </a:spcAft>
              <a:buFont typeface="Wingdings" pitchFamily="2" charset="2"/>
              <a:buChar char="§"/>
            </a:pPr>
            <a:r>
              <a:rPr lang="en-US" sz="2000" b="1" dirty="0" smtClean="0">
                <a:solidFill>
                  <a:srgbClr val="FF0000"/>
                </a:solidFill>
                <a:latin typeface="Arial" pitchFamily="34" charset="0"/>
                <a:cs typeface="Arial" pitchFamily="34" charset="0"/>
              </a:rPr>
              <a:t>Network Worm</a:t>
            </a:r>
            <a:r>
              <a:rPr lang="en-US" sz="2000" b="1" dirty="0" smtClean="0">
                <a:latin typeface="Arial" pitchFamily="34" charset="0"/>
                <a:cs typeface="Arial" pitchFamily="34" charset="0"/>
              </a:rPr>
              <a:t>:- </a:t>
            </a:r>
            <a:r>
              <a:rPr lang="en-US" sz="2000" dirty="0" smtClean="0">
                <a:latin typeface="Arial" pitchFamily="34" charset="0"/>
                <a:cs typeface="Arial" pitchFamily="34" charset="0"/>
              </a:rPr>
              <a:t>A </a:t>
            </a:r>
            <a:r>
              <a:rPr lang="en-US" sz="2000" dirty="0">
                <a:latin typeface="Arial" pitchFamily="34" charset="0"/>
                <a:cs typeface="Arial" pitchFamily="34" charset="0"/>
              </a:rPr>
              <a:t>variant of the computer virus, which is essentially a piece of </a:t>
            </a:r>
            <a:r>
              <a:rPr lang="en-US" sz="2000" b="1" dirty="0">
                <a:latin typeface="Arial" pitchFamily="34" charset="0"/>
                <a:cs typeface="Arial" pitchFamily="34" charset="0"/>
              </a:rPr>
              <a:t>self-replicating code </a:t>
            </a:r>
            <a:r>
              <a:rPr lang="en-US" sz="2000" dirty="0">
                <a:latin typeface="Arial" pitchFamily="34" charset="0"/>
                <a:cs typeface="Arial" pitchFamily="34" charset="0"/>
              </a:rPr>
              <a:t>designed to </a:t>
            </a:r>
            <a:r>
              <a:rPr lang="en-US" sz="2000" dirty="0" smtClean="0">
                <a:latin typeface="Arial" pitchFamily="34" charset="0"/>
                <a:cs typeface="Arial" pitchFamily="34" charset="0"/>
              </a:rPr>
              <a:t>spread </a:t>
            </a:r>
            <a:r>
              <a:rPr lang="en-US" sz="2000" dirty="0">
                <a:latin typeface="Arial" pitchFamily="34" charset="0"/>
                <a:cs typeface="Arial" pitchFamily="34" charset="0"/>
              </a:rPr>
              <a:t>itself across computer networks. It does not require intervention or execution to replicate</a:t>
            </a:r>
            <a:r>
              <a:rPr lang="en-US" sz="2000" dirty="0" smtClean="0">
                <a:latin typeface="Arial" pitchFamily="34" charset="0"/>
                <a:cs typeface="Arial" pitchFamily="34" charset="0"/>
              </a:rPr>
              <a:t>.</a:t>
            </a:r>
            <a:endParaRPr lang="ar-YE" sz="2000" dirty="0" smtClean="0">
              <a:latin typeface="Arial" pitchFamily="34" charset="0"/>
              <a:cs typeface="Arial" pitchFamily="34" charset="0"/>
            </a:endParaRPr>
          </a:p>
          <a:p>
            <a:pPr marL="444500" indent="-342900" algn="just">
              <a:spcBef>
                <a:spcPts val="600"/>
              </a:spcBef>
              <a:spcAft>
                <a:spcPts val="600"/>
              </a:spcAft>
              <a:buFont typeface="Wingdings" pitchFamily="2" charset="2"/>
              <a:buChar char="§"/>
            </a:pPr>
            <a:endParaRPr lang="ar-YE" sz="2000" dirty="0">
              <a:latin typeface="Arial" pitchFamily="34" charset="0"/>
              <a:cs typeface="Arial" pitchFamily="34" charset="0"/>
            </a:endParaRPr>
          </a:p>
          <a:p>
            <a:pPr marL="444500" indent="-342900" algn="just">
              <a:spcBef>
                <a:spcPts val="600"/>
              </a:spcBef>
              <a:spcAft>
                <a:spcPts val="600"/>
              </a:spcAft>
              <a:buFont typeface="Wingdings" pitchFamily="2" charset="2"/>
              <a:buChar char="§"/>
            </a:pPr>
            <a:r>
              <a:rPr lang="en-US" sz="2000" dirty="0">
                <a:latin typeface="Calibri" panose="020F0502020204030204" pitchFamily="34" charset="0"/>
                <a:ea typeface="Calibri" panose="020F0502020204030204" pitchFamily="34" charset="0"/>
                <a:cs typeface="Arial" panose="020B0604020202020204" pitchFamily="34" charset="0"/>
              </a:rPr>
              <a:t>The </a:t>
            </a:r>
            <a:r>
              <a:rPr lang="en-US" sz="2000" b="1" dirty="0">
                <a:latin typeface="Calibri" panose="020F0502020204030204" pitchFamily="34" charset="0"/>
                <a:ea typeface="Calibri" panose="020F0502020204030204" pitchFamily="34" charset="0"/>
                <a:cs typeface="Arial" panose="020B0604020202020204" pitchFamily="34" charset="0"/>
              </a:rPr>
              <a:t>main feature </a:t>
            </a:r>
            <a:r>
              <a:rPr lang="en-US" sz="2000" dirty="0">
                <a:latin typeface="Calibri" panose="020F0502020204030204" pitchFamily="34" charset="0"/>
                <a:ea typeface="Calibri" panose="020F0502020204030204" pitchFamily="34" charset="0"/>
                <a:cs typeface="Arial" panose="020B0604020202020204" pitchFamily="34" charset="0"/>
              </a:rPr>
              <a:t>of a computer worms and viruses is that they re</a:t>
            </a:r>
            <a:r>
              <a:rPr lang="en-US" sz="2000" u="sng" dirty="0">
                <a:latin typeface="Calibri" panose="020F0502020204030204" pitchFamily="34" charset="0"/>
                <a:ea typeface="Calibri" panose="020F0502020204030204" pitchFamily="34" charset="0"/>
                <a:cs typeface="Arial" panose="020B0604020202020204" pitchFamily="34" charset="0"/>
              </a:rPr>
              <a:t>plicate themselves in order to spread to other computers on the network </a:t>
            </a:r>
            <a:r>
              <a:rPr lang="en-US" sz="2000" dirty="0">
                <a:latin typeface="Calibri" panose="020F0502020204030204" pitchFamily="34" charset="0"/>
                <a:ea typeface="Calibri" panose="020F0502020204030204" pitchFamily="34" charset="0"/>
                <a:cs typeface="Arial" panose="020B0604020202020204" pitchFamily="34" charset="0"/>
              </a:rPr>
              <a:t>or through </a:t>
            </a:r>
            <a:r>
              <a:rPr lang="en-US" sz="2000" u="sng" dirty="0">
                <a:latin typeface="Calibri" panose="020F0502020204030204" pitchFamily="34" charset="0"/>
                <a:ea typeface="Calibri" panose="020F0502020204030204" pitchFamily="34" charset="0"/>
                <a:cs typeface="Arial" panose="020B0604020202020204" pitchFamily="34" charset="0"/>
              </a:rPr>
              <a:t>other data transmission mediums</a:t>
            </a:r>
            <a:r>
              <a:rPr lang="en-US" sz="2000" dirty="0">
                <a:latin typeface="Calibri" panose="020F0502020204030204" pitchFamily="34" charset="0"/>
                <a:ea typeface="Calibri" panose="020F0502020204030204" pitchFamily="34" charset="0"/>
                <a:cs typeface="Arial" panose="020B0604020202020204" pitchFamily="34" charset="0"/>
              </a:rPr>
              <a:t>. </a:t>
            </a:r>
          </a:p>
        </p:txBody>
      </p:sp>
      <p:pic>
        <p:nvPicPr>
          <p:cNvPr id="16" name="Picture 2" descr="Worm | Cyber SecTech Wiki | Fandom"/>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49880" y="2460260"/>
            <a:ext cx="4315930" cy="2743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9213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Network Worm</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23</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39D35BFA-3FA5-4174-97C8-FC0D0E3F90C4}"/>
              </a:ext>
            </a:extLst>
          </p:cNvPr>
          <p:cNvPicPr/>
          <p:nvPr/>
        </p:nvPicPr>
        <p:blipFill>
          <a:blip r:embed="rId5" cstate="print"/>
          <a:srcRect/>
          <a:stretch>
            <a:fillRect/>
          </a:stretch>
        </p:blipFill>
        <p:spPr bwMode="auto">
          <a:xfrm>
            <a:off x="9382074" y="2316228"/>
            <a:ext cx="2108758" cy="1891868"/>
          </a:xfrm>
          <a:prstGeom prst="rect">
            <a:avLst/>
          </a:prstGeom>
          <a:ln>
            <a:noFill/>
          </a:ln>
          <a:effectLst>
            <a:softEdge rad="112500"/>
          </a:effectLst>
        </p:spPr>
      </p:pic>
      <p:sp>
        <p:nvSpPr>
          <p:cNvPr id="13" name="Content Placeholder 3">
            <a:extLst>
              <a:ext uri="{FF2B5EF4-FFF2-40B4-BE49-F238E27FC236}">
                <a16:creationId xmlns:lc="http://schemas.openxmlformats.org/drawingml/2006/lockedCanvas" xmlns:a16="http://schemas.microsoft.com/office/drawing/2014/main" xmlns="" id="{C63C3897-CB93-4BFF-BFA4-1DB2DB0DC981}"/>
              </a:ext>
            </a:extLst>
          </p:cNvPr>
          <p:cNvSpPr>
            <a:spLocks noGrp="1"/>
          </p:cNvSpPr>
          <p:nvPr/>
        </p:nvSpPr>
        <p:spPr>
          <a:xfrm>
            <a:off x="1051529" y="1694837"/>
            <a:ext cx="8055566" cy="4218004"/>
          </a:xfrm>
          <a:prstGeom prst="rect">
            <a:avLst/>
          </a:prstGeom>
        </p:spPr>
        <p:txBody>
          <a:bodyPr vert="horz" lIns="91440" tIns="45720" rIns="91440" bIns="45720" rtlCol="0">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354013" indent="-354013" algn="just">
              <a:lnSpc>
                <a:spcPct val="150000"/>
              </a:lnSpc>
              <a:spcBef>
                <a:spcPts val="0"/>
              </a:spcBef>
              <a:spcAft>
                <a:spcPts val="1000"/>
              </a:spcAft>
              <a:buFont typeface="Wingdings" panose="05000000000000000000" pitchFamily="2" charset="2"/>
              <a:buChar char="Ø"/>
            </a:pPr>
            <a:r>
              <a:rPr lang="en-US" sz="1800" b="1" dirty="0" smtClean="0">
                <a:solidFill>
                  <a:srgbClr val="FF0000"/>
                </a:solidFill>
                <a:effectLst/>
                <a:latin typeface="Calibri" panose="020F0502020204030204" pitchFamily="34" charset="0"/>
                <a:ea typeface="Calibri" panose="020F0502020204030204" pitchFamily="34" charset="0"/>
                <a:cs typeface="Arial" panose="020B0604020202020204" pitchFamily="34" charset="0"/>
              </a:rPr>
              <a:t>Computer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worms </a:t>
            </a:r>
            <a:r>
              <a:rPr lang="en-US" sz="1800" dirty="0">
                <a:effectLst/>
                <a:latin typeface="Calibri" panose="020F0502020204030204" pitchFamily="34" charset="0"/>
                <a:ea typeface="Calibri" panose="020F0502020204030204" pitchFamily="34" charset="0"/>
                <a:cs typeface="Arial" panose="020B0604020202020204" pitchFamily="34" charset="0"/>
              </a:rPr>
              <a:t>are the types of malware software programs that replicate on the computers to </a:t>
            </a:r>
            <a:r>
              <a:rPr lang="en-US" sz="1800" b="1" dirty="0">
                <a:effectLst/>
                <a:latin typeface="Calibri" panose="020F0502020204030204" pitchFamily="34" charset="0"/>
                <a:ea typeface="Calibri" panose="020F0502020204030204" pitchFamily="34" charset="0"/>
                <a:cs typeface="Arial" panose="020B0604020202020204" pitchFamily="34" charset="0"/>
              </a:rPr>
              <a:t>consume the majority portions of the computer resources</a:t>
            </a:r>
            <a:r>
              <a:rPr lang="en-US" sz="1800" dirty="0">
                <a:effectLst/>
                <a:latin typeface="Calibri" panose="020F0502020204030204" pitchFamily="34" charset="0"/>
                <a:ea typeface="Calibri" panose="020F0502020204030204" pitchFamily="34" charset="0"/>
                <a:cs typeface="Arial" panose="020B0604020202020204" pitchFamily="34" charset="0"/>
              </a:rPr>
              <a:t> like </a:t>
            </a:r>
            <a:r>
              <a:rPr lang="en-US" sz="1800" u="sng" dirty="0">
                <a:effectLst/>
                <a:latin typeface="Calibri" panose="020F0502020204030204" pitchFamily="34" charset="0"/>
                <a:ea typeface="Calibri" panose="020F0502020204030204" pitchFamily="34" charset="0"/>
                <a:cs typeface="Arial" panose="020B0604020202020204" pitchFamily="34" charset="0"/>
              </a:rPr>
              <a:t>bandwidth</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u="sng" dirty="0">
                <a:effectLst/>
                <a:latin typeface="Calibri" panose="020F0502020204030204" pitchFamily="34" charset="0"/>
                <a:ea typeface="Calibri" panose="020F0502020204030204" pitchFamily="34" charset="0"/>
                <a:cs typeface="Arial" panose="020B0604020202020204" pitchFamily="34" charset="0"/>
              </a:rPr>
              <a:t>hard disk</a:t>
            </a:r>
            <a:r>
              <a:rPr lang="en-US" sz="1800" dirty="0">
                <a:effectLst/>
                <a:latin typeface="Calibri" panose="020F0502020204030204" pitchFamily="34" charset="0"/>
                <a:ea typeface="Calibri" panose="020F0502020204030204" pitchFamily="34" charset="0"/>
                <a:cs typeface="Arial" panose="020B0604020202020204" pitchFamily="34" charset="0"/>
              </a:rPr>
              <a:t>, and </a:t>
            </a:r>
            <a:r>
              <a:rPr lang="en-US" sz="1800" u="sng" dirty="0">
                <a:effectLst/>
                <a:latin typeface="Calibri" panose="020F0502020204030204" pitchFamily="34" charset="0"/>
                <a:ea typeface="Calibri" panose="020F0502020204030204" pitchFamily="34" charset="0"/>
                <a:cs typeface="Arial" panose="020B0604020202020204" pitchFamily="34" charset="0"/>
              </a:rPr>
              <a:t>memory</a:t>
            </a:r>
            <a:r>
              <a:rPr lang="en-US" sz="1800" dirty="0">
                <a:effectLst/>
                <a:latin typeface="Calibri" panose="020F0502020204030204" pitchFamily="34" charset="0"/>
                <a:ea typeface="Calibri" panose="020F0502020204030204" pitchFamily="34" charset="0"/>
                <a:cs typeface="Arial" panose="020B0604020202020204" pitchFamily="34" charset="0"/>
              </a:rPr>
              <a:t>. </a:t>
            </a:r>
          </a:p>
          <a:p>
            <a:pPr marL="354013" indent="-354013" algn="just">
              <a:lnSpc>
                <a:spcPct val="150000"/>
              </a:lnSpc>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Arial" panose="020B0604020202020204" pitchFamily="34" charset="0"/>
              </a:rPr>
              <a:t>The basic </a:t>
            </a:r>
            <a:r>
              <a:rPr lang="en-US"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objective of a worm </a:t>
            </a:r>
            <a:r>
              <a:rPr lang="en-US" sz="1800" dirty="0">
                <a:effectLst/>
                <a:latin typeface="Calibri" panose="020F0502020204030204" pitchFamily="34" charset="0"/>
                <a:ea typeface="Calibri" panose="020F0502020204030204" pitchFamily="34" charset="0"/>
                <a:cs typeface="Arial" panose="020B0604020202020204" pitchFamily="34" charset="0"/>
              </a:rPr>
              <a:t>is to </a:t>
            </a:r>
            <a:r>
              <a:rPr lang="en-US" sz="1800" u="sng" dirty="0">
                <a:effectLst/>
                <a:latin typeface="Calibri" panose="020F0502020204030204" pitchFamily="34" charset="0"/>
                <a:ea typeface="Calibri" panose="020F0502020204030204" pitchFamily="34" charset="0"/>
                <a:cs typeface="Arial" panose="020B0604020202020204" pitchFamily="34" charset="0"/>
              </a:rPr>
              <a:t>spread on the computers in a network </a:t>
            </a:r>
            <a:r>
              <a:rPr lang="en-US" sz="1800" dirty="0">
                <a:effectLst/>
                <a:latin typeface="Calibri" panose="020F0502020204030204" pitchFamily="34" charset="0"/>
                <a:ea typeface="Calibri" panose="020F0502020204030204" pitchFamily="34" charset="0"/>
                <a:cs typeface="Arial" panose="020B0604020202020204" pitchFamily="34" charset="0"/>
              </a:rPr>
              <a:t>by </a:t>
            </a:r>
            <a:r>
              <a:rPr lang="en-US" sz="18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exploiting the vulnerabilities in the computer operating system </a:t>
            </a:r>
            <a:r>
              <a:rPr lang="en-US" sz="1800" dirty="0">
                <a:effectLst/>
                <a:latin typeface="Calibri" panose="020F0502020204030204" pitchFamily="34" charset="0"/>
                <a:ea typeface="Calibri" panose="020F0502020204030204" pitchFamily="34" charset="0"/>
                <a:cs typeface="Arial" panose="020B0604020202020204" pitchFamily="34" charset="0"/>
              </a:rPr>
              <a:t>and other </a:t>
            </a:r>
            <a:r>
              <a:rPr lang="en-US" sz="18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vulnerabilities in the computer networks</a:t>
            </a:r>
            <a:r>
              <a:rPr lang="en-US" sz="1800" dirty="0">
                <a:effectLst/>
                <a:latin typeface="Calibri" panose="020F0502020204030204" pitchFamily="34" charset="0"/>
                <a:ea typeface="Calibri" panose="020F0502020204030204" pitchFamily="34" charset="0"/>
                <a:cs typeface="Arial" panose="020B0604020202020204" pitchFamily="34" charset="0"/>
              </a:rPr>
              <a:t>. </a:t>
            </a:r>
          </a:p>
          <a:p>
            <a:pPr marL="354013" indent="-354013" algn="just">
              <a:lnSpc>
                <a:spcPct val="150000"/>
              </a:lnSpc>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Arial" panose="020B0604020202020204" pitchFamily="34" charset="0"/>
              </a:rPr>
              <a:t>They are considered to be harmless without payloads. The worms without any payloads or payload-free worms just consume the resource of the computer and do no other harms.</a:t>
            </a:r>
          </a:p>
        </p:txBody>
      </p:sp>
    </p:spTree>
    <p:extLst>
      <p:ext uri="{BB962C8B-B14F-4D97-AF65-F5344CB8AC3E}">
        <p14:creationId xmlns:p14="http://schemas.microsoft.com/office/powerpoint/2010/main" val="56369247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Network Worm</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24</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39D35BFA-3FA5-4174-97C8-FC0D0E3F90C4}"/>
              </a:ext>
            </a:extLst>
          </p:cNvPr>
          <p:cNvPicPr/>
          <p:nvPr/>
        </p:nvPicPr>
        <p:blipFill>
          <a:blip r:embed="rId5" cstate="print"/>
          <a:srcRect/>
          <a:stretch>
            <a:fillRect/>
          </a:stretch>
        </p:blipFill>
        <p:spPr bwMode="auto">
          <a:xfrm>
            <a:off x="9382074" y="2316228"/>
            <a:ext cx="2108758" cy="1891868"/>
          </a:xfrm>
          <a:prstGeom prst="rect">
            <a:avLst/>
          </a:prstGeom>
          <a:ln>
            <a:noFill/>
          </a:ln>
          <a:effectLst>
            <a:softEdge rad="112500"/>
          </a:effectLst>
        </p:spPr>
      </p:pic>
      <p:sp>
        <p:nvSpPr>
          <p:cNvPr id="13"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843561"/>
            <a:ext cx="7953962" cy="375235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The history of creating computer worms is very interesting. The </a:t>
            </a:r>
            <a:r>
              <a:rPr lang="en-US" sz="1800" b="1" dirty="0" smtClean="0">
                <a:latin typeface="Calibri" panose="020F0502020204030204" pitchFamily="34" charset="0"/>
                <a:ea typeface="Calibri" panose="020F0502020204030204" pitchFamily="34" charset="0"/>
                <a:cs typeface="Arial" panose="020B0604020202020204" pitchFamily="34" charset="0"/>
              </a:rPr>
              <a:t>first worm </a:t>
            </a:r>
            <a:r>
              <a:rPr lang="en-US" sz="1800" dirty="0" smtClean="0">
                <a:latin typeface="Calibri" panose="020F0502020204030204" pitchFamily="34" charset="0"/>
                <a:ea typeface="Calibri" panose="020F0502020204030204" pitchFamily="34" charset="0"/>
                <a:cs typeface="Arial" panose="020B0604020202020204" pitchFamily="34" charset="0"/>
              </a:rPr>
              <a:t>code named as “</a:t>
            </a:r>
            <a:r>
              <a:rPr lang="en-US" sz="1800" b="1" dirty="0" smtClean="0">
                <a:latin typeface="Calibri" panose="020F0502020204030204" pitchFamily="34" charset="0"/>
                <a:ea typeface="Calibri" panose="020F0502020204030204" pitchFamily="34" charset="0"/>
                <a:cs typeface="Arial" panose="020B0604020202020204" pitchFamily="34" charset="0"/>
              </a:rPr>
              <a:t>tapeworm</a:t>
            </a:r>
            <a:r>
              <a:rPr lang="en-US" sz="1800" dirty="0" smtClean="0">
                <a:latin typeface="Calibri" panose="020F0502020204030204" pitchFamily="34" charset="0"/>
                <a:ea typeface="Calibri" panose="020F0502020204030204" pitchFamily="34" charset="0"/>
                <a:cs typeface="Arial" panose="020B0604020202020204" pitchFamily="34" charset="0"/>
              </a:rPr>
              <a:t>” to replicate on 100 different nodes for a communication was created at Xerox Palo Alto Research Center by John </a:t>
            </a:r>
            <a:r>
              <a:rPr lang="en-US" sz="1800" dirty="0" err="1" smtClean="0">
                <a:latin typeface="Calibri" panose="020F0502020204030204" pitchFamily="34" charset="0"/>
                <a:ea typeface="Calibri" panose="020F0502020204030204" pitchFamily="34" charset="0"/>
                <a:cs typeface="Arial" panose="020B0604020202020204" pitchFamily="34" charset="0"/>
              </a:rPr>
              <a:t>Shoch</a:t>
            </a:r>
            <a:r>
              <a:rPr lang="en-US" sz="1800" dirty="0" smtClean="0">
                <a:latin typeface="Calibri" panose="020F0502020204030204" pitchFamily="34" charset="0"/>
                <a:ea typeface="Calibri" panose="020F0502020204030204" pitchFamily="34" charset="0"/>
                <a:cs typeface="Arial" panose="020B0604020202020204" pitchFamily="34" charset="0"/>
              </a:rPr>
              <a:t>.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The </a:t>
            </a:r>
            <a:r>
              <a:rPr lang="en-US" sz="1800" b="1" dirty="0" smtClean="0">
                <a:latin typeface="Calibri" panose="020F0502020204030204" pitchFamily="34" charset="0"/>
                <a:ea typeface="Calibri" panose="020F0502020204030204" pitchFamily="34" charset="0"/>
                <a:cs typeface="Arial" panose="020B0604020202020204" pitchFamily="34" charset="0"/>
              </a:rPr>
              <a:t>purpose of that code </a:t>
            </a:r>
            <a:r>
              <a:rPr lang="en-US" sz="1800" dirty="0" smtClean="0">
                <a:latin typeface="Calibri" panose="020F0502020204030204" pitchFamily="34" charset="0"/>
                <a:ea typeface="Calibri" panose="020F0502020204030204" pitchFamily="34" charset="0"/>
                <a:cs typeface="Arial" panose="020B0604020202020204" pitchFamily="34" charset="0"/>
              </a:rPr>
              <a:t>was to </a:t>
            </a:r>
            <a:r>
              <a:rPr lang="en-US" sz="1800" u="sng" dirty="0" smtClean="0">
                <a:latin typeface="Calibri" panose="020F0502020204030204" pitchFamily="34" charset="0"/>
                <a:ea typeface="Calibri" panose="020F0502020204030204" pitchFamily="34" charset="0"/>
                <a:cs typeface="Arial" panose="020B0604020202020204" pitchFamily="34" charset="0"/>
              </a:rPr>
              <a:t>analyze traffic patterns of a communication network based on Ethernet</a:t>
            </a:r>
            <a:r>
              <a:rPr lang="en-US" sz="1800" dirty="0" smtClean="0">
                <a:latin typeface="Calibri" panose="020F0502020204030204" pitchFamily="34" charset="0"/>
                <a:ea typeface="Calibri" panose="020F0502020204030204" pitchFamily="34" charset="0"/>
                <a:cs typeface="Arial" panose="020B0604020202020204" pitchFamily="34" charset="0"/>
              </a:rPr>
              <a:t>.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This worm was created to save the time of code creation on every single machine individually. So that worm code replicated on all machines on the network. It was not a maliciously intended code.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4879149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Network Worm</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25</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39D35BFA-3FA5-4174-97C8-FC0D0E3F90C4}"/>
              </a:ext>
            </a:extLst>
          </p:cNvPr>
          <p:cNvPicPr/>
          <p:nvPr/>
        </p:nvPicPr>
        <p:blipFill>
          <a:blip r:embed="rId5" cstate="print"/>
          <a:srcRect/>
          <a:stretch>
            <a:fillRect/>
          </a:stretch>
        </p:blipFill>
        <p:spPr bwMode="auto">
          <a:xfrm>
            <a:off x="9382074" y="2316228"/>
            <a:ext cx="2108758" cy="1891868"/>
          </a:xfrm>
          <a:prstGeom prst="rect">
            <a:avLst/>
          </a:prstGeom>
          <a:ln>
            <a:noFill/>
          </a:ln>
          <a:effectLst>
            <a:softEdge rad="112500"/>
          </a:effectLst>
        </p:spPr>
      </p:pic>
      <p:sp>
        <p:nvSpPr>
          <p:cNvPr id="13"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546397"/>
            <a:ext cx="8432953" cy="455628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So, the ratio of the servers that went down due to Morris worm was about 10% of the entire internet.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The estimated cost of that worm attack was between $0.1 million and $10 million.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After that worm attack many other worms were released on the internet through different sources. </a:t>
            </a:r>
            <a:r>
              <a:rPr lang="en-US" sz="1800" b="1" dirty="0" smtClean="0">
                <a:latin typeface="Calibri" panose="020F0502020204030204" pitchFamily="34" charset="0"/>
                <a:ea typeface="Calibri" panose="020F0502020204030204" pitchFamily="34" charset="0"/>
                <a:cs typeface="Arial" panose="020B0604020202020204" pitchFamily="34" charset="0"/>
              </a:rPr>
              <a:t>A few very important worms are listed below:</a:t>
            </a:r>
          </a:p>
          <a:p>
            <a:pPr marL="854075" indent="-342900" algn="just">
              <a:lnSpc>
                <a:spcPct val="150000"/>
              </a:lnSpc>
              <a:spcBef>
                <a:spcPts val="0"/>
              </a:spcBef>
              <a:buFont typeface="Times New Roman" panose="02020603050405020304" pitchFamily="18" charset="0"/>
              <a:buChar char="─"/>
            </a:pPr>
            <a:r>
              <a:rPr lang="en-US" sz="1800" dirty="0" smtClean="0">
                <a:latin typeface="Calibri" panose="020F0502020204030204" pitchFamily="34" charset="0"/>
                <a:ea typeface="Calibri" panose="020F0502020204030204" pitchFamily="34" charset="0"/>
                <a:cs typeface="Arial" panose="020B0604020202020204" pitchFamily="34" charset="0"/>
              </a:rPr>
              <a:t>Blaster worm </a:t>
            </a:r>
          </a:p>
          <a:p>
            <a:pPr marL="854075" indent="-342900" algn="just">
              <a:lnSpc>
                <a:spcPct val="150000"/>
              </a:lnSpc>
              <a:spcBef>
                <a:spcPts val="0"/>
              </a:spcBef>
              <a:buFont typeface="Times New Roman" panose="02020603050405020304" pitchFamily="18" charset="0"/>
              <a:buChar char="─"/>
            </a:pPr>
            <a:r>
              <a:rPr lang="en-US" sz="1800" dirty="0" smtClean="0">
                <a:latin typeface="Calibri" panose="020F0502020204030204" pitchFamily="34" charset="0"/>
                <a:ea typeface="Calibri" panose="020F0502020204030204" pitchFamily="34" charset="0"/>
                <a:cs typeface="Arial" panose="020B0604020202020204" pitchFamily="34" charset="0"/>
              </a:rPr>
              <a:t>My Doom worms </a:t>
            </a:r>
          </a:p>
          <a:p>
            <a:pPr marL="854075" indent="-342900" algn="just">
              <a:lnSpc>
                <a:spcPct val="150000"/>
              </a:lnSpc>
              <a:spcBef>
                <a:spcPts val="0"/>
              </a:spcBef>
              <a:buFont typeface="Times New Roman" panose="02020603050405020304" pitchFamily="18" charset="0"/>
              <a:buChar char="─"/>
            </a:pPr>
            <a:r>
              <a:rPr lang="en-US" sz="1800" dirty="0" smtClean="0">
                <a:latin typeface="Calibri" panose="020F0502020204030204" pitchFamily="34" charset="0"/>
                <a:ea typeface="Calibri" panose="020F0502020204030204" pitchFamily="34" charset="0"/>
                <a:cs typeface="Arial" panose="020B0604020202020204" pitchFamily="34" charset="0"/>
              </a:rPr>
              <a:t>Code Red worm </a:t>
            </a:r>
          </a:p>
          <a:p>
            <a:pPr marL="854075" indent="-342900" algn="just">
              <a:lnSpc>
                <a:spcPct val="150000"/>
              </a:lnSpc>
              <a:spcBef>
                <a:spcPts val="0"/>
              </a:spcBef>
              <a:buFont typeface="Times New Roman" panose="02020603050405020304" pitchFamily="18" charset="0"/>
              <a:buChar char="─"/>
            </a:pPr>
            <a:r>
              <a:rPr lang="en-US" sz="1800" dirty="0" smtClean="0">
                <a:latin typeface="Calibri" panose="020F0502020204030204" pitchFamily="34" charset="0"/>
                <a:ea typeface="Calibri" panose="020F0502020204030204" pitchFamily="34" charset="0"/>
                <a:cs typeface="Arial" panose="020B0604020202020204" pitchFamily="34" charset="0"/>
              </a:rPr>
              <a:t>I LOVE YOU worm </a:t>
            </a:r>
          </a:p>
          <a:p>
            <a:pPr marL="854075" indent="-342900" algn="just">
              <a:lnSpc>
                <a:spcPct val="150000"/>
              </a:lnSpc>
              <a:spcBef>
                <a:spcPts val="0"/>
              </a:spcBef>
              <a:buFont typeface="Times New Roman" panose="02020603050405020304" pitchFamily="18" charset="0"/>
              <a:buChar char="─"/>
            </a:pPr>
            <a:r>
              <a:rPr lang="en-US" sz="1800" dirty="0" smtClean="0">
                <a:latin typeface="Calibri" panose="020F0502020204030204" pitchFamily="34" charset="0"/>
                <a:ea typeface="Calibri" panose="020F0502020204030204" pitchFamily="34" charset="0"/>
                <a:cs typeface="Arial" panose="020B0604020202020204" pitchFamily="34" charset="0"/>
              </a:rPr>
              <a:t>CIH worm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6642444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Network Worm</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26</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39D35BFA-3FA5-4174-97C8-FC0D0E3F90C4}"/>
              </a:ext>
            </a:extLst>
          </p:cNvPr>
          <p:cNvPicPr/>
          <p:nvPr/>
        </p:nvPicPr>
        <p:blipFill>
          <a:blip r:embed="rId5" cstate="print"/>
          <a:srcRect/>
          <a:stretch>
            <a:fillRect/>
          </a:stretch>
        </p:blipFill>
        <p:spPr bwMode="auto">
          <a:xfrm>
            <a:off x="9382074" y="2316228"/>
            <a:ext cx="2108758" cy="1891868"/>
          </a:xfrm>
          <a:prstGeom prst="rect">
            <a:avLst/>
          </a:prstGeom>
          <a:ln>
            <a:noFill/>
          </a:ln>
          <a:effectLst>
            <a:softEdge rad="112500"/>
          </a:effectLst>
        </p:spPr>
      </p:pic>
      <p:sp>
        <p:nvSpPr>
          <p:cNvPr id="13" name="Content Placeholder 3">
            <a:extLst>
              <a:ext uri="{FF2B5EF4-FFF2-40B4-BE49-F238E27FC236}">
                <a16:creationId xmlns:a16="http://schemas.microsoft.com/office/drawing/2014/main" xmlns="" id="{C63C3897-CB93-4BFF-BFA4-1DB2DB0DC981}"/>
              </a:ext>
            </a:extLst>
          </p:cNvPr>
          <p:cNvSpPr txBox="1">
            <a:spLocks/>
          </p:cNvSpPr>
          <p:nvPr/>
        </p:nvSpPr>
        <p:spPr>
          <a:xfrm>
            <a:off x="1120615" y="1547438"/>
            <a:ext cx="8146445" cy="428575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spcBef>
                <a:spcPts val="0"/>
              </a:spcBef>
              <a:spcAft>
                <a:spcPts val="1000"/>
              </a:spcAft>
              <a:buFont typeface="Arial" panose="020B0604020202020204" pitchFamily="34" charset="0"/>
              <a:buNone/>
            </a:pPr>
            <a:r>
              <a:rPr lang="en-US" sz="1800"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The main points of a worm can be </a:t>
            </a:r>
            <a:r>
              <a:rPr lang="en-US" sz="1800" b="1"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summarized</a:t>
            </a:r>
            <a:r>
              <a:rPr lang="en-US" sz="1800"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 as below:</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It replicates and spreads</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Exploits communication protocol vulnerabilities on networks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Exploits operating systems on the computers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They are harmless in nature without any payloads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Payloads on the worms can be harmful like virus or other malicious attacks</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They infect the computers without any interaction from the user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Bandwidth, storage space, memory can be consumed with uncontrolled replication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007388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Network Worm</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27</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39D35BFA-3FA5-4174-97C8-FC0D0E3F90C4}"/>
              </a:ext>
            </a:extLst>
          </p:cNvPr>
          <p:cNvPicPr/>
          <p:nvPr/>
        </p:nvPicPr>
        <p:blipFill>
          <a:blip r:embed="rId5" cstate="print"/>
          <a:srcRect/>
          <a:stretch>
            <a:fillRect/>
          </a:stretch>
        </p:blipFill>
        <p:spPr bwMode="auto">
          <a:xfrm>
            <a:off x="9382074" y="2316228"/>
            <a:ext cx="2108758" cy="1891868"/>
          </a:xfrm>
          <a:prstGeom prst="rect">
            <a:avLst/>
          </a:prstGeom>
          <a:ln>
            <a:noFill/>
          </a:ln>
          <a:effectLst>
            <a:softEdge rad="112500"/>
          </a:effectLst>
        </p:spPr>
      </p:pic>
      <p:sp>
        <p:nvSpPr>
          <p:cNvPr id="13"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582708"/>
            <a:ext cx="9879749" cy="437301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spcBef>
                <a:spcPts val="0"/>
              </a:spcBef>
              <a:spcAft>
                <a:spcPts val="1000"/>
              </a:spcAft>
              <a:buFont typeface="Arial" panose="020B0604020202020204" pitchFamily="34" charset="0"/>
              <a:buNone/>
            </a:pPr>
            <a:r>
              <a:rPr lang="en-US" sz="1800" dirty="0" smtClean="0">
                <a:latin typeface="Calibri" panose="020F0502020204030204" pitchFamily="34" charset="0"/>
                <a:ea typeface="Calibri" panose="020F0502020204030204" pitchFamily="34" charset="0"/>
                <a:cs typeface="Arial" panose="020B0604020202020204" pitchFamily="34" charset="0"/>
              </a:rPr>
              <a:t>A </a:t>
            </a:r>
            <a:r>
              <a:rPr lang="en-US" sz="1800" b="1" dirty="0" smtClean="0">
                <a:latin typeface="Calibri" panose="020F0502020204030204" pitchFamily="34" charset="0"/>
                <a:ea typeface="Calibri" panose="020F0502020204030204" pitchFamily="34" charset="0"/>
                <a:cs typeface="Arial" panose="020B0604020202020204" pitchFamily="34" charset="0"/>
              </a:rPr>
              <a:t>worm infected computer </a:t>
            </a:r>
            <a:r>
              <a:rPr lang="en-US" sz="1800" dirty="0" smtClean="0">
                <a:latin typeface="Calibri" panose="020F0502020204030204" pitchFamily="34" charset="0"/>
                <a:ea typeface="Calibri" panose="020F0502020204030204" pitchFamily="34" charset="0"/>
                <a:cs typeface="Arial" panose="020B0604020202020204" pitchFamily="34" charset="0"/>
              </a:rPr>
              <a:t>can be recognized by certain </a:t>
            </a:r>
            <a:r>
              <a:rPr lang="en-US" sz="1800" b="1" dirty="0" smtClean="0">
                <a:latin typeface="Calibri" panose="020F0502020204030204" pitchFamily="34" charset="0"/>
                <a:ea typeface="Calibri" panose="020F0502020204030204" pitchFamily="34" charset="0"/>
                <a:cs typeface="Arial" panose="020B0604020202020204" pitchFamily="34" charset="0"/>
              </a:rPr>
              <a:t>symptoms</a:t>
            </a:r>
            <a:r>
              <a:rPr lang="en-US" sz="1800" dirty="0" smtClean="0">
                <a:latin typeface="Calibri" panose="020F0502020204030204" pitchFamily="34" charset="0"/>
                <a:ea typeface="Calibri" panose="020F0502020204030204" pitchFamily="34" charset="0"/>
                <a:cs typeface="Arial" panose="020B0604020202020204" pitchFamily="34" charset="0"/>
              </a:rPr>
              <a:t>. </a:t>
            </a:r>
            <a:r>
              <a:rPr lang="en-US" sz="1800" b="1"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Those symptoms are listed below:</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Some errors related to the operating system and system files appear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The modified files disappear or don’t open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Firewall warnings may popup in certain cases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Strange icons or files appear on the desktop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Computer generates unknown errors in sounds, messages or even in images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The performance of computers slows down </a:t>
            </a:r>
            <a:endParaRPr lang="ar-YE" sz="1800" dirty="0" smtClean="0">
              <a:latin typeface="Calibri" panose="020F0502020204030204" pitchFamily="34" charset="0"/>
              <a:ea typeface="Calibri" panose="020F0502020204030204" pitchFamily="34" charset="0"/>
              <a:cs typeface="Arial" panose="020B0604020202020204" pitchFamily="34" charset="0"/>
            </a:endParaRPr>
          </a:p>
          <a:p>
            <a:pPr marL="517525" lvl="0" algn="just">
              <a:lnSpc>
                <a:spcPct val="150000"/>
              </a:lnSpc>
              <a:spcBef>
                <a:spcPts val="0"/>
              </a:spcBef>
              <a:buFont typeface="Wingdings" panose="05000000000000000000" pitchFamily="2" charset="2"/>
              <a:buChar char="§"/>
            </a:pPr>
            <a:r>
              <a:rPr lang="en-US" sz="1800" dirty="0">
                <a:latin typeface="Calibri" panose="020F0502020204030204" pitchFamily="34" charset="0"/>
                <a:ea typeface="Calibri" panose="020F0502020204030204" pitchFamily="34" charset="0"/>
                <a:cs typeface="Arial" panose="020B0604020202020204" pitchFamily="34" charset="0"/>
              </a:rPr>
              <a:t>Sometimes computer may hang or freeze</a:t>
            </a:r>
          </a:p>
          <a:p>
            <a:pPr marL="517525" marR="0" lvl="0" algn="just">
              <a:lnSpc>
                <a:spcPct val="150000"/>
              </a:lnSpc>
              <a:spcBef>
                <a:spcPts val="0"/>
              </a:spcBef>
              <a:spcAft>
                <a:spcPts val="0"/>
              </a:spcAft>
              <a:buFont typeface="Wingdings" panose="05000000000000000000" pitchFamily="2" charset="2"/>
              <a:buChar char="§"/>
            </a:pPr>
            <a:r>
              <a:rPr lang="en-US" sz="1800" dirty="0">
                <a:latin typeface="Calibri" panose="020F0502020204030204" pitchFamily="34" charset="0"/>
                <a:ea typeface="Calibri" panose="020F0502020204030204" pitchFamily="34" charset="0"/>
                <a:cs typeface="Arial" panose="020B0604020202020204" pitchFamily="34" charset="0"/>
              </a:rPr>
              <a:t>In extreme conditions system may crash frequently </a:t>
            </a:r>
          </a:p>
          <a:p>
            <a:pPr marL="517525" marR="0" lvl="0" algn="just">
              <a:lnSpc>
                <a:spcPct val="150000"/>
              </a:lnSpc>
              <a:spcBef>
                <a:spcPts val="0"/>
              </a:spcBef>
              <a:spcAft>
                <a:spcPts val="1000"/>
              </a:spcAft>
              <a:buFont typeface="Wingdings" panose="05000000000000000000" pitchFamily="2" charset="2"/>
              <a:buChar char="§"/>
            </a:pPr>
            <a:r>
              <a:rPr lang="en-US" sz="1800" dirty="0">
                <a:latin typeface="Calibri" panose="020F0502020204030204" pitchFamily="34" charset="0"/>
                <a:ea typeface="Calibri" panose="020F0502020204030204" pitchFamily="34" charset="0"/>
                <a:cs typeface="Arial" panose="020B0604020202020204" pitchFamily="34" charset="0"/>
              </a:rPr>
              <a:t>In extreme cases, you will find emails sent to your contacts without your </a:t>
            </a:r>
            <a:r>
              <a:rPr lang="en-US" sz="1800" dirty="0" smtClean="0">
                <a:latin typeface="Calibri" panose="020F0502020204030204" pitchFamily="34" charset="0"/>
                <a:ea typeface="Calibri" panose="020F0502020204030204" pitchFamily="34" charset="0"/>
                <a:cs typeface="Arial" panose="020B0604020202020204" pitchFamily="34" charset="0"/>
              </a:rPr>
              <a:t>knowledge</a:t>
            </a:r>
            <a:r>
              <a:rPr lang="ar-YE" sz="1800" dirty="0">
                <a:latin typeface="Calibri" panose="020F0502020204030204" pitchFamily="34" charset="0"/>
                <a:ea typeface="Calibri" panose="020F0502020204030204" pitchFamily="34" charset="0"/>
                <a:cs typeface="Arial" panose="020B0604020202020204" pitchFamily="34" charset="0"/>
              </a:rPr>
              <a:t>.</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0332250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Network Worm</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28</a:t>
            </a:fld>
            <a:endParaRPr lang="en-US" dirty="0">
              <a:solidFill>
                <a:prstClr val="white"/>
              </a:solidFill>
            </a:endParaRPr>
          </a:p>
        </p:txBody>
      </p:sp>
      <p:pic>
        <p:nvPicPr>
          <p:cNvPr id="12" name="Picture 11" descr="Related image">
            <a:extLst>
              <a:ext uri="{FF2B5EF4-FFF2-40B4-BE49-F238E27FC236}">
                <a16:creationId xmlns:lc="http://schemas.openxmlformats.org/drawingml/2006/lockedCanvas" xmlns:a16="http://schemas.microsoft.com/office/drawing/2014/main" xmlns="" id="{39D35BFA-3FA5-4174-97C8-FC0D0E3F90C4}"/>
              </a:ext>
            </a:extLst>
          </p:cNvPr>
          <p:cNvPicPr/>
          <p:nvPr/>
        </p:nvPicPr>
        <p:blipFill>
          <a:blip r:embed="rId5" cstate="print"/>
          <a:srcRect/>
          <a:stretch>
            <a:fillRect/>
          </a:stretch>
        </p:blipFill>
        <p:spPr bwMode="auto">
          <a:xfrm>
            <a:off x="9382074" y="2316228"/>
            <a:ext cx="2108758" cy="1891868"/>
          </a:xfrm>
          <a:prstGeom prst="rect">
            <a:avLst/>
          </a:prstGeom>
          <a:ln>
            <a:noFill/>
          </a:ln>
          <a:effectLst>
            <a:softEdge rad="112500"/>
          </a:effectLst>
        </p:spPr>
      </p:pic>
      <p:sp>
        <p:nvSpPr>
          <p:cNvPr id="13" name="Content Placeholder 3">
            <a:extLst>
              <a:ext uri="{FF2B5EF4-FFF2-40B4-BE49-F238E27FC236}">
                <a16:creationId xmlns:a16="http://schemas.microsoft.com/office/drawing/2014/main" xmlns="" id="{C63C3897-CB93-4BFF-BFA4-1DB2DB0DC981}"/>
              </a:ext>
            </a:extLst>
          </p:cNvPr>
          <p:cNvSpPr txBox="1">
            <a:spLocks/>
          </p:cNvSpPr>
          <p:nvPr/>
        </p:nvSpPr>
        <p:spPr>
          <a:xfrm>
            <a:off x="1012748" y="1571482"/>
            <a:ext cx="9676208" cy="437301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spcBef>
                <a:spcPts val="0"/>
              </a:spcBef>
              <a:spcAft>
                <a:spcPts val="1000"/>
              </a:spcAft>
              <a:buFont typeface="Arial" panose="020B0604020202020204" pitchFamily="34" charset="0"/>
              <a:buNone/>
            </a:pP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The worms can be prevented by using taking the following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measures and guidelines:</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Always keep operating system updated with software patches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Always take care in opening emails and its attachments from unknown source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Activate the security firewall</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Use anti-spyware and antivirus software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Always keep antivirus software updated </a:t>
            </a:r>
          </a:p>
          <a:p>
            <a:pPr marL="51752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Use packet filters on the network </a:t>
            </a:r>
          </a:p>
          <a:p>
            <a:pPr marL="517525" algn="just">
              <a:lnSpc>
                <a:spcPct val="150000"/>
              </a:lnSpc>
              <a:spcBef>
                <a:spcPts val="0"/>
              </a:spcBef>
              <a:spcAft>
                <a:spcPts val="1000"/>
              </a:spcAft>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Implement ACL, and null route configuration on switches and routers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514927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Spyware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29</a:t>
            </a:fld>
            <a:endParaRPr lang="en-US" dirty="0">
              <a:solidFill>
                <a:prstClr val="white"/>
              </a:solidFill>
            </a:endParaRPr>
          </a:p>
        </p:txBody>
      </p:sp>
      <p:sp>
        <p:nvSpPr>
          <p:cNvPr id="14" name="TextBox 6"/>
          <p:cNvSpPr txBox="1">
            <a:spLocks noChangeArrowheads="1"/>
          </p:cNvSpPr>
          <p:nvPr/>
        </p:nvSpPr>
        <p:spPr bwMode="auto">
          <a:xfrm>
            <a:off x="1273258" y="1582708"/>
            <a:ext cx="9783763"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285750" indent="-285750" algn="just">
              <a:lnSpc>
                <a:spcPct val="150000"/>
              </a:lnSpc>
              <a:buFont typeface="Wingdings" pitchFamily="2" charset="2"/>
              <a:buChar char="v"/>
            </a:pPr>
            <a:r>
              <a:rPr lang="en-US" sz="2000" b="1" dirty="0" smtClean="0">
                <a:solidFill>
                  <a:srgbClr val="CE7408"/>
                </a:solidFill>
              </a:rPr>
              <a:t>There </a:t>
            </a:r>
            <a:r>
              <a:rPr lang="en-US" sz="2000" b="1" dirty="0">
                <a:solidFill>
                  <a:srgbClr val="CE7408"/>
                </a:solidFill>
              </a:rPr>
              <a:t>are several types of malware, the most important </a:t>
            </a:r>
            <a:r>
              <a:rPr lang="en-US" sz="2000" b="1" dirty="0" smtClean="0">
                <a:solidFill>
                  <a:srgbClr val="CE7408"/>
                </a:solidFill>
              </a:rPr>
              <a:t>are as fellows:</a:t>
            </a:r>
            <a:endParaRPr lang="en-US" sz="2000" b="1" dirty="0">
              <a:solidFill>
                <a:srgbClr val="CE7408"/>
              </a:solidFill>
            </a:endParaRPr>
          </a:p>
        </p:txBody>
      </p:sp>
      <p:sp>
        <p:nvSpPr>
          <p:cNvPr id="15" name="مستطيل 8"/>
          <p:cNvSpPr/>
          <p:nvPr/>
        </p:nvSpPr>
        <p:spPr>
          <a:xfrm>
            <a:off x="1272586" y="2561300"/>
            <a:ext cx="5345409" cy="2708434"/>
          </a:xfrm>
          <a:prstGeom prst="rect">
            <a:avLst/>
          </a:prstGeom>
        </p:spPr>
        <p:txBody>
          <a:bodyPr wrap="square">
            <a:spAutoFit/>
          </a:bodyPr>
          <a:lstStyle/>
          <a:p>
            <a:pPr marL="342900" indent="-342900" algn="just">
              <a:spcBef>
                <a:spcPts val="600"/>
              </a:spcBef>
              <a:spcAft>
                <a:spcPts val="600"/>
              </a:spcAft>
              <a:buFont typeface="Wingdings" pitchFamily="2" charset="2"/>
              <a:buChar char="Ø"/>
            </a:pPr>
            <a:r>
              <a:rPr lang="en-US" sz="2000" dirty="0">
                <a:solidFill>
                  <a:srgbClr val="0070C0"/>
                </a:solidFill>
                <a:latin typeface="Arial" pitchFamily="34" charset="0"/>
                <a:cs typeface="Arial" pitchFamily="34" charset="0"/>
              </a:rPr>
              <a:t>A number of further terms are also used to describe more specific types of malware, characterized by their purposes. </a:t>
            </a:r>
            <a:r>
              <a:rPr lang="en-US" sz="2000" dirty="0" smtClean="0">
                <a:solidFill>
                  <a:srgbClr val="0070C0"/>
                </a:solidFill>
                <a:latin typeface="Arial" pitchFamily="34" charset="0"/>
                <a:cs typeface="Arial" pitchFamily="34" charset="0"/>
              </a:rPr>
              <a:t>They </a:t>
            </a:r>
            <a:r>
              <a:rPr lang="en-US" sz="2000" dirty="0">
                <a:solidFill>
                  <a:srgbClr val="0070C0"/>
                </a:solidFill>
                <a:latin typeface="Arial" pitchFamily="34" charset="0"/>
                <a:cs typeface="Arial" pitchFamily="34" charset="0"/>
              </a:rPr>
              <a:t>include</a:t>
            </a:r>
            <a:r>
              <a:rPr lang="en-US" sz="2000" dirty="0" smtClean="0">
                <a:solidFill>
                  <a:srgbClr val="0070C0"/>
                </a:solidFill>
                <a:latin typeface="Arial" pitchFamily="34" charset="0"/>
                <a:cs typeface="Arial" pitchFamily="34" charset="0"/>
              </a:rPr>
              <a:t>:</a:t>
            </a:r>
            <a:endParaRPr lang="en-US" sz="2000" dirty="0">
              <a:latin typeface="Arial" pitchFamily="34" charset="0"/>
              <a:cs typeface="Arial" pitchFamily="34" charset="0"/>
            </a:endParaRPr>
          </a:p>
          <a:p>
            <a:pPr marL="444500" indent="-342900" algn="just">
              <a:spcBef>
                <a:spcPts val="600"/>
              </a:spcBef>
              <a:spcAft>
                <a:spcPts val="600"/>
              </a:spcAft>
              <a:buFont typeface="Wingdings" pitchFamily="2" charset="2"/>
              <a:buChar char="§"/>
            </a:pPr>
            <a:r>
              <a:rPr lang="en-US" sz="2000" b="1" dirty="0" smtClean="0">
                <a:latin typeface="Arial" pitchFamily="34" charset="0"/>
                <a:cs typeface="Arial" pitchFamily="34" charset="0"/>
              </a:rPr>
              <a:t>Spyware</a:t>
            </a:r>
            <a:r>
              <a:rPr lang="en-US" sz="2000" b="1" dirty="0">
                <a:latin typeface="Arial" pitchFamily="34" charset="0"/>
                <a:cs typeface="Arial" pitchFamily="34" charset="0"/>
              </a:rPr>
              <a:t> </a:t>
            </a:r>
            <a:r>
              <a:rPr lang="en-US" sz="2000" b="1" dirty="0" smtClean="0">
                <a:solidFill>
                  <a:srgbClr val="FF0000"/>
                </a:solidFill>
                <a:latin typeface="Arial" pitchFamily="34" charset="0"/>
                <a:cs typeface="Arial" pitchFamily="34" charset="0"/>
              </a:rPr>
              <a:t>(Sniffing)</a:t>
            </a:r>
            <a:r>
              <a:rPr lang="en-US" sz="2000" b="1" dirty="0" smtClean="0">
                <a:latin typeface="Arial" pitchFamily="34" charset="0"/>
                <a:cs typeface="Arial" pitchFamily="34" charset="0"/>
              </a:rPr>
              <a:t>:- </a:t>
            </a:r>
            <a:r>
              <a:rPr lang="en-US" sz="2000" dirty="0" smtClean="0">
                <a:latin typeface="Arial" pitchFamily="34" charset="0"/>
                <a:cs typeface="Arial" pitchFamily="34" charset="0"/>
              </a:rPr>
              <a:t>A </a:t>
            </a:r>
            <a:r>
              <a:rPr lang="en-US" sz="2000" dirty="0">
                <a:latin typeface="Arial" pitchFamily="34" charset="0"/>
                <a:cs typeface="Arial" pitchFamily="34" charset="0"/>
              </a:rPr>
              <a:t>class of malware that gathers information about a person or organization without the knowledge of that </a:t>
            </a:r>
            <a:r>
              <a:rPr lang="en-US" sz="2000" dirty="0" smtClean="0">
                <a:latin typeface="Arial" pitchFamily="34" charset="0"/>
                <a:cs typeface="Arial" pitchFamily="34" charset="0"/>
              </a:rPr>
              <a:t>person </a:t>
            </a:r>
            <a:r>
              <a:rPr lang="en-US" sz="2000" dirty="0">
                <a:latin typeface="Arial" pitchFamily="34" charset="0"/>
                <a:cs typeface="Arial" pitchFamily="34" charset="0"/>
              </a:rPr>
              <a:t>or organization</a:t>
            </a:r>
            <a:r>
              <a:rPr lang="en-US" sz="2000" dirty="0" smtClean="0">
                <a:latin typeface="Arial" pitchFamily="34" charset="0"/>
                <a:cs typeface="Arial" pitchFamily="34" charset="0"/>
              </a:rPr>
              <a:t>.</a:t>
            </a:r>
            <a:endParaRPr lang="en-US" sz="2000" dirty="0">
              <a:latin typeface="Arial" pitchFamily="34" charset="0"/>
              <a:cs typeface="Arial" pitchFamily="34" charset="0"/>
            </a:endParaRPr>
          </a:p>
        </p:txBody>
      </p:sp>
      <p:pic>
        <p:nvPicPr>
          <p:cNvPr id="16" name="Picture 2" descr="Spyware Stock Photo - Download Image Now - iStock"/>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32592" y="2514661"/>
            <a:ext cx="4080003" cy="2926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738515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Spyware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30</a:t>
            </a:fld>
            <a:endParaRPr lang="en-US" dirty="0">
              <a:solidFill>
                <a:prstClr val="white"/>
              </a:solidFill>
            </a:endParaRPr>
          </a:p>
        </p:txBody>
      </p:sp>
      <p:pic>
        <p:nvPicPr>
          <p:cNvPr id="13" name="Picture 12" descr="Related image">
            <a:extLst>
              <a:ext uri="{FF2B5EF4-FFF2-40B4-BE49-F238E27FC236}">
                <a16:creationId xmlns:a16="http://schemas.microsoft.com/office/drawing/2014/main" xmlns="" id="{65B15A65-7D87-45B2-8D6F-92FAA56D1EC1}"/>
              </a:ext>
            </a:extLst>
          </p:cNvPr>
          <p:cNvPicPr/>
          <p:nvPr/>
        </p:nvPicPr>
        <p:blipFill>
          <a:blip r:embed="rId5" cstate="print"/>
          <a:srcRect/>
          <a:stretch>
            <a:fillRect/>
          </a:stretch>
        </p:blipFill>
        <p:spPr bwMode="auto">
          <a:xfrm>
            <a:off x="9097108" y="2005109"/>
            <a:ext cx="2405081" cy="2554859"/>
          </a:xfrm>
          <a:prstGeom prst="rect">
            <a:avLst/>
          </a:prstGeom>
          <a:noFill/>
          <a:ln w="9525">
            <a:noFill/>
            <a:miter lim="800000"/>
            <a:headEnd/>
            <a:tailEnd/>
          </a:ln>
          <a:effectLst>
            <a:softEdge rad="3810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724644"/>
            <a:ext cx="8045579" cy="437596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pP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Spyware</a:t>
            </a:r>
            <a:r>
              <a:rPr lang="en-US" sz="1800" dirty="0" smtClean="0">
                <a:latin typeface="Calibri" panose="020F0502020204030204" pitchFamily="34" charset="0"/>
                <a:ea typeface="Calibri" panose="020F0502020204030204" pitchFamily="34" charset="0"/>
                <a:cs typeface="Arial" panose="020B0604020202020204" pitchFamily="34" charset="0"/>
              </a:rPr>
              <a:t> is a software code or program, which is installed on the computers without letting the user know about it. </a:t>
            </a:r>
          </a:p>
          <a:p>
            <a:pPr algn="just">
              <a:lnSpc>
                <a:spcPct val="150000"/>
              </a:lnSpc>
              <a:spcBef>
                <a:spcPts val="0"/>
              </a:spcBef>
            </a:pPr>
            <a:r>
              <a:rPr lang="en-US" sz="1800" dirty="0" smtClean="0">
                <a:latin typeface="Calibri" panose="020F0502020204030204" pitchFamily="34" charset="0"/>
                <a:ea typeface="Calibri" panose="020F0502020204030204" pitchFamily="34" charset="0"/>
                <a:cs typeface="Arial" panose="020B0604020202020204" pitchFamily="34" charset="0"/>
              </a:rPr>
              <a:t>The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main objective </a:t>
            </a:r>
            <a:r>
              <a:rPr lang="en-US" sz="1800" dirty="0" smtClean="0">
                <a:latin typeface="Calibri" panose="020F0502020204030204" pitchFamily="34" charset="0"/>
                <a:ea typeface="Calibri" panose="020F0502020204030204" pitchFamily="34" charset="0"/>
                <a:cs typeface="Arial" panose="020B0604020202020204" pitchFamily="34" charset="0"/>
              </a:rPr>
              <a:t>of this program is to </a:t>
            </a:r>
            <a:r>
              <a:rPr lang="en-US" sz="1800" u="sng" dirty="0" smtClean="0">
                <a:latin typeface="Calibri" panose="020F0502020204030204" pitchFamily="34" charset="0"/>
                <a:ea typeface="Calibri" panose="020F0502020204030204" pitchFamily="34" charset="0"/>
                <a:cs typeface="Arial" panose="020B0604020202020204" pitchFamily="34" charset="0"/>
              </a:rPr>
              <a:t>monitor online activities</a:t>
            </a:r>
            <a:r>
              <a:rPr lang="en-US" sz="1800" dirty="0" smtClean="0">
                <a:latin typeface="Calibri" panose="020F0502020204030204" pitchFamily="34" charset="0"/>
                <a:ea typeface="Calibri" panose="020F0502020204030204" pitchFamily="34" charset="0"/>
                <a:cs typeface="Arial" panose="020B0604020202020204" pitchFamily="34" charset="0"/>
              </a:rPr>
              <a:t>, </a:t>
            </a:r>
            <a:r>
              <a:rPr lang="en-US" sz="1800" u="sng" dirty="0" smtClean="0">
                <a:latin typeface="Calibri" panose="020F0502020204030204" pitchFamily="34" charset="0"/>
                <a:ea typeface="Calibri" panose="020F0502020204030204" pitchFamily="34" charset="0"/>
                <a:cs typeface="Arial" panose="020B0604020202020204" pitchFamily="34" charset="0"/>
              </a:rPr>
              <a:t>computer using habits</a:t>
            </a:r>
            <a:r>
              <a:rPr lang="en-US" sz="1800" dirty="0" smtClean="0">
                <a:latin typeface="Calibri" panose="020F0502020204030204" pitchFamily="34" charset="0"/>
                <a:ea typeface="Calibri" panose="020F0502020204030204" pitchFamily="34" charset="0"/>
                <a:cs typeface="Arial" panose="020B0604020202020204" pitchFamily="34" charset="0"/>
              </a:rPr>
              <a:t> and </a:t>
            </a:r>
            <a:r>
              <a:rPr lang="en-US" sz="1800" u="sng" dirty="0" smtClean="0">
                <a:latin typeface="Calibri" panose="020F0502020204030204" pitchFamily="34" charset="0"/>
                <a:ea typeface="Calibri" panose="020F0502020204030204" pitchFamily="34" charset="0"/>
                <a:cs typeface="Arial" panose="020B0604020202020204" pitchFamily="34" charset="0"/>
              </a:rPr>
              <a:t>personal interests</a:t>
            </a:r>
            <a:r>
              <a:rPr lang="en-US" sz="1800" dirty="0" smtClean="0">
                <a:latin typeface="Calibri" panose="020F0502020204030204" pitchFamily="34" charset="0"/>
                <a:ea typeface="Calibri" panose="020F0502020204030204" pitchFamily="34" charset="0"/>
                <a:cs typeface="Arial" panose="020B0604020202020204" pitchFamily="34" charset="0"/>
              </a:rPr>
              <a:t>.</a:t>
            </a:r>
          </a:p>
          <a:p>
            <a:pPr algn="just">
              <a:lnSpc>
                <a:spcPct val="150000"/>
              </a:lnSpc>
              <a:spcBef>
                <a:spcPts val="0"/>
              </a:spcBef>
            </a:pPr>
            <a:r>
              <a:rPr lang="en-US" sz="1800" dirty="0" smtClean="0">
                <a:latin typeface="Calibri" panose="020F0502020204030204" pitchFamily="34" charset="0"/>
                <a:ea typeface="Calibri" panose="020F0502020204030204" pitchFamily="34" charset="0"/>
                <a:cs typeface="Arial" panose="020B0604020202020204" pitchFamily="34" charset="0"/>
              </a:rPr>
              <a:t>A spyware snoops the way user uses the internet. </a:t>
            </a:r>
          </a:p>
          <a:p>
            <a:pPr algn="just">
              <a:lnSpc>
                <a:spcPct val="150000"/>
              </a:lnSpc>
              <a:spcBef>
                <a:spcPts val="0"/>
              </a:spcBef>
            </a:pPr>
            <a:r>
              <a:rPr lang="en-US" sz="1800" dirty="0" smtClean="0">
                <a:latin typeface="Calibri" panose="020F0502020204030204" pitchFamily="34" charset="0"/>
                <a:ea typeface="Calibri" panose="020F0502020204030204" pitchFamily="34" charset="0"/>
                <a:cs typeface="Arial" panose="020B0604020202020204" pitchFamily="34" charset="0"/>
              </a:rPr>
              <a:t>In most cases the spywares are used to learn </a:t>
            </a:r>
            <a:r>
              <a:rPr lang="en-US" sz="1800" u="sng" dirty="0" smtClean="0">
                <a:latin typeface="Calibri" panose="020F0502020204030204" pitchFamily="34" charset="0"/>
                <a:ea typeface="Calibri" panose="020F0502020204030204" pitchFamily="34" charset="0"/>
                <a:cs typeface="Arial" panose="020B0604020202020204" pitchFamily="34" charset="0"/>
              </a:rPr>
              <a:t>the habits of the computer users so that proper and focused digital marketing campaign through emails </a:t>
            </a:r>
            <a:r>
              <a:rPr lang="en-US" sz="1800" dirty="0" smtClean="0">
                <a:latin typeface="Calibri" panose="020F0502020204030204" pitchFamily="34" charset="0"/>
                <a:ea typeface="Calibri" panose="020F0502020204030204" pitchFamily="34" charset="0"/>
                <a:cs typeface="Arial" panose="020B0604020202020204" pitchFamily="34" charset="0"/>
              </a:rPr>
              <a:t>and other online sources can be implemented. </a:t>
            </a:r>
          </a:p>
          <a:p>
            <a:pPr algn="just">
              <a:lnSpc>
                <a:spcPct val="150000"/>
              </a:lnSpc>
              <a:spcBef>
                <a:spcPts val="0"/>
              </a:spcBef>
            </a:pPr>
            <a:r>
              <a:rPr lang="en-US" sz="1800" dirty="0" smtClean="0">
                <a:latin typeface="Calibri" panose="020F0502020204030204" pitchFamily="34" charset="0"/>
                <a:ea typeface="Calibri" panose="020F0502020204030204" pitchFamily="34" charset="0"/>
                <a:cs typeface="Arial" panose="020B0604020202020204" pitchFamily="34" charset="0"/>
              </a:rPr>
              <a:t>In the present-day modern world, the importance of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privacy</a:t>
            </a: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US" sz="1800" dirty="0" smtClean="0">
                <a:latin typeface="Calibri" panose="020F0502020204030204" pitchFamily="34" charset="0"/>
                <a:ea typeface="Calibri" panose="020F0502020204030204" pitchFamily="34" charset="0"/>
                <a:cs typeface="Arial" panose="020B0604020202020204" pitchFamily="34" charset="0"/>
              </a:rPr>
              <a:t>has </a:t>
            </a:r>
            <a:r>
              <a:rPr lang="en-US" sz="1800" u="sng" dirty="0" smtClean="0">
                <a:latin typeface="Calibri" panose="020F0502020204030204" pitchFamily="34" charset="0"/>
                <a:ea typeface="Calibri" panose="020F0502020204030204" pitchFamily="34" charset="0"/>
                <a:cs typeface="Arial" panose="020B0604020202020204" pitchFamily="34" charset="0"/>
              </a:rPr>
              <a:t>become very critical. </a:t>
            </a:r>
            <a:endParaRPr lang="en-US" sz="1800" u="sng"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7193897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Spyware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31</a:t>
            </a:fld>
            <a:endParaRPr lang="en-US" dirty="0">
              <a:solidFill>
                <a:prstClr val="white"/>
              </a:solidFill>
            </a:endParaRPr>
          </a:p>
        </p:txBody>
      </p:sp>
      <p:pic>
        <p:nvPicPr>
          <p:cNvPr id="13" name="Picture 12" descr="Related image">
            <a:extLst>
              <a:ext uri="{FF2B5EF4-FFF2-40B4-BE49-F238E27FC236}">
                <a16:creationId xmlns:a16="http://schemas.microsoft.com/office/drawing/2014/main" xmlns="" id="{65B15A65-7D87-45B2-8D6F-92FAA56D1EC1}"/>
              </a:ext>
            </a:extLst>
          </p:cNvPr>
          <p:cNvPicPr/>
          <p:nvPr/>
        </p:nvPicPr>
        <p:blipFill>
          <a:blip r:embed="rId5" cstate="print"/>
          <a:srcRect/>
          <a:stretch>
            <a:fillRect/>
          </a:stretch>
        </p:blipFill>
        <p:spPr bwMode="auto">
          <a:xfrm>
            <a:off x="9097108" y="2005109"/>
            <a:ext cx="2405081" cy="2554859"/>
          </a:xfrm>
          <a:prstGeom prst="rect">
            <a:avLst/>
          </a:prstGeom>
          <a:noFill/>
          <a:ln w="9525">
            <a:noFill/>
            <a:miter lim="800000"/>
            <a:headEnd/>
            <a:tailEnd/>
          </a:ln>
          <a:effectLst>
            <a:softEdge rad="3810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892745"/>
            <a:ext cx="8250967" cy="381947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A few years back the NSA data snooping jolted the entire world. </a:t>
            </a:r>
          </a:p>
          <a:p>
            <a:pPr algn="just">
              <a:lnSpc>
                <a:spcPct val="10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In that security surveillance the privacy of the online people all over the world was compromised. </a:t>
            </a:r>
          </a:p>
          <a:p>
            <a:pPr algn="just">
              <a:lnSpc>
                <a:spcPct val="10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The tougher laws and regulations were brought into force all over the world to maintain the security and privacy of the online users. </a:t>
            </a:r>
          </a:p>
          <a:p>
            <a:pPr algn="just">
              <a:lnSpc>
                <a:spcPct val="10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Thus, the </a:t>
            </a:r>
            <a:r>
              <a:rPr lang="en-US" sz="1800" b="1" dirty="0" smtClean="0">
                <a:latin typeface="Calibri" panose="020F0502020204030204" pitchFamily="34" charset="0"/>
                <a:ea typeface="Calibri" panose="020F0502020204030204" pitchFamily="34" charset="0"/>
                <a:cs typeface="Arial" panose="020B0604020202020204" pitchFamily="34" charset="0"/>
              </a:rPr>
              <a:t>privacy</a:t>
            </a:r>
            <a:r>
              <a:rPr lang="en-US" sz="1800" dirty="0" smtClean="0">
                <a:latin typeface="Calibri" panose="020F0502020204030204" pitchFamily="34" charset="0"/>
                <a:ea typeface="Calibri" panose="020F0502020204030204" pitchFamily="34" charset="0"/>
                <a:cs typeface="Arial" panose="020B0604020202020204" pitchFamily="34" charset="0"/>
              </a:rPr>
              <a:t> has not become matter of individuals only, but also a big concern for all businesses and enterprises all over the world. </a:t>
            </a:r>
          </a:p>
          <a:p>
            <a:pPr algn="just">
              <a:lnSpc>
                <a:spcPct val="100000"/>
              </a:lnSpc>
            </a:pPr>
            <a:r>
              <a:rPr lang="en-US" sz="1800" dirty="0" smtClean="0">
                <a:latin typeface="Calibri" panose="020F0502020204030204" pitchFamily="34" charset="0"/>
                <a:ea typeface="Calibri" panose="020F0502020204030204" pitchFamily="34" charset="0"/>
                <a:cs typeface="Arial" panose="020B0604020202020204" pitchFamily="34" charset="0"/>
              </a:rPr>
              <a:t>At the initial stages, the attack of spyware is not even noticed, but slowly and gradually the impact of the spyware unleashes on your system as well as personally on you.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90089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Spyware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32</a:t>
            </a:fld>
            <a:endParaRPr lang="en-US" dirty="0">
              <a:solidFill>
                <a:prstClr val="white"/>
              </a:solidFill>
            </a:endParaRPr>
          </a:p>
        </p:txBody>
      </p:sp>
      <p:pic>
        <p:nvPicPr>
          <p:cNvPr id="13" name="Picture 12" descr="Related image">
            <a:extLst>
              <a:ext uri="{FF2B5EF4-FFF2-40B4-BE49-F238E27FC236}">
                <a16:creationId xmlns:a16="http://schemas.microsoft.com/office/drawing/2014/main" xmlns="" id="{65B15A65-7D87-45B2-8D6F-92FAA56D1EC1}"/>
              </a:ext>
            </a:extLst>
          </p:cNvPr>
          <p:cNvPicPr/>
          <p:nvPr/>
        </p:nvPicPr>
        <p:blipFill>
          <a:blip r:embed="rId5" cstate="print"/>
          <a:srcRect/>
          <a:stretch>
            <a:fillRect/>
          </a:stretch>
        </p:blipFill>
        <p:spPr bwMode="auto">
          <a:xfrm>
            <a:off x="9097108" y="2005109"/>
            <a:ext cx="2405081" cy="2554859"/>
          </a:xfrm>
          <a:prstGeom prst="rect">
            <a:avLst/>
          </a:prstGeom>
          <a:noFill/>
          <a:ln w="9525">
            <a:noFill/>
            <a:miter lim="800000"/>
            <a:headEnd/>
            <a:tailEnd/>
          </a:ln>
          <a:effectLst>
            <a:softEdge rad="3810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51529" y="2012869"/>
            <a:ext cx="8045579" cy="421679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spcBef>
                <a:spcPts val="0"/>
              </a:spcBef>
              <a:spcAft>
                <a:spcPts val="1000"/>
              </a:spcAft>
              <a:buFont typeface="Arial" panose="020B0604020202020204" pitchFamily="34" charset="0"/>
              <a:buNone/>
            </a:pP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The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symptoms of a spyware attack </a:t>
            </a: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on your computer may include the following:</a:t>
            </a:r>
          </a:p>
          <a:p>
            <a:pPr marL="62547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System performs slows down </a:t>
            </a:r>
          </a:p>
          <a:p>
            <a:pPr marL="62547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Any spyware stops working properly </a:t>
            </a:r>
          </a:p>
          <a:p>
            <a:pPr marL="62547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Many changes in browser tools bar and plugins appear </a:t>
            </a:r>
          </a:p>
          <a:p>
            <a:pPr marL="625475"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Advertisements appear on your screen incessantly</a:t>
            </a:r>
          </a:p>
          <a:p>
            <a:pPr marL="625475" algn="just">
              <a:lnSpc>
                <a:spcPct val="150000"/>
              </a:lnSpc>
              <a:spcBef>
                <a:spcPts val="0"/>
              </a:spcBef>
              <a:spcAft>
                <a:spcPts val="1000"/>
              </a:spcAft>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Internet bandwidth chokes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8475396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Spyware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33</a:t>
            </a:fld>
            <a:endParaRPr lang="en-US" dirty="0">
              <a:solidFill>
                <a:prstClr val="white"/>
              </a:solidFill>
            </a:endParaRPr>
          </a:p>
        </p:txBody>
      </p:sp>
      <p:pic>
        <p:nvPicPr>
          <p:cNvPr id="13" name="Picture 12" descr="Related image">
            <a:extLst>
              <a:ext uri="{FF2B5EF4-FFF2-40B4-BE49-F238E27FC236}">
                <a16:creationId xmlns:a16="http://schemas.microsoft.com/office/drawing/2014/main" xmlns="" id="{65B15A65-7D87-45B2-8D6F-92FAA56D1EC1}"/>
              </a:ext>
            </a:extLst>
          </p:cNvPr>
          <p:cNvPicPr/>
          <p:nvPr/>
        </p:nvPicPr>
        <p:blipFill>
          <a:blip r:embed="rId5" cstate="print"/>
          <a:srcRect/>
          <a:stretch>
            <a:fillRect/>
          </a:stretch>
        </p:blipFill>
        <p:spPr bwMode="auto">
          <a:xfrm>
            <a:off x="9097108" y="2005109"/>
            <a:ext cx="2405081" cy="2554859"/>
          </a:xfrm>
          <a:prstGeom prst="rect">
            <a:avLst/>
          </a:prstGeom>
          <a:noFill/>
          <a:ln w="9525">
            <a:noFill/>
            <a:miter lim="800000"/>
            <a:headEnd/>
            <a:tailEnd/>
          </a:ln>
          <a:effectLst>
            <a:softEdge rad="3810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687863"/>
            <a:ext cx="8206771" cy="443132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0000"/>
              </a:lnSpc>
              <a:spcBef>
                <a:spcPts val="0"/>
              </a:spcBef>
              <a:spcAft>
                <a:spcPts val="1000"/>
              </a:spcAft>
              <a:buFont typeface="Arial" panose="020B0604020202020204" pitchFamily="34" charset="0"/>
              <a:buNone/>
            </a:pP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A few important measures to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reduce the impact of spyware are listed below</a:t>
            </a: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a:t>
            </a:r>
          </a:p>
          <a:p>
            <a:pPr marL="577850" indent="-396875" algn="just">
              <a:lnSpc>
                <a:spcPct val="10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Always close the advertisement popup windows by clicking on “X” red button or ALT+F4 shortcut key </a:t>
            </a:r>
          </a:p>
          <a:p>
            <a:pPr marL="577850" indent="-396875" algn="just">
              <a:lnSpc>
                <a:spcPct val="10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Don’t click the OK, NO, YES, or any other link on the popup window </a:t>
            </a:r>
          </a:p>
          <a:p>
            <a:pPr marL="577850" indent="-396875" algn="just">
              <a:lnSpc>
                <a:spcPct val="10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Be very careful while visiting new websites or redirected websites </a:t>
            </a:r>
          </a:p>
          <a:p>
            <a:pPr marL="577850" indent="-396875" algn="just">
              <a:lnSpc>
                <a:spcPct val="10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Don’t download free software tools </a:t>
            </a:r>
          </a:p>
          <a:p>
            <a:pPr marL="577850" indent="-396875" algn="just">
              <a:lnSpc>
                <a:spcPct val="10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Don’t be lured by the tempting offers </a:t>
            </a:r>
          </a:p>
          <a:p>
            <a:pPr marL="577850" indent="-396875" algn="just">
              <a:lnSpc>
                <a:spcPct val="10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Don’t open emails and their attachments form unknown senders </a:t>
            </a:r>
          </a:p>
          <a:p>
            <a:pPr marL="577850" indent="-396875" algn="just">
              <a:lnSpc>
                <a:spcPct val="100000"/>
              </a:lnSpc>
              <a:spcBef>
                <a:spcPts val="0"/>
              </a:spcBef>
              <a:spcAft>
                <a:spcPts val="1000"/>
              </a:spcAft>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Don’t rely on free help for removing anti-spyware links; they are normally spyware themselves in many cases </a:t>
            </a:r>
            <a:endParaRPr lang="ar-YE" sz="1800" dirty="0" smtClean="0">
              <a:latin typeface="Calibri" panose="020F0502020204030204" pitchFamily="34" charset="0"/>
              <a:ea typeface="Calibri" panose="020F0502020204030204" pitchFamily="34" charset="0"/>
              <a:cs typeface="Arial" panose="020B0604020202020204" pitchFamily="34" charset="0"/>
            </a:endParaRPr>
          </a:p>
          <a:p>
            <a:pPr marL="577850" lvl="0" indent="-396875" algn="just">
              <a:lnSpc>
                <a:spcPct val="10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Keep your operating system up to date </a:t>
            </a:r>
          </a:p>
          <a:p>
            <a:pPr marL="577850" marR="0" lvl="0" indent="-396875" algn="just">
              <a:lnSpc>
                <a:spcPct val="100000"/>
              </a:lnSpc>
              <a:spcBef>
                <a:spcPts val="0"/>
              </a:spcBef>
              <a:spcAft>
                <a:spcPts val="0"/>
              </a:spcAft>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Install </a:t>
            </a:r>
            <a:r>
              <a:rPr lang="en-US" sz="1800" dirty="0">
                <a:latin typeface="Calibri" panose="020F0502020204030204" pitchFamily="34" charset="0"/>
                <a:ea typeface="Calibri" panose="020F0502020204030204" pitchFamily="34" charset="0"/>
                <a:cs typeface="Arial" panose="020B0604020202020204" pitchFamily="34" charset="0"/>
              </a:rPr>
              <a:t>a genuine spyware software from renowned companies </a:t>
            </a:r>
          </a:p>
          <a:p>
            <a:pPr marL="577850" marR="0" lvl="0" indent="-396875" algn="just">
              <a:lnSpc>
                <a:spcPct val="100000"/>
              </a:lnSpc>
              <a:spcBef>
                <a:spcPts val="0"/>
              </a:spcBef>
              <a:spcAft>
                <a:spcPts val="0"/>
              </a:spcAft>
              <a:buFont typeface="Wingdings" panose="05000000000000000000" pitchFamily="2" charset="2"/>
              <a:buChar char="§"/>
            </a:pPr>
            <a:r>
              <a:rPr lang="en-US" sz="1800" dirty="0">
                <a:latin typeface="Calibri" panose="020F0502020204030204" pitchFamily="34" charset="0"/>
                <a:ea typeface="Calibri" panose="020F0502020204030204" pitchFamily="34" charset="0"/>
                <a:cs typeface="Arial" panose="020B0604020202020204" pitchFamily="34" charset="0"/>
              </a:rPr>
              <a:t>Keep your anti-spyware up to date </a:t>
            </a:r>
          </a:p>
          <a:p>
            <a:pPr marL="577850" marR="0" lvl="0" indent="-396875" algn="just">
              <a:lnSpc>
                <a:spcPct val="100000"/>
              </a:lnSpc>
              <a:spcBef>
                <a:spcPts val="0"/>
              </a:spcBef>
              <a:spcAft>
                <a:spcPts val="0"/>
              </a:spcAft>
              <a:buFont typeface="Wingdings" panose="05000000000000000000" pitchFamily="2" charset="2"/>
              <a:buChar char="§"/>
            </a:pPr>
            <a:r>
              <a:rPr lang="en-US" sz="1800" dirty="0">
                <a:latin typeface="Calibri" panose="020F0502020204030204" pitchFamily="34" charset="0"/>
                <a:ea typeface="Calibri" panose="020F0502020204030204" pitchFamily="34" charset="0"/>
                <a:cs typeface="Arial" panose="020B0604020202020204" pitchFamily="34" charset="0"/>
              </a:rPr>
              <a:t>Activate firewall settings </a:t>
            </a:r>
          </a:p>
          <a:p>
            <a:pPr marL="577850" marR="0" lvl="0" indent="-396875" algn="just">
              <a:lnSpc>
                <a:spcPct val="100000"/>
              </a:lnSpc>
              <a:spcBef>
                <a:spcPts val="0"/>
              </a:spcBef>
              <a:spcAft>
                <a:spcPts val="1000"/>
              </a:spcAft>
              <a:buFont typeface="Wingdings" panose="05000000000000000000" pitchFamily="2" charset="2"/>
              <a:buChar char="§"/>
            </a:pPr>
            <a:r>
              <a:rPr lang="en-US" sz="1800" dirty="0">
                <a:latin typeface="Calibri" panose="020F0502020204030204" pitchFamily="34" charset="0"/>
                <a:ea typeface="Calibri" panose="020F0502020204030204" pitchFamily="34" charset="0"/>
                <a:cs typeface="Arial" panose="020B0604020202020204" pitchFamily="34" charset="0"/>
              </a:rPr>
              <a:t>Increase the security level of your browser to high </a:t>
            </a:r>
          </a:p>
          <a:p>
            <a:pPr marL="0" indent="0" algn="just">
              <a:lnSpc>
                <a:spcPct val="150000"/>
              </a:lnSpc>
              <a:spcBef>
                <a:spcPts val="0"/>
              </a:spcBef>
              <a:spcAft>
                <a:spcPts val="1000"/>
              </a:spcAft>
              <a:buNone/>
            </a:pP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324143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Adware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34</a:t>
            </a:fld>
            <a:endParaRPr lang="en-US" dirty="0">
              <a:solidFill>
                <a:prstClr val="white"/>
              </a:solidFill>
            </a:endParaRPr>
          </a:p>
        </p:txBody>
      </p:sp>
      <p:pic>
        <p:nvPicPr>
          <p:cNvPr id="14" name="Picture 13">
            <a:extLst>
              <a:ext uri="{FF2B5EF4-FFF2-40B4-BE49-F238E27FC236}">
                <a16:creationId xmlns:a16="http://schemas.microsoft.com/office/drawing/2014/main" xmlns="" id="{3DFF45E7-5812-4AF8-BE8C-AE24473CBFE6}"/>
              </a:ext>
            </a:extLst>
          </p:cNvPr>
          <p:cNvPicPr>
            <a:picLocks noChangeAspect="1"/>
          </p:cNvPicPr>
          <p:nvPr/>
        </p:nvPicPr>
        <p:blipFill>
          <a:blip r:embed="rId5"/>
          <a:stretch>
            <a:fillRect/>
          </a:stretch>
        </p:blipFill>
        <p:spPr>
          <a:xfrm>
            <a:off x="8940258" y="2948450"/>
            <a:ext cx="2626754" cy="1262608"/>
          </a:xfrm>
          <a:prstGeom prst="rect">
            <a:avLst/>
          </a:prstGeom>
          <a:effectLst>
            <a:softEdge rad="177800"/>
          </a:effectLst>
        </p:spPr>
      </p:pic>
      <p:sp>
        <p:nvSpPr>
          <p:cNvPr id="15" name="Rectangle 14"/>
          <p:cNvSpPr/>
          <p:nvPr/>
        </p:nvSpPr>
        <p:spPr>
          <a:xfrm>
            <a:off x="1051529" y="1583524"/>
            <a:ext cx="9479635" cy="369332"/>
          </a:xfrm>
          <a:prstGeom prst="rect">
            <a:avLst/>
          </a:prstGeom>
        </p:spPr>
        <p:txBody>
          <a:bodyPr wrap="square">
            <a:spAutoFit/>
          </a:bodyPr>
          <a:lstStyle/>
          <a:p>
            <a:r>
              <a:rPr lang="en-US" b="1" dirty="0">
                <a:latin typeface="Arial" pitchFamily="34" charset="0"/>
                <a:cs typeface="Arial" pitchFamily="34" charset="0"/>
              </a:rPr>
              <a:t>Adware </a:t>
            </a:r>
            <a:r>
              <a:rPr lang="en-US" b="1" dirty="0">
                <a:solidFill>
                  <a:srgbClr val="FF0000"/>
                </a:solidFill>
                <a:latin typeface="Arial" pitchFamily="34" charset="0"/>
                <a:cs typeface="Arial" pitchFamily="34" charset="0"/>
              </a:rPr>
              <a:t>(Spam)</a:t>
            </a:r>
            <a:r>
              <a:rPr lang="en-US" b="1" dirty="0">
                <a:latin typeface="Arial" pitchFamily="34" charset="0"/>
                <a:cs typeface="Arial" pitchFamily="34" charset="0"/>
              </a:rPr>
              <a:t>:-</a:t>
            </a:r>
            <a:r>
              <a:rPr lang="en-US" dirty="0">
                <a:latin typeface="Arial" pitchFamily="34" charset="0"/>
                <a:cs typeface="Arial" pitchFamily="34" charset="0"/>
              </a:rPr>
              <a:t> Designed to present advertisements (generally unwanted) to users</a:t>
            </a:r>
            <a:endParaRPr lang="en-US" dirty="0"/>
          </a:p>
        </p:txBody>
      </p:sp>
      <p:sp>
        <p:nvSpPr>
          <p:cNvPr id="16"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974522"/>
            <a:ext cx="8397958" cy="408450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According to the </a:t>
            </a:r>
            <a:r>
              <a:rPr lang="en-US" sz="1800" dirty="0" err="1" smtClean="0">
                <a:latin typeface="Calibri" panose="020F0502020204030204" pitchFamily="34" charset="0"/>
                <a:ea typeface="Calibri" panose="020F0502020204030204" pitchFamily="34" charset="0"/>
                <a:cs typeface="Arial" panose="020B0604020202020204" pitchFamily="34" charset="0"/>
              </a:rPr>
              <a:t>Statista</a:t>
            </a:r>
            <a:r>
              <a:rPr lang="en-US" sz="1800" dirty="0" smtClean="0">
                <a:latin typeface="Calibri" panose="020F0502020204030204" pitchFamily="34" charset="0"/>
                <a:ea typeface="Calibri" panose="020F0502020204030204" pitchFamily="34" charset="0"/>
                <a:cs typeface="Arial" panose="020B0604020202020204" pitchFamily="34" charset="0"/>
              </a:rPr>
              <a:t> information, the total spending on digital advertisement in 2018 was more than $266 billion, which will increase to over $517 by 2023. </a:t>
            </a:r>
          </a:p>
          <a:p>
            <a:pPr algn="just">
              <a:lnSpc>
                <a:spcPct val="150000"/>
              </a:lnSpc>
              <a:spcBef>
                <a:spcPts val="0"/>
              </a:spcBef>
              <a:spcAft>
                <a:spcPts val="1000"/>
              </a:spcAft>
            </a:pPr>
            <a:r>
              <a:rPr lang="en-US" sz="1800" b="1" dirty="0" smtClean="0">
                <a:latin typeface="Calibri" panose="020F0502020204030204" pitchFamily="34" charset="0"/>
                <a:ea typeface="Calibri" panose="020F0502020204030204" pitchFamily="34" charset="0"/>
                <a:cs typeface="Arial" panose="020B0604020202020204" pitchFamily="34" charset="0"/>
              </a:rPr>
              <a:t>Different tactics </a:t>
            </a:r>
            <a:r>
              <a:rPr lang="en-US" sz="1800" dirty="0" smtClean="0">
                <a:latin typeface="Calibri" panose="020F0502020204030204" pitchFamily="34" charset="0"/>
                <a:ea typeface="Calibri" panose="020F0502020204030204" pitchFamily="34" charset="0"/>
                <a:cs typeface="Arial" panose="020B0604020202020204" pitchFamily="34" charset="0"/>
              </a:rPr>
              <a:t>are used by the marketers to make </a:t>
            </a:r>
            <a:r>
              <a:rPr lang="en-US" sz="1800" u="sng" dirty="0" smtClean="0">
                <a:latin typeface="Calibri" panose="020F0502020204030204" pitchFamily="34" charset="0"/>
                <a:ea typeface="Calibri" panose="020F0502020204030204" pitchFamily="34" charset="0"/>
                <a:cs typeface="Arial" panose="020B0604020202020204" pitchFamily="34" charset="0"/>
              </a:rPr>
              <a:t>their digital marketing campaigns effective.</a:t>
            </a:r>
            <a:r>
              <a:rPr lang="en-US" sz="1800" dirty="0" smtClean="0">
                <a:latin typeface="Calibri" panose="020F0502020204030204" pitchFamily="34" charset="0"/>
                <a:ea typeface="Calibri" panose="020F0502020204030204" pitchFamily="34" charset="0"/>
                <a:cs typeface="Arial" panose="020B0604020202020204" pitchFamily="34" charset="0"/>
              </a:rPr>
              <a:t>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One of those </a:t>
            </a:r>
            <a:r>
              <a:rPr lang="en-US" sz="1800" b="1" dirty="0" smtClean="0">
                <a:latin typeface="Calibri" panose="020F0502020204030204" pitchFamily="34" charset="0"/>
                <a:ea typeface="Calibri" panose="020F0502020204030204" pitchFamily="34" charset="0"/>
                <a:cs typeface="Arial" panose="020B0604020202020204" pitchFamily="34" charset="0"/>
              </a:rPr>
              <a:t>tactics</a:t>
            </a:r>
            <a:r>
              <a:rPr lang="en-US" sz="1800" dirty="0" smtClean="0">
                <a:latin typeface="Calibri" panose="020F0502020204030204" pitchFamily="34" charset="0"/>
                <a:ea typeface="Calibri" panose="020F0502020204030204" pitchFamily="34" charset="0"/>
                <a:cs typeface="Arial" panose="020B0604020202020204" pitchFamily="34" charset="0"/>
              </a:rPr>
              <a:t> is the </a:t>
            </a:r>
            <a:r>
              <a:rPr lang="en-US" sz="1800" u="sng" dirty="0" smtClean="0">
                <a:latin typeface="Calibri" panose="020F0502020204030204" pitchFamily="34" charset="0"/>
                <a:ea typeface="Calibri" panose="020F0502020204030204" pitchFamily="34" charset="0"/>
                <a:cs typeface="Arial" panose="020B0604020202020204" pitchFamily="34" charset="0"/>
              </a:rPr>
              <a:t>use of adware </a:t>
            </a:r>
            <a:r>
              <a:rPr lang="en-US" sz="1800" dirty="0" smtClean="0">
                <a:latin typeface="Calibri" panose="020F0502020204030204" pitchFamily="34" charset="0"/>
                <a:ea typeface="Calibri" panose="020F0502020204030204" pitchFamily="34" charset="0"/>
                <a:cs typeface="Arial" panose="020B0604020202020204" pitchFamily="34" charset="0"/>
              </a:rPr>
              <a:t>to make their marketing strategies more focused and effective.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As the name </a:t>
            </a:r>
            <a:r>
              <a:rPr lang="en-US" sz="1800" b="1" dirty="0" smtClean="0">
                <a:latin typeface="Calibri" panose="020F0502020204030204" pitchFamily="34" charset="0"/>
                <a:ea typeface="Calibri" panose="020F0502020204030204" pitchFamily="34" charset="0"/>
                <a:cs typeface="Arial" panose="020B0604020202020204" pitchFamily="34" charset="0"/>
              </a:rPr>
              <a:t>‘Ad-ware’ </a:t>
            </a:r>
            <a:r>
              <a:rPr lang="en-US" sz="1800" dirty="0" smtClean="0">
                <a:latin typeface="Calibri" panose="020F0502020204030204" pitchFamily="34" charset="0"/>
                <a:ea typeface="Calibri" panose="020F0502020204030204" pitchFamily="34" charset="0"/>
                <a:cs typeface="Arial" panose="020B0604020202020204" pitchFamily="34" charset="0"/>
              </a:rPr>
              <a:t>implies; it is a </a:t>
            </a:r>
            <a:r>
              <a:rPr lang="en-US" sz="1800" u="sng" dirty="0" smtClean="0">
                <a:latin typeface="Calibri" panose="020F0502020204030204" pitchFamily="34" charset="0"/>
                <a:ea typeface="Calibri" panose="020F0502020204030204" pitchFamily="34" charset="0"/>
                <a:cs typeface="Arial" panose="020B0604020202020204" pitchFamily="34" charset="0"/>
              </a:rPr>
              <a:t>computer program that forces the internet users to visit a particular web page</a:t>
            </a:r>
            <a:r>
              <a:rPr lang="en-US" sz="1800" dirty="0" smtClean="0">
                <a:latin typeface="Calibri" panose="020F0502020204030204" pitchFamily="34" charset="0"/>
                <a:ea typeface="Calibri" panose="020F0502020204030204" pitchFamily="34" charset="0"/>
                <a:cs typeface="Arial" panose="020B0604020202020204" pitchFamily="34" charset="0"/>
              </a:rPr>
              <a:t>, </a:t>
            </a:r>
            <a:r>
              <a:rPr lang="en-US" sz="1800" u="sng" dirty="0" smtClean="0">
                <a:latin typeface="Calibri" panose="020F0502020204030204" pitchFamily="34" charset="0"/>
                <a:ea typeface="Calibri" panose="020F0502020204030204" pitchFamily="34" charset="0"/>
                <a:cs typeface="Arial" panose="020B0604020202020204" pitchFamily="34" charset="0"/>
              </a:rPr>
              <a:t>pop-up window</a:t>
            </a:r>
            <a:r>
              <a:rPr lang="en-US" sz="1800" dirty="0" smtClean="0">
                <a:latin typeface="Calibri" panose="020F0502020204030204" pitchFamily="34" charset="0"/>
                <a:ea typeface="Calibri" panose="020F0502020204030204" pitchFamily="34" charset="0"/>
                <a:cs typeface="Arial" panose="020B0604020202020204" pitchFamily="34" charset="0"/>
              </a:rPr>
              <a:t>, or an </a:t>
            </a:r>
            <a:r>
              <a:rPr lang="en-US" sz="1800" u="sng" dirty="0" smtClean="0">
                <a:latin typeface="Calibri" panose="020F0502020204030204" pitchFamily="34" charset="0"/>
                <a:ea typeface="Calibri" panose="020F0502020204030204" pitchFamily="34" charset="0"/>
                <a:cs typeface="Arial" panose="020B0604020202020204" pitchFamily="34" charset="0"/>
              </a:rPr>
              <a:t>on-page advertisement to watch</a:t>
            </a:r>
            <a:r>
              <a:rPr lang="en-US" sz="1800" dirty="0" smtClean="0">
                <a:latin typeface="Calibri" panose="020F0502020204030204" pitchFamily="34" charset="0"/>
                <a:ea typeface="Calibri" panose="020F0502020204030204" pitchFamily="34" charset="0"/>
                <a:cs typeface="Arial" panose="020B0604020202020204" pitchFamily="34" charset="0"/>
              </a:rPr>
              <a:t>.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4320924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Adware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35</a:t>
            </a:fld>
            <a:endParaRPr lang="en-US" dirty="0">
              <a:solidFill>
                <a:prstClr val="white"/>
              </a:solidFill>
            </a:endParaRPr>
          </a:p>
        </p:txBody>
      </p:sp>
      <p:pic>
        <p:nvPicPr>
          <p:cNvPr id="14" name="Picture 13">
            <a:extLst>
              <a:ext uri="{FF2B5EF4-FFF2-40B4-BE49-F238E27FC236}">
                <a16:creationId xmlns:a16="http://schemas.microsoft.com/office/drawing/2014/main" xmlns="" id="{3DFF45E7-5812-4AF8-BE8C-AE24473CBFE6}"/>
              </a:ext>
            </a:extLst>
          </p:cNvPr>
          <p:cNvPicPr>
            <a:picLocks noChangeAspect="1"/>
          </p:cNvPicPr>
          <p:nvPr/>
        </p:nvPicPr>
        <p:blipFill>
          <a:blip r:embed="rId5"/>
          <a:stretch>
            <a:fillRect/>
          </a:stretch>
        </p:blipFill>
        <p:spPr>
          <a:xfrm>
            <a:off x="8940258" y="2755939"/>
            <a:ext cx="2626754" cy="1262608"/>
          </a:xfrm>
          <a:prstGeom prst="rect">
            <a:avLst/>
          </a:prstGeom>
          <a:effectLst>
            <a:softEdge rad="1778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986591" y="1486452"/>
            <a:ext cx="8351888" cy="47736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Adware</a:t>
            </a: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US" sz="1800" dirty="0" smtClean="0">
                <a:latin typeface="Calibri" panose="020F0502020204030204" pitchFamily="34" charset="0"/>
                <a:ea typeface="Calibri" panose="020F0502020204030204" pitchFamily="34" charset="0"/>
                <a:cs typeface="Arial" panose="020B0604020202020204" pitchFamily="34" charset="0"/>
              </a:rPr>
              <a:t>has become a </a:t>
            </a:r>
            <a:r>
              <a:rPr lang="en-US" sz="1800" u="sng" dirty="0" smtClean="0">
                <a:latin typeface="Calibri" panose="020F0502020204030204" pitchFamily="34" charset="0"/>
                <a:ea typeface="Calibri" panose="020F0502020204030204" pitchFamily="34" charset="0"/>
                <a:cs typeface="Arial" panose="020B0604020202020204" pitchFamily="34" charset="0"/>
              </a:rPr>
              <a:t>very popular tool for digital marketing teams </a:t>
            </a:r>
            <a:r>
              <a:rPr lang="en-US" sz="1800" dirty="0" smtClean="0">
                <a:latin typeface="Calibri" panose="020F0502020204030204" pitchFamily="34" charset="0"/>
                <a:ea typeface="Calibri" panose="020F0502020204030204" pitchFamily="34" charset="0"/>
                <a:cs typeface="Arial" panose="020B0604020202020204" pitchFamily="34" charset="0"/>
              </a:rPr>
              <a:t>to </a:t>
            </a:r>
            <a:r>
              <a:rPr lang="en-US" sz="1800"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rPr>
              <a:t>draw attention of the users </a:t>
            </a:r>
            <a:r>
              <a:rPr lang="en-US" sz="1800" dirty="0" smtClean="0">
                <a:latin typeface="Calibri" panose="020F0502020204030204" pitchFamily="34" charset="0"/>
                <a:ea typeface="Calibri" panose="020F0502020204030204" pitchFamily="34" charset="0"/>
                <a:cs typeface="Arial" panose="020B0604020202020204" pitchFamily="34" charset="0"/>
              </a:rPr>
              <a:t>to a particular product or service.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The </a:t>
            </a:r>
            <a:r>
              <a:rPr lang="en-US" sz="1800" u="sng" dirty="0" smtClean="0">
                <a:latin typeface="Calibri" panose="020F0502020204030204" pitchFamily="34" charset="0"/>
                <a:ea typeface="Calibri" panose="020F0502020204030204" pitchFamily="34" charset="0"/>
                <a:cs typeface="Arial" panose="020B0604020202020204" pitchFamily="34" charset="0"/>
              </a:rPr>
              <a:t>adware code uses different ways to propagate </a:t>
            </a:r>
            <a:r>
              <a:rPr lang="en-US" sz="1800" dirty="0" smtClean="0">
                <a:latin typeface="Calibri" panose="020F0502020204030204" pitchFamily="34" charset="0"/>
                <a:ea typeface="Calibri" panose="020F0502020204030204" pitchFamily="34" charset="0"/>
                <a:cs typeface="Arial" panose="020B0604020202020204" pitchFamily="34" charset="0"/>
              </a:rPr>
              <a:t>and </a:t>
            </a:r>
            <a:r>
              <a:rPr lang="en-US" sz="1800" u="sng" dirty="0" smtClean="0">
                <a:latin typeface="Calibri" panose="020F0502020204030204" pitchFamily="34" charset="0"/>
                <a:ea typeface="Calibri" panose="020F0502020204030204" pitchFamily="34" charset="0"/>
                <a:cs typeface="Arial" panose="020B0604020202020204" pitchFamily="34" charset="0"/>
              </a:rPr>
              <a:t>find the suitable targets </a:t>
            </a:r>
            <a:r>
              <a:rPr lang="en-US" sz="1800" dirty="0" smtClean="0">
                <a:latin typeface="Calibri" panose="020F0502020204030204" pitchFamily="34" charset="0"/>
                <a:ea typeface="Calibri" panose="020F0502020204030204" pitchFamily="34" charset="0"/>
                <a:cs typeface="Arial" panose="020B0604020202020204" pitchFamily="34" charset="0"/>
              </a:rPr>
              <a:t>so that</a:t>
            </a: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the focused audience </a:t>
            </a:r>
            <a:r>
              <a:rPr lang="en-US" sz="1800" dirty="0" smtClean="0">
                <a:latin typeface="Calibri" panose="020F0502020204030204" pitchFamily="34" charset="0"/>
                <a:ea typeface="Calibri" panose="020F0502020204030204" pitchFamily="34" charset="0"/>
                <a:cs typeface="Arial" panose="020B0604020202020204" pitchFamily="34" charset="0"/>
              </a:rPr>
              <a:t>is figured out for a particular product.</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You might have come across some annoying links and pages while browsing the internet. When </a:t>
            </a:r>
            <a:r>
              <a:rPr lang="en-US" sz="1800" b="1" dirty="0" smtClean="0">
                <a:latin typeface="Calibri" panose="020F0502020204030204" pitchFamily="34" charset="0"/>
                <a:ea typeface="Calibri" panose="020F0502020204030204" pitchFamily="34" charset="0"/>
                <a:cs typeface="Arial" panose="020B0604020202020204" pitchFamily="34" charset="0"/>
              </a:rPr>
              <a:t>you click on those pages </a:t>
            </a:r>
            <a:r>
              <a:rPr lang="en-US" sz="1800" dirty="0" smtClean="0">
                <a:latin typeface="Calibri" panose="020F0502020204030204" pitchFamily="34" charset="0"/>
                <a:ea typeface="Calibri" panose="020F0502020204030204" pitchFamily="34" charset="0"/>
                <a:cs typeface="Arial" panose="020B0604020202020204" pitchFamily="34" charset="0"/>
              </a:rPr>
              <a:t>or </a:t>
            </a:r>
            <a:r>
              <a:rPr lang="en-US" sz="1800" b="1" dirty="0" smtClean="0">
                <a:latin typeface="Calibri" panose="020F0502020204030204" pitchFamily="34" charset="0"/>
                <a:ea typeface="Calibri" panose="020F0502020204030204" pitchFamily="34" charset="0"/>
                <a:cs typeface="Arial" panose="020B0604020202020204" pitchFamily="34" charset="0"/>
              </a:rPr>
              <a:t>links</a:t>
            </a:r>
            <a:r>
              <a:rPr lang="en-US" sz="1800" dirty="0" smtClean="0">
                <a:latin typeface="Calibri" panose="020F0502020204030204" pitchFamily="34" charset="0"/>
                <a:ea typeface="Calibri" panose="020F0502020204030204" pitchFamily="34" charset="0"/>
                <a:cs typeface="Arial" panose="020B0604020202020204" pitchFamily="34" charset="0"/>
              </a:rPr>
              <a:t> you are </a:t>
            </a:r>
            <a:r>
              <a:rPr lang="en-US" sz="1800" u="sng" dirty="0" smtClean="0">
                <a:latin typeface="Calibri" panose="020F0502020204030204" pitchFamily="34" charset="0"/>
                <a:ea typeface="Calibri" panose="020F0502020204030204" pitchFamily="34" charset="0"/>
                <a:cs typeface="Arial" panose="020B0604020202020204" pitchFamily="34" charset="0"/>
              </a:rPr>
              <a:t>redirected to another page that promotes a particular product or service</a:t>
            </a:r>
            <a:r>
              <a:rPr lang="en-US" sz="1800" dirty="0" smtClean="0">
                <a:latin typeface="Calibri" panose="020F0502020204030204" pitchFamily="34" charset="0"/>
                <a:ea typeface="Calibri" panose="020F0502020204030204" pitchFamily="34" charset="0"/>
                <a:cs typeface="Arial" panose="020B0604020202020204" pitchFamily="34" charset="0"/>
              </a:rPr>
              <a:t>.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In some cases,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pop-ups windows</a:t>
            </a: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US" sz="1800" dirty="0" smtClean="0">
                <a:latin typeface="Calibri" panose="020F0502020204030204" pitchFamily="34" charset="0"/>
                <a:ea typeface="Calibri" panose="020F0502020204030204" pitchFamily="34" charset="0"/>
                <a:cs typeface="Arial" panose="020B0604020202020204" pitchFamily="34" charset="0"/>
              </a:rPr>
              <a:t>appear with promotional content for a particular product.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This is all done with </a:t>
            </a:r>
            <a:r>
              <a:rPr lang="en-US" sz="1800" u="sng" dirty="0" smtClean="0">
                <a:latin typeface="Calibri" panose="020F0502020204030204" pitchFamily="34" charset="0"/>
                <a:ea typeface="Calibri" panose="020F0502020204030204" pitchFamily="34" charset="0"/>
                <a:cs typeface="Arial" panose="020B0604020202020204" pitchFamily="34" charset="0"/>
              </a:rPr>
              <a:t>the help of adware programs</a:t>
            </a:r>
            <a:r>
              <a:rPr lang="en-US" sz="1800" dirty="0" smtClean="0">
                <a:latin typeface="Calibri" panose="020F0502020204030204" pitchFamily="34" charset="0"/>
                <a:ea typeface="Calibri" panose="020F0502020204030204" pitchFamily="34" charset="0"/>
                <a:cs typeface="Arial" panose="020B0604020202020204" pitchFamily="34" charset="0"/>
              </a:rPr>
              <a:t>.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617970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Adware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36</a:t>
            </a:fld>
            <a:endParaRPr lang="en-US" dirty="0">
              <a:solidFill>
                <a:prstClr val="white"/>
              </a:solidFill>
            </a:endParaRPr>
          </a:p>
        </p:txBody>
      </p:sp>
      <p:pic>
        <p:nvPicPr>
          <p:cNvPr id="14" name="Picture 13">
            <a:extLst>
              <a:ext uri="{FF2B5EF4-FFF2-40B4-BE49-F238E27FC236}">
                <a16:creationId xmlns:a16="http://schemas.microsoft.com/office/drawing/2014/main" xmlns="" id="{3DFF45E7-5812-4AF8-BE8C-AE24473CBFE6}"/>
              </a:ext>
            </a:extLst>
          </p:cNvPr>
          <p:cNvPicPr>
            <a:picLocks noChangeAspect="1"/>
          </p:cNvPicPr>
          <p:nvPr/>
        </p:nvPicPr>
        <p:blipFill>
          <a:blip r:embed="rId5"/>
          <a:stretch>
            <a:fillRect/>
          </a:stretch>
        </p:blipFill>
        <p:spPr>
          <a:xfrm>
            <a:off x="8940258" y="2755939"/>
            <a:ext cx="2626754" cy="1262608"/>
          </a:xfrm>
          <a:prstGeom prst="rect">
            <a:avLst/>
          </a:prstGeom>
          <a:effectLst>
            <a:softEdge rad="1778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51528" y="1623656"/>
            <a:ext cx="10258155" cy="437301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A few very important </a:t>
            </a:r>
            <a:r>
              <a:rPr lang="en-US" sz="1800" b="1"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symptoms</a:t>
            </a:r>
            <a:r>
              <a:rPr lang="en-US" sz="1800"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 of your computer to have been affected by the adware include the following:</a:t>
            </a:r>
          </a:p>
          <a:p>
            <a:pPr marL="625475" indent="-349250"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Frequent redirects </a:t>
            </a:r>
          </a:p>
          <a:p>
            <a:pPr marL="625475" indent="-349250"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Huge number of spam emails </a:t>
            </a:r>
          </a:p>
          <a:p>
            <a:pPr marL="625475" indent="-349250"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Frequent popup windows of offers </a:t>
            </a:r>
          </a:p>
          <a:p>
            <a:pPr marL="625475" indent="-349250"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Bombardment of product ads in browser </a:t>
            </a:r>
          </a:p>
          <a:p>
            <a:pPr marL="625475" indent="-349250" algn="just">
              <a:lnSpc>
                <a:spcPct val="150000"/>
              </a:lnSpc>
              <a:spcBef>
                <a:spcPts val="0"/>
              </a:spcBef>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Heavy outgoing and incoming traffic </a:t>
            </a:r>
          </a:p>
          <a:p>
            <a:pPr marL="625475" indent="-349250" algn="just">
              <a:lnSpc>
                <a:spcPct val="150000"/>
              </a:lnSpc>
              <a:spcBef>
                <a:spcPts val="0"/>
              </a:spcBef>
              <a:spcAft>
                <a:spcPts val="1000"/>
              </a:spcAft>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Slowdown of internet connection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978124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Adware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37</a:t>
            </a:fld>
            <a:endParaRPr lang="en-US" dirty="0">
              <a:solidFill>
                <a:prstClr val="white"/>
              </a:solidFill>
            </a:endParaRPr>
          </a:p>
        </p:txBody>
      </p:sp>
      <p:pic>
        <p:nvPicPr>
          <p:cNvPr id="14" name="Picture 13">
            <a:extLst>
              <a:ext uri="{FF2B5EF4-FFF2-40B4-BE49-F238E27FC236}">
                <a16:creationId xmlns:a16="http://schemas.microsoft.com/office/drawing/2014/main" xmlns="" id="{3DFF45E7-5812-4AF8-BE8C-AE24473CBFE6}"/>
              </a:ext>
            </a:extLst>
          </p:cNvPr>
          <p:cNvPicPr>
            <a:picLocks noChangeAspect="1"/>
          </p:cNvPicPr>
          <p:nvPr/>
        </p:nvPicPr>
        <p:blipFill>
          <a:blip r:embed="rId5"/>
          <a:stretch>
            <a:fillRect/>
          </a:stretch>
        </p:blipFill>
        <p:spPr>
          <a:xfrm>
            <a:off x="8940258" y="2755939"/>
            <a:ext cx="2626754" cy="1262608"/>
          </a:xfrm>
          <a:prstGeom prst="rect">
            <a:avLst/>
          </a:prstGeom>
          <a:effectLst>
            <a:softEdge rad="1778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45981" y="1657339"/>
            <a:ext cx="7855443" cy="232944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So, an </a:t>
            </a:r>
            <a:r>
              <a:rPr lang="en-US" sz="1800" b="1" dirty="0" smtClean="0">
                <a:solidFill>
                  <a:srgbClr val="FF0000"/>
                </a:solidFill>
                <a:latin typeface="Calibri" panose="020F0502020204030204" pitchFamily="34" charset="0"/>
                <a:ea typeface="Calibri" panose="020F0502020204030204" pitchFamily="34" charset="0"/>
                <a:cs typeface="Arial" panose="020B0604020202020204" pitchFamily="34" charset="0"/>
              </a:rPr>
              <a:t>adware</a:t>
            </a:r>
            <a:r>
              <a:rPr lang="en-US" sz="1800" dirty="0" smtClean="0">
                <a:solidFill>
                  <a:srgbClr val="FF0000"/>
                </a:solidFill>
                <a:latin typeface="Calibri" panose="020F0502020204030204" pitchFamily="34" charset="0"/>
                <a:ea typeface="Calibri" panose="020F0502020204030204" pitchFamily="34" charset="0"/>
                <a:cs typeface="Arial" panose="020B0604020202020204" pitchFamily="34" charset="0"/>
              </a:rPr>
              <a:t> </a:t>
            </a:r>
            <a:r>
              <a:rPr lang="en-US" sz="1800" dirty="0" smtClean="0">
                <a:latin typeface="Calibri" panose="020F0502020204030204" pitchFamily="34" charset="0"/>
                <a:ea typeface="Calibri" panose="020F0502020204030204" pitchFamily="34" charset="0"/>
                <a:cs typeface="Arial" panose="020B0604020202020204" pitchFamily="34" charset="0"/>
              </a:rPr>
              <a:t>is a </a:t>
            </a:r>
            <a:r>
              <a:rPr lang="en-US" sz="1800" u="sng" dirty="0" smtClean="0">
                <a:latin typeface="Calibri" panose="020F0502020204030204" pitchFamily="34" charset="0"/>
                <a:ea typeface="Calibri" panose="020F0502020204030204" pitchFamily="34" charset="0"/>
                <a:cs typeface="Arial" panose="020B0604020202020204" pitchFamily="34" charset="0"/>
              </a:rPr>
              <a:t>software code that is used to force the users to see a particular advertisement</a:t>
            </a:r>
            <a:r>
              <a:rPr lang="en-US" sz="1800" dirty="0" smtClean="0">
                <a:latin typeface="Calibri" panose="020F0502020204030204" pitchFamily="34" charset="0"/>
                <a:ea typeface="Calibri" panose="020F0502020204030204" pitchFamily="34" charset="0"/>
                <a:cs typeface="Arial" panose="020B0604020202020204" pitchFamily="34" charset="0"/>
              </a:rPr>
              <a:t> or </a:t>
            </a:r>
            <a:r>
              <a:rPr lang="en-US" sz="1800" u="sng" dirty="0" smtClean="0">
                <a:latin typeface="Calibri" panose="020F0502020204030204" pitchFamily="34" charset="0"/>
                <a:ea typeface="Calibri" panose="020F0502020204030204" pitchFamily="34" charset="0"/>
                <a:cs typeface="Arial" panose="020B0604020202020204" pitchFamily="34" charset="0"/>
              </a:rPr>
              <a:t>promotional content </a:t>
            </a:r>
            <a:r>
              <a:rPr lang="en-US" sz="1800" dirty="0" smtClean="0">
                <a:latin typeface="Calibri" panose="020F0502020204030204" pitchFamily="34" charset="0"/>
                <a:ea typeface="Calibri" panose="020F0502020204030204" pitchFamily="34" charset="0"/>
                <a:cs typeface="Arial" panose="020B0604020202020204" pitchFamily="34" charset="0"/>
              </a:rPr>
              <a:t>on any website, popup window or a commercial advertisement. </a:t>
            </a:r>
            <a:endParaRPr lang="ar-JO" sz="1800" dirty="0" smtClean="0">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The adware software programs are created by the hired programmers for a particular company, which pays the programmers for such codes. </a:t>
            </a:r>
            <a:endParaRPr lang="ar-JO" sz="1800" dirty="0" smtClean="0">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Bef>
                <a:spcPts val="0"/>
              </a:spcBef>
              <a:spcAft>
                <a:spcPts val="1000"/>
              </a:spcAft>
            </a:pPr>
            <a:endParaRPr lang="ar-JO" dirty="0">
              <a:latin typeface="Calibri" panose="020F0502020204030204" pitchFamily="34" charset="0"/>
              <a:ea typeface="Calibri" panose="020F0502020204030204" pitchFamily="34" charset="0"/>
              <a:cs typeface="Arial" panose="020B0604020202020204" pitchFamily="34" charset="0"/>
            </a:endParaRPr>
          </a:p>
        </p:txBody>
      </p:sp>
      <p:sp>
        <p:nvSpPr>
          <p:cNvPr id="13" name="Content Placeholder 3">
            <a:extLst>
              <a:ext uri="{FF2B5EF4-FFF2-40B4-BE49-F238E27FC236}">
                <a16:creationId xmlns:a16="http://schemas.microsoft.com/office/drawing/2014/main" xmlns="" id="{C63C3897-CB93-4BFF-BFA4-1DB2DB0DC981}"/>
              </a:ext>
            </a:extLst>
          </p:cNvPr>
          <p:cNvSpPr txBox="1">
            <a:spLocks/>
          </p:cNvSpPr>
          <p:nvPr/>
        </p:nvSpPr>
        <p:spPr>
          <a:xfrm>
            <a:off x="1041408" y="3876606"/>
            <a:ext cx="7860488" cy="227060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This is very important to note that </a:t>
            </a:r>
            <a:r>
              <a:rPr lang="en-US" sz="1800" u="sng" dirty="0" smtClean="0">
                <a:latin typeface="Calibri" panose="020F0502020204030204" pitchFamily="34" charset="0"/>
                <a:ea typeface="Calibri" panose="020F0502020204030204" pitchFamily="34" charset="0"/>
                <a:cs typeface="Arial" panose="020B0604020202020204" pitchFamily="34" charset="0"/>
              </a:rPr>
              <a:t>adware is normally not so dangerous to damage your computer</a:t>
            </a:r>
            <a:r>
              <a:rPr lang="en-US" sz="1800" dirty="0" smtClean="0">
                <a:latin typeface="Calibri" panose="020F0502020204030204" pitchFamily="34" charset="0"/>
                <a:ea typeface="Calibri" panose="020F0502020204030204" pitchFamily="34" charset="0"/>
                <a:cs typeface="Arial" panose="020B0604020202020204" pitchFamily="34" charset="0"/>
              </a:rPr>
              <a:t> or </a:t>
            </a:r>
            <a:r>
              <a:rPr lang="en-US" sz="1800" u="sng" dirty="0" smtClean="0">
                <a:latin typeface="Calibri" panose="020F0502020204030204" pitchFamily="34" charset="0"/>
                <a:ea typeface="Calibri" panose="020F0502020204030204" pitchFamily="34" charset="0"/>
                <a:cs typeface="Arial" panose="020B0604020202020204" pitchFamily="34" charset="0"/>
              </a:rPr>
              <a:t>valuable data</a:t>
            </a:r>
            <a:r>
              <a:rPr lang="en-US" sz="1800" dirty="0" smtClean="0">
                <a:latin typeface="Calibri" panose="020F0502020204030204" pitchFamily="34" charset="0"/>
                <a:ea typeface="Calibri" panose="020F0502020204030204" pitchFamily="34" charset="0"/>
                <a:cs typeface="Arial" panose="020B0604020202020204" pitchFamily="34" charset="0"/>
              </a:rPr>
              <a:t>; so, don’t panic at all. </a:t>
            </a:r>
          </a:p>
          <a:p>
            <a:pPr algn="just">
              <a:lnSpc>
                <a:spcPct val="150000"/>
              </a:lnSpc>
              <a:spcBef>
                <a:spcPts val="0"/>
              </a:spcBef>
              <a:spcAft>
                <a:spcPts val="1000"/>
              </a:spcAft>
            </a:pPr>
            <a:r>
              <a:rPr lang="en-US" sz="1800" dirty="0" smtClean="0">
                <a:latin typeface="Calibri" panose="020F0502020204030204" pitchFamily="34" charset="0"/>
                <a:ea typeface="Calibri" panose="020F0502020204030204" pitchFamily="34" charset="0"/>
                <a:cs typeface="Arial" panose="020B0604020202020204" pitchFamily="34" charset="0"/>
              </a:rPr>
              <a:t>This malware only </a:t>
            </a:r>
            <a:r>
              <a:rPr lang="en-US" sz="1800" b="1" dirty="0" smtClean="0">
                <a:latin typeface="Calibri" panose="020F0502020204030204" pitchFamily="34" charset="0"/>
                <a:ea typeface="Calibri" panose="020F0502020204030204" pitchFamily="34" charset="0"/>
                <a:cs typeface="Arial" panose="020B0604020202020204" pitchFamily="34" charset="0"/>
              </a:rPr>
              <a:t>focuses</a:t>
            </a:r>
            <a:r>
              <a:rPr lang="en-US" sz="1800" dirty="0" smtClean="0">
                <a:latin typeface="Calibri" panose="020F0502020204030204" pitchFamily="34" charset="0"/>
                <a:ea typeface="Calibri" panose="020F0502020204030204" pitchFamily="34" charset="0"/>
                <a:cs typeface="Arial" panose="020B0604020202020204" pitchFamily="34" charset="0"/>
              </a:rPr>
              <a:t> on </a:t>
            </a:r>
            <a:r>
              <a:rPr lang="en-US" sz="1800" u="sng" dirty="0" smtClean="0">
                <a:latin typeface="Calibri" panose="020F0502020204030204" pitchFamily="34" charset="0"/>
                <a:ea typeface="Calibri" panose="020F0502020204030204" pitchFamily="34" charset="0"/>
                <a:cs typeface="Arial" panose="020B0604020202020204" pitchFamily="34" charset="0"/>
              </a:rPr>
              <a:t>your behavior to study </a:t>
            </a:r>
            <a:r>
              <a:rPr lang="en-US" sz="1800" dirty="0" smtClean="0">
                <a:latin typeface="Calibri" panose="020F0502020204030204" pitchFamily="34" charset="0"/>
                <a:ea typeface="Calibri" panose="020F0502020204030204" pitchFamily="34" charset="0"/>
                <a:cs typeface="Arial" panose="020B0604020202020204" pitchFamily="34" charset="0"/>
              </a:rPr>
              <a:t>and </a:t>
            </a:r>
            <a:r>
              <a:rPr lang="en-US" sz="1800" u="sng" dirty="0" smtClean="0">
                <a:latin typeface="Calibri" panose="020F0502020204030204" pitchFamily="34" charset="0"/>
                <a:ea typeface="Calibri" panose="020F0502020204030204" pitchFamily="34" charset="0"/>
                <a:cs typeface="Arial" panose="020B0604020202020204" pitchFamily="34" charset="0"/>
              </a:rPr>
              <a:t>send you the targeted advertisements that you may be interested in</a:t>
            </a:r>
            <a:r>
              <a:rPr lang="en-US" sz="1800" dirty="0" smtClean="0">
                <a:latin typeface="Calibri" panose="020F0502020204030204" pitchFamily="34" charset="0"/>
                <a:ea typeface="Calibri" panose="020F0502020204030204" pitchFamily="34" charset="0"/>
                <a:cs typeface="Arial" panose="020B0604020202020204" pitchFamily="34" charset="0"/>
              </a:rPr>
              <a:t>.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931698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Adware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38</a:t>
            </a:fld>
            <a:endParaRPr lang="en-US" dirty="0">
              <a:solidFill>
                <a:prstClr val="white"/>
              </a:solidFill>
            </a:endParaRPr>
          </a:p>
        </p:txBody>
      </p:sp>
      <p:pic>
        <p:nvPicPr>
          <p:cNvPr id="14" name="Picture 13">
            <a:extLst>
              <a:ext uri="{FF2B5EF4-FFF2-40B4-BE49-F238E27FC236}">
                <a16:creationId xmlns:a16="http://schemas.microsoft.com/office/drawing/2014/main" xmlns="" id="{3DFF45E7-5812-4AF8-BE8C-AE24473CBFE6}"/>
              </a:ext>
            </a:extLst>
          </p:cNvPr>
          <p:cNvPicPr>
            <a:picLocks noChangeAspect="1"/>
          </p:cNvPicPr>
          <p:nvPr/>
        </p:nvPicPr>
        <p:blipFill>
          <a:blip r:embed="rId5"/>
          <a:stretch>
            <a:fillRect/>
          </a:stretch>
        </p:blipFill>
        <p:spPr>
          <a:xfrm>
            <a:off x="8940258" y="2755939"/>
            <a:ext cx="2626754" cy="1262608"/>
          </a:xfrm>
          <a:prstGeom prst="rect">
            <a:avLst/>
          </a:prstGeom>
          <a:effectLst>
            <a:softEdge rad="1778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719232"/>
            <a:ext cx="7888729" cy="427963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lgn="just">
              <a:lnSpc>
                <a:spcPct val="150000"/>
              </a:lnSpc>
              <a:spcBef>
                <a:spcPts val="0"/>
              </a:spcBef>
              <a:spcAft>
                <a:spcPts val="1000"/>
              </a:spcAft>
            </a:pPr>
            <a:r>
              <a:rPr lang="en-US" sz="1800"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You can </a:t>
            </a:r>
            <a:r>
              <a:rPr lang="en-US" sz="1800" b="1"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avoid adware </a:t>
            </a:r>
            <a:r>
              <a:rPr lang="en-US" sz="1800"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or </a:t>
            </a:r>
            <a:r>
              <a:rPr lang="en-US" sz="1800" b="1"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reduce</a:t>
            </a:r>
            <a:r>
              <a:rPr lang="en-US" sz="1800" i="1" dirty="0" smtClean="0">
                <a:solidFill>
                  <a:srgbClr val="FF0000"/>
                </a:solidFill>
                <a:latin typeface="Calibri" panose="020F0502020204030204" pitchFamily="34" charset="0"/>
                <a:ea typeface="Calibri" panose="020F0502020204030204" pitchFamily="34" charset="0"/>
                <a:cs typeface="Arial" panose="020B0604020202020204" pitchFamily="34" charset="0"/>
              </a:rPr>
              <a:t> them by taking the following measures:</a:t>
            </a:r>
          </a:p>
          <a:p>
            <a:pPr marL="914400" lvl="1" indent="-457200" algn="just">
              <a:lnSpc>
                <a:spcPct val="150000"/>
              </a:lnSpc>
              <a:spcBef>
                <a:spcPts val="0"/>
              </a:spcBef>
              <a:buFont typeface="Wingdings" panose="05000000000000000000" pitchFamily="2" charset="2"/>
              <a:buChar char="q"/>
            </a:pPr>
            <a:r>
              <a:rPr lang="en-US" sz="1800" dirty="0" smtClean="0">
                <a:latin typeface="Calibri" panose="020F0502020204030204" pitchFamily="34" charset="0"/>
                <a:ea typeface="Calibri" panose="020F0502020204030204" pitchFamily="34" charset="0"/>
                <a:cs typeface="Arial" panose="020B0604020202020204" pitchFamily="34" charset="0"/>
              </a:rPr>
              <a:t>Activate popup blocker on your browser </a:t>
            </a:r>
          </a:p>
          <a:p>
            <a:pPr marL="914400" lvl="1" indent="-457200" algn="just">
              <a:lnSpc>
                <a:spcPct val="150000"/>
              </a:lnSpc>
              <a:spcBef>
                <a:spcPts val="0"/>
              </a:spcBef>
              <a:buFont typeface="Wingdings" panose="05000000000000000000" pitchFamily="2" charset="2"/>
              <a:buChar char="q"/>
            </a:pPr>
            <a:r>
              <a:rPr lang="en-US" sz="1800" dirty="0" smtClean="0">
                <a:latin typeface="Calibri" panose="020F0502020204030204" pitchFamily="34" charset="0"/>
                <a:ea typeface="Calibri" panose="020F0502020204030204" pitchFamily="34" charset="0"/>
                <a:cs typeface="Arial" panose="020B0604020202020204" pitchFamily="34" charset="0"/>
              </a:rPr>
              <a:t>Use your common sense what to click and what not </a:t>
            </a:r>
          </a:p>
          <a:p>
            <a:pPr marL="914400" lvl="1" indent="-457200" algn="just">
              <a:lnSpc>
                <a:spcPct val="150000"/>
              </a:lnSpc>
              <a:spcBef>
                <a:spcPts val="0"/>
              </a:spcBef>
              <a:spcAft>
                <a:spcPts val="1000"/>
              </a:spcAft>
              <a:buFont typeface="Wingdings" panose="05000000000000000000" pitchFamily="2" charset="2"/>
              <a:buChar char="q"/>
            </a:pPr>
            <a:r>
              <a:rPr lang="en-US" sz="1800" dirty="0" smtClean="0">
                <a:latin typeface="Calibri" panose="020F0502020204030204" pitchFamily="34" charset="0"/>
                <a:ea typeface="Calibri" panose="020F0502020204030204" pitchFamily="34" charset="0"/>
                <a:cs typeface="Arial" panose="020B0604020202020204" pitchFamily="34" charset="0"/>
              </a:rPr>
              <a:t>Activate the firewall </a:t>
            </a:r>
          </a:p>
          <a:p>
            <a:pPr marL="914400" lvl="1" indent="-457200" algn="just">
              <a:lnSpc>
                <a:spcPct val="150000"/>
              </a:lnSpc>
              <a:spcBef>
                <a:spcPts val="0"/>
              </a:spcBef>
              <a:spcAft>
                <a:spcPts val="1000"/>
              </a:spcAft>
              <a:buFont typeface="Wingdings" panose="05000000000000000000" pitchFamily="2" charset="2"/>
              <a:buChar char="q"/>
            </a:pPr>
            <a:r>
              <a:rPr lang="en-US" sz="1800" dirty="0" smtClean="0">
                <a:latin typeface="Calibri" panose="020F0502020204030204" pitchFamily="34" charset="0"/>
                <a:ea typeface="Calibri" panose="020F0502020204030204" pitchFamily="34" charset="0"/>
                <a:cs typeface="Arial" panose="020B0604020202020204" pitchFamily="34" charset="0"/>
              </a:rPr>
              <a:t>Install an anti-adware software </a:t>
            </a:r>
          </a:p>
          <a:p>
            <a:pPr marL="914400" lvl="1" indent="-457200" algn="just">
              <a:lnSpc>
                <a:spcPct val="150000"/>
              </a:lnSpc>
              <a:spcBef>
                <a:spcPts val="0"/>
              </a:spcBef>
              <a:buFont typeface="Wingdings" panose="05000000000000000000" pitchFamily="2" charset="2"/>
              <a:buChar char="q"/>
            </a:pPr>
            <a:r>
              <a:rPr lang="en-US" sz="1800" dirty="0" smtClean="0">
                <a:latin typeface="Calibri" panose="020F0502020204030204" pitchFamily="34" charset="0"/>
                <a:ea typeface="Calibri" panose="020F0502020204030204" pitchFamily="34" charset="0"/>
                <a:cs typeface="Arial" panose="020B0604020202020204" pitchFamily="34" charset="0"/>
              </a:rPr>
              <a:t>Update the anti-adware software regularly </a:t>
            </a:r>
          </a:p>
          <a:p>
            <a:pPr marL="914400" lvl="1" indent="-457200" algn="just">
              <a:lnSpc>
                <a:spcPct val="150000"/>
              </a:lnSpc>
              <a:spcBef>
                <a:spcPts val="0"/>
              </a:spcBef>
              <a:buFont typeface="Wingdings" panose="05000000000000000000" pitchFamily="2" charset="2"/>
              <a:buChar char="q"/>
            </a:pPr>
            <a:r>
              <a:rPr lang="en-US" sz="1800" dirty="0" smtClean="0">
                <a:latin typeface="Calibri" panose="020F0502020204030204" pitchFamily="34" charset="0"/>
                <a:ea typeface="Calibri" panose="020F0502020204030204" pitchFamily="34" charset="0"/>
                <a:cs typeface="Arial" panose="020B0604020202020204" pitchFamily="34" charset="0"/>
              </a:rPr>
              <a:t>Try to avoid free downloads, they may contain adware codes </a:t>
            </a: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7282480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Adware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39</a:t>
            </a:fld>
            <a:endParaRPr lang="en-US" dirty="0">
              <a:solidFill>
                <a:prstClr val="white"/>
              </a:solidFill>
            </a:endParaRPr>
          </a:p>
        </p:txBody>
      </p:sp>
      <p:pic>
        <p:nvPicPr>
          <p:cNvPr id="14" name="Picture 13">
            <a:extLst>
              <a:ext uri="{FF2B5EF4-FFF2-40B4-BE49-F238E27FC236}">
                <a16:creationId xmlns:a16="http://schemas.microsoft.com/office/drawing/2014/main" xmlns="" id="{3DFF45E7-5812-4AF8-BE8C-AE24473CBFE6}"/>
              </a:ext>
            </a:extLst>
          </p:cNvPr>
          <p:cNvPicPr>
            <a:picLocks noChangeAspect="1"/>
          </p:cNvPicPr>
          <p:nvPr/>
        </p:nvPicPr>
        <p:blipFill>
          <a:blip r:embed="rId5"/>
          <a:stretch>
            <a:fillRect/>
          </a:stretch>
        </p:blipFill>
        <p:spPr>
          <a:xfrm>
            <a:off x="8940258" y="2755939"/>
            <a:ext cx="2626754" cy="1262608"/>
          </a:xfrm>
          <a:prstGeom prst="rect">
            <a:avLst/>
          </a:prstGeom>
          <a:effectLst>
            <a:softEdge rad="177800"/>
          </a:effectLst>
        </p:spPr>
      </p:pic>
      <p:sp>
        <p:nvSpPr>
          <p:cNvPr id="12" name="Content Placeholder 3">
            <a:extLst>
              <a:ext uri="{FF2B5EF4-FFF2-40B4-BE49-F238E27FC236}">
                <a16:creationId xmlns:a16="http://schemas.microsoft.com/office/drawing/2014/main" xmlns="" id="{C63C3897-CB93-4BFF-BFA4-1DB2DB0DC981}"/>
              </a:ext>
            </a:extLst>
          </p:cNvPr>
          <p:cNvSpPr txBox="1">
            <a:spLocks/>
          </p:cNvSpPr>
          <p:nvPr/>
        </p:nvSpPr>
        <p:spPr>
          <a:xfrm>
            <a:off x="1051529" y="1500969"/>
            <a:ext cx="9548140" cy="451878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spcBef>
                <a:spcPts val="0"/>
              </a:spcBef>
              <a:spcAft>
                <a:spcPts val="1000"/>
              </a:spcAft>
            </a:pPr>
            <a:r>
              <a:rPr lang="en-US" sz="1800" b="1" dirty="0" smtClean="0">
                <a:latin typeface="Calibri" panose="020F0502020204030204" pitchFamily="34" charset="0"/>
                <a:ea typeface="Calibri" panose="020F0502020204030204" pitchFamily="34" charset="0"/>
                <a:cs typeface="Arial" panose="020B0604020202020204" pitchFamily="34" charset="0"/>
              </a:rPr>
              <a:t>Hundreds of adware </a:t>
            </a:r>
            <a:r>
              <a:rPr lang="en-US" sz="1800" dirty="0" smtClean="0">
                <a:latin typeface="Calibri" panose="020F0502020204030204" pitchFamily="34" charset="0"/>
                <a:ea typeface="Calibri" panose="020F0502020204030204" pitchFamily="34" charset="0"/>
                <a:cs typeface="Arial" panose="020B0604020202020204" pitchFamily="34" charset="0"/>
              </a:rPr>
              <a:t>have been detected on the internet, a few very important among those adware codes are listed below:</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DeskAd</a:t>
            </a:r>
            <a:r>
              <a:rPr lang="en-US" sz="1800" dirty="0" smtClean="0">
                <a:latin typeface="Calibri" panose="020F0502020204030204" pitchFamily="34" charset="0"/>
                <a:ea typeface="Calibri" panose="020F0502020204030204" pitchFamily="34" charset="0"/>
                <a:cs typeface="Arial" panose="020B0604020202020204" pitchFamily="34" charset="0"/>
              </a:rPr>
              <a:t> adware </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SpyTrooper</a:t>
            </a:r>
            <a:r>
              <a:rPr lang="en-US" sz="1800" dirty="0" smtClean="0">
                <a:latin typeface="Calibri" panose="020F0502020204030204" pitchFamily="34" charset="0"/>
                <a:ea typeface="Calibri" panose="020F0502020204030204" pitchFamily="34" charset="0"/>
                <a:cs typeface="Arial" panose="020B0604020202020204" pitchFamily="34" charset="0"/>
              </a:rPr>
              <a:t> adware </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WebCake</a:t>
            </a:r>
            <a:r>
              <a:rPr lang="en-US" sz="1800" dirty="0" smtClean="0">
                <a:latin typeface="Calibri" panose="020F0502020204030204" pitchFamily="34" charset="0"/>
                <a:ea typeface="Calibri" panose="020F0502020204030204" pitchFamily="34" charset="0"/>
                <a:cs typeface="Arial" panose="020B0604020202020204" pitchFamily="34" charset="0"/>
              </a:rPr>
              <a:t> adware </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WebSparkle</a:t>
            </a:r>
            <a:r>
              <a:rPr lang="en-US" sz="1800" dirty="0" smtClean="0">
                <a:latin typeface="Calibri" panose="020F0502020204030204" pitchFamily="34" charset="0"/>
                <a:ea typeface="Calibri" panose="020F0502020204030204" pitchFamily="34" charset="0"/>
                <a:cs typeface="Arial" panose="020B0604020202020204" pitchFamily="34" charset="0"/>
              </a:rPr>
              <a:t> adware</a:t>
            </a:r>
          </a:p>
          <a:p>
            <a:pPr marL="617220" lvl="1" indent="-342900" algn="just">
              <a:spcBef>
                <a:spcPts val="0"/>
              </a:spcBef>
              <a:spcAft>
                <a:spcPts val="1000"/>
              </a:spcAft>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1ClickDownloader adware </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Aartemis</a:t>
            </a:r>
            <a:r>
              <a:rPr lang="en-US" sz="1800" dirty="0" smtClean="0">
                <a:latin typeface="Calibri" panose="020F0502020204030204" pitchFamily="34" charset="0"/>
                <a:ea typeface="Calibri" panose="020F0502020204030204" pitchFamily="34" charset="0"/>
                <a:cs typeface="Arial" panose="020B0604020202020204" pitchFamily="34" charset="0"/>
              </a:rPr>
              <a:t> search adware </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AnyWhereMe</a:t>
            </a:r>
            <a:r>
              <a:rPr lang="en-US" sz="1800" dirty="0" smtClean="0">
                <a:latin typeface="Calibri" panose="020F0502020204030204" pitchFamily="34" charset="0"/>
                <a:ea typeface="Calibri" panose="020F0502020204030204" pitchFamily="34" charset="0"/>
                <a:cs typeface="Arial" panose="020B0604020202020204" pitchFamily="34" charset="0"/>
              </a:rPr>
              <a:t> toolbar adware </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AllSearchApp</a:t>
            </a:r>
            <a:r>
              <a:rPr lang="en-US" sz="1800" dirty="0" smtClean="0">
                <a:latin typeface="Calibri" panose="020F0502020204030204" pitchFamily="34" charset="0"/>
                <a:ea typeface="Calibri" panose="020F0502020204030204" pitchFamily="34" charset="0"/>
                <a:cs typeface="Arial" panose="020B0604020202020204" pitchFamily="34" charset="0"/>
              </a:rPr>
              <a:t> adware </a:t>
            </a:r>
          </a:p>
          <a:p>
            <a:pPr marL="617220" lvl="1" indent="-342900" algn="just">
              <a:spcBef>
                <a:spcPts val="0"/>
              </a:spcBef>
              <a:spcAft>
                <a:spcPts val="1000"/>
              </a:spcAft>
              <a:buFont typeface="Wingdings" panose="05000000000000000000" pitchFamily="2" charset="2"/>
              <a:buChar char="§"/>
            </a:pPr>
            <a:r>
              <a:rPr lang="en-US" sz="1800" dirty="0" err="1" smtClean="0">
                <a:latin typeface="Calibri" panose="020F0502020204030204" pitchFamily="34" charset="0"/>
                <a:ea typeface="Calibri" panose="020F0502020204030204" pitchFamily="34" charset="0"/>
                <a:cs typeface="Arial" panose="020B0604020202020204" pitchFamily="34" charset="0"/>
              </a:rPr>
              <a:t>GetSavin</a:t>
            </a:r>
            <a:r>
              <a:rPr lang="en-US" sz="1800" dirty="0" smtClean="0">
                <a:latin typeface="Calibri" panose="020F0502020204030204" pitchFamily="34" charset="0"/>
                <a:ea typeface="Calibri" panose="020F0502020204030204" pitchFamily="34" charset="0"/>
                <a:cs typeface="Arial" panose="020B0604020202020204" pitchFamily="34" charset="0"/>
              </a:rPr>
              <a:t> adware </a:t>
            </a:r>
          </a:p>
          <a:p>
            <a:pPr marL="617220" lvl="1" indent="-342900" algn="just">
              <a:spcBef>
                <a:spcPts val="0"/>
              </a:spcBef>
              <a:spcAft>
                <a:spcPts val="1000"/>
              </a:spcAft>
              <a:buFont typeface="Wingdings" panose="05000000000000000000" pitchFamily="2" charset="2"/>
              <a:buChar char="§"/>
            </a:pPr>
            <a:r>
              <a:rPr lang="en-US" sz="1800" dirty="0" smtClean="0">
                <a:latin typeface="Calibri" panose="020F0502020204030204" pitchFamily="34" charset="0"/>
                <a:ea typeface="Calibri" panose="020F0502020204030204" pitchFamily="34" charset="0"/>
                <a:cs typeface="Arial" panose="020B0604020202020204" pitchFamily="34" charset="0"/>
              </a:rPr>
              <a:t>Hotspot Shield adware </a:t>
            </a:r>
          </a:p>
          <a:p>
            <a:pPr marL="0" indent="0" algn="just">
              <a:lnSpc>
                <a:spcPct val="150000"/>
              </a:lnSpc>
              <a:spcBef>
                <a:spcPts val="0"/>
              </a:spcBef>
              <a:spcAft>
                <a:spcPts val="1000"/>
              </a:spcAft>
              <a:buFont typeface="Arial" panose="020B0604020202020204" pitchFamily="34" charset="0"/>
              <a:buNone/>
            </a:pPr>
            <a:endParaRPr lang="en-US" sz="18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517410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Self-Assignment </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40</a:t>
            </a:fld>
            <a:endParaRPr lang="en-US" dirty="0">
              <a:solidFill>
                <a:prstClr val="white"/>
              </a:solidFill>
            </a:endParaRPr>
          </a:p>
        </p:txBody>
      </p:sp>
      <p:sp>
        <p:nvSpPr>
          <p:cNvPr id="12" name="TextBox 6"/>
          <p:cNvSpPr txBox="1">
            <a:spLocks noChangeArrowheads="1"/>
          </p:cNvSpPr>
          <p:nvPr/>
        </p:nvSpPr>
        <p:spPr bwMode="auto">
          <a:xfrm>
            <a:off x="2065279" y="2543926"/>
            <a:ext cx="6926935" cy="142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285750" indent="-285750">
              <a:lnSpc>
                <a:spcPct val="150000"/>
              </a:lnSpc>
              <a:buFont typeface="Arial" pitchFamily="34" charset="0"/>
              <a:buChar char="•"/>
            </a:pPr>
            <a:r>
              <a:rPr lang="en-US" sz="2000" dirty="0"/>
              <a:t>Q1. What is a computer virus</a:t>
            </a:r>
            <a:r>
              <a:rPr lang="en-US" sz="2000" dirty="0" smtClean="0"/>
              <a:t>?</a:t>
            </a:r>
          </a:p>
          <a:p>
            <a:pPr marL="285750" indent="-285750">
              <a:lnSpc>
                <a:spcPct val="150000"/>
              </a:lnSpc>
              <a:buFont typeface="Arial" pitchFamily="34" charset="0"/>
              <a:buChar char="•"/>
            </a:pPr>
            <a:r>
              <a:rPr lang="en-US" sz="2000" dirty="0" smtClean="0"/>
              <a:t>Q2. </a:t>
            </a:r>
            <a:r>
              <a:rPr lang="en-US" sz="2000" dirty="0"/>
              <a:t>State the main sources of virus </a:t>
            </a:r>
            <a:r>
              <a:rPr lang="en-US" sz="2000" dirty="0" smtClean="0"/>
              <a:t>propagation?</a:t>
            </a:r>
          </a:p>
          <a:p>
            <a:pPr marL="285750" indent="-285750">
              <a:lnSpc>
                <a:spcPct val="150000"/>
              </a:lnSpc>
              <a:buFont typeface="Arial" pitchFamily="34" charset="0"/>
              <a:buChar char="•"/>
            </a:pPr>
            <a:r>
              <a:rPr lang="en-US" sz="2000" dirty="0" smtClean="0"/>
              <a:t>Q3. </a:t>
            </a:r>
            <a:r>
              <a:rPr lang="en-US" sz="2000" dirty="0"/>
              <a:t>What is the main purpose of a spyware?</a:t>
            </a:r>
          </a:p>
        </p:txBody>
      </p:sp>
      <p:sp>
        <p:nvSpPr>
          <p:cNvPr id="13" name="TextBox 12"/>
          <p:cNvSpPr txBox="1"/>
          <p:nvPr/>
        </p:nvSpPr>
        <p:spPr>
          <a:xfrm>
            <a:off x="8473440" y="5071872"/>
            <a:ext cx="2231136" cy="523220"/>
          </a:xfrm>
          <a:prstGeom prst="rect">
            <a:avLst/>
          </a:prstGeom>
          <a:noFill/>
        </p:spPr>
        <p:txBody>
          <a:bodyPr wrap="square" rtlCol="0">
            <a:spAutoFit/>
          </a:bodyPr>
          <a:lstStyle/>
          <a:p>
            <a:r>
              <a:rPr lang="en-US" sz="2800" b="1" i="1" dirty="0" smtClean="0">
                <a:solidFill>
                  <a:srgbClr val="FF0000"/>
                </a:solidFill>
              </a:rPr>
              <a:t>The End </a:t>
            </a:r>
            <a:r>
              <a:rPr lang="en-US" sz="2800" b="1" i="1" dirty="0" smtClean="0">
                <a:solidFill>
                  <a:srgbClr val="FF0000"/>
                </a:solidFill>
                <a:sym typeface="Wingdings" panose="05000000000000000000" pitchFamily="2" charset="2"/>
              </a:rPr>
              <a:t></a:t>
            </a:r>
            <a:endParaRPr lang="en-US" sz="2800" b="1" i="1" dirty="0">
              <a:solidFill>
                <a:srgbClr val="FF0000"/>
              </a:solidFill>
            </a:endParaRPr>
          </a:p>
        </p:txBody>
      </p:sp>
    </p:spTree>
    <p:extLst>
      <p:ext uri="{BB962C8B-B14F-4D97-AF65-F5344CB8AC3E}">
        <p14:creationId xmlns:p14="http://schemas.microsoft.com/office/powerpoint/2010/main" val="283528389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191105"/>
            <a:ext cx="10988566" cy="4928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826550" y="285067"/>
            <a:ext cx="7555524" cy="584775"/>
          </a:xfrm>
          <a:prstGeom prst="rect">
            <a:avLst/>
          </a:prstGeom>
          <a:noFill/>
        </p:spPr>
        <p:txBody>
          <a:bodyPr wrap="square" rtlCol="0">
            <a:spAutoFit/>
          </a:bodyPr>
          <a:lstStyle/>
          <a:p>
            <a:pPr algn="ctr"/>
            <a:r>
              <a:rPr lang="en-US" sz="3200" b="1" dirty="0">
                <a:solidFill>
                  <a:prstClr val="white"/>
                </a:solidFill>
                <a:latin typeface="Agency FB" panose="020B0503020202020204" pitchFamily="34" charset="0"/>
                <a:cs typeface="Arial" panose="020B0604020202020204" pitchFamily="34" charset="0"/>
              </a:rPr>
              <a:t>Reference</a:t>
            </a:r>
          </a:p>
        </p:txBody>
      </p:sp>
      <p:sp>
        <p:nvSpPr>
          <p:cNvPr id="5" name="Rectangle 4">
            <a:extLst>
              <a:ext uri="{FF2B5EF4-FFF2-40B4-BE49-F238E27FC236}">
                <a16:creationId xmlns:a16="http://schemas.microsoft.com/office/drawing/2014/main" xmlns="" id="{3985EAE6-BFA6-766D-A032-077E4DCB399E}"/>
              </a:ext>
            </a:extLst>
          </p:cNvPr>
          <p:cNvSpPr/>
          <p:nvPr/>
        </p:nvSpPr>
        <p:spPr>
          <a:xfrm>
            <a:off x="1051529" y="557146"/>
            <a:ext cx="1160736" cy="1014336"/>
          </a:xfrm>
          <a:prstGeom prst="rect">
            <a:avLst/>
          </a:prstGeom>
          <a:solidFill>
            <a:srgbClr val="FFC000"/>
          </a:solidFill>
          <a:ln w="38100">
            <a:solidFill>
              <a:srgbClr val="24A9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Lecture </a:t>
            </a:r>
          </a:p>
          <a:p>
            <a:pPr algn="ctr"/>
            <a:r>
              <a:rPr lang="ar-YE" dirty="0" smtClean="0">
                <a:ln w="0"/>
                <a:solidFill>
                  <a:prstClr val="black"/>
                </a:solidFill>
                <a:effectLst>
                  <a:outerShdw blurRad="38100" dist="19050" dir="2700000" algn="tl" rotWithShape="0">
                    <a:prstClr val="black">
                      <a:alpha val="40000"/>
                    </a:prstClr>
                  </a:outerShdw>
                </a:effectLst>
                <a:ea typeface="Roboto Light" panose="02000000000000000000" pitchFamily="2" charset="0"/>
              </a:rPr>
              <a:t>04</a:t>
            </a:r>
            <a:endParaRPr lang="en-US" dirty="0">
              <a:ln w="0"/>
              <a:solidFill>
                <a:prstClr val="black"/>
              </a:solidFill>
              <a:effectLst>
                <a:outerShdw blurRad="38100" dist="19050" dir="2700000" algn="tl" rotWithShape="0">
                  <a:prstClr val="black">
                    <a:alpha val="40000"/>
                  </a:prstClr>
                </a:outerShdw>
              </a:effectLst>
              <a:ea typeface="Roboto Light" panose="02000000000000000000" pitchFamily="2"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prstClr val="white"/>
                </a:solidFill>
                <a:cs typeface="Arial" panose="020B0604020202020204" pitchFamily="34" charset="0"/>
              </a:rPr>
              <a:t>www.midocean.ae</a:t>
            </a:r>
          </a:p>
        </p:txBody>
      </p:sp>
      <p:sp>
        <p:nvSpPr>
          <p:cNvPr id="22" name="Rectangle 21">
            <a:extLst>
              <a:ext uri="{FF2B5EF4-FFF2-40B4-BE49-F238E27FC236}">
                <a16:creationId xmlns:a16="http://schemas.microsoft.com/office/drawing/2014/main" xmlns="" id="{BD069A96-5848-FF57-BDAE-6DBEC0AA0DA9}"/>
              </a:ext>
            </a:extLst>
          </p:cNvPr>
          <p:cNvSpPr/>
          <p:nvPr/>
        </p:nvSpPr>
        <p:spPr>
          <a:xfrm>
            <a:off x="2807467" y="857261"/>
            <a:ext cx="6574607"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23" name="Picture 2" descr="Network security Computer network Computer security Software-defined  networking, cyber security, electric Blue, technology png | PNGEg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73590" y="394062"/>
            <a:ext cx="867383" cy="867383"/>
          </a:xfrm>
          <a:prstGeom prst="ellipse">
            <a:avLst/>
          </a:prstGeom>
          <a:noFill/>
          <a:extLst>
            <a:ext uri="{909E8E84-426E-40DD-AFC4-6F175D3DCCD1}">
              <a14:hiddenFill xmlns:a14="http://schemas.microsoft.com/office/drawing/2010/main">
                <a:solidFill>
                  <a:srgbClr val="FFFFFF"/>
                </a:solidFill>
              </a14:hiddenFill>
            </a:ext>
          </a:extLst>
        </p:spPr>
      </p:pic>
      <p:sp>
        <p:nvSpPr>
          <p:cNvPr id="27" name="Rectangle 11"/>
          <p:cNvSpPr/>
          <p:nvPr/>
        </p:nvSpPr>
        <p:spPr>
          <a:xfrm>
            <a:off x="2446894" y="6242540"/>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r>
              <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Cybersecurity </a:t>
            </a:r>
            <a:r>
              <a:rPr lang="en-US" sz="1200" i="1" dirty="0"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Fundamentals,  Dr. Redhwan M. A. </a:t>
            </a:r>
            <a:r>
              <a:rPr lang="en-US" sz="1200" i="1" dirty="0" err="1" smtClean="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rPr>
              <a:t>Saad</a:t>
            </a:r>
            <a:endParaRPr lang="en-US" sz="1200" i="1" dirty="0">
              <a:ln w="0"/>
              <a:solidFill>
                <a:srgbClr val="4472C4"/>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4" name="Decagon 3"/>
          <p:cNvSpPr/>
          <p:nvPr/>
        </p:nvSpPr>
        <p:spPr>
          <a:xfrm>
            <a:off x="11015003" y="6242540"/>
            <a:ext cx="590843" cy="439614"/>
          </a:xfrm>
          <a:prstGeom prst="decagon">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fld id="{D3D0A8D0-E66F-424C-AFA5-9563B497EC84}" type="slidenum">
              <a:rPr lang="en-US" smtClean="0">
                <a:solidFill>
                  <a:prstClr val="white"/>
                </a:solidFill>
              </a:rPr>
              <a:pPr algn="ctr"/>
              <a:t>41</a:t>
            </a:fld>
            <a:endParaRPr lang="en-US" dirty="0">
              <a:solidFill>
                <a:prstClr val="white"/>
              </a:solidFill>
            </a:endParaRPr>
          </a:p>
        </p:txBody>
      </p:sp>
      <p:sp>
        <p:nvSpPr>
          <p:cNvPr id="15" name="TextBox 6"/>
          <p:cNvSpPr txBox="1">
            <a:spLocks noChangeArrowheads="1"/>
          </p:cNvSpPr>
          <p:nvPr/>
        </p:nvSpPr>
        <p:spPr bwMode="auto">
          <a:xfrm>
            <a:off x="1133857" y="3051757"/>
            <a:ext cx="641299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285750" indent="-285750">
              <a:buFont typeface="Arial" pitchFamily="34" charset="0"/>
              <a:buChar char="•"/>
            </a:pPr>
            <a:r>
              <a:rPr lang="en-US" sz="2000" dirty="0"/>
              <a:t>Thakur, K., &amp; </a:t>
            </a:r>
            <a:r>
              <a:rPr lang="en-US" sz="2000" dirty="0" err="1"/>
              <a:t>Pathan</a:t>
            </a:r>
            <a:r>
              <a:rPr lang="en-US" sz="2000" dirty="0"/>
              <a:t>, A. S. K. (2020). </a:t>
            </a:r>
            <a:r>
              <a:rPr lang="en-US" sz="2000" i="1" dirty="0" err="1"/>
              <a:t>Cybersecurity</a:t>
            </a:r>
            <a:r>
              <a:rPr lang="en-US" sz="2000" i="1" dirty="0"/>
              <a:t> Fundamentals: A Real-World Perspective</a:t>
            </a:r>
            <a:r>
              <a:rPr lang="en-US" sz="2000" dirty="0"/>
              <a:t>. CRC Press.</a:t>
            </a:r>
          </a:p>
        </p:txBody>
      </p:sp>
      <p:pic>
        <p:nvPicPr>
          <p:cNvPr id="16" name="Picture 15"/>
          <p:cNvPicPr>
            <a:picLocks noChangeAspect="1"/>
          </p:cNvPicPr>
          <p:nvPr/>
        </p:nvPicPr>
        <p:blipFill>
          <a:blip r:embed="rId5"/>
          <a:stretch>
            <a:fillRect/>
          </a:stretch>
        </p:blipFill>
        <p:spPr>
          <a:xfrm>
            <a:off x="7691267" y="1732547"/>
            <a:ext cx="2413967" cy="3640929"/>
          </a:xfrm>
          <a:prstGeom prst="rec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spTree>
    <p:extLst>
      <p:ext uri="{BB962C8B-B14F-4D97-AF65-F5344CB8AC3E}">
        <p14:creationId xmlns:p14="http://schemas.microsoft.com/office/powerpoint/2010/main" val="160084124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prstClr val="white"/>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prstClr val="white"/>
              </a:solidFill>
            </a:endParaRPr>
          </a:p>
        </p:txBody>
      </p:sp>
      <p:pic>
        <p:nvPicPr>
          <p:cNvPr id="2" name="Picture 1"/>
          <p:cNvPicPr>
            <a:picLocks noChangeAspect="1"/>
          </p:cNvPicPr>
          <p:nvPr/>
        </p:nvPicPr>
        <p:blipFill>
          <a:blip r:embed="rId8"/>
          <a:stretch>
            <a:fillRect/>
          </a:stretch>
        </p:blipFill>
        <p:spPr>
          <a:xfrm>
            <a:off x="1546578" y="1457244"/>
            <a:ext cx="9200444" cy="4178474"/>
          </a:xfrm>
          <a:prstGeom prst="rect">
            <a:avLst/>
          </a:prstGeom>
        </p:spPr>
      </p:pic>
    </p:spTree>
    <p:extLst>
      <p:ext uri="{BB962C8B-B14F-4D97-AF65-F5344CB8AC3E}">
        <p14:creationId xmlns:p14="http://schemas.microsoft.com/office/powerpoint/2010/main" val="1339030430"/>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11295</TotalTime>
  <Words>3709</Words>
  <Application>Microsoft Office PowerPoint</Application>
  <PresentationFormat>Widescreen</PresentationFormat>
  <Paragraphs>543</Paragraphs>
  <Slides>42</Slides>
  <Notes>42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42</vt:i4>
      </vt:variant>
    </vt:vector>
  </HeadingPairs>
  <TitlesOfParts>
    <vt:vector size="55" baseType="lpstr">
      <vt:lpstr>Agency FB</vt:lpstr>
      <vt:lpstr>Andalus</vt:lpstr>
      <vt:lpstr>Arial</vt:lpstr>
      <vt:lpstr>Calibri</vt:lpstr>
      <vt:lpstr>Calibri Light</vt:lpstr>
      <vt:lpstr>Cambria</vt:lpstr>
      <vt:lpstr>Garamond</vt:lpstr>
      <vt:lpstr>Majalla UI</vt:lpstr>
      <vt:lpstr>Roboto Light</vt:lpstr>
      <vt:lpstr>Tajawal Medium</vt:lpstr>
      <vt:lpstr>Times New Roman</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Redhwan</dc:creator>
  <cp:lastModifiedBy>Dr. Redhwan</cp:lastModifiedBy>
  <cp:revision>122</cp:revision>
  <dcterms:created xsi:type="dcterms:W3CDTF">2022-03-12T19:01:36Z</dcterms:created>
  <dcterms:modified xsi:type="dcterms:W3CDTF">2023-10-19T13:39:27Z</dcterms:modified>
</cp:coreProperties>
</file>