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3"/>
  </p:notesMasterIdLst>
  <p:sldIdLst>
    <p:sldId id="480" r:id="rId5"/>
    <p:sldId id="551" r:id="rId6"/>
    <p:sldId id="303" r:id="rId7"/>
    <p:sldId id="541" r:id="rId8"/>
    <p:sldId id="635" r:id="rId9"/>
    <p:sldId id="657" r:id="rId10"/>
    <p:sldId id="658" r:id="rId11"/>
    <p:sldId id="665" r:id="rId12"/>
    <p:sldId id="666" r:id="rId13"/>
    <p:sldId id="667" r:id="rId14"/>
    <p:sldId id="668" r:id="rId15"/>
    <p:sldId id="670" r:id="rId16"/>
    <p:sldId id="671" r:id="rId17"/>
    <p:sldId id="672" r:id="rId18"/>
    <p:sldId id="674" r:id="rId19"/>
    <p:sldId id="675" r:id="rId20"/>
    <p:sldId id="676" r:id="rId21"/>
    <p:sldId id="678" r:id="rId22"/>
    <p:sldId id="677" r:id="rId23"/>
    <p:sldId id="679" r:id="rId24"/>
    <p:sldId id="680" r:id="rId25"/>
    <p:sldId id="681" r:id="rId26"/>
    <p:sldId id="682" r:id="rId27"/>
    <p:sldId id="695" r:id="rId28"/>
    <p:sldId id="696" r:id="rId29"/>
    <p:sldId id="697" r:id="rId30"/>
    <p:sldId id="698" r:id="rId31"/>
    <p:sldId id="699" r:id="rId32"/>
    <p:sldId id="700" r:id="rId33"/>
    <p:sldId id="701" r:id="rId34"/>
    <p:sldId id="702" r:id="rId35"/>
    <p:sldId id="684" r:id="rId36"/>
    <p:sldId id="683" r:id="rId37"/>
    <p:sldId id="685" r:id="rId38"/>
    <p:sldId id="686" r:id="rId39"/>
    <p:sldId id="687" r:id="rId40"/>
    <p:sldId id="688" r:id="rId41"/>
    <p:sldId id="703" r:id="rId42"/>
    <p:sldId id="689" r:id="rId43"/>
    <p:sldId id="690" r:id="rId44"/>
    <p:sldId id="691" r:id="rId45"/>
    <p:sldId id="692" r:id="rId46"/>
    <p:sldId id="693" r:id="rId47"/>
    <p:sldId id="694" r:id="rId48"/>
    <p:sldId id="704" r:id="rId49"/>
    <p:sldId id="552" r:id="rId50"/>
    <p:sldId id="529" r:id="rId51"/>
    <p:sldId id="349" r:id="rId52"/>
  </p:sldIdLst>
  <p:sldSz cx="12192000" cy="6858000"/>
  <p:notesSz cx="6858000" cy="9144000"/>
  <p:embeddedFontLst>
    <p:embeddedFont>
      <p:font typeface="Alexandria" pitchFamily="2" charset="-78"/>
      <p:regular r:id="rId54"/>
      <p:bold r:id="rId55"/>
    </p:embeddedFont>
    <p:embeddedFont>
      <p:font typeface="Roboto" panose="02000000000000000000" pitchFamily="2" charset="0"/>
      <p:regular r:id="rId56"/>
      <p:bold r:id="rId57"/>
      <p:italic r:id="rId58"/>
      <p:boldItalic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635"/>
            <p14:sldId id="657"/>
            <p14:sldId id="658"/>
            <p14:sldId id="665"/>
            <p14:sldId id="666"/>
            <p14:sldId id="667"/>
            <p14:sldId id="668"/>
            <p14:sldId id="670"/>
            <p14:sldId id="671"/>
            <p14:sldId id="672"/>
            <p14:sldId id="674"/>
            <p14:sldId id="675"/>
            <p14:sldId id="676"/>
            <p14:sldId id="678"/>
            <p14:sldId id="677"/>
            <p14:sldId id="679"/>
            <p14:sldId id="680"/>
            <p14:sldId id="681"/>
            <p14:sldId id="682"/>
            <p14:sldId id="695"/>
            <p14:sldId id="696"/>
            <p14:sldId id="697"/>
            <p14:sldId id="698"/>
            <p14:sldId id="699"/>
            <p14:sldId id="700"/>
            <p14:sldId id="701"/>
            <p14:sldId id="702"/>
            <p14:sldId id="684"/>
            <p14:sldId id="683"/>
            <p14:sldId id="685"/>
            <p14:sldId id="686"/>
            <p14:sldId id="687"/>
            <p14:sldId id="688"/>
            <p14:sldId id="703"/>
            <p14:sldId id="689"/>
            <p14:sldId id="690"/>
            <p14:sldId id="691"/>
            <p14:sldId id="692"/>
            <p14:sldId id="693"/>
            <p14:sldId id="694"/>
            <p14:sldId id="704"/>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22" autoAdjust="0"/>
    <p:restoredTop sz="93595" autoAdjust="0"/>
  </p:normalViewPr>
  <p:slideViewPr>
    <p:cSldViewPr snapToGrid="0">
      <p:cViewPr varScale="1">
        <p:scale>
          <a:sx n="79" d="100"/>
          <a:sy n="79" d="100"/>
        </p:scale>
        <p:origin x="869"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2.fntdata"/><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font" Target="fonts/font5.fntdata"/><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6.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fntdata"/><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4.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31-Oct-25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31-Oct-25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31-Oct-25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31-Oct-25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31-Oct-25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7.jpeg"/></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7.jpeg"/></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0.jpeg"/></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4.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السادسة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593860"/>
            <a:ext cx="10398867" cy="4581319"/>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تعرّفنا على الإبداع في الإعلان الرقمي وكيف يهدف الإعلان المبتكر إلى تحويل المستهلك من متلقٍ سلبي إلى مشارك فعال.</a:t>
            </a:r>
          </a:p>
          <a:p>
            <a:pPr marL="342900" indent="-342900" algn="just" rtl="1">
              <a:lnSpc>
                <a:spcPct val="200000"/>
              </a:lnSpc>
              <a:buFont typeface="+mj-lt"/>
              <a:buAutoNum type="arabicPeriod"/>
            </a:pPr>
            <a:r>
              <a:rPr lang="ar-SA" dirty="0">
                <a:latin typeface="Alexandria" charset="0"/>
                <a:cs typeface="Alexandria" charset="0"/>
              </a:rPr>
              <a:t>استعرضت المحاضرة أشكال الإعلان الرقمي المبتكر، من الإعلانات التفاعلية والواقع المعزز إلى الفيديوهات القصيرة، مع التركيز على فهم سلوك المستهلك واستخدام البيانات لتحقيق تخصيص وملاءمة عالية. </a:t>
            </a:r>
          </a:p>
          <a:p>
            <a:pPr marL="342900" indent="-342900" algn="just" rtl="1">
              <a:lnSpc>
                <a:spcPct val="200000"/>
              </a:lnSpc>
              <a:buFont typeface="+mj-lt"/>
              <a:buAutoNum type="arabicPeriod"/>
            </a:pPr>
            <a:r>
              <a:rPr lang="ar-SA" dirty="0">
                <a:latin typeface="Alexandria" charset="0"/>
                <a:cs typeface="Alexandria" charset="0"/>
              </a:rPr>
              <a:t>كما ناقشنا التحديات مثل تشتت الانتباه والخصوصية، مقابل الفرص الكبيرة للوصول إلى جمهور أوسع وتحقيق عائد استثمار مرتفع، مما يجعل الإبداع خياراً استراتيجياً للتميز في العصر الرقمي.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1000"/>
                                        <p:tgtEl>
                                          <p:spTgt spid="9">
                                            <p:txEl>
                                              <p:pRg st="1" end="1"/>
                                            </p:txEl>
                                          </p:spTgt>
                                        </p:tgtEl>
                                      </p:cBhvr>
                                    </p:animEffect>
                                    <p:anim calcmode="lin" valueType="num">
                                      <p:cBhvr>
                                        <p:cTn id="13"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1000"/>
                                        <p:tgtEl>
                                          <p:spTgt spid="9">
                                            <p:txEl>
                                              <p:pRg st="2" end="2"/>
                                            </p:txEl>
                                          </p:spTgt>
                                        </p:tgtEl>
                                      </p:cBhvr>
                                    </p:animEffect>
                                    <p:anim calcmode="lin" valueType="num">
                                      <p:cBhvr>
                                        <p:cTn id="18"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9">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1000"/>
                                        <p:tgtEl>
                                          <p:spTgt spid="9">
                                            <p:txEl>
                                              <p:pRg st="3" end="3"/>
                                            </p:txEl>
                                          </p:spTgt>
                                        </p:tgtEl>
                                      </p:cBhvr>
                                    </p:animEffect>
                                    <p:anim calcmode="lin" valueType="num">
                                      <p:cBhvr>
                                        <p:cTn id="23"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6000" y="2762500"/>
            <a:ext cx="6096000" cy="1834926"/>
          </a:xfrm>
          <a:prstGeom prst="rect">
            <a:avLst/>
          </a:prstGeom>
          <a:noFill/>
        </p:spPr>
        <p:txBody>
          <a:bodyPr wrap="square" rtlCol="0">
            <a:spAutoFit/>
          </a:bodyPr>
          <a:lstStyle/>
          <a:p>
            <a:pPr algn="ctr" rtl="1">
              <a:lnSpc>
                <a:spcPct val="150000"/>
              </a:lnSpc>
            </a:pPr>
            <a:r>
              <a:rPr lang="ar-SA" sz="4000" b="1" dirty="0">
                <a:solidFill>
                  <a:srgbClr val="203E5F"/>
                </a:solidFill>
                <a:latin typeface="Alexandria" panose="020F0502020204030204" pitchFamily="2" charset="-78"/>
                <a:cs typeface="Alexandria" panose="020F0502020204030204" pitchFamily="2" charset="-78"/>
              </a:rPr>
              <a:t>الإبــداع في إنتاج المحتوى الرقـمـي</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608963" y="1603586"/>
            <a:ext cx="8126172"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 فهم مفهوم الإبداع في إنتاج المحتوى الرقمي وأهميته.</a:t>
            </a:r>
          </a:p>
          <a:p>
            <a:pPr algn="just" rtl="1">
              <a:lnSpc>
                <a:spcPct val="250000"/>
              </a:lnSpc>
            </a:pPr>
            <a:r>
              <a:rPr lang="ar-SA" dirty="0">
                <a:latin typeface="Alexandria" charset="0"/>
                <a:cs typeface="Alexandria" charset="0"/>
              </a:rPr>
              <a:t>2. التعرف على أنواع المحتوى الرقمي الإبداعي وتطبيقاته المختلفة.</a:t>
            </a:r>
          </a:p>
          <a:p>
            <a:pPr algn="just" rtl="1">
              <a:lnSpc>
                <a:spcPct val="250000"/>
              </a:lnSpc>
            </a:pPr>
            <a:r>
              <a:rPr lang="ar-SA" dirty="0">
                <a:latin typeface="Alexandria" charset="0"/>
                <a:cs typeface="Alexandria" charset="0"/>
              </a:rPr>
              <a:t>3. استكشاف استراتيجيات وتقنيات إنتاج المحتوى الرقمي الإبداعي.</a:t>
            </a:r>
          </a:p>
          <a:p>
            <a:pPr algn="just" rtl="1">
              <a:lnSpc>
                <a:spcPct val="250000"/>
              </a:lnSpc>
            </a:pPr>
            <a:r>
              <a:rPr lang="ar-SA" dirty="0">
                <a:latin typeface="Alexandria" charset="0"/>
                <a:cs typeface="Alexandria" charset="0"/>
              </a:rPr>
              <a:t>4. تحليل دور التكنولوجيا في تعزيز الإبداع في المحتوى الرقمي.</a:t>
            </a:r>
          </a:p>
          <a:p>
            <a:pPr algn="just" rtl="1">
              <a:lnSpc>
                <a:spcPct val="250000"/>
              </a:lnSpc>
            </a:pPr>
            <a:r>
              <a:rPr lang="ar-SA" dirty="0">
                <a:latin typeface="Alexandria" charset="0"/>
                <a:cs typeface="Alexandria" charset="0"/>
              </a:rPr>
              <a:t>5. تقييم التحديات والفرص المرتبطة بإنتاج المحتوى الرقمي الإبداعي.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A0FAA-8B28-593D-EFE8-6C4E75EC69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5B9619-6387-A551-F5D3-D4BB54AF7C05}"/>
              </a:ext>
            </a:extLst>
          </p:cNvPr>
          <p:cNvSpPr txBox="1"/>
          <p:nvPr/>
        </p:nvSpPr>
        <p:spPr>
          <a:xfrm>
            <a:off x="4445539" y="1532065"/>
            <a:ext cx="712009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a:t>
            </a:r>
            <a:r>
              <a:rPr lang="ar-SA" dirty="0">
                <a:solidFill>
                  <a:srgbClr val="C00000"/>
                </a:solidFill>
                <a:latin typeface="Alexandria" charset="0"/>
                <a:cs typeface="Alexandria" charset="0"/>
              </a:rPr>
              <a:t>إنتاج المحتوى الرقمي الإبداعي حجر الزاوية في المشهد الإعلامي الحديث</a:t>
            </a:r>
            <a:r>
              <a:rPr lang="ar-SA" dirty="0">
                <a:latin typeface="Alexandria" charset="0"/>
                <a:cs typeface="Alexandria" charset="0"/>
              </a:rPr>
              <a:t>، حيث لم يعد مجرد نقل للمعلومات كافياً لجذب انتباه الجمهور في ظل الكم الهائل من المحتوى المتاح. </a:t>
            </a:r>
          </a:p>
          <a:p>
            <a:pPr algn="just" rtl="1">
              <a:lnSpc>
                <a:spcPct val="200000"/>
              </a:lnSpc>
            </a:pPr>
            <a:r>
              <a:rPr lang="ar-SA" dirty="0">
                <a:latin typeface="Alexandria" charset="0"/>
                <a:cs typeface="Alexandria" charset="0"/>
              </a:rPr>
              <a:t>2. فالإبداع لا يقتصر على مجرد الجماليات البصرية أو النصوص الجذابة، بل يمتد ليشمل </a:t>
            </a:r>
            <a:r>
              <a:rPr lang="ar-SA" dirty="0">
                <a:solidFill>
                  <a:srgbClr val="C00000"/>
                </a:solidFill>
                <a:latin typeface="Alexandria" charset="0"/>
                <a:cs typeface="Alexandria" charset="0"/>
              </a:rPr>
              <a:t>ابتكار أفكار فريدة، وتصميم تجارب تفاعلية، وتقديم رسائل مؤثرة بطرق غير تقليدية</a:t>
            </a:r>
            <a:r>
              <a:rPr lang="ar-SA" dirty="0">
                <a:latin typeface="Alexandria" charset="0"/>
                <a:cs typeface="Alexandria" charset="0"/>
              </a:rPr>
              <a:t>.</a:t>
            </a:r>
          </a:p>
          <a:p>
            <a:pPr algn="just" rtl="1">
              <a:lnSpc>
                <a:spcPct val="200000"/>
              </a:lnSpc>
            </a:pPr>
            <a:r>
              <a:rPr lang="ar-SA" dirty="0">
                <a:latin typeface="Alexandria" charset="0"/>
                <a:cs typeface="Alexandria" charset="0"/>
              </a:rPr>
              <a:t>3. يتمثل </a:t>
            </a:r>
            <a:r>
              <a:rPr lang="ar-SA" dirty="0">
                <a:solidFill>
                  <a:srgbClr val="C00000"/>
                </a:solidFill>
                <a:latin typeface="Alexandria" charset="0"/>
                <a:cs typeface="Alexandria" charset="0"/>
              </a:rPr>
              <a:t>دور الإبداع في إنتاج المحتوى الرقمي </a:t>
            </a:r>
            <a:r>
              <a:rPr lang="ar-SA" dirty="0">
                <a:latin typeface="Alexandria" charset="0"/>
                <a:cs typeface="Alexandria" charset="0"/>
              </a:rPr>
              <a:t>في قدرته على تمييز العلامات التجارية والمؤسسات الإعلامية عن المنافسين، وبناء علاقات قوية مع الجمهور، وتحقيق أهداف تسويقية أو إعلامية محددة. </a:t>
            </a:r>
          </a:p>
        </p:txBody>
      </p:sp>
      <p:sp>
        <p:nvSpPr>
          <p:cNvPr id="24" name="Rectangle 23">
            <a:extLst>
              <a:ext uri="{FF2B5EF4-FFF2-40B4-BE49-F238E27FC236}">
                <a16:creationId xmlns:a16="http://schemas.microsoft.com/office/drawing/2014/main" id="{1862B6EB-7062-80F5-2E03-FC3AF6D09EF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C524DCF-977F-8673-2438-55E1DCD6731E}"/>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6F97049-91F7-A312-7501-FA56A4C0E3D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مقدمـــــة</a:t>
            </a:r>
          </a:p>
        </p:txBody>
      </p:sp>
      <p:pic>
        <p:nvPicPr>
          <p:cNvPr id="17" name="Graphic 21">
            <a:extLst>
              <a:ext uri="{FF2B5EF4-FFF2-40B4-BE49-F238E27FC236}">
                <a16:creationId xmlns:a16="http://schemas.microsoft.com/office/drawing/2014/main" id="{20918682-23D5-AB86-E472-46CE69ABB4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9B78192E-0878-E5A5-87C6-528240DC37D1}"/>
              </a:ext>
            </a:extLst>
          </p:cNvPr>
          <p:cNvPicPr>
            <a:picLocks noChangeAspect="1"/>
          </p:cNvPicPr>
          <p:nvPr/>
        </p:nvPicPr>
        <p:blipFill>
          <a:blip r:embed="rId3"/>
          <a:stretch>
            <a:fillRect/>
          </a:stretch>
        </p:blipFill>
        <p:spPr>
          <a:xfrm>
            <a:off x="335178" y="2110290"/>
            <a:ext cx="3891685" cy="38403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101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41B74-C319-80DD-0294-8DA2C341BD4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C29146D-32FA-1FE0-FBA4-F981827936AB}"/>
              </a:ext>
            </a:extLst>
          </p:cNvPr>
          <p:cNvSpPr txBox="1"/>
          <p:nvPr/>
        </p:nvSpPr>
        <p:spPr>
          <a:xfrm>
            <a:off x="778213" y="1629345"/>
            <a:ext cx="10787424"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تكمن أهمية الإبداع في المحتوى الرقمي في </a:t>
            </a:r>
            <a:r>
              <a:rPr lang="ar-SA" dirty="0">
                <a:solidFill>
                  <a:srgbClr val="C00000"/>
                </a:solidFill>
                <a:latin typeface="Alexandria" charset="0"/>
                <a:cs typeface="Alexandria" charset="0"/>
              </a:rPr>
              <a:t>قدرته على اختراق الضوضاء الرقمية </a:t>
            </a:r>
            <a:r>
              <a:rPr lang="ar-SA" dirty="0">
                <a:latin typeface="Alexandria" charset="0"/>
                <a:cs typeface="Alexandria" charset="0"/>
              </a:rPr>
              <a:t>الهائلة وجذب انتباه الجمهور، مع تزايد عدد المنصات والمحتوى المنتج يومياً، أصبح مجرد وجود المحتوى غير كافٍ لضمان وصول الرسالة أو تحقيق الأهداف المرجوة. </a:t>
            </a:r>
          </a:p>
          <a:p>
            <a:pPr algn="just" rtl="1">
              <a:lnSpc>
                <a:spcPct val="200000"/>
              </a:lnSpc>
            </a:pPr>
            <a:r>
              <a:rPr lang="ar-SA" dirty="0">
                <a:latin typeface="Alexandria" charset="0"/>
                <a:cs typeface="Alexandria" charset="0"/>
              </a:rPr>
              <a:t>2. الإبداع هنا يعني </a:t>
            </a:r>
            <a:r>
              <a:rPr lang="ar-SA" dirty="0">
                <a:solidFill>
                  <a:srgbClr val="C00000"/>
                </a:solidFill>
                <a:latin typeface="Alexandria" charset="0"/>
                <a:cs typeface="Alexandria" charset="0"/>
              </a:rPr>
              <a:t>تقديم شيء جديد، فريد، ومثير للاهتمام يدفع المستخدم للتوقف، التفاعل، وحتى مشاركة المحتوى مع الآخرين</a:t>
            </a:r>
            <a:r>
              <a:rPr lang="ar-SA" dirty="0">
                <a:latin typeface="Alexandria" charset="0"/>
                <a:cs typeface="Alexandria" charset="0"/>
              </a:rPr>
              <a:t>، هذا لا يقتصر على المحتوى الترفيهي، بل يشمل أيضاً المحتوى التعليمي، الإخباري، والتسويقي، حيث يسهم الإبداع في تعزيز الفهم، ترسيخ المعلومة، وتحفيز السلوك المرغوب.</a:t>
            </a:r>
          </a:p>
          <a:p>
            <a:pPr algn="just" rtl="1">
              <a:lnSpc>
                <a:spcPct val="200000"/>
              </a:lnSpc>
            </a:pPr>
            <a:r>
              <a:rPr lang="ar-SA" dirty="0">
                <a:latin typeface="Alexandria" charset="0"/>
                <a:cs typeface="Alexandria" charset="0"/>
              </a:rPr>
              <a:t>3. يظهر الإبداع كذلك في </a:t>
            </a:r>
            <a:r>
              <a:rPr lang="ar-SA" dirty="0">
                <a:solidFill>
                  <a:srgbClr val="C00000"/>
                </a:solidFill>
                <a:latin typeface="Alexandria" charset="0"/>
                <a:cs typeface="Alexandria" charset="0"/>
              </a:rPr>
              <a:t>بناء علاقات قوية ومستدامة مع الجمهور</a:t>
            </a:r>
            <a:r>
              <a:rPr lang="ar-SA" dirty="0">
                <a:latin typeface="Alexandria" charset="0"/>
                <a:cs typeface="Alexandria" charset="0"/>
              </a:rPr>
              <a:t>، فعندما يجد المستخدم محتوى إبداعياً يلامس اهتماماته أو يقدم له قيمة بطريقة مبتكرة، فإنه يميل إلى الثقة بالمصدر والعودة إليه مراراً وتكراراً، وهذا يبني ولاءً للمؤسسة الإعلامية، ويحول المتابعين العاديين إلى مجتمع نشط من المؤيدين.</a:t>
            </a:r>
          </a:p>
        </p:txBody>
      </p:sp>
      <p:sp>
        <p:nvSpPr>
          <p:cNvPr id="24" name="Rectangle 23">
            <a:extLst>
              <a:ext uri="{FF2B5EF4-FFF2-40B4-BE49-F238E27FC236}">
                <a16:creationId xmlns:a16="http://schemas.microsoft.com/office/drawing/2014/main" id="{1A1B9EF9-FD11-374F-E73C-EFBFF15E1E2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B79F552-B2FC-F96E-7CF8-321CDB0CC3EB}"/>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D2BFA8E-A64B-D473-35C3-415EF1319A3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أهمية الإبداع في المحتوى الرقمي</a:t>
            </a:r>
          </a:p>
        </p:txBody>
      </p:sp>
      <p:pic>
        <p:nvPicPr>
          <p:cNvPr id="17" name="Graphic 21">
            <a:extLst>
              <a:ext uri="{FF2B5EF4-FFF2-40B4-BE49-F238E27FC236}">
                <a16:creationId xmlns:a16="http://schemas.microsoft.com/office/drawing/2014/main" id="{DC7C7787-E950-2774-4C57-069B63A045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720135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5D50B-4B8C-A012-1279-DBAD9916721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AE8C034-D11D-F9B6-6D46-31BA79457DD1}"/>
              </a:ext>
            </a:extLst>
          </p:cNvPr>
          <p:cNvSpPr txBox="1"/>
          <p:nvPr/>
        </p:nvSpPr>
        <p:spPr>
          <a:xfrm>
            <a:off x="3706237" y="3890093"/>
            <a:ext cx="8015041" cy="2226828"/>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يجب أن يكون مصمماً بعناية لتقديم </a:t>
            </a:r>
            <a:r>
              <a:rPr lang="ar-SA" dirty="0">
                <a:solidFill>
                  <a:srgbClr val="C00000"/>
                </a:solidFill>
                <a:latin typeface="Alexandria" charset="0"/>
                <a:cs typeface="Alexandria" charset="0"/>
              </a:rPr>
              <a:t>قيمة حقيقية للمشاهد</a:t>
            </a:r>
            <a:r>
              <a:rPr lang="ar-SA" dirty="0">
                <a:latin typeface="Alexandria" charset="0"/>
                <a:cs typeface="Alexandria" charset="0"/>
              </a:rPr>
              <a:t>، وأن تكون نقاط التفاعل واضحة وبديهية، وأن تتناسب مع طبيعة المحتوى والجمهور المستهدف، ويجب أن تكون التجربة سلسة وغير معقدة، وأن تشجع على الاستكشاف دون أن تسبب إرباكاً للجمهور المشاهد.</a:t>
            </a:r>
          </a:p>
        </p:txBody>
      </p:sp>
      <p:sp>
        <p:nvSpPr>
          <p:cNvPr id="24" name="Rectangle 23">
            <a:extLst>
              <a:ext uri="{FF2B5EF4-FFF2-40B4-BE49-F238E27FC236}">
                <a16:creationId xmlns:a16="http://schemas.microsoft.com/office/drawing/2014/main" id="{945DDFDA-74A7-7F0F-F965-CE2B07BC5B4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DDA64FF-9F3A-5107-DFD7-EA406C2CB49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0033280-EB5B-B6C8-AC07-62C4767289E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مفهوم الفيديو التفاعلي</a:t>
            </a:r>
          </a:p>
        </p:txBody>
      </p:sp>
      <p:pic>
        <p:nvPicPr>
          <p:cNvPr id="17" name="Graphic 21">
            <a:extLst>
              <a:ext uri="{FF2B5EF4-FFF2-40B4-BE49-F238E27FC236}">
                <a16:creationId xmlns:a16="http://schemas.microsoft.com/office/drawing/2014/main" id="{23C7C351-685C-115A-EF0A-3D5A8B703F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 name="Picture 5">
            <a:extLst>
              <a:ext uri="{FF2B5EF4-FFF2-40B4-BE49-F238E27FC236}">
                <a16:creationId xmlns:a16="http://schemas.microsoft.com/office/drawing/2014/main" id="{07388C2A-97DF-98DF-5220-61773F8904CD}"/>
              </a:ext>
            </a:extLst>
          </p:cNvPr>
          <p:cNvPicPr>
            <a:picLocks noChangeAspect="1"/>
          </p:cNvPicPr>
          <p:nvPr/>
        </p:nvPicPr>
        <p:blipFill>
          <a:blip r:embed="rId3"/>
          <a:stretch>
            <a:fillRect/>
          </a:stretch>
        </p:blipFill>
        <p:spPr>
          <a:xfrm>
            <a:off x="337233" y="4115919"/>
            <a:ext cx="3171217" cy="1653867"/>
          </a:xfrm>
          <a:prstGeom prst="rect">
            <a:avLst/>
          </a:prstGeom>
        </p:spPr>
      </p:pic>
      <p:sp>
        <p:nvSpPr>
          <p:cNvPr id="8" name="TextBox 7">
            <a:extLst>
              <a:ext uri="{FF2B5EF4-FFF2-40B4-BE49-F238E27FC236}">
                <a16:creationId xmlns:a16="http://schemas.microsoft.com/office/drawing/2014/main" id="{B42FB737-2699-B82B-2644-F3073079D15E}"/>
              </a:ext>
            </a:extLst>
          </p:cNvPr>
          <p:cNvSpPr txBox="1"/>
          <p:nvPr/>
        </p:nvSpPr>
        <p:spPr>
          <a:xfrm>
            <a:off x="337233" y="5840396"/>
            <a:ext cx="3171217" cy="702180"/>
          </a:xfrm>
          <a:prstGeom prst="rect">
            <a:avLst/>
          </a:prstGeom>
          <a:noFill/>
        </p:spPr>
        <p:txBody>
          <a:bodyPr wrap="square">
            <a:spAutoFit/>
          </a:bodyPr>
          <a:lstStyle/>
          <a:p>
            <a:pPr algn="ctr" rtl="1">
              <a:lnSpc>
                <a:spcPct val="150000"/>
              </a:lnSpc>
            </a:pPr>
            <a:r>
              <a:rPr lang="ar-SA" sz="1400" dirty="0">
                <a:latin typeface="Alexandria" charset="0"/>
                <a:cs typeface="Alexandria" charset="0"/>
              </a:rPr>
              <a:t>نموذج ف</a:t>
            </a:r>
            <a:r>
              <a:rPr lang="en-US" sz="1400" dirty="0" err="1">
                <a:latin typeface="Alexandria" charset="0"/>
                <a:cs typeface="Alexandria" charset="0"/>
              </a:rPr>
              <a:t>يديو</a:t>
            </a:r>
            <a:r>
              <a:rPr lang="en-US" sz="1400" dirty="0">
                <a:latin typeface="Alexandria" charset="0"/>
                <a:cs typeface="Alexandria" charset="0"/>
              </a:rPr>
              <a:t> </a:t>
            </a:r>
            <a:r>
              <a:rPr lang="en-US" sz="1400" dirty="0" err="1">
                <a:latin typeface="Alexandria" charset="0"/>
                <a:cs typeface="Alexandria" charset="0"/>
              </a:rPr>
              <a:t>تفاعلي</a:t>
            </a:r>
            <a:r>
              <a:rPr lang="en-US" sz="1400" dirty="0">
                <a:latin typeface="Alexandria" charset="0"/>
                <a:cs typeface="Alexandria" charset="0"/>
              </a:rPr>
              <a:t> </a:t>
            </a:r>
            <a:r>
              <a:rPr lang="en-US" sz="1400" dirty="0" err="1">
                <a:latin typeface="Alexandria" charset="0"/>
                <a:cs typeface="Alexandria" charset="0"/>
              </a:rPr>
              <a:t>يحث</a:t>
            </a:r>
            <a:r>
              <a:rPr lang="en-US" sz="1400" dirty="0">
                <a:latin typeface="Alexandria" charset="0"/>
                <a:cs typeface="Alexandria" charset="0"/>
              </a:rPr>
              <a:t> </a:t>
            </a:r>
            <a:r>
              <a:rPr lang="en-US" sz="1400" dirty="0" err="1">
                <a:latin typeface="Alexandria" charset="0"/>
                <a:cs typeface="Alexandria" charset="0"/>
              </a:rPr>
              <a:t>المتابعين</a:t>
            </a:r>
            <a:r>
              <a:rPr lang="en-US" sz="1400" dirty="0">
                <a:latin typeface="Alexandria" charset="0"/>
                <a:cs typeface="Alexandria" charset="0"/>
              </a:rPr>
              <a:t> </a:t>
            </a:r>
            <a:r>
              <a:rPr lang="en-US" sz="1400" dirty="0" err="1">
                <a:latin typeface="Alexandria" charset="0"/>
                <a:cs typeface="Alexandria" charset="0"/>
              </a:rPr>
              <a:t>على</a:t>
            </a:r>
            <a:r>
              <a:rPr lang="en-US" sz="1400" dirty="0">
                <a:latin typeface="Alexandria" charset="0"/>
                <a:cs typeface="Alexandria" charset="0"/>
              </a:rPr>
              <a:t> </a:t>
            </a:r>
            <a:r>
              <a:rPr lang="en-US" sz="1400" dirty="0" err="1">
                <a:latin typeface="Alexandria" charset="0"/>
                <a:cs typeface="Alexandria" charset="0"/>
              </a:rPr>
              <a:t>الاشتراك</a:t>
            </a:r>
            <a:r>
              <a:rPr lang="en-US" sz="1400" dirty="0">
                <a:latin typeface="Alexandria" charset="0"/>
                <a:cs typeface="Alexandria" charset="0"/>
              </a:rPr>
              <a:t> </a:t>
            </a:r>
            <a:r>
              <a:rPr lang="en-US" sz="1400" dirty="0" err="1">
                <a:latin typeface="Alexandria" charset="0"/>
                <a:cs typeface="Alexandria" charset="0"/>
              </a:rPr>
              <a:t>في</a:t>
            </a:r>
            <a:r>
              <a:rPr lang="en-US" sz="1400" dirty="0">
                <a:latin typeface="Alexandria" charset="0"/>
                <a:cs typeface="Alexandria" charset="0"/>
              </a:rPr>
              <a:t> </a:t>
            </a:r>
            <a:r>
              <a:rPr lang="en-US" sz="1400" dirty="0" err="1">
                <a:latin typeface="Alexandria" charset="0"/>
                <a:cs typeface="Alexandria" charset="0"/>
              </a:rPr>
              <a:t>النشرة</a:t>
            </a:r>
            <a:r>
              <a:rPr lang="en-US" sz="1400" dirty="0">
                <a:latin typeface="Alexandria" charset="0"/>
                <a:cs typeface="Alexandria" charset="0"/>
              </a:rPr>
              <a:t> </a:t>
            </a:r>
            <a:r>
              <a:rPr lang="en-US" sz="1400" dirty="0" err="1">
                <a:latin typeface="Alexandria" charset="0"/>
                <a:cs typeface="Alexandria" charset="0"/>
              </a:rPr>
              <a:t>البريدية</a:t>
            </a:r>
            <a:endParaRPr lang="en-US" sz="1400" dirty="0">
              <a:latin typeface="Alexandria" charset="0"/>
              <a:cs typeface="Alexandria" charset="0"/>
            </a:endParaRPr>
          </a:p>
        </p:txBody>
      </p:sp>
      <p:sp>
        <p:nvSpPr>
          <p:cNvPr id="10" name="TextBox 9">
            <a:extLst>
              <a:ext uri="{FF2B5EF4-FFF2-40B4-BE49-F238E27FC236}">
                <a16:creationId xmlns:a16="http://schemas.microsoft.com/office/drawing/2014/main" id="{2C5DFDC5-56A8-A1E5-46C7-9B293E566AA9}"/>
              </a:ext>
            </a:extLst>
          </p:cNvPr>
          <p:cNvSpPr txBox="1"/>
          <p:nvPr/>
        </p:nvSpPr>
        <p:spPr>
          <a:xfrm>
            <a:off x="262647" y="1562889"/>
            <a:ext cx="11468359" cy="2226828"/>
          </a:xfrm>
          <a:prstGeom prst="rect">
            <a:avLst/>
          </a:prstGeom>
          <a:noFill/>
        </p:spPr>
        <p:txBody>
          <a:bodyPr wrap="square">
            <a:spAutoFit/>
          </a:bodyPr>
          <a:lstStyle/>
          <a:p>
            <a:pPr algn="just" rtl="1">
              <a:lnSpc>
                <a:spcPct val="200000"/>
              </a:lnSpc>
            </a:pPr>
            <a:r>
              <a:rPr lang="ar-SA" dirty="0">
                <a:latin typeface="Alexandria" charset="0"/>
                <a:cs typeface="Alexandria" charset="0"/>
              </a:rPr>
              <a:t>1. يتجاوز مفهوم الفيديو التقليدي الذي يكتفي المشاهد فيه بالاستقبال السلبي، ليقدم تجربة تسمح للمستخدم بالتفاعل المباشر مع المحتوى، و يشمل الإبداع في هذا النوع من الفيديوهات </a:t>
            </a:r>
            <a:r>
              <a:rPr lang="ar-SA" dirty="0">
                <a:solidFill>
                  <a:srgbClr val="C00000"/>
                </a:solidFill>
                <a:latin typeface="Alexandria" charset="0"/>
                <a:cs typeface="Alexandria" charset="0"/>
              </a:rPr>
              <a:t>تصميم مسارات قصصية متعددة، إضافة عناصر قابلة للنقر</a:t>
            </a:r>
            <a:r>
              <a:rPr lang="en-US" dirty="0">
                <a:solidFill>
                  <a:srgbClr val="C00000"/>
                </a:solidFill>
                <a:latin typeface="Alexandria" charset="0"/>
                <a:cs typeface="Alexandria" charset="0"/>
              </a:rPr>
              <a:t> </a:t>
            </a:r>
            <a:r>
              <a:rPr lang="ar-SA" dirty="0">
                <a:solidFill>
                  <a:srgbClr val="C00000"/>
                </a:solidFill>
                <a:latin typeface="Alexandria" charset="0"/>
                <a:cs typeface="Alexandria" charset="0"/>
              </a:rPr>
              <a:t>مثل الأزرار، الروابط، أو قوائم الاختيار، ودمج استبيانات أو اختبارات داخل الفيديو</a:t>
            </a:r>
            <a:r>
              <a:rPr lang="ar-SA" dirty="0">
                <a:latin typeface="Alexandria" charset="0"/>
                <a:cs typeface="Alexandria" charset="0"/>
              </a:rPr>
              <a:t>، بهدف زيادة اندماج المشاهد</a:t>
            </a:r>
            <a:r>
              <a:rPr lang="en-US" dirty="0">
                <a:latin typeface="Alexandria" charset="0"/>
                <a:cs typeface="Alexandria" charset="0"/>
              </a:rPr>
              <a:t> </a:t>
            </a:r>
            <a:r>
              <a:rPr lang="ar-SA" dirty="0">
                <a:latin typeface="Alexandria" charset="0"/>
                <a:cs typeface="Alexandria" charset="0"/>
              </a:rPr>
              <a:t>عبر تحويله من متلقٍ إلى مشارك فعال، وتقديم تجربة شخصية تتناسب مع اهتماماته وقراراته.</a:t>
            </a:r>
          </a:p>
        </p:txBody>
      </p:sp>
    </p:spTree>
    <p:extLst>
      <p:ext uri="{BB962C8B-B14F-4D97-AF65-F5344CB8AC3E}">
        <p14:creationId xmlns:p14="http://schemas.microsoft.com/office/powerpoint/2010/main" val="343908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74541-BB42-AC94-6897-BC6153873B2A}"/>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99BB2FFE-8191-8631-F05A-251FA9420CB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0D318E5-F97F-41BD-A844-0A3283471DA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DEEE14B-62A0-182B-4F4D-9974FE45FD71}"/>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استراتيجيات إنتاج الفيديو الرقمي</a:t>
            </a:r>
          </a:p>
          <a:p>
            <a:pPr marL="0" lvl="1" algn="ctr" rtl="1">
              <a:lnSpc>
                <a:spcPct val="150000"/>
              </a:lnSpc>
            </a:pPr>
            <a:r>
              <a:rPr lang="ar-SA" sz="3200" b="1" dirty="0">
                <a:solidFill>
                  <a:schemeClr val="bg1"/>
                </a:solidFill>
                <a:latin typeface="Alexandria" charset="0"/>
                <a:cs typeface="Alexandria" charset="0"/>
              </a:rPr>
              <a:t> للمنصات الرقمية</a:t>
            </a:r>
          </a:p>
        </p:txBody>
      </p:sp>
      <p:pic>
        <p:nvPicPr>
          <p:cNvPr id="17" name="Graphic 21">
            <a:extLst>
              <a:ext uri="{FF2B5EF4-FFF2-40B4-BE49-F238E27FC236}">
                <a16:creationId xmlns:a16="http://schemas.microsoft.com/office/drawing/2014/main" id="{AAB1EBCA-67D1-67BB-AA67-7F0A27018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88265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2273A-3E25-80F6-A2A4-7E6A7B112A0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70DD2AD-0FAC-B47D-393A-13CAC6689A41}"/>
              </a:ext>
            </a:extLst>
          </p:cNvPr>
          <p:cNvSpPr txBox="1"/>
          <p:nvPr/>
        </p:nvSpPr>
        <p:spPr>
          <a:xfrm>
            <a:off x="661481" y="1502881"/>
            <a:ext cx="1090415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التخطيط المسبق </a:t>
            </a:r>
            <a:r>
              <a:rPr lang="ar-SA" dirty="0">
                <a:solidFill>
                  <a:srgbClr val="C00000"/>
                </a:solidFill>
                <a:latin typeface="Alexandria" charset="0"/>
                <a:cs typeface="Alexandria" charset="0"/>
              </a:rPr>
              <a:t>حجر الزاوية في إنتاج أي فيديو رقمي ناجح</a:t>
            </a:r>
            <a:r>
              <a:rPr lang="ar-SA" dirty="0">
                <a:latin typeface="Alexandria" charset="0"/>
                <a:cs typeface="Alexandria" charset="0"/>
              </a:rPr>
              <a:t>، خاصةً عند استهداف منصات رقمية متعددة، تبدأ هذه المرحلة بتحديد الهدف الرئيسي من الفيديو: </a:t>
            </a:r>
          </a:p>
          <a:p>
            <a:pPr algn="just" rtl="1">
              <a:lnSpc>
                <a:spcPct val="200000"/>
              </a:lnSpc>
            </a:pPr>
            <a:r>
              <a:rPr lang="ar-SA" dirty="0">
                <a:solidFill>
                  <a:srgbClr val="C00000"/>
                </a:solidFill>
                <a:latin typeface="Alexandria" charset="0"/>
                <a:cs typeface="Alexandria" charset="0"/>
              </a:rPr>
              <a:t>هل هو لزيادة الوعي بالعلامة التجارية، جذب عملاء جدد، تعليم مهارة معينة، أو الترفيه؟ </a:t>
            </a:r>
          </a:p>
          <a:p>
            <a:pPr algn="just" rtl="1">
              <a:lnSpc>
                <a:spcPct val="200000"/>
              </a:lnSpc>
            </a:pPr>
            <a:r>
              <a:rPr lang="ar-SA" dirty="0">
                <a:latin typeface="Alexandria" charset="0"/>
                <a:cs typeface="Alexandria" charset="0"/>
              </a:rPr>
              <a:t>2. يتبع ذلك تحديد </a:t>
            </a:r>
            <a:r>
              <a:rPr lang="ar-SA" dirty="0">
                <a:solidFill>
                  <a:srgbClr val="C00000"/>
                </a:solidFill>
                <a:latin typeface="Alexandria" charset="0"/>
                <a:cs typeface="Alexandria" charset="0"/>
              </a:rPr>
              <a:t>الجمهور المستهدف </a:t>
            </a:r>
            <a:r>
              <a:rPr lang="ar-SA" dirty="0">
                <a:latin typeface="Alexandria" charset="0"/>
                <a:cs typeface="Alexandria" charset="0"/>
              </a:rPr>
              <a:t>بدقة، بما في ذلك خصائصهم الديموغرافية، اهتماماتهم، وسلوكياتهم على المنصات المختلفة، حيث أن فهم الجمهور يساعد في صياغة رسالة الفيديو واختيار الأسلوب البصري والصوتي المناسب. </a:t>
            </a:r>
          </a:p>
          <a:p>
            <a:pPr algn="just" rtl="1">
              <a:lnSpc>
                <a:spcPct val="200000"/>
              </a:lnSpc>
            </a:pPr>
            <a:r>
              <a:rPr lang="ar-SA" dirty="0">
                <a:latin typeface="Alexandria" charset="0"/>
                <a:cs typeface="Alexandria" charset="0"/>
              </a:rPr>
              <a:t>3. يتم </a:t>
            </a:r>
            <a:r>
              <a:rPr lang="ar-SA" dirty="0">
                <a:solidFill>
                  <a:srgbClr val="C00000"/>
                </a:solidFill>
                <a:latin typeface="Alexandria" charset="0"/>
                <a:cs typeface="Alexandria" charset="0"/>
              </a:rPr>
              <a:t>اختيار المنصة أو المنصات </a:t>
            </a:r>
            <a:r>
              <a:rPr lang="ar-SA" dirty="0">
                <a:latin typeface="Alexandria" charset="0"/>
                <a:cs typeface="Alexandria" charset="0"/>
              </a:rPr>
              <a:t>التي سيُنشر عليها الفيديو، حيث أن كل منصة (يوتيوب، تيك توك، إنستغرام، فيسبوك، لينكدإن) لها متطلباتها الخاصة من حيث الطول، نسبة العرض إلى الارتفاع، ونوع المحتوى المفضل، وهذا التخطيط الدقيق يضمن أن المحتوى سيكون ملائماً للمنصة والجمهور، ويزيد من فرص نجاحه وتأثيره.</a:t>
            </a:r>
          </a:p>
        </p:txBody>
      </p:sp>
      <p:sp>
        <p:nvSpPr>
          <p:cNvPr id="24" name="Rectangle 23">
            <a:extLst>
              <a:ext uri="{FF2B5EF4-FFF2-40B4-BE49-F238E27FC236}">
                <a16:creationId xmlns:a16="http://schemas.microsoft.com/office/drawing/2014/main" id="{EED91F1E-5089-A21C-28E8-C4F41F36891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F0C805C-4F34-66DE-C91B-412D5D781872}"/>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48262C4-EE0C-01A1-C97B-8222CB21190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التخطيط المسبق</a:t>
            </a:r>
          </a:p>
        </p:txBody>
      </p:sp>
      <p:pic>
        <p:nvPicPr>
          <p:cNvPr id="17" name="Graphic 21">
            <a:extLst>
              <a:ext uri="{FF2B5EF4-FFF2-40B4-BE49-F238E27FC236}">
                <a16:creationId xmlns:a16="http://schemas.microsoft.com/office/drawing/2014/main" id="{BCE2C176-9283-77E4-7223-21F807C48C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4193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E7BC7-28AE-7A05-A357-2A0C21C2EE8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B02181A-CFC2-011F-C4A5-DB4E09821460}"/>
              </a:ext>
            </a:extLst>
          </p:cNvPr>
          <p:cNvSpPr txBox="1"/>
          <p:nvPr/>
        </p:nvSpPr>
        <p:spPr>
          <a:xfrm>
            <a:off x="3274372" y="3321955"/>
            <a:ext cx="8297143" cy="1672830"/>
          </a:xfrm>
          <a:prstGeom prst="rect">
            <a:avLst/>
          </a:prstGeom>
          <a:noFill/>
        </p:spPr>
        <p:txBody>
          <a:bodyPr wrap="square" rtlCol="0">
            <a:spAutoFit/>
          </a:bodyPr>
          <a:lstStyle/>
          <a:p>
            <a:pPr algn="just" rtl="1">
              <a:lnSpc>
                <a:spcPct val="200000"/>
              </a:lnSpc>
            </a:pPr>
            <a:r>
              <a:rPr lang="ar-SA" dirty="0">
                <a:latin typeface="Alexandria" charset="0"/>
                <a:cs typeface="Alexandria" charset="0"/>
              </a:rPr>
              <a:t>5. يلي ذلك </a:t>
            </a:r>
            <a:r>
              <a:rPr lang="ar-SA" dirty="0">
                <a:solidFill>
                  <a:srgbClr val="C00000"/>
                </a:solidFill>
                <a:latin typeface="Alexandria" charset="0"/>
                <a:cs typeface="Alexandria" charset="0"/>
              </a:rPr>
              <a:t>رسم لوحة القصة</a:t>
            </a:r>
            <a:r>
              <a:rPr lang="en-US" dirty="0">
                <a:latin typeface="Alexandria" charset="0"/>
                <a:cs typeface="Alexandria" charset="0"/>
              </a:rPr>
              <a:t>، </a:t>
            </a:r>
            <a:r>
              <a:rPr lang="ar-SA" dirty="0">
                <a:latin typeface="Alexandria" charset="0"/>
                <a:cs typeface="Alexandria" charset="0"/>
              </a:rPr>
              <a:t>وهي تمثيل بصري للسيناريو، حيث يتم رسم المشاهد الرئيسية في تسلسل زمني، مع إضافة ملاحظات حول اللقطات، الزوايا، والحركات، لوحة القصة ضرورية </a:t>
            </a:r>
            <a:r>
              <a:rPr lang="ar-SA" dirty="0">
                <a:solidFill>
                  <a:srgbClr val="C00000"/>
                </a:solidFill>
                <a:latin typeface="Alexandria" charset="0"/>
                <a:cs typeface="Alexandria" charset="0"/>
              </a:rPr>
              <a:t>لتصور الفيديو قبل التصوير </a:t>
            </a:r>
            <a:r>
              <a:rPr lang="ar-SA" dirty="0">
                <a:latin typeface="Alexandria" charset="0"/>
                <a:cs typeface="Alexandria" charset="0"/>
              </a:rPr>
              <a:t>وتحديد أي تحديات محتملة.</a:t>
            </a:r>
          </a:p>
        </p:txBody>
      </p:sp>
      <p:sp>
        <p:nvSpPr>
          <p:cNvPr id="24" name="Rectangle 23">
            <a:extLst>
              <a:ext uri="{FF2B5EF4-FFF2-40B4-BE49-F238E27FC236}">
                <a16:creationId xmlns:a16="http://schemas.microsoft.com/office/drawing/2014/main" id="{C0E04B0C-4A73-6EF0-81D9-1C58A1D6843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D61BC17-B868-703D-1131-98E8BBF2FFB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D3FD77C-AA04-6D78-1254-2F5A282CC08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التخطيط المسبق</a:t>
            </a:r>
          </a:p>
        </p:txBody>
      </p:sp>
      <p:pic>
        <p:nvPicPr>
          <p:cNvPr id="17" name="Graphic 21">
            <a:extLst>
              <a:ext uri="{FF2B5EF4-FFF2-40B4-BE49-F238E27FC236}">
                <a16:creationId xmlns:a16="http://schemas.microsoft.com/office/drawing/2014/main" id="{CEC0D5BD-6F40-BA62-36B2-CDEEE428B0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12EBDD40-7D5D-8148-8C39-D11150C4E3A6}"/>
              </a:ext>
            </a:extLst>
          </p:cNvPr>
          <p:cNvSpPr txBox="1"/>
          <p:nvPr/>
        </p:nvSpPr>
        <p:spPr>
          <a:xfrm>
            <a:off x="480448" y="1469754"/>
            <a:ext cx="11231103" cy="1672830"/>
          </a:xfrm>
          <a:prstGeom prst="rect">
            <a:avLst/>
          </a:prstGeom>
          <a:noFill/>
        </p:spPr>
        <p:txBody>
          <a:bodyPr wrap="square">
            <a:spAutoFit/>
          </a:bodyPr>
          <a:lstStyle/>
          <a:p>
            <a:pPr algn="just" rtl="1">
              <a:lnSpc>
                <a:spcPct val="200000"/>
              </a:lnSpc>
            </a:pPr>
            <a:r>
              <a:rPr lang="ar-SA" dirty="0">
                <a:latin typeface="Alexandria" charset="0"/>
                <a:cs typeface="Alexandria" charset="0"/>
              </a:rPr>
              <a:t>4. يشمل التخطيط المسبق أيضاً </a:t>
            </a:r>
            <a:r>
              <a:rPr lang="ar-SA" dirty="0">
                <a:solidFill>
                  <a:srgbClr val="C00000"/>
                </a:solidFill>
                <a:latin typeface="Alexandria" charset="0"/>
                <a:cs typeface="Alexandria" charset="0"/>
              </a:rPr>
              <a:t>تطوير الفكرة والسيناريو</a:t>
            </a:r>
            <a:r>
              <a:rPr lang="ar-SA" dirty="0">
                <a:latin typeface="Alexandria" charset="0"/>
                <a:cs typeface="Alexandria" charset="0"/>
              </a:rPr>
              <a:t>،</a:t>
            </a:r>
            <a:r>
              <a:rPr lang="en-US" dirty="0">
                <a:latin typeface="Alexandria" charset="0"/>
                <a:cs typeface="Alexandria" charset="0"/>
              </a:rPr>
              <a:t> </a:t>
            </a:r>
            <a:r>
              <a:rPr lang="ar-SA" dirty="0">
                <a:latin typeface="Alexandria" charset="0"/>
                <a:cs typeface="Alexandria" charset="0"/>
              </a:rPr>
              <a:t>يجب أن تكون </a:t>
            </a:r>
            <a:r>
              <a:rPr lang="ar-SA" dirty="0">
                <a:solidFill>
                  <a:srgbClr val="C00000"/>
                </a:solidFill>
                <a:latin typeface="Alexandria" charset="0"/>
                <a:cs typeface="Alexandria" charset="0"/>
              </a:rPr>
              <a:t>الفكرة</a:t>
            </a:r>
            <a:r>
              <a:rPr lang="ar-SA" dirty="0">
                <a:latin typeface="Alexandria" charset="0"/>
                <a:cs typeface="Alexandria" charset="0"/>
              </a:rPr>
              <a:t> مبتكرة وجذابة، وأن تخدم الهدف المحدد من الفيديو، يتم بعد ذلك </a:t>
            </a:r>
            <a:r>
              <a:rPr lang="ar-SA" dirty="0">
                <a:solidFill>
                  <a:srgbClr val="C00000"/>
                </a:solidFill>
                <a:latin typeface="Alexandria" charset="0"/>
                <a:cs typeface="Alexandria" charset="0"/>
              </a:rPr>
              <a:t>كتابة السيناريو</a:t>
            </a:r>
            <a:r>
              <a:rPr lang="ar-SA" dirty="0">
                <a:latin typeface="Alexandria" charset="0"/>
                <a:cs typeface="Alexandria" charset="0"/>
              </a:rPr>
              <a:t>، والذي يتضمن الحوارات، الوصف المرئي للمشاهد، وأي تعليمات فنية أو إخراجية، والسيناريو الجيد يضمن تدفقاً منطقياً للأفكار ويساعد في الحفاظ على تركيز المشاهد.</a:t>
            </a:r>
          </a:p>
        </p:txBody>
      </p:sp>
      <p:pic>
        <p:nvPicPr>
          <p:cNvPr id="5" name="Picture 4">
            <a:extLst>
              <a:ext uri="{FF2B5EF4-FFF2-40B4-BE49-F238E27FC236}">
                <a16:creationId xmlns:a16="http://schemas.microsoft.com/office/drawing/2014/main" id="{CD18BAC5-8CCD-DBAA-5068-F47D9934D0AC}"/>
              </a:ext>
            </a:extLst>
          </p:cNvPr>
          <p:cNvPicPr>
            <a:picLocks noChangeAspect="1"/>
          </p:cNvPicPr>
          <p:nvPr/>
        </p:nvPicPr>
        <p:blipFill>
          <a:blip r:embed="rId3"/>
          <a:stretch>
            <a:fillRect/>
          </a:stretch>
        </p:blipFill>
        <p:spPr>
          <a:xfrm>
            <a:off x="480448" y="3321955"/>
            <a:ext cx="2675918" cy="18351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Box 6">
            <a:extLst>
              <a:ext uri="{FF2B5EF4-FFF2-40B4-BE49-F238E27FC236}">
                <a16:creationId xmlns:a16="http://schemas.microsoft.com/office/drawing/2014/main" id="{88BA6E1E-8796-343E-036B-E1A71D4605F1}"/>
              </a:ext>
            </a:extLst>
          </p:cNvPr>
          <p:cNvSpPr txBox="1"/>
          <p:nvPr/>
        </p:nvSpPr>
        <p:spPr>
          <a:xfrm>
            <a:off x="480448" y="5355725"/>
            <a:ext cx="11240832" cy="1118832"/>
          </a:xfrm>
          <a:prstGeom prst="rect">
            <a:avLst/>
          </a:prstGeom>
          <a:noFill/>
        </p:spPr>
        <p:txBody>
          <a:bodyPr wrap="square">
            <a:spAutoFit/>
          </a:bodyPr>
          <a:lstStyle/>
          <a:p>
            <a:pPr algn="just" rtl="1">
              <a:lnSpc>
                <a:spcPct val="200000"/>
              </a:lnSpc>
            </a:pPr>
            <a:r>
              <a:rPr lang="ar-SA" dirty="0">
                <a:latin typeface="Alexandria" charset="0"/>
                <a:cs typeface="Alexandria" charset="0"/>
              </a:rPr>
              <a:t>6. كما تتضمن هذه المرحلة </a:t>
            </a:r>
            <a:r>
              <a:rPr lang="ar-SA" dirty="0">
                <a:solidFill>
                  <a:srgbClr val="C00000"/>
                </a:solidFill>
                <a:latin typeface="Alexandria" charset="0"/>
                <a:cs typeface="Alexandria" charset="0"/>
              </a:rPr>
              <a:t>تحديد الميزانية المتاحة</a:t>
            </a:r>
            <a:r>
              <a:rPr lang="ar-SA" dirty="0">
                <a:latin typeface="Alexandria" charset="0"/>
                <a:cs typeface="Alexandria" charset="0"/>
              </a:rPr>
              <a:t>، والتي ستؤثر على اختيار المعدات، المواقع، والمواهب، ويتم تجهيز قائمة بالمعدات اللازمة (كاميرات، إضاءة، ميكروفونات، حامل ثلاثي،... ) واختيار المواقع المناسبة للتصوير.</a:t>
            </a:r>
          </a:p>
        </p:txBody>
      </p:sp>
    </p:spTree>
    <p:extLst>
      <p:ext uri="{BB962C8B-B14F-4D97-AF65-F5344CB8AC3E}">
        <p14:creationId xmlns:p14="http://schemas.microsoft.com/office/powerpoint/2010/main" val="65409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3"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C2A63-8085-5C90-E6E0-FA3D2AA5935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774BCE0-1DDA-E180-E96A-7D2A33B60832}"/>
              </a:ext>
            </a:extLst>
          </p:cNvPr>
          <p:cNvSpPr txBox="1"/>
          <p:nvPr/>
        </p:nvSpPr>
        <p:spPr>
          <a:xfrm>
            <a:off x="661481" y="1629345"/>
            <a:ext cx="1090415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7. هذه الخطوات تضمن أن عملية الإنتاج ستكون </a:t>
            </a:r>
            <a:r>
              <a:rPr lang="ar-SA" dirty="0">
                <a:solidFill>
                  <a:srgbClr val="C00000"/>
                </a:solidFill>
                <a:latin typeface="Alexandria" charset="0"/>
                <a:cs typeface="Alexandria" charset="0"/>
              </a:rPr>
              <a:t>منظمة وفعالة</a:t>
            </a:r>
            <a:r>
              <a:rPr lang="ar-SA" dirty="0">
                <a:latin typeface="Alexandria" charset="0"/>
                <a:cs typeface="Alexandria" charset="0"/>
              </a:rPr>
              <a:t>، مما يقلل من الأخطاء والتكاليف غير المتوقعة، ولضمان فعالية التخطيط المسبق، يجب أن يكون هناك بحث شامل حول الموضوع، المنافسين، والتوجهات الحالية في إنتاج الفيديو الرقمي. </a:t>
            </a:r>
          </a:p>
          <a:p>
            <a:pPr algn="just" rtl="1">
              <a:lnSpc>
                <a:spcPct val="200000"/>
              </a:lnSpc>
            </a:pPr>
            <a:r>
              <a:rPr lang="ar-SA" dirty="0">
                <a:latin typeface="Alexandria" charset="0"/>
                <a:cs typeface="Alexandria" charset="0"/>
              </a:rPr>
              <a:t>8. تحليل </a:t>
            </a:r>
            <a:r>
              <a:rPr lang="ar-SA" dirty="0">
                <a:solidFill>
                  <a:srgbClr val="C00000"/>
                </a:solidFill>
                <a:latin typeface="Alexandria" charset="0"/>
                <a:cs typeface="Alexandria" charset="0"/>
              </a:rPr>
              <a:t>الفيديوهات الناجحة </a:t>
            </a:r>
            <a:r>
              <a:rPr lang="ar-SA" dirty="0">
                <a:latin typeface="Alexandria" charset="0"/>
                <a:cs typeface="Alexandria" charset="0"/>
              </a:rPr>
              <a:t>في نفس المجال يمكن أن يوفر رؤى قيمة حول ما يجذب الجمهور وما يعمل بشكل جيد على المنصات المختلفة، كما أن </a:t>
            </a:r>
            <a:r>
              <a:rPr lang="ar-SA" dirty="0">
                <a:solidFill>
                  <a:srgbClr val="C00000"/>
                </a:solidFill>
                <a:latin typeface="Alexandria" charset="0"/>
                <a:cs typeface="Alexandria" charset="0"/>
              </a:rPr>
              <a:t>التفكير الإبداعي</a:t>
            </a:r>
            <a:r>
              <a:rPr lang="ar-SA" dirty="0">
                <a:latin typeface="Alexandria" charset="0"/>
                <a:cs typeface="Alexandria" charset="0"/>
              </a:rPr>
              <a:t> في هذه المرحلة أمر بالغ الأهمية؛ يجب على الفريق أن يجرب أفكاراً مختلفة، وأن يفكر خارج الصندوق لإنشاء محتوى فريد ومميز.</a:t>
            </a:r>
          </a:p>
          <a:p>
            <a:pPr algn="just" rtl="1">
              <a:lnSpc>
                <a:spcPct val="200000"/>
              </a:lnSpc>
            </a:pPr>
            <a:r>
              <a:rPr lang="ar-SA" dirty="0">
                <a:latin typeface="Alexandria" charset="0"/>
                <a:cs typeface="Alexandria" charset="0"/>
              </a:rPr>
              <a:t>9. يمكن استخدام </a:t>
            </a:r>
            <a:r>
              <a:rPr lang="ar-SA" dirty="0">
                <a:solidFill>
                  <a:srgbClr val="C00000"/>
                </a:solidFill>
                <a:latin typeface="Alexandria" charset="0"/>
                <a:cs typeface="Alexandria" charset="0"/>
              </a:rPr>
              <a:t>تقنيات العصف الذهني</a:t>
            </a:r>
            <a:r>
              <a:rPr lang="en-US" dirty="0">
                <a:solidFill>
                  <a:srgbClr val="C00000"/>
                </a:solidFill>
                <a:latin typeface="Alexandria" charset="0"/>
                <a:cs typeface="Alexandria" charset="0"/>
              </a:rPr>
              <a:t> </a:t>
            </a:r>
            <a:r>
              <a:rPr lang="ar-SA" dirty="0">
                <a:latin typeface="Alexandria" charset="0"/>
                <a:cs typeface="Alexandria" charset="0"/>
              </a:rPr>
              <a:t>لجمع أكبر عدد ممكن من الأفكار قبل تصفيتها واختيار الأنسب، ويجب أن يكون هناك </a:t>
            </a:r>
            <a:r>
              <a:rPr lang="ar-SA" dirty="0">
                <a:solidFill>
                  <a:srgbClr val="C00000"/>
                </a:solidFill>
                <a:latin typeface="Alexandria" charset="0"/>
                <a:cs typeface="Alexandria" charset="0"/>
              </a:rPr>
              <a:t>تواصل فعال بين جميع أعضاء الفريق </a:t>
            </a:r>
            <a:r>
              <a:rPr lang="ar-SA" dirty="0">
                <a:latin typeface="Alexandria" charset="0"/>
                <a:cs typeface="Alexandria" charset="0"/>
              </a:rPr>
              <a:t>المشاركين في المشروع، من المخرج والمنتج إلى المصور والمحرر، حيث أن وضوح الأدوار والمسؤوليات والتوقعات يضمن سير العمل بسلاسة.</a:t>
            </a:r>
          </a:p>
        </p:txBody>
      </p:sp>
      <p:sp>
        <p:nvSpPr>
          <p:cNvPr id="24" name="Rectangle 23">
            <a:extLst>
              <a:ext uri="{FF2B5EF4-FFF2-40B4-BE49-F238E27FC236}">
                <a16:creationId xmlns:a16="http://schemas.microsoft.com/office/drawing/2014/main" id="{90F5219A-51F9-7394-49E5-9B154EF13DD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97C6D96-D17C-7871-DADB-6095DCD263E9}"/>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FE9B272-571A-994C-9448-7C1643C2B5A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التخطيط المسبق</a:t>
            </a:r>
          </a:p>
        </p:txBody>
      </p:sp>
      <p:pic>
        <p:nvPicPr>
          <p:cNvPr id="17" name="Graphic 21">
            <a:extLst>
              <a:ext uri="{FF2B5EF4-FFF2-40B4-BE49-F238E27FC236}">
                <a16:creationId xmlns:a16="http://schemas.microsoft.com/office/drawing/2014/main" id="{93F147BD-AB3D-BDED-1094-C8FCEC781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308295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09E36-3530-1DF4-2834-BE95B4E3FEA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553EA5D-157A-D982-8FBC-EB0447D1B810}"/>
              </a:ext>
            </a:extLst>
          </p:cNvPr>
          <p:cNvSpPr txBox="1"/>
          <p:nvPr/>
        </p:nvSpPr>
        <p:spPr>
          <a:xfrm>
            <a:off x="1050587" y="1570977"/>
            <a:ext cx="10428052" cy="419659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a:t>
            </a:r>
            <a:r>
              <a:rPr lang="ar-SA" dirty="0">
                <a:solidFill>
                  <a:srgbClr val="C00000"/>
                </a:solidFill>
                <a:latin typeface="Alexandria" charset="0"/>
                <a:cs typeface="Alexandria" charset="0"/>
              </a:rPr>
              <a:t>مرحلة الإنتاج الفعلي </a:t>
            </a:r>
            <a:r>
              <a:rPr lang="ar-SA" dirty="0">
                <a:latin typeface="Alexandria" charset="0"/>
                <a:cs typeface="Alexandria" charset="0"/>
              </a:rPr>
              <a:t>هي المرحلة التي يتم فيها تحويل الأفكار والخطط الموضوعة في مرحلة ما قبل الإنتاج إلى واقع ملموس، تتضمن هذه المرحلة التصوير أو التسجيل للمحتوى المرئي والصوتي.</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يجب أن يتم التصوير </a:t>
            </a:r>
            <a:r>
              <a:rPr lang="ar-SA" dirty="0">
                <a:solidFill>
                  <a:srgbClr val="C00000"/>
                </a:solidFill>
                <a:latin typeface="Alexandria" charset="0"/>
                <a:cs typeface="Alexandria" charset="0"/>
              </a:rPr>
              <a:t>وفقاً للسيناريو ولوحة القصة</a:t>
            </a:r>
            <a:r>
              <a:rPr lang="ar-SA" dirty="0">
                <a:latin typeface="Alexandria" charset="0"/>
                <a:cs typeface="Alexandria" charset="0"/>
              </a:rPr>
              <a:t> التي تم إعدادها مسبقاً، مع الانتباه الدقيق لجودة الصورة والصوت، ويتطلب ذلك استخدام المعدات المناسبة، مثل الكاميرات عالية الدقة، الميكروفونات الاحترافية لضمان صوت نقي وواضح، وأنظمة الإضاءة التي تضمن وضوح المشهد وتبرز التفاصيل.</a:t>
            </a:r>
            <a:endParaRPr lang="en-US" dirty="0">
              <a:latin typeface="Alexandria" charset="0"/>
              <a:cs typeface="Alexandria" charset="0"/>
            </a:endParaRPr>
          </a:p>
          <a:p>
            <a:pPr algn="just" rtl="1">
              <a:lnSpc>
                <a:spcPct val="200000"/>
              </a:lnSpc>
            </a:pPr>
            <a:r>
              <a:rPr lang="ar-SA" sz="500" dirty="0">
                <a:latin typeface="Alexandria" charset="0"/>
                <a:cs typeface="Alexandria" charset="0"/>
              </a:rPr>
              <a:t> </a:t>
            </a:r>
          </a:p>
          <a:p>
            <a:pPr algn="just" rtl="1">
              <a:lnSpc>
                <a:spcPct val="200000"/>
              </a:lnSpc>
            </a:pPr>
            <a:r>
              <a:rPr lang="ar-SA" dirty="0">
                <a:latin typeface="Alexandria" charset="0"/>
                <a:cs typeface="Alexandria" charset="0"/>
              </a:rPr>
              <a:t>3. كما يجب الانتباه إلى </a:t>
            </a:r>
            <a:r>
              <a:rPr lang="ar-SA" dirty="0">
                <a:solidFill>
                  <a:srgbClr val="C00000"/>
                </a:solidFill>
                <a:latin typeface="Alexandria" charset="0"/>
                <a:cs typeface="Alexandria" charset="0"/>
              </a:rPr>
              <a:t>زوايا التصوير، حركة الكاميرا، وتكوين اللقطات</a:t>
            </a:r>
            <a:r>
              <a:rPr lang="ar-SA" dirty="0">
                <a:latin typeface="Alexandria" charset="0"/>
                <a:cs typeface="Alexandria" charset="0"/>
              </a:rPr>
              <a:t> لضمان جاذبية بصرية، وأن الهدف هو جمع كل المواد الخام اللازمة لإنشاء الفيديو النهائي بأعلى جودة ممكنة.</a:t>
            </a:r>
          </a:p>
        </p:txBody>
      </p:sp>
      <p:sp>
        <p:nvSpPr>
          <p:cNvPr id="24" name="Rectangle 23">
            <a:extLst>
              <a:ext uri="{FF2B5EF4-FFF2-40B4-BE49-F238E27FC236}">
                <a16:creationId xmlns:a16="http://schemas.microsoft.com/office/drawing/2014/main" id="{F3519B86-3849-A25B-9458-FD21885FB7D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95E1E1F-1611-5338-E034-80C091BF41F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58E422B-6428-C33E-CF6E-FBED06CFE56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الإنتاج الفعلي</a:t>
            </a:r>
          </a:p>
        </p:txBody>
      </p:sp>
      <p:pic>
        <p:nvPicPr>
          <p:cNvPr id="17" name="Graphic 21">
            <a:extLst>
              <a:ext uri="{FF2B5EF4-FFF2-40B4-BE49-F238E27FC236}">
                <a16:creationId xmlns:a16="http://schemas.microsoft.com/office/drawing/2014/main" id="{FFD63C98-2E2A-9CA3-8ED1-E15F2C7CDC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190361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8402F-23D9-E42C-6BB7-2ED02374CBB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0EC6E4B-FB29-EAB9-EA66-DB6CC4FBE6F6}"/>
              </a:ext>
            </a:extLst>
          </p:cNvPr>
          <p:cNvSpPr txBox="1"/>
          <p:nvPr/>
        </p:nvSpPr>
        <p:spPr>
          <a:xfrm>
            <a:off x="758757" y="1600161"/>
            <a:ext cx="10806879"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تشمل </a:t>
            </a:r>
            <a:r>
              <a:rPr lang="ar-SA" dirty="0">
                <a:solidFill>
                  <a:srgbClr val="C00000"/>
                </a:solidFill>
                <a:latin typeface="Alexandria" charset="0"/>
                <a:cs typeface="Alexandria" charset="0"/>
              </a:rPr>
              <a:t>مرحلة الإنتاج</a:t>
            </a:r>
            <a:r>
              <a:rPr lang="ar-SA" dirty="0">
                <a:latin typeface="Alexandria" charset="0"/>
                <a:cs typeface="Alexandria" charset="0"/>
              </a:rPr>
              <a:t> أيضاً </a:t>
            </a:r>
            <a:r>
              <a:rPr lang="ar-SA" dirty="0">
                <a:solidFill>
                  <a:srgbClr val="C00000"/>
                </a:solidFill>
                <a:latin typeface="Alexandria" charset="0"/>
                <a:cs typeface="Alexandria" charset="0"/>
              </a:rPr>
              <a:t>إدارة فريق العمل</a:t>
            </a:r>
            <a:r>
              <a:rPr lang="ar-SA" dirty="0">
                <a:latin typeface="Alexandria" charset="0"/>
                <a:cs typeface="Alexandria" charset="0"/>
              </a:rPr>
              <a:t> وتوجيه المواهب، يجب أن يعمل الفريق بتناغم لضمان سير عملية التصوير بسلاسة وكفاءة، يشمل ذلك المخرج، المصور، مهندس الصوت، ومساعدي الإنتاج.</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a:t>
            </a:r>
            <a:r>
              <a:rPr lang="ar-SA" dirty="0">
                <a:solidFill>
                  <a:srgbClr val="C00000"/>
                </a:solidFill>
                <a:latin typeface="Alexandria" charset="0"/>
                <a:cs typeface="Alexandria" charset="0"/>
              </a:rPr>
              <a:t>توجيه المواهب</a:t>
            </a:r>
            <a:r>
              <a:rPr lang="ar-SA" dirty="0">
                <a:latin typeface="Alexandria" charset="0"/>
                <a:cs typeface="Alexandria" charset="0"/>
              </a:rPr>
              <a:t>، سواء كانوا ممثلين، مقدمي محتوى، أو متحدثين، أمر بالغ الأهمية للحصول على الأداء المطلوب الذي يخدم رسالة الفيديو، يجب أن يكون المخرج قادراً على التواصل بوضوح مع المواهب، وتقديم التوجيهات اللازمة، وخلق بيئة مريحة تشجع على الإبداع.</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6. كما تتضمن هذه المرحلة </a:t>
            </a:r>
            <a:r>
              <a:rPr lang="ar-SA" dirty="0">
                <a:solidFill>
                  <a:srgbClr val="C00000"/>
                </a:solidFill>
                <a:latin typeface="Alexandria" charset="0"/>
                <a:cs typeface="Alexandria" charset="0"/>
              </a:rPr>
              <a:t>حل المشكلات الطارئة </a:t>
            </a:r>
            <a:r>
              <a:rPr lang="ar-SA" dirty="0">
                <a:latin typeface="Alexandria" charset="0"/>
                <a:cs typeface="Alexandria" charset="0"/>
              </a:rPr>
              <a:t>التي قد تظهر أثناء التصوير، مثل التغيرات المفاجئة في الطقس، مشاكل المعدات، أو تحديات الموقع. المرونة والقدرة على التكيف مع هذه الظروف غير المتوقعة هي مفتاح النجاح في هذه المرحلة.</a:t>
            </a:r>
          </a:p>
        </p:txBody>
      </p:sp>
      <p:sp>
        <p:nvSpPr>
          <p:cNvPr id="24" name="Rectangle 23">
            <a:extLst>
              <a:ext uri="{FF2B5EF4-FFF2-40B4-BE49-F238E27FC236}">
                <a16:creationId xmlns:a16="http://schemas.microsoft.com/office/drawing/2014/main" id="{25821BC9-41AC-B9E3-F2F1-197FE20A746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C35110B-AE07-30BF-EDC2-1D66A17654B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24621E3-8DA4-7347-2756-35D78F2C8F1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الإنتاج الفعلي</a:t>
            </a:r>
          </a:p>
        </p:txBody>
      </p:sp>
      <p:pic>
        <p:nvPicPr>
          <p:cNvPr id="17" name="Graphic 21">
            <a:extLst>
              <a:ext uri="{FF2B5EF4-FFF2-40B4-BE49-F238E27FC236}">
                <a16:creationId xmlns:a16="http://schemas.microsoft.com/office/drawing/2014/main" id="{6C9F2F7B-2A47-4CCC-B588-5E865D410E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154342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9E6A4-EEC3-D40B-2A5D-930024BDAF0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12A0EF9-DB6E-8FF6-3CFD-587BE6C874E0}"/>
              </a:ext>
            </a:extLst>
          </p:cNvPr>
          <p:cNvSpPr txBox="1"/>
          <p:nvPr/>
        </p:nvSpPr>
        <p:spPr>
          <a:xfrm>
            <a:off x="758757" y="1502881"/>
            <a:ext cx="10806879"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7. لضمان فعالية مرحلة الإنتاج، يجب أن يكون هناك </a:t>
            </a:r>
            <a:r>
              <a:rPr lang="ar-SA" dirty="0">
                <a:solidFill>
                  <a:srgbClr val="C00000"/>
                </a:solidFill>
                <a:latin typeface="Alexandria" charset="0"/>
                <a:cs typeface="Alexandria" charset="0"/>
              </a:rPr>
              <a:t>فحص مستمر للمواد المصورة</a:t>
            </a:r>
            <a:r>
              <a:rPr lang="ar-SA" dirty="0">
                <a:latin typeface="Alexandria" charset="0"/>
                <a:cs typeface="Alexandria" charset="0"/>
              </a:rPr>
              <a:t> أثناء وبعد التصوير، هذا يساعد على التأكد من أن اللقطات تلبي المعايير المطلوبة، وأن جميع المشاهد الضرورية قد تم التقاطها، وأنه لا توجد أخطاء فنية أو بصرية يمكن أن تؤثر على جودة الفيديو النهائي.</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8. كما يجب </a:t>
            </a:r>
            <a:r>
              <a:rPr lang="ar-SA" dirty="0">
                <a:solidFill>
                  <a:srgbClr val="C00000"/>
                </a:solidFill>
                <a:latin typeface="Alexandria" charset="0"/>
                <a:cs typeface="Alexandria" charset="0"/>
              </a:rPr>
              <a:t>تنظيم الملفات</a:t>
            </a:r>
            <a:r>
              <a:rPr lang="ar-SA" dirty="0">
                <a:latin typeface="Alexandria" charset="0"/>
                <a:cs typeface="Alexandria" charset="0"/>
              </a:rPr>
              <a:t> </a:t>
            </a:r>
            <a:r>
              <a:rPr lang="ar-SA" dirty="0">
                <a:solidFill>
                  <a:srgbClr val="C00000"/>
                </a:solidFill>
                <a:latin typeface="Alexandria" charset="0"/>
                <a:cs typeface="Alexandria" charset="0"/>
              </a:rPr>
              <a:t>بشكل</a:t>
            </a:r>
            <a:r>
              <a:rPr lang="ar-SA" dirty="0">
                <a:latin typeface="Alexandria" charset="0"/>
                <a:cs typeface="Alexandria" charset="0"/>
              </a:rPr>
              <a:t> </a:t>
            </a:r>
            <a:r>
              <a:rPr lang="ar-SA" dirty="0">
                <a:solidFill>
                  <a:srgbClr val="C00000"/>
                </a:solidFill>
                <a:latin typeface="Alexandria" charset="0"/>
                <a:cs typeface="Alexandria" charset="0"/>
              </a:rPr>
              <a:t>جيد</a:t>
            </a:r>
            <a:r>
              <a:rPr lang="ar-SA" dirty="0">
                <a:latin typeface="Alexandria" charset="0"/>
                <a:cs typeface="Alexandria" charset="0"/>
              </a:rPr>
              <a:t>، حيث يتم تسمية اللقطات وتصنيفها بطريقة منطقية لتسهيل عملية ما بعد الإنتاج، استخدام نظام تسمية موحد وتخزين الملفات في مجلدات منظمة يوفر الكثير من الوقت والجهد لاحقاً.</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9. يجب أن يكون هناك </a:t>
            </a:r>
            <a:r>
              <a:rPr lang="ar-SA" dirty="0">
                <a:solidFill>
                  <a:srgbClr val="C00000"/>
                </a:solidFill>
                <a:latin typeface="Alexandria" charset="0"/>
                <a:cs typeface="Alexandria" charset="0"/>
              </a:rPr>
              <a:t>اهتمام بالتفاصيل</a:t>
            </a:r>
            <a:r>
              <a:rPr lang="ar-SA" dirty="0">
                <a:latin typeface="Alexandria" charset="0"/>
                <a:cs typeface="Alexandria" charset="0"/>
              </a:rPr>
              <a:t> في كل جانب من جوانب التصوير، من الإضاءة إلى الصوت إلى الأداء، هذه التفاصيل الصغيرة هي التي تحدث فرقاً كبيراً في جودة المنتج النهائي وتأثيره على الجمهور.</a:t>
            </a:r>
          </a:p>
        </p:txBody>
      </p:sp>
      <p:sp>
        <p:nvSpPr>
          <p:cNvPr id="24" name="Rectangle 23">
            <a:extLst>
              <a:ext uri="{FF2B5EF4-FFF2-40B4-BE49-F238E27FC236}">
                <a16:creationId xmlns:a16="http://schemas.microsoft.com/office/drawing/2014/main" id="{CB8A9170-9172-8230-FBBF-7EC045DE3BC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09437F7-6DC3-E2F3-7104-A47E2C14DD14}"/>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09C15FC-EEB1-1608-0F4C-399C0F7141D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الإنتاج الفعلي</a:t>
            </a:r>
          </a:p>
        </p:txBody>
      </p:sp>
      <p:pic>
        <p:nvPicPr>
          <p:cNvPr id="17" name="Graphic 21">
            <a:extLst>
              <a:ext uri="{FF2B5EF4-FFF2-40B4-BE49-F238E27FC236}">
                <a16:creationId xmlns:a16="http://schemas.microsoft.com/office/drawing/2014/main" id="{4629E230-402C-45BF-E7C5-BA1E1D3E68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189313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5744B-90F2-9113-CD87-E2AF33CD15B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C62A40B-CF00-2678-5300-FB4A71E603AC}"/>
              </a:ext>
            </a:extLst>
          </p:cNvPr>
          <p:cNvSpPr txBox="1"/>
          <p:nvPr/>
        </p:nvSpPr>
        <p:spPr>
          <a:xfrm>
            <a:off x="758757" y="1502881"/>
            <a:ext cx="10806879"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مرحلة </a:t>
            </a:r>
            <a:r>
              <a:rPr lang="ar-SA" dirty="0">
                <a:solidFill>
                  <a:srgbClr val="C00000"/>
                </a:solidFill>
                <a:latin typeface="Alexandria" charset="0"/>
                <a:cs typeface="Alexandria" charset="0"/>
              </a:rPr>
              <a:t>ما بعد الإنتاج</a:t>
            </a:r>
            <a:r>
              <a:rPr lang="en-US" dirty="0">
                <a:solidFill>
                  <a:srgbClr val="C00000"/>
                </a:solidFill>
                <a:latin typeface="Alexandria" charset="0"/>
                <a:cs typeface="Alexandria" charset="0"/>
              </a:rPr>
              <a:t> </a:t>
            </a:r>
            <a:r>
              <a:rPr lang="ar-SA" dirty="0">
                <a:latin typeface="Alexandria" charset="0"/>
                <a:cs typeface="Alexandria" charset="0"/>
              </a:rPr>
              <a:t>هي المرحلة التي يتم فيها تجميع كل العناصر المرئية والصوتية </a:t>
            </a:r>
            <a:r>
              <a:rPr lang="ar-SA" dirty="0">
                <a:solidFill>
                  <a:srgbClr val="C00000"/>
                </a:solidFill>
                <a:latin typeface="Alexandria" charset="0"/>
                <a:cs typeface="Alexandria" charset="0"/>
              </a:rPr>
              <a:t>لإنشاء الفيديو النهائي</a:t>
            </a:r>
            <a:r>
              <a:rPr lang="ar-SA" dirty="0">
                <a:latin typeface="Alexandria" charset="0"/>
                <a:cs typeface="Alexandria" charset="0"/>
              </a:rPr>
              <a:t>، تبدأ هذه المرحلة بـالمونتاج أو التحرير</a:t>
            </a:r>
            <a:r>
              <a:rPr lang="en-US" dirty="0">
                <a:latin typeface="Alexandria" charset="0"/>
                <a:cs typeface="Alexandria" charset="0"/>
              </a:rPr>
              <a:t>، </a:t>
            </a:r>
            <a:r>
              <a:rPr lang="ar-SA" dirty="0">
                <a:latin typeface="Alexandria" charset="0"/>
                <a:cs typeface="Alexandria" charset="0"/>
              </a:rPr>
              <a:t>حيث يتم استيراد جميع اللقطات المصورة، ثم يتم قص الأجزاء غير المرغوب فيها، وترتيب المشاهد في تسلسل منطقي ومتماسك يخدم السرد القصصي للفيديو.</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يتضمن المونتاج أيضاً إضافة </a:t>
            </a:r>
            <a:r>
              <a:rPr lang="ar-SA" dirty="0">
                <a:solidFill>
                  <a:srgbClr val="C00000"/>
                </a:solidFill>
                <a:latin typeface="Alexandria" charset="0"/>
                <a:cs typeface="Alexandria" charset="0"/>
              </a:rPr>
              <a:t>الانتقالات السلسة</a:t>
            </a:r>
            <a:r>
              <a:rPr lang="ar-SA" dirty="0">
                <a:latin typeface="Alexandria" charset="0"/>
                <a:cs typeface="Alexandria" charset="0"/>
              </a:rPr>
              <a:t> بين المشاهد، وتعديل </a:t>
            </a:r>
            <a:r>
              <a:rPr lang="ar-SA" dirty="0">
                <a:solidFill>
                  <a:srgbClr val="C00000"/>
                </a:solidFill>
                <a:latin typeface="Alexandria" charset="0"/>
                <a:cs typeface="Alexandria" charset="0"/>
              </a:rPr>
              <a:t>سرعة اللقطات</a:t>
            </a:r>
            <a:r>
              <a:rPr lang="ar-SA" dirty="0">
                <a:latin typeface="Alexandria" charset="0"/>
                <a:cs typeface="Alexandria" charset="0"/>
              </a:rPr>
              <a:t>، وإضافة </a:t>
            </a:r>
            <a:r>
              <a:rPr lang="ar-SA" dirty="0">
                <a:solidFill>
                  <a:srgbClr val="C00000"/>
                </a:solidFill>
                <a:latin typeface="Alexandria" charset="0"/>
                <a:cs typeface="Alexandria" charset="0"/>
              </a:rPr>
              <a:t>المؤثرات البصرية</a:t>
            </a:r>
            <a:r>
              <a:rPr lang="ar-SA" dirty="0">
                <a:latin typeface="Alexandria" charset="0"/>
                <a:cs typeface="Alexandria" charset="0"/>
              </a:rPr>
              <a:t> الأساسية، الهدف هو تحويل المواد الخام إلى قصة مرئية جذابة ومؤثرة تحافظ على اهتمام المشاهد من البداية إلى النهاية، يجب أن يكون المحرر مبدعاً ولديه حس فني قوي لضمان أن الفيديو يتدفق بسلاسة ويحقق التأثير المطلوب.</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3. تشمل مرحلة ما بعد الإنتاج أيضاً</a:t>
            </a:r>
            <a:r>
              <a:rPr lang="ar-SA" dirty="0">
                <a:solidFill>
                  <a:srgbClr val="C00000"/>
                </a:solidFill>
                <a:latin typeface="Alexandria" charset="0"/>
                <a:cs typeface="Alexandria" charset="0"/>
              </a:rPr>
              <a:t> تحسين الصوت وتصحيح الألوان</a:t>
            </a:r>
            <a:r>
              <a:rPr lang="ar-SA" dirty="0">
                <a:latin typeface="Alexandria" charset="0"/>
                <a:cs typeface="Alexandria" charset="0"/>
              </a:rPr>
              <a:t> وفق أسس ومعايير فنية.</a:t>
            </a:r>
          </a:p>
        </p:txBody>
      </p:sp>
      <p:sp>
        <p:nvSpPr>
          <p:cNvPr id="24" name="Rectangle 23">
            <a:extLst>
              <a:ext uri="{FF2B5EF4-FFF2-40B4-BE49-F238E27FC236}">
                <a16:creationId xmlns:a16="http://schemas.microsoft.com/office/drawing/2014/main" id="{AFB4E04A-0D0E-E04A-8449-B3CA9BC4D2A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28659A8-2FF6-C829-653E-AAB95B3ABC6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5EE85CE-57C6-7434-8927-9C77E7DE7C4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ثالثاً: ما بعد الإنتاج</a:t>
            </a:r>
          </a:p>
        </p:txBody>
      </p:sp>
      <p:pic>
        <p:nvPicPr>
          <p:cNvPr id="17" name="Graphic 21">
            <a:extLst>
              <a:ext uri="{FF2B5EF4-FFF2-40B4-BE49-F238E27FC236}">
                <a16:creationId xmlns:a16="http://schemas.microsoft.com/office/drawing/2014/main" id="{8CF30648-6C84-9086-0C13-42BC43BA6C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730016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8B5B1-01A7-A68E-D932-EFBDCAF9F0D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F297E2B-B4AA-5822-615B-57F95A539B6A}"/>
              </a:ext>
            </a:extLst>
          </p:cNvPr>
          <p:cNvSpPr txBox="1"/>
          <p:nvPr/>
        </p:nvSpPr>
        <p:spPr>
          <a:xfrm>
            <a:off x="612843" y="1502881"/>
            <a:ext cx="1095279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a:t>
            </a:r>
            <a:r>
              <a:rPr lang="ar-SA" dirty="0">
                <a:solidFill>
                  <a:srgbClr val="C00000"/>
                </a:solidFill>
                <a:latin typeface="Alexandria" charset="0"/>
                <a:cs typeface="Alexandria" charset="0"/>
              </a:rPr>
              <a:t>جودة الصوت </a:t>
            </a:r>
            <a:r>
              <a:rPr lang="ar-SA" dirty="0">
                <a:latin typeface="Alexandria" charset="0"/>
                <a:cs typeface="Alexandria" charset="0"/>
              </a:rPr>
              <a:t>لا تقل أهمية عن جودة الصورة في الفيديو الرقمي، حيث يتضمن تحسين الصوت إزالة الضوضاء الخلفية، تعديل مستويات الصوت للحوارات والموسيقى والمؤثرات الصوتية لضمان توازنها ووضوحها، وإضافة المؤثرات الصوتية المناسبة لتعزيز التجربة السمعية.</a:t>
            </a:r>
          </a:p>
          <a:p>
            <a:pPr algn="just" rtl="1">
              <a:lnSpc>
                <a:spcPct val="200000"/>
              </a:lnSpc>
            </a:pPr>
            <a:r>
              <a:rPr lang="ar-SA" dirty="0">
                <a:latin typeface="Alexandria" charset="0"/>
                <a:cs typeface="Alexandria" charset="0"/>
              </a:rPr>
              <a:t>5. أما </a:t>
            </a:r>
            <a:r>
              <a:rPr lang="ar-SA" dirty="0">
                <a:solidFill>
                  <a:srgbClr val="C00000"/>
                </a:solidFill>
                <a:latin typeface="Alexandria" charset="0"/>
                <a:cs typeface="Alexandria" charset="0"/>
              </a:rPr>
              <a:t>تصحيح الألوان</a:t>
            </a:r>
            <a:r>
              <a:rPr lang="ar-SA" dirty="0">
                <a:latin typeface="Alexandria" charset="0"/>
                <a:cs typeface="Alexandria" charset="0"/>
              </a:rPr>
              <a:t>، فهو عملية تعديل الألوان والتباين والإضاءة في الفيديو لضمان تناسقها عبر جميع اللقطات، ولإضفاء مظهر بصري احترافي وجذاب، يمكن لتصحيح الألوان أن يغير بشكل كبير مزاج الفيديو وإحساسه العام. </a:t>
            </a:r>
          </a:p>
          <a:p>
            <a:pPr algn="just" rtl="1">
              <a:lnSpc>
                <a:spcPct val="200000"/>
              </a:lnSpc>
            </a:pPr>
            <a:r>
              <a:rPr lang="ar-SA" dirty="0">
                <a:latin typeface="Alexandria" charset="0"/>
                <a:cs typeface="Alexandria" charset="0"/>
              </a:rPr>
              <a:t>6. يمكن في هذه المرحلة </a:t>
            </a:r>
            <a:r>
              <a:rPr lang="ar-SA" dirty="0">
                <a:solidFill>
                  <a:srgbClr val="C00000"/>
                </a:solidFill>
                <a:latin typeface="Alexandria" charset="0"/>
                <a:cs typeface="Alexandria" charset="0"/>
              </a:rPr>
              <a:t>إضافة الرسوم الايضاحية المتحركة</a:t>
            </a:r>
            <a:r>
              <a:rPr lang="en-US" dirty="0">
                <a:latin typeface="Alexandria" charset="0"/>
                <a:cs typeface="Alexandria" charset="0"/>
              </a:rPr>
              <a:t>، </a:t>
            </a:r>
            <a:r>
              <a:rPr lang="ar-SA" dirty="0">
                <a:latin typeface="Alexandria" charset="0"/>
                <a:cs typeface="Alexandria" charset="0"/>
              </a:rPr>
              <a:t>مثل الشعارات المتحركة، العناوين، أو الرسوم البيانية التوضيحية، لتعزيز الرسالة البصرية وجعل المعلومات أكثر جاذبية وفهماً، وأخيراً يتم </a:t>
            </a:r>
            <a:r>
              <a:rPr lang="ar-SA" dirty="0">
                <a:solidFill>
                  <a:srgbClr val="C00000"/>
                </a:solidFill>
                <a:latin typeface="Alexandria" charset="0"/>
                <a:cs typeface="Alexandria" charset="0"/>
              </a:rPr>
              <a:t>إضافة الموسيقى التصويرية</a:t>
            </a:r>
            <a:r>
              <a:rPr lang="ar-SA" dirty="0">
                <a:latin typeface="Alexandria" charset="0"/>
                <a:cs typeface="Alexandria" charset="0"/>
              </a:rPr>
              <a:t> التي تتناسب مع الفيديو وتدعم السرد القصصي.</a:t>
            </a:r>
          </a:p>
        </p:txBody>
      </p:sp>
      <p:sp>
        <p:nvSpPr>
          <p:cNvPr id="24" name="Rectangle 23">
            <a:extLst>
              <a:ext uri="{FF2B5EF4-FFF2-40B4-BE49-F238E27FC236}">
                <a16:creationId xmlns:a16="http://schemas.microsoft.com/office/drawing/2014/main" id="{06B00CC6-C5B3-FF3C-0762-C48C6914A0E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0FA9807-A273-CCB7-E4D6-49EB3490F9F3}"/>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7FF2B7A-5A7C-3974-AF92-407A828C25D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ثالثاً: ما بعد الإنتاج</a:t>
            </a:r>
          </a:p>
        </p:txBody>
      </p:sp>
      <p:pic>
        <p:nvPicPr>
          <p:cNvPr id="17" name="Graphic 21">
            <a:extLst>
              <a:ext uri="{FF2B5EF4-FFF2-40B4-BE49-F238E27FC236}">
                <a16:creationId xmlns:a16="http://schemas.microsoft.com/office/drawing/2014/main" id="{214150EF-2A9E-B372-9F88-07F3408B09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57113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F87DD-C868-68D1-A06B-BF155BDAAD1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1C65659-EEFB-6E8F-C847-6AFF9736ABD3}"/>
              </a:ext>
            </a:extLst>
          </p:cNvPr>
          <p:cNvSpPr txBox="1"/>
          <p:nvPr/>
        </p:nvSpPr>
        <p:spPr>
          <a:xfrm>
            <a:off x="612843" y="1502881"/>
            <a:ext cx="10952793" cy="5150705"/>
          </a:xfrm>
          <a:prstGeom prst="rect">
            <a:avLst/>
          </a:prstGeom>
          <a:noFill/>
        </p:spPr>
        <p:txBody>
          <a:bodyPr wrap="square" rtlCol="0">
            <a:spAutoFit/>
          </a:bodyPr>
          <a:lstStyle/>
          <a:p>
            <a:pPr algn="just" rtl="1">
              <a:lnSpc>
                <a:spcPct val="200000"/>
              </a:lnSpc>
            </a:pPr>
            <a:r>
              <a:rPr lang="ar-SA" dirty="0">
                <a:latin typeface="Alexandria" charset="0"/>
                <a:cs typeface="Alexandria" charset="0"/>
              </a:rPr>
              <a:t>7. لضمان </a:t>
            </a:r>
            <a:r>
              <a:rPr lang="ar-SA" dirty="0">
                <a:solidFill>
                  <a:srgbClr val="C00000"/>
                </a:solidFill>
                <a:latin typeface="Alexandria" charset="0"/>
                <a:cs typeface="Alexandria" charset="0"/>
              </a:rPr>
              <a:t>فعالية</a:t>
            </a:r>
            <a:r>
              <a:rPr lang="ar-SA" dirty="0">
                <a:latin typeface="Alexandria" charset="0"/>
                <a:cs typeface="Alexandria" charset="0"/>
              </a:rPr>
              <a:t> مرحلة </a:t>
            </a:r>
            <a:r>
              <a:rPr lang="ar-SA" dirty="0">
                <a:solidFill>
                  <a:srgbClr val="C00000"/>
                </a:solidFill>
                <a:latin typeface="Alexandria" charset="0"/>
                <a:cs typeface="Alexandria" charset="0"/>
              </a:rPr>
              <a:t>ما</a:t>
            </a:r>
            <a:r>
              <a:rPr lang="ar-SA" dirty="0">
                <a:latin typeface="Alexandria" charset="0"/>
                <a:cs typeface="Alexandria" charset="0"/>
              </a:rPr>
              <a:t> </a:t>
            </a:r>
            <a:r>
              <a:rPr lang="ar-SA" dirty="0">
                <a:solidFill>
                  <a:srgbClr val="C00000"/>
                </a:solidFill>
                <a:latin typeface="Alexandria" charset="0"/>
                <a:cs typeface="Alexandria" charset="0"/>
              </a:rPr>
              <a:t>بعد</a:t>
            </a:r>
            <a:r>
              <a:rPr lang="ar-SA" dirty="0">
                <a:latin typeface="Alexandria" charset="0"/>
                <a:cs typeface="Alexandria" charset="0"/>
              </a:rPr>
              <a:t> </a:t>
            </a:r>
            <a:r>
              <a:rPr lang="ar-SA" dirty="0">
                <a:solidFill>
                  <a:srgbClr val="C00000"/>
                </a:solidFill>
                <a:latin typeface="Alexandria" charset="0"/>
                <a:cs typeface="Alexandria" charset="0"/>
              </a:rPr>
              <a:t>الإنتاج</a:t>
            </a:r>
            <a:r>
              <a:rPr lang="ar-SA" dirty="0">
                <a:latin typeface="Alexandria" charset="0"/>
                <a:cs typeface="Alexandria" charset="0"/>
              </a:rPr>
              <a:t>، يجب أن يكون هناك </a:t>
            </a:r>
            <a:r>
              <a:rPr lang="ar-SA" dirty="0">
                <a:solidFill>
                  <a:srgbClr val="C00000"/>
                </a:solidFill>
                <a:latin typeface="Alexandria" charset="0"/>
                <a:cs typeface="Alexandria" charset="0"/>
              </a:rPr>
              <a:t>مراجعة</a:t>
            </a:r>
            <a:r>
              <a:rPr lang="ar-SA" dirty="0">
                <a:latin typeface="Alexandria" charset="0"/>
                <a:cs typeface="Alexandria" charset="0"/>
              </a:rPr>
              <a:t> </a:t>
            </a:r>
            <a:r>
              <a:rPr lang="ar-SA" dirty="0">
                <a:solidFill>
                  <a:srgbClr val="C00000"/>
                </a:solidFill>
                <a:latin typeface="Alexandria" charset="0"/>
                <a:cs typeface="Alexandria" charset="0"/>
              </a:rPr>
              <a:t>دقيقة</a:t>
            </a:r>
            <a:r>
              <a:rPr lang="ar-SA" dirty="0">
                <a:latin typeface="Alexandria" charset="0"/>
                <a:cs typeface="Alexandria" charset="0"/>
              </a:rPr>
              <a:t> للفيديو من قبل فريق العمل والعملاء (إذا وجدوا) لجمع الملاحظات وإجراء التعديلات اللازمة.</a:t>
            </a:r>
          </a:p>
          <a:p>
            <a:pPr algn="just" rtl="1">
              <a:lnSpc>
                <a:spcPct val="200000"/>
              </a:lnSpc>
            </a:pPr>
            <a:r>
              <a:rPr lang="ar-SA" dirty="0">
                <a:latin typeface="Alexandria" charset="0"/>
                <a:cs typeface="Alexandria" charset="0"/>
              </a:rPr>
              <a:t>8. هذه العملية التكرارية تضمن أن المنتج النهائي </a:t>
            </a:r>
            <a:r>
              <a:rPr lang="ar-SA" dirty="0">
                <a:solidFill>
                  <a:srgbClr val="C00000"/>
                </a:solidFill>
                <a:latin typeface="Alexandria" charset="0"/>
                <a:cs typeface="Alexandria" charset="0"/>
              </a:rPr>
              <a:t>يلبي</a:t>
            </a:r>
            <a:r>
              <a:rPr lang="ar-SA" dirty="0">
                <a:latin typeface="Alexandria" charset="0"/>
                <a:cs typeface="Alexandria" charset="0"/>
              </a:rPr>
              <a:t> جميع </a:t>
            </a:r>
            <a:r>
              <a:rPr lang="ar-SA" dirty="0">
                <a:solidFill>
                  <a:srgbClr val="C00000"/>
                </a:solidFill>
                <a:latin typeface="Alexandria" charset="0"/>
                <a:cs typeface="Alexandria" charset="0"/>
              </a:rPr>
              <a:t>المتطلبات</a:t>
            </a:r>
            <a:r>
              <a:rPr lang="ar-SA" dirty="0">
                <a:latin typeface="Alexandria" charset="0"/>
                <a:cs typeface="Alexandria" charset="0"/>
              </a:rPr>
              <a:t> </a:t>
            </a:r>
            <a:r>
              <a:rPr lang="ar-SA" dirty="0">
                <a:solidFill>
                  <a:srgbClr val="C00000"/>
                </a:solidFill>
                <a:latin typeface="Alexandria" charset="0"/>
                <a:cs typeface="Alexandria" charset="0"/>
              </a:rPr>
              <a:t>والتوقعات</a:t>
            </a:r>
            <a:r>
              <a:rPr lang="ar-SA" dirty="0">
                <a:latin typeface="Alexandria" charset="0"/>
                <a:cs typeface="Alexandria" charset="0"/>
              </a:rPr>
              <a:t>، بعد الانتهاء من التعديلات، يتم تصدير الفيديو بالصيغة والجودة المناسبة لكل منصة مستهدفة.</a:t>
            </a:r>
          </a:p>
          <a:p>
            <a:pPr algn="just" rtl="1">
              <a:lnSpc>
                <a:spcPct val="200000"/>
              </a:lnSpc>
            </a:pPr>
            <a:r>
              <a:rPr lang="ar-SA" dirty="0">
                <a:latin typeface="Alexandria" charset="0"/>
                <a:cs typeface="Alexandria" charset="0"/>
              </a:rPr>
              <a:t>9. يتم </a:t>
            </a:r>
            <a:r>
              <a:rPr lang="ar-SA" dirty="0">
                <a:solidFill>
                  <a:srgbClr val="C00000"/>
                </a:solidFill>
                <a:latin typeface="Alexandria" charset="0"/>
                <a:cs typeface="Alexandria" charset="0"/>
              </a:rPr>
              <a:t>نشر الفيديو </a:t>
            </a:r>
            <a:r>
              <a:rPr lang="ar-SA" dirty="0">
                <a:latin typeface="Alexandria" charset="0"/>
                <a:cs typeface="Alexandria" charset="0"/>
              </a:rPr>
              <a:t>على المنصات المختارة، مع الانتباه إلى كتابة عناوين جذابة، أوصاف دقيقة، واستخدام الكلمات المفتاحية والعلامات والوسوم المناسبة لزيادة الوصول والرؤية، كما يمكن استخدام الصور المصغرة الجذابة</a:t>
            </a:r>
            <a:r>
              <a:rPr lang="en-US" dirty="0">
                <a:latin typeface="Alexandria" charset="0"/>
                <a:cs typeface="Alexandria" charset="0"/>
              </a:rPr>
              <a:t> </a:t>
            </a:r>
            <a:r>
              <a:rPr lang="ar-SA" dirty="0">
                <a:latin typeface="Alexandria" charset="0"/>
                <a:cs typeface="Alexandria" charset="0"/>
              </a:rPr>
              <a:t>لجذب المشاهدين.</a:t>
            </a:r>
          </a:p>
          <a:p>
            <a:pPr algn="just" rtl="1">
              <a:lnSpc>
                <a:spcPct val="200000"/>
              </a:lnSpc>
            </a:pPr>
            <a:r>
              <a:rPr lang="ar-SA" dirty="0">
                <a:latin typeface="Alexandria" charset="0"/>
                <a:cs typeface="Alexandria" charset="0"/>
              </a:rPr>
              <a:t>10. هذه </a:t>
            </a:r>
            <a:r>
              <a:rPr lang="ar-SA" dirty="0">
                <a:solidFill>
                  <a:srgbClr val="C00000"/>
                </a:solidFill>
                <a:latin typeface="Alexandria" charset="0"/>
                <a:cs typeface="Alexandria" charset="0"/>
              </a:rPr>
              <a:t>الخطوات النهائية </a:t>
            </a:r>
            <a:r>
              <a:rPr lang="ar-SA" dirty="0">
                <a:latin typeface="Alexandria" charset="0"/>
                <a:cs typeface="Alexandria" charset="0"/>
              </a:rPr>
              <a:t>حاسمة لضمان أن الفيديو يصل إلى الجمهور المستهدف ويحقق أقصى تأثير ممكن.</a:t>
            </a:r>
          </a:p>
        </p:txBody>
      </p:sp>
      <p:sp>
        <p:nvSpPr>
          <p:cNvPr id="24" name="Rectangle 23">
            <a:extLst>
              <a:ext uri="{FF2B5EF4-FFF2-40B4-BE49-F238E27FC236}">
                <a16:creationId xmlns:a16="http://schemas.microsoft.com/office/drawing/2014/main" id="{D88C0E18-0F79-6C3C-A9B1-29A2F1925B1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953E8E1-76A0-2401-9816-9CCAAE8B456E}"/>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57D6DBF-1202-81FF-102C-F59B42CA563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ثالثاً: ما بعد الإنتاج</a:t>
            </a:r>
          </a:p>
        </p:txBody>
      </p:sp>
      <p:pic>
        <p:nvPicPr>
          <p:cNvPr id="17" name="Graphic 21">
            <a:extLst>
              <a:ext uri="{FF2B5EF4-FFF2-40B4-BE49-F238E27FC236}">
                <a16:creationId xmlns:a16="http://schemas.microsoft.com/office/drawing/2014/main" id="{B1F8B2C3-3797-11BF-7973-67CDBA547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8798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1CBDF-F486-351F-3504-ED285653961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369CABD-2800-C8E3-F22B-7475B6140CE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7D4F14D-2B3A-0BF8-DC8B-AD91A348E4D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7AD9BA3-A95F-E36B-7163-96BC4F69323B}"/>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السرد القصصي الإبداعي في الفيديو الرقمي</a:t>
            </a:r>
          </a:p>
        </p:txBody>
      </p:sp>
      <p:pic>
        <p:nvPicPr>
          <p:cNvPr id="17" name="Graphic 21">
            <a:extLst>
              <a:ext uri="{FF2B5EF4-FFF2-40B4-BE49-F238E27FC236}">
                <a16:creationId xmlns:a16="http://schemas.microsoft.com/office/drawing/2014/main" id="{6DE6B8D1-C9DD-A2C4-4495-485189D0B4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304852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93643-7A41-5C0D-F234-24E53F89E13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93A2FDC-A85D-ED8F-0875-97DB9BE5D417}"/>
              </a:ext>
            </a:extLst>
          </p:cNvPr>
          <p:cNvSpPr txBox="1"/>
          <p:nvPr/>
        </p:nvSpPr>
        <p:spPr>
          <a:xfrm>
            <a:off x="612843" y="1502881"/>
            <a:ext cx="1095279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a:t>
            </a:r>
            <a:r>
              <a:rPr lang="ar-SA" dirty="0">
                <a:solidFill>
                  <a:srgbClr val="C00000"/>
                </a:solidFill>
                <a:latin typeface="Alexandria" charset="0"/>
                <a:cs typeface="Alexandria" charset="0"/>
              </a:rPr>
              <a:t>السرد القصصي</a:t>
            </a:r>
            <a:r>
              <a:rPr lang="en-US" dirty="0">
                <a:solidFill>
                  <a:srgbClr val="C00000"/>
                </a:solidFill>
                <a:latin typeface="Alexandria" charset="0"/>
                <a:cs typeface="Alexandria" charset="0"/>
              </a:rPr>
              <a:t> </a:t>
            </a:r>
            <a:r>
              <a:rPr lang="ar-SA" dirty="0">
                <a:latin typeface="Alexandria" charset="0"/>
                <a:cs typeface="Alexandria" charset="0"/>
              </a:rPr>
              <a:t>جوهر أي محتوى فيديو رقمي ناجح، فهو الذي يحول مجرد مجموعة من اللقطات إلى تجربة مؤثرة وذات معنى،  الإبداع في السرد القصصي يشمل كيفية بناء هذه القصة بطريقة تجذب المشاهد عاطفياً وفكرياً. </a:t>
            </a:r>
          </a:p>
          <a:p>
            <a:pPr algn="just" rtl="1">
              <a:lnSpc>
                <a:spcPct val="200000"/>
              </a:lnSpc>
            </a:pPr>
            <a:r>
              <a:rPr lang="ar-SA" dirty="0">
                <a:latin typeface="Alexandria" charset="0"/>
                <a:cs typeface="Alexandria" charset="0"/>
              </a:rPr>
              <a:t>2. تبدأ المبادئ الأساسية للسرد القصصي </a:t>
            </a:r>
            <a:r>
              <a:rPr lang="ar-SA" dirty="0">
                <a:solidFill>
                  <a:srgbClr val="C00000"/>
                </a:solidFill>
                <a:latin typeface="Alexandria" charset="0"/>
                <a:cs typeface="Alexandria" charset="0"/>
              </a:rPr>
              <a:t>بتحديد</a:t>
            </a:r>
            <a:r>
              <a:rPr lang="ar-SA" dirty="0">
                <a:latin typeface="Alexandria" charset="0"/>
                <a:cs typeface="Alexandria" charset="0"/>
              </a:rPr>
              <a:t> </a:t>
            </a:r>
            <a:r>
              <a:rPr lang="ar-SA" dirty="0">
                <a:solidFill>
                  <a:srgbClr val="C00000"/>
                </a:solidFill>
                <a:latin typeface="Alexandria" charset="0"/>
                <a:cs typeface="Alexandria" charset="0"/>
              </a:rPr>
              <a:t>الشخصية</a:t>
            </a:r>
            <a:r>
              <a:rPr lang="ar-SA" dirty="0">
                <a:latin typeface="Alexandria" charset="0"/>
                <a:cs typeface="Alexandria" charset="0"/>
              </a:rPr>
              <a:t> </a:t>
            </a:r>
            <a:r>
              <a:rPr lang="ar-SA" dirty="0">
                <a:solidFill>
                  <a:srgbClr val="C00000"/>
                </a:solidFill>
                <a:latin typeface="Alexandria" charset="0"/>
                <a:cs typeface="Alexandria" charset="0"/>
              </a:rPr>
              <a:t>الرئيسية</a:t>
            </a:r>
            <a:r>
              <a:rPr lang="en-US" dirty="0">
                <a:latin typeface="Alexandria" charset="0"/>
                <a:cs typeface="Alexandria" charset="0"/>
              </a:rPr>
              <a:t>، </a:t>
            </a:r>
            <a:r>
              <a:rPr lang="ar-SA" dirty="0">
                <a:latin typeface="Alexandria" charset="0"/>
                <a:cs typeface="Alexandria" charset="0"/>
              </a:rPr>
              <a:t>سواء كانت شخصاً، منتجاً، أو فكرة، والتي سيتعاطف معها الجمهور، يلي ذلك تحديد الصراع أو التحدي</a:t>
            </a:r>
            <a:r>
              <a:rPr lang="en-US" dirty="0">
                <a:latin typeface="Alexandria" charset="0"/>
                <a:cs typeface="Alexandria" charset="0"/>
              </a:rPr>
              <a:t> </a:t>
            </a:r>
            <a:r>
              <a:rPr lang="ar-SA" dirty="0">
                <a:latin typeface="Alexandria" charset="0"/>
                <a:cs typeface="Alexandria" charset="0"/>
              </a:rPr>
              <a:t>الذي تواجهه هذه الشخصية، والذي يخلق التوتر والتشويق في السرد.</a:t>
            </a:r>
          </a:p>
          <a:p>
            <a:pPr algn="just" rtl="1">
              <a:lnSpc>
                <a:spcPct val="200000"/>
              </a:lnSpc>
            </a:pPr>
            <a:r>
              <a:rPr lang="ar-SA" dirty="0">
                <a:latin typeface="Alexandria" charset="0"/>
                <a:cs typeface="Alexandria" charset="0"/>
              </a:rPr>
              <a:t>3. بعد ذلك تأتي </a:t>
            </a:r>
            <a:r>
              <a:rPr lang="ar-SA" dirty="0">
                <a:solidFill>
                  <a:srgbClr val="C00000"/>
                </a:solidFill>
                <a:latin typeface="Alexandria" charset="0"/>
                <a:cs typeface="Alexandria" charset="0"/>
              </a:rPr>
              <a:t>الحبكة</a:t>
            </a:r>
            <a:r>
              <a:rPr lang="en-US" dirty="0">
                <a:latin typeface="Alexandria" charset="0"/>
                <a:cs typeface="Alexandria" charset="0"/>
              </a:rPr>
              <a:t>، </a:t>
            </a:r>
            <a:r>
              <a:rPr lang="ar-SA" dirty="0">
                <a:latin typeface="Alexandria" charset="0"/>
                <a:cs typeface="Alexandria" charset="0"/>
              </a:rPr>
              <a:t>وهي سلسلة الأحداث التي تتكشف مع تطور الصراع، يجب أن يكون هناك نقطة تحول تغير مسار الأحداث، وحل للصراع في النهاية، وبطبيعة الحال هذه العناصر الأساسية تشكل الهيكل العظمي لأي قصة، وبدونها يصبح الفيديو مجرد عرض للحقائق أو الصور دون عمق أو تأثير.</a:t>
            </a:r>
          </a:p>
        </p:txBody>
      </p:sp>
      <p:sp>
        <p:nvSpPr>
          <p:cNvPr id="24" name="Rectangle 23">
            <a:extLst>
              <a:ext uri="{FF2B5EF4-FFF2-40B4-BE49-F238E27FC236}">
                <a16:creationId xmlns:a16="http://schemas.microsoft.com/office/drawing/2014/main" id="{BFEC1021-63CB-E651-3945-E070B9FF007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4B97DF-2ACA-AC07-B9FB-DEB24E443B11}"/>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D7D5171-764E-0379-B325-0152952ECA5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المبادئ الأساسية</a:t>
            </a:r>
          </a:p>
        </p:txBody>
      </p:sp>
      <p:pic>
        <p:nvPicPr>
          <p:cNvPr id="17" name="Graphic 21">
            <a:extLst>
              <a:ext uri="{FF2B5EF4-FFF2-40B4-BE49-F238E27FC236}">
                <a16:creationId xmlns:a16="http://schemas.microsoft.com/office/drawing/2014/main" id="{266C75DB-A3BE-28BE-590D-57F06CB39B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826703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773A3-A89E-26E6-985C-2381AA79EF6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07E2C98-2C97-F8A0-C301-FCA3F649203D}"/>
              </a:ext>
            </a:extLst>
          </p:cNvPr>
          <p:cNvSpPr txBox="1"/>
          <p:nvPr/>
        </p:nvSpPr>
        <p:spPr>
          <a:xfrm>
            <a:off x="612843" y="1502881"/>
            <a:ext cx="10952793"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لتعزيز السرد القصصي الإبداعي في الفيديو الرقمي، يمكن استخدام تقنيات مثل </a:t>
            </a:r>
            <a:r>
              <a:rPr lang="ar-SA" dirty="0">
                <a:solidFill>
                  <a:srgbClr val="C00000"/>
                </a:solidFill>
                <a:latin typeface="Alexandria" charset="0"/>
                <a:cs typeface="Alexandria" charset="0"/>
              </a:rPr>
              <a:t>الاستعارات البصرية </a:t>
            </a:r>
            <a:r>
              <a:rPr lang="ar-SA" dirty="0">
                <a:latin typeface="Alexandria" charset="0"/>
                <a:cs typeface="Alexandria" charset="0"/>
              </a:rPr>
              <a:t>لتمثيل الأفكار المعقدة بطريقة بسيطة ومبتكرة، مثلاً يمكن استخدام صورة شجرة تنمو لتمثيل التطور والنمو، كما يمكن استخدام الرمزية</a:t>
            </a:r>
            <a:r>
              <a:rPr lang="en-US" dirty="0">
                <a:latin typeface="Alexandria" charset="0"/>
                <a:cs typeface="Alexandria" charset="0"/>
              </a:rPr>
              <a:t> </a:t>
            </a:r>
            <a:r>
              <a:rPr lang="ar-SA" dirty="0">
                <a:latin typeface="Alexandria" charset="0"/>
                <a:cs typeface="Alexandria" charset="0"/>
              </a:rPr>
              <a:t>لإضافة طبقات من المعنى إلى القصة، ويمكن استخدام القفزات الزمنية لإضافة عمق إلى السرد وتقديم معلومات إضافية عن الشخصيات أو الأحداث.</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يجب أيضاً الانتباه إلى التفاصيل الصغيرة</a:t>
            </a:r>
            <a:r>
              <a:rPr lang="en-US" dirty="0">
                <a:latin typeface="Alexandria" charset="0"/>
                <a:cs typeface="Alexandria" charset="0"/>
              </a:rPr>
              <a:t> </a:t>
            </a:r>
            <a:r>
              <a:rPr lang="ar-SA" dirty="0">
                <a:latin typeface="Alexandria" charset="0"/>
                <a:cs typeface="Alexandria" charset="0"/>
              </a:rPr>
              <a:t>التي يمكن أن تضيف </a:t>
            </a:r>
            <a:r>
              <a:rPr lang="ar-SA" dirty="0">
                <a:solidFill>
                  <a:srgbClr val="C00000"/>
                </a:solidFill>
                <a:latin typeface="Alexandria" charset="0"/>
                <a:cs typeface="Alexandria" charset="0"/>
              </a:rPr>
              <a:t>مصداقية</a:t>
            </a:r>
            <a:r>
              <a:rPr lang="ar-SA" dirty="0">
                <a:latin typeface="Alexandria" charset="0"/>
                <a:cs typeface="Alexandria" charset="0"/>
              </a:rPr>
              <a:t> </a:t>
            </a:r>
            <a:r>
              <a:rPr lang="ar-SA" dirty="0">
                <a:solidFill>
                  <a:srgbClr val="C00000"/>
                </a:solidFill>
                <a:latin typeface="Alexandria" charset="0"/>
                <a:cs typeface="Alexandria" charset="0"/>
              </a:rPr>
              <a:t>وواقعية</a:t>
            </a:r>
            <a:r>
              <a:rPr lang="ar-SA" dirty="0">
                <a:latin typeface="Alexandria" charset="0"/>
                <a:cs typeface="Alexandria" charset="0"/>
              </a:rPr>
              <a:t> إلى القصة، مثل الأزياء، الديكور، ويجب أن يكون هناك أصالة</a:t>
            </a:r>
            <a:r>
              <a:rPr lang="en-US" dirty="0">
                <a:latin typeface="Alexandria" charset="0"/>
                <a:cs typeface="Alexandria" charset="0"/>
              </a:rPr>
              <a:t> </a:t>
            </a:r>
            <a:r>
              <a:rPr lang="ar-SA" dirty="0">
                <a:latin typeface="Alexandria" charset="0"/>
                <a:cs typeface="Alexandria" charset="0"/>
              </a:rPr>
              <a:t>في السرد، فالقصص الحقيقية أو التي تبدو حقيقية هي الأكثر تأثيراً، حتى في المحتوى التسويقي، يمكن للقصص الأصيلة أن تبني الثقة والولاء، عند استخدام هذه التقنيات بذكاء، يمكن أن تحول الفيديو الرقمي إلى عمل فني يتردد صداه لدى الجمهور لفترة طويلة.</a:t>
            </a:r>
          </a:p>
        </p:txBody>
      </p:sp>
      <p:sp>
        <p:nvSpPr>
          <p:cNvPr id="24" name="Rectangle 23">
            <a:extLst>
              <a:ext uri="{FF2B5EF4-FFF2-40B4-BE49-F238E27FC236}">
                <a16:creationId xmlns:a16="http://schemas.microsoft.com/office/drawing/2014/main" id="{7A92C3A3-4C8E-ED69-6492-751C1620836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F3CB46B-23C1-562B-449E-71B543F57F73}"/>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F8A5153-3C8F-EF23-D916-C2321BBCD8E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المبادئ الأساسية</a:t>
            </a:r>
          </a:p>
        </p:txBody>
      </p:sp>
      <p:pic>
        <p:nvPicPr>
          <p:cNvPr id="17" name="Graphic 21">
            <a:extLst>
              <a:ext uri="{FF2B5EF4-FFF2-40B4-BE49-F238E27FC236}">
                <a16:creationId xmlns:a16="http://schemas.microsoft.com/office/drawing/2014/main" id="{7FF51C1A-5F0D-2607-A332-E5A3932D5A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83356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BC718-4E79-0549-381A-56076BDCE58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134D212-17A2-3111-72DB-D26499A4B138}"/>
              </a:ext>
            </a:extLst>
          </p:cNvPr>
          <p:cNvSpPr txBox="1"/>
          <p:nvPr/>
        </p:nvSpPr>
        <p:spPr>
          <a:xfrm>
            <a:off x="5038928" y="1502881"/>
            <a:ext cx="6526708"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يتخذ السرد القصصي في الفيديو الرقمي أشكالاً وأنواعاً متعددة، كل منها يخدم غرضاً مختلفاً ويناسب أنواعاً معينة من المحتوى، أحد الأنواع الشائعة هو </a:t>
            </a:r>
            <a:r>
              <a:rPr lang="ar-SA" b="1" dirty="0">
                <a:solidFill>
                  <a:srgbClr val="FF0000"/>
                </a:solidFill>
                <a:latin typeface="Alexandria" charset="0"/>
                <a:cs typeface="Alexandria" charset="0"/>
              </a:rPr>
              <a:t>السرد الخطي</a:t>
            </a:r>
            <a:r>
              <a:rPr lang="en-US" dirty="0">
                <a:latin typeface="Alexandria" charset="0"/>
                <a:cs typeface="Alexandria" charset="0"/>
              </a:rPr>
              <a:t>، </a:t>
            </a:r>
            <a:r>
              <a:rPr lang="ar-SA" dirty="0">
                <a:latin typeface="Alexandria" charset="0"/>
                <a:cs typeface="Alexandria" charset="0"/>
              </a:rPr>
              <a:t>حيث تتبع الأحداث تسلسلاً زمنياً مباشراً من البداية إلى النهاية، هذا النوع سهل الفهم ويستخدم غالباً في الفيديوهات التعليمية، الإخبارية، أو الوثائقية التي تهدف إلى تقديم معلومات بطريقة واضحة ومنظمة، ومثال لذلك فيديو يشرح تاريخ تطور تقنية معينة، أو تقرير إخباري يغطي حدثاً بترتيب وقوعه، هذا النوع من السرد يعتمد على بناء منطقي للأحداث ويحافظ على انسيابية القصة.</a:t>
            </a:r>
          </a:p>
        </p:txBody>
      </p:sp>
      <p:sp>
        <p:nvSpPr>
          <p:cNvPr id="24" name="Rectangle 23">
            <a:extLst>
              <a:ext uri="{FF2B5EF4-FFF2-40B4-BE49-F238E27FC236}">
                <a16:creationId xmlns:a16="http://schemas.microsoft.com/office/drawing/2014/main" id="{37962084-6059-D2D7-1347-EA75DED1B2E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D988484-2F51-5910-76B4-F82B2E227A5C}"/>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753D729-294C-59D2-01C4-A137E07C82B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أنواع السرد</a:t>
            </a:r>
          </a:p>
        </p:txBody>
      </p:sp>
      <p:pic>
        <p:nvPicPr>
          <p:cNvPr id="17" name="Graphic 21">
            <a:extLst>
              <a:ext uri="{FF2B5EF4-FFF2-40B4-BE49-F238E27FC236}">
                <a16:creationId xmlns:a16="http://schemas.microsoft.com/office/drawing/2014/main" id="{5DBC08D5-BEB1-A66E-9A85-01D350B890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CA40F457-910D-20CB-F049-B50E87B61791}"/>
              </a:ext>
            </a:extLst>
          </p:cNvPr>
          <p:cNvSpPr txBox="1"/>
          <p:nvPr/>
        </p:nvSpPr>
        <p:spPr>
          <a:xfrm>
            <a:off x="834140" y="4699530"/>
            <a:ext cx="3129875" cy="307777"/>
          </a:xfrm>
          <a:prstGeom prst="rect">
            <a:avLst/>
          </a:prstGeom>
          <a:noFill/>
        </p:spPr>
        <p:txBody>
          <a:bodyPr wrap="square">
            <a:spAutoFit/>
          </a:bodyPr>
          <a:lstStyle/>
          <a:p>
            <a:pPr algn="ctr"/>
            <a:r>
              <a:rPr lang="en-US" sz="1400" dirty="0"/>
              <a:t>https://youtu.be/pV0ud2B8WfQ</a:t>
            </a:r>
          </a:p>
        </p:txBody>
      </p:sp>
      <p:sp>
        <p:nvSpPr>
          <p:cNvPr id="5" name="TextBox 4">
            <a:extLst>
              <a:ext uri="{FF2B5EF4-FFF2-40B4-BE49-F238E27FC236}">
                <a16:creationId xmlns:a16="http://schemas.microsoft.com/office/drawing/2014/main" id="{F5B260BF-408F-D038-E3DB-5F2AA7CBAAAE}"/>
              </a:ext>
            </a:extLst>
          </p:cNvPr>
          <p:cNvSpPr txBox="1"/>
          <p:nvPr/>
        </p:nvSpPr>
        <p:spPr>
          <a:xfrm>
            <a:off x="1266066" y="4386108"/>
            <a:ext cx="2206709" cy="307777"/>
          </a:xfrm>
          <a:prstGeom prst="rect">
            <a:avLst/>
          </a:prstGeom>
          <a:noFill/>
        </p:spPr>
        <p:txBody>
          <a:bodyPr wrap="square">
            <a:spAutoFit/>
          </a:bodyPr>
          <a:lstStyle/>
          <a:p>
            <a:pPr algn="ctr">
              <a:buNone/>
            </a:pPr>
            <a:r>
              <a:rPr lang="en-US" sz="1400" b="1" i="0" dirty="0">
                <a:solidFill>
                  <a:srgbClr val="0F0F0F"/>
                </a:solidFill>
                <a:effectLst/>
                <a:latin typeface="Alexandria" pitchFamily="2" charset="-78"/>
                <a:cs typeface="Alexandria" pitchFamily="2" charset="-78"/>
              </a:rPr>
              <a:t>History of the iPhone</a:t>
            </a:r>
          </a:p>
        </p:txBody>
      </p:sp>
      <p:pic>
        <p:nvPicPr>
          <p:cNvPr id="7" name="Picture 6">
            <a:extLst>
              <a:ext uri="{FF2B5EF4-FFF2-40B4-BE49-F238E27FC236}">
                <a16:creationId xmlns:a16="http://schemas.microsoft.com/office/drawing/2014/main" id="{4825C461-AD4E-DE4F-9EE6-2DD7579E0602}"/>
              </a:ext>
            </a:extLst>
          </p:cNvPr>
          <p:cNvPicPr>
            <a:picLocks noChangeAspect="1"/>
          </p:cNvPicPr>
          <p:nvPr/>
        </p:nvPicPr>
        <p:blipFill>
          <a:blip r:embed="rId3"/>
          <a:stretch>
            <a:fillRect/>
          </a:stretch>
        </p:blipFill>
        <p:spPr>
          <a:xfrm>
            <a:off x="191317" y="1871484"/>
            <a:ext cx="4151904" cy="23523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2630920B-2079-810F-98D6-C36971BBDB68}"/>
              </a:ext>
            </a:extLst>
          </p:cNvPr>
          <p:cNvSpPr txBox="1"/>
          <p:nvPr/>
        </p:nvSpPr>
        <p:spPr>
          <a:xfrm>
            <a:off x="191317" y="5169547"/>
            <a:ext cx="4151904" cy="1025345"/>
          </a:xfrm>
          <a:prstGeom prst="rect">
            <a:avLst/>
          </a:prstGeom>
          <a:solidFill>
            <a:srgbClr val="00B0F0"/>
          </a:solidFill>
          <a:ln>
            <a:solidFill>
              <a:srgbClr val="203E5F"/>
            </a:solidFill>
          </a:ln>
        </p:spPr>
        <p:txBody>
          <a:bodyPr wrap="square">
            <a:spAutoFit/>
          </a:bodyPr>
          <a:lstStyle/>
          <a:p>
            <a:pPr algn="justLow" rtl="1">
              <a:lnSpc>
                <a:spcPct val="150000"/>
              </a:lnSpc>
            </a:pPr>
            <a:r>
              <a:rPr lang="ar-SA" sz="1400" dirty="0">
                <a:latin typeface="Alexandria" charset="0"/>
                <a:cs typeface="Alexandria" charset="0"/>
              </a:rPr>
              <a:t>في هذا الفيديو يتم سرد قصة تطور أجهزة </a:t>
            </a:r>
            <a:r>
              <a:rPr lang="en-US" sz="1400" dirty="0">
                <a:latin typeface="Alexandria" charset="0"/>
                <a:cs typeface="Alexandria" charset="0"/>
              </a:rPr>
              <a:t>iPhone</a:t>
            </a:r>
            <a:r>
              <a:rPr lang="ar-SA" sz="1400" dirty="0">
                <a:latin typeface="Alexandria" charset="0"/>
                <a:cs typeface="Alexandria" charset="0"/>
              </a:rPr>
              <a:t> منذ الإصدار الأول عام 2007 وحتى أحدث إصدار، بترتيب زمني واضح.</a:t>
            </a:r>
          </a:p>
        </p:txBody>
      </p:sp>
    </p:spTree>
    <p:extLst>
      <p:ext uri="{BB962C8B-B14F-4D97-AF65-F5344CB8AC3E}">
        <p14:creationId xmlns:p14="http://schemas.microsoft.com/office/powerpoint/2010/main" val="266857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3" grpId="0"/>
      <p:bldP spid="5" grpId="0"/>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30905-B25B-142F-B2F1-8083423B284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DBE6FB5-1A7D-E50B-F781-A5E5E100F8B5}"/>
              </a:ext>
            </a:extLst>
          </p:cNvPr>
          <p:cNvPicPr>
            <a:picLocks noChangeAspect="1"/>
          </p:cNvPicPr>
          <p:nvPr/>
        </p:nvPicPr>
        <p:blipFill>
          <a:blip r:embed="rId2"/>
          <a:srcRect t="2541" b="1708"/>
          <a:stretch>
            <a:fillRect/>
          </a:stretch>
        </p:blipFill>
        <p:spPr>
          <a:xfrm>
            <a:off x="269595" y="2062635"/>
            <a:ext cx="4112104" cy="1993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A4B08DBD-D415-2179-17B9-E0E7FC25733E}"/>
              </a:ext>
            </a:extLst>
          </p:cNvPr>
          <p:cNvSpPr txBox="1"/>
          <p:nvPr/>
        </p:nvSpPr>
        <p:spPr>
          <a:xfrm>
            <a:off x="4776281" y="1502881"/>
            <a:ext cx="678935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a:t>
            </a:r>
            <a:r>
              <a:rPr lang="ar-SA" b="1" dirty="0">
                <a:solidFill>
                  <a:srgbClr val="FF0000"/>
                </a:solidFill>
                <a:latin typeface="Alexandria" charset="0"/>
                <a:cs typeface="Alexandria" charset="0"/>
              </a:rPr>
              <a:t>السرد غير الخطي</a:t>
            </a:r>
            <a:r>
              <a:rPr lang="en-US" dirty="0">
                <a:latin typeface="Alexandria" charset="0"/>
                <a:cs typeface="Alexandria" charset="0"/>
              </a:rPr>
              <a:t>، </a:t>
            </a:r>
            <a:r>
              <a:rPr lang="ar-SA" dirty="0">
                <a:latin typeface="Alexandria" charset="0"/>
                <a:cs typeface="Alexandria" charset="0"/>
              </a:rPr>
              <a:t>حيث لا تتبع الأحداث تسلسلاً زمنياً مباشراً، بل قد تتضمن قفزات زمنية</a:t>
            </a:r>
            <a:r>
              <a:rPr lang="en-US" dirty="0">
                <a:latin typeface="Alexandria" charset="0"/>
                <a:cs typeface="Alexandria" charset="0"/>
              </a:rPr>
              <a:t>، </a:t>
            </a:r>
            <a:r>
              <a:rPr lang="ar-SA" dirty="0">
                <a:latin typeface="Alexandria" charset="0"/>
                <a:cs typeface="Alexandria" charset="0"/>
              </a:rPr>
              <a:t>أو تتنقل بين وجهات نظر مختلفة، هذا النوع يستخدم غالباً في الفيديوهات الفنية، الدرامية، أو التسويقية التي تهدف إلى إثارة الفضول، خلق التشويق، أو تقديم رؤى متعددة حول موضوع واحد، ومثال لذلك فيديو يبدأ بنهاية القصة ثم يعود إلى البداية ليشرح كيف وصلت الشخصية إلى تلك النقطة، أو فيلم وثائقي يجمع شهادات من أشخاص مختلفين حول نفس الحدث، السرد غير الخطي يتطلب من المشاهد جهداً أكبر في تجميع أجزاء القصة، ولكنه يمكن أن يكون أكثر تأثيراً وعمقاً.</a:t>
            </a:r>
          </a:p>
        </p:txBody>
      </p:sp>
      <p:sp>
        <p:nvSpPr>
          <p:cNvPr id="24" name="Rectangle 23">
            <a:extLst>
              <a:ext uri="{FF2B5EF4-FFF2-40B4-BE49-F238E27FC236}">
                <a16:creationId xmlns:a16="http://schemas.microsoft.com/office/drawing/2014/main" id="{41617B62-2FB1-7064-AB69-15B6440C081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4A829B9-98F1-688A-B9A9-88DCE08336CA}"/>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B2B0AFB-4A4C-AB33-2985-63A4463BA24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أنواع السرد</a:t>
            </a:r>
          </a:p>
        </p:txBody>
      </p:sp>
      <p:pic>
        <p:nvPicPr>
          <p:cNvPr id="17" name="Graphic 21">
            <a:extLst>
              <a:ext uri="{FF2B5EF4-FFF2-40B4-BE49-F238E27FC236}">
                <a16:creationId xmlns:a16="http://schemas.microsoft.com/office/drawing/2014/main" id="{A17741CF-A69A-CCFE-AA10-98A2E535AA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985B4677-97C1-7D0D-1573-B1C55AB4CB44}"/>
              </a:ext>
            </a:extLst>
          </p:cNvPr>
          <p:cNvSpPr txBox="1"/>
          <p:nvPr/>
        </p:nvSpPr>
        <p:spPr>
          <a:xfrm>
            <a:off x="983965" y="4324103"/>
            <a:ext cx="2683364" cy="338554"/>
          </a:xfrm>
          <a:prstGeom prst="rect">
            <a:avLst/>
          </a:prstGeom>
          <a:noFill/>
        </p:spPr>
        <p:txBody>
          <a:bodyPr wrap="square">
            <a:spAutoFit/>
          </a:bodyPr>
          <a:lstStyle/>
          <a:p>
            <a:r>
              <a:rPr lang="en-US" sz="1600" dirty="0"/>
              <a:t>https://youtu.be/A3wJsZr27nI</a:t>
            </a:r>
          </a:p>
        </p:txBody>
      </p:sp>
      <p:sp>
        <p:nvSpPr>
          <p:cNvPr id="5" name="TextBox 4">
            <a:extLst>
              <a:ext uri="{FF2B5EF4-FFF2-40B4-BE49-F238E27FC236}">
                <a16:creationId xmlns:a16="http://schemas.microsoft.com/office/drawing/2014/main" id="{2927D47C-36DD-9EE4-FCDC-B7E8F4369864}"/>
              </a:ext>
            </a:extLst>
          </p:cNvPr>
          <p:cNvSpPr txBox="1"/>
          <p:nvPr/>
        </p:nvSpPr>
        <p:spPr>
          <a:xfrm>
            <a:off x="983965" y="4848273"/>
            <a:ext cx="2683364" cy="1025345"/>
          </a:xfrm>
          <a:prstGeom prst="rect">
            <a:avLst/>
          </a:prstGeom>
          <a:solidFill>
            <a:srgbClr val="00B0F0"/>
          </a:solidFill>
          <a:ln>
            <a:solidFill>
              <a:srgbClr val="203E5F"/>
            </a:solidFill>
          </a:ln>
        </p:spPr>
        <p:txBody>
          <a:bodyPr wrap="square">
            <a:spAutoFit/>
          </a:bodyPr>
          <a:lstStyle>
            <a:defPPr>
              <a:defRPr lang="en-US"/>
            </a:defPPr>
            <a:lvl1pPr algn="justLow" rtl="1">
              <a:lnSpc>
                <a:spcPct val="150000"/>
              </a:lnSpc>
              <a:defRPr sz="1400">
                <a:latin typeface="Alexandria" charset="0"/>
                <a:cs typeface="Alexandria" charset="0"/>
              </a:defRPr>
            </a:lvl1pPr>
          </a:lstStyle>
          <a:p>
            <a:r>
              <a:rPr lang="en-US" dirty="0" err="1"/>
              <a:t>حملة</a:t>
            </a:r>
            <a:r>
              <a:rPr lang="en-US" dirty="0"/>
              <a:t> </a:t>
            </a:r>
            <a:r>
              <a:rPr lang="en-US" dirty="0" err="1"/>
              <a:t>من</a:t>
            </a:r>
            <a:r>
              <a:rPr lang="en-US" dirty="0"/>
              <a:t> Honda</a:t>
            </a:r>
            <a:r>
              <a:rPr lang="ar-SA" dirty="0"/>
              <a:t> </a:t>
            </a:r>
            <a:r>
              <a:rPr lang="en-US" dirty="0" err="1"/>
              <a:t>تُظهر</a:t>
            </a:r>
            <a:r>
              <a:rPr lang="en-US" dirty="0"/>
              <a:t> </a:t>
            </a:r>
            <a:r>
              <a:rPr lang="en-US" dirty="0" err="1"/>
              <a:t>مسارين</a:t>
            </a:r>
            <a:r>
              <a:rPr lang="en-US" dirty="0"/>
              <a:t> </a:t>
            </a:r>
            <a:r>
              <a:rPr lang="en-US" dirty="0" err="1"/>
              <a:t>متوازيين</a:t>
            </a:r>
            <a:r>
              <a:rPr lang="en-US" dirty="0"/>
              <a:t>: </a:t>
            </a:r>
            <a:r>
              <a:rPr lang="en-US" dirty="0" err="1"/>
              <a:t>أحدهما</a:t>
            </a:r>
            <a:r>
              <a:rPr lang="en-US" dirty="0"/>
              <a:t> </a:t>
            </a:r>
            <a:r>
              <a:rPr lang="en-US" dirty="0" err="1"/>
              <a:t>نهاري</a:t>
            </a:r>
            <a:r>
              <a:rPr lang="en-US" dirty="0"/>
              <a:t>، </a:t>
            </a:r>
            <a:r>
              <a:rPr lang="en-US" dirty="0" err="1"/>
              <a:t>وآخر</a:t>
            </a:r>
            <a:r>
              <a:rPr lang="en-US" dirty="0"/>
              <a:t> </a:t>
            </a:r>
            <a:r>
              <a:rPr lang="en-US" dirty="0" err="1"/>
              <a:t>ليلي</a:t>
            </a:r>
            <a:r>
              <a:rPr lang="en-US" dirty="0"/>
              <a:t>، </a:t>
            </a:r>
            <a:r>
              <a:rPr lang="en-US" dirty="0" err="1"/>
              <a:t>مما</a:t>
            </a:r>
            <a:r>
              <a:rPr lang="en-US" dirty="0"/>
              <a:t> </a:t>
            </a:r>
            <a:r>
              <a:rPr lang="en-US" dirty="0" err="1"/>
              <a:t>يشكّل</a:t>
            </a:r>
            <a:r>
              <a:rPr lang="en-US" dirty="0"/>
              <a:t> </a:t>
            </a:r>
            <a:r>
              <a:rPr lang="en-US" dirty="0" err="1"/>
              <a:t>سرداً</a:t>
            </a:r>
            <a:r>
              <a:rPr lang="en-US" dirty="0"/>
              <a:t> </a:t>
            </a:r>
            <a:r>
              <a:rPr lang="en-US" dirty="0" err="1"/>
              <a:t>غير</a:t>
            </a:r>
            <a:r>
              <a:rPr lang="en-US" dirty="0"/>
              <a:t> </a:t>
            </a:r>
            <a:r>
              <a:rPr lang="en-US" dirty="0" err="1"/>
              <a:t>خطيًّا</a:t>
            </a:r>
            <a:r>
              <a:rPr lang="en-US" dirty="0"/>
              <a:t>.</a:t>
            </a:r>
          </a:p>
        </p:txBody>
      </p:sp>
    </p:spTree>
    <p:extLst>
      <p:ext uri="{BB962C8B-B14F-4D97-AF65-F5344CB8AC3E}">
        <p14:creationId xmlns:p14="http://schemas.microsoft.com/office/powerpoint/2010/main" val="3804507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anim calcmode="lin" valueType="num">
                                      <p:cBhvr>
                                        <p:cTn id="25" dur="1000" fill="hold"/>
                                        <p:tgtEl>
                                          <p:spTgt spid="3"/>
                                        </p:tgtEl>
                                        <p:attrNameLst>
                                          <p:attrName>ppt_x</p:attrName>
                                        </p:attrNameLst>
                                      </p:cBhvr>
                                      <p:tavLst>
                                        <p:tav tm="0">
                                          <p:val>
                                            <p:strVal val="#ppt_x"/>
                                          </p:val>
                                        </p:tav>
                                        <p:tav tm="100000">
                                          <p:val>
                                            <p:strVal val="#ppt_x"/>
                                          </p:val>
                                        </p:tav>
                                      </p:tavLst>
                                    </p:anim>
                                    <p:anim calcmode="lin" valueType="num">
                                      <p:cBhvr>
                                        <p:cTn id="26" dur="1000" fill="hold"/>
                                        <p:tgtEl>
                                          <p:spTgt spid="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3" grpId="0"/>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89D48-4761-C8B0-F27D-15FAD4D4B0AB}"/>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A942B79-A1BE-2D68-D01F-D80896907D33}"/>
              </a:ext>
            </a:extLst>
          </p:cNvPr>
          <p:cNvPicPr>
            <a:picLocks noChangeAspect="1"/>
          </p:cNvPicPr>
          <p:nvPr/>
        </p:nvPicPr>
        <p:blipFill>
          <a:blip r:embed="rId2"/>
          <a:stretch>
            <a:fillRect/>
          </a:stretch>
        </p:blipFill>
        <p:spPr>
          <a:xfrm>
            <a:off x="95397" y="2309490"/>
            <a:ext cx="3466280" cy="18519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260B5E40-0270-869E-7FE3-865170247E4B}"/>
              </a:ext>
            </a:extLst>
          </p:cNvPr>
          <p:cNvSpPr txBox="1"/>
          <p:nvPr/>
        </p:nvSpPr>
        <p:spPr>
          <a:xfrm>
            <a:off x="3628417" y="1609889"/>
            <a:ext cx="7937219"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a:t>
            </a:r>
            <a:r>
              <a:rPr lang="ar-SA" b="1" dirty="0">
                <a:solidFill>
                  <a:srgbClr val="FF0000"/>
                </a:solidFill>
                <a:latin typeface="Alexandria" charset="0"/>
                <a:cs typeface="Alexandria" charset="0"/>
              </a:rPr>
              <a:t>السرد التفاعلي</a:t>
            </a:r>
            <a:r>
              <a:rPr lang="en-US" dirty="0">
                <a:latin typeface="Alexandria" charset="0"/>
                <a:cs typeface="Alexandria" charset="0"/>
              </a:rPr>
              <a:t>، </a:t>
            </a:r>
            <a:r>
              <a:rPr lang="ar-SA" dirty="0">
                <a:latin typeface="Alexandria" charset="0"/>
                <a:cs typeface="Alexandria" charset="0"/>
              </a:rPr>
              <a:t>حيث يتمكن المشاهد من التأثير على مسار القصة أو اختيار نهايتها، هذا النوع يستخدم غالباً في الألعاب، الفيديوهات التعليمية التفاعلية، أو الحملات التسويقية التي تهدف إلى زيادة اندماج المستخدم، ومثال ذلك فيديو تعليمي يسمح للمشاهد باختيار الموضوع التالي الذي يرغب في تعلمه، أو إعلان يسمح للمشاهد باختيار المنتج الذي يرغب في رؤية المزيد عنه.</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a:t>
            </a:r>
            <a:r>
              <a:rPr lang="ar-SA" b="1" dirty="0">
                <a:solidFill>
                  <a:srgbClr val="FF0000"/>
                </a:solidFill>
                <a:latin typeface="Alexandria" charset="0"/>
                <a:cs typeface="Alexandria" charset="0"/>
              </a:rPr>
              <a:t>السرد التجريبي</a:t>
            </a:r>
            <a:r>
              <a:rPr lang="en-US" dirty="0">
                <a:latin typeface="Alexandria" charset="0"/>
                <a:cs typeface="Alexandria" charset="0"/>
              </a:rPr>
              <a:t>، </a:t>
            </a:r>
            <a:r>
              <a:rPr lang="ar-SA" dirty="0">
                <a:latin typeface="Alexandria" charset="0"/>
                <a:cs typeface="Alexandria" charset="0"/>
              </a:rPr>
              <a:t>والذي يكسر القواعد التقليدية للسرد ويستخدم تقنيات غير مألوفة لإثارة المشاهد أو تقديم تجربة فنية فريدة، هذا النوع يستخدم غالباً في الفيديوهات الفنية أو القصيرة التي تهدف إلى استكشاف حدود السرد المرئي.</a:t>
            </a:r>
          </a:p>
        </p:txBody>
      </p:sp>
      <p:sp>
        <p:nvSpPr>
          <p:cNvPr id="24" name="Rectangle 23">
            <a:extLst>
              <a:ext uri="{FF2B5EF4-FFF2-40B4-BE49-F238E27FC236}">
                <a16:creationId xmlns:a16="http://schemas.microsoft.com/office/drawing/2014/main" id="{6E12697F-CBC5-49B4-18E1-9FDD7D5BBEA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AD40347-7271-B737-0AB5-0A46A235F3D5}"/>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DFD622D-E9E2-98A3-4DC2-E494DCF2233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أنواع السرد</a:t>
            </a:r>
          </a:p>
        </p:txBody>
      </p:sp>
      <p:pic>
        <p:nvPicPr>
          <p:cNvPr id="17" name="Graphic 21">
            <a:extLst>
              <a:ext uri="{FF2B5EF4-FFF2-40B4-BE49-F238E27FC236}">
                <a16:creationId xmlns:a16="http://schemas.microsoft.com/office/drawing/2014/main" id="{3B497027-51BC-9D46-4629-9D471C821D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413012C3-078E-CF28-F970-5097C34B3961}"/>
              </a:ext>
            </a:extLst>
          </p:cNvPr>
          <p:cNvSpPr txBox="1"/>
          <p:nvPr/>
        </p:nvSpPr>
        <p:spPr>
          <a:xfrm>
            <a:off x="561507" y="4331099"/>
            <a:ext cx="2701858" cy="338554"/>
          </a:xfrm>
          <a:prstGeom prst="rect">
            <a:avLst/>
          </a:prstGeom>
          <a:noFill/>
        </p:spPr>
        <p:txBody>
          <a:bodyPr wrap="square">
            <a:spAutoFit/>
          </a:bodyPr>
          <a:lstStyle/>
          <a:p>
            <a:r>
              <a:rPr lang="en-US" sz="1600" b="1" dirty="0"/>
              <a:t>Interactive Learning Game</a:t>
            </a:r>
          </a:p>
        </p:txBody>
      </p:sp>
      <p:sp>
        <p:nvSpPr>
          <p:cNvPr id="5" name="TextBox 4">
            <a:extLst>
              <a:ext uri="{FF2B5EF4-FFF2-40B4-BE49-F238E27FC236}">
                <a16:creationId xmlns:a16="http://schemas.microsoft.com/office/drawing/2014/main" id="{401BD4DD-572F-46E6-0585-66F9A0BFBC5A}"/>
              </a:ext>
            </a:extLst>
          </p:cNvPr>
          <p:cNvSpPr txBox="1"/>
          <p:nvPr/>
        </p:nvSpPr>
        <p:spPr>
          <a:xfrm>
            <a:off x="0" y="4625491"/>
            <a:ext cx="3563560" cy="307777"/>
          </a:xfrm>
          <a:prstGeom prst="rect">
            <a:avLst/>
          </a:prstGeom>
          <a:noFill/>
        </p:spPr>
        <p:txBody>
          <a:bodyPr wrap="square">
            <a:spAutoFit/>
          </a:bodyPr>
          <a:lstStyle/>
          <a:p>
            <a:pPr algn="ctr"/>
            <a:r>
              <a:rPr lang="en-US" sz="1400" dirty="0"/>
              <a:t>https://beinternetawesome.withgoogle.com</a:t>
            </a:r>
          </a:p>
        </p:txBody>
      </p:sp>
      <p:sp>
        <p:nvSpPr>
          <p:cNvPr id="9" name="TextBox 8">
            <a:extLst>
              <a:ext uri="{FF2B5EF4-FFF2-40B4-BE49-F238E27FC236}">
                <a16:creationId xmlns:a16="http://schemas.microsoft.com/office/drawing/2014/main" id="{722AE9D6-40C5-6734-1431-7D43A0EFFA99}"/>
              </a:ext>
            </a:extLst>
          </p:cNvPr>
          <p:cNvSpPr txBox="1"/>
          <p:nvPr/>
        </p:nvSpPr>
        <p:spPr>
          <a:xfrm>
            <a:off x="393709" y="5045081"/>
            <a:ext cx="2869656" cy="702180"/>
          </a:xfrm>
          <a:prstGeom prst="rect">
            <a:avLst/>
          </a:prstGeom>
          <a:solidFill>
            <a:srgbClr val="00B0F0"/>
          </a:solidFill>
          <a:ln>
            <a:solidFill>
              <a:srgbClr val="203E5F"/>
            </a:solidFill>
          </a:ln>
        </p:spPr>
        <p:txBody>
          <a:bodyPr wrap="square">
            <a:spAutoFit/>
          </a:bodyPr>
          <a:lstStyle>
            <a:defPPr>
              <a:defRPr lang="en-US"/>
            </a:defPPr>
            <a:lvl1pPr algn="justLow" rtl="1">
              <a:lnSpc>
                <a:spcPct val="150000"/>
              </a:lnSpc>
              <a:defRPr sz="1400">
                <a:latin typeface="Alexandria" charset="0"/>
                <a:cs typeface="Alexandria" charset="0"/>
              </a:defRPr>
            </a:lvl1pPr>
          </a:lstStyle>
          <a:p>
            <a:pPr algn="ctr"/>
            <a:r>
              <a:rPr lang="en-US" dirty="0" err="1"/>
              <a:t>تجربة</a:t>
            </a:r>
            <a:r>
              <a:rPr lang="en-US" dirty="0"/>
              <a:t> </a:t>
            </a:r>
            <a:r>
              <a:rPr lang="en-US" dirty="0" err="1"/>
              <a:t>تعليمية</a:t>
            </a:r>
            <a:r>
              <a:rPr lang="en-US" dirty="0"/>
              <a:t> </a:t>
            </a:r>
            <a:r>
              <a:rPr lang="en-US" dirty="0" err="1"/>
              <a:t>تفاعلية</a:t>
            </a:r>
            <a:r>
              <a:rPr lang="en-US" dirty="0"/>
              <a:t> </a:t>
            </a:r>
            <a:r>
              <a:rPr lang="en-US" dirty="0" err="1"/>
              <a:t>للأطفال</a:t>
            </a:r>
            <a:r>
              <a:rPr lang="en-US" dirty="0"/>
              <a:t> </a:t>
            </a:r>
            <a:r>
              <a:rPr lang="en-US" dirty="0" err="1"/>
              <a:t>لتعلّم</a:t>
            </a:r>
            <a:r>
              <a:rPr lang="en-US" dirty="0"/>
              <a:t> </a:t>
            </a:r>
            <a:r>
              <a:rPr lang="en-US" dirty="0" err="1"/>
              <a:t>الأمان</a:t>
            </a:r>
            <a:r>
              <a:rPr lang="en-US" dirty="0"/>
              <a:t> </a:t>
            </a:r>
            <a:r>
              <a:rPr lang="en-US" dirty="0" err="1"/>
              <a:t>الرقمي</a:t>
            </a:r>
            <a:endParaRPr lang="en-US" dirty="0"/>
          </a:p>
        </p:txBody>
      </p:sp>
    </p:spTree>
    <p:extLst>
      <p:ext uri="{BB962C8B-B14F-4D97-AF65-F5344CB8AC3E}">
        <p14:creationId xmlns:p14="http://schemas.microsoft.com/office/powerpoint/2010/main" val="2098197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000"/>
                                        <p:tgtEl>
                                          <p:spTgt spid="3"/>
                                        </p:tgtEl>
                                      </p:cBhvr>
                                    </p:animEffect>
                                    <p:anim calcmode="lin" valueType="num">
                                      <p:cBhvr>
                                        <p:cTn id="30" dur="1000" fill="hold"/>
                                        <p:tgtEl>
                                          <p:spTgt spid="3"/>
                                        </p:tgtEl>
                                        <p:attrNameLst>
                                          <p:attrName>ppt_x</p:attrName>
                                        </p:attrNameLst>
                                      </p:cBhvr>
                                      <p:tavLst>
                                        <p:tav tm="0">
                                          <p:val>
                                            <p:strVal val="#ppt_x"/>
                                          </p:val>
                                        </p:tav>
                                        <p:tav tm="100000">
                                          <p:val>
                                            <p:strVal val="#ppt_x"/>
                                          </p:val>
                                        </p:tav>
                                      </p:tavLst>
                                    </p:anim>
                                    <p:anim calcmode="lin" valueType="num">
                                      <p:cBhvr>
                                        <p:cTn id="31" dur="1000" fill="hold"/>
                                        <p:tgtEl>
                                          <p:spTgt spid="3"/>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3" grpId="0"/>
      <p:bldP spid="5" grpId="0"/>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BCF02-29B9-15F1-F409-00FFAAF033B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E2EC1E56-33C6-39D8-43C4-01C76CFF266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42DCCFD-AA67-6400-C6CD-6FB4F983754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3DEAD92-AB0B-7DD2-4592-80258FA35766}"/>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السرد المرئي في الفيديو الرقمي</a:t>
            </a:r>
          </a:p>
        </p:txBody>
      </p:sp>
      <p:pic>
        <p:nvPicPr>
          <p:cNvPr id="17" name="Graphic 21">
            <a:extLst>
              <a:ext uri="{FF2B5EF4-FFF2-40B4-BE49-F238E27FC236}">
                <a16:creationId xmlns:a16="http://schemas.microsoft.com/office/drawing/2014/main" id="{81782CA4-5AF4-EBA3-919F-DAC8ADD5C1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87616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000A3-100E-D5BA-B7F0-52946B82451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805F6D6-CA91-B141-21C9-3015D6AC9391}"/>
              </a:ext>
            </a:extLst>
          </p:cNvPr>
          <p:cNvSpPr txBox="1"/>
          <p:nvPr/>
        </p:nvSpPr>
        <p:spPr>
          <a:xfrm>
            <a:off x="3628417" y="1609889"/>
            <a:ext cx="7937219"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a:t>
            </a:r>
            <a:r>
              <a:rPr lang="ar-SA" dirty="0">
                <a:solidFill>
                  <a:srgbClr val="C00000"/>
                </a:solidFill>
                <a:latin typeface="Alexandria" charset="0"/>
                <a:cs typeface="Alexandria" charset="0"/>
              </a:rPr>
              <a:t>بناء الشخصيات </a:t>
            </a:r>
            <a:r>
              <a:rPr lang="ar-SA" dirty="0">
                <a:latin typeface="Alexandria" charset="0"/>
                <a:cs typeface="Alexandria" charset="0"/>
              </a:rPr>
              <a:t>عنصراً أساسياً في السرد القصصي الإبداعي للفيديو الرقمي، فالشخصيات تربط الجمهور بالقصة وتمنحها عمقاً، وتبدأ عملية البناء </a:t>
            </a:r>
            <a:r>
              <a:rPr lang="ar-SA" dirty="0">
                <a:solidFill>
                  <a:srgbClr val="C00000"/>
                </a:solidFill>
                <a:latin typeface="Alexandria" charset="0"/>
                <a:cs typeface="Alexandria" charset="0"/>
              </a:rPr>
              <a:t>بتحديد السمات الأساسية </a:t>
            </a:r>
            <a:r>
              <a:rPr lang="ar-SA" dirty="0">
                <a:latin typeface="Alexandria" charset="0"/>
                <a:cs typeface="Alexandria" charset="0"/>
              </a:rPr>
              <a:t>لكل شخصية مثل الدوافع، نقاط القوة والضعف، والخلفية، مع التأكد من قابلية تصديقها ووجود أبعاد متعددة، يجب أن تتطور الشخصيات خلال القصة، سواء داخلياً من خلال تغير المعتقدات والقيم، أو خارجياً عبر التغير في الظروف، مع </a:t>
            </a:r>
            <a:r>
              <a:rPr lang="ar-SA" dirty="0">
                <a:solidFill>
                  <a:srgbClr val="C00000"/>
                </a:solidFill>
                <a:latin typeface="Alexandria" charset="0"/>
                <a:cs typeface="Alexandria" charset="0"/>
              </a:rPr>
              <a:t>الكشف عن طبيعتها </a:t>
            </a:r>
            <a:r>
              <a:rPr lang="ar-SA" dirty="0">
                <a:latin typeface="Alexandria" charset="0"/>
                <a:cs typeface="Alexandria" charset="0"/>
              </a:rPr>
              <a:t>من خلال الحوار والأفعال والتفاصيل الصغيرة في المظهر والسلوك، مع استخدام التناقض بين الشخصيات والرمزية والدوافع الواضحة للحفاظ على أصالة الشخصيات وتعزيز تأثيرها على الجمهور.</a:t>
            </a:r>
          </a:p>
        </p:txBody>
      </p:sp>
      <p:sp>
        <p:nvSpPr>
          <p:cNvPr id="24" name="Rectangle 23">
            <a:extLst>
              <a:ext uri="{FF2B5EF4-FFF2-40B4-BE49-F238E27FC236}">
                <a16:creationId xmlns:a16="http://schemas.microsoft.com/office/drawing/2014/main" id="{48CB3B52-E34A-86C6-CD1C-12390A8BC74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C2829A4-5B77-D9C2-CBF3-562EE7262AF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86032D5-6D08-DFBD-7528-A4D78A6CECA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بناء الشخصيات</a:t>
            </a:r>
          </a:p>
        </p:txBody>
      </p:sp>
      <p:pic>
        <p:nvPicPr>
          <p:cNvPr id="17" name="Graphic 21">
            <a:extLst>
              <a:ext uri="{FF2B5EF4-FFF2-40B4-BE49-F238E27FC236}">
                <a16:creationId xmlns:a16="http://schemas.microsoft.com/office/drawing/2014/main" id="{AA7FC485-BCC0-87B9-6B0B-712216BF03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 name="Picture 4">
            <a:extLst>
              <a:ext uri="{FF2B5EF4-FFF2-40B4-BE49-F238E27FC236}">
                <a16:creationId xmlns:a16="http://schemas.microsoft.com/office/drawing/2014/main" id="{764BAC5F-E764-048D-05DD-5B3D80A53C4B}"/>
              </a:ext>
            </a:extLst>
          </p:cNvPr>
          <p:cNvPicPr>
            <a:picLocks noChangeAspect="1"/>
          </p:cNvPicPr>
          <p:nvPr/>
        </p:nvPicPr>
        <p:blipFill>
          <a:blip r:embed="rId3"/>
          <a:srcRect l="47165"/>
          <a:stretch>
            <a:fillRect/>
          </a:stretch>
        </p:blipFill>
        <p:spPr>
          <a:xfrm>
            <a:off x="317776" y="4070618"/>
            <a:ext cx="2824256" cy="2403867"/>
          </a:xfrm>
          <a:prstGeom prst="rect">
            <a:avLst/>
          </a:prstGeom>
          <a:ln>
            <a:noFill/>
          </a:ln>
          <a:effectLst>
            <a:softEdge rad="112500"/>
          </a:effectLst>
        </p:spPr>
      </p:pic>
      <p:pic>
        <p:nvPicPr>
          <p:cNvPr id="6" name="Picture 5">
            <a:extLst>
              <a:ext uri="{FF2B5EF4-FFF2-40B4-BE49-F238E27FC236}">
                <a16:creationId xmlns:a16="http://schemas.microsoft.com/office/drawing/2014/main" id="{839E87CE-48CF-7A24-5F95-570EF3056DC6}"/>
              </a:ext>
            </a:extLst>
          </p:cNvPr>
          <p:cNvPicPr>
            <a:picLocks noChangeAspect="1"/>
          </p:cNvPicPr>
          <p:nvPr/>
        </p:nvPicPr>
        <p:blipFill>
          <a:blip r:embed="rId3"/>
          <a:srcRect r="54716"/>
          <a:stretch>
            <a:fillRect/>
          </a:stretch>
        </p:blipFill>
        <p:spPr>
          <a:xfrm>
            <a:off x="317776" y="1654470"/>
            <a:ext cx="2824257" cy="2403868"/>
          </a:xfrm>
          <a:prstGeom prst="rect">
            <a:avLst/>
          </a:prstGeom>
          <a:ln>
            <a:noFill/>
          </a:ln>
          <a:effectLst>
            <a:softEdge rad="112500"/>
          </a:effectLst>
        </p:spPr>
      </p:pic>
    </p:spTree>
    <p:extLst>
      <p:ext uri="{BB962C8B-B14F-4D97-AF65-F5344CB8AC3E}">
        <p14:creationId xmlns:p14="http://schemas.microsoft.com/office/powerpoint/2010/main" val="315882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95B86-5400-9BD5-958C-7E0EFE254B8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F9124C3-5A00-B86F-8C37-03DF119D67C3}"/>
              </a:ext>
            </a:extLst>
          </p:cNvPr>
          <p:cNvSpPr txBox="1"/>
          <p:nvPr/>
        </p:nvSpPr>
        <p:spPr>
          <a:xfrm>
            <a:off x="5291847" y="1609889"/>
            <a:ext cx="6273789"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تشكل </a:t>
            </a:r>
            <a:r>
              <a:rPr lang="ar-SA" dirty="0">
                <a:solidFill>
                  <a:srgbClr val="C00000"/>
                </a:solidFill>
                <a:latin typeface="Alexandria" charset="0"/>
                <a:cs typeface="Alexandria" charset="0"/>
              </a:rPr>
              <a:t>البيئة والإعداد </a:t>
            </a:r>
            <a:r>
              <a:rPr lang="ar-SA" dirty="0">
                <a:latin typeface="Alexandria" charset="0"/>
                <a:cs typeface="Alexandria" charset="0"/>
              </a:rPr>
              <a:t>عنصراً حيوياً يعكس المزاج ويكشف عن الشخصيات ويدفع الحبكة إلى الأمام، ويبدأ ذلك بتحديد الوظيفة الدرامية للبيئة ومدى تأثيرها على الأحداث، مع التأكيد على التفاصيل البصرية مثل الألوان، الإضاءة، الديكور، واستخدام الصوت والموسيقى لتعزيز الإحساس بالمكان، فضلاً عن </a:t>
            </a:r>
            <a:r>
              <a:rPr lang="ar-SA" dirty="0">
                <a:solidFill>
                  <a:srgbClr val="C00000"/>
                </a:solidFill>
                <a:latin typeface="Alexandria" charset="0"/>
                <a:cs typeface="Alexandria" charset="0"/>
              </a:rPr>
              <a:t>جعل البيئة عنصراً تفاعلياً </a:t>
            </a:r>
            <a:r>
              <a:rPr lang="ar-SA" dirty="0">
                <a:latin typeface="Alexandria" charset="0"/>
                <a:cs typeface="Alexandria" charset="0"/>
              </a:rPr>
              <a:t>يغير مسار الأحداث أو يتفاعل مع الشخصيات، يمكن استخدام التناقض والرمزية والواقعية والأصالة في تصميم البيئة لتعميق الانغماس البصري والعاطفي للجمهور وإثراء السرد القصصي.</a:t>
            </a:r>
          </a:p>
        </p:txBody>
      </p:sp>
      <p:sp>
        <p:nvSpPr>
          <p:cNvPr id="24" name="Rectangle 23">
            <a:extLst>
              <a:ext uri="{FF2B5EF4-FFF2-40B4-BE49-F238E27FC236}">
                <a16:creationId xmlns:a16="http://schemas.microsoft.com/office/drawing/2014/main" id="{4F506202-9A6E-C9DF-3583-5F64BC62AE4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48AC71F-D379-116F-9DEE-AFA508876243}"/>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8DF9B6A-203A-C16D-EE62-AAEE46F33F2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البيئة والإعداد</a:t>
            </a:r>
          </a:p>
        </p:txBody>
      </p:sp>
      <p:pic>
        <p:nvPicPr>
          <p:cNvPr id="17" name="Graphic 21">
            <a:extLst>
              <a:ext uri="{FF2B5EF4-FFF2-40B4-BE49-F238E27FC236}">
                <a16:creationId xmlns:a16="http://schemas.microsoft.com/office/drawing/2014/main" id="{C050A072-F462-6E7E-0C2E-332172BAB9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DDC2C29C-3DFA-1A95-4347-CF72D3EF9914}"/>
              </a:ext>
            </a:extLst>
          </p:cNvPr>
          <p:cNvPicPr>
            <a:picLocks noChangeAspect="1"/>
          </p:cNvPicPr>
          <p:nvPr/>
        </p:nvPicPr>
        <p:blipFill>
          <a:blip r:embed="rId3"/>
          <a:stretch>
            <a:fillRect/>
          </a:stretch>
        </p:blipFill>
        <p:spPr>
          <a:xfrm>
            <a:off x="173044" y="1609889"/>
            <a:ext cx="4961688" cy="2793028"/>
          </a:xfrm>
          <a:prstGeom prst="rect">
            <a:avLst/>
          </a:prstGeom>
          <a:ln>
            <a:noFill/>
          </a:ln>
          <a:effectLst>
            <a:softEdge rad="112500"/>
          </a:effectLst>
        </p:spPr>
      </p:pic>
      <p:pic>
        <p:nvPicPr>
          <p:cNvPr id="5" name="Picture 4">
            <a:extLst>
              <a:ext uri="{FF2B5EF4-FFF2-40B4-BE49-F238E27FC236}">
                <a16:creationId xmlns:a16="http://schemas.microsoft.com/office/drawing/2014/main" id="{068D305B-22B2-61EE-4752-BE8F58A6D4AF}"/>
              </a:ext>
            </a:extLst>
          </p:cNvPr>
          <p:cNvPicPr>
            <a:picLocks noChangeAspect="1"/>
          </p:cNvPicPr>
          <p:nvPr/>
        </p:nvPicPr>
        <p:blipFill>
          <a:blip r:embed="rId4"/>
          <a:stretch>
            <a:fillRect/>
          </a:stretch>
        </p:blipFill>
        <p:spPr>
          <a:xfrm>
            <a:off x="191317" y="4402917"/>
            <a:ext cx="4943415" cy="2230135"/>
          </a:xfrm>
          <a:prstGeom prst="rect">
            <a:avLst/>
          </a:prstGeom>
          <a:ln>
            <a:noFill/>
          </a:ln>
          <a:effectLst>
            <a:softEdge rad="112500"/>
          </a:effectLst>
        </p:spPr>
      </p:pic>
    </p:spTree>
    <p:extLst>
      <p:ext uri="{BB962C8B-B14F-4D97-AF65-F5344CB8AC3E}">
        <p14:creationId xmlns:p14="http://schemas.microsoft.com/office/powerpoint/2010/main" val="2855294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5501D-5121-F589-0259-C380638BFB5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7C2F47D-8887-F121-8851-426580F2E930}"/>
              </a:ext>
            </a:extLst>
          </p:cNvPr>
          <p:cNvSpPr txBox="1"/>
          <p:nvPr/>
        </p:nvSpPr>
        <p:spPr>
          <a:xfrm>
            <a:off x="5979459" y="1609889"/>
            <a:ext cx="558617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يُعد استخدام </a:t>
            </a:r>
            <a:r>
              <a:rPr lang="ar-SA" dirty="0">
                <a:solidFill>
                  <a:srgbClr val="C00000"/>
                </a:solidFill>
                <a:latin typeface="Alexandria" charset="0"/>
                <a:cs typeface="Alexandria" charset="0"/>
              </a:rPr>
              <a:t>الرمزية والاستعارة</a:t>
            </a:r>
            <a:r>
              <a:rPr lang="ar-SA" dirty="0">
                <a:latin typeface="Alexandria" charset="0"/>
                <a:cs typeface="Alexandria" charset="0"/>
              </a:rPr>
              <a:t> أداة فعّالة لإضافة طبقات من المعنى والعمق، حيث تمثل الرمزية شيئاً ملموساً لتمثيل فكرة مجردة، بينما تربط الاستعارة بين شيئين مختلفين لتوضيح تشابه معين، مع ضرورة تكامل الرمزية مع السرد وقابلية تفسيرها من قبل الجمهور واستخدام الرموز الثقافية لتعزيز فهم الرسالة، يمكن </a:t>
            </a:r>
            <a:r>
              <a:rPr lang="ar-SA" dirty="0">
                <a:solidFill>
                  <a:srgbClr val="C00000"/>
                </a:solidFill>
                <a:latin typeface="Alexandria" charset="0"/>
                <a:cs typeface="Alexandria" charset="0"/>
              </a:rPr>
              <a:t>تعزيز التأثير</a:t>
            </a:r>
            <a:r>
              <a:rPr lang="ar-SA" dirty="0">
                <a:latin typeface="Alexandria" charset="0"/>
                <a:cs typeface="Alexandria" charset="0"/>
              </a:rPr>
              <a:t> باستخدام التكرار والتناقض والسياق والأصالة، ما يحول الفيديو إلى عمل فني متعدد الأبعاد ويترك انطباعاً عميقاً لدى المشاهد.</a:t>
            </a:r>
          </a:p>
        </p:txBody>
      </p:sp>
      <p:sp>
        <p:nvSpPr>
          <p:cNvPr id="24" name="Rectangle 23">
            <a:extLst>
              <a:ext uri="{FF2B5EF4-FFF2-40B4-BE49-F238E27FC236}">
                <a16:creationId xmlns:a16="http://schemas.microsoft.com/office/drawing/2014/main" id="{42018E38-075A-B569-B367-B8D842BD8E3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BE93F65-4CBA-622C-A64E-9DEF097F6B93}"/>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D59598A-B98D-B5D0-B978-56C764C193F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الرمزية والاستعارة</a:t>
            </a:r>
          </a:p>
        </p:txBody>
      </p:sp>
      <p:pic>
        <p:nvPicPr>
          <p:cNvPr id="17" name="Graphic 21">
            <a:extLst>
              <a:ext uri="{FF2B5EF4-FFF2-40B4-BE49-F238E27FC236}">
                <a16:creationId xmlns:a16="http://schemas.microsoft.com/office/drawing/2014/main" id="{1CF1A890-C48F-BFA3-F952-7E7EEA782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CC456C51-4F2C-B4EA-72EE-5315093C5D30}"/>
              </a:ext>
            </a:extLst>
          </p:cNvPr>
          <p:cNvPicPr>
            <a:picLocks noChangeAspect="1"/>
          </p:cNvPicPr>
          <p:nvPr/>
        </p:nvPicPr>
        <p:blipFill>
          <a:blip r:embed="rId3"/>
          <a:stretch>
            <a:fillRect/>
          </a:stretch>
        </p:blipFill>
        <p:spPr>
          <a:xfrm>
            <a:off x="450056" y="1713829"/>
            <a:ext cx="5250353" cy="2968273"/>
          </a:xfrm>
          <a:prstGeom prst="rect">
            <a:avLst/>
          </a:prstGeom>
          <a:ln>
            <a:noFill/>
          </a:ln>
          <a:effectLst>
            <a:softEdge rad="112500"/>
          </a:effectLst>
        </p:spPr>
      </p:pic>
      <p:pic>
        <p:nvPicPr>
          <p:cNvPr id="5" name="Picture 4">
            <a:extLst>
              <a:ext uri="{FF2B5EF4-FFF2-40B4-BE49-F238E27FC236}">
                <a16:creationId xmlns:a16="http://schemas.microsoft.com/office/drawing/2014/main" id="{F664514A-5AA8-C94C-36C3-0A7B412B1249}"/>
              </a:ext>
            </a:extLst>
          </p:cNvPr>
          <p:cNvPicPr>
            <a:picLocks noChangeAspect="1"/>
          </p:cNvPicPr>
          <p:nvPr/>
        </p:nvPicPr>
        <p:blipFill>
          <a:blip r:embed="rId4"/>
          <a:stretch>
            <a:fillRect/>
          </a:stretch>
        </p:blipFill>
        <p:spPr>
          <a:xfrm>
            <a:off x="535265" y="4682102"/>
            <a:ext cx="5079933" cy="1989230"/>
          </a:xfrm>
          <a:prstGeom prst="rect">
            <a:avLst/>
          </a:prstGeom>
          <a:ln>
            <a:noFill/>
          </a:ln>
          <a:effectLst>
            <a:softEdge rad="112500"/>
          </a:effectLst>
        </p:spPr>
      </p:pic>
    </p:spTree>
    <p:extLst>
      <p:ext uri="{BB962C8B-B14F-4D97-AF65-F5344CB8AC3E}">
        <p14:creationId xmlns:p14="http://schemas.microsoft.com/office/powerpoint/2010/main" val="2610790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5E5B7-B241-2887-151E-64A9207B7F3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D1730E6-8A66-A8C3-DDDC-F957E2BFE86C}"/>
              </a:ext>
            </a:extLst>
          </p:cNvPr>
          <p:cNvSpPr txBox="1"/>
          <p:nvPr/>
        </p:nvSpPr>
        <p:spPr>
          <a:xfrm>
            <a:off x="7217923" y="1609889"/>
            <a:ext cx="434771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يحدد </a:t>
            </a:r>
            <a:r>
              <a:rPr lang="ar-SA" dirty="0">
                <a:solidFill>
                  <a:srgbClr val="C00000"/>
                </a:solidFill>
                <a:latin typeface="Alexandria" charset="0"/>
                <a:cs typeface="Alexandria" charset="0"/>
              </a:rPr>
              <a:t>التكوين والإطار</a:t>
            </a:r>
            <a:r>
              <a:rPr lang="ar-SA" dirty="0">
                <a:latin typeface="Alexandria" charset="0"/>
                <a:cs typeface="Alexandria" charset="0"/>
              </a:rPr>
              <a:t> طريقة ترتيب العناصر داخل اللقطة وتوجيه عين المشاهد ونقل الرسالة البصرية، و</a:t>
            </a:r>
            <a:r>
              <a:rPr lang="ar-SA" dirty="0">
                <a:solidFill>
                  <a:srgbClr val="C00000"/>
                </a:solidFill>
                <a:latin typeface="Alexandria" charset="0"/>
                <a:cs typeface="Alexandria" charset="0"/>
              </a:rPr>
              <a:t>يعتمد ذلك على قواعد</a:t>
            </a:r>
            <a:r>
              <a:rPr lang="ar-SA" dirty="0">
                <a:latin typeface="Alexandria" charset="0"/>
                <a:cs typeface="Alexandria" charset="0"/>
              </a:rPr>
              <a:t> مثل قاعدة الأثلاث، الخطوط الرائدة، المساحة السلبية، والتأطير داخل الإطار، مع تعزيز العمق والتوازن وزاوية الكاميرا، لتقديم لقطات جذابة بصرياً وفعالة في توصيل المعنى، مع الحفاظ على أصالة المشهد وجاذبيته.</a:t>
            </a:r>
          </a:p>
        </p:txBody>
      </p:sp>
      <p:sp>
        <p:nvSpPr>
          <p:cNvPr id="24" name="Rectangle 23">
            <a:extLst>
              <a:ext uri="{FF2B5EF4-FFF2-40B4-BE49-F238E27FC236}">
                <a16:creationId xmlns:a16="http://schemas.microsoft.com/office/drawing/2014/main" id="{5CEA507A-9566-1FD8-39FE-045CBA7E77B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C684636-053F-C158-9F3A-C697D7173C2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221C091-0C23-39E8-E92E-EFCD2203BDC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التكوين والإطار</a:t>
            </a:r>
          </a:p>
        </p:txBody>
      </p:sp>
      <p:pic>
        <p:nvPicPr>
          <p:cNvPr id="17" name="Graphic 21">
            <a:extLst>
              <a:ext uri="{FF2B5EF4-FFF2-40B4-BE49-F238E27FC236}">
                <a16:creationId xmlns:a16="http://schemas.microsoft.com/office/drawing/2014/main" id="{DF949070-A14D-7791-3B68-0DD3D72E54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AF4D591C-27B5-E09E-37AF-113C4A40F69A}"/>
              </a:ext>
            </a:extLst>
          </p:cNvPr>
          <p:cNvPicPr>
            <a:picLocks noChangeAspect="1"/>
          </p:cNvPicPr>
          <p:nvPr/>
        </p:nvPicPr>
        <p:blipFill>
          <a:blip r:embed="rId3"/>
          <a:stretch>
            <a:fillRect/>
          </a:stretch>
        </p:blipFill>
        <p:spPr>
          <a:xfrm>
            <a:off x="191318" y="1620759"/>
            <a:ext cx="6763960" cy="2575546"/>
          </a:xfrm>
          <a:prstGeom prst="rect">
            <a:avLst/>
          </a:prstGeom>
        </p:spPr>
      </p:pic>
      <p:pic>
        <p:nvPicPr>
          <p:cNvPr id="5" name="Picture 4">
            <a:extLst>
              <a:ext uri="{FF2B5EF4-FFF2-40B4-BE49-F238E27FC236}">
                <a16:creationId xmlns:a16="http://schemas.microsoft.com/office/drawing/2014/main" id="{1C6DC473-440F-58CD-A66D-C5165CED7A1E}"/>
              </a:ext>
            </a:extLst>
          </p:cNvPr>
          <p:cNvPicPr>
            <a:picLocks noChangeAspect="1"/>
          </p:cNvPicPr>
          <p:nvPr/>
        </p:nvPicPr>
        <p:blipFill>
          <a:blip r:embed="rId4"/>
          <a:stretch>
            <a:fillRect/>
          </a:stretch>
        </p:blipFill>
        <p:spPr>
          <a:xfrm>
            <a:off x="191849" y="4190852"/>
            <a:ext cx="6763961" cy="2637963"/>
          </a:xfrm>
          <a:prstGeom prst="rect">
            <a:avLst/>
          </a:prstGeom>
        </p:spPr>
      </p:pic>
    </p:spTree>
    <p:extLst>
      <p:ext uri="{BB962C8B-B14F-4D97-AF65-F5344CB8AC3E}">
        <p14:creationId xmlns:p14="http://schemas.microsoft.com/office/powerpoint/2010/main" val="1405841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DF1E-0DCC-43EA-0F4E-19B05330469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F564069-5A15-7DF3-B7CF-52CFBEB0BF82}"/>
              </a:ext>
            </a:extLst>
          </p:cNvPr>
          <p:cNvSpPr txBox="1"/>
          <p:nvPr/>
        </p:nvSpPr>
        <p:spPr>
          <a:xfrm>
            <a:off x="7179013" y="1609889"/>
            <a:ext cx="438662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تُعد </a:t>
            </a:r>
            <a:r>
              <a:rPr lang="ar-SA" dirty="0">
                <a:solidFill>
                  <a:srgbClr val="C00000"/>
                </a:solidFill>
                <a:latin typeface="Alexandria" charset="0"/>
                <a:cs typeface="Alexandria" charset="0"/>
              </a:rPr>
              <a:t>الإضاءة</a:t>
            </a:r>
            <a:r>
              <a:rPr lang="ar-SA" dirty="0">
                <a:latin typeface="Alexandria" charset="0"/>
                <a:cs typeface="Alexandria" charset="0"/>
              </a:rPr>
              <a:t> </a:t>
            </a:r>
            <a:r>
              <a:rPr lang="ar-SA" dirty="0">
                <a:solidFill>
                  <a:srgbClr val="C00000"/>
                </a:solidFill>
                <a:latin typeface="Alexandria" charset="0"/>
                <a:cs typeface="Alexandria" charset="0"/>
              </a:rPr>
              <a:t>والألوان</a:t>
            </a:r>
            <a:r>
              <a:rPr lang="ar-SA" dirty="0">
                <a:latin typeface="Alexandria" charset="0"/>
                <a:cs typeface="Alexandria" charset="0"/>
              </a:rPr>
              <a:t> أدوات قوية لنقل المزاج والعاطفة وإبراز تفاصيل الشخصيات والبيئة، ويبدأ ذلك باستخدام إضاءة ثلاثية النقاط ودرجة حرارة اللون والتباين والرمزية اللونية، مع إمكانية </a:t>
            </a:r>
            <a:r>
              <a:rPr lang="ar-SA" dirty="0">
                <a:solidFill>
                  <a:srgbClr val="C00000"/>
                </a:solidFill>
                <a:latin typeface="Alexandria" charset="0"/>
                <a:cs typeface="Alexandria" charset="0"/>
              </a:rPr>
              <a:t>التوظيف الإبداعي</a:t>
            </a:r>
            <a:r>
              <a:rPr lang="ar-SA" dirty="0">
                <a:latin typeface="Alexandria" charset="0"/>
                <a:cs typeface="Alexandria" charset="0"/>
              </a:rPr>
              <a:t> للإضاءة الموجهة وغير الموجهة واللوحة اللونية العامة للفيديو، لتقديم لقطات ذات تأثير عاطفي وبصري قوي، مع الحفاظ على أصالة استخدام هذه العناصر.</a:t>
            </a:r>
          </a:p>
        </p:txBody>
      </p:sp>
      <p:sp>
        <p:nvSpPr>
          <p:cNvPr id="24" name="Rectangle 23">
            <a:extLst>
              <a:ext uri="{FF2B5EF4-FFF2-40B4-BE49-F238E27FC236}">
                <a16:creationId xmlns:a16="http://schemas.microsoft.com/office/drawing/2014/main" id="{70252702-08FC-6AA8-65A3-205023BDC0A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A4AE4AB-24EF-B78D-01D5-D22D5682744C}"/>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3A87A7B-C9CF-4DCB-F08A-BABB4858FE0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الإضاءة والألوان</a:t>
            </a:r>
          </a:p>
        </p:txBody>
      </p:sp>
      <p:pic>
        <p:nvPicPr>
          <p:cNvPr id="17" name="Graphic 21">
            <a:extLst>
              <a:ext uri="{FF2B5EF4-FFF2-40B4-BE49-F238E27FC236}">
                <a16:creationId xmlns:a16="http://schemas.microsoft.com/office/drawing/2014/main" id="{63803B70-9B55-946A-4045-61154A4208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76F7B4D4-B6AA-3691-9C3A-DE7740EA8AEB}"/>
              </a:ext>
            </a:extLst>
          </p:cNvPr>
          <p:cNvPicPr>
            <a:picLocks noChangeAspect="1"/>
          </p:cNvPicPr>
          <p:nvPr/>
        </p:nvPicPr>
        <p:blipFill>
          <a:blip r:embed="rId3"/>
          <a:stretch>
            <a:fillRect/>
          </a:stretch>
        </p:blipFill>
        <p:spPr>
          <a:xfrm>
            <a:off x="405326" y="1662797"/>
            <a:ext cx="6627889" cy="4943909"/>
          </a:xfrm>
          <a:prstGeom prst="rect">
            <a:avLst/>
          </a:prstGeom>
          <a:ln>
            <a:noFill/>
          </a:ln>
          <a:effectLst>
            <a:softEdge rad="112500"/>
          </a:effectLst>
        </p:spPr>
      </p:pic>
    </p:spTree>
    <p:extLst>
      <p:ext uri="{BB962C8B-B14F-4D97-AF65-F5344CB8AC3E}">
        <p14:creationId xmlns:p14="http://schemas.microsoft.com/office/powerpoint/2010/main" val="3256460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0C337-221E-B377-9FA7-D66D888821F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0A5FA50-9CA0-AA05-EE08-4B966D854529}"/>
              </a:ext>
            </a:extLst>
          </p:cNvPr>
          <p:cNvSpPr txBox="1"/>
          <p:nvPr/>
        </p:nvSpPr>
        <p:spPr>
          <a:xfrm>
            <a:off x="7023370" y="1609889"/>
            <a:ext cx="4542266"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تشكل </a:t>
            </a:r>
            <a:r>
              <a:rPr lang="ar-SA" dirty="0">
                <a:solidFill>
                  <a:srgbClr val="C00000"/>
                </a:solidFill>
                <a:latin typeface="Alexandria" charset="0"/>
                <a:cs typeface="Alexandria" charset="0"/>
              </a:rPr>
              <a:t>الحركة</a:t>
            </a:r>
            <a:r>
              <a:rPr lang="ar-SA" dirty="0">
                <a:latin typeface="Alexandria" charset="0"/>
                <a:cs typeface="Alexandria" charset="0"/>
              </a:rPr>
              <a:t> </a:t>
            </a:r>
            <a:r>
              <a:rPr lang="ar-SA" dirty="0">
                <a:solidFill>
                  <a:srgbClr val="C00000"/>
                </a:solidFill>
                <a:latin typeface="Alexandria" charset="0"/>
                <a:cs typeface="Alexandria" charset="0"/>
              </a:rPr>
              <a:t>والمونتاج</a:t>
            </a:r>
            <a:r>
              <a:rPr lang="ar-SA" dirty="0">
                <a:latin typeface="Alexandria" charset="0"/>
                <a:cs typeface="Alexandria" charset="0"/>
              </a:rPr>
              <a:t> أدوات ديناميكية تحدد إيقاع القصة وتخلق التشويق، من خلال حركة الكاميرا مثل التحريك والتتبع والتكبير، </a:t>
            </a:r>
            <a:r>
              <a:rPr lang="ar-SA" dirty="0">
                <a:solidFill>
                  <a:srgbClr val="C00000"/>
                </a:solidFill>
                <a:latin typeface="Alexandria" charset="0"/>
                <a:cs typeface="Alexandria" charset="0"/>
              </a:rPr>
              <a:t>وضبط إيقاع المونتاج </a:t>
            </a:r>
            <a:r>
              <a:rPr lang="ar-SA" dirty="0">
                <a:latin typeface="Alexandria" charset="0"/>
                <a:cs typeface="Alexandria" charset="0"/>
              </a:rPr>
              <a:t>باستخدام السرعة المناسبة والانتقالات والقطع المتوازي أو المتقاطع، مع استخدام القفزات الزمنية أو اللقطات الطويلة لضبط التدفق البصري واستمرارية الحركة، بما يخلق تجربة بصرية متدفقة وطبيعية ومؤثرة.</a:t>
            </a:r>
          </a:p>
        </p:txBody>
      </p:sp>
      <p:sp>
        <p:nvSpPr>
          <p:cNvPr id="24" name="Rectangle 23">
            <a:extLst>
              <a:ext uri="{FF2B5EF4-FFF2-40B4-BE49-F238E27FC236}">
                <a16:creationId xmlns:a16="http://schemas.microsoft.com/office/drawing/2014/main" id="{57AF9A20-5112-541B-2EBD-1545140107D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03F92EF-6810-085D-CA99-DF8A2A447040}"/>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A0C2563-3A73-0006-8689-12CFE0D5C51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الحركة والمونتاج</a:t>
            </a:r>
          </a:p>
        </p:txBody>
      </p:sp>
      <p:pic>
        <p:nvPicPr>
          <p:cNvPr id="17" name="Graphic 21">
            <a:extLst>
              <a:ext uri="{FF2B5EF4-FFF2-40B4-BE49-F238E27FC236}">
                <a16:creationId xmlns:a16="http://schemas.microsoft.com/office/drawing/2014/main" id="{34D4A20B-418B-496F-9EE6-EFC0A0E8E2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575F522E-34F0-9925-5736-8D7BD8A609C9}"/>
              </a:ext>
            </a:extLst>
          </p:cNvPr>
          <p:cNvPicPr>
            <a:picLocks noChangeAspect="1"/>
          </p:cNvPicPr>
          <p:nvPr/>
        </p:nvPicPr>
        <p:blipFill>
          <a:blip r:embed="rId3"/>
          <a:stretch>
            <a:fillRect/>
          </a:stretch>
        </p:blipFill>
        <p:spPr>
          <a:xfrm>
            <a:off x="305351" y="1838527"/>
            <a:ext cx="6528881" cy="4141818"/>
          </a:xfrm>
          <a:prstGeom prst="rect">
            <a:avLst/>
          </a:prstGeom>
          <a:ln>
            <a:noFill/>
          </a:ln>
          <a:effectLst>
            <a:softEdge rad="112500"/>
          </a:effectLst>
        </p:spPr>
      </p:pic>
    </p:spTree>
    <p:extLst>
      <p:ext uri="{BB962C8B-B14F-4D97-AF65-F5344CB8AC3E}">
        <p14:creationId xmlns:p14="http://schemas.microsoft.com/office/powerpoint/2010/main" val="1758670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6CF328-4DC1-E76E-8568-B8A0E4658EA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4C785CC-F7CF-3C7D-DA51-BA61A639B1D5}"/>
              </a:ext>
            </a:extLst>
          </p:cNvPr>
          <p:cNvSpPr txBox="1"/>
          <p:nvPr/>
        </p:nvSpPr>
        <p:spPr>
          <a:xfrm>
            <a:off x="6741268" y="1609889"/>
            <a:ext cx="4824368"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يُعد </a:t>
            </a:r>
            <a:r>
              <a:rPr lang="ar-SA" dirty="0">
                <a:solidFill>
                  <a:srgbClr val="C00000"/>
                </a:solidFill>
                <a:latin typeface="Alexandria" charset="0"/>
                <a:cs typeface="Alexandria" charset="0"/>
              </a:rPr>
              <a:t>الصوت</a:t>
            </a:r>
            <a:r>
              <a:rPr lang="ar-SA" dirty="0">
                <a:latin typeface="Alexandria" charset="0"/>
                <a:cs typeface="Alexandria" charset="0"/>
              </a:rPr>
              <a:t> </a:t>
            </a:r>
            <a:r>
              <a:rPr lang="ar-SA" dirty="0">
                <a:solidFill>
                  <a:srgbClr val="C00000"/>
                </a:solidFill>
                <a:latin typeface="Alexandria" charset="0"/>
                <a:cs typeface="Alexandria" charset="0"/>
              </a:rPr>
              <a:t>والموسيقى</a:t>
            </a:r>
            <a:r>
              <a:rPr lang="ar-SA" dirty="0">
                <a:latin typeface="Alexandria" charset="0"/>
                <a:cs typeface="Alexandria" charset="0"/>
              </a:rPr>
              <a:t> عنصراً محورياً، إذ ينقلان المزاج والعاطفة ويعززان الرسالة، ويشمل ذلك جودة التسجيل، المؤثرات الصوتية، الموسيقى التصويرية، واستخدام الصمت بذكاء، مع </a:t>
            </a:r>
            <a:r>
              <a:rPr lang="ar-SA" dirty="0">
                <a:solidFill>
                  <a:srgbClr val="C00000"/>
                </a:solidFill>
                <a:latin typeface="Alexandria" charset="0"/>
                <a:cs typeface="Alexandria" charset="0"/>
              </a:rPr>
              <a:t>تقنيات</a:t>
            </a:r>
            <a:r>
              <a:rPr lang="ar-SA" dirty="0">
                <a:latin typeface="Alexandria" charset="0"/>
                <a:cs typeface="Alexandria" charset="0"/>
              </a:rPr>
              <a:t> </a:t>
            </a:r>
            <a:r>
              <a:rPr lang="ar-SA" dirty="0">
                <a:solidFill>
                  <a:srgbClr val="C00000"/>
                </a:solidFill>
                <a:latin typeface="Alexandria" charset="0"/>
                <a:cs typeface="Alexandria" charset="0"/>
              </a:rPr>
              <a:t>إضافية</a:t>
            </a:r>
            <a:r>
              <a:rPr lang="ar-SA" dirty="0">
                <a:latin typeface="Alexandria" charset="0"/>
                <a:cs typeface="Alexandria" charset="0"/>
              </a:rPr>
              <a:t> مثل الصوت خارج الشاشة، التناغم بين الصوت والصورة، وإيقاع الصوت والموسيقى، مع ضرورة الحفاظ على أصالة الاختيار لتحقيق تجربة سمعية وبصرية غنية تؤثر في المشاهد بشكل قوي.</a:t>
            </a:r>
          </a:p>
        </p:txBody>
      </p:sp>
      <p:sp>
        <p:nvSpPr>
          <p:cNvPr id="24" name="Rectangle 23">
            <a:extLst>
              <a:ext uri="{FF2B5EF4-FFF2-40B4-BE49-F238E27FC236}">
                <a16:creationId xmlns:a16="http://schemas.microsoft.com/office/drawing/2014/main" id="{D540BE24-5474-28DB-7C4D-D11A3BF4C53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F358E79-D04A-CB39-4733-EA34B86FC9FA}"/>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1ECE83A-F5D3-EDC2-A9D5-EC8B0797F01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الصوت والموسيقى</a:t>
            </a:r>
          </a:p>
        </p:txBody>
      </p:sp>
      <p:pic>
        <p:nvPicPr>
          <p:cNvPr id="17" name="Graphic 21">
            <a:extLst>
              <a:ext uri="{FF2B5EF4-FFF2-40B4-BE49-F238E27FC236}">
                <a16:creationId xmlns:a16="http://schemas.microsoft.com/office/drawing/2014/main" id="{93267A31-C7D1-CF1C-16F8-9A52865F2C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C90506D1-B8EC-7FEE-47AE-4FE46E6FC60F}"/>
              </a:ext>
            </a:extLst>
          </p:cNvPr>
          <p:cNvPicPr>
            <a:picLocks noChangeAspect="1"/>
          </p:cNvPicPr>
          <p:nvPr/>
        </p:nvPicPr>
        <p:blipFill>
          <a:blip r:embed="rId3"/>
          <a:stretch>
            <a:fillRect/>
          </a:stretch>
        </p:blipFill>
        <p:spPr>
          <a:xfrm>
            <a:off x="311285" y="1825167"/>
            <a:ext cx="6227977" cy="4566260"/>
          </a:xfrm>
          <a:prstGeom prst="rect">
            <a:avLst/>
          </a:prstGeom>
          <a:ln>
            <a:noFill/>
          </a:ln>
          <a:effectLst>
            <a:softEdge rad="112500"/>
          </a:effectLst>
        </p:spPr>
      </p:pic>
    </p:spTree>
    <p:extLst>
      <p:ext uri="{BB962C8B-B14F-4D97-AF65-F5344CB8AC3E}">
        <p14:creationId xmlns:p14="http://schemas.microsoft.com/office/powerpoint/2010/main" val="79038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F2D37-21AF-01D4-F040-E9D114FAD557}"/>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FE26B05-2BC2-B9C6-C6C0-DD8E55758C9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7EDB617-2CFE-C1CC-BBA9-144C70A4A56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B2D9E0A-E1AF-F61D-7F4E-FC72C647552C}"/>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تقنيات الإنتاج الإبداعي للفيديو الرقمي</a:t>
            </a:r>
          </a:p>
        </p:txBody>
      </p:sp>
      <p:pic>
        <p:nvPicPr>
          <p:cNvPr id="17" name="Graphic 21">
            <a:extLst>
              <a:ext uri="{FF2B5EF4-FFF2-40B4-BE49-F238E27FC236}">
                <a16:creationId xmlns:a16="http://schemas.microsoft.com/office/drawing/2014/main" id="{B816F31E-46A5-7121-7683-9055ADD9D5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563603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435C0-D34B-0F47-8ACA-D4D5C9B47FF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B0C9D91-DFBA-31DA-AC6C-6F80C85E21F6}"/>
              </a:ext>
            </a:extLst>
          </p:cNvPr>
          <p:cNvSpPr txBox="1"/>
          <p:nvPr/>
        </p:nvSpPr>
        <p:spPr>
          <a:xfrm>
            <a:off x="4941651" y="1609889"/>
            <a:ext cx="662398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تبدأ تقنيات الإنتاج الإبداعي للفيديو الرقمي من </a:t>
            </a:r>
            <a:r>
              <a:rPr lang="ar-SA" dirty="0">
                <a:solidFill>
                  <a:srgbClr val="C00000"/>
                </a:solidFill>
                <a:latin typeface="Alexandria" charset="0"/>
                <a:cs typeface="Alexandria" charset="0"/>
              </a:rPr>
              <a:t>اختيار الكاميرا والمعدات المناسبة</a:t>
            </a:r>
            <a:r>
              <a:rPr lang="ar-SA" dirty="0">
                <a:latin typeface="Alexandria" charset="0"/>
                <a:cs typeface="Alexandria" charset="0"/>
              </a:rPr>
              <a:t>، إذ تشكل جودة الصورة الركيزة الأساسية لأي عمل بصري، يعتمد الإبداع هنا على استغلال إمكانيات الكاميرا والعدسات لتحقيق رؤية فنية واضحة، مع ضبط الإعدادات اليدوية مثل فتحة العدسة وسرعة الغالق وحساسية الضوء للحصول على تعريض دقيق وعمق مجال متوازن، كما تساهم أدوات التثبيت كالحوامل والجيمبال في تحسين ثبات اللقطات، بينما تُستخدم الإضاءة الملحقة والفلاتر والتقنيات البصرية مثل التصوير البطيء أو السريع لخلق تأثيرات جمالية تضيف طابعاً فنياً للمشهد.</a:t>
            </a:r>
          </a:p>
        </p:txBody>
      </p:sp>
      <p:sp>
        <p:nvSpPr>
          <p:cNvPr id="24" name="Rectangle 23">
            <a:extLst>
              <a:ext uri="{FF2B5EF4-FFF2-40B4-BE49-F238E27FC236}">
                <a16:creationId xmlns:a16="http://schemas.microsoft.com/office/drawing/2014/main" id="{EAA42567-5D98-F81A-9B31-7E8EF965249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49741C7-30AA-7272-3EC4-AB40C2C6AB0A}"/>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48274CF-F3A7-B9CE-D734-0B15BF1BB19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تقنيات الإنتاج الإبداعي للفيديو الرقمي</a:t>
            </a:r>
          </a:p>
        </p:txBody>
      </p:sp>
      <p:pic>
        <p:nvPicPr>
          <p:cNvPr id="17" name="Graphic 21">
            <a:extLst>
              <a:ext uri="{FF2B5EF4-FFF2-40B4-BE49-F238E27FC236}">
                <a16:creationId xmlns:a16="http://schemas.microsoft.com/office/drawing/2014/main" id="{B07EFEAB-0751-DC20-2F40-78F34FAB2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a:extLst>
              <a:ext uri="{FF2B5EF4-FFF2-40B4-BE49-F238E27FC236}">
                <a16:creationId xmlns:a16="http://schemas.microsoft.com/office/drawing/2014/main" id="{87A3656A-1EEE-BF33-4D62-52CFCD9293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235" y="1657263"/>
            <a:ext cx="4243306" cy="25114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a:extLst>
              <a:ext uri="{FF2B5EF4-FFF2-40B4-BE49-F238E27FC236}">
                <a16:creationId xmlns:a16="http://schemas.microsoft.com/office/drawing/2014/main" id="{09F36A2B-0220-7835-3B36-246B6FE962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235" y="4213757"/>
            <a:ext cx="4243306" cy="24831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357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ABB9A-6666-F326-1963-C4E805629C3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554FCAC-0EB1-5D99-7EF2-ADB2912E0D3D}"/>
              </a:ext>
            </a:extLst>
          </p:cNvPr>
          <p:cNvSpPr txBox="1"/>
          <p:nvPr/>
        </p:nvSpPr>
        <p:spPr>
          <a:xfrm>
            <a:off x="4581728" y="1609889"/>
            <a:ext cx="6983908"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ينتقل الإبداع بعد ذلك إلى مرحلة </a:t>
            </a:r>
            <a:r>
              <a:rPr lang="ar-SA" dirty="0">
                <a:solidFill>
                  <a:srgbClr val="C00000"/>
                </a:solidFill>
                <a:latin typeface="Alexandria" charset="0"/>
                <a:cs typeface="Alexandria" charset="0"/>
              </a:rPr>
              <a:t>ما بعد الإنتاج من خلال برامج التحرير والمؤثرات</a:t>
            </a:r>
            <a:r>
              <a:rPr lang="ar-SA" dirty="0">
                <a:latin typeface="Alexandria" charset="0"/>
                <a:cs typeface="Alexandria" charset="0"/>
              </a:rPr>
              <a:t>، حيث يتم تحويل المواد المصوّرة إلى منتج نهائي مصقول، يعتمد نجاح هذه المرحلة على حسن اختيار البرنامج المناسب وفق طبيعة المشروع، واستخدام تقنيات المونتاج المتقدمة كالقطع السريع والمطابق، إلى جانب المؤثرات البصرية وتصحيح الألوان لإضفاء الطابع السينمائي وضبط الإيقاع البصري، كما تؤدي العناصر السمعية دوراً مكملاً من خلال التصميم الصوتي والموسيقى التصويرية، بينما تضيف الرسوم المتحركة والعناوين الديناميكية بعداً بصرياً يثري المحتوى ويعزز جاذبيته.</a:t>
            </a:r>
          </a:p>
        </p:txBody>
      </p:sp>
      <p:sp>
        <p:nvSpPr>
          <p:cNvPr id="24" name="Rectangle 23">
            <a:extLst>
              <a:ext uri="{FF2B5EF4-FFF2-40B4-BE49-F238E27FC236}">
                <a16:creationId xmlns:a16="http://schemas.microsoft.com/office/drawing/2014/main" id="{D6408039-9162-26B9-819A-55D820C55DF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870F28-216F-565C-CEAA-436909C4E7C5}"/>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7E3A3E0-560E-8F7A-FC47-5AA813A8D72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تقنيات الإنتاج الإبداعي للفيديو الرقمي</a:t>
            </a:r>
          </a:p>
        </p:txBody>
      </p:sp>
      <p:pic>
        <p:nvPicPr>
          <p:cNvPr id="17" name="Graphic 21">
            <a:extLst>
              <a:ext uri="{FF2B5EF4-FFF2-40B4-BE49-F238E27FC236}">
                <a16:creationId xmlns:a16="http://schemas.microsoft.com/office/drawing/2014/main" id="{A8215261-5ACB-FB96-D007-E42C65346B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CC3C9956-622A-90A2-E26B-1A5BC1841DB3}"/>
              </a:ext>
            </a:extLst>
          </p:cNvPr>
          <p:cNvPicPr>
            <a:picLocks noChangeAspect="1"/>
          </p:cNvPicPr>
          <p:nvPr/>
        </p:nvPicPr>
        <p:blipFill>
          <a:blip r:embed="rId3"/>
          <a:stretch>
            <a:fillRect/>
          </a:stretch>
        </p:blipFill>
        <p:spPr>
          <a:xfrm>
            <a:off x="291829" y="4482748"/>
            <a:ext cx="4056434" cy="2032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110C350D-DC4B-85DC-D5FF-6BF3D6956B18}"/>
              </a:ext>
            </a:extLst>
          </p:cNvPr>
          <p:cNvPicPr>
            <a:picLocks noChangeAspect="1"/>
          </p:cNvPicPr>
          <p:nvPr/>
        </p:nvPicPr>
        <p:blipFill>
          <a:blip r:embed="rId4"/>
          <a:stretch>
            <a:fillRect/>
          </a:stretch>
        </p:blipFill>
        <p:spPr>
          <a:xfrm>
            <a:off x="291830" y="1696247"/>
            <a:ext cx="4056434" cy="27526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41630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5996A-45C8-68E1-87AA-BC4BC034C53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808AF8F-4C43-EF1F-FBC7-7111503BA991}"/>
              </a:ext>
            </a:extLst>
          </p:cNvPr>
          <p:cNvSpPr txBox="1"/>
          <p:nvPr/>
        </p:nvSpPr>
        <p:spPr>
          <a:xfrm>
            <a:off x="5505856" y="2030119"/>
            <a:ext cx="5709585" cy="3888821"/>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أما </a:t>
            </a:r>
            <a:r>
              <a:rPr lang="ar-SA" dirty="0">
                <a:solidFill>
                  <a:srgbClr val="C00000"/>
                </a:solidFill>
                <a:latin typeface="Alexandria" charset="0"/>
                <a:cs typeface="Alexandria" charset="0"/>
              </a:rPr>
              <a:t>السرد الصوتي والتعليق</a:t>
            </a:r>
            <a:r>
              <a:rPr lang="ar-SA" dirty="0">
                <a:latin typeface="Alexandria" charset="0"/>
                <a:cs typeface="Alexandria" charset="0"/>
              </a:rPr>
              <a:t>، فيمثلان أداة محورية لربط المشاهد ونقل الرسائل بدقة ودفء إنساني، يعتمد نجاحهما على انتقاء الصوت الملائم لطبيعة المحتوى، وصياغة نص واضح وموجز، وضبط جودة التسجيل في بيئة مناسبة، كما يسهم الأداء الصوتي المعبر والتزامن الدقيق مع الصورة والموسيقى الخلفية في بناء تجربة متكاملة تثير اهتمام المشاهد وتحافظ على تفاعله.</a:t>
            </a:r>
          </a:p>
        </p:txBody>
      </p:sp>
      <p:sp>
        <p:nvSpPr>
          <p:cNvPr id="24" name="Rectangle 23">
            <a:extLst>
              <a:ext uri="{FF2B5EF4-FFF2-40B4-BE49-F238E27FC236}">
                <a16:creationId xmlns:a16="http://schemas.microsoft.com/office/drawing/2014/main" id="{A74F9D6F-C0F6-E7A7-DF53-7E666C74CB2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E444873-129C-77ED-9C9F-956DDE68D434}"/>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F27133C-CCF9-DEBF-50C2-66E5EB972EC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تقنيات الإنتاج الإبداعي للفيديو الرقمي</a:t>
            </a:r>
          </a:p>
        </p:txBody>
      </p:sp>
      <p:pic>
        <p:nvPicPr>
          <p:cNvPr id="17" name="Graphic 21">
            <a:extLst>
              <a:ext uri="{FF2B5EF4-FFF2-40B4-BE49-F238E27FC236}">
                <a16:creationId xmlns:a16="http://schemas.microsoft.com/office/drawing/2014/main" id="{1D9710CC-0645-6495-5A3A-B159891BBE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59CFA096-8A38-2A78-8880-945B04259110}"/>
              </a:ext>
            </a:extLst>
          </p:cNvPr>
          <p:cNvPicPr>
            <a:picLocks noChangeAspect="1"/>
          </p:cNvPicPr>
          <p:nvPr/>
        </p:nvPicPr>
        <p:blipFill>
          <a:blip r:embed="rId3"/>
          <a:stretch>
            <a:fillRect/>
          </a:stretch>
        </p:blipFill>
        <p:spPr>
          <a:xfrm>
            <a:off x="539597" y="4307216"/>
            <a:ext cx="4319877" cy="22013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a:extLst>
              <a:ext uri="{FF2B5EF4-FFF2-40B4-BE49-F238E27FC236}">
                <a16:creationId xmlns:a16="http://schemas.microsoft.com/office/drawing/2014/main" id="{F6C5A82F-FB69-BF0F-5731-3DC815AC8653}"/>
              </a:ext>
            </a:extLst>
          </p:cNvPr>
          <p:cNvPicPr>
            <a:picLocks noChangeAspect="1"/>
          </p:cNvPicPr>
          <p:nvPr/>
        </p:nvPicPr>
        <p:blipFill>
          <a:blip r:embed="rId4"/>
          <a:stretch>
            <a:fillRect/>
          </a:stretch>
        </p:blipFill>
        <p:spPr>
          <a:xfrm>
            <a:off x="539598" y="1831143"/>
            <a:ext cx="4295050" cy="21433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78331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CC36D-35E4-EA3B-0BFF-4CED32F30A5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D86AF61-AAEA-5EE1-A54F-E356D353BD4D}"/>
              </a:ext>
            </a:extLst>
          </p:cNvPr>
          <p:cNvSpPr txBox="1"/>
          <p:nvPr/>
        </p:nvSpPr>
        <p:spPr>
          <a:xfrm>
            <a:off x="5145932" y="1756799"/>
            <a:ext cx="6497525"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في المقابل، توفر </a:t>
            </a:r>
            <a:r>
              <a:rPr lang="ar-SA" dirty="0">
                <a:solidFill>
                  <a:srgbClr val="C00000"/>
                </a:solidFill>
                <a:latin typeface="Alexandria" charset="0"/>
                <a:cs typeface="Alexandria" charset="0"/>
              </a:rPr>
              <a:t>الرسوم المتحركة والموشن جرافيك </a:t>
            </a:r>
            <a:r>
              <a:rPr lang="ar-SA" dirty="0">
                <a:latin typeface="Alexandria" charset="0"/>
                <a:cs typeface="Alexandria" charset="0"/>
              </a:rPr>
              <a:t>أدوات قوية لتبسيط المفاهيم المعقدة وعرضها بشكل بصري جاذب، يستند هذا الأسلوب إلى توظيف مبادئ الحركة الطبيعية والألوان والخطوط بشكل منسق، مع تزامن دقيق بين الحركة والمؤثرات الصوتية، ويمكن توظيف الرسوم البيانية المتحركة والسرد القصصي المرئي لشرح البيانات والمعلومات بطريقة سلسة ومؤثرة، مع مراعاة تكييف المحتوى ليناسب المنصات المختلفة دون فقدان جودته البصرية.</a:t>
            </a:r>
          </a:p>
        </p:txBody>
      </p:sp>
      <p:sp>
        <p:nvSpPr>
          <p:cNvPr id="24" name="Rectangle 23">
            <a:extLst>
              <a:ext uri="{FF2B5EF4-FFF2-40B4-BE49-F238E27FC236}">
                <a16:creationId xmlns:a16="http://schemas.microsoft.com/office/drawing/2014/main" id="{2681160E-4477-8FFD-2556-659C9C6394A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2FA4E44-A801-E0BB-FAC1-51A639C29DB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02DB1B0-2D6A-DE20-64C7-CB6B2022944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تقنيات الإنتاج الإبداعي للفيديو الرقمي</a:t>
            </a:r>
          </a:p>
        </p:txBody>
      </p:sp>
      <p:pic>
        <p:nvPicPr>
          <p:cNvPr id="17" name="Graphic 21">
            <a:extLst>
              <a:ext uri="{FF2B5EF4-FFF2-40B4-BE49-F238E27FC236}">
                <a16:creationId xmlns:a16="http://schemas.microsoft.com/office/drawing/2014/main" id="{C2808B7E-8F3F-EDA8-598D-44288F65EB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D8435B21-B75C-6B62-CC29-E415F77C1DC0}"/>
              </a:ext>
            </a:extLst>
          </p:cNvPr>
          <p:cNvSpPr txBox="1"/>
          <p:nvPr/>
        </p:nvSpPr>
        <p:spPr>
          <a:xfrm>
            <a:off x="587792" y="3871802"/>
            <a:ext cx="3893655" cy="307777"/>
          </a:xfrm>
          <a:prstGeom prst="rect">
            <a:avLst/>
          </a:prstGeom>
          <a:noFill/>
        </p:spPr>
        <p:txBody>
          <a:bodyPr wrap="square">
            <a:spAutoFit/>
          </a:bodyPr>
          <a:lstStyle/>
          <a:p>
            <a:r>
              <a:rPr lang="en-US" sz="1400" dirty="0"/>
              <a:t>https://www.youtube.com/watch?v=MKLE8ioEsXQ</a:t>
            </a:r>
          </a:p>
        </p:txBody>
      </p:sp>
      <p:pic>
        <p:nvPicPr>
          <p:cNvPr id="2050" name="Picture 2" descr="eNCA news broadcast featuring augmented reality from Arti AR ...">
            <a:extLst>
              <a:ext uri="{FF2B5EF4-FFF2-40B4-BE49-F238E27FC236}">
                <a16:creationId xmlns:a16="http://schemas.microsoft.com/office/drawing/2014/main" id="{0E21DB3B-9A9C-69ED-D99E-EE3EB3BA23F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123" y="1650857"/>
            <a:ext cx="4462670" cy="21157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F2DBCBA-2BB7-6EB2-58B6-F5763DC7D35D}"/>
              </a:ext>
            </a:extLst>
          </p:cNvPr>
          <p:cNvSpPr txBox="1"/>
          <p:nvPr/>
        </p:nvSpPr>
        <p:spPr>
          <a:xfrm>
            <a:off x="265123" y="4176864"/>
            <a:ext cx="4462670" cy="379015"/>
          </a:xfrm>
          <a:prstGeom prst="rect">
            <a:avLst/>
          </a:prstGeom>
          <a:noFill/>
        </p:spPr>
        <p:txBody>
          <a:bodyPr wrap="square">
            <a:spAutoFit/>
          </a:bodyPr>
          <a:lstStyle/>
          <a:p>
            <a:pPr algn="ctr" rtl="1">
              <a:lnSpc>
                <a:spcPct val="150000"/>
              </a:lnSpc>
            </a:pPr>
            <a:r>
              <a:rPr lang="en-US" sz="1400" dirty="0" err="1">
                <a:latin typeface="Alexandria" pitchFamily="2" charset="-78"/>
                <a:cs typeface="Alexandria" pitchFamily="2" charset="-78"/>
              </a:rPr>
              <a:t>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الخرائط</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التفاعلية</a:t>
            </a:r>
            <a:r>
              <a:rPr lang="ar-SA" sz="1400" dirty="0">
                <a:latin typeface="Alexandria" pitchFamily="2" charset="-78"/>
                <a:cs typeface="Alexandria" pitchFamily="2" charset="-78"/>
              </a:rPr>
              <a:t> والرسوم التوضيحية</a:t>
            </a:r>
            <a:r>
              <a:rPr lang="en-US" sz="1400" dirty="0">
                <a:latin typeface="Alexandria" pitchFamily="2" charset="-78"/>
                <a:cs typeface="Alexandria" pitchFamily="2" charset="-78"/>
              </a:rPr>
              <a:t> </a:t>
            </a:r>
            <a:endParaRPr lang="ar-SA" sz="14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E30570FB-A6E8-EDFD-37C4-0BC419BFF4A0}"/>
              </a:ext>
            </a:extLst>
          </p:cNvPr>
          <p:cNvPicPr>
            <a:picLocks noChangeAspect="1"/>
          </p:cNvPicPr>
          <p:nvPr/>
        </p:nvPicPr>
        <p:blipFill>
          <a:blip r:embed="rId4"/>
          <a:stretch>
            <a:fillRect/>
          </a:stretch>
        </p:blipFill>
        <p:spPr>
          <a:xfrm>
            <a:off x="265123" y="4650559"/>
            <a:ext cx="4462670" cy="1950616"/>
          </a:xfrm>
          <a:prstGeom prst="rect">
            <a:avLst/>
          </a:prstGeom>
        </p:spPr>
      </p:pic>
    </p:spTree>
    <p:extLst>
      <p:ext uri="{BB962C8B-B14F-4D97-AF65-F5344CB8AC3E}">
        <p14:creationId xmlns:p14="http://schemas.microsoft.com/office/powerpoint/2010/main" val="314861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25590-C283-4515-17B0-D3FC25D6235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096FA00-77A5-8279-E753-91618F1C3966}"/>
              </a:ext>
            </a:extLst>
          </p:cNvPr>
          <p:cNvSpPr txBox="1"/>
          <p:nvPr/>
        </p:nvSpPr>
        <p:spPr>
          <a:xfrm>
            <a:off x="5311302" y="1502881"/>
            <a:ext cx="6254334"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5. يمثل </a:t>
            </a:r>
            <a:r>
              <a:rPr lang="ar-SA" dirty="0">
                <a:solidFill>
                  <a:srgbClr val="C00000"/>
                </a:solidFill>
                <a:latin typeface="Alexandria" charset="0"/>
                <a:cs typeface="Alexandria" charset="0"/>
              </a:rPr>
              <a:t>الواقع الافتراضي والمعزز</a:t>
            </a:r>
            <a:r>
              <a:rPr lang="ar-SA" dirty="0">
                <a:latin typeface="Alexandria" charset="0"/>
                <a:cs typeface="Alexandria" charset="0"/>
              </a:rPr>
              <a:t> الامتداد الأحدث في تقنيات الفيديو الرقمي، حيث يسمح بخلق تجارب تفاعلية غامرة تتجاوز حدود المشاهدة التقليدية، يستخدم الواقع الافتراضي كاميرات بزاوية 360 درجة لإحاطة المشاهد بالكامل داخل البيئة المصوّرة، بينما يدمج الواقع المعزز العناصر الرقمية في العالم الحقيقي عبر تقنيات تتبع الحركة والتعرف على البيئة، يتيح ذلك بناء تجارب شخصية وتفاعلية تعتمد على السرد الغامر والتخصيص، مع ضرورة تحسين الأداء وفق الأجهزة والمنصات المختلفة لضمان تجربة واقعية ومتسقة.</a:t>
            </a:r>
          </a:p>
        </p:txBody>
      </p:sp>
      <p:sp>
        <p:nvSpPr>
          <p:cNvPr id="24" name="Rectangle 23">
            <a:extLst>
              <a:ext uri="{FF2B5EF4-FFF2-40B4-BE49-F238E27FC236}">
                <a16:creationId xmlns:a16="http://schemas.microsoft.com/office/drawing/2014/main" id="{5BEED82D-3169-E76B-F80B-A6E09E30701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8A69B15-CC40-FDE6-9AAC-DF8A0C8BCF73}"/>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C96E0A6-F101-A363-B2EC-EB09540AB0C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تقنيات الإنتاج الإبداعي للفيديو الرقمي</a:t>
            </a:r>
          </a:p>
        </p:txBody>
      </p:sp>
      <p:pic>
        <p:nvPicPr>
          <p:cNvPr id="17" name="Graphic 21">
            <a:extLst>
              <a:ext uri="{FF2B5EF4-FFF2-40B4-BE49-F238E27FC236}">
                <a16:creationId xmlns:a16="http://schemas.microsoft.com/office/drawing/2014/main" id="{BAD7F686-4B30-53B6-BED6-058E7D9B65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5" name="TextBox 4">
            <a:extLst>
              <a:ext uri="{FF2B5EF4-FFF2-40B4-BE49-F238E27FC236}">
                <a16:creationId xmlns:a16="http://schemas.microsoft.com/office/drawing/2014/main" id="{7C6ABB89-EA24-8393-D081-B84481D7866A}"/>
              </a:ext>
            </a:extLst>
          </p:cNvPr>
          <p:cNvSpPr txBox="1"/>
          <p:nvPr/>
        </p:nvSpPr>
        <p:spPr>
          <a:xfrm>
            <a:off x="301875" y="3480524"/>
            <a:ext cx="4704026" cy="379015"/>
          </a:xfrm>
          <a:prstGeom prst="rect">
            <a:avLst/>
          </a:prstGeom>
          <a:noFill/>
        </p:spPr>
        <p:txBody>
          <a:bodyPr wrap="square">
            <a:spAutoFit/>
          </a:bodyPr>
          <a:lstStyle/>
          <a:p>
            <a:pPr algn="ctr" rtl="1">
              <a:lnSpc>
                <a:spcPct val="150000"/>
              </a:lnSpc>
              <a:buNone/>
            </a:pPr>
            <a:r>
              <a:rPr lang="ar-SA" sz="1400" i="0" dirty="0">
                <a:solidFill>
                  <a:srgbClr val="0F0F0F"/>
                </a:solidFill>
                <a:effectLst/>
                <a:latin typeface="Alexandria" pitchFamily="2" charset="-78"/>
                <a:cs typeface="Alexandria" pitchFamily="2" charset="-78"/>
              </a:rPr>
              <a:t>رحلة عبر الزمن مع تاريخ معارض الإكسبو الدولية</a:t>
            </a:r>
          </a:p>
        </p:txBody>
      </p:sp>
      <p:pic>
        <p:nvPicPr>
          <p:cNvPr id="7" name="Picture 6">
            <a:extLst>
              <a:ext uri="{FF2B5EF4-FFF2-40B4-BE49-F238E27FC236}">
                <a16:creationId xmlns:a16="http://schemas.microsoft.com/office/drawing/2014/main" id="{9F18BD5C-7531-6EDF-DB00-14D652B0FB9E}"/>
              </a:ext>
            </a:extLst>
          </p:cNvPr>
          <p:cNvPicPr>
            <a:picLocks noChangeAspect="1"/>
          </p:cNvPicPr>
          <p:nvPr/>
        </p:nvPicPr>
        <p:blipFill>
          <a:blip r:embed="rId3"/>
          <a:stretch>
            <a:fillRect/>
          </a:stretch>
        </p:blipFill>
        <p:spPr>
          <a:xfrm>
            <a:off x="335114" y="1578083"/>
            <a:ext cx="4704026" cy="1970188"/>
          </a:xfrm>
          <a:prstGeom prst="rect">
            <a:avLst/>
          </a:prstGeom>
        </p:spPr>
      </p:pic>
      <p:sp>
        <p:nvSpPr>
          <p:cNvPr id="9" name="TextBox 8">
            <a:extLst>
              <a:ext uri="{FF2B5EF4-FFF2-40B4-BE49-F238E27FC236}">
                <a16:creationId xmlns:a16="http://schemas.microsoft.com/office/drawing/2014/main" id="{79AA764A-15F0-6275-C174-337111F5927F}"/>
              </a:ext>
            </a:extLst>
          </p:cNvPr>
          <p:cNvSpPr txBox="1"/>
          <p:nvPr/>
        </p:nvSpPr>
        <p:spPr>
          <a:xfrm>
            <a:off x="335114" y="3837780"/>
            <a:ext cx="4670787" cy="307777"/>
          </a:xfrm>
          <a:prstGeom prst="rect">
            <a:avLst/>
          </a:prstGeom>
          <a:noFill/>
        </p:spPr>
        <p:txBody>
          <a:bodyPr wrap="square">
            <a:spAutoFit/>
          </a:bodyPr>
          <a:lstStyle/>
          <a:p>
            <a:pPr algn="ctr"/>
            <a:r>
              <a:rPr lang="en-US" sz="1400" dirty="0"/>
              <a:t>https://youtu.be/1EoL6P7SjoA</a:t>
            </a:r>
          </a:p>
        </p:txBody>
      </p:sp>
      <p:sp>
        <p:nvSpPr>
          <p:cNvPr id="12" name="TextBox 11">
            <a:extLst>
              <a:ext uri="{FF2B5EF4-FFF2-40B4-BE49-F238E27FC236}">
                <a16:creationId xmlns:a16="http://schemas.microsoft.com/office/drawing/2014/main" id="{533BAE36-3FF7-1E7A-A60A-39B572945C24}"/>
              </a:ext>
            </a:extLst>
          </p:cNvPr>
          <p:cNvSpPr txBox="1"/>
          <p:nvPr/>
        </p:nvSpPr>
        <p:spPr>
          <a:xfrm>
            <a:off x="1150454" y="6467032"/>
            <a:ext cx="3252581" cy="307777"/>
          </a:xfrm>
          <a:prstGeom prst="rect">
            <a:avLst/>
          </a:prstGeom>
          <a:noFill/>
        </p:spPr>
        <p:txBody>
          <a:bodyPr wrap="square">
            <a:spAutoFit/>
          </a:bodyPr>
          <a:lstStyle/>
          <a:p>
            <a:pPr algn="ctr"/>
            <a:r>
              <a:rPr lang="en-US" sz="1400" dirty="0"/>
              <a:t>https://youtu.be/M57uVLexAIE</a:t>
            </a:r>
          </a:p>
        </p:txBody>
      </p:sp>
      <p:pic>
        <p:nvPicPr>
          <p:cNvPr id="14" name="Picture 13">
            <a:extLst>
              <a:ext uri="{FF2B5EF4-FFF2-40B4-BE49-F238E27FC236}">
                <a16:creationId xmlns:a16="http://schemas.microsoft.com/office/drawing/2014/main" id="{8B2A4FEE-B22C-B815-53F8-5B262F58F00D}"/>
              </a:ext>
            </a:extLst>
          </p:cNvPr>
          <p:cNvPicPr>
            <a:picLocks noChangeAspect="1"/>
          </p:cNvPicPr>
          <p:nvPr/>
        </p:nvPicPr>
        <p:blipFill>
          <a:blip r:embed="rId4"/>
          <a:stretch>
            <a:fillRect/>
          </a:stretch>
        </p:blipFill>
        <p:spPr>
          <a:xfrm>
            <a:off x="368352" y="4175014"/>
            <a:ext cx="4670788" cy="2041404"/>
          </a:xfrm>
          <a:prstGeom prst="rect">
            <a:avLst/>
          </a:prstGeom>
        </p:spPr>
      </p:pic>
      <p:sp>
        <p:nvSpPr>
          <p:cNvPr id="18" name="TextBox 17">
            <a:extLst>
              <a:ext uri="{FF2B5EF4-FFF2-40B4-BE49-F238E27FC236}">
                <a16:creationId xmlns:a16="http://schemas.microsoft.com/office/drawing/2014/main" id="{0B8E3943-207B-28A1-6643-8A5BF1C5E9DC}"/>
              </a:ext>
            </a:extLst>
          </p:cNvPr>
          <p:cNvSpPr txBox="1"/>
          <p:nvPr/>
        </p:nvSpPr>
        <p:spPr>
          <a:xfrm>
            <a:off x="-272084" y="6230717"/>
            <a:ext cx="6097656" cy="338554"/>
          </a:xfrm>
          <a:prstGeom prst="rect">
            <a:avLst/>
          </a:prstGeom>
          <a:noFill/>
        </p:spPr>
        <p:txBody>
          <a:bodyPr wrap="square">
            <a:spAutoFit/>
          </a:bodyPr>
          <a:lstStyle/>
          <a:p>
            <a:pPr algn="ctr">
              <a:buNone/>
            </a:pPr>
            <a:r>
              <a:rPr lang="en-US" sz="1600" i="0" dirty="0">
                <a:solidFill>
                  <a:srgbClr val="0F0F0F"/>
                </a:solidFill>
                <a:effectLst/>
                <a:latin typeface="Roboto" panose="02000000000000000000" pitchFamily="2" charset="0"/>
              </a:rPr>
              <a:t>Al Arabiya 2020 U.S. election augmented reality sizzle</a:t>
            </a:r>
          </a:p>
        </p:txBody>
      </p:sp>
    </p:spTree>
    <p:extLst>
      <p:ext uri="{BB962C8B-B14F-4D97-AF65-F5344CB8AC3E}">
        <p14:creationId xmlns:p14="http://schemas.microsoft.com/office/powerpoint/2010/main" val="1768188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86BAC-7FD4-0F36-386A-84FCEDCCDD6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A495B7D-2C0F-AF0A-332E-8D87753DDB7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AEECD70-AB73-E7F1-3C8B-6A5BD8D8FF8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7F0223F-08EE-6529-B228-621D3E36F883}"/>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تحديات الإنتاج الإبداعي للفيديو الرقمي</a:t>
            </a:r>
          </a:p>
        </p:txBody>
      </p:sp>
      <p:pic>
        <p:nvPicPr>
          <p:cNvPr id="17" name="Graphic 21">
            <a:extLst>
              <a:ext uri="{FF2B5EF4-FFF2-40B4-BE49-F238E27FC236}">
                <a16:creationId xmlns:a16="http://schemas.microsoft.com/office/drawing/2014/main" id="{FD5F3CF1-E68E-EC4E-C48D-25F2EBA297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337333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27DAF-BF7E-DDDE-4578-2D932B76337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372F1B6-1B97-6D39-5D33-04B9257DA1B4}"/>
              </a:ext>
            </a:extLst>
          </p:cNvPr>
          <p:cNvSpPr txBox="1"/>
          <p:nvPr/>
        </p:nvSpPr>
        <p:spPr>
          <a:xfrm>
            <a:off x="3628417" y="1609889"/>
            <a:ext cx="7937219"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تمثل </a:t>
            </a:r>
            <a:r>
              <a:rPr lang="ar-SA" b="1" dirty="0">
                <a:latin typeface="Alexandria" charset="0"/>
                <a:cs typeface="Alexandria" charset="0"/>
              </a:rPr>
              <a:t>التكلفة والميزانية</a:t>
            </a:r>
            <a:r>
              <a:rPr lang="ar-SA" dirty="0">
                <a:latin typeface="Alexandria" charset="0"/>
                <a:cs typeface="Alexandria" charset="0"/>
              </a:rPr>
              <a:t> أحد أبرز التحديات في إنتاج الفيديو الرقمي، إذ تتطلب موازنة دقيقة بين الجودة والإمكانات المتاحة، يعتمد النجاح على </a:t>
            </a:r>
            <a:r>
              <a:rPr lang="ar-SA" dirty="0">
                <a:solidFill>
                  <a:srgbClr val="C00000"/>
                </a:solidFill>
                <a:latin typeface="Alexandria" charset="0"/>
                <a:cs typeface="Alexandria" charset="0"/>
              </a:rPr>
              <a:t>التخطيط المالي السليم</a:t>
            </a:r>
            <a:r>
              <a:rPr lang="ar-SA" dirty="0">
                <a:latin typeface="Alexandria" charset="0"/>
                <a:cs typeface="Alexandria" charset="0"/>
              </a:rPr>
              <a:t> وتقدير النفقات مسبقاً، مع استغلال الموارد المتوفرة بذكاء مثل استخدام الهواتف الحديثة أو استئجار المعدات بدلاً من شرائها، كما يساهم </a:t>
            </a:r>
            <a:r>
              <a:rPr lang="ar-SA" dirty="0">
                <a:solidFill>
                  <a:srgbClr val="C00000"/>
                </a:solidFill>
                <a:latin typeface="Alexandria" charset="0"/>
                <a:cs typeface="Alexandria" charset="0"/>
              </a:rPr>
              <a:t>الاعتماد على المواهب المحلية </a:t>
            </a:r>
            <a:r>
              <a:rPr lang="ar-SA" dirty="0">
                <a:latin typeface="Alexandria" charset="0"/>
                <a:cs typeface="Alexandria" charset="0"/>
              </a:rPr>
              <a:t>والمواقع منخفضة التكلفة في خفض المصروفات دون الإضرار بالمستوى الفني، ويُعد </a:t>
            </a:r>
            <a:r>
              <a:rPr lang="ar-SA" dirty="0">
                <a:solidFill>
                  <a:srgbClr val="C00000"/>
                </a:solidFill>
                <a:latin typeface="Alexandria" charset="0"/>
                <a:cs typeface="Alexandria" charset="0"/>
              </a:rPr>
              <a:t>الإنتاج الرشيق </a:t>
            </a:r>
            <a:r>
              <a:rPr lang="ar-SA" dirty="0">
                <a:latin typeface="Alexandria" charset="0"/>
                <a:cs typeface="Alexandria" charset="0"/>
              </a:rPr>
              <a:t>واستخدام المحتوى الذي ينشئه المستخدمون من الأساليب الفعالة لتقليل التكاليف، إلى جانب الاعتماد على المواد المرخصة أو المجانية لتجنب النفقات القانونية، مع ضرورة المرونة في التكيف مع أي تغيّر في الميزانية أثناء سير العمل.</a:t>
            </a:r>
          </a:p>
        </p:txBody>
      </p:sp>
      <p:sp>
        <p:nvSpPr>
          <p:cNvPr id="24" name="Rectangle 23">
            <a:extLst>
              <a:ext uri="{FF2B5EF4-FFF2-40B4-BE49-F238E27FC236}">
                <a16:creationId xmlns:a16="http://schemas.microsoft.com/office/drawing/2014/main" id="{40EFD548-2766-5847-B39D-80F2C30D0DF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96C78E0-0A59-2DB0-D2D3-BAB6CCCF90EA}"/>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5E6F4D7-1150-84FD-91C6-DED52316C34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تحديات إنتاج الفيديو الرقمي للمنصات الرقمية</a:t>
            </a:r>
          </a:p>
        </p:txBody>
      </p:sp>
      <p:pic>
        <p:nvPicPr>
          <p:cNvPr id="17" name="Graphic 21">
            <a:extLst>
              <a:ext uri="{FF2B5EF4-FFF2-40B4-BE49-F238E27FC236}">
                <a16:creationId xmlns:a16="http://schemas.microsoft.com/office/drawing/2014/main" id="{C9622F28-938F-6AE1-28FA-D80CF9BD4E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إنشاء ميزانية المشروع في 6 خطوات">
            <a:extLst>
              <a:ext uri="{FF2B5EF4-FFF2-40B4-BE49-F238E27FC236}">
                <a16:creationId xmlns:a16="http://schemas.microsoft.com/office/drawing/2014/main" id="{69BFAA89-3C8A-56D0-E656-D299E5BCC0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062" y="1684181"/>
            <a:ext cx="3096641" cy="19199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2" name="Picture 4" descr="ميزانية المشروع وتقدير التكلفة: التحكم في تمويل المشروع">
            <a:extLst>
              <a:ext uri="{FF2B5EF4-FFF2-40B4-BE49-F238E27FC236}">
                <a16:creationId xmlns:a16="http://schemas.microsoft.com/office/drawing/2014/main" id="{FECEA819-E226-4A24-8E35-1D18425D8D2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0062" y="4008678"/>
            <a:ext cx="3096641" cy="20654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77442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FB3B3-DBD4-A855-00A3-C41CC748621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B3D0CC6-61B1-6BE9-9509-637381CE9F17}"/>
              </a:ext>
            </a:extLst>
          </p:cNvPr>
          <p:cNvSpPr txBox="1"/>
          <p:nvPr/>
        </p:nvSpPr>
        <p:spPr>
          <a:xfrm>
            <a:off x="4815191" y="1609889"/>
            <a:ext cx="675044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تواجه صناعة الفيديو أيضاً تحدي </a:t>
            </a:r>
            <a:r>
              <a:rPr lang="ar-SA" b="1" dirty="0">
                <a:latin typeface="Alexandria" charset="0"/>
                <a:cs typeface="Alexandria" charset="0"/>
              </a:rPr>
              <a:t>المنافسة واختراق الضوضاء الرقمية</a:t>
            </a:r>
            <a:r>
              <a:rPr lang="ar-SA" dirty="0">
                <a:latin typeface="Alexandria" charset="0"/>
                <a:cs typeface="Alexandria" charset="0"/>
              </a:rPr>
              <a:t>، حيث يزداد المحتوى بشكل هائل عبر المنصات، يتطلب التميز في هذا المجال </a:t>
            </a:r>
            <a:r>
              <a:rPr lang="ar-SA" dirty="0">
                <a:solidFill>
                  <a:srgbClr val="C00000"/>
                </a:solidFill>
                <a:latin typeface="Alexandria" charset="0"/>
                <a:cs typeface="Alexandria" charset="0"/>
              </a:rPr>
              <a:t>فهماً دقيقاً </a:t>
            </a:r>
            <a:r>
              <a:rPr lang="ar-SA" dirty="0">
                <a:latin typeface="Alexandria" charset="0"/>
                <a:cs typeface="Alexandria" charset="0"/>
              </a:rPr>
              <a:t>للمشهد التنافسي وبناء هوية فريدة عبر </a:t>
            </a:r>
            <a:r>
              <a:rPr lang="ar-SA" dirty="0">
                <a:solidFill>
                  <a:srgbClr val="C00000"/>
                </a:solidFill>
                <a:latin typeface="Alexandria" charset="0"/>
                <a:cs typeface="Alexandria" charset="0"/>
              </a:rPr>
              <a:t>أسلوب بصري أو سردي مميز</a:t>
            </a:r>
            <a:r>
              <a:rPr lang="ar-SA" dirty="0">
                <a:latin typeface="Alexandria" charset="0"/>
                <a:cs typeface="Alexandria" charset="0"/>
              </a:rPr>
              <a:t> يبرز من بين الآخرين، التركيز على جمهور متخصص وتقديم محتوى ذي قيمة تعليمية أو ترفيهية أو تحفيزية يساعد في جذب المتابعين وبناء ولاء طويل الأمد، ويمكن تعزيز الوصول من خلال </a:t>
            </a:r>
            <a:r>
              <a:rPr lang="ar-SA" dirty="0">
                <a:solidFill>
                  <a:srgbClr val="C00000"/>
                </a:solidFill>
                <a:latin typeface="Alexandria" charset="0"/>
                <a:cs typeface="Alexandria" charset="0"/>
              </a:rPr>
              <a:t>التعاون مع صناع محتوى آخرين</a:t>
            </a:r>
            <a:r>
              <a:rPr lang="ar-SA" dirty="0">
                <a:latin typeface="Alexandria" charset="0"/>
                <a:cs typeface="Alexandria" charset="0"/>
              </a:rPr>
              <a:t>، واستخدام استراتيجيات الترويج الذكي والتحليل المستمر لبيانات الأداء لتوجيه التحسينات المستقبلية.</a:t>
            </a:r>
          </a:p>
        </p:txBody>
      </p:sp>
      <p:sp>
        <p:nvSpPr>
          <p:cNvPr id="24" name="Rectangle 23">
            <a:extLst>
              <a:ext uri="{FF2B5EF4-FFF2-40B4-BE49-F238E27FC236}">
                <a16:creationId xmlns:a16="http://schemas.microsoft.com/office/drawing/2014/main" id="{B930BA49-F0A0-19E3-FF8C-82B7E0BBCB7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28DB5CD-6E94-81F1-8821-F2F6019A4E7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A1109EF-7008-568A-B208-F1FAE7485FC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تحديات إنتاج الفيديو الرقمي للمنصات الرقمية</a:t>
            </a:r>
          </a:p>
        </p:txBody>
      </p:sp>
      <p:pic>
        <p:nvPicPr>
          <p:cNvPr id="17" name="Graphic 21">
            <a:extLst>
              <a:ext uri="{FF2B5EF4-FFF2-40B4-BE49-F238E27FC236}">
                <a16:creationId xmlns:a16="http://schemas.microsoft.com/office/drawing/2014/main" id="{1BA05548-7F84-2A1C-5DBF-5FA8C0E59F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a:extLst>
              <a:ext uri="{FF2B5EF4-FFF2-40B4-BE49-F238E27FC236}">
                <a16:creationId xmlns:a16="http://schemas.microsoft.com/office/drawing/2014/main" id="{2DB93B48-C56A-D240-FD17-76D8EB84D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472" y="2315434"/>
            <a:ext cx="4143418" cy="31075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01154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10855-9D02-D9AA-C07C-AC15E925310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A7E3BAB-F93B-88F9-2FC6-6D9EFC9AA6AE}"/>
              </a:ext>
            </a:extLst>
          </p:cNvPr>
          <p:cNvSpPr txBox="1"/>
          <p:nvPr/>
        </p:nvSpPr>
        <p:spPr>
          <a:xfrm>
            <a:off x="4601183" y="1609889"/>
            <a:ext cx="696445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أما </a:t>
            </a:r>
            <a:r>
              <a:rPr lang="ar-SA" b="1" dirty="0">
                <a:latin typeface="Alexandria" charset="0"/>
                <a:cs typeface="Alexandria" charset="0"/>
              </a:rPr>
              <a:t>حقوق الملكية الفكرية</a:t>
            </a:r>
            <a:r>
              <a:rPr lang="ar-SA" dirty="0">
                <a:latin typeface="Alexandria" charset="0"/>
                <a:cs typeface="Alexandria" charset="0"/>
              </a:rPr>
              <a:t> فتشكل تحدياً قانونياً محورياً، إذ يجب على المنتجين ضمان </a:t>
            </a:r>
            <a:r>
              <a:rPr lang="ar-SA" dirty="0">
                <a:solidFill>
                  <a:srgbClr val="C00000"/>
                </a:solidFill>
                <a:latin typeface="Alexandria" charset="0"/>
                <a:cs typeface="Alexandria" charset="0"/>
              </a:rPr>
              <a:t>أصالة المحتوى </a:t>
            </a:r>
            <a:r>
              <a:rPr lang="ar-SA" dirty="0">
                <a:latin typeface="Alexandria" charset="0"/>
                <a:cs typeface="Alexandria" charset="0"/>
              </a:rPr>
              <a:t>وتجنّب أي انتهاك لحقوق الغير، يشمل ذلك الحصول على التراخيص اللازمة للموسيقى أو الصور أو اللقطات، والابتعاد عن استخدام العلامات التجارية أو الشعارات </a:t>
            </a:r>
            <a:r>
              <a:rPr lang="ar-SA" dirty="0">
                <a:solidFill>
                  <a:srgbClr val="C00000"/>
                </a:solidFill>
                <a:latin typeface="Alexandria" charset="0"/>
                <a:cs typeface="Alexandria" charset="0"/>
              </a:rPr>
              <a:t>دون إذن</a:t>
            </a:r>
            <a:r>
              <a:rPr lang="ar-SA" dirty="0">
                <a:latin typeface="Alexandria" charset="0"/>
                <a:cs typeface="Alexandria" charset="0"/>
              </a:rPr>
              <a:t>، توثيق المصادر واستخدام محتوى خاضع لتراخيص </a:t>
            </a:r>
            <a:r>
              <a:rPr lang="ar-SA" dirty="0">
                <a:solidFill>
                  <a:srgbClr val="C00000"/>
                </a:solidFill>
                <a:latin typeface="Alexandria" charset="0"/>
                <a:cs typeface="Alexandria" charset="0"/>
              </a:rPr>
              <a:t>المشاع الإبداعي </a:t>
            </a:r>
            <a:r>
              <a:rPr lang="ar-SA" dirty="0">
                <a:latin typeface="Alexandria" charset="0"/>
                <a:cs typeface="Alexandria" charset="0"/>
              </a:rPr>
              <a:t>أو إنتاج مواد أصلية بالكامل يعدّ نهجاً آمناً ومبدعاً في الوقت ذاته، كما ينبغي متابعة </a:t>
            </a:r>
            <a:r>
              <a:rPr lang="ar-SA" dirty="0">
                <a:solidFill>
                  <a:srgbClr val="C00000"/>
                </a:solidFill>
                <a:latin typeface="Alexandria" charset="0"/>
                <a:cs typeface="Alexandria" charset="0"/>
              </a:rPr>
              <a:t>تحديثات القوانين</a:t>
            </a:r>
            <a:r>
              <a:rPr lang="ar-SA" dirty="0">
                <a:latin typeface="Alexandria" charset="0"/>
                <a:cs typeface="Alexandria" charset="0"/>
              </a:rPr>
              <a:t> المتعلقة بالاستخدام العادل وحقوق النشر لضمان الامتثال وحماية العمل الإبداعي من أي دعاوى أو نسخ غير مشروع.</a:t>
            </a:r>
          </a:p>
        </p:txBody>
      </p:sp>
      <p:sp>
        <p:nvSpPr>
          <p:cNvPr id="24" name="Rectangle 23">
            <a:extLst>
              <a:ext uri="{FF2B5EF4-FFF2-40B4-BE49-F238E27FC236}">
                <a16:creationId xmlns:a16="http://schemas.microsoft.com/office/drawing/2014/main" id="{87A57630-F30E-3182-4B5A-B542FCFF886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670F9FE-FF43-7A36-FBFD-877B3AFB3604}"/>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31D9BDD-9E34-D41B-A06B-8F023190D89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تحديات إنتاج الفيديو الرقمي للمنصات الرقمية</a:t>
            </a:r>
          </a:p>
        </p:txBody>
      </p:sp>
      <p:pic>
        <p:nvPicPr>
          <p:cNvPr id="17" name="Graphic 21">
            <a:extLst>
              <a:ext uri="{FF2B5EF4-FFF2-40B4-BE49-F238E27FC236}">
                <a16:creationId xmlns:a16="http://schemas.microsoft.com/office/drawing/2014/main" id="{E163F98F-CD86-0DAB-0977-38D76A22F2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 ماهية حقوق الملكية الفكرية">
            <a:extLst>
              <a:ext uri="{FF2B5EF4-FFF2-40B4-BE49-F238E27FC236}">
                <a16:creationId xmlns:a16="http://schemas.microsoft.com/office/drawing/2014/main" id="{69ECA08A-919A-6C35-7CED-36BB178218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289" y="1682883"/>
            <a:ext cx="3745149" cy="25518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حق الملكية الفكرية">
            <a:extLst>
              <a:ext uri="{FF2B5EF4-FFF2-40B4-BE49-F238E27FC236}">
                <a16:creationId xmlns:a16="http://schemas.microsoft.com/office/drawing/2014/main" id="{71A7CDC8-9420-1A1A-FEA2-CB45CC01CC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5" y="4217236"/>
            <a:ext cx="3892078" cy="25921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03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FA181-A040-197E-2208-8801E0C43A5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79EF49E-4CC3-3FDB-CCC1-F14E1D7E2F66}"/>
              </a:ext>
            </a:extLst>
          </p:cNvPr>
          <p:cNvSpPr txBox="1"/>
          <p:nvPr/>
        </p:nvSpPr>
        <p:spPr>
          <a:xfrm>
            <a:off x="5758774" y="1609889"/>
            <a:ext cx="5806862"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ويبرز أيضاً تحدي </a:t>
            </a:r>
            <a:r>
              <a:rPr lang="ar-SA" b="1" dirty="0">
                <a:latin typeface="Alexandria" charset="0"/>
                <a:cs typeface="Alexandria" charset="0"/>
              </a:rPr>
              <a:t>التغيرات التكنولوجية السريعة </a:t>
            </a:r>
            <a:r>
              <a:rPr lang="ar-SA" dirty="0">
                <a:latin typeface="Alexandria" charset="0"/>
                <a:cs typeface="Alexandria" charset="0"/>
              </a:rPr>
              <a:t>التي تفرض على المبدعين </a:t>
            </a:r>
            <a:r>
              <a:rPr lang="ar-SA" dirty="0">
                <a:solidFill>
                  <a:srgbClr val="C00000"/>
                </a:solidFill>
                <a:latin typeface="Alexandria" charset="0"/>
                <a:cs typeface="Alexandria" charset="0"/>
              </a:rPr>
              <a:t>مواكبة</a:t>
            </a:r>
            <a:r>
              <a:rPr lang="ar-SA" dirty="0">
                <a:latin typeface="Alexandria" charset="0"/>
                <a:cs typeface="Alexandria" charset="0"/>
              </a:rPr>
              <a:t> مستمرة </a:t>
            </a:r>
            <a:r>
              <a:rPr lang="ar-SA" dirty="0">
                <a:solidFill>
                  <a:srgbClr val="C00000"/>
                </a:solidFill>
                <a:latin typeface="Alexandria" charset="0"/>
                <a:cs typeface="Alexandria" charset="0"/>
              </a:rPr>
              <a:t>لتطورات</a:t>
            </a:r>
            <a:r>
              <a:rPr lang="ar-SA" dirty="0">
                <a:latin typeface="Alexandria" charset="0"/>
                <a:cs typeface="Alexandria" charset="0"/>
              </a:rPr>
              <a:t> المعدات والبرمجيات والمنصات، يتطلب التعامل مع هذا التحدي استثماراً في </a:t>
            </a:r>
            <a:r>
              <a:rPr lang="ar-SA" dirty="0">
                <a:solidFill>
                  <a:srgbClr val="C00000"/>
                </a:solidFill>
                <a:latin typeface="Alexandria" charset="0"/>
                <a:cs typeface="Alexandria" charset="0"/>
              </a:rPr>
              <a:t>التعلم</a:t>
            </a:r>
            <a:r>
              <a:rPr lang="ar-SA" dirty="0">
                <a:latin typeface="Alexandria" charset="0"/>
                <a:cs typeface="Alexandria" charset="0"/>
              </a:rPr>
              <a:t> </a:t>
            </a:r>
            <a:r>
              <a:rPr lang="ar-SA" dirty="0">
                <a:solidFill>
                  <a:srgbClr val="C00000"/>
                </a:solidFill>
                <a:latin typeface="Alexandria" charset="0"/>
                <a:cs typeface="Alexandria" charset="0"/>
              </a:rPr>
              <a:t>المستمر</a:t>
            </a:r>
            <a:r>
              <a:rPr lang="ar-SA" dirty="0">
                <a:latin typeface="Alexandria" charset="0"/>
                <a:cs typeface="Alexandria" charset="0"/>
              </a:rPr>
              <a:t> والتجريب بالوسائل الجديدة، إلى جانب المرونة في تبنّي أدوات مختلفة حسب طبيعة المشروع، كما تساعد المشاركة في المجتمعات المهنية ومتابعة </a:t>
            </a:r>
            <a:r>
              <a:rPr lang="ar-SA" dirty="0">
                <a:solidFill>
                  <a:srgbClr val="C00000"/>
                </a:solidFill>
                <a:latin typeface="Alexandria" charset="0"/>
                <a:cs typeface="Alexandria" charset="0"/>
              </a:rPr>
              <a:t>المصادر</a:t>
            </a:r>
            <a:r>
              <a:rPr lang="ar-SA" dirty="0">
                <a:latin typeface="Alexandria" charset="0"/>
                <a:cs typeface="Alexandria" charset="0"/>
              </a:rPr>
              <a:t> </a:t>
            </a:r>
            <a:r>
              <a:rPr lang="ar-SA" dirty="0">
                <a:solidFill>
                  <a:srgbClr val="C00000"/>
                </a:solidFill>
                <a:latin typeface="Alexandria" charset="0"/>
                <a:cs typeface="Alexandria" charset="0"/>
              </a:rPr>
              <a:t>التقنية</a:t>
            </a:r>
            <a:r>
              <a:rPr lang="ar-SA" dirty="0">
                <a:latin typeface="Alexandria" charset="0"/>
                <a:cs typeface="Alexandria" charset="0"/>
              </a:rPr>
              <a:t> في البقاء على اطلاع دائم، فيما يسهم تحليل تفاعل الجمهور مع التقنيات الجديدة في توجيه الابتكار نحو الاتجاهات الأكثر قبولاً واستدامة.</a:t>
            </a:r>
          </a:p>
        </p:txBody>
      </p:sp>
      <p:sp>
        <p:nvSpPr>
          <p:cNvPr id="24" name="Rectangle 23">
            <a:extLst>
              <a:ext uri="{FF2B5EF4-FFF2-40B4-BE49-F238E27FC236}">
                <a16:creationId xmlns:a16="http://schemas.microsoft.com/office/drawing/2014/main" id="{37884680-5856-1592-F732-966B6D598C2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A21BDDE-E24C-7F50-528A-49B9C8FA72F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2D6B6E6-64B2-3E36-723D-7B0ABF27B1E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تحديات إنتاج الفيديو الرقمي للمنصات الرقمية</a:t>
            </a:r>
          </a:p>
        </p:txBody>
      </p:sp>
      <p:pic>
        <p:nvPicPr>
          <p:cNvPr id="17" name="Graphic 21">
            <a:extLst>
              <a:ext uri="{FF2B5EF4-FFF2-40B4-BE49-F238E27FC236}">
                <a16:creationId xmlns:a16="http://schemas.microsoft.com/office/drawing/2014/main" id="{FA311041-6C11-3F7E-CCC7-3560F19CCF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التحول الرقمي: الثورة التقنية التي تغير العالم">
            <a:extLst>
              <a:ext uri="{FF2B5EF4-FFF2-40B4-BE49-F238E27FC236}">
                <a16:creationId xmlns:a16="http://schemas.microsoft.com/office/drawing/2014/main" id="{983142CE-0417-C78C-E7D4-5771E3D3F0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538" y="2198451"/>
            <a:ext cx="5251315" cy="31416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38910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F05F-6235-A195-33A2-E9099A02FE9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92B78A7-EED3-44D8-3D86-F684AD7B8C52}"/>
              </a:ext>
            </a:extLst>
          </p:cNvPr>
          <p:cNvSpPr txBox="1"/>
          <p:nvPr/>
        </p:nvSpPr>
        <p:spPr>
          <a:xfrm>
            <a:off x="4883285" y="1609889"/>
            <a:ext cx="6682351"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5. أخيراً، يشكّل </a:t>
            </a:r>
            <a:r>
              <a:rPr lang="ar-SA" b="1" dirty="0">
                <a:latin typeface="Alexandria" charset="0"/>
                <a:cs typeface="Alexandria" charset="0"/>
              </a:rPr>
              <a:t>التوزيع والوصول إلى الجمهور</a:t>
            </a:r>
            <a:r>
              <a:rPr lang="ar-SA" dirty="0">
                <a:latin typeface="Alexandria" charset="0"/>
                <a:cs typeface="Alexandria" charset="0"/>
              </a:rPr>
              <a:t> المرحلة الحاسمة بعد الإنتاج، إذ يتوقف النجاح على مدى انتشار المحتوى عبر المنصات الرقمية، يعتمد ذلك على فهم </a:t>
            </a:r>
            <a:r>
              <a:rPr lang="ar-SA" dirty="0">
                <a:solidFill>
                  <a:srgbClr val="C00000"/>
                </a:solidFill>
                <a:latin typeface="Alexandria" charset="0"/>
                <a:cs typeface="Alexandria" charset="0"/>
              </a:rPr>
              <a:t>خوارزميات</a:t>
            </a:r>
            <a:r>
              <a:rPr lang="ar-SA" dirty="0">
                <a:latin typeface="Alexandria" charset="0"/>
                <a:cs typeface="Alexandria" charset="0"/>
              </a:rPr>
              <a:t> كل منصة </a:t>
            </a:r>
            <a:r>
              <a:rPr lang="ar-SA" dirty="0">
                <a:solidFill>
                  <a:srgbClr val="C00000"/>
                </a:solidFill>
                <a:latin typeface="Alexandria" charset="0"/>
                <a:cs typeface="Alexandria" charset="0"/>
              </a:rPr>
              <a:t>وتحسين</a:t>
            </a:r>
            <a:r>
              <a:rPr lang="ar-SA" dirty="0">
                <a:latin typeface="Alexandria" charset="0"/>
                <a:cs typeface="Alexandria" charset="0"/>
              </a:rPr>
              <a:t> </a:t>
            </a:r>
            <a:r>
              <a:rPr lang="ar-SA" dirty="0">
                <a:solidFill>
                  <a:srgbClr val="C00000"/>
                </a:solidFill>
                <a:latin typeface="Alexandria" charset="0"/>
                <a:cs typeface="Alexandria" charset="0"/>
              </a:rPr>
              <a:t>عناصر</a:t>
            </a:r>
            <a:r>
              <a:rPr lang="ar-SA" dirty="0">
                <a:latin typeface="Alexandria" charset="0"/>
                <a:cs typeface="Alexandria" charset="0"/>
              </a:rPr>
              <a:t> </a:t>
            </a:r>
            <a:r>
              <a:rPr lang="ar-SA" dirty="0">
                <a:solidFill>
                  <a:srgbClr val="C00000"/>
                </a:solidFill>
                <a:latin typeface="Alexandria" charset="0"/>
                <a:cs typeface="Alexandria" charset="0"/>
              </a:rPr>
              <a:t>الفيديو</a:t>
            </a:r>
            <a:r>
              <a:rPr lang="ar-SA" dirty="0">
                <a:latin typeface="Alexandria" charset="0"/>
                <a:cs typeface="Alexandria" charset="0"/>
              </a:rPr>
              <a:t> لمحركات البحث من خلال العناوين والوصف والكلمات المفتاحية، إضافة إلى تصميم صور مصغرة جذابة، وتُعد استراتيجيات </a:t>
            </a:r>
            <a:r>
              <a:rPr lang="ar-SA" dirty="0">
                <a:solidFill>
                  <a:srgbClr val="C00000"/>
                </a:solidFill>
                <a:latin typeface="Alexandria" charset="0"/>
                <a:cs typeface="Alexandria" charset="0"/>
              </a:rPr>
              <a:t>النشر المتعدد والترويج</a:t>
            </a:r>
            <a:r>
              <a:rPr lang="ar-SA" dirty="0">
                <a:latin typeface="Alexandria" charset="0"/>
                <a:cs typeface="Alexandria" charset="0"/>
              </a:rPr>
              <a:t> عبر المؤثرين والإعلانات المدفوعة أدوات فعالة لتوسيع قاعدة المشاهدين، مع أهمية تحليل البيانات لفهم سلوك الجمهور والتفاعل المستمر معه لبناء علاقة دائمة وتعزيز الانتشار العضوي للمحتوى.</a:t>
            </a:r>
          </a:p>
        </p:txBody>
      </p:sp>
      <p:sp>
        <p:nvSpPr>
          <p:cNvPr id="24" name="Rectangle 23">
            <a:extLst>
              <a:ext uri="{FF2B5EF4-FFF2-40B4-BE49-F238E27FC236}">
                <a16:creationId xmlns:a16="http://schemas.microsoft.com/office/drawing/2014/main" id="{41C99A02-28D5-957C-417A-00D3C2D6EC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0A67281-1C12-7CA2-8A0E-3A2D2F5428DB}"/>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67A2721-11DF-0024-FE26-0A63444B39C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تحديات إنتاج الفيديو الرقمي للمنصات الرقمية</a:t>
            </a:r>
          </a:p>
        </p:txBody>
      </p:sp>
      <p:pic>
        <p:nvPicPr>
          <p:cNvPr id="17" name="Graphic 21">
            <a:extLst>
              <a:ext uri="{FF2B5EF4-FFF2-40B4-BE49-F238E27FC236}">
                <a16:creationId xmlns:a16="http://schemas.microsoft.com/office/drawing/2014/main" id="{198FC913-263D-9B3C-D4E1-5044B3E0F3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العلاقات العامة والمشاركة المجتمعية: كيف تعزز المؤسسات تفاعلها مع الجمهور؟">
            <a:extLst>
              <a:ext uri="{FF2B5EF4-FFF2-40B4-BE49-F238E27FC236}">
                <a16:creationId xmlns:a16="http://schemas.microsoft.com/office/drawing/2014/main" id="{66AE34E3-DB22-6C11-92F1-64922D0455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590" y="4349023"/>
            <a:ext cx="3878034" cy="22907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a:extLst>
              <a:ext uri="{FF2B5EF4-FFF2-40B4-BE49-F238E27FC236}">
                <a16:creationId xmlns:a16="http://schemas.microsoft.com/office/drawing/2014/main" id="{67433BE4-D180-D6D8-A7BD-504A01406AAB}"/>
              </a:ext>
            </a:extLst>
          </p:cNvPr>
          <p:cNvPicPr>
            <a:picLocks noChangeAspect="1"/>
          </p:cNvPicPr>
          <p:nvPr/>
        </p:nvPicPr>
        <p:blipFill>
          <a:blip r:embed="rId4"/>
          <a:stretch>
            <a:fillRect/>
          </a:stretch>
        </p:blipFill>
        <p:spPr>
          <a:xfrm>
            <a:off x="426591" y="1710629"/>
            <a:ext cx="3878033" cy="2420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27346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D14D1-D5B1-BA85-131F-B1ACC029CFD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5A976CC-9681-4A12-BF10-A2595D68FEC2}"/>
              </a:ext>
            </a:extLst>
          </p:cNvPr>
          <p:cNvSpPr txBox="1"/>
          <p:nvPr/>
        </p:nvSpPr>
        <p:spPr>
          <a:xfrm>
            <a:off x="710119" y="1609889"/>
            <a:ext cx="10855517"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الفيديو الرقمي تحولًا جذريًا بفضل التكنولوجيا الناشئة مثل </a:t>
            </a:r>
            <a:r>
              <a:rPr lang="ar-SA" dirty="0">
                <a:solidFill>
                  <a:srgbClr val="C00000"/>
                </a:solidFill>
                <a:latin typeface="Alexandria" charset="0"/>
                <a:cs typeface="Alexandria" charset="0"/>
              </a:rPr>
              <a:t>الذكاء الاصطناعي، الواقع الافتراضي والمعزز، الميتافيرس، والمحتوى التفاعلي</a:t>
            </a:r>
            <a:r>
              <a:rPr lang="ar-SA" dirty="0">
                <a:latin typeface="Alexandria" charset="0"/>
                <a:cs typeface="Alexandria" charset="0"/>
              </a:rPr>
              <a:t>، حيث أصبح بالإمكان إنتاج تجارب غامرة وشخصية تتفاعل مع سلوك المشاهد وتلبي اهتماماته، كما يتيح المحتوى القصير والمحتوى الذي ينشئه المستخدمون فرصًا أكبر للوصول والمشاركة، بينما يحسن الذكاء الاصطناعي إنتاج الفيديو وتخصيصه وتحليل سلوك الجمهور بكفاءة.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رغم هذه الفرص، يواجه المجال تحديات مثل </a:t>
            </a:r>
            <a:r>
              <a:rPr lang="ar-SA" dirty="0">
                <a:solidFill>
                  <a:srgbClr val="C00000"/>
                </a:solidFill>
                <a:latin typeface="Alexandria" charset="0"/>
                <a:cs typeface="Alexandria" charset="0"/>
              </a:rPr>
              <a:t>المنافسة، ارتفاع التكاليف، والتغيرات السريعة</a:t>
            </a:r>
            <a:r>
              <a:rPr lang="ar-SA" dirty="0">
                <a:latin typeface="Alexandria" charset="0"/>
                <a:cs typeface="Alexandria" charset="0"/>
              </a:rPr>
              <a:t> في تفضيلات الجمهور، ويتطلب النجاح استثمارًا في المواهب، تبني نماذج عمل مبتكرة، التعاون بين المنصات، والتحليلات المتقدمة، مع التركيز على الإبداع والأصالة في كل تجربة، مما يجعل المستقبل الرقمي مساحة لا حدود لها للابتكار والتأثير.</a:t>
            </a:r>
          </a:p>
        </p:txBody>
      </p:sp>
      <p:sp>
        <p:nvSpPr>
          <p:cNvPr id="24" name="Rectangle 23">
            <a:extLst>
              <a:ext uri="{FF2B5EF4-FFF2-40B4-BE49-F238E27FC236}">
                <a16:creationId xmlns:a16="http://schemas.microsoft.com/office/drawing/2014/main" id="{06E90F4E-6323-2881-2C7B-F0E83CF9D70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9A8423D-6815-23E8-923B-D04C87CA6F49}"/>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F67F900-9C95-73CF-044E-E22C697C319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مستقبل الفيديو الرقمي</a:t>
            </a:r>
          </a:p>
        </p:txBody>
      </p:sp>
      <p:pic>
        <p:nvPicPr>
          <p:cNvPr id="17" name="Graphic 21">
            <a:extLst>
              <a:ext uri="{FF2B5EF4-FFF2-40B4-BE49-F238E27FC236}">
                <a16:creationId xmlns:a16="http://schemas.microsoft.com/office/drawing/2014/main" id="{202085A2-5D32-77D2-C533-03DE448004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411742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19D84-0BAF-FA27-BFD4-6CF83C84B2D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97BE37B-59F8-7896-948C-D7BF58CB9E5C}"/>
              </a:ext>
            </a:extLst>
          </p:cNvPr>
          <p:cNvSpPr txBox="1"/>
          <p:nvPr/>
        </p:nvSpPr>
        <p:spPr>
          <a:xfrm>
            <a:off x="369651" y="1609889"/>
            <a:ext cx="11195985" cy="4944367"/>
          </a:xfrm>
          <a:prstGeom prst="rect">
            <a:avLst/>
          </a:prstGeom>
          <a:noFill/>
        </p:spPr>
        <p:txBody>
          <a:bodyPr wrap="square" rtlCol="0">
            <a:spAutoFit/>
          </a:bodyPr>
          <a:lstStyle/>
          <a:p>
            <a:pPr algn="just" rtl="1">
              <a:lnSpc>
                <a:spcPct val="200000"/>
              </a:lnSpc>
            </a:pPr>
            <a:r>
              <a:rPr lang="ar-SA" sz="1600" b="1" dirty="0">
                <a:latin typeface="Alexandria" charset="0"/>
                <a:cs typeface="Alexandria" charset="0"/>
              </a:rPr>
              <a:t>1. فيديو بياني يوضح الواقع الافتراضي والواقع المعزز</a:t>
            </a:r>
          </a:p>
          <a:p>
            <a:pPr algn="just" rtl="1">
              <a:lnSpc>
                <a:spcPct val="200000"/>
              </a:lnSpc>
            </a:pPr>
            <a:r>
              <a:rPr lang="en-US" sz="1600" dirty="0">
                <a:latin typeface="Alexandria" charset="0"/>
                <a:cs typeface="Alexandria" charset="0"/>
              </a:rPr>
              <a:t>https://youtu.be/YSHiekVghB8</a:t>
            </a:r>
          </a:p>
          <a:p>
            <a:pPr algn="just" rtl="1">
              <a:lnSpc>
                <a:spcPct val="200000"/>
              </a:lnSpc>
            </a:pPr>
            <a:r>
              <a:rPr lang="ar-SA" sz="1600" b="1" dirty="0">
                <a:latin typeface="Alexandria" charset="0"/>
                <a:cs typeface="Alexandria" charset="0"/>
              </a:rPr>
              <a:t>2. تجربة تدمج الواقع الافتراضي والمعزز </a:t>
            </a:r>
            <a:r>
              <a:rPr lang="en-US" sz="1600" b="1" dirty="0">
                <a:latin typeface="Alexandria" charset="0"/>
                <a:cs typeface="Alexandria" charset="0"/>
              </a:rPr>
              <a:t>VR &amp; AR </a:t>
            </a:r>
            <a:r>
              <a:rPr lang="ar-SA" sz="1600" b="1" dirty="0">
                <a:latin typeface="Alexandria" charset="0"/>
                <a:cs typeface="Alexandria" charset="0"/>
              </a:rPr>
              <a:t>والذكاء الاصطناعي </a:t>
            </a:r>
            <a:r>
              <a:rPr lang="en-US" sz="1600" b="1" dirty="0">
                <a:latin typeface="Alexandria" charset="0"/>
                <a:cs typeface="Alexandria" charset="0"/>
              </a:rPr>
              <a:t>AI</a:t>
            </a:r>
            <a:r>
              <a:rPr lang="ar-SA" sz="1600" b="1" dirty="0">
                <a:latin typeface="Alexandria" charset="0"/>
                <a:cs typeface="Alexandria" charset="0"/>
              </a:rPr>
              <a:t> في معرض "إنتغريت الشرق الأوسط" دبي</a:t>
            </a:r>
          </a:p>
          <a:p>
            <a:pPr algn="just" rtl="1">
              <a:lnSpc>
                <a:spcPct val="200000"/>
              </a:lnSpc>
            </a:pPr>
            <a:r>
              <a:rPr lang="en-US" sz="1600" dirty="0">
                <a:latin typeface="Alexandria" charset="0"/>
                <a:cs typeface="Alexandria" charset="0"/>
              </a:rPr>
              <a:t>https://youtu.be/FWQkJmkN5ew</a:t>
            </a:r>
          </a:p>
          <a:p>
            <a:pPr algn="just" rtl="1">
              <a:lnSpc>
                <a:spcPct val="200000"/>
              </a:lnSpc>
            </a:pPr>
            <a:r>
              <a:rPr lang="ar-SA" sz="1600" b="1" dirty="0">
                <a:latin typeface="Alexandria" charset="0"/>
                <a:cs typeface="Alexandria" charset="0"/>
              </a:rPr>
              <a:t>3. بتقنية الواقع المعزز.. جولة افتراضية تكشف أسرار ارتفاع أسعار الذهب</a:t>
            </a:r>
          </a:p>
          <a:p>
            <a:pPr algn="just" rtl="1">
              <a:lnSpc>
                <a:spcPct val="200000"/>
              </a:lnSpc>
            </a:pPr>
            <a:r>
              <a:rPr lang="en-US" sz="1600" dirty="0">
                <a:latin typeface="Alexandria" charset="0"/>
                <a:cs typeface="Alexandria" charset="0"/>
              </a:rPr>
              <a:t>https://youtu.be/qdwTtUloG8E</a:t>
            </a:r>
          </a:p>
          <a:p>
            <a:pPr algn="just" rtl="1">
              <a:lnSpc>
                <a:spcPct val="200000"/>
              </a:lnSpc>
            </a:pPr>
            <a:r>
              <a:rPr lang="ar-SA" sz="1600" b="1" dirty="0">
                <a:latin typeface="Alexandria" charset="0"/>
                <a:cs typeface="Alexandria" charset="0"/>
              </a:rPr>
              <a:t>4. بتقنية الواقع المعزز.. قرص الشمس داخل استوديو العربية وأسرار تفصيلية عن النجم الذي يتسع لمليون كوكب</a:t>
            </a:r>
          </a:p>
          <a:p>
            <a:pPr algn="just" rtl="1">
              <a:lnSpc>
                <a:spcPct val="200000"/>
              </a:lnSpc>
            </a:pPr>
            <a:r>
              <a:rPr lang="en-US" sz="1600" dirty="0">
                <a:latin typeface="Alexandria" charset="0"/>
                <a:cs typeface="Alexandria" charset="0"/>
              </a:rPr>
              <a:t>https://youtu.be/IKO-ROQuQPA</a:t>
            </a:r>
          </a:p>
          <a:p>
            <a:pPr algn="just" rtl="1">
              <a:lnSpc>
                <a:spcPct val="200000"/>
              </a:lnSpc>
            </a:pPr>
            <a:r>
              <a:rPr lang="ar-SA" sz="1600" b="1" dirty="0">
                <a:latin typeface="Alexandria" charset="0"/>
                <a:cs typeface="Alexandria" charset="0"/>
              </a:rPr>
              <a:t>5. فيديو تعريفي... ما هو الميتافيرس؟</a:t>
            </a:r>
          </a:p>
          <a:p>
            <a:pPr algn="just" rtl="1">
              <a:lnSpc>
                <a:spcPct val="200000"/>
              </a:lnSpc>
            </a:pPr>
            <a:r>
              <a:rPr lang="en-US" sz="1600" dirty="0">
                <a:latin typeface="Alexandria" charset="0"/>
                <a:cs typeface="Alexandria" charset="0"/>
              </a:rPr>
              <a:t>https://youtu.be/Cy4G_aE6e1M</a:t>
            </a:r>
          </a:p>
        </p:txBody>
      </p:sp>
      <p:sp>
        <p:nvSpPr>
          <p:cNvPr id="24" name="Rectangle 23">
            <a:extLst>
              <a:ext uri="{FF2B5EF4-FFF2-40B4-BE49-F238E27FC236}">
                <a16:creationId xmlns:a16="http://schemas.microsoft.com/office/drawing/2014/main" id="{7C7B3E91-959F-B705-3E64-7C515EDEA9D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0512458-CF9D-EE71-2BD2-9498AE6B536B}"/>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الإبداع في إنتاج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4810521-3B22-DE8B-B946-5EAFCFAE88F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أمثلة وروابط</a:t>
            </a:r>
          </a:p>
        </p:txBody>
      </p:sp>
      <p:pic>
        <p:nvPicPr>
          <p:cNvPr id="17" name="Graphic 21">
            <a:extLst>
              <a:ext uri="{FF2B5EF4-FFF2-40B4-BE49-F238E27FC236}">
                <a16:creationId xmlns:a16="http://schemas.microsoft.com/office/drawing/2014/main" id="{98414D18-C773-A151-B5B2-2AFEF85F16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89599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5" end="5"/>
                                            </p:txEl>
                                          </p:spTgt>
                                        </p:tgtEl>
                                        <p:attrNameLst>
                                          <p:attrName>style.visibility</p:attrName>
                                        </p:attrNameLst>
                                      </p:cBhvr>
                                      <p:to>
                                        <p:strVal val="visible"/>
                                      </p:to>
                                    </p:set>
                                    <p:animEffect transition="in" filter="fade">
                                      <p:cBhvr>
                                        <p:cTn id="37" dur="500"/>
                                        <p:tgtEl>
                                          <p:spTgt spid="20">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0">
                                            <p:txEl>
                                              <p:pRg st="6" end="6"/>
                                            </p:txEl>
                                          </p:spTgt>
                                        </p:tgtEl>
                                        <p:attrNameLst>
                                          <p:attrName>style.visibility</p:attrName>
                                        </p:attrNameLst>
                                      </p:cBhvr>
                                      <p:to>
                                        <p:strVal val="visible"/>
                                      </p:to>
                                    </p:set>
                                    <p:animEffect transition="in" filter="fade">
                                      <p:cBhvr>
                                        <p:cTn id="42" dur="500"/>
                                        <p:tgtEl>
                                          <p:spTgt spid="20">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xEl>
                                              <p:pRg st="7" end="7"/>
                                            </p:txEl>
                                          </p:spTgt>
                                        </p:tgtEl>
                                        <p:attrNameLst>
                                          <p:attrName>style.visibility</p:attrName>
                                        </p:attrNameLst>
                                      </p:cBhvr>
                                      <p:to>
                                        <p:strVal val="visible"/>
                                      </p:to>
                                    </p:set>
                                    <p:animEffect transition="in" filter="fade">
                                      <p:cBhvr>
                                        <p:cTn id="47" dur="500"/>
                                        <p:tgtEl>
                                          <p:spTgt spid="20">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0">
                                            <p:txEl>
                                              <p:pRg st="8" end="8"/>
                                            </p:txEl>
                                          </p:spTgt>
                                        </p:tgtEl>
                                        <p:attrNameLst>
                                          <p:attrName>style.visibility</p:attrName>
                                        </p:attrNameLst>
                                      </p:cBhvr>
                                      <p:to>
                                        <p:strVal val="visible"/>
                                      </p:to>
                                    </p:set>
                                    <p:animEffect transition="in" filter="fade">
                                      <p:cBhvr>
                                        <p:cTn id="52" dur="500"/>
                                        <p:tgtEl>
                                          <p:spTgt spid="20">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0">
                                            <p:txEl>
                                              <p:pRg st="9" end="9"/>
                                            </p:txEl>
                                          </p:spTgt>
                                        </p:tgtEl>
                                        <p:attrNameLst>
                                          <p:attrName>style.visibility</p:attrName>
                                        </p:attrNameLst>
                                      </p:cBhvr>
                                      <p:to>
                                        <p:strVal val="visible"/>
                                      </p:to>
                                    </p:set>
                                    <p:animEffect transition="in" filter="fade">
                                      <p:cBhvr>
                                        <p:cTn id="57" dur="500"/>
                                        <p:tgtEl>
                                          <p:spTgt spid="2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359924" y="1525764"/>
            <a:ext cx="11206264" cy="499681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dirty="0">
                <a:latin typeface="Alexandria" charset="0"/>
                <a:cs typeface="Alexandria" charset="0"/>
              </a:rPr>
              <a:t>1. استكشفنا عالم الفيديو الرقمي المتطور، بدءاً من فهم أساسياته ومراحله، مروراً بتقنيات السرد القصصي والمرئي الإبداعي، وصولاً إلى التحديات والفرص التي يواجهها هذا المجال.</a:t>
            </a:r>
          </a:p>
          <a:p>
            <a:pPr algn="just" rtl="1">
              <a:lnSpc>
                <a:spcPct val="200000"/>
              </a:lnSpc>
            </a:pPr>
            <a:r>
              <a:rPr lang="ar-SA" dirty="0">
                <a:latin typeface="Alexandria" charset="0"/>
                <a:cs typeface="Alexandria" charset="0"/>
              </a:rPr>
              <a:t>2. ناقشنا أهمية التخطيط المسبق، مرحلة الإنتاج الفعلي، ومرحلة ما بعد الإنتاج، وكيف أن كل مرحلة تتطلب اهتماماً دقيقاً بالتفاصيل لضمان جودة المنتج النهائي، كما سلطنا الضوء على أهمية السرد القصصي الإبداعي، وكيف يمكن للقصة الجيدة أن تحول الفيديو من مجرد لقطات إلى تجربة مؤثرة وذات معنى، وتطرقنا إلى عناصر السرد المرئي، وكيف يمكن لهذه العناصر أن تعزز الرسالة البصرية وتجذب انتباه المشاهد. </a:t>
            </a:r>
          </a:p>
          <a:p>
            <a:pPr algn="just" rtl="1">
              <a:lnSpc>
                <a:spcPct val="200000"/>
              </a:lnSpc>
            </a:pPr>
            <a:r>
              <a:rPr lang="ar-SA" dirty="0">
                <a:latin typeface="Alexandria" charset="0"/>
                <a:cs typeface="Alexandria" charset="0"/>
              </a:rPr>
              <a:t>4. تناولنا أيضاً التحديات الرئيسية التي تواجه منتجي الفيديو الرقمي، واستعرضنا أمثلة ناجحة لمحتوى الفيديو الإبداعي</a:t>
            </a:r>
            <a:r>
              <a:rPr lang="en-US" dirty="0">
                <a:latin typeface="Alexandria" charset="0"/>
                <a:cs typeface="Alexandria" charset="0"/>
              </a:rPr>
              <a:t>.</a:t>
            </a:r>
            <a:endParaRPr lang="ar-SA" dirty="0">
              <a:latin typeface="Alexandria" charset="0"/>
              <a:cs typeface="Alexandria" charset="0"/>
            </a:endParaRP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السابعة</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340468" y="2937753"/>
            <a:ext cx="9640111"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نهدف في المحاضرة  إلى التعمق في مفهوم بناء الهوية الإعلامية الإبداعية للمنصات الرقمية، وهو جانب حيوي لنجاح أي فرد أو مؤسسة في المشهد الرقمي المزدحم، ونبدأ بتعريف الهوية الإعلامية وأهميتها في العصر الرقمي، ثم ننتقل إلى استكشاف عناصر الهوية البصرية والصوتية وكيفية تصميمها بشكل إبداعي، ونتناول أيضاً أهمية الرسالة والقيم في بناء هوية إعلامية قوية، وكيفية الحفاظ على الاتساق عبر المنصات المختلفة.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بناء الهوية الإعلامية الإبداعية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www.w3.org/XML/1998/namespace"/>
    <ds:schemaRef ds:uri="49100919-8a76-4266-be0c-7dc583902cb4"/>
    <ds:schemaRef ds:uri="d13aca44-ef33-4cf4-9980-7f0b00e6eeb9"/>
    <ds:schemaRef ds:uri="http://purl.org/dc/elements/1.1/"/>
    <ds:schemaRef ds:uri="http://schemas.microsoft.com/office/2006/documentManagement/types"/>
    <ds:schemaRef ds:uri="http://schemas.microsoft.com/office/infopath/2007/PartnerControls"/>
    <ds:schemaRef ds:uri="http://purl.org/dc/dcmitype/"/>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6AE6A469-ABCD-4704-9D40-30FA8C4E1428}"/>
</file>

<file path=docProps/app.xml><?xml version="1.0" encoding="utf-8"?>
<Properties xmlns="http://schemas.openxmlformats.org/officeDocument/2006/extended-properties" xmlns:vt="http://schemas.openxmlformats.org/officeDocument/2006/docPropsVTypes">
  <TotalTime>5768</TotalTime>
  <Words>4666</Words>
  <Application>Microsoft Office PowerPoint</Application>
  <PresentationFormat>Widescreen</PresentationFormat>
  <Paragraphs>217</Paragraphs>
  <Slides>48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Alexandria</vt:lpstr>
      <vt:lpstr>Roboto</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1317</cp:revision>
  <dcterms:created xsi:type="dcterms:W3CDTF">2023-04-29T09:08:00Z</dcterms:created>
  <dcterms:modified xsi:type="dcterms:W3CDTF">2025-10-31T11:51:25Z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