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496" r:id="rId6"/>
    <p:sldId id="520" r:id="rId7"/>
    <p:sldId id="498" r:id="rId8"/>
    <p:sldId id="605" r:id="rId9"/>
    <p:sldId id="622" r:id="rId10"/>
    <p:sldId id="645" r:id="rId11"/>
    <p:sldId id="649" r:id="rId12"/>
    <p:sldId id="583" r:id="rId13"/>
    <p:sldId id="646" r:id="rId14"/>
    <p:sldId id="647" r:id="rId15"/>
    <p:sldId id="661" r:id="rId16"/>
    <p:sldId id="648" r:id="rId17"/>
    <p:sldId id="666" r:id="rId18"/>
    <p:sldId id="650" r:id="rId19"/>
    <p:sldId id="651" r:id="rId20"/>
    <p:sldId id="634" r:id="rId21"/>
    <p:sldId id="589" r:id="rId22"/>
    <p:sldId id="623" r:id="rId23"/>
    <p:sldId id="624" r:id="rId24"/>
    <p:sldId id="552" r:id="rId25"/>
    <p:sldId id="500" r:id="rId26"/>
    <p:sldId id="541" r:id="rId27"/>
    <p:sldId id="635" r:id="rId28"/>
    <p:sldId id="662" r:id="rId29"/>
    <p:sldId id="621" r:id="rId30"/>
    <p:sldId id="652" r:id="rId31"/>
    <p:sldId id="653" r:id="rId32"/>
    <p:sldId id="655" r:id="rId33"/>
    <p:sldId id="654" r:id="rId34"/>
    <p:sldId id="656" r:id="rId35"/>
    <p:sldId id="659" r:id="rId36"/>
    <p:sldId id="660" r:id="rId37"/>
    <p:sldId id="658" r:id="rId38"/>
    <p:sldId id="525" r:id="rId39"/>
    <p:sldId id="665" r:id="rId40"/>
    <p:sldId id="663" r:id="rId41"/>
    <p:sldId id="664" r:id="rId42"/>
    <p:sldId id="540" r:id="rId43"/>
    <p:sldId id="485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520"/>
            <p14:sldId id="498"/>
            <p14:sldId id="605"/>
            <p14:sldId id="622"/>
            <p14:sldId id="645"/>
            <p14:sldId id="649"/>
            <p14:sldId id="583"/>
            <p14:sldId id="646"/>
            <p14:sldId id="647"/>
            <p14:sldId id="661"/>
            <p14:sldId id="648"/>
            <p14:sldId id="666"/>
            <p14:sldId id="650"/>
            <p14:sldId id="651"/>
            <p14:sldId id="634"/>
            <p14:sldId id="589"/>
            <p14:sldId id="623"/>
            <p14:sldId id="624"/>
            <p14:sldId id="552"/>
            <p14:sldId id="500"/>
            <p14:sldId id="541"/>
            <p14:sldId id="635"/>
            <p14:sldId id="662"/>
            <p14:sldId id="621"/>
            <p14:sldId id="652"/>
            <p14:sldId id="653"/>
            <p14:sldId id="655"/>
            <p14:sldId id="654"/>
            <p14:sldId id="656"/>
            <p14:sldId id="659"/>
            <p14:sldId id="660"/>
            <p14:sldId id="658"/>
            <p14:sldId id="525"/>
            <p14:sldId id="665"/>
            <p14:sldId id="663"/>
            <p14:sldId id="664"/>
            <p14:sldId id="540"/>
            <p14:sldId id="48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904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3/14/26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6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880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384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4138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A65B646-9947-A941-955C-DAE01ED8D15F}"/>
              </a:ext>
            </a:extLst>
          </p:cNvPr>
          <p:cNvSpPr txBox="1"/>
          <p:nvPr userDrawn="1"/>
        </p:nvSpPr>
        <p:spPr>
          <a:xfrm>
            <a:off x="8491739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/>
              <a:t>midocean.edu.km</a:t>
            </a:r>
            <a:endParaRPr lang="en-US" sz="2000" b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4177739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66217" y="2257984"/>
            <a:ext cx="571525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Association Rule Learning &amp; Naïve Bayes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2239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FNT633 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Machine Learning in Finance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By the end of this lecture, you will be able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Understand Association Rule Learning and </a:t>
            </a:r>
            <a:r>
              <a:rPr lang="en-US" sz="2200" dirty="0" err="1">
                <a:latin typeface="Alexandria" charset="0"/>
              </a:rPr>
              <a:t>Apriori</a:t>
            </a:r>
            <a:r>
              <a:rPr lang="en-US" sz="2200" dirty="0">
                <a:latin typeface="Alexandria" charset="0"/>
              </a:rPr>
              <a:t> Algorithm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Compute Support, Confidence, and Lift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Apply </a:t>
            </a:r>
            <a:r>
              <a:rPr lang="en-US" sz="2200" dirty="0" err="1">
                <a:latin typeface="Alexandria" charset="0"/>
              </a:rPr>
              <a:t>Apriori</a:t>
            </a:r>
            <a:r>
              <a:rPr lang="en-US" sz="2200" dirty="0">
                <a:latin typeface="Alexandria" charset="0"/>
              </a:rPr>
              <a:t> in finance datasets using Python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Understand Naïve Bayes and its application in finance risk prediction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Apply Naïve Bayes using Python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Learn when to use </a:t>
            </a:r>
            <a:r>
              <a:rPr lang="en-US" sz="2200" dirty="0" err="1">
                <a:latin typeface="Alexandria" charset="0"/>
              </a:rPr>
              <a:t>Apriori</a:t>
            </a:r>
            <a:r>
              <a:rPr lang="en-US" sz="2200" dirty="0">
                <a:latin typeface="Alexandria" charset="0"/>
              </a:rPr>
              <a:t> vs Naïve Bayes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30024" y="722188"/>
            <a:ext cx="64527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Introduction to Association Rule Learning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0"/>
            <a:ext cx="997692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Association Rule Learning is a rule-based machine learning technique used to discover relationships between items or events that frequently appear together in large datasets such as transactions (core idea of Market Basket Analysis)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helps answer questions like: “If a customer performs X, how likely are they to perform Y?”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produces rules in the form: IF {Item A} THEN {Item B}</a:t>
            </a:r>
          </a:p>
          <a:p>
            <a:r>
              <a:rPr lang="en-US" sz="2000" dirty="0">
                <a:latin typeface="Alexandria" charset="0"/>
              </a:rPr>
              <a:t>     These rules show how the presence of one item affects the likelihood of another.</a:t>
            </a:r>
          </a:p>
          <a:p>
            <a:r>
              <a:rPr lang="en-US" sz="2000" dirty="0">
                <a:latin typeface="Alexandria" charset="0"/>
              </a:rPr>
              <a:t>Simple Examples:</a:t>
            </a:r>
          </a:p>
          <a:p>
            <a:r>
              <a:rPr lang="en-US" sz="2000" dirty="0">
                <a:latin typeface="Alexandria" charset="0"/>
              </a:rPr>
              <a:t>Retail: IF a customer buys bread, THEN they also buy butter.</a:t>
            </a:r>
          </a:p>
          <a:p>
            <a:r>
              <a:rPr lang="en-US" sz="2000" dirty="0">
                <a:latin typeface="Alexandria" charset="0"/>
              </a:rPr>
              <a:t>Banking: IF a customer has late loan payments, THEN credit score decreases.</a:t>
            </a:r>
          </a:p>
          <a:p>
            <a:r>
              <a:rPr lang="en-US" sz="2000" dirty="0">
                <a:latin typeface="Alexandria" charset="0"/>
              </a:rPr>
              <a:t>Goal: Identify meaningful patterns that help in decision-making (e.g., recommendations, fraud alerts, and understanding buying behavior, </a:t>
            </a:r>
            <a:r>
              <a:rPr lang="en-US" sz="2000" dirty="0" err="1">
                <a:latin typeface="Alexandria" charset="0"/>
              </a:rPr>
              <a:t>etc</a:t>
            </a:r>
            <a:r>
              <a:rPr lang="en-US" sz="2000" dirty="0">
                <a:latin typeface="Alexandria" charset="0"/>
              </a:rPr>
              <a:t>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42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Key Metrics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71655"/>
            <a:ext cx="10541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Association rules are evaluated with 3 main metrics: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EA346FD-FFCD-0647-BE21-A574EC01EA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5734323"/>
              </p:ext>
            </p:extLst>
          </p:nvPr>
        </p:nvGraphicFramePr>
        <p:xfrm>
          <a:off x="765840" y="2681268"/>
          <a:ext cx="10515600" cy="3108960"/>
        </p:xfrm>
        <a:graphic>
          <a:graphicData uri="http://schemas.openxmlformats.org/drawingml/2006/table">
            <a:tbl>
              <a:tblPr/>
              <a:tblGrid>
                <a:gridCol w="2628900">
                  <a:extLst>
                    <a:ext uri="{9D8B030D-6E8A-4147-A177-3AD203B41FA5}">
                      <a16:colId xmlns:a16="http://schemas.microsoft.com/office/drawing/2014/main" val="3258710636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291825422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740226887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534216613"/>
                    </a:ext>
                  </a:extLst>
                </a:gridCol>
              </a:tblGrid>
              <a:tr h="312614">
                <a:tc>
                  <a:txBody>
                    <a:bodyPr/>
                    <a:lstStyle/>
                    <a:p>
                      <a:r>
                        <a:rPr lang="en-US"/>
                        <a:t>Metric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Meaning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Simple Explanation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Example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007138"/>
                  </a:ext>
                </a:extLst>
              </a:tr>
              <a:tr h="781534">
                <a:tc>
                  <a:txBody>
                    <a:bodyPr/>
                    <a:lstStyle/>
                    <a:p>
                      <a:r>
                        <a:rPr lang="en-US" b="1"/>
                        <a:t>Support(A→B)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P(A ∪ B)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How often A and B occur together in all transactions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5% of all transactions include </a:t>
                      </a:r>
                      <a:r>
                        <a:rPr lang="en-US" b="1"/>
                        <a:t>bread &amp; butter together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6470819"/>
                  </a:ext>
                </a:extLst>
              </a:tr>
              <a:tr h="547074">
                <a:tc>
                  <a:txBody>
                    <a:bodyPr/>
                    <a:lstStyle/>
                    <a:p>
                      <a:r>
                        <a:rPr lang="en-US" b="1"/>
                        <a:t>Confidence(A→B)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P(B|A) = support(A∪B) / support(A)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If A happens, how likely B also happens?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If A happens, 50% chance B happens.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6916367"/>
                  </a:ext>
                </a:extLst>
              </a:tr>
              <a:tr h="1015995">
                <a:tc>
                  <a:txBody>
                    <a:bodyPr/>
                    <a:lstStyle/>
                    <a:p>
                      <a:r>
                        <a:rPr lang="en-US" b="1" dirty="0"/>
                        <a:t>Lift(A→B)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Confidence(A→B) / support(B)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Measures how much A increases the chance of B occurring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Lift = 1.5 → A &amp; B occur together more than expected → </a:t>
                      </a:r>
                      <a:r>
                        <a:rPr lang="en-US" b="1" dirty="0"/>
                        <a:t>positive association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47391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625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77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31030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Total transactions = 100</a:t>
            </a:r>
          </a:p>
          <a:p>
            <a:r>
              <a:rPr lang="en-US" sz="2000" b="1" dirty="0">
                <a:latin typeface="Alexandria" charset="0"/>
              </a:rPr>
              <a:t>Support(A∪B)=Number of transactions containing both A and B / Total number of transactions​</a:t>
            </a:r>
          </a:p>
          <a:p>
            <a:r>
              <a:rPr lang="en-US" sz="2000" dirty="0">
                <a:latin typeface="Alexandria" charset="0"/>
              </a:rPr>
              <a:t>Transactions with A = 20 → support(A) = 0.20</a:t>
            </a:r>
          </a:p>
          <a:p>
            <a:r>
              <a:rPr lang="en-US" sz="2000" dirty="0">
                <a:latin typeface="Alexandria" charset="0"/>
              </a:rPr>
              <a:t>Transactions with both A and B = 10 → support(A ∪ B) = 0.10</a:t>
            </a:r>
          </a:p>
          <a:p>
            <a:r>
              <a:rPr lang="en-US" sz="2000" b="1" dirty="0">
                <a:latin typeface="Alexandria" charset="0"/>
              </a:rPr>
              <a:t>Confidence(A → B) </a:t>
            </a:r>
            <a:r>
              <a:rPr lang="en-US" sz="2000" dirty="0">
                <a:latin typeface="Alexandria" charset="0"/>
              </a:rPr>
              <a:t>= 0.10 / 0.20 = 0.5 → If A happens, 50% chance B happens.</a:t>
            </a:r>
          </a:p>
          <a:p>
            <a:r>
              <a:rPr lang="en-US" sz="2000" b="1" dirty="0">
                <a:latin typeface="Alexandria" charset="0"/>
              </a:rPr>
              <a:t>Lift: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Lift(A → B) = Confidence(A → B) / support(B) = </a:t>
            </a:r>
            <a:r>
              <a:rPr lang="en-US" sz="2000" dirty="0"/>
              <a:t>P(B∣A) / P(B).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Lift &gt; 1 → A increases the likelihood of B.</a:t>
            </a:r>
          </a:p>
          <a:p>
            <a:r>
              <a:rPr lang="en-US" sz="2000" b="1" dirty="0">
                <a:latin typeface="Alexandria" charset="0"/>
              </a:rPr>
              <a:t>Lift Interpretation:</a:t>
            </a:r>
          </a:p>
          <a:p>
            <a:r>
              <a:rPr lang="en-US" sz="2000" dirty="0">
                <a:latin typeface="Alexandria" charset="0"/>
              </a:rPr>
              <a:t>Lift &gt; 1 → A and B are positively related</a:t>
            </a:r>
          </a:p>
          <a:p>
            <a:r>
              <a:rPr lang="en-US" sz="2000" dirty="0">
                <a:latin typeface="Alexandria" charset="0"/>
              </a:rPr>
              <a:t>Lift = 1 → No relationship</a:t>
            </a:r>
          </a:p>
          <a:p>
            <a:r>
              <a:rPr lang="en-US" sz="2000" dirty="0">
                <a:latin typeface="Alexandria" charset="0"/>
              </a:rPr>
              <a:t>Lift &lt; 1 → A reduces likelihood of B (negative relationship)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61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537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8" y="995317"/>
            <a:ext cx="63577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Association Rules: Practical Examples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47906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Association rules don’t replace predictive models, but they enhance analysis by revealing hidden patterns and relationships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US" sz="2000" b="1" dirty="0">
                <a:latin typeface="Alexandria" charset="0"/>
                <a:cs typeface="Alexandria" charset="0"/>
              </a:rPr>
              <a:t>General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Rule:</a:t>
            </a:r>
            <a:r>
              <a:rPr lang="en-US" sz="2000" dirty="0">
                <a:latin typeface="Alexandria" charset="0"/>
                <a:cs typeface="Alexandria" charset="0"/>
              </a:rPr>
              <a:t> If a user creates a new account and changes password within 10 minutes → then logs in from a new country </a:t>
            </a:r>
          </a:p>
          <a:p>
            <a:r>
              <a:rPr lang="en-US" sz="2000" b="1" dirty="0">
                <a:latin typeface="Alexandria" charset="0"/>
              </a:rPr>
              <a:t>Interpretation: </a:t>
            </a:r>
            <a:r>
              <a:rPr lang="en-US" sz="2000" dirty="0"/>
              <a:t>This combination may indicate account takeover</a:t>
            </a:r>
          </a:p>
          <a:p>
            <a:endParaRPr lang="en-US" sz="2000" b="1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US" sz="2000" b="1" dirty="0">
                <a:latin typeface="Alexandria" charset="0"/>
                <a:cs typeface="Alexandria" charset="0"/>
              </a:rPr>
              <a:t>Retail 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Rule:</a:t>
            </a:r>
            <a:r>
              <a:rPr lang="en-US" sz="2000" dirty="0">
                <a:latin typeface="Alexandria" charset="0"/>
                <a:cs typeface="Alexandria" charset="0"/>
              </a:rPr>
              <a:t> IF {Customer buys bread and milk} → THEN {Customer also buys butter}</a:t>
            </a:r>
          </a:p>
          <a:p>
            <a:r>
              <a:rPr lang="en-US" sz="2000" b="1" dirty="0">
                <a:latin typeface="Alexandria" charset="0"/>
              </a:rPr>
              <a:t>Interpretation: </a:t>
            </a:r>
            <a:r>
              <a:rPr lang="en-US" sz="2000" dirty="0">
                <a:latin typeface="Alexandria" charset="0"/>
                <a:cs typeface="Alexandria" charset="0"/>
              </a:rPr>
              <a:t>Customers who buy bread and milk often also buy butter.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32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537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8" y="995317"/>
            <a:ext cx="63577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Association Rules: Practical Examples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439792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000" b="1" dirty="0">
                <a:latin typeface="Alexandria" charset="0"/>
              </a:rPr>
              <a:t>Financial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Rule: </a:t>
            </a:r>
            <a:r>
              <a:rPr lang="en-US" sz="2000" dirty="0"/>
              <a:t>IF {Many small online purchases at night} → THEN {Chargeback next day}</a:t>
            </a:r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Interpretation: </a:t>
            </a:r>
            <a:r>
              <a:rPr lang="en-US" sz="2000" dirty="0"/>
              <a:t>A pattern linked to stolen card testing</a:t>
            </a:r>
            <a:endParaRPr lang="en-US" sz="2000" dirty="0">
              <a:latin typeface="Alexandria" charset="0"/>
              <a:cs typeface="Alexandria" charset="0"/>
            </a:endParaRPr>
          </a:p>
          <a:p>
            <a:endParaRPr lang="en-US" sz="2000" b="1" dirty="0">
              <a:latin typeface="Alexandria" charset="0"/>
              <a:cs typeface="Alexandria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US" sz="2000" b="1" dirty="0">
                <a:latin typeface="Alexandria" charset="0"/>
                <a:cs typeface="Alexandria" charset="0"/>
              </a:rPr>
              <a:t>Banking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Rule: </a:t>
            </a:r>
            <a:r>
              <a:rPr lang="en-US" sz="2000" dirty="0">
                <a:latin typeface="Alexandria" charset="0"/>
              </a:rPr>
              <a:t>IF {New device} AND {High transfer amount} → THEN {Failed OTP attempts} </a:t>
            </a:r>
          </a:p>
          <a:p>
            <a:r>
              <a:rPr lang="en-US" sz="2000" b="1" dirty="0">
                <a:latin typeface="Alexandria" charset="0"/>
              </a:rPr>
              <a:t>Interpretation: </a:t>
            </a:r>
            <a:r>
              <a:rPr lang="en-US" sz="2000" dirty="0"/>
              <a:t>Suspicious behavior possibly related to fraud</a:t>
            </a:r>
          </a:p>
          <a:p>
            <a:endParaRPr lang="en-US" sz="2000" b="1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US" sz="2000" b="1" dirty="0">
                <a:latin typeface="Alexandria" charset="0"/>
                <a:cs typeface="Alexandria" charset="0"/>
              </a:rPr>
              <a:t>E-commerce 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Rule:</a:t>
            </a:r>
            <a:r>
              <a:rPr lang="en-US" sz="2000" dirty="0">
                <a:latin typeface="Alexandria" charset="0"/>
                <a:cs typeface="Alexandria" charset="0"/>
              </a:rPr>
              <a:t> IF {Different shipping &amp; billing address} → THEN {Order cancellation after 24 hours} </a:t>
            </a:r>
            <a:r>
              <a:rPr lang="en-US" sz="2000" b="1" dirty="0">
                <a:latin typeface="Alexandria" charset="0"/>
              </a:rPr>
              <a:t>Interpretation: </a:t>
            </a:r>
            <a:r>
              <a:rPr lang="en-US" sz="2000" dirty="0">
                <a:latin typeface="Alexandria" charset="0"/>
                <a:cs typeface="Alexandria" charset="0"/>
              </a:rPr>
              <a:t>Often associated with fraudulent orders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18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537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09765"/>
            <a:ext cx="63577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Market Basket Analysis (MBA) Overview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2034"/>
            <a:ext cx="10541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200" dirty="0">
                <a:latin typeface="Alexandria" charset="0"/>
              </a:rPr>
              <a:t>Technique to find items that are frequently bought together.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200" dirty="0">
                <a:latin typeface="Alexandria" charset="0"/>
              </a:rPr>
              <a:t>Purpose: Understand customer behavior and detect patterns.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Examples:</a:t>
            </a:r>
          </a:p>
          <a:p>
            <a:r>
              <a:rPr lang="en-US" sz="2200" dirty="0">
                <a:latin typeface="Alexandria" charset="0"/>
              </a:rPr>
              <a:t>Retail: IF {Bread &amp; Milk} → THEN {Butter}</a:t>
            </a:r>
          </a:p>
          <a:p>
            <a:r>
              <a:rPr lang="en-US" sz="2200" dirty="0">
                <a:latin typeface="Alexandria" charset="0"/>
              </a:rPr>
              <a:t>Finance: IF {High online purchase at night &amp; New device} → THEN {Chargeback}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Connection to </a:t>
            </a:r>
            <a:r>
              <a:rPr lang="en-US" sz="2200" dirty="0" err="1">
                <a:latin typeface="Alexandria" charset="0"/>
              </a:rPr>
              <a:t>Apriori</a:t>
            </a:r>
            <a:r>
              <a:rPr lang="en-US" sz="2200" dirty="0">
                <a:latin typeface="Alexandria" charset="0"/>
              </a:rPr>
              <a:t>: </a:t>
            </a:r>
            <a:r>
              <a:rPr lang="en-US" sz="2200" dirty="0" err="1">
                <a:latin typeface="Alexandria" charset="0"/>
              </a:rPr>
              <a:t>Apriori</a:t>
            </a:r>
            <a:r>
              <a:rPr lang="en-US" sz="2200" dirty="0">
                <a:latin typeface="Alexandria" charset="0"/>
              </a:rPr>
              <a:t> is the algorithm used to discover these frequent co-occurring items.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43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947815"/>
            <a:ext cx="628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lexandria" charset="0"/>
                <a:cs typeface="Alexandria" charset="0"/>
              </a:rPr>
              <a:t>Apriori</a:t>
            </a:r>
            <a:r>
              <a:rPr lang="en-US" sz="3200" dirty="0">
                <a:latin typeface="Alexandria" charset="0"/>
                <a:cs typeface="Alexandria" charset="0"/>
              </a:rPr>
              <a:t> Algorithm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57903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The </a:t>
            </a:r>
            <a:r>
              <a:rPr lang="en-US" sz="2200" dirty="0" err="1">
                <a:latin typeface="Alexandria" charset="0"/>
              </a:rPr>
              <a:t>Apriori</a:t>
            </a:r>
            <a:r>
              <a:rPr lang="en-US" sz="2200" dirty="0">
                <a:latin typeface="Alexandria" charset="0"/>
              </a:rPr>
              <a:t> algorithm finds frequent item combinations step-by-step, starting from single items and expanding only when combinations are frequent.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Key idea (</a:t>
            </a:r>
            <a:r>
              <a:rPr lang="en-US" sz="2200" b="1" dirty="0" err="1">
                <a:latin typeface="Alexandria" charset="0"/>
              </a:rPr>
              <a:t>Apriori</a:t>
            </a:r>
            <a:r>
              <a:rPr lang="en-US" sz="2200" b="1" dirty="0">
                <a:latin typeface="Alexandria" charset="0"/>
              </a:rPr>
              <a:t> property):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If a set of items is frequent, then all of its smaller subsets must also be frequent.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(So we don’t waste time checking </a:t>
            </a:r>
            <a:r>
              <a:rPr lang="en-US" sz="2200" dirty="0" err="1">
                <a:latin typeface="Alexandria" charset="0"/>
              </a:rPr>
              <a:t>itemsets</a:t>
            </a:r>
            <a:r>
              <a:rPr lang="en-US" sz="2200" dirty="0">
                <a:latin typeface="Alexandria" charset="0"/>
              </a:rPr>
              <a:t> that can’t possibly be frequent.)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How it works in simple words: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Start with 1-item sets and find which items are frequent.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Use those to build 2-item sets, and keep only the frequent ones.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Use frequent 2-item sets to build 3-item sets, and repeat.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Stop when no new frequent </a:t>
            </a:r>
            <a:r>
              <a:rPr lang="en-US" sz="2200" dirty="0" err="1">
                <a:latin typeface="Alexandria" charset="0"/>
              </a:rPr>
              <a:t>itemsets</a:t>
            </a:r>
            <a:r>
              <a:rPr lang="en-US" sz="2200" dirty="0">
                <a:latin typeface="Alexandria" charset="0"/>
              </a:rPr>
              <a:t> can be found.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65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579681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Market Basket Analysis Example (Using </a:t>
            </a:r>
            <a:r>
              <a:rPr lang="en-US" sz="3200" dirty="0" err="1">
                <a:latin typeface="Alexandria" charset="0"/>
                <a:cs typeface="Alexandria" charset="0"/>
              </a:rPr>
              <a:t>Apriori</a:t>
            </a:r>
            <a:r>
              <a:rPr lang="en-US" sz="3200" dirty="0">
                <a:latin typeface="Alexandria" charset="0"/>
                <a:cs typeface="Alexandria" charset="0"/>
              </a:rPr>
              <a:t> Algorithm)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57901"/>
            <a:ext cx="10541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-Suppose we have 5 transactions: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65F50D0-9B89-A347-B76C-C61A52B06D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443894"/>
              </p:ext>
            </p:extLst>
          </p:nvPr>
        </p:nvGraphicFramePr>
        <p:xfrm>
          <a:off x="1460664" y="2805579"/>
          <a:ext cx="8218186" cy="2194560"/>
        </p:xfrm>
        <a:graphic>
          <a:graphicData uri="http://schemas.openxmlformats.org/drawingml/2006/table">
            <a:tbl>
              <a:tblPr/>
              <a:tblGrid>
                <a:gridCol w="4109093">
                  <a:extLst>
                    <a:ext uri="{9D8B030D-6E8A-4147-A177-3AD203B41FA5}">
                      <a16:colId xmlns:a16="http://schemas.microsoft.com/office/drawing/2014/main" val="3574030043"/>
                    </a:ext>
                  </a:extLst>
                </a:gridCol>
                <a:gridCol w="4109093">
                  <a:extLst>
                    <a:ext uri="{9D8B030D-6E8A-4147-A177-3AD203B41FA5}">
                      <a16:colId xmlns:a16="http://schemas.microsoft.com/office/drawing/2014/main" val="74407329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TID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Items Bought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890887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T1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Bread, Milk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816361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T2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Bread, Butter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82911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T3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Milk, Butter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146020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T4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Bread, Milk, Butter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264618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T5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Bread, Milk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086474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2531E5DE-17D6-F34E-8457-10746794B82A}"/>
              </a:ext>
            </a:extLst>
          </p:cNvPr>
          <p:cNvSpPr txBox="1"/>
          <p:nvPr/>
        </p:nvSpPr>
        <p:spPr>
          <a:xfrm>
            <a:off x="873264" y="5115544"/>
            <a:ext cx="1054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-Assume minimum </a:t>
            </a:r>
            <a:r>
              <a:rPr lang="en-US" sz="2200" b="1" dirty="0">
                <a:latin typeface="Alexandria" charset="0"/>
              </a:rPr>
              <a:t>support = 40% </a:t>
            </a:r>
            <a:r>
              <a:rPr lang="en-US" sz="2200" dirty="0">
                <a:latin typeface="Alexandria" charset="0"/>
              </a:rPr>
              <a:t>(2 out of 5 transactions): must appear at least twice for us to keep it.</a:t>
            </a:r>
          </a:p>
        </p:txBody>
      </p:sp>
    </p:spTree>
    <p:extLst>
      <p:ext uri="{BB962C8B-B14F-4D97-AF65-F5344CB8AC3E}">
        <p14:creationId xmlns:p14="http://schemas.microsoft.com/office/powerpoint/2010/main" val="395169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19158"/>
            <a:ext cx="1054100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Step 1: Find Frequent 1-Itemsets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Count each item in all transactions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Keep items meeting minimum support threshold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Count each item: {Bread}: 4, {Milk}: 4, {Butter}: 3</a:t>
            </a:r>
          </a:p>
          <a:p>
            <a:r>
              <a:rPr lang="en-US" sz="2200" dirty="0">
                <a:latin typeface="Alexandria" charset="0"/>
              </a:rPr>
              <a:t>All appear ≥ 2 times → keep all.</a:t>
            </a:r>
          </a:p>
          <a:p>
            <a:r>
              <a:rPr lang="en-US" sz="2200" dirty="0">
                <a:latin typeface="Alexandria" charset="0"/>
              </a:rPr>
              <a:t>Frequent 1-itemsets: {Bread}, {Milk}, {Butter}</a:t>
            </a:r>
          </a:p>
          <a:p>
            <a:endParaRPr lang="en-US" sz="2000" b="1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DF7DEFC-263E-5746-AE67-F47A8EC54F02}"/>
              </a:ext>
            </a:extLst>
          </p:cNvPr>
          <p:cNvSpPr txBox="1"/>
          <p:nvPr/>
        </p:nvSpPr>
        <p:spPr>
          <a:xfrm>
            <a:off x="2513149" y="579681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Market Basket Analysis Example (Using </a:t>
            </a:r>
            <a:r>
              <a:rPr lang="en-US" sz="3200" dirty="0" err="1">
                <a:latin typeface="Alexandria" charset="0"/>
                <a:cs typeface="Alexandria" charset="0"/>
              </a:rPr>
              <a:t>Apriori</a:t>
            </a:r>
            <a:r>
              <a:rPr lang="en-US" sz="3200" dirty="0">
                <a:latin typeface="Alexandria" charset="0"/>
                <a:cs typeface="Alexandria" charset="0"/>
              </a:rPr>
              <a:t> Algorithm)</a:t>
            </a:r>
          </a:p>
        </p:txBody>
      </p:sp>
    </p:spTree>
    <p:extLst>
      <p:ext uri="{BB962C8B-B14F-4D97-AF65-F5344CB8AC3E}">
        <p14:creationId xmlns:p14="http://schemas.microsoft.com/office/powerpoint/2010/main" val="402224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51024"/>
            <a:ext cx="10541000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Step 2: Generate and Check 2-Itemsets</a:t>
            </a:r>
          </a:p>
          <a:p>
            <a:r>
              <a:rPr lang="en-US" sz="2200" dirty="0">
                <a:latin typeface="Alexandria" charset="0"/>
              </a:rPr>
              <a:t>Combine the frequent 1-itemsets:</a:t>
            </a:r>
          </a:p>
          <a:p>
            <a:r>
              <a:rPr lang="en-US" sz="2200" dirty="0">
                <a:latin typeface="Alexandria" charset="0"/>
              </a:rPr>
              <a:t>{Bread, Milk}: 3</a:t>
            </a:r>
          </a:p>
          <a:p>
            <a:r>
              <a:rPr lang="en-US" sz="2200" dirty="0">
                <a:latin typeface="Alexandria" charset="0"/>
              </a:rPr>
              <a:t>{Bread, Butter}: 2</a:t>
            </a:r>
          </a:p>
          <a:p>
            <a:r>
              <a:rPr lang="en-US" sz="2200" dirty="0">
                <a:latin typeface="Alexandria" charset="0"/>
              </a:rPr>
              <a:t>{Milk, Butter}: 2</a:t>
            </a:r>
          </a:p>
          <a:p>
            <a:r>
              <a:rPr lang="en-US" sz="2200" dirty="0">
                <a:latin typeface="Alexandria" charset="0"/>
              </a:rPr>
              <a:t>All meet support → keep all.</a:t>
            </a:r>
          </a:p>
          <a:p>
            <a:r>
              <a:rPr lang="en-US" sz="2200" dirty="0">
                <a:latin typeface="Alexandria" charset="0"/>
              </a:rPr>
              <a:t>Frequent 2-itemsets: {Bread, Milk}, {Bread, Butter}, {Milk, Butter}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DF7DEFC-263E-5746-AE67-F47A8EC54F02}"/>
              </a:ext>
            </a:extLst>
          </p:cNvPr>
          <p:cNvSpPr txBox="1"/>
          <p:nvPr/>
        </p:nvSpPr>
        <p:spPr>
          <a:xfrm>
            <a:off x="2513149" y="579681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Market Basket Analysis Example (Using </a:t>
            </a:r>
            <a:r>
              <a:rPr lang="en-US" sz="3200" dirty="0" err="1">
                <a:latin typeface="Alexandria" charset="0"/>
                <a:cs typeface="Alexandria" charset="0"/>
              </a:rPr>
              <a:t>Apriori</a:t>
            </a:r>
            <a:r>
              <a:rPr lang="en-US" sz="3200" dirty="0">
                <a:latin typeface="Alexandria" charset="0"/>
                <a:cs typeface="Alexandria" charset="0"/>
              </a:rPr>
              <a:t> Algorithm)</a:t>
            </a:r>
          </a:p>
        </p:txBody>
      </p:sp>
    </p:spTree>
    <p:extLst>
      <p:ext uri="{BB962C8B-B14F-4D97-AF65-F5344CB8AC3E}">
        <p14:creationId xmlns:p14="http://schemas.microsoft.com/office/powerpoint/2010/main" val="420897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51024"/>
            <a:ext cx="105410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Step 3: Generate and Check 3-Itemsets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Combine frequent 2-itemsets:</a:t>
            </a:r>
          </a:p>
          <a:p>
            <a:r>
              <a:rPr lang="en-US" sz="2200" dirty="0">
                <a:latin typeface="Alexandria" charset="0"/>
              </a:rPr>
              <a:t>{Bread, Milk, Butter}: 2</a:t>
            </a:r>
          </a:p>
          <a:p>
            <a:r>
              <a:rPr lang="en-US" sz="2200" dirty="0">
                <a:latin typeface="Alexandria" charset="0"/>
              </a:rPr>
              <a:t>Support ≥ 2 → keep.</a:t>
            </a:r>
          </a:p>
          <a:p>
            <a:r>
              <a:rPr lang="en-US" sz="2200" dirty="0">
                <a:latin typeface="Alexandria" charset="0"/>
              </a:rPr>
              <a:t>Frequent 3-itemset: {Bread, Milk, Butter}</a:t>
            </a:r>
          </a:p>
          <a:p>
            <a:endParaRPr lang="en-US" sz="2000" b="1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AF0FCB8-6BB7-A64F-8FD1-D703AFBF9FA7}"/>
              </a:ext>
            </a:extLst>
          </p:cNvPr>
          <p:cNvSpPr txBox="1"/>
          <p:nvPr/>
        </p:nvSpPr>
        <p:spPr>
          <a:xfrm>
            <a:off x="2513149" y="579681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Market Basket Analysis Example (Using </a:t>
            </a:r>
            <a:r>
              <a:rPr lang="en-US" sz="3200" dirty="0" err="1">
                <a:latin typeface="Alexandria" charset="0"/>
                <a:cs typeface="Alexandria" charset="0"/>
              </a:rPr>
              <a:t>Apriori</a:t>
            </a:r>
            <a:r>
              <a:rPr lang="en-US" sz="3200" dirty="0">
                <a:latin typeface="Alexandria" charset="0"/>
                <a:cs typeface="Alexandria" charset="0"/>
              </a:rPr>
              <a:t> Algorithm)</a:t>
            </a:r>
          </a:p>
        </p:txBody>
      </p:sp>
    </p:spTree>
    <p:extLst>
      <p:ext uri="{BB962C8B-B14F-4D97-AF65-F5344CB8AC3E}">
        <p14:creationId xmlns:p14="http://schemas.microsoft.com/office/powerpoint/2010/main" val="218618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51024"/>
            <a:ext cx="10541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Step 4: Stop</a:t>
            </a:r>
          </a:p>
          <a:p>
            <a:r>
              <a:rPr lang="en-US" sz="2200" dirty="0">
                <a:latin typeface="Alexandria" charset="0"/>
              </a:rPr>
              <a:t>No larger </a:t>
            </a:r>
            <a:r>
              <a:rPr lang="en-US" sz="2200" dirty="0" err="1">
                <a:latin typeface="Alexandria" charset="0"/>
              </a:rPr>
              <a:t>itemsets</a:t>
            </a:r>
            <a:r>
              <a:rPr lang="en-US" sz="2200" dirty="0">
                <a:latin typeface="Alexandria" charset="0"/>
              </a:rPr>
              <a:t> can be formed. Algorithm ends.</a:t>
            </a: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Result</a:t>
            </a:r>
          </a:p>
          <a:p>
            <a:r>
              <a:rPr lang="en-US" sz="2200" dirty="0">
                <a:latin typeface="Alexandria" charset="0"/>
              </a:rPr>
              <a:t>Frequent patterns found:</a:t>
            </a:r>
          </a:p>
          <a:p>
            <a:r>
              <a:rPr lang="en-US" sz="2200" dirty="0">
                <a:latin typeface="Alexandria" charset="0"/>
              </a:rPr>
              <a:t>Single items: Bread, Milk, Butter</a:t>
            </a:r>
          </a:p>
          <a:p>
            <a:r>
              <a:rPr lang="en-US" sz="2200" dirty="0">
                <a:latin typeface="Alexandria" charset="0"/>
              </a:rPr>
              <a:t>Pairs: (Bread &amp; Milk), (Bread &amp; Butter), (Milk &amp; Butter)</a:t>
            </a:r>
          </a:p>
          <a:p>
            <a:r>
              <a:rPr lang="en-US" sz="2200" dirty="0">
                <a:latin typeface="Alexandria" charset="0"/>
              </a:rPr>
              <a:t>Triple: (Bread, Milk, Butter)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AF0FCB8-6BB7-A64F-8FD1-D703AFBF9FA7}"/>
              </a:ext>
            </a:extLst>
          </p:cNvPr>
          <p:cNvSpPr txBox="1"/>
          <p:nvPr/>
        </p:nvSpPr>
        <p:spPr>
          <a:xfrm>
            <a:off x="2513149" y="579681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Market Basket Analysis Example (Using </a:t>
            </a:r>
            <a:r>
              <a:rPr lang="en-US" sz="3200" dirty="0" err="1">
                <a:latin typeface="Alexandria" charset="0"/>
                <a:cs typeface="Alexandria" charset="0"/>
              </a:rPr>
              <a:t>Apriori</a:t>
            </a:r>
            <a:r>
              <a:rPr lang="en-US" sz="3200" dirty="0">
                <a:latin typeface="Alexandria" charset="0"/>
                <a:cs typeface="Alexandria" charset="0"/>
              </a:rPr>
              <a:t> Algorithm)</a:t>
            </a:r>
          </a:p>
        </p:txBody>
      </p:sp>
    </p:spTree>
    <p:extLst>
      <p:ext uri="{BB962C8B-B14F-4D97-AF65-F5344CB8AC3E}">
        <p14:creationId xmlns:p14="http://schemas.microsoft.com/office/powerpoint/2010/main" val="90056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51331"/>
            <a:ext cx="1054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Support:</a:t>
            </a:r>
            <a:r>
              <a:rPr lang="en-US" sz="2400" dirty="0">
                <a:latin typeface="Alexandria" charset="0"/>
              </a:rPr>
              <a:t> How often items occur together (Bread &amp; Milk = 3/5 = 60%)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Confidence:</a:t>
            </a:r>
            <a:r>
              <a:rPr lang="en-US" sz="2400" dirty="0">
                <a:latin typeface="Alexandria" charset="0"/>
              </a:rPr>
              <a:t> How often B occurs given A (Bread → Milk = 3/4 = 75%)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Lift:</a:t>
            </a:r>
            <a:r>
              <a:rPr lang="en-US" sz="2400" dirty="0">
                <a:latin typeface="Alexandria" charset="0"/>
              </a:rPr>
              <a:t> How much A increases likelihood of B (Lift &gt; 1 → positive association)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AF0FCB8-6BB7-A64F-8FD1-D703AFBF9FA7}"/>
              </a:ext>
            </a:extLst>
          </p:cNvPr>
          <p:cNvSpPr txBox="1"/>
          <p:nvPr/>
        </p:nvSpPr>
        <p:spPr>
          <a:xfrm>
            <a:off x="2513149" y="579681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Support, Confidence, Lift in MBA Context</a:t>
            </a:r>
          </a:p>
        </p:txBody>
      </p:sp>
    </p:spTree>
    <p:extLst>
      <p:ext uri="{BB962C8B-B14F-4D97-AF65-F5344CB8AC3E}">
        <p14:creationId xmlns:p14="http://schemas.microsoft.com/office/powerpoint/2010/main" val="2158581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51331"/>
            <a:ext cx="10541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Association Rule Learning: </a:t>
            </a:r>
            <a:r>
              <a:rPr lang="en-US" sz="2400" dirty="0">
                <a:latin typeface="Alexandria" charset="0"/>
              </a:rPr>
              <a:t>find frequent patterns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latin typeface="Alexandria" charset="0"/>
              </a:rPr>
              <a:t>Apriori</a:t>
            </a:r>
            <a:r>
              <a:rPr lang="en-US" sz="2400" b="1" dirty="0">
                <a:latin typeface="Alexandria" charset="0"/>
              </a:rPr>
              <a:t> Algorithm: </a:t>
            </a:r>
            <a:r>
              <a:rPr lang="en-US" sz="2400" dirty="0">
                <a:latin typeface="Alexandria" charset="0"/>
              </a:rPr>
              <a:t>builds larger </a:t>
            </a:r>
            <a:r>
              <a:rPr lang="en-US" sz="2400" dirty="0" err="1">
                <a:latin typeface="Alexandria" charset="0"/>
              </a:rPr>
              <a:t>itemsets</a:t>
            </a:r>
            <a:r>
              <a:rPr lang="en-US" sz="2400" dirty="0">
                <a:latin typeface="Alexandria" charset="0"/>
              </a:rPr>
              <a:t> iteratively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Support, Confidence, Lift: </a:t>
            </a:r>
            <a:r>
              <a:rPr lang="en-US" sz="2400" dirty="0">
                <a:latin typeface="Alexandria" charset="0"/>
              </a:rPr>
              <a:t>quantify rule strength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Example applications: </a:t>
            </a:r>
            <a:r>
              <a:rPr lang="en-US" sz="2400" dirty="0">
                <a:latin typeface="Alexandria" charset="0"/>
              </a:rPr>
              <a:t>retail, finance, anomaly detection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AF0FCB8-6BB7-A64F-8FD1-D703AFBF9FA7}"/>
              </a:ext>
            </a:extLst>
          </p:cNvPr>
          <p:cNvSpPr txBox="1"/>
          <p:nvPr/>
        </p:nvSpPr>
        <p:spPr>
          <a:xfrm>
            <a:off x="2513149" y="995314"/>
            <a:ext cx="628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484640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571888" y="203200"/>
            <a:ext cx="8562109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Alexandria" charset="0"/>
              </a:rPr>
              <a:t>Synthetic Dataset — Finance Transactions</a:t>
            </a:r>
          </a:p>
          <a:p>
            <a:endParaRPr lang="en-US" sz="2000" b="1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b="1" dirty="0">
                <a:latin typeface="Alexandria" charset="0"/>
              </a:rPr>
              <a:t>Notes:</a:t>
            </a:r>
          </a:p>
          <a:p>
            <a:r>
              <a:rPr lang="en-US" sz="2000" b="1" dirty="0">
                <a:latin typeface="Alexandria" charset="0"/>
              </a:rPr>
              <a:t>TID</a:t>
            </a:r>
            <a:r>
              <a:rPr lang="en-US" sz="2000" dirty="0">
                <a:latin typeface="Alexandria" charset="0"/>
              </a:rPr>
              <a:t> = transaction ID</a:t>
            </a:r>
          </a:p>
          <a:p>
            <a:r>
              <a:rPr lang="en-US" sz="2000" b="1" dirty="0">
                <a:latin typeface="Alexandria" charset="0"/>
              </a:rPr>
              <a:t>Items Bought </a:t>
            </a:r>
            <a:r>
              <a:rPr lang="en-US" sz="2000" dirty="0">
                <a:latin typeface="Alexandria" charset="0"/>
              </a:rPr>
              <a:t>= items or services in that transaction</a:t>
            </a:r>
          </a:p>
          <a:p>
            <a:r>
              <a:rPr lang="en-US" sz="2000" b="1" dirty="0">
                <a:latin typeface="Alexandria" charset="0"/>
              </a:rPr>
              <a:t>Preprocessed data</a:t>
            </a:r>
            <a:r>
              <a:rPr lang="en-US" sz="2000" dirty="0">
                <a:latin typeface="Alexandria" charset="0"/>
              </a:rPr>
              <a:t>: binary matrix (one-hot) ready for </a:t>
            </a:r>
            <a:r>
              <a:rPr lang="en-US" sz="2000" dirty="0" err="1">
                <a:latin typeface="Alexandria" charset="0"/>
              </a:rPr>
              <a:t>Apriori</a:t>
            </a:r>
            <a:r>
              <a:rPr lang="en-US" sz="2000" dirty="0">
                <a:latin typeface="Alexandria" charset="0"/>
              </a:rPr>
              <a:t>, this format is required by </a:t>
            </a:r>
            <a:r>
              <a:rPr lang="en-US" sz="2000" dirty="0" err="1">
                <a:latin typeface="Alexandria" charset="0"/>
              </a:rPr>
              <a:t>mlxtend.frequent_patterns.apriori</a:t>
            </a:r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One-hot </a:t>
            </a:r>
            <a:r>
              <a:rPr lang="en-US" sz="2000" b="1" dirty="0" err="1">
                <a:latin typeface="Alexandria" charset="0"/>
              </a:rPr>
              <a:t>encoded</a:t>
            </a:r>
            <a:r>
              <a:rPr lang="en-US" sz="2000" dirty="0" err="1">
                <a:latin typeface="Alexandria" charset="0"/>
              </a:rPr>
              <a:t>:each</a:t>
            </a:r>
            <a:r>
              <a:rPr lang="en-US" sz="2000" dirty="0">
                <a:latin typeface="Alexandria" charset="0"/>
              </a:rPr>
              <a:t> column represents an item/service, and each cell has 1 (present) or 0 (absent).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A16DD5B-8749-4942-AE91-1A39B2B213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5849347"/>
              </p:ext>
            </p:extLst>
          </p:nvPr>
        </p:nvGraphicFramePr>
        <p:xfrm>
          <a:off x="855022" y="1560696"/>
          <a:ext cx="8278976" cy="2194560"/>
        </p:xfrm>
        <a:graphic>
          <a:graphicData uri="http://schemas.openxmlformats.org/drawingml/2006/table">
            <a:tbl>
              <a:tblPr/>
              <a:tblGrid>
                <a:gridCol w="4139488">
                  <a:extLst>
                    <a:ext uri="{9D8B030D-6E8A-4147-A177-3AD203B41FA5}">
                      <a16:colId xmlns:a16="http://schemas.microsoft.com/office/drawing/2014/main" val="1330572269"/>
                    </a:ext>
                  </a:extLst>
                </a:gridCol>
                <a:gridCol w="4139488">
                  <a:extLst>
                    <a:ext uri="{9D8B030D-6E8A-4147-A177-3AD203B41FA5}">
                      <a16:colId xmlns:a16="http://schemas.microsoft.com/office/drawing/2014/main" val="43226329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/>
                        <a:t>TID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Items Bought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498180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T1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Credit Card Payment, Online Purchase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160871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T2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ATM Withdrawal, Bill Payment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368668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T3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Online Purchase, Mobile Recharge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289212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T4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Credit Card Payment, Online Purchase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357744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T5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Online Purchase, Bill Payment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80606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18711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415636" y="191325"/>
            <a:ext cx="11234057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</a:t>
            </a:r>
            <a:r>
              <a:rPr lang="en-US" sz="2800" b="1" dirty="0" err="1">
                <a:latin typeface="Alexandria" charset="0"/>
              </a:rPr>
              <a:t>Apriori</a:t>
            </a:r>
            <a:r>
              <a:rPr lang="en-US" sz="2800" b="1" dirty="0">
                <a:latin typeface="Alexandria" charset="0"/>
              </a:rPr>
              <a:t> with Finance transaction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#Goal: perform Market Basket Analysis to find frequent patterns and </a:t>
            </a:r>
          </a:p>
          <a:p>
            <a:r>
              <a:rPr lang="en-US" sz="2000" b="1" dirty="0">
                <a:latin typeface="Alexandria" charset="0"/>
              </a:rPr>
              <a:t># association rules</a:t>
            </a:r>
          </a:p>
          <a:p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import pandas as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pd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Create Finance transactions dataset: e.g., multiple product/services purchased in a single #session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data = {</a:t>
            </a:r>
          </a:p>
          <a:p>
            <a:r>
              <a:rPr lang="en-US" sz="2000" dirty="0">
                <a:latin typeface="Alexandria" charset="0"/>
              </a:rPr>
              <a:t>    'TID': ['T1','T2','T3','T4','T5'],</a:t>
            </a:r>
          </a:p>
          <a:p>
            <a:r>
              <a:rPr lang="en-US" sz="2000" dirty="0">
                <a:latin typeface="Alexandria" charset="0"/>
              </a:rPr>
              <a:t>    'Credit Card Payment': [1,0,0,1,0],</a:t>
            </a:r>
          </a:p>
          <a:p>
            <a:r>
              <a:rPr lang="en-US" sz="2000" dirty="0">
                <a:latin typeface="Alexandria" charset="0"/>
              </a:rPr>
              <a:t>    'Online Purchase': [1,0,1,1,1],</a:t>
            </a:r>
          </a:p>
          <a:p>
            <a:r>
              <a:rPr lang="en-US" sz="2000" dirty="0">
                <a:latin typeface="Alexandria" charset="0"/>
              </a:rPr>
              <a:t>    'ATM Withdrawal': [0,1,0,0,0],</a:t>
            </a:r>
          </a:p>
          <a:p>
            <a:r>
              <a:rPr lang="en-US" sz="2000" dirty="0">
                <a:latin typeface="Alexandria" charset="0"/>
              </a:rPr>
              <a:t>    'Bill Payment': [0,1,0,0,1],</a:t>
            </a:r>
          </a:p>
          <a:p>
            <a:r>
              <a:rPr lang="en-US" sz="2000" dirty="0">
                <a:latin typeface="Alexandria" charset="0"/>
              </a:rPr>
              <a:t>    'Mobile Recharge': [0,0,1,0,0]</a:t>
            </a:r>
          </a:p>
          <a:p>
            <a:r>
              <a:rPr lang="en-US" sz="2000" dirty="0">
                <a:latin typeface="Alexandria" charset="0"/>
              </a:rPr>
              <a:t>}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pd.DataFrame</a:t>
            </a:r>
            <a:r>
              <a:rPr lang="en-US" sz="2000" dirty="0">
                <a:latin typeface="Alexandria" charset="0"/>
              </a:rPr>
              <a:t>(data)</a:t>
            </a:r>
          </a:p>
          <a:p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df.drop</a:t>
            </a:r>
            <a:r>
              <a:rPr lang="en-US" sz="2000" dirty="0">
                <a:latin typeface="Alexandria" charset="0"/>
              </a:rPr>
              <a:t>('TID', axis=1)</a:t>
            </a:r>
          </a:p>
          <a:p>
            <a:r>
              <a:rPr lang="en-US" sz="2000" dirty="0" err="1">
                <a:latin typeface="Alexandria" charset="0"/>
              </a:rPr>
              <a:t>df</a:t>
            </a:r>
            <a:endParaRPr lang="en-US" sz="2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2134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594902"/>
            <a:ext cx="1111530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</a:t>
            </a:r>
            <a:r>
              <a:rPr lang="en-US" sz="2800" b="1" dirty="0" err="1">
                <a:latin typeface="Alexandria" charset="0"/>
              </a:rPr>
              <a:t>Apriori</a:t>
            </a:r>
            <a:r>
              <a:rPr lang="en-US" sz="2800" b="1" dirty="0">
                <a:latin typeface="Alexandria" charset="0"/>
              </a:rPr>
              <a:t> with Finance transaction</a:t>
            </a:r>
          </a:p>
          <a:p>
            <a:endParaRPr lang="en-US" sz="2400" b="1" dirty="0">
              <a:latin typeface="Alexandria" charset="0"/>
            </a:endParaRPr>
          </a:p>
          <a:p>
            <a:r>
              <a:rPr lang="en-US" sz="22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200" dirty="0" err="1">
                <a:solidFill>
                  <a:srgbClr val="00AEEF"/>
                </a:solidFill>
                <a:latin typeface="Alexandria" charset="0"/>
              </a:rPr>
              <a:t>mlxtend.frequent_patterns</a:t>
            </a:r>
            <a:r>
              <a:rPr lang="en-US" sz="2200" dirty="0">
                <a:solidFill>
                  <a:srgbClr val="00AEEF"/>
                </a:solidFill>
                <a:latin typeface="Alexandria" charset="0"/>
              </a:rPr>
              <a:t> import </a:t>
            </a:r>
            <a:r>
              <a:rPr lang="en-US" sz="2200" dirty="0" err="1">
                <a:solidFill>
                  <a:srgbClr val="00AEEF"/>
                </a:solidFill>
                <a:latin typeface="Alexandria" charset="0"/>
              </a:rPr>
              <a:t>apriori</a:t>
            </a:r>
            <a:r>
              <a:rPr lang="en-US" sz="2200" dirty="0">
                <a:solidFill>
                  <a:srgbClr val="00AEEF"/>
                </a:solidFill>
                <a:latin typeface="Alexandria" charset="0"/>
              </a:rPr>
              <a:t>, </a:t>
            </a:r>
            <a:r>
              <a:rPr lang="en-US" sz="2200" dirty="0" err="1">
                <a:solidFill>
                  <a:srgbClr val="00AEEF"/>
                </a:solidFill>
                <a:latin typeface="Alexandria" charset="0"/>
              </a:rPr>
              <a:t>association_rules</a:t>
            </a:r>
            <a:endParaRPr lang="en-US" sz="2200" dirty="0">
              <a:solidFill>
                <a:srgbClr val="00AEEF"/>
              </a:solidFill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# Find frequent </a:t>
            </a:r>
            <a:r>
              <a:rPr lang="en-US" sz="2200" dirty="0" err="1">
                <a:latin typeface="Alexandria" charset="0"/>
              </a:rPr>
              <a:t>itemsets</a:t>
            </a:r>
            <a:r>
              <a:rPr lang="en-US" sz="2200" dirty="0">
                <a:latin typeface="Alexandria" charset="0"/>
              </a:rPr>
              <a:t> with min support 0.4</a:t>
            </a:r>
          </a:p>
          <a:p>
            <a:r>
              <a:rPr lang="en-US" sz="2200" dirty="0" err="1">
                <a:latin typeface="Alexandria" charset="0"/>
              </a:rPr>
              <a:t>frequent_itemsets</a:t>
            </a:r>
            <a:r>
              <a:rPr lang="en-US" sz="2200" dirty="0">
                <a:latin typeface="Alexandria" charset="0"/>
              </a:rPr>
              <a:t> = </a:t>
            </a:r>
            <a:r>
              <a:rPr lang="en-US" sz="2200" dirty="0" err="1">
                <a:latin typeface="Alexandria" charset="0"/>
              </a:rPr>
              <a:t>apriori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df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min_support</a:t>
            </a:r>
            <a:r>
              <a:rPr lang="en-US" sz="2200" dirty="0">
                <a:latin typeface="Alexandria" charset="0"/>
              </a:rPr>
              <a:t>=0.4, </a:t>
            </a:r>
            <a:r>
              <a:rPr lang="en-US" sz="2200" dirty="0" err="1">
                <a:latin typeface="Alexandria" charset="0"/>
              </a:rPr>
              <a:t>use_colnames</a:t>
            </a:r>
            <a:r>
              <a:rPr lang="en-US" sz="2200" dirty="0">
                <a:latin typeface="Alexandria" charset="0"/>
              </a:rPr>
              <a:t>=True)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# Generate association rules</a:t>
            </a:r>
          </a:p>
          <a:p>
            <a:r>
              <a:rPr lang="en-US" sz="2200" dirty="0">
                <a:latin typeface="Alexandria" charset="0"/>
              </a:rPr>
              <a:t>rules = </a:t>
            </a:r>
            <a:r>
              <a:rPr lang="en-US" sz="2200" dirty="0" err="1">
                <a:latin typeface="Alexandria" charset="0"/>
              </a:rPr>
              <a:t>association_rules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frequent_itemsets</a:t>
            </a:r>
            <a:r>
              <a:rPr lang="en-US" sz="2200" dirty="0">
                <a:latin typeface="Alexandria" charset="0"/>
              </a:rPr>
              <a:t>, metric="confidence", </a:t>
            </a:r>
            <a:r>
              <a:rPr lang="en-US" sz="2200" dirty="0" err="1">
                <a:latin typeface="Alexandria" charset="0"/>
              </a:rPr>
              <a:t>min_threshold</a:t>
            </a:r>
            <a:r>
              <a:rPr lang="en-US" sz="2200" dirty="0">
                <a:latin typeface="Alexandria" charset="0"/>
              </a:rPr>
              <a:t>=0.5)</a:t>
            </a:r>
          </a:p>
          <a:p>
            <a:r>
              <a:rPr lang="en-US" sz="2200" dirty="0">
                <a:latin typeface="Alexandria" charset="0"/>
              </a:rPr>
              <a:t>rules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mlxtend.frequent_patterns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: </a:t>
            </a:r>
            <a:r>
              <a:rPr lang="en-US" sz="2000" dirty="0">
                <a:latin typeface="Alexandria" charset="0"/>
              </a:rPr>
              <a:t>implements </a:t>
            </a:r>
            <a:r>
              <a:rPr lang="en-US" sz="2000" dirty="0" err="1">
                <a:latin typeface="Alexandria" charset="0"/>
              </a:rPr>
              <a:t>Apriori</a:t>
            </a:r>
            <a:r>
              <a:rPr lang="en-US" sz="2000" dirty="0">
                <a:latin typeface="Alexandria" charset="0"/>
              </a:rPr>
              <a:t> &amp; association rules</a:t>
            </a:r>
          </a:p>
          <a:p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min_threshold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=0.5 means: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We only keep rules whose confidence is at least 0.5 (50%).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So, </a:t>
            </a:r>
            <a:r>
              <a:rPr lang="en-US" sz="2000" dirty="0" err="1">
                <a:latin typeface="Alexandria" charset="0"/>
              </a:rPr>
              <a:t>min_threshold</a:t>
            </a:r>
            <a:r>
              <a:rPr lang="en-US" sz="2000" dirty="0">
                <a:latin typeface="Alexandria" charset="0"/>
              </a:rPr>
              <a:t>=0.5 filters out weak rules that happen less than half the time.</a:t>
            </a:r>
          </a:p>
          <a:p>
            <a:endParaRPr lang="en-US" sz="22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1688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594902"/>
            <a:ext cx="11115304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</a:t>
            </a:r>
            <a:r>
              <a:rPr lang="en-US" sz="2800" b="1" dirty="0" err="1">
                <a:latin typeface="Alexandria" charset="0"/>
              </a:rPr>
              <a:t>Apriori</a:t>
            </a:r>
            <a:r>
              <a:rPr lang="en-US" sz="2800" b="1" dirty="0">
                <a:latin typeface="Alexandria" charset="0"/>
              </a:rPr>
              <a:t> with Finance transaction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#Output</a:t>
            </a:r>
          </a:p>
          <a:p>
            <a:endParaRPr lang="en-US" sz="2400" b="1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US" sz="2000" b="1" dirty="0">
                <a:latin typeface="Alexandria" charset="0"/>
              </a:rPr>
              <a:t>Rule 0</a:t>
            </a:r>
          </a:p>
          <a:p>
            <a:r>
              <a:rPr lang="en-US" sz="2000" b="1" dirty="0">
                <a:latin typeface="Alexandria" charset="0"/>
              </a:rPr>
              <a:t>Antecedents: </a:t>
            </a:r>
            <a:r>
              <a:rPr lang="en-US" sz="2000" dirty="0">
                <a:latin typeface="Alexandria" charset="0"/>
              </a:rPr>
              <a:t>Credit Card Payment  </a:t>
            </a:r>
            <a:r>
              <a:rPr lang="en-US" sz="2000" dirty="0"/>
              <a:t>“If the customer </a:t>
            </a:r>
          </a:p>
          <a:p>
            <a:r>
              <a:rPr lang="en-US" sz="2000" dirty="0"/>
              <a:t>made a credit card payment” </a:t>
            </a:r>
          </a:p>
          <a:p>
            <a:r>
              <a:rPr lang="en-US" sz="2000" b="1" dirty="0">
                <a:latin typeface="Alexandria" charset="0"/>
              </a:rPr>
              <a:t>Consequents: </a:t>
            </a:r>
            <a:r>
              <a:rPr lang="en-US" sz="2000" dirty="0">
                <a:latin typeface="Alexandria" charset="0"/>
              </a:rPr>
              <a:t>Online Purchase </a:t>
            </a:r>
            <a:r>
              <a:rPr lang="en-US" sz="2000" dirty="0"/>
              <a:t>“Then they also made an online purchase”</a:t>
            </a:r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Support:</a:t>
            </a:r>
            <a:r>
              <a:rPr lang="en-US" sz="2000" dirty="0">
                <a:latin typeface="Alexandria" charset="0"/>
              </a:rPr>
              <a:t> Happens in 40% of all transactions</a:t>
            </a:r>
          </a:p>
          <a:p>
            <a:r>
              <a:rPr lang="en-US" sz="2000" b="1" dirty="0">
                <a:latin typeface="Alexandria" charset="0"/>
              </a:rPr>
              <a:t>Confidence:</a:t>
            </a:r>
            <a:r>
              <a:rPr lang="en-US" sz="2000" dirty="0">
                <a:latin typeface="Alexandria" charset="0"/>
              </a:rPr>
              <a:t> 80% of the time a credit card payment occurs, there is also an online purchase</a:t>
            </a:r>
          </a:p>
          <a:p>
            <a:r>
              <a:rPr lang="en-US" sz="2000" b="1" dirty="0">
                <a:latin typeface="Alexandria" charset="0"/>
              </a:rPr>
              <a:t>Lift: </a:t>
            </a:r>
            <a:r>
              <a:rPr lang="en-US" sz="2000" dirty="0">
                <a:latin typeface="Alexandria" charset="0"/>
              </a:rPr>
              <a:t>The chance of an online purchase increases by 25% when there’s a credit card payment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dirty="0">
                <a:latin typeface="Alexandria" charset="0"/>
              </a:rPr>
              <a:t>Customers who make a credit card payment also make an online purchase most of the time. Lift &gt; 1 means this is more likely than random chance.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US" sz="2000" b="1" dirty="0">
                <a:latin typeface="Alexandria" charset="0"/>
              </a:rPr>
              <a:t>Rule 1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dirty="0">
                <a:latin typeface="Alexandria" charset="0"/>
              </a:rPr>
              <a:t>Online purchases are often associated with credit card payments, but less strongly than the first rule (confidence = 50%).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E52194-CEF0-D24A-8398-BB1AAE517C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4540" y="1584263"/>
            <a:ext cx="5961276" cy="1361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6061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924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5145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Naïve Bayes Concepts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011348"/>
            <a:ext cx="105410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200" dirty="0">
                <a:latin typeface="Alexandria" charset="0"/>
              </a:rPr>
              <a:t>Naïve Bayes is a probabilistic classifier based on Bayes’ Theorem.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It predicts the class of a data point by calculating the probability of each class and choosing the class with the highest probability.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200" dirty="0">
                <a:latin typeface="Alexandria" charset="0"/>
              </a:rPr>
              <a:t>Assumes feature independence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200" dirty="0">
                <a:latin typeface="Alexandria" charset="0"/>
              </a:rPr>
              <a:t>Works well with categorical and numeric data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Key idea: “Given some evidence (features), what is the most likely class?”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Example: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If an email contains words like "free", "win", "prize", Naïve Bayes calculates the probability of the email being spam vs not spam.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69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152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Bayes Theorem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2396"/>
            <a:ext cx="1054100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P(A∣B)= P(B∣A) P(A)​ / P(B)</a:t>
            </a:r>
            <a:endParaRPr lang="en-US" sz="2200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</a:rPr>
              <a:t>Where:</a:t>
            </a:r>
          </a:p>
          <a:p>
            <a:r>
              <a:rPr lang="en-US" sz="2000" dirty="0">
                <a:latin typeface="Alexandria" charset="0"/>
              </a:rPr>
              <a:t>A = class (e.g., high risk)</a:t>
            </a:r>
          </a:p>
          <a:p>
            <a:r>
              <a:rPr lang="en-US" sz="2000" dirty="0">
                <a:latin typeface="Alexandria" charset="0"/>
              </a:rPr>
              <a:t>B = observed features (e.g., transaction type, amount)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Why is it called “Naïve”?</a:t>
            </a:r>
            <a:endParaRPr lang="en-US" sz="2000" dirty="0">
              <a:latin typeface="Alexandria" charset="0"/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Because it assumes that all features are independent of each other, which is rarely true in real life.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  <a:cs typeface="Alexandria" charset="0"/>
              </a:rPr>
              <a:t>Example:</a:t>
            </a:r>
            <a:br>
              <a:rPr lang="en-US" sz="2000" dirty="0">
                <a:latin typeface="Alexandria" charset="0"/>
                <a:cs typeface="Alexandria" charset="0"/>
              </a:rPr>
            </a:br>
            <a:r>
              <a:rPr lang="en-US" sz="2000" dirty="0">
                <a:latin typeface="Alexandria" charset="0"/>
                <a:cs typeface="Alexandria" charset="0"/>
              </a:rPr>
              <a:t>Words “free” and “win” often appear together in spam → not independent</a:t>
            </a:r>
            <a:br>
              <a:rPr lang="en-US" sz="2000" dirty="0">
                <a:latin typeface="Alexandria" charset="0"/>
                <a:cs typeface="Alexandria" charset="0"/>
              </a:rPr>
            </a:br>
            <a:r>
              <a:rPr lang="en-US" sz="2000" dirty="0">
                <a:latin typeface="Alexandria" charset="0"/>
                <a:cs typeface="Alexandria" charset="0"/>
              </a:rPr>
              <a:t>But Naïve Bayes still works very well, even with this wrong assumption.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538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Why and Where is Naïve Bayes Used?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4039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29625" y="1975609"/>
            <a:ext cx="10541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is fast, simple, works great on high-dimensional data, and requires very little training data.</a:t>
            </a:r>
          </a:p>
          <a:p>
            <a:r>
              <a:rPr lang="en-US" sz="2000" dirty="0">
                <a:latin typeface="Alexandria" charset="0"/>
              </a:rPr>
              <a:t>Common applications: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51C88CE-0E43-BD46-8367-88707FBB08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494899"/>
              </p:ext>
            </p:extLst>
          </p:nvPr>
        </p:nvGraphicFramePr>
        <p:xfrm>
          <a:off x="838200" y="2849389"/>
          <a:ext cx="8519556" cy="1828800"/>
        </p:xfrm>
        <a:graphic>
          <a:graphicData uri="http://schemas.openxmlformats.org/drawingml/2006/table">
            <a:tbl>
              <a:tblPr/>
              <a:tblGrid>
                <a:gridCol w="4259778">
                  <a:extLst>
                    <a:ext uri="{9D8B030D-6E8A-4147-A177-3AD203B41FA5}">
                      <a16:colId xmlns:a16="http://schemas.microsoft.com/office/drawing/2014/main" val="2479490363"/>
                    </a:ext>
                  </a:extLst>
                </a:gridCol>
                <a:gridCol w="4259778">
                  <a:extLst>
                    <a:ext uri="{9D8B030D-6E8A-4147-A177-3AD203B41FA5}">
                      <a16:colId xmlns:a16="http://schemas.microsoft.com/office/drawing/2014/main" val="4234440669"/>
                    </a:ext>
                  </a:extLst>
                </a:gridCol>
              </a:tblGrid>
              <a:tr h="344522">
                <a:tc>
                  <a:txBody>
                    <a:bodyPr/>
                    <a:lstStyle/>
                    <a:p>
                      <a:r>
                        <a:rPr lang="en-US"/>
                        <a:t>Use Case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Example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6503938"/>
                  </a:ext>
                </a:extLst>
              </a:tr>
              <a:tr h="344522">
                <a:tc>
                  <a:txBody>
                    <a:bodyPr/>
                    <a:lstStyle/>
                    <a:p>
                      <a:r>
                        <a:rPr lang="en-US"/>
                        <a:t>Spam detection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Gmail spam filter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2384130"/>
                  </a:ext>
                </a:extLst>
              </a:tr>
              <a:tr h="344522">
                <a:tc>
                  <a:txBody>
                    <a:bodyPr/>
                    <a:lstStyle/>
                    <a:p>
                      <a:r>
                        <a:rPr lang="en-US"/>
                        <a:t>Sentiment analysis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Positive / negative reviews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0385827"/>
                  </a:ext>
                </a:extLst>
              </a:tr>
              <a:tr h="344522">
                <a:tc>
                  <a:txBody>
                    <a:bodyPr/>
                    <a:lstStyle/>
                    <a:p>
                      <a:r>
                        <a:rPr lang="en-US"/>
                        <a:t>Text classification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Categorizing documents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704963"/>
                  </a:ext>
                </a:extLst>
              </a:tr>
              <a:tr h="344522">
                <a:tc>
                  <a:txBody>
                    <a:bodyPr/>
                    <a:lstStyle/>
                    <a:p>
                      <a:r>
                        <a:rPr lang="en-US"/>
                        <a:t>Medical diagnosis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Predicting diseases from symptoms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98129908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419964D1-C1FF-374D-8631-4703055E06BA}"/>
              </a:ext>
            </a:extLst>
          </p:cNvPr>
          <p:cNvSpPr txBox="1"/>
          <p:nvPr/>
        </p:nvSpPr>
        <p:spPr>
          <a:xfrm>
            <a:off x="605405" y="4963194"/>
            <a:ext cx="10541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Naïve Bayes is a fast probability-based classifier that works extremely well for text and classification problems, and is different from models like KNN or Decision Trees because it uses probabilities—not distances or rule-splits—to make predictions.</a:t>
            </a:r>
          </a:p>
        </p:txBody>
      </p:sp>
    </p:spTree>
    <p:extLst>
      <p:ext uri="{BB962C8B-B14F-4D97-AF65-F5344CB8AC3E}">
        <p14:creationId xmlns:p14="http://schemas.microsoft.com/office/powerpoint/2010/main" val="180623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538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Types of Naïve Bayes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111618"/>
            <a:ext cx="10541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Gaussian:</a:t>
            </a:r>
            <a:r>
              <a:rPr lang="en-US" sz="2400" dirty="0">
                <a:latin typeface="Alexandria" charset="0"/>
              </a:rPr>
              <a:t> continuous features (e.g., Age, income, temperature)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Multinomial:</a:t>
            </a:r>
            <a:r>
              <a:rPr lang="en-US" sz="2400" dirty="0">
                <a:latin typeface="Alexandria" charset="0"/>
              </a:rPr>
              <a:t> counts/frequencies (text, categorical) (e.g., Word counts in text, number of clicks)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Bernoulli</a:t>
            </a:r>
            <a:r>
              <a:rPr lang="en-US" sz="2400" dirty="0">
                <a:latin typeface="Alexandria" charset="0"/>
              </a:rPr>
              <a:t>: binary features (e.g., Yes/No, True/False, Word present or not)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6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538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Types of Naïve Bayes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111618"/>
            <a:ext cx="1054100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Pros &amp; Cons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Pros: Simple, fast, handles high-dimensional data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Cons: Assumes independence (not always true), may underperform with correlated features</a:t>
            </a: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Finance Use Case</a:t>
            </a:r>
          </a:p>
          <a:p>
            <a:r>
              <a:rPr lang="en-US" sz="2200" dirty="0">
                <a:latin typeface="Alexandria" charset="0"/>
              </a:rPr>
              <a:t>Predict loan default or risk category based on customer features</a:t>
            </a:r>
          </a:p>
          <a:p>
            <a:r>
              <a:rPr lang="en-US" sz="2200" dirty="0">
                <a:latin typeface="Alexandria" charset="0"/>
              </a:rPr>
              <a:t>Features: income, age, account history, credit score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097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Naïve Bayes 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1: Synthetic Loan Default Dataset</a:t>
            </a:r>
            <a:endParaRPr lang="en-US" sz="2200" dirty="0">
              <a:latin typeface="Alexandria" charset="0"/>
            </a:endParaRPr>
          </a:p>
          <a:p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import pandas as </a:t>
            </a:r>
            <a:r>
              <a:rPr lang="en-US" sz="2000" dirty="0" err="1">
                <a:latin typeface="Alexandria" charset="0"/>
              </a:rPr>
              <a:t>pd</a:t>
            </a:r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import </a:t>
            </a:r>
            <a:r>
              <a:rPr lang="en-US" sz="2000" dirty="0" err="1">
                <a:latin typeface="Alexandria" charset="0"/>
              </a:rPr>
              <a:t>numpy</a:t>
            </a:r>
            <a:r>
              <a:rPr lang="en-US" sz="2000" dirty="0">
                <a:latin typeface="Alexandria" charset="0"/>
              </a:rPr>
              <a:t> as np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1. Create Synthetic Dataset</a:t>
            </a:r>
          </a:p>
          <a:p>
            <a:r>
              <a:rPr lang="en-US" sz="2000" dirty="0" err="1">
                <a:latin typeface="Alexandria" charset="0"/>
              </a:rPr>
              <a:t>np.random.seed</a:t>
            </a:r>
            <a:r>
              <a:rPr lang="en-US" sz="2000" dirty="0">
                <a:latin typeface="Alexandria" charset="0"/>
              </a:rPr>
              <a:t>(42)</a:t>
            </a:r>
          </a:p>
          <a:p>
            <a:r>
              <a:rPr lang="en-US" sz="2000" dirty="0">
                <a:latin typeface="Alexandria" charset="0"/>
              </a:rPr>
              <a:t>n = 500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data = </a:t>
            </a:r>
            <a:r>
              <a:rPr lang="en-US" sz="2000" dirty="0" err="1">
                <a:latin typeface="Alexandria" charset="0"/>
              </a:rPr>
              <a:t>pd.DataFrame</a:t>
            </a:r>
            <a:r>
              <a:rPr lang="en-US" sz="2000" dirty="0">
                <a:latin typeface="Alexandria" charset="0"/>
              </a:rPr>
              <a:t>({</a:t>
            </a:r>
          </a:p>
          <a:p>
            <a:r>
              <a:rPr lang="en-US" sz="2000" dirty="0">
                <a:latin typeface="Alexandria" charset="0"/>
              </a:rPr>
              <a:t>    "Age": </a:t>
            </a:r>
            <a:r>
              <a:rPr lang="en-US" sz="2000" dirty="0" err="1">
                <a:latin typeface="Alexandria" charset="0"/>
              </a:rPr>
              <a:t>np.random.randint</a:t>
            </a:r>
            <a:r>
              <a:rPr lang="en-US" sz="2000" dirty="0">
                <a:latin typeface="Alexandria" charset="0"/>
              </a:rPr>
              <a:t>(21, 65, n),</a:t>
            </a:r>
          </a:p>
          <a:p>
            <a:r>
              <a:rPr lang="en-US" sz="2000" dirty="0">
                <a:latin typeface="Alexandria" charset="0"/>
              </a:rPr>
              <a:t>    "Income": </a:t>
            </a:r>
            <a:r>
              <a:rPr lang="en-US" sz="2000" dirty="0" err="1">
                <a:latin typeface="Alexandria" charset="0"/>
              </a:rPr>
              <a:t>np.random.randint</a:t>
            </a:r>
            <a:r>
              <a:rPr lang="en-US" sz="2000" dirty="0">
                <a:latin typeface="Alexandria" charset="0"/>
              </a:rPr>
              <a:t>(2000, 15000, n),</a:t>
            </a:r>
          </a:p>
          <a:p>
            <a:r>
              <a:rPr lang="en-US" sz="2000" dirty="0">
                <a:latin typeface="Alexandria" charset="0"/>
              </a:rPr>
              <a:t>    "</a:t>
            </a:r>
            <a:r>
              <a:rPr lang="en-US" sz="2000" dirty="0" err="1">
                <a:latin typeface="Alexandria" charset="0"/>
              </a:rPr>
              <a:t>LoanAmount</a:t>
            </a:r>
            <a:r>
              <a:rPr lang="en-US" sz="2000" dirty="0">
                <a:latin typeface="Alexandria" charset="0"/>
              </a:rPr>
              <a:t>": </a:t>
            </a:r>
            <a:r>
              <a:rPr lang="en-US" sz="2000" dirty="0" err="1">
                <a:latin typeface="Alexandria" charset="0"/>
              </a:rPr>
              <a:t>np.random.randint</a:t>
            </a:r>
            <a:r>
              <a:rPr lang="en-US" sz="2000" dirty="0">
                <a:latin typeface="Alexandria" charset="0"/>
              </a:rPr>
              <a:t>(500, 25000, n),</a:t>
            </a:r>
          </a:p>
          <a:p>
            <a:r>
              <a:rPr lang="en-US" sz="2000" dirty="0">
                <a:latin typeface="Alexandria" charset="0"/>
              </a:rPr>
              <a:t>    "</a:t>
            </a:r>
            <a:r>
              <a:rPr lang="en-US" sz="2000" dirty="0" err="1">
                <a:latin typeface="Alexandria" charset="0"/>
              </a:rPr>
              <a:t>CreditScore</a:t>
            </a:r>
            <a:r>
              <a:rPr lang="en-US" sz="2000" dirty="0">
                <a:latin typeface="Alexandria" charset="0"/>
              </a:rPr>
              <a:t>": </a:t>
            </a:r>
            <a:r>
              <a:rPr lang="en-US" sz="2000" dirty="0" err="1">
                <a:latin typeface="Alexandria" charset="0"/>
              </a:rPr>
              <a:t>np.random.randint</a:t>
            </a:r>
            <a:r>
              <a:rPr lang="en-US" sz="2000" dirty="0">
                <a:latin typeface="Alexandria" charset="0"/>
              </a:rPr>
              <a:t>(300, 900, n),</a:t>
            </a:r>
          </a:p>
          <a:p>
            <a:r>
              <a:rPr lang="en-US" sz="2000" dirty="0">
                <a:latin typeface="Alexandria" charset="0"/>
              </a:rPr>
              <a:t>    "</a:t>
            </a:r>
            <a:r>
              <a:rPr lang="en-US" sz="2000" dirty="0" err="1">
                <a:latin typeface="Alexandria" charset="0"/>
              </a:rPr>
              <a:t>EmploymentStatus</a:t>
            </a:r>
            <a:r>
              <a:rPr lang="en-US" sz="2000" dirty="0">
                <a:latin typeface="Alexandria" charset="0"/>
              </a:rPr>
              <a:t>": </a:t>
            </a:r>
            <a:r>
              <a:rPr lang="en-US" sz="2000" dirty="0" err="1">
                <a:latin typeface="Alexandria" charset="0"/>
              </a:rPr>
              <a:t>np.random.choice</a:t>
            </a:r>
            <a:r>
              <a:rPr lang="en-US" sz="2000" dirty="0">
                <a:latin typeface="Alexandria" charset="0"/>
              </a:rPr>
              <a:t>(["Salaried", "Self-Employed", "Unemployed"], n, p=[0.6, 0.25, 0.15])</a:t>
            </a:r>
          </a:p>
          <a:p>
            <a:r>
              <a:rPr lang="en-US" sz="2000" dirty="0">
                <a:latin typeface="Alexandria" charset="0"/>
              </a:rPr>
              <a:t>})</a:t>
            </a:r>
          </a:p>
          <a:p>
            <a:endParaRPr lang="en-US" sz="2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5873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Naïve Bayes 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1: Synthetic Loan Default Dataset</a:t>
            </a:r>
            <a:endParaRPr lang="en-US" sz="2200" dirty="0">
              <a:latin typeface="Alexandria" charset="0"/>
            </a:endParaRPr>
          </a:p>
          <a:p>
            <a:br>
              <a:rPr lang="en-US" sz="2000" dirty="0">
                <a:latin typeface="Alexandria" charset="0"/>
              </a:rPr>
            </a:br>
            <a:endParaRPr lang="en-US" sz="20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Label: Default risk (1 = Default, 0 = No Default)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data["Default"] = (</a:t>
            </a:r>
          </a:p>
          <a:p>
            <a:r>
              <a:rPr lang="en-US" sz="2400" dirty="0">
                <a:latin typeface="Alexandria" charset="0"/>
              </a:rPr>
              <a:t>    (data["</a:t>
            </a:r>
            <a:r>
              <a:rPr lang="en-US" sz="2400" dirty="0" err="1">
                <a:latin typeface="Alexandria" charset="0"/>
              </a:rPr>
              <a:t>CreditScore</a:t>
            </a:r>
            <a:r>
              <a:rPr lang="en-US" sz="2400" dirty="0">
                <a:latin typeface="Alexandria" charset="0"/>
              </a:rPr>
              <a:t>"] &lt; 580) |</a:t>
            </a:r>
          </a:p>
          <a:p>
            <a:r>
              <a:rPr lang="en-US" sz="2400" dirty="0">
                <a:latin typeface="Alexandria" charset="0"/>
              </a:rPr>
              <a:t>    (data["</a:t>
            </a:r>
            <a:r>
              <a:rPr lang="en-US" sz="2400" dirty="0" err="1">
                <a:latin typeface="Alexandria" charset="0"/>
              </a:rPr>
              <a:t>LoanAmount</a:t>
            </a:r>
            <a:r>
              <a:rPr lang="en-US" sz="2400" dirty="0">
                <a:latin typeface="Alexandria" charset="0"/>
              </a:rPr>
              <a:t>"] &gt; 15000) |</a:t>
            </a:r>
          </a:p>
          <a:p>
            <a:r>
              <a:rPr lang="en-US" sz="2400" dirty="0">
                <a:latin typeface="Alexandria" charset="0"/>
              </a:rPr>
              <a:t>    (data["</a:t>
            </a:r>
            <a:r>
              <a:rPr lang="en-US" sz="2400" dirty="0" err="1">
                <a:latin typeface="Alexandria" charset="0"/>
              </a:rPr>
              <a:t>EmploymentStatus</a:t>
            </a:r>
            <a:r>
              <a:rPr lang="en-US" sz="2400" dirty="0">
                <a:latin typeface="Alexandria" charset="0"/>
              </a:rPr>
              <a:t>"] == "Unemployed")</a:t>
            </a:r>
          </a:p>
          <a:p>
            <a:r>
              <a:rPr lang="en-US" sz="2400" dirty="0">
                <a:latin typeface="Alexandria" charset="0"/>
              </a:rPr>
              <a:t>).</a:t>
            </a:r>
            <a:r>
              <a:rPr lang="en-US" sz="2400" dirty="0" err="1">
                <a:latin typeface="Alexandria" charset="0"/>
              </a:rPr>
              <a:t>astype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int</a:t>
            </a:r>
            <a:r>
              <a:rPr lang="en-US" sz="2400" dirty="0">
                <a:latin typeface="Alexandria" charset="0"/>
              </a:rPr>
              <a:t>)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0739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Naïve Bayes 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1: Synthetic Loan Default Dataset</a:t>
            </a:r>
            <a:endParaRPr lang="en-US" sz="2200" dirty="0">
              <a:latin typeface="Alexandria" charset="0"/>
            </a:endParaRPr>
          </a:p>
          <a:p>
            <a:br>
              <a:rPr lang="en-US" sz="2000" dirty="0">
                <a:latin typeface="Alexandria" charset="0"/>
              </a:rPr>
            </a:br>
            <a:endParaRPr lang="en-US" sz="20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2. Save Dataset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 err="1">
                <a:latin typeface="Alexandria" charset="0"/>
              </a:rPr>
              <a:t>file_path</a:t>
            </a:r>
            <a:r>
              <a:rPr lang="en-US" sz="2400" dirty="0">
                <a:latin typeface="Alexandria" charset="0"/>
              </a:rPr>
              <a:t> = "/content/</a:t>
            </a:r>
            <a:r>
              <a:rPr lang="en-US" sz="2400" dirty="0" err="1">
                <a:latin typeface="Alexandria" charset="0"/>
              </a:rPr>
              <a:t>loan_data.csv</a:t>
            </a:r>
            <a:r>
              <a:rPr lang="en-US" sz="2400" dirty="0">
                <a:latin typeface="Alexandria" charset="0"/>
              </a:rPr>
              <a:t>"</a:t>
            </a:r>
          </a:p>
          <a:p>
            <a:r>
              <a:rPr lang="en-US" sz="2400" dirty="0" err="1">
                <a:latin typeface="Alexandria" charset="0"/>
              </a:rPr>
              <a:t>data.to_csv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file_path</a:t>
            </a:r>
            <a:r>
              <a:rPr lang="en-US" sz="2400" dirty="0">
                <a:latin typeface="Alexandria" charset="0"/>
              </a:rPr>
              <a:t>, index=False)</a:t>
            </a:r>
          </a:p>
          <a:p>
            <a:r>
              <a:rPr lang="en-US" sz="2400" dirty="0">
                <a:latin typeface="Alexandria" charset="0"/>
              </a:rPr>
              <a:t>print("Dataset saved to:", </a:t>
            </a:r>
            <a:r>
              <a:rPr lang="en-US" sz="2400" dirty="0" err="1">
                <a:latin typeface="Alexandria" charset="0"/>
              </a:rPr>
              <a:t>file_path</a:t>
            </a:r>
            <a:r>
              <a:rPr lang="en-US" sz="2400" dirty="0">
                <a:latin typeface="Alexandria" charset="0"/>
              </a:rPr>
              <a:t>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3. Load Dataset -</a:t>
            </a:r>
          </a:p>
          <a:p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pd.read_csv</a:t>
            </a:r>
            <a:r>
              <a:rPr lang="en-US" sz="2400" dirty="0">
                <a:latin typeface="Alexandria" charset="0"/>
              </a:rPr>
              <a:t>("/content/</a:t>
            </a:r>
            <a:r>
              <a:rPr lang="en-US" sz="2400" dirty="0" err="1">
                <a:latin typeface="Alexandria" charset="0"/>
              </a:rPr>
              <a:t>loan_data.csv</a:t>
            </a:r>
            <a:r>
              <a:rPr lang="en-US" sz="2400" dirty="0">
                <a:latin typeface="Alexandria" charset="0"/>
              </a:rPr>
              <a:t>")</a:t>
            </a:r>
          </a:p>
          <a:p>
            <a:r>
              <a:rPr lang="en-US" sz="2400" dirty="0" err="1">
                <a:latin typeface="Alexandria" charset="0"/>
              </a:rPr>
              <a:t>df.head</a:t>
            </a:r>
            <a:r>
              <a:rPr lang="en-US" sz="2400" dirty="0">
                <a:latin typeface="Alexandria" charset="0"/>
              </a:rPr>
              <a:t>()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0353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Naïve Bayes 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2: Preprocessing the Loan Default Dataset</a:t>
            </a:r>
            <a:endParaRPr lang="en-US" sz="2200" dirty="0">
              <a:latin typeface="Alexandria" charset="0"/>
            </a:endParaRPr>
          </a:p>
          <a:p>
            <a:br>
              <a:rPr lang="en-US" sz="2000" dirty="0">
                <a:latin typeface="Alexandria" charset="0"/>
              </a:rPr>
            </a:br>
            <a:endParaRPr lang="en-US" sz="20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from </a:t>
            </a:r>
            <a:r>
              <a:rPr lang="en-US" sz="2400" dirty="0" err="1">
                <a:latin typeface="Alexandria" charset="0"/>
              </a:rPr>
              <a:t>sklearn.model_selection</a:t>
            </a:r>
            <a:r>
              <a:rPr lang="en-US" sz="2400" dirty="0">
                <a:latin typeface="Alexandria" charset="0"/>
              </a:rPr>
              <a:t> import </a:t>
            </a:r>
            <a:r>
              <a:rPr lang="en-US" sz="2400" dirty="0" err="1">
                <a:latin typeface="Alexandria" charset="0"/>
              </a:rPr>
              <a:t>train_test_split</a:t>
            </a:r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from </a:t>
            </a:r>
            <a:r>
              <a:rPr lang="en-US" sz="2400" dirty="0" err="1">
                <a:latin typeface="Alexandria" charset="0"/>
              </a:rPr>
              <a:t>sklearn.naive_bayes</a:t>
            </a:r>
            <a:r>
              <a:rPr lang="en-US" sz="2400" dirty="0">
                <a:latin typeface="Alexandria" charset="0"/>
              </a:rPr>
              <a:t> import </a:t>
            </a:r>
            <a:r>
              <a:rPr lang="en-US" sz="2400" dirty="0" err="1">
                <a:latin typeface="Alexandria" charset="0"/>
              </a:rPr>
              <a:t>GaussianNB</a:t>
            </a:r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from </a:t>
            </a:r>
            <a:r>
              <a:rPr lang="en-US" sz="2400" dirty="0" err="1">
                <a:latin typeface="Alexandria" charset="0"/>
              </a:rPr>
              <a:t>sklearn.preprocessing</a:t>
            </a:r>
            <a:r>
              <a:rPr lang="en-US" sz="2400" dirty="0">
                <a:latin typeface="Alexandria" charset="0"/>
              </a:rPr>
              <a:t> import </a:t>
            </a:r>
            <a:r>
              <a:rPr lang="en-US" sz="2400" dirty="0" err="1">
                <a:latin typeface="Alexandria" charset="0"/>
              </a:rPr>
              <a:t>LabelEncoder</a:t>
            </a:r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from </a:t>
            </a:r>
            <a:r>
              <a:rPr lang="en-US" sz="2400" dirty="0" err="1">
                <a:latin typeface="Alexandria" charset="0"/>
              </a:rPr>
              <a:t>sklearn.metrics</a:t>
            </a:r>
            <a:r>
              <a:rPr lang="en-US" sz="2400" dirty="0">
                <a:latin typeface="Alexandria" charset="0"/>
              </a:rPr>
              <a:t> import </a:t>
            </a:r>
            <a:r>
              <a:rPr lang="en-US" sz="2400" dirty="0" err="1">
                <a:latin typeface="Alexandria" charset="0"/>
              </a:rPr>
              <a:t>accuracy_score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classification_report</a:t>
            </a:r>
            <a:endParaRPr lang="en-US" sz="24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Encode categorical feature</a:t>
            </a:r>
          </a:p>
          <a:p>
            <a:r>
              <a:rPr lang="en-US" sz="2400" dirty="0">
                <a:latin typeface="Alexandria" charset="0"/>
              </a:rPr>
              <a:t>le = </a:t>
            </a:r>
            <a:r>
              <a:rPr lang="en-US" sz="2400" dirty="0" err="1">
                <a:latin typeface="Alexandria" charset="0"/>
              </a:rPr>
              <a:t>LabelEncoder</a:t>
            </a:r>
            <a:r>
              <a:rPr lang="en-US" sz="2400" dirty="0">
                <a:latin typeface="Alexandria" charset="0"/>
              </a:rPr>
              <a:t>()</a:t>
            </a:r>
          </a:p>
          <a:p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["</a:t>
            </a:r>
            <a:r>
              <a:rPr lang="en-US" sz="2400" dirty="0" err="1">
                <a:latin typeface="Alexandria" charset="0"/>
              </a:rPr>
              <a:t>EmploymentStatus</a:t>
            </a:r>
            <a:r>
              <a:rPr lang="en-US" sz="2400" dirty="0">
                <a:latin typeface="Alexandria" charset="0"/>
              </a:rPr>
              <a:t>"] = </a:t>
            </a:r>
            <a:r>
              <a:rPr lang="en-US" sz="2400" dirty="0" err="1">
                <a:latin typeface="Alexandria" charset="0"/>
              </a:rPr>
              <a:t>le.fit_transform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["</a:t>
            </a:r>
            <a:r>
              <a:rPr lang="en-US" sz="2400" dirty="0" err="1">
                <a:latin typeface="Alexandria" charset="0"/>
              </a:rPr>
              <a:t>EmploymentStatus</a:t>
            </a:r>
            <a:r>
              <a:rPr lang="en-US" sz="2400" dirty="0">
                <a:latin typeface="Alexandria" charset="0"/>
              </a:rPr>
              <a:t>"])</a:t>
            </a:r>
          </a:p>
          <a:p>
            <a:endParaRPr lang="en-US" sz="24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662285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Naïve Bayes 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2: Preprocessing the Loan Default Dataset</a:t>
            </a:r>
            <a:endParaRPr lang="en-US" sz="2200" dirty="0">
              <a:latin typeface="Alexandria" charset="0"/>
            </a:endParaRPr>
          </a:p>
          <a:p>
            <a:br>
              <a:rPr lang="en-US" sz="2000" dirty="0">
                <a:latin typeface="Alexandria" charset="0"/>
              </a:rPr>
            </a:br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Split features &amp; label</a:t>
            </a:r>
          </a:p>
          <a:p>
            <a:r>
              <a:rPr lang="en-US" sz="2400" dirty="0">
                <a:latin typeface="Alexandria" charset="0"/>
              </a:rPr>
              <a:t>X = </a:t>
            </a:r>
            <a:r>
              <a:rPr lang="en-US" sz="2400" dirty="0" err="1">
                <a:latin typeface="Alexandria" charset="0"/>
              </a:rPr>
              <a:t>df.drop</a:t>
            </a:r>
            <a:r>
              <a:rPr lang="en-US" sz="2400" dirty="0">
                <a:latin typeface="Alexandria" charset="0"/>
              </a:rPr>
              <a:t>("Default", axis=1)</a:t>
            </a:r>
          </a:p>
          <a:p>
            <a:r>
              <a:rPr lang="en-US" sz="2400" dirty="0">
                <a:latin typeface="Alexandria" charset="0"/>
              </a:rPr>
              <a:t>y = </a:t>
            </a:r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["Default"]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Train-test split</a:t>
            </a:r>
          </a:p>
          <a:p>
            <a:r>
              <a:rPr lang="en-US" sz="2400" dirty="0" err="1">
                <a:latin typeface="Alexandria" charset="0"/>
              </a:rPr>
              <a:t>X_train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X_test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y_train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y_test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train_test_split</a:t>
            </a:r>
            <a:r>
              <a:rPr lang="en-US" sz="2400" dirty="0">
                <a:latin typeface="Alexandria" charset="0"/>
              </a:rPr>
              <a:t>(X, y, </a:t>
            </a:r>
            <a:r>
              <a:rPr lang="en-US" sz="2400" dirty="0" err="1">
                <a:latin typeface="Alexandria" charset="0"/>
              </a:rPr>
              <a:t>test_size</a:t>
            </a:r>
            <a:r>
              <a:rPr lang="en-US" sz="2400" dirty="0">
                <a:latin typeface="Alexandria" charset="0"/>
              </a:rPr>
              <a:t>=0.2, </a:t>
            </a:r>
            <a:r>
              <a:rPr lang="en-US" sz="2400" dirty="0" err="1">
                <a:latin typeface="Alexandria" charset="0"/>
              </a:rPr>
              <a:t>random_state</a:t>
            </a:r>
            <a:r>
              <a:rPr lang="en-US" sz="2400" dirty="0">
                <a:latin typeface="Alexandria" charset="0"/>
              </a:rPr>
              <a:t>=42)</a:t>
            </a:r>
          </a:p>
          <a:p>
            <a:endParaRPr lang="en-US" sz="24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16379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Naïve Bayes 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Step 2: Train Gaussian Naïve Bayes</a:t>
            </a:r>
            <a:endParaRPr lang="en-US" sz="2200" dirty="0">
              <a:latin typeface="Alexandria" charset="0"/>
            </a:endParaRPr>
          </a:p>
          <a:p>
            <a:br>
              <a:rPr lang="en-US" sz="2000" dirty="0">
                <a:latin typeface="Alexandria" charset="0"/>
              </a:rPr>
            </a:br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Train Naïve Bayes</a:t>
            </a:r>
          </a:p>
          <a:p>
            <a:r>
              <a:rPr lang="en-US" sz="2400" dirty="0">
                <a:latin typeface="Alexandria" charset="0"/>
              </a:rPr>
              <a:t>model = </a:t>
            </a:r>
            <a:r>
              <a:rPr lang="en-US" sz="2400" dirty="0" err="1">
                <a:latin typeface="Alexandria" charset="0"/>
              </a:rPr>
              <a:t>GaussianNB</a:t>
            </a:r>
            <a:r>
              <a:rPr lang="en-US" sz="2400" dirty="0">
                <a:latin typeface="Alexandria" charset="0"/>
              </a:rPr>
              <a:t>()</a:t>
            </a:r>
          </a:p>
          <a:p>
            <a:r>
              <a:rPr lang="en-US" sz="2400" dirty="0" err="1">
                <a:latin typeface="Alexandria" charset="0"/>
              </a:rPr>
              <a:t>model.fit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X_train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y_train</a:t>
            </a:r>
            <a:r>
              <a:rPr lang="en-US" sz="2400" dirty="0">
                <a:latin typeface="Alexandria" charset="0"/>
              </a:rPr>
              <a:t>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Predict &amp; Evaluate</a:t>
            </a:r>
          </a:p>
          <a:p>
            <a:r>
              <a:rPr lang="en-US" sz="2400" dirty="0" err="1">
                <a:latin typeface="Alexandria" charset="0"/>
              </a:rPr>
              <a:t>y_pred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model.predict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X_test</a:t>
            </a:r>
            <a:r>
              <a:rPr lang="en-US" sz="2400" dirty="0">
                <a:latin typeface="Alexandria" charset="0"/>
              </a:rPr>
              <a:t>)</a:t>
            </a:r>
          </a:p>
          <a:p>
            <a:r>
              <a:rPr lang="en-US" sz="2400" dirty="0">
                <a:latin typeface="Alexandria" charset="0"/>
              </a:rPr>
              <a:t>print("Accuracy:", </a:t>
            </a:r>
            <a:r>
              <a:rPr lang="en-US" sz="2400" dirty="0" err="1">
                <a:latin typeface="Alexandria" charset="0"/>
              </a:rPr>
              <a:t>accuracy_score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y_test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y_pred</a:t>
            </a:r>
            <a:r>
              <a:rPr lang="en-US" sz="2400" dirty="0">
                <a:latin typeface="Alexandria" charset="0"/>
              </a:rPr>
              <a:t>))</a:t>
            </a:r>
          </a:p>
          <a:p>
            <a:r>
              <a:rPr lang="en-US" sz="2400" dirty="0">
                <a:latin typeface="Alexandria" charset="0"/>
              </a:rPr>
              <a:t>print("\</a:t>
            </a:r>
            <a:r>
              <a:rPr lang="en-US" sz="2400" dirty="0" err="1">
                <a:latin typeface="Alexandria" charset="0"/>
              </a:rPr>
              <a:t>nClassification</a:t>
            </a:r>
            <a:r>
              <a:rPr lang="en-US" sz="2400" dirty="0">
                <a:latin typeface="Alexandria" charset="0"/>
              </a:rPr>
              <a:t> Report:\n", </a:t>
            </a:r>
            <a:r>
              <a:rPr lang="en-US" sz="2400" dirty="0" err="1">
                <a:latin typeface="Alexandria" charset="0"/>
              </a:rPr>
              <a:t>classification_report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y_test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y_pred</a:t>
            </a:r>
            <a:r>
              <a:rPr lang="en-US" sz="2400" dirty="0">
                <a:latin typeface="Alexandria" charset="0"/>
              </a:rPr>
              <a:t>))</a:t>
            </a:r>
          </a:p>
          <a:p>
            <a:endParaRPr lang="en-US" sz="2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55881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Naïve Bayes </a:t>
            </a:r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Output</a:t>
            </a:r>
            <a:endParaRPr lang="en-US" sz="2200" dirty="0">
              <a:latin typeface="Alexandria" charset="0"/>
            </a:endParaRPr>
          </a:p>
          <a:p>
            <a:br>
              <a:rPr lang="en-US" sz="2000" dirty="0">
                <a:latin typeface="Alexandria" charset="0"/>
              </a:rPr>
            </a:br>
            <a:r>
              <a:rPr lang="en-US" sz="2000" b="1" dirty="0">
                <a:latin typeface="Alexandria" charset="0"/>
              </a:rPr>
              <a:t>Accuracy:</a:t>
            </a:r>
            <a:r>
              <a:rPr lang="en-US" sz="2000" dirty="0">
                <a:latin typeface="Alexandria" charset="0"/>
              </a:rPr>
              <a:t> 0.91</a:t>
            </a:r>
          </a:p>
          <a:p>
            <a:r>
              <a:rPr lang="en-US" sz="2000" dirty="0">
                <a:latin typeface="Alexandria" charset="0"/>
              </a:rPr>
              <a:t>91% of all predictions were correct.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This is generally good, but accuracy alone can be misleading</a:t>
            </a:r>
          </a:p>
          <a:p>
            <a:r>
              <a:rPr lang="en-US" sz="2000" dirty="0">
                <a:latin typeface="Alexandria" charset="0"/>
              </a:rPr>
              <a:t>if the classes are imbalanced (here, more 1s than 0s).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Precision</a:t>
            </a:r>
            <a:r>
              <a:rPr lang="en-US" sz="2000" dirty="0">
                <a:latin typeface="Alexandria" charset="0"/>
              </a:rPr>
              <a:t> = Of all predicted as this class, how many were correct.</a:t>
            </a:r>
          </a:p>
          <a:p>
            <a:r>
              <a:rPr lang="en-US" sz="2000" dirty="0">
                <a:latin typeface="Alexandria" charset="0"/>
              </a:rPr>
              <a:t>Class 0: 95% of times it predicted 0, it was correct.</a:t>
            </a:r>
          </a:p>
          <a:p>
            <a:r>
              <a:rPr lang="en-US" sz="2000" dirty="0">
                <a:latin typeface="Alexandria" charset="0"/>
              </a:rPr>
              <a:t>Class 1: 90% of times it predicted 1, it was correct.</a:t>
            </a:r>
          </a:p>
          <a:p>
            <a:r>
              <a:rPr lang="en-US" sz="2000" b="1" dirty="0">
                <a:latin typeface="Alexandria" charset="0"/>
              </a:rPr>
              <a:t>Recall</a:t>
            </a:r>
            <a:r>
              <a:rPr lang="en-US" sz="2000" dirty="0">
                <a:latin typeface="Alexandria" charset="0"/>
              </a:rPr>
              <a:t> = Of all actual instances of this class, how many were correctly identified.</a:t>
            </a:r>
          </a:p>
          <a:p>
            <a:r>
              <a:rPr lang="en-US" sz="2000" dirty="0">
                <a:latin typeface="Alexandria" charset="0"/>
              </a:rPr>
              <a:t>Class 0: Only 71% of actual 0s were correctly predicted → some 0s were misclassified as 1.</a:t>
            </a:r>
          </a:p>
          <a:p>
            <a:r>
              <a:rPr lang="en-US" sz="2000" dirty="0">
                <a:latin typeface="Alexandria" charset="0"/>
              </a:rPr>
              <a:t>Class 1: 99% of actual 1s were correctly predicted → very few 1s were missed.</a:t>
            </a:r>
          </a:p>
          <a:p>
            <a:r>
              <a:rPr lang="en-US" sz="2000" b="1" dirty="0">
                <a:latin typeface="Alexandria" charset="0"/>
              </a:rPr>
              <a:t>F1-score</a:t>
            </a:r>
            <a:r>
              <a:rPr lang="en-US" sz="2000" dirty="0">
                <a:latin typeface="Alexandria" charset="0"/>
              </a:rPr>
              <a:t> = Harmonic mean of precision and recall (balances them).</a:t>
            </a:r>
          </a:p>
          <a:p>
            <a:r>
              <a:rPr lang="en-US" sz="2000" dirty="0">
                <a:latin typeface="Alexandria" charset="0"/>
              </a:rPr>
              <a:t>Class 0: 0.82 → okay but lower than class 1.</a:t>
            </a:r>
          </a:p>
          <a:p>
            <a:r>
              <a:rPr lang="en-US" sz="2000" dirty="0">
                <a:latin typeface="Alexandria" charset="0"/>
              </a:rPr>
              <a:t>Class 1: 0.94 → very strong.</a:t>
            </a:r>
          </a:p>
          <a:p>
            <a:r>
              <a:rPr lang="en-US" sz="2000" b="1" dirty="0">
                <a:latin typeface="Alexandria" charset="0"/>
              </a:rPr>
              <a:t>Support</a:t>
            </a:r>
            <a:r>
              <a:rPr lang="en-US" sz="2000" dirty="0">
                <a:latin typeface="Alexandria" charset="0"/>
              </a:rPr>
              <a:t> = Number of true instances in the test set.</a:t>
            </a:r>
          </a:p>
          <a:p>
            <a:r>
              <a:rPr lang="en-US" sz="2000" dirty="0">
                <a:latin typeface="Alexandria" charset="0"/>
              </a:rPr>
              <a:t>28 zeros, 72 ones → class imbalance is present.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8DE7AB-5C74-AD44-B347-36F991C334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8007" y="1780983"/>
            <a:ext cx="4694189" cy="206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84361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Naïve Bayes </a:t>
            </a:r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Output</a:t>
            </a:r>
            <a:endParaRPr lang="en-US" sz="2200" dirty="0">
              <a:latin typeface="Alexandria" charset="0"/>
            </a:endParaRPr>
          </a:p>
          <a:p>
            <a:br>
              <a:rPr lang="en-US" sz="2000" dirty="0">
                <a:latin typeface="Alexandria" charset="0"/>
              </a:rPr>
            </a:br>
            <a:r>
              <a:rPr lang="en-US" sz="2400" b="1" dirty="0">
                <a:latin typeface="Alexandria" charset="0"/>
              </a:rPr>
              <a:t>Key Insights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Model is very good at detecting defaults (1).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Model struggles a bit with non-defaults (0) (recall is 0.71).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Accuracy is high, but class imbalance hides that class 0 predictions are weaker.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If predicting non-defaults correctly is important, you may need resampling, class weights, or tuning.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200" dirty="0">
                <a:latin typeface="Alexandria" charset="0"/>
              </a:rPr>
              <a:t>For Naïve Bayes, the main tuning parameters are </a:t>
            </a:r>
          </a:p>
          <a:p>
            <a:r>
              <a:rPr lang="en-US" sz="2200" dirty="0" err="1">
                <a:latin typeface="Alexandria" charset="0"/>
              </a:rPr>
              <a:t>var_smoothing</a:t>
            </a:r>
            <a:r>
              <a:rPr lang="en-US" sz="2200" dirty="0">
                <a:latin typeface="Alexandria" charset="0"/>
              </a:rPr>
              <a:t> (</a:t>
            </a:r>
            <a:r>
              <a:rPr lang="en-US" sz="2200" dirty="0" err="1">
                <a:latin typeface="Alexandria" charset="0"/>
              </a:rPr>
              <a:t>GaussianNB</a:t>
            </a:r>
            <a:r>
              <a:rPr lang="en-US" sz="2200" dirty="0">
                <a:latin typeface="Alexandria" charset="0"/>
              </a:rPr>
              <a:t>) or </a:t>
            </a:r>
          </a:p>
          <a:p>
            <a:r>
              <a:rPr lang="en-US" sz="2200" dirty="0">
                <a:latin typeface="Alexandria" charset="0"/>
              </a:rPr>
              <a:t>alpha (Multinomial/</a:t>
            </a:r>
            <a:r>
              <a:rPr lang="en-US" sz="2200" dirty="0" err="1">
                <a:latin typeface="Alexandria" charset="0"/>
              </a:rPr>
              <a:t>BernoulliNB</a:t>
            </a:r>
            <a:r>
              <a:rPr lang="en-US" sz="2200" dirty="0">
                <a:latin typeface="Alexandria" charset="0"/>
              </a:rPr>
              <a:t>). </a:t>
            </a:r>
          </a:p>
          <a:p>
            <a:r>
              <a:rPr lang="en-US" sz="2200" dirty="0">
                <a:latin typeface="Alexandria" charset="0"/>
              </a:rPr>
              <a:t>Most of the time, data preprocessing and feature selection have more impact than hyperparameter tuning.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8DE7AB-5C74-AD44-B347-36F991C334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0528" y="3265719"/>
            <a:ext cx="4465288" cy="1968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04747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Naïve Bayes 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code explaining</a:t>
            </a:r>
            <a:endParaRPr lang="en-US" sz="22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r>
              <a:rPr lang="en-US" sz="2000" b="1" dirty="0" err="1">
                <a:latin typeface="Alexandria" charset="0"/>
              </a:rPr>
              <a:t>np.random.choice</a:t>
            </a:r>
            <a:r>
              <a:rPr lang="en-US" sz="2000" b="1" dirty="0">
                <a:latin typeface="Alexandria" charset="0"/>
              </a:rPr>
              <a:t>: </a:t>
            </a:r>
            <a:r>
              <a:rPr lang="en-US" sz="2000" dirty="0">
                <a:latin typeface="Alexandria" charset="0"/>
              </a:rPr>
              <a:t>This is a NumPy function used to randomly select elements from a list or array. Its general form is: </a:t>
            </a:r>
          </a:p>
          <a:p>
            <a:r>
              <a:rPr lang="en-US" sz="2000" dirty="0" err="1">
                <a:latin typeface="Alexandria" charset="0"/>
              </a:rPr>
              <a:t>np.random.choice</a:t>
            </a:r>
            <a:r>
              <a:rPr lang="en-US" sz="2000" dirty="0">
                <a:latin typeface="Alexandria" charset="0"/>
              </a:rPr>
              <a:t>(a, size=None, replace=True, p=None)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a: The array or list to choose from (e.g., ["Salaried", "Self-Employed", "Unemployed"]).</a:t>
            </a:r>
          </a:p>
          <a:p>
            <a:r>
              <a:rPr lang="en-US" sz="2000" dirty="0">
                <a:latin typeface="Alexandria" charset="0"/>
              </a:rPr>
              <a:t>size: How many elements you want to pick (here n = 500).</a:t>
            </a:r>
          </a:p>
          <a:p>
            <a:r>
              <a:rPr lang="en-US" sz="2000" dirty="0">
                <a:latin typeface="Alexandria" charset="0"/>
              </a:rPr>
              <a:t>replace: Whether an element can be picked more than once (default True).</a:t>
            </a:r>
          </a:p>
          <a:p>
            <a:r>
              <a:rPr lang="en-US" sz="2000" dirty="0">
                <a:latin typeface="Alexandria" charset="0"/>
              </a:rPr>
              <a:t>p: Optional probabilities for each element (must sum to 1).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dirty="0" err="1">
                <a:latin typeface="Alexandria" charset="0"/>
              </a:rPr>
              <a:t>np.random.choice</a:t>
            </a:r>
            <a:r>
              <a:rPr lang="en-US" sz="2000" dirty="0">
                <a:latin typeface="Alexandria" charset="0"/>
              </a:rPr>
              <a:t> creates random categorical values, and n controls the number of samples, while p controls the probability of each category appearing.</a:t>
            </a:r>
          </a:p>
          <a:p>
            <a:endParaRPr lang="en-US" sz="2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1998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When to Use </a:t>
            </a:r>
            <a:r>
              <a:rPr lang="en-US" sz="2800" dirty="0" err="1">
                <a:latin typeface="Alexandria" charset="0"/>
                <a:cs typeface="Alexandria" charset="0"/>
              </a:rPr>
              <a:t>Apriori</a:t>
            </a:r>
            <a:r>
              <a:rPr lang="en-US" sz="2800" dirty="0">
                <a:latin typeface="Alexandria" charset="0"/>
                <a:cs typeface="Alexandria" charset="0"/>
              </a:rPr>
              <a:t> vs Naïve Bayes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33919"/>
            <a:ext cx="10541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Practical Guidance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Use </a:t>
            </a:r>
            <a:r>
              <a:rPr lang="en-US" sz="2400" b="1" dirty="0" err="1">
                <a:latin typeface="Alexandria" charset="0"/>
              </a:rPr>
              <a:t>Apriori</a:t>
            </a:r>
            <a:r>
              <a:rPr lang="en-US" sz="2400" dirty="0">
                <a:latin typeface="Alexandria" charset="0"/>
              </a:rPr>
              <a:t>: </a:t>
            </a:r>
          </a:p>
          <a:p>
            <a:r>
              <a:rPr lang="en-US" sz="2400" dirty="0">
                <a:latin typeface="Alexandria" charset="0"/>
              </a:rPr>
              <a:t>when interested in frequent patterns, co-occurrences</a:t>
            </a:r>
          </a:p>
          <a:p>
            <a:endParaRPr lang="en-US" sz="24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Use Naïve Bayes</a:t>
            </a:r>
            <a:r>
              <a:rPr lang="en-US" sz="2400" dirty="0">
                <a:latin typeface="Alexandria" charset="0"/>
              </a:rPr>
              <a:t>: </a:t>
            </a:r>
          </a:p>
          <a:p>
            <a:r>
              <a:rPr lang="en-US" sz="2400" dirty="0">
                <a:latin typeface="Alexandria" charset="0"/>
              </a:rPr>
              <a:t>when predicting a target variable from features</a:t>
            </a:r>
          </a:p>
          <a:p>
            <a:endParaRPr lang="en-US" sz="24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56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When to Use </a:t>
            </a:r>
            <a:r>
              <a:rPr lang="en-US" sz="2800" dirty="0" err="1">
                <a:latin typeface="Alexandria" charset="0"/>
                <a:cs typeface="Alexandria" charset="0"/>
              </a:rPr>
              <a:t>Apriori</a:t>
            </a:r>
            <a:r>
              <a:rPr lang="en-US" sz="2800" dirty="0">
                <a:latin typeface="Alexandria" charset="0"/>
                <a:cs typeface="Alexandria" charset="0"/>
              </a:rPr>
              <a:t> vs Naïve Bayes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33919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Practical Guidance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Combined Example in Finance</a:t>
            </a:r>
          </a:p>
          <a:p>
            <a:r>
              <a:rPr lang="en-US" sz="2400" dirty="0">
                <a:latin typeface="Alexandria" charset="0"/>
              </a:rPr>
              <a:t>Fraud detection workflow: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lexandria" charset="0"/>
              </a:rPr>
              <a:t>Apriori</a:t>
            </a:r>
            <a:r>
              <a:rPr lang="en-US" sz="2400" dirty="0">
                <a:latin typeface="Alexandria" charset="0"/>
              </a:rPr>
              <a:t>:</a:t>
            </a:r>
          </a:p>
          <a:p>
            <a:r>
              <a:rPr lang="en-US" sz="2400" dirty="0">
                <a:latin typeface="Alexandria" charset="0"/>
              </a:rPr>
              <a:t> identify suspicious transaction patterns</a:t>
            </a:r>
          </a:p>
          <a:p>
            <a:endParaRPr lang="en-US" sz="24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Naïve Bayes: </a:t>
            </a:r>
          </a:p>
          <a:p>
            <a:r>
              <a:rPr lang="en-US" sz="2400" dirty="0">
                <a:latin typeface="Alexandria" charset="0"/>
              </a:rPr>
              <a:t>predict high-risk accounts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96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233919"/>
            <a:ext cx="10541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Association Rule Learning → find patterns &amp; frequent </a:t>
            </a:r>
            <a:r>
              <a:rPr lang="en-US" sz="2400" dirty="0" err="1">
                <a:latin typeface="Alexandria" charset="0"/>
              </a:rPr>
              <a:t>itemsets</a:t>
            </a:r>
            <a:endParaRPr lang="en-US" sz="24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lexandria" charset="0"/>
              </a:rPr>
              <a:t>Apriori</a:t>
            </a:r>
            <a:r>
              <a:rPr lang="en-US" sz="2400" dirty="0">
                <a:latin typeface="Alexandria" charset="0"/>
              </a:rPr>
              <a:t> Algorithm → iterative approach, use support/confidence/lift</a:t>
            </a:r>
          </a:p>
          <a:p>
            <a:endParaRPr lang="en-US" sz="24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Naïve Bayes → probabilistic classifier, assumes feature independence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736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233919"/>
            <a:ext cx="1054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Python makes both easy to implement and visualize</a:t>
            </a:r>
          </a:p>
          <a:p>
            <a:endParaRPr lang="en-US" sz="24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Choose </a:t>
            </a:r>
            <a:r>
              <a:rPr lang="en-US" sz="2400" dirty="0" err="1">
                <a:latin typeface="Alexandria" charset="0"/>
              </a:rPr>
              <a:t>Apriori</a:t>
            </a:r>
            <a:r>
              <a:rPr lang="en-US" sz="2400" dirty="0">
                <a:latin typeface="Alexandria" charset="0"/>
              </a:rPr>
              <a:t> for patterns, Naïve Bayes for predictions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649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3498"/>
            <a:ext cx="105410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Jannes</a:t>
            </a:r>
            <a:r>
              <a:rPr lang="en-US" sz="2200" dirty="0">
                <a:latin typeface="Alexandria" charset="0"/>
              </a:rPr>
              <a:t> </a:t>
            </a:r>
            <a:r>
              <a:rPr lang="en-US" sz="2200" dirty="0" err="1">
                <a:latin typeface="Alexandria" charset="0"/>
              </a:rPr>
              <a:t>Klaas</a:t>
            </a:r>
            <a:r>
              <a:rPr lang="en-US" sz="2200" dirty="0">
                <a:latin typeface="Alexandria" charset="0"/>
              </a:rPr>
              <a:t> — Machine Learning for Finance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Marcos López de Prado — Advances in Financial Machine Learning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IBM Coursera — Machine Learning with Python for Finance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mlxtend</a:t>
            </a:r>
            <a:r>
              <a:rPr lang="en-US" sz="2200" dirty="0">
                <a:latin typeface="Alexandria" charset="0"/>
              </a:rPr>
              <a:t> documentation — https://</a:t>
            </a:r>
            <a:r>
              <a:rPr lang="en-US" sz="2200" dirty="0" err="1">
                <a:latin typeface="Alexandria" charset="0"/>
              </a:rPr>
              <a:t>rasbt.github.io</a:t>
            </a:r>
            <a:r>
              <a:rPr lang="en-US" sz="2200" dirty="0">
                <a:latin typeface="Alexandria" charset="0"/>
              </a:rPr>
              <a:t>/</a:t>
            </a:r>
            <a:r>
              <a:rPr lang="en-US" sz="2200" dirty="0" err="1">
                <a:latin typeface="Alexandria" charset="0"/>
              </a:rPr>
              <a:t>mlxtend</a:t>
            </a:r>
            <a:r>
              <a:rPr lang="en-US" sz="2200" dirty="0">
                <a:latin typeface="Alexandria" charset="0"/>
              </a:rPr>
              <a:t>/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scikit</a:t>
            </a:r>
            <a:r>
              <a:rPr lang="en-US" sz="2200" dirty="0">
                <a:latin typeface="Alexandria" charset="0"/>
              </a:rPr>
              <a:t>-learn docs</a:t>
            </a:r>
          </a:p>
          <a:p>
            <a:endParaRPr lang="en-US" sz="16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2B7F2E-3881-654C-898B-2AED290852AE}"/>
              </a:ext>
            </a:extLst>
          </p:cNvPr>
          <p:cNvSpPr txBox="1"/>
          <p:nvPr/>
        </p:nvSpPr>
        <p:spPr>
          <a:xfrm>
            <a:off x="6316394" y="2733647"/>
            <a:ext cx="279948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/>
              <a:t>Thank you!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9C49034-44AD-8540-9EED-D18F19E1E0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381" y="1069145"/>
            <a:ext cx="5402185" cy="5402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404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0A6ED0D-DD07-4E5F-B6DE-2F8189910F75}"/>
</file>

<file path=docProps/app.xml><?xml version="1.0" encoding="utf-8"?>
<Properties xmlns="http://schemas.openxmlformats.org/officeDocument/2006/extended-properties" xmlns:vt="http://schemas.openxmlformats.org/officeDocument/2006/docPropsVTypes">
  <TotalTime>14586</TotalTime>
  <Words>3391</Words>
  <Application>Microsoft Macintosh PowerPoint</Application>
  <PresentationFormat>Widescreen</PresentationFormat>
  <Paragraphs>503</Paragraphs>
  <Slides>40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415</cp:revision>
  <cp:lastPrinted>2025-10-28T17:19:30Z</cp:lastPrinted>
  <dcterms:created xsi:type="dcterms:W3CDTF">2023-04-29T09:08:00Z</dcterms:created>
  <dcterms:modified xsi:type="dcterms:W3CDTF">2026-03-14T21:10:42Z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