
<file path=[Content_Types].xml><?xml version="1.0" encoding="utf-8"?>
<Types xmlns="http://schemas.openxmlformats.org/package/2006/content-types">
  <Default Extension="avif" ContentType="image/av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77" r:id="rId7"/>
    <p:sldId id="500" r:id="rId8"/>
    <p:sldId id="631" r:id="rId9"/>
    <p:sldId id="641" r:id="rId10"/>
    <p:sldId id="642" r:id="rId11"/>
    <p:sldId id="643" r:id="rId12"/>
    <p:sldId id="644" r:id="rId13"/>
    <p:sldId id="645" r:id="rId14"/>
    <p:sldId id="646" r:id="rId15"/>
    <p:sldId id="647" r:id="rId16"/>
    <p:sldId id="648" r:id="rId17"/>
    <p:sldId id="649" r:id="rId18"/>
    <p:sldId id="650" r:id="rId19"/>
    <p:sldId id="651" r:id="rId20"/>
    <p:sldId id="652" r:id="rId21"/>
    <p:sldId id="653" r:id="rId22"/>
    <p:sldId id="654" r:id="rId23"/>
    <p:sldId id="655" r:id="rId24"/>
    <p:sldId id="656" r:id="rId25"/>
    <p:sldId id="657" r:id="rId26"/>
    <p:sldId id="658" r:id="rId27"/>
    <p:sldId id="659" r:id="rId28"/>
    <p:sldId id="660" r:id="rId29"/>
    <p:sldId id="661" r:id="rId30"/>
    <p:sldId id="662" r:id="rId31"/>
    <p:sldId id="663" r:id="rId32"/>
    <p:sldId id="664" r:id="rId33"/>
    <p:sldId id="665" r:id="rId34"/>
    <p:sldId id="666" r:id="rId35"/>
    <p:sldId id="667" r:id="rId36"/>
    <p:sldId id="668" r:id="rId37"/>
    <p:sldId id="669" r:id="rId38"/>
    <p:sldId id="670" r:id="rId39"/>
    <p:sldId id="671" r:id="rId40"/>
    <p:sldId id="672" r:id="rId41"/>
    <p:sldId id="673" r:id="rId42"/>
    <p:sldId id="674" r:id="rId43"/>
    <p:sldId id="64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7"/>
            <p14:sldId id="500"/>
            <p14:sldId id="631"/>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713" autoAdjust="0"/>
  </p:normalViewPr>
  <p:slideViewPr>
    <p:cSldViewPr snapToGrid="0">
      <p:cViewPr varScale="1">
        <p:scale>
          <a:sx n="62" d="100"/>
          <a:sy n="62" d="100"/>
        </p:scale>
        <p:origin x="720" y="28"/>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avi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1877437"/>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Financial Markets </a:t>
            </a:r>
          </a:p>
          <a:p>
            <a:pPr algn="ctr"/>
            <a:r>
              <a:rPr lang="en-US" sz="3600" b="1" dirty="0">
                <a:solidFill>
                  <a:srgbClr val="00B0F0"/>
                </a:solidFill>
                <a:latin typeface="Alexandria"/>
                <a:cs typeface="Times New Roman" panose="02020603050405020304" pitchFamily="18" charset="0"/>
              </a:rPr>
              <a:t>  </a:t>
            </a:r>
            <a:endParaRPr lang="en-US" sz="4400" b="1" dirty="0">
              <a:solidFill>
                <a:srgbClr val="00B0F0"/>
              </a:solidFill>
              <a:latin typeface="Alexandria"/>
              <a:cs typeface="Times New Roman" panose="02020603050405020304" pitchFamily="18" charset="0"/>
            </a:endParaRPr>
          </a:p>
          <a:p>
            <a:endParaRPr lang="en-US" sz="4400" b="1" dirty="0">
              <a:solidFill>
                <a:srgbClr val="00B0F0"/>
              </a:solidFill>
              <a:latin typeface="Alexandria"/>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D6B4-0FD2-4361-D87F-60316810B9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7E127-6B8F-A56F-23DF-9A01237F1F6F}"/>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00B0F0"/>
                </a:solidFill>
                <a:latin typeface="Alexandria"/>
                <a:cs typeface="Times New Roman" panose="02020603050405020304" pitchFamily="18" charset="0"/>
              </a:rPr>
              <a:t>Financial Markets </a:t>
            </a:r>
          </a:p>
          <a:p>
            <a:endParaRPr lang="en-US" sz="36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67B4597-8606-9C11-478E-B2BE90281A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11C1F0-47FB-A3F9-3258-B76F5512F1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A9C99-2F53-84F0-DD65-1305FB29531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448F46F-BC47-E8BD-C58A-6C48E27B9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0683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889000" y="2118712"/>
            <a:ext cx="10022155" cy="2677656"/>
          </a:xfrm>
          <a:prstGeom prst="rect">
            <a:avLst/>
          </a:prstGeom>
          <a:noFill/>
        </p:spPr>
        <p:txBody>
          <a:bodyPr wrap="square" rtlCol="0">
            <a:spAutoFit/>
          </a:bodyPr>
          <a:lstStyle/>
          <a:p>
            <a:r>
              <a:rPr lang="en-US" sz="2400" dirty="0">
                <a:latin typeface="Alexandria"/>
                <a:cs typeface="Times New Roman" panose="02020603050405020304" pitchFamily="18" charset="0"/>
              </a:rPr>
              <a:t>1- Conceptual Foundations of Financial Markets</a:t>
            </a:r>
          </a:p>
          <a:p>
            <a:r>
              <a:rPr lang="en-US" sz="2400" dirty="0">
                <a:latin typeface="Alexandria"/>
                <a:cs typeface="Times New Roman" panose="02020603050405020304" pitchFamily="18" charset="0"/>
              </a:rPr>
              <a:t>2- Structure and Classification of Financial Markets</a:t>
            </a:r>
          </a:p>
          <a:p>
            <a:r>
              <a:rPr lang="en-US" sz="2400" dirty="0">
                <a:latin typeface="Alexandria"/>
                <a:cs typeface="Times New Roman" panose="02020603050405020304" pitchFamily="18" charset="0"/>
              </a:rPr>
              <a:t>3- Market Efficiency and Behavioral Dynamics in Financial Markets</a:t>
            </a:r>
          </a:p>
          <a:p>
            <a:r>
              <a:rPr lang="en-US" sz="2400" dirty="0">
                <a:latin typeface="Alexandria"/>
                <a:cs typeface="Times New Roman" panose="02020603050405020304" pitchFamily="18" charset="0"/>
              </a:rPr>
              <a:t>4- Risk, Regulation, and Market Stability</a:t>
            </a:r>
          </a:p>
          <a:p>
            <a:r>
              <a:rPr lang="en-US" sz="2400" dirty="0">
                <a:latin typeface="Alexandria"/>
                <a:cs typeface="Times New Roman" panose="02020603050405020304" pitchFamily="18" charset="0"/>
              </a:rPr>
              <a:t>5- Financial Markets and Economic Development</a:t>
            </a:r>
          </a:p>
          <a:p>
            <a:r>
              <a:rPr lang="en-US" sz="2400" dirty="0">
                <a:latin typeface="Alexandria"/>
                <a:cs typeface="Times New Roman" panose="02020603050405020304" pitchFamily="18" charset="0"/>
              </a:rPr>
              <a:t>6- Technological Innovation and the Future of Financial Markets</a:t>
            </a:r>
          </a:p>
          <a:p>
            <a:endParaRPr lang="en-US" sz="24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BF64-75F3-65D5-451F-7079C66CF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A8094-EDB7-DB93-9EB6-6A598DE80AC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4E9760-B12E-C838-9770-CC0A9B3E64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372DC2-E1AD-DED8-26F8-466D4E05325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A12B21-E30D-FF3F-3992-621E69885A5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B17E5EF-1413-75E3-8B8A-F1948765F732}"/>
              </a:ext>
            </a:extLst>
          </p:cNvPr>
          <p:cNvSpPr txBox="1"/>
          <p:nvPr/>
        </p:nvSpPr>
        <p:spPr>
          <a:xfrm>
            <a:off x="809265" y="1736913"/>
            <a:ext cx="10613240"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Financial markets constitute one of the most essential components of modern economic systems. They serve as organized platforms through which funds are transferred from surplus units such as households and institutional investors to deficit units, including corporations and governments that require capital for investment and expansion. Through this process, financial markets facilitate capital formation, enhance economic efficiency, and support sustainable development.</a:t>
            </a:r>
          </a:p>
          <a:p>
            <a:pPr algn="just"/>
            <a:r>
              <a:rPr lang="en-US" sz="2200" dirty="0">
                <a:latin typeface="Alexandria"/>
              </a:rPr>
              <a:t>At a fundamental level, financial markets enable the pricing of risk and the allocation of resources across time and uncertainty. They bring together a diverse range of participants, instruments, and institutions operating within structured regulatory frameworks. Asset prices emerging from these markets reflect expectations about future cash flows, macroeconomic conditions, and investor behavior, making financial markets both economic barometers and drivers of economic activity.</a:t>
            </a:r>
          </a:p>
        </p:txBody>
      </p:sp>
      <p:pic>
        <p:nvPicPr>
          <p:cNvPr id="7" name="Graphic 21">
            <a:extLst>
              <a:ext uri="{FF2B5EF4-FFF2-40B4-BE49-F238E27FC236}">
                <a16:creationId xmlns:a16="http://schemas.microsoft.com/office/drawing/2014/main" id="{1AD6559D-7D8D-686C-E697-102D4ADCB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2047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61E74-DC56-1AA8-14F3-A7E4A754F5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94A0A5-D571-209C-B80D-3AD71880D88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26EA6B2-EE2E-0DF3-BF42-E823703571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4838EF-7D9C-8570-6AEE-062665E574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D23A03-B5CD-2F0B-9F04-3B8B90FCF88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7375C65-C6FC-5A6B-6A76-0951003E09C0}"/>
              </a:ext>
            </a:extLst>
          </p:cNvPr>
          <p:cNvSpPr txBox="1"/>
          <p:nvPr/>
        </p:nvSpPr>
        <p:spPr>
          <a:xfrm>
            <a:off x="809265" y="1763392"/>
            <a:ext cx="10440427"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In an increasingly globalized and technologically advanced world, financial markets have evolved beyond traditional stock and bond exchanges. They now encompass complex derivative systems, digital trading infrastructures, cross-border capital flows, and emerging financial technologies. While these developments have improved liquidity, accessibility, and efficiency, they have also introduced new forms of volatility and systemic risk.</a:t>
            </a:r>
          </a:p>
          <a:p>
            <a:pPr algn="just"/>
            <a:r>
              <a:rPr lang="en-US" sz="2200" dirty="0">
                <a:latin typeface="Alexandria"/>
              </a:rPr>
              <a:t>This lecture aims to provide a comprehensive academic examination of financial markets by analyzing their structure, instruments, participants, regulatory environment, and role in economic development. By approaching financial markets through theoretical, institutional, and practical perspectives, we will develop a deeper understanding of how they function and why they remain central to both national and global economic stability.</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BA946D9-A10D-BC02-2320-C734ECCAC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932506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E7CBD-F524-F604-7B7A-56D8DD27A0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C4B18F-AC70-7AD8-5B4C-5AF65B38E0B7}"/>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35998D-ECD3-4471-BF90-EA4667F79C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4F966-7F51-9885-72CE-EA60465F4D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F659A9-A7A5-E49D-5A41-BE092D033EC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53C8A99-6921-0F18-7CEE-B00B27064236}"/>
              </a:ext>
            </a:extLst>
          </p:cNvPr>
          <p:cNvSpPr txBox="1"/>
          <p:nvPr/>
        </p:nvSpPr>
        <p:spPr>
          <a:xfrm>
            <a:off x="942308" y="1750268"/>
            <a:ext cx="10307384"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Financial markets are institutional mechanisms designed to facilitate the efficient allocation of financial resources across an economy. At their most fundamental level, they enable the transfer of funds from economic agents with surplus capital typically households and institutional savers to those with investment opportunities but insufficient internal financing, such as corporations and governments. This intermediation function lies at the heart of capital formation and long-term economic growth.</a:t>
            </a:r>
          </a:p>
          <a:p>
            <a:pPr algn="just"/>
            <a:r>
              <a:rPr lang="en-US" sz="2200" dirty="0">
                <a:latin typeface="Alexandria"/>
                <a:cs typeface="Times New Roman" panose="02020603050405020304" pitchFamily="18" charset="0"/>
              </a:rPr>
              <a:t>The conceptual foundation of financial markets is rooted in the principle of the time value of money. Economic agents prefer current consumption to future consumption, and therefore require compensation interest or expected return for deferring the use of their funds. </a:t>
            </a:r>
          </a:p>
        </p:txBody>
      </p:sp>
      <p:pic>
        <p:nvPicPr>
          <p:cNvPr id="7" name="Graphic 21">
            <a:extLst>
              <a:ext uri="{FF2B5EF4-FFF2-40B4-BE49-F238E27FC236}">
                <a16:creationId xmlns:a16="http://schemas.microsoft.com/office/drawing/2014/main" id="{FAFAC10C-759E-965C-6769-6669AA1B85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B881C14-C864-8D4C-897D-F1D28F023CB1}"/>
              </a:ext>
            </a:extLst>
          </p:cNvPr>
          <p:cNvSpPr txBox="1"/>
          <p:nvPr/>
        </p:nvSpPr>
        <p:spPr>
          <a:xfrm>
            <a:off x="2671793" y="1160640"/>
            <a:ext cx="7881282"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Conceptual Foundations of Financial Markets</a:t>
            </a:r>
          </a:p>
        </p:txBody>
      </p:sp>
    </p:spTree>
    <p:extLst>
      <p:ext uri="{BB962C8B-B14F-4D97-AF65-F5344CB8AC3E}">
        <p14:creationId xmlns:p14="http://schemas.microsoft.com/office/powerpoint/2010/main" val="61885347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16CA1-1F1F-616A-C735-F7FE4E540B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68059C-F259-A216-2894-BD25945B064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02F9A43-B816-0ACE-2C52-7C35582C35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B33F5A-5886-9B08-C650-8C037DFA467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F703C1-4593-19B2-2CCF-6F595F71D36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5CB0AD3-8119-308B-5ED5-83F3F268BCFA}"/>
              </a:ext>
            </a:extLst>
          </p:cNvPr>
          <p:cNvSpPr txBox="1"/>
          <p:nvPr/>
        </p:nvSpPr>
        <p:spPr>
          <a:xfrm>
            <a:off x="777416" y="1754471"/>
            <a:ext cx="10472276"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Another central theoretical pillar is the risk–return tradeoff. Investors demand higher expected returns for accepting greater uncertainty. Financial markets aggregate individual risk assessments and translate them into prices. Through this mechanism, risk is not eliminated but redistributed among participants according to their risk tolerance and investment objectives. Portfolio theory, particularly as developed by Markowitz, demonstrates how diversification within financial markets allows investors to optimize expected returns relative to risk.</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Information also occupies a critical role in the conceptual framework of financial markets. Markets function as information-processing systems, incorporating dispersed knowledge into asset prices. According to the Efficient Market Hypothesis, security prices reflect available information to varying degrees</a:t>
            </a:r>
          </a:p>
        </p:txBody>
      </p:sp>
      <p:pic>
        <p:nvPicPr>
          <p:cNvPr id="7" name="Graphic 21">
            <a:extLst>
              <a:ext uri="{FF2B5EF4-FFF2-40B4-BE49-F238E27FC236}">
                <a16:creationId xmlns:a16="http://schemas.microsoft.com/office/drawing/2014/main" id="{AF1C68C6-E3B4-423D-CA9A-5DDBF58C3F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723742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CE4A3-43A8-9B3B-BB17-AF6BDCB410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E5EFB1-6569-6421-4411-9E6826FBF6F2}"/>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35555B5-1A8D-70E1-744D-415647C8C2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4EBF9A-A81D-86B9-CB19-BFCD58CF77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2A2FE5-ABBB-1F78-1105-AC598FC9139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AE2E343-B057-FA4D-036D-FEF11A0ED0E7}"/>
              </a:ext>
            </a:extLst>
          </p:cNvPr>
          <p:cNvSpPr txBox="1"/>
          <p:nvPr/>
        </p:nvSpPr>
        <p:spPr>
          <a:xfrm>
            <a:off x="942308" y="2000139"/>
            <a:ext cx="10435226"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From an institutional perspective, financial markets exist within legal and regulatory frameworks that define property rights, enforce contracts, and protect investors. Without credible legal systems and enforcement mechanisms, financial markets cannot function effectively. Thus, the conceptual foundation of financial markets is not purely economic; it is also legal, institutional, and behavioral.</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Behavioral finance adds another layer to this conceptual understanding by challenging the assumption of fully rational actors. Psychological biases, herd behavior, and sentiment-driven trading can cause deviations from fundamental values, leading to bubbles or crashes. These phenomena illustrate that financial markets are influenced not only by quantitative models but also by human behavior and expectations.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0FC3921-27FE-62CD-0219-A1804E49CC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045772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0A582-7878-3A6F-8B04-FBBFC397F9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7DA340-DF88-D776-3DA1-DB63B95629C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CA0D5BF-0EE8-5829-49E9-F281C28452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CE834-4DA2-DBA0-DE05-90CD98557F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6262E6-C18C-3696-014F-C5232B7EC3C7}"/>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03096C3-ADC8-5113-DF42-F7D7083EF02A}"/>
              </a:ext>
            </a:extLst>
          </p:cNvPr>
          <p:cNvSpPr txBox="1"/>
          <p:nvPr/>
        </p:nvSpPr>
        <p:spPr>
          <a:xfrm>
            <a:off x="942308" y="2778919"/>
            <a:ext cx="10022155" cy="1569660"/>
          </a:xfrm>
          <a:prstGeom prst="rect">
            <a:avLst/>
          </a:prstGeom>
          <a:noFill/>
        </p:spPr>
        <p:txBody>
          <a:bodyPr wrap="square" rtlCol="0">
            <a:spAutoFit/>
          </a:bodyPr>
          <a:lstStyle/>
          <a:p>
            <a:pPr algn="just"/>
            <a:r>
              <a:rPr lang="en-US" sz="3200" dirty="0">
                <a:latin typeface="Alexandria"/>
                <a:cs typeface="Times New Roman" panose="02020603050405020304" pitchFamily="18" charset="0"/>
              </a:rPr>
              <a:t> </a:t>
            </a:r>
            <a:endParaRPr lang="en-US" sz="3200" b="1" dirty="0">
              <a:latin typeface="Alexandria"/>
              <a:cs typeface="Times New Roman" panose="02020603050405020304" pitchFamily="18" charset="0"/>
            </a:endParaRPr>
          </a:p>
          <a:p>
            <a:pPr algn="ctr"/>
            <a:r>
              <a:rPr lang="en-US" sz="3200" b="1" dirty="0">
                <a:solidFill>
                  <a:srgbClr val="00B0F0"/>
                </a:solidFill>
                <a:latin typeface="Alexandria"/>
                <a:cs typeface="Times New Roman" panose="02020603050405020304" pitchFamily="18" charset="0"/>
              </a:rPr>
              <a:t> Structure and Classification of Financial Markets</a:t>
            </a:r>
          </a:p>
          <a:p>
            <a:pPr algn="ctr"/>
            <a:endParaRPr lang="en-US" sz="3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F5C8054-4895-CF12-95BE-510E73E92D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437008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1EE35-CB14-863B-A06A-EB7750C8A4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EA4D7B-888D-902D-0C1D-CB342D4A9E0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6CAAD72-D949-673B-49C9-63A6D2295D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98BFE2-390C-BEA8-0C86-2335F115B9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2E62A5-6B39-5CCB-FEE2-91F5EB6640F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9CB1CC8-E1D7-BB37-FA37-2DCC7072E14A}"/>
              </a:ext>
            </a:extLst>
          </p:cNvPr>
          <p:cNvSpPr txBox="1"/>
          <p:nvPr/>
        </p:nvSpPr>
        <p:spPr>
          <a:xfrm>
            <a:off x="942308" y="2000139"/>
            <a:ext cx="10022155" cy="409342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400" dirty="0">
                <a:latin typeface="Alexandria"/>
                <a:cs typeface="Times New Roman" panose="02020603050405020304" pitchFamily="18" charset="0"/>
              </a:rPr>
              <a:t>Financial markets constitute a complex institutional framework through which financial resources are mobilized, allocated, priced, and redistributed across an economy. While introductory discussions often present a simplified dichotomy between money markets and capital markets, a rigorous academic analysis reveals a layered structural system characterized by differentiated maturities, instruments, trading mechanisms, regulatory environments, and strategic behaviors. Understanding this structure is fundamental for evaluating capital allocation efficiency, liquidity management, systemic risk, and macroeconomic stability.</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B1B6860-C3E4-FDAF-EB28-15D86B67E6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932225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84336-6317-FC7F-2530-C0F401BA84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EEE934-9D9D-8145-8182-71CBA7B9E32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E003B4-E8C2-F62B-0D2F-BD87D3C0BB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E628B2-6A53-6F94-3C9B-ED6971F4DC9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1C5B7A0-FDC8-F1CB-7933-E20FF189452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8F28F88-C36E-213C-2627-023F07DE86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426D8C8-F010-1D01-76C8-8F99146C90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2850" y="1997351"/>
            <a:ext cx="6699183" cy="3859364"/>
          </a:xfrm>
          <a:prstGeom prst="rect">
            <a:avLst/>
          </a:prstGeom>
        </p:spPr>
      </p:pic>
    </p:spTree>
    <p:extLst>
      <p:ext uri="{BB962C8B-B14F-4D97-AF65-F5344CB8AC3E}">
        <p14:creationId xmlns:p14="http://schemas.microsoft.com/office/powerpoint/2010/main" val="22604972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0E197-8A2E-762E-F83F-744531C4DB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331135-9D7A-3524-6163-F07234608B6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6A38917-79B8-DC3F-9C93-76E392D055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4CB73E-09EE-66C5-15A4-77A9D5B7DAB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869E51-BD79-1194-05D4-6C8FA8794FE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7DF59BF-706A-049C-DB54-33629933C4CA}"/>
              </a:ext>
            </a:extLst>
          </p:cNvPr>
          <p:cNvSpPr txBox="1"/>
          <p:nvPr/>
        </p:nvSpPr>
        <p:spPr>
          <a:xfrm>
            <a:off x="942308" y="2000139"/>
            <a:ext cx="10022155" cy="4154984"/>
          </a:xfrm>
          <a:prstGeom prst="rect">
            <a:avLst/>
          </a:prstGeom>
          <a:noFill/>
        </p:spPr>
        <p:txBody>
          <a:bodyPr wrap="square" rtlCol="0">
            <a:spAutoFit/>
          </a:bodyPr>
          <a:lstStyle/>
          <a:p>
            <a:pPr algn="ctr"/>
            <a:r>
              <a:rPr lang="en-US" sz="2200" dirty="0">
                <a:latin typeface="Alexandria"/>
                <a:cs typeface="Times New Roman" panose="02020603050405020304" pitchFamily="18" charset="0"/>
              </a:rPr>
              <a:t> </a:t>
            </a:r>
            <a:r>
              <a:rPr lang="en-US" sz="2200" b="1" dirty="0"/>
              <a:t>The Capital Market</a:t>
            </a:r>
            <a:endParaRPr lang="ar-JO" sz="2200" b="1" dirty="0"/>
          </a:p>
          <a:p>
            <a:pPr algn="ctr"/>
            <a:endParaRPr lang="en-US" sz="2200" b="1" dirty="0"/>
          </a:p>
          <a:p>
            <a:pPr algn="just"/>
            <a:r>
              <a:rPr lang="en-US" sz="2200" dirty="0"/>
              <a:t>The capital market is designed to facilitate long-term financing. It provides corporations, governments, and other entities with access to funds required for investment in infrastructure, expansion, innovation, and productive capacity. Unlike short-term liquidity management, capital markets focus on financing that extends beyond one year, often spanning decades.</a:t>
            </a:r>
          </a:p>
          <a:p>
            <a:pPr algn="just"/>
            <a:r>
              <a:rPr lang="en-US" sz="2200" dirty="0"/>
              <a:t>The capital market is further subdivided into two fundamental components: the </a:t>
            </a:r>
            <a:r>
              <a:rPr lang="en-US" sz="2200" b="1" dirty="0"/>
              <a:t>Primary Market</a:t>
            </a:r>
            <a:r>
              <a:rPr lang="en-US" sz="2200" dirty="0"/>
              <a:t> and the </a:t>
            </a:r>
            <a:r>
              <a:rPr lang="en-US" sz="2200" b="1" dirty="0"/>
              <a:t>Secondary Market</a:t>
            </a:r>
            <a:r>
              <a:rPr lang="en-US" sz="2200" dirty="0"/>
              <a:t>. These two segments are interdependent, and their interaction determines the efficiency and attractiveness of long-term investment.</a:t>
            </a:r>
          </a:p>
          <a:p>
            <a:pPr algn="just"/>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2E08E73-FD59-CA48-FF56-ACD57FAAC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852290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6A22B-8A15-9ADD-B541-635A8CEB32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310144-DFF5-BA9D-6013-684EB65A9D6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5C9F70-61BE-5D7F-8F22-713D3F817C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75F9A9-B463-1357-F361-9FC331191D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96BC59-77EF-4E00-3CE1-97B718EFEFF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28D2B1C-25A4-9903-312A-281295E4C763}"/>
              </a:ext>
            </a:extLst>
          </p:cNvPr>
          <p:cNvSpPr txBox="1"/>
          <p:nvPr/>
        </p:nvSpPr>
        <p:spPr>
          <a:xfrm>
            <a:off x="942308" y="1691942"/>
            <a:ext cx="10022155"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The primary market is the segment in which new securities are issued and sold for the first time. It is the mechanism through which capital formation occurs. When a firm or government needs to raise new funds, it enters the primary market to issue bonds or shares to investors.</a:t>
            </a:r>
          </a:p>
          <a:p>
            <a:pPr algn="just"/>
            <a:r>
              <a:rPr lang="en-US" sz="2200" dirty="0"/>
              <a:t>The most visible example of primary market activity is the Initial Public Offering (IPO), where a private company becomes publicly traded by issuing shares to the public. However, primary markets also include seasoned equity offerings, private placements, and bond issuances.</a:t>
            </a:r>
          </a:p>
          <a:p>
            <a:pPr algn="just"/>
            <a:r>
              <a:rPr lang="en-US" sz="2200" dirty="0"/>
              <a:t>From a strategic perspective, primary market issuance involves several critical considerations. Issuers must evaluate prevailing interest rates, investor sentiment, market volatility, regulatory requirements, and cost of capital. Timing is particularly crucial.</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C31BEB7-C958-AB58-4AB0-5DCB3BB75A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869426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B1D7F-66FF-AC01-8457-B6BD418314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3C3CC2-2DBF-23D3-C41A-EC34B0D73C90}"/>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14D0C75-8A70-6569-688D-457FD97F06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6A0394-F028-4F13-6FED-D8506D3D7D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3742FC-4F3D-42BF-16EC-C36C2D4DF3E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9340861-D066-DD55-D744-00AAC9BAAE79}"/>
              </a:ext>
            </a:extLst>
          </p:cNvPr>
          <p:cNvSpPr txBox="1"/>
          <p:nvPr/>
        </p:nvSpPr>
        <p:spPr>
          <a:xfrm>
            <a:off x="942308" y="2000139"/>
            <a:ext cx="10022155"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Investment banks play a central role in primary markets through underwriting. They assess valuation, structure the offering, manage regulatory documentation, and distribute securities to institutional and retail investors. This intermediation reduces information asymmetry between issuers and investors.</a:t>
            </a:r>
          </a:p>
          <a:p>
            <a:pPr algn="just"/>
            <a:r>
              <a:rPr lang="en-US" sz="2200" dirty="0">
                <a:latin typeface="Alexandria"/>
              </a:rPr>
              <a:t>Primary markets are essential for economic development because they transform savings into productive investment. Without efficient primary markets, firms would be constrained to internal financing or bank loans, limiting expansion capacity.</a:t>
            </a:r>
          </a:p>
        </p:txBody>
      </p:sp>
      <p:pic>
        <p:nvPicPr>
          <p:cNvPr id="7" name="Graphic 21">
            <a:extLst>
              <a:ext uri="{FF2B5EF4-FFF2-40B4-BE49-F238E27FC236}">
                <a16:creationId xmlns:a16="http://schemas.microsoft.com/office/drawing/2014/main" id="{C05973F7-DC75-B84B-017D-04806B556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956472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2009-50EE-2BF0-9375-F06821BF5B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BBB3E7-73EB-E52C-3691-F9575A48D37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49F0BDC-E767-C991-49AA-7888FA4321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CF9C69-55C9-1196-4D2C-F442D7C7EEF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FCBED4-E24C-16BD-FC41-04AB3DA414D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463F88-679D-6C80-0B11-86F76D332030}"/>
              </a:ext>
            </a:extLst>
          </p:cNvPr>
          <p:cNvSpPr txBox="1"/>
          <p:nvPr/>
        </p:nvSpPr>
        <p:spPr>
          <a:xfrm>
            <a:off x="942308" y="2000139"/>
            <a:ext cx="10307384"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The secondary market enables trading of previously issued securities among investors. Unlike the primary market, transactions in the secondary market do not generate new capital for issuers. Instead, they provide liquidity and facilitate price discovery.</a:t>
            </a:r>
          </a:p>
          <a:p>
            <a:pPr algn="just"/>
            <a:r>
              <a:rPr lang="en-US" sz="2200" dirty="0">
                <a:latin typeface="Alexandria"/>
              </a:rPr>
              <a:t>Stock exchanges such as the New York Stock Exchange (NYSE) and NASDAQ exemplify organized secondary markets. Through continuous trading mechanisms, these platforms aggregate buy and sell orders to determine equilibrium prices.</a:t>
            </a:r>
          </a:p>
          <a:p>
            <a:pPr algn="just"/>
            <a:r>
              <a:rPr lang="en-US" sz="2200" dirty="0">
                <a:latin typeface="Alexandria"/>
              </a:rPr>
              <a:t>Liquidity is a central function of secondary markets. Investors are more willing to purchase securities in the primary market if they know they can resell them easily. Thus, the existence of a robust secondary market lowers the cost of capital for issuers.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DD8E5750-30C1-4684-A335-7B55C62A88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948361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9BFDA-DFDE-7392-CE36-6899E9FB2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E9A8DD-A23C-130D-12F2-00F16ABE356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CA320C7-20CC-ECA5-9690-3F2166261F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87B5E1-97BE-4D97-0288-F007736B6C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FF97CF-65CF-84EB-4F65-B73E396B19C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91C5835-4A7D-4E65-F44A-7BFACD94BA48}"/>
              </a:ext>
            </a:extLst>
          </p:cNvPr>
          <p:cNvSpPr txBox="1"/>
          <p:nvPr/>
        </p:nvSpPr>
        <p:spPr>
          <a:xfrm>
            <a:off x="794479" y="1991596"/>
            <a:ext cx="10733125"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Secondary markets can operate as auction markets, where buyers and sellers submit orders (as in stock exchanges), or as dealer markets, where market makers provide liquidity by quoting bid and ask prices. Understanding these trading mechanisms is critical for institutional investors seeking to minimize transaction costs and market impact.</a:t>
            </a:r>
          </a:p>
          <a:p>
            <a:pPr algn="just"/>
            <a:endParaRPr lang="en-US" sz="2200" dirty="0">
              <a:latin typeface="Alexandria"/>
            </a:endParaRPr>
          </a:p>
          <a:p>
            <a:pPr algn="just"/>
            <a:r>
              <a:rPr lang="en-US" sz="2200" b="1" dirty="0">
                <a:latin typeface="Alexandria"/>
              </a:rPr>
              <a:t>The Money Market</a:t>
            </a:r>
          </a:p>
          <a:p>
            <a:pPr algn="just"/>
            <a:endParaRPr lang="en-US" sz="2200" b="1" dirty="0">
              <a:latin typeface="Alexandria"/>
            </a:endParaRPr>
          </a:p>
          <a:p>
            <a:pPr algn="just"/>
            <a:r>
              <a:rPr lang="en-US" sz="2200" dirty="0">
                <a:latin typeface="Alexandria"/>
              </a:rPr>
              <a:t>While capital markets address long-term financing, the money market focuses on short-term liquidity management. Money market instruments typically have maturities of one year or less and are characterized by high liquidity and relatively low risk.</a:t>
            </a:r>
          </a:p>
          <a:p>
            <a:pPr algn="just"/>
            <a:endParaRPr lang="en-US" sz="2200" dirty="0">
              <a:latin typeface="Alexandria"/>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5437F5C-F52E-F9D8-ACC5-53DC083811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642625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C78C4-F9BA-311C-9D53-F64F43C95E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1835DA-6900-38D7-12FB-BE42FF04E625}"/>
              </a:ext>
            </a:extLst>
          </p:cNvPr>
          <p:cNvSpPr/>
          <p:nvPr/>
        </p:nvSpPr>
        <p:spPr>
          <a:xfrm>
            <a:off x="640838" y="1682519"/>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625DDF4-39C1-1372-F6F8-0C1F0B75B0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671160-EC08-1ACD-0284-B3602E38F6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41CE2B-147C-A578-C8AB-23ADD6BB583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FA6D58C-47D7-2AC0-D481-FB0BCC5FF168}"/>
              </a:ext>
            </a:extLst>
          </p:cNvPr>
          <p:cNvSpPr txBox="1"/>
          <p:nvPr/>
        </p:nvSpPr>
        <p:spPr>
          <a:xfrm>
            <a:off x="942307" y="1886727"/>
            <a:ext cx="10450217"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r>
              <a:rPr lang="en-US" sz="2200" b="1" dirty="0">
                <a:latin typeface="Alexandria"/>
              </a:rPr>
              <a:t> The following instruments represent core components of the money market     structure:</a:t>
            </a:r>
          </a:p>
          <a:p>
            <a:endParaRPr lang="en-US" sz="2200" b="1" dirty="0">
              <a:latin typeface="Alexandria"/>
            </a:endParaRPr>
          </a:p>
          <a:p>
            <a:r>
              <a:rPr lang="en-US" sz="2200" b="1" dirty="0">
                <a:latin typeface="Alexandria"/>
              </a:rPr>
              <a:t>1. Call Money</a:t>
            </a:r>
          </a:p>
          <a:p>
            <a:pPr algn="just"/>
            <a:r>
              <a:rPr lang="en-US" sz="2200" dirty="0">
                <a:latin typeface="Alexandria"/>
              </a:rPr>
              <a:t>Call money refers to very short-term funds borrowed and lent in the interbank market, often on an overnight basis. These transactions allow banks to manage daily liquidity imbalances.</a:t>
            </a:r>
          </a:p>
          <a:p>
            <a:pPr algn="just"/>
            <a:r>
              <a:rPr lang="en-US" sz="2200" dirty="0">
                <a:latin typeface="Alexandria"/>
              </a:rPr>
              <a:t>The call money market plays a crucial role in monetary transmission mechanisms. Central banks influence short-term interest rates through open market operations, directly affecting interbank lending rates. Disruptions in the call money market can signal systemic stress, as observed during financial crises when interbank trust deteriorates.</a:t>
            </a:r>
          </a:p>
          <a:p>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08EF8EB-48B2-B897-E576-FB1C4E9C6A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857701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04636-9BB1-EDC1-2A12-22AB23DF74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BA9A40-16B6-AE3C-F440-607DC77680D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43A614-85F3-D9E6-B4AB-E3B7FD9747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5CAE16-8B98-851C-5728-5CBD92140B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A663C3-226D-B75B-C780-10F1B36C7A5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86C3D1-132B-B381-2B26-C883DBBD2478}"/>
              </a:ext>
            </a:extLst>
          </p:cNvPr>
          <p:cNvSpPr txBox="1"/>
          <p:nvPr/>
        </p:nvSpPr>
        <p:spPr>
          <a:xfrm>
            <a:off x="942308" y="1805267"/>
            <a:ext cx="10585296"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r>
              <a:rPr lang="en-US" sz="2200" b="1" dirty="0">
                <a:latin typeface="Alexandria"/>
              </a:rPr>
              <a:t>2. Treasury Bills (T-Bills)</a:t>
            </a:r>
          </a:p>
          <a:p>
            <a:r>
              <a:rPr lang="en-US" sz="2200" dirty="0">
                <a:latin typeface="Alexandria"/>
              </a:rPr>
              <a:t>Treasury bills are short-term government securities issued at a discount and redeemed at face value upon maturity. They are widely considered risk-free due to sovereign backing. Governments use Treasury bills to manage short-term budgetary needs. Institutional investors such as money market funds purchase T-bills as safe, liquid assets. Treasury bills also serve as benchmark instruments. Their yields reflect market expectations about monetary policy and inflation, influencing pricing across financial markets.</a:t>
            </a:r>
          </a:p>
          <a:p>
            <a:r>
              <a:rPr lang="en-US" sz="2200" b="1" dirty="0">
                <a:latin typeface="Alexandria"/>
              </a:rPr>
              <a:t>3. Commercial Bills</a:t>
            </a:r>
          </a:p>
          <a:p>
            <a:r>
              <a:rPr lang="en-US" sz="2200" dirty="0">
                <a:latin typeface="Alexandria"/>
              </a:rPr>
              <a:t>Commercial bills arise from trade transactions and represent short-term credit extended between businesses. They are often used in international trade and may be discounted before maturity</a:t>
            </a:r>
          </a:p>
        </p:txBody>
      </p:sp>
      <p:pic>
        <p:nvPicPr>
          <p:cNvPr id="7" name="Graphic 21">
            <a:extLst>
              <a:ext uri="{FF2B5EF4-FFF2-40B4-BE49-F238E27FC236}">
                <a16:creationId xmlns:a16="http://schemas.microsoft.com/office/drawing/2014/main" id="{5170BF4D-4923-C5BE-5266-CDEE672462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350979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7973C-11AE-B7AA-7030-0456206A2E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DDABCA-051B-45A0-B690-FF5A66FC328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6A5ED18-F854-3162-C276-5811C7BD08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1FAD5E-17AA-CAE5-A9F0-6BF6162F0E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DF6DC9-057D-050F-C5F3-43CA00AEDD3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4E0B445-F73E-582A-493D-CDC654D7CB5B}"/>
              </a:ext>
            </a:extLst>
          </p:cNvPr>
          <p:cNvSpPr txBox="1"/>
          <p:nvPr/>
        </p:nvSpPr>
        <p:spPr>
          <a:xfrm>
            <a:off x="942308" y="2000139"/>
            <a:ext cx="10307384"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latin typeface="Alexandria"/>
              </a:rPr>
              <a:t>4. Commercial Paper</a:t>
            </a:r>
          </a:p>
          <a:p>
            <a:pPr algn="just"/>
            <a:r>
              <a:rPr lang="en-US" sz="2200" dirty="0">
                <a:latin typeface="Alexandria"/>
              </a:rPr>
              <a:t>Commercial paper is an unsecured short-term promissory note issued by corporations to finance working capital needs. Typically issued by highly rated firms, commercial paper provides lower borrowing costs compared to bank loans.</a:t>
            </a:r>
          </a:p>
          <a:p>
            <a:pPr algn="just"/>
            <a:endParaRPr lang="en-US" sz="2200" b="1" dirty="0">
              <a:latin typeface="Alexandria"/>
            </a:endParaRPr>
          </a:p>
          <a:p>
            <a:pPr algn="just"/>
            <a:r>
              <a:rPr lang="en-US" sz="2200" b="1" dirty="0">
                <a:latin typeface="Alexandria"/>
              </a:rPr>
              <a:t>5. Certificate of Deposit (CD)</a:t>
            </a:r>
          </a:p>
          <a:p>
            <a:pPr algn="just"/>
            <a:r>
              <a:rPr lang="en-US" sz="2200" dirty="0">
                <a:latin typeface="Alexandria"/>
              </a:rPr>
              <a:t>Certificates of deposit are time deposits issued by banks with specified maturity dates and interest rates. Large-denomination CDs are tradable in secondary markets.</a:t>
            </a:r>
          </a:p>
          <a:p>
            <a:pPr algn="just"/>
            <a:r>
              <a:rPr lang="en-US" sz="2200" dirty="0">
                <a:latin typeface="Alexandria"/>
              </a:rPr>
              <a:t>Banks use CDs to raise short-term funding from institutional investors. From a strategic perspective, CDs provide predictable funding costs compared to volatile interbank borrowing.</a:t>
            </a:r>
          </a:p>
        </p:txBody>
      </p:sp>
      <p:pic>
        <p:nvPicPr>
          <p:cNvPr id="7" name="Graphic 21">
            <a:extLst>
              <a:ext uri="{FF2B5EF4-FFF2-40B4-BE49-F238E27FC236}">
                <a16:creationId xmlns:a16="http://schemas.microsoft.com/office/drawing/2014/main" id="{BFFCFAB3-02A5-47F2-64B2-D782E7C236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8328028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1224E-D3D0-B28E-5D51-5EAAA3FD5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A346C6-A089-EB9E-B71F-AA56F9E22131}"/>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6C3CDDE-B73A-E020-4A05-7E38A922E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6950CB-6213-218B-E01D-CAB93E5564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B1821C-CC97-1F9C-C1CE-12C94545C0B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98998BC-376A-D906-BA03-DCA97B98C148}"/>
              </a:ext>
            </a:extLst>
          </p:cNvPr>
          <p:cNvSpPr txBox="1"/>
          <p:nvPr/>
        </p:nvSpPr>
        <p:spPr>
          <a:xfrm>
            <a:off x="918750" y="1888215"/>
            <a:ext cx="10307384"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latin typeface="Alexandria"/>
              </a:rPr>
              <a:t>Strategic Interdependence Between Capital and Money Markets</a:t>
            </a:r>
          </a:p>
          <a:p>
            <a:pPr algn="just"/>
            <a:endParaRPr lang="en-US" sz="2200" b="1" dirty="0">
              <a:latin typeface="Alexandria"/>
            </a:endParaRPr>
          </a:p>
          <a:p>
            <a:pPr algn="just"/>
            <a:r>
              <a:rPr lang="en-US" sz="2200" dirty="0">
                <a:latin typeface="Alexandria"/>
              </a:rPr>
              <a:t>Although conceptually distinct, capital and money markets are deeply interconnected. Short-term interest rates determined in money markets influence long-term yields in capital markets through expectations theory and yield curve dynamics.</a:t>
            </a:r>
          </a:p>
          <a:p>
            <a:pPr algn="just"/>
            <a:r>
              <a:rPr lang="en-US" sz="2200" dirty="0">
                <a:latin typeface="Alexandria"/>
              </a:rPr>
              <a:t>When central banks raise policy rates, call money rates increase, Treasury bill yields rise, and eventually long-term bond yields adjust. Higher borrowing costs may reduce corporate bond issuance and slow IPO activity.</a:t>
            </a:r>
          </a:p>
          <a:p>
            <a:pPr algn="just"/>
            <a:r>
              <a:rPr lang="en-US" sz="2200" dirty="0">
                <a:latin typeface="Alexandria"/>
              </a:rPr>
              <a:t>Similarly, liquidity crises originating in money markets can transmit to capital markets. The 2008 financial crisis demonstrated how stress in repo and commercial paper markets affected equity valuations and long-term financing conditions.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2BC64C7-B626-31AA-3A15-8A217C9AB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428406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C8248-971E-E94B-9228-B7594D3E8D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7E385B-F001-2ACE-85E3-01E20C0CFF4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36FF46-6D6B-D95B-FD9A-4BE51BC5F5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7A9BD7-0975-3C19-AE30-BEF267CBCF7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191AC4-BEA8-3409-6944-B8BCBBC3555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E4234DD-7C00-0FB9-6B3D-89C2A9AF60F4}"/>
              </a:ext>
            </a:extLst>
          </p:cNvPr>
          <p:cNvSpPr txBox="1"/>
          <p:nvPr/>
        </p:nvSpPr>
        <p:spPr>
          <a:xfrm>
            <a:off x="664396" y="1820257"/>
            <a:ext cx="10698148"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latin typeface="Alexandria"/>
              </a:rPr>
              <a:t>Institutional and Regulatory Dimensions</a:t>
            </a:r>
          </a:p>
          <a:p>
            <a:pPr algn="just"/>
            <a:r>
              <a:rPr lang="en-US" sz="2200" dirty="0">
                <a:latin typeface="Alexandria"/>
              </a:rPr>
              <a:t>Market structure is shaped not only by instruments but also by regulatory frameworks. Securities commissions oversee capital markets to ensure disclosure and investor protection. Central banks supervise money markets and maintain monetary stability.</a:t>
            </a:r>
          </a:p>
          <a:p>
            <a:pPr algn="just"/>
            <a:r>
              <a:rPr lang="en-US" sz="2200" dirty="0">
                <a:latin typeface="Alexandria"/>
              </a:rPr>
              <a:t>Regulatory reforms following financial crises have emphasized capital adequacy, clearing mechanisms, and transparency requirements. </a:t>
            </a:r>
          </a:p>
          <a:p>
            <a:pPr algn="just"/>
            <a:r>
              <a:rPr lang="en-US" sz="2200" b="1" dirty="0">
                <a:latin typeface="Alexandria"/>
              </a:rPr>
              <a:t> Technological Transformation of Market Structure</a:t>
            </a:r>
          </a:p>
          <a:p>
            <a:pPr algn="just"/>
            <a:r>
              <a:rPr lang="en-US" sz="2200" dirty="0">
                <a:latin typeface="Alexandria"/>
              </a:rPr>
              <a:t>Technological innovation has significantly altered financial market structure. Electronic trading platforms have replaced floor-based trading systems. Algorithmic and high-frequency trading now account for substantial transaction volumes.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6627CE6-A4FF-9A65-0289-ABE5ADF46F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9517399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2C673-1AC0-FCEE-B243-889986E9A1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7053A0-F9C6-8E73-1D17-33691AAA7C7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2AFF22D-937D-52A2-5B08-41CF153851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145D6B-DA8F-9BC1-1D9B-594834B6D5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2986C-8C1B-1E40-5092-782E456D70A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E9A323A-BB3F-1791-92AF-1C0B57244734}"/>
              </a:ext>
            </a:extLst>
          </p:cNvPr>
          <p:cNvSpPr txBox="1"/>
          <p:nvPr/>
        </p:nvSpPr>
        <p:spPr>
          <a:xfrm>
            <a:off x="824458" y="1518396"/>
            <a:ext cx="10425233"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b="1" dirty="0"/>
          </a:p>
          <a:p>
            <a:pPr algn="just"/>
            <a:r>
              <a:rPr lang="en-US" sz="2200" b="1" dirty="0"/>
              <a:t>Macroeconomic and Developmental Implications</a:t>
            </a:r>
          </a:p>
          <a:p>
            <a:pPr algn="just"/>
            <a:r>
              <a:rPr lang="en-US" sz="2200" dirty="0"/>
              <a:t>The depth and sophistication of financial market structure directly affect economic growth. Efficient primary markets enable entrepreneurial expansion. Liquid secondary markets attract global capital. Stable money markets support monetary policy transmission.</a:t>
            </a:r>
          </a:p>
          <a:p>
            <a:pPr algn="just"/>
            <a:r>
              <a:rPr lang="en-US" sz="2200" dirty="0"/>
              <a:t>Emerging economies often face challenges including shallow liquidity, limited investor participation, and weak legal enforcement.</a:t>
            </a:r>
          </a:p>
          <a:p>
            <a:pPr algn="just"/>
            <a:endParaRPr lang="en-US" sz="2200" dirty="0"/>
          </a:p>
          <a:p>
            <a:pPr algn="just"/>
            <a:r>
              <a:rPr lang="en-US" sz="2200" dirty="0"/>
              <a:t>The structure and classification of financial markets extend beyond simple textbook categories. They represent a coordinated system of primary and secondary capital markets alongside short-term money markets, each serving distinct yet interconnected functions.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1F8CAD3-8D5F-BAEA-506F-43315EC45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940498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9B9D1-8C3F-DEC7-843D-BDD9470394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E18DC0-4B1F-C91F-0C30-55035394F56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D770EC-E59B-C151-3B2D-5864F09244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2F6948-B5C4-D687-4E0C-F6EC6B7B79D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346677-3138-F72F-0D74-F34CD5F87BD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8293EDB-6F35-63CC-C710-9096C4A634B4}"/>
              </a:ext>
            </a:extLst>
          </p:cNvPr>
          <p:cNvSpPr txBox="1"/>
          <p:nvPr/>
        </p:nvSpPr>
        <p:spPr>
          <a:xfrm>
            <a:off x="942308" y="1747303"/>
            <a:ext cx="10307384"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After examining the institutional structure of financial markets, the next logical analytical step is to investigate how prices behave within that structure. Financial markets are not merely platforms for trading securities; they are complex information-processing systems in which prices continuously adjust to new data, expectations, and strategic interactions among participants. The central question underlying this chapter is whether financial markets allocate capital efficiently and whether asset prices accurately reflect available information.</a:t>
            </a:r>
          </a:p>
          <a:p>
            <a:pPr algn="just"/>
            <a:r>
              <a:rPr lang="en-US" sz="2200" dirty="0"/>
              <a:t>Market efficiency lies at the heart of modern financial theory. It shapes investment strategy, corporate finance decisions, regulatory design, and macroeconomic policy.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F47909D-49E3-00EE-D6FC-C7B2AF187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B81D718-158B-A7B1-209F-5A9D6896778B}"/>
              </a:ext>
            </a:extLst>
          </p:cNvPr>
          <p:cNvSpPr txBox="1"/>
          <p:nvPr/>
        </p:nvSpPr>
        <p:spPr>
          <a:xfrm>
            <a:off x="2466751" y="1039164"/>
            <a:ext cx="9517240" cy="430887"/>
          </a:xfrm>
          <a:prstGeom prst="rect">
            <a:avLst/>
          </a:prstGeom>
          <a:noFill/>
        </p:spPr>
        <p:txBody>
          <a:bodyPr wrap="square">
            <a:spAutoFit/>
          </a:bodyPr>
          <a:lstStyle/>
          <a:p>
            <a:r>
              <a:rPr lang="en-US" sz="2200" b="1" dirty="0">
                <a:solidFill>
                  <a:srgbClr val="00B0F0"/>
                </a:solidFill>
                <a:latin typeface="Alexandria"/>
                <a:cs typeface="Times New Roman" panose="02020603050405020304" pitchFamily="18" charset="0"/>
              </a:rPr>
              <a:t>Market Efficiency and Behavioral Dynamics in Financial Markets</a:t>
            </a:r>
          </a:p>
        </p:txBody>
      </p:sp>
    </p:spTree>
    <p:extLst>
      <p:ext uri="{BB962C8B-B14F-4D97-AF65-F5344CB8AC3E}">
        <p14:creationId xmlns:p14="http://schemas.microsoft.com/office/powerpoint/2010/main" val="376256804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A2FB1-3CC7-76B8-0A8F-452A7D8714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19DD02-A348-DA21-D134-C947A0C81047}"/>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A3BEFEE-40D1-7E10-9ADF-E7CE0A2692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B47591-EE22-7484-6149-C586CC9028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147F33-CBF3-DA9C-A01C-717CF3CBBA1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9E6E4AD-37E4-F06B-C760-A7194C91159E}"/>
              </a:ext>
            </a:extLst>
          </p:cNvPr>
          <p:cNvSpPr txBox="1"/>
          <p:nvPr/>
        </p:nvSpPr>
        <p:spPr>
          <a:xfrm>
            <a:off x="809470" y="2000139"/>
            <a:ext cx="10613036"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t>The Efficient Market Hypothesis (EMH)</a:t>
            </a:r>
          </a:p>
          <a:p>
            <a:pPr algn="just"/>
            <a:r>
              <a:rPr lang="en-US" sz="2200" dirty="0"/>
              <a:t>The Efficient Market Hypothesis, primarily developed by Eugene Fama (1970), asserts that asset prices reflect available information. In an efficient market, securities are fairly priced because all relevant information is rapidly and accurately incorporated into prices.</a:t>
            </a:r>
          </a:p>
          <a:p>
            <a:pPr algn="just"/>
            <a:r>
              <a:rPr lang="en-US" sz="2200" dirty="0"/>
              <a:t>Fama classified market efficiency into three forms:</a:t>
            </a:r>
          </a:p>
          <a:p>
            <a:pPr algn="just"/>
            <a:r>
              <a:rPr lang="en-US" sz="2200" b="1" dirty="0"/>
              <a:t>1. Weak-Form Efficiency</a:t>
            </a:r>
          </a:p>
          <a:p>
            <a:pPr algn="just"/>
            <a:r>
              <a:rPr lang="en-US" sz="2200" dirty="0"/>
              <a:t>Weak-form efficiency asserts that current prices reflect all historical price and volume information. Under this form, technical analysis strategies based on chart patterns and past trends cannot consistently generate abnormal profits.</a:t>
            </a:r>
          </a:p>
        </p:txBody>
      </p:sp>
      <p:pic>
        <p:nvPicPr>
          <p:cNvPr id="7" name="Graphic 21">
            <a:extLst>
              <a:ext uri="{FF2B5EF4-FFF2-40B4-BE49-F238E27FC236}">
                <a16:creationId xmlns:a16="http://schemas.microsoft.com/office/drawing/2014/main" id="{9D5DD936-D9AD-C6D3-A57E-0035B53007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42987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EB3D4-CB33-292C-8AC6-280A433C0C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139D8-0CA6-4807-97C9-F2CB01E85569}"/>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C1687E4-D9C2-ED2D-F26B-B8F7A0F94D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6BD683-970F-2BEC-903D-E5BEF9858C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030177-6D6C-2E15-7D1F-66F6ADCC869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966669F-F12A-BADB-4965-7B14BBA70075}"/>
              </a:ext>
            </a:extLst>
          </p:cNvPr>
          <p:cNvSpPr txBox="1"/>
          <p:nvPr/>
        </p:nvSpPr>
        <p:spPr>
          <a:xfrm>
            <a:off x="942308" y="2000139"/>
            <a:ext cx="10022155"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latin typeface="Alexandria"/>
              </a:rPr>
              <a:t>2. Semi-Strong Form Efficiency</a:t>
            </a:r>
          </a:p>
          <a:p>
            <a:pPr algn="just"/>
            <a:r>
              <a:rPr lang="en-US" sz="2200" dirty="0">
                <a:latin typeface="Alexandria"/>
              </a:rPr>
              <a:t>Semi-strong efficiency proposes that prices reflect all publicly available information, including financial statements, earnings announcements, macroeconomic data, and news releases.</a:t>
            </a:r>
          </a:p>
          <a:p>
            <a:pPr algn="just"/>
            <a:endParaRPr lang="en-US" sz="2200" b="1" dirty="0">
              <a:latin typeface="Alexandria"/>
            </a:endParaRPr>
          </a:p>
          <a:p>
            <a:pPr algn="just"/>
            <a:r>
              <a:rPr lang="en-US" sz="2200" b="1" dirty="0">
                <a:latin typeface="Alexandria"/>
              </a:rPr>
              <a:t>3. Strong-Form Efficiency</a:t>
            </a:r>
          </a:p>
          <a:p>
            <a:pPr algn="just"/>
            <a:r>
              <a:rPr lang="en-US" sz="2200" dirty="0">
                <a:latin typeface="Alexandria"/>
              </a:rPr>
              <a:t>Strong-form efficiency claims that prices reflect all information, both public and private. Even insider information would not allow investors to earn abnormal returns.</a:t>
            </a:r>
          </a:p>
          <a:p>
            <a:pPr algn="just"/>
            <a:r>
              <a:rPr lang="en-US" sz="2200" dirty="0">
                <a:latin typeface="Alexandria"/>
              </a:rPr>
              <a:t>Empirical evidence generally rejects strong-form efficiency, as insider trading cases demonstrate that private information can generate excess returns.</a:t>
            </a:r>
          </a:p>
        </p:txBody>
      </p:sp>
      <p:pic>
        <p:nvPicPr>
          <p:cNvPr id="7" name="Graphic 21">
            <a:extLst>
              <a:ext uri="{FF2B5EF4-FFF2-40B4-BE49-F238E27FC236}">
                <a16:creationId xmlns:a16="http://schemas.microsoft.com/office/drawing/2014/main" id="{A4D93D21-6EB4-99D6-4023-3AEB9A632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978462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0B589-65DC-592B-8F23-2D87189908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C983E4-6CFF-7AE0-FDFD-042BF588A26A}"/>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19AC27D-7C80-57C7-67A4-B797F5EDD8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CD0D93-D79E-95CE-DDC3-BDD7E63E34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F05A79A-2ADE-D95F-3122-2D60D0A831B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7B8B068-70FA-CCD1-C48B-1F6CA7F9E8FD}"/>
              </a:ext>
            </a:extLst>
          </p:cNvPr>
          <p:cNvSpPr txBox="1"/>
          <p:nvPr/>
        </p:nvSpPr>
        <p:spPr>
          <a:xfrm>
            <a:off x="942308" y="1793373"/>
            <a:ext cx="10307384"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latin typeface="Alexandria"/>
              </a:rPr>
              <a:t>Theoretical Foundations of Market Efficiency</a:t>
            </a:r>
          </a:p>
          <a:p>
            <a:pPr algn="just"/>
            <a:endParaRPr lang="en-US" sz="2200" b="1" dirty="0">
              <a:latin typeface="Alexandria"/>
            </a:endParaRPr>
          </a:p>
          <a:p>
            <a:pPr algn="just"/>
            <a:r>
              <a:rPr lang="en-US" sz="2200" dirty="0">
                <a:latin typeface="Alexandria"/>
              </a:rPr>
              <a:t>Market efficiency is grounded in several assumptions:</a:t>
            </a:r>
          </a:p>
          <a:p>
            <a:pPr algn="just"/>
            <a:r>
              <a:rPr lang="en-US" sz="2200" dirty="0">
                <a:latin typeface="Alexandria"/>
              </a:rPr>
              <a:t>Investors are rational and maximize expected utility.</a:t>
            </a:r>
          </a:p>
          <a:p>
            <a:pPr algn="just"/>
            <a:r>
              <a:rPr lang="en-US" sz="2200" dirty="0">
                <a:latin typeface="Alexandria"/>
              </a:rPr>
              <a:t>Information is freely available and quickly disseminated.</a:t>
            </a:r>
          </a:p>
          <a:p>
            <a:pPr algn="just"/>
            <a:r>
              <a:rPr lang="en-US" sz="2200" dirty="0">
                <a:latin typeface="Alexandria"/>
              </a:rPr>
              <a:t>Markets are competitive with low transaction costs.</a:t>
            </a:r>
          </a:p>
          <a:p>
            <a:pPr algn="just"/>
            <a:r>
              <a:rPr lang="en-US" sz="2200" dirty="0">
                <a:latin typeface="Alexandria"/>
              </a:rPr>
              <a:t>Arbitrage opportunities are quickly eliminated.</a:t>
            </a:r>
          </a:p>
          <a:p>
            <a:pPr algn="just"/>
            <a:r>
              <a:rPr lang="en-US" sz="2200" dirty="0">
                <a:latin typeface="Alexandria"/>
              </a:rPr>
              <a:t>The mechanism of arbitrage plays a central role. If mispricing occurs, rational traders exploit it by buying undervalued assets and selling overvalued ones. Their actions push prices back toward equilibrium.</a:t>
            </a:r>
          </a:p>
          <a:p>
            <a:pPr algn="just"/>
            <a:br>
              <a:rPr lang="en-US" sz="2200" dirty="0">
                <a:latin typeface="Alexandria"/>
              </a:rPr>
            </a:br>
            <a:endParaRPr lang="en-US" sz="2200" dirty="0">
              <a:latin typeface="Alexandria"/>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95F540F-BAB7-4F98-C301-4BBC24F42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241627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CFC33-05E9-27FB-2DCC-77DDB15D7B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B7074C-192B-86E1-47BC-CE083FA43370}"/>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BA71DA-3988-C53B-26B6-DB94D353DA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94DCE6-CB49-DEB3-9F95-97B72C6599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5147C5-52B5-E566-F9ED-4BCA65D421E7}"/>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6856CBA-7FBA-43C0-D061-7A77C2160E37}"/>
              </a:ext>
            </a:extLst>
          </p:cNvPr>
          <p:cNvSpPr txBox="1"/>
          <p:nvPr/>
        </p:nvSpPr>
        <p:spPr>
          <a:xfrm>
            <a:off x="942308" y="2000139"/>
            <a:ext cx="10022155"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r>
              <a:rPr lang="en-US" sz="2200" b="1" dirty="0">
                <a:latin typeface="Alexandria"/>
              </a:rPr>
              <a:t> Empirical Challenges and Market Anomalies</a:t>
            </a:r>
          </a:p>
          <a:p>
            <a:endParaRPr lang="en-US" sz="2200" b="1" dirty="0">
              <a:latin typeface="Alexandria"/>
            </a:endParaRPr>
          </a:p>
          <a:p>
            <a:r>
              <a:rPr lang="en-US" sz="2200" dirty="0">
                <a:latin typeface="Alexandria"/>
              </a:rPr>
              <a:t>Despite its theoretical elegance, the Efficient Market Hypothesis has faced substantial empirical challenges. Researchers have identified numerous market anomalies patterns in returns that contradict the prediction of random price movements.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295FEA3A-58CC-A8C4-FF31-59B1EADE8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206185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3486E-A5E5-6E34-0418-7E73A0D16C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89B506-193B-DF64-7E85-821CEF6DBD54}"/>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FE2F5A0-8306-7E35-A649-36454F597D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78B1FE-1145-F7CA-503C-8B3AB601C0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F7E505-0F25-AF8A-D2CA-00A3F7564A3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E439491-C030-3CA0-122F-6B7139D2078A}"/>
              </a:ext>
            </a:extLst>
          </p:cNvPr>
          <p:cNvSpPr txBox="1"/>
          <p:nvPr/>
        </p:nvSpPr>
        <p:spPr>
          <a:xfrm>
            <a:off x="942308" y="2141974"/>
            <a:ext cx="10022155" cy="3477875"/>
          </a:xfrm>
          <a:prstGeom prst="rect">
            <a:avLst/>
          </a:prstGeom>
          <a:noFill/>
        </p:spPr>
        <p:txBody>
          <a:bodyPr wrap="square" rtlCol="0">
            <a:spAutoFit/>
          </a:bodyPr>
          <a:lstStyle/>
          <a:p>
            <a:pPr algn="just"/>
            <a:r>
              <a:rPr lang="en-US" sz="2200" b="1" dirty="0">
                <a:latin typeface="Alexandria"/>
              </a:rPr>
              <a:t>Behavioral Finance: Psychological Foundations</a:t>
            </a:r>
          </a:p>
          <a:p>
            <a:pPr algn="just"/>
            <a:r>
              <a:rPr lang="en-US" sz="2200" dirty="0">
                <a:latin typeface="Alexandria"/>
              </a:rPr>
              <a:t>Behavioral finance emerged as a response to the limitations of traditional efficiency theory. It integrates insights from psychology into financial decision-making models.</a:t>
            </a:r>
          </a:p>
          <a:p>
            <a:pPr algn="just"/>
            <a:r>
              <a:rPr lang="en-US" sz="2200" dirty="0">
                <a:latin typeface="Alexandria"/>
              </a:rPr>
              <a:t>Daniel Kahneman and Amos Tversky’s Prospect Theory demonstrated that individuals evaluate gains and losses asymmetrically. Investors exhibit:</a:t>
            </a:r>
          </a:p>
          <a:p>
            <a:pPr algn="just"/>
            <a:r>
              <a:rPr lang="en-US" sz="2200" dirty="0">
                <a:latin typeface="Alexandria"/>
              </a:rPr>
              <a:t>- Loss aversion (losses hurt more than gains of equal size)</a:t>
            </a:r>
          </a:p>
          <a:p>
            <a:pPr algn="just"/>
            <a:r>
              <a:rPr lang="en-US" sz="2200" dirty="0">
                <a:latin typeface="Alexandria"/>
              </a:rPr>
              <a:t>- Overconfidence</a:t>
            </a:r>
          </a:p>
          <a:p>
            <a:pPr algn="just"/>
            <a:r>
              <a:rPr lang="en-US" sz="2200" dirty="0">
                <a:latin typeface="Alexandria"/>
              </a:rPr>
              <a:t>- Anchoring bias</a:t>
            </a:r>
          </a:p>
          <a:p>
            <a:pPr algn="just"/>
            <a:r>
              <a:rPr lang="en-US" sz="2200" dirty="0">
                <a:latin typeface="Alexandria"/>
              </a:rPr>
              <a:t>- Herd behavior</a:t>
            </a:r>
          </a:p>
          <a:p>
            <a:pPr algn="just"/>
            <a:r>
              <a:rPr lang="en-US" sz="2200" dirty="0">
                <a:latin typeface="Alexandria"/>
              </a:rPr>
              <a:t>These biases influence trading behavior and price dynamics.</a:t>
            </a:r>
          </a:p>
        </p:txBody>
      </p:sp>
      <p:pic>
        <p:nvPicPr>
          <p:cNvPr id="7" name="Graphic 21">
            <a:extLst>
              <a:ext uri="{FF2B5EF4-FFF2-40B4-BE49-F238E27FC236}">
                <a16:creationId xmlns:a16="http://schemas.microsoft.com/office/drawing/2014/main" id="{43298693-135A-CAFF-D966-EBD0F6C6A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154438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37D78-4BCE-B620-82F1-BFB77DCB8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994D55-FF71-E921-DCD0-9981C77720A0}"/>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9427C56-4787-0B08-FDBE-D2E59B6968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07105F-A6FA-4A7C-CA12-BF3558DB55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4E85AF-8414-40B0-1C4E-364F7F9564A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DCEAB05-EC0A-C4CB-C86C-A399C67DC354}"/>
              </a:ext>
            </a:extLst>
          </p:cNvPr>
          <p:cNvSpPr txBox="1"/>
          <p:nvPr/>
        </p:nvSpPr>
        <p:spPr>
          <a:xfrm>
            <a:off x="942308" y="2000139"/>
            <a:ext cx="10307384"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Risk is a fundamental and unavoidable element of financial markets. Every financial decision involves uncertainty regarding future outcomes, and this uncertainty shapes asset pricing, institutional behavior, and the stability of the broader financial system. Risk in financial markets takes multiple forms, including market risk, credit risk, liquidity risk, operational risk, and systemic risk. Understanding how these risks interact is essential for evaluating both financial performance and economic resilience.</a:t>
            </a:r>
          </a:p>
          <a:p>
            <a:pPr algn="just"/>
            <a:r>
              <a:rPr lang="en-US" sz="2200" dirty="0"/>
              <a:t>Market risk refers to fluctuations in asset prices due to changes in macroeconomic conditions such as interest rates, inflation, exchange rates, or geopolitical events. These fluctuations are natural in dynamic markets; however, excessive volatility can destabilize portfolios, trigger margin calls, and amplify financial stress. Credit risk, on the other hand, arises when borrowers fail to meet their obligations.</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EA0DF6B-B48F-E969-EB61-DF478583E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E086DC1-526A-854D-9D4D-8498F44FCFD2}"/>
              </a:ext>
            </a:extLst>
          </p:cNvPr>
          <p:cNvSpPr txBox="1"/>
          <p:nvPr/>
        </p:nvSpPr>
        <p:spPr>
          <a:xfrm>
            <a:off x="2618636" y="1160640"/>
            <a:ext cx="6093500" cy="523220"/>
          </a:xfrm>
          <a:prstGeom prst="rect">
            <a:avLst/>
          </a:prstGeom>
          <a:noFill/>
        </p:spPr>
        <p:txBody>
          <a:bodyPr wrap="square">
            <a:spAutoFit/>
          </a:bodyPr>
          <a:lstStyle/>
          <a:p>
            <a:pPr algn="just"/>
            <a:r>
              <a:rPr lang="en-US" sz="2800" b="1" dirty="0">
                <a:solidFill>
                  <a:srgbClr val="00B0F0"/>
                </a:solidFill>
                <a:latin typeface="Alexandria"/>
                <a:cs typeface="Times New Roman" panose="02020603050405020304" pitchFamily="18" charset="0"/>
              </a:rPr>
              <a:t>Risk, Regulation, and Market Stability</a:t>
            </a:r>
          </a:p>
        </p:txBody>
      </p:sp>
    </p:spTree>
    <p:extLst>
      <p:ext uri="{BB962C8B-B14F-4D97-AF65-F5344CB8AC3E}">
        <p14:creationId xmlns:p14="http://schemas.microsoft.com/office/powerpoint/2010/main" val="28678166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A82A1-703D-001E-67EE-9D750BE99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135E97-0BBC-C013-ED38-4D373074956D}"/>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8C81F9-E942-A9B3-F25A-B9D022B7BA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973B45-C735-30D5-EF52-4F1340E898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D685A5-5EEB-74AE-20B2-8776A27E38D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799C06C-0353-F280-FD31-EE800A6B3B4F}"/>
              </a:ext>
            </a:extLst>
          </p:cNvPr>
          <p:cNvSpPr txBox="1"/>
          <p:nvPr/>
        </p:nvSpPr>
        <p:spPr>
          <a:xfrm>
            <a:off x="942308" y="1849541"/>
            <a:ext cx="10022155"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Regulation exists to manage these risks and maintain market stability. Financial institutions may have incentives to take excessive risks, particularly when short-term profits are rewarded and losses can be transferred to others. Regulatory frameworks address this through capital requirements, liquidity standards, disclosure rules, and supervisory oversight. For example, capital adequacy regulations require banks to hold sufficient capital buffers to absorb losses, while liquidity requirements ensure they can withstand short-term funding stress.</a:t>
            </a:r>
            <a:r>
              <a:rPr lang="ar-JO" sz="2200" dirty="0"/>
              <a:t> </a:t>
            </a:r>
            <a:r>
              <a:rPr lang="en-US" sz="2200" dirty="0"/>
              <a:t>Central banks also play a vital role in maintaining stability. As lenders of last resort, they provide emergency liquidity during crises to prevent panic-driven collapses. At the same time, policymakers must balance support with discipline to avoid moral hazard, where institutions assume they will be rescued regardless of risk-taking behavior.</a:t>
            </a:r>
            <a:endParaRPr lang="ar-JO" sz="2200" dirty="0"/>
          </a:p>
        </p:txBody>
      </p:sp>
      <p:pic>
        <p:nvPicPr>
          <p:cNvPr id="7" name="Graphic 21">
            <a:extLst>
              <a:ext uri="{FF2B5EF4-FFF2-40B4-BE49-F238E27FC236}">
                <a16:creationId xmlns:a16="http://schemas.microsoft.com/office/drawing/2014/main" id="{5F8B54CA-1FB8-F599-322A-3A0D472AF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171178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19FCA-86F5-4C4E-CD0C-016A8BBE43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83EFB1-AFB5-3EC1-0EF9-17F026EB21D0}"/>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DAD2FE3-766F-4E2E-6086-9498AF8698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EDCC5D-FA37-B502-B347-4F1A0567CF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22B033-5A91-41D2-8836-00E6E552EE89}"/>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D3D9DA3-BFD9-277F-EAE1-8A923840183D}"/>
              </a:ext>
            </a:extLst>
          </p:cNvPr>
          <p:cNvSpPr txBox="1"/>
          <p:nvPr/>
        </p:nvSpPr>
        <p:spPr>
          <a:xfrm>
            <a:off x="942308" y="2000139"/>
            <a:ext cx="10022155"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Financial markets play a central role in the process of economic development by facilitating the efficient allocation of capital, mobilizing savings, enabling investment, and promoting innovation. At a fundamental level, economic development depends on the transformation of savings into productive investment. Financial markets provide the institutional and structural mechanisms through which this transformation occurs. Without well-functioning financial markets, economies struggle to channel resources toward their most productive uses, limiting long-term growth potential.</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B1A23A2-3C44-5547-5EAB-2C0D1B3E34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60D23BD-1C71-3923-248F-CB7A57327526}"/>
              </a:ext>
            </a:extLst>
          </p:cNvPr>
          <p:cNvSpPr txBox="1"/>
          <p:nvPr/>
        </p:nvSpPr>
        <p:spPr>
          <a:xfrm>
            <a:off x="2072390" y="1146069"/>
            <a:ext cx="7606460"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Financial Markets and Economic Development</a:t>
            </a:r>
            <a:endParaRPr lang="ar-JO"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405436765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B4E16-5C22-3473-D219-1A5976C673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1CF86C-BD03-528C-15B2-609963905D09}"/>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338D7D7-5762-CC9D-70D1-981F0F9056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3B807B-DC56-C4DF-D8B0-5ECA893DAB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F8F9AE-B3AD-5D02-0F9B-60978407420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27CF14C-CE10-E5CD-977D-94D62CB05909}"/>
              </a:ext>
            </a:extLst>
          </p:cNvPr>
          <p:cNvSpPr txBox="1"/>
          <p:nvPr/>
        </p:nvSpPr>
        <p:spPr>
          <a:xfrm>
            <a:off x="852228" y="1685495"/>
            <a:ext cx="10440427"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Financial markets also enhance resource allocation efficiency. In competitive and transparent markets, asset prices reflect information about expected returns and risks. These price signals guide investors in directing funds toward sectors and firms with higher productivity and growth prospects. For example, when capital markets assign higher valuations to renewable energy companies due to anticipated future demand, investment flows into that sector, accelerating structural transformation within the economy. In this way, financial markets support dynamic reallocation of capital in response to technological progress and changing consumer preferences.</a:t>
            </a:r>
          </a:p>
          <a:p>
            <a:pPr algn="just"/>
            <a:r>
              <a:rPr lang="en-US" sz="2200" dirty="0"/>
              <a:t>Another critical function is risk diversification and management. Economic development often requires undertaking projects with uncertain outcomes. Financial markets allow risks to be shared among a large number of investors through portfolio diversification, insurance mechanisms, and derivative instruments.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6DAFC0B-1B72-4675-83A6-3CBF2D139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632872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4D1D8-823C-1E25-739A-CB6C2FB434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CF2533-0D86-FE9F-5EBF-1F93C3626C10}"/>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344C477-EDC6-54C5-3CE8-9E8A012444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62DF4A-D633-597A-5016-BFA84A48B38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384172-BCA5-BC59-64C6-84C036602619}"/>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2A9095-B715-F3E8-9B00-F42C4095D099}"/>
              </a:ext>
            </a:extLst>
          </p:cNvPr>
          <p:cNvSpPr txBox="1"/>
          <p:nvPr/>
        </p:nvSpPr>
        <p:spPr>
          <a:xfrm>
            <a:off x="779794" y="1748024"/>
            <a:ext cx="10585296"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Empirical research consistently demonstrates a positive relationship between financial development and economic growth. Economies with deeper banking systems and more active capital markets tend to exhibit higher rates of investment, productivity growth, and income expansion. However, this relationship is not purely linear. Excessive financial expansion without adequate regulation can lead to instability, asset bubbles, and crises that reverse development gains. Thus, the quality of financial development matters as much as its size.</a:t>
            </a:r>
          </a:p>
          <a:p>
            <a:pPr algn="just"/>
            <a:r>
              <a:rPr lang="en-US" sz="2200" dirty="0">
                <a:latin typeface="Alexandria"/>
              </a:rPr>
              <a:t>Institutional strength is a critical determinant of the developmental impact of financial markets. Legal systems that protect property rights, enforce contracts, and ensure transparency foster investor confidence. Regulatory frameworks that promote disclosure and prevent fraud enhance market credibility</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F531424-15CE-E432-6672-9F9A746BD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954116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1A7D1-7AA3-D2AA-E0D5-9F8D82568C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AFCBC-2FD4-A322-3078-50AA86398364}"/>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23DFA52-671B-05C0-2F05-5C3E943D5B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6227C7-49AC-9A23-7DF6-98375144D4D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628942-A61D-5448-E245-BF6FE5AC7CE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83A89E6-833F-B135-0618-76408ED94E8D}"/>
              </a:ext>
            </a:extLst>
          </p:cNvPr>
          <p:cNvSpPr txBox="1"/>
          <p:nvPr/>
        </p:nvSpPr>
        <p:spPr>
          <a:xfrm>
            <a:off x="792405" y="1736913"/>
            <a:ext cx="10600119"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Technological innovation has further transformed the relationship between financial markets and development. Digital financial platforms reduce transaction costs, expand access to credit, and enhance transparency. Fintech solutions, including blockchain-based systems and mobile banking, have particularly strong implications for emerging economies with limited traditional banking infrastructure. By lowering barriers to entry, technology broadens participation and supports inclusive growth.</a:t>
            </a:r>
          </a:p>
          <a:p>
            <a:pPr algn="just"/>
            <a:r>
              <a:rPr lang="en-US" sz="2200" dirty="0">
                <a:latin typeface="Alexandria"/>
              </a:rPr>
              <a:t>Despite these benefits, financial markets do not automatically guarantee equitable development. Unequal access to capital, speculative behavior, and concentration of financial power can exacerbate income disparities. Policymakers must therefore balance market efficiency with social considerations, ensuring that financial deepening contributes to broad-based economic advancement rather than concentrated wealth accumulation.</a:t>
            </a:r>
          </a:p>
        </p:txBody>
      </p:sp>
      <p:pic>
        <p:nvPicPr>
          <p:cNvPr id="7" name="Graphic 21">
            <a:extLst>
              <a:ext uri="{FF2B5EF4-FFF2-40B4-BE49-F238E27FC236}">
                <a16:creationId xmlns:a16="http://schemas.microsoft.com/office/drawing/2014/main" id="{697D44FB-6A95-E819-3C42-8D9F020868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125921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95E03-1FAB-01EC-2257-BFBC40CAEE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F56680-E0CB-AFE1-1DC4-058CE89CAC31}"/>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5C45930-057E-16BD-F65C-5E5DEBCD41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0DDBAF-CB55-D6C4-131D-0B111484C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8733EA-5919-567C-59B8-F233F7A9ECF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7204567-531A-7621-5207-BD966C0F25D1}"/>
              </a:ext>
            </a:extLst>
          </p:cNvPr>
          <p:cNvSpPr txBox="1"/>
          <p:nvPr/>
        </p:nvSpPr>
        <p:spPr>
          <a:xfrm>
            <a:off x="809265" y="1462621"/>
            <a:ext cx="1059825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endParaRPr lang="en-US" sz="2200" b="1" dirty="0">
              <a:solidFill>
                <a:srgbClr val="00B0F0"/>
              </a:solidFill>
              <a:latin typeface="Alexandria"/>
              <a:cs typeface="Times New Roman" panose="02020603050405020304" pitchFamily="18" charset="0"/>
            </a:endParaRPr>
          </a:p>
          <a:p>
            <a:pPr algn="just"/>
            <a:r>
              <a:rPr lang="en-US" sz="2200" dirty="0"/>
              <a:t>Technological innovation is reshaping the structure and functioning of financial markets in ways that extend beyond incremental efficiency gains. Digital infrastructure, artificial intelligence, blockchain systems, and advanced data analytics are transforming how financial assets are traded, priced, cleared, and regulated. The future of financial markets will depend largely on how these technologies are integrated into existing institutional frameworks while preserving stability and trust.</a:t>
            </a:r>
          </a:p>
          <a:p>
            <a:pPr algn="just"/>
            <a:r>
              <a:rPr lang="en-US" sz="2200" dirty="0"/>
              <a:t>One of the most visible transformations is the rise of algorithmic and high-frequency trading. Advances in computing power and data transmission allow trading strategies to be executed within milliseconds. This development has significantly increased market liquidity and reduced bid-ask spreads under normal conditions.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31B5F6F7-5E33-C37A-4225-158B51907E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A2FBE85-C5A2-2837-74C5-1EFA35284BF0}"/>
              </a:ext>
            </a:extLst>
          </p:cNvPr>
          <p:cNvSpPr txBox="1"/>
          <p:nvPr/>
        </p:nvSpPr>
        <p:spPr>
          <a:xfrm>
            <a:off x="1993692" y="1231789"/>
            <a:ext cx="9181612" cy="461665"/>
          </a:xfrm>
          <a:prstGeom prst="rect">
            <a:avLst/>
          </a:prstGeom>
          <a:noFill/>
        </p:spPr>
        <p:txBody>
          <a:bodyPr wrap="square">
            <a:spAutoFit/>
          </a:bodyPr>
          <a:lstStyle/>
          <a:p>
            <a:pPr algn="ctr"/>
            <a:r>
              <a:rPr lang="en-US" sz="2400" b="1" dirty="0">
                <a:solidFill>
                  <a:srgbClr val="00B0F0"/>
                </a:solidFill>
                <a:latin typeface="Alexandria"/>
                <a:cs typeface="Times New Roman" panose="02020603050405020304" pitchFamily="18" charset="0"/>
              </a:rPr>
              <a:t>Technological Innovation and the Future of Financial Markets</a:t>
            </a:r>
            <a:endParaRPr lang="ar-JO" sz="24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295933728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6BB40-DA51-BD80-6085-553D08D498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30C730-CC8F-4B4E-29A1-8ACC4400A5FE}"/>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D02EF0D-EBEA-5792-1160-F120B86B2A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DF2DBD-2BBE-3F65-4340-5BD12D6B58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87C4C6-436B-2C72-4263-028AD1684A8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AD98FA7-C9F7-3444-EB85-3B9866DC2D0F}"/>
              </a:ext>
            </a:extLst>
          </p:cNvPr>
          <p:cNvSpPr txBox="1"/>
          <p:nvPr/>
        </p:nvSpPr>
        <p:spPr>
          <a:xfrm>
            <a:off x="942308" y="2000139"/>
            <a:ext cx="10022155"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Artificial intelligence and big data analytics have expanded the informational foundations of finance. Investment firms increasingly rely on machine learning models to process vast datasets, including alternative data such as social media trends or transactional patterns. These tools refine forecasting and portfolio optimization techniques, potentially improving capital allocation. In credit markets, algorithmic scoring systems evaluate borrowers using behavioral and digital data, expanding access to credit. Yet such innovations raise concerns regarding transparency, data privacy, and algorithmic bias, highlighting the need for ethical and regulatory oversight.</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3673104F-09FA-47B6-6BE6-93A653F0A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437090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72BFF-DDCA-CC74-3977-B523456E5B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17B7F8-151B-8EE1-2239-37F4DFF0647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084533C-8303-6335-1188-9ED26608B2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95930E-591C-6753-0E7B-C2F15FA5240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75D683-6588-6E63-0ECF-BEEDE5143D7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B96D9DC-DA82-07BE-FF63-4C00E8671716}"/>
              </a:ext>
            </a:extLst>
          </p:cNvPr>
          <p:cNvSpPr txBox="1"/>
          <p:nvPr/>
        </p:nvSpPr>
        <p:spPr>
          <a:xfrm>
            <a:off x="809265" y="1763392"/>
            <a:ext cx="10440427"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Decentralized finance (DeFi) further illustrates how technology can reconfigure financial intermediation. Through smart contracts, DeFi platforms provide lending, trading, and derivative services without traditional banks or clearinghouses. While this increases openness and innovation, it also introduces technological vulnerabilities and governance challenges. Regulatory authorities worldwide are now grappling with how to supervise decentralized platforms without suppressing innovation.</a:t>
            </a:r>
          </a:p>
          <a:p>
            <a:pPr algn="just"/>
            <a:r>
              <a:rPr lang="en-US" sz="2200" dirty="0">
                <a:latin typeface="Alexandria"/>
              </a:rPr>
              <a:t>Central bank digital currencies (CBDCs) represent a public-sector response to digital transformation. By issuing digital forms of sovereign money, central banks aim to modernize payment systems and enhance monetary policy transmission. However, CBDCs may alter the traditional role of commercial banks if households shift deposits toward digital central bank accounts. Their long-term impact will depend on design choices and regulatory coordination.</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793EC5D-CA3F-8133-A595-C2354C8548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535618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B3732-6AE3-C18E-A5B9-9E785709A5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177C90-E53B-46F7-3C6A-2C98ECBC3747}"/>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6015702-142F-3F6A-A83F-F7C24FB44E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362FF0-99F8-D316-0D4A-416B17ECF8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51A11F-AEEE-2E53-F9DC-207415326C9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53444D1-C7A6-F0BC-952B-5152DA491FD6}"/>
              </a:ext>
            </a:extLst>
          </p:cNvPr>
          <p:cNvSpPr txBox="1"/>
          <p:nvPr/>
        </p:nvSpPr>
        <p:spPr>
          <a:xfrm>
            <a:off x="942308" y="1850238"/>
            <a:ext cx="10022155"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t>Financial markets represent a dynamic and evolving system that connects savings with investment, manages risk, and supports economic growth. Throughout this discussion, we examined their structural organization, the distinction between capital and money markets, and the functional roles of primary and secondary markets in capital formation and liquidity provision. We also explored how market efficiency and behavioral dynamics shape price formation, how risk interacts with regulation to preserve systemic stability, and how financial markets contribute to long-term economic development.</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72D2B58-2767-A1F0-1F55-A2C50B57C8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625696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CECE-0373-D468-63DB-4D2D531515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DF6604-ADC5-612D-BCC3-7BC99C65EB11}"/>
              </a:ext>
            </a:extLst>
          </p:cNvPr>
          <p:cNvSpPr/>
          <p:nvPr/>
        </p:nvSpPr>
        <p:spPr>
          <a:xfrm>
            <a:off x="339368" y="1615964"/>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9279548-9FEE-BAAA-AC81-68F367C501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9F6949-EF04-88D7-058F-92E10A2A4AC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6F62E0-D852-FCBB-12D2-15207533399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DFA9C4-F99B-090D-CF57-6F4F24EFE7D4}"/>
              </a:ext>
            </a:extLst>
          </p:cNvPr>
          <p:cNvSpPr txBox="1"/>
          <p:nvPr/>
        </p:nvSpPr>
        <p:spPr>
          <a:xfrm>
            <a:off x="783452" y="2270797"/>
            <a:ext cx="10022155" cy="2800767"/>
          </a:xfrm>
          <a:prstGeom prst="rect">
            <a:avLst/>
          </a:prstGeom>
          <a:noFill/>
        </p:spPr>
        <p:txBody>
          <a:bodyPr wrap="square" rtlCol="0">
            <a:spAutoFit/>
          </a:bodyPr>
          <a:lstStyle/>
          <a:p>
            <a:pPr algn="just"/>
            <a:r>
              <a:rPr lang="en-US" sz="2200" dirty="0">
                <a:latin typeface="Alexandria"/>
              </a:rPr>
              <a:t>Technological innovation has emerged as one of the most transformative forces influencing the future of financial markets. Artificial intelligence, algorithmic trading, blockchain systems, decentralized finance, and digital currencies are redefining intermediation, settlement processes, and access to financial services. These advancements enhance efficiency and inclusion but also introduce new operational and cybersecurity challenges. The sustainability of this transformation depends on the ability of institutions and regulators to adapt without undermining innovation.</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21F68CE7-9B83-23E9-BA3F-5F26B33F3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940674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49100919-8a76-4266-be0c-7dc583902cb4"/>
    <ds:schemaRef ds:uri="http://purl.org/dc/dcmitype/"/>
    <ds:schemaRef ds:uri="http://schemas.microsoft.com/office/infopath/2007/PartnerControls"/>
    <ds:schemaRef ds:uri="http://purl.org/dc/elements/1.1/"/>
    <ds:schemaRef ds:uri="http://www.w3.org/XML/1998/namespace"/>
    <ds:schemaRef ds:uri="http://purl.org/dc/terms/"/>
    <ds:schemaRef ds:uri="d13aca44-ef33-4cf4-9980-7f0b00e6eeb9"/>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19740</TotalTime>
  <Words>3839</Words>
  <Application>Microsoft Office PowerPoint</Application>
  <PresentationFormat>Widescreen</PresentationFormat>
  <Paragraphs>249</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340</cp:revision>
  <cp:lastPrinted>2025-11-01T07:47:24Z</cp:lastPrinted>
  <dcterms:created xsi:type="dcterms:W3CDTF">2023-04-29T09:08:00Z</dcterms:created>
  <dcterms:modified xsi:type="dcterms:W3CDTF">2026-06-21T07:53:00Z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