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AD404-6D1F-19B8-B869-F2860AE3E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772CC2-B8C1-3E90-AFA6-76AE94D8B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0A575-D868-420C-B6B1-B81A0B44F312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5EC18B-5003-E75D-897C-68DD2DE47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6B91A7-A92C-337F-F180-E9EA5C52A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AE50D-F969-4972-BA37-5DFD19F254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292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462B62-2079-8883-8DAD-6569708C2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C66982-7C67-58B3-66B7-B28C57B3A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F7445-1F29-1F5D-0735-90EAE5AD68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20A575-D868-420C-B6B1-B81A0B44F312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CE8C1F-CB8B-7ACA-BB9C-D59F20523C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D05526-F5D3-B663-BE7C-ED1149960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EAE50D-F969-4972-BA37-5DFD19F254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182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D203D4-A87B-4274-1938-BA63FC5C2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9EB8AB-6C5A-D76C-E837-2C6BDBD2C7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186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28C853-734A-5014-64B4-AB4FB8A9B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DC166F-349B-E319-90E6-236A72B71D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52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B7D538-B1CA-17A2-CCF3-B87836E00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365298-94FC-6EA5-DFAB-6716B8D4A6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03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8174D7-EDEA-7B50-72EB-408326F6F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do words mean?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93407B-3DE6-A689-9F5C-B79B603DA8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446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125654-CC85-2ECA-8DBA-930C355CE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Lemmas and Senses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B2FA89-87BF-28D6-9FAB-93D17F30DC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47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F3F537-AE20-77E4-1071-2B0410671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between senses: Synonymy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C6B38D-7BBC-1694-08D7-B96AF218B2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340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AB986-DA59-AF8A-87F0-8626FA40C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Relation: </a:t>
            </a:r>
            <a:r>
              <a:rPr lang="en-US" b="1"/>
              <a:t>Synonymy</a:t>
            </a:r>
            <a:r>
              <a:rPr lang="en-US"/>
              <a:t>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A80C81-71D2-A6C5-21D2-E2954D4A66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419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2ECD08-5A6B-2AA9-A609-5C03E5098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Relation: </a:t>
            </a:r>
            <a:r>
              <a:rPr lang="en-US" b="1"/>
              <a:t>Similarity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A3DE8-9A7F-6CE7-9190-C2EEB6BBB5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7808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FDBA1A-89E0-2247-833F-591627787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Ask humans how similar 2 words 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FB722B-6041-A4CD-1F16-BEF1D3EF76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018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00213F-E772-32B9-D2B0-AB32F5DBD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Relation: Word relatedness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03DE0A-4910-2C0F-4AB2-33D67F53AC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923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F846E8-97B5-DF5F-5CAB-C2FCBF2CB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Semantic field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EA87C6-82BC-7393-80B2-16A0AA83B1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531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349212-E5A7-C507-FF5D-3E826DEA1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Relation: Antonymy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AFCCBB-A37A-F559-7F79-61A6825C4A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028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1A5EB6-DF99-E0B3-E589-B12097699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Connotation (sentiment)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50DE4F-C24A-8EC5-DACF-B6672412B8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271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29574C-3493-E651-3566-E6829629C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 far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777413-FD74-744A-EBBC-EE98525E38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45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4F7FF2-3829-8284-3619-9D836F19C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Computational models of word meaning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6C2A6C-FFE1-D882-D2ED-DA9E181066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7452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1C2D26-AA3F-009B-7A52-0116A0FF8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Let's define words by their usages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3C4005-0B2B-5C2F-0E91-60E436860D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2398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C10F8C-9875-937F-52CC-69B4830C2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does recent English borrowing </a:t>
            </a:r>
            <a:r>
              <a:rPr lang="en-US" i="1"/>
              <a:t>ongchoi</a:t>
            </a:r>
            <a:r>
              <a:rPr lang="en-US"/>
              <a:t> mean?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C4DDF0-DE9C-933F-2984-4CAAA7E4CA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0958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DED015-10FE-5522-921E-7B59FB09D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Ongchoi: </a:t>
            </a:r>
            <a:r>
              <a:rPr lang="en-US" i="1"/>
              <a:t>Ipomoea aquatica "Water Spinach"</a:t>
            </a:r>
            <a:endParaRPr lang="en-US" dirty="0">
              <a:latin typeface="Microsoft New Tai Lue" panose="020B0502040204020203" pitchFamily="34" charset="0"/>
              <a:ea typeface="KaiTi" panose="02010609060101010101" pitchFamily="49" charset="-122"/>
              <a:cs typeface="Microsoft New Tai Lue" panose="020B05020402040202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AD8BB4-1EF5-69EE-E89E-1816A7B682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5219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969D5C-EAC2-5B6A-E5FC-456CDB7D6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62"/>
              <a:t>Idea 1: Defining meaning by linguistic distribution</a:t>
            </a:r>
            <a:endParaRPr lang="en-US" sz="2862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AA73F9-0C5F-6B25-BF7C-305946585A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754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34494B-BB78-326D-2BFF-8BA824A5A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21"/>
              <a:t>Idea 2: Meaning as a point in space (Osgood et al. 1957)</a:t>
            </a:r>
            <a:endParaRPr lang="en-US" sz="302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F26FEE-FAA7-C8F2-4A90-87785C5210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0793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6B1211-58A6-626F-A9D9-7121C7325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64"/>
              <a:t>Idea 1: Defining meaning by linguistic distribution</a:t>
            </a:r>
            <a:br>
              <a:rPr lang="en-US" sz="3264"/>
            </a:br>
            <a:br>
              <a:rPr lang="en-US" sz="3264"/>
            </a:br>
            <a:r>
              <a:rPr lang="en-US" sz="3264"/>
              <a:t>Idea 2: Meaning as a point in multidimensional space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C2134B-B4DE-F86D-3398-CDD7B1CDD1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5256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004CF4-E43A-A8A6-FF92-FD782AE66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62"/>
              <a:t>Defining meaning as a point in space based on distribution</a:t>
            </a:r>
            <a:endParaRPr lang="en-US" sz="2862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57B675-CDED-843F-587F-DC517EA014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8150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42415B-BD0C-2BEF-E504-76D1514FB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 define meaning of a word as a </a:t>
            </a:r>
            <a:r>
              <a:rPr lang="en-US" b="1" i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vector</a:t>
            </a:r>
            <a:endParaRPr lang="en-US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EE4CDA-AC50-DE23-6581-31AB0B5B39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979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13D255-9913-8C8F-7117-82966B29C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Intuition: why vectors?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492BEE-32C5-B2D6-2D17-D45857B30B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5679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72F93D-E73E-0783-DABF-BAE8047D9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We'll discuss 2 kinds of embeddings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0A7CC5-C736-D3AB-CAB2-D2077C109A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083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B5F5C0-181A-28DA-46C8-10CD49511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From now on:</a:t>
            </a:r>
            <a:br>
              <a:rPr lang="en-US"/>
            </a:br>
            <a:r>
              <a:rPr lang="en-US"/>
              <a:t>Computing with meaning representations</a:t>
            </a:r>
            <a:br>
              <a:rPr lang="en-US"/>
            </a:br>
            <a:r>
              <a:rPr lang="en-US"/>
              <a:t>instead of string representations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84E1D8-F3F0-A089-BF54-58123F9E52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0795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953E69-7BFC-3155-ABA2-B1843D88A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Term-document matrix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32EB5-9AFE-021C-65B6-96393DF7E6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047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EFF5B3-0B9A-B0B3-A9AF-E9A61A62D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Visualizing document vectors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5BBFE-8B3B-8966-A575-186B66764C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4739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B83BBD-FDBA-F83A-7666-B79C751B0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Vectors are the basis of information retrieval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74B40D-0BE9-E451-420B-F0D4C8F5D6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7145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110E13-59DE-DC11-CE55-3C782A7FC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Idea for word meaning: Words can be vectors too!!!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60B6DB-8FA3-7AB6-7E0A-9E1B6A9623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0847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006FD5-9C65-894C-6A5B-63D214B0A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More common: word-word matrix</a:t>
            </a:r>
            <a:br>
              <a:rPr lang="en-US"/>
            </a:br>
            <a:r>
              <a:rPr lang="en-US"/>
              <a:t>(or "term-context matrix")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A50DF7-FC83-433B-089B-AB12B932DC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4138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17A4F2-935B-1840-9049-672CC6951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068334-73EF-61D3-3BFA-C7B137B2BD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3926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97AEDC-EAA7-341A-9C38-4D8BDB85C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Computing word similarity: </a:t>
            </a: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Dot product and Cosine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50F78B-DBAF-D6CD-AB4C-7959DC5932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2301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431381-E5D2-9211-DBD3-EB05AA2B8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 with raw dot-product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AC37B4-B7D7-42FB-F3CA-6AB3241683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7810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4C7E12-ABE6-CAF9-3722-8C57BDD14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ea typeface="ＭＳ Ｐゴシック" charset="-128"/>
                <a:cs typeface="ＭＳ Ｐゴシック" charset="-128"/>
              </a:rPr>
              <a:t>Alternative: </a:t>
            </a:r>
            <a:r>
              <a:rPr lang="en-US">
                <a:solidFill>
                  <a:schemeClr val="accent1">
                    <a:lumMod val="75000"/>
                  </a:schemeClr>
                </a:solidFill>
                <a:ea typeface="ＭＳ Ｐゴシック" charset="-128"/>
                <a:cs typeface="ＭＳ Ｐゴシック" charset="-128"/>
              </a:rPr>
              <a:t>cosine for computing word similarity</a:t>
            </a:r>
            <a:endParaRPr lang="en-US" dirty="0">
              <a:solidFill>
                <a:schemeClr val="accent1">
                  <a:lumMod val="75000"/>
                </a:schemeClr>
              </a:solidFill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40AAC7-8061-0E34-CFFE-F97ACA29A1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1768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57A279-FE2C-6A00-168B-D912DEB83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Cosine as a similarity metric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38B5BB-97D2-3610-9169-D5144E9808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0769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64B3A5-A9C1-EE7E-88B9-B67196DB4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Cosine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3FAEC0-5DF4-019A-D9FF-E70CC0D99B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0881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B9ABCB-4D6D-D976-0375-E16E66DF0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Visualizing cosines </a:t>
            </a:r>
            <a:br>
              <a:rPr lang="en-US"/>
            </a:br>
            <a:r>
              <a:rPr lang="en-US"/>
              <a:t>(well, angles)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0F2584-6F37-634D-B66D-BEC7F0D3D4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457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CA7AFB-728E-0EBF-B1BB-139206D9F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2CA914-8AF4-2D40-FCA4-02884F3D43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4485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9D2F16-0ECF-A3E1-247D-B795D9DD6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55990D-9E66-2990-9457-3CA9C3CDCF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920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324F2D-0740-E4B5-B688-839BF85BA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D6968E-42A4-1F83-2DC1-31B5E7F5DC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2279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4B9AD8-225B-3423-31BD-54240E2BC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26E29D-989E-F770-D7A8-EFE7E82B55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3674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8372AA-77AA-D140-E15F-FB6C40F85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34B858-C787-B821-1E3A-021BE8B176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5387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475F42-6008-C1F7-53AF-159878B29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395B66-B552-5BBA-CBCE-BC87F12003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39305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BFD463-79B8-E8DE-71C0-40D6F2AD8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D0767A-44CD-9DBA-2813-A6E4CDAD53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9238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6F812B-9039-5F1C-E119-55B7FC645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F2CE02-07FE-99F5-79B3-84099C6D71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0495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8D037F-B01D-001C-3FC1-C2C4B7559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1EC856-6900-AAFF-77FC-E9E5D9F672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66699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984FA0-33AF-3104-A38C-07AA65B95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44A167-7905-6613-EA51-2E91A28FE8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96042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521F92-7A11-0991-3D64-3E187958D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926906-C03E-C289-9909-5359FFC20E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98430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CB272E-C5C4-61EF-AA1E-A315D1852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But raw frequency is a bad representation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4DDF2A-E4A8-9278-D655-1783206A62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73371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E01B9F-2B74-9690-4998-D6B909AB6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Two common solutions for word weighting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D21001-BA72-5983-402A-60FC5C72BA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18931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806BB0-E7C5-D777-24F5-EAFB5B470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Term frequency (tf)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97E199-5ED3-A09C-8062-6ED3EF065E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58953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0CDB4E-05E1-834A-5708-7F18B8985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Document frequency (df)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E44D5E-47B8-6257-7EDD-6B765ECDAD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51653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51FF48-8182-3E2D-F2EE-2965E217D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Inverse document frequency (idf)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55DF03-29EA-EF3D-F060-C5DE781BBA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50973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073D71-9092-5282-A208-CE06106DE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a document?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266777-3A9B-FD20-6CDF-26944968EC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84507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B00FD2-F785-A8DE-E19E-46C9B6211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Final tf-idf weighted value for a word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1F2C16-1095-5013-44D0-763A80F32A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01992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DF82FF-C513-AB0D-EBB8-9F24F7C2D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2F71ED-5367-F5F8-1307-1F71F0E2D1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0738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22FCB4-D826-90E1-750F-657E705EE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9CE5E-59EE-259B-2E1A-2762C3D5E0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83994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30BB9D-70AF-7D3F-A6CF-ACFA191D2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D5F4DC-A87E-CE9C-9B7C-94051B7C29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80477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756EB3-308E-6C85-F778-D6ADC7431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70F25F-6737-BF64-F2C9-1FBDADFBF3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65113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AF2A5A-2D70-DC7E-31AC-915787EBA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A22E21-91DA-13EC-9160-041A5D136E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85800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A34B4E-97BC-6843-F13A-FDB1D5584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746583-F3C5-BD72-94D9-7D19C6D5CB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77571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F77936-663B-6177-82EF-840B79DA5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Pointwise Mutual Information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698380-1880-EDF1-2A3A-FD8E5B5B23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07238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87C4EF-1E52-8922-EDEE-34B2906B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81"/>
              <a:t>Positive Pointwise Mutual Information</a:t>
            </a:r>
            <a:endParaRPr lang="en-US" sz="408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BF07D4-3FAE-C0C2-67A3-59BEF5E16A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38196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C64191-D4E7-CFEA-89A1-BDD025DEB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Computing PPMI on a term-context matrix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B7739A-3EFB-4405-D1ED-A0A65C2012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67629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EDC1BF-A4F6-3434-5299-CD6067777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283B17-F4D1-B24E-D92F-6BA02FCA6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82641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15ED9B-B760-7507-7D0A-F093DF490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6989E-10A9-1DFC-149C-A507BD31F8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07891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0FB21A-BF4A-BE13-7C0D-18DC0EAB2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Sparse versus dense vectors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B67C02-DB1E-6B64-DA24-8559EC0570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19052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BF6875-8DF9-0BEC-F17A-0E59771E3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39B9AB-CBF2-C8B2-3FE9-DC724D5C54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74723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4F1A3A-FEB6-929E-4508-A6468BE14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AC9D96-3BFA-9A79-83CE-8D4AD05DB1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279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293</Words>
  <Application>Microsoft Office PowerPoint</Application>
  <PresentationFormat>Widescreen</PresentationFormat>
  <Paragraphs>47</Paragraphs>
  <Slides>70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77" baseType="lpstr">
      <vt:lpstr>ＭＳ Ｐゴシック</vt:lpstr>
      <vt:lpstr>Andalus</vt:lpstr>
      <vt:lpstr>Aptos</vt:lpstr>
      <vt:lpstr>Aptos Display</vt:lpstr>
      <vt:lpstr>Arial</vt:lpstr>
      <vt:lpstr>Microsoft New Tai Lue</vt:lpstr>
      <vt:lpstr>Office Theme</vt:lpstr>
      <vt:lpstr>PowerPoint Presentation</vt:lpstr>
      <vt:lpstr>PowerPoint Presentation</vt:lpstr>
      <vt:lpstr>The objectives of this lecture is to:</vt:lpstr>
      <vt:lpstr>What do words mean?</vt:lpstr>
      <vt:lpstr>Lemmas and Senses</vt:lpstr>
      <vt:lpstr>Relations between senses: Synonymy</vt:lpstr>
      <vt:lpstr>Relation: Synonymy?</vt:lpstr>
      <vt:lpstr>Relation: Similarity</vt:lpstr>
      <vt:lpstr>Ask humans how similar 2 words are</vt:lpstr>
      <vt:lpstr>Relation: Word relatedness</vt:lpstr>
      <vt:lpstr>Semantic field</vt:lpstr>
      <vt:lpstr>Relation: Antonymy</vt:lpstr>
      <vt:lpstr>Connotation (sentiment)</vt:lpstr>
      <vt:lpstr>So far</vt:lpstr>
      <vt:lpstr>Computational models of word meaning</vt:lpstr>
      <vt:lpstr>Let's define words by their usages</vt:lpstr>
      <vt:lpstr>What does recent English borrowing ongchoi mean?</vt:lpstr>
      <vt:lpstr>Ongchoi: Ipomoea aquatica "Water Spinach"</vt:lpstr>
      <vt:lpstr>Idea 1: Defining meaning by linguistic distribution</vt:lpstr>
      <vt:lpstr>Idea 2: Meaning as a point in space (Osgood et al. 1957)</vt:lpstr>
      <vt:lpstr>Idea 1: Defining meaning by linguistic distribution  Idea 2: Meaning as a point in multidimensional space</vt:lpstr>
      <vt:lpstr>Defining meaning as a point in space based on distribution</vt:lpstr>
      <vt:lpstr>We define meaning of a word as a vector</vt:lpstr>
      <vt:lpstr>Intuition: why vectors?</vt:lpstr>
      <vt:lpstr>We'll discuss 2 kinds of embeddings</vt:lpstr>
      <vt:lpstr>From now on: Computing with meaning representations instead of string representations</vt:lpstr>
      <vt:lpstr>Term-document matrix</vt:lpstr>
      <vt:lpstr>Visualizing document vectors</vt:lpstr>
      <vt:lpstr>Vectors are the basis of information retrieval</vt:lpstr>
      <vt:lpstr>Idea for word meaning: Words can be vectors too!!!</vt:lpstr>
      <vt:lpstr>More common: word-word matrix (or "term-context matrix")</vt:lpstr>
      <vt:lpstr>PowerPoint Presentation</vt:lpstr>
      <vt:lpstr>Computing word similarity: Dot product and Cosine</vt:lpstr>
      <vt:lpstr>Problem with raw dot-product</vt:lpstr>
      <vt:lpstr>Alternative: cosine for computing word similarity</vt:lpstr>
      <vt:lpstr>Cosine as a similarity metric</vt:lpstr>
      <vt:lpstr>Cosine examples</vt:lpstr>
      <vt:lpstr>Visualizing cosines  (well, angles)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But raw frequency is a bad representation</vt:lpstr>
      <vt:lpstr>Two common solutions for word weighting</vt:lpstr>
      <vt:lpstr>Term frequency (tf)</vt:lpstr>
      <vt:lpstr>Document frequency (df)</vt:lpstr>
      <vt:lpstr>Inverse document frequency (idf)</vt:lpstr>
      <vt:lpstr>What is a document?</vt:lpstr>
      <vt:lpstr>Final tf-idf weighted value for a word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Pointwise Mutual Information</vt:lpstr>
      <vt:lpstr>Positive Pointwise Mutual Information</vt:lpstr>
      <vt:lpstr>Computing PPMI on a term-context matrix</vt:lpstr>
      <vt:lpstr>PowerPoint Presentation</vt:lpstr>
      <vt:lpstr>PowerPoint Presentation</vt:lpstr>
      <vt:lpstr>Sparse versus dense vectors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2024-08-02T13:49:57Z</dcterms:created>
  <dcterms:modified xsi:type="dcterms:W3CDTF">2024-08-02T13:49:58Z</dcterms:modified>
</cp:coreProperties>
</file>