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480" r:id="rId2"/>
    <p:sldId id="303" r:id="rId3"/>
    <p:sldId id="497" r:id="rId4"/>
    <p:sldId id="498" r:id="rId5"/>
    <p:sldId id="517" r:id="rId6"/>
    <p:sldId id="313" r:id="rId7"/>
    <p:sldId id="519" r:id="rId8"/>
    <p:sldId id="1106" r:id="rId9"/>
    <p:sldId id="1107" r:id="rId10"/>
    <p:sldId id="256" r:id="rId11"/>
    <p:sldId id="520" r:id="rId12"/>
    <p:sldId id="518" r:id="rId13"/>
    <p:sldId id="521" r:id="rId14"/>
    <p:sldId id="522" r:id="rId15"/>
    <p:sldId id="523" r:id="rId16"/>
    <p:sldId id="524" r:id="rId17"/>
    <p:sldId id="540" r:id="rId18"/>
    <p:sldId id="276" r:id="rId19"/>
    <p:sldId id="525" r:id="rId20"/>
    <p:sldId id="526" r:id="rId21"/>
    <p:sldId id="528" r:id="rId22"/>
    <p:sldId id="529" r:id="rId23"/>
    <p:sldId id="530" r:id="rId24"/>
    <p:sldId id="531" r:id="rId25"/>
    <p:sldId id="532" r:id="rId26"/>
    <p:sldId id="533" r:id="rId27"/>
    <p:sldId id="534" r:id="rId28"/>
    <p:sldId id="535" r:id="rId29"/>
    <p:sldId id="536" r:id="rId30"/>
    <p:sldId id="537" r:id="rId31"/>
    <p:sldId id="538" r:id="rId32"/>
    <p:sldId id="539" r:id="rId33"/>
    <p:sldId id="34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7"/>
            <p14:sldId id="498"/>
            <p14:sldId id="517"/>
            <p14:sldId id="313"/>
            <p14:sldId id="519"/>
            <p14:sldId id="1106"/>
            <p14:sldId id="1107"/>
            <p14:sldId id="256"/>
            <p14:sldId id="520"/>
            <p14:sldId id="518"/>
            <p14:sldId id="521"/>
            <p14:sldId id="522"/>
            <p14:sldId id="523"/>
            <p14:sldId id="524"/>
            <p14:sldId id="540"/>
            <p14:sldId id="276"/>
            <p14:sldId id="525"/>
            <p14:sldId id="526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8E5A6D"/>
    <a:srgbClr val="2D3956"/>
    <a:srgbClr val="4472C4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3" d="100"/>
          <a:sy n="63" d="100"/>
        </p:scale>
        <p:origin x="7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064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0935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796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Relationship Id="rId9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E0gQwCC6i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bZgB32vk60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1.png"/><Relationship Id="rId7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1.png"/><Relationship Id="rId7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1.png"/><Relationship Id="rId7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42.png"/><Relationship Id="rId4" Type="http://schemas.openxmlformats.org/officeDocument/2006/relationships/image" Target="../media/image12.svg"/><Relationship Id="rId9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44.png"/><Relationship Id="rId7" Type="http://schemas.openxmlformats.org/officeDocument/2006/relationships/image" Target="../media/image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238653" y="1560211"/>
            <a:ext cx="589296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Integrated Marketing </a:t>
            </a:r>
          </a:p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Communication</a:t>
            </a:r>
          </a:p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394850" y="4789957"/>
            <a:ext cx="34852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 Introduction to Integrated </a:t>
            </a:r>
          </a:p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Marketing Communications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43543"/>
            <a:ext cx="12191999" cy="6017622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7518239" y="1414517"/>
            <a:ext cx="512080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Integrated Marketing </a:t>
            </a: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Communication</a:t>
            </a: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4852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 Introduction to Integrated 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Marketing Communications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03893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Description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746518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67466" y="267432"/>
            <a:ext cx="1746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757610" y="53486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113984" y="1693728"/>
            <a:ext cx="9221837" cy="4316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You explore the scope of marketing communications within the dynamic contextualized communication coexistence of digital and classical channels.</a:t>
            </a:r>
            <a:r>
              <a:rPr lang="en-US" sz="2800" b="1" dirty="0"/>
              <a:t> 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The module introduces key terms and concepts, current theories, and practices with a focus on the integration between digital and classical communication methods.</a:t>
            </a:r>
            <a:r>
              <a:rPr lang="en-US" sz="2800" b="1" dirty="0"/>
              <a:t> 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Explore the main factors that influence the success of marketing communications campaigns</a:t>
            </a:r>
            <a:r>
              <a:rPr lang="en-US" sz="2800" b="1" dirty="0"/>
              <a:t> </a:t>
            </a:r>
            <a:r>
              <a:rPr lang="en-US" sz="2000" b="1" dirty="0"/>
              <a:t>and the main Marketing Communications theoretical framework</a:t>
            </a:r>
            <a:r>
              <a:rPr lang="en-US" sz="2800" b="1" dirty="0"/>
              <a:t> </a:t>
            </a:r>
            <a:endParaRPr lang="en-US" sz="2400" b="1" dirty="0"/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Explore specific communication campaigns, and to create recommendations with a focus on the planned and integrated perspectives within various marketing communication environments.</a:t>
            </a:r>
            <a:r>
              <a:rPr lang="en-US" sz="2800" b="1" dirty="0"/>
              <a:t> </a:t>
            </a:r>
            <a:endParaRPr lang="en-US" sz="2800" b="1" dirty="0">
              <a:solidFill>
                <a:prstClr val="black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28038" y="1455429"/>
            <a:ext cx="9696496" cy="54358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99059" y="521470"/>
            <a:ext cx="5802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760572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67466" y="267432"/>
            <a:ext cx="1760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764638" y="5214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44885" y="1059769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8608EBA-9E20-4E0B-9AD3-7A9775A4F51D}"/>
              </a:ext>
            </a:extLst>
          </p:cNvPr>
          <p:cNvSpPr/>
          <p:nvPr/>
        </p:nvSpPr>
        <p:spPr>
          <a:xfrm>
            <a:off x="2609405" y="1754773"/>
            <a:ext cx="9215129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Calibri-Light"/>
              </a:rPr>
              <a:t>Having successfully completed this module you will be able to:</a:t>
            </a:r>
            <a:endParaRPr lang="en-US" sz="2400" dirty="0">
              <a:solidFill>
                <a:srgbClr val="000000"/>
              </a:solidFill>
              <a:latin typeface="Calibri-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Evaluate and apply the complex principles of the marketing communication planning process.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Analyze and present coherent recommendations of the kind that inform creative and effective marketing communications decisions.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Review advanced integrated communication methods and formats for higher levels of engagement with the audience.</a:t>
            </a:r>
            <a:r>
              <a:rPr lang="en-US" sz="2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Present complex ideas in various formats in a creative and effective manner.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Demonstrate critical, analytical, non-linear, and creative thinking in evaluating marketing communication contexts. </a:t>
            </a:r>
          </a:p>
        </p:txBody>
      </p:sp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52279" y="1409730"/>
            <a:ext cx="9696496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99059" y="521470"/>
            <a:ext cx="5802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67432"/>
            <a:ext cx="1964126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67466" y="267432"/>
            <a:ext cx="196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05695" y="5101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00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44885" y="1059769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8608EBA-9E20-4E0B-9AD3-7A9775A4F51D}"/>
              </a:ext>
            </a:extLst>
          </p:cNvPr>
          <p:cNvSpPr/>
          <p:nvPr/>
        </p:nvSpPr>
        <p:spPr>
          <a:xfrm>
            <a:off x="2699059" y="1748142"/>
            <a:ext cx="888902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Calibri-Light"/>
              </a:rPr>
              <a:t>Having successfully completed this module you will be able to:</a:t>
            </a:r>
          </a:p>
          <a:p>
            <a:endParaRPr lang="en-US" sz="2400" dirty="0">
              <a:solidFill>
                <a:srgbClr val="000000"/>
              </a:solidFill>
              <a:latin typeface="Calibri-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Evaluate the main strengths and weaknesses for different marketing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Know the communications strategies and tools with ethical considerations within the overall marketing strategy.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Know the scope and specificity of the marketing communications domain.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To know the advanced value of the integrated marketing communication (IMC) perspective in a variety of classical and digital communication channels.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3377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716203" y="899652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4492" y="1982015"/>
            <a:ext cx="8417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 AN INTRODUCTION TO INTEGRATED MARKETING COMMUNICATIONS.</a:t>
            </a:r>
            <a:br>
              <a:rPr lang="en-US" sz="2400" dirty="0"/>
            </a:br>
            <a:r>
              <a:rPr lang="en-US" sz="2400" dirty="0"/>
              <a:t>2 THE ROLE OF IMC IN THE MARKETING PROCESS . </a:t>
            </a:r>
            <a:br>
              <a:rPr lang="en-US" sz="2400" dirty="0"/>
            </a:br>
            <a:r>
              <a:rPr lang="en-US" sz="2400" dirty="0"/>
              <a:t>5 THE COMMUNICATION PROCESS .</a:t>
            </a:r>
            <a:br>
              <a:rPr lang="en-US" sz="2400" dirty="0"/>
            </a:br>
            <a:r>
              <a:rPr lang="en-US" sz="2400" dirty="0"/>
              <a:t>6 SOURCE, MESSAGE, AND CHANNEL FACTORS </a:t>
            </a:r>
            <a:br>
              <a:rPr lang="en-US" sz="2400" dirty="0"/>
            </a:br>
            <a:r>
              <a:rPr lang="en-US" sz="2400" dirty="0"/>
              <a:t>8 CREATIVE STRATEGY: PLANNING AND DEVELOPMENT .</a:t>
            </a:r>
            <a:br>
              <a:rPr lang="en-US" sz="2400" dirty="0"/>
            </a:br>
            <a:r>
              <a:rPr lang="en-US" sz="2400" dirty="0"/>
              <a:t>9 MEDIA PLANNING AND STRATEGY .</a:t>
            </a:r>
            <a:br>
              <a:rPr lang="en-US" sz="2400" dirty="0"/>
            </a:br>
            <a:r>
              <a:rPr lang="en-US" sz="2400" dirty="0"/>
              <a:t>10 DIRECT MARKETING.</a:t>
            </a:r>
            <a:br>
              <a:rPr lang="en-US" sz="2400" dirty="0"/>
            </a:br>
            <a:r>
              <a:rPr lang="en-US" sz="2400" dirty="0"/>
              <a:t>11 THE INTERNET: DIGITAL AND SOCIAL MEDIA.</a:t>
            </a:r>
            <a:br>
              <a:rPr lang="en-US" sz="2400" dirty="0"/>
            </a:br>
            <a:r>
              <a:rPr lang="en-US" sz="2400" dirty="0"/>
              <a:t>12 SALES PROMOTION.</a:t>
            </a:r>
            <a:br>
              <a:rPr lang="en-US" sz="2400" dirty="0"/>
            </a:br>
            <a:r>
              <a:rPr lang="en-US" sz="2400" dirty="0"/>
              <a:t>13 PUBLIC RELATIONS, PUBLICITY, AND CORPORATE ADVERTISING .</a:t>
            </a:r>
            <a:br>
              <a:rPr lang="en-US" sz="2400" dirty="0"/>
            </a:br>
            <a:r>
              <a:rPr lang="en-US" sz="2400" dirty="0"/>
              <a:t>14 PERSONAL SELLING (ONLINE ONLY). 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509268" y="678834"/>
            <a:ext cx="1602023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509268" y="699597"/>
            <a:ext cx="1551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814086" y="95809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00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10568" y="911052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60983" y="467503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18598" y="-535488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9CC481E-15A4-4DBF-B831-645176FB7B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75050" y="761773"/>
            <a:ext cx="8379806" cy="606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80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18598" y="-535488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A538C9-BCE8-4EC9-AC7D-4981DA3488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8136" y="1058857"/>
            <a:ext cx="8693720" cy="489062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679070" y="187035"/>
            <a:ext cx="3742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What is Strategy?</a:t>
            </a:r>
          </a:p>
        </p:txBody>
      </p:sp>
    </p:spTree>
    <p:extLst>
      <p:ext uri="{BB962C8B-B14F-4D97-AF65-F5344CB8AC3E}">
        <p14:creationId xmlns:p14="http://schemas.microsoft.com/office/powerpoint/2010/main" val="577642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234684" y="70688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18598" y="-535488"/>
            <a:ext cx="2036258" cy="180099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127" y="5640253"/>
            <a:ext cx="1879649" cy="3092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679070" y="187035"/>
            <a:ext cx="3742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What is Strategy?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A7D2D8-3D2A-428B-9F63-4533B15D98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15282" y="1528512"/>
            <a:ext cx="7858848" cy="442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65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461789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34489" y="1979891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promotion mix is the specific blend of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relations,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 selling,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direct-marketing,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marketing tools that the company uses to persuasively communicate customer value and build customer relationships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4690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Promotion Mix</a:t>
            </a: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282118" y="2047237"/>
            <a:ext cx="8233906" cy="40820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526382" y="2946399"/>
            <a:ext cx="79896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Integrated marketing communications is the integration by the company of its communication channels to deliver a clear, consistent, and compelling message about the organization and its brands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8245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Integrated Marketing Communications Strategy</a:t>
            </a:r>
          </a:p>
        </p:txBody>
      </p:sp>
    </p:spTree>
    <p:extLst>
      <p:ext uri="{BB962C8B-B14F-4D97-AF65-F5344CB8AC3E}">
        <p14:creationId xmlns:p14="http://schemas.microsoft.com/office/powerpoint/2010/main" val="916907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648" y="5948714"/>
            <a:ext cx="1369454" cy="373824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45860" y="6492240"/>
            <a:ext cx="1238242" cy="20371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86918" y="265958"/>
            <a:ext cx="76137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852F4A"/>
                </a:solidFill>
              </a:rPr>
              <a:t>IMC Touchpoints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592212-0AA3-4384-8A73-012A3B2A65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2118" y="1594004"/>
            <a:ext cx="9144793" cy="448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723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64518" y="1820790"/>
            <a:ext cx="8233906" cy="40820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99798" y="2388346"/>
            <a:ext cx="7186578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Advertising</a:t>
            </a:r>
            <a:r>
              <a:rPr lang="en-US" sz="2400" dirty="0">
                <a:solidFill>
                  <a:srgbClr val="2D3956"/>
                </a:solidFill>
              </a:rPr>
              <a:t> is any paid form of non-personal presentation/communication and promotion of ideas, goods, or services by an identified sponsor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Broadcast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Print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Internet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Outdoor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</a:rPr>
              <a:t>The company cannot take instant feedback from the customer.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1173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Advertising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7C8735-EFC2-4038-89A2-CD6D9EFC2B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71218" y="3045986"/>
            <a:ext cx="2700762" cy="182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06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282118" y="2047237"/>
            <a:ext cx="8233906" cy="40820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566598" y="2703112"/>
            <a:ext cx="7186578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Personal selling</a:t>
            </a:r>
            <a:r>
              <a:rPr lang="en-US" sz="2400" dirty="0">
                <a:solidFill>
                  <a:srgbClr val="2D3956"/>
                </a:solidFill>
              </a:rPr>
              <a:t> is the personal presentation by the firm’s sales force for the purpose of making sales and building customer relationships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Sales presentations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Trade shows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Incentive programs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8308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Personal selling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4B6957-D8B0-4D94-8017-395341C8D5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0459" y="3928025"/>
            <a:ext cx="2847079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4974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1712" y="2047235"/>
            <a:ext cx="8233906" cy="40820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370477" y="2330197"/>
            <a:ext cx="5077179" cy="301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buFontTx/>
              <a:buNone/>
            </a:pPr>
            <a:r>
              <a:rPr lang="en-US" sz="2400" b="1" dirty="0"/>
              <a:t>Sales promotion</a:t>
            </a:r>
            <a:r>
              <a:rPr lang="en-US" sz="2400" dirty="0"/>
              <a:t> includes coupons, contests, cents-off deals, and premiums that attract consumer attention and offer strong incentives to purchase, and can be used to dramatize product offers and to boost sagging sales</a:t>
            </a:r>
          </a:p>
          <a:p>
            <a:pPr marL="533400" indent="-533400">
              <a:lnSpc>
                <a:spcPct val="9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65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Sales promotion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54A2CA-B93C-4718-A688-72A7AD1A1C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4973" y="2328881"/>
            <a:ext cx="2969009" cy="15363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82E788-0982-47B7-A5AC-947D71C8BE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7586" y="4223441"/>
            <a:ext cx="2206943" cy="16277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0B001F-9FF6-4B77-A8D0-8DB910D92CA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9772" b="10895"/>
          <a:stretch/>
        </p:blipFill>
        <p:spPr>
          <a:xfrm>
            <a:off x="9653163" y="1447364"/>
            <a:ext cx="2838247" cy="483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84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832" y="2021830"/>
            <a:ext cx="8233906" cy="40820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18821" y="2293264"/>
            <a:ext cx="5077179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Sales promotion</a:t>
            </a:r>
            <a:r>
              <a:rPr lang="en-US" sz="2400" dirty="0">
                <a:solidFill>
                  <a:srgbClr val="2D3956"/>
                </a:solidFill>
              </a:rPr>
              <a:t> is the short-term incentive to encourage the purchase or sale of a product or service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Discounts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Coupons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Displays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Demonstrations</a:t>
            </a:r>
          </a:p>
          <a:p>
            <a:pPr marL="533400" indent="-533400">
              <a:lnSpc>
                <a:spcPct val="9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65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Sales promotion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68F3F-0016-42A5-A50A-764A7AEC50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8671" y="2231957"/>
            <a:ext cx="2365453" cy="28226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4D11EF-0D93-428F-94F2-33561068D61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9248" y="3744712"/>
            <a:ext cx="2938527" cy="21581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4915D9-03C3-4656-99C1-5E0ECAD40FB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9354157" y="2154590"/>
            <a:ext cx="3017624" cy="370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75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DAC24-3708-4AE2-9A5D-A9F3B1A80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1D05EEE1-101F-4835-B391-3E8DF278D20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413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8097626" y="1737347"/>
            <a:ext cx="3498545" cy="489171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Was 500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NOW499</a:t>
            </a:r>
          </a:p>
        </p:txBody>
      </p:sp>
      <p:pic>
        <p:nvPicPr>
          <p:cNvPr id="6" name="Online Media 5" title="النساجون الشرقيون لفتره محدوده لتواصل ٠١١٢٥١٨١١٤٦">
            <a:hlinkClick r:id="" action="ppaction://media"/>
            <a:extLst>
              <a:ext uri="{FF2B5EF4-FFF2-40B4-BE49-F238E27FC236}">
                <a16:creationId xmlns:a16="http://schemas.microsoft.com/office/drawing/2014/main" id="{BCE347F1-D9AF-46D2-A30A-A75EA8D4F2B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91891" y="386499"/>
            <a:ext cx="11204280" cy="630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281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1712" y="2047235"/>
            <a:ext cx="8233906" cy="40820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1503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Major Sales Promotion Tools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BC60E-4BB1-4D67-A292-88FAD51C52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0992" y="2328880"/>
            <a:ext cx="7625408" cy="359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4977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923145" y="1359071"/>
            <a:ext cx="2729276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Consumer Promotion Tools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832" y="1329454"/>
            <a:ext cx="9336608" cy="47744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38211" y="1441365"/>
            <a:ext cx="8988141" cy="485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Samples</a:t>
            </a:r>
            <a:r>
              <a:rPr lang="en-US" sz="2400" dirty="0">
                <a:solidFill>
                  <a:srgbClr val="2D3956"/>
                </a:solidFill>
              </a:rPr>
              <a:t> offer a trial amount of a product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Coupons</a:t>
            </a:r>
            <a:r>
              <a:rPr lang="en-US" sz="2400" dirty="0">
                <a:solidFill>
                  <a:srgbClr val="2D3956"/>
                </a:solidFill>
              </a:rPr>
              <a:t> are certificates that give buyers a saving when they purchase specified products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Cash refunds </a:t>
            </a:r>
            <a:r>
              <a:rPr lang="en-US" sz="2400" dirty="0">
                <a:solidFill>
                  <a:srgbClr val="2D3956"/>
                </a:solidFill>
              </a:rPr>
              <a:t>are similar to coupons except that the price reduction occurs after the purchase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Price packs </a:t>
            </a:r>
            <a:r>
              <a:rPr lang="en-US" sz="2400" dirty="0">
                <a:solidFill>
                  <a:srgbClr val="2D3956"/>
                </a:solidFill>
              </a:rPr>
              <a:t>offer consumers savings off the regular price of a product 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Premiums</a:t>
            </a:r>
            <a:r>
              <a:rPr lang="en-US" sz="2400" dirty="0">
                <a:solidFill>
                  <a:srgbClr val="2D3956"/>
                </a:solidFill>
              </a:rPr>
              <a:t> are goods offered either for free or at a low price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Advertising specialties </a:t>
            </a:r>
            <a:r>
              <a:rPr lang="en-US" sz="2400" dirty="0">
                <a:solidFill>
                  <a:srgbClr val="2D3956"/>
                </a:solidFill>
              </a:rPr>
              <a:t>are useful articles imprinted with the advertiser’s name, logo, or message that are given as gifts to consumers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Point-of-purchase promotions </a:t>
            </a:r>
            <a:r>
              <a:rPr lang="en-US" sz="2400" dirty="0">
                <a:solidFill>
                  <a:srgbClr val="2D3956"/>
                </a:solidFill>
              </a:rPr>
              <a:t>include displays and demonstrations that take place at the point of sales</a:t>
            </a:r>
          </a:p>
          <a:p>
            <a:pPr marL="533400" indent="-533400">
              <a:lnSpc>
                <a:spcPct val="9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9206" y="6311380"/>
            <a:ext cx="1531034" cy="41793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65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Sales promotion</a:t>
            </a:r>
          </a:p>
        </p:txBody>
      </p:sp>
    </p:spTree>
    <p:extLst>
      <p:ext uri="{BB962C8B-B14F-4D97-AF65-F5344CB8AC3E}">
        <p14:creationId xmlns:p14="http://schemas.microsoft.com/office/powerpoint/2010/main" val="15881124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10026352" y="1359071"/>
            <a:ext cx="2626069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/>
              <a:t>Consumer Promotion Tools</a:t>
            </a:r>
            <a:endParaRPr lang="en-US" sz="3600" b="1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832" y="1329454"/>
            <a:ext cx="9336608" cy="47744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38211" y="1441365"/>
            <a:ext cx="8988141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US" sz="2800" b="1" dirty="0"/>
              <a:t>Contests, sweepstakes, and games </a:t>
            </a:r>
            <a:r>
              <a:rPr lang="en-US" sz="2800" dirty="0"/>
              <a:t>give consumers the chance to win something—such as cash, trips, or goods—by luck or through extra effort</a:t>
            </a:r>
          </a:p>
          <a:p>
            <a:r>
              <a:rPr lang="en-US" sz="2400" dirty="0"/>
              <a:t>Contests require an entry by a consumer</a:t>
            </a:r>
          </a:p>
          <a:p>
            <a:r>
              <a:rPr lang="en-US" sz="2400" dirty="0"/>
              <a:t>Sweepstakes require consumers to submit their names for a drawing</a:t>
            </a:r>
          </a:p>
          <a:p>
            <a:r>
              <a:rPr lang="en-US" sz="2400" dirty="0"/>
              <a:t>Games present consumers with something that may or may not help them win a prize</a:t>
            </a:r>
          </a:p>
          <a:p>
            <a:r>
              <a:rPr lang="en-US" sz="2400" dirty="0"/>
              <a:t>Event marketing</a:t>
            </a:r>
            <a:endParaRPr lang="en-US" sz="2400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9206" y="6311380"/>
            <a:ext cx="1531034" cy="41793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65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Sales promotion</a:t>
            </a:r>
          </a:p>
        </p:txBody>
      </p:sp>
    </p:spTree>
    <p:extLst>
      <p:ext uri="{BB962C8B-B14F-4D97-AF65-F5344CB8AC3E}">
        <p14:creationId xmlns:p14="http://schemas.microsoft.com/office/powerpoint/2010/main" val="13023640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10026352" y="1359071"/>
            <a:ext cx="2626069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Trade Promotion Tools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282118" y="1786300"/>
            <a:ext cx="7969322" cy="43176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9206" y="6311380"/>
            <a:ext cx="1531034" cy="41793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65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Sales promotion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2408A-011F-4BA7-A98E-6862FE068A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9013" y="2030354"/>
            <a:ext cx="6870444" cy="339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065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51712" y="1660843"/>
            <a:ext cx="8233906" cy="45093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8965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Public relations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895AB0-4718-41AE-89CF-1136D4038508}"/>
              </a:ext>
            </a:extLst>
          </p:cNvPr>
          <p:cNvSpPr txBox="1"/>
          <p:nvPr/>
        </p:nvSpPr>
        <p:spPr>
          <a:xfrm>
            <a:off x="1638024" y="1863624"/>
            <a:ext cx="7312936" cy="4236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Public relations</a:t>
            </a:r>
            <a:r>
              <a:rPr lang="en-US" sz="2400" dirty="0">
                <a:solidFill>
                  <a:srgbClr val="2D3956"/>
                </a:solidFill>
              </a:rPr>
              <a:t> involves building good relations with the company’s various publics by obtaining favorable publicity, building up a good corporate image, and handling or heading off unfavorable rumors, stories, and events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Press releases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Sponsorships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Special events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Web pages</a:t>
            </a:r>
          </a:p>
          <a:p>
            <a:pPr marL="533400" indent="-533400">
              <a:lnSpc>
                <a:spcPct val="80000"/>
              </a:lnSpc>
            </a:pPr>
            <a:endParaRPr lang="en-US" sz="2400" dirty="0">
              <a:solidFill>
                <a:srgbClr val="2D3956"/>
              </a:solidFill>
            </a:endParaRPr>
          </a:p>
          <a:p>
            <a:pPr marL="533400" indent="-533400">
              <a:lnSpc>
                <a:spcPct val="80000"/>
              </a:lnSpc>
            </a:pPr>
            <a:r>
              <a:rPr lang="en-US" sz="2400" b="1" dirty="0">
                <a:solidFill>
                  <a:srgbClr val="2D3956"/>
                </a:solidFill>
              </a:rPr>
              <a:t>Public relations</a:t>
            </a:r>
            <a:r>
              <a:rPr lang="en-US" sz="2400" dirty="0">
                <a:solidFill>
                  <a:srgbClr val="2D3956"/>
                </a:solidFill>
              </a:rPr>
              <a:t> is a very believable form of promotion that includes news stories, features, sponsorships, and events</a:t>
            </a:r>
          </a:p>
          <a:p>
            <a:pPr marL="533400" indent="-533400">
              <a:lnSpc>
                <a:spcPct val="8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2E048C-6DD6-4FBA-B5E1-058B085991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23145" y="4356241"/>
            <a:ext cx="2133785" cy="17436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4B4C61-0C7D-4B3C-8A46-01B2AA2CEE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99258" y="1764716"/>
            <a:ext cx="2596979" cy="238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2200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10026352" y="1359071"/>
            <a:ext cx="2626069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Major Public Relations Tools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282118" y="1786300"/>
            <a:ext cx="7969322" cy="43176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9206" y="6311380"/>
            <a:ext cx="1531034" cy="41793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8035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Public relations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5C76EE-75AB-4F12-B9D2-E9688B26DB8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025" b="6634"/>
          <a:stretch/>
        </p:blipFill>
        <p:spPr>
          <a:xfrm>
            <a:off x="2848567" y="1844012"/>
            <a:ext cx="6611337" cy="420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922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0093" y="1417427"/>
            <a:ext cx="8233906" cy="45093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0273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Direct 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895AB0-4718-41AE-89CF-1136D4038508}"/>
              </a:ext>
            </a:extLst>
          </p:cNvPr>
          <p:cNvSpPr txBox="1"/>
          <p:nvPr/>
        </p:nvSpPr>
        <p:spPr>
          <a:xfrm>
            <a:off x="616236" y="1800547"/>
            <a:ext cx="8233906" cy="3753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Direct marketing</a:t>
            </a:r>
            <a:r>
              <a:rPr lang="en-US" sz="2400" dirty="0">
                <a:solidFill>
                  <a:srgbClr val="2D3956"/>
                </a:solidFill>
              </a:rPr>
              <a:t> is a non-public, immediate, customized, and interactive promotional tool that includes direct mail, catalogs, telemarketing, and online marketing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Direct marketing</a:t>
            </a:r>
            <a:r>
              <a:rPr lang="en-US" sz="2400" dirty="0">
                <a:solidFill>
                  <a:srgbClr val="2D3956"/>
                </a:solidFill>
              </a:rPr>
              <a:t> involves making direct connections with carefully targeted individual consumers to both obtain an immediate response and cultivate lasting customer relationships—through the use of direct mail, telephone, direct-response television, e-mail, and the Internet to communicate directly with specific consumers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Catalog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Telemarketing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Kiosks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9D1B3-C123-4D6E-B2E4-3BFA1944F1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78009" y="2241086"/>
            <a:ext cx="3820401" cy="32629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30027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60093" y="1563462"/>
            <a:ext cx="8233906" cy="45093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381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Forms of Direct Marketing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ED2879-F0CE-486A-9CCF-8C19B42394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6739" y="1678803"/>
            <a:ext cx="6885341" cy="439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928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712960" y="1359071"/>
            <a:ext cx="2939461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Marketing and the Internet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60093" y="1563462"/>
            <a:ext cx="8233906" cy="45093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85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Digital/Internet 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834426" y="1998621"/>
            <a:ext cx="387549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Internet</a:t>
            </a:r>
            <a:r>
              <a:rPr lang="en-US" sz="2400" dirty="0">
                <a:solidFill>
                  <a:srgbClr val="2D3956"/>
                </a:solidFill>
              </a:rPr>
              <a:t> is a vast public Web of computer networks that connects users of all types around the world to each other and to a large information repository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1F860A-3482-4A5D-AEDB-27A8BF0EB0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82082" y="1830402"/>
            <a:ext cx="3048264" cy="407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82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712960" y="1359071"/>
            <a:ext cx="2939461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Setting Up an Online Presence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60093" y="1192300"/>
            <a:ext cx="8233906" cy="4880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85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Digital/Internet 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834426" y="1417282"/>
            <a:ext cx="787853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</a:rPr>
              <a:t>Creating a Web site requires designing an attractive site and developing ways to get consumers to visit the site, remain on the site, and return to the site</a:t>
            </a:r>
          </a:p>
          <a:p>
            <a:pPr>
              <a:buFontTx/>
              <a:buNone/>
            </a:pPr>
            <a:r>
              <a:rPr lang="en-US" sz="2400" dirty="0">
                <a:solidFill>
                  <a:srgbClr val="4472C4"/>
                </a:solidFill>
              </a:rPr>
              <a:t>Types of sites</a:t>
            </a:r>
          </a:p>
          <a:p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Corporate Web site</a:t>
            </a:r>
          </a:p>
          <a:p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Marketing Web site</a:t>
            </a:r>
          </a:p>
          <a:p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B03FE2-CAD5-470B-A538-006B3483AA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0015" y="3835225"/>
            <a:ext cx="6633023" cy="20789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2A02F2-EB81-400A-8BAC-B933CAB9F1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95341" y="2435258"/>
            <a:ext cx="2023878" cy="136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9172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793999" y="1355164"/>
            <a:ext cx="3071541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Determining the Communication Objectives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46480" y="1192300"/>
            <a:ext cx="8876665" cy="4880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98117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Steps in Developing Effective Marketing Communication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664551" y="1680376"/>
            <a:ext cx="787853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</a:rPr>
              <a:t>Marketers seek a purchase response that results from a consumer decision-making process that includes the stages of buyer readiness</a:t>
            </a:r>
          </a:p>
          <a:p>
            <a:endParaRPr lang="en-US" sz="2400" dirty="0"/>
          </a:p>
        </p:txBody>
      </p:sp>
      <p:pic>
        <p:nvPicPr>
          <p:cNvPr id="12" name="Picture 6" descr="fig14_03wo">
            <a:extLst>
              <a:ext uri="{FF2B5EF4-FFF2-40B4-BE49-F238E27FC236}">
                <a16:creationId xmlns:a16="http://schemas.microsoft.com/office/drawing/2014/main" id="{68AF99B4-D80B-4900-B5BB-26A890251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51280" y="3632542"/>
            <a:ext cx="8571865" cy="130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87242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793999" y="1355164"/>
            <a:ext cx="3071541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Designing a Message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46480" y="1192300"/>
            <a:ext cx="8876665" cy="4880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98117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Steps in Developing Effective Marketing Communication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664551" y="1680376"/>
            <a:ext cx="787853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buFontTx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Message content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is an appeal or theme that will produce the desired response</a:t>
            </a:r>
          </a:p>
          <a:p>
            <a:pPr marL="533400" indent="-533400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Rational appeal</a:t>
            </a: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audience’s self-interest</a:t>
            </a:r>
          </a:p>
          <a:p>
            <a:pPr marL="533400" indent="-533400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Emotional appeal</a:t>
            </a: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positive or negative emotions</a:t>
            </a:r>
          </a:p>
          <a:p>
            <a:pPr marL="533400" indent="-533400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Moral appeal</a:t>
            </a: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sense of right and proper</a:t>
            </a:r>
          </a:p>
          <a:p>
            <a:pPr marL="533400" indent="-533400"/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533400" indent="-533400">
              <a:buFontTx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Message Format</a:t>
            </a:r>
          </a:p>
          <a:p>
            <a:pPr marL="533400" indent="-533400"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a typeface="ＭＳ Ｐゴシック"/>
                <a:cs typeface="ＭＳ Ｐゴシック"/>
              </a:rPr>
              <a:t>	What will be the color, the text, the copy, the images?</a:t>
            </a:r>
          </a:p>
          <a:p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331EBE-D071-4309-9071-2618DABCDDF6}"/>
              </a:ext>
            </a:extLst>
          </p:cNvPr>
          <p:cNvSpPr txBox="1"/>
          <p:nvPr/>
        </p:nvSpPr>
        <p:spPr>
          <a:xfrm>
            <a:off x="6851604" y="2755379"/>
            <a:ext cx="160188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Logic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Emotion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humor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celebrity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Music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Fear </a:t>
            </a:r>
          </a:p>
        </p:txBody>
      </p:sp>
    </p:spTree>
    <p:extLst>
      <p:ext uri="{BB962C8B-B14F-4D97-AF65-F5344CB8AC3E}">
        <p14:creationId xmlns:p14="http://schemas.microsoft.com/office/powerpoint/2010/main" val="2174388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793999" y="1355164"/>
            <a:ext cx="3071541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Designing a Message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46480" y="1192300"/>
            <a:ext cx="8876665" cy="4880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2984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Message Factors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0A3F7C-FE76-4BE6-8027-8CC0C97049C1}"/>
              </a:ext>
            </a:extLst>
          </p:cNvPr>
          <p:cNvGrpSpPr/>
          <p:nvPr/>
        </p:nvGrpSpPr>
        <p:grpSpPr>
          <a:xfrm>
            <a:off x="1532890" y="1355164"/>
            <a:ext cx="7885430" cy="4475249"/>
            <a:chOff x="1543050" y="1143001"/>
            <a:chExt cx="6343650" cy="365759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B25DA1B-47D6-4D82-99A8-01BFBF154B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43050" y="1143001"/>
              <a:ext cx="6343650" cy="1784747"/>
              <a:chOff x="457200" y="1524059"/>
              <a:chExt cx="8458199" cy="2378868"/>
            </a:xfrm>
          </p:grpSpPr>
          <p:sp>
            <p:nvSpPr>
              <p:cNvPr id="17" name="Freeform 5">
                <a:extLst>
                  <a:ext uri="{FF2B5EF4-FFF2-40B4-BE49-F238E27FC236}">
                    <a16:creationId xmlns:a16="http://schemas.microsoft.com/office/drawing/2014/main" id="{9F40C8D7-727C-487E-B250-C395A6DEAA2D}"/>
                  </a:ext>
                </a:extLst>
              </p:cNvPr>
              <p:cNvSpPr/>
              <p:nvPr/>
            </p:nvSpPr>
            <p:spPr>
              <a:xfrm>
                <a:off x="3502025" y="1762104"/>
                <a:ext cx="5413374" cy="1902777"/>
              </a:xfrm>
              <a:custGeom>
                <a:avLst/>
                <a:gdLst>
                  <a:gd name="connsiteX0" fmla="*/ 317189 w 1903094"/>
                  <a:gd name="connsiteY0" fmla="*/ 0 h 5413248"/>
                  <a:gd name="connsiteX1" fmla="*/ 1585905 w 1903094"/>
                  <a:gd name="connsiteY1" fmla="*/ 0 h 5413248"/>
                  <a:gd name="connsiteX2" fmla="*/ 1903094 w 1903094"/>
                  <a:gd name="connsiteY2" fmla="*/ 317189 h 5413248"/>
                  <a:gd name="connsiteX3" fmla="*/ 1903094 w 1903094"/>
                  <a:gd name="connsiteY3" fmla="*/ 5413248 h 5413248"/>
                  <a:gd name="connsiteX4" fmla="*/ 1903094 w 1903094"/>
                  <a:gd name="connsiteY4" fmla="*/ 5413248 h 5413248"/>
                  <a:gd name="connsiteX5" fmla="*/ 0 w 1903094"/>
                  <a:gd name="connsiteY5" fmla="*/ 5413248 h 5413248"/>
                  <a:gd name="connsiteX6" fmla="*/ 0 w 1903094"/>
                  <a:gd name="connsiteY6" fmla="*/ 5413248 h 5413248"/>
                  <a:gd name="connsiteX7" fmla="*/ 0 w 1903094"/>
                  <a:gd name="connsiteY7" fmla="*/ 317189 h 5413248"/>
                  <a:gd name="connsiteX8" fmla="*/ 317189 w 1903094"/>
                  <a:gd name="connsiteY8" fmla="*/ 0 h 5413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03094" h="5413248">
                    <a:moveTo>
                      <a:pt x="1903094" y="902227"/>
                    </a:moveTo>
                    <a:lnTo>
                      <a:pt x="1903094" y="4511021"/>
                    </a:lnTo>
                    <a:cubicBezTo>
                      <a:pt x="1903094" y="5009308"/>
                      <a:pt x="1853169" y="5413248"/>
                      <a:pt x="1791582" y="5413248"/>
                    </a:cubicBezTo>
                    <a:lnTo>
                      <a:pt x="0" y="5413248"/>
                    </a:lnTo>
                    <a:lnTo>
                      <a:pt x="0" y="541324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791582" y="0"/>
                    </a:lnTo>
                    <a:cubicBezTo>
                      <a:pt x="1853169" y="0"/>
                      <a:pt x="1903094" y="403940"/>
                      <a:pt x="1903094" y="902227"/>
                    </a:cubicBezTo>
                    <a:close/>
                  </a:path>
                </a:pathLst>
              </a:custGeom>
              <a:solidFill>
                <a:srgbClr val="F3F3F3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85738" tIns="162544" rIns="255413" bIns="162545" spcCol="1270" anchor="ctr"/>
              <a:lstStyle/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sz="15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Order of presentation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sz="15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Conclusion drawing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sz="15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Message sidedness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sz="15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Refutation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sz="15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Verbal versus visual messages</a:t>
                </a:r>
              </a:p>
            </p:txBody>
          </p:sp>
          <p:sp>
            <p:nvSpPr>
              <p:cNvPr id="20" name="Freeform 6">
                <a:extLst>
                  <a:ext uri="{FF2B5EF4-FFF2-40B4-BE49-F238E27FC236}">
                    <a16:creationId xmlns:a16="http://schemas.microsoft.com/office/drawing/2014/main" id="{2B8E2605-4CE0-430A-B57B-DE03A2EC9EE9}"/>
                  </a:ext>
                </a:extLst>
              </p:cNvPr>
              <p:cNvSpPr/>
              <p:nvPr/>
            </p:nvSpPr>
            <p:spPr>
              <a:xfrm>
                <a:off x="457200" y="1524059"/>
                <a:ext cx="3044825" cy="2378868"/>
              </a:xfrm>
              <a:custGeom>
                <a:avLst/>
                <a:gdLst>
                  <a:gd name="connsiteX0" fmla="*/ 0 w 3044952"/>
                  <a:gd name="connsiteY0" fmla="*/ 396486 h 2378868"/>
                  <a:gd name="connsiteX1" fmla="*/ 396486 w 3044952"/>
                  <a:gd name="connsiteY1" fmla="*/ 0 h 2378868"/>
                  <a:gd name="connsiteX2" fmla="*/ 2648466 w 3044952"/>
                  <a:gd name="connsiteY2" fmla="*/ 0 h 2378868"/>
                  <a:gd name="connsiteX3" fmla="*/ 3044952 w 3044952"/>
                  <a:gd name="connsiteY3" fmla="*/ 396486 h 2378868"/>
                  <a:gd name="connsiteX4" fmla="*/ 3044952 w 3044952"/>
                  <a:gd name="connsiteY4" fmla="*/ 1982382 h 2378868"/>
                  <a:gd name="connsiteX5" fmla="*/ 2648466 w 3044952"/>
                  <a:gd name="connsiteY5" fmla="*/ 2378868 h 2378868"/>
                  <a:gd name="connsiteX6" fmla="*/ 396486 w 3044952"/>
                  <a:gd name="connsiteY6" fmla="*/ 2378868 h 2378868"/>
                  <a:gd name="connsiteX7" fmla="*/ 0 w 3044952"/>
                  <a:gd name="connsiteY7" fmla="*/ 1982382 h 2378868"/>
                  <a:gd name="connsiteX8" fmla="*/ 0 w 3044952"/>
                  <a:gd name="connsiteY8" fmla="*/ 396486 h 237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044952" h="2378868">
                    <a:moveTo>
                      <a:pt x="0" y="396486"/>
                    </a:moveTo>
                    <a:cubicBezTo>
                      <a:pt x="0" y="177513"/>
                      <a:pt x="177513" y="0"/>
                      <a:pt x="396486" y="0"/>
                    </a:cubicBezTo>
                    <a:lnTo>
                      <a:pt x="2648466" y="0"/>
                    </a:lnTo>
                    <a:cubicBezTo>
                      <a:pt x="2867439" y="0"/>
                      <a:pt x="3044952" y="177513"/>
                      <a:pt x="3044952" y="396486"/>
                    </a:cubicBezTo>
                    <a:lnTo>
                      <a:pt x="3044952" y="1982382"/>
                    </a:lnTo>
                    <a:cubicBezTo>
                      <a:pt x="3044952" y="2201355"/>
                      <a:pt x="2867439" y="2378868"/>
                      <a:pt x="2648466" y="2378868"/>
                    </a:cubicBezTo>
                    <a:lnTo>
                      <a:pt x="396486" y="2378868"/>
                    </a:lnTo>
                    <a:cubicBezTo>
                      <a:pt x="177513" y="2378868"/>
                      <a:pt x="0" y="2201355"/>
                      <a:pt x="0" y="1982382"/>
                    </a:cubicBezTo>
                    <a:lnTo>
                      <a:pt x="0" y="396486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  <a:alpha val="49000"/>
                </a:scheme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67105" tIns="127100" rIns="167105" bIns="127100" spcCol="1270" anchor="ctr"/>
              <a:lstStyle/>
              <a:p>
                <a:pPr marL="0" marR="0" lvl="0" indent="0" algn="ctr" defTabSz="9334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3500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21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Message structure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CAE95386-BFB1-477D-A668-EF313ECA68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43050" y="3015853"/>
              <a:ext cx="6343650" cy="1784747"/>
              <a:chOff x="457200" y="4021871"/>
              <a:chExt cx="8458199" cy="2378868"/>
            </a:xfrm>
          </p:grpSpPr>
          <p:sp>
            <p:nvSpPr>
              <p:cNvPr id="15" name="Freeform 7">
                <a:extLst>
                  <a:ext uri="{FF2B5EF4-FFF2-40B4-BE49-F238E27FC236}">
                    <a16:creationId xmlns:a16="http://schemas.microsoft.com/office/drawing/2014/main" id="{692273B2-7BEA-4F35-9A0C-A8083AE8B715}"/>
                  </a:ext>
                </a:extLst>
              </p:cNvPr>
              <p:cNvSpPr/>
              <p:nvPr/>
            </p:nvSpPr>
            <p:spPr>
              <a:xfrm>
                <a:off x="3502025" y="4259917"/>
                <a:ext cx="5413374" cy="1902777"/>
              </a:xfrm>
              <a:custGeom>
                <a:avLst/>
                <a:gdLst>
                  <a:gd name="connsiteX0" fmla="*/ 317189 w 1903094"/>
                  <a:gd name="connsiteY0" fmla="*/ 0 h 5413248"/>
                  <a:gd name="connsiteX1" fmla="*/ 1585905 w 1903094"/>
                  <a:gd name="connsiteY1" fmla="*/ 0 h 5413248"/>
                  <a:gd name="connsiteX2" fmla="*/ 1903094 w 1903094"/>
                  <a:gd name="connsiteY2" fmla="*/ 317189 h 5413248"/>
                  <a:gd name="connsiteX3" fmla="*/ 1903094 w 1903094"/>
                  <a:gd name="connsiteY3" fmla="*/ 5413248 h 5413248"/>
                  <a:gd name="connsiteX4" fmla="*/ 1903094 w 1903094"/>
                  <a:gd name="connsiteY4" fmla="*/ 5413248 h 5413248"/>
                  <a:gd name="connsiteX5" fmla="*/ 0 w 1903094"/>
                  <a:gd name="connsiteY5" fmla="*/ 5413248 h 5413248"/>
                  <a:gd name="connsiteX6" fmla="*/ 0 w 1903094"/>
                  <a:gd name="connsiteY6" fmla="*/ 5413248 h 5413248"/>
                  <a:gd name="connsiteX7" fmla="*/ 0 w 1903094"/>
                  <a:gd name="connsiteY7" fmla="*/ 317189 h 5413248"/>
                  <a:gd name="connsiteX8" fmla="*/ 317189 w 1903094"/>
                  <a:gd name="connsiteY8" fmla="*/ 0 h 5413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03094" h="5413248">
                    <a:moveTo>
                      <a:pt x="1903094" y="902227"/>
                    </a:moveTo>
                    <a:lnTo>
                      <a:pt x="1903094" y="4511021"/>
                    </a:lnTo>
                    <a:cubicBezTo>
                      <a:pt x="1903094" y="5009308"/>
                      <a:pt x="1853169" y="5413248"/>
                      <a:pt x="1791582" y="5413248"/>
                    </a:cubicBezTo>
                    <a:lnTo>
                      <a:pt x="0" y="5413248"/>
                    </a:lnTo>
                    <a:lnTo>
                      <a:pt x="0" y="541324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791582" y="0"/>
                    </a:lnTo>
                    <a:cubicBezTo>
                      <a:pt x="1853169" y="0"/>
                      <a:pt x="1903094" y="403940"/>
                      <a:pt x="1903094" y="902227"/>
                    </a:cubicBezTo>
                    <a:close/>
                  </a:path>
                </a:pathLst>
              </a:custGeom>
              <a:solidFill>
                <a:srgbClr val="F3F3F3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85738" tIns="162545" rIns="255413" bIns="162545" spcCol="1270" anchor="ctr"/>
              <a:lstStyle/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sz="15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Comparative advertising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sz="15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Fear appeals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sz="15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Humor appeals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sz="15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Sex appeal</a:t>
                </a:r>
              </a:p>
            </p:txBody>
          </p:sp>
          <p:sp>
            <p:nvSpPr>
              <p:cNvPr id="16" name="Freeform 8">
                <a:extLst>
                  <a:ext uri="{FF2B5EF4-FFF2-40B4-BE49-F238E27FC236}">
                    <a16:creationId xmlns:a16="http://schemas.microsoft.com/office/drawing/2014/main" id="{6E2A882E-986A-46C9-A53E-6BEA469FE580}"/>
                  </a:ext>
                </a:extLst>
              </p:cNvPr>
              <p:cNvSpPr/>
              <p:nvPr/>
            </p:nvSpPr>
            <p:spPr>
              <a:xfrm>
                <a:off x="457200" y="4021871"/>
                <a:ext cx="3044825" cy="2378868"/>
              </a:xfrm>
              <a:custGeom>
                <a:avLst/>
                <a:gdLst>
                  <a:gd name="connsiteX0" fmla="*/ 0 w 3044952"/>
                  <a:gd name="connsiteY0" fmla="*/ 396486 h 2378868"/>
                  <a:gd name="connsiteX1" fmla="*/ 396486 w 3044952"/>
                  <a:gd name="connsiteY1" fmla="*/ 0 h 2378868"/>
                  <a:gd name="connsiteX2" fmla="*/ 2648466 w 3044952"/>
                  <a:gd name="connsiteY2" fmla="*/ 0 h 2378868"/>
                  <a:gd name="connsiteX3" fmla="*/ 3044952 w 3044952"/>
                  <a:gd name="connsiteY3" fmla="*/ 396486 h 2378868"/>
                  <a:gd name="connsiteX4" fmla="*/ 3044952 w 3044952"/>
                  <a:gd name="connsiteY4" fmla="*/ 1982382 h 2378868"/>
                  <a:gd name="connsiteX5" fmla="*/ 2648466 w 3044952"/>
                  <a:gd name="connsiteY5" fmla="*/ 2378868 h 2378868"/>
                  <a:gd name="connsiteX6" fmla="*/ 396486 w 3044952"/>
                  <a:gd name="connsiteY6" fmla="*/ 2378868 h 2378868"/>
                  <a:gd name="connsiteX7" fmla="*/ 0 w 3044952"/>
                  <a:gd name="connsiteY7" fmla="*/ 1982382 h 2378868"/>
                  <a:gd name="connsiteX8" fmla="*/ 0 w 3044952"/>
                  <a:gd name="connsiteY8" fmla="*/ 396486 h 237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044952" h="2378868">
                    <a:moveTo>
                      <a:pt x="0" y="396486"/>
                    </a:moveTo>
                    <a:cubicBezTo>
                      <a:pt x="0" y="177513"/>
                      <a:pt x="177513" y="0"/>
                      <a:pt x="396486" y="0"/>
                    </a:cubicBezTo>
                    <a:lnTo>
                      <a:pt x="2648466" y="0"/>
                    </a:lnTo>
                    <a:cubicBezTo>
                      <a:pt x="2867439" y="0"/>
                      <a:pt x="3044952" y="177513"/>
                      <a:pt x="3044952" y="396486"/>
                    </a:cubicBezTo>
                    <a:lnTo>
                      <a:pt x="3044952" y="1982382"/>
                    </a:lnTo>
                    <a:cubicBezTo>
                      <a:pt x="3044952" y="2201355"/>
                      <a:pt x="2867439" y="2378868"/>
                      <a:pt x="2648466" y="2378868"/>
                    </a:cubicBezTo>
                    <a:lnTo>
                      <a:pt x="396486" y="2378868"/>
                    </a:lnTo>
                    <a:cubicBezTo>
                      <a:pt x="177513" y="2378868"/>
                      <a:pt x="0" y="2201355"/>
                      <a:pt x="0" y="1982382"/>
                    </a:cubicBezTo>
                    <a:lnTo>
                      <a:pt x="0" y="396486"/>
                    </a:lnTo>
                    <a:close/>
                  </a:path>
                </a:pathLst>
              </a:custGeom>
              <a:solidFill>
                <a:srgbClr val="8E5A6D">
                  <a:alpha val="65000"/>
                </a:srgb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67105" tIns="127100" rIns="167105" bIns="127100" spcCol="1270" anchor="ctr"/>
              <a:lstStyle/>
              <a:p>
                <a:pPr marL="0" marR="0" lvl="0" indent="0" algn="ctr" defTabSz="9334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3500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21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Message appeals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664185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793999" y="1355164"/>
            <a:ext cx="3071541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Designing a Message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46480" y="1192300"/>
            <a:ext cx="8876665" cy="4880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2984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Message Factors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DE173-5374-41B5-8461-361B2CBC09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8955" y="2096855"/>
            <a:ext cx="3072650" cy="3468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715767-F82E-4AE4-BE64-6CDD965CF8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49892" y="1643989"/>
            <a:ext cx="2517866" cy="22801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E5E6EA-CF3F-466A-A0A1-3A976C3EF0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63989" y="1561686"/>
            <a:ext cx="2438611" cy="24447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250AFD-6A80-4485-8258-74D16F761C6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17681" y="4397040"/>
            <a:ext cx="2328874" cy="150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5743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3184</TotalTime>
  <Words>1168</Words>
  <Application>Microsoft Office PowerPoint</Application>
  <PresentationFormat>Widescreen</PresentationFormat>
  <Paragraphs>169</Paragraphs>
  <Slides>33</Slides>
  <Notes>6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3" baseType="lpstr">
      <vt:lpstr>ＭＳ Ｐゴシック</vt:lpstr>
      <vt:lpstr>Arial</vt:lpstr>
      <vt:lpstr>Calibri</vt:lpstr>
      <vt:lpstr>Calibri Light</vt:lpstr>
      <vt:lpstr>Calibri-Light</vt:lpstr>
      <vt:lpstr>Roboto Light</vt:lpstr>
      <vt:lpstr>Tajawal ExtraBold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118</cp:revision>
  <dcterms:created xsi:type="dcterms:W3CDTF">2023-04-29T09:08:23Z</dcterms:created>
  <dcterms:modified xsi:type="dcterms:W3CDTF">2023-05-18T11:18:47Z</dcterms:modified>
</cp:coreProperties>
</file>