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sldIdLst>
    <p:sldId id="480" r:id="rId5"/>
    <p:sldId id="303" r:id="rId6"/>
    <p:sldId id="271" r:id="rId7"/>
    <p:sldId id="313" r:id="rId8"/>
    <p:sldId id="496" r:id="rId9"/>
    <p:sldId id="498" r:id="rId10"/>
    <p:sldId id="499" r:id="rId11"/>
    <p:sldId id="500" r:id="rId12"/>
    <p:sldId id="501" r:id="rId13"/>
    <p:sldId id="502" r:id="rId14"/>
    <p:sldId id="504" r:id="rId15"/>
    <p:sldId id="503" r:id="rId16"/>
    <p:sldId id="506" r:id="rId17"/>
    <p:sldId id="507" r:id="rId18"/>
    <p:sldId id="508" r:id="rId19"/>
    <p:sldId id="509" r:id="rId20"/>
    <p:sldId id="510" r:id="rId21"/>
    <p:sldId id="511" r:id="rId22"/>
    <p:sldId id="512" r:id="rId23"/>
    <p:sldId id="513" r:id="rId24"/>
    <p:sldId id="514" r:id="rId25"/>
    <p:sldId id="515" r:id="rId26"/>
    <p:sldId id="516" r:id="rId27"/>
    <p:sldId id="517" r:id="rId28"/>
    <p:sldId id="518" r:id="rId29"/>
    <p:sldId id="519" r:id="rId30"/>
    <p:sldId id="520"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498"/>
            <p14:sldId id="499"/>
            <p14:sldId id="500"/>
            <p14:sldId id="501"/>
            <p14:sldId id="502"/>
            <p14:sldId id="504"/>
            <p14:sldId id="503"/>
            <p14:sldId id="506"/>
            <p14:sldId id="507"/>
            <p14:sldId id="508"/>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7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09964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02811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1702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94402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82778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58178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6576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985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30902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475203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8103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66537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43908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59332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8746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38394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997780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614097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5203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903220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94759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67854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424476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8.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17.xml"/><Relationship Id="rId6" Type="http://schemas.openxmlformats.org/officeDocument/2006/relationships/image" Target="../media/image14.jpg"/><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Sarah </a:t>
            </a:r>
            <a:r>
              <a:rPr lang="en-US" sz="2400" dirty="0" err="1">
                <a:solidFill>
                  <a:schemeClr val="bg1"/>
                </a:solidFill>
                <a:latin typeface="Times New Roman" panose="02020603050405020304" pitchFamily="18" charset="0"/>
                <a:cs typeface="Times New Roman" panose="02020603050405020304" pitchFamily="18" charset="0"/>
              </a:rPr>
              <a:t>Chahine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21039" y="594018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209579" cy="1015663"/>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634</a:t>
            </a:r>
          </a:p>
          <a:p>
            <a:r>
              <a:rPr lang="en-US" sz="2000" dirty="0">
                <a:solidFill>
                  <a:schemeClr val="bg1"/>
                </a:solidFill>
                <a:latin typeface="Times New Roman" panose="02020603050405020304" pitchFamily="18" charset="0"/>
                <a:cs typeface="Times New Roman" panose="02020603050405020304" pitchFamily="18" charset="0"/>
              </a:rPr>
              <a:t>Feasibility Analysis</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3503"/>
    </mc:Choice>
    <mc:Fallback xmlns="">
      <p:transition spd="slow" advTm="735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55234" y="4802552"/>
            <a:ext cx="220957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Feasibility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9884"/>
    </mc:Choice>
    <mc:Fallback xmlns="">
      <p:transition spd="slow" advTm="14988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54409"/>
            <a:ext cx="4747323" cy="2086725"/>
          </a:xfrm>
          <a:prstGeom prst="rect">
            <a:avLst/>
          </a:prstGeom>
          <a:noFill/>
        </p:spPr>
        <p:txBody>
          <a:bodyPr wrap="square">
            <a:spAutoFit/>
          </a:bodyPr>
          <a:lstStyle/>
          <a:p>
            <a:pPr algn="just">
              <a:lnSpc>
                <a:spcPct val="120000"/>
              </a:lnSpc>
            </a:pPr>
            <a:r>
              <a:rPr lang="en-US" dirty="0">
                <a:solidFill>
                  <a:schemeClr val="bg1"/>
                </a:solidFill>
                <a:latin typeface="Times New Roman" panose="02020603050405020304" pitchFamily="18" charset="0"/>
                <a:cs typeface="Times New Roman" panose="02020603050405020304" pitchFamily="18" charset="0"/>
              </a:rPr>
              <a:t>In this chapter, we discuss the importance of feasibility analysis in all its different forms; product/service feasibility analysis, industry/target market feasibility analysis, organizational feasibility analysis and financial feasibility analysis.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238997" y="1273877"/>
            <a:ext cx="3570080"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Feasibility Analysis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8425"/>
    </mc:Choice>
    <mc:Fallback xmlns="">
      <p:transition spd="slow" advTm="198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14307" y="1652793"/>
            <a:ext cx="874192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Feasibility Analysis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13">
            <a:extLst>
              <a:ext uri="{FF2B5EF4-FFF2-40B4-BE49-F238E27FC236}">
                <a16:creationId xmlns:a16="http://schemas.microsoft.com/office/drawing/2014/main" id="{FFBC9732-D32E-DCF9-3982-D4B68F971747}"/>
              </a:ext>
            </a:extLst>
          </p:cNvPr>
          <p:cNvSpPr/>
          <p:nvPr/>
        </p:nvSpPr>
        <p:spPr>
          <a:xfrm>
            <a:off x="1173625" y="2712473"/>
            <a:ext cx="5282427" cy="3194721"/>
          </a:xfrm>
          <a:prstGeom prst="rect">
            <a:avLst/>
          </a:prstGeom>
          <a:noFill/>
        </p:spPr>
        <p:txBody>
          <a:bodyPr wrap="square">
            <a:spAutoFit/>
          </a:bodyPr>
          <a:lstStyle/>
          <a:p>
            <a:pPr algn="just">
              <a:lnSpc>
                <a:spcPct val="120000"/>
              </a:lnSpc>
            </a:pPr>
            <a:r>
              <a:rPr lang="en-US" sz="2400" dirty="0">
                <a:solidFill>
                  <a:schemeClr val="bg1"/>
                </a:solidFill>
                <a:latin typeface="Times New Roman" panose="02020603050405020304" pitchFamily="18" charset="0"/>
                <a:cs typeface="Times New Roman" panose="02020603050405020304" pitchFamily="18" charset="0"/>
              </a:rPr>
              <a:t>A Feasibility analysis is the process of determining if a business idea is viable. If a business idea falls short on one or more of the four components of feasibility analysis, it should be dropped or rethought, as shown in the figure in the next slide. </a:t>
            </a: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1540" y="2583156"/>
            <a:ext cx="5145689" cy="3429444"/>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3845"/>
    </mc:Choice>
    <mc:Fallback xmlns="">
      <p:transition spd="slow" advTm="39384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200" y="2155119"/>
            <a:ext cx="10552004" cy="3738985"/>
          </a:xfrm>
          <a:prstGeom prst="rect">
            <a:avLst/>
          </a:prstGeom>
        </p:spPr>
      </p:pic>
    </p:spTree>
    <p:extLst>
      <p:ext uri="{BB962C8B-B14F-4D97-AF65-F5344CB8AC3E}">
        <p14:creationId xmlns:p14="http://schemas.microsoft.com/office/powerpoint/2010/main" val="906533224"/>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Completing a feasibility analysis requires both primary and secondary research. </a:t>
            </a:r>
          </a:p>
          <a:p>
            <a:pPr marL="914400" lvl="1" indent="-457200" algn="just">
              <a:buFont typeface="Arial" charset="0"/>
              <a:buChar char="•"/>
            </a:pPr>
            <a:r>
              <a:rPr lang="en-US" sz="2800" b="1" dirty="0">
                <a:solidFill>
                  <a:srgbClr val="2D3956"/>
                </a:solidFill>
                <a:latin typeface="Times New Roman" charset="0"/>
                <a:ea typeface="Times New Roman" charset="0"/>
                <a:cs typeface="Times New Roman" charset="0"/>
              </a:rPr>
              <a:t>Primary research </a:t>
            </a:r>
            <a:r>
              <a:rPr lang="en-US" sz="2800" dirty="0">
                <a:solidFill>
                  <a:srgbClr val="2D3956"/>
                </a:solidFill>
                <a:latin typeface="Times New Roman" charset="0"/>
                <a:ea typeface="Times New Roman" charset="0"/>
                <a:cs typeface="Times New Roman" charset="0"/>
              </a:rPr>
              <a:t>is research that is collected by the person or persons completing the analysis. It normally includes talking to prospective customers, getting feedback from industry experts, conducting focus groups, and administering surveys. </a:t>
            </a:r>
          </a:p>
          <a:p>
            <a:pPr marL="914400" lvl="1" indent="-457200" algn="just">
              <a:buFont typeface="Arial" charset="0"/>
              <a:buChar char="•"/>
            </a:pPr>
            <a:r>
              <a:rPr lang="en-US" sz="2800" b="1" dirty="0">
                <a:solidFill>
                  <a:srgbClr val="2D3956"/>
                </a:solidFill>
                <a:latin typeface="Times New Roman" charset="0"/>
                <a:ea typeface="Times New Roman" charset="0"/>
                <a:cs typeface="Times New Roman" charset="0"/>
              </a:rPr>
              <a:t>Secondary research </a:t>
            </a:r>
            <a:r>
              <a:rPr lang="en-US" sz="2800" dirty="0">
                <a:solidFill>
                  <a:srgbClr val="2D3956"/>
                </a:solidFill>
                <a:latin typeface="Times New Roman" charset="0"/>
                <a:ea typeface="Times New Roman" charset="0"/>
                <a:cs typeface="Times New Roman" charset="0"/>
              </a:rPr>
              <a:t>probes data that is already collected.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6349093"/>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108543"/>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key objective behind feasibility analysis is to put an idea to the test—by eliciting feedback from potential customers, talking to industry experts, studying industry trends, thinking through the financials, and scrutinizing it in other ways.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 some cases, it will be decided that the idea is not feasible. Although regrettable, it is better to know early rather than later if an idea doesn’t have sufficient merit to become a business.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042619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1815882"/>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Product/service feasibility analysis is an assessment of the overall appeal of the product or service being proposed.</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components to product/service feasibility analysis: product/service desirability and product/service demand.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007362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9374"/>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Product/Service Desirability</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first component of product/service feasibility is to affirm that the proposed product or service is desirable and serves a need in the marketplace.</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Does it make sense? Is it something real customers will buy?</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Does it solve a problem, or fill a gap in the marketplace?</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Is this a good time to introduce the product or service to the market?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4890522"/>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63166"/>
            <a:ext cx="10541000" cy="2677656"/>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Concept Test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tool that is particularly useful in collecting feedback and advice from prospective customers is to administer a concept test.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concept test involves showing a preliminary description of a product or service idea, called a concept statement, to prospective customers and industry experts to solicit their feedback.</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886657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63166"/>
            <a:ext cx="10541000" cy="2677656"/>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Concept Test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After the concept statement is developed, it should be shown to at least 25 people who are familiar with the industry that the firm plans to enter and who can provide informed feedback.</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Avoid family members and friends since they usually only provide positive feedback.</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1327379"/>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Product/Service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6316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Product/Service Demand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second component of product/service feasibility analysis is to determine if there is demand for the product or service. Three commonly utilized methods for doing this:</a:t>
            </a:r>
          </a:p>
          <a:p>
            <a:pPr marL="971550" lvl="1" indent="-514350" algn="just">
              <a:buFont typeface="+mj-lt"/>
              <a:buAutoNum type="arabicPeriod"/>
            </a:pPr>
            <a:r>
              <a:rPr lang="en-US" sz="2800" dirty="0">
                <a:solidFill>
                  <a:srgbClr val="2D3956"/>
                </a:solidFill>
                <a:latin typeface="Times New Roman" charset="0"/>
                <a:ea typeface="Times New Roman" charset="0"/>
                <a:cs typeface="Times New Roman" charset="0"/>
              </a:rPr>
              <a:t>Talking face-to-face with potential customers</a:t>
            </a:r>
          </a:p>
          <a:p>
            <a:pPr marL="971550" lvl="1" indent="-514350" algn="just">
              <a:buFont typeface="+mj-lt"/>
              <a:buAutoNum type="arabicPeriod"/>
            </a:pPr>
            <a:r>
              <a:rPr lang="en-US" sz="2800" dirty="0">
                <a:solidFill>
                  <a:srgbClr val="2D3956"/>
                </a:solidFill>
                <a:latin typeface="Times New Roman" charset="0"/>
                <a:ea typeface="Times New Roman" charset="0"/>
                <a:cs typeface="Times New Roman" charset="0"/>
              </a:rPr>
              <a:t>Utilizing online tools, such as Google AdWords</a:t>
            </a:r>
          </a:p>
          <a:p>
            <a:pPr marL="971550" lvl="1" indent="-514350" algn="just">
              <a:buFont typeface="+mj-lt"/>
              <a:buAutoNum type="arabicPeriod"/>
            </a:pPr>
            <a:r>
              <a:rPr lang="en-US" sz="2800" dirty="0">
                <a:solidFill>
                  <a:srgbClr val="2D3956"/>
                </a:solidFill>
                <a:latin typeface="Times New Roman" charset="0"/>
                <a:ea typeface="Times New Roman" charset="0"/>
                <a:cs typeface="Times New Roman" charset="0"/>
              </a:rPr>
              <a:t>Library, Internet, and gumshoe research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2063955"/>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33186"/>
            <a:ext cx="10541000" cy="3970318"/>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Industry/target market feasibility is an assessment of the overall appeal of the industry and the target market of the product </a:t>
            </a:r>
            <a:r>
              <a:rPr lang="en-US" sz="2800">
                <a:solidFill>
                  <a:srgbClr val="2D3956"/>
                </a:solidFill>
                <a:latin typeface="Times New Roman" charset="0"/>
                <a:ea typeface="Times New Roman" charset="0"/>
                <a:cs typeface="Times New Roman" charset="0"/>
              </a:rPr>
              <a:t>or service. </a:t>
            </a:r>
            <a:endParaRPr lang="en-US" sz="2800" dirty="0">
              <a:solidFill>
                <a:srgbClr val="2D3956"/>
              </a:solidFill>
              <a:latin typeface="Times New Roman" charset="0"/>
              <a:ea typeface="Times New Roman" charset="0"/>
              <a:cs typeface="Times New Roman" charset="0"/>
            </a:endParaRP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a:t>
            </a:r>
            <a:r>
              <a:rPr lang="en-US" sz="2800" b="1" dirty="0">
                <a:solidFill>
                  <a:srgbClr val="2D3956"/>
                </a:solidFill>
                <a:latin typeface="Times New Roman" charset="0"/>
                <a:ea typeface="Times New Roman" charset="0"/>
                <a:cs typeface="Times New Roman" charset="0"/>
              </a:rPr>
              <a:t>industry</a:t>
            </a:r>
            <a:r>
              <a:rPr lang="en-US" sz="2800" dirty="0">
                <a:solidFill>
                  <a:srgbClr val="2D3956"/>
                </a:solidFill>
                <a:latin typeface="Times New Roman" charset="0"/>
                <a:ea typeface="Times New Roman" charset="0"/>
                <a:cs typeface="Times New Roman" charset="0"/>
              </a:rPr>
              <a:t> is a group of firms producing a similar product or service, such as computers, children’s toys, airplanes, or social networks.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firm’s </a:t>
            </a:r>
            <a:r>
              <a:rPr lang="en-US" sz="2800" b="1" dirty="0">
                <a:solidFill>
                  <a:srgbClr val="2D3956"/>
                </a:solidFill>
                <a:latin typeface="Times New Roman" charset="0"/>
                <a:ea typeface="Times New Roman" charset="0"/>
                <a:cs typeface="Times New Roman" charset="0"/>
              </a:rPr>
              <a:t>target market </a:t>
            </a:r>
            <a:r>
              <a:rPr lang="en-US" sz="2800" dirty="0">
                <a:solidFill>
                  <a:srgbClr val="2D3956"/>
                </a:solidFill>
                <a:latin typeface="Times New Roman" charset="0"/>
                <a:ea typeface="Times New Roman" charset="0"/>
                <a:cs typeface="Times New Roman" charset="0"/>
              </a:rPr>
              <a:t>is the portion of the industry that it goes after or to which it wants to appeal.</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components to industry/target market feasibility analysis: industry attractiveness and target market attractiveness.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8016422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33186"/>
            <a:ext cx="10541000" cy="2246769"/>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Industry attractiveness</a:t>
            </a:r>
          </a:p>
          <a:p>
            <a:pPr algn="just"/>
            <a:r>
              <a:rPr lang="en-US" sz="2800" dirty="0">
                <a:solidFill>
                  <a:srgbClr val="2D3956"/>
                </a:solidFill>
                <a:latin typeface="Times New Roman" charset="0"/>
                <a:ea typeface="Times New Roman" charset="0"/>
                <a:cs typeface="Times New Roman" charset="0"/>
              </a:rPr>
              <a:t>Industries vary in </a:t>
            </a:r>
          </a:p>
          <a:p>
            <a:pPr algn="just"/>
            <a:r>
              <a:rPr lang="en-US" sz="2800" dirty="0">
                <a:solidFill>
                  <a:srgbClr val="2D3956"/>
                </a:solidFill>
                <a:latin typeface="Times New Roman" charset="0"/>
                <a:ea typeface="Times New Roman" charset="0"/>
                <a:cs typeface="Times New Roman" charset="0"/>
              </a:rPr>
              <a:t>terms of their overall </a:t>
            </a:r>
          </a:p>
          <a:p>
            <a:pPr algn="just"/>
            <a:r>
              <a:rPr lang="en-US" sz="2800" dirty="0">
                <a:solidFill>
                  <a:srgbClr val="2D3956"/>
                </a:solidFill>
                <a:latin typeface="Times New Roman" charset="0"/>
                <a:ea typeface="Times New Roman" charset="0"/>
                <a:cs typeface="Times New Roman" charset="0"/>
              </a:rPr>
              <a:t>attractiveness.</a:t>
            </a:r>
          </a:p>
          <a:p>
            <a:pPr marL="457200" indent="-457200" algn="just">
              <a:buFont typeface="Arial" charset="0"/>
              <a:buChar char="•"/>
            </a:pPr>
            <a:endParaRPr lang="en-US" sz="2800" dirty="0">
              <a:solidFill>
                <a:srgbClr val="2D3956"/>
              </a:solidFill>
              <a:latin typeface="Times New Roman" charset="0"/>
              <a:ea typeface="Times New Roman" charset="0"/>
              <a:cs typeface="Times New Roman"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7900" y="1693454"/>
            <a:ext cx="6104536" cy="4206938"/>
          </a:xfrm>
          <a:prstGeom prst="rect">
            <a:avLst/>
          </a:prstGeom>
        </p:spPr>
      </p:pic>
    </p:spTree>
    <p:extLst>
      <p:ext uri="{BB962C8B-B14F-4D97-AF65-F5344CB8AC3E}">
        <p14:creationId xmlns:p14="http://schemas.microsoft.com/office/powerpoint/2010/main" val="1609347537"/>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3318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Industry attractiveness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Industries that are young rather than old, are early rather than late in their life cycle, and are more receptive to new entrants than industries with the opposite characteristics.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You also want to pick an industry that is structurally attractive—meaning start-ups can enter the industry and compete effectively.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Some industries are characterized by such high barriers to entry or the presence of one or two dominant players that potential new entrants are essentially shut out.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928680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Industry/Target Market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33186"/>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Target Market Attractiveness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target market is a segment within a larger market that represents a narrower group of customers with similar needs.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Most start-ups simply don’t have the resources needed to participate in a broad market.</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Instead, by focusing on a smaller target market, a firm can usually avoid head-to-head competition with industry leaders and can focus on serving a specialized market very well.</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29292683"/>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2246769"/>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organizational feasibility analysis is conducted to determine whether a proposed business has sufficient management expertise, organizational competence, and resources to successfully launch.</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There are two primary issues to consider in this area: management prowess and resource sufficiency.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084261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Management Prowess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proposed business should evaluate the prowess, or ability, of its initial management team.</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Two of the most important factors in this area are:</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The passion the entrepreneur has for the business idea </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The extent to which the entrepreneur understands the markets in which the firm will participate.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885319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2246769"/>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Management Prowess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Additionally, managers with extensive professional and social networks have an advantage in that they are able to reach out to colleagues and friends to help them plug experience or knowledge gaps.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6922505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Resource Sufficiency</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Determining whether the proposed venture has or is capable of obtaining sufficient resources to move forward.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focus in organizational feasibility analysis is on nonfinancial resources.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objective is to identify the most important nonfinancial resources and assess their availability.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Example: specialized skills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6041611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Organizational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24809" r="2172" b="4873"/>
          <a:stretch/>
        </p:blipFill>
        <p:spPr>
          <a:xfrm>
            <a:off x="4438543" y="1962943"/>
            <a:ext cx="6377677" cy="3913201"/>
          </a:xfrm>
          <a:prstGeom prst="rect">
            <a:avLst/>
          </a:prstGeom>
        </p:spPr>
      </p:pic>
      <p:sp>
        <p:nvSpPr>
          <p:cNvPr id="7" name="TextBox 6"/>
          <p:cNvSpPr txBox="1"/>
          <p:nvPr/>
        </p:nvSpPr>
        <p:spPr>
          <a:xfrm>
            <a:off x="1153149" y="2616366"/>
            <a:ext cx="2969146" cy="1569660"/>
          </a:xfrm>
          <a:prstGeom prst="rect">
            <a:avLst/>
          </a:prstGeom>
          <a:noFill/>
        </p:spPr>
        <p:txBody>
          <a:bodyPr wrap="square" rtlCol="0">
            <a:spAutoFit/>
          </a:bodyPr>
          <a:lstStyle/>
          <a:p>
            <a:r>
              <a:rPr lang="en-US" sz="2400" dirty="0">
                <a:solidFill>
                  <a:srgbClr val="2D3956"/>
                </a:solidFill>
                <a:latin typeface="Times New Roman" charset="0"/>
                <a:ea typeface="Times New Roman" charset="0"/>
                <a:cs typeface="Times New Roman" charset="0"/>
              </a:rPr>
              <a:t>Types of nonfinancial resources that are critical to many start-ups’ success</a:t>
            </a:r>
          </a:p>
        </p:txBody>
      </p:sp>
    </p:spTree>
    <p:extLst>
      <p:ext uri="{BB962C8B-B14F-4D97-AF65-F5344CB8AC3E}">
        <p14:creationId xmlns:p14="http://schemas.microsoft.com/office/powerpoint/2010/main" val="194646122"/>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2246769"/>
          </a:xfrm>
          <a:prstGeom prst="rect">
            <a:avLst/>
          </a:prstGeom>
          <a:noFill/>
        </p:spPr>
        <p:txBody>
          <a:bodyPr wrap="square" rtlCol="0">
            <a:spAutoFit/>
          </a:bodyPr>
          <a:lstStyle/>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For feasibility analysis, a preliminary financial assessment is usually sufficient. The most important issues to consider at this stage are total start-up cash needed, financial performance of similar businesses, and the overall financial attractiveness of the proposed venture.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1987715"/>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108543"/>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Total Start-Up Cash Needed</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An actual budget should be prepared that lists all the anticipated capital purchases and operating expenses needed to get the business up and running.</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Then, an explanation of where the money will come from should be provided.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After that, a reasonable plan should be stipulated to repay the money.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6435231"/>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539430"/>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Financial Performance of Similar Businesses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second component of financial feasibility analysis is estimating a proposed start-up’s potential financial performance by comparing it to similar, already established businesses.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First, substantial archival data, which offers detailed financial reports on thousands of individual firms, is available online. The easiest data to obtain is on publicly traded firms through Hoovers or a similar source.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8275848"/>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Financial Performance of Similar Businesses</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The challenge is to find the financial performance of small, more comparable firms. </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Several online tools can be used to provide data on the average sales and profitability for the firms in the industries they track.</a:t>
            </a:r>
          </a:p>
          <a:p>
            <a:pPr marL="914400" lvl="1" indent="-457200" algn="just">
              <a:buFont typeface="Arial" charset="0"/>
              <a:buChar char="•"/>
            </a:pPr>
            <a:r>
              <a:rPr lang="en-US" sz="2800" dirty="0">
                <a:solidFill>
                  <a:srgbClr val="2D3956"/>
                </a:solidFill>
                <a:latin typeface="Times New Roman" charset="0"/>
                <a:ea typeface="Times New Roman" charset="0"/>
                <a:cs typeface="Times New Roman" charset="0"/>
              </a:rPr>
              <a:t>If a start-up entrepreneur identifies a business that is similar to the one to be started, and the business isn’t likely to be a direct competitor, it is perfectly acceptable to ask the owner or manager of the business to share sales and income data.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61022840"/>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3146"/>
            <a:ext cx="10541000" cy="3970318"/>
          </a:xfrm>
          <a:prstGeom prst="rect">
            <a:avLst/>
          </a:prstGeom>
          <a:noFill/>
        </p:spPr>
        <p:txBody>
          <a:bodyPr wrap="square" rtlCol="0">
            <a:spAutoFit/>
          </a:bodyPr>
          <a:lstStyle/>
          <a:p>
            <a:pPr algn="just"/>
            <a:r>
              <a:rPr lang="en-US" sz="2800" b="1" dirty="0">
                <a:solidFill>
                  <a:srgbClr val="2D3956"/>
                </a:solidFill>
                <a:latin typeface="Times New Roman" charset="0"/>
                <a:ea typeface="Times New Roman" charset="0"/>
                <a:cs typeface="Times New Roman" charset="0"/>
              </a:rPr>
              <a:t>Overall Financial Attractiveness of the Proposed Venture </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number of other factors are associated with evaluating the financial attractiveness of a proposed venture. These evaluations are based primarily on a new venture’s projected sales and rate of return (or profitability).</a:t>
            </a:r>
          </a:p>
          <a:p>
            <a:pPr marL="457200" indent="-457200" algn="just">
              <a:buFont typeface="Arial" charset="0"/>
              <a:buChar char="•"/>
            </a:pPr>
            <a:r>
              <a:rPr lang="en-US" sz="2800" dirty="0">
                <a:solidFill>
                  <a:srgbClr val="2D3956"/>
                </a:solidFill>
                <a:latin typeface="Times New Roman" charset="0"/>
                <a:ea typeface="Times New Roman" charset="0"/>
                <a:cs typeface="Times New Roman" charset="0"/>
              </a:rPr>
              <a:t>A more precise estimation can be computed by preparing pro forma (or projected) financial statements, including one- to three-year projected statements of cash flow, income statements, and balance sheets.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3095859"/>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054917"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Financial Feasibility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818646"/>
            <a:ext cx="10541000" cy="954107"/>
          </a:xfrm>
          <a:prstGeom prst="rect">
            <a:avLst/>
          </a:prstGeom>
          <a:noFill/>
        </p:spPr>
        <p:txBody>
          <a:bodyPr wrap="square" rtlCol="0">
            <a:spAutoFit/>
          </a:bodyPr>
          <a:lstStyle/>
          <a:p>
            <a:pPr algn="ctr"/>
            <a:r>
              <a:rPr lang="en-US" sz="2800" dirty="0">
                <a:solidFill>
                  <a:srgbClr val="2D3956"/>
                </a:solidFill>
                <a:latin typeface="Times New Roman" charset="0"/>
                <a:ea typeface="Times New Roman" charset="0"/>
                <a:cs typeface="Times New Roman" charset="0"/>
              </a:rPr>
              <a:t>If a business idea gets through the feasibility stage, the next step is to complete a business plan.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88385986"/>
      </p:ext>
    </p:extLst>
  </p:cSld>
  <p:clrMapOvr>
    <a:masterClrMapping/>
  </p:clrMapOvr>
  <mc:AlternateContent xmlns:mc="http://schemas.openxmlformats.org/markup-compatibility/2006" xmlns:p14="http://schemas.microsoft.com/office/powerpoint/2010/main">
    <mc:Choice Requires="p14">
      <p:transition p14:dur="10" advTm="345685"/>
    </mc:Choice>
    <mc:Fallback xmlns="">
      <p:transition advTm="34568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396"/>
    </mc:Choice>
    <mc:Fallback xmlns="">
      <p:transition spd="slow" advTm="2239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49F131-84DA-4177-870E-FC4FABEC1459}">
  <ds:schemaRefs>
    <ds:schemaRef ds:uri="http://schemas.microsoft.com/sharepoint/v3/contenttype/forms"/>
  </ds:schemaRefs>
</ds:datastoreItem>
</file>

<file path=customXml/itemProps2.xml><?xml version="1.0" encoding="utf-8"?>
<ds:datastoreItem xmlns:ds="http://schemas.openxmlformats.org/officeDocument/2006/customXml" ds:itemID="{9CA6020F-35AC-4774-8EEE-66A0460782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08E377A-396A-4FC1-B95E-28CAFC0C597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12461</TotalTime>
  <Words>1642</Words>
  <Application>Microsoft Office PowerPoint</Application>
  <PresentationFormat>Widescreen</PresentationFormat>
  <Paragraphs>214</Paragraphs>
  <Slides>28</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i7</cp:lastModifiedBy>
  <cp:revision>105</cp:revision>
  <cp:lastPrinted>2023-10-13T08:26:53Z</cp:lastPrinted>
  <dcterms:created xsi:type="dcterms:W3CDTF">2023-04-29T09:08:23Z</dcterms:created>
  <dcterms:modified xsi:type="dcterms:W3CDTF">2025-03-02T09:44:59Z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