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notesSlides/notesSlide2.xml" ContentType="application/vnd.openxmlformats-officedocument.presentationml.notesSlide+xml"/>
  <Override PartName="/ppt/theme/themeOverride6.xml" ContentType="application/vnd.openxmlformats-officedocument.themeOverride+xml"/>
  <Override PartName="/ppt/notesSlides/notesSlide3.xml" ContentType="application/vnd.openxmlformats-officedocument.presentationml.notesSlide+xml"/>
  <Override PartName="/ppt/theme/themeOverride7.xml" ContentType="application/vnd.openxmlformats-officedocument.themeOverride+xml"/>
  <Override PartName="/ppt/notesSlides/notesSlide4.xml" ContentType="application/vnd.openxmlformats-officedocument.presentationml.notesSlide+xml"/>
  <Override PartName="/ppt/theme/themeOverride8.xml" ContentType="application/vnd.openxmlformats-officedocument.themeOverride+xml"/>
  <Override PartName="/ppt/notesSlides/notesSlide5.xml" ContentType="application/vnd.openxmlformats-officedocument.presentationml.notesSlide+xml"/>
  <Override PartName="/ppt/theme/themeOverride9.xml" ContentType="application/vnd.openxmlformats-officedocument.themeOverride+xml"/>
  <Override PartName="/ppt/notesSlides/notesSlide6.xml" ContentType="application/vnd.openxmlformats-officedocument.presentationml.notesSlide+xml"/>
  <Override PartName="/ppt/theme/themeOverride10.xml" ContentType="application/vnd.openxmlformats-officedocument.themeOverride+xml"/>
  <Override PartName="/ppt/notesSlides/notesSlide7.xml" ContentType="application/vnd.openxmlformats-officedocument.presentationml.notesSlide+xml"/>
  <Override PartName="/ppt/theme/themeOverride11.xml" ContentType="application/vnd.openxmlformats-officedocument.themeOverride+xml"/>
  <Override PartName="/ppt/notesSlides/notesSlide8.xml" ContentType="application/vnd.openxmlformats-officedocument.presentationml.notesSlide+xml"/>
  <Override PartName="/ppt/theme/themeOverride12.xml" ContentType="application/vnd.openxmlformats-officedocument.themeOverride+xml"/>
  <Override PartName="/ppt/notesSlides/notesSlide9.xml" ContentType="application/vnd.openxmlformats-officedocument.presentationml.notesSlide+xml"/>
  <Override PartName="/ppt/theme/themeOverride13.xml" ContentType="application/vnd.openxmlformats-officedocument.themeOverride+xml"/>
  <Override PartName="/ppt/notesSlides/notesSlide10.xml" ContentType="application/vnd.openxmlformats-officedocument.presentationml.notesSlide+xml"/>
  <Override PartName="/ppt/theme/themeOverride14.xml" ContentType="application/vnd.openxmlformats-officedocument.themeOverride+xml"/>
  <Override PartName="/ppt/notesSlides/notesSlide11.xml" ContentType="application/vnd.openxmlformats-officedocument.presentationml.notesSlide+xml"/>
  <Override PartName="/ppt/theme/themeOverride15.xml" ContentType="application/vnd.openxmlformats-officedocument.themeOverride+xml"/>
  <Override PartName="/ppt/notesSlides/notesSlide12.xml" ContentType="application/vnd.openxmlformats-officedocument.presentationml.notesSlide+xml"/>
  <Override PartName="/ppt/theme/themeOverride16.xml" ContentType="application/vnd.openxmlformats-officedocument.themeOverride+xml"/>
  <Override PartName="/ppt/notesSlides/notesSlide13.xml" ContentType="application/vnd.openxmlformats-officedocument.presentationml.notesSlide+xml"/>
  <Override PartName="/ppt/theme/themeOverride17.xml" ContentType="application/vnd.openxmlformats-officedocument.themeOverride+xml"/>
  <Override PartName="/ppt/notesSlides/notesSlide14.xml" ContentType="application/vnd.openxmlformats-officedocument.presentationml.notesSlide+xml"/>
  <Override PartName="/ppt/theme/themeOverride18.xml" ContentType="application/vnd.openxmlformats-officedocument.themeOverride+xml"/>
  <Override PartName="/ppt/notesSlides/notesSlide15.xml" ContentType="application/vnd.openxmlformats-officedocument.presentationml.notesSlide+xml"/>
  <Override PartName="/ppt/theme/themeOverride19.xml" ContentType="application/vnd.openxmlformats-officedocument.themeOverride+xml"/>
  <Override PartName="/ppt/notesSlides/notesSlide16.xml" ContentType="application/vnd.openxmlformats-officedocument.presentationml.notesSlide+xml"/>
  <Override PartName="/ppt/theme/themeOverride20.xml" ContentType="application/vnd.openxmlformats-officedocument.themeOverride+xml"/>
  <Override PartName="/ppt/notesSlides/notesSlide17.xml" ContentType="application/vnd.openxmlformats-officedocument.presentationml.notesSlide+xml"/>
  <Override PartName="/ppt/theme/themeOverride21.xml" ContentType="application/vnd.openxmlformats-officedocument.themeOverride+xml"/>
  <Override PartName="/ppt/notesSlides/notesSlide18.xml" ContentType="application/vnd.openxmlformats-officedocument.presentationml.notesSlide+xml"/>
  <Override PartName="/ppt/theme/themeOverride22.xml" ContentType="application/vnd.openxmlformats-officedocument.themeOverride+xml"/>
  <Override PartName="/ppt/notesSlides/notesSlide19.xml" ContentType="application/vnd.openxmlformats-officedocument.presentationml.notesSlide+xml"/>
  <Override PartName="/ppt/theme/themeOverride23.xml" ContentType="application/vnd.openxmlformats-officedocument.themeOverride+xml"/>
  <Override PartName="/ppt/notesSlides/notesSlide20.xml" ContentType="application/vnd.openxmlformats-officedocument.presentationml.notesSlide+xml"/>
  <Override PartName="/ppt/theme/themeOverride24.xml" ContentType="application/vnd.openxmlformats-officedocument.themeOverride+xml"/>
  <Override PartName="/ppt/notesSlides/notesSlide21.xml" ContentType="application/vnd.openxmlformats-officedocument.presentationml.notesSlide+xml"/>
  <Override PartName="/ppt/theme/themeOverride25.xml" ContentType="application/vnd.openxmlformats-officedocument.themeOverride+xml"/>
  <Override PartName="/ppt/notesSlides/notesSlide22.xml" ContentType="application/vnd.openxmlformats-officedocument.presentationml.notesSlide+xml"/>
  <Override PartName="/ppt/theme/themeOverride26.xml" ContentType="application/vnd.openxmlformats-officedocument.themeOverride+xml"/>
  <Override PartName="/ppt/notesSlides/notesSlide23.xml" ContentType="application/vnd.openxmlformats-officedocument.presentationml.notesSlide+xml"/>
  <Override PartName="/ppt/theme/themeOverride27.xml" ContentType="application/vnd.openxmlformats-officedocument.themeOverride+xml"/>
  <Override PartName="/ppt/notesSlides/notesSlide24.xml" ContentType="application/vnd.openxmlformats-officedocument.presentationml.notesSlide+xml"/>
  <Override PartName="/ppt/theme/themeOverride28.xml" ContentType="application/vnd.openxmlformats-officedocument.themeOverride+xml"/>
  <Override PartName="/ppt/notesSlides/notesSlide25.xml" ContentType="application/vnd.openxmlformats-officedocument.presentationml.notesSlide+xml"/>
  <Override PartName="/ppt/theme/themeOverride29.xml" ContentType="application/vnd.openxmlformats-officedocument.themeOverride+xml"/>
  <Override PartName="/ppt/notesSlides/notesSlide26.xml" ContentType="application/vnd.openxmlformats-officedocument.presentationml.notesSlide+xml"/>
  <Override PartName="/ppt/theme/themeOverride30.xml" ContentType="application/vnd.openxmlformats-officedocument.themeOverride+xml"/>
  <Override PartName="/ppt/notesSlides/notesSlide27.xml" ContentType="application/vnd.openxmlformats-officedocument.presentationml.notesSlide+xml"/>
  <Override PartName="/ppt/theme/themeOverride31.xml" ContentType="application/vnd.openxmlformats-officedocument.themeOverride+xml"/>
  <Override PartName="/ppt/notesSlides/notesSlide28.xml" ContentType="application/vnd.openxmlformats-officedocument.presentationml.notesSlide+xml"/>
  <Override PartName="/ppt/theme/themeOverride32.xml" ContentType="application/vnd.openxmlformats-officedocument.themeOverride+xml"/>
  <Override PartName="/ppt/notesSlides/notesSlide29.xml" ContentType="application/vnd.openxmlformats-officedocument.presentationml.notesSlide+xml"/>
  <Override PartName="/ppt/theme/themeOverride33.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8"/>
  </p:notesMasterIdLst>
  <p:sldIdLst>
    <p:sldId id="546" r:id="rId6"/>
    <p:sldId id="609" r:id="rId7"/>
    <p:sldId id="531" r:id="rId8"/>
    <p:sldId id="814" r:id="rId9"/>
    <p:sldId id="813" r:id="rId10"/>
    <p:sldId id="817" r:id="rId11"/>
    <p:sldId id="822" r:id="rId12"/>
    <p:sldId id="829" r:id="rId13"/>
    <p:sldId id="830" r:id="rId14"/>
    <p:sldId id="831" r:id="rId15"/>
    <p:sldId id="832" r:id="rId16"/>
    <p:sldId id="840" r:id="rId17"/>
    <p:sldId id="833" r:id="rId18"/>
    <p:sldId id="851" r:id="rId19"/>
    <p:sldId id="834" r:id="rId20"/>
    <p:sldId id="852" r:id="rId21"/>
    <p:sldId id="854" r:id="rId22"/>
    <p:sldId id="835" r:id="rId23"/>
    <p:sldId id="855" r:id="rId24"/>
    <p:sldId id="836" r:id="rId25"/>
    <p:sldId id="856" r:id="rId26"/>
    <p:sldId id="857" r:id="rId27"/>
    <p:sldId id="837" r:id="rId28"/>
    <p:sldId id="838" r:id="rId29"/>
    <p:sldId id="841" r:id="rId30"/>
    <p:sldId id="862" r:id="rId31"/>
    <p:sldId id="860" r:id="rId32"/>
    <p:sldId id="842" r:id="rId33"/>
    <p:sldId id="863" r:id="rId34"/>
    <p:sldId id="864" r:id="rId35"/>
    <p:sldId id="843" r:id="rId36"/>
    <p:sldId id="865" r:id="rId37"/>
    <p:sldId id="859" r:id="rId38"/>
    <p:sldId id="867" r:id="rId39"/>
    <p:sldId id="866" r:id="rId40"/>
    <p:sldId id="868" r:id="rId41"/>
    <p:sldId id="607" r:id="rId42"/>
    <p:sldId id="606" r:id="rId43"/>
    <p:sldId id="513" r:id="rId44"/>
    <p:sldId id="827" r:id="rId45"/>
    <p:sldId id="749" r:id="rId46"/>
    <p:sldId id="54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6"/>
            <p14:sldId id="609"/>
            <p14:sldId id="531"/>
            <p14:sldId id="814"/>
            <p14:sldId id="813"/>
            <p14:sldId id="817"/>
            <p14:sldId id="822"/>
            <p14:sldId id="829"/>
            <p14:sldId id="830"/>
            <p14:sldId id="831"/>
            <p14:sldId id="832"/>
            <p14:sldId id="840"/>
            <p14:sldId id="833"/>
            <p14:sldId id="851"/>
            <p14:sldId id="834"/>
            <p14:sldId id="852"/>
            <p14:sldId id="854"/>
            <p14:sldId id="835"/>
            <p14:sldId id="855"/>
            <p14:sldId id="836"/>
            <p14:sldId id="856"/>
            <p14:sldId id="857"/>
            <p14:sldId id="837"/>
            <p14:sldId id="838"/>
            <p14:sldId id="841"/>
            <p14:sldId id="862"/>
            <p14:sldId id="860"/>
            <p14:sldId id="842"/>
            <p14:sldId id="863"/>
            <p14:sldId id="864"/>
            <p14:sldId id="843"/>
            <p14:sldId id="865"/>
            <p14:sldId id="859"/>
            <p14:sldId id="867"/>
            <p14:sldId id="866"/>
            <p14:sldId id="868"/>
            <p14:sldId id="607"/>
            <p14:sldId id="606"/>
            <p14:sldId id="513"/>
            <p14:sldId id="827"/>
            <p14:sldId id="749"/>
            <p14:sldId id="54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006C92"/>
    <a:srgbClr val="FFD200"/>
    <a:srgbClr val="203E5F"/>
    <a:srgbClr val="F58221"/>
    <a:srgbClr val="000000"/>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995F15-1E40-D363-971C-04EDD56FD78C}" v="1" dt="2025-10-17T21:59:11.0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04" autoAdjust="0"/>
    <p:restoredTop sz="94660"/>
  </p:normalViewPr>
  <p:slideViewPr>
    <p:cSldViewPr snapToGrid="0">
      <p:cViewPr varScale="1">
        <p:scale>
          <a:sx n="93" d="100"/>
          <a:sy n="93" d="100"/>
        </p:scale>
        <p:origin x="100" y="320"/>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microsoft.com/office/2016/11/relationships/changesInfo" Target="changesInfos/changesInfo1.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aa Qamar" userId="S::aliaaqamar@midocean.edu.km::1b32e4ac-cff4-4d20-b03b-27b5d2a99ef4" providerId="AD" clId="Web-{63995F15-1E40-D363-971C-04EDD56FD78C}"/>
    <pc:docChg chg="modSld">
      <pc:chgData name="Aliaa Qamar" userId="S::aliaaqamar@midocean.edu.km::1b32e4ac-cff4-4d20-b03b-27b5d2a99ef4" providerId="AD" clId="Web-{63995F15-1E40-D363-971C-04EDD56FD78C}" dt="2025-10-17T21:59:11.001" v="0"/>
      <pc:docMkLst>
        <pc:docMk/>
      </pc:docMkLst>
      <pc:sldChg chg="delSp delAnim">
        <pc:chgData name="Aliaa Qamar" userId="S::aliaaqamar@midocean.edu.km::1b32e4ac-cff4-4d20-b03b-27b5d2a99ef4" providerId="AD" clId="Web-{63995F15-1E40-D363-971C-04EDD56FD78C}" dt="2025-10-17T21:59:11.001" v="0"/>
        <pc:sldMkLst>
          <pc:docMk/>
          <pc:sldMk cId="0" sldId="545"/>
        </pc:sldMkLst>
        <pc:picChg chg="del">
          <ac:chgData name="Aliaa Qamar" userId="S::aliaaqamar@midocean.edu.km::1b32e4ac-cff4-4d20-b03b-27b5d2a99ef4" providerId="AD" clId="Web-{63995F15-1E40-D363-971C-04EDD56FD78C}" dt="2025-10-17T21:59:11.001" v="0"/>
          <ac:picMkLst>
            <pc:docMk/>
            <pc:sldMk cId="0" sldId="545"/>
            <ac:picMk id="3" creationId="{C4FE713E-2637-D08D-F545-712F511585B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9FAF9-F6FA-5591-7192-11673D2F11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281BD4-6709-F8AD-9293-18AC51798E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4CBDE2-F49D-7E7D-ECB8-B9A295D1A4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CA19BE-1179-3839-2EDD-272E58F5FA92}"/>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621573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BCFC47-17FD-0C8A-F636-ABD7A9269F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F1C1BC-DC03-DC6F-0533-197692893F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E401FB-E96F-4268-10E5-EF707E83EF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8FE128-5725-8FD5-9D56-B6F956FA46A7}"/>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24149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BB043-731D-04BC-E074-409ABEC584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F0C1F2-4410-11DF-A19F-956227435B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A8168C-EDF4-7526-3C3A-BD92BF50D8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2DD88D-D223-5746-0B96-3669CCCF6216}"/>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3200400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31A76-1A8F-316D-0211-BD7D049F34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32904F-E0AC-A32B-B816-34B933A1F3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24B525-9DCE-2F86-7478-75701CBE2A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2350D3-F6D7-AB8E-07A9-4F69857B6BE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1590927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34D7FC-A5B0-EB3E-87AC-78F48C9239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5F56CF-3EAB-B24B-037C-074E4AB1C8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6BEFEB-46E6-2C93-B4AA-6B245B0EFDD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7D7273-9E16-0D6A-9599-4BCE5515035C}"/>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9107613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34D7FC-A5B0-EB3E-87AC-78F48C9239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5F56CF-3EAB-B24B-037C-074E4AB1C8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6BEFEB-46E6-2C93-B4AA-6B245B0EFDD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7D7273-9E16-0D6A-9599-4BCE5515035C}"/>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1708338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4822C-7F56-F084-042F-590DB2E5A0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ABC026-1BE9-5EF1-9AAD-FE6EFA2E36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67C8F2-FF6E-A60C-B765-A60B3EA59C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C39E5C-61A3-6B6A-6626-B463698EC23F}"/>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4626124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4822C-7F56-F084-042F-590DB2E5A0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ABC026-1BE9-5EF1-9AAD-FE6EFA2E36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67C8F2-FF6E-A60C-B765-A60B3EA59C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C39E5C-61A3-6B6A-6626-B463698EC23F}"/>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127553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87805-DF41-6952-2F5A-92C1CF2B70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99F7BF-3B89-DAFF-4399-923AFC6462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2FDF48-CA37-6AA2-06D0-0583E67817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EA84F0-6681-9FCF-0B60-5DE674F2E8AC}"/>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5069047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5F2D8-832E-D345-9385-4F0B6DE7C7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BD4C55-1E2F-4E70-E201-C6896EEB1C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8FC8EC-B271-1028-D31E-5F9B35ED44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1201F4-F684-664C-5D65-D3C8E6F115FA}"/>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44463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9848F-4EE9-CD1F-D1FC-0A368E7A8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DF7EC5-76FC-D676-44E6-1BBD94C9A6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3D589E-4CAC-7B3A-68E6-1D50CC99E6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8CFC1E-93E8-55DF-64ED-D4C00728BCFE}"/>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23902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2BA9E-C308-C292-F6DC-2173A39303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81A390-52D3-69F2-9D2C-A5A43253ED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FD3A7A-3BEF-C996-62A4-E0930C79A6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C8838D-9C64-AEB5-661D-435E732C7078}"/>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7866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527AD-FFAA-BF84-4D92-937EB1094E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70E88F-C81B-4B36-F3E0-0B7A03B7E7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75A7B7-08AF-8A9A-B92C-6325EB7738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E2203D-2336-FF29-E4C2-1FD83464A25E}"/>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4623113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7FA7E-9DB1-D93F-E36C-32AA18600A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57185A-6B3C-AF53-C091-F57ADC87B9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49F9D5-5A8E-154F-351A-7A2FA6D15F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C0A820F-9841-159A-2EA8-CB50AFDCDFEE}"/>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0274298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14B70-6B79-DF33-7BBC-CF55F66429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A48C9D-022A-1B54-173C-A40D5C7401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D2EFA2-6E2A-9701-B4CF-D4741E9375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51879D-5A3D-DA5B-90A3-B17E4E54E989}"/>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204794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6D8B9-5084-A8E8-B0D6-C5414E2D26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DF3F78-CBEC-0985-269B-33DF25B225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4918D0-21AD-9B08-628B-1417044E6A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0CBEC7-C8CA-3EB9-2F6E-EEC1CC473F9C}"/>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637859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1D44B8-5014-84C5-1F85-8FC46870BC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430890-1B77-088C-924F-E1B91C0C3C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68FC8B-F76E-F7C2-806F-6DB1E2E56C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B0632A-98CD-1E92-B260-473BA79E12D7}"/>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498108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F8A64-0C64-85AC-3D27-166294C4A0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6FB0F8-EBFA-027B-EF75-42FD3B70F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629251-FBA6-A720-281D-D2281F8241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1052A1-520D-E20D-91E5-9932DE6A2704}"/>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070245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196BD-738F-FFA9-1A18-8558FCBC01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8AB916-E304-233C-8085-74DD5DBE5A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00DC02-31AC-5F5E-780F-6D8519B82F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819723-B2E5-AA6C-6FAC-40174BF7DCF7}"/>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6751440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3255B-C5A0-EEDF-F46E-1241ECA5B4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259EE8-C751-FCE0-F82E-8E99710224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63A33D-1739-AFF6-AF86-B57652BDD9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2187DF-5E0E-724A-FC4D-734A45BFA8D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6617640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D4BDD-555D-3EBF-0B98-22435E1961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4586C6-7305-F795-5232-03B9A8EE29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0E9A11-49F6-C3A8-7A93-BC1DA88260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14D81A-8900-5D7B-8216-BD5F9E58582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5784662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AFA3D-4EE7-071A-DAD0-4D2FFB1D57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D5BE02-88CB-53D4-A03E-EB83F18A68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C04C82-E9A8-A5B6-837C-B38FFDC284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634EBEF-7C95-72E1-0BF0-63D8C3080ACA}"/>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6775316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F40CD-1372-2863-57C8-E010FEFEA3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5CD529-77D0-9B83-2AC3-ECEA88C10A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1AE26D-C654-E347-C47F-C7A06D35F1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2FD928-6EFA-A938-68DE-CA3754437627}"/>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813656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70E69-D058-BF78-9323-5D4EE68D24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6DFF1F-0F5B-F055-380F-A1E8283837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707CE0-8912-C058-AF2E-9569909375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B1BEF8-7F23-D663-D572-50B5AE20D96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1717238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C9ECE-E3E9-D2AE-5D04-5E4ABF26D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E53793-D21A-11D0-F36F-CE55522E9E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6E803B-E012-C957-5329-848E5548FC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8E8D43-3056-39D8-37E2-59F1FE7C84FB}"/>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0820756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C4C857-31C0-E670-5E7E-DAAE6C2B4D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9F69CA-19A6-ABE9-C4FB-520EA93344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E476DA-28C3-732F-A5CC-53438E423A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6C5B84-7323-55E2-8A3E-4D1977D7D2C0}"/>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9004098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C9ECE-E3E9-D2AE-5D04-5E4ABF26D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E53793-D21A-11D0-F36F-CE55522E9E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6E803B-E012-C957-5329-848E5548FC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8E8D43-3056-39D8-37E2-59F1FE7C84FB}"/>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1576086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98452E-29B9-4D3E-D293-62A74A4756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9AAC94-46FB-C6BD-06B2-13B859B4FA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5E84B9-66D3-C1CC-2EC7-B4D6CA3FE5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C6B2DF-67F3-9389-CE57-BD0858D63017}"/>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397009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2.JPG"/><Relationship Id="rId2" Type="http://schemas.openxmlformats.org/officeDocument/2006/relationships/slideLayout" Target="../slideLayouts/slideLayout14.xml"/><Relationship Id="rId16" Type="http://schemas.openxmlformats.org/officeDocument/2006/relationships/theme" Target="../theme/theme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7/06/relationships/model3d" Target="../media/model3d1.glb"/><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hyperlink" Target="https://www.youtube.com/watch?v=thVHhZ0Q24k" TargetMode="Externa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hyperlink" Target="https://www.youtube.com/watch?v=4eS2TS0Yr2Y" TargetMode="Externa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4.xml"/><Relationship Id="rId5" Type="http://schemas.openxmlformats.org/officeDocument/2006/relationships/hyperlink" Target="https://www.youtube.com/watch?v=Pm7O6OCPx4I" TargetMode="Externa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hemeOverride" Target="../theme/themeOverride5.xml"/><Relationship Id="rId6" Type="http://schemas.openxmlformats.org/officeDocument/2006/relationships/hyperlink" Target="https://www.youtube.com/watch?v=olLF8sFvmrY" TargetMode="External"/><Relationship Id="rId5" Type="http://schemas.openxmlformats.org/officeDocument/2006/relationships/image" Target="../media/image12.png"/><Relationship Id="rId4" Type="http://schemas.openxmlformats.org/officeDocument/2006/relationships/image" Target="../media/image2.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hemeOverride" Target="../theme/themeOverride6.xml"/><Relationship Id="rId6" Type="http://schemas.openxmlformats.org/officeDocument/2006/relationships/hyperlink" Target="https://www.youtube.com/watch?v=QTLQGAMYbZI" TargetMode="External"/><Relationship Id="rId5" Type="http://schemas.openxmlformats.org/officeDocument/2006/relationships/image" Target="../media/image13.png"/><Relationship Id="rId4" Type="http://schemas.openxmlformats.org/officeDocument/2006/relationships/image" Target="../media/image2.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hemeOverride" Target="../theme/themeOverride7.xml"/><Relationship Id="rId6" Type="http://schemas.openxmlformats.org/officeDocument/2006/relationships/hyperlink" Target="https://www.youtube.com/watch?v=qA2pe6kvTDM" TargetMode="External"/><Relationship Id="rId5" Type="http://schemas.openxmlformats.org/officeDocument/2006/relationships/image" Target="../media/image14.png"/><Relationship Id="rId4" Type="http://schemas.openxmlformats.org/officeDocument/2006/relationships/image" Target="../media/image2.JP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hemeOverride" Target="../theme/themeOverride8.xml"/><Relationship Id="rId6" Type="http://schemas.openxmlformats.org/officeDocument/2006/relationships/hyperlink" Target="https://www.youtube.com/watch?v=Q2HvQF65Kck" TargetMode="External"/><Relationship Id="rId5" Type="http://schemas.openxmlformats.org/officeDocument/2006/relationships/image" Target="../media/image15.png"/><Relationship Id="rId4" Type="http://schemas.openxmlformats.org/officeDocument/2006/relationships/image" Target="../media/image2.JP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hemeOverride" Target="../theme/themeOverride9.xml"/><Relationship Id="rId5" Type="http://schemas.openxmlformats.org/officeDocument/2006/relationships/image" Target="../media/image16.png"/><Relationship Id="rId4" Type="http://schemas.openxmlformats.org/officeDocument/2006/relationships/image" Target="../media/image2.JP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hemeOverride" Target="../theme/themeOverride10.xml"/><Relationship Id="rId6" Type="http://schemas.openxmlformats.org/officeDocument/2006/relationships/hyperlink" Target="https://www.youtube.com/watch?v=LT1WYzHt1oE" TargetMode="External"/><Relationship Id="rId5" Type="http://schemas.openxmlformats.org/officeDocument/2006/relationships/image" Target="../media/image17.png"/><Relationship Id="rId4" Type="http://schemas.openxmlformats.org/officeDocument/2006/relationships/image" Target="../media/image2.JP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hemeOverride" Target="../theme/themeOverride11.xml"/><Relationship Id="rId6" Type="http://schemas.openxmlformats.org/officeDocument/2006/relationships/image" Target="../media/image18.png"/><Relationship Id="rId5" Type="http://schemas.openxmlformats.org/officeDocument/2006/relationships/hyperlink" Target="https://claude.ai/public/artifacts/e95ce14d-329c-43f0-9897-be7bdfd886b4" TargetMode="External"/><Relationship Id="rId4" Type="http://schemas.openxmlformats.org/officeDocument/2006/relationships/image" Target="../media/image2.JP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3.xml"/><Relationship Id="rId1" Type="http://schemas.openxmlformats.org/officeDocument/2006/relationships/themeOverride" Target="../theme/themeOverride12.xml"/><Relationship Id="rId6" Type="http://schemas.openxmlformats.org/officeDocument/2006/relationships/hyperlink" Target="https://www.youtube.com/watch?v=EtRSdqiJiQM" TargetMode="External"/><Relationship Id="rId5" Type="http://schemas.openxmlformats.org/officeDocument/2006/relationships/image" Target="../media/image19.png"/><Relationship Id="rId4" Type="http://schemas.openxmlformats.org/officeDocument/2006/relationships/image" Target="../media/image2.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3.xml"/><Relationship Id="rId1" Type="http://schemas.openxmlformats.org/officeDocument/2006/relationships/themeOverride" Target="../theme/themeOverride13.xml"/><Relationship Id="rId6" Type="http://schemas.openxmlformats.org/officeDocument/2006/relationships/hyperlink" Target="https://www.youtube.com/shorts/32QZSi-VzYw" TargetMode="External"/><Relationship Id="rId5" Type="http://schemas.openxmlformats.org/officeDocument/2006/relationships/image" Target="../media/image20.png"/><Relationship Id="rId4" Type="http://schemas.openxmlformats.org/officeDocument/2006/relationships/image" Target="../media/image2.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3.xml"/><Relationship Id="rId1" Type="http://schemas.openxmlformats.org/officeDocument/2006/relationships/themeOverride" Target="../theme/themeOverride14.xml"/><Relationship Id="rId5" Type="http://schemas.openxmlformats.org/officeDocument/2006/relationships/image" Target="../media/image21.jpeg"/><Relationship Id="rId4" Type="http://schemas.openxmlformats.org/officeDocument/2006/relationships/image" Target="../media/image2.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hemeOverride" Target="../theme/themeOverride15.xml"/><Relationship Id="rId5" Type="http://schemas.openxmlformats.org/officeDocument/2006/relationships/image" Target="../media/image22.jpeg"/><Relationship Id="rId4" Type="http://schemas.openxmlformats.org/officeDocument/2006/relationships/image" Target="../media/image2.JP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3.xml"/><Relationship Id="rId1" Type="http://schemas.openxmlformats.org/officeDocument/2006/relationships/themeOverride" Target="../theme/themeOverride16.xml"/><Relationship Id="rId6" Type="http://schemas.openxmlformats.org/officeDocument/2006/relationships/hyperlink" Target="https://www.youtube.com/watch?v=h3mZb6XVgck" TargetMode="External"/><Relationship Id="rId5" Type="http://schemas.openxmlformats.org/officeDocument/2006/relationships/image" Target="../media/image23.png"/><Relationship Id="rId4" Type="http://schemas.openxmlformats.org/officeDocument/2006/relationships/image" Target="../media/image2.JP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3.xml"/><Relationship Id="rId1" Type="http://schemas.openxmlformats.org/officeDocument/2006/relationships/themeOverride" Target="../theme/themeOverride17.xml"/><Relationship Id="rId6" Type="http://schemas.openxmlformats.org/officeDocument/2006/relationships/hyperlink" Target="https://www.youtube.com/watch?v=gvcxw9Uf7hM" TargetMode="External"/><Relationship Id="rId5" Type="http://schemas.openxmlformats.org/officeDocument/2006/relationships/image" Target="../media/image24.png"/><Relationship Id="rId4" Type="http://schemas.openxmlformats.org/officeDocument/2006/relationships/image" Target="../media/image2.JP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3.xml"/><Relationship Id="rId1" Type="http://schemas.openxmlformats.org/officeDocument/2006/relationships/themeOverride" Target="../theme/themeOverride18.xml"/><Relationship Id="rId6" Type="http://schemas.openxmlformats.org/officeDocument/2006/relationships/hyperlink" Target="https://www.youtube.com/watch?v=6YPaoItSbeo" TargetMode="External"/><Relationship Id="rId5" Type="http://schemas.openxmlformats.org/officeDocument/2006/relationships/image" Target="../media/image25.png"/><Relationship Id="rId4" Type="http://schemas.openxmlformats.org/officeDocument/2006/relationships/image" Target="../media/image2.JP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3.xml"/><Relationship Id="rId1" Type="http://schemas.openxmlformats.org/officeDocument/2006/relationships/themeOverride" Target="../theme/themeOverride19.xml"/><Relationship Id="rId5" Type="http://schemas.openxmlformats.org/officeDocument/2006/relationships/image" Target="../media/image26.jpeg"/><Relationship Id="rId4" Type="http://schemas.openxmlformats.org/officeDocument/2006/relationships/image" Target="../media/image2.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3.xml"/><Relationship Id="rId1" Type="http://schemas.openxmlformats.org/officeDocument/2006/relationships/themeOverride" Target="../theme/themeOverride20.xml"/><Relationship Id="rId5" Type="http://schemas.openxmlformats.org/officeDocument/2006/relationships/image" Target="../media/image27.jpeg"/><Relationship Id="rId4" Type="http://schemas.openxmlformats.org/officeDocument/2006/relationships/image" Target="../media/image2.JP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3.xml"/><Relationship Id="rId1" Type="http://schemas.openxmlformats.org/officeDocument/2006/relationships/themeOverride" Target="../theme/themeOverride21.xml"/><Relationship Id="rId5" Type="http://schemas.openxmlformats.org/officeDocument/2006/relationships/image" Target="../media/image28.jpeg"/><Relationship Id="rId4" Type="http://schemas.openxmlformats.org/officeDocument/2006/relationships/image" Target="../media/image2.JP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3.xml"/><Relationship Id="rId1" Type="http://schemas.openxmlformats.org/officeDocument/2006/relationships/themeOverride" Target="../theme/themeOverride22.xml"/><Relationship Id="rId5" Type="http://schemas.openxmlformats.org/officeDocument/2006/relationships/image" Target="../media/image29.jpeg"/><Relationship Id="rId4" Type="http://schemas.openxmlformats.org/officeDocument/2006/relationships/image" Target="../media/image2.JP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3.xml"/><Relationship Id="rId1" Type="http://schemas.openxmlformats.org/officeDocument/2006/relationships/themeOverride" Target="../theme/themeOverride23.xml"/><Relationship Id="rId5" Type="http://schemas.openxmlformats.org/officeDocument/2006/relationships/image" Target="../media/image30.jpeg"/><Relationship Id="rId4" Type="http://schemas.openxmlformats.org/officeDocument/2006/relationships/image" Target="../media/image2.JP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3.xml"/><Relationship Id="rId1" Type="http://schemas.openxmlformats.org/officeDocument/2006/relationships/themeOverride" Target="../theme/themeOverride24.xml"/><Relationship Id="rId4" Type="http://schemas.openxmlformats.org/officeDocument/2006/relationships/image" Target="../media/image2.JP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3.xml"/><Relationship Id="rId1" Type="http://schemas.openxmlformats.org/officeDocument/2006/relationships/themeOverride" Target="../theme/themeOverride25.xml"/><Relationship Id="rId6" Type="http://schemas.openxmlformats.org/officeDocument/2006/relationships/hyperlink" Target="https://www.canva.com/" TargetMode="External"/><Relationship Id="rId5" Type="http://schemas.openxmlformats.org/officeDocument/2006/relationships/image" Target="../media/image31.jpeg"/><Relationship Id="rId4" Type="http://schemas.openxmlformats.org/officeDocument/2006/relationships/image" Target="../media/image2.JPG"/></Relationships>
</file>

<file path=ppt/slides/_rels/slide30.xml.rels><?xml version="1.0" encoding="UTF-8" standalone="yes"?>
<Relationships xmlns="http://schemas.openxmlformats.org/package/2006/relationships"><Relationship Id="rId8" Type="http://schemas.microsoft.com/office/2017/06/relationships/model3d" Target="../media/model3d2.glb"/><Relationship Id="rId3" Type="http://schemas.openxmlformats.org/officeDocument/2006/relationships/notesSlide" Target="../notesSlides/notesSlide23.xml"/><Relationship Id="rId7" Type="http://schemas.openxmlformats.org/officeDocument/2006/relationships/image" Target="../media/image33.png"/><Relationship Id="rId2" Type="http://schemas.openxmlformats.org/officeDocument/2006/relationships/slideLayout" Target="../slideLayouts/slideLayout13.xml"/><Relationship Id="rId1" Type="http://schemas.openxmlformats.org/officeDocument/2006/relationships/themeOverride" Target="../theme/themeOverride26.xml"/><Relationship Id="rId6" Type="http://schemas.openxmlformats.org/officeDocument/2006/relationships/image" Target="../media/image32.png"/><Relationship Id="rId5" Type="http://schemas.openxmlformats.org/officeDocument/2006/relationships/hyperlink" Target="http://www.canva.com/" TargetMode="External"/><Relationship Id="rId4" Type="http://schemas.openxmlformats.org/officeDocument/2006/relationships/image" Target="../media/image2.JPG"/><Relationship Id="rId9" Type="http://schemas.openxmlformats.org/officeDocument/2006/relationships/image" Target="../media/image34.png"/></Relationships>
</file>

<file path=ppt/slides/_rels/slide3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notesSlide" Target="../notesSlides/notesSlide24.xml"/><Relationship Id="rId7" Type="http://schemas.openxmlformats.org/officeDocument/2006/relationships/image" Target="../media/image34.png"/><Relationship Id="rId2" Type="http://schemas.openxmlformats.org/officeDocument/2006/relationships/slideLayout" Target="../slideLayouts/slideLayout13.xml"/><Relationship Id="rId1" Type="http://schemas.openxmlformats.org/officeDocument/2006/relationships/themeOverride" Target="../theme/themeOverride27.xml"/><Relationship Id="rId6" Type="http://schemas.microsoft.com/office/2017/06/relationships/model3d" Target="../media/model3d2.glb"/><Relationship Id="rId5" Type="http://schemas.openxmlformats.org/officeDocument/2006/relationships/image" Target="../media/image35.png"/><Relationship Id="rId4" Type="http://schemas.openxmlformats.org/officeDocument/2006/relationships/image" Target="../media/image2.JPG"/><Relationship Id="rId9" Type="http://schemas.openxmlformats.org/officeDocument/2006/relationships/image" Target="../media/image37.png"/></Relationships>
</file>

<file path=ppt/slides/_rels/slide32.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notesSlide" Target="../notesSlides/notesSlide25.xml"/><Relationship Id="rId7" Type="http://schemas.openxmlformats.org/officeDocument/2006/relationships/image" Target="../media/image39.png"/><Relationship Id="rId2" Type="http://schemas.openxmlformats.org/officeDocument/2006/relationships/slideLayout" Target="../slideLayouts/slideLayout13.xml"/><Relationship Id="rId1" Type="http://schemas.openxmlformats.org/officeDocument/2006/relationships/themeOverride" Target="../theme/themeOverride28.xml"/><Relationship Id="rId6" Type="http://schemas.microsoft.com/office/2017/06/relationships/model3d" Target="../media/model3d2.glb"/><Relationship Id="rId5" Type="http://schemas.openxmlformats.org/officeDocument/2006/relationships/image" Target="../media/image38.png"/><Relationship Id="rId4" Type="http://schemas.openxmlformats.org/officeDocument/2006/relationships/image" Target="../media/image2.JPG"/><Relationship Id="rId9" Type="http://schemas.openxmlformats.org/officeDocument/2006/relationships/image" Target="../media/image41.png"/></Relationships>
</file>

<file path=ppt/slides/_rels/slide33.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notesSlide" Target="../notesSlides/notesSlide26.xml"/><Relationship Id="rId7" Type="http://schemas.openxmlformats.org/officeDocument/2006/relationships/image" Target="../media/image43.png"/><Relationship Id="rId2" Type="http://schemas.openxmlformats.org/officeDocument/2006/relationships/slideLayout" Target="../slideLayouts/slideLayout13.xml"/><Relationship Id="rId1" Type="http://schemas.openxmlformats.org/officeDocument/2006/relationships/themeOverride" Target="../theme/themeOverride29.xml"/><Relationship Id="rId6" Type="http://schemas.microsoft.com/office/2017/06/relationships/model3d" Target="../media/model3d2.glb"/><Relationship Id="rId5" Type="http://schemas.openxmlformats.org/officeDocument/2006/relationships/image" Target="../media/image42.png"/><Relationship Id="rId4" Type="http://schemas.openxmlformats.org/officeDocument/2006/relationships/image" Target="../media/image2.JPG"/></Relationships>
</file>

<file path=ppt/slides/_rels/slide3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27.xml"/><Relationship Id="rId7" Type="http://schemas.openxmlformats.org/officeDocument/2006/relationships/image" Target="../media/image44.png"/><Relationship Id="rId2" Type="http://schemas.openxmlformats.org/officeDocument/2006/relationships/slideLayout" Target="../slideLayouts/slideLayout13.xml"/><Relationship Id="rId1" Type="http://schemas.openxmlformats.org/officeDocument/2006/relationships/themeOverride" Target="../theme/themeOverride30.xml"/><Relationship Id="rId6" Type="http://schemas.microsoft.com/office/2017/06/relationships/model3d" Target="../media/model3d2.glb"/><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image" Target="../media/image2.JPG"/><Relationship Id="rId9" Type="http://schemas.openxmlformats.org/officeDocument/2006/relationships/image" Target="../media/image47.png"/></Relationships>
</file>

<file path=ppt/slides/_rels/slide35.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notesSlide" Target="../notesSlides/notesSlide28.xml"/><Relationship Id="rId7" Type="http://schemas.openxmlformats.org/officeDocument/2006/relationships/image" Target="../media/image44.png"/><Relationship Id="rId2" Type="http://schemas.openxmlformats.org/officeDocument/2006/relationships/slideLayout" Target="../slideLayouts/slideLayout13.xml"/><Relationship Id="rId1" Type="http://schemas.openxmlformats.org/officeDocument/2006/relationships/themeOverride" Target="../theme/themeOverride31.xml"/><Relationship Id="rId6" Type="http://schemas.microsoft.com/office/2017/06/relationships/model3d" Target="../media/model3d2.glb"/><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image" Target="../media/image2.JPG"/><Relationship Id="rId9" Type="http://schemas.openxmlformats.org/officeDocument/2006/relationships/image" Target="../media/image51.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3.xml"/><Relationship Id="rId1" Type="http://schemas.openxmlformats.org/officeDocument/2006/relationships/themeOverride" Target="../theme/themeOverride32.xml"/><Relationship Id="rId5" Type="http://schemas.openxmlformats.org/officeDocument/2006/relationships/image" Target="../media/image53.jpeg"/><Relationship Id="rId4" Type="http://schemas.openxmlformats.org/officeDocument/2006/relationships/image" Target="../media/image2.JP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33.xml"/><Relationship Id="rId4" Type="http://schemas.openxmlformats.org/officeDocument/2006/relationships/image" Target="../media/image6.jpe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hyperlink" Target="https://ojs.aishe.org/index.php/aishe-j/article/view/427" TargetMode="External"/><Relationship Id="rId2" Type="http://schemas.openxmlformats.org/officeDocument/2006/relationships/hyperlink" Target="https://doi.org/10.1187/cbe.20-06-0120" TargetMode="External"/><Relationship Id="rId1" Type="http://schemas.openxmlformats.org/officeDocument/2006/relationships/slideLayout" Target="../slideLayouts/slideLayout13.xml"/><Relationship Id="rId6" Type="http://schemas.openxmlformats.org/officeDocument/2006/relationships/hyperlink" Target="https://doi.org/10.4324/9781351261920-5" TargetMode="External"/><Relationship Id="rId5" Type="http://schemas.openxmlformats.org/officeDocument/2006/relationships/hyperlink" Target="https://doi.org/10.59581/jmpb-widyakarya.v2i3.3871" TargetMode="External"/><Relationship Id="rId4" Type="http://schemas.openxmlformats.org/officeDocument/2006/relationships/hyperlink" Target="https://doi.org/10.62383/dialogika.v1i3.422"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doi.org/10.1111/ijcs.12942" TargetMode="External"/><Relationship Id="rId2" Type="http://schemas.openxmlformats.org/officeDocument/2006/relationships/hyperlink" Target="https://doi.org/10.2501/jar-2019-039" TargetMode="External"/><Relationship Id="rId1" Type="http://schemas.openxmlformats.org/officeDocument/2006/relationships/slideLayout" Target="../slideLayouts/slideLayout13.xml"/><Relationship Id="rId5" Type="http://schemas.openxmlformats.org/officeDocument/2006/relationships/hyperlink" Target="https://doi.org/10.3846/cs.2023.16441" TargetMode="External"/><Relationship Id="rId4" Type="http://schemas.openxmlformats.org/officeDocument/2006/relationships/hyperlink" Target="https://doi.org/10.53469/jssh.2025.7(01).24"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24.xml"/><Relationship Id="rId5" Type="http://schemas.openxmlformats.org/officeDocument/2006/relationships/image" Target="../media/image57.png"/><Relationship Id="rId4" Type="http://schemas.openxmlformats.org/officeDocument/2006/relationships/image" Target="../media/image5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2630" y="3740305"/>
            <a:ext cx="5029756"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8616" y="5630745"/>
            <a:ext cx="3868465" cy="6293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t>الإنتاج الرقمي التوعوي</a:t>
            </a:r>
            <a:endParaRPr lang="en-US" sz="3200" b="1" dirty="0"/>
          </a:p>
        </p:txBody>
      </p:sp>
      <p:sp>
        <p:nvSpPr>
          <p:cNvPr id="46" name="TextBox 45"/>
          <p:cNvSpPr txBox="1"/>
          <p:nvPr/>
        </p:nvSpPr>
        <p:spPr>
          <a:xfrm>
            <a:off x="1291675" y="4892403"/>
            <a:ext cx="1260281"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DGM 414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106348" y="2928860"/>
            <a:ext cx="2801921" cy="584775"/>
          </a:xfrm>
          <a:prstGeom prst="rect">
            <a:avLst/>
          </a:prstGeom>
          <a:noFill/>
        </p:spPr>
        <p:txBody>
          <a:bodyPr wrap="none" rtlCol="0">
            <a:spAutoFit/>
          </a:bodyPr>
          <a:lstStyle/>
          <a:p>
            <a:r>
              <a:rPr lang="en-US" sz="3200" b="1" dirty="0">
                <a:latin typeface="Times New Roman" panose="02020603050405020304" pitchFamily="18" charset="0"/>
                <a:cs typeface="Times New Roman" panose="02020603050405020304" pitchFamily="18" charset="0"/>
              </a:rPr>
              <a:t>TV Production</a:t>
            </a:r>
          </a:p>
        </p:txBody>
      </p:sp>
      <p:sp>
        <p:nvSpPr>
          <p:cNvPr id="2" name="TextBox 1">
            <a:extLst>
              <a:ext uri="{FF2B5EF4-FFF2-40B4-BE49-F238E27FC236}">
                <a16:creationId xmlns:a16="http://schemas.microsoft.com/office/drawing/2014/main" id="{F3709298-8B98-8FAF-83F5-E566848C865E}"/>
              </a:ext>
            </a:extLst>
          </p:cNvPr>
          <p:cNvSpPr txBox="1"/>
          <p:nvPr/>
        </p:nvSpPr>
        <p:spPr>
          <a:xfrm>
            <a:off x="812032" y="2184296"/>
            <a:ext cx="3344185" cy="769441"/>
          </a:xfrm>
          <a:prstGeom prst="rect">
            <a:avLst/>
          </a:prstGeom>
          <a:noFill/>
        </p:spPr>
        <p:txBody>
          <a:bodyPr wrap="none" rtlCol="0">
            <a:spAutoFit/>
          </a:bodyPr>
          <a:lstStyle/>
          <a:p>
            <a:pPr algn="ctr"/>
            <a:r>
              <a:rPr lang="ar-SA" sz="4400" b="1" dirty="0">
                <a:solidFill>
                  <a:srgbClr val="00B0F0"/>
                </a:solidFill>
                <a:effectLst>
                  <a:outerShdw blurRad="38100" dist="38100" dir="2700000" algn="tl">
                    <a:srgbClr val="000000">
                      <a:alpha val="43137"/>
                    </a:srgbClr>
                  </a:outerShdw>
                </a:effectLst>
                <a:latin typeface="Alexandria" charset="0"/>
                <a:cs typeface="Alexandria" charset="0"/>
              </a:rPr>
              <a:t>الإنتاج التلفزيوني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7" name="TextBox 6">
            <a:extLst>
              <a:ext uri="{FF2B5EF4-FFF2-40B4-BE49-F238E27FC236}">
                <a16:creationId xmlns:a16="http://schemas.microsoft.com/office/drawing/2014/main" id="{D6FC0227-EA99-D5EE-20A6-7BAD0EB86DE3}"/>
              </a:ext>
            </a:extLst>
          </p:cNvPr>
          <p:cNvSpPr txBox="1"/>
          <p:nvPr/>
        </p:nvSpPr>
        <p:spPr>
          <a:xfrm>
            <a:off x="196827" y="6313235"/>
            <a:ext cx="3332398"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a:t>
            </a:r>
            <a:r>
              <a:rPr lang="ar-EG" dirty="0">
                <a:solidFill>
                  <a:srgbClr val="2E3957"/>
                </a:solidFill>
                <a:latin typeface="Alexandria"/>
                <a:cs typeface="+mj-cs"/>
              </a:rPr>
              <a:t>ُ</a:t>
            </a:r>
            <a:r>
              <a:rPr lang="ar-SA" dirty="0">
                <a:solidFill>
                  <a:srgbClr val="2E3957"/>
                </a:solidFill>
                <a:latin typeface="Alexandria"/>
                <a:cs typeface="+mj-cs"/>
              </a:rPr>
              <a:t>لاب الإعلام</a:t>
            </a:r>
            <a:r>
              <a:rPr lang="ar-EG" dirty="0">
                <a:solidFill>
                  <a:srgbClr val="2E3957"/>
                </a:solidFill>
                <a:latin typeface="Alexandria"/>
                <a:cs typeface="+mj-cs"/>
              </a:rPr>
              <a:t> الرقمي</a:t>
            </a:r>
          </a:p>
        </p:txBody>
      </p:sp>
      <p:sp>
        <p:nvSpPr>
          <p:cNvPr id="3" name="TextBox 2">
            <a:extLst>
              <a:ext uri="{FF2B5EF4-FFF2-40B4-BE49-F238E27FC236}">
                <a16:creationId xmlns:a16="http://schemas.microsoft.com/office/drawing/2014/main" id="{2D7F5230-6030-DF98-99F4-F3E8D2218140}"/>
              </a:ext>
            </a:extLst>
          </p:cNvPr>
          <p:cNvSpPr txBox="1"/>
          <p:nvPr/>
        </p:nvSpPr>
        <p:spPr>
          <a:xfrm>
            <a:off x="1299189" y="5292191"/>
            <a:ext cx="1285929"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rPr>
              <a:t>المُحاضرة الثامِنة</a:t>
            </a:r>
            <a:endParaRPr lang="en-US" sz="1600" dirty="0">
              <a:effectLst>
                <a:outerShdw blurRad="38100" dist="38100" dir="2700000" algn="tl">
                  <a:srgbClr val="000000">
                    <a:alpha val="43137"/>
                  </a:srgbClr>
                </a:outerShdw>
              </a:effectLst>
              <a:latin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700"/>
    </mc:Choice>
    <mc:Fallback xmlns="">
      <p:transition spd="slow" advClick="0" advTm="30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00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2000"/>
                                        <p:tgtEl>
                                          <p:spTgt spid="4"/>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anim calcmode="lin" valueType="num">
                                      <p:cBhvr>
                                        <p:cTn id="11" dur="2000" fill="hold"/>
                                        <p:tgtEl>
                                          <p:spTgt spid="3"/>
                                        </p:tgtEl>
                                        <p:attrNameLst>
                                          <p:attrName>ppt_x</p:attrName>
                                        </p:attrNameLst>
                                      </p:cBhvr>
                                      <p:tavLst>
                                        <p:tav tm="0">
                                          <p:val>
                                            <p:strVal val="#ppt_x"/>
                                          </p:val>
                                        </p:tav>
                                        <p:tav tm="100000">
                                          <p:val>
                                            <p:strVal val="#ppt_x"/>
                                          </p:val>
                                        </p:tav>
                                      </p:tavLst>
                                    </p:anim>
                                    <p:anim calcmode="lin" valueType="num">
                                      <p:cBhvr>
                                        <p:cTn id="12" dur="2000" fill="hold"/>
                                        <p:tgtEl>
                                          <p:spTgt spid="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30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ppt_x</p:attrName>
                                        </p:attrNameLst>
                                      </p:cBhvr>
                                      <p:tavLst>
                                        <p:tav tm="0">
                                          <p:val>
                                            <p:strVal val="#ppt_x"/>
                                          </p:val>
                                        </p:tav>
                                        <p:tav tm="100000">
                                          <p:val>
                                            <p:strVal val="#ppt_x"/>
                                          </p:val>
                                        </p:tav>
                                      </p:tavLst>
                                    </p:anim>
                                    <p:anim calcmode="lin" valueType="num">
                                      <p:cBhvr>
                                        <p:cTn id="17" dur="2000" fill="hold"/>
                                        <p:tgtEl>
                                          <p:spTgt spid="2"/>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4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500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2000"/>
                                        <p:tgtEl>
                                          <p:spTgt spid="46"/>
                                        </p:tgtEl>
                                      </p:cBhvr>
                                    </p:animEffect>
                                    <p:anim calcmode="lin" valueType="num">
                                      <p:cBhvr>
                                        <p:cTn id="26" dur="2000" fill="hold"/>
                                        <p:tgtEl>
                                          <p:spTgt spid="46"/>
                                        </p:tgtEl>
                                        <p:attrNameLst>
                                          <p:attrName>ppt_x</p:attrName>
                                        </p:attrNameLst>
                                      </p:cBhvr>
                                      <p:tavLst>
                                        <p:tav tm="0">
                                          <p:val>
                                            <p:strVal val="#ppt_x"/>
                                          </p:val>
                                        </p:tav>
                                        <p:tav tm="100000">
                                          <p:val>
                                            <p:strVal val="#ppt_x"/>
                                          </p:val>
                                        </p:tav>
                                      </p:tavLst>
                                    </p:anim>
                                    <p:anim calcmode="lin" valueType="num">
                                      <p:cBhvr>
                                        <p:cTn id="27" dur="2000" fill="hold"/>
                                        <p:tgtEl>
                                          <p:spTgt spid="46"/>
                                        </p:tgtEl>
                                        <p:attrNameLst>
                                          <p:attrName>ppt_y</p:attrName>
                                        </p:attrNameLst>
                                      </p:cBhvr>
                                      <p:tavLst>
                                        <p:tav tm="0">
                                          <p:val>
                                            <p:strVal val="#ppt_y+.1"/>
                                          </p:val>
                                        </p:tav>
                                        <p:tav tm="100000">
                                          <p:val>
                                            <p:strVal val="#ppt_y"/>
                                          </p:val>
                                        </p:tav>
                                      </p:tavLst>
                                    </p:anim>
                                  </p:childTnLst>
                                </p:cTn>
                              </p:par>
                              <p:par>
                                <p:cTn id="28" presetID="31" presetClass="entr" presetSubtype="0" fill="hold" grpId="0" nodeType="withEffect">
                                  <p:stCondLst>
                                    <p:cond delay="5000"/>
                                  </p:stCondLst>
                                  <p:childTnLst>
                                    <p:set>
                                      <p:cBhvr>
                                        <p:cTn id="29" dur="1" fill="hold">
                                          <p:stCondLst>
                                            <p:cond delay="0"/>
                                          </p:stCondLst>
                                        </p:cTn>
                                        <p:tgtEl>
                                          <p:spTgt spid="14"/>
                                        </p:tgtEl>
                                        <p:attrNameLst>
                                          <p:attrName>style.visibility</p:attrName>
                                        </p:attrNameLst>
                                      </p:cBhvr>
                                      <p:to>
                                        <p:strVal val="visible"/>
                                      </p:to>
                                    </p:set>
                                    <p:anim calcmode="lin" valueType="num">
                                      <p:cBhvr>
                                        <p:cTn id="30" dur="1000" fill="hold"/>
                                        <p:tgtEl>
                                          <p:spTgt spid="14"/>
                                        </p:tgtEl>
                                        <p:attrNameLst>
                                          <p:attrName>ppt_w</p:attrName>
                                        </p:attrNameLst>
                                      </p:cBhvr>
                                      <p:tavLst>
                                        <p:tav tm="0">
                                          <p:val>
                                            <p:fltVal val="0"/>
                                          </p:val>
                                        </p:tav>
                                        <p:tav tm="100000">
                                          <p:val>
                                            <p:strVal val="#ppt_w"/>
                                          </p:val>
                                        </p:tav>
                                      </p:tavLst>
                                    </p:anim>
                                    <p:anim calcmode="lin" valueType="num">
                                      <p:cBhvr>
                                        <p:cTn id="31" dur="1000" fill="hold"/>
                                        <p:tgtEl>
                                          <p:spTgt spid="14"/>
                                        </p:tgtEl>
                                        <p:attrNameLst>
                                          <p:attrName>ppt_h</p:attrName>
                                        </p:attrNameLst>
                                      </p:cBhvr>
                                      <p:tavLst>
                                        <p:tav tm="0">
                                          <p:val>
                                            <p:fltVal val="0"/>
                                          </p:val>
                                        </p:tav>
                                        <p:tav tm="100000">
                                          <p:val>
                                            <p:strVal val="#ppt_h"/>
                                          </p:val>
                                        </p:tav>
                                      </p:tavLst>
                                    </p:anim>
                                    <p:anim calcmode="lin" valueType="num">
                                      <p:cBhvr>
                                        <p:cTn id="32" dur="1000" fill="hold"/>
                                        <p:tgtEl>
                                          <p:spTgt spid="14"/>
                                        </p:tgtEl>
                                        <p:attrNameLst>
                                          <p:attrName>style.rotation</p:attrName>
                                        </p:attrNameLst>
                                      </p:cBhvr>
                                      <p:tavLst>
                                        <p:tav tm="0">
                                          <p:val>
                                            <p:fltVal val="90"/>
                                          </p:val>
                                        </p:tav>
                                        <p:tav tm="100000">
                                          <p:val>
                                            <p:fltVal val="0"/>
                                          </p:val>
                                        </p:tav>
                                      </p:tavLst>
                                    </p:anim>
                                    <p:animEffect transition="in" filter="fade">
                                      <p:cBhvr>
                                        <p:cTn id="33" dur="1000"/>
                                        <p:tgtEl>
                                          <p:spTgt spid="14"/>
                                        </p:tgtEl>
                                      </p:cBhvr>
                                    </p:animEffect>
                                  </p:childTnLst>
                                </p:cTn>
                              </p:par>
                              <p:par>
                                <p:cTn id="34" presetID="42" presetClass="entr" presetSubtype="0" fill="hold" grpId="0" nodeType="withEffect">
                                  <p:stCondLst>
                                    <p:cond delay="70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anim calcmode="lin" valueType="num">
                                      <p:cBhvr>
                                        <p:cTn id="37" dur="2000" fill="hold"/>
                                        <p:tgtEl>
                                          <p:spTgt spid="7"/>
                                        </p:tgtEl>
                                        <p:attrNameLst>
                                          <p:attrName>ppt_x</p:attrName>
                                        </p:attrNameLst>
                                      </p:cBhvr>
                                      <p:tavLst>
                                        <p:tav tm="0">
                                          <p:val>
                                            <p:strVal val="#ppt_x"/>
                                          </p:val>
                                        </p:tav>
                                        <p:tav tm="100000">
                                          <p:val>
                                            <p:strVal val="#ppt_x"/>
                                          </p:val>
                                        </p:tav>
                                      </p:tavLst>
                                    </p:anim>
                                    <p:anim calcmode="lin" valueType="num">
                                      <p:cBhvr>
                                        <p:cTn id="38" dur="2000" fill="hold"/>
                                        <p:tgtEl>
                                          <p:spTgt spid="7"/>
                                        </p:tgtEl>
                                        <p:attrNameLst>
                                          <p:attrName>ppt_y</p:attrName>
                                        </p:attrNameLst>
                                      </p:cBhvr>
                                      <p:tavLst>
                                        <p:tav tm="0">
                                          <p:val>
                                            <p:strVal val="#ppt_y+.1"/>
                                          </p:val>
                                        </p:tav>
                                        <p:tav tm="100000">
                                          <p:val>
                                            <p:strVal val="#ppt_y"/>
                                          </p:val>
                                        </p:tav>
                                      </p:tavLst>
                                    </p:anim>
                                  </p:childTnLst>
                                </p:cTn>
                              </p:par>
                              <p:par>
                                <p:cTn id="39" presetID="26" presetClass="emph" presetSubtype="0" fill="hold" grpId="1" nodeType="withEffect">
                                  <p:stCondLst>
                                    <p:cond delay="5000"/>
                                  </p:stCondLst>
                                  <p:childTnLst>
                                    <p:animEffect transition="out" filter="fade">
                                      <p:cBhvr>
                                        <p:cTn id="40" dur="17000" tmFilter="0, 0; .2, .5; .8, .5; 1, 0"/>
                                        <p:tgtEl>
                                          <p:spTgt spid="14"/>
                                        </p:tgtEl>
                                      </p:cBhvr>
                                    </p:animEffect>
                                    <p:animScale>
                                      <p:cBhvr>
                                        <p:cTn id="41" dur="8500" autoRev="1" fill="hold"/>
                                        <p:tgtEl>
                                          <p:spTgt spid="14"/>
                                        </p:tgtEl>
                                      </p:cBhvr>
                                      <p:by x="105000" y="105000"/>
                                    </p:animScale>
                                  </p:childTnLst>
                                </p:cTn>
                              </p:par>
                              <p:par>
                                <p:cTn id="42" presetID="31" presetClass="entr" presetSubtype="0" fill="hold" grpId="0" nodeType="withEffect">
                                  <p:stCondLst>
                                    <p:cond delay="10000"/>
                                  </p:stCondLst>
                                  <p:childTnLst>
                                    <p:set>
                                      <p:cBhvr>
                                        <p:cTn id="43" dur="1" fill="hold">
                                          <p:stCondLst>
                                            <p:cond delay="0"/>
                                          </p:stCondLst>
                                        </p:cTn>
                                        <p:tgtEl>
                                          <p:spTgt spid="34"/>
                                        </p:tgtEl>
                                        <p:attrNameLst>
                                          <p:attrName>style.visibility</p:attrName>
                                        </p:attrNameLst>
                                      </p:cBhvr>
                                      <p:to>
                                        <p:strVal val="visible"/>
                                      </p:to>
                                    </p:set>
                                    <p:anim calcmode="lin" valueType="num">
                                      <p:cBhvr>
                                        <p:cTn id="44" dur="2000" fill="hold"/>
                                        <p:tgtEl>
                                          <p:spTgt spid="34"/>
                                        </p:tgtEl>
                                        <p:attrNameLst>
                                          <p:attrName>ppt_w</p:attrName>
                                        </p:attrNameLst>
                                      </p:cBhvr>
                                      <p:tavLst>
                                        <p:tav tm="0">
                                          <p:val>
                                            <p:fltVal val="0"/>
                                          </p:val>
                                        </p:tav>
                                        <p:tav tm="100000">
                                          <p:val>
                                            <p:strVal val="#ppt_w"/>
                                          </p:val>
                                        </p:tav>
                                      </p:tavLst>
                                    </p:anim>
                                    <p:anim calcmode="lin" valueType="num">
                                      <p:cBhvr>
                                        <p:cTn id="45" dur="2000" fill="hold"/>
                                        <p:tgtEl>
                                          <p:spTgt spid="34"/>
                                        </p:tgtEl>
                                        <p:attrNameLst>
                                          <p:attrName>ppt_h</p:attrName>
                                        </p:attrNameLst>
                                      </p:cBhvr>
                                      <p:tavLst>
                                        <p:tav tm="0">
                                          <p:val>
                                            <p:fltVal val="0"/>
                                          </p:val>
                                        </p:tav>
                                        <p:tav tm="100000">
                                          <p:val>
                                            <p:strVal val="#ppt_h"/>
                                          </p:val>
                                        </p:tav>
                                      </p:tavLst>
                                    </p:anim>
                                    <p:anim calcmode="lin" valueType="num">
                                      <p:cBhvr>
                                        <p:cTn id="46" dur="2000" fill="hold"/>
                                        <p:tgtEl>
                                          <p:spTgt spid="34"/>
                                        </p:tgtEl>
                                        <p:attrNameLst>
                                          <p:attrName>style.rotation</p:attrName>
                                        </p:attrNameLst>
                                      </p:cBhvr>
                                      <p:tavLst>
                                        <p:tav tm="0">
                                          <p:val>
                                            <p:fltVal val="90"/>
                                          </p:val>
                                        </p:tav>
                                        <p:tav tm="100000">
                                          <p:val>
                                            <p:fltVal val="0"/>
                                          </p:val>
                                        </p:tav>
                                      </p:tavLst>
                                    </p:anim>
                                    <p:animEffect transition="in" filter="fade">
                                      <p:cBhvr>
                                        <p:cTn id="47" dur="2000"/>
                                        <p:tgtEl>
                                          <p:spTgt spid="34"/>
                                        </p:tgtEl>
                                      </p:cBhvr>
                                    </p:animEffect>
                                  </p:childTnLst>
                                </p:cTn>
                              </p:par>
                              <p:par>
                                <p:cTn id="48" presetID="42" presetClass="entr" presetSubtype="0" fill="hold" grpId="0" nodeType="withEffect">
                                  <p:stCondLst>
                                    <p:cond delay="150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1000"/>
                                        <p:tgtEl>
                                          <p:spTgt spid="30"/>
                                        </p:tgtEl>
                                      </p:cBhvr>
                                    </p:animEffect>
                                    <p:anim calcmode="lin" valueType="num">
                                      <p:cBhvr>
                                        <p:cTn id="51" dur="1000" fill="hold"/>
                                        <p:tgtEl>
                                          <p:spTgt spid="30"/>
                                        </p:tgtEl>
                                        <p:attrNameLst>
                                          <p:attrName>ppt_x</p:attrName>
                                        </p:attrNameLst>
                                      </p:cBhvr>
                                      <p:tavLst>
                                        <p:tav tm="0">
                                          <p:val>
                                            <p:strVal val="#ppt_x"/>
                                          </p:val>
                                        </p:tav>
                                        <p:tav tm="100000">
                                          <p:val>
                                            <p:strVal val="#ppt_x"/>
                                          </p:val>
                                        </p:tav>
                                      </p:tavLst>
                                    </p:anim>
                                    <p:anim calcmode="lin" valueType="num">
                                      <p:cBhvr>
                                        <p:cTn id="5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4" grpId="0" animBg="1"/>
      <p:bldP spid="46" grpId="0"/>
      <p:bldP spid="14" grpId="0" animBg="1"/>
      <p:bldP spid="14" grpId="1" animBg="1"/>
      <p:bldP spid="9" grpId="0"/>
      <p:bldP spid="2" grpId="0"/>
      <p:bldP spid="7"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E03C1-32F4-6E05-BD3A-75F3857857F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C5C958C-E1FB-0CBB-B4EC-2E18F2A8A675}"/>
              </a:ext>
            </a:extLst>
          </p:cNvPr>
          <p:cNvSpPr txBox="1"/>
          <p:nvPr/>
        </p:nvSpPr>
        <p:spPr>
          <a:xfrm>
            <a:off x="3767109" y="2110033"/>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BB3B5A3B-8212-BC93-329C-251E5FA3059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421804BE-B612-B988-702C-8B070F108337}"/>
                  </a:ext>
                </a:extLst>
              </p:cNvPr>
              <p:cNvGraphicFramePr>
                <a:graphicFrameLocks noChangeAspect="1"/>
              </p:cNvGraphicFramePr>
              <p:nvPr>
                <p:extLst>
                  <p:ext uri="{D42A27DB-BD31-4B8C-83A1-F6EECF244321}">
                    <p14:modId xmlns:p14="http://schemas.microsoft.com/office/powerpoint/2010/main" val="706018708"/>
                  </p:ext>
                </p:extLst>
              </p:nvPr>
            </p:nvGraphicFramePr>
            <p:xfrm>
              <a:off x="1082832" y="988246"/>
              <a:ext cx="3662538" cy="4504295"/>
            </p:xfrm>
            <a:graphic>
              <a:graphicData uri="http://schemas.microsoft.com/office/drawing/2017/model3d">
                <am3d:model3d r:embed="rId2">
                  <am3d:spPr>
                    <a:xfrm>
                      <a:off x="0" y="0"/>
                      <a:ext cx="3662538" cy="4504295"/>
                    </a:xfrm>
                    <a:prstGeom prst="rect">
                      <a:avLst/>
                    </a:prstGeom>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3"/>
                  </am3d:raster>
                  <am3d:objViewport viewportSz="50057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421804BE-B612-B988-702C-8B070F108337}"/>
                  </a:ext>
                </a:extLst>
              </p:cNvPr>
              <p:cNvPicPr>
                <a:picLocks noGrp="1" noRot="1" noChangeAspect="1" noMove="1" noResize="1" noEditPoints="1" noAdjustHandles="1" noChangeArrowheads="1" noChangeShapeType="1" noCrop="1"/>
              </p:cNvPicPr>
              <p:nvPr/>
            </p:nvPicPr>
            <p:blipFill>
              <a:blip r:embed="rId3"/>
              <a:stretch>
                <a:fillRect/>
              </a:stretch>
            </p:blipFill>
            <p:spPr>
              <a:xfrm>
                <a:off x="1082832" y="988246"/>
                <a:ext cx="3662538" cy="4504295"/>
              </a:xfrm>
              <a:prstGeom prst="rect">
                <a:avLst/>
              </a:prstGeom>
            </p:spPr>
          </p:pic>
        </mc:Fallback>
      </mc:AlternateContent>
      <p:sp>
        <p:nvSpPr>
          <p:cNvPr id="3" name="TextBox 2">
            <a:extLst>
              <a:ext uri="{FF2B5EF4-FFF2-40B4-BE49-F238E27FC236}">
                <a16:creationId xmlns:a16="http://schemas.microsoft.com/office/drawing/2014/main" id="{83460903-1929-9860-8629-8829CFFBDF05}"/>
              </a:ext>
            </a:extLst>
          </p:cNvPr>
          <p:cNvSpPr txBox="1"/>
          <p:nvPr/>
        </p:nvSpPr>
        <p:spPr>
          <a:xfrm>
            <a:off x="4443125" y="3223804"/>
            <a:ext cx="6667358" cy="1785104"/>
          </a:xfrm>
          <a:prstGeom prst="rect">
            <a:avLst/>
          </a:prstGeom>
          <a:noFill/>
        </p:spPr>
        <p:txBody>
          <a:bodyPr wrap="square" rtlCol="0">
            <a:spAutoFit/>
          </a:bodyPr>
          <a:lstStyle/>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الإنتاج الميداني (</a:t>
            </a:r>
            <a:r>
              <a:rPr lang="en-US" sz="2200" b="1" dirty="0">
                <a:solidFill>
                  <a:srgbClr val="2E3957"/>
                </a:solidFill>
                <a:effectLst>
                  <a:outerShdw blurRad="38100" dist="38100" dir="2700000" algn="tl">
                    <a:srgbClr val="000000">
                      <a:alpha val="43137"/>
                    </a:srgbClr>
                  </a:outerShdw>
                </a:effectLst>
                <a:latin typeface="Alexandria"/>
              </a:rPr>
              <a:t>Field Production</a:t>
            </a:r>
            <a:r>
              <a:rPr lang="ar-EG" sz="2200" b="1" dirty="0">
                <a:solidFill>
                  <a:srgbClr val="2E3957"/>
                </a:solidFill>
                <a:effectLst>
                  <a:outerShdw blurRad="38100" dist="38100" dir="2700000" algn="tl">
                    <a:srgbClr val="000000">
                      <a:alpha val="43137"/>
                    </a:srgbClr>
                  </a:outerShdw>
                </a:effectLst>
                <a:latin typeface="Alexandria"/>
              </a:rPr>
              <a:t>)</a:t>
            </a:r>
            <a:r>
              <a:rPr lang="en-US" sz="2200" b="1" dirty="0">
                <a:solidFill>
                  <a:srgbClr val="2E3957"/>
                </a:solidFill>
                <a:effectLst>
                  <a:outerShdw blurRad="38100" dist="38100" dir="2700000" algn="tl">
                    <a:srgbClr val="000000">
                      <a:alpha val="43137"/>
                    </a:srgbClr>
                  </a:outerShdw>
                </a:effectLst>
                <a:latin typeface="Alexandria"/>
              </a:rPr>
              <a:t>.</a:t>
            </a:r>
            <a:endParaRPr lang="ar-EG" sz="2400" b="1" dirty="0">
              <a:solidFill>
                <a:schemeClr val="accent1"/>
              </a:solidFill>
              <a:effectLst>
                <a:outerShdw blurRad="38100" dist="38100" dir="2700000" algn="tl">
                  <a:srgbClr val="000000">
                    <a:alpha val="43137"/>
                  </a:srgbClr>
                </a:outerShdw>
              </a:effectLst>
            </a:endParaRP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البث المُباشِر في الإنتاج الميداني.</a:t>
            </a: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تدريب تطبيقي حول البث المُباشِر عبر </a:t>
            </a:r>
            <a:r>
              <a:rPr lang="en-US" sz="2200" b="1" dirty="0">
                <a:solidFill>
                  <a:srgbClr val="2E3957"/>
                </a:solidFill>
                <a:effectLst>
                  <a:outerShdw blurRad="38100" dist="38100" dir="2700000" algn="tl">
                    <a:srgbClr val="000000">
                      <a:alpha val="43137"/>
                    </a:srgbClr>
                  </a:outerShdw>
                </a:effectLst>
                <a:latin typeface="Alexandria"/>
              </a:rPr>
              <a:t>(Facebook Live)</a:t>
            </a:r>
            <a:r>
              <a:rPr lang="ar-EG" sz="2200" b="1" dirty="0">
                <a:solidFill>
                  <a:srgbClr val="2E3957"/>
                </a:solidFill>
                <a:effectLst>
                  <a:outerShdw blurRad="38100" dist="38100" dir="2700000" algn="tl">
                    <a:srgbClr val="000000">
                      <a:alpha val="43137"/>
                    </a:srgbClr>
                  </a:outerShdw>
                </a:effectLst>
                <a:latin typeface="Alexandria"/>
              </a:rPr>
              <a:t>.</a:t>
            </a: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الخُلاصة</a:t>
            </a:r>
            <a:r>
              <a:rPr lang="en-US" sz="2200" b="1" dirty="0">
                <a:solidFill>
                  <a:srgbClr val="2E3957"/>
                </a:solidFill>
                <a:effectLst>
                  <a:outerShdw blurRad="38100" dist="38100" dir="2700000" algn="tl">
                    <a:srgbClr val="000000">
                      <a:alpha val="43137"/>
                    </a:srgbClr>
                  </a:outerShdw>
                </a:effectLst>
                <a:latin typeface="Alexandria"/>
              </a:rPr>
              <a:t>.</a:t>
            </a:r>
            <a:endParaRPr lang="ar-EG" sz="2200" b="1" dirty="0">
              <a:solidFill>
                <a:srgbClr val="2E3957"/>
              </a:solidFill>
              <a:effectLst>
                <a:outerShdw blurRad="38100" dist="38100" dir="2700000" algn="tl">
                  <a:srgbClr val="000000">
                    <a:alpha val="43137"/>
                  </a:srgbClr>
                </a:outerShdw>
              </a:effectLst>
              <a:latin typeface="Alexandria"/>
            </a:endParaRP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المَراجِع.</a:t>
            </a:r>
          </a:p>
        </p:txBody>
      </p:sp>
    </p:spTree>
    <p:extLst>
      <p:ext uri="{BB962C8B-B14F-4D97-AF65-F5344CB8AC3E}">
        <p14:creationId xmlns:p14="http://schemas.microsoft.com/office/powerpoint/2010/main" val="176983110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grpId="0" nodeType="afterEffect">
                                  <p:stCondLst>
                                    <p:cond delay="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93D3F2A-63B7-688E-7FA2-D37A6B1E0389}"/>
              </a:ext>
            </a:extLst>
          </p:cNvPr>
          <p:cNvSpPr txBox="1"/>
          <p:nvPr/>
        </p:nvSpPr>
        <p:spPr>
          <a:xfrm>
            <a:off x="4396963" y="1871811"/>
            <a:ext cx="6748032" cy="584775"/>
          </a:xfrm>
          <a:prstGeom prst="rect">
            <a:avLst/>
          </a:prstGeom>
          <a:noFill/>
        </p:spPr>
        <p:txBody>
          <a:bodyPr wrap="square" rtlCol="0">
            <a:spAutoFit/>
          </a:bodyPr>
          <a:lstStyle/>
          <a:p>
            <a:pPr algn="just" rtl="1"/>
            <a:r>
              <a:rPr lang="ar-EG" sz="3200" b="1" u="sng" dirty="0">
                <a:solidFill>
                  <a:schemeClr val="accent5">
                    <a:lumMod val="75000"/>
                  </a:schemeClr>
                </a:solidFill>
                <a:effectLst>
                  <a:outerShdw blurRad="38100" dist="38100" dir="2700000" algn="tl">
                    <a:srgbClr val="000000">
                      <a:alpha val="43137"/>
                    </a:srgbClr>
                  </a:outerShdw>
                </a:effectLst>
                <a:latin typeface="Alexandria"/>
              </a:rPr>
              <a:t>الإنتاج الرقمي التوعوي:</a:t>
            </a:r>
            <a:endParaRPr lang="ar-EG" sz="2400" b="1" dirty="0">
              <a:solidFill>
                <a:srgbClr val="2E3957"/>
              </a:solidFill>
              <a:effectLst>
                <a:outerShdw blurRad="38100" dist="38100" dir="2700000" algn="tl">
                  <a:srgbClr val="000000">
                    <a:alpha val="43137"/>
                  </a:srgbClr>
                </a:outerShdw>
              </a:effectLst>
              <a:latin typeface="Alexandria"/>
            </a:endParaRPr>
          </a:p>
        </p:txBody>
      </p:sp>
      <p:sp>
        <p:nvSpPr>
          <p:cNvPr id="4" name="TextBox 3">
            <a:extLst>
              <a:ext uri="{FF2B5EF4-FFF2-40B4-BE49-F238E27FC236}">
                <a16:creationId xmlns:a16="http://schemas.microsoft.com/office/drawing/2014/main" id="{230A8CDE-E37E-FF4A-49A2-407239A60464}"/>
              </a:ext>
            </a:extLst>
          </p:cNvPr>
          <p:cNvSpPr txBox="1"/>
          <p:nvPr/>
        </p:nvSpPr>
        <p:spPr>
          <a:xfrm>
            <a:off x="4589175" y="2760730"/>
            <a:ext cx="6667358" cy="3046988"/>
          </a:xfrm>
          <a:prstGeom prst="rect">
            <a:avLst/>
          </a:prstGeom>
          <a:noFill/>
        </p:spPr>
        <p:txBody>
          <a:bodyPr wrap="square" rtlCol="0">
            <a:spAutoFit/>
          </a:bodyPr>
          <a:lstStyle/>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ما هي إعلانات الخدمة العامّة.</a:t>
            </a:r>
            <a:endParaRPr lang="en-US" sz="2400" b="1" dirty="0">
              <a:solidFill>
                <a:srgbClr val="2E3957"/>
              </a:solidFill>
              <a:effectLst>
                <a:outerShdw blurRad="38100" dist="38100" dir="2700000" algn="tl">
                  <a:srgbClr val="000000">
                    <a:alpha val="43137"/>
                  </a:srgbClr>
                </a:outerShdw>
              </a:effectLst>
              <a:latin typeface="Alexandria"/>
            </a:endParaRPr>
          </a:p>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أهداف إعلانات الخدمة العامّة.</a:t>
            </a:r>
            <a:endParaRPr lang="en-US" sz="2400" b="1" dirty="0">
              <a:solidFill>
                <a:srgbClr val="2E3957"/>
              </a:solidFill>
              <a:effectLst>
                <a:outerShdw blurRad="38100" dist="38100" dir="2700000" algn="tl">
                  <a:srgbClr val="000000">
                    <a:alpha val="43137"/>
                  </a:srgbClr>
                </a:outerShdw>
              </a:effectLst>
              <a:latin typeface="Alexandria"/>
            </a:endParaRPr>
          </a:p>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الخصائص المميزة لإعلانات الخدمة العامّة.</a:t>
            </a:r>
            <a:endParaRPr lang="en-US" sz="2400" b="1" dirty="0">
              <a:solidFill>
                <a:srgbClr val="2E3957"/>
              </a:solidFill>
              <a:effectLst>
                <a:outerShdw blurRad="38100" dist="38100" dir="2700000" algn="tl">
                  <a:srgbClr val="000000">
                    <a:alpha val="43137"/>
                  </a:srgbClr>
                </a:outerShdw>
              </a:effectLst>
              <a:latin typeface="Alexandria"/>
            </a:endParaRPr>
          </a:p>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عناصر إنتاج الفيديو التوعوي.</a:t>
            </a:r>
            <a:endParaRPr lang="en-US" sz="2400" b="1" dirty="0">
              <a:solidFill>
                <a:srgbClr val="2E3957"/>
              </a:solidFill>
              <a:effectLst>
                <a:outerShdw blurRad="38100" dist="38100" dir="2700000" algn="tl">
                  <a:srgbClr val="000000">
                    <a:alpha val="43137"/>
                  </a:srgbClr>
                </a:outerShdw>
              </a:effectLst>
              <a:latin typeface="Alexandria"/>
            </a:endParaRPr>
          </a:p>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إنتاج إعلان خدمة عامّة باستخدام منصة (</a:t>
            </a:r>
            <a:r>
              <a:rPr lang="en-US" sz="2400" b="1" dirty="0">
                <a:solidFill>
                  <a:srgbClr val="2E3957"/>
                </a:solidFill>
                <a:effectLst>
                  <a:outerShdw blurRad="38100" dist="38100" dir="2700000" algn="tl">
                    <a:srgbClr val="000000">
                      <a:alpha val="43137"/>
                    </a:srgbClr>
                  </a:outerShdw>
                </a:effectLst>
                <a:latin typeface="Alexandria"/>
              </a:rPr>
              <a:t>Canva</a:t>
            </a:r>
            <a:r>
              <a:rPr lang="ar-EG" sz="2400" b="1" dirty="0">
                <a:solidFill>
                  <a:srgbClr val="2E3957"/>
                </a:solidFill>
                <a:effectLst>
                  <a:outerShdw blurRad="38100" dist="38100" dir="2700000" algn="tl">
                    <a:srgbClr val="000000">
                      <a:alpha val="43137"/>
                    </a:srgbClr>
                  </a:outerShdw>
                </a:effectLst>
                <a:latin typeface="Alexandria"/>
              </a:rPr>
              <a:t>).</a:t>
            </a:r>
          </a:p>
          <a:p>
            <a:pPr marL="457200" indent="-457200" algn="just" rtl="1">
              <a:buFont typeface="+mj-lt"/>
              <a:buAutoNum type="arabicParenR"/>
            </a:pPr>
            <a:r>
              <a:rPr lang="en-US" sz="2400" b="1" dirty="0">
                <a:solidFill>
                  <a:srgbClr val="2E3957"/>
                </a:solidFill>
                <a:effectLst>
                  <a:outerShdw blurRad="38100" dist="38100" dir="2700000" algn="tl">
                    <a:srgbClr val="000000">
                      <a:alpha val="43137"/>
                    </a:srgbClr>
                  </a:outerShdw>
                </a:effectLst>
                <a:latin typeface="Alexandria"/>
              </a:rPr>
              <a:t> </a:t>
            </a:r>
            <a:r>
              <a:rPr lang="ar-EG" sz="2400" b="1" dirty="0">
                <a:solidFill>
                  <a:srgbClr val="2E3957"/>
                </a:solidFill>
                <a:effectLst>
                  <a:outerShdw blurRad="38100" dist="38100" dir="2700000" algn="tl">
                    <a:srgbClr val="000000">
                      <a:alpha val="43137"/>
                    </a:srgbClr>
                  </a:outerShdw>
                </a:effectLst>
                <a:latin typeface="Alexandria"/>
              </a:rPr>
              <a:t>تدريب تطبيقي.</a:t>
            </a:r>
          </a:p>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الخُلاصة</a:t>
            </a:r>
            <a:r>
              <a:rPr lang="en-US" sz="2400" b="1" dirty="0">
                <a:solidFill>
                  <a:srgbClr val="2E3957"/>
                </a:solidFill>
                <a:effectLst>
                  <a:outerShdw blurRad="38100" dist="38100" dir="2700000" algn="tl">
                    <a:srgbClr val="000000">
                      <a:alpha val="43137"/>
                    </a:srgbClr>
                  </a:outerShdw>
                </a:effectLst>
                <a:latin typeface="Alexandria"/>
              </a:rPr>
              <a:t>.</a:t>
            </a:r>
            <a:endParaRPr lang="ar-EG" sz="2400" b="1" dirty="0">
              <a:solidFill>
                <a:srgbClr val="2E3957"/>
              </a:solidFill>
              <a:effectLst>
                <a:outerShdw blurRad="38100" dist="38100" dir="2700000" algn="tl">
                  <a:srgbClr val="000000">
                    <a:alpha val="43137"/>
                  </a:srgbClr>
                </a:outerShdw>
              </a:effectLst>
              <a:latin typeface="Alexandria"/>
            </a:endParaRPr>
          </a:p>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المَراجِع.</a:t>
            </a:r>
          </a:p>
        </p:txBody>
      </p:sp>
      <p:pic>
        <p:nvPicPr>
          <p:cNvPr id="8" name="Picture 7" descr="Cartoon of people sitting at a desk with a computer&#10;&#10;AI-generated content may be incorrect.">
            <a:extLst>
              <a:ext uri="{FF2B5EF4-FFF2-40B4-BE49-F238E27FC236}">
                <a16:creationId xmlns:a16="http://schemas.microsoft.com/office/drawing/2014/main" id="{B5F77DDF-21CB-8429-108C-C1A822D58A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07463" y="1897261"/>
            <a:ext cx="2642050" cy="396307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7115859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30684-757C-AADB-D02E-7AC98F701F94}"/>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1FE050F4-0948-DE06-D9AA-E851CC50DDF4}"/>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A2F28DC-E66B-A538-E10B-13900D3F3C15}"/>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2D58052-41EF-6A82-6AF2-AA7BE7D84C4E}"/>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3659BFE6-9348-479C-2340-E3EC9EB96B4E}"/>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8DD0810-A0AE-1CA2-3052-9425041FA42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B51D9A74-C2C0-32EF-2CD2-7BFB08C243F3}"/>
              </a:ext>
            </a:extLst>
          </p:cNvPr>
          <p:cNvSpPr txBox="1"/>
          <p:nvPr/>
        </p:nvSpPr>
        <p:spPr>
          <a:xfrm>
            <a:off x="621234" y="5123065"/>
            <a:ext cx="5496260" cy="646331"/>
          </a:xfrm>
          <a:prstGeom prst="rect">
            <a:avLst/>
          </a:prstGeom>
          <a:noFill/>
        </p:spPr>
        <p:txBody>
          <a:bodyPr wrap="square" rtlCol="0">
            <a:spAutoFit/>
          </a:bodyPr>
          <a:lstStyle/>
          <a:p>
            <a:pPr algn="ctr" rtl="1"/>
            <a:r>
              <a:rPr lang="ar-EG" sz="3600" b="1" dirty="0">
                <a:solidFill>
                  <a:schemeClr val="accent1"/>
                </a:solidFill>
                <a:effectLst>
                  <a:outerShdw blurRad="38100" dist="38100" dir="2700000" algn="tl">
                    <a:srgbClr val="000000">
                      <a:alpha val="43137"/>
                    </a:srgbClr>
                  </a:outerShdw>
                </a:effectLst>
              </a:rPr>
              <a:t>الإنتاج الرقمي التوعوي</a:t>
            </a:r>
            <a:endParaRPr lang="ar-EG" sz="32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p:txBody>
      </p:sp>
      <p:sp>
        <p:nvSpPr>
          <p:cNvPr id="43" name="TextBox 42">
            <a:extLst>
              <a:ext uri="{FF2B5EF4-FFF2-40B4-BE49-F238E27FC236}">
                <a16:creationId xmlns:a16="http://schemas.microsoft.com/office/drawing/2014/main" id="{A6520B8E-8793-6F0F-34AA-07980288CA7E}"/>
              </a:ext>
            </a:extLst>
          </p:cNvPr>
          <p:cNvSpPr txBox="1"/>
          <p:nvPr/>
        </p:nvSpPr>
        <p:spPr>
          <a:xfrm>
            <a:off x="5011358" y="129282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F6A8F545-F48F-A841-5716-DA32D66A56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1623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grpId="0" nodeType="withEffect">
                                  <p:stCondLst>
                                    <p:cond delay="25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AFDBDF3-B11B-4C2F-7B0E-A8C3DB05F93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98B0660-18F3-2DCB-681D-1C28BBB8DCF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06822323-4C90-2D83-EBC6-0399553D6957}"/>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الرقمي التوعوي:</a:t>
            </a:r>
          </a:p>
        </p:txBody>
      </p:sp>
      <p:sp>
        <p:nvSpPr>
          <p:cNvPr id="10" name="TextBox 9">
            <a:extLst>
              <a:ext uri="{FF2B5EF4-FFF2-40B4-BE49-F238E27FC236}">
                <a16:creationId xmlns:a16="http://schemas.microsoft.com/office/drawing/2014/main" id="{A2443731-DCA0-DEE0-E769-F99D831BE133}"/>
              </a:ext>
            </a:extLst>
          </p:cNvPr>
          <p:cNvSpPr txBox="1"/>
          <p:nvPr/>
        </p:nvSpPr>
        <p:spPr>
          <a:xfrm>
            <a:off x="4148552" y="1878150"/>
            <a:ext cx="7204275" cy="3785652"/>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الإنتاج الرقمي التوعوي</a:t>
            </a:r>
            <a:r>
              <a:rPr lang="en-US" sz="3200" b="1" dirty="0">
                <a:solidFill>
                  <a:schemeClr val="accent1"/>
                </a:solidFill>
                <a:effectLst>
                  <a:outerShdw blurRad="38100" dist="38100" dir="2700000" algn="tl">
                    <a:srgbClr val="000000">
                      <a:alpha val="43137"/>
                    </a:srgbClr>
                  </a:outerShdw>
                </a:effectLst>
              </a:rPr>
              <a:t>:</a:t>
            </a:r>
            <a:endParaRPr lang="ar-EG" sz="2800" b="1" dirty="0">
              <a:solidFill>
                <a:schemeClr val="accent1"/>
              </a:solidFill>
              <a:effectLst>
                <a:outerShdw blurRad="38100" dist="38100" dir="2700000" algn="tl">
                  <a:srgbClr val="000000">
                    <a:alpha val="43137"/>
                  </a:srgbClr>
                </a:outerShdw>
              </a:effectLst>
            </a:endParaRPr>
          </a:p>
          <a:p>
            <a:pPr algn="just" rtl="1"/>
            <a:endParaRPr lang="ar-EG" sz="800" b="1" dirty="0"/>
          </a:p>
          <a:p>
            <a:pPr marL="342900" indent="-342900" algn="just" rtl="1">
              <a:buFont typeface="Arial" panose="020B0604020202020204" pitchFamily="34" charset="0"/>
              <a:buChar char="•"/>
            </a:pPr>
            <a:r>
              <a:rPr lang="ar-EG" sz="2000" dirty="0"/>
              <a:t>في العصر الرقمي، لم يعد الإنتاج الإعلامي مجرد وسيلة لنقل الأخبار أو الترفيه، بل أصبح أداة قوية للتأثير والتغيير في المجتمع. فالإنتاج الرقمي يوفّر فرصًا هائلة للتواصل السريع مع الجمهور، وتحفيزه على التفاعل الإيجابي، مما يؤدي إلى إحداث تغييرات ملموسة في مختلف المجالات.</a:t>
            </a:r>
          </a:p>
          <a:p>
            <a:pPr marL="342900" indent="-342900" algn="just" rtl="1">
              <a:buFont typeface="Arial" panose="020B0604020202020204" pitchFamily="34" charset="0"/>
              <a:buChar char="•"/>
            </a:pPr>
            <a:r>
              <a:rPr lang="ar-EG" sz="2000" u="sng" dirty="0"/>
              <a:t>ومن أبرز أشكال هذا الإنتاج الرقمي التوعوي:</a:t>
            </a:r>
            <a:r>
              <a:rPr lang="ar-EG" sz="2000" dirty="0"/>
              <a:t> </a:t>
            </a:r>
            <a:r>
              <a:rPr lang="ar-EG" sz="2000" b="1" dirty="0"/>
              <a:t>إعلانات الخدمة العامّة</a:t>
            </a:r>
            <a:r>
              <a:rPr lang="ar-EG" sz="2000" dirty="0"/>
              <a:t>، وهي مقاطع فيديو قصيرة تهدف إلى توعية الجمهور حول قضية اجتماعية أو صحية أو بيئية أو سلوكية، </a:t>
            </a:r>
            <a:r>
              <a:rPr lang="ar-EG" sz="2000" u="sng" dirty="0"/>
              <a:t>مثل:</a:t>
            </a:r>
            <a:r>
              <a:rPr lang="ar-EG" sz="2000" dirty="0"/>
              <a:t> مكافحة التدخين، أو التوعية بالسلامة المرورية، أو الحفاظ على البيئة، أو التحذير من التنمر الإلكتروني، أو غير ذلك.</a:t>
            </a:r>
          </a:p>
          <a:p>
            <a:pPr marL="342900" indent="-342900" algn="just" rtl="1">
              <a:buFont typeface="Arial" panose="020B0604020202020204" pitchFamily="34" charset="0"/>
              <a:buChar char="•"/>
            </a:pPr>
            <a:r>
              <a:rPr lang="ar-EG" sz="2000" dirty="0"/>
              <a:t>هذه الإعلانات لا تهدف إلى الربح، وإنما إلى </a:t>
            </a:r>
            <a:r>
              <a:rPr lang="ar-EG" sz="2000" b="1" dirty="0"/>
              <a:t>التأثير الإيجابي وتغيير سلوك الجمهور</a:t>
            </a:r>
            <a:r>
              <a:rPr lang="ar-EG" sz="2000" dirty="0"/>
              <a:t> بما يخدم المصلحة العامّة.</a:t>
            </a:r>
          </a:p>
        </p:txBody>
      </p:sp>
      <p:pic>
        <p:nvPicPr>
          <p:cNvPr id="3" name="Picture 2">
            <a:extLst>
              <a:ext uri="{FF2B5EF4-FFF2-40B4-BE49-F238E27FC236}">
                <a16:creationId xmlns:a16="http://schemas.microsoft.com/office/drawing/2014/main" id="{E1BFCC1E-DD6F-2565-31F5-0BF14CE52E99}"/>
              </a:ext>
            </a:extLst>
          </p:cNvPr>
          <p:cNvPicPr>
            <a:picLocks noChangeAspect="1"/>
          </p:cNvPicPr>
          <p:nvPr/>
        </p:nvPicPr>
        <p:blipFill>
          <a:blip r:embed="rId4"/>
          <a:stretch>
            <a:fillRect/>
          </a:stretch>
        </p:blipFill>
        <p:spPr>
          <a:xfrm>
            <a:off x="570733" y="2959451"/>
            <a:ext cx="3860118" cy="201822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9B0D0724-D8C8-31AF-DF19-C287ADBB3C63}"/>
              </a:ext>
            </a:extLst>
          </p:cNvPr>
          <p:cNvSpPr txBox="1"/>
          <p:nvPr/>
        </p:nvSpPr>
        <p:spPr>
          <a:xfrm>
            <a:off x="671992" y="5302356"/>
            <a:ext cx="3375302" cy="276999"/>
          </a:xfrm>
          <a:prstGeom prst="rect">
            <a:avLst/>
          </a:prstGeom>
          <a:noFill/>
          <a:ln w="15875">
            <a:solidFill>
              <a:srgbClr val="C00000"/>
            </a:solidFill>
          </a:ln>
        </p:spPr>
        <p:txBody>
          <a:bodyPr wrap="square">
            <a:spAutoFit/>
          </a:bodyPr>
          <a:lstStyle/>
          <a:p>
            <a:pPr algn="ctr"/>
            <a:r>
              <a:rPr lang="en-US" sz="1200" dirty="0">
                <a:hlinkClick r:id="rId5"/>
              </a:rPr>
              <a:t>https://www.youtube.com/watch?v=thVHhZ0Q24k</a:t>
            </a:r>
            <a:endParaRPr lang="en-US" sz="1200" dirty="0"/>
          </a:p>
        </p:txBody>
      </p:sp>
    </p:spTree>
    <p:extLst>
      <p:ext uri="{BB962C8B-B14F-4D97-AF65-F5344CB8AC3E}">
        <p14:creationId xmlns:p14="http://schemas.microsoft.com/office/powerpoint/2010/main" val="365498389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037475C1-AD02-014A-3048-15221D05AFD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13EE6AA-DDE8-2C8D-6AA0-4E396F9FC7D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CA268E5C-80C5-B349-F71D-C53B9ACE9169}"/>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الرقمي التوعوي:</a:t>
            </a:r>
          </a:p>
        </p:txBody>
      </p:sp>
      <p:sp>
        <p:nvSpPr>
          <p:cNvPr id="10" name="TextBox 9">
            <a:extLst>
              <a:ext uri="{FF2B5EF4-FFF2-40B4-BE49-F238E27FC236}">
                <a16:creationId xmlns:a16="http://schemas.microsoft.com/office/drawing/2014/main" id="{0C9CDA78-C4FB-B281-1B57-E8C4326D7AB8}"/>
              </a:ext>
            </a:extLst>
          </p:cNvPr>
          <p:cNvSpPr txBox="1"/>
          <p:nvPr/>
        </p:nvSpPr>
        <p:spPr>
          <a:xfrm>
            <a:off x="3820632" y="1743136"/>
            <a:ext cx="7532195" cy="4285789"/>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الإنتاج الرقمي التوعوي</a:t>
            </a:r>
            <a:r>
              <a:rPr lang="en-US" sz="3200" b="1" dirty="0">
                <a:solidFill>
                  <a:schemeClr val="accent1"/>
                </a:solidFill>
                <a:effectLst>
                  <a:outerShdw blurRad="38100" dist="38100" dir="2700000" algn="tl">
                    <a:srgbClr val="000000">
                      <a:alpha val="43137"/>
                    </a:srgbClr>
                  </a:outerShdw>
                </a:effectLst>
              </a:rPr>
              <a:t>:</a:t>
            </a:r>
            <a:endParaRPr lang="ar-EG" sz="3200" b="1" dirty="0">
              <a:solidFill>
                <a:schemeClr val="accent1"/>
              </a:solidFill>
              <a:effectLst>
                <a:outerShdw blurRad="38100" dist="38100" dir="2700000" algn="tl">
                  <a:srgbClr val="000000">
                    <a:alpha val="43137"/>
                  </a:srgbClr>
                </a:outerShdw>
              </a:effectLst>
            </a:endParaRPr>
          </a:p>
          <a:p>
            <a:pPr algn="just" rtl="1"/>
            <a:endParaRPr lang="ar-EG" sz="105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أولًا: ما هي إعلانات الخدمة العامّة (</a:t>
            </a:r>
            <a:r>
              <a:rPr lang="en-US" sz="2000" b="1" dirty="0">
                <a:solidFill>
                  <a:schemeClr val="accent1"/>
                </a:solidFill>
                <a:effectLst>
                  <a:outerShdw blurRad="38100" dist="38100" dir="2700000" algn="tl">
                    <a:srgbClr val="000000">
                      <a:alpha val="43137"/>
                    </a:srgbClr>
                  </a:outerShdw>
                </a:effectLst>
              </a:rPr>
              <a:t>Public Service Announcements “PSA”</a:t>
            </a:r>
            <a:r>
              <a:rPr lang="ar-EG" sz="2000" b="1" dirty="0">
                <a:solidFill>
                  <a:schemeClr val="accent1"/>
                </a:solidFill>
                <a:effectLst>
                  <a:outerShdw blurRad="38100" dist="38100" dir="2700000" algn="tl">
                    <a:srgbClr val="000000">
                      <a:alpha val="43137"/>
                    </a:srgbClr>
                  </a:outerShdw>
                </a:effectLst>
              </a:rPr>
              <a:t>)؟</a:t>
            </a:r>
          </a:p>
          <a:p>
            <a:pPr algn="just" rtl="1"/>
            <a:endParaRPr lang="ar-EG" sz="1000" b="1" dirty="0"/>
          </a:p>
          <a:p>
            <a:pPr marL="342900" indent="-342900" algn="just" rtl="1">
              <a:buFont typeface="Arial" panose="020B0604020202020204" pitchFamily="34" charset="0"/>
              <a:buChar char="•"/>
            </a:pPr>
            <a:r>
              <a:rPr lang="ar-EG" sz="2000" dirty="0"/>
              <a:t>يُعرَّف </a:t>
            </a:r>
            <a:r>
              <a:rPr lang="ar-EG" sz="2000" b="1" dirty="0"/>
              <a:t>إعلان الخدمة العامّة</a:t>
            </a:r>
            <a:r>
              <a:rPr lang="ar-EG" sz="2000" dirty="0"/>
              <a:t> (</a:t>
            </a:r>
            <a:r>
              <a:rPr lang="en-US" sz="2000" dirty="0"/>
              <a:t>PSA</a:t>
            </a:r>
            <a:r>
              <a:rPr lang="ar-EG" sz="2000" dirty="0"/>
              <a:t>)</a:t>
            </a:r>
            <a:r>
              <a:rPr lang="en-US" sz="2000" dirty="0"/>
              <a:t> </a:t>
            </a:r>
            <a:r>
              <a:rPr lang="ar-EG" sz="2000" dirty="0"/>
              <a:t>بأنه شكل من أشكال الرسائل الاتصالية أو الإعلانية غير الربحية، يهدف إلى </a:t>
            </a:r>
            <a:r>
              <a:rPr lang="ar-EG" sz="2000" b="1" dirty="0"/>
              <a:t>توعية الجمهور أو إرشاده أو تثقيفه</a:t>
            </a:r>
            <a:r>
              <a:rPr lang="ar-EG" sz="2000" dirty="0"/>
              <a:t> بشأن قضية اجتماعية أو صحية أو بيئية أو إنسانية ذات أهمية عامّة.</a:t>
            </a:r>
            <a:endParaRPr lang="en-US" sz="2000" dirty="0"/>
          </a:p>
          <a:p>
            <a:pPr marL="342900" indent="-342900" algn="just" rtl="1">
              <a:buFont typeface="Arial" panose="020B0604020202020204" pitchFamily="34" charset="0"/>
              <a:buChar char="•"/>
            </a:pPr>
            <a:r>
              <a:rPr lang="ar-EG" sz="2000" dirty="0"/>
              <a:t>وعلى خلاف الإعلانات التجارية التي تركز على ترويج المنتجات أو الخدمات بهدف تحقيق الربح، فإن إعلانات الخدمة العامّة تُنتَج عادةً بواسطة مؤسسات حكومية، أو منظمات غير حكومية، أو هيئات إعلامية باعتبارها جزءًا من </a:t>
            </a:r>
            <a:r>
              <a:rPr lang="ar-EG" sz="2000" b="1" dirty="0"/>
              <a:t>المسؤولية الاجتماعية للإعلام</a:t>
            </a:r>
            <a:r>
              <a:rPr lang="ar-EG" sz="2000" dirty="0"/>
              <a:t>.</a:t>
            </a:r>
          </a:p>
          <a:p>
            <a:pPr marL="342900" indent="-342900" algn="just" rtl="1">
              <a:buFont typeface="Arial" panose="020B0604020202020204" pitchFamily="34" charset="0"/>
              <a:buChar char="•"/>
            </a:pPr>
            <a:r>
              <a:rPr lang="ar-EG" sz="2000" dirty="0"/>
              <a:t>وبذلك، يمكن القول إن إعلانات الخدمة العامّة هي </a:t>
            </a:r>
            <a:r>
              <a:rPr lang="ar-EG" sz="2000" b="1" dirty="0"/>
              <a:t>أداة اتصالية استراتيجية</a:t>
            </a:r>
            <a:r>
              <a:rPr lang="ar-EG" sz="2000" dirty="0"/>
              <a:t> تُوظَّف للتأثير على </a:t>
            </a:r>
            <a:r>
              <a:rPr lang="ar-EG" sz="2000" b="1" dirty="0"/>
              <a:t>المعرفة، والاتجاهات، والسلوكيات</a:t>
            </a:r>
            <a:r>
              <a:rPr lang="ar-EG" sz="2000" dirty="0"/>
              <a:t> داخل المجتمع، وغالبًا ما تُبث عبر القنوات التلفزيونية والإذاعية أو منصات الإعلام الرقمي مجانًا كخدمة للجمهور.</a:t>
            </a:r>
          </a:p>
        </p:txBody>
      </p:sp>
      <p:pic>
        <p:nvPicPr>
          <p:cNvPr id="3" name="Picture 2">
            <a:extLst>
              <a:ext uri="{FF2B5EF4-FFF2-40B4-BE49-F238E27FC236}">
                <a16:creationId xmlns:a16="http://schemas.microsoft.com/office/drawing/2014/main" id="{F9731F9E-D788-6954-6D53-42DDE35857A9}"/>
              </a:ext>
            </a:extLst>
          </p:cNvPr>
          <p:cNvPicPr>
            <a:picLocks noChangeAspect="1"/>
          </p:cNvPicPr>
          <p:nvPr/>
        </p:nvPicPr>
        <p:blipFill>
          <a:blip r:embed="rId4"/>
          <a:stretch>
            <a:fillRect/>
          </a:stretch>
        </p:blipFill>
        <p:spPr>
          <a:xfrm>
            <a:off x="560197" y="3372186"/>
            <a:ext cx="3355153" cy="175213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C622C906-78EF-4AA0-C9FA-87803ABA3FFF}"/>
              </a:ext>
            </a:extLst>
          </p:cNvPr>
          <p:cNvSpPr txBox="1"/>
          <p:nvPr/>
        </p:nvSpPr>
        <p:spPr>
          <a:xfrm>
            <a:off x="659218" y="5372985"/>
            <a:ext cx="3069265" cy="261610"/>
          </a:xfrm>
          <a:prstGeom prst="rect">
            <a:avLst/>
          </a:prstGeom>
          <a:noFill/>
          <a:ln w="15875">
            <a:solidFill>
              <a:srgbClr val="C00000"/>
            </a:solidFill>
          </a:ln>
        </p:spPr>
        <p:txBody>
          <a:bodyPr wrap="square">
            <a:spAutoFit/>
          </a:bodyPr>
          <a:lstStyle>
            <a:defPPr>
              <a:defRPr lang="en-US"/>
            </a:defPPr>
            <a:lvl1pPr algn="ctr">
              <a:defRPr sz="1200"/>
            </a:lvl1pPr>
          </a:lstStyle>
          <a:p>
            <a:r>
              <a:rPr lang="en-US" sz="1100" dirty="0">
                <a:hlinkClick r:id="rId5"/>
              </a:rPr>
              <a:t>https://www.youtube.com/watch?v=4eS2TS0Yr2Y</a:t>
            </a:r>
            <a:endParaRPr lang="en-US" sz="1100" dirty="0"/>
          </a:p>
        </p:txBody>
      </p:sp>
    </p:spTree>
    <p:extLst>
      <p:ext uri="{BB962C8B-B14F-4D97-AF65-F5344CB8AC3E}">
        <p14:creationId xmlns:p14="http://schemas.microsoft.com/office/powerpoint/2010/main" val="15441974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037EC9A-4D68-FE58-F624-A6F671B39BE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7C00790-9A0A-E664-4336-1FA84EAAFEB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C88A38E-96D0-6CCD-C1BC-FAFCB9C37CBE}"/>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الرقمي التوعوي:</a:t>
            </a:r>
          </a:p>
        </p:txBody>
      </p:sp>
      <p:sp>
        <p:nvSpPr>
          <p:cNvPr id="10" name="TextBox 9">
            <a:extLst>
              <a:ext uri="{FF2B5EF4-FFF2-40B4-BE49-F238E27FC236}">
                <a16:creationId xmlns:a16="http://schemas.microsoft.com/office/drawing/2014/main" id="{05FDBD40-6B15-8C32-2000-A8CF0EEB0528}"/>
              </a:ext>
            </a:extLst>
          </p:cNvPr>
          <p:cNvSpPr txBox="1"/>
          <p:nvPr/>
        </p:nvSpPr>
        <p:spPr>
          <a:xfrm>
            <a:off x="3348218" y="1749271"/>
            <a:ext cx="7998474" cy="4247317"/>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الإنتاج الرقمي التوعوي</a:t>
            </a:r>
            <a:r>
              <a:rPr lang="en-US" sz="3200" b="1" dirty="0">
                <a:solidFill>
                  <a:schemeClr val="accent1"/>
                </a:solidFill>
                <a:effectLst>
                  <a:outerShdw blurRad="38100" dist="38100" dir="2700000" algn="tl">
                    <a:srgbClr val="000000">
                      <a:alpha val="43137"/>
                    </a:srgbClr>
                  </a:outerShdw>
                </a:effectLst>
              </a:rPr>
              <a:t>:</a:t>
            </a:r>
            <a:endParaRPr lang="ar-EG" sz="3200" b="1" dirty="0">
              <a:solidFill>
                <a:schemeClr val="accent1"/>
              </a:solidFill>
              <a:effectLst>
                <a:outerShdw blurRad="38100" dist="38100" dir="2700000" algn="tl">
                  <a:srgbClr val="000000">
                    <a:alpha val="43137"/>
                  </a:srgbClr>
                </a:outerShdw>
              </a:effectLst>
            </a:endParaRPr>
          </a:p>
          <a:p>
            <a:pPr algn="just" rtl="1"/>
            <a:endParaRPr lang="ar-EG" sz="800" b="1" dirty="0"/>
          </a:p>
          <a:p>
            <a:pPr algn="just" rtl="1"/>
            <a:r>
              <a:rPr lang="ar-EG" sz="2000" b="1" dirty="0">
                <a:solidFill>
                  <a:schemeClr val="accent1"/>
                </a:solidFill>
                <a:effectLst>
                  <a:outerShdw blurRad="38100" dist="38100" dir="2700000" algn="tl">
                    <a:srgbClr val="000000">
                      <a:alpha val="43137"/>
                    </a:srgbClr>
                  </a:outerShdw>
                </a:effectLst>
              </a:rPr>
              <a:t>ثانيًا: أهداف</a:t>
            </a:r>
            <a:r>
              <a:rPr lang="en-US" sz="2000" b="1" dirty="0">
                <a:solidFill>
                  <a:schemeClr val="accent1"/>
                </a:solidFill>
                <a:effectLst>
                  <a:outerShdw blurRad="38100" dist="38100" dir="2700000" algn="tl">
                    <a:srgbClr val="000000">
                      <a:alpha val="43137"/>
                    </a:srgbClr>
                  </a:outerShdw>
                </a:effectLst>
              </a:rPr>
              <a:t> </a:t>
            </a:r>
            <a:r>
              <a:rPr lang="ar-EG" sz="2000" b="1" dirty="0">
                <a:solidFill>
                  <a:schemeClr val="accent1"/>
                </a:solidFill>
                <a:effectLst>
                  <a:outerShdw blurRad="38100" dist="38100" dir="2700000" algn="tl">
                    <a:srgbClr val="000000">
                      <a:alpha val="43137"/>
                    </a:srgbClr>
                  </a:outerShdw>
                </a:effectLst>
              </a:rPr>
              <a:t>إعلانات الخدمة العامّة: </a:t>
            </a:r>
          </a:p>
          <a:p>
            <a:pPr algn="just" rtl="1"/>
            <a:r>
              <a:rPr lang="ar-EG" sz="2000" u="sng" dirty="0"/>
              <a:t>تؤدي إعلانات الخدمة العامّة مجموعة من الأهداف الأساسية، يمكن تلخيصها فيما يلي:</a:t>
            </a:r>
            <a:endParaRPr lang="en-US" sz="2000" u="sng" dirty="0"/>
          </a:p>
          <a:p>
            <a:pPr algn="just" rtl="1"/>
            <a:endParaRPr lang="ar-EG" sz="1000" dirty="0"/>
          </a:p>
          <a:p>
            <a:pPr marL="457200" indent="-457200" algn="just" rtl="1">
              <a:buFont typeface="+mj-lt"/>
              <a:buAutoNum type="arabicPeriod"/>
            </a:pPr>
            <a:r>
              <a:rPr lang="ar-EG" sz="2000" b="1" dirty="0"/>
              <a:t>رفع مستوى الوعي </a:t>
            </a:r>
            <a:r>
              <a:rPr lang="en-US" sz="2000" b="1" dirty="0"/>
              <a:t>Awareness Raising)</a:t>
            </a:r>
            <a:r>
              <a:rPr lang="ar-EG" sz="2000" b="1" dirty="0"/>
              <a:t>)</a:t>
            </a:r>
            <a:r>
              <a:rPr lang="en-US" sz="2000" b="1" dirty="0"/>
              <a:t>:</a:t>
            </a:r>
            <a:r>
              <a:rPr lang="ar-EG" sz="2000" b="1" dirty="0"/>
              <a:t> </a:t>
            </a:r>
            <a:r>
              <a:rPr lang="ar-SA" sz="2000" dirty="0"/>
              <a:t>تهدف إعلانات الخدمة العامّة إلى زيادة وعي</a:t>
            </a:r>
            <a:r>
              <a:rPr lang="ar-EG" sz="2000" dirty="0"/>
              <a:t>ّ</a:t>
            </a:r>
            <a:r>
              <a:rPr lang="ar-SA" sz="2000" dirty="0"/>
              <a:t> ال</a:t>
            </a:r>
            <a:r>
              <a:rPr lang="ar-EG" sz="2000" dirty="0"/>
              <a:t>جمهور</a:t>
            </a:r>
            <a:r>
              <a:rPr lang="ar-SA" sz="2000" dirty="0"/>
              <a:t> بقضايا مهمة </a:t>
            </a:r>
            <a:r>
              <a:rPr lang="ar-SA" sz="2000" u="sng" dirty="0"/>
              <a:t>مثل</a:t>
            </a:r>
            <a:r>
              <a:rPr lang="ar-EG" sz="2000" u="sng" dirty="0"/>
              <a:t>:</a:t>
            </a:r>
            <a:r>
              <a:rPr lang="ar-SA" sz="2000" dirty="0"/>
              <a:t> الصحة، </a:t>
            </a:r>
            <a:r>
              <a:rPr lang="ar-EG" sz="2000" dirty="0"/>
              <a:t>أو </a:t>
            </a:r>
            <a:r>
              <a:rPr lang="ar-SA" sz="2000" dirty="0"/>
              <a:t>البيئة، </a:t>
            </a:r>
            <a:r>
              <a:rPr lang="ar-EG" sz="2000" dirty="0"/>
              <a:t>أو </a:t>
            </a:r>
            <a:r>
              <a:rPr lang="ar-SA" sz="2000" dirty="0"/>
              <a:t>السلامة، أو السلوكيات الاجتماعية</a:t>
            </a:r>
            <a:r>
              <a:rPr lang="en-US" sz="2000" dirty="0"/>
              <a:t>.</a:t>
            </a:r>
            <a:endParaRPr lang="ar-EG" sz="2000" dirty="0"/>
          </a:p>
          <a:p>
            <a:pPr marL="285750" indent="-285750" algn="just" rtl="1">
              <a:buFont typeface="+mj-lt"/>
              <a:buAutoNum type="arabicPeriod"/>
            </a:pPr>
            <a:endParaRPr lang="en-US" sz="1000" u="sng" dirty="0"/>
          </a:p>
          <a:p>
            <a:pPr marL="457200" indent="-457200" algn="just" rtl="1">
              <a:buFont typeface="+mj-lt"/>
              <a:buAutoNum type="arabicPeriod"/>
            </a:pPr>
            <a:r>
              <a:rPr lang="ar-EG" sz="2000" b="1" dirty="0"/>
              <a:t>تغيير السلوك (</a:t>
            </a:r>
            <a:r>
              <a:rPr lang="en-US" sz="2000" b="1" dirty="0"/>
              <a:t>Behavior Change</a:t>
            </a:r>
            <a:r>
              <a:rPr lang="ar-EG" sz="2000" b="1" dirty="0"/>
              <a:t>): </a:t>
            </a:r>
            <a:r>
              <a:rPr lang="ar-SA" sz="2000" dirty="0"/>
              <a:t>تسعى هذه الإعلانات إلى التأثير على سلوك الأفراد أو</a:t>
            </a:r>
            <a:r>
              <a:rPr lang="ar-EG" sz="2000" dirty="0"/>
              <a:t> تغيير</a:t>
            </a:r>
            <a:r>
              <a:rPr lang="ar-SA" sz="2000" dirty="0"/>
              <a:t> المجتمع نحو الأفضل، </a:t>
            </a:r>
            <a:r>
              <a:rPr lang="ar-SA" sz="2000" u="sng" dirty="0"/>
              <a:t>مثل</a:t>
            </a:r>
            <a:r>
              <a:rPr lang="ar-EG" sz="2000" u="sng" dirty="0"/>
              <a:t>:</a:t>
            </a:r>
            <a:r>
              <a:rPr lang="ar-SA" sz="2000" dirty="0"/>
              <a:t> تشجيع الامتناع عن التدخين أو الالتزام بقوانين المرور</a:t>
            </a:r>
            <a:r>
              <a:rPr lang="en-US" sz="2000" dirty="0"/>
              <a:t>.</a:t>
            </a:r>
            <a:endParaRPr lang="ar-EG" sz="2000" dirty="0"/>
          </a:p>
          <a:p>
            <a:pPr marL="285750" indent="-285750" algn="just" rtl="1">
              <a:buFont typeface="+mj-lt"/>
              <a:buAutoNum type="arabicPeriod"/>
            </a:pPr>
            <a:endParaRPr lang="en-US" sz="1000" dirty="0"/>
          </a:p>
          <a:p>
            <a:pPr marL="457200" indent="-457200" algn="just" rtl="1">
              <a:buFont typeface="+mj-lt"/>
              <a:buAutoNum type="arabicPeriod"/>
            </a:pPr>
            <a:r>
              <a:rPr lang="ar-EG" sz="2000" b="1" dirty="0"/>
              <a:t>التثقيف والإرشاد (</a:t>
            </a:r>
            <a:r>
              <a:rPr lang="en-US" sz="2000" b="1" dirty="0"/>
              <a:t>Education &amp; Guidance</a:t>
            </a:r>
            <a:r>
              <a:rPr lang="ar-EG" sz="2000" b="1" dirty="0"/>
              <a:t>): </a:t>
            </a:r>
            <a:r>
              <a:rPr lang="ar-SA" sz="2000" dirty="0"/>
              <a:t>تقدم معلومات أو إرشادات عملية تساعد الجمهور في اتخاذ قرارات صحية أو اجتماعية سليمة</a:t>
            </a:r>
            <a:r>
              <a:rPr lang="ar-EG" sz="2000" dirty="0"/>
              <a:t>.</a:t>
            </a:r>
          </a:p>
          <a:p>
            <a:pPr marL="342900" lvl="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تعليم الجمهور كيفية غسل اليدين بطريقة صحيحة أثناء الأوبئة، أو كيفية التصرف في حالات الطوارئ (كالزلازل أو الحرائق).</a:t>
            </a:r>
          </a:p>
        </p:txBody>
      </p:sp>
      <p:pic>
        <p:nvPicPr>
          <p:cNvPr id="3" name="Picture 2">
            <a:extLst>
              <a:ext uri="{FF2B5EF4-FFF2-40B4-BE49-F238E27FC236}">
                <a16:creationId xmlns:a16="http://schemas.microsoft.com/office/drawing/2014/main" id="{5068B464-C603-D8B1-E4F1-2A5AEE816FD7}"/>
              </a:ext>
            </a:extLst>
          </p:cNvPr>
          <p:cNvPicPr>
            <a:picLocks noChangeAspect="1"/>
          </p:cNvPicPr>
          <p:nvPr/>
        </p:nvPicPr>
        <p:blipFill>
          <a:blip r:embed="rId4"/>
          <a:stretch>
            <a:fillRect/>
          </a:stretch>
        </p:blipFill>
        <p:spPr>
          <a:xfrm>
            <a:off x="561857" y="3577865"/>
            <a:ext cx="2893226" cy="149824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97B6642E-9CD6-7E72-52AA-8E914E4C9423}"/>
              </a:ext>
            </a:extLst>
          </p:cNvPr>
          <p:cNvSpPr txBox="1"/>
          <p:nvPr/>
        </p:nvSpPr>
        <p:spPr>
          <a:xfrm>
            <a:off x="666185" y="5234787"/>
            <a:ext cx="2610926" cy="230832"/>
          </a:xfrm>
          <a:prstGeom prst="rect">
            <a:avLst/>
          </a:prstGeom>
          <a:noFill/>
          <a:ln w="15875">
            <a:solidFill>
              <a:srgbClr val="C00000"/>
            </a:solidFill>
          </a:ln>
        </p:spPr>
        <p:txBody>
          <a:bodyPr wrap="square">
            <a:spAutoFit/>
          </a:bodyPr>
          <a:lstStyle>
            <a:defPPr>
              <a:defRPr lang="en-US"/>
            </a:defPPr>
            <a:lvl1pPr algn="ctr">
              <a:defRPr sz="1100"/>
            </a:lvl1pPr>
          </a:lstStyle>
          <a:p>
            <a:r>
              <a:rPr lang="en-US" sz="900" dirty="0">
                <a:hlinkClick r:id="rId5"/>
              </a:rPr>
              <a:t>https://www.youtube.com/watch?v=Pm7O6OCPx4I</a:t>
            </a:r>
            <a:endParaRPr lang="en-US" sz="900" dirty="0"/>
          </a:p>
        </p:txBody>
      </p:sp>
    </p:spTree>
    <p:extLst>
      <p:ext uri="{BB962C8B-B14F-4D97-AF65-F5344CB8AC3E}">
        <p14:creationId xmlns:p14="http://schemas.microsoft.com/office/powerpoint/2010/main" val="17166723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8435C8DF-FE32-1367-1A5D-AA933BFD3FA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E6E2F1F-28F9-5FB7-5E96-E90D42DE7A6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596774CD-C3F8-81CD-3C23-FD9733D59D4D}"/>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الرقمي التوعوي:</a:t>
            </a:r>
          </a:p>
        </p:txBody>
      </p:sp>
      <p:sp>
        <p:nvSpPr>
          <p:cNvPr id="10" name="TextBox 9">
            <a:extLst>
              <a:ext uri="{FF2B5EF4-FFF2-40B4-BE49-F238E27FC236}">
                <a16:creationId xmlns:a16="http://schemas.microsoft.com/office/drawing/2014/main" id="{FE6565B0-6FAA-5A4D-CA60-B1C3382B0BA6}"/>
              </a:ext>
            </a:extLst>
          </p:cNvPr>
          <p:cNvSpPr txBox="1"/>
          <p:nvPr/>
        </p:nvSpPr>
        <p:spPr>
          <a:xfrm>
            <a:off x="2724789" y="1700177"/>
            <a:ext cx="8628039" cy="4493538"/>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الإنتاج الرقمي التوعوي</a:t>
            </a:r>
            <a:r>
              <a:rPr lang="en-US" sz="3200" b="1" dirty="0">
                <a:solidFill>
                  <a:schemeClr val="accent1"/>
                </a:solidFill>
                <a:effectLst>
                  <a:outerShdw blurRad="38100" dist="38100" dir="2700000" algn="tl">
                    <a:srgbClr val="000000">
                      <a:alpha val="43137"/>
                    </a:srgbClr>
                  </a:outerShdw>
                </a:effectLst>
              </a:rPr>
              <a:t>:</a:t>
            </a:r>
            <a:endParaRPr lang="ar-EG" sz="3200" b="1" dirty="0">
              <a:solidFill>
                <a:schemeClr val="accent1"/>
              </a:solidFill>
              <a:effectLst>
                <a:outerShdw blurRad="38100" dist="38100" dir="2700000" algn="tl">
                  <a:srgbClr val="000000">
                    <a:alpha val="43137"/>
                  </a:srgbClr>
                </a:outerShdw>
              </a:effectLst>
            </a:endParaRPr>
          </a:p>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ثالثًا: الخصائص المميزة لإعلانات الخدمة العامّة</a:t>
            </a:r>
            <a:r>
              <a:rPr lang="en-US" sz="2000" b="1" dirty="0">
                <a:solidFill>
                  <a:schemeClr val="accent1"/>
                </a:solidFill>
                <a:effectLst>
                  <a:outerShdw blurRad="38100" dist="38100" dir="2700000" algn="tl">
                    <a:srgbClr val="000000">
                      <a:alpha val="43137"/>
                    </a:srgbClr>
                  </a:outerShdw>
                </a:effectLst>
              </a:rPr>
              <a:t>:</a:t>
            </a:r>
            <a:endParaRPr lang="ar-EG" sz="2000" b="1" dirty="0">
              <a:solidFill>
                <a:schemeClr val="accent1"/>
              </a:solidFill>
              <a:effectLst>
                <a:outerShdw blurRad="38100" dist="38100" dir="2700000" algn="tl">
                  <a:srgbClr val="000000">
                    <a:alpha val="43137"/>
                  </a:srgbClr>
                </a:outerShdw>
              </a:effectLst>
            </a:endParaRPr>
          </a:p>
          <a:p>
            <a:pPr algn="just" rtl="1"/>
            <a:endParaRPr lang="ar-EG" sz="500" u="sng" dirty="0"/>
          </a:p>
          <a:p>
            <a:pPr algn="just" rtl="1"/>
            <a:r>
              <a:rPr lang="ar-EG" sz="2000" u="sng" dirty="0"/>
              <a:t>تتميز إعلانات الخدمة العامّة بعدة خصائص تجعلها أداة فعّالة في توعية الجمهور وإحداث التغيير الاجتماعي، من أبرزها:</a:t>
            </a:r>
          </a:p>
          <a:p>
            <a:pPr algn="just" rtl="1"/>
            <a:endParaRPr lang="ar-EG" sz="800" u="sng" dirty="0"/>
          </a:p>
          <a:p>
            <a:pPr algn="just" rtl="1"/>
            <a:r>
              <a:rPr lang="ar-EG" sz="2000" b="1" dirty="0"/>
              <a:t>1) الطابع غير الربحي: </a:t>
            </a:r>
            <a:r>
              <a:rPr lang="ar-EG" sz="2000" dirty="0"/>
              <a:t>تهدف إلى المنفعة العامّة لا إلى الربح التجاري.</a:t>
            </a:r>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حملات التوعية بجائحة كورونا والدعوة للتباعُد الاجتماعي.</a:t>
            </a:r>
          </a:p>
          <a:p>
            <a:pPr marL="342900" indent="-342900" algn="just" rtl="1">
              <a:buFont typeface="Wingdings" panose="05000000000000000000" pitchFamily="2" charset="2"/>
              <a:buChar char="ü"/>
            </a:pPr>
            <a:endParaRPr lang="ar-EG" sz="1000" dirty="0">
              <a:solidFill>
                <a:schemeClr val="accent1"/>
              </a:solidFill>
            </a:endParaRPr>
          </a:p>
          <a:p>
            <a:pPr algn="just" rtl="1"/>
            <a:r>
              <a:rPr lang="ar-EG" sz="2000" b="1" dirty="0"/>
              <a:t>2) الوضوح والمركزية:</a:t>
            </a:r>
            <a:r>
              <a:rPr lang="ar-EG" sz="2000" dirty="0"/>
              <a:t> تستخدم لغة قصيرة وسهلة الفهم. كما تركز على فكرة واحدة مركزية.</a:t>
            </a:r>
          </a:p>
          <a:p>
            <a:pPr marL="342900" indent="-342900" algn="just" rtl="1">
              <a:buFont typeface="Wingdings" panose="05000000000000000000" pitchFamily="2" charset="2"/>
              <a:buChar char="ü"/>
            </a:pPr>
            <a:r>
              <a:rPr lang="ar-EG" sz="2000" u="sng" dirty="0">
                <a:solidFill>
                  <a:schemeClr val="accent1"/>
                </a:solidFill>
              </a:rPr>
              <a:t>مثال:</a:t>
            </a:r>
            <a:r>
              <a:rPr lang="ar-EG" sz="2000" dirty="0"/>
              <a:t> ترشيد استهلاك المياه أو الحد من استهلاك البلاستيك.</a:t>
            </a:r>
          </a:p>
          <a:p>
            <a:pPr marL="342900" indent="-342900" algn="just" rtl="1">
              <a:buFont typeface="Wingdings" panose="05000000000000000000" pitchFamily="2" charset="2"/>
              <a:buChar char="ü"/>
            </a:pPr>
            <a:endParaRPr lang="ar-EG" sz="1000" dirty="0"/>
          </a:p>
          <a:p>
            <a:pPr algn="just" rtl="1"/>
            <a:r>
              <a:rPr lang="ar-EG" sz="2000" b="1" dirty="0"/>
              <a:t>3) القصر والإيجاز: </a:t>
            </a:r>
            <a:r>
              <a:rPr lang="ar-EG" sz="2000" dirty="0"/>
              <a:t>تتراوح مدتها عادة بين 30 و90 ثانية لزيادة قابلية المُشاهدة والمشاركة.</a:t>
            </a:r>
          </a:p>
          <a:p>
            <a:pPr algn="just" rtl="1"/>
            <a:endParaRPr lang="ar-EG" sz="1000" b="1" dirty="0"/>
          </a:p>
          <a:p>
            <a:pPr algn="just" rtl="1"/>
            <a:r>
              <a:rPr lang="ar-EG" sz="2000" b="1" dirty="0"/>
              <a:t>4) المضمون الاجتماعي والإنساني: </a:t>
            </a:r>
            <a:r>
              <a:rPr lang="ar-EG" sz="2000" dirty="0"/>
              <a:t>تتناول قضايا تهم المجتمع مثل الصحة، والبيئة، والسلامة المرورية.</a:t>
            </a:r>
          </a:p>
          <a:p>
            <a:pPr marL="342900" indent="-342900" algn="just" rtl="1">
              <a:buFont typeface="Wingdings" panose="05000000000000000000" pitchFamily="2" charset="2"/>
              <a:buChar char="ü"/>
            </a:pPr>
            <a:r>
              <a:rPr lang="en-US" sz="2000" dirty="0"/>
              <a:t> </a:t>
            </a:r>
            <a:r>
              <a:rPr lang="ar-EG" sz="2000" u="sng" dirty="0">
                <a:solidFill>
                  <a:schemeClr val="accent1"/>
                </a:solidFill>
              </a:rPr>
              <a:t>مثال:</a:t>
            </a:r>
            <a:r>
              <a:rPr lang="ar-EG" sz="2000" dirty="0"/>
              <a:t> حملات مكافحة التدخين أو حماية البيئة.</a:t>
            </a:r>
          </a:p>
        </p:txBody>
      </p:sp>
      <p:pic>
        <p:nvPicPr>
          <p:cNvPr id="6" name="Picture 5">
            <a:extLst>
              <a:ext uri="{FF2B5EF4-FFF2-40B4-BE49-F238E27FC236}">
                <a16:creationId xmlns:a16="http://schemas.microsoft.com/office/drawing/2014/main" id="{6538F049-0388-FFF6-5AE4-11747B3268C8}"/>
              </a:ext>
            </a:extLst>
          </p:cNvPr>
          <p:cNvPicPr>
            <a:picLocks noChangeAspect="1"/>
          </p:cNvPicPr>
          <p:nvPr/>
        </p:nvPicPr>
        <p:blipFill>
          <a:blip r:embed="rId5"/>
          <a:stretch>
            <a:fillRect/>
          </a:stretch>
        </p:blipFill>
        <p:spPr>
          <a:xfrm>
            <a:off x="610278" y="3092292"/>
            <a:ext cx="3286662" cy="185143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TextBox 7">
            <a:extLst>
              <a:ext uri="{FF2B5EF4-FFF2-40B4-BE49-F238E27FC236}">
                <a16:creationId xmlns:a16="http://schemas.microsoft.com/office/drawing/2014/main" id="{D85A83C2-DF33-CCA7-BE32-63641A644BCF}"/>
              </a:ext>
            </a:extLst>
          </p:cNvPr>
          <p:cNvSpPr txBox="1"/>
          <p:nvPr/>
        </p:nvSpPr>
        <p:spPr>
          <a:xfrm>
            <a:off x="653411" y="5084853"/>
            <a:ext cx="3014130" cy="261610"/>
          </a:xfrm>
          <a:prstGeom prst="rect">
            <a:avLst/>
          </a:prstGeom>
          <a:noFill/>
          <a:ln w="15875">
            <a:solidFill>
              <a:srgbClr val="C00000"/>
            </a:solidFill>
          </a:ln>
        </p:spPr>
        <p:txBody>
          <a:bodyPr wrap="square">
            <a:spAutoFit/>
          </a:bodyPr>
          <a:lstStyle>
            <a:defPPr>
              <a:defRPr lang="en-US"/>
            </a:defPPr>
            <a:lvl1pPr algn="ctr">
              <a:defRPr sz="900"/>
            </a:lvl1pPr>
          </a:lstStyle>
          <a:p>
            <a:r>
              <a:rPr lang="en-US" sz="1100" dirty="0">
                <a:hlinkClick r:id="rId6"/>
              </a:rPr>
              <a:t>https://www.youtube.com/watch?v=olLF8sFvmrY</a:t>
            </a:r>
            <a:endParaRPr lang="en-US" sz="1100" dirty="0"/>
          </a:p>
        </p:txBody>
      </p:sp>
    </p:spTree>
    <p:extLst>
      <p:ext uri="{BB962C8B-B14F-4D97-AF65-F5344CB8AC3E}">
        <p14:creationId xmlns:p14="http://schemas.microsoft.com/office/powerpoint/2010/main" val="218884003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0A426C9C-2FD5-34FC-4539-7533B174F08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5EF8FB4-8740-CA0E-D3F1-0B8D399FF26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99B84F7-20E3-FE4E-9163-DE9B0786D21C}"/>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الرقمي التوعوي:</a:t>
            </a:r>
          </a:p>
        </p:txBody>
      </p:sp>
      <p:sp>
        <p:nvSpPr>
          <p:cNvPr id="10" name="TextBox 9">
            <a:extLst>
              <a:ext uri="{FF2B5EF4-FFF2-40B4-BE49-F238E27FC236}">
                <a16:creationId xmlns:a16="http://schemas.microsoft.com/office/drawing/2014/main" id="{5C506088-BA98-A059-7065-CB84C78876BC}"/>
              </a:ext>
            </a:extLst>
          </p:cNvPr>
          <p:cNvSpPr txBox="1"/>
          <p:nvPr/>
        </p:nvSpPr>
        <p:spPr>
          <a:xfrm>
            <a:off x="4298091" y="1773821"/>
            <a:ext cx="7054735" cy="4093428"/>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الإنتاج الرقمي التوعوي</a:t>
            </a:r>
            <a:r>
              <a:rPr lang="en-US" sz="3200" b="1" dirty="0">
                <a:solidFill>
                  <a:schemeClr val="accent1"/>
                </a:solidFill>
                <a:effectLst>
                  <a:outerShdw blurRad="38100" dist="38100" dir="2700000" algn="tl">
                    <a:srgbClr val="000000">
                      <a:alpha val="43137"/>
                    </a:srgbClr>
                  </a:outerShdw>
                </a:effectLst>
              </a:rPr>
              <a:t>:</a:t>
            </a:r>
            <a:endParaRPr lang="ar-EG" sz="3200" b="1" dirty="0">
              <a:solidFill>
                <a:schemeClr val="accent1"/>
              </a:solidFill>
              <a:effectLst>
                <a:outerShdw blurRad="38100" dist="38100" dir="2700000" algn="tl">
                  <a:srgbClr val="000000">
                    <a:alpha val="43137"/>
                  </a:srgbClr>
                </a:outerShdw>
              </a:effectLst>
            </a:endParaRPr>
          </a:p>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ثالثًا: الخصائص المميزة لإعلانات الخدمة العامّة</a:t>
            </a:r>
            <a:r>
              <a:rPr lang="en-US" sz="2000" b="1" dirty="0">
                <a:solidFill>
                  <a:schemeClr val="accent1"/>
                </a:solidFill>
                <a:effectLst>
                  <a:outerShdw blurRad="38100" dist="38100" dir="2700000" algn="tl">
                    <a:srgbClr val="000000">
                      <a:alpha val="43137"/>
                    </a:srgbClr>
                  </a:outerShdw>
                </a:effectLst>
              </a:rPr>
              <a:t>:</a:t>
            </a:r>
            <a:endParaRPr lang="ar-EG" sz="2000" b="1" dirty="0">
              <a:solidFill>
                <a:schemeClr val="accent1"/>
              </a:solidFill>
              <a:effectLst>
                <a:outerShdw blurRad="38100" dist="38100" dir="2700000" algn="tl">
                  <a:srgbClr val="000000">
                    <a:alpha val="43137"/>
                  </a:srgbClr>
                </a:outerShdw>
              </a:effectLst>
            </a:endParaRPr>
          </a:p>
          <a:p>
            <a:pPr algn="just" rtl="1"/>
            <a:endParaRPr lang="ar-EG" sz="500" u="sng" dirty="0"/>
          </a:p>
          <a:p>
            <a:pPr algn="just" rtl="1"/>
            <a:endParaRPr lang="ar-EG" sz="800" u="sng" dirty="0"/>
          </a:p>
          <a:p>
            <a:pPr algn="just" rtl="1"/>
            <a:r>
              <a:rPr lang="ar-EG" sz="2000" b="1" dirty="0"/>
              <a:t>5) النداءات العاطفية: </a:t>
            </a:r>
            <a:r>
              <a:rPr lang="ar-EG" sz="2000" dirty="0"/>
              <a:t>تستخدم مشاعر مثل الخوف أو الأمل لتحفيز التغيير السلوكي. كما يُفضل جعل الجمهور يشعر بما يعانيه المتضررين من أمر ما، وتفهّم معاناتهم.</a:t>
            </a:r>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إعلان يُظهر آثار الحوادث لتشجيع القيادة الآمنة، أو استخدام بعض المشاهد التمثيلية لتوضيح المشاعر السيئة التي يمر بها الشخص الذي يتعرض للتنمر.</a:t>
            </a:r>
          </a:p>
          <a:p>
            <a:pPr marL="342900" indent="-342900" algn="just" rtl="1">
              <a:buFont typeface="Wingdings" panose="05000000000000000000" pitchFamily="2" charset="2"/>
              <a:buChar char="ü"/>
            </a:pPr>
            <a:endParaRPr lang="ar-EG" sz="1000" dirty="0"/>
          </a:p>
          <a:p>
            <a:pPr algn="just" rtl="1"/>
            <a:r>
              <a:rPr lang="ar-EG" sz="2000" b="1" dirty="0"/>
              <a:t>6) المصداقية:</a:t>
            </a:r>
            <a:r>
              <a:rPr lang="ar-EG" sz="2000" dirty="0"/>
              <a:t> تُبث عادة باسم مؤسسات موثوقة أو منظمات إنسانية. كما تكون مدعومة بالخبراء والمعلومات والأرقام والإحصاءات المُرتبطة بالقضية. وهنا، يُفضل ذكر مصدر وتاريخ الإحصائية في الإعلان أو في وصف الإعلان عند النشر، ما يعزز ثقة الجمهور.</a:t>
            </a:r>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ربط الرسالة بمؤسسات حكومية (</a:t>
            </a:r>
            <a:r>
              <a:rPr lang="ar-EG" sz="2000" u="sng" dirty="0"/>
              <a:t>مثل:</a:t>
            </a:r>
            <a:r>
              <a:rPr lang="ar-EG" sz="2000" dirty="0"/>
              <a:t> وزارات صحة) أو منظمات عالمية.</a:t>
            </a:r>
          </a:p>
        </p:txBody>
      </p:sp>
      <p:pic>
        <p:nvPicPr>
          <p:cNvPr id="3" name="Picture 2">
            <a:extLst>
              <a:ext uri="{FF2B5EF4-FFF2-40B4-BE49-F238E27FC236}">
                <a16:creationId xmlns:a16="http://schemas.microsoft.com/office/drawing/2014/main" id="{A4651556-605B-122F-08E6-20F1219DCDB0}"/>
              </a:ext>
            </a:extLst>
          </p:cNvPr>
          <p:cNvPicPr>
            <a:picLocks noChangeAspect="1"/>
          </p:cNvPicPr>
          <p:nvPr/>
        </p:nvPicPr>
        <p:blipFill>
          <a:blip r:embed="rId5"/>
          <a:stretch>
            <a:fillRect/>
          </a:stretch>
        </p:blipFill>
        <p:spPr>
          <a:xfrm>
            <a:off x="644377" y="3068457"/>
            <a:ext cx="3953281" cy="221522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F384AB95-A4A5-EFBD-97D2-32A393F3AF35}"/>
              </a:ext>
            </a:extLst>
          </p:cNvPr>
          <p:cNvSpPr txBox="1"/>
          <p:nvPr/>
        </p:nvSpPr>
        <p:spPr>
          <a:xfrm>
            <a:off x="777855" y="5554029"/>
            <a:ext cx="3419794" cy="276999"/>
          </a:xfrm>
          <a:prstGeom prst="rect">
            <a:avLst/>
          </a:prstGeom>
          <a:noFill/>
          <a:ln w="15875">
            <a:solidFill>
              <a:srgbClr val="C00000"/>
            </a:solidFill>
          </a:ln>
        </p:spPr>
        <p:txBody>
          <a:bodyPr wrap="square">
            <a:spAutoFit/>
          </a:bodyPr>
          <a:lstStyle>
            <a:defPPr>
              <a:defRPr lang="en-US"/>
            </a:defPPr>
            <a:lvl1pPr algn="ctr">
              <a:defRPr sz="1100"/>
            </a:lvl1pPr>
          </a:lstStyle>
          <a:p>
            <a:r>
              <a:rPr lang="en-US" sz="1200" dirty="0">
                <a:hlinkClick r:id="rId6"/>
              </a:rPr>
              <a:t>https://www.youtube.com/watch?v=QTLQGAMYbZI</a:t>
            </a:r>
            <a:endParaRPr lang="en-US" sz="1200" dirty="0"/>
          </a:p>
        </p:txBody>
      </p:sp>
    </p:spTree>
    <p:extLst>
      <p:ext uri="{BB962C8B-B14F-4D97-AF65-F5344CB8AC3E}">
        <p14:creationId xmlns:p14="http://schemas.microsoft.com/office/powerpoint/2010/main" val="42317656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299DE820-E72A-1891-7ED8-3F88B3FA758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B4E6B15-F776-9543-6030-DE33A2F4084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CEEBF41C-AFA1-B366-DEF8-C2AA58EB08FB}"/>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الرقمي التوعوي:</a:t>
            </a:r>
          </a:p>
        </p:txBody>
      </p:sp>
      <p:sp>
        <p:nvSpPr>
          <p:cNvPr id="10" name="TextBox 9">
            <a:extLst>
              <a:ext uri="{FF2B5EF4-FFF2-40B4-BE49-F238E27FC236}">
                <a16:creationId xmlns:a16="http://schemas.microsoft.com/office/drawing/2014/main" id="{0E2A359C-2BB3-86F4-312D-EBB7E22D7BAE}"/>
              </a:ext>
            </a:extLst>
          </p:cNvPr>
          <p:cNvSpPr txBox="1"/>
          <p:nvPr/>
        </p:nvSpPr>
        <p:spPr>
          <a:xfrm>
            <a:off x="3731244" y="1700177"/>
            <a:ext cx="7621584" cy="4324261"/>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الإنتاج الرقمي التوعوي</a:t>
            </a:r>
            <a:r>
              <a:rPr lang="en-US" sz="3200" b="1" dirty="0">
                <a:solidFill>
                  <a:schemeClr val="accent1"/>
                </a:solidFill>
                <a:effectLst>
                  <a:outerShdw blurRad="38100" dist="38100" dir="2700000" algn="tl">
                    <a:srgbClr val="000000">
                      <a:alpha val="43137"/>
                    </a:srgbClr>
                  </a:outerShdw>
                </a:effectLst>
              </a:rPr>
              <a:t>:</a:t>
            </a:r>
            <a:endParaRPr lang="ar-EG" sz="3200" b="1" dirty="0">
              <a:solidFill>
                <a:schemeClr val="accent1"/>
              </a:solidFill>
              <a:effectLst>
                <a:outerShdw blurRad="38100" dist="38100" dir="2700000" algn="tl">
                  <a:srgbClr val="000000">
                    <a:alpha val="43137"/>
                  </a:srgbClr>
                </a:outerShdw>
              </a:effectLst>
            </a:endParaRPr>
          </a:p>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ثالثًا: الخصائص المميزة لإعلانات الخدمة العامّة</a:t>
            </a:r>
            <a:r>
              <a:rPr lang="en-US" sz="2000" b="1" dirty="0">
                <a:solidFill>
                  <a:schemeClr val="accent1"/>
                </a:solidFill>
                <a:effectLst>
                  <a:outerShdw blurRad="38100" dist="38100" dir="2700000" algn="tl">
                    <a:srgbClr val="000000">
                      <a:alpha val="43137"/>
                    </a:srgbClr>
                  </a:outerShdw>
                </a:effectLst>
              </a:rPr>
              <a:t>:</a:t>
            </a:r>
            <a:endParaRPr lang="ar-EG" sz="2000" b="1" dirty="0">
              <a:solidFill>
                <a:schemeClr val="accent1"/>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ü"/>
            </a:pPr>
            <a:endParaRPr lang="ar-EG" sz="1000" dirty="0"/>
          </a:p>
          <a:p>
            <a:pPr algn="just" rtl="1"/>
            <a:r>
              <a:rPr lang="ar-EG" sz="2000" b="1" dirty="0"/>
              <a:t>7) الجاذبية البصرية: </a:t>
            </a:r>
            <a:r>
              <a:rPr lang="ar-EG" sz="2000" dirty="0"/>
              <a:t>تعتمد على ألوان قوية، وصور مؤثرة، وتصميم بصري يجذب الانتباه.</a:t>
            </a:r>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صورة بحر مغطى بالبلاستيك مع عبارة "البحر يختنق".</a:t>
            </a:r>
          </a:p>
          <a:p>
            <a:pPr algn="just" rtl="1"/>
            <a:endParaRPr lang="ar-EG" sz="1000" u="sng" dirty="0"/>
          </a:p>
          <a:p>
            <a:pPr algn="just" rtl="1"/>
            <a:endParaRPr lang="ar-EG" sz="800" u="sng" dirty="0"/>
          </a:p>
          <a:p>
            <a:pPr algn="just" rtl="1"/>
            <a:r>
              <a:rPr lang="ar-EG" sz="2000" b="1" dirty="0"/>
              <a:t>8) البداية الجاذبة للانتباه: </a:t>
            </a:r>
            <a:r>
              <a:rPr lang="ar-EG" sz="2000" dirty="0"/>
              <a:t>تبدأ إعلانات الخدمة العامّة عادةً بمقدمة قوية ولافتة تجذب انتباه المشاهد منذ الثواني الأولى. يمكن أن تكون هذه البداية على شكل </a:t>
            </a:r>
            <a:r>
              <a:rPr lang="ar-EG" sz="2000" dirty="0">
                <a:effectLst>
                  <a:outerShdw blurRad="38100" dist="38100" dir="2700000" algn="tl">
                    <a:srgbClr val="000000">
                      <a:alpha val="43137"/>
                    </a:srgbClr>
                  </a:outerShdw>
                </a:effectLst>
              </a:rPr>
              <a:t>قصة قصيرة مؤثرة</a:t>
            </a:r>
            <a:r>
              <a:rPr lang="ar-EG" sz="2000" dirty="0"/>
              <a:t>، أو </a:t>
            </a:r>
            <a:r>
              <a:rPr lang="ar-EG" sz="2000" dirty="0">
                <a:effectLst>
                  <a:outerShdw blurRad="38100" dist="38100" dir="2700000" algn="tl">
                    <a:srgbClr val="000000">
                      <a:alpha val="43137"/>
                    </a:srgbClr>
                  </a:outerShdw>
                </a:effectLst>
              </a:rPr>
              <a:t>سؤال مباشر للجمهور</a:t>
            </a:r>
            <a:r>
              <a:rPr lang="ar-EG" sz="2000" dirty="0"/>
              <a:t>، أو </a:t>
            </a:r>
            <a:r>
              <a:rPr lang="ar-EG" sz="2000" dirty="0">
                <a:effectLst>
                  <a:outerShdw blurRad="38100" dist="38100" dir="2700000" algn="tl">
                    <a:srgbClr val="000000">
                      <a:alpha val="43137"/>
                    </a:srgbClr>
                  </a:outerShdw>
                </a:effectLst>
              </a:rPr>
              <a:t>مشهد بصري قوي مصحوب بالموسيقى والمؤثرات الصوتية</a:t>
            </a:r>
            <a:r>
              <a:rPr lang="ar-EG" sz="2000" dirty="0"/>
              <a:t>.</a:t>
            </a:r>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إعلان يبدأ برسوم متحركة تحكي قصة، أو بلقطات درامية أو بسؤال واضح يثير وعي الجمهور تجاه قضية اجتماعية أو صحية.</a:t>
            </a:r>
          </a:p>
          <a:p>
            <a:pPr marL="342900" indent="-342900" algn="just" rtl="1">
              <a:buFont typeface="Wingdings" panose="05000000000000000000" pitchFamily="2" charset="2"/>
              <a:buChar char="ü"/>
            </a:pPr>
            <a:endParaRPr lang="ar-EG" sz="1000" dirty="0">
              <a:solidFill>
                <a:schemeClr val="accent1"/>
              </a:solidFill>
            </a:endParaRPr>
          </a:p>
          <a:p>
            <a:pPr algn="just" rtl="1"/>
            <a:r>
              <a:rPr lang="ar-EG" sz="2000" b="1" dirty="0"/>
              <a:t>9) السرد القصصي: </a:t>
            </a:r>
            <a:r>
              <a:rPr lang="ar-EG" sz="2000" dirty="0"/>
              <a:t>تُقدَّم أحيانًا في شكل قصة قصيرة تعبر عن المشكلة بطريقة واقعية أو رمزية. أي في شكل </a:t>
            </a:r>
            <a:r>
              <a:rPr lang="ar-SA" sz="2000" dirty="0"/>
              <a:t>سرد قصصي مختصر لفعالية التأثير</a:t>
            </a:r>
            <a:r>
              <a:rPr lang="ar-EG" sz="2000" dirty="0"/>
              <a:t>.</a:t>
            </a:r>
          </a:p>
        </p:txBody>
      </p:sp>
      <p:pic>
        <p:nvPicPr>
          <p:cNvPr id="3" name="Picture 2">
            <a:extLst>
              <a:ext uri="{FF2B5EF4-FFF2-40B4-BE49-F238E27FC236}">
                <a16:creationId xmlns:a16="http://schemas.microsoft.com/office/drawing/2014/main" id="{7C19C1F8-39DF-E3A4-A1B7-EE3257F79846}"/>
              </a:ext>
            </a:extLst>
          </p:cNvPr>
          <p:cNvPicPr>
            <a:picLocks noChangeAspect="1"/>
          </p:cNvPicPr>
          <p:nvPr/>
        </p:nvPicPr>
        <p:blipFill>
          <a:blip r:embed="rId5"/>
          <a:stretch>
            <a:fillRect/>
          </a:stretch>
        </p:blipFill>
        <p:spPr>
          <a:xfrm>
            <a:off x="609385" y="3214441"/>
            <a:ext cx="3342788" cy="190001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BD1F316E-1DD5-7779-939A-FF81B6C5F1C8}"/>
              </a:ext>
            </a:extLst>
          </p:cNvPr>
          <p:cNvSpPr txBox="1"/>
          <p:nvPr/>
        </p:nvSpPr>
        <p:spPr>
          <a:xfrm>
            <a:off x="665088" y="5384583"/>
            <a:ext cx="3017060" cy="253916"/>
          </a:xfrm>
          <a:prstGeom prst="rect">
            <a:avLst/>
          </a:prstGeom>
          <a:noFill/>
          <a:ln w="15875">
            <a:solidFill>
              <a:srgbClr val="C00000"/>
            </a:solidFill>
          </a:ln>
        </p:spPr>
        <p:txBody>
          <a:bodyPr wrap="square">
            <a:spAutoFit/>
          </a:bodyPr>
          <a:lstStyle>
            <a:defPPr>
              <a:defRPr lang="en-US"/>
            </a:defPPr>
            <a:lvl1pPr algn="ctr">
              <a:defRPr sz="1200"/>
            </a:lvl1pPr>
          </a:lstStyle>
          <a:p>
            <a:r>
              <a:rPr lang="en-US" sz="1050" dirty="0">
                <a:hlinkClick r:id="rId6"/>
              </a:rPr>
              <a:t>https://www.youtube.com/watch?v=qA2pe6kvTDM</a:t>
            </a:r>
            <a:endParaRPr lang="en-US" sz="1050" dirty="0"/>
          </a:p>
        </p:txBody>
      </p:sp>
    </p:spTree>
    <p:extLst>
      <p:ext uri="{BB962C8B-B14F-4D97-AF65-F5344CB8AC3E}">
        <p14:creationId xmlns:p14="http://schemas.microsoft.com/office/powerpoint/2010/main" val="18485992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42555C55-C9BE-D87E-562A-D2D0BCC3076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66CD8F2-A5EF-C90D-80FC-1E634F9AC12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814C3289-B1BA-65AC-FCBD-1A5D24E2B47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الرقمي التوعوي:</a:t>
            </a:r>
          </a:p>
        </p:txBody>
      </p:sp>
      <p:sp>
        <p:nvSpPr>
          <p:cNvPr id="10" name="TextBox 9">
            <a:extLst>
              <a:ext uri="{FF2B5EF4-FFF2-40B4-BE49-F238E27FC236}">
                <a16:creationId xmlns:a16="http://schemas.microsoft.com/office/drawing/2014/main" id="{CEF23013-4EB1-270B-0DB8-59F043A71892}"/>
              </a:ext>
            </a:extLst>
          </p:cNvPr>
          <p:cNvSpPr txBox="1"/>
          <p:nvPr/>
        </p:nvSpPr>
        <p:spPr>
          <a:xfrm>
            <a:off x="4136278" y="1841328"/>
            <a:ext cx="7167453" cy="4247317"/>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الإنتاج الرقمي التوعوي</a:t>
            </a:r>
            <a:r>
              <a:rPr lang="en-US" sz="3200" b="1" dirty="0">
                <a:solidFill>
                  <a:schemeClr val="accent1"/>
                </a:solidFill>
                <a:effectLst>
                  <a:outerShdw blurRad="38100" dist="38100" dir="2700000" algn="tl">
                    <a:srgbClr val="000000">
                      <a:alpha val="43137"/>
                    </a:srgbClr>
                  </a:outerShdw>
                </a:effectLst>
              </a:rPr>
              <a:t>:</a:t>
            </a:r>
            <a:endParaRPr lang="ar-EG" sz="3200" b="1" dirty="0">
              <a:solidFill>
                <a:schemeClr val="accent1"/>
              </a:solidFill>
              <a:effectLst>
                <a:outerShdw blurRad="38100" dist="38100" dir="2700000" algn="tl">
                  <a:srgbClr val="000000">
                    <a:alpha val="43137"/>
                  </a:srgbClr>
                </a:outerShdw>
              </a:effectLst>
            </a:endParaRPr>
          </a:p>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ثالثًا: الخصائص المميزة لإعلانات الخدمة العامّة</a:t>
            </a:r>
            <a:r>
              <a:rPr lang="en-US" sz="2000" b="1" dirty="0">
                <a:solidFill>
                  <a:schemeClr val="accent1"/>
                </a:solidFill>
                <a:effectLst>
                  <a:outerShdw blurRad="38100" dist="38100" dir="2700000" algn="tl">
                    <a:srgbClr val="000000">
                      <a:alpha val="43137"/>
                    </a:srgbClr>
                  </a:outerShdw>
                </a:effectLst>
              </a:rPr>
              <a:t>:</a:t>
            </a:r>
            <a:endParaRPr lang="ar-EG" sz="2000" b="1" dirty="0">
              <a:solidFill>
                <a:schemeClr val="accent1"/>
              </a:solidFill>
              <a:effectLst>
                <a:outerShdw blurRad="38100" dist="38100" dir="2700000" algn="tl">
                  <a:srgbClr val="000000">
                    <a:alpha val="43137"/>
                  </a:srgbClr>
                </a:outerShdw>
              </a:effectLst>
            </a:endParaRPr>
          </a:p>
          <a:p>
            <a:pPr algn="just" rtl="1"/>
            <a:endParaRPr lang="ar-EG" sz="500" u="sng" dirty="0"/>
          </a:p>
          <a:p>
            <a:pPr algn="just" rtl="1"/>
            <a:endParaRPr lang="ar-EG" sz="800" u="sng" dirty="0"/>
          </a:p>
          <a:p>
            <a:pPr algn="just" rtl="1"/>
            <a:r>
              <a:rPr lang="ar-EG" sz="2000" b="1" dirty="0"/>
              <a:t>10) التكيّف الثقافي:</a:t>
            </a:r>
            <a:r>
              <a:rPr lang="ar-EG" sz="2000" dirty="0"/>
              <a:t> تُصمَّم بما يناسب قيم وثقافة المجتمع المحلي، لضمان القبول والتأثير. أي يتم تعديل الأسلوب والصياغة بحسب المجتمع المستهدف.</a:t>
            </a:r>
            <a:endParaRPr lang="ar-EG" sz="2000" b="1" dirty="0"/>
          </a:p>
          <a:p>
            <a:pPr algn="just" rtl="1"/>
            <a:endParaRPr lang="ar-EG" sz="1000" b="1" dirty="0"/>
          </a:p>
          <a:p>
            <a:pPr algn="just" rtl="1"/>
            <a:r>
              <a:rPr lang="ar-EG" sz="2000" b="1" dirty="0"/>
              <a:t>11) مرونة النشر: </a:t>
            </a:r>
            <a:r>
              <a:rPr lang="ar-EG" sz="2000" dirty="0"/>
              <a:t>تُعرض عبر التلفزيون، أو المنصات الرقمية مثل يوتيوب وتيك توك، لتحقيق انتشار أوسع.</a:t>
            </a:r>
          </a:p>
          <a:p>
            <a:pPr algn="just" rtl="1"/>
            <a:endParaRPr lang="ar-EG" sz="1000" b="1" dirty="0"/>
          </a:p>
          <a:p>
            <a:pPr algn="just" rtl="1"/>
            <a:r>
              <a:rPr lang="ar-EG" sz="2000" b="1" dirty="0"/>
              <a:t>12) نداء للعمل (</a:t>
            </a:r>
            <a:r>
              <a:rPr lang="en-US" sz="2000" b="1" dirty="0"/>
              <a:t>Call to Action</a:t>
            </a:r>
            <a:r>
              <a:rPr lang="ar-EG" sz="2000" b="1" dirty="0"/>
              <a:t>): </a:t>
            </a:r>
            <a:r>
              <a:rPr lang="ar-EG" sz="2000" dirty="0"/>
              <a:t>يجب أن يُختَم الفيديو بدعوة واضحة للإجراء (التواصل مع جهة مُختصة، أو زيارة موقع، أو تغيير سلوك)، على أن تتم صياغتها في جملة سهلة ومُقنعة. كما يُمكن توجيه الجُمهور لمصادر أُخرى للمزيد من المعلومات بشأن القضية.</a:t>
            </a:r>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a:t>
            </a:r>
            <a:r>
              <a:rPr lang="ar-EG" sz="2000" dirty="0">
                <a:effectLst>
                  <a:outerShdw blurRad="38100" dist="38100" dir="2700000" algn="tl">
                    <a:srgbClr val="000000">
                      <a:alpha val="43137"/>
                    </a:srgbClr>
                  </a:outerShdw>
                </a:effectLst>
              </a:rPr>
              <a:t>اربط حزام الأمان… حياتك أهم</a:t>
            </a:r>
            <a:r>
              <a:rPr lang="ar-EG" sz="2000" dirty="0"/>
              <a:t>"، أو </a:t>
            </a:r>
            <a:r>
              <a:rPr lang="ar-EG" sz="2000" dirty="0">
                <a:effectLst>
                  <a:outerShdw blurRad="38100" dist="38100" dir="2700000" algn="tl">
                    <a:srgbClr val="000000">
                      <a:alpha val="43137"/>
                    </a:srgbClr>
                  </a:outerShdw>
                </a:effectLst>
              </a:rPr>
              <a:t>"تجمَّل بالأخلاق".</a:t>
            </a:r>
          </a:p>
        </p:txBody>
      </p:sp>
      <p:pic>
        <p:nvPicPr>
          <p:cNvPr id="6" name="Picture 5">
            <a:extLst>
              <a:ext uri="{FF2B5EF4-FFF2-40B4-BE49-F238E27FC236}">
                <a16:creationId xmlns:a16="http://schemas.microsoft.com/office/drawing/2014/main" id="{A3F130EB-CC33-D98A-375A-3279F087F0BE}"/>
              </a:ext>
            </a:extLst>
          </p:cNvPr>
          <p:cNvPicPr>
            <a:picLocks noChangeAspect="1"/>
          </p:cNvPicPr>
          <p:nvPr/>
        </p:nvPicPr>
        <p:blipFill>
          <a:blip r:embed="rId5"/>
          <a:stretch>
            <a:fillRect/>
          </a:stretch>
        </p:blipFill>
        <p:spPr>
          <a:xfrm>
            <a:off x="597602" y="2972612"/>
            <a:ext cx="3730525" cy="193312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TextBox 7">
            <a:extLst>
              <a:ext uri="{FF2B5EF4-FFF2-40B4-BE49-F238E27FC236}">
                <a16:creationId xmlns:a16="http://schemas.microsoft.com/office/drawing/2014/main" id="{04D6D5C5-7906-6176-D517-41A01F5F44D2}"/>
              </a:ext>
            </a:extLst>
          </p:cNvPr>
          <p:cNvSpPr txBox="1"/>
          <p:nvPr/>
        </p:nvSpPr>
        <p:spPr>
          <a:xfrm>
            <a:off x="649329" y="5134229"/>
            <a:ext cx="3370699" cy="276999"/>
          </a:xfrm>
          <a:prstGeom prst="rect">
            <a:avLst/>
          </a:prstGeom>
          <a:noFill/>
          <a:ln w="15875">
            <a:solidFill>
              <a:srgbClr val="C00000"/>
            </a:solidFill>
          </a:ln>
        </p:spPr>
        <p:txBody>
          <a:bodyPr wrap="square">
            <a:spAutoFit/>
          </a:bodyPr>
          <a:lstStyle>
            <a:defPPr>
              <a:defRPr lang="en-US"/>
            </a:defPPr>
            <a:lvl1pPr algn="ctr">
              <a:defRPr sz="1200"/>
            </a:lvl1pPr>
          </a:lstStyle>
          <a:p>
            <a:r>
              <a:rPr lang="en-US" dirty="0">
                <a:hlinkClick r:id="rId6"/>
              </a:rPr>
              <a:t>https://www.youtube.com/watch?v=Q2HvQF65Kck</a:t>
            </a:r>
            <a:endParaRPr lang="en-US" dirty="0"/>
          </a:p>
        </p:txBody>
      </p:sp>
    </p:spTree>
    <p:extLst>
      <p:ext uri="{BB962C8B-B14F-4D97-AF65-F5344CB8AC3E}">
        <p14:creationId xmlns:p14="http://schemas.microsoft.com/office/powerpoint/2010/main" val="14133492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86E43-595A-E736-3530-87B735EA99E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FE97C44-695B-8E47-D68A-206AAD0189FB}"/>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A772A3E-8F00-76C1-8DDC-6AC9AEFC0680}"/>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123DEF7E-B421-7DD4-0FF6-5FA981D4CB68}"/>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D9398160-8300-829B-EE1C-87EEBD661FF8}"/>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3F95D56B-B9EE-6623-273E-7670F7F11AC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0E7EDCC6-8F4A-7B18-C985-781A808C78B1}"/>
              </a:ext>
            </a:extLst>
          </p:cNvPr>
          <p:cNvSpPr txBox="1"/>
          <p:nvPr/>
        </p:nvSpPr>
        <p:spPr>
          <a:xfrm>
            <a:off x="608960" y="5123065"/>
            <a:ext cx="5496260" cy="600164"/>
          </a:xfrm>
          <a:prstGeom prst="rect">
            <a:avLst/>
          </a:prstGeom>
          <a:noFill/>
        </p:spPr>
        <p:txBody>
          <a:bodyPr wrap="square" rtlCol="0">
            <a:spAutoFit/>
          </a:bodyPr>
          <a:lstStyle/>
          <a:p>
            <a:pPr algn="ctr" rtl="1"/>
            <a:r>
              <a:rPr lang="ar-EG" sz="3300" b="1" dirty="0">
                <a:solidFill>
                  <a:schemeClr val="accent1"/>
                </a:solidFill>
                <a:effectLst>
                  <a:outerShdw blurRad="38100" dist="38100" dir="2700000" algn="tl">
                    <a:srgbClr val="000000">
                      <a:alpha val="43137"/>
                    </a:srgbClr>
                  </a:outerShdw>
                </a:effectLst>
              </a:rPr>
              <a:t>إنتاج إعلان الخدمة العامّة</a:t>
            </a:r>
          </a:p>
        </p:txBody>
      </p:sp>
      <p:sp>
        <p:nvSpPr>
          <p:cNvPr id="43" name="TextBox 42">
            <a:extLst>
              <a:ext uri="{FF2B5EF4-FFF2-40B4-BE49-F238E27FC236}">
                <a16:creationId xmlns:a16="http://schemas.microsoft.com/office/drawing/2014/main" id="{0D837B03-69FC-4AD7-8E0C-CF87922FC0CF}"/>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B68C1B56-5212-DEE3-CDD8-2B312C0750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46942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grpId="0" nodeType="withEffect">
                                  <p:stCondLst>
                                    <p:cond delay="25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451A13EC-91C0-C19C-6E55-92FE659EC94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1F3A784-389D-F394-6E02-5D631A8D3B5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457C616A-8E73-0AC6-CB09-50431C57529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07DFBCE3-572C-DE11-A214-1B6476EB56FA}"/>
              </a:ext>
            </a:extLst>
          </p:cNvPr>
          <p:cNvSpPr txBox="1"/>
          <p:nvPr/>
        </p:nvSpPr>
        <p:spPr>
          <a:xfrm>
            <a:off x="4363345" y="1798369"/>
            <a:ext cx="6989482" cy="3970318"/>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إنتاج إعلان الخدمة العامّة</a:t>
            </a:r>
            <a:r>
              <a:rPr lang="en-US" sz="3200" b="1" dirty="0">
                <a:solidFill>
                  <a:schemeClr val="accent1"/>
                </a:solidFill>
                <a:effectLst>
                  <a:outerShdw blurRad="38100" dist="38100" dir="2700000" algn="tl">
                    <a:srgbClr val="000000">
                      <a:alpha val="43137"/>
                    </a:srgbClr>
                  </a:outerShdw>
                </a:effectLst>
              </a:rPr>
              <a:t>:</a:t>
            </a:r>
            <a:endParaRPr lang="ar-EG" sz="3200" b="1" dirty="0">
              <a:solidFill>
                <a:schemeClr val="accent1"/>
              </a:solidFill>
              <a:effectLst>
                <a:outerShdw blurRad="38100" dist="38100" dir="2700000" algn="tl">
                  <a:srgbClr val="000000">
                    <a:alpha val="43137"/>
                  </a:srgbClr>
                </a:outerShdw>
              </a:effectLst>
            </a:endParaRPr>
          </a:p>
          <a:p>
            <a:pPr algn="just" rtl="1"/>
            <a:endParaRPr lang="ar-EG" sz="20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أولًا: عناصر إنتاج الفيديو التوعوي:</a:t>
            </a:r>
          </a:p>
          <a:p>
            <a:pPr algn="just" rtl="1"/>
            <a:endParaRPr lang="ar-EG" sz="2000" b="1" dirty="0"/>
          </a:p>
          <a:p>
            <a:pPr marL="342900" indent="-342900" algn="just" rtl="1">
              <a:buFont typeface="Arial" panose="020B0604020202020204" pitchFamily="34" charset="0"/>
              <a:buChar char="•"/>
            </a:pPr>
            <a:r>
              <a:rPr lang="ar-EG" sz="2000" dirty="0"/>
              <a:t>يُعدّ إنتاج الفيديو التوعوي (</a:t>
            </a:r>
            <a:r>
              <a:rPr lang="en-US" sz="2000" dirty="0"/>
              <a:t>Public Service Announcement – PSA</a:t>
            </a:r>
            <a:r>
              <a:rPr lang="ar-EG" sz="2000" dirty="0"/>
              <a:t>)</a:t>
            </a:r>
            <a:r>
              <a:rPr lang="en-US" sz="2000" dirty="0"/>
              <a:t> </a:t>
            </a:r>
            <a:r>
              <a:rPr lang="ar-EG" sz="2000" dirty="0"/>
              <a:t>عملية متكاملة </a:t>
            </a:r>
            <a:r>
              <a:rPr lang="ar-EG" sz="2000" u="sng" dirty="0"/>
              <a:t>تمرّ بثلاث مراحل رئيسة:</a:t>
            </a:r>
            <a:r>
              <a:rPr lang="ar-EG" sz="2000" dirty="0"/>
              <a:t> </a:t>
            </a:r>
            <a:r>
              <a:rPr lang="ar-EG" sz="2000" b="1" dirty="0"/>
              <a:t>ما قبل الإنتاج، والإنتاج، وما بعد الإنتاج.</a:t>
            </a:r>
          </a:p>
          <a:p>
            <a:pPr marL="342900" indent="-342900" algn="just" rtl="1">
              <a:buFont typeface="Arial" panose="020B0604020202020204" pitchFamily="34" charset="0"/>
              <a:buChar char="•"/>
            </a:pPr>
            <a:r>
              <a:rPr lang="ar-EG" sz="2000" dirty="0"/>
              <a:t>كل مرحلة تتضمن مجموعة من الخطوات العملية التي تهدف إلى ضمان جودة الرسالة الإعلامية وتحقيق التأثير المطلوب على الجمهور.</a:t>
            </a:r>
          </a:p>
          <a:p>
            <a:pPr algn="just" rtl="1"/>
            <a:endParaRPr lang="ar-EG" sz="2000" dirty="0"/>
          </a:p>
          <a:p>
            <a:pPr algn="just" rtl="1"/>
            <a:r>
              <a:rPr lang="ar-EG" sz="2000" b="1" dirty="0">
                <a:effectLst>
                  <a:outerShdw blurRad="38100" dist="38100" dir="2700000" algn="tl">
                    <a:srgbClr val="000000">
                      <a:alpha val="43137"/>
                    </a:srgbClr>
                  </a:outerShdw>
                </a:effectLst>
              </a:rPr>
              <a:t>(1) مرحلة ما قبل الإنتاج (</a:t>
            </a:r>
            <a:r>
              <a:rPr lang="en-US" sz="2000" b="1" dirty="0">
                <a:effectLst>
                  <a:outerShdw blurRad="38100" dist="38100" dir="2700000" algn="tl">
                    <a:srgbClr val="000000">
                      <a:alpha val="43137"/>
                    </a:srgbClr>
                  </a:outerShdw>
                </a:effectLst>
              </a:rPr>
              <a:t>Preproduction</a:t>
            </a:r>
            <a:r>
              <a:rPr lang="ar-EG" sz="2000" b="1" dirty="0">
                <a:effectLst>
                  <a:outerShdw blurRad="38100" dist="38100" dir="2700000" algn="tl">
                    <a:srgbClr val="000000">
                      <a:alpha val="43137"/>
                    </a:srgbClr>
                  </a:outerShdw>
                </a:effectLst>
              </a:rPr>
              <a:t>):</a:t>
            </a:r>
            <a:endParaRPr lang="en-US" sz="2000" b="1" dirty="0">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dirty="0"/>
              <a:t>تُعتبر هذه المرحلة أساس نجاح الفيديو التوعوي، إذ يتم فيها بناء الفكرة وصياغة الرسالة ووضع خطة العمل.</a:t>
            </a:r>
          </a:p>
        </p:txBody>
      </p:sp>
      <p:pic>
        <p:nvPicPr>
          <p:cNvPr id="3" name="Picture 2" descr="A group of icons on an orange background&#10;&#10;AI-generated content may be incorrect.">
            <a:extLst>
              <a:ext uri="{FF2B5EF4-FFF2-40B4-BE49-F238E27FC236}">
                <a16:creationId xmlns:a16="http://schemas.microsoft.com/office/drawing/2014/main" id="{264A3937-97D1-BB0B-713D-D818A9FD555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7804" y="2422484"/>
            <a:ext cx="3260285" cy="326028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32694043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451A13EC-91C0-C19C-6E55-92FE659EC94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1F3A784-389D-F394-6E02-5D631A8D3B5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457C616A-8E73-0AC6-CB09-50431C57529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07DFBCE3-572C-DE11-A214-1B6476EB56FA}"/>
              </a:ext>
            </a:extLst>
          </p:cNvPr>
          <p:cNvSpPr txBox="1"/>
          <p:nvPr/>
        </p:nvSpPr>
        <p:spPr>
          <a:xfrm>
            <a:off x="3878529" y="1700177"/>
            <a:ext cx="7431339" cy="4570482"/>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إنتاج إعلان الخدمة العامّة</a:t>
            </a:r>
            <a:r>
              <a:rPr lang="en-US" sz="3200" b="1" dirty="0">
                <a:solidFill>
                  <a:schemeClr val="accent1"/>
                </a:solidFill>
                <a:effectLst>
                  <a:outerShdw blurRad="38100" dist="38100" dir="2700000" algn="tl">
                    <a:srgbClr val="000000">
                      <a:alpha val="43137"/>
                    </a:srgbClr>
                  </a:outerShdw>
                </a:effectLst>
              </a:rPr>
              <a:t>:</a:t>
            </a:r>
            <a:endParaRPr lang="ar-EG" sz="3200" b="1" dirty="0">
              <a:solidFill>
                <a:schemeClr val="accent1"/>
              </a:solidFill>
              <a:effectLst>
                <a:outerShdw blurRad="38100" dist="38100" dir="2700000" algn="tl">
                  <a:srgbClr val="000000">
                    <a:alpha val="43137"/>
                  </a:srgbClr>
                </a:outerShdw>
              </a:effectLst>
            </a:endParaRPr>
          </a:p>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أولًا: عناصر إنتاج الفيديو التوعوي:</a:t>
            </a:r>
          </a:p>
          <a:p>
            <a:pPr algn="just" rtl="1"/>
            <a:endParaRPr lang="ar-EG" sz="800" b="1" dirty="0">
              <a:solidFill>
                <a:schemeClr val="accent1"/>
              </a:solidFill>
              <a:effectLst>
                <a:outerShdw blurRad="38100" dist="38100" dir="2700000" algn="tl">
                  <a:srgbClr val="000000">
                    <a:alpha val="43137"/>
                  </a:srgbClr>
                </a:outerShdw>
              </a:effectLst>
            </a:endParaRPr>
          </a:p>
          <a:p>
            <a:pPr algn="just" rtl="1"/>
            <a:r>
              <a:rPr lang="ar-EG" sz="2000" b="1" dirty="0">
                <a:effectLst>
                  <a:outerShdw blurRad="38100" dist="38100" dir="2700000" algn="tl">
                    <a:srgbClr val="000000">
                      <a:alpha val="43137"/>
                    </a:srgbClr>
                  </a:outerShdw>
                </a:effectLst>
              </a:rPr>
              <a:t>(1) مرحلة ما قبل الإنتاج (</a:t>
            </a:r>
            <a:r>
              <a:rPr lang="en-US" sz="2000" b="1" dirty="0">
                <a:effectLst>
                  <a:outerShdw blurRad="38100" dist="38100" dir="2700000" algn="tl">
                    <a:srgbClr val="000000">
                      <a:alpha val="43137"/>
                    </a:srgbClr>
                  </a:outerShdw>
                </a:effectLst>
              </a:rPr>
              <a:t>Preproduction</a:t>
            </a:r>
            <a:r>
              <a:rPr lang="ar-EG" sz="2000" b="1" dirty="0">
                <a:effectLst>
                  <a:outerShdw blurRad="38100" dist="38100" dir="2700000" algn="tl">
                    <a:srgbClr val="000000">
                      <a:alpha val="43137"/>
                    </a:srgbClr>
                  </a:outerShdw>
                </a:effectLst>
              </a:rPr>
              <a:t>):</a:t>
            </a:r>
            <a:endParaRPr lang="en-US" sz="2000" b="1" dirty="0">
              <a:effectLst>
                <a:outerShdw blurRad="38100" dist="38100" dir="2700000" algn="tl">
                  <a:srgbClr val="000000">
                    <a:alpha val="43137"/>
                  </a:srgbClr>
                </a:outerShdw>
              </a:effectLst>
            </a:endParaRPr>
          </a:p>
          <a:p>
            <a:pPr algn="just" rtl="1"/>
            <a:endParaRPr lang="ar-EG" sz="500" b="1" dirty="0"/>
          </a:p>
          <a:p>
            <a:pPr algn="just" rtl="1"/>
            <a:r>
              <a:rPr lang="ar-EG" sz="2000" b="1" dirty="0"/>
              <a:t>1) تحديد الهدف والجمهور المُستَهدَف:</a:t>
            </a:r>
          </a:p>
          <a:p>
            <a:pPr marL="342900" indent="-342900" algn="just" rtl="1">
              <a:buFont typeface="Arial" panose="020B0604020202020204" pitchFamily="34" charset="0"/>
              <a:buChar char="•"/>
            </a:pPr>
            <a:r>
              <a:rPr lang="ar-EG" sz="2000" dirty="0"/>
              <a:t>تبدأ هذه المرحلة بتحديد </a:t>
            </a:r>
            <a:r>
              <a:rPr lang="ar-EG" sz="2000" b="1" dirty="0"/>
              <a:t>القضية التوعوية</a:t>
            </a:r>
            <a:r>
              <a:rPr lang="ar-EG" sz="2000" dirty="0"/>
              <a:t> التي سيُركّز عليها الفيديو (مثل: الحدّ من التنمّر الإلكتروني، أو التوعية بترشيد استهلاك المياه).</a:t>
            </a:r>
          </a:p>
          <a:p>
            <a:pPr marL="342900" indent="-342900" algn="just" rtl="1">
              <a:buFont typeface="Arial" panose="020B0604020202020204" pitchFamily="34" charset="0"/>
              <a:buChar char="•"/>
            </a:pPr>
            <a:r>
              <a:rPr lang="ar-EG" sz="2000" dirty="0"/>
              <a:t>ثم يُحدَّد </a:t>
            </a:r>
            <a:r>
              <a:rPr lang="ar-EG" sz="2000" b="1" dirty="0"/>
              <a:t>الجمهور المستهدف</a:t>
            </a:r>
            <a:r>
              <a:rPr lang="ar-EG" sz="2000" dirty="0"/>
              <a:t> بدقة، </a:t>
            </a:r>
            <a:r>
              <a:rPr lang="ar-EG" sz="2000" u="sng" dirty="0"/>
              <a:t>مثل:</a:t>
            </a:r>
            <a:r>
              <a:rPr lang="ar-EG" sz="2000" dirty="0"/>
              <a:t> فئة الشباب، أو الأمهات، أو مستخدمي المنصات الرقمية مثل "</a:t>
            </a:r>
            <a:r>
              <a:rPr lang="ar-EG" sz="2000" dirty="0" err="1"/>
              <a:t>إنستجرام</a:t>
            </a:r>
            <a:r>
              <a:rPr lang="ar-EG" sz="2000" dirty="0"/>
              <a:t>" و"يوتيوب"، لأن </a:t>
            </a:r>
            <a:r>
              <a:rPr lang="ar-EG" sz="2000" dirty="0">
                <a:effectLst>
                  <a:outerShdw blurRad="38100" dist="38100" dir="2700000" algn="tl">
                    <a:srgbClr val="000000">
                      <a:alpha val="43137"/>
                    </a:srgbClr>
                  </a:outerShdw>
                </a:effectLst>
              </a:rPr>
              <a:t>معرفة الجمهور تحدد أسلوب العرض واللغة البصرية والصوتية</a:t>
            </a:r>
            <a:r>
              <a:rPr lang="ar-EG" sz="2000" dirty="0"/>
              <a:t>.</a:t>
            </a:r>
            <a:endParaRPr lang="en-US" sz="2000" dirty="0"/>
          </a:p>
          <a:p>
            <a:pPr marL="342900" indent="-342900" algn="just" rtl="1">
              <a:buFont typeface="Arial" panose="020B0604020202020204" pitchFamily="34" charset="0"/>
              <a:buChar char="•"/>
            </a:pPr>
            <a:endParaRPr lang="ar-EG" sz="1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عند إنتاج فيديو توعوي عن "السلامة الرقمية" لجمهور المراهقين على منصة "تيك توك"، </a:t>
            </a:r>
            <a:r>
              <a:rPr lang="ar-SA" sz="2000" dirty="0"/>
              <a:t>فيجب أن تُستخدم لغة شبابية مرئية، وأسلوب سريع وموسيقى عصرية، حتى يشعر المشاهد أن الرسالة </a:t>
            </a:r>
            <a:r>
              <a:rPr lang="ar-EG" sz="2000" dirty="0"/>
              <a:t>موجهة له.</a:t>
            </a:r>
          </a:p>
        </p:txBody>
      </p:sp>
      <p:pic>
        <p:nvPicPr>
          <p:cNvPr id="3" name="Picture 2">
            <a:extLst>
              <a:ext uri="{FF2B5EF4-FFF2-40B4-BE49-F238E27FC236}">
                <a16:creationId xmlns:a16="http://schemas.microsoft.com/office/drawing/2014/main" id="{CDF35229-C7E1-79E7-D3F1-EE367E888C13}"/>
              </a:ext>
            </a:extLst>
          </p:cNvPr>
          <p:cNvPicPr>
            <a:picLocks noChangeAspect="1"/>
          </p:cNvPicPr>
          <p:nvPr/>
        </p:nvPicPr>
        <p:blipFill>
          <a:blip r:embed="rId5"/>
          <a:stretch>
            <a:fillRect/>
          </a:stretch>
        </p:blipFill>
        <p:spPr>
          <a:xfrm>
            <a:off x="580513" y="2780021"/>
            <a:ext cx="3683001" cy="237780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3773889D-F7AB-4C90-0A6E-08AB51783992}"/>
              </a:ext>
            </a:extLst>
          </p:cNvPr>
          <p:cNvSpPr txBox="1"/>
          <p:nvPr/>
        </p:nvSpPr>
        <p:spPr>
          <a:xfrm>
            <a:off x="664192" y="5375686"/>
            <a:ext cx="3146831" cy="261610"/>
          </a:xfrm>
          <a:prstGeom prst="rect">
            <a:avLst/>
          </a:prstGeom>
          <a:noFill/>
          <a:ln w="15875">
            <a:solidFill>
              <a:srgbClr val="C00000"/>
            </a:solidFill>
          </a:ln>
        </p:spPr>
        <p:txBody>
          <a:bodyPr wrap="square">
            <a:spAutoFit/>
          </a:bodyPr>
          <a:lstStyle>
            <a:defPPr>
              <a:defRPr lang="en-US"/>
            </a:defPPr>
            <a:lvl1pPr algn="ctr">
              <a:defRPr sz="1200"/>
            </a:lvl1pPr>
          </a:lstStyle>
          <a:p>
            <a:r>
              <a:rPr lang="en-US" sz="1100" dirty="0">
                <a:hlinkClick r:id="rId6"/>
              </a:rPr>
              <a:t>https://www.youtube.com/watch?v=LT1WYzHt1oE</a:t>
            </a:r>
            <a:endParaRPr lang="en-US" sz="1100" dirty="0"/>
          </a:p>
        </p:txBody>
      </p:sp>
    </p:spTree>
    <p:extLst>
      <p:ext uri="{BB962C8B-B14F-4D97-AF65-F5344CB8AC3E}">
        <p14:creationId xmlns:p14="http://schemas.microsoft.com/office/powerpoint/2010/main" val="30425647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04FA21DA-D411-F2AC-9E9F-C17BC4FC311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B29ADFB-9DED-01EA-88DC-196B6A42964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DF5299D6-9B3B-1B9B-162A-D11A4F9AA44B}"/>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2CF24604-2ADD-5DC6-E895-812028727979}"/>
              </a:ext>
            </a:extLst>
          </p:cNvPr>
          <p:cNvSpPr txBox="1"/>
          <p:nvPr/>
        </p:nvSpPr>
        <p:spPr>
          <a:xfrm>
            <a:off x="5652097" y="1761547"/>
            <a:ext cx="5700730" cy="4078039"/>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إنتاج إعلان الخدمة العامّة</a:t>
            </a:r>
            <a:r>
              <a:rPr lang="en-US" sz="3200" b="1" dirty="0">
                <a:solidFill>
                  <a:schemeClr val="accent1"/>
                </a:solidFill>
                <a:effectLst>
                  <a:outerShdw blurRad="38100" dist="38100" dir="2700000" algn="tl">
                    <a:srgbClr val="000000">
                      <a:alpha val="43137"/>
                    </a:srgbClr>
                  </a:outerShdw>
                </a:effectLst>
              </a:rPr>
              <a:t>:</a:t>
            </a:r>
            <a:endParaRPr lang="ar-EG" sz="3200" b="1" dirty="0">
              <a:solidFill>
                <a:schemeClr val="accent1"/>
              </a:solidFill>
              <a:effectLst>
                <a:outerShdw blurRad="38100" dist="38100" dir="2700000" algn="tl">
                  <a:srgbClr val="000000">
                    <a:alpha val="43137"/>
                  </a:srgbClr>
                </a:outerShdw>
              </a:effectLst>
            </a:endParaRPr>
          </a:p>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أولًا: عناصر إنتاج الفيديو التوعوي:</a:t>
            </a:r>
          </a:p>
          <a:p>
            <a:pPr algn="just" rtl="1"/>
            <a:endParaRPr lang="ar-EG" sz="800" b="1" dirty="0">
              <a:solidFill>
                <a:schemeClr val="accent1"/>
              </a:solidFill>
              <a:effectLst>
                <a:outerShdw blurRad="38100" dist="38100" dir="2700000" algn="tl">
                  <a:srgbClr val="000000">
                    <a:alpha val="43137"/>
                  </a:srgbClr>
                </a:outerShdw>
              </a:effectLst>
            </a:endParaRPr>
          </a:p>
          <a:p>
            <a:pPr marL="457200" indent="-457200" algn="just" rtl="1">
              <a:buAutoNum type="arabicParenBoth"/>
            </a:pPr>
            <a:r>
              <a:rPr lang="ar-EG" sz="2000" b="1" dirty="0">
                <a:effectLst>
                  <a:outerShdw blurRad="38100" dist="38100" dir="2700000" algn="tl">
                    <a:srgbClr val="000000">
                      <a:alpha val="43137"/>
                    </a:srgbClr>
                  </a:outerShdw>
                </a:effectLst>
              </a:rPr>
              <a:t>مرحلة ما قبل الإنتاج (</a:t>
            </a:r>
            <a:r>
              <a:rPr lang="en-US" sz="2000" b="1" dirty="0">
                <a:effectLst>
                  <a:outerShdw blurRad="38100" dist="38100" dir="2700000" algn="tl">
                    <a:srgbClr val="000000">
                      <a:alpha val="43137"/>
                    </a:srgbClr>
                  </a:outerShdw>
                </a:effectLst>
              </a:rPr>
              <a:t>Preproduction</a:t>
            </a:r>
            <a:r>
              <a:rPr lang="ar-EG" sz="2000" b="1" dirty="0">
                <a:effectLst>
                  <a:outerShdw blurRad="38100" dist="38100" dir="2700000" algn="tl">
                    <a:srgbClr val="000000">
                      <a:alpha val="43137"/>
                    </a:srgbClr>
                  </a:outerShdw>
                </a:effectLst>
              </a:rPr>
              <a:t>):</a:t>
            </a:r>
          </a:p>
          <a:p>
            <a:pPr marL="457200" indent="-457200" algn="just" rtl="1">
              <a:buAutoNum type="arabicParenBoth"/>
            </a:pPr>
            <a:endParaRPr lang="en-US" sz="1400" b="1" dirty="0">
              <a:effectLst>
                <a:outerShdw blurRad="38100" dist="38100" dir="2700000" algn="tl">
                  <a:srgbClr val="000000">
                    <a:alpha val="43137"/>
                  </a:srgbClr>
                </a:outerShdw>
              </a:effectLst>
            </a:endParaRPr>
          </a:p>
          <a:p>
            <a:pPr algn="just" rtl="1"/>
            <a:r>
              <a:rPr lang="ar-EG" sz="2000" b="1" dirty="0"/>
              <a:t>2</a:t>
            </a:r>
            <a:r>
              <a:rPr lang="en-US" sz="2000" b="1" dirty="0"/>
              <a:t>(</a:t>
            </a:r>
            <a:r>
              <a:rPr lang="ar-EG" sz="2000" b="1" dirty="0"/>
              <a:t> كتابة </a:t>
            </a:r>
            <a:r>
              <a:rPr lang="ar-EG" sz="2000" b="1" dirty="0" err="1"/>
              <a:t>الاسكربت</a:t>
            </a:r>
            <a:r>
              <a:rPr lang="ar-EG" sz="2000" b="1" dirty="0"/>
              <a:t> وتصميم القصة (</a:t>
            </a:r>
            <a:r>
              <a:rPr lang="en-US" sz="2000" b="1" dirty="0"/>
              <a:t>Storyboarding</a:t>
            </a:r>
            <a:r>
              <a:rPr lang="ar-EG" sz="2000" b="1" dirty="0"/>
              <a:t>):</a:t>
            </a:r>
            <a:endParaRPr lang="en-US" sz="2000" b="1" dirty="0"/>
          </a:p>
          <a:p>
            <a:pPr marL="342900" indent="-342900" algn="just" rtl="1">
              <a:buFont typeface="Arial" panose="020B0604020202020204" pitchFamily="34" charset="0"/>
              <a:buChar char="•"/>
            </a:pPr>
            <a:r>
              <a:rPr lang="ar-EG" sz="2000" dirty="0"/>
              <a:t>تُكتب </a:t>
            </a:r>
            <a:r>
              <a:rPr lang="ar-EG" sz="2000" b="1" dirty="0"/>
              <a:t>الفكرة في شكل نص سمعي وبصري (</a:t>
            </a:r>
            <a:r>
              <a:rPr lang="ar-EG" sz="2000" b="1" dirty="0" err="1"/>
              <a:t>اسكريبت</a:t>
            </a:r>
            <a:r>
              <a:rPr lang="ar-EG" sz="2000" b="1" dirty="0"/>
              <a:t>)</a:t>
            </a:r>
            <a:r>
              <a:rPr lang="ar-EG" sz="2000" dirty="0"/>
              <a:t> يحدد الحوار، والمشاهد، والنصوص التي ستظهر على الشاشة.</a:t>
            </a:r>
          </a:p>
          <a:p>
            <a:pPr marL="342900" indent="-342900" algn="just" rtl="1">
              <a:buFont typeface="Arial" panose="020B0604020202020204" pitchFamily="34" charset="0"/>
              <a:buChar char="•"/>
            </a:pPr>
            <a:r>
              <a:rPr lang="ar-EG" sz="2000" dirty="0"/>
              <a:t>يُفضّل تصميم </a:t>
            </a:r>
            <a:r>
              <a:rPr lang="ar-EG" sz="2000" b="1" dirty="0"/>
              <a:t>مخطط بصري</a:t>
            </a:r>
            <a:r>
              <a:rPr lang="en-US" sz="2000" b="1" dirty="0"/>
              <a:t>Storyboard)</a:t>
            </a:r>
            <a:r>
              <a:rPr lang="en-US" sz="2000" dirty="0"/>
              <a:t> </a:t>
            </a:r>
            <a:r>
              <a:rPr lang="ar-EG" sz="2000" b="1" dirty="0"/>
              <a:t>)</a:t>
            </a:r>
            <a:r>
              <a:rPr lang="ar-EG" sz="2000" dirty="0"/>
              <a:t> يوضح تسلسل اللقطات وزوايا التصوير وتوزيع العناصر، لتسهيل عملية التصوير أو التصميم لاحقًا.</a:t>
            </a:r>
          </a:p>
          <a:p>
            <a:pPr marL="342900" indent="-342900" algn="just" rtl="1">
              <a:buFont typeface="Arial" panose="020B0604020202020204" pitchFamily="34" charset="0"/>
              <a:buChar char="•"/>
            </a:pPr>
            <a:r>
              <a:rPr lang="ar-EG" sz="2000" dirty="0"/>
              <a:t>ويساعد الإعداد الجيد لهذا المُخطط البصري على تقليل الأخطاء أثناء التصوير أو التصميم، كما يُحافظ على ترابط الرسالة.</a:t>
            </a:r>
          </a:p>
        </p:txBody>
      </p:sp>
      <p:sp>
        <p:nvSpPr>
          <p:cNvPr id="2" name="TextBox 1">
            <a:extLst>
              <a:ext uri="{FF2B5EF4-FFF2-40B4-BE49-F238E27FC236}">
                <a16:creationId xmlns:a16="http://schemas.microsoft.com/office/drawing/2014/main" id="{5F2B078F-A26C-40B7-7AF1-0B35E8DE3A36}"/>
              </a:ext>
            </a:extLst>
          </p:cNvPr>
          <p:cNvSpPr txBox="1"/>
          <p:nvPr/>
        </p:nvSpPr>
        <p:spPr>
          <a:xfrm>
            <a:off x="661253" y="5751661"/>
            <a:ext cx="4880379" cy="276999"/>
          </a:xfrm>
          <a:prstGeom prst="rect">
            <a:avLst/>
          </a:prstGeom>
          <a:noFill/>
          <a:ln w="19050">
            <a:solidFill>
              <a:srgbClr val="C00000"/>
            </a:solidFill>
          </a:ln>
        </p:spPr>
        <p:txBody>
          <a:bodyPr wrap="square">
            <a:spAutoFit/>
          </a:bodyPr>
          <a:lstStyle>
            <a:defPPr>
              <a:defRPr lang="en-US"/>
            </a:defPPr>
            <a:lvl1pPr algn="ctr">
              <a:defRPr sz="1200"/>
            </a:lvl1pPr>
          </a:lstStyle>
          <a:p>
            <a:r>
              <a:rPr lang="en-US" dirty="0">
                <a:hlinkClick r:id="rId5"/>
              </a:rPr>
              <a:t>https://claude.ai/public/artifacts/e95ce14d-329c-43f0-9897-be7bdfd886b4</a:t>
            </a:r>
            <a:endParaRPr lang="en-US" dirty="0"/>
          </a:p>
        </p:txBody>
      </p:sp>
      <p:pic>
        <p:nvPicPr>
          <p:cNvPr id="3" name="Picture 2">
            <a:extLst>
              <a:ext uri="{FF2B5EF4-FFF2-40B4-BE49-F238E27FC236}">
                <a16:creationId xmlns:a16="http://schemas.microsoft.com/office/drawing/2014/main" id="{05975DC6-009F-A437-6942-8CE61DE982F8}"/>
              </a:ext>
            </a:extLst>
          </p:cNvPr>
          <p:cNvPicPr>
            <a:picLocks noChangeAspect="1"/>
          </p:cNvPicPr>
          <p:nvPr/>
        </p:nvPicPr>
        <p:blipFill>
          <a:blip r:embed="rId6"/>
          <a:stretch>
            <a:fillRect/>
          </a:stretch>
        </p:blipFill>
        <p:spPr>
          <a:xfrm>
            <a:off x="752061" y="2253300"/>
            <a:ext cx="4789571" cy="343699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464054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04FA21DA-D411-F2AC-9E9F-C17BC4FC311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B29ADFB-9DED-01EA-88DC-196B6A42964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DF5299D6-9B3B-1B9B-162A-D11A4F9AA44B}"/>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2CF24604-2ADD-5DC6-E895-812028727979}"/>
              </a:ext>
            </a:extLst>
          </p:cNvPr>
          <p:cNvSpPr txBox="1"/>
          <p:nvPr/>
        </p:nvSpPr>
        <p:spPr>
          <a:xfrm>
            <a:off x="5265470" y="1957931"/>
            <a:ext cx="6038261" cy="3554819"/>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إنتاج إعلان الخدمة العامّة</a:t>
            </a:r>
            <a:r>
              <a:rPr lang="en-US" sz="3200" b="1" dirty="0">
                <a:solidFill>
                  <a:schemeClr val="accent1"/>
                </a:solidFill>
                <a:effectLst>
                  <a:outerShdw blurRad="38100" dist="38100" dir="2700000" algn="tl">
                    <a:srgbClr val="000000">
                      <a:alpha val="43137"/>
                    </a:srgbClr>
                  </a:outerShdw>
                </a:effectLst>
              </a:rPr>
              <a:t>:</a:t>
            </a:r>
            <a:endParaRPr lang="ar-EG" sz="3200" b="1" dirty="0">
              <a:solidFill>
                <a:schemeClr val="accent1"/>
              </a:solidFill>
              <a:effectLst>
                <a:outerShdw blurRad="38100" dist="38100" dir="2700000" algn="tl">
                  <a:srgbClr val="000000">
                    <a:alpha val="43137"/>
                  </a:srgbClr>
                </a:outerShdw>
              </a:effectLst>
            </a:endParaRPr>
          </a:p>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أولًا: عناصر إنتاج الفيديو التوعوي:</a:t>
            </a:r>
          </a:p>
          <a:p>
            <a:pPr algn="just" rtl="1"/>
            <a:endParaRPr lang="ar-EG" sz="800" b="1" dirty="0">
              <a:solidFill>
                <a:schemeClr val="accent1"/>
              </a:solidFill>
              <a:effectLst>
                <a:outerShdw blurRad="38100" dist="38100" dir="2700000" algn="tl">
                  <a:srgbClr val="000000">
                    <a:alpha val="43137"/>
                  </a:srgbClr>
                </a:outerShdw>
              </a:effectLst>
            </a:endParaRPr>
          </a:p>
          <a:p>
            <a:pPr marL="457200" indent="-457200" algn="just" rtl="1">
              <a:buAutoNum type="arabicParenBoth"/>
            </a:pPr>
            <a:r>
              <a:rPr lang="ar-EG" sz="2000" b="1" dirty="0">
                <a:effectLst>
                  <a:outerShdw blurRad="38100" dist="38100" dir="2700000" algn="tl">
                    <a:srgbClr val="000000">
                      <a:alpha val="43137"/>
                    </a:srgbClr>
                  </a:outerShdw>
                </a:effectLst>
              </a:rPr>
              <a:t>مرحلة ما قبل الإنتاج (</a:t>
            </a:r>
            <a:r>
              <a:rPr lang="en-US" sz="2000" b="1" dirty="0">
                <a:effectLst>
                  <a:outerShdw blurRad="38100" dist="38100" dir="2700000" algn="tl">
                    <a:srgbClr val="000000">
                      <a:alpha val="43137"/>
                    </a:srgbClr>
                  </a:outerShdw>
                </a:effectLst>
              </a:rPr>
              <a:t>Preproduction</a:t>
            </a:r>
            <a:r>
              <a:rPr lang="ar-EG" sz="2000" b="1" dirty="0">
                <a:effectLst>
                  <a:outerShdw blurRad="38100" dist="38100" dir="2700000" algn="tl">
                    <a:srgbClr val="000000">
                      <a:alpha val="43137"/>
                    </a:srgbClr>
                  </a:outerShdw>
                </a:effectLst>
              </a:rPr>
              <a:t>):</a:t>
            </a:r>
          </a:p>
          <a:p>
            <a:pPr marL="457200" indent="-457200" algn="just" rtl="1">
              <a:buAutoNum type="arabicParenBoth"/>
            </a:pPr>
            <a:endParaRPr lang="ar-EG" sz="2000" b="1" dirty="0">
              <a:effectLst>
                <a:outerShdw blurRad="38100" dist="38100" dir="2700000" algn="tl">
                  <a:srgbClr val="000000">
                    <a:alpha val="43137"/>
                  </a:srgbClr>
                </a:outerShdw>
              </a:effectLst>
            </a:endParaRPr>
          </a:p>
          <a:p>
            <a:pPr algn="just" rtl="1"/>
            <a:r>
              <a:rPr lang="ar-EG" sz="2000" b="1" dirty="0"/>
              <a:t>3</a:t>
            </a:r>
            <a:r>
              <a:rPr lang="en-US" sz="2000" b="1" dirty="0"/>
              <a:t>(</a:t>
            </a:r>
            <a:r>
              <a:rPr lang="ar-EG" sz="2000" b="1" dirty="0"/>
              <a:t> اختيار الأسلوب المناسب:</a:t>
            </a:r>
          </a:p>
          <a:p>
            <a:pPr marL="342900" indent="-342900" algn="just" rtl="1">
              <a:buFont typeface="Arial" panose="020B0604020202020204" pitchFamily="34" charset="0"/>
              <a:buChar char="•"/>
            </a:pPr>
            <a:r>
              <a:rPr lang="ar-EG" sz="2000" dirty="0"/>
              <a:t>يجب تحديد </a:t>
            </a:r>
            <a:r>
              <a:rPr lang="ar-EG" sz="2000" b="1" dirty="0"/>
              <a:t>نمط الفيديو</a:t>
            </a:r>
            <a:r>
              <a:rPr lang="ar-EG" sz="2000" dirty="0"/>
              <a:t> منذ البداية: هل سيكون فيديو مقابلة؟ أم مشاهد تمثيلية قصيرة؟ أم رسوم متحركة </a:t>
            </a:r>
            <a:r>
              <a:rPr lang="en-US" sz="2000" dirty="0"/>
              <a:t>Animation)</a:t>
            </a:r>
            <a:r>
              <a:rPr lang="ar-EG" sz="2000" dirty="0"/>
              <a:t>)؟</a:t>
            </a:r>
          </a:p>
          <a:p>
            <a:pPr algn="just" rtl="1"/>
            <a:endParaRPr lang="ar-EG" sz="2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t> في حملة توعوية حول "</a:t>
            </a:r>
            <a:r>
              <a:rPr lang="ar-EG" sz="2000" dirty="0">
                <a:effectLst>
                  <a:outerShdw blurRad="38100" dist="38100" dir="2700000" algn="tl">
                    <a:srgbClr val="000000">
                      <a:alpha val="43137"/>
                    </a:srgbClr>
                  </a:outerShdw>
                </a:effectLst>
              </a:rPr>
              <a:t>سوء استخدام المضادات الحيوية</a:t>
            </a:r>
            <a:r>
              <a:rPr lang="ar-EG" sz="2000" dirty="0"/>
              <a:t>"، يمكن الاعتماد على مُتضررين حقيقيين لإضفاء المصداقية.</a:t>
            </a:r>
          </a:p>
        </p:txBody>
      </p:sp>
      <p:pic>
        <p:nvPicPr>
          <p:cNvPr id="8" name="Picture 7">
            <a:extLst>
              <a:ext uri="{FF2B5EF4-FFF2-40B4-BE49-F238E27FC236}">
                <a16:creationId xmlns:a16="http://schemas.microsoft.com/office/drawing/2014/main" id="{D49B86F6-3A81-50E1-2CA9-79D5826FA496}"/>
              </a:ext>
            </a:extLst>
          </p:cNvPr>
          <p:cNvPicPr>
            <a:picLocks noChangeAspect="1"/>
          </p:cNvPicPr>
          <p:nvPr/>
        </p:nvPicPr>
        <p:blipFill>
          <a:blip r:embed="rId5"/>
          <a:stretch>
            <a:fillRect/>
          </a:stretch>
        </p:blipFill>
        <p:spPr>
          <a:xfrm>
            <a:off x="718190" y="2620462"/>
            <a:ext cx="4664159" cy="270637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1" name="TextBox 10">
            <a:extLst>
              <a:ext uri="{FF2B5EF4-FFF2-40B4-BE49-F238E27FC236}">
                <a16:creationId xmlns:a16="http://schemas.microsoft.com/office/drawing/2014/main" id="{F53EABAB-BDC4-8C06-5FEF-8C488ABEA969}"/>
              </a:ext>
            </a:extLst>
          </p:cNvPr>
          <p:cNvSpPr txBox="1"/>
          <p:nvPr/>
        </p:nvSpPr>
        <p:spPr>
          <a:xfrm>
            <a:off x="757896" y="5482393"/>
            <a:ext cx="4467869" cy="338554"/>
          </a:xfrm>
          <a:prstGeom prst="rect">
            <a:avLst/>
          </a:prstGeom>
          <a:noFill/>
          <a:ln w="19050">
            <a:solidFill>
              <a:srgbClr val="C00000"/>
            </a:solidFill>
          </a:ln>
        </p:spPr>
        <p:txBody>
          <a:bodyPr wrap="square">
            <a:spAutoFit/>
          </a:bodyPr>
          <a:lstStyle>
            <a:defPPr>
              <a:defRPr lang="en-US"/>
            </a:defPPr>
            <a:lvl1pPr algn="ctr">
              <a:defRPr sz="1200"/>
            </a:lvl1pPr>
          </a:lstStyle>
          <a:p>
            <a:r>
              <a:rPr lang="en-US" sz="1600" dirty="0">
                <a:hlinkClick r:id="rId6"/>
              </a:rPr>
              <a:t>https://www.youtube.com/watch?v=EtRSdqiJiQM</a:t>
            </a:r>
            <a:endParaRPr lang="en-US" sz="1600" dirty="0"/>
          </a:p>
        </p:txBody>
      </p:sp>
    </p:spTree>
    <p:extLst>
      <p:ext uri="{BB962C8B-B14F-4D97-AF65-F5344CB8AC3E}">
        <p14:creationId xmlns:p14="http://schemas.microsoft.com/office/powerpoint/2010/main" val="113383771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30F6EF76-9F5D-AECE-4815-94F282595E1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4838524-7B34-B5AA-0231-8DEFDE3A348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18713462-7B1B-AE50-E378-F97C66E396AB}"/>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D02E4491-E748-9034-6998-32D747D1119B}"/>
              </a:ext>
            </a:extLst>
          </p:cNvPr>
          <p:cNvSpPr txBox="1"/>
          <p:nvPr/>
        </p:nvSpPr>
        <p:spPr>
          <a:xfrm>
            <a:off x="4673338" y="1841328"/>
            <a:ext cx="6535350" cy="4170372"/>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إنتاج إعلان الخدمة العامّة</a:t>
            </a:r>
            <a:r>
              <a:rPr lang="en-US" sz="3200" b="1" dirty="0">
                <a:solidFill>
                  <a:schemeClr val="accent1"/>
                </a:solidFill>
                <a:effectLst>
                  <a:outerShdw blurRad="38100" dist="38100" dir="2700000" algn="tl">
                    <a:srgbClr val="000000">
                      <a:alpha val="43137"/>
                    </a:srgbClr>
                  </a:outerShdw>
                </a:effectLst>
              </a:rPr>
              <a:t>:</a:t>
            </a:r>
            <a:endParaRPr lang="ar-EG" sz="3200" b="1" dirty="0">
              <a:solidFill>
                <a:schemeClr val="accent1"/>
              </a:solidFill>
              <a:effectLst>
                <a:outerShdw blurRad="38100" dist="38100" dir="2700000" algn="tl">
                  <a:srgbClr val="000000">
                    <a:alpha val="43137"/>
                  </a:srgbClr>
                </a:outerShdw>
              </a:effectLst>
            </a:endParaRPr>
          </a:p>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أولًا: عناصر إنتاج الفيديو التوعوي:</a:t>
            </a:r>
          </a:p>
          <a:p>
            <a:pPr algn="just" rtl="1"/>
            <a:endParaRPr lang="ar-EG" sz="800" b="1" dirty="0">
              <a:solidFill>
                <a:schemeClr val="accent1"/>
              </a:solidFill>
              <a:effectLst>
                <a:outerShdw blurRad="38100" dist="38100" dir="2700000" algn="tl">
                  <a:srgbClr val="000000">
                    <a:alpha val="43137"/>
                  </a:srgbClr>
                </a:outerShdw>
              </a:effectLst>
            </a:endParaRPr>
          </a:p>
          <a:p>
            <a:pPr marL="457200" indent="-457200" algn="just" rtl="1">
              <a:buAutoNum type="arabicParenBoth"/>
            </a:pPr>
            <a:r>
              <a:rPr lang="ar-EG" sz="2000" b="1" dirty="0">
                <a:effectLst>
                  <a:outerShdw blurRad="38100" dist="38100" dir="2700000" algn="tl">
                    <a:srgbClr val="000000">
                      <a:alpha val="43137"/>
                    </a:srgbClr>
                  </a:outerShdw>
                </a:effectLst>
              </a:rPr>
              <a:t>مرحلة ما قبل الإنتاج (</a:t>
            </a:r>
            <a:r>
              <a:rPr lang="en-US" sz="2000" b="1" dirty="0">
                <a:effectLst>
                  <a:outerShdw blurRad="38100" dist="38100" dir="2700000" algn="tl">
                    <a:srgbClr val="000000">
                      <a:alpha val="43137"/>
                    </a:srgbClr>
                  </a:outerShdw>
                </a:effectLst>
              </a:rPr>
              <a:t>Preproduction</a:t>
            </a:r>
            <a:r>
              <a:rPr lang="ar-EG" sz="2000" b="1" dirty="0">
                <a:effectLst>
                  <a:outerShdw blurRad="38100" dist="38100" dir="2700000" algn="tl">
                    <a:srgbClr val="000000">
                      <a:alpha val="43137"/>
                    </a:srgbClr>
                  </a:outerShdw>
                </a:effectLst>
              </a:rPr>
              <a:t>):</a:t>
            </a:r>
          </a:p>
          <a:p>
            <a:pPr algn="just" rtl="1"/>
            <a:endParaRPr lang="ar-EG" sz="1600" b="1" dirty="0"/>
          </a:p>
          <a:p>
            <a:pPr algn="just" rtl="1"/>
            <a:r>
              <a:rPr lang="ar-EG" sz="2000" b="1" dirty="0"/>
              <a:t>4</a:t>
            </a:r>
            <a:r>
              <a:rPr lang="en-US" sz="2000" b="1" dirty="0"/>
              <a:t>(</a:t>
            </a:r>
            <a:r>
              <a:rPr lang="ar-EG" sz="2000" b="1" dirty="0"/>
              <a:t> تجهيز الموارد والمعدات:</a:t>
            </a:r>
          </a:p>
          <a:p>
            <a:pPr marL="342900" indent="-342900" algn="just" rtl="1">
              <a:buFont typeface="Arial" panose="020B0604020202020204" pitchFamily="34" charset="0"/>
              <a:buChar char="•"/>
            </a:pPr>
            <a:r>
              <a:rPr lang="ar-EG" sz="2000" dirty="0"/>
              <a:t>تشمل هذه الخطوة حصر الأدوات المطلوبة مثل </a:t>
            </a:r>
            <a:r>
              <a:rPr lang="ar-EG" sz="2000" b="1" dirty="0"/>
              <a:t>الكاميرا، والميكروفون، والإضاءة، وحوامل التصوير (</a:t>
            </a:r>
            <a:r>
              <a:rPr lang="en-US" sz="2000" b="1" dirty="0"/>
              <a:t>Tripods</a:t>
            </a:r>
            <a:r>
              <a:rPr lang="ar-EG" sz="2000" b="1" dirty="0"/>
              <a:t>).</a:t>
            </a:r>
            <a:endParaRPr lang="en-US" sz="2000" dirty="0"/>
          </a:p>
          <a:p>
            <a:pPr marL="342900" indent="-342900" algn="just" rtl="1">
              <a:buFont typeface="Arial" panose="020B0604020202020204" pitchFamily="34" charset="0"/>
              <a:buChar char="•"/>
            </a:pPr>
            <a:r>
              <a:rPr lang="ar-EG" sz="2000" dirty="0"/>
              <a:t>كما يتم تحديد </a:t>
            </a:r>
            <a:r>
              <a:rPr lang="ar-EG" sz="2000" b="1" dirty="0"/>
              <a:t>أماكن التصوير</a:t>
            </a:r>
            <a:r>
              <a:rPr lang="ar-EG" sz="2000" dirty="0"/>
              <a:t> الملائمة، سواء في موقع خارجي أو أستوديو أو مكان واقعي يخدم الفكرة.</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t> إذا كان الفيديو يناقش مشكلة بيئية، يمكن تصوير بعض المشاهد في موقع طبيعي فعلي كالنهر أو الحديقة.</a:t>
            </a:r>
          </a:p>
        </p:txBody>
      </p:sp>
      <p:pic>
        <p:nvPicPr>
          <p:cNvPr id="3" name="Picture 2">
            <a:extLst>
              <a:ext uri="{FF2B5EF4-FFF2-40B4-BE49-F238E27FC236}">
                <a16:creationId xmlns:a16="http://schemas.microsoft.com/office/drawing/2014/main" id="{CCAA32BA-A4FB-D5B8-ACC1-4E710FCF69A2}"/>
              </a:ext>
            </a:extLst>
          </p:cNvPr>
          <p:cNvPicPr>
            <a:picLocks noChangeAspect="1"/>
          </p:cNvPicPr>
          <p:nvPr/>
        </p:nvPicPr>
        <p:blipFill>
          <a:blip r:embed="rId5"/>
          <a:stretch>
            <a:fillRect/>
          </a:stretch>
        </p:blipFill>
        <p:spPr>
          <a:xfrm>
            <a:off x="850100" y="2347900"/>
            <a:ext cx="3496639" cy="324768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6B24D980-53DF-E255-41AE-F95AA5F88B98}"/>
              </a:ext>
            </a:extLst>
          </p:cNvPr>
          <p:cNvSpPr txBox="1"/>
          <p:nvPr/>
        </p:nvSpPr>
        <p:spPr>
          <a:xfrm>
            <a:off x="771731" y="5755867"/>
            <a:ext cx="3640709" cy="307777"/>
          </a:xfrm>
          <a:prstGeom prst="rect">
            <a:avLst/>
          </a:prstGeom>
          <a:noFill/>
          <a:ln w="19050">
            <a:solidFill>
              <a:srgbClr val="C00000"/>
            </a:solidFill>
          </a:ln>
        </p:spPr>
        <p:txBody>
          <a:bodyPr wrap="square">
            <a:spAutoFit/>
          </a:bodyPr>
          <a:lstStyle>
            <a:defPPr>
              <a:defRPr lang="en-US"/>
            </a:defPPr>
            <a:lvl1pPr algn="ctr">
              <a:defRPr sz="1200"/>
            </a:lvl1pPr>
          </a:lstStyle>
          <a:p>
            <a:r>
              <a:rPr lang="en-US" sz="1400" dirty="0">
                <a:solidFill>
                  <a:srgbClr val="0563C1"/>
                </a:solidFill>
                <a:hlinkClick r:id="rId6">
                  <a:extLst>
                    <a:ext uri="{A12FA001-AC4F-418D-AE19-62706E023703}">
                      <ahyp:hlinkClr xmlns:ahyp="http://schemas.microsoft.com/office/drawing/2018/hyperlinkcolor" val="tx"/>
                    </a:ext>
                  </a:extLst>
                </a:hlinkClick>
              </a:rPr>
              <a:t>https://</a:t>
            </a:r>
            <a:r>
              <a:rPr lang="en-US" sz="1400" dirty="0">
                <a:solidFill>
                  <a:schemeClr val="accent1"/>
                </a:solidFill>
                <a:hlinkClick r:id="rId6">
                  <a:extLst>
                    <a:ext uri="{A12FA001-AC4F-418D-AE19-62706E023703}">
                      <ahyp:hlinkClr xmlns:ahyp="http://schemas.microsoft.com/office/drawing/2018/hyperlinkcolor" val="tx"/>
                    </a:ext>
                  </a:extLst>
                </a:hlinkClick>
              </a:rPr>
              <a:t>www.youtube.</a:t>
            </a:r>
            <a:r>
              <a:rPr lang="en-US" sz="1400" dirty="0">
                <a:solidFill>
                  <a:srgbClr val="0563C1"/>
                </a:solidFill>
                <a:hlinkClick r:id="rId6">
                  <a:extLst>
                    <a:ext uri="{A12FA001-AC4F-418D-AE19-62706E023703}">
                      <ahyp:hlinkClr xmlns:ahyp="http://schemas.microsoft.com/office/drawing/2018/hyperlinkcolor" val="tx"/>
                    </a:ext>
                  </a:extLst>
                </a:hlinkClick>
              </a:rPr>
              <a:t>com/shorts/32QZSi-VzYw</a:t>
            </a:r>
            <a:endParaRPr lang="en-US" sz="1400" dirty="0"/>
          </a:p>
        </p:txBody>
      </p:sp>
    </p:spTree>
    <p:extLst>
      <p:ext uri="{BB962C8B-B14F-4D97-AF65-F5344CB8AC3E}">
        <p14:creationId xmlns:p14="http://schemas.microsoft.com/office/powerpoint/2010/main" val="39547937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46D9025C-020C-5ED4-2917-907A8FF12AF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1E63938-2B47-A475-FCFE-E3CD25FCA52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628CEA59-B4CE-93BC-C026-2B0289DB000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A706322F-0F0B-AB4C-1033-21A58AF2D893}"/>
              </a:ext>
            </a:extLst>
          </p:cNvPr>
          <p:cNvSpPr txBox="1"/>
          <p:nvPr/>
        </p:nvSpPr>
        <p:spPr>
          <a:xfrm>
            <a:off x="3740102" y="1810177"/>
            <a:ext cx="7612725" cy="4216539"/>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إنتاج إعلان الخدمة العامّة</a:t>
            </a:r>
            <a:r>
              <a:rPr lang="en-US" sz="3200" b="1" dirty="0">
                <a:solidFill>
                  <a:schemeClr val="accent1"/>
                </a:solidFill>
                <a:effectLst>
                  <a:outerShdw blurRad="38100" dist="38100" dir="2700000" algn="tl">
                    <a:srgbClr val="000000">
                      <a:alpha val="43137"/>
                    </a:srgbClr>
                  </a:outerShdw>
                </a:effectLst>
              </a:rPr>
              <a:t>:</a:t>
            </a:r>
            <a:endParaRPr lang="ar-EG" sz="3200" b="1" dirty="0">
              <a:solidFill>
                <a:schemeClr val="accent1"/>
              </a:solidFill>
              <a:effectLst>
                <a:outerShdw blurRad="38100" dist="38100" dir="2700000" algn="tl">
                  <a:srgbClr val="000000">
                    <a:alpha val="43137"/>
                  </a:srgbClr>
                </a:outerShdw>
              </a:effectLst>
            </a:endParaRPr>
          </a:p>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أولًا: عناصر الإنتاج العملي للفيديو التوعوي:</a:t>
            </a:r>
          </a:p>
          <a:p>
            <a:pPr algn="just" rtl="1"/>
            <a:endParaRPr lang="ar-EG" sz="1100" b="1" dirty="0">
              <a:solidFill>
                <a:schemeClr val="accent1"/>
              </a:solidFill>
              <a:effectLst>
                <a:outerShdw blurRad="38100" dist="38100" dir="2700000" algn="tl">
                  <a:srgbClr val="000000">
                    <a:alpha val="43137"/>
                  </a:srgbClr>
                </a:outerShdw>
              </a:effectLst>
            </a:endParaRPr>
          </a:p>
          <a:p>
            <a:pPr algn="just" rtl="1"/>
            <a:r>
              <a:rPr lang="ar-EG" sz="2000" b="1" dirty="0">
                <a:effectLst>
                  <a:outerShdw blurRad="38100" dist="38100" dir="2700000" algn="tl">
                    <a:srgbClr val="000000">
                      <a:alpha val="43137"/>
                    </a:srgbClr>
                  </a:outerShdw>
                </a:effectLst>
              </a:rPr>
              <a:t>(2) مرحلة الإنتاج (</a:t>
            </a:r>
            <a:r>
              <a:rPr lang="en-US" sz="2000" b="1" dirty="0">
                <a:effectLst>
                  <a:outerShdw blurRad="38100" dist="38100" dir="2700000" algn="tl">
                    <a:srgbClr val="000000">
                      <a:alpha val="43137"/>
                    </a:srgbClr>
                  </a:outerShdw>
                </a:effectLst>
              </a:rPr>
              <a:t>Production</a:t>
            </a:r>
            <a:r>
              <a:rPr lang="ar-EG" sz="2000" b="1" dirty="0">
                <a:effectLst>
                  <a:outerShdw blurRad="38100" dist="38100" dir="2700000" algn="tl">
                    <a:srgbClr val="000000">
                      <a:alpha val="43137"/>
                    </a:srgbClr>
                  </a:outerShdw>
                </a:effectLst>
              </a:rPr>
              <a:t>):</a:t>
            </a:r>
            <a:endParaRPr lang="en-US" sz="2000" b="1" dirty="0">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dirty="0"/>
              <a:t>في هذه المرحلة يتحول التخطيط إلى تنفيذ فعلي، ويتم تصوير المادة البصرية والسمعية للفيديو أو صناعتها باستخدام أدوات صناعة الفيديو.</a:t>
            </a:r>
          </a:p>
          <a:p>
            <a:pPr marL="342900" indent="-342900" algn="just" rtl="1">
              <a:buFont typeface="Arial" panose="020B0604020202020204" pitchFamily="34" charset="0"/>
              <a:buChar char="•"/>
            </a:pPr>
            <a:endParaRPr lang="ar-EG" dirty="0"/>
          </a:p>
          <a:p>
            <a:pPr algn="just" rtl="1"/>
            <a:r>
              <a:rPr lang="ar-EG" sz="2000" u="sng" dirty="0"/>
              <a:t>وفي حال التصوير يتم مراعاة:</a:t>
            </a:r>
          </a:p>
          <a:p>
            <a:pPr algn="just" rtl="1"/>
            <a:r>
              <a:rPr lang="ar-EG" sz="2000" b="1" dirty="0"/>
              <a:t>1) الإضاءة:</a:t>
            </a:r>
          </a:p>
          <a:p>
            <a:pPr marL="342900" indent="-342900" algn="just" rtl="1">
              <a:buFont typeface="Arial" panose="020B0604020202020204" pitchFamily="34" charset="0"/>
              <a:buChar char="•"/>
            </a:pPr>
            <a:r>
              <a:rPr lang="ar-EG" sz="2000" dirty="0"/>
              <a:t>يجب أن تكون الإضاءة </a:t>
            </a:r>
            <a:r>
              <a:rPr lang="ar-EG" sz="2000" b="1" dirty="0"/>
              <a:t>واضحة ومتوازنة</a:t>
            </a:r>
            <a:r>
              <a:rPr lang="ar-EG" sz="2000" dirty="0"/>
              <a:t> بحيث تُظهر تفاصيل المشهد دون ظلال قوية أو إضاءة مبهرة.</a:t>
            </a:r>
          </a:p>
          <a:p>
            <a:pPr marL="342900" indent="-342900" algn="just" rtl="1">
              <a:buFont typeface="Arial" panose="020B0604020202020204" pitchFamily="34" charset="0"/>
              <a:buChar char="•"/>
            </a:pPr>
            <a:r>
              <a:rPr lang="ar-EG" sz="2000" dirty="0"/>
              <a:t>حتى في البيئات منخفضة التكلفة، يمكن الاستفادة من </a:t>
            </a:r>
            <a:r>
              <a:rPr lang="ar-EG" sz="2000" b="1" dirty="0"/>
              <a:t>الإضاءة الطبيعية بجوار النوافذ</a:t>
            </a:r>
            <a:r>
              <a:rPr lang="ar-EG" sz="2000" dirty="0"/>
              <a:t> أو استخدام مصابيح صغيرة لتوفير إضاءة كافية.</a:t>
            </a:r>
          </a:p>
        </p:txBody>
      </p:sp>
      <p:pic>
        <p:nvPicPr>
          <p:cNvPr id="3" name="Picture 2" descr="A person sitting in front of a camera&#10;&#10;AI-generated content may be incorrect.">
            <a:extLst>
              <a:ext uri="{FF2B5EF4-FFF2-40B4-BE49-F238E27FC236}">
                <a16:creationId xmlns:a16="http://schemas.microsoft.com/office/drawing/2014/main" id="{AC39C458-9F35-83CD-D0F7-3220D4EC96C3}"/>
              </a:ext>
            </a:extLst>
          </p:cNvPr>
          <p:cNvPicPr>
            <a:picLocks noChangeAspect="1"/>
          </p:cNvPicPr>
          <p:nvPr/>
        </p:nvPicPr>
        <p:blipFill>
          <a:blip r:embed="rId5" cstate="print">
            <a:extLst>
              <a:ext uri="{28A0092B-C50C-407E-A947-70E740481C1C}">
                <a14:useLocalDpi xmlns:a14="http://schemas.microsoft.com/office/drawing/2010/main" val="0"/>
              </a:ext>
            </a:extLst>
          </a:blip>
          <a:srcRect b="5577"/>
          <a:stretch>
            <a:fillRect/>
          </a:stretch>
        </p:blipFill>
        <p:spPr>
          <a:xfrm>
            <a:off x="894922" y="2164653"/>
            <a:ext cx="2522046" cy="357208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0059166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B1B214A5-0DD4-7E1A-7BDB-CCE60C29B6F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A13D986-C03E-E177-827D-A28158281ED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952312C1-A7BE-3BD3-AAB3-0E0E3AE6AD7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4AA7A56C-1D67-A6DC-E715-010D6837C7AA}"/>
              </a:ext>
            </a:extLst>
          </p:cNvPr>
          <p:cNvSpPr txBox="1"/>
          <p:nvPr/>
        </p:nvSpPr>
        <p:spPr>
          <a:xfrm>
            <a:off x="3306966" y="1878932"/>
            <a:ext cx="8066488" cy="3939540"/>
          </a:xfrm>
          <a:prstGeom prst="rect">
            <a:avLst/>
          </a:prstGeom>
          <a:noFill/>
        </p:spPr>
        <p:txBody>
          <a:bodyPr wrap="square">
            <a:spAutoFit/>
          </a:bodyPr>
          <a:lstStyle/>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أولًا: عناصر الإنتاج العملي للفيديو التوعوي:</a:t>
            </a:r>
          </a:p>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effectLst>
                  <a:outerShdw blurRad="38100" dist="38100" dir="2700000" algn="tl">
                    <a:srgbClr val="000000">
                      <a:alpha val="43137"/>
                    </a:srgbClr>
                  </a:outerShdw>
                </a:effectLst>
              </a:rPr>
              <a:t>(2) مرحلة الإنتاج (</a:t>
            </a:r>
            <a:r>
              <a:rPr lang="en-US" sz="2000" b="1" dirty="0">
                <a:effectLst>
                  <a:outerShdw blurRad="38100" dist="38100" dir="2700000" algn="tl">
                    <a:srgbClr val="000000">
                      <a:alpha val="43137"/>
                    </a:srgbClr>
                  </a:outerShdw>
                </a:effectLst>
              </a:rPr>
              <a:t>Production</a:t>
            </a:r>
            <a:r>
              <a:rPr lang="ar-EG" sz="2000" b="1" dirty="0">
                <a:effectLst>
                  <a:outerShdw blurRad="38100" dist="38100" dir="2700000" algn="tl">
                    <a:srgbClr val="000000">
                      <a:alpha val="43137"/>
                    </a:srgbClr>
                  </a:outerShdw>
                </a:effectLst>
              </a:rPr>
              <a:t>):</a:t>
            </a:r>
            <a:endParaRPr lang="ar-EG" sz="100" dirty="0"/>
          </a:p>
          <a:p>
            <a:pPr algn="just" rtl="1"/>
            <a:r>
              <a:rPr lang="ar-EG" sz="2000" b="1" dirty="0"/>
              <a:t>2) الصوت:</a:t>
            </a:r>
          </a:p>
          <a:p>
            <a:pPr marL="342900" indent="-342900" algn="just" rtl="1">
              <a:buFont typeface="Arial" panose="020B0604020202020204" pitchFamily="34" charset="0"/>
              <a:buChar char="•"/>
            </a:pPr>
            <a:r>
              <a:rPr lang="ar-EG" sz="2000" dirty="0"/>
              <a:t>يُعَد الصوت الواضح أساسيًا في الفيديو التوعوي، لذا يُفضل استخدام </a:t>
            </a:r>
            <a:r>
              <a:rPr lang="ar-EG" sz="2000" b="1" dirty="0"/>
              <a:t>ميكروفون خارجي</a:t>
            </a:r>
            <a:r>
              <a:rPr lang="ar-EG" sz="2000" dirty="0"/>
              <a:t> وتجنّب الضوضاء أو صدى الصوت.</a:t>
            </a:r>
          </a:p>
          <a:p>
            <a:pPr marL="342900" indent="-342900" algn="just" rtl="1">
              <a:buFont typeface="Arial" panose="020B0604020202020204" pitchFamily="34" charset="0"/>
              <a:buChar char="•"/>
            </a:pPr>
            <a:r>
              <a:rPr lang="ar-EG" sz="2000" dirty="0"/>
              <a:t>ففي حال تم تصوير الفيديو التوعي وتضمن على سبيل المثال مقابلة توعوية قصيرة، يُفضّل تثبيت ميكروفون صغير على ملابس المتحدث لتسجيل صوته بوضوح.</a:t>
            </a:r>
          </a:p>
          <a:p>
            <a:pPr marL="342900" indent="-342900" algn="just" rtl="1">
              <a:buFont typeface="Arial" panose="020B0604020202020204" pitchFamily="34" charset="0"/>
              <a:buChar char="•"/>
            </a:pPr>
            <a:r>
              <a:rPr lang="ar-EG" sz="2000" dirty="0"/>
              <a:t>أما في حال تم صناعة الفيديو بواسطة أحد البرامج أو كان الفيديو عبارة عن رسوم متحركة </a:t>
            </a:r>
            <a:r>
              <a:rPr lang="en-US" sz="2000" dirty="0"/>
              <a:t>Animation)</a:t>
            </a:r>
            <a:r>
              <a:rPr lang="ar-EG" sz="2000" dirty="0"/>
              <a:t>)، يتم تسجيل التعليق الصوتي المُصاحب له بميكروفون جيد، أو الاكتفاء بالنص مكتوبًا على الشاشة دون تعليق صوتي.</a:t>
            </a:r>
          </a:p>
          <a:p>
            <a:pPr marL="342900" indent="-342900" algn="just" rtl="1">
              <a:buFont typeface="Arial" panose="020B0604020202020204" pitchFamily="34" charset="0"/>
              <a:buChar char="•"/>
            </a:pPr>
            <a:r>
              <a:rPr lang="ar-EG" sz="2000" dirty="0"/>
              <a:t>وفي جميع الحالات، يجب الاهتمام بجودة المؤثرات الصوتية أو الموسيقى المُصاحبة للفيديو –إن وُجدت- ومناسبتها لموضوع الفيديو، مع خلوها من حقوق الملكية الفكرية.</a:t>
            </a:r>
          </a:p>
        </p:txBody>
      </p:sp>
      <p:pic>
        <p:nvPicPr>
          <p:cNvPr id="3" name="Picture 2" descr="A person using a microphone&#10;&#10;AI-generated content may be incorrect.">
            <a:extLst>
              <a:ext uri="{FF2B5EF4-FFF2-40B4-BE49-F238E27FC236}">
                <a16:creationId xmlns:a16="http://schemas.microsoft.com/office/drawing/2014/main" id="{6F113463-FC79-AD5E-519F-2D853ECF526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5958" y="2178393"/>
            <a:ext cx="2482255" cy="37233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4395618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80B07FC0-1B5B-8C5D-5753-277500040A7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E70ECC8-A699-451E-59E5-1DFEB3CC55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C8D2F50C-F419-B1CB-6028-B894E4170CF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94AC9B78-29AF-8977-AA28-5E6CC7A8A7E5}"/>
              </a:ext>
            </a:extLst>
          </p:cNvPr>
          <p:cNvSpPr txBox="1"/>
          <p:nvPr/>
        </p:nvSpPr>
        <p:spPr>
          <a:xfrm>
            <a:off x="4915760" y="2456981"/>
            <a:ext cx="6366424" cy="3185487"/>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أولًا: عناصر الإنتاج العملي للفيديو التوعوي:</a:t>
            </a:r>
          </a:p>
          <a:p>
            <a:pPr algn="just" rtl="1"/>
            <a:endParaRPr lang="ar-EG" sz="800" b="1" dirty="0">
              <a:solidFill>
                <a:schemeClr val="accent1"/>
              </a:solidFill>
              <a:effectLst>
                <a:outerShdw blurRad="38100" dist="38100" dir="2700000" algn="tl">
                  <a:srgbClr val="000000">
                    <a:alpha val="43137"/>
                  </a:srgbClr>
                </a:outerShdw>
              </a:effectLst>
            </a:endParaRPr>
          </a:p>
          <a:p>
            <a:pPr algn="just" rtl="1"/>
            <a:r>
              <a:rPr lang="ar-EG" sz="2000" b="1" dirty="0">
                <a:effectLst>
                  <a:outerShdw blurRad="38100" dist="38100" dir="2700000" algn="tl">
                    <a:srgbClr val="000000">
                      <a:alpha val="43137"/>
                    </a:srgbClr>
                  </a:outerShdw>
                </a:effectLst>
              </a:rPr>
              <a:t>(2) مرحلة الإنتاج (</a:t>
            </a:r>
            <a:r>
              <a:rPr lang="en-US" sz="2000" b="1" dirty="0">
                <a:effectLst>
                  <a:outerShdw blurRad="38100" dist="38100" dir="2700000" algn="tl">
                    <a:srgbClr val="000000">
                      <a:alpha val="43137"/>
                    </a:srgbClr>
                  </a:outerShdw>
                </a:effectLst>
              </a:rPr>
              <a:t>Production</a:t>
            </a:r>
            <a:r>
              <a:rPr lang="ar-EG" sz="2000" b="1" dirty="0">
                <a:effectLst>
                  <a:outerShdw blurRad="38100" dist="38100" dir="2700000" algn="tl">
                    <a:srgbClr val="000000">
                      <a:alpha val="43137"/>
                    </a:srgbClr>
                  </a:outerShdw>
                </a:effectLst>
              </a:rPr>
              <a:t>):</a:t>
            </a:r>
          </a:p>
          <a:p>
            <a:pPr algn="just" rtl="1"/>
            <a:endParaRPr lang="en-US" sz="800" b="1" dirty="0">
              <a:effectLst>
                <a:outerShdw blurRad="38100" dist="38100" dir="2700000" algn="tl">
                  <a:srgbClr val="000000">
                    <a:alpha val="43137"/>
                  </a:srgbClr>
                </a:outerShdw>
              </a:effectLst>
            </a:endParaRPr>
          </a:p>
          <a:p>
            <a:pPr algn="just" rtl="1"/>
            <a:r>
              <a:rPr lang="ar-EG" sz="2000" b="1" dirty="0"/>
              <a:t>3) التصوير (الكاميرا):</a:t>
            </a:r>
          </a:p>
          <a:p>
            <a:pPr marL="342900" indent="-342900" algn="just" rtl="1">
              <a:buFont typeface="Arial" panose="020B0604020202020204" pitchFamily="34" charset="0"/>
              <a:buChar char="•"/>
            </a:pPr>
            <a:r>
              <a:rPr lang="ar-EG" sz="2000" dirty="0"/>
              <a:t>يتم اختيار </a:t>
            </a:r>
            <a:r>
              <a:rPr lang="ar-EG" sz="2000" b="1" dirty="0"/>
              <a:t>زوايا التصوير</a:t>
            </a:r>
            <a:r>
              <a:rPr lang="ar-EG" sz="2000" dirty="0"/>
              <a:t> بما يخدم الرسالة، مع التركيز على اللقطات القريبة (</a:t>
            </a:r>
            <a:r>
              <a:rPr lang="en-US" sz="2000" dirty="0"/>
              <a:t>Close-up</a:t>
            </a:r>
            <a:r>
              <a:rPr lang="ar-EG" sz="2000" dirty="0"/>
              <a:t>)</a:t>
            </a:r>
            <a:r>
              <a:rPr lang="en-US" sz="2000" dirty="0"/>
              <a:t> </a:t>
            </a:r>
            <a:r>
              <a:rPr lang="ar-EG" sz="2000" dirty="0"/>
              <a:t>لإبراز المشاعر الإنسانية، أو اللقطات الواسعة (</a:t>
            </a:r>
            <a:r>
              <a:rPr lang="en-US" sz="2000" dirty="0"/>
              <a:t>Wide shot</a:t>
            </a:r>
            <a:r>
              <a:rPr lang="ar-EG" sz="2000" dirty="0"/>
              <a:t>)</a:t>
            </a:r>
            <a:r>
              <a:rPr lang="en-US" sz="2000" dirty="0"/>
              <a:t> </a:t>
            </a:r>
            <a:r>
              <a:rPr lang="ar-EG" sz="2000" dirty="0"/>
              <a:t>لإظهار السياق العام.</a:t>
            </a:r>
          </a:p>
          <a:p>
            <a:pPr marL="342900" indent="-342900" algn="just" rtl="1">
              <a:buFont typeface="Arial" panose="020B0604020202020204" pitchFamily="34" charset="0"/>
              <a:buChar char="•"/>
            </a:pPr>
            <a:r>
              <a:rPr lang="ar-EG" sz="2000" dirty="0"/>
              <a:t>يجب ضبط جودة الصورة بدقة قبل بدء التسجيل.</a:t>
            </a:r>
          </a:p>
          <a:p>
            <a:pPr marL="342900" indent="-342900" algn="just" rtl="1">
              <a:buFont typeface="Arial" panose="020B0604020202020204" pitchFamily="34" charset="0"/>
              <a:buChar char="•"/>
            </a:pPr>
            <a:r>
              <a:rPr lang="ar-EG" sz="2000" dirty="0"/>
              <a:t>كما يمكن الاعتماد على مشاهد مولدة بالذكاء الاصطناعي أو خالية من حقوق الملكية الفكرية، مع ذكر ذلك بوضوح.</a:t>
            </a:r>
          </a:p>
        </p:txBody>
      </p:sp>
      <p:pic>
        <p:nvPicPr>
          <p:cNvPr id="3" name="Picture 2">
            <a:extLst>
              <a:ext uri="{FF2B5EF4-FFF2-40B4-BE49-F238E27FC236}">
                <a16:creationId xmlns:a16="http://schemas.microsoft.com/office/drawing/2014/main" id="{4C3FFCA1-6CBD-6A11-1A18-C87A3859749D}"/>
              </a:ext>
            </a:extLst>
          </p:cNvPr>
          <p:cNvPicPr>
            <a:picLocks noChangeAspect="1"/>
          </p:cNvPicPr>
          <p:nvPr/>
        </p:nvPicPr>
        <p:blipFill>
          <a:blip r:embed="rId5"/>
          <a:stretch>
            <a:fillRect/>
          </a:stretch>
        </p:blipFill>
        <p:spPr>
          <a:xfrm>
            <a:off x="603183" y="2935705"/>
            <a:ext cx="4671946" cy="222804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8C7A9CF9-E291-5026-216F-144D6D1DBF92}"/>
              </a:ext>
            </a:extLst>
          </p:cNvPr>
          <p:cNvSpPr txBox="1"/>
          <p:nvPr/>
        </p:nvSpPr>
        <p:spPr>
          <a:xfrm>
            <a:off x="751116" y="5511996"/>
            <a:ext cx="3985887" cy="307777"/>
          </a:xfrm>
          <a:prstGeom prst="rect">
            <a:avLst/>
          </a:prstGeom>
          <a:noFill/>
          <a:ln w="19050">
            <a:solidFill>
              <a:srgbClr val="C00000"/>
            </a:solidFill>
          </a:ln>
        </p:spPr>
        <p:txBody>
          <a:bodyPr wrap="square">
            <a:spAutoFit/>
          </a:bodyPr>
          <a:lstStyle>
            <a:defPPr>
              <a:defRPr lang="en-US"/>
            </a:defPPr>
            <a:lvl1pPr algn="ctr">
              <a:defRPr sz="1600"/>
            </a:lvl1pPr>
          </a:lstStyle>
          <a:p>
            <a:r>
              <a:rPr lang="en-US" sz="1400" dirty="0">
                <a:hlinkClick r:id="rId6"/>
              </a:rPr>
              <a:t>https://www.youtube.com/watch?v=h3mZb6XVgck</a:t>
            </a:r>
            <a:endParaRPr lang="en-US" sz="1400" dirty="0"/>
          </a:p>
        </p:txBody>
      </p:sp>
    </p:spTree>
    <p:extLst>
      <p:ext uri="{BB962C8B-B14F-4D97-AF65-F5344CB8AC3E}">
        <p14:creationId xmlns:p14="http://schemas.microsoft.com/office/powerpoint/2010/main" val="11041641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225E9E87-4B08-847A-F3B2-61475F4F806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092F56C-8669-43B3-2D95-B0FAA689C3B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69E41B39-81B7-399A-0DE8-9B452E92864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BD9C9905-EBD7-84A1-3A95-E68251EF2B52}"/>
              </a:ext>
            </a:extLst>
          </p:cNvPr>
          <p:cNvSpPr txBox="1"/>
          <p:nvPr/>
        </p:nvSpPr>
        <p:spPr>
          <a:xfrm>
            <a:off x="2598421" y="1713929"/>
            <a:ext cx="8685656" cy="4370427"/>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أولًا: عناصر الإنتاج العملي للفيديو التوعوي:</a:t>
            </a:r>
          </a:p>
          <a:p>
            <a:pPr algn="just" rtl="1"/>
            <a:endParaRPr lang="ar-EG" sz="800" b="1" dirty="0">
              <a:solidFill>
                <a:schemeClr val="accent1"/>
              </a:solidFill>
              <a:effectLst>
                <a:outerShdw blurRad="38100" dist="38100" dir="2700000" algn="tl">
                  <a:srgbClr val="000000">
                    <a:alpha val="43137"/>
                  </a:srgbClr>
                </a:outerShdw>
              </a:effectLst>
            </a:endParaRPr>
          </a:p>
          <a:p>
            <a:pPr algn="just" rtl="1"/>
            <a:r>
              <a:rPr lang="ar-EG" sz="2000" b="1" dirty="0">
                <a:effectLst>
                  <a:outerShdw blurRad="38100" dist="38100" dir="2700000" algn="tl">
                    <a:srgbClr val="000000">
                      <a:alpha val="43137"/>
                    </a:srgbClr>
                  </a:outerShdw>
                </a:effectLst>
              </a:rPr>
              <a:t>(2) مرحلة الإنتاج (</a:t>
            </a:r>
            <a:r>
              <a:rPr lang="en-US" sz="2000" b="1" dirty="0">
                <a:effectLst>
                  <a:outerShdw blurRad="38100" dist="38100" dir="2700000" algn="tl">
                    <a:srgbClr val="000000">
                      <a:alpha val="43137"/>
                    </a:srgbClr>
                  </a:outerShdw>
                </a:effectLst>
              </a:rPr>
              <a:t>Production</a:t>
            </a:r>
            <a:r>
              <a:rPr lang="ar-EG" sz="2000" b="1" dirty="0">
                <a:effectLst>
                  <a:outerShdw blurRad="38100" dist="38100" dir="2700000" algn="tl">
                    <a:srgbClr val="000000">
                      <a:alpha val="43137"/>
                    </a:srgbClr>
                  </a:outerShdw>
                </a:effectLst>
              </a:rPr>
              <a:t>):</a:t>
            </a:r>
            <a:endParaRPr lang="en-US" sz="2000" b="1" dirty="0">
              <a:effectLst>
                <a:outerShdw blurRad="38100" dist="38100" dir="2700000" algn="tl">
                  <a:srgbClr val="000000">
                    <a:alpha val="43137"/>
                  </a:srgbClr>
                </a:outerShdw>
              </a:effectLst>
            </a:endParaRPr>
          </a:p>
          <a:p>
            <a:pPr algn="just" rtl="1"/>
            <a:endParaRPr lang="en-US" sz="1000" b="1" dirty="0"/>
          </a:p>
          <a:p>
            <a:pPr algn="just" rtl="1"/>
            <a:r>
              <a:rPr lang="ar-EG" sz="2000" b="1" dirty="0"/>
              <a:t>4) إعداد المشهد (</a:t>
            </a:r>
            <a:r>
              <a:rPr lang="en-US" sz="2000" b="1" dirty="0"/>
              <a:t>Scene Setup</a:t>
            </a:r>
            <a:r>
              <a:rPr lang="ar-EG" sz="2000" b="1" dirty="0"/>
              <a:t>): </a:t>
            </a:r>
            <a:r>
              <a:rPr lang="ar-EG" sz="2000" dirty="0"/>
              <a:t>تُعدّ خطوة أساسية في إنتاج إعلان الخدمة العامّة، إذ تسهم في وضوح الرسالة وجاذبيتها، </a:t>
            </a:r>
            <a:r>
              <a:rPr lang="ar-EG" sz="2000" u="sng" dirty="0"/>
              <a:t>وهنا يجب مُراعاة:</a:t>
            </a:r>
          </a:p>
          <a:p>
            <a:pPr marL="457200" indent="-457200" algn="just" rtl="1">
              <a:buFont typeface="+mj-lt"/>
              <a:buAutoNum type="arabicPeriod"/>
            </a:pPr>
            <a:r>
              <a:rPr lang="ar-EG" sz="2000" b="1" dirty="0"/>
              <a:t>تنسيق الخلفية والألوان: </a:t>
            </a:r>
            <a:r>
              <a:rPr lang="ar-EG" sz="2000" dirty="0"/>
              <a:t>يجب أن تتناسق الألوان والخلفية مع الموضوع، دون تشويش بصري.</a:t>
            </a:r>
          </a:p>
          <a:p>
            <a:pPr marL="342900" indent="-342900" algn="just" rtl="1">
              <a:buFont typeface="Wingdings" panose="05000000000000000000" pitchFamily="2" charset="2"/>
              <a:buChar char="ü"/>
            </a:pPr>
            <a:r>
              <a:rPr lang="ar-EG" sz="2000" u="sng" dirty="0">
                <a:solidFill>
                  <a:schemeClr val="accent1"/>
                </a:solidFill>
              </a:rPr>
              <a:t>مثال:</a:t>
            </a:r>
            <a:r>
              <a:rPr lang="ar-EG" sz="2000" dirty="0"/>
              <a:t> في فيديو للتوعية</a:t>
            </a:r>
            <a:r>
              <a:rPr lang="ar-EG" sz="2000" dirty="0">
                <a:effectLst>
                  <a:outerShdw blurRad="38100" dist="38100" dir="2700000" algn="tl">
                    <a:srgbClr val="000000">
                      <a:alpha val="43137"/>
                    </a:srgbClr>
                  </a:outerShdw>
                </a:effectLst>
              </a:rPr>
              <a:t> بالنظافة العامّة</a:t>
            </a:r>
            <a:r>
              <a:rPr lang="ar-EG" sz="2000" dirty="0"/>
              <a:t>، يُفضّل استخدام خلفية بسيطة (بيضاء أو خضراء) للشعور بالنقاء والنظام.</a:t>
            </a:r>
            <a:r>
              <a:rPr lang="ar-SA" sz="2000" dirty="0"/>
              <a:t> أما في حملة عن </a:t>
            </a:r>
            <a:r>
              <a:rPr lang="ar-SA" sz="2000" dirty="0">
                <a:effectLst>
                  <a:outerShdw blurRad="38100" dist="38100" dir="2700000" algn="tl">
                    <a:srgbClr val="000000">
                      <a:alpha val="43137"/>
                    </a:srgbClr>
                  </a:outerShdw>
                </a:effectLst>
              </a:rPr>
              <a:t>العنف أو التنمّر</a:t>
            </a:r>
            <a:r>
              <a:rPr lang="ar-SA" sz="2000" dirty="0"/>
              <a:t>، قد تُستخدم ألوان داكنة لتوصيل الإحساس بالمعاناة</a:t>
            </a:r>
            <a:r>
              <a:rPr lang="en-US" sz="2000" dirty="0"/>
              <a:t>.</a:t>
            </a:r>
            <a:endParaRPr lang="ar-EG" sz="2000" dirty="0"/>
          </a:p>
          <a:p>
            <a:pPr marL="457200" indent="-457200" algn="just" rtl="1">
              <a:buFont typeface="+mj-lt"/>
              <a:buAutoNum type="arabicPeriod" startAt="2"/>
            </a:pPr>
            <a:r>
              <a:rPr lang="ar-EG" sz="2000" b="1" dirty="0"/>
              <a:t>التناسق البصري: </a:t>
            </a:r>
            <a:r>
              <a:rPr lang="ar-EG" sz="2000" dirty="0"/>
              <a:t>ينبغي أن تتكامل جميع عناصر المشهد (النص، والصورة، والإضاءة) في خدمة الفكرة العامّة.</a:t>
            </a:r>
          </a:p>
          <a:p>
            <a:pPr marL="457200" indent="-457200" algn="just" rtl="1">
              <a:buFont typeface="+mj-lt"/>
              <a:buAutoNum type="arabicPeriod" startAt="2"/>
            </a:pPr>
            <a:r>
              <a:rPr lang="ar-EG" sz="2000" b="1" dirty="0"/>
              <a:t>تقليل عدد الألوان: </a:t>
            </a:r>
            <a:r>
              <a:rPr lang="ar-EG" sz="2000" dirty="0"/>
              <a:t>يفضّل استخدام عدد محدود من الألوان (من 3 إلى 5) للحفاظ على التوازن الجمالي وتجنب الزحام البصري.</a:t>
            </a:r>
          </a:p>
          <a:p>
            <a:pPr marL="457200" indent="-457200" algn="just" rtl="1">
              <a:buFont typeface="+mj-lt"/>
              <a:buAutoNum type="arabicPeriod" startAt="2"/>
            </a:pPr>
            <a:r>
              <a:rPr lang="ar-EG" sz="2000" b="1" dirty="0"/>
              <a:t>الترابط بين النص والصورة: </a:t>
            </a:r>
            <a:r>
              <a:rPr lang="ar-EG" sz="2000" dirty="0"/>
              <a:t>يجب أن يظهر النص في توقيت متناسق مع الصورة أو الحركة التي تدعمه لتقوية التأثير البصري والمعنوي.</a:t>
            </a:r>
          </a:p>
        </p:txBody>
      </p:sp>
      <p:pic>
        <p:nvPicPr>
          <p:cNvPr id="3" name="Picture 2">
            <a:extLst>
              <a:ext uri="{FF2B5EF4-FFF2-40B4-BE49-F238E27FC236}">
                <a16:creationId xmlns:a16="http://schemas.microsoft.com/office/drawing/2014/main" id="{ABF206B8-420D-2EAC-DC8C-5CB7848D53F1}"/>
              </a:ext>
            </a:extLst>
          </p:cNvPr>
          <p:cNvPicPr>
            <a:picLocks noChangeAspect="1"/>
          </p:cNvPicPr>
          <p:nvPr/>
        </p:nvPicPr>
        <p:blipFill>
          <a:blip r:embed="rId5"/>
          <a:stretch>
            <a:fillRect/>
          </a:stretch>
        </p:blipFill>
        <p:spPr>
          <a:xfrm>
            <a:off x="546626" y="3520096"/>
            <a:ext cx="2206513" cy="139405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D6C34164-7239-AAE2-899D-5E0B4C03ECB5}"/>
              </a:ext>
            </a:extLst>
          </p:cNvPr>
          <p:cNvSpPr txBox="1"/>
          <p:nvPr/>
        </p:nvSpPr>
        <p:spPr>
          <a:xfrm>
            <a:off x="697879" y="5183892"/>
            <a:ext cx="1839065" cy="461665"/>
          </a:xfrm>
          <a:prstGeom prst="rect">
            <a:avLst/>
          </a:prstGeom>
          <a:noFill/>
          <a:ln w="19050">
            <a:solidFill>
              <a:srgbClr val="C00000"/>
            </a:solidFill>
          </a:ln>
        </p:spPr>
        <p:txBody>
          <a:bodyPr wrap="square">
            <a:spAutoFit/>
          </a:bodyPr>
          <a:lstStyle>
            <a:defPPr>
              <a:defRPr lang="en-US"/>
            </a:defPPr>
            <a:lvl1pPr algn="ctr">
              <a:defRPr sz="1400"/>
            </a:lvl1pPr>
          </a:lstStyle>
          <a:p>
            <a:r>
              <a:rPr lang="en-US" sz="1200" dirty="0">
                <a:hlinkClick r:id="rId6"/>
              </a:rPr>
              <a:t>https://www.youtube.com/watch?v=gvcxw9Uf7hM</a:t>
            </a:r>
            <a:endParaRPr lang="en-US" sz="1200" dirty="0"/>
          </a:p>
        </p:txBody>
      </p:sp>
    </p:spTree>
    <p:extLst>
      <p:ext uri="{BB962C8B-B14F-4D97-AF65-F5344CB8AC3E}">
        <p14:creationId xmlns:p14="http://schemas.microsoft.com/office/powerpoint/2010/main" val="17084173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3D69E6B5-1779-5482-F84C-9278E1AEADF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F6D1007-D166-5E15-4896-AC0C02F8296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317210F-4B16-090B-FD01-8E007D30A9E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62EE90CA-67F0-6570-ADC5-987E0D2E9BFC}"/>
              </a:ext>
            </a:extLst>
          </p:cNvPr>
          <p:cNvSpPr txBox="1"/>
          <p:nvPr/>
        </p:nvSpPr>
        <p:spPr>
          <a:xfrm>
            <a:off x="4613251" y="2113694"/>
            <a:ext cx="6574571" cy="3554819"/>
          </a:xfrm>
          <a:prstGeom prst="rect">
            <a:avLst/>
          </a:prstGeom>
          <a:noFill/>
        </p:spPr>
        <p:txBody>
          <a:bodyPr wrap="square">
            <a:spAutoFit/>
          </a:bodyPr>
          <a:lstStyle/>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أولًا: عناصر الإنتاج العملي للفيديو التوعوي:</a:t>
            </a:r>
          </a:p>
          <a:p>
            <a:pPr algn="just" rtl="1"/>
            <a:endParaRPr lang="ar-EG" sz="2000" b="1" dirty="0">
              <a:solidFill>
                <a:schemeClr val="accent1"/>
              </a:solidFill>
              <a:effectLst>
                <a:outerShdw blurRad="38100" dist="38100" dir="2700000" algn="tl">
                  <a:srgbClr val="000000">
                    <a:alpha val="43137"/>
                  </a:srgbClr>
                </a:outerShdw>
              </a:effectLst>
            </a:endParaRPr>
          </a:p>
          <a:p>
            <a:pPr algn="just" rtl="1"/>
            <a:r>
              <a:rPr lang="ar-EG" sz="2000" b="1" dirty="0">
                <a:effectLst>
                  <a:outerShdw blurRad="38100" dist="38100" dir="2700000" algn="tl">
                    <a:srgbClr val="000000">
                      <a:alpha val="43137"/>
                    </a:srgbClr>
                  </a:outerShdw>
                </a:effectLst>
              </a:rPr>
              <a:t>(2) مرحلة الإنتاج (</a:t>
            </a:r>
            <a:r>
              <a:rPr lang="en-US" sz="2000" b="1" dirty="0">
                <a:effectLst>
                  <a:outerShdw blurRad="38100" dist="38100" dir="2700000" algn="tl">
                    <a:srgbClr val="000000">
                      <a:alpha val="43137"/>
                    </a:srgbClr>
                  </a:outerShdw>
                </a:effectLst>
              </a:rPr>
              <a:t>Production</a:t>
            </a:r>
            <a:r>
              <a:rPr lang="ar-EG" sz="2000" b="1" dirty="0">
                <a:effectLst>
                  <a:outerShdw blurRad="38100" dist="38100" dir="2700000" algn="tl">
                    <a:srgbClr val="000000">
                      <a:alpha val="43137"/>
                    </a:srgbClr>
                  </a:outerShdw>
                </a:effectLst>
              </a:rPr>
              <a:t>):</a:t>
            </a:r>
            <a:endParaRPr lang="en-US" sz="2000" b="1" dirty="0">
              <a:effectLst>
                <a:outerShdw blurRad="38100" dist="38100" dir="2700000" algn="tl">
                  <a:srgbClr val="000000">
                    <a:alpha val="43137"/>
                  </a:srgbClr>
                </a:outerShdw>
              </a:effectLst>
            </a:endParaRPr>
          </a:p>
          <a:p>
            <a:pPr algn="just" rtl="1"/>
            <a:endParaRPr lang="en-US" sz="2000" b="1" dirty="0"/>
          </a:p>
          <a:p>
            <a:pPr algn="just" rtl="1"/>
            <a:r>
              <a:rPr lang="ar-EG" sz="2000" b="1" dirty="0"/>
              <a:t>5) الأداء والتفاعل مع النص:</a:t>
            </a:r>
          </a:p>
          <a:p>
            <a:pPr marL="342900" indent="-342900" algn="just" rtl="1">
              <a:buFont typeface="Arial" panose="020B0604020202020204" pitchFamily="34" charset="0"/>
              <a:buChar char="•"/>
            </a:pPr>
            <a:r>
              <a:rPr lang="ar-EG" sz="2000" dirty="0"/>
              <a:t>يُفضّل تدريب المشاركين على </a:t>
            </a:r>
            <a:r>
              <a:rPr lang="ar-EG" sz="2000" b="1" dirty="0"/>
              <a:t>الأداء الطبيعي</a:t>
            </a:r>
            <a:r>
              <a:rPr lang="ar-EG" sz="2000" dirty="0"/>
              <a:t> أمام الكاميرا (أو الميكروفون، في حال التعليق الصوتي)، مع الانتباه إلى لغة الجسد وتعبيرات الوجه لتتوافق مع النص المسموع.</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t> إذا كان الفيديو يحذّر من السلوكيات السلبية، يجب أن يعكس الممثل مشاعر القلق أو الندم بطريقة واقعية.</a:t>
            </a:r>
          </a:p>
        </p:txBody>
      </p:sp>
      <p:pic>
        <p:nvPicPr>
          <p:cNvPr id="3" name="Picture 2">
            <a:extLst>
              <a:ext uri="{FF2B5EF4-FFF2-40B4-BE49-F238E27FC236}">
                <a16:creationId xmlns:a16="http://schemas.microsoft.com/office/drawing/2014/main" id="{0DAC11C6-B45E-452C-4EAE-7581DD5218FC}"/>
              </a:ext>
            </a:extLst>
          </p:cNvPr>
          <p:cNvPicPr>
            <a:picLocks noChangeAspect="1"/>
          </p:cNvPicPr>
          <p:nvPr/>
        </p:nvPicPr>
        <p:blipFill>
          <a:blip r:embed="rId5"/>
          <a:stretch>
            <a:fillRect/>
          </a:stretch>
        </p:blipFill>
        <p:spPr>
          <a:xfrm>
            <a:off x="674168" y="2299324"/>
            <a:ext cx="3987209" cy="31767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805F6AF7-927E-B87C-4D69-6F696C886946}"/>
              </a:ext>
            </a:extLst>
          </p:cNvPr>
          <p:cNvSpPr txBox="1"/>
          <p:nvPr/>
        </p:nvSpPr>
        <p:spPr>
          <a:xfrm>
            <a:off x="674167" y="5645813"/>
            <a:ext cx="3808455" cy="307777"/>
          </a:xfrm>
          <a:prstGeom prst="rect">
            <a:avLst/>
          </a:prstGeom>
          <a:noFill/>
          <a:ln w="19050">
            <a:solidFill>
              <a:srgbClr val="C00000"/>
            </a:solidFill>
          </a:ln>
        </p:spPr>
        <p:txBody>
          <a:bodyPr wrap="square">
            <a:spAutoFit/>
          </a:bodyPr>
          <a:lstStyle>
            <a:defPPr>
              <a:defRPr lang="en-US"/>
            </a:defPPr>
            <a:lvl1pPr algn="ctr">
              <a:defRPr sz="1400"/>
            </a:lvl1pPr>
          </a:lstStyle>
          <a:p>
            <a:r>
              <a:rPr lang="en-US" dirty="0">
                <a:hlinkClick r:id="rId6"/>
              </a:rPr>
              <a:t>https://www.youtube.com/watch?v=6YPaoItSbeo</a:t>
            </a:r>
            <a:endParaRPr lang="en-US" dirty="0"/>
          </a:p>
        </p:txBody>
      </p:sp>
    </p:spTree>
    <p:extLst>
      <p:ext uri="{BB962C8B-B14F-4D97-AF65-F5344CB8AC3E}">
        <p14:creationId xmlns:p14="http://schemas.microsoft.com/office/powerpoint/2010/main" val="32036404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7263EC51-1617-2DED-90E3-B21B094758E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3810857-8FDB-5BA9-B7A3-63EE77AFCEC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C01E79C1-76D5-2EDC-EE87-5EA037CEA389}"/>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6DD10B8C-6E1D-69DE-3573-09A3F729D444}"/>
              </a:ext>
            </a:extLst>
          </p:cNvPr>
          <p:cNvSpPr txBox="1"/>
          <p:nvPr/>
        </p:nvSpPr>
        <p:spPr>
          <a:xfrm>
            <a:off x="1471290" y="1700177"/>
            <a:ext cx="9881537" cy="1215717"/>
          </a:xfrm>
          <a:prstGeom prst="rect">
            <a:avLst/>
          </a:prstGeom>
          <a:noFill/>
        </p:spPr>
        <p:txBody>
          <a:bodyPr wrap="square">
            <a:spAutoFit/>
          </a:bodyPr>
          <a:lstStyle/>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أولًا: عناصر الإنتاج العملي للفيديو التوعوي:</a:t>
            </a:r>
          </a:p>
          <a:p>
            <a:pPr algn="just" rtl="1"/>
            <a:endParaRPr lang="ar-EG" sz="800" b="1" dirty="0">
              <a:solidFill>
                <a:schemeClr val="accent1"/>
              </a:solidFill>
              <a:effectLst>
                <a:outerShdw blurRad="38100" dist="38100" dir="2700000" algn="tl">
                  <a:srgbClr val="000000">
                    <a:alpha val="43137"/>
                  </a:srgbClr>
                </a:outerShdw>
              </a:effectLst>
            </a:endParaRPr>
          </a:p>
          <a:p>
            <a:pPr algn="just" rtl="1"/>
            <a:r>
              <a:rPr lang="ar-EG" sz="2000" b="1" dirty="0">
                <a:effectLst>
                  <a:outerShdw blurRad="38100" dist="38100" dir="2700000" algn="tl">
                    <a:srgbClr val="000000">
                      <a:alpha val="43137"/>
                    </a:srgbClr>
                  </a:outerShdw>
                </a:effectLst>
              </a:rPr>
              <a:t>(3) مرحلة ما بعد الإنتاج (</a:t>
            </a:r>
            <a:r>
              <a:rPr lang="en-US" sz="2000" b="1" dirty="0">
                <a:effectLst>
                  <a:outerShdw blurRad="38100" dist="38100" dir="2700000" algn="tl">
                    <a:srgbClr val="000000">
                      <a:alpha val="43137"/>
                    </a:srgbClr>
                  </a:outerShdw>
                </a:effectLst>
              </a:rPr>
              <a:t>Postproduction</a:t>
            </a:r>
            <a:r>
              <a:rPr lang="ar-EG" sz="2000" b="1" dirty="0">
                <a:effectLst>
                  <a:outerShdw blurRad="38100" dist="38100" dir="2700000" algn="tl">
                    <a:srgbClr val="000000">
                      <a:alpha val="43137"/>
                    </a:srgbClr>
                  </a:outerShdw>
                </a:effectLst>
              </a:rPr>
              <a:t>):</a:t>
            </a:r>
            <a:endParaRPr lang="en-US" sz="2000" b="1" dirty="0">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dirty="0"/>
              <a:t>تُعد هذه المرحلة اللمسة الأخيرة التي تُحوِّل المادة المصوّرة إلى منتج إعلامي متكامل، </a:t>
            </a:r>
            <a:r>
              <a:rPr lang="ar-EG" sz="2000" u="sng" dirty="0"/>
              <a:t>حيث تشمل:</a:t>
            </a:r>
          </a:p>
        </p:txBody>
      </p:sp>
      <p:pic>
        <p:nvPicPr>
          <p:cNvPr id="3" name="Picture 2" descr="A person using a computer&#10;&#10;AI-generated content may be incorrect.">
            <a:extLst>
              <a:ext uri="{FF2B5EF4-FFF2-40B4-BE49-F238E27FC236}">
                <a16:creationId xmlns:a16="http://schemas.microsoft.com/office/drawing/2014/main" id="{AF3F7305-03AE-B96F-2CBC-CF9B0277796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8780" y="3028111"/>
            <a:ext cx="3383206" cy="225547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6" name="TextBox 5">
            <a:extLst>
              <a:ext uri="{FF2B5EF4-FFF2-40B4-BE49-F238E27FC236}">
                <a16:creationId xmlns:a16="http://schemas.microsoft.com/office/drawing/2014/main" id="{D8C8BBC9-74D4-1F43-80C1-25DC44976E3B}"/>
              </a:ext>
            </a:extLst>
          </p:cNvPr>
          <p:cNvSpPr txBox="1"/>
          <p:nvPr/>
        </p:nvSpPr>
        <p:spPr>
          <a:xfrm>
            <a:off x="4358869" y="3102252"/>
            <a:ext cx="6858577" cy="2554545"/>
          </a:xfrm>
          <a:prstGeom prst="rect">
            <a:avLst/>
          </a:prstGeom>
          <a:noFill/>
        </p:spPr>
        <p:txBody>
          <a:bodyPr wrap="square">
            <a:spAutoFit/>
          </a:bodyPr>
          <a:lstStyle/>
          <a:p>
            <a:pPr algn="just" rtl="1"/>
            <a:r>
              <a:rPr lang="ar-EG" sz="2000" b="1" dirty="0"/>
              <a:t>1) المونتاج والتحرير:</a:t>
            </a:r>
          </a:p>
          <a:p>
            <a:pPr marL="342900" indent="-342900" algn="just" rtl="1">
              <a:buFont typeface="Arial" panose="020B0604020202020204" pitchFamily="34" charset="0"/>
              <a:buChar char="•"/>
            </a:pPr>
            <a:r>
              <a:rPr lang="ar-EG" sz="2000" dirty="0"/>
              <a:t>يتم في هذه الخطوة </a:t>
            </a:r>
            <a:r>
              <a:rPr lang="ar-EG" sz="2000" b="1" dirty="0"/>
              <a:t>اختيار المشاهد الأفضل</a:t>
            </a:r>
            <a:r>
              <a:rPr lang="ar-EG" sz="2000" dirty="0"/>
              <a:t> وحذف اللقطات الزائدة، ثم </a:t>
            </a:r>
            <a:r>
              <a:rPr lang="ar-EG" sz="2000" b="1" dirty="0"/>
              <a:t>ترتيب المشاهد</a:t>
            </a:r>
            <a:r>
              <a:rPr lang="ar-EG" sz="2000" dirty="0"/>
              <a:t> بشكل منطقي وسلس يخدم تسلسل الرسالة.</a:t>
            </a:r>
          </a:p>
          <a:p>
            <a:pPr marL="342900" indent="-342900" algn="just" rtl="1">
              <a:buFont typeface="Arial" panose="020B0604020202020204" pitchFamily="34" charset="0"/>
              <a:buChar char="•"/>
            </a:pPr>
            <a:endParaRPr lang="ar-EG" sz="2000" dirty="0"/>
          </a:p>
          <a:p>
            <a:pPr algn="just" rtl="1"/>
            <a:r>
              <a:rPr lang="ar-EG" sz="2000" b="1" dirty="0"/>
              <a:t>2) تحسين الصوت والصورة:</a:t>
            </a:r>
          </a:p>
          <a:p>
            <a:pPr marL="342900" indent="-342900" algn="just" rtl="1">
              <a:buFont typeface="Arial" panose="020B0604020202020204" pitchFamily="34" charset="0"/>
              <a:buChar char="•"/>
            </a:pPr>
            <a:r>
              <a:rPr lang="ar-EG" sz="2000" dirty="0"/>
              <a:t>يمكن تعديل </a:t>
            </a:r>
            <a:r>
              <a:rPr lang="ar-EG" sz="2000" b="1" dirty="0"/>
              <a:t>الألوان والإضاءة</a:t>
            </a:r>
            <a:r>
              <a:rPr lang="ar-EG" sz="2000" dirty="0"/>
              <a:t> لجعل الصورة أكثر وضوحًا وجاذبية.</a:t>
            </a:r>
          </a:p>
          <a:p>
            <a:pPr marL="342900" indent="-342900" algn="just" rtl="1">
              <a:buFont typeface="Arial" panose="020B0604020202020204" pitchFamily="34" charset="0"/>
              <a:buChar char="•"/>
            </a:pPr>
            <a:r>
              <a:rPr lang="ar-EG" sz="2000" dirty="0"/>
              <a:t>يُضاف </a:t>
            </a:r>
            <a:r>
              <a:rPr lang="ar-EG" sz="2000" b="1" dirty="0"/>
              <a:t>المؤثر الصوتي أو الموسيقى الخلفية</a:t>
            </a:r>
            <a:r>
              <a:rPr lang="ar-EG" sz="2000" dirty="0"/>
              <a:t> لتعزيز التأثير العاطفي، مع الحفاظ على التوازن بين الصوت والموسيقى حتى لا تطغى على الحوار.</a:t>
            </a:r>
            <a:endParaRPr lang="ar-EG" sz="2000" b="1" dirty="0"/>
          </a:p>
        </p:txBody>
      </p:sp>
    </p:spTree>
    <p:extLst>
      <p:ext uri="{BB962C8B-B14F-4D97-AF65-F5344CB8AC3E}">
        <p14:creationId xmlns:p14="http://schemas.microsoft.com/office/powerpoint/2010/main" val="137513780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ABFFC99E-81CA-C3D9-4864-B2AC891EA49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96AAE21-8815-50D2-FBD9-739807306E1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C283A4EF-3188-787F-BE08-0BA3BFF8512F}"/>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358A906F-2947-70AE-E9C0-D27B00DF7142}"/>
              </a:ext>
            </a:extLst>
          </p:cNvPr>
          <p:cNvSpPr txBox="1"/>
          <p:nvPr/>
        </p:nvSpPr>
        <p:spPr>
          <a:xfrm>
            <a:off x="3361967" y="1700177"/>
            <a:ext cx="7990860" cy="4416594"/>
          </a:xfrm>
          <a:prstGeom prst="rect">
            <a:avLst/>
          </a:prstGeom>
          <a:noFill/>
        </p:spPr>
        <p:txBody>
          <a:bodyPr wrap="square">
            <a:spAutoFit/>
          </a:bodyPr>
          <a:lstStyle/>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أولًا: عناصر الإنتاج العملي للفيديو التوعوي:</a:t>
            </a:r>
          </a:p>
          <a:p>
            <a:pPr algn="just" rtl="1"/>
            <a:endParaRPr lang="ar-EG" sz="800" b="1" dirty="0">
              <a:solidFill>
                <a:schemeClr val="accent1"/>
              </a:solidFill>
              <a:effectLst>
                <a:outerShdw blurRad="38100" dist="38100" dir="2700000" algn="tl">
                  <a:srgbClr val="000000">
                    <a:alpha val="43137"/>
                  </a:srgbClr>
                </a:outerShdw>
              </a:effectLst>
            </a:endParaRPr>
          </a:p>
          <a:p>
            <a:pPr algn="just" rtl="1"/>
            <a:r>
              <a:rPr lang="ar-EG" sz="2000" b="1" dirty="0">
                <a:effectLst>
                  <a:outerShdw blurRad="38100" dist="38100" dir="2700000" algn="tl">
                    <a:srgbClr val="000000">
                      <a:alpha val="43137"/>
                    </a:srgbClr>
                  </a:outerShdw>
                </a:effectLst>
              </a:rPr>
              <a:t>(3) مرحلة ما بعد الإنتاج (</a:t>
            </a:r>
            <a:r>
              <a:rPr lang="en-US" sz="2000" b="1" dirty="0">
                <a:effectLst>
                  <a:outerShdw blurRad="38100" dist="38100" dir="2700000" algn="tl">
                    <a:srgbClr val="000000">
                      <a:alpha val="43137"/>
                    </a:srgbClr>
                  </a:outerShdw>
                </a:effectLst>
              </a:rPr>
              <a:t>Postproduction</a:t>
            </a:r>
            <a:r>
              <a:rPr lang="ar-EG" sz="2000" b="1" dirty="0">
                <a:effectLst>
                  <a:outerShdw blurRad="38100" dist="38100" dir="2700000" algn="tl">
                    <a:srgbClr val="000000">
                      <a:alpha val="43137"/>
                    </a:srgbClr>
                  </a:outerShdw>
                </a:effectLst>
              </a:rPr>
              <a:t>):</a:t>
            </a:r>
          </a:p>
          <a:p>
            <a:pPr algn="just" rtl="1"/>
            <a:endParaRPr lang="en-US" sz="1000" b="1" dirty="0">
              <a:effectLst>
                <a:outerShdw blurRad="38100" dist="38100" dir="2700000" algn="tl">
                  <a:srgbClr val="000000">
                    <a:alpha val="43137"/>
                  </a:srgbClr>
                </a:outerShdw>
              </a:effectLst>
            </a:endParaRPr>
          </a:p>
          <a:p>
            <a:pPr algn="just" rtl="1"/>
            <a:r>
              <a:rPr lang="ar-EG" sz="2000" b="1" dirty="0"/>
              <a:t>3) إضافة النصوص والرسومات التوضيحية:</a:t>
            </a:r>
          </a:p>
          <a:p>
            <a:pPr marL="342900" indent="-342900" algn="just" rtl="1">
              <a:buFont typeface="Arial" panose="020B0604020202020204" pitchFamily="34" charset="0"/>
              <a:buChar char="•"/>
            </a:pPr>
            <a:r>
              <a:rPr lang="ar-EG" sz="2000" dirty="0"/>
              <a:t>تُستخدم العناوين أو الرسوم التوضيحية (</a:t>
            </a:r>
            <a:r>
              <a:rPr lang="en-US" sz="2000" dirty="0"/>
              <a:t>Infographics</a:t>
            </a:r>
            <a:r>
              <a:rPr lang="ar-EG" sz="2000" dirty="0"/>
              <a:t>)</a:t>
            </a:r>
            <a:r>
              <a:rPr lang="en-US" sz="2000" dirty="0"/>
              <a:t> </a:t>
            </a:r>
            <a:r>
              <a:rPr lang="ar-EG" sz="2000" dirty="0"/>
              <a:t>لتأكيد الأفكار الرئيسة وتسهيل الفهم.</a:t>
            </a:r>
          </a:p>
          <a:p>
            <a:pPr marL="342900" indent="-342900" algn="just" rtl="1">
              <a:buFont typeface="Wingdings" panose="05000000000000000000" pitchFamily="2" charset="2"/>
              <a:buChar char="ü"/>
            </a:pPr>
            <a:r>
              <a:rPr lang="ar-EG" sz="2000" u="sng" dirty="0">
                <a:solidFill>
                  <a:schemeClr val="accent1"/>
                </a:solidFill>
              </a:rPr>
              <a:t>مثال:</a:t>
            </a:r>
            <a:r>
              <a:rPr lang="ar-EG" sz="2000" dirty="0"/>
              <a:t> في فيديو توعوي حول التغذية الصحية، يمكن إدراج أرقام وإحصاءات تظهر على الشاشة بطريقة جذابة لدعم الرسالة، </a:t>
            </a:r>
            <a:r>
              <a:rPr lang="ar-SA" sz="2000" dirty="0"/>
              <a:t>مع رسوم صغيرة </a:t>
            </a:r>
            <a:r>
              <a:rPr lang="ar-EG" sz="2000" dirty="0"/>
              <a:t>لبعض </a:t>
            </a:r>
            <a:r>
              <a:rPr lang="ar-SA" sz="2000" dirty="0"/>
              <a:t>الفواكه والخضروات بطريقة جذابة وملونة</a:t>
            </a:r>
            <a:r>
              <a:rPr lang="ar-EG" sz="2000" dirty="0"/>
              <a:t>.</a:t>
            </a:r>
          </a:p>
          <a:p>
            <a:pPr marL="342900" indent="-342900" algn="just" rtl="1">
              <a:buFont typeface="Wingdings" panose="05000000000000000000" pitchFamily="2" charset="2"/>
              <a:buChar char="ü"/>
            </a:pPr>
            <a:endParaRPr lang="ar-EG" sz="1400" dirty="0"/>
          </a:p>
          <a:p>
            <a:pPr algn="just" rtl="1"/>
            <a:r>
              <a:rPr lang="ar-EG" sz="2000" b="1" dirty="0"/>
              <a:t>4) المراجعة النهائية والنشر:</a:t>
            </a:r>
          </a:p>
          <a:p>
            <a:pPr marL="342900" indent="-342900" algn="just" rtl="1">
              <a:buFont typeface="Arial" panose="020B0604020202020204" pitchFamily="34" charset="0"/>
              <a:buChar char="•"/>
            </a:pPr>
            <a:r>
              <a:rPr lang="ar-EG" sz="2000" dirty="0"/>
              <a:t>تُجرى مراجعة شاملة للتأكد من وضوح الرسالة وسلامة اللغة وترابط المشاهد، قبل رفع الفيديو على المنصات الرقمية.</a:t>
            </a:r>
          </a:p>
          <a:p>
            <a:pPr marL="342900" indent="-342900" algn="just" rtl="1">
              <a:buFont typeface="Arial" panose="020B0604020202020204" pitchFamily="34" charset="0"/>
              <a:buChar char="•"/>
            </a:pPr>
            <a:r>
              <a:rPr lang="ar-EG" sz="2000" dirty="0"/>
              <a:t>يمكن نشر الفيديو عبر يوتيوب أو أي منصة أُخرى، مع مراعاة تنسيق المنصة واستخدام العناوين الجاذبة والوسوم المناسبة.</a:t>
            </a:r>
          </a:p>
        </p:txBody>
      </p:sp>
      <p:pic>
        <p:nvPicPr>
          <p:cNvPr id="3" name="Picture 2" descr="A person using a computer&#10;&#10;AI-generated content may be incorrect.">
            <a:extLst>
              <a:ext uri="{FF2B5EF4-FFF2-40B4-BE49-F238E27FC236}">
                <a16:creationId xmlns:a16="http://schemas.microsoft.com/office/drawing/2014/main" id="{91B6932A-1A4E-ECA0-8257-B643980603F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7479" y="3218187"/>
            <a:ext cx="2649486" cy="17663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703646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1D39CF26-AAD5-48C0-6A26-9D5BAC9E277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C99C17D-4068-6925-62CC-C5242B8E5CE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AC7530-D547-E866-A70F-C585AF1B527D}"/>
              </a:ext>
            </a:extLst>
          </p:cNvPr>
          <p:cNvSpPr txBox="1"/>
          <p:nvPr/>
        </p:nvSpPr>
        <p:spPr>
          <a:xfrm>
            <a:off x="4468871" y="1798551"/>
            <a:ext cx="6767317" cy="4170372"/>
          </a:xfrm>
          <a:prstGeom prst="rect">
            <a:avLst/>
          </a:prstGeom>
          <a:noFill/>
        </p:spPr>
        <p:txBody>
          <a:bodyPr wrap="square">
            <a:spAutoFit/>
          </a:bodyPr>
          <a:lstStyle/>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ثانيًا: إنتاج إعلان خدمة عامّة باستخدام منصة (</a:t>
            </a:r>
            <a:r>
              <a:rPr lang="en-US" sz="2000" b="1" dirty="0">
                <a:solidFill>
                  <a:schemeClr val="accent1"/>
                </a:solidFill>
                <a:effectLst>
                  <a:outerShdw blurRad="38100" dist="38100" dir="2700000" algn="tl">
                    <a:srgbClr val="000000">
                      <a:alpha val="43137"/>
                    </a:srgbClr>
                  </a:outerShdw>
                </a:effectLst>
              </a:rPr>
              <a:t>Canva</a:t>
            </a:r>
            <a:r>
              <a:rPr lang="ar-EG" sz="2000" b="1" dirty="0">
                <a:solidFill>
                  <a:schemeClr val="accent1"/>
                </a:solidFill>
                <a:effectLst>
                  <a:outerShdw blurRad="38100" dist="38100" dir="2700000" algn="tl">
                    <a:srgbClr val="000000">
                      <a:alpha val="43137"/>
                    </a:srgbClr>
                  </a:outerShdw>
                </a:effectLst>
              </a:rPr>
              <a:t>):</a:t>
            </a:r>
          </a:p>
          <a:p>
            <a:pPr algn="just" rtl="1"/>
            <a:r>
              <a:rPr lang="ar-EG" sz="2000" dirty="0"/>
              <a:t> </a:t>
            </a:r>
          </a:p>
          <a:p>
            <a:pPr marL="342900" indent="-342900" algn="just" rtl="1">
              <a:buFont typeface="Arial" panose="020B0604020202020204" pitchFamily="34" charset="0"/>
              <a:buChar char="•"/>
            </a:pPr>
            <a:r>
              <a:rPr lang="ar-EG" sz="2000" dirty="0"/>
              <a:t>تُستخدم منصة </a:t>
            </a:r>
            <a:r>
              <a:rPr lang="en-US" sz="2000" b="1" dirty="0"/>
              <a:t>Canva</a:t>
            </a:r>
            <a:r>
              <a:rPr lang="ar-EG" sz="2000" b="1" dirty="0"/>
              <a:t> </a:t>
            </a:r>
            <a:r>
              <a:rPr lang="ar-EG" sz="2000" dirty="0"/>
              <a:t>في تصميم وإنتاج مقاطع الفيديو التوعوية القصيرة بسهولة وكفاءة، حيث تُحوِّل الفكرة إلى </a:t>
            </a:r>
            <a:r>
              <a:rPr lang="ar-EG" sz="2000" b="1" dirty="0"/>
              <a:t>فيديو جاهز للنشر</a:t>
            </a:r>
            <a:r>
              <a:rPr lang="ar-EG" sz="2000" dirty="0"/>
              <a:t> من خلال خطوات بسيطة </a:t>
            </a:r>
            <a:r>
              <a:rPr lang="ar-EG" sz="2000" u="sng" dirty="0"/>
              <a:t>تشمل:</a:t>
            </a:r>
            <a:r>
              <a:rPr lang="ar-EG" sz="2000" dirty="0"/>
              <a:t> اختيار القالب المناسب، وإضافة الصور أو المقاطع المرئية، والنصوص التي تُبرز الرسالة الأساسية، مع دعمها بالموسيقى أو التعليق الصوتي لتعزيز التأثير العاطفي.</a:t>
            </a:r>
          </a:p>
          <a:p>
            <a:pPr marL="342900" indent="-342900" algn="just" rtl="1">
              <a:buFont typeface="Arial" panose="020B0604020202020204" pitchFamily="34" charset="0"/>
              <a:buChar char="•"/>
            </a:pPr>
            <a:r>
              <a:rPr lang="ar-EG" sz="2000" dirty="0"/>
              <a:t>توفّر المنصة </a:t>
            </a:r>
            <a:r>
              <a:rPr lang="ar-EG" sz="2000" b="1" dirty="0"/>
              <a:t>قوالب جاهزة</a:t>
            </a:r>
            <a:r>
              <a:rPr lang="ar-EG" sz="2000" dirty="0"/>
              <a:t>، ومكتبات فيديو وصور (</a:t>
            </a:r>
            <a:r>
              <a:rPr lang="ar-EG" sz="2000" u="sng" dirty="0"/>
              <a:t>مثل:</a:t>
            </a:r>
            <a:r>
              <a:rPr lang="ar-EG" sz="2000" dirty="0"/>
              <a:t> </a:t>
            </a:r>
            <a:r>
              <a:rPr lang="en-US" sz="2000" dirty="0" err="1"/>
              <a:t>Pexels</a:t>
            </a:r>
            <a:r>
              <a:rPr lang="ar-EG" sz="2000" dirty="0"/>
              <a:t>)</a:t>
            </a:r>
            <a:r>
              <a:rPr lang="en-US" sz="2000" dirty="0"/>
              <a:t>، </a:t>
            </a:r>
            <a:r>
              <a:rPr lang="ar-EG" sz="2000" dirty="0"/>
              <a:t>ورسوم متحركة (</a:t>
            </a:r>
            <a:r>
              <a:rPr lang="ar-EG" sz="2000" u="sng" dirty="0"/>
              <a:t>مثل:</a:t>
            </a:r>
            <a:r>
              <a:rPr lang="ar-EG" sz="2000" dirty="0"/>
              <a:t> </a:t>
            </a:r>
            <a:r>
              <a:rPr lang="en-US" sz="2000" dirty="0"/>
              <a:t>Lottie/Animated elements</a:t>
            </a:r>
            <a:r>
              <a:rPr lang="ar-EG" sz="2000" dirty="0"/>
              <a:t>)</a:t>
            </a:r>
            <a:r>
              <a:rPr lang="en-US" sz="2000" dirty="0"/>
              <a:t>، </a:t>
            </a:r>
            <a:r>
              <a:rPr lang="ar-EG" sz="2000" dirty="0"/>
              <a:t>بالإضافة إلى </a:t>
            </a:r>
            <a:r>
              <a:rPr lang="ar-EG" sz="2000" b="1" dirty="0"/>
              <a:t>إمكانية إدراج النصوص والترجمات</a:t>
            </a:r>
            <a:r>
              <a:rPr lang="ar-EG" sz="2000" dirty="0"/>
              <a:t> بسهولة.</a:t>
            </a:r>
          </a:p>
          <a:p>
            <a:pPr marL="342900" indent="-342900" algn="just" rtl="1">
              <a:buFont typeface="Arial" panose="020B0604020202020204" pitchFamily="34" charset="0"/>
              <a:buChar char="•"/>
            </a:pPr>
            <a:r>
              <a:rPr lang="ar-EG" sz="2000" dirty="0"/>
              <a:t>وتعد المدة المثالية للفيديو التوعوي الذي يتم إنشاؤه باستخدام هذه المنصة من 30 إلى 60 ثانية، بما يناسب متطلبات النشر عبر التلفزيون والمنصات الرقمية </a:t>
            </a:r>
            <a:r>
              <a:rPr lang="ar-EG" sz="2000" u="sng" dirty="0"/>
              <a:t>مثل:</a:t>
            </a:r>
            <a:r>
              <a:rPr lang="ar-EG" sz="2000" dirty="0"/>
              <a:t> </a:t>
            </a:r>
            <a:r>
              <a:rPr lang="ar-EG" sz="2000" b="1" dirty="0"/>
              <a:t>يوتيوب، </a:t>
            </a:r>
            <a:r>
              <a:rPr lang="ar-EG" sz="2000" b="1" dirty="0" err="1"/>
              <a:t>وإنستجرام</a:t>
            </a:r>
            <a:r>
              <a:rPr lang="ar-EG" sz="2000" b="1" dirty="0"/>
              <a:t>، وتيك توك</a:t>
            </a:r>
            <a:r>
              <a:rPr lang="ar-EG" sz="2000" dirty="0"/>
              <a:t>.</a:t>
            </a:r>
          </a:p>
        </p:txBody>
      </p:sp>
      <p:sp>
        <p:nvSpPr>
          <p:cNvPr id="2" name="TextBox 1">
            <a:extLst>
              <a:ext uri="{FF2B5EF4-FFF2-40B4-BE49-F238E27FC236}">
                <a16:creationId xmlns:a16="http://schemas.microsoft.com/office/drawing/2014/main" id="{CC1A79E1-6DB7-E1AD-6852-99503C2E5C7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pic>
        <p:nvPicPr>
          <p:cNvPr id="4" name="Picture 3" descr="A computer and a phone&#10;&#10;AI-generated content may be incorrect.">
            <a:extLst>
              <a:ext uri="{FF2B5EF4-FFF2-40B4-BE49-F238E27FC236}">
                <a16:creationId xmlns:a16="http://schemas.microsoft.com/office/drawing/2014/main" id="{B31F942D-D778-E225-6E28-1821A62A873D}"/>
              </a:ext>
            </a:extLst>
          </p:cNvPr>
          <p:cNvPicPr>
            <a:picLocks noChangeAspect="1"/>
          </p:cNvPicPr>
          <p:nvPr/>
        </p:nvPicPr>
        <p:blipFill>
          <a:blip r:embed="rId5" cstate="print">
            <a:extLst>
              <a:ext uri="{28A0092B-C50C-407E-A947-70E740481C1C}">
                <a14:useLocalDpi xmlns:a14="http://schemas.microsoft.com/office/drawing/2010/main" val="0"/>
              </a:ext>
            </a:extLst>
          </a:blip>
          <a:srcRect l="10991" t="8021" r="6068" b="5463"/>
          <a:stretch>
            <a:fillRect/>
          </a:stretch>
        </p:blipFill>
        <p:spPr>
          <a:xfrm>
            <a:off x="720034" y="2841739"/>
            <a:ext cx="3625084" cy="252090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7019727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61604E9F-B196-92A4-8514-AC5FA79DE52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7F3E842-B6DB-A3B6-92FA-4CB3039177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018955-7B0B-B05D-A8F0-BA42939779F5}"/>
              </a:ext>
            </a:extLst>
          </p:cNvPr>
          <p:cNvSpPr txBox="1"/>
          <p:nvPr/>
        </p:nvSpPr>
        <p:spPr>
          <a:xfrm>
            <a:off x="3980734" y="1707049"/>
            <a:ext cx="7282717" cy="4539704"/>
          </a:xfrm>
          <a:prstGeom prst="rect">
            <a:avLst/>
          </a:prstGeom>
          <a:noFill/>
        </p:spPr>
        <p:txBody>
          <a:bodyPr wrap="square">
            <a:spAutoFit/>
          </a:bodyPr>
          <a:lstStyle/>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ثالثًا: الخطوات العملية لإنتاج إعلان خدمة عامّة باستخدام منصة (</a:t>
            </a:r>
            <a:r>
              <a:rPr lang="en-US" sz="2000" b="1" dirty="0">
                <a:solidFill>
                  <a:schemeClr val="accent1"/>
                </a:solidFill>
                <a:effectLst>
                  <a:outerShdw blurRad="38100" dist="38100" dir="2700000" algn="tl">
                    <a:srgbClr val="000000">
                      <a:alpha val="43137"/>
                    </a:srgbClr>
                  </a:outerShdw>
                </a:effectLst>
              </a:rPr>
              <a:t>Canva</a:t>
            </a:r>
            <a:r>
              <a:rPr lang="ar-EG" sz="2000" b="1" dirty="0">
                <a:solidFill>
                  <a:schemeClr val="accent1"/>
                </a:solidFill>
                <a:effectLst>
                  <a:outerShdw blurRad="38100" dist="38100" dir="2700000" algn="tl">
                    <a:srgbClr val="000000">
                      <a:alpha val="43137"/>
                    </a:srgbClr>
                  </a:outerShdw>
                </a:effectLst>
              </a:rPr>
              <a:t>):</a:t>
            </a:r>
          </a:p>
          <a:p>
            <a:pPr algn="just" rtl="1"/>
            <a:endParaRPr lang="ar-EG" sz="1400" b="1" dirty="0"/>
          </a:p>
          <a:p>
            <a:pPr algn="just" rtl="1"/>
            <a:r>
              <a:rPr lang="ar-EG" sz="2000" b="1" dirty="0">
                <a:effectLst>
                  <a:outerShdw blurRad="38100" dist="38100" dir="2700000" algn="tl">
                    <a:srgbClr val="000000">
                      <a:alpha val="43137"/>
                    </a:srgbClr>
                  </a:outerShdw>
                </a:effectLst>
              </a:rPr>
              <a:t>(1) تحديد الهدف من الإعلان والجُمهور المُستهدَف:</a:t>
            </a:r>
          </a:p>
          <a:p>
            <a:pPr marL="342900" indent="-342900" algn="just" rtl="1">
              <a:buFont typeface="Wingdings" panose="05000000000000000000" pitchFamily="2" charset="2"/>
              <a:buChar char="ü"/>
            </a:pPr>
            <a:r>
              <a:rPr lang="ar-EG" sz="2000" u="sng" dirty="0">
                <a:solidFill>
                  <a:schemeClr val="accent1"/>
                </a:solidFill>
              </a:rPr>
              <a:t>مثلًا:</a:t>
            </a:r>
            <a:r>
              <a:rPr lang="ar-EG" sz="2000" dirty="0"/>
              <a:t> إنشاء فيديو توعوي قصير (30–60 ثانية) يُعزّز </a:t>
            </a:r>
            <a:r>
              <a:rPr lang="ar-EG" sz="2000" b="1" dirty="0"/>
              <a:t>الهوية العربية المُشتركة</a:t>
            </a:r>
            <a:r>
              <a:rPr lang="ar-EG" sz="2000" dirty="0"/>
              <a:t>، يستهدف المُشاهِد العربي.</a:t>
            </a:r>
          </a:p>
          <a:p>
            <a:pPr algn="just" rtl="1"/>
            <a:endParaRPr lang="ar-EG" sz="2000" b="1" dirty="0">
              <a:effectLst>
                <a:outerShdw blurRad="38100" dist="38100" dir="2700000" algn="tl">
                  <a:srgbClr val="000000">
                    <a:alpha val="43137"/>
                  </a:srgbClr>
                </a:outerShdw>
              </a:effectLst>
            </a:endParaRPr>
          </a:p>
          <a:p>
            <a:pPr algn="just" rtl="1"/>
            <a:r>
              <a:rPr lang="ar-EG" sz="2000" b="1" dirty="0">
                <a:effectLst>
                  <a:outerShdw blurRad="38100" dist="38100" dir="2700000" algn="tl">
                    <a:srgbClr val="000000">
                      <a:alpha val="43137"/>
                    </a:srgbClr>
                  </a:outerShdw>
                </a:effectLst>
              </a:rPr>
              <a:t>(2) التحضير:</a:t>
            </a:r>
          </a:p>
          <a:p>
            <a:pPr algn="just" rtl="1"/>
            <a:endParaRPr lang="ar-EG" sz="1000" b="1" dirty="0"/>
          </a:p>
          <a:p>
            <a:pPr marL="457200" indent="-457200" algn="just" rtl="1">
              <a:buAutoNum type="arabicParenR"/>
            </a:pPr>
            <a:r>
              <a:rPr lang="ar-EG" sz="2000" b="1" dirty="0"/>
              <a:t>تحديد الفكرة العامّة والرسالة:</a:t>
            </a:r>
          </a:p>
          <a:p>
            <a:pPr marL="800100" lvl="1" indent="-342900" algn="just" rtl="1">
              <a:buFont typeface="Arial" panose="020B0604020202020204" pitchFamily="34" charset="0"/>
              <a:buChar char="•"/>
            </a:pPr>
            <a:r>
              <a:rPr lang="ar-SA" sz="2000" b="1" dirty="0"/>
              <a:t>الفكرة العامة</a:t>
            </a:r>
            <a:r>
              <a:rPr lang="ar-SA" sz="2000" dirty="0"/>
              <a:t> تعبّر عن الموضوع الرئيس الذي يدور حوله الإعلان</a:t>
            </a:r>
            <a:r>
              <a:rPr lang="en-US" sz="2000" dirty="0"/>
              <a:t>.</a:t>
            </a:r>
          </a:p>
          <a:p>
            <a:pPr marL="800100" lvl="1" indent="-342900" algn="just" rtl="1">
              <a:buFont typeface="Arial" panose="020B0604020202020204" pitchFamily="34" charset="0"/>
              <a:buChar char="•"/>
            </a:pPr>
            <a:r>
              <a:rPr lang="ar-SA" sz="2000" b="1" dirty="0"/>
              <a:t>الرسالة الأساسية</a:t>
            </a:r>
            <a:r>
              <a:rPr lang="ar-SA" sz="2000" dirty="0"/>
              <a:t> هي الجملة أو الفكرة التي يريد الإعلان إيصالها للجمهور</a:t>
            </a:r>
            <a:r>
              <a:rPr lang="en-US" sz="2000" dirty="0"/>
              <a:t>.</a:t>
            </a:r>
            <a:endParaRPr lang="ar-EG" sz="2000" dirty="0"/>
          </a:p>
          <a:p>
            <a:pPr marL="342900" lvl="0" indent="-342900" algn="just" rtl="1">
              <a:buFont typeface="Arial" panose="020B0604020202020204" pitchFamily="34" charset="0"/>
              <a:buChar char="•"/>
            </a:pPr>
            <a:endParaRPr lang="en-US" sz="1000" dirty="0"/>
          </a:p>
          <a:p>
            <a:pPr marL="800100" lvl="1" indent="-342900" algn="just" rtl="1">
              <a:buFont typeface="Wingdings" panose="05000000000000000000" pitchFamily="2" charset="2"/>
              <a:buChar char="ü"/>
            </a:pPr>
            <a:r>
              <a:rPr lang="ar-EG" sz="2000" u="sng" dirty="0">
                <a:solidFill>
                  <a:schemeClr val="accent1"/>
                </a:solidFill>
              </a:rPr>
              <a:t>مثلًا:</a:t>
            </a:r>
            <a:r>
              <a:rPr lang="ar-EG" sz="2000" dirty="0"/>
              <a:t> </a:t>
            </a:r>
            <a:r>
              <a:rPr lang="ar-EG" sz="2000" dirty="0">
                <a:effectLst>
                  <a:outerShdw blurRad="38100" dist="38100" dir="2700000" algn="tl">
                    <a:srgbClr val="000000">
                      <a:alpha val="43137"/>
                    </a:srgbClr>
                  </a:outerShdw>
                </a:effectLst>
              </a:rPr>
              <a:t>الفكرة: </a:t>
            </a:r>
            <a:r>
              <a:rPr lang="ar-EG" sz="2000" dirty="0"/>
              <a:t>الوحدة العربية والتنوع الثقافي.</a:t>
            </a:r>
          </a:p>
          <a:p>
            <a:pPr marL="800100" lvl="1" indent="-342900" algn="just" rtl="1">
              <a:buFont typeface="Wingdings" panose="05000000000000000000" pitchFamily="2" charset="2"/>
              <a:buChar char="ü"/>
            </a:pPr>
            <a:r>
              <a:rPr lang="ar-EG" sz="2000" dirty="0">
                <a:effectLst>
                  <a:outerShdw blurRad="38100" dist="38100" dir="2700000" algn="tl">
                    <a:srgbClr val="000000">
                      <a:alpha val="43137"/>
                    </a:srgbClr>
                  </a:outerShdw>
                </a:effectLst>
              </a:rPr>
              <a:t>الرسالة الأساسية: </a:t>
            </a:r>
            <a:r>
              <a:rPr lang="ar-EG" sz="2000" dirty="0"/>
              <a:t>الشعوب العربية يجمعها التاريخ، واللغة، والثقافة رغم اختلاف اللهجات والمناطق الجغرافية.</a:t>
            </a:r>
          </a:p>
        </p:txBody>
      </p:sp>
      <p:sp>
        <p:nvSpPr>
          <p:cNvPr id="2" name="TextBox 1">
            <a:extLst>
              <a:ext uri="{FF2B5EF4-FFF2-40B4-BE49-F238E27FC236}">
                <a16:creationId xmlns:a16="http://schemas.microsoft.com/office/drawing/2014/main" id="{905C52E9-5A89-2684-622B-8F2EF933D36D}"/>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pic>
        <p:nvPicPr>
          <p:cNvPr id="4" name="Picture 3" descr="A blue figure and a target&#10;&#10;AI-generated content may be incorrect.">
            <a:extLst>
              <a:ext uri="{FF2B5EF4-FFF2-40B4-BE49-F238E27FC236}">
                <a16:creationId xmlns:a16="http://schemas.microsoft.com/office/drawing/2014/main" id="{EAECBEE1-4BBF-59EE-74D6-417CDA5841BB}"/>
              </a:ext>
            </a:extLst>
          </p:cNvPr>
          <p:cNvPicPr>
            <a:picLocks noChangeAspect="1"/>
          </p:cNvPicPr>
          <p:nvPr/>
        </p:nvPicPr>
        <p:blipFill>
          <a:blip r:embed="rId5" cstate="print">
            <a:extLst>
              <a:ext uri="{28A0092B-C50C-407E-A947-70E740481C1C}">
                <a14:useLocalDpi xmlns:a14="http://schemas.microsoft.com/office/drawing/2010/main" val="0"/>
              </a:ext>
            </a:extLst>
          </a:blip>
          <a:srcRect l="8652" t="7519" r="6603" b="6867"/>
          <a:stretch>
            <a:fillRect/>
          </a:stretch>
        </p:blipFill>
        <p:spPr>
          <a:xfrm>
            <a:off x="797120" y="3272588"/>
            <a:ext cx="3094649" cy="208425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9804457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ACF89C49-1B31-4135-03F7-6B61EA5A56E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FCBAAD4-EAEC-F7BA-07A4-BDED2F047F1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3A38BA-5155-386F-2512-60D4F88AF253}"/>
              </a:ext>
            </a:extLst>
          </p:cNvPr>
          <p:cNvSpPr txBox="1"/>
          <p:nvPr/>
        </p:nvSpPr>
        <p:spPr>
          <a:xfrm>
            <a:off x="2963205" y="1700177"/>
            <a:ext cx="8389623" cy="4262705"/>
          </a:xfrm>
          <a:prstGeom prst="rect">
            <a:avLst/>
          </a:prstGeom>
          <a:noFill/>
        </p:spPr>
        <p:txBody>
          <a:bodyPr wrap="square">
            <a:spAutoFit/>
          </a:bodyPr>
          <a:lstStyle/>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solidFill>
                  <a:schemeClr val="accent1"/>
                </a:solidFill>
                <a:effectLst>
                  <a:outerShdw blurRad="38100" dist="38100" dir="2700000" algn="tl">
                    <a:srgbClr val="000000">
                      <a:alpha val="43137"/>
                    </a:srgbClr>
                  </a:outerShdw>
                </a:effectLst>
              </a:rPr>
              <a:t>ثالثًا: الخطوات العملية لإنتاج إعلان خدمة عامّة باستخدام منصة (</a:t>
            </a:r>
            <a:r>
              <a:rPr lang="en-US" sz="2000" b="1" dirty="0">
                <a:solidFill>
                  <a:schemeClr val="accent1"/>
                </a:solidFill>
                <a:effectLst>
                  <a:outerShdw blurRad="38100" dist="38100" dir="2700000" algn="tl">
                    <a:srgbClr val="000000">
                      <a:alpha val="43137"/>
                    </a:srgbClr>
                  </a:outerShdw>
                </a:effectLst>
              </a:rPr>
              <a:t>Canva</a:t>
            </a:r>
            <a:r>
              <a:rPr lang="ar-EG" sz="2000" b="1" dirty="0">
                <a:solidFill>
                  <a:schemeClr val="accent1"/>
                </a:solidFill>
                <a:effectLst>
                  <a:outerShdw blurRad="38100" dist="38100" dir="2700000" algn="tl">
                    <a:srgbClr val="000000">
                      <a:alpha val="43137"/>
                    </a:srgbClr>
                  </a:outerShdw>
                </a:effectLst>
              </a:rPr>
              <a:t>):</a:t>
            </a:r>
          </a:p>
          <a:p>
            <a:pPr algn="just" rtl="1"/>
            <a:endParaRPr lang="ar-EG" sz="1400" b="1" dirty="0"/>
          </a:p>
          <a:p>
            <a:pPr algn="just" rtl="1"/>
            <a:r>
              <a:rPr lang="ar-EG" sz="2000" b="1" dirty="0">
                <a:effectLst>
                  <a:outerShdw blurRad="38100" dist="38100" dir="2700000" algn="tl">
                    <a:srgbClr val="000000">
                      <a:alpha val="43137"/>
                    </a:srgbClr>
                  </a:outerShdw>
                </a:effectLst>
              </a:rPr>
              <a:t>(2) التحضير:</a:t>
            </a:r>
          </a:p>
          <a:p>
            <a:pPr marL="800100" lvl="1" indent="-342900" algn="just" rtl="1">
              <a:buFont typeface="Wingdings" panose="05000000000000000000" pitchFamily="2" charset="2"/>
              <a:buChar char="ü"/>
            </a:pPr>
            <a:endParaRPr lang="ar-EG" sz="1200" dirty="0"/>
          </a:p>
          <a:p>
            <a:pPr algn="just" rtl="1"/>
            <a:r>
              <a:rPr lang="ar-EG" sz="2000" b="1" dirty="0"/>
              <a:t>2) اختيار النغمة العامّة للفيديو </a:t>
            </a:r>
            <a:r>
              <a:rPr lang="en-US" sz="2000" b="1" dirty="0"/>
              <a:t>Tone)</a:t>
            </a:r>
            <a:r>
              <a:rPr lang="ar-EG" sz="2000" b="1" dirty="0"/>
              <a:t>): </a:t>
            </a:r>
            <a:r>
              <a:rPr lang="ar-EG" sz="2000" dirty="0"/>
              <a:t>وهي التي </a:t>
            </a:r>
            <a:r>
              <a:rPr lang="ar-SA" sz="2000" dirty="0"/>
              <a:t>تعبّر عن الإحساس العام الذي يتركه الفيديو لدى المشاهد</a:t>
            </a:r>
            <a:r>
              <a:rPr lang="ar-EG" sz="2000" dirty="0"/>
              <a:t>، </a:t>
            </a:r>
            <a:r>
              <a:rPr lang="ar-SA" sz="2000" dirty="0"/>
              <a:t>فهي ما يجعل الإعلان مؤثرًا إنسانيًا</a:t>
            </a:r>
            <a:r>
              <a:rPr lang="ar-EG" sz="2000" dirty="0"/>
              <a:t>.</a:t>
            </a:r>
            <a:endParaRPr lang="ar-EG" sz="2400" dirty="0"/>
          </a:p>
          <a:p>
            <a:pPr marL="800100" lvl="1" indent="-342900" algn="just" rtl="1">
              <a:buFont typeface="Wingdings" panose="05000000000000000000" pitchFamily="2" charset="2"/>
              <a:buChar char="ü"/>
            </a:pPr>
            <a:r>
              <a:rPr lang="ar-EG" sz="2000" u="sng" dirty="0">
                <a:solidFill>
                  <a:schemeClr val="accent1"/>
                </a:solidFill>
              </a:rPr>
              <a:t>مثلًا:</a:t>
            </a:r>
            <a:r>
              <a:rPr lang="ar-EG" sz="2000" dirty="0"/>
              <a:t> </a:t>
            </a:r>
            <a:r>
              <a:rPr lang="ar-SA" sz="2000" dirty="0"/>
              <a:t>يمكن اختيار نغمة </a:t>
            </a:r>
            <a:r>
              <a:rPr lang="ar-SA" sz="2000" dirty="0">
                <a:effectLst>
                  <a:outerShdw blurRad="38100" dist="38100" dir="2700000" algn="tl">
                    <a:srgbClr val="000000">
                      <a:alpha val="43137"/>
                    </a:srgbClr>
                  </a:outerShdw>
                </a:effectLst>
              </a:rPr>
              <a:t>إيجابية ودافئة </a:t>
            </a:r>
            <a:r>
              <a:rPr lang="ar-SA" sz="2000" dirty="0"/>
              <a:t>تحفّز </a:t>
            </a:r>
            <a:r>
              <a:rPr lang="ar-EG" sz="2000" dirty="0"/>
              <a:t>الشعور</a:t>
            </a:r>
            <a:r>
              <a:rPr lang="ar-SA" sz="2000" dirty="0"/>
              <a:t> الانتماء والفخر،</a:t>
            </a:r>
            <a:r>
              <a:rPr lang="ar-EG" sz="2000" dirty="0"/>
              <a:t> </a:t>
            </a:r>
            <a:r>
              <a:rPr lang="ar-SA" sz="2000" dirty="0"/>
              <a:t>مع استخدام ألوان مشرقة، وموسيقى عربية هادئة تبعث</a:t>
            </a:r>
            <a:r>
              <a:rPr lang="ar-EG" sz="2000" dirty="0"/>
              <a:t> على</a:t>
            </a:r>
            <a:r>
              <a:rPr lang="ar-SA" sz="2000" dirty="0"/>
              <a:t> الأمل والتفاؤل</a:t>
            </a:r>
            <a:r>
              <a:rPr lang="ar-EG" sz="2000" dirty="0"/>
              <a:t>.</a:t>
            </a:r>
          </a:p>
          <a:p>
            <a:pPr marL="800100" lvl="1" indent="-342900" algn="just" rtl="1">
              <a:buFont typeface="Wingdings" panose="05000000000000000000" pitchFamily="2" charset="2"/>
              <a:buChar char="ü"/>
            </a:pPr>
            <a:endParaRPr lang="ar-EG" sz="2000" dirty="0"/>
          </a:p>
          <a:p>
            <a:pPr algn="just" rtl="1"/>
            <a:r>
              <a:rPr lang="ar-EG" sz="2000" b="1" dirty="0"/>
              <a:t>3) تجميع المواد المطلوبة:</a:t>
            </a:r>
            <a:endParaRPr lang="ar-EG" sz="2000" dirty="0"/>
          </a:p>
          <a:p>
            <a:pPr marL="800100" lvl="1" indent="-342900" algn="just" rtl="1">
              <a:buFont typeface="Wingdings" panose="05000000000000000000" pitchFamily="2" charset="2"/>
              <a:buChar char="ü"/>
            </a:pPr>
            <a:r>
              <a:rPr lang="ar-EG" sz="2000" u="sng" dirty="0">
                <a:solidFill>
                  <a:schemeClr val="accent1"/>
                </a:solidFill>
              </a:rPr>
              <a:t>مثلًا:</a:t>
            </a:r>
            <a:r>
              <a:rPr lang="ar-EG" sz="2000" dirty="0"/>
              <a:t> صور من مدن عربية (القدس، صنعاء، القاهرة، عمّان، الرباط، الرياض، دبي، بيروت، تونس...).</a:t>
            </a:r>
          </a:p>
          <a:p>
            <a:pPr marL="800100" lvl="1" indent="-342900" algn="just" rtl="1">
              <a:buFont typeface="Wingdings" panose="05000000000000000000" pitchFamily="2" charset="2"/>
              <a:buChar char="ü"/>
            </a:pPr>
            <a:r>
              <a:rPr lang="ar-EG" sz="2000" dirty="0"/>
              <a:t>موسيقى عربية هادئة أو ملهمة.</a:t>
            </a:r>
          </a:p>
          <a:p>
            <a:pPr marL="800100" lvl="1" indent="-342900" algn="just" rtl="1">
              <a:buFont typeface="Wingdings" panose="05000000000000000000" pitchFamily="2" charset="2"/>
              <a:buChar char="ü"/>
            </a:pPr>
            <a:r>
              <a:rPr lang="ar-EG" sz="2000" dirty="0"/>
              <a:t>شعارات أو رموز تعبّر عن الهوية العربية (العلم العربي، الخريطة، الخط العربي...).</a:t>
            </a:r>
          </a:p>
        </p:txBody>
      </p:sp>
      <p:sp>
        <p:nvSpPr>
          <p:cNvPr id="2" name="TextBox 1">
            <a:extLst>
              <a:ext uri="{FF2B5EF4-FFF2-40B4-BE49-F238E27FC236}">
                <a16:creationId xmlns:a16="http://schemas.microsoft.com/office/drawing/2014/main" id="{A19E1964-1B37-ED3A-94BF-5BA46B0BC80F}"/>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pic>
        <p:nvPicPr>
          <p:cNvPr id="4" name="Picture 3" descr="A group of flags on a gold pole&#10;&#10;AI-generated content may be incorrect.">
            <a:extLst>
              <a:ext uri="{FF2B5EF4-FFF2-40B4-BE49-F238E27FC236}">
                <a16:creationId xmlns:a16="http://schemas.microsoft.com/office/drawing/2014/main" id="{DFEE2EA4-11B5-8555-057A-CA2ED787B2D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3146" y="3488772"/>
            <a:ext cx="2117558" cy="141170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8458829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178D2472-3AEA-42D3-D645-75D67251BF4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BB44BCC-0734-F92C-D9AF-CA7847BD9B9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51182F-6770-FF68-36AE-1A15EFD5B40D}"/>
              </a:ext>
            </a:extLst>
          </p:cNvPr>
          <p:cNvSpPr txBox="1"/>
          <p:nvPr/>
        </p:nvSpPr>
        <p:spPr>
          <a:xfrm>
            <a:off x="1307162" y="1755410"/>
            <a:ext cx="10045665" cy="830997"/>
          </a:xfrm>
          <a:prstGeom prst="rect">
            <a:avLst/>
          </a:prstGeom>
          <a:noFill/>
        </p:spPr>
        <p:txBody>
          <a:bodyPr wrap="square">
            <a:spAutoFit/>
          </a:bodyPr>
          <a:lstStyle/>
          <a:p>
            <a:pPr algn="just" rtl="1"/>
            <a:r>
              <a:rPr lang="ar-EG" sz="2000" b="1" dirty="0">
                <a:effectLst>
                  <a:outerShdw blurRad="38100" dist="38100" dir="2700000" algn="tl">
                    <a:srgbClr val="000000">
                      <a:alpha val="43137"/>
                    </a:srgbClr>
                  </a:outerShdw>
                </a:effectLst>
              </a:rPr>
              <a:t>(3) كتابة </a:t>
            </a:r>
            <a:r>
              <a:rPr lang="ar-EG" sz="2000" b="1" dirty="0" err="1">
                <a:effectLst>
                  <a:outerShdw blurRad="38100" dist="38100" dir="2700000" algn="tl">
                    <a:srgbClr val="000000">
                      <a:alpha val="43137"/>
                    </a:srgbClr>
                  </a:outerShdw>
                </a:effectLst>
              </a:rPr>
              <a:t>الاسكربت</a:t>
            </a:r>
            <a:r>
              <a:rPr lang="ar-EG" sz="2000" b="1" dirty="0">
                <a:effectLst>
                  <a:outerShdw blurRad="38100" dist="38100" dir="2700000" algn="tl">
                    <a:srgbClr val="000000">
                      <a:alpha val="43137"/>
                    </a:srgbClr>
                  </a:outerShdw>
                </a:effectLst>
              </a:rPr>
              <a:t> </a:t>
            </a:r>
            <a:r>
              <a:rPr lang="en-US" sz="2000" b="1" dirty="0">
                <a:effectLst>
                  <a:outerShdw blurRad="38100" dist="38100" dir="2700000" algn="tl">
                    <a:srgbClr val="000000">
                      <a:alpha val="43137"/>
                    </a:srgbClr>
                  </a:outerShdw>
                </a:effectLst>
              </a:rPr>
              <a:t>Script)</a:t>
            </a:r>
            <a:r>
              <a:rPr lang="ar-EG" sz="2000" b="1" dirty="0">
                <a:effectLst>
                  <a:outerShdw blurRad="38100" dist="38100" dir="2700000" algn="tl">
                    <a:srgbClr val="000000">
                      <a:alpha val="43137"/>
                    </a:srgbClr>
                  </a:outerShdw>
                </a:effectLst>
              </a:rPr>
              <a:t>)، وإعداد القصة المصورة (</a:t>
            </a:r>
            <a:r>
              <a:rPr lang="en-US" sz="2000" b="1" dirty="0">
                <a:effectLst>
                  <a:outerShdw blurRad="38100" dist="38100" dir="2700000" algn="tl">
                    <a:srgbClr val="000000">
                      <a:alpha val="43137"/>
                    </a:srgbClr>
                  </a:outerShdw>
                </a:effectLst>
              </a:rPr>
              <a:t>Storyboard</a:t>
            </a:r>
            <a:r>
              <a:rPr lang="ar-EG" sz="2000" b="1" dirty="0">
                <a:effectLst>
                  <a:outerShdw blurRad="38100" dist="38100" dir="2700000" algn="tl">
                    <a:srgbClr val="000000">
                      <a:alpha val="43137"/>
                    </a:srgbClr>
                  </a:outerShdw>
                </a:effectLst>
              </a:rPr>
              <a:t>):</a:t>
            </a:r>
          </a:p>
          <a:p>
            <a:pPr algn="just" rtl="1"/>
            <a:endParaRPr lang="ar-EG" sz="800" b="1" dirty="0"/>
          </a:p>
          <a:p>
            <a:pPr marL="342900" indent="-342900" algn="just" rtl="1">
              <a:buFont typeface="Wingdings" panose="05000000000000000000" pitchFamily="2" charset="2"/>
              <a:buChar char="q"/>
            </a:pPr>
            <a:r>
              <a:rPr lang="ar-EG" sz="2000" b="1" dirty="0"/>
              <a:t>في حال </a:t>
            </a:r>
            <a:r>
              <a:rPr lang="ar-EG" sz="2000" b="1" dirty="0" err="1"/>
              <a:t>الاسكربت</a:t>
            </a:r>
            <a:r>
              <a:rPr lang="ar-EG" sz="2000" b="1" dirty="0"/>
              <a:t> </a:t>
            </a:r>
            <a:r>
              <a:rPr lang="en-US" sz="2000" b="1" dirty="0"/>
              <a:t>Script)</a:t>
            </a:r>
            <a:r>
              <a:rPr lang="ar-EG" sz="2000" b="1" dirty="0"/>
              <a:t>): </a:t>
            </a:r>
            <a:r>
              <a:rPr lang="ar-EG" sz="2000" dirty="0"/>
              <a:t>يتم كتابة تصور للصوت والصورة والتنقلات في الفيديو على شكل مَشاهِد قصيرة </a:t>
            </a:r>
            <a:r>
              <a:rPr lang="ar-EG" sz="2000" u="sng" dirty="0"/>
              <a:t>مثل:</a:t>
            </a:r>
          </a:p>
        </p:txBody>
      </p:sp>
      <p:sp>
        <p:nvSpPr>
          <p:cNvPr id="2" name="TextBox 1">
            <a:extLst>
              <a:ext uri="{FF2B5EF4-FFF2-40B4-BE49-F238E27FC236}">
                <a16:creationId xmlns:a16="http://schemas.microsoft.com/office/drawing/2014/main" id="{B8633C3B-93C0-3AE6-DC51-E5E4B6DAF1AE}"/>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graphicFrame>
        <p:nvGraphicFramePr>
          <p:cNvPr id="7" name="Table 6">
            <a:extLst>
              <a:ext uri="{FF2B5EF4-FFF2-40B4-BE49-F238E27FC236}">
                <a16:creationId xmlns:a16="http://schemas.microsoft.com/office/drawing/2014/main" id="{3F652FAD-1CDA-1259-47B9-10E44D3F0F10}"/>
              </a:ext>
            </a:extLst>
          </p:cNvPr>
          <p:cNvGraphicFramePr>
            <a:graphicFrameLocks noGrp="1"/>
          </p:cNvGraphicFramePr>
          <p:nvPr>
            <p:extLst>
              <p:ext uri="{D42A27DB-BD31-4B8C-83A1-F6EECF244321}">
                <p14:modId xmlns:p14="http://schemas.microsoft.com/office/powerpoint/2010/main" val="3853183086"/>
              </p:ext>
            </p:extLst>
          </p:nvPr>
        </p:nvGraphicFramePr>
        <p:xfrm>
          <a:off x="574693" y="2672269"/>
          <a:ext cx="10858374" cy="3359628"/>
        </p:xfrm>
        <a:graphic>
          <a:graphicData uri="http://schemas.openxmlformats.org/drawingml/2006/table">
            <a:tbl>
              <a:tblPr firstRow="1" bandRow="1">
                <a:tableStyleId>{5C22544A-7EE6-4342-B048-85BDC9FD1C3A}</a:tableStyleId>
              </a:tblPr>
              <a:tblGrid>
                <a:gridCol w="2764467">
                  <a:extLst>
                    <a:ext uri="{9D8B030D-6E8A-4147-A177-3AD203B41FA5}">
                      <a16:colId xmlns:a16="http://schemas.microsoft.com/office/drawing/2014/main" val="3178875025"/>
                    </a:ext>
                  </a:extLst>
                </a:gridCol>
                <a:gridCol w="2141103">
                  <a:extLst>
                    <a:ext uri="{9D8B030D-6E8A-4147-A177-3AD203B41FA5}">
                      <a16:colId xmlns:a16="http://schemas.microsoft.com/office/drawing/2014/main" val="2983113904"/>
                    </a:ext>
                  </a:extLst>
                </a:gridCol>
                <a:gridCol w="1988360">
                  <a:extLst>
                    <a:ext uri="{9D8B030D-6E8A-4147-A177-3AD203B41FA5}">
                      <a16:colId xmlns:a16="http://schemas.microsoft.com/office/drawing/2014/main" val="2156382211"/>
                    </a:ext>
                  </a:extLst>
                </a:gridCol>
                <a:gridCol w="3166647">
                  <a:extLst>
                    <a:ext uri="{9D8B030D-6E8A-4147-A177-3AD203B41FA5}">
                      <a16:colId xmlns:a16="http://schemas.microsoft.com/office/drawing/2014/main" val="1366787551"/>
                    </a:ext>
                  </a:extLst>
                </a:gridCol>
                <a:gridCol w="797797">
                  <a:extLst>
                    <a:ext uri="{9D8B030D-6E8A-4147-A177-3AD203B41FA5}">
                      <a16:colId xmlns:a16="http://schemas.microsoft.com/office/drawing/2014/main" val="2943939273"/>
                    </a:ext>
                  </a:extLst>
                </a:gridCol>
              </a:tblGrid>
              <a:tr h="359978">
                <a:tc>
                  <a:txBody>
                    <a:bodyPr/>
                    <a:lstStyle/>
                    <a:p>
                      <a:pPr algn="ctr" rtl="1">
                        <a:buNone/>
                      </a:pPr>
                      <a:r>
                        <a:rPr lang="ar-EG" dirty="0"/>
                        <a:t>الحركة المقترحة</a:t>
                      </a:r>
                      <a:endParaRPr lang="ar-EG" b="1" dirty="0"/>
                    </a:p>
                  </a:txBody>
                  <a:tcPr anchor="ctr"/>
                </a:tc>
                <a:tc>
                  <a:txBody>
                    <a:bodyPr/>
                    <a:lstStyle/>
                    <a:p>
                      <a:pPr algn="ctr" rtl="1">
                        <a:buNone/>
                      </a:pPr>
                      <a:r>
                        <a:rPr lang="ar-EG" dirty="0"/>
                        <a:t>الموسيقى/ المؤثر الصوتي</a:t>
                      </a:r>
                      <a:endParaRPr lang="ar-EG" b="1" dirty="0"/>
                    </a:p>
                  </a:txBody>
                  <a:tcPr anchor="ctr"/>
                </a:tc>
                <a:tc>
                  <a:txBody>
                    <a:bodyPr/>
                    <a:lstStyle/>
                    <a:p>
                      <a:pPr algn="ctr" rtl="1">
                        <a:buNone/>
                      </a:pPr>
                      <a:r>
                        <a:rPr lang="ar-EG" dirty="0"/>
                        <a:t>الصورة</a:t>
                      </a:r>
                      <a:endParaRPr lang="ar-EG" b="1" dirty="0"/>
                    </a:p>
                  </a:txBody>
                  <a:tcPr anchor="ctr"/>
                </a:tc>
                <a:tc>
                  <a:txBody>
                    <a:bodyPr/>
                    <a:lstStyle/>
                    <a:p>
                      <a:pPr algn="ctr" rtl="1">
                        <a:buNone/>
                      </a:pPr>
                      <a:r>
                        <a:rPr lang="ar-EG" dirty="0"/>
                        <a:t>الصوت</a:t>
                      </a:r>
                      <a:endParaRPr lang="ar-EG" b="1" dirty="0"/>
                    </a:p>
                  </a:txBody>
                  <a:tcPr anchor="ctr"/>
                </a:tc>
                <a:tc>
                  <a:txBody>
                    <a:bodyPr/>
                    <a:lstStyle/>
                    <a:p>
                      <a:pPr algn="ctr" rtl="1">
                        <a:buNone/>
                      </a:pPr>
                      <a:r>
                        <a:rPr lang="ar-EG" dirty="0"/>
                        <a:t>المشهد</a:t>
                      </a:r>
                      <a:endParaRPr lang="ar-EG" b="1" dirty="0"/>
                    </a:p>
                  </a:txBody>
                  <a:tcPr anchor="ctr"/>
                </a:tc>
                <a:extLst>
                  <a:ext uri="{0D108BD9-81ED-4DB2-BD59-A6C34878D82A}">
                    <a16:rowId xmlns:a16="http://schemas.microsoft.com/office/drawing/2014/main" val="2110652257"/>
                  </a:ext>
                </a:extLst>
              </a:tr>
              <a:tr h="743321">
                <a:tc>
                  <a:txBody>
                    <a:bodyPr/>
                    <a:lstStyle/>
                    <a:p>
                      <a:pPr algn="ctr" rtl="1">
                        <a:buNone/>
                      </a:pPr>
                      <a:r>
                        <a:rPr lang="ar-EG" sz="1600" dirty="0"/>
                        <a:t>ظهور تدريجي للنص (</a:t>
                      </a:r>
                      <a:r>
                        <a:rPr lang="en-US" sz="1600" dirty="0"/>
                        <a:t>Fade in</a:t>
                      </a:r>
                      <a:r>
                        <a:rPr lang="ar-EG" sz="1600" dirty="0"/>
                        <a:t>) </a:t>
                      </a:r>
                      <a:endParaRPr lang="en-US" sz="1600" dirty="0"/>
                    </a:p>
                  </a:txBody>
                  <a:tcPr anchor="ctr"/>
                </a:tc>
                <a:tc>
                  <a:txBody>
                    <a:bodyPr/>
                    <a:lstStyle/>
                    <a:p>
                      <a:pPr algn="ctr" rtl="1">
                        <a:buNone/>
                      </a:pPr>
                      <a:r>
                        <a:rPr lang="ar-EG" sz="1600" dirty="0"/>
                        <a:t>موسيقى عربية ملهمة</a:t>
                      </a:r>
                    </a:p>
                  </a:txBody>
                  <a:tcPr anchor="ctr"/>
                </a:tc>
                <a:tc>
                  <a:txBody>
                    <a:bodyPr/>
                    <a:lstStyle/>
                    <a:p>
                      <a:pPr algn="ctr" rtl="1">
                        <a:buNone/>
                      </a:pPr>
                      <a:r>
                        <a:rPr lang="ar-EG" sz="1600" dirty="0"/>
                        <a:t>خريطة الوطن العربي من المحيط إلى الخليج</a:t>
                      </a:r>
                    </a:p>
                  </a:txBody>
                  <a:tcPr anchor="ctr"/>
                </a:tc>
                <a:tc>
                  <a:txBody>
                    <a:bodyPr/>
                    <a:lstStyle/>
                    <a:p>
                      <a:pPr algn="ctr" rtl="1">
                        <a:buNone/>
                      </a:pPr>
                      <a:r>
                        <a:rPr lang="ar-EG" sz="1600" dirty="0"/>
                        <a:t>شعار البداية + عبارة "من المحيط إلى الخليج"</a:t>
                      </a:r>
                    </a:p>
                  </a:txBody>
                  <a:tcPr anchor="ctr"/>
                </a:tc>
                <a:tc>
                  <a:txBody>
                    <a:bodyPr/>
                    <a:lstStyle/>
                    <a:p>
                      <a:pPr algn="ctr" rtl="1">
                        <a:buNone/>
                      </a:pPr>
                      <a:r>
                        <a:rPr lang="en-US" sz="1600" dirty="0"/>
                        <a:t>1</a:t>
                      </a:r>
                    </a:p>
                  </a:txBody>
                  <a:tcPr anchor="ctr"/>
                </a:tc>
                <a:extLst>
                  <a:ext uri="{0D108BD9-81ED-4DB2-BD59-A6C34878D82A}">
                    <a16:rowId xmlns:a16="http://schemas.microsoft.com/office/drawing/2014/main" val="1214460889"/>
                  </a:ext>
                </a:extLst>
              </a:tr>
              <a:tr h="556729">
                <a:tc>
                  <a:txBody>
                    <a:bodyPr/>
                    <a:lstStyle/>
                    <a:p>
                      <a:pPr algn="ctr" rtl="1">
                        <a:buNone/>
                      </a:pPr>
                      <a:r>
                        <a:rPr lang="ar-EG" sz="1600" dirty="0"/>
                        <a:t>حركة</a:t>
                      </a:r>
                      <a:r>
                        <a:rPr lang="en-US" sz="1600" dirty="0"/>
                        <a:t>Pan </a:t>
                      </a:r>
                      <a:r>
                        <a:rPr lang="ar-EG" sz="1600" dirty="0"/>
                        <a:t> من اليمين لليسار</a:t>
                      </a:r>
                    </a:p>
                  </a:txBody>
                  <a:tcPr anchor="ctr"/>
                </a:tc>
                <a:tc>
                  <a:txBody>
                    <a:bodyPr/>
                    <a:lstStyle/>
                    <a:p>
                      <a:pPr algn="ctr" rtl="1">
                        <a:buNone/>
                      </a:pPr>
                      <a:r>
                        <a:rPr lang="ar-EG" sz="1600" dirty="0"/>
                        <a:t>استمرار الموسيقى بخلفية هادئة</a:t>
                      </a:r>
                    </a:p>
                  </a:txBody>
                  <a:tcPr anchor="ctr"/>
                </a:tc>
                <a:tc>
                  <a:txBody>
                    <a:bodyPr/>
                    <a:lstStyle/>
                    <a:p>
                      <a:pPr algn="ctr" rtl="1">
                        <a:buNone/>
                      </a:pPr>
                      <a:r>
                        <a:rPr lang="ar-EG" sz="1600" dirty="0"/>
                        <a:t>لقطات لأشخاص من دول عربية مختلفة يبتسمون</a:t>
                      </a:r>
                    </a:p>
                  </a:txBody>
                  <a:tcPr anchor="ctr"/>
                </a:tc>
                <a:tc>
                  <a:txBody>
                    <a:bodyPr/>
                    <a:lstStyle/>
                    <a:p>
                      <a:pPr algn="ctr" rtl="1">
                        <a:buNone/>
                      </a:pPr>
                      <a:r>
                        <a:rPr lang="ar-EG" sz="1600" dirty="0"/>
                        <a:t>"تختلف لهجاتنا، لكن قلوبنا واحدة"</a:t>
                      </a:r>
                    </a:p>
                  </a:txBody>
                  <a:tcPr anchor="ctr"/>
                </a:tc>
                <a:tc>
                  <a:txBody>
                    <a:bodyPr/>
                    <a:lstStyle/>
                    <a:p>
                      <a:pPr algn="ctr" rtl="1">
                        <a:buNone/>
                      </a:pPr>
                      <a:r>
                        <a:rPr lang="en-US" sz="1600" dirty="0"/>
                        <a:t>2</a:t>
                      </a:r>
                    </a:p>
                  </a:txBody>
                  <a:tcPr anchor="ctr"/>
                </a:tc>
                <a:extLst>
                  <a:ext uri="{0D108BD9-81ED-4DB2-BD59-A6C34878D82A}">
                    <a16:rowId xmlns:a16="http://schemas.microsoft.com/office/drawing/2014/main" val="3650165042"/>
                  </a:ext>
                </a:extLst>
              </a:tr>
              <a:tr h="556729">
                <a:tc>
                  <a:txBody>
                    <a:bodyPr/>
                    <a:lstStyle/>
                    <a:p>
                      <a:pPr algn="ctr" rtl="1">
                        <a:buNone/>
                      </a:pPr>
                      <a:r>
                        <a:rPr lang="ar-EG" sz="1600" dirty="0"/>
                        <a:t>تكبير تدريجي (</a:t>
                      </a:r>
                      <a:r>
                        <a:rPr lang="en-US" sz="1600" dirty="0"/>
                        <a:t>Zoom in</a:t>
                      </a:r>
                      <a:r>
                        <a:rPr lang="ar-EG" sz="1600" dirty="0"/>
                        <a:t>)</a:t>
                      </a:r>
                      <a:endParaRPr lang="en-US" sz="1600" dirty="0"/>
                    </a:p>
                  </a:txBody>
                  <a:tcPr anchor="ctr"/>
                </a:tc>
                <a:tc>
                  <a:txBody>
                    <a:bodyPr/>
                    <a:lstStyle/>
                    <a:p>
                      <a:pPr algn="ctr" rtl="1">
                        <a:buNone/>
                      </a:pPr>
                      <a:r>
                        <a:rPr lang="ar-EG" sz="1600" dirty="0"/>
                        <a:t>موسيقى عربية تقليدية قصيرة</a:t>
                      </a:r>
                    </a:p>
                  </a:txBody>
                  <a:tcPr anchor="ctr"/>
                </a:tc>
                <a:tc>
                  <a:txBody>
                    <a:bodyPr/>
                    <a:lstStyle/>
                    <a:p>
                      <a:pPr algn="ctr" rtl="1">
                        <a:buNone/>
                      </a:pPr>
                      <a:r>
                        <a:rPr lang="ar-EG" sz="1600" dirty="0"/>
                        <a:t>مشاهد من مهرجانات، حرف تقليدية، علماء عرب</a:t>
                      </a:r>
                    </a:p>
                  </a:txBody>
                  <a:tcPr anchor="ctr"/>
                </a:tc>
                <a:tc>
                  <a:txBody>
                    <a:bodyPr/>
                    <a:lstStyle/>
                    <a:p>
                      <a:pPr algn="ctr" rtl="1">
                        <a:buNone/>
                      </a:pPr>
                      <a:r>
                        <a:rPr lang="ar-EG" sz="1600" dirty="0"/>
                        <a:t>"ثقافتنا، هويتنا، أحلامنا… كلها عربية"</a:t>
                      </a:r>
                    </a:p>
                  </a:txBody>
                  <a:tcPr anchor="ctr"/>
                </a:tc>
                <a:tc>
                  <a:txBody>
                    <a:bodyPr/>
                    <a:lstStyle/>
                    <a:p>
                      <a:pPr algn="ctr" rtl="1">
                        <a:buNone/>
                      </a:pPr>
                      <a:r>
                        <a:rPr lang="en-US" sz="1600" dirty="0"/>
                        <a:t>3</a:t>
                      </a:r>
                    </a:p>
                  </a:txBody>
                  <a:tcPr anchor="ctr"/>
                </a:tc>
                <a:extLst>
                  <a:ext uri="{0D108BD9-81ED-4DB2-BD59-A6C34878D82A}">
                    <a16:rowId xmlns:a16="http://schemas.microsoft.com/office/drawing/2014/main" val="4084013354"/>
                  </a:ext>
                </a:extLst>
              </a:tr>
              <a:tr h="556729">
                <a:tc>
                  <a:txBody>
                    <a:bodyPr/>
                    <a:lstStyle/>
                    <a:p>
                      <a:pPr algn="ctr" rtl="1">
                        <a:buNone/>
                      </a:pPr>
                      <a:r>
                        <a:rPr lang="ar-EG" sz="1600" dirty="0"/>
                        <a:t>تحريك بطيء للنص للأعلى</a:t>
                      </a:r>
                    </a:p>
                  </a:txBody>
                  <a:tcPr anchor="ctr"/>
                </a:tc>
                <a:tc>
                  <a:txBody>
                    <a:bodyPr/>
                    <a:lstStyle/>
                    <a:p>
                      <a:pPr algn="ctr" rtl="1">
                        <a:buNone/>
                      </a:pPr>
                      <a:r>
                        <a:rPr lang="ar-EG" sz="1600" dirty="0"/>
                        <a:t>ارتفاع بسيط في الموسيقى </a:t>
                      </a:r>
                      <a:r>
                        <a:rPr lang="en-US" sz="1600" dirty="0"/>
                        <a:t>(Crescendo)</a:t>
                      </a:r>
                    </a:p>
                  </a:txBody>
                  <a:tcPr anchor="ctr"/>
                </a:tc>
                <a:tc>
                  <a:txBody>
                    <a:bodyPr/>
                    <a:lstStyle/>
                    <a:p>
                      <a:pPr algn="ctr" rtl="1">
                        <a:buNone/>
                      </a:pPr>
                      <a:r>
                        <a:rPr lang="ar-EG" sz="1600" dirty="0"/>
                        <a:t>لقطات لأيادي تتصافح أو أعلام عربية تتحرك معًا</a:t>
                      </a:r>
                    </a:p>
                  </a:txBody>
                  <a:tcPr anchor="ctr"/>
                </a:tc>
                <a:tc>
                  <a:txBody>
                    <a:bodyPr/>
                    <a:lstStyle/>
                    <a:p>
                      <a:pPr algn="ctr" rtl="1">
                        <a:buNone/>
                      </a:pPr>
                      <a:r>
                        <a:rPr lang="ar-EG" sz="1600" dirty="0"/>
                        <a:t>"الوحدة هي قوتنا"</a:t>
                      </a:r>
                    </a:p>
                  </a:txBody>
                  <a:tcPr anchor="ctr"/>
                </a:tc>
                <a:tc>
                  <a:txBody>
                    <a:bodyPr/>
                    <a:lstStyle/>
                    <a:p>
                      <a:pPr algn="ctr" rtl="1">
                        <a:buNone/>
                      </a:pPr>
                      <a:r>
                        <a:rPr lang="en-US" sz="1600" dirty="0"/>
                        <a:t>4</a:t>
                      </a:r>
                    </a:p>
                  </a:txBody>
                  <a:tcPr anchor="ctr"/>
                </a:tc>
                <a:extLst>
                  <a:ext uri="{0D108BD9-81ED-4DB2-BD59-A6C34878D82A}">
                    <a16:rowId xmlns:a16="http://schemas.microsoft.com/office/drawing/2014/main" val="2804972202"/>
                  </a:ext>
                </a:extLst>
              </a:tr>
              <a:tr h="513187">
                <a:tc>
                  <a:txBody>
                    <a:bodyPr/>
                    <a:lstStyle/>
                    <a:p>
                      <a:pPr algn="ctr" rtl="1">
                        <a:buNone/>
                      </a:pPr>
                      <a:r>
                        <a:rPr lang="en-US" sz="1600" dirty="0"/>
                        <a:t>Fade out </a:t>
                      </a:r>
                      <a:r>
                        <a:rPr lang="ar-EG" sz="1600" dirty="0"/>
                        <a:t> تدريجي للصوت والصورة</a:t>
                      </a:r>
                    </a:p>
                  </a:txBody>
                  <a:tcPr anchor="ctr"/>
                </a:tc>
                <a:tc>
                  <a:txBody>
                    <a:bodyPr/>
                    <a:lstStyle/>
                    <a:p>
                      <a:pPr algn="ctr" rtl="1">
                        <a:buNone/>
                      </a:pPr>
                      <a:r>
                        <a:rPr lang="ar-EG" sz="1600" dirty="0"/>
                        <a:t>نغمة ختامية إيجابية قصيرة</a:t>
                      </a:r>
                    </a:p>
                  </a:txBody>
                  <a:tcPr anchor="ctr"/>
                </a:tc>
                <a:tc>
                  <a:txBody>
                    <a:bodyPr/>
                    <a:lstStyle/>
                    <a:p>
                      <a:pPr algn="ctr" rtl="1">
                        <a:buNone/>
                      </a:pPr>
                      <a:r>
                        <a:rPr lang="ar-EG" sz="1600" dirty="0"/>
                        <a:t>خلفية بسيطة بلون أبيض</a:t>
                      </a:r>
                    </a:p>
                  </a:txBody>
                  <a:tcPr anchor="ctr"/>
                </a:tc>
                <a:tc>
                  <a:txBody>
                    <a:bodyPr/>
                    <a:lstStyle/>
                    <a:p>
                      <a:pPr algn="ctr" rtl="1">
                        <a:buNone/>
                      </a:pPr>
                      <a:r>
                        <a:rPr lang="ar-EG" sz="1600" dirty="0"/>
                        <a:t>عبارة الختام: "كلّنا واحد ❤️"</a:t>
                      </a:r>
                    </a:p>
                  </a:txBody>
                  <a:tcPr anchor="ctr"/>
                </a:tc>
                <a:tc>
                  <a:txBody>
                    <a:bodyPr/>
                    <a:lstStyle/>
                    <a:p>
                      <a:pPr algn="ctr" rtl="1">
                        <a:buNone/>
                      </a:pPr>
                      <a:r>
                        <a:rPr lang="en-US" sz="1600" dirty="0"/>
                        <a:t>5</a:t>
                      </a:r>
                    </a:p>
                  </a:txBody>
                  <a:tcPr anchor="ctr"/>
                </a:tc>
                <a:extLst>
                  <a:ext uri="{0D108BD9-81ED-4DB2-BD59-A6C34878D82A}">
                    <a16:rowId xmlns:a16="http://schemas.microsoft.com/office/drawing/2014/main" val="2805369583"/>
                  </a:ext>
                </a:extLst>
              </a:tr>
            </a:tbl>
          </a:graphicData>
        </a:graphic>
      </p:graphicFrame>
    </p:spTree>
    <p:extLst>
      <p:ext uri="{BB962C8B-B14F-4D97-AF65-F5344CB8AC3E}">
        <p14:creationId xmlns:p14="http://schemas.microsoft.com/office/powerpoint/2010/main" val="2998367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54BA226E-EDC0-1628-4BAC-DD614ABEB8B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25441FE-5724-2642-92E2-D0568D45C18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5F4742-010F-ECFD-BC48-94075FE15187}"/>
              </a:ext>
            </a:extLst>
          </p:cNvPr>
          <p:cNvSpPr txBox="1"/>
          <p:nvPr/>
        </p:nvSpPr>
        <p:spPr>
          <a:xfrm>
            <a:off x="4237660" y="1921106"/>
            <a:ext cx="7142905" cy="3862596"/>
          </a:xfrm>
          <a:prstGeom prst="rect">
            <a:avLst/>
          </a:prstGeom>
          <a:noFill/>
        </p:spPr>
        <p:txBody>
          <a:bodyPr wrap="square">
            <a:spAutoFit/>
          </a:bodyPr>
          <a:lstStyle/>
          <a:p>
            <a:pPr algn="just" rtl="1"/>
            <a:endParaRPr lang="ar-EG" sz="500" b="1" dirty="0">
              <a:solidFill>
                <a:schemeClr val="accent1"/>
              </a:solidFill>
              <a:effectLst>
                <a:outerShdw blurRad="38100" dist="38100" dir="2700000" algn="tl">
                  <a:srgbClr val="000000">
                    <a:alpha val="43137"/>
                  </a:srgbClr>
                </a:outerShdw>
              </a:effectLst>
            </a:endParaRPr>
          </a:p>
          <a:p>
            <a:pPr algn="just" rtl="1"/>
            <a:r>
              <a:rPr lang="ar-EG" sz="2000" b="1" dirty="0">
                <a:effectLst>
                  <a:outerShdw blurRad="38100" dist="38100" dir="2700000" algn="tl">
                    <a:srgbClr val="000000">
                      <a:alpha val="43137"/>
                    </a:srgbClr>
                  </a:outerShdw>
                </a:effectLst>
              </a:rPr>
              <a:t>(3) كتابة </a:t>
            </a:r>
            <a:r>
              <a:rPr lang="ar-EG" sz="2000" b="1" dirty="0" err="1">
                <a:effectLst>
                  <a:outerShdw blurRad="38100" dist="38100" dir="2700000" algn="tl">
                    <a:srgbClr val="000000">
                      <a:alpha val="43137"/>
                    </a:srgbClr>
                  </a:outerShdw>
                </a:effectLst>
              </a:rPr>
              <a:t>الاسكربت</a:t>
            </a:r>
            <a:r>
              <a:rPr lang="ar-EG" sz="2000" b="1" dirty="0">
                <a:effectLst>
                  <a:outerShdw blurRad="38100" dist="38100" dir="2700000" algn="tl">
                    <a:srgbClr val="000000">
                      <a:alpha val="43137"/>
                    </a:srgbClr>
                  </a:outerShdw>
                </a:effectLst>
              </a:rPr>
              <a:t> </a:t>
            </a:r>
            <a:r>
              <a:rPr lang="en-US" sz="2000" b="1" dirty="0">
                <a:effectLst>
                  <a:outerShdw blurRad="38100" dist="38100" dir="2700000" algn="tl">
                    <a:srgbClr val="000000">
                      <a:alpha val="43137"/>
                    </a:srgbClr>
                  </a:outerShdw>
                </a:effectLst>
              </a:rPr>
              <a:t>Script)</a:t>
            </a:r>
            <a:r>
              <a:rPr lang="ar-EG" sz="2000" b="1" dirty="0">
                <a:effectLst>
                  <a:outerShdw blurRad="38100" dist="38100" dir="2700000" algn="tl">
                    <a:srgbClr val="000000">
                      <a:alpha val="43137"/>
                    </a:srgbClr>
                  </a:outerShdw>
                </a:effectLst>
              </a:rPr>
              <a:t>)، وإعداد القصة المصورة (</a:t>
            </a:r>
            <a:r>
              <a:rPr lang="en-US" sz="2000" b="1" dirty="0">
                <a:effectLst>
                  <a:outerShdw blurRad="38100" dist="38100" dir="2700000" algn="tl">
                    <a:srgbClr val="000000">
                      <a:alpha val="43137"/>
                    </a:srgbClr>
                  </a:outerShdw>
                </a:effectLst>
              </a:rPr>
              <a:t>Storyboard</a:t>
            </a:r>
            <a:r>
              <a:rPr lang="ar-EG" sz="2000" b="1" dirty="0">
                <a:effectLst>
                  <a:outerShdw blurRad="38100" dist="38100" dir="2700000" algn="tl">
                    <a:srgbClr val="000000">
                      <a:alpha val="43137"/>
                    </a:srgbClr>
                  </a:outerShdw>
                </a:effectLst>
              </a:rPr>
              <a:t>):</a:t>
            </a:r>
          </a:p>
          <a:p>
            <a:pPr algn="just" rtl="1"/>
            <a:endParaRPr lang="ar-EG" sz="2000" b="1" dirty="0"/>
          </a:p>
          <a:p>
            <a:pPr marL="342900" indent="-342900" algn="just" rtl="1">
              <a:buFont typeface="Wingdings" panose="05000000000000000000" pitchFamily="2" charset="2"/>
              <a:buChar char="q"/>
            </a:pPr>
            <a:r>
              <a:rPr lang="ar-EG" sz="2000" b="1" dirty="0"/>
              <a:t>في حال القصة المصورة </a:t>
            </a:r>
            <a:r>
              <a:rPr lang="en-US" sz="2000" b="1" dirty="0"/>
              <a:t>Storyboard)</a:t>
            </a:r>
            <a:r>
              <a:rPr lang="ar-EG" sz="2000" b="1" dirty="0"/>
              <a:t>): </a:t>
            </a:r>
            <a:r>
              <a:rPr lang="ar-EG" sz="2000" dirty="0"/>
              <a:t>يتم الاعتماد على كافة عناصر </a:t>
            </a:r>
            <a:r>
              <a:rPr lang="ar-EG" sz="2000" dirty="0" err="1"/>
              <a:t>الاسكربت</a:t>
            </a:r>
            <a:r>
              <a:rPr lang="ar-EG" sz="2000" dirty="0"/>
              <a:t>، مع إضافة تصور مرئي لكل مشهد في شكل رسم أو صورة، بحيث </a:t>
            </a:r>
            <a:r>
              <a:rPr lang="ar-EG" sz="2000" u="sng" dirty="0"/>
              <a:t>يحتوي كل مشهد على:</a:t>
            </a:r>
            <a:endParaRPr lang="en-US" sz="2000" u="sng" dirty="0"/>
          </a:p>
          <a:p>
            <a:pPr marL="342900" indent="-342900" algn="just" rtl="1">
              <a:buFont typeface="Wingdings" panose="05000000000000000000" pitchFamily="2" charset="2"/>
              <a:buChar char="q"/>
            </a:pPr>
            <a:endParaRPr lang="ar-EG" sz="2000" u="sng" dirty="0"/>
          </a:p>
          <a:p>
            <a:pPr marL="342900" indent="-342900" algn="just" rtl="1">
              <a:buFont typeface="Arial" panose="020B0604020202020204" pitchFamily="34" charset="0"/>
              <a:buChar char="•"/>
            </a:pPr>
            <a:r>
              <a:rPr lang="ar-EG" sz="2000" dirty="0"/>
              <a:t>رقم المشهد أو ترتيبه داخل الفيديو.</a:t>
            </a:r>
          </a:p>
          <a:p>
            <a:pPr marL="342900" indent="-342900" algn="just" rtl="1">
              <a:buFont typeface="Arial" panose="020B0604020202020204" pitchFamily="34" charset="0"/>
              <a:buChar char="•"/>
            </a:pPr>
            <a:r>
              <a:rPr lang="ar-EG" sz="2000" dirty="0"/>
              <a:t>النص أو الفكرة الأساسية.</a:t>
            </a:r>
          </a:p>
          <a:p>
            <a:pPr marL="342900" indent="-342900" algn="just" rtl="1">
              <a:buFont typeface="Arial" panose="020B0604020202020204" pitchFamily="34" charset="0"/>
              <a:buChar char="•"/>
            </a:pPr>
            <a:r>
              <a:rPr lang="ar-EG" sz="2000" dirty="0"/>
              <a:t>العنصر البصري المقترح (صورة أو فيديو أو مؤثرات مرئية)، مع أحجام اللقطات.</a:t>
            </a:r>
          </a:p>
          <a:p>
            <a:pPr marL="342900" indent="-342900" algn="just" rtl="1">
              <a:buFont typeface="Arial" panose="020B0604020202020204" pitchFamily="34" charset="0"/>
              <a:buChar char="•"/>
            </a:pPr>
            <a:r>
              <a:rPr lang="ar-EG" sz="2000" dirty="0"/>
              <a:t>العنصر السمعي (موسيقى أو تعليق أو مؤثرات صوتية).</a:t>
            </a:r>
          </a:p>
          <a:p>
            <a:pPr marL="342900" indent="-342900" algn="just" rtl="1">
              <a:buFont typeface="Arial" panose="020B0604020202020204" pitchFamily="34" charset="0"/>
              <a:buChar char="•"/>
            </a:pPr>
            <a:r>
              <a:rPr lang="ar-EG" sz="2000" dirty="0"/>
              <a:t>الحركة </a:t>
            </a:r>
            <a:r>
              <a:rPr lang="en-US" sz="2000" dirty="0"/>
              <a:t>Animation)</a:t>
            </a:r>
            <a:r>
              <a:rPr lang="ar-EG" sz="2000" dirty="0"/>
              <a:t>).</a:t>
            </a:r>
          </a:p>
          <a:p>
            <a:pPr marL="342900" indent="-342900" algn="just" rtl="1">
              <a:buFont typeface="Arial" panose="020B0604020202020204" pitchFamily="34" charset="0"/>
              <a:buChar char="•"/>
            </a:pPr>
            <a:r>
              <a:rPr lang="ar-EG" sz="2000" dirty="0"/>
              <a:t>الانتقال بين المشاهد (</a:t>
            </a:r>
            <a:r>
              <a:rPr lang="en-US" sz="2000" dirty="0"/>
              <a:t>Transition</a:t>
            </a:r>
            <a:r>
              <a:rPr lang="ar-EG" sz="2000" dirty="0"/>
              <a:t>).</a:t>
            </a:r>
            <a:endParaRPr lang="en-US" sz="2000" dirty="0"/>
          </a:p>
        </p:txBody>
      </p:sp>
      <p:sp>
        <p:nvSpPr>
          <p:cNvPr id="2" name="TextBox 1">
            <a:extLst>
              <a:ext uri="{FF2B5EF4-FFF2-40B4-BE49-F238E27FC236}">
                <a16:creationId xmlns:a16="http://schemas.microsoft.com/office/drawing/2014/main" id="{3C40A302-CF3B-7594-3CF9-77B512B57E5F}"/>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إنتاج إعلان الخدمة العامّة:</a:t>
            </a:r>
          </a:p>
        </p:txBody>
      </p:sp>
      <p:pic>
        <p:nvPicPr>
          <p:cNvPr id="1028" name="Picture 4" descr="Blue Illustrated Save Energy Storyboard">
            <a:extLst>
              <a:ext uri="{FF2B5EF4-FFF2-40B4-BE49-F238E27FC236}">
                <a16:creationId xmlns:a16="http://schemas.microsoft.com/office/drawing/2014/main" id="{95BFAB91-0251-0E2E-E46C-2456EE0FCE6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2071" y="2792295"/>
            <a:ext cx="3328376" cy="266270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TextBox 3">
            <a:extLst>
              <a:ext uri="{FF2B5EF4-FFF2-40B4-BE49-F238E27FC236}">
                <a16:creationId xmlns:a16="http://schemas.microsoft.com/office/drawing/2014/main" id="{9BAA6970-C6EA-3874-C7A1-FA93E1316681}"/>
              </a:ext>
            </a:extLst>
          </p:cNvPr>
          <p:cNvSpPr txBox="1"/>
          <p:nvPr/>
        </p:nvSpPr>
        <p:spPr>
          <a:xfrm>
            <a:off x="707106" y="5562744"/>
            <a:ext cx="3609713" cy="400110"/>
          </a:xfrm>
          <a:prstGeom prst="rect">
            <a:avLst/>
          </a:prstGeom>
          <a:noFill/>
          <a:ln w="19050">
            <a:solidFill>
              <a:srgbClr val="C00000"/>
            </a:solidFill>
          </a:ln>
        </p:spPr>
        <p:txBody>
          <a:bodyPr wrap="square">
            <a:spAutoFit/>
          </a:bodyPr>
          <a:lstStyle>
            <a:defPPr>
              <a:defRPr lang="en-US"/>
            </a:defPPr>
            <a:lvl1pPr algn="ctr">
              <a:defRPr sz="1400"/>
            </a:lvl1pPr>
          </a:lstStyle>
          <a:p>
            <a:r>
              <a:rPr lang="en-US" sz="2000" dirty="0">
                <a:hlinkClick r:id="rId6"/>
              </a:rPr>
              <a:t>https://www.canva.com/</a:t>
            </a:r>
            <a:r>
              <a:rPr lang="ar-EG" sz="2000" dirty="0"/>
              <a:t> </a:t>
            </a:r>
            <a:r>
              <a:rPr lang="ar-EG" sz="2000" b="1" dirty="0"/>
              <a:t>المصدر: </a:t>
            </a:r>
            <a:endParaRPr lang="en-US" sz="2000" b="1" dirty="0"/>
          </a:p>
        </p:txBody>
      </p:sp>
    </p:spTree>
    <p:extLst>
      <p:ext uri="{BB962C8B-B14F-4D97-AF65-F5344CB8AC3E}">
        <p14:creationId xmlns:p14="http://schemas.microsoft.com/office/powerpoint/2010/main" val="181089711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E4E884BF-A6E2-EF4D-8376-3BD1B29EBE4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AF14735-43D7-7675-C6BD-DC84ECA9A97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4ECE6579-0A46-BC9B-5735-76E56688D3B4}"/>
              </a:ext>
            </a:extLst>
          </p:cNvPr>
          <p:cNvSpPr txBox="1"/>
          <p:nvPr/>
        </p:nvSpPr>
        <p:spPr>
          <a:xfrm>
            <a:off x="2598420" y="1128103"/>
            <a:ext cx="8290559" cy="523220"/>
          </a:xfrm>
          <a:prstGeom prst="rect">
            <a:avLst/>
          </a:prstGeom>
          <a:noFill/>
        </p:spPr>
        <p:txBody>
          <a:bodyPr wrap="square" rtlCol="0">
            <a:spAutoFit/>
          </a:bodyPr>
          <a:lstStyle/>
          <a:p>
            <a:pPr algn="ctr" rtl="1"/>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2E3A16AE-CF02-F365-0030-C8841B8D75E4}"/>
              </a:ext>
            </a:extLst>
          </p:cNvPr>
          <p:cNvSpPr txBox="1"/>
          <p:nvPr/>
        </p:nvSpPr>
        <p:spPr>
          <a:xfrm>
            <a:off x="4694739" y="2117490"/>
            <a:ext cx="6563234" cy="3477875"/>
          </a:xfrm>
          <a:prstGeom prst="rect">
            <a:avLst/>
          </a:prstGeom>
          <a:noFill/>
        </p:spPr>
        <p:txBody>
          <a:bodyPr wrap="square">
            <a:spAutoFit/>
          </a:bodyPr>
          <a:lstStyle/>
          <a:p>
            <a:pPr algn="just" rtl="1"/>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4</a:t>
            </a:r>
            <a:r>
              <a:rPr lang="ar-EG" sz="2000" b="1" dirty="0">
                <a:effectLst>
                  <a:outerShdw blurRad="38100" dist="38100" dir="2700000" algn="tl">
                    <a:srgbClr val="000000">
                      <a:alpha val="43137"/>
                    </a:srgbClr>
                  </a:outerShdw>
                </a:effectLst>
              </a:rPr>
              <a:t>) تنفيذ القصة المصورة (</a:t>
            </a:r>
            <a:r>
              <a:rPr lang="en-US" sz="2000" b="1" dirty="0">
                <a:effectLst>
                  <a:outerShdw blurRad="38100" dist="38100" dir="2700000" algn="tl">
                    <a:srgbClr val="000000">
                      <a:alpha val="43137"/>
                    </a:srgbClr>
                  </a:outerShdw>
                </a:effectLst>
              </a:rPr>
              <a:t>Storyboard</a:t>
            </a:r>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 </a:t>
            </a:r>
            <a:r>
              <a:rPr lang="ar-EG" sz="2000" b="1" dirty="0">
                <a:effectLst>
                  <a:outerShdw blurRad="38100" dist="38100" dir="2700000" algn="tl">
                    <a:srgbClr val="000000">
                      <a:alpha val="43137"/>
                    </a:srgbClr>
                  </a:outerShdw>
                </a:effectLst>
              </a:rPr>
              <a:t> داخل منصة (</a:t>
            </a:r>
            <a:r>
              <a:rPr lang="en-US" sz="2000" b="1" dirty="0">
                <a:effectLst>
                  <a:outerShdw blurRad="38100" dist="38100" dir="2700000" algn="tl">
                    <a:srgbClr val="000000">
                      <a:alpha val="43137"/>
                    </a:srgbClr>
                  </a:outerShdw>
                </a:effectLst>
              </a:rPr>
              <a:t>Canva</a:t>
            </a:r>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 :</a:t>
            </a:r>
            <a:endParaRPr lang="ar-EG" sz="2000" b="1" dirty="0">
              <a:effectLst>
                <a:outerShdw blurRad="38100" dist="38100" dir="2700000" algn="tl">
                  <a:srgbClr val="000000">
                    <a:alpha val="43137"/>
                  </a:srgbClr>
                </a:outerShdw>
              </a:effectLst>
            </a:endParaRPr>
          </a:p>
          <a:p>
            <a:pPr algn="just" rtl="1"/>
            <a:endParaRPr lang="ar-EG" sz="2000" u="sng" dirty="0"/>
          </a:p>
          <a:p>
            <a:pPr algn="just" rtl="1"/>
            <a:r>
              <a:rPr lang="ar-EG" sz="2000" u="sng" dirty="0"/>
              <a:t>بعد أن يكتمل تصميم القصة المصورة، يبدأ التنفيذ العملي وفق الخطوات التالية:</a:t>
            </a:r>
          </a:p>
          <a:p>
            <a:pPr algn="just" rtl="1"/>
            <a:endParaRPr lang="ar-EG" sz="2000" b="1" dirty="0"/>
          </a:p>
          <a:p>
            <a:pPr marL="457200" indent="-457200" algn="just" rtl="1">
              <a:buAutoNum type="arabicParenR"/>
            </a:pPr>
            <a:r>
              <a:rPr lang="ar-EG" sz="2000" b="1" dirty="0"/>
              <a:t>تسجيل الدخول إلى المنصة:</a:t>
            </a:r>
          </a:p>
          <a:p>
            <a:pPr marL="342900" indent="-342900" algn="just" rtl="1">
              <a:buFont typeface="Arial" panose="020B0604020202020204" pitchFamily="34" charset="0"/>
              <a:buChar char="•"/>
            </a:pPr>
            <a:r>
              <a:rPr lang="ar-EG" sz="2000" dirty="0"/>
              <a:t>يتم الدخول عبر الموقع (</a:t>
            </a:r>
            <a:r>
              <a:rPr lang="en-US" sz="2000" dirty="0">
                <a:hlinkClick r:id="rId5"/>
              </a:rPr>
              <a:t>www.canva.com</a:t>
            </a:r>
            <a:r>
              <a:rPr lang="ar-EG" sz="2000" dirty="0"/>
              <a:t>) أو التطبيق.</a:t>
            </a:r>
          </a:p>
          <a:p>
            <a:pPr marL="342900" indent="-342900" algn="just" rtl="1">
              <a:buFont typeface="Arial" panose="020B0604020202020204" pitchFamily="34" charset="0"/>
              <a:buChar char="•"/>
            </a:pPr>
            <a:r>
              <a:rPr lang="ar-EG" sz="2000" dirty="0"/>
              <a:t>يتم إنشاء حساب جديد، أو تسجيل الدخول.</a:t>
            </a:r>
            <a:endParaRPr lang="en-US" sz="2000" dirty="0"/>
          </a:p>
          <a:p>
            <a:pPr lvl="1" algn="just" rtl="1"/>
            <a:endParaRPr lang="en-US" sz="2000" dirty="0"/>
          </a:p>
          <a:p>
            <a:pPr algn="just" rtl="1"/>
            <a:r>
              <a:rPr lang="ar-EG" sz="2000" b="1" dirty="0"/>
              <a:t>2) اختيار نوع المشروع:</a:t>
            </a:r>
          </a:p>
          <a:p>
            <a:pPr marL="342900" indent="-342900" algn="just" rtl="1">
              <a:buFont typeface="Arial" panose="020B0604020202020204" pitchFamily="34" charset="0"/>
              <a:buChar char="•"/>
            </a:pPr>
            <a:r>
              <a:rPr lang="ar-EG" sz="2000" dirty="0"/>
              <a:t>من الصفحة الرئيسية، يتم البحث عن </a:t>
            </a:r>
            <a:r>
              <a:rPr lang="en-US" sz="2000" dirty="0"/>
              <a:t>“YouTube Video”</a:t>
            </a:r>
            <a:endParaRPr lang="ar-EG" sz="2000" dirty="0"/>
          </a:p>
          <a:p>
            <a:pPr algn="just" rtl="1"/>
            <a:r>
              <a:rPr lang="ar-EG" sz="2000" dirty="0"/>
              <a:t>بتنسيق (</a:t>
            </a:r>
            <a:r>
              <a:rPr lang="en-US" sz="2000" dirty="0"/>
              <a:t>Landscape</a:t>
            </a:r>
            <a:r>
              <a:rPr lang="ar-EG" sz="2000" dirty="0"/>
              <a:t>).</a:t>
            </a:r>
            <a:endParaRPr lang="en-US" sz="2000" dirty="0"/>
          </a:p>
        </p:txBody>
      </p:sp>
      <p:pic>
        <p:nvPicPr>
          <p:cNvPr id="4" name="Picture 3">
            <a:extLst>
              <a:ext uri="{FF2B5EF4-FFF2-40B4-BE49-F238E27FC236}">
                <a16:creationId xmlns:a16="http://schemas.microsoft.com/office/drawing/2014/main" id="{46DBB6EE-9352-434F-62D6-23EE22AA50F2}"/>
              </a:ext>
            </a:extLst>
          </p:cNvPr>
          <p:cNvPicPr>
            <a:picLocks noChangeAspect="1"/>
          </p:cNvPicPr>
          <p:nvPr/>
        </p:nvPicPr>
        <p:blipFill>
          <a:blip r:embed="rId6"/>
          <a:srcRect t="2963" b="17505"/>
          <a:stretch>
            <a:fillRect/>
          </a:stretch>
        </p:blipFill>
        <p:spPr>
          <a:xfrm>
            <a:off x="1546502" y="2154056"/>
            <a:ext cx="2872074" cy="18092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 name="Picture 1">
            <a:extLst>
              <a:ext uri="{FF2B5EF4-FFF2-40B4-BE49-F238E27FC236}">
                <a16:creationId xmlns:a16="http://schemas.microsoft.com/office/drawing/2014/main" id="{296DE75F-BF48-0B77-8A29-994D4935ED28}"/>
              </a:ext>
            </a:extLst>
          </p:cNvPr>
          <p:cNvPicPr>
            <a:picLocks noChangeAspect="1"/>
          </p:cNvPicPr>
          <p:nvPr/>
        </p:nvPicPr>
        <p:blipFill>
          <a:blip r:embed="rId7"/>
          <a:stretch>
            <a:fillRect/>
          </a:stretch>
        </p:blipFill>
        <p:spPr>
          <a:xfrm>
            <a:off x="748789" y="4093323"/>
            <a:ext cx="4731479" cy="18766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mc:AlternateContent xmlns:mc="http://schemas.openxmlformats.org/markup-compatibility/2006">
        <mc:Choice xmlns:am3d="http://schemas.microsoft.com/office/drawing/2017/model3d" Requires="am3d">
          <p:graphicFrame>
            <p:nvGraphicFramePr>
              <p:cNvPr id="3" name="3D Model 2" descr="Pointing Arrow">
                <a:extLst>
                  <a:ext uri="{FF2B5EF4-FFF2-40B4-BE49-F238E27FC236}">
                    <a16:creationId xmlns:a16="http://schemas.microsoft.com/office/drawing/2014/main" id="{8BBD90E6-7446-BB32-FF86-063E8BFE5FE5}"/>
                  </a:ext>
                </a:extLst>
              </p:cNvPr>
              <p:cNvGraphicFramePr>
                <a:graphicFrameLocks noChangeAspect="1"/>
              </p:cNvGraphicFramePr>
              <p:nvPr>
                <p:extLst>
                  <p:ext uri="{D42A27DB-BD31-4B8C-83A1-F6EECF244321}">
                    <p14:modId xmlns:p14="http://schemas.microsoft.com/office/powerpoint/2010/main" val="3525642212"/>
                  </p:ext>
                </p:extLst>
              </p:nvPr>
            </p:nvGraphicFramePr>
            <p:xfrm rot="10800000">
              <a:off x="3657383" y="5759467"/>
              <a:ext cx="294789" cy="580725"/>
            </p:xfrm>
            <a:graphic>
              <a:graphicData uri="http://schemas.microsoft.com/office/drawing/2017/model3d">
                <am3d:model3d r:embed="rId8">
                  <am3d:spPr>
                    <a:xfrm rot="10800000">
                      <a:off x="0" y="0"/>
                      <a:ext cx="294789" cy="580725"/>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9"/>
                  </am3d:raster>
                  <am3d:objViewport viewportSz="64537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3" name="3D Model 2" descr="Pointing Arrow">
                <a:extLst>
                  <a:ext uri="{FF2B5EF4-FFF2-40B4-BE49-F238E27FC236}">
                    <a16:creationId xmlns:a16="http://schemas.microsoft.com/office/drawing/2014/main" id="{8BBD90E6-7446-BB32-FF86-063E8BFE5FE5}"/>
                  </a:ext>
                </a:extLst>
              </p:cNvPr>
              <p:cNvPicPr>
                <a:picLocks noGrp="1" noRot="1" noChangeAspect="1" noMove="1" noResize="1" noEditPoints="1" noAdjustHandles="1" noChangeArrowheads="1" noChangeShapeType="1" noCrop="1"/>
              </p:cNvPicPr>
              <p:nvPr/>
            </p:nvPicPr>
            <p:blipFill>
              <a:blip r:embed="rId9"/>
              <a:stretch>
                <a:fillRect/>
              </a:stretch>
            </p:blipFill>
            <p:spPr>
              <a:xfrm rot="10800000">
                <a:off x="3657383" y="5759467"/>
                <a:ext cx="294789" cy="580725"/>
              </a:xfrm>
              <a:prstGeom prst="rect">
                <a:avLst/>
              </a:prstGeom>
              <a:effectLst>
                <a:innerShdw blurRad="114300">
                  <a:prstClr val="black"/>
                </a:innerShdw>
              </a:effectLst>
              <a:scene3d>
                <a:camera prst="obliqueBottomRight"/>
                <a:lightRig rig="threePt" dir="t"/>
              </a:scene3d>
            </p:spPr>
          </p:pic>
        </mc:Fallback>
      </mc:AlternateContent>
    </p:spTree>
    <p:extLst>
      <p:ext uri="{BB962C8B-B14F-4D97-AF65-F5344CB8AC3E}">
        <p14:creationId xmlns:p14="http://schemas.microsoft.com/office/powerpoint/2010/main" val="19580669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C0568413-E606-BFB0-DDA5-5EC40306B4A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64573B5-54FD-01D9-E954-FAEEF50FEBF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25029718-E93B-7850-EA72-09E8E80208AC}"/>
              </a:ext>
            </a:extLst>
          </p:cNvPr>
          <p:cNvSpPr txBox="1"/>
          <p:nvPr/>
        </p:nvSpPr>
        <p:spPr>
          <a:xfrm>
            <a:off x="2598420" y="1128103"/>
            <a:ext cx="8290559" cy="523220"/>
          </a:xfrm>
          <a:prstGeom prst="rect">
            <a:avLst/>
          </a:prstGeom>
          <a:noFill/>
        </p:spPr>
        <p:txBody>
          <a:bodyPr wrap="square" rtlCol="0">
            <a:spAutoFit/>
          </a:bodyPr>
          <a:lstStyle/>
          <a:p>
            <a:pPr algn="ctr" rtl="1"/>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A3F9F402-F849-AD53-5346-F74D19662939}"/>
              </a:ext>
            </a:extLst>
          </p:cNvPr>
          <p:cNvSpPr txBox="1"/>
          <p:nvPr/>
        </p:nvSpPr>
        <p:spPr>
          <a:xfrm>
            <a:off x="4795796" y="2258644"/>
            <a:ext cx="6440429" cy="3477875"/>
          </a:xfrm>
          <a:prstGeom prst="rect">
            <a:avLst/>
          </a:prstGeom>
          <a:noFill/>
        </p:spPr>
        <p:txBody>
          <a:bodyPr wrap="square">
            <a:spAutoFit/>
          </a:bodyPr>
          <a:lstStyle/>
          <a:p>
            <a:pPr algn="just" rtl="1"/>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4</a:t>
            </a:r>
            <a:r>
              <a:rPr lang="ar-EG" sz="2000" b="1" dirty="0">
                <a:effectLst>
                  <a:outerShdw blurRad="38100" dist="38100" dir="2700000" algn="tl">
                    <a:srgbClr val="000000">
                      <a:alpha val="43137"/>
                    </a:srgbClr>
                  </a:outerShdw>
                </a:effectLst>
              </a:rPr>
              <a:t>) تنفيذ القصة المصورة (</a:t>
            </a:r>
            <a:r>
              <a:rPr lang="en-US" sz="2000" b="1" dirty="0">
                <a:effectLst>
                  <a:outerShdw blurRad="38100" dist="38100" dir="2700000" algn="tl">
                    <a:srgbClr val="000000">
                      <a:alpha val="43137"/>
                    </a:srgbClr>
                  </a:outerShdw>
                </a:effectLst>
              </a:rPr>
              <a:t>Storyboard</a:t>
            </a:r>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 </a:t>
            </a:r>
            <a:r>
              <a:rPr lang="ar-EG" sz="2000" b="1" dirty="0">
                <a:effectLst>
                  <a:outerShdw blurRad="38100" dist="38100" dir="2700000" algn="tl">
                    <a:srgbClr val="000000">
                      <a:alpha val="43137"/>
                    </a:srgbClr>
                  </a:outerShdw>
                </a:effectLst>
              </a:rPr>
              <a:t> داخل منصة (</a:t>
            </a:r>
            <a:r>
              <a:rPr lang="en-US" sz="2000" b="1" dirty="0">
                <a:effectLst>
                  <a:outerShdw blurRad="38100" dist="38100" dir="2700000" algn="tl">
                    <a:srgbClr val="000000">
                      <a:alpha val="43137"/>
                    </a:srgbClr>
                  </a:outerShdw>
                </a:effectLst>
              </a:rPr>
              <a:t>Canva</a:t>
            </a:r>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 :</a:t>
            </a:r>
            <a:endParaRPr lang="ar-EG" sz="2000" b="1" dirty="0">
              <a:effectLst>
                <a:outerShdw blurRad="38100" dist="38100" dir="2700000" algn="tl">
                  <a:srgbClr val="000000">
                    <a:alpha val="43137"/>
                  </a:srgbClr>
                </a:outerShdw>
              </a:effectLst>
            </a:endParaRPr>
          </a:p>
          <a:p>
            <a:pPr algn="just" rtl="1"/>
            <a:endParaRPr lang="ar-EG" sz="2000" b="1" dirty="0">
              <a:effectLst>
                <a:outerShdw blurRad="38100" dist="38100" dir="2700000" algn="tl">
                  <a:srgbClr val="000000">
                    <a:alpha val="43137"/>
                  </a:srgbClr>
                </a:outerShdw>
              </a:effectLst>
            </a:endParaRPr>
          </a:p>
          <a:p>
            <a:pPr algn="just" rtl="1"/>
            <a:r>
              <a:rPr lang="ar-EG" sz="2000" u="sng" dirty="0"/>
              <a:t>بعد أن يكتمل تصميم القصة المصورة، يبدأ التنفيذ العملي وفق الخطوات التالية:</a:t>
            </a:r>
          </a:p>
          <a:p>
            <a:pPr algn="just" rtl="1"/>
            <a:endParaRPr lang="ar-EG" sz="2000" b="1" dirty="0"/>
          </a:p>
          <a:p>
            <a:pPr algn="just" rtl="1"/>
            <a:r>
              <a:rPr lang="ar-EG" sz="2000" b="1" dirty="0"/>
              <a:t>3) إنشاء مشاهد الفيديو بناءً على القصة المصورة:</a:t>
            </a:r>
          </a:p>
          <a:p>
            <a:pPr algn="just" rtl="1"/>
            <a:endParaRPr lang="ar-EG" sz="2000" b="1" dirty="0"/>
          </a:p>
          <a:p>
            <a:pPr marL="342900" indent="-342900" algn="just" rtl="1">
              <a:buFont typeface="Arial" panose="020B0604020202020204" pitchFamily="34" charset="0"/>
              <a:buChar char="•"/>
            </a:pPr>
            <a:r>
              <a:rPr lang="ar-EG" sz="2000" dirty="0"/>
              <a:t>لكل مشهد من القصة المصورة، يتم إضافة صفحة</a:t>
            </a:r>
            <a:r>
              <a:rPr lang="en-US" sz="2000" dirty="0"/>
              <a:t> </a:t>
            </a:r>
            <a:r>
              <a:rPr lang="ar-EG" sz="2000" dirty="0"/>
              <a:t>جديدة </a:t>
            </a:r>
            <a:r>
              <a:rPr lang="en-US" sz="2000" dirty="0"/>
              <a:t>Add page)</a:t>
            </a:r>
            <a:r>
              <a:rPr lang="ar-EG" sz="2000" dirty="0"/>
              <a:t>) في القالب المُستَخدَم في منصة (</a:t>
            </a:r>
            <a:r>
              <a:rPr lang="en-US" sz="2000" dirty="0"/>
              <a:t>Canva</a:t>
            </a:r>
            <a:r>
              <a:rPr lang="ar-EG" sz="2000" dirty="0"/>
              <a:t>).</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يتم وضع النصوص، والصور، والحركات، وكافة العناصر على النحو الذي تم تحديده في القصة المصورة.</a:t>
            </a:r>
          </a:p>
        </p:txBody>
      </p:sp>
      <p:pic>
        <p:nvPicPr>
          <p:cNvPr id="8" name="Picture 7">
            <a:extLst>
              <a:ext uri="{FF2B5EF4-FFF2-40B4-BE49-F238E27FC236}">
                <a16:creationId xmlns:a16="http://schemas.microsoft.com/office/drawing/2014/main" id="{C961AF69-33E1-2A03-C2B5-927C497C098F}"/>
              </a:ext>
            </a:extLst>
          </p:cNvPr>
          <p:cNvPicPr>
            <a:picLocks noChangeAspect="1"/>
          </p:cNvPicPr>
          <p:nvPr/>
        </p:nvPicPr>
        <p:blipFill>
          <a:blip r:embed="rId5"/>
          <a:stretch>
            <a:fillRect/>
          </a:stretch>
        </p:blipFill>
        <p:spPr>
          <a:xfrm>
            <a:off x="765529" y="2227365"/>
            <a:ext cx="3765131" cy="19553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a:extLst>
              <a:ext uri="{FF2B5EF4-FFF2-40B4-BE49-F238E27FC236}">
                <a16:creationId xmlns:a16="http://schemas.microsoft.com/office/drawing/2014/main" id="{10372BB6-626D-4C03-DA4A-9B21F43C5A51}"/>
              </a:ext>
            </a:extLst>
          </p:cNvPr>
          <p:cNvPicPr>
            <a:picLocks noChangeAspect="1"/>
          </p:cNvPicPr>
          <p:nvPr/>
        </p:nvPicPr>
        <p:blipFill>
          <a:blip r:embed="rId5"/>
          <a:srcRect l="3775" t="76095" r="68389" b="62"/>
          <a:stretch>
            <a:fillRect/>
          </a:stretch>
        </p:blipFill>
        <p:spPr>
          <a:xfrm>
            <a:off x="951237" y="4375618"/>
            <a:ext cx="3393713" cy="15096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mc:AlternateContent xmlns:mc="http://schemas.openxmlformats.org/markup-compatibility/2006">
        <mc:Choice xmlns:am3d="http://schemas.microsoft.com/office/drawing/2017/model3d" Requires="am3d">
          <p:graphicFrame>
            <p:nvGraphicFramePr>
              <p:cNvPr id="12" name="3D Model 11" descr="Pointing Arrow">
                <a:extLst>
                  <a:ext uri="{FF2B5EF4-FFF2-40B4-BE49-F238E27FC236}">
                    <a16:creationId xmlns:a16="http://schemas.microsoft.com/office/drawing/2014/main" id="{AC6FB0C9-C32B-CDA1-6FB2-5F68D9482543}"/>
                  </a:ext>
                </a:extLst>
              </p:cNvPr>
              <p:cNvGraphicFramePr>
                <a:graphicFrameLocks noChangeAspect="1"/>
              </p:cNvGraphicFramePr>
              <p:nvPr>
                <p:extLst>
                  <p:ext uri="{D42A27DB-BD31-4B8C-83A1-F6EECF244321}">
                    <p14:modId xmlns:p14="http://schemas.microsoft.com/office/powerpoint/2010/main" val="737322265"/>
                  </p:ext>
                </p:extLst>
              </p:nvPr>
            </p:nvGraphicFramePr>
            <p:xfrm rot="8282874">
              <a:off x="2362488" y="4930984"/>
              <a:ext cx="294788" cy="580724"/>
            </p:xfrm>
            <a:graphic>
              <a:graphicData uri="http://schemas.microsoft.com/office/drawing/2017/model3d">
                <am3d:model3d r:embed="rId6">
                  <am3d:spPr>
                    <a:xfrm rot="8282874">
                      <a:off x="0" y="0"/>
                      <a:ext cx="294788" cy="580724"/>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7"/>
                  </am3d:raster>
                  <am3d:objViewport viewportSz="64537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2" name="3D Model 11" descr="Pointing Arrow">
                <a:extLst>
                  <a:ext uri="{FF2B5EF4-FFF2-40B4-BE49-F238E27FC236}">
                    <a16:creationId xmlns:a16="http://schemas.microsoft.com/office/drawing/2014/main" id="{AC6FB0C9-C32B-CDA1-6FB2-5F68D9482543}"/>
                  </a:ext>
                </a:extLst>
              </p:cNvPr>
              <p:cNvPicPr>
                <a:picLocks noGrp="1" noRot="1" noChangeAspect="1" noMove="1" noResize="1" noEditPoints="1" noAdjustHandles="1" noChangeArrowheads="1" noChangeShapeType="1" noCrop="1"/>
              </p:cNvPicPr>
              <p:nvPr/>
            </p:nvPicPr>
            <p:blipFill>
              <a:blip r:embed="rId7"/>
              <a:stretch>
                <a:fillRect/>
              </a:stretch>
            </p:blipFill>
            <p:spPr>
              <a:xfrm rot="8282874">
                <a:off x="2362488" y="4930984"/>
                <a:ext cx="294788" cy="580724"/>
              </a:xfrm>
              <a:prstGeom prst="rect">
                <a:avLst/>
              </a:prstGeom>
              <a:effectLst>
                <a:innerShdw blurRad="114300">
                  <a:prstClr val="black"/>
                </a:innerShdw>
              </a:effectLst>
              <a:scene3d>
                <a:camera prst="obliqueBottomRight"/>
                <a:lightRig rig="threePt" dir="t"/>
              </a:scene3d>
            </p:spPr>
          </p:pic>
        </mc:Fallback>
      </mc:AlternateContent>
      <mc:AlternateContent xmlns:mc="http://schemas.openxmlformats.org/markup-compatibility/2006">
        <mc:Choice xmlns:am3d="http://schemas.microsoft.com/office/drawing/2017/model3d" Requires="am3d">
          <p:graphicFrame>
            <p:nvGraphicFramePr>
              <p:cNvPr id="14" name="3D Model 13" descr="Pointing Arrow">
                <a:extLst>
                  <a:ext uri="{FF2B5EF4-FFF2-40B4-BE49-F238E27FC236}">
                    <a16:creationId xmlns:a16="http://schemas.microsoft.com/office/drawing/2014/main" id="{C60064EE-D773-5F85-02F6-AE3C11058E9E}"/>
                  </a:ext>
                </a:extLst>
              </p:cNvPr>
              <p:cNvGraphicFramePr>
                <a:graphicFrameLocks noChangeAspect="1"/>
              </p:cNvGraphicFramePr>
              <p:nvPr>
                <p:extLst>
                  <p:ext uri="{D42A27DB-BD31-4B8C-83A1-F6EECF244321}">
                    <p14:modId xmlns:p14="http://schemas.microsoft.com/office/powerpoint/2010/main" val="3702091712"/>
                  </p:ext>
                </p:extLst>
              </p:nvPr>
            </p:nvGraphicFramePr>
            <p:xfrm>
              <a:off x="1190343" y="3108321"/>
              <a:ext cx="294787" cy="580725"/>
            </p:xfrm>
            <a:graphic>
              <a:graphicData uri="http://schemas.microsoft.com/office/drawing/2017/model3d">
                <am3d:model3d r:embed="rId6">
                  <am3d:spPr>
                    <a:xfrm>
                      <a:off x="0" y="0"/>
                      <a:ext cx="294787" cy="580725"/>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8"/>
                  </am3d:raster>
                  <am3d:objViewport viewportSz="64537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4" name="3D Model 13" descr="Pointing Arrow">
                <a:extLst>
                  <a:ext uri="{FF2B5EF4-FFF2-40B4-BE49-F238E27FC236}">
                    <a16:creationId xmlns:a16="http://schemas.microsoft.com/office/drawing/2014/main" id="{C60064EE-D773-5F85-02F6-AE3C11058E9E}"/>
                  </a:ext>
                </a:extLst>
              </p:cNvPr>
              <p:cNvPicPr>
                <a:picLocks noGrp="1" noRot="1" noChangeAspect="1" noMove="1" noResize="1" noEditPoints="1" noAdjustHandles="1" noChangeArrowheads="1" noChangeShapeType="1" noCrop="1"/>
              </p:cNvPicPr>
              <p:nvPr/>
            </p:nvPicPr>
            <p:blipFill>
              <a:blip r:embed="rId8"/>
              <a:stretch>
                <a:fillRect/>
              </a:stretch>
            </p:blipFill>
            <p:spPr>
              <a:xfrm>
                <a:off x="1190343" y="3108321"/>
                <a:ext cx="294787" cy="580725"/>
              </a:xfrm>
              <a:prstGeom prst="rect">
                <a:avLst/>
              </a:prstGeom>
              <a:effectLst>
                <a:innerShdw blurRad="114300">
                  <a:prstClr val="black"/>
                </a:innerShdw>
              </a:effectLst>
              <a:scene3d>
                <a:camera prst="obliqueBottomRight"/>
                <a:lightRig rig="threePt" dir="t"/>
              </a:scene3d>
            </p:spPr>
          </p:pic>
        </mc:Fallback>
      </mc:AlternateContent>
      <mc:AlternateContent xmlns:mc="http://schemas.openxmlformats.org/markup-compatibility/2006">
        <mc:Choice xmlns:am3d="http://schemas.microsoft.com/office/drawing/2017/model3d" Requires="am3d">
          <p:graphicFrame>
            <p:nvGraphicFramePr>
              <p:cNvPr id="15" name="3D Model 14" descr="Pointing Arrow">
                <a:extLst>
                  <a:ext uri="{FF2B5EF4-FFF2-40B4-BE49-F238E27FC236}">
                    <a16:creationId xmlns:a16="http://schemas.microsoft.com/office/drawing/2014/main" id="{52872BAB-6063-DB27-4EE7-A3B0653307D9}"/>
                  </a:ext>
                </a:extLst>
              </p:cNvPr>
              <p:cNvGraphicFramePr>
                <a:graphicFrameLocks noChangeAspect="1"/>
              </p:cNvGraphicFramePr>
              <p:nvPr>
                <p:extLst>
                  <p:ext uri="{D42A27DB-BD31-4B8C-83A1-F6EECF244321}">
                    <p14:modId xmlns:p14="http://schemas.microsoft.com/office/powerpoint/2010/main" val="96306352"/>
                  </p:ext>
                </p:extLst>
              </p:nvPr>
            </p:nvGraphicFramePr>
            <p:xfrm rot="14320797">
              <a:off x="688036" y="5197385"/>
              <a:ext cx="305162" cy="601161"/>
            </p:xfrm>
            <a:graphic>
              <a:graphicData uri="http://schemas.microsoft.com/office/drawing/2017/model3d">
                <am3d:model3d r:embed="rId6">
                  <am3d:spPr>
                    <a:xfrm rot="14320797">
                      <a:off x="0" y="0"/>
                      <a:ext cx="305162" cy="601161"/>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9"/>
                  </am3d:raster>
                  <am3d:objViewport viewportSz="668088"/>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5" name="3D Model 14" descr="Pointing Arrow">
                <a:extLst>
                  <a:ext uri="{FF2B5EF4-FFF2-40B4-BE49-F238E27FC236}">
                    <a16:creationId xmlns:a16="http://schemas.microsoft.com/office/drawing/2014/main" id="{52872BAB-6063-DB27-4EE7-A3B0653307D9}"/>
                  </a:ext>
                </a:extLst>
              </p:cNvPr>
              <p:cNvPicPr>
                <a:picLocks noGrp="1" noRot="1" noChangeAspect="1" noMove="1" noResize="1" noEditPoints="1" noAdjustHandles="1" noChangeArrowheads="1" noChangeShapeType="1" noCrop="1"/>
              </p:cNvPicPr>
              <p:nvPr/>
            </p:nvPicPr>
            <p:blipFill>
              <a:blip r:embed="rId9"/>
              <a:stretch>
                <a:fillRect/>
              </a:stretch>
            </p:blipFill>
            <p:spPr>
              <a:xfrm rot="14320797">
                <a:off x="688036" y="5197385"/>
                <a:ext cx="305162" cy="601161"/>
              </a:xfrm>
              <a:prstGeom prst="rect">
                <a:avLst/>
              </a:prstGeom>
              <a:effectLst>
                <a:innerShdw blurRad="114300">
                  <a:prstClr val="black"/>
                </a:innerShdw>
              </a:effectLst>
              <a:scene3d>
                <a:camera prst="obliqueBottomRight"/>
                <a:lightRig rig="threePt" dir="t"/>
              </a:scene3d>
            </p:spPr>
          </p:pic>
        </mc:Fallback>
      </mc:AlternateContent>
    </p:spTree>
    <p:extLst>
      <p:ext uri="{BB962C8B-B14F-4D97-AF65-F5344CB8AC3E}">
        <p14:creationId xmlns:p14="http://schemas.microsoft.com/office/powerpoint/2010/main" val="36160669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AEA486C3-FE15-3F46-6A1B-C44F70A0C39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03ACAA3-B229-936E-875B-9B2DCA9199C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1B79D5E5-A4A1-95D5-E1ED-1D56655B9B0A}"/>
              </a:ext>
            </a:extLst>
          </p:cNvPr>
          <p:cNvSpPr txBox="1"/>
          <p:nvPr/>
        </p:nvSpPr>
        <p:spPr>
          <a:xfrm>
            <a:off x="2598420" y="1128103"/>
            <a:ext cx="8290559" cy="523220"/>
          </a:xfrm>
          <a:prstGeom prst="rect">
            <a:avLst/>
          </a:prstGeom>
          <a:noFill/>
        </p:spPr>
        <p:txBody>
          <a:bodyPr wrap="square" rtlCol="0">
            <a:spAutoFit/>
          </a:bodyPr>
          <a:lstStyle/>
          <a:p>
            <a:pPr algn="ctr" rtl="1"/>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DF92A718-B137-D7DD-3E9F-AA6756B1C344}"/>
              </a:ext>
            </a:extLst>
          </p:cNvPr>
          <p:cNvSpPr txBox="1"/>
          <p:nvPr/>
        </p:nvSpPr>
        <p:spPr>
          <a:xfrm>
            <a:off x="5400484" y="1896563"/>
            <a:ext cx="5835742" cy="4093428"/>
          </a:xfrm>
          <a:prstGeom prst="rect">
            <a:avLst/>
          </a:prstGeom>
          <a:noFill/>
        </p:spPr>
        <p:txBody>
          <a:bodyPr wrap="square">
            <a:spAutoFit/>
          </a:bodyPr>
          <a:lstStyle/>
          <a:p>
            <a:pPr algn="just" rtl="1"/>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4</a:t>
            </a:r>
            <a:r>
              <a:rPr lang="ar-EG" sz="2000" b="1" dirty="0">
                <a:effectLst>
                  <a:outerShdw blurRad="38100" dist="38100" dir="2700000" algn="tl">
                    <a:srgbClr val="000000">
                      <a:alpha val="43137"/>
                    </a:srgbClr>
                  </a:outerShdw>
                </a:effectLst>
              </a:rPr>
              <a:t>) تنفيذ القصة المصورة (</a:t>
            </a:r>
            <a:r>
              <a:rPr lang="en-US" sz="2000" b="1" dirty="0">
                <a:effectLst>
                  <a:outerShdw blurRad="38100" dist="38100" dir="2700000" algn="tl">
                    <a:srgbClr val="000000">
                      <a:alpha val="43137"/>
                    </a:srgbClr>
                  </a:outerShdw>
                </a:effectLst>
              </a:rPr>
              <a:t>Storyboard</a:t>
            </a:r>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 </a:t>
            </a:r>
            <a:r>
              <a:rPr lang="ar-EG" sz="2000" b="1" dirty="0">
                <a:effectLst>
                  <a:outerShdw blurRad="38100" dist="38100" dir="2700000" algn="tl">
                    <a:srgbClr val="000000">
                      <a:alpha val="43137"/>
                    </a:srgbClr>
                  </a:outerShdw>
                </a:effectLst>
              </a:rPr>
              <a:t> داخل منصة (</a:t>
            </a:r>
            <a:r>
              <a:rPr lang="en-US" sz="2000" b="1" dirty="0">
                <a:effectLst>
                  <a:outerShdw blurRad="38100" dist="38100" dir="2700000" algn="tl">
                    <a:srgbClr val="000000">
                      <a:alpha val="43137"/>
                    </a:srgbClr>
                  </a:outerShdw>
                </a:effectLst>
              </a:rPr>
              <a:t>Canva</a:t>
            </a:r>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 :</a:t>
            </a:r>
            <a:endParaRPr lang="ar-EG" sz="2000" b="1" dirty="0">
              <a:effectLst>
                <a:outerShdw blurRad="38100" dist="38100" dir="2700000" algn="tl">
                  <a:srgbClr val="000000">
                    <a:alpha val="43137"/>
                  </a:srgbClr>
                </a:outerShdw>
              </a:effectLst>
            </a:endParaRPr>
          </a:p>
          <a:p>
            <a:pPr algn="just" rtl="1"/>
            <a:endParaRPr lang="ar-EG" sz="2000" b="1" dirty="0">
              <a:effectLst>
                <a:outerShdw blurRad="38100" dist="38100" dir="2700000" algn="tl">
                  <a:srgbClr val="000000">
                    <a:alpha val="43137"/>
                  </a:srgbClr>
                </a:outerShdw>
              </a:effectLst>
            </a:endParaRPr>
          </a:p>
          <a:p>
            <a:pPr algn="just" rtl="1"/>
            <a:r>
              <a:rPr lang="ar-EG" sz="2000" u="sng" dirty="0"/>
              <a:t>بعد أن يكتمل تصميم القصة المصورة، يبدأ التنفيذ العملي وفق الخطوات التالية:</a:t>
            </a:r>
          </a:p>
          <a:p>
            <a:pPr algn="just" rtl="1"/>
            <a:endParaRPr lang="ar-EG" sz="1400" b="1" dirty="0"/>
          </a:p>
          <a:p>
            <a:pPr algn="just" rtl="1"/>
            <a:r>
              <a:rPr lang="ar-EG" sz="2000" b="1" dirty="0"/>
              <a:t>4)</a:t>
            </a:r>
            <a:r>
              <a:rPr lang="en-US" sz="2000" b="1" dirty="0"/>
              <a:t> </a:t>
            </a:r>
            <a:r>
              <a:rPr lang="ar-EG" sz="2000" b="1" dirty="0"/>
              <a:t>إضافة العناصر البصرية:</a:t>
            </a:r>
          </a:p>
          <a:p>
            <a:pPr marL="342900" indent="-342900" algn="just" rtl="1">
              <a:buFont typeface="Arial" panose="020B0604020202020204" pitchFamily="34" charset="0"/>
              <a:buChar char="•"/>
            </a:pPr>
            <a:r>
              <a:rPr lang="ar-EG" sz="2000" dirty="0"/>
              <a:t>من خيار </a:t>
            </a:r>
            <a:r>
              <a:rPr lang="ar-EG" sz="2000" b="1" dirty="0"/>
              <a:t>(</a:t>
            </a:r>
            <a:r>
              <a:rPr lang="en-US" sz="2000" b="1" dirty="0"/>
              <a:t>Elements</a:t>
            </a:r>
            <a:r>
              <a:rPr lang="ar-EG" sz="2000" b="1" dirty="0"/>
              <a:t>)</a:t>
            </a:r>
            <a:r>
              <a:rPr lang="ar-EG" sz="2000" dirty="0"/>
              <a:t> باليسار</a:t>
            </a:r>
            <a:r>
              <a:rPr lang="en-US" sz="2000" dirty="0"/>
              <a:t>، </a:t>
            </a:r>
            <a:r>
              <a:rPr lang="ar-EG" sz="2000" dirty="0"/>
              <a:t>يمكن اختيار الصوت (</a:t>
            </a:r>
            <a:r>
              <a:rPr lang="en-US" sz="2000" dirty="0"/>
              <a:t>Audio</a:t>
            </a:r>
            <a:r>
              <a:rPr lang="ar-EG" sz="2000" dirty="0"/>
              <a:t>)، والفيديوهات (</a:t>
            </a:r>
            <a:r>
              <a:rPr lang="en-US" sz="2000" dirty="0"/>
              <a:t>Videos</a:t>
            </a:r>
            <a:r>
              <a:rPr lang="ar-EG" sz="2000" dirty="0"/>
              <a:t>)، والصور (</a:t>
            </a:r>
            <a:r>
              <a:rPr lang="en-US" sz="2000" dirty="0"/>
              <a:t>Photos</a:t>
            </a:r>
            <a:r>
              <a:rPr lang="ar-EG" sz="2000" dirty="0"/>
              <a:t>)، والـ(</a:t>
            </a:r>
            <a:r>
              <a:rPr lang="en-US" sz="2000" dirty="0"/>
              <a:t>Stickers</a:t>
            </a:r>
            <a:r>
              <a:rPr lang="ar-EG" sz="2000" dirty="0"/>
              <a:t>)، والـ(</a:t>
            </a:r>
            <a:r>
              <a:rPr lang="en-US" sz="2000" dirty="0"/>
              <a:t>Frames</a:t>
            </a:r>
            <a:r>
              <a:rPr lang="ar-EG" sz="2000" dirty="0"/>
              <a:t>)، وكافة العناصر الملائمة من داخل المنصة.</a:t>
            </a:r>
          </a:p>
          <a:p>
            <a:pPr marL="342900" indent="-342900" algn="just" rtl="1">
              <a:buFont typeface="Arial" panose="020B0604020202020204" pitchFamily="34" charset="0"/>
              <a:buChar char="•"/>
            </a:pPr>
            <a:r>
              <a:rPr lang="ar-EG" sz="2000" dirty="0"/>
              <a:t>وهنا يمكن البحث عن العناصر الملائمة باستخدام كلمات مفتاحية </a:t>
            </a:r>
            <a:r>
              <a:rPr lang="ar-EG" sz="2000" u="sng" dirty="0"/>
              <a:t>مثل:</a:t>
            </a:r>
            <a:r>
              <a:rPr lang="ar-EG" sz="2000" dirty="0"/>
              <a:t> </a:t>
            </a:r>
            <a:r>
              <a:rPr lang="en-US" sz="2000" dirty="0"/>
              <a:t>“Arab Culture”</a:t>
            </a:r>
            <a:r>
              <a:rPr lang="ar-EG" sz="2000" dirty="0"/>
              <a:t>، أو </a:t>
            </a:r>
            <a:r>
              <a:rPr lang="en-US" sz="2000" dirty="0"/>
              <a:t>“Unity”</a:t>
            </a:r>
            <a:r>
              <a:rPr lang="ar-EG" sz="2000" dirty="0"/>
              <a:t>، أو غيرهما.</a:t>
            </a:r>
          </a:p>
          <a:p>
            <a:pPr marL="342900" indent="-342900" algn="just" rtl="1">
              <a:buFont typeface="Arial" panose="020B0604020202020204" pitchFamily="34" charset="0"/>
              <a:buChar char="•"/>
            </a:pPr>
            <a:r>
              <a:rPr lang="ar-EG" sz="2000" dirty="0"/>
              <a:t>كما يمكن رفع أي عناصر صوتية أو مرئية أُخرى من خارج المنصة من خيار </a:t>
            </a:r>
            <a:r>
              <a:rPr lang="ar-EG" sz="2000" b="1" dirty="0"/>
              <a:t>(</a:t>
            </a:r>
            <a:r>
              <a:rPr lang="en-US" sz="2000" b="1" dirty="0"/>
              <a:t>Upload</a:t>
            </a:r>
            <a:r>
              <a:rPr lang="ar-EG" sz="2000" b="1" dirty="0"/>
              <a:t>)</a:t>
            </a:r>
            <a:r>
              <a:rPr lang="ar-EG" sz="2000" dirty="0"/>
              <a:t>.</a:t>
            </a:r>
            <a:endParaRPr lang="en-US" sz="2000" dirty="0"/>
          </a:p>
        </p:txBody>
      </p:sp>
      <p:pic>
        <p:nvPicPr>
          <p:cNvPr id="3" name="Picture 2">
            <a:extLst>
              <a:ext uri="{FF2B5EF4-FFF2-40B4-BE49-F238E27FC236}">
                <a16:creationId xmlns:a16="http://schemas.microsoft.com/office/drawing/2014/main" id="{A459B712-ACE5-1DAC-E2A5-C9BCE2A76942}"/>
              </a:ext>
            </a:extLst>
          </p:cNvPr>
          <p:cNvPicPr>
            <a:picLocks noChangeAspect="1"/>
          </p:cNvPicPr>
          <p:nvPr/>
        </p:nvPicPr>
        <p:blipFill>
          <a:blip r:embed="rId5"/>
          <a:srcRect r="2882"/>
          <a:stretch>
            <a:fillRect/>
          </a:stretch>
        </p:blipFill>
        <p:spPr>
          <a:xfrm>
            <a:off x="728151" y="2124881"/>
            <a:ext cx="4549593" cy="37952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mc:AlternateContent xmlns:mc="http://schemas.openxmlformats.org/markup-compatibility/2006">
        <mc:Choice xmlns:am3d="http://schemas.microsoft.com/office/drawing/2017/model3d" Requires="am3d">
          <p:graphicFrame>
            <p:nvGraphicFramePr>
              <p:cNvPr id="6" name="3D Model 5" descr="Pointing Arrow">
                <a:extLst>
                  <a:ext uri="{FF2B5EF4-FFF2-40B4-BE49-F238E27FC236}">
                    <a16:creationId xmlns:a16="http://schemas.microsoft.com/office/drawing/2014/main" id="{7C086320-8CCB-0E28-D116-92233053241E}"/>
                  </a:ext>
                </a:extLst>
              </p:cNvPr>
              <p:cNvGraphicFramePr>
                <a:graphicFrameLocks noChangeAspect="1"/>
              </p:cNvGraphicFramePr>
              <p:nvPr>
                <p:extLst>
                  <p:ext uri="{D42A27DB-BD31-4B8C-83A1-F6EECF244321}">
                    <p14:modId xmlns:p14="http://schemas.microsoft.com/office/powerpoint/2010/main" val="2692642714"/>
                  </p:ext>
                </p:extLst>
              </p:nvPr>
            </p:nvGraphicFramePr>
            <p:xfrm rot="14320797">
              <a:off x="439576" y="2703327"/>
              <a:ext cx="253367" cy="499127"/>
            </p:xfrm>
            <a:graphic>
              <a:graphicData uri="http://schemas.microsoft.com/office/drawing/2017/model3d">
                <am3d:model3d r:embed="rId6">
                  <am3d:spPr>
                    <a:xfrm rot="14320797">
                      <a:off x="0" y="0"/>
                      <a:ext cx="253367" cy="499127"/>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7"/>
                  </am3d:raster>
                  <am3d:objViewport viewportSz="55469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6" name="3D Model 5" descr="Pointing Arrow">
                <a:extLst>
                  <a:ext uri="{FF2B5EF4-FFF2-40B4-BE49-F238E27FC236}">
                    <a16:creationId xmlns:a16="http://schemas.microsoft.com/office/drawing/2014/main" id="{7C086320-8CCB-0E28-D116-92233053241E}"/>
                  </a:ext>
                </a:extLst>
              </p:cNvPr>
              <p:cNvPicPr>
                <a:picLocks noGrp="1" noRot="1" noChangeAspect="1" noMove="1" noResize="1" noEditPoints="1" noAdjustHandles="1" noChangeArrowheads="1" noChangeShapeType="1" noCrop="1"/>
              </p:cNvPicPr>
              <p:nvPr/>
            </p:nvPicPr>
            <p:blipFill>
              <a:blip r:embed="rId7"/>
              <a:stretch>
                <a:fillRect/>
              </a:stretch>
            </p:blipFill>
            <p:spPr>
              <a:xfrm rot="14320797">
                <a:off x="439576" y="2703327"/>
                <a:ext cx="253367" cy="499127"/>
              </a:xfrm>
              <a:prstGeom prst="rect">
                <a:avLst/>
              </a:prstGeom>
              <a:effectLst>
                <a:innerShdw blurRad="114300">
                  <a:prstClr val="black"/>
                </a:innerShdw>
              </a:effectLst>
              <a:scene3d>
                <a:camera prst="obliqueBottomRight"/>
                <a:lightRig rig="threePt" dir="t"/>
              </a:scene3d>
            </p:spPr>
          </p:pic>
        </mc:Fallback>
      </mc:AlternateContent>
      <mc:AlternateContent xmlns:mc="http://schemas.openxmlformats.org/markup-compatibility/2006">
        <mc:Choice xmlns:am3d="http://schemas.microsoft.com/office/drawing/2017/model3d" Requires="am3d">
          <p:graphicFrame>
            <p:nvGraphicFramePr>
              <p:cNvPr id="7" name="3D Model 6" descr="Pointing Arrow">
                <a:extLst>
                  <a:ext uri="{FF2B5EF4-FFF2-40B4-BE49-F238E27FC236}">
                    <a16:creationId xmlns:a16="http://schemas.microsoft.com/office/drawing/2014/main" id="{C40CE927-A84D-B498-8B14-83C91950D555}"/>
                  </a:ext>
                </a:extLst>
              </p:cNvPr>
              <p:cNvGraphicFramePr>
                <a:graphicFrameLocks noChangeAspect="1"/>
              </p:cNvGraphicFramePr>
              <p:nvPr>
                <p:extLst>
                  <p:ext uri="{D42A27DB-BD31-4B8C-83A1-F6EECF244321}">
                    <p14:modId xmlns:p14="http://schemas.microsoft.com/office/powerpoint/2010/main" val="1041448473"/>
                  </p:ext>
                </p:extLst>
              </p:nvPr>
            </p:nvGraphicFramePr>
            <p:xfrm rot="5400000">
              <a:off x="1412797" y="3019607"/>
              <a:ext cx="234680" cy="462313"/>
            </p:xfrm>
            <a:graphic>
              <a:graphicData uri="http://schemas.microsoft.com/office/drawing/2017/model3d">
                <am3d:model3d r:embed="rId6">
                  <am3d:spPr>
                    <a:xfrm rot="5400000">
                      <a:off x="0" y="0"/>
                      <a:ext cx="234680" cy="462313"/>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8"/>
                  </am3d:raster>
                  <am3d:objViewport viewportSz="513782"/>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7" name="3D Model 6" descr="Pointing Arrow">
                <a:extLst>
                  <a:ext uri="{FF2B5EF4-FFF2-40B4-BE49-F238E27FC236}">
                    <a16:creationId xmlns:a16="http://schemas.microsoft.com/office/drawing/2014/main" id="{C40CE927-A84D-B498-8B14-83C91950D555}"/>
                  </a:ext>
                </a:extLst>
              </p:cNvPr>
              <p:cNvPicPr>
                <a:picLocks noGrp="1" noRot="1" noChangeAspect="1" noMove="1" noResize="1" noEditPoints="1" noAdjustHandles="1" noChangeArrowheads="1" noChangeShapeType="1" noCrop="1"/>
              </p:cNvPicPr>
              <p:nvPr/>
            </p:nvPicPr>
            <p:blipFill>
              <a:blip r:embed="rId8"/>
              <a:stretch>
                <a:fillRect/>
              </a:stretch>
            </p:blipFill>
            <p:spPr>
              <a:xfrm rot="5400000">
                <a:off x="1412797" y="3019607"/>
                <a:ext cx="234680" cy="462313"/>
              </a:xfrm>
              <a:prstGeom prst="rect">
                <a:avLst/>
              </a:prstGeom>
              <a:effectLst>
                <a:innerShdw blurRad="114300">
                  <a:prstClr val="black"/>
                </a:innerShdw>
              </a:effectLst>
              <a:scene3d>
                <a:camera prst="obliqueBottomRight"/>
                <a:lightRig rig="threePt" dir="t"/>
              </a:scene3d>
            </p:spPr>
          </p:pic>
        </mc:Fallback>
      </mc:AlternateContent>
      <mc:AlternateContent xmlns:mc="http://schemas.openxmlformats.org/markup-compatibility/2006">
        <mc:Choice xmlns:am3d="http://schemas.microsoft.com/office/drawing/2017/model3d" Requires="am3d">
          <p:graphicFrame>
            <p:nvGraphicFramePr>
              <p:cNvPr id="9" name="3D Model 8" descr="Pointing Arrow">
                <a:extLst>
                  <a:ext uri="{FF2B5EF4-FFF2-40B4-BE49-F238E27FC236}">
                    <a16:creationId xmlns:a16="http://schemas.microsoft.com/office/drawing/2014/main" id="{BF8ADD4D-6160-B750-8C27-EBE5B5BE0A2B}"/>
                  </a:ext>
                </a:extLst>
              </p:cNvPr>
              <p:cNvGraphicFramePr>
                <a:graphicFrameLocks noChangeAspect="1"/>
              </p:cNvGraphicFramePr>
              <p:nvPr>
                <p:extLst>
                  <p:ext uri="{D42A27DB-BD31-4B8C-83A1-F6EECF244321}">
                    <p14:modId xmlns:p14="http://schemas.microsoft.com/office/powerpoint/2010/main" val="1619072451"/>
                  </p:ext>
                </p:extLst>
              </p:nvPr>
            </p:nvGraphicFramePr>
            <p:xfrm rot="5400000">
              <a:off x="1430183" y="3847072"/>
              <a:ext cx="234680" cy="462313"/>
            </p:xfrm>
            <a:graphic>
              <a:graphicData uri="http://schemas.microsoft.com/office/drawing/2017/model3d">
                <am3d:model3d r:embed="rId6">
                  <am3d:spPr>
                    <a:xfrm rot="5400000">
                      <a:off x="0" y="0"/>
                      <a:ext cx="234680" cy="462313"/>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8"/>
                  </am3d:raster>
                  <am3d:objViewport viewportSz="513782"/>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9" name="3D Model 8" descr="Pointing Arrow">
                <a:extLst>
                  <a:ext uri="{FF2B5EF4-FFF2-40B4-BE49-F238E27FC236}">
                    <a16:creationId xmlns:a16="http://schemas.microsoft.com/office/drawing/2014/main" id="{BF8ADD4D-6160-B750-8C27-EBE5B5BE0A2B}"/>
                  </a:ext>
                </a:extLst>
              </p:cNvPr>
              <p:cNvPicPr>
                <a:picLocks noGrp="1" noRot="1" noChangeAspect="1" noMove="1" noResize="1" noEditPoints="1" noAdjustHandles="1" noChangeArrowheads="1" noChangeShapeType="1" noCrop="1"/>
              </p:cNvPicPr>
              <p:nvPr/>
            </p:nvPicPr>
            <p:blipFill>
              <a:blip r:embed="rId8"/>
              <a:stretch>
                <a:fillRect/>
              </a:stretch>
            </p:blipFill>
            <p:spPr>
              <a:xfrm rot="5400000">
                <a:off x="1430183" y="3847072"/>
                <a:ext cx="234680" cy="462313"/>
              </a:xfrm>
              <a:prstGeom prst="rect">
                <a:avLst/>
              </a:prstGeom>
              <a:effectLst>
                <a:innerShdw blurRad="114300">
                  <a:prstClr val="black"/>
                </a:innerShdw>
              </a:effectLst>
              <a:scene3d>
                <a:camera prst="obliqueBottomRight"/>
                <a:lightRig rig="threePt" dir="t"/>
              </a:scene3d>
            </p:spPr>
          </p:pic>
        </mc:Fallback>
      </mc:AlternateContent>
      <mc:AlternateContent xmlns:mc="http://schemas.openxmlformats.org/markup-compatibility/2006">
        <mc:Choice xmlns:am3d="http://schemas.microsoft.com/office/drawing/2017/model3d" Requires="am3d">
          <p:graphicFrame>
            <p:nvGraphicFramePr>
              <p:cNvPr id="2" name="3D Model 1" descr="Pointing Arrow">
                <a:extLst>
                  <a:ext uri="{FF2B5EF4-FFF2-40B4-BE49-F238E27FC236}">
                    <a16:creationId xmlns:a16="http://schemas.microsoft.com/office/drawing/2014/main" id="{E8ACC6DE-1193-36BC-0614-265EAB1E3FED}"/>
                  </a:ext>
                </a:extLst>
              </p:cNvPr>
              <p:cNvGraphicFramePr>
                <a:graphicFrameLocks noChangeAspect="1"/>
              </p:cNvGraphicFramePr>
              <p:nvPr>
                <p:extLst>
                  <p:ext uri="{D42A27DB-BD31-4B8C-83A1-F6EECF244321}">
                    <p14:modId xmlns:p14="http://schemas.microsoft.com/office/powerpoint/2010/main" val="1441396264"/>
                  </p:ext>
                </p:extLst>
              </p:nvPr>
            </p:nvGraphicFramePr>
            <p:xfrm rot="14320797">
              <a:off x="500361" y="3580265"/>
              <a:ext cx="220103" cy="433597"/>
            </p:xfrm>
            <a:graphic>
              <a:graphicData uri="http://schemas.microsoft.com/office/drawing/2017/model3d">
                <am3d:model3d r:embed="rId6">
                  <am3d:spPr>
                    <a:xfrm rot="14320797">
                      <a:off x="0" y="0"/>
                      <a:ext cx="220103" cy="433597"/>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9"/>
                  </am3d:raster>
                  <am3d:objViewport viewportSz="48186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Pointing Arrow">
                <a:extLst>
                  <a:ext uri="{FF2B5EF4-FFF2-40B4-BE49-F238E27FC236}">
                    <a16:creationId xmlns:a16="http://schemas.microsoft.com/office/drawing/2014/main" id="{E8ACC6DE-1193-36BC-0614-265EAB1E3FED}"/>
                  </a:ext>
                </a:extLst>
              </p:cNvPr>
              <p:cNvPicPr>
                <a:picLocks noGrp="1" noRot="1" noChangeAspect="1" noMove="1" noResize="1" noEditPoints="1" noAdjustHandles="1" noChangeArrowheads="1" noChangeShapeType="1" noCrop="1"/>
              </p:cNvPicPr>
              <p:nvPr/>
            </p:nvPicPr>
            <p:blipFill>
              <a:blip r:embed="rId9"/>
              <a:stretch>
                <a:fillRect/>
              </a:stretch>
            </p:blipFill>
            <p:spPr>
              <a:xfrm rot="14320797">
                <a:off x="500361" y="3580265"/>
                <a:ext cx="220103" cy="433597"/>
              </a:xfrm>
              <a:prstGeom prst="rect">
                <a:avLst/>
              </a:prstGeom>
              <a:effectLst>
                <a:innerShdw blurRad="114300">
                  <a:prstClr val="black"/>
                </a:innerShdw>
              </a:effectLst>
              <a:scene3d>
                <a:camera prst="obliqueBottomRight"/>
                <a:lightRig rig="threePt" dir="t"/>
              </a:scene3d>
            </p:spPr>
          </p:pic>
        </mc:Fallback>
      </mc:AlternateContent>
    </p:spTree>
    <p:extLst>
      <p:ext uri="{BB962C8B-B14F-4D97-AF65-F5344CB8AC3E}">
        <p14:creationId xmlns:p14="http://schemas.microsoft.com/office/powerpoint/2010/main" val="350934229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1C7762D9-1C0B-87E6-6A85-20E436450FB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30A0AED-E253-027A-0BC2-10EBB5DE988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89C864C-CCEE-716A-7335-C43081778BEC}"/>
              </a:ext>
            </a:extLst>
          </p:cNvPr>
          <p:cNvSpPr txBox="1"/>
          <p:nvPr/>
        </p:nvSpPr>
        <p:spPr>
          <a:xfrm>
            <a:off x="2598420" y="1128103"/>
            <a:ext cx="8290559" cy="523220"/>
          </a:xfrm>
          <a:prstGeom prst="rect">
            <a:avLst/>
          </a:prstGeom>
          <a:noFill/>
        </p:spPr>
        <p:txBody>
          <a:bodyPr wrap="square" rtlCol="0">
            <a:spAutoFit/>
          </a:bodyPr>
          <a:lstStyle/>
          <a:p>
            <a:pPr algn="ctr" rtl="1"/>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6E87F8B2-A5F3-AC40-CBE6-AAACF6FA28BC}"/>
              </a:ext>
            </a:extLst>
          </p:cNvPr>
          <p:cNvSpPr txBox="1"/>
          <p:nvPr/>
        </p:nvSpPr>
        <p:spPr>
          <a:xfrm>
            <a:off x="4829750" y="1700176"/>
            <a:ext cx="6523077" cy="846386"/>
          </a:xfrm>
          <a:prstGeom prst="rect">
            <a:avLst/>
          </a:prstGeom>
          <a:noFill/>
        </p:spPr>
        <p:txBody>
          <a:bodyPr wrap="square">
            <a:spAutoFit/>
          </a:bodyPr>
          <a:lstStyle/>
          <a:p>
            <a:pPr algn="just" rtl="1"/>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4</a:t>
            </a:r>
            <a:r>
              <a:rPr lang="ar-EG" sz="2000" b="1" dirty="0">
                <a:effectLst>
                  <a:outerShdw blurRad="38100" dist="38100" dir="2700000" algn="tl">
                    <a:srgbClr val="000000">
                      <a:alpha val="43137"/>
                    </a:srgbClr>
                  </a:outerShdw>
                </a:effectLst>
              </a:rPr>
              <a:t>) تنفيذ القصة المصورة (</a:t>
            </a:r>
            <a:r>
              <a:rPr lang="en-US" sz="2000" b="1" dirty="0">
                <a:effectLst>
                  <a:outerShdw blurRad="38100" dist="38100" dir="2700000" algn="tl">
                    <a:srgbClr val="000000">
                      <a:alpha val="43137"/>
                    </a:srgbClr>
                  </a:outerShdw>
                </a:effectLst>
              </a:rPr>
              <a:t>Storyboard</a:t>
            </a:r>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 </a:t>
            </a:r>
            <a:r>
              <a:rPr lang="ar-EG" sz="2000" b="1" dirty="0">
                <a:effectLst>
                  <a:outerShdw blurRad="38100" dist="38100" dir="2700000" algn="tl">
                    <a:srgbClr val="000000">
                      <a:alpha val="43137"/>
                    </a:srgbClr>
                  </a:outerShdw>
                </a:effectLst>
              </a:rPr>
              <a:t> داخل منصة (</a:t>
            </a:r>
            <a:r>
              <a:rPr lang="en-US" sz="2000" b="1" dirty="0">
                <a:effectLst>
                  <a:outerShdw blurRad="38100" dist="38100" dir="2700000" algn="tl">
                    <a:srgbClr val="000000">
                      <a:alpha val="43137"/>
                    </a:srgbClr>
                  </a:outerShdw>
                </a:effectLst>
              </a:rPr>
              <a:t>Canva</a:t>
            </a:r>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 :</a:t>
            </a:r>
            <a:endParaRPr lang="ar-EG" sz="2000" b="1" dirty="0">
              <a:effectLst>
                <a:outerShdw blurRad="38100" dist="38100" dir="2700000" algn="tl">
                  <a:srgbClr val="000000">
                    <a:alpha val="43137"/>
                  </a:srgbClr>
                </a:outerShdw>
              </a:effectLst>
            </a:endParaRPr>
          </a:p>
          <a:p>
            <a:pPr algn="just" rtl="1"/>
            <a:endParaRPr lang="ar-EG" sz="800" b="1" dirty="0">
              <a:effectLst>
                <a:outerShdw blurRad="38100" dist="38100" dir="2700000" algn="tl">
                  <a:srgbClr val="000000">
                    <a:alpha val="43137"/>
                  </a:srgbClr>
                </a:outerShdw>
              </a:effectLst>
            </a:endParaRPr>
          </a:p>
          <a:p>
            <a:pPr algn="just" rtl="1"/>
            <a:r>
              <a:rPr lang="ar-EG" sz="2000" u="sng" dirty="0"/>
              <a:t>بعد أن يكتمل تصميم القصة المصورة، يبدأ التنفيذ العملي وفق الخطوات التالية:</a:t>
            </a:r>
          </a:p>
        </p:txBody>
      </p:sp>
      <p:sp>
        <p:nvSpPr>
          <p:cNvPr id="6" name="TextBox 5">
            <a:extLst>
              <a:ext uri="{FF2B5EF4-FFF2-40B4-BE49-F238E27FC236}">
                <a16:creationId xmlns:a16="http://schemas.microsoft.com/office/drawing/2014/main" id="{EE2BD6B2-601C-E9D4-677D-2BEBAE6EBE77}"/>
              </a:ext>
            </a:extLst>
          </p:cNvPr>
          <p:cNvSpPr txBox="1"/>
          <p:nvPr/>
        </p:nvSpPr>
        <p:spPr>
          <a:xfrm>
            <a:off x="6194193" y="2662276"/>
            <a:ext cx="5251149" cy="3170099"/>
          </a:xfrm>
          <a:prstGeom prst="rect">
            <a:avLst/>
          </a:prstGeom>
          <a:noFill/>
        </p:spPr>
        <p:txBody>
          <a:bodyPr wrap="square">
            <a:spAutoFit/>
          </a:bodyPr>
          <a:lstStyle/>
          <a:p>
            <a:pPr algn="just" rtl="1"/>
            <a:r>
              <a:rPr lang="ar-EG" sz="2000" b="1" dirty="0"/>
              <a:t>5) تطبيق الألوان والخلفيات:</a:t>
            </a:r>
          </a:p>
          <a:p>
            <a:pPr marL="342900" indent="-342900" algn="just" rtl="1">
              <a:buFont typeface="Arial" panose="020B0604020202020204" pitchFamily="34" charset="0"/>
              <a:buChar char="•"/>
            </a:pPr>
            <a:r>
              <a:rPr lang="ar-EG" sz="2000" dirty="0"/>
              <a:t>يتم استخدام ألوان متقاربة ترمز للوحدة، مع تجنب استخدام أكثر من 3 ألوان في الفيديو الواحد.</a:t>
            </a:r>
          </a:p>
          <a:p>
            <a:pPr marL="342900" indent="-342900" algn="just" rtl="1">
              <a:buFont typeface="Arial" panose="020B0604020202020204" pitchFamily="34" charset="0"/>
              <a:buChar char="•"/>
            </a:pPr>
            <a:r>
              <a:rPr lang="ar-EG" sz="2000" dirty="0"/>
              <a:t>يُفضل الحرص على بساطة الخلفية حتى تبرز الرسالة.</a:t>
            </a:r>
          </a:p>
          <a:p>
            <a:pPr lvl="1" algn="just" rtl="1"/>
            <a:endParaRPr lang="ar-EG" sz="2000" dirty="0"/>
          </a:p>
          <a:p>
            <a:pPr algn="just" rtl="1"/>
            <a:r>
              <a:rPr lang="ar-EG" sz="2000" b="1" dirty="0"/>
              <a:t>6) إضافة المؤثرات الحركية:</a:t>
            </a:r>
          </a:p>
          <a:p>
            <a:pPr marL="342900" indent="-342900" algn="just" rtl="1">
              <a:buFont typeface="Arial" panose="020B0604020202020204" pitchFamily="34" charset="0"/>
              <a:buChar char="•"/>
            </a:pPr>
            <a:r>
              <a:rPr lang="ar-EG" sz="2000" dirty="0"/>
              <a:t>من خيار </a:t>
            </a:r>
            <a:r>
              <a:rPr lang="ar-EG" sz="2000" b="1" dirty="0"/>
              <a:t>(</a:t>
            </a:r>
            <a:r>
              <a:rPr lang="en-US" sz="2000" b="1" dirty="0"/>
              <a:t>Animate</a:t>
            </a:r>
            <a:r>
              <a:rPr lang="ar-EG" sz="2000" b="1" dirty="0"/>
              <a:t>)</a:t>
            </a:r>
            <a:r>
              <a:rPr lang="en-US" sz="2000" dirty="0"/>
              <a:t>، </a:t>
            </a:r>
            <a:r>
              <a:rPr lang="ar-EG" sz="2000" dirty="0"/>
              <a:t>يتم اختيار الحركات المناسبة (</a:t>
            </a:r>
            <a:r>
              <a:rPr lang="ar-EG" sz="2000" u="sng" dirty="0"/>
              <a:t>مثل:</a:t>
            </a:r>
            <a:r>
              <a:rPr lang="ar-EG" sz="2000" dirty="0"/>
              <a:t> حركة </a:t>
            </a:r>
            <a:r>
              <a:rPr lang="en-US" sz="2000" dirty="0"/>
              <a:t>“Breathe”</a:t>
            </a:r>
            <a:r>
              <a:rPr lang="ar-EG" sz="2000" dirty="0"/>
              <a:t> لإضفاء حركة على الصور الثابتة).</a:t>
            </a:r>
          </a:p>
          <a:p>
            <a:pPr marL="342900" indent="-342900" algn="just" rtl="1">
              <a:buFont typeface="Arial" panose="020B0604020202020204" pitchFamily="34" charset="0"/>
              <a:buChar char="•"/>
            </a:pPr>
            <a:r>
              <a:rPr lang="ar-EG" sz="2000" dirty="0"/>
              <a:t>كما يُفضل عدم الإفراط في الانتقالات، أو الاكتفاء بالانتقالات البسيطة بين المشاهد (</a:t>
            </a:r>
            <a:r>
              <a:rPr lang="ar-EG" sz="2000" u="sng" dirty="0"/>
              <a:t>مثل:</a:t>
            </a:r>
            <a:r>
              <a:rPr lang="ar-EG" sz="2000" dirty="0"/>
              <a:t> </a:t>
            </a:r>
            <a:r>
              <a:rPr lang="en-US" sz="2000" dirty="0"/>
              <a:t>“Fade”</a:t>
            </a:r>
            <a:r>
              <a:rPr lang="ar-EG" sz="2000" dirty="0"/>
              <a:t>).</a:t>
            </a:r>
          </a:p>
        </p:txBody>
      </p:sp>
      <p:pic>
        <p:nvPicPr>
          <p:cNvPr id="14" name="Picture 13">
            <a:extLst>
              <a:ext uri="{FF2B5EF4-FFF2-40B4-BE49-F238E27FC236}">
                <a16:creationId xmlns:a16="http://schemas.microsoft.com/office/drawing/2014/main" id="{B5A0C923-C473-5A16-9456-393388996D5E}"/>
              </a:ext>
            </a:extLst>
          </p:cNvPr>
          <p:cNvPicPr>
            <a:picLocks noChangeAspect="1"/>
          </p:cNvPicPr>
          <p:nvPr/>
        </p:nvPicPr>
        <p:blipFill>
          <a:blip r:embed="rId5"/>
          <a:stretch>
            <a:fillRect/>
          </a:stretch>
        </p:blipFill>
        <p:spPr>
          <a:xfrm>
            <a:off x="687332" y="2863727"/>
            <a:ext cx="5427079" cy="30114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mc:AlternateContent xmlns:mc="http://schemas.openxmlformats.org/markup-compatibility/2006">
        <mc:Choice xmlns:am3d="http://schemas.microsoft.com/office/drawing/2017/model3d" Requires="am3d">
          <p:graphicFrame>
            <p:nvGraphicFramePr>
              <p:cNvPr id="7" name="3D Model 6" descr="Pointing Arrow">
                <a:extLst>
                  <a:ext uri="{FF2B5EF4-FFF2-40B4-BE49-F238E27FC236}">
                    <a16:creationId xmlns:a16="http://schemas.microsoft.com/office/drawing/2014/main" id="{A90B45B5-108F-0915-767A-EE9BA87E05A1}"/>
                  </a:ext>
                </a:extLst>
              </p:cNvPr>
              <p:cNvGraphicFramePr>
                <a:graphicFrameLocks noChangeAspect="1"/>
              </p:cNvGraphicFramePr>
              <p:nvPr>
                <p:extLst>
                  <p:ext uri="{D42A27DB-BD31-4B8C-83A1-F6EECF244321}">
                    <p14:modId xmlns:p14="http://schemas.microsoft.com/office/powerpoint/2010/main" val="1136489452"/>
                  </p:ext>
                </p:extLst>
              </p:nvPr>
            </p:nvGraphicFramePr>
            <p:xfrm>
              <a:off x="5044546" y="2491586"/>
              <a:ext cx="218455" cy="430353"/>
            </p:xfrm>
            <a:graphic>
              <a:graphicData uri="http://schemas.microsoft.com/office/drawing/2017/model3d">
                <am3d:model3d r:embed="rId6">
                  <am3d:spPr>
                    <a:xfrm>
                      <a:off x="0" y="0"/>
                      <a:ext cx="218455" cy="430353"/>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7"/>
                  </am3d:raster>
                  <am3d:objViewport viewportSz="478262"/>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7" name="3D Model 6" descr="Pointing Arrow">
                <a:extLst>
                  <a:ext uri="{FF2B5EF4-FFF2-40B4-BE49-F238E27FC236}">
                    <a16:creationId xmlns:a16="http://schemas.microsoft.com/office/drawing/2014/main" id="{A90B45B5-108F-0915-767A-EE9BA87E05A1}"/>
                  </a:ext>
                </a:extLst>
              </p:cNvPr>
              <p:cNvPicPr>
                <a:picLocks noGrp="1" noRot="1" noChangeAspect="1" noMove="1" noResize="1" noEditPoints="1" noAdjustHandles="1" noChangeArrowheads="1" noChangeShapeType="1" noCrop="1"/>
              </p:cNvPicPr>
              <p:nvPr/>
            </p:nvPicPr>
            <p:blipFill>
              <a:blip r:embed="rId7"/>
              <a:stretch>
                <a:fillRect/>
              </a:stretch>
            </p:blipFill>
            <p:spPr>
              <a:xfrm>
                <a:off x="5044546" y="2491586"/>
                <a:ext cx="218455" cy="430353"/>
              </a:xfrm>
              <a:prstGeom prst="rect">
                <a:avLst/>
              </a:prstGeom>
              <a:effectLst>
                <a:innerShdw blurRad="114300">
                  <a:prstClr val="black"/>
                </a:innerShdw>
              </a:effectLst>
              <a:scene3d>
                <a:camera prst="obliqueBottomRight"/>
                <a:lightRig rig="threePt" dir="t"/>
              </a:scene3d>
            </p:spPr>
          </p:pic>
        </mc:Fallback>
      </mc:AlternateContent>
      <mc:AlternateContent xmlns:mc="http://schemas.openxmlformats.org/markup-compatibility/2006">
        <mc:Choice xmlns:am3d="http://schemas.microsoft.com/office/drawing/2017/model3d" Requires="am3d">
          <p:graphicFrame>
            <p:nvGraphicFramePr>
              <p:cNvPr id="8" name="3D Model 7" descr="Pointing Arrow">
                <a:extLst>
                  <a:ext uri="{FF2B5EF4-FFF2-40B4-BE49-F238E27FC236}">
                    <a16:creationId xmlns:a16="http://schemas.microsoft.com/office/drawing/2014/main" id="{D9F883DB-DA15-05C5-0D1F-F8866D45FA43}"/>
                  </a:ext>
                </a:extLst>
              </p:cNvPr>
              <p:cNvGraphicFramePr>
                <a:graphicFrameLocks noChangeAspect="1"/>
              </p:cNvGraphicFramePr>
              <p:nvPr>
                <p:extLst>
                  <p:ext uri="{D42A27DB-BD31-4B8C-83A1-F6EECF244321}">
                    <p14:modId xmlns:p14="http://schemas.microsoft.com/office/powerpoint/2010/main" val="2758205730"/>
                  </p:ext>
                </p:extLst>
              </p:nvPr>
            </p:nvGraphicFramePr>
            <p:xfrm rot="9217227">
              <a:off x="1607873" y="3873841"/>
              <a:ext cx="208655" cy="413815"/>
            </p:xfrm>
            <a:graphic>
              <a:graphicData uri="http://schemas.microsoft.com/office/drawing/2017/model3d">
                <am3d:model3d r:embed="rId6">
                  <am3d:spPr>
                    <a:xfrm rot="9217227">
                      <a:off x="0" y="0"/>
                      <a:ext cx="208655" cy="413815"/>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247067" ay="519480" az="-37262"/>
                    <am3d:postTrans dx="0" dy="0" dz="0"/>
                  </am3d:trans>
                  <am3d:raster rName="Office3DRenderer" rVer="16.0.8326">
                    <am3d:blip r:embed="rId8"/>
                  </am3d:raster>
                  <am3d:objViewport viewportSz="46301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8" name="3D Model 7" descr="Pointing Arrow">
                <a:extLst>
                  <a:ext uri="{FF2B5EF4-FFF2-40B4-BE49-F238E27FC236}">
                    <a16:creationId xmlns:a16="http://schemas.microsoft.com/office/drawing/2014/main" id="{D9F883DB-DA15-05C5-0D1F-F8866D45FA43}"/>
                  </a:ext>
                </a:extLst>
              </p:cNvPr>
              <p:cNvPicPr>
                <a:picLocks noGrp="1" noRot="1" noChangeAspect="1" noMove="1" noResize="1" noEditPoints="1" noAdjustHandles="1" noChangeArrowheads="1" noChangeShapeType="1" noCrop="1"/>
              </p:cNvPicPr>
              <p:nvPr/>
            </p:nvPicPr>
            <p:blipFill>
              <a:blip r:embed="rId8"/>
              <a:stretch>
                <a:fillRect/>
              </a:stretch>
            </p:blipFill>
            <p:spPr>
              <a:xfrm rot="9217227">
                <a:off x="1607873" y="3873841"/>
                <a:ext cx="208655" cy="413815"/>
              </a:xfrm>
              <a:prstGeom prst="rect">
                <a:avLst/>
              </a:prstGeom>
              <a:effectLst>
                <a:innerShdw blurRad="114300">
                  <a:prstClr val="black"/>
                </a:innerShdw>
              </a:effectLst>
              <a:scene3d>
                <a:camera prst="obliqueBottomRight"/>
                <a:lightRig rig="threePt" dir="t"/>
              </a:scene3d>
            </p:spPr>
          </p:pic>
        </mc:Fallback>
      </mc:AlternateContent>
      <mc:AlternateContent xmlns:mc="http://schemas.openxmlformats.org/markup-compatibility/2006">
        <mc:Choice xmlns:am3d="http://schemas.microsoft.com/office/drawing/2017/model3d" Requires="am3d">
          <p:graphicFrame>
            <p:nvGraphicFramePr>
              <p:cNvPr id="15" name="3D Model 14" descr="Pointing Arrow">
                <a:extLst>
                  <a:ext uri="{FF2B5EF4-FFF2-40B4-BE49-F238E27FC236}">
                    <a16:creationId xmlns:a16="http://schemas.microsoft.com/office/drawing/2014/main" id="{D0518AB3-11E4-E3DC-3775-B064428C3EBE}"/>
                  </a:ext>
                </a:extLst>
              </p:cNvPr>
              <p:cNvGraphicFramePr>
                <a:graphicFrameLocks noChangeAspect="1"/>
              </p:cNvGraphicFramePr>
              <p:nvPr>
                <p:extLst>
                  <p:ext uri="{D42A27DB-BD31-4B8C-83A1-F6EECF244321}">
                    <p14:modId xmlns:p14="http://schemas.microsoft.com/office/powerpoint/2010/main" val="3177035436"/>
                  </p:ext>
                </p:extLst>
              </p:nvPr>
            </p:nvGraphicFramePr>
            <p:xfrm>
              <a:off x="2503872" y="4762246"/>
              <a:ext cx="218455" cy="430353"/>
            </p:xfrm>
            <a:graphic>
              <a:graphicData uri="http://schemas.microsoft.com/office/drawing/2017/model3d">
                <am3d:model3d r:embed="rId6">
                  <am3d:spPr>
                    <a:xfrm>
                      <a:off x="0" y="0"/>
                      <a:ext cx="218455" cy="430353"/>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7"/>
                  </am3d:raster>
                  <am3d:objViewport viewportSz="478262"/>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5" name="3D Model 14" descr="Pointing Arrow">
                <a:extLst>
                  <a:ext uri="{FF2B5EF4-FFF2-40B4-BE49-F238E27FC236}">
                    <a16:creationId xmlns:a16="http://schemas.microsoft.com/office/drawing/2014/main" id="{D0518AB3-11E4-E3DC-3775-B064428C3EBE}"/>
                  </a:ext>
                </a:extLst>
              </p:cNvPr>
              <p:cNvPicPr>
                <a:picLocks noGrp="1" noRot="1" noChangeAspect="1" noMove="1" noResize="1" noEditPoints="1" noAdjustHandles="1" noChangeArrowheads="1" noChangeShapeType="1" noCrop="1"/>
              </p:cNvPicPr>
              <p:nvPr/>
            </p:nvPicPr>
            <p:blipFill>
              <a:blip r:embed="rId7"/>
              <a:stretch>
                <a:fillRect/>
              </a:stretch>
            </p:blipFill>
            <p:spPr>
              <a:xfrm>
                <a:off x="2503872" y="4762246"/>
                <a:ext cx="218455" cy="430353"/>
              </a:xfrm>
              <a:prstGeom prst="rect">
                <a:avLst/>
              </a:prstGeom>
              <a:effectLst>
                <a:innerShdw blurRad="114300">
                  <a:prstClr val="black"/>
                </a:innerShdw>
              </a:effectLst>
              <a:scene3d>
                <a:camera prst="obliqueBottomRight"/>
                <a:lightRig rig="threePt" dir="t"/>
              </a:scene3d>
            </p:spPr>
          </p:pic>
        </mc:Fallback>
      </mc:AlternateContent>
    </p:spTree>
    <p:extLst>
      <p:ext uri="{BB962C8B-B14F-4D97-AF65-F5344CB8AC3E}">
        <p14:creationId xmlns:p14="http://schemas.microsoft.com/office/powerpoint/2010/main" val="21986805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FA8844D1-F779-E08E-40E7-C3D2D58CDC1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3AC54AD-03A2-06BC-EDC3-E0446FF0320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9628FEC5-30E3-D867-F098-285B766087A5}"/>
              </a:ext>
            </a:extLst>
          </p:cNvPr>
          <p:cNvSpPr txBox="1"/>
          <p:nvPr/>
        </p:nvSpPr>
        <p:spPr>
          <a:xfrm>
            <a:off x="2598420" y="1128103"/>
            <a:ext cx="8290559" cy="523220"/>
          </a:xfrm>
          <a:prstGeom prst="rect">
            <a:avLst/>
          </a:prstGeom>
          <a:noFill/>
        </p:spPr>
        <p:txBody>
          <a:bodyPr wrap="square" rtlCol="0">
            <a:spAutoFit/>
          </a:bodyPr>
          <a:lstStyle/>
          <a:p>
            <a:pPr algn="ctr" rtl="1"/>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1D8A7FDF-245A-AA8F-F521-C6E8E61E080C}"/>
              </a:ext>
            </a:extLst>
          </p:cNvPr>
          <p:cNvSpPr txBox="1"/>
          <p:nvPr/>
        </p:nvSpPr>
        <p:spPr>
          <a:xfrm>
            <a:off x="4921804" y="1700176"/>
            <a:ext cx="6431023" cy="892552"/>
          </a:xfrm>
          <a:prstGeom prst="rect">
            <a:avLst/>
          </a:prstGeom>
          <a:noFill/>
        </p:spPr>
        <p:txBody>
          <a:bodyPr wrap="square">
            <a:spAutoFit/>
          </a:bodyPr>
          <a:lstStyle/>
          <a:p>
            <a:pPr algn="just" rtl="1"/>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4</a:t>
            </a:r>
            <a:r>
              <a:rPr lang="ar-EG" sz="2000" b="1" dirty="0">
                <a:effectLst>
                  <a:outerShdw blurRad="38100" dist="38100" dir="2700000" algn="tl">
                    <a:srgbClr val="000000">
                      <a:alpha val="43137"/>
                    </a:srgbClr>
                  </a:outerShdw>
                </a:effectLst>
              </a:rPr>
              <a:t>) تنفيذ القصة المصورة (</a:t>
            </a:r>
            <a:r>
              <a:rPr lang="en-US" sz="2000" b="1" dirty="0">
                <a:effectLst>
                  <a:outerShdw blurRad="38100" dist="38100" dir="2700000" algn="tl">
                    <a:srgbClr val="000000">
                      <a:alpha val="43137"/>
                    </a:srgbClr>
                  </a:outerShdw>
                </a:effectLst>
              </a:rPr>
              <a:t>Storyboard</a:t>
            </a:r>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 </a:t>
            </a:r>
            <a:r>
              <a:rPr lang="ar-EG" sz="2000" b="1" dirty="0">
                <a:effectLst>
                  <a:outerShdw blurRad="38100" dist="38100" dir="2700000" algn="tl">
                    <a:srgbClr val="000000">
                      <a:alpha val="43137"/>
                    </a:srgbClr>
                  </a:outerShdw>
                </a:effectLst>
              </a:rPr>
              <a:t> داخل منصة (</a:t>
            </a:r>
            <a:r>
              <a:rPr lang="en-US" sz="2000" b="1" dirty="0">
                <a:effectLst>
                  <a:outerShdw blurRad="38100" dist="38100" dir="2700000" algn="tl">
                    <a:srgbClr val="000000">
                      <a:alpha val="43137"/>
                    </a:srgbClr>
                  </a:outerShdw>
                </a:effectLst>
              </a:rPr>
              <a:t>Canva</a:t>
            </a:r>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 :</a:t>
            </a:r>
            <a:endParaRPr lang="ar-EG" sz="2000" b="1" dirty="0">
              <a:effectLst>
                <a:outerShdw blurRad="38100" dist="38100" dir="2700000" algn="tl">
                  <a:srgbClr val="000000">
                    <a:alpha val="43137"/>
                  </a:srgbClr>
                </a:outerShdw>
              </a:effectLst>
            </a:endParaRPr>
          </a:p>
          <a:p>
            <a:pPr algn="just" rtl="1"/>
            <a:endParaRPr lang="ar-EG" sz="1200" b="1" dirty="0">
              <a:effectLst>
                <a:outerShdw blurRad="38100" dist="38100" dir="2700000" algn="tl">
                  <a:srgbClr val="000000">
                    <a:alpha val="43137"/>
                  </a:srgbClr>
                </a:outerShdw>
              </a:effectLst>
            </a:endParaRPr>
          </a:p>
          <a:p>
            <a:pPr algn="just" rtl="1"/>
            <a:r>
              <a:rPr lang="ar-EG" sz="2000" u="sng" dirty="0"/>
              <a:t>بعد أن يكتمل تصميم القصة المصورة، يبدأ التنفيذ العملي وفق الخطوات التالية:</a:t>
            </a:r>
          </a:p>
        </p:txBody>
      </p:sp>
      <p:pic>
        <p:nvPicPr>
          <p:cNvPr id="3" name="Picture 2">
            <a:extLst>
              <a:ext uri="{FF2B5EF4-FFF2-40B4-BE49-F238E27FC236}">
                <a16:creationId xmlns:a16="http://schemas.microsoft.com/office/drawing/2014/main" id="{BE8561EB-CF8B-EB61-256E-FA0AC3A3D711}"/>
              </a:ext>
            </a:extLst>
          </p:cNvPr>
          <p:cNvPicPr>
            <a:picLocks noChangeAspect="1"/>
          </p:cNvPicPr>
          <p:nvPr/>
        </p:nvPicPr>
        <p:blipFill>
          <a:blip r:embed="rId5"/>
          <a:stretch>
            <a:fillRect/>
          </a:stretch>
        </p:blipFill>
        <p:spPr>
          <a:xfrm>
            <a:off x="718019" y="2990245"/>
            <a:ext cx="5193728" cy="27464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TextBox 5">
            <a:extLst>
              <a:ext uri="{FF2B5EF4-FFF2-40B4-BE49-F238E27FC236}">
                <a16:creationId xmlns:a16="http://schemas.microsoft.com/office/drawing/2014/main" id="{194CEDE9-5B10-0EB1-F254-8FE2974EB5E2}"/>
              </a:ext>
            </a:extLst>
          </p:cNvPr>
          <p:cNvSpPr txBox="1"/>
          <p:nvPr/>
        </p:nvSpPr>
        <p:spPr>
          <a:xfrm>
            <a:off x="5970181" y="2733331"/>
            <a:ext cx="5439873" cy="3170099"/>
          </a:xfrm>
          <a:prstGeom prst="rect">
            <a:avLst/>
          </a:prstGeom>
          <a:noFill/>
        </p:spPr>
        <p:txBody>
          <a:bodyPr wrap="square">
            <a:spAutoFit/>
          </a:bodyPr>
          <a:lstStyle/>
          <a:p>
            <a:pPr algn="just" rtl="1"/>
            <a:r>
              <a:rPr lang="ar-EG" sz="2000" b="1" dirty="0"/>
              <a:t>7) إضافة الصوت:</a:t>
            </a:r>
          </a:p>
          <a:p>
            <a:pPr marL="342900" indent="-342900" algn="just" rtl="1">
              <a:buFont typeface="Arial" panose="020B0604020202020204" pitchFamily="34" charset="0"/>
              <a:buChar char="•"/>
            </a:pPr>
            <a:r>
              <a:rPr lang="ar-EG" sz="2000" dirty="0"/>
              <a:t>يمكن إضافة كافة العناصر الصوتية للفيديو إما من خيار </a:t>
            </a:r>
            <a:r>
              <a:rPr lang="ar-EG" sz="2000" b="1" dirty="0"/>
              <a:t>(</a:t>
            </a:r>
            <a:r>
              <a:rPr lang="en-US" sz="2000" b="1" dirty="0"/>
              <a:t>Add Audio</a:t>
            </a:r>
            <a:r>
              <a:rPr lang="ar-EG" sz="2000" b="1" dirty="0"/>
              <a:t>)</a:t>
            </a:r>
            <a:r>
              <a:rPr lang="ar-EG" sz="2000" dirty="0"/>
              <a:t> بالأسفل، أو من خيار </a:t>
            </a:r>
            <a:r>
              <a:rPr lang="ar-EG" sz="2000" b="1" dirty="0"/>
              <a:t>(</a:t>
            </a:r>
            <a:r>
              <a:rPr lang="en-US" sz="2000" b="1" dirty="0"/>
              <a:t>Audio</a:t>
            </a:r>
            <a:r>
              <a:rPr lang="ar-EG" sz="2000" b="1" dirty="0"/>
              <a:t>) </a:t>
            </a:r>
            <a:r>
              <a:rPr lang="ar-EG" sz="2000" dirty="0"/>
              <a:t>باليسار.</a:t>
            </a:r>
            <a:endParaRPr lang="ar-EG" sz="2000" b="1" dirty="0"/>
          </a:p>
          <a:p>
            <a:pPr marL="342900" indent="-342900" algn="just" rtl="1">
              <a:buFont typeface="Arial" panose="020B0604020202020204" pitchFamily="34" charset="0"/>
              <a:buChar char="•"/>
            </a:pPr>
            <a:r>
              <a:rPr lang="ar-EG" sz="2000" dirty="0"/>
              <a:t>هذا الأمر يشمل اختيار أو تحميل (</a:t>
            </a:r>
            <a:r>
              <a:rPr lang="en-US" sz="2000" dirty="0"/>
              <a:t>Upload</a:t>
            </a:r>
            <a:r>
              <a:rPr lang="ar-EG" sz="2000" dirty="0"/>
              <a:t>) الموسيقى والمؤثرات الصوتية الملائمة (</a:t>
            </a:r>
            <a:r>
              <a:rPr lang="ar-EG" sz="2000" u="sng" dirty="0"/>
              <a:t>مثل:</a:t>
            </a:r>
            <a:r>
              <a:rPr lang="ar-EG" sz="2000" dirty="0"/>
              <a:t> مؤثر صوتي للخيل العربي).</a:t>
            </a:r>
          </a:p>
          <a:p>
            <a:pPr marL="342900" indent="-342900" algn="just" rtl="1">
              <a:buFont typeface="Arial" panose="020B0604020202020204" pitchFamily="34" charset="0"/>
              <a:buChar char="•"/>
            </a:pPr>
            <a:r>
              <a:rPr lang="ar-EG" sz="2000" dirty="0"/>
              <a:t>كما يشمل أيضًا رفع أو تسجيل </a:t>
            </a:r>
            <a:r>
              <a:rPr lang="ar-EG" sz="2000" b="1" dirty="0"/>
              <a:t>تعليق صوتي</a:t>
            </a:r>
            <a:r>
              <a:rPr lang="en-US" sz="2000" b="1" dirty="0"/>
              <a:t>Voiceover)</a:t>
            </a:r>
            <a:r>
              <a:rPr lang="en-US" sz="2000" dirty="0"/>
              <a:t> </a:t>
            </a:r>
            <a:r>
              <a:rPr lang="ar-EG" sz="2000" b="1" dirty="0"/>
              <a:t>)</a:t>
            </a:r>
            <a:r>
              <a:rPr lang="ar-EG" sz="2000" dirty="0"/>
              <a:t>، أو حتى توليده باستخدام الذكاء الاصطناعي.</a:t>
            </a:r>
          </a:p>
          <a:p>
            <a:pPr marL="342900" indent="-342900" algn="just" rtl="1">
              <a:buFont typeface="Arial" panose="020B0604020202020204" pitchFamily="34" charset="0"/>
              <a:buChar char="•"/>
            </a:pPr>
            <a:r>
              <a:rPr lang="ar-EG" sz="2000" dirty="0"/>
              <a:t>وهنا ينبغي ضبط مستوى الموسيقى أو المؤثرات الصوتية ليكون منخفضًا خلف التعليق الصوتي.</a:t>
            </a:r>
          </a:p>
        </p:txBody>
      </p:sp>
      <mc:AlternateContent xmlns:mc="http://schemas.openxmlformats.org/markup-compatibility/2006">
        <mc:Choice xmlns:am3d="http://schemas.microsoft.com/office/drawing/2017/model3d" Requires="am3d">
          <p:graphicFrame>
            <p:nvGraphicFramePr>
              <p:cNvPr id="7" name="3D Model 6" descr="Pointing Arrow">
                <a:extLst>
                  <a:ext uri="{FF2B5EF4-FFF2-40B4-BE49-F238E27FC236}">
                    <a16:creationId xmlns:a16="http://schemas.microsoft.com/office/drawing/2014/main" id="{DE73909D-23D5-3C0D-507E-F347A48AAB7A}"/>
                  </a:ext>
                </a:extLst>
              </p:cNvPr>
              <p:cNvGraphicFramePr>
                <a:graphicFrameLocks noChangeAspect="1"/>
              </p:cNvGraphicFramePr>
              <p:nvPr>
                <p:extLst>
                  <p:ext uri="{D42A27DB-BD31-4B8C-83A1-F6EECF244321}">
                    <p14:modId xmlns:p14="http://schemas.microsoft.com/office/powerpoint/2010/main" val="3566884007"/>
                  </p:ext>
                </p:extLst>
              </p:nvPr>
            </p:nvGraphicFramePr>
            <p:xfrm rot="9674142">
              <a:off x="2374981" y="5665820"/>
              <a:ext cx="208655" cy="413815"/>
            </p:xfrm>
            <a:graphic>
              <a:graphicData uri="http://schemas.microsoft.com/office/drawing/2017/model3d">
                <am3d:model3d r:embed="rId6">
                  <am3d:spPr>
                    <a:xfrm rot="9674142">
                      <a:off x="0" y="0"/>
                      <a:ext cx="208655" cy="413815"/>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247067" ay="519480" az="-37262"/>
                    <am3d:postTrans dx="0" dy="0" dz="0"/>
                  </am3d:trans>
                  <am3d:raster rName="Office3DRenderer" rVer="16.0.8326">
                    <am3d:blip r:embed="rId7"/>
                  </am3d:raster>
                  <am3d:objViewport viewportSz="46301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7" name="3D Model 6" descr="Pointing Arrow">
                <a:extLst>
                  <a:ext uri="{FF2B5EF4-FFF2-40B4-BE49-F238E27FC236}">
                    <a16:creationId xmlns:a16="http://schemas.microsoft.com/office/drawing/2014/main" id="{DE73909D-23D5-3C0D-507E-F347A48AAB7A}"/>
                  </a:ext>
                </a:extLst>
              </p:cNvPr>
              <p:cNvPicPr>
                <a:picLocks noGrp="1" noRot="1" noChangeAspect="1" noMove="1" noResize="1" noEditPoints="1" noAdjustHandles="1" noChangeArrowheads="1" noChangeShapeType="1" noCrop="1"/>
              </p:cNvPicPr>
              <p:nvPr/>
            </p:nvPicPr>
            <p:blipFill>
              <a:blip r:embed="rId7"/>
              <a:stretch>
                <a:fillRect/>
              </a:stretch>
            </p:blipFill>
            <p:spPr>
              <a:xfrm rot="9674142">
                <a:off x="2374981" y="5665820"/>
                <a:ext cx="208655" cy="413815"/>
              </a:xfrm>
              <a:prstGeom prst="rect">
                <a:avLst/>
              </a:prstGeom>
              <a:effectLst>
                <a:innerShdw blurRad="114300">
                  <a:prstClr val="black"/>
                </a:innerShdw>
              </a:effectLst>
              <a:scene3d>
                <a:camera prst="obliqueBottomRight"/>
                <a:lightRig rig="threePt" dir="t"/>
              </a:scene3d>
            </p:spPr>
          </p:pic>
        </mc:Fallback>
      </mc:AlternateContent>
      <mc:AlternateContent xmlns:mc="http://schemas.openxmlformats.org/markup-compatibility/2006">
        <mc:Choice xmlns:am3d="http://schemas.microsoft.com/office/drawing/2017/model3d" Requires="am3d">
          <p:graphicFrame>
            <p:nvGraphicFramePr>
              <p:cNvPr id="8" name="3D Model 7" descr="Pointing Arrow">
                <a:extLst>
                  <a:ext uri="{FF2B5EF4-FFF2-40B4-BE49-F238E27FC236}">
                    <a16:creationId xmlns:a16="http://schemas.microsoft.com/office/drawing/2014/main" id="{927DD357-773D-5BF1-B700-F32E1D005D97}"/>
                  </a:ext>
                </a:extLst>
              </p:cNvPr>
              <p:cNvGraphicFramePr>
                <a:graphicFrameLocks noChangeAspect="1"/>
              </p:cNvGraphicFramePr>
              <p:nvPr>
                <p:extLst>
                  <p:ext uri="{D42A27DB-BD31-4B8C-83A1-F6EECF244321}">
                    <p14:modId xmlns:p14="http://schemas.microsoft.com/office/powerpoint/2010/main" val="1752413899"/>
                  </p:ext>
                </p:extLst>
              </p:nvPr>
            </p:nvGraphicFramePr>
            <p:xfrm rot="14320797">
              <a:off x="421165" y="5041488"/>
              <a:ext cx="253367" cy="499127"/>
            </p:xfrm>
            <a:graphic>
              <a:graphicData uri="http://schemas.microsoft.com/office/drawing/2017/model3d">
                <am3d:model3d r:embed="rId6">
                  <am3d:spPr>
                    <a:xfrm rot="14320797">
                      <a:off x="0" y="0"/>
                      <a:ext cx="253367" cy="499127"/>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8"/>
                  </am3d:raster>
                  <am3d:objViewport viewportSz="55469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8" name="3D Model 7" descr="Pointing Arrow">
                <a:extLst>
                  <a:ext uri="{FF2B5EF4-FFF2-40B4-BE49-F238E27FC236}">
                    <a16:creationId xmlns:a16="http://schemas.microsoft.com/office/drawing/2014/main" id="{927DD357-773D-5BF1-B700-F32E1D005D97}"/>
                  </a:ext>
                </a:extLst>
              </p:cNvPr>
              <p:cNvPicPr>
                <a:picLocks noGrp="1" noRot="1" noChangeAspect="1" noMove="1" noResize="1" noEditPoints="1" noAdjustHandles="1" noChangeArrowheads="1" noChangeShapeType="1" noCrop="1"/>
              </p:cNvPicPr>
              <p:nvPr/>
            </p:nvPicPr>
            <p:blipFill>
              <a:blip r:embed="rId8"/>
              <a:stretch>
                <a:fillRect/>
              </a:stretch>
            </p:blipFill>
            <p:spPr>
              <a:xfrm rot="14320797">
                <a:off x="421165" y="5041488"/>
                <a:ext cx="253367" cy="499127"/>
              </a:xfrm>
              <a:prstGeom prst="rect">
                <a:avLst/>
              </a:prstGeom>
              <a:effectLst>
                <a:innerShdw blurRad="114300">
                  <a:prstClr val="black"/>
                </a:innerShdw>
              </a:effectLst>
              <a:scene3d>
                <a:camera prst="obliqueBottomRight"/>
                <a:lightRig rig="threePt" dir="t"/>
              </a:scene3d>
            </p:spPr>
          </p:pic>
        </mc:Fallback>
      </mc:AlternateContent>
      <mc:AlternateContent xmlns:mc="http://schemas.openxmlformats.org/markup-compatibility/2006">
        <mc:Choice xmlns:am3d="http://schemas.microsoft.com/office/drawing/2017/model3d" Requires="am3d">
          <p:graphicFrame>
            <p:nvGraphicFramePr>
              <p:cNvPr id="12" name="3D Model 11" descr="Pointing Arrow">
                <a:extLst>
                  <a:ext uri="{FF2B5EF4-FFF2-40B4-BE49-F238E27FC236}">
                    <a16:creationId xmlns:a16="http://schemas.microsoft.com/office/drawing/2014/main" id="{D2ED5348-E0A9-49A8-3CE4-DDD4CF863E2E}"/>
                  </a:ext>
                </a:extLst>
              </p:cNvPr>
              <p:cNvGraphicFramePr>
                <a:graphicFrameLocks noChangeAspect="1"/>
              </p:cNvGraphicFramePr>
              <p:nvPr>
                <p:extLst>
                  <p:ext uri="{D42A27DB-BD31-4B8C-83A1-F6EECF244321}">
                    <p14:modId xmlns:p14="http://schemas.microsoft.com/office/powerpoint/2010/main" val="2837715650"/>
                  </p:ext>
                </p:extLst>
              </p:nvPr>
            </p:nvGraphicFramePr>
            <p:xfrm rot="14320797">
              <a:off x="493005" y="3817132"/>
              <a:ext cx="205781" cy="405383"/>
            </p:xfrm>
            <a:graphic>
              <a:graphicData uri="http://schemas.microsoft.com/office/drawing/2017/model3d">
                <am3d:model3d r:embed="rId6">
                  <am3d:spPr>
                    <a:xfrm rot="14320797">
                      <a:off x="0" y="0"/>
                      <a:ext cx="205781" cy="405383"/>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9"/>
                  </am3d:raster>
                  <am3d:objViewport viewportSz="45051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2" name="3D Model 11" descr="Pointing Arrow">
                <a:extLst>
                  <a:ext uri="{FF2B5EF4-FFF2-40B4-BE49-F238E27FC236}">
                    <a16:creationId xmlns:a16="http://schemas.microsoft.com/office/drawing/2014/main" id="{D2ED5348-E0A9-49A8-3CE4-DDD4CF863E2E}"/>
                  </a:ext>
                </a:extLst>
              </p:cNvPr>
              <p:cNvPicPr>
                <a:picLocks noGrp="1" noRot="1" noChangeAspect="1" noMove="1" noResize="1" noEditPoints="1" noAdjustHandles="1" noChangeArrowheads="1" noChangeShapeType="1" noCrop="1"/>
              </p:cNvPicPr>
              <p:nvPr/>
            </p:nvPicPr>
            <p:blipFill>
              <a:blip r:embed="rId9"/>
              <a:stretch>
                <a:fillRect/>
              </a:stretch>
            </p:blipFill>
            <p:spPr>
              <a:xfrm rot="14320797">
                <a:off x="493005" y="3817132"/>
                <a:ext cx="205781" cy="405383"/>
              </a:xfrm>
              <a:prstGeom prst="rect">
                <a:avLst/>
              </a:prstGeom>
              <a:effectLst>
                <a:innerShdw blurRad="114300">
                  <a:prstClr val="black"/>
                </a:innerShdw>
              </a:effectLst>
              <a:scene3d>
                <a:camera prst="obliqueBottomRight"/>
                <a:lightRig rig="threePt" dir="t"/>
              </a:scene3d>
            </p:spPr>
          </p:pic>
        </mc:Fallback>
      </mc:AlternateContent>
      <mc:AlternateContent xmlns:mc="http://schemas.openxmlformats.org/markup-compatibility/2006">
        <mc:Choice xmlns:am3d="http://schemas.microsoft.com/office/drawing/2017/model3d" Requires="am3d">
          <p:graphicFrame>
            <p:nvGraphicFramePr>
              <p:cNvPr id="15" name="3D Model 14" descr="Pointing Arrow">
                <a:extLst>
                  <a:ext uri="{FF2B5EF4-FFF2-40B4-BE49-F238E27FC236}">
                    <a16:creationId xmlns:a16="http://schemas.microsoft.com/office/drawing/2014/main" id="{DB4126A3-33F5-19D4-1414-5FE260EC181B}"/>
                  </a:ext>
                </a:extLst>
              </p:cNvPr>
              <p:cNvGraphicFramePr>
                <a:graphicFrameLocks noChangeAspect="1"/>
              </p:cNvGraphicFramePr>
              <p:nvPr>
                <p:extLst>
                  <p:ext uri="{D42A27DB-BD31-4B8C-83A1-F6EECF244321}">
                    <p14:modId xmlns:p14="http://schemas.microsoft.com/office/powerpoint/2010/main" val="2447614813"/>
                  </p:ext>
                </p:extLst>
              </p:nvPr>
            </p:nvGraphicFramePr>
            <p:xfrm rot="5400000">
              <a:off x="1898512" y="3539303"/>
              <a:ext cx="245735" cy="482332"/>
            </p:xfrm>
            <a:graphic>
              <a:graphicData uri="http://schemas.microsoft.com/office/drawing/2017/model3d">
                <am3d:model3d r:embed="rId6">
                  <am3d:spPr>
                    <a:xfrm rot="5400000">
                      <a:off x="0" y="0"/>
                      <a:ext cx="245735" cy="482332"/>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272118" ay="-312990" az="24781"/>
                    <am3d:postTrans dx="0" dy="0" dz="0"/>
                  </am3d:trans>
                  <am3d:raster rName="Office3DRenderer" rVer="16.0.8326">
                    <am3d:blip r:embed="rId10"/>
                  </am3d:raster>
                  <am3d:objViewport viewportSz="54407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5" name="3D Model 14" descr="Pointing Arrow">
                <a:extLst>
                  <a:ext uri="{FF2B5EF4-FFF2-40B4-BE49-F238E27FC236}">
                    <a16:creationId xmlns:a16="http://schemas.microsoft.com/office/drawing/2014/main" id="{DB4126A3-33F5-19D4-1414-5FE260EC181B}"/>
                  </a:ext>
                </a:extLst>
              </p:cNvPr>
              <p:cNvPicPr>
                <a:picLocks noGrp="1" noRot="1" noChangeAspect="1" noMove="1" noResize="1" noEditPoints="1" noAdjustHandles="1" noChangeArrowheads="1" noChangeShapeType="1" noCrop="1"/>
              </p:cNvPicPr>
              <p:nvPr/>
            </p:nvPicPr>
            <p:blipFill>
              <a:blip r:embed="rId10"/>
              <a:stretch>
                <a:fillRect/>
              </a:stretch>
            </p:blipFill>
            <p:spPr>
              <a:xfrm rot="5400000">
                <a:off x="1898512" y="3539303"/>
                <a:ext cx="245735" cy="482332"/>
              </a:xfrm>
              <a:prstGeom prst="rect">
                <a:avLst/>
              </a:prstGeom>
              <a:effectLst>
                <a:innerShdw blurRad="114300">
                  <a:prstClr val="black"/>
                </a:innerShdw>
              </a:effectLst>
              <a:scene3d>
                <a:camera prst="obliqueBottomRight"/>
                <a:lightRig rig="threePt" dir="t"/>
              </a:scene3d>
            </p:spPr>
          </p:pic>
        </mc:Fallback>
      </mc:AlternateContent>
      <mc:AlternateContent xmlns:mc="http://schemas.openxmlformats.org/markup-compatibility/2006">
        <mc:Choice xmlns:am3d="http://schemas.microsoft.com/office/drawing/2017/model3d" Requires="am3d">
          <p:graphicFrame>
            <p:nvGraphicFramePr>
              <p:cNvPr id="16" name="3D Model 15" descr="Pointing Arrow">
                <a:extLst>
                  <a:ext uri="{FF2B5EF4-FFF2-40B4-BE49-F238E27FC236}">
                    <a16:creationId xmlns:a16="http://schemas.microsoft.com/office/drawing/2014/main" id="{96237CBD-B98A-5999-34B1-BF7F80EF13AC}"/>
                  </a:ext>
                </a:extLst>
              </p:cNvPr>
              <p:cNvGraphicFramePr>
                <a:graphicFrameLocks noChangeAspect="1"/>
              </p:cNvGraphicFramePr>
              <p:nvPr>
                <p:extLst>
                  <p:ext uri="{D42A27DB-BD31-4B8C-83A1-F6EECF244321}">
                    <p14:modId xmlns:p14="http://schemas.microsoft.com/office/powerpoint/2010/main" val="2167237182"/>
                  </p:ext>
                </p:extLst>
              </p:nvPr>
            </p:nvGraphicFramePr>
            <p:xfrm rot="5400000">
              <a:off x="1875475" y="3229186"/>
              <a:ext cx="245735" cy="482332"/>
            </p:xfrm>
            <a:graphic>
              <a:graphicData uri="http://schemas.microsoft.com/office/drawing/2017/model3d">
                <am3d:model3d r:embed="rId6">
                  <am3d:spPr>
                    <a:xfrm rot="5400000">
                      <a:off x="0" y="0"/>
                      <a:ext cx="245735" cy="482332"/>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272118" ay="-312990" az="24781"/>
                    <am3d:postTrans dx="0" dy="0" dz="0"/>
                  </am3d:trans>
                  <am3d:raster rName="Office3DRenderer" rVer="16.0.8326">
                    <am3d:blip r:embed="rId10"/>
                  </am3d:raster>
                  <am3d:objViewport viewportSz="54407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6" name="3D Model 15" descr="Pointing Arrow">
                <a:extLst>
                  <a:ext uri="{FF2B5EF4-FFF2-40B4-BE49-F238E27FC236}">
                    <a16:creationId xmlns:a16="http://schemas.microsoft.com/office/drawing/2014/main" id="{96237CBD-B98A-5999-34B1-BF7F80EF13AC}"/>
                  </a:ext>
                </a:extLst>
              </p:cNvPr>
              <p:cNvPicPr>
                <a:picLocks noGrp="1" noRot="1" noChangeAspect="1" noMove="1" noResize="1" noEditPoints="1" noAdjustHandles="1" noChangeArrowheads="1" noChangeShapeType="1" noCrop="1"/>
              </p:cNvPicPr>
              <p:nvPr/>
            </p:nvPicPr>
            <p:blipFill>
              <a:blip r:embed="rId10"/>
              <a:stretch>
                <a:fillRect/>
              </a:stretch>
            </p:blipFill>
            <p:spPr>
              <a:xfrm rot="5400000">
                <a:off x="1875475" y="3229186"/>
                <a:ext cx="245735" cy="482332"/>
              </a:xfrm>
              <a:prstGeom prst="rect">
                <a:avLst/>
              </a:prstGeom>
              <a:effectLst>
                <a:innerShdw blurRad="114300">
                  <a:prstClr val="black"/>
                </a:innerShdw>
              </a:effectLst>
              <a:scene3d>
                <a:camera prst="obliqueBottomRight"/>
                <a:lightRig rig="threePt" dir="t"/>
              </a:scene3d>
            </p:spPr>
          </p:pic>
        </mc:Fallback>
      </mc:AlternateContent>
    </p:spTree>
    <p:extLst>
      <p:ext uri="{BB962C8B-B14F-4D97-AF65-F5344CB8AC3E}">
        <p14:creationId xmlns:p14="http://schemas.microsoft.com/office/powerpoint/2010/main" val="36868196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1C7762D9-1C0B-87E6-6A85-20E436450FB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30A0AED-E253-027A-0BC2-10EBB5DE988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89C864C-CCEE-716A-7335-C43081778BEC}"/>
              </a:ext>
            </a:extLst>
          </p:cNvPr>
          <p:cNvSpPr txBox="1"/>
          <p:nvPr/>
        </p:nvSpPr>
        <p:spPr>
          <a:xfrm>
            <a:off x="2598420" y="1128103"/>
            <a:ext cx="8290559" cy="523220"/>
          </a:xfrm>
          <a:prstGeom prst="rect">
            <a:avLst/>
          </a:prstGeom>
          <a:noFill/>
        </p:spPr>
        <p:txBody>
          <a:bodyPr wrap="square" rtlCol="0">
            <a:spAutoFit/>
          </a:bodyPr>
          <a:lstStyle/>
          <a:p>
            <a:pPr algn="ctr" rtl="1"/>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6E87F8B2-A5F3-AC40-CBE6-AAACF6FA28BC}"/>
              </a:ext>
            </a:extLst>
          </p:cNvPr>
          <p:cNvSpPr txBox="1"/>
          <p:nvPr/>
        </p:nvSpPr>
        <p:spPr>
          <a:xfrm>
            <a:off x="4880344" y="1769288"/>
            <a:ext cx="6472484" cy="4231928"/>
          </a:xfrm>
          <a:prstGeom prst="rect">
            <a:avLst/>
          </a:prstGeom>
          <a:noFill/>
        </p:spPr>
        <p:txBody>
          <a:bodyPr wrap="square">
            <a:spAutoFit/>
          </a:bodyPr>
          <a:lstStyle/>
          <a:p>
            <a:pPr algn="just" rtl="1"/>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4</a:t>
            </a:r>
            <a:r>
              <a:rPr lang="ar-EG" sz="2000" b="1" dirty="0">
                <a:effectLst>
                  <a:outerShdw blurRad="38100" dist="38100" dir="2700000" algn="tl">
                    <a:srgbClr val="000000">
                      <a:alpha val="43137"/>
                    </a:srgbClr>
                  </a:outerShdw>
                </a:effectLst>
              </a:rPr>
              <a:t>) تنفيذ القصة المصورة (</a:t>
            </a:r>
            <a:r>
              <a:rPr lang="en-US" sz="2000" b="1" dirty="0">
                <a:effectLst>
                  <a:outerShdw blurRad="38100" dist="38100" dir="2700000" algn="tl">
                    <a:srgbClr val="000000">
                      <a:alpha val="43137"/>
                    </a:srgbClr>
                  </a:outerShdw>
                </a:effectLst>
              </a:rPr>
              <a:t>Storyboard</a:t>
            </a:r>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 </a:t>
            </a:r>
            <a:r>
              <a:rPr lang="ar-EG" sz="2000" b="1" dirty="0">
                <a:effectLst>
                  <a:outerShdw blurRad="38100" dist="38100" dir="2700000" algn="tl">
                    <a:srgbClr val="000000">
                      <a:alpha val="43137"/>
                    </a:srgbClr>
                  </a:outerShdw>
                </a:effectLst>
              </a:rPr>
              <a:t> داخل منصة (</a:t>
            </a:r>
            <a:r>
              <a:rPr lang="en-US" sz="2000" b="1" dirty="0">
                <a:effectLst>
                  <a:outerShdw blurRad="38100" dist="38100" dir="2700000" algn="tl">
                    <a:srgbClr val="000000">
                      <a:alpha val="43137"/>
                    </a:srgbClr>
                  </a:outerShdw>
                </a:effectLst>
              </a:rPr>
              <a:t>Canva</a:t>
            </a:r>
            <a:r>
              <a:rPr lang="ar-EG" sz="2000" b="1" dirty="0">
                <a:effectLst>
                  <a:outerShdw blurRad="38100" dist="38100" dir="2700000" algn="tl">
                    <a:srgbClr val="000000">
                      <a:alpha val="43137"/>
                    </a:srgbClr>
                  </a:outerShdw>
                </a:effectLst>
              </a:rPr>
              <a:t>)</a:t>
            </a:r>
            <a:r>
              <a:rPr lang="en-US" sz="2000" b="1" dirty="0">
                <a:effectLst>
                  <a:outerShdw blurRad="38100" dist="38100" dir="2700000" algn="tl">
                    <a:srgbClr val="000000">
                      <a:alpha val="43137"/>
                    </a:srgbClr>
                  </a:outerShdw>
                </a:effectLst>
              </a:rPr>
              <a:t> :</a:t>
            </a:r>
            <a:endParaRPr lang="ar-EG" sz="2000" b="1" dirty="0">
              <a:effectLst>
                <a:outerShdw blurRad="38100" dist="38100" dir="2700000" algn="tl">
                  <a:srgbClr val="000000">
                    <a:alpha val="43137"/>
                  </a:srgbClr>
                </a:outerShdw>
              </a:effectLst>
            </a:endParaRPr>
          </a:p>
          <a:p>
            <a:pPr algn="just" rtl="1"/>
            <a:endParaRPr lang="ar-EG" sz="1050" b="1" dirty="0">
              <a:effectLst>
                <a:outerShdw blurRad="38100" dist="38100" dir="2700000" algn="tl">
                  <a:srgbClr val="000000">
                    <a:alpha val="43137"/>
                  </a:srgbClr>
                </a:outerShdw>
              </a:effectLst>
            </a:endParaRPr>
          </a:p>
          <a:p>
            <a:pPr algn="just" rtl="1"/>
            <a:r>
              <a:rPr lang="ar-EG" sz="2000" u="sng" dirty="0"/>
              <a:t>بعد أن يكتمل تصميم القصة المصورة، يبدأ التنفيذ العملي وفق الخطوات التالية:</a:t>
            </a:r>
          </a:p>
          <a:p>
            <a:pPr algn="just" rtl="1"/>
            <a:endParaRPr lang="ar-EG" sz="1100" b="1" dirty="0"/>
          </a:p>
          <a:p>
            <a:pPr algn="just" rtl="1"/>
            <a:r>
              <a:rPr lang="ar-EG" sz="2000" b="1" dirty="0"/>
              <a:t>8) المراجعة والتعديل:</a:t>
            </a:r>
          </a:p>
          <a:p>
            <a:pPr marL="342900" indent="-342900" algn="just" rtl="1">
              <a:buFont typeface="Arial" panose="020B0604020202020204" pitchFamily="34" charset="0"/>
              <a:buChar char="•"/>
            </a:pPr>
            <a:r>
              <a:rPr lang="ar-EG" sz="2000" dirty="0"/>
              <a:t>بعد الانتهاء، يُفضل مشاهدة الفيديو كاملًا من خيار </a:t>
            </a:r>
            <a:r>
              <a:rPr lang="ar-EG" sz="2000" b="1" dirty="0"/>
              <a:t>(</a:t>
            </a:r>
            <a:r>
              <a:rPr lang="en-US" sz="2000" b="1" dirty="0"/>
              <a:t>Preview</a:t>
            </a:r>
            <a:r>
              <a:rPr lang="ar-EG" sz="2000" b="1" dirty="0"/>
              <a:t>) </a:t>
            </a:r>
            <a:r>
              <a:rPr lang="ar-EG" sz="2000" dirty="0"/>
              <a:t>أعلى الشاشة جهة اليمين، وذلك للتأكد من تناسق النص والصورة والموسيقى.</a:t>
            </a:r>
          </a:p>
          <a:p>
            <a:pPr marL="342900" indent="-342900" algn="just" rtl="1">
              <a:buFont typeface="Arial" panose="020B0604020202020204" pitchFamily="34" charset="0"/>
              <a:buChar char="•"/>
            </a:pPr>
            <a:r>
              <a:rPr lang="ar-EG" sz="2000" dirty="0"/>
              <a:t>ويمكن تعديل السرعة أو المدة حسب الحاجة، وذلك عن طريق تكبير أو تصغير حجم كل صفحة من صفحات المشاهد بالأسفل.</a:t>
            </a:r>
          </a:p>
          <a:p>
            <a:pPr lvl="1" algn="just" rtl="1"/>
            <a:endParaRPr lang="ar-EG" sz="2000" dirty="0"/>
          </a:p>
          <a:p>
            <a:pPr algn="just" rtl="1"/>
            <a:r>
              <a:rPr lang="ar-EG" sz="2000" b="1" dirty="0"/>
              <a:t>9) تصدير الفيديو:</a:t>
            </a:r>
            <a:endParaRPr lang="en-US" sz="2000" b="1" dirty="0"/>
          </a:p>
          <a:p>
            <a:pPr marL="342900" indent="-342900" algn="just" rtl="1">
              <a:buFont typeface="Arial" panose="020B0604020202020204" pitchFamily="34" charset="0"/>
              <a:buChar char="•"/>
            </a:pPr>
            <a:r>
              <a:rPr lang="ar-EG" sz="2000" dirty="0"/>
              <a:t>بعد التأكد من جودة الفيديو، يتم حفظه من زر </a:t>
            </a:r>
            <a:r>
              <a:rPr lang="ar-EG" sz="2000" b="1" dirty="0"/>
              <a:t>(</a:t>
            </a:r>
            <a:r>
              <a:rPr lang="en-US" sz="2000" b="1" dirty="0"/>
              <a:t>Share</a:t>
            </a:r>
            <a:r>
              <a:rPr lang="ar-EG" sz="2000" b="1" dirty="0"/>
              <a:t>) </a:t>
            </a:r>
            <a:r>
              <a:rPr lang="ar-EG" sz="2000" dirty="0"/>
              <a:t>أعلى يمين الشاشة، بالاختيار التالي: </a:t>
            </a:r>
            <a:r>
              <a:rPr lang="en-US" sz="2000" dirty="0"/>
              <a:t>Share → Download → MP4 Video</a:t>
            </a:r>
            <a:r>
              <a:rPr lang="ar-EG" sz="2000" dirty="0"/>
              <a:t>، ثم اختيار اسم مناسب لموضوع الإعلان التوعوي (</a:t>
            </a:r>
            <a:r>
              <a:rPr lang="ar-EG" sz="2000" u="sng" dirty="0"/>
              <a:t>مثل:</a:t>
            </a:r>
            <a:r>
              <a:rPr lang="ar-EG" sz="2000" dirty="0"/>
              <a:t> كلنا واحد).</a:t>
            </a:r>
            <a:endParaRPr lang="ar-EG" sz="2000" i="1" dirty="0"/>
          </a:p>
        </p:txBody>
      </p:sp>
      <p:pic>
        <p:nvPicPr>
          <p:cNvPr id="3" name="Picture 2">
            <a:extLst>
              <a:ext uri="{FF2B5EF4-FFF2-40B4-BE49-F238E27FC236}">
                <a16:creationId xmlns:a16="http://schemas.microsoft.com/office/drawing/2014/main" id="{F5815675-1D08-A30F-6AB6-1C2C73BD586B}"/>
              </a:ext>
            </a:extLst>
          </p:cNvPr>
          <p:cNvPicPr>
            <a:picLocks noChangeAspect="1"/>
          </p:cNvPicPr>
          <p:nvPr/>
        </p:nvPicPr>
        <p:blipFill>
          <a:blip r:embed="rId5"/>
          <a:stretch>
            <a:fillRect/>
          </a:stretch>
        </p:blipFill>
        <p:spPr>
          <a:xfrm>
            <a:off x="763435" y="2958097"/>
            <a:ext cx="3962737" cy="26457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mc:AlternateContent xmlns:mc="http://schemas.openxmlformats.org/markup-compatibility/2006">
        <mc:Choice xmlns:am3d="http://schemas.microsoft.com/office/drawing/2017/model3d" Requires="am3d">
          <p:graphicFrame>
            <p:nvGraphicFramePr>
              <p:cNvPr id="4" name="3D Model 3" descr="Pointing Arrow">
                <a:extLst>
                  <a:ext uri="{FF2B5EF4-FFF2-40B4-BE49-F238E27FC236}">
                    <a16:creationId xmlns:a16="http://schemas.microsoft.com/office/drawing/2014/main" id="{C3A00C89-4A51-0C35-D574-D96F8F77EBF1}"/>
                  </a:ext>
                </a:extLst>
              </p:cNvPr>
              <p:cNvGraphicFramePr>
                <a:graphicFrameLocks noChangeAspect="1"/>
              </p:cNvGraphicFramePr>
              <p:nvPr>
                <p:extLst>
                  <p:ext uri="{D42A27DB-BD31-4B8C-83A1-F6EECF244321}">
                    <p14:modId xmlns:p14="http://schemas.microsoft.com/office/powerpoint/2010/main" val="1266905018"/>
                  </p:ext>
                </p:extLst>
              </p:nvPr>
            </p:nvGraphicFramePr>
            <p:xfrm rot="9674142">
              <a:off x="2199544" y="5501016"/>
              <a:ext cx="208655" cy="413815"/>
            </p:xfrm>
            <a:graphic>
              <a:graphicData uri="http://schemas.microsoft.com/office/drawing/2017/model3d">
                <am3d:model3d r:embed="rId6">
                  <am3d:spPr>
                    <a:xfrm rot="9674142">
                      <a:off x="0" y="0"/>
                      <a:ext cx="208655" cy="413815"/>
                    </a:xfrm>
                    <a:prstGeom prst="rect">
                      <a:avLst/>
                    </a:prstGeom>
                    <a:effectLst>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247067" ay="519480" az="-37262"/>
                    <am3d:postTrans dx="0" dy="0" dz="0"/>
                  </am3d:trans>
                  <am3d:raster rName="Office3DRenderer" rVer="16.0.8326">
                    <am3d:blip r:embed="rId7"/>
                  </am3d:raster>
                  <am3d:objViewport viewportSz="46301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4" name="3D Model 3" descr="Pointing Arrow">
                <a:extLst>
                  <a:ext uri="{FF2B5EF4-FFF2-40B4-BE49-F238E27FC236}">
                    <a16:creationId xmlns:a16="http://schemas.microsoft.com/office/drawing/2014/main" id="{C3A00C89-4A51-0C35-D574-D96F8F77EBF1}"/>
                  </a:ext>
                </a:extLst>
              </p:cNvPr>
              <p:cNvPicPr>
                <a:picLocks noGrp="1" noRot="1" noChangeAspect="1" noMove="1" noResize="1" noEditPoints="1" noAdjustHandles="1" noChangeArrowheads="1" noChangeShapeType="1" noCrop="1"/>
              </p:cNvPicPr>
              <p:nvPr/>
            </p:nvPicPr>
            <p:blipFill>
              <a:blip r:embed="rId7"/>
              <a:stretch>
                <a:fillRect/>
              </a:stretch>
            </p:blipFill>
            <p:spPr>
              <a:xfrm rot="9674142">
                <a:off x="2199544" y="5501016"/>
                <a:ext cx="208655" cy="413815"/>
              </a:xfrm>
              <a:prstGeom prst="rect">
                <a:avLst/>
              </a:prstGeom>
              <a:effectLst>
                <a:innerShdw blurRad="114300">
                  <a:prstClr val="black"/>
                </a:innerShdw>
              </a:effectLst>
              <a:scene3d>
                <a:camera prst="obliqueBottomRight"/>
                <a:lightRig rig="threePt" dir="t"/>
              </a:scene3d>
            </p:spPr>
          </p:pic>
        </mc:Fallback>
      </mc:AlternateContent>
      <p:pic>
        <p:nvPicPr>
          <p:cNvPr id="7" name="Picture 6">
            <a:extLst>
              <a:ext uri="{FF2B5EF4-FFF2-40B4-BE49-F238E27FC236}">
                <a16:creationId xmlns:a16="http://schemas.microsoft.com/office/drawing/2014/main" id="{7FB56865-F401-3638-0AA5-A1FADDA058E1}"/>
              </a:ext>
            </a:extLst>
          </p:cNvPr>
          <p:cNvPicPr>
            <a:picLocks noChangeAspect="1"/>
          </p:cNvPicPr>
          <p:nvPr/>
        </p:nvPicPr>
        <p:blipFill>
          <a:blip r:embed="rId8"/>
          <a:stretch>
            <a:fillRect/>
          </a:stretch>
        </p:blipFill>
        <p:spPr>
          <a:xfrm>
            <a:off x="2291437" y="2400268"/>
            <a:ext cx="2511821" cy="513782"/>
          </a:xfrm>
          <a:prstGeom prst="rect">
            <a:avLst/>
          </a:prstGeom>
        </p:spPr>
      </p:pic>
      <mc:AlternateContent xmlns:mc="http://schemas.openxmlformats.org/markup-compatibility/2006">
        <mc:Choice xmlns:am3d="http://schemas.microsoft.com/office/drawing/2017/model3d" Requires="am3d">
          <p:graphicFrame>
            <p:nvGraphicFramePr>
              <p:cNvPr id="8" name="3D Model 7" descr="Pointing Arrow">
                <a:extLst>
                  <a:ext uri="{FF2B5EF4-FFF2-40B4-BE49-F238E27FC236}">
                    <a16:creationId xmlns:a16="http://schemas.microsoft.com/office/drawing/2014/main" id="{4F3C5165-61AC-295F-2752-9893BB69B9F1}"/>
                  </a:ext>
                </a:extLst>
              </p:cNvPr>
              <p:cNvGraphicFramePr>
                <a:graphicFrameLocks noChangeAspect="1"/>
              </p:cNvGraphicFramePr>
              <p:nvPr>
                <p:extLst>
                  <p:ext uri="{D42A27DB-BD31-4B8C-83A1-F6EECF244321}">
                    <p14:modId xmlns:p14="http://schemas.microsoft.com/office/powerpoint/2010/main" val="534256833"/>
                  </p:ext>
                </p:extLst>
              </p:nvPr>
            </p:nvGraphicFramePr>
            <p:xfrm>
              <a:off x="3460292" y="1871332"/>
              <a:ext cx="360594" cy="710362"/>
            </p:xfrm>
            <a:graphic>
              <a:graphicData uri="http://schemas.microsoft.com/office/drawing/2017/model3d">
                <am3d:model3d r:embed="rId6">
                  <am3d:spPr>
                    <a:xfrm>
                      <a:off x="0" y="0"/>
                      <a:ext cx="360594" cy="710362"/>
                    </a:xfrm>
                    <a:prstGeom prst="rect">
                      <a:avLst/>
                    </a:prstGeom>
                    <a:effectLst>
                      <a:glow rad="63500">
                        <a:schemeClr val="accent1">
                          <a:satMod val="175000"/>
                          <a:alpha val="40000"/>
                        </a:schemeClr>
                      </a:glow>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9"/>
                  </am3d:raster>
                  <am3d:objViewport viewportSz="78944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8" name="3D Model 7" descr="Pointing Arrow">
                <a:extLst>
                  <a:ext uri="{FF2B5EF4-FFF2-40B4-BE49-F238E27FC236}">
                    <a16:creationId xmlns:a16="http://schemas.microsoft.com/office/drawing/2014/main" id="{4F3C5165-61AC-295F-2752-9893BB69B9F1}"/>
                  </a:ext>
                </a:extLst>
              </p:cNvPr>
              <p:cNvPicPr>
                <a:picLocks noGrp="1" noRot="1" noChangeAspect="1" noMove="1" noResize="1" noEditPoints="1" noAdjustHandles="1" noChangeArrowheads="1" noChangeShapeType="1" noCrop="1"/>
              </p:cNvPicPr>
              <p:nvPr/>
            </p:nvPicPr>
            <p:blipFill>
              <a:blip r:embed="rId9"/>
              <a:stretch>
                <a:fillRect/>
              </a:stretch>
            </p:blipFill>
            <p:spPr>
              <a:xfrm>
                <a:off x="3460292" y="1871332"/>
                <a:ext cx="360594" cy="710362"/>
              </a:xfrm>
              <a:prstGeom prst="rect">
                <a:avLst/>
              </a:prstGeom>
              <a:effectLst>
                <a:glow rad="63500">
                  <a:schemeClr val="accent1">
                    <a:satMod val="175000"/>
                    <a:alpha val="40000"/>
                  </a:schemeClr>
                </a:glow>
                <a:innerShdw blurRad="114300">
                  <a:prstClr val="black"/>
                </a:innerShdw>
              </a:effectLst>
              <a:scene3d>
                <a:camera prst="obliqueBottomRight"/>
                <a:lightRig rig="threePt" dir="t"/>
              </a:scene3d>
            </p:spPr>
          </p:pic>
        </mc:Fallback>
      </mc:AlternateContent>
      <mc:AlternateContent xmlns:mc="http://schemas.openxmlformats.org/markup-compatibility/2006">
        <mc:Choice xmlns:am3d="http://schemas.microsoft.com/office/drawing/2017/model3d" Requires="am3d">
          <p:graphicFrame>
            <p:nvGraphicFramePr>
              <p:cNvPr id="2" name="3D Model 1" descr="Pointing Arrow">
                <a:extLst>
                  <a:ext uri="{FF2B5EF4-FFF2-40B4-BE49-F238E27FC236}">
                    <a16:creationId xmlns:a16="http://schemas.microsoft.com/office/drawing/2014/main" id="{BF0A1043-DC5E-257F-DBA3-89106AA4AC1E}"/>
                  </a:ext>
                </a:extLst>
              </p:cNvPr>
              <p:cNvGraphicFramePr>
                <a:graphicFrameLocks noChangeAspect="1"/>
              </p:cNvGraphicFramePr>
              <p:nvPr>
                <p:extLst>
                  <p:ext uri="{D42A27DB-BD31-4B8C-83A1-F6EECF244321}">
                    <p14:modId xmlns:p14="http://schemas.microsoft.com/office/powerpoint/2010/main" val="24850687"/>
                  </p:ext>
                </p:extLst>
              </p:nvPr>
            </p:nvGraphicFramePr>
            <p:xfrm>
              <a:off x="4365744" y="2034508"/>
              <a:ext cx="246934" cy="486452"/>
            </p:xfrm>
            <a:graphic>
              <a:graphicData uri="http://schemas.microsoft.com/office/drawing/2017/model3d">
                <am3d:model3d r:embed="rId6">
                  <am3d:spPr>
                    <a:xfrm>
                      <a:off x="0" y="0"/>
                      <a:ext cx="246934" cy="486452"/>
                    </a:xfrm>
                    <a:prstGeom prst="rect">
                      <a:avLst/>
                    </a:prstGeom>
                    <a:effectLst>
                      <a:glow rad="63500">
                        <a:schemeClr val="accent1">
                          <a:satMod val="175000"/>
                          <a:alpha val="40000"/>
                        </a:schemeClr>
                      </a:glow>
                      <a:innerShdw blurRad="114300">
                        <a:prstClr val="black"/>
                      </a:innerShdw>
                    </a:effectLst>
                    <a:scene3d>
                      <a:camera prst="obliqueBottomRight"/>
                      <a:lightRig rig="threePt" dir="t"/>
                    </a:scene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401798" ay="666357" az="-77746"/>
                    <am3d:postTrans dx="0" dy="0" dz="0"/>
                  </am3d:trans>
                  <am3d:raster rName="Office3DRenderer" rVer="16.0.8326">
                    <am3d:blip r:embed="rId10"/>
                  </am3d:raster>
                  <am3d:objViewport viewportSz="54060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Pointing Arrow">
                <a:extLst>
                  <a:ext uri="{FF2B5EF4-FFF2-40B4-BE49-F238E27FC236}">
                    <a16:creationId xmlns:a16="http://schemas.microsoft.com/office/drawing/2014/main" id="{BF0A1043-DC5E-257F-DBA3-89106AA4AC1E}"/>
                  </a:ext>
                </a:extLst>
              </p:cNvPr>
              <p:cNvPicPr>
                <a:picLocks noGrp="1" noRot="1" noChangeAspect="1" noMove="1" noResize="1" noEditPoints="1" noAdjustHandles="1" noChangeArrowheads="1" noChangeShapeType="1" noCrop="1"/>
              </p:cNvPicPr>
              <p:nvPr/>
            </p:nvPicPr>
            <p:blipFill>
              <a:blip r:embed="rId10"/>
              <a:stretch>
                <a:fillRect/>
              </a:stretch>
            </p:blipFill>
            <p:spPr>
              <a:xfrm>
                <a:off x="4365744" y="2034508"/>
                <a:ext cx="246934" cy="486452"/>
              </a:xfrm>
              <a:prstGeom prst="rect">
                <a:avLst/>
              </a:prstGeom>
              <a:effectLst>
                <a:glow rad="63500">
                  <a:schemeClr val="accent1">
                    <a:satMod val="175000"/>
                    <a:alpha val="40000"/>
                  </a:schemeClr>
                </a:glow>
                <a:innerShdw blurRad="114300">
                  <a:prstClr val="black"/>
                </a:innerShdw>
              </a:effectLst>
              <a:scene3d>
                <a:camera prst="obliqueBottomRight"/>
                <a:lightRig rig="threePt" dir="t"/>
              </a:scene3d>
            </p:spPr>
          </p:pic>
        </mc:Fallback>
      </mc:AlternateContent>
    </p:spTree>
    <p:extLst>
      <p:ext uri="{BB962C8B-B14F-4D97-AF65-F5344CB8AC3E}">
        <p14:creationId xmlns:p14="http://schemas.microsoft.com/office/powerpoint/2010/main" val="8597223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44165213-49B9-45CF-468C-38C90AB5A9E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D17186C-136A-9C44-7173-0E9DA8588D5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81154D93-2A4B-C968-EEA2-9F8032F82048}"/>
              </a:ext>
            </a:extLst>
          </p:cNvPr>
          <p:cNvSpPr txBox="1"/>
          <p:nvPr/>
        </p:nvSpPr>
        <p:spPr>
          <a:xfrm>
            <a:off x="2598420" y="1128103"/>
            <a:ext cx="8290559" cy="523220"/>
          </a:xfrm>
          <a:prstGeom prst="rect">
            <a:avLst/>
          </a:prstGeom>
          <a:noFill/>
        </p:spPr>
        <p:txBody>
          <a:bodyPr wrap="square" rtlCol="0">
            <a:spAutoFit/>
          </a:bodyPr>
          <a:lstStyle/>
          <a:p>
            <a:pPr algn="ctr" rtl="1"/>
            <a:r>
              <a:rPr lang="ar-EG" sz="2800" b="1" dirty="0">
                <a:solidFill>
                  <a:srgbClr val="2E3957"/>
                </a:solidFill>
                <a:latin typeface="Alexandria"/>
                <a:cs typeface="+mj-cs"/>
              </a:rPr>
              <a:t>2. إنتاج إعلان الخدمة العامّة:</a:t>
            </a:r>
          </a:p>
        </p:txBody>
      </p:sp>
      <p:sp>
        <p:nvSpPr>
          <p:cNvPr id="10" name="TextBox 9">
            <a:extLst>
              <a:ext uri="{FF2B5EF4-FFF2-40B4-BE49-F238E27FC236}">
                <a16:creationId xmlns:a16="http://schemas.microsoft.com/office/drawing/2014/main" id="{43E2232B-9756-36AC-F850-CC1E66D44DBB}"/>
              </a:ext>
            </a:extLst>
          </p:cNvPr>
          <p:cNvSpPr txBox="1"/>
          <p:nvPr/>
        </p:nvSpPr>
        <p:spPr>
          <a:xfrm>
            <a:off x="3987799" y="1788338"/>
            <a:ext cx="7365029" cy="4247317"/>
          </a:xfrm>
          <a:prstGeom prst="rect">
            <a:avLst/>
          </a:prstGeom>
          <a:noFill/>
        </p:spPr>
        <p:txBody>
          <a:bodyPr wrap="square">
            <a:spAutoFit/>
          </a:bodyPr>
          <a:lstStyle/>
          <a:p>
            <a:pPr algn="just" rtl="1"/>
            <a:r>
              <a:rPr lang="en-US" sz="2400" b="1" dirty="0">
                <a:solidFill>
                  <a:schemeClr val="accent1"/>
                </a:solidFill>
                <a:effectLst>
                  <a:outerShdw blurRad="38100" dist="38100" dir="2700000" algn="tl">
                    <a:srgbClr val="000000">
                      <a:alpha val="43137"/>
                    </a:srgbClr>
                  </a:outerShdw>
                </a:effectLst>
              </a:rPr>
              <a:t>🎬 </a:t>
            </a:r>
            <a:r>
              <a:rPr lang="ar-EG" sz="2400" b="1" dirty="0">
                <a:solidFill>
                  <a:schemeClr val="accent1"/>
                </a:solidFill>
                <a:effectLst>
                  <a:outerShdw blurRad="38100" dist="38100" dir="2700000" algn="tl">
                    <a:srgbClr val="000000">
                      <a:alpha val="43137"/>
                    </a:srgbClr>
                  </a:outerShdw>
                </a:effectLst>
              </a:rPr>
              <a:t>تدريب تطبيقي: إنتاج إعلان خدمة عامّة:</a:t>
            </a:r>
          </a:p>
          <a:p>
            <a:pPr algn="just" rtl="1"/>
            <a:endParaRPr lang="en-US" sz="1200" b="1" dirty="0">
              <a:solidFill>
                <a:schemeClr val="accent1"/>
              </a:solidFill>
              <a:effectLst>
                <a:outerShdw blurRad="38100" dist="38100" dir="2700000" algn="tl">
                  <a:srgbClr val="000000">
                    <a:alpha val="43137"/>
                  </a:srgbClr>
                </a:outerShdw>
              </a:effectLst>
            </a:endParaRPr>
          </a:p>
          <a:p>
            <a:pPr algn="just" rtl="1"/>
            <a:r>
              <a:rPr lang="en-US" sz="2000" dirty="0"/>
              <a:t>🎯 </a:t>
            </a:r>
            <a:r>
              <a:rPr lang="ar-EG" sz="2000" b="1" dirty="0"/>
              <a:t>الهدف: </a:t>
            </a:r>
            <a:r>
              <a:rPr lang="ar-EG" sz="2000" dirty="0"/>
              <a:t>تطبيق عملي على إنتاج فيديو توعوي قصير يعبّر عن قضية مجتمعية هادفة.</a:t>
            </a:r>
          </a:p>
          <a:p>
            <a:pPr algn="just" rtl="1"/>
            <a:endParaRPr lang="ar-EG" sz="1100" u="sng" dirty="0"/>
          </a:p>
          <a:p>
            <a:pPr algn="just" rtl="1"/>
            <a:r>
              <a:rPr lang="ar-EG" sz="2000" u="sng" dirty="0"/>
              <a:t>المطلوب:-</a:t>
            </a:r>
          </a:p>
          <a:p>
            <a:pPr marL="342900" indent="-342900" algn="just" rtl="1">
              <a:buFont typeface="Arial" panose="020B0604020202020204" pitchFamily="34" charset="0"/>
              <a:buChar char="•"/>
            </a:pPr>
            <a:r>
              <a:rPr lang="ar-EG" sz="2000" dirty="0"/>
              <a:t>قم بتصميم فيديو توعوي قصير باستخدام منصة</a:t>
            </a:r>
            <a:r>
              <a:rPr lang="en-US" sz="2000" dirty="0"/>
              <a:t>Canva </a:t>
            </a:r>
            <a:r>
              <a:rPr lang="ar-EG" sz="2000" dirty="0"/>
              <a:t> بالاعتماد على القوالب الجاهزة والعناصر المرئية المتوفرة بالمنصة أو المتاحة من المصادر المفتوحة.</a:t>
            </a:r>
          </a:p>
          <a:p>
            <a:pPr marL="342900" indent="-342900" algn="just" rtl="1">
              <a:buFont typeface="Arial" panose="020B0604020202020204" pitchFamily="34" charset="0"/>
              <a:buChar char="•"/>
            </a:pPr>
            <a:r>
              <a:rPr lang="ar-EG" sz="2000" dirty="0"/>
              <a:t>موضوع الفيديو يمكن أن يكون أي قضية توعوية من اختيارك، أو نفس موضوع المحاضرة (الهوية العربية – كلّنا واحد).</a:t>
            </a:r>
          </a:p>
          <a:p>
            <a:pPr marL="342900" indent="-342900" algn="just" rtl="1">
              <a:buFont typeface="Arial" panose="020B0604020202020204" pitchFamily="34" charset="0"/>
              <a:buChar char="•"/>
            </a:pPr>
            <a:r>
              <a:rPr lang="ar-EG" sz="2000" dirty="0"/>
              <a:t>مدة الفيديو التوعوي يمكن أن تتراوح بين 30–60 ثانية.</a:t>
            </a:r>
          </a:p>
          <a:p>
            <a:pPr marL="342900" indent="-342900" algn="just" rtl="1">
              <a:buFont typeface="Arial" panose="020B0604020202020204" pitchFamily="34" charset="0"/>
              <a:buChar char="•"/>
            </a:pPr>
            <a:r>
              <a:rPr lang="ar-EG" sz="2000" dirty="0"/>
              <a:t>يمكن تسجيل تعليق صوتي أو كتابته كنص على الشاشة، مع إضافة الموسيقى والمؤثرات الصوتية الملائمة.</a:t>
            </a:r>
          </a:p>
          <a:p>
            <a:pPr marL="342900" indent="-342900" algn="just" rtl="1">
              <a:buFont typeface="Arial" panose="020B0604020202020204" pitchFamily="34" charset="0"/>
              <a:buChar char="•"/>
            </a:pPr>
            <a:r>
              <a:rPr lang="ar-EG" sz="2000" dirty="0"/>
              <a:t>إعداد نسخة صالحة للنشر على منصة </a:t>
            </a:r>
            <a:r>
              <a:rPr lang="ar-EG" sz="2000" b="1" dirty="0"/>
              <a:t>يوتيوب</a:t>
            </a:r>
            <a:r>
              <a:rPr lang="ar-EG" sz="2000" dirty="0"/>
              <a:t>، باتباع نفس الخطوات الواردة بالمُحاضرة.</a:t>
            </a:r>
          </a:p>
        </p:txBody>
      </p:sp>
      <p:pic>
        <p:nvPicPr>
          <p:cNvPr id="6" name="Picture 5" descr="A movie clapper board and a target&#10;&#10;AI-generated content may be incorrect.">
            <a:extLst>
              <a:ext uri="{FF2B5EF4-FFF2-40B4-BE49-F238E27FC236}">
                <a16:creationId xmlns:a16="http://schemas.microsoft.com/office/drawing/2014/main" id="{CF145B99-30E1-D6DC-5708-20F2674A21F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2597" y="2711525"/>
            <a:ext cx="2967571" cy="296757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2629551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73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wipe(down)">
                                      <p:cBhvr>
                                        <p:cTn id="1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EG" sz="3200" b="1" dirty="0">
                <a:effectLst>
                  <a:outerShdw blurRad="38100" dist="38100" dir="2700000" algn="tl">
                    <a:srgbClr val="000000">
                      <a:alpha val="43137"/>
                    </a:srgbClr>
                  </a:outerShdw>
                </a:effectLst>
                <a:latin typeface="Alexandria" charset="0"/>
                <a:cs typeface="Alexandria" charset="0"/>
              </a:rPr>
              <a:t>الخُلاصة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B18E0B40-B94E-3039-AC08-6FBFDCADDBEC}"/>
              </a:ext>
            </a:extLst>
          </p:cNvPr>
          <p:cNvSpPr txBox="1"/>
          <p:nvPr/>
        </p:nvSpPr>
        <p:spPr>
          <a:xfrm>
            <a:off x="4396963" y="1871811"/>
            <a:ext cx="6748032" cy="584775"/>
          </a:xfrm>
          <a:prstGeom prst="rect">
            <a:avLst/>
          </a:prstGeom>
          <a:noFill/>
        </p:spPr>
        <p:txBody>
          <a:bodyPr wrap="square" rtlCol="0">
            <a:spAutoFit/>
          </a:bodyPr>
          <a:lstStyle/>
          <a:p>
            <a:pPr algn="just" rtl="1"/>
            <a:r>
              <a:rPr lang="ar-EG" sz="3200" b="1" u="sng" dirty="0">
                <a:solidFill>
                  <a:schemeClr val="accent5">
                    <a:lumMod val="75000"/>
                  </a:schemeClr>
                </a:solidFill>
                <a:effectLst>
                  <a:outerShdw blurRad="38100" dist="38100" dir="2700000" algn="tl">
                    <a:srgbClr val="000000">
                      <a:alpha val="43137"/>
                    </a:srgbClr>
                  </a:outerShdw>
                </a:effectLst>
                <a:latin typeface="Alexandria"/>
              </a:rPr>
              <a:t>الإنتاج الرقمي التوعوي:</a:t>
            </a:r>
            <a:endParaRPr lang="ar-EG" sz="2400" b="1" dirty="0">
              <a:solidFill>
                <a:srgbClr val="2E3957"/>
              </a:solidFill>
              <a:effectLst>
                <a:outerShdw blurRad="38100" dist="38100" dir="2700000" algn="tl">
                  <a:srgbClr val="000000">
                    <a:alpha val="43137"/>
                  </a:srgbClr>
                </a:outerShdw>
              </a:effectLst>
              <a:latin typeface="Alexandria"/>
            </a:endParaRPr>
          </a:p>
        </p:txBody>
      </p:sp>
      <p:sp>
        <p:nvSpPr>
          <p:cNvPr id="7" name="TextBox 6">
            <a:extLst>
              <a:ext uri="{FF2B5EF4-FFF2-40B4-BE49-F238E27FC236}">
                <a16:creationId xmlns:a16="http://schemas.microsoft.com/office/drawing/2014/main" id="{335FC0FC-C09F-C6F6-A114-F9D1C79F0753}"/>
              </a:ext>
            </a:extLst>
          </p:cNvPr>
          <p:cNvSpPr txBox="1"/>
          <p:nvPr/>
        </p:nvSpPr>
        <p:spPr>
          <a:xfrm>
            <a:off x="4589175" y="2760730"/>
            <a:ext cx="6667358" cy="3046988"/>
          </a:xfrm>
          <a:prstGeom prst="rect">
            <a:avLst/>
          </a:prstGeom>
          <a:noFill/>
        </p:spPr>
        <p:txBody>
          <a:bodyPr wrap="square" rtlCol="0">
            <a:spAutoFit/>
          </a:bodyPr>
          <a:lstStyle/>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ما هي إعلانات الخدمة العامّة.</a:t>
            </a:r>
            <a:endParaRPr lang="en-US" sz="2400" b="1" dirty="0">
              <a:solidFill>
                <a:srgbClr val="2E3957"/>
              </a:solidFill>
              <a:effectLst>
                <a:outerShdw blurRad="38100" dist="38100" dir="2700000" algn="tl">
                  <a:srgbClr val="000000">
                    <a:alpha val="43137"/>
                  </a:srgbClr>
                </a:outerShdw>
              </a:effectLst>
              <a:latin typeface="Alexandria"/>
            </a:endParaRPr>
          </a:p>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أهداف إعلانات الخدمة العامّة.</a:t>
            </a:r>
            <a:endParaRPr lang="en-US" sz="2400" b="1" dirty="0">
              <a:solidFill>
                <a:srgbClr val="2E3957"/>
              </a:solidFill>
              <a:effectLst>
                <a:outerShdw blurRad="38100" dist="38100" dir="2700000" algn="tl">
                  <a:srgbClr val="000000">
                    <a:alpha val="43137"/>
                  </a:srgbClr>
                </a:outerShdw>
              </a:effectLst>
              <a:latin typeface="Alexandria"/>
            </a:endParaRPr>
          </a:p>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الخصائص المميزة لإعلانات الخدمة العامّة.</a:t>
            </a:r>
            <a:endParaRPr lang="en-US" sz="2400" b="1" dirty="0">
              <a:solidFill>
                <a:srgbClr val="2E3957"/>
              </a:solidFill>
              <a:effectLst>
                <a:outerShdw blurRad="38100" dist="38100" dir="2700000" algn="tl">
                  <a:srgbClr val="000000">
                    <a:alpha val="43137"/>
                  </a:srgbClr>
                </a:outerShdw>
              </a:effectLst>
              <a:latin typeface="Alexandria"/>
            </a:endParaRPr>
          </a:p>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عناصر إنتاج الفيديو التوعوي.</a:t>
            </a:r>
            <a:endParaRPr lang="en-US" sz="2400" b="1" dirty="0">
              <a:solidFill>
                <a:srgbClr val="2E3957"/>
              </a:solidFill>
              <a:effectLst>
                <a:outerShdw blurRad="38100" dist="38100" dir="2700000" algn="tl">
                  <a:srgbClr val="000000">
                    <a:alpha val="43137"/>
                  </a:srgbClr>
                </a:outerShdw>
              </a:effectLst>
              <a:latin typeface="Alexandria"/>
            </a:endParaRPr>
          </a:p>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إنتاج إعلان خدمة عامّة باستخدام منصة (</a:t>
            </a:r>
            <a:r>
              <a:rPr lang="en-US" sz="2400" b="1" dirty="0">
                <a:solidFill>
                  <a:srgbClr val="2E3957"/>
                </a:solidFill>
                <a:effectLst>
                  <a:outerShdw blurRad="38100" dist="38100" dir="2700000" algn="tl">
                    <a:srgbClr val="000000">
                      <a:alpha val="43137"/>
                    </a:srgbClr>
                  </a:outerShdw>
                </a:effectLst>
                <a:latin typeface="Alexandria"/>
              </a:rPr>
              <a:t>Canva</a:t>
            </a:r>
            <a:r>
              <a:rPr lang="ar-EG" sz="2400" b="1" dirty="0">
                <a:solidFill>
                  <a:srgbClr val="2E3957"/>
                </a:solidFill>
                <a:effectLst>
                  <a:outerShdw blurRad="38100" dist="38100" dir="2700000" algn="tl">
                    <a:srgbClr val="000000">
                      <a:alpha val="43137"/>
                    </a:srgbClr>
                  </a:outerShdw>
                </a:effectLst>
                <a:latin typeface="Alexandria"/>
              </a:rPr>
              <a:t>).</a:t>
            </a:r>
          </a:p>
          <a:p>
            <a:pPr marL="457200" indent="-457200" algn="just" rtl="1">
              <a:buFont typeface="+mj-lt"/>
              <a:buAutoNum type="arabicParenR"/>
            </a:pPr>
            <a:r>
              <a:rPr lang="en-US" sz="2400" b="1" dirty="0">
                <a:solidFill>
                  <a:srgbClr val="2E3957"/>
                </a:solidFill>
                <a:effectLst>
                  <a:outerShdw blurRad="38100" dist="38100" dir="2700000" algn="tl">
                    <a:srgbClr val="000000">
                      <a:alpha val="43137"/>
                    </a:srgbClr>
                  </a:outerShdw>
                </a:effectLst>
                <a:latin typeface="Alexandria"/>
              </a:rPr>
              <a:t> </a:t>
            </a:r>
            <a:r>
              <a:rPr lang="ar-EG" sz="2400" b="1" dirty="0">
                <a:solidFill>
                  <a:srgbClr val="2E3957"/>
                </a:solidFill>
                <a:effectLst>
                  <a:outerShdw blurRad="38100" dist="38100" dir="2700000" algn="tl">
                    <a:srgbClr val="000000">
                      <a:alpha val="43137"/>
                    </a:srgbClr>
                  </a:outerShdw>
                </a:effectLst>
                <a:latin typeface="Alexandria"/>
              </a:rPr>
              <a:t>تدريب تطبيقي.</a:t>
            </a:r>
          </a:p>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الخُلاصة</a:t>
            </a:r>
            <a:r>
              <a:rPr lang="en-US" sz="2400" b="1" dirty="0">
                <a:solidFill>
                  <a:srgbClr val="2E3957"/>
                </a:solidFill>
                <a:effectLst>
                  <a:outerShdw blurRad="38100" dist="38100" dir="2700000" algn="tl">
                    <a:srgbClr val="000000">
                      <a:alpha val="43137"/>
                    </a:srgbClr>
                  </a:outerShdw>
                </a:effectLst>
                <a:latin typeface="Alexandria"/>
              </a:rPr>
              <a:t>.</a:t>
            </a:r>
            <a:endParaRPr lang="ar-EG" sz="2400" b="1" dirty="0">
              <a:solidFill>
                <a:srgbClr val="2E3957"/>
              </a:solidFill>
              <a:effectLst>
                <a:outerShdw blurRad="38100" dist="38100" dir="2700000" algn="tl">
                  <a:srgbClr val="000000">
                    <a:alpha val="43137"/>
                  </a:srgbClr>
                </a:outerShdw>
              </a:effectLst>
              <a:latin typeface="Alexandria"/>
            </a:endParaRPr>
          </a:p>
          <a:p>
            <a:pPr marL="457200" indent="-457200" algn="just" rtl="1">
              <a:buFont typeface="+mj-lt"/>
              <a:buAutoNum type="arabicParenR"/>
            </a:pPr>
            <a:r>
              <a:rPr lang="ar-EG" sz="2400" b="1" dirty="0">
                <a:solidFill>
                  <a:srgbClr val="2E3957"/>
                </a:solidFill>
                <a:effectLst>
                  <a:outerShdw blurRad="38100" dist="38100" dir="2700000" algn="tl">
                    <a:srgbClr val="000000">
                      <a:alpha val="43137"/>
                    </a:srgbClr>
                  </a:outerShdw>
                </a:effectLst>
                <a:latin typeface="Alexandria"/>
              </a:rPr>
              <a:t>المَراجِع.</a:t>
            </a:r>
          </a:p>
        </p:txBody>
      </p:sp>
      <p:pic>
        <p:nvPicPr>
          <p:cNvPr id="12" name="Picture 11" descr="Cartoon of people sitting at a desk with a computer&#10;&#10;AI-generated content may be incorrect.">
            <a:extLst>
              <a:ext uri="{FF2B5EF4-FFF2-40B4-BE49-F238E27FC236}">
                <a16:creationId xmlns:a16="http://schemas.microsoft.com/office/drawing/2014/main" id="{2E596E24-8C85-2FC3-B374-47134CB004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07463" y="1897261"/>
            <a:ext cx="2642050" cy="396307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9927243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C33BB9-AAA7-163C-80D5-A21BAA006A4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9131B76-B91C-8376-F565-DFB6EEA51B6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A428BBB-913C-F5D1-E2BB-0D495A70F5BA}"/>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المَراجِع:</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9632AC57-31D1-6C68-21C2-C9FFF7DBF67C}"/>
              </a:ext>
            </a:extLst>
          </p:cNvPr>
          <p:cNvSpPr txBox="1"/>
          <p:nvPr/>
        </p:nvSpPr>
        <p:spPr>
          <a:xfrm>
            <a:off x="912354" y="190072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660AEA3F-056F-3CAA-29F7-92DB1BA383E2}"/>
              </a:ext>
            </a:extLst>
          </p:cNvPr>
          <p:cNvSpPr txBox="1"/>
          <p:nvPr/>
        </p:nvSpPr>
        <p:spPr>
          <a:xfrm>
            <a:off x="760499" y="2460578"/>
            <a:ext cx="10446972" cy="3447098"/>
          </a:xfrm>
          <a:prstGeom prst="rect">
            <a:avLst/>
          </a:prstGeom>
          <a:noFill/>
        </p:spPr>
        <p:txBody>
          <a:bodyPr wrap="square" rtlCol="0">
            <a:spAutoFit/>
          </a:bodyPr>
          <a:lstStyle/>
          <a:p>
            <a:pPr marL="285750" indent="-285750" algn="just">
              <a:buFont typeface="Arial" panose="020B0604020202020204" pitchFamily="34" charset="0"/>
              <a:buChar char="•"/>
            </a:pPr>
            <a:r>
              <a:rPr lang="en-US" dirty="0"/>
              <a:t>Castillo, S., </a:t>
            </a:r>
            <a:r>
              <a:rPr lang="en-US" dirty="0" err="1"/>
              <a:t>Calvitti</a:t>
            </a:r>
            <a:r>
              <a:rPr lang="en-US" dirty="0"/>
              <a:t>, K., </a:t>
            </a:r>
            <a:r>
              <a:rPr lang="en-US" dirty="0" err="1"/>
              <a:t>Shoup</a:t>
            </a:r>
            <a:r>
              <a:rPr lang="en-US" dirty="0"/>
              <a:t>, J., Rice, M., Lubbock, H., &amp; Oliver, K. (2021). Production Processes for Creating Educational Videos. </a:t>
            </a:r>
            <a:r>
              <a:rPr lang="en-US" i="1" dirty="0"/>
              <a:t>CBE Life Sciences Education</a:t>
            </a:r>
            <a:r>
              <a:rPr lang="en-US" dirty="0"/>
              <a:t>, 20. </a:t>
            </a:r>
            <a:r>
              <a:rPr lang="en-US" sz="1400" u="sng" dirty="0">
                <a:hlinkClick r:id="rId2"/>
              </a:rPr>
              <a:t>https://doi.org/10.1187/cbe.20-06-0120</a:t>
            </a:r>
            <a:endParaRPr lang="en-US" sz="1400" u="sng" dirty="0"/>
          </a:p>
          <a:p>
            <a:pPr marL="285750" indent="-285750" algn="just">
              <a:buFont typeface="Arial" panose="020B0604020202020204" pitchFamily="34" charset="0"/>
              <a:buChar char="•"/>
            </a:pPr>
            <a:r>
              <a:rPr lang="en-US" dirty="0"/>
              <a:t>Dunne, K., Bree, R. T., Duggan, V., &amp; Campion, D. T. (2020). Practical Recommendations On The Production of Video Teaching Resources. </a:t>
            </a:r>
            <a:r>
              <a:rPr lang="en-US" i="1" dirty="0"/>
              <a:t>All Ireland Journal of Higher Education</a:t>
            </a:r>
            <a:r>
              <a:rPr lang="en-US" dirty="0"/>
              <a:t>, 12(1). </a:t>
            </a:r>
            <a:r>
              <a:rPr lang="en-US" sz="1400" dirty="0">
                <a:hlinkClick r:id="rId3"/>
              </a:rPr>
              <a:t>https://ojs.aishe.org/index.php/aishe-j/article/view/427</a:t>
            </a:r>
            <a:endParaRPr lang="en-US" sz="1400" dirty="0"/>
          </a:p>
          <a:p>
            <a:pPr marL="285750" indent="-285750" algn="just">
              <a:buFont typeface="Arial" panose="020B0604020202020204" pitchFamily="34" charset="0"/>
              <a:buChar char="•"/>
            </a:pPr>
            <a:r>
              <a:rPr lang="en-US" dirty="0" err="1"/>
              <a:t>Galihleo</a:t>
            </a:r>
            <a:r>
              <a:rPr lang="en-US" dirty="0"/>
              <a:t>, M., Umriyah, N., Nugroho, N., Farez, R., &amp; </a:t>
            </a:r>
            <a:r>
              <a:rPr lang="en-US" dirty="0" err="1"/>
              <a:t>Suryasuciramdhan</a:t>
            </a:r>
            <a:r>
              <a:rPr lang="en-US" dirty="0"/>
              <a:t>, A. (2025). </a:t>
            </a:r>
            <a:r>
              <a:rPr lang="en-US" dirty="0" err="1"/>
              <a:t>Iklan</a:t>
            </a:r>
            <a:r>
              <a:rPr lang="en-US" dirty="0"/>
              <a:t> </a:t>
            </a:r>
            <a:r>
              <a:rPr lang="en-US" dirty="0" err="1"/>
              <a:t>Layanan</a:t>
            </a:r>
            <a:r>
              <a:rPr lang="en-US" dirty="0"/>
              <a:t> Masyarakat </a:t>
            </a:r>
            <a:r>
              <a:rPr lang="en-US" dirty="0" err="1"/>
              <a:t>dalam</a:t>
            </a:r>
            <a:r>
              <a:rPr lang="en-US" dirty="0"/>
              <a:t> </a:t>
            </a:r>
            <a:r>
              <a:rPr lang="en-US" dirty="0" err="1"/>
              <a:t>Mempengaruhi</a:t>
            </a:r>
            <a:r>
              <a:rPr lang="en-US" dirty="0"/>
              <a:t> </a:t>
            </a:r>
            <a:r>
              <a:rPr lang="en-US" dirty="0" err="1"/>
              <a:t>Opini</a:t>
            </a:r>
            <a:r>
              <a:rPr lang="en-US" dirty="0"/>
              <a:t> Publik. </a:t>
            </a:r>
            <a:r>
              <a:rPr lang="es-ES" i="1" dirty="0" err="1"/>
              <a:t>Dialogika</a:t>
            </a:r>
            <a:r>
              <a:rPr lang="es-ES" i="1" dirty="0"/>
              <a:t> : </a:t>
            </a:r>
            <a:r>
              <a:rPr lang="es-ES" i="1" dirty="0" err="1"/>
              <a:t>Jurnal</a:t>
            </a:r>
            <a:r>
              <a:rPr lang="es-ES" i="1" dirty="0"/>
              <a:t> </a:t>
            </a:r>
            <a:r>
              <a:rPr lang="es-ES" i="1" dirty="0" err="1"/>
              <a:t>Penelitian</a:t>
            </a:r>
            <a:r>
              <a:rPr lang="es-ES" i="1" dirty="0"/>
              <a:t> </a:t>
            </a:r>
            <a:r>
              <a:rPr lang="es-ES" i="1" dirty="0" err="1"/>
              <a:t>Komunikasi</a:t>
            </a:r>
            <a:r>
              <a:rPr lang="es-ES" i="1" dirty="0"/>
              <a:t> dan </a:t>
            </a:r>
            <a:r>
              <a:rPr lang="es-ES" i="1" dirty="0" err="1"/>
              <a:t>Sosialisasi</a:t>
            </a:r>
            <a:r>
              <a:rPr lang="es-ES" dirty="0"/>
              <a:t>. 1(3).  </a:t>
            </a:r>
            <a:r>
              <a:rPr lang="es-ES" sz="1400" u="sng" dirty="0">
                <a:hlinkClick r:id="rId4"/>
              </a:rPr>
              <a:t>https://doi.org/10.62383/dialogika.v1i3.422</a:t>
            </a:r>
            <a:endParaRPr lang="ar-EG" sz="1400" dirty="0"/>
          </a:p>
          <a:p>
            <a:pPr marL="285750" indent="-285750" algn="just">
              <a:buFont typeface="Arial" panose="020B0604020202020204" pitchFamily="34" charset="0"/>
              <a:buChar char="•"/>
            </a:pPr>
            <a:r>
              <a:rPr lang="es-ES" dirty="0" err="1"/>
              <a:t>Kustiawan</a:t>
            </a:r>
            <a:r>
              <a:rPr lang="es-ES" dirty="0"/>
              <a:t>, W., </a:t>
            </a:r>
            <a:r>
              <a:rPr lang="es-ES" dirty="0" err="1"/>
              <a:t>Ramadhan</a:t>
            </a:r>
            <a:r>
              <a:rPr lang="es-ES" dirty="0"/>
              <a:t>, M., </a:t>
            </a:r>
            <a:r>
              <a:rPr lang="es-ES" dirty="0" err="1"/>
              <a:t>Jannah</a:t>
            </a:r>
            <a:r>
              <a:rPr lang="es-ES" dirty="0"/>
              <a:t>, L., </a:t>
            </a:r>
            <a:r>
              <a:rPr lang="es-ES" dirty="0" err="1"/>
              <a:t>Sajida</a:t>
            </a:r>
            <a:r>
              <a:rPr lang="es-ES" dirty="0"/>
              <a:t>, I., </a:t>
            </a:r>
            <a:r>
              <a:rPr lang="es-ES" dirty="0" err="1"/>
              <a:t>Mardiah</a:t>
            </a:r>
            <a:r>
              <a:rPr lang="es-ES" dirty="0"/>
              <a:t>, A., </a:t>
            </a:r>
            <a:r>
              <a:rPr lang="es-ES" dirty="0" err="1"/>
              <a:t>Thariq</a:t>
            </a:r>
            <a:r>
              <a:rPr lang="es-ES" dirty="0"/>
              <a:t>, M., &amp; </a:t>
            </a:r>
            <a:r>
              <a:rPr lang="es-ES" dirty="0" err="1"/>
              <a:t>Auliza</a:t>
            </a:r>
            <a:r>
              <a:rPr lang="es-ES" dirty="0"/>
              <a:t>, S. (2024). </a:t>
            </a:r>
            <a:r>
              <a:rPr lang="es-ES" dirty="0" err="1"/>
              <a:t>Pengumuman</a:t>
            </a:r>
            <a:r>
              <a:rPr lang="es-ES" dirty="0"/>
              <a:t> </a:t>
            </a:r>
            <a:r>
              <a:rPr lang="es-ES" dirty="0" err="1"/>
              <a:t>Layanan</a:t>
            </a:r>
            <a:r>
              <a:rPr lang="es-ES" dirty="0"/>
              <a:t> </a:t>
            </a:r>
            <a:r>
              <a:rPr lang="es-ES" dirty="0" err="1"/>
              <a:t>Publik</a:t>
            </a:r>
            <a:r>
              <a:rPr lang="es-ES" dirty="0"/>
              <a:t>. </a:t>
            </a:r>
            <a:r>
              <a:rPr lang="es-ES" i="1" dirty="0" err="1"/>
              <a:t>Jurnal</a:t>
            </a:r>
            <a:r>
              <a:rPr lang="es-ES" i="1" dirty="0"/>
              <a:t> </a:t>
            </a:r>
            <a:r>
              <a:rPr lang="es-ES" i="1" dirty="0" err="1"/>
              <a:t>Motivasi</a:t>
            </a:r>
            <a:r>
              <a:rPr lang="es-ES" i="1" dirty="0"/>
              <a:t> </a:t>
            </a:r>
            <a:r>
              <a:rPr lang="es-ES" i="1" dirty="0" err="1"/>
              <a:t>Pendidikan</a:t>
            </a:r>
            <a:r>
              <a:rPr lang="es-ES" i="1" dirty="0"/>
              <a:t> dan Bahasa</a:t>
            </a:r>
            <a:r>
              <a:rPr lang="es-ES" dirty="0"/>
              <a:t>. 1 (30). </a:t>
            </a:r>
            <a:r>
              <a:rPr lang="es-ES" sz="1400" u="sng" dirty="0">
                <a:hlinkClick r:id="rId5"/>
              </a:rPr>
              <a:t>https://doi.org/10.59581/jmpb-widyakarya.v2i3.3871</a:t>
            </a:r>
            <a:endParaRPr lang="en-US" sz="1400" dirty="0"/>
          </a:p>
          <a:p>
            <a:pPr marL="285750" indent="-285750" algn="just">
              <a:buFont typeface="Arial" panose="020B0604020202020204" pitchFamily="34" charset="0"/>
              <a:buChar char="•"/>
            </a:pPr>
            <a:r>
              <a:rPr lang="en-US" dirty="0"/>
              <a:t>Laderman, M. (2019). Public Service Announcements. </a:t>
            </a:r>
            <a:r>
              <a:rPr lang="en-US" i="1" dirty="0"/>
              <a:t>The Public Relations Writer’s Handbook</a:t>
            </a:r>
            <a:r>
              <a:rPr lang="en-US" dirty="0"/>
              <a:t>. Routledge. </a:t>
            </a:r>
            <a:r>
              <a:rPr lang="en-US" sz="1400" u="sng" dirty="0">
                <a:hlinkClick r:id="rId6"/>
              </a:rPr>
              <a:t>https://doi.org/10.4324/9781351261920-5</a:t>
            </a:r>
            <a:endParaRPr lang="en-US" sz="1400" u="sng" dirty="0"/>
          </a:p>
        </p:txBody>
      </p:sp>
    </p:spTree>
    <p:extLst>
      <p:ext uri="{BB962C8B-B14F-4D97-AF65-F5344CB8AC3E}">
        <p14:creationId xmlns:p14="http://schemas.microsoft.com/office/powerpoint/2010/main" val="99532005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0E0E4-D49B-2132-055B-204CF93C316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C784686-12E3-100A-3720-EFFDF25C945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DEAAD47-222A-E867-9CE5-59C569F148CC}"/>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المَراجِع:</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67BC0D3C-0CA6-06D8-9105-57DD6B65E60B}"/>
              </a:ext>
            </a:extLst>
          </p:cNvPr>
          <p:cNvSpPr txBox="1"/>
          <p:nvPr/>
        </p:nvSpPr>
        <p:spPr>
          <a:xfrm>
            <a:off x="912354" y="190072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AE934783-66B3-9D04-F9CE-2D507099AD83}"/>
              </a:ext>
            </a:extLst>
          </p:cNvPr>
          <p:cNvSpPr txBox="1"/>
          <p:nvPr/>
        </p:nvSpPr>
        <p:spPr>
          <a:xfrm>
            <a:off x="760499" y="2460578"/>
            <a:ext cx="10446972" cy="2800767"/>
          </a:xfrm>
          <a:prstGeom prst="rect">
            <a:avLst/>
          </a:prstGeom>
          <a:noFill/>
        </p:spPr>
        <p:txBody>
          <a:bodyPr wrap="square" rtlCol="0">
            <a:spAutoFit/>
          </a:bodyPr>
          <a:lstStyle/>
          <a:p>
            <a:pPr marL="285750" indent="-285750" algn="just">
              <a:buFont typeface="Arial" panose="020B0604020202020204" pitchFamily="34" charset="0"/>
              <a:buChar char="•"/>
            </a:pPr>
            <a:r>
              <a:rPr lang="en-US" dirty="0"/>
              <a:t>Kim, E., &amp; </a:t>
            </a:r>
            <a:r>
              <a:rPr lang="en-US" dirty="0" err="1"/>
              <a:t>Muralidharan</a:t>
            </a:r>
            <a:r>
              <a:rPr lang="en-US" dirty="0"/>
              <a:t>, S. (2020). The Role of Empathy and Efficacy In Public Service Announcements. </a:t>
            </a:r>
            <a:r>
              <a:rPr lang="en-US" i="1" dirty="0"/>
              <a:t>Journal of Advertising Research</a:t>
            </a:r>
            <a:r>
              <a:rPr lang="en-US" dirty="0"/>
              <a:t>, 60, 452 - 466. </a:t>
            </a:r>
            <a:r>
              <a:rPr lang="en-US" u="sng" dirty="0">
                <a:hlinkClick r:id="rId2"/>
              </a:rPr>
              <a:t>https://doi.org/10.2501/jar-2019-039</a:t>
            </a:r>
            <a:endParaRPr lang="ar-EG" sz="1400" u="sng" dirty="0"/>
          </a:p>
          <a:p>
            <a:pPr marL="285750" indent="-285750" algn="just">
              <a:buFont typeface="Arial" panose="020B0604020202020204" pitchFamily="34" charset="0"/>
              <a:buChar char="•"/>
            </a:pPr>
            <a:r>
              <a:rPr lang="es-ES" dirty="0" err="1"/>
              <a:t>Sivakumaran</a:t>
            </a:r>
            <a:r>
              <a:rPr lang="es-ES" dirty="0"/>
              <a:t>, B., M., H., </a:t>
            </a:r>
            <a:r>
              <a:rPr lang="es-ES" dirty="0" err="1"/>
              <a:t>Nandakumar</a:t>
            </a:r>
            <a:r>
              <a:rPr lang="es-ES" dirty="0"/>
              <a:t>, N., &amp; </a:t>
            </a:r>
            <a:r>
              <a:rPr lang="es-ES" dirty="0" err="1"/>
              <a:t>Srivastava</a:t>
            </a:r>
            <a:r>
              <a:rPr lang="es-ES" dirty="0"/>
              <a:t>, E. (2023). </a:t>
            </a:r>
            <a:r>
              <a:rPr lang="en-US" dirty="0"/>
              <a:t>Public service announcements: A literature review and way forward. </a:t>
            </a:r>
            <a:r>
              <a:rPr lang="en-US" i="1" dirty="0"/>
              <a:t>International Journal of Consumer Studies</a:t>
            </a:r>
            <a:r>
              <a:rPr lang="en-US" dirty="0"/>
              <a:t>. 47(6). 2451-2478. </a:t>
            </a:r>
            <a:r>
              <a:rPr lang="en-US" sz="1400" u="sng" dirty="0">
                <a:hlinkClick r:id="rId3"/>
              </a:rPr>
              <a:t>https://doi.org/10.1111/ijcs.12942</a:t>
            </a:r>
            <a:endParaRPr lang="en-US" sz="1400" u="sng" dirty="0"/>
          </a:p>
          <a:p>
            <a:pPr marL="285750" indent="-285750" algn="just">
              <a:buFont typeface="Arial" panose="020B0604020202020204" pitchFamily="34" charset="0"/>
              <a:buChar char="•"/>
            </a:pPr>
            <a:r>
              <a:rPr lang="en-US" dirty="0"/>
              <a:t>Xie, Z. (2025). Characteristics of Japanese Public Service Announcements and Their Chinese Translation. </a:t>
            </a:r>
            <a:r>
              <a:rPr lang="en-US" i="1" dirty="0"/>
              <a:t>Journal of Social Science and Humanities</a:t>
            </a:r>
            <a:r>
              <a:rPr lang="en-US" dirty="0"/>
              <a:t>. </a:t>
            </a:r>
            <a:r>
              <a:rPr lang="en-US" i="1" dirty="0"/>
              <a:t>7</a:t>
            </a:r>
            <a:r>
              <a:rPr lang="en-US" dirty="0"/>
              <a:t>(1), 158-166. </a:t>
            </a:r>
            <a:r>
              <a:rPr lang="en-US" sz="1400" u="sng" dirty="0">
                <a:hlinkClick r:id="rId4"/>
              </a:rPr>
              <a:t>https://doi.org/10.53469/jssh.2025.7(01).24</a:t>
            </a:r>
            <a:endParaRPr lang="en-US" sz="1400" dirty="0"/>
          </a:p>
          <a:p>
            <a:pPr marL="285750" indent="-285750" algn="just">
              <a:buFont typeface="Arial" panose="020B0604020202020204" pitchFamily="34" charset="0"/>
              <a:buChar char="•"/>
            </a:pPr>
            <a:r>
              <a:rPr lang="en-US" dirty="0" err="1"/>
              <a:t>Skliarenko</a:t>
            </a:r>
            <a:r>
              <a:rPr lang="en-US" dirty="0"/>
              <a:t>, N., </a:t>
            </a:r>
            <a:r>
              <a:rPr lang="en-US" dirty="0" err="1"/>
              <a:t>Gryshchenko</a:t>
            </a:r>
            <a:r>
              <a:rPr lang="en-US" dirty="0"/>
              <a:t>, I., </a:t>
            </a:r>
            <a:r>
              <a:rPr lang="en-US" dirty="0" err="1"/>
              <a:t>Kolosnichenko</a:t>
            </a:r>
            <a:r>
              <a:rPr lang="en-US" dirty="0"/>
              <a:t>, O., Ostapenko, N., &amp; </a:t>
            </a:r>
            <a:r>
              <a:rPr lang="en-US" dirty="0" err="1"/>
              <a:t>Kolosnichenko</a:t>
            </a:r>
            <a:r>
              <a:rPr lang="en-US" dirty="0"/>
              <a:t>, M. (2023). Creativity And Innovation in The Design of Public Service Announcements: Classification and Design Models. </a:t>
            </a:r>
            <a:r>
              <a:rPr lang="en-US" i="1" dirty="0"/>
              <a:t>Creativity Studies</a:t>
            </a:r>
            <a:r>
              <a:rPr lang="en-US" dirty="0"/>
              <a:t>. 16(1). </a:t>
            </a:r>
            <a:r>
              <a:rPr lang="en-US" sz="1400" u="sng" dirty="0">
                <a:hlinkClick r:id="rId5"/>
              </a:rPr>
              <a:t>https://doi.org/10.3846/cs.2023.16441</a:t>
            </a:r>
            <a:endParaRPr lang="en-US" dirty="0"/>
          </a:p>
        </p:txBody>
      </p:sp>
    </p:spTree>
    <p:extLst>
      <p:ext uri="{BB962C8B-B14F-4D97-AF65-F5344CB8AC3E}">
        <p14:creationId xmlns:p14="http://schemas.microsoft.com/office/powerpoint/2010/main" val="81783618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25000"/>
    </mc:Choice>
    <mc:Fallback xmlns="">
      <p:transition spd="slow" advClick="0" advTm="2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7000" fill="hold"/>
                                        <p:tgtEl>
                                          <p:spTgt spid="9"/>
                                        </p:tgtEl>
                                        <p:attrNameLst>
                                          <p:attrName>ppt_w</p:attrName>
                                        </p:attrNameLst>
                                      </p:cBhvr>
                                      <p:tavLst>
                                        <p:tav tm="0">
                                          <p:val>
                                            <p:fltVal val="0"/>
                                          </p:val>
                                        </p:tav>
                                        <p:tav tm="100000">
                                          <p:val>
                                            <p:strVal val="#ppt_w"/>
                                          </p:val>
                                        </p:tav>
                                      </p:tavLst>
                                    </p:anim>
                                    <p:anim calcmode="lin" valueType="num">
                                      <p:cBhvr>
                                        <p:cTn id="8" dur="7000" fill="hold"/>
                                        <p:tgtEl>
                                          <p:spTgt spid="9"/>
                                        </p:tgtEl>
                                        <p:attrNameLst>
                                          <p:attrName>ppt_h</p:attrName>
                                        </p:attrNameLst>
                                      </p:cBhvr>
                                      <p:tavLst>
                                        <p:tav tm="0">
                                          <p:val>
                                            <p:fltVal val="0"/>
                                          </p:val>
                                        </p:tav>
                                        <p:tav tm="100000">
                                          <p:val>
                                            <p:strVal val="#ppt_h"/>
                                          </p:val>
                                        </p:tav>
                                      </p:tavLst>
                                    </p:anim>
                                    <p:anim calcmode="lin" valueType="num">
                                      <p:cBhvr>
                                        <p:cTn id="9" dur="7000" fill="hold"/>
                                        <p:tgtEl>
                                          <p:spTgt spid="9"/>
                                        </p:tgtEl>
                                        <p:attrNameLst>
                                          <p:attrName>style.rotation</p:attrName>
                                        </p:attrNameLst>
                                      </p:cBhvr>
                                      <p:tavLst>
                                        <p:tav tm="0">
                                          <p:val>
                                            <p:fltVal val="90"/>
                                          </p:val>
                                        </p:tav>
                                        <p:tav tm="100000">
                                          <p:val>
                                            <p:fltVal val="0"/>
                                          </p:val>
                                        </p:tav>
                                      </p:tavLst>
                                    </p:anim>
                                    <p:animEffect transition="in" filter="fade">
                                      <p:cBhvr>
                                        <p:cTn id="10" dur="7000"/>
                                        <p:tgtEl>
                                          <p:spTgt spid="9"/>
                                        </p:tgtEl>
                                      </p:cBhvr>
                                    </p:animEffect>
                                  </p:childTnLst>
                                </p:cTn>
                              </p:par>
                              <p:par>
                                <p:cTn id="11" presetID="2" presetClass="entr" presetSubtype="4" fill="hold" grpId="0" nodeType="withEffect">
                                  <p:stCondLst>
                                    <p:cond delay="10000"/>
                                  </p:stCondLst>
                                  <p:iterate type="lt">
                                    <p:tmPct val="0"/>
                                  </p:iterate>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7000" fill="hold"/>
                                        <p:tgtEl>
                                          <p:spTgt spid="10"/>
                                        </p:tgtEl>
                                        <p:attrNameLst>
                                          <p:attrName>ppt_x</p:attrName>
                                        </p:attrNameLst>
                                      </p:cBhvr>
                                      <p:tavLst>
                                        <p:tav tm="0">
                                          <p:val>
                                            <p:strVal val="#ppt_x"/>
                                          </p:val>
                                        </p:tav>
                                        <p:tav tm="100000">
                                          <p:val>
                                            <p:strVal val="#ppt_x"/>
                                          </p:val>
                                        </p:tav>
                                      </p:tavLst>
                                    </p:anim>
                                    <p:anim calcmode="lin" valueType="num">
                                      <p:cBhvr additive="base">
                                        <p:cTn id="14" dur="7000" fill="hold"/>
                                        <p:tgtEl>
                                          <p:spTgt spid="10"/>
                                        </p:tgtEl>
                                        <p:attrNameLst>
                                          <p:attrName>ppt_y</p:attrName>
                                        </p:attrNameLst>
                                      </p:cBhvr>
                                      <p:tavLst>
                                        <p:tav tm="0">
                                          <p:val>
                                            <p:strVal val="1+#ppt_h/2"/>
                                          </p:val>
                                        </p:tav>
                                        <p:tav tm="100000">
                                          <p:val>
                                            <p:strVal val="#ppt_y"/>
                                          </p:val>
                                        </p:tav>
                                      </p:tavLst>
                                    </p:anim>
                                  </p:childTnLst>
                                </p:cTn>
                              </p:par>
                              <p:par>
                                <p:cTn id="15" presetID="34" presetClass="emph" presetSubtype="0" fill="hold" grpId="1" nodeType="withEffect">
                                  <p:stCondLst>
                                    <p:cond delay="7000"/>
                                  </p:stCondLst>
                                  <p:iterate type="lt">
                                    <p:tmPct val="10000"/>
                                  </p:iterate>
                                  <p:childTnLst>
                                    <p:animMotion origin="layout" path="M 0.0 0.0 L 0.0 -0.07213" pathEditMode="relative" ptsTypes="">
                                      <p:cBhvr>
                                        <p:cTn id="16" dur="5000" accel="50000" decel="50000" autoRev="1" fill="hold">
                                          <p:stCondLst>
                                            <p:cond delay="0"/>
                                          </p:stCondLst>
                                        </p:cTn>
                                        <p:tgtEl>
                                          <p:spTgt spid="10"/>
                                        </p:tgtEl>
                                        <p:attrNameLst>
                                          <p:attrName>ppt_x</p:attrName>
                                          <p:attrName>ppt_y</p:attrName>
                                        </p:attrNameLst>
                                      </p:cBhvr>
                                    </p:animMotion>
                                    <p:animRot by="1500000">
                                      <p:cBhvr>
                                        <p:cTn id="17" dur="2500" fill="hold">
                                          <p:stCondLst>
                                            <p:cond delay="0"/>
                                          </p:stCondLst>
                                        </p:cTn>
                                        <p:tgtEl>
                                          <p:spTgt spid="10"/>
                                        </p:tgtEl>
                                        <p:attrNameLst>
                                          <p:attrName>r</p:attrName>
                                        </p:attrNameLst>
                                      </p:cBhvr>
                                    </p:animRot>
                                    <p:animRot by="-1500000">
                                      <p:cBhvr>
                                        <p:cTn id="18" dur="2500" fill="hold">
                                          <p:stCondLst>
                                            <p:cond delay="2500"/>
                                          </p:stCondLst>
                                        </p:cTn>
                                        <p:tgtEl>
                                          <p:spTgt spid="10"/>
                                        </p:tgtEl>
                                        <p:attrNameLst>
                                          <p:attrName>r</p:attrName>
                                        </p:attrNameLst>
                                      </p:cBhvr>
                                    </p:animRot>
                                    <p:animRot by="-1500000">
                                      <p:cBhvr>
                                        <p:cTn id="19" dur="2500" fill="hold">
                                          <p:stCondLst>
                                            <p:cond delay="5000"/>
                                          </p:stCondLst>
                                        </p:cTn>
                                        <p:tgtEl>
                                          <p:spTgt spid="10"/>
                                        </p:tgtEl>
                                        <p:attrNameLst>
                                          <p:attrName>r</p:attrName>
                                        </p:attrNameLst>
                                      </p:cBhvr>
                                    </p:animRot>
                                    <p:animRot by="1500000">
                                      <p:cBhvr>
                                        <p:cTn id="20" dur="2500" fill="hold">
                                          <p:stCondLst>
                                            <p:cond delay="75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purl.org/dc/terms/"/>
    <ds:schemaRef ds:uri="http://schemas.microsoft.com/office/2006/documentManagement/types"/>
    <ds:schemaRef ds:uri="http://schemas.microsoft.com/office/2006/metadata/properties"/>
    <ds:schemaRef ds:uri="http://schemas.microsoft.com/office/infopath/2007/PartnerControls"/>
    <ds:schemaRef ds:uri="http://purl.org/dc/elements/1.1/"/>
    <ds:schemaRef ds:uri="688354b5-287c-4cda-825e-1d7935aea40e"/>
    <ds:schemaRef ds:uri="aca13214-df29-4e3c-a050-857c0bf7bd8e"/>
    <ds:schemaRef ds:uri="http://www.w3.org/XML/1998/namespace"/>
    <ds:schemaRef ds:uri="http://purl.org/dc/dcmityp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28A47A18-8BBB-4E2E-A9D4-C1ABF4A738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15422</TotalTime>
  <Words>4612</Words>
  <Application>Microsoft Office PowerPoint</Application>
  <PresentationFormat>Widescreen</PresentationFormat>
  <Paragraphs>502</Paragraphs>
  <Slides>42</Slides>
  <Notes>29</Notes>
  <HiddenSlides>0</HiddenSlides>
  <MMClips>1</MMClips>
  <ScaleCrop>false</ScaleCrop>
  <HeadingPairs>
    <vt:vector size="4" baseType="variant">
      <vt:variant>
        <vt:lpstr>Theme</vt:lpstr>
      </vt:variant>
      <vt:variant>
        <vt:i4>2</vt:i4>
      </vt:variant>
      <vt:variant>
        <vt:lpstr>Slide Titles</vt:lpstr>
      </vt:variant>
      <vt:variant>
        <vt:i4>42</vt:i4>
      </vt:variant>
    </vt:vector>
  </HeadingPairs>
  <TitlesOfParts>
    <vt:vector size="44"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306</cp:revision>
  <dcterms:created xsi:type="dcterms:W3CDTF">2023-04-29T09:08:00Z</dcterms:created>
  <dcterms:modified xsi:type="dcterms:W3CDTF">2025-10-17T21:59:11Z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