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96" r:id="rId5"/>
    <p:sldId id="566" r:id="rId6"/>
    <p:sldId id="541" r:id="rId7"/>
    <p:sldId id="711" r:id="rId8"/>
    <p:sldId id="769" r:id="rId9"/>
    <p:sldId id="772" r:id="rId10"/>
    <p:sldId id="672" r:id="rId11"/>
    <p:sldId id="713" r:id="rId12"/>
    <p:sldId id="773" r:id="rId13"/>
    <p:sldId id="774" r:id="rId14"/>
    <p:sldId id="776" r:id="rId15"/>
    <p:sldId id="777" r:id="rId16"/>
    <p:sldId id="808" r:id="rId17"/>
    <p:sldId id="778" r:id="rId18"/>
    <p:sldId id="779" r:id="rId19"/>
    <p:sldId id="780" r:id="rId20"/>
    <p:sldId id="794" r:id="rId21"/>
    <p:sldId id="795" r:id="rId22"/>
    <p:sldId id="798" r:id="rId23"/>
    <p:sldId id="799" r:id="rId24"/>
    <p:sldId id="800" r:id="rId25"/>
    <p:sldId id="801" r:id="rId26"/>
    <p:sldId id="802" r:id="rId27"/>
    <p:sldId id="803" r:id="rId28"/>
    <p:sldId id="805" r:id="rId29"/>
    <p:sldId id="806" r:id="rId30"/>
    <p:sldId id="764" r:id="rId31"/>
    <p:sldId id="765" r:id="rId32"/>
    <p:sldId id="782" r:id="rId33"/>
    <p:sldId id="783" r:id="rId34"/>
    <p:sldId id="790" r:id="rId35"/>
    <p:sldId id="784" r:id="rId36"/>
    <p:sldId id="785" r:id="rId37"/>
    <p:sldId id="786" r:id="rId38"/>
    <p:sldId id="787" r:id="rId39"/>
    <p:sldId id="788" r:id="rId40"/>
    <p:sldId id="789" r:id="rId41"/>
    <p:sldId id="791" r:id="rId42"/>
    <p:sldId id="792" r:id="rId43"/>
    <p:sldId id="793" r:id="rId44"/>
    <p:sldId id="796" r:id="rId45"/>
    <p:sldId id="797" r:id="rId46"/>
    <p:sldId id="504" r:id="rId47"/>
    <p:sldId id="708" r:id="rId48"/>
    <p:sldId id="807" r:id="rId49"/>
    <p:sldId id="514"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66"/>
            <p14:sldId id="541"/>
            <p14:sldId id="711"/>
            <p14:sldId id="769"/>
            <p14:sldId id="772"/>
            <p14:sldId id="672"/>
            <p14:sldId id="713"/>
            <p14:sldId id="773"/>
            <p14:sldId id="774"/>
            <p14:sldId id="776"/>
            <p14:sldId id="777"/>
            <p14:sldId id="808"/>
            <p14:sldId id="778"/>
            <p14:sldId id="779"/>
            <p14:sldId id="780"/>
            <p14:sldId id="794"/>
            <p14:sldId id="795"/>
            <p14:sldId id="798"/>
            <p14:sldId id="799"/>
            <p14:sldId id="800"/>
            <p14:sldId id="801"/>
            <p14:sldId id="802"/>
            <p14:sldId id="803"/>
            <p14:sldId id="805"/>
            <p14:sldId id="806"/>
            <p14:sldId id="764"/>
            <p14:sldId id="765"/>
            <p14:sldId id="782"/>
            <p14:sldId id="783"/>
            <p14:sldId id="790"/>
            <p14:sldId id="784"/>
            <p14:sldId id="785"/>
            <p14:sldId id="786"/>
            <p14:sldId id="787"/>
            <p14:sldId id="788"/>
            <p14:sldId id="789"/>
            <p14:sldId id="791"/>
            <p14:sldId id="792"/>
            <p14:sldId id="793"/>
            <p14:sldId id="796"/>
            <p14:sldId id="797"/>
            <p14:sldId id="504"/>
            <p14:sldId id="708"/>
            <p14:sldId id="807"/>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000" autoAdjust="0"/>
    <p:restoredTop sz="90909" autoAdjust="0"/>
  </p:normalViewPr>
  <p:slideViewPr>
    <p:cSldViewPr snapToGrid="0">
      <p:cViewPr varScale="1">
        <p:scale>
          <a:sx n="73" d="100"/>
          <a:sy n="73" d="100"/>
        </p:scale>
        <p:origin x="82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commentAuthors" Target="commentAuthors.xml"/><Relationship Id="rId65"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00173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72378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3133723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5391518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047976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702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549426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545614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798021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556594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514785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770490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1216698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586095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72601971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7655458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3295335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582397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690580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224034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0190185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5410584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hyperlink" Target="https://www.linkedin.com/" TargetMode="External"/><Relationship Id="rId2" Type="http://schemas.openxmlformats.org/officeDocument/2006/relationships/hyperlink" Target="https://www.facebook.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hyperlink" Target="https://wordpress.com/ar" TargetMode="External"/><Relationship Id="rId2" Type="http://schemas.openxmlformats.org/officeDocument/2006/relationships/hyperlink" Target="https://www.blogger.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s://www.tumblr.com/" TargetMode="External"/><Relationship Id="rId2" Type="http://schemas.openxmlformats.org/officeDocument/2006/relationships/hyperlink" Target="https://x.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hyperlink" Target="https://www.flickr.com/" TargetMode="External"/><Relationship Id="rId2" Type="http://schemas.openxmlformats.org/officeDocument/2006/relationships/hyperlink" Target="https://www.youtube.com/" TargetMode="Externa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hyperlink" Target="https://www.slideshare.net/" TargetMode="External"/><Relationship Id="rId4" Type="http://schemas.openxmlformats.org/officeDocument/2006/relationships/hyperlink" Target="https://www.pinterest.com/"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ikitravel.org/" TargetMode="External"/><Relationship Id="rId2" Type="http://schemas.openxmlformats.org/officeDocument/2006/relationships/hyperlink" Target="https://ar.wikipedia.org/wiki"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hyperlink" Target="http://stumbleupon.com/" TargetMode="External"/><Relationship Id="rId2" Type="http://schemas.openxmlformats.org/officeDocument/2006/relationships/hyperlink" Target="http://delicious.com/" TargetMode="External"/><Relationship Id="rId1" Type="http://schemas.openxmlformats.org/officeDocument/2006/relationships/slideLayout" Target="../slideLayouts/slideLayout12.xml"/><Relationship Id="rId6" Type="http://schemas.openxmlformats.org/officeDocument/2006/relationships/image" Target="../media/image2.png"/><Relationship Id="rId5" Type="http://schemas.openxmlformats.org/officeDocument/2006/relationships/hyperlink" Target="https://del.icio.us/" TargetMode="External"/><Relationship Id="rId4" Type="http://schemas.openxmlformats.org/officeDocument/2006/relationships/hyperlink" Target="https://www.stumbleupon.com/"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digg.com/" TargetMode="External"/><Relationship Id="rId2" Type="http://schemas.openxmlformats.org/officeDocument/2006/relationships/hyperlink" Target="https://www.reddit.com/" TargetMode="Externa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eventful-app.com/" TargetMode="Externa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5.jpg"/><Relationship Id="rId4" Type="http://schemas.openxmlformats.org/officeDocument/2006/relationships/hyperlink" Target="https://www.lays.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hyperlink" Target="http://dousaflavor.com/"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5" Type="http://schemas.openxmlformats.org/officeDocument/2006/relationships/image" Target="../media/image7.jpeg"/><Relationship Id="rId4" Type="http://schemas.openxmlformats.org/officeDocument/2006/relationships/hyperlink" Target="https://www.gucci.co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hyperlink" Target="https://www.tiktok.com/@gucci/video/6850163442624515334?lang=en" TargetMode="External"/><Relationship Id="rId4" Type="http://schemas.openxmlformats.org/officeDocument/2006/relationships/hyperlink" Target="https://www.tiktok.com/tag/guccimodelchallenge?lang=en"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hyperlink" Target="https://www.wechat.co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5" Type="http://schemas.openxmlformats.org/officeDocument/2006/relationships/hyperlink" Target="https://digitalmarketinginstitute.com/blog/social-media-strategy" TargetMode="External"/><Relationship Id="rId4" Type="http://schemas.openxmlformats.org/officeDocument/2006/relationships/hyperlink" Target="https://www.socialinsider.io/blog/social-media-case-study/"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hyperlink" Target="https://www.teenvogue.com/story/gucci-model-challenge-tiktok#:~:text=With%20TikTok's%20new%20%E2%80%9CGucci%20Model,has%2C%20unfortunately%2C%20become%20unavailable" TargetMode="External"/><Relationship Id="rId5" Type="http://schemas.openxmlformats.org/officeDocument/2006/relationships/hyperlink" Target="https://backlinko.com/social-media-users" TargetMode="External"/><Relationship Id="rId4" Type="http://schemas.openxmlformats.org/officeDocument/2006/relationships/hyperlink" Target="https://www.bcu.ac.uk/blog/marketing/eleven-tips-to-build-a-social-media-presence#:~:text=Setting%20yourself%20goals%20and%20targets,and%20Pinterest%20are%20more%20beneficial" TargetMode="External"/></Relationships>
</file>

<file path=ppt/slides/_rels/slide46.xml.rels><?xml version="1.0" encoding="UTF-8" standalone="yes"?>
<Relationships xmlns="http://schemas.openxmlformats.org/package/2006/relationships"><Relationship Id="rId2" Type="http://schemas.openxmlformats.org/officeDocument/2006/relationships/image" Target="../media/image8.jfi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004912" y="4103426"/>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150826" y="1471649"/>
            <a:ext cx="4835236" cy="3231654"/>
          </a:xfrm>
          <a:prstGeom prst="rect">
            <a:avLst/>
          </a:prstGeom>
          <a:noFill/>
        </p:spPr>
        <p:txBody>
          <a:bodyPr wrap="square" rtlCol="0">
            <a:spAutoFit/>
          </a:bodyPr>
          <a:lstStyle/>
          <a:p>
            <a:pPr algn="ctr">
              <a:lnSpc>
                <a:spcPct val="150000"/>
              </a:lnSpc>
            </a:pPr>
            <a:r>
              <a:rPr lang="ar-AE" sz="3200" b="1" dirty="0">
                <a:solidFill>
                  <a:srgbClr val="00AEEF"/>
                </a:solidFill>
              </a:rPr>
              <a:t>حالات دراسية في التسويق الرقمي </a:t>
            </a:r>
          </a:p>
          <a:p>
            <a:pPr algn="ctr">
              <a:lnSpc>
                <a:spcPct val="150000"/>
              </a:lnSpc>
            </a:pPr>
            <a:r>
              <a:rPr lang="en-US" sz="2800" b="1" dirty="0">
                <a:solidFill>
                  <a:srgbClr val="FF0000"/>
                </a:solidFill>
              </a:rPr>
              <a:t>Case Studies in Digital </a:t>
            </a:r>
          </a:p>
          <a:p>
            <a:pPr algn="ctr">
              <a:lnSpc>
                <a:spcPct val="150000"/>
              </a:lnSpc>
            </a:pPr>
            <a:r>
              <a:rPr lang="en-US" sz="2800" b="1" dirty="0">
                <a:solidFill>
                  <a:srgbClr val="FF0000"/>
                </a:solidFill>
              </a:rPr>
              <a:t>Marketing </a:t>
            </a:r>
          </a:p>
          <a:p>
            <a:pPr algn="ctr">
              <a:lnSpc>
                <a:spcPct val="150000"/>
              </a:lnSpc>
            </a:pPr>
            <a:r>
              <a:rPr lang="en-US" sz="2000" b="1" dirty="0">
                <a:latin typeface="Alexandria" charset="0"/>
                <a:cs typeface="Alexandria" charset="0"/>
              </a:rPr>
              <a:t>MKT </a:t>
            </a:r>
            <a:r>
              <a:rPr lang="en-US" sz="2000" b="1" dirty="0" smtClean="0">
                <a:latin typeface="Alexandria" charset="0"/>
                <a:cs typeface="Alexandria" charset="0"/>
              </a:rPr>
              <a:t>323</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AE" sz="2800" b="1" dirty="0" smtClean="0">
                <a:solidFill>
                  <a:schemeClr val="bg1"/>
                </a:solidFill>
                <a:latin typeface="Alexandria" charset="0"/>
                <a:cs typeface="Alexandria" charset="0"/>
              </a:rPr>
              <a:t>التاسعة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176655093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8778240" y="4359489"/>
            <a:ext cx="2713900"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4974" y="1457727"/>
            <a:ext cx="4835236" cy="4278094"/>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AE" sz="3200" b="1" dirty="0" smtClean="0">
                <a:solidFill>
                  <a:srgbClr val="00AEEF"/>
                </a:solidFill>
              </a:rPr>
              <a:t>التاسعة</a:t>
            </a:r>
            <a:endParaRPr lang="ar-AE" sz="3200" b="1" dirty="0">
              <a:solidFill>
                <a:srgbClr val="00AEEF"/>
              </a:solidFill>
            </a:endParaRPr>
          </a:p>
          <a:p>
            <a:pPr algn="ctr" rtl="1"/>
            <a:r>
              <a:rPr lang="ar-AE" sz="2800" b="1" dirty="0">
                <a:solidFill>
                  <a:srgbClr val="FF0000"/>
                </a:solidFill>
              </a:rPr>
              <a:t>حالة </a:t>
            </a:r>
            <a:r>
              <a:rPr lang="ar-AE" sz="2800" b="1" dirty="0" smtClean="0">
                <a:solidFill>
                  <a:srgbClr val="FF0000"/>
                </a:solidFill>
              </a:rPr>
              <a:t>دراسية </a:t>
            </a:r>
            <a:r>
              <a:rPr lang="ar-AE" sz="2800" b="1" dirty="0">
                <a:solidFill>
                  <a:srgbClr val="FF0000"/>
                </a:solidFill>
              </a:rPr>
              <a:t>في التسويق عبر مواقع التواصل </a:t>
            </a:r>
            <a:r>
              <a:rPr lang="ar-AE" sz="2800" b="1" dirty="0" smtClean="0">
                <a:solidFill>
                  <a:srgbClr val="FF0000"/>
                </a:solidFill>
              </a:rPr>
              <a:t>الاجتماعي</a:t>
            </a:r>
            <a:endParaRPr lang="en-US" sz="2800" b="1" dirty="0">
              <a:solidFill>
                <a:srgbClr val="FF0000"/>
              </a:solidFill>
            </a:endParaRPr>
          </a:p>
          <a:p>
            <a:pPr algn="ctr">
              <a:lnSpc>
                <a:spcPct val="150000"/>
              </a:lnSpc>
            </a:pPr>
            <a:r>
              <a:rPr lang="en-US" sz="2800" b="1" dirty="0" smtClean="0">
                <a:solidFill>
                  <a:srgbClr val="FF0000"/>
                </a:solidFill>
              </a:rPr>
              <a:t>Social Media Marketing </a:t>
            </a:r>
          </a:p>
          <a:p>
            <a:pPr algn="ctr">
              <a:lnSpc>
                <a:spcPct val="150000"/>
              </a:lnSpc>
            </a:pPr>
            <a:r>
              <a:rPr lang="en-US" sz="2800" b="1" dirty="0" smtClean="0">
                <a:solidFill>
                  <a:srgbClr val="FF0000"/>
                </a:solidFill>
              </a:rPr>
              <a:t>(SSM)</a:t>
            </a:r>
            <a:endParaRPr lang="ar-AE" sz="2800" b="1" dirty="0" smtClean="0">
              <a:solidFill>
                <a:srgbClr val="FF0000"/>
              </a:solidFill>
            </a:endParaRPr>
          </a:p>
          <a:p>
            <a:pPr algn="ctr">
              <a:lnSpc>
                <a:spcPct val="150000"/>
              </a:lnSpc>
            </a:pPr>
            <a:endParaRPr lang="ar-AE" sz="2800" b="1" dirty="0" smtClean="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smtClean="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248616"/>
            <a:ext cx="2954655" cy="1379622"/>
          </a:xfrm>
          <a:prstGeom prst="rect">
            <a:avLst/>
          </a:prstGeom>
        </p:spPr>
      </p:pic>
      <p:sp>
        <p:nvSpPr>
          <p:cNvPr id="5" name="مستطيل مستدير الزوايا 4"/>
          <p:cNvSpPr/>
          <p:nvPr/>
        </p:nvSpPr>
        <p:spPr>
          <a:xfrm>
            <a:off x="472760" y="1750423"/>
            <a:ext cx="11482251" cy="493927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7746274" y="83602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
        <p:nvSpPr>
          <p:cNvPr id="9" name="مربع نص 8"/>
          <p:cNvSpPr txBox="1"/>
          <p:nvPr/>
        </p:nvSpPr>
        <p:spPr>
          <a:xfrm>
            <a:off x="766034" y="2215645"/>
            <a:ext cx="10609788" cy="4100353"/>
          </a:xfrm>
          <a:prstGeom prst="rect">
            <a:avLst/>
          </a:prstGeom>
          <a:noFill/>
        </p:spPr>
        <p:txBody>
          <a:bodyPr wrap="square" rtlCol="0">
            <a:spAutoFit/>
          </a:bodyPr>
          <a:lstStyle/>
          <a:p>
            <a:pPr algn="just" rtl="1">
              <a:lnSpc>
                <a:spcPct val="150000"/>
              </a:lnSpc>
            </a:pPr>
            <a:r>
              <a:rPr lang="ar-AE" sz="2200" dirty="0" smtClean="0"/>
              <a:t>أصبحت مواقع التواصل الاجتماعي جزء من نمط الحياة اليومية لمختلف الأشخاص حول العالم على اختلاف خصائصهم الديموغرافية واختلاف اهتماماتهم ولذلك أصبح التسويق عبر مواقع التواصل الاجتماعي متطلب أساسي لنجاح أي مشروع فمن خلال هذه الوسائل يمكن الوصول </a:t>
            </a:r>
            <a:r>
              <a:rPr lang="ar-AE" sz="2200" dirty="0"/>
              <a:t>للجماهير المستهدفة بمنتجات أو خدمات أي مشروع، حيث وصل عدد مستخدمي منصات التواصل الاجتماعي </a:t>
            </a:r>
            <a:r>
              <a:rPr lang="en-US" sz="2200" dirty="0"/>
              <a:t>Social Media</a:t>
            </a:r>
            <a:r>
              <a:rPr lang="ar-AE" sz="2200" dirty="0"/>
              <a:t> إلى </a:t>
            </a:r>
            <a:r>
              <a:rPr lang="en-US" sz="2200" dirty="0"/>
              <a:t>5.41</a:t>
            </a:r>
            <a:r>
              <a:rPr lang="ar-AE" sz="2200" dirty="0"/>
              <a:t> مليار مستخدم في شهر يوليو عام </a:t>
            </a:r>
            <a:r>
              <a:rPr lang="en-US" sz="2200" dirty="0"/>
              <a:t>2025</a:t>
            </a:r>
            <a:r>
              <a:rPr lang="ar-AE" sz="2200" dirty="0"/>
              <a:t> وفقاً لمنصة </a:t>
            </a:r>
            <a:r>
              <a:rPr lang="en-US" sz="2200" dirty="0"/>
              <a:t>backlinko.com</a:t>
            </a:r>
            <a:r>
              <a:rPr lang="ar-AE" sz="2200" dirty="0"/>
              <a:t>. </a:t>
            </a:r>
          </a:p>
          <a:p>
            <a:pPr algn="just" rtl="1">
              <a:lnSpc>
                <a:spcPct val="150000"/>
              </a:lnSpc>
            </a:pPr>
            <a:r>
              <a:rPr lang="ar-AE" sz="2200" dirty="0" smtClean="0"/>
              <a:t>ومن هذا المنطلق فإن جميع المنظمات سواء كانت هادفة للربح أو غير هادفة للربح وسواء كانت مؤسسات كبيرة أو متوسطة أو صغيرة أو حتى متناهية الصغر عليها التواجد على هذه المنصات وهذا ما نلاحظه بالفعل فمحلات البقالة الصغيرة أصبح لها صفحات على منصات التواصل الاجتماعي وأصبحت تسوق منتجاتها عبرها. </a:t>
            </a:r>
            <a:endParaRPr lang="en-US" sz="2200" dirty="0"/>
          </a:p>
        </p:txBody>
      </p:sp>
    </p:spTree>
    <p:extLst>
      <p:ext uri="{BB962C8B-B14F-4D97-AF65-F5344CB8AC3E}">
        <p14:creationId xmlns:p14="http://schemas.microsoft.com/office/powerpoint/2010/main" val="1632300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744583" y="617684"/>
            <a:ext cx="9522367" cy="861774"/>
          </a:xfrm>
          <a:prstGeom prst="rect">
            <a:avLst/>
          </a:prstGeom>
          <a:noFill/>
        </p:spPr>
        <p:txBody>
          <a:bodyPr wrap="square" rtlCol="0">
            <a:spAutoFit/>
          </a:bodyPr>
          <a:lstStyle/>
          <a:p>
            <a:pPr algn="ctr" rtl="1"/>
            <a:r>
              <a:rPr lang="ar-AE" sz="3200" b="1" dirty="0" smtClean="0">
                <a:solidFill>
                  <a:srgbClr val="00AEEF"/>
                </a:solidFill>
              </a:rPr>
              <a:t>ما هي مواقع التواصل الاجتماعي؟</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653841"/>
            <a:ext cx="12192000" cy="5099655"/>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0" y="1653841"/>
            <a:ext cx="12192000" cy="5626027"/>
          </a:xfrm>
          <a:prstGeom prst="rect">
            <a:avLst/>
          </a:prstGeom>
          <a:noFill/>
        </p:spPr>
        <p:txBody>
          <a:bodyPr wrap="square" rtlCol="0">
            <a:spAutoFit/>
          </a:bodyPr>
          <a:lstStyle/>
          <a:p>
            <a:pPr algn="just" rtl="1">
              <a:lnSpc>
                <a:spcPct val="150000"/>
              </a:lnSpc>
            </a:pPr>
            <a:r>
              <a:rPr lang="ar-AE" sz="2200" dirty="0" smtClean="0"/>
              <a:t>إن مصطلح مواقع التواصل الاجتماعي هو مصطلح شعبي يستخدم للدلالة على هذه المنصات الاجتماعية ولكن التسمية العلمية لهذه المنصات هي وسائل الإعلام الاجتماعي </a:t>
            </a:r>
            <a:r>
              <a:rPr lang="en-US" sz="2200" dirty="0" smtClean="0"/>
              <a:t>Social Media</a:t>
            </a:r>
            <a:r>
              <a:rPr lang="ar-AE" sz="2200" dirty="0" smtClean="0"/>
              <a:t> والبعض يطلق عليها وسائل الإعلام الجديد أو الجيل الجديد من وسائل الإعلام. </a:t>
            </a:r>
          </a:p>
          <a:p>
            <a:pPr algn="just" rtl="1">
              <a:lnSpc>
                <a:spcPct val="150000"/>
              </a:lnSpc>
            </a:pPr>
            <a:r>
              <a:rPr lang="ar-SY" sz="2200" dirty="0"/>
              <a:t>تعتبر وسائل الإعلام الاجتماعية أحد مظاهر الجيل الثاني للويب "ويب </a:t>
            </a:r>
            <a:r>
              <a:rPr lang="en-US" sz="2200" dirty="0"/>
              <a:t>2.0</a:t>
            </a:r>
            <a:r>
              <a:rPr lang="ar-SY" sz="2200" dirty="0"/>
              <a:t>" </a:t>
            </a:r>
            <a:r>
              <a:rPr lang="en-US" sz="2200" dirty="0"/>
              <a:t>"Web 2.0"</a:t>
            </a:r>
            <a:r>
              <a:rPr lang="ar-SY" sz="2200" dirty="0"/>
              <a:t>، ويطلق مصطلح </a:t>
            </a:r>
            <a:r>
              <a:rPr lang="en-US" sz="2200" dirty="0"/>
              <a:t>"Web 2.0"</a:t>
            </a:r>
            <a:r>
              <a:rPr lang="ar-SY" sz="2200" dirty="0"/>
              <a:t> على التقنيات الحديثة والتطبيقات الجديدة على الشبكة العنكبوتية العالمية </a:t>
            </a:r>
            <a:r>
              <a:rPr lang="en-US" sz="2200" dirty="0"/>
              <a:t>World Wide Web</a:t>
            </a:r>
            <a:r>
              <a:rPr lang="ar-SY" sz="2200" dirty="0"/>
              <a:t>، التقنيات التي يشملها </a:t>
            </a:r>
            <a:r>
              <a:rPr lang="en-US" sz="2200" dirty="0"/>
              <a:t>"Web 2.0" </a:t>
            </a:r>
            <a:r>
              <a:rPr lang="ar-SY" sz="2200" dirty="0"/>
              <a:t>لم تغير فقط ما تحتويه شبكة الويب بل غيرت كيفية عمل هذه الشبكة. ومن ضمن أهم الاختلافات بين الجيل الأول للويب والجيل الثاني للويب هي أن تطبيقات وتقنيات الجيل الثاني للويب </a:t>
            </a:r>
            <a:r>
              <a:rPr lang="en-US" sz="2200" dirty="0"/>
              <a:t>"Web 2.0" </a:t>
            </a:r>
            <a:r>
              <a:rPr lang="ar-SY" sz="2200" dirty="0"/>
              <a:t>تتيح للمستخدم إنشاء المحتوى وتسهل التواصل مع الآخرين بالإضافة للعديد من المزايا الحديثة التي </a:t>
            </a:r>
            <a:r>
              <a:rPr lang="ar-SY" sz="2200" dirty="0" err="1"/>
              <a:t>تتيحها</a:t>
            </a:r>
            <a:r>
              <a:rPr lang="ar-SY" sz="2200" dirty="0"/>
              <a:t> </a:t>
            </a:r>
            <a:r>
              <a:rPr lang="ar-SY" sz="2200" dirty="0" smtClean="0"/>
              <a:t>للمستخدم</a:t>
            </a:r>
            <a:r>
              <a:rPr lang="ar-AE" sz="2200" dirty="0" smtClean="0"/>
              <a:t>.</a:t>
            </a:r>
          </a:p>
          <a:p>
            <a:pPr algn="just" rtl="1">
              <a:lnSpc>
                <a:spcPct val="150000"/>
              </a:lnSpc>
            </a:pPr>
            <a:r>
              <a:rPr lang="ar-SY" sz="2200" dirty="0"/>
              <a:t>يرى بعض الباحثين أن مصطلح الجيل الثاني للويب </a:t>
            </a:r>
            <a:r>
              <a:rPr lang="en-US" sz="2200" dirty="0"/>
              <a:t>"Web 2.0"</a:t>
            </a:r>
            <a:r>
              <a:rPr lang="ar-SY" sz="2200" dirty="0"/>
              <a:t> ومصطلح وسائل الإعلام </a:t>
            </a:r>
            <a:r>
              <a:rPr lang="ar-SY" sz="2200" dirty="0" smtClean="0"/>
              <a:t>الاجتماعي </a:t>
            </a:r>
            <a:r>
              <a:rPr lang="ar-SY" sz="2200" dirty="0"/>
              <a:t>هما مصطلحين مترابطين ببعضهما البعض بشكل كبير، بمعنى آخر أن تطبيقات وسائل الإعلام الاجتماعية والتقنيات المستخدمة فيها هي التي تمثل الجيل الثاني للويب </a:t>
            </a:r>
            <a:r>
              <a:rPr lang="en-US" sz="2200" dirty="0"/>
              <a:t>"Web 2.0"</a:t>
            </a:r>
            <a:r>
              <a:rPr lang="ar-SY" sz="2200" dirty="0"/>
              <a:t> تماماً</a:t>
            </a:r>
            <a:endParaRPr lang="en-US" sz="2200" dirty="0"/>
          </a:p>
          <a:p>
            <a:pPr algn="just" rtl="1">
              <a:lnSpc>
                <a:spcPct val="150000"/>
              </a:lnSpc>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2808014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862149" y="478195"/>
            <a:ext cx="9522367" cy="861774"/>
          </a:xfrm>
          <a:prstGeom prst="rect">
            <a:avLst/>
          </a:prstGeom>
          <a:noFill/>
        </p:spPr>
        <p:txBody>
          <a:bodyPr wrap="square" rtlCol="0">
            <a:spAutoFit/>
          </a:bodyPr>
          <a:lstStyle/>
          <a:p>
            <a:pPr algn="ctr" rtl="1"/>
            <a:r>
              <a:rPr lang="ar-AE" sz="3200" b="1" dirty="0" smtClean="0">
                <a:solidFill>
                  <a:srgbClr val="00AEEF"/>
                </a:solidFill>
              </a:rPr>
              <a:t>ما هي مواقع التواصل الاجتماعي؟</a:t>
            </a:r>
            <a:endParaRPr lang="en-US" sz="3200" b="1" dirty="0">
              <a:solidFill>
                <a:srgbClr val="00AEEF"/>
              </a:solidFill>
            </a:endParaRPr>
          </a:p>
          <a:p>
            <a:pPr algn="ctr" rtl="1"/>
            <a:endParaRPr lang="en-US" dirty="0">
              <a:solidFill>
                <a:schemeClr val="bg1"/>
              </a:solidFill>
            </a:endParaRPr>
          </a:p>
        </p:txBody>
      </p:sp>
      <p:sp>
        <p:nvSpPr>
          <p:cNvPr id="4" name="مستطيل 3"/>
          <p:cNvSpPr/>
          <p:nvPr/>
        </p:nvSpPr>
        <p:spPr>
          <a:xfrm>
            <a:off x="0" y="1916913"/>
            <a:ext cx="12192000" cy="4932892"/>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2064597"/>
            <a:ext cx="11795760" cy="5076774"/>
          </a:xfrm>
          <a:prstGeom prst="rect">
            <a:avLst/>
          </a:prstGeom>
          <a:noFill/>
        </p:spPr>
        <p:txBody>
          <a:bodyPr wrap="square" rtlCol="0">
            <a:spAutoFit/>
          </a:bodyPr>
          <a:lstStyle/>
          <a:p>
            <a:pPr algn="just" rtl="1">
              <a:lnSpc>
                <a:spcPct val="150000"/>
              </a:lnSpc>
            </a:pPr>
            <a:r>
              <a:rPr lang="ar-SY" sz="2200" dirty="0"/>
              <a:t>يمكن تصنيف </a:t>
            </a:r>
            <a:r>
              <a:rPr lang="ar-SY" sz="2200" dirty="0" smtClean="0"/>
              <a:t>وسائل </a:t>
            </a:r>
            <a:r>
              <a:rPr lang="ar-SY" sz="2200" dirty="0"/>
              <a:t>الإعلام الاجتماعية على أنها مواقع المحتوى الذي ينتجه المستخدم بنفسه   </a:t>
            </a:r>
            <a:r>
              <a:rPr lang="en-US" sz="2200" dirty="0"/>
              <a:t>User Generated Content  "UGC"</a:t>
            </a:r>
            <a:r>
              <a:rPr lang="ar-SY" sz="2200" dirty="0"/>
              <a:t> أو مواقع المحتوى الذي ينشئه المستخدم  </a:t>
            </a:r>
            <a:r>
              <a:rPr lang="en-US" sz="2200" dirty="0"/>
              <a:t>User-Created Content "UCC"</a:t>
            </a:r>
            <a:r>
              <a:rPr lang="ar-SY" sz="2200" dirty="0"/>
              <a:t>، ويمكن تعريف المحتوى الذي ينتجه المستخدم بأنه أي شكل من أشكال المحتوى الذي يقوم مستخدمو الأنترنت بإنتاجه مثل الصور، الفيديو، المنشورات، </a:t>
            </a:r>
            <a:r>
              <a:rPr lang="ar-SY" sz="2200" dirty="0" err="1"/>
              <a:t>التدوينات</a:t>
            </a:r>
            <a:r>
              <a:rPr lang="ar-SY" sz="2200" dirty="0"/>
              <a:t>، الملفات الصوتية والتي يتم نشرها على المنتديات، الشبكات الاجتماعية، مواقع التدوين المصغر، مواقع الموسوعات الحرة </a:t>
            </a:r>
            <a:r>
              <a:rPr lang="en-US" sz="2200" dirty="0"/>
              <a:t>Wikis</a:t>
            </a:r>
            <a:r>
              <a:rPr lang="ar-SY" sz="2200" dirty="0"/>
              <a:t>،المدونات </a:t>
            </a:r>
            <a:r>
              <a:rPr lang="en-US" sz="2200" dirty="0"/>
              <a:t>Blogs</a:t>
            </a:r>
            <a:r>
              <a:rPr lang="ar-SY" sz="2200" dirty="0"/>
              <a:t>، ففي السنوات الأخيرة توجه الكثير من مستخدمي الأنترنت إلى إنتاج المحتوى بدلاً من أن يكونوا مستقبلين أو متلقين للمحتوى</a:t>
            </a:r>
            <a:r>
              <a:rPr lang="ar-SY" sz="2200" dirty="0" smtClean="0"/>
              <a:t>،</a:t>
            </a:r>
            <a:r>
              <a:rPr lang="ar-AE" sz="2200" dirty="0" smtClean="0"/>
              <a:t> وقد تطور بعض صناع المحتوى ليصبحوا مؤثرين ويكون لديهم ملايين المتابعين ويحققوا إيرادات كبيرة من الإعلانات.</a:t>
            </a:r>
            <a:r>
              <a:rPr lang="ar-SY" sz="2200" dirty="0" smtClean="0"/>
              <a:t> </a:t>
            </a:r>
            <a:r>
              <a:rPr lang="ar-AE" sz="2200" dirty="0" smtClean="0"/>
              <a:t>ببساطة </a:t>
            </a:r>
            <a:r>
              <a:rPr lang="ar-SY" sz="2200" dirty="0" smtClean="0"/>
              <a:t>تغيرت </a:t>
            </a:r>
            <a:r>
              <a:rPr lang="ar-SY" sz="2200" dirty="0"/>
              <a:t>الأدوار على </a:t>
            </a:r>
            <a:r>
              <a:rPr lang="ar-AE" sz="2200" dirty="0" smtClean="0"/>
              <a:t>الإنترنت </a:t>
            </a:r>
            <a:r>
              <a:rPr lang="ar-SY" sz="2200" dirty="0" smtClean="0"/>
              <a:t>ففي </a:t>
            </a:r>
            <a:r>
              <a:rPr lang="ar-SY" sz="2200" dirty="0"/>
              <a:t>المواقع الالكترونية التقليدية مثل مواقع المحتوى كانت إدارة الموقع الالكتروني هي المسؤولة عن صناعة المحتوى مثل مواقع الأخبار، المواقع الطبية، المالية، </a:t>
            </a:r>
            <a:r>
              <a:rPr lang="ar-SY" sz="2200" dirty="0" smtClean="0"/>
              <a:t>الاقتصادية</a:t>
            </a:r>
            <a:r>
              <a:rPr lang="ar-AE" sz="2200" dirty="0" smtClean="0"/>
              <a:t> ...بينما في مواقع التواصل الاجتماعي أصبح المستخدم هو الذي يصنع المحتوى أو يتفاعل مع هذا المحتوى. </a:t>
            </a:r>
            <a:endParaRPr lang="en-US" sz="2200" dirty="0"/>
          </a:p>
          <a:p>
            <a:pPr algn="just" rtl="1">
              <a:lnSpc>
                <a:spcPct val="150000"/>
              </a:lnSpc>
            </a:pP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36376735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smtClean="0"/>
              <a:t>تعريف</a:t>
            </a:r>
            <a:endParaRPr lang="en-US" sz="3600" b="1" dirty="0"/>
          </a:p>
        </p:txBody>
      </p:sp>
      <p:sp>
        <p:nvSpPr>
          <p:cNvPr id="9" name="مربع نص 8"/>
          <p:cNvSpPr txBox="1"/>
          <p:nvPr/>
        </p:nvSpPr>
        <p:spPr>
          <a:xfrm>
            <a:off x="917103" y="2868395"/>
            <a:ext cx="10261997" cy="2069028"/>
          </a:xfrm>
          <a:prstGeom prst="rect">
            <a:avLst/>
          </a:prstGeom>
          <a:noFill/>
        </p:spPr>
        <p:txBody>
          <a:bodyPr wrap="square" rtlCol="0">
            <a:spAutoFit/>
          </a:bodyPr>
          <a:lstStyle/>
          <a:p>
            <a:pPr algn="just" rtl="1">
              <a:lnSpc>
                <a:spcPct val="150000"/>
              </a:lnSpc>
            </a:pPr>
            <a:r>
              <a:rPr lang="ar-AE" sz="2200" dirty="0" smtClean="0"/>
              <a:t>تُعرف وسائل الإعلام الاجتماعي </a:t>
            </a:r>
            <a:r>
              <a:rPr lang="ar-SY" sz="2200" dirty="0" smtClean="0"/>
              <a:t>بأنها "مجموعة من التطبيقات المعتمدة على الأنترنت والتي تم بناءها على الأسس الإيديولوجية والتقنية للجيل الثاني للويب </a:t>
            </a:r>
            <a:r>
              <a:rPr lang="en-US" sz="2200" dirty="0" smtClean="0"/>
              <a:t>"Web 2.0"</a:t>
            </a:r>
            <a:r>
              <a:rPr lang="ar-SY" sz="2200" dirty="0" smtClean="0"/>
              <a:t>، وتتيح هذه التطبيقات للمستخدمين إنشاء وتبادل المحتوى الذي يتم إنتاجه بواسطة المستخدم </a:t>
            </a:r>
            <a:r>
              <a:rPr lang="en-US" sz="2200" dirty="0" smtClean="0"/>
              <a:t>"UGC</a:t>
            </a:r>
            <a:r>
              <a:rPr lang="en-US" sz="2200" b="1" dirty="0" smtClean="0"/>
              <a:t>"</a:t>
            </a:r>
            <a:r>
              <a:rPr lang="ar-AE" sz="2200" b="1" dirty="0" smtClean="0"/>
              <a:t>  </a:t>
            </a:r>
          </a:p>
          <a:p>
            <a:pPr rtl="1">
              <a:lnSpc>
                <a:spcPct val="150000"/>
              </a:lnSpc>
            </a:pPr>
            <a:r>
              <a:rPr lang="en-US" sz="2200" dirty="0"/>
              <a:t>Kaplan and </a:t>
            </a:r>
            <a:r>
              <a:rPr lang="en-US" sz="2200" dirty="0" err="1"/>
              <a:t>Haenlein</a:t>
            </a:r>
            <a:r>
              <a:rPr lang="en-US" sz="2200" dirty="0"/>
              <a:t>, 2010)</a:t>
            </a:r>
            <a:r>
              <a:rPr lang="ar-SY" sz="2200" dirty="0"/>
              <a:t>)</a:t>
            </a:r>
            <a:endParaRPr lang="en-US" sz="2200" dirty="0"/>
          </a:p>
        </p:txBody>
      </p:sp>
    </p:spTree>
    <p:extLst>
      <p:ext uri="{BB962C8B-B14F-4D97-AF65-F5344CB8AC3E}">
        <p14:creationId xmlns:p14="http://schemas.microsoft.com/office/powerpoint/2010/main" val="27647906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1285875" y="2808757"/>
            <a:ext cx="10061097" cy="2171428"/>
          </a:xfrm>
          <a:prstGeom prst="rect">
            <a:avLst/>
          </a:prstGeom>
          <a:noFill/>
        </p:spPr>
        <p:txBody>
          <a:bodyPr wrap="square" rtlCol="1">
            <a:spAutoFit/>
          </a:bodyPr>
          <a:lstStyle/>
          <a:p>
            <a:pPr lvl="0" algn="ctr" rtl="1">
              <a:lnSpc>
                <a:spcPct val="150000"/>
              </a:lnSpc>
            </a:pPr>
            <a:r>
              <a:rPr lang="ar-AE" sz="4800" dirty="0" smtClean="0">
                <a:solidFill>
                  <a:schemeClr val="bg1"/>
                </a:solidFill>
              </a:rPr>
              <a:t>أنواع وسائل الإعلام الاجتماعي </a:t>
            </a:r>
          </a:p>
          <a:p>
            <a:pPr lvl="0" algn="ctr" rtl="1">
              <a:lnSpc>
                <a:spcPct val="150000"/>
              </a:lnSpc>
            </a:pPr>
            <a:r>
              <a:rPr lang="ar-AE" sz="4800" dirty="0" smtClean="0">
                <a:solidFill>
                  <a:schemeClr val="bg1"/>
                </a:solidFill>
              </a:rPr>
              <a:t>(مواقع التواصل الاجتماعي)</a:t>
            </a:r>
          </a:p>
        </p:txBody>
      </p:sp>
    </p:spTree>
    <p:extLst>
      <p:ext uri="{BB962C8B-B14F-4D97-AF65-F5344CB8AC3E}">
        <p14:creationId xmlns:p14="http://schemas.microsoft.com/office/powerpoint/2010/main" val="7204523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377440" y="742150"/>
            <a:ext cx="5903956" cy="584775"/>
          </a:xfrm>
          <a:prstGeom prst="rect">
            <a:avLst/>
          </a:prstGeom>
          <a:noFill/>
        </p:spPr>
        <p:txBody>
          <a:bodyPr wrap="square" rtlCol="0">
            <a:spAutoFit/>
          </a:bodyPr>
          <a:lstStyle/>
          <a:p>
            <a:pPr algn="ctr" rtl="1"/>
            <a:r>
              <a:rPr lang="ar-SY" sz="3200" b="1" dirty="0" smtClean="0">
                <a:solidFill>
                  <a:srgbClr val="00AEEF"/>
                </a:solidFill>
              </a:rPr>
              <a:t>الشبكات الاجتم</a:t>
            </a:r>
            <a:r>
              <a:rPr lang="ar-SY" sz="3200" b="1" dirty="0">
                <a:solidFill>
                  <a:srgbClr val="00AEEF"/>
                </a:solidFill>
              </a:rPr>
              <a:t>اعية </a:t>
            </a:r>
            <a:r>
              <a:rPr lang="en-US" sz="3200" b="1" dirty="0">
                <a:solidFill>
                  <a:srgbClr val="00AEEF"/>
                </a:solidFill>
              </a:rPr>
              <a:t>Social Networks</a:t>
            </a:r>
          </a:p>
        </p:txBody>
      </p:sp>
      <p:sp>
        <p:nvSpPr>
          <p:cNvPr id="4" name="مستطيل 3"/>
          <p:cNvSpPr/>
          <p:nvPr/>
        </p:nvSpPr>
        <p:spPr>
          <a:xfrm>
            <a:off x="0" y="2573382"/>
            <a:ext cx="12192000" cy="401029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725916"/>
            <a:ext cx="11795760" cy="3647152"/>
          </a:xfrm>
          <a:prstGeom prst="rect">
            <a:avLst/>
          </a:prstGeom>
          <a:noFill/>
        </p:spPr>
        <p:txBody>
          <a:bodyPr wrap="square" rtlCol="0">
            <a:spAutoFit/>
          </a:bodyPr>
          <a:lstStyle/>
          <a:p>
            <a:pPr algn="just" rtl="1">
              <a:lnSpc>
                <a:spcPct val="150000"/>
              </a:lnSpc>
            </a:pPr>
            <a:r>
              <a:rPr lang="ar-SY" sz="2200" dirty="0"/>
              <a:t>وهي عبارة عن مواقع الكترونية تتيح لمستخدميها التواصل مع أصدقائهم ومعارفهم من خلال إنشاء ملف شخصي ثم إضافة الأصدقاء والمعارف إليه، يُمكِن لمستخدمي الشبكات الاجتماعية مشاركة الصور، الفيديو، المنشورات المكتوبة، والروابط على ملفاتهم الشخصية لتظهر للأصدقاء، من أشهر الشبكات الاجتماعية: الشبكة الاجتماعية فيس بوك </a:t>
            </a:r>
            <a:r>
              <a:rPr lang="en-US" sz="2200" dirty="0"/>
              <a:t>Facebook</a:t>
            </a:r>
            <a:r>
              <a:rPr lang="ar-SY" sz="2200" dirty="0"/>
              <a:t>، الشبكة الاجتماعية المهنية لينكد إن </a:t>
            </a:r>
            <a:r>
              <a:rPr lang="en-US" sz="2200" dirty="0"/>
              <a:t>LinkedIn</a:t>
            </a:r>
            <a:r>
              <a:rPr lang="ar-SY" sz="2200" dirty="0"/>
              <a:t>. </a:t>
            </a:r>
            <a:endParaRPr lang="en-US" sz="2200" dirty="0" smtClean="0"/>
          </a:p>
          <a:p>
            <a:pPr algn="just" rtl="1">
              <a:lnSpc>
                <a:spcPct val="150000"/>
              </a:lnSpc>
            </a:pPr>
            <a:r>
              <a:rPr lang="en-US" sz="2200" dirty="0">
                <a:hlinkClick r:id="rId2"/>
              </a:rPr>
              <a:t>https://</a:t>
            </a:r>
            <a:r>
              <a:rPr lang="en-US" sz="2200" dirty="0" smtClean="0">
                <a:hlinkClick r:id="rId2"/>
              </a:rPr>
              <a:t>www.facebook.com</a:t>
            </a:r>
            <a:endParaRPr lang="en-US" sz="2200" dirty="0" smtClean="0"/>
          </a:p>
          <a:p>
            <a:pPr algn="just" rtl="1">
              <a:lnSpc>
                <a:spcPct val="150000"/>
              </a:lnSpc>
            </a:pPr>
            <a:r>
              <a:rPr lang="en-US" sz="2200" dirty="0" smtClean="0">
                <a:hlinkClick r:id="rId3"/>
              </a:rPr>
              <a:t>https</a:t>
            </a:r>
            <a:r>
              <a:rPr lang="en-US" sz="2200" dirty="0">
                <a:hlinkClick r:id="rId3"/>
              </a:rPr>
              <a:t>://</a:t>
            </a:r>
            <a:r>
              <a:rPr lang="en-US" sz="2200" dirty="0" smtClean="0">
                <a:hlinkClick r:id="rId3"/>
              </a:rPr>
              <a:t>www.linkedin.com</a:t>
            </a:r>
            <a:endParaRPr lang="en-US" sz="2200" dirty="0" smtClean="0"/>
          </a:p>
          <a:p>
            <a:pPr algn="just" rtl="1">
              <a:lnSpc>
                <a:spcPct val="150000"/>
              </a:lnSpc>
            </a:pPr>
            <a:r>
              <a:rPr lang="en-US" sz="2200" dirty="0" smtClean="0"/>
              <a:t> </a:t>
            </a: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66045302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377440" y="742150"/>
            <a:ext cx="5903956" cy="584775"/>
          </a:xfrm>
          <a:prstGeom prst="rect">
            <a:avLst/>
          </a:prstGeom>
          <a:noFill/>
        </p:spPr>
        <p:txBody>
          <a:bodyPr wrap="square" rtlCol="0">
            <a:spAutoFit/>
          </a:bodyPr>
          <a:lstStyle/>
          <a:p>
            <a:pPr algn="ctr" rtl="1"/>
            <a:r>
              <a:rPr lang="ar-SY" sz="3200" b="1" dirty="0">
                <a:solidFill>
                  <a:srgbClr val="00AEEF"/>
                </a:solidFill>
              </a:rPr>
              <a:t>المدونات</a:t>
            </a:r>
            <a:r>
              <a:rPr lang="en-US" sz="3200" b="1" dirty="0">
                <a:solidFill>
                  <a:srgbClr val="00AEEF"/>
                </a:solidFill>
              </a:rPr>
              <a:t>Blogs </a:t>
            </a:r>
            <a:endParaRPr lang="ar-AE" sz="3200" b="1" dirty="0">
              <a:solidFill>
                <a:srgbClr val="00AEEF"/>
              </a:solidFill>
            </a:endParaRPr>
          </a:p>
        </p:txBody>
      </p:sp>
      <p:sp>
        <p:nvSpPr>
          <p:cNvPr id="4" name="مستطيل 3"/>
          <p:cNvSpPr/>
          <p:nvPr/>
        </p:nvSpPr>
        <p:spPr>
          <a:xfrm>
            <a:off x="0" y="2625635"/>
            <a:ext cx="12192000" cy="3971108"/>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2703016"/>
            <a:ext cx="11795760" cy="4154984"/>
          </a:xfrm>
          <a:prstGeom prst="rect">
            <a:avLst/>
          </a:prstGeom>
          <a:noFill/>
        </p:spPr>
        <p:txBody>
          <a:bodyPr wrap="square" rtlCol="0">
            <a:spAutoFit/>
          </a:bodyPr>
          <a:lstStyle/>
          <a:p>
            <a:pPr algn="just" rtl="1">
              <a:lnSpc>
                <a:spcPct val="150000"/>
              </a:lnSpc>
            </a:pPr>
            <a:r>
              <a:rPr lang="ar-SA" sz="2200" dirty="0"/>
              <a:t>وهي بمثابة مجلات الكترونية تتيح لصاحب المدونة مشاركة أفكاره من خلال كتابة </a:t>
            </a:r>
            <a:r>
              <a:rPr lang="ar-SA" sz="2200" dirty="0" err="1"/>
              <a:t>تدوينات</a:t>
            </a:r>
            <a:r>
              <a:rPr lang="ar-SA" sz="2200" dirty="0"/>
              <a:t> ضمن هذه المجلة، المدونات غالباً ما تسمح لزوار المدونة بكتابة التعليقات على </a:t>
            </a:r>
            <a:r>
              <a:rPr lang="ar-SA" sz="2200" dirty="0" err="1"/>
              <a:t>التدوينات</a:t>
            </a:r>
            <a:r>
              <a:rPr lang="ar-SA" sz="2200" dirty="0"/>
              <a:t> التي يشاركها صاحب المدونة، </a:t>
            </a:r>
            <a:r>
              <a:rPr lang="ar-SY" sz="2200" dirty="0"/>
              <a:t>مثل </a:t>
            </a:r>
            <a:r>
              <a:rPr lang="ar-AE" sz="2200" dirty="0" smtClean="0"/>
              <a:t>منصة </a:t>
            </a:r>
            <a:r>
              <a:rPr lang="en-US" sz="2200" dirty="0" smtClean="0"/>
              <a:t>Blogger</a:t>
            </a:r>
            <a:r>
              <a:rPr lang="ar-SY" sz="2200" dirty="0" smtClean="0"/>
              <a:t> </a:t>
            </a:r>
            <a:r>
              <a:rPr lang="ar-AE" sz="2200" dirty="0" smtClean="0"/>
              <a:t>ومنصة </a:t>
            </a:r>
            <a:r>
              <a:rPr lang="en-US" sz="2200" dirty="0" smtClean="0"/>
              <a:t>WordPress</a:t>
            </a:r>
            <a:r>
              <a:rPr lang="ar-AE" sz="2200" dirty="0" smtClean="0"/>
              <a:t> </a:t>
            </a:r>
            <a:r>
              <a:rPr lang="ar-SY" sz="2200" dirty="0" smtClean="0"/>
              <a:t>والذي</a:t>
            </a:r>
            <a:r>
              <a:rPr lang="ar-AE" sz="2200" dirty="0"/>
              <a:t>ن</a:t>
            </a:r>
            <a:r>
              <a:rPr lang="ar-SY" sz="2200" dirty="0" smtClean="0"/>
              <a:t> يتيح</a:t>
            </a:r>
            <a:r>
              <a:rPr lang="ar-AE" sz="2200" dirty="0" smtClean="0"/>
              <a:t>ان</a:t>
            </a:r>
            <a:r>
              <a:rPr lang="ar-SY" sz="2200" dirty="0" smtClean="0"/>
              <a:t> </a:t>
            </a:r>
            <a:r>
              <a:rPr lang="ar-SY" sz="2200" dirty="0"/>
              <a:t>للمستخدمين إنشاء مدوناتهم الخاصة. </a:t>
            </a:r>
            <a:endParaRPr lang="ar-AE" sz="2200" dirty="0" smtClean="0"/>
          </a:p>
          <a:p>
            <a:pPr algn="just" rtl="1">
              <a:lnSpc>
                <a:spcPct val="150000"/>
              </a:lnSpc>
            </a:pPr>
            <a:r>
              <a:rPr lang="ar-AE" sz="2200" dirty="0" smtClean="0"/>
              <a:t>وهناك المدونات التي يتم إنشائها على الموقع الالكتروني للعلامة التجارية وهذا النوع منتشر بشكل كبير ويعتبر أحد أهم أدوات التسويق عبر المحتوى كما درسناه سابقاً.</a:t>
            </a:r>
          </a:p>
          <a:p>
            <a:pPr algn="just" rtl="1">
              <a:lnSpc>
                <a:spcPct val="150000"/>
              </a:lnSpc>
            </a:pPr>
            <a:r>
              <a:rPr lang="en-US" sz="2200" dirty="0">
                <a:hlinkClick r:id="rId2"/>
              </a:rPr>
              <a:t>https://</a:t>
            </a:r>
            <a:r>
              <a:rPr lang="en-US" sz="2200" dirty="0" smtClean="0">
                <a:hlinkClick r:id="rId2"/>
              </a:rPr>
              <a:t>www.blogger.com</a:t>
            </a:r>
            <a:endParaRPr lang="ar-AE" sz="2200" dirty="0" smtClean="0"/>
          </a:p>
          <a:p>
            <a:pPr algn="just" rtl="1">
              <a:lnSpc>
                <a:spcPct val="150000"/>
              </a:lnSpc>
            </a:pPr>
            <a:r>
              <a:rPr lang="en-US" sz="2200" dirty="0">
                <a:hlinkClick r:id="rId3"/>
              </a:rPr>
              <a:t>https://</a:t>
            </a:r>
            <a:r>
              <a:rPr lang="en-US" sz="2200" dirty="0" smtClean="0">
                <a:hlinkClick r:id="rId3"/>
              </a:rPr>
              <a:t>wordpress.com/ar</a:t>
            </a:r>
            <a:endParaRPr lang="en-US" sz="2200" dirty="0" smtClean="0"/>
          </a:p>
          <a:p>
            <a:pPr algn="just" rtl="1">
              <a:lnSpc>
                <a:spcPct val="150000"/>
              </a:lnSpc>
            </a:pPr>
            <a:r>
              <a:rPr lang="ar-AE" sz="2200" dirty="0" smtClean="0"/>
              <a:t> </a:t>
            </a: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99691247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560319" y="894683"/>
            <a:ext cx="5903956" cy="584775"/>
          </a:xfrm>
          <a:prstGeom prst="rect">
            <a:avLst/>
          </a:prstGeom>
          <a:noFill/>
        </p:spPr>
        <p:txBody>
          <a:bodyPr wrap="square" rtlCol="0">
            <a:spAutoFit/>
          </a:bodyPr>
          <a:lstStyle/>
          <a:p>
            <a:pPr algn="ctr" rtl="1"/>
            <a:r>
              <a:rPr lang="ar-SY" sz="3200" b="1" dirty="0">
                <a:solidFill>
                  <a:srgbClr val="00AEEF"/>
                </a:solidFill>
              </a:rPr>
              <a:t>مواقع التدوين المصغر </a:t>
            </a:r>
            <a:r>
              <a:rPr lang="en-US" sz="3200" b="1" dirty="0" smtClean="0">
                <a:solidFill>
                  <a:srgbClr val="00AEEF"/>
                </a:solidFill>
              </a:rPr>
              <a:t>Microblogging </a:t>
            </a:r>
            <a:endParaRPr lang="ar-AE" sz="3200" b="1" dirty="0">
              <a:solidFill>
                <a:srgbClr val="00AEEF"/>
              </a:solidFill>
            </a:endParaRPr>
          </a:p>
        </p:txBody>
      </p:sp>
      <p:sp>
        <p:nvSpPr>
          <p:cNvPr id="4" name="مستطيل 3"/>
          <p:cNvSpPr/>
          <p:nvPr/>
        </p:nvSpPr>
        <p:spPr>
          <a:xfrm>
            <a:off x="0" y="2573382"/>
            <a:ext cx="12192000" cy="3735977"/>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790525"/>
            <a:ext cx="11795760" cy="3647152"/>
          </a:xfrm>
          <a:prstGeom prst="rect">
            <a:avLst/>
          </a:prstGeom>
          <a:noFill/>
        </p:spPr>
        <p:txBody>
          <a:bodyPr wrap="square" rtlCol="0">
            <a:spAutoFit/>
          </a:bodyPr>
          <a:lstStyle/>
          <a:p>
            <a:pPr algn="r" rtl="1">
              <a:lnSpc>
                <a:spcPct val="150000"/>
              </a:lnSpc>
            </a:pPr>
            <a:r>
              <a:rPr lang="ar-SA" sz="2200" dirty="0"/>
              <a:t>وهذه المواقع تتيح مشاركة </a:t>
            </a:r>
            <a:r>
              <a:rPr lang="ar-SA" sz="2200" dirty="0" err="1"/>
              <a:t>تدوينات</a:t>
            </a:r>
            <a:r>
              <a:rPr lang="ar-SA" sz="2200" dirty="0"/>
              <a:t> صغيرة على الحساب الشخصي ويمكن للمستخدمين متابعة الملف الشخصي للمستخدم لمشاهدة </a:t>
            </a:r>
            <a:r>
              <a:rPr lang="ar-SA" sz="2200" dirty="0" err="1"/>
              <a:t>تدويناته</a:t>
            </a:r>
            <a:r>
              <a:rPr lang="ar-SA" sz="2200" dirty="0"/>
              <a:t>، </a:t>
            </a:r>
            <a:r>
              <a:rPr lang="ar-SY" sz="2200" dirty="0"/>
              <a:t>مثل موقع </a:t>
            </a:r>
            <a:r>
              <a:rPr lang="ar-SY" sz="2200" dirty="0" err="1"/>
              <a:t>تويتر</a:t>
            </a:r>
            <a:r>
              <a:rPr lang="ar-SY" sz="2200" dirty="0"/>
              <a:t> </a:t>
            </a:r>
            <a:r>
              <a:rPr lang="en-US" sz="2200" dirty="0"/>
              <a:t>Twitter</a:t>
            </a:r>
            <a:r>
              <a:rPr lang="ar-SY" sz="2200" dirty="0"/>
              <a:t> </a:t>
            </a:r>
            <a:r>
              <a:rPr lang="ar-AE" sz="2200" dirty="0" smtClean="0"/>
              <a:t>(</a:t>
            </a:r>
            <a:r>
              <a:rPr lang="en-US" sz="2200" dirty="0" smtClean="0"/>
              <a:t>X</a:t>
            </a:r>
            <a:r>
              <a:rPr lang="ar-AE" sz="2200" dirty="0" smtClean="0"/>
              <a:t>) </a:t>
            </a:r>
            <a:r>
              <a:rPr lang="ar-SY" sz="2200" dirty="0" smtClean="0"/>
              <a:t>الذي </a:t>
            </a:r>
            <a:r>
              <a:rPr lang="ar-SY" sz="2200" dirty="0"/>
              <a:t>يتيح مشاركة </a:t>
            </a:r>
            <a:r>
              <a:rPr lang="ar-SY" sz="2200" dirty="0" err="1"/>
              <a:t>تغريدات</a:t>
            </a:r>
            <a:r>
              <a:rPr lang="ar-SY" sz="2200" dirty="0"/>
              <a:t> </a:t>
            </a:r>
            <a:r>
              <a:rPr lang="en-US" sz="2200" dirty="0"/>
              <a:t>Tweets</a:t>
            </a:r>
            <a:r>
              <a:rPr lang="ar-SY" sz="2200" dirty="0"/>
              <a:t> طولها </a:t>
            </a:r>
            <a:r>
              <a:rPr lang="en-US" sz="2200" dirty="0" smtClean="0"/>
              <a:t>280</a:t>
            </a:r>
            <a:r>
              <a:rPr lang="ar-SY" sz="2200" dirty="0" smtClean="0"/>
              <a:t>محرف </a:t>
            </a:r>
            <a:r>
              <a:rPr lang="ar-SY" sz="2200" dirty="0"/>
              <a:t>كحد </a:t>
            </a:r>
            <a:r>
              <a:rPr lang="ar-SY" sz="2200" dirty="0" smtClean="0"/>
              <a:t>أقص</a:t>
            </a:r>
            <a:r>
              <a:rPr lang="ar-AE" sz="2200" dirty="0" smtClean="0"/>
              <a:t>ى </a:t>
            </a:r>
            <a:r>
              <a:rPr lang="ar-SY" sz="2200" dirty="0" smtClean="0"/>
              <a:t>، </a:t>
            </a:r>
            <a:r>
              <a:rPr lang="ar-SY" sz="2200" dirty="0"/>
              <a:t>موقع </a:t>
            </a:r>
            <a:r>
              <a:rPr lang="ar-SY" sz="2200" dirty="0" err="1"/>
              <a:t>تمبلر</a:t>
            </a:r>
            <a:r>
              <a:rPr lang="ar-SY" sz="2200" dirty="0"/>
              <a:t> </a:t>
            </a:r>
            <a:r>
              <a:rPr lang="en-US" sz="2200" dirty="0"/>
              <a:t>Tumblr</a:t>
            </a:r>
            <a:r>
              <a:rPr lang="ar-SY" sz="2200" dirty="0" smtClean="0"/>
              <a:t>.</a:t>
            </a:r>
            <a:endParaRPr lang="ar-AE" sz="2200" dirty="0" smtClean="0"/>
          </a:p>
          <a:p>
            <a:pPr algn="r" rtl="1">
              <a:lnSpc>
                <a:spcPct val="150000"/>
              </a:lnSpc>
            </a:pPr>
            <a:r>
              <a:rPr lang="ar-AE" sz="2200" dirty="0" smtClean="0"/>
              <a:t>ومؤخرا سمحت </a:t>
            </a:r>
            <a:r>
              <a:rPr lang="en-US" sz="2200" dirty="0" smtClean="0"/>
              <a:t>X</a:t>
            </a:r>
            <a:r>
              <a:rPr lang="ar-AE" sz="2200" dirty="0" smtClean="0"/>
              <a:t> </a:t>
            </a:r>
            <a:r>
              <a:rPr lang="ar-AE" sz="2200" dirty="0" err="1" smtClean="0"/>
              <a:t>بتدوينات</a:t>
            </a:r>
            <a:r>
              <a:rPr lang="ar-AE" sz="2200" dirty="0" smtClean="0"/>
              <a:t> طويلة للحسابات المدفوعة </a:t>
            </a:r>
            <a:r>
              <a:rPr lang="en-US" sz="2200" dirty="0" err="1" smtClean="0"/>
              <a:t>Premuim</a:t>
            </a:r>
            <a:endParaRPr lang="en-US" sz="2200" dirty="0" smtClean="0"/>
          </a:p>
          <a:p>
            <a:pPr algn="r" rtl="1">
              <a:lnSpc>
                <a:spcPct val="150000"/>
              </a:lnSpc>
            </a:pPr>
            <a:r>
              <a:rPr lang="en-US" sz="2200" dirty="0">
                <a:hlinkClick r:id="rId2"/>
              </a:rPr>
              <a:t>https://x.com</a:t>
            </a:r>
            <a:endParaRPr lang="en-US" sz="2200" dirty="0"/>
          </a:p>
          <a:p>
            <a:pPr algn="r" rtl="1">
              <a:lnSpc>
                <a:spcPct val="150000"/>
              </a:lnSpc>
            </a:pPr>
            <a:r>
              <a:rPr lang="en-US" sz="2200" dirty="0">
                <a:hlinkClick r:id="rId3"/>
              </a:rPr>
              <a:t>https://</a:t>
            </a:r>
            <a:r>
              <a:rPr lang="en-US" sz="2200" dirty="0" smtClean="0">
                <a:hlinkClick r:id="rId3"/>
              </a:rPr>
              <a:t>www.tumblr.com</a:t>
            </a:r>
            <a:endParaRPr lang="en-US" sz="2200" dirty="0" smtClean="0"/>
          </a:p>
          <a:p>
            <a:pPr algn="r" rtl="1">
              <a:lnSpc>
                <a:spcPct val="150000"/>
              </a:lnSpc>
            </a:pP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316410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2625633" y="260747"/>
            <a:ext cx="5903956" cy="1077218"/>
          </a:xfrm>
          <a:prstGeom prst="rect">
            <a:avLst/>
          </a:prstGeom>
          <a:noFill/>
        </p:spPr>
        <p:txBody>
          <a:bodyPr wrap="square" rtlCol="0">
            <a:spAutoFit/>
          </a:bodyPr>
          <a:lstStyle/>
          <a:p>
            <a:pPr algn="ctr" rtl="1"/>
            <a:r>
              <a:rPr lang="ar-SY" sz="3200" b="1" dirty="0">
                <a:solidFill>
                  <a:srgbClr val="00AEEF"/>
                </a:solidFill>
              </a:rPr>
              <a:t>مواقع مشاركة الوسائط </a:t>
            </a:r>
            <a:r>
              <a:rPr lang="ar-SY" sz="3200" b="1" dirty="0" smtClean="0">
                <a:solidFill>
                  <a:srgbClr val="00AEEF"/>
                </a:solidFill>
              </a:rPr>
              <a:t>المتعددة</a:t>
            </a:r>
            <a:endParaRPr lang="ar-AE" sz="3200" b="1" dirty="0" smtClean="0">
              <a:solidFill>
                <a:srgbClr val="00AEEF"/>
              </a:solidFill>
            </a:endParaRPr>
          </a:p>
          <a:p>
            <a:pPr algn="ctr" rtl="1"/>
            <a:r>
              <a:rPr lang="en-US" sz="3200" b="1" dirty="0" smtClean="0">
                <a:solidFill>
                  <a:srgbClr val="00AEEF"/>
                </a:solidFill>
              </a:rPr>
              <a:t>Sharing Sites</a:t>
            </a:r>
            <a:r>
              <a:rPr lang="ar-AE" sz="3200" b="1" dirty="0" smtClean="0">
                <a:solidFill>
                  <a:srgbClr val="00AEEF"/>
                </a:solidFill>
              </a:rPr>
              <a:t> </a:t>
            </a:r>
            <a:r>
              <a:rPr lang="en-US" sz="3200" b="1" dirty="0" smtClean="0">
                <a:solidFill>
                  <a:srgbClr val="00AEEF"/>
                </a:solidFill>
              </a:rPr>
              <a:t> </a:t>
            </a:r>
            <a:endParaRPr lang="ar-AE" sz="3200" b="1" dirty="0">
              <a:solidFill>
                <a:srgbClr val="00AEEF"/>
              </a:solidFill>
            </a:endParaRPr>
          </a:p>
        </p:txBody>
      </p:sp>
      <p:sp>
        <p:nvSpPr>
          <p:cNvPr id="4" name="مستطيل 3"/>
          <p:cNvSpPr/>
          <p:nvPr/>
        </p:nvSpPr>
        <p:spPr>
          <a:xfrm>
            <a:off x="0" y="1854925"/>
            <a:ext cx="12192000" cy="445443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022011"/>
            <a:ext cx="11795760" cy="5170646"/>
          </a:xfrm>
          <a:prstGeom prst="rect">
            <a:avLst/>
          </a:prstGeom>
          <a:noFill/>
        </p:spPr>
        <p:txBody>
          <a:bodyPr wrap="square" rtlCol="0">
            <a:spAutoFit/>
          </a:bodyPr>
          <a:lstStyle/>
          <a:p>
            <a:pPr algn="just" rtl="1">
              <a:lnSpc>
                <a:spcPct val="150000"/>
              </a:lnSpc>
            </a:pPr>
            <a:r>
              <a:rPr lang="ar-SY" sz="2200" dirty="0"/>
              <a:t>تتيح هذه المواقع لمستخدميها مشاركة الوسائط المتعددة </a:t>
            </a:r>
            <a:r>
              <a:rPr lang="en-US" sz="2200" dirty="0"/>
              <a:t>Media </a:t>
            </a:r>
            <a:r>
              <a:rPr lang="ar-SY" sz="2200" dirty="0"/>
              <a:t> مثل الفيديو، الصور، العروض التقديمية، حيث يقوم المستخدم بإنشاء ملف شخصي عليها ويمكن للمستخدمين الآخرين متابعة ملفه الشخصي ومشاهدة مقاطع الفيديو أو الصور التي يشاركها، مثل موقع مشاركة الفيديو </a:t>
            </a:r>
            <a:r>
              <a:rPr lang="en-US" sz="2200" dirty="0" smtClean="0"/>
              <a:t>YouTube</a:t>
            </a:r>
            <a:r>
              <a:rPr lang="ar-SY" sz="2200" dirty="0"/>
              <a:t>، موقع مشاركة الصور </a:t>
            </a:r>
            <a:r>
              <a:rPr lang="en-US" sz="2200" dirty="0" smtClean="0"/>
              <a:t>Flicker</a:t>
            </a:r>
            <a:r>
              <a:rPr lang="ar-SY" sz="2200" dirty="0"/>
              <a:t>، موقع مشاركة الصور </a:t>
            </a:r>
            <a:r>
              <a:rPr lang="en-US" sz="2200" dirty="0" smtClean="0"/>
              <a:t>Pinterest</a:t>
            </a:r>
            <a:r>
              <a:rPr lang="ar-SY" sz="2200" dirty="0"/>
              <a:t>، موقع مشاركة الصور </a:t>
            </a:r>
            <a:r>
              <a:rPr lang="ar-SY" sz="2200" dirty="0" err="1"/>
              <a:t>أنستغرام</a:t>
            </a:r>
            <a:r>
              <a:rPr lang="ar-SY" sz="2200" dirty="0"/>
              <a:t> </a:t>
            </a:r>
            <a:r>
              <a:rPr lang="en-US" sz="2200" dirty="0"/>
              <a:t>Instagram</a:t>
            </a:r>
            <a:r>
              <a:rPr lang="ar-SY" sz="2200" dirty="0"/>
              <a:t>، موقع مشاركة العروض التقديمية </a:t>
            </a:r>
            <a:r>
              <a:rPr lang="ar-SY" sz="2200" dirty="0" smtClean="0"/>
              <a:t> </a:t>
            </a:r>
            <a:r>
              <a:rPr lang="en-US" sz="2200" dirty="0" err="1"/>
              <a:t>SlideShare</a:t>
            </a:r>
            <a:r>
              <a:rPr lang="ar-SY" sz="2200" dirty="0"/>
              <a:t>. </a:t>
            </a:r>
            <a:endParaRPr lang="en-US" sz="2200" dirty="0" smtClean="0"/>
          </a:p>
          <a:p>
            <a:pPr algn="just" rtl="1">
              <a:lnSpc>
                <a:spcPct val="150000"/>
              </a:lnSpc>
            </a:pPr>
            <a:r>
              <a:rPr lang="en-US" sz="2200" dirty="0">
                <a:hlinkClick r:id="rId2"/>
              </a:rPr>
              <a:t>https://</a:t>
            </a:r>
            <a:r>
              <a:rPr lang="en-US" sz="2200" dirty="0" smtClean="0">
                <a:hlinkClick r:id="rId2"/>
              </a:rPr>
              <a:t>www.youtube.com</a:t>
            </a:r>
            <a:endParaRPr lang="en-US" sz="2200" dirty="0" smtClean="0"/>
          </a:p>
          <a:p>
            <a:pPr algn="just" rtl="1">
              <a:lnSpc>
                <a:spcPct val="150000"/>
              </a:lnSpc>
            </a:pPr>
            <a:r>
              <a:rPr lang="en-US" sz="2200" dirty="0">
                <a:hlinkClick r:id="rId3"/>
              </a:rPr>
              <a:t>https://</a:t>
            </a:r>
            <a:r>
              <a:rPr lang="en-US" sz="2200" dirty="0" smtClean="0">
                <a:hlinkClick r:id="rId3"/>
              </a:rPr>
              <a:t>www.flickr.com</a:t>
            </a:r>
            <a:endParaRPr lang="en-US" sz="2200" dirty="0" smtClean="0"/>
          </a:p>
          <a:p>
            <a:pPr algn="just" rtl="1">
              <a:lnSpc>
                <a:spcPct val="150000"/>
              </a:lnSpc>
            </a:pPr>
            <a:r>
              <a:rPr lang="en-US" sz="2200" dirty="0">
                <a:hlinkClick r:id="rId4"/>
              </a:rPr>
              <a:t>https://</a:t>
            </a:r>
            <a:r>
              <a:rPr lang="en-US" sz="2200" dirty="0" smtClean="0">
                <a:hlinkClick r:id="rId4"/>
              </a:rPr>
              <a:t>www.Pinterest.com</a:t>
            </a:r>
            <a:endParaRPr lang="en-US" sz="2200" dirty="0" smtClean="0"/>
          </a:p>
          <a:p>
            <a:pPr algn="just" rtl="1">
              <a:lnSpc>
                <a:spcPct val="150000"/>
              </a:lnSpc>
            </a:pPr>
            <a:r>
              <a:rPr lang="en-US" sz="2200" dirty="0">
                <a:hlinkClick r:id="rId5"/>
              </a:rPr>
              <a:t>https://</a:t>
            </a:r>
            <a:r>
              <a:rPr lang="en-US" sz="2200" dirty="0" smtClean="0">
                <a:hlinkClick r:id="rId5"/>
              </a:rPr>
              <a:t>www.slideshare.net</a:t>
            </a:r>
            <a:r>
              <a:rPr lang="en-US" sz="2200" dirty="0" smtClean="0"/>
              <a:t>	</a:t>
            </a:r>
            <a:endParaRPr lang="en-US" sz="2200" dirty="0"/>
          </a:p>
          <a:p>
            <a:pPr algn="just" rtl="1">
              <a:lnSpc>
                <a:spcPct val="150000"/>
              </a:lnSpc>
            </a:pPr>
            <a:endParaRPr lang="en-US" sz="2200" dirty="0" smtClean="0"/>
          </a:p>
          <a:p>
            <a:pPr algn="just" rtl="1">
              <a:lnSpc>
                <a:spcPct val="150000"/>
              </a:lnSpc>
            </a:pPr>
            <a:endParaRPr lang="en-US" sz="2200" dirty="0"/>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9904611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1077218"/>
          </a:xfrm>
          <a:prstGeom prst="rect">
            <a:avLst/>
          </a:prstGeom>
          <a:noFill/>
        </p:spPr>
        <p:txBody>
          <a:bodyPr wrap="square" rtlCol="0">
            <a:spAutoFit/>
          </a:bodyPr>
          <a:lstStyle/>
          <a:p>
            <a:pPr algn="ctr" rtl="1"/>
            <a:r>
              <a:rPr lang="ar-SY" sz="3200" b="1" dirty="0" smtClean="0">
                <a:solidFill>
                  <a:srgbClr val="00AEEF"/>
                </a:solidFill>
              </a:rPr>
              <a:t>مواقع </a:t>
            </a:r>
            <a:r>
              <a:rPr lang="ar-SY" sz="3200" b="1" dirty="0">
                <a:solidFill>
                  <a:srgbClr val="00AEEF"/>
                </a:solidFill>
              </a:rPr>
              <a:t>الموسوعات (مواقع الويكي) أو مواقع توليد المحتوى </a:t>
            </a:r>
            <a:endParaRPr lang="en-US" sz="3200" b="1" dirty="0" smtClean="0">
              <a:solidFill>
                <a:srgbClr val="00AEEF"/>
              </a:solidFill>
            </a:endParaRPr>
          </a:p>
          <a:p>
            <a:pPr algn="ctr" rtl="1"/>
            <a:r>
              <a:rPr lang="en-US" sz="3200" b="1" dirty="0" smtClean="0">
                <a:solidFill>
                  <a:srgbClr val="00AEEF"/>
                </a:solidFill>
              </a:rPr>
              <a:t>Wikis </a:t>
            </a:r>
            <a:r>
              <a:rPr lang="en-US" sz="3200" b="1" dirty="0">
                <a:solidFill>
                  <a:srgbClr val="00AEEF"/>
                </a:solidFill>
              </a:rPr>
              <a:t>or User </a:t>
            </a:r>
            <a:r>
              <a:rPr lang="en-US" sz="3200" b="1" dirty="0" smtClean="0">
                <a:solidFill>
                  <a:srgbClr val="00AEEF"/>
                </a:solidFill>
              </a:rPr>
              <a:t>Generated</a:t>
            </a:r>
            <a:endParaRPr lang="ar-AE" sz="3200" b="1" dirty="0">
              <a:solidFill>
                <a:srgbClr val="00AEEF"/>
              </a:solidFill>
            </a:endParaRPr>
          </a:p>
        </p:txBody>
      </p:sp>
      <p:sp>
        <p:nvSpPr>
          <p:cNvPr id="4" name="مستطيل 3"/>
          <p:cNvSpPr/>
          <p:nvPr/>
        </p:nvSpPr>
        <p:spPr>
          <a:xfrm>
            <a:off x="0" y="2024743"/>
            <a:ext cx="12192000" cy="4702628"/>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198120" y="2556676"/>
            <a:ext cx="11795760" cy="4662815"/>
          </a:xfrm>
          <a:prstGeom prst="rect">
            <a:avLst/>
          </a:prstGeom>
          <a:noFill/>
        </p:spPr>
        <p:txBody>
          <a:bodyPr wrap="square" rtlCol="0">
            <a:spAutoFit/>
          </a:bodyPr>
          <a:lstStyle/>
          <a:p>
            <a:pPr algn="just" rtl="1">
              <a:lnSpc>
                <a:spcPct val="150000"/>
              </a:lnSpc>
            </a:pPr>
            <a:r>
              <a:rPr lang="ar-SY" sz="2200" dirty="0"/>
              <a:t>وهي مواقع للمحتوى التعاوني حيث يقوم المستخدمون بإضافة المحتوى وتطويره ويمكن للمستخدمين الكتابة في مختلف المجالات، يعود الفضل في إنشاء مواقع الموسوعات الحرة إلى </a:t>
            </a:r>
            <a:r>
              <a:rPr lang="en-US" sz="2200" dirty="0"/>
              <a:t>Ward Cunningham </a:t>
            </a:r>
            <a:r>
              <a:rPr lang="ar-SY" sz="2200" dirty="0"/>
              <a:t>الذي أنشئ أول موسوعة حرة في عام </a:t>
            </a:r>
            <a:r>
              <a:rPr lang="en-US" sz="2200" dirty="0"/>
              <a:t>1995</a:t>
            </a:r>
            <a:r>
              <a:rPr lang="ar-SA" sz="2200" dirty="0"/>
              <a:t>، وتعتبر الموسوعات الحرة من أهم مصادر المعلومات حيث تحتوي على أي معلومة يرغب الباحث على الإنترنت في الحصول عليها، وقد بدأت الشركات مؤخراً في الاستفادة من مواقع الموسوعات الحرة من خلال إنشاء محتوى خاص بها وإدراج روابط خاصة بموقع الشركة ضمن هذه الموسوعات، </a:t>
            </a:r>
            <a:r>
              <a:rPr lang="ar-SY" sz="2200" dirty="0"/>
              <a:t>من الأمثلة عليها موقع الموسوعة الحرة ويكيبيديا </a:t>
            </a:r>
            <a:r>
              <a:rPr lang="en-US" sz="2200" dirty="0"/>
              <a:t>Wikipedia</a:t>
            </a:r>
            <a:r>
              <a:rPr lang="ar-SY" sz="2200" dirty="0"/>
              <a:t>، موقع موسوعة </a:t>
            </a:r>
            <a:r>
              <a:rPr lang="ar-SY" sz="2200" dirty="0" smtClean="0"/>
              <a:t>السفر.</a:t>
            </a:r>
            <a:endParaRPr lang="en-US" sz="2200" dirty="0" smtClean="0"/>
          </a:p>
          <a:p>
            <a:pPr algn="just" rtl="1">
              <a:lnSpc>
                <a:spcPct val="150000"/>
              </a:lnSpc>
            </a:pPr>
            <a:r>
              <a:rPr lang="en-US" sz="2200" dirty="0">
                <a:hlinkClick r:id="rId2"/>
              </a:rPr>
              <a:t>https://</a:t>
            </a:r>
            <a:r>
              <a:rPr lang="en-US" sz="2200" dirty="0" smtClean="0">
                <a:hlinkClick r:id="rId2"/>
              </a:rPr>
              <a:t>ar.wikipedia.org/wiki</a:t>
            </a:r>
            <a:endParaRPr lang="en-US" sz="2200" dirty="0" smtClean="0"/>
          </a:p>
          <a:p>
            <a:pPr algn="just" rtl="1">
              <a:lnSpc>
                <a:spcPct val="150000"/>
              </a:lnSpc>
            </a:pPr>
            <a:r>
              <a:rPr lang="en-US" sz="2200" dirty="0">
                <a:hlinkClick r:id="rId3"/>
              </a:rPr>
              <a:t>https://</a:t>
            </a:r>
            <a:r>
              <a:rPr lang="en-US" sz="2200" dirty="0" smtClean="0">
                <a:hlinkClick r:id="rId3"/>
              </a:rPr>
              <a:t>wikitravel.org</a:t>
            </a:r>
            <a:endParaRPr lang="en-US" sz="2200" dirty="0" smtClean="0"/>
          </a:p>
          <a:p>
            <a:pPr algn="just" rtl="1">
              <a:lnSpc>
                <a:spcPct val="150000"/>
              </a:lnSpc>
            </a:pPr>
            <a:endParaRPr lang="en-US" sz="2200" dirty="0" smtClean="0"/>
          </a:p>
          <a:p>
            <a:pPr algn="just" rtl="1">
              <a:lnSpc>
                <a:spcPct val="150000"/>
              </a:lnSpc>
            </a:pPr>
            <a:r>
              <a:rPr lang="ar-SY" sz="2200" dirty="0" smtClean="0"/>
              <a:t> </a:t>
            </a: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5649320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614141"/>
            <a:ext cx="9273048" cy="1077218"/>
          </a:xfrm>
          <a:prstGeom prst="rect">
            <a:avLst/>
          </a:prstGeom>
          <a:noFill/>
        </p:spPr>
        <p:txBody>
          <a:bodyPr wrap="square" rtlCol="0">
            <a:spAutoFit/>
          </a:bodyPr>
          <a:lstStyle/>
          <a:p>
            <a:pPr algn="ctr" rtl="1"/>
            <a:r>
              <a:rPr lang="ar-SY" sz="3200" b="1" dirty="0" smtClean="0">
                <a:solidFill>
                  <a:srgbClr val="00AEEF"/>
                </a:solidFill>
              </a:rPr>
              <a:t>مواقع </a:t>
            </a:r>
            <a:r>
              <a:rPr lang="ar-SY" sz="3200" b="1" dirty="0">
                <a:solidFill>
                  <a:srgbClr val="00AEEF"/>
                </a:solidFill>
              </a:rPr>
              <a:t>الموسوعات (مواقع الويكي) أو مواقع توليد المحتوى </a:t>
            </a:r>
            <a:endParaRPr lang="en-US" sz="3200" b="1" dirty="0" smtClean="0">
              <a:solidFill>
                <a:srgbClr val="00AEEF"/>
              </a:solidFill>
            </a:endParaRPr>
          </a:p>
          <a:p>
            <a:pPr algn="ctr" rtl="1"/>
            <a:r>
              <a:rPr lang="en-US" sz="3200" b="1" dirty="0" smtClean="0">
                <a:solidFill>
                  <a:srgbClr val="00AEEF"/>
                </a:solidFill>
              </a:rPr>
              <a:t>Wikis </a:t>
            </a:r>
            <a:r>
              <a:rPr lang="en-US" sz="3200" b="1" dirty="0">
                <a:solidFill>
                  <a:srgbClr val="00AEEF"/>
                </a:solidFill>
              </a:rPr>
              <a:t>or User </a:t>
            </a:r>
            <a:r>
              <a:rPr lang="en-US" sz="3200" b="1" dirty="0" smtClean="0">
                <a:solidFill>
                  <a:srgbClr val="00AEEF"/>
                </a:solidFill>
              </a:rPr>
              <a:t>Generated</a:t>
            </a:r>
            <a:endParaRPr lang="ar-AE" sz="3200" b="1" dirty="0">
              <a:solidFill>
                <a:srgbClr val="00AEEF"/>
              </a:solidFill>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903260"/>
            <a:ext cx="12192000" cy="4954740"/>
          </a:xfrm>
          <a:prstGeom prst="rect">
            <a:avLst/>
          </a:prstGeom>
        </p:spPr>
      </p:pic>
    </p:spTree>
    <p:extLst>
      <p:ext uri="{BB962C8B-B14F-4D97-AF65-F5344CB8AC3E}">
        <p14:creationId xmlns:p14="http://schemas.microsoft.com/office/powerpoint/2010/main" val="11277811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1255513" y="1099946"/>
            <a:ext cx="9273048" cy="584775"/>
          </a:xfrm>
          <a:prstGeom prst="rect">
            <a:avLst/>
          </a:prstGeom>
          <a:noFill/>
        </p:spPr>
        <p:txBody>
          <a:bodyPr wrap="square" rtlCol="0">
            <a:spAutoFit/>
          </a:bodyPr>
          <a:lstStyle/>
          <a:p>
            <a:pPr algn="ctr" rtl="1"/>
            <a:r>
              <a:rPr lang="ar-SY" sz="3200" b="1" dirty="0">
                <a:solidFill>
                  <a:srgbClr val="00AEEF"/>
                </a:solidFill>
              </a:rPr>
              <a:t>مواقع الإشارات المرجعية </a:t>
            </a:r>
            <a:r>
              <a:rPr lang="en-US" sz="3200" b="1" dirty="0">
                <a:solidFill>
                  <a:srgbClr val="00AEEF"/>
                </a:solidFill>
              </a:rPr>
              <a:t>Bookmarking </a:t>
            </a:r>
            <a:r>
              <a:rPr lang="en-US" sz="3200" b="1" dirty="0" smtClean="0">
                <a:solidFill>
                  <a:srgbClr val="00AEEF"/>
                </a:solidFill>
              </a:rPr>
              <a:t>Sites</a:t>
            </a:r>
            <a:endParaRPr lang="en-US"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573383"/>
            <a:ext cx="11795760" cy="3647152"/>
          </a:xfrm>
          <a:prstGeom prst="rect">
            <a:avLst/>
          </a:prstGeom>
          <a:noFill/>
        </p:spPr>
        <p:txBody>
          <a:bodyPr wrap="square" rtlCol="0">
            <a:spAutoFit/>
          </a:bodyPr>
          <a:lstStyle/>
          <a:p>
            <a:pPr algn="just" rtl="1">
              <a:lnSpc>
                <a:spcPct val="150000"/>
              </a:lnSpc>
            </a:pPr>
            <a:r>
              <a:rPr lang="ar-SA" sz="2200" dirty="0"/>
              <a:t>هذه المواقع تتيح للمستخدم مشاركة الروابط </a:t>
            </a:r>
            <a:r>
              <a:rPr lang="en-US" sz="2200" dirty="0"/>
              <a:t>Links</a:t>
            </a:r>
            <a:r>
              <a:rPr lang="ar-SA" sz="2200" dirty="0"/>
              <a:t> فقط، وتمكنه من تنظيم هذه الروابط في مجلدات وإدارة هذه الروابط، حيث تسهل على المستخدم الوصول إلى الروابط الخاصة به فهي بمثابة مفضلة للروابط </a:t>
            </a:r>
            <a:r>
              <a:rPr lang="en-US" sz="2200" dirty="0"/>
              <a:t>Favorite</a:t>
            </a:r>
            <a:r>
              <a:rPr lang="ar-SA" sz="2200" dirty="0"/>
              <a:t>، كذلك يُمكِن للمستخدم الاستفادة من الروابط التي يشاركها المستخدمون الآخرون وتصفح آخر محتويات مواقع الأنترنت من خلال هذه الروابط، </a:t>
            </a:r>
            <a:r>
              <a:rPr lang="ar-SY" sz="2200" dirty="0"/>
              <a:t>مثل موقع </a:t>
            </a:r>
            <a:r>
              <a:rPr lang="en-US" sz="2200" dirty="0" smtClean="0">
                <a:hlinkClick r:id="rId2"/>
              </a:rPr>
              <a:t>Delicious</a:t>
            </a:r>
            <a:r>
              <a:rPr lang="ar-SA" sz="2200" dirty="0"/>
              <a:t> </a:t>
            </a:r>
            <a:r>
              <a:rPr lang="ar-SA" sz="2200" dirty="0" smtClean="0"/>
              <a:t>وموقع </a:t>
            </a:r>
            <a:r>
              <a:rPr lang="en-US" sz="2200" dirty="0" err="1" smtClean="0">
                <a:hlinkClick r:id="rId3"/>
              </a:rPr>
              <a:t>StumbleUpon</a:t>
            </a:r>
            <a:r>
              <a:rPr lang="ar-SA" sz="2200" dirty="0" smtClean="0"/>
              <a:t> وغيرها</a:t>
            </a:r>
            <a:r>
              <a:rPr lang="ar-SY" sz="2200" dirty="0" smtClean="0"/>
              <a:t>. </a:t>
            </a:r>
            <a:endParaRPr lang="en-US" sz="2200" dirty="0"/>
          </a:p>
          <a:p>
            <a:pPr algn="just" rtl="1">
              <a:lnSpc>
                <a:spcPct val="150000"/>
              </a:lnSpc>
            </a:pPr>
            <a:r>
              <a:rPr lang="en-US" sz="2200" dirty="0">
                <a:hlinkClick r:id="rId4"/>
              </a:rPr>
              <a:t>https://</a:t>
            </a:r>
            <a:r>
              <a:rPr lang="en-US" sz="2200" dirty="0" smtClean="0">
                <a:hlinkClick r:id="rId4"/>
              </a:rPr>
              <a:t>www.stumbleupon.com</a:t>
            </a:r>
            <a:endParaRPr lang="en-US" sz="2200" dirty="0" smtClean="0"/>
          </a:p>
          <a:p>
            <a:pPr algn="just" rtl="1">
              <a:lnSpc>
                <a:spcPct val="150000"/>
              </a:lnSpc>
            </a:pPr>
            <a:r>
              <a:rPr lang="en-US" sz="2200" dirty="0">
                <a:hlinkClick r:id="rId5"/>
              </a:rPr>
              <a:t>https://</a:t>
            </a:r>
            <a:r>
              <a:rPr lang="en-US" sz="2200" dirty="0" smtClean="0">
                <a:hlinkClick r:id="rId5"/>
              </a:rPr>
              <a:t>del.icio.us</a:t>
            </a:r>
            <a:endParaRPr lang="en-US" sz="2200" dirty="0" smtClean="0"/>
          </a:p>
          <a:p>
            <a:pPr algn="just" rtl="1">
              <a:lnSpc>
                <a:spcPct val="150000"/>
              </a:lnSpc>
            </a:pPr>
            <a:endParaRPr lang="en-US" sz="2200" dirty="0"/>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8398431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1255513" y="1099946"/>
            <a:ext cx="9273048" cy="584775"/>
          </a:xfrm>
          <a:prstGeom prst="rect">
            <a:avLst/>
          </a:prstGeom>
          <a:noFill/>
        </p:spPr>
        <p:txBody>
          <a:bodyPr wrap="square" rtlCol="0">
            <a:spAutoFit/>
          </a:bodyPr>
          <a:lstStyle/>
          <a:p>
            <a:pPr algn="ctr" rtl="1"/>
            <a:r>
              <a:rPr lang="ar-SY" sz="3200" b="1" dirty="0">
                <a:solidFill>
                  <a:srgbClr val="00AEEF"/>
                </a:solidFill>
              </a:rPr>
              <a:t>مواقع الأخبار </a:t>
            </a:r>
            <a:r>
              <a:rPr lang="ar-SY" sz="3200" b="1" dirty="0" smtClean="0">
                <a:solidFill>
                  <a:srgbClr val="00AEEF"/>
                </a:solidFill>
              </a:rPr>
              <a:t>الاجتماعية</a:t>
            </a:r>
            <a:r>
              <a:rPr lang="en-US" sz="3200" b="1" dirty="0" smtClean="0">
                <a:solidFill>
                  <a:srgbClr val="00AEEF"/>
                </a:solidFill>
              </a:rPr>
              <a:t>Social </a:t>
            </a:r>
            <a:r>
              <a:rPr lang="en-US" sz="3200" b="1" dirty="0">
                <a:solidFill>
                  <a:srgbClr val="00AEEF"/>
                </a:solidFill>
              </a:rPr>
              <a:t>News</a:t>
            </a:r>
            <a:r>
              <a:rPr lang="en-US" sz="3200" dirty="0">
                <a:solidFill>
                  <a:srgbClr val="00AEEF"/>
                </a:solidFill>
              </a:rPr>
              <a:t> </a:t>
            </a:r>
            <a:endParaRPr lang="en-US"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396240" y="2573383"/>
            <a:ext cx="11795760" cy="3647152"/>
          </a:xfrm>
          <a:prstGeom prst="rect">
            <a:avLst/>
          </a:prstGeom>
          <a:noFill/>
        </p:spPr>
        <p:txBody>
          <a:bodyPr wrap="square" rtlCol="0">
            <a:spAutoFit/>
          </a:bodyPr>
          <a:lstStyle/>
          <a:p>
            <a:pPr algn="just" rtl="1">
              <a:lnSpc>
                <a:spcPct val="150000"/>
              </a:lnSpc>
            </a:pPr>
            <a:r>
              <a:rPr lang="ar-SA" sz="2200" dirty="0"/>
              <a:t>هذه المواقع تتيح مشاركة الأخبار المختلفة أو مشاركة روابط لمقالات أو مواضيع من المواقع الالكترونية وتتيح هذه المواقع إمكانية التصويت على المنشورات أو الروابط التي يشاركها الأشخاص، إذ يتم إظهار المنشورات أو الروابط التي يتم مشاركتها على هذه المواقع بالترتيب وفقاً لعدد الأصوات التي حصل عليها كل منشور أو رابط بحيث يظهر الرابط أو المنشور الذي حصل على أكبر عدد من الأصوات أولاً في هذه المواقع، مثل </a:t>
            </a:r>
            <a:r>
              <a:rPr lang="ar-SY" sz="2200" dirty="0"/>
              <a:t>موقع </a:t>
            </a:r>
            <a:r>
              <a:rPr lang="en-US" sz="2200" dirty="0" smtClean="0"/>
              <a:t>Reddit</a:t>
            </a:r>
            <a:r>
              <a:rPr lang="ar-SY" sz="2200" dirty="0"/>
              <a:t>، موقع </a:t>
            </a:r>
            <a:r>
              <a:rPr lang="en-US" sz="2200" dirty="0" smtClean="0"/>
              <a:t>Digg</a:t>
            </a:r>
            <a:r>
              <a:rPr lang="ar-SY" sz="2200" b="1" dirty="0"/>
              <a:t>. </a:t>
            </a:r>
            <a:endParaRPr lang="en-US" sz="2200" b="1" dirty="0" smtClean="0"/>
          </a:p>
          <a:p>
            <a:pPr algn="just" rtl="1">
              <a:lnSpc>
                <a:spcPct val="150000"/>
              </a:lnSpc>
            </a:pPr>
            <a:r>
              <a:rPr lang="en-US" sz="2200" dirty="0">
                <a:hlinkClick r:id="rId2"/>
              </a:rPr>
              <a:t>https://</a:t>
            </a:r>
            <a:r>
              <a:rPr lang="en-US" sz="2200" dirty="0" smtClean="0">
                <a:hlinkClick r:id="rId2"/>
              </a:rPr>
              <a:t>www.reddit.com</a:t>
            </a:r>
            <a:endParaRPr lang="en-US" sz="2200" dirty="0" smtClean="0"/>
          </a:p>
          <a:p>
            <a:pPr algn="just" rtl="1">
              <a:lnSpc>
                <a:spcPct val="150000"/>
              </a:lnSpc>
            </a:pPr>
            <a:r>
              <a:rPr lang="en-US" sz="2200" dirty="0">
                <a:hlinkClick r:id="rId3"/>
              </a:rPr>
              <a:t>https://</a:t>
            </a:r>
            <a:r>
              <a:rPr lang="en-US" sz="2200" dirty="0" smtClean="0">
                <a:hlinkClick r:id="rId3"/>
              </a:rPr>
              <a:t>www.digg.com</a:t>
            </a:r>
            <a:endParaRPr lang="en-US" sz="2200" dirty="0" smtClean="0"/>
          </a:p>
          <a:p>
            <a:pPr algn="just" rtl="1">
              <a:lnSpc>
                <a:spcPct val="150000"/>
              </a:lnSpc>
            </a:pPr>
            <a:endParaRPr lang="en-US" sz="2200"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67177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1255513" y="1099946"/>
            <a:ext cx="9273048" cy="584775"/>
          </a:xfrm>
          <a:prstGeom prst="rect">
            <a:avLst/>
          </a:prstGeom>
          <a:noFill/>
        </p:spPr>
        <p:txBody>
          <a:bodyPr wrap="square" rtlCol="0">
            <a:spAutoFit/>
          </a:bodyPr>
          <a:lstStyle/>
          <a:p>
            <a:pPr algn="ctr" rtl="1"/>
            <a:r>
              <a:rPr lang="ar-SY" sz="3200" b="1" dirty="0">
                <a:solidFill>
                  <a:srgbClr val="00AEEF"/>
                </a:solidFill>
              </a:rPr>
              <a:t>مواقع الأحداث الاجتماعية </a:t>
            </a:r>
            <a:r>
              <a:rPr lang="en-US" sz="3200" b="1" dirty="0">
                <a:solidFill>
                  <a:srgbClr val="00AEEF"/>
                </a:solidFill>
              </a:rPr>
              <a:t>Social Events</a:t>
            </a: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3025656"/>
            <a:ext cx="11795760" cy="2631490"/>
          </a:xfrm>
          <a:prstGeom prst="rect">
            <a:avLst/>
          </a:prstGeom>
          <a:noFill/>
        </p:spPr>
        <p:txBody>
          <a:bodyPr wrap="square" rtlCol="0">
            <a:spAutoFit/>
          </a:bodyPr>
          <a:lstStyle/>
          <a:p>
            <a:pPr algn="just" rtl="1">
              <a:lnSpc>
                <a:spcPct val="150000"/>
              </a:lnSpc>
            </a:pPr>
            <a:r>
              <a:rPr lang="ar-SY" sz="2200" dirty="0"/>
              <a:t>وهذه المواقع مختصة في الترويج عن مناسبات أو أحداث معينة وبيع التذاكر الخاصة بالمناسبة أو الحدث من خلالها، حيث يمكن للشركات مشاركة مناسبة خاصة بالشركة حتى تزيد من نسبة الحضور للمناسبة وتحصل على المزيد من التفاعل حولها، مثل موقع </a:t>
            </a:r>
            <a:r>
              <a:rPr lang="en-US" sz="2200" dirty="0" smtClean="0"/>
              <a:t>Eventful</a:t>
            </a:r>
            <a:r>
              <a:rPr lang="ar-SY" sz="2200" dirty="0"/>
              <a:t>. </a:t>
            </a:r>
            <a:endParaRPr lang="en-US" sz="2200" dirty="0" smtClean="0"/>
          </a:p>
          <a:p>
            <a:pPr algn="just" rtl="1">
              <a:lnSpc>
                <a:spcPct val="150000"/>
              </a:lnSpc>
            </a:pPr>
            <a:r>
              <a:rPr lang="en-US" sz="2200" dirty="0">
                <a:hlinkClick r:id="rId2"/>
              </a:rPr>
              <a:t>https://</a:t>
            </a:r>
            <a:r>
              <a:rPr lang="en-US" sz="2200" dirty="0" smtClean="0">
                <a:hlinkClick r:id="rId2"/>
              </a:rPr>
              <a:t>eventful-app.com</a:t>
            </a:r>
            <a:endParaRPr lang="en-US" sz="2200" dirty="0" smtClean="0"/>
          </a:p>
          <a:p>
            <a:pPr algn="just" rtl="1">
              <a:lnSpc>
                <a:spcPct val="150000"/>
              </a:lnSpc>
            </a:pPr>
            <a:endParaRPr lang="en-US" sz="2200" dirty="0"/>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7178314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مستطيل 8">
            <a:extLst>
              <a:ext uri="{FF2B5EF4-FFF2-40B4-BE49-F238E27FC236}">
                <a16:creationId xmlns="" xmlns:a16="http://schemas.microsoft.com/office/drawing/2014/main" id="{9AE53F59-FBF1-48B9-807B-930F791BAF57}"/>
              </a:ext>
            </a:extLst>
          </p:cNvPr>
          <p:cNvSpPr/>
          <p:nvPr/>
        </p:nvSpPr>
        <p:spPr>
          <a:xfrm>
            <a:off x="23781" y="1948084"/>
            <a:ext cx="12192000" cy="3357844"/>
          </a:xfrm>
          <a:prstGeom prst="rect">
            <a:avLst/>
          </a:prstGeom>
          <a:solidFill>
            <a:srgbClr val="00AEEF"/>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2" name="مربع نص 11">
            <a:extLst>
              <a:ext uri="{FF2B5EF4-FFF2-40B4-BE49-F238E27FC236}">
                <a16:creationId xmlns="" xmlns:a16="http://schemas.microsoft.com/office/drawing/2014/main" id="{51F762BF-3B65-98F2-E04D-D8164F8E132A}"/>
              </a:ext>
            </a:extLst>
          </p:cNvPr>
          <p:cNvSpPr txBox="1"/>
          <p:nvPr/>
        </p:nvSpPr>
        <p:spPr>
          <a:xfrm>
            <a:off x="1285875" y="2808757"/>
            <a:ext cx="10061097" cy="1063433"/>
          </a:xfrm>
          <a:prstGeom prst="rect">
            <a:avLst/>
          </a:prstGeom>
          <a:noFill/>
        </p:spPr>
        <p:txBody>
          <a:bodyPr wrap="square" rtlCol="1">
            <a:spAutoFit/>
          </a:bodyPr>
          <a:lstStyle/>
          <a:p>
            <a:pPr lvl="0" algn="ctr" rtl="1">
              <a:lnSpc>
                <a:spcPct val="150000"/>
              </a:lnSpc>
            </a:pPr>
            <a:r>
              <a:rPr lang="ar-AE" sz="4800" dirty="0" smtClean="0">
                <a:solidFill>
                  <a:schemeClr val="bg1"/>
                </a:solidFill>
              </a:rPr>
              <a:t>استراتيجية التسويق عبر وسائل الإعلام الاجتماعي</a:t>
            </a:r>
          </a:p>
        </p:txBody>
      </p:sp>
    </p:spTree>
    <p:extLst>
      <p:ext uri="{BB962C8B-B14F-4D97-AF65-F5344CB8AC3E}">
        <p14:creationId xmlns:p14="http://schemas.microsoft.com/office/powerpoint/2010/main" val="246123284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smtClean="0">
                <a:solidFill>
                  <a:srgbClr val="00AEEF"/>
                </a:solidFill>
              </a:rPr>
              <a:t>1</a:t>
            </a:r>
            <a:r>
              <a:rPr lang="ar-AE" sz="3200" dirty="0" smtClean="0">
                <a:solidFill>
                  <a:srgbClr val="00AEEF"/>
                </a:solidFill>
              </a:rPr>
              <a:t>-حدد </a:t>
            </a:r>
            <a:r>
              <a:rPr lang="ar-AE" sz="3200" dirty="0">
                <a:solidFill>
                  <a:srgbClr val="00AEEF"/>
                </a:solidFill>
              </a:rPr>
              <a:t>أهدافًا واضحة واعرف </a:t>
            </a:r>
            <a:r>
              <a:rPr lang="ar-AE" sz="3200" dirty="0" smtClean="0">
                <a:solidFill>
                  <a:srgbClr val="00AEEF"/>
                </a:solidFill>
              </a:rPr>
              <a:t>جمهورك جيداً</a:t>
            </a:r>
            <a:endParaRPr lang="ar-AE"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053365"/>
          </a:xfrm>
          <a:prstGeom prst="rect">
            <a:avLst/>
          </a:prstGeom>
          <a:noFill/>
        </p:spPr>
        <p:txBody>
          <a:bodyPr wrap="square" rtlCol="0">
            <a:spAutoFit/>
          </a:bodyPr>
          <a:lstStyle/>
          <a:p>
            <a:pPr algn="r" rtl="1">
              <a:lnSpc>
                <a:spcPct val="150000"/>
              </a:lnSpc>
            </a:pPr>
            <a:r>
              <a:rPr lang="ar-AE" sz="2200" dirty="0" smtClean="0"/>
              <a:t>-حدد </a:t>
            </a:r>
            <a:r>
              <a:rPr lang="ar-AE" sz="2200" dirty="0"/>
              <a:t>أهدافًا قابلة </a:t>
            </a:r>
            <a:r>
              <a:rPr lang="ar-AE" sz="2200" dirty="0" smtClean="0"/>
              <a:t>للقياس الكمي </a:t>
            </a:r>
            <a:r>
              <a:rPr lang="ar-AE" sz="2200" dirty="0"/>
              <a:t>مثل الوصول أو </a:t>
            </a:r>
            <a:r>
              <a:rPr lang="ar-AE" sz="2200" dirty="0" smtClean="0"/>
              <a:t>التفاعل أو معدل التحويل. </a:t>
            </a:r>
          </a:p>
          <a:p>
            <a:pPr algn="r" rtl="1">
              <a:lnSpc>
                <a:spcPct val="150000"/>
              </a:lnSpc>
            </a:pPr>
            <a:r>
              <a:rPr lang="ar-AE" sz="2200" dirty="0" smtClean="0"/>
              <a:t>-افهم الخصائص الديموغرافية لجمهورك </a:t>
            </a:r>
            <a:r>
              <a:rPr lang="ar-AE" sz="2200" dirty="0"/>
              <a:t>واهتماماته وسلوكياته لتوجيه </a:t>
            </a:r>
            <a:r>
              <a:rPr lang="ar-AE" sz="2200" dirty="0" smtClean="0"/>
              <a:t>استراتيجيتك وفقاً لهذه الخصائص.</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28308166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ar-AE" sz="3200" dirty="0" smtClean="0">
                <a:solidFill>
                  <a:srgbClr val="00AEEF"/>
                </a:solidFill>
              </a:rPr>
              <a:t>2-اختر </a:t>
            </a:r>
            <a:r>
              <a:rPr lang="ar-AE" sz="3200" dirty="0">
                <a:solidFill>
                  <a:srgbClr val="00AEEF"/>
                </a:solidFill>
              </a:rPr>
              <a:t>المنصات المناسبة</a:t>
            </a:r>
            <a:endParaRPr lang="ar-AE"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045223"/>
          </a:xfrm>
          <a:prstGeom prst="rect">
            <a:avLst/>
          </a:prstGeom>
          <a:noFill/>
        </p:spPr>
        <p:txBody>
          <a:bodyPr wrap="square" rtlCol="0">
            <a:spAutoFit/>
          </a:bodyPr>
          <a:lstStyle/>
          <a:p>
            <a:pPr algn="r" rtl="1">
              <a:lnSpc>
                <a:spcPct val="150000"/>
              </a:lnSpc>
            </a:pPr>
            <a:r>
              <a:rPr lang="ar-AE" sz="2200" dirty="0" smtClean="0"/>
              <a:t>ركز على منصات التواصل الاجتماعي التي يتواجد فيها عملائك تحديداً يمكن الاعتماد على منصتين أو ثلاثة منصات وبحيث تتواجد بشكل قوي على هذه المنصات بدلاً من التواجد الضعيف في جميع المنصات في آن واحد.</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2701660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ar-AE" sz="3200" dirty="0" smtClean="0">
                <a:solidFill>
                  <a:srgbClr val="00AEEF"/>
                </a:solidFill>
              </a:rPr>
              <a:t>3-أنشئ تقويماً لمحتوى التواصل الاجتماعي</a:t>
            </a:r>
            <a:endParaRPr lang="ar-AE" sz="3200" b="1"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107996"/>
          </a:xfrm>
          <a:prstGeom prst="rect">
            <a:avLst/>
          </a:prstGeom>
          <a:noFill/>
        </p:spPr>
        <p:txBody>
          <a:bodyPr wrap="square" rtlCol="0">
            <a:spAutoFit/>
          </a:bodyPr>
          <a:lstStyle/>
          <a:p>
            <a:pPr marL="342900" indent="-342900" algn="r" rtl="1">
              <a:buFont typeface="Arial" panose="020B0604020202020204" pitchFamily="34" charset="0"/>
              <a:buChar char="•"/>
            </a:pPr>
            <a:r>
              <a:rPr lang="ar-AE" sz="2200" dirty="0"/>
              <a:t>خطط لمحتواك مسبقًا لضمان جدول نشر </a:t>
            </a:r>
            <a:r>
              <a:rPr lang="ar-AE" sz="2200" dirty="0" smtClean="0"/>
              <a:t>ثابت على سبيل المثال النشر بشكل يومي وتحديد أوقات معينة للنشر وتكون أوقات ذروة فيها معدلات تفاعل مرتفعة.</a:t>
            </a:r>
          </a:p>
          <a:p>
            <a:pPr marL="342900" indent="-342900" algn="r" rtl="1">
              <a:buFont typeface="Arial" panose="020B0604020202020204" pitchFamily="34" charset="0"/>
              <a:buChar char="•"/>
            </a:pPr>
            <a:r>
              <a:rPr lang="ar-AE" sz="2200" dirty="0" smtClean="0"/>
              <a:t>حافظ </a:t>
            </a:r>
            <a:r>
              <a:rPr lang="ar-AE" sz="2200" dirty="0"/>
              <a:t>على مزيج جيد من أنواع المحتوى، مثل مقاطع الفيديو والصور </a:t>
            </a:r>
            <a:r>
              <a:rPr lang="ar-AE" sz="2200" dirty="0" smtClean="0"/>
              <a:t>والمحتوى المكتوب </a:t>
            </a:r>
            <a:r>
              <a:rPr lang="ar-AE" sz="2200" dirty="0" err="1" smtClean="0"/>
              <a:t>والانفوغرافيك</a:t>
            </a:r>
            <a:r>
              <a:rPr lang="ar-AE" sz="2200" dirty="0" smtClean="0"/>
              <a:t>.</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6206714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628142" y="894683"/>
            <a:ext cx="9273048" cy="584775"/>
          </a:xfrm>
          <a:prstGeom prst="rect">
            <a:avLst/>
          </a:prstGeom>
          <a:noFill/>
        </p:spPr>
        <p:txBody>
          <a:bodyPr wrap="square" rtlCol="0">
            <a:spAutoFit/>
          </a:bodyPr>
          <a:lstStyle/>
          <a:p>
            <a:pPr algn="ctr" rtl="1"/>
            <a:r>
              <a:rPr lang="ar-AE" sz="3200" dirty="0" smtClean="0">
                <a:solidFill>
                  <a:srgbClr val="00AEEF"/>
                </a:solidFill>
              </a:rPr>
              <a:t>4-</a:t>
            </a:r>
            <a:r>
              <a:rPr lang="ar-AE" sz="3200" dirty="0">
                <a:solidFill>
                  <a:srgbClr val="00AEEF"/>
                </a:solidFill>
              </a:rPr>
              <a:t>وازن بين الجهود العضوية </a:t>
            </a:r>
            <a:r>
              <a:rPr lang="ar-AE" sz="3200" dirty="0" smtClean="0">
                <a:solidFill>
                  <a:srgbClr val="00AEEF"/>
                </a:solidFill>
              </a:rPr>
              <a:t>والمدفوعة</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2579039"/>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smtClean="0"/>
              <a:t>لا تعتمد على الحملات الإعلانية المدفوعة فقط ومن ناحية أخرى يجب أن تعزز محتوى صفحاتك العضوي بحملات مدفوعة  لتزيد من معدلات الوصول والتفاعل مع منشوراتك.</a:t>
            </a:r>
          </a:p>
          <a:p>
            <a:pPr marL="342900" indent="-342900" algn="r" rtl="1">
              <a:lnSpc>
                <a:spcPct val="150000"/>
              </a:lnSpc>
              <a:buFont typeface="Arial" panose="020B0604020202020204" pitchFamily="34" charset="0"/>
              <a:buChar char="•"/>
            </a:pPr>
            <a:r>
              <a:rPr lang="ar-AE" sz="2200" dirty="0" smtClean="0"/>
              <a:t>قم ببناء علاقات حقيقية مع جمهورك من خلال </a:t>
            </a:r>
            <a:r>
              <a:rPr lang="ar-AE" sz="2200" dirty="0"/>
              <a:t>التفاعل </a:t>
            </a:r>
            <a:r>
              <a:rPr lang="ar-AE" sz="2200" dirty="0" smtClean="0"/>
              <a:t>العضوي معهم.</a:t>
            </a:r>
          </a:p>
          <a:p>
            <a:pPr marL="342900" indent="-342900" algn="r" rtl="1">
              <a:lnSpc>
                <a:spcPct val="150000"/>
              </a:lnSpc>
              <a:buFont typeface="Arial" panose="020B0604020202020204" pitchFamily="34" charset="0"/>
              <a:buChar char="•"/>
            </a:pPr>
            <a:r>
              <a:rPr lang="ar-AE" sz="2200" dirty="0" smtClean="0"/>
              <a:t>استخدم </a:t>
            </a:r>
            <a:r>
              <a:rPr lang="ar-AE" sz="2200" dirty="0"/>
              <a:t>الإعلانات المدفوعة لتوسيع </a:t>
            </a:r>
            <a:r>
              <a:rPr lang="ar-AE" sz="2200" dirty="0" smtClean="0"/>
              <a:t>الوصول واختراق أسواق جديدة وزيادة </a:t>
            </a:r>
            <a:r>
              <a:rPr lang="ar-AE" sz="2200" dirty="0"/>
              <a:t>التحويلات.</a:t>
            </a:r>
            <a:endParaRPr lang="en-US" sz="2200" dirty="0"/>
          </a:p>
          <a:p>
            <a:pPr marL="342900" indent="-342900" algn="r" rtl="1">
              <a:lnSpc>
                <a:spcPct val="150000"/>
              </a:lnSpc>
              <a:buFont typeface="Arial" panose="020B0604020202020204" pitchFamily="34" charset="0"/>
              <a:buChar char="•"/>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40391181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ar-AE" sz="3200" dirty="0" smtClean="0">
                <a:solidFill>
                  <a:srgbClr val="00AEEF"/>
                </a:solidFill>
              </a:rPr>
              <a:t>5-قدم قيمة عالية من خلال المحتوى</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561197"/>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a:t>شارك محتوىً </a:t>
            </a:r>
            <a:r>
              <a:rPr lang="ar-AE" sz="2200" dirty="0" smtClean="0"/>
              <a:t>احترافي تعليمي يُحلّ </a:t>
            </a:r>
            <a:r>
              <a:rPr lang="ar-AE" sz="2200" dirty="0"/>
              <a:t>المشكلات </a:t>
            </a:r>
            <a:r>
              <a:rPr lang="ar-AE" sz="2200" dirty="0" smtClean="0"/>
              <a:t>ويُساعد </a:t>
            </a:r>
            <a:r>
              <a:rPr lang="ar-AE" sz="2200" dirty="0"/>
              <a:t>جمهورك على التعلّم، مثل الأدلة الإرشادية وآراء الخبراء في </a:t>
            </a:r>
            <a:r>
              <a:rPr lang="ar-AE" sz="2200" dirty="0" smtClean="0"/>
              <a:t>مجال علامتك التجارية، </a:t>
            </a:r>
            <a:r>
              <a:rPr lang="ar-AE" sz="2200" dirty="0"/>
              <a:t>بدلًا من الاكتفاء بالمنشورات الترويجية</a:t>
            </a:r>
            <a:r>
              <a:rPr lang="ar-AE" sz="2200" dirty="0" smtClean="0"/>
              <a:t>.</a:t>
            </a:r>
          </a:p>
          <a:p>
            <a:pPr marL="342900" indent="-342900" algn="r" rtl="1">
              <a:lnSpc>
                <a:spcPct val="150000"/>
              </a:lnSpc>
              <a:buFont typeface="Arial" panose="020B0604020202020204" pitchFamily="34" charset="0"/>
              <a:buChar char="•"/>
            </a:pPr>
            <a:r>
              <a:rPr lang="ar-AE" sz="2200" dirty="0" smtClean="0"/>
              <a:t>يجب أن يكون هناك مزيج من المنشورات التعليمية والتفاعلية والترويجية لتعزز علاقتك مع جمهورك.</a:t>
            </a: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0562276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smtClean="0">
                <a:solidFill>
                  <a:srgbClr val="00AEEF"/>
                </a:solidFill>
              </a:rPr>
              <a:t>6</a:t>
            </a:r>
            <a:r>
              <a:rPr lang="ar-AE" sz="3200" dirty="0" smtClean="0">
                <a:solidFill>
                  <a:srgbClr val="00AEEF"/>
                </a:solidFill>
              </a:rPr>
              <a:t>-صمم محتوى مناسب لكل منصة</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1983620"/>
          </a:xfrm>
          <a:prstGeom prst="rect">
            <a:avLst/>
          </a:prstGeom>
          <a:noFill/>
        </p:spPr>
        <p:txBody>
          <a:bodyPr wrap="square" rtlCol="0">
            <a:spAutoFit/>
          </a:bodyPr>
          <a:lstStyle/>
          <a:p>
            <a:pPr algn="r" rtl="1">
              <a:lnSpc>
                <a:spcPct val="150000"/>
              </a:lnSpc>
            </a:pPr>
            <a:r>
              <a:rPr lang="ar-AE" sz="2200" dirty="0" smtClean="0"/>
              <a:t>ما يناسب تطبيق </a:t>
            </a:r>
            <a:r>
              <a:rPr lang="en-US" sz="2200" dirty="0" err="1" smtClean="0"/>
              <a:t>TikTok</a:t>
            </a:r>
            <a:r>
              <a:rPr lang="ar-AE" sz="2200" dirty="0"/>
              <a:t> </a:t>
            </a:r>
            <a:r>
              <a:rPr lang="ar-AE" sz="2200" dirty="0" smtClean="0"/>
              <a:t>لا يناسب بالضرورة تطبيق </a:t>
            </a:r>
            <a:r>
              <a:rPr lang="en-US" sz="2200" dirty="0" smtClean="0"/>
              <a:t>Instagram</a:t>
            </a:r>
            <a:r>
              <a:rPr lang="ar-AE" sz="2200" dirty="0" smtClean="0"/>
              <a:t> فكل منصة لها خصوصية ولذلك عليك تعديل المحتوى ليناسب كل منصة من المنصات المستهدفة بدءاً من مقاسات الإعلانات وطبيعة المحتوى ووسوم </a:t>
            </a:r>
            <a:r>
              <a:rPr lang="ar-AE" sz="2200" dirty="0" err="1" smtClean="0"/>
              <a:t>هاشتاغ</a:t>
            </a:r>
            <a:r>
              <a:rPr lang="ar-AE" sz="2200" dirty="0" smtClean="0"/>
              <a:t> المناسبة لها.  </a:t>
            </a:r>
          </a:p>
          <a:p>
            <a:pPr algn="r" rtl="1">
              <a:lnSpc>
                <a:spcPct val="150000"/>
              </a:lnSpc>
            </a:pPr>
            <a:endParaRPr lang="ar-AE" sz="2000" dirty="0"/>
          </a:p>
          <a:p>
            <a:pPr algn="r" rtl="1">
              <a:lnSpc>
                <a:spcPct val="150000"/>
              </a:lnSpc>
            </a:pPr>
            <a:endParaRPr lang="en-US" sz="20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24145409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smtClean="0">
                <a:solidFill>
                  <a:srgbClr val="00AEEF"/>
                </a:solidFill>
              </a:rPr>
              <a:t>7</a:t>
            </a:r>
            <a:r>
              <a:rPr lang="ar-AE" sz="3200" dirty="0" smtClean="0">
                <a:solidFill>
                  <a:srgbClr val="00AEEF"/>
                </a:solidFill>
              </a:rPr>
              <a:t>-الإيجاز في النصوص والجاذبية في المحتوى البصري</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2579039"/>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a:t>استخدم </a:t>
            </a:r>
            <a:r>
              <a:rPr lang="ar-AE" sz="2200" dirty="0" smtClean="0"/>
              <a:t>عناصر بصرية قوية مثل الصور والفيديوهات تجذب الجمهور وتلفت انتباههم وتجعلهم يتفاعلون أكثر. </a:t>
            </a:r>
          </a:p>
          <a:p>
            <a:pPr marL="342900" indent="-342900" algn="r" rtl="1">
              <a:lnSpc>
                <a:spcPct val="150000"/>
              </a:lnSpc>
              <a:buFont typeface="Arial" panose="020B0604020202020204" pitchFamily="34" charset="0"/>
              <a:buChar char="•"/>
            </a:pPr>
            <a:r>
              <a:rPr lang="ar-AE" sz="2200" dirty="0" smtClean="0"/>
              <a:t>اجعل النصوص ضمن المنشورات موجزة</a:t>
            </a:r>
            <a:r>
              <a:rPr lang="ar-AE" sz="2200" dirty="0"/>
              <a:t>، فالنصوص القصيرة التي لا تتجاوز </a:t>
            </a:r>
            <a:r>
              <a:rPr lang="en-US" sz="2200" dirty="0" smtClean="0"/>
              <a:t>15</a:t>
            </a:r>
            <a:r>
              <a:rPr lang="ar-AE" sz="2200" dirty="0" smtClean="0"/>
              <a:t>كلمة </a:t>
            </a:r>
            <a:r>
              <a:rPr lang="ar-AE" sz="2200" dirty="0"/>
              <a:t>غالبًا ما تجذب المزيد من النقرات. </a:t>
            </a:r>
            <a:endParaRPr lang="en-US" sz="2200" dirty="0" smtClean="0"/>
          </a:p>
          <a:p>
            <a:pPr marL="342900" indent="-342900" algn="r" rtl="1">
              <a:lnSpc>
                <a:spcPct val="150000"/>
              </a:lnSpc>
              <a:buFont typeface="Arial" panose="020B0604020202020204" pitchFamily="34" charset="0"/>
              <a:buChar char="•"/>
            </a:pPr>
            <a:r>
              <a:rPr lang="ar-AE" sz="2200" dirty="0" smtClean="0"/>
              <a:t>أضف </a:t>
            </a:r>
            <a:r>
              <a:rPr lang="ar-AE" sz="2200" dirty="0"/>
              <a:t>رموزًا تعبيرية مُلائمة لتحسين التفاعل.</a:t>
            </a:r>
            <a:endParaRPr lang="en-US" sz="2200" dirty="0"/>
          </a:p>
          <a:p>
            <a:pPr marL="342900" indent="-342900" algn="r" rtl="1">
              <a:lnSpc>
                <a:spcPct val="150000"/>
              </a:lnSpc>
              <a:buFont typeface="Arial" panose="020B0604020202020204" pitchFamily="34" charset="0"/>
              <a:buChar char="•"/>
            </a:pPr>
            <a:endParaRPr lang="ar-AE" sz="2200" dirty="0"/>
          </a:p>
          <a:p>
            <a:pPr algn="r" rtl="1">
              <a:lnSpc>
                <a:spcPct val="150000"/>
              </a:lnSpc>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5589277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588953" y="789647"/>
            <a:ext cx="9273048" cy="584775"/>
          </a:xfrm>
          <a:prstGeom prst="rect">
            <a:avLst/>
          </a:prstGeom>
          <a:noFill/>
        </p:spPr>
        <p:txBody>
          <a:bodyPr wrap="square" rtlCol="0">
            <a:spAutoFit/>
          </a:bodyPr>
          <a:lstStyle/>
          <a:p>
            <a:pPr algn="ctr" rtl="1"/>
            <a:r>
              <a:rPr lang="en-US" sz="3200" dirty="0" smtClean="0">
                <a:solidFill>
                  <a:srgbClr val="00AEEF"/>
                </a:solidFill>
              </a:rPr>
              <a:t>8</a:t>
            </a:r>
            <a:r>
              <a:rPr lang="ar-AE" sz="3200" dirty="0" smtClean="0">
                <a:solidFill>
                  <a:srgbClr val="00AEEF"/>
                </a:solidFill>
              </a:rPr>
              <a:t>-شجع التفاعل</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sp>
        <p:nvSpPr>
          <p:cNvPr id="5" name="مربع نص 4"/>
          <p:cNvSpPr txBox="1"/>
          <p:nvPr/>
        </p:nvSpPr>
        <p:spPr>
          <a:xfrm>
            <a:off x="210129" y="2934216"/>
            <a:ext cx="11795760" cy="4102533"/>
          </a:xfrm>
          <a:prstGeom prst="rect">
            <a:avLst/>
          </a:prstGeom>
          <a:noFill/>
        </p:spPr>
        <p:txBody>
          <a:bodyPr wrap="square" rtlCol="0">
            <a:spAutoFit/>
          </a:bodyPr>
          <a:lstStyle/>
          <a:p>
            <a:pPr marL="342900" indent="-342900" algn="r" rtl="1">
              <a:lnSpc>
                <a:spcPct val="150000"/>
              </a:lnSpc>
              <a:buFont typeface="Arial" panose="020B0604020202020204" pitchFamily="34" charset="0"/>
              <a:buChar char="•"/>
            </a:pPr>
            <a:r>
              <a:rPr lang="ar-AE" sz="2200" dirty="0"/>
              <a:t>أضف عبارات واضحة تحثّ على اتخاذ إجراء، مثل طرح سؤال أو مشاركة رابط، لتشجيع التعليقات وزيادة التفاعل</a:t>
            </a:r>
            <a:r>
              <a:rPr lang="ar-AE" sz="2200" dirty="0" smtClean="0"/>
              <a:t>.</a:t>
            </a:r>
            <a:endParaRPr lang="en-US" sz="2200" dirty="0" smtClean="0"/>
          </a:p>
          <a:p>
            <a:pPr marL="342900" indent="-342900" algn="r" rtl="1">
              <a:lnSpc>
                <a:spcPct val="150000"/>
              </a:lnSpc>
              <a:buFont typeface="Arial" panose="020B0604020202020204" pitchFamily="34" charset="0"/>
              <a:buChar char="•"/>
            </a:pPr>
            <a:r>
              <a:rPr lang="ar-AE" sz="2200" dirty="0" smtClean="0"/>
              <a:t>قم بإجراء مسابقات على مواقع التواصل الاجتماعي مثل مشاركة استخدام المنتج والمشاركة التي تحصل على أكبر تفاعل من المستخدمين يحصل الفائز على جائزة قيَمة. </a:t>
            </a:r>
            <a:endParaRPr lang="en-US" sz="2200" dirty="0" smtClean="0"/>
          </a:p>
          <a:p>
            <a:pPr marL="342900" indent="-342900" algn="r" rtl="1">
              <a:lnSpc>
                <a:spcPct val="150000"/>
              </a:lnSpc>
              <a:buFont typeface="Arial" panose="020B0604020202020204" pitchFamily="34" charset="0"/>
              <a:buChar char="•"/>
            </a:pPr>
            <a:r>
              <a:rPr lang="ar-SA" sz="2200" dirty="0"/>
              <a:t>الرد على التعليقات </a:t>
            </a:r>
            <a:r>
              <a:rPr lang="ar-SA" sz="2200" dirty="0" smtClean="0"/>
              <a:t>والرسائل </a:t>
            </a:r>
            <a:r>
              <a:rPr lang="ar-SA" sz="2200" dirty="0"/>
              <a:t>كن نشطًا في الرد على استفسارات العملاء وتعليقاتهم لبناء علاقة ثقة</a:t>
            </a:r>
            <a:r>
              <a:rPr lang="ar-SY" sz="2200" dirty="0"/>
              <a:t>.</a:t>
            </a:r>
          </a:p>
          <a:p>
            <a:pPr marL="342900" indent="-342900" algn="r" rtl="1">
              <a:lnSpc>
                <a:spcPct val="150000"/>
              </a:lnSpc>
              <a:buFont typeface="Arial" panose="020B0604020202020204" pitchFamily="34" charset="0"/>
              <a:buChar char="•"/>
            </a:pPr>
            <a:endParaRPr lang="ar-AE" sz="2200" dirty="0" smtClean="0"/>
          </a:p>
          <a:p>
            <a:pPr marL="342900" indent="-342900" algn="r" rtl="1">
              <a:lnSpc>
                <a:spcPct val="150000"/>
              </a:lnSpc>
              <a:buFont typeface="Arial" panose="020B0604020202020204" pitchFamily="34" charset="0"/>
              <a:buChar char="•"/>
            </a:pPr>
            <a:endParaRPr lang="en-US" sz="2200" dirty="0"/>
          </a:p>
          <a:p>
            <a:pPr marL="342900" indent="-342900" algn="r" rtl="1">
              <a:lnSpc>
                <a:spcPct val="150000"/>
              </a:lnSpc>
              <a:buFont typeface="Arial" panose="020B0604020202020204" pitchFamily="34" charset="0"/>
              <a:buChar char="•"/>
            </a:pPr>
            <a:endParaRPr lang="ar-AE" sz="2200" dirty="0"/>
          </a:p>
          <a:p>
            <a:pPr algn="r" rtl="1">
              <a:lnSpc>
                <a:spcPct val="150000"/>
              </a:lnSpc>
            </a:pPr>
            <a:endParaRPr lang="en-US" sz="2200" dirty="0"/>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8341915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ربع نص 2">
            <a:extLst>
              <a:ext uri="{FF2B5EF4-FFF2-40B4-BE49-F238E27FC236}">
                <a16:creationId xmlns="" xmlns:a16="http://schemas.microsoft.com/office/drawing/2014/main" id="{7F98E136-FB5B-391A-2C7B-875AF6A4006D}"/>
              </a:ext>
            </a:extLst>
          </p:cNvPr>
          <p:cNvSpPr txBox="1"/>
          <p:nvPr/>
        </p:nvSpPr>
        <p:spPr>
          <a:xfrm>
            <a:off x="628142" y="779406"/>
            <a:ext cx="9273048" cy="584775"/>
          </a:xfrm>
          <a:prstGeom prst="rect">
            <a:avLst/>
          </a:prstGeom>
          <a:noFill/>
        </p:spPr>
        <p:txBody>
          <a:bodyPr wrap="square" rtlCol="0">
            <a:spAutoFit/>
          </a:bodyPr>
          <a:lstStyle/>
          <a:p>
            <a:pPr algn="ctr" rtl="1"/>
            <a:r>
              <a:rPr lang="en-US" sz="3200" dirty="0" smtClean="0">
                <a:solidFill>
                  <a:srgbClr val="00AEEF"/>
                </a:solidFill>
              </a:rPr>
              <a:t>9</a:t>
            </a:r>
            <a:r>
              <a:rPr lang="ar-AE" sz="3200" dirty="0" smtClean="0">
                <a:solidFill>
                  <a:srgbClr val="00AEEF"/>
                </a:solidFill>
              </a:rPr>
              <a:t>-راقب التحليلات والرؤى</a:t>
            </a:r>
            <a:endParaRPr lang="en-US" sz="3200" dirty="0">
              <a:solidFill>
                <a:srgbClr val="00AEEF"/>
              </a:solidFill>
            </a:endParaRPr>
          </a:p>
        </p:txBody>
      </p:sp>
      <p:sp>
        <p:nvSpPr>
          <p:cNvPr id="4" name="مستطيل 3"/>
          <p:cNvSpPr/>
          <p:nvPr/>
        </p:nvSpPr>
        <p:spPr>
          <a:xfrm>
            <a:off x="0" y="2573383"/>
            <a:ext cx="12192000" cy="3122324"/>
          </a:xfrm>
          <a:prstGeom prst="rect">
            <a:avLst/>
          </a:prstGeom>
          <a:solidFill>
            <a:schemeClr val="bg1"/>
          </a:solidFill>
          <a:ln>
            <a:solidFill>
              <a:srgbClr val="FCFCFC"/>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dirty="0" smtClean="0">
                <a:solidFill>
                  <a:schemeClr val="tx1"/>
                </a:solidFill>
              </a:rPr>
              <a:t>-راجع التحليلات الخاصة بكل منصة من المنصات وتعرف على أداء صفحاتك من خلال مؤشرات الأداء الرئيسية مثل معدل الوصول ومعدل التفاعل ونسبة زيادة عدد المتابعين ومعدلات التحويل ومعدلات العائد على الاستثمار من الحملات الإعلانية المدفوعة.</a:t>
            </a:r>
          </a:p>
          <a:p>
            <a:pPr algn="r" rtl="1">
              <a:lnSpc>
                <a:spcPct val="150000"/>
              </a:lnSpc>
            </a:pPr>
            <a:r>
              <a:rPr lang="ar-AE" sz="2200" dirty="0" smtClean="0">
                <a:solidFill>
                  <a:schemeClr val="tx1"/>
                </a:solidFill>
              </a:rPr>
              <a:t>-اطلع على الرؤى </a:t>
            </a:r>
            <a:r>
              <a:rPr lang="en-US" sz="2200" dirty="0" smtClean="0">
                <a:solidFill>
                  <a:schemeClr val="tx1"/>
                </a:solidFill>
              </a:rPr>
              <a:t>Insights</a:t>
            </a:r>
            <a:r>
              <a:rPr lang="ar-AE" sz="2200" dirty="0" smtClean="0">
                <a:solidFill>
                  <a:schemeClr val="tx1"/>
                </a:solidFill>
              </a:rPr>
              <a:t> التي توفرها منصات التواصل الاجتماعي والتي تحسن من معدلات الوصول وتزيد من التفاعل مع الجمهور وكذلك الاستفادة من هذه الرؤى في تحديد معايير الاستهداف للعملاء في منصات التواصل الاجتماعي.</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Tree>
    <p:extLst>
      <p:ext uri="{BB962C8B-B14F-4D97-AF65-F5344CB8AC3E}">
        <p14:creationId xmlns:p14="http://schemas.microsoft.com/office/powerpoint/2010/main" val="18833068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79817" y="497259"/>
            <a:ext cx="8440582" cy="923330"/>
          </a:xfrm>
          <a:prstGeom prst="rect">
            <a:avLst/>
          </a:prstGeom>
          <a:noFill/>
        </p:spPr>
        <p:txBody>
          <a:bodyPr wrap="square" rtlCol="0">
            <a:spAutoFit/>
          </a:bodyPr>
          <a:lstStyle/>
          <a:p>
            <a:pPr algn="ctr" rtl="1"/>
            <a:r>
              <a:rPr lang="ar-SA" sz="3200" b="1" dirty="0">
                <a:solidFill>
                  <a:srgbClr val="00AEEF"/>
                </a:solidFill>
              </a:rPr>
              <a:t>   </a:t>
            </a:r>
            <a:r>
              <a:rPr lang="ar-SA" sz="3200" b="1" dirty="0" smtClean="0">
                <a:solidFill>
                  <a:srgbClr val="00AEEF"/>
                </a:solidFill>
              </a:rPr>
              <a:t> </a:t>
            </a:r>
            <a:r>
              <a:rPr lang="ar-AE" sz="3200" b="1" dirty="0">
                <a:solidFill>
                  <a:srgbClr val="00AEEF"/>
                </a:solidFill>
              </a:rPr>
              <a:t>حالة دراسية</a:t>
            </a:r>
            <a:r>
              <a:rPr lang="en-US" sz="3200" b="1" dirty="0">
                <a:solidFill>
                  <a:srgbClr val="00AEEF"/>
                </a:solidFill>
              </a:rPr>
              <a:t> </a:t>
            </a:r>
            <a:r>
              <a:rPr lang="en-US" sz="3200" b="1" dirty="0" smtClean="0">
                <a:solidFill>
                  <a:srgbClr val="00AEEF"/>
                </a:solidFill>
              </a:rPr>
              <a:t>1</a:t>
            </a:r>
            <a:r>
              <a:rPr lang="ar-AE" sz="3200" b="1" dirty="0" smtClean="0">
                <a:solidFill>
                  <a:srgbClr val="00AEEF"/>
                </a:solidFill>
              </a:rPr>
              <a:t>:</a:t>
            </a:r>
            <a:r>
              <a:rPr lang="en-US" sz="3200" b="1" dirty="0" smtClean="0">
                <a:solidFill>
                  <a:srgbClr val="00AEEF"/>
                </a:solidFill>
              </a:rPr>
              <a:t>Lays </a:t>
            </a:r>
            <a:endParaRPr lang="ar-AE" sz="3200" b="1" dirty="0" smtClean="0">
              <a:solidFill>
                <a:srgbClr val="00AEEF"/>
              </a:solidFill>
            </a:endParaRPr>
          </a:p>
          <a:p>
            <a:pPr algn="ctr" rtl="1"/>
            <a:r>
              <a:rPr lang="en-US" sz="2200" b="1" dirty="0">
                <a:hlinkClick r:id="rId4"/>
              </a:rPr>
              <a:t>https://</a:t>
            </a:r>
            <a:r>
              <a:rPr lang="en-US" sz="2200" b="1" dirty="0" smtClean="0">
                <a:hlinkClick r:id="rId4"/>
              </a:rPr>
              <a:t>www.lays.com</a:t>
            </a:r>
            <a:r>
              <a:rPr lang="en-US" sz="2200" b="1" dirty="0" smtClean="0"/>
              <a:t>      </a:t>
            </a:r>
            <a:endParaRPr lang="en-US" sz="2200" b="1" dirty="0"/>
          </a:p>
        </p:txBody>
      </p:sp>
      <p:pic>
        <p:nvPicPr>
          <p:cNvPr id="4" name="صورة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92777" y="1738382"/>
            <a:ext cx="10058400" cy="5029200"/>
          </a:xfrm>
          <a:prstGeom prst="rect">
            <a:avLst/>
          </a:prstGeom>
        </p:spPr>
      </p:pic>
    </p:spTree>
    <p:extLst>
      <p:ext uri="{BB962C8B-B14F-4D97-AF65-F5344CB8AC3E}">
        <p14:creationId xmlns:p14="http://schemas.microsoft.com/office/powerpoint/2010/main" val="19660350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319080"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b="1" dirty="0" smtClean="0">
              <a:solidFill>
                <a:schemeClr val="tx1"/>
              </a:solidFill>
            </a:endParaRPr>
          </a:p>
          <a:p>
            <a:pPr algn="r" rtl="1">
              <a:lnSpc>
                <a:spcPct val="150000"/>
              </a:lnSpc>
            </a:pPr>
            <a:r>
              <a:rPr lang="ar-AE" sz="2200" b="1" dirty="0" smtClean="0">
                <a:solidFill>
                  <a:schemeClr val="tx1"/>
                </a:solidFill>
              </a:rPr>
              <a:t>حملة (اصنع لنا نكهة من </a:t>
            </a:r>
            <a:r>
              <a:rPr lang="en-US" sz="2200" b="1" dirty="0">
                <a:solidFill>
                  <a:schemeClr val="tx1"/>
                </a:solidFill>
              </a:rPr>
              <a:t>Lays</a:t>
            </a:r>
            <a:r>
              <a:rPr lang="ar-AE" sz="2200" b="1" dirty="0" smtClean="0">
                <a:solidFill>
                  <a:schemeClr val="tx1"/>
                </a:solidFill>
              </a:rPr>
              <a:t> )</a:t>
            </a:r>
          </a:p>
          <a:p>
            <a:pPr algn="just" rtl="1">
              <a:lnSpc>
                <a:spcPct val="150000"/>
              </a:lnSpc>
            </a:pPr>
            <a:r>
              <a:rPr lang="ar-AE" sz="2200" dirty="0" smtClean="0">
                <a:solidFill>
                  <a:schemeClr val="tx1"/>
                </a:solidFill>
              </a:rPr>
              <a:t>اعتمدت </a:t>
            </a:r>
            <a:r>
              <a:rPr lang="en-US" sz="2200" dirty="0" smtClean="0">
                <a:solidFill>
                  <a:schemeClr val="tx1"/>
                </a:solidFill>
              </a:rPr>
              <a:t>Lays</a:t>
            </a:r>
            <a:r>
              <a:rPr lang="ar-AE" sz="2200" dirty="0" smtClean="0">
                <a:solidFill>
                  <a:schemeClr val="tx1"/>
                </a:solidFill>
              </a:rPr>
              <a:t> على قوة المحتوى الذي ينشئه المستخدم </a:t>
            </a:r>
            <a:r>
              <a:rPr lang="en-US" sz="2200" dirty="0" smtClean="0">
                <a:solidFill>
                  <a:schemeClr val="tx1"/>
                </a:solidFill>
              </a:rPr>
              <a:t>UGC</a:t>
            </a:r>
            <a:r>
              <a:rPr lang="ar-AE" sz="2200" dirty="0" smtClean="0">
                <a:solidFill>
                  <a:schemeClr val="tx1"/>
                </a:solidFill>
              </a:rPr>
              <a:t> واعتمدت استراتيجية محتوى أصبحت فيه قدوة للكثير من العلامات التجارية حول العالم بسبب النجاح الكبير الذي حققته.</a:t>
            </a:r>
          </a:p>
          <a:p>
            <a:pPr algn="just" rtl="1">
              <a:lnSpc>
                <a:spcPct val="150000"/>
              </a:lnSpc>
            </a:pPr>
            <a:r>
              <a:rPr lang="ar-AE" sz="2200" dirty="0" smtClean="0">
                <a:solidFill>
                  <a:schemeClr val="tx1"/>
                </a:solidFill>
              </a:rPr>
              <a:t>جوهر الاستراتيجية: تحويل العملاء إلى مطوري منتجات </a:t>
            </a:r>
            <a:r>
              <a:rPr lang="ar-AE" sz="2200" dirty="0">
                <a:solidFill>
                  <a:schemeClr val="tx1"/>
                </a:solidFill>
              </a:rPr>
              <a:t>ورواة قصص للعلامة التجارية </a:t>
            </a:r>
            <a:r>
              <a:rPr lang="en-US" sz="2200" dirty="0">
                <a:solidFill>
                  <a:schemeClr val="tx1"/>
                </a:solidFill>
              </a:rPr>
              <a:t>Storytellers</a:t>
            </a:r>
          </a:p>
          <a:p>
            <a:pPr algn="just" rtl="1">
              <a:lnSpc>
                <a:spcPct val="150000"/>
              </a:lnSpc>
            </a:pPr>
            <a:r>
              <a:rPr lang="ar-SA" sz="2200" dirty="0">
                <a:solidFill>
                  <a:schemeClr val="tx1"/>
                </a:solidFill>
              </a:rPr>
              <a:t>أُطلقت حملة "اصنع لنا نكهة" لأول مرة في يوليو </a:t>
            </a:r>
            <a:r>
              <a:rPr lang="en-US" sz="2200" dirty="0" smtClean="0">
                <a:solidFill>
                  <a:schemeClr val="tx1"/>
                </a:solidFill>
              </a:rPr>
              <a:t>2012</a:t>
            </a:r>
            <a:r>
              <a:rPr lang="ar-SA" sz="2200" dirty="0" smtClean="0">
                <a:solidFill>
                  <a:schemeClr val="tx1"/>
                </a:solidFill>
              </a:rPr>
              <a:t>، </a:t>
            </a:r>
            <a:r>
              <a:rPr lang="ar-SA" sz="2200" dirty="0">
                <a:solidFill>
                  <a:schemeClr val="tx1"/>
                </a:solidFill>
              </a:rPr>
              <a:t>وأُعيد إحياؤها في أكتوبر </a:t>
            </a:r>
            <a:r>
              <a:rPr lang="en-US" sz="2200" dirty="0" smtClean="0">
                <a:solidFill>
                  <a:schemeClr val="tx1"/>
                </a:solidFill>
              </a:rPr>
              <a:t>2024</a:t>
            </a:r>
            <a:r>
              <a:rPr lang="ar-SA" sz="2200" dirty="0" smtClean="0">
                <a:solidFill>
                  <a:schemeClr val="tx1"/>
                </a:solidFill>
              </a:rPr>
              <a:t>، </a:t>
            </a:r>
            <a:r>
              <a:rPr lang="ar-SA" sz="2200" dirty="0">
                <a:solidFill>
                  <a:schemeClr val="tx1"/>
                </a:solidFill>
              </a:rPr>
              <a:t>ودعت العملاء إلى ابتكار نكهات جديدة لرقائق البطاطس من خلال قنوات متعددة، مع التركيز على التفاعل المباشر مع المستهلكين بدلاً من الشراكات مع المؤثرين أو التقنيات المتطورة.</a:t>
            </a:r>
            <a:endParaRPr lang="en-US" sz="2200" dirty="0">
              <a:solidFill>
                <a:schemeClr val="tx1"/>
              </a:solidFill>
            </a:endParaRPr>
          </a:p>
          <a:p>
            <a:pPr algn="r" rtl="1">
              <a:lnSpc>
                <a:spcPct val="150000"/>
              </a:lnSpc>
            </a:pP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177428132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23583"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smtClean="0">
                <a:solidFill>
                  <a:schemeClr val="tx1"/>
                </a:solidFill>
              </a:rPr>
              <a:t>أهداف حملة (اصنع لنا نكهة من </a:t>
            </a:r>
            <a:r>
              <a:rPr lang="en-US" sz="2200" b="1" dirty="0">
                <a:solidFill>
                  <a:schemeClr val="tx1"/>
                </a:solidFill>
              </a:rPr>
              <a:t>Lays</a:t>
            </a:r>
            <a:r>
              <a:rPr lang="ar-AE" sz="2200" b="1" dirty="0" smtClean="0">
                <a:solidFill>
                  <a:schemeClr val="tx1"/>
                </a:solidFill>
              </a:rPr>
              <a:t> ):</a:t>
            </a:r>
          </a:p>
          <a:p>
            <a:pPr algn="r" rtl="1">
              <a:lnSpc>
                <a:spcPct val="150000"/>
              </a:lnSpc>
            </a:pPr>
            <a:r>
              <a:rPr lang="ar-SA" sz="2200" dirty="0">
                <a:solidFill>
                  <a:schemeClr val="tx1"/>
                </a:solidFill>
              </a:rPr>
              <a:t>تعزيز تفاعل العملاء وولاءهم للعلامة </a:t>
            </a:r>
            <a:r>
              <a:rPr lang="ar-SA" sz="2200" dirty="0" smtClean="0">
                <a:solidFill>
                  <a:schemeClr val="tx1"/>
                </a:solidFill>
              </a:rPr>
              <a:t>التجارية</a:t>
            </a:r>
            <a:endParaRPr lang="en-US" sz="2200" dirty="0">
              <a:solidFill>
                <a:schemeClr val="tx1"/>
              </a:solidFill>
            </a:endParaRPr>
          </a:p>
          <a:p>
            <a:pPr algn="r" rtl="1">
              <a:lnSpc>
                <a:spcPct val="150000"/>
              </a:lnSpc>
            </a:pPr>
            <a:r>
              <a:rPr lang="ar-SA" sz="2200" dirty="0">
                <a:solidFill>
                  <a:schemeClr val="tx1"/>
                </a:solidFill>
              </a:rPr>
              <a:t>توليد دعاية واسعة النطاق لـ </a:t>
            </a:r>
            <a:r>
              <a:rPr lang="en-US" sz="2200" dirty="0" smtClean="0">
                <a:solidFill>
                  <a:schemeClr val="tx1"/>
                </a:solidFill>
              </a:rPr>
              <a:t>Lays</a:t>
            </a:r>
            <a:endParaRPr lang="en-US" sz="2200" dirty="0">
              <a:solidFill>
                <a:schemeClr val="tx1"/>
              </a:solidFill>
            </a:endParaRPr>
          </a:p>
          <a:p>
            <a:pPr algn="r" rtl="1">
              <a:lnSpc>
                <a:spcPct val="150000"/>
              </a:lnSpc>
            </a:pPr>
            <a:r>
              <a:rPr lang="ar-SA" sz="2200" dirty="0">
                <a:solidFill>
                  <a:schemeClr val="tx1"/>
                </a:solidFill>
              </a:rPr>
              <a:t>الاستفادة من تفضيلات المستهلكين لتطوير نكهات </a:t>
            </a:r>
            <a:r>
              <a:rPr lang="ar-SA" sz="2200" dirty="0" smtClean="0">
                <a:solidFill>
                  <a:schemeClr val="tx1"/>
                </a:solidFill>
              </a:rPr>
              <a:t>جديدة</a:t>
            </a:r>
            <a:endParaRPr lang="en-US" sz="2200" dirty="0">
              <a:solidFill>
                <a:schemeClr val="tx1"/>
              </a:solidFill>
            </a:endParaRPr>
          </a:p>
          <a:p>
            <a:pPr algn="r" rtl="1">
              <a:lnSpc>
                <a:spcPct val="150000"/>
              </a:lnSpc>
            </a:pPr>
            <a:r>
              <a:rPr lang="ar-SA" sz="2200" dirty="0">
                <a:solidFill>
                  <a:schemeClr val="tx1"/>
                </a:solidFill>
              </a:rPr>
              <a:t>بناء حضور متعدد المنصات على منصات التواصل الاجتماعي</a:t>
            </a:r>
            <a:endParaRPr lang="en-US" sz="2200" dirty="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10085389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528086" y="2201257"/>
            <a:ext cx="11371217" cy="442161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smtClean="0">
                <a:solidFill>
                  <a:schemeClr val="tx1"/>
                </a:solidFill>
              </a:rPr>
              <a:t>قنوات التواصل الاجتماعي: </a:t>
            </a:r>
          </a:p>
          <a:p>
            <a:pPr marL="342900" indent="-342900" algn="r" rtl="1">
              <a:lnSpc>
                <a:spcPct val="150000"/>
              </a:lnSpc>
              <a:buFont typeface="Arial" panose="020B0604020202020204" pitchFamily="34" charset="0"/>
              <a:buChar char="•"/>
            </a:pPr>
            <a:r>
              <a:rPr lang="ar-AE" sz="2200" b="1" dirty="0" smtClean="0">
                <a:solidFill>
                  <a:schemeClr val="tx1"/>
                </a:solidFill>
              </a:rPr>
              <a:t>سرد القصص المرئية والمحتوى الذي ينشئه المستخدمون:</a:t>
            </a:r>
          </a:p>
          <a:p>
            <a:pPr algn="r" rtl="1">
              <a:lnSpc>
                <a:spcPct val="150000"/>
              </a:lnSpc>
            </a:pPr>
            <a:r>
              <a:rPr lang="en-US" sz="2200" dirty="0" smtClean="0">
                <a:solidFill>
                  <a:schemeClr val="tx1"/>
                </a:solidFill>
              </a:rPr>
              <a:t>Instagram</a:t>
            </a:r>
          </a:p>
          <a:p>
            <a:pPr algn="r" rtl="1">
              <a:lnSpc>
                <a:spcPct val="150000"/>
              </a:lnSpc>
            </a:pPr>
            <a:r>
              <a:rPr lang="en-US" sz="2200" dirty="0" smtClean="0">
                <a:solidFill>
                  <a:schemeClr val="tx1"/>
                </a:solidFill>
              </a:rPr>
              <a:t>Facebook</a:t>
            </a:r>
            <a:endParaRPr lang="ar-AE" sz="2200" dirty="0" smtClean="0">
              <a:solidFill>
                <a:schemeClr val="tx1"/>
              </a:solidFill>
            </a:endParaRPr>
          </a:p>
          <a:p>
            <a:pPr marL="342900" indent="-342900" algn="r" rtl="1">
              <a:lnSpc>
                <a:spcPct val="150000"/>
              </a:lnSpc>
              <a:buFont typeface="Arial" panose="020B0604020202020204" pitchFamily="34" charset="0"/>
              <a:buChar char="•"/>
            </a:pPr>
            <a:r>
              <a:rPr lang="ar-AE" sz="2200" b="1" dirty="0" smtClean="0">
                <a:solidFill>
                  <a:schemeClr val="tx1"/>
                </a:solidFill>
              </a:rPr>
              <a:t>التقديم والتصويت على النكهات المقدمة من قبل المستخدمين:</a:t>
            </a:r>
          </a:p>
          <a:p>
            <a:pPr marL="342900" indent="-342900" algn="r" rtl="1">
              <a:lnSpc>
                <a:spcPct val="150000"/>
              </a:lnSpc>
              <a:buFont typeface="Arial" panose="020B0604020202020204" pitchFamily="34" charset="0"/>
              <a:buChar char="•"/>
            </a:pPr>
            <a:r>
              <a:rPr lang="ar-AE" sz="2200" dirty="0">
                <a:solidFill>
                  <a:schemeClr val="tx1"/>
                </a:solidFill>
              </a:rPr>
              <a:t>أنشئت </a:t>
            </a:r>
            <a:r>
              <a:rPr lang="en-US" sz="2200" dirty="0">
                <a:solidFill>
                  <a:schemeClr val="tx1"/>
                </a:solidFill>
              </a:rPr>
              <a:t>Lays</a:t>
            </a:r>
            <a:r>
              <a:rPr lang="ar-AE" sz="2200" dirty="0">
                <a:solidFill>
                  <a:schemeClr val="tx1"/>
                </a:solidFill>
              </a:rPr>
              <a:t> موقع الكتروني مخصص لإرسال النكهات والتصويت عليها وهو </a:t>
            </a:r>
            <a:r>
              <a:rPr lang="en-US" sz="2200" dirty="0">
                <a:solidFill>
                  <a:schemeClr val="tx1"/>
                </a:solidFill>
              </a:rPr>
              <a:t> </a:t>
            </a:r>
            <a:r>
              <a:rPr lang="en-US" sz="2200" dirty="0" smtClean="0">
                <a:solidFill>
                  <a:schemeClr val="tx1"/>
                </a:solidFill>
              </a:rPr>
              <a:t>DoUsAFlavor.com</a:t>
            </a:r>
            <a:endParaRPr lang="ar-AE" sz="2200" b="1" dirty="0">
              <a:solidFill>
                <a:schemeClr val="tx1"/>
              </a:solidFill>
            </a:endParaRPr>
          </a:p>
          <a:p>
            <a:pPr algn="r" rtl="1">
              <a:lnSpc>
                <a:spcPct val="150000"/>
              </a:lnSpc>
            </a:pPr>
            <a:r>
              <a:rPr lang="en-US" sz="2200" dirty="0">
                <a:solidFill>
                  <a:schemeClr val="tx1"/>
                </a:solidFill>
                <a:hlinkClick r:id="rId4"/>
              </a:rPr>
              <a:t>http://</a:t>
            </a:r>
            <a:r>
              <a:rPr lang="en-US" sz="2200" dirty="0" smtClean="0">
                <a:solidFill>
                  <a:schemeClr val="tx1"/>
                </a:solidFill>
                <a:hlinkClick r:id="rId4"/>
              </a:rPr>
              <a:t>dousaflavor.com</a:t>
            </a:r>
            <a:r>
              <a:rPr lang="ar-AE" sz="2200" dirty="0">
                <a:solidFill>
                  <a:schemeClr val="tx1"/>
                </a:solidFill>
              </a:rPr>
              <a:t> </a:t>
            </a: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6421651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8604767" cy="6858000"/>
          </a:xfrm>
          <a:prstGeom prst="rect">
            <a:avLst/>
          </a:prstGeom>
        </p:spPr>
      </p:pic>
      <p:sp>
        <p:nvSpPr>
          <p:cNvPr id="7" name="مستطيل 6"/>
          <p:cNvSpPr/>
          <p:nvPr/>
        </p:nvSpPr>
        <p:spPr>
          <a:xfrm>
            <a:off x="8604766" y="2424038"/>
            <a:ext cx="3587233" cy="115518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4138895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75834"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smtClean="0">
                <a:solidFill>
                  <a:schemeClr val="tx1"/>
                </a:solidFill>
              </a:rPr>
              <a:t>استراتيجية المحتوى على مواقع التواصل الاجتماعي:</a:t>
            </a:r>
          </a:p>
          <a:p>
            <a:pPr algn="r" rtl="1">
              <a:lnSpc>
                <a:spcPct val="150000"/>
              </a:lnSpc>
            </a:pPr>
            <a:r>
              <a:rPr lang="ar-SA" sz="2200" dirty="0">
                <a:solidFill>
                  <a:schemeClr val="tx1"/>
                </a:solidFill>
              </a:rPr>
              <a:t>محتوى فيديو </a:t>
            </a:r>
            <a:r>
              <a:rPr lang="ar-SA" sz="2200" dirty="0" smtClean="0">
                <a:solidFill>
                  <a:schemeClr val="tx1"/>
                </a:solidFill>
              </a:rPr>
              <a:t>قصير</a:t>
            </a:r>
            <a:r>
              <a:rPr lang="ar-AE" sz="2200" dirty="0" smtClean="0">
                <a:solidFill>
                  <a:schemeClr val="tx1"/>
                </a:solidFill>
              </a:rPr>
              <a:t> </a:t>
            </a:r>
            <a:r>
              <a:rPr lang="en-US" sz="2200" dirty="0" smtClean="0">
                <a:solidFill>
                  <a:schemeClr val="tx1"/>
                </a:solidFill>
              </a:rPr>
              <a:t>Reels</a:t>
            </a:r>
            <a:r>
              <a:rPr lang="ar-AE" sz="2200" dirty="0">
                <a:solidFill>
                  <a:schemeClr val="tx1"/>
                </a:solidFill>
              </a:rPr>
              <a:t>.</a:t>
            </a:r>
            <a:endParaRPr lang="en-US" sz="2200" dirty="0">
              <a:solidFill>
                <a:schemeClr val="tx1"/>
              </a:solidFill>
            </a:endParaRPr>
          </a:p>
          <a:p>
            <a:pPr algn="r" rtl="1">
              <a:lnSpc>
                <a:spcPct val="150000"/>
              </a:lnSpc>
            </a:pPr>
            <a:r>
              <a:rPr lang="ar-SA" sz="2200" dirty="0">
                <a:solidFill>
                  <a:schemeClr val="tx1"/>
                </a:solidFill>
              </a:rPr>
              <a:t>اقتراحات وتقييمات نكهات من </a:t>
            </a:r>
            <a:r>
              <a:rPr lang="ar-SA" sz="2200" dirty="0" smtClean="0">
                <a:solidFill>
                  <a:schemeClr val="tx1"/>
                </a:solidFill>
              </a:rPr>
              <a:t>المستخدمين</a:t>
            </a:r>
            <a:r>
              <a:rPr lang="ar-AE" sz="2200" dirty="0" smtClean="0">
                <a:solidFill>
                  <a:schemeClr val="tx1"/>
                </a:solidFill>
              </a:rPr>
              <a:t>. </a:t>
            </a:r>
            <a:endParaRPr lang="en-US" sz="2200" dirty="0">
              <a:solidFill>
                <a:schemeClr val="tx1"/>
              </a:solidFill>
            </a:endParaRPr>
          </a:p>
          <a:p>
            <a:pPr algn="r" rtl="1">
              <a:lnSpc>
                <a:spcPct val="150000"/>
              </a:lnSpc>
            </a:pPr>
            <a:r>
              <a:rPr lang="ar-SA" sz="2200" dirty="0">
                <a:solidFill>
                  <a:schemeClr val="tx1"/>
                </a:solidFill>
              </a:rPr>
              <a:t>محتوى يُثير الحنين إلى الماضي ويستعرض نكهات فائزة </a:t>
            </a:r>
            <a:r>
              <a:rPr lang="ar-SA" sz="2200" dirty="0" smtClean="0">
                <a:solidFill>
                  <a:schemeClr val="tx1"/>
                </a:solidFill>
              </a:rPr>
              <a:t>سابقة</a:t>
            </a:r>
            <a:r>
              <a:rPr lang="ar-AE" sz="2200" dirty="0" smtClean="0">
                <a:solidFill>
                  <a:schemeClr val="tx1"/>
                </a:solidFill>
              </a:rPr>
              <a:t>. </a:t>
            </a:r>
            <a:endParaRPr lang="en-US" sz="2200" dirty="0">
              <a:solidFill>
                <a:schemeClr val="tx1"/>
              </a:solidFill>
            </a:endParaRPr>
          </a:p>
          <a:p>
            <a:pPr algn="r" rtl="1">
              <a:lnSpc>
                <a:spcPct val="150000"/>
              </a:lnSpc>
            </a:pPr>
            <a:r>
              <a:rPr lang="ar-SA" sz="2200" dirty="0">
                <a:solidFill>
                  <a:schemeClr val="tx1"/>
                </a:solidFill>
              </a:rPr>
              <a:t>محتوى يُعبّر عن ذكريات الماضي </a:t>
            </a:r>
            <a:r>
              <a:rPr lang="ar-AE" sz="2200" dirty="0" smtClean="0">
                <a:solidFill>
                  <a:schemeClr val="tx1"/>
                </a:solidFill>
              </a:rPr>
              <a:t>ويركز على </a:t>
            </a:r>
            <a:r>
              <a:rPr lang="ar-SA" sz="2200" dirty="0" smtClean="0">
                <a:solidFill>
                  <a:schemeClr val="tx1"/>
                </a:solidFill>
              </a:rPr>
              <a:t>لحظات </a:t>
            </a:r>
            <a:r>
              <a:rPr lang="ar-SA" sz="2200" dirty="0">
                <a:solidFill>
                  <a:schemeClr val="tx1"/>
                </a:solidFill>
              </a:rPr>
              <a:t>تناول الوجبات </a:t>
            </a:r>
            <a:r>
              <a:rPr lang="ar-SA" sz="2200" dirty="0" smtClean="0">
                <a:solidFill>
                  <a:schemeClr val="tx1"/>
                </a:solidFill>
              </a:rPr>
              <a:t>الخفيفة</a:t>
            </a:r>
            <a:r>
              <a:rPr lang="ar-AE" sz="2200" dirty="0" smtClean="0">
                <a:solidFill>
                  <a:schemeClr val="tx1"/>
                </a:solidFill>
              </a:rPr>
              <a:t>. </a:t>
            </a:r>
            <a:endParaRPr lang="en-US" sz="2200" dirty="0">
              <a:solidFill>
                <a:schemeClr val="tx1"/>
              </a:solidFill>
            </a:endParaRPr>
          </a:p>
          <a:p>
            <a:pPr algn="r" rtl="1">
              <a:lnSpc>
                <a:spcPct val="150000"/>
              </a:lnSpc>
            </a:pPr>
            <a:r>
              <a:rPr lang="ar-SA" sz="2200" dirty="0">
                <a:solidFill>
                  <a:schemeClr val="tx1"/>
                </a:solidFill>
              </a:rPr>
              <a:t>التفاعل المجتمعي من خلال التعليقات.</a:t>
            </a:r>
            <a:endParaRPr lang="en-US" sz="2200" dirty="0">
              <a:solidFill>
                <a:schemeClr val="tx1"/>
              </a:solidFill>
            </a:endParaRPr>
          </a:p>
          <a:p>
            <a:pPr algn="r" rtl="1">
              <a:lnSpc>
                <a:spcPct val="150000"/>
              </a:lnSpc>
            </a:pPr>
            <a:endParaRPr lang="ar-AE" sz="2200" b="1" dirty="0" smtClean="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33566545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475834" y="2201257"/>
            <a:ext cx="11371217" cy="38423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AE" sz="2200" b="1" dirty="0" smtClean="0">
                <a:solidFill>
                  <a:schemeClr val="tx1"/>
                </a:solidFill>
              </a:rPr>
              <a:t>النتائج: </a:t>
            </a:r>
          </a:p>
          <a:p>
            <a:pPr marL="342900" indent="-342900" algn="r" rtl="1">
              <a:lnSpc>
                <a:spcPct val="150000"/>
              </a:lnSpc>
              <a:buFont typeface="Arial" panose="020B0604020202020204" pitchFamily="34" charset="0"/>
              <a:buChar char="•"/>
            </a:pPr>
            <a:r>
              <a:rPr lang="ar-SA" sz="2200" dirty="0" smtClean="0">
                <a:solidFill>
                  <a:schemeClr val="tx1"/>
                </a:solidFill>
              </a:rPr>
              <a:t>تم </a:t>
            </a:r>
            <a:r>
              <a:rPr lang="ar-SA" sz="2200" dirty="0">
                <a:solidFill>
                  <a:schemeClr val="tx1"/>
                </a:solidFill>
              </a:rPr>
              <a:t>تقديم أكثر من </a:t>
            </a:r>
            <a:r>
              <a:rPr lang="en-US" sz="2200" dirty="0" smtClean="0">
                <a:solidFill>
                  <a:schemeClr val="tx1"/>
                </a:solidFill>
              </a:rPr>
              <a:t>3</a:t>
            </a:r>
            <a:r>
              <a:rPr lang="ar-AE" sz="2200" dirty="0" smtClean="0">
                <a:solidFill>
                  <a:schemeClr val="tx1"/>
                </a:solidFill>
              </a:rPr>
              <a:t> </a:t>
            </a:r>
            <a:r>
              <a:rPr lang="ar-SA" sz="2200" dirty="0" smtClean="0">
                <a:solidFill>
                  <a:schemeClr val="tx1"/>
                </a:solidFill>
              </a:rPr>
              <a:t>ملايين </a:t>
            </a:r>
            <a:r>
              <a:rPr lang="ar-SA" sz="2200" dirty="0">
                <a:solidFill>
                  <a:schemeClr val="tx1"/>
                </a:solidFill>
              </a:rPr>
              <a:t>نكهة في </a:t>
            </a:r>
            <a:r>
              <a:rPr lang="en-US" sz="2200" dirty="0" smtClean="0">
                <a:solidFill>
                  <a:schemeClr val="tx1"/>
                </a:solidFill>
              </a:rPr>
              <a:t>30</a:t>
            </a:r>
            <a:r>
              <a:rPr lang="ar-AE" sz="2200" dirty="0" smtClean="0">
                <a:solidFill>
                  <a:schemeClr val="tx1"/>
                </a:solidFill>
              </a:rPr>
              <a:t> </a:t>
            </a:r>
            <a:r>
              <a:rPr lang="ar-SA" sz="2200" dirty="0" smtClean="0">
                <a:solidFill>
                  <a:schemeClr val="tx1"/>
                </a:solidFill>
              </a:rPr>
              <a:t>دولة</a:t>
            </a:r>
            <a:r>
              <a:rPr lang="ar-AE" sz="2200" dirty="0" smtClean="0">
                <a:solidFill>
                  <a:schemeClr val="tx1"/>
                </a:solidFill>
              </a:rPr>
              <a:t> وهذا يعبر على مستوى تفاعل كبير جداً من قبل العملاء.</a:t>
            </a:r>
          </a:p>
          <a:p>
            <a:pPr marL="342900" indent="-342900" algn="r" rtl="1">
              <a:lnSpc>
                <a:spcPct val="150000"/>
              </a:lnSpc>
              <a:buFont typeface="Arial" panose="020B0604020202020204" pitchFamily="34" charset="0"/>
              <a:buChar char="•"/>
            </a:pPr>
            <a:r>
              <a:rPr lang="ar-SA" sz="2200" dirty="0" smtClean="0">
                <a:solidFill>
                  <a:schemeClr val="tx1"/>
                </a:solidFill>
              </a:rPr>
              <a:t> </a:t>
            </a:r>
            <a:r>
              <a:rPr lang="ar-AE" sz="2200" dirty="0" smtClean="0">
                <a:solidFill>
                  <a:schemeClr val="tx1"/>
                </a:solidFill>
              </a:rPr>
              <a:t>زيادة </a:t>
            </a:r>
            <a:r>
              <a:rPr lang="ar-SA" sz="2200" dirty="0" smtClean="0">
                <a:solidFill>
                  <a:schemeClr val="tx1"/>
                </a:solidFill>
              </a:rPr>
              <a:t>بنسبة </a:t>
            </a:r>
            <a:r>
              <a:rPr lang="en-US" sz="2200" dirty="0" smtClean="0">
                <a:solidFill>
                  <a:schemeClr val="tx1"/>
                </a:solidFill>
              </a:rPr>
              <a:t>12</a:t>
            </a:r>
            <a:r>
              <a:rPr lang="ar-SA" sz="2200" dirty="0" smtClean="0">
                <a:solidFill>
                  <a:schemeClr val="tx1"/>
                </a:solidFill>
              </a:rPr>
              <a:t>% </a:t>
            </a:r>
            <a:r>
              <a:rPr lang="ar-SA" sz="2200" dirty="0">
                <a:solidFill>
                  <a:schemeClr val="tx1"/>
                </a:solidFill>
              </a:rPr>
              <a:t>في المبيعات في الأسواق </a:t>
            </a:r>
            <a:r>
              <a:rPr lang="ar-AE" sz="2200" dirty="0" smtClean="0">
                <a:solidFill>
                  <a:schemeClr val="tx1"/>
                </a:solidFill>
              </a:rPr>
              <a:t>المشاركة في هذا التحدي.</a:t>
            </a:r>
          </a:p>
          <a:p>
            <a:pPr marL="342900" indent="-342900" algn="r" rtl="1">
              <a:lnSpc>
                <a:spcPct val="150000"/>
              </a:lnSpc>
              <a:buFont typeface="Arial" panose="020B0604020202020204" pitchFamily="34" charset="0"/>
              <a:buChar char="•"/>
            </a:pPr>
            <a:r>
              <a:rPr lang="ar-SA" sz="2200" dirty="0" smtClean="0">
                <a:solidFill>
                  <a:schemeClr val="tx1"/>
                </a:solidFill>
              </a:rPr>
              <a:t> أفاد </a:t>
            </a:r>
            <a:r>
              <a:rPr lang="en-US" sz="2200" dirty="0" smtClean="0">
                <a:solidFill>
                  <a:schemeClr val="tx1"/>
                </a:solidFill>
              </a:rPr>
              <a:t>68</a:t>
            </a:r>
            <a:r>
              <a:rPr lang="ar-AE" sz="2200" dirty="0" smtClean="0">
                <a:solidFill>
                  <a:schemeClr val="tx1"/>
                </a:solidFill>
              </a:rPr>
              <a:t> </a:t>
            </a:r>
            <a:r>
              <a:rPr lang="ar-SA" sz="2200" dirty="0" smtClean="0">
                <a:solidFill>
                  <a:schemeClr val="tx1"/>
                </a:solidFill>
              </a:rPr>
              <a:t>% </a:t>
            </a:r>
            <a:r>
              <a:rPr lang="ar-SA" sz="2200" dirty="0">
                <a:solidFill>
                  <a:schemeClr val="tx1"/>
                </a:solidFill>
              </a:rPr>
              <a:t>من المشاركين بتعزيز ارتباطهم بالعلامة التجارية.</a:t>
            </a:r>
            <a:endParaRPr lang="en-US" sz="2200" dirty="0">
              <a:solidFill>
                <a:schemeClr val="tx1"/>
              </a:solidFill>
            </a:endParaRPr>
          </a:p>
          <a:p>
            <a:pPr algn="r" rtl="1">
              <a:lnSpc>
                <a:spcPct val="150000"/>
              </a:lnSpc>
            </a:pPr>
            <a:endParaRPr lang="ar-AE" sz="2200" b="1" dirty="0" smtClean="0">
              <a:solidFill>
                <a:schemeClr val="tx1"/>
              </a:solidFill>
            </a:endParaRPr>
          </a:p>
        </p:txBody>
      </p:sp>
      <p:sp>
        <p:nvSpPr>
          <p:cNvPr id="6" name="مستطيل 5"/>
          <p:cNvSpPr/>
          <p:nvPr/>
        </p:nvSpPr>
        <p:spPr>
          <a:xfrm>
            <a:off x="7510211" y="96028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4527929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40702" y="2181828"/>
            <a:ext cx="11371217" cy="467617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b="1" dirty="0" smtClean="0">
              <a:solidFill>
                <a:schemeClr val="tx1"/>
              </a:solidFill>
            </a:endParaRPr>
          </a:p>
          <a:p>
            <a:pPr algn="r" rtl="1">
              <a:lnSpc>
                <a:spcPct val="150000"/>
              </a:lnSpc>
            </a:pPr>
            <a:r>
              <a:rPr lang="ar-AE" sz="2200" b="1" dirty="0" smtClean="0">
                <a:solidFill>
                  <a:schemeClr val="tx1"/>
                </a:solidFill>
              </a:rPr>
              <a:t>الدروس المستفادة: </a:t>
            </a:r>
            <a:endParaRPr lang="en-US" sz="2200" b="1" dirty="0">
              <a:solidFill>
                <a:schemeClr val="tx1"/>
              </a:solidFill>
            </a:endParaRPr>
          </a:p>
          <a:p>
            <a:pPr marL="342900" indent="-342900" algn="r" rtl="1">
              <a:lnSpc>
                <a:spcPct val="150000"/>
              </a:lnSpc>
              <a:buFont typeface="Arial" panose="020B0604020202020204" pitchFamily="34" charset="0"/>
              <a:buChar char="•"/>
            </a:pPr>
            <a:r>
              <a:rPr lang="ar-SA" sz="2200" dirty="0">
                <a:solidFill>
                  <a:schemeClr val="tx1"/>
                </a:solidFill>
              </a:rPr>
              <a:t>إحياء الصيغ </a:t>
            </a:r>
            <a:r>
              <a:rPr lang="ar-SA" sz="2200" dirty="0" smtClean="0">
                <a:solidFill>
                  <a:schemeClr val="tx1"/>
                </a:solidFill>
              </a:rPr>
              <a:t>الناجحة</a:t>
            </a:r>
            <a:r>
              <a:rPr lang="ar-AE" sz="2200" dirty="0" smtClean="0">
                <a:solidFill>
                  <a:schemeClr val="tx1"/>
                </a:solidFill>
              </a:rPr>
              <a:t> السابقة: </a:t>
            </a:r>
            <a:r>
              <a:rPr lang="ar-SA" sz="2200" dirty="0" smtClean="0">
                <a:solidFill>
                  <a:schemeClr val="tx1"/>
                </a:solidFill>
              </a:rPr>
              <a:t>إعادة </a:t>
            </a:r>
            <a:r>
              <a:rPr lang="ar-SA" sz="2200" dirty="0">
                <a:solidFill>
                  <a:schemeClr val="tx1"/>
                </a:solidFill>
              </a:rPr>
              <a:t>إطلاق حملة "اصنع لنا نكهة" </a:t>
            </a:r>
            <a:r>
              <a:rPr lang="ar-AE" sz="2200" dirty="0" smtClean="0">
                <a:solidFill>
                  <a:schemeClr val="tx1"/>
                </a:solidFill>
              </a:rPr>
              <a:t>حقق نجاح كبير رغم إعادة تفعيلها بعد 12 عاماً وهذا يعني </a:t>
            </a:r>
            <a:r>
              <a:rPr lang="ar-SA" sz="2200" dirty="0" smtClean="0">
                <a:solidFill>
                  <a:schemeClr val="tx1"/>
                </a:solidFill>
              </a:rPr>
              <a:t>أن </a:t>
            </a:r>
            <a:r>
              <a:rPr lang="ar-SA" sz="2200" dirty="0">
                <a:solidFill>
                  <a:schemeClr val="tx1"/>
                </a:solidFill>
              </a:rPr>
              <a:t>تحديث الحملات الناجحة </a:t>
            </a:r>
            <a:r>
              <a:rPr lang="ar-AE" sz="2200" dirty="0" smtClean="0">
                <a:solidFill>
                  <a:schemeClr val="tx1"/>
                </a:solidFill>
              </a:rPr>
              <a:t>على منصات التواصل الاجتماعي</a:t>
            </a:r>
            <a:r>
              <a:rPr lang="ar-SA" sz="2200" dirty="0" smtClean="0">
                <a:solidFill>
                  <a:schemeClr val="tx1"/>
                </a:solidFill>
              </a:rPr>
              <a:t> </a:t>
            </a:r>
            <a:r>
              <a:rPr lang="ar-SA" sz="2200" dirty="0">
                <a:solidFill>
                  <a:schemeClr val="tx1"/>
                </a:solidFill>
              </a:rPr>
              <a:t>يمكن أن يكون أكثر فعالية من البدء من </a:t>
            </a:r>
            <a:r>
              <a:rPr lang="ar-SA" sz="2200" dirty="0" smtClean="0">
                <a:solidFill>
                  <a:schemeClr val="tx1"/>
                </a:solidFill>
              </a:rPr>
              <a:t>الصفر</a:t>
            </a:r>
            <a:r>
              <a:rPr lang="ar-AE" sz="2200" dirty="0" smtClean="0">
                <a:solidFill>
                  <a:schemeClr val="tx1"/>
                </a:solidFill>
              </a:rPr>
              <a:t> بحملة جديدة كلياً.</a:t>
            </a:r>
            <a:endParaRPr lang="en-US" sz="2200" dirty="0">
              <a:solidFill>
                <a:schemeClr val="tx1"/>
              </a:solidFill>
            </a:endParaRPr>
          </a:p>
          <a:p>
            <a:pPr marL="342900" indent="-342900" algn="r" rtl="1">
              <a:lnSpc>
                <a:spcPct val="150000"/>
              </a:lnSpc>
              <a:buFont typeface="Arial" panose="020B0604020202020204" pitchFamily="34" charset="0"/>
              <a:buChar char="•"/>
            </a:pPr>
            <a:r>
              <a:rPr lang="ar-SA" sz="2200" dirty="0">
                <a:solidFill>
                  <a:schemeClr val="tx1"/>
                </a:solidFill>
              </a:rPr>
              <a:t>الفيديوهات القصيرة تحفز المشاركة. </a:t>
            </a:r>
            <a:r>
              <a:rPr lang="ar-AE" sz="2200" dirty="0" smtClean="0">
                <a:solidFill>
                  <a:schemeClr val="tx1"/>
                </a:solidFill>
              </a:rPr>
              <a:t>حيث أن إرسال </a:t>
            </a:r>
            <a:r>
              <a:rPr lang="ar-SA" sz="2200" dirty="0" smtClean="0">
                <a:solidFill>
                  <a:schemeClr val="tx1"/>
                </a:solidFill>
              </a:rPr>
              <a:t>الفيديو القصير</a:t>
            </a:r>
            <a:r>
              <a:rPr lang="ar-AE" sz="2200" dirty="0" smtClean="0">
                <a:solidFill>
                  <a:schemeClr val="tx1"/>
                </a:solidFill>
              </a:rPr>
              <a:t> أكثر سهولة وهذا ما ساعد على</a:t>
            </a:r>
            <a:r>
              <a:rPr lang="ar-SA" sz="2200" dirty="0" smtClean="0">
                <a:solidFill>
                  <a:schemeClr val="tx1"/>
                </a:solidFill>
              </a:rPr>
              <a:t> زيادة </a:t>
            </a:r>
            <a:r>
              <a:rPr lang="ar-SA" sz="2200" dirty="0">
                <a:solidFill>
                  <a:schemeClr val="tx1"/>
                </a:solidFill>
              </a:rPr>
              <a:t>التفاعل وجعل المشاركة أكثر جاذبية. </a:t>
            </a:r>
            <a:endParaRPr lang="ar-AE" sz="2200" dirty="0" smtClean="0">
              <a:solidFill>
                <a:schemeClr val="tx1"/>
              </a:solidFill>
            </a:endParaRPr>
          </a:p>
          <a:p>
            <a:pPr marL="342900" indent="-342900" algn="r" rtl="1">
              <a:lnSpc>
                <a:spcPct val="150000"/>
              </a:lnSpc>
              <a:buFont typeface="Arial" panose="020B0604020202020204" pitchFamily="34" charset="0"/>
              <a:buChar char="•"/>
            </a:pPr>
            <a:r>
              <a:rPr lang="ar-SA" sz="2200" dirty="0" smtClean="0">
                <a:solidFill>
                  <a:schemeClr val="tx1"/>
                </a:solidFill>
              </a:rPr>
              <a:t>الحنين </a:t>
            </a:r>
            <a:r>
              <a:rPr lang="ar-SA" sz="2200" dirty="0">
                <a:solidFill>
                  <a:schemeClr val="tx1"/>
                </a:solidFill>
              </a:rPr>
              <a:t>إلى الماضي يعزز الوصول والتفاعل على منصات التواصل </a:t>
            </a:r>
            <a:r>
              <a:rPr lang="ar-SA" sz="2200" dirty="0" smtClean="0">
                <a:solidFill>
                  <a:schemeClr val="tx1"/>
                </a:solidFill>
              </a:rPr>
              <a:t>الاجتماعي</a:t>
            </a:r>
            <a:r>
              <a:rPr lang="ar-AE" sz="2200" dirty="0" smtClean="0">
                <a:solidFill>
                  <a:schemeClr val="tx1"/>
                </a:solidFill>
              </a:rPr>
              <a:t>:</a:t>
            </a:r>
            <a:r>
              <a:rPr lang="ar-SA" sz="2200" dirty="0" smtClean="0">
                <a:solidFill>
                  <a:schemeClr val="tx1"/>
                </a:solidFill>
              </a:rPr>
              <a:t> </a:t>
            </a:r>
            <a:r>
              <a:rPr lang="ar-AE" sz="2200" dirty="0" smtClean="0">
                <a:solidFill>
                  <a:schemeClr val="tx1"/>
                </a:solidFill>
              </a:rPr>
              <a:t>فقد </a:t>
            </a:r>
            <a:r>
              <a:rPr lang="ar-SA" sz="2200" dirty="0" smtClean="0">
                <a:solidFill>
                  <a:schemeClr val="tx1"/>
                </a:solidFill>
              </a:rPr>
              <a:t>خلق </a:t>
            </a:r>
            <a:r>
              <a:rPr lang="ar-SA" sz="2200" dirty="0">
                <a:solidFill>
                  <a:schemeClr val="tx1"/>
                </a:solidFill>
              </a:rPr>
              <a:t>عرض النكهات الناجحة السابقة رابطًا عاطفيًا مع زيادة الاهتمام بالمشاركات الجديدة.</a:t>
            </a:r>
            <a:endParaRPr lang="en-US" sz="2200" dirty="0">
              <a:solidFill>
                <a:schemeClr val="tx1"/>
              </a:solidFill>
            </a:endParaRPr>
          </a:p>
          <a:p>
            <a:pPr algn="r" rtl="1">
              <a:lnSpc>
                <a:spcPct val="150000"/>
              </a:lnSpc>
            </a:pPr>
            <a:endParaRPr lang="ar-AE" sz="2200" b="1" dirty="0" smtClean="0">
              <a:solidFill>
                <a:schemeClr val="tx1"/>
              </a:solidFill>
            </a:endParaRPr>
          </a:p>
        </p:txBody>
      </p:sp>
      <p:sp>
        <p:nvSpPr>
          <p:cNvPr id="6" name="مستطيل 5"/>
          <p:cNvSpPr/>
          <p:nvPr/>
        </p:nvSpPr>
        <p:spPr>
          <a:xfrm>
            <a:off x="7379583" y="121015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smtClean="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222033407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ربع نص 4">
            <a:extLst>
              <a:ext uri="{FF2B5EF4-FFF2-40B4-BE49-F238E27FC236}">
                <a16:creationId xmlns:a16="http://schemas.microsoft.com/office/drawing/2014/main" xmlns="" id="{9B71E60A-B11D-0636-F62D-9EB304CD7596}"/>
              </a:ext>
            </a:extLst>
          </p:cNvPr>
          <p:cNvSpPr txBox="1"/>
          <p:nvPr/>
        </p:nvSpPr>
        <p:spPr>
          <a:xfrm>
            <a:off x="1479817" y="525351"/>
            <a:ext cx="8440582" cy="892552"/>
          </a:xfrm>
          <a:prstGeom prst="rect">
            <a:avLst/>
          </a:prstGeom>
          <a:noFill/>
        </p:spPr>
        <p:txBody>
          <a:bodyPr wrap="square" rtlCol="0">
            <a:spAutoFit/>
          </a:bodyPr>
          <a:lstStyle/>
          <a:p>
            <a:pPr algn="ctr" rtl="1"/>
            <a:r>
              <a:rPr lang="ar-SA" sz="3200" b="1" dirty="0">
                <a:solidFill>
                  <a:srgbClr val="00AEEF"/>
                </a:solidFill>
              </a:rPr>
              <a:t> </a:t>
            </a:r>
            <a:r>
              <a:rPr lang="ar-AE" sz="3200" b="1" dirty="0">
                <a:solidFill>
                  <a:srgbClr val="00AEEF"/>
                </a:solidFill>
              </a:rPr>
              <a:t>حالة دراسية</a:t>
            </a:r>
            <a:r>
              <a:rPr lang="en-US" sz="3200" b="1" dirty="0">
                <a:solidFill>
                  <a:srgbClr val="00AEEF"/>
                </a:solidFill>
              </a:rPr>
              <a:t> 2</a:t>
            </a:r>
            <a:r>
              <a:rPr lang="ar-AE" sz="3200" b="1" dirty="0">
                <a:solidFill>
                  <a:srgbClr val="00AEEF"/>
                </a:solidFill>
              </a:rPr>
              <a:t>:</a:t>
            </a:r>
            <a:r>
              <a:rPr lang="en-US" sz="3200" b="1" dirty="0">
                <a:solidFill>
                  <a:srgbClr val="00AEEF"/>
                </a:solidFill>
              </a:rPr>
              <a:t> </a:t>
            </a:r>
            <a:r>
              <a:rPr lang="ar-SA" sz="3200" b="1" dirty="0">
                <a:solidFill>
                  <a:srgbClr val="00AEEF"/>
                </a:solidFill>
              </a:rPr>
              <a:t> </a:t>
            </a:r>
            <a:r>
              <a:rPr lang="en-US" sz="3200" b="1" dirty="0">
                <a:solidFill>
                  <a:srgbClr val="00AEEF"/>
                </a:solidFill>
              </a:rPr>
              <a:t>Gucci</a:t>
            </a:r>
            <a:endParaRPr lang="ar-AE" sz="3200" b="1" dirty="0" smtClean="0">
              <a:solidFill>
                <a:srgbClr val="00AEEF"/>
              </a:solidFill>
            </a:endParaRPr>
          </a:p>
          <a:p>
            <a:pPr algn="ctr" rtl="1"/>
            <a:r>
              <a:rPr lang="en-US" sz="2000" b="1" dirty="0">
                <a:solidFill>
                  <a:srgbClr val="00AEEF"/>
                </a:solidFill>
                <a:hlinkClick r:id="rId4"/>
              </a:rPr>
              <a:t>https://</a:t>
            </a:r>
            <a:r>
              <a:rPr lang="en-US" sz="2000" b="1" dirty="0" smtClean="0">
                <a:solidFill>
                  <a:srgbClr val="00AEEF"/>
                </a:solidFill>
                <a:hlinkClick r:id="rId4"/>
              </a:rPr>
              <a:t>www.gucci.com</a:t>
            </a:r>
            <a:r>
              <a:rPr lang="ar-AE" sz="2000" b="1" dirty="0" smtClean="0">
                <a:solidFill>
                  <a:srgbClr val="00AEEF"/>
                </a:solidFill>
              </a:rPr>
              <a:t> </a:t>
            </a:r>
            <a:endParaRPr lang="en-US" sz="2000" b="1" dirty="0">
              <a:solidFill>
                <a:srgbClr val="00AEEF"/>
              </a:solidFill>
            </a:endParaRPr>
          </a:p>
        </p:txBody>
      </p:sp>
      <p:pic>
        <p:nvPicPr>
          <p:cNvPr id="3" name="صورة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3669" y="1534423"/>
            <a:ext cx="10647153" cy="5323577"/>
          </a:xfrm>
          <a:prstGeom prst="rect">
            <a:avLst/>
          </a:prstGeom>
        </p:spPr>
      </p:pic>
    </p:spTree>
    <p:extLst>
      <p:ext uri="{BB962C8B-B14F-4D97-AF65-F5344CB8AC3E}">
        <p14:creationId xmlns:p14="http://schemas.microsoft.com/office/powerpoint/2010/main" val="349689913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Gucci</a:t>
            </a:r>
            <a:endParaRPr lang="en-US" sz="3600" b="1" dirty="0"/>
          </a:p>
        </p:txBody>
      </p:sp>
      <p:sp>
        <p:nvSpPr>
          <p:cNvPr id="8" name="مربع نص 7"/>
          <p:cNvSpPr txBox="1"/>
          <p:nvPr/>
        </p:nvSpPr>
        <p:spPr>
          <a:xfrm>
            <a:off x="442762" y="2876877"/>
            <a:ext cx="10934985" cy="3076548"/>
          </a:xfrm>
          <a:prstGeom prst="rect">
            <a:avLst/>
          </a:prstGeom>
          <a:noFill/>
        </p:spPr>
        <p:txBody>
          <a:bodyPr wrap="square" rtlCol="0">
            <a:spAutoFit/>
          </a:bodyPr>
          <a:lstStyle/>
          <a:p>
            <a:pPr algn="just" rtl="1">
              <a:lnSpc>
                <a:spcPct val="150000"/>
              </a:lnSpc>
            </a:pPr>
            <a:r>
              <a:rPr lang="ar-AE" sz="2200" dirty="0" smtClean="0"/>
              <a:t>نجحت العلامة التجارية </a:t>
            </a:r>
            <a:r>
              <a:rPr lang="en-US" sz="2200" dirty="0" smtClean="0"/>
              <a:t>Gucci</a:t>
            </a:r>
            <a:r>
              <a:rPr lang="ar-AE" sz="2200" dirty="0" smtClean="0"/>
              <a:t> في التواصل مع جيل </a:t>
            </a:r>
            <a:r>
              <a:rPr lang="en-US" sz="2200" dirty="0" smtClean="0"/>
              <a:t>Z</a:t>
            </a:r>
            <a:r>
              <a:rPr lang="ar-AE" sz="2200" dirty="0" smtClean="0"/>
              <a:t> والتفاعل معهم باستخدام تطبيق </a:t>
            </a:r>
            <a:r>
              <a:rPr lang="en-US" sz="2200" dirty="0" err="1" smtClean="0"/>
              <a:t>TikTok</a:t>
            </a:r>
            <a:r>
              <a:rPr lang="ar-AE" sz="2200" dirty="0" smtClean="0"/>
              <a:t> وتقنية الواقع المعزز وذلك من خلال </a:t>
            </a:r>
            <a:r>
              <a:rPr lang="ar-AE" sz="2200" dirty="0"/>
              <a:t>مزج الأزياء الراقية مع التجارب الرقمية التفاعلية </a:t>
            </a:r>
            <a:r>
              <a:rPr lang="ar-AE" sz="2200" dirty="0" smtClean="0"/>
              <a:t>والمرحة. </a:t>
            </a:r>
          </a:p>
          <a:p>
            <a:pPr algn="just" rtl="1">
              <a:lnSpc>
                <a:spcPct val="150000"/>
              </a:lnSpc>
            </a:pPr>
            <a:r>
              <a:rPr lang="ar-AE" sz="2200" dirty="0"/>
              <a:t>أطلقت </a:t>
            </a:r>
            <a:r>
              <a:rPr lang="en-US" sz="2200" dirty="0"/>
              <a:t>Gucci</a:t>
            </a:r>
            <a:r>
              <a:rPr lang="ar-AE" sz="2200" dirty="0"/>
              <a:t> </a:t>
            </a:r>
            <a:r>
              <a:rPr lang="ar-AE" sz="2200" dirty="0" smtClean="0"/>
              <a:t>حملتها </a:t>
            </a:r>
            <a:r>
              <a:rPr lang="ar-AE" sz="2200" dirty="0"/>
              <a:t>من خلال مبادرات متعددة على </a:t>
            </a:r>
            <a:r>
              <a:rPr lang="ar-AE" sz="2200" dirty="0" smtClean="0"/>
              <a:t>منصات تيك </a:t>
            </a:r>
            <a:r>
              <a:rPr lang="ar-AE" sz="2200" dirty="0"/>
              <a:t>توك والواقع المعزز، وأحدثت نقلة نوعية في تسويق </a:t>
            </a:r>
            <a:r>
              <a:rPr lang="ar-AE" sz="2200" dirty="0" smtClean="0"/>
              <a:t>منتجات التفاخر بدلاً من الاعتماد على الأساليب التقليدية.</a:t>
            </a:r>
            <a:endParaRPr lang="en-US" sz="2200" dirty="0"/>
          </a:p>
          <a:p>
            <a:pPr algn="just" rtl="1">
              <a:lnSpc>
                <a:spcPct val="150000"/>
              </a:lnSpc>
            </a:pPr>
            <a:endParaRPr lang="en-US" sz="2200" dirty="0"/>
          </a:p>
          <a:p>
            <a:pPr algn="just" rtl="1">
              <a:lnSpc>
                <a:spcPct val="150000"/>
              </a:lnSpc>
            </a:pPr>
            <a:endParaRPr lang="ar-AE" sz="2200" dirty="0"/>
          </a:p>
        </p:txBody>
      </p:sp>
    </p:spTree>
    <p:extLst>
      <p:ext uri="{BB962C8B-B14F-4D97-AF65-F5344CB8AC3E}">
        <p14:creationId xmlns:p14="http://schemas.microsoft.com/office/powerpoint/2010/main" val="390910627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Gucci</a:t>
            </a:r>
            <a:endParaRPr lang="en-US" sz="3600" b="1" dirty="0"/>
          </a:p>
        </p:txBody>
      </p:sp>
      <p:sp>
        <p:nvSpPr>
          <p:cNvPr id="8" name="مربع نص 7"/>
          <p:cNvSpPr txBox="1"/>
          <p:nvPr/>
        </p:nvSpPr>
        <p:spPr>
          <a:xfrm>
            <a:off x="442762" y="2876877"/>
            <a:ext cx="10934985" cy="3076548"/>
          </a:xfrm>
          <a:prstGeom prst="rect">
            <a:avLst/>
          </a:prstGeom>
          <a:noFill/>
        </p:spPr>
        <p:txBody>
          <a:bodyPr wrap="square" rtlCol="0">
            <a:spAutoFit/>
          </a:bodyPr>
          <a:lstStyle/>
          <a:p>
            <a:pPr algn="just" rtl="1">
              <a:lnSpc>
                <a:spcPct val="150000"/>
              </a:lnSpc>
            </a:pPr>
            <a:r>
              <a:rPr lang="ar-AE" sz="2200" b="1" dirty="0" smtClean="0"/>
              <a:t>أهداف الحملة:</a:t>
            </a:r>
          </a:p>
          <a:p>
            <a:pPr algn="r" rtl="1">
              <a:lnSpc>
                <a:spcPct val="150000"/>
              </a:lnSpc>
            </a:pPr>
            <a:r>
              <a:rPr lang="ar-AE" sz="2200" dirty="0"/>
              <a:t>التفاعل مع الجمهور الأصغر </a:t>
            </a:r>
            <a:r>
              <a:rPr lang="ar-AE" sz="2200" dirty="0" smtClean="0"/>
              <a:t>سنًا</a:t>
            </a:r>
            <a:endParaRPr lang="en-US" sz="2200" dirty="0"/>
          </a:p>
          <a:p>
            <a:pPr algn="r" rtl="1">
              <a:lnSpc>
                <a:spcPct val="150000"/>
              </a:lnSpc>
            </a:pPr>
            <a:r>
              <a:rPr lang="ar-AE" sz="2200" dirty="0"/>
              <a:t>زيادة الوعي بالعلامة </a:t>
            </a:r>
            <a:r>
              <a:rPr lang="ar-AE" sz="2200" dirty="0" smtClean="0"/>
              <a:t>التجارية</a:t>
            </a:r>
            <a:endParaRPr lang="en-US" sz="2200" dirty="0"/>
          </a:p>
          <a:p>
            <a:pPr algn="r" rtl="1">
              <a:lnSpc>
                <a:spcPct val="150000"/>
              </a:lnSpc>
            </a:pPr>
            <a:r>
              <a:rPr lang="ar-AE" sz="2200" dirty="0"/>
              <a:t>تمكين تجارب المنتجات </a:t>
            </a:r>
            <a:r>
              <a:rPr lang="ar-AE" sz="2200" dirty="0" smtClean="0"/>
              <a:t>الافتراضية</a:t>
            </a:r>
            <a:endParaRPr lang="en-US" sz="2200" dirty="0"/>
          </a:p>
          <a:p>
            <a:pPr algn="r" rtl="1">
              <a:lnSpc>
                <a:spcPct val="150000"/>
              </a:lnSpc>
            </a:pPr>
            <a:r>
              <a:rPr lang="ar-AE" sz="2200" dirty="0"/>
              <a:t>زيادة المبيعات من خلال دمج الواقع المعزز</a:t>
            </a:r>
            <a:r>
              <a:rPr lang="ar-AE" sz="2200" dirty="0" smtClean="0"/>
              <a:t>.</a:t>
            </a:r>
            <a:endParaRPr lang="en-US" sz="2200" dirty="0"/>
          </a:p>
          <a:p>
            <a:pPr algn="just" rtl="1">
              <a:lnSpc>
                <a:spcPct val="150000"/>
              </a:lnSpc>
            </a:pPr>
            <a:r>
              <a:rPr lang="ar-AE" sz="2200" b="1" dirty="0" smtClean="0"/>
              <a:t> </a:t>
            </a:r>
            <a:endParaRPr lang="ar-AE" sz="2200" b="1" dirty="0"/>
          </a:p>
        </p:txBody>
      </p:sp>
    </p:spTree>
    <p:extLst>
      <p:ext uri="{BB962C8B-B14F-4D97-AF65-F5344CB8AC3E}">
        <p14:creationId xmlns:p14="http://schemas.microsoft.com/office/powerpoint/2010/main" val="37507266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446749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Gucci</a:t>
            </a:r>
            <a:endParaRPr lang="en-US" sz="3600" b="1" dirty="0"/>
          </a:p>
        </p:txBody>
      </p:sp>
      <p:sp>
        <p:nvSpPr>
          <p:cNvPr id="8" name="مربع نص 7"/>
          <p:cNvSpPr txBox="1"/>
          <p:nvPr/>
        </p:nvSpPr>
        <p:spPr>
          <a:xfrm>
            <a:off x="442762" y="2738445"/>
            <a:ext cx="10934985" cy="3584379"/>
          </a:xfrm>
          <a:prstGeom prst="rect">
            <a:avLst/>
          </a:prstGeom>
          <a:noFill/>
        </p:spPr>
        <p:txBody>
          <a:bodyPr wrap="square" rtlCol="0">
            <a:spAutoFit/>
          </a:bodyPr>
          <a:lstStyle/>
          <a:p>
            <a:pPr algn="just" rtl="1">
              <a:lnSpc>
                <a:spcPct val="150000"/>
              </a:lnSpc>
            </a:pPr>
            <a:r>
              <a:rPr lang="ar-AE" sz="2200" b="1" dirty="0" smtClean="0"/>
              <a:t>قنوات التواصل الاجتماعي: </a:t>
            </a:r>
          </a:p>
          <a:p>
            <a:pPr algn="r" rtl="1">
              <a:lnSpc>
                <a:spcPct val="150000"/>
              </a:lnSpc>
            </a:pPr>
            <a:r>
              <a:rPr lang="en-US" sz="2200" dirty="0" err="1" smtClean="0"/>
              <a:t>TiKTok</a:t>
            </a:r>
            <a:r>
              <a:rPr lang="ar-AE" sz="2200" dirty="0" smtClean="0"/>
              <a:t>: للتحديات الفيروسية </a:t>
            </a:r>
          </a:p>
          <a:p>
            <a:pPr algn="r" rtl="1">
              <a:lnSpc>
                <a:spcPct val="150000"/>
              </a:lnSpc>
            </a:pPr>
            <a:r>
              <a:rPr lang="en-US" sz="2200" dirty="0" smtClean="0"/>
              <a:t>Snapchat</a:t>
            </a:r>
            <a:r>
              <a:rPr lang="ar-AE" sz="2200" dirty="0" smtClean="0"/>
              <a:t>: لتجارب الواقع المعزز</a:t>
            </a:r>
          </a:p>
          <a:p>
            <a:pPr algn="r" rtl="1">
              <a:lnSpc>
                <a:spcPct val="150000"/>
              </a:lnSpc>
            </a:pPr>
            <a:r>
              <a:rPr lang="en-US" sz="2200" dirty="0" smtClean="0"/>
              <a:t>WeChat</a:t>
            </a:r>
            <a:r>
              <a:rPr lang="ar-AE" sz="2200" dirty="0" smtClean="0"/>
              <a:t> - </a:t>
            </a:r>
            <a:r>
              <a:rPr lang="en-US" sz="2200" dirty="0" err="1"/>
              <a:t>Tmall</a:t>
            </a:r>
            <a:r>
              <a:rPr lang="en-US" sz="2200" dirty="0"/>
              <a:t> </a:t>
            </a:r>
            <a:r>
              <a:rPr lang="ar-AE" sz="2200" dirty="0"/>
              <a:t>: لتفاعلات ثلاثية الأبعاد فائقة الواقعية</a:t>
            </a:r>
            <a:endParaRPr lang="ar-AE" sz="2200" dirty="0" smtClean="0"/>
          </a:p>
          <a:p>
            <a:pPr algn="r" rtl="1">
              <a:lnSpc>
                <a:spcPct val="150000"/>
              </a:lnSpc>
            </a:pPr>
            <a:r>
              <a:rPr lang="ar-AE" sz="2200" b="1" dirty="0" smtClean="0"/>
              <a:t>قنوات أخرى: </a:t>
            </a:r>
          </a:p>
          <a:p>
            <a:pPr algn="r" rtl="1">
              <a:lnSpc>
                <a:spcPct val="150000"/>
              </a:lnSpc>
            </a:pPr>
            <a:r>
              <a:rPr lang="ar-AE" sz="2200" dirty="0" smtClean="0"/>
              <a:t>-تكاملات التجارة الالكترونية </a:t>
            </a:r>
            <a:r>
              <a:rPr lang="en-US" sz="2200" dirty="0" smtClean="0"/>
              <a:t>Ecommerce Integration</a:t>
            </a:r>
            <a:r>
              <a:rPr lang="ar-AE" sz="2200" dirty="0" smtClean="0"/>
              <a:t> </a:t>
            </a:r>
          </a:p>
          <a:p>
            <a:pPr algn="r" rtl="1">
              <a:lnSpc>
                <a:spcPct val="150000"/>
              </a:lnSpc>
            </a:pPr>
            <a:r>
              <a:rPr lang="ar-AE" sz="2200" dirty="0" smtClean="0"/>
              <a:t>-واجهات للتسوق باستخدام تقنية الواقع المعزز </a:t>
            </a:r>
            <a:endParaRPr lang="ar-AE" sz="2200" dirty="0"/>
          </a:p>
        </p:txBody>
      </p:sp>
    </p:spTree>
    <p:extLst>
      <p:ext uri="{BB962C8B-B14F-4D97-AF65-F5344CB8AC3E}">
        <p14:creationId xmlns:p14="http://schemas.microsoft.com/office/powerpoint/2010/main" val="336811465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466909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680959" y="974136"/>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Gucci</a:t>
            </a:r>
            <a:endParaRPr lang="en-US" sz="3600" b="1" dirty="0"/>
          </a:p>
        </p:txBody>
      </p:sp>
      <p:sp>
        <p:nvSpPr>
          <p:cNvPr id="8" name="مربع نص 7"/>
          <p:cNvSpPr txBox="1"/>
          <p:nvPr/>
        </p:nvSpPr>
        <p:spPr>
          <a:xfrm>
            <a:off x="547264" y="2149192"/>
            <a:ext cx="10934985" cy="4662815"/>
          </a:xfrm>
          <a:prstGeom prst="rect">
            <a:avLst/>
          </a:prstGeom>
          <a:noFill/>
        </p:spPr>
        <p:txBody>
          <a:bodyPr wrap="square" rtlCol="0">
            <a:spAutoFit/>
          </a:bodyPr>
          <a:lstStyle/>
          <a:p>
            <a:pPr algn="just" rtl="1">
              <a:lnSpc>
                <a:spcPct val="150000"/>
              </a:lnSpc>
            </a:pPr>
            <a:r>
              <a:rPr lang="ar-AE" sz="2200" b="1" dirty="0" smtClean="0"/>
              <a:t>استراتيجية التواصل الاجتماعي:</a:t>
            </a:r>
          </a:p>
          <a:p>
            <a:pPr algn="r" rtl="1">
              <a:lnSpc>
                <a:spcPct val="150000"/>
              </a:lnSpc>
            </a:pPr>
            <a:r>
              <a:rPr lang="ar-SA" sz="2200" dirty="0" smtClean="0"/>
              <a:t>-تحدي </a:t>
            </a:r>
            <a:r>
              <a:rPr lang="en-US" sz="2200" dirty="0"/>
              <a:t>#</a:t>
            </a:r>
            <a:r>
              <a:rPr lang="en-US" sz="2200" dirty="0" err="1"/>
              <a:t>GucciModelChallenge</a:t>
            </a:r>
            <a:r>
              <a:rPr lang="en-US" sz="2200" dirty="0"/>
              <a:t> </a:t>
            </a:r>
            <a:r>
              <a:rPr lang="ar-SA" sz="2200" dirty="0" smtClean="0"/>
              <a:t> </a:t>
            </a:r>
            <a:r>
              <a:rPr lang="ar-SA" sz="2200" dirty="0" err="1" smtClean="0"/>
              <a:t>تريند</a:t>
            </a:r>
            <a:r>
              <a:rPr lang="ar-SA" sz="2200" dirty="0" smtClean="0"/>
              <a:t> على تطبيق </a:t>
            </a:r>
            <a:r>
              <a:rPr lang="en-US" sz="2200" dirty="0" err="1" smtClean="0"/>
              <a:t>TikTok</a:t>
            </a:r>
            <a:r>
              <a:rPr lang="ar-AE" sz="2200" dirty="0"/>
              <a:t> انتشر بشكل فيروسي أعاد المستخدمون ابتكار إطلالات مستوحاة من عروض أزياء غوتشي باستخدام ملابسهم الخاصة لمحاكاة أسلوب العلامة التجارية </a:t>
            </a:r>
            <a:r>
              <a:rPr lang="ar-AE" sz="2200" dirty="0" smtClean="0"/>
              <a:t>المميز </a:t>
            </a:r>
            <a:r>
              <a:rPr lang="ar-AE" sz="2200" dirty="0"/>
              <a:t>وحقق التحدي أكثر من </a:t>
            </a:r>
            <a:r>
              <a:rPr lang="en-US" sz="2200" dirty="0" smtClean="0"/>
              <a:t>230</a:t>
            </a:r>
            <a:r>
              <a:rPr lang="ar-AE" sz="2200" dirty="0" smtClean="0"/>
              <a:t> مليون مشاهدة. </a:t>
            </a:r>
            <a:r>
              <a:rPr lang="en-US" sz="2200" dirty="0">
                <a:hlinkClick r:id="rId4"/>
              </a:rPr>
              <a:t>https://</a:t>
            </a:r>
            <a:r>
              <a:rPr lang="en-US" sz="2200" dirty="0" smtClean="0">
                <a:hlinkClick r:id="rId4"/>
              </a:rPr>
              <a:t>www.tiktok.com/tag/guccimodelchallenge?lang=en</a:t>
            </a:r>
            <a:r>
              <a:rPr lang="ar-AE" sz="2200" dirty="0" smtClean="0"/>
              <a:t>   </a:t>
            </a:r>
          </a:p>
          <a:p>
            <a:pPr algn="r" rtl="1">
              <a:lnSpc>
                <a:spcPct val="150000"/>
              </a:lnSpc>
            </a:pPr>
            <a:r>
              <a:rPr lang="ar-SA" sz="2200" dirty="0" smtClean="0"/>
              <a:t>-تحدي </a:t>
            </a:r>
            <a:r>
              <a:rPr lang="en-US" sz="2200" dirty="0"/>
              <a:t>#</a:t>
            </a:r>
            <a:r>
              <a:rPr lang="en-US" sz="2200" dirty="0" err="1" smtClean="0"/>
              <a:t>AccidentalInfluencer</a:t>
            </a:r>
            <a:r>
              <a:rPr lang="ar-SA" sz="2200" dirty="0" smtClean="0"/>
              <a:t> </a:t>
            </a:r>
            <a:r>
              <a:rPr lang="ar-AE" sz="2200" dirty="0" smtClean="0"/>
              <a:t>أو </a:t>
            </a:r>
            <a:r>
              <a:rPr lang="ar-AE" sz="2200" dirty="0"/>
              <a:t>حملة مؤثر بالصدفة </a:t>
            </a:r>
            <a:r>
              <a:rPr lang="ar-AE" sz="2200" dirty="0" smtClean="0"/>
              <a:t>وهي حملة إعلانية أطلقتها </a:t>
            </a:r>
            <a:r>
              <a:rPr lang="en-US" sz="2200" dirty="0" smtClean="0"/>
              <a:t>Gucci</a:t>
            </a:r>
            <a:r>
              <a:rPr lang="ar-AE" sz="2200" dirty="0" smtClean="0"/>
              <a:t> في عام </a:t>
            </a:r>
            <a:r>
              <a:rPr lang="en-US" sz="2200" dirty="0" smtClean="0"/>
              <a:t>2020</a:t>
            </a:r>
            <a:r>
              <a:rPr lang="ar-AE" sz="2200" dirty="0" smtClean="0"/>
              <a:t>، حيث </a:t>
            </a:r>
            <a:r>
              <a:rPr lang="ar-AE" sz="2200" dirty="0"/>
              <a:t>تندمج عارضات أزياء </a:t>
            </a:r>
            <a:r>
              <a:rPr lang="en-US" sz="2200" dirty="0" smtClean="0"/>
              <a:t>Gucci</a:t>
            </a:r>
            <a:r>
              <a:rPr lang="ar-AE" sz="2200" dirty="0" smtClean="0"/>
              <a:t> بملابسها </a:t>
            </a:r>
            <a:r>
              <a:rPr lang="ar-AE" sz="2200" dirty="0" err="1"/>
              <a:t>وإكسسواراتها</a:t>
            </a:r>
            <a:r>
              <a:rPr lang="ar-AE" sz="2200" dirty="0"/>
              <a:t> "بالصدفة" مع محيطهن من خلال تنسيق الأثاث والديكورات وغيرها من القطع. تُقدم الحملة رؤية مرحة حول كيفية تناسق قطع الأزياء المرغوبة، وتضمنت مجموعة متنوعة من التصاميم، بما في ذلك حذاء </a:t>
            </a:r>
            <a:r>
              <a:rPr lang="ar-AE" sz="2200" dirty="0" smtClean="0"/>
              <a:t>التنس </a:t>
            </a:r>
            <a:r>
              <a:rPr lang="ar-AE" sz="2200" dirty="0"/>
              <a:t>١٩٧٧ الرياضي </a:t>
            </a:r>
            <a:r>
              <a:rPr lang="en-US" sz="2200" dirty="0"/>
              <a:t>Tennis 1977 sneakers </a:t>
            </a:r>
            <a:r>
              <a:rPr lang="ar-AE" sz="2200" dirty="0" smtClean="0"/>
              <a:t> ومجموعة </a:t>
            </a:r>
            <a:r>
              <a:rPr lang="en-US" sz="2200" dirty="0"/>
              <a:t>"Gucci Off The Grid" </a:t>
            </a:r>
            <a:r>
              <a:rPr lang="ar-AE" sz="2200" dirty="0" smtClean="0"/>
              <a:t> </a:t>
            </a:r>
            <a:endParaRPr lang="en-US" sz="2200" dirty="0" smtClean="0"/>
          </a:p>
          <a:p>
            <a:pPr algn="r" rtl="1">
              <a:lnSpc>
                <a:spcPct val="150000"/>
              </a:lnSpc>
            </a:pPr>
            <a:r>
              <a:rPr lang="en-US" sz="2200" dirty="0">
                <a:hlinkClick r:id="rId5"/>
              </a:rPr>
              <a:t>https://www.tiktok.com/@</a:t>
            </a:r>
            <a:r>
              <a:rPr lang="en-US" sz="2200" dirty="0" smtClean="0">
                <a:hlinkClick r:id="rId5"/>
              </a:rPr>
              <a:t>gucci/video/6850163442624515334?lang=en</a:t>
            </a:r>
            <a:r>
              <a:rPr lang="en-US" sz="2200" dirty="0" smtClean="0"/>
              <a:t> </a:t>
            </a:r>
            <a:endParaRPr lang="ar-AE" sz="2200" dirty="0"/>
          </a:p>
        </p:txBody>
      </p:sp>
    </p:spTree>
    <p:extLst>
      <p:ext uri="{BB962C8B-B14F-4D97-AF65-F5344CB8AC3E}">
        <p14:creationId xmlns:p14="http://schemas.microsoft.com/office/powerpoint/2010/main" val="308665407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450668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Gucci</a:t>
            </a:r>
            <a:endParaRPr lang="en-US" sz="3600" b="1" dirty="0"/>
          </a:p>
        </p:txBody>
      </p:sp>
      <p:sp>
        <p:nvSpPr>
          <p:cNvPr id="8" name="مربع نص 7"/>
          <p:cNvSpPr txBox="1"/>
          <p:nvPr/>
        </p:nvSpPr>
        <p:spPr>
          <a:xfrm>
            <a:off x="442762" y="2645738"/>
            <a:ext cx="10934985" cy="4154984"/>
          </a:xfrm>
          <a:prstGeom prst="rect">
            <a:avLst/>
          </a:prstGeom>
          <a:noFill/>
        </p:spPr>
        <p:txBody>
          <a:bodyPr wrap="square" rtlCol="0">
            <a:spAutoFit/>
          </a:bodyPr>
          <a:lstStyle/>
          <a:p>
            <a:pPr algn="just" rtl="1">
              <a:lnSpc>
                <a:spcPct val="150000"/>
              </a:lnSpc>
            </a:pPr>
            <a:r>
              <a:rPr lang="ar-AE" sz="2200" b="1" dirty="0" smtClean="0"/>
              <a:t>استراتيجية التواصل الاجتماعي:</a:t>
            </a:r>
          </a:p>
          <a:p>
            <a:pPr algn="r" rtl="1">
              <a:lnSpc>
                <a:spcPct val="150000"/>
              </a:lnSpc>
            </a:pPr>
            <a:r>
              <a:rPr lang="ar-AE" sz="2200" dirty="0" smtClean="0"/>
              <a:t>-حملة </a:t>
            </a:r>
            <a:r>
              <a:rPr lang="ar-AE" sz="2200" dirty="0"/>
              <a:t>لتجربة </a:t>
            </a:r>
            <a:r>
              <a:rPr lang="ar-AE" sz="2200" dirty="0" smtClean="0"/>
              <a:t>أحذية </a:t>
            </a:r>
            <a:r>
              <a:rPr lang="en-US" sz="2200" dirty="0" smtClean="0"/>
              <a:t>Gucci</a:t>
            </a:r>
            <a:r>
              <a:rPr lang="ar-AE" sz="2200" dirty="0" smtClean="0"/>
              <a:t> </a:t>
            </a:r>
            <a:r>
              <a:rPr lang="ar-AE" sz="2200" dirty="0"/>
              <a:t>بتقنية الواقع المعزز على سناب </a:t>
            </a:r>
            <a:r>
              <a:rPr lang="ar-AE" sz="2200" dirty="0" smtClean="0"/>
              <a:t>شات. </a:t>
            </a:r>
            <a:endParaRPr lang="en-US" sz="2200" dirty="0"/>
          </a:p>
          <a:p>
            <a:pPr algn="r" rtl="1">
              <a:lnSpc>
                <a:spcPct val="150000"/>
              </a:lnSpc>
            </a:pPr>
            <a:r>
              <a:rPr lang="ar-AE" sz="2200" dirty="0" smtClean="0"/>
              <a:t>-تجربة </a:t>
            </a:r>
            <a:r>
              <a:rPr lang="ar-AE" sz="2200" dirty="0"/>
              <a:t>مجوهرات افتراضية على </a:t>
            </a:r>
            <a:r>
              <a:rPr lang="en-US" sz="2200" dirty="0" err="1" smtClean="0"/>
              <a:t>Tmall</a:t>
            </a:r>
            <a:r>
              <a:rPr lang="ar-AE" sz="2200" dirty="0" smtClean="0"/>
              <a:t> و </a:t>
            </a:r>
            <a:r>
              <a:rPr lang="en-US" sz="2200" dirty="0" smtClean="0"/>
              <a:t>WeChat</a:t>
            </a:r>
            <a:endParaRPr lang="en-US" sz="2200" dirty="0"/>
          </a:p>
          <a:p>
            <a:pPr algn="r" rtl="1">
              <a:lnSpc>
                <a:spcPct val="150000"/>
              </a:lnSpc>
            </a:pPr>
            <a:r>
              <a:rPr lang="ar-AE" sz="2200" dirty="0" smtClean="0"/>
              <a:t>-واقع </a:t>
            </a:r>
            <a:r>
              <a:rPr lang="ar-AE" sz="2200" dirty="0"/>
              <a:t>معزز سهل التسوق مع دمج الشراء </a:t>
            </a:r>
            <a:r>
              <a:rPr lang="ar-AE" sz="2200" dirty="0" smtClean="0"/>
              <a:t>المباشر من المتجر الالكتروني. </a:t>
            </a:r>
            <a:endParaRPr lang="en-US" sz="2200" dirty="0"/>
          </a:p>
          <a:p>
            <a:pPr algn="r" rtl="1">
              <a:lnSpc>
                <a:spcPct val="150000"/>
              </a:lnSpc>
            </a:pPr>
            <a:r>
              <a:rPr lang="ar-AE" sz="2200" dirty="0" smtClean="0"/>
              <a:t>-مزيج </a:t>
            </a:r>
            <a:r>
              <a:rPr lang="ar-AE" sz="2200" dirty="0"/>
              <a:t>من مقاطع الفيديو الإبداعية </a:t>
            </a:r>
            <a:r>
              <a:rPr lang="ar-AE" sz="2200" dirty="0" smtClean="0"/>
              <a:t>والترويجية.</a:t>
            </a:r>
            <a:endParaRPr lang="en-US" sz="2200" dirty="0"/>
          </a:p>
          <a:p>
            <a:pPr algn="r" rtl="1">
              <a:lnSpc>
                <a:spcPct val="150000"/>
              </a:lnSpc>
            </a:pPr>
            <a:r>
              <a:rPr lang="ar-AE" sz="2200" dirty="0" smtClean="0"/>
              <a:t>-محتوى </a:t>
            </a:r>
            <a:r>
              <a:rPr lang="ar-AE" sz="2200" dirty="0"/>
              <a:t>تشجيعي من إنشاء </a:t>
            </a:r>
            <a:r>
              <a:rPr lang="ar-AE" sz="2200" dirty="0" smtClean="0"/>
              <a:t>المستخدمين</a:t>
            </a:r>
            <a:r>
              <a:rPr lang="en-US" sz="2200" dirty="0" smtClean="0"/>
              <a:t> UGC</a:t>
            </a:r>
            <a:r>
              <a:rPr lang="ar-AE" sz="2200" dirty="0" smtClean="0"/>
              <a:t>.</a:t>
            </a:r>
            <a:endParaRPr lang="en-US" sz="2200" dirty="0" smtClean="0"/>
          </a:p>
          <a:p>
            <a:pPr algn="r" rtl="1">
              <a:lnSpc>
                <a:spcPct val="150000"/>
              </a:lnSpc>
            </a:pPr>
            <a:r>
              <a:rPr lang="en-US" sz="2200" dirty="0">
                <a:hlinkClick r:id="rId4"/>
              </a:rPr>
              <a:t>https://</a:t>
            </a:r>
            <a:r>
              <a:rPr lang="en-US" sz="2200" dirty="0" smtClean="0">
                <a:hlinkClick r:id="rId4"/>
              </a:rPr>
              <a:t>www.wechat.com</a:t>
            </a:r>
            <a:endParaRPr lang="en-US" sz="2200" dirty="0" smtClean="0"/>
          </a:p>
          <a:p>
            <a:pPr algn="r" rtl="1">
              <a:lnSpc>
                <a:spcPct val="150000"/>
              </a:lnSpc>
            </a:pPr>
            <a:endParaRPr lang="en-US" sz="2200" dirty="0"/>
          </a:p>
        </p:txBody>
      </p:sp>
    </p:spTree>
    <p:extLst>
      <p:ext uri="{BB962C8B-B14F-4D97-AF65-F5344CB8AC3E}">
        <p14:creationId xmlns:p14="http://schemas.microsoft.com/office/powerpoint/2010/main" val="137707236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Gucci</a:t>
            </a:r>
            <a:endParaRPr lang="en-US" sz="3600" b="1" dirty="0"/>
          </a:p>
        </p:txBody>
      </p:sp>
      <p:sp>
        <p:nvSpPr>
          <p:cNvPr id="8" name="مربع نص 7"/>
          <p:cNvSpPr txBox="1"/>
          <p:nvPr/>
        </p:nvSpPr>
        <p:spPr>
          <a:xfrm>
            <a:off x="442762" y="2645738"/>
            <a:ext cx="10934985" cy="2576859"/>
          </a:xfrm>
          <a:prstGeom prst="rect">
            <a:avLst/>
          </a:prstGeom>
          <a:noFill/>
        </p:spPr>
        <p:txBody>
          <a:bodyPr wrap="square" rtlCol="0">
            <a:spAutoFit/>
          </a:bodyPr>
          <a:lstStyle/>
          <a:p>
            <a:pPr algn="just" rtl="1">
              <a:lnSpc>
                <a:spcPct val="150000"/>
              </a:lnSpc>
            </a:pPr>
            <a:r>
              <a:rPr lang="ar-AE" sz="2200" b="1" dirty="0" smtClean="0"/>
              <a:t>النتائج:</a:t>
            </a:r>
          </a:p>
          <a:p>
            <a:pPr marL="342900" indent="-342900" algn="just" rtl="1">
              <a:lnSpc>
                <a:spcPct val="150000"/>
              </a:lnSpc>
              <a:buFont typeface="Arial" panose="020B0604020202020204" pitchFamily="34" charset="0"/>
              <a:buChar char="•"/>
            </a:pPr>
            <a:r>
              <a:rPr lang="en-US" sz="2200" dirty="0" smtClean="0"/>
              <a:t>2.5</a:t>
            </a:r>
            <a:r>
              <a:rPr lang="ar-AE" sz="2200" dirty="0" smtClean="0"/>
              <a:t> مليار </a:t>
            </a:r>
            <a:r>
              <a:rPr lang="ar-AE" sz="2200" dirty="0"/>
              <a:t>مشاهدة لحملة الواقع المعزز على سناب </a:t>
            </a:r>
            <a:r>
              <a:rPr lang="ar-AE" sz="2200" dirty="0" smtClean="0"/>
              <a:t>شات.</a:t>
            </a:r>
            <a:endParaRPr lang="en-US" sz="2200" dirty="0"/>
          </a:p>
          <a:p>
            <a:pPr marL="342900" indent="-342900" algn="just" rtl="1">
              <a:lnSpc>
                <a:spcPct val="150000"/>
              </a:lnSpc>
              <a:buFont typeface="Arial" panose="020B0604020202020204" pitchFamily="34" charset="0"/>
              <a:buChar char="•"/>
            </a:pPr>
            <a:r>
              <a:rPr lang="en-US" sz="2200" dirty="0" smtClean="0"/>
              <a:t>2.3</a:t>
            </a:r>
            <a:r>
              <a:rPr lang="ar-AE" sz="2200" dirty="0" smtClean="0"/>
              <a:t> مليون </a:t>
            </a:r>
            <a:r>
              <a:rPr lang="ar-AE" sz="2200" dirty="0"/>
              <a:t>مقطع فيديو من إنشاء </a:t>
            </a:r>
            <a:r>
              <a:rPr lang="ar-AE" sz="2200" dirty="0" smtClean="0"/>
              <a:t>المستخدمين.</a:t>
            </a:r>
            <a:endParaRPr lang="en-US" sz="2200" dirty="0"/>
          </a:p>
          <a:p>
            <a:pPr marL="342900" indent="-342900" algn="just" rtl="1">
              <a:lnSpc>
                <a:spcPct val="150000"/>
              </a:lnSpc>
              <a:buFont typeface="Arial" panose="020B0604020202020204" pitchFamily="34" charset="0"/>
              <a:buChar char="•"/>
            </a:pPr>
            <a:r>
              <a:rPr lang="ar-AE" sz="2200" dirty="0"/>
              <a:t>زيادة بنسبة </a:t>
            </a:r>
            <a:r>
              <a:rPr lang="en-US" sz="2200" dirty="0" smtClean="0"/>
              <a:t>18</a:t>
            </a:r>
            <a:r>
              <a:rPr lang="ar-AE" sz="2200" dirty="0" smtClean="0"/>
              <a:t>% </a:t>
            </a:r>
            <a:r>
              <a:rPr lang="ar-AE" sz="2200" dirty="0"/>
              <a:t>في الوعي بالعلامة </a:t>
            </a:r>
            <a:r>
              <a:rPr lang="ar-AE" sz="2200" dirty="0" smtClean="0"/>
              <a:t>التجارية.</a:t>
            </a:r>
            <a:endParaRPr lang="en-US" sz="2200" dirty="0"/>
          </a:p>
          <a:p>
            <a:pPr marL="342900" indent="-342900" algn="just" rtl="1">
              <a:lnSpc>
                <a:spcPct val="150000"/>
              </a:lnSpc>
              <a:buFont typeface="Arial" panose="020B0604020202020204" pitchFamily="34" charset="0"/>
              <a:buChar char="•"/>
            </a:pPr>
            <a:r>
              <a:rPr lang="ar-AE" sz="2200" dirty="0"/>
              <a:t>وصول عالمي عبر منصات متعددة.</a:t>
            </a:r>
            <a:endParaRPr lang="en-US" sz="2200" dirty="0"/>
          </a:p>
        </p:txBody>
      </p:sp>
    </p:spTree>
    <p:extLst>
      <p:ext uri="{BB962C8B-B14F-4D97-AF65-F5344CB8AC3E}">
        <p14:creationId xmlns:p14="http://schemas.microsoft.com/office/powerpoint/2010/main" val="132870391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6" name="مستطيل مستدير الزوايا 5"/>
          <p:cNvSpPr/>
          <p:nvPr/>
        </p:nvSpPr>
        <p:spPr>
          <a:xfrm>
            <a:off x="306977" y="2076994"/>
            <a:ext cx="11482251" cy="38927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7576457" y="1348378"/>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smtClean="0"/>
              <a:t>Gucci</a:t>
            </a:r>
            <a:endParaRPr lang="en-US" sz="3600" b="1" dirty="0"/>
          </a:p>
        </p:txBody>
      </p:sp>
      <p:sp>
        <p:nvSpPr>
          <p:cNvPr id="8" name="مربع نص 7"/>
          <p:cNvSpPr txBox="1"/>
          <p:nvPr/>
        </p:nvSpPr>
        <p:spPr>
          <a:xfrm>
            <a:off x="442762" y="2645738"/>
            <a:ext cx="10934985" cy="3084691"/>
          </a:xfrm>
          <a:prstGeom prst="rect">
            <a:avLst/>
          </a:prstGeom>
          <a:noFill/>
        </p:spPr>
        <p:txBody>
          <a:bodyPr wrap="square" rtlCol="0">
            <a:spAutoFit/>
          </a:bodyPr>
          <a:lstStyle/>
          <a:p>
            <a:pPr algn="just" rtl="1">
              <a:lnSpc>
                <a:spcPct val="150000"/>
              </a:lnSpc>
            </a:pPr>
            <a:r>
              <a:rPr lang="ar-AE" sz="2200" b="1" dirty="0" smtClean="0"/>
              <a:t>الدروس المستفادة: </a:t>
            </a:r>
          </a:p>
          <a:p>
            <a:pPr marL="342900" indent="-342900" algn="just" rtl="1">
              <a:lnSpc>
                <a:spcPct val="150000"/>
              </a:lnSpc>
              <a:buFont typeface="Arial" panose="020B0604020202020204" pitchFamily="34" charset="0"/>
              <a:buChar char="•"/>
            </a:pPr>
            <a:r>
              <a:rPr lang="ar-AE" sz="2200" dirty="0"/>
              <a:t>يمكن أن تكون الفخامة </a:t>
            </a:r>
            <a:r>
              <a:rPr lang="ar-AE" sz="2200" dirty="0" smtClean="0"/>
              <a:t>مرحة: إذ يمكن </a:t>
            </a:r>
            <a:r>
              <a:rPr lang="ar-AE" sz="2200" dirty="0"/>
              <a:t>للعلامات التجارية الراقية الحفاظ على مكانتها مع خلق تجارب اجتماعية جذابة</a:t>
            </a:r>
            <a:r>
              <a:rPr lang="ar-AE" sz="2200" dirty="0" smtClean="0"/>
              <a:t>.</a:t>
            </a:r>
            <a:r>
              <a:rPr lang="ar-AE" sz="2200" dirty="0"/>
              <a:t> </a:t>
            </a:r>
            <a:endParaRPr lang="en-US" sz="2200" dirty="0"/>
          </a:p>
          <a:p>
            <a:pPr marL="342900" indent="-342900" algn="just" rtl="1">
              <a:lnSpc>
                <a:spcPct val="150000"/>
              </a:lnSpc>
              <a:buFont typeface="Arial" panose="020B0604020202020204" pitchFamily="34" charset="0"/>
              <a:buChar char="•"/>
            </a:pPr>
            <a:r>
              <a:rPr lang="ar-AE" sz="2200" dirty="0"/>
              <a:t>التكنولوجيا تعزز سهولة </a:t>
            </a:r>
            <a:r>
              <a:rPr lang="ar-AE" sz="2200" dirty="0" smtClean="0"/>
              <a:t>الوصول: </a:t>
            </a:r>
            <a:r>
              <a:rPr lang="ar-AE" sz="2200" dirty="0"/>
              <a:t>جعلت تجارب الواقع المعزز المنتجات الفاخرة أكثر سهولة في الوصول إليها للجمهور الأصغر سنًا</a:t>
            </a:r>
            <a:r>
              <a:rPr lang="ar-AE" sz="2200" dirty="0" smtClean="0"/>
              <a:t>.</a:t>
            </a:r>
            <a:r>
              <a:rPr lang="ar-AE" sz="2200" dirty="0"/>
              <a:t> </a:t>
            </a:r>
            <a:endParaRPr lang="en-US" sz="2200" dirty="0"/>
          </a:p>
          <a:p>
            <a:pPr marL="342900" indent="-342900" algn="just" rtl="1">
              <a:lnSpc>
                <a:spcPct val="150000"/>
              </a:lnSpc>
              <a:buFont typeface="Arial" panose="020B0604020202020204" pitchFamily="34" charset="0"/>
              <a:buChar char="•"/>
            </a:pPr>
            <a:r>
              <a:rPr lang="ar-AE" sz="2200" dirty="0"/>
              <a:t>الميزات التفاعلية تعزز </a:t>
            </a:r>
            <a:r>
              <a:rPr lang="ar-AE" sz="2200" dirty="0" smtClean="0"/>
              <a:t>التفاعل: </a:t>
            </a:r>
            <a:r>
              <a:rPr lang="ar-AE" sz="2200" dirty="0"/>
              <a:t>أدى دمج الواقع المعزز مع التحديات الاجتماعية إلى إنشاء نقاط اتصال متعددة لمشاركة المستخدمين.</a:t>
            </a:r>
            <a:endParaRPr lang="en-US" sz="2200" dirty="0"/>
          </a:p>
        </p:txBody>
      </p:sp>
    </p:spTree>
    <p:extLst>
      <p:ext uri="{BB962C8B-B14F-4D97-AF65-F5344CB8AC3E}">
        <p14:creationId xmlns:p14="http://schemas.microsoft.com/office/powerpoint/2010/main" val="13594875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79458"/>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gn="just" rtl="1">
              <a:lnSpc>
                <a:spcPct val="150000"/>
              </a:lnSpc>
            </a:pPr>
            <a:endParaRPr lang="en-US" sz="2200" dirty="0" smtClean="0"/>
          </a:p>
          <a:p>
            <a:pPr algn="just" rtl="1">
              <a:lnSpc>
                <a:spcPct val="150000"/>
              </a:lnSpc>
            </a:pPr>
            <a:r>
              <a:rPr lang="en-US" sz="2200" dirty="0"/>
              <a:t>1</a:t>
            </a:r>
            <a:r>
              <a:rPr lang="ar-AE" sz="2200" dirty="0" smtClean="0"/>
              <a:t>-</a:t>
            </a:r>
            <a:r>
              <a:rPr lang="ar-SA" sz="2200" dirty="0" smtClean="0"/>
              <a:t>الغريب</a:t>
            </a:r>
            <a:r>
              <a:rPr lang="ar-SA" sz="2200" dirty="0"/>
              <a:t>، محمد، دور التسويق عبر وسائل الإعلام الاجتماعية في القرار </a:t>
            </a:r>
            <a:r>
              <a:rPr lang="ar-SA" sz="2200" dirty="0" err="1"/>
              <a:t>الشرائي</a:t>
            </a:r>
            <a:r>
              <a:rPr lang="ar-SA" sz="2200" dirty="0"/>
              <a:t> </a:t>
            </a:r>
            <a:r>
              <a:rPr lang="ar-SA" sz="2200" dirty="0" smtClean="0"/>
              <a:t>للخدمة</a:t>
            </a:r>
            <a:r>
              <a:rPr lang="en-US" sz="2200" dirty="0" smtClean="0"/>
              <a:t> </a:t>
            </a:r>
            <a:r>
              <a:rPr lang="ar-AE" sz="2200" dirty="0" smtClean="0"/>
              <a:t>«دراسة ميدانية»</a:t>
            </a:r>
            <a:r>
              <a:rPr lang="ar-SA" sz="2200" dirty="0" smtClean="0"/>
              <a:t> </a:t>
            </a:r>
            <a:r>
              <a:rPr lang="ar-SA" sz="2200" dirty="0"/>
              <a:t>أطروحة دكتوراه، كلية الاقتصاد، جامعة حلب </a:t>
            </a:r>
            <a:r>
              <a:rPr lang="ar-SA" sz="2200" dirty="0" smtClean="0"/>
              <a:t>سوريا</a:t>
            </a:r>
            <a:r>
              <a:rPr lang="ar-AE" sz="2200" dirty="0" smtClean="0"/>
              <a:t>، </a:t>
            </a:r>
            <a:r>
              <a:rPr lang="en-US" sz="2200" dirty="0" smtClean="0"/>
              <a:t>2017</a:t>
            </a:r>
            <a:r>
              <a:rPr lang="ar-AE" sz="2200" dirty="0" smtClean="0"/>
              <a:t>.</a:t>
            </a:r>
          </a:p>
          <a:p>
            <a:pPr algn="just">
              <a:lnSpc>
                <a:spcPct val="150000"/>
              </a:lnSpc>
            </a:pPr>
            <a:r>
              <a:rPr lang="en-US" sz="2200" dirty="0" smtClean="0"/>
              <a:t>2-</a:t>
            </a:r>
            <a:r>
              <a:rPr lang="en-US" sz="2200" dirty="0"/>
              <a:t> </a:t>
            </a:r>
            <a:r>
              <a:rPr lang="en-US" sz="2200" dirty="0" err="1"/>
              <a:t>Akar</a:t>
            </a:r>
            <a:r>
              <a:rPr lang="en-US" sz="2200" dirty="0"/>
              <a:t>, E. and </a:t>
            </a:r>
            <a:r>
              <a:rPr lang="en-US" sz="2200" dirty="0" err="1"/>
              <a:t>Topçu</a:t>
            </a:r>
            <a:r>
              <a:rPr lang="en-US" sz="2200" dirty="0"/>
              <a:t>, B., (2011), " An Examination of the Factors Influencing Consumers' Attitudes Toward Social Media Marketing", Journal of Internet Commerce, Vol. 10, No. 1</a:t>
            </a:r>
          </a:p>
          <a:p>
            <a:pPr algn="just">
              <a:lnSpc>
                <a:spcPct val="150000"/>
              </a:lnSpc>
            </a:pPr>
            <a:r>
              <a:rPr lang="en-US" sz="2200" dirty="0" smtClean="0"/>
              <a:t>3-Assaad</a:t>
            </a:r>
            <a:r>
              <a:rPr lang="en-US" sz="2200" dirty="0"/>
              <a:t>, W. and Gómez, J. M., (2011), "Social Network in marketing (Social Media Marketing)", International Journal of Managing Public Sector Information and Communication Technologies (IJMPICT), Vol. 2, No. </a:t>
            </a:r>
            <a:r>
              <a:rPr lang="en-US" sz="2200" dirty="0" smtClean="0"/>
              <a:t>1</a:t>
            </a:r>
            <a:endParaRPr lang="ar-AE" sz="2200" dirty="0" smtClean="0"/>
          </a:p>
          <a:p>
            <a:pPr algn="l">
              <a:lnSpc>
                <a:spcPct val="150000"/>
              </a:lnSpc>
            </a:pPr>
            <a:endParaRPr lang="en-US" sz="2200" dirty="0"/>
          </a:p>
          <a:p>
            <a:pPr>
              <a:lnSpc>
                <a:spcPct val="150000"/>
              </a:lnSpc>
            </a:pPr>
            <a:endParaRPr lang="en-US" sz="2200" dirty="0" smtClean="0"/>
          </a:p>
        </p:txBody>
      </p:sp>
    </p:spTree>
    <p:extLst>
      <p:ext uri="{BB962C8B-B14F-4D97-AF65-F5344CB8AC3E}">
        <p14:creationId xmlns:p14="http://schemas.microsoft.com/office/powerpoint/2010/main" val="303626733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smtClean="0"/>
          </a:p>
          <a:p>
            <a:pPr>
              <a:lnSpc>
                <a:spcPct val="150000"/>
              </a:lnSpc>
            </a:pPr>
            <a:endParaRPr lang="en-US" sz="2000" dirty="0"/>
          </a:p>
          <a:p>
            <a:pPr>
              <a:lnSpc>
                <a:spcPct val="150000"/>
              </a:lnSpc>
            </a:pPr>
            <a:endParaRPr lang="en-US" sz="2000" dirty="0" smtClean="0"/>
          </a:p>
          <a:p>
            <a:pPr>
              <a:lnSpc>
                <a:spcPct val="150000"/>
              </a:lnSpc>
            </a:pPr>
            <a:endParaRPr lang="en-US" sz="2000" dirty="0"/>
          </a:p>
          <a:p>
            <a:pPr>
              <a:lnSpc>
                <a:spcPct val="150000"/>
              </a:lnSpc>
            </a:pPr>
            <a:r>
              <a:rPr lang="en-US" sz="2000" dirty="0"/>
              <a:t>4- Kaplan, A. M. and </a:t>
            </a:r>
            <a:r>
              <a:rPr lang="en-US" sz="2000" dirty="0" err="1"/>
              <a:t>Haenlein</a:t>
            </a:r>
            <a:r>
              <a:rPr lang="en-US" sz="2000" dirty="0"/>
              <a:t>, M., (2010), "Users of the world, unite! The challenges and opportunities of Social Media", Business Horizons, Vol, </a:t>
            </a:r>
            <a:r>
              <a:rPr lang="en-US" sz="2000" dirty="0" smtClean="0"/>
              <a:t>53</a:t>
            </a:r>
          </a:p>
          <a:p>
            <a:pPr>
              <a:lnSpc>
                <a:spcPct val="150000"/>
              </a:lnSpc>
            </a:pPr>
            <a:r>
              <a:rPr lang="en-US" sz="2000" dirty="0" smtClean="0"/>
              <a:t>5- </a:t>
            </a:r>
            <a:r>
              <a:rPr lang="en-US" sz="2000" dirty="0" err="1"/>
              <a:t>Arca</a:t>
            </a:r>
            <a:r>
              <a:rPr lang="en-US" sz="2000" dirty="0"/>
              <a:t>, C., (2012), " Social Media Marketing benefits for businesses: Why and how should every business create and develop its Social Media Sites?", Master’s Thesis report, Aalborg University, Denmark.</a:t>
            </a:r>
          </a:p>
          <a:p>
            <a:pPr>
              <a:lnSpc>
                <a:spcPct val="150000"/>
              </a:lnSpc>
            </a:pPr>
            <a:r>
              <a:rPr lang="en-US" sz="2000" dirty="0" smtClean="0"/>
              <a:t>6-</a:t>
            </a:r>
            <a:r>
              <a:rPr lang="en-US" sz="2000" u="sng" dirty="0">
                <a:hlinkClick r:id="rId4"/>
              </a:rPr>
              <a:t> https://www.socialinsider.io/blog/social-media-case-study/</a:t>
            </a:r>
            <a:r>
              <a:rPr lang="en-US" sz="2000" dirty="0"/>
              <a:t> </a:t>
            </a:r>
          </a:p>
          <a:p>
            <a:pPr>
              <a:lnSpc>
                <a:spcPct val="150000"/>
              </a:lnSpc>
            </a:pPr>
            <a:r>
              <a:rPr lang="en-US" sz="2000" dirty="0" smtClean="0"/>
              <a:t>7-</a:t>
            </a:r>
            <a:r>
              <a:rPr lang="en-US" sz="2000" u="sng" dirty="0">
                <a:hlinkClick r:id="rId5"/>
              </a:rPr>
              <a:t> https://digitalmarketinginstitute.com/blog/social-media-strategy</a:t>
            </a:r>
            <a:r>
              <a:rPr lang="en-US" sz="2000" dirty="0"/>
              <a:t> </a:t>
            </a:r>
          </a:p>
          <a:p>
            <a:pPr>
              <a:lnSpc>
                <a:spcPct val="150000"/>
              </a:lnSpc>
            </a:pPr>
            <a:endParaRPr lang="en-US" sz="2000" dirty="0"/>
          </a:p>
        </p:txBody>
      </p:sp>
    </p:spTree>
    <p:extLst>
      <p:ext uri="{BB962C8B-B14F-4D97-AF65-F5344CB8AC3E}">
        <p14:creationId xmlns:p14="http://schemas.microsoft.com/office/powerpoint/2010/main" val="2866939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4" name="مربع نص 3"/>
          <p:cNvSpPr txBox="1"/>
          <p:nvPr/>
        </p:nvSpPr>
        <p:spPr>
          <a:xfrm>
            <a:off x="3041145" y="819128"/>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p:cNvSpPr/>
          <p:nvPr/>
        </p:nvSpPr>
        <p:spPr>
          <a:xfrm>
            <a:off x="766034" y="1434615"/>
            <a:ext cx="10306594" cy="5486400"/>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8-</a:t>
            </a:r>
            <a:r>
              <a:rPr lang="en-US" sz="2000" u="sng" dirty="0">
                <a:hlinkClick r:id="rId4"/>
              </a:rPr>
              <a:t> https://www.bcu.ac.uk/blog/marketing/eleven-tips-to-build-a-social-media-presence#:~:text=Setting%20yourself%20goals%20and%20targets,and%20Pinterest%20are%20more%20beneficial</a:t>
            </a:r>
            <a:r>
              <a:rPr lang="ar-AE" sz="2000" dirty="0"/>
              <a:t>. </a:t>
            </a:r>
            <a:endParaRPr lang="en-US" sz="2000" dirty="0"/>
          </a:p>
          <a:p>
            <a:pPr>
              <a:lnSpc>
                <a:spcPct val="150000"/>
              </a:lnSpc>
            </a:pPr>
            <a:r>
              <a:rPr lang="en-US" sz="2000" dirty="0"/>
              <a:t>9-</a:t>
            </a:r>
            <a:r>
              <a:rPr lang="en-US" sz="2000" dirty="0">
                <a:hlinkClick r:id="rId5"/>
              </a:rPr>
              <a:t> https://backlinko.com/social-media-users</a:t>
            </a:r>
            <a:r>
              <a:rPr lang="en-US" sz="2000" dirty="0"/>
              <a:t> </a:t>
            </a:r>
            <a:endParaRPr lang="ar-AE" sz="2000" dirty="0"/>
          </a:p>
          <a:p>
            <a:pPr>
              <a:lnSpc>
                <a:spcPct val="150000"/>
              </a:lnSpc>
            </a:pPr>
            <a:r>
              <a:rPr lang="en-US" sz="2000" dirty="0"/>
              <a:t>10- </a:t>
            </a:r>
            <a:r>
              <a:rPr lang="en-US" sz="2000" dirty="0">
                <a:hlinkClick r:id="rId6"/>
              </a:rPr>
              <a:t>https://www.teenvogue.com/story/gucci-model-challenge-tiktok#:~:text=With%20TikTok's%20new%20%E2%80%9CGucci%20Model,has%2C%20unfortunately%2C%20become%20unavailable</a:t>
            </a:r>
            <a:r>
              <a:rPr lang="en-US" sz="2000" dirty="0"/>
              <a:t>.</a:t>
            </a:r>
          </a:p>
        </p:txBody>
      </p:sp>
    </p:spTree>
    <p:extLst>
      <p:ext uri="{BB962C8B-B14F-4D97-AF65-F5344CB8AC3E}">
        <p14:creationId xmlns:p14="http://schemas.microsoft.com/office/powerpoint/2010/main" val="161555365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2">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d13aca44-ef33-4cf4-9980-7f0b00e6eeb9"/>
    <ds:schemaRef ds:uri="http://purl.org/dc/terms/"/>
    <ds:schemaRef ds:uri="http://www.w3.org/XML/1998/namespace"/>
    <ds:schemaRef ds:uri="http://purl.org/dc/elements/1.1/"/>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B3424BA-DD42-4693-A56A-072016569AB0}"/>
</file>

<file path=docProps/app.xml><?xml version="1.0" encoding="utf-8"?>
<Properties xmlns="http://schemas.openxmlformats.org/officeDocument/2006/extended-properties" xmlns:vt="http://schemas.openxmlformats.org/officeDocument/2006/docPropsVTypes">
  <TotalTime>7339</TotalTime>
  <Words>2612</Words>
  <Application>Microsoft Office PowerPoint</Application>
  <PresentationFormat>ملء الشاشة</PresentationFormat>
  <Paragraphs>230</Paragraphs>
  <Slides>46</Slides>
  <Notes>25</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46</vt:i4>
      </vt:variant>
    </vt:vector>
  </HeadingPairs>
  <TitlesOfParts>
    <vt:vector size="51"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حساب Microsoft</cp:lastModifiedBy>
  <cp:revision>505</cp:revision>
  <dcterms:created xsi:type="dcterms:W3CDTF">2023-04-29T09:08:00Z</dcterms:created>
  <dcterms:modified xsi:type="dcterms:W3CDTF">2025-11-22T12:17:20Z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