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4"/>
    <p:sldMasterId id="2147483693" r:id="rId5"/>
  </p:sldMasterIdLst>
  <p:notesMasterIdLst>
    <p:notesMasterId r:id="rId45"/>
  </p:notesMasterIdLst>
  <p:sldIdLst>
    <p:sldId id="498" r:id="rId6"/>
    <p:sldId id="1028" r:id="rId7"/>
    <p:sldId id="953" r:id="rId8"/>
    <p:sldId id="1032" r:id="rId9"/>
    <p:sldId id="1164" r:id="rId10"/>
    <p:sldId id="262" r:id="rId11"/>
    <p:sldId id="263" r:id="rId12"/>
    <p:sldId id="1165" r:id="rId13"/>
    <p:sldId id="266" r:id="rId14"/>
    <p:sldId id="267" r:id="rId15"/>
    <p:sldId id="268" r:id="rId16"/>
    <p:sldId id="269" r:id="rId17"/>
    <p:sldId id="270" r:id="rId18"/>
    <p:sldId id="1166" r:id="rId19"/>
    <p:sldId id="1167" r:id="rId20"/>
    <p:sldId id="273" r:id="rId21"/>
    <p:sldId id="274" r:id="rId22"/>
    <p:sldId id="275" r:id="rId23"/>
    <p:sldId id="276" r:id="rId24"/>
    <p:sldId id="277" r:id="rId25"/>
    <p:sldId id="278" r:id="rId26"/>
    <p:sldId id="284" r:id="rId27"/>
    <p:sldId id="285" r:id="rId28"/>
    <p:sldId id="279" r:id="rId29"/>
    <p:sldId id="280" r:id="rId30"/>
    <p:sldId id="281" r:id="rId31"/>
    <p:sldId id="282" r:id="rId32"/>
    <p:sldId id="295" r:id="rId33"/>
    <p:sldId id="287" r:id="rId34"/>
    <p:sldId id="288" r:id="rId35"/>
    <p:sldId id="289" r:id="rId36"/>
    <p:sldId id="290" r:id="rId37"/>
    <p:sldId id="293" r:id="rId38"/>
    <p:sldId id="294" r:id="rId39"/>
    <p:sldId id="1169" r:id="rId40"/>
    <p:sldId id="286" r:id="rId41"/>
    <p:sldId id="1168" r:id="rId42"/>
    <p:sldId id="296" r:id="rId43"/>
    <p:sldId id="483" r:id="rId4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5EDF"/>
    <a:srgbClr val="17B0E3"/>
    <a:srgbClr val="ED553B"/>
    <a:srgbClr val="BF9000"/>
    <a:srgbClr val="A9D18E"/>
    <a:srgbClr val="F6D55C"/>
    <a:srgbClr val="3CAEA3"/>
    <a:srgbClr val="F4CD3E"/>
    <a:srgbClr val="65D3DF"/>
    <a:srgbClr val="4F98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42" autoAdjust="0"/>
    <p:restoredTop sz="94660"/>
  </p:normalViewPr>
  <p:slideViewPr>
    <p:cSldViewPr>
      <p:cViewPr varScale="1">
        <p:scale>
          <a:sx n="90" d="100"/>
          <a:sy n="90" d="100"/>
        </p:scale>
        <p:origin x="130" y="53"/>
      </p:cViewPr>
      <p:guideLst>
        <p:guide orient="horz" pos="2160"/>
        <p:guide pos="3840"/>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7" Type="http://schemas.openxmlformats.org/officeDocument/2006/relationships/slide" Target="slides/slide2.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90" Type="http://customschemas.google.com/relationships/presentationmetadata" Target="meta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8" Type="http://schemas.openxmlformats.org/officeDocument/2006/relationships/slide" Target="slides/slide3.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0" Type="http://schemas.openxmlformats.org/officeDocument/2006/relationships/slide" Target="slides/slide15.xml"/><Relationship Id="rId41" Type="http://schemas.openxmlformats.org/officeDocument/2006/relationships/slide" Target="slides/slide36.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1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1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6</a:t>
            </a:fld>
            <a:endParaRPr lang="zh-CN" altLang="en-US"/>
          </a:p>
        </p:txBody>
      </p:sp>
    </p:spTree>
    <p:extLst>
      <p:ext uri="{BB962C8B-B14F-4D97-AF65-F5344CB8AC3E}">
        <p14:creationId xmlns:p14="http://schemas.microsoft.com/office/powerpoint/2010/main" val="1340186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5"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26"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27"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7</a:t>
            </a:fld>
            <a:endParaRPr lang="zh-CN" altLang="en-US"/>
          </a:p>
        </p:txBody>
      </p:sp>
    </p:spTree>
    <p:extLst>
      <p:ext uri="{BB962C8B-B14F-4D97-AF65-F5344CB8AC3E}">
        <p14:creationId xmlns:p14="http://schemas.microsoft.com/office/powerpoint/2010/main" val="15236806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5"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26"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27"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8</a:t>
            </a:fld>
            <a:endParaRPr lang="zh-CN" altLang="en-US"/>
          </a:p>
        </p:txBody>
      </p:sp>
    </p:spTree>
    <p:extLst>
      <p:ext uri="{BB962C8B-B14F-4D97-AF65-F5344CB8AC3E}">
        <p14:creationId xmlns:p14="http://schemas.microsoft.com/office/powerpoint/2010/main" val="1059529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54"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55"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9</a:t>
            </a:fld>
            <a:endParaRPr lang="zh-CN" altLang="en-US"/>
          </a:p>
        </p:txBody>
      </p:sp>
    </p:spTree>
    <p:extLst>
      <p:ext uri="{BB962C8B-B14F-4D97-AF65-F5344CB8AC3E}">
        <p14:creationId xmlns:p14="http://schemas.microsoft.com/office/powerpoint/2010/main" val="2015892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9"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90"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91"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10</a:t>
            </a:fld>
            <a:endParaRPr lang="zh-CN" altLang="en-US"/>
          </a:p>
        </p:txBody>
      </p:sp>
    </p:spTree>
    <p:extLst>
      <p:ext uri="{BB962C8B-B14F-4D97-AF65-F5344CB8AC3E}">
        <p14:creationId xmlns:p14="http://schemas.microsoft.com/office/powerpoint/2010/main" val="18759192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7"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98"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99"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11</a:t>
            </a:fld>
            <a:endParaRPr lang="zh-CN" altLang="en-US"/>
          </a:p>
        </p:txBody>
      </p:sp>
    </p:spTree>
    <p:extLst>
      <p:ext uri="{BB962C8B-B14F-4D97-AF65-F5344CB8AC3E}">
        <p14:creationId xmlns:p14="http://schemas.microsoft.com/office/powerpoint/2010/main" val="17809355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16"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17"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12</a:t>
            </a:fld>
            <a:endParaRPr lang="zh-CN" altLang="en-US"/>
          </a:p>
        </p:txBody>
      </p:sp>
    </p:spTree>
    <p:extLst>
      <p:ext uri="{BB962C8B-B14F-4D97-AF65-F5344CB8AC3E}">
        <p14:creationId xmlns:p14="http://schemas.microsoft.com/office/powerpoint/2010/main" val="1440424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2"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33"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34"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13</a:t>
            </a:fld>
            <a:endParaRPr lang="zh-CN" altLang="en-US"/>
          </a:p>
        </p:txBody>
      </p:sp>
    </p:spTree>
    <p:extLst>
      <p:ext uri="{BB962C8B-B14F-4D97-AF65-F5344CB8AC3E}">
        <p14:creationId xmlns:p14="http://schemas.microsoft.com/office/powerpoint/2010/main" val="332392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2"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33"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34"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14</a:t>
            </a:fld>
            <a:endParaRPr lang="zh-CN" altLang="en-US"/>
          </a:p>
        </p:txBody>
      </p:sp>
    </p:spTree>
    <p:extLst>
      <p:ext uri="{BB962C8B-B14F-4D97-AF65-F5344CB8AC3E}">
        <p14:creationId xmlns:p14="http://schemas.microsoft.com/office/powerpoint/2010/main" val="18325188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2"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33"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34"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15</a:t>
            </a:fld>
            <a:endParaRPr lang="zh-CN" altLang="en-US"/>
          </a:p>
        </p:txBody>
      </p:sp>
    </p:spTree>
    <p:extLst>
      <p:ext uri="{BB962C8B-B14F-4D97-AF65-F5344CB8AC3E}">
        <p14:creationId xmlns:p14="http://schemas.microsoft.com/office/powerpoint/2010/main" val="802369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4"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75"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76"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16</a:t>
            </a:fld>
            <a:endParaRPr lang="zh-CN" altLang="en-US"/>
          </a:p>
        </p:txBody>
      </p:sp>
    </p:spTree>
    <p:extLst>
      <p:ext uri="{BB962C8B-B14F-4D97-AF65-F5344CB8AC3E}">
        <p14:creationId xmlns:p14="http://schemas.microsoft.com/office/powerpoint/2010/main" val="18864835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2"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93"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94"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17</a:t>
            </a:fld>
            <a:endParaRPr lang="zh-CN" altLang="en-US"/>
          </a:p>
        </p:txBody>
      </p:sp>
    </p:spTree>
    <p:extLst>
      <p:ext uri="{BB962C8B-B14F-4D97-AF65-F5344CB8AC3E}">
        <p14:creationId xmlns:p14="http://schemas.microsoft.com/office/powerpoint/2010/main" val="20670716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9"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10"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11"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18</a:t>
            </a:fld>
            <a:endParaRPr lang="zh-CN" altLang="en-US"/>
          </a:p>
        </p:txBody>
      </p:sp>
    </p:spTree>
    <p:extLst>
      <p:ext uri="{BB962C8B-B14F-4D97-AF65-F5344CB8AC3E}">
        <p14:creationId xmlns:p14="http://schemas.microsoft.com/office/powerpoint/2010/main" val="11200280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18"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19"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19</a:t>
            </a:fld>
            <a:endParaRPr lang="zh-CN" altLang="en-US"/>
          </a:p>
        </p:txBody>
      </p:sp>
    </p:spTree>
    <p:extLst>
      <p:ext uri="{BB962C8B-B14F-4D97-AF65-F5344CB8AC3E}">
        <p14:creationId xmlns:p14="http://schemas.microsoft.com/office/powerpoint/2010/main" val="10256756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7"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48"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49"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20</a:t>
            </a:fld>
            <a:endParaRPr lang="zh-CN" altLang="en-US"/>
          </a:p>
        </p:txBody>
      </p:sp>
    </p:spTree>
    <p:extLst>
      <p:ext uri="{BB962C8B-B14F-4D97-AF65-F5344CB8AC3E}">
        <p14:creationId xmlns:p14="http://schemas.microsoft.com/office/powerpoint/2010/main" val="971141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4"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65"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66"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21</a:t>
            </a:fld>
            <a:endParaRPr lang="zh-CN" altLang="en-US"/>
          </a:p>
        </p:txBody>
      </p:sp>
    </p:spTree>
    <p:extLst>
      <p:ext uri="{BB962C8B-B14F-4D97-AF65-F5344CB8AC3E}">
        <p14:creationId xmlns:p14="http://schemas.microsoft.com/office/powerpoint/2010/main" val="15491421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1"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452"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453"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22</a:t>
            </a:fld>
            <a:endParaRPr lang="zh-CN" altLang="en-US"/>
          </a:p>
        </p:txBody>
      </p:sp>
    </p:spTree>
    <p:extLst>
      <p:ext uri="{BB962C8B-B14F-4D97-AF65-F5344CB8AC3E}">
        <p14:creationId xmlns:p14="http://schemas.microsoft.com/office/powerpoint/2010/main" val="5614738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3"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464"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465"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23</a:t>
            </a:fld>
            <a:endParaRPr lang="zh-CN" altLang="en-US"/>
          </a:p>
        </p:txBody>
      </p:sp>
    </p:spTree>
    <p:extLst>
      <p:ext uri="{BB962C8B-B14F-4D97-AF65-F5344CB8AC3E}">
        <p14:creationId xmlns:p14="http://schemas.microsoft.com/office/powerpoint/2010/main" val="10459054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2"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73"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74"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24</a:t>
            </a:fld>
            <a:endParaRPr lang="zh-CN" altLang="en-US"/>
          </a:p>
        </p:txBody>
      </p:sp>
    </p:spTree>
    <p:extLst>
      <p:ext uri="{BB962C8B-B14F-4D97-AF65-F5344CB8AC3E}">
        <p14:creationId xmlns:p14="http://schemas.microsoft.com/office/powerpoint/2010/main" val="741357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3"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94"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95"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25</a:t>
            </a:fld>
            <a:endParaRPr lang="zh-CN" altLang="en-US"/>
          </a:p>
        </p:txBody>
      </p:sp>
    </p:spTree>
    <p:extLst>
      <p:ext uri="{BB962C8B-B14F-4D97-AF65-F5344CB8AC3E}">
        <p14:creationId xmlns:p14="http://schemas.microsoft.com/office/powerpoint/2010/main" val="18807378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2"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403"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404"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26</a:t>
            </a:fld>
            <a:endParaRPr lang="zh-CN" altLang="en-US"/>
          </a:p>
        </p:txBody>
      </p:sp>
    </p:spTree>
    <p:extLst>
      <p:ext uri="{BB962C8B-B14F-4D97-AF65-F5344CB8AC3E}">
        <p14:creationId xmlns:p14="http://schemas.microsoft.com/office/powerpoint/2010/main" val="858023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8"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429"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430"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27</a:t>
            </a:fld>
            <a:endParaRPr lang="zh-CN" altLang="en-US"/>
          </a:p>
        </p:txBody>
      </p:sp>
    </p:spTree>
    <p:extLst>
      <p:ext uri="{BB962C8B-B14F-4D97-AF65-F5344CB8AC3E}">
        <p14:creationId xmlns:p14="http://schemas.microsoft.com/office/powerpoint/2010/main" val="9889705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3"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644"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645"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28</a:t>
            </a:fld>
            <a:endParaRPr lang="zh-CN" altLang="en-US"/>
          </a:p>
        </p:txBody>
      </p:sp>
    </p:spTree>
    <p:extLst>
      <p:ext uri="{BB962C8B-B14F-4D97-AF65-F5344CB8AC3E}">
        <p14:creationId xmlns:p14="http://schemas.microsoft.com/office/powerpoint/2010/main" val="2769650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7"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478"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479"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29</a:t>
            </a:fld>
            <a:endParaRPr lang="zh-CN" altLang="en-US"/>
          </a:p>
        </p:txBody>
      </p:sp>
    </p:spTree>
    <p:extLst>
      <p:ext uri="{BB962C8B-B14F-4D97-AF65-F5344CB8AC3E}">
        <p14:creationId xmlns:p14="http://schemas.microsoft.com/office/powerpoint/2010/main" val="14146493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8"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509"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510"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30</a:t>
            </a:fld>
            <a:endParaRPr lang="zh-CN" altLang="en-US"/>
          </a:p>
        </p:txBody>
      </p:sp>
    </p:spTree>
    <p:extLst>
      <p:ext uri="{BB962C8B-B14F-4D97-AF65-F5344CB8AC3E}">
        <p14:creationId xmlns:p14="http://schemas.microsoft.com/office/powerpoint/2010/main" val="18296594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5"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516"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517"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31</a:t>
            </a:fld>
            <a:endParaRPr lang="zh-CN" altLang="en-US"/>
          </a:p>
        </p:txBody>
      </p:sp>
    </p:spTree>
    <p:extLst>
      <p:ext uri="{BB962C8B-B14F-4D97-AF65-F5344CB8AC3E}">
        <p14:creationId xmlns:p14="http://schemas.microsoft.com/office/powerpoint/2010/main" val="10703606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553"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554"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32</a:t>
            </a:fld>
            <a:endParaRPr lang="zh-CN" altLang="en-US"/>
          </a:p>
        </p:txBody>
      </p:sp>
    </p:spTree>
    <p:extLst>
      <p:ext uri="{BB962C8B-B14F-4D97-AF65-F5344CB8AC3E}">
        <p14:creationId xmlns:p14="http://schemas.microsoft.com/office/powerpoint/2010/main" val="822678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7"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588"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589"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33</a:t>
            </a:fld>
            <a:endParaRPr lang="zh-CN" altLang="en-US"/>
          </a:p>
        </p:txBody>
      </p:sp>
    </p:spTree>
    <p:extLst>
      <p:ext uri="{BB962C8B-B14F-4D97-AF65-F5344CB8AC3E}">
        <p14:creationId xmlns:p14="http://schemas.microsoft.com/office/powerpoint/2010/main" val="9664501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7"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618"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619"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34</a:t>
            </a:fld>
            <a:endParaRPr lang="zh-CN" altLang="en-US"/>
          </a:p>
        </p:txBody>
      </p:sp>
    </p:spTree>
    <p:extLst>
      <p:ext uri="{BB962C8B-B14F-4D97-AF65-F5344CB8AC3E}">
        <p14:creationId xmlns:p14="http://schemas.microsoft.com/office/powerpoint/2010/main" val="16635795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7"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568"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569"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35</a:t>
            </a:fld>
            <a:endParaRPr lang="zh-CN" altLang="en-US"/>
          </a:p>
        </p:txBody>
      </p:sp>
    </p:spTree>
    <p:extLst>
      <p:ext uri="{BB962C8B-B14F-4D97-AF65-F5344CB8AC3E}">
        <p14:creationId xmlns:p14="http://schemas.microsoft.com/office/powerpoint/2010/main" val="31711871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459" name="Google Shape;459;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latin typeface="Alexandria" pitchFamily="2" charset="-78"/>
              <a:cs typeface="Alexandria" pitchFamily="2" charset="-78"/>
            </a:endParaRPr>
          </a:p>
        </p:txBody>
      </p:sp>
      <p:sp>
        <p:nvSpPr>
          <p:cNvPr id="459" name="Google Shape;459;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1938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56"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657"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658"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38</a:t>
            </a:fld>
            <a:endParaRPr lang="zh-CN" altLang="en-US"/>
          </a:p>
        </p:txBody>
      </p:sp>
    </p:spTree>
    <p:extLst>
      <p:ext uri="{BB962C8B-B14F-4D97-AF65-F5344CB8AC3E}">
        <p14:creationId xmlns:p14="http://schemas.microsoft.com/office/powerpoint/2010/main" val="20002764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7776584"/>
      </p:ext>
    </p:extLst>
  </p:cSld>
  <p:clrMapOvr>
    <a:masterClrMapping/>
  </p:clrMapOvr>
  <p:hf sldNum="0"/>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2/25/2026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2/25/2026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 id="214748371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2/25/2026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19.png"/><Relationship Id="rId7"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34.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4.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4.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44.png"/><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19.png"/><Relationship Id="rId7" Type="http://schemas.openxmlformats.org/officeDocument/2006/relationships/image" Target="../media/image48.png"/><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51.png"/><Relationship Id="rId4" Type="http://schemas.openxmlformats.org/officeDocument/2006/relationships/image" Target="../media/image50.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5.png"/><Relationship Id="rId2" Type="http://schemas.openxmlformats.org/officeDocument/2006/relationships/notesSlide" Target="../notesSlides/notesSlide16.xml"/><Relationship Id="rId1" Type="http://schemas.openxmlformats.org/officeDocument/2006/relationships/slideLayout" Target="../slideLayouts/slideLayout14.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56.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0.png"/></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1.png"/></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65.png"/><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69.png"/><Relationship Id="rId2" Type="http://schemas.openxmlformats.org/officeDocument/2006/relationships/notesSlide" Target="../notesSlides/notesSlide24.xml"/><Relationship Id="rId1" Type="http://schemas.openxmlformats.org/officeDocument/2006/relationships/slideLayout" Target="../slideLayouts/slideLayout14.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71.png"/><Relationship Id="rId4" Type="http://schemas.openxmlformats.org/officeDocument/2006/relationships/image" Target="../media/image70.png"/></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72.png"/></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76.png"/><Relationship Id="rId2" Type="http://schemas.openxmlformats.org/officeDocument/2006/relationships/notesSlide" Target="../notesSlides/notesSlide28.xml"/><Relationship Id="rId1" Type="http://schemas.openxmlformats.org/officeDocument/2006/relationships/slideLayout" Target="../slideLayouts/slideLayout14.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_rels/slide33.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19.png"/><Relationship Id="rId7" Type="http://schemas.openxmlformats.org/officeDocument/2006/relationships/image" Target="../media/image80.png"/><Relationship Id="rId2" Type="http://schemas.openxmlformats.org/officeDocument/2006/relationships/notesSlide" Target="../notesSlides/notesSlide29.xml"/><Relationship Id="rId1" Type="http://schemas.openxmlformats.org/officeDocument/2006/relationships/slideLayout" Target="../slideLayouts/slideLayout14.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34.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image" Target="../media/image91.png"/><Relationship Id="rId3" Type="http://schemas.openxmlformats.org/officeDocument/2006/relationships/image" Target="../media/image19.png"/><Relationship Id="rId7" Type="http://schemas.openxmlformats.org/officeDocument/2006/relationships/image" Target="../media/image85.png"/><Relationship Id="rId12" Type="http://schemas.openxmlformats.org/officeDocument/2006/relationships/image" Target="../media/image90.png"/><Relationship Id="rId2" Type="http://schemas.openxmlformats.org/officeDocument/2006/relationships/notesSlide" Target="../notesSlides/notesSlide30.xml"/><Relationship Id="rId1" Type="http://schemas.openxmlformats.org/officeDocument/2006/relationships/slideLayout" Target="../slideLayouts/slideLayout14.xml"/><Relationship Id="rId6" Type="http://schemas.openxmlformats.org/officeDocument/2006/relationships/image" Target="../media/image84.png"/><Relationship Id="rId11" Type="http://schemas.openxmlformats.org/officeDocument/2006/relationships/image" Target="../media/image89.png"/><Relationship Id="rId5" Type="http://schemas.openxmlformats.org/officeDocument/2006/relationships/image" Target="../media/image83.png"/><Relationship Id="rId15" Type="http://schemas.openxmlformats.org/officeDocument/2006/relationships/image" Target="../media/image93.png"/><Relationship Id="rId10" Type="http://schemas.openxmlformats.org/officeDocument/2006/relationships/image" Target="../media/image88.png"/><Relationship Id="rId4" Type="http://schemas.openxmlformats.org/officeDocument/2006/relationships/image" Target="../media/image82.png"/><Relationship Id="rId9" Type="http://schemas.openxmlformats.org/officeDocument/2006/relationships/image" Target="../media/image87.png"/><Relationship Id="rId14" Type="http://schemas.openxmlformats.org/officeDocument/2006/relationships/image" Target="../media/image92.png"/></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94.png"/></Relationships>
</file>

<file path=ppt/slides/_rels/slide39.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jpeg"/><Relationship Id="rId1" Type="http://schemas.openxmlformats.org/officeDocument/2006/relationships/slideLayout" Target="../slideLayouts/slideLayout31.xml"/><Relationship Id="rId5" Type="http://schemas.openxmlformats.org/officeDocument/2006/relationships/image" Target="../media/image3.png"/><Relationship Id="rId4" Type="http://schemas.openxmlformats.org/officeDocument/2006/relationships/image" Target="../media/image9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357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SA"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4</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Oval 13"/>
          <p:cNvSpPr/>
          <p:nvPr/>
        </p:nvSpPr>
        <p:spPr>
          <a:xfrm>
            <a:off x="5950249" y="109252"/>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814180" y="1650388"/>
            <a:ext cx="4006146"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ريادة الأعمال والابتكار</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5" name="TextBox 4">
            <a:extLst>
              <a:ext uri="{FF2B5EF4-FFF2-40B4-BE49-F238E27FC236}">
                <a16:creationId xmlns:a16="http://schemas.microsoft.com/office/drawing/2014/main" id="{5FD2D576-1AAA-13B4-F619-E586EBEEBA2D}"/>
              </a:ext>
            </a:extLst>
          </p:cNvPr>
          <p:cNvSpPr txBox="1"/>
          <p:nvPr/>
        </p:nvSpPr>
        <p:spPr>
          <a:xfrm>
            <a:off x="101241" y="2464361"/>
            <a:ext cx="6334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Entrepreneurship</a:t>
            </a:r>
            <a:r>
              <a:rPr kumimoji="0" lang="ar-AE"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 </a:t>
            </a: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and Innovation</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a:srcRect t="15140" b="15140"/>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a:t>
            </a:r>
            <a:r>
              <a:rPr lang="ar-SA" sz="2400" b="1" dirty="0">
                <a:solidFill>
                  <a:srgbClr val="0070C0"/>
                </a:solidFill>
                <a:latin typeface="Alexandria" pitchFamily="2" charset="-78"/>
                <a:cs typeface="Alexandria" pitchFamily="2" charset="-78"/>
              </a:rPr>
              <a:t>الرابعة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6685" y="4906708"/>
            <a:ext cx="5686425" cy="1008353"/>
          </a:xfrm>
          <a:prstGeom prst="rect">
            <a:avLst/>
          </a:prstGeom>
          <a:noFill/>
        </p:spPr>
        <p:txBody>
          <a:bodyPr wrap="square">
            <a:spAutoFit/>
          </a:bodyPr>
          <a:lstStyle/>
          <a:p>
            <a:pPr algn="ctr" rtl="1">
              <a:lnSpc>
                <a:spcPct val="150000"/>
              </a:lnSpc>
            </a:pPr>
            <a:r>
              <a:rPr lang="ar-SA" sz="2800" b="1" dirty="0">
                <a:solidFill>
                  <a:srgbClr val="002060"/>
                </a:solidFill>
                <a:latin typeface="Alexandria" pitchFamily="2" charset="-78"/>
                <a:cs typeface="Alexandria" pitchFamily="2" charset="-78"/>
              </a:rPr>
              <a:t>التفكير الناقد لدى القائد التربوي</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ar-SA" sz="4800" b="1" dirty="0">
                  <a:solidFill>
                    <a:srgbClr val="002060"/>
                  </a:solidFill>
                  <a:latin typeface="Times New Roman" panose="02020603050405020304" pitchFamily="18" charset="0"/>
                  <a:cs typeface="Times New Roman" panose="02020603050405020304" pitchFamily="18" charset="0"/>
                </a:rPr>
                <a:t>4</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07341" y="1229823"/>
              <a:ext cx="123822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400" b="1" dirty="0">
                  <a:solidFill>
                    <a:prstClr val="white"/>
                  </a:solidFill>
                  <a:latin typeface="Alexandria" pitchFamily="2" charset="-78"/>
                  <a:cs typeface="Alexandria" pitchFamily="2" charset="-78"/>
                </a:rPr>
                <a:t>المفهوم</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789508" y="2115088"/>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خصائص</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925748" y="2959465"/>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معايير</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14139" y="3778211"/>
              <a:ext cx="140297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صفات المفكر الناقد</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729172" y="4562526"/>
              <a:ext cx="140480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التفكير الناقد في التعليم</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911283" y="5529577"/>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المعوقات</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معايير التفكير الناقد</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صفات المفكر الناقد، وأهمية التفكير الناقد</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166829" y="3749692"/>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التفكير الناقد في التعليم</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84790" y="320837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معوقات التفكير الناقد</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456233" y="2999976"/>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767" y="133961"/>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a:t>
            </a:r>
            <a:r>
              <a:rPr lang="ar-SA" sz="2000" b="1" dirty="0">
                <a:solidFill>
                  <a:srgbClr val="00B0F0"/>
                </a:solidFill>
                <a:latin typeface="Alexandria" pitchFamily="2" charset="-78"/>
                <a:cs typeface="Alexandria" pitchFamily="2" charset="-78"/>
              </a:rPr>
              <a:t>الرابعة</a:t>
            </a:r>
            <a:r>
              <a:rPr lang="ar-EG" sz="2000" b="1" dirty="0">
                <a:solidFill>
                  <a:srgbClr val="00B0F0"/>
                </a:solidFill>
                <a:latin typeface="Alexandria" pitchFamily="2" charset="-78"/>
                <a:cs typeface="Alexandria" pitchFamily="2" charset="-78"/>
              </a:rPr>
              <a:t>: </a:t>
            </a:r>
            <a:r>
              <a:rPr lang="ar-SA" sz="1800" b="1" dirty="0">
                <a:solidFill>
                  <a:srgbClr val="002060"/>
                </a:solidFill>
                <a:latin typeface="Alexandria" pitchFamily="2" charset="-78"/>
                <a:cs typeface="Alexandria" pitchFamily="2" charset="-78"/>
              </a:rPr>
              <a:t>التفكير الناقد لدى القائد التربوي</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600" kern="1200" dirty="0">
                <a:solidFill>
                  <a:srgbClr val="002060"/>
                </a:solidFill>
                <a:latin typeface="Alexandria" pitchFamily="2" charset="-78"/>
                <a:cs typeface="Alexandria" pitchFamily="2" charset="-78"/>
              </a:rPr>
              <a:t>مفهوم التفكير الناقد، ومكوناته</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خصائص التفكير الناقد، و مراحله</a:t>
            </a:r>
            <a:endParaRPr lang="en-US" dirty="0"/>
          </a:p>
        </p:txBody>
      </p:sp>
    </p:spTree>
    <p:extLst>
      <p:ext uri="{BB962C8B-B14F-4D97-AF65-F5344CB8AC3E}">
        <p14:creationId xmlns:p14="http://schemas.microsoft.com/office/powerpoint/2010/main" val="4081830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485572" y="59380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565386"/>
            <a:ext cx="11579578" cy="49135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9" name="TextBox 8">
            <a:extLst>
              <a:ext uri="{FF2B5EF4-FFF2-40B4-BE49-F238E27FC236}">
                <a16:creationId xmlns:a16="http://schemas.microsoft.com/office/drawing/2014/main" id="{B525570D-85FA-B055-6031-C376A2CD565A}"/>
              </a:ext>
            </a:extLst>
          </p:cNvPr>
          <p:cNvSpPr txBox="1"/>
          <p:nvPr/>
        </p:nvSpPr>
        <p:spPr>
          <a:xfrm>
            <a:off x="451009" y="1565385"/>
            <a:ext cx="11017225" cy="4913525"/>
          </a:xfrm>
          <a:prstGeom prst="rect">
            <a:avLst/>
          </a:prstGeom>
          <a:noFill/>
        </p:spPr>
        <p:txBody>
          <a:bodyPr wrap="square" rtlCol="1">
            <a:spAutoFit/>
          </a:bodyPr>
          <a:lstStyle/>
          <a:p>
            <a:pPr algn="ctr" rtl="1">
              <a:lnSpc>
                <a:spcPct val="250000"/>
              </a:lnSpc>
              <a:buClrTx/>
              <a:defRPr/>
            </a:pPr>
            <a:r>
              <a:rPr lang="ar-EG" sz="1600" kern="1200" dirty="0">
                <a:solidFill>
                  <a:schemeClr val="tx1"/>
                </a:solidFill>
                <a:latin typeface="Alexandria" pitchFamily="2" charset="-78"/>
                <a:ea typeface="+mn-ea"/>
                <a:cs typeface="Alexandria" pitchFamily="2" charset="-78"/>
              </a:rPr>
              <a:t>يُعدّ التفكير الناقد من أهم أنماط التفكير التي يحتاجها الإنسان في عصر تتسارع فيه المعلومات وتتعدد فيه مصادر المعرفة. فهو عملية عقلية واعية ومنظمة تقوم على تحليل المعلومات وفحص الأدلة وتقييم الحجج بطريقة موضوعية ومنطقية، بهدف الوصول إلى أحكام وقرارات مبنية على أسس عقلانية واضحة.</a:t>
            </a:r>
            <a:r>
              <a:rPr lang="ar-SA" sz="1600" kern="1200" dirty="0">
                <a:solidFill>
                  <a:schemeClr val="tx1"/>
                </a:solidFill>
                <a:latin typeface="Alexandria" pitchFamily="2" charset="-78"/>
                <a:ea typeface="+mn-ea"/>
                <a:cs typeface="Alexandria" pitchFamily="2" charset="-78"/>
              </a:rPr>
              <a:t> </a:t>
            </a:r>
            <a:r>
              <a:rPr lang="ar-EG" sz="1600" kern="1200" dirty="0">
                <a:solidFill>
                  <a:schemeClr val="tx1"/>
                </a:solidFill>
                <a:latin typeface="Alexandria" pitchFamily="2" charset="-78"/>
                <a:ea typeface="+mn-ea"/>
                <a:cs typeface="Alexandria" pitchFamily="2" charset="-78"/>
              </a:rPr>
              <a:t>ولا يقتصر التفكير الناقد على مجرد اكتشاف الأخطاء أو توجيه النقد، بل يتجاوز ذلك إلى التأمل العميق، وطرح الأسئلة الفاعلة، والتحقق من صحة الافتراضات، والتمييز بين الحقائق والآراء. كما يتطلب قدرًا من الانفتاح الذهني والقدرة على مراجعة المواقف الشخصية في ضوء الأدلة الجديدة.</a:t>
            </a:r>
            <a:endParaRPr lang="ar-SA" sz="1600" kern="1200" dirty="0">
              <a:solidFill>
                <a:schemeClr val="tx1"/>
              </a:solidFill>
              <a:latin typeface="Alexandria" pitchFamily="2" charset="-78"/>
              <a:ea typeface="+mn-ea"/>
              <a:cs typeface="Alexandria" pitchFamily="2" charset="-78"/>
            </a:endParaRPr>
          </a:p>
          <a:p>
            <a:pPr algn="ctr" rtl="1">
              <a:lnSpc>
                <a:spcPct val="250000"/>
              </a:lnSpc>
              <a:buClrTx/>
              <a:defRPr/>
            </a:pPr>
            <a:r>
              <a:rPr lang="ar-EG" sz="1600" kern="1200" dirty="0">
                <a:solidFill>
                  <a:schemeClr val="tx1"/>
                </a:solidFill>
                <a:latin typeface="Alexandria" pitchFamily="2" charset="-78"/>
                <a:ea typeface="+mn-ea"/>
                <a:cs typeface="Alexandria" pitchFamily="2" charset="-78"/>
              </a:rPr>
              <a:t>في المجال التربوي، يكتسب التفكير الناقد أهمية خاصة؛ إذ يُمكّن القائد والمعلم من التعامل مع المشكلات التعليمية بوعي وتحليل، ويساعد على اتخاذ قرارات مدروسة تسهم في تحسين جودة العملية التعليمية وتعزيز بيئة تعليمية قائمة على الحوار والتفكير والتطوير المستمر.</a:t>
            </a:r>
          </a:p>
        </p:txBody>
      </p:sp>
    </p:spTree>
    <p:extLst>
      <p:ext uri="{BB962C8B-B14F-4D97-AF65-F5344CB8AC3E}">
        <p14:creationId xmlns:p14="http://schemas.microsoft.com/office/powerpoint/2010/main" val="391727220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485572" y="59380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565386"/>
            <a:ext cx="11579578" cy="49135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SA" sz="160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800" b="1">
                <a:solidFill>
                  <a:srgbClr val="00B0F0"/>
                </a:solidFill>
                <a:latin typeface="Alexandria" pitchFamily="2" charset="-78"/>
                <a:cs typeface="Alexandria" pitchFamily="2" charset="-78"/>
              </a:rPr>
              <a:t>مفهوم التفكير الناقد </a:t>
            </a:r>
          </a:p>
        </p:txBody>
      </p:sp>
      <p:sp>
        <p:nvSpPr>
          <p:cNvPr id="9" name="TextBox 8">
            <a:extLst>
              <a:ext uri="{FF2B5EF4-FFF2-40B4-BE49-F238E27FC236}">
                <a16:creationId xmlns:a16="http://schemas.microsoft.com/office/drawing/2014/main" id="{B525570D-85FA-B055-6031-C376A2CD565A}"/>
              </a:ext>
            </a:extLst>
          </p:cNvPr>
          <p:cNvSpPr txBox="1"/>
          <p:nvPr/>
        </p:nvSpPr>
        <p:spPr>
          <a:xfrm>
            <a:off x="932626" y="1578374"/>
            <a:ext cx="10772834" cy="1220206"/>
          </a:xfrm>
          <a:prstGeom prst="rect">
            <a:avLst/>
          </a:prstGeom>
          <a:noFill/>
        </p:spPr>
        <p:txBody>
          <a:bodyPr wrap="square" rtlCol="1">
            <a:spAutoFit/>
          </a:bodyPr>
          <a:lstStyle/>
          <a:p>
            <a:pPr algn="ctr" rtl="1">
              <a:lnSpc>
                <a:spcPct val="250000"/>
              </a:lnSpc>
              <a:buClrTx/>
              <a:defRPr/>
            </a:pPr>
            <a:r>
              <a:rPr lang="ar-SA" sz="1600" kern="1200">
                <a:solidFill>
                  <a:schemeClr val="tx1"/>
                </a:solidFill>
                <a:latin typeface="Alexandria" pitchFamily="2" charset="-78"/>
                <a:ea typeface="+mn-ea"/>
                <a:cs typeface="Alexandria" pitchFamily="2" charset="-78"/>
              </a:rPr>
              <a:t>التفكير الناقد هو عملية عقلية واعية ومنظمة تهدف إلى تحليل الأفكار والمعلومات، وتقييم الأدلة، والوصول إلى أحكام وقرارات قائمة على المنطق والموضوعية.</a:t>
            </a:r>
          </a:p>
        </p:txBody>
      </p:sp>
      <p:pic>
        <p:nvPicPr>
          <p:cNvPr id="4" name="Picture 3">
            <a:extLst>
              <a:ext uri="{FF2B5EF4-FFF2-40B4-BE49-F238E27FC236}">
                <a16:creationId xmlns:a16="http://schemas.microsoft.com/office/drawing/2014/main" id="{F5E4CDFF-7B21-55ED-E28E-1DBAEE75EBE1}"/>
              </a:ext>
            </a:extLst>
          </p:cNvPr>
          <p:cNvPicPr>
            <a:picLocks noChangeAspect="1"/>
          </p:cNvPicPr>
          <p:nvPr/>
        </p:nvPicPr>
        <p:blipFill rotWithShape="1">
          <a:blip r:embed="rId3"/>
          <a:srcRect l="21685" r="19074"/>
          <a:stretch/>
        </p:blipFill>
        <p:spPr>
          <a:xfrm flipH="1">
            <a:off x="570297" y="4084808"/>
            <a:ext cx="1407716" cy="2014397"/>
          </a:xfrm>
          <a:prstGeom prst="rect">
            <a:avLst/>
          </a:prstGeom>
        </p:spPr>
      </p:pic>
      <p:grpSp>
        <p:nvGrpSpPr>
          <p:cNvPr id="6" name="Group 5">
            <a:extLst>
              <a:ext uri="{FF2B5EF4-FFF2-40B4-BE49-F238E27FC236}">
                <a16:creationId xmlns:a16="http://schemas.microsoft.com/office/drawing/2014/main" id="{0A7BA46F-70FA-8A1F-7D7E-1618D7EB8B32}"/>
              </a:ext>
            </a:extLst>
          </p:cNvPr>
          <p:cNvGrpSpPr/>
          <p:nvPr/>
        </p:nvGrpSpPr>
        <p:grpSpPr>
          <a:xfrm>
            <a:off x="2485572" y="2836526"/>
            <a:ext cx="9001000" cy="3518602"/>
            <a:chOff x="-4356662" y="780292"/>
            <a:chExt cx="13267730" cy="5099566"/>
          </a:xfrm>
        </p:grpSpPr>
        <p:sp>
          <p:nvSpPr>
            <p:cNvPr id="60" name="Rectangle">
              <a:extLst>
                <a:ext uri="{FF2B5EF4-FFF2-40B4-BE49-F238E27FC236}">
                  <a16:creationId xmlns:a16="http://schemas.microsoft.com/office/drawing/2014/main" id="{DD39F653-2D63-ACF4-2A01-EC7F64D24175}"/>
                </a:ext>
              </a:extLst>
            </p:cNvPr>
            <p:cNvSpPr>
              <a:spLocks/>
            </p:cNvSpPr>
            <p:nvPr/>
          </p:nvSpPr>
          <p:spPr>
            <a:xfrm>
              <a:off x="5220309" y="780292"/>
              <a:ext cx="3364945" cy="657102"/>
            </a:xfrm>
            <a:prstGeom prst="rect">
              <a:avLst/>
            </a:prstGeom>
            <a:noFill/>
            <a:ln w="12700" cap="flat" cmpd="sng">
              <a:noFill/>
              <a:prstDash val="solid"/>
              <a:miter/>
            </a:ln>
          </p:spPr>
          <p:txBody>
            <a:bodyPr vert="horz" wrap="none" lIns="0" tIns="0" rIns="0" bIns="0" anchor="t" anchorCtr="0">
              <a:prstTxWarp prst="textNoShape">
                <a:avLst/>
              </a:prstTxWarp>
            </a:bodyPr>
            <a:ls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a:lstStyle>
            <a:p>
              <a:pPr marL="0" indent="0" algn="ctr" rtl="1">
                <a:lnSpc>
                  <a:spcPts val="3300"/>
                </a:lnSpc>
                <a:spcBef>
                  <a:spcPts val="0"/>
                </a:spcBef>
                <a:spcAft>
                  <a:spcPts val="0"/>
                </a:spcAft>
                <a:buNone/>
              </a:pPr>
              <a:r>
                <a:rPr lang="ar-SA" altLang="zh-CN" sz="1600" b="1" i="0" u="none" strike="noStrike" kern="1200" cap="none" spc="0" baseline="0">
                  <a:solidFill>
                    <a:srgbClr val="000000"/>
                  </a:solidFill>
                  <a:latin typeface="Alexandria" pitchFamily="2" charset="-78"/>
                  <a:ea typeface="Alexandria Bold" pitchFamily="34" charset="0"/>
                  <a:cs typeface="Alexandria" pitchFamily="2" charset="-78"/>
                </a:rPr>
                <a:t>ويقوم على:</a:t>
              </a:r>
              <a:endParaRPr lang="ar-SA" altLang="zh-CN" sz="1600" b="0" i="0" u="none" strike="noStrike" kern="1200" cap="none" spc="0" baseline="0">
                <a:solidFill>
                  <a:schemeClr val="tx1"/>
                </a:solidFill>
                <a:latin typeface="Alexandria" pitchFamily="2" charset="-78"/>
                <a:ea typeface="等线" charset="0"/>
                <a:cs typeface="Alexandria" pitchFamily="2" charset="-78"/>
              </a:endParaRPr>
            </a:p>
          </p:txBody>
        </p:sp>
        <p:sp>
          <p:nvSpPr>
            <p:cNvPr id="61" name="Rounded rectangle">
              <a:extLst>
                <a:ext uri="{FF2B5EF4-FFF2-40B4-BE49-F238E27FC236}">
                  <a16:creationId xmlns:a16="http://schemas.microsoft.com/office/drawing/2014/main" id="{1DFFB0E1-D662-2C4F-7046-B56842D25D7A}"/>
                </a:ext>
              </a:extLst>
            </p:cNvPr>
            <p:cNvSpPr>
              <a:spLocks/>
            </p:cNvSpPr>
            <p:nvPr/>
          </p:nvSpPr>
          <p:spPr>
            <a:xfrm>
              <a:off x="-4356662" y="1414657"/>
              <a:ext cx="13267730" cy="1009412"/>
            </a:xfrm>
            <a:prstGeom prst="roundRect">
              <a:avLst>
                <a:gd name="adj" fmla="val 7000"/>
              </a:avLst>
            </a:prstGeom>
            <a:solidFill>
              <a:srgbClr val="FFFFFF"/>
            </a:solidFill>
            <a:ln w="22860" cap="flat" cmpd="sng">
              <a:solidFill>
                <a:srgbClr val="B2D7E5"/>
              </a:solidFill>
              <a:prstDash val="solid"/>
              <a:round/>
            </a:ln>
          </p:spPr>
          <p:txBody>
            <a:bodyPr/>
            <a:lstStyle/>
            <a:p>
              <a:endParaRPr lang="ar-SA"/>
            </a:p>
          </p:txBody>
        </p:sp>
        <p:sp>
          <p:nvSpPr>
            <p:cNvPr id="62" name="Rounded rectangle">
              <a:extLst>
                <a:ext uri="{FF2B5EF4-FFF2-40B4-BE49-F238E27FC236}">
                  <a16:creationId xmlns:a16="http://schemas.microsoft.com/office/drawing/2014/main" id="{2B9EA5B8-3CF2-743C-41A5-FF163C3046ED}"/>
                </a:ext>
              </a:extLst>
            </p:cNvPr>
            <p:cNvSpPr>
              <a:spLocks/>
            </p:cNvSpPr>
            <p:nvPr/>
          </p:nvSpPr>
          <p:spPr>
            <a:xfrm>
              <a:off x="8215266" y="1437517"/>
              <a:ext cx="672940" cy="963691"/>
            </a:xfrm>
            <a:prstGeom prst="roundRect">
              <a:avLst>
                <a:gd name="adj" fmla="val 6425"/>
              </a:avLst>
            </a:prstGeom>
            <a:solidFill>
              <a:srgbClr val="CCF1FF"/>
            </a:solidFill>
            <a:ln w="12700" cap="flat" cmpd="sng">
              <a:noFill/>
              <a:prstDash val="solid"/>
              <a:miter/>
            </a:ln>
          </p:spPr>
          <p:txBody>
            <a:bodyPr/>
            <a:lstStyle/>
            <a:p>
              <a:endParaRPr lang="ar-SA"/>
            </a:p>
          </p:txBody>
        </p:sp>
        <p:sp>
          <p:nvSpPr>
            <p:cNvPr id="63" name="Rectangle">
              <a:extLst>
                <a:ext uri="{FF2B5EF4-FFF2-40B4-BE49-F238E27FC236}">
                  <a16:creationId xmlns:a16="http://schemas.microsoft.com/office/drawing/2014/main" id="{E84DA807-5C79-473B-0DF4-392B1243DEF7}"/>
                </a:ext>
              </a:extLst>
            </p:cNvPr>
            <p:cNvSpPr>
              <a:spLocks/>
            </p:cNvSpPr>
            <p:nvPr/>
          </p:nvSpPr>
          <p:spPr>
            <a:xfrm>
              <a:off x="8421840" y="1761604"/>
              <a:ext cx="252293" cy="315396"/>
            </a:xfrm>
            <a:prstGeom prst="rect">
              <a:avLst/>
            </a:prstGeom>
            <a:noFill/>
            <a:ln w="12700" cap="flat" cmpd="sng">
              <a:noFill/>
              <a:prstDash val="solid"/>
              <a:miter/>
            </a:ln>
          </p:spPr>
          <p:txBody>
            <a:bodyPr vert="horz" wrap="none" lIns="0" tIns="0" rIns="0" bIns="0" anchor="t" anchorCtr="0">
              <a:prstTxWarp prst="textNoShape">
                <a:avLst/>
              </a:prstTxWarp>
            </a:bodyPr>
            <a:ls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a:lstStyle>
            <a:p>
              <a:pPr marL="0" indent="0" algn="r">
                <a:lnSpc>
                  <a:spcPts val="1950"/>
                </a:lnSpc>
                <a:spcBef>
                  <a:spcPts val="0"/>
                </a:spcBef>
                <a:spcAft>
                  <a:spcPts val="0"/>
                </a:spcAft>
                <a:buNone/>
              </a:pPr>
              <a:r>
                <a:rPr lang="ar-SA"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1</a:t>
              </a:r>
              <a:endParaRPr lang="ar-SA" altLang="zh-CN" sz="1950" b="0" i="0" u="none" strike="noStrike" kern="1200" cap="none" spc="0" baseline="0">
                <a:solidFill>
                  <a:schemeClr val="tx1"/>
                </a:solidFill>
                <a:latin typeface="Calibri" charset="0"/>
                <a:ea typeface="等线" charset="0"/>
                <a:cs typeface="Calibri" charset="0"/>
              </a:endParaRPr>
            </a:p>
          </p:txBody>
        </p:sp>
        <p:sp>
          <p:nvSpPr>
            <p:cNvPr id="64" name="Rectangle">
              <a:extLst>
                <a:ext uri="{FF2B5EF4-FFF2-40B4-BE49-F238E27FC236}">
                  <a16:creationId xmlns:a16="http://schemas.microsoft.com/office/drawing/2014/main" id="{B73DEE89-438A-315D-CE1A-CD3FFB5A3259}"/>
                </a:ext>
              </a:extLst>
            </p:cNvPr>
            <p:cNvSpPr>
              <a:spLocks/>
            </p:cNvSpPr>
            <p:nvPr/>
          </p:nvSpPr>
          <p:spPr>
            <a:xfrm>
              <a:off x="5732813" y="1605753"/>
              <a:ext cx="2339935" cy="262770"/>
            </a:xfrm>
            <a:prstGeom prst="rect">
              <a:avLst/>
            </a:prstGeom>
            <a:noFill/>
            <a:ln w="12700" cap="flat" cmpd="sng">
              <a:noFill/>
              <a:prstDash val="solid"/>
              <a:miter/>
            </a:ln>
          </p:spPr>
          <p:txBody>
            <a:bodyPr vert="horz" wrap="none" lIns="0" tIns="0" rIns="0" bIns="0" anchor="t" anchorCtr="0">
              <a:prstTxWarp prst="textNoShape">
                <a:avLst/>
              </a:prstTxWarp>
            </a:bodyPr>
            <a:ls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a:lstStyle>
            <a:p>
              <a:pPr marL="0" indent="0" algn="r">
                <a:lnSpc>
                  <a:spcPts val="2050"/>
                </a:lnSpc>
                <a:spcBef>
                  <a:spcPts val="0"/>
                </a:spcBef>
                <a:spcAft>
                  <a:spcPts val="0"/>
                </a:spcAft>
                <a:buNone/>
              </a:pPr>
              <a:r>
                <a:rPr lang="ar-SA" altLang="zh-CN" sz="1400" b="1" i="0" u="none" strike="noStrike" kern="1200" cap="none" spc="0" baseline="0">
                  <a:solidFill>
                    <a:srgbClr val="15213F"/>
                  </a:solidFill>
                  <a:latin typeface="Alexandria Bold" pitchFamily="34" charset="0"/>
                  <a:ea typeface="Alexandria Bold" pitchFamily="34" charset="0"/>
                  <a:cs typeface="Alexandria Bold" pitchFamily="34" charset="0"/>
                </a:rPr>
                <a:t>التأمل والتفكير العميق</a:t>
              </a:r>
              <a:endParaRPr lang="ar-SA" altLang="zh-CN" sz="1400" b="0" i="0" u="none" strike="noStrike" kern="1200" cap="none" spc="0" baseline="0">
                <a:solidFill>
                  <a:schemeClr val="tx1"/>
                </a:solidFill>
                <a:latin typeface="Calibri" charset="0"/>
                <a:ea typeface="等线" charset="0"/>
                <a:cs typeface="Calibri" charset="0"/>
              </a:endParaRPr>
            </a:p>
          </p:txBody>
        </p:sp>
        <p:sp>
          <p:nvSpPr>
            <p:cNvPr id="65" name="Rectangle">
              <a:extLst>
                <a:ext uri="{FF2B5EF4-FFF2-40B4-BE49-F238E27FC236}">
                  <a16:creationId xmlns:a16="http://schemas.microsoft.com/office/drawing/2014/main" id="{2870E036-413F-D101-3D86-1919A0A83574}"/>
                </a:ext>
              </a:extLst>
            </p:cNvPr>
            <p:cNvSpPr>
              <a:spLocks/>
            </p:cNvSpPr>
            <p:nvPr/>
          </p:nvSpPr>
          <p:spPr>
            <a:xfrm>
              <a:off x="-4165568" y="1954010"/>
              <a:ext cx="12238315" cy="248603"/>
            </a:xfrm>
            <a:prstGeom prst="rect">
              <a:avLst/>
            </a:prstGeom>
            <a:noFill/>
            <a:ln w="12700" cap="flat" cmpd="sng">
              <a:noFill/>
              <a:prstDash val="solid"/>
              <a:miter/>
            </a:ln>
          </p:spPr>
          <p:txBody>
            <a:bodyPr vert="horz" wrap="none" lIns="0" tIns="0" rIns="0" bIns="0" anchor="t" anchorCtr="0">
              <a:prstTxWarp prst="textNoShape">
                <a:avLst/>
              </a:prstTxWarp>
            </a:bodyPr>
            <a:ls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a:lstStyle>
            <a:p>
              <a:pPr marL="0" indent="0" algn="r" rtl="1">
                <a:lnSpc>
                  <a:spcPts val="1950"/>
                </a:lnSpc>
                <a:spcBef>
                  <a:spcPts val="0"/>
                </a:spcBef>
                <a:spcAft>
                  <a:spcPts val="0"/>
                </a:spcAft>
                <a:buNone/>
              </a:pPr>
              <a:r>
                <a:rPr lang="ar-SA" altLang="zh-CN" sz="1300" b="0" i="0" u="none" strike="noStrike" kern="1200" cap="none" spc="0" baseline="0">
                  <a:solidFill>
                    <a:srgbClr val="15213F"/>
                  </a:solidFill>
                  <a:latin typeface="Alexandria" pitchFamily="34" charset="0"/>
                  <a:ea typeface="Alexandria" pitchFamily="34" charset="0"/>
                  <a:cs typeface="Alexandria" pitchFamily="34" charset="0"/>
                </a:rPr>
                <a:t>قبل إصدار الأحكام، يتطلب التفكير الناقد التروي والتأمل في جميع جوانب الموضوع.</a:t>
              </a:r>
              <a:endParaRPr lang="ar-SA" altLang="zh-CN" sz="1300" b="0" i="0" u="none" strike="noStrike" kern="1200" cap="none" spc="0" baseline="0">
                <a:solidFill>
                  <a:schemeClr val="tx1"/>
                </a:solidFill>
                <a:latin typeface="Calibri" charset="0"/>
                <a:ea typeface="等线" charset="0"/>
                <a:cs typeface="Calibri" charset="0"/>
              </a:endParaRPr>
            </a:p>
          </p:txBody>
        </p:sp>
        <p:sp>
          <p:nvSpPr>
            <p:cNvPr id="66" name="Rounded rectangle">
              <a:extLst>
                <a:ext uri="{FF2B5EF4-FFF2-40B4-BE49-F238E27FC236}">
                  <a16:creationId xmlns:a16="http://schemas.microsoft.com/office/drawing/2014/main" id="{39BAACB4-62BA-9580-6C8D-6ABD28568DD1}"/>
                </a:ext>
              </a:extLst>
            </p:cNvPr>
            <p:cNvSpPr>
              <a:spLocks/>
            </p:cNvSpPr>
            <p:nvPr/>
          </p:nvSpPr>
          <p:spPr>
            <a:xfrm>
              <a:off x="-4356662" y="2566587"/>
              <a:ext cx="13267730" cy="1009412"/>
            </a:xfrm>
            <a:prstGeom prst="roundRect">
              <a:avLst>
                <a:gd name="adj" fmla="val 7000"/>
              </a:avLst>
            </a:prstGeom>
            <a:solidFill>
              <a:srgbClr val="FFFFFF"/>
            </a:solidFill>
            <a:ln w="22860" cap="flat" cmpd="sng">
              <a:solidFill>
                <a:srgbClr val="B2D7E5"/>
              </a:solidFill>
              <a:prstDash val="solid"/>
              <a:round/>
            </a:ln>
          </p:spPr>
          <p:txBody>
            <a:bodyPr/>
            <a:lstStyle/>
            <a:p>
              <a:endParaRPr lang="ar-SA"/>
            </a:p>
          </p:txBody>
        </p:sp>
        <p:sp>
          <p:nvSpPr>
            <p:cNvPr id="67" name="Rounded rectangle">
              <a:extLst>
                <a:ext uri="{FF2B5EF4-FFF2-40B4-BE49-F238E27FC236}">
                  <a16:creationId xmlns:a16="http://schemas.microsoft.com/office/drawing/2014/main" id="{C84CBC2B-AE60-70E2-211B-9D8C9271B331}"/>
                </a:ext>
              </a:extLst>
            </p:cNvPr>
            <p:cNvSpPr>
              <a:spLocks/>
            </p:cNvSpPr>
            <p:nvPr/>
          </p:nvSpPr>
          <p:spPr>
            <a:xfrm>
              <a:off x="8215266" y="2589447"/>
              <a:ext cx="672940" cy="963692"/>
            </a:xfrm>
            <a:prstGeom prst="roundRect">
              <a:avLst>
                <a:gd name="adj" fmla="val 6425"/>
              </a:avLst>
            </a:prstGeom>
            <a:solidFill>
              <a:srgbClr val="CCF1FF"/>
            </a:solidFill>
            <a:ln w="12700" cap="flat" cmpd="sng">
              <a:noFill/>
              <a:prstDash val="solid"/>
              <a:miter/>
            </a:ln>
          </p:spPr>
          <p:txBody>
            <a:bodyPr/>
            <a:lstStyle/>
            <a:p>
              <a:endParaRPr lang="ar-SA"/>
            </a:p>
          </p:txBody>
        </p:sp>
        <p:sp>
          <p:nvSpPr>
            <p:cNvPr id="68" name="Rectangle">
              <a:extLst>
                <a:ext uri="{FF2B5EF4-FFF2-40B4-BE49-F238E27FC236}">
                  <a16:creationId xmlns:a16="http://schemas.microsoft.com/office/drawing/2014/main" id="{63DE1E26-F543-6D96-FBE3-25B701C5E0AE}"/>
                </a:ext>
              </a:extLst>
            </p:cNvPr>
            <p:cNvSpPr>
              <a:spLocks/>
            </p:cNvSpPr>
            <p:nvPr/>
          </p:nvSpPr>
          <p:spPr>
            <a:xfrm>
              <a:off x="8421840" y="2913535"/>
              <a:ext cx="252293" cy="315397"/>
            </a:xfrm>
            <a:prstGeom prst="rect">
              <a:avLst/>
            </a:prstGeom>
            <a:noFill/>
            <a:ln w="12700" cap="flat" cmpd="sng">
              <a:noFill/>
              <a:prstDash val="solid"/>
              <a:miter/>
            </a:ln>
          </p:spPr>
          <p:txBody>
            <a:bodyPr vert="horz" wrap="none" lIns="0" tIns="0" rIns="0" bIns="0" anchor="t" anchorCtr="0">
              <a:prstTxWarp prst="textNoShape">
                <a:avLst/>
              </a:prstTxWarp>
            </a:bodyPr>
            <a:ls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a:lstStyle>
            <a:p>
              <a:pPr marL="0" indent="0" algn="r">
                <a:lnSpc>
                  <a:spcPts val="1950"/>
                </a:lnSpc>
                <a:spcBef>
                  <a:spcPts val="0"/>
                </a:spcBef>
                <a:spcAft>
                  <a:spcPts val="0"/>
                </a:spcAft>
                <a:buNone/>
              </a:pPr>
              <a:r>
                <a:rPr lang="ar-SA"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2</a:t>
              </a:r>
              <a:endParaRPr lang="ar-SA" altLang="zh-CN" sz="1950" b="0" i="0" u="none" strike="noStrike" kern="1200" cap="none" spc="0" baseline="0">
                <a:solidFill>
                  <a:schemeClr val="tx1"/>
                </a:solidFill>
                <a:latin typeface="Calibri" charset="0"/>
                <a:ea typeface="等线" charset="0"/>
                <a:cs typeface="Calibri" charset="0"/>
              </a:endParaRPr>
            </a:p>
          </p:txBody>
        </p:sp>
        <p:sp>
          <p:nvSpPr>
            <p:cNvPr id="69" name="Rectangle">
              <a:extLst>
                <a:ext uri="{FF2B5EF4-FFF2-40B4-BE49-F238E27FC236}">
                  <a16:creationId xmlns:a16="http://schemas.microsoft.com/office/drawing/2014/main" id="{5B7F6A67-B3BC-52D5-47D2-0789EC22D90D}"/>
                </a:ext>
              </a:extLst>
            </p:cNvPr>
            <p:cNvSpPr>
              <a:spLocks/>
            </p:cNvSpPr>
            <p:nvPr/>
          </p:nvSpPr>
          <p:spPr>
            <a:xfrm>
              <a:off x="5520286" y="2757682"/>
              <a:ext cx="2552462" cy="262770"/>
            </a:xfrm>
            <a:prstGeom prst="rect">
              <a:avLst/>
            </a:prstGeom>
            <a:noFill/>
            <a:ln w="12700" cap="flat" cmpd="sng">
              <a:noFill/>
              <a:prstDash val="solid"/>
              <a:miter/>
            </a:ln>
          </p:spPr>
          <p:txBody>
            <a:bodyPr vert="horz" wrap="none" lIns="0" tIns="0" rIns="0" bIns="0" anchor="t" anchorCtr="0">
              <a:prstTxWarp prst="textNoShape">
                <a:avLst/>
              </a:prstTxWarp>
            </a:bodyPr>
            <a:ls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a:lstStyle>
            <a:p>
              <a:pPr marL="0" indent="0" algn="r">
                <a:lnSpc>
                  <a:spcPts val="2050"/>
                </a:lnSpc>
                <a:spcBef>
                  <a:spcPts val="0"/>
                </a:spcBef>
                <a:spcAft>
                  <a:spcPts val="0"/>
                </a:spcAft>
                <a:buNone/>
              </a:pPr>
              <a:r>
                <a:rPr lang="ar-SA" altLang="zh-CN" sz="1400" b="1" i="0" u="none" strike="noStrike" kern="1200" cap="none" spc="0" baseline="0">
                  <a:solidFill>
                    <a:srgbClr val="15213F"/>
                  </a:solidFill>
                  <a:latin typeface="Alexandria Bold" pitchFamily="34" charset="0"/>
                  <a:ea typeface="Alexandria Bold" pitchFamily="34" charset="0"/>
                  <a:cs typeface="Alexandria Bold" pitchFamily="34" charset="0"/>
                </a:rPr>
                <a:t>عدم التسليم بالمعلومات</a:t>
              </a:r>
              <a:endParaRPr lang="ar-SA" altLang="zh-CN" sz="1400" b="0" i="0" u="none" strike="noStrike" kern="1200" cap="none" spc="0" baseline="0">
                <a:solidFill>
                  <a:schemeClr val="tx1"/>
                </a:solidFill>
                <a:latin typeface="Calibri" charset="0"/>
                <a:ea typeface="等线" charset="0"/>
                <a:cs typeface="Calibri" charset="0"/>
              </a:endParaRPr>
            </a:p>
          </p:txBody>
        </p:sp>
        <p:sp>
          <p:nvSpPr>
            <p:cNvPr id="70" name="Rectangle">
              <a:extLst>
                <a:ext uri="{FF2B5EF4-FFF2-40B4-BE49-F238E27FC236}">
                  <a16:creationId xmlns:a16="http://schemas.microsoft.com/office/drawing/2014/main" id="{E241ACCE-2D1E-ED81-161B-27D284F2F69E}"/>
                </a:ext>
              </a:extLst>
            </p:cNvPr>
            <p:cNvSpPr>
              <a:spLocks/>
            </p:cNvSpPr>
            <p:nvPr/>
          </p:nvSpPr>
          <p:spPr>
            <a:xfrm>
              <a:off x="-4165568" y="3105940"/>
              <a:ext cx="12238315" cy="248602"/>
            </a:xfrm>
            <a:prstGeom prst="rect">
              <a:avLst/>
            </a:prstGeom>
            <a:noFill/>
            <a:ln w="12700" cap="flat" cmpd="sng">
              <a:noFill/>
              <a:prstDash val="solid"/>
              <a:miter/>
            </a:ln>
          </p:spPr>
          <p:txBody>
            <a:bodyPr vert="horz" wrap="none" lIns="0" tIns="0" rIns="0" bIns="0" anchor="t" anchorCtr="0">
              <a:prstTxWarp prst="textNoShape">
                <a:avLst/>
              </a:prstTxWarp>
            </a:bodyPr>
            <a:ls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a:lstStyle>
            <a:p>
              <a:pPr marL="0" indent="0" algn="r" rtl="1">
                <a:lnSpc>
                  <a:spcPts val="1950"/>
                </a:lnSpc>
                <a:spcBef>
                  <a:spcPts val="0"/>
                </a:spcBef>
                <a:spcAft>
                  <a:spcPts val="0"/>
                </a:spcAft>
                <a:buNone/>
              </a:pPr>
              <a:r>
                <a:rPr lang="ar-SA" altLang="zh-CN" sz="1300" b="0" i="0" u="none" strike="noStrike" kern="1200" cap="none" spc="0" baseline="0">
                  <a:solidFill>
                    <a:srgbClr val="15213F"/>
                  </a:solidFill>
                  <a:latin typeface="Alexandria" pitchFamily="34" charset="0"/>
                  <a:ea typeface="Alexandria" pitchFamily="34" charset="0"/>
                  <a:cs typeface="Alexandria" pitchFamily="34" charset="0"/>
                </a:rPr>
                <a:t>دون تحقق من صحتها ومصداقية مصادرها وموثوقية أدلتها.</a:t>
              </a:r>
              <a:endParaRPr lang="ar-SA" altLang="zh-CN" sz="1300" b="0" i="0" u="none" strike="noStrike" kern="1200" cap="none" spc="0" baseline="0">
                <a:solidFill>
                  <a:schemeClr val="tx1"/>
                </a:solidFill>
                <a:latin typeface="Calibri" charset="0"/>
                <a:ea typeface="等线" charset="0"/>
                <a:cs typeface="Calibri" charset="0"/>
              </a:endParaRPr>
            </a:p>
          </p:txBody>
        </p:sp>
        <p:sp>
          <p:nvSpPr>
            <p:cNvPr id="71" name="Rounded rectangle">
              <a:extLst>
                <a:ext uri="{FF2B5EF4-FFF2-40B4-BE49-F238E27FC236}">
                  <a16:creationId xmlns:a16="http://schemas.microsoft.com/office/drawing/2014/main" id="{5CE6C776-0EE0-EE4C-F4EB-6B6585CF1690}"/>
                </a:ext>
              </a:extLst>
            </p:cNvPr>
            <p:cNvSpPr>
              <a:spLocks/>
            </p:cNvSpPr>
            <p:nvPr/>
          </p:nvSpPr>
          <p:spPr>
            <a:xfrm>
              <a:off x="-4356662" y="3718516"/>
              <a:ext cx="13267730" cy="1009412"/>
            </a:xfrm>
            <a:prstGeom prst="roundRect">
              <a:avLst>
                <a:gd name="adj" fmla="val 7000"/>
              </a:avLst>
            </a:prstGeom>
            <a:solidFill>
              <a:srgbClr val="FFFFFF"/>
            </a:solidFill>
            <a:ln w="22860" cap="flat" cmpd="sng">
              <a:solidFill>
                <a:srgbClr val="B2D7E5"/>
              </a:solidFill>
              <a:prstDash val="solid"/>
              <a:round/>
            </a:ln>
          </p:spPr>
          <p:txBody>
            <a:bodyPr/>
            <a:lstStyle/>
            <a:p>
              <a:endParaRPr lang="ar-SA"/>
            </a:p>
          </p:txBody>
        </p:sp>
        <p:sp>
          <p:nvSpPr>
            <p:cNvPr id="72" name="Rounded rectangle">
              <a:extLst>
                <a:ext uri="{FF2B5EF4-FFF2-40B4-BE49-F238E27FC236}">
                  <a16:creationId xmlns:a16="http://schemas.microsoft.com/office/drawing/2014/main" id="{2A6F0B1C-0DEF-A396-E592-F9DB61EF6834}"/>
                </a:ext>
              </a:extLst>
            </p:cNvPr>
            <p:cNvSpPr>
              <a:spLocks/>
            </p:cNvSpPr>
            <p:nvPr/>
          </p:nvSpPr>
          <p:spPr>
            <a:xfrm>
              <a:off x="8215266" y="3741377"/>
              <a:ext cx="672940" cy="963692"/>
            </a:xfrm>
            <a:prstGeom prst="roundRect">
              <a:avLst>
                <a:gd name="adj" fmla="val 6425"/>
              </a:avLst>
            </a:prstGeom>
            <a:solidFill>
              <a:srgbClr val="CCF1FF"/>
            </a:solidFill>
            <a:ln w="12700" cap="flat" cmpd="sng">
              <a:noFill/>
              <a:prstDash val="solid"/>
              <a:miter/>
            </a:ln>
          </p:spPr>
          <p:txBody>
            <a:bodyPr/>
            <a:lstStyle/>
            <a:p>
              <a:endParaRPr lang="ar-SA"/>
            </a:p>
          </p:txBody>
        </p:sp>
        <p:sp>
          <p:nvSpPr>
            <p:cNvPr id="73" name="Rectangle">
              <a:extLst>
                <a:ext uri="{FF2B5EF4-FFF2-40B4-BE49-F238E27FC236}">
                  <a16:creationId xmlns:a16="http://schemas.microsoft.com/office/drawing/2014/main" id="{4E887500-1ED6-FD95-4C01-A6B02A077248}"/>
                </a:ext>
              </a:extLst>
            </p:cNvPr>
            <p:cNvSpPr>
              <a:spLocks/>
            </p:cNvSpPr>
            <p:nvPr/>
          </p:nvSpPr>
          <p:spPr>
            <a:xfrm>
              <a:off x="8421840" y="4065465"/>
              <a:ext cx="252293" cy="315396"/>
            </a:xfrm>
            <a:prstGeom prst="rect">
              <a:avLst/>
            </a:prstGeom>
            <a:noFill/>
            <a:ln w="12700" cap="flat" cmpd="sng">
              <a:noFill/>
              <a:prstDash val="solid"/>
              <a:miter/>
            </a:ln>
          </p:spPr>
          <p:txBody>
            <a:bodyPr vert="horz" wrap="none" lIns="0" tIns="0" rIns="0" bIns="0" anchor="t" anchorCtr="0">
              <a:prstTxWarp prst="textNoShape">
                <a:avLst/>
              </a:prstTxWarp>
            </a:bodyPr>
            <a:ls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a:lstStyle>
            <a:p>
              <a:pPr marL="0" indent="0" algn="r">
                <a:lnSpc>
                  <a:spcPts val="1950"/>
                </a:lnSpc>
                <a:spcBef>
                  <a:spcPts val="0"/>
                </a:spcBef>
                <a:spcAft>
                  <a:spcPts val="0"/>
                </a:spcAft>
                <a:buNone/>
              </a:pPr>
              <a:r>
                <a:rPr lang="ar-SA"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3</a:t>
              </a:r>
              <a:endParaRPr lang="ar-SA" altLang="zh-CN" sz="1950" b="0" i="0" u="none" strike="noStrike" kern="1200" cap="none" spc="0" baseline="0">
                <a:solidFill>
                  <a:schemeClr val="tx1"/>
                </a:solidFill>
                <a:latin typeface="Calibri" charset="0"/>
                <a:ea typeface="等线" charset="0"/>
                <a:cs typeface="Calibri" charset="0"/>
              </a:endParaRPr>
            </a:p>
          </p:txBody>
        </p:sp>
        <p:sp>
          <p:nvSpPr>
            <p:cNvPr id="74" name="Rectangle">
              <a:extLst>
                <a:ext uri="{FF2B5EF4-FFF2-40B4-BE49-F238E27FC236}">
                  <a16:creationId xmlns:a16="http://schemas.microsoft.com/office/drawing/2014/main" id="{96F0C718-432E-6EA0-F470-EBE61C3D5FB4}"/>
                </a:ext>
              </a:extLst>
            </p:cNvPr>
            <p:cNvSpPr>
              <a:spLocks/>
            </p:cNvSpPr>
            <p:nvPr/>
          </p:nvSpPr>
          <p:spPr>
            <a:xfrm>
              <a:off x="5969629" y="3909612"/>
              <a:ext cx="2103119" cy="262771"/>
            </a:xfrm>
            <a:prstGeom prst="rect">
              <a:avLst/>
            </a:prstGeom>
            <a:noFill/>
            <a:ln w="12700" cap="flat" cmpd="sng">
              <a:noFill/>
              <a:prstDash val="solid"/>
              <a:miter/>
            </a:ln>
          </p:spPr>
          <p:txBody>
            <a:bodyPr vert="horz" wrap="none" lIns="0" tIns="0" rIns="0" bIns="0" anchor="t" anchorCtr="0">
              <a:prstTxWarp prst="textNoShape">
                <a:avLst/>
              </a:prstTxWarp>
            </a:bodyPr>
            <a:ls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a:lstStyle>
            <a:p>
              <a:pPr marL="0" indent="0" algn="r">
                <a:lnSpc>
                  <a:spcPts val="2050"/>
                </a:lnSpc>
                <a:spcBef>
                  <a:spcPts val="0"/>
                </a:spcBef>
                <a:spcAft>
                  <a:spcPts val="0"/>
                </a:spcAft>
                <a:buNone/>
              </a:pPr>
              <a:r>
                <a:rPr lang="ar-SA" altLang="zh-CN" sz="1400" b="1" i="0" u="none" strike="noStrike" kern="1200" cap="none" spc="0" baseline="0">
                  <a:solidFill>
                    <a:srgbClr val="15213F"/>
                  </a:solidFill>
                  <a:latin typeface="Alexandria Bold" pitchFamily="34" charset="0"/>
                  <a:ea typeface="Alexandria Bold" pitchFamily="34" charset="0"/>
                  <a:cs typeface="Alexandria Bold" pitchFamily="34" charset="0"/>
                </a:rPr>
                <a:t>تحليل المشكلات</a:t>
              </a:r>
              <a:endParaRPr lang="ar-SA" altLang="zh-CN" sz="1400" b="0" i="0" u="none" strike="noStrike" kern="1200" cap="none" spc="0" baseline="0">
                <a:solidFill>
                  <a:schemeClr val="tx1"/>
                </a:solidFill>
                <a:latin typeface="Calibri" charset="0"/>
                <a:ea typeface="等线" charset="0"/>
                <a:cs typeface="Calibri" charset="0"/>
              </a:endParaRPr>
            </a:p>
          </p:txBody>
        </p:sp>
        <p:sp>
          <p:nvSpPr>
            <p:cNvPr id="75" name="Rectangle">
              <a:extLst>
                <a:ext uri="{FF2B5EF4-FFF2-40B4-BE49-F238E27FC236}">
                  <a16:creationId xmlns:a16="http://schemas.microsoft.com/office/drawing/2014/main" id="{C202FED7-C8D9-94BC-5B8D-132245719FE4}"/>
                </a:ext>
              </a:extLst>
            </p:cNvPr>
            <p:cNvSpPr>
              <a:spLocks/>
            </p:cNvSpPr>
            <p:nvPr/>
          </p:nvSpPr>
          <p:spPr>
            <a:xfrm>
              <a:off x="-4165568" y="4257870"/>
              <a:ext cx="12238315" cy="248603"/>
            </a:xfrm>
            <a:prstGeom prst="rect">
              <a:avLst/>
            </a:prstGeom>
            <a:noFill/>
            <a:ln w="12700" cap="flat" cmpd="sng">
              <a:noFill/>
              <a:prstDash val="solid"/>
              <a:miter/>
            </a:ln>
          </p:spPr>
          <p:txBody>
            <a:bodyPr vert="horz" wrap="none" lIns="0" tIns="0" rIns="0" bIns="0" anchor="t" anchorCtr="0">
              <a:prstTxWarp prst="textNoShape">
                <a:avLst/>
              </a:prstTxWarp>
            </a:bodyPr>
            <a:ls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a:lstStyle>
            <a:p>
              <a:pPr marL="0" indent="0" algn="r" rtl="1">
                <a:lnSpc>
                  <a:spcPts val="1950"/>
                </a:lnSpc>
                <a:spcBef>
                  <a:spcPts val="0"/>
                </a:spcBef>
                <a:spcAft>
                  <a:spcPts val="0"/>
                </a:spcAft>
                <a:buNone/>
              </a:pPr>
              <a:r>
                <a:rPr lang="ar-SA" altLang="zh-CN" sz="1300" b="0" i="0" u="none" strike="noStrike" kern="1200" cap="none" spc="0" baseline="0">
                  <a:solidFill>
                    <a:srgbClr val="15213F"/>
                  </a:solidFill>
                  <a:latin typeface="Alexandria" pitchFamily="34" charset="0"/>
                  <a:ea typeface="Alexandria" pitchFamily="34" charset="0"/>
                  <a:cs typeface="Alexandria" pitchFamily="34" charset="0"/>
                </a:rPr>
                <a:t>من جميع جوانبها وفحص الافتراضات والمقدمات بعناية ودقة.</a:t>
              </a:r>
              <a:endParaRPr lang="ar-SA" altLang="zh-CN" sz="1300" b="0" i="0" u="none" strike="noStrike" kern="1200" cap="none" spc="0" baseline="0">
                <a:solidFill>
                  <a:schemeClr val="tx1"/>
                </a:solidFill>
                <a:latin typeface="Calibri" charset="0"/>
                <a:ea typeface="等线" charset="0"/>
                <a:cs typeface="Calibri" charset="0"/>
              </a:endParaRPr>
            </a:p>
          </p:txBody>
        </p:sp>
        <p:sp>
          <p:nvSpPr>
            <p:cNvPr id="76" name="Rounded rectangle">
              <a:extLst>
                <a:ext uri="{FF2B5EF4-FFF2-40B4-BE49-F238E27FC236}">
                  <a16:creationId xmlns:a16="http://schemas.microsoft.com/office/drawing/2014/main" id="{75A78206-823F-C0BF-E6CA-53EAD69F1BDD}"/>
                </a:ext>
              </a:extLst>
            </p:cNvPr>
            <p:cNvSpPr>
              <a:spLocks/>
            </p:cNvSpPr>
            <p:nvPr/>
          </p:nvSpPr>
          <p:spPr>
            <a:xfrm>
              <a:off x="-4356662" y="4870446"/>
              <a:ext cx="13267730" cy="1009412"/>
            </a:xfrm>
            <a:prstGeom prst="roundRect">
              <a:avLst>
                <a:gd name="adj" fmla="val 7000"/>
              </a:avLst>
            </a:prstGeom>
            <a:solidFill>
              <a:srgbClr val="FFFFFF"/>
            </a:solidFill>
            <a:ln w="22860" cap="flat" cmpd="sng">
              <a:solidFill>
                <a:srgbClr val="B2D7E5"/>
              </a:solidFill>
              <a:prstDash val="solid"/>
              <a:round/>
            </a:ln>
          </p:spPr>
          <p:txBody>
            <a:bodyPr/>
            <a:lstStyle/>
            <a:p>
              <a:endParaRPr lang="ar-SA"/>
            </a:p>
          </p:txBody>
        </p:sp>
        <p:sp>
          <p:nvSpPr>
            <p:cNvPr id="77" name="Rounded rectangle">
              <a:extLst>
                <a:ext uri="{FF2B5EF4-FFF2-40B4-BE49-F238E27FC236}">
                  <a16:creationId xmlns:a16="http://schemas.microsoft.com/office/drawing/2014/main" id="{3488A614-5E46-3A3A-5582-DFED4009330A}"/>
                </a:ext>
              </a:extLst>
            </p:cNvPr>
            <p:cNvSpPr>
              <a:spLocks/>
            </p:cNvSpPr>
            <p:nvPr/>
          </p:nvSpPr>
          <p:spPr>
            <a:xfrm>
              <a:off x="8215266" y="4893306"/>
              <a:ext cx="672940" cy="963692"/>
            </a:xfrm>
            <a:prstGeom prst="roundRect">
              <a:avLst>
                <a:gd name="adj" fmla="val 6425"/>
              </a:avLst>
            </a:prstGeom>
            <a:solidFill>
              <a:srgbClr val="CCF1FF"/>
            </a:solidFill>
            <a:ln w="12700" cap="flat" cmpd="sng">
              <a:noFill/>
              <a:prstDash val="solid"/>
              <a:miter/>
            </a:ln>
          </p:spPr>
          <p:txBody>
            <a:bodyPr/>
            <a:lstStyle/>
            <a:p>
              <a:endParaRPr lang="ar-SA"/>
            </a:p>
          </p:txBody>
        </p:sp>
        <p:sp>
          <p:nvSpPr>
            <p:cNvPr id="78" name="Rectangle">
              <a:extLst>
                <a:ext uri="{FF2B5EF4-FFF2-40B4-BE49-F238E27FC236}">
                  <a16:creationId xmlns:a16="http://schemas.microsoft.com/office/drawing/2014/main" id="{D8B7BE36-164F-E222-E0CA-98D1A901D8D7}"/>
                </a:ext>
              </a:extLst>
            </p:cNvPr>
            <p:cNvSpPr>
              <a:spLocks/>
            </p:cNvSpPr>
            <p:nvPr/>
          </p:nvSpPr>
          <p:spPr>
            <a:xfrm>
              <a:off x="8421840" y="5217394"/>
              <a:ext cx="252293" cy="315396"/>
            </a:xfrm>
            <a:prstGeom prst="rect">
              <a:avLst/>
            </a:prstGeom>
            <a:noFill/>
            <a:ln w="12700" cap="flat" cmpd="sng">
              <a:noFill/>
              <a:prstDash val="solid"/>
              <a:miter/>
            </a:ln>
          </p:spPr>
          <p:txBody>
            <a:bodyPr vert="horz" wrap="none" lIns="0" tIns="0" rIns="0" bIns="0" anchor="t" anchorCtr="0">
              <a:prstTxWarp prst="textNoShape">
                <a:avLst/>
              </a:prstTxWarp>
            </a:bodyPr>
            <a:ls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a:lstStyle>
            <a:p>
              <a:pPr marL="0" indent="0" algn="r">
                <a:lnSpc>
                  <a:spcPts val="1950"/>
                </a:lnSpc>
                <a:spcBef>
                  <a:spcPts val="0"/>
                </a:spcBef>
                <a:spcAft>
                  <a:spcPts val="0"/>
                </a:spcAft>
                <a:buNone/>
              </a:pPr>
              <a:r>
                <a:rPr lang="ar-SA"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4</a:t>
              </a:r>
              <a:endParaRPr lang="ar-SA" altLang="zh-CN" sz="1950" b="0" i="0" u="none" strike="noStrike" kern="1200" cap="none" spc="0" baseline="0">
                <a:solidFill>
                  <a:schemeClr val="tx1"/>
                </a:solidFill>
                <a:latin typeface="Calibri" charset="0"/>
                <a:ea typeface="等线" charset="0"/>
                <a:cs typeface="Calibri" charset="0"/>
              </a:endParaRPr>
            </a:p>
          </p:txBody>
        </p:sp>
        <p:sp>
          <p:nvSpPr>
            <p:cNvPr id="79" name="Rectangle">
              <a:extLst>
                <a:ext uri="{FF2B5EF4-FFF2-40B4-BE49-F238E27FC236}">
                  <a16:creationId xmlns:a16="http://schemas.microsoft.com/office/drawing/2014/main" id="{DAE9E340-DCEE-6768-8593-CFDF176D0A33}"/>
                </a:ext>
              </a:extLst>
            </p:cNvPr>
            <p:cNvSpPr>
              <a:spLocks/>
            </p:cNvSpPr>
            <p:nvPr/>
          </p:nvSpPr>
          <p:spPr>
            <a:xfrm>
              <a:off x="5884618" y="5061542"/>
              <a:ext cx="2188130" cy="262771"/>
            </a:xfrm>
            <a:prstGeom prst="rect">
              <a:avLst/>
            </a:prstGeom>
            <a:noFill/>
            <a:ln w="12700" cap="flat" cmpd="sng">
              <a:noFill/>
              <a:prstDash val="solid"/>
              <a:miter/>
            </a:ln>
          </p:spPr>
          <p:txBody>
            <a:bodyPr vert="horz" wrap="none" lIns="0" tIns="0" rIns="0" bIns="0" anchor="t" anchorCtr="0">
              <a:prstTxWarp prst="textNoShape">
                <a:avLst/>
              </a:prstTxWarp>
            </a:bodyPr>
            <a:ls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a:lstStyle>
            <a:p>
              <a:pPr marL="0" indent="0" algn="r">
                <a:lnSpc>
                  <a:spcPts val="2050"/>
                </a:lnSpc>
                <a:spcBef>
                  <a:spcPts val="0"/>
                </a:spcBef>
                <a:spcAft>
                  <a:spcPts val="0"/>
                </a:spcAft>
                <a:buNone/>
              </a:pPr>
              <a:r>
                <a:rPr lang="ar-SA" altLang="zh-CN" sz="1400" b="1" i="0" u="none" strike="noStrike" kern="1200" cap="none" spc="0" baseline="0">
                  <a:solidFill>
                    <a:srgbClr val="15213F"/>
                  </a:solidFill>
                  <a:latin typeface="Alexandria Bold" pitchFamily="34" charset="0"/>
                  <a:ea typeface="Alexandria Bold" pitchFamily="34" charset="0"/>
                  <a:cs typeface="Alexandria Bold" pitchFamily="34" charset="0"/>
                </a:rPr>
                <a:t>تقييم البدائل والحلول</a:t>
              </a:r>
              <a:endParaRPr lang="ar-SA" altLang="zh-CN" sz="1400" b="0" i="0" u="none" strike="noStrike" kern="1200" cap="none" spc="0" baseline="0">
                <a:solidFill>
                  <a:schemeClr val="tx1"/>
                </a:solidFill>
                <a:latin typeface="Calibri" charset="0"/>
                <a:ea typeface="等线" charset="0"/>
                <a:cs typeface="Calibri" charset="0"/>
              </a:endParaRPr>
            </a:p>
          </p:txBody>
        </p:sp>
        <p:sp>
          <p:nvSpPr>
            <p:cNvPr id="80" name="Rectangle">
              <a:extLst>
                <a:ext uri="{FF2B5EF4-FFF2-40B4-BE49-F238E27FC236}">
                  <a16:creationId xmlns:a16="http://schemas.microsoft.com/office/drawing/2014/main" id="{06A06D2B-1D63-05D2-76A5-DF6BCBF933E6}"/>
                </a:ext>
              </a:extLst>
            </p:cNvPr>
            <p:cNvSpPr>
              <a:spLocks/>
            </p:cNvSpPr>
            <p:nvPr/>
          </p:nvSpPr>
          <p:spPr>
            <a:xfrm>
              <a:off x="-4165568" y="5409799"/>
              <a:ext cx="12238315" cy="248603"/>
            </a:xfrm>
            <a:prstGeom prst="rect">
              <a:avLst/>
            </a:prstGeom>
            <a:noFill/>
            <a:ln w="12700" cap="flat" cmpd="sng">
              <a:noFill/>
              <a:prstDash val="solid"/>
              <a:miter/>
            </a:ln>
          </p:spPr>
          <p:txBody>
            <a:bodyPr vert="horz" wrap="none" lIns="0" tIns="0" rIns="0" bIns="0" anchor="t" anchorCtr="0">
              <a:prstTxWarp prst="textNoShape">
                <a:avLst/>
              </a:prstTxWarp>
            </a:bodyPr>
            <a:ls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a:lstStyle>
            <a:p>
              <a:pPr marL="0" indent="0" algn="r" rtl="1">
                <a:lnSpc>
                  <a:spcPts val="1950"/>
                </a:lnSpc>
                <a:spcBef>
                  <a:spcPts val="0"/>
                </a:spcBef>
                <a:spcAft>
                  <a:spcPts val="0"/>
                </a:spcAft>
                <a:buNone/>
              </a:pPr>
              <a:r>
                <a:rPr lang="ar-SA" altLang="zh-CN" sz="1300" b="0" i="0" u="none" strike="noStrike" kern="1200" cap="none" spc="0" baseline="0">
                  <a:solidFill>
                    <a:srgbClr val="15213F"/>
                  </a:solidFill>
                  <a:latin typeface="Alexandria" pitchFamily="34" charset="0"/>
                  <a:ea typeface="Alexandria" pitchFamily="34" charset="0"/>
                  <a:cs typeface="Alexandria" pitchFamily="34" charset="0"/>
                </a:rPr>
                <a:t>الممكنة مع الاستدلال المنطقي المبني على الأدلة والاستفادة من الخبرات السابقة في اتخاذ القرار.</a:t>
              </a:r>
              <a:endParaRPr lang="ar-SA" altLang="zh-CN" sz="1300" b="0" i="0" u="none" strike="noStrike" kern="1200" cap="none" spc="0" baseline="0">
                <a:solidFill>
                  <a:schemeClr val="tx1"/>
                </a:solidFill>
                <a:latin typeface="Calibri" charset="0"/>
                <a:ea typeface="等线" charset="0"/>
                <a:cs typeface="Calibri" charset="0"/>
              </a:endParaRPr>
            </a:p>
          </p:txBody>
        </p:sp>
      </p:grpSp>
    </p:spTree>
    <p:extLst>
      <p:ext uri="{BB962C8B-B14F-4D97-AF65-F5344CB8AC3E}">
        <p14:creationId xmlns:p14="http://schemas.microsoft.com/office/powerpoint/2010/main" val="261569100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Image"/>
          <p:cNvPicPr>
            <a:picLocks noChangeAspect="1"/>
          </p:cNvPicPr>
          <p:nvPr/>
        </p:nvPicPr>
        <p:blipFill>
          <a:blip r:embed="rId3" cstate="print"/>
          <a:stretch>
            <a:fillRect/>
          </a:stretch>
        </p:blipFill>
        <p:spPr>
          <a:xfrm>
            <a:off x="288529" y="30186"/>
            <a:ext cx="11903471" cy="6797629"/>
          </a:xfrm>
          <a:prstGeom prst="rect">
            <a:avLst/>
          </a:prstGeom>
          <a:noFill/>
          <a:ln w="12700" cap="flat" cmpd="sng">
            <a:noFill/>
            <a:prstDash val="solid"/>
            <a:miter/>
          </a:ln>
        </p:spPr>
      </p:pic>
      <p:pic>
        <p:nvPicPr>
          <p:cNvPr id="106" name="Image" descr="preencoded.png"/>
          <p:cNvPicPr>
            <a:picLocks noChangeAspect="1"/>
          </p:cNvPicPr>
          <p:nvPr/>
        </p:nvPicPr>
        <p:blipFill>
          <a:blip r:embed="rId4" cstate="print">
            <a:lum bright="70000" contrast="-70000"/>
          </a:blip>
          <a:stretch>
            <a:fillRect/>
          </a:stretch>
        </p:blipFill>
        <p:spPr>
          <a:xfrm>
            <a:off x="8041201" y="1412776"/>
            <a:ext cx="3434071" cy="51511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8" name="Rectangle"/>
          <p:cNvSpPr>
            <a:spLocks/>
          </p:cNvSpPr>
          <p:nvPr/>
        </p:nvSpPr>
        <p:spPr>
          <a:xfrm>
            <a:off x="5179080" y="2157992"/>
            <a:ext cx="5840809" cy="713184"/>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5583"/>
              </a:lnSpc>
            </a:pPr>
            <a:r>
              <a:rPr lang="en-US" altLang="zh-CN" sz="4458" b="1" kern="1200" dirty="0">
                <a:solidFill>
                  <a:srgbClr val="00B0F0"/>
                </a:solidFill>
                <a:latin typeface="Alexandria Bold" pitchFamily="34" charset="0"/>
                <a:ea typeface="Alexandria Bold" pitchFamily="34" charset="0"/>
                <a:cs typeface="Alexandria Bold" pitchFamily="34" charset="0"/>
              </a:rPr>
              <a:t>مكونات التفكير الناقد</a:t>
            </a:r>
            <a:endParaRPr lang="zh-CN" altLang="en-US" sz="4458" kern="1200" dirty="0">
              <a:solidFill>
                <a:srgbClr val="00B0F0"/>
              </a:solidFill>
              <a:latin typeface="Calibri" charset="0"/>
              <a:ea typeface="等线" charset="0"/>
              <a:cs typeface="Calibri" charset="0"/>
            </a:endParaRPr>
          </a:p>
        </p:txBody>
      </p:sp>
      <p:grpSp>
        <p:nvGrpSpPr>
          <p:cNvPr id="7" name="Group 6">
            <a:extLst>
              <a:ext uri="{FF2B5EF4-FFF2-40B4-BE49-F238E27FC236}">
                <a16:creationId xmlns:a16="http://schemas.microsoft.com/office/drawing/2014/main" id="{21E5B5AD-83A6-35FF-05CA-0BFE2C0F752E}"/>
              </a:ext>
            </a:extLst>
          </p:cNvPr>
          <p:cNvGrpSpPr/>
          <p:nvPr/>
        </p:nvGrpSpPr>
        <p:grpSpPr>
          <a:xfrm>
            <a:off x="513265" y="1853727"/>
            <a:ext cx="4441079" cy="4269204"/>
            <a:chOff x="554193" y="1988840"/>
            <a:chExt cx="4441079" cy="4269204"/>
          </a:xfrm>
        </p:grpSpPr>
        <p:grpSp>
          <p:nvGrpSpPr>
            <p:cNvPr id="4" name="Group 3">
              <a:extLst>
                <a:ext uri="{FF2B5EF4-FFF2-40B4-BE49-F238E27FC236}">
                  <a16:creationId xmlns:a16="http://schemas.microsoft.com/office/drawing/2014/main" id="{79DD1DA6-50A7-875C-774A-8B6BC37D991C}"/>
                </a:ext>
              </a:extLst>
            </p:cNvPr>
            <p:cNvGrpSpPr/>
            <p:nvPr/>
          </p:nvGrpSpPr>
          <p:grpSpPr>
            <a:xfrm>
              <a:off x="554193" y="1988840"/>
              <a:ext cx="4441079" cy="4269204"/>
              <a:chOff x="554193" y="1988840"/>
              <a:chExt cx="4441079" cy="4269204"/>
            </a:xfrm>
          </p:grpSpPr>
          <p:grpSp>
            <p:nvGrpSpPr>
              <p:cNvPr id="3" name="Group 2">
                <a:extLst>
                  <a:ext uri="{FF2B5EF4-FFF2-40B4-BE49-F238E27FC236}">
                    <a16:creationId xmlns:a16="http://schemas.microsoft.com/office/drawing/2014/main" id="{119929CF-0082-CFCB-9F56-FE48F1D4AE1C}"/>
                  </a:ext>
                </a:extLst>
              </p:cNvPr>
              <p:cNvGrpSpPr/>
              <p:nvPr/>
            </p:nvGrpSpPr>
            <p:grpSpPr>
              <a:xfrm>
                <a:off x="554193" y="1988840"/>
                <a:ext cx="4441079" cy="4269204"/>
                <a:chOff x="554193" y="1988840"/>
                <a:chExt cx="4441079" cy="4269204"/>
              </a:xfrm>
            </p:grpSpPr>
            <p:pic>
              <p:nvPicPr>
                <p:cNvPr id="6" name="Picture 4">
                  <a:extLst>
                    <a:ext uri="{FF2B5EF4-FFF2-40B4-BE49-F238E27FC236}">
                      <a16:creationId xmlns:a16="http://schemas.microsoft.com/office/drawing/2014/main" id="{06EDD8BB-2F4C-3F48-F6C9-9ECDC12BCA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4193" y="1988840"/>
                  <a:ext cx="4441079" cy="426920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EF935C21-C2CE-C364-36E0-B0D13C643B77}"/>
                    </a:ext>
                  </a:extLst>
                </p:cNvPr>
                <p:cNvSpPr/>
                <p:nvPr/>
              </p:nvSpPr>
              <p:spPr>
                <a:xfrm rot="20035475">
                  <a:off x="2957922" y="4636143"/>
                  <a:ext cx="144016" cy="288032"/>
                </a:xfrm>
                <a:prstGeom prst="rect">
                  <a:avLst/>
                </a:prstGeom>
                <a:solidFill>
                  <a:srgbClr val="17B0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 name="Rectangle 8">
                <a:extLst>
                  <a:ext uri="{FF2B5EF4-FFF2-40B4-BE49-F238E27FC236}">
                    <a16:creationId xmlns:a16="http://schemas.microsoft.com/office/drawing/2014/main" id="{44690C02-0568-B29B-D4E8-142DAE14009F}"/>
                  </a:ext>
                </a:extLst>
              </p:cNvPr>
              <p:cNvSpPr/>
              <p:nvPr/>
            </p:nvSpPr>
            <p:spPr>
              <a:xfrm rot="1207031">
                <a:off x="2481520" y="4643943"/>
                <a:ext cx="156384" cy="288032"/>
              </a:xfrm>
              <a:prstGeom prst="rect">
                <a:avLst/>
              </a:prstGeom>
              <a:solidFill>
                <a:srgbClr val="B65E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Rectangle: Rounded Corners 4">
              <a:extLst>
                <a:ext uri="{FF2B5EF4-FFF2-40B4-BE49-F238E27FC236}">
                  <a16:creationId xmlns:a16="http://schemas.microsoft.com/office/drawing/2014/main" id="{0A06A460-C2C9-9271-1348-F74C899B7555}"/>
                </a:ext>
              </a:extLst>
            </p:cNvPr>
            <p:cNvSpPr/>
            <p:nvPr/>
          </p:nvSpPr>
          <p:spPr>
            <a:xfrm>
              <a:off x="2656105" y="4679947"/>
              <a:ext cx="255964" cy="10801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sp>
        <p:nvSpPr>
          <p:cNvPr id="8" name="TextBox 7">
            <a:extLst>
              <a:ext uri="{FF2B5EF4-FFF2-40B4-BE49-F238E27FC236}">
                <a16:creationId xmlns:a16="http://schemas.microsoft.com/office/drawing/2014/main" id="{218027FD-B160-1C40-D19D-0F7CDF3C4F42}"/>
              </a:ext>
            </a:extLst>
          </p:cNvPr>
          <p:cNvSpPr txBox="1"/>
          <p:nvPr/>
        </p:nvSpPr>
        <p:spPr>
          <a:xfrm>
            <a:off x="5728596" y="3550010"/>
            <a:ext cx="5493736" cy="1989647"/>
          </a:xfrm>
          <a:prstGeom prst="rect">
            <a:avLst/>
          </a:prstGeom>
          <a:noFill/>
        </p:spPr>
        <p:txBody>
          <a:bodyPr wrap="square" rtlCol="0">
            <a:spAutoFit/>
          </a:bodyPr>
          <a:lstStyle/>
          <a:p>
            <a:pPr algn="ctr" rtl="1">
              <a:lnSpc>
                <a:spcPct val="200000"/>
              </a:lnSpc>
            </a:pPr>
            <a:r>
              <a:rPr lang="ar-SA" sz="1600" b="1" kern="1200" dirty="0">
                <a:solidFill>
                  <a:srgbClr val="15213F"/>
                </a:solidFill>
                <a:latin typeface="Alexandria" pitchFamily="34" charset="0"/>
                <a:cs typeface="Alexandria" pitchFamily="34" charset="0"/>
              </a:rPr>
              <a:t>مكونات التفكير الناقد هي: </a:t>
            </a:r>
            <a:r>
              <a:rPr lang="ar-SA" sz="1600" kern="1200" dirty="0">
                <a:solidFill>
                  <a:srgbClr val="15213F"/>
                </a:solidFill>
                <a:latin typeface="Alexandria" pitchFamily="34" charset="0"/>
                <a:cs typeface="Alexandria" pitchFamily="34" charset="0"/>
              </a:rPr>
              <a:t>مجموعة من المهارات العقلية التي يمارسها الفرد عند التفكير بطريقة ناقدة، وتمكّنه من التعامل مع المعلومات بوعي وموضوعية للوصول إلى أحكام سليمة.</a:t>
            </a:r>
            <a:endParaRPr lang="en-US" sz="1600" kern="1200" dirty="0">
              <a:solidFill>
                <a:srgbClr val="15213F"/>
              </a:solidFill>
              <a:latin typeface="Alexandria" pitchFamily="34" charset="0"/>
              <a:cs typeface="Alexandria" pitchFamily="34" charset="0"/>
            </a:endParaRPr>
          </a:p>
        </p:txBody>
      </p:sp>
    </p:spTree>
    <p:extLst>
      <p:ext uri="{BB962C8B-B14F-4D97-AF65-F5344CB8AC3E}">
        <p14:creationId xmlns:p14="http://schemas.microsoft.com/office/powerpoint/2010/main" val="871380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 name="Image"/>
          <p:cNvPicPr>
            <a:picLocks noChangeAspect="1"/>
          </p:cNvPicPr>
          <p:nvPr/>
        </p:nvPicPr>
        <p:blipFill>
          <a:blip r:embed="rId3" cstate="print"/>
          <a:stretch>
            <a:fillRect/>
          </a:stretch>
        </p:blipFill>
        <p:spPr>
          <a:xfrm>
            <a:off x="551384" y="-31976"/>
            <a:ext cx="11903471" cy="6797629"/>
          </a:xfrm>
          <a:prstGeom prst="rect">
            <a:avLst/>
          </a:prstGeom>
          <a:noFill/>
          <a:ln w="12700" cap="flat" cmpd="sng">
            <a:noFill/>
            <a:prstDash val="solid"/>
            <a:miter/>
          </a:ln>
        </p:spPr>
      </p:pic>
      <p:sp>
        <p:nvSpPr>
          <p:cNvPr id="114" name="Rectangle"/>
          <p:cNvSpPr>
            <a:spLocks/>
          </p:cNvSpPr>
          <p:nvPr/>
        </p:nvSpPr>
        <p:spPr>
          <a:xfrm>
            <a:off x="7608168" y="1420621"/>
            <a:ext cx="3796210" cy="516732"/>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4042"/>
              </a:lnSpc>
            </a:pPr>
            <a:r>
              <a:rPr lang="ar-SA" altLang="zh-CN" sz="1800" b="1" kern="1200">
                <a:solidFill>
                  <a:srgbClr val="00B0F0"/>
                </a:solidFill>
                <a:latin typeface="Alexandria Bold" pitchFamily="34" charset="0"/>
                <a:ea typeface="Alexandria Bold" pitchFamily="34" charset="0"/>
                <a:cs typeface="Alexandria Bold" pitchFamily="34" charset="0"/>
              </a:rPr>
              <a:t>المهارات العقلية للتفكير الناقد:</a:t>
            </a:r>
            <a:endParaRPr lang="ar-SA" altLang="zh-CN" sz="1800" kern="1200" dirty="0">
              <a:solidFill>
                <a:srgbClr val="00B0F0"/>
              </a:solidFill>
              <a:latin typeface="Calibri" charset="0"/>
              <a:ea typeface="等线" charset="0"/>
              <a:cs typeface="Calibri" charset="0"/>
            </a:endParaRPr>
          </a:p>
        </p:txBody>
      </p:sp>
      <p:sp>
        <p:nvSpPr>
          <p:cNvPr id="115" name="Rectangle"/>
          <p:cNvSpPr>
            <a:spLocks/>
          </p:cNvSpPr>
          <p:nvPr/>
        </p:nvSpPr>
        <p:spPr>
          <a:xfrm>
            <a:off x="839416" y="2160366"/>
            <a:ext cx="10513168"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just" rtl="1">
              <a:lnSpc>
                <a:spcPct val="150000"/>
              </a:lnSpc>
            </a:pPr>
            <a:r>
              <a:rPr lang="ar-SA" altLang="zh-CN" sz="1292" kern="1200">
                <a:solidFill>
                  <a:srgbClr val="15213F"/>
                </a:solidFill>
                <a:latin typeface="Alexandria" pitchFamily="34" charset="0"/>
                <a:ea typeface="Alexandria" pitchFamily="34" charset="0"/>
                <a:cs typeface="Alexandria" pitchFamily="34" charset="0"/>
              </a:rPr>
              <a:t>هي العمليات الذهنية التي يمارسها الفرد عند التفكير بطريقة ناقدة، ويمكن تدريبها وتنميتها، وتشمل ست مهارات أساسية تعمل بشكل متكامل لتحقيق تفكير عميق ومنظم.</a:t>
            </a:r>
            <a:endParaRPr lang="ar-SA" altLang="zh-CN" sz="1292" kern="1200" dirty="0">
              <a:solidFill>
                <a:schemeClr val="tx1"/>
              </a:solidFill>
              <a:latin typeface="Calibri" charset="0"/>
              <a:ea typeface="等线" charset="0"/>
              <a:cs typeface="Calibri" charset="0"/>
            </a:endParaRPr>
          </a:p>
        </p:txBody>
      </p:sp>
      <p:pic>
        <p:nvPicPr>
          <p:cNvPr id="116" name="Image" descr="preencoded.png"/>
          <p:cNvPicPr>
            <a:picLocks noChangeAspect="1"/>
          </p:cNvPicPr>
          <p:nvPr/>
        </p:nvPicPr>
        <p:blipFill>
          <a:blip r:embed="rId4" cstate="print"/>
          <a:stretch>
            <a:fillRect/>
          </a:stretch>
        </p:blipFill>
        <p:spPr>
          <a:xfrm>
            <a:off x="10941769" y="3283818"/>
            <a:ext cx="766663" cy="766663"/>
          </a:xfrm>
          <a:prstGeom prst="rect">
            <a:avLst/>
          </a:prstGeom>
          <a:noFill/>
          <a:ln w="12700" cap="flat" cmpd="sng">
            <a:noFill/>
            <a:prstDash val="solid"/>
            <a:miter/>
          </a:ln>
        </p:spPr>
      </p:pic>
      <p:sp>
        <p:nvSpPr>
          <p:cNvPr id="117" name="Rectangle"/>
          <p:cNvSpPr>
            <a:spLocks/>
          </p:cNvSpPr>
          <p:nvPr/>
        </p:nvSpPr>
        <p:spPr>
          <a:xfrm>
            <a:off x="8667676" y="3283818"/>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625" b="1" kern="1200" dirty="0">
                <a:solidFill>
                  <a:srgbClr val="00B0F0"/>
                </a:solidFill>
                <a:latin typeface="Alexandria Bold" pitchFamily="34" charset="0"/>
                <a:ea typeface="Alexandria Bold" pitchFamily="34" charset="0"/>
                <a:cs typeface="Alexandria Bold" pitchFamily="34" charset="0"/>
              </a:rPr>
              <a:t>التحليل</a:t>
            </a:r>
            <a:endParaRPr lang="ar-SA" altLang="zh-CN" sz="1625" kern="1200" dirty="0">
              <a:solidFill>
                <a:srgbClr val="00B0F0"/>
              </a:solidFill>
              <a:latin typeface="Calibri" charset="0"/>
              <a:ea typeface="等线" charset="0"/>
              <a:cs typeface="Calibri" charset="0"/>
            </a:endParaRPr>
          </a:p>
        </p:txBody>
      </p:sp>
      <p:sp>
        <p:nvSpPr>
          <p:cNvPr id="118" name="Rectangle"/>
          <p:cNvSpPr>
            <a:spLocks/>
          </p:cNvSpPr>
          <p:nvPr/>
        </p:nvSpPr>
        <p:spPr>
          <a:xfrm>
            <a:off x="8219152" y="3641502"/>
            <a:ext cx="2718494" cy="1587698"/>
          </a:xfrm>
          <a:prstGeom prst="rect">
            <a:avLst/>
          </a:prstGeom>
          <a:noFill/>
          <a:ln w="12700" cap="flat" cmpd="sng">
            <a:noFill/>
            <a:prstDash val="solid"/>
            <a:miter/>
          </a:ln>
        </p:spPr>
        <p:txBody>
          <a:bodyPr vert="horz" wrap="square" lIns="0" tIns="0" rIns="0" bIns="0" anchor="t" anchorCtr="0">
            <a:prstTxWarp prst="textNoShape">
              <a:avLst/>
            </a:prstTxWarp>
          </a:bodyPr>
          <a:lstStyle/>
          <a:p>
            <a:pPr algn="just" rtl="1">
              <a:lnSpc>
                <a:spcPct val="150000"/>
              </a:lnSpc>
            </a:pPr>
            <a:r>
              <a:rPr lang="ar-SA" altLang="zh-CN" sz="1292" kern="1200" dirty="0">
                <a:solidFill>
                  <a:srgbClr val="15213F"/>
                </a:solidFill>
                <a:latin typeface="Alexandria" pitchFamily="34" charset="0"/>
                <a:ea typeface="Alexandria" pitchFamily="34" charset="0"/>
                <a:cs typeface="Alexandria" pitchFamily="34" charset="0"/>
              </a:rPr>
              <a:t>القدرة على تفكيك المعلومات أو المشكلة إلى عناصرها الأساسية، وفهم العلاقات بينها.</a:t>
            </a:r>
          </a:p>
          <a:p>
            <a:pPr algn="just" rtl="1">
              <a:lnSpc>
                <a:spcPct val="150000"/>
              </a:lnSpc>
            </a:pPr>
            <a:endParaRPr lang="ar-SA" altLang="zh-CN" sz="1292" kern="1200" dirty="0">
              <a:solidFill>
                <a:schemeClr val="tx1"/>
              </a:solidFill>
              <a:latin typeface="Calibri" charset="0"/>
              <a:ea typeface="等线" charset="0"/>
              <a:cs typeface="Calibri" charset="0"/>
            </a:endParaRPr>
          </a:p>
          <a:p>
            <a:pPr algn="just" rtl="1">
              <a:lnSpc>
                <a:spcPct val="150000"/>
              </a:lnSpc>
            </a:pPr>
            <a:r>
              <a:rPr lang="ar-SA" altLang="zh-CN" sz="1292" b="1" kern="1200" dirty="0">
                <a:solidFill>
                  <a:schemeClr val="accent2">
                    <a:lumMod val="75000"/>
                  </a:schemeClr>
                </a:solidFill>
                <a:latin typeface="Alexandria" pitchFamily="34" charset="0"/>
                <a:ea typeface="Alexandria" pitchFamily="34" charset="0"/>
                <a:cs typeface="Alexandria" pitchFamily="34" charset="0"/>
              </a:rPr>
              <a:t>مثال تربوي:</a:t>
            </a:r>
            <a:r>
              <a:rPr lang="ar-SA" altLang="zh-CN" sz="1292" kern="1200" dirty="0">
                <a:solidFill>
                  <a:schemeClr val="accent2">
                    <a:lumMod val="75000"/>
                  </a:schemeClr>
                </a:solidFill>
                <a:latin typeface="Alexandria" pitchFamily="34" charset="0"/>
                <a:ea typeface="Alexandria" pitchFamily="34" charset="0"/>
                <a:cs typeface="Alexandria" pitchFamily="34" charset="0"/>
              </a:rPr>
              <a:t> </a:t>
            </a:r>
            <a:r>
              <a:rPr lang="ar-SA" altLang="zh-CN" sz="1292" kern="1200" dirty="0">
                <a:solidFill>
                  <a:srgbClr val="15213F"/>
                </a:solidFill>
                <a:latin typeface="Alexandria" pitchFamily="34" charset="0"/>
                <a:ea typeface="Alexandria" pitchFamily="34" charset="0"/>
                <a:cs typeface="Alexandria" pitchFamily="34" charset="0"/>
              </a:rPr>
              <a:t>تحليل أسباب تدني</a:t>
            </a:r>
          </a:p>
          <a:p>
            <a:pPr algn="just" rtl="1">
              <a:lnSpc>
                <a:spcPct val="150000"/>
              </a:lnSpc>
            </a:pPr>
            <a:r>
              <a:rPr lang="ar-SA" altLang="zh-CN" sz="1292" kern="1200" dirty="0">
                <a:solidFill>
                  <a:srgbClr val="15213F"/>
                </a:solidFill>
                <a:latin typeface="Alexandria" pitchFamily="34" charset="0"/>
                <a:ea typeface="Alexandria" pitchFamily="34" charset="0"/>
                <a:cs typeface="Alexandria" pitchFamily="34" charset="0"/>
              </a:rPr>
              <a:t> نتائج الطلاب بدل الاكتفاء بملاحظة الانخفاض.</a:t>
            </a:r>
            <a:endParaRPr lang="ar-SA" altLang="zh-CN" sz="1292" kern="1200" dirty="0">
              <a:solidFill>
                <a:schemeClr val="tx1"/>
              </a:solidFill>
              <a:latin typeface="Calibri" charset="0"/>
              <a:ea typeface="等线" charset="0"/>
              <a:cs typeface="Calibri" charset="0"/>
            </a:endParaRPr>
          </a:p>
        </p:txBody>
      </p:sp>
      <p:pic>
        <p:nvPicPr>
          <p:cNvPr id="119" name="Image" descr="preencoded.png"/>
          <p:cNvPicPr>
            <a:picLocks noChangeAspect="1"/>
          </p:cNvPicPr>
          <p:nvPr/>
        </p:nvPicPr>
        <p:blipFill>
          <a:blip r:embed="rId5" cstate="print"/>
          <a:stretch>
            <a:fillRect/>
          </a:stretch>
        </p:blipFill>
        <p:spPr>
          <a:xfrm>
            <a:off x="7199090" y="3852117"/>
            <a:ext cx="766663" cy="766663"/>
          </a:xfrm>
          <a:prstGeom prst="rect">
            <a:avLst/>
          </a:prstGeom>
          <a:noFill/>
          <a:ln w="12700" cap="flat" cmpd="sng">
            <a:noFill/>
            <a:prstDash val="solid"/>
            <a:miter/>
          </a:ln>
        </p:spPr>
      </p:pic>
      <p:sp>
        <p:nvSpPr>
          <p:cNvPr id="120" name="Rectangle"/>
          <p:cNvSpPr>
            <a:spLocks/>
          </p:cNvSpPr>
          <p:nvPr/>
        </p:nvSpPr>
        <p:spPr>
          <a:xfrm>
            <a:off x="4924996" y="3852117"/>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625" b="1" kern="1200">
                <a:solidFill>
                  <a:srgbClr val="00B0F0"/>
                </a:solidFill>
                <a:latin typeface="Alexandria Bold" pitchFamily="34" charset="0"/>
                <a:ea typeface="Alexandria Bold" pitchFamily="34" charset="0"/>
                <a:cs typeface="Alexandria Bold" pitchFamily="34" charset="0"/>
              </a:rPr>
              <a:t>التقييم</a:t>
            </a:r>
            <a:endParaRPr lang="ar-SA" altLang="zh-CN" sz="1625" kern="1200" dirty="0">
              <a:solidFill>
                <a:srgbClr val="00B0F0"/>
              </a:solidFill>
              <a:latin typeface="Calibri" charset="0"/>
              <a:ea typeface="等线" charset="0"/>
              <a:cs typeface="Calibri" charset="0"/>
            </a:endParaRPr>
          </a:p>
        </p:txBody>
      </p:sp>
      <p:sp>
        <p:nvSpPr>
          <p:cNvPr id="121" name="Rectangle"/>
          <p:cNvSpPr>
            <a:spLocks/>
          </p:cNvSpPr>
          <p:nvPr/>
        </p:nvSpPr>
        <p:spPr>
          <a:xfrm>
            <a:off x="4583832" y="4314751"/>
            <a:ext cx="2511921" cy="1058465"/>
          </a:xfrm>
          <a:prstGeom prst="rect">
            <a:avLst/>
          </a:prstGeom>
          <a:noFill/>
          <a:ln w="12700" cap="flat" cmpd="sng">
            <a:noFill/>
            <a:prstDash val="solid"/>
            <a:miter/>
          </a:ln>
        </p:spPr>
        <p:txBody>
          <a:bodyPr vert="horz" wrap="square" lIns="0" tIns="0" rIns="0" bIns="0" anchor="t" anchorCtr="0">
            <a:prstTxWarp prst="textNoShape">
              <a:avLst/>
            </a:prstTxWarp>
          </a:bodyPr>
          <a:lstStyle/>
          <a:p>
            <a:pPr algn="just" rtl="1">
              <a:lnSpc>
                <a:spcPct val="150000"/>
              </a:lnSpc>
            </a:pPr>
            <a:r>
              <a:rPr lang="ar-SA" altLang="zh-CN" sz="1292" kern="1200" dirty="0">
                <a:solidFill>
                  <a:srgbClr val="15213F"/>
                </a:solidFill>
                <a:latin typeface="Alexandria" pitchFamily="34" charset="0"/>
                <a:ea typeface="Alexandria" pitchFamily="34" charset="0"/>
                <a:cs typeface="Alexandria" pitchFamily="34" charset="0"/>
              </a:rPr>
              <a:t>الحكم على صحة المعلومات وقوة الأدلة ومصداقية المصادر.</a:t>
            </a:r>
          </a:p>
          <a:p>
            <a:pPr algn="just" rtl="1">
              <a:lnSpc>
                <a:spcPct val="150000"/>
              </a:lnSpc>
            </a:pPr>
            <a:endParaRPr lang="ar-SA" altLang="zh-CN" sz="1292" kern="1200" dirty="0">
              <a:solidFill>
                <a:schemeClr val="tx1"/>
              </a:solidFill>
              <a:latin typeface="Calibri" charset="0"/>
              <a:ea typeface="等线" charset="0"/>
              <a:cs typeface="Calibri" charset="0"/>
            </a:endParaRPr>
          </a:p>
          <a:p>
            <a:pPr algn="just" rtl="1">
              <a:lnSpc>
                <a:spcPct val="150000"/>
              </a:lnSpc>
            </a:pPr>
            <a:r>
              <a:rPr lang="ar-SA" altLang="zh-CN" sz="1292" b="1" kern="1200" dirty="0">
                <a:solidFill>
                  <a:schemeClr val="accent2">
                    <a:lumMod val="75000"/>
                  </a:schemeClr>
                </a:solidFill>
                <a:latin typeface="Alexandria" pitchFamily="34" charset="0"/>
                <a:ea typeface="Alexandria" pitchFamily="34" charset="0"/>
                <a:cs typeface="Alexandria" pitchFamily="34" charset="0"/>
              </a:rPr>
              <a:t>مثال:</a:t>
            </a:r>
            <a:r>
              <a:rPr lang="ar-SA" altLang="zh-CN" sz="1292" kern="1200" dirty="0">
                <a:solidFill>
                  <a:schemeClr val="accent2">
                    <a:lumMod val="75000"/>
                  </a:schemeClr>
                </a:solidFill>
                <a:latin typeface="Alexandria" pitchFamily="34" charset="0"/>
                <a:ea typeface="Alexandria" pitchFamily="34" charset="0"/>
                <a:cs typeface="Alexandria" pitchFamily="34" charset="0"/>
              </a:rPr>
              <a:t> </a:t>
            </a:r>
            <a:r>
              <a:rPr lang="ar-SA" altLang="zh-CN" sz="1292" kern="1200" dirty="0">
                <a:solidFill>
                  <a:srgbClr val="15213F"/>
                </a:solidFill>
                <a:latin typeface="Alexandria" pitchFamily="34" charset="0"/>
                <a:ea typeface="Alexandria" pitchFamily="34" charset="0"/>
                <a:cs typeface="Alexandria" pitchFamily="34" charset="0"/>
              </a:rPr>
              <a:t>التحقق من دقة شكوى ولي أمر قبل اتخاذ إجراء.</a:t>
            </a:r>
            <a:endParaRPr lang="ar-SA" altLang="zh-CN" sz="1292" kern="1200" dirty="0">
              <a:solidFill>
                <a:schemeClr val="tx1"/>
              </a:solidFill>
              <a:latin typeface="Calibri" charset="0"/>
              <a:ea typeface="等线" charset="0"/>
              <a:cs typeface="Calibri" charset="0"/>
            </a:endParaRPr>
          </a:p>
        </p:txBody>
      </p:sp>
      <p:pic>
        <p:nvPicPr>
          <p:cNvPr id="122" name="Image" descr="preencoded.png"/>
          <p:cNvPicPr>
            <a:picLocks noChangeAspect="1"/>
          </p:cNvPicPr>
          <p:nvPr/>
        </p:nvPicPr>
        <p:blipFill>
          <a:blip r:embed="rId6" cstate="print"/>
          <a:stretch>
            <a:fillRect/>
          </a:stretch>
        </p:blipFill>
        <p:spPr>
          <a:xfrm>
            <a:off x="3558009" y="4412530"/>
            <a:ext cx="766663" cy="766663"/>
          </a:xfrm>
          <a:prstGeom prst="rect">
            <a:avLst/>
          </a:prstGeom>
          <a:noFill/>
          <a:ln w="12700" cap="flat" cmpd="sng">
            <a:noFill/>
            <a:prstDash val="solid"/>
            <a:miter/>
          </a:ln>
        </p:spPr>
      </p:pic>
      <p:sp>
        <p:nvSpPr>
          <p:cNvPr id="123" name="Rectangle"/>
          <p:cNvSpPr>
            <a:spLocks/>
          </p:cNvSpPr>
          <p:nvPr/>
        </p:nvSpPr>
        <p:spPr>
          <a:xfrm>
            <a:off x="1283916" y="4412530"/>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625" b="1" kern="1200">
                <a:solidFill>
                  <a:srgbClr val="00B0F0"/>
                </a:solidFill>
                <a:latin typeface="Alexandria Bold" pitchFamily="34" charset="0"/>
                <a:ea typeface="Alexandria Bold" pitchFamily="34" charset="0"/>
                <a:cs typeface="Alexandria Bold" pitchFamily="34" charset="0"/>
              </a:rPr>
              <a:t>الاستدلال</a:t>
            </a:r>
            <a:endParaRPr lang="ar-SA" altLang="zh-CN" sz="1625" kern="1200" dirty="0">
              <a:solidFill>
                <a:srgbClr val="00B0F0"/>
              </a:solidFill>
              <a:latin typeface="Calibri" charset="0"/>
              <a:ea typeface="等线" charset="0"/>
              <a:cs typeface="Calibri" charset="0"/>
            </a:endParaRPr>
          </a:p>
        </p:txBody>
      </p:sp>
      <p:sp>
        <p:nvSpPr>
          <p:cNvPr id="124" name="Rectangle"/>
          <p:cNvSpPr>
            <a:spLocks/>
          </p:cNvSpPr>
          <p:nvPr/>
        </p:nvSpPr>
        <p:spPr>
          <a:xfrm>
            <a:off x="839416" y="4770214"/>
            <a:ext cx="2511921" cy="1323082"/>
          </a:xfrm>
          <a:prstGeom prst="rect">
            <a:avLst/>
          </a:prstGeom>
          <a:noFill/>
          <a:ln w="12700" cap="flat" cmpd="sng">
            <a:noFill/>
            <a:prstDash val="solid"/>
            <a:miter/>
          </a:ln>
        </p:spPr>
        <p:txBody>
          <a:bodyPr vert="horz" wrap="square" lIns="0" tIns="0" rIns="0" bIns="0" anchor="t" anchorCtr="0">
            <a:prstTxWarp prst="textNoShape">
              <a:avLst/>
            </a:prstTxWarp>
          </a:bodyPr>
          <a:lstStyle/>
          <a:p>
            <a:pPr algn="just" rtl="1">
              <a:lnSpc>
                <a:spcPct val="150000"/>
              </a:lnSpc>
            </a:pPr>
            <a:r>
              <a:rPr lang="ar-SA" altLang="zh-CN" sz="1292" kern="1200" noProof="1">
                <a:solidFill>
                  <a:srgbClr val="15213F"/>
                </a:solidFill>
                <a:latin typeface="Alexandria" pitchFamily="34" charset="0"/>
                <a:ea typeface="Alexandria" pitchFamily="34" charset="0"/>
                <a:cs typeface="Alexandria" pitchFamily="34" charset="0"/>
              </a:rPr>
              <a:t>استخلاص نتائج منطقية بناءً على الأدلة المتاحة.</a:t>
            </a:r>
          </a:p>
          <a:p>
            <a:pPr algn="just" rtl="1">
              <a:lnSpc>
                <a:spcPct val="150000"/>
              </a:lnSpc>
            </a:pPr>
            <a:endParaRPr lang="ar-SA" altLang="zh-CN" sz="1292" kern="1200" noProof="1">
              <a:solidFill>
                <a:schemeClr val="tx1"/>
              </a:solidFill>
              <a:latin typeface="Calibri" charset="0"/>
              <a:ea typeface="等线" charset="0"/>
              <a:cs typeface="Calibri" charset="0"/>
            </a:endParaRPr>
          </a:p>
          <a:p>
            <a:pPr algn="just" rtl="1">
              <a:lnSpc>
                <a:spcPct val="150000"/>
              </a:lnSpc>
            </a:pPr>
            <a:r>
              <a:rPr lang="ar-SA" altLang="zh-CN" sz="1292" b="1" kern="1200" noProof="1">
                <a:solidFill>
                  <a:schemeClr val="accent2">
                    <a:lumMod val="75000"/>
                  </a:schemeClr>
                </a:solidFill>
                <a:latin typeface="Alexandria" pitchFamily="34" charset="0"/>
                <a:ea typeface="Alexandria" pitchFamily="34" charset="0"/>
                <a:cs typeface="Alexandria" pitchFamily="34" charset="0"/>
              </a:rPr>
              <a:t>مثال: </a:t>
            </a:r>
            <a:r>
              <a:rPr lang="ar-SA" altLang="zh-CN" sz="1292" kern="1200" noProof="1">
                <a:solidFill>
                  <a:srgbClr val="15213F"/>
                </a:solidFill>
                <a:latin typeface="Alexandria" pitchFamily="34" charset="0"/>
                <a:ea typeface="Alexandria" pitchFamily="34" charset="0"/>
                <a:cs typeface="Alexandria" pitchFamily="34" charset="0"/>
              </a:rPr>
              <a:t>الربط بين ضعف التحصيل وكثرة الغياب للوصول إلى تفسير منطقي.</a:t>
            </a:r>
            <a:endParaRPr lang="ar-SA" altLang="zh-CN" sz="1292" kern="1200" noProof="1">
              <a:solidFill>
                <a:schemeClr val="tx1"/>
              </a:solidFill>
              <a:latin typeface="Calibri" charset="0"/>
              <a:ea typeface="等线" charset="0"/>
              <a:cs typeface="Calibri" charset="0"/>
            </a:endParaRPr>
          </a:p>
        </p:txBody>
      </p:sp>
      <p:cxnSp>
        <p:nvCxnSpPr>
          <p:cNvPr id="3" name="Straight Connector 2">
            <a:extLst>
              <a:ext uri="{FF2B5EF4-FFF2-40B4-BE49-F238E27FC236}">
                <a16:creationId xmlns:a16="http://schemas.microsoft.com/office/drawing/2014/main" id="{CA342A33-44AE-D146-3892-310F89612117}"/>
              </a:ext>
            </a:extLst>
          </p:cNvPr>
          <p:cNvCxnSpPr/>
          <p:nvPr/>
        </p:nvCxnSpPr>
        <p:spPr>
          <a:xfrm>
            <a:off x="8040216" y="3614291"/>
            <a:ext cx="0" cy="283904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96727F9-E96D-A9E6-42E5-CFB0BE584D0E}"/>
              </a:ext>
            </a:extLst>
          </p:cNvPr>
          <p:cNvCxnSpPr/>
          <p:nvPr/>
        </p:nvCxnSpPr>
        <p:spPr>
          <a:xfrm>
            <a:off x="4439816" y="3641502"/>
            <a:ext cx="0" cy="2839045"/>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41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 name="Image"/>
          <p:cNvPicPr>
            <a:picLocks noChangeAspect="1"/>
          </p:cNvPicPr>
          <p:nvPr/>
        </p:nvPicPr>
        <p:blipFill>
          <a:blip r:embed="rId3" cstate="print"/>
          <a:stretch>
            <a:fillRect/>
          </a:stretch>
        </p:blipFill>
        <p:spPr>
          <a:xfrm>
            <a:off x="479376" y="-114997"/>
            <a:ext cx="11903471" cy="6797629"/>
          </a:xfrm>
          <a:prstGeom prst="rect">
            <a:avLst/>
          </a:prstGeom>
          <a:noFill/>
          <a:ln w="12700" cap="flat" cmpd="sng">
            <a:noFill/>
            <a:prstDash val="solid"/>
            <a:miter/>
          </a:ln>
        </p:spPr>
      </p:pic>
      <p:sp>
        <p:nvSpPr>
          <p:cNvPr id="114" name="Rectangle"/>
          <p:cNvSpPr>
            <a:spLocks/>
          </p:cNvSpPr>
          <p:nvPr/>
        </p:nvSpPr>
        <p:spPr>
          <a:xfrm>
            <a:off x="7608168" y="1420621"/>
            <a:ext cx="3796210" cy="516732"/>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4042"/>
              </a:lnSpc>
            </a:pPr>
            <a:r>
              <a:rPr lang="ar-SA" altLang="zh-CN" sz="1800" b="1" kern="1200" dirty="0">
                <a:solidFill>
                  <a:srgbClr val="00B0F0"/>
                </a:solidFill>
                <a:latin typeface="Alexandria Bold" pitchFamily="34" charset="0"/>
                <a:ea typeface="Alexandria Bold" pitchFamily="34" charset="0"/>
                <a:cs typeface="Alexandria Bold" pitchFamily="34" charset="0"/>
              </a:rPr>
              <a:t>تابع: المهارات العقلية للتفكير الناقد:</a:t>
            </a:r>
            <a:endParaRPr lang="ar-SA" altLang="zh-CN" sz="1800" kern="1200" dirty="0">
              <a:solidFill>
                <a:srgbClr val="00B0F0"/>
              </a:solidFill>
              <a:latin typeface="Calibri" charset="0"/>
              <a:ea typeface="等线" charset="0"/>
              <a:cs typeface="Calibri" charset="0"/>
            </a:endParaRPr>
          </a:p>
        </p:txBody>
      </p:sp>
      <p:sp>
        <p:nvSpPr>
          <p:cNvPr id="117" name="Rectangle"/>
          <p:cNvSpPr>
            <a:spLocks/>
          </p:cNvSpPr>
          <p:nvPr/>
        </p:nvSpPr>
        <p:spPr>
          <a:xfrm>
            <a:off x="8667676" y="2230512"/>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625" b="1" kern="1200" dirty="0">
                <a:solidFill>
                  <a:srgbClr val="00B0F0"/>
                </a:solidFill>
                <a:latin typeface="Alexandria Bold" pitchFamily="34" charset="0"/>
                <a:ea typeface="Alexandria Bold" pitchFamily="34" charset="0"/>
                <a:cs typeface="Alexandria Bold" pitchFamily="34" charset="0"/>
              </a:rPr>
              <a:t>التفسير</a:t>
            </a:r>
            <a:endParaRPr lang="ar-SA" altLang="zh-CN" sz="1625" kern="1200" dirty="0">
              <a:solidFill>
                <a:srgbClr val="00B0F0"/>
              </a:solidFill>
              <a:latin typeface="Calibri" charset="0"/>
              <a:ea typeface="等线" charset="0"/>
              <a:cs typeface="Calibri" charset="0"/>
            </a:endParaRPr>
          </a:p>
        </p:txBody>
      </p:sp>
      <p:sp>
        <p:nvSpPr>
          <p:cNvPr id="118" name="Rectangle"/>
          <p:cNvSpPr>
            <a:spLocks/>
          </p:cNvSpPr>
          <p:nvPr/>
        </p:nvSpPr>
        <p:spPr>
          <a:xfrm>
            <a:off x="8219152" y="2588196"/>
            <a:ext cx="2718494" cy="1587698"/>
          </a:xfrm>
          <a:prstGeom prst="rect">
            <a:avLst/>
          </a:prstGeom>
          <a:noFill/>
          <a:ln w="12700" cap="flat" cmpd="sng">
            <a:noFill/>
            <a:prstDash val="solid"/>
            <a:miter/>
          </a:ln>
        </p:spPr>
        <p:txBody>
          <a:bodyPr vert="horz" wrap="square" lIns="0" tIns="0" rIns="0" bIns="0" anchor="t" anchorCtr="0">
            <a:prstTxWarp prst="textNoShape">
              <a:avLst/>
            </a:prstTxWarp>
          </a:bodyPr>
          <a:lstStyle/>
          <a:p>
            <a:pPr algn="just" rtl="1">
              <a:lnSpc>
                <a:spcPct val="150000"/>
              </a:lnSpc>
            </a:pPr>
            <a:r>
              <a:rPr lang="ar-SA" altLang="zh-CN" sz="1292" kern="1200" dirty="0">
                <a:solidFill>
                  <a:srgbClr val="15213F"/>
                </a:solidFill>
                <a:latin typeface="Alexandria" pitchFamily="34" charset="0"/>
                <a:ea typeface="Alexandria" pitchFamily="34" charset="0"/>
                <a:cs typeface="Alexandria" pitchFamily="34" charset="0"/>
              </a:rPr>
              <a:t>توضيح المعاني وشرح البيانات والنتائج بطريقة مفهومة.</a:t>
            </a:r>
          </a:p>
          <a:p>
            <a:pPr algn="just" rtl="1">
              <a:lnSpc>
                <a:spcPct val="150000"/>
              </a:lnSpc>
            </a:pPr>
            <a:endParaRPr lang="ar-SA" altLang="zh-CN" sz="1292" kern="1200" dirty="0">
              <a:solidFill>
                <a:schemeClr val="tx1"/>
              </a:solidFill>
              <a:latin typeface="Calibri" charset="0"/>
              <a:ea typeface="等线" charset="0"/>
              <a:cs typeface="Calibri" charset="0"/>
            </a:endParaRPr>
          </a:p>
          <a:p>
            <a:pPr algn="just" rtl="1">
              <a:lnSpc>
                <a:spcPct val="150000"/>
              </a:lnSpc>
            </a:pPr>
            <a:r>
              <a:rPr lang="ar-SA" altLang="zh-CN" sz="1292" b="1" kern="1200" dirty="0">
                <a:solidFill>
                  <a:schemeClr val="accent2">
                    <a:lumMod val="75000"/>
                  </a:schemeClr>
                </a:solidFill>
                <a:latin typeface="Alexandria" pitchFamily="34" charset="0"/>
                <a:ea typeface="Alexandria" pitchFamily="34" charset="0"/>
                <a:cs typeface="Alexandria" pitchFamily="34" charset="0"/>
              </a:rPr>
              <a:t>مثال تربوي:</a:t>
            </a:r>
            <a:r>
              <a:rPr lang="ar-SA" altLang="zh-CN" sz="1292" kern="1200" dirty="0">
                <a:solidFill>
                  <a:schemeClr val="accent2">
                    <a:lumMod val="75000"/>
                  </a:schemeClr>
                </a:solidFill>
                <a:latin typeface="Alexandria" pitchFamily="34" charset="0"/>
                <a:ea typeface="Alexandria" pitchFamily="34" charset="0"/>
                <a:cs typeface="Alexandria" pitchFamily="34" charset="0"/>
              </a:rPr>
              <a:t> </a:t>
            </a:r>
            <a:r>
              <a:rPr lang="ar-SA" altLang="zh-CN" sz="1292" kern="1200" dirty="0">
                <a:solidFill>
                  <a:srgbClr val="15213F"/>
                </a:solidFill>
                <a:latin typeface="Alexandria" pitchFamily="34" charset="0"/>
                <a:ea typeface="Alexandria" pitchFamily="34" charset="0"/>
                <a:cs typeface="Alexandria" pitchFamily="34" charset="0"/>
              </a:rPr>
              <a:t>: تفسير نتائج الاختبارات للمعلمين بلغة واضحة ومدعومة بالأرقام.</a:t>
            </a:r>
            <a:endParaRPr lang="ar-SA" altLang="zh-CN" sz="1292" kern="1200" dirty="0">
              <a:solidFill>
                <a:schemeClr val="tx1"/>
              </a:solidFill>
              <a:latin typeface="Calibri" charset="0"/>
              <a:ea typeface="等线" charset="0"/>
              <a:cs typeface="Calibri" charset="0"/>
            </a:endParaRPr>
          </a:p>
        </p:txBody>
      </p:sp>
      <p:sp>
        <p:nvSpPr>
          <p:cNvPr id="120" name="Rectangle"/>
          <p:cNvSpPr>
            <a:spLocks/>
          </p:cNvSpPr>
          <p:nvPr/>
        </p:nvSpPr>
        <p:spPr>
          <a:xfrm>
            <a:off x="4924996" y="3040996"/>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625" b="1" kern="1200" dirty="0">
                <a:solidFill>
                  <a:srgbClr val="00B0F0"/>
                </a:solidFill>
                <a:latin typeface="Alexandria Bold" pitchFamily="34" charset="0"/>
                <a:ea typeface="Alexandria Bold" pitchFamily="34" charset="0"/>
                <a:cs typeface="Alexandria Bold" pitchFamily="34" charset="0"/>
              </a:rPr>
              <a:t>التنظيم</a:t>
            </a:r>
            <a:endParaRPr lang="ar-SA" altLang="zh-CN" sz="1625" kern="1200" dirty="0">
              <a:solidFill>
                <a:srgbClr val="00B0F0"/>
              </a:solidFill>
              <a:latin typeface="Calibri" charset="0"/>
              <a:ea typeface="等线" charset="0"/>
              <a:cs typeface="Calibri" charset="0"/>
            </a:endParaRPr>
          </a:p>
        </p:txBody>
      </p:sp>
      <p:sp>
        <p:nvSpPr>
          <p:cNvPr id="121" name="Rectangle"/>
          <p:cNvSpPr>
            <a:spLocks/>
          </p:cNvSpPr>
          <p:nvPr/>
        </p:nvSpPr>
        <p:spPr>
          <a:xfrm>
            <a:off x="4583832" y="3503630"/>
            <a:ext cx="2511921" cy="1058465"/>
          </a:xfrm>
          <a:prstGeom prst="rect">
            <a:avLst/>
          </a:prstGeom>
          <a:noFill/>
          <a:ln w="12700" cap="flat" cmpd="sng">
            <a:noFill/>
            <a:prstDash val="solid"/>
            <a:miter/>
          </a:ln>
        </p:spPr>
        <p:txBody>
          <a:bodyPr vert="horz" wrap="square" lIns="0" tIns="0" rIns="0" bIns="0" anchor="t" anchorCtr="0">
            <a:prstTxWarp prst="textNoShape">
              <a:avLst/>
            </a:prstTxWarp>
          </a:bodyPr>
          <a:lstStyle/>
          <a:p>
            <a:pPr algn="just" rtl="1">
              <a:lnSpc>
                <a:spcPct val="150000"/>
              </a:lnSpc>
            </a:pPr>
            <a:r>
              <a:rPr lang="ar-SA" altLang="zh-CN" sz="1292" kern="1200" dirty="0">
                <a:solidFill>
                  <a:srgbClr val="15213F"/>
                </a:solidFill>
                <a:latin typeface="Alexandria" pitchFamily="34" charset="0"/>
                <a:ea typeface="Alexandria" pitchFamily="34" charset="0"/>
                <a:cs typeface="Alexandria" pitchFamily="34" charset="0"/>
              </a:rPr>
              <a:t>ترتيب الأفكار والمعلومات بشكل منهجي يساعد على وضوح الرؤية.</a:t>
            </a:r>
          </a:p>
          <a:p>
            <a:pPr algn="just" rtl="1">
              <a:lnSpc>
                <a:spcPct val="150000"/>
              </a:lnSpc>
            </a:pPr>
            <a:endParaRPr lang="ar-SA" altLang="zh-CN" sz="1292" kern="1200" dirty="0">
              <a:solidFill>
                <a:schemeClr val="tx1"/>
              </a:solidFill>
              <a:latin typeface="Calibri" charset="0"/>
              <a:ea typeface="等线" charset="0"/>
              <a:cs typeface="Calibri" charset="0"/>
            </a:endParaRPr>
          </a:p>
          <a:p>
            <a:pPr algn="just" rtl="1">
              <a:lnSpc>
                <a:spcPct val="150000"/>
              </a:lnSpc>
            </a:pPr>
            <a:r>
              <a:rPr lang="ar-SA" altLang="zh-CN" sz="1292" b="1" kern="1200" dirty="0">
                <a:solidFill>
                  <a:schemeClr val="accent2">
                    <a:lumMod val="75000"/>
                  </a:schemeClr>
                </a:solidFill>
                <a:latin typeface="Alexandria" pitchFamily="34" charset="0"/>
                <a:ea typeface="Alexandria" pitchFamily="34" charset="0"/>
                <a:cs typeface="Alexandria" pitchFamily="34" charset="0"/>
              </a:rPr>
              <a:t>مثال:</a:t>
            </a:r>
            <a:r>
              <a:rPr lang="ar-SA" altLang="zh-CN" sz="1292" kern="1200" dirty="0">
                <a:solidFill>
                  <a:schemeClr val="accent2">
                    <a:lumMod val="75000"/>
                  </a:schemeClr>
                </a:solidFill>
                <a:latin typeface="Alexandria" pitchFamily="34" charset="0"/>
                <a:ea typeface="Alexandria" pitchFamily="34" charset="0"/>
                <a:cs typeface="Alexandria" pitchFamily="34" charset="0"/>
              </a:rPr>
              <a:t> </a:t>
            </a:r>
            <a:r>
              <a:rPr lang="ar-SA" altLang="zh-CN" sz="1292" kern="1200" dirty="0">
                <a:solidFill>
                  <a:srgbClr val="15213F"/>
                </a:solidFill>
                <a:latin typeface="Alexandria" pitchFamily="34" charset="0"/>
                <a:ea typeface="Alexandria" pitchFamily="34" charset="0"/>
                <a:cs typeface="Alexandria" pitchFamily="34" charset="0"/>
              </a:rPr>
              <a:t>تصنيف المشكلات المدرسية حسب الأولوية.</a:t>
            </a:r>
            <a:endParaRPr lang="ar-SA" altLang="zh-CN" sz="1292" kern="1200" dirty="0">
              <a:solidFill>
                <a:schemeClr val="tx1"/>
              </a:solidFill>
              <a:latin typeface="Calibri" charset="0"/>
              <a:ea typeface="等线" charset="0"/>
              <a:cs typeface="Calibri" charset="0"/>
            </a:endParaRPr>
          </a:p>
        </p:txBody>
      </p:sp>
      <p:sp>
        <p:nvSpPr>
          <p:cNvPr id="123" name="Rectangle"/>
          <p:cNvSpPr>
            <a:spLocks/>
          </p:cNvSpPr>
          <p:nvPr/>
        </p:nvSpPr>
        <p:spPr>
          <a:xfrm>
            <a:off x="1437258" y="361858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625" b="1" kern="1200" dirty="0">
                <a:solidFill>
                  <a:srgbClr val="00B0F0"/>
                </a:solidFill>
                <a:latin typeface="Alexandria Bold" pitchFamily="34" charset="0"/>
                <a:ea typeface="Alexandria Bold" pitchFamily="34" charset="0"/>
                <a:cs typeface="Alexandria Bold" pitchFamily="34" charset="0"/>
              </a:rPr>
              <a:t>اتخاذ القرار المبني على الأدلة</a:t>
            </a:r>
          </a:p>
          <a:p>
            <a:pPr algn="r">
              <a:lnSpc>
                <a:spcPts val="2000"/>
              </a:lnSpc>
            </a:pPr>
            <a:endParaRPr lang="ar-SA" altLang="zh-CN" sz="1625" kern="1200" dirty="0">
              <a:solidFill>
                <a:srgbClr val="00B0F0"/>
              </a:solidFill>
              <a:latin typeface="Calibri" charset="0"/>
              <a:ea typeface="等线" charset="0"/>
              <a:cs typeface="Calibri" charset="0"/>
            </a:endParaRPr>
          </a:p>
        </p:txBody>
      </p:sp>
      <p:sp>
        <p:nvSpPr>
          <p:cNvPr id="124" name="Rectangle"/>
          <p:cNvSpPr>
            <a:spLocks/>
          </p:cNvSpPr>
          <p:nvPr/>
        </p:nvSpPr>
        <p:spPr>
          <a:xfrm>
            <a:off x="839416" y="4048869"/>
            <a:ext cx="2511921" cy="1323082"/>
          </a:xfrm>
          <a:prstGeom prst="rect">
            <a:avLst/>
          </a:prstGeom>
          <a:noFill/>
          <a:ln w="12700" cap="flat" cmpd="sng">
            <a:noFill/>
            <a:prstDash val="solid"/>
            <a:miter/>
          </a:ln>
        </p:spPr>
        <p:txBody>
          <a:bodyPr vert="horz" wrap="square" lIns="0" tIns="0" rIns="0" bIns="0" anchor="t" anchorCtr="0">
            <a:prstTxWarp prst="textNoShape">
              <a:avLst/>
            </a:prstTxWarp>
          </a:bodyPr>
          <a:lstStyle/>
          <a:p>
            <a:pPr algn="just" rtl="1">
              <a:lnSpc>
                <a:spcPct val="150000"/>
              </a:lnSpc>
            </a:pPr>
            <a:r>
              <a:rPr lang="ar-SA" altLang="zh-CN" sz="1292" kern="1200" noProof="1">
                <a:solidFill>
                  <a:srgbClr val="15213F"/>
                </a:solidFill>
                <a:latin typeface="Alexandria" pitchFamily="34" charset="0"/>
                <a:ea typeface="Alexandria" pitchFamily="34" charset="0"/>
                <a:cs typeface="Alexandria" pitchFamily="34" charset="0"/>
              </a:rPr>
              <a:t>اختيار البديل الأنسب بعد دراسة الخيارات وفق معايير واضحة.</a:t>
            </a:r>
          </a:p>
          <a:p>
            <a:pPr algn="just" rtl="1">
              <a:lnSpc>
                <a:spcPct val="150000"/>
              </a:lnSpc>
            </a:pPr>
            <a:endParaRPr lang="ar-SA" altLang="zh-CN" sz="1292" kern="1200" noProof="1">
              <a:solidFill>
                <a:schemeClr val="tx1"/>
              </a:solidFill>
              <a:latin typeface="Calibri" charset="0"/>
              <a:ea typeface="等线" charset="0"/>
              <a:cs typeface="Calibri" charset="0"/>
            </a:endParaRPr>
          </a:p>
          <a:p>
            <a:pPr algn="just" rtl="1">
              <a:lnSpc>
                <a:spcPct val="150000"/>
              </a:lnSpc>
            </a:pPr>
            <a:r>
              <a:rPr lang="ar-SA" altLang="zh-CN" sz="1292" b="1" kern="1200" noProof="1">
                <a:solidFill>
                  <a:schemeClr val="accent2">
                    <a:lumMod val="75000"/>
                  </a:schemeClr>
                </a:solidFill>
                <a:latin typeface="Alexandria" pitchFamily="34" charset="0"/>
                <a:ea typeface="Alexandria" pitchFamily="34" charset="0"/>
                <a:cs typeface="Alexandria" pitchFamily="34" charset="0"/>
              </a:rPr>
              <a:t>مثال: </a:t>
            </a:r>
            <a:r>
              <a:rPr lang="ar-SA" altLang="zh-CN" sz="1292" kern="1200" noProof="1">
                <a:solidFill>
                  <a:srgbClr val="15213F"/>
                </a:solidFill>
                <a:latin typeface="Alexandria" pitchFamily="34" charset="0"/>
                <a:ea typeface="Alexandria" pitchFamily="34" charset="0"/>
                <a:cs typeface="Alexandria" pitchFamily="34" charset="0"/>
              </a:rPr>
              <a:t>اعتماد خطة تطوير بعد مقارنة عدة مقترحات.</a:t>
            </a:r>
            <a:endParaRPr lang="ar-SA" altLang="zh-CN" sz="1292" kern="1200" noProof="1">
              <a:solidFill>
                <a:schemeClr val="tx1"/>
              </a:solidFill>
              <a:latin typeface="Calibri" charset="0"/>
              <a:ea typeface="等线" charset="0"/>
              <a:cs typeface="Calibri" charset="0"/>
            </a:endParaRPr>
          </a:p>
        </p:txBody>
      </p:sp>
      <p:cxnSp>
        <p:nvCxnSpPr>
          <p:cNvPr id="3" name="Straight Connector 2">
            <a:extLst>
              <a:ext uri="{FF2B5EF4-FFF2-40B4-BE49-F238E27FC236}">
                <a16:creationId xmlns:a16="http://schemas.microsoft.com/office/drawing/2014/main" id="{CA342A33-44AE-D146-3892-310F89612117}"/>
              </a:ext>
            </a:extLst>
          </p:cNvPr>
          <p:cNvCxnSpPr/>
          <p:nvPr/>
        </p:nvCxnSpPr>
        <p:spPr>
          <a:xfrm>
            <a:off x="8040216" y="2172526"/>
            <a:ext cx="0" cy="283904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96727F9-E96D-A9E6-42E5-CFB0BE584D0E}"/>
              </a:ext>
            </a:extLst>
          </p:cNvPr>
          <p:cNvCxnSpPr/>
          <p:nvPr/>
        </p:nvCxnSpPr>
        <p:spPr>
          <a:xfrm>
            <a:off x="4367808" y="2740678"/>
            <a:ext cx="0" cy="2839045"/>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17" name="Image" descr="preencoded.png">
            <a:extLst>
              <a:ext uri="{FF2B5EF4-FFF2-40B4-BE49-F238E27FC236}">
                <a16:creationId xmlns:a16="http://schemas.microsoft.com/office/drawing/2014/main" id="{CC635224-CCD9-2147-E6C1-6A6684A6ABDE}"/>
              </a:ext>
            </a:extLst>
          </p:cNvPr>
          <p:cNvPicPr>
            <a:picLocks noChangeAspect="1"/>
          </p:cNvPicPr>
          <p:nvPr/>
        </p:nvPicPr>
        <p:blipFill>
          <a:blip r:embed="rId4" cstate="print"/>
          <a:stretch>
            <a:fillRect/>
          </a:stretch>
        </p:blipFill>
        <p:spPr>
          <a:xfrm>
            <a:off x="11021046" y="2204864"/>
            <a:ext cx="766663" cy="766663"/>
          </a:xfrm>
          <a:prstGeom prst="rect">
            <a:avLst/>
          </a:prstGeom>
          <a:noFill/>
          <a:ln w="12700" cap="flat" cmpd="sng">
            <a:noFill/>
            <a:prstDash val="solid"/>
            <a:miter/>
          </a:ln>
        </p:spPr>
      </p:pic>
      <p:pic>
        <p:nvPicPr>
          <p:cNvPr id="18" name="Image" descr="preencoded.png">
            <a:extLst>
              <a:ext uri="{FF2B5EF4-FFF2-40B4-BE49-F238E27FC236}">
                <a16:creationId xmlns:a16="http://schemas.microsoft.com/office/drawing/2014/main" id="{19CAD799-6DC7-EAE1-1730-4637C6276825}"/>
              </a:ext>
            </a:extLst>
          </p:cNvPr>
          <p:cNvPicPr>
            <a:picLocks noChangeAspect="1"/>
          </p:cNvPicPr>
          <p:nvPr/>
        </p:nvPicPr>
        <p:blipFill>
          <a:blip r:embed="rId5" cstate="print"/>
          <a:stretch>
            <a:fillRect/>
          </a:stretch>
        </p:blipFill>
        <p:spPr>
          <a:xfrm>
            <a:off x="7132985" y="2780928"/>
            <a:ext cx="766663" cy="766663"/>
          </a:xfrm>
          <a:prstGeom prst="rect">
            <a:avLst/>
          </a:prstGeom>
          <a:noFill/>
          <a:ln w="12700" cap="flat" cmpd="sng">
            <a:noFill/>
            <a:prstDash val="solid"/>
            <a:miter/>
          </a:ln>
        </p:spPr>
      </p:pic>
      <p:pic>
        <p:nvPicPr>
          <p:cNvPr id="19" name="Image" descr="preencoded.png">
            <a:extLst>
              <a:ext uri="{FF2B5EF4-FFF2-40B4-BE49-F238E27FC236}">
                <a16:creationId xmlns:a16="http://schemas.microsoft.com/office/drawing/2014/main" id="{0DFBB729-F2AF-58D3-8EF7-6F923E04247D}"/>
              </a:ext>
            </a:extLst>
          </p:cNvPr>
          <p:cNvPicPr>
            <a:picLocks noChangeAspect="1"/>
          </p:cNvPicPr>
          <p:nvPr/>
        </p:nvPicPr>
        <p:blipFill>
          <a:blip r:embed="rId6" cstate="print"/>
          <a:stretch>
            <a:fillRect/>
          </a:stretch>
        </p:blipFill>
        <p:spPr>
          <a:xfrm>
            <a:off x="3529137" y="3573016"/>
            <a:ext cx="766663" cy="766663"/>
          </a:xfrm>
          <a:prstGeom prst="rect">
            <a:avLst/>
          </a:prstGeom>
          <a:noFill/>
          <a:ln w="12700" cap="flat" cmpd="sng">
            <a:noFill/>
            <a:prstDash val="solid"/>
            <a:miter/>
          </a:ln>
        </p:spPr>
      </p:pic>
      <p:sp>
        <p:nvSpPr>
          <p:cNvPr id="2" name="TextBox 1">
            <a:extLst>
              <a:ext uri="{FF2B5EF4-FFF2-40B4-BE49-F238E27FC236}">
                <a16:creationId xmlns:a16="http://schemas.microsoft.com/office/drawing/2014/main" id="{E8EE3A43-484F-1205-4B40-4B2667DD1FC6}"/>
              </a:ext>
            </a:extLst>
          </p:cNvPr>
          <p:cNvSpPr txBox="1"/>
          <p:nvPr/>
        </p:nvSpPr>
        <p:spPr>
          <a:xfrm>
            <a:off x="1424274" y="5756482"/>
            <a:ext cx="9745752" cy="702244"/>
          </a:xfrm>
          <a:prstGeom prst="rect">
            <a:avLst/>
          </a:prstGeom>
          <a:noFill/>
        </p:spPr>
        <p:txBody>
          <a:bodyPr wrap="square" rtlCol="0">
            <a:spAutoFit/>
          </a:bodyPr>
          <a:lstStyle/>
          <a:p>
            <a:pPr algn="ctr" rtl="1">
              <a:lnSpc>
                <a:spcPct val="150000"/>
              </a:lnSpc>
            </a:pPr>
            <a:r>
              <a:rPr lang="ar-SA" dirty="0">
                <a:latin typeface="Alexandria" pitchFamily="2" charset="-78"/>
                <a:cs typeface="Alexandria" pitchFamily="2" charset="-78"/>
              </a:rPr>
              <a:t>تعمل المهارات الست بشكل متكامل ومتسلسل، حيث يبدأ المفكر الناقد بتحليل المعلومات، ثم يقيّمها، ويستدل منها، ويفسّر نتائجها، وينظّمها، ليصل في النهاية إلى قرار مبني على أدلة واضحة. وتتكرر هذه الدورة مع كل موقف جديد.</a:t>
            </a:r>
          </a:p>
        </p:txBody>
      </p:sp>
    </p:spTree>
    <p:extLst>
      <p:ext uri="{BB962C8B-B14F-4D97-AF65-F5344CB8AC3E}">
        <p14:creationId xmlns:p14="http://schemas.microsoft.com/office/powerpoint/2010/main" val="41437771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 name="Image"/>
          <p:cNvPicPr>
            <a:picLocks noChangeAspect="1"/>
          </p:cNvPicPr>
          <p:nvPr/>
        </p:nvPicPr>
        <p:blipFill>
          <a:blip r:embed="rId3" cstate="print"/>
          <a:stretch>
            <a:fillRect/>
          </a:stretch>
        </p:blipFill>
        <p:spPr>
          <a:xfrm>
            <a:off x="144265" y="30186"/>
            <a:ext cx="11903471" cy="6797629"/>
          </a:xfrm>
          <a:prstGeom prst="rect">
            <a:avLst/>
          </a:prstGeom>
          <a:noFill/>
          <a:ln w="12700" cap="flat" cmpd="sng">
            <a:noFill/>
            <a:prstDash val="solid"/>
            <a:miter/>
          </a:ln>
        </p:spPr>
      </p:pic>
      <p:pic>
        <p:nvPicPr>
          <p:cNvPr id="149" name="Image" descr="preencoded.png"/>
          <p:cNvPicPr>
            <a:picLocks noChangeAspect="1"/>
          </p:cNvPicPr>
          <p:nvPr/>
        </p:nvPicPr>
        <p:blipFill>
          <a:blip r:embed="rId4" cstate="print"/>
          <a:stretch>
            <a:fillRect/>
          </a:stretch>
        </p:blipFill>
        <p:spPr>
          <a:xfrm>
            <a:off x="7475736" y="1301477"/>
            <a:ext cx="3910508" cy="53285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51" name="Rectangle"/>
          <p:cNvSpPr>
            <a:spLocks/>
          </p:cNvSpPr>
          <p:nvPr/>
        </p:nvSpPr>
        <p:spPr>
          <a:xfrm>
            <a:off x="911424" y="2996952"/>
            <a:ext cx="6113562" cy="713184"/>
          </a:xfrm>
          <a:prstGeom prst="rect">
            <a:avLst/>
          </a:prstGeom>
          <a:noFill/>
          <a:ln w="12700" cap="flat" cmpd="sng">
            <a:noFill/>
            <a:prstDash val="solid"/>
            <a:miter/>
          </a:ln>
        </p:spPr>
        <p:txBody>
          <a:bodyPr vert="horz" wrap="none" lIns="0" tIns="0" rIns="0" bIns="0" anchor="t" anchorCtr="0">
            <a:prstTxWarp prst="textNoShape">
              <a:avLst/>
            </a:prstTxWarp>
          </a:bodyPr>
          <a:lstStyle/>
          <a:p>
            <a:pPr algn="l" rtl="1">
              <a:lnSpc>
                <a:spcPts val="5583"/>
              </a:lnSpc>
            </a:pPr>
            <a:r>
              <a:rPr lang="ar-SA" altLang="zh-CN" sz="4458" b="1" kern="1200" dirty="0">
                <a:solidFill>
                  <a:srgbClr val="00B0F0"/>
                </a:solidFill>
                <a:latin typeface="Alexandria Bold" pitchFamily="34" charset="0"/>
                <a:ea typeface="Alexandria Bold" pitchFamily="34" charset="0"/>
                <a:cs typeface="Alexandria Bold" pitchFamily="34" charset="0"/>
              </a:rPr>
              <a:t>خصائص التفكير الناقد</a:t>
            </a:r>
            <a:endParaRPr lang="ar-SA" altLang="zh-CN" sz="4458" kern="1200" dirty="0">
              <a:solidFill>
                <a:srgbClr val="00B0F0"/>
              </a:solidFill>
              <a:latin typeface="Calibri" charset="0"/>
              <a:ea typeface="等线" charset="0"/>
              <a:cs typeface="Calibri" charset="0"/>
            </a:endParaRPr>
          </a:p>
        </p:txBody>
      </p:sp>
      <p:sp>
        <p:nvSpPr>
          <p:cNvPr id="152" name="Rectangle"/>
          <p:cNvSpPr>
            <a:spLocks/>
          </p:cNvSpPr>
          <p:nvPr/>
        </p:nvSpPr>
        <p:spPr>
          <a:xfrm>
            <a:off x="551384" y="3917018"/>
            <a:ext cx="6297017" cy="264617"/>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83"/>
              </a:lnSpc>
            </a:pPr>
            <a:r>
              <a:rPr lang="ar-SA" altLang="zh-CN" sz="1292" kern="1200" dirty="0">
                <a:solidFill>
                  <a:schemeClr val="accent2">
                    <a:lumMod val="75000"/>
                  </a:schemeClr>
                </a:solidFill>
                <a:latin typeface="Alexandria" pitchFamily="34" charset="0"/>
                <a:ea typeface="Alexandria" pitchFamily="34" charset="0"/>
                <a:cs typeface="Alexandria" pitchFamily="34" charset="0"/>
              </a:rPr>
              <a:t>السمات الذهنية التي تميز الشخص المفكر نقديًا وتوجه طريقة استخدامه للمهارات</a:t>
            </a:r>
            <a:endParaRPr lang="ar-SA" altLang="zh-CN" sz="1292" kern="1200" dirty="0">
              <a:solidFill>
                <a:schemeClr val="accent2">
                  <a:lumMod val="75000"/>
                </a:schemeClr>
              </a:solidFill>
              <a:latin typeface="Calibri" charset="0"/>
              <a:ea typeface="等线" charset="0"/>
              <a:cs typeface="Calibri" charset="0"/>
            </a:endParaRPr>
          </a:p>
        </p:txBody>
      </p:sp>
      <p:sp>
        <p:nvSpPr>
          <p:cNvPr id="2" name="TextBox 1">
            <a:extLst>
              <a:ext uri="{FF2B5EF4-FFF2-40B4-BE49-F238E27FC236}">
                <a16:creationId xmlns:a16="http://schemas.microsoft.com/office/drawing/2014/main" id="{93B62BFD-F1CC-4BCD-CB85-3D26DC0C47E2}"/>
              </a:ext>
            </a:extLst>
          </p:cNvPr>
          <p:cNvSpPr txBox="1"/>
          <p:nvPr/>
        </p:nvSpPr>
        <p:spPr>
          <a:xfrm>
            <a:off x="551384" y="4653136"/>
            <a:ext cx="6192688" cy="702244"/>
          </a:xfrm>
          <a:prstGeom prst="rect">
            <a:avLst/>
          </a:prstGeom>
          <a:noFill/>
        </p:spPr>
        <p:txBody>
          <a:bodyPr wrap="square" rtlCol="0">
            <a:spAutoFit/>
          </a:bodyPr>
          <a:lstStyle/>
          <a:p>
            <a:pPr algn="ctr" rtl="1">
              <a:lnSpc>
                <a:spcPct val="150000"/>
              </a:lnSpc>
            </a:pPr>
            <a:r>
              <a:rPr lang="ar-SA" dirty="0">
                <a:latin typeface="Alexandria" pitchFamily="2" charset="-78"/>
                <a:cs typeface="Alexandria" pitchFamily="2" charset="-78"/>
              </a:rPr>
              <a:t>وتشمل هذه الخصائص الانفتاح على الآراء المختلفة، والدقة في الحكم، والقدرة على التأمل الذاتي، واتخاذ القرارات بناءً على الأدلة لا الانطباعات.</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327154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 name="Image"/>
          <p:cNvPicPr>
            <a:picLocks noChangeAspect="1"/>
          </p:cNvPicPr>
          <p:nvPr/>
        </p:nvPicPr>
        <p:blipFill>
          <a:blip r:embed="rId3" cstate="print"/>
          <a:stretch>
            <a:fillRect/>
          </a:stretch>
        </p:blipFill>
        <p:spPr>
          <a:xfrm>
            <a:off x="288529" y="30186"/>
            <a:ext cx="11903471" cy="6797629"/>
          </a:xfrm>
          <a:prstGeom prst="rect">
            <a:avLst/>
          </a:prstGeom>
          <a:noFill/>
          <a:ln w="12700" cap="flat" cmpd="sng">
            <a:noFill/>
            <a:prstDash val="solid"/>
            <a:miter/>
          </a:ln>
        </p:spPr>
      </p:pic>
      <p:sp>
        <p:nvSpPr>
          <p:cNvPr id="157" name="Rectangle"/>
          <p:cNvSpPr>
            <a:spLocks/>
          </p:cNvSpPr>
          <p:nvPr/>
        </p:nvSpPr>
        <p:spPr>
          <a:xfrm>
            <a:off x="5669558" y="595312"/>
            <a:ext cx="5871765" cy="508297"/>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4000"/>
              </a:lnSpc>
            </a:pPr>
            <a:r>
              <a:rPr lang="ar-SA" altLang="zh-CN" sz="3167" b="1" kern="1200">
                <a:solidFill>
                  <a:srgbClr val="00B0F0"/>
                </a:solidFill>
                <a:latin typeface="Alexandria Bold" pitchFamily="34" charset="0"/>
                <a:ea typeface="Alexandria Bold" pitchFamily="34" charset="0"/>
                <a:cs typeface="Alexandria Bold" pitchFamily="34" charset="0"/>
              </a:rPr>
              <a:t>السمات الذهنية للمفكر الناقد:</a:t>
            </a:r>
            <a:endParaRPr lang="ar-SA" altLang="zh-CN" sz="3167" kern="1200">
              <a:solidFill>
                <a:srgbClr val="00B0F0"/>
              </a:solidFill>
              <a:latin typeface="Calibri" charset="0"/>
              <a:ea typeface="等线" charset="0"/>
              <a:cs typeface="Calibri" charset="0"/>
            </a:endParaRPr>
          </a:p>
        </p:txBody>
      </p:sp>
      <p:sp>
        <p:nvSpPr>
          <p:cNvPr id="158" name="Rectangle"/>
          <p:cNvSpPr>
            <a:spLocks/>
          </p:cNvSpPr>
          <p:nvPr/>
        </p:nvSpPr>
        <p:spPr>
          <a:xfrm>
            <a:off x="650676" y="1423591"/>
            <a:ext cx="10890647" cy="516334"/>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rtl="1">
              <a:lnSpc>
                <a:spcPts val="2000"/>
              </a:lnSpc>
            </a:pPr>
            <a:r>
              <a:rPr lang="ar-SA" altLang="zh-CN" sz="1250" kern="1200" dirty="0">
                <a:solidFill>
                  <a:srgbClr val="15213F"/>
                </a:solidFill>
                <a:latin typeface="Alexandria" pitchFamily="34" charset="0"/>
                <a:ea typeface="Alexandria" pitchFamily="34" charset="0"/>
                <a:cs typeface="Alexandria" pitchFamily="34" charset="0"/>
              </a:rPr>
              <a:t>هي الصفات والاتجاهات التي تميز الشخص المفكر نقديًا وتوجه طريقة استخدامه للمهارات. فالمهارات وحدها لا تكفي دون توفر هذه السمات التي تشكل الإطار الذهني للتفكير السليم.</a:t>
            </a:r>
            <a:endParaRPr lang="ar-SA" altLang="zh-CN" sz="1250" kern="1200" dirty="0">
              <a:solidFill>
                <a:schemeClr val="tx1"/>
              </a:solidFill>
              <a:latin typeface="Calibri" charset="0"/>
              <a:ea typeface="等线" charset="0"/>
              <a:cs typeface="Calibri" charset="0"/>
            </a:endParaRPr>
          </a:p>
        </p:txBody>
      </p:sp>
      <p:sp>
        <p:nvSpPr>
          <p:cNvPr id="159" name="Rounded rectangle"/>
          <p:cNvSpPr>
            <a:spLocks/>
          </p:cNvSpPr>
          <p:nvPr/>
        </p:nvSpPr>
        <p:spPr>
          <a:xfrm>
            <a:off x="8017769" y="2119908"/>
            <a:ext cx="3523556" cy="1852315"/>
          </a:xfrm>
          <a:prstGeom prst="roundRect">
            <a:avLst>
              <a:gd name="adj" fmla="val 3689"/>
            </a:avLst>
          </a:prstGeom>
          <a:solidFill>
            <a:srgbClr val="CCF1FF"/>
          </a:solidFill>
          <a:ln w="7620" cap="flat" cmpd="sng">
            <a:solidFill>
              <a:srgbClr val="B2D7E5"/>
            </a:solidFill>
            <a:prstDash val="solid"/>
            <a:round/>
          </a:ln>
        </p:spPr>
      </p:sp>
      <p:sp>
        <p:nvSpPr>
          <p:cNvPr id="160" name="Rounded rectangle"/>
          <p:cNvSpPr>
            <a:spLocks/>
          </p:cNvSpPr>
          <p:nvPr/>
        </p:nvSpPr>
        <p:spPr>
          <a:xfrm>
            <a:off x="10884396" y="2288877"/>
            <a:ext cx="487958" cy="487957"/>
          </a:xfrm>
          <a:prstGeom prst="roundRect">
            <a:avLst>
              <a:gd name="adj" fmla="val 15614551"/>
            </a:avLst>
          </a:prstGeom>
          <a:noFill/>
          <a:ln w="12700" cap="flat" cmpd="sng">
            <a:noFill/>
            <a:prstDash val="solid"/>
            <a:miter/>
          </a:ln>
        </p:spPr>
      </p:sp>
      <p:pic>
        <p:nvPicPr>
          <p:cNvPr id="161" name="Image" descr="preencoded.png"/>
          <p:cNvPicPr>
            <a:picLocks noChangeAspect="1"/>
          </p:cNvPicPr>
          <p:nvPr/>
        </p:nvPicPr>
        <p:blipFill>
          <a:blip r:embed="rId4" cstate="print"/>
          <a:stretch>
            <a:fillRect/>
          </a:stretch>
        </p:blipFill>
        <p:spPr>
          <a:xfrm>
            <a:off x="11018640" y="2423021"/>
            <a:ext cx="219570" cy="219571"/>
          </a:xfrm>
          <a:prstGeom prst="rect">
            <a:avLst/>
          </a:prstGeom>
          <a:noFill/>
          <a:ln w="12700" cap="flat" cmpd="sng">
            <a:noFill/>
            <a:prstDash val="solid"/>
            <a:miter/>
          </a:ln>
        </p:spPr>
      </p:pic>
      <p:sp>
        <p:nvSpPr>
          <p:cNvPr id="162" name="Rectangle"/>
          <p:cNvSpPr>
            <a:spLocks/>
          </p:cNvSpPr>
          <p:nvPr/>
        </p:nvSpPr>
        <p:spPr>
          <a:xfrm>
            <a:off x="9338867" y="2936776"/>
            <a:ext cx="2033488" cy="254198"/>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583" b="1" kern="1200" dirty="0">
                <a:solidFill>
                  <a:srgbClr val="15213F"/>
                </a:solidFill>
                <a:latin typeface="Alexandria Bold" pitchFamily="34" charset="0"/>
                <a:ea typeface="Alexandria Bold" pitchFamily="34" charset="0"/>
                <a:cs typeface="Alexandria Bold" pitchFamily="34" charset="0"/>
              </a:rPr>
              <a:t>الموضوعية</a:t>
            </a:r>
            <a:endParaRPr lang="ar-SA" altLang="zh-CN" sz="1583" kern="1200" dirty="0">
              <a:solidFill>
                <a:schemeClr val="tx1"/>
              </a:solidFill>
              <a:latin typeface="Calibri" charset="0"/>
              <a:ea typeface="等线" charset="0"/>
              <a:cs typeface="Calibri" charset="0"/>
            </a:endParaRPr>
          </a:p>
        </p:txBody>
      </p:sp>
      <p:sp>
        <p:nvSpPr>
          <p:cNvPr id="163" name="Rectangle"/>
          <p:cNvSpPr>
            <a:spLocks/>
          </p:cNvSpPr>
          <p:nvPr/>
        </p:nvSpPr>
        <p:spPr>
          <a:xfrm>
            <a:off x="8186738" y="3286920"/>
            <a:ext cx="3185616" cy="516334"/>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00"/>
              </a:lnSpc>
            </a:pPr>
            <a:r>
              <a:rPr lang="ar-SA" altLang="zh-CN" sz="1250" kern="1200">
                <a:solidFill>
                  <a:srgbClr val="15213F"/>
                </a:solidFill>
                <a:latin typeface="Alexandria" pitchFamily="34" charset="0"/>
                <a:ea typeface="Alexandria" pitchFamily="34" charset="0"/>
                <a:cs typeface="Alexandria" pitchFamily="34" charset="0"/>
              </a:rPr>
              <a:t>الابتعاد عن التحيز الشخصي والنظر إلى الأمور من جميع الزوايا دون أحكام مسبقة.</a:t>
            </a:r>
            <a:endParaRPr lang="ar-SA" altLang="zh-CN" sz="1250" kern="1200">
              <a:solidFill>
                <a:schemeClr val="tx1"/>
              </a:solidFill>
              <a:latin typeface="Calibri" charset="0"/>
              <a:ea typeface="等线" charset="0"/>
              <a:cs typeface="Calibri" charset="0"/>
            </a:endParaRPr>
          </a:p>
        </p:txBody>
      </p:sp>
      <p:sp>
        <p:nvSpPr>
          <p:cNvPr id="164" name="Rounded rectangle"/>
          <p:cNvSpPr>
            <a:spLocks/>
          </p:cNvSpPr>
          <p:nvPr/>
        </p:nvSpPr>
        <p:spPr>
          <a:xfrm>
            <a:off x="4334272" y="2119908"/>
            <a:ext cx="3523555" cy="1852315"/>
          </a:xfrm>
          <a:prstGeom prst="roundRect">
            <a:avLst>
              <a:gd name="adj" fmla="val 3689"/>
            </a:avLst>
          </a:prstGeom>
          <a:solidFill>
            <a:srgbClr val="CCF1FF"/>
          </a:solidFill>
          <a:ln w="7620" cap="flat" cmpd="sng">
            <a:solidFill>
              <a:srgbClr val="B2D7E5"/>
            </a:solidFill>
            <a:prstDash val="solid"/>
            <a:round/>
          </a:ln>
        </p:spPr>
        <p:txBody>
          <a:bodyPr/>
          <a:lstStyle/>
          <a:p>
            <a:endParaRPr lang="en-US"/>
          </a:p>
        </p:txBody>
      </p:sp>
      <p:sp>
        <p:nvSpPr>
          <p:cNvPr id="165" name="Rounded rectangle"/>
          <p:cNvSpPr>
            <a:spLocks/>
          </p:cNvSpPr>
          <p:nvPr/>
        </p:nvSpPr>
        <p:spPr>
          <a:xfrm>
            <a:off x="7200900" y="2288877"/>
            <a:ext cx="487957" cy="487957"/>
          </a:xfrm>
          <a:prstGeom prst="roundRect">
            <a:avLst>
              <a:gd name="adj" fmla="val 15614551"/>
            </a:avLst>
          </a:prstGeom>
          <a:noFill/>
          <a:ln w="12700" cap="flat" cmpd="sng">
            <a:noFill/>
            <a:prstDash val="solid"/>
            <a:miter/>
          </a:ln>
        </p:spPr>
      </p:sp>
      <p:pic>
        <p:nvPicPr>
          <p:cNvPr id="166" name="Image" descr="preencoded.png"/>
          <p:cNvPicPr>
            <a:picLocks noChangeAspect="1"/>
          </p:cNvPicPr>
          <p:nvPr/>
        </p:nvPicPr>
        <p:blipFill>
          <a:blip r:embed="rId5" cstate="print"/>
          <a:stretch>
            <a:fillRect/>
          </a:stretch>
        </p:blipFill>
        <p:spPr>
          <a:xfrm>
            <a:off x="7335144" y="2423021"/>
            <a:ext cx="219571" cy="219571"/>
          </a:xfrm>
          <a:prstGeom prst="rect">
            <a:avLst/>
          </a:prstGeom>
          <a:noFill/>
          <a:ln w="12700" cap="flat" cmpd="sng">
            <a:noFill/>
            <a:prstDash val="solid"/>
            <a:miter/>
          </a:ln>
        </p:spPr>
      </p:pic>
      <p:sp>
        <p:nvSpPr>
          <p:cNvPr id="167" name="Rectangle"/>
          <p:cNvSpPr>
            <a:spLocks/>
          </p:cNvSpPr>
          <p:nvPr/>
        </p:nvSpPr>
        <p:spPr>
          <a:xfrm>
            <a:off x="5655369" y="2936776"/>
            <a:ext cx="2033488" cy="254198"/>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583" b="1" kern="1200">
                <a:solidFill>
                  <a:srgbClr val="15213F"/>
                </a:solidFill>
                <a:latin typeface="Alexandria Bold" pitchFamily="34" charset="0"/>
                <a:ea typeface="Alexandria Bold" pitchFamily="34" charset="0"/>
                <a:cs typeface="Alexandria Bold" pitchFamily="34" charset="0"/>
              </a:rPr>
              <a:t>الاستقلالية</a:t>
            </a:r>
            <a:endParaRPr lang="ar-SA" altLang="zh-CN" sz="1583" kern="1200">
              <a:solidFill>
                <a:schemeClr val="tx1"/>
              </a:solidFill>
              <a:latin typeface="Calibri" charset="0"/>
              <a:ea typeface="等线" charset="0"/>
              <a:cs typeface="Calibri" charset="0"/>
            </a:endParaRPr>
          </a:p>
        </p:txBody>
      </p:sp>
      <p:sp>
        <p:nvSpPr>
          <p:cNvPr id="168" name="Rectangle"/>
          <p:cNvSpPr>
            <a:spLocks/>
          </p:cNvSpPr>
          <p:nvPr/>
        </p:nvSpPr>
        <p:spPr>
          <a:xfrm>
            <a:off x="4503242" y="3286920"/>
            <a:ext cx="3185616" cy="516334"/>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00"/>
              </a:lnSpc>
            </a:pPr>
            <a:r>
              <a:rPr lang="ar-SA" altLang="zh-CN" sz="1250" kern="1200">
                <a:solidFill>
                  <a:srgbClr val="15213F"/>
                </a:solidFill>
                <a:latin typeface="Alexandria" pitchFamily="34" charset="0"/>
                <a:ea typeface="Alexandria" pitchFamily="34" charset="0"/>
                <a:cs typeface="Alexandria" pitchFamily="34" charset="0"/>
              </a:rPr>
              <a:t>القدرة على التفكير دون الانقياد غير الواعي لآراء الآخرين والاعتماد على التحليل الذاتي.</a:t>
            </a:r>
            <a:endParaRPr lang="ar-SA" altLang="zh-CN" sz="1250" kern="1200">
              <a:solidFill>
                <a:schemeClr val="tx1"/>
              </a:solidFill>
              <a:latin typeface="Calibri" charset="0"/>
              <a:ea typeface="等线" charset="0"/>
              <a:cs typeface="Calibri" charset="0"/>
            </a:endParaRPr>
          </a:p>
        </p:txBody>
      </p:sp>
      <p:sp>
        <p:nvSpPr>
          <p:cNvPr id="169" name="Rounded rectangle"/>
          <p:cNvSpPr>
            <a:spLocks/>
          </p:cNvSpPr>
          <p:nvPr/>
        </p:nvSpPr>
        <p:spPr>
          <a:xfrm>
            <a:off x="650676" y="2119908"/>
            <a:ext cx="3523655" cy="1852315"/>
          </a:xfrm>
          <a:prstGeom prst="roundRect">
            <a:avLst>
              <a:gd name="adj" fmla="val 3689"/>
            </a:avLst>
          </a:prstGeom>
          <a:solidFill>
            <a:srgbClr val="CCF1FF"/>
          </a:solidFill>
          <a:ln w="7620" cap="flat" cmpd="sng">
            <a:solidFill>
              <a:srgbClr val="B2D7E5"/>
            </a:solidFill>
            <a:prstDash val="solid"/>
            <a:round/>
          </a:ln>
        </p:spPr>
      </p:sp>
      <p:sp>
        <p:nvSpPr>
          <p:cNvPr id="170" name="Rounded rectangle"/>
          <p:cNvSpPr>
            <a:spLocks/>
          </p:cNvSpPr>
          <p:nvPr/>
        </p:nvSpPr>
        <p:spPr>
          <a:xfrm>
            <a:off x="3517404" y="2288877"/>
            <a:ext cx="487957" cy="487957"/>
          </a:xfrm>
          <a:prstGeom prst="roundRect">
            <a:avLst>
              <a:gd name="adj" fmla="val 15614551"/>
            </a:avLst>
          </a:prstGeom>
          <a:noFill/>
          <a:ln w="12700" cap="flat" cmpd="sng">
            <a:noFill/>
            <a:prstDash val="solid"/>
            <a:miter/>
          </a:ln>
        </p:spPr>
      </p:sp>
      <p:pic>
        <p:nvPicPr>
          <p:cNvPr id="171" name="Image" descr="preencoded.png"/>
          <p:cNvPicPr>
            <a:picLocks noChangeAspect="1"/>
          </p:cNvPicPr>
          <p:nvPr/>
        </p:nvPicPr>
        <p:blipFill>
          <a:blip r:embed="rId6" cstate="print"/>
          <a:stretch>
            <a:fillRect/>
          </a:stretch>
        </p:blipFill>
        <p:spPr>
          <a:xfrm>
            <a:off x="3651647" y="2423021"/>
            <a:ext cx="219571" cy="219571"/>
          </a:xfrm>
          <a:prstGeom prst="rect">
            <a:avLst/>
          </a:prstGeom>
          <a:noFill/>
          <a:ln w="12700" cap="flat" cmpd="sng">
            <a:noFill/>
            <a:prstDash val="solid"/>
            <a:miter/>
          </a:ln>
        </p:spPr>
      </p:pic>
      <p:sp>
        <p:nvSpPr>
          <p:cNvPr id="172" name="Rectangle"/>
          <p:cNvSpPr>
            <a:spLocks/>
          </p:cNvSpPr>
          <p:nvPr/>
        </p:nvSpPr>
        <p:spPr>
          <a:xfrm>
            <a:off x="1971874" y="2936776"/>
            <a:ext cx="2033488" cy="254198"/>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583" b="1" kern="1200">
                <a:solidFill>
                  <a:srgbClr val="15213F"/>
                </a:solidFill>
                <a:latin typeface="Alexandria Bold" pitchFamily="34" charset="0"/>
                <a:ea typeface="Alexandria Bold" pitchFamily="34" charset="0"/>
                <a:cs typeface="Alexandria Bold" pitchFamily="34" charset="0"/>
              </a:rPr>
              <a:t>المرونة</a:t>
            </a:r>
            <a:endParaRPr lang="ar-SA" altLang="zh-CN" sz="1583" kern="1200">
              <a:solidFill>
                <a:schemeClr val="tx1"/>
              </a:solidFill>
              <a:latin typeface="Calibri" charset="0"/>
              <a:ea typeface="等线" charset="0"/>
              <a:cs typeface="Calibri" charset="0"/>
            </a:endParaRPr>
          </a:p>
        </p:txBody>
      </p:sp>
      <p:sp>
        <p:nvSpPr>
          <p:cNvPr id="173" name="Rectangle"/>
          <p:cNvSpPr>
            <a:spLocks/>
          </p:cNvSpPr>
          <p:nvPr/>
        </p:nvSpPr>
        <p:spPr>
          <a:xfrm>
            <a:off x="819645" y="3286920"/>
            <a:ext cx="3185716" cy="516334"/>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00"/>
              </a:lnSpc>
            </a:pPr>
            <a:r>
              <a:rPr lang="ar-SA" altLang="zh-CN" sz="1250" kern="1200">
                <a:solidFill>
                  <a:srgbClr val="15213F"/>
                </a:solidFill>
                <a:latin typeface="Alexandria" pitchFamily="34" charset="0"/>
                <a:ea typeface="Alexandria" pitchFamily="34" charset="0"/>
                <a:cs typeface="Alexandria" pitchFamily="34" charset="0"/>
              </a:rPr>
              <a:t>الاستعداد لتعديل الرأي عند ظهور معلومات جديدة أو أدلة مقنعة تستدعي المراجعة.</a:t>
            </a:r>
            <a:endParaRPr lang="ar-SA" altLang="zh-CN" sz="1250" kern="1200">
              <a:solidFill>
                <a:schemeClr val="tx1"/>
              </a:solidFill>
              <a:latin typeface="Calibri" charset="0"/>
              <a:ea typeface="等线" charset="0"/>
              <a:cs typeface="Calibri" charset="0"/>
            </a:endParaRPr>
          </a:p>
        </p:txBody>
      </p:sp>
      <p:sp>
        <p:nvSpPr>
          <p:cNvPr id="174" name="Rounded rectangle"/>
          <p:cNvSpPr>
            <a:spLocks/>
          </p:cNvSpPr>
          <p:nvPr/>
        </p:nvSpPr>
        <p:spPr>
          <a:xfrm>
            <a:off x="8017769" y="4152205"/>
            <a:ext cx="3523556" cy="2110481"/>
          </a:xfrm>
          <a:prstGeom prst="roundRect">
            <a:avLst>
              <a:gd name="adj" fmla="val 3236"/>
            </a:avLst>
          </a:prstGeom>
          <a:solidFill>
            <a:srgbClr val="CCF1FF"/>
          </a:solidFill>
          <a:ln w="7620" cap="flat" cmpd="sng">
            <a:solidFill>
              <a:srgbClr val="B2D7E5"/>
            </a:solidFill>
            <a:prstDash val="solid"/>
            <a:round/>
          </a:ln>
        </p:spPr>
      </p:sp>
      <p:sp>
        <p:nvSpPr>
          <p:cNvPr id="175" name="Rounded rectangle"/>
          <p:cNvSpPr>
            <a:spLocks/>
          </p:cNvSpPr>
          <p:nvPr/>
        </p:nvSpPr>
        <p:spPr>
          <a:xfrm>
            <a:off x="10884396" y="4321175"/>
            <a:ext cx="487958" cy="487957"/>
          </a:xfrm>
          <a:prstGeom prst="roundRect">
            <a:avLst>
              <a:gd name="adj" fmla="val 15614551"/>
            </a:avLst>
          </a:prstGeom>
          <a:noFill/>
          <a:ln w="12700" cap="flat" cmpd="sng">
            <a:noFill/>
            <a:prstDash val="solid"/>
            <a:miter/>
          </a:ln>
        </p:spPr>
      </p:sp>
      <p:pic>
        <p:nvPicPr>
          <p:cNvPr id="176" name="Image" descr="preencoded.png"/>
          <p:cNvPicPr>
            <a:picLocks noChangeAspect="1"/>
          </p:cNvPicPr>
          <p:nvPr/>
        </p:nvPicPr>
        <p:blipFill>
          <a:blip r:embed="rId7" cstate="print"/>
          <a:stretch>
            <a:fillRect/>
          </a:stretch>
        </p:blipFill>
        <p:spPr>
          <a:xfrm>
            <a:off x="11018640" y="4455320"/>
            <a:ext cx="219570" cy="219571"/>
          </a:xfrm>
          <a:prstGeom prst="rect">
            <a:avLst/>
          </a:prstGeom>
          <a:noFill/>
          <a:ln w="12700" cap="flat" cmpd="sng">
            <a:noFill/>
            <a:prstDash val="solid"/>
            <a:miter/>
          </a:ln>
        </p:spPr>
      </p:pic>
      <p:sp>
        <p:nvSpPr>
          <p:cNvPr id="177" name="Rectangle"/>
          <p:cNvSpPr>
            <a:spLocks/>
          </p:cNvSpPr>
          <p:nvPr/>
        </p:nvSpPr>
        <p:spPr>
          <a:xfrm>
            <a:off x="9338867" y="4969074"/>
            <a:ext cx="2033488" cy="254198"/>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583" b="1" kern="1200">
                <a:solidFill>
                  <a:srgbClr val="15213F"/>
                </a:solidFill>
                <a:latin typeface="Alexandria Bold" pitchFamily="34" charset="0"/>
                <a:ea typeface="Alexandria Bold" pitchFamily="34" charset="0"/>
                <a:cs typeface="Alexandria Bold" pitchFamily="34" charset="0"/>
              </a:rPr>
              <a:t>الفضول المعرفي</a:t>
            </a:r>
            <a:endParaRPr lang="ar-SA" altLang="zh-CN" sz="1583" kern="1200">
              <a:solidFill>
                <a:schemeClr val="tx1"/>
              </a:solidFill>
              <a:latin typeface="Calibri" charset="0"/>
              <a:ea typeface="等线" charset="0"/>
              <a:cs typeface="Calibri" charset="0"/>
            </a:endParaRPr>
          </a:p>
        </p:txBody>
      </p:sp>
      <p:sp>
        <p:nvSpPr>
          <p:cNvPr id="178" name="Rectangle"/>
          <p:cNvSpPr>
            <a:spLocks/>
          </p:cNvSpPr>
          <p:nvPr/>
        </p:nvSpPr>
        <p:spPr>
          <a:xfrm>
            <a:off x="8186738" y="5319217"/>
            <a:ext cx="3185616" cy="774501"/>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00"/>
              </a:lnSpc>
            </a:pPr>
            <a:r>
              <a:rPr lang="ar-SA" altLang="zh-CN" sz="1250" kern="1200">
                <a:solidFill>
                  <a:srgbClr val="15213F"/>
                </a:solidFill>
                <a:latin typeface="Alexandria" pitchFamily="34" charset="0"/>
                <a:ea typeface="Alexandria" pitchFamily="34" charset="0"/>
                <a:cs typeface="Alexandria" pitchFamily="34" charset="0"/>
              </a:rPr>
              <a:t>الرغبة في البحث والسؤال وعدم الاكتفاء بالمعلومات السطحية والسعي الدائم للمعرفة.</a:t>
            </a:r>
            <a:endParaRPr lang="ar-SA" altLang="zh-CN" sz="1250" kern="1200">
              <a:solidFill>
                <a:schemeClr val="tx1"/>
              </a:solidFill>
              <a:latin typeface="Calibri" charset="0"/>
              <a:ea typeface="等线" charset="0"/>
              <a:cs typeface="Calibri" charset="0"/>
            </a:endParaRPr>
          </a:p>
        </p:txBody>
      </p:sp>
      <p:sp>
        <p:nvSpPr>
          <p:cNvPr id="179" name="Rounded rectangle"/>
          <p:cNvSpPr>
            <a:spLocks/>
          </p:cNvSpPr>
          <p:nvPr/>
        </p:nvSpPr>
        <p:spPr>
          <a:xfrm>
            <a:off x="4334272" y="4152205"/>
            <a:ext cx="3523555" cy="2110481"/>
          </a:xfrm>
          <a:prstGeom prst="roundRect">
            <a:avLst>
              <a:gd name="adj" fmla="val 3236"/>
            </a:avLst>
          </a:prstGeom>
          <a:solidFill>
            <a:srgbClr val="CCF1FF"/>
          </a:solidFill>
          <a:ln w="7620" cap="flat" cmpd="sng">
            <a:solidFill>
              <a:srgbClr val="B2D7E5"/>
            </a:solidFill>
            <a:prstDash val="solid"/>
            <a:round/>
          </a:ln>
        </p:spPr>
      </p:sp>
      <p:sp>
        <p:nvSpPr>
          <p:cNvPr id="180" name="Rounded rectangle"/>
          <p:cNvSpPr>
            <a:spLocks/>
          </p:cNvSpPr>
          <p:nvPr/>
        </p:nvSpPr>
        <p:spPr>
          <a:xfrm>
            <a:off x="7200900" y="4321175"/>
            <a:ext cx="487957" cy="487957"/>
          </a:xfrm>
          <a:prstGeom prst="roundRect">
            <a:avLst>
              <a:gd name="adj" fmla="val 15614551"/>
            </a:avLst>
          </a:prstGeom>
          <a:noFill/>
          <a:ln w="12700" cap="flat" cmpd="sng">
            <a:noFill/>
            <a:prstDash val="solid"/>
            <a:miter/>
          </a:ln>
        </p:spPr>
      </p:sp>
      <p:pic>
        <p:nvPicPr>
          <p:cNvPr id="181" name="Image" descr="preencoded.png"/>
          <p:cNvPicPr>
            <a:picLocks noChangeAspect="1"/>
          </p:cNvPicPr>
          <p:nvPr/>
        </p:nvPicPr>
        <p:blipFill>
          <a:blip r:embed="rId8" cstate="print"/>
          <a:stretch>
            <a:fillRect/>
          </a:stretch>
        </p:blipFill>
        <p:spPr>
          <a:xfrm>
            <a:off x="7335144" y="4455320"/>
            <a:ext cx="219571" cy="219571"/>
          </a:xfrm>
          <a:prstGeom prst="rect">
            <a:avLst/>
          </a:prstGeom>
          <a:noFill/>
          <a:ln w="12700" cap="flat" cmpd="sng">
            <a:noFill/>
            <a:prstDash val="solid"/>
            <a:miter/>
          </a:ln>
        </p:spPr>
      </p:pic>
      <p:sp>
        <p:nvSpPr>
          <p:cNvPr id="182" name="Rectangle"/>
          <p:cNvSpPr>
            <a:spLocks/>
          </p:cNvSpPr>
          <p:nvPr/>
        </p:nvSpPr>
        <p:spPr>
          <a:xfrm>
            <a:off x="5655369" y="4969074"/>
            <a:ext cx="2033488" cy="254198"/>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583" b="1" kern="1200">
                <a:solidFill>
                  <a:srgbClr val="15213F"/>
                </a:solidFill>
                <a:latin typeface="Alexandria Bold" pitchFamily="34" charset="0"/>
                <a:ea typeface="Alexandria Bold" pitchFamily="34" charset="0"/>
                <a:cs typeface="Alexandria Bold" pitchFamily="34" charset="0"/>
              </a:rPr>
              <a:t>الانفتاح الذهني</a:t>
            </a:r>
            <a:endParaRPr lang="ar-SA" altLang="zh-CN" sz="1583" kern="1200">
              <a:solidFill>
                <a:schemeClr val="tx1"/>
              </a:solidFill>
              <a:latin typeface="Calibri" charset="0"/>
              <a:ea typeface="等线" charset="0"/>
              <a:cs typeface="Calibri" charset="0"/>
            </a:endParaRPr>
          </a:p>
        </p:txBody>
      </p:sp>
      <p:sp>
        <p:nvSpPr>
          <p:cNvPr id="183" name="Rectangle"/>
          <p:cNvSpPr>
            <a:spLocks/>
          </p:cNvSpPr>
          <p:nvPr/>
        </p:nvSpPr>
        <p:spPr>
          <a:xfrm>
            <a:off x="4503242" y="5319217"/>
            <a:ext cx="3185616" cy="516334"/>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00"/>
              </a:lnSpc>
            </a:pPr>
            <a:r>
              <a:rPr lang="ar-SA" altLang="zh-CN" sz="1250" kern="1200">
                <a:solidFill>
                  <a:srgbClr val="15213F"/>
                </a:solidFill>
                <a:latin typeface="Alexandria" pitchFamily="34" charset="0"/>
                <a:ea typeface="Alexandria" pitchFamily="34" charset="0"/>
                <a:cs typeface="Alexandria" pitchFamily="34" charset="0"/>
              </a:rPr>
              <a:t>تقبل الآراء المختلفة والاستماع إليها باحترام وتقدير حتى لو خالفت قناعاته.</a:t>
            </a:r>
            <a:endParaRPr lang="ar-SA" altLang="zh-CN" sz="1250" kern="1200">
              <a:solidFill>
                <a:schemeClr val="tx1"/>
              </a:solidFill>
              <a:latin typeface="Calibri" charset="0"/>
              <a:ea typeface="等线" charset="0"/>
              <a:cs typeface="Calibri" charset="0"/>
            </a:endParaRPr>
          </a:p>
        </p:txBody>
      </p:sp>
      <p:sp>
        <p:nvSpPr>
          <p:cNvPr id="184" name="Rounded rectangle"/>
          <p:cNvSpPr>
            <a:spLocks/>
          </p:cNvSpPr>
          <p:nvPr/>
        </p:nvSpPr>
        <p:spPr>
          <a:xfrm>
            <a:off x="650676" y="4152205"/>
            <a:ext cx="3523655" cy="2110481"/>
          </a:xfrm>
          <a:prstGeom prst="roundRect">
            <a:avLst>
              <a:gd name="adj" fmla="val 3236"/>
            </a:avLst>
          </a:prstGeom>
          <a:solidFill>
            <a:srgbClr val="CCF1FF"/>
          </a:solidFill>
          <a:ln w="7620" cap="flat" cmpd="sng">
            <a:solidFill>
              <a:srgbClr val="B2D7E5"/>
            </a:solidFill>
            <a:prstDash val="solid"/>
            <a:round/>
          </a:ln>
        </p:spPr>
      </p:sp>
      <p:sp>
        <p:nvSpPr>
          <p:cNvPr id="185" name="Rounded rectangle"/>
          <p:cNvSpPr>
            <a:spLocks/>
          </p:cNvSpPr>
          <p:nvPr/>
        </p:nvSpPr>
        <p:spPr>
          <a:xfrm>
            <a:off x="3517404" y="4321175"/>
            <a:ext cx="487957" cy="487957"/>
          </a:xfrm>
          <a:prstGeom prst="roundRect">
            <a:avLst>
              <a:gd name="adj" fmla="val 15614551"/>
            </a:avLst>
          </a:prstGeom>
          <a:noFill/>
          <a:ln w="12700" cap="flat" cmpd="sng">
            <a:noFill/>
            <a:prstDash val="solid"/>
            <a:miter/>
          </a:ln>
        </p:spPr>
      </p:sp>
      <p:pic>
        <p:nvPicPr>
          <p:cNvPr id="186" name="Image" descr="preencoded.png"/>
          <p:cNvPicPr>
            <a:picLocks noChangeAspect="1"/>
          </p:cNvPicPr>
          <p:nvPr/>
        </p:nvPicPr>
        <p:blipFill>
          <a:blip r:embed="rId9" cstate="print"/>
          <a:stretch>
            <a:fillRect/>
          </a:stretch>
        </p:blipFill>
        <p:spPr>
          <a:xfrm>
            <a:off x="3651647" y="4455320"/>
            <a:ext cx="219571" cy="219571"/>
          </a:xfrm>
          <a:prstGeom prst="rect">
            <a:avLst/>
          </a:prstGeom>
          <a:noFill/>
          <a:ln w="12700" cap="flat" cmpd="sng">
            <a:noFill/>
            <a:prstDash val="solid"/>
            <a:miter/>
          </a:ln>
        </p:spPr>
      </p:pic>
      <p:sp>
        <p:nvSpPr>
          <p:cNvPr id="187" name="Rectangle"/>
          <p:cNvSpPr>
            <a:spLocks/>
          </p:cNvSpPr>
          <p:nvPr/>
        </p:nvSpPr>
        <p:spPr>
          <a:xfrm>
            <a:off x="1971874" y="4969074"/>
            <a:ext cx="2033488" cy="254198"/>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583" b="1" kern="1200">
                <a:solidFill>
                  <a:srgbClr val="15213F"/>
                </a:solidFill>
                <a:latin typeface="Alexandria Bold" pitchFamily="34" charset="0"/>
                <a:ea typeface="Alexandria Bold" pitchFamily="34" charset="0"/>
                <a:cs typeface="Alexandria Bold" pitchFamily="34" charset="0"/>
              </a:rPr>
              <a:t>التأمل الذاتي</a:t>
            </a:r>
            <a:endParaRPr lang="ar-SA" altLang="zh-CN" sz="1583" kern="1200">
              <a:solidFill>
                <a:schemeClr val="tx1"/>
              </a:solidFill>
              <a:latin typeface="Calibri" charset="0"/>
              <a:ea typeface="等线" charset="0"/>
              <a:cs typeface="Calibri" charset="0"/>
            </a:endParaRPr>
          </a:p>
        </p:txBody>
      </p:sp>
      <p:sp>
        <p:nvSpPr>
          <p:cNvPr id="188" name="Rectangle"/>
          <p:cNvSpPr>
            <a:spLocks/>
          </p:cNvSpPr>
          <p:nvPr/>
        </p:nvSpPr>
        <p:spPr>
          <a:xfrm>
            <a:off x="819645" y="5319217"/>
            <a:ext cx="3185716" cy="516334"/>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00"/>
              </a:lnSpc>
            </a:pPr>
            <a:r>
              <a:rPr lang="ar-SA" altLang="zh-CN" sz="1250" kern="1200">
                <a:solidFill>
                  <a:srgbClr val="15213F"/>
                </a:solidFill>
                <a:latin typeface="Alexandria" pitchFamily="34" charset="0"/>
                <a:ea typeface="Alexandria" pitchFamily="34" charset="0"/>
                <a:cs typeface="Alexandria" pitchFamily="34" charset="0"/>
              </a:rPr>
              <a:t>مراجعة القرارات السابقة والتعلم من الأخطاء لتحسين الأداء المستقبلي.</a:t>
            </a:r>
            <a:endParaRPr lang="ar-SA" altLang="zh-CN" sz="1250" kern="120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2699672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2" name="Image"/>
          <p:cNvPicPr>
            <a:picLocks noChangeAspect="1"/>
          </p:cNvPicPr>
          <p:nvPr/>
        </p:nvPicPr>
        <p:blipFill>
          <a:blip r:embed="rId3" cstate="print"/>
          <a:stretch>
            <a:fillRect/>
          </a:stretch>
        </p:blipFill>
        <p:spPr>
          <a:xfrm>
            <a:off x="144265" y="30186"/>
            <a:ext cx="11903471" cy="6797629"/>
          </a:xfrm>
          <a:prstGeom prst="rect">
            <a:avLst/>
          </a:prstGeom>
          <a:noFill/>
          <a:ln w="12700" cap="flat" cmpd="sng">
            <a:noFill/>
            <a:prstDash val="solid"/>
            <a:miter/>
          </a:ln>
        </p:spPr>
      </p:pic>
      <p:pic>
        <p:nvPicPr>
          <p:cNvPr id="193" name="Image" descr="preencoded.png"/>
          <p:cNvPicPr>
            <a:picLocks noChangeAspect="1"/>
          </p:cNvPicPr>
          <p:nvPr/>
        </p:nvPicPr>
        <p:blipFill>
          <a:blip r:embed="rId4" cstate="print"/>
          <a:stretch>
            <a:fillRect/>
          </a:stretch>
        </p:blipFill>
        <p:spPr>
          <a:xfrm>
            <a:off x="7752184" y="1268760"/>
            <a:ext cx="3660576" cy="54006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95" name="Rectangle"/>
          <p:cNvSpPr>
            <a:spLocks/>
          </p:cNvSpPr>
          <p:nvPr/>
        </p:nvSpPr>
        <p:spPr>
          <a:xfrm>
            <a:off x="1252438" y="2872284"/>
            <a:ext cx="5706070" cy="71318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5583"/>
              </a:lnSpc>
            </a:pPr>
            <a:r>
              <a:rPr lang="ar-SA" altLang="zh-CN" sz="4458" b="1" kern="1200" dirty="0">
                <a:solidFill>
                  <a:srgbClr val="00B0F0"/>
                </a:solidFill>
                <a:latin typeface="Alexandria Bold" pitchFamily="34" charset="0"/>
                <a:ea typeface="Alexandria Bold" pitchFamily="34" charset="0"/>
                <a:cs typeface="Alexandria Bold" pitchFamily="34" charset="0"/>
              </a:rPr>
              <a:t>مراحل التفكير الناقد</a:t>
            </a:r>
            <a:endParaRPr lang="ar-SA" altLang="zh-CN" sz="4458" kern="1200" dirty="0">
              <a:solidFill>
                <a:srgbClr val="00B0F0"/>
              </a:solidFill>
              <a:latin typeface="Calibri" charset="0"/>
              <a:ea typeface="等线" charset="0"/>
              <a:cs typeface="Calibri" charset="0"/>
            </a:endParaRPr>
          </a:p>
        </p:txBody>
      </p:sp>
      <p:sp>
        <p:nvSpPr>
          <p:cNvPr id="196" name="Rectangle"/>
          <p:cNvSpPr>
            <a:spLocks/>
          </p:cNvSpPr>
          <p:nvPr/>
        </p:nvSpPr>
        <p:spPr>
          <a:xfrm>
            <a:off x="661492" y="3833515"/>
            <a:ext cx="6297017" cy="529233"/>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ct val="150000"/>
              </a:lnSpc>
            </a:pPr>
            <a:r>
              <a:rPr lang="ar-SA" altLang="zh-CN" kern="1200" dirty="0">
                <a:solidFill>
                  <a:srgbClr val="15213F"/>
                </a:solidFill>
                <a:latin typeface="Alexandria" pitchFamily="34" charset="0"/>
                <a:ea typeface="Alexandria" pitchFamily="34" charset="0"/>
                <a:cs typeface="Alexandria" pitchFamily="34" charset="0"/>
              </a:rPr>
              <a:t>خطوات متتابعة تساعد القائد التربوي على التعامل مع المشكلات بطريقة منظمة وواعية</a:t>
            </a:r>
            <a:endParaRPr lang="ar-SA" altLang="zh-CN" kern="120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162479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 name="Image"/>
          <p:cNvPicPr>
            <a:picLocks noChangeAspect="1"/>
          </p:cNvPicPr>
          <p:nvPr/>
        </p:nvPicPr>
        <p:blipFill>
          <a:blip r:embed="rId3" cstate="print"/>
          <a:stretch>
            <a:fillRect/>
          </a:stretch>
        </p:blipFill>
        <p:spPr>
          <a:xfrm>
            <a:off x="288529" y="-153745"/>
            <a:ext cx="11903471" cy="6797629"/>
          </a:xfrm>
          <a:prstGeom prst="rect">
            <a:avLst/>
          </a:prstGeom>
          <a:noFill/>
          <a:ln w="12700" cap="flat" cmpd="sng">
            <a:noFill/>
            <a:prstDash val="solid"/>
            <a:miter/>
          </a:ln>
        </p:spPr>
      </p:pic>
      <p:sp>
        <p:nvSpPr>
          <p:cNvPr id="201" name="Rectangle"/>
          <p:cNvSpPr>
            <a:spLocks/>
          </p:cNvSpPr>
          <p:nvPr/>
        </p:nvSpPr>
        <p:spPr>
          <a:xfrm>
            <a:off x="6858495" y="376436"/>
            <a:ext cx="4582715" cy="4236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3333"/>
              </a:lnSpc>
            </a:pPr>
            <a:r>
              <a:rPr lang="ar-SA" altLang="zh-CN" sz="2667" b="1" kern="1200" dirty="0">
                <a:solidFill>
                  <a:srgbClr val="00B0F0"/>
                </a:solidFill>
                <a:latin typeface="Alexandria Bold" pitchFamily="34" charset="0"/>
                <a:ea typeface="Alexandria Bold" pitchFamily="34" charset="0"/>
                <a:cs typeface="Alexandria Bold" pitchFamily="34" charset="0"/>
              </a:rPr>
              <a:t>مراحل التفكير </a:t>
            </a:r>
            <a:r>
              <a:rPr lang="en-US" altLang="zh-CN" sz="2667" b="1" kern="1200" dirty="0">
                <a:solidFill>
                  <a:srgbClr val="00B0F0"/>
                </a:solidFill>
                <a:latin typeface="Alexandria Bold" pitchFamily="34" charset="0"/>
                <a:ea typeface="Alexandria Bold" pitchFamily="34" charset="0"/>
                <a:cs typeface="Alexandria Bold" pitchFamily="34" charset="0"/>
              </a:rPr>
              <a:t> الناقد</a:t>
            </a:r>
            <a:r>
              <a:rPr lang="ar-SA" altLang="zh-CN" sz="2667" b="1" kern="1200" dirty="0">
                <a:solidFill>
                  <a:srgbClr val="00B0F0"/>
                </a:solidFill>
                <a:latin typeface="Alexandria Bold" pitchFamily="34" charset="0"/>
                <a:ea typeface="Alexandria Bold" pitchFamily="34" charset="0"/>
                <a:cs typeface="Alexandria Bold" pitchFamily="34" charset="0"/>
              </a:rPr>
              <a:t>:</a:t>
            </a:r>
            <a:endParaRPr lang="zh-CN" altLang="en-US" sz="2667" kern="1200" dirty="0">
              <a:solidFill>
                <a:srgbClr val="00B0F0"/>
              </a:solidFill>
              <a:latin typeface="Calibri" charset="0"/>
              <a:ea typeface="等线" charset="0"/>
              <a:cs typeface="Calibri" charset="0"/>
            </a:endParaRPr>
          </a:p>
        </p:txBody>
      </p:sp>
      <p:sp>
        <p:nvSpPr>
          <p:cNvPr id="202" name="Rectangle"/>
          <p:cNvSpPr>
            <a:spLocks/>
          </p:cNvSpPr>
          <p:nvPr/>
        </p:nvSpPr>
        <p:spPr>
          <a:xfrm>
            <a:off x="750689" y="1145432"/>
            <a:ext cx="10690523" cy="394493"/>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kern="1200" dirty="0">
                <a:solidFill>
                  <a:srgbClr val="15213F"/>
                </a:solidFill>
                <a:latin typeface="Alexandria" pitchFamily="34" charset="0"/>
                <a:ea typeface="Alexandria" pitchFamily="34" charset="0"/>
                <a:cs typeface="Alexandria" pitchFamily="34" charset="0"/>
              </a:rPr>
              <a:t>يمر التفكير الناقد بمجموعة من الخطوات المتتابعة التي تساعد القائد التربوي على التعامل مع المشكلات بطريقة منظمة وواعية. وتبدأ هذه المراحل بتحديد المشكلة وتنتهي بالتعلم من التجربة.</a:t>
            </a:r>
            <a:endParaRPr lang="ar-SA" altLang="zh-CN" kern="1200" dirty="0">
              <a:solidFill>
                <a:schemeClr val="tx1"/>
              </a:solidFill>
              <a:latin typeface="Calibri" charset="0"/>
              <a:ea typeface="等线" charset="0"/>
              <a:cs typeface="Calibri" charset="0"/>
            </a:endParaRPr>
          </a:p>
        </p:txBody>
      </p:sp>
      <p:pic>
        <p:nvPicPr>
          <p:cNvPr id="203" name="Image" descr="preencoded.png"/>
          <p:cNvPicPr>
            <a:picLocks noChangeAspect="1"/>
          </p:cNvPicPr>
          <p:nvPr/>
        </p:nvPicPr>
        <p:blipFill>
          <a:blip r:embed="rId4" cstate="print"/>
          <a:stretch>
            <a:fillRect/>
          </a:stretch>
        </p:blipFill>
        <p:spPr>
          <a:xfrm>
            <a:off x="750687" y="1620059"/>
            <a:ext cx="10690523" cy="4617740"/>
          </a:xfrm>
          <a:prstGeom prst="rect">
            <a:avLst/>
          </a:prstGeom>
          <a:noFill/>
          <a:ln w="12700" cap="flat" cmpd="sng">
            <a:noFill/>
            <a:prstDash val="solid"/>
            <a:miter/>
          </a:ln>
        </p:spPr>
      </p:pic>
      <p:sp>
        <p:nvSpPr>
          <p:cNvPr id="204" name="Rectangle"/>
          <p:cNvSpPr>
            <a:spLocks/>
          </p:cNvSpPr>
          <p:nvPr/>
        </p:nvSpPr>
        <p:spPr>
          <a:xfrm>
            <a:off x="7302835" y="4659726"/>
            <a:ext cx="1587361" cy="57821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2250"/>
              </a:lnSpc>
            </a:pPr>
            <a:r>
              <a:rPr lang="en-US" altLang="zh-CN" sz="1792" b="1" kern="1200">
                <a:solidFill>
                  <a:srgbClr val="15213F"/>
                </a:solidFill>
                <a:latin typeface="Alexandria Bold" pitchFamily="34" charset="0"/>
                <a:ea typeface="Alexandria Bold" pitchFamily="34" charset="0"/>
                <a:cs typeface="Alexandria Bold" pitchFamily="34" charset="0"/>
              </a:rPr>
              <a:t>جمع المعلومات</a:t>
            </a:r>
            <a:endParaRPr lang="zh-CN" altLang="en-US" sz="1792" kern="1200">
              <a:solidFill>
                <a:schemeClr val="tx1"/>
              </a:solidFill>
              <a:latin typeface="Calibri" charset="0"/>
              <a:ea typeface="等线" charset="0"/>
              <a:cs typeface="Calibri" charset="0"/>
            </a:endParaRPr>
          </a:p>
        </p:txBody>
      </p:sp>
      <p:sp>
        <p:nvSpPr>
          <p:cNvPr id="205" name="Rectangle"/>
          <p:cNvSpPr>
            <a:spLocks/>
          </p:cNvSpPr>
          <p:nvPr/>
        </p:nvSpPr>
        <p:spPr>
          <a:xfrm>
            <a:off x="7302835" y="5320177"/>
            <a:ext cx="1587361" cy="42081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1625"/>
              </a:lnSpc>
            </a:pPr>
            <a:r>
              <a:rPr lang="en-US" altLang="zh-CN" sz="1417" kern="1200">
                <a:solidFill>
                  <a:srgbClr val="15213F"/>
                </a:solidFill>
                <a:latin typeface="Alexandria" pitchFamily="34" charset="0"/>
                <a:ea typeface="Alexandria" pitchFamily="34" charset="0"/>
                <a:cs typeface="Alexandria" pitchFamily="34" charset="0"/>
              </a:rPr>
              <a:t>جمع بيانات ذات صلة</a:t>
            </a:r>
            <a:endParaRPr lang="zh-CN" altLang="en-US" sz="1417" kern="1200">
              <a:solidFill>
                <a:schemeClr val="tx1"/>
              </a:solidFill>
              <a:latin typeface="Calibri" charset="0"/>
              <a:ea typeface="等线" charset="0"/>
              <a:cs typeface="Calibri" charset="0"/>
            </a:endParaRPr>
          </a:p>
        </p:txBody>
      </p:sp>
      <p:sp>
        <p:nvSpPr>
          <p:cNvPr id="206" name="Rectangle"/>
          <p:cNvSpPr>
            <a:spLocks/>
          </p:cNvSpPr>
          <p:nvPr/>
        </p:nvSpPr>
        <p:spPr>
          <a:xfrm>
            <a:off x="3226899" y="4659726"/>
            <a:ext cx="1587361" cy="57821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2250"/>
              </a:lnSpc>
            </a:pPr>
            <a:r>
              <a:rPr lang="en-US" altLang="zh-CN" sz="1792" b="1" kern="1200">
                <a:latin typeface="Alexandria Bold" pitchFamily="34" charset="0"/>
                <a:ea typeface="Alexandria Bold" pitchFamily="34" charset="0"/>
                <a:cs typeface="Alexandria Bold" pitchFamily="34" charset="0"/>
              </a:rPr>
              <a:t>تحديد الافتراضات</a:t>
            </a:r>
            <a:endParaRPr lang="zh-CN" altLang="en-US" sz="1792" kern="1200">
              <a:solidFill>
                <a:schemeClr val="tx1"/>
              </a:solidFill>
              <a:latin typeface="Calibri" charset="0"/>
              <a:ea typeface="等线" charset="0"/>
              <a:cs typeface="Calibri" charset="0"/>
            </a:endParaRPr>
          </a:p>
        </p:txBody>
      </p:sp>
      <p:sp>
        <p:nvSpPr>
          <p:cNvPr id="207" name="Rectangle"/>
          <p:cNvSpPr>
            <a:spLocks/>
          </p:cNvSpPr>
          <p:nvPr/>
        </p:nvSpPr>
        <p:spPr>
          <a:xfrm>
            <a:off x="3226899" y="5320177"/>
            <a:ext cx="1587361" cy="42081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1625"/>
              </a:lnSpc>
            </a:pPr>
            <a:r>
              <a:rPr lang="en-US" altLang="zh-CN" sz="1417" kern="1200">
                <a:solidFill>
                  <a:srgbClr val="15213F"/>
                </a:solidFill>
                <a:latin typeface="Alexandria" pitchFamily="34" charset="0"/>
                <a:ea typeface="Alexandria" pitchFamily="34" charset="0"/>
                <a:cs typeface="Alexandria" pitchFamily="34" charset="0"/>
              </a:rPr>
              <a:t>كشف الافتراضات الكامنة</a:t>
            </a:r>
            <a:endParaRPr lang="zh-CN" altLang="en-US" sz="1417" kern="1200">
              <a:solidFill>
                <a:schemeClr val="tx1"/>
              </a:solidFill>
              <a:latin typeface="Calibri" charset="0"/>
              <a:ea typeface="等线" charset="0"/>
              <a:cs typeface="Calibri" charset="0"/>
            </a:endParaRPr>
          </a:p>
        </p:txBody>
      </p:sp>
      <p:sp>
        <p:nvSpPr>
          <p:cNvPr id="208" name="Rectangle"/>
          <p:cNvSpPr>
            <a:spLocks/>
          </p:cNvSpPr>
          <p:nvPr/>
        </p:nvSpPr>
        <p:spPr>
          <a:xfrm>
            <a:off x="9335743" y="1958337"/>
            <a:ext cx="1587361" cy="57821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2250"/>
              </a:lnSpc>
            </a:pPr>
            <a:r>
              <a:rPr lang="en-US" altLang="zh-CN" sz="1792" b="1" kern="1200">
                <a:solidFill>
                  <a:srgbClr val="15213F"/>
                </a:solidFill>
                <a:latin typeface="Alexandria Bold" pitchFamily="34" charset="0"/>
                <a:ea typeface="Alexandria Bold" pitchFamily="34" charset="0"/>
                <a:cs typeface="Alexandria Bold" pitchFamily="34" charset="0"/>
              </a:rPr>
              <a:t>تحديد المشكلة</a:t>
            </a:r>
            <a:endParaRPr lang="zh-CN" altLang="en-US" sz="1792" kern="1200">
              <a:solidFill>
                <a:schemeClr val="tx1"/>
              </a:solidFill>
              <a:latin typeface="Calibri" charset="0"/>
              <a:ea typeface="等线" charset="0"/>
              <a:cs typeface="Calibri" charset="0"/>
            </a:endParaRPr>
          </a:p>
        </p:txBody>
      </p:sp>
      <p:sp>
        <p:nvSpPr>
          <p:cNvPr id="209" name="Rectangle"/>
          <p:cNvSpPr>
            <a:spLocks/>
          </p:cNvSpPr>
          <p:nvPr/>
        </p:nvSpPr>
        <p:spPr>
          <a:xfrm>
            <a:off x="9335743" y="2618787"/>
            <a:ext cx="1587361" cy="42081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1625"/>
              </a:lnSpc>
            </a:pPr>
            <a:r>
              <a:rPr lang="en-US" altLang="zh-CN" sz="1417" kern="1200">
                <a:solidFill>
                  <a:srgbClr val="15213F"/>
                </a:solidFill>
                <a:latin typeface="Alexandria" pitchFamily="34" charset="0"/>
                <a:ea typeface="Alexandria" pitchFamily="34" charset="0"/>
                <a:cs typeface="Alexandria" pitchFamily="34" charset="0"/>
              </a:rPr>
              <a:t>تحديد السبب الأساسي</a:t>
            </a:r>
            <a:endParaRPr lang="zh-CN" altLang="en-US" sz="1417" kern="1200">
              <a:solidFill>
                <a:schemeClr val="tx1"/>
              </a:solidFill>
              <a:latin typeface="Calibri" charset="0"/>
              <a:ea typeface="等线" charset="0"/>
              <a:cs typeface="Calibri" charset="0"/>
            </a:endParaRPr>
          </a:p>
        </p:txBody>
      </p:sp>
      <p:sp>
        <p:nvSpPr>
          <p:cNvPr id="210" name="Rectangle"/>
          <p:cNvSpPr>
            <a:spLocks/>
          </p:cNvSpPr>
          <p:nvPr/>
        </p:nvSpPr>
        <p:spPr>
          <a:xfrm>
            <a:off x="1254542" y="1958337"/>
            <a:ext cx="1587362" cy="57821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2250"/>
              </a:lnSpc>
            </a:pPr>
            <a:r>
              <a:rPr lang="en-US" altLang="zh-CN" sz="1792" b="1" kern="1200">
                <a:solidFill>
                  <a:srgbClr val="15213F"/>
                </a:solidFill>
                <a:latin typeface="Alexandria Bold" pitchFamily="34" charset="0"/>
                <a:ea typeface="Alexandria Bold" pitchFamily="34" charset="0"/>
                <a:cs typeface="Alexandria Bold" pitchFamily="34" charset="0"/>
              </a:rPr>
              <a:t>التحليل والتقييم</a:t>
            </a:r>
            <a:endParaRPr lang="zh-CN" altLang="en-US" sz="1792" kern="1200">
              <a:solidFill>
                <a:schemeClr val="tx1"/>
              </a:solidFill>
              <a:latin typeface="Calibri" charset="0"/>
              <a:ea typeface="等线" charset="0"/>
              <a:cs typeface="Calibri" charset="0"/>
            </a:endParaRPr>
          </a:p>
        </p:txBody>
      </p:sp>
      <p:sp>
        <p:nvSpPr>
          <p:cNvPr id="211" name="Rectangle"/>
          <p:cNvSpPr>
            <a:spLocks/>
          </p:cNvSpPr>
          <p:nvPr/>
        </p:nvSpPr>
        <p:spPr>
          <a:xfrm>
            <a:off x="1254542" y="2618787"/>
            <a:ext cx="1587362" cy="42081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1625"/>
              </a:lnSpc>
            </a:pPr>
            <a:r>
              <a:rPr lang="en-US" altLang="zh-CN" sz="1417" kern="1200">
                <a:solidFill>
                  <a:srgbClr val="15213F"/>
                </a:solidFill>
                <a:latin typeface="Alexandria" pitchFamily="34" charset="0"/>
                <a:ea typeface="Alexandria" pitchFamily="34" charset="0"/>
                <a:cs typeface="Alexandria" pitchFamily="34" charset="0"/>
              </a:rPr>
              <a:t>تقييم الأدلة والبدائل</a:t>
            </a:r>
            <a:endParaRPr lang="zh-CN" altLang="en-US" sz="1417" kern="1200">
              <a:solidFill>
                <a:schemeClr val="tx1"/>
              </a:solidFill>
              <a:latin typeface="Calibri" charset="0"/>
              <a:ea typeface="等线" charset="0"/>
              <a:cs typeface="Calibri" charset="0"/>
            </a:endParaRPr>
          </a:p>
        </p:txBody>
      </p:sp>
      <p:sp>
        <p:nvSpPr>
          <p:cNvPr id="212" name="Rectangle"/>
          <p:cNvSpPr>
            <a:spLocks/>
          </p:cNvSpPr>
          <p:nvPr/>
        </p:nvSpPr>
        <p:spPr>
          <a:xfrm>
            <a:off x="5239570" y="1958337"/>
            <a:ext cx="1587361" cy="289107"/>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2250"/>
              </a:lnSpc>
            </a:pPr>
            <a:r>
              <a:rPr lang="en-US" altLang="zh-CN" sz="1792" b="1" kern="1200">
                <a:latin typeface="Alexandria Bold" pitchFamily="34" charset="0"/>
                <a:ea typeface="Alexandria Bold" pitchFamily="34" charset="0"/>
                <a:cs typeface="Alexandria Bold" pitchFamily="34" charset="0"/>
              </a:rPr>
              <a:t>طرح الأسئلة</a:t>
            </a:r>
            <a:endParaRPr lang="zh-CN" altLang="en-US" sz="1792" kern="1200">
              <a:solidFill>
                <a:schemeClr val="tx1"/>
              </a:solidFill>
              <a:latin typeface="Calibri" charset="0"/>
              <a:ea typeface="等线" charset="0"/>
              <a:cs typeface="Calibri" charset="0"/>
            </a:endParaRPr>
          </a:p>
        </p:txBody>
      </p:sp>
      <p:sp>
        <p:nvSpPr>
          <p:cNvPr id="213" name="Rectangle"/>
          <p:cNvSpPr>
            <a:spLocks/>
          </p:cNvSpPr>
          <p:nvPr/>
        </p:nvSpPr>
        <p:spPr>
          <a:xfrm>
            <a:off x="5239570" y="2329679"/>
            <a:ext cx="1587361" cy="420813"/>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1625"/>
              </a:lnSpc>
            </a:pPr>
            <a:r>
              <a:rPr lang="en-US" altLang="zh-CN" sz="1417" kern="1200">
                <a:solidFill>
                  <a:srgbClr val="15213F"/>
                </a:solidFill>
                <a:latin typeface="Alexandria" pitchFamily="34" charset="0"/>
                <a:ea typeface="Alexandria" pitchFamily="34" charset="0"/>
                <a:cs typeface="Alexandria" pitchFamily="34" charset="0"/>
              </a:rPr>
              <a:t>استيضاح النقاط المفتوحة</a:t>
            </a:r>
            <a:endParaRPr lang="zh-CN" altLang="en-US" sz="1417" kern="1200">
              <a:solidFill>
                <a:schemeClr val="tx1"/>
              </a:solidFill>
              <a:latin typeface="Calibri" charset="0"/>
              <a:ea typeface="等线" charset="0"/>
              <a:cs typeface="Calibri" charset="0"/>
            </a:endParaRPr>
          </a:p>
        </p:txBody>
      </p:sp>
      <p:sp>
        <p:nvSpPr>
          <p:cNvPr id="214" name="Rectangle"/>
          <p:cNvSpPr>
            <a:spLocks/>
          </p:cNvSpPr>
          <p:nvPr/>
        </p:nvSpPr>
        <p:spPr>
          <a:xfrm>
            <a:off x="687988" y="6180294"/>
            <a:ext cx="10690523" cy="197246"/>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1542"/>
              </a:lnSpc>
            </a:pPr>
            <a:r>
              <a:rPr lang="ar-SA" altLang="zh-CN" sz="1200" kern="1200" dirty="0">
                <a:solidFill>
                  <a:srgbClr val="15213F"/>
                </a:solidFill>
                <a:latin typeface="Alexandria" pitchFamily="34" charset="0"/>
                <a:ea typeface="Alexandria" pitchFamily="34" charset="0"/>
                <a:cs typeface="Alexandria" pitchFamily="34" charset="0"/>
              </a:rPr>
              <a:t>تمثل هذه المراحل دورة متكاملة تبدأ بالتعرف على المشكلة وتنتهي باستخلاص الدروس المستفادة، مما يجعل كل تجربة فرصة للتعلم والتطوير المستمر.</a:t>
            </a:r>
            <a:endParaRPr lang="ar-SA" altLang="zh-CN" sz="1200" kern="120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4948489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 name="Image"/>
          <p:cNvPicPr>
            <a:picLocks noChangeAspect="1"/>
          </p:cNvPicPr>
          <p:nvPr/>
        </p:nvPicPr>
        <p:blipFill>
          <a:blip r:embed="rId3" cstate="print"/>
          <a:stretch>
            <a:fillRect/>
          </a:stretch>
        </p:blipFill>
        <p:spPr>
          <a:xfrm>
            <a:off x="288529" y="44624"/>
            <a:ext cx="11903471" cy="6797629"/>
          </a:xfrm>
          <a:prstGeom prst="rect">
            <a:avLst/>
          </a:prstGeom>
          <a:noFill/>
          <a:ln w="12700" cap="flat" cmpd="sng">
            <a:noFill/>
            <a:prstDash val="solid"/>
            <a:miter/>
          </a:ln>
        </p:spPr>
      </p:pic>
      <p:sp>
        <p:nvSpPr>
          <p:cNvPr id="219" name="Rectangle"/>
          <p:cNvSpPr>
            <a:spLocks/>
          </p:cNvSpPr>
          <p:nvPr/>
        </p:nvSpPr>
        <p:spPr>
          <a:xfrm>
            <a:off x="6349689" y="1452780"/>
            <a:ext cx="4643452" cy="516732"/>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4042"/>
              </a:lnSpc>
            </a:pPr>
            <a:r>
              <a:rPr lang="ar-SA" altLang="zh-CN" sz="2000" b="1" kern="1200" dirty="0">
                <a:solidFill>
                  <a:srgbClr val="00B0F0"/>
                </a:solidFill>
                <a:latin typeface="Alexandria Bold" pitchFamily="34" charset="0"/>
                <a:ea typeface="Alexandria Bold" pitchFamily="34" charset="0"/>
                <a:cs typeface="Alexandria Bold" pitchFamily="34" charset="0"/>
              </a:rPr>
              <a:t>المراحل الأولى: التعرف والاستكشاف:</a:t>
            </a:r>
            <a:endParaRPr lang="ar-SA" altLang="zh-CN" sz="2000" kern="1200" dirty="0">
              <a:solidFill>
                <a:srgbClr val="00B0F0"/>
              </a:solidFill>
              <a:latin typeface="Calibri" charset="0"/>
              <a:ea typeface="等线" charset="0"/>
              <a:cs typeface="Calibri" charset="0"/>
            </a:endParaRPr>
          </a:p>
        </p:txBody>
      </p:sp>
      <p:sp>
        <p:nvSpPr>
          <p:cNvPr id="220" name="Rounded rectangle"/>
          <p:cNvSpPr>
            <a:spLocks/>
          </p:cNvSpPr>
          <p:nvPr/>
        </p:nvSpPr>
        <p:spPr>
          <a:xfrm>
            <a:off x="11158438" y="3187798"/>
            <a:ext cx="372070" cy="372069"/>
          </a:xfrm>
          <a:prstGeom prst="roundRect">
            <a:avLst>
              <a:gd name="adj" fmla="val 18671"/>
            </a:avLst>
          </a:prstGeom>
          <a:solidFill>
            <a:srgbClr val="CCF1FF"/>
          </a:solidFill>
          <a:ln w="7620" cap="flat" cmpd="sng">
            <a:solidFill>
              <a:srgbClr val="B2D7E5"/>
            </a:solidFill>
            <a:prstDash val="solid"/>
            <a:round/>
          </a:ln>
        </p:spPr>
      </p:sp>
      <p:sp>
        <p:nvSpPr>
          <p:cNvPr id="221" name="Rectangle"/>
          <p:cNvSpPr>
            <a:spLocks/>
          </p:cNvSpPr>
          <p:nvPr/>
        </p:nvSpPr>
        <p:spPr>
          <a:xfrm>
            <a:off x="11220450" y="3233614"/>
            <a:ext cx="248047"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1917"/>
              </a:lnSpc>
            </a:pPr>
            <a:r>
              <a:rPr lang="en-US" altLang="zh-CN" sz="1917" b="1" kern="1200">
                <a:solidFill>
                  <a:srgbClr val="15213F"/>
                </a:solidFill>
                <a:latin typeface="Alexandria Bold" pitchFamily="34" charset="0"/>
                <a:ea typeface="Alexandria Bold" pitchFamily="34" charset="0"/>
                <a:cs typeface="Alexandria Bold" pitchFamily="34" charset="0"/>
              </a:rPr>
              <a:t>1</a:t>
            </a:r>
            <a:endParaRPr lang="zh-CN" altLang="en-US" sz="1917" kern="1200">
              <a:solidFill>
                <a:schemeClr val="tx1"/>
              </a:solidFill>
              <a:latin typeface="Calibri" charset="0"/>
              <a:ea typeface="等线" charset="0"/>
              <a:cs typeface="Calibri" charset="0"/>
            </a:endParaRPr>
          </a:p>
        </p:txBody>
      </p:sp>
      <p:sp>
        <p:nvSpPr>
          <p:cNvPr id="222" name="Rectangle"/>
          <p:cNvSpPr>
            <a:spLocks/>
          </p:cNvSpPr>
          <p:nvPr/>
        </p:nvSpPr>
        <p:spPr>
          <a:xfrm>
            <a:off x="8925720" y="3259461"/>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l"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تحديد المشكلة</a:t>
            </a:r>
            <a:endParaRPr lang="ar-SA" altLang="zh-CN" sz="1625" kern="1200" dirty="0">
              <a:solidFill>
                <a:schemeClr val="tx1"/>
              </a:solidFill>
              <a:latin typeface="Calibri" charset="0"/>
              <a:ea typeface="等线" charset="0"/>
              <a:cs typeface="Calibri" charset="0"/>
            </a:endParaRPr>
          </a:p>
        </p:txBody>
      </p:sp>
      <p:sp>
        <p:nvSpPr>
          <p:cNvPr id="223" name="Rectangle"/>
          <p:cNvSpPr>
            <a:spLocks/>
          </p:cNvSpPr>
          <p:nvPr/>
        </p:nvSpPr>
        <p:spPr>
          <a:xfrm>
            <a:off x="8335415" y="3713510"/>
            <a:ext cx="2947789" cy="1587698"/>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sz="1292" kern="1200" dirty="0">
                <a:solidFill>
                  <a:srgbClr val="15213F"/>
                </a:solidFill>
                <a:latin typeface="Alexandria" pitchFamily="34" charset="0"/>
                <a:ea typeface="Alexandria" pitchFamily="34" charset="0"/>
                <a:cs typeface="Alexandria" pitchFamily="34" charset="0"/>
              </a:rPr>
              <a:t>توضيح المشكلة بدقة بعيدًا عن العموميات، مع تحديد أسبابها المحتملة وأطرافها المتأثرة. فالتحديد الدقيق هو نصف الحل، ويمنع هدر الجهود في معالجة أعراض بدلاً من الأسباب الحقيقية.</a:t>
            </a:r>
            <a:endParaRPr lang="ar-SA" altLang="zh-CN" sz="1292" kern="1200" dirty="0">
              <a:solidFill>
                <a:schemeClr val="tx1"/>
              </a:solidFill>
              <a:latin typeface="Calibri" charset="0"/>
              <a:ea typeface="等线" charset="0"/>
              <a:cs typeface="Calibri" charset="0"/>
            </a:endParaRPr>
          </a:p>
        </p:txBody>
      </p:sp>
      <p:sp>
        <p:nvSpPr>
          <p:cNvPr id="224" name="Rounded rectangle"/>
          <p:cNvSpPr>
            <a:spLocks/>
          </p:cNvSpPr>
          <p:nvPr/>
        </p:nvSpPr>
        <p:spPr>
          <a:xfrm>
            <a:off x="7466608" y="3933056"/>
            <a:ext cx="372069" cy="372069"/>
          </a:xfrm>
          <a:prstGeom prst="roundRect">
            <a:avLst>
              <a:gd name="adj" fmla="val 18671"/>
            </a:avLst>
          </a:prstGeom>
          <a:solidFill>
            <a:srgbClr val="CCF1FF"/>
          </a:solidFill>
          <a:ln w="7620" cap="flat" cmpd="sng">
            <a:solidFill>
              <a:srgbClr val="B2D7E5"/>
            </a:solidFill>
            <a:prstDash val="solid"/>
            <a:round/>
          </a:ln>
        </p:spPr>
      </p:sp>
      <p:sp>
        <p:nvSpPr>
          <p:cNvPr id="225" name="Rectangle"/>
          <p:cNvSpPr>
            <a:spLocks/>
          </p:cNvSpPr>
          <p:nvPr/>
        </p:nvSpPr>
        <p:spPr>
          <a:xfrm>
            <a:off x="7549258" y="3995067"/>
            <a:ext cx="248046"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1917"/>
              </a:lnSpc>
            </a:pPr>
            <a:r>
              <a:rPr lang="en-US" altLang="zh-CN" sz="1917" b="1" kern="1200" dirty="0">
                <a:solidFill>
                  <a:srgbClr val="15213F"/>
                </a:solidFill>
                <a:latin typeface="Alexandria Bold" pitchFamily="34" charset="0"/>
                <a:ea typeface="Alexandria Bold" pitchFamily="34" charset="0"/>
                <a:cs typeface="Alexandria Bold" pitchFamily="34" charset="0"/>
              </a:rPr>
              <a:t>2</a:t>
            </a:r>
            <a:endParaRPr lang="zh-CN" altLang="en-US" sz="1917" kern="1200" dirty="0">
              <a:solidFill>
                <a:schemeClr val="tx1"/>
              </a:solidFill>
              <a:latin typeface="Calibri" charset="0"/>
              <a:ea typeface="等线" charset="0"/>
              <a:cs typeface="Calibri" charset="0"/>
            </a:endParaRPr>
          </a:p>
        </p:txBody>
      </p:sp>
      <p:sp>
        <p:nvSpPr>
          <p:cNvPr id="226" name="Rectangle"/>
          <p:cNvSpPr>
            <a:spLocks/>
          </p:cNvSpPr>
          <p:nvPr/>
        </p:nvSpPr>
        <p:spPr>
          <a:xfrm>
            <a:off x="5233889" y="3989908"/>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جمع المعلومات</a:t>
            </a:r>
            <a:endParaRPr lang="ar-SA" altLang="zh-CN" sz="1625" kern="1200" dirty="0">
              <a:solidFill>
                <a:schemeClr val="tx1"/>
              </a:solidFill>
              <a:latin typeface="Calibri" charset="0"/>
              <a:ea typeface="等线" charset="0"/>
              <a:cs typeface="Calibri" charset="0"/>
            </a:endParaRPr>
          </a:p>
        </p:txBody>
      </p:sp>
      <p:sp>
        <p:nvSpPr>
          <p:cNvPr id="227" name="Rectangle"/>
          <p:cNvSpPr>
            <a:spLocks/>
          </p:cNvSpPr>
          <p:nvPr/>
        </p:nvSpPr>
        <p:spPr>
          <a:xfrm>
            <a:off x="4653114" y="4477408"/>
            <a:ext cx="2947888" cy="132308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dirty="0">
                <a:solidFill>
                  <a:srgbClr val="15213F"/>
                </a:solidFill>
                <a:latin typeface="Alexandria" pitchFamily="34" charset="0"/>
                <a:ea typeface="Alexandria" pitchFamily="34" charset="0"/>
                <a:cs typeface="Alexandria" pitchFamily="34" charset="0"/>
              </a:rPr>
              <a:t>جمع البيانات ذات الصلة من مصادر موثوقة تشمل: التقارير، الملاحظات الميدانية، آراء المعلمين، ونتائج الطلاب. تنوع المصادر يضمن رؤية شاملة ومتوازنة للمشكلة.</a:t>
            </a:r>
            <a:endParaRPr lang="ar-SA" altLang="zh-CN" sz="1292" kern="1200" dirty="0">
              <a:solidFill>
                <a:schemeClr val="tx1"/>
              </a:solidFill>
              <a:latin typeface="Calibri" charset="0"/>
              <a:ea typeface="等线" charset="0"/>
              <a:cs typeface="Calibri" charset="0"/>
            </a:endParaRPr>
          </a:p>
        </p:txBody>
      </p:sp>
      <p:sp>
        <p:nvSpPr>
          <p:cNvPr id="228" name="Rounded rectangle"/>
          <p:cNvSpPr>
            <a:spLocks/>
          </p:cNvSpPr>
          <p:nvPr/>
        </p:nvSpPr>
        <p:spPr>
          <a:xfrm>
            <a:off x="3632512" y="4797152"/>
            <a:ext cx="372070" cy="372069"/>
          </a:xfrm>
          <a:prstGeom prst="roundRect">
            <a:avLst>
              <a:gd name="adj" fmla="val 18671"/>
            </a:avLst>
          </a:prstGeom>
          <a:solidFill>
            <a:srgbClr val="CCF1FF"/>
          </a:solidFill>
          <a:ln w="7620" cap="flat" cmpd="sng">
            <a:solidFill>
              <a:srgbClr val="B2D7E5"/>
            </a:solidFill>
            <a:prstDash val="solid"/>
            <a:round/>
          </a:ln>
        </p:spPr>
      </p:sp>
      <p:sp>
        <p:nvSpPr>
          <p:cNvPr id="229" name="Rectangle"/>
          <p:cNvSpPr>
            <a:spLocks/>
          </p:cNvSpPr>
          <p:nvPr/>
        </p:nvSpPr>
        <p:spPr>
          <a:xfrm>
            <a:off x="3666137" y="4901630"/>
            <a:ext cx="248046"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1917"/>
              </a:lnSpc>
            </a:pPr>
            <a:r>
              <a:rPr lang="en-US" altLang="zh-CN" sz="1917" b="1" kern="1200" dirty="0">
                <a:solidFill>
                  <a:srgbClr val="15213F"/>
                </a:solidFill>
                <a:latin typeface="Alexandria Bold" pitchFamily="34" charset="0"/>
                <a:ea typeface="Alexandria Bold" pitchFamily="34" charset="0"/>
                <a:cs typeface="Alexandria Bold" pitchFamily="34" charset="0"/>
              </a:rPr>
              <a:t>3</a:t>
            </a:r>
            <a:endParaRPr lang="zh-CN" altLang="en-US" sz="1917" kern="1200" dirty="0">
              <a:solidFill>
                <a:schemeClr val="tx1"/>
              </a:solidFill>
              <a:latin typeface="Calibri" charset="0"/>
              <a:ea typeface="等线" charset="0"/>
              <a:cs typeface="Calibri" charset="0"/>
            </a:endParaRPr>
          </a:p>
        </p:txBody>
      </p:sp>
      <p:sp>
        <p:nvSpPr>
          <p:cNvPr id="230" name="Rectangle"/>
          <p:cNvSpPr>
            <a:spLocks/>
          </p:cNvSpPr>
          <p:nvPr/>
        </p:nvSpPr>
        <p:spPr>
          <a:xfrm>
            <a:off x="1399792" y="485395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طرح الأسئلة</a:t>
            </a:r>
            <a:endParaRPr lang="ar-SA" altLang="zh-CN" sz="1625" kern="1200" dirty="0">
              <a:solidFill>
                <a:schemeClr val="tx1"/>
              </a:solidFill>
              <a:latin typeface="Calibri" charset="0"/>
              <a:ea typeface="等线" charset="0"/>
              <a:cs typeface="Calibri" charset="0"/>
            </a:endParaRPr>
          </a:p>
        </p:txBody>
      </p:sp>
      <p:sp>
        <p:nvSpPr>
          <p:cNvPr id="231" name="Rectangle"/>
          <p:cNvSpPr>
            <a:spLocks/>
          </p:cNvSpPr>
          <p:nvPr/>
        </p:nvSpPr>
        <p:spPr>
          <a:xfrm>
            <a:off x="623392" y="5211688"/>
            <a:ext cx="2947888" cy="105846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sz="1292" kern="1200" dirty="0">
                <a:solidFill>
                  <a:srgbClr val="15213F"/>
                </a:solidFill>
                <a:latin typeface="Alexandria" pitchFamily="34" charset="0"/>
                <a:ea typeface="Alexandria" pitchFamily="34" charset="0"/>
                <a:cs typeface="Alexandria" pitchFamily="34" charset="0"/>
              </a:rPr>
              <a:t>صياغة أسئلة عميقة مثل: لماذا حدثت المشكلة؟ ما العوامل المؤثرة؟ ما البدائل المتاحة؟ الأسئلة الجيدة تفتح آفاقًا جديدة للفهم وتكشف جوانب خفية.</a:t>
            </a:r>
            <a:endParaRPr lang="ar-SA" altLang="zh-CN" sz="1292" kern="1200" dirty="0">
              <a:solidFill>
                <a:schemeClr val="tx1"/>
              </a:solidFill>
              <a:latin typeface="Calibri" charset="0"/>
              <a:ea typeface="等线" charset="0"/>
              <a:cs typeface="Calibri" charset="0"/>
            </a:endParaRPr>
          </a:p>
        </p:txBody>
      </p:sp>
      <p:cxnSp>
        <p:nvCxnSpPr>
          <p:cNvPr id="16" name="Straight Connector 15">
            <a:extLst>
              <a:ext uri="{FF2B5EF4-FFF2-40B4-BE49-F238E27FC236}">
                <a16:creationId xmlns:a16="http://schemas.microsoft.com/office/drawing/2014/main" id="{5A1D8B52-DA91-C8C5-A658-79EE8D539569}"/>
              </a:ext>
            </a:extLst>
          </p:cNvPr>
          <p:cNvCxnSpPr/>
          <p:nvPr/>
        </p:nvCxnSpPr>
        <p:spPr>
          <a:xfrm>
            <a:off x="4275031" y="3429000"/>
            <a:ext cx="0" cy="283904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FE547EE3-5F6B-0DA7-AEC8-78BC04B49EF2}"/>
              </a:ext>
            </a:extLst>
          </p:cNvPr>
          <p:cNvCxnSpPr/>
          <p:nvPr/>
        </p:nvCxnSpPr>
        <p:spPr>
          <a:xfrm>
            <a:off x="8040216" y="2777208"/>
            <a:ext cx="0" cy="2839045"/>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18" name="Image" descr="preencoded.png">
            <a:extLst>
              <a:ext uri="{FF2B5EF4-FFF2-40B4-BE49-F238E27FC236}">
                <a16:creationId xmlns:a16="http://schemas.microsoft.com/office/drawing/2014/main" id="{D5D195F1-8CF7-A95F-8773-0A700BBA8DEB}"/>
              </a:ext>
            </a:extLst>
          </p:cNvPr>
          <p:cNvPicPr>
            <a:picLocks noChangeAspect="1"/>
          </p:cNvPicPr>
          <p:nvPr/>
        </p:nvPicPr>
        <p:blipFill>
          <a:blip r:embed="rId4" cstate="print"/>
          <a:stretch>
            <a:fillRect/>
          </a:stretch>
        </p:blipFill>
        <p:spPr>
          <a:xfrm>
            <a:off x="7869337" y="2060848"/>
            <a:ext cx="3622973" cy="661492"/>
          </a:xfrm>
          <a:prstGeom prst="rect">
            <a:avLst/>
          </a:prstGeom>
          <a:noFill/>
          <a:ln w="12700" cap="flat" cmpd="sng">
            <a:noFill/>
            <a:prstDash val="solid"/>
            <a:miter/>
          </a:ln>
        </p:spPr>
      </p:pic>
      <p:pic>
        <p:nvPicPr>
          <p:cNvPr id="19" name="Image" descr="preencoded.png">
            <a:extLst>
              <a:ext uri="{FF2B5EF4-FFF2-40B4-BE49-F238E27FC236}">
                <a16:creationId xmlns:a16="http://schemas.microsoft.com/office/drawing/2014/main" id="{D3F30EF1-45DC-C60E-8CD6-7E77CF16588E}"/>
              </a:ext>
            </a:extLst>
          </p:cNvPr>
          <p:cNvPicPr>
            <a:picLocks noChangeAspect="1"/>
          </p:cNvPicPr>
          <p:nvPr/>
        </p:nvPicPr>
        <p:blipFill>
          <a:blip r:embed="rId5" cstate="print"/>
          <a:stretch>
            <a:fillRect/>
          </a:stretch>
        </p:blipFill>
        <p:spPr>
          <a:xfrm>
            <a:off x="4246365" y="2060848"/>
            <a:ext cx="3622973" cy="661492"/>
          </a:xfrm>
          <a:prstGeom prst="rect">
            <a:avLst/>
          </a:prstGeom>
          <a:noFill/>
          <a:ln w="12700" cap="flat" cmpd="sng">
            <a:noFill/>
            <a:prstDash val="solid"/>
            <a:miter/>
          </a:ln>
        </p:spPr>
      </p:pic>
      <p:pic>
        <p:nvPicPr>
          <p:cNvPr id="20" name="Image" descr="preencoded.png">
            <a:extLst>
              <a:ext uri="{FF2B5EF4-FFF2-40B4-BE49-F238E27FC236}">
                <a16:creationId xmlns:a16="http://schemas.microsoft.com/office/drawing/2014/main" id="{43C75532-A117-C403-7D4E-202294756FBC}"/>
              </a:ext>
            </a:extLst>
          </p:cNvPr>
          <p:cNvPicPr>
            <a:picLocks noChangeAspect="1"/>
          </p:cNvPicPr>
          <p:nvPr/>
        </p:nvPicPr>
        <p:blipFill>
          <a:blip r:embed="rId6" cstate="print"/>
          <a:stretch>
            <a:fillRect/>
          </a:stretch>
        </p:blipFill>
        <p:spPr>
          <a:xfrm>
            <a:off x="623392" y="2060848"/>
            <a:ext cx="3622973" cy="661492"/>
          </a:xfrm>
          <a:prstGeom prst="rect">
            <a:avLst/>
          </a:prstGeom>
          <a:noFill/>
          <a:ln w="12700" cap="flat" cmpd="sng">
            <a:noFill/>
            <a:prstDash val="solid"/>
            <a:miter/>
          </a:ln>
        </p:spPr>
      </p:pic>
    </p:spTree>
    <p:extLst>
      <p:ext uri="{BB962C8B-B14F-4D97-AF65-F5344CB8AC3E}">
        <p14:creationId xmlns:p14="http://schemas.microsoft.com/office/powerpoint/2010/main" val="947147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 name="Image"/>
          <p:cNvPicPr>
            <a:picLocks noChangeAspect="1"/>
          </p:cNvPicPr>
          <p:nvPr/>
        </p:nvPicPr>
        <p:blipFill>
          <a:blip r:embed="rId3" cstate="print"/>
          <a:stretch>
            <a:fillRect/>
          </a:stretch>
        </p:blipFill>
        <p:spPr>
          <a:xfrm>
            <a:off x="288529" y="44624"/>
            <a:ext cx="11903471" cy="6797629"/>
          </a:xfrm>
          <a:prstGeom prst="rect">
            <a:avLst/>
          </a:prstGeom>
          <a:noFill/>
          <a:ln w="12700" cap="flat" cmpd="sng">
            <a:noFill/>
            <a:prstDash val="solid"/>
            <a:miter/>
          </a:ln>
        </p:spPr>
      </p:pic>
      <p:sp>
        <p:nvSpPr>
          <p:cNvPr id="219" name="Rectangle"/>
          <p:cNvSpPr>
            <a:spLocks/>
          </p:cNvSpPr>
          <p:nvPr/>
        </p:nvSpPr>
        <p:spPr>
          <a:xfrm>
            <a:off x="6349689" y="1452780"/>
            <a:ext cx="4643452" cy="516732"/>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4042"/>
              </a:lnSpc>
            </a:pPr>
            <a:r>
              <a:rPr lang="ar-SA" altLang="zh-CN" sz="2000" b="1" kern="1200" dirty="0">
                <a:solidFill>
                  <a:srgbClr val="00B0F0"/>
                </a:solidFill>
                <a:latin typeface="Alexandria Bold" pitchFamily="34" charset="0"/>
                <a:ea typeface="Alexandria Bold" pitchFamily="34" charset="0"/>
                <a:cs typeface="Alexandria Bold" pitchFamily="34" charset="0"/>
              </a:rPr>
              <a:t>المراحل الوسطى: التحليل والتقييم:</a:t>
            </a:r>
            <a:endParaRPr lang="ar-SA" altLang="zh-CN" sz="2000" kern="1200" dirty="0">
              <a:solidFill>
                <a:srgbClr val="00B0F0"/>
              </a:solidFill>
              <a:latin typeface="Calibri" charset="0"/>
              <a:ea typeface="等线" charset="0"/>
              <a:cs typeface="Calibri" charset="0"/>
            </a:endParaRPr>
          </a:p>
        </p:txBody>
      </p:sp>
      <p:sp>
        <p:nvSpPr>
          <p:cNvPr id="220" name="Rounded rectangle"/>
          <p:cNvSpPr>
            <a:spLocks/>
          </p:cNvSpPr>
          <p:nvPr/>
        </p:nvSpPr>
        <p:spPr>
          <a:xfrm>
            <a:off x="11158438" y="3187798"/>
            <a:ext cx="372070" cy="372069"/>
          </a:xfrm>
          <a:prstGeom prst="roundRect">
            <a:avLst>
              <a:gd name="adj" fmla="val 18671"/>
            </a:avLst>
          </a:prstGeom>
          <a:solidFill>
            <a:srgbClr val="CCF1FF"/>
          </a:solidFill>
          <a:ln w="7620" cap="flat" cmpd="sng">
            <a:solidFill>
              <a:srgbClr val="B2D7E5"/>
            </a:solidFill>
            <a:prstDash val="solid"/>
            <a:round/>
          </a:ln>
        </p:spPr>
      </p:sp>
      <p:sp>
        <p:nvSpPr>
          <p:cNvPr id="221" name="Rectangle"/>
          <p:cNvSpPr>
            <a:spLocks/>
          </p:cNvSpPr>
          <p:nvPr/>
        </p:nvSpPr>
        <p:spPr>
          <a:xfrm>
            <a:off x="11220450" y="3233614"/>
            <a:ext cx="248047"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1917"/>
              </a:lnSpc>
            </a:pPr>
            <a:r>
              <a:rPr lang="en-US" altLang="zh-CN" sz="1917" b="1" kern="1200">
                <a:solidFill>
                  <a:srgbClr val="15213F"/>
                </a:solidFill>
                <a:latin typeface="Alexandria Bold" pitchFamily="34" charset="0"/>
                <a:ea typeface="Alexandria Bold" pitchFamily="34" charset="0"/>
                <a:cs typeface="Alexandria Bold" pitchFamily="34" charset="0"/>
              </a:rPr>
              <a:t>1</a:t>
            </a:r>
            <a:endParaRPr lang="zh-CN" altLang="en-US" sz="1917" kern="1200">
              <a:solidFill>
                <a:schemeClr val="tx1"/>
              </a:solidFill>
              <a:latin typeface="Calibri" charset="0"/>
              <a:ea typeface="等线" charset="0"/>
              <a:cs typeface="Calibri" charset="0"/>
            </a:endParaRPr>
          </a:p>
        </p:txBody>
      </p:sp>
      <p:sp>
        <p:nvSpPr>
          <p:cNvPr id="222" name="Rectangle"/>
          <p:cNvSpPr>
            <a:spLocks/>
          </p:cNvSpPr>
          <p:nvPr/>
        </p:nvSpPr>
        <p:spPr>
          <a:xfrm>
            <a:off x="8925720" y="3259461"/>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l"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تحديد الافتراضات</a:t>
            </a:r>
          </a:p>
        </p:txBody>
      </p:sp>
      <p:sp>
        <p:nvSpPr>
          <p:cNvPr id="224" name="Rounded rectangle"/>
          <p:cNvSpPr>
            <a:spLocks/>
          </p:cNvSpPr>
          <p:nvPr/>
        </p:nvSpPr>
        <p:spPr>
          <a:xfrm>
            <a:off x="7466608" y="3933056"/>
            <a:ext cx="372069" cy="372069"/>
          </a:xfrm>
          <a:prstGeom prst="roundRect">
            <a:avLst>
              <a:gd name="adj" fmla="val 18671"/>
            </a:avLst>
          </a:prstGeom>
          <a:solidFill>
            <a:srgbClr val="CCF1FF"/>
          </a:solidFill>
          <a:ln w="7620" cap="flat" cmpd="sng">
            <a:solidFill>
              <a:srgbClr val="B2D7E5"/>
            </a:solidFill>
            <a:prstDash val="solid"/>
            <a:round/>
          </a:ln>
        </p:spPr>
      </p:sp>
      <p:sp>
        <p:nvSpPr>
          <p:cNvPr id="225" name="Rectangle"/>
          <p:cNvSpPr>
            <a:spLocks/>
          </p:cNvSpPr>
          <p:nvPr/>
        </p:nvSpPr>
        <p:spPr>
          <a:xfrm>
            <a:off x="7549258" y="3995067"/>
            <a:ext cx="248046"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1917"/>
              </a:lnSpc>
            </a:pPr>
            <a:r>
              <a:rPr lang="en-US" altLang="zh-CN" sz="1917" b="1" kern="1200" dirty="0">
                <a:solidFill>
                  <a:srgbClr val="15213F"/>
                </a:solidFill>
                <a:latin typeface="Alexandria Bold" pitchFamily="34" charset="0"/>
                <a:ea typeface="Alexandria Bold" pitchFamily="34" charset="0"/>
                <a:cs typeface="Alexandria Bold" pitchFamily="34" charset="0"/>
              </a:rPr>
              <a:t>2</a:t>
            </a:r>
            <a:endParaRPr lang="zh-CN" altLang="en-US" sz="1917" kern="1200" dirty="0">
              <a:solidFill>
                <a:schemeClr val="tx1"/>
              </a:solidFill>
              <a:latin typeface="Calibri" charset="0"/>
              <a:ea typeface="等线" charset="0"/>
              <a:cs typeface="Calibri" charset="0"/>
            </a:endParaRPr>
          </a:p>
        </p:txBody>
      </p:sp>
      <p:sp>
        <p:nvSpPr>
          <p:cNvPr id="226" name="Rectangle"/>
          <p:cNvSpPr>
            <a:spLocks/>
          </p:cNvSpPr>
          <p:nvPr/>
        </p:nvSpPr>
        <p:spPr>
          <a:xfrm>
            <a:off x="5024140" y="3998136"/>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تحليل وتقييم المعلومات</a:t>
            </a:r>
            <a:endParaRPr lang="ar-SA" altLang="zh-CN" sz="1625" kern="1200" dirty="0">
              <a:solidFill>
                <a:schemeClr val="tx1"/>
              </a:solidFill>
              <a:latin typeface="Calibri" charset="0"/>
              <a:ea typeface="等线" charset="0"/>
              <a:cs typeface="Calibri" charset="0"/>
            </a:endParaRPr>
          </a:p>
        </p:txBody>
      </p:sp>
      <p:sp>
        <p:nvSpPr>
          <p:cNvPr id="227" name="Rectangle"/>
          <p:cNvSpPr>
            <a:spLocks/>
          </p:cNvSpPr>
          <p:nvPr/>
        </p:nvSpPr>
        <p:spPr>
          <a:xfrm>
            <a:off x="4653114" y="4477408"/>
            <a:ext cx="2947888" cy="132308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dirty="0">
                <a:solidFill>
                  <a:srgbClr val="15213F"/>
                </a:solidFill>
                <a:latin typeface="Alexandria" pitchFamily="34" charset="0"/>
                <a:ea typeface="Alexandria" pitchFamily="34" charset="0"/>
                <a:cs typeface="Alexandria" pitchFamily="34" charset="0"/>
              </a:rPr>
              <a:t>دراسة المعطيات بعناية، ومقارنة الأدلة، والتمييز بين الحقائق والآراء للوصول إلى استنتاجات منطقية. </a:t>
            </a:r>
            <a:r>
              <a:rPr lang="ar-SA" altLang="zh-CN" sz="1292" kern="1200">
                <a:solidFill>
                  <a:srgbClr val="15213F"/>
                </a:solidFill>
                <a:latin typeface="Alexandria" pitchFamily="34" charset="0"/>
                <a:ea typeface="Alexandria" pitchFamily="34" charset="0"/>
                <a:cs typeface="Alexandria" pitchFamily="34" charset="0"/>
              </a:rPr>
              <a:t>هذه المرحلة هي جوهر التفكير الناقد حيث يتم فرز المعلومات وتصنيفها.</a:t>
            </a:r>
            <a:endParaRPr lang="ar-SA" altLang="zh-CN" sz="1292" kern="1200" dirty="0">
              <a:solidFill>
                <a:srgbClr val="15213F"/>
              </a:solidFill>
              <a:latin typeface="Alexandria" pitchFamily="34" charset="0"/>
              <a:ea typeface="Alexandria" pitchFamily="34" charset="0"/>
              <a:cs typeface="Alexandria" pitchFamily="34" charset="0"/>
            </a:endParaRPr>
          </a:p>
        </p:txBody>
      </p:sp>
      <p:sp>
        <p:nvSpPr>
          <p:cNvPr id="228" name="Rounded rectangle"/>
          <p:cNvSpPr>
            <a:spLocks/>
          </p:cNvSpPr>
          <p:nvPr/>
        </p:nvSpPr>
        <p:spPr>
          <a:xfrm>
            <a:off x="3632512" y="4797152"/>
            <a:ext cx="372070" cy="372069"/>
          </a:xfrm>
          <a:prstGeom prst="roundRect">
            <a:avLst>
              <a:gd name="adj" fmla="val 18671"/>
            </a:avLst>
          </a:prstGeom>
          <a:solidFill>
            <a:srgbClr val="CCF1FF"/>
          </a:solidFill>
          <a:ln w="7620" cap="flat" cmpd="sng">
            <a:solidFill>
              <a:srgbClr val="B2D7E5"/>
            </a:solidFill>
            <a:prstDash val="solid"/>
            <a:round/>
          </a:ln>
        </p:spPr>
      </p:sp>
      <p:sp>
        <p:nvSpPr>
          <p:cNvPr id="229" name="Rectangle"/>
          <p:cNvSpPr>
            <a:spLocks/>
          </p:cNvSpPr>
          <p:nvPr/>
        </p:nvSpPr>
        <p:spPr>
          <a:xfrm>
            <a:off x="3666137" y="4901630"/>
            <a:ext cx="248046"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1917"/>
              </a:lnSpc>
            </a:pPr>
            <a:r>
              <a:rPr lang="en-US" altLang="zh-CN" sz="1917" b="1" kern="1200" dirty="0">
                <a:solidFill>
                  <a:srgbClr val="15213F"/>
                </a:solidFill>
                <a:latin typeface="Alexandria Bold" pitchFamily="34" charset="0"/>
                <a:ea typeface="Alexandria Bold" pitchFamily="34" charset="0"/>
                <a:cs typeface="Alexandria Bold" pitchFamily="34" charset="0"/>
              </a:rPr>
              <a:t>3</a:t>
            </a:r>
            <a:endParaRPr lang="zh-CN" altLang="en-US" sz="1917" kern="1200" dirty="0">
              <a:solidFill>
                <a:schemeClr val="tx1"/>
              </a:solidFill>
              <a:latin typeface="Calibri" charset="0"/>
              <a:ea typeface="等线" charset="0"/>
              <a:cs typeface="Calibri" charset="0"/>
            </a:endParaRPr>
          </a:p>
        </p:txBody>
      </p:sp>
      <p:sp>
        <p:nvSpPr>
          <p:cNvPr id="230" name="Rectangle"/>
          <p:cNvSpPr>
            <a:spLocks/>
          </p:cNvSpPr>
          <p:nvPr/>
        </p:nvSpPr>
        <p:spPr>
          <a:xfrm>
            <a:off x="1399792" y="485395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اختيار الحل المناسب</a:t>
            </a:r>
            <a:endParaRPr lang="ar-SA" altLang="zh-CN" sz="1625" kern="1200" dirty="0">
              <a:solidFill>
                <a:schemeClr val="tx1"/>
              </a:solidFill>
              <a:latin typeface="Calibri" charset="0"/>
              <a:ea typeface="等线" charset="0"/>
              <a:cs typeface="Calibri" charset="0"/>
            </a:endParaRPr>
          </a:p>
        </p:txBody>
      </p:sp>
      <p:sp>
        <p:nvSpPr>
          <p:cNvPr id="231" name="Rectangle"/>
          <p:cNvSpPr>
            <a:spLocks/>
          </p:cNvSpPr>
          <p:nvPr/>
        </p:nvSpPr>
        <p:spPr>
          <a:xfrm>
            <a:off x="623392" y="5211688"/>
            <a:ext cx="2947888" cy="105846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sz="1292" kern="1200" dirty="0">
                <a:solidFill>
                  <a:srgbClr val="15213F"/>
                </a:solidFill>
                <a:latin typeface="Alexandria" pitchFamily="34" charset="0"/>
                <a:ea typeface="Alexandria" pitchFamily="34" charset="0"/>
                <a:cs typeface="Alexandria" pitchFamily="34" charset="0"/>
              </a:rPr>
              <a:t>تقييم البدائل وفق معايير واضحة تشمل: الواقعية – الأثر – الموارد – الوقت، ثم اختيار أفضل حل ممكن يحقق التوازن بين هذه المعايير.</a:t>
            </a:r>
          </a:p>
        </p:txBody>
      </p:sp>
      <p:cxnSp>
        <p:nvCxnSpPr>
          <p:cNvPr id="16" name="Straight Connector 15">
            <a:extLst>
              <a:ext uri="{FF2B5EF4-FFF2-40B4-BE49-F238E27FC236}">
                <a16:creationId xmlns:a16="http://schemas.microsoft.com/office/drawing/2014/main" id="{5A1D8B52-DA91-C8C5-A658-79EE8D539569}"/>
              </a:ext>
            </a:extLst>
          </p:cNvPr>
          <p:cNvCxnSpPr/>
          <p:nvPr/>
        </p:nvCxnSpPr>
        <p:spPr>
          <a:xfrm>
            <a:off x="4275031" y="3429000"/>
            <a:ext cx="0" cy="283904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FE547EE3-5F6B-0DA7-AEC8-78BC04B49EF2}"/>
              </a:ext>
            </a:extLst>
          </p:cNvPr>
          <p:cNvCxnSpPr/>
          <p:nvPr/>
        </p:nvCxnSpPr>
        <p:spPr>
          <a:xfrm>
            <a:off x="8040216" y="2777208"/>
            <a:ext cx="0" cy="2839045"/>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18" name="Image" descr="preencoded.png">
            <a:extLst>
              <a:ext uri="{FF2B5EF4-FFF2-40B4-BE49-F238E27FC236}">
                <a16:creationId xmlns:a16="http://schemas.microsoft.com/office/drawing/2014/main" id="{D5D195F1-8CF7-A95F-8773-0A700BBA8DEB}"/>
              </a:ext>
            </a:extLst>
          </p:cNvPr>
          <p:cNvPicPr>
            <a:picLocks noChangeAspect="1"/>
          </p:cNvPicPr>
          <p:nvPr/>
        </p:nvPicPr>
        <p:blipFill>
          <a:blip r:embed="rId4" cstate="print"/>
          <a:stretch>
            <a:fillRect/>
          </a:stretch>
        </p:blipFill>
        <p:spPr>
          <a:xfrm>
            <a:off x="7869337" y="2060848"/>
            <a:ext cx="3622973" cy="661492"/>
          </a:xfrm>
          <a:prstGeom prst="rect">
            <a:avLst/>
          </a:prstGeom>
          <a:noFill/>
          <a:ln w="12700" cap="flat" cmpd="sng">
            <a:noFill/>
            <a:prstDash val="solid"/>
            <a:miter/>
          </a:ln>
        </p:spPr>
      </p:pic>
      <p:pic>
        <p:nvPicPr>
          <p:cNvPr id="19" name="Image" descr="preencoded.png">
            <a:extLst>
              <a:ext uri="{FF2B5EF4-FFF2-40B4-BE49-F238E27FC236}">
                <a16:creationId xmlns:a16="http://schemas.microsoft.com/office/drawing/2014/main" id="{D3F30EF1-45DC-C60E-8CD6-7E77CF16588E}"/>
              </a:ext>
            </a:extLst>
          </p:cNvPr>
          <p:cNvPicPr>
            <a:picLocks noChangeAspect="1"/>
          </p:cNvPicPr>
          <p:nvPr/>
        </p:nvPicPr>
        <p:blipFill>
          <a:blip r:embed="rId5" cstate="print"/>
          <a:stretch>
            <a:fillRect/>
          </a:stretch>
        </p:blipFill>
        <p:spPr>
          <a:xfrm>
            <a:off x="4246365" y="2060848"/>
            <a:ext cx="3622973" cy="661492"/>
          </a:xfrm>
          <a:prstGeom prst="rect">
            <a:avLst/>
          </a:prstGeom>
          <a:noFill/>
          <a:ln w="12700" cap="flat" cmpd="sng">
            <a:noFill/>
            <a:prstDash val="solid"/>
            <a:miter/>
          </a:ln>
        </p:spPr>
      </p:pic>
      <p:pic>
        <p:nvPicPr>
          <p:cNvPr id="20" name="Image" descr="preencoded.png">
            <a:extLst>
              <a:ext uri="{FF2B5EF4-FFF2-40B4-BE49-F238E27FC236}">
                <a16:creationId xmlns:a16="http://schemas.microsoft.com/office/drawing/2014/main" id="{43C75532-A117-C403-7D4E-202294756FBC}"/>
              </a:ext>
            </a:extLst>
          </p:cNvPr>
          <p:cNvPicPr>
            <a:picLocks noChangeAspect="1"/>
          </p:cNvPicPr>
          <p:nvPr/>
        </p:nvPicPr>
        <p:blipFill>
          <a:blip r:embed="rId6" cstate="print"/>
          <a:stretch>
            <a:fillRect/>
          </a:stretch>
        </p:blipFill>
        <p:spPr>
          <a:xfrm>
            <a:off x="623392" y="2060848"/>
            <a:ext cx="3622973" cy="661492"/>
          </a:xfrm>
          <a:prstGeom prst="rect">
            <a:avLst/>
          </a:prstGeom>
          <a:noFill/>
          <a:ln w="12700" cap="flat" cmpd="sng">
            <a:noFill/>
            <a:prstDash val="solid"/>
            <a:miter/>
          </a:ln>
        </p:spPr>
      </p:pic>
      <p:sp>
        <p:nvSpPr>
          <p:cNvPr id="21" name="Rectangle">
            <a:extLst>
              <a:ext uri="{FF2B5EF4-FFF2-40B4-BE49-F238E27FC236}">
                <a16:creationId xmlns:a16="http://schemas.microsoft.com/office/drawing/2014/main" id="{EC9B0B24-15CF-5155-7CC9-DE7DF7112918}"/>
              </a:ext>
            </a:extLst>
          </p:cNvPr>
          <p:cNvSpPr>
            <a:spLocks/>
          </p:cNvSpPr>
          <p:nvPr/>
        </p:nvSpPr>
        <p:spPr>
          <a:xfrm>
            <a:off x="8271801" y="3741879"/>
            <a:ext cx="2947789" cy="132308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sz="1292" kern="1200" dirty="0">
                <a:solidFill>
                  <a:srgbClr val="15213F"/>
                </a:solidFill>
                <a:latin typeface="Alexandria" pitchFamily="34" charset="0"/>
                <a:cs typeface="Alexandria" pitchFamily="34" charset="0"/>
              </a:rPr>
              <a:t>الكشف عن الأفكار المسبقة أو الأحكام الأولية التي قد تؤثر على موضوعية القرار. فكثير من القرارات الخاطئة تنبع من افتراضات غير مدروسة يتم التسليم بها دون تحقق.</a:t>
            </a:r>
          </a:p>
        </p:txBody>
      </p:sp>
    </p:spTree>
    <p:extLst>
      <p:ext uri="{BB962C8B-B14F-4D97-AF65-F5344CB8AC3E}">
        <p14:creationId xmlns:p14="http://schemas.microsoft.com/office/powerpoint/2010/main" val="133949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 name="Image"/>
          <p:cNvPicPr>
            <a:picLocks noChangeAspect="1"/>
          </p:cNvPicPr>
          <p:nvPr/>
        </p:nvPicPr>
        <p:blipFill>
          <a:blip r:embed="rId3" cstate="print"/>
          <a:stretch>
            <a:fillRect/>
          </a:stretch>
        </p:blipFill>
        <p:spPr>
          <a:xfrm>
            <a:off x="288529" y="44624"/>
            <a:ext cx="11903471" cy="6797629"/>
          </a:xfrm>
          <a:prstGeom prst="rect">
            <a:avLst/>
          </a:prstGeom>
          <a:noFill/>
          <a:ln w="12700" cap="flat" cmpd="sng">
            <a:noFill/>
            <a:prstDash val="solid"/>
            <a:miter/>
          </a:ln>
        </p:spPr>
      </p:pic>
      <p:sp>
        <p:nvSpPr>
          <p:cNvPr id="219" name="Rectangle"/>
          <p:cNvSpPr>
            <a:spLocks/>
          </p:cNvSpPr>
          <p:nvPr/>
        </p:nvSpPr>
        <p:spPr>
          <a:xfrm>
            <a:off x="6349689" y="1452780"/>
            <a:ext cx="4643452" cy="516732"/>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4042"/>
              </a:lnSpc>
            </a:pPr>
            <a:r>
              <a:rPr lang="ar-SA" altLang="zh-CN" sz="2000" b="1" kern="1200" dirty="0">
                <a:solidFill>
                  <a:srgbClr val="00B0F0"/>
                </a:solidFill>
                <a:latin typeface="Alexandria Bold" pitchFamily="34" charset="0"/>
                <a:ea typeface="Alexandria Bold" pitchFamily="34" charset="0"/>
                <a:cs typeface="Alexandria Bold" pitchFamily="34" charset="0"/>
              </a:rPr>
              <a:t>المراحل الأخيرة: التنفيذ والتعلم:</a:t>
            </a:r>
            <a:endParaRPr lang="ar-SA" altLang="zh-CN" sz="2000" kern="1200" dirty="0">
              <a:solidFill>
                <a:srgbClr val="00B0F0"/>
              </a:solidFill>
              <a:latin typeface="Calibri" charset="0"/>
              <a:ea typeface="等线" charset="0"/>
              <a:cs typeface="Calibri" charset="0"/>
            </a:endParaRPr>
          </a:p>
        </p:txBody>
      </p:sp>
      <p:sp>
        <p:nvSpPr>
          <p:cNvPr id="220" name="Rounded rectangle"/>
          <p:cNvSpPr>
            <a:spLocks/>
          </p:cNvSpPr>
          <p:nvPr/>
        </p:nvSpPr>
        <p:spPr>
          <a:xfrm>
            <a:off x="11158438" y="3187798"/>
            <a:ext cx="372070" cy="372069"/>
          </a:xfrm>
          <a:prstGeom prst="roundRect">
            <a:avLst>
              <a:gd name="adj" fmla="val 18671"/>
            </a:avLst>
          </a:prstGeom>
          <a:solidFill>
            <a:srgbClr val="CCF1FF"/>
          </a:solidFill>
          <a:ln w="7620" cap="flat" cmpd="sng">
            <a:solidFill>
              <a:srgbClr val="B2D7E5"/>
            </a:solidFill>
            <a:prstDash val="solid"/>
            <a:round/>
          </a:ln>
        </p:spPr>
      </p:sp>
      <p:sp>
        <p:nvSpPr>
          <p:cNvPr id="221" name="Rectangle"/>
          <p:cNvSpPr>
            <a:spLocks/>
          </p:cNvSpPr>
          <p:nvPr/>
        </p:nvSpPr>
        <p:spPr>
          <a:xfrm>
            <a:off x="11220450" y="3233614"/>
            <a:ext cx="248047"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1917"/>
              </a:lnSpc>
            </a:pPr>
            <a:r>
              <a:rPr lang="en-US" altLang="zh-CN" sz="1917" b="1" kern="1200">
                <a:solidFill>
                  <a:srgbClr val="15213F"/>
                </a:solidFill>
                <a:latin typeface="Alexandria Bold" pitchFamily="34" charset="0"/>
                <a:ea typeface="Alexandria Bold" pitchFamily="34" charset="0"/>
                <a:cs typeface="Alexandria Bold" pitchFamily="34" charset="0"/>
              </a:rPr>
              <a:t>1</a:t>
            </a:r>
            <a:endParaRPr lang="zh-CN" altLang="en-US" sz="1917" kern="1200">
              <a:solidFill>
                <a:schemeClr val="tx1"/>
              </a:solidFill>
              <a:latin typeface="Calibri" charset="0"/>
              <a:ea typeface="等线" charset="0"/>
              <a:cs typeface="Calibri" charset="0"/>
            </a:endParaRPr>
          </a:p>
        </p:txBody>
      </p:sp>
      <p:sp>
        <p:nvSpPr>
          <p:cNvPr id="222" name="Rectangle"/>
          <p:cNvSpPr>
            <a:spLocks/>
          </p:cNvSpPr>
          <p:nvPr/>
        </p:nvSpPr>
        <p:spPr>
          <a:xfrm>
            <a:off x="8925720" y="3259461"/>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تنفيذ الحل</a:t>
            </a:r>
          </a:p>
        </p:txBody>
      </p:sp>
      <p:sp>
        <p:nvSpPr>
          <p:cNvPr id="224" name="Rounded rectangle"/>
          <p:cNvSpPr>
            <a:spLocks/>
          </p:cNvSpPr>
          <p:nvPr/>
        </p:nvSpPr>
        <p:spPr>
          <a:xfrm>
            <a:off x="7466608" y="3717032"/>
            <a:ext cx="372069" cy="372069"/>
          </a:xfrm>
          <a:prstGeom prst="roundRect">
            <a:avLst>
              <a:gd name="adj" fmla="val 18671"/>
            </a:avLst>
          </a:prstGeom>
          <a:solidFill>
            <a:srgbClr val="CCF1FF"/>
          </a:solidFill>
          <a:ln w="7620" cap="flat" cmpd="sng">
            <a:solidFill>
              <a:srgbClr val="B2D7E5"/>
            </a:solidFill>
            <a:prstDash val="solid"/>
            <a:round/>
          </a:ln>
        </p:spPr>
      </p:sp>
      <p:sp>
        <p:nvSpPr>
          <p:cNvPr id="225" name="Rectangle"/>
          <p:cNvSpPr>
            <a:spLocks/>
          </p:cNvSpPr>
          <p:nvPr/>
        </p:nvSpPr>
        <p:spPr>
          <a:xfrm>
            <a:off x="7549258" y="3779043"/>
            <a:ext cx="248046"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1917"/>
              </a:lnSpc>
            </a:pPr>
            <a:r>
              <a:rPr lang="en-US" altLang="zh-CN" sz="1917" b="1" kern="1200" dirty="0">
                <a:solidFill>
                  <a:srgbClr val="15213F"/>
                </a:solidFill>
                <a:latin typeface="Alexandria Bold" pitchFamily="34" charset="0"/>
                <a:ea typeface="Alexandria Bold" pitchFamily="34" charset="0"/>
                <a:cs typeface="Alexandria Bold" pitchFamily="34" charset="0"/>
              </a:rPr>
              <a:t>2</a:t>
            </a:r>
            <a:endParaRPr lang="zh-CN" altLang="en-US" sz="1917" kern="1200" dirty="0">
              <a:solidFill>
                <a:schemeClr val="tx1"/>
              </a:solidFill>
              <a:latin typeface="Calibri" charset="0"/>
              <a:ea typeface="等线" charset="0"/>
              <a:cs typeface="Calibri" charset="0"/>
            </a:endParaRPr>
          </a:p>
        </p:txBody>
      </p:sp>
      <p:sp>
        <p:nvSpPr>
          <p:cNvPr id="226" name="Rectangle"/>
          <p:cNvSpPr>
            <a:spLocks/>
          </p:cNvSpPr>
          <p:nvPr/>
        </p:nvSpPr>
        <p:spPr>
          <a:xfrm>
            <a:off x="5024140" y="3782112"/>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مراجعة وتقييم النتائج</a:t>
            </a:r>
            <a:endParaRPr lang="ar-SA" altLang="zh-CN" sz="1625" kern="1200" dirty="0">
              <a:solidFill>
                <a:schemeClr val="tx1"/>
              </a:solidFill>
              <a:latin typeface="Calibri" charset="0"/>
              <a:ea typeface="等线" charset="0"/>
              <a:cs typeface="Calibri" charset="0"/>
            </a:endParaRPr>
          </a:p>
        </p:txBody>
      </p:sp>
      <p:sp>
        <p:nvSpPr>
          <p:cNvPr id="227" name="Rectangle"/>
          <p:cNvSpPr>
            <a:spLocks/>
          </p:cNvSpPr>
          <p:nvPr/>
        </p:nvSpPr>
        <p:spPr>
          <a:xfrm>
            <a:off x="4653114" y="4261384"/>
            <a:ext cx="2947888" cy="132308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dirty="0">
                <a:solidFill>
                  <a:srgbClr val="15213F"/>
                </a:solidFill>
                <a:latin typeface="Alexandria" pitchFamily="34" charset="0"/>
                <a:ea typeface="Alexandria" pitchFamily="34" charset="0"/>
                <a:cs typeface="Alexandria" pitchFamily="34" charset="0"/>
              </a:rPr>
              <a:t>قياس مدى نجاح الحل، وتحديد نقاط القوة ومجالات التحسين. المراجعة المنتظمة تضمن تصحيح المسار في الوقت المناسب.</a:t>
            </a:r>
          </a:p>
        </p:txBody>
      </p:sp>
      <p:sp>
        <p:nvSpPr>
          <p:cNvPr id="228" name="Rounded rectangle"/>
          <p:cNvSpPr>
            <a:spLocks/>
          </p:cNvSpPr>
          <p:nvPr/>
        </p:nvSpPr>
        <p:spPr>
          <a:xfrm>
            <a:off x="3632512" y="4437112"/>
            <a:ext cx="372070" cy="372069"/>
          </a:xfrm>
          <a:prstGeom prst="roundRect">
            <a:avLst>
              <a:gd name="adj" fmla="val 18671"/>
            </a:avLst>
          </a:prstGeom>
          <a:solidFill>
            <a:srgbClr val="CCF1FF"/>
          </a:solidFill>
          <a:ln w="7620" cap="flat" cmpd="sng">
            <a:solidFill>
              <a:srgbClr val="B2D7E5"/>
            </a:solidFill>
            <a:prstDash val="solid"/>
            <a:round/>
          </a:ln>
        </p:spPr>
      </p:sp>
      <p:sp>
        <p:nvSpPr>
          <p:cNvPr id="229" name="Rectangle"/>
          <p:cNvSpPr>
            <a:spLocks/>
          </p:cNvSpPr>
          <p:nvPr/>
        </p:nvSpPr>
        <p:spPr>
          <a:xfrm>
            <a:off x="3666137" y="4541590"/>
            <a:ext cx="248046"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a:lnSpc>
                <a:spcPts val="1917"/>
              </a:lnSpc>
            </a:pPr>
            <a:r>
              <a:rPr lang="en-US" altLang="zh-CN" sz="1917" b="1" kern="1200" dirty="0">
                <a:solidFill>
                  <a:srgbClr val="15213F"/>
                </a:solidFill>
                <a:latin typeface="Alexandria Bold" pitchFamily="34" charset="0"/>
                <a:ea typeface="Alexandria Bold" pitchFamily="34" charset="0"/>
                <a:cs typeface="Alexandria Bold" pitchFamily="34" charset="0"/>
              </a:rPr>
              <a:t>3</a:t>
            </a:r>
            <a:endParaRPr lang="zh-CN" altLang="en-US" sz="1917" kern="1200" dirty="0">
              <a:solidFill>
                <a:schemeClr val="tx1"/>
              </a:solidFill>
              <a:latin typeface="Calibri" charset="0"/>
              <a:ea typeface="等线" charset="0"/>
              <a:cs typeface="Calibri" charset="0"/>
            </a:endParaRPr>
          </a:p>
        </p:txBody>
      </p:sp>
      <p:sp>
        <p:nvSpPr>
          <p:cNvPr id="230" name="Rectangle"/>
          <p:cNvSpPr>
            <a:spLocks/>
          </p:cNvSpPr>
          <p:nvPr/>
        </p:nvSpPr>
        <p:spPr>
          <a:xfrm>
            <a:off x="1399792" y="449391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التعلم من التجربة</a:t>
            </a:r>
            <a:endParaRPr lang="ar-SA" altLang="zh-CN" sz="1625" kern="1200" dirty="0">
              <a:solidFill>
                <a:schemeClr val="tx1"/>
              </a:solidFill>
              <a:latin typeface="Calibri" charset="0"/>
              <a:ea typeface="等线" charset="0"/>
              <a:cs typeface="Calibri" charset="0"/>
            </a:endParaRPr>
          </a:p>
        </p:txBody>
      </p:sp>
      <p:sp>
        <p:nvSpPr>
          <p:cNvPr id="231" name="Rectangle"/>
          <p:cNvSpPr>
            <a:spLocks/>
          </p:cNvSpPr>
          <p:nvPr/>
        </p:nvSpPr>
        <p:spPr>
          <a:xfrm>
            <a:off x="623392" y="4851648"/>
            <a:ext cx="2947888" cy="105846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sz="1292" kern="1200" dirty="0">
                <a:solidFill>
                  <a:srgbClr val="15213F"/>
                </a:solidFill>
                <a:latin typeface="Alexandria" pitchFamily="34" charset="0"/>
                <a:ea typeface="Alexandria" pitchFamily="34" charset="0"/>
                <a:cs typeface="Alexandria" pitchFamily="34" charset="0"/>
              </a:rPr>
              <a:t>استخلاص الدروس المستفادة وتوظيفها في مواقف مستقبلية مشابهة. كل تجربة تصبح رصيدًا معرفيًا يُثري القرارات القادمة.</a:t>
            </a:r>
          </a:p>
        </p:txBody>
      </p:sp>
      <p:cxnSp>
        <p:nvCxnSpPr>
          <p:cNvPr id="16" name="Straight Connector 15">
            <a:extLst>
              <a:ext uri="{FF2B5EF4-FFF2-40B4-BE49-F238E27FC236}">
                <a16:creationId xmlns:a16="http://schemas.microsoft.com/office/drawing/2014/main" id="{5A1D8B52-DA91-C8C5-A658-79EE8D539569}"/>
              </a:ext>
            </a:extLst>
          </p:cNvPr>
          <p:cNvCxnSpPr/>
          <p:nvPr/>
        </p:nvCxnSpPr>
        <p:spPr>
          <a:xfrm>
            <a:off x="4251400" y="3233614"/>
            <a:ext cx="0" cy="283904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FE547EE3-5F6B-0DA7-AEC8-78BC04B49EF2}"/>
              </a:ext>
            </a:extLst>
          </p:cNvPr>
          <p:cNvCxnSpPr/>
          <p:nvPr/>
        </p:nvCxnSpPr>
        <p:spPr>
          <a:xfrm>
            <a:off x="8040216" y="2777208"/>
            <a:ext cx="0" cy="2839045"/>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18" name="Image" descr="preencoded.png">
            <a:extLst>
              <a:ext uri="{FF2B5EF4-FFF2-40B4-BE49-F238E27FC236}">
                <a16:creationId xmlns:a16="http://schemas.microsoft.com/office/drawing/2014/main" id="{D5D195F1-8CF7-A95F-8773-0A700BBA8DEB}"/>
              </a:ext>
            </a:extLst>
          </p:cNvPr>
          <p:cNvPicPr>
            <a:picLocks noChangeAspect="1"/>
          </p:cNvPicPr>
          <p:nvPr/>
        </p:nvPicPr>
        <p:blipFill>
          <a:blip r:embed="rId4" cstate="print"/>
          <a:stretch>
            <a:fillRect/>
          </a:stretch>
        </p:blipFill>
        <p:spPr>
          <a:xfrm>
            <a:off x="7869337" y="2060848"/>
            <a:ext cx="3622973" cy="661492"/>
          </a:xfrm>
          <a:prstGeom prst="rect">
            <a:avLst/>
          </a:prstGeom>
          <a:noFill/>
          <a:ln w="12700" cap="flat" cmpd="sng">
            <a:noFill/>
            <a:prstDash val="solid"/>
            <a:miter/>
          </a:ln>
        </p:spPr>
      </p:pic>
      <p:pic>
        <p:nvPicPr>
          <p:cNvPr id="19" name="Image" descr="preencoded.png">
            <a:extLst>
              <a:ext uri="{FF2B5EF4-FFF2-40B4-BE49-F238E27FC236}">
                <a16:creationId xmlns:a16="http://schemas.microsoft.com/office/drawing/2014/main" id="{D3F30EF1-45DC-C60E-8CD6-7E77CF16588E}"/>
              </a:ext>
            </a:extLst>
          </p:cNvPr>
          <p:cNvPicPr>
            <a:picLocks noChangeAspect="1"/>
          </p:cNvPicPr>
          <p:nvPr/>
        </p:nvPicPr>
        <p:blipFill>
          <a:blip r:embed="rId5" cstate="print"/>
          <a:stretch>
            <a:fillRect/>
          </a:stretch>
        </p:blipFill>
        <p:spPr>
          <a:xfrm>
            <a:off x="4246365" y="2060848"/>
            <a:ext cx="3622973" cy="661492"/>
          </a:xfrm>
          <a:prstGeom prst="rect">
            <a:avLst/>
          </a:prstGeom>
          <a:noFill/>
          <a:ln w="12700" cap="flat" cmpd="sng">
            <a:noFill/>
            <a:prstDash val="solid"/>
            <a:miter/>
          </a:ln>
        </p:spPr>
      </p:pic>
      <p:pic>
        <p:nvPicPr>
          <p:cNvPr id="20" name="Image" descr="preencoded.png">
            <a:extLst>
              <a:ext uri="{FF2B5EF4-FFF2-40B4-BE49-F238E27FC236}">
                <a16:creationId xmlns:a16="http://schemas.microsoft.com/office/drawing/2014/main" id="{43C75532-A117-C403-7D4E-202294756FBC}"/>
              </a:ext>
            </a:extLst>
          </p:cNvPr>
          <p:cNvPicPr>
            <a:picLocks noChangeAspect="1"/>
          </p:cNvPicPr>
          <p:nvPr/>
        </p:nvPicPr>
        <p:blipFill>
          <a:blip r:embed="rId6" cstate="print"/>
          <a:stretch>
            <a:fillRect/>
          </a:stretch>
        </p:blipFill>
        <p:spPr>
          <a:xfrm>
            <a:off x="623392" y="2060848"/>
            <a:ext cx="3622973" cy="661492"/>
          </a:xfrm>
          <a:prstGeom prst="rect">
            <a:avLst/>
          </a:prstGeom>
          <a:noFill/>
          <a:ln w="12700" cap="flat" cmpd="sng">
            <a:noFill/>
            <a:prstDash val="solid"/>
            <a:miter/>
          </a:ln>
        </p:spPr>
      </p:pic>
      <p:sp>
        <p:nvSpPr>
          <p:cNvPr id="21" name="Rectangle">
            <a:extLst>
              <a:ext uri="{FF2B5EF4-FFF2-40B4-BE49-F238E27FC236}">
                <a16:creationId xmlns:a16="http://schemas.microsoft.com/office/drawing/2014/main" id="{EC9B0B24-15CF-5155-7CC9-DE7DF7112918}"/>
              </a:ext>
            </a:extLst>
          </p:cNvPr>
          <p:cNvSpPr>
            <a:spLocks/>
          </p:cNvSpPr>
          <p:nvPr/>
        </p:nvSpPr>
        <p:spPr>
          <a:xfrm>
            <a:off x="8271801" y="3741879"/>
            <a:ext cx="2947789" cy="132308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sz="1292" kern="1200" dirty="0">
                <a:solidFill>
                  <a:srgbClr val="15213F"/>
                </a:solidFill>
                <a:latin typeface="Alexandria" pitchFamily="34" charset="0"/>
                <a:cs typeface="Alexandria" pitchFamily="34" charset="0"/>
              </a:rPr>
              <a:t>تطبيق القرار عمليًا مع توزيع الأدوار والمتابعة المستمرة لسير التنفيذ. يتطلب ذلك خطة عمل واضحة وجدولاً زمنيًا محددًا.</a:t>
            </a:r>
          </a:p>
        </p:txBody>
      </p:sp>
      <p:sp>
        <p:nvSpPr>
          <p:cNvPr id="22" name="Rounded rectangle">
            <a:extLst>
              <a:ext uri="{FF2B5EF4-FFF2-40B4-BE49-F238E27FC236}">
                <a16:creationId xmlns:a16="http://schemas.microsoft.com/office/drawing/2014/main" id="{4F149DA2-8A8B-CB9E-E042-E629D8BDCCD8}"/>
              </a:ext>
            </a:extLst>
          </p:cNvPr>
          <p:cNvSpPr>
            <a:spLocks/>
          </p:cNvSpPr>
          <p:nvPr/>
        </p:nvSpPr>
        <p:spPr>
          <a:xfrm>
            <a:off x="515193" y="6206244"/>
            <a:ext cx="10869016" cy="456378"/>
          </a:xfrm>
          <a:prstGeom prst="roundRect">
            <a:avLst>
              <a:gd name="adj" fmla="val 9884"/>
            </a:avLst>
          </a:prstGeom>
          <a:solidFill>
            <a:srgbClr val="B3EAFF"/>
          </a:solidFill>
          <a:ln w="12700" cap="flat" cmpd="sng">
            <a:noFill/>
            <a:prstDash val="solid"/>
            <a:miter/>
          </a:ln>
        </p:spPr>
        <p:txBody>
          <a:bodyPr/>
          <a:lstStyle/>
          <a:p>
            <a:endParaRPr lang="en-US" dirty="0"/>
          </a:p>
        </p:txBody>
      </p:sp>
      <p:sp>
        <p:nvSpPr>
          <p:cNvPr id="23" name="Rectangle">
            <a:extLst>
              <a:ext uri="{FF2B5EF4-FFF2-40B4-BE49-F238E27FC236}">
                <a16:creationId xmlns:a16="http://schemas.microsoft.com/office/drawing/2014/main" id="{44D5FA9A-6011-3DCE-6DCE-69F2314FC2BA}"/>
              </a:ext>
            </a:extLst>
          </p:cNvPr>
          <p:cNvSpPr>
            <a:spLocks/>
          </p:cNvSpPr>
          <p:nvPr/>
        </p:nvSpPr>
        <p:spPr>
          <a:xfrm>
            <a:off x="807791" y="6338613"/>
            <a:ext cx="10166448" cy="264617"/>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83"/>
              </a:lnSpc>
            </a:pPr>
            <a:r>
              <a:rPr lang="ar-SA" altLang="zh-CN" kern="1200" dirty="0">
                <a:latin typeface="Alexandria" pitchFamily="34" charset="0"/>
                <a:ea typeface="Alexandria" pitchFamily="34" charset="0"/>
                <a:cs typeface="Alexandria" pitchFamily="34" charset="0"/>
              </a:rPr>
              <a:t>المراحل التسع ليست جامدة، بل يمكن للمفكر الناقد العودة إلى أي مرحلة سابقة عند الحاجة لمراجعة أو تعديل مسار التفكير.</a:t>
            </a:r>
            <a:endParaRPr lang="ar-SA" altLang="zh-CN" kern="120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8142766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9" name="Image"/>
          <p:cNvPicPr>
            <a:picLocks noChangeAspect="1"/>
          </p:cNvPicPr>
          <p:nvPr/>
        </p:nvPicPr>
        <p:blipFill>
          <a:blip r:embed="rId3" cstate="print"/>
          <a:stretch>
            <a:fillRect/>
          </a:stretch>
        </p:blipFill>
        <p:spPr>
          <a:xfrm>
            <a:off x="288529" y="30186"/>
            <a:ext cx="11903471" cy="6797629"/>
          </a:xfrm>
          <a:prstGeom prst="rect">
            <a:avLst/>
          </a:prstGeom>
          <a:noFill/>
          <a:ln w="12700" cap="flat" cmpd="sng">
            <a:noFill/>
            <a:prstDash val="solid"/>
            <a:miter/>
          </a:ln>
        </p:spPr>
      </p:pic>
      <p:pic>
        <p:nvPicPr>
          <p:cNvPr id="270" name="Image" descr="preencoded.png"/>
          <p:cNvPicPr>
            <a:picLocks noChangeAspect="1"/>
          </p:cNvPicPr>
          <p:nvPr/>
        </p:nvPicPr>
        <p:blipFill>
          <a:blip r:embed="rId4" cstate="print"/>
          <a:stretch>
            <a:fillRect/>
          </a:stretch>
        </p:blipFill>
        <p:spPr>
          <a:xfrm>
            <a:off x="479376" y="1340768"/>
            <a:ext cx="3349967" cy="51845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72" name="Rectangle"/>
          <p:cNvSpPr>
            <a:spLocks/>
          </p:cNvSpPr>
          <p:nvPr/>
        </p:nvSpPr>
        <p:spPr>
          <a:xfrm>
            <a:off x="4935153" y="2352328"/>
            <a:ext cx="5706070" cy="71318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5583"/>
              </a:lnSpc>
            </a:pPr>
            <a:r>
              <a:rPr lang="ar-SA" altLang="zh-CN" sz="3333" b="1" kern="1200" dirty="0">
                <a:solidFill>
                  <a:srgbClr val="00B0F0"/>
                </a:solidFill>
                <a:latin typeface="Alexandria Bold" pitchFamily="34" charset="0"/>
                <a:ea typeface="Alexandria Bold" pitchFamily="34" charset="0"/>
                <a:cs typeface="Alexandria Bold" pitchFamily="34" charset="0"/>
              </a:rPr>
              <a:t>معايير التفكير الناقد</a:t>
            </a:r>
            <a:endParaRPr lang="ar-SA" altLang="zh-CN" sz="3333" kern="1200" dirty="0">
              <a:solidFill>
                <a:srgbClr val="00B0F0"/>
              </a:solidFill>
              <a:latin typeface="Calibri" charset="0"/>
              <a:ea typeface="等线" charset="0"/>
              <a:cs typeface="Calibri" charset="0"/>
            </a:endParaRPr>
          </a:p>
        </p:txBody>
      </p:sp>
      <p:sp>
        <p:nvSpPr>
          <p:cNvPr id="273" name="Rectangle"/>
          <p:cNvSpPr>
            <a:spLocks/>
          </p:cNvSpPr>
          <p:nvPr/>
        </p:nvSpPr>
        <p:spPr>
          <a:xfrm>
            <a:off x="5071727" y="3254097"/>
            <a:ext cx="5432921" cy="34980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83"/>
              </a:lnSpc>
            </a:pPr>
            <a:r>
              <a:rPr lang="ar-SA" altLang="zh-CN" sz="1600" kern="1200" dirty="0">
                <a:solidFill>
                  <a:schemeClr val="accent2">
                    <a:lumMod val="75000"/>
                  </a:schemeClr>
                </a:solidFill>
                <a:latin typeface="Alexandria" pitchFamily="34" charset="0"/>
                <a:ea typeface="Alexandria" pitchFamily="34" charset="0"/>
                <a:cs typeface="Alexandria" pitchFamily="34" charset="0"/>
              </a:rPr>
              <a:t>الضوابط التي يُستند إليها في تقييم جودة التفكير</a:t>
            </a:r>
          </a:p>
          <a:p>
            <a:pPr algn="ctr" rtl="1">
              <a:lnSpc>
                <a:spcPts val="2083"/>
              </a:lnSpc>
            </a:pPr>
            <a:endParaRPr lang="ar-SA" altLang="zh-CN" sz="1600" kern="1200" dirty="0">
              <a:solidFill>
                <a:srgbClr val="15213F"/>
              </a:solidFill>
              <a:latin typeface="Alexandria" pitchFamily="34" charset="0"/>
              <a:ea typeface="Alexandria" pitchFamily="34" charset="0"/>
              <a:cs typeface="Alexandria" pitchFamily="34" charset="0"/>
            </a:endParaRPr>
          </a:p>
        </p:txBody>
      </p:sp>
      <p:sp>
        <p:nvSpPr>
          <p:cNvPr id="2" name="TextBox 1">
            <a:extLst>
              <a:ext uri="{FF2B5EF4-FFF2-40B4-BE49-F238E27FC236}">
                <a16:creationId xmlns:a16="http://schemas.microsoft.com/office/drawing/2014/main" id="{4F79C038-D21A-C472-7C96-57665F4B02D4}"/>
              </a:ext>
            </a:extLst>
          </p:cNvPr>
          <p:cNvSpPr txBox="1"/>
          <p:nvPr/>
        </p:nvSpPr>
        <p:spPr>
          <a:xfrm>
            <a:off x="4033575" y="4285841"/>
            <a:ext cx="7272808" cy="1321644"/>
          </a:xfrm>
          <a:prstGeom prst="rect">
            <a:avLst/>
          </a:prstGeom>
          <a:noFill/>
        </p:spPr>
        <p:txBody>
          <a:bodyPr wrap="square" rtlCol="0">
            <a:spAutoFit/>
          </a:bodyPr>
          <a:lstStyle/>
          <a:p>
            <a:pPr algn="ctr" rtl="1">
              <a:lnSpc>
                <a:spcPct val="200000"/>
              </a:lnSpc>
            </a:pPr>
            <a:r>
              <a:rPr lang="ar-SA" b="1" dirty="0">
                <a:solidFill>
                  <a:srgbClr val="00B0F0"/>
                </a:solidFill>
                <a:latin typeface="Alexandria" pitchFamily="2" charset="-78"/>
                <a:cs typeface="Alexandria" pitchFamily="2" charset="-78"/>
              </a:rPr>
              <a:t>يقصد بمعايير التفكير الناقد: </a:t>
            </a:r>
            <a:r>
              <a:rPr lang="ar-SA" dirty="0">
                <a:latin typeface="Alexandria" pitchFamily="2" charset="-78"/>
                <a:cs typeface="Alexandria" pitchFamily="2" charset="-78"/>
              </a:rPr>
              <a:t>تلك المواصفات العامة المتفق عليها لدى الباحثين في مجال التفكير، والتي تتخذ أساسا في الحكم على نوعية التفكير الذي يمارسه الفرد، و تساعد في تقييم جودة التفكير وتحليل المعلومات بشكل منهجي.</a:t>
            </a:r>
          </a:p>
        </p:txBody>
      </p:sp>
    </p:spTree>
    <p:extLst>
      <p:ext uri="{BB962C8B-B14F-4D97-AF65-F5344CB8AC3E}">
        <p14:creationId xmlns:p14="http://schemas.microsoft.com/office/powerpoint/2010/main" val="1384909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7" name="Image"/>
          <p:cNvPicPr>
            <a:picLocks noChangeAspect="1"/>
          </p:cNvPicPr>
          <p:nvPr/>
        </p:nvPicPr>
        <p:blipFill>
          <a:blip r:embed="rId3" cstate="print"/>
          <a:stretch>
            <a:fillRect/>
          </a:stretch>
        </p:blipFill>
        <p:spPr>
          <a:xfrm>
            <a:off x="288529" y="30186"/>
            <a:ext cx="11903471" cy="6797629"/>
          </a:xfrm>
          <a:prstGeom prst="rect">
            <a:avLst/>
          </a:prstGeom>
          <a:noFill/>
          <a:ln w="12700" cap="flat" cmpd="sng">
            <a:noFill/>
            <a:prstDash val="solid"/>
            <a:miter/>
          </a:ln>
        </p:spPr>
      </p:pic>
      <p:sp>
        <p:nvSpPr>
          <p:cNvPr id="278" name="Rectangle"/>
          <p:cNvSpPr>
            <a:spLocks/>
          </p:cNvSpPr>
          <p:nvPr/>
        </p:nvSpPr>
        <p:spPr>
          <a:xfrm>
            <a:off x="7395667" y="1538486"/>
            <a:ext cx="4134843" cy="516731"/>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4042"/>
              </a:lnSpc>
            </a:pPr>
            <a:r>
              <a:rPr lang="ar-SA" altLang="zh-CN" sz="2400" b="1" kern="1200" noProof="1">
                <a:solidFill>
                  <a:srgbClr val="00B0F0"/>
                </a:solidFill>
                <a:latin typeface="Alexandria Bold" pitchFamily="34" charset="0"/>
                <a:ea typeface="Alexandria Bold" pitchFamily="34" charset="0"/>
                <a:cs typeface="Alexandria Bold" pitchFamily="34" charset="0"/>
              </a:rPr>
              <a:t>معايير التفكير الناقد:</a:t>
            </a:r>
            <a:endParaRPr lang="ar-SA" altLang="zh-CN" sz="2400" kern="1200" noProof="1">
              <a:solidFill>
                <a:srgbClr val="00B0F0"/>
              </a:solidFill>
              <a:latin typeface="Calibri" charset="0"/>
              <a:ea typeface="等线" charset="0"/>
              <a:cs typeface="Calibri" charset="0"/>
            </a:endParaRPr>
          </a:p>
        </p:txBody>
      </p:sp>
      <p:sp>
        <p:nvSpPr>
          <p:cNvPr id="279" name="Rectangle"/>
          <p:cNvSpPr>
            <a:spLocks/>
          </p:cNvSpPr>
          <p:nvPr/>
        </p:nvSpPr>
        <p:spPr>
          <a:xfrm>
            <a:off x="660187" y="2157732"/>
            <a:ext cx="10869017"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00" kern="1200" dirty="0">
                <a:solidFill>
                  <a:srgbClr val="15213F"/>
                </a:solidFill>
                <a:latin typeface="Alexandria" pitchFamily="34" charset="0"/>
                <a:ea typeface="Alexandria" pitchFamily="34" charset="0"/>
                <a:cs typeface="Alexandria" pitchFamily="34" charset="0"/>
              </a:rPr>
              <a:t>تشير معايير التفكير الناقد إلى مجموعة من الضوابط التي يُستند إليها في تقييم جودة التفكير، وتساعد القائد التربوي على إصدار أحكام وقرارات قائمة على أسس علمية ومنهجية.</a:t>
            </a:r>
            <a:endParaRPr lang="ar-SA" altLang="zh-CN" sz="1200" kern="1200" dirty="0">
              <a:solidFill>
                <a:schemeClr val="tx1"/>
              </a:solidFill>
              <a:latin typeface="Calibri" charset="0"/>
              <a:ea typeface="等线" charset="0"/>
              <a:cs typeface="Calibri" charset="0"/>
            </a:endParaRPr>
          </a:p>
        </p:txBody>
      </p:sp>
      <p:pic>
        <p:nvPicPr>
          <p:cNvPr id="280" name="Image" descr="preencoded.png"/>
          <p:cNvPicPr>
            <a:picLocks noChangeAspect="1"/>
          </p:cNvPicPr>
          <p:nvPr/>
        </p:nvPicPr>
        <p:blipFill>
          <a:blip r:embed="rId4" cstate="print"/>
          <a:stretch>
            <a:fillRect/>
          </a:stretch>
        </p:blipFill>
        <p:spPr>
          <a:xfrm>
            <a:off x="11199812" y="3101181"/>
            <a:ext cx="330695" cy="330695"/>
          </a:xfrm>
          <a:prstGeom prst="rect">
            <a:avLst/>
          </a:prstGeom>
          <a:noFill/>
          <a:ln w="12700" cap="flat" cmpd="sng">
            <a:noFill/>
            <a:prstDash val="solid"/>
            <a:miter/>
          </a:ln>
        </p:spPr>
      </p:pic>
      <p:sp>
        <p:nvSpPr>
          <p:cNvPr id="281" name="Rectangle"/>
          <p:cNvSpPr>
            <a:spLocks/>
          </p:cNvSpPr>
          <p:nvPr/>
        </p:nvSpPr>
        <p:spPr>
          <a:xfrm>
            <a:off x="8925720" y="315803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الوضوح</a:t>
            </a:r>
            <a:endParaRPr lang="ar-SA" altLang="zh-CN" sz="1625" kern="1200" dirty="0">
              <a:solidFill>
                <a:schemeClr val="tx1"/>
              </a:solidFill>
              <a:latin typeface="Calibri" charset="0"/>
              <a:ea typeface="等线" charset="0"/>
              <a:cs typeface="Calibri" charset="0"/>
            </a:endParaRPr>
          </a:p>
        </p:txBody>
      </p:sp>
      <p:sp>
        <p:nvSpPr>
          <p:cNvPr id="282" name="Rectangle"/>
          <p:cNvSpPr>
            <a:spLocks/>
          </p:cNvSpPr>
          <p:nvPr/>
        </p:nvSpPr>
        <p:spPr>
          <a:xfrm>
            <a:off x="6199386" y="3515717"/>
            <a:ext cx="4793754"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أن تكون الفكرة أو المشكلة محددة ومفهومة، ويمكن شرحها بسهولة للآخرين. الوضوح هو البوابة الأولى لجودة التفكير.</a:t>
            </a:r>
            <a:endParaRPr lang="ar-SA" altLang="zh-CN" sz="1292" kern="1200" dirty="0">
              <a:solidFill>
                <a:schemeClr val="tx1"/>
              </a:solidFill>
              <a:latin typeface="Calibri" charset="0"/>
              <a:ea typeface="等线" charset="0"/>
              <a:cs typeface="Calibri" charset="0"/>
            </a:endParaRPr>
          </a:p>
        </p:txBody>
      </p:sp>
      <p:pic>
        <p:nvPicPr>
          <p:cNvPr id="283" name="Image" descr="preencoded.png"/>
          <p:cNvPicPr>
            <a:picLocks noChangeAspect="1"/>
          </p:cNvPicPr>
          <p:nvPr/>
        </p:nvPicPr>
        <p:blipFill>
          <a:blip r:embed="rId5" cstate="print"/>
          <a:stretch>
            <a:fillRect/>
          </a:stretch>
        </p:blipFill>
        <p:spPr>
          <a:xfrm>
            <a:off x="5662018" y="3101181"/>
            <a:ext cx="330695" cy="330695"/>
          </a:xfrm>
          <a:prstGeom prst="rect">
            <a:avLst/>
          </a:prstGeom>
          <a:noFill/>
          <a:ln w="12700" cap="flat" cmpd="sng">
            <a:noFill/>
            <a:prstDash val="solid"/>
            <a:miter/>
          </a:ln>
        </p:spPr>
      </p:pic>
      <p:sp>
        <p:nvSpPr>
          <p:cNvPr id="284" name="Rectangle"/>
          <p:cNvSpPr>
            <a:spLocks/>
          </p:cNvSpPr>
          <p:nvPr/>
        </p:nvSpPr>
        <p:spPr>
          <a:xfrm>
            <a:off x="3387924" y="315803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الدقة</a:t>
            </a:r>
            <a:endParaRPr lang="ar-SA" altLang="zh-CN" sz="1625" kern="1200" dirty="0">
              <a:solidFill>
                <a:schemeClr val="tx1"/>
              </a:solidFill>
              <a:latin typeface="Calibri" charset="0"/>
              <a:ea typeface="等线" charset="0"/>
              <a:cs typeface="Calibri" charset="0"/>
            </a:endParaRPr>
          </a:p>
        </p:txBody>
      </p:sp>
      <p:sp>
        <p:nvSpPr>
          <p:cNvPr id="285" name="Rectangle"/>
          <p:cNvSpPr>
            <a:spLocks/>
          </p:cNvSpPr>
          <p:nvPr/>
        </p:nvSpPr>
        <p:spPr>
          <a:xfrm>
            <a:off x="661492" y="3515717"/>
            <a:ext cx="4793853"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التحقق من صحة المعلومات، والاعتماد على بيانات موثوقة، وتجنب التعميم أو المبالغة في الأحكام.</a:t>
            </a:r>
            <a:endParaRPr lang="ar-SA" altLang="zh-CN" sz="1292" kern="1200" dirty="0">
              <a:solidFill>
                <a:schemeClr val="tx1"/>
              </a:solidFill>
              <a:latin typeface="Calibri" charset="0"/>
              <a:ea typeface="等线" charset="0"/>
              <a:cs typeface="Calibri" charset="0"/>
            </a:endParaRPr>
          </a:p>
        </p:txBody>
      </p:sp>
      <p:pic>
        <p:nvPicPr>
          <p:cNvPr id="286" name="Image" descr="preencoded.png"/>
          <p:cNvPicPr>
            <a:picLocks noChangeAspect="1"/>
          </p:cNvPicPr>
          <p:nvPr/>
        </p:nvPicPr>
        <p:blipFill>
          <a:blip r:embed="rId6" cstate="print"/>
          <a:stretch>
            <a:fillRect/>
          </a:stretch>
        </p:blipFill>
        <p:spPr>
          <a:xfrm>
            <a:off x="11199812" y="4375646"/>
            <a:ext cx="330695" cy="330695"/>
          </a:xfrm>
          <a:prstGeom prst="rect">
            <a:avLst/>
          </a:prstGeom>
          <a:noFill/>
          <a:ln w="12700" cap="flat" cmpd="sng">
            <a:noFill/>
            <a:prstDash val="solid"/>
            <a:miter/>
          </a:ln>
        </p:spPr>
      </p:pic>
      <p:sp>
        <p:nvSpPr>
          <p:cNvPr id="287" name="Rectangle"/>
          <p:cNvSpPr>
            <a:spLocks/>
          </p:cNvSpPr>
          <p:nvPr/>
        </p:nvSpPr>
        <p:spPr>
          <a:xfrm>
            <a:off x="8925720" y="4432499"/>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العمق</a:t>
            </a:r>
            <a:endParaRPr lang="ar-SA" altLang="zh-CN" sz="1625" kern="1200" dirty="0">
              <a:solidFill>
                <a:schemeClr val="tx1"/>
              </a:solidFill>
              <a:latin typeface="Calibri" charset="0"/>
              <a:ea typeface="等线" charset="0"/>
              <a:cs typeface="Calibri" charset="0"/>
            </a:endParaRPr>
          </a:p>
        </p:txBody>
      </p:sp>
      <p:sp>
        <p:nvSpPr>
          <p:cNvPr id="288" name="Rectangle"/>
          <p:cNvSpPr>
            <a:spLocks/>
          </p:cNvSpPr>
          <p:nvPr/>
        </p:nvSpPr>
        <p:spPr>
          <a:xfrm>
            <a:off x="6199386" y="4790182"/>
            <a:ext cx="4793754"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تناول المشكلة من جذورها وعدم الاكتفاء بالمظاهر السطحية، والبحث عن الأسباب الحقيقية الكامنة.</a:t>
            </a:r>
            <a:endParaRPr lang="ar-SA" altLang="zh-CN" sz="1292" kern="1200" dirty="0">
              <a:solidFill>
                <a:schemeClr val="tx1"/>
              </a:solidFill>
              <a:latin typeface="Calibri" charset="0"/>
              <a:ea typeface="等线" charset="0"/>
              <a:cs typeface="Calibri" charset="0"/>
            </a:endParaRPr>
          </a:p>
        </p:txBody>
      </p:sp>
      <p:pic>
        <p:nvPicPr>
          <p:cNvPr id="289" name="Image" descr="preencoded.png"/>
          <p:cNvPicPr>
            <a:picLocks noChangeAspect="1"/>
          </p:cNvPicPr>
          <p:nvPr/>
        </p:nvPicPr>
        <p:blipFill>
          <a:blip r:embed="rId7" cstate="print"/>
          <a:stretch>
            <a:fillRect/>
          </a:stretch>
        </p:blipFill>
        <p:spPr>
          <a:xfrm>
            <a:off x="5662018" y="4375646"/>
            <a:ext cx="330695" cy="330695"/>
          </a:xfrm>
          <a:prstGeom prst="rect">
            <a:avLst/>
          </a:prstGeom>
          <a:noFill/>
          <a:ln w="12700" cap="flat" cmpd="sng">
            <a:noFill/>
            <a:prstDash val="solid"/>
            <a:miter/>
          </a:ln>
        </p:spPr>
      </p:pic>
      <p:sp>
        <p:nvSpPr>
          <p:cNvPr id="290" name="Rectangle"/>
          <p:cNvSpPr>
            <a:spLocks/>
          </p:cNvSpPr>
          <p:nvPr/>
        </p:nvSpPr>
        <p:spPr>
          <a:xfrm>
            <a:off x="3387924" y="4432499"/>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الاتساع</a:t>
            </a:r>
            <a:endParaRPr lang="ar-SA" altLang="zh-CN" sz="1625" kern="1200" dirty="0">
              <a:solidFill>
                <a:schemeClr val="tx1"/>
              </a:solidFill>
              <a:latin typeface="Calibri" charset="0"/>
              <a:ea typeface="等线" charset="0"/>
              <a:cs typeface="Calibri" charset="0"/>
            </a:endParaRPr>
          </a:p>
        </p:txBody>
      </p:sp>
      <p:sp>
        <p:nvSpPr>
          <p:cNvPr id="291" name="Rectangle"/>
          <p:cNvSpPr>
            <a:spLocks/>
          </p:cNvSpPr>
          <p:nvPr/>
        </p:nvSpPr>
        <p:spPr>
          <a:xfrm>
            <a:off x="661492" y="4790182"/>
            <a:ext cx="4793853"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النظر إلى القضية من زوايا متعددة، وأخذ آراء جميع الأطراف المعنية في الاعتبار لضمان شمولية الرؤية.</a:t>
            </a:r>
            <a:endParaRPr lang="ar-SA" altLang="zh-CN" sz="1292" kern="120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516139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5" name="Image"/>
          <p:cNvPicPr>
            <a:picLocks noChangeAspect="1"/>
          </p:cNvPicPr>
          <p:nvPr/>
        </p:nvPicPr>
        <p:blipFill>
          <a:blip r:embed="rId3" cstate="print"/>
          <a:stretch>
            <a:fillRect/>
          </a:stretch>
        </p:blipFill>
        <p:spPr>
          <a:xfrm>
            <a:off x="288529" y="30186"/>
            <a:ext cx="11903471" cy="6797629"/>
          </a:xfrm>
          <a:prstGeom prst="rect">
            <a:avLst/>
          </a:prstGeom>
          <a:noFill/>
          <a:ln w="12700" cap="flat" cmpd="sng">
            <a:noFill/>
            <a:prstDash val="solid"/>
            <a:miter/>
          </a:ln>
        </p:spPr>
      </p:pic>
      <p:sp>
        <p:nvSpPr>
          <p:cNvPr id="296" name="Rectangle"/>
          <p:cNvSpPr>
            <a:spLocks/>
          </p:cNvSpPr>
          <p:nvPr/>
        </p:nvSpPr>
        <p:spPr>
          <a:xfrm>
            <a:off x="6523154" y="1387474"/>
            <a:ext cx="5103614" cy="516732"/>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4042"/>
              </a:lnSpc>
            </a:pPr>
            <a:r>
              <a:rPr lang="ar-SA" altLang="zh-CN" sz="2400" b="1" kern="1200" dirty="0">
                <a:solidFill>
                  <a:srgbClr val="00B0F0"/>
                </a:solidFill>
                <a:latin typeface="Alexandria Bold" pitchFamily="34" charset="0"/>
                <a:cs typeface="Alexandria Bold" pitchFamily="34" charset="0"/>
              </a:rPr>
              <a:t>تابع: معايير التفكير الناقد: </a:t>
            </a:r>
          </a:p>
        </p:txBody>
      </p:sp>
      <p:pic>
        <p:nvPicPr>
          <p:cNvPr id="297" name="Image" descr="preencoded.png"/>
          <p:cNvPicPr>
            <a:picLocks noChangeAspect="1"/>
          </p:cNvPicPr>
          <p:nvPr/>
        </p:nvPicPr>
        <p:blipFill>
          <a:blip r:embed="rId4" cstate="print"/>
          <a:stretch>
            <a:fillRect/>
          </a:stretch>
        </p:blipFill>
        <p:spPr>
          <a:xfrm>
            <a:off x="11199812" y="2276872"/>
            <a:ext cx="330695" cy="330696"/>
          </a:xfrm>
          <a:prstGeom prst="rect">
            <a:avLst/>
          </a:prstGeom>
          <a:noFill/>
          <a:ln w="12700" cap="flat" cmpd="sng">
            <a:noFill/>
            <a:prstDash val="solid"/>
            <a:miter/>
          </a:ln>
        </p:spPr>
      </p:pic>
      <p:sp>
        <p:nvSpPr>
          <p:cNvPr id="298" name="Rectangle"/>
          <p:cNvSpPr>
            <a:spLocks/>
          </p:cNvSpPr>
          <p:nvPr/>
        </p:nvSpPr>
        <p:spPr>
          <a:xfrm>
            <a:off x="8925720" y="233372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المنطق</a:t>
            </a:r>
            <a:endParaRPr lang="ar-SA" altLang="zh-CN" sz="1625" kern="1200">
              <a:solidFill>
                <a:schemeClr val="tx1"/>
              </a:solidFill>
              <a:latin typeface="Calibri" charset="0"/>
              <a:ea typeface="等线" charset="0"/>
              <a:cs typeface="Calibri" charset="0"/>
            </a:endParaRPr>
          </a:p>
        </p:txBody>
      </p:sp>
      <p:sp>
        <p:nvSpPr>
          <p:cNvPr id="299" name="Rectangle"/>
          <p:cNvSpPr>
            <a:spLocks/>
          </p:cNvSpPr>
          <p:nvPr/>
        </p:nvSpPr>
        <p:spPr>
          <a:xfrm>
            <a:off x="6199386" y="2691406"/>
            <a:ext cx="4793754" cy="793848"/>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ترابط الأفكار والحجج بشكل منظم، بحيث تكون النتائج مبنية على مقدمات صحيحة. التسلسل المنطقي يمنع الوقوع في المغالطات.</a:t>
            </a:r>
            <a:endParaRPr lang="ar-SA" altLang="zh-CN" sz="1292" kern="1200">
              <a:solidFill>
                <a:schemeClr val="tx1"/>
              </a:solidFill>
              <a:latin typeface="Calibri" charset="0"/>
              <a:ea typeface="等线" charset="0"/>
              <a:cs typeface="Calibri" charset="0"/>
            </a:endParaRPr>
          </a:p>
        </p:txBody>
      </p:sp>
      <p:pic>
        <p:nvPicPr>
          <p:cNvPr id="300" name="Image" descr="preencoded.png"/>
          <p:cNvPicPr>
            <a:picLocks noChangeAspect="1"/>
          </p:cNvPicPr>
          <p:nvPr/>
        </p:nvPicPr>
        <p:blipFill>
          <a:blip r:embed="rId5" cstate="print"/>
          <a:stretch>
            <a:fillRect/>
          </a:stretch>
        </p:blipFill>
        <p:spPr>
          <a:xfrm>
            <a:off x="5662018" y="1700808"/>
            <a:ext cx="330695" cy="330696"/>
          </a:xfrm>
          <a:prstGeom prst="rect">
            <a:avLst/>
          </a:prstGeom>
          <a:noFill/>
          <a:ln w="12700" cap="flat" cmpd="sng">
            <a:noFill/>
            <a:prstDash val="solid"/>
            <a:miter/>
          </a:ln>
        </p:spPr>
      </p:pic>
      <p:sp>
        <p:nvSpPr>
          <p:cNvPr id="301" name="Rectangle"/>
          <p:cNvSpPr>
            <a:spLocks/>
          </p:cNvSpPr>
          <p:nvPr/>
        </p:nvSpPr>
        <p:spPr>
          <a:xfrm>
            <a:off x="3387924" y="1757659"/>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الإنصاف</a:t>
            </a:r>
            <a:endParaRPr lang="ar-SA" altLang="zh-CN" sz="1625" kern="1200" dirty="0">
              <a:solidFill>
                <a:schemeClr val="tx1"/>
              </a:solidFill>
              <a:latin typeface="Calibri" charset="0"/>
              <a:ea typeface="等线" charset="0"/>
              <a:cs typeface="Calibri" charset="0"/>
            </a:endParaRPr>
          </a:p>
        </p:txBody>
      </p:sp>
      <p:sp>
        <p:nvSpPr>
          <p:cNvPr id="302" name="Rectangle"/>
          <p:cNvSpPr>
            <a:spLocks/>
          </p:cNvSpPr>
          <p:nvPr/>
        </p:nvSpPr>
        <p:spPr>
          <a:xfrm>
            <a:off x="661492" y="2115342"/>
            <a:ext cx="4793853"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dirty="0">
                <a:solidFill>
                  <a:srgbClr val="15213F"/>
                </a:solidFill>
                <a:latin typeface="Alexandria" pitchFamily="34" charset="0"/>
                <a:ea typeface="Alexandria" pitchFamily="34" charset="0"/>
                <a:cs typeface="Alexandria" pitchFamily="34" charset="0"/>
              </a:rPr>
              <a:t>تقييم الأدلة والآراء بعدالة وحياد، دون تحيز شخصي أو أحكام مسبقة. الإنصاف يضمن مصداقية القرارات.</a:t>
            </a:r>
            <a:endParaRPr lang="ar-SA" altLang="zh-CN" sz="1292" kern="1200" dirty="0">
              <a:solidFill>
                <a:schemeClr val="tx1"/>
              </a:solidFill>
              <a:latin typeface="Calibri" charset="0"/>
              <a:ea typeface="等线" charset="0"/>
              <a:cs typeface="Calibri" charset="0"/>
            </a:endParaRPr>
          </a:p>
        </p:txBody>
      </p:sp>
      <p:pic>
        <p:nvPicPr>
          <p:cNvPr id="303" name="Image" descr="preencoded.png"/>
          <p:cNvPicPr>
            <a:picLocks noChangeAspect="1"/>
          </p:cNvPicPr>
          <p:nvPr/>
        </p:nvPicPr>
        <p:blipFill>
          <a:blip r:embed="rId6" cstate="print"/>
          <a:stretch>
            <a:fillRect/>
          </a:stretch>
        </p:blipFill>
        <p:spPr>
          <a:xfrm>
            <a:off x="11199812" y="3789040"/>
            <a:ext cx="330695" cy="330695"/>
          </a:xfrm>
          <a:prstGeom prst="rect">
            <a:avLst/>
          </a:prstGeom>
          <a:noFill/>
          <a:ln w="12700" cap="flat" cmpd="sng">
            <a:noFill/>
            <a:prstDash val="solid"/>
            <a:miter/>
          </a:ln>
        </p:spPr>
      </p:pic>
      <p:sp>
        <p:nvSpPr>
          <p:cNvPr id="304" name="Rectangle"/>
          <p:cNvSpPr>
            <a:spLocks/>
          </p:cNvSpPr>
          <p:nvPr/>
        </p:nvSpPr>
        <p:spPr>
          <a:xfrm>
            <a:off x="8925720" y="3845893"/>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الأهمية</a:t>
            </a:r>
            <a:endParaRPr lang="ar-SA" altLang="zh-CN" sz="1625" kern="1200">
              <a:solidFill>
                <a:schemeClr val="tx1"/>
              </a:solidFill>
              <a:latin typeface="Calibri" charset="0"/>
              <a:ea typeface="等线" charset="0"/>
              <a:cs typeface="Calibri" charset="0"/>
            </a:endParaRPr>
          </a:p>
        </p:txBody>
      </p:sp>
      <p:sp>
        <p:nvSpPr>
          <p:cNvPr id="305" name="Rectangle"/>
          <p:cNvSpPr>
            <a:spLocks/>
          </p:cNvSpPr>
          <p:nvPr/>
        </p:nvSpPr>
        <p:spPr>
          <a:xfrm>
            <a:off x="6199386" y="4203577"/>
            <a:ext cx="4793754"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التركيز على النقاط الجوهرية ذات التأثير الحقيقي، وعدم الانشغال بالتفاصيل الثانوية التي تشتت الانتباه.</a:t>
            </a:r>
            <a:endParaRPr lang="ar-SA" altLang="zh-CN" sz="1292" kern="1200">
              <a:solidFill>
                <a:schemeClr val="tx1"/>
              </a:solidFill>
              <a:latin typeface="Calibri" charset="0"/>
              <a:ea typeface="等线" charset="0"/>
              <a:cs typeface="Calibri" charset="0"/>
            </a:endParaRPr>
          </a:p>
        </p:txBody>
      </p:sp>
      <p:pic>
        <p:nvPicPr>
          <p:cNvPr id="306" name="Image" descr="preencoded.png"/>
          <p:cNvPicPr>
            <a:picLocks noChangeAspect="1"/>
          </p:cNvPicPr>
          <p:nvPr/>
        </p:nvPicPr>
        <p:blipFill>
          <a:blip r:embed="rId7" cstate="print"/>
          <a:stretch>
            <a:fillRect/>
          </a:stretch>
        </p:blipFill>
        <p:spPr>
          <a:xfrm>
            <a:off x="5662018" y="3140968"/>
            <a:ext cx="330695" cy="330695"/>
          </a:xfrm>
          <a:prstGeom prst="rect">
            <a:avLst/>
          </a:prstGeom>
          <a:noFill/>
          <a:ln w="12700" cap="flat" cmpd="sng">
            <a:noFill/>
            <a:prstDash val="solid"/>
            <a:miter/>
          </a:ln>
        </p:spPr>
      </p:pic>
      <p:sp>
        <p:nvSpPr>
          <p:cNvPr id="307" name="Rectangle"/>
          <p:cNvSpPr>
            <a:spLocks/>
          </p:cNvSpPr>
          <p:nvPr/>
        </p:nvSpPr>
        <p:spPr>
          <a:xfrm>
            <a:off x="3387924" y="3197821"/>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الصحة</a:t>
            </a:r>
            <a:endParaRPr lang="ar-SA" altLang="zh-CN" sz="1625" kern="1200">
              <a:solidFill>
                <a:schemeClr val="tx1"/>
              </a:solidFill>
              <a:latin typeface="Calibri" charset="0"/>
              <a:ea typeface="等线" charset="0"/>
              <a:cs typeface="Calibri" charset="0"/>
            </a:endParaRPr>
          </a:p>
        </p:txBody>
      </p:sp>
      <p:sp>
        <p:nvSpPr>
          <p:cNvPr id="308" name="Rectangle"/>
          <p:cNvSpPr>
            <a:spLocks/>
          </p:cNvSpPr>
          <p:nvPr/>
        </p:nvSpPr>
        <p:spPr>
          <a:xfrm>
            <a:off x="661492" y="3555505"/>
            <a:ext cx="4793853"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الاعتماد على معلومات صحيحة ومصادر موثوقة، مع القدرة على التحقق من صحة البيانات والمعطيات.</a:t>
            </a:r>
            <a:endParaRPr lang="ar-SA" altLang="zh-CN" sz="1292" kern="1200">
              <a:solidFill>
                <a:schemeClr val="tx1"/>
              </a:solidFill>
              <a:latin typeface="Calibri" charset="0"/>
              <a:ea typeface="等线" charset="0"/>
              <a:cs typeface="Calibri" charset="0"/>
            </a:endParaRPr>
          </a:p>
        </p:txBody>
      </p:sp>
      <p:pic>
        <p:nvPicPr>
          <p:cNvPr id="16" name="Picture 2">
            <a:extLst>
              <a:ext uri="{FF2B5EF4-FFF2-40B4-BE49-F238E27FC236}">
                <a16:creationId xmlns:a16="http://schemas.microsoft.com/office/drawing/2014/main" id="{6F3E827D-E732-C00E-3D6E-C7C9E93BA32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54957" y="4280104"/>
            <a:ext cx="3672408" cy="2325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9775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2" name="Image"/>
          <p:cNvPicPr>
            <a:picLocks noChangeAspect="1"/>
          </p:cNvPicPr>
          <p:nvPr/>
        </p:nvPicPr>
        <p:blipFill>
          <a:blip r:embed="rId3" cstate="print"/>
          <a:stretch>
            <a:fillRect/>
          </a:stretch>
        </p:blipFill>
        <p:spPr>
          <a:xfrm>
            <a:off x="133768" y="-193050"/>
            <a:ext cx="11903471" cy="6797629"/>
          </a:xfrm>
          <a:prstGeom prst="rect">
            <a:avLst/>
          </a:prstGeom>
          <a:noFill/>
          <a:ln w="12700" cap="flat" cmpd="sng">
            <a:noFill/>
            <a:prstDash val="solid"/>
            <a:miter/>
          </a:ln>
        </p:spPr>
      </p:pic>
      <p:pic>
        <p:nvPicPr>
          <p:cNvPr id="313" name="Image" descr="preencoded.png"/>
          <p:cNvPicPr>
            <a:picLocks noChangeAspect="1"/>
          </p:cNvPicPr>
          <p:nvPr/>
        </p:nvPicPr>
        <p:blipFill>
          <a:blip r:embed="rId4" cstate="print">
            <a:lum bright="70000" contrast="-70000"/>
          </a:blip>
          <a:stretch>
            <a:fillRect/>
          </a:stretch>
        </p:blipFill>
        <p:spPr>
          <a:xfrm>
            <a:off x="7827031" y="1110104"/>
            <a:ext cx="3588568" cy="52565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15" name="Rectangle"/>
          <p:cNvSpPr>
            <a:spLocks/>
          </p:cNvSpPr>
          <p:nvPr/>
        </p:nvSpPr>
        <p:spPr>
          <a:xfrm>
            <a:off x="4693487" y="1828719"/>
            <a:ext cx="5706070" cy="71318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5583"/>
              </a:lnSpc>
            </a:pPr>
            <a:r>
              <a:rPr lang="ar-SA" altLang="zh-CN" sz="3200" b="1" kern="1200" dirty="0">
                <a:solidFill>
                  <a:srgbClr val="00B0F0"/>
                </a:solidFill>
                <a:latin typeface="Alexandria Bold" pitchFamily="34" charset="0"/>
                <a:ea typeface="Alexandria Bold" pitchFamily="34" charset="0"/>
                <a:cs typeface="Alexandria Bold" pitchFamily="34" charset="0"/>
              </a:rPr>
              <a:t>صفات المفكر الناقد</a:t>
            </a:r>
            <a:endParaRPr lang="ar-SA" altLang="zh-CN" sz="3200" kern="1200" dirty="0">
              <a:solidFill>
                <a:srgbClr val="00B0F0"/>
              </a:solidFill>
              <a:latin typeface="Calibri" charset="0"/>
              <a:ea typeface="等线" charset="0"/>
              <a:cs typeface="Calibri" charset="0"/>
            </a:endParaRPr>
          </a:p>
        </p:txBody>
      </p:sp>
      <p:sp>
        <p:nvSpPr>
          <p:cNvPr id="316" name="Rectangle"/>
          <p:cNvSpPr>
            <a:spLocks/>
          </p:cNvSpPr>
          <p:nvPr/>
        </p:nvSpPr>
        <p:spPr>
          <a:xfrm>
            <a:off x="6600056" y="2312387"/>
            <a:ext cx="4280793" cy="71318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83"/>
              </a:lnSpc>
            </a:pPr>
            <a:endParaRPr lang="ar-SA" altLang="zh-CN" sz="1292" kern="1200" dirty="0">
              <a:solidFill>
                <a:schemeClr val="tx1"/>
              </a:solidFill>
              <a:latin typeface="Calibri" charset="0"/>
              <a:ea typeface="等线" charset="0"/>
              <a:cs typeface="Calibri" charset="0"/>
            </a:endParaRPr>
          </a:p>
        </p:txBody>
      </p:sp>
      <p:pic>
        <p:nvPicPr>
          <p:cNvPr id="7" name="Picture 6">
            <a:extLst>
              <a:ext uri="{FF2B5EF4-FFF2-40B4-BE49-F238E27FC236}">
                <a16:creationId xmlns:a16="http://schemas.microsoft.com/office/drawing/2014/main" id="{6CE668D9-DCD0-4C91-9708-21A8E23DE9AC}"/>
              </a:ext>
            </a:extLst>
          </p:cNvPr>
          <p:cNvPicPr>
            <a:picLocks noChangeAspect="1"/>
          </p:cNvPicPr>
          <p:nvPr/>
        </p:nvPicPr>
        <p:blipFill>
          <a:blip r:embed="rId5"/>
          <a:stretch>
            <a:fillRect/>
          </a:stretch>
        </p:blipFill>
        <p:spPr>
          <a:xfrm>
            <a:off x="493970" y="1310763"/>
            <a:ext cx="3839315" cy="4973185"/>
          </a:xfrm>
          <a:prstGeom prst="rect">
            <a:avLst/>
          </a:prstGeom>
        </p:spPr>
      </p:pic>
      <p:sp>
        <p:nvSpPr>
          <p:cNvPr id="2" name="TextBox 1">
            <a:extLst>
              <a:ext uri="{FF2B5EF4-FFF2-40B4-BE49-F238E27FC236}">
                <a16:creationId xmlns:a16="http://schemas.microsoft.com/office/drawing/2014/main" id="{6D26F3AB-071D-CCB0-4D6B-EB2D7D85997E}"/>
              </a:ext>
            </a:extLst>
          </p:cNvPr>
          <p:cNvSpPr txBox="1"/>
          <p:nvPr/>
        </p:nvSpPr>
        <p:spPr>
          <a:xfrm>
            <a:off x="5735960" y="2753742"/>
            <a:ext cx="4398111" cy="1292020"/>
          </a:xfrm>
          <a:prstGeom prst="rect">
            <a:avLst/>
          </a:prstGeom>
          <a:noFill/>
        </p:spPr>
        <p:txBody>
          <a:bodyPr wrap="square" rtlCol="0">
            <a:spAutoFit/>
          </a:bodyPr>
          <a:lstStyle/>
          <a:p>
            <a:pPr algn="ctr" rtl="1">
              <a:lnSpc>
                <a:spcPct val="150000"/>
              </a:lnSpc>
            </a:pPr>
            <a:r>
              <a:rPr lang="ar-SA" sz="1800" dirty="0">
                <a:solidFill>
                  <a:schemeClr val="accent2">
                    <a:lumMod val="75000"/>
                  </a:schemeClr>
                </a:solidFill>
                <a:latin typeface="Alexandria" pitchFamily="2" charset="-78"/>
                <a:cs typeface="Alexandria" pitchFamily="2" charset="-78"/>
              </a:rPr>
              <a:t>الصفات العقلية والسلوكية التي تساعد على فهم المواقف بعمق واتخاذ قرارات واعية</a:t>
            </a:r>
          </a:p>
        </p:txBody>
      </p:sp>
    </p:spTree>
    <p:extLst>
      <p:ext uri="{BB962C8B-B14F-4D97-AF65-F5344CB8AC3E}">
        <p14:creationId xmlns:p14="http://schemas.microsoft.com/office/powerpoint/2010/main" val="15926002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0" name="Image"/>
          <p:cNvPicPr>
            <a:picLocks noChangeAspect="1"/>
          </p:cNvPicPr>
          <p:nvPr/>
        </p:nvPicPr>
        <p:blipFill>
          <a:blip r:embed="rId3" cstate="print"/>
          <a:stretch>
            <a:fillRect/>
          </a:stretch>
        </p:blipFill>
        <p:spPr>
          <a:xfrm>
            <a:off x="288529" y="30186"/>
            <a:ext cx="11903471" cy="6797629"/>
          </a:xfrm>
          <a:prstGeom prst="rect">
            <a:avLst/>
          </a:prstGeom>
          <a:noFill/>
          <a:ln w="12700" cap="flat" cmpd="sng">
            <a:noFill/>
            <a:prstDash val="solid"/>
            <a:miter/>
          </a:ln>
        </p:spPr>
      </p:pic>
      <p:sp>
        <p:nvSpPr>
          <p:cNvPr id="321" name="Rectangle"/>
          <p:cNvSpPr>
            <a:spLocks/>
          </p:cNvSpPr>
          <p:nvPr/>
        </p:nvSpPr>
        <p:spPr>
          <a:xfrm>
            <a:off x="7395666" y="679649"/>
            <a:ext cx="4134842" cy="516731"/>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4042"/>
              </a:lnSpc>
            </a:pPr>
            <a:r>
              <a:rPr lang="ar-SA" altLang="zh-CN" sz="3250" b="1" kern="1200" dirty="0">
                <a:solidFill>
                  <a:srgbClr val="00B0F0"/>
                </a:solidFill>
                <a:latin typeface="Alexandria Bold" pitchFamily="34" charset="0"/>
                <a:ea typeface="Alexandria Bold" pitchFamily="34" charset="0"/>
                <a:cs typeface="Alexandria Bold" pitchFamily="34" charset="0"/>
              </a:rPr>
              <a:t>صفات المفكر الناقد:</a:t>
            </a:r>
            <a:endParaRPr lang="ar-SA" altLang="zh-CN" sz="3250" kern="1200" dirty="0">
              <a:solidFill>
                <a:srgbClr val="00B0F0"/>
              </a:solidFill>
              <a:latin typeface="Calibri" charset="0"/>
              <a:ea typeface="等线" charset="0"/>
              <a:cs typeface="Calibri" charset="0"/>
            </a:endParaRPr>
          </a:p>
        </p:txBody>
      </p:sp>
      <p:sp>
        <p:nvSpPr>
          <p:cNvPr id="322" name="Rectangle"/>
          <p:cNvSpPr>
            <a:spLocks/>
          </p:cNvSpPr>
          <p:nvPr/>
        </p:nvSpPr>
        <p:spPr>
          <a:xfrm>
            <a:off x="661492" y="1679674"/>
            <a:ext cx="10869017" cy="529233"/>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a:lnSpc>
                <a:spcPts val="2083"/>
              </a:lnSpc>
            </a:pPr>
            <a:r>
              <a:rPr lang="ar-SA" altLang="zh-CN" sz="1292" kern="1200" dirty="0">
                <a:solidFill>
                  <a:srgbClr val="15213F"/>
                </a:solidFill>
                <a:latin typeface="Alexandria" pitchFamily="34" charset="0"/>
                <a:ea typeface="Alexandria" pitchFamily="34" charset="0"/>
                <a:cs typeface="Alexandria" pitchFamily="34" charset="0"/>
              </a:rPr>
              <a:t>يتميّز المفكر الناقد بمجموعة من الصفات العقلية والسلوكية التي تساعده على فهم المواقف بعمق واتخاذ قرارات واعية. هذه الصفات ليست فطرية بالكامل، بل يمكن تنميتها وتطويرها بالممارسة المستمرة.</a:t>
            </a:r>
            <a:endParaRPr lang="ar-SA" altLang="zh-CN" sz="1292" kern="1200" dirty="0">
              <a:solidFill>
                <a:schemeClr val="tx1"/>
              </a:solidFill>
              <a:latin typeface="Calibri" charset="0"/>
              <a:ea typeface="等线" charset="0"/>
              <a:cs typeface="Calibri" charset="0"/>
            </a:endParaRPr>
          </a:p>
        </p:txBody>
      </p:sp>
      <p:sp>
        <p:nvSpPr>
          <p:cNvPr id="323" name="Rounded rectangle"/>
          <p:cNvSpPr>
            <a:spLocks/>
          </p:cNvSpPr>
          <p:nvPr/>
        </p:nvSpPr>
        <p:spPr>
          <a:xfrm>
            <a:off x="6178650" y="2642990"/>
            <a:ext cx="5351859" cy="1484709"/>
          </a:xfrm>
          <a:prstGeom prst="roundRect">
            <a:avLst>
              <a:gd name="adj" fmla="val 6157"/>
            </a:avLst>
          </a:prstGeom>
          <a:solidFill>
            <a:srgbClr val="FFFFFF"/>
          </a:solidFill>
          <a:ln w="12700" cap="flat" cmpd="sng">
            <a:noFill/>
            <a:prstDash val="solid"/>
            <a:miter/>
          </a:ln>
        </p:spPr>
      </p:sp>
      <p:sp>
        <p:nvSpPr>
          <p:cNvPr id="324" name="Rounded rectangle"/>
          <p:cNvSpPr>
            <a:spLocks/>
          </p:cNvSpPr>
          <p:nvPr/>
        </p:nvSpPr>
        <p:spPr>
          <a:xfrm>
            <a:off x="6178650" y="2623939"/>
            <a:ext cx="5351859" cy="76200"/>
          </a:xfrm>
          <a:prstGeom prst="roundRect">
            <a:avLst>
              <a:gd name="adj" fmla="val 91162"/>
            </a:avLst>
          </a:prstGeom>
          <a:solidFill>
            <a:srgbClr val="00AEEF"/>
          </a:solidFill>
          <a:ln w="12700" cap="flat" cmpd="sng">
            <a:noFill/>
            <a:prstDash val="solid"/>
            <a:miter/>
          </a:ln>
        </p:spPr>
      </p:sp>
      <p:sp>
        <p:nvSpPr>
          <p:cNvPr id="325" name="Rounded rectangle"/>
          <p:cNvSpPr>
            <a:spLocks/>
          </p:cNvSpPr>
          <p:nvPr/>
        </p:nvSpPr>
        <p:spPr>
          <a:xfrm>
            <a:off x="8606532" y="2394942"/>
            <a:ext cx="496093" cy="496094"/>
          </a:xfrm>
          <a:prstGeom prst="roundRect">
            <a:avLst>
              <a:gd name="adj" fmla="val 153601"/>
            </a:avLst>
          </a:prstGeom>
          <a:solidFill>
            <a:srgbClr val="00AEEF"/>
          </a:solidFill>
          <a:ln w="12700" cap="flat" cmpd="sng">
            <a:noFill/>
            <a:prstDash val="solid"/>
            <a:miter/>
          </a:ln>
        </p:spPr>
      </p:sp>
      <p:pic>
        <p:nvPicPr>
          <p:cNvPr id="326" name="Image" descr="preencoded.png"/>
          <p:cNvPicPr>
            <a:picLocks noChangeAspect="1"/>
          </p:cNvPicPr>
          <p:nvPr/>
        </p:nvPicPr>
        <p:blipFill>
          <a:blip r:embed="rId4" cstate="print"/>
          <a:stretch>
            <a:fillRect/>
          </a:stretch>
        </p:blipFill>
        <p:spPr>
          <a:xfrm>
            <a:off x="8755359" y="2543769"/>
            <a:ext cx="198437" cy="198438"/>
          </a:xfrm>
          <a:prstGeom prst="rect">
            <a:avLst/>
          </a:prstGeom>
          <a:noFill/>
          <a:ln w="12700" cap="flat" cmpd="sng">
            <a:noFill/>
            <a:prstDash val="solid"/>
            <a:miter/>
          </a:ln>
        </p:spPr>
      </p:pic>
      <p:sp>
        <p:nvSpPr>
          <p:cNvPr id="327" name="Rectangle"/>
          <p:cNvSpPr>
            <a:spLocks/>
          </p:cNvSpPr>
          <p:nvPr/>
        </p:nvSpPr>
        <p:spPr>
          <a:xfrm>
            <a:off x="9278740" y="305643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en-US" altLang="zh-CN" sz="1625" b="1" kern="1200">
                <a:solidFill>
                  <a:srgbClr val="15213F"/>
                </a:solidFill>
                <a:latin typeface="Alexandria Bold" pitchFamily="34" charset="0"/>
                <a:ea typeface="Alexandria Bold" pitchFamily="34" charset="0"/>
                <a:cs typeface="Alexandria Bold" pitchFamily="34" charset="0"/>
              </a:rPr>
              <a:t>الفضول المعرفي</a:t>
            </a:r>
            <a:endParaRPr lang="zh-CN" altLang="en-US" sz="1625" kern="1200">
              <a:solidFill>
                <a:schemeClr val="tx1"/>
              </a:solidFill>
              <a:latin typeface="Calibri" charset="0"/>
              <a:ea typeface="等线" charset="0"/>
              <a:cs typeface="Calibri" charset="0"/>
            </a:endParaRPr>
          </a:p>
        </p:txBody>
      </p:sp>
      <p:sp>
        <p:nvSpPr>
          <p:cNvPr id="328" name="Rectangle"/>
          <p:cNvSpPr>
            <a:spLocks/>
          </p:cNvSpPr>
          <p:nvPr/>
        </p:nvSpPr>
        <p:spPr>
          <a:xfrm>
            <a:off x="6362998" y="3414117"/>
            <a:ext cx="4983163"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a:lnSpc>
                <a:spcPts val="2083"/>
              </a:lnSpc>
            </a:pPr>
            <a:r>
              <a:rPr lang="en-US" altLang="zh-CN" sz="1292" kern="1200">
                <a:solidFill>
                  <a:srgbClr val="15213F"/>
                </a:solidFill>
                <a:latin typeface="Alexandria" pitchFamily="34" charset="0"/>
                <a:ea typeface="Alexandria" pitchFamily="34" charset="0"/>
                <a:cs typeface="Alexandria" pitchFamily="34" charset="0"/>
              </a:rPr>
              <a:t>يسعى لفهم الأمور بعمق، ويطرح الأسئلة بحثًا عن الحقيقة. لا يكتفي بالإجابات السطحية بل يبحث عن الجذور.</a:t>
            </a:r>
            <a:endParaRPr lang="zh-CN" altLang="en-US" sz="1292" kern="1200">
              <a:solidFill>
                <a:schemeClr val="tx1"/>
              </a:solidFill>
              <a:latin typeface="Calibri" charset="0"/>
              <a:ea typeface="等线" charset="0"/>
              <a:cs typeface="Calibri" charset="0"/>
            </a:endParaRPr>
          </a:p>
        </p:txBody>
      </p:sp>
      <p:sp>
        <p:nvSpPr>
          <p:cNvPr id="329" name="Rounded rectangle"/>
          <p:cNvSpPr>
            <a:spLocks/>
          </p:cNvSpPr>
          <p:nvPr/>
        </p:nvSpPr>
        <p:spPr>
          <a:xfrm>
            <a:off x="661492" y="2642990"/>
            <a:ext cx="5351859" cy="1484709"/>
          </a:xfrm>
          <a:prstGeom prst="roundRect">
            <a:avLst>
              <a:gd name="adj" fmla="val 6157"/>
            </a:avLst>
          </a:prstGeom>
          <a:solidFill>
            <a:srgbClr val="FFFFFF"/>
          </a:solidFill>
          <a:ln w="12700" cap="flat" cmpd="sng">
            <a:noFill/>
            <a:prstDash val="solid"/>
            <a:miter/>
          </a:ln>
        </p:spPr>
      </p:sp>
      <p:sp>
        <p:nvSpPr>
          <p:cNvPr id="330" name="Rounded rectangle"/>
          <p:cNvSpPr>
            <a:spLocks/>
          </p:cNvSpPr>
          <p:nvPr/>
        </p:nvSpPr>
        <p:spPr>
          <a:xfrm>
            <a:off x="661492" y="2623939"/>
            <a:ext cx="5351859" cy="76200"/>
          </a:xfrm>
          <a:prstGeom prst="roundRect">
            <a:avLst>
              <a:gd name="adj" fmla="val 91162"/>
            </a:avLst>
          </a:prstGeom>
          <a:solidFill>
            <a:srgbClr val="00AEEF"/>
          </a:solidFill>
          <a:ln w="12700" cap="flat" cmpd="sng">
            <a:noFill/>
            <a:prstDash val="solid"/>
            <a:miter/>
          </a:ln>
        </p:spPr>
      </p:sp>
      <p:sp>
        <p:nvSpPr>
          <p:cNvPr id="331" name="Rounded rectangle"/>
          <p:cNvSpPr>
            <a:spLocks/>
          </p:cNvSpPr>
          <p:nvPr/>
        </p:nvSpPr>
        <p:spPr>
          <a:xfrm>
            <a:off x="3089375" y="2394942"/>
            <a:ext cx="496094" cy="496094"/>
          </a:xfrm>
          <a:prstGeom prst="roundRect">
            <a:avLst>
              <a:gd name="adj" fmla="val 153601"/>
            </a:avLst>
          </a:prstGeom>
          <a:solidFill>
            <a:srgbClr val="00AEEF"/>
          </a:solidFill>
          <a:ln w="12700" cap="flat" cmpd="sng">
            <a:noFill/>
            <a:prstDash val="solid"/>
            <a:miter/>
          </a:ln>
        </p:spPr>
      </p:sp>
      <p:pic>
        <p:nvPicPr>
          <p:cNvPr id="332" name="Image" descr="preencoded.png"/>
          <p:cNvPicPr>
            <a:picLocks noChangeAspect="1"/>
          </p:cNvPicPr>
          <p:nvPr/>
        </p:nvPicPr>
        <p:blipFill>
          <a:blip r:embed="rId5" cstate="print"/>
          <a:stretch>
            <a:fillRect/>
          </a:stretch>
        </p:blipFill>
        <p:spPr>
          <a:xfrm>
            <a:off x="3238202" y="2543769"/>
            <a:ext cx="198437" cy="198438"/>
          </a:xfrm>
          <a:prstGeom prst="rect">
            <a:avLst/>
          </a:prstGeom>
          <a:noFill/>
          <a:ln w="12700" cap="flat" cmpd="sng">
            <a:noFill/>
            <a:prstDash val="solid"/>
            <a:miter/>
          </a:ln>
        </p:spPr>
      </p:pic>
      <p:sp>
        <p:nvSpPr>
          <p:cNvPr id="333" name="Rectangle"/>
          <p:cNvSpPr>
            <a:spLocks/>
          </p:cNvSpPr>
          <p:nvPr/>
        </p:nvSpPr>
        <p:spPr>
          <a:xfrm>
            <a:off x="3761582" y="305643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en-US" altLang="zh-CN" sz="1625" b="1" kern="1200">
                <a:solidFill>
                  <a:srgbClr val="15213F"/>
                </a:solidFill>
                <a:latin typeface="Alexandria Bold" pitchFamily="34" charset="0"/>
                <a:ea typeface="Alexandria Bold" pitchFamily="34" charset="0"/>
                <a:cs typeface="Alexandria Bold" pitchFamily="34" charset="0"/>
              </a:rPr>
              <a:t>الانفتاح الذهني</a:t>
            </a:r>
            <a:endParaRPr lang="zh-CN" altLang="en-US" sz="1625" kern="1200">
              <a:solidFill>
                <a:schemeClr val="tx1"/>
              </a:solidFill>
              <a:latin typeface="Calibri" charset="0"/>
              <a:ea typeface="等线" charset="0"/>
              <a:cs typeface="Calibri" charset="0"/>
            </a:endParaRPr>
          </a:p>
        </p:txBody>
      </p:sp>
      <p:sp>
        <p:nvSpPr>
          <p:cNvPr id="334" name="Rectangle"/>
          <p:cNvSpPr>
            <a:spLocks/>
          </p:cNvSpPr>
          <p:nvPr/>
        </p:nvSpPr>
        <p:spPr>
          <a:xfrm>
            <a:off x="845840" y="3414117"/>
            <a:ext cx="4983163"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a:lnSpc>
                <a:spcPts val="2083"/>
              </a:lnSpc>
            </a:pPr>
            <a:r>
              <a:rPr lang="en-US" altLang="zh-CN" sz="1292" kern="1200">
                <a:solidFill>
                  <a:srgbClr val="15213F"/>
                </a:solidFill>
                <a:latin typeface="Alexandria" pitchFamily="34" charset="0"/>
                <a:ea typeface="Alexandria" pitchFamily="34" charset="0"/>
                <a:cs typeface="Alexandria" pitchFamily="34" charset="0"/>
              </a:rPr>
              <a:t>يتقبل وجهات النظر المختلفة ويحترم الآراء المخالفة. يرى في التنوع فرصة للتعلم لا تهديدًا.</a:t>
            </a:r>
            <a:endParaRPr lang="zh-CN" altLang="en-US" sz="1292" kern="1200">
              <a:solidFill>
                <a:schemeClr val="tx1"/>
              </a:solidFill>
              <a:latin typeface="Calibri" charset="0"/>
              <a:ea typeface="等线" charset="0"/>
              <a:cs typeface="Calibri" charset="0"/>
            </a:endParaRPr>
          </a:p>
        </p:txBody>
      </p:sp>
      <p:sp>
        <p:nvSpPr>
          <p:cNvPr id="335" name="Rounded rectangle"/>
          <p:cNvSpPr>
            <a:spLocks/>
          </p:cNvSpPr>
          <p:nvPr/>
        </p:nvSpPr>
        <p:spPr>
          <a:xfrm>
            <a:off x="6178650" y="4541044"/>
            <a:ext cx="5351859" cy="1484708"/>
          </a:xfrm>
          <a:prstGeom prst="roundRect">
            <a:avLst>
              <a:gd name="adj" fmla="val 6157"/>
            </a:avLst>
          </a:prstGeom>
          <a:solidFill>
            <a:srgbClr val="FFFFFF"/>
          </a:solidFill>
          <a:ln w="12700" cap="flat" cmpd="sng">
            <a:noFill/>
            <a:prstDash val="solid"/>
            <a:miter/>
          </a:ln>
        </p:spPr>
      </p:sp>
      <p:sp>
        <p:nvSpPr>
          <p:cNvPr id="336" name="Rounded rectangle"/>
          <p:cNvSpPr>
            <a:spLocks/>
          </p:cNvSpPr>
          <p:nvPr/>
        </p:nvSpPr>
        <p:spPr>
          <a:xfrm>
            <a:off x="6178650" y="4521994"/>
            <a:ext cx="5351859" cy="76200"/>
          </a:xfrm>
          <a:prstGeom prst="roundRect">
            <a:avLst>
              <a:gd name="adj" fmla="val 91162"/>
            </a:avLst>
          </a:prstGeom>
          <a:solidFill>
            <a:srgbClr val="00AEEF"/>
          </a:solidFill>
          <a:ln w="12700" cap="flat" cmpd="sng">
            <a:noFill/>
            <a:prstDash val="solid"/>
            <a:miter/>
          </a:ln>
        </p:spPr>
      </p:sp>
      <p:sp>
        <p:nvSpPr>
          <p:cNvPr id="337" name="Rounded rectangle"/>
          <p:cNvSpPr>
            <a:spLocks/>
          </p:cNvSpPr>
          <p:nvPr/>
        </p:nvSpPr>
        <p:spPr>
          <a:xfrm>
            <a:off x="8606532" y="4292997"/>
            <a:ext cx="496093" cy="496093"/>
          </a:xfrm>
          <a:prstGeom prst="roundRect">
            <a:avLst>
              <a:gd name="adj" fmla="val 153601"/>
            </a:avLst>
          </a:prstGeom>
          <a:solidFill>
            <a:srgbClr val="00AEEF"/>
          </a:solidFill>
          <a:ln w="12700" cap="flat" cmpd="sng">
            <a:noFill/>
            <a:prstDash val="solid"/>
            <a:miter/>
          </a:ln>
        </p:spPr>
      </p:sp>
      <p:pic>
        <p:nvPicPr>
          <p:cNvPr id="338" name="Image" descr="preencoded.png"/>
          <p:cNvPicPr>
            <a:picLocks noChangeAspect="1"/>
          </p:cNvPicPr>
          <p:nvPr/>
        </p:nvPicPr>
        <p:blipFill>
          <a:blip r:embed="rId6" cstate="print"/>
          <a:stretch>
            <a:fillRect/>
          </a:stretch>
        </p:blipFill>
        <p:spPr>
          <a:xfrm>
            <a:off x="8755359" y="4441825"/>
            <a:ext cx="198437" cy="198437"/>
          </a:xfrm>
          <a:prstGeom prst="rect">
            <a:avLst/>
          </a:prstGeom>
          <a:noFill/>
          <a:ln w="12700" cap="flat" cmpd="sng">
            <a:noFill/>
            <a:prstDash val="solid"/>
            <a:miter/>
          </a:ln>
        </p:spPr>
      </p:pic>
      <p:sp>
        <p:nvSpPr>
          <p:cNvPr id="339" name="Rectangle"/>
          <p:cNvSpPr>
            <a:spLocks/>
          </p:cNvSpPr>
          <p:nvPr/>
        </p:nvSpPr>
        <p:spPr>
          <a:xfrm>
            <a:off x="9278740" y="4954489"/>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en-US" altLang="zh-CN" sz="1625" b="1" kern="1200">
                <a:solidFill>
                  <a:srgbClr val="15213F"/>
                </a:solidFill>
                <a:latin typeface="Alexandria Bold" pitchFamily="34" charset="0"/>
                <a:ea typeface="Alexandria Bold" pitchFamily="34" charset="0"/>
                <a:cs typeface="Alexandria Bold" pitchFamily="34" charset="0"/>
              </a:rPr>
              <a:t>الموضوعية</a:t>
            </a:r>
            <a:endParaRPr lang="zh-CN" altLang="en-US" sz="1625" kern="1200">
              <a:solidFill>
                <a:schemeClr val="tx1"/>
              </a:solidFill>
              <a:latin typeface="Calibri" charset="0"/>
              <a:ea typeface="等线" charset="0"/>
              <a:cs typeface="Calibri" charset="0"/>
            </a:endParaRPr>
          </a:p>
        </p:txBody>
      </p:sp>
      <p:sp>
        <p:nvSpPr>
          <p:cNvPr id="340" name="Rectangle"/>
          <p:cNvSpPr>
            <a:spLocks/>
          </p:cNvSpPr>
          <p:nvPr/>
        </p:nvSpPr>
        <p:spPr>
          <a:xfrm>
            <a:off x="6362998" y="5312172"/>
            <a:ext cx="4983163"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a:lnSpc>
                <a:spcPts val="2083"/>
              </a:lnSpc>
            </a:pPr>
            <a:r>
              <a:rPr lang="en-US" altLang="zh-CN" sz="1292" kern="1200">
                <a:solidFill>
                  <a:srgbClr val="15213F"/>
                </a:solidFill>
                <a:latin typeface="Alexandria" pitchFamily="34" charset="0"/>
                <a:ea typeface="Alexandria" pitchFamily="34" charset="0"/>
                <a:cs typeface="Alexandria" pitchFamily="34" charset="0"/>
              </a:rPr>
              <a:t>ينظر إلى القضايا دون تحيز شخصي، ويركّز على الحقائق والأدلة بدلاً من الانطباعات.</a:t>
            </a:r>
            <a:endParaRPr lang="zh-CN" altLang="en-US" sz="1292" kern="1200">
              <a:solidFill>
                <a:schemeClr val="tx1"/>
              </a:solidFill>
              <a:latin typeface="Calibri" charset="0"/>
              <a:ea typeface="等线" charset="0"/>
              <a:cs typeface="Calibri" charset="0"/>
            </a:endParaRPr>
          </a:p>
        </p:txBody>
      </p:sp>
      <p:sp>
        <p:nvSpPr>
          <p:cNvPr id="341" name="Rounded rectangle"/>
          <p:cNvSpPr>
            <a:spLocks/>
          </p:cNvSpPr>
          <p:nvPr/>
        </p:nvSpPr>
        <p:spPr>
          <a:xfrm>
            <a:off x="661492" y="4541044"/>
            <a:ext cx="5351859" cy="1484708"/>
          </a:xfrm>
          <a:prstGeom prst="roundRect">
            <a:avLst>
              <a:gd name="adj" fmla="val 6157"/>
            </a:avLst>
          </a:prstGeom>
          <a:solidFill>
            <a:srgbClr val="FFFFFF"/>
          </a:solidFill>
          <a:ln w="12700" cap="flat" cmpd="sng">
            <a:noFill/>
            <a:prstDash val="solid"/>
            <a:miter/>
          </a:ln>
        </p:spPr>
      </p:sp>
      <p:sp>
        <p:nvSpPr>
          <p:cNvPr id="342" name="Rounded rectangle"/>
          <p:cNvSpPr>
            <a:spLocks/>
          </p:cNvSpPr>
          <p:nvPr/>
        </p:nvSpPr>
        <p:spPr>
          <a:xfrm>
            <a:off x="661492" y="4521994"/>
            <a:ext cx="5351859" cy="76200"/>
          </a:xfrm>
          <a:prstGeom prst="roundRect">
            <a:avLst>
              <a:gd name="adj" fmla="val 91162"/>
            </a:avLst>
          </a:prstGeom>
          <a:solidFill>
            <a:srgbClr val="00AEEF"/>
          </a:solidFill>
          <a:ln w="12700" cap="flat" cmpd="sng">
            <a:noFill/>
            <a:prstDash val="solid"/>
            <a:miter/>
          </a:ln>
        </p:spPr>
      </p:sp>
      <p:sp>
        <p:nvSpPr>
          <p:cNvPr id="343" name="Rounded rectangle"/>
          <p:cNvSpPr>
            <a:spLocks/>
          </p:cNvSpPr>
          <p:nvPr/>
        </p:nvSpPr>
        <p:spPr>
          <a:xfrm>
            <a:off x="3089375" y="4292997"/>
            <a:ext cx="496094" cy="496093"/>
          </a:xfrm>
          <a:prstGeom prst="roundRect">
            <a:avLst>
              <a:gd name="adj" fmla="val 153601"/>
            </a:avLst>
          </a:prstGeom>
          <a:solidFill>
            <a:srgbClr val="00AEEF"/>
          </a:solidFill>
          <a:ln w="12700" cap="flat" cmpd="sng">
            <a:noFill/>
            <a:prstDash val="solid"/>
            <a:miter/>
          </a:ln>
        </p:spPr>
      </p:sp>
      <p:pic>
        <p:nvPicPr>
          <p:cNvPr id="344" name="Image" descr="preencoded.png"/>
          <p:cNvPicPr>
            <a:picLocks noChangeAspect="1"/>
          </p:cNvPicPr>
          <p:nvPr/>
        </p:nvPicPr>
        <p:blipFill>
          <a:blip r:embed="rId7" cstate="print"/>
          <a:stretch>
            <a:fillRect/>
          </a:stretch>
        </p:blipFill>
        <p:spPr>
          <a:xfrm>
            <a:off x="3238202" y="4441825"/>
            <a:ext cx="198437" cy="198437"/>
          </a:xfrm>
          <a:prstGeom prst="rect">
            <a:avLst/>
          </a:prstGeom>
          <a:noFill/>
          <a:ln w="12700" cap="flat" cmpd="sng">
            <a:noFill/>
            <a:prstDash val="solid"/>
            <a:miter/>
          </a:ln>
        </p:spPr>
      </p:pic>
      <p:sp>
        <p:nvSpPr>
          <p:cNvPr id="345" name="Rectangle"/>
          <p:cNvSpPr>
            <a:spLocks/>
          </p:cNvSpPr>
          <p:nvPr/>
        </p:nvSpPr>
        <p:spPr>
          <a:xfrm>
            <a:off x="3761582" y="4954489"/>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2000"/>
              </a:lnSpc>
            </a:pPr>
            <a:r>
              <a:rPr lang="en-US" altLang="zh-CN" sz="1625" b="1" kern="1200">
                <a:solidFill>
                  <a:srgbClr val="15213F"/>
                </a:solidFill>
                <a:latin typeface="Alexandria Bold" pitchFamily="34" charset="0"/>
                <a:ea typeface="Alexandria Bold" pitchFamily="34" charset="0"/>
                <a:cs typeface="Alexandria Bold" pitchFamily="34" charset="0"/>
              </a:rPr>
              <a:t>القدرة على التقييم</a:t>
            </a:r>
            <a:endParaRPr lang="zh-CN" altLang="en-US" sz="1625" kern="1200">
              <a:solidFill>
                <a:schemeClr val="tx1"/>
              </a:solidFill>
              <a:latin typeface="Calibri" charset="0"/>
              <a:ea typeface="等线" charset="0"/>
              <a:cs typeface="Calibri" charset="0"/>
            </a:endParaRPr>
          </a:p>
        </p:txBody>
      </p:sp>
      <p:sp>
        <p:nvSpPr>
          <p:cNvPr id="346" name="Rectangle"/>
          <p:cNvSpPr>
            <a:spLocks/>
          </p:cNvSpPr>
          <p:nvPr/>
        </p:nvSpPr>
        <p:spPr>
          <a:xfrm>
            <a:off x="845840" y="5312172"/>
            <a:ext cx="4983163"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a:lnSpc>
                <a:spcPts val="2083"/>
              </a:lnSpc>
            </a:pPr>
            <a:r>
              <a:rPr lang="en-US" altLang="zh-CN" sz="1292" kern="1200">
                <a:solidFill>
                  <a:srgbClr val="15213F"/>
                </a:solidFill>
                <a:latin typeface="Alexandria" pitchFamily="34" charset="0"/>
                <a:ea typeface="Alexandria" pitchFamily="34" charset="0"/>
                <a:cs typeface="Alexandria" pitchFamily="34" charset="0"/>
              </a:rPr>
              <a:t>يفحص الأدلة والحجج بشكل نقدي قبل إصدار الأحكام، ويميز بين القوي والضعيف منها.</a:t>
            </a:r>
            <a:endParaRPr lang="zh-CN" altLang="en-US" sz="1292" kern="120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9258651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0" name="Image"/>
          <p:cNvPicPr>
            <a:picLocks noChangeAspect="1"/>
          </p:cNvPicPr>
          <p:nvPr/>
        </p:nvPicPr>
        <p:blipFill>
          <a:blip r:embed="rId3" cstate="print"/>
          <a:stretch>
            <a:fillRect/>
          </a:stretch>
        </p:blipFill>
        <p:spPr>
          <a:xfrm>
            <a:off x="277290" y="15747"/>
            <a:ext cx="11903471" cy="6797629"/>
          </a:xfrm>
          <a:prstGeom prst="rect">
            <a:avLst/>
          </a:prstGeom>
          <a:noFill/>
          <a:ln w="12700" cap="flat" cmpd="sng">
            <a:noFill/>
            <a:prstDash val="solid"/>
            <a:miter/>
          </a:ln>
        </p:spPr>
      </p:pic>
      <p:sp>
        <p:nvSpPr>
          <p:cNvPr id="351" name="Rectangle"/>
          <p:cNvSpPr>
            <a:spLocks/>
          </p:cNvSpPr>
          <p:nvPr/>
        </p:nvSpPr>
        <p:spPr>
          <a:xfrm>
            <a:off x="6377114" y="1397798"/>
            <a:ext cx="5129213" cy="516731"/>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4042"/>
              </a:lnSpc>
            </a:pPr>
            <a:r>
              <a:rPr lang="ar-SA" altLang="zh-CN" sz="2800" b="1" kern="1200" dirty="0">
                <a:solidFill>
                  <a:srgbClr val="00B0F0"/>
                </a:solidFill>
                <a:latin typeface="Alexandria Bold" pitchFamily="34" charset="0"/>
                <a:cs typeface="Alexandria Bold" pitchFamily="34" charset="0"/>
              </a:rPr>
              <a:t>تابع: صفات المفكر الناقد:</a:t>
            </a:r>
          </a:p>
        </p:txBody>
      </p:sp>
      <p:sp>
        <p:nvSpPr>
          <p:cNvPr id="352" name="Rounded rectangle"/>
          <p:cNvSpPr>
            <a:spLocks/>
          </p:cNvSpPr>
          <p:nvPr/>
        </p:nvSpPr>
        <p:spPr>
          <a:xfrm>
            <a:off x="8017769" y="2276872"/>
            <a:ext cx="3512741" cy="2049463"/>
          </a:xfrm>
          <a:prstGeom prst="roundRect">
            <a:avLst>
              <a:gd name="adj" fmla="val 4462"/>
            </a:avLst>
          </a:prstGeom>
          <a:solidFill>
            <a:srgbClr val="FFFFFF"/>
          </a:solidFill>
          <a:ln w="22860" cap="flat" cmpd="sng">
            <a:solidFill>
              <a:srgbClr val="B2D7E5"/>
            </a:solidFill>
            <a:prstDash val="solid"/>
            <a:round/>
          </a:ln>
        </p:spPr>
      </p:sp>
      <p:sp>
        <p:nvSpPr>
          <p:cNvPr id="353" name="Rounded rectangle"/>
          <p:cNvSpPr>
            <a:spLocks/>
          </p:cNvSpPr>
          <p:nvPr/>
        </p:nvSpPr>
        <p:spPr>
          <a:xfrm>
            <a:off x="11473358" y="2357116"/>
            <a:ext cx="76199" cy="2049463"/>
          </a:xfrm>
          <a:prstGeom prst="roundRect">
            <a:avLst>
              <a:gd name="adj" fmla="val 91162"/>
            </a:avLst>
          </a:prstGeom>
          <a:solidFill>
            <a:srgbClr val="00AEEF"/>
          </a:solidFill>
          <a:ln w="12700" cap="flat" cmpd="sng">
            <a:noFill/>
            <a:prstDash val="solid"/>
            <a:miter/>
          </a:ln>
        </p:spPr>
      </p:sp>
      <p:sp>
        <p:nvSpPr>
          <p:cNvPr id="354" name="Rectangle"/>
          <p:cNvSpPr>
            <a:spLocks/>
          </p:cNvSpPr>
          <p:nvPr/>
        </p:nvSpPr>
        <p:spPr>
          <a:xfrm>
            <a:off x="9221590" y="2541465"/>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المرونة الفكرية</a:t>
            </a:r>
            <a:endParaRPr lang="ar-SA" altLang="zh-CN" sz="1625" kern="1200">
              <a:solidFill>
                <a:schemeClr val="tx1"/>
              </a:solidFill>
              <a:latin typeface="Calibri" charset="0"/>
              <a:ea typeface="等线" charset="0"/>
              <a:cs typeface="Calibri" charset="0"/>
            </a:endParaRPr>
          </a:p>
        </p:txBody>
      </p:sp>
      <p:sp>
        <p:nvSpPr>
          <p:cNvPr id="355" name="Rectangle"/>
          <p:cNvSpPr>
            <a:spLocks/>
          </p:cNvSpPr>
          <p:nvPr/>
        </p:nvSpPr>
        <p:spPr>
          <a:xfrm>
            <a:off x="8202117" y="2984279"/>
            <a:ext cx="3086894" cy="132308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dirty="0">
                <a:solidFill>
                  <a:srgbClr val="15213F"/>
                </a:solidFill>
                <a:latin typeface="Alexandria" pitchFamily="34" charset="0"/>
                <a:ea typeface="Alexandria" pitchFamily="34" charset="0"/>
                <a:cs typeface="Alexandria" pitchFamily="34" charset="0"/>
              </a:rPr>
              <a:t>يعدّل رأيه عند ظهور معلومات جديدة أو أدلة أقوى. لا يتمسك بموقفه إذا ثبت خطؤه، بل يرى في تغيير الرأي قوة لا ضعفًا. المرونة تعني القدرة على التكيف مع المعطيات الجديدة.</a:t>
            </a:r>
            <a:endParaRPr lang="ar-SA" altLang="zh-CN" sz="1292" kern="1200" dirty="0">
              <a:solidFill>
                <a:schemeClr val="tx1"/>
              </a:solidFill>
              <a:latin typeface="Calibri" charset="0"/>
              <a:ea typeface="等线" charset="0"/>
              <a:cs typeface="Calibri" charset="0"/>
            </a:endParaRPr>
          </a:p>
        </p:txBody>
      </p:sp>
      <p:sp>
        <p:nvSpPr>
          <p:cNvPr id="356" name="Rounded rectangle"/>
          <p:cNvSpPr>
            <a:spLocks/>
          </p:cNvSpPr>
          <p:nvPr/>
        </p:nvSpPr>
        <p:spPr>
          <a:xfrm>
            <a:off x="4339630" y="2276872"/>
            <a:ext cx="3512840" cy="2049463"/>
          </a:xfrm>
          <a:prstGeom prst="roundRect">
            <a:avLst>
              <a:gd name="adj" fmla="val 4462"/>
            </a:avLst>
          </a:prstGeom>
          <a:solidFill>
            <a:srgbClr val="FFFFFF"/>
          </a:solidFill>
          <a:ln w="22860" cap="flat" cmpd="sng">
            <a:solidFill>
              <a:srgbClr val="B2D7E5"/>
            </a:solidFill>
            <a:prstDash val="solid"/>
            <a:round/>
          </a:ln>
        </p:spPr>
      </p:sp>
      <p:sp>
        <p:nvSpPr>
          <p:cNvPr id="357" name="Rounded rectangle"/>
          <p:cNvSpPr>
            <a:spLocks/>
          </p:cNvSpPr>
          <p:nvPr/>
        </p:nvSpPr>
        <p:spPr>
          <a:xfrm>
            <a:off x="7795319" y="2357116"/>
            <a:ext cx="76200" cy="2049463"/>
          </a:xfrm>
          <a:prstGeom prst="roundRect">
            <a:avLst>
              <a:gd name="adj" fmla="val 91162"/>
            </a:avLst>
          </a:prstGeom>
          <a:solidFill>
            <a:srgbClr val="00AEEF"/>
          </a:solidFill>
          <a:ln w="12700" cap="flat" cmpd="sng">
            <a:noFill/>
            <a:prstDash val="solid"/>
            <a:miter/>
          </a:ln>
        </p:spPr>
      </p:sp>
      <p:sp>
        <p:nvSpPr>
          <p:cNvPr id="358" name="Rectangle"/>
          <p:cNvSpPr>
            <a:spLocks/>
          </p:cNvSpPr>
          <p:nvPr/>
        </p:nvSpPr>
        <p:spPr>
          <a:xfrm>
            <a:off x="5357416" y="2541465"/>
            <a:ext cx="2253556"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الاستقلالية في التفكير</a:t>
            </a:r>
            <a:endParaRPr lang="ar-SA" altLang="zh-CN" sz="1625" kern="1200" dirty="0">
              <a:solidFill>
                <a:schemeClr val="tx1"/>
              </a:solidFill>
              <a:latin typeface="Calibri" charset="0"/>
              <a:ea typeface="等线" charset="0"/>
              <a:cs typeface="Calibri" charset="0"/>
            </a:endParaRPr>
          </a:p>
        </p:txBody>
      </p:sp>
      <p:sp>
        <p:nvSpPr>
          <p:cNvPr id="359" name="Rectangle"/>
          <p:cNvSpPr>
            <a:spLocks/>
          </p:cNvSpPr>
          <p:nvPr/>
        </p:nvSpPr>
        <p:spPr>
          <a:xfrm>
            <a:off x="4523978" y="3146030"/>
            <a:ext cx="3086993" cy="105846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dirty="0">
                <a:solidFill>
                  <a:srgbClr val="15213F"/>
                </a:solidFill>
                <a:latin typeface="Alexandria" pitchFamily="34" charset="0"/>
                <a:ea typeface="Alexandria" pitchFamily="34" charset="0"/>
                <a:cs typeface="Alexandria" pitchFamily="34" charset="0"/>
              </a:rPr>
              <a:t>يعتمد على تحليله الشخصي دون الانقياد غير الواعي للآخرين. يستمع للآراء لكنه يبني قراراته على أسس عقلانية مستقلة ومدروسة.</a:t>
            </a:r>
            <a:endParaRPr lang="ar-SA" altLang="zh-CN" sz="1292" kern="1200" dirty="0">
              <a:solidFill>
                <a:schemeClr val="tx1"/>
              </a:solidFill>
              <a:latin typeface="Calibri" charset="0"/>
              <a:ea typeface="等线" charset="0"/>
              <a:cs typeface="Calibri" charset="0"/>
            </a:endParaRPr>
          </a:p>
        </p:txBody>
      </p:sp>
      <p:sp>
        <p:nvSpPr>
          <p:cNvPr id="360" name="Rounded rectangle"/>
          <p:cNvSpPr>
            <a:spLocks/>
          </p:cNvSpPr>
          <p:nvPr/>
        </p:nvSpPr>
        <p:spPr>
          <a:xfrm>
            <a:off x="661591" y="2276872"/>
            <a:ext cx="3512741" cy="2049463"/>
          </a:xfrm>
          <a:prstGeom prst="roundRect">
            <a:avLst>
              <a:gd name="adj" fmla="val 4462"/>
            </a:avLst>
          </a:prstGeom>
          <a:solidFill>
            <a:srgbClr val="FFFFFF"/>
          </a:solidFill>
          <a:ln w="22860" cap="flat" cmpd="sng">
            <a:solidFill>
              <a:srgbClr val="B2D7E5"/>
            </a:solidFill>
            <a:prstDash val="solid"/>
            <a:round/>
          </a:ln>
        </p:spPr>
      </p:sp>
      <p:sp>
        <p:nvSpPr>
          <p:cNvPr id="361" name="Rounded rectangle"/>
          <p:cNvSpPr>
            <a:spLocks/>
          </p:cNvSpPr>
          <p:nvPr/>
        </p:nvSpPr>
        <p:spPr>
          <a:xfrm>
            <a:off x="4117182" y="2357116"/>
            <a:ext cx="76200" cy="2049463"/>
          </a:xfrm>
          <a:prstGeom prst="roundRect">
            <a:avLst>
              <a:gd name="adj" fmla="val 91162"/>
            </a:avLst>
          </a:prstGeom>
          <a:solidFill>
            <a:srgbClr val="00AEEF"/>
          </a:solidFill>
          <a:ln w="12700" cap="flat" cmpd="sng">
            <a:noFill/>
            <a:prstDash val="solid"/>
            <a:miter/>
          </a:ln>
        </p:spPr>
      </p:sp>
      <p:sp>
        <p:nvSpPr>
          <p:cNvPr id="362" name="Rectangle"/>
          <p:cNvSpPr>
            <a:spLocks/>
          </p:cNvSpPr>
          <p:nvPr/>
        </p:nvSpPr>
        <p:spPr>
          <a:xfrm>
            <a:off x="1865412" y="2541465"/>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الانتباه للتفاصيل</a:t>
            </a:r>
            <a:endParaRPr lang="ar-SA" altLang="zh-CN" sz="1625" kern="1200" dirty="0">
              <a:solidFill>
                <a:schemeClr val="tx1"/>
              </a:solidFill>
              <a:latin typeface="Calibri" charset="0"/>
              <a:ea typeface="等线" charset="0"/>
              <a:cs typeface="Calibri" charset="0"/>
            </a:endParaRPr>
          </a:p>
        </p:txBody>
      </p:sp>
      <p:sp>
        <p:nvSpPr>
          <p:cNvPr id="363" name="Rectangle"/>
          <p:cNvSpPr>
            <a:spLocks/>
          </p:cNvSpPr>
          <p:nvPr/>
        </p:nvSpPr>
        <p:spPr>
          <a:xfrm>
            <a:off x="902989" y="3079177"/>
            <a:ext cx="3086894" cy="105846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dirty="0">
                <a:solidFill>
                  <a:srgbClr val="15213F"/>
                </a:solidFill>
                <a:latin typeface="Alexandria" pitchFamily="34" charset="0"/>
                <a:ea typeface="Alexandria" pitchFamily="34" charset="0"/>
                <a:cs typeface="Alexandria" pitchFamily="34" charset="0"/>
              </a:rPr>
              <a:t>يهتم بجميع جوانب المشكلة دون إهمال أي عنصر مؤثر. فالتفاصيل الصغيرة قد تكون مفتاح الحل أو سبب المشكلة الحقيقي.</a:t>
            </a:r>
            <a:endParaRPr lang="ar-SA" altLang="zh-CN" sz="1292" kern="1200" dirty="0">
              <a:solidFill>
                <a:schemeClr val="tx1"/>
              </a:solidFill>
              <a:latin typeface="Calibri" charset="0"/>
              <a:ea typeface="等线" charset="0"/>
              <a:cs typeface="Calibri" charset="0"/>
            </a:endParaRPr>
          </a:p>
        </p:txBody>
      </p:sp>
      <p:pic>
        <p:nvPicPr>
          <p:cNvPr id="16" name="Picture 2">
            <a:extLst>
              <a:ext uri="{FF2B5EF4-FFF2-40B4-BE49-F238E27FC236}">
                <a16:creationId xmlns:a16="http://schemas.microsoft.com/office/drawing/2014/main" id="{DAE4F04A-40C4-AF15-19A8-4F66E1C986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1704" y="4508305"/>
            <a:ext cx="4854079" cy="2125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01222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9" name="Image"/>
          <p:cNvPicPr>
            <a:picLocks noChangeAspect="1"/>
          </p:cNvPicPr>
          <p:nvPr/>
        </p:nvPicPr>
        <p:blipFill>
          <a:blip r:embed="rId3" cstate="print"/>
          <a:stretch>
            <a:fillRect/>
          </a:stretch>
        </p:blipFill>
        <p:spPr>
          <a:xfrm>
            <a:off x="307432" y="30186"/>
            <a:ext cx="11903471" cy="6797629"/>
          </a:xfrm>
          <a:prstGeom prst="rect">
            <a:avLst/>
          </a:prstGeom>
          <a:noFill/>
          <a:ln w="12700" cap="flat" cmpd="sng">
            <a:noFill/>
            <a:prstDash val="solid"/>
            <a:miter/>
          </a:ln>
        </p:spPr>
      </p:pic>
      <p:sp>
        <p:nvSpPr>
          <p:cNvPr id="441" name="Rectangle"/>
          <p:cNvSpPr>
            <a:spLocks/>
          </p:cNvSpPr>
          <p:nvPr/>
        </p:nvSpPr>
        <p:spPr>
          <a:xfrm>
            <a:off x="661492" y="2151816"/>
            <a:ext cx="10869017"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يُعد التفكير الناقد من المهارات الأساسية في التعليم الحديث، إذ يسهم في إعداد متعلمين قادرين على الفهم العميق واتخاذ القرارات الواعية والتعامل الإيجابي مع تحديات الحياة.</a:t>
            </a:r>
            <a:endParaRPr lang="ar-SA" altLang="zh-CN" sz="1292" kern="1200">
              <a:solidFill>
                <a:schemeClr val="tx1"/>
              </a:solidFill>
              <a:latin typeface="Calibri" charset="0"/>
              <a:ea typeface="等线" charset="0"/>
              <a:cs typeface="Calibri" charset="0"/>
            </a:endParaRPr>
          </a:p>
        </p:txBody>
      </p:sp>
      <p:pic>
        <p:nvPicPr>
          <p:cNvPr id="442" name="Image" descr="preencoded.png"/>
          <p:cNvPicPr>
            <a:picLocks noChangeAspect="1"/>
          </p:cNvPicPr>
          <p:nvPr/>
        </p:nvPicPr>
        <p:blipFill>
          <a:blip r:embed="rId4" cstate="print"/>
          <a:stretch>
            <a:fillRect/>
          </a:stretch>
        </p:blipFill>
        <p:spPr>
          <a:xfrm>
            <a:off x="9408368" y="3147277"/>
            <a:ext cx="1533425" cy="947638"/>
          </a:xfrm>
          <a:prstGeom prst="rect">
            <a:avLst/>
          </a:prstGeom>
          <a:noFill/>
          <a:ln w="12700" cap="flat" cmpd="sng">
            <a:noFill/>
            <a:prstDash val="solid"/>
            <a:miter/>
          </a:ln>
        </p:spPr>
      </p:pic>
      <p:sp>
        <p:nvSpPr>
          <p:cNvPr id="443" name="Rectangle"/>
          <p:cNvSpPr>
            <a:spLocks/>
          </p:cNvSpPr>
          <p:nvPr/>
        </p:nvSpPr>
        <p:spPr>
          <a:xfrm>
            <a:off x="9463088" y="4211737"/>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00B0F0"/>
                </a:solidFill>
                <a:latin typeface="Alexandria Bold" pitchFamily="34" charset="0"/>
                <a:ea typeface="Alexandria Bold" pitchFamily="34" charset="0"/>
                <a:cs typeface="Alexandria Bold" pitchFamily="34" charset="0"/>
              </a:rPr>
              <a:t>تحسين اتخاذ القرار</a:t>
            </a:r>
            <a:endParaRPr lang="ar-SA" altLang="zh-CN" sz="1625" kern="1200" dirty="0">
              <a:solidFill>
                <a:srgbClr val="00B0F0"/>
              </a:solidFill>
              <a:latin typeface="Calibri" charset="0"/>
              <a:ea typeface="等线" charset="0"/>
              <a:cs typeface="Calibri" charset="0"/>
            </a:endParaRPr>
          </a:p>
        </p:txBody>
      </p:sp>
      <p:sp>
        <p:nvSpPr>
          <p:cNvPr id="444" name="Rectangle"/>
          <p:cNvSpPr>
            <a:spLocks/>
          </p:cNvSpPr>
          <p:nvPr/>
        </p:nvSpPr>
        <p:spPr>
          <a:xfrm>
            <a:off x="8045351" y="4569420"/>
            <a:ext cx="3485158" cy="793849"/>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200000"/>
              </a:lnSpc>
            </a:pPr>
            <a:r>
              <a:rPr lang="ar-SA" altLang="zh-CN" sz="1292" kern="1200" dirty="0">
                <a:solidFill>
                  <a:srgbClr val="15213F"/>
                </a:solidFill>
                <a:latin typeface="Alexandria" pitchFamily="34" charset="0"/>
                <a:ea typeface="Alexandria" pitchFamily="34" charset="0"/>
                <a:cs typeface="Alexandria" pitchFamily="34" charset="0"/>
              </a:rPr>
              <a:t>يساعد على تقييم البدائل واختيار الحلول الأنسب بناءً على تحليل منطقي وموضوعي، مما يقلل من القرارات العشوائية.</a:t>
            </a:r>
            <a:endParaRPr lang="ar-SA" altLang="zh-CN" sz="1292" kern="1200" dirty="0">
              <a:solidFill>
                <a:schemeClr val="tx1"/>
              </a:solidFill>
              <a:latin typeface="Calibri" charset="0"/>
              <a:ea typeface="等线" charset="0"/>
              <a:cs typeface="Calibri" charset="0"/>
            </a:endParaRPr>
          </a:p>
        </p:txBody>
      </p:sp>
      <p:pic>
        <p:nvPicPr>
          <p:cNvPr id="445" name="Image" descr="preencoded.png"/>
          <p:cNvPicPr>
            <a:picLocks noChangeAspect="1"/>
          </p:cNvPicPr>
          <p:nvPr/>
        </p:nvPicPr>
        <p:blipFill>
          <a:blip r:embed="rId5" cstate="print"/>
          <a:stretch>
            <a:fillRect/>
          </a:stretch>
        </p:blipFill>
        <p:spPr>
          <a:xfrm>
            <a:off x="5492454" y="3057426"/>
            <a:ext cx="1533425" cy="947638"/>
          </a:xfrm>
          <a:prstGeom prst="rect">
            <a:avLst/>
          </a:prstGeom>
          <a:noFill/>
          <a:ln w="12700" cap="flat" cmpd="sng">
            <a:noFill/>
            <a:prstDash val="solid"/>
            <a:miter/>
          </a:ln>
        </p:spPr>
      </p:pic>
      <p:sp>
        <p:nvSpPr>
          <p:cNvPr id="446" name="Rectangle"/>
          <p:cNvSpPr>
            <a:spLocks/>
          </p:cNvSpPr>
          <p:nvPr/>
        </p:nvSpPr>
        <p:spPr>
          <a:xfrm>
            <a:off x="5771257" y="4211737"/>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00B0F0"/>
                </a:solidFill>
                <a:latin typeface="Alexandria Bold" pitchFamily="34" charset="0"/>
                <a:ea typeface="Alexandria Bold" pitchFamily="34" charset="0"/>
                <a:cs typeface="Alexandria Bold" pitchFamily="34" charset="0"/>
              </a:rPr>
              <a:t>توسيع المعرفة</a:t>
            </a:r>
            <a:endParaRPr lang="ar-SA" altLang="zh-CN" sz="1625" kern="1200" dirty="0">
              <a:solidFill>
                <a:srgbClr val="00B0F0"/>
              </a:solidFill>
              <a:latin typeface="Calibri" charset="0"/>
              <a:ea typeface="等线" charset="0"/>
              <a:cs typeface="Calibri" charset="0"/>
            </a:endParaRPr>
          </a:p>
        </p:txBody>
      </p:sp>
      <p:sp>
        <p:nvSpPr>
          <p:cNvPr id="447" name="Rectangle"/>
          <p:cNvSpPr>
            <a:spLocks/>
          </p:cNvSpPr>
          <p:nvPr/>
        </p:nvSpPr>
        <p:spPr>
          <a:xfrm>
            <a:off x="4353421" y="4583617"/>
            <a:ext cx="3485257" cy="793849"/>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200000"/>
              </a:lnSpc>
            </a:pPr>
            <a:r>
              <a:rPr lang="ar-SA" altLang="zh-CN" sz="1292" kern="1200" dirty="0">
                <a:solidFill>
                  <a:srgbClr val="15213F"/>
                </a:solidFill>
                <a:latin typeface="Alexandria" pitchFamily="34" charset="0"/>
                <a:ea typeface="Alexandria" pitchFamily="34" charset="0"/>
                <a:cs typeface="Alexandria" pitchFamily="34" charset="0"/>
              </a:rPr>
              <a:t>يعزز حب البحث والتعلم المستمر، مما يوسّع آفاق المتعلم المعرفية ويجعله متعلمًا مدى الحياة.</a:t>
            </a:r>
            <a:endParaRPr lang="ar-SA" altLang="zh-CN" sz="1292" kern="1200" dirty="0">
              <a:solidFill>
                <a:schemeClr val="tx1"/>
              </a:solidFill>
              <a:latin typeface="Calibri" charset="0"/>
              <a:ea typeface="等线" charset="0"/>
              <a:cs typeface="Calibri" charset="0"/>
            </a:endParaRPr>
          </a:p>
        </p:txBody>
      </p:sp>
      <p:pic>
        <p:nvPicPr>
          <p:cNvPr id="448" name="Image" descr="preencoded.png"/>
          <p:cNvPicPr>
            <a:picLocks noChangeAspect="1"/>
          </p:cNvPicPr>
          <p:nvPr/>
        </p:nvPicPr>
        <p:blipFill>
          <a:blip r:embed="rId6" cstate="print"/>
          <a:stretch>
            <a:fillRect/>
          </a:stretch>
        </p:blipFill>
        <p:spPr>
          <a:xfrm>
            <a:off x="1919536" y="3104913"/>
            <a:ext cx="1533426" cy="947638"/>
          </a:xfrm>
          <a:prstGeom prst="rect">
            <a:avLst/>
          </a:prstGeom>
          <a:noFill/>
          <a:ln w="12700" cap="flat" cmpd="sng">
            <a:noFill/>
            <a:prstDash val="solid"/>
            <a:miter/>
          </a:ln>
        </p:spPr>
      </p:pic>
      <p:sp>
        <p:nvSpPr>
          <p:cNvPr id="449" name="Rectangle"/>
          <p:cNvSpPr>
            <a:spLocks/>
          </p:cNvSpPr>
          <p:nvPr/>
        </p:nvSpPr>
        <p:spPr>
          <a:xfrm>
            <a:off x="2079328" y="4211737"/>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00B0F0"/>
                </a:solidFill>
                <a:latin typeface="Alexandria Bold" pitchFamily="34" charset="0"/>
                <a:ea typeface="Alexandria Bold" pitchFamily="34" charset="0"/>
                <a:cs typeface="Alexandria Bold" pitchFamily="34" charset="0"/>
              </a:rPr>
              <a:t>تعزيز الاستقلالية</a:t>
            </a:r>
            <a:endParaRPr lang="ar-SA" altLang="zh-CN" sz="1625" kern="1200" dirty="0">
              <a:solidFill>
                <a:srgbClr val="00B0F0"/>
              </a:solidFill>
              <a:latin typeface="Calibri" charset="0"/>
              <a:ea typeface="等线" charset="0"/>
              <a:cs typeface="Calibri" charset="0"/>
            </a:endParaRPr>
          </a:p>
        </p:txBody>
      </p:sp>
      <p:sp>
        <p:nvSpPr>
          <p:cNvPr id="450" name="Rectangle"/>
          <p:cNvSpPr>
            <a:spLocks/>
          </p:cNvSpPr>
          <p:nvPr/>
        </p:nvSpPr>
        <p:spPr>
          <a:xfrm>
            <a:off x="661492" y="4569419"/>
            <a:ext cx="3485257"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200000"/>
              </a:lnSpc>
            </a:pPr>
            <a:r>
              <a:rPr lang="ar-SA" altLang="zh-CN" sz="1292" kern="1200" dirty="0">
                <a:solidFill>
                  <a:srgbClr val="15213F"/>
                </a:solidFill>
                <a:latin typeface="Alexandria" pitchFamily="34" charset="0"/>
                <a:ea typeface="Alexandria" pitchFamily="34" charset="0"/>
                <a:cs typeface="Alexandria" pitchFamily="34" charset="0"/>
              </a:rPr>
              <a:t>يمكّن الأفراد من تكوين آرائهم الخاصة بعيدًا عن التقليد الأعمى والانقياد غير الواعي.</a:t>
            </a:r>
            <a:endParaRPr lang="ar-SA" altLang="zh-CN" sz="1292" kern="1200" dirty="0">
              <a:solidFill>
                <a:schemeClr val="tx1"/>
              </a:solidFill>
              <a:latin typeface="Calibri" charset="0"/>
              <a:ea typeface="等线" charset="0"/>
              <a:cs typeface="Calibri" charset="0"/>
            </a:endParaRPr>
          </a:p>
        </p:txBody>
      </p:sp>
      <p:sp>
        <p:nvSpPr>
          <p:cNvPr id="14" name="Rectangle">
            <a:extLst>
              <a:ext uri="{FF2B5EF4-FFF2-40B4-BE49-F238E27FC236}">
                <a16:creationId xmlns:a16="http://schemas.microsoft.com/office/drawing/2014/main" id="{32B65918-D2CB-D101-EAC9-E58C8E03CADF}"/>
              </a:ext>
            </a:extLst>
          </p:cNvPr>
          <p:cNvSpPr>
            <a:spLocks/>
          </p:cNvSpPr>
          <p:nvPr/>
        </p:nvSpPr>
        <p:spPr>
          <a:xfrm>
            <a:off x="6355193" y="1384012"/>
            <a:ext cx="4997391" cy="71318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5583"/>
              </a:lnSpc>
            </a:pPr>
            <a:r>
              <a:rPr lang="ar-SA" altLang="zh-CN" sz="2800" b="1" kern="1200" dirty="0">
                <a:solidFill>
                  <a:srgbClr val="00B0F0"/>
                </a:solidFill>
                <a:latin typeface="Alexandria Bold" pitchFamily="34" charset="0"/>
                <a:ea typeface="Alexandria Bold" pitchFamily="34" charset="0"/>
                <a:cs typeface="Alexandria Bold" pitchFamily="34" charset="0"/>
              </a:rPr>
              <a:t>أهمية التفكير الناقد:</a:t>
            </a:r>
            <a:endParaRPr lang="ar-SA" altLang="zh-CN" sz="2800" kern="1200" dirty="0">
              <a:solidFill>
                <a:srgbClr val="00B0F0"/>
              </a:solidFill>
              <a:latin typeface="Calibri" charset="0"/>
              <a:ea typeface="等线" charset="0"/>
              <a:cs typeface="Calibri" charset="0"/>
            </a:endParaRPr>
          </a:p>
        </p:txBody>
      </p:sp>
    </p:spTree>
    <p:extLst>
      <p:ext uri="{BB962C8B-B14F-4D97-AF65-F5344CB8AC3E}">
        <p14:creationId xmlns:p14="http://schemas.microsoft.com/office/powerpoint/2010/main" val="2136572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4" name="Image"/>
          <p:cNvPicPr>
            <a:picLocks noChangeAspect="1"/>
          </p:cNvPicPr>
          <p:nvPr/>
        </p:nvPicPr>
        <p:blipFill>
          <a:blip r:embed="rId3" cstate="print"/>
          <a:stretch>
            <a:fillRect/>
          </a:stretch>
        </p:blipFill>
        <p:spPr>
          <a:xfrm>
            <a:off x="288529" y="30186"/>
            <a:ext cx="11903471" cy="6797629"/>
          </a:xfrm>
          <a:prstGeom prst="rect">
            <a:avLst/>
          </a:prstGeom>
          <a:noFill/>
          <a:ln w="12700" cap="flat" cmpd="sng">
            <a:noFill/>
            <a:prstDash val="solid"/>
            <a:miter/>
          </a:ln>
        </p:spPr>
      </p:pic>
      <p:sp>
        <p:nvSpPr>
          <p:cNvPr id="455" name="Rectangle"/>
          <p:cNvSpPr>
            <a:spLocks/>
          </p:cNvSpPr>
          <p:nvPr/>
        </p:nvSpPr>
        <p:spPr>
          <a:xfrm>
            <a:off x="6189059" y="1628800"/>
            <a:ext cx="5124251" cy="516732"/>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4042"/>
              </a:lnSpc>
            </a:pPr>
            <a:r>
              <a:rPr lang="ar-SA" altLang="zh-CN" sz="2800" b="1" kern="1200">
                <a:solidFill>
                  <a:srgbClr val="00B0F0"/>
                </a:solidFill>
                <a:latin typeface="Alexandria Bold" pitchFamily="34" charset="0"/>
                <a:cs typeface="Alexandria Bold" pitchFamily="34" charset="0"/>
              </a:rPr>
              <a:t>تابع: أهمية التفكير الناقد</a:t>
            </a:r>
            <a:endParaRPr lang="ar-SA" altLang="zh-CN" sz="3250" kern="1200">
              <a:solidFill>
                <a:schemeClr val="tx1"/>
              </a:solidFill>
              <a:latin typeface="Calibri" charset="0"/>
              <a:ea typeface="等线" charset="0"/>
              <a:cs typeface="Calibri" charset="0"/>
            </a:endParaRPr>
          </a:p>
        </p:txBody>
      </p:sp>
      <p:sp>
        <p:nvSpPr>
          <p:cNvPr id="456" name="Rounded rectangle"/>
          <p:cNvSpPr>
            <a:spLocks/>
          </p:cNvSpPr>
          <p:nvPr/>
        </p:nvSpPr>
        <p:spPr>
          <a:xfrm>
            <a:off x="542428" y="2634158"/>
            <a:ext cx="5470922" cy="1874961"/>
          </a:xfrm>
          <a:prstGeom prst="roundRect">
            <a:avLst>
              <a:gd name="adj" fmla="val 7773"/>
            </a:avLst>
          </a:prstGeom>
          <a:solidFill>
            <a:srgbClr val="00AEEF"/>
          </a:solidFill>
          <a:ln w="12700" cap="flat" cmpd="sng">
            <a:noFill/>
            <a:prstDash val="solid"/>
            <a:miter/>
          </a:ln>
        </p:spPr>
        <p:txBody>
          <a:bodyPr/>
          <a:lstStyle/>
          <a:p>
            <a:endParaRPr lang="en-US" dirty="0"/>
          </a:p>
        </p:txBody>
      </p:sp>
      <p:sp>
        <p:nvSpPr>
          <p:cNvPr id="457" name="Rectangle"/>
          <p:cNvSpPr>
            <a:spLocks/>
          </p:cNvSpPr>
          <p:nvPr/>
        </p:nvSpPr>
        <p:spPr>
          <a:xfrm>
            <a:off x="3677344" y="2799457"/>
            <a:ext cx="2170708"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latin typeface="Alexandria Bold" pitchFamily="34" charset="0"/>
                <a:ea typeface="Alexandria Bold" pitchFamily="34" charset="0"/>
                <a:cs typeface="Alexandria Bold" pitchFamily="34" charset="0"/>
              </a:rPr>
              <a:t>تنمية العمل الجماعي</a:t>
            </a:r>
            <a:endParaRPr lang="ar-SA" altLang="zh-CN" sz="1625" kern="1200">
              <a:solidFill>
                <a:schemeClr val="tx1"/>
              </a:solidFill>
              <a:latin typeface="Calibri" charset="0"/>
              <a:ea typeface="等线" charset="0"/>
              <a:cs typeface="Calibri" charset="0"/>
            </a:endParaRPr>
          </a:p>
        </p:txBody>
      </p:sp>
      <p:sp>
        <p:nvSpPr>
          <p:cNvPr id="458" name="Rectangle"/>
          <p:cNvSpPr>
            <a:spLocks/>
          </p:cNvSpPr>
          <p:nvPr/>
        </p:nvSpPr>
        <p:spPr>
          <a:xfrm>
            <a:off x="707728" y="3223220"/>
            <a:ext cx="5140325" cy="793848"/>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200000"/>
              </a:lnSpc>
            </a:pPr>
            <a:r>
              <a:rPr lang="ar-SA" altLang="zh-CN" sz="1292" kern="1200" dirty="0">
                <a:solidFill>
                  <a:srgbClr val="15213F"/>
                </a:solidFill>
                <a:latin typeface="Alexandria" pitchFamily="34" charset="0"/>
                <a:ea typeface="Alexandria" pitchFamily="34" charset="0"/>
                <a:cs typeface="Alexandria" pitchFamily="34" charset="0"/>
              </a:rPr>
              <a:t>يدعم التفكير الناقد احترام وجهات النظر المختلفة والتعاون للوصول إلى حلول مشتركة. فالمفكر الناقد يستمع للآخرين ويقدّر تنوع الأفكار ويبني عليها.</a:t>
            </a:r>
            <a:endParaRPr lang="ar-SA" altLang="zh-CN" sz="1292" kern="1200" dirty="0">
              <a:solidFill>
                <a:schemeClr val="tx1"/>
              </a:solidFill>
              <a:latin typeface="Calibri" charset="0"/>
              <a:ea typeface="等线" charset="0"/>
              <a:cs typeface="Calibri" charset="0"/>
            </a:endParaRPr>
          </a:p>
        </p:txBody>
      </p:sp>
      <p:sp>
        <p:nvSpPr>
          <p:cNvPr id="459" name="Rectangle"/>
          <p:cNvSpPr>
            <a:spLocks/>
          </p:cNvSpPr>
          <p:nvPr/>
        </p:nvSpPr>
        <p:spPr>
          <a:xfrm>
            <a:off x="9064228" y="2799457"/>
            <a:ext cx="2472630"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latin typeface="Alexandria Bold" pitchFamily="34" charset="0"/>
                <a:ea typeface="Alexandria Bold" pitchFamily="34" charset="0"/>
                <a:cs typeface="Alexandria Bold" pitchFamily="34" charset="0"/>
              </a:rPr>
              <a:t>رفع كفاءة حل المشكلات</a:t>
            </a:r>
            <a:endParaRPr lang="ar-SA" altLang="zh-CN" sz="1625" kern="1200" dirty="0">
              <a:solidFill>
                <a:schemeClr val="tx1"/>
              </a:solidFill>
              <a:latin typeface="Calibri" charset="0"/>
              <a:ea typeface="等线" charset="0"/>
              <a:cs typeface="Calibri" charset="0"/>
            </a:endParaRPr>
          </a:p>
        </p:txBody>
      </p:sp>
      <p:sp>
        <p:nvSpPr>
          <p:cNvPr id="460" name="Rectangle"/>
          <p:cNvSpPr>
            <a:spLocks/>
          </p:cNvSpPr>
          <p:nvPr/>
        </p:nvSpPr>
        <p:spPr>
          <a:xfrm>
            <a:off x="6304062" y="3223219"/>
            <a:ext cx="5232797" cy="1285899"/>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200000"/>
              </a:lnSpc>
            </a:pPr>
            <a:r>
              <a:rPr lang="ar-SA" altLang="zh-CN" sz="1292" kern="1200" dirty="0">
                <a:solidFill>
                  <a:srgbClr val="15213F"/>
                </a:solidFill>
                <a:latin typeface="Alexandria" pitchFamily="34" charset="0"/>
                <a:ea typeface="Alexandria" pitchFamily="34" charset="0"/>
                <a:cs typeface="Alexandria" pitchFamily="34" charset="0"/>
              </a:rPr>
              <a:t>يسهم في معالجة المشكلات الفردية والمجتمعية بطرق منهجية وفعّالة. فبدلاً من الحلول العشوائية، يقدم التفكير الناقد إطارًا منظمًا للتعامل مع التحديات.</a:t>
            </a:r>
            <a:endParaRPr lang="ar-SA" altLang="zh-CN" sz="1292" kern="1200" dirty="0">
              <a:solidFill>
                <a:schemeClr val="tx1"/>
              </a:solidFill>
              <a:latin typeface="Calibri" charset="0"/>
              <a:ea typeface="等线" charset="0"/>
              <a:cs typeface="Calibri" charset="0"/>
            </a:endParaRPr>
          </a:p>
        </p:txBody>
      </p:sp>
      <p:sp>
        <p:nvSpPr>
          <p:cNvPr id="461" name="Rectangle"/>
          <p:cNvSpPr>
            <a:spLocks/>
          </p:cNvSpPr>
          <p:nvPr/>
        </p:nvSpPr>
        <p:spPr>
          <a:xfrm>
            <a:off x="707728" y="5094756"/>
            <a:ext cx="10620969" cy="264617"/>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83"/>
              </a:lnSpc>
            </a:pPr>
            <a:r>
              <a:rPr lang="ar-SA" altLang="zh-CN" sz="1292" kern="1200" dirty="0">
                <a:solidFill>
                  <a:srgbClr val="15213F"/>
                </a:solidFill>
                <a:latin typeface="Alexandria" pitchFamily="34" charset="0"/>
                <a:ea typeface="Alexandria" pitchFamily="34" charset="0"/>
                <a:cs typeface="Alexandria" pitchFamily="34" charset="0"/>
              </a:rPr>
              <a:t>التفكير الناقد ليس ترفًا فكريًا، بل هو ضرورة حياتية تمكّن الفرد من التعامل بوعي مع عالم مليء بالمعلومات المتضاربة والتحديات المعقدة.</a:t>
            </a:r>
            <a:endParaRPr lang="ar-SA" altLang="zh-CN" sz="1292" kern="120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6335776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7" name="Image"/>
          <p:cNvPicPr>
            <a:picLocks noChangeAspect="1"/>
          </p:cNvPicPr>
          <p:nvPr/>
        </p:nvPicPr>
        <p:blipFill>
          <a:blip r:embed="rId3" cstate="print"/>
          <a:stretch>
            <a:fillRect/>
          </a:stretch>
        </p:blipFill>
        <p:spPr>
          <a:xfrm>
            <a:off x="144264" y="0"/>
            <a:ext cx="11903471" cy="6797629"/>
          </a:xfrm>
          <a:prstGeom prst="rect">
            <a:avLst/>
          </a:prstGeom>
          <a:noFill/>
          <a:ln w="12700" cap="flat" cmpd="sng">
            <a:noFill/>
            <a:prstDash val="solid"/>
            <a:miter/>
          </a:ln>
        </p:spPr>
      </p:pic>
      <p:pic>
        <p:nvPicPr>
          <p:cNvPr id="368" name="Image" descr="preencoded.png"/>
          <p:cNvPicPr>
            <a:picLocks noChangeAspect="1"/>
          </p:cNvPicPr>
          <p:nvPr/>
        </p:nvPicPr>
        <p:blipFill>
          <a:blip r:embed="rId4" cstate="print"/>
          <a:stretch>
            <a:fillRect/>
          </a:stretch>
        </p:blipFill>
        <p:spPr>
          <a:xfrm>
            <a:off x="7824192" y="1340768"/>
            <a:ext cx="3630149" cy="52456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70" name="Rectangle"/>
          <p:cNvSpPr>
            <a:spLocks/>
          </p:cNvSpPr>
          <p:nvPr/>
        </p:nvSpPr>
        <p:spPr>
          <a:xfrm>
            <a:off x="737659" y="2895998"/>
            <a:ext cx="6297017" cy="1426368"/>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5583"/>
              </a:lnSpc>
            </a:pPr>
            <a:r>
              <a:rPr lang="ar-SA" altLang="zh-CN" sz="4000" b="1" kern="1200" dirty="0">
                <a:solidFill>
                  <a:srgbClr val="00B0F0"/>
                </a:solidFill>
                <a:latin typeface="Alexandria Bold" pitchFamily="34" charset="0"/>
                <a:ea typeface="Alexandria Bold" pitchFamily="34" charset="0"/>
                <a:cs typeface="Alexandria Bold" pitchFamily="34" charset="0"/>
              </a:rPr>
              <a:t>التفكير الناقد في التعليم</a:t>
            </a:r>
            <a:endParaRPr lang="ar-SA" altLang="zh-CN" sz="4000" kern="1200" dirty="0">
              <a:solidFill>
                <a:srgbClr val="00B0F0"/>
              </a:solidFill>
              <a:latin typeface="Calibri" charset="0"/>
              <a:ea typeface="等线" charset="0"/>
              <a:cs typeface="Calibri" charset="0"/>
            </a:endParaRPr>
          </a:p>
        </p:txBody>
      </p:sp>
      <p:sp>
        <p:nvSpPr>
          <p:cNvPr id="371" name="Rectangle"/>
          <p:cNvSpPr>
            <a:spLocks/>
          </p:cNvSpPr>
          <p:nvPr/>
        </p:nvSpPr>
        <p:spPr>
          <a:xfrm>
            <a:off x="1631504" y="3974016"/>
            <a:ext cx="4064769" cy="348350"/>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83"/>
              </a:lnSpc>
            </a:pPr>
            <a:r>
              <a:rPr lang="ar-SA" altLang="zh-CN" sz="1600" kern="1200" dirty="0">
                <a:solidFill>
                  <a:srgbClr val="15213F"/>
                </a:solidFill>
                <a:latin typeface="Alexandria" pitchFamily="34" charset="0"/>
                <a:ea typeface="Alexandria" pitchFamily="34" charset="0"/>
                <a:cs typeface="Alexandria" pitchFamily="34" charset="0"/>
              </a:rPr>
              <a:t>تنمية قدرات الطلبة على التحليل والتقييم واتخاذ القرار</a:t>
            </a:r>
            <a:endParaRPr lang="ar-SA" altLang="zh-CN" sz="1600" kern="120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6869971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5" name="Image"/>
          <p:cNvPicPr>
            <a:picLocks noChangeAspect="1"/>
          </p:cNvPicPr>
          <p:nvPr/>
        </p:nvPicPr>
        <p:blipFill>
          <a:blip r:embed="rId3" cstate="print"/>
          <a:stretch>
            <a:fillRect/>
          </a:stretch>
        </p:blipFill>
        <p:spPr>
          <a:xfrm>
            <a:off x="157655" y="1"/>
            <a:ext cx="12034346" cy="6797629"/>
          </a:xfrm>
          <a:prstGeom prst="rect">
            <a:avLst/>
          </a:prstGeom>
          <a:noFill/>
          <a:ln w="12700" cap="flat" cmpd="sng">
            <a:noFill/>
            <a:prstDash val="solid"/>
            <a:miter/>
          </a:ln>
        </p:spPr>
      </p:pic>
      <p:sp>
        <p:nvSpPr>
          <p:cNvPr id="376" name="Rectangle"/>
          <p:cNvSpPr>
            <a:spLocks/>
          </p:cNvSpPr>
          <p:nvPr/>
        </p:nvSpPr>
        <p:spPr>
          <a:xfrm>
            <a:off x="6072982" y="1334790"/>
            <a:ext cx="5457528" cy="516732"/>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4042"/>
              </a:lnSpc>
            </a:pPr>
            <a:r>
              <a:rPr lang="ar-SA" altLang="zh-CN" sz="2800" b="1" kern="1200">
                <a:solidFill>
                  <a:srgbClr val="00B0F0"/>
                </a:solidFill>
                <a:latin typeface="Alexandria Bold" pitchFamily="34" charset="0"/>
                <a:ea typeface="Alexandria Bold" pitchFamily="34" charset="0"/>
                <a:cs typeface="Alexandria Bold" pitchFamily="34" charset="0"/>
              </a:rPr>
              <a:t>أهمية التفكير الناقد للطلاب:</a:t>
            </a:r>
            <a:endParaRPr lang="ar-SA" altLang="zh-CN" sz="2800" kern="1200">
              <a:solidFill>
                <a:srgbClr val="00B0F0"/>
              </a:solidFill>
              <a:latin typeface="Calibri" charset="0"/>
              <a:ea typeface="等线" charset="0"/>
              <a:cs typeface="Calibri" charset="0"/>
            </a:endParaRPr>
          </a:p>
        </p:txBody>
      </p:sp>
      <p:sp>
        <p:nvSpPr>
          <p:cNvPr id="377" name="Rectangle"/>
          <p:cNvSpPr>
            <a:spLocks/>
          </p:cNvSpPr>
          <p:nvPr/>
        </p:nvSpPr>
        <p:spPr>
          <a:xfrm>
            <a:off x="578941" y="1959500"/>
            <a:ext cx="10869017"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sz="1292" kern="1200">
                <a:solidFill>
                  <a:srgbClr val="15213F"/>
                </a:solidFill>
                <a:latin typeface="Alexandria" pitchFamily="34" charset="0"/>
                <a:ea typeface="Alexandria" pitchFamily="34" charset="0"/>
                <a:cs typeface="Alexandria" pitchFamily="34" charset="0"/>
              </a:rPr>
              <a:t>يهدف دمج التفكير الناقد في التعليم إلى تنمية قدرات الطلبة على التحليل والتقييم واتخاذ القرار، بدل الاكتفاء بالحفظ والتلقين. ويساعد التفكير الناقد المتعلمين على فهم أعمق للمحتوى الدراسي، وبناء آراء مستقلة، والتعامل الواعي مع المشكلات.</a:t>
            </a:r>
            <a:endParaRPr lang="ar-SA" altLang="zh-CN" sz="1292" kern="1200">
              <a:solidFill>
                <a:schemeClr val="tx1"/>
              </a:solidFill>
              <a:latin typeface="Calibri" charset="0"/>
              <a:ea typeface="等线" charset="0"/>
              <a:cs typeface="Calibri" charset="0"/>
            </a:endParaRPr>
          </a:p>
        </p:txBody>
      </p:sp>
      <p:sp>
        <p:nvSpPr>
          <p:cNvPr id="378" name="Rounded rectangle"/>
          <p:cNvSpPr>
            <a:spLocks/>
          </p:cNvSpPr>
          <p:nvPr/>
        </p:nvSpPr>
        <p:spPr>
          <a:xfrm>
            <a:off x="8017769" y="2897485"/>
            <a:ext cx="3512741" cy="1494830"/>
          </a:xfrm>
          <a:prstGeom prst="roundRect">
            <a:avLst>
              <a:gd name="adj" fmla="val 26555"/>
            </a:avLst>
          </a:prstGeom>
          <a:solidFill>
            <a:srgbClr val="CCF1FF"/>
          </a:solidFill>
          <a:ln w="7620" cap="flat" cmpd="sng">
            <a:solidFill>
              <a:srgbClr val="B2D7E5"/>
            </a:solidFill>
            <a:prstDash val="solid"/>
            <a:round/>
          </a:ln>
        </p:spPr>
      </p:sp>
      <p:sp>
        <p:nvSpPr>
          <p:cNvPr id="379" name="Rectangle"/>
          <p:cNvSpPr>
            <a:spLocks/>
          </p:cNvSpPr>
          <p:nvPr/>
        </p:nvSpPr>
        <p:spPr>
          <a:xfrm>
            <a:off x="9291440" y="306913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الفهم والتحليل</a:t>
            </a:r>
            <a:endParaRPr lang="ar-SA" altLang="zh-CN" sz="1625" kern="1200">
              <a:solidFill>
                <a:schemeClr val="tx1"/>
              </a:solidFill>
              <a:latin typeface="Calibri" charset="0"/>
              <a:ea typeface="等线" charset="0"/>
              <a:cs typeface="Calibri" charset="0"/>
            </a:endParaRPr>
          </a:p>
        </p:txBody>
      </p:sp>
      <p:sp>
        <p:nvSpPr>
          <p:cNvPr id="380" name="Rectangle"/>
          <p:cNvSpPr>
            <a:spLocks/>
          </p:cNvSpPr>
          <p:nvPr/>
        </p:nvSpPr>
        <p:spPr>
          <a:xfrm>
            <a:off x="8189416" y="3426818"/>
            <a:ext cx="3169444" cy="793849"/>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فهم المعلومات وتحليلها بدل حفظها، مما يعزز الاستيعاب العميق والقدرة على التطبيق.</a:t>
            </a:r>
            <a:endParaRPr lang="ar-SA" altLang="zh-CN" sz="1292" kern="1200">
              <a:solidFill>
                <a:schemeClr val="tx1"/>
              </a:solidFill>
              <a:latin typeface="Calibri" charset="0"/>
              <a:ea typeface="等线" charset="0"/>
              <a:cs typeface="Calibri" charset="0"/>
            </a:endParaRPr>
          </a:p>
        </p:txBody>
      </p:sp>
      <p:sp>
        <p:nvSpPr>
          <p:cNvPr id="381" name="Rounded rectangle"/>
          <p:cNvSpPr>
            <a:spLocks/>
          </p:cNvSpPr>
          <p:nvPr/>
        </p:nvSpPr>
        <p:spPr>
          <a:xfrm>
            <a:off x="4339630" y="2897485"/>
            <a:ext cx="3512840" cy="1494830"/>
          </a:xfrm>
          <a:prstGeom prst="roundRect">
            <a:avLst>
              <a:gd name="adj" fmla="val 26555"/>
            </a:avLst>
          </a:prstGeom>
          <a:solidFill>
            <a:srgbClr val="CCF1FF"/>
          </a:solidFill>
          <a:ln w="7620" cap="flat" cmpd="sng">
            <a:solidFill>
              <a:srgbClr val="B2D7E5"/>
            </a:solidFill>
            <a:prstDash val="solid"/>
            <a:round/>
          </a:ln>
        </p:spPr>
      </p:sp>
      <p:sp>
        <p:nvSpPr>
          <p:cNvPr id="382" name="Rectangle"/>
          <p:cNvSpPr>
            <a:spLocks/>
          </p:cNvSpPr>
          <p:nvPr/>
        </p:nvSpPr>
        <p:spPr>
          <a:xfrm>
            <a:off x="5613400" y="306913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التقييم الموضوعي</a:t>
            </a:r>
            <a:endParaRPr lang="ar-SA" altLang="zh-CN" sz="1625" kern="1200">
              <a:solidFill>
                <a:schemeClr val="tx1"/>
              </a:solidFill>
              <a:latin typeface="Calibri" charset="0"/>
              <a:ea typeface="等线" charset="0"/>
              <a:cs typeface="Calibri" charset="0"/>
            </a:endParaRPr>
          </a:p>
        </p:txBody>
      </p:sp>
      <p:sp>
        <p:nvSpPr>
          <p:cNvPr id="383" name="Rectangle"/>
          <p:cNvSpPr>
            <a:spLocks/>
          </p:cNvSpPr>
          <p:nvPr/>
        </p:nvSpPr>
        <p:spPr>
          <a:xfrm>
            <a:off x="4511279" y="3426817"/>
            <a:ext cx="3169543"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تقييم المواقف والأفكار بطريقة موضوعية تعتمد على الأدلة لا الانطباعات.</a:t>
            </a:r>
            <a:endParaRPr lang="ar-SA" altLang="zh-CN" sz="1292" kern="1200">
              <a:solidFill>
                <a:schemeClr val="tx1"/>
              </a:solidFill>
              <a:latin typeface="Calibri" charset="0"/>
              <a:ea typeface="等线" charset="0"/>
              <a:cs typeface="Calibri" charset="0"/>
            </a:endParaRPr>
          </a:p>
        </p:txBody>
      </p:sp>
      <p:sp>
        <p:nvSpPr>
          <p:cNvPr id="384" name="Rounded rectangle"/>
          <p:cNvSpPr>
            <a:spLocks/>
          </p:cNvSpPr>
          <p:nvPr/>
        </p:nvSpPr>
        <p:spPr>
          <a:xfrm>
            <a:off x="661591" y="2897485"/>
            <a:ext cx="3512741" cy="1494830"/>
          </a:xfrm>
          <a:prstGeom prst="roundRect">
            <a:avLst>
              <a:gd name="adj" fmla="val 26555"/>
            </a:avLst>
          </a:prstGeom>
          <a:solidFill>
            <a:srgbClr val="CCF1FF"/>
          </a:solidFill>
          <a:ln w="7620" cap="flat" cmpd="sng">
            <a:solidFill>
              <a:srgbClr val="B2D7E5"/>
            </a:solidFill>
            <a:prstDash val="solid"/>
            <a:round/>
          </a:ln>
        </p:spPr>
      </p:sp>
      <p:sp>
        <p:nvSpPr>
          <p:cNvPr id="385" name="Rectangle"/>
          <p:cNvSpPr>
            <a:spLocks/>
          </p:cNvSpPr>
          <p:nvPr/>
        </p:nvSpPr>
        <p:spPr>
          <a:xfrm>
            <a:off x="1935262" y="306913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القرارات المدروسة</a:t>
            </a:r>
            <a:endParaRPr lang="ar-SA" altLang="zh-CN" sz="1625" kern="1200">
              <a:solidFill>
                <a:schemeClr val="tx1"/>
              </a:solidFill>
              <a:latin typeface="Calibri" charset="0"/>
              <a:ea typeface="等线" charset="0"/>
              <a:cs typeface="Calibri" charset="0"/>
            </a:endParaRPr>
          </a:p>
        </p:txBody>
      </p:sp>
      <p:sp>
        <p:nvSpPr>
          <p:cNvPr id="386" name="Rectangle"/>
          <p:cNvSpPr>
            <a:spLocks/>
          </p:cNvSpPr>
          <p:nvPr/>
        </p:nvSpPr>
        <p:spPr>
          <a:xfrm>
            <a:off x="833240" y="3426817"/>
            <a:ext cx="3169444"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تنمية القدرة على اتخاذ قرارات مدروسة في الحياة الأكاديمية والشخصية.</a:t>
            </a:r>
            <a:endParaRPr lang="ar-SA" altLang="zh-CN" sz="1292" kern="1200">
              <a:solidFill>
                <a:schemeClr val="tx1"/>
              </a:solidFill>
              <a:latin typeface="Calibri" charset="0"/>
              <a:ea typeface="等线" charset="0"/>
              <a:cs typeface="Calibri" charset="0"/>
            </a:endParaRPr>
          </a:p>
        </p:txBody>
      </p:sp>
      <p:sp>
        <p:nvSpPr>
          <p:cNvPr id="387" name="Rounded rectangle"/>
          <p:cNvSpPr>
            <a:spLocks/>
          </p:cNvSpPr>
          <p:nvPr/>
        </p:nvSpPr>
        <p:spPr>
          <a:xfrm>
            <a:off x="6178749" y="4557613"/>
            <a:ext cx="5351759" cy="965597"/>
          </a:xfrm>
          <a:prstGeom prst="roundRect">
            <a:avLst>
              <a:gd name="adj" fmla="val 41111"/>
            </a:avLst>
          </a:prstGeom>
          <a:solidFill>
            <a:srgbClr val="CCF1FF"/>
          </a:solidFill>
          <a:ln w="7620" cap="flat" cmpd="sng">
            <a:solidFill>
              <a:srgbClr val="B2D7E5"/>
            </a:solidFill>
            <a:prstDash val="solid"/>
            <a:round/>
          </a:ln>
        </p:spPr>
      </p:sp>
      <p:sp>
        <p:nvSpPr>
          <p:cNvPr id="388" name="Rectangle"/>
          <p:cNvSpPr>
            <a:spLocks/>
          </p:cNvSpPr>
          <p:nvPr/>
        </p:nvSpPr>
        <p:spPr>
          <a:xfrm>
            <a:off x="9291440" y="4729262"/>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التواصل والتعبير</a:t>
            </a:r>
            <a:endParaRPr lang="ar-SA" altLang="zh-CN" sz="1625" kern="1200">
              <a:solidFill>
                <a:schemeClr val="tx1"/>
              </a:solidFill>
              <a:latin typeface="Calibri" charset="0"/>
              <a:ea typeface="等线" charset="0"/>
              <a:cs typeface="Calibri" charset="0"/>
            </a:endParaRPr>
          </a:p>
        </p:txBody>
      </p:sp>
      <p:sp>
        <p:nvSpPr>
          <p:cNvPr id="389" name="Rectangle"/>
          <p:cNvSpPr>
            <a:spLocks/>
          </p:cNvSpPr>
          <p:nvPr/>
        </p:nvSpPr>
        <p:spPr>
          <a:xfrm>
            <a:off x="6350396" y="5086944"/>
            <a:ext cx="5008464" cy="264617"/>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تعزيز مهارات التواصل والتعبير عن الأفكار بوضوح ومنطقية.</a:t>
            </a:r>
            <a:endParaRPr lang="ar-SA" altLang="zh-CN" sz="1292" kern="1200">
              <a:solidFill>
                <a:schemeClr val="tx1"/>
              </a:solidFill>
              <a:latin typeface="Calibri" charset="0"/>
              <a:ea typeface="等线" charset="0"/>
              <a:cs typeface="Calibri" charset="0"/>
            </a:endParaRPr>
          </a:p>
        </p:txBody>
      </p:sp>
      <p:sp>
        <p:nvSpPr>
          <p:cNvPr id="390" name="Rounded rectangle"/>
          <p:cNvSpPr>
            <a:spLocks/>
          </p:cNvSpPr>
          <p:nvPr/>
        </p:nvSpPr>
        <p:spPr>
          <a:xfrm>
            <a:off x="661591" y="4557613"/>
            <a:ext cx="5351859" cy="965597"/>
          </a:xfrm>
          <a:prstGeom prst="roundRect">
            <a:avLst>
              <a:gd name="adj" fmla="val 41111"/>
            </a:avLst>
          </a:prstGeom>
          <a:solidFill>
            <a:srgbClr val="CCF1FF"/>
          </a:solidFill>
          <a:ln w="7620" cap="flat" cmpd="sng">
            <a:solidFill>
              <a:srgbClr val="B2D7E5"/>
            </a:solidFill>
            <a:prstDash val="solid"/>
            <a:round/>
          </a:ln>
        </p:spPr>
      </p:sp>
      <p:sp>
        <p:nvSpPr>
          <p:cNvPr id="391" name="Rectangle"/>
          <p:cNvSpPr>
            <a:spLocks/>
          </p:cNvSpPr>
          <p:nvPr/>
        </p:nvSpPr>
        <p:spPr>
          <a:xfrm>
            <a:off x="3774381" y="4729262"/>
            <a:ext cx="2067420"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التعلم المستمر</a:t>
            </a:r>
            <a:endParaRPr lang="ar-SA" altLang="zh-CN" sz="1625" kern="1200">
              <a:solidFill>
                <a:schemeClr val="tx1"/>
              </a:solidFill>
              <a:latin typeface="Calibri" charset="0"/>
              <a:ea typeface="等线" charset="0"/>
              <a:cs typeface="Calibri" charset="0"/>
            </a:endParaRPr>
          </a:p>
        </p:txBody>
      </p:sp>
      <p:sp>
        <p:nvSpPr>
          <p:cNvPr id="392" name="Rectangle"/>
          <p:cNvSpPr>
            <a:spLocks/>
          </p:cNvSpPr>
          <p:nvPr/>
        </p:nvSpPr>
        <p:spPr>
          <a:xfrm>
            <a:off x="833239" y="5086944"/>
            <a:ext cx="5008562" cy="264617"/>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دعم التعلم المستمر والتأمل الذاتي مدى الحياة.</a:t>
            </a:r>
            <a:endParaRPr lang="ar-SA" altLang="zh-CN" sz="1292" kern="120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5135388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6" name="Image"/>
          <p:cNvPicPr>
            <a:picLocks noChangeAspect="1"/>
          </p:cNvPicPr>
          <p:nvPr/>
        </p:nvPicPr>
        <p:blipFill>
          <a:blip r:embed="rId3" cstate="print"/>
          <a:stretch>
            <a:fillRect/>
          </a:stretch>
        </p:blipFill>
        <p:spPr>
          <a:xfrm>
            <a:off x="312279" y="-171400"/>
            <a:ext cx="11903471" cy="6797629"/>
          </a:xfrm>
          <a:prstGeom prst="rect">
            <a:avLst/>
          </a:prstGeom>
          <a:noFill/>
          <a:ln w="12700" cap="flat" cmpd="sng">
            <a:noFill/>
            <a:prstDash val="solid"/>
            <a:miter/>
          </a:ln>
        </p:spPr>
      </p:pic>
      <p:sp>
        <p:nvSpPr>
          <p:cNvPr id="397" name="Rectangle"/>
          <p:cNvSpPr>
            <a:spLocks/>
          </p:cNvSpPr>
          <p:nvPr/>
        </p:nvSpPr>
        <p:spPr>
          <a:xfrm>
            <a:off x="5798046" y="378916"/>
            <a:ext cx="5686822" cy="427137"/>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3333"/>
              </a:lnSpc>
            </a:pPr>
            <a:r>
              <a:rPr lang="ar-SA" altLang="zh-CN" sz="2667" b="1" kern="1200" dirty="0">
                <a:solidFill>
                  <a:srgbClr val="00B0F0"/>
                </a:solidFill>
                <a:latin typeface="Alexandria Bold" pitchFamily="34" charset="0"/>
                <a:ea typeface="Alexandria Bold" pitchFamily="34" charset="0"/>
                <a:cs typeface="Alexandria Bold" pitchFamily="34" charset="0"/>
              </a:rPr>
              <a:t>دور المعلم في تنمية التفكير الناقد:</a:t>
            </a:r>
            <a:endParaRPr lang="ar-SA" altLang="zh-CN" sz="2667" kern="1200" dirty="0">
              <a:solidFill>
                <a:srgbClr val="00B0F0"/>
              </a:solidFill>
              <a:latin typeface="Calibri" charset="0"/>
              <a:ea typeface="等线" charset="0"/>
              <a:cs typeface="Calibri" charset="0"/>
            </a:endParaRPr>
          </a:p>
        </p:txBody>
      </p:sp>
      <p:sp>
        <p:nvSpPr>
          <p:cNvPr id="398" name="Rectangle"/>
          <p:cNvSpPr>
            <a:spLocks/>
          </p:cNvSpPr>
          <p:nvPr/>
        </p:nvSpPr>
        <p:spPr>
          <a:xfrm>
            <a:off x="754273" y="1124744"/>
            <a:ext cx="10777835" cy="39945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sz="1200" kern="1200" dirty="0">
                <a:solidFill>
                  <a:srgbClr val="15213F"/>
                </a:solidFill>
                <a:latin typeface="Alexandria" pitchFamily="34" charset="0"/>
                <a:ea typeface="Alexandria" pitchFamily="34" charset="0"/>
                <a:cs typeface="Alexandria" pitchFamily="34" charset="0"/>
              </a:rPr>
              <a:t>يلعب المعلم دورًا محوريًا في تنمية التفكير الناقد من خلال خلق بيئة صفية محفزة على الحوار والتساؤل. فالمعلم ليس مجرد ناقل للمعرفة، بل هو ميسّر لعملية التفكير ومحفّز للاستكشاف.</a:t>
            </a:r>
            <a:endParaRPr lang="ar-SA" altLang="zh-CN" sz="1200" kern="1200" dirty="0">
              <a:solidFill>
                <a:schemeClr val="tx1"/>
              </a:solidFill>
              <a:latin typeface="Calibri" charset="0"/>
              <a:ea typeface="等线" charset="0"/>
              <a:cs typeface="Calibri" charset="0"/>
            </a:endParaRPr>
          </a:p>
        </p:txBody>
      </p:sp>
      <p:sp>
        <p:nvSpPr>
          <p:cNvPr id="399" name="Rectangle"/>
          <p:cNvSpPr>
            <a:spLocks/>
          </p:cNvSpPr>
          <p:nvPr/>
        </p:nvSpPr>
        <p:spPr>
          <a:xfrm>
            <a:off x="4352440" y="2307496"/>
            <a:ext cx="2050057" cy="256183"/>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sz="1583" b="1" kern="1200" dirty="0">
                <a:solidFill>
                  <a:srgbClr val="00B0F0"/>
                </a:solidFill>
                <a:latin typeface="Alexandria Bold" pitchFamily="34" charset="0"/>
                <a:ea typeface="Alexandria Bold" pitchFamily="34" charset="0"/>
                <a:cs typeface="Alexandria Bold" pitchFamily="34" charset="0"/>
              </a:rPr>
              <a:t>من أبرز أدواره:</a:t>
            </a:r>
            <a:endParaRPr lang="ar-SA" altLang="zh-CN" sz="1583" kern="1200" dirty="0">
              <a:solidFill>
                <a:srgbClr val="00B0F0"/>
              </a:solidFill>
              <a:latin typeface="Calibri" charset="0"/>
              <a:ea typeface="等线" charset="0"/>
              <a:cs typeface="Calibri" charset="0"/>
            </a:endParaRPr>
          </a:p>
        </p:txBody>
      </p:sp>
      <p:sp>
        <p:nvSpPr>
          <p:cNvPr id="400" name="Rectangle"/>
          <p:cNvSpPr>
            <a:spLocks/>
          </p:cNvSpPr>
          <p:nvPr/>
        </p:nvSpPr>
        <p:spPr>
          <a:xfrm>
            <a:off x="624791" y="3029172"/>
            <a:ext cx="5777706" cy="2488060"/>
          </a:xfrm>
          <a:prstGeom prst="rect">
            <a:avLst/>
          </a:prstGeom>
          <a:noFill/>
          <a:ln w="12700" cap="flat" cmpd="sng">
            <a:noFill/>
            <a:prstDash val="solid"/>
            <a:miter/>
          </a:ln>
        </p:spPr>
        <p:txBody>
          <a:bodyPr vert="horz" wrap="square" lIns="0" tIns="0" rIns="0" bIns="0" anchor="t" anchorCtr="0">
            <a:prstTxWarp prst="textNoShape">
              <a:avLst/>
            </a:prstTxWarp>
          </a:bodyPr>
          <a:lstStyle/>
          <a:p>
            <a:pPr marL="285739" indent="-285739" algn="r" rtl="1">
              <a:lnSpc>
                <a:spcPct val="200000"/>
              </a:lnSpc>
              <a:buClr>
                <a:srgbClr val="00B0F0"/>
              </a:buClr>
              <a:buFont typeface="Wingdings" panose="05000000000000000000" pitchFamily="2" charset="2"/>
              <a:buChar char="v"/>
            </a:pPr>
            <a:r>
              <a:rPr lang="ar-SA" altLang="zh-CN" sz="1167" kern="1200" dirty="0">
                <a:solidFill>
                  <a:srgbClr val="15213F"/>
                </a:solidFill>
                <a:latin typeface="Alexandria" pitchFamily="34" charset="0"/>
                <a:ea typeface="Alexandria" pitchFamily="34" charset="0"/>
                <a:cs typeface="Alexandria" pitchFamily="34" charset="0"/>
              </a:rPr>
              <a:t>طرح أسئلة </a:t>
            </a:r>
            <a:r>
              <a:rPr lang="ar-SA" altLang="zh-CN" sz="1200" kern="1200" dirty="0">
                <a:solidFill>
                  <a:srgbClr val="15213F"/>
                </a:solidFill>
                <a:latin typeface="Alexandria" pitchFamily="2" charset="-78"/>
                <a:ea typeface="Alexandria" pitchFamily="34" charset="0"/>
                <a:cs typeface="Alexandria" pitchFamily="2" charset="-78"/>
              </a:rPr>
              <a:t>مفتوحة تحفز التفكير العميق وتدفع الطلبة للبحث والتأمل</a:t>
            </a:r>
            <a:endParaRPr lang="ar-SA" altLang="zh-CN" sz="1200" kern="1200" dirty="0">
              <a:solidFill>
                <a:schemeClr val="tx1"/>
              </a:solidFill>
              <a:latin typeface="Alexandria" pitchFamily="2" charset="-78"/>
              <a:ea typeface="等线" charset="0"/>
              <a:cs typeface="Alexandria" pitchFamily="2" charset="-78"/>
            </a:endParaRPr>
          </a:p>
          <a:p>
            <a:pPr marL="285739" indent="-285739" algn="r" rtl="1">
              <a:lnSpc>
                <a:spcPct val="200000"/>
              </a:lnSpc>
              <a:buClr>
                <a:srgbClr val="00B0F0"/>
              </a:buClr>
              <a:buFont typeface="Wingdings" panose="05000000000000000000" pitchFamily="2" charset="2"/>
              <a:buChar char="v"/>
            </a:pPr>
            <a:r>
              <a:rPr lang="ar-SA" altLang="zh-CN" sz="1200" kern="1200" dirty="0">
                <a:solidFill>
                  <a:srgbClr val="15213F"/>
                </a:solidFill>
                <a:latin typeface="Alexandria" pitchFamily="2" charset="-78"/>
                <a:ea typeface="Alexandria" pitchFamily="34" charset="0"/>
                <a:cs typeface="Alexandria" pitchFamily="2" charset="-78"/>
              </a:rPr>
              <a:t>تنظيم مناقشات صفية قائمة على الأدلة والحجج المنطقية</a:t>
            </a:r>
            <a:endParaRPr lang="ar-SA" altLang="zh-CN" sz="1200" kern="1200" dirty="0">
              <a:solidFill>
                <a:schemeClr val="tx1"/>
              </a:solidFill>
              <a:latin typeface="Alexandria" pitchFamily="2" charset="-78"/>
              <a:ea typeface="等线" charset="0"/>
              <a:cs typeface="Alexandria" pitchFamily="2" charset="-78"/>
            </a:endParaRPr>
          </a:p>
          <a:p>
            <a:pPr marL="285739" indent="-285739" algn="r" rtl="1">
              <a:lnSpc>
                <a:spcPct val="200000"/>
              </a:lnSpc>
              <a:buClr>
                <a:srgbClr val="00B0F0"/>
              </a:buClr>
              <a:buFont typeface="Wingdings" panose="05000000000000000000" pitchFamily="2" charset="2"/>
              <a:buChar char="v"/>
            </a:pPr>
            <a:r>
              <a:rPr lang="ar-SA" altLang="zh-CN" sz="1200" kern="1200" dirty="0">
                <a:solidFill>
                  <a:srgbClr val="15213F"/>
                </a:solidFill>
                <a:latin typeface="Alexandria" pitchFamily="2" charset="-78"/>
                <a:ea typeface="Alexandria" pitchFamily="34" charset="0"/>
                <a:cs typeface="Alexandria" pitchFamily="2" charset="-78"/>
              </a:rPr>
              <a:t>تشجيع العمل الجماعي وتبادل الآراء بين الطلبة</a:t>
            </a:r>
            <a:endParaRPr lang="ar-SA" altLang="zh-CN" sz="1200" kern="1200" dirty="0">
              <a:solidFill>
                <a:schemeClr val="tx1"/>
              </a:solidFill>
              <a:latin typeface="Alexandria" pitchFamily="2" charset="-78"/>
              <a:ea typeface="等线" charset="0"/>
              <a:cs typeface="Alexandria" pitchFamily="2" charset="-78"/>
            </a:endParaRPr>
          </a:p>
          <a:p>
            <a:pPr marL="285739" indent="-285739" algn="r" rtl="1">
              <a:lnSpc>
                <a:spcPct val="200000"/>
              </a:lnSpc>
              <a:buClr>
                <a:srgbClr val="00B0F0"/>
              </a:buClr>
              <a:buFont typeface="Wingdings" panose="05000000000000000000" pitchFamily="2" charset="2"/>
              <a:buChar char="v"/>
            </a:pPr>
            <a:r>
              <a:rPr lang="ar-SA" altLang="zh-CN" sz="1200" kern="1200" dirty="0">
                <a:solidFill>
                  <a:srgbClr val="15213F"/>
                </a:solidFill>
                <a:latin typeface="Alexandria" pitchFamily="2" charset="-78"/>
                <a:ea typeface="Alexandria" pitchFamily="34" charset="0"/>
                <a:cs typeface="Alexandria" pitchFamily="2" charset="-78"/>
              </a:rPr>
              <a:t>استخدام التعلم القائم على المشكلات الواقعية</a:t>
            </a:r>
            <a:endParaRPr lang="ar-SA" altLang="zh-CN" sz="1200" kern="1200" dirty="0">
              <a:solidFill>
                <a:schemeClr val="tx1"/>
              </a:solidFill>
              <a:latin typeface="Alexandria" pitchFamily="2" charset="-78"/>
              <a:ea typeface="等线" charset="0"/>
              <a:cs typeface="Alexandria" pitchFamily="2" charset="-78"/>
            </a:endParaRPr>
          </a:p>
          <a:p>
            <a:pPr marL="285739" indent="-285739" algn="r" rtl="1">
              <a:lnSpc>
                <a:spcPct val="200000"/>
              </a:lnSpc>
              <a:buClr>
                <a:srgbClr val="00B0F0"/>
              </a:buClr>
              <a:buFont typeface="Wingdings" panose="05000000000000000000" pitchFamily="2" charset="2"/>
              <a:buChar char="v"/>
            </a:pPr>
            <a:r>
              <a:rPr lang="ar-SA" altLang="zh-CN" sz="1200" kern="1200" dirty="0">
                <a:solidFill>
                  <a:srgbClr val="15213F"/>
                </a:solidFill>
                <a:latin typeface="Alexandria" pitchFamily="2" charset="-78"/>
                <a:ea typeface="Alexandria" pitchFamily="34" charset="0"/>
                <a:cs typeface="Alexandria" pitchFamily="2" charset="-78"/>
              </a:rPr>
              <a:t>تدريب الطلبة على تحليل الأفكار وتقييم الحلول المختلفة</a:t>
            </a:r>
            <a:endParaRPr lang="ar-SA" altLang="zh-CN" sz="1200" kern="1200" dirty="0">
              <a:solidFill>
                <a:schemeClr val="tx1"/>
              </a:solidFill>
              <a:latin typeface="Alexandria" pitchFamily="2" charset="-78"/>
              <a:ea typeface="等线" charset="0"/>
              <a:cs typeface="Alexandria" pitchFamily="2" charset="-78"/>
            </a:endParaRPr>
          </a:p>
          <a:p>
            <a:pPr marL="285739" indent="-285739" algn="r" rtl="1">
              <a:lnSpc>
                <a:spcPct val="200000"/>
              </a:lnSpc>
              <a:buClr>
                <a:srgbClr val="00B0F0"/>
              </a:buClr>
              <a:buFont typeface="Wingdings" panose="05000000000000000000" pitchFamily="2" charset="2"/>
              <a:buChar char="v"/>
            </a:pPr>
            <a:r>
              <a:rPr lang="ar-SA" altLang="zh-CN" sz="1200" kern="1200" dirty="0">
                <a:solidFill>
                  <a:srgbClr val="15213F"/>
                </a:solidFill>
                <a:latin typeface="Alexandria" pitchFamily="2" charset="-78"/>
                <a:ea typeface="Alexandria" pitchFamily="34" charset="0"/>
                <a:cs typeface="Alexandria" pitchFamily="2" charset="-78"/>
              </a:rPr>
              <a:t>تقديم تغذية راجعة بناءة تساعد على تحسين التفكير وتطويره</a:t>
            </a:r>
            <a:endParaRPr lang="ar-SA" altLang="zh-CN" sz="1167" kern="1200" dirty="0">
              <a:solidFill>
                <a:schemeClr val="tx1"/>
              </a:solidFill>
              <a:latin typeface="Alexandria" pitchFamily="2" charset="-78"/>
              <a:ea typeface="等线" charset="0"/>
              <a:cs typeface="Alexandria" pitchFamily="2" charset="-78"/>
            </a:endParaRPr>
          </a:p>
        </p:txBody>
      </p:sp>
      <p:pic>
        <p:nvPicPr>
          <p:cNvPr id="401" name="Image" descr="preencoded.png"/>
          <p:cNvPicPr>
            <a:picLocks noChangeAspect="1"/>
          </p:cNvPicPr>
          <p:nvPr/>
        </p:nvPicPr>
        <p:blipFill>
          <a:blip r:embed="rId4" cstate="print"/>
          <a:stretch>
            <a:fillRect/>
          </a:stretch>
        </p:blipFill>
        <p:spPr>
          <a:xfrm>
            <a:off x="6824464" y="1685330"/>
            <a:ext cx="4666655" cy="466665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128709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5" name="Image"/>
          <p:cNvPicPr>
            <a:picLocks noChangeAspect="1"/>
          </p:cNvPicPr>
          <p:nvPr/>
        </p:nvPicPr>
        <p:blipFill>
          <a:blip r:embed="rId3" cstate="print"/>
          <a:stretch>
            <a:fillRect/>
          </a:stretch>
        </p:blipFill>
        <p:spPr>
          <a:xfrm>
            <a:off x="290002" y="30185"/>
            <a:ext cx="11903471" cy="6797629"/>
          </a:xfrm>
          <a:prstGeom prst="rect">
            <a:avLst/>
          </a:prstGeom>
          <a:noFill/>
          <a:ln w="12700" cap="flat" cmpd="sng">
            <a:noFill/>
            <a:prstDash val="solid"/>
            <a:miter/>
          </a:ln>
        </p:spPr>
      </p:pic>
      <p:sp>
        <p:nvSpPr>
          <p:cNvPr id="406" name="Rectangle"/>
          <p:cNvSpPr>
            <a:spLocks/>
          </p:cNvSpPr>
          <p:nvPr/>
        </p:nvSpPr>
        <p:spPr>
          <a:xfrm>
            <a:off x="5661652" y="511262"/>
            <a:ext cx="6057205" cy="516731"/>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4042"/>
              </a:lnSpc>
            </a:pPr>
            <a:r>
              <a:rPr lang="ar-SA" altLang="zh-CN" sz="2000" b="1" kern="1200" dirty="0">
                <a:solidFill>
                  <a:srgbClr val="00B0F0"/>
                </a:solidFill>
                <a:latin typeface="Alexandria Bold" pitchFamily="34" charset="0"/>
                <a:ea typeface="Alexandria Bold" pitchFamily="34" charset="0"/>
                <a:cs typeface="Alexandria Bold" pitchFamily="34" charset="0"/>
              </a:rPr>
              <a:t>دور المدرسة في تنمية التفكير الناقد:</a:t>
            </a:r>
            <a:endParaRPr lang="ar-SA" altLang="zh-CN" sz="2000" kern="1200" dirty="0">
              <a:solidFill>
                <a:srgbClr val="00B0F0"/>
              </a:solidFill>
              <a:latin typeface="Calibri" charset="0"/>
              <a:ea typeface="等线" charset="0"/>
              <a:cs typeface="Calibri" charset="0"/>
            </a:endParaRPr>
          </a:p>
        </p:txBody>
      </p:sp>
      <p:sp>
        <p:nvSpPr>
          <p:cNvPr id="407" name="Rectangle"/>
          <p:cNvSpPr>
            <a:spLocks/>
          </p:cNvSpPr>
          <p:nvPr/>
        </p:nvSpPr>
        <p:spPr>
          <a:xfrm>
            <a:off x="661490" y="1373706"/>
            <a:ext cx="10869017"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sz="1292" kern="1200">
                <a:solidFill>
                  <a:srgbClr val="15213F"/>
                </a:solidFill>
                <a:latin typeface="Alexandria" pitchFamily="34" charset="0"/>
                <a:ea typeface="Alexandria" pitchFamily="34" charset="0"/>
                <a:cs typeface="Alexandria" pitchFamily="34" charset="0"/>
              </a:rPr>
              <a:t>تُعد المدرسة بيئة أساسية لترسيخ ثقافة التفكير الناقد من خلال السياسات التعليمية والممارسات اليومية. فالتفكير الناقد لا ينمو في فراغ، بل يحتاج إلى بيئة مؤسسية داعمة ومحفزة.</a:t>
            </a:r>
            <a:endParaRPr lang="ar-SA" altLang="zh-CN" sz="1292" kern="1200">
              <a:solidFill>
                <a:schemeClr val="tx1"/>
              </a:solidFill>
              <a:latin typeface="Calibri" charset="0"/>
              <a:ea typeface="等线" charset="0"/>
              <a:cs typeface="Calibri" charset="0"/>
            </a:endParaRPr>
          </a:p>
        </p:txBody>
      </p:sp>
      <p:sp>
        <p:nvSpPr>
          <p:cNvPr id="408" name="Rounded rectangle"/>
          <p:cNvSpPr>
            <a:spLocks/>
          </p:cNvSpPr>
          <p:nvPr/>
        </p:nvSpPr>
        <p:spPr>
          <a:xfrm>
            <a:off x="6178749" y="2579489"/>
            <a:ext cx="5103713" cy="165298"/>
          </a:xfrm>
          <a:prstGeom prst="roundRect">
            <a:avLst>
              <a:gd name="adj" fmla="val 42023"/>
            </a:avLst>
          </a:prstGeom>
          <a:solidFill>
            <a:srgbClr val="CCF1FF"/>
          </a:solidFill>
          <a:ln w="7620" cap="flat" cmpd="sng">
            <a:solidFill>
              <a:srgbClr val="B2D7E5"/>
            </a:solidFill>
            <a:prstDash val="solid"/>
            <a:round/>
          </a:ln>
        </p:spPr>
      </p:sp>
      <p:sp>
        <p:nvSpPr>
          <p:cNvPr id="409" name="Rounded rectangle"/>
          <p:cNvSpPr>
            <a:spLocks/>
          </p:cNvSpPr>
          <p:nvPr/>
        </p:nvSpPr>
        <p:spPr>
          <a:xfrm>
            <a:off x="11034414" y="2414091"/>
            <a:ext cx="496093" cy="496094"/>
          </a:xfrm>
          <a:prstGeom prst="roundRect">
            <a:avLst>
              <a:gd name="adj" fmla="val 76800"/>
            </a:avLst>
          </a:prstGeom>
          <a:solidFill>
            <a:srgbClr val="CCF1FF"/>
          </a:solidFill>
          <a:ln w="7620" cap="flat" cmpd="sng">
            <a:solidFill>
              <a:srgbClr val="B2D7E5"/>
            </a:solidFill>
            <a:prstDash val="solid"/>
            <a:round/>
          </a:ln>
        </p:spPr>
      </p:sp>
      <p:pic>
        <p:nvPicPr>
          <p:cNvPr id="410" name="Image" descr="preencoded.png"/>
          <p:cNvPicPr>
            <a:picLocks noChangeAspect="1"/>
          </p:cNvPicPr>
          <p:nvPr/>
        </p:nvPicPr>
        <p:blipFill>
          <a:blip r:embed="rId4" cstate="print"/>
          <a:stretch>
            <a:fillRect/>
          </a:stretch>
        </p:blipFill>
        <p:spPr>
          <a:xfrm>
            <a:off x="11158439" y="2538115"/>
            <a:ext cx="248047" cy="248047"/>
          </a:xfrm>
          <a:prstGeom prst="rect">
            <a:avLst/>
          </a:prstGeom>
          <a:noFill/>
          <a:ln w="12700" cap="flat" cmpd="sng">
            <a:noFill/>
            <a:prstDash val="solid"/>
            <a:miter/>
          </a:ln>
        </p:spPr>
      </p:pic>
      <p:sp>
        <p:nvSpPr>
          <p:cNvPr id="411" name="Rectangle"/>
          <p:cNvSpPr>
            <a:spLocks/>
          </p:cNvSpPr>
          <p:nvPr/>
        </p:nvSpPr>
        <p:spPr>
          <a:xfrm>
            <a:off x="9297790" y="3075483"/>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بيئة تعليمية داعمة</a:t>
            </a:r>
            <a:endParaRPr lang="ar-SA" altLang="zh-CN" sz="1625" kern="1200">
              <a:solidFill>
                <a:schemeClr val="tx1"/>
              </a:solidFill>
              <a:latin typeface="Calibri" charset="0"/>
              <a:ea typeface="等线" charset="0"/>
              <a:cs typeface="Calibri" charset="0"/>
            </a:endParaRPr>
          </a:p>
        </p:txBody>
      </p:sp>
      <p:sp>
        <p:nvSpPr>
          <p:cNvPr id="412" name="Rectangle"/>
          <p:cNvSpPr>
            <a:spLocks/>
          </p:cNvSpPr>
          <p:nvPr/>
        </p:nvSpPr>
        <p:spPr>
          <a:xfrm>
            <a:off x="6343948" y="3433167"/>
            <a:ext cx="5021263"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توفير بيئة تعليمية داعمة ومحفزة تشجع على الحوار والتساؤل وتقبل الاختلاف.</a:t>
            </a:r>
            <a:endParaRPr lang="ar-SA" altLang="zh-CN" sz="1292" kern="1200">
              <a:solidFill>
                <a:schemeClr val="tx1"/>
              </a:solidFill>
              <a:latin typeface="Calibri" charset="0"/>
              <a:ea typeface="等线" charset="0"/>
              <a:cs typeface="Calibri" charset="0"/>
            </a:endParaRPr>
          </a:p>
        </p:txBody>
      </p:sp>
      <p:sp>
        <p:nvSpPr>
          <p:cNvPr id="413" name="Rounded rectangle"/>
          <p:cNvSpPr>
            <a:spLocks/>
          </p:cNvSpPr>
          <p:nvPr/>
        </p:nvSpPr>
        <p:spPr>
          <a:xfrm>
            <a:off x="661591" y="2594249"/>
            <a:ext cx="5103713" cy="165298"/>
          </a:xfrm>
          <a:prstGeom prst="roundRect">
            <a:avLst>
              <a:gd name="adj" fmla="val 42023"/>
            </a:avLst>
          </a:prstGeom>
          <a:solidFill>
            <a:srgbClr val="CCF1FF"/>
          </a:solidFill>
          <a:ln w="7620" cap="flat" cmpd="sng">
            <a:solidFill>
              <a:srgbClr val="B2D7E5"/>
            </a:solidFill>
            <a:prstDash val="solid"/>
            <a:round/>
          </a:ln>
        </p:spPr>
      </p:sp>
      <p:sp>
        <p:nvSpPr>
          <p:cNvPr id="414" name="Rounded rectangle"/>
          <p:cNvSpPr>
            <a:spLocks/>
          </p:cNvSpPr>
          <p:nvPr/>
        </p:nvSpPr>
        <p:spPr>
          <a:xfrm>
            <a:off x="5517257" y="2428850"/>
            <a:ext cx="496093" cy="496094"/>
          </a:xfrm>
          <a:prstGeom prst="roundRect">
            <a:avLst>
              <a:gd name="adj" fmla="val 76800"/>
            </a:avLst>
          </a:prstGeom>
          <a:solidFill>
            <a:srgbClr val="CCF1FF"/>
          </a:solidFill>
          <a:ln w="7620" cap="flat" cmpd="sng">
            <a:solidFill>
              <a:srgbClr val="B2D7E5"/>
            </a:solidFill>
            <a:prstDash val="solid"/>
            <a:round/>
          </a:ln>
        </p:spPr>
      </p:sp>
      <p:pic>
        <p:nvPicPr>
          <p:cNvPr id="415" name="Image" descr="preencoded.png"/>
          <p:cNvPicPr>
            <a:picLocks noChangeAspect="1"/>
          </p:cNvPicPr>
          <p:nvPr/>
        </p:nvPicPr>
        <p:blipFill>
          <a:blip r:embed="rId5" cstate="print"/>
          <a:stretch>
            <a:fillRect/>
          </a:stretch>
        </p:blipFill>
        <p:spPr>
          <a:xfrm>
            <a:off x="5641281" y="2552874"/>
            <a:ext cx="248046" cy="248047"/>
          </a:xfrm>
          <a:prstGeom prst="rect">
            <a:avLst/>
          </a:prstGeom>
          <a:noFill/>
          <a:ln w="12700" cap="flat" cmpd="sng">
            <a:noFill/>
            <a:prstDash val="solid"/>
            <a:miter/>
          </a:ln>
        </p:spPr>
      </p:pic>
      <p:sp>
        <p:nvSpPr>
          <p:cNvPr id="416" name="Rectangle"/>
          <p:cNvSpPr>
            <a:spLocks/>
          </p:cNvSpPr>
          <p:nvPr/>
        </p:nvSpPr>
        <p:spPr>
          <a:xfrm>
            <a:off x="3821906" y="3046224"/>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dirty="0">
                <a:solidFill>
                  <a:srgbClr val="15213F"/>
                </a:solidFill>
                <a:latin typeface="Alexandria Bold" pitchFamily="34" charset="0"/>
                <a:ea typeface="Alexandria Bold" pitchFamily="34" charset="0"/>
                <a:cs typeface="Alexandria Bold" pitchFamily="34" charset="0"/>
              </a:rPr>
              <a:t>تدريب المعلمين</a:t>
            </a:r>
            <a:endParaRPr lang="ar-SA" altLang="zh-CN" sz="1625" kern="1200" dirty="0">
              <a:solidFill>
                <a:schemeClr val="tx1"/>
              </a:solidFill>
              <a:latin typeface="Calibri" charset="0"/>
              <a:ea typeface="等线" charset="0"/>
              <a:cs typeface="Calibri" charset="0"/>
            </a:endParaRPr>
          </a:p>
        </p:txBody>
      </p:sp>
      <p:sp>
        <p:nvSpPr>
          <p:cNvPr id="417" name="Rectangle"/>
          <p:cNvSpPr>
            <a:spLocks/>
          </p:cNvSpPr>
          <p:nvPr/>
        </p:nvSpPr>
        <p:spPr>
          <a:xfrm>
            <a:off x="868065" y="3487344"/>
            <a:ext cx="5021262"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dirty="0">
                <a:solidFill>
                  <a:srgbClr val="15213F"/>
                </a:solidFill>
                <a:latin typeface="Alexandria" pitchFamily="34" charset="0"/>
                <a:ea typeface="Alexandria" pitchFamily="34" charset="0"/>
                <a:cs typeface="Alexandria" pitchFamily="34" charset="0"/>
              </a:rPr>
              <a:t>تدريب المعلمين على استراتيجيات التفكير الناقد وأساليب التدريس الحديثة.</a:t>
            </a:r>
            <a:endParaRPr lang="ar-SA" altLang="zh-CN" sz="1292" kern="1200" dirty="0">
              <a:solidFill>
                <a:schemeClr val="tx1"/>
              </a:solidFill>
              <a:latin typeface="Calibri" charset="0"/>
              <a:ea typeface="等线" charset="0"/>
              <a:cs typeface="Calibri" charset="0"/>
            </a:endParaRPr>
          </a:p>
        </p:txBody>
      </p:sp>
      <p:sp>
        <p:nvSpPr>
          <p:cNvPr id="418" name="Rounded rectangle"/>
          <p:cNvSpPr>
            <a:spLocks/>
          </p:cNvSpPr>
          <p:nvPr/>
        </p:nvSpPr>
        <p:spPr>
          <a:xfrm>
            <a:off x="6178749" y="4706442"/>
            <a:ext cx="5103713" cy="165298"/>
          </a:xfrm>
          <a:prstGeom prst="roundRect">
            <a:avLst>
              <a:gd name="adj" fmla="val 42023"/>
            </a:avLst>
          </a:prstGeom>
          <a:solidFill>
            <a:srgbClr val="CCF1FF"/>
          </a:solidFill>
          <a:ln w="7620" cap="flat" cmpd="sng">
            <a:solidFill>
              <a:srgbClr val="B2D7E5"/>
            </a:solidFill>
            <a:prstDash val="solid"/>
            <a:round/>
          </a:ln>
        </p:spPr>
      </p:sp>
      <p:sp>
        <p:nvSpPr>
          <p:cNvPr id="419" name="Rounded rectangle"/>
          <p:cNvSpPr>
            <a:spLocks/>
          </p:cNvSpPr>
          <p:nvPr/>
        </p:nvSpPr>
        <p:spPr>
          <a:xfrm>
            <a:off x="11034414" y="4541044"/>
            <a:ext cx="496093" cy="496093"/>
          </a:xfrm>
          <a:prstGeom prst="roundRect">
            <a:avLst>
              <a:gd name="adj" fmla="val 76800"/>
            </a:avLst>
          </a:prstGeom>
          <a:solidFill>
            <a:srgbClr val="CCF1FF"/>
          </a:solidFill>
          <a:ln w="7620" cap="flat" cmpd="sng">
            <a:solidFill>
              <a:srgbClr val="B2D7E5"/>
            </a:solidFill>
            <a:prstDash val="solid"/>
            <a:round/>
          </a:ln>
        </p:spPr>
      </p:sp>
      <p:pic>
        <p:nvPicPr>
          <p:cNvPr id="420" name="Image" descr="preencoded.png"/>
          <p:cNvPicPr>
            <a:picLocks noChangeAspect="1"/>
          </p:cNvPicPr>
          <p:nvPr/>
        </p:nvPicPr>
        <p:blipFill>
          <a:blip r:embed="rId6" cstate="print"/>
          <a:stretch>
            <a:fillRect/>
          </a:stretch>
        </p:blipFill>
        <p:spPr>
          <a:xfrm>
            <a:off x="11158439" y="4665067"/>
            <a:ext cx="248047" cy="248046"/>
          </a:xfrm>
          <a:prstGeom prst="rect">
            <a:avLst/>
          </a:prstGeom>
          <a:noFill/>
          <a:ln w="12700" cap="flat" cmpd="sng">
            <a:noFill/>
            <a:prstDash val="solid"/>
            <a:miter/>
          </a:ln>
        </p:spPr>
      </p:pic>
      <p:sp>
        <p:nvSpPr>
          <p:cNvPr id="421" name="Rectangle"/>
          <p:cNvSpPr>
            <a:spLocks/>
          </p:cNvSpPr>
          <p:nvPr/>
        </p:nvSpPr>
        <p:spPr>
          <a:xfrm>
            <a:off x="9297790" y="5202436"/>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دمج في المناهج</a:t>
            </a:r>
            <a:endParaRPr lang="ar-SA" altLang="zh-CN" sz="1625" kern="1200">
              <a:solidFill>
                <a:schemeClr val="tx1"/>
              </a:solidFill>
              <a:latin typeface="Calibri" charset="0"/>
              <a:ea typeface="等线" charset="0"/>
              <a:cs typeface="Calibri" charset="0"/>
            </a:endParaRPr>
          </a:p>
        </p:txBody>
      </p:sp>
      <p:sp>
        <p:nvSpPr>
          <p:cNvPr id="422" name="Rectangle"/>
          <p:cNvSpPr>
            <a:spLocks/>
          </p:cNvSpPr>
          <p:nvPr/>
        </p:nvSpPr>
        <p:spPr>
          <a:xfrm>
            <a:off x="6343948" y="5560119"/>
            <a:ext cx="5021263"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دمج مهارات التفكير الناقد في المناهج الدراسية بشكل منهجي ومتكامل.</a:t>
            </a:r>
            <a:endParaRPr lang="ar-SA" altLang="zh-CN" sz="1292" kern="1200">
              <a:solidFill>
                <a:schemeClr val="tx1"/>
              </a:solidFill>
              <a:latin typeface="Calibri" charset="0"/>
              <a:ea typeface="等线" charset="0"/>
              <a:cs typeface="Calibri" charset="0"/>
            </a:endParaRPr>
          </a:p>
        </p:txBody>
      </p:sp>
      <p:sp>
        <p:nvSpPr>
          <p:cNvPr id="423" name="Rounded rectangle"/>
          <p:cNvSpPr>
            <a:spLocks/>
          </p:cNvSpPr>
          <p:nvPr/>
        </p:nvSpPr>
        <p:spPr>
          <a:xfrm>
            <a:off x="661591" y="4682480"/>
            <a:ext cx="5103713" cy="165298"/>
          </a:xfrm>
          <a:prstGeom prst="roundRect">
            <a:avLst>
              <a:gd name="adj" fmla="val 42023"/>
            </a:avLst>
          </a:prstGeom>
          <a:solidFill>
            <a:srgbClr val="CCF1FF"/>
          </a:solidFill>
          <a:ln w="7620" cap="flat" cmpd="sng">
            <a:solidFill>
              <a:srgbClr val="B2D7E5"/>
            </a:solidFill>
            <a:prstDash val="solid"/>
            <a:round/>
          </a:ln>
        </p:spPr>
      </p:sp>
      <p:sp>
        <p:nvSpPr>
          <p:cNvPr id="424" name="Rounded rectangle"/>
          <p:cNvSpPr>
            <a:spLocks/>
          </p:cNvSpPr>
          <p:nvPr/>
        </p:nvSpPr>
        <p:spPr>
          <a:xfrm>
            <a:off x="5517257" y="4517083"/>
            <a:ext cx="496093" cy="496093"/>
          </a:xfrm>
          <a:prstGeom prst="roundRect">
            <a:avLst>
              <a:gd name="adj" fmla="val 76800"/>
            </a:avLst>
          </a:prstGeom>
          <a:solidFill>
            <a:srgbClr val="CCF1FF"/>
          </a:solidFill>
          <a:ln w="7620" cap="flat" cmpd="sng">
            <a:solidFill>
              <a:srgbClr val="B2D7E5"/>
            </a:solidFill>
            <a:prstDash val="solid"/>
            <a:round/>
          </a:ln>
        </p:spPr>
      </p:sp>
      <p:pic>
        <p:nvPicPr>
          <p:cNvPr id="425" name="Image" descr="preencoded.png"/>
          <p:cNvPicPr>
            <a:picLocks noChangeAspect="1"/>
          </p:cNvPicPr>
          <p:nvPr/>
        </p:nvPicPr>
        <p:blipFill>
          <a:blip r:embed="rId7" cstate="print"/>
          <a:stretch>
            <a:fillRect/>
          </a:stretch>
        </p:blipFill>
        <p:spPr>
          <a:xfrm>
            <a:off x="5641281" y="4641106"/>
            <a:ext cx="248046" cy="248046"/>
          </a:xfrm>
          <a:prstGeom prst="rect">
            <a:avLst/>
          </a:prstGeom>
          <a:noFill/>
          <a:ln w="12700" cap="flat" cmpd="sng">
            <a:noFill/>
            <a:prstDash val="solid"/>
            <a:miter/>
          </a:ln>
        </p:spPr>
      </p:pic>
      <p:sp>
        <p:nvSpPr>
          <p:cNvPr id="426" name="Rectangle"/>
          <p:cNvSpPr>
            <a:spLocks/>
          </p:cNvSpPr>
          <p:nvPr/>
        </p:nvSpPr>
        <p:spPr>
          <a:xfrm>
            <a:off x="3759449" y="5112024"/>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000"/>
              </a:lnSpc>
            </a:pPr>
            <a:r>
              <a:rPr lang="ar-SA" altLang="zh-CN" sz="1625" b="1" kern="1200">
                <a:solidFill>
                  <a:srgbClr val="15213F"/>
                </a:solidFill>
                <a:latin typeface="Alexandria Bold" pitchFamily="34" charset="0"/>
                <a:ea typeface="Alexandria Bold" pitchFamily="34" charset="0"/>
                <a:cs typeface="Alexandria Bold" pitchFamily="34" charset="0"/>
              </a:rPr>
              <a:t>تقييم التفكير</a:t>
            </a:r>
            <a:endParaRPr lang="ar-SA" altLang="zh-CN" sz="1625" kern="1200">
              <a:solidFill>
                <a:schemeClr val="tx1"/>
              </a:solidFill>
              <a:latin typeface="Calibri" charset="0"/>
              <a:ea typeface="等线" charset="0"/>
              <a:cs typeface="Calibri" charset="0"/>
            </a:endParaRPr>
          </a:p>
        </p:txBody>
      </p:sp>
      <p:sp>
        <p:nvSpPr>
          <p:cNvPr id="427" name="Rectangle"/>
          <p:cNvSpPr>
            <a:spLocks/>
          </p:cNvSpPr>
          <p:nvPr/>
        </p:nvSpPr>
        <p:spPr>
          <a:xfrm>
            <a:off x="708972" y="5572767"/>
            <a:ext cx="5021262"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استخدام أساليب تقييم تركز على التفكير لا الحفظ، وتعزيز التعلم التعاوني والمشروعات التطبيقية.</a:t>
            </a:r>
            <a:endParaRPr lang="ar-SA" altLang="zh-CN" sz="1292" kern="120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1258657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0" name="Image"/>
          <p:cNvPicPr>
            <a:picLocks noChangeAspect="1"/>
          </p:cNvPicPr>
          <p:nvPr/>
        </p:nvPicPr>
        <p:blipFill>
          <a:blip r:embed="rId3" cstate="print"/>
          <a:stretch>
            <a:fillRect/>
          </a:stretch>
        </p:blipFill>
        <p:spPr>
          <a:xfrm>
            <a:off x="288529" y="30186"/>
            <a:ext cx="11903471" cy="6797629"/>
          </a:xfrm>
          <a:prstGeom prst="rect">
            <a:avLst/>
          </a:prstGeom>
          <a:noFill/>
          <a:ln w="12700" cap="flat" cmpd="sng">
            <a:noFill/>
            <a:prstDash val="solid"/>
            <a:miter/>
          </a:ln>
        </p:spPr>
      </p:pic>
      <p:sp>
        <p:nvSpPr>
          <p:cNvPr id="621" name="Rectangle"/>
          <p:cNvSpPr>
            <a:spLocks/>
          </p:cNvSpPr>
          <p:nvPr/>
        </p:nvSpPr>
        <p:spPr>
          <a:xfrm>
            <a:off x="3244454" y="526058"/>
            <a:ext cx="8360469" cy="458589"/>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3583"/>
              </a:lnSpc>
            </a:pPr>
            <a:r>
              <a:rPr lang="ar-SA" altLang="zh-CN" sz="2000" b="1" kern="1200">
                <a:solidFill>
                  <a:srgbClr val="00B0F0"/>
                </a:solidFill>
                <a:latin typeface="Alexandria Bold" pitchFamily="34" charset="0"/>
                <a:ea typeface="Alexandria Bold" pitchFamily="34" charset="0"/>
                <a:cs typeface="Alexandria Bold" pitchFamily="34" charset="0"/>
              </a:rPr>
              <a:t>مؤشرات نجاح تطبيق التفكير الناقد في المدرسة:</a:t>
            </a:r>
            <a:endParaRPr lang="ar-SA" altLang="zh-CN" sz="2000" kern="1200">
              <a:solidFill>
                <a:srgbClr val="00B0F0"/>
              </a:solidFill>
              <a:latin typeface="Calibri" charset="0"/>
              <a:ea typeface="等线" charset="0"/>
              <a:cs typeface="Calibri" charset="0"/>
            </a:endParaRPr>
          </a:p>
        </p:txBody>
      </p:sp>
      <p:sp>
        <p:nvSpPr>
          <p:cNvPr id="622" name="Rectangle"/>
          <p:cNvSpPr>
            <a:spLocks/>
          </p:cNvSpPr>
          <p:nvPr/>
        </p:nvSpPr>
        <p:spPr>
          <a:xfrm>
            <a:off x="381398" y="1320751"/>
            <a:ext cx="11017845" cy="221555"/>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1708"/>
              </a:lnSpc>
            </a:pPr>
            <a:r>
              <a:rPr lang="ar-SA" altLang="zh-CN" sz="1125" kern="1200">
                <a:solidFill>
                  <a:srgbClr val="15213F"/>
                </a:solidFill>
                <a:latin typeface="Alexandria" pitchFamily="34" charset="0"/>
                <a:ea typeface="Alexandria" pitchFamily="34" charset="0"/>
                <a:cs typeface="Alexandria" pitchFamily="34" charset="0"/>
              </a:rPr>
              <a:t>يمكن ملاحظة نجاح تطبيق التفكير الناقد من خلال مجموعة من المؤشرات السلوكية والتعليمية والتنظيمية داخل المدرسة:</a:t>
            </a:r>
            <a:endParaRPr lang="ar-SA" altLang="zh-CN" sz="1125" kern="1200">
              <a:solidFill>
                <a:schemeClr val="tx1"/>
              </a:solidFill>
              <a:latin typeface="Calibri" charset="0"/>
              <a:ea typeface="等线" charset="0"/>
              <a:cs typeface="Calibri" charset="0"/>
            </a:endParaRPr>
          </a:p>
        </p:txBody>
      </p:sp>
      <p:sp>
        <p:nvSpPr>
          <p:cNvPr id="623" name="Rounded rectangle"/>
          <p:cNvSpPr>
            <a:spLocks/>
          </p:cNvSpPr>
          <p:nvPr/>
        </p:nvSpPr>
        <p:spPr>
          <a:xfrm>
            <a:off x="587078" y="1613098"/>
            <a:ext cx="11017845" cy="1082080"/>
          </a:xfrm>
          <a:prstGeom prst="roundRect">
            <a:avLst>
              <a:gd name="adj" fmla="val 5699"/>
            </a:avLst>
          </a:prstGeom>
          <a:solidFill>
            <a:srgbClr val="FFFFFF"/>
          </a:solidFill>
          <a:ln w="22860" cap="flat" cmpd="sng">
            <a:solidFill>
              <a:srgbClr val="B2D7E5"/>
            </a:solidFill>
            <a:prstDash val="solid"/>
            <a:round/>
          </a:ln>
        </p:spPr>
      </p:sp>
      <p:sp>
        <p:nvSpPr>
          <p:cNvPr id="624" name="Rounded rectangle"/>
          <p:cNvSpPr>
            <a:spLocks/>
          </p:cNvSpPr>
          <p:nvPr/>
        </p:nvSpPr>
        <p:spPr>
          <a:xfrm>
            <a:off x="10998795" y="1632148"/>
            <a:ext cx="587077" cy="1043980"/>
          </a:xfrm>
          <a:prstGeom prst="roundRect">
            <a:avLst>
              <a:gd name="adj" fmla="val 6606"/>
            </a:avLst>
          </a:prstGeom>
          <a:solidFill>
            <a:srgbClr val="CCF1FF"/>
          </a:solidFill>
          <a:ln w="12700" cap="flat" cmpd="sng">
            <a:noFill/>
            <a:prstDash val="solid"/>
            <a:miter/>
          </a:ln>
        </p:spPr>
      </p:sp>
      <p:pic>
        <p:nvPicPr>
          <p:cNvPr id="625" name="Image" descr="preencoded.png"/>
          <p:cNvPicPr>
            <a:picLocks noChangeAspect="1"/>
          </p:cNvPicPr>
          <p:nvPr/>
        </p:nvPicPr>
        <p:blipFill>
          <a:blip r:embed="rId4" cstate="print"/>
          <a:stretch>
            <a:fillRect/>
          </a:stretch>
        </p:blipFill>
        <p:spPr>
          <a:xfrm>
            <a:off x="11179175" y="2044006"/>
            <a:ext cx="220068" cy="220068"/>
          </a:xfrm>
          <a:prstGeom prst="rect">
            <a:avLst/>
          </a:prstGeom>
          <a:noFill/>
          <a:ln w="12700" cap="flat" cmpd="sng">
            <a:noFill/>
            <a:prstDash val="solid"/>
            <a:miter/>
          </a:ln>
        </p:spPr>
      </p:pic>
      <p:sp>
        <p:nvSpPr>
          <p:cNvPr id="626" name="Rectangle"/>
          <p:cNvSpPr>
            <a:spLocks/>
          </p:cNvSpPr>
          <p:nvPr/>
        </p:nvSpPr>
        <p:spPr>
          <a:xfrm>
            <a:off x="8319889" y="1778894"/>
            <a:ext cx="2548732" cy="229294"/>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1792"/>
              </a:lnSpc>
            </a:pPr>
            <a:r>
              <a:rPr lang="ar-SA" altLang="zh-CN" sz="1417" b="1" kern="1200">
                <a:solidFill>
                  <a:srgbClr val="15213F"/>
                </a:solidFill>
                <a:latin typeface="Alexandria Bold" pitchFamily="34" charset="0"/>
                <a:ea typeface="Alexandria Bold" pitchFamily="34" charset="0"/>
                <a:cs typeface="Alexandria Bold" pitchFamily="34" charset="0"/>
              </a:rPr>
              <a:t>مؤشرات على مستوى الطلبة</a:t>
            </a:r>
            <a:endParaRPr lang="ar-SA" altLang="zh-CN" sz="1417" kern="1200">
              <a:solidFill>
                <a:schemeClr val="tx1"/>
              </a:solidFill>
              <a:latin typeface="Calibri" charset="0"/>
              <a:ea typeface="等线" charset="0"/>
              <a:cs typeface="Calibri" charset="0"/>
            </a:endParaRPr>
          </a:p>
        </p:txBody>
      </p:sp>
      <p:sp>
        <p:nvSpPr>
          <p:cNvPr id="627" name="Rectangle"/>
          <p:cNvSpPr>
            <a:spLocks/>
          </p:cNvSpPr>
          <p:nvPr/>
        </p:nvSpPr>
        <p:spPr>
          <a:xfrm>
            <a:off x="752872" y="2086272"/>
            <a:ext cx="10115749" cy="443111"/>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rtl="1">
              <a:lnSpc>
                <a:spcPts val="1708"/>
              </a:lnSpc>
            </a:pPr>
            <a:r>
              <a:rPr lang="ar-SA" altLang="zh-CN" sz="1125" kern="1200">
                <a:solidFill>
                  <a:srgbClr val="15213F"/>
                </a:solidFill>
                <a:latin typeface="Alexandria" pitchFamily="34" charset="0"/>
                <a:ea typeface="Alexandria" pitchFamily="34" charset="0"/>
                <a:cs typeface="Alexandria" pitchFamily="34" charset="0"/>
              </a:rPr>
              <a:t>زيادة مشاركة الطلبة في النقاشات الصفية، وقدرتهم على طرح أسئلة عميقة، وتحسن مهارات التحليل والتفسير والاستنتاج، وتبرير آرائهم بالأدلة، وارتفاع مستوى الثقة في التعبير عن الرأي، وانتقالهم من الحفظ إلى الفهم والتطبيق.</a:t>
            </a:r>
            <a:endParaRPr lang="ar-SA" altLang="zh-CN" sz="1125" kern="1200">
              <a:solidFill>
                <a:schemeClr val="tx1"/>
              </a:solidFill>
              <a:latin typeface="Calibri" charset="0"/>
              <a:ea typeface="等线" charset="0"/>
              <a:cs typeface="Calibri" charset="0"/>
            </a:endParaRPr>
          </a:p>
        </p:txBody>
      </p:sp>
      <p:sp>
        <p:nvSpPr>
          <p:cNvPr id="628" name="Rounded rectangle"/>
          <p:cNvSpPr>
            <a:spLocks/>
          </p:cNvSpPr>
          <p:nvPr/>
        </p:nvSpPr>
        <p:spPr>
          <a:xfrm>
            <a:off x="587078" y="2825353"/>
            <a:ext cx="11017845" cy="1082080"/>
          </a:xfrm>
          <a:prstGeom prst="roundRect">
            <a:avLst>
              <a:gd name="adj" fmla="val 5699"/>
            </a:avLst>
          </a:prstGeom>
          <a:solidFill>
            <a:srgbClr val="FFFFFF"/>
          </a:solidFill>
          <a:ln w="22860" cap="flat" cmpd="sng">
            <a:solidFill>
              <a:srgbClr val="B2D7E5"/>
            </a:solidFill>
            <a:prstDash val="solid"/>
            <a:round/>
          </a:ln>
        </p:spPr>
      </p:sp>
      <p:sp>
        <p:nvSpPr>
          <p:cNvPr id="629" name="Rounded rectangle"/>
          <p:cNvSpPr>
            <a:spLocks/>
          </p:cNvSpPr>
          <p:nvPr/>
        </p:nvSpPr>
        <p:spPr>
          <a:xfrm>
            <a:off x="10998795" y="2844403"/>
            <a:ext cx="587077" cy="1043980"/>
          </a:xfrm>
          <a:prstGeom prst="roundRect">
            <a:avLst>
              <a:gd name="adj" fmla="val 6606"/>
            </a:avLst>
          </a:prstGeom>
          <a:solidFill>
            <a:srgbClr val="CCF1FF"/>
          </a:solidFill>
          <a:ln w="12700" cap="flat" cmpd="sng">
            <a:noFill/>
            <a:prstDash val="solid"/>
            <a:miter/>
          </a:ln>
        </p:spPr>
      </p:sp>
      <p:pic>
        <p:nvPicPr>
          <p:cNvPr id="630" name="Image" descr="preencoded.png"/>
          <p:cNvPicPr>
            <a:picLocks noChangeAspect="1"/>
          </p:cNvPicPr>
          <p:nvPr/>
        </p:nvPicPr>
        <p:blipFill>
          <a:blip r:embed="rId5" cstate="print"/>
          <a:stretch>
            <a:fillRect/>
          </a:stretch>
        </p:blipFill>
        <p:spPr>
          <a:xfrm>
            <a:off x="11179175" y="3256260"/>
            <a:ext cx="220068" cy="220068"/>
          </a:xfrm>
          <a:prstGeom prst="rect">
            <a:avLst/>
          </a:prstGeom>
          <a:noFill/>
          <a:ln w="12700" cap="flat" cmpd="sng">
            <a:noFill/>
            <a:prstDash val="solid"/>
            <a:miter/>
          </a:ln>
        </p:spPr>
      </p:pic>
      <p:sp>
        <p:nvSpPr>
          <p:cNvPr id="631" name="Rectangle"/>
          <p:cNvSpPr>
            <a:spLocks/>
          </p:cNvSpPr>
          <p:nvPr/>
        </p:nvSpPr>
        <p:spPr>
          <a:xfrm>
            <a:off x="8022332" y="2991148"/>
            <a:ext cx="2846288" cy="229294"/>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1792"/>
              </a:lnSpc>
            </a:pPr>
            <a:r>
              <a:rPr lang="ar-SA" altLang="zh-CN" sz="1417" b="1" kern="1200">
                <a:solidFill>
                  <a:srgbClr val="15213F"/>
                </a:solidFill>
                <a:latin typeface="Alexandria Bold" pitchFamily="34" charset="0"/>
                <a:ea typeface="Alexandria Bold" pitchFamily="34" charset="0"/>
                <a:cs typeface="Alexandria Bold" pitchFamily="34" charset="0"/>
              </a:rPr>
              <a:t>مؤشرات على مستوى المعلمين</a:t>
            </a:r>
            <a:endParaRPr lang="ar-SA" altLang="zh-CN" sz="1417" kern="1200">
              <a:solidFill>
                <a:schemeClr val="tx1"/>
              </a:solidFill>
              <a:latin typeface="Calibri" charset="0"/>
              <a:ea typeface="等线" charset="0"/>
              <a:cs typeface="Calibri" charset="0"/>
            </a:endParaRPr>
          </a:p>
        </p:txBody>
      </p:sp>
      <p:sp>
        <p:nvSpPr>
          <p:cNvPr id="632" name="Rectangle"/>
          <p:cNvSpPr>
            <a:spLocks/>
          </p:cNvSpPr>
          <p:nvPr/>
        </p:nvSpPr>
        <p:spPr>
          <a:xfrm>
            <a:off x="752872" y="3298528"/>
            <a:ext cx="10115749" cy="443111"/>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rtl="1">
              <a:lnSpc>
                <a:spcPts val="1708"/>
              </a:lnSpc>
            </a:pPr>
            <a:r>
              <a:rPr lang="ar-SA" altLang="zh-CN" sz="1125" kern="1200">
                <a:solidFill>
                  <a:srgbClr val="15213F"/>
                </a:solidFill>
                <a:latin typeface="Alexandria" pitchFamily="34" charset="0"/>
                <a:ea typeface="Alexandria" pitchFamily="34" charset="0"/>
                <a:cs typeface="Alexandria" pitchFamily="34" charset="0"/>
              </a:rPr>
              <a:t>استخدام أسئلة عليا وأنشطة تفكير ناقد داخل الحصص، وتنوع استراتيجيات التدريس (تعلم تعاوني، مشكلات، مشروعات)، وتوظيف أساليب تقويم تقيس التفكير لا التذكر فقط، وتبادل الممارسات المهنية، ومبادرات صفية مبتكرة.</a:t>
            </a:r>
            <a:endParaRPr lang="ar-SA" altLang="zh-CN" sz="1125" kern="1200">
              <a:solidFill>
                <a:schemeClr val="tx1"/>
              </a:solidFill>
              <a:latin typeface="Calibri" charset="0"/>
              <a:ea typeface="等线" charset="0"/>
              <a:cs typeface="Calibri" charset="0"/>
            </a:endParaRPr>
          </a:p>
        </p:txBody>
      </p:sp>
      <p:sp>
        <p:nvSpPr>
          <p:cNvPr id="633" name="Rounded rectangle"/>
          <p:cNvSpPr>
            <a:spLocks/>
          </p:cNvSpPr>
          <p:nvPr/>
        </p:nvSpPr>
        <p:spPr>
          <a:xfrm>
            <a:off x="587078" y="4037608"/>
            <a:ext cx="11017845" cy="1082080"/>
          </a:xfrm>
          <a:prstGeom prst="roundRect">
            <a:avLst>
              <a:gd name="adj" fmla="val 5699"/>
            </a:avLst>
          </a:prstGeom>
          <a:solidFill>
            <a:srgbClr val="FFFFFF"/>
          </a:solidFill>
          <a:ln w="22860" cap="flat" cmpd="sng">
            <a:solidFill>
              <a:srgbClr val="B2D7E5"/>
            </a:solidFill>
            <a:prstDash val="solid"/>
            <a:round/>
          </a:ln>
        </p:spPr>
      </p:sp>
      <p:sp>
        <p:nvSpPr>
          <p:cNvPr id="634" name="Rounded rectangle"/>
          <p:cNvSpPr>
            <a:spLocks/>
          </p:cNvSpPr>
          <p:nvPr/>
        </p:nvSpPr>
        <p:spPr>
          <a:xfrm>
            <a:off x="10998795" y="4056658"/>
            <a:ext cx="587077" cy="1043980"/>
          </a:xfrm>
          <a:prstGeom prst="roundRect">
            <a:avLst>
              <a:gd name="adj" fmla="val 6606"/>
            </a:avLst>
          </a:prstGeom>
          <a:solidFill>
            <a:srgbClr val="CCF1FF"/>
          </a:solidFill>
          <a:ln w="12700" cap="flat" cmpd="sng">
            <a:noFill/>
            <a:prstDash val="solid"/>
            <a:miter/>
          </a:ln>
        </p:spPr>
      </p:sp>
      <p:pic>
        <p:nvPicPr>
          <p:cNvPr id="635" name="Image" descr="preencoded.png"/>
          <p:cNvPicPr>
            <a:picLocks noChangeAspect="1"/>
          </p:cNvPicPr>
          <p:nvPr/>
        </p:nvPicPr>
        <p:blipFill>
          <a:blip r:embed="rId6" cstate="print"/>
          <a:stretch>
            <a:fillRect/>
          </a:stretch>
        </p:blipFill>
        <p:spPr>
          <a:xfrm>
            <a:off x="11179175" y="4468515"/>
            <a:ext cx="220068" cy="220068"/>
          </a:xfrm>
          <a:prstGeom prst="rect">
            <a:avLst/>
          </a:prstGeom>
          <a:noFill/>
          <a:ln w="12700" cap="flat" cmpd="sng">
            <a:noFill/>
            <a:prstDash val="solid"/>
            <a:miter/>
          </a:ln>
        </p:spPr>
      </p:pic>
      <p:sp>
        <p:nvSpPr>
          <p:cNvPr id="636" name="Rectangle"/>
          <p:cNvSpPr>
            <a:spLocks/>
          </p:cNvSpPr>
          <p:nvPr/>
        </p:nvSpPr>
        <p:spPr>
          <a:xfrm>
            <a:off x="7528322" y="4203403"/>
            <a:ext cx="3340298" cy="229293"/>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1792"/>
              </a:lnSpc>
            </a:pPr>
            <a:r>
              <a:rPr lang="ar-SA" altLang="zh-CN" sz="1417" b="1" kern="1200">
                <a:solidFill>
                  <a:srgbClr val="15213F"/>
                </a:solidFill>
                <a:latin typeface="Alexandria Bold" pitchFamily="34" charset="0"/>
                <a:ea typeface="Alexandria Bold" pitchFamily="34" charset="0"/>
                <a:cs typeface="Alexandria Bold" pitchFamily="34" charset="0"/>
              </a:rPr>
              <a:t>مؤشرات على مستوى البيئة المدرسية</a:t>
            </a:r>
            <a:endParaRPr lang="ar-SA" altLang="zh-CN" sz="1417" kern="1200">
              <a:solidFill>
                <a:schemeClr val="tx1"/>
              </a:solidFill>
              <a:latin typeface="Calibri" charset="0"/>
              <a:ea typeface="等线" charset="0"/>
              <a:cs typeface="Calibri" charset="0"/>
            </a:endParaRPr>
          </a:p>
        </p:txBody>
      </p:sp>
      <p:sp>
        <p:nvSpPr>
          <p:cNvPr id="637" name="Rectangle"/>
          <p:cNvSpPr>
            <a:spLocks/>
          </p:cNvSpPr>
          <p:nvPr/>
        </p:nvSpPr>
        <p:spPr>
          <a:xfrm>
            <a:off x="752872" y="4510781"/>
            <a:ext cx="10115749" cy="443111"/>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rtl="1">
              <a:lnSpc>
                <a:spcPts val="1708"/>
              </a:lnSpc>
            </a:pPr>
            <a:r>
              <a:rPr lang="ar-SA" altLang="zh-CN" sz="1125" kern="1200">
                <a:solidFill>
                  <a:srgbClr val="15213F"/>
                </a:solidFill>
                <a:latin typeface="Alexandria" pitchFamily="34" charset="0"/>
                <a:ea typeface="Alexandria" pitchFamily="34" charset="0"/>
                <a:cs typeface="Alexandria" pitchFamily="34" charset="0"/>
              </a:rPr>
              <a:t>وجود مناخ آمن للحوار واحترام الآراء المختلفة، ومشاركة المعلمين في اتخاذ القرارات التعليمية، وانتشار ثقافة النقاش المهني، ودعم القيادة للتجريب والتطوير، ودمج التفكير الناقد في الخطط المدرسية.</a:t>
            </a:r>
            <a:endParaRPr lang="ar-SA" altLang="zh-CN" sz="1125" kern="1200">
              <a:solidFill>
                <a:schemeClr val="tx1"/>
              </a:solidFill>
              <a:latin typeface="Calibri" charset="0"/>
              <a:ea typeface="等线" charset="0"/>
              <a:cs typeface="Calibri" charset="0"/>
            </a:endParaRPr>
          </a:p>
        </p:txBody>
      </p:sp>
      <p:sp>
        <p:nvSpPr>
          <p:cNvPr id="638" name="Rounded rectangle"/>
          <p:cNvSpPr>
            <a:spLocks/>
          </p:cNvSpPr>
          <p:nvPr/>
        </p:nvSpPr>
        <p:spPr>
          <a:xfrm>
            <a:off x="587078" y="5249863"/>
            <a:ext cx="11017845" cy="1082079"/>
          </a:xfrm>
          <a:prstGeom prst="roundRect">
            <a:avLst>
              <a:gd name="adj" fmla="val 5699"/>
            </a:avLst>
          </a:prstGeom>
          <a:solidFill>
            <a:srgbClr val="FFFFFF"/>
          </a:solidFill>
          <a:ln w="22860" cap="flat" cmpd="sng">
            <a:solidFill>
              <a:srgbClr val="B2D7E5"/>
            </a:solidFill>
            <a:prstDash val="solid"/>
            <a:round/>
          </a:ln>
        </p:spPr>
      </p:sp>
      <p:sp>
        <p:nvSpPr>
          <p:cNvPr id="639" name="Rounded rectangle"/>
          <p:cNvSpPr>
            <a:spLocks/>
          </p:cNvSpPr>
          <p:nvPr/>
        </p:nvSpPr>
        <p:spPr>
          <a:xfrm>
            <a:off x="10998795" y="5268912"/>
            <a:ext cx="587077" cy="1043980"/>
          </a:xfrm>
          <a:prstGeom prst="roundRect">
            <a:avLst>
              <a:gd name="adj" fmla="val 6606"/>
            </a:avLst>
          </a:prstGeom>
          <a:solidFill>
            <a:srgbClr val="CCF1FF"/>
          </a:solidFill>
          <a:ln w="12700" cap="flat" cmpd="sng">
            <a:noFill/>
            <a:prstDash val="solid"/>
            <a:miter/>
          </a:ln>
        </p:spPr>
      </p:sp>
      <p:pic>
        <p:nvPicPr>
          <p:cNvPr id="640" name="Image" descr="preencoded.png"/>
          <p:cNvPicPr>
            <a:picLocks noChangeAspect="1"/>
          </p:cNvPicPr>
          <p:nvPr/>
        </p:nvPicPr>
        <p:blipFill>
          <a:blip r:embed="rId7" cstate="print"/>
          <a:stretch>
            <a:fillRect/>
          </a:stretch>
        </p:blipFill>
        <p:spPr>
          <a:xfrm>
            <a:off x="11179175" y="5680769"/>
            <a:ext cx="220068" cy="220068"/>
          </a:xfrm>
          <a:prstGeom prst="rect">
            <a:avLst/>
          </a:prstGeom>
          <a:noFill/>
          <a:ln w="12700" cap="flat" cmpd="sng">
            <a:noFill/>
            <a:prstDash val="solid"/>
            <a:miter/>
          </a:ln>
        </p:spPr>
      </p:pic>
      <p:sp>
        <p:nvSpPr>
          <p:cNvPr id="641" name="Rectangle"/>
          <p:cNvSpPr>
            <a:spLocks/>
          </p:cNvSpPr>
          <p:nvPr/>
        </p:nvSpPr>
        <p:spPr>
          <a:xfrm>
            <a:off x="8566348" y="5415657"/>
            <a:ext cx="2302272" cy="229293"/>
          </a:xfrm>
          <a:prstGeom prst="rect">
            <a:avLst/>
          </a:prstGeom>
          <a:noFill/>
          <a:ln w="12700" cap="flat" cmpd="sng">
            <a:noFill/>
            <a:prstDash val="solid"/>
            <a:miter/>
          </a:ln>
        </p:spPr>
        <p:txBody>
          <a:bodyPr vert="horz" wrap="none" lIns="0" tIns="0" rIns="0" bIns="0" anchor="t" anchorCtr="0">
            <a:prstTxWarp prst="textNoShape">
              <a:avLst/>
            </a:prstTxWarp>
          </a:bodyPr>
          <a:lstStyle/>
          <a:p>
            <a:pPr algn="r">
              <a:lnSpc>
                <a:spcPts val="1792"/>
              </a:lnSpc>
            </a:pPr>
            <a:r>
              <a:rPr lang="ar-SA" altLang="zh-CN" sz="1417" b="1" kern="1200">
                <a:solidFill>
                  <a:srgbClr val="15213F"/>
                </a:solidFill>
                <a:latin typeface="Alexandria Bold" pitchFamily="34" charset="0"/>
                <a:ea typeface="Alexandria Bold" pitchFamily="34" charset="0"/>
                <a:cs typeface="Alexandria Bold" pitchFamily="34" charset="0"/>
              </a:rPr>
              <a:t>مؤشرات قيادية وتنظيمية</a:t>
            </a:r>
            <a:endParaRPr lang="ar-SA" altLang="zh-CN" sz="1417" kern="1200">
              <a:solidFill>
                <a:schemeClr val="tx1"/>
              </a:solidFill>
              <a:latin typeface="Calibri" charset="0"/>
              <a:ea typeface="等线" charset="0"/>
              <a:cs typeface="Calibri" charset="0"/>
            </a:endParaRPr>
          </a:p>
        </p:txBody>
      </p:sp>
      <p:sp>
        <p:nvSpPr>
          <p:cNvPr id="642" name="Rectangle"/>
          <p:cNvSpPr>
            <a:spLocks/>
          </p:cNvSpPr>
          <p:nvPr/>
        </p:nvSpPr>
        <p:spPr>
          <a:xfrm>
            <a:off x="752872" y="5723037"/>
            <a:ext cx="10115749" cy="443110"/>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rtl="1">
              <a:lnSpc>
                <a:spcPts val="1708"/>
              </a:lnSpc>
            </a:pPr>
            <a:r>
              <a:rPr lang="ar-SA" altLang="zh-CN" sz="1125" kern="1200">
                <a:solidFill>
                  <a:srgbClr val="15213F"/>
                </a:solidFill>
                <a:latin typeface="Alexandria" pitchFamily="34" charset="0"/>
                <a:ea typeface="Alexandria" pitchFamily="34" charset="0"/>
                <a:cs typeface="Alexandria" pitchFamily="34" charset="0"/>
              </a:rPr>
              <a:t>اعتماد قرارات مبنية على بيانات وأدلة، ووجود برامج تدريبية مستمرة، وفرق عمل لتحسين التدريس، ومتابعة أثر المبادرات التعليمية، ووضوح رؤية المدرسة تجاه تنمية التفكير.</a:t>
            </a:r>
            <a:endParaRPr lang="ar-SA" altLang="zh-CN" sz="1125" kern="120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2010762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3" name="Image"/>
          <p:cNvPicPr>
            <a:picLocks noChangeAspect="1"/>
          </p:cNvPicPr>
          <p:nvPr/>
        </p:nvPicPr>
        <p:blipFill>
          <a:blip r:embed="rId3" cstate="print"/>
          <a:stretch>
            <a:fillRect/>
          </a:stretch>
        </p:blipFill>
        <p:spPr>
          <a:xfrm>
            <a:off x="288529" y="30186"/>
            <a:ext cx="11903471" cy="6797629"/>
          </a:xfrm>
          <a:prstGeom prst="rect">
            <a:avLst/>
          </a:prstGeom>
          <a:noFill/>
          <a:ln w="12700" cap="flat" cmpd="sng">
            <a:noFill/>
            <a:prstDash val="solid"/>
            <a:miter/>
          </a:ln>
        </p:spPr>
      </p:pic>
      <p:sp>
        <p:nvSpPr>
          <p:cNvPr id="474" name="Rectangle"/>
          <p:cNvSpPr>
            <a:spLocks/>
          </p:cNvSpPr>
          <p:nvPr/>
        </p:nvSpPr>
        <p:spPr>
          <a:xfrm>
            <a:off x="5311316" y="1628800"/>
            <a:ext cx="4881736" cy="516732"/>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4042"/>
              </a:lnSpc>
            </a:pPr>
            <a:r>
              <a:rPr lang="ar-SA" altLang="zh-CN" sz="2400" b="1" kern="1200" dirty="0">
                <a:solidFill>
                  <a:srgbClr val="00B0F0"/>
                </a:solidFill>
                <a:latin typeface="Alexandria Bold" pitchFamily="34" charset="0"/>
                <a:ea typeface="Alexandria Bold" pitchFamily="34" charset="0"/>
                <a:cs typeface="Alexandria Bold" pitchFamily="34" charset="0"/>
              </a:rPr>
              <a:t>الاتجاهات التربوية في تعليم التفكير الناقد</a:t>
            </a:r>
            <a:endParaRPr lang="ar-SA" altLang="zh-CN" sz="2400" kern="1200" dirty="0">
              <a:solidFill>
                <a:srgbClr val="00B0F0"/>
              </a:solidFill>
              <a:latin typeface="Calibri" charset="0"/>
              <a:ea typeface="等线" charset="0"/>
              <a:cs typeface="Calibri" charset="0"/>
            </a:endParaRPr>
          </a:p>
        </p:txBody>
      </p:sp>
      <p:sp>
        <p:nvSpPr>
          <p:cNvPr id="475" name="Rectangle"/>
          <p:cNvSpPr>
            <a:spLocks/>
          </p:cNvSpPr>
          <p:nvPr/>
        </p:nvSpPr>
        <p:spPr>
          <a:xfrm>
            <a:off x="4295800" y="2348131"/>
            <a:ext cx="6912768" cy="1296144"/>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200000"/>
              </a:lnSpc>
            </a:pPr>
            <a:r>
              <a:rPr lang="ar-SA" altLang="zh-CN" kern="1200" dirty="0">
                <a:solidFill>
                  <a:srgbClr val="15213F"/>
                </a:solidFill>
                <a:latin typeface="Alexandria" pitchFamily="34" charset="0"/>
                <a:ea typeface="Alexandria" pitchFamily="34" charset="0"/>
                <a:cs typeface="Alexandria" pitchFamily="34" charset="0"/>
              </a:rPr>
              <a:t>تتعدد الاتجاهات التربوية في تعليم التفكير الناقد، وتهدف جميعها إلى الانتقال بالمتعلم من مهارات التفكير  الأساسية إلى التفكير العميق واتخاذ القرار الواعي</a:t>
            </a:r>
            <a:r>
              <a:rPr lang="en-US" altLang="zh-CN" sz="1292" kern="1200" dirty="0">
                <a:solidFill>
                  <a:srgbClr val="15213F"/>
                </a:solidFill>
                <a:latin typeface="Alexandria" pitchFamily="34" charset="0"/>
                <a:ea typeface="Alexandria" pitchFamily="34" charset="0"/>
                <a:cs typeface="Alexandria" pitchFamily="34" charset="0"/>
              </a:rPr>
              <a:t>.</a:t>
            </a:r>
            <a:endParaRPr lang="zh-CN" altLang="en-US" sz="1292" kern="1200" dirty="0">
              <a:solidFill>
                <a:schemeClr val="tx1"/>
              </a:solidFill>
              <a:latin typeface="Calibri" charset="0"/>
              <a:ea typeface="等线" charset="0"/>
              <a:cs typeface="Calibri" charset="0"/>
            </a:endParaRPr>
          </a:p>
        </p:txBody>
      </p:sp>
      <p:pic>
        <p:nvPicPr>
          <p:cNvPr id="476" name="Image" descr="preencoded.png"/>
          <p:cNvPicPr>
            <a:picLocks noChangeAspect="1"/>
          </p:cNvPicPr>
          <p:nvPr/>
        </p:nvPicPr>
        <p:blipFill>
          <a:blip r:embed="rId4" cstate="print"/>
          <a:stretch>
            <a:fillRect/>
          </a:stretch>
        </p:blipFill>
        <p:spPr>
          <a:xfrm>
            <a:off x="661492" y="1392621"/>
            <a:ext cx="3113690" cy="507882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Picture 5">
            <a:extLst>
              <a:ext uri="{FF2B5EF4-FFF2-40B4-BE49-F238E27FC236}">
                <a16:creationId xmlns:a16="http://schemas.microsoft.com/office/drawing/2014/main" id="{B3885E8D-D020-E0D7-05AE-F4EDEDF14B8C}"/>
              </a:ext>
            </a:extLst>
          </p:cNvPr>
          <p:cNvPicPr>
            <a:picLocks noChangeAspect="1"/>
          </p:cNvPicPr>
          <p:nvPr/>
        </p:nvPicPr>
        <p:blipFill>
          <a:blip r:embed="rId5"/>
          <a:stretch>
            <a:fillRect/>
          </a:stretch>
        </p:blipFill>
        <p:spPr>
          <a:xfrm>
            <a:off x="5159896" y="3648507"/>
            <a:ext cx="4536504" cy="2751650"/>
          </a:xfrm>
          <a:prstGeom prst="rect">
            <a:avLst/>
          </a:prstGeom>
        </p:spPr>
      </p:pic>
    </p:spTree>
    <p:extLst>
      <p:ext uri="{BB962C8B-B14F-4D97-AF65-F5344CB8AC3E}">
        <p14:creationId xmlns:p14="http://schemas.microsoft.com/office/powerpoint/2010/main" val="6852215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0" name="Image"/>
          <p:cNvPicPr>
            <a:picLocks noChangeAspect="1"/>
          </p:cNvPicPr>
          <p:nvPr/>
        </p:nvPicPr>
        <p:blipFill>
          <a:blip r:embed="rId3" cstate="print"/>
          <a:stretch>
            <a:fillRect/>
          </a:stretch>
        </p:blipFill>
        <p:spPr>
          <a:xfrm>
            <a:off x="268288" y="30186"/>
            <a:ext cx="11903471" cy="6797629"/>
          </a:xfrm>
          <a:prstGeom prst="rect">
            <a:avLst/>
          </a:prstGeom>
          <a:noFill/>
          <a:ln w="12700" cap="flat" cmpd="sng">
            <a:noFill/>
            <a:prstDash val="solid"/>
            <a:miter/>
          </a:ln>
        </p:spPr>
      </p:pic>
      <p:sp>
        <p:nvSpPr>
          <p:cNvPr id="482" name="Rounded rectangle"/>
          <p:cNvSpPr>
            <a:spLocks/>
          </p:cNvSpPr>
          <p:nvPr/>
        </p:nvSpPr>
        <p:spPr>
          <a:xfrm>
            <a:off x="6086476" y="1337072"/>
            <a:ext cx="19049" cy="5031284"/>
          </a:xfrm>
          <a:prstGeom prst="roundRect">
            <a:avLst>
              <a:gd name="adj" fmla="val 364652"/>
            </a:avLst>
          </a:prstGeom>
          <a:solidFill>
            <a:srgbClr val="B2D7E5"/>
          </a:solidFill>
          <a:ln w="12700" cap="flat" cmpd="sng">
            <a:noFill/>
            <a:prstDash val="solid"/>
            <a:miter/>
          </a:ln>
        </p:spPr>
      </p:sp>
      <p:sp>
        <p:nvSpPr>
          <p:cNvPr id="483" name="Rounded rectangle"/>
          <p:cNvSpPr>
            <a:spLocks/>
          </p:cNvSpPr>
          <p:nvPr/>
        </p:nvSpPr>
        <p:spPr>
          <a:xfrm>
            <a:off x="6262985" y="1513582"/>
            <a:ext cx="496093" cy="19050"/>
          </a:xfrm>
          <a:prstGeom prst="roundRect">
            <a:avLst>
              <a:gd name="adj" fmla="val 364652"/>
            </a:avLst>
          </a:prstGeom>
          <a:solidFill>
            <a:srgbClr val="B2D7E5"/>
          </a:solidFill>
          <a:ln w="12700" cap="flat" cmpd="sng">
            <a:noFill/>
            <a:prstDash val="solid"/>
            <a:miter/>
          </a:ln>
        </p:spPr>
      </p:sp>
      <p:sp>
        <p:nvSpPr>
          <p:cNvPr id="484" name="Rounded rectangle"/>
          <p:cNvSpPr>
            <a:spLocks/>
          </p:cNvSpPr>
          <p:nvPr/>
        </p:nvSpPr>
        <p:spPr>
          <a:xfrm>
            <a:off x="5909966" y="1337072"/>
            <a:ext cx="372069" cy="372069"/>
          </a:xfrm>
          <a:prstGeom prst="roundRect">
            <a:avLst>
              <a:gd name="adj" fmla="val 18671"/>
            </a:avLst>
          </a:prstGeom>
          <a:solidFill>
            <a:srgbClr val="CCF1FF"/>
          </a:solidFill>
          <a:ln w="7620" cap="flat" cmpd="sng">
            <a:solidFill>
              <a:srgbClr val="B2D7E5"/>
            </a:solidFill>
            <a:prstDash val="solid"/>
            <a:round/>
          </a:ln>
        </p:spPr>
      </p:sp>
      <p:sp>
        <p:nvSpPr>
          <p:cNvPr id="485" name="Rectangle"/>
          <p:cNvSpPr>
            <a:spLocks/>
          </p:cNvSpPr>
          <p:nvPr/>
        </p:nvSpPr>
        <p:spPr>
          <a:xfrm>
            <a:off x="5971977" y="1368077"/>
            <a:ext cx="248046"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1917"/>
              </a:lnSpc>
            </a:pPr>
            <a:r>
              <a:rPr lang="ar-SA" altLang="zh-CN" sz="1917" b="1" kern="1200">
                <a:solidFill>
                  <a:srgbClr val="15213F"/>
                </a:solidFill>
                <a:latin typeface="Alexandria" pitchFamily="2" charset="-78"/>
                <a:ea typeface="Alexandria Bold" pitchFamily="34" charset="0"/>
                <a:cs typeface="Alexandria" pitchFamily="2" charset="-78"/>
              </a:rPr>
              <a:t>1</a:t>
            </a:r>
            <a:endParaRPr lang="ar-SA" altLang="zh-CN" sz="1917" kern="1200">
              <a:solidFill>
                <a:schemeClr val="tx1"/>
              </a:solidFill>
              <a:latin typeface="Alexandria" pitchFamily="2" charset="-78"/>
              <a:ea typeface="等线" charset="0"/>
              <a:cs typeface="Alexandria" pitchFamily="2" charset="-78"/>
            </a:endParaRPr>
          </a:p>
        </p:txBody>
      </p:sp>
      <p:sp>
        <p:nvSpPr>
          <p:cNvPr id="486" name="Rectangle"/>
          <p:cNvSpPr>
            <a:spLocks/>
          </p:cNvSpPr>
          <p:nvPr/>
        </p:nvSpPr>
        <p:spPr>
          <a:xfrm>
            <a:off x="6922888" y="1393924"/>
            <a:ext cx="2296617"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sz="1625" b="1" kern="1200" dirty="0">
                <a:solidFill>
                  <a:srgbClr val="15213F"/>
                </a:solidFill>
                <a:latin typeface="Alexandria" pitchFamily="2" charset="-78"/>
                <a:ea typeface="Alexandria Bold" pitchFamily="34" charset="0"/>
                <a:cs typeface="Alexandria" pitchFamily="2" charset="-78"/>
              </a:rPr>
              <a:t>تعليمه كمادة مستقلة</a:t>
            </a:r>
            <a:endParaRPr lang="ar-SA" altLang="zh-CN" sz="1625" kern="1200" dirty="0">
              <a:solidFill>
                <a:schemeClr val="tx1"/>
              </a:solidFill>
              <a:latin typeface="Alexandria" pitchFamily="2" charset="-78"/>
              <a:ea typeface="等线" charset="0"/>
              <a:cs typeface="Alexandria" pitchFamily="2" charset="-78"/>
            </a:endParaRPr>
          </a:p>
        </p:txBody>
      </p:sp>
      <p:sp>
        <p:nvSpPr>
          <p:cNvPr id="487" name="Rectangle"/>
          <p:cNvSpPr>
            <a:spLocks/>
          </p:cNvSpPr>
          <p:nvPr/>
        </p:nvSpPr>
        <p:spPr>
          <a:xfrm>
            <a:off x="6922889" y="1751608"/>
            <a:ext cx="4607618" cy="1058466"/>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rtl="1">
              <a:lnSpc>
                <a:spcPts val="2083"/>
              </a:lnSpc>
            </a:pPr>
            <a:r>
              <a:rPr lang="ar-SA" altLang="zh-CN" sz="1292" kern="1200" dirty="0">
                <a:solidFill>
                  <a:srgbClr val="15213F"/>
                </a:solidFill>
                <a:latin typeface="Alexandria" pitchFamily="2" charset="-78"/>
                <a:ea typeface="Alexandria" pitchFamily="34" charset="0"/>
                <a:cs typeface="Alexandria" pitchFamily="2" charset="-78"/>
              </a:rPr>
              <a:t>يُدرّس التفكير الناقد كمقرر خاص، يركّز على تنمية مهارات التحليل والتقييم والاستدلال من خلال أنشطة وتمارين مخصصة، دون الارتباط المباشر بالمحتوى الدراسي. </a:t>
            </a:r>
          </a:p>
          <a:p>
            <a:pPr algn="r" rtl="1">
              <a:lnSpc>
                <a:spcPts val="2083"/>
              </a:lnSpc>
            </a:pPr>
            <a:r>
              <a:rPr lang="ar-SA" altLang="zh-CN" sz="1292" kern="1200" dirty="0">
                <a:latin typeface="Alexandria" pitchFamily="2" charset="-78"/>
                <a:ea typeface="Alexandria" pitchFamily="34" charset="0"/>
                <a:cs typeface="Alexandria" pitchFamily="2" charset="-78"/>
              </a:rPr>
              <a:t>✨</a:t>
            </a:r>
            <a:r>
              <a:rPr lang="ar-SA" altLang="zh-CN" sz="1292" kern="1200" dirty="0">
                <a:solidFill>
                  <a:srgbClr val="15213F"/>
                </a:solidFill>
                <a:latin typeface="Alexandria" pitchFamily="2" charset="-78"/>
                <a:ea typeface="Alexandria" pitchFamily="34" charset="0"/>
                <a:cs typeface="Alexandria" pitchFamily="2" charset="-78"/>
              </a:rPr>
              <a:t> </a:t>
            </a:r>
            <a:r>
              <a:rPr lang="ar-SA" altLang="zh-CN" sz="1292" b="1" kern="1200" dirty="0">
                <a:solidFill>
                  <a:schemeClr val="accent2">
                    <a:lumMod val="75000"/>
                  </a:schemeClr>
                </a:solidFill>
                <a:latin typeface="Alexandria" pitchFamily="2" charset="-78"/>
                <a:ea typeface="Alexandria" pitchFamily="34" charset="0"/>
                <a:cs typeface="Alexandria" pitchFamily="2" charset="-78"/>
              </a:rPr>
              <a:t>مناسب لبناء المهارات الأساسية للتفكير.</a:t>
            </a:r>
            <a:endParaRPr lang="ar-SA" altLang="zh-CN" sz="1292" kern="1200" dirty="0">
              <a:solidFill>
                <a:schemeClr val="accent2">
                  <a:lumMod val="75000"/>
                </a:schemeClr>
              </a:solidFill>
              <a:latin typeface="Alexandria" pitchFamily="2" charset="-78"/>
              <a:ea typeface="等线" charset="0"/>
              <a:cs typeface="Alexandria" pitchFamily="2" charset="-78"/>
            </a:endParaRPr>
          </a:p>
        </p:txBody>
      </p:sp>
      <p:sp>
        <p:nvSpPr>
          <p:cNvPr id="488" name="Rounded rectangle"/>
          <p:cNvSpPr>
            <a:spLocks/>
          </p:cNvSpPr>
          <p:nvPr/>
        </p:nvSpPr>
        <p:spPr>
          <a:xfrm>
            <a:off x="5432921" y="2505770"/>
            <a:ext cx="496093" cy="19049"/>
          </a:xfrm>
          <a:prstGeom prst="roundRect">
            <a:avLst>
              <a:gd name="adj" fmla="val 364652"/>
            </a:avLst>
          </a:prstGeom>
          <a:solidFill>
            <a:srgbClr val="B2D7E5"/>
          </a:solidFill>
          <a:ln w="12700" cap="flat" cmpd="sng">
            <a:noFill/>
            <a:prstDash val="solid"/>
            <a:miter/>
          </a:ln>
        </p:spPr>
      </p:sp>
      <p:sp>
        <p:nvSpPr>
          <p:cNvPr id="489" name="Rounded rectangle"/>
          <p:cNvSpPr>
            <a:spLocks/>
          </p:cNvSpPr>
          <p:nvPr/>
        </p:nvSpPr>
        <p:spPr>
          <a:xfrm>
            <a:off x="5909966" y="2329259"/>
            <a:ext cx="372069" cy="372069"/>
          </a:xfrm>
          <a:prstGeom prst="roundRect">
            <a:avLst>
              <a:gd name="adj" fmla="val 18671"/>
            </a:avLst>
          </a:prstGeom>
          <a:solidFill>
            <a:srgbClr val="CCF1FF"/>
          </a:solidFill>
          <a:ln w="7620" cap="flat" cmpd="sng">
            <a:solidFill>
              <a:srgbClr val="B2D7E5"/>
            </a:solidFill>
            <a:prstDash val="solid"/>
            <a:round/>
          </a:ln>
        </p:spPr>
      </p:sp>
      <p:sp>
        <p:nvSpPr>
          <p:cNvPr id="490" name="Rectangle"/>
          <p:cNvSpPr>
            <a:spLocks/>
          </p:cNvSpPr>
          <p:nvPr/>
        </p:nvSpPr>
        <p:spPr>
          <a:xfrm>
            <a:off x="5971977" y="2360265"/>
            <a:ext cx="248046"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1917"/>
              </a:lnSpc>
            </a:pPr>
            <a:r>
              <a:rPr lang="ar-SA" altLang="zh-CN" sz="1917" b="1" kern="1200">
                <a:solidFill>
                  <a:srgbClr val="15213F"/>
                </a:solidFill>
                <a:latin typeface="Alexandria" pitchFamily="2" charset="-78"/>
                <a:ea typeface="Alexandria Bold" pitchFamily="34" charset="0"/>
                <a:cs typeface="Alexandria" pitchFamily="2" charset="-78"/>
              </a:rPr>
              <a:t>2</a:t>
            </a:r>
            <a:endParaRPr lang="ar-SA" altLang="zh-CN" sz="1917" kern="1200">
              <a:solidFill>
                <a:schemeClr val="tx1"/>
              </a:solidFill>
              <a:latin typeface="Alexandria" pitchFamily="2" charset="-78"/>
              <a:ea typeface="等线" charset="0"/>
              <a:cs typeface="Alexandria" pitchFamily="2" charset="-78"/>
            </a:endParaRPr>
          </a:p>
        </p:txBody>
      </p:sp>
      <p:sp>
        <p:nvSpPr>
          <p:cNvPr id="491" name="Rectangle"/>
          <p:cNvSpPr>
            <a:spLocks/>
          </p:cNvSpPr>
          <p:nvPr/>
        </p:nvSpPr>
        <p:spPr>
          <a:xfrm>
            <a:off x="2574032" y="2386112"/>
            <a:ext cx="2695078"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sz="1625" b="1" kern="1200">
                <a:solidFill>
                  <a:srgbClr val="15213F"/>
                </a:solidFill>
                <a:latin typeface="Alexandria" pitchFamily="2" charset="-78"/>
                <a:ea typeface="Alexandria Bold" pitchFamily="34" charset="0"/>
                <a:cs typeface="Alexandria" pitchFamily="2" charset="-78"/>
              </a:rPr>
              <a:t>دمجه في المناهج الدراسية</a:t>
            </a:r>
            <a:endParaRPr lang="ar-SA" altLang="zh-CN" sz="1625" kern="1200">
              <a:solidFill>
                <a:schemeClr val="tx1"/>
              </a:solidFill>
              <a:latin typeface="Alexandria" pitchFamily="2" charset="-78"/>
              <a:ea typeface="等线" charset="0"/>
              <a:cs typeface="Alexandria" pitchFamily="2" charset="-78"/>
            </a:endParaRPr>
          </a:p>
        </p:txBody>
      </p:sp>
      <p:sp>
        <p:nvSpPr>
          <p:cNvPr id="492" name="Rectangle"/>
          <p:cNvSpPr>
            <a:spLocks/>
          </p:cNvSpPr>
          <p:nvPr/>
        </p:nvSpPr>
        <p:spPr>
          <a:xfrm>
            <a:off x="661492" y="2743795"/>
            <a:ext cx="4607618" cy="1058465"/>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rtl="1">
              <a:lnSpc>
                <a:spcPts val="2083"/>
              </a:lnSpc>
            </a:pPr>
            <a:r>
              <a:rPr lang="ar-SA" altLang="zh-CN" sz="1292" kern="1200" dirty="0">
                <a:solidFill>
                  <a:srgbClr val="15213F"/>
                </a:solidFill>
                <a:latin typeface="Alexandria" pitchFamily="2" charset="-78"/>
                <a:ea typeface="Alexandria" pitchFamily="34" charset="0"/>
                <a:cs typeface="Alexandria" pitchFamily="2" charset="-78"/>
              </a:rPr>
              <a:t>تُدمج مهارات التفكير الناقد داخل المواد المختلفة (كالعلوم والرياضيات واللغة)، بحيث يتعلم الطالب المحتوى ومهارات التفكير في الوقت نفسه. </a:t>
            </a:r>
          </a:p>
          <a:p>
            <a:pPr algn="r" rtl="1">
              <a:lnSpc>
                <a:spcPts val="2083"/>
              </a:lnSpc>
            </a:pPr>
            <a:r>
              <a:rPr lang="ar-SA" altLang="zh-CN" sz="1292" kern="1200" dirty="0">
                <a:latin typeface="Alexandria" pitchFamily="2" charset="-78"/>
                <a:ea typeface="Alexandria" pitchFamily="34" charset="0"/>
                <a:cs typeface="Alexandria" pitchFamily="2" charset="-78"/>
              </a:rPr>
              <a:t>✨</a:t>
            </a:r>
            <a:r>
              <a:rPr lang="ar-SA" altLang="zh-CN" sz="1292" kern="1200" dirty="0">
                <a:solidFill>
                  <a:srgbClr val="15213F"/>
                </a:solidFill>
                <a:latin typeface="Alexandria" pitchFamily="2" charset="-78"/>
                <a:ea typeface="Alexandria" pitchFamily="34" charset="0"/>
                <a:cs typeface="Alexandria" pitchFamily="2" charset="-78"/>
              </a:rPr>
              <a:t> </a:t>
            </a:r>
            <a:r>
              <a:rPr lang="ar-SA" altLang="zh-CN" sz="1292" b="1" kern="1200" dirty="0">
                <a:solidFill>
                  <a:schemeClr val="accent2">
                    <a:lumMod val="75000"/>
                  </a:schemeClr>
                </a:solidFill>
                <a:latin typeface="Alexandria" pitchFamily="2" charset="-78"/>
                <a:cs typeface="Alexandria" pitchFamily="2" charset="-78"/>
              </a:rPr>
              <a:t>الأكثر شيوعًا في المدارس، ويعزز التعلم العميق.</a:t>
            </a:r>
          </a:p>
        </p:txBody>
      </p:sp>
      <p:sp>
        <p:nvSpPr>
          <p:cNvPr id="493" name="Rounded rectangle"/>
          <p:cNvSpPr>
            <a:spLocks/>
          </p:cNvSpPr>
          <p:nvPr/>
        </p:nvSpPr>
        <p:spPr>
          <a:xfrm>
            <a:off x="6262985" y="3407569"/>
            <a:ext cx="496093" cy="19049"/>
          </a:xfrm>
          <a:prstGeom prst="roundRect">
            <a:avLst>
              <a:gd name="adj" fmla="val 364652"/>
            </a:avLst>
          </a:prstGeom>
          <a:solidFill>
            <a:srgbClr val="B2D7E5"/>
          </a:solidFill>
          <a:ln w="12700" cap="flat" cmpd="sng">
            <a:noFill/>
            <a:prstDash val="solid"/>
            <a:miter/>
          </a:ln>
        </p:spPr>
      </p:sp>
      <p:sp>
        <p:nvSpPr>
          <p:cNvPr id="494" name="Rounded rectangle"/>
          <p:cNvSpPr>
            <a:spLocks/>
          </p:cNvSpPr>
          <p:nvPr/>
        </p:nvSpPr>
        <p:spPr>
          <a:xfrm>
            <a:off x="5909966" y="3231059"/>
            <a:ext cx="372069" cy="372069"/>
          </a:xfrm>
          <a:prstGeom prst="roundRect">
            <a:avLst>
              <a:gd name="adj" fmla="val 18671"/>
            </a:avLst>
          </a:prstGeom>
          <a:solidFill>
            <a:srgbClr val="CCF1FF"/>
          </a:solidFill>
          <a:ln w="7620" cap="flat" cmpd="sng">
            <a:solidFill>
              <a:srgbClr val="B2D7E5"/>
            </a:solidFill>
            <a:prstDash val="solid"/>
            <a:round/>
          </a:ln>
        </p:spPr>
      </p:sp>
      <p:sp>
        <p:nvSpPr>
          <p:cNvPr id="495" name="Rectangle"/>
          <p:cNvSpPr>
            <a:spLocks/>
          </p:cNvSpPr>
          <p:nvPr/>
        </p:nvSpPr>
        <p:spPr>
          <a:xfrm>
            <a:off x="5971977" y="3262064"/>
            <a:ext cx="248046"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1917"/>
              </a:lnSpc>
            </a:pPr>
            <a:r>
              <a:rPr lang="ar-SA" altLang="zh-CN" sz="1917" b="1" kern="1200">
                <a:solidFill>
                  <a:srgbClr val="15213F"/>
                </a:solidFill>
                <a:latin typeface="Alexandria" pitchFamily="2" charset="-78"/>
                <a:ea typeface="Alexandria Bold" pitchFamily="34" charset="0"/>
                <a:cs typeface="Alexandria" pitchFamily="2" charset="-78"/>
              </a:rPr>
              <a:t>3</a:t>
            </a:r>
            <a:endParaRPr lang="ar-SA" altLang="zh-CN" sz="1917" kern="1200">
              <a:solidFill>
                <a:schemeClr val="tx1"/>
              </a:solidFill>
              <a:latin typeface="Alexandria" pitchFamily="2" charset="-78"/>
              <a:ea typeface="等线" charset="0"/>
              <a:cs typeface="Alexandria" pitchFamily="2" charset="-78"/>
            </a:endParaRPr>
          </a:p>
        </p:txBody>
      </p:sp>
      <p:sp>
        <p:nvSpPr>
          <p:cNvPr id="496" name="Rectangle"/>
          <p:cNvSpPr>
            <a:spLocks/>
          </p:cNvSpPr>
          <p:nvPr/>
        </p:nvSpPr>
        <p:spPr>
          <a:xfrm>
            <a:off x="6922889" y="3287911"/>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sz="1625" b="1" kern="1200">
                <a:solidFill>
                  <a:srgbClr val="15213F"/>
                </a:solidFill>
                <a:latin typeface="Alexandria" pitchFamily="2" charset="-78"/>
                <a:ea typeface="Alexandria Bold" pitchFamily="34" charset="0"/>
                <a:cs typeface="Alexandria" pitchFamily="2" charset="-78"/>
              </a:rPr>
              <a:t>الاتجاه التوفيقي</a:t>
            </a:r>
            <a:endParaRPr lang="ar-SA" altLang="zh-CN" sz="1625" kern="1200">
              <a:solidFill>
                <a:schemeClr val="tx1"/>
              </a:solidFill>
              <a:latin typeface="Alexandria" pitchFamily="2" charset="-78"/>
              <a:ea typeface="等线" charset="0"/>
              <a:cs typeface="Alexandria" pitchFamily="2" charset="-78"/>
            </a:endParaRPr>
          </a:p>
        </p:txBody>
      </p:sp>
      <p:sp>
        <p:nvSpPr>
          <p:cNvPr id="497" name="Rectangle"/>
          <p:cNvSpPr>
            <a:spLocks/>
          </p:cNvSpPr>
          <p:nvPr/>
        </p:nvSpPr>
        <p:spPr>
          <a:xfrm>
            <a:off x="6922889" y="3645595"/>
            <a:ext cx="4607618" cy="793849"/>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rtl="1">
              <a:lnSpc>
                <a:spcPts val="2083"/>
              </a:lnSpc>
            </a:pPr>
            <a:r>
              <a:rPr lang="ar-SA" altLang="zh-CN" sz="1292" kern="1200" dirty="0">
                <a:solidFill>
                  <a:srgbClr val="15213F"/>
                </a:solidFill>
                <a:latin typeface="Alexandria" pitchFamily="2" charset="-78"/>
                <a:ea typeface="Alexandria" pitchFamily="34" charset="0"/>
                <a:cs typeface="Alexandria" pitchFamily="2" charset="-78"/>
              </a:rPr>
              <a:t>يجمع بين الاتجاهين السابقين، بحيث تُدرّس مهارات التفكير بشكل مباشر، مع توظيفها داخل المواد الدراسية.</a:t>
            </a:r>
          </a:p>
          <a:p>
            <a:pPr algn="r" rtl="1">
              <a:lnSpc>
                <a:spcPts val="2083"/>
              </a:lnSpc>
            </a:pPr>
            <a:r>
              <a:rPr lang="ar-SA" altLang="zh-CN" sz="1292" kern="1200" dirty="0">
                <a:solidFill>
                  <a:srgbClr val="15213F"/>
                </a:solidFill>
                <a:latin typeface="Alexandria" pitchFamily="2" charset="-78"/>
                <a:ea typeface="Alexandria" pitchFamily="34" charset="0"/>
                <a:cs typeface="Alexandria" pitchFamily="2" charset="-78"/>
              </a:rPr>
              <a:t> </a:t>
            </a:r>
            <a:r>
              <a:rPr lang="ar-SA" altLang="zh-CN" sz="1292" kern="1200" dirty="0">
                <a:latin typeface="Alexandria" pitchFamily="2" charset="-78"/>
                <a:ea typeface="Alexandria" pitchFamily="34" charset="0"/>
                <a:cs typeface="Alexandria" pitchFamily="2" charset="-78"/>
              </a:rPr>
              <a:t>✨</a:t>
            </a:r>
            <a:r>
              <a:rPr lang="ar-SA" altLang="zh-CN" sz="1292" kern="1200" dirty="0">
                <a:solidFill>
                  <a:srgbClr val="15213F"/>
                </a:solidFill>
                <a:latin typeface="Alexandria" pitchFamily="2" charset="-78"/>
                <a:ea typeface="Alexandria" pitchFamily="34" charset="0"/>
                <a:cs typeface="Alexandria" pitchFamily="2" charset="-78"/>
              </a:rPr>
              <a:t> </a:t>
            </a:r>
            <a:r>
              <a:rPr lang="ar-SA" altLang="zh-CN" sz="1292" b="1" kern="1200" dirty="0">
                <a:solidFill>
                  <a:schemeClr val="accent2">
                    <a:lumMod val="75000"/>
                  </a:schemeClr>
                </a:solidFill>
                <a:latin typeface="Alexandria" pitchFamily="2" charset="-78"/>
                <a:cs typeface="Alexandria" pitchFamily="2" charset="-78"/>
              </a:rPr>
              <a:t>يحقق توازنًا بين التدريب النظري والتطبيق العملي.</a:t>
            </a:r>
          </a:p>
        </p:txBody>
      </p:sp>
      <p:sp>
        <p:nvSpPr>
          <p:cNvPr id="498" name="Rounded rectangle"/>
          <p:cNvSpPr>
            <a:spLocks/>
          </p:cNvSpPr>
          <p:nvPr/>
        </p:nvSpPr>
        <p:spPr>
          <a:xfrm>
            <a:off x="5432921" y="4309468"/>
            <a:ext cx="496093" cy="19049"/>
          </a:xfrm>
          <a:prstGeom prst="roundRect">
            <a:avLst>
              <a:gd name="adj" fmla="val 364652"/>
            </a:avLst>
          </a:prstGeom>
          <a:solidFill>
            <a:srgbClr val="B2D7E5"/>
          </a:solidFill>
          <a:ln w="12700" cap="flat" cmpd="sng">
            <a:noFill/>
            <a:prstDash val="solid"/>
            <a:miter/>
          </a:ln>
        </p:spPr>
      </p:sp>
      <p:sp>
        <p:nvSpPr>
          <p:cNvPr id="499" name="Rounded rectangle"/>
          <p:cNvSpPr>
            <a:spLocks/>
          </p:cNvSpPr>
          <p:nvPr/>
        </p:nvSpPr>
        <p:spPr>
          <a:xfrm>
            <a:off x="5909966" y="4132956"/>
            <a:ext cx="372069" cy="372069"/>
          </a:xfrm>
          <a:prstGeom prst="roundRect">
            <a:avLst>
              <a:gd name="adj" fmla="val 18671"/>
            </a:avLst>
          </a:prstGeom>
          <a:solidFill>
            <a:srgbClr val="CCF1FF"/>
          </a:solidFill>
          <a:ln w="7620" cap="flat" cmpd="sng">
            <a:solidFill>
              <a:srgbClr val="B2D7E5"/>
            </a:solidFill>
            <a:prstDash val="solid"/>
            <a:round/>
          </a:ln>
        </p:spPr>
      </p:sp>
      <p:sp>
        <p:nvSpPr>
          <p:cNvPr id="500" name="Rectangle"/>
          <p:cNvSpPr>
            <a:spLocks/>
          </p:cNvSpPr>
          <p:nvPr/>
        </p:nvSpPr>
        <p:spPr>
          <a:xfrm>
            <a:off x="5971977" y="4163963"/>
            <a:ext cx="248046"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1917"/>
              </a:lnSpc>
            </a:pPr>
            <a:r>
              <a:rPr lang="ar-SA" altLang="zh-CN" sz="1917" b="1" kern="1200">
                <a:solidFill>
                  <a:srgbClr val="15213F"/>
                </a:solidFill>
                <a:latin typeface="Alexandria" pitchFamily="2" charset="-78"/>
                <a:ea typeface="Alexandria Bold" pitchFamily="34" charset="0"/>
                <a:cs typeface="Alexandria" pitchFamily="2" charset="-78"/>
              </a:rPr>
              <a:t>4</a:t>
            </a:r>
            <a:endParaRPr lang="ar-SA" altLang="zh-CN" sz="1917" kern="1200">
              <a:solidFill>
                <a:schemeClr val="tx1"/>
              </a:solidFill>
              <a:latin typeface="Alexandria" pitchFamily="2" charset="-78"/>
              <a:ea typeface="等线" charset="0"/>
              <a:cs typeface="Alexandria" pitchFamily="2" charset="-78"/>
            </a:endParaRPr>
          </a:p>
        </p:txBody>
      </p:sp>
      <p:sp>
        <p:nvSpPr>
          <p:cNvPr id="501" name="Rectangle"/>
          <p:cNvSpPr>
            <a:spLocks/>
          </p:cNvSpPr>
          <p:nvPr/>
        </p:nvSpPr>
        <p:spPr>
          <a:xfrm>
            <a:off x="2451100" y="4189810"/>
            <a:ext cx="2818010"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sz="1625" b="1" kern="1200">
                <a:solidFill>
                  <a:srgbClr val="15213F"/>
                </a:solidFill>
                <a:latin typeface="Alexandria" pitchFamily="2" charset="-78"/>
                <a:ea typeface="Alexandria Bold" pitchFamily="34" charset="0"/>
                <a:cs typeface="Alexandria" pitchFamily="2" charset="-78"/>
              </a:rPr>
              <a:t>التعلم القائم على المشكلات</a:t>
            </a:r>
            <a:endParaRPr lang="ar-SA" altLang="zh-CN" sz="1625" kern="1200">
              <a:solidFill>
                <a:schemeClr val="tx1"/>
              </a:solidFill>
              <a:latin typeface="Alexandria" pitchFamily="2" charset="-78"/>
              <a:ea typeface="等线" charset="0"/>
              <a:cs typeface="Alexandria" pitchFamily="2" charset="-78"/>
            </a:endParaRPr>
          </a:p>
        </p:txBody>
      </p:sp>
      <p:sp>
        <p:nvSpPr>
          <p:cNvPr id="502" name="Rectangle"/>
          <p:cNvSpPr>
            <a:spLocks/>
          </p:cNvSpPr>
          <p:nvPr/>
        </p:nvSpPr>
        <p:spPr>
          <a:xfrm>
            <a:off x="661492" y="4547494"/>
            <a:ext cx="4607618" cy="793849"/>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rtl="1">
              <a:lnSpc>
                <a:spcPts val="2083"/>
              </a:lnSpc>
            </a:pPr>
            <a:r>
              <a:rPr lang="ar-SA" altLang="zh-CN" sz="1292" kern="1200" dirty="0">
                <a:solidFill>
                  <a:srgbClr val="15213F"/>
                </a:solidFill>
                <a:latin typeface="Alexandria" pitchFamily="2" charset="-78"/>
                <a:ea typeface="Alexandria" pitchFamily="34" charset="0"/>
                <a:cs typeface="Alexandria" pitchFamily="2" charset="-78"/>
              </a:rPr>
              <a:t>يعتمد على تقديم مشكلات واقعية، ويُطلب من الطلبة تحليلها، والبحث عن حلول، وتقييم النتائج.</a:t>
            </a:r>
          </a:p>
          <a:p>
            <a:pPr algn="r" rtl="1">
              <a:lnSpc>
                <a:spcPts val="2083"/>
              </a:lnSpc>
            </a:pPr>
            <a:r>
              <a:rPr lang="ar-SA" altLang="zh-CN" sz="1292" kern="1200" dirty="0">
                <a:solidFill>
                  <a:srgbClr val="15213F"/>
                </a:solidFill>
                <a:latin typeface="Alexandria" pitchFamily="2" charset="-78"/>
                <a:ea typeface="Alexandria" pitchFamily="34" charset="0"/>
                <a:cs typeface="Alexandria" pitchFamily="2" charset="-78"/>
              </a:rPr>
              <a:t> </a:t>
            </a:r>
            <a:r>
              <a:rPr lang="ar-SA" altLang="zh-CN" sz="1292" kern="1200" dirty="0">
                <a:latin typeface="Alexandria" pitchFamily="2" charset="-78"/>
                <a:ea typeface="Alexandria" pitchFamily="34" charset="0"/>
                <a:cs typeface="Alexandria" pitchFamily="2" charset="-78"/>
              </a:rPr>
              <a:t>✨</a:t>
            </a:r>
            <a:r>
              <a:rPr lang="ar-SA" altLang="zh-CN" sz="1292" kern="1200" dirty="0">
                <a:solidFill>
                  <a:srgbClr val="15213F"/>
                </a:solidFill>
                <a:latin typeface="Alexandria" pitchFamily="2" charset="-78"/>
                <a:ea typeface="Alexandria" pitchFamily="34" charset="0"/>
                <a:cs typeface="Alexandria" pitchFamily="2" charset="-78"/>
              </a:rPr>
              <a:t> </a:t>
            </a:r>
            <a:r>
              <a:rPr lang="ar-SA" altLang="zh-CN" sz="1292" b="1" kern="1200" dirty="0">
                <a:solidFill>
                  <a:schemeClr val="accent2">
                    <a:lumMod val="75000"/>
                  </a:schemeClr>
                </a:solidFill>
                <a:latin typeface="Alexandria" pitchFamily="2" charset="-78"/>
                <a:cs typeface="Alexandria" pitchFamily="2" charset="-78"/>
              </a:rPr>
              <a:t>يربط التعلم بالحياة ويعزز مهارات حل المشكلات.</a:t>
            </a:r>
          </a:p>
        </p:txBody>
      </p:sp>
      <p:sp>
        <p:nvSpPr>
          <p:cNvPr id="503" name="Rounded rectangle"/>
          <p:cNvSpPr>
            <a:spLocks/>
          </p:cNvSpPr>
          <p:nvPr/>
        </p:nvSpPr>
        <p:spPr>
          <a:xfrm>
            <a:off x="6262985" y="5164832"/>
            <a:ext cx="496093" cy="19049"/>
          </a:xfrm>
          <a:prstGeom prst="roundRect">
            <a:avLst>
              <a:gd name="adj" fmla="val 364652"/>
            </a:avLst>
          </a:prstGeom>
          <a:solidFill>
            <a:srgbClr val="B2D7E5"/>
          </a:solidFill>
          <a:ln w="12700" cap="flat" cmpd="sng">
            <a:noFill/>
            <a:prstDash val="solid"/>
            <a:miter/>
          </a:ln>
        </p:spPr>
      </p:sp>
      <p:sp>
        <p:nvSpPr>
          <p:cNvPr id="504" name="Rounded rectangle"/>
          <p:cNvSpPr>
            <a:spLocks/>
          </p:cNvSpPr>
          <p:nvPr/>
        </p:nvSpPr>
        <p:spPr>
          <a:xfrm>
            <a:off x="5909966" y="4988322"/>
            <a:ext cx="372069" cy="372069"/>
          </a:xfrm>
          <a:prstGeom prst="roundRect">
            <a:avLst>
              <a:gd name="adj" fmla="val 18671"/>
            </a:avLst>
          </a:prstGeom>
          <a:solidFill>
            <a:srgbClr val="CCF1FF"/>
          </a:solidFill>
          <a:ln w="7620" cap="flat" cmpd="sng">
            <a:solidFill>
              <a:srgbClr val="B2D7E5"/>
            </a:solidFill>
            <a:prstDash val="solid"/>
            <a:round/>
          </a:ln>
        </p:spPr>
      </p:sp>
      <p:sp>
        <p:nvSpPr>
          <p:cNvPr id="505" name="Rectangle"/>
          <p:cNvSpPr>
            <a:spLocks/>
          </p:cNvSpPr>
          <p:nvPr/>
        </p:nvSpPr>
        <p:spPr>
          <a:xfrm>
            <a:off x="5971977" y="5019328"/>
            <a:ext cx="248046" cy="310058"/>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1917"/>
              </a:lnSpc>
            </a:pPr>
            <a:r>
              <a:rPr lang="ar-SA" altLang="zh-CN" sz="1917" b="1" kern="1200">
                <a:solidFill>
                  <a:srgbClr val="15213F"/>
                </a:solidFill>
                <a:latin typeface="Alexandria" pitchFamily="2" charset="-78"/>
                <a:ea typeface="Alexandria Bold" pitchFamily="34" charset="0"/>
                <a:cs typeface="Alexandria" pitchFamily="2" charset="-78"/>
              </a:rPr>
              <a:t>5</a:t>
            </a:r>
            <a:endParaRPr lang="ar-SA" altLang="zh-CN" sz="1917" kern="1200">
              <a:solidFill>
                <a:schemeClr val="tx1"/>
              </a:solidFill>
              <a:latin typeface="Alexandria" pitchFamily="2" charset="-78"/>
              <a:ea typeface="等线" charset="0"/>
              <a:cs typeface="Alexandria" pitchFamily="2" charset="-78"/>
            </a:endParaRPr>
          </a:p>
        </p:txBody>
      </p:sp>
      <p:sp>
        <p:nvSpPr>
          <p:cNvPr id="506" name="Rectangle"/>
          <p:cNvSpPr>
            <a:spLocks/>
          </p:cNvSpPr>
          <p:nvPr/>
        </p:nvSpPr>
        <p:spPr>
          <a:xfrm>
            <a:off x="6922889" y="5045175"/>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sz="1625" b="1" kern="1200">
                <a:solidFill>
                  <a:srgbClr val="15213F"/>
                </a:solidFill>
                <a:latin typeface="Alexandria" pitchFamily="2" charset="-78"/>
                <a:ea typeface="Alexandria Bold" pitchFamily="34" charset="0"/>
                <a:cs typeface="Alexandria" pitchFamily="2" charset="-78"/>
              </a:rPr>
              <a:t>التعلم التعاوني</a:t>
            </a:r>
            <a:endParaRPr lang="ar-SA" altLang="zh-CN" sz="1625" kern="1200">
              <a:solidFill>
                <a:schemeClr val="tx1"/>
              </a:solidFill>
              <a:latin typeface="Alexandria" pitchFamily="2" charset="-78"/>
              <a:ea typeface="等线" charset="0"/>
              <a:cs typeface="Alexandria" pitchFamily="2" charset="-78"/>
            </a:endParaRPr>
          </a:p>
        </p:txBody>
      </p:sp>
      <p:sp>
        <p:nvSpPr>
          <p:cNvPr id="507" name="Rectangle"/>
          <p:cNvSpPr>
            <a:spLocks/>
          </p:cNvSpPr>
          <p:nvPr/>
        </p:nvSpPr>
        <p:spPr>
          <a:xfrm>
            <a:off x="6922889" y="5402858"/>
            <a:ext cx="4607618" cy="793849"/>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rtl="1">
              <a:lnSpc>
                <a:spcPts val="2083"/>
              </a:lnSpc>
            </a:pPr>
            <a:r>
              <a:rPr lang="ar-SA" altLang="zh-CN" sz="1292" kern="1200" dirty="0">
                <a:solidFill>
                  <a:srgbClr val="15213F"/>
                </a:solidFill>
                <a:latin typeface="Alexandria" pitchFamily="2" charset="-78"/>
                <a:ea typeface="Alexandria" pitchFamily="34" charset="0"/>
                <a:cs typeface="Alexandria" pitchFamily="2" charset="-78"/>
              </a:rPr>
              <a:t>يشجع الطلبة على العمل في مجموعات، وتبادل الأفكار، ومناقشة الحلول من زوايا متعددة. </a:t>
            </a:r>
          </a:p>
          <a:p>
            <a:pPr algn="r" rtl="1">
              <a:lnSpc>
                <a:spcPts val="2083"/>
              </a:lnSpc>
            </a:pPr>
            <a:r>
              <a:rPr lang="ar-SA" altLang="zh-CN" sz="1292" kern="1200" dirty="0">
                <a:latin typeface="Alexandria" pitchFamily="2" charset="-78"/>
                <a:ea typeface="Alexandria" pitchFamily="34" charset="0"/>
                <a:cs typeface="Alexandria" pitchFamily="2" charset="-78"/>
              </a:rPr>
              <a:t>✨</a:t>
            </a:r>
            <a:r>
              <a:rPr lang="ar-SA" altLang="zh-CN" sz="1292" kern="1200" dirty="0">
                <a:solidFill>
                  <a:srgbClr val="15213F"/>
                </a:solidFill>
                <a:latin typeface="Alexandria" pitchFamily="2" charset="-78"/>
                <a:ea typeface="Alexandria" pitchFamily="34" charset="0"/>
                <a:cs typeface="Alexandria" pitchFamily="2" charset="-78"/>
              </a:rPr>
              <a:t> </a:t>
            </a:r>
            <a:r>
              <a:rPr lang="ar-SA" altLang="zh-CN" sz="1292" b="1" kern="1200" dirty="0">
                <a:solidFill>
                  <a:schemeClr val="accent2">
                    <a:lumMod val="75000"/>
                  </a:schemeClr>
                </a:solidFill>
                <a:latin typeface="Alexandria" pitchFamily="2" charset="-78"/>
                <a:cs typeface="Alexandria" pitchFamily="2" charset="-78"/>
              </a:rPr>
              <a:t>ينمّي التفكير الجماعي ومهارات الحوار.</a:t>
            </a:r>
          </a:p>
        </p:txBody>
      </p:sp>
      <p:sp>
        <p:nvSpPr>
          <p:cNvPr id="31" name="TextBox 30">
            <a:extLst>
              <a:ext uri="{FF2B5EF4-FFF2-40B4-BE49-F238E27FC236}">
                <a16:creationId xmlns:a16="http://schemas.microsoft.com/office/drawing/2014/main" id="{FF7010B0-5496-19F8-6D1C-458911A1E20B}"/>
              </a:ext>
            </a:extLst>
          </p:cNvPr>
          <p:cNvSpPr txBox="1"/>
          <p:nvPr/>
        </p:nvSpPr>
        <p:spPr>
          <a:xfrm>
            <a:off x="5519936" y="499983"/>
            <a:ext cx="6119768" cy="543803"/>
          </a:xfrm>
          <a:prstGeom prst="rect">
            <a:avLst/>
          </a:prstGeom>
          <a:noFill/>
        </p:spPr>
        <p:txBody>
          <a:bodyPr wrap="square">
            <a:spAutoFit/>
          </a:bodyPr>
          <a:lstStyle/>
          <a:p>
            <a:pPr algn="r" rtl="1">
              <a:lnSpc>
                <a:spcPts val="4042"/>
              </a:lnSpc>
            </a:pPr>
            <a:r>
              <a:rPr lang="ar-SA" altLang="zh-CN" sz="2000" b="1" kern="1200">
                <a:solidFill>
                  <a:srgbClr val="00B0F0"/>
                </a:solidFill>
                <a:latin typeface="Alexandria" pitchFamily="2" charset="-78"/>
                <a:ea typeface="Alexandria Bold" pitchFamily="34" charset="0"/>
                <a:cs typeface="Alexandria" pitchFamily="2" charset="-78"/>
              </a:rPr>
              <a:t>الاتجاهات التربوية في تعليم التفكير الناقد:</a:t>
            </a:r>
            <a:endParaRPr lang="ar-SA" altLang="zh-CN" sz="2000" kern="1200">
              <a:solidFill>
                <a:srgbClr val="00B0F0"/>
              </a:solidFill>
              <a:latin typeface="Alexandria" pitchFamily="2" charset="-78"/>
              <a:ea typeface="等线" charset="0"/>
              <a:cs typeface="Alexandria" pitchFamily="2" charset="-78"/>
            </a:endParaRPr>
          </a:p>
        </p:txBody>
      </p:sp>
    </p:spTree>
    <p:extLst>
      <p:ext uri="{BB962C8B-B14F-4D97-AF65-F5344CB8AC3E}">
        <p14:creationId xmlns:p14="http://schemas.microsoft.com/office/powerpoint/2010/main" val="2743314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1" name="Image"/>
          <p:cNvPicPr>
            <a:picLocks noChangeAspect="1"/>
          </p:cNvPicPr>
          <p:nvPr/>
        </p:nvPicPr>
        <p:blipFill>
          <a:blip r:embed="rId3" cstate="print"/>
          <a:stretch>
            <a:fillRect/>
          </a:stretch>
        </p:blipFill>
        <p:spPr>
          <a:xfrm>
            <a:off x="144265" y="30186"/>
            <a:ext cx="11903471" cy="6797629"/>
          </a:xfrm>
          <a:prstGeom prst="rect">
            <a:avLst/>
          </a:prstGeom>
          <a:noFill/>
          <a:ln w="12700" cap="flat" cmpd="sng">
            <a:noFill/>
            <a:prstDash val="solid"/>
            <a:miter/>
          </a:ln>
        </p:spPr>
      </p:pic>
      <p:pic>
        <p:nvPicPr>
          <p:cNvPr id="512" name="Image" descr="preencoded.png"/>
          <p:cNvPicPr>
            <a:picLocks noChangeAspect="1"/>
          </p:cNvPicPr>
          <p:nvPr/>
        </p:nvPicPr>
        <p:blipFill>
          <a:blip r:embed="rId4" cstate="print"/>
          <a:stretch>
            <a:fillRect/>
          </a:stretch>
        </p:blipFill>
        <p:spPr>
          <a:xfrm>
            <a:off x="7620000" y="1340768"/>
            <a:ext cx="3678155" cy="52565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14" name="Rectangle"/>
          <p:cNvSpPr>
            <a:spLocks/>
          </p:cNvSpPr>
          <p:nvPr/>
        </p:nvSpPr>
        <p:spPr>
          <a:xfrm>
            <a:off x="893845" y="1988840"/>
            <a:ext cx="6297017" cy="792088"/>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a:lnSpc>
                <a:spcPts val="5583"/>
              </a:lnSpc>
            </a:pPr>
            <a:r>
              <a:rPr lang="ar-SA" altLang="zh-CN" sz="3600" b="1" kern="1200" dirty="0">
                <a:solidFill>
                  <a:srgbClr val="00B0F0"/>
                </a:solidFill>
                <a:latin typeface="Alexandria Bold" pitchFamily="34" charset="0"/>
                <a:ea typeface="Alexandria Bold" pitchFamily="34" charset="0"/>
                <a:cs typeface="Alexandria Bold" pitchFamily="34" charset="0"/>
              </a:rPr>
              <a:t>تقويم مهارات التفكير الناقد</a:t>
            </a:r>
            <a:endParaRPr lang="ar-SA" altLang="zh-CN" sz="3600" kern="1200" dirty="0">
              <a:solidFill>
                <a:srgbClr val="00B0F0"/>
              </a:solidFill>
              <a:latin typeface="Calibri" charset="0"/>
              <a:ea typeface="等线" charset="0"/>
              <a:cs typeface="Calibri" charset="0"/>
            </a:endParaRPr>
          </a:p>
        </p:txBody>
      </p:sp>
      <p:sp>
        <p:nvSpPr>
          <p:cNvPr id="2" name="TextBox 1">
            <a:extLst>
              <a:ext uri="{FF2B5EF4-FFF2-40B4-BE49-F238E27FC236}">
                <a16:creationId xmlns:a16="http://schemas.microsoft.com/office/drawing/2014/main" id="{E516F3B3-C5FC-9760-D1EB-EB164802AB12}"/>
              </a:ext>
            </a:extLst>
          </p:cNvPr>
          <p:cNvSpPr txBox="1"/>
          <p:nvPr/>
        </p:nvSpPr>
        <p:spPr>
          <a:xfrm>
            <a:off x="605769" y="3455234"/>
            <a:ext cx="6552728" cy="2183418"/>
          </a:xfrm>
          <a:prstGeom prst="rect">
            <a:avLst/>
          </a:prstGeom>
          <a:noFill/>
        </p:spPr>
        <p:txBody>
          <a:bodyPr wrap="square" rtlCol="0">
            <a:spAutoFit/>
          </a:bodyPr>
          <a:lstStyle/>
          <a:p>
            <a:pPr algn="ctr" rtl="1">
              <a:lnSpc>
                <a:spcPct val="200000"/>
              </a:lnSpc>
            </a:pPr>
            <a:r>
              <a:rPr lang="ar-SA" b="1" dirty="0">
                <a:latin typeface="Alexandria" pitchFamily="2" charset="-78"/>
                <a:cs typeface="Alexandria" pitchFamily="2" charset="-78"/>
              </a:rPr>
              <a:t>تقويم مهارات التفكير الناقد </a:t>
            </a:r>
            <a:r>
              <a:rPr lang="ar-SA" dirty="0">
                <a:latin typeface="Alexandria" pitchFamily="2" charset="-78"/>
                <a:cs typeface="Alexandria" pitchFamily="2" charset="-78"/>
              </a:rPr>
              <a:t>يهدف إلى: قياس قدرة المتعلم على التحليل والاستدلال والتقييم الموضوعي للمعلومات بدلًا من الاكتفاء بالحفظ والاسترجاع.ويعتمد هذا التقويم على أدوات متنوعة مثل الأسئلة المفتوحة، ودراسات الحالة، وحل المشكلات؛ لقياس عمق الفهم وجودة الحكم المنطقي لدى المتعلم.</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0965318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8" name="Image"/>
          <p:cNvPicPr>
            <a:picLocks noChangeAspect="1"/>
          </p:cNvPicPr>
          <p:nvPr/>
        </p:nvPicPr>
        <p:blipFill>
          <a:blip r:embed="rId3" cstate="print"/>
          <a:stretch>
            <a:fillRect/>
          </a:stretch>
        </p:blipFill>
        <p:spPr>
          <a:xfrm>
            <a:off x="260877" y="60371"/>
            <a:ext cx="11903471" cy="6797629"/>
          </a:xfrm>
          <a:prstGeom prst="rect">
            <a:avLst/>
          </a:prstGeom>
          <a:noFill/>
          <a:ln w="12700" cap="flat" cmpd="sng">
            <a:noFill/>
            <a:prstDash val="solid"/>
            <a:miter/>
          </a:ln>
        </p:spPr>
      </p:pic>
      <p:sp>
        <p:nvSpPr>
          <p:cNvPr id="519" name="Rectangle"/>
          <p:cNvSpPr>
            <a:spLocks/>
          </p:cNvSpPr>
          <p:nvPr/>
        </p:nvSpPr>
        <p:spPr>
          <a:xfrm>
            <a:off x="5963246" y="607733"/>
            <a:ext cx="5414653" cy="416223"/>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3250"/>
              </a:lnSpc>
            </a:pPr>
            <a:r>
              <a:rPr lang="ar-SA" altLang="zh-CN" sz="2800" b="1" kern="1200" dirty="0">
                <a:solidFill>
                  <a:srgbClr val="00B0F0"/>
                </a:solidFill>
                <a:latin typeface="Alexandria Bold" pitchFamily="34" charset="0"/>
                <a:ea typeface="Alexandria Bold" pitchFamily="34" charset="0"/>
                <a:cs typeface="Alexandria Bold" pitchFamily="34" charset="0"/>
              </a:rPr>
              <a:t>عوامل تقويم مهارات التفكير الناقد:</a:t>
            </a:r>
            <a:endParaRPr lang="ar-SA" altLang="zh-CN" sz="2800" kern="1200" dirty="0">
              <a:solidFill>
                <a:srgbClr val="00B0F0"/>
              </a:solidFill>
              <a:latin typeface="Calibri" charset="0"/>
              <a:ea typeface="等线" charset="0"/>
              <a:cs typeface="Calibri" charset="0"/>
            </a:endParaRPr>
          </a:p>
        </p:txBody>
      </p:sp>
      <p:sp>
        <p:nvSpPr>
          <p:cNvPr id="521" name="Rounded rectangle"/>
          <p:cNvSpPr>
            <a:spLocks/>
          </p:cNvSpPr>
          <p:nvPr/>
        </p:nvSpPr>
        <p:spPr>
          <a:xfrm>
            <a:off x="6149678" y="1835745"/>
            <a:ext cx="5198368" cy="1250553"/>
          </a:xfrm>
          <a:prstGeom prst="roundRect">
            <a:avLst>
              <a:gd name="adj" fmla="val 4472"/>
            </a:avLst>
          </a:prstGeom>
          <a:solidFill>
            <a:srgbClr val="CCF1FF"/>
          </a:solidFill>
          <a:ln w="7620" cap="flat" cmpd="sng">
            <a:solidFill>
              <a:srgbClr val="B2D7E5"/>
            </a:solidFill>
            <a:prstDash val="solid"/>
            <a:round/>
          </a:ln>
        </p:spPr>
      </p:sp>
      <p:sp>
        <p:nvSpPr>
          <p:cNvPr id="522" name="Rounded rectangle"/>
          <p:cNvSpPr>
            <a:spLocks/>
          </p:cNvSpPr>
          <p:nvPr/>
        </p:nvSpPr>
        <p:spPr>
          <a:xfrm>
            <a:off x="10808990" y="1975247"/>
            <a:ext cx="399553" cy="399553"/>
          </a:xfrm>
          <a:prstGeom prst="roundRect">
            <a:avLst>
              <a:gd name="adj" fmla="val 19069346"/>
            </a:avLst>
          </a:prstGeom>
          <a:noFill/>
          <a:ln w="12700" cap="flat" cmpd="sng">
            <a:noFill/>
            <a:prstDash val="solid"/>
            <a:miter/>
          </a:ln>
        </p:spPr>
      </p:sp>
      <p:pic>
        <p:nvPicPr>
          <p:cNvPr id="523" name="Image" descr="preencoded.png"/>
          <p:cNvPicPr>
            <a:picLocks noChangeAspect="1"/>
          </p:cNvPicPr>
          <p:nvPr/>
        </p:nvPicPr>
        <p:blipFill>
          <a:blip r:embed="rId4" cstate="print"/>
          <a:stretch>
            <a:fillRect/>
          </a:stretch>
        </p:blipFill>
        <p:spPr>
          <a:xfrm>
            <a:off x="10918924" y="2085082"/>
            <a:ext cx="179783" cy="179784"/>
          </a:xfrm>
          <a:prstGeom prst="rect">
            <a:avLst/>
          </a:prstGeom>
          <a:noFill/>
          <a:ln w="12700" cap="flat" cmpd="sng">
            <a:noFill/>
            <a:prstDash val="solid"/>
            <a:miter/>
          </a:ln>
        </p:spPr>
      </p:pic>
      <p:sp>
        <p:nvSpPr>
          <p:cNvPr id="524" name="Rectangle"/>
          <p:cNvSpPr>
            <a:spLocks/>
          </p:cNvSpPr>
          <p:nvPr/>
        </p:nvSpPr>
        <p:spPr>
          <a:xfrm>
            <a:off x="9217942" y="2372122"/>
            <a:ext cx="1664990" cy="208061"/>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1625"/>
              </a:lnSpc>
            </a:pPr>
            <a:r>
              <a:rPr lang="ar-SA" altLang="zh-CN" b="1" kern="1200" dirty="0">
                <a:solidFill>
                  <a:srgbClr val="15213F"/>
                </a:solidFill>
                <a:latin typeface="Alexandria Bold" pitchFamily="34" charset="0"/>
                <a:ea typeface="Alexandria Bold" pitchFamily="34" charset="0"/>
                <a:cs typeface="Alexandria Bold" pitchFamily="34" charset="0"/>
              </a:rPr>
              <a:t>أهداف الدرس</a:t>
            </a:r>
            <a:endParaRPr lang="ar-SA" altLang="zh-CN" kern="1200" dirty="0">
              <a:solidFill>
                <a:schemeClr val="tx1"/>
              </a:solidFill>
              <a:latin typeface="Calibri" charset="0"/>
              <a:ea typeface="等线" charset="0"/>
              <a:cs typeface="Calibri" charset="0"/>
            </a:endParaRPr>
          </a:p>
        </p:txBody>
      </p:sp>
      <p:sp>
        <p:nvSpPr>
          <p:cNvPr id="525" name="Rectangle"/>
          <p:cNvSpPr>
            <a:spLocks/>
          </p:cNvSpPr>
          <p:nvPr/>
        </p:nvSpPr>
        <p:spPr>
          <a:xfrm>
            <a:off x="6289179" y="2754412"/>
            <a:ext cx="4919365" cy="19238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1500"/>
              </a:lnSpc>
            </a:pPr>
            <a:r>
              <a:rPr lang="ar-SA" altLang="zh-CN" sz="1050" kern="1200">
                <a:solidFill>
                  <a:srgbClr val="15213F"/>
                </a:solidFill>
                <a:latin typeface="Alexandria" pitchFamily="34" charset="0"/>
                <a:ea typeface="Alexandria" pitchFamily="34" charset="0"/>
                <a:cs typeface="Alexandria" pitchFamily="34" charset="0"/>
              </a:rPr>
              <a:t>تحديد المهارات المراد تنميتها مثل التحليل أو التقييم أو حل المشكلات.</a:t>
            </a:r>
            <a:endParaRPr lang="ar-SA" altLang="zh-CN" sz="1050" kern="1200">
              <a:solidFill>
                <a:schemeClr val="tx1"/>
              </a:solidFill>
              <a:latin typeface="Calibri" charset="0"/>
              <a:ea typeface="等线" charset="0"/>
              <a:cs typeface="Calibri" charset="0"/>
            </a:endParaRPr>
          </a:p>
        </p:txBody>
      </p:sp>
      <p:sp>
        <p:nvSpPr>
          <p:cNvPr id="526" name="Rounded rectangle"/>
          <p:cNvSpPr>
            <a:spLocks/>
          </p:cNvSpPr>
          <p:nvPr/>
        </p:nvSpPr>
        <p:spPr>
          <a:xfrm>
            <a:off x="843955" y="1835745"/>
            <a:ext cx="5198468" cy="1250553"/>
          </a:xfrm>
          <a:prstGeom prst="roundRect">
            <a:avLst>
              <a:gd name="adj" fmla="val 4472"/>
            </a:avLst>
          </a:prstGeom>
          <a:solidFill>
            <a:srgbClr val="CCF1FF"/>
          </a:solidFill>
          <a:ln w="7620" cap="flat" cmpd="sng">
            <a:solidFill>
              <a:srgbClr val="B2D7E5"/>
            </a:solidFill>
            <a:prstDash val="solid"/>
            <a:round/>
          </a:ln>
        </p:spPr>
      </p:sp>
      <p:sp>
        <p:nvSpPr>
          <p:cNvPr id="527" name="Rounded rectangle"/>
          <p:cNvSpPr>
            <a:spLocks/>
          </p:cNvSpPr>
          <p:nvPr/>
        </p:nvSpPr>
        <p:spPr>
          <a:xfrm>
            <a:off x="5503367" y="1975247"/>
            <a:ext cx="399554" cy="399553"/>
          </a:xfrm>
          <a:prstGeom prst="roundRect">
            <a:avLst>
              <a:gd name="adj" fmla="val 19069346"/>
            </a:avLst>
          </a:prstGeom>
          <a:noFill/>
          <a:ln w="12700" cap="flat" cmpd="sng">
            <a:noFill/>
            <a:prstDash val="solid"/>
            <a:miter/>
          </a:ln>
        </p:spPr>
      </p:sp>
      <p:pic>
        <p:nvPicPr>
          <p:cNvPr id="528" name="Image" descr="preencoded.png"/>
          <p:cNvPicPr>
            <a:picLocks noChangeAspect="1"/>
          </p:cNvPicPr>
          <p:nvPr/>
        </p:nvPicPr>
        <p:blipFill>
          <a:blip r:embed="rId5" cstate="print"/>
          <a:stretch>
            <a:fillRect/>
          </a:stretch>
        </p:blipFill>
        <p:spPr>
          <a:xfrm>
            <a:off x="5613301" y="2085082"/>
            <a:ext cx="179784" cy="179784"/>
          </a:xfrm>
          <a:prstGeom prst="rect">
            <a:avLst/>
          </a:prstGeom>
          <a:noFill/>
          <a:ln w="12700" cap="flat" cmpd="sng">
            <a:noFill/>
            <a:prstDash val="solid"/>
            <a:miter/>
          </a:ln>
        </p:spPr>
      </p:pic>
      <p:sp>
        <p:nvSpPr>
          <p:cNvPr id="529" name="Rectangle"/>
          <p:cNvSpPr>
            <a:spLocks/>
          </p:cNvSpPr>
          <p:nvPr/>
        </p:nvSpPr>
        <p:spPr>
          <a:xfrm>
            <a:off x="3838378" y="2329928"/>
            <a:ext cx="1664989" cy="208061"/>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1625"/>
              </a:lnSpc>
            </a:pPr>
            <a:r>
              <a:rPr lang="ar-SA" altLang="zh-CN" b="1" kern="1200" dirty="0">
                <a:solidFill>
                  <a:srgbClr val="15213F"/>
                </a:solidFill>
                <a:latin typeface="Alexandria Bold" pitchFamily="34" charset="0"/>
                <a:ea typeface="Alexandria Bold" pitchFamily="34" charset="0"/>
                <a:cs typeface="Alexandria Bold" pitchFamily="34" charset="0"/>
              </a:rPr>
              <a:t>طبيعة المادة</a:t>
            </a:r>
            <a:endParaRPr lang="ar-SA" altLang="zh-CN" kern="1200" dirty="0">
              <a:solidFill>
                <a:schemeClr val="tx1"/>
              </a:solidFill>
              <a:latin typeface="Calibri" charset="0"/>
              <a:ea typeface="等线" charset="0"/>
              <a:cs typeface="Calibri" charset="0"/>
            </a:endParaRPr>
          </a:p>
        </p:txBody>
      </p:sp>
      <p:sp>
        <p:nvSpPr>
          <p:cNvPr id="530" name="Rectangle"/>
          <p:cNvSpPr>
            <a:spLocks/>
          </p:cNvSpPr>
          <p:nvPr/>
        </p:nvSpPr>
        <p:spPr>
          <a:xfrm>
            <a:off x="983457" y="2754412"/>
            <a:ext cx="4919463" cy="19238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1500"/>
              </a:lnSpc>
            </a:pPr>
            <a:r>
              <a:rPr lang="ar-SA" altLang="zh-CN" sz="1050" kern="1200">
                <a:solidFill>
                  <a:srgbClr val="15213F"/>
                </a:solidFill>
                <a:latin typeface="Alexandria" pitchFamily="34" charset="0"/>
                <a:ea typeface="Alexandria" pitchFamily="34" charset="0"/>
                <a:cs typeface="Alexandria" pitchFamily="34" charset="0"/>
              </a:rPr>
              <a:t>هل تتطلب تفكيرًا منطقيًا أم إبداعيًا؟ نوع المادة يحدد أسلوب التقويم.</a:t>
            </a:r>
            <a:endParaRPr lang="ar-SA" altLang="zh-CN" sz="1050" kern="1200">
              <a:solidFill>
                <a:schemeClr val="tx1"/>
              </a:solidFill>
              <a:latin typeface="Calibri" charset="0"/>
              <a:ea typeface="等线" charset="0"/>
              <a:cs typeface="Calibri" charset="0"/>
            </a:endParaRPr>
          </a:p>
        </p:txBody>
      </p:sp>
      <p:sp>
        <p:nvSpPr>
          <p:cNvPr id="531" name="Rounded rectangle"/>
          <p:cNvSpPr>
            <a:spLocks/>
          </p:cNvSpPr>
          <p:nvPr/>
        </p:nvSpPr>
        <p:spPr>
          <a:xfrm>
            <a:off x="6149678" y="3193554"/>
            <a:ext cx="5198368" cy="1250553"/>
          </a:xfrm>
          <a:prstGeom prst="roundRect">
            <a:avLst>
              <a:gd name="adj" fmla="val 4472"/>
            </a:avLst>
          </a:prstGeom>
          <a:solidFill>
            <a:srgbClr val="CCF1FF"/>
          </a:solidFill>
          <a:ln w="7620" cap="flat" cmpd="sng">
            <a:solidFill>
              <a:srgbClr val="B2D7E5"/>
            </a:solidFill>
            <a:prstDash val="solid"/>
            <a:round/>
          </a:ln>
        </p:spPr>
      </p:sp>
      <p:sp>
        <p:nvSpPr>
          <p:cNvPr id="532" name="Rounded rectangle"/>
          <p:cNvSpPr>
            <a:spLocks/>
          </p:cNvSpPr>
          <p:nvPr/>
        </p:nvSpPr>
        <p:spPr>
          <a:xfrm>
            <a:off x="10808990" y="3333056"/>
            <a:ext cx="399553" cy="399553"/>
          </a:xfrm>
          <a:prstGeom prst="roundRect">
            <a:avLst>
              <a:gd name="adj" fmla="val 19069346"/>
            </a:avLst>
          </a:prstGeom>
          <a:noFill/>
          <a:ln w="12700" cap="flat" cmpd="sng">
            <a:noFill/>
            <a:prstDash val="solid"/>
            <a:miter/>
          </a:ln>
        </p:spPr>
      </p:sp>
      <p:pic>
        <p:nvPicPr>
          <p:cNvPr id="533" name="Image" descr="preencoded.png"/>
          <p:cNvPicPr>
            <a:picLocks noChangeAspect="1"/>
          </p:cNvPicPr>
          <p:nvPr/>
        </p:nvPicPr>
        <p:blipFill>
          <a:blip r:embed="rId6" cstate="print"/>
          <a:stretch>
            <a:fillRect/>
          </a:stretch>
        </p:blipFill>
        <p:spPr>
          <a:xfrm>
            <a:off x="10918924" y="3442891"/>
            <a:ext cx="179783" cy="179784"/>
          </a:xfrm>
          <a:prstGeom prst="rect">
            <a:avLst/>
          </a:prstGeom>
          <a:noFill/>
          <a:ln w="12700" cap="flat" cmpd="sng">
            <a:noFill/>
            <a:prstDash val="solid"/>
            <a:miter/>
          </a:ln>
        </p:spPr>
      </p:pic>
      <p:sp>
        <p:nvSpPr>
          <p:cNvPr id="534" name="Rectangle"/>
          <p:cNvSpPr>
            <a:spLocks/>
          </p:cNvSpPr>
          <p:nvPr/>
        </p:nvSpPr>
        <p:spPr>
          <a:xfrm>
            <a:off x="9212104" y="3593753"/>
            <a:ext cx="1664990" cy="208061"/>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1625"/>
              </a:lnSpc>
            </a:pPr>
            <a:r>
              <a:rPr lang="ar-SA" altLang="zh-CN" b="1" kern="1200" dirty="0">
                <a:solidFill>
                  <a:srgbClr val="15213F"/>
                </a:solidFill>
                <a:latin typeface="Alexandria Bold" pitchFamily="34" charset="0"/>
                <a:ea typeface="Alexandria Bold" pitchFamily="34" charset="0"/>
                <a:cs typeface="Alexandria Bold" pitchFamily="34" charset="0"/>
              </a:rPr>
              <a:t>مستوى الطلبة</a:t>
            </a:r>
            <a:endParaRPr lang="ar-SA" altLang="zh-CN" kern="1200" dirty="0">
              <a:solidFill>
                <a:schemeClr val="tx1"/>
              </a:solidFill>
              <a:latin typeface="Calibri" charset="0"/>
              <a:ea typeface="等线" charset="0"/>
              <a:cs typeface="Calibri" charset="0"/>
            </a:endParaRPr>
          </a:p>
        </p:txBody>
      </p:sp>
      <p:sp>
        <p:nvSpPr>
          <p:cNvPr id="535" name="Rectangle"/>
          <p:cNvSpPr>
            <a:spLocks/>
          </p:cNvSpPr>
          <p:nvPr/>
        </p:nvSpPr>
        <p:spPr>
          <a:xfrm>
            <a:off x="6289179" y="4112220"/>
            <a:ext cx="4919365" cy="19238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1500"/>
              </a:lnSpc>
            </a:pPr>
            <a:r>
              <a:rPr lang="ar-SA" altLang="zh-CN" sz="1050" kern="1200">
                <a:solidFill>
                  <a:srgbClr val="15213F"/>
                </a:solidFill>
                <a:latin typeface="Alexandria" pitchFamily="34" charset="0"/>
                <a:ea typeface="Alexandria" pitchFamily="34" charset="0"/>
                <a:cs typeface="Alexandria" pitchFamily="34" charset="0"/>
              </a:rPr>
              <a:t>مراعاة العمر ومستوى النضج الفكري عند تصميم أدوات التقويم.</a:t>
            </a:r>
            <a:endParaRPr lang="ar-SA" altLang="zh-CN" sz="1050" kern="1200">
              <a:solidFill>
                <a:schemeClr val="tx1"/>
              </a:solidFill>
              <a:latin typeface="Calibri" charset="0"/>
              <a:ea typeface="等线" charset="0"/>
              <a:cs typeface="Calibri" charset="0"/>
            </a:endParaRPr>
          </a:p>
        </p:txBody>
      </p:sp>
      <p:sp>
        <p:nvSpPr>
          <p:cNvPr id="536" name="Rounded rectangle"/>
          <p:cNvSpPr>
            <a:spLocks/>
          </p:cNvSpPr>
          <p:nvPr/>
        </p:nvSpPr>
        <p:spPr>
          <a:xfrm>
            <a:off x="843955" y="3193554"/>
            <a:ext cx="5198468" cy="1250553"/>
          </a:xfrm>
          <a:prstGeom prst="roundRect">
            <a:avLst>
              <a:gd name="adj" fmla="val 4472"/>
            </a:avLst>
          </a:prstGeom>
          <a:solidFill>
            <a:srgbClr val="CCF1FF"/>
          </a:solidFill>
          <a:ln w="7620" cap="flat" cmpd="sng">
            <a:solidFill>
              <a:srgbClr val="B2D7E5"/>
            </a:solidFill>
            <a:prstDash val="solid"/>
            <a:round/>
          </a:ln>
        </p:spPr>
      </p:sp>
      <p:sp>
        <p:nvSpPr>
          <p:cNvPr id="537" name="Rounded rectangle"/>
          <p:cNvSpPr>
            <a:spLocks/>
          </p:cNvSpPr>
          <p:nvPr/>
        </p:nvSpPr>
        <p:spPr>
          <a:xfrm>
            <a:off x="5503367" y="3333056"/>
            <a:ext cx="399554" cy="399553"/>
          </a:xfrm>
          <a:prstGeom prst="roundRect">
            <a:avLst>
              <a:gd name="adj" fmla="val 19069346"/>
            </a:avLst>
          </a:prstGeom>
          <a:noFill/>
          <a:ln w="12700" cap="flat" cmpd="sng">
            <a:noFill/>
            <a:prstDash val="solid"/>
            <a:miter/>
          </a:ln>
        </p:spPr>
      </p:sp>
      <p:pic>
        <p:nvPicPr>
          <p:cNvPr id="538" name="Image" descr="preencoded.png"/>
          <p:cNvPicPr>
            <a:picLocks noChangeAspect="1"/>
          </p:cNvPicPr>
          <p:nvPr/>
        </p:nvPicPr>
        <p:blipFill>
          <a:blip r:embed="rId7" cstate="print"/>
          <a:stretch>
            <a:fillRect/>
          </a:stretch>
        </p:blipFill>
        <p:spPr>
          <a:xfrm>
            <a:off x="5613301" y="3442891"/>
            <a:ext cx="179784" cy="179784"/>
          </a:xfrm>
          <a:prstGeom prst="rect">
            <a:avLst/>
          </a:prstGeom>
          <a:noFill/>
          <a:ln w="12700" cap="flat" cmpd="sng">
            <a:noFill/>
            <a:prstDash val="solid"/>
            <a:miter/>
          </a:ln>
        </p:spPr>
      </p:pic>
      <p:sp>
        <p:nvSpPr>
          <p:cNvPr id="539" name="Rectangle"/>
          <p:cNvSpPr>
            <a:spLocks/>
          </p:cNvSpPr>
          <p:nvPr/>
        </p:nvSpPr>
        <p:spPr>
          <a:xfrm>
            <a:off x="3808809" y="3645551"/>
            <a:ext cx="1664989" cy="208061"/>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1625"/>
              </a:lnSpc>
            </a:pPr>
            <a:r>
              <a:rPr lang="ar-SA" altLang="zh-CN" b="1" kern="1200" dirty="0">
                <a:solidFill>
                  <a:srgbClr val="15213F"/>
                </a:solidFill>
                <a:latin typeface="Alexandria Bold" pitchFamily="34" charset="0"/>
                <a:ea typeface="Alexandria Bold" pitchFamily="34" charset="0"/>
                <a:cs typeface="Alexandria Bold" pitchFamily="34" charset="0"/>
              </a:rPr>
              <a:t>الوقت المتاح</a:t>
            </a:r>
            <a:endParaRPr lang="ar-SA" altLang="zh-CN" kern="1200" dirty="0">
              <a:solidFill>
                <a:schemeClr val="tx1"/>
              </a:solidFill>
              <a:latin typeface="Calibri" charset="0"/>
              <a:ea typeface="等线" charset="0"/>
              <a:cs typeface="Calibri" charset="0"/>
            </a:endParaRPr>
          </a:p>
        </p:txBody>
      </p:sp>
      <p:sp>
        <p:nvSpPr>
          <p:cNvPr id="540" name="Rectangle"/>
          <p:cNvSpPr>
            <a:spLocks/>
          </p:cNvSpPr>
          <p:nvPr/>
        </p:nvSpPr>
        <p:spPr>
          <a:xfrm>
            <a:off x="983457" y="4112220"/>
            <a:ext cx="4919463" cy="192385"/>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1500"/>
              </a:lnSpc>
            </a:pPr>
            <a:r>
              <a:rPr lang="ar-SA" altLang="zh-CN" sz="1050" kern="1200">
                <a:solidFill>
                  <a:srgbClr val="15213F"/>
                </a:solidFill>
                <a:latin typeface="Alexandria" pitchFamily="34" charset="0"/>
                <a:ea typeface="Alexandria" pitchFamily="34" charset="0"/>
                <a:cs typeface="Alexandria" pitchFamily="34" charset="0"/>
              </a:rPr>
              <a:t>اختيار أساليب تقويم تناسب زمن الحصة أو البرنامج التعليمي.</a:t>
            </a:r>
            <a:endParaRPr lang="ar-SA" altLang="zh-CN" sz="1050" kern="1200">
              <a:solidFill>
                <a:schemeClr val="tx1"/>
              </a:solidFill>
              <a:latin typeface="Calibri" charset="0"/>
              <a:ea typeface="等线" charset="0"/>
              <a:cs typeface="Calibri" charset="0"/>
            </a:endParaRPr>
          </a:p>
        </p:txBody>
      </p:sp>
      <p:sp>
        <p:nvSpPr>
          <p:cNvPr id="541" name="Rectangle"/>
          <p:cNvSpPr>
            <a:spLocks/>
          </p:cNvSpPr>
          <p:nvPr/>
        </p:nvSpPr>
        <p:spPr>
          <a:xfrm>
            <a:off x="843955" y="4631296"/>
            <a:ext cx="10504092" cy="22919"/>
          </a:xfrm>
          <a:prstGeom prst="rect">
            <a:avLst/>
          </a:prstGeom>
          <a:solidFill>
            <a:srgbClr val="15213F">
              <a:alpha val="50000"/>
            </a:srgbClr>
          </a:solidFill>
          <a:ln w="12700" cap="flat" cmpd="sng">
            <a:noFill/>
            <a:prstDash val="solid"/>
            <a:miter/>
          </a:ln>
        </p:spPr>
      </p:sp>
      <p:sp>
        <p:nvSpPr>
          <p:cNvPr id="542" name="Rectangle"/>
          <p:cNvSpPr>
            <a:spLocks/>
          </p:cNvSpPr>
          <p:nvPr/>
        </p:nvSpPr>
        <p:spPr>
          <a:xfrm>
            <a:off x="8380016" y="4814986"/>
            <a:ext cx="2968030" cy="332978"/>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2583"/>
              </a:lnSpc>
            </a:pPr>
            <a:r>
              <a:rPr lang="ar-SA" altLang="zh-CN" sz="2000" b="1" kern="1200" dirty="0">
                <a:solidFill>
                  <a:srgbClr val="00B0F0"/>
                </a:solidFill>
                <a:latin typeface="Alexandria Bold" pitchFamily="34" charset="0"/>
                <a:ea typeface="Alexandria Bold" pitchFamily="34" charset="0"/>
                <a:cs typeface="Alexandria Bold" pitchFamily="34" charset="0"/>
              </a:rPr>
              <a:t>إرشادات عملية للتقويم:</a:t>
            </a:r>
            <a:endParaRPr lang="ar-SA" altLang="zh-CN" sz="2000" kern="1200" dirty="0">
              <a:solidFill>
                <a:srgbClr val="00B0F0"/>
              </a:solidFill>
              <a:latin typeface="Calibri" charset="0"/>
              <a:ea typeface="等线" charset="0"/>
              <a:cs typeface="Calibri" charset="0"/>
            </a:endParaRPr>
          </a:p>
        </p:txBody>
      </p:sp>
      <p:sp>
        <p:nvSpPr>
          <p:cNvPr id="543" name="Rounded rectangle"/>
          <p:cNvSpPr>
            <a:spLocks/>
          </p:cNvSpPr>
          <p:nvPr/>
        </p:nvSpPr>
        <p:spPr>
          <a:xfrm>
            <a:off x="11281470" y="5379492"/>
            <a:ext cx="66576" cy="66576"/>
          </a:xfrm>
          <a:prstGeom prst="roundRect">
            <a:avLst>
              <a:gd name="adj" fmla="val 572277"/>
            </a:avLst>
          </a:prstGeom>
          <a:solidFill>
            <a:srgbClr val="00AEEF"/>
          </a:solidFill>
          <a:ln w="12700" cap="flat" cmpd="sng">
            <a:noFill/>
            <a:prstDash val="solid"/>
            <a:miter/>
          </a:ln>
        </p:spPr>
      </p:sp>
      <p:sp>
        <p:nvSpPr>
          <p:cNvPr id="544" name="Rectangle"/>
          <p:cNvSpPr>
            <a:spLocks/>
          </p:cNvSpPr>
          <p:nvPr/>
        </p:nvSpPr>
        <p:spPr>
          <a:xfrm>
            <a:off x="9509224" y="5308799"/>
            <a:ext cx="1664990" cy="208061"/>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1625"/>
              </a:lnSpc>
            </a:pPr>
            <a:r>
              <a:rPr lang="ar-SA" altLang="zh-CN" b="1" kern="1200" dirty="0">
                <a:solidFill>
                  <a:srgbClr val="15213F"/>
                </a:solidFill>
                <a:latin typeface="Alexandria Bold" pitchFamily="34" charset="0"/>
                <a:ea typeface="Alexandria Bold" pitchFamily="34" charset="0"/>
                <a:cs typeface="Alexandria Bold" pitchFamily="34" charset="0"/>
              </a:rPr>
              <a:t>التدرج</a:t>
            </a:r>
            <a:endParaRPr lang="ar-SA" altLang="zh-CN" kern="1200" dirty="0">
              <a:solidFill>
                <a:schemeClr val="tx1"/>
              </a:solidFill>
              <a:latin typeface="Calibri" charset="0"/>
              <a:ea typeface="等线" charset="0"/>
              <a:cs typeface="Calibri" charset="0"/>
            </a:endParaRPr>
          </a:p>
        </p:txBody>
      </p:sp>
      <p:sp>
        <p:nvSpPr>
          <p:cNvPr id="545" name="Rectangle"/>
          <p:cNvSpPr>
            <a:spLocks/>
          </p:cNvSpPr>
          <p:nvPr/>
        </p:nvSpPr>
        <p:spPr>
          <a:xfrm>
            <a:off x="7936111" y="5581154"/>
            <a:ext cx="3238103" cy="384770"/>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1500"/>
              </a:lnSpc>
            </a:pPr>
            <a:r>
              <a:rPr lang="ar-SA" altLang="zh-CN" sz="1050" kern="1200">
                <a:solidFill>
                  <a:srgbClr val="15213F"/>
                </a:solidFill>
                <a:latin typeface="Alexandria" pitchFamily="34" charset="0"/>
                <a:ea typeface="Alexandria" pitchFamily="34" charset="0"/>
                <a:cs typeface="Alexandria" pitchFamily="34" charset="0"/>
              </a:rPr>
              <a:t>البدء بأنشطة بسيطة ثم التدرج نحو مهام أكثر تعقيدًا لبناء الثقة والمهارة تدريجيًا.</a:t>
            </a:r>
            <a:endParaRPr lang="ar-SA" altLang="zh-CN" sz="1050" kern="1200">
              <a:solidFill>
                <a:schemeClr val="tx1"/>
              </a:solidFill>
              <a:latin typeface="Calibri" charset="0"/>
              <a:ea typeface="等线" charset="0"/>
              <a:cs typeface="Calibri" charset="0"/>
            </a:endParaRPr>
          </a:p>
        </p:txBody>
      </p:sp>
      <p:sp>
        <p:nvSpPr>
          <p:cNvPr id="546" name="Rounded rectangle"/>
          <p:cNvSpPr>
            <a:spLocks/>
          </p:cNvSpPr>
          <p:nvPr/>
        </p:nvSpPr>
        <p:spPr>
          <a:xfrm>
            <a:off x="7735491" y="5379492"/>
            <a:ext cx="66576" cy="66576"/>
          </a:xfrm>
          <a:prstGeom prst="roundRect">
            <a:avLst>
              <a:gd name="adj" fmla="val 572277"/>
            </a:avLst>
          </a:prstGeom>
          <a:solidFill>
            <a:srgbClr val="00AEEF"/>
          </a:solidFill>
          <a:ln w="12700" cap="flat" cmpd="sng">
            <a:noFill/>
            <a:prstDash val="solid"/>
            <a:miter/>
          </a:ln>
        </p:spPr>
      </p:sp>
      <p:sp>
        <p:nvSpPr>
          <p:cNvPr id="547" name="Rectangle"/>
          <p:cNvSpPr>
            <a:spLocks/>
          </p:cNvSpPr>
          <p:nvPr/>
        </p:nvSpPr>
        <p:spPr>
          <a:xfrm>
            <a:off x="5963246" y="5308799"/>
            <a:ext cx="1664989" cy="208061"/>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1625"/>
              </a:lnSpc>
            </a:pPr>
            <a:r>
              <a:rPr lang="ar-SA" altLang="zh-CN" b="1" kern="1200" dirty="0">
                <a:solidFill>
                  <a:srgbClr val="15213F"/>
                </a:solidFill>
                <a:latin typeface="Alexandria Bold" pitchFamily="34" charset="0"/>
                <a:ea typeface="Alexandria Bold" pitchFamily="34" charset="0"/>
                <a:cs typeface="Alexandria Bold" pitchFamily="34" charset="0"/>
              </a:rPr>
              <a:t>التنويع</a:t>
            </a:r>
            <a:endParaRPr lang="ar-SA" altLang="zh-CN" kern="1200" dirty="0">
              <a:solidFill>
                <a:schemeClr val="tx1"/>
              </a:solidFill>
              <a:latin typeface="Calibri" charset="0"/>
              <a:ea typeface="等线" charset="0"/>
              <a:cs typeface="Calibri" charset="0"/>
            </a:endParaRPr>
          </a:p>
        </p:txBody>
      </p:sp>
      <p:sp>
        <p:nvSpPr>
          <p:cNvPr id="548" name="Rectangle"/>
          <p:cNvSpPr>
            <a:spLocks/>
          </p:cNvSpPr>
          <p:nvPr/>
        </p:nvSpPr>
        <p:spPr>
          <a:xfrm>
            <a:off x="4390033" y="5581154"/>
            <a:ext cx="3238203" cy="384770"/>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1500"/>
              </a:lnSpc>
            </a:pPr>
            <a:r>
              <a:rPr lang="ar-SA" altLang="zh-CN" sz="1050" kern="1200">
                <a:solidFill>
                  <a:srgbClr val="15213F"/>
                </a:solidFill>
                <a:latin typeface="Alexandria" pitchFamily="34" charset="0"/>
                <a:ea typeface="Alexandria" pitchFamily="34" charset="0"/>
                <a:cs typeface="Alexandria" pitchFamily="34" charset="0"/>
              </a:rPr>
              <a:t>تنويع أساليب التقويم وعدم الاعتماد على أداة واحدة، مع ربط التقويم بمواقف واقعية كلما أمكن.</a:t>
            </a:r>
            <a:endParaRPr lang="ar-SA" altLang="zh-CN" sz="1050" kern="1200">
              <a:solidFill>
                <a:schemeClr val="tx1"/>
              </a:solidFill>
              <a:latin typeface="Calibri" charset="0"/>
              <a:ea typeface="等线" charset="0"/>
              <a:cs typeface="Calibri" charset="0"/>
            </a:endParaRPr>
          </a:p>
        </p:txBody>
      </p:sp>
      <p:sp>
        <p:nvSpPr>
          <p:cNvPr id="549" name="Rounded rectangle"/>
          <p:cNvSpPr>
            <a:spLocks/>
          </p:cNvSpPr>
          <p:nvPr/>
        </p:nvSpPr>
        <p:spPr>
          <a:xfrm>
            <a:off x="4189413" y="5379492"/>
            <a:ext cx="66576" cy="66576"/>
          </a:xfrm>
          <a:prstGeom prst="roundRect">
            <a:avLst>
              <a:gd name="adj" fmla="val 572277"/>
            </a:avLst>
          </a:prstGeom>
          <a:solidFill>
            <a:srgbClr val="00AEEF"/>
          </a:solidFill>
          <a:ln w="12700" cap="flat" cmpd="sng">
            <a:noFill/>
            <a:prstDash val="solid"/>
            <a:miter/>
          </a:ln>
        </p:spPr>
      </p:sp>
      <p:sp>
        <p:nvSpPr>
          <p:cNvPr id="550" name="Rectangle"/>
          <p:cNvSpPr>
            <a:spLocks/>
          </p:cNvSpPr>
          <p:nvPr/>
        </p:nvSpPr>
        <p:spPr>
          <a:xfrm>
            <a:off x="2417168" y="5308799"/>
            <a:ext cx="1664990" cy="208061"/>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1625"/>
              </a:lnSpc>
            </a:pPr>
            <a:r>
              <a:rPr lang="ar-SA" altLang="zh-CN" b="1" kern="1200" dirty="0">
                <a:solidFill>
                  <a:srgbClr val="15213F"/>
                </a:solidFill>
                <a:latin typeface="Alexandria Bold" pitchFamily="34" charset="0"/>
                <a:ea typeface="Alexandria Bold" pitchFamily="34" charset="0"/>
                <a:cs typeface="Alexandria Bold" pitchFamily="34" charset="0"/>
              </a:rPr>
              <a:t>التغذية الراجعة</a:t>
            </a:r>
            <a:endParaRPr lang="ar-SA" altLang="zh-CN" kern="1200" dirty="0">
              <a:solidFill>
                <a:schemeClr val="tx1"/>
              </a:solidFill>
              <a:latin typeface="Calibri" charset="0"/>
              <a:ea typeface="等线" charset="0"/>
              <a:cs typeface="Calibri" charset="0"/>
            </a:endParaRPr>
          </a:p>
        </p:txBody>
      </p:sp>
      <p:sp>
        <p:nvSpPr>
          <p:cNvPr id="551" name="Rectangle"/>
          <p:cNvSpPr>
            <a:spLocks/>
          </p:cNvSpPr>
          <p:nvPr/>
        </p:nvSpPr>
        <p:spPr>
          <a:xfrm>
            <a:off x="843955" y="5581154"/>
            <a:ext cx="3238203" cy="384770"/>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1500"/>
              </a:lnSpc>
            </a:pPr>
            <a:r>
              <a:rPr lang="ar-SA" altLang="zh-CN" sz="1050" kern="1200">
                <a:solidFill>
                  <a:srgbClr val="15213F"/>
                </a:solidFill>
                <a:latin typeface="Alexandria" pitchFamily="34" charset="0"/>
                <a:ea typeface="Alexandria" pitchFamily="34" charset="0"/>
                <a:cs typeface="Alexandria" pitchFamily="34" charset="0"/>
              </a:rPr>
              <a:t>تقديم تغذية راجعة تساعد الطلبة على تحسين تفكيرهم، واستخدام نتائج التقويم لتطوير التدريس.</a:t>
            </a:r>
            <a:endParaRPr lang="ar-SA" altLang="zh-CN" sz="1050" kern="1200">
              <a:solidFill>
                <a:schemeClr val="tx1"/>
              </a:solidFill>
              <a:latin typeface="Calibri" charset="0"/>
              <a:ea typeface="等线" charset="0"/>
              <a:cs typeface="Calibri" charset="0"/>
            </a:endParaRPr>
          </a:p>
        </p:txBody>
      </p:sp>
      <p:sp>
        <p:nvSpPr>
          <p:cNvPr id="2" name="TextBox 1">
            <a:extLst>
              <a:ext uri="{FF2B5EF4-FFF2-40B4-BE49-F238E27FC236}">
                <a16:creationId xmlns:a16="http://schemas.microsoft.com/office/drawing/2014/main" id="{F77A09C1-6BCC-4A49-AC3F-2CC751D19F9A}"/>
              </a:ext>
            </a:extLst>
          </p:cNvPr>
          <p:cNvSpPr txBox="1"/>
          <p:nvPr/>
        </p:nvSpPr>
        <p:spPr>
          <a:xfrm>
            <a:off x="983457" y="1300969"/>
            <a:ext cx="10403307" cy="615105"/>
          </a:xfrm>
          <a:prstGeom prst="rect">
            <a:avLst/>
          </a:prstGeom>
          <a:noFill/>
        </p:spPr>
        <p:txBody>
          <a:bodyPr wrap="square" rtlCol="0">
            <a:spAutoFit/>
          </a:bodyPr>
          <a:lstStyle/>
          <a:p>
            <a:pPr algn="ctr" rtl="1">
              <a:lnSpc>
                <a:spcPct val="150000"/>
              </a:lnSpc>
            </a:pPr>
            <a:r>
              <a:rPr lang="ar-SA" sz="1200" dirty="0">
                <a:latin typeface="Alexandria" pitchFamily="2" charset="-78"/>
                <a:cs typeface="Alexandria" pitchFamily="2" charset="-78"/>
              </a:rPr>
              <a:t>يُعد تقويم التفكير الناقد خطوة أساسية للتأكد من فاعلية التدريس وتحقيق أهداف التعلم، ويعتمد على اختيار أدوات مناسبة تراعي مستوى الطلبة وطبيعة المحتوى الدراسي.</a:t>
            </a:r>
          </a:p>
        </p:txBody>
      </p:sp>
    </p:spTree>
    <p:extLst>
      <p:ext uri="{BB962C8B-B14F-4D97-AF65-F5344CB8AC3E}">
        <p14:creationId xmlns:p14="http://schemas.microsoft.com/office/powerpoint/2010/main" val="14588247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0" name="Image"/>
          <p:cNvPicPr>
            <a:picLocks noChangeAspect="1"/>
          </p:cNvPicPr>
          <p:nvPr/>
        </p:nvPicPr>
        <p:blipFill>
          <a:blip r:embed="rId3" cstate="print"/>
          <a:stretch>
            <a:fillRect/>
          </a:stretch>
        </p:blipFill>
        <p:spPr>
          <a:xfrm>
            <a:off x="144265" y="30186"/>
            <a:ext cx="11903471" cy="6797629"/>
          </a:xfrm>
          <a:prstGeom prst="rect">
            <a:avLst/>
          </a:prstGeom>
          <a:noFill/>
          <a:ln w="12700" cap="flat" cmpd="sng">
            <a:noFill/>
            <a:prstDash val="solid"/>
            <a:miter/>
          </a:ln>
        </p:spPr>
      </p:pic>
      <p:sp>
        <p:nvSpPr>
          <p:cNvPr id="571" name="Rectangle"/>
          <p:cNvSpPr>
            <a:spLocks/>
          </p:cNvSpPr>
          <p:nvPr/>
        </p:nvSpPr>
        <p:spPr>
          <a:xfrm>
            <a:off x="3887887" y="524569"/>
            <a:ext cx="7642622" cy="516732"/>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4042"/>
              </a:lnSpc>
            </a:pPr>
            <a:r>
              <a:rPr lang="ar-SA" altLang="zh-CN" sz="1600" b="1" kern="1200">
                <a:solidFill>
                  <a:srgbClr val="00B0F0"/>
                </a:solidFill>
                <a:latin typeface="Alexandria Bold" pitchFamily="34" charset="0"/>
                <a:ea typeface="Alexandria Bold" pitchFamily="34" charset="0"/>
                <a:cs typeface="Alexandria Bold" pitchFamily="34" charset="0"/>
              </a:rPr>
              <a:t>كيف يدعم التفكير الناقد القرار القيادي؟</a:t>
            </a:r>
            <a:endParaRPr lang="ar-SA" altLang="zh-CN" sz="1600" kern="1200">
              <a:solidFill>
                <a:srgbClr val="00B0F0"/>
              </a:solidFill>
              <a:latin typeface="Calibri" charset="0"/>
              <a:ea typeface="等线" charset="0"/>
              <a:cs typeface="Calibri" charset="0"/>
            </a:endParaRPr>
          </a:p>
        </p:txBody>
      </p:sp>
      <p:pic>
        <p:nvPicPr>
          <p:cNvPr id="572" name="Image" descr="preencoded.png"/>
          <p:cNvPicPr>
            <a:picLocks noChangeAspect="1"/>
          </p:cNvPicPr>
          <p:nvPr/>
        </p:nvPicPr>
        <p:blipFill>
          <a:blip r:embed="rId4" cstate="print"/>
          <a:stretch>
            <a:fillRect/>
          </a:stretch>
        </p:blipFill>
        <p:spPr>
          <a:xfrm>
            <a:off x="10703620" y="1371996"/>
            <a:ext cx="826889" cy="826988"/>
          </a:xfrm>
          <a:prstGeom prst="rect">
            <a:avLst/>
          </a:prstGeom>
          <a:noFill/>
          <a:ln w="12700" cap="flat" cmpd="sng">
            <a:noFill/>
            <a:prstDash val="solid"/>
            <a:miter/>
          </a:ln>
        </p:spPr>
      </p:pic>
      <p:sp>
        <p:nvSpPr>
          <p:cNvPr id="573" name="Rectangle"/>
          <p:cNvSpPr>
            <a:spLocks/>
          </p:cNvSpPr>
          <p:nvPr/>
        </p:nvSpPr>
        <p:spPr>
          <a:xfrm>
            <a:off x="8349158" y="1546891"/>
            <a:ext cx="2189163"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b="1" kern="1200">
                <a:solidFill>
                  <a:srgbClr val="15213F"/>
                </a:solidFill>
                <a:latin typeface="Alexandria Bold" pitchFamily="34" charset="0"/>
                <a:ea typeface="Alexandria Bold" pitchFamily="34" charset="0"/>
                <a:cs typeface="Alexandria Bold" pitchFamily="34" charset="0"/>
              </a:rPr>
              <a:t>تحليل المشكلة بعمق</a:t>
            </a:r>
            <a:endParaRPr lang="ar-SA" altLang="zh-CN" kern="1200">
              <a:solidFill>
                <a:schemeClr val="tx1"/>
              </a:solidFill>
              <a:latin typeface="Calibri" charset="0"/>
              <a:ea typeface="等线" charset="0"/>
              <a:cs typeface="Calibri" charset="0"/>
            </a:endParaRPr>
          </a:p>
        </p:txBody>
      </p:sp>
      <p:sp>
        <p:nvSpPr>
          <p:cNvPr id="574" name="Rectangle"/>
          <p:cNvSpPr>
            <a:spLocks/>
          </p:cNvSpPr>
          <p:nvPr/>
        </p:nvSpPr>
        <p:spPr>
          <a:xfrm>
            <a:off x="694828" y="1907332"/>
            <a:ext cx="9876830" cy="264617"/>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83"/>
              </a:lnSpc>
            </a:pPr>
            <a:r>
              <a:rPr lang="ar-SA" altLang="zh-CN" kern="1200">
                <a:solidFill>
                  <a:srgbClr val="15213F"/>
                </a:solidFill>
                <a:latin typeface="Alexandria" pitchFamily="34" charset="0"/>
                <a:ea typeface="Alexandria" pitchFamily="34" charset="0"/>
                <a:cs typeface="Alexandria" pitchFamily="34" charset="0"/>
              </a:rPr>
              <a:t>بدل الاكتفاء بالمظاهر، يبحث القائد عن الأسباب الجذرية للمشكلة ويستقصي جميع الأبعاد.</a:t>
            </a:r>
            <a:endParaRPr lang="ar-SA" altLang="zh-CN" kern="1200">
              <a:solidFill>
                <a:schemeClr val="tx1"/>
              </a:solidFill>
              <a:latin typeface="Calibri" charset="0"/>
              <a:ea typeface="等线" charset="0"/>
              <a:cs typeface="Calibri" charset="0"/>
            </a:endParaRPr>
          </a:p>
        </p:txBody>
      </p:sp>
      <p:pic>
        <p:nvPicPr>
          <p:cNvPr id="575" name="Image" descr="preencoded.png"/>
          <p:cNvPicPr>
            <a:picLocks noChangeAspect="1"/>
          </p:cNvPicPr>
          <p:nvPr/>
        </p:nvPicPr>
        <p:blipFill>
          <a:blip r:embed="rId5" cstate="print"/>
          <a:stretch>
            <a:fillRect/>
          </a:stretch>
        </p:blipFill>
        <p:spPr>
          <a:xfrm>
            <a:off x="10703620" y="2364284"/>
            <a:ext cx="826889" cy="826988"/>
          </a:xfrm>
          <a:prstGeom prst="rect">
            <a:avLst/>
          </a:prstGeom>
          <a:noFill/>
          <a:ln w="12700" cap="flat" cmpd="sng">
            <a:noFill/>
            <a:prstDash val="solid"/>
            <a:miter/>
          </a:ln>
        </p:spPr>
      </p:pic>
      <p:sp>
        <p:nvSpPr>
          <p:cNvPr id="576" name="Rectangle"/>
          <p:cNvSpPr>
            <a:spLocks/>
          </p:cNvSpPr>
          <p:nvPr/>
        </p:nvSpPr>
        <p:spPr>
          <a:xfrm>
            <a:off x="6974086" y="2546187"/>
            <a:ext cx="3597572"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b="1" kern="1200">
                <a:solidFill>
                  <a:srgbClr val="15213F"/>
                </a:solidFill>
                <a:latin typeface="Alexandria Bold" pitchFamily="34" charset="0"/>
                <a:ea typeface="Alexandria Bold" pitchFamily="34" charset="0"/>
                <a:cs typeface="Alexandria Bold" pitchFamily="34" charset="0"/>
              </a:rPr>
              <a:t>جمع المعلومات من مصادر متعددة</a:t>
            </a:r>
            <a:endParaRPr lang="ar-SA" altLang="zh-CN" kern="1200">
              <a:solidFill>
                <a:schemeClr val="tx1"/>
              </a:solidFill>
              <a:latin typeface="Calibri" charset="0"/>
              <a:ea typeface="等线" charset="0"/>
              <a:cs typeface="Calibri" charset="0"/>
            </a:endParaRPr>
          </a:p>
        </p:txBody>
      </p:sp>
      <p:sp>
        <p:nvSpPr>
          <p:cNvPr id="577" name="Rectangle"/>
          <p:cNvSpPr>
            <a:spLocks/>
          </p:cNvSpPr>
          <p:nvPr/>
        </p:nvSpPr>
        <p:spPr>
          <a:xfrm>
            <a:off x="694828" y="2870844"/>
            <a:ext cx="9876830" cy="264617"/>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83"/>
              </a:lnSpc>
            </a:pPr>
            <a:r>
              <a:rPr lang="ar-SA" altLang="zh-CN" kern="1200">
                <a:solidFill>
                  <a:srgbClr val="15213F"/>
                </a:solidFill>
                <a:latin typeface="Alexandria" pitchFamily="34" charset="0"/>
                <a:ea typeface="Alexandria" pitchFamily="34" charset="0"/>
                <a:cs typeface="Alexandria" pitchFamily="34" charset="0"/>
              </a:rPr>
              <a:t>يشمل ذلك آراء المعلمين، بيانات الطلاب، ملاحظات الصف، وتقارير الأداء لضمان رؤية شاملة.</a:t>
            </a:r>
            <a:endParaRPr lang="ar-SA" altLang="zh-CN" kern="1200">
              <a:solidFill>
                <a:schemeClr val="tx1"/>
              </a:solidFill>
              <a:latin typeface="Calibri" charset="0"/>
              <a:ea typeface="等线" charset="0"/>
              <a:cs typeface="Calibri" charset="0"/>
            </a:endParaRPr>
          </a:p>
        </p:txBody>
      </p:sp>
      <p:pic>
        <p:nvPicPr>
          <p:cNvPr id="578" name="Image" descr="preencoded.png"/>
          <p:cNvPicPr>
            <a:picLocks noChangeAspect="1"/>
          </p:cNvPicPr>
          <p:nvPr/>
        </p:nvPicPr>
        <p:blipFill>
          <a:blip r:embed="rId6" cstate="print"/>
          <a:stretch>
            <a:fillRect/>
          </a:stretch>
        </p:blipFill>
        <p:spPr>
          <a:xfrm>
            <a:off x="10703620" y="3356570"/>
            <a:ext cx="826889" cy="826988"/>
          </a:xfrm>
          <a:prstGeom prst="rect">
            <a:avLst/>
          </a:prstGeom>
          <a:noFill/>
          <a:ln w="12700" cap="flat" cmpd="sng">
            <a:noFill/>
            <a:prstDash val="solid"/>
            <a:miter/>
          </a:ln>
        </p:spPr>
      </p:pic>
      <p:sp>
        <p:nvSpPr>
          <p:cNvPr id="579" name="Rectangle"/>
          <p:cNvSpPr>
            <a:spLocks/>
          </p:cNvSpPr>
          <p:nvPr/>
        </p:nvSpPr>
        <p:spPr>
          <a:xfrm>
            <a:off x="8387011" y="3526310"/>
            <a:ext cx="2113458"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b="1" kern="1200">
                <a:solidFill>
                  <a:srgbClr val="15213F"/>
                </a:solidFill>
                <a:latin typeface="Alexandria Bold" pitchFamily="34" charset="0"/>
                <a:ea typeface="Alexandria Bold" pitchFamily="34" charset="0"/>
                <a:cs typeface="Alexandria Bold" pitchFamily="34" charset="0"/>
              </a:rPr>
              <a:t>تقييم البدائل المتاحة</a:t>
            </a:r>
            <a:endParaRPr lang="ar-SA" altLang="zh-CN" kern="1200">
              <a:solidFill>
                <a:schemeClr val="tx1"/>
              </a:solidFill>
              <a:latin typeface="Calibri" charset="0"/>
              <a:ea typeface="等线" charset="0"/>
              <a:cs typeface="Calibri" charset="0"/>
            </a:endParaRPr>
          </a:p>
        </p:txBody>
      </p:sp>
      <p:sp>
        <p:nvSpPr>
          <p:cNvPr id="580" name="Rectangle"/>
          <p:cNvSpPr>
            <a:spLocks/>
          </p:cNvSpPr>
          <p:nvPr/>
        </p:nvSpPr>
        <p:spPr>
          <a:xfrm>
            <a:off x="694828" y="3912792"/>
            <a:ext cx="9876830" cy="264617"/>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83"/>
              </a:lnSpc>
            </a:pPr>
            <a:r>
              <a:rPr lang="ar-SA" altLang="zh-CN" kern="1200">
                <a:solidFill>
                  <a:srgbClr val="15213F"/>
                </a:solidFill>
                <a:latin typeface="Alexandria" pitchFamily="34" charset="0"/>
                <a:ea typeface="Alexandria" pitchFamily="34" charset="0"/>
                <a:cs typeface="Alexandria" pitchFamily="34" charset="0"/>
              </a:rPr>
              <a:t>مقارنة الحلول وفق معايير واضحة مثل: الأثر، الإمكانات، الوقت، والاستدامة.</a:t>
            </a:r>
            <a:endParaRPr lang="ar-SA" altLang="zh-CN" kern="1200">
              <a:solidFill>
                <a:schemeClr val="tx1"/>
              </a:solidFill>
              <a:latin typeface="Calibri" charset="0"/>
              <a:ea typeface="等线" charset="0"/>
              <a:cs typeface="Calibri" charset="0"/>
            </a:endParaRPr>
          </a:p>
        </p:txBody>
      </p:sp>
      <p:pic>
        <p:nvPicPr>
          <p:cNvPr id="581" name="Image" descr="preencoded.png"/>
          <p:cNvPicPr>
            <a:picLocks noChangeAspect="1"/>
          </p:cNvPicPr>
          <p:nvPr/>
        </p:nvPicPr>
        <p:blipFill>
          <a:blip r:embed="rId7" cstate="print"/>
          <a:stretch>
            <a:fillRect/>
          </a:stretch>
        </p:blipFill>
        <p:spPr>
          <a:xfrm>
            <a:off x="10703620" y="4348857"/>
            <a:ext cx="826889" cy="826988"/>
          </a:xfrm>
          <a:prstGeom prst="rect">
            <a:avLst/>
          </a:prstGeom>
          <a:noFill/>
          <a:ln w="12700" cap="flat" cmpd="sng">
            <a:noFill/>
            <a:prstDash val="solid"/>
            <a:miter/>
          </a:ln>
        </p:spPr>
      </p:pic>
      <p:sp>
        <p:nvSpPr>
          <p:cNvPr id="582" name="Rectangle"/>
          <p:cNvSpPr>
            <a:spLocks/>
          </p:cNvSpPr>
          <p:nvPr/>
        </p:nvSpPr>
        <p:spPr>
          <a:xfrm>
            <a:off x="8424863" y="4563891"/>
            <a:ext cx="2146795"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b="1" kern="1200">
                <a:solidFill>
                  <a:srgbClr val="15213F"/>
                </a:solidFill>
                <a:latin typeface="Alexandria Bold" pitchFamily="34" charset="0"/>
                <a:ea typeface="Alexandria Bold" pitchFamily="34" charset="0"/>
                <a:cs typeface="Alexandria Bold" pitchFamily="34" charset="0"/>
              </a:rPr>
              <a:t>تجنب التحيز والانفعال</a:t>
            </a:r>
            <a:endParaRPr lang="ar-SA" altLang="zh-CN" kern="1200">
              <a:solidFill>
                <a:schemeClr val="tx1"/>
              </a:solidFill>
              <a:latin typeface="Calibri" charset="0"/>
              <a:ea typeface="等线" charset="0"/>
              <a:cs typeface="Calibri" charset="0"/>
            </a:endParaRPr>
          </a:p>
        </p:txBody>
      </p:sp>
      <p:sp>
        <p:nvSpPr>
          <p:cNvPr id="583" name="Rectangle"/>
          <p:cNvSpPr>
            <a:spLocks/>
          </p:cNvSpPr>
          <p:nvPr/>
        </p:nvSpPr>
        <p:spPr>
          <a:xfrm>
            <a:off x="665770" y="4834456"/>
            <a:ext cx="9876830" cy="264617"/>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83"/>
              </a:lnSpc>
            </a:pPr>
            <a:r>
              <a:rPr lang="ar-SA" altLang="zh-CN" kern="1200">
                <a:solidFill>
                  <a:srgbClr val="15213F"/>
                </a:solidFill>
                <a:latin typeface="Alexandria" pitchFamily="34" charset="0"/>
                <a:ea typeface="Alexandria" pitchFamily="34" charset="0"/>
                <a:cs typeface="Alexandria" pitchFamily="34" charset="0"/>
              </a:rPr>
              <a:t>يساعد التفكير الناقد على اتخاذ قرارات موضوعية بعيدًا عن العاطفة أو الانطباعات الأولية.</a:t>
            </a:r>
            <a:endParaRPr lang="ar-SA" altLang="zh-CN" kern="1200">
              <a:solidFill>
                <a:schemeClr val="tx1"/>
              </a:solidFill>
              <a:latin typeface="Calibri" charset="0"/>
              <a:ea typeface="等线" charset="0"/>
              <a:cs typeface="Calibri" charset="0"/>
            </a:endParaRPr>
          </a:p>
        </p:txBody>
      </p:sp>
      <p:pic>
        <p:nvPicPr>
          <p:cNvPr id="584" name="Image" descr="preencoded.png"/>
          <p:cNvPicPr>
            <a:picLocks noChangeAspect="1"/>
          </p:cNvPicPr>
          <p:nvPr/>
        </p:nvPicPr>
        <p:blipFill>
          <a:blip r:embed="rId8" cstate="print"/>
          <a:stretch>
            <a:fillRect/>
          </a:stretch>
        </p:blipFill>
        <p:spPr>
          <a:xfrm>
            <a:off x="10703620" y="5341144"/>
            <a:ext cx="826889" cy="826988"/>
          </a:xfrm>
          <a:prstGeom prst="rect">
            <a:avLst/>
          </a:prstGeom>
          <a:noFill/>
          <a:ln w="12700" cap="flat" cmpd="sng">
            <a:noFill/>
            <a:prstDash val="solid"/>
            <a:miter/>
          </a:ln>
        </p:spPr>
      </p:pic>
      <p:sp>
        <p:nvSpPr>
          <p:cNvPr id="585" name="Rectangle"/>
          <p:cNvSpPr>
            <a:spLocks/>
          </p:cNvSpPr>
          <p:nvPr/>
        </p:nvSpPr>
        <p:spPr>
          <a:xfrm>
            <a:off x="8010023" y="5576235"/>
            <a:ext cx="2579886"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b="1" kern="1200">
                <a:solidFill>
                  <a:srgbClr val="15213F"/>
                </a:solidFill>
                <a:latin typeface="Alexandria Bold" pitchFamily="34" charset="0"/>
                <a:ea typeface="Alexandria Bold" pitchFamily="34" charset="0"/>
                <a:cs typeface="Alexandria Bold" pitchFamily="34" charset="0"/>
              </a:rPr>
              <a:t>اختيار الحل ومتابعة نتائجه</a:t>
            </a:r>
            <a:endParaRPr lang="ar-SA" altLang="zh-CN" kern="1200">
              <a:solidFill>
                <a:schemeClr val="tx1"/>
              </a:solidFill>
              <a:latin typeface="Calibri" charset="0"/>
              <a:ea typeface="等线" charset="0"/>
              <a:cs typeface="Calibri" charset="0"/>
            </a:endParaRPr>
          </a:p>
        </p:txBody>
      </p:sp>
      <p:sp>
        <p:nvSpPr>
          <p:cNvPr id="586" name="Rectangle"/>
          <p:cNvSpPr>
            <a:spLocks/>
          </p:cNvSpPr>
          <p:nvPr/>
        </p:nvSpPr>
        <p:spPr>
          <a:xfrm>
            <a:off x="744141" y="5864666"/>
            <a:ext cx="9876830" cy="264617"/>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83"/>
              </a:lnSpc>
            </a:pPr>
            <a:r>
              <a:rPr lang="ar-SA" altLang="zh-CN" kern="1200">
                <a:solidFill>
                  <a:srgbClr val="15213F"/>
                </a:solidFill>
                <a:latin typeface="Alexandria" pitchFamily="34" charset="0"/>
                <a:ea typeface="Alexandria" pitchFamily="34" charset="0"/>
                <a:cs typeface="Alexandria" pitchFamily="34" charset="0"/>
              </a:rPr>
              <a:t>لا ينتهي القرار عند التنفيذ، بل يستمر بالتقويم والتحسين المستمر لضمان تحقيق الأهداف.</a:t>
            </a:r>
            <a:endParaRPr lang="ar-SA" altLang="zh-CN" kern="120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2532632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0" name="Image"/>
          <p:cNvPicPr>
            <a:picLocks noChangeAspect="1"/>
          </p:cNvPicPr>
          <p:nvPr/>
        </p:nvPicPr>
        <p:blipFill>
          <a:blip r:embed="rId3" cstate="print"/>
          <a:stretch>
            <a:fillRect/>
          </a:stretch>
        </p:blipFill>
        <p:spPr>
          <a:xfrm>
            <a:off x="288529" y="30186"/>
            <a:ext cx="11903471" cy="6797629"/>
          </a:xfrm>
          <a:prstGeom prst="rect">
            <a:avLst/>
          </a:prstGeom>
          <a:noFill/>
          <a:ln w="12700" cap="flat" cmpd="sng">
            <a:noFill/>
            <a:prstDash val="solid"/>
            <a:miter/>
          </a:ln>
        </p:spPr>
      </p:pic>
      <p:sp>
        <p:nvSpPr>
          <p:cNvPr id="591" name="Rectangle"/>
          <p:cNvSpPr>
            <a:spLocks/>
          </p:cNvSpPr>
          <p:nvPr/>
        </p:nvSpPr>
        <p:spPr>
          <a:xfrm>
            <a:off x="4411315" y="589156"/>
            <a:ext cx="7119144" cy="516732"/>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4042"/>
              </a:lnSpc>
            </a:pPr>
            <a:r>
              <a:rPr lang="ar-SA" altLang="zh-CN" sz="2400" b="1" kern="1200" dirty="0">
                <a:solidFill>
                  <a:srgbClr val="00B0F0"/>
                </a:solidFill>
                <a:latin typeface="Alexandria Bold" pitchFamily="34" charset="0"/>
                <a:ea typeface="Alexandria Bold" pitchFamily="34" charset="0"/>
                <a:cs typeface="Alexandria Bold" pitchFamily="34" charset="0"/>
              </a:rPr>
              <a:t>دور القائد التربوي في تمكين المعلم:</a:t>
            </a:r>
            <a:endParaRPr lang="ar-SA" altLang="zh-CN" sz="2400" kern="1200" dirty="0">
              <a:solidFill>
                <a:srgbClr val="00B0F0"/>
              </a:solidFill>
              <a:latin typeface="Calibri" charset="0"/>
              <a:ea typeface="等线" charset="0"/>
              <a:cs typeface="Calibri" charset="0"/>
            </a:endParaRPr>
          </a:p>
        </p:txBody>
      </p:sp>
      <p:sp>
        <p:nvSpPr>
          <p:cNvPr id="592" name="Rectangle"/>
          <p:cNvSpPr>
            <a:spLocks/>
          </p:cNvSpPr>
          <p:nvPr/>
        </p:nvSpPr>
        <p:spPr>
          <a:xfrm>
            <a:off x="661442" y="1392419"/>
            <a:ext cx="10869017" cy="529233"/>
          </a:xfrm>
          <a:prstGeom prst="rect">
            <a:avLst/>
          </a:prstGeom>
          <a:noFill/>
          <a:ln w="12700" cap="flat" cmpd="sng">
            <a:noFill/>
            <a:prstDash val="solid"/>
            <a:miter/>
          </a:ln>
        </p:spPr>
        <p:txBody>
          <a:bodyPr vert="horz" wrap="square" lIns="0" tIns="0" rIns="0" bIns="0" anchor="t" anchorCtr="0">
            <a:prstTxWarp prst="textNoShape">
              <a:avLst/>
            </a:prstTxWarp>
          </a:bodyPr>
          <a:lstStyle/>
          <a:p>
            <a:pPr algn="r" rtl="1">
              <a:lnSpc>
                <a:spcPct val="150000"/>
              </a:lnSpc>
            </a:pPr>
            <a:r>
              <a:rPr lang="ar-SA" altLang="zh-CN" sz="1292" kern="1200">
                <a:solidFill>
                  <a:srgbClr val="15213F"/>
                </a:solidFill>
                <a:latin typeface="Alexandria" pitchFamily="34" charset="0"/>
                <a:ea typeface="Alexandria" pitchFamily="34" charset="0"/>
                <a:cs typeface="Alexandria" pitchFamily="34" charset="0"/>
              </a:rPr>
              <a:t>تمكين المعلم يعني تهيئة الظروف التي تجعله قادرًا على أداء دوره بكفاءة وثقة واستقلالية، بما ينعكس على جودة التدريس وتنمية مهارات التفكير لدى الطلبة. ويُعد القائد التربوي المحرك الأساسي لهذا التمكين من خلال أدوار متكاملة:</a:t>
            </a:r>
            <a:endParaRPr lang="ar-SA" altLang="zh-CN" sz="1292" kern="1200">
              <a:solidFill>
                <a:schemeClr val="tx1"/>
              </a:solidFill>
              <a:latin typeface="Calibri" charset="0"/>
              <a:ea typeface="等线" charset="0"/>
              <a:cs typeface="Calibri" charset="0"/>
            </a:endParaRPr>
          </a:p>
        </p:txBody>
      </p:sp>
      <p:sp>
        <p:nvSpPr>
          <p:cNvPr id="593" name="Rectangle"/>
          <p:cNvSpPr>
            <a:spLocks/>
          </p:cNvSpPr>
          <p:nvPr/>
        </p:nvSpPr>
        <p:spPr>
          <a:xfrm>
            <a:off x="9057908" y="2293491"/>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sz="1625" b="1" kern="1200" dirty="0">
                <a:solidFill>
                  <a:schemeClr val="accent2">
                    <a:lumMod val="75000"/>
                  </a:schemeClr>
                </a:solidFill>
                <a:latin typeface="Alexandria Bold" pitchFamily="34" charset="0"/>
                <a:ea typeface="Alexandria Bold" pitchFamily="34" charset="0"/>
                <a:cs typeface="Alexandria Bold" pitchFamily="34" charset="0"/>
              </a:rPr>
              <a:t>تمكين مهني</a:t>
            </a:r>
            <a:endParaRPr lang="ar-SA" altLang="zh-CN" sz="1625" kern="1200" dirty="0">
              <a:solidFill>
                <a:schemeClr val="accent2">
                  <a:lumMod val="75000"/>
                </a:schemeClr>
              </a:solidFill>
              <a:latin typeface="Calibri" charset="0"/>
              <a:ea typeface="等线" charset="0"/>
              <a:cs typeface="Calibri" charset="0"/>
            </a:endParaRPr>
          </a:p>
        </p:txBody>
      </p:sp>
      <p:sp>
        <p:nvSpPr>
          <p:cNvPr id="594" name="Rectangle"/>
          <p:cNvSpPr>
            <a:spLocks/>
          </p:cNvSpPr>
          <p:nvPr/>
        </p:nvSpPr>
        <p:spPr>
          <a:xfrm>
            <a:off x="7933929" y="2592685"/>
            <a:ext cx="3596579" cy="793848"/>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توفير تدريب نوعي على استراتيجيات التعلم النشط، وتشجيع مجتمعات التعلم المهنية، ودعم التخطيط للدروس المحفزة للتفكير.</a:t>
            </a:r>
            <a:endParaRPr lang="ar-SA" altLang="zh-CN" sz="1292" kern="1200">
              <a:solidFill>
                <a:schemeClr val="tx1"/>
              </a:solidFill>
              <a:latin typeface="Calibri" charset="0"/>
              <a:ea typeface="等线" charset="0"/>
              <a:cs typeface="Calibri" charset="0"/>
            </a:endParaRPr>
          </a:p>
        </p:txBody>
      </p:sp>
      <p:pic>
        <p:nvPicPr>
          <p:cNvPr id="595" name="Image" descr="preencoded.png"/>
          <p:cNvPicPr>
            <a:picLocks noChangeAspect="1"/>
          </p:cNvPicPr>
          <p:nvPr/>
        </p:nvPicPr>
        <p:blipFill>
          <a:blip r:embed="rId4" cstate="print"/>
          <a:stretch>
            <a:fillRect/>
          </a:stretch>
        </p:blipFill>
        <p:spPr>
          <a:xfrm>
            <a:off x="4193878" y="2308225"/>
            <a:ext cx="3804146" cy="3804146"/>
          </a:xfrm>
          <a:prstGeom prst="rect">
            <a:avLst/>
          </a:prstGeom>
          <a:noFill/>
          <a:ln w="12700" cap="flat" cmpd="sng">
            <a:noFill/>
            <a:prstDash val="solid"/>
            <a:miter/>
          </a:ln>
        </p:spPr>
      </p:pic>
      <p:pic>
        <p:nvPicPr>
          <p:cNvPr id="596" name="Image" descr="preencoded.png"/>
          <p:cNvPicPr>
            <a:picLocks noChangeAspect="1"/>
          </p:cNvPicPr>
          <p:nvPr/>
        </p:nvPicPr>
        <p:blipFill>
          <a:blip r:embed="rId5" cstate="print"/>
          <a:stretch>
            <a:fillRect/>
          </a:stretch>
        </p:blipFill>
        <p:spPr>
          <a:xfrm>
            <a:off x="6429723" y="2836119"/>
            <a:ext cx="247451" cy="247451"/>
          </a:xfrm>
          <a:prstGeom prst="rect">
            <a:avLst/>
          </a:prstGeom>
          <a:noFill/>
          <a:ln w="12700" cap="flat" cmpd="sng">
            <a:noFill/>
            <a:prstDash val="solid"/>
            <a:miter/>
          </a:ln>
        </p:spPr>
      </p:pic>
      <p:sp>
        <p:nvSpPr>
          <p:cNvPr id="597" name="Rectangle"/>
          <p:cNvSpPr>
            <a:spLocks/>
          </p:cNvSpPr>
          <p:nvPr/>
        </p:nvSpPr>
        <p:spPr>
          <a:xfrm>
            <a:off x="1961158" y="2235002"/>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sz="1625" b="1" kern="1200">
                <a:solidFill>
                  <a:schemeClr val="accent2">
                    <a:lumMod val="75000"/>
                  </a:schemeClr>
                </a:solidFill>
                <a:latin typeface="Alexandria Bold" pitchFamily="34" charset="0"/>
                <a:ea typeface="Alexandria Bold" pitchFamily="34" charset="0"/>
                <a:cs typeface="Alexandria Bold" pitchFamily="34" charset="0"/>
              </a:rPr>
              <a:t>تمكين تنظيمي</a:t>
            </a:r>
            <a:endParaRPr lang="ar-SA" altLang="zh-CN" sz="1625" kern="1200">
              <a:solidFill>
                <a:schemeClr val="accent2">
                  <a:lumMod val="75000"/>
                </a:schemeClr>
              </a:solidFill>
              <a:latin typeface="Calibri" charset="0"/>
              <a:ea typeface="等线" charset="0"/>
              <a:cs typeface="Calibri" charset="0"/>
            </a:endParaRPr>
          </a:p>
        </p:txBody>
      </p:sp>
      <p:sp>
        <p:nvSpPr>
          <p:cNvPr id="598" name="Rectangle"/>
          <p:cNvSpPr>
            <a:spLocks/>
          </p:cNvSpPr>
          <p:nvPr/>
        </p:nvSpPr>
        <p:spPr>
          <a:xfrm>
            <a:off x="479376" y="2592685"/>
            <a:ext cx="3549204" cy="793848"/>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تنظيم العمل بما يتيح وقتًا للتطوير المهني، وتقليل الأعباء الروتينية، وتوفير الموارد اللازمة لدعم التعلم القائم على التفكير.</a:t>
            </a:r>
            <a:endParaRPr lang="ar-SA" altLang="zh-CN" sz="1292" kern="1200">
              <a:solidFill>
                <a:schemeClr val="tx1"/>
              </a:solidFill>
              <a:latin typeface="Calibri" charset="0"/>
              <a:ea typeface="等线" charset="0"/>
              <a:cs typeface="Calibri" charset="0"/>
            </a:endParaRPr>
          </a:p>
        </p:txBody>
      </p:sp>
      <p:pic>
        <p:nvPicPr>
          <p:cNvPr id="599" name="Image" descr="preencoded.png"/>
          <p:cNvPicPr>
            <a:picLocks noChangeAspect="1"/>
          </p:cNvPicPr>
          <p:nvPr/>
        </p:nvPicPr>
        <p:blipFill>
          <a:blip r:embed="rId6" cstate="print"/>
          <a:stretch>
            <a:fillRect/>
          </a:stretch>
        </p:blipFill>
        <p:spPr>
          <a:xfrm>
            <a:off x="4193878" y="2308225"/>
            <a:ext cx="3804146" cy="3804146"/>
          </a:xfrm>
          <a:prstGeom prst="rect">
            <a:avLst/>
          </a:prstGeom>
          <a:noFill/>
          <a:ln w="12700" cap="flat" cmpd="sng">
            <a:noFill/>
            <a:prstDash val="solid"/>
            <a:miter/>
          </a:ln>
        </p:spPr>
      </p:pic>
      <p:pic>
        <p:nvPicPr>
          <p:cNvPr id="600" name="Image" descr="preencoded.png"/>
          <p:cNvPicPr>
            <a:picLocks noChangeAspect="1"/>
          </p:cNvPicPr>
          <p:nvPr/>
        </p:nvPicPr>
        <p:blipFill>
          <a:blip r:embed="rId7" cstate="print"/>
          <a:stretch>
            <a:fillRect/>
          </a:stretch>
        </p:blipFill>
        <p:spPr>
          <a:xfrm>
            <a:off x="5118050" y="3065016"/>
            <a:ext cx="247451" cy="247451"/>
          </a:xfrm>
          <a:prstGeom prst="rect">
            <a:avLst/>
          </a:prstGeom>
          <a:noFill/>
          <a:ln w="12700" cap="flat" cmpd="sng">
            <a:noFill/>
            <a:prstDash val="solid"/>
            <a:miter/>
          </a:ln>
        </p:spPr>
      </p:pic>
      <p:sp>
        <p:nvSpPr>
          <p:cNvPr id="601" name="Rectangle"/>
          <p:cNvSpPr>
            <a:spLocks/>
          </p:cNvSpPr>
          <p:nvPr/>
        </p:nvSpPr>
        <p:spPr>
          <a:xfrm>
            <a:off x="1795760" y="3634582"/>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sz="1625" b="1" kern="1200">
                <a:solidFill>
                  <a:schemeClr val="accent2">
                    <a:lumMod val="75000"/>
                  </a:schemeClr>
                </a:solidFill>
                <a:latin typeface="Alexandria Bold" pitchFamily="34" charset="0"/>
                <a:ea typeface="Alexandria Bold" pitchFamily="34" charset="0"/>
                <a:cs typeface="Alexandria Bold" pitchFamily="34" charset="0"/>
              </a:rPr>
              <a:t>تمكين بالثقة</a:t>
            </a:r>
            <a:endParaRPr lang="ar-SA" altLang="zh-CN" sz="1625" kern="1200">
              <a:solidFill>
                <a:schemeClr val="accent2">
                  <a:lumMod val="75000"/>
                </a:schemeClr>
              </a:solidFill>
              <a:latin typeface="Calibri" charset="0"/>
              <a:ea typeface="等线" charset="0"/>
              <a:cs typeface="Calibri" charset="0"/>
            </a:endParaRPr>
          </a:p>
        </p:txBody>
      </p:sp>
      <p:sp>
        <p:nvSpPr>
          <p:cNvPr id="602" name="Rectangle"/>
          <p:cNvSpPr>
            <a:spLocks/>
          </p:cNvSpPr>
          <p:nvPr/>
        </p:nvSpPr>
        <p:spPr>
          <a:xfrm>
            <a:off x="496094" y="3992265"/>
            <a:ext cx="3367088" cy="793848"/>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تفويض الصلاحيات وإشراك المعلم في القرارات، ودعم المبادرات الصفية، وبناء شراكة قائمة على الاحترام المهني.</a:t>
            </a:r>
            <a:endParaRPr lang="ar-SA" altLang="zh-CN" sz="1292" kern="1200">
              <a:solidFill>
                <a:schemeClr val="tx1"/>
              </a:solidFill>
              <a:latin typeface="Calibri" charset="0"/>
              <a:ea typeface="等线" charset="0"/>
              <a:cs typeface="Calibri" charset="0"/>
            </a:endParaRPr>
          </a:p>
        </p:txBody>
      </p:sp>
      <p:pic>
        <p:nvPicPr>
          <p:cNvPr id="603" name="Image" descr="preencoded.png"/>
          <p:cNvPicPr>
            <a:picLocks noChangeAspect="1"/>
          </p:cNvPicPr>
          <p:nvPr/>
        </p:nvPicPr>
        <p:blipFill>
          <a:blip r:embed="rId8" cstate="print"/>
          <a:stretch>
            <a:fillRect/>
          </a:stretch>
        </p:blipFill>
        <p:spPr>
          <a:xfrm>
            <a:off x="4193878" y="2308225"/>
            <a:ext cx="3804146" cy="3804146"/>
          </a:xfrm>
          <a:prstGeom prst="rect">
            <a:avLst/>
          </a:prstGeom>
          <a:noFill/>
          <a:ln w="12700" cap="flat" cmpd="sng">
            <a:noFill/>
            <a:prstDash val="solid"/>
            <a:miter/>
          </a:ln>
        </p:spPr>
      </p:pic>
      <p:pic>
        <p:nvPicPr>
          <p:cNvPr id="604" name="Image" descr="preencoded.png"/>
          <p:cNvPicPr>
            <a:picLocks noChangeAspect="1"/>
          </p:cNvPicPr>
          <p:nvPr/>
        </p:nvPicPr>
        <p:blipFill>
          <a:blip r:embed="rId9" cstate="print"/>
          <a:stretch>
            <a:fillRect/>
          </a:stretch>
        </p:blipFill>
        <p:spPr>
          <a:xfrm>
            <a:off x="4660453" y="4315371"/>
            <a:ext cx="247451" cy="247451"/>
          </a:xfrm>
          <a:prstGeom prst="rect">
            <a:avLst/>
          </a:prstGeom>
          <a:noFill/>
          <a:ln w="12700" cap="flat" cmpd="sng">
            <a:noFill/>
            <a:prstDash val="solid"/>
            <a:miter/>
          </a:ln>
        </p:spPr>
      </p:pic>
      <p:sp>
        <p:nvSpPr>
          <p:cNvPr id="605" name="Rectangle"/>
          <p:cNvSpPr>
            <a:spLocks/>
          </p:cNvSpPr>
          <p:nvPr/>
        </p:nvSpPr>
        <p:spPr>
          <a:xfrm>
            <a:off x="1961158" y="5166419"/>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sz="1625" b="1" kern="1200">
                <a:solidFill>
                  <a:schemeClr val="accent2">
                    <a:lumMod val="75000"/>
                  </a:schemeClr>
                </a:solidFill>
                <a:latin typeface="Alexandria Bold" pitchFamily="34" charset="0"/>
                <a:ea typeface="Alexandria Bold" pitchFamily="34" charset="0"/>
                <a:cs typeface="Alexandria Bold" pitchFamily="34" charset="0"/>
              </a:rPr>
              <a:t>تمكين المناخ</a:t>
            </a:r>
            <a:endParaRPr lang="ar-SA" altLang="zh-CN" sz="1625" kern="1200">
              <a:solidFill>
                <a:schemeClr val="accent2">
                  <a:lumMod val="75000"/>
                </a:schemeClr>
              </a:solidFill>
              <a:latin typeface="Calibri" charset="0"/>
              <a:ea typeface="等线" charset="0"/>
              <a:cs typeface="Calibri" charset="0"/>
            </a:endParaRPr>
          </a:p>
        </p:txBody>
      </p:sp>
      <p:sp>
        <p:nvSpPr>
          <p:cNvPr id="606" name="Rectangle"/>
          <p:cNvSpPr>
            <a:spLocks/>
          </p:cNvSpPr>
          <p:nvPr/>
        </p:nvSpPr>
        <p:spPr>
          <a:xfrm>
            <a:off x="496094" y="5524103"/>
            <a:ext cx="3532486" cy="52923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خلق بيئة تشجع الحوار وتقبل الاختلاف، وتعزيز ثقافة "التعلم من الخطأ" بدل ثقافة اللوم.</a:t>
            </a:r>
            <a:endParaRPr lang="ar-SA" altLang="zh-CN" sz="1292" kern="1200">
              <a:solidFill>
                <a:schemeClr val="tx1"/>
              </a:solidFill>
              <a:latin typeface="Calibri" charset="0"/>
              <a:ea typeface="等线" charset="0"/>
              <a:cs typeface="Calibri" charset="0"/>
            </a:endParaRPr>
          </a:p>
        </p:txBody>
      </p:sp>
      <p:pic>
        <p:nvPicPr>
          <p:cNvPr id="607" name="Image" descr="preencoded.png"/>
          <p:cNvPicPr>
            <a:picLocks noChangeAspect="1"/>
          </p:cNvPicPr>
          <p:nvPr/>
        </p:nvPicPr>
        <p:blipFill>
          <a:blip r:embed="rId10" cstate="print"/>
          <a:stretch>
            <a:fillRect/>
          </a:stretch>
        </p:blipFill>
        <p:spPr>
          <a:xfrm>
            <a:off x="4193878" y="2308225"/>
            <a:ext cx="3804146" cy="3804146"/>
          </a:xfrm>
          <a:prstGeom prst="rect">
            <a:avLst/>
          </a:prstGeom>
          <a:noFill/>
          <a:ln w="12700" cap="flat" cmpd="sng">
            <a:noFill/>
            <a:prstDash val="solid"/>
            <a:miter/>
          </a:ln>
        </p:spPr>
      </p:pic>
      <p:pic>
        <p:nvPicPr>
          <p:cNvPr id="608" name="Image" descr="preencoded.png"/>
          <p:cNvPicPr>
            <a:picLocks noChangeAspect="1"/>
          </p:cNvPicPr>
          <p:nvPr/>
        </p:nvPicPr>
        <p:blipFill>
          <a:blip r:embed="rId11" cstate="print"/>
          <a:stretch>
            <a:fillRect/>
          </a:stretch>
        </p:blipFill>
        <p:spPr>
          <a:xfrm>
            <a:off x="5514529" y="5336828"/>
            <a:ext cx="247451" cy="247451"/>
          </a:xfrm>
          <a:prstGeom prst="rect">
            <a:avLst/>
          </a:prstGeom>
          <a:noFill/>
          <a:ln w="12700" cap="flat" cmpd="sng">
            <a:noFill/>
            <a:prstDash val="solid"/>
            <a:miter/>
          </a:ln>
        </p:spPr>
      </p:pic>
      <p:sp>
        <p:nvSpPr>
          <p:cNvPr id="609" name="Rectangle"/>
          <p:cNvSpPr>
            <a:spLocks/>
          </p:cNvSpPr>
          <p:nvPr/>
        </p:nvSpPr>
        <p:spPr>
          <a:xfrm>
            <a:off x="9058897" y="5068310"/>
            <a:ext cx="2067421" cy="258464"/>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sz="1625" b="1" kern="1200" dirty="0">
                <a:solidFill>
                  <a:schemeClr val="accent2">
                    <a:lumMod val="75000"/>
                  </a:schemeClr>
                </a:solidFill>
                <a:latin typeface="Alexandria Bold" pitchFamily="34" charset="0"/>
                <a:ea typeface="Alexandria Bold" pitchFamily="34" charset="0"/>
                <a:cs typeface="Alexandria Bold" pitchFamily="34" charset="0"/>
              </a:rPr>
              <a:t>تمكين تقويمي</a:t>
            </a:r>
            <a:endParaRPr lang="ar-SA" altLang="zh-CN" sz="1625" kern="1200" dirty="0">
              <a:solidFill>
                <a:schemeClr val="accent2">
                  <a:lumMod val="75000"/>
                </a:schemeClr>
              </a:solidFill>
              <a:latin typeface="Calibri" charset="0"/>
              <a:ea typeface="等线" charset="0"/>
              <a:cs typeface="Calibri" charset="0"/>
            </a:endParaRPr>
          </a:p>
        </p:txBody>
      </p:sp>
      <p:sp>
        <p:nvSpPr>
          <p:cNvPr id="610" name="Rectangle"/>
          <p:cNvSpPr>
            <a:spLocks/>
          </p:cNvSpPr>
          <p:nvPr/>
        </p:nvSpPr>
        <p:spPr>
          <a:xfrm>
            <a:off x="8163322" y="5391845"/>
            <a:ext cx="3367186" cy="793849"/>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توجيه التقويم ليقيس الفهم والتحليل لا الحفظ فقط، ودعم بناء أدوات تقويم متنوعة وتقديم تغذية راجعة بناءة.</a:t>
            </a:r>
            <a:endParaRPr lang="ar-SA" altLang="zh-CN" sz="1292" kern="1200">
              <a:solidFill>
                <a:schemeClr val="tx1"/>
              </a:solidFill>
              <a:latin typeface="Calibri" charset="0"/>
              <a:ea typeface="等线" charset="0"/>
              <a:cs typeface="Calibri" charset="0"/>
            </a:endParaRPr>
          </a:p>
        </p:txBody>
      </p:sp>
      <p:pic>
        <p:nvPicPr>
          <p:cNvPr id="611" name="Image" descr="preencoded.png"/>
          <p:cNvPicPr>
            <a:picLocks noChangeAspect="1"/>
          </p:cNvPicPr>
          <p:nvPr/>
        </p:nvPicPr>
        <p:blipFill>
          <a:blip r:embed="rId12" cstate="print"/>
          <a:stretch>
            <a:fillRect/>
          </a:stretch>
        </p:blipFill>
        <p:spPr>
          <a:xfrm>
            <a:off x="4193878" y="2308225"/>
            <a:ext cx="3804146" cy="3804146"/>
          </a:xfrm>
          <a:prstGeom prst="rect">
            <a:avLst/>
          </a:prstGeom>
          <a:noFill/>
          <a:ln w="12700" cap="flat" cmpd="sng">
            <a:noFill/>
            <a:prstDash val="solid"/>
            <a:miter/>
          </a:ln>
        </p:spPr>
      </p:pic>
      <p:pic>
        <p:nvPicPr>
          <p:cNvPr id="612" name="Image" descr="preencoded.png"/>
          <p:cNvPicPr>
            <a:picLocks noChangeAspect="1"/>
          </p:cNvPicPr>
          <p:nvPr/>
        </p:nvPicPr>
        <p:blipFill>
          <a:blip r:embed="rId13" cstate="print"/>
          <a:stretch>
            <a:fillRect/>
          </a:stretch>
        </p:blipFill>
        <p:spPr>
          <a:xfrm>
            <a:off x="6826200" y="5107930"/>
            <a:ext cx="247451" cy="247451"/>
          </a:xfrm>
          <a:prstGeom prst="rect">
            <a:avLst/>
          </a:prstGeom>
          <a:noFill/>
          <a:ln w="12700" cap="flat" cmpd="sng">
            <a:noFill/>
            <a:prstDash val="solid"/>
            <a:miter/>
          </a:ln>
        </p:spPr>
      </p:pic>
      <p:sp>
        <p:nvSpPr>
          <p:cNvPr id="613" name="Rectangle"/>
          <p:cNvSpPr>
            <a:spLocks/>
          </p:cNvSpPr>
          <p:nvPr/>
        </p:nvSpPr>
        <p:spPr>
          <a:xfrm>
            <a:off x="9026572" y="3699286"/>
            <a:ext cx="2067421" cy="258465"/>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2000"/>
              </a:lnSpc>
            </a:pPr>
            <a:r>
              <a:rPr lang="ar-SA" altLang="zh-CN" sz="1625" b="1" kern="1200" dirty="0">
                <a:solidFill>
                  <a:schemeClr val="accent2">
                    <a:lumMod val="75000"/>
                  </a:schemeClr>
                </a:solidFill>
                <a:latin typeface="Alexandria Bold" pitchFamily="34" charset="0"/>
                <a:ea typeface="Alexandria Bold" pitchFamily="34" charset="0"/>
                <a:cs typeface="Alexandria Bold" pitchFamily="34" charset="0"/>
              </a:rPr>
              <a:t>تمكين قيادي</a:t>
            </a:r>
            <a:endParaRPr lang="ar-SA" altLang="zh-CN" sz="1625" kern="1200" dirty="0">
              <a:solidFill>
                <a:schemeClr val="accent2">
                  <a:lumMod val="75000"/>
                </a:schemeClr>
              </a:solidFill>
              <a:latin typeface="Calibri" charset="0"/>
              <a:ea typeface="等线" charset="0"/>
              <a:cs typeface="Calibri" charset="0"/>
            </a:endParaRPr>
          </a:p>
        </p:txBody>
      </p:sp>
      <p:sp>
        <p:nvSpPr>
          <p:cNvPr id="614" name="Rectangle"/>
          <p:cNvSpPr>
            <a:spLocks/>
          </p:cNvSpPr>
          <p:nvPr/>
        </p:nvSpPr>
        <p:spPr>
          <a:xfrm>
            <a:off x="8163321" y="3992265"/>
            <a:ext cx="3367186" cy="793848"/>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2083"/>
              </a:lnSpc>
            </a:pPr>
            <a:r>
              <a:rPr lang="ar-SA" altLang="zh-CN" sz="1292" kern="1200">
                <a:solidFill>
                  <a:srgbClr val="15213F"/>
                </a:solidFill>
                <a:latin typeface="Alexandria" pitchFamily="34" charset="0"/>
                <a:ea typeface="Alexandria" pitchFamily="34" charset="0"/>
                <a:cs typeface="Alexandria" pitchFamily="34" charset="0"/>
              </a:rPr>
              <a:t>إشراك المعلمين في فرق التحسين، وبناء مسارات قيادية (معلم قائد، منسق مادة)، وتحويل خبراتهم إلى قوة مؤسسية.</a:t>
            </a:r>
            <a:endParaRPr lang="ar-SA" altLang="zh-CN" sz="1292" kern="1200">
              <a:solidFill>
                <a:schemeClr val="tx1"/>
              </a:solidFill>
              <a:latin typeface="Calibri" charset="0"/>
              <a:ea typeface="等线" charset="0"/>
              <a:cs typeface="Calibri" charset="0"/>
            </a:endParaRPr>
          </a:p>
        </p:txBody>
      </p:sp>
      <p:pic>
        <p:nvPicPr>
          <p:cNvPr id="615" name="Image" descr="preencoded.png"/>
          <p:cNvPicPr>
            <a:picLocks noChangeAspect="1"/>
          </p:cNvPicPr>
          <p:nvPr/>
        </p:nvPicPr>
        <p:blipFill>
          <a:blip r:embed="rId14" cstate="print"/>
          <a:stretch>
            <a:fillRect/>
          </a:stretch>
        </p:blipFill>
        <p:spPr>
          <a:xfrm>
            <a:off x="4193878" y="2308225"/>
            <a:ext cx="3804146" cy="3804146"/>
          </a:xfrm>
          <a:prstGeom prst="rect">
            <a:avLst/>
          </a:prstGeom>
          <a:noFill/>
          <a:ln w="12700" cap="flat" cmpd="sng">
            <a:noFill/>
            <a:prstDash val="solid"/>
            <a:miter/>
          </a:ln>
        </p:spPr>
      </p:pic>
      <p:pic>
        <p:nvPicPr>
          <p:cNvPr id="616" name="Image" descr="preencoded.png"/>
          <p:cNvPicPr>
            <a:picLocks noChangeAspect="1"/>
          </p:cNvPicPr>
          <p:nvPr/>
        </p:nvPicPr>
        <p:blipFill>
          <a:blip r:embed="rId15" cstate="print"/>
          <a:stretch>
            <a:fillRect/>
          </a:stretch>
        </p:blipFill>
        <p:spPr>
          <a:xfrm>
            <a:off x="7283798" y="3857575"/>
            <a:ext cx="247451" cy="247451"/>
          </a:xfrm>
          <a:prstGeom prst="rect">
            <a:avLst/>
          </a:prstGeom>
          <a:noFill/>
          <a:ln w="12700" cap="flat" cmpd="sng">
            <a:noFill/>
            <a:prstDash val="solid"/>
            <a:miter/>
          </a:ln>
        </p:spPr>
      </p:pic>
    </p:spTree>
    <p:extLst>
      <p:ext uri="{BB962C8B-B14F-4D97-AF65-F5344CB8AC3E}">
        <p14:creationId xmlns:p14="http://schemas.microsoft.com/office/powerpoint/2010/main" val="170858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 name="Image"/>
          <p:cNvPicPr>
            <a:picLocks noChangeAspect="1"/>
          </p:cNvPicPr>
          <p:nvPr/>
        </p:nvPicPr>
        <p:blipFill>
          <a:blip r:embed="rId3" cstate="print"/>
          <a:stretch>
            <a:fillRect/>
          </a:stretch>
        </p:blipFill>
        <p:spPr>
          <a:xfrm>
            <a:off x="288527" y="-20751"/>
            <a:ext cx="11903471" cy="6797629"/>
          </a:xfrm>
          <a:prstGeom prst="rect">
            <a:avLst/>
          </a:prstGeom>
          <a:noFill/>
          <a:ln w="12700" cap="flat" cmpd="sng">
            <a:noFill/>
            <a:prstDash val="solid"/>
            <a:miter/>
          </a:ln>
        </p:spPr>
      </p:pic>
      <p:sp>
        <p:nvSpPr>
          <p:cNvPr id="564" name="Rectangle"/>
          <p:cNvSpPr>
            <a:spLocks/>
          </p:cNvSpPr>
          <p:nvPr/>
        </p:nvSpPr>
        <p:spPr>
          <a:xfrm>
            <a:off x="2654647" y="492781"/>
            <a:ext cx="7171233" cy="516732"/>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4042"/>
              </a:lnSpc>
            </a:pPr>
            <a:r>
              <a:rPr lang="ar-SA" altLang="zh-CN" sz="2000" b="1" kern="1200" dirty="0">
                <a:solidFill>
                  <a:srgbClr val="00B0F0"/>
                </a:solidFill>
                <a:latin typeface="Alexandria Bold" pitchFamily="34" charset="0"/>
                <a:ea typeface="Alexandria Bold" pitchFamily="34" charset="0"/>
                <a:cs typeface="Alexandria Bold" pitchFamily="34" charset="0"/>
              </a:rPr>
              <a:t>معوقات تعليم وتنمية التفكير الناقد</a:t>
            </a:r>
            <a:endParaRPr lang="ar-SA" altLang="zh-CN" sz="2000" kern="1200" dirty="0">
              <a:solidFill>
                <a:srgbClr val="00B0F0"/>
              </a:solidFill>
              <a:latin typeface="Calibri" charset="0"/>
              <a:ea typeface="等线" charset="0"/>
              <a:cs typeface="Calibri" charset="0"/>
            </a:endParaRPr>
          </a:p>
        </p:txBody>
      </p:sp>
      <p:sp>
        <p:nvSpPr>
          <p:cNvPr id="7" name="TextBox 6">
            <a:extLst>
              <a:ext uri="{FF2B5EF4-FFF2-40B4-BE49-F238E27FC236}">
                <a16:creationId xmlns:a16="http://schemas.microsoft.com/office/drawing/2014/main" id="{4761B7C6-E2A4-737E-8E6D-34A39216F588}"/>
              </a:ext>
            </a:extLst>
          </p:cNvPr>
          <p:cNvSpPr txBox="1"/>
          <p:nvPr/>
        </p:nvSpPr>
        <p:spPr>
          <a:xfrm>
            <a:off x="767408" y="1340768"/>
            <a:ext cx="10471472" cy="5313634"/>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400" b="1"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الصعوبات التي تواجه تعليم وتعلم مهارت التفكير الناقد </a:t>
            </a:r>
            <a:r>
              <a:rPr kumimoji="0" lang="ar-JO" sz="14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 </a:t>
            </a:r>
          </a:p>
          <a:p>
            <a:pPr marL="285750" marR="0" lvl="0" indent="-285750" algn="just" defTabSz="914400" rtl="1" eaLnBrk="1" fontAlgn="auto" latinLnBrk="0" hangingPunct="1">
              <a:lnSpc>
                <a:spcPct val="100000"/>
              </a:lnSpc>
              <a:spcBef>
                <a:spcPts val="0"/>
              </a:spcBef>
              <a:spcAft>
                <a:spcPts val="0"/>
              </a:spcAft>
              <a:buClr>
                <a:srgbClr val="00B0F0"/>
              </a:buClr>
              <a:buSzTx/>
              <a:buFont typeface="Wingdings" panose="05000000000000000000" pitchFamily="2" charset="2"/>
              <a:buChar char="v"/>
              <a:tabLst/>
              <a:defRPr/>
            </a:pPr>
            <a:endPar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قلة توافر البرامج المعدة خصيصا لاكتساب المهارات  الخاصة بالتفكير الناقد.</a:t>
            </a: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endPar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قلة توافر اختبارات ومقاييس موثوقة لقياس مهارات التفكير الناقد في المجتمعات المتباينة</a:t>
            </a:r>
            <a:endParaRPr lang="ar-JO" sz="1600" kern="0" dirty="0">
              <a:solidFill>
                <a:srgbClr val="000000"/>
              </a:solidFill>
              <a:latin typeface="Alexandria" pitchFamily="2" charset="-78"/>
              <a:ea typeface="Calibri"/>
              <a:cs typeface="Alexandria" pitchFamily="2" charset="-78"/>
              <a:sym typeface="Calibri"/>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endPar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غياب التأهيل العلمي والتربوي للمعلمين وبالتالي فإن قدراته على تعليم مهارت التفكير الناقد ستكون ضعيفة .</a:t>
            </a: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endPar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قلة توافر أدلة لاستخدام البرامج التي ترشد المعلم إلى كيفية شرح مهارات التفكير الناقد وكذلك إرشادات توضح دور كل من المعلم والطالب في عملية تعليم وتعلم مهارات التفكير الناقد . </a:t>
            </a: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endPar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غياب الدافعية لدى المعلم والمتعلم والمدير التي تدفعهم بعدم الالتزام بالأعمال التي ينبغي عليهما تنفيذها لتعليم وتعلم التفكير الناقد .</a:t>
            </a: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endPar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عدم توافر البيئة الصفية التي تدعم تعليم وتعلم مهارات التفكير الناقد .</a:t>
            </a:r>
            <a:endPar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7257232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9DA0EF44-79C0-9722-839F-A1AF783F7C12}"/>
              </a:ext>
            </a:extLst>
          </p:cNvPr>
          <p:cNvSpPr/>
          <p:nvPr/>
        </p:nvSpPr>
        <p:spPr>
          <a:xfrm>
            <a:off x="9257846" y="890725"/>
            <a:ext cx="2819224" cy="57606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2" name="Google Shape;462;p31"/>
          <p:cNvSpPr/>
          <p:nvPr/>
        </p:nvSpPr>
        <p:spPr>
          <a:xfrm>
            <a:off x="604838" y="1040236"/>
            <a:ext cx="11110911" cy="548510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463" name="Google Shape;463;p31"/>
          <p:cNvSpPr txBox="1"/>
          <p:nvPr/>
        </p:nvSpPr>
        <p:spPr>
          <a:xfrm>
            <a:off x="1675976" y="1728530"/>
            <a:ext cx="8417320" cy="707886"/>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000"/>
              <a:buFont typeface="Calibri"/>
              <a:buNone/>
              <a:tabLst/>
              <a:defRPr/>
            </a:pPr>
            <a:endParaRPr kumimoji="0" sz="2000" b="0" i="0" u="none" strike="noStrike" kern="0" cap="none" spc="0" normalizeH="0" baseline="0" noProof="0">
              <a:ln>
                <a:noFill/>
              </a:ln>
              <a:solidFill>
                <a:srgbClr val="2D3956"/>
              </a:solidFill>
              <a:effectLst/>
              <a:uLnTx/>
              <a:uFillTx/>
              <a:latin typeface="Alexandria" pitchFamily="2" charset="-78"/>
              <a:ea typeface="Times New Roman"/>
              <a:cs typeface="Alexandria" pitchFamily="2" charset="-78"/>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Pts val="2000"/>
              <a:buFont typeface="Calibri"/>
              <a:buNone/>
              <a:tabLst/>
              <a:defRPr/>
            </a:pPr>
            <a:endParaRPr kumimoji="0" sz="2000" b="0" i="0" u="none" strike="noStrike" kern="0" cap="none" spc="0" normalizeH="0" baseline="0" noProof="0">
              <a:ln>
                <a:noFill/>
              </a:ln>
              <a:solidFill>
                <a:srgbClr val="2D3956"/>
              </a:solidFill>
              <a:effectLst/>
              <a:uLnTx/>
              <a:uFillTx/>
              <a:latin typeface="Alexandria" pitchFamily="2" charset="-78"/>
              <a:ea typeface="Times New Roman"/>
              <a:cs typeface="Alexandria" pitchFamily="2" charset="-78"/>
              <a:sym typeface="Times New Roman"/>
            </a:endParaRPr>
          </a:p>
        </p:txBody>
      </p:sp>
      <p:sp>
        <p:nvSpPr>
          <p:cNvPr id="467" name="Google Shape;467;p31"/>
          <p:cNvSpPr txBox="1"/>
          <p:nvPr/>
        </p:nvSpPr>
        <p:spPr>
          <a:xfrm>
            <a:off x="5285177" y="423518"/>
            <a:ext cx="2305142" cy="462843"/>
          </a:xfrm>
          <a:prstGeom prst="rect">
            <a:avLst/>
          </a:prstGeom>
          <a:noFill/>
          <a:ln>
            <a:noFill/>
          </a:ln>
        </p:spPr>
        <p:txBody>
          <a:bodyPr spcFirstLastPara="1" wrap="square" lIns="91425" tIns="45700" rIns="91425" bIns="45700" anchor="t" anchorCtr="0">
            <a:spAutoFit/>
          </a:bodyPr>
          <a:lstStyle/>
          <a:p>
            <a:pPr marL="0" marR="0" lvl="0" indent="503555" algn="just" defTabSz="914400" rtl="1" eaLnBrk="1" fontAlgn="auto" latinLnBrk="0" hangingPunct="1">
              <a:lnSpc>
                <a:spcPct val="85714"/>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rgbClr val="00B0F0"/>
                </a:solidFill>
                <a:effectLst/>
                <a:uLnTx/>
                <a:uFillTx/>
                <a:latin typeface="Alexandria" pitchFamily="2" charset="-78"/>
                <a:ea typeface="Times New Roman"/>
                <a:cs typeface="Alexandria" pitchFamily="2" charset="-78"/>
                <a:sym typeface="Times New Roman"/>
              </a:rPr>
              <a:t>خاتمــــــة</a:t>
            </a:r>
            <a:endParaRPr kumimoji="0" sz="2800" b="0" i="0" u="none" strike="noStrike" kern="0" cap="none" spc="0" normalizeH="0" baseline="0" noProof="0" dirty="0">
              <a:ln>
                <a:noFill/>
              </a:ln>
              <a:solidFill>
                <a:srgbClr val="00B0F0"/>
              </a:solidFill>
              <a:effectLst/>
              <a:uLnTx/>
              <a:uFillTx/>
              <a:latin typeface="Alexandria" pitchFamily="2" charset="-78"/>
              <a:ea typeface="Times New Roman"/>
              <a:cs typeface="Alexandria" pitchFamily="2" charset="-78"/>
              <a:sym typeface="Times New Roman"/>
            </a:endParaRPr>
          </a:p>
        </p:txBody>
      </p:sp>
      <p:sp>
        <p:nvSpPr>
          <p:cNvPr id="468" name="Google Shape;468;p31"/>
          <p:cNvSpPr txBox="1"/>
          <p:nvPr/>
        </p:nvSpPr>
        <p:spPr>
          <a:xfrm>
            <a:off x="877600" y="1463133"/>
            <a:ext cx="10709562" cy="4524275"/>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     التفكير الناقد هو عملية فكرية يتم فيها تقييم وتحليل المعلومات الموجودة بطريقة منطقية ومستقلة، ويتضمن ذلك القدرة على تحليل الأدلة وتقييم صحتها وموثوقيتها والبحث عن الحقائق الكامنة وراءها. وهو مصطلح شامل يشير إلى استخدام قدراتنا الفكرية لجمع المعلومات والتحليل والتقييم والتطوير للبحث عن الحقيقة المسندة بالأدلة الموضوعية ونتائج البحث العلمي.</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     </a:t>
            </a:r>
            <a:r>
              <a:rPr kumimoji="0" lang="ar-SA"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و</a:t>
            </a:r>
            <a:r>
              <a:rPr lang="ar-SA" sz="1600" dirty="0">
                <a:latin typeface="Alexandria" pitchFamily="2" charset="-78"/>
                <a:ea typeface="Calibri"/>
                <a:cs typeface="Alexandria" pitchFamily="2" charset="-78"/>
                <a:sym typeface="Calibri"/>
              </a:rPr>
              <a:t> </a:t>
            </a:r>
            <a:r>
              <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يرتبط التفكير الناقد بقدرة الفرد على النشاط والمثابرة، وهو تفكير حذر يتناول دراسة وتحليل المعتقدات وما هو متوقع من المعارف استنادا إلى أرضية حقيقية تدعمها القدرة على الاستنتاج. يعد التفكير من الظواهر النمائية التي تتطور عبر مراحل العمر المختلفة مما يعكس تعقد العقل البشري وتعقد عملياته، فالتقدم الحضاري الذي نلمسه في مختلف جوانب حياتنا المعاصرة، إنما يعود إلى تطور نتائج تفكيـر الأجيال المتعاقبة .</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      إن تعليم التفكير الناقد للطلبة يعتبر هدفاً أساسياً يجب السعي لتحقيقه في الوقت الحاضر، وذلك لمساعدة الطلاب على معالجة القضايا والمواقف التي تواجههم وتنمية قدراتهم على الاستكشاف وحل المشكلات وغيرها. </a:t>
            </a:r>
            <a:endParaRPr kumimoji="0"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3F79E437-44EB-C043-5315-08B70EBB833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68846" y="-98715"/>
            <a:ext cx="2305141" cy="976600"/>
          </a:xfrm>
          <a:prstGeom prst="rect">
            <a:avLst/>
          </a:prstGeom>
        </p:spPr>
      </p:pic>
      <p:sp>
        <p:nvSpPr>
          <p:cNvPr id="11" name="Rectangle 10">
            <a:extLst>
              <a:ext uri="{FF2B5EF4-FFF2-40B4-BE49-F238E27FC236}">
                <a16:creationId xmlns:a16="http://schemas.microsoft.com/office/drawing/2014/main" id="{6AF3D340-E8B8-C715-E9E7-2A7CD57F0D63}"/>
              </a:ext>
            </a:extLst>
          </p:cNvPr>
          <p:cNvSpPr/>
          <p:nvPr/>
        </p:nvSpPr>
        <p:spPr>
          <a:xfrm>
            <a:off x="3015355" y="332656"/>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194000"/>
    </mc:Choice>
    <mc:Fallback xmlns="">
      <p:transition spd="slow" advTm="194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9DA0EF44-79C0-9722-839F-A1AF783F7C12}"/>
              </a:ext>
            </a:extLst>
          </p:cNvPr>
          <p:cNvSpPr/>
          <p:nvPr/>
        </p:nvSpPr>
        <p:spPr>
          <a:xfrm>
            <a:off x="9257846" y="890725"/>
            <a:ext cx="2819224" cy="57606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2" name="Google Shape;462;p31"/>
          <p:cNvSpPr/>
          <p:nvPr/>
        </p:nvSpPr>
        <p:spPr>
          <a:xfrm>
            <a:off x="604838" y="1040236"/>
            <a:ext cx="11110911" cy="548510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Alexandria" pitchFamily="2" charset="-78"/>
              <a:ea typeface="Calibri"/>
              <a:cs typeface="Alexandria" pitchFamily="2" charset="-78"/>
              <a:sym typeface="Calibri"/>
            </a:endParaRPr>
          </a:p>
        </p:txBody>
      </p:sp>
      <p:sp>
        <p:nvSpPr>
          <p:cNvPr id="463" name="Google Shape;463;p31"/>
          <p:cNvSpPr txBox="1"/>
          <p:nvPr/>
        </p:nvSpPr>
        <p:spPr>
          <a:xfrm>
            <a:off x="1675976" y="1728530"/>
            <a:ext cx="8417320" cy="707886"/>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000"/>
              <a:buFont typeface="Calibri"/>
              <a:buNone/>
              <a:tabLst/>
              <a:defRPr/>
            </a:pPr>
            <a:endParaRPr kumimoji="0" sz="2000" b="0" i="0" u="none" strike="noStrike" kern="0" cap="none" spc="0" normalizeH="0" baseline="0" noProof="0">
              <a:ln>
                <a:noFill/>
              </a:ln>
              <a:solidFill>
                <a:srgbClr val="2D3956"/>
              </a:solidFill>
              <a:effectLst/>
              <a:uLnTx/>
              <a:uFillTx/>
              <a:latin typeface="Alexandria" pitchFamily="2" charset="-78"/>
              <a:ea typeface="Times New Roman"/>
              <a:cs typeface="Alexandria" pitchFamily="2" charset="-78"/>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Pts val="2000"/>
              <a:buFont typeface="Calibri"/>
              <a:buNone/>
              <a:tabLst/>
              <a:defRPr/>
            </a:pPr>
            <a:endParaRPr kumimoji="0" sz="2000" b="0" i="0" u="none" strike="noStrike" kern="0" cap="none" spc="0" normalizeH="0" baseline="0" noProof="0">
              <a:ln>
                <a:noFill/>
              </a:ln>
              <a:solidFill>
                <a:srgbClr val="2D3956"/>
              </a:solidFill>
              <a:effectLst/>
              <a:uLnTx/>
              <a:uFillTx/>
              <a:latin typeface="Alexandria" pitchFamily="2" charset="-78"/>
              <a:ea typeface="Times New Roman"/>
              <a:cs typeface="Alexandria" pitchFamily="2" charset="-78"/>
              <a:sym typeface="Times New Roman"/>
            </a:endParaRPr>
          </a:p>
        </p:txBody>
      </p:sp>
      <p:sp>
        <p:nvSpPr>
          <p:cNvPr id="467" name="Google Shape;467;p31"/>
          <p:cNvSpPr txBox="1"/>
          <p:nvPr/>
        </p:nvSpPr>
        <p:spPr>
          <a:xfrm>
            <a:off x="5303912" y="500059"/>
            <a:ext cx="2305142" cy="462843"/>
          </a:xfrm>
          <a:prstGeom prst="rect">
            <a:avLst/>
          </a:prstGeom>
          <a:noFill/>
          <a:ln>
            <a:noFill/>
          </a:ln>
        </p:spPr>
        <p:txBody>
          <a:bodyPr spcFirstLastPara="1" wrap="square" lIns="91425" tIns="45700" rIns="91425" bIns="45700" anchor="t" anchorCtr="0">
            <a:spAutoFit/>
          </a:bodyPr>
          <a:lstStyle/>
          <a:p>
            <a:pPr marL="0" marR="0" lvl="0" indent="503555" algn="just" defTabSz="914400" rtl="1" eaLnBrk="1" fontAlgn="auto" latinLnBrk="0" hangingPunct="1">
              <a:lnSpc>
                <a:spcPct val="85714"/>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rgbClr val="00B0F0"/>
                </a:solidFill>
                <a:effectLst/>
                <a:uLnTx/>
                <a:uFillTx/>
                <a:latin typeface="Alexandria" pitchFamily="2" charset="-78"/>
                <a:ea typeface="Times New Roman"/>
                <a:cs typeface="Alexandria" pitchFamily="2" charset="-78"/>
                <a:sym typeface="Times New Roman"/>
              </a:rPr>
              <a:t>خاتمــــــة</a:t>
            </a:r>
            <a:endParaRPr kumimoji="0" sz="2800" b="0" i="0" u="none" strike="noStrike" kern="0" cap="none" spc="0" normalizeH="0" baseline="0" noProof="0" dirty="0">
              <a:ln>
                <a:noFill/>
              </a:ln>
              <a:solidFill>
                <a:srgbClr val="00B0F0"/>
              </a:solidFill>
              <a:effectLst/>
              <a:uLnTx/>
              <a:uFillTx/>
              <a:latin typeface="Alexandria" pitchFamily="2" charset="-78"/>
              <a:ea typeface="Times New Roman"/>
              <a:cs typeface="Alexandria" pitchFamily="2" charset="-78"/>
              <a:sym typeface="Times New Roman"/>
            </a:endParaRPr>
          </a:p>
        </p:txBody>
      </p:sp>
      <p:sp>
        <p:nvSpPr>
          <p:cNvPr id="468" name="Google Shape;468;p31"/>
          <p:cNvSpPr txBox="1"/>
          <p:nvPr/>
        </p:nvSpPr>
        <p:spPr>
          <a:xfrm>
            <a:off x="1011721" y="1372392"/>
            <a:ext cx="10297144" cy="5016718"/>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200000"/>
              </a:lnSpc>
              <a:spcBef>
                <a:spcPts val="0"/>
              </a:spcBef>
              <a:spcAft>
                <a:spcPts val="0"/>
              </a:spcAft>
              <a:buClr>
                <a:srgbClr val="000000"/>
              </a:buClr>
              <a:buSzTx/>
              <a:buFont typeface="Arial"/>
              <a:buNone/>
              <a:tabLst/>
              <a:defRPr/>
            </a:pPr>
            <a:r>
              <a:rPr kumimoji="0" lang="ar-SA"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ف</a:t>
            </a:r>
            <a:r>
              <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التفكير الناقد له أهمية كبيرة في مساعدة الفرد على مواجهة التغيرات السريعة التي يشهدها عالم اليوم، والتعامل مع المشكلات التي تتطلب مهارات التفكير، كما يسهم التفكير الناقد في اكتساب الأفراد القدرة على الاختيار الجيد ، و القدرة على اتخاذ القرارات المناسبة التي تعتمد على قياس البدائل وتقويمها (جوهر التفكير الناقد) فمن خلال هذا التفكير يتعلم المتعلم كيف يسال؟ ومتى يسال ؟ ومتى يستخدم الاستدلال؟ </a:t>
            </a:r>
          </a:p>
          <a:p>
            <a:pPr marL="0" marR="0" lvl="0" indent="0" algn="just" defTabSz="914400" rtl="1" eaLnBrk="1" fontAlgn="auto" latinLnBrk="0" hangingPunct="1">
              <a:lnSpc>
                <a:spcPct val="200000"/>
              </a:lnSpc>
              <a:spcBef>
                <a:spcPts val="0"/>
              </a:spcBef>
              <a:spcAft>
                <a:spcPts val="0"/>
              </a:spcAft>
              <a:buClr>
                <a:srgbClr val="000000"/>
              </a:buClr>
              <a:buSzTx/>
              <a:buFont typeface="Arial"/>
              <a:buNone/>
              <a:tabLst/>
              <a:defRPr/>
            </a:pPr>
            <a:endPar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20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إن تنمية مهارات التفكير بصفة عامة والتفكير الناقد بصفة خاصة لدى المتعلمين من أهم الأهداف التي تسعى الأنظمة التربوية الحديثة إلى تحقيقها، وذلك لانعكاساتها الإيجابية على مستوى الأداء لدى المتعلمين سواء في الوسط الأكاديمي أوالمهني أو المجالات الأخرى، مما دفع العديد من الأنظمة التربوية إلى جعل تعليم مهارات التفكير الناقد جزءا أساسيا من المناهج الدراسية باعتباره الجسر الذي يسمح بنقل الخبرات العلمية وبناء المهارات الفكرية</a:t>
            </a:r>
            <a:r>
              <a:rPr kumimoji="0" lang="ar-SA"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rPr>
              <a:t>.</a:t>
            </a:r>
            <a:endParaRPr kumimoji="0" lang="ar-JO" sz="16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Calibri"/>
            </a:endParaRPr>
          </a:p>
        </p:txBody>
      </p:sp>
      <p:pic>
        <p:nvPicPr>
          <p:cNvPr id="2" name="Graphic 21">
            <a:extLst>
              <a:ext uri="{FF2B5EF4-FFF2-40B4-BE49-F238E27FC236}">
                <a16:creationId xmlns:a16="http://schemas.microsoft.com/office/drawing/2014/main" id="{3F79E437-44EB-C043-5315-08B70EBB833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68846" y="-98715"/>
            <a:ext cx="2305141" cy="976600"/>
          </a:xfrm>
          <a:prstGeom prst="rect">
            <a:avLst/>
          </a:prstGeom>
        </p:spPr>
      </p:pic>
      <p:sp>
        <p:nvSpPr>
          <p:cNvPr id="11" name="Rectangle 10">
            <a:extLst>
              <a:ext uri="{FF2B5EF4-FFF2-40B4-BE49-F238E27FC236}">
                <a16:creationId xmlns:a16="http://schemas.microsoft.com/office/drawing/2014/main" id="{6AF3D340-E8B8-C715-E9E7-2A7CD57F0D63}"/>
              </a:ext>
            </a:extLst>
          </p:cNvPr>
          <p:cNvSpPr/>
          <p:nvPr/>
        </p:nvSpPr>
        <p:spPr>
          <a:xfrm>
            <a:off x="3015355" y="332656"/>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1487439"/>
      </p:ext>
    </p:extLst>
  </p:cSld>
  <p:clrMapOvr>
    <a:masterClrMapping/>
  </p:clrMapOvr>
  <mc:AlternateContent xmlns:mc="http://schemas.openxmlformats.org/markup-compatibility/2006">
    <mc:Choice xmlns:p14="http://schemas.microsoft.com/office/powerpoint/2010/main" Requires="p14">
      <p:transition spd="slow" p14:dur="2000" advTm="194000"/>
    </mc:Choice>
    <mc:Fallback>
      <p:transition spd="slow" advTm="194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6" name="Image"/>
          <p:cNvPicPr>
            <a:picLocks noChangeAspect="1"/>
          </p:cNvPicPr>
          <p:nvPr/>
        </p:nvPicPr>
        <p:blipFill>
          <a:blip r:embed="rId3" cstate="print"/>
          <a:stretch>
            <a:fillRect/>
          </a:stretch>
        </p:blipFill>
        <p:spPr>
          <a:xfrm>
            <a:off x="288529" y="0"/>
            <a:ext cx="11903471" cy="6797629"/>
          </a:xfrm>
          <a:prstGeom prst="rect">
            <a:avLst/>
          </a:prstGeom>
          <a:noFill/>
          <a:ln w="12700" cap="flat" cmpd="sng">
            <a:noFill/>
            <a:prstDash val="solid"/>
            <a:miter/>
          </a:ln>
        </p:spPr>
      </p:pic>
      <p:sp>
        <p:nvSpPr>
          <p:cNvPr id="647" name="Rectangle"/>
          <p:cNvSpPr>
            <a:spLocks/>
          </p:cNvSpPr>
          <p:nvPr/>
        </p:nvSpPr>
        <p:spPr>
          <a:xfrm>
            <a:off x="7028847" y="671731"/>
            <a:ext cx="3351312" cy="418902"/>
          </a:xfrm>
          <a:prstGeom prst="rect">
            <a:avLst/>
          </a:prstGeom>
          <a:noFill/>
          <a:ln w="12700" cap="flat" cmpd="sng">
            <a:noFill/>
            <a:prstDash val="solid"/>
            <a:miter/>
          </a:ln>
        </p:spPr>
        <p:txBody>
          <a:bodyPr vert="horz" wrap="none" lIns="0" tIns="0" rIns="0" bIns="0" anchor="t" anchorCtr="0">
            <a:prstTxWarp prst="textNoShape">
              <a:avLst/>
            </a:prstTxWarp>
          </a:bodyPr>
          <a:lstStyle/>
          <a:p>
            <a:pPr algn="r" rtl="1">
              <a:lnSpc>
                <a:spcPts val="3292"/>
              </a:lnSpc>
            </a:pPr>
            <a:r>
              <a:rPr lang="ar-SA" altLang="zh-CN" sz="2625" b="1" kern="1200">
                <a:solidFill>
                  <a:srgbClr val="00B0F0"/>
                </a:solidFill>
                <a:latin typeface="Alexandria Bold" pitchFamily="34" charset="0"/>
                <a:ea typeface="Alexandria Bold" pitchFamily="34" charset="0"/>
                <a:cs typeface="Alexandria Bold" pitchFamily="34" charset="0"/>
              </a:rPr>
              <a:t>الخلاصة:</a:t>
            </a:r>
            <a:endParaRPr lang="ar-SA" altLang="zh-CN" sz="2625" kern="1200">
              <a:solidFill>
                <a:srgbClr val="00B0F0"/>
              </a:solidFill>
              <a:latin typeface="Calibri" charset="0"/>
              <a:ea typeface="等线" charset="0"/>
              <a:cs typeface="Calibri" charset="0"/>
            </a:endParaRPr>
          </a:p>
        </p:txBody>
      </p:sp>
      <p:sp>
        <p:nvSpPr>
          <p:cNvPr id="648" name="Rectangle"/>
          <p:cNvSpPr>
            <a:spLocks/>
          </p:cNvSpPr>
          <p:nvPr/>
        </p:nvSpPr>
        <p:spPr>
          <a:xfrm>
            <a:off x="1641747" y="1395037"/>
            <a:ext cx="9447487" cy="485378"/>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sz="1600" kern="1200" dirty="0">
                <a:solidFill>
                  <a:srgbClr val="15213F"/>
                </a:solidFill>
                <a:latin typeface="Alexandria" pitchFamily="34" charset="0"/>
                <a:ea typeface="Alexandria" pitchFamily="34" charset="0"/>
                <a:cs typeface="Alexandria" pitchFamily="34" charset="0"/>
              </a:rPr>
              <a:t>التفكير الناقد ليس مجرد مهارة أكاديمية، بل هو </a:t>
            </a:r>
            <a:r>
              <a:rPr lang="ar-SA" altLang="zh-CN" sz="1600" b="1" kern="1200" dirty="0">
                <a:solidFill>
                  <a:srgbClr val="15213F"/>
                </a:solidFill>
                <a:latin typeface="Alexandria" pitchFamily="34" charset="0"/>
                <a:ea typeface="Alexandria" pitchFamily="34" charset="0"/>
                <a:cs typeface="Alexandria" pitchFamily="34" charset="0"/>
              </a:rPr>
              <a:t>أسلوب حياة</a:t>
            </a:r>
            <a:r>
              <a:rPr lang="ar-SA" altLang="zh-CN" sz="1600" kern="1200" dirty="0">
                <a:solidFill>
                  <a:srgbClr val="15213F"/>
                </a:solidFill>
                <a:latin typeface="Alexandria" pitchFamily="34" charset="0"/>
                <a:ea typeface="Alexandria" pitchFamily="34" charset="0"/>
                <a:cs typeface="Alexandria" pitchFamily="34" charset="0"/>
              </a:rPr>
              <a:t> يمكّن الفرد والمؤسسة التعليمية من التعامل بوعي ومنهجية مع التحديات المعاصرة.</a:t>
            </a:r>
            <a:endParaRPr lang="ar-SA" altLang="zh-CN" sz="1600" kern="1200" dirty="0">
              <a:solidFill>
                <a:schemeClr val="tx1"/>
              </a:solidFill>
              <a:latin typeface="Calibri" charset="0"/>
              <a:ea typeface="等线" charset="0"/>
              <a:cs typeface="Calibri" charset="0"/>
            </a:endParaRPr>
          </a:p>
        </p:txBody>
      </p:sp>
      <p:pic>
        <p:nvPicPr>
          <p:cNvPr id="649" name="Image" descr="preencoded.png"/>
          <p:cNvPicPr>
            <a:picLocks noChangeAspect="1"/>
          </p:cNvPicPr>
          <p:nvPr/>
        </p:nvPicPr>
        <p:blipFill>
          <a:blip r:embed="rId4" cstate="print"/>
          <a:stretch>
            <a:fillRect/>
          </a:stretch>
        </p:blipFill>
        <p:spPr>
          <a:xfrm>
            <a:off x="975269" y="1978473"/>
            <a:ext cx="6480275" cy="4212828"/>
          </a:xfrm>
          <a:prstGeom prst="rect">
            <a:avLst/>
          </a:prstGeom>
          <a:noFill/>
          <a:ln w="12700" cap="flat" cmpd="sng">
            <a:noFill/>
            <a:prstDash val="solid"/>
            <a:miter/>
          </a:ln>
        </p:spPr>
      </p:pic>
      <p:sp>
        <p:nvSpPr>
          <p:cNvPr id="650" name="Rectangle"/>
          <p:cNvSpPr>
            <a:spLocks/>
          </p:cNvSpPr>
          <p:nvPr/>
        </p:nvSpPr>
        <p:spPr>
          <a:xfrm>
            <a:off x="5159896" y="4223373"/>
            <a:ext cx="1947178" cy="243397"/>
          </a:xfrm>
          <a:prstGeom prst="rect">
            <a:avLst/>
          </a:prstGeom>
          <a:noFill/>
          <a:ln w="12700" cap="flat" cmpd="sng">
            <a:noFill/>
            <a:prstDash val="solid"/>
            <a:miter/>
          </a:ln>
        </p:spPr>
        <p:txBody>
          <a:bodyPr vert="horz" wrap="none" lIns="0" tIns="0" rIns="0" bIns="0" anchor="t" anchorCtr="0">
            <a:prstTxWarp prst="textNoShape">
              <a:avLst/>
            </a:prstTxWarp>
          </a:bodyPr>
          <a:lstStyle/>
          <a:p>
            <a:pPr algn="ctr" rtl="1">
              <a:lnSpc>
                <a:spcPts val="1875"/>
              </a:lnSpc>
            </a:pPr>
            <a:r>
              <a:rPr lang="ar-SA" altLang="zh-CN" sz="1500" b="1" kern="1200" dirty="0">
                <a:latin typeface="Alexandria Bold" pitchFamily="34" charset="0"/>
                <a:ea typeface="Alexandria Bold" pitchFamily="34" charset="0"/>
                <a:cs typeface="Alexandria Bold" pitchFamily="34" charset="0"/>
              </a:rPr>
              <a:t>التفكير النقدي مهارة</a:t>
            </a:r>
            <a:endParaRPr lang="ar-SA" altLang="zh-CN" sz="1500" kern="1200" dirty="0">
              <a:solidFill>
                <a:schemeClr val="tx1"/>
              </a:solidFill>
              <a:latin typeface="Calibri" charset="0"/>
              <a:ea typeface="等线" charset="0"/>
              <a:cs typeface="Calibri" charset="0"/>
            </a:endParaRPr>
          </a:p>
        </p:txBody>
      </p:sp>
      <p:sp>
        <p:nvSpPr>
          <p:cNvPr id="651" name="Rectangle"/>
          <p:cNvSpPr>
            <a:spLocks/>
          </p:cNvSpPr>
          <p:nvPr/>
        </p:nvSpPr>
        <p:spPr>
          <a:xfrm>
            <a:off x="3143672" y="2856460"/>
            <a:ext cx="1609668" cy="48679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1875"/>
              </a:lnSpc>
            </a:pPr>
            <a:r>
              <a:rPr lang="ar-SA" altLang="zh-CN" sz="1500" b="1" kern="1200" dirty="0">
                <a:latin typeface="Alexandria Bold" pitchFamily="34" charset="0"/>
                <a:ea typeface="Alexandria Bold" pitchFamily="34" charset="0"/>
                <a:cs typeface="Alexandria Bold" pitchFamily="34" charset="0"/>
              </a:rPr>
              <a:t>بيئة داعمة ضرورية</a:t>
            </a:r>
            <a:endParaRPr lang="ar-SA" altLang="zh-CN" sz="1500" kern="1200" dirty="0">
              <a:solidFill>
                <a:schemeClr val="tx1"/>
              </a:solidFill>
              <a:latin typeface="Calibri" charset="0"/>
              <a:ea typeface="等线" charset="0"/>
              <a:cs typeface="Calibri" charset="0"/>
            </a:endParaRPr>
          </a:p>
        </p:txBody>
      </p:sp>
      <p:sp>
        <p:nvSpPr>
          <p:cNvPr id="652" name="Rectangle"/>
          <p:cNvSpPr>
            <a:spLocks/>
          </p:cNvSpPr>
          <p:nvPr/>
        </p:nvSpPr>
        <p:spPr>
          <a:xfrm>
            <a:off x="1343472" y="4099140"/>
            <a:ext cx="1453893" cy="486794"/>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1875"/>
              </a:lnSpc>
            </a:pPr>
            <a:r>
              <a:rPr lang="ar-SA" altLang="zh-CN" sz="1500" b="1" kern="1200" dirty="0">
                <a:latin typeface="Alexandria Bold" pitchFamily="34" charset="0"/>
                <a:ea typeface="Alexandria Bold" pitchFamily="34" charset="0"/>
                <a:cs typeface="Alexandria Bold" pitchFamily="34" charset="0"/>
              </a:rPr>
              <a:t>المعلّمون مُمكِّنون</a:t>
            </a:r>
            <a:endParaRPr lang="ar-SA" altLang="zh-CN" sz="1500" kern="1200" dirty="0">
              <a:solidFill>
                <a:schemeClr val="tx1"/>
              </a:solidFill>
              <a:latin typeface="Calibri" charset="0"/>
              <a:ea typeface="等线" charset="0"/>
              <a:cs typeface="Calibri" charset="0"/>
            </a:endParaRPr>
          </a:p>
        </p:txBody>
      </p:sp>
      <p:sp>
        <p:nvSpPr>
          <p:cNvPr id="653" name="Rectangle"/>
          <p:cNvSpPr>
            <a:spLocks/>
          </p:cNvSpPr>
          <p:nvPr/>
        </p:nvSpPr>
        <p:spPr>
          <a:xfrm>
            <a:off x="3143672" y="5007604"/>
            <a:ext cx="1367352" cy="486795"/>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ts val="1875"/>
              </a:lnSpc>
            </a:pPr>
            <a:r>
              <a:rPr lang="ar-SA" altLang="zh-CN" sz="1500" b="1" kern="1200" dirty="0">
                <a:latin typeface="Alexandria Bold" pitchFamily="34" charset="0"/>
                <a:ea typeface="Alexandria Bold" pitchFamily="34" charset="0"/>
                <a:cs typeface="Alexandria Bold" pitchFamily="34" charset="0"/>
              </a:rPr>
              <a:t>قياس عبر سلوكيات</a:t>
            </a:r>
            <a:endParaRPr lang="ar-SA" altLang="zh-CN" sz="1500" kern="1200" dirty="0">
              <a:solidFill>
                <a:schemeClr val="tx1"/>
              </a:solidFill>
              <a:latin typeface="Calibri" charset="0"/>
              <a:ea typeface="等线" charset="0"/>
              <a:cs typeface="Calibri" charset="0"/>
            </a:endParaRPr>
          </a:p>
        </p:txBody>
      </p:sp>
      <p:sp>
        <p:nvSpPr>
          <p:cNvPr id="654" name="Rectangle"/>
          <p:cNvSpPr>
            <a:spLocks/>
          </p:cNvSpPr>
          <p:nvPr/>
        </p:nvSpPr>
        <p:spPr>
          <a:xfrm>
            <a:off x="7680176" y="3233030"/>
            <a:ext cx="3536555" cy="1564122"/>
          </a:xfrm>
          <a:prstGeom prst="rect">
            <a:avLst/>
          </a:prstGeom>
          <a:noFill/>
          <a:ln w="12700" cap="flat" cmpd="sng">
            <a:noFill/>
            <a:prstDash val="solid"/>
            <a:miter/>
          </a:ln>
        </p:spPr>
        <p:txBody>
          <a:bodyPr vert="horz" wrap="square" lIns="0" tIns="0" rIns="0" bIns="0" anchor="t" anchorCtr="0">
            <a:prstTxWarp prst="textNoShape">
              <a:avLst/>
            </a:prstTxWarp>
          </a:bodyPr>
          <a:lstStyle/>
          <a:p>
            <a:pPr algn="ctr" rtl="1">
              <a:lnSpc>
                <a:spcPct val="150000"/>
              </a:lnSpc>
            </a:pPr>
            <a:r>
              <a:rPr lang="ar-SA" altLang="zh-CN" sz="1600" kern="1200" dirty="0">
                <a:solidFill>
                  <a:srgbClr val="15213F"/>
                </a:solidFill>
                <a:latin typeface="Alexandria" pitchFamily="34" charset="0"/>
                <a:ea typeface="Alexandria" pitchFamily="34" charset="0"/>
                <a:cs typeface="Alexandria" pitchFamily="34" charset="0"/>
              </a:rPr>
              <a:t>إن الاستثمار في تنمية التفكير الناقد هو استثمار في مستقبل أجيال قادرة على التحليل والإبداع واتخاذ القرارات الواعية التي تسهم في بناء مجتمع المعرفة.</a:t>
            </a:r>
            <a:endParaRPr lang="ar-SA" altLang="zh-CN" sz="1600" kern="1200" dirty="0">
              <a:solidFill>
                <a:schemeClr val="tx1"/>
              </a:solidFill>
              <a:latin typeface="Calibri" charset="0"/>
              <a:ea typeface="等线" charset="0"/>
              <a:cs typeface="Calibri" charset="0"/>
            </a:endParaRPr>
          </a:p>
        </p:txBody>
      </p:sp>
      <p:sp>
        <p:nvSpPr>
          <p:cNvPr id="655" name="Rectangle"/>
          <p:cNvSpPr>
            <a:spLocks/>
          </p:cNvSpPr>
          <p:nvPr/>
        </p:nvSpPr>
        <p:spPr>
          <a:xfrm>
            <a:off x="11372028" y="3110891"/>
            <a:ext cx="45719" cy="632419"/>
          </a:xfrm>
          <a:prstGeom prst="rect">
            <a:avLst/>
          </a:prstGeom>
          <a:solidFill>
            <a:srgbClr val="00AEEF"/>
          </a:solidFill>
          <a:ln w="12700" cap="flat" cmpd="sng">
            <a:noFill/>
            <a:prstDash val="solid"/>
            <a:miter/>
          </a:ln>
        </p:spPr>
      </p:sp>
    </p:spTree>
    <p:extLst>
      <p:ext uri="{BB962C8B-B14F-4D97-AF65-F5344CB8AC3E}">
        <p14:creationId xmlns:p14="http://schemas.microsoft.com/office/powerpoint/2010/main" val="18708196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C5A0AB4-5E19-4D83-8409-59CEDDE018F8}">
  <ds:schemaRefs>
    <ds:schemaRef ds:uri="d13aca44-ef33-4cf4-9980-7f0b00e6eeb9"/>
    <ds:schemaRef ds:uri="49100919-8a76-4266-be0c-7dc583902cb4"/>
    <ds:schemaRef ds:uri="http://schemas.openxmlformats.org/package/2006/metadata/core-properties"/>
    <ds:schemaRef ds:uri="http://schemas.microsoft.com/office/2006/documentManagement/types"/>
    <ds:schemaRef ds:uri="http://purl.org/dc/terms/"/>
    <ds:schemaRef ds:uri="http://purl.org/dc/dcmitype/"/>
    <ds:schemaRef ds:uri="http://schemas.microsoft.com/office/infopath/2007/PartnerControls"/>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506F801B-40C8-4C7A-BE00-790DEA701CC2}"/>
</file>

<file path=customXml/itemProps3.xml><?xml version="1.0" encoding="utf-8"?>
<ds:datastoreItem xmlns:ds="http://schemas.openxmlformats.org/officeDocument/2006/customXml" ds:itemID="{850ABA5A-DC78-4AF7-8E1B-743888095B7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39032</TotalTime>
  <Words>3396</Words>
  <Application>Microsoft Office PowerPoint</Application>
  <PresentationFormat>Widescreen</PresentationFormat>
  <Paragraphs>373</Paragraphs>
  <Slides>39</Slides>
  <Notes>34</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39</vt:i4>
      </vt:variant>
    </vt:vector>
  </HeadingPairs>
  <TitlesOfParts>
    <vt:vector size="50" baseType="lpstr">
      <vt:lpstr>Alexandria</vt:lpstr>
      <vt:lpstr>Alexandria Bold</vt:lpstr>
      <vt:lpstr>Arial</vt:lpstr>
      <vt:lpstr>Calibri</vt:lpstr>
      <vt:lpstr>Calibri Light</vt:lpstr>
      <vt:lpstr>Century Gothic</vt:lpstr>
      <vt:lpstr>Droid Sans</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LENOVO</cp:lastModifiedBy>
  <cp:revision>403</cp:revision>
  <dcterms:created xsi:type="dcterms:W3CDTF">2023-04-29T09:08:23Z</dcterms:created>
  <dcterms:modified xsi:type="dcterms:W3CDTF">2026-02-26T00:02:06Z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