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592" r:id="rId3"/>
    <p:sldId id="593" r:id="rId4"/>
    <p:sldId id="594" r:id="rId5"/>
    <p:sldId id="595" r:id="rId6"/>
    <p:sldId id="596" r:id="rId7"/>
    <p:sldId id="597" r:id="rId8"/>
    <p:sldId id="598" r:id="rId9"/>
    <p:sldId id="599" r:id="rId10"/>
    <p:sldId id="600" r:id="rId11"/>
    <p:sldId id="601" r:id="rId12"/>
    <p:sldId id="602" r:id="rId13"/>
    <p:sldId id="603" r:id="rId14"/>
    <p:sldId id="604" r:id="rId15"/>
    <p:sldId id="605" r:id="rId16"/>
    <p:sldId id="623" r:id="rId17"/>
    <p:sldId id="624" r:id="rId18"/>
    <p:sldId id="625" r:id="rId19"/>
    <p:sldId id="626" r:id="rId20"/>
    <p:sldId id="627" r:id="rId21"/>
    <p:sldId id="628" r:id="rId22"/>
    <p:sldId id="629" r:id="rId23"/>
    <p:sldId id="630" r:id="rId24"/>
    <p:sldId id="631" r:id="rId25"/>
    <p:sldId id="633" r:id="rId26"/>
    <p:sldId id="634" r:id="rId27"/>
    <p:sldId id="635" r:id="rId28"/>
    <p:sldId id="636" r:id="rId29"/>
    <p:sldId id="637" r:id="rId30"/>
    <p:sldId id="606" r:id="rId31"/>
    <p:sldId id="607" r:id="rId32"/>
    <p:sldId id="608" r:id="rId33"/>
    <p:sldId id="609" r:id="rId34"/>
    <p:sldId id="610" r:id="rId35"/>
    <p:sldId id="611" r:id="rId36"/>
    <p:sldId id="612" r:id="rId37"/>
    <p:sldId id="613" r:id="rId38"/>
    <p:sldId id="614" r:id="rId39"/>
    <p:sldId id="615" r:id="rId40"/>
    <p:sldId id="616" r:id="rId41"/>
    <p:sldId id="617" r:id="rId42"/>
    <p:sldId id="618" r:id="rId43"/>
    <p:sldId id="619" r:id="rId44"/>
    <p:sldId id="620" r:id="rId45"/>
    <p:sldId id="621" r:id="rId46"/>
    <p:sldId id="62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3"/>
            <p14:sldId id="594"/>
            <p14:sldId id="595"/>
            <p14:sldId id="596"/>
            <p14:sldId id="597"/>
            <p14:sldId id="598"/>
            <p14:sldId id="599"/>
            <p14:sldId id="600"/>
            <p14:sldId id="601"/>
            <p14:sldId id="602"/>
            <p14:sldId id="603"/>
            <p14:sldId id="604"/>
            <p14:sldId id="605"/>
            <p14:sldId id="623"/>
            <p14:sldId id="624"/>
            <p14:sldId id="625"/>
            <p14:sldId id="626"/>
            <p14:sldId id="627"/>
            <p14:sldId id="628"/>
            <p14:sldId id="629"/>
            <p14:sldId id="630"/>
            <p14:sldId id="631"/>
            <p14:sldId id="633"/>
            <p14:sldId id="634"/>
            <p14:sldId id="635"/>
            <p14:sldId id="636"/>
            <p14:sldId id="637"/>
            <p14:sldId id="606"/>
            <p14:sldId id="607"/>
            <p14:sldId id="608"/>
            <p14:sldId id="609"/>
            <p14:sldId id="610"/>
            <p14:sldId id="611"/>
            <p14:sldId id="612"/>
            <p14:sldId id="613"/>
            <p14:sldId id="614"/>
            <p14:sldId id="615"/>
            <p14:sldId id="616"/>
            <p14:sldId id="617"/>
            <p14:sldId id="618"/>
            <p14:sldId id="619"/>
            <p14:sldId id="620"/>
            <p14:sldId id="621"/>
            <p14:sldId id="6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6356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Graphic 21">
            <a:extLst>
              <a:ext uri="{FF2B5EF4-FFF2-40B4-BE49-F238E27FC236}">
                <a16:creationId xmlns:a16="http://schemas.microsoft.com/office/drawing/2014/main" id="{0F7F7940-5D53-DAAB-3B3C-BA2E9B949A15}"/>
              </a:ext>
            </a:extLst>
          </p:cNvPr>
          <p:cNvPicPr>
            <a:picLocks noChangeAspect="1"/>
          </p:cNvPicPr>
          <p:nvPr userDrawn="1"/>
        </p:nvPicPr>
        <p:blipFill rotWithShape="1">
          <a:blip r:embed="rId1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8684" y="0"/>
            <a:ext cx="2443316" cy="1140862"/>
          </a:xfrm>
          <a:prstGeom prst="rect">
            <a:avLst/>
          </a:prstGeom>
        </p:spPr>
      </p:pic>
      <p:sp>
        <p:nvSpPr>
          <p:cNvPr id="8" name="TextBox 7">
            <a:extLst>
              <a:ext uri="{FF2B5EF4-FFF2-40B4-BE49-F238E27FC236}">
                <a16:creationId xmlns:a16="http://schemas.microsoft.com/office/drawing/2014/main" id="{0EEC9445-3B56-B760-C01E-204CA3C8838B}"/>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skills</a:t>
            </a:r>
            <a:endParaRPr lang="ar-EG"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614827" y="5330002"/>
            <a:ext cx="2248885"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Team Work</a:t>
            </a:r>
            <a:endParaRPr lang="en-US" sz="3200"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91407" y="178348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799934" y="210525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2645439" y="249159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622211" y="345547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2770655" y="156266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4265364" y="99987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099896" y="4857627"/>
            <a:ext cx="331124" cy="188677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336356" y="4863519"/>
            <a:ext cx="331124" cy="1880884"/>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603656" y="5162062"/>
            <a:ext cx="2729822"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Groups vs teams</a:t>
            </a:r>
          </a:p>
        </p:txBody>
      </p:sp>
      <p:sp>
        <p:nvSpPr>
          <p:cNvPr id="19" name="Right Bracket 18"/>
          <p:cNvSpPr/>
          <p:nvPr/>
        </p:nvSpPr>
        <p:spPr>
          <a:xfrm>
            <a:off x="10649532" y="99987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6564173" y="99987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171874" y="1227038"/>
            <a:ext cx="347765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Conflict in Team Meetings</a:t>
            </a:r>
          </a:p>
        </p:txBody>
      </p:sp>
      <p:sp>
        <p:nvSpPr>
          <p:cNvPr id="4" name="Rectangle 3"/>
          <p:cNvSpPr/>
          <p:nvPr/>
        </p:nvSpPr>
        <p:spPr>
          <a:xfrm>
            <a:off x="7306612" y="2016499"/>
            <a:ext cx="239196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Handling Conflict</a:t>
            </a:r>
          </a:p>
        </p:txBody>
      </p:sp>
      <p:sp>
        <p:nvSpPr>
          <p:cNvPr id="16" name="Rectangle 15"/>
          <p:cNvSpPr/>
          <p:nvPr/>
        </p:nvSpPr>
        <p:spPr>
          <a:xfrm>
            <a:off x="2567382" y="5726412"/>
            <a:ext cx="342440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Conducting meetings</a:t>
            </a:r>
          </a:p>
        </p:txBody>
      </p:sp>
      <p:sp>
        <p:nvSpPr>
          <p:cNvPr id="9" name="Rectangle 8"/>
          <p:cNvSpPr/>
          <p:nvPr/>
        </p:nvSpPr>
        <p:spPr>
          <a:xfrm>
            <a:off x="2603656" y="6235407"/>
            <a:ext cx="2481770"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Shared Leadership</a:t>
            </a:r>
          </a:p>
        </p:txBody>
      </p:sp>
    </p:spTree>
    <p:extLst>
      <p:ext uri="{BB962C8B-B14F-4D97-AF65-F5344CB8AC3E}">
        <p14:creationId xmlns:p14="http://schemas.microsoft.com/office/powerpoint/2010/main" val="183268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 fill="hold"/>
                                        <p:tgtEl>
                                          <p:spTgt spid="4"/>
                                        </p:tgtEl>
                                        <p:attrNameLst>
                                          <p:attrName>ppt_w</p:attrName>
                                        </p:attrNameLst>
                                      </p:cBhvr>
                                      <p:tavLst>
                                        <p:tav tm="0">
                                          <p:val>
                                            <p:fltVal val="0"/>
                                          </p:val>
                                        </p:tav>
                                        <p:tav tm="100000">
                                          <p:val>
                                            <p:strVal val="#ppt_w"/>
                                          </p:val>
                                        </p:tav>
                                      </p:tavLst>
                                    </p:anim>
                                    <p:anim calcmode="lin" valueType="num">
                                      <p:cBhvr>
                                        <p:cTn id="74" dur="500" fill="hold"/>
                                        <p:tgtEl>
                                          <p:spTgt spid="4"/>
                                        </p:tgtEl>
                                        <p:attrNameLst>
                                          <p:attrName>ppt_h</p:attrName>
                                        </p:attrNameLst>
                                      </p:cBhvr>
                                      <p:tavLst>
                                        <p:tav tm="0">
                                          <p:val>
                                            <p:fltVal val="0"/>
                                          </p:val>
                                        </p:tav>
                                        <p:tav tm="100000">
                                          <p:val>
                                            <p:strVal val="#ppt_h"/>
                                          </p:val>
                                        </p:tav>
                                      </p:tavLst>
                                    </p:anim>
                                    <p:animEffect transition="in" filter="fade">
                                      <p:cBhvr>
                                        <p:cTn id="75" dur="500"/>
                                        <p:tgtEl>
                                          <p:spTgt spid="4"/>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45694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9544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9387" y="1820631"/>
            <a:ext cx="746140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Groups vs teams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1100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11907" y="0"/>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59876" y="1120405"/>
            <a:ext cx="919113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Is there a difference between groups and teams? Although executives and managers often use these terms interchangeably, their definitions do differ. For those seeking professional excellence, understanding this difference is essential.</a:t>
            </a:r>
          </a:p>
        </p:txBody>
      </p:sp>
      <p:cxnSp>
        <p:nvCxnSpPr>
          <p:cNvPr id="3" name="Straight Arrow Connector 2"/>
          <p:cNvCxnSpPr/>
          <p:nvPr/>
        </p:nvCxnSpPr>
        <p:spPr>
          <a:xfrm flipH="1">
            <a:off x="2752627" y="2119051"/>
            <a:ext cx="2092751" cy="3942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160257" y="2513335"/>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group</a:t>
            </a:r>
          </a:p>
        </p:txBody>
      </p:sp>
      <p:cxnSp>
        <p:nvCxnSpPr>
          <p:cNvPr id="10" name="Straight Arrow Connector 9"/>
          <p:cNvCxnSpPr/>
          <p:nvPr/>
        </p:nvCxnSpPr>
        <p:spPr>
          <a:xfrm flipH="1">
            <a:off x="4732256" y="2141594"/>
            <a:ext cx="113122" cy="4791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3601040" y="2735857"/>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a team</a:t>
            </a:r>
          </a:p>
        </p:txBody>
      </p:sp>
      <p:sp>
        <p:nvSpPr>
          <p:cNvPr id="12" name="Rectangle 11"/>
          <p:cNvSpPr/>
          <p:nvPr/>
        </p:nvSpPr>
        <p:spPr>
          <a:xfrm>
            <a:off x="160257" y="3772393"/>
            <a:ext cx="25923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or more persons who are interacting with one another in such a manner that each person influences and is influenced by each other person.</a:t>
            </a:r>
          </a:p>
        </p:txBody>
      </p:sp>
      <p:sp>
        <p:nvSpPr>
          <p:cNvPr id="13" name="Rectangle 12"/>
          <p:cNvSpPr/>
          <p:nvPr/>
        </p:nvSpPr>
        <p:spPr>
          <a:xfrm>
            <a:off x="3495773" y="4078531"/>
            <a:ext cx="326795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team is defined as a group in which members share leadership responsibility for creating a team identity, achieving mutually defined goals, and fostering innovative thinking.</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212699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Vertical)">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2" y="1909678"/>
            <a:ext cx="92813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unlike group members, team members share leadership responsibilities. There may be one team member who has a leadership title such as manager, vice president, or coach, but all team members demonstrate leadership when it comes to defining goals, making decisions, and implementing ideas. </a:t>
            </a:r>
          </a:p>
        </p:txBody>
      </p:sp>
      <p:sp>
        <p:nvSpPr>
          <p:cNvPr id="12" name="Rectangle 11"/>
          <p:cNvSpPr/>
          <p:nvPr/>
        </p:nvSpPr>
        <p:spPr>
          <a:xfrm>
            <a:off x="687117" y="1109752"/>
            <a:ext cx="9872511"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This definition highlights four key differences between groups and teams. </a:t>
            </a:r>
          </a:p>
        </p:txBody>
      </p:sp>
      <p:sp>
        <p:nvSpPr>
          <p:cNvPr id="15" name="Rectangle 14"/>
          <p:cNvSpPr/>
          <p:nvPr/>
        </p:nvSpPr>
        <p:spPr>
          <a:xfrm>
            <a:off x="522503" y="3424909"/>
            <a:ext cx="783399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p:txBody>
      </p:sp>
      <p:sp>
        <p:nvSpPr>
          <p:cNvPr id="16" name="Rectangle 15"/>
          <p:cNvSpPr/>
          <p:nvPr/>
        </p:nvSpPr>
        <p:spPr>
          <a:xfrm>
            <a:off x="522503" y="4386142"/>
            <a:ext cx="748085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p:txBody>
      </p:sp>
      <p:sp>
        <p:nvSpPr>
          <p:cNvPr id="17" name="Rectangle 16"/>
          <p:cNvSpPr/>
          <p:nvPr/>
        </p:nvSpPr>
        <p:spPr>
          <a:xfrm>
            <a:off x="522502" y="5655152"/>
            <a:ext cx="318222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Finally, teams strive for innovation.</a:t>
            </a:r>
          </a:p>
        </p:txBody>
      </p:sp>
      <p:sp>
        <p:nvSpPr>
          <p:cNvPr id="13" name="Rectangle 12"/>
          <p:cNvSpPr/>
          <p:nvPr/>
        </p:nvSpPr>
        <p:spPr>
          <a:xfrm>
            <a:off x="3343545" y="25118"/>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94169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1926" y="1782924"/>
            <a:ext cx="956063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Conducting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0574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1191526"/>
            <a:ext cx="10075976"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According to an old adage, groups outperform individuals, and teams outperform groups.</a:t>
            </a:r>
          </a:p>
        </p:txBody>
      </p:sp>
      <p:sp>
        <p:nvSpPr>
          <p:cNvPr id="15" name="Rectangle 14"/>
          <p:cNvSpPr/>
          <p:nvPr/>
        </p:nvSpPr>
        <p:spPr>
          <a:xfrm>
            <a:off x="823819" y="1737136"/>
            <a:ext cx="8049212" cy="1015663"/>
          </a:xfrm>
          <a:prstGeom prst="rect">
            <a:avLst/>
          </a:prstGeom>
          <a:solidFill>
            <a:schemeClr val="accent6">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wish to achieve professional excellence in the workplace, you must learn to transform your groups into teams. Effective communication is essential for this transformation.</a:t>
            </a:r>
          </a:p>
        </p:txBody>
      </p:sp>
      <p:sp>
        <p:nvSpPr>
          <p:cNvPr id="2" name="Rectangle 1"/>
          <p:cNvSpPr/>
          <p:nvPr/>
        </p:nvSpPr>
        <p:spPr>
          <a:xfrm>
            <a:off x="700724" y="3581310"/>
            <a:ext cx="732148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meetings to run effectively, a few basics must always be considered. These basics include </a:t>
            </a:r>
          </a:p>
        </p:txBody>
      </p:sp>
      <p:sp>
        <p:nvSpPr>
          <p:cNvPr id="10" name="Rectangle 9"/>
          <p:cNvSpPr/>
          <p:nvPr/>
        </p:nvSpPr>
        <p:spPr>
          <a:xfrm>
            <a:off x="2843563" y="2850450"/>
            <a:ext cx="427713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What makes meeting effective?</a:t>
            </a:r>
          </a:p>
        </p:txBody>
      </p:sp>
      <p:cxnSp>
        <p:nvCxnSpPr>
          <p:cNvPr id="5" name="Straight Arrow Connector 4"/>
          <p:cNvCxnSpPr/>
          <p:nvPr/>
        </p:nvCxnSpPr>
        <p:spPr>
          <a:xfrm flipH="1">
            <a:off x="1536569" y="4289196"/>
            <a:ext cx="1121790" cy="4901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3243556" y="4317477"/>
            <a:ext cx="52890" cy="984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3715605" y="4289196"/>
            <a:ext cx="1266524" cy="5204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152162" y="4855198"/>
            <a:ext cx="299639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a:t>
            </a:r>
          </a:p>
        </p:txBody>
      </p:sp>
      <p:sp>
        <p:nvSpPr>
          <p:cNvPr id="21" name="Rectangle 20"/>
          <p:cNvSpPr/>
          <p:nvPr/>
        </p:nvSpPr>
        <p:spPr>
          <a:xfrm>
            <a:off x="1988650" y="5402984"/>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topics </a:t>
            </a:r>
          </a:p>
        </p:txBody>
      </p:sp>
      <p:sp>
        <p:nvSpPr>
          <p:cNvPr id="22" name="Rectangle 21"/>
          <p:cNvSpPr/>
          <p:nvPr/>
        </p:nvSpPr>
        <p:spPr>
          <a:xfrm>
            <a:off x="3733750" y="4855198"/>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participants </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823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inVertic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2" grpId="0" animBg="1"/>
      <p:bldP spid="10" grpId="0" animBg="1"/>
      <p:bldP spid="18"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5256504"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a:solidFill>
                  <a:schemeClr val="bg1"/>
                </a:solidFill>
                <a:latin typeface="Times New Roman" panose="02020603050405020304" pitchFamily="18" charset="0"/>
                <a:cs typeface="Times New Roman" panose="02020603050405020304" pitchFamily="18" charset="0"/>
              </a:rPr>
              <a:t>What is a meeting environment?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Environment</a:t>
            </a:r>
          </a:p>
        </p:txBody>
      </p:sp>
      <p:sp>
        <p:nvSpPr>
          <p:cNvPr id="15" name="Rectangle 14"/>
          <p:cNvSpPr/>
          <p:nvPr/>
        </p:nvSpPr>
        <p:spPr>
          <a:xfrm>
            <a:off x="886120" y="2248838"/>
            <a:ext cx="909830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is as much a part of the communication that occurs as the words that are said. Unfortunately, despite the importance of the meeting environment, most people spend little time thinking about it when they plan their meetings.</a:t>
            </a:r>
          </a:p>
        </p:txBody>
      </p:sp>
      <p:sp>
        <p:nvSpPr>
          <p:cNvPr id="13" name="Rectangle 12"/>
          <p:cNvSpPr/>
          <p:nvPr/>
        </p:nvSpPr>
        <p:spPr>
          <a:xfrm>
            <a:off x="4003515" y="4121950"/>
            <a:ext cx="3622769"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location of the meeting</a:t>
            </a:r>
          </a:p>
        </p:txBody>
      </p:sp>
      <p:sp>
        <p:nvSpPr>
          <p:cNvPr id="20" name="Rectangle 19"/>
          <p:cNvSpPr/>
          <p:nvPr/>
        </p:nvSpPr>
        <p:spPr>
          <a:xfrm>
            <a:off x="2384296" y="3392632"/>
            <a:ext cx="267789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It includes both</a:t>
            </a:r>
          </a:p>
        </p:txBody>
      </p:sp>
      <p:sp>
        <p:nvSpPr>
          <p:cNvPr id="21" name="Rectangle 20"/>
          <p:cNvSpPr/>
          <p:nvPr/>
        </p:nvSpPr>
        <p:spPr>
          <a:xfrm>
            <a:off x="83471" y="4121951"/>
            <a:ext cx="311153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time of the meeting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03254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1" y="2008093"/>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must consider the time. Time of day, Time of week, And time of year can all influence communication. </a:t>
            </a:r>
          </a:p>
        </p:txBody>
      </p:sp>
      <p:sp>
        <p:nvSpPr>
          <p:cNvPr id="12" name="Rectangle 11"/>
          <p:cNvSpPr/>
          <p:nvPr/>
        </p:nvSpPr>
        <p:spPr>
          <a:xfrm>
            <a:off x="0" y="1472934"/>
            <a:ext cx="1204938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If you wish to create an effective meeting environment, what factors should be considered?</a:t>
            </a:r>
          </a:p>
        </p:txBody>
      </p:sp>
      <p:sp>
        <p:nvSpPr>
          <p:cNvPr id="13" name="Rectangle 12"/>
          <p:cNvSpPr/>
          <p:nvPr/>
        </p:nvSpPr>
        <p:spPr>
          <a:xfrm>
            <a:off x="574350" y="4824829"/>
            <a:ext cx="7782508"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    if half the team works from 7:00 a.m. to 3:00 p.m. and the other half from 3:00 p.m. to 11:00 p.m., holding every meeting at 9:00 a.m. would repeatedly inconvenience the same half of the team. When team members work varied schedules, there is no ideal time to meet. Yet alternating the meetings between shifts shows that all team members are valued and respected, which positively impacts communication interactions.</a:t>
            </a:r>
          </a:p>
        </p:txBody>
      </p:sp>
      <p:sp>
        <p:nvSpPr>
          <p:cNvPr id="21" name="Rectangle 20"/>
          <p:cNvSpPr/>
          <p:nvPr/>
        </p:nvSpPr>
        <p:spPr>
          <a:xfrm>
            <a:off x="754144" y="2789473"/>
            <a:ext cx="889016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meeting times, be aware of differences in team members’ schedules. If team members work different shifts with different days off, meeting times should be varied.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The time of the Meeting</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122548" y="3688811"/>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8984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667" y="1808415"/>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Location is also an important component in creating a positive meeting environment. In fact, you should consider the convenience, aesthetics, and comfort of the location.</a:t>
            </a:r>
          </a:p>
        </p:txBody>
      </p:sp>
      <p:sp>
        <p:nvSpPr>
          <p:cNvPr id="13" name="Rectangle 12"/>
          <p:cNvSpPr/>
          <p:nvPr/>
        </p:nvSpPr>
        <p:spPr>
          <a:xfrm>
            <a:off x="517789" y="4714128"/>
            <a:ext cx="7782508" cy="2031325"/>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there is only one conference room in our building, so a lot of meetings are held there. The problem is that the conference room has an extremely long and narrow table. When sitting at the table, team members can’t see one another, making it very difficult to hold discussions or brainstorming sessions. Further, the room is very dull and uninspired, with no windows and poor lighting. Fortunately, there is another room two floors down that has movable tables, excellent lighting, and a great view outside the window.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754144" y="2789473"/>
            <a:ext cx="889016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a meeting location, you should also consider aesthetics and comfort. Many leaders get in the habit of holding all their meetings in the same room. </a:t>
            </a:r>
          </a:p>
        </p:txBody>
      </p:sp>
      <p:sp>
        <p:nvSpPr>
          <p:cNvPr id="11" name="Wave 10"/>
          <p:cNvSpPr/>
          <p:nvPr/>
        </p:nvSpPr>
        <p:spPr>
          <a:xfrm>
            <a:off x="164968" y="175902"/>
            <a:ext cx="2875176"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The Location of the Meeting</a:t>
            </a:r>
          </a:p>
        </p:txBody>
      </p:sp>
      <p:sp>
        <p:nvSpPr>
          <p:cNvPr id="15" name="Rectangle 14"/>
          <p:cNvSpPr/>
          <p:nvPr/>
        </p:nvSpPr>
        <p:spPr>
          <a:xfrm>
            <a:off x="3477895"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94268" y="3495650"/>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93509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11"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465710"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a meeting Agenda?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15" name="Rectangle 14"/>
          <p:cNvSpPr/>
          <p:nvPr/>
        </p:nvSpPr>
        <p:spPr>
          <a:xfrm>
            <a:off x="257233" y="2200652"/>
            <a:ext cx="10680568" cy="707886"/>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An agenda is a guide or an overview of the topics that will be covered during the meeting. An agenda can be simple or complex. </a:t>
            </a:r>
          </a:p>
        </p:txBody>
      </p:sp>
      <p:sp>
        <p:nvSpPr>
          <p:cNvPr id="13" name="Rectangle 12"/>
          <p:cNvSpPr/>
          <p:nvPr/>
        </p:nvSpPr>
        <p:spPr>
          <a:xfrm>
            <a:off x="95418" y="4366562"/>
            <a:ext cx="7816191"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will also give team members time to think about issues in advance of the meeting. If you’d like the participants to brainstorm ideas or share information, the agenda is a valuable preparation tool for team members.</a:t>
            </a:r>
          </a:p>
        </p:txBody>
      </p:sp>
      <p:sp>
        <p:nvSpPr>
          <p:cNvPr id="20" name="Rectangle 19"/>
          <p:cNvSpPr/>
          <p:nvPr/>
        </p:nvSpPr>
        <p:spPr>
          <a:xfrm>
            <a:off x="622169" y="3028522"/>
            <a:ext cx="8229600"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Why should Agendas be distributed several days in advance of the meeting? </a:t>
            </a:r>
          </a:p>
        </p:txBody>
      </p:sp>
      <p:sp>
        <p:nvSpPr>
          <p:cNvPr id="21" name="Rectangle 20"/>
          <p:cNvSpPr/>
          <p:nvPr/>
        </p:nvSpPr>
        <p:spPr>
          <a:xfrm>
            <a:off x="95419" y="3537523"/>
            <a:ext cx="7816191" cy="70788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will allow team members to comment on the agenda items and give the leader time to revise the agenda if necessary.</a:t>
            </a:r>
          </a:p>
        </p:txBody>
      </p:sp>
      <p:sp>
        <p:nvSpPr>
          <p:cNvPr id="10" name="Rectangle 9"/>
          <p:cNvSpPr/>
          <p:nvPr/>
        </p:nvSpPr>
        <p:spPr>
          <a:xfrm>
            <a:off x="95418" y="5600548"/>
            <a:ext cx="7911609"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Noting the allotted time for each topic also helps the leader determine which topics and how many can be covered in any given meeting. Leaders with professional excellence prioritize agenda items.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49554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Meeting Agenda content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15" name="Rectangle 14"/>
          <p:cNvSpPr/>
          <p:nvPr/>
        </p:nvSpPr>
        <p:spPr>
          <a:xfrm>
            <a:off x="257233" y="2200652"/>
            <a:ext cx="1068056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Heading: Should include date, time, and location. May include a list of participants.</a:t>
            </a:r>
          </a:p>
        </p:txBody>
      </p:sp>
      <p:sp>
        <p:nvSpPr>
          <p:cNvPr id="20" name="Rectangle 19"/>
          <p:cNvSpPr/>
          <p:nvPr/>
        </p:nvSpPr>
        <p:spPr>
          <a:xfrm>
            <a:off x="211582" y="2773345"/>
            <a:ext cx="247924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Welcome/opening</a:t>
            </a:r>
          </a:p>
        </p:txBody>
      </p:sp>
      <p:sp>
        <p:nvSpPr>
          <p:cNvPr id="19" name="Rectangle 18"/>
          <p:cNvSpPr/>
          <p:nvPr/>
        </p:nvSpPr>
        <p:spPr>
          <a:xfrm>
            <a:off x="211581" y="3209056"/>
            <a:ext cx="7816191"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should always orient the team and focus the meeting during the opening.</a:t>
            </a:r>
          </a:p>
        </p:txBody>
      </p:sp>
      <p:sp>
        <p:nvSpPr>
          <p:cNvPr id="22" name="Rectangle 21"/>
          <p:cNvSpPr/>
          <p:nvPr/>
        </p:nvSpPr>
        <p:spPr>
          <a:xfrm>
            <a:off x="211581" y="4078637"/>
            <a:ext cx="501505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 Approve minutes from the previous meeting</a:t>
            </a:r>
          </a:p>
        </p:txBody>
      </p:sp>
      <p:sp>
        <p:nvSpPr>
          <p:cNvPr id="23" name="Rectangle 22"/>
          <p:cNvSpPr/>
          <p:nvPr/>
        </p:nvSpPr>
        <p:spPr>
          <a:xfrm>
            <a:off x="211582" y="4491885"/>
            <a:ext cx="781619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Minutes are a written record of the meeting.</a:t>
            </a:r>
          </a:p>
        </p:txBody>
      </p:sp>
      <p:sp>
        <p:nvSpPr>
          <p:cNvPr id="24" name="Rectangle 23"/>
          <p:cNvSpPr/>
          <p:nvPr/>
        </p:nvSpPr>
        <p:spPr>
          <a:xfrm>
            <a:off x="211581" y="5028585"/>
            <a:ext cx="3780148"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III. Specific points to be discussed</a:t>
            </a:r>
          </a:p>
        </p:txBody>
      </p:sp>
      <p:sp>
        <p:nvSpPr>
          <p:cNvPr id="25" name="Rectangle 24"/>
          <p:cNvSpPr/>
          <p:nvPr/>
        </p:nvSpPr>
        <p:spPr>
          <a:xfrm>
            <a:off x="200836" y="5466938"/>
            <a:ext cx="7816191"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majority of the agenda will be a list of the specific items that will be covered during the meeting. Beside each item, state who will lead the discussion and/or report on this item. It is also wise to include the estimated time it should take to cover each item.</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8234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20" grpId="0" animBg="1"/>
      <p:bldP spid="19" grpId="0" animBg="1"/>
      <p:bldP spid="22"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Meeting Agenda content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20" name="Rectangle 19"/>
          <p:cNvSpPr/>
          <p:nvPr/>
        </p:nvSpPr>
        <p:spPr>
          <a:xfrm>
            <a:off x="211580" y="2100744"/>
            <a:ext cx="247924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IV. Old business</a:t>
            </a:r>
          </a:p>
        </p:txBody>
      </p:sp>
      <p:sp>
        <p:nvSpPr>
          <p:cNvPr id="19" name="Rectangle 18"/>
          <p:cNvSpPr/>
          <p:nvPr/>
        </p:nvSpPr>
        <p:spPr>
          <a:xfrm>
            <a:off x="200836" y="2505097"/>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Allow time for the team to discuss items from previous meetings that may still be unresolved.</a:t>
            </a:r>
          </a:p>
        </p:txBody>
      </p:sp>
      <p:sp>
        <p:nvSpPr>
          <p:cNvPr id="22" name="Rectangle 21"/>
          <p:cNvSpPr/>
          <p:nvPr/>
        </p:nvSpPr>
        <p:spPr>
          <a:xfrm>
            <a:off x="183300" y="3285309"/>
            <a:ext cx="501505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 New business </a:t>
            </a:r>
          </a:p>
        </p:txBody>
      </p:sp>
      <p:sp>
        <p:nvSpPr>
          <p:cNvPr id="23" name="Rectangle 22"/>
          <p:cNvSpPr/>
          <p:nvPr/>
        </p:nvSpPr>
        <p:spPr>
          <a:xfrm>
            <a:off x="172033" y="3716160"/>
            <a:ext cx="7816191" cy="923330"/>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Minutes are Allow time for the team to discuss any new items that may have come up after the agenda was finalized or during the meeting itself.</a:t>
            </a:r>
          </a:p>
          <a:p>
            <a:r>
              <a:rPr lang="en-US" dirty="0">
                <a:latin typeface="Times New Roman" panose="02020603050405020304" pitchFamily="18" charset="0"/>
                <a:cs typeface="Times New Roman" panose="02020603050405020304" pitchFamily="18" charset="0"/>
              </a:rPr>
              <a:t> written record of the meeting.</a:t>
            </a:r>
          </a:p>
        </p:txBody>
      </p:sp>
      <p:sp>
        <p:nvSpPr>
          <p:cNvPr id="24" name="Rectangle 23"/>
          <p:cNvSpPr/>
          <p:nvPr/>
        </p:nvSpPr>
        <p:spPr>
          <a:xfrm>
            <a:off x="200836" y="4824084"/>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 Arrangement of the next meeting</a:t>
            </a:r>
          </a:p>
        </p:txBody>
      </p:sp>
      <p:sp>
        <p:nvSpPr>
          <p:cNvPr id="25" name="Rectangle 24"/>
          <p:cNvSpPr/>
          <p:nvPr/>
        </p:nvSpPr>
        <p:spPr>
          <a:xfrm>
            <a:off x="183300" y="5203556"/>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Summarize any assignments that must be completed by the next meeting. Also make certain to discuss the time and location of the next meeting.</a:t>
            </a:r>
          </a:p>
        </p:txBody>
      </p:sp>
      <p:sp>
        <p:nvSpPr>
          <p:cNvPr id="13" name="Rectangle 12"/>
          <p:cNvSpPr/>
          <p:nvPr/>
        </p:nvSpPr>
        <p:spPr>
          <a:xfrm>
            <a:off x="131291" y="5983066"/>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VII. Closing</a:t>
            </a:r>
          </a:p>
        </p:txBody>
      </p:sp>
      <p:sp>
        <p:nvSpPr>
          <p:cNvPr id="16" name="Rectangle 15"/>
          <p:cNvSpPr/>
          <p:nvPr/>
        </p:nvSpPr>
        <p:spPr>
          <a:xfrm>
            <a:off x="131291" y="6449640"/>
            <a:ext cx="7816191"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Always provide some sort of closing statement.</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6905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in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in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inVertic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0" grpId="0" animBg="1"/>
      <p:bldP spid="19" grpId="0" animBg="1"/>
      <p:bldP spid="22" grpId="0" animBg="1"/>
      <p:bldP spid="23" grpId="0" animBg="1"/>
      <p:bldP spid="24" grpId="0" animBg="1"/>
      <p:bldP spid="25"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2" y="2008093"/>
            <a:ext cx="7136776" cy="3046988"/>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First,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Take time to assess the meeting’s purpose, and then determine who can best serve that purpose. </a:t>
            </a:r>
          </a:p>
        </p:txBody>
      </p:sp>
      <p:sp>
        <p:nvSpPr>
          <p:cNvPr id="12" name="Rectangle 11"/>
          <p:cNvSpPr/>
          <p:nvPr/>
        </p:nvSpPr>
        <p:spPr>
          <a:xfrm>
            <a:off x="301658" y="1350427"/>
            <a:ext cx="115259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When it comes to planning meetings, you should ask yourself two important questions.</a:t>
            </a:r>
          </a:p>
        </p:txBody>
      </p:sp>
      <p:sp>
        <p:nvSpPr>
          <p:cNvPr id="21" name="Rectangle 20"/>
          <p:cNvSpPr/>
          <p:nvPr/>
        </p:nvSpPr>
        <p:spPr>
          <a:xfrm>
            <a:off x="423522" y="5427034"/>
            <a:ext cx="616581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Second, can all key members attend this meeting at this time?  If key team members can’t be present, the meeting should be rescheduled.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Participants</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4501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1430" y="1742376"/>
            <a:ext cx="851778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Shared Leadership</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01131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143559"/>
            <a:ext cx="9281373"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There are many designated leadership titles (e.g., director, manager, supervisor, vice president, president, queen). Regardless of your title, if you’re the designated leader, think of yourself as a coach. A coach has a very distinct role in meetings. Remember, a coach does not play the game. The coach must remain on the sidelines. </a:t>
            </a:r>
            <a:endParaRPr lang="en-US" sz="2800" dirty="0">
              <a:latin typeface="Times New Roman" panose="02020603050405020304" pitchFamily="18" charset="0"/>
              <a:cs typeface="Times New Roman" panose="02020603050405020304" pitchFamily="18" charset="0"/>
            </a:endParaRPr>
          </a:p>
        </p:txBody>
      </p:sp>
      <p:sp>
        <p:nvSpPr>
          <p:cNvPr id="15" name="Rectangle 14"/>
          <p:cNvSpPr/>
          <p:nvPr/>
        </p:nvSpPr>
        <p:spPr>
          <a:xfrm>
            <a:off x="1" y="3482526"/>
            <a:ext cx="6437870"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coach doesn’t have to be an expert on everything, have all the answers, or do all the talking. However, the coach does need to call the meetings, set the agenda, and then facilitate the discussion. A coach facilitates the discussion by supporting positive team roles and norms while eliminating self-centered roles and unproductive norms.</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95029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264"/>
            <a:ext cx="9281373" cy="584775"/>
          </a:xfrm>
          <a:prstGeom prst="rect">
            <a:avLst/>
          </a:prstGeom>
          <a:solidFill>
            <a:schemeClr val="accent2"/>
          </a:solidFill>
          <a:ln>
            <a:solidFill>
              <a:schemeClr val="bg1"/>
            </a:solidFill>
          </a:ln>
        </p:spPr>
        <p:txBody>
          <a:bodyPr wrap="square">
            <a:spAutoFit/>
          </a:bodyPr>
          <a:lstStyle/>
          <a:p>
            <a:pPr algn="ctr"/>
            <a:r>
              <a:rPr lang="en-US" sz="3200" b="1" dirty="0"/>
              <a:t>Team Norms</a:t>
            </a:r>
            <a:endParaRPr lang="en-US" sz="36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4713" y="2128309"/>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What’s a norm? A norm is an unwritten rule of behavior. Although norms are unwritten, they are as powerful as (if not more powerful than) the written rules. Think about the organizations for which you have worked</a:t>
            </a:r>
            <a:endParaRPr lang="en-US" sz="3200" dirty="0"/>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6624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248652" y="1439779"/>
            <a:ext cx="11694695" cy="3978442"/>
          </a:xfrm>
          <a:prstGeom prst="rect">
            <a:avLst/>
          </a:prstGeom>
        </p:spPr>
      </p:pic>
    </p:spTree>
    <p:extLst>
      <p:ext uri="{BB962C8B-B14F-4D97-AF65-F5344CB8AC3E}">
        <p14:creationId xmlns:p14="http://schemas.microsoft.com/office/powerpoint/2010/main" val="4194130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401052" y="1110916"/>
            <a:ext cx="11389895" cy="4636168"/>
          </a:xfrm>
          <a:prstGeom prst="rect">
            <a:avLst/>
          </a:prstGeom>
        </p:spPr>
      </p:pic>
    </p:spTree>
    <p:extLst>
      <p:ext uri="{BB962C8B-B14F-4D97-AF65-F5344CB8AC3E}">
        <p14:creationId xmlns:p14="http://schemas.microsoft.com/office/powerpoint/2010/main" val="1581040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783786" y="741947"/>
            <a:ext cx="10926951" cy="5374105"/>
          </a:xfrm>
          <a:prstGeom prst="rect">
            <a:avLst/>
          </a:prstGeom>
        </p:spPr>
      </p:pic>
    </p:spTree>
    <p:extLst>
      <p:ext uri="{BB962C8B-B14F-4D97-AF65-F5344CB8AC3E}">
        <p14:creationId xmlns:p14="http://schemas.microsoft.com/office/powerpoint/2010/main" val="4166528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84775"/>
          </a:xfrm>
          <a:prstGeom prst="rect">
            <a:avLst/>
          </a:prstGeom>
          <a:solidFill>
            <a:schemeClr val="accent2"/>
          </a:solidFill>
          <a:ln>
            <a:solidFill>
              <a:schemeClr val="bg1"/>
            </a:solidFill>
          </a:ln>
        </p:spPr>
        <p:txBody>
          <a:bodyPr wrap="square">
            <a:spAutoFit/>
          </a:bodyPr>
          <a:lstStyle/>
          <a:p>
            <a:pPr algn="ctr"/>
            <a:r>
              <a:rPr lang="en-US" sz="3200" b="1" dirty="0"/>
              <a:t>Decision making</a:t>
            </a:r>
            <a:endParaRPr lang="en-US" sz="36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85707"/>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000" i="1" dirty="0"/>
              <a:t>Problem solving </a:t>
            </a:r>
            <a:r>
              <a:rPr lang="en-US" sz="2000" dirty="0"/>
              <a:t>and </a:t>
            </a:r>
            <a:r>
              <a:rPr lang="en-US" sz="2000" i="1" dirty="0"/>
              <a:t>decision making </a:t>
            </a:r>
            <a:r>
              <a:rPr lang="en-US" sz="2000" dirty="0"/>
              <a:t>are not interchangeable terms. Decision making is actually a step in the problem-solving process. A leading scholar in group communication, decision making is “the act of choosing among a set of alternatives under conditions that necessitate choice”. </a:t>
            </a:r>
          </a:p>
        </p:txBody>
      </p:sp>
      <p:sp>
        <p:nvSpPr>
          <p:cNvPr id="8" name="Rectangle 7"/>
          <p:cNvSpPr/>
          <p:nvPr/>
        </p:nvSpPr>
        <p:spPr>
          <a:xfrm>
            <a:off x="0" y="4703373"/>
            <a:ext cx="643787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Problem solving involves not only making a choice but also coming up with quality alternatives from which to select and then working to implement the choice your team selects.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58369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84775"/>
          </a:xfrm>
          <a:prstGeom prst="rect">
            <a:avLst/>
          </a:prstGeom>
          <a:solidFill>
            <a:schemeClr val="accent2"/>
          </a:solidFill>
          <a:ln>
            <a:solidFill>
              <a:schemeClr val="bg1"/>
            </a:solidFill>
          </a:ln>
        </p:spPr>
        <p:txBody>
          <a:bodyPr wrap="square">
            <a:spAutoFit/>
          </a:bodyPr>
          <a:lstStyle/>
          <a:p>
            <a:pPr algn="ctr"/>
            <a:r>
              <a:rPr lang="en-US" sz="3200" b="1" dirty="0"/>
              <a:t>Decision making</a:t>
            </a:r>
            <a:endParaRPr lang="en-US" sz="36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85707"/>
            <a:ext cx="6437870"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 can you ensure that your team generates innovative alternatives and/or successfully implements its choice? </a:t>
            </a:r>
          </a:p>
          <a:p>
            <a:r>
              <a:rPr lang="en-US" sz="2400" dirty="0"/>
              <a:t>five steps make up problem solving:</a:t>
            </a:r>
          </a:p>
          <a:p>
            <a:pPr lvl="1"/>
            <a:r>
              <a:rPr lang="en-US" sz="2400" dirty="0"/>
              <a:t>1. Describing and analyzing the problem</a:t>
            </a:r>
          </a:p>
          <a:p>
            <a:pPr lvl="1"/>
            <a:r>
              <a:rPr lang="en-US" sz="2400" dirty="0"/>
              <a:t>2. Generating possible solutions</a:t>
            </a:r>
          </a:p>
          <a:p>
            <a:pPr lvl="1"/>
            <a:r>
              <a:rPr lang="en-US" sz="2400" dirty="0"/>
              <a:t>3. Evaluating all solutions</a:t>
            </a:r>
          </a:p>
          <a:p>
            <a:pPr lvl="1"/>
            <a:r>
              <a:rPr lang="en-US" sz="2400" dirty="0"/>
              <a:t>4. Deciding on the solution</a:t>
            </a:r>
          </a:p>
          <a:p>
            <a:pPr lvl="1"/>
            <a:r>
              <a:rPr lang="en-US" sz="2400" dirty="0"/>
              <a:t>5. Planning how to implement the solution</a:t>
            </a:r>
          </a:p>
          <a:p>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34320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2356" y="1890291"/>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the decision by the leader approach is used, members are not truly functioning as a team. The role of the members is to recommend or advise the leader. The leader then makes the ultimate decision. As a result, the goal is not mutually defined. In some instances, this approach may be the best way to make a decision. </a:t>
            </a:r>
          </a:p>
        </p:txBody>
      </p:sp>
      <p:sp>
        <p:nvSpPr>
          <p:cNvPr id="8" name="Rectangle 7"/>
          <p:cNvSpPr/>
          <p:nvPr/>
        </p:nvSpPr>
        <p:spPr>
          <a:xfrm>
            <a:off x="0" y="4364096"/>
            <a:ext cx="64378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For example, if an emergency room team needs to make a quick decision about an unfamiliar medical situation, the physician in charge may ask the advice of colleagues and/or medical staff. Yet, due to the need for a quick decision, the physician will ultimately determine the course of action. Although this approach has benefits in pressure situations, it’s not the preferred approach for building teams.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81493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3476485"/>
            <a:ext cx="6437870" cy="317009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concept of voting is another way to reach a decision. With this approach, team members cast a vote for the solution they find most meritorious. The solution that receives the most votes is implemented. There are some obvious advantages to voting. </a:t>
            </a:r>
          </a:p>
          <a:p>
            <a:r>
              <a:rPr lang="en-US" sz="2000" dirty="0"/>
              <a:t>First, all team members have equal input in the decision. Next, it is an easy process that often requires little more than raised hands or slips of paper for casting votes.</a:t>
            </a:r>
          </a:p>
          <a:p>
            <a:r>
              <a:rPr lang="en-US" sz="2000" dirty="0"/>
              <a:t>Finally, it requires little time in comparison with the compromise or consensus approaches.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620213" y="1745478"/>
            <a:ext cx="1331583" cy="593304"/>
          </a:xfrm>
          <a:prstGeom prst="rect">
            <a:avLst/>
          </a:prstGeom>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Voting</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1785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Because it is quick and easy, voting is often used to speed up the decision-making process and avoid any lengthy discussions or conflict. Conflict is a valuable, needed resource in innovative problem solving and team building.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03189" y="1807033"/>
            <a:ext cx="2782878" cy="461665"/>
          </a:xfrm>
          <a:prstGeom prst="rect">
            <a:avLst/>
          </a:prstGeom>
        </p:spPr>
        <p:txBody>
          <a:bodyPr wrap="none">
            <a:spAutoFit/>
          </a:bodyPr>
          <a:lstStyle/>
          <a:p>
            <a:r>
              <a:rPr lang="en-US" sz="2400" b="1" dirty="0"/>
              <a:t>Downsides of voting</a:t>
            </a:r>
          </a:p>
        </p:txBody>
      </p:sp>
      <p:sp>
        <p:nvSpPr>
          <p:cNvPr id="9" name="Rectangle 8"/>
          <p:cNvSpPr/>
          <p:nvPr/>
        </p:nvSpPr>
        <p:spPr>
          <a:xfrm>
            <a:off x="6178" y="5099339"/>
            <a:ext cx="6437870"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Limiting this process can </a:t>
            </a:r>
            <a:r>
              <a:rPr lang="en-US" sz="2000" dirty="0" err="1"/>
              <a:t>resultin</a:t>
            </a:r>
            <a:r>
              <a:rPr lang="en-US" sz="2000" dirty="0"/>
              <a:t> quick decisions that lack innovation and cause division. Voting is a win-lose approach to decision making. Unfortunately, not everyone makes a good loser—or a good winner, for that matter—so voting can divide the group and stop it from becoming a team.</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8552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Team members approaching decision making with a “let’s compromise” positive attitude. Although it is a commonly held belief that compromise is a good thing, compromise can limit innovation. With compromise, all parties are willing to give up something in order to gain something they want; so the goal becomes narrowing options, not developing innovative ideas.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132685" y="1783283"/>
            <a:ext cx="2071849" cy="523220"/>
          </a:xfrm>
          <a:prstGeom prst="rect">
            <a:avLst/>
          </a:prstGeom>
        </p:spPr>
        <p:txBody>
          <a:bodyPr wrap="none">
            <a:spAutoFit/>
          </a:bodyPr>
          <a:lstStyle/>
          <a:p>
            <a:r>
              <a:rPr lang="en-US" sz="2800" b="1" dirty="0"/>
              <a:t>Compromise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93104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317009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final approach to decision making is consensus. Consensus occurs when a solution or agreement that all team members can support is reached. This does not mean that the final solution is one that all team members prefer; rather, it means that the solution has the support of all team members. In an ideal world, team members might be able to come up with an idea that everyone loves and thinks is the best way to go, but most times that doesn’t occur. Thus, finding a solution that everyone supports has many positive benefits.</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291607" y="1826151"/>
            <a:ext cx="1754006" cy="523220"/>
          </a:xfrm>
          <a:prstGeom prst="rect">
            <a:avLst/>
          </a:prstGeom>
        </p:spPr>
        <p:txBody>
          <a:bodyPr wrap="none">
            <a:spAutoFit/>
          </a:bodyPr>
          <a:lstStyle/>
          <a:p>
            <a:r>
              <a:rPr lang="en-US" sz="2800" b="1" dirty="0"/>
              <a:t>Consensus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78665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2862322"/>
          </a:xfrm>
          <a:prstGeom prst="rect">
            <a:avLst/>
          </a:prstGeom>
          <a:solidFill>
            <a:schemeClr val="accent1">
              <a:lumMod val="20000"/>
              <a:lumOff val="80000"/>
            </a:schemeClr>
          </a:solidFill>
          <a:ln>
            <a:solidFill>
              <a:schemeClr val="bg1"/>
            </a:solidFill>
          </a:ln>
        </p:spPr>
        <p:txBody>
          <a:bodyPr wrap="square">
            <a:spAutoFit/>
          </a:bodyPr>
          <a:lstStyle/>
          <a:p>
            <a:r>
              <a:rPr lang="en-US" sz="2000" dirty="0"/>
              <a:t>Because consensus is time-consuming. Many leaders and/or groups do not see the value in spending time working through the consensus process. Although consensus is more time-consuming as a decision-making approach, decisions reached using consensus can often be implemented quickly because they have the support of all members. As a result, consensus may be less time-consuming than voting or compromise, especially when the process is looked at from beginning to end.</a:t>
            </a:r>
          </a:p>
        </p:txBody>
      </p:sp>
      <p:sp>
        <p:nvSpPr>
          <p:cNvPr id="3" name="Down Arrow Callout 2"/>
          <p:cNvSpPr/>
          <p:nvPr/>
        </p:nvSpPr>
        <p:spPr>
          <a:xfrm>
            <a:off x="710839" y="1745478"/>
            <a:ext cx="3806620"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710839" y="1826151"/>
            <a:ext cx="3806620" cy="523220"/>
          </a:xfrm>
          <a:prstGeom prst="rect">
            <a:avLst/>
          </a:prstGeom>
        </p:spPr>
        <p:txBody>
          <a:bodyPr wrap="none">
            <a:spAutoFit/>
          </a:bodyPr>
          <a:lstStyle/>
          <a:p>
            <a:r>
              <a:rPr lang="en-US" sz="2800" b="1" dirty="0"/>
              <a:t>Downsides of consensus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45600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latin typeface="Times New Roman" panose="02020603050405020304" pitchFamily="18" charset="0"/>
                <a:ea typeface="Calibri" panose="020F0502020204030204" pitchFamily="34" charset="0"/>
                <a:cs typeface="Arial" panose="020B0604020202020204" pitchFamily="34" charset="0"/>
              </a:rPr>
              <a:t>Section two</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54053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30058"/>
            <a:ext cx="1212492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78274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65649" y="2290602"/>
            <a:ext cx="7716817"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Chances are you’ve never had those thoughts. In fact, you may have thought the exact opposite on occasion: “I hope my meeting today has no conflict.” </a:t>
            </a:r>
          </a:p>
        </p:txBody>
      </p:sp>
      <p:sp>
        <p:nvSpPr>
          <p:cNvPr id="17" name="Rectangle 16"/>
          <p:cNvSpPr/>
          <p:nvPr/>
        </p:nvSpPr>
        <p:spPr>
          <a:xfrm>
            <a:off x="-65726" y="1196429"/>
            <a:ext cx="12257726" cy="830997"/>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When was the last time you thought to yourself, “I have a meeting today. </a:t>
            </a:r>
          </a:p>
          <a:p>
            <a:pPr algn="ctr"/>
            <a:r>
              <a:rPr lang="en-US" sz="2400" b="1" dirty="0">
                <a:solidFill>
                  <a:schemeClr val="bg1"/>
                </a:solidFill>
                <a:latin typeface="Times New Roman" panose="02020603050405020304" pitchFamily="18" charset="0"/>
                <a:cs typeface="Times New Roman" panose="02020603050405020304" pitchFamily="18" charset="0"/>
              </a:rPr>
              <a:t>I hope it’s full of conflict”? </a:t>
            </a:r>
          </a:p>
        </p:txBody>
      </p:sp>
      <p:sp>
        <p:nvSpPr>
          <p:cNvPr id="2" name="Cloud 1"/>
          <p:cNvSpPr/>
          <p:nvPr/>
        </p:nvSpPr>
        <p:spPr>
          <a:xfrm>
            <a:off x="1148034" y="3851762"/>
            <a:ext cx="4546600" cy="2935537"/>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Believe it or not, lack of conflict isn’t a good thing.</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0228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771681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develop innovative ideas, and never reach “team” status. </a:t>
            </a:r>
          </a:p>
        </p:txBody>
      </p:sp>
      <p:sp>
        <p:nvSpPr>
          <p:cNvPr id="17" name="Rectangle 16"/>
          <p:cNvSpPr/>
          <p:nvPr/>
        </p:nvSpPr>
        <p:spPr>
          <a:xfrm>
            <a:off x="75676" y="1116312"/>
            <a:ext cx="12000060" cy="461665"/>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Lack of conflict is a strong sign that your group has some serious problems, such as:</a:t>
            </a:r>
          </a:p>
        </p:txBody>
      </p:sp>
      <p:sp>
        <p:nvSpPr>
          <p:cNvPr id="7" name="Rectangle 6"/>
          <p:cNvSpPr/>
          <p:nvPr/>
        </p:nvSpPr>
        <p:spPr>
          <a:xfrm>
            <a:off x="324246" y="2560957"/>
            <a:ext cx="771681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whole purpose for having meetings is to get different people together to share a variety of ideas and develop innovative solutions to problems. If this is to occur, then conflict must occur, too.</a:t>
            </a:r>
          </a:p>
        </p:txBody>
      </p:sp>
      <p:sp>
        <p:nvSpPr>
          <p:cNvPr id="8" name="Rectangle 7"/>
          <p:cNvSpPr/>
          <p:nvPr/>
        </p:nvSpPr>
        <p:spPr>
          <a:xfrm>
            <a:off x="550491" y="3878933"/>
            <a:ext cx="7716817" cy="1200329"/>
          </a:xfrm>
          <a:prstGeom prst="rect">
            <a:avLst/>
          </a:prstGeom>
          <a:solidFill>
            <a:srgbClr val="7030A0"/>
          </a:solidFill>
          <a:ln>
            <a:solidFill>
              <a:schemeClr val="bg1"/>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If you replace the word conflict with something such as discussion or sharing of ideas, then the phrase sounds more appealing: </a:t>
            </a:r>
          </a:p>
        </p:txBody>
      </p:sp>
      <p:sp>
        <p:nvSpPr>
          <p:cNvPr id="9" name="Rectangle 8"/>
          <p:cNvSpPr/>
          <p:nvPr/>
        </p:nvSpPr>
        <p:spPr>
          <a:xfrm>
            <a:off x="324246" y="5386252"/>
            <a:ext cx="771681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hope my meeting today is full of discussion and sharing of ideas.” To better understand the need for conflict in meetings and strategies for facilitating productive conflict, let’s explore each area in more detail.</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83154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10648553"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 groups develop into teams, some naïve leaders think that a positive byproduct of this transformation will be a lack of conflict. Nothing could be further from the truth. If you’re part of a group that is not experiencing conflict, chances are you’re part of either a groupthink or a meeting think situation.</a:t>
            </a:r>
          </a:p>
        </p:txBody>
      </p:sp>
      <p:sp>
        <p:nvSpPr>
          <p:cNvPr id="17" name="Rectangle 16"/>
          <p:cNvSpPr/>
          <p:nvPr/>
        </p:nvSpPr>
        <p:spPr>
          <a:xfrm>
            <a:off x="13846" y="1058158"/>
            <a:ext cx="11632676" cy="646331"/>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36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for Conflict</a:t>
            </a:r>
          </a:p>
        </p:txBody>
      </p:sp>
      <p:sp>
        <p:nvSpPr>
          <p:cNvPr id="8" name="Rectangle 7"/>
          <p:cNvSpPr/>
          <p:nvPr/>
        </p:nvSpPr>
        <p:spPr>
          <a:xfrm>
            <a:off x="550491" y="3360704"/>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Groupthink</a:t>
            </a:r>
          </a:p>
        </p:txBody>
      </p:sp>
      <p:sp>
        <p:nvSpPr>
          <p:cNvPr id="9" name="Rectangle 8"/>
          <p:cNvSpPr/>
          <p:nvPr/>
        </p:nvSpPr>
        <p:spPr>
          <a:xfrm>
            <a:off x="107430" y="3802549"/>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the tendency of highly cohesive groups to suspend critical thinking and make faulty decisions. </a:t>
            </a:r>
          </a:p>
        </p:txBody>
      </p:sp>
      <p:sp>
        <p:nvSpPr>
          <p:cNvPr id="10" name="Rectangle 9"/>
          <p:cNvSpPr/>
          <p:nvPr/>
        </p:nvSpPr>
        <p:spPr>
          <a:xfrm>
            <a:off x="550491" y="4776296"/>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1" name="Rectangle 10"/>
          <p:cNvSpPr/>
          <p:nvPr/>
        </p:nvSpPr>
        <p:spPr>
          <a:xfrm>
            <a:off x="107430" y="5279483"/>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groupthink to occur, several conditions must exist. First, the group must be highly cohesive.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4433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8" grpId="0" animBg="1"/>
      <p:bldP spid="9" grpId="0" animBg="1"/>
      <p:bldP spid="10"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2" name="Rectangle 11"/>
          <p:cNvSpPr/>
          <p:nvPr/>
        </p:nvSpPr>
        <p:spPr>
          <a:xfrm>
            <a:off x="567469" y="1748384"/>
            <a:ext cx="102262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more likely to occur if the group functions in isolation, is very homogeneous, lacks norms for critically analyzing information, and/or is dealing with high stress threats. In addition, these groups are often headed by a charismatic, directive leader.</a:t>
            </a:r>
            <a:endParaRPr lang="en-US" sz="2400" dirty="0">
              <a:latin typeface="Times New Roman" panose="02020603050405020304" pitchFamily="18" charset="0"/>
              <a:cs typeface="Times New Roman" panose="02020603050405020304" pitchFamily="18" charset="0"/>
            </a:endParaRPr>
          </a:p>
        </p:txBody>
      </p:sp>
      <p:sp>
        <p:nvSpPr>
          <p:cNvPr id="14" name="Cloud 13"/>
          <p:cNvSpPr/>
          <p:nvPr/>
        </p:nvSpPr>
        <p:spPr>
          <a:xfrm>
            <a:off x="-44587" y="529906"/>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sp>
        <p:nvSpPr>
          <p:cNvPr id="15" name="Rectangle 14"/>
          <p:cNvSpPr/>
          <p:nvPr/>
        </p:nvSpPr>
        <p:spPr>
          <a:xfrm>
            <a:off x="107429" y="2896852"/>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Because of the strong desire to maintain the cohesiveness with leader and group, group members begin to self-censor. </a:t>
            </a:r>
          </a:p>
        </p:txBody>
      </p:sp>
      <p:sp>
        <p:nvSpPr>
          <p:cNvPr id="16" name="Rectangle 15"/>
          <p:cNvSpPr/>
          <p:nvPr/>
        </p:nvSpPr>
        <p:spPr>
          <a:xfrm>
            <a:off x="107429" y="3776265"/>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No one in the group wants to be the voice of dissent, so members remain silent even though they have doubts or concerns. </a:t>
            </a:r>
          </a:p>
        </p:txBody>
      </p:sp>
      <p:sp>
        <p:nvSpPr>
          <p:cNvPr id="18" name="Rectangle 17"/>
          <p:cNvSpPr/>
          <p:nvPr/>
        </p:nvSpPr>
        <p:spPr>
          <a:xfrm>
            <a:off x="107429" y="4580950"/>
            <a:ext cx="7716817" cy="1200329"/>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a group member does voice disagreement, “mind guards” jump in and silence the dissent until the dissenting member begins self-censoring. (Just as bodyguards protect the group from physical harm, mind guards protect the group from conflict and dissention.) </a:t>
            </a:r>
          </a:p>
        </p:txBody>
      </p:sp>
      <p:sp>
        <p:nvSpPr>
          <p:cNvPr id="19" name="Rectangle 18"/>
          <p:cNvSpPr/>
          <p:nvPr/>
        </p:nvSpPr>
        <p:spPr>
          <a:xfrm>
            <a:off x="107429" y="5873612"/>
            <a:ext cx="7716817" cy="923330"/>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Since these groups often function in isolation, they do not receive feedback from the outside. In the end, it appears as if everyone agrees, assumptions go unchallenged, and faulty decisions are made.</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3750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 calcmode="lin" valueType="num">
                                      <p:cBhvr>
                                        <p:cTn id="14" dur="1000" fill="hold"/>
                                        <p:tgtEl>
                                          <p:spTgt spid="14"/>
                                        </p:tgtEl>
                                        <p:attrNameLst>
                                          <p:attrName>style.rotation</p:attrName>
                                        </p:attrNameLst>
                                      </p:cBhvr>
                                      <p:tavLst>
                                        <p:tav tm="0">
                                          <p:val>
                                            <p:fltVal val="90"/>
                                          </p:val>
                                        </p:tav>
                                        <p:tav tm="100000">
                                          <p:val>
                                            <p:fltVal val="0"/>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barn(inVertical)">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inVertical)">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animBg="1"/>
      <p:bldP spid="16" grpId="0" animBg="1"/>
      <p:bldP spid="18" grpId="0"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5" name="Rectangle 14"/>
          <p:cNvSpPr/>
          <p:nvPr/>
        </p:nvSpPr>
        <p:spPr>
          <a:xfrm>
            <a:off x="493928" y="1759794"/>
            <a:ext cx="10224348"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way to avoid groupthink is to  introduce conflict systematically.  Norms should be developed for seeking additional information, testing assumptions.  Having the larger group divide into subgroups when brainstorming and/or having the leader withhold his or her thoughts are additional strategies used to reduce groupthink.</a:t>
            </a:r>
          </a:p>
        </p:txBody>
      </p:sp>
      <p:sp>
        <p:nvSpPr>
          <p:cNvPr id="16" name="Rectangle 15"/>
          <p:cNvSpPr/>
          <p:nvPr/>
        </p:nvSpPr>
        <p:spPr>
          <a:xfrm>
            <a:off x="107429" y="3308871"/>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False Empowerment.</a:t>
            </a:r>
          </a:p>
        </p:txBody>
      </p:sp>
      <p:sp>
        <p:nvSpPr>
          <p:cNvPr id="18" name="Rectangle 17"/>
          <p:cNvSpPr/>
          <p:nvPr/>
        </p:nvSpPr>
        <p:spPr>
          <a:xfrm>
            <a:off x="107429" y="4109380"/>
            <a:ext cx="7716817" cy="224676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False empowerment occurs when a leader acts as if he or she plans to involve the group in the decision-making process when, in reality, the leader is going to make the decision regardless of the input received from the group. At first, group members believe they are empowered to make a decision, but in the end this proves to be false. Over time, group members learn that their opinions, ideas, and thoughts are not valued, so they remain silent during meetings. As a result, critical thinking is suspended.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67902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Overload</a:t>
            </a:r>
          </a:p>
        </p:txBody>
      </p:sp>
      <p:sp>
        <p:nvSpPr>
          <p:cNvPr id="18" name="Rectangle 17"/>
          <p:cNvSpPr/>
          <p:nvPr/>
        </p:nvSpPr>
        <p:spPr>
          <a:xfrm>
            <a:off x="173416" y="2578592"/>
            <a:ext cx="7716817"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Overload occurs when group members have so much on their plates that they cannot truly concentrate on and engage in the meeting at hand. </a:t>
            </a:r>
          </a:p>
        </p:txBody>
      </p:sp>
      <p:sp>
        <p:nvSpPr>
          <p:cNvPr id="8" name="Rectangle 7"/>
          <p:cNvSpPr/>
          <p:nvPr/>
        </p:nvSpPr>
        <p:spPr>
          <a:xfrm>
            <a:off x="173416" y="3942324"/>
            <a:ext cx="6613883"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While the meeting is occurring, group members are thinking about the 10 other items they have to do that day at work, as well as the list of things they must take care of when they leave work. Being overloaded may also cause members to come to meetings without preparing. </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16455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Poorly Run Meetings</a:t>
            </a:r>
          </a:p>
        </p:txBody>
      </p:sp>
      <p:sp>
        <p:nvSpPr>
          <p:cNvPr id="18" name="Rectangle 17"/>
          <p:cNvSpPr/>
          <p:nvPr/>
        </p:nvSpPr>
        <p:spPr>
          <a:xfrm>
            <a:off x="173416" y="2578592"/>
            <a:ext cx="7716817" cy="1015663"/>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Poorly run meetings are a third contributor to the </a:t>
            </a:r>
            <a:r>
              <a:rPr lang="en-US" sz="2000" dirty="0" err="1">
                <a:latin typeface="Times New Roman" panose="02020603050405020304" pitchFamily="18" charset="0"/>
                <a:cs typeface="Times New Roman" panose="02020603050405020304" pitchFamily="18" charset="0"/>
              </a:rPr>
              <a:t>meetingthink</a:t>
            </a:r>
            <a:r>
              <a:rPr lang="en-US" sz="2000" dirty="0">
                <a:latin typeface="Times New Roman" panose="02020603050405020304" pitchFamily="18" charset="0"/>
                <a:cs typeface="Times New Roman" panose="02020603050405020304" pitchFamily="18" charset="0"/>
              </a:rPr>
              <a:t> problem.  Poorly run meetings can be the result of some or all of the factors we discussed earlier:</a:t>
            </a:r>
          </a:p>
        </p:txBody>
      </p:sp>
      <p:sp>
        <p:nvSpPr>
          <p:cNvPr id="8" name="Rectangle 7"/>
          <p:cNvSpPr/>
          <p:nvPr/>
        </p:nvSpPr>
        <p:spPr>
          <a:xfrm>
            <a:off x="173415" y="3743770"/>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may be disorganized due to a lack of an agenda. It may be too long and/or include too many topics. </a:t>
            </a:r>
          </a:p>
        </p:txBody>
      </p:sp>
      <p:sp>
        <p:nvSpPr>
          <p:cNvPr id="9" name="Rectangle 8"/>
          <p:cNvSpPr/>
          <p:nvPr/>
        </p:nvSpPr>
        <p:spPr>
          <a:xfrm>
            <a:off x="173415" y="4683271"/>
            <a:ext cx="6613883"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err="1">
                <a:latin typeface="Times New Roman" panose="02020603050405020304" pitchFamily="18" charset="0"/>
                <a:cs typeface="Times New Roman" panose="02020603050405020304" pitchFamily="18" charset="0"/>
              </a:rPr>
              <a:t>Overtalkers</a:t>
            </a:r>
            <a:r>
              <a:rPr lang="en-US" sz="2000" dirty="0">
                <a:latin typeface="Times New Roman" panose="02020603050405020304" pitchFamily="18" charset="0"/>
                <a:cs typeface="Times New Roman" panose="02020603050405020304" pitchFamily="18" charset="0"/>
              </a:rPr>
              <a:t> may be dominating the meeting. </a:t>
            </a:r>
          </a:p>
        </p:txBody>
      </p:sp>
      <p:sp>
        <p:nvSpPr>
          <p:cNvPr id="11" name="Rectangle 10"/>
          <p:cNvSpPr/>
          <p:nvPr/>
        </p:nvSpPr>
        <p:spPr>
          <a:xfrm>
            <a:off x="173415" y="5309057"/>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may be doing all the talking and failing to do any facilitating. </a:t>
            </a:r>
          </a:p>
        </p:txBody>
      </p:sp>
      <p:sp>
        <p:nvSpPr>
          <p:cNvPr id="12" name="Rectangle 11"/>
          <p:cNvSpPr/>
          <p:nvPr/>
        </p:nvSpPr>
        <p:spPr>
          <a:xfrm>
            <a:off x="173415" y="6111906"/>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Regardless of the reason, poorly run meetings result in group members disengaging, which results in poor decision making.</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891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P spid="9"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18" name="Rectangle 17"/>
          <p:cNvSpPr/>
          <p:nvPr/>
        </p:nvSpPr>
        <p:spPr>
          <a:xfrm>
            <a:off x="173415" y="1710904"/>
            <a:ext cx="10064094"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By now, you may be convinced that conflict is a necessary part of teams, but you still may not be excited about the idea of engaging in conflict, especially if you’ve experienced negative, counterproductive conflict in the past. Achieving professional excellence in teams involves the utilization of positive, productive conflict as a valuable resource.</a:t>
            </a:r>
          </a:p>
        </p:txBody>
      </p:sp>
      <p:sp>
        <p:nvSpPr>
          <p:cNvPr id="8" name="Rectangle 7"/>
          <p:cNvSpPr/>
          <p:nvPr/>
        </p:nvSpPr>
        <p:spPr>
          <a:xfrm>
            <a:off x="2094461" y="3158298"/>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395926" y="3694222"/>
            <a:ext cx="7369737" cy="707886"/>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9" name="Rectangle 18"/>
          <p:cNvSpPr/>
          <p:nvPr/>
        </p:nvSpPr>
        <p:spPr>
          <a:xfrm>
            <a:off x="729643" y="4679483"/>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20" name="Rectangle 19"/>
          <p:cNvSpPr/>
          <p:nvPr/>
        </p:nvSpPr>
        <p:spPr>
          <a:xfrm>
            <a:off x="2245444" y="4679643"/>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21" name="Rectangle 20"/>
          <p:cNvSpPr/>
          <p:nvPr/>
        </p:nvSpPr>
        <p:spPr>
          <a:xfrm>
            <a:off x="3783241" y="4679483"/>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22" name="Rectangle 21"/>
          <p:cNvSpPr/>
          <p:nvPr/>
        </p:nvSpPr>
        <p:spPr>
          <a:xfrm>
            <a:off x="5321038" y="4679483"/>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23" name="Rectangle 22"/>
          <p:cNvSpPr/>
          <p:nvPr/>
        </p:nvSpPr>
        <p:spPr>
          <a:xfrm>
            <a:off x="6836839" y="4679483"/>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9757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arn(inVertic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8" grpId="0" animBg="1"/>
      <p:bldP spid="9" grpId="0" animBg="1"/>
      <p:bldP spid="19" grpId="0" animBg="1"/>
      <p:bldP spid="20" grpId="0" animBg="1"/>
      <p:bldP spid="21" grpId="0" animBg="1"/>
      <p:bldP spid="22" grpId="0" animBg="1"/>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6" name="Rectangle 15"/>
          <p:cNvSpPr/>
          <p:nvPr/>
        </p:nvSpPr>
        <p:spPr>
          <a:xfrm>
            <a:off x="173415" y="3179326"/>
            <a:ext cx="7716817" cy="646331"/>
          </a:xfrm>
          <a:prstGeom prst="rect">
            <a:avLst/>
          </a:prstGeom>
          <a:solidFill>
            <a:schemeClr val="accent2">
              <a:lumMod val="40000"/>
              <a:lumOff val="6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During the forming stage, group members tend to be polite and impersonal as they test the waters. </a:t>
            </a:r>
          </a:p>
        </p:txBody>
      </p:sp>
      <p:sp>
        <p:nvSpPr>
          <p:cNvPr id="19" name="Rectangle 18"/>
          <p:cNvSpPr/>
          <p:nvPr/>
        </p:nvSpPr>
        <p:spPr>
          <a:xfrm>
            <a:off x="173415" y="3918599"/>
            <a:ext cx="7160639" cy="646331"/>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Conflict appears in the second stage, storming. During the storming stage, members engage in infighting and often clash with the leader. </a:t>
            </a:r>
          </a:p>
        </p:txBody>
      </p:sp>
      <p:sp>
        <p:nvSpPr>
          <p:cNvPr id="20" name="Rectangle 19"/>
          <p:cNvSpPr/>
          <p:nvPr/>
        </p:nvSpPr>
        <p:spPr>
          <a:xfrm>
            <a:off x="173414" y="4692086"/>
            <a:ext cx="6830701"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norming stage, the group develops procedures for organizing, giving feedback, and confronting issues.</a:t>
            </a:r>
          </a:p>
        </p:txBody>
      </p:sp>
      <p:sp>
        <p:nvSpPr>
          <p:cNvPr id="21" name="Rectangle 20"/>
          <p:cNvSpPr/>
          <p:nvPr/>
        </p:nvSpPr>
        <p:spPr>
          <a:xfrm>
            <a:off x="173415" y="5397588"/>
            <a:ext cx="6727006"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performing stage, the members carry out the duties of the group. </a:t>
            </a:r>
          </a:p>
        </p:txBody>
      </p:sp>
      <p:sp>
        <p:nvSpPr>
          <p:cNvPr id="22" name="Rectangle 21"/>
          <p:cNvSpPr/>
          <p:nvPr/>
        </p:nvSpPr>
        <p:spPr>
          <a:xfrm>
            <a:off x="173415" y="6022971"/>
            <a:ext cx="6727006" cy="646331"/>
          </a:xfrm>
          <a:prstGeom prst="rect">
            <a:avLst/>
          </a:prstGeom>
          <a:solidFill>
            <a:schemeClr val="bg1"/>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final stage, adjourning, the group completes its work, resolves issues, and comes to a close. </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7908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Vertic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Vertic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barn(inVertical)">
                                      <p:cBhvr>
                                        <p:cTn id="62" dur="5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arn(inVertical)">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animBg="1"/>
      <p:bldP spid="11" grpId="0" animBg="1"/>
      <p:bldP spid="13" grpId="0" animBg="1"/>
      <p:bldP spid="14" grpId="0" animBg="1"/>
      <p:bldP spid="15" grpId="0" animBg="1"/>
      <p:bldP spid="17" grpId="0" animBg="1"/>
      <p:bldP spid="16" grpId="0" animBg="1"/>
      <p:bldP spid="19" grpId="0" animBg="1"/>
      <p:bldP spid="20" grpId="0" animBg="1"/>
      <p:bldP spid="21" grpId="0" animBg="1"/>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8" name="Rectangle 17"/>
          <p:cNvSpPr/>
          <p:nvPr/>
        </p:nvSpPr>
        <p:spPr>
          <a:xfrm>
            <a:off x="114393" y="3558980"/>
            <a:ext cx="7716817" cy="1323439"/>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This is not a linear process. Group members don’t march neatly from stage to stage. It’s normal for groups to revisit stages and circle through the process repeatedly. The point here is that groups encounter conflict in the storming, norming, and performing stages of development.</a:t>
            </a:r>
          </a:p>
        </p:txBody>
      </p:sp>
      <p:sp>
        <p:nvSpPr>
          <p:cNvPr id="23" name="Rectangle 22"/>
          <p:cNvSpPr/>
          <p:nvPr/>
        </p:nvSpPr>
        <p:spPr>
          <a:xfrm>
            <a:off x="114393" y="5084853"/>
            <a:ext cx="6613883" cy="1631216"/>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If a group is going to become a team, it will encounter conflict in the storming stage, develop productive ways to handle conflict in the norming stage, and utilize the kind of innovative thinking in the performing stage that can come only through productive discussion or conflict.</a:t>
            </a:r>
            <a:endParaRPr lang="en-US" sz="2400" i="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69038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arn(inVertical)">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7" grpId="0" animBg="1"/>
      <p:bldP spid="18" grpId="0" animBg="1"/>
      <p:bldP spid="2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19" name="Rectangle 18"/>
          <p:cNvSpPr/>
          <p:nvPr/>
        </p:nvSpPr>
        <p:spPr>
          <a:xfrm>
            <a:off x="1304678" y="2821098"/>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Flight</a:t>
            </a:r>
          </a:p>
        </p:txBody>
      </p:sp>
      <p:sp>
        <p:nvSpPr>
          <p:cNvPr id="20" name="Rectangle 19"/>
          <p:cNvSpPr/>
          <p:nvPr/>
        </p:nvSpPr>
        <p:spPr>
          <a:xfrm>
            <a:off x="3998830" y="2853167"/>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13" name="Rectangle 12"/>
          <p:cNvSpPr/>
          <p:nvPr/>
        </p:nvSpPr>
        <p:spPr>
          <a:xfrm>
            <a:off x="0" y="3367494"/>
            <a:ext cx="6768445" cy="1938992"/>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Flight occurs when you choose not to engage or deal with a conflict. There are times when this is the appropriate strategy. Some issues are not worth the time or the energy. However, if there is a problem that must be solved or a behavior that must be changed, flight is not the appropriate response and avoidance only makes the problem worse.</a:t>
            </a:r>
          </a:p>
        </p:txBody>
      </p:sp>
      <p:sp>
        <p:nvSpPr>
          <p:cNvPr id="14" name="Rectangle 13"/>
          <p:cNvSpPr/>
          <p:nvPr/>
        </p:nvSpPr>
        <p:spPr>
          <a:xfrm>
            <a:off x="-1" y="5518343"/>
            <a:ext cx="6768445"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Fight is another alternative for handling conflict. Using the fight approach will require you to engage in some type of confrontation. This approach is also known as a win-lose approach to problem solving.</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39810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19" grpId="0" animBg="1"/>
      <p:bldP spid="20" grpId="0" animBg="1"/>
      <p:bldP spid="21"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20" name="Rectangle 19"/>
          <p:cNvSpPr/>
          <p:nvPr/>
        </p:nvSpPr>
        <p:spPr>
          <a:xfrm>
            <a:off x="192269" y="2964091"/>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14" name="Rectangle 13"/>
          <p:cNvSpPr/>
          <p:nvPr/>
        </p:nvSpPr>
        <p:spPr>
          <a:xfrm>
            <a:off x="0" y="3589342"/>
            <a:ext cx="6768445" cy="2554545"/>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parties face off as opponents, and one party will come out the winner, while the other party will come out the loser. Clearly, this approach can have some negative consequences. In fact, the losing party often holds a grudge, which can damage relationships in the long run. However, there are times when an issue is important enough to warrant the fight approach. If handled properly, even conflicts that are solved using the fight approach can be positive.</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25049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0" grpId="0" animBg="1"/>
      <p:bldP spid="21"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21" name="Rectangle 20"/>
          <p:cNvSpPr/>
          <p:nvPr/>
        </p:nvSpPr>
        <p:spPr>
          <a:xfrm>
            <a:off x="192269" y="2944208"/>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9" name="Rectangle 8"/>
          <p:cNvSpPr/>
          <p:nvPr/>
        </p:nvSpPr>
        <p:spPr>
          <a:xfrm>
            <a:off x="99572" y="3479153"/>
            <a:ext cx="6998812" cy="3170099"/>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third mode for conflict resolution is the unite approach, which requires team members to move away from stating positions to exploring interests. The unite approach defines team members as joint problem solvers rather than as adversaries. Instead of approaching the conflict as team member against team member, it becomes the team united against the problem. A position is a demand that includes each person’s solution to the problem. Under the unite approach, team members look beneath the surface of each position to see all the interests. Interests are the needs and concerns underlying each position.</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85280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For example, you might say, “How can we solve this problem together?” By listening, you and the other team members will gain a better understanding of everyone’s perceptions of the issue.</a:t>
            </a:r>
          </a:p>
        </p:txBody>
      </p:sp>
      <p:sp>
        <p:nvSpPr>
          <p:cNvPr id="9" name="Rectangle 8"/>
          <p:cNvSpPr/>
          <p:nvPr/>
        </p:nvSpPr>
        <p:spPr>
          <a:xfrm>
            <a:off x="39663" y="3272212"/>
            <a:ext cx="7690316"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your team is not familiar with this approach, you may need to guide team members through the process.</a:t>
            </a:r>
          </a:p>
        </p:txBody>
      </p:sp>
      <p:sp>
        <p:nvSpPr>
          <p:cNvPr id="2" name="Rectangle 1"/>
          <p:cNvSpPr/>
          <p:nvPr/>
        </p:nvSpPr>
        <p:spPr>
          <a:xfrm>
            <a:off x="39662" y="4125484"/>
            <a:ext cx="6832477" cy="1574149"/>
          </a:xfrm>
          <a:prstGeom prst="rect">
            <a:avLst/>
          </a:prstGeom>
          <a:solidFill>
            <a:schemeClr val="accent3">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Prior to addressing any issues, talk to the team about the benefits of using the unite approach. Have the team imagine themselves on one side of the table, united against whatever issue or problem arises. Emphasize that the unite approach requires effective listening and participation from all team members.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572" y="590657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To develop listening and participating as a norm, incorporate the round robin technique.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76082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After you’ve raised the issue and invited cooperation, go around the circle and allow everyone to share his or her perceptions of the issue. </a:t>
            </a:r>
          </a:p>
        </p:txBody>
      </p:sp>
      <p:sp>
        <p:nvSpPr>
          <p:cNvPr id="9" name="Rectangle 8"/>
          <p:cNvSpPr/>
          <p:nvPr/>
        </p:nvSpPr>
        <p:spPr>
          <a:xfrm>
            <a:off x="39663" y="3272212"/>
            <a:ext cx="7690316"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round robin technique requires members to listen and not interrupt while other team members are speaking. Team members may ask one another clarification questions to improve understanding, but they can’t argue for or against positions. </a:t>
            </a:r>
          </a:p>
        </p:txBody>
      </p:sp>
      <p:sp>
        <p:nvSpPr>
          <p:cNvPr id="2" name="Rectangle 1"/>
          <p:cNvSpPr/>
          <p:nvPr/>
        </p:nvSpPr>
        <p:spPr>
          <a:xfrm>
            <a:off x="39663" y="4727892"/>
            <a:ext cx="6832477" cy="1015663"/>
          </a:xfrm>
          <a:prstGeom prst="rect">
            <a:avLst/>
          </a:prstGeom>
          <a:solidFill>
            <a:schemeClr val="accent3">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As the team discusses their perceptions of the issue, the underlying interests will become clearer. Only then can the team begin generating options and select the best solution(s).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45750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645</TotalTime>
  <Words>4145</Words>
  <Application>Microsoft Office PowerPoint</Application>
  <PresentationFormat>شاشة عريضة</PresentationFormat>
  <Paragraphs>253</Paragraphs>
  <Slides>47</Slides>
  <Notes>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47</vt:i4>
      </vt:variant>
    </vt:vector>
  </HeadingPairs>
  <TitlesOfParts>
    <vt:vector size="52" baseType="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29</cp:revision>
  <dcterms:created xsi:type="dcterms:W3CDTF">2023-04-29T09:08:23Z</dcterms:created>
  <dcterms:modified xsi:type="dcterms:W3CDTF">2024-07-24T18:54:28Z</dcterms:modified>
</cp:coreProperties>
</file>