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2" r:id="rId3"/>
    <p:sldId id="357" r:id="rId4"/>
    <p:sldId id="298" r:id="rId5"/>
    <p:sldId id="358" r:id="rId6"/>
    <p:sldId id="360" r:id="rId7"/>
    <p:sldId id="361" r:id="rId8"/>
    <p:sldId id="362" r:id="rId9"/>
    <p:sldId id="363" r:id="rId10"/>
    <p:sldId id="364" r:id="rId11"/>
    <p:sldId id="365" r:id="rId12"/>
    <p:sldId id="356" r:id="rId13"/>
    <p:sldId id="366" r:id="rId14"/>
    <p:sldId id="369" r:id="rId15"/>
    <p:sldId id="370" r:id="rId16"/>
    <p:sldId id="371" r:id="rId17"/>
    <p:sldId id="372" r:id="rId18"/>
    <p:sldId id="373" r:id="rId19"/>
    <p:sldId id="374" r:id="rId20"/>
    <p:sldId id="375" r:id="rId21"/>
    <p:sldId id="376" r:id="rId22"/>
    <p:sldId id="377" r:id="rId23"/>
    <p:sldId id="379" r:id="rId24"/>
    <p:sldId id="378" r:id="rId25"/>
    <p:sldId id="384" r:id="rId26"/>
    <p:sldId id="380" r:id="rId27"/>
    <p:sldId id="381" r:id="rId28"/>
    <p:sldId id="382" r:id="rId29"/>
    <p:sldId id="385" r:id="rId30"/>
    <p:sldId id="383" r:id="rId31"/>
    <p:sldId id="386" r:id="rId32"/>
    <p:sldId id="388" r:id="rId33"/>
    <p:sldId id="387" r:id="rId34"/>
    <p:sldId id="389" r:id="rId35"/>
    <p:sldId id="34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81" autoAdjust="0"/>
    <p:restoredTop sz="94660"/>
  </p:normalViewPr>
  <p:slideViewPr>
    <p:cSldViewPr snapToGrid="0">
      <p:cViewPr varScale="1">
        <p:scale>
          <a:sx n="67" d="100"/>
          <a:sy n="67" d="100"/>
        </p:scale>
        <p:origin x="65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7818614" cy="1972334"/>
          </a:xfrm>
          <a:prstGeom prst="rect">
            <a:avLst/>
          </a:prstGeom>
        </p:spPr>
      </p:pic>
      <p:pic>
        <p:nvPicPr>
          <p:cNvPr id="13" name="Picture 12"/>
          <p:cNvPicPr>
            <a:picLocks noChangeAspect="1"/>
          </p:cNvPicPr>
          <p:nvPr/>
        </p:nvPicPr>
        <p:blipFill>
          <a:blip r:embed="rId6"/>
          <a:stretch>
            <a:fillRect/>
          </a:stretch>
        </p:blipFill>
        <p:spPr>
          <a:xfrm>
            <a:off x="6237963" y="3125529"/>
            <a:ext cx="6078216" cy="1407469"/>
          </a:xfrm>
          <a:prstGeom prst="rect">
            <a:avLst/>
          </a:prstGeom>
        </p:spPr>
      </p:pic>
      <p:sp>
        <p:nvSpPr>
          <p:cNvPr id="14" name="TextBox 13"/>
          <p:cNvSpPr txBox="1"/>
          <p:nvPr/>
        </p:nvSpPr>
        <p:spPr>
          <a:xfrm>
            <a:off x="18838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237963" y="3185565"/>
            <a:ext cx="607821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 510</a:t>
            </a:r>
          </a:p>
          <a:p>
            <a:pPr algn="just"/>
            <a:r>
              <a:rPr lang="en-US" sz="2800" dirty="0">
                <a:solidFill>
                  <a:schemeClr val="bg1"/>
                </a:solidFill>
                <a:latin typeface="Tajawal Medium" panose="00000600000000000000" pitchFamily="2" charset="-78"/>
                <a:cs typeface="Tajawal Medium" panose="00000600000000000000" pitchFamily="2" charset="-78"/>
              </a:rPr>
              <a:t>Risk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42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Topics to Cover in Week 4</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103312" y="1384157"/>
            <a:ext cx="9172575"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Scope of risk management.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Importance of risk management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Specialist areas of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Representation of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8Rs and 4Ts of [hazard]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Levels of risk management sophistication</a:t>
            </a:r>
          </a:p>
        </p:txBody>
      </p:sp>
    </p:spTree>
    <p:extLst>
      <p:ext uri="{BB962C8B-B14F-4D97-AF65-F5344CB8AC3E}">
        <p14:creationId xmlns:p14="http://schemas.microsoft.com/office/powerpoint/2010/main" val="28768053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7434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Scope of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828676" y="1443841"/>
            <a:ext cx="10829924" cy="3970318"/>
          </a:xfrm>
          <a:prstGeom prst="rect">
            <a:avLst/>
          </a:prstGeom>
          <a:noFill/>
        </p:spPr>
        <p:txBody>
          <a:bodyPr wrap="square">
            <a:spAutoFit/>
          </a:bodyPr>
          <a:lstStyle/>
          <a:p>
            <a:r>
              <a:rPr lang="en-US" sz="2800" b="1" dirty="0"/>
              <a:t>Risk management </a:t>
            </a:r>
            <a:r>
              <a:rPr lang="en-US" sz="2800" dirty="0"/>
              <a:t>is the set of activities within an organization undertaken to deliver the most </a:t>
            </a:r>
            <a:r>
              <a:rPr lang="en-US" sz="2800" dirty="0" err="1"/>
              <a:t>favourable</a:t>
            </a:r>
            <a:r>
              <a:rPr lang="en-US" sz="2800" dirty="0"/>
              <a:t> outcome and reduce the volatility </a:t>
            </a:r>
            <a:r>
              <a:rPr lang="ar-EG" sz="2800" dirty="0"/>
              <a:t>التقلبات</a:t>
            </a:r>
            <a:r>
              <a:rPr lang="en-US" sz="2800" dirty="0"/>
              <a:t> of that outcome.</a:t>
            </a:r>
          </a:p>
          <a:p>
            <a:endParaRPr lang="en-US" sz="2800" dirty="0"/>
          </a:p>
          <a:p>
            <a:r>
              <a:rPr lang="en-US" sz="2800" dirty="0"/>
              <a:t>Historically, the term risk management has been used to describe an approach that was applied only to hazard risks. </a:t>
            </a:r>
          </a:p>
          <a:p>
            <a:r>
              <a:rPr lang="en-US" sz="2800" dirty="0"/>
              <a:t>The discipline is now developing in a way that will enable risk management to make a contribution to the improved management of control risks and opportunity risks.</a:t>
            </a:r>
          </a:p>
        </p:txBody>
      </p:sp>
    </p:spTree>
    <p:extLst>
      <p:ext uri="{BB962C8B-B14F-4D97-AF65-F5344CB8AC3E}">
        <p14:creationId xmlns:p14="http://schemas.microsoft.com/office/powerpoint/2010/main" val="1632582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103312" y="2047049"/>
            <a:ext cx="9172575" cy="3170099"/>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Managing the organization</a:t>
            </a:r>
          </a:p>
          <a:p>
            <a:pPr marL="571500" marR="0" lvl="0" indent="-571500" algn="l"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Variable cost or availability of raw materials</a:t>
            </a:r>
          </a:p>
          <a:p>
            <a:pPr marL="571500" marR="0" lvl="0" indent="-571500" algn="l"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Cost of retirement</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تقاعد</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/pension</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معاش</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/social benefits</a:t>
            </a:r>
          </a:p>
          <a:p>
            <a:pPr marL="571500" marR="0" lvl="0" indent="-571500" algn="l"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Desire to deliver greater shareholder value</a:t>
            </a:r>
          </a:p>
        </p:txBody>
      </p:sp>
    </p:spTree>
    <p:extLst>
      <p:ext uri="{BB962C8B-B14F-4D97-AF65-F5344CB8AC3E}">
        <p14:creationId xmlns:p14="http://schemas.microsoft.com/office/powerpoint/2010/main" val="560597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103312" y="1384157"/>
            <a:ext cx="9172575"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Greater transparency required from organizations.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Pace </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وتيرة</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of change in business ever increases.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Impact of e-commerce on all aspects of business life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Increased reliance on information technology (IT) systems</a:t>
            </a:r>
          </a:p>
        </p:txBody>
      </p:sp>
    </p:spTree>
    <p:extLst>
      <p:ext uri="{BB962C8B-B14F-4D97-AF65-F5344CB8AC3E}">
        <p14:creationId xmlns:p14="http://schemas.microsoft.com/office/powerpoint/2010/main" val="3013168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103312" y="1384157"/>
            <a:ext cx="9507538"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Increasing importance of intellectual property (IP)</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 الملكية الفكرية</a:t>
            </a: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Greater supply chain complexity/dependency</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Reputation becomes more and more important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Reputational damage </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ضرر سمعة</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especially to worldwide brands</a:t>
            </a:r>
          </a:p>
        </p:txBody>
      </p:sp>
    </p:spTree>
    <p:extLst>
      <p:ext uri="{BB962C8B-B14F-4D97-AF65-F5344CB8AC3E}">
        <p14:creationId xmlns:p14="http://schemas.microsoft.com/office/powerpoint/2010/main" val="722220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200944" y="1591962"/>
            <a:ext cx="9507538"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High-profile losses and failures ruin reputations</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تدمير السمعة</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Regulatory pressures </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الضغوط التنظيمية</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continue to increase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Changes/variation in national legislative requirements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Joint ventures becoming more common</a:t>
            </a:r>
          </a:p>
        </p:txBody>
      </p:sp>
    </p:spTree>
    <p:extLst>
      <p:ext uri="{BB962C8B-B14F-4D97-AF65-F5344CB8AC3E}">
        <p14:creationId xmlns:p14="http://schemas.microsoft.com/office/powerpoint/2010/main" val="1253473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200944" y="1591962"/>
            <a:ext cx="9507538"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Changes in the marketplace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Changing commercial and marketplace environment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Globalization of customers, suppliers and products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Increased competition in the marketplace</a:t>
            </a:r>
          </a:p>
        </p:txBody>
      </p:sp>
    </p:spTree>
    <p:extLst>
      <p:ext uri="{BB962C8B-B14F-4D97-AF65-F5344CB8AC3E}">
        <p14:creationId xmlns:p14="http://schemas.microsoft.com/office/powerpoint/2010/main" val="3862373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200944" y="1591962"/>
            <a:ext cx="9507538"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Greater customer expectations, often led by competitors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Need to respond more rapidly to stakeholder expectations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More volatile markets</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الأسواق المتقلبة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with less customer loyalty</a:t>
            </a:r>
          </a:p>
        </p:txBody>
      </p:sp>
    </p:spTree>
    <p:extLst>
      <p:ext uri="{BB962C8B-B14F-4D97-AF65-F5344CB8AC3E}">
        <p14:creationId xmlns:p14="http://schemas.microsoft.com/office/powerpoint/2010/main" val="4203520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200944" y="1591962"/>
            <a:ext cx="9507538"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Diversification </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تنويع</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leads to working in unfamiliar areas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Constant need to make bold strategic decisions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Short-term success required, without long-term detriment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Product innovation and continuous improvements</a:t>
            </a:r>
          </a:p>
        </p:txBody>
      </p:sp>
    </p:spTree>
    <p:extLst>
      <p:ext uri="{BB962C8B-B14F-4D97-AF65-F5344CB8AC3E}">
        <p14:creationId xmlns:p14="http://schemas.microsoft.com/office/powerpoint/2010/main" val="1707401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21131"/>
            <a:ext cx="7343986" cy="916765"/>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431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Importance of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1B6CA834-0A7D-4AAB-BC58-EFA0EA7C9FE2}"/>
              </a:ext>
            </a:extLst>
          </p:cNvPr>
          <p:cNvSpPr txBox="1"/>
          <p:nvPr/>
        </p:nvSpPr>
        <p:spPr>
          <a:xfrm>
            <a:off x="1200944" y="1773063"/>
            <a:ext cx="9507538"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Rapid changes in (consumer) product technology</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Threats to world/national economy</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Threat of influenza or other pandemics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Potential for international organized crime</a:t>
            </a:r>
          </a:p>
        </p:txBody>
      </p:sp>
    </p:spTree>
    <p:extLst>
      <p:ext uri="{BB962C8B-B14F-4D97-AF65-F5344CB8AC3E}">
        <p14:creationId xmlns:p14="http://schemas.microsoft.com/office/powerpoint/2010/main" val="357802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050129" cy="1004914"/>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827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Specialist areas of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46049260-E87F-439E-BF86-A8304B6B1883}"/>
              </a:ext>
            </a:extLst>
          </p:cNvPr>
          <p:cNvSpPr txBox="1"/>
          <p:nvPr/>
        </p:nvSpPr>
        <p:spPr>
          <a:xfrm>
            <a:off x="1382417" y="1997839"/>
            <a:ext cx="7637758" cy="2862322"/>
          </a:xfrm>
          <a:prstGeom prst="rect">
            <a:avLst/>
          </a:prstGeom>
          <a:noFill/>
        </p:spPr>
        <p:txBody>
          <a:bodyPr wrap="square">
            <a:spAutoFit/>
          </a:bodyPr>
          <a:lstStyle/>
          <a:p>
            <a:r>
              <a:rPr lang="en-US" sz="3600" dirty="0">
                <a:solidFill>
                  <a:prstClr val="black"/>
                </a:solidFill>
                <a:latin typeface="Calibri" panose="020F0502020204030204"/>
              </a:rPr>
              <a:t>●● Project risk management;</a:t>
            </a:r>
          </a:p>
          <a:p>
            <a:r>
              <a:rPr lang="en-US" sz="3600" dirty="0">
                <a:solidFill>
                  <a:prstClr val="black"/>
                </a:solidFill>
                <a:latin typeface="Calibri" panose="020F0502020204030204"/>
              </a:rPr>
              <a:t>●● Clinical/medical risk management;</a:t>
            </a:r>
          </a:p>
          <a:p>
            <a:r>
              <a:rPr lang="en-US" sz="3600" dirty="0">
                <a:solidFill>
                  <a:prstClr val="black"/>
                </a:solidFill>
                <a:latin typeface="Calibri" panose="020F0502020204030204"/>
              </a:rPr>
              <a:t>●● Energy risk management;</a:t>
            </a:r>
          </a:p>
          <a:p>
            <a:r>
              <a:rPr lang="en-US" sz="3600" dirty="0">
                <a:solidFill>
                  <a:prstClr val="black"/>
                </a:solidFill>
                <a:latin typeface="Calibri" panose="020F0502020204030204"/>
              </a:rPr>
              <a:t>●● Financial risk management;</a:t>
            </a:r>
          </a:p>
          <a:p>
            <a:r>
              <a:rPr lang="en-US" sz="3600" dirty="0">
                <a:solidFill>
                  <a:prstClr val="black"/>
                </a:solidFill>
                <a:latin typeface="Calibri" panose="020F0502020204030204"/>
              </a:rPr>
              <a:t>●● IT risk management.</a:t>
            </a:r>
          </a:p>
        </p:txBody>
      </p:sp>
    </p:spTree>
    <p:extLst>
      <p:ext uri="{BB962C8B-B14F-4D97-AF65-F5344CB8AC3E}">
        <p14:creationId xmlns:p14="http://schemas.microsoft.com/office/powerpoint/2010/main" val="3090416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0339" y="296063"/>
            <a:ext cx="6734386"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397733"/>
            <a:ext cx="467434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Representation of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1014366" y="1957729"/>
            <a:ext cx="10829924"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a:ea typeface="+mn-ea"/>
                <a:cs typeface="+mn-cs"/>
              </a:rPr>
              <a:t>Risk management has well-established stages that make up the risk management  process, These stages build into valuable risk management activities, each of which makes an important contribution.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a:ea typeface="+mn-ea"/>
                <a:cs typeface="+mn-cs"/>
              </a:rPr>
              <a:t>There are many ways of representing the risk management process, and each of the standards mentioned in provides a slightly different description.</a:t>
            </a:r>
          </a:p>
        </p:txBody>
      </p:sp>
    </p:spTree>
    <p:extLst>
      <p:ext uri="{BB962C8B-B14F-4D97-AF65-F5344CB8AC3E}">
        <p14:creationId xmlns:p14="http://schemas.microsoft.com/office/powerpoint/2010/main" val="683992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0339" y="296063"/>
            <a:ext cx="6734386"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397733"/>
            <a:ext cx="467434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8Rs and 4Ts of [hazard]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1014366" y="1396431"/>
            <a:ext cx="10615659" cy="4031873"/>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Recognition or identification of risks and identification of the nature of the risk and the circumstances in which it could materialize.</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Rating or evaluation of risks in terms of magnitude and likelihood to produce the ‘risk profile’ that is recorded in a risk register.</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Ranking or </a:t>
            </a:r>
            <a:r>
              <a:rPr kumimoji="0" lang="en-US" sz="3200" b="0" i="0" u="none" strike="noStrike" kern="1200" cap="none" spc="0" normalizeH="0" baseline="0" noProof="0" dirty="0" err="1">
                <a:ln>
                  <a:noFill/>
                </a:ln>
                <a:solidFill>
                  <a:prstClr val="black"/>
                </a:solidFill>
                <a:effectLst/>
                <a:uLnTx/>
                <a:uFillTx/>
                <a:latin typeface="Calibri" panose="020F0502020204030204"/>
                <a:ea typeface="+mn-ea"/>
                <a:cs typeface="+mn-cs"/>
              </a:rPr>
              <a:t>analysing</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current or residual level of risk against the established risk criteria or risk appetite.</a:t>
            </a:r>
          </a:p>
        </p:txBody>
      </p:sp>
    </p:spTree>
    <p:extLst>
      <p:ext uri="{BB962C8B-B14F-4D97-AF65-F5344CB8AC3E}">
        <p14:creationId xmlns:p14="http://schemas.microsoft.com/office/powerpoint/2010/main" val="214436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0339" y="296063"/>
            <a:ext cx="6734386"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397733"/>
            <a:ext cx="467434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8Rs and 4Ts of [hazard]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1014366" y="1928013"/>
            <a:ext cx="10615659" cy="3046988"/>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4. Responding to significant risks, including decisions on the appropriate action regarding the following options:</a:t>
            </a: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tolerate;</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 تحمل</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treat;</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 علاج</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transfer;</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 نقل</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terminate.</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 انهاء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5934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0339" y="296063"/>
            <a:ext cx="6734386"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397733"/>
            <a:ext cx="467434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8Rs and 4Ts of [hazard]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788170" y="1996909"/>
            <a:ext cx="10615659" cy="270843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5. Resourcing controls to ensure that adequate arrangements are made to introduce and sustain necessary control activities.</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6. Reaction planning and/or event management. For hazard risks, this will include disaster recovery or business continuity planning.</a:t>
            </a:r>
          </a:p>
        </p:txBody>
      </p:sp>
    </p:spTree>
    <p:extLst>
      <p:ext uri="{BB962C8B-B14F-4D97-AF65-F5344CB8AC3E}">
        <p14:creationId xmlns:p14="http://schemas.microsoft.com/office/powerpoint/2010/main" val="1798042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0339" y="296063"/>
            <a:ext cx="6734386"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397733"/>
            <a:ext cx="467434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8Rs and 4Ts of [hazard]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788170" y="1868674"/>
            <a:ext cx="10615659" cy="320087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7. Reporting and monitoring of risk performance, actions and events and communicating on risk issues, via the risk architecture of the organization.</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8. Reviewing the risk management system, including internal audit procedures and arrangements for the review and updating of the risk architecture, strategy and protocols.</a:t>
            </a:r>
          </a:p>
        </p:txBody>
      </p:sp>
    </p:spTree>
    <p:extLst>
      <p:ext uri="{BB962C8B-B14F-4D97-AF65-F5344CB8AC3E}">
        <p14:creationId xmlns:p14="http://schemas.microsoft.com/office/powerpoint/2010/main" val="33153110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0339" y="296063"/>
            <a:ext cx="6734386"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397733"/>
            <a:ext cx="467434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The activities associated with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788170" y="1868674"/>
            <a:ext cx="10615659" cy="25237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recognition of risks;</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rating of risks;</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ranking against risk criteria;</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responding to significant risks;</a:t>
            </a:r>
          </a:p>
        </p:txBody>
      </p:sp>
    </p:spTree>
    <p:extLst>
      <p:ext uri="{BB962C8B-B14F-4D97-AF65-F5344CB8AC3E}">
        <p14:creationId xmlns:p14="http://schemas.microsoft.com/office/powerpoint/2010/main" val="19826627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90339" y="296063"/>
            <a:ext cx="6734386"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397733"/>
            <a:ext cx="467434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The activities associated with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788170" y="1868674"/>
            <a:ext cx="10615659" cy="25237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resourcing controls;</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reaction (and event) planning;</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reporting of risk performance;</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reviewing the risk management system.</a:t>
            </a:r>
          </a:p>
        </p:txBody>
      </p:sp>
    </p:spTree>
    <p:extLst>
      <p:ext uri="{BB962C8B-B14F-4D97-AF65-F5344CB8AC3E}">
        <p14:creationId xmlns:p14="http://schemas.microsoft.com/office/powerpoint/2010/main" val="1119345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69291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788170" y="1874774"/>
            <a:ext cx="10615659"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Enterprise Risk Management (‘ERM’)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is a strategic business discipline that supports the achievement of an organization’s objectives by addressing the full spectrum of its risks and managing the combined impact of those risks as an interrelated risk portfolio.</a:t>
            </a:r>
          </a:p>
        </p:txBody>
      </p:sp>
    </p:spTree>
    <p:extLst>
      <p:ext uri="{BB962C8B-B14F-4D97-AF65-F5344CB8AC3E}">
        <p14:creationId xmlns:p14="http://schemas.microsoft.com/office/powerpoint/2010/main" val="3159055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69291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651740" y="2070855"/>
            <a:ext cx="10615659"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Enterprise Risk Management (‘ERM’)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is the process of identifying and addressing methodically the potential events that represent risks to the achievement of strategic objectives, or to opportunities to gain competitive advantage.</a:t>
            </a:r>
          </a:p>
        </p:txBody>
      </p:sp>
    </p:spTree>
    <p:extLst>
      <p:ext uri="{BB962C8B-B14F-4D97-AF65-F5344CB8AC3E}">
        <p14:creationId xmlns:p14="http://schemas.microsoft.com/office/powerpoint/2010/main" val="2505954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69291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651740" y="1983584"/>
            <a:ext cx="507923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lang="en-US" sz="3200" dirty="0">
                <a:solidFill>
                  <a:prstClr val="black"/>
                </a:solidFill>
                <a:latin typeface="Calibri" panose="020F0502020204030204"/>
              </a:rPr>
              <a:t>Risk management is an essential element of the strategic management of any </a:t>
            </a:r>
            <a:r>
              <a:rPr lang="en-US" sz="3200" dirty="0" err="1">
                <a:solidFill>
                  <a:prstClr val="black"/>
                </a:solidFill>
                <a:latin typeface="Calibri" panose="020F0502020204030204"/>
              </a:rPr>
              <a:t>organisation</a:t>
            </a:r>
            <a:r>
              <a:rPr lang="en-US" sz="3200" dirty="0">
                <a:solidFill>
                  <a:prstClr val="black"/>
                </a:solidFill>
                <a:latin typeface="Calibri" panose="020F0502020204030204"/>
              </a:rPr>
              <a:t> and should be embedded in the ongoing activities of the business. </a:t>
            </a:r>
          </a:p>
        </p:txBody>
      </p:sp>
      <p:pic>
        <p:nvPicPr>
          <p:cNvPr id="5" name="Picture 4">
            <a:extLst>
              <a:ext uri="{FF2B5EF4-FFF2-40B4-BE49-F238E27FC236}">
                <a16:creationId xmlns:a16="http://schemas.microsoft.com/office/drawing/2014/main" id="{1711F102-C782-44F7-AABB-12B7C56FDC4D}"/>
              </a:ext>
            </a:extLst>
          </p:cNvPr>
          <p:cNvPicPr>
            <a:picLocks noChangeAspect="1"/>
          </p:cNvPicPr>
          <p:nvPr/>
        </p:nvPicPr>
        <p:blipFill>
          <a:blip r:embed="rId6"/>
          <a:stretch>
            <a:fillRect/>
          </a:stretch>
        </p:blipFill>
        <p:spPr>
          <a:xfrm>
            <a:off x="6000749" y="2046005"/>
            <a:ext cx="5817387" cy="3020566"/>
          </a:xfrm>
          <a:prstGeom prst="rect">
            <a:avLst/>
          </a:prstGeom>
        </p:spPr>
      </p:pic>
    </p:spTree>
    <p:extLst>
      <p:ext uri="{BB962C8B-B14F-4D97-AF65-F5344CB8AC3E}">
        <p14:creationId xmlns:p14="http://schemas.microsoft.com/office/powerpoint/2010/main" val="24187469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69291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854845" y="1435516"/>
            <a:ext cx="10615659" cy="418576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fundamental elements of ERM are the assessment of significant risks and the implementation of suitable risk responses.</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Risk responses include: acceptance or tolerance of a risk; avoidance or termination of a risk; risk transfer or sharing via insurance, a joint venture or other arrangement; and reduction or mitigation of risk via internal control procedures or other risk prevention activities.</a:t>
            </a:r>
          </a:p>
        </p:txBody>
      </p:sp>
    </p:spTree>
    <p:extLst>
      <p:ext uri="{BB962C8B-B14F-4D97-AF65-F5344CB8AC3E}">
        <p14:creationId xmlns:p14="http://schemas.microsoft.com/office/powerpoint/2010/main" val="7653761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69291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Enterprise Risk 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651740" y="1969216"/>
            <a:ext cx="10615659"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lang="en-US" sz="3200" dirty="0">
                <a:solidFill>
                  <a:prstClr val="black"/>
                </a:solidFill>
                <a:latin typeface="Calibri" panose="020F0502020204030204"/>
              </a:rPr>
              <a:t>Other important ERM concepts include the risk philosophy or risk strategy, risk culture and risk appetite. These are expressions of the attitude to risk in the </a:t>
            </a:r>
            <a:r>
              <a:rPr lang="en-US" sz="3200" dirty="0" err="1">
                <a:solidFill>
                  <a:prstClr val="black"/>
                </a:solidFill>
                <a:latin typeface="Calibri" panose="020F0502020204030204"/>
              </a:rPr>
              <a:t>organisation</a:t>
            </a:r>
            <a:r>
              <a:rPr lang="en-US" sz="3200" dirty="0">
                <a:solidFill>
                  <a:prstClr val="black"/>
                </a:solidFill>
                <a:latin typeface="Calibri" panose="020F0502020204030204"/>
              </a:rPr>
              <a:t>, and of the amount of risk that the </a:t>
            </a:r>
            <a:r>
              <a:rPr lang="en-US" sz="3200" dirty="0" err="1">
                <a:solidFill>
                  <a:prstClr val="black"/>
                </a:solidFill>
                <a:latin typeface="Calibri" panose="020F0502020204030204"/>
              </a:rPr>
              <a:t>organisation</a:t>
            </a:r>
            <a:r>
              <a:rPr lang="en-US" sz="3200" dirty="0">
                <a:solidFill>
                  <a:prstClr val="black"/>
                </a:solidFill>
                <a:latin typeface="Calibri" panose="020F0502020204030204"/>
              </a:rPr>
              <a:t> is willing to take. These are important elements of governance responsibility.</a:t>
            </a:r>
          </a:p>
        </p:txBody>
      </p:sp>
    </p:spTree>
    <p:extLst>
      <p:ext uri="{BB962C8B-B14F-4D97-AF65-F5344CB8AC3E}">
        <p14:creationId xmlns:p14="http://schemas.microsoft.com/office/powerpoint/2010/main" val="1453899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03312" y="128908"/>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95348"/>
            <a:ext cx="544591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Levels of risk management sophistication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6" name="Picture 5">
            <a:extLst>
              <a:ext uri="{FF2B5EF4-FFF2-40B4-BE49-F238E27FC236}">
                <a16:creationId xmlns:a16="http://schemas.microsoft.com/office/drawing/2014/main" id="{75A72AAA-3CEA-467E-A626-193D5EEC0BEA}"/>
              </a:ext>
            </a:extLst>
          </p:cNvPr>
          <p:cNvPicPr>
            <a:picLocks noChangeAspect="1"/>
          </p:cNvPicPr>
          <p:nvPr/>
        </p:nvPicPr>
        <p:blipFill>
          <a:blip r:embed="rId6"/>
          <a:stretch>
            <a:fillRect/>
          </a:stretch>
        </p:blipFill>
        <p:spPr>
          <a:xfrm>
            <a:off x="2000251" y="1245025"/>
            <a:ext cx="7867650" cy="4629127"/>
          </a:xfrm>
          <a:prstGeom prst="rect">
            <a:avLst/>
          </a:prstGeom>
        </p:spPr>
      </p:pic>
    </p:spTree>
    <p:extLst>
      <p:ext uri="{BB962C8B-B14F-4D97-AF65-F5344CB8AC3E}">
        <p14:creationId xmlns:p14="http://schemas.microsoft.com/office/powerpoint/2010/main" val="3695398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Levels of risk management sophistication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651740" y="2028662"/>
            <a:ext cx="662536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At first, an organization may be unaware of the legal and contractual obligations that it faces. In that case, it will be necessary to inform the organization of its obligations in relation to the risk.</a:t>
            </a:r>
          </a:p>
        </p:txBody>
      </p:sp>
      <p:pic>
        <p:nvPicPr>
          <p:cNvPr id="6" name="Picture 5">
            <a:extLst>
              <a:ext uri="{FF2B5EF4-FFF2-40B4-BE49-F238E27FC236}">
                <a16:creationId xmlns:a16="http://schemas.microsoft.com/office/drawing/2014/main" id="{B231EB9F-34FB-45FD-83EF-4FD023CD4B03}"/>
              </a:ext>
            </a:extLst>
          </p:cNvPr>
          <p:cNvPicPr>
            <a:picLocks noChangeAspect="1"/>
          </p:cNvPicPr>
          <p:nvPr/>
        </p:nvPicPr>
        <p:blipFill>
          <a:blip r:embed="rId6"/>
          <a:stretch>
            <a:fillRect/>
          </a:stretch>
        </p:blipFill>
        <p:spPr>
          <a:xfrm>
            <a:off x="7798226" y="703918"/>
            <a:ext cx="3641299" cy="4987089"/>
          </a:xfrm>
          <a:prstGeom prst="rect">
            <a:avLst/>
          </a:prstGeom>
        </p:spPr>
      </p:pic>
    </p:spTree>
    <p:extLst>
      <p:ext uri="{BB962C8B-B14F-4D97-AF65-F5344CB8AC3E}">
        <p14:creationId xmlns:p14="http://schemas.microsoft.com/office/powerpoint/2010/main" val="380332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Levels of risk management sophistication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651740" y="2272023"/>
            <a:ext cx="7549285" cy="270843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As the level of sophistication develops, the organization </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will become aware of the need to comply with obligations and the more general need for improved risk management.</a:t>
            </a:r>
          </a:p>
        </p:txBody>
      </p:sp>
      <p:pic>
        <p:nvPicPr>
          <p:cNvPr id="5" name="Picture 4">
            <a:extLst>
              <a:ext uri="{FF2B5EF4-FFF2-40B4-BE49-F238E27FC236}">
                <a16:creationId xmlns:a16="http://schemas.microsoft.com/office/drawing/2014/main" id="{BD7E1A3A-82DB-423A-8DC4-51021046E9BA}"/>
              </a:ext>
            </a:extLst>
          </p:cNvPr>
          <p:cNvPicPr>
            <a:picLocks noChangeAspect="1"/>
          </p:cNvPicPr>
          <p:nvPr/>
        </p:nvPicPr>
        <p:blipFill>
          <a:blip r:embed="rId6"/>
          <a:stretch>
            <a:fillRect/>
          </a:stretch>
        </p:blipFill>
        <p:spPr>
          <a:xfrm>
            <a:off x="8292688" y="703918"/>
            <a:ext cx="3645724" cy="4993057"/>
          </a:xfrm>
          <a:prstGeom prst="rect">
            <a:avLst/>
          </a:prstGeom>
        </p:spPr>
      </p:pic>
    </p:spTree>
    <p:extLst>
      <p:ext uri="{BB962C8B-B14F-4D97-AF65-F5344CB8AC3E}">
        <p14:creationId xmlns:p14="http://schemas.microsoft.com/office/powerpoint/2010/main" val="21949967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Levels of risk management sophistication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669286" y="1907088"/>
            <a:ext cx="6283964"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Once it is aware of obligations, there will be a need for the organization to reform </a:t>
            </a:r>
            <a:r>
              <a:rPr kumimoji="0" lang="ar-EG" sz="3600" b="0" i="0" u="none" strike="noStrike" kern="1200" cap="none" spc="0" normalizeH="0" baseline="0" noProof="0" dirty="0">
                <a:ln>
                  <a:noFill/>
                </a:ln>
                <a:solidFill>
                  <a:prstClr val="black"/>
                </a:solidFill>
                <a:effectLst/>
                <a:uLnTx/>
                <a:uFillTx/>
                <a:latin typeface="Calibri" panose="020F0502020204030204"/>
                <a:ea typeface="+mn-ea"/>
                <a:cs typeface="+mn-cs"/>
              </a:rPr>
              <a:t>اصلاح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in response to the hazard risks. As the organization responds to the risk.</a:t>
            </a:r>
          </a:p>
        </p:txBody>
      </p:sp>
      <p:pic>
        <p:nvPicPr>
          <p:cNvPr id="6" name="Picture 5">
            <a:extLst>
              <a:ext uri="{FF2B5EF4-FFF2-40B4-BE49-F238E27FC236}">
                <a16:creationId xmlns:a16="http://schemas.microsoft.com/office/drawing/2014/main" id="{8F1704F5-0959-42BC-B78B-F67AAF760747}"/>
              </a:ext>
            </a:extLst>
          </p:cNvPr>
          <p:cNvPicPr>
            <a:picLocks noChangeAspect="1"/>
          </p:cNvPicPr>
          <p:nvPr/>
        </p:nvPicPr>
        <p:blipFill>
          <a:blip r:embed="rId6"/>
          <a:stretch>
            <a:fillRect/>
          </a:stretch>
        </p:blipFill>
        <p:spPr>
          <a:xfrm>
            <a:off x="7647986" y="637519"/>
            <a:ext cx="3874728" cy="5089555"/>
          </a:xfrm>
          <a:prstGeom prst="rect">
            <a:avLst/>
          </a:prstGeom>
        </p:spPr>
      </p:pic>
    </p:spTree>
    <p:extLst>
      <p:ext uri="{BB962C8B-B14F-4D97-AF65-F5344CB8AC3E}">
        <p14:creationId xmlns:p14="http://schemas.microsoft.com/office/powerpoint/2010/main" val="21962548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Levels of risk management sophistication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651741" y="2272023"/>
            <a:ext cx="4710362"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it will seek to conform to the appropriate risk control standards. </a:t>
            </a:r>
          </a:p>
        </p:txBody>
      </p:sp>
      <p:pic>
        <p:nvPicPr>
          <p:cNvPr id="9" name="Picture 8">
            <a:extLst>
              <a:ext uri="{FF2B5EF4-FFF2-40B4-BE49-F238E27FC236}">
                <a16:creationId xmlns:a16="http://schemas.microsoft.com/office/drawing/2014/main" id="{160DADFE-8BE5-48BC-B4A1-170737EF8140}"/>
              </a:ext>
            </a:extLst>
          </p:cNvPr>
          <p:cNvPicPr>
            <a:picLocks noChangeAspect="1"/>
          </p:cNvPicPr>
          <p:nvPr/>
        </p:nvPicPr>
        <p:blipFill>
          <a:blip r:embed="rId6"/>
          <a:stretch>
            <a:fillRect/>
          </a:stretch>
        </p:blipFill>
        <p:spPr>
          <a:xfrm>
            <a:off x="8191503" y="427224"/>
            <a:ext cx="3590922" cy="5272255"/>
          </a:xfrm>
          <a:prstGeom prst="rect">
            <a:avLst/>
          </a:prstGeom>
        </p:spPr>
      </p:pic>
    </p:spTree>
    <p:extLst>
      <p:ext uri="{BB962C8B-B14F-4D97-AF65-F5344CB8AC3E}">
        <p14:creationId xmlns:p14="http://schemas.microsoft.com/office/powerpoint/2010/main" val="4202136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42714" y="572402"/>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583328"/>
            <a:ext cx="544591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Levels of risk management sophistication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EC532F96-D828-4322-BFE4-C19FC5A6A78A}"/>
              </a:ext>
            </a:extLst>
          </p:cNvPr>
          <p:cNvSpPr txBox="1"/>
          <p:nvPr/>
        </p:nvSpPr>
        <p:spPr>
          <a:xfrm>
            <a:off x="707515" y="1812176"/>
            <a:ext cx="7644535" cy="320087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After this stage, the organization may realize that there are benefits to be obtained from the risk. </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organization will then have the ability to perform and view the risk as an opportunity risk</a:t>
            </a:r>
          </a:p>
        </p:txBody>
      </p:sp>
      <p:pic>
        <p:nvPicPr>
          <p:cNvPr id="6" name="Picture 5">
            <a:extLst>
              <a:ext uri="{FF2B5EF4-FFF2-40B4-BE49-F238E27FC236}">
                <a16:creationId xmlns:a16="http://schemas.microsoft.com/office/drawing/2014/main" id="{82E14614-15FF-42AE-8C1D-BAB2B2666292}"/>
              </a:ext>
            </a:extLst>
          </p:cNvPr>
          <p:cNvPicPr>
            <a:picLocks noChangeAspect="1"/>
          </p:cNvPicPr>
          <p:nvPr/>
        </p:nvPicPr>
        <p:blipFill>
          <a:blip r:embed="rId6"/>
          <a:stretch>
            <a:fillRect/>
          </a:stretch>
        </p:blipFill>
        <p:spPr>
          <a:xfrm>
            <a:off x="8817401" y="773896"/>
            <a:ext cx="3062813" cy="4874430"/>
          </a:xfrm>
          <a:prstGeom prst="rect">
            <a:avLst/>
          </a:prstGeom>
        </p:spPr>
      </p:pic>
    </p:spTree>
    <p:extLst>
      <p:ext uri="{BB962C8B-B14F-4D97-AF65-F5344CB8AC3E}">
        <p14:creationId xmlns:p14="http://schemas.microsoft.com/office/powerpoint/2010/main" val="39543021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03312" y="128908"/>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95348"/>
            <a:ext cx="544591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Levels of risk management sophistication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TextBox 11">
            <a:extLst>
              <a:ext uri="{FF2B5EF4-FFF2-40B4-BE49-F238E27FC236}">
                <a16:creationId xmlns:a16="http://schemas.microsoft.com/office/drawing/2014/main" id="{86428CA7-9B43-4F96-86A7-042E866A8406}"/>
              </a:ext>
            </a:extLst>
          </p:cNvPr>
          <p:cNvSpPr txBox="1"/>
          <p:nvPr/>
        </p:nvSpPr>
        <p:spPr>
          <a:xfrm>
            <a:off x="707515" y="1812176"/>
            <a:ext cx="1077011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As the level of sophistication increases and risk management professionals become aware of the alternative approaches to risk management, they should value the contribution that can be made by other approaches.</a:t>
            </a:r>
          </a:p>
        </p:txBody>
      </p:sp>
    </p:spTree>
    <p:extLst>
      <p:ext uri="{BB962C8B-B14F-4D97-AF65-F5344CB8AC3E}">
        <p14:creationId xmlns:p14="http://schemas.microsoft.com/office/powerpoint/2010/main" val="18806112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03312" y="128908"/>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10216" y="236724"/>
            <a:ext cx="532748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Development in risk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66EFDDC4-78A6-4DE8-A63D-31F5E60B487D}"/>
              </a:ext>
            </a:extLst>
          </p:cNvPr>
          <p:cNvSpPr txBox="1"/>
          <p:nvPr/>
        </p:nvSpPr>
        <p:spPr>
          <a:xfrm>
            <a:off x="651740" y="1458489"/>
            <a:ext cx="10239375"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development in risk management approach can be summarized as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1"/>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Compliance management must not be undertaken in a fragmented manner, even if excellent standards of compliance are achieved.</a:t>
            </a:r>
          </a:p>
        </p:txBody>
      </p:sp>
    </p:spTree>
    <p:extLst>
      <p:ext uri="{BB962C8B-B14F-4D97-AF65-F5344CB8AC3E}">
        <p14:creationId xmlns:p14="http://schemas.microsoft.com/office/powerpoint/2010/main" val="36872942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03312" y="128908"/>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66EFDDC4-78A6-4DE8-A63D-31F5E60B487D}"/>
              </a:ext>
            </a:extLst>
          </p:cNvPr>
          <p:cNvSpPr txBox="1"/>
          <p:nvPr/>
        </p:nvSpPr>
        <p:spPr>
          <a:xfrm>
            <a:off x="718415" y="1594300"/>
            <a:ext cx="10239375" cy="3539430"/>
          </a:xfrm>
          <a:prstGeom prst="rect">
            <a:avLst/>
          </a:prstGeom>
          <a:noFill/>
        </p:spPr>
        <p:txBody>
          <a:bodyPr wrap="square">
            <a:spAutoFit/>
          </a:bodyPr>
          <a:lstStyle/>
          <a:p>
            <a:r>
              <a:rPr lang="en-US" sz="3200" dirty="0">
                <a:solidFill>
                  <a:prstClr val="black"/>
                </a:solidFill>
                <a:latin typeface="Calibri" panose="020F0502020204030204"/>
              </a:rPr>
              <a:t>●● Hazard management specialists may find that there has been a trend towards a desire to retain more insurable risks (and buy less insurance) as a result of a more holistic approach to risk management.</a:t>
            </a:r>
          </a:p>
          <a:p>
            <a:endParaRPr lang="en-US" sz="3200" dirty="0">
              <a:solidFill>
                <a:prstClr val="black"/>
              </a:solidFill>
              <a:latin typeface="Calibri" panose="020F0502020204030204"/>
            </a:endParaRPr>
          </a:p>
          <a:p>
            <a:r>
              <a:rPr lang="en-US" sz="3200" dirty="0">
                <a:solidFill>
                  <a:prstClr val="black"/>
                </a:solidFill>
                <a:latin typeface="Calibri" panose="020F0502020204030204"/>
              </a:rPr>
              <a:t>●● Control management specialists must not squeeze entrepreneurial spirit and effort out of the organization.</a:t>
            </a:r>
          </a:p>
        </p:txBody>
      </p:sp>
      <p:sp>
        <p:nvSpPr>
          <p:cNvPr id="18" name="TextBox 17">
            <a:extLst>
              <a:ext uri="{FF2B5EF4-FFF2-40B4-BE49-F238E27FC236}">
                <a16:creationId xmlns:a16="http://schemas.microsoft.com/office/drawing/2014/main" id="{5C8BC0F6-BFFC-4CB3-8ACD-8E4B3F158F12}"/>
              </a:ext>
            </a:extLst>
          </p:cNvPr>
          <p:cNvSpPr txBox="1"/>
          <p:nvPr/>
        </p:nvSpPr>
        <p:spPr>
          <a:xfrm>
            <a:off x="2510216" y="236724"/>
            <a:ext cx="532748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Development in risk management </a:t>
            </a:r>
          </a:p>
        </p:txBody>
      </p:sp>
    </p:spTree>
    <p:extLst>
      <p:ext uri="{BB962C8B-B14F-4D97-AF65-F5344CB8AC3E}">
        <p14:creationId xmlns:p14="http://schemas.microsoft.com/office/powerpoint/2010/main" val="29777460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03312" y="128908"/>
            <a:ext cx="6734386" cy="95410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5" name="TextBox 14">
            <a:extLst>
              <a:ext uri="{FF2B5EF4-FFF2-40B4-BE49-F238E27FC236}">
                <a16:creationId xmlns:a16="http://schemas.microsoft.com/office/drawing/2014/main" id="{66EFDDC4-78A6-4DE8-A63D-31F5E60B487D}"/>
              </a:ext>
            </a:extLst>
          </p:cNvPr>
          <p:cNvSpPr txBox="1"/>
          <p:nvPr/>
        </p:nvSpPr>
        <p:spPr>
          <a:xfrm>
            <a:off x="651740" y="2044813"/>
            <a:ext cx="1041631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Strategic planners must recognize that risk management tools and techniques can contribute to better strategic decisions and the successful exploitation of business opportunities.</a:t>
            </a:r>
          </a:p>
        </p:txBody>
      </p:sp>
      <p:sp>
        <p:nvSpPr>
          <p:cNvPr id="12" name="TextBox 11">
            <a:extLst>
              <a:ext uri="{FF2B5EF4-FFF2-40B4-BE49-F238E27FC236}">
                <a16:creationId xmlns:a16="http://schemas.microsoft.com/office/drawing/2014/main" id="{D777D587-75FA-453A-9C90-829C0B15E4CB}"/>
              </a:ext>
            </a:extLst>
          </p:cNvPr>
          <p:cNvSpPr txBox="1"/>
          <p:nvPr/>
        </p:nvSpPr>
        <p:spPr>
          <a:xfrm>
            <a:off x="2510216" y="236724"/>
            <a:ext cx="532748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Development in risk management </a:t>
            </a:r>
          </a:p>
        </p:txBody>
      </p:sp>
    </p:spTree>
    <p:extLst>
      <p:ext uri="{BB962C8B-B14F-4D97-AF65-F5344CB8AC3E}">
        <p14:creationId xmlns:p14="http://schemas.microsoft.com/office/powerpoint/2010/main" val="5510192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2" name="TextBox 11">
            <a:extLst>
              <a:ext uri="{FF2B5EF4-FFF2-40B4-BE49-F238E27FC236}">
                <a16:creationId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r>
              <a:rPr lang="en-US" sz="2400" b="1" dirty="0">
                <a:solidFill>
                  <a:schemeClr val="bg1"/>
                </a:solidFill>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991</TotalTime>
  <Words>1410</Words>
  <Application>Microsoft Office PowerPoint</Application>
  <PresentationFormat>Widescreen</PresentationFormat>
  <Paragraphs>164</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227</cp:revision>
  <dcterms:created xsi:type="dcterms:W3CDTF">2021-08-03T13:03:26Z</dcterms:created>
  <dcterms:modified xsi:type="dcterms:W3CDTF">2022-02-18T14:56:32Z</dcterms:modified>
</cp:coreProperties>
</file>