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8" r:id="rId2"/>
    <p:sldId id="360" r:id="rId3"/>
    <p:sldId id="361" r:id="rId4"/>
    <p:sldId id="403" r:id="rId5"/>
    <p:sldId id="356" r:id="rId6"/>
    <p:sldId id="404" r:id="rId7"/>
    <p:sldId id="363" r:id="rId8"/>
    <p:sldId id="382" r:id="rId9"/>
    <p:sldId id="383" r:id="rId10"/>
    <p:sldId id="384" r:id="rId11"/>
    <p:sldId id="385" r:id="rId12"/>
    <p:sldId id="386" r:id="rId13"/>
    <p:sldId id="375" r:id="rId14"/>
    <p:sldId id="376" r:id="rId15"/>
    <p:sldId id="405" r:id="rId16"/>
    <p:sldId id="381" r:id="rId17"/>
    <p:sldId id="378" r:id="rId18"/>
    <p:sldId id="379" r:id="rId19"/>
    <p:sldId id="370" r:id="rId20"/>
    <p:sldId id="371" r:id="rId21"/>
    <p:sldId id="372" r:id="rId22"/>
    <p:sldId id="373" r:id="rId23"/>
    <p:sldId id="374" r:id="rId24"/>
    <p:sldId id="387" r:id="rId25"/>
    <p:sldId id="388" r:id="rId26"/>
    <p:sldId id="406" r:id="rId27"/>
    <p:sldId id="389" r:id="rId28"/>
    <p:sldId id="390" r:id="rId29"/>
    <p:sldId id="391" r:id="rId30"/>
    <p:sldId id="394" r:id="rId31"/>
    <p:sldId id="395" r:id="rId32"/>
    <p:sldId id="397" r:id="rId33"/>
    <p:sldId id="398" r:id="rId34"/>
    <p:sldId id="400" r:id="rId35"/>
    <p:sldId id="399" r:id="rId36"/>
    <p:sldId id="401" r:id="rId37"/>
    <p:sldId id="40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58092-4467-487B-8C06-9BC274E1742F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769576-B268-4DCB-B7B9-1B2893B22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00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WIP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64266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3CCF28-A456-433E-A47D-21C7DCFAFE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461836" cy="16221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645ED9-7391-4BE3-85D6-688FD61CD2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87" y="5545555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C21462-E88A-478E-BF4D-6E03A618321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316841" y="6436923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A516A92-14A3-4D10-BB34-AF28C4496ED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619CCD6-BEA0-4CF4-8D3D-BA2CFE06233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:a16="http://schemas.microsoft.com/office/drawing/2014/main" id="{437FB02A-A19B-4E4D-8F8F-CCC0FCB2C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0048" y="216239"/>
            <a:ext cx="8683752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Eng. Dr. Akram Ali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47484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PMG 622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Agile Project Management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dirty="0">
                <a:solidFill>
                  <a:srgbClr val="FFFF00"/>
                </a:solidFill>
              </a:rPr>
              <a:t>LECTURE 02: </a:t>
            </a:r>
            <a:r>
              <a:rPr lang="en-US" sz="2800" dirty="0">
                <a:solidFill>
                  <a:srgbClr val="FF0000"/>
                </a:solidFill>
              </a:rPr>
              <a:t>Lifecycle Selection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0" y="5284185"/>
            <a:ext cx="6980962" cy="138499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964731" y="5561184"/>
            <a:ext cx="6476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Eng. Dr. </a:t>
            </a:r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Akram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Mustafa Suliman Ali,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CEng </a:t>
            </a:r>
            <a:r>
              <a:rPr lang="en-US" sz="20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CMarEng</a:t>
            </a:r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MIMarEST</a:t>
            </a:r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, PMP®, ASQ CSSBB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89CBE-1641-F992-77A6-B981654EA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2C0F7-79E7-A1CF-0F58-E089FB2DC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Eng. Dr. Akram Ali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E3187D-20EB-0832-2EBD-3EF5FB96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PM Lifecycles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7030A0"/>
                </a:solidFill>
              </a:rPr>
              <a:t>Predictive life cycle</a:t>
            </a:r>
            <a:r>
              <a:rPr lang="en-US" sz="2800" b="1" dirty="0"/>
              <a:t>. </a:t>
            </a:r>
            <a:r>
              <a:rPr lang="en-US" sz="2800" dirty="0"/>
              <a:t>A more traditional approach, with the bulk of planning occurring upfront, then executing in a single pass; a sequential 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unfinished work 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finished deliverables 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Agile life cycle</a:t>
            </a:r>
            <a:r>
              <a:rPr lang="en-US" sz="2800" b="1" dirty="0"/>
              <a:t>. </a:t>
            </a:r>
            <a:r>
              <a:rPr lang="en-US" sz="2800" dirty="0"/>
              <a:t>An approach that is both iterative and incremental to refine work items and deliver frequently.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0048" y="216239"/>
            <a:ext cx="880938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NON-AGILE (NON-ADAPTIVE) 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Predictive</a:t>
            </a:r>
          </a:p>
          <a:p>
            <a:r>
              <a:rPr lang="en-US" dirty="0"/>
              <a:t>Linear</a:t>
            </a:r>
          </a:p>
          <a:p>
            <a:r>
              <a:rPr lang="en-US" dirty="0"/>
              <a:t>Waterfall</a:t>
            </a:r>
          </a:p>
          <a:p>
            <a:r>
              <a:rPr lang="en-US" dirty="0"/>
              <a:t>Plan-driven</a:t>
            </a:r>
          </a:p>
          <a:p>
            <a:r>
              <a:rPr lang="en-US" dirty="0"/>
              <a:t>Serial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Characteristics of Four Categories of 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2459100" y="1280452"/>
            <a:ext cx="8384116" cy="525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Figure X3-1. The Continuum of Project Life Cycles (from PMBOK 6</a:t>
            </a:r>
            <a:r>
              <a:rPr lang="en-US" sz="3200" baseline="30000" dirty="0"/>
              <a:t>th</a:t>
            </a:r>
            <a:r>
              <a:rPr lang="en-US" sz="3200" dirty="0"/>
              <a:t> ed.)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Continuum of Life Cycles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and proven. </a:t>
            </a:r>
          </a:p>
          <a:p>
            <a:r>
              <a:rPr lang="en-US" dirty="0"/>
              <a:t>This reduced uncertainty and complexity allows teams to segment work into a sequence of predictable groupings.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or unfinished work to improve and modify that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the customer may be able to use immediately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and incremental characteristics.</a:t>
            </a:r>
          </a:p>
          <a:p>
            <a:r>
              <a:rPr lang="en-US" dirty="0"/>
              <a:t> When teams use agile approaches, they iterate over the product to create finished deliverables. </a:t>
            </a:r>
          </a:p>
          <a:p>
            <a:r>
              <a:rPr lang="en-US" dirty="0"/>
              <a:t>The team gains early feedback and provides customer visibility, confidence, and control of the product. </a:t>
            </a:r>
          </a:p>
          <a:p>
            <a:r>
              <a:rPr lang="en-US" dirty="0"/>
              <a:t>Because the team can release earlier, the project may provide an earlier return on investment because the team delivers the highest value work first.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5475" y="0"/>
            <a:ext cx="7996310" cy="1855561"/>
          </a:xfrm>
        </p:spPr>
        <p:txBody>
          <a:bodyPr>
            <a:normAutofit/>
          </a:bodyPr>
          <a:lstStyle/>
          <a:p>
            <a:r>
              <a:rPr lang="en-US" sz="2800" dirty="0"/>
              <a:t>Model for Suitability of Agile Approaches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80078" y="1224814"/>
            <a:ext cx="5724900" cy="5358866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3948" y="276567"/>
            <a:ext cx="958596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Characteristics of Predictive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502" y="1847850"/>
            <a:ext cx="10515600" cy="4351338"/>
          </a:xfrm>
        </p:spPr>
        <p:txBody>
          <a:bodyPr/>
          <a:lstStyle/>
          <a:p>
            <a:r>
              <a:rPr lang="en-US" dirty="0"/>
              <a:t>Predictive life cycles expect to take advantage of high certainty around firm requirements, a stable team, and low risk</a:t>
            </a:r>
          </a:p>
          <a:p>
            <a:r>
              <a:rPr lang="en-US" dirty="0"/>
              <a:t>Project activities often execute in a serial manner</a:t>
            </a:r>
          </a:p>
          <a:p>
            <a:r>
              <a:rPr lang="en-US" dirty="0"/>
              <a:t>These projects succeed when potential changes are restricted (plans, team members, requirements)</a:t>
            </a:r>
          </a:p>
          <a:p>
            <a:r>
              <a:rPr lang="en-US" dirty="0"/>
              <a:t>Articulate the constraints</a:t>
            </a:r>
          </a:p>
          <a:p>
            <a:r>
              <a:rPr lang="en-US" dirty="0"/>
              <a:t>Serialized sequence of work</a:t>
            </a:r>
          </a:p>
          <a:p>
            <a:r>
              <a:rPr lang="en-US" dirty="0"/>
              <a:t>Do 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526" y="238515"/>
            <a:ext cx="958596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Characteristics of Iterative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successive prototypes or proofs of concept</a:t>
            </a:r>
          </a:p>
          <a:p>
            <a:r>
              <a:rPr lang="en-US" dirty="0"/>
              <a:t>Iterations help identify and reduce uncertainty in the project</a:t>
            </a:r>
          </a:p>
          <a:p>
            <a:r>
              <a:rPr lang="en-US" dirty="0"/>
              <a:t>Projects benefit from iterative life cycles 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 complexity is 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when the project incurs frequent 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when the scope is subject to differing stakeholders’ views of the desired final product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9187" y="238516"/>
            <a:ext cx="958596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Incremental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Optimize work for delivering value to sponsors or customers more often than a single, final product</a:t>
            </a:r>
          </a:p>
          <a:p>
            <a:r>
              <a:rPr lang="en-US" dirty="0"/>
              <a:t>Delivery of smaller deliverables</a:t>
            </a:r>
          </a:p>
          <a:p>
            <a:r>
              <a:rPr lang="en-US" dirty="0"/>
              <a:t>Speed of delivery</a:t>
            </a:r>
          </a:p>
          <a:p>
            <a:r>
              <a:rPr lang="en-US" dirty="0"/>
              <a:t>Customers receive a subset of the overall solution frequently</a:t>
            </a:r>
          </a:p>
          <a:p>
            <a:r>
              <a:rPr lang="en-US" dirty="0"/>
              <a:t>The degree of change and variation is less important than ensuring customers get value sooner than at the end of the project.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1052" y="238515"/>
            <a:ext cx="9585960" cy="1325563"/>
          </a:xfrm>
        </p:spPr>
        <p:txBody>
          <a:bodyPr/>
          <a:lstStyle/>
          <a:p>
            <a:r>
              <a:rPr lang="en-US" dirty="0"/>
              <a:t>Characteristics of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Agile Manifesto</a:t>
            </a:r>
          </a:p>
          <a:p>
            <a:r>
              <a:rPr lang="en-US" dirty="0"/>
              <a:t>Customer satisfaction increases with early and continuous delivery of valuable products</a:t>
            </a:r>
          </a:p>
          <a:p>
            <a:r>
              <a:rPr lang="en-US" dirty="0"/>
              <a:t>An incremental deliverable that is functional and provides value is the primary measure of progress</a:t>
            </a:r>
          </a:p>
          <a:p>
            <a:r>
              <a:rPr lang="en-US" dirty="0"/>
              <a:t>Adapt to high degrees of change and deliver project value more often</a:t>
            </a:r>
          </a:p>
          <a:p>
            <a:r>
              <a:rPr lang="en-US" dirty="0"/>
              <a:t>Incremental delivery uncovers hidden or misunderstood requirements</a:t>
            </a:r>
          </a:p>
          <a:p>
            <a:r>
              <a:rPr lang="en-US" dirty="0"/>
              <a:t>Iteration-Based Agile</a:t>
            </a:r>
          </a:p>
          <a:p>
            <a:r>
              <a:rPr lang="en-US" dirty="0"/>
              <a:t>Flow-Based Agile</a:t>
            </a:r>
          </a:p>
          <a:p>
            <a:r>
              <a:rPr lang="en-US" dirty="0"/>
              <a:t>The iterative and incremental approaches provide feedback to better plan the next part of the 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481" y="224991"/>
            <a:ext cx="10515599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Iteration-based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team works in iterations (time-boxes of equal duration) to deliver completed features</a:t>
            </a:r>
          </a:p>
          <a:p>
            <a:r>
              <a:rPr lang="en-US" dirty="0"/>
              <a:t>The team works on the most important feature, collaborating as a team to finish it</a:t>
            </a:r>
          </a:p>
          <a:p>
            <a:r>
              <a:rPr lang="en-US" dirty="0"/>
              <a:t>Then the team works on the next most important feature and finishes it</a:t>
            </a:r>
          </a:p>
          <a:p>
            <a:r>
              <a:rPr lang="en-US" dirty="0"/>
              <a:t>The team may decide to work on a few features at a time, but the team does not address all of the work for the iteration at once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511" y="234998"/>
            <a:ext cx="958596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Flow-based Agile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its capacity to start work rather than on an iteration-based schedule</a:t>
            </a:r>
          </a:p>
          <a:p>
            <a:r>
              <a:rPr lang="en-US" dirty="0"/>
              <a:t>The team defines its workflow with columns on a task board and manages the work in progress for each column</a:t>
            </a:r>
          </a:p>
          <a:p>
            <a:r>
              <a:rPr lang="en-US" dirty="0"/>
              <a:t>Each feature may take a different amount of time to finish</a:t>
            </a:r>
          </a:p>
          <a:p>
            <a:r>
              <a:rPr lang="en-US" dirty="0"/>
              <a:t>Teams keep work-in-progress sizes small to better identify issues early and reduce rework should changes be required</a:t>
            </a:r>
          </a:p>
          <a:p>
            <a:r>
              <a:rPr lang="en-US" dirty="0"/>
              <a:t>Without iterations to define planning and review points, the team and business stakeholders determine the most 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217011"/>
            <a:ext cx="9585960" cy="1325563"/>
          </a:xfrm>
        </p:spPr>
        <p:txBody>
          <a:bodyPr/>
          <a:lstStyle/>
          <a:p>
            <a:r>
              <a:rPr lang="en-US" dirty="0"/>
              <a:t>PREDICTIVE 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204711"/>
            <a:ext cx="8683752" cy="1325563"/>
          </a:xfrm>
        </p:spPr>
        <p:txBody>
          <a:bodyPr/>
          <a:lstStyle/>
          <a:p>
            <a:r>
              <a:rPr lang="en-US" cap="all" dirty="0"/>
              <a:t>Iterative Life Cycle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 Life Cycle of Varying-Sized Increments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Iteration-Based Agile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Flow-Based Agile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suitability filters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for using agile approaches. </a:t>
            </a:r>
          </a:p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These models assess project and organizational factors associated with adoption and suitability and then provide scores indicating alignment or potential risk areas. </a:t>
            </a:r>
          </a:p>
          <a:p>
            <a:r>
              <a:rPr lang="en-US" dirty="0">
                <a:solidFill>
                  <a:srgbClr val="0000EF"/>
                </a:solidFill>
                <a:latin typeface="LiberationSerif"/>
              </a:rPr>
              <a:t>Appendix 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popular assessment models for use as an agile suitability filter.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169"/>
            <a:ext cx="3733800" cy="1855561"/>
          </a:xfrm>
        </p:spPr>
        <p:txBody>
          <a:bodyPr>
            <a:normAutofit/>
          </a:bodyPr>
          <a:lstStyle/>
          <a:p>
            <a:r>
              <a:rPr lang="en-US" sz="3200" dirty="0"/>
              <a:t>Model for Suitability of Agile Approaches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3433" y="239059"/>
            <a:ext cx="8683752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</a:p>
          <a:p>
            <a:r>
              <a:rPr lang="en-US" dirty="0"/>
              <a:t>A combination of predictive, iterative, incremental, and/or agile approaches is a hybrid approach.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development followed by a predictive rollout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approaches throughout the life cycle</a:t>
            </a:r>
          </a:p>
          <a:p>
            <a:r>
              <a:rPr lang="en-US" dirty="0"/>
              <a:t>It would be misleading to call the approach agile since it clearly does not fully embody the agile mindset, values, and principles </a:t>
            </a:r>
          </a:p>
          <a:p>
            <a:r>
              <a:rPr lang="en-US" dirty="0"/>
              <a:t>It would also be inaccurate to call it predictive</a:t>
            </a:r>
          </a:p>
          <a:p>
            <a:r>
              <a:rPr lang="en-US" dirty="0"/>
              <a:t> It is a hybrid approach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 small agile element within a chiefly predictive project</a:t>
            </a:r>
          </a:p>
          <a:p>
            <a:r>
              <a:rPr lang="en-US" dirty="0"/>
              <a:t>The portion of the project with uncertainty, complexity, or opportunity for scope creep is being tackled in an agile way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 largely agile approach with a predictive component</a:t>
            </a:r>
          </a:p>
          <a:p>
            <a:r>
              <a:rPr lang="en-US" dirty="0"/>
              <a:t>Used when a particular element is non-negotiable or not executable using an agile approach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120214" y="267195"/>
            <a:ext cx="8683752" cy="1325563"/>
          </a:xfrm>
        </p:spPr>
        <p:txBody>
          <a:bodyPr>
            <a:normAutofit/>
          </a:bodyPr>
          <a:lstStyle/>
          <a:p>
            <a:r>
              <a:rPr lang="en-US" sz="4000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risks</a:t>
            </a:r>
          </a:p>
          <a:p>
            <a:r>
              <a:rPr lang="en-US" dirty="0"/>
              <a:t>The goal of project management is to produce business value in the best possible way given the current environment</a:t>
            </a:r>
          </a:p>
          <a:p>
            <a:r>
              <a:rPr lang="en-US" dirty="0"/>
              <a:t>The question to ask is: “How can we be most successful?”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help</a:t>
            </a:r>
          </a:p>
          <a:p>
            <a:r>
              <a:rPr lang="en-US" dirty="0">
                <a:solidFill>
                  <a:srgbClr val="FF0000"/>
                </a:solidFill>
              </a:rPr>
              <a:t>Is it necessary to manage risk as ideas are explored? If so, iterations or agile will help</a:t>
            </a:r>
            <a:endParaRPr lang="en-US" dirty="0"/>
          </a:p>
          <a:p>
            <a:r>
              <a:rPr lang="en-US" dirty="0"/>
              <a:t>When the organization cannot deliver intermediate value, agile approaches may not be useful</a:t>
            </a:r>
          </a:p>
          <a:p>
            <a:r>
              <a:rPr lang="en-US" dirty="0"/>
              <a:t>Agile is about customer-based delivery on a frequent basis. That delivery creates 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the next chunk of work.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8248" y="192797"/>
            <a:ext cx="8683752" cy="1325563"/>
          </a:xfrm>
        </p:spPr>
        <p:txBody>
          <a:bodyPr>
            <a:normAutofit/>
          </a:bodyPr>
          <a:lstStyle/>
          <a:p>
            <a:r>
              <a:rPr lang="en-US" sz="3600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improve learning and alignment among teams and stakeholders</a:t>
            </a:r>
          </a:p>
          <a:p>
            <a:r>
              <a:rPr lang="en-US" dirty="0"/>
              <a:t>Later, consider adding more incremental techniques to accelerate value and return on investment to sponsors</a:t>
            </a:r>
          </a:p>
          <a:p>
            <a:r>
              <a:rPr lang="en-US" dirty="0"/>
              <a:t>Try these new techniques on a less risky project with a medium-to low-degree of uncertainty</a:t>
            </a:r>
          </a:p>
          <a:p>
            <a:r>
              <a:rPr lang="en-US" dirty="0"/>
              <a:t>Then, when the organization is successful with a hybrid approach, try more complex projects that require more of those techniques to be added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</a:p>
          <a:p>
            <a:r>
              <a:rPr lang="en-US" dirty="0"/>
              <a:t>The team may need to tailor practices to deliver value on a regular basis. </a:t>
            </a:r>
          </a:p>
          <a:p>
            <a:r>
              <a:rPr lang="en-US" dirty="0"/>
              <a:t>Often, teams practice their own special blend of agile, even if they use a particular framework as a starting point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0553" y="224458"/>
            <a:ext cx="8683752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Project Factors That Influence Tailoring [1/2 ]</a:t>
            </a:r>
            <a:endParaRPr lang="en-US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7162" y="208793"/>
            <a:ext cx="8683752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Project Factors That Influence Tailoring [2/ 2]</a:t>
            </a:r>
            <a:endParaRPr lang="en-US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9CA7F0-1DB2-4EC7-8938-616CB0658807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2609</Words>
  <Application>Microsoft Office PowerPoint</Application>
  <PresentationFormat>Widescreen</PresentationFormat>
  <Paragraphs>286</Paragraphs>
  <Slides>37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LiberationSerif</vt:lpstr>
      <vt:lpstr>Tajawal Medium</vt:lpstr>
      <vt:lpstr>Wingdings</vt:lpstr>
      <vt:lpstr>Office Theme</vt:lpstr>
      <vt:lpstr>PowerPoint Presentation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[1/2 ]</vt:lpstr>
      <vt:lpstr>Project Factors That Influence Tailoring [2/ 2]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compu fast</cp:lastModifiedBy>
  <cp:revision>19</cp:revision>
  <dcterms:created xsi:type="dcterms:W3CDTF">2021-08-03T13:03:26Z</dcterms:created>
  <dcterms:modified xsi:type="dcterms:W3CDTF">2022-10-15T01:49:07Z</dcterms:modified>
</cp:coreProperties>
</file>