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50"/>
  </p:notesMasterIdLst>
  <p:sldIdLst>
    <p:sldId id="480" r:id="rId4"/>
    <p:sldId id="518" r:id="rId5"/>
    <p:sldId id="568" r:id="rId6"/>
    <p:sldId id="590" r:id="rId7"/>
    <p:sldId id="579" r:id="rId8"/>
    <p:sldId id="569" r:id="rId9"/>
    <p:sldId id="525" r:id="rId10"/>
    <p:sldId id="535" r:id="rId11"/>
    <p:sldId id="537" r:id="rId12"/>
    <p:sldId id="524" r:id="rId13"/>
    <p:sldId id="582" r:id="rId14"/>
    <p:sldId id="581" r:id="rId15"/>
    <p:sldId id="526" r:id="rId16"/>
    <p:sldId id="596" r:id="rId17"/>
    <p:sldId id="597" r:id="rId18"/>
    <p:sldId id="271" r:id="rId19"/>
    <p:sldId id="530" r:id="rId20"/>
    <p:sldId id="531" r:id="rId21"/>
    <p:sldId id="580" r:id="rId22"/>
    <p:sldId id="532" r:id="rId23"/>
    <p:sldId id="484" r:id="rId24"/>
    <p:sldId id="539" r:id="rId25"/>
    <p:sldId id="540" r:id="rId26"/>
    <p:sldId id="541" r:id="rId27"/>
    <p:sldId id="559" r:id="rId28"/>
    <p:sldId id="572" r:id="rId29"/>
    <p:sldId id="573" r:id="rId30"/>
    <p:sldId id="575" r:id="rId31"/>
    <p:sldId id="583" r:id="rId32"/>
    <p:sldId id="585" r:id="rId33"/>
    <p:sldId id="584" r:id="rId34"/>
    <p:sldId id="586" r:id="rId35"/>
    <p:sldId id="587" r:id="rId36"/>
    <p:sldId id="560" r:id="rId37"/>
    <p:sldId id="558" r:id="rId38"/>
    <p:sldId id="565" r:id="rId39"/>
    <p:sldId id="577" r:id="rId40"/>
    <p:sldId id="588" r:id="rId41"/>
    <p:sldId id="589" r:id="rId42"/>
    <p:sldId id="576" r:id="rId43"/>
    <p:sldId id="591" r:id="rId44"/>
    <p:sldId id="598" r:id="rId45"/>
    <p:sldId id="592" r:id="rId46"/>
    <p:sldId id="593" r:id="rId47"/>
    <p:sldId id="594"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8"/>
            <p14:sldId id="590"/>
            <p14:sldId id="579"/>
            <p14:sldId id="569"/>
            <p14:sldId id="525"/>
            <p14:sldId id="535"/>
            <p14:sldId id="537"/>
            <p14:sldId id="524"/>
            <p14:sldId id="582"/>
            <p14:sldId id="581"/>
            <p14:sldId id="526"/>
            <p14:sldId id="596"/>
            <p14:sldId id="597"/>
            <p14:sldId id="271"/>
            <p14:sldId id="530"/>
            <p14:sldId id="531"/>
            <p14:sldId id="580"/>
            <p14:sldId id="532"/>
            <p14:sldId id="484"/>
            <p14:sldId id="539"/>
            <p14:sldId id="540"/>
            <p14:sldId id="541"/>
            <p14:sldId id="559"/>
            <p14:sldId id="572"/>
            <p14:sldId id="573"/>
            <p14:sldId id="575"/>
            <p14:sldId id="583"/>
            <p14:sldId id="585"/>
            <p14:sldId id="584"/>
            <p14:sldId id="586"/>
            <p14:sldId id="587"/>
            <p14:sldId id="560"/>
            <p14:sldId id="558"/>
            <p14:sldId id="565"/>
            <p14:sldId id="577"/>
            <p14:sldId id="588"/>
            <p14:sldId id="589"/>
            <p14:sldId id="576"/>
            <p14:sldId id="591"/>
            <p14:sldId id="598"/>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FFFFCC"/>
    <a:srgbClr val="4472C4"/>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738" autoAdjust="0"/>
  </p:normalViewPr>
  <p:slideViewPr>
    <p:cSldViewPr snapToGrid="0">
      <p:cViewPr varScale="1">
        <p:scale>
          <a:sx n="74" d="100"/>
          <a:sy n="74" d="100"/>
        </p:scale>
        <p:origin x="4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0793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6296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jfif"/><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jpeg"/><Relationship Id="rId5" Type="http://schemas.openxmlformats.org/officeDocument/2006/relationships/image" Target="../media/image7.jfif"/><Relationship Id="rId4" Type="http://schemas.openxmlformats.org/officeDocument/2006/relationships/image" Target="../media/image6.jp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2.jfif"/><Relationship Id="rId7" Type="http://schemas.openxmlformats.org/officeDocument/2006/relationships/image" Target="../media/image16.jfif"/><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5.jfif"/><Relationship Id="rId5" Type="http://schemas.openxmlformats.org/officeDocument/2006/relationships/image" Target="../media/image14.jpeg"/><Relationship Id="rId4" Type="http://schemas.openxmlformats.org/officeDocument/2006/relationships/image" Target="../media/image13.jpg"/><Relationship Id="rId9" Type="http://schemas.openxmlformats.org/officeDocument/2006/relationships/image" Target="../media/image18.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42.xml"/><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24.jpg"/><Relationship Id="rId5" Type="http://schemas.openxmlformats.org/officeDocument/2006/relationships/image" Target="../media/image23.pn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42.xml"/><Relationship Id="rId5" Type="http://schemas.openxmlformats.org/officeDocument/2006/relationships/image" Target="../media/image23.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0.png"/><Relationship Id="rId7" Type="http://schemas.microsoft.com/office/2007/relationships/hdphoto" Target="../media/hdphoto1.wdp"/><Relationship Id="rId2" Type="http://schemas.openxmlformats.org/officeDocument/2006/relationships/notesSlide" Target="../notesSlides/notesSlide5.xml"/><Relationship Id="rId1" Type="http://schemas.openxmlformats.org/officeDocument/2006/relationships/slideLayout" Target="../slideLayouts/slideLayout4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7.svg"/><Relationship Id="rId9"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6.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46.xml"/><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46.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3.xml"/><Relationship Id="rId6" Type="http://schemas.microsoft.com/office/2007/relationships/hdphoto" Target="../media/hdphoto4.wdp"/><Relationship Id="rId5" Type="http://schemas.openxmlformats.org/officeDocument/2006/relationships/image" Target="../media/image37.png"/><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6.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8.png"/><Relationship Id="rId1" Type="http://schemas.openxmlformats.org/officeDocument/2006/relationships/slideLayout" Target="../slideLayouts/slideLayout43.xml"/><Relationship Id="rId4" Type="http://schemas.microsoft.com/office/2007/relationships/hdphoto" Target="../media/hdphoto5.wdp"/></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8.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4.jp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4.jp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8.png"/><Relationship Id="rId1" Type="http://schemas.openxmlformats.org/officeDocument/2006/relationships/slideLayout" Target="../slideLayouts/slideLayout46.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1.png"/><Relationship Id="rId1" Type="http://schemas.openxmlformats.org/officeDocument/2006/relationships/slideLayout" Target="../slideLayouts/slideLayout1.xml"/><Relationship Id="rId5" Type="http://schemas.openxmlformats.org/officeDocument/2006/relationships/image" Target="../media/image52.png"/><Relationship Id="rId4" Type="http://schemas.microsoft.com/office/2007/relationships/hdphoto" Target="../media/hdphoto6.wdp"/></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17.svg"/><Relationship Id="rId2" Type="http://schemas.openxmlformats.org/officeDocument/2006/relationships/image" Target="../media/image53.jpeg"/><Relationship Id="rId1" Type="http://schemas.openxmlformats.org/officeDocument/2006/relationships/slideLayout" Target="../slideLayouts/slideLayout29.xml"/><Relationship Id="rId6" Type="http://schemas.openxmlformats.org/officeDocument/2006/relationships/image" Target="../media/image20.png"/><Relationship Id="rId5" Type="http://schemas.openxmlformats.org/officeDocument/2006/relationships/image" Target="../media/image55.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3109"/>
          </a:xfrm>
          <a:prstGeom prst="rect">
            <a:avLst/>
          </a:prstGeom>
          <a:noFill/>
        </p:spPr>
        <p:txBody>
          <a:bodyPr wrap="square" rtlCol="0">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mohammad bold art 1"/>
              </a:rPr>
              <a:t>كتابة الأخبار والتقرير الصحفي</a:t>
            </a:r>
          </a:p>
          <a:p>
            <a:pPr algn="ctr" rtl="1">
              <a:lnSpc>
                <a:spcPct val="107000"/>
              </a:lnSpc>
              <a:spcAft>
                <a:spcPts val="800"/>
              </a:spcAft>
            </a:pPr>
            <a:r>
              <a:rPr lang="en-US" sz="2400" b="1" dirty="0">
                <a:solidFill>
                  <a:srgbClr val="C00000"/>
                </a:solidFill>
                <a:latin typeface="Adobe Caslon Pro" panose="0205050205050A020403"/>
                <a:ea typeface="Calibri" panose="020F0502020204030204" pitchFamily="34" charset="0"/>
                <a:cs typeface="Adobe Arabic" panose="02040503050201020203" pitchFamily="18" charset="-78"/>
              </a:rPr>
              <a:t>News Writing and Journalistic report</a:t>
            </a:r>
            <a:endParaRPr lang="ar-EG" sz="2400" b="1" dirty="0">
              <a:solidFill>
                <a:srgbClr val="C00000"/>
              </a:solidFill>
              <a:latin typeface="Adobe Caslon Pro" panose="0205050205050A020403"/>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678873"/>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106204" y="2976662"/>
            <a:ext cx="6049561" cy="584775"/>
          </a:xfrm>
          <a:prstGeom prst="rect">
            <a:avLst/>
          </a:prstGeom>
          <a:noFill/>
        </p:spPr>
        <p:txBody>
          <a:bodyPr wrap="square" rtlCol="0">
            <a:spAutoFit/>
          </a:bodyPr>
          <a:lstStyle/>
          <a:p>
            <a:pPr algn="ctr" rtl="1"/>
            <a:r>
              <a:rPr lang="ar-EG" sz="3200" b="1" dirty="0">
                <a:solidFill>
                  <a:schemeClr val="accent1">
                    <a:lumMod val="75000"/>
                  </a:schemeClr>
                </a:solidFill>
                <a:latin typeface="Calibri" panose="020F0502020204030204" pitchFamily="34" charset="0"/>
                <a:ea typeface="Calibri" panose="020F0502020204030204" pitchFamily="34" charset="0"/>
                <a:cs typeface="mohammad bold art 1"/>
              </a:rPr>
              <a:t>فن الحديث الصحفي&amp; التحقيق الصحفي</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928535" y="658092"/>
            <a:ext cx="2146594" cy="697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latin typeface="AngsanaUPC" panose="02020603050405020304" pitchFamily="18" charset="-34"/>
                <a:cs typeface="AngsanaUPC" panose="02020603050405020304" pitchFamily="18" charset="-34"/>
              </a:rPr>
              <a:t>Remember </a:t>
            </a:r>
            <a:r>
              <a:rPr lang="en-US" sz="2400" b="1" dirty="0">
                <a:solidFill>
                  <a:schemeClr val="bg1"/>
                </a:solidFill>
                <a:latin typeface="AngsanaUPC" panose="02020603050405020304" pitchFamily="18" charset="-34"/>
                <a:cs typeface="AngsanaUPC" panose="02020603050405020304" pitchFamily="18" charset="-34"/>
              </a:rPr>
              <a:t>Lecture </a:t>
            </a:r>
            <a:r>
              <a:rPr lang="en-US" sz="2400" b="1" dirty="0" smtClean="0">
                <a:solidFill>
                  <a:schemeClr val="bg1"/>
                </a:solidFill>
                <a:latin typeface="AngsanaUPC" panose="02020603050405020304" pitchFamily="18" charset="-34"/>
                <a:cs typeface="AngsanaUPC" panose="02020603050405020304" pitchFamily="18" charset="-34"/>
              </a:rPr>
              <a:t>5</a:t>
            </a:r>
            <a:endParaRPr lang="ar-EG" sz="2400" b="1" dirty="0">
              <a:solidFill>
                <a:schemeClr val="bg1"/>
              </a:solidFill>
              <a:latin typeface="AngsanaUPC" panose="02020603050405020304" pitchFamily="18" charset="-34"/>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ounded Rectangle 13"/>
          <p:cNvSpPr/>
          <p:nvPr/>
        </p:nvSpPr>
        <p:spPr>
          <a:xfrm>
            <a:off x="4823871" y="851724"/>
            <a:ext cx="6601902" cy="57527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endParaRPr lang="ar-EG" sz="2000" b="1" dirty="0" smtClean="0">
              <a:solidFill>
                <a:srgbClr val="002060"/>
              </a:solidFill>
            </a:endParaRPr>
          </a:p>
          <a:p>
            <a:pPr algn="justLow" rtl="1">
              <a:lnSpc>
                <a:spcPct val="150000"/>
              </a:lnSpc>
              <a:spcAft>
                <a:spcPts val="800"/>
              </a:spcAft>
            </a:pPr>
            <a:r>
              <a:rPr lang="en-US" sz="2000" b="1" dirty="0" smtClean="0">
                <a:solidFill>
                  <a:srgbClr val="002060"/>
                </a:solidFill>
              </a:rPr>
              <a:t>1</a:t>
            </a:r>
            <a:r>
              <a:rPr lang="ar-EG" sz="2000" b="1" dirty="0" smtClean="0">
                <a:solidFill>
                  <a:srgbClr val="002060"/>
                </a:solidFill>
              </a:rPr>
              <a:t>. مفهوم التقرير الصحفي</a:t>
            </a:r>
          </a:p>
          <a:p>
            <a:pPr algn="justLow" rtl="1">
              <a:lnSpc>
                <a:spcPct val="150000"/>
              </a:lnSpc>
              <a:spcAft>
                <a:spcPts val="800"/>
              </a:spcAft>
            </a:pPr>
            <a:r>
              <a:rPr lang="en-US" sz="2000" b="1" dirty="0" smtClean="0">
                <a:solidFill>
                  <a:srgbClr val="002060"/>
                </a:solidFill>
              </a:rPr>
              <a:t>2</a:t>
            </a:r>
            <a:r>
              <a:rPr lang="ar-EG" sz="2000" b="1" dirty="0" smtClean="0">
                <a:solidFill>
                  <a:srgbClr val="002060"/>
                </a:solidFill>
              </a:rPr>
              <a:t>. الفرق بين التقرير الصحفى والخبر الصحفي</a:t>
            </a:r>
          </a:p>
          <a:p>
            <a:pPr algn="justLow" rtl="1">
              <a:lnSpc>
                <a:spcPct val="150000"/>
              </a:lnSpc>
              <a:spcAft>
                <a:spcPts val="800"/>
              </a:spcAft>
            </a:pPr>
            <a:r>
              <a:rPr lang="en-US" sz="2000" b="1" dirty="0" smtClean="0">
                <a:solidFill>
                  <a:srgbClr val="002060"/>
                </a:solidFill>
              </a:rPr>
              <a:t>3</a:t>
            </a:r>
            <a:r>
              <a:rPr lang="ar-EG" sz="2000" b="1" dirty="0" smtClean="0">
                <a:solidFill>
                  <a:srgbClr val="002060"/>
                </a:solidFill>
              </a:rPr>
              <a:t>. </a:t>
            </a:r>
            <a:r>
              <a:rPr lang="ar-EG" sz="2000" b="1" kern="100" dirty="0">
                <a:solidFill>
                  <a:srgbClr val="002060"/>
                </a:solidFill>
                <a:latin typeface="Calibri" panose="020F0502020204030204" pitchFamily="34" charset="0"/>
                <a:ea typeface="Calibri" panose="020F0502020204030204" pitchFamily="34" charset="0"/>
              </a:rPr>
              <a:t>الفرق بين التقرير الصحفي، والحوار الصحفي</a:t>
            </a:r>
            <a:endParaRPr lang="en-US" sz="2000" b="1" kern="100" dirty="0">
              <a:solidFill>
                <a:srgbClr val="002060"/>
              </a:solidFill>
              <a:latin typeface="Calibri" panose="020F0502020204030204" pitchFamily="34" charset="0"/>
              <a:ea typeface="Calibri" panose="020F0502020204030204" pitchFamily="34" charset="0"/>
            </a:endParaRPr>
          </a:p>
          <a:p>
            <a:pPr lvl="0" algn="justLow" rtl="1">
              <a:lnSpc>
                <a:spcPct val="150000"/>
              </a:lnSpc>
              <a:spcAft>
                <a:spcPts val="800"/>
              </a:spcAft>
            </a:pPr>
            <a:r>
              <a:rPr lang="en-US" sz="2000" b="1" dirty="0" smtClean="0">
                <a:solidFill>
                  <a:srgbClr val="002060"/>
                </a:solidFill>
              </a:rPr>
              <a:t>4</a:t>
            </a:r>
            <a:r>
              <a:rPr lang="ar-EG" sz="2000" b="1" dirty="0" smtClean="0">
                <a:solidFill>
                  <a:srgbClr val="002060"/>
                </a:solidFill>
              </a:rPr>
              <a:t>.</a:t>
            </a:r>
            <a:r>
              <a:rPr lang="ar-EG" sz="2400" b="1" kern="100" dirty="0" smtClean="0">
                <a:solidFill>
                  <a:srgbClr val="002060"/>
                </a:solidFill>
                <a:latin typeface="Calibri" panose="020F0502020204030204" pitchFamily="34" charset="0"/>
                <a:ea typeface="Calibri" panose="020F0502020204030204" pitchFamily="34" charset="0"/>
              </a:rPr>
              <a:t> </a:t>
            </a:r>
            <a:r>
              <a:rPr lang="ar-EG" sz="2000" b="1" kern="100" dirty="0">
                <a:solidFill>
                  <a:srgbClr val="002060"/>
                </a:solidFill>
                <a:latin typeface="Calibri" panose="020F0502020204030204" pitchFamily="34" charset="0"/>
                <a:ea typeface="Calibri" panose="020F0502020204030204" pitchFamily="34" charset="0"/>
              </a:rPr>
              <a:t>الفرق بين التقرير الصحفي والفن </a:t>
            </a:r>
            <a:r>
              <a:rPr lang="ar-EG" sz="2000" b="1" kern="100" dirty="0" smtClean="0">
                <a:solidFill>
                  <a:srgbClr val="002060"/>
                </a:solidFill>
                <a:latin typeface="Calibri" panose="020F0502020204030204" pitchFamily="34" charset="0"/>
                <a:ea typeface="Calibri" panose="020F0502020204030204" pitchFamily="34" charset="0"/>
              </a:rPr>
              <a:t>الصحفي</a:t>
            </a:r>
          </a:p>
          <a:p>
            <a:pPr lvl="0" algn="justLow" rtl="1">
              <a:lnSpc>
                <a:spcPct val="150000"/>
              </a:lnSpc>
              <a:spcAft>
                <a:spcPts val="800"/>
              </a:spcAft>
            </a:pPr>
            <a:r>
              <a:rPr lang="en-US" sz="2000" b="1" kern="100" dirty="0" smtClean="0">
                <a:solidFill>
                  <a:srgbClr val="002060"/>
                </a:solidFill>
                <a:latin typeface="Calibri" panose="020F0502020204030204" pitchFamily="34" charset="0"/>
                <a:cs typeface="Times New Roman" panose="02020603050405020304" pitchFamily="18" charset="0"/>
              </a:rPr>
              <a:t>5</a:t>
            </a:r>
            <a:r>
              <a:rPr lang="ar-EG" sz="2000" b="1" kern="100" dirty="0" smtClean="0">
                <a:solidFill>
                  <a:srgbClr val="002060"/>
                </a:solidFill>
                <a:latin typeface="Calibri" panose="020F0502020204030204" pitchFamily="34" charset="0"/>
                <a:cs typeface="Times New Roman" panose="02020603050405020304" pitchFamily="18" charset="0"/>
              </a:rPr>
              <a:t>. </a:t>
            </a:r>
            <a:r>
              <a:rPr lang="ar-EG" sz="2000" b="1" dirty="0" smtClean="0">
                <a:solidFill>
                  <a:srgbClr val="002060"/>
                </a:solidFill>
                <a:cs typeface="Times New Roman" panose="02020603050405020304" pitchFamily="18" charset="0"/>
              </a:rPr>
              <a:t>الفرق </a:t>
            </a:r>
            <a:r>
              <a:rPr lang="ar-EG" sz="2000" b="1" dirty="0">
                <a:solidFill>
                  <a:srgbClr val="002060"/>
                </a:solidFill>
                <a:cs typeface="Times New Roman" panose="02020603050405020304" pitchFamily="18" charset="0"/>
              </a:rPr>
              <a:t>بين التقرير الصحفي والتحقيق </a:t>
            </a:r>
            <a:r>
              <a:rPr lang="ar-EG" sz="2000" b="1" dirty="0" smtClean="0">
                <a:solidFill>
                  <a:srgbClr val="002060"/>
                </a:solidFill>
                <a:cs typeface="Times New Roman" panose="02020603050405020304" pitchFamily="18" charset="0"/>
              </a:rPr>
              <a:t>الصحفي</a:t>
            </a:r>
          </a:p>
          <a:p>
            <a:pPr lvl="0" algn="justLow" rtl="1">
              <a:lnSpc>
                <a:spcPct val="150000"/>
              </a:lnSpc>
              <a:spcAft>
                <a:spcPts val="800"/>
              </a:spcAft>
            </a:pPr>
            <a:r>
              <a:rPr lang="en-US" sz="2000" b="1" dirty="0" smtClean="0">
                <a:solidFill>
                  <a:srgbClr val="002060"/>
                </a:solidFill>
                <a:cs typeface="Times New Roman" panose="02020603050405020304" pitchFamily="18" charset="0"/>
              </a:rPr>
              <a:t>6</a:t>
            </a:r>
            <a:r>
              <a:rPr lang="ar-EG" sz="2000" b="1" dirty="0" smtClean="0">
                <a:solidFill>
                  <a:srgbClr val="002060"/>
                </a:solidFill>
                <a:cs typeface="Times New Roman" panose="02020603050405020304" pitchFamily="18" charset="0"/>
              </a:rPr>
              <a:t>. أنواع التقرير الصحفي</a:t>
            </a:r>
          </a:p>
          <a:p>
            <a:pPr lvl="0" algn="justLow" rtl="1">
              <a:lnSpc>
                <a:spcPct val="150000"/>
              </a:lnSpc>
              <a:spcAft>
                <a:spcPts val="800"/>
              </a:spcAft>
            </a:pPr>
            <a:r>
              <a:rPr lang="en-US" sz="2000" b="1" dirty="0" smtClean="0">
                <a:solidFill>
                  <a:srgbClr val="002060"/>
                </a:solidFill>
                <a:cs typeface="Times New Roman" panose="02020603050405020304" pitchFamily="18" charset="0"/>
              </a:rPr>
              <a:t>7</a:t>
            </a:r>
            <a:r>
              <a:rPr lang="ar-EG" sz="2000" b="1" dirty="0" smtClean="0">
                <a:solidFill>
                  <a:srgbClr val="002060"/>
                </a:solidFill>
                <a:cs typeface="Times New Roman" panose="02020603050405020304" pitchFamily="18" charset="0"/>
              </a:rPr>
              <a:t>. محاور التقرير الصحفي</a:t>
            </a:r>
          </a:p>
          <a:p>
            <a:pPr lvl="0" algn="justLow" rtl="1">
              <a:lnSpc>
                <a:spcPct val="150000"/>
              </a:lnSpc>
              <a:spcAft>
                <a:spcPts val="800"/>
              </a:spcAft>
            </a:pPr>
            <a:r>
              <a:rPr lang="en-US" sz="2000" b="1" dirty="0" smtClean="0">
                <a:solidFill>
                  <a:srgbClr val="002060"/>
                </a:solidFill>
                <a:cs typeface="Times New Roman" panose="02020603050405020304" pitchFamily="18" charset="0"/>
              </a:rPr>
              <a:t>8</a:t>
            </a:r>
            <a:r>
              <a:rPr lang="ar-EG" sz="2000" b="1" dirty="0" smtClean="0">
                <a:solidFill>
                  <a:srgbClr val="002060"/>
                </a:solidFill>
                <a:cs typeface="Times New Roman" panose="02020603050405020304" pitchFamily="18" charset="0"/>
              </a:rPr>
              <a:t>. عناصر التقرير الصحفي</a:t>
            </a:r>
          </a:p>
          <a:p>
            <a:pPr lvl="0" algn="justLow" rtl="1">
              <a:lnSpc>
                <a:spcPct val="150000"/>
              </a:lnSpc>
              <a:spcAft>
                <a:spcPts val="800"/>
              </a:spcAft>
            </a:pPr>
            <a:r>
              <a:rPr lang="en-US" sz="2000" b="1" dirty="0" smtClean="0">
                <a:solidFill>
                  <a:srgbClr val="002060"/>
                </a:solidFill>
                <a:cs typeface="Times New Roman" panose="02020603050405020304" pitchFamily="18" charset="0"/>
              </a:rPr>
              <a:t>9</a:t>
            </a:r>
            <a:r>
              <a:rPr lang="ar-EG" sz="2000" b="1" dirty="0" smtClean="0">
                <a:solidFill>
                  <a:srgbClr val="002060"/>
                </a:solidFill>
                <a:cs typeface="Times New Roman" panose="02020603050405020304" pitchFamily="18" charset="0"/>
              </a:rPr>
              <a:t>. كيفية كتابة التقرير الصحفي</a:t>
            </a:r>
          </a:p>
          <a:p>
            <a:pPr lvl="0" algn="justLow" rtl="1">
              <a:lnSpc>
                <a:spcPct val="150000"/>
              </a:lnSpc>
              <a:spcAft>
                <a:spcPts val="800"/>
              </a:spcAft>
            </a:pPr>
            <a:r>
              <a:rPr lang="en-US"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مواصفات </a:t>
            </a:r>
            <a:r>
              <a:rPr lang="ar-EG" sz="20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كتابة التقرير الصحفي </a:t>
            </a:r>
            <a:r>
              <a:rPr lang="ar-EG" sz="20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الجيد</a:t>
            </a:r>
          </a:p>
          <a:p>
            <a:pPr lvl="0" algn="justLow" rtl="1">
              <a:spcAft>
                <a:spcPts val="800"/>
              </a:spcAft>
            </a:pP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3"/>
          <a:stretch>
            <a:fillRect/>
          </a:stretch>
        </p:blipFill>
        <p:spPr>
          <a:xfrm>
            <a:off x="6699402" y="646837"/>
            <a:ext cx="2742619" cy="590727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71198" y="714347"/>
            <a:ext cx="2495901" cy="2878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69757" y="646837"/>
            <a:ext cx="3100468" cy="28327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42021" y="3871996"/>
            <a:ext cx="2625078" cy="2789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234" y="774208"/>
            <a:ext cx="3100394" cy="24427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37159" y="3608482"/>
            <a:ext cx="3385195" cy="2729879"/>
          </a:xfrm>
          <a:prstGeom prst="rect">
            <a:avLst/>
          </a:prstGeom>
        </p:spPr>
      </p:pic>
      <p:pic>
        <p:nvPicPr>
          <p:cNvPr id="14" name="Picture 13"/>
          <p:cNvPicPr>
            <a:picLocks noChangeAspect="1"/>
          </p:cNvPicPr>
          <p:nvPr/>
        </p:nvPicPr>
        <p:blipFill>
          <a:blip r:embed="rId9"/>
          <a:stretch>
            <a:fillRect/>
          </a:stretch>
        </p:blipFill>
        <p:spPr>
          <a:xfrm>
            <a:off x="2542749" y="3529293"/>
            <a:ext cx="3265233" cy="30248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78812" y="656537"/>
            <a:ext cx="3488692" cy="27692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8756" y="656537"/>
            <a:ext cx="3964773" cy="28593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descr="كيفية كتابة تقرير صحفي"/>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0762" y="684769"/>
            <a:ext cx="3792712" cy="27410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35069" y="3746333"/>
            <a:ext cx="3176178" cy="30086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47008" y="3836485"/>
            <a:ext cx="2533237" cy="2512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968" y="3538363"/>
            <a:ext cx="3802788" cy="1421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07700" y="5050313"/>
            <a:ext cx="4142959" cy="1649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877198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3098031" y="539740"/>
            <a:ext cx="1632851" cy="74671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Bold" panose="0205070206050A020403"/>
                <a:cs typeface="Mudir MT" pitchFamily="2" charset="-78"/>
              </a:rPr>
              <a:t>Content Lecture </a:t>
            </a:r>
            <a:r>
              <a:rPr lang="en-US" sz="2000" b="1" dirty="0" smtClean="0">
                <a:latin typeface="Adobe Caslon Pro Bold" panose="0205070206050A020403"/>
                <a:cs typeface="Mudir MT" pitchFamily="2" charset="-78"/>
              </a:rPr>
              <a:t>:6 </a:t>
            </a:r>
            <a:endParaRPr lang="ar-EG" sz="2000" b="1" dirty="0">
              <a:latin typeface="Adobe Caslon Pro Bold" panose="0205070206050A020403"/>
              <a:cs typeface="Mudir MT" pitchFamily="2" charset="-78"/>
            </a:endParaRPr>
          </a:p>
        </p:txBody>
      </p:sp>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5341168" y="786682"/>
            <a:ext cx="6601902" cy="593631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4" name="Rectangle: Rounded Corners 1">
            <a:extLst>
              <a:ext uri="{FF2B5EF4-FFF2-40B4-BE49-F238E27FC236}">
                <a16:creationId xmlns:a16="http://schemas.microsoft.com/office/drawing/2014/main" id="{D2304722-AD44-45DA-AE4E-81A5EF1AFFE5}"/>
              </a:ext>
            </a:extLst>
          </p:cNvPr>
          <p:cNvSpPr/>
          <p:nvPr/>
        </p:nvSpPr>
        <p:spPr>
          <a:xfrm>
            <a:off x="4804013" y="667284"/>
            <a:ext cx="6973074" cy="617511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90525" marR="47625" lvl="0" indent="-342900" algn="r" rtl="1">
              <a:lnSpc>
                <a:spcPct val="150000"/>
              </a:lnSpc>
              <a:buFont typeface="Wingdings" panose="05000000000000000000" pitchFamily="2" charset="2"/>
              <a:buChar char="Ø"/>
            </a:pPr>
            <a:r>
              <a:rPr lang="ar-EG" sz="20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تمهيد.. </a:t>
            </a:r>
          </a:p>
          <a:p>
            <a:pPr marL="47625" marR="47625" lvl="0" algn="r" rtl="1"/>
            <a:r>
              <a:rPr lang="ar-EG" sz="2000" dirty="0">
                <a:solidFill>
                  <a:schemeClr val="accent1">
                    <a:lumMod val="75000"/>
                  </a:schemeClr>
                </a:solidFill>
                <a:latin typeface="Calibri" panose="020F0502020204030204" pitchFamily="34" charset="0"/>
                <a:ea typeface="Times New Roman" panose="02020603050405020304" pitchFamily="18" charset="0"/>
                <a:cs typeface="+mj-cs"/>
              </a:rPr>
              <a:t>أولاً: </a:t>
            </a:r>
            <a:r>
              <a:rPr lang="ar-SA" sz="2000" b="1" dirty="0">
                <a:solidFill>
                  <a:schemeClr val="accent1">
                    <a:lumMod val="75000"/>
                  </a:schemeClr>
                </a:solidFill>
                <a:latin typeface="Calibri" panose="020F0502020204030204" pitchFamily="34" charset="0"/>
                <a:ea typeface="Times New Roman" panose="02020603050405020304" pitchFamily="18" charset="0"/>
                <a:cs typeface="+mj-cs"/>
              </a:rPr>
              <a:t>التحقيق الصحفي</a:t>
            </a:r>
            <a:endParaRPr lang="en-US" sz="2000" b="1" dirty="0">
              <a:solidFill>
                <a:schemeClr val="accent1">
                  <a:lumMod val="75000"/>
                </a:schemeClr>
              </a:solidFill>
              <a:latin typeface="Calibri" panose="020F0502020204030204" pitchFamily="34" charset="0"/>
              <a:ea typeface="Times New Roman" panose="02020603050405020304" pitchFamily="18" charset="0"/>
              <a:cs typeface="+mj-cs"/>
            </a:endParaRPr>
          </a:p>
          <a:p>
            <a:pPr marL="45720" marR="45720" algn="r" rtl="1">
              <a:spcAft>
                <a:spcPts val="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1. </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مفهوم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التحقيق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45720" marR="45720" algn="r" rtl="1">
              <a:spcAft>
                <a:spcPts val="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2.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مصادر التحقيق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45720" marR="45720" algn="r" rtl="1">
              <a:spcAft>
                <a:spcPts val="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3.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وظائف التحقيق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just" rtl="1">
              <a:spcAft>
                <a:spcPts val="80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4.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أنواع التحقيق الصحفي</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 </a:t>
            </a:r>
          </a:p>
          <a:p>
            <a:pPr algn="just" rtl="1">
              <a:spcAft>
                <a:spcPts val="80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5.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إعداد وتنفيذ التحقيق الصحفي</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r" rtl="1">
              <a:spcAft>
                <a:spcPts val="800"/>
              </a:spcAft>
            </a:pPr>
            <a:r>
              <a:rPr lang="ar-EG" sz="2000" b="1" dirty="0">
                <a:solidFill>
                  <a:schemeClr val="accent1">
                    <a:lumMod val="75000"/>
                  </a:schemeClr>
                </a:solidFill>
                <a:latin typeface="Calibri" panose="020F0502020204030204" pitchFamily="34" charset="0"/>
                <a:ea typeface="Times New Roman" panose="02020603050405020304" pitchFamily="18" charset="0"/>
                <a:cs typeface="+mj-cs"/>
              </a:rPr>
              <a:t>ثانياً: الحديث الصحفي</a:t>
            </a:r>
            <a:endParaRPr lang="en-US" sz="2000" b="1" dirty="0">
              <a:solidFill>
                <a:schemeClr val="accent1">
                  <a:lumMod val="75000"/>
                </a:schemeClr>
              </a:solidFill>
              <a:latin typeface="Calibri" panose="020F0502020204030204" pitchFamily="34" charset="0"/>
              <a:ea typeface="Times New Roman" panose="02020603050405020304" pitchFamily="18" charset="0"/>
              <a:cs typeface="+mj-cs"/>
            </a:endParaRPr>
          </a:p>
          <a:p>
            <a:pPr marL="342900" lvl="0" indent="-342900" algn="r" rtl="1">
              <a:spcAft>
                <a:spcPts val="0"/>
              </a:spcAft>
              <a:buFont typeface="+mj-lt"/>
              <a:buAutoNum type="arabicPeriod"/>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مفهوم الحديث الصحفي </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342900" lvl="0" indent="-342900" algn="r" rtl="1">
              <a:spcAft>
                <a:spcPts val="0"/>
              </a:spcAft>
              <a:buFont typeface="+mj-lt"/>
              <a:buAutoNum type="arabicPeriod"/>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أشكال الحديث الصحفي </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342900" lvl="0" indent="-342900" algn="r" rtl="1">
              <a:spcAft>
                <a:spcPts val="800"/>
              </a:spcAft>
              <a:buFont typeface="+mj-lt"/>
              <a:buAutoNum type="arabicPeriod"/>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أنواع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4.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مراحل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just" rtl="1">
              <a:spcAft>
                <a:spcPts val="80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5. إعداد </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أسئلة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6.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تنفيذ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just" rtl="1">
              <a:spcAft>
                <a:spcPts val="80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7. كتابة الحديث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mj-cs"/>
              </a:rPr>
              <a:t>الصحفي</a:t>
            </a:r>
            <a:endParaRPr lang="ar-EG" sz="2000" dirty="0" smtClean="0">
              <a:solidFill>
                <a:schemeClr val="accent1">
                  <a:lumMod val="75000"/>
                </a:schemeClr>
              </a:solidFill>
              <a:latin typeface="Calibri" panose="020F0502020204030204" pitchFamily="34" charset="0"/>
              <a:ea typeface="Times New Roman" panose="02020603050405020304" pitchFamily="18" charset="0"/>
              <a:cs typeface="+mj-cs"/>
            </a:endParaRPr>
          </a:p>
          <a:p>
            <a:pPr marL="342900" indent="-342900" algn="just" rtl="1">
              <a:spcAft>
                <a:spcPts val="800"/>
              </a:spcAft>
              <a:buFont typeface="Wingdings" panose="05000000000000000000" pitchFamily="2" charset="2"/>
              <a:buChar char="Ø"/>
            </a:pPr>
            <a:r>
              <a:rPr lang="ar-EG" sz="2000" b="1" dirty="0" smtClean="0">
                <a:solidFill>
                  <a:schemeClr val="accent1">
                    <a:lumMod val="75000"/>
                  </a:schemeClr>
                </a:solidFill>
                <a:latin typeface="Calibri" panose="020F0502020204030204" pitchFamily="34" charset="0"/>
                <a:ea typeface="Times New Roman" panose="02020603050405020304" pitchFamily="18" charset="0"/>
                <a:cs typeface="+mj-cs"/>
              </a:rPr>
              <a:t>خاتمة </a:t>
            </a:r>
          </a:p>
          <a:p>
            <a:pPr marL="342900" indent="-342900" algn="just" rtl="1">
              <a:spcAft>
                <a:spcPts val="800"/>
              </a:spcAft>
              <a:buFont typeface="Wingdings" panose="05000000000000000000" pitchFamily="2" charset="2"/>
              <a:buChar char="Ø"/>
            </a:pPr>
            <a:r>
              <a:rPr lang="ar-EG" sz="2000" b="1" dirty="0" smtClean="0">
                <a:solidFill>
                  <a:schemeClr val="accent1">
                    <a:lumMod val="75000"/>
                  </a:schemeClr>
                </a:solidFill>
                <a:latin typeface="Calibri" panose="020F0502020204030204" pitchFamily="34" charset="0"/>
                <a:ea typeface="Times New Roman" panose="02020603050405020304" pitchFamily="18" charset="0"/>
                <a:cs typeface="+mj-cs"/>
              </a:rPr>
              <a:t>مراجع ومصادر.</a:t>
            </a:r>
            <a:r>
              <a:rPr lang="ar-SA" sz="2000" b="1" dirty="0" smtClean="0">
                <a:solidFill>
                  <a:schemeClr val="accent1">
                    <a:lumMod val="75000"/>
                  </a:schemeClr>
                </a:solidFill>
                <a:latin typeface="Calibri" panose="020F0502020204030204" pitchFamily="34" charset="0"/>
                <a:ea typeface="Times New Roman" panose="02020603050405020304" pitchFamily="18" charset="0"/>
                <a:cs typeface="+mj-cs"/>
              </a:rPr>
              <a:t> </a:t>
            </a:r>
            <a:endParaRPr lang="en-US" sz="2000" b="1" dirty="0">
              <a:solidFill>
                <a:schemeClr val="accent1">
                  <a:lumMod val="75000"/>
                </a:schemeClr>
              </a:solidFill>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338477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1159098" y="967404"/>
            <a:ext cx="9390063" cy="541316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rPr>
              <a:t>التحقيق الصحفي والحديث الصحفي يمثلان عمودين أساسيين في بنية الصحافة، حيث يتلاقى الإبداع الصحفي مع مسؤولية الكشف عن الحقائق وتقديمها بشكل دقيق وموثوق. </a:t>
            </a:r>
            <a:r>
              <a:rPr lang="ar-EG" sz="2000" dirty="0" smtClean="0">
                <a:solidFill>
                  <a:srgbClr val="002060"/>
                </a:solidFill>
                <a:latin typeface="Calibri" panose="020F0502020204030204" pitchFamily="34" charset="0"/>
                <a:ea typeface="Calibri" panose="020F0502020204030204" pitchFamily="34" charset="0"/>
              </a:rPr>
              <a:t>كما أنهما </a:t>
            </a:r>
            <a:r>
              <a:rPr lang="ar-EG" sz="2000" dirty="0">
                <a:solidFill>
                  <a:srgbClr val="002060"/>
                </a:solidFill>
                <a:latin typeface="Calibri" panose="020F0502020204030204" pitchFamily="34" charset="0"/>
                <a:ea typeface="Calibri" panose="020F0502020204030204" pitchFamily="34" charset="0"/>
              </a:rPr>
              <a:t>يشكلان النهج الرئيسي الذي يمكن من خلاله </a:t>
            </a:r>
            <a:r>
              <a:rPr lang="ar-EG" sz="2000" dirty="0" smtClean="0">
                <a:solidFill>
                  <a:srgbClr val="002060"/>
                </a:solidFill>
                <a:latin typeface="Calibri" panose="020F0502020204030204" pitchFamily="34" charset="0"/>
                <a:ea typeface="Calibri" panose="020F0502020204030204" pitchFamily="34" charset="0"/>
              </a:rPr>
              <a:t>للصحفيين </a:t>
            </a:r>
            <a:r>
              <a:rPr lang="ar-EG" sz="2000" dirty="0">
                <a:solidFill>
                  <a:srgbClr val="002060"/>
                </a:solidFill>
                <a:latin typeface="Calibri" panose="020F0502020204030204" pitchFamily="34" charset="0"/>
                <a:ea typeface="Calibri" panose="020F0502020204030204" pitchFamily="34" charset="0"/>
              </a:rPr>
              <a:t>إلقاء الضوء على القضايا المهمة والمتنوعة في مجتمعاتنا</a:t>
            </a:r>
            <a:r>
              <a:rPr lang="ar-EG" sz="2000" dirty="0" smtClean="0">
                <a:solidFill>
                  <a:srgbClr val="002060"/>
                </a:solidFill>
                <a:latin typeface="Calibri" panose="020F0502020204030204" pitchFamily="34" charset="0"/>
                <a:ea typeface="Calibri" panose="020F0502020204030204" pitchFamily="34" charset="0"/>
              </a:rPr>
              <a:t>.</a:t>
            </a:r>
            <a:endParaRPr lang="ar-EG" sz="20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000" dirty="0" smtClean="0">
                <a:solidFill>
                  <a:srgbClr val="002060"/>
                </a:solidFill>
                <a:latin typeface="Calibri" panose="020F0502020204030204" pitchFamily="34" charset="0"/>
                <a:ea typeface="Calibri" panose="020F0502020204030204" pitchFamily="34" charset="0"/>
              </a:rPr>
              <a:t>وحيث أن الصحافة تحمل رسالة عظيمة </a:t>
            </a:r>
            <a:r>
              <a:rPr lang="ar-EG" sz="2000" dirty="0">
                <a:solidFill>
                  <a:srgbClr val="002060"/>
                </a:solidFill>
                <a:latin typeface="Calibri" panose="020F0502020204030204" pitchFamily="34" charset="0"/>
                <a:ea typeface="Calibri" panose="020F0502020204030204" pitchFamily="34" charset="0"/>
              </a:rPr>
              <a:t>لتوفير المعرفة والتوعية للجمهور، </a:t>
            </a:r>
            <a:r>
              <a:rPr lang="ar-EG" sz="2000" dirty="0" smtClean="0">
                <a:solidFill>
                  <a:srgbClr val="002060"/>
                </a:solidFill>
                <a:latin typeface="Calibri" panose="020F0502020204030204" pitchFamily="34" charset="0"/>
                <a:ea typeface="Calibri" panose="020F0502020204030204" pitchFamily="34" charset="0"/>
              </a:rPr>
              <a:t>فهنا يأتي دور </a:t>
            </a:r>
            <a:r>
              <a:rPr lang="ar-EG" sz="2000" dirty="0">
                <a:solidFill>
                  <a:srgbClr val="002060"/>
                </a:solidFill>
                <a:latin typeface="Calibri" panose="020F0502020204030204" pitchFamily="34" charset="0"/>
                <a:ea typeface="Calibri" panose="020F0502020204030204" pitchFamily="34" charset="0"/>
              </a:rPr>
              <a:t>التحقيق الصحفي والحديث الصحفي </a:t>
            </a:r>
            <a:r>
              <a:rPr lang="ar-EG" sz="2000" dirty="0" smtClean="0">
                <a:solidFill>
                  <a:srgbClr val="002060"/>
                </a:solidFill>
                <a:latin typeface="Calibri" panose="020F0502020204030204" pitchFamily="34" charset="0"/>
                <a:ea typeface="Calibri" panose="020F0502020204030204" pitchFamily="34" charset="0"/>
              </a:rPr>
              <a:t>بقوة، </a:t>
            </a:r>
            <a:r>
              <a:rPr lang="ar-EG" sz="2000" dirty="0">
                <a:solidFill>
                  <a:srgbClr val="002060"/>
                </a:solidFill>
                <a:latin typeface="Calibri" panose="020F0502020204030204" pitchFamily="34" charset="0"/>
                <a:ea typeface="Calibri" panose="020F0502020204030204" pitchFamily="34" charset="0"/>
              </a:rPr>
              <a:t>فهو يسمح للصحفيين بالتعمق في المواضيع، وفهم القضايا من جميع الجوانب، وكشف الفساد، والتعبير عن آراء غير ممثلة، وتوجيه الضوء نحو المشاكل العامة التي قد تمر دون ملاحظة</a:t>
            </a:r>
            <a:r>
              <a:rPr lang="ar-EG" sz="2000" dirty="0" smtClean="0">
                <a:solidFill>
                  <a:srgbClr val="002060"/>
                </a:solidFill>
                <a:latin typeface="Calibri" panose="020F0502020204030204" pitchFamily="34" charset="0"/>
                <a:ea typeface="Calibri" panose="020F0502020204030204" pitchFamily="34" charset="0"/>
              </a:rPr>
              <a:t>.</a:t>
            </a:r>
            <a:endParaRPr lang="ar-EG" sz="20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rPr>
              <a:t>تعتبر هذه الأدوات أساسية في بناء المجتمعات الديمقراطية الصحية والمستقرة، حيث يعتمد المواطنون على وسائل الإعلام لتوجيههم وتثقيفهم وتمكينهم من اتخاذ القرارات المناسبة. </a:t>
            </a:r>
            <a:r>
              <a:rPr lang="ar-EG" sz="2000" dirty="0" smtClean="0">
                <a:solidFill>
                  <a:srgbClr val="002060"/>
                </a:solidFill>
                <a:latin typeface="Calibri" panose="020F0502020204030204" pitchFamily="34" charset="0"/>
                <a:ea typeface="Calibri" panose="020F0502020204030204" pitchFamily="34" charset="0"/>
              </a:rPr>
              <a:t>وبالتالي</a:t>
            </a:r>
            <a:r>
              <a:rPr lang="ar-EG" sz="2000" dirty="0">
                <a:solidFill>
                  <a:srgbClr val="002060"/>
                </a:solidFill>
                <a:latin typeface="Calibri" panose="020F0502020204030204" pitchFamily="34" charset="0"/>
                <a:ea typeface="Calibri" panose="020F0502020204030204" pitchFamily="34" charset="0"/>
              </a:rPr>
              <a:t>، يتعين على </a:t>
            </a:r>
            <a:r>
              <a:rPr lang="ar-EG" sz="2000" dirty="0" smtClean="0">
                <a:solidFill>
                  <a:srgbClr val="002060"/>
                </a:solidFill>
                <a:latin typeface="Calibri" panose="020F0502020204030204" pitchFamily="34" charset="0"/>
                <a:ea typeface="Calibri" panose="020F0502020204030204" pitchFamily="34" charset="0"/>
              </a:rPr>
              <a:t>الصحفيين </a:t>
            </a:r>
            <a:r>
              <a:rPr lang="ar-EG" sz="2000" dirty="0">
                <a:solidFill>
                  <a:srgbClr val="002060"/>
                </a:solidFill>
                <a:latin typeface="Calibri" panose="020F0502020204030204" pitchFamily="34" charset="0"/>
                <a:ea typeface="Calibri" panose="020F0502020204030204" pitchFamily="34" charset="0"/>
              </a:rPr>
              <a:t>أن يمارسوا دورهم بأمانة وشجاعة، وأن يسعوا دائمًا للبحث عن الحقيقة ونشرها، حتى يتمكنوا من خدمة المجتمع بكل فعالية ومصداقية</a:t>
            </a:r>
            <a:r>
              <a:rPr lang="ar-EG" sz="2000" dirty="0" smtClean="0">
                <a:solidFill>
                  <a:srgbClr val="002060"/>
                </a:solidFill>
                <a:latin typeface="Calibri" panose="020F0502020204030204" pitchFamily="34" charset="0"/>
                <a:ea typeface="Calibri" panose="020F0502020204030204" pitchFamily="34" charset="0"/>
              </a:rPr>
              <a:t>.</a:t>
            </a:r>
            <a:endParaRPr lang="ar-EG" sz="2000" dirty="0">
              <a:solidFill>
                <a:srgbClr val="002060"/>
              </a:solidFill>
              <a:latin typeface="Calibri" panose="020F0502020204030204" pitchFamily="34" charset="0"/>
              <a:ea typeface="Calibri" panose="020F0502020204030204" pitchFamily="34" charset="0"/>
            </a:endParaRPr>
          </a:p>
        </p:txBody>
      </p:sp>
      <p:sp>
        <p:nvSpPr>
          <p:cNvPr id="3" name="Rounded Rectangle 2"/>
          <p:cNvSpPr/>
          <p:nvPr/>
        </p:nvSpPr>
        <p:spPr>
          <a:xfrm>
            <a:off x="9926399" y="677040"/>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rtl="1">
              <a:buFont typeface="Wingdings" panose="05000000000000000000" pitchFamily="2" charset="2"/>
              <a:buChar char="Ø"/>
            </a:pPr>
            <a:r>
              <a:rPr lang="ar-EG" sz="2400" b="1" dirty="0" smtClean="0">
                <a:solidFill>
                  <a:srgbClr val="002060"/>
                </a:solidFill>
              </a:rPr>
              <a:t>تمهيد...</a:t>
            </a:r>
            <a:endParaRPr lang="en-US" sz="2400" b="1" dirty="0">
              <a:solidFill>
                <a:srgbClr val="002060"/>
              </a:solidFill>
            </a:endParaRPr>
          </a:p>
        </p:txBody>
      </p:sp>
    </p:spTree>
    <p:extLst>
      <p:ext uri="{BB962C8B-B14F-4D97-AF65-F5344CB8AC3E}">
        <p14:creationId xmlns:p14="http://schemas.microsoft.com/office/powerpoint/2010/main" val="1576915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6397" y="6034311"/>
            <a:ext cx="1127520" cy="6627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dobe Caslon Pro Bold" panose="0205070206050A020403"/>
                <a:ea typeface="Roboto Light" panose="02000000000000000000" pitchFamily="2" charset="0"/>
                <a:cs typeface="+mj-cs"/>
              </a:rPr>
              <a:t>Lecture </a:t>
            </a:r>
            <a:r>
              <a:rPr lang="en-US" b="1" dirty="0" smtClean="0">
                <a:latin typeface="Adobe Caslon Pro Bold" panose="0205070206050A020403"/>
                <a:ea typeface="Roboto Light" panose="02000000000000000000" pitchFamily="2" charset="0"/>
                <a:cs typeface="+mj-cs"/>
              </a:rPr>
              <a:t>No.6</a:t>
            </a:r>
            <a:r>
              <a:rPr lang="en-US" b="1" dirty="0" smtClean="0">
                <a:latin typeface="Adobe Caslon Pro Bold" panose="0205070206050A020403"/>
                <a:ea typeface="Roboto Light" panose="02000000000000000000" pitchFamily="2" charset="0"/>
              </a:rPr>
              <a:t> </a:t>
            </a:r>
            <a:endParaRPr lang="en-US" b="1" dirty="0">
              <a:latin typeface="Adobe Caslon Pro Bold" panose="0205070206050A020403"/>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1700011" y="1174495"/>
            <a:ext cx="9151832" cy="497830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150000"/>
              </a:lnSpc>
              <a:spcAft>
                <a:spcPts val="0"/>
              </a:spcAft>
            </a:pPr>
            <a:r>
              <a:rPr lang="ar-SA"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marL="47625" marR="47625" algn="just"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التحقيق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الصحفي واحد من أهم الفنون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الصحفية،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فهو يجمع بين عدد من الفنون التحريرية في آن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واحد،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حيث يجمع بين الخبر والحديث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والرأي،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وهو من أصعب الفنون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التحريرية،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إذ يتطلب مقدرة وكفاءة عالية من المحرر، لذلك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عد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المحقق أو الصحفي بقسم التحقيقات من أهم الصحفيين في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الجريدة</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p>
          <a:p>
            <a:pPr marL="47625" marR="47625" algn="just" rtl="1">
              <a:lnSpc>
                <a:spcPct val="150000"/>
              </a:lnSpc>
              <a:spcAft>
                <a:spcPts val="0"/>
              </a:spcAft>
            </a:pPr>
            <a:r>
              <a:rPr lang="ar-EG"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وحتى يكون الصحفي في هذا القسم لابد وأن يكون ذا خبرة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في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مجال الصحافة ، حيث يكون قد تعلم وعرف كيف يحصل على الخبر، وكيف يجري الحوارات واللقاءات الصحفية، وكيف يفسر أو يعلق على ما يقال من آراء، وكيف يوازن بينها، ليقدم في النهاية تحقيقاً صحفياً يفسر الواقعة أو الحادثة أو القضية موضع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التحقيق.</a:t>
            </a:r>
            <a:endPar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endParaRPr>
          </a:p>
          <a:p>
            <a:pPr marL="47625" marR="47625" algn="just" rtl="1">
              <a:lnSpc>
                <a:spcPct val="150000"/>
              </a:lnSpc>
              <a:spcAft>
                <a:spcPts val="0"/>
              </a:spcAft>
            </a:pPr>
            <a:endParaRPr lang="ar-EG"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47625" marR="47625" algn="just" rtl="1">
              <a:lnSpc>
                <a:spcPct val="150000"/>
              </a:lnSpc>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00E3C06-4BB0-460C-930B-F3C6392665E3}"/>
              </a:ext>
            </a:extLst>
          </p:cNvPr>
          <p:cNvSpPr/>
          <p:nvPr/>
        </p:nvSpPr>
        <p:spPr>
          <a:xfrm>
            <a:off x="4869405" y="429975"/>
            <a:ext cx="3725839" cy="62609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90525" marR="47625" lvl="0" indent="-342900" algn="ctr" rtl="1">
              <a:lnSpc>
                <a:spcPct val="150000"/>
              </a:lnSpc>
              <a:buFont typeface="Wingdings" panose="05000000000000000000" pitchFamily="2" charset="2"/>
              <a:buChar char="Ø"/>
            </a:pP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أولاً: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التحقيق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الصحفي</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9713267" y="5800968"/>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No:6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034"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27884" y="6047243"/>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374576" y="1397129"/>
            <a:ext cx="8016137" cy="3927128"/>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يقوم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التحقيق الصحفي على خبر أو فكرة أو مشكلة أو قضية يلتقطها الصحفي من المجتمع الذي يعيش فيه. ثم يقوم بجمع مادة الموضوع بما يتضمنه من بيانات أو معلومات أو آراء تتعلق بالموضوع، </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حتي يصل</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إلى الحل الذي يراه صالحاً لعلاج المشكلة أو القضية أو الفكرة التي يطرحها التحقيق الصحفي</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endPar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709426" y="637133"/>
            <a:ext cx="6278928" cy="6727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ctr" rtl="1">
              <a:lnSpc>
                <a:spcPct val="150000"/>
              </a:lnSpc>
            </a:pPr>
            <a:r>
              <a:rPr lang="ar-EG"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1. مفهوم</a:t>
            </a:r>
            <a:r>
              <a:rPr lang="ar-SA"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 التحقيق الصحفي</a:t>
            </a:r>
            <a:r>
              <a:rPr lang="ar-EG"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  </a:t>
            </a:r>
            <a:r>
              <a:rPr lang="en-US" sz="2400" b="1" dirty="0">
                <a:solidFill>
                  <a:srgbClr val="000080"/>
                </a:solidFill>
                <a:latin typeface="Adobe Caslon Pro" panose="0205050205050A020403"/>
                <a:ea typeface="Times New Roman" panose="02020603050405020304" pitchFamily="18" charset="0"/>
                <a:cs typeface="Times New Roman" panose="02020603050405020304" pitchFamily="18" charset="0"/>
              </a:rPr>
              <a:t>Investigative journalism</a:t>
            </a:r>
            <a:r>
              <a:rPr lang="ar-EG" sz="2400" b="1" dirty="0" smtClean="0">
                <a:solidFill>
                  <a:srgbClr val="000080"/>
                </a:solidFill>
                <a:latin typeface="Adobe Caslon Pro" panose="0205050205050A020403"/>
                <a:ea typeface="Times New Roman" panose="02020603050405020304" pitchFamily="18" charset="0"/>
                <a:cs typeface="Times New Roman" panose="02020603050405020304" pitchFamily="18" charset="0"/>
              </a:rPr>
              <a:t>  </a:t>
            </a:r>
            <a:endParaRPr lang="en-US" sz="2400" dirty="0">
              <a:solidFill>
                <a:prstClr val="white"/>
              </a:solidFill>
              <a:latin typeface="Adobe Caslon Pro" panose="0205050205050A020403"/>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7892" y="1562344"/>
            <a:ext cx="2971826" cy="30295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270027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102551"/>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6</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2614411" y="1081826"/>
            <a:ext cx="8159317" cy="4362952"/>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أي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أن التحقيق الصحفي هو فن الشرح والتفسير والبحث عن الأسباب والعوامل الاجتماعية أو الاقتصادية أو السياسية أو الفكرية التي تكمن وراء الخبر أو القضية أو المشكلة أو الفكرة أو الظاهرة التي يدور حولها التحقيق ولا بد أن تكون فكرة التحقيق أو قضيته هامة لأكبر عدد ممكن من الجماهير الذين تستهدفهم، وأن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تت</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س</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م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الفكرة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بالجدة</a:t>
            </a:r>
            <a:r>
              <a:rPr lang="ar-EG"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(تكون جديدة)</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أو تقدم معالجة جديدة في حالة ما إذا كانت قديمة.</a:t>
            </a:r>
            <a:endParaRPr lang="en-US" sz="2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Tree>
    <p:extLst>
      <p:ext uri="{BB962C8B-B14F-4D97-AF65-F5344CB8AC3E}">
        <p14:creationId xmlns:p14="http://schemas.microsoft.com/office/powerpoint/2010/main" val="2956421663"/>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9669116" y="5054937"/>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No:6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455206" y="24467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377777" y="5584104"/>
            <a:ext cx="2616200" cy="400110"/>
          </a:xfrm>
          <a:prstGeom prst="rect">
            <a:avLst/>
          </a:prstGeom>
          <a:noFill/>
        </p:spPr>
        <p:txBody>
          <a:bodyPr wrap="square" rtlCol="0">
            <a:spAutoFit/>
          </a:bodyPr>
          <a:lstStyle/>
          <a:p>
            <a:pPr algn="ctr"/>
            <a:r>
              <a:rPr lang="en-US" sz="2000" b="1" dirty="0">
                <a:solidFill>
                  <a:srgbClr val="002060"/>
                </a:solidFill>
                <a:latin typeface="Adobe Caslon Pro Bold"/>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29030" y="888274"/>
            <a:ext cx="8851510" cy="596972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يمكن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لك كمحرر أن تلتقط أفكار تحقيقاتك من خلال هذه المصادر:-</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1.</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ما تقدمه وسائل الإعلام العامة كالصحافة أو الراديو أو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التل</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فزيون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من مواد، وتدخل فيها الإعلانات التي قد تكون مصدر الفكرة أو التحقيق الصحفي.</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2.</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المشاهدات المختلفة للصحفي، وتجاربه أو تجارب غيره، سواء في بيئته المحلية، أو في الرحلات، أو في مختلف قطاعات أو مؤسسات الدولة.</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3.</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المناسبات والأعياد والاحتفالات المختلفة.</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4.</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القصص الإنسانية والحالات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الغر</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يب</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ة.</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5.</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الدراسات والأبحاث والتقارير والنشرات والوثائق المختلفة.</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وبصفة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عامة، فإنك كمحرر تحقيقات صحفية نشيط يمكنك أن تحصل على أفكار موضوعاتك من كل ما تقع عليه عيناك. وأفضل التحقيقات الصحفية هو ما كان متصلاً بهموم وقضايا الناس ومشاكلهم.</a:t>
            </a:r>
            <a:endParaRPr lang="en-US" sz="1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899100" y="509259"/>
            <a:ext cx="73580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2899100" y="212386"/>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ctr" rtl="1">
              <a:lnSpc>
                <a:spcPct val="150000"/>
              </a:lnSpc>
            </a:pPr>
            <a:r>
              <a:rPr lang="ar-EG"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2. </a:t>
            </a:r>
            <a:r>
              <a:rPr lang="ar-SA"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مصادر </a:t>
            </a:r>
            <a:r>
              <a:rPr lang="ar-SA" sz="2400" b="1" dirty="0">
                <a:solidFill>
                  <a:srgbClr val="000080"/>
                </a:solidFill>
                <a:latin typeface="Calibri" panose="020F0502020204030204" pitchFamily="34" charset="0"/>
                <a:ea typeface="Times New Roman" panose="02020603050405020304" pitchFamily="18" charset="0"/>
                <a:cs typeface="Times New Roman" panose="02020603050405020304" pitchFamily="18" charset="0"/>
              </a:rPr>
              <a:t>التحقيق الصحفي</a:t>
            </a: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t="12315" b="12315"/>
          <a:stretch/>
        </p:blipFill>
        <p:spPr>
          <a:xfrm>
            <a:off x="9290055" y="1296181"/>
            <a:ext cx="2703922"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116114" y="6307613"/>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a:t>
            </a:r>
            <a:r>
              <a:rPr lang="en-US" sz="2000" b="1" dirty="0" smtClean="0">
                <a:solidFill>
                  <a:srgbClr val="002060"/>
                </a:solidFill>
                <a:latin typeface="Times New Roman" panose="02020603050405020304" pitchFamily="18" charset="0"/>
                <a:cs typeface="Times New Roman" panose="02020603050405020304" pitchFamily="18" charset="0"/>
              </a:rPr>
              <a:t>No:6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257183" y="244132"/>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9698" y="6372141"/>
            <a:ext cx="2616200" cy="369332"/>
          </a:xfrm>
          <a:prstGeom prst="rect">
            <a:avLst/>
          </a:prstGeom>
          <a:noFill/>
        </p:spPr>
        <p:txBody>
          <a:bodyPr wrap="square" rtlCol="0">
            <a:spAutoFit/>
          </a:bodyPr>
          <a:lstStyle/>
          <a:p>
            <a:pPr algn="ctr"/>
            <a:r>
              <a:rPr lang="en-US" b="1" dirty="0">
                <a:solidFill>
                  <a:srgbClr val="002060"/>
                </a:solidFill>
                <a:latin typeface="Times New Roman" panose="02020603050405020304" pitchFamily="18" charset="0"/>
                <a:cs typeface="Times New Roman" panose="02020603050405020304" pitchFamily="18" charset="0"/>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64547" y="1397534"/>
            <a:ext cx="10611284" cy="483243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لبي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التحقيق الصحفي وظائف الصحافة الأساسية وهي:-</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1.</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وظيفة الإعلام</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حيث يقوم التحقيق بنشر الحقائق والمعلومات الجديدة بين القراء.</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2.</a:t>
            </a:r>
            <a:r>
              <a:rPr lang="ar-SA"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تفسير الأنباء</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يقوم التحقيق الصحفي بتفسير الأخبار والأحداث وشرحها، وذلك بالكشف عن أبعادها الاجتماعية والاقتصادية ودلالتها السياسية.</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3.</a:t>
            </a:r>
            <a:r>
              <a:rPr lang="ar-SA"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التوجيه والإرشاد</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وذلك بتصديه لقضايا المجتمع ومشكلاته والبحث لها عن حلول.</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4.</a:t>
            </a:r>
            <a:r>
              <a:rPr lang="ar-SA"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التسلية والإمتاع: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يركز التحقيق الصحفي في كثير من الأحيان على الجوانب الطريفة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والم</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سلية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في الحياة.</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5</a:t>
            </a:r>
            <a:r>
              <a:rPr lang="ar-EG"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الإعلان: </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عندما</a:t>
            </a:r>
            <a:r>
              <a:rPr lang="ar-EG"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شيد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أحياناً التحقيق الصحفي بمشروع معين ويسمى في هذه الحالة بالتحقيق الإعلاني</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endPar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endParaRPr>
          </a:p>
          <a:p>
            <a:pPr marL="47625" marR="47625" algn="just" rtl="1">
              <a:lnSpc>
                <a:spcPct val="150000"/>
              </a:lnSpc>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3094967" y="647238"/>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just" rtl="1">
              <a:lnSpc>
                <a:spcPct val="150000"/>
              </a:lnSpc>
            </a:pPr>
            <a:r>
              <a:rPr lang="ar-EG"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                  3. </a:t>
            </a:r>
            <a:r>
              <a:rPr lang="ar-SA"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وظائف </a:t>
            </a:r>
            <a:r>
              <a:rPr lang="ar-SA" sz="2400" b="1" dirty="0">
                <a:solidFill>
                  <a:srgbClr val="000080"/>
                </a:solidFill>
                <a:latin typeface="Calibri" panose="020F0502020204030204" pitchFamily="34" charset="0"/>
                <a:ea typeface="Times New Roman" panose="02020603050405020304" pitchFamily="18" charset="0"/>
                <a:cs typeface="Times New Roman" panose="02020603050405020304" pitchFamily="18" charset="0"/>
              </a:rPr>
              <a:t>التحقيق الصحفي</a:t>
            </a: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19140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347335" y="26008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25962" y="-54010"/>
            <a:ext cx="2470340" cy="628189"/>
          </a:xfrm>
          <a:prstGeom prst="rect">
            <a:avLst/>
          </a:prstGeom>
        </p:spPr>
      </p:pic>
      <p:sp>
        <p:nvSpPr>
          <p:cNvPr id="4" name="Rectangle: Rounded Corners 3">
            <a:extLst>
              <a:ext uri="{FF2B5EF4-FFF2-40B4-BE49-F238E27FC236}">
                <a16:creationId xmlns:a16="http://schemas.microsoft.com/office/drawing/2014/main" id="{247F9690-99D7-4C19-93D0-DF685F306259}"/>
              </a:ext>
            </a:extLst>
          </p:cNvPr>
          <p:cNvSpPr/>
          <p:nvPr/>
        </p:nvSpPr>
        <p:spPr>
          <a:xfrm>
            <a:off x="5177307" y="1378961"/>
            <a:ext cx="6906822" cy="547903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يوجد نوعان رئيسيان للتحقيق الصحفي وهما:</a:t>
            </a:r>
            <a:endParaRPr lang="en-US" sz="20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SA" sz="20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 التحقيق الصحفي المفصل</a:t>
            </a:r>
            <a:endParaRPr lang="en-US" sz="20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lvl="0" algn="justLow" rtl="1">
              <a:lnSpc>
                <a:spcPct val="150000"/>
              </a:lnSpc>
            </a:pPr>
            <a:r>
              <a:rPr lang="ar-EG"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هذا </a:t>
            </a:r>
            <a:r>
              <a:rPr lang="ar-SA" sz="2000"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النوع من التحقيقات يتناول الموضوع من جميع جوانبه ويغطي كل عناصره، فهو يقدم خلفية عن الموضوع أو القضية، ثم يطرح كل الأسئلة المتعلقة به، ويحاول الحصول على إجابات عنها، بغية الوصول إلى الموضوع، ويتصف مثل هذا النوع من التحقيقات بالموضوعية.</a:t>
            </a:r>
            <a:endParaRPr lang="en-US" sz="20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ويعتبر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أساس </a:t>
            </a: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هذا النوع من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تحقيقات </a:t>
            </a: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الكلمة المكتوبة، تساعدها المواد المصورة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صور، رسوم، </a:t>
            </a: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أشكال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توضيحية) </a:t>
            </a: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وتعتمد كمحرر في تحقيقك هنا على المصادر الحية من خلال لقاءاتك مع الأشخاص المرتبطين مباشرة بالقضية أو الفكرة من مسؤولين وجمهور أو مهتمين وباحثين ودارسين، كذلك يمكنك الاعتماد على المصادر غير الحية، فيمكنك الاعتماد مثلاً على قراءة الوثائق والبيانات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والإحصا</a:t>
            </a:r>
            <a:r>
              <a:rPr lang="ar-EG"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ئيات</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المتعلقة بموضوعك، </a:t>
            </a:r>
            <a:r>
              <a:rPr lang="ar-EG"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كما يمكنك من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EG"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استطلاع وتغطية</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مختلف وجهات النظر المؤيدة والمعارضة.</a:t>
            </a:r>
            <a:endParaRPr lang="en-US" sz="20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 rtl="1">
              <a:spcAft>
                <a:spcPts val="0"/>
              </a:spcAft>
            </a:pP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endParaRPr lang="en-US" sz="2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5170162" y="399777"/>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b="1" dirty="0" smtClean="0">
                <a:solidFill>
                  <a:srgbClr val="000080"/>
                </a:solidFill>
                <a:ea typeface="Times New Roman" panose="02020603050405020304" pitchFamily="18" charset="0"/>
                <a:cs typeface="Times New Roman" panose="02020603050405020304" pitchFamily="18" charset="0"/>
              </a:rPr>
              <a:t>4. </a:t>
            </a:r>
            <a:r>
              <a:rPr lang="ar-SA" sz="2400" b="1" dirty="0" smtClean="0">
                <a:solidFill>
                  <a:srgbClr val="000080"/>
                </a:solidFill>
                <a:ea typeface="Times New Roman" panose="02020603050405020304" pitchFamily="18" charset="0"/>
                <a:cs typeface="Times New Roman" panose="02020603050405020304" pitchFamily="18" charset="0"/>
              </a:rPr>
              <a:t>أنواع </a:t>
            </a:r>
            <a:r>
              <a:rPr lang="ar-SA" sz="2400" b="1" dirty="0">
                <a:solidFill>
                  <a:srgbClr val="000080"/>
                </a:solidFill>
                <a:ea typeface="Times New Roman" panose="02020603050405020304" pitchFamily="18" charset="0"/>
                <a:cs typeface="Times New Roman" panose="02020603050405020304" pitchFamily="18" charset="0"/>
              </a:rPr>
              <a:t>التحقيق الصحفي</a:t>
            </a:r>
            <a:endParaRPr lang="en-US" sz="2400" b="1" kern="100" dirty="0">
              <a:solidFill>
                <a:srgbClr val="002060"/>
              </a:solidFill>
              <a:effectLst/>
              <a:latin typeface="Calibri" panose="020F0502020204030204" pitchFamily="34" charset="0"/>
              <a:ea typeface="Calibri" panose="020F0502020204030204" pitchFamily="34" charset="0"/>
              <a:cs typeface="+mj-cs"/>
            </a:endParaRPr>
          </a:p>
        </p:txBody>
      </p:sp>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5857" y="549239"/>
            <a:ext cx="5061193" cy="2948208"/>
          </a:xfrm>
          <a:prstGeom prst="rect">
            <a:avLst/>
          </a:prstGeom>
        </p:spPr>
      </p:pic>
      <p:pic>
        <p:nvPicPr>
          <p:cNvPr id="9" name="Picture 8"/>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tretch>
            <a:fillRect/>
          </a:stretch>
        </p:blipFill>
        <p:spPr>
          <a:xfrm>
            <a:off x="116114" y="3537427"/>
            <a:ext cx="5061193" cy="3320573"/>
          </a:xfrm>
          <a:prstGeom prst="rect">
            <a:avLst/>
          </a:prstGeom>
        </p:spPr>
      </p:pic>
    </p:spTree>
    <p:extLst>
      <p:ext uri="{BB962C8B-B14F-4D97-AF65-F5344CB8AC3E}">
        <p14:creationId xmlns:p14="http://schemas.microsoft.com/office/powerpoint/2010/main" val="4076967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210299"/>
            <a:ext cx="1207504"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321155" y="6319391"/>
            <a:ext cx="1226595" cy="1077218"/>
          </a:xfrm>
          <a:prstGeom prst="rect">
            <a:avLst/>
          </a:prstGeom>
          <a:noFill/>
        </p:spPr>
        <p:txBody>
          <a:bodyPr wrap="square" rtlCol="0">
            <a:spAutoFit/>
          </a:bodyPr>
          <a:lstStyle/>
          <a:p>
            <a:pPr algn="ctr"/>
            <a:r>
              <a:rPr lang="en-US" sz="2000" b="1" dirty="0" smtClean="0">
                <a:solidFill>
                  <a:srgbClr val="002060"/>
                </a:solidFill>
                <a:latin typeface="Times New Roman" panose="02020603050405020304" pitchFamily="18" charset="0"/>
                <a:cs typeface="Times New Roman" panose="02020603050405020304" pitchFamily="18" charset="0"/>
              </a:rPr>
              <a:t>No:6</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453446" y="5295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9282880" y="6400765"/>
            <a:ext cx="2616200" cy="369332"/>
          </a:xfrm>
          <a:prstGeom prst="rect">
            <a:avLst/>
          </a:prstGeom>
          <a:noFill/>
        </p:spPr>
        <p:txBody>
          <a:bodyPr wrap="square" rtlCol="0">
            <a:spAutoFit/>
          </a:bodyPr>
          <a:lstStyle/>
          <a:p>
            <a:pPr algn="ctr"/>
            <a:r>
              <a:rPr lang="en-US" b="1" dirty="0">
                <a:solidFill>
                  <a:srgbClr val="002060"/>
                </a:solidFill>
                <a:latin typeface="Adobe Caslon Pro Bold" panose="0205070206050A020403" pitchFamily="18" charset="0"/>
                <a:cs typeface="+mj-cs"/>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6336005" y="794986"/>
            <a:ext cx="5563075" cy="5320725"/>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SA" sz="2400" b="1" dirty="0">
                <a:solidFill>
                  <a:schemeClr val="accent1">
                    <a:lumMod val="75000"/>
                  </a:schemeClr>
                </a:solidFill>
                <a:latin typeface="Calibri" panose="020F0502020204030204" pitchFamily="34" charset="0"/>
                <a:ea typeface="Times New Roman" panose="02020603050405020304" pitchFamily="18" charset="0"/>
                <a:cs typeface="+mj-cs"/>
              </a:rPr>
              <a:t>ب- التحقيق الصحفي المصور</a:t>
            </a:r>
            <a:endParaRPr lang="en-US" sz="2400" dirty="0">
              <a:solidFill>
                <a:schemeClr val="accent1">
                  <a:lumMod val="75000"/>
                </a:schemeClr>
              </a:solidFill>
              <a:latin typeface="Calibri" panose="020F0502020204030204" pitchFamily="34" charset="0"/>
              <a:ea typeface="Calibri" panose="020F0502020204030204" pitchFamily="34" charset="0"/>
              <a:cs typeface="+mj-cs"/>
            </a:endParaRPr>
          </a:p>
          <a:p>
            <a:pPr algn="justLow" rtl="1">
              <a:lnSpc>
                <a:spcPct val="150000"/>
              </a:lnSpc>
            </a:pPr>
            <a:r>
              <a:rPr lang="ar-SA" sz="2400" dirty="0">
                <a:solidFill>
                  <a:schemeClr val="accent1">
                    <a:lumMod val="75000"/>
                  </a:schemeClr>
                </a:solidFill>
                <a:ea typeface="Times New Roman" panose="02020603050405020304" pitchFamily="18" charset="0"/>
                <a:cs typeface="+mj-cs"/>
              </a:rPr>
              <a:t>هذا النوع يعتمد على المواد المصورة (الصور الفوتوغرافية) كعنصر أساسي، وتكون الكلمة المكتوبة فيه عاملاً مساعداً، أي عكس النوع الأول، لذلك في هذا النوع من المهم جداً الاعتناء بالصور من حيث الوضوح </a:t>
            </a:r>
            <a:r>
              <a:rPr lang="ar-SA" sz="2400" dirty="0" smtClean="0">
                <a:solidFill>
                  <a:schemeClr val="accent1">
                    <a:lumMod val="75000"/>
                  </a:schemeClr>
                </a:solidFill>
                <a:ea typeface="Times New Roman" panose="02020603050405020304" pitchFamily="18" charset="0"/>
                <a:cs typeface="+mj-cs"/>
              </a:rPr>
              <a:t>والشمول</a:t>
            </a:r>
            <a:r>
              <a:rPr lang="ar-EG" sz="2400" dirty="0" smtClean="0">
                <a:solidFill>
                  <a:schemeClr val="accent1">
                    <a:lumMod val="75000"/>
                  </a:schemeClr>
                </a:solidFill>
                <a:ea typeface="Times New Roman" panose="02020603050405020304" pitchFamily="18" charset="0"/>
                <a:cs typeface="+mj-cs"/>
              </a:rPr>
              <a:t>.</a:t>
            </a:r>
            <a:endParaRPr lang="ar-EG" sz="2400" dirty="0" smtClean="0">
              <a:solidFill>
                <a:schemeClr val="accent1">
                  <a:lumMod val="75000"/>
                </a:schemeClr>
              </a:solidFill>
              <a:ea typeface="Times New Roman" panose="02020603050405020304" pitchFamily="18" charset="0"/>
              <a:cs typeface="+mj-cs"/>
            </a:endParaRPr>
          </a:p>
          <a:p>
            <a:pPr marL="47625" marR="47625" algn="justLow" rtl="1">
              <a:spcAft>
                <a:spcPts val="0"/>
              </a:spcAft>
            </a:pPr>
            <a:r>
              <a:rPr lang="ar-SA" sz="2000" dirty="0" smtClean="0">
                <a:solidFill>
                  <a:schemeClr val="accent1">
                    <a:lumMod val="75000"/>
                  </a:schemeClr>
                </a:solidFill>
                <a:ea typeface="Times New Roman" panose="02020603050405020304" pitchFamily="18" charset="0"/>
                <a:cs typeface="+mj-cs"/>
              </a:rPr>
              <a:t> </a:t>
            </a:r>
            <a:endParaRPr lang="en-US" sz="20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2FBB3FA-AD3D-4E14-B7CA-B5BE130D463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6969" y="-106401"/>
            <a:ext cx="2470340" cy="74421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671" y="265706"/>
            <a:ext cx="5806334" cy="3459351"/>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671" y="3725057"/>
            <a:ext cx="5806334" cy="3045040"/>
          </a:xfrm>
          <a:prstGeom prst="rect">
            <a:avLst/>
          </a:prstGeom>
        </p:spPr>
      </p:pic>
    </p:spTree>
    <p:extLst>
      <p:ext uri="{BB962C8B-B14F-4D97-AF65-F5344CB8AC3E}">
        <p14:creationId xmlns:p14="http://schemas.microsoft.com/office/powerpoint/2010/main" val="168370585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286030D9-F3A9-5CAC-74B0-1F810F0D8C45}"/>
              </a:ext>
            </a:extLst>
          </p:cNvPr>
          <p:cNvSpPr txBox="1"/>
          <p:nvPr/>
        </p:nvSpPr>
        <p:spPr>
          <a:xfrm>
            <a:off x="1321155" y="6319391"/>
            <a:ext cx="1226595" cy="1077218"/>
          </a:xfrm>
          <a:prstGeom prst="rect">
            <a:avLst/>
          </a:prstGeom>
          <a:noFill/>
        </p:spPr>
        <p:txBody>
          <a:bodyPr wrap="square" rtlCol="0">
            <a:spAutoFit/>
          </a:bodyPr>
          <a:lstStyle/>
          <a:p>
            <a:pPr algn="ctr"/>
            <a:r>
              <a:rPr lang="en-US" sz="2000" b="1" dirty="0" smtClean="0">
                <a:solidFill>
                  <a:srgbClr val="002060"/>
                </a:solidFill>
                <a:latin typeface="Times New Roman" panose="02020603050405020304" pitchFamily="18" charset="0"/>
                <a:cs typeface="Times New Roman" panose="02020603050405020304" pitchFamily="18" charset="0"/>
              </a:rPr>
              <a:t>No:6</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453446" y="5295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9282880" y="6400765"/>
            <a:ext cx="2616200" cy="369332"/>
          </a:xfrm>
          <a:prstGeom prst="rect">
            <a:avLst/>
          </a:prstGeom>
          <a:noFill/>
        </p:spPr>
        <p:txBody>
          <a:bodyPr wrap="square" rtlCol="0">
            <a:spAutoFit/>
          </a:bodyPr>
          <a:lstStyle/>
          <a:p>
            <a:pPr algn="ctr"/>
            <a:r>
              <a:rPr lang="en-US" b="1" dirty="0">
                <a:solidFill>
                  <a:srgbClr val="002060"/>
                </a:solidFill>
                <a:latin typeface="Adobe Caslon Pro Bold" panose="0205070206050A020403" pitchFamily="18" charset="0"/>
                <a:cs typeface="+mj-cs"/>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7263685" y="794986"/>
            <a:ext cx="4635395" cy="4292169"/>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justLow" rtl="1">
              <a:lnSpc>
                <a:spcPct val="200000"/>
              </a:lnSpc>
            </a:pPr>
            <a:r>
              <a:rPr lang="ar-SA" sz="2000" b="1" u="sng"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بالإضافة إلى هذين النوعين الرئيسيين من التحقيق الصحفي توجد أنواع أخرى فرعية وهي:</a:t>
            </a:r>
            <a:endParaRPr lang="en-US" sz="2000" b="1" u="sng"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a:p>
            <a:pPr marL="47625" marR="47625" lvl="0" algn="justLow" rtl="1">
              <a:lnSpc>
                <a:spcPct val="200000"/>
              </a:lnSpc>
            </a:pPr>
            <a:r>
              <a:rPr lang="ar-SA" sz="2000" b="1"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أ- تحقيق الخلفية:</a:t>
            </a:r>
            <a:endParaRPr lang="en-US" sz="20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a:p>
            <a:pPr marL="47625" marR="47625" lvl="0" algn="justLow" rtl="1">
              <a:lnSpc>
                <a:spcPct val="200000"/>
              </a:lnSpc>
            </a:pPr>
            <a:r>
              <a:rPr lang="ar-SA" sz="2000"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وهو تحقيق يستهدف شرح وتحليل الأحداث والكشف عن أبعادها ودلالاتها، فهو تحقيق يبحث عما وراء الخبر</a:t>
            </a:r>
            <a:r>
              <a:rPr lang="ar-SA"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2FBB3FA-AD3D-4E14-B7CA-B5BE130D463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6969" y="-106401"/>
            <a:ext cx="2470340" cy="74421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446" y="3387144"/>
            <a:ext cx="6107283" cy="337384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46" y="99562"/>
            <a:ext cx="6204931" cy="3388478"/>
          </a:xfrm>
          <a:prstGeom prst="rect">
            <a:avLst/>
          </a:prstGeom>
        </p:spPr>
      </p:pic>
    </p:spTree>
    <p:extLst>
      <p:ext uri="{BB962C8B-B14F-4D97-AF65-F5344CB8AC3E}">
        <p14:creationId xmlns:p14="http://schemas.microsoft.com/office/powerpoint/2010/main" val="1468532891"/>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453446" y="5295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9282880" y="6400765"/>
            <a:ext cx="2616200" cy="369332"/>
          </a:xfrm>
          <a:prstGeom prst="rect">
            <a:avLst/>
          </a:prstGeom>
          <a:noFill/>
        </p:spPr>
        <p:txBody>
          <a:bodyPr wrap="square" rtlCol="0">
            <a:spAutoFit/>
          </a:bodyPr>
          <a:lstStyle/>
          <a:p>
            <a:pPr algn="ctr"/>
            <a:r>
              <a:rPr lang="en-US" b="1" dirty="0">
                <a:solidFill>
                  <a:srgbClr val="002060"/>
                </a:solidFill>
                <a:latin typeface="Adobe Caslon Pro Bold" panose="0205070206050A020403" pitchFamily="18" charset="0"/>
                <a:cs typeface="+mj-cs"/>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7351548" y="1155595"/>
            <a:ext cx="3862663" cy="3622468"/>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justLow" rtl="1">
              <a:lnSpc>
                <a:spcPct val="150000"/>
              </a:lnSpc>
            </a:pPr>
            <a:r>
              <a:rPr lang="ar-SA" sz="2000" b="1">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ب- تحقيق البحث أو التحري:</a:t>
            </a:r>
            <a:endParaRPr lang="en-US" sz="200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a:p>
            <a:pPr marL="47625" marR="47625" lvl="0" algn="justLow" rtl="1">
              <a:lnSpc>
                <a:spcPct val="150000"/>
              </a:lnSpc>
            </a:pPr>
            <a:r>
              <a:rPr lang="ar-SA" sz="200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المحرر في هذا النوع أشبه برجل المباحث الذي يتولى مسئوليته في فك الألغاز والبحث عن الأسرار التي تكشف غموض الأحداث، وتهدف إلى الوصول للحقيقة.</a:t>
            </a:r>
            <a:endParaRPr lang="en-US" sz="20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2FBB3FA-AD3D-4E14-B7CA-B5BE130D463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6969" y="-106401"/>
            <a:ext cx="2470340" cy="74421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420" y="128790"/>
            <a:ext cx="6268325" cy="33023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031" y="2461384"/>
            <a:ext cx="6581104" cy="4396616"/>
          </a:xfrm>
          <a:prstGeom prst="rect">
            <a:avLst/>
          </a:prstGeom>
        </p:spPr>
      </p:pic>
    </p:spTree>
    <p:extLst>
      <p:ext uri="{BB962C8B-B14F-4D97-AF65-F5344CB8AC3E}">
        <p14:creationId xmlns:p14="http://schemas.microsoft.com/office/powerpoint/2010/main" val="3481912409"/>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10097036" y="6341127"/>
            <a:ext cx="2213020"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sp>
        <p:nvSpPr>
          <p:cNvPr id="2" name="Rectangle: Rounded Corners 1">
            <a:extLst>
              <a:ext uri="{FF2B5EF4-FFF2-40B4-BE49-F238E27FC236}">
                <a16:creationId xmlns:a16="http://schemas.microsoft.com/office/drawing/2014/main" id="{051A1002-0B39-4379-A10C-1B061D94A562}"/>
              </a:ext>
            </a:extLst>
          </p:cNvPr>
          <p:cNvSpPr/>
          <p:nvPr/>
        </p:nvSpPr>
        <p:spPr>
          <a:xfrm>
            <a:off x="7134895" y="1166037"/>
            <a:ext cx="3696235" cy="419313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200000"/>
              </a:lnSpc>
              <a:spcAft>
                <a:spcPts val="0"/>
              </a:spcAft>
            </a:pPr>
            <a:r>
              <a:rPr lang="ar-SA" sz="20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ج- تحقيق الاستعلام</a:t>
            </a:r>
            <a:endParaRPr lang="en-US" sz="20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200000"/>
              </a:lnSpc>
              <a:spcAft>
                <a:spcPts val="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يلعب هذا النوع من التحقيق دوراً كبيراً في تشكيل الرأي العام، حيث يهتم بجمع كل التفاصيل المتعلقة بقضية ما تهم الناس ويلقي الضوء عليها من جميع جوانبها</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97036" y="57923"/>
            <a:ext cx="1942563" cy="700324"/>
          </a:xfrm>
          <a:prstGeom prst="rect">
            <a:avLst/>
          </a:prstGeom>
        </p:spPr>
      </p:pic>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244039" y="154546"/>
            <a:ext cx="6157534" cy="3027585"/>
          </a:xfrm>
          <a:prstGeom prst="rect">
            <a:avLst/>
          </a:prstGeom>
        </p:spPr>
      </p:pic>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123722" y="2404178"/>
            <a:ext cx="6277851" cy="4337059"/>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0474231" y="5575314"/>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556470" y="5575314"/>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a:t>
            </a:r>
            <a:r>
              <a:rPr lang="en-US" sz="2000" dirty="0" smtClean="0">
                <a:solidFill>
                  <a:schemeClr val="bg1"/>
                </a:solidFill>
                <a:latin typeface="Times New Roman" panose="02020603050405020304" pitchFamily="18" charset="0"/>
                <a:cs typeface="Times New Roman" panose="02020603050405020304" pitchFamily="18" charset="0"/>
              </a:rPr>
              <a:t>6</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575800" y="6283200"/>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6465194" y="1082780"/>
            <a:ext cx="5070069" cy="3650387"/>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r>
              <a:rPr lang="ar-EG" sz="2400" b="1"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د.</a:t>
            </a:r>
            <a:r>
              <a:rPr lang="ar-SA" sz="2400" b="1"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b="1"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تحقيق </a:t>
            </a:r>
            <a:r>
              <a:rPr lang="ar-SA" sz="2000" b="1"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الهروب</a:t>
            </a:r>
            <a:r>
              <a:rPr lang="ar-EG" sz="2000" b="1"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a:p>
            <a:pPr marL="47625" marR="47625" lvl="0" algn="justLow" rtl="1">
              <a:lnSpc>
                <a:spcPct val="150000"/>
              </a:lnSpc>
            </a:pPr>
            <a:r>
              <a:rPr lang="ar-EG"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وهو </a:t>
            </a:r>
            <a:r>
              <a:rPr lang="ar-SA" sz="2000"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من أخطر أنواع التحقيقات إذا ما تم استغلاله لإلهاء الناس وإبعادهم عن التفكير في مشاكلهم أو قضاياهم فهو يشد القارئ بعيداً عن مشاكله اليومية، ويهرب به عن اهتماماته السياسية ليقدم له الجوانب الطريفة والمسلية والممتعة في الحياة مثل الرحلات والأحداث </a:t>
            </a:r>
            <a:r>
              <a:rPr lang="ar-SA"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الغر</a:t>
            </a:r>
            <a:r>
              <a:rPr lang="ar-EG"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يب</a:t>
            </a:r>
            <a:r>
              <a:rPr lang="ar-SA" sz="2000"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ة</a:t>
            </a:r>
            <a:r>
              <a:rPr lang="ar-SA" sz="2000"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 والموضوعات التي تدور عن نجوم الفن والمجتمع.</a:t>
            </a:r>
            <a:endParaRPr lang="en-US" sz="20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154" y="232879"/>
            <a:ext cx="5685237" cy="3920201"/>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749" y="4111201"/>
            <a:ext cx="6268325" cy="2572109"/>
          </a:xfrm>
          <a:prstGeom prst="rect">
            <a:avLst/>
          </a:prstGeom>
        </p:spPr>
      </p:pic>
    </p:spTree>
    <p:extLst>
      <p:ext uri="{BB962C8B-B14F-4D97-AF65-F5344CB8AC3E}">
        <p14:creationId xmlns:p14="http://schemas.microsoft.com/office/powerpoint/2010/main" val="3825609883"/>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E391835-E0D6-4831-A53C-631792FFF84D}"/>
              </a:ext>
            </a:extLst>
          </p:cNvPr>
          <p:cNvSpPr/>
          <p:nvPr/>
        </p:nvSpPr>
        <p:spPr>
          <a:xfrm>
            <a:off x="901521" y="1584100"/>
            <a:ext cx="10483403" cy="449472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150000"/>
              </a:lnSpc>
              <a:spcAft>
                <a:spcPts val="0"/>
              </a:spcAft>
            </a:pPr>
            <a:r>
              <a:rPr lang="ar-EG"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و</a:t>
            </a:r>
            <a:r>
              <a:rPr lang="ar-SA"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تشمل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مرحلة إعداد وتنفيذ التحقيق الصحفي ثلاث خطوات وهي:</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 rtl="1">
              <a:lnSpc>
                <a:spcPct val="150000"/>
              </a:lnSpc>
              <a:spcAft>
                <a:spcPts val="0"/>
              </a:spcAft>
            </a:pPr>
            <a:r>
              <a:rPr lang="ar-SA" sz="2400" b="1"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1- اختيار فكرة </a:t>
            </a:r>
            <a:r>
              <a:rPr lang="ar-SA"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التحقيق</a:t>
            </a:r>
            <a:r>
              <a:rPr lang="ar-EG" sz="2400" b="1"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 rtl="1">
              <a:lnSpc>
                <a:spcPct val="150000"/>
              </a:lnSpc>
              <a:spcAft>
                <a:spcPts val="0"/>
              </a:spcAft>
            </a:pPr>
            <a:r>
              <a:rPr lang="en-US"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إن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بداية التحقيق الصحفي تبدأ </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ب</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فكرة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في عقل المحرر حين يرى أنها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تهم عددا</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كبيراً من الجمهور، ويرى أن هذه الفكرة تحتاج إلى إيضاح وشرح وتفسير، أو إلى كشف الغموض الذي يحيط بها. ويزيد من أهمية هذه الفكرة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أن</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ها</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تكون مرتبطة بالأحداث الجارية وبالقضايا التي تشغل المجتمع، ولكن لا يعني ذلك أن فكرة مرتبطة بحدث قديم يمكن أن تكشف عن جوانب جديدة فيه لا تصلح لأن تكون موضوع تحقيق صحفي، </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فالتحقيق</a:t>
            </a:r>
            <a:r>
              <a:rPr lang="ar-EG"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الصحفى</a:t>
            </a:r>
            <a:r>
              <a:rPr lang="ar-SA" sz="2400" dirty="0" smtClean="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Times New Roman" panose="02020603050405020304" pitchFamily="18" charset="0"/>
                <a:cs typeface="Times New Roman" panose="02020603050405020304" pitchFamily="18" charset="0"/>
              </a:rPr>
              <a:t>يمكن أن يتناول واقعة قديمة بشرط تقديم زوايا جديدة.</a:t>
            </a:r>
            <a:endParaRPr lang="en-US" sz="1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714" y="-29795"/>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a:off x="2547257" y="478278"/>
            <a:ext cx="675720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3" name="Rounded Rectangle 2"/>
          <p:cNvSpPr/>
          <p:nvPr/>
        </p:nvSpPr>
        <p:spPr>
          <a:xfrm>
            <a:off x="3799268" y="710740"/>
            <a:ext cx="3840989" cy="68661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just" rtl="1">
              <a:lnSpc>
                <a:spcPct val="150000"/>
              </a:lnSpc>
            </a:pPr>
            <a:r>
              <a:rPr lang="ar-EG" sz="2400" b="1"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5. </a:t>
            </a:r>
            <a:r>
              <a:rPr lang="ar-SA" sz="2400" b="1" dirty="0" smtClean="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إعداد </a:t>
            </a:r>
            <a:r>
              <a:rPr lang="ar-SA" sz="2400" b="1"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وتنفيذ التحقيق الصحفي</a:t>
            </a:r>
            <a:r>
              <a:rPr lang="ar-EG" sz="2400" b="1" dirty="0">
                <a:solidFill>
                  <a:srgbClr val="4472C4">
                    <a:lumMod val="75000"/>
                  </a:srgbClr>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rgbClr val="4472C4">
                  <a:lumMod val="75000"/>
                </a:srgb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320462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1648495" y="1218975"/>
            <a:ext cx="8654603" cy="424166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Low" rtl="1">
              <a:lnSpc>
                <a:spcPct val="150000"/>
              </a:lnSpc>
              <a:spcAft>
                <a:spcPts val="0"/>
              </a:spcAft>
            </a:pP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والحصول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على فكرة التحقيق هو أصعب خطوة يمكن أن تواجهك </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كمحرر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في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إعداد وتنفيذ تحقيقك. ويتطلب ذلك منك أن تكون يقظاً متابعاً لكل ما يجري من حولك في المجتمع من أحداث، وأن تكون متخصصاً في فرع بعينه، لأن التخصص يجعلك تعرف كل شيء عن تخصصك، لذا يمكن أن تبدع وتبتكر فيه وتلاحق كل تطور يحدث في مجالك</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flipV="1">
            <a:off x="287383" y="523997"/>
            <a:ext cx="9017075" cy="5076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98744"/>
            <a:ext cx="2616200" cy="400110"/>
          </a:xfrm>
          <a:prstGeom prst="rect">
            <a:avLst/>
          </a:prstGeom>
          <a:noFill/>
        </p:spPr>
        <p:txBody>
          <a:bodyPr wrap="square" rtlCol="0">
            <a:spAutoFit/>
          </a:bodyPr>
          <a:lstStyle/>
          <a:p>
            <a:pPr algn="ctr"/>
            <a:r>
              <a:rPr lang="en-US" sz="2000" dirty="0">
                <a:solidFill>
                  <a:schemeClr val="bg1"/>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1145275" y="1022195"/>
            <a:ext cx="9659155" cy="537654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justLow" rtl="1">
              <a:lnSpc>
                <a:spcPct val="150000"/>
              </a:lnSpc>
            </a:pP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ولأهمية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هذه الخطوة، نجد أن الصحف اليومية تعقد اجتماعات كل يوم لقسم التحقيقات لعرض الأفكار والاقتراحات التي تحتاج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تحقيق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عنها، وهذا يتطلب قراءة دقيقة ومتأنية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صحف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بجميع أبوابها وتخصصاتها فهي المصدر الأول للأفكار ومن الطبيعي أن لا تحضر الاجتماع كمحرر دون أن تكون لديك أفكاراً لعرضها للمناقشة، فمن الجميل أن تكون الفكرة نابعة من ذاتك، ولا تعتمد على رئيس قسمك أو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زملاءك</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فى</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إعطاءك الفكرة</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ar-EG" sz="1400"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47625" marR="47625" algn="justLow" rtl="1">
              <a:lnSpc>
                <a:spcPct val="150000"/>
              </a:lnSpc>
              <a:spcAft>
                <a:spcPts val="0"/>
              </a:spcAft>
            </a:pP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وعليك قبل أن تطرح فكرة التحقيق، أن تدرس هذه الفكرة جيداً وتتأكد من جديتها، وأنها لم تعالج من قبل، لأنه إذا لم تفعل ذلك، وعرضت فكرة سبق معالجتها، دل على أنك غير مطلع وغير متابع لما ينشر في الصحف الأخرى.</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3477296" y="894341"/>
            <a:ext cx="7547878" cy="417763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150000"/>
              </a:lnSpc>
              <a:spcAft>
                <a:spcPts val="0"/>
              </a:spcAft>
            </a:pPr>
            <a:r>
              <a:rPr lang="ar-SA"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2- جمع المادة الأولية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للتحقيق</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المادة الأولية للتحقيق هي التي تعتبر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خلف</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ي</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ة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معلوماتية للتحقيق، وتساعدك كمحرر على بلورة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فكرتك</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ويمكنك الحصول على هذه المعلومات من جهتين.</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أرشيف المعلومات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الصحفية</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المكتبة</a:t>
            </a: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p>
          <a:p>
            <a:pPr marL="47625" marR="47625" algn="just" rtl="1">
              <a:lnSpc>
                <a:spcPct val="150000"/>
              </a:lnSpc>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Placeholder 4">
            <a:extLst>
              <a:ext uri="{FF2B5EF4-FFF2-40B4-BE49-F238E27FC236}">
                <a16:creationId xmlns:a16="http://schemas.microsoft.com/office/drawing/2014/main" id="{E803B878-562E-40F8-8EF9-D5A435F2D7CE}"/>
              </a:ext>
            </a:extLst>
          </p:cNvPr>
          <p:cNvPicPr>
            <a:picLocks noChangeAspect="1"/>
          </p:cNvPicPr>
          <p:nvPr/>
        </p:nvPicPr>
        <p:blipFill>
          <a:blip r:embed="rId3">
            <a:extLst>
              <a:ext uri="{28A0092B-C50C-407E-A947-70E740481C1C}">
                <a14:useLocalDpi xmlns:a14="http://schemas.microsoft.com/office/drawing/2010/main" val="0"/>
              </a:ext>
            </a:extLst>
          </a:blip>
          <a:srcRect t="12315" b="12315"/>
          <a:stretch/>
        </p:blipFill>
        <p:spPr>
          <a:xfrm>
            <a:off x="334851" y="1474380"/>
            <a:ext cx="2928734" cy="3597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76D290E-6F93-4C05-9D5B-98DD25FD1766}"/>
              </a:ext>
            </a:extLst>
          </p:cNvPr>
          <p:cNvSpPr/>
          <p:nvPr/>
        </p:nvSpPr>
        <p:spPr>
          <a:xfrm>
            <a:off x="1803042" y="1153208"/>
            <a:ext cx="8937938" cy="443622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150000"/>
              </a:lnSpc>
              <a:spcAft>
                <a:spcPts val="0"/>
              </a:spcAft>
            </a:pPr>
            <a:r>
              <a:rPr lang="ar-SA"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marL="47625" marR="47625" algn="just" rtl="1">
              <a:lnSpc>
                <a:spcPct val="150000"/>
              </a:lnSpc>
              <a:spcAft>
                <a:spcPts val="0"/>
              </a:spcAft>
            </a:pP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3</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تنفيذ التحقيق </a:t>
            </a:r>
            <a:r>
              <a:rPr lang="ar-SA"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الصحفي</a:t>
            </a: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هذه </a:t>
            </a:r>
            <a:r>
              <a:rPr lang="ar-SA"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الخطوة هي التي تمنح التحقيق حياته، فالخطوة السابقة تقدم معلومات جامدة، أما الخطوات الحقيقية فهي بداية الحصول على المعلومات الحية من المصادر المختلفة والتي تتمثل في الشخصيات المرتبطة بموضوع التحقيق من قريب أو من بعيد، وللحصول على هذه المعلومات لابد من عمل لقاءات مع الشخصيات المختلفة الذين يمكنهم إعطاء معلومات هامة عن الموضوع، سواء من المسؤولين أو من الجمهور المرتبط بالقضية أو المشكلة</a:t>
            </a:r>
            <a:r>
              <a:rPr lang="ar-SA"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ar-EG" sz="2400"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47625" marR="47625" algn="just" rtl="1">
              <a:lnSpc>
                <a:spcPct val="150000"/>
              </a:lnSpc>
              <a:spcAft>
                <a:spcPts val="0"/>
              </a:spcAft>
            </a:pPr>
            <a:endParaRPr lang="ar-EG"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47625" marR="47625" algn="just" rtl="1">
              <a:lnSpc>
                <a:spcPct val="150000"/>
              </a:lnSpc>
              <a:spcAft>
                <a:spcPts val="0"/>
              </a:spcAft>
            </a:pP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82786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582136" y="477102"/>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1094705" y="872169"/>
            <a:ext cx="10097036" cy="512715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200000"/>
              </a:lnSpc>
              <a:spcAft>
                <a:spcPts val="0"/>
              </a:spcAft>
            </a:pPr>
            <a:r>
              <a:rPr lang="ar-SA"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وهذه الخطوة تتطلب منك كمحرر أن تكون </a:t>
            </a:r>
            <a:r>
              <a:rPr lang="ar-EG"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مُلماً</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EG"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ب</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قواعد </a:t>
            </a:r>
            <a:r>
              <a:rPr lang="ar-SA"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وخطوات إجراء المقابلة أو الحديث الصحفي التي سبق وتحدثنا عنها بالتفصيل والمعلومات الحية لا تؤخذ فقط من الشخصيات، ولكن يمكنك الحصول عليها أيضاً من خلال الوثائق والبيانات والأرقام أو التقارير الجديدة حول </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الموضوع، </a:t>
            </a:r>
            <a:r>
              <a:rPr lang="ar-SA"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والتي لم يسبق نشرها وبعد أن تحصل على المعلومات التي تمثل إجابة على الأسئلة أو الاستفسارات المتعلقة بالموضوع، تبدأ في ترتيبها وقراءتها جيداً، ثم تشرع في كتابة التحقيق من خلال مقدمة تبين أهمية الموضوع أو تبرز أهم ما فيه أو تلخص </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وقائع</a:t>
            </a:r>
            <a:r>
              <a:rPr lang="ar-EG"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ه</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ثم جسم التحقيق ويشمل تفاصيله المختلفة، ثم الخاتمة التي تطرح الحل أو تلخص أهم الآراء الواردة في التحقيق وفي النهاية تضع العناوين المناسبة، سواء العنوان الرئيسي أو العناوين المساعدة أو العناوين الفرعية.</a:t>
            </a:r>
            <a:endParaRPr lang="en-US" sz="12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495404" y="1178052"/>
            <a:ext cx="7303875" cy="365760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just" rtl="1">
              <a:lnSpc>
                <a:spcPct val="150000"/>
              </a:lnSpc>
            </a:pPr>
            <a:r>
              <a:rPr lang="ar-EG"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EG" sz="2400" b="1" dirty="0">
                <a:solidFill>
                  <a:srgbClr val="000080"/>
                </a:solidFill>
                <a:latin typeface="Calibri" panose="020F0502020204030204" pitchFamily="34" charset="0"/>
                <a:ea typeface="Times New Roman" panose="02020603050405020304" pitchFamily="18" charset="0"/>
                <a:cs typeface="Times New Roman" panose="02020603050405020304" pitchFamily="18" charset="0"/>
              </a:rPr>
              <a:t>4. </a:t>
            </a:r>
            <a:r>
              <a:rPr lang="ar-SA" sz="2400" b="1" dirty="0">
                <a:solidFill>
                  <a:srgbClr val="000080"/>
                </a:solidFill>
                <a:latin typeface="Calibri" panose="020F0502020204030204" pitchFamily="34" charset="0"/>
                <a:ea typeface="Times New Roman" panose="02020603050405020304" pitchFamily="18" charset="0"/>
                <a:cs typeface="Times New Roman" panose="02020603050405020304" pitchFamily="18" charset="0"/>
              </a:rPr>
              <a:t>كتابة التحقيق </a:t>
            </a:r>
            <a:r>
              <a:rPr lang="ar-SA" sz="2400" b="1" dirty="0" smtClean="0">
                <a:solidFill>
                  <a:srgbClr val="000080"/>
                </a:solidFill>
                <a:latin typeface="Calibri" panose="020F0502020204030204" pitchFamily="34" charset="0"/>
                <a:ea typeface="Times New Roman" panose="02020603050405020304" pitchFamily="18" charset="0"/>
                <a:cs typeface="Times New Roman" panose="02020603050405020304" pitchFamily="18" charset="0"/>
              </a:rPr>
              <a:t>الصحفي</a:t>
            </a:r>
            <a:endParaRPr lang="ar-EG"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endParaRPr>
          </a:p>
          <a:p>
            <a:pPr marL="47625" marR="47625" algn="justLow" rtl="1">
              <a:lnSpc>
                <a:spcPct val="150000"/>
              </a:lnSpc>
              <a:spcAft>
                <a:spcPts val="0"/>
              </a:spcAft>
            </a:pPr>
            <a:r>
              <a:rPr lang="ar-EG"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بعد </a:t>
            </a:r>
            <a:r>
              <a:rPr lang="ar-SA" sz="24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أن أكملنا كل المراحل السابقة للكتابة بشكل جيد، تأتي المرحلة الأخيرة وهي مرحلة كتابة التحقيق الصحفي وتوجد ثلاثة قوالب فنية لكتابته تقوم جميعها على أساس البناء الفني للهرم المعتدل. أي أن كل قالب لابد وأن يتكون من ثلاث أجزاء هي المقدمة، الجسم،الخاتمة. وهذه القوالب </a:t>
            </a:r>
            <a:r>
              <a:rPr lang="ar-SA"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هي:</a:t>
            </a:r>
            <a:endParaRPr lang="en-US" sz="14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F936E445-3BEA-4381-A61F-DB48162B733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33275" y="1632825"/>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05425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5821251" y="1009402"/>
            <a:ext cx="6053069" cy="442204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150000"/>
              </a:lnSpc>
              <a:spcAft>
                <a:spcPts val="0"/>
              </a:spcAft>
            </a:pPr>
            <a:r>
              <a:rPr lang="ar-SA"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Arial" panose="020B0604020202020204" pitchFamily="34" charset="0"/>
            </a:endParaRPr>
          </a:p>
          <a:p>
            <a:pPr marL="47625" marR="47625" algn="just" rtl="1">
              <a:lnSpc>
                <a:spcPct val="150000"/>
              </a:lnSpc>
              <a:spcAft>
                <a:spcPts val="0"/>
              </a:spcAft>
            </a:pPr>
            <a:r>
              <a:rPr lang="ar-SA" sz="2000" b="1"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1- قالب الهرم المعتدل المبني على العرض الموضوعي</a:t>
            </a:r>
            <a:endParaRPr lang="en-US" sz="12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lvl="0" algn="justLow" rtl="1">
              <a:lnSpc>
                <a:spcPct val="150000"/>
              </a:lnSpc>
            </a:pPr>
            <a:r>
              <a:rPr lang="ar-EG"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في </a:t>
            </a:r>
            <a:r>
              <a:rPr lang="ar-SA"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هذا القالب تعرض كمحرر القضية أو المشكلة التي يتناولها تحقيقك بشكل موضوعي من خلال مقدمة يجب أن تحرص فيها على إثارة اهتمام القراء بالموضوع وهذه المقدمة يمكن أن تأخذ عدة أشكال، منها قيامك بالتركيز على الزاوية الأساسية لموضوع التحقيق في حين تعرض كل زاوية من هذه الزوايا بالتفصيل في جسم التحقيق</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EG"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a:solidFill>
                  <a:srgbClr val="5B9BD5">
                    <a:lumMod val="50000"/>
                  </a:srgbClr>
                </a:solidFill>
                <a:latin typeface="Calibri" panose="020F0502020204030204" pitchFamily="34" charset="0"/>
                <a:ea typeface="Times New Roman" panose="02020603050405020304" pitchFamily="18" charset="0"/>
                <a:cs typeface="Times New Roman" panose="02020603050405020304" pitchFamily="18" charset="0"/>
              </a:rPr>
              <a:t>وهناك أيضاً المقدمة القصصية التي تستهدف إثارة عواطف القارئ وتعاطفه مع موضوع </a:t>
            </a:r>
            <a:r>
              <a:rPr lang="ar-SA" sz="2000" dirty="0" smtClean="0">
                <a:solidFill>
                  <a:srgbClr val="5B9BD5">
                    <a:lumMod val="50000"/>
                  </a:srgbClr>
                </a:solidFill>
                <a:latin typeface="Calibri" panose="020F0502020204030204" pitchFamily="34" charset="0"/>
                <a:ea typeface="Times New Roman" panose="02020603050405020304" pitchFamily="18" charset="0"/>
                <a:cs typeface="Times New Roman" panose="02020603050405020304" pitchFamily="18" charset="0"/>
              </a:rPr>
              <a:t>التحقيق</a:t>
            </a:r>
            <a:r>
              <a:rPr lang="ar-EG" sz="2000" dirty="0" smtClean="0">
                <a:solidFill>
                  <a:srgbClr val="5B9BD5">
                    <a:lumMod val="50000"/>
                  </a:srgbClr>
                </a:solidFill>
                <a:latin typeface="Calibri" panose="020F0502020204030204" pitchFamily="34" charset="0"/>
                <a:ea typeface="Times New Roman" panose="02020603050405020304" pitchFamily="18" charset="0"/>
                <a:cs typeface="Times New Roman" panose="02020603050405020304" pitchFamily="18" charset="0"/>
              </a:rPr>
              <a:t>،</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0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أما الخاتمة فتضع فيها خلاصة النتائج التي توصلت </a:t>
            </a:r>
            <a:r>
              <a:rPr lang="ar-SA"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إليها</a:t>
            </a:r>
            <a:r>
              <a:rPr lang="ar-EG" sz="20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a:t>
            </a:r>
            <a:endParaRPr lang="ar-EG"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47625" marR="47625" algn="just" rtl="1">
              <a:lnSpc>
                <a:spcPct val="150000"/>
              </a:lnSpc>
              <a:spcAft>
                <a:spcPts val="0"/>
              </a:spcAft>
            </a:pP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p:cNvPicPr>
            <a:picLocks noChangeAspect="1"/>
          </p:cNvPicPr>
          <p:nvPr/>
        </p:nvPicPr>
        <p:blipFill>
          <a:blip r:embed="rId3"/>
          <a:stretch>
            <a:fillRect/>
          </a:stretch>
        </p:blipFill>
        <p:spPr>
          <a:xfrm>
            <a:off x="220024" y="729434"/>
            <a:ext cx="5374626" cy="3441946"/>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024" y="3429276"/>
            <a:ext cx="5374626" cy="3734321"/>
          </a:xfrm>
          <a:prstGeom prst="rect">
            <a:avLst/>
          </a:prstGeom>
        </p:spPr>
      </p:pic>
    </p:spTree>
    <p:extLst>
      <p:ext uri="{BB962C8B-B14F-4D97-AF65-F5344CB8AC3E}">
        <p14:creationId xmlns:p14="http://schemas.microsoft.com/office/powerpoint/2010/main" val="29823336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2047742" y="829228"/>
            <a:ext cx="8796270" cy="472156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just" rtl="1">
              <a:lnSpc>
                <a:spcPct val="150000"/>
              </a:lnSpc>
              <a:spcAft>
                <a:spcPts val="0"/>
              </a:spcAft>
            </a:pPr>
            <a:r>
              <a:rPr lang="ar-SA"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marL="47625" marR="47625" algn="justLow" rtl="1">
              <a:lnSpc>
                <a:spcPct val="150000"/>
              </a:lnSpc>
              <a:spcAft>
                <a:spcPts val="0"/>
              </a:spcAft>
            </a:pPr>
            <a:r>
              <a:rPr lang="ar-EG"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ar-SA"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وأبرز </a:t>
            </a:r>
            <a:r>
              <a:rPr lang="ar-SA" sz="24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الأشكال التي يأخذها هذا القالب في كتابة التحقيق الصحفي يقوم على طرحك لمجموعة من الأسئلة التي </a:t>
            </a:r>
            <a:r>
              <a:rPr lang="ar-SA"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ت</a:t>
            </a:r>
            <a:r>
              <a:rPr lang="ar-EG"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a:t>
            </a:r>
            <a:r>
              <a:rPr lang="ar-SA"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ثير </a:t>
            </a:r>
            <a:r>
              <a:rPr lang="ar-SA" sz="2400" dirty="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اهتمام القارئ بالموضوع، ثم تقوم بعد ذلك بالإجابة عن كل سؤال أو تساؤل منها في جسم التحقيق من خلال عرضك المعلومات والوقائع والبيانات التي حصلت عليها، وكذلك من خلال عرضك للمقابلات الصحفية التي أجريتها مع الشخصيات التي ترتبط بالموضوع، ثم أيضاً من خلال البيانات والمعلومات التي جمعتها عن الموضوع من أرشيف المعلومات في الصحيفة أو من المكتبة أما خاتمة هذا التحقيق فهي تقدم خلاصة مختصرة للنتيجة أو النتائج التي توصلت إليها</a:t>
            </a:r>
            <a:r>
              <a:rPr lang="ar-SA" sz="2400" dirty="0" smtClean="0">
                <a:solidFill>
                  <a:schemeClr val="accent5">
                    <a:lumMod val="50000"/>
                  </a:schemeClr>
                </a:solidFill>
                <a:latin typeface="Calibri" panose="020F0502020204030204" pitchFamily="34" charset="0"/>
                <a:ea typeface="Times New Roman" panose="02020603050405020304" pitchFamily="18" charset="0"/>
                <a:cs typeface="Times New Roman" panose="02020603050405020304" pitchFamily="18" charset="0"/>
              </a:rPr>
              <a:t>.</a:t>
            </a:r>
            <a:endParaRPr lang="en-US" sz="14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marL="47625" marR="47625" algn="just" rtl="1">
              <a:lnSpc>
                <a:spcPct val="150000"/>
              </a:lnSpc>
              <a:spcAft>
                <a:spcPts val="0"/>
              </a:spcAft>
            </a:pPr>
            <a:r>
              <a:rPr lang="ar-SA"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1949966"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160725" y="364459"/>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06234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051534" y="1485449"/>
            <a:ext cx="7667591" cy="424564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200000"/>
              </a:lnSpc>
              <a:spcAft>
                <a:spcPts val="800"/>
              </a:spcAft>
            </a:pPr>
            <a:r>
              <a:rPr lang="ar-SA" sz="2400" dirty="0">
                <a:solidFill>
                  <a:schemeClr val="accent5">
                    <a:lumMod val="50000"/>
                  </a:schemeClr>
                </a:solidFill>
                <a:ea typeface="Calibri" panose="020F0502020204030204" pitchFamily="34" charset="0"/>
                <a:cs typeface="Times New Roman" panose="02020603050405020304" pitchFamily="18" charset="0"/>
              </a:rPr>
              <a:t/>
            </a:r>
            <a:br>
              <a:rPr lang="ar-SA" sz="2400" dirty="0">
                <a:solidFill>
                  <a:schemeClr val="accent5">
                    <a:lumMod val="50000"/>
                  </a:schemeClr>
                </a:solidFill>
                <a:ea typeface="Calibri" panose="020F0502020204030204" pitchFamily="34" charset="0"/>
                <a:cs typeface="Times New Roman" panose="02020603050405020304" pitchFamily="18" charset="0"/>
              </a:rPr>
            </a:br>
            <a:r>
              <a:rPr lang="ar-EG" sz="2400" dirty="0" smtClean="0">
                <a:solidFill>
                  <a:schemeClr val="accent5">
                    <a:lumMod val="50000"/>
                  </a:schemeClr>
                </a:solidFill>
                <a:ea typeface="Calibri" panose="020F0502020204030204" pitchFamily="34" charset="0"/>
                <a:cs typeface="Times New Roman" panose="02020603050405020304" pitchFamily="18" charset="0"/>
              </a:rPr>
              <a:t>(1) </a:t>
            </a:r>
            <a:r>
              <a:rPr lang="ar-EG" sz="2400" b="1" dirty="0" smtClean="0">
                <a:solidFill>
                  <a:schemeClr val="accent5">
                    <a:lumMod val="50000"/>
                  </a:schemeClr>
                </a:solidFill>
                <a:ea typeface="Calibri" panose="020F0502020204030204" pitchFamily="34" charset="0"/>
                <a:cs typeface="Times New Roman" panose="02020603050405020304" pitchFamily="18" charset="0"/>
              </a:rPr>
              <a:t>مفهوم الحديث الصحفي</a:t>
            </a:r>
            <a:r>
              <a:rPr lang="ar-EG" sz="2400" dirty="0" smtClean="0">
                <a:solidFill>
                  <a:schemeClr val="accent5">
                    <a:lumMod val="50000"/>
                  </a:schemeClr>
                </a:solidFill>
                <a:ea typeface="Calibri" panose="020F0502020204030204" pitchFamily="34" charset="0"/>
                <a:cs typeface="Times New Roman" panose="02020603050405020304" pitchFamily="18" charset="0"/>
              </a:rPr>
              <a:t>: </a:t>
            </a:r>
            <a:r>
              <a:rPr lang="ar-SA" sz="2400" dirty="0" smtClean="0">
                <a:solidFill>
                  <a:schemeClr val="accent5">
                    <a:lumMod val="50000"/>
                  </a:schemeClr>
                </a:solidFill>
                <a:ea typeface="Calibri" panose="020F0502020204030204" pitchFamily="34" charset="0"/>
                <a:cs typeface="Times New Roman" panose="02020603050405020304" pitchFamily="18" charset="0"/>
              </a:rPr>
              <a:t>فن </a:t>
            </a:r>
            <a:r>
              <a:rPr lang="ar-SA" sz="2400" dirty="0">
                <a:solidFill>
                  <a:schemeClr val="accent5">
                    <a:lumMod val="50000"/>
                  </a:schemeClr>
                </a:solidFill>
                <a:ea typeface="Calibri" panose="020F0502020204030204" pitchFamily="34" charset="0"/>
                <a:cs typeface="Times New Roman" panose="02020603050405020304" pitchFamily="18" charset="0"/>
              </a:rPr>
              <a:t>يقوم على الحوار بين الصحفي وشخصية من </a:t>
            </a:r>
            <a:r>
              <a:rPr lang="ar-SA" sz="2400" dirty="0" smtClean="0">
                <a:solidFill>
                  <a:schemeClr val="accent5">
                    <a:lumMod val="50000"/>
                  </a:schemeClr>
                </a:solidFill>
                <a:ea typeface="Calibri" panose="020F0502020204030204" pitchFamily="34" charset="0"/>
                <a:cs typeface="Times New Roman" panose="02020603050405020304" pitchFamily="18" charset="0"/>
              </a:rPr>
              <a:t>الشخصيات، </a:t>
            </a:r>
            <a:r>
              <a:rPr lang="ar-SA" sz="2400" dirty="0">
                <a:solidFill>
                  <a:schemeClr val="accent5">
                    <a:lumMod val="50000"/>
                  </a:schemeClr>
                </a:solidFill>
                <a:ea typeface="Calibri" panose="020F0502020204030204" pitchFamily="34" charset="0"/>
                <a:cs typeface="Times New Roman" panose="02020603050405020304" pitchFamily="18" charset="0"/>
              </a:rPr>
              <a:t>وهو حوار قـد يستهدف الحصول على أخبار ومعلومات </a:t>
            </a:r>
            <a:r>
              <a:rPr lang="ar-SA" sz="2400" dirty="0" smtClean="0">
                <a:solidFill>
                  <a:schemeClr val="accent5">
                    <a:lumMod val="50000"/>
                  </a:schemeClr>
                </a:solidFill>
                <a:ea typeface="Calibri" panose="020F0502020204030204" pitchFamily="34" charset="0"/>
                <a:cs typeface="Times New Roman" panose="02020603050405020304" pitchFamily="18" charset="0"/>
              </a:rPr>
              <a:t>جديد</a:t>
            </a:r>
            <a:r>
              <a:rPr lang="ar-EG" sz="2400" dirty="0" smtClean="0">
                <a:solidFill>
                  <a:schemeClr val="accent5">
                    <a:lumMod val="50000"/>
                  </a:schemeClr>
                </a:solidFill>
                <a:ea typeface="Calibri" panose="020F0502020204030204" pitchFamily="34" charset="0"/>
                <a:cs typeface="Times New Roman" panose="02020603050405020304" pitchFamily="18" charset="0"/>
              </a:rPr>
              <a:t>ة</a:t>
            </a:r>
            <a:r>
              <a:rPr lang="ar-SA" sz="2400" dirty="0" smtClean="0">
                <a:solidFill>
                  <a:schemeClr val="accent5">
                    <a:lumMod val="50000"/>
                  </a:schemeClr>
                </a:solidFill>
                <a:ea typeface="Calibri" panose="020F0502020204030204" pitchFamily="34" charset="0"/>
                <a:cs typeface="Times New Roman" panose="02020603050405020304" pitchFamily="18" charset="0"/>
              </a:rPr>
              <a:t>، </a:t>
            </a:r>
            <a:r>
              <a:rPr lang="ar-SA" sz="2400" dirty="0">
                <a:solidFill>
                  <a:schemeClr val="accent5">
                    <a:lumMod val="50000"/>
                  </a:schemeClr>
                </a:solidFill>
                <a:ea typeface="Calibri" panose="020F0502020204030204" pitchFamily="34" charset="0"/>
                <a:cs typeface="Times New Roman" panose="02020603050405020304" pitchFamily="18" charset="0"/>
              </a:rPr>
              <a:t>أو شرح وجهة نظر معينة، أو تصوير جوانب غريبة </a:t>
            </a:r>
            <a:r>
              <a:rPr lang="ar-EG" sz="2400" dirty="0" smtClean="0">
                <a:solidFill>
                  <a:schemeClr val="accent5">
                    <a:lumMod val="50000"/>
                  </a:schemeClr>
                </a:solidFill>
                <a:ea typeface="Calibri" panose="020F0502020204030204" pitchFamily="34" charset="0"/>
                <a:cs typeface="Times New Roman" panose="02020603050405020304" pitchFamily="18" charset="0"/>
              </a:rPr>
              <a:t>أ</a:t>
            </a:r>
            <a:r>
              <a:rPr lang="ar-SA" sz="2400" dirty="0" smtClean="0">
                <a:solidFill>
                  <a:schemeClr val="accent5">
                    <a:lumMod val="50000"/>
                  </a:schemeClr>
                </a:solidFill>
                <a:ea typeface="Calibri" panose="020F0502020204030204" pitchFamily="34" charset="0"/>
                <a:cs typeface="Times New Roman" panose="02020603050405020304" pitchFamily="18" charset="0"/>
              </a:rPr>
              <a:t>و </a:t>
            </a:r>
            <a:r>
              <a:rPr lang="ar-SA" sz="2400" dirty="0">
                <a:solidFill>
                  <a:schemeClr val="accent5">
                    <a:lumMod val="50000"/>
                  </a:schemeClr>
                </a:solidFill>
                <a:ea typeface="Calibri" panose="020F0502020204030204" pitchFamily="34" charset="0"/>
                <a:cs typeface="Times New Roman" panose="02020603050405020304" pitchFamily="18" charset="0"/>
              </a:rPr>
              <a:t>طريفة أو </a:t>
            </a:r>
            <a:r>
              <a:rPr lang="ar-SA" sz="2400" dirty="0" smtClean="0">
                <a:solidFill>
                  <a:schemeClr val="accent5">
                    <a:lumMod val="50000"/>
                  </a:schemeClr>
                </a:solidFill>
                <a:ea typeface="Calibri" panose="020F0502020204030204" pitchFamily="34" charset="0"/>
                <a:cs typeface="Times New Roman" panose="02020603050405020304" pitchFamily="18" charset="0"/>
              </a:rPr>
              <a:t>م</a:t>
            </a:r>
            <a:r>
              <a:rPr lang="ar-EG" sz="2400" dirty="0" smtClean="0">
                <a:solidFill>
                  <a:schemeClr val="accent5">
                    <a:lumMod val="50000"/>
                  </a:schemeClr>
                </a:solidFill>
                <a:ea typeface="Calibri" panose="020F0502020204030204" pitchFamily="34" charset="0"/>
                <a:cs typeface="Times New Roman" panose="02020603050405020304" pitchFamily="18" charset="0"/>
              </a:rPr>
              <a:t>ُ</a:t>
            </a:r>
            <a:r>
              <a:rPr lang="ar-SA" sz="2400" dirty="0" smtClean="0">
                <a:solidFill>
                  <a:schemeClr val="accent5">
                    <a:lumMod val="50000"/>
                  </a:schemeClr>
                </a:solidFill>
                <a:ea typeface="Calibri" panose="020F0502020204030204" pitchFamily="34" charset="0"/>
                <a:cs typeface="Times New Roman" panose="02020603050405020304" pitchFamily="18" charset="0"/>
              </a:rPr>
              <a:t>سلية </a:t>
            </a:r>
            <a:r>
              <a:rPr lang="ar-SA" sz="2400" dirty="0">
                <a:solidFill>
                  <a:schemeClr val="accent5">
                    <a:lumMod val="50000"/>
                  </a:schemeClr>
                </a:solidFill>
                <a:ea typeface="Calibri" panose="020F0502020204030204" pitchFamily="34" charset="0"/>
                <a:cs typeface="Times New Roman" panose="02020603050405020304" pitchFamily="18" charset="0"/>
              </a:rPr>
              <a:t>في حياة هذه </a:t>
            </a:r>
            <a:r>
              <a:rPr lang="ar-SA" sz="2400" dirty="0" smtClean="0">
                <a:solidFill>
                  <a:schemeClr val="accent5">
                    <a:lumMod val="50000"/>
                  </a:schemeClr>
                </a:solidFill>
                <a:ea typeface="Calibri" panose="020F0502020204030204" pitchFamily="34" charset="0"/>
                <a:cs typeface="Times New Roman" panose="02020603050405020304" pitchFamily="18" charset="0"/>
              </a:rPr>
              <a:t>الشخصية</a:t>
            </a:r>
            <a:r>
              <a:rPr lang="ar-EG" sz="2400" dirty="0" smtClean="0">
                <a:solidFill>
                  <a:schemeClr val="accent5">
                    <a:lumMod val="50000"/>
                  </a:schemeClr>
                </a:solidFill>
                <a:ea typeface="Calibri" panose="020F0502020204030204" pitchFamily="34" charset="0"/>
                <a:cs typeface="Times New Roman" panose="02020603050405020304" pitchFamily="18" charset="0"/>
              </a:rPr>
              <a:t>.</a:t>
            </a:r>
          </a:p>
          <a:p>
            <a:pPr algn="justLow" rtl="1">
              <a:lnSpc>
                <a:spcPct val="150000"/>
              </a:lnSpc>
              <a:spcAft>
                <a:spcPts val="800"/>
              </a:spcAft>
            </a:pPr>
            <a:r>
              <a:rPr lang="ar-SA" sz="2000" dirty="0" smtClean="0">
                <a:solidFill>
                  <a:schemeClr val="accent5">
                    <a:lumMod val="50000"/>
                  </a:schemeClr>
                </a:solidFill>
                <a:ea typeface="Calibri" panose="020F0502020204030204" pitchFamily="34" charset="0"/>
                <a:cs typeface="Times New Roman" panose="02020603050405020304" pitchFamily="18" charset="0"/>
              </a:rPr>
              <a:t> </a:t>
            </a:r>
            <a:r>
              <a:rPr lang="ar-SA" sz="1600" dirty="0">
                <a:ea typeface="Calibri" panose="020F0502020204030204" pitchFamily="34" charset="0"/>
                <a:cs typeface="Times New Roman" panose="02020603050405020304" pitchFamily="18" charset="0"/>
              </a:rPr>
              <a:t>.</a:t>
            </a:r>
            <a:br>
              <a:rPr lang="ar-SA" sz="1600" dirty="0">
                <a:ea typeface="Calibri" panose="020F0502020204030204" pitchFamily="34" charset="0"/>
                <a:cs typeface="Times New Roman" panose="02020603050405020304" pitchFamily="18" charset="0"/>
              </a:rPr>
            </a:br>
            <a:endParaRPr lang="en-US" sz="16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4">
            <a:extLst>
              <a:ext uri="{FF2B5EF4-FFF2-40B4-BE49-F238E27FC236}">
                <a16:creationId xmlns:a16="http://schemas.microsoft.com/office/drawing/2014/main" id="{D1F1314F-6F47-407D-9372-158A40F4EB31}"/>
              </a:ext>
            </a:extLst>
          </p:cNvPr>
          <p:cNvSpPr/>
          <p:nvPr/>
        </p:nvSpPr>
        <p:spPr>
          <a:xfrm>
            <a:off x="4855335" y="514176"/>
            <a:ext cx="4746714" cy="77373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400" b="1" dirty="0" smtClean="0">
                <a:solidFill>
                  <a:srgbClr val="002060"/>
                </a:solidFill>
                <a:latin typeface="Times New Roman" panose="02020603050405020304" pitchFamily="18" charset="0"/>
                <a:ea typeface="Calibri" panose="020F0502020204030204" pitchFamily="34" charset="0"/>
              </a:rPr>
              <a:t>ثانياً: الحديث الصحفي</a:t>
            </a:r>
            <a:endPar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723" y="1657627"/>
            <a:ext cx="3716091" cy="36871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516057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301544" y="1591527"/>
            <a:ext cx="6452314" cy="343330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SA" sz="2400" dirty="0">
                <a:solidFill>
                  <a:srgbClr val="002060"/>
                </a:solidFill>
                <a:ea typeface="Calibri" panose="020F0502020204030204" pitchFamily="34" charset="0"/>
                <a:cs typeface="Times New Roman" panose="02020603050405020304" pitchFamily="18" charset="0"/>
              </a:rPr>
              <a:t>يأخذ أشكالا متعددة لعل أبرزها ثلاثة أشكال </a:t>
            </a:r>
            <a:r>
              <a:rPr lang="ar-EG" sz="2400" dirty="0" smtClean="0">
                <a:solidFill>
                  <a:srgbClr val="002060"/>
                </a:solidFill>
                <a:ea typeface="Calibri" panose="020F0502020204030204" pitchFamily="34" charset="0"/>
                <a:cs typeface="Times New Roman" panose="02020603050405020304" pitchFamily="18" charset="0"/>
              </a:rPr>
              <a:t>أصبح </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لكل منها ملامحه المتميزة </a:t>
            </a:r>
            <a:r>
              <a:rPr lang="ar-SA" sz="2400" dirty="0" smtClean="0">
                <a:solidFill>
                  <a:srgbClr val="002060"/>
                </a:solidFill>
                <a:ea typeface="Calibri" panose="020F0502020204030204" pitchFamily="34" charset="0"/>
                <a:cs typeface="Times New Roman" panose="02020603050405020304" pitchFamily="18" charset="0"/>
              </a:rPr>
              <a:t>وهي</a:t>
            </a:r>
            <a:r>
              <a:rPr lang="ar-EG" sz="2400" dirty="0" smtClean="0">
                <a:solidFill>
                  <a:srgbClr val="002060"/>
                </a:solidFill>
                <a:ea typeface="Calibri" panose="020F0502020204030204" pitchFamily="34" charset="0"/>
                <a:cs typeface="Times New Roman" panose="02020603050405020304" pitchFamily="18" charset="0"/>
              </a:rPr>
              <a:t>:</a:t>
            </a:r>
          </a:p>
          <a:p>
            <a:pPr algn="justLow" rtl="1">
              <a:lnSpc>
                <a:spcPct val="150000"/>
              </a:lnSpc>
              <a:spcAft>
                <a:spcPts val="800"/>
              </a:spcAft>
            </a:pPr>
            <a:r>
              <a:rPr lang="ar-EG" sz="2400" dirty="0" smtClean="0">
                <a:solidFill>
                  <a:srgbClr val="002060"/>
                </a:solidFill>
                <a:ea typeface="Calibri" panose="020F0502020204030204" pitchFamily="34" charset="0"/>
                <a:cs typeface="Times New Roman" panose="02020603050405020304" pitchFamily="18" charset="0"/>
              </a:rPr>
              <a:t>1</a:t>
            </a:r>
            <a:r>
              <a:rPr lang="ar-SA" sz="2400" dirty="0" smtClean="0">
                <a:solidFill>
                  <a:srgbClr val="002060"/>
                </a:solidFill>
                <a:ea typeface="Calibri" panose="020F0502020204030204" pitchFamily="34" charset="0"/>
                <a:cs typeface="Times New Roman" panose="02020603050405020304" pitchFamily="18" charset="0"/>
              </a:rPr>
              <a:t>- الحديث المباشر.</a:t>
            </a:r>
            <a:endParaRPr lang="ar-EG" sz="2400" dirty="0">
              <a:solidFill>
                <a:srgbClr val="002060"/>
              </a:solidFill>
              <a:ea typeface="Calibri" panose="020F0502020204030204" pitchFamily="34" charset="0"/>
              <a:cs typeface="Times New Roman" panose="02020603050405020304" pitchFamily="18" charset="0"/>
            </a:endParaRPr>
          </a:p>
          <a:p>
            <a:pPr algn="r" rtl="1">
              <a:lnSpc>
                <a:spcPct val="150000"/>
              </a:lnSpc>
              <a:spcAft>
                <a:spcPts val="800"/>
              </a:spcAft>
            </a:pPr>
            <a:r>
              <a:rPr lang="ar-EG" sz="2400" dirty="0">
                <a:solidFill>
                  <a:srgbClr val="002060"/>
                </a:solidFill>
                <a:ea typeface="Calibri" panose="020F0502020204030204" pitchFamily="34" charset="0"/>
                <a:cs typeface="Times New Roman" panose="02020603050405020304" pitchFamily="18" charset="0"/>
              </a:rPr>
              <a:t>3</a:t>
            </a:r>
            <a:r>
              <a:rPr lang="ar-SA" sz="2400" dirty="0" smtClean="0">
                <a:solidFill>
                  <a:srgbClr val="002060"/>
                </a:solidFill>
                <a:ea typeface="Calibri" panose="020F0502020204030204" pitchFamily="34" charset="0"/>
                <a:cs typeface="Times New Roman" panose="02020603050405020304" pitchFamily="18" charset="0"/>
              </a:rPr>
              <a:t>- الحديث التلفزيوني.</a:t>
            </a:r>
            <a:br>
              <a:rPr lang="ar-SA" sz="2400" dirty="0" smtClean="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3</a:t>
            </a:r>
            <a:r>
              <a:rPr lang="ar-SA" sz="2400" dirty="0" smtClean="0">
                <a:solidFill>
                  <a:srgbClr val="002060"/>
                </a:solidFill>
                <a:ea typeface="Calibri" panose="020F0502020204030204" pitchFamily="34" charset="0"/>
                <a:cs typeface="Times New Roman" panose="02020603050405020304" pitchFamily="18" charset="0"/>
              </a:rPr>
              <a:t>- المؤتمر الصحفي.</a:t>
            </a:r>
            <a:r>
              <a:rPr lang="ar-SA" sz="2000" dirty="0" smtClean="0">
                <a:ea typeface="Calibri" panose="020F0502020204030204" pitchFamily="34" charset="0"/>
                <a:cs typeface="Times New Roman" panose="02020603050405020304" pitchFamily="18" charset="0"/>
              </a:rPr>
              <a:t/>
            </a:r>
            <a:br>
              <a:rPr lang="ar-SA" sz="2000" dirty="0" smtClean="0">
                <a:ea typeface="Calibri" panose="020F0502020204030204" pitchFamily="34" charset="0"/>
                <a:cs typeface="Times New Roman" panose="02020603050405020304" pitchFamily="18" charset="0"/>
              </a:rPr>
            </a:br>
            <a:r>
              <a:rPr lang="ar-SA" sz="2000" dirty="0" smtClean="0">
                <a:ea typeface="Calibri" panose="020F0502020204030204" pitchFamily="34" charset="0"/>
                <a:cs typeface="Times New Roman" panose="02020603050405020304" pitchFamily="18" charset="0"/>
              </a:rPr>
              <a:t/>
            </a:r>
            <a:br>
              <a:rPr lang="ar-SA" sz="2000" dirty="0" smtClean="0">
                <a:ea typeface="Calibri" panose="020F0502020204030204" pitchFamily="34" charset="0"/>
                <a:cs typeface="Times New Roman" panose="02020603050405020304" pitchFamily="18" charset="0"/>
              </a:rPr>
            </a:b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4">
            <a:extLst>
              <a:ext uri="{FF2B5EF4-FFF2-40B4-BE49-F238E27FC236}">
                <a16:creationId xmlns:a16="http://schemas.microsoft.com/office/drawing/2014/main" id="{D1F1314F-6F47-407D-9372-158A40F4EB31}"/>
              </a:ext>
            </a:extLst>
          </p:cNvPr>
          <p:cNvSpPr/>
          <p:nvPr/>
        </p:nvSpPr>
        <p:spPr>
          <a:xfrm>
            <a:off x="3867368" y="612629"/>
            <a:ext cx="3935361" cy="82726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0"/>
              </a:spcAft>
            </a:pPr>
            <a:r>
              <a:rPr lang="ar-EG" sz="2400" b="1" kern="100" dirty="0" smtClean="0">
                <a:solidFill>
                  <a:srgbClr val="002060"/>
                </a:solidFill>
                <a:effectLst/>
                <a:latin typeface="Calibri" panose="020F0502020204030204" pitchFamily="34" charset="0"/>
                <a:ea typeface="Calibri" panose="020F0502020204030204" pitchFamily="34" charset="0"/>
                <a:cs typeface="+mj-cs"/>
              </a:rPr>
              <a:t>2. أشكال الحديث الصحفي </a:t>
            </a:r>
            <a:endParaRPr lang="en-US" sz="2400" b="1" kern="100" dirty="0">
              <a:solidFill>
                <a:srgbClr val="002060"/>
              </a:solidFill>
              <a:effectLst/>
              <a:latin typeface="Calibri" panose="020F0502020204030204" pitchFamily="34" charset="0"/>
              <a:ea typeface="Calibri" panose="020F0502020204030204" pitchFamily="34" charset="0"/>
              <a:cs typeface="+mj-cs"/>
            </a:endParaRPr>
          </a:p>
        </p:txBody>
      </p:sp>
      <p:pic>
        <p:nvPicPr>
          <p:cNvPr id="10"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592428" y="1717421"/>
            <a:ext cx="3274940"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923380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5370490" y="1526466"/>
            <a:ext cx="6128782" cy="421169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1</a:t>
            </a:r>
            <a:r>
              <a:rPr lang="ar-SA" sz="2400" dirty="0" smtClean="0">
                <a:solidFill>
                  <a:srgbClr val="002060"/>
                </a:solidFill>
                <a:ea typeface="Calibri" panose="020F0502020204030204" pitchFamily="34" charset="0"/>
                <a:cs typeface="Times New Roman" panose="02020603050405020304" pitchFamily="18" charset="0"/>
              </a:rPr>
              <a:t>- </a:t>
            </a:r>
            <a:r>
              <a:rPr lang="ar-SA" sz="2000" b="1" dirty="0">
                <a:solidFill>
                  <a:srgbClr val="002060"/>
                </a:solidFill>
                <a:ea typeface="Calibri" panose="020F0502020204030204" pitchFamily="34" charset="0"/>
                <a:cs typeface="Times New Roman" panose="02020603050405020304" pitchFamily="18" charset="0"/>
              </a:rPr>
              <a:t>حديث </a:t>
            </a:r>
            <a:r>
              <a:rPr lang="ar-SA" sz="2000" b="1" dirty="0" smtClean="0">
                <a:solidFill>
                  <a:srgbClr val="002060"/>
                </a:solidFill>
                <a:ea typeface="Calibri" panose="020F0502020204030204" pitchFamily="34" charset="0"/>
                <a:cs typeface="Times New Roman" panose="02020603050405020304" pitchFamily="18" charset="0"/>
              </a:rPr>
              <a:t>الحقائق</a:t>
            </a:r>
            <a:r>
              <a:rPr lang="ar-EG" sz="2000" b="1" dirty="0" smtClean="0">
                <a:solidFill>
                  <a:srgbClr val="002060"/>
                </a:solidFill>
                <a:ea typeface="Calibri" panose="020F0502020204030204" pitchFamily="34" charset="0"/>
                <a:cs typeface="Times New Roman" panose="02020603050405020304" pitchFamily="18" charset="0"/>
              </a:rPr>
              <a:t> </a:t>
            </a:r>
            <a:r>
              <a:rPr lang="ar-SA" sz="2000" b="1" dirty="0" smtClean="0">
                <a:solidFill>
                  <a:srgbClr val="002060"/>
                </a:solidFill>
                <a:ea typeface="Calibri" panose="020F0502020204030204" pitchFamily="34" charset="0"/>
                <a:cs typeface="Times New Roman" panose="02020603050405020304" pitchFamily="18" charset="0"/>
              </a:rPr>
              <a:t>(الحديث </a:t>
            </a:r>
            <a:r>
              <a:rPr lang="ar-SA" sz="2000" b="1" dirty="0">
                <a:solidFill>
                  <a:srgbClr val="002060"/>
                </a:solidFill>
                <a:ea typeface="Calibri" panose="020F0502020204030204" pitchFamily="34" charset="0"/>
                <a:cs typeface="Times New Roman" panose="02020603050405020304" pitchFamily="18" charset="0"/>
              </a:rPr>
              <a:t>الخبري)</a:t>
            </a:r>
            <a:r>
              <a:rPr lang="ar-SA" sz="2000" dirty="0">
                <a:solidFill>
                  <a:srgbClr val="002060"/>
                </a:solidFill>
                <a:ea typeface="Calibri" panose="020F0502020204030204" pitchFamily="34" charset="0"/>
                <a:cs typeface="Times New Roman" panose="02020603050405020304" pitchFamily="18" charset="0"/>
              </a:rPr>
              <a:t> </a:t>
            </a:r>
            <a:r>
              <a:rPr lang="en-US" sz="2000" dirty="0">
                <a:solidFill>
                  <a:srgbClr val="002060"/>
                </a:solidFill>
                <a:latin typeface="Times New Roman" panose="02020603050405020304" pitchFamily="18" charset="0"/>
                <a:ea typeface="Calibri" panose="020F0502020204030204" pitchFamily="34" charset="0"/>
              </a:rPr>
              <a:t>Information Interview</a:t>
            </a:r>
            <a:r>
              <a:rPr lang="ar-SA" sz="2000" dirty="0">
                <a:solidFill>
                  <a:srgbClr val="002060"/>
                </a:solidFill>
                <a:latin typeface="Times New Roman" panose="02020603050405020304" pitchFamily="18" charset="0"/>
                <a:ea typeface="Calibri" panose="020F0502020204030204" pitchFamily="34" charset="0"/>
              </a:rPr>
              <a:t> :</a:t>
            </a:r>
            <a:br>
              <a:rPr lang="ar-SA" sz="2000" dirty="0">
                <a:solidFill>
                  <a:srgbClr val="002060"/>
                </a:solidFill>
                <a:latin typeface="Times New Roman" panose="02020603050405020304" pitchFamily="18" charset="0"/>
                <a:ea typeface="Calibri" panose="020F0502020204030204" pitchFamily="34" charset="0"/>
              </a:rPr>
            </a:br>
            <a:r>
              <a:rPr lang="ar-SA" sz="2000" dirty="0">
                <a:solidFill>
                  <a:srgbClr val="002060"/>
                </a:solidFill>
                <a:latin typeface="Times New Roman" panose="02020603050405020304" pitchFamily="18" charset="0"/>
                <a:ea typeface="Calibri" panose="020F0502020204030204" pitchFamily="34" charset="0"/>
              </a:rPr>
              <a:t>وهو الحديث الذي يستهدف الحصول على أخبار أو معلومات </a:t>
            </a:r>
            <a:r>
              <a:rPr lang="ar-SA" sz="2000" dirty="0" smtClean="0">
                <a:solidFill>
                  <a:srgbClr val="002060"/>
                </a:solidFill>
                <a:latin typeface="Times New Roman" panose="02020603050405020304" pitchFamily="18" charset="0"/>
                <a:ea typeface="Calibri" panose="020F0502020204030204" pitchFamily="34" charset="0"/>
              </a:rPr>
              <a:t>جديدة، </a:t>
            </a:r>
            <a:r>
              <a:rPr lang="ar-SA" sz="2000" dirty="0">
                <a:solidFill>
                  <a:srgbClr val="002060"/>
                </a:solidFill>
                <a:latin typeface="Times New Roman" panose="02020603050405020304" pitchFamily="18" charset="0"/>
                <a:ea typeface="Calibri" panose="020F0502020204030204" pitchFamily="34" charset="0"/>
              </a:rPr>
              <a:t>عن وقائع أو أحداث أو سياسات أو قوانين جديدة، وهو لايهتم بشخصية المتحدث قدر اهتمامه بالمعلومات أو الأخبار التي يصرح بها. وهنا يجب التنبيه إلى أن المطلوب من الصحفي في هذا النوع ذكر المعلومات والحقائق فقط دون نقص أو زيادة</a:t>
            </a:r>
            <a:r>
              <a:rPr lang="ar-SA" sz="2000" dirty="0" smtClean="0">
                <a:solidFill>
                  <a:srgbClr val="002060"/>
                </a:solidFill>
                <a:latin typeface="Times New Roman" panose="02020603050405020304" pitchFamily="18" charset="0"/>
                <a:ea typeface="Calibri" panose="020F0502020204030204" pitchFamily="34" charset="0"/>
              </a:rPr>
              <a:t>.</a:t>
            </a:r>
            <a:endParaRPr lang="ar-EG" sz="2000" dirty="0" smtClean="0">
              <a:solidFill>
                <a:srgbClr val="002060"/>
              </a:solidFill>
              <a:latin typeface="Times New Roman" panose="02020603050405020304" pitchFamily="18" charset="0"/>
              <a:ea typeface="Calibri" panose="020F0502020204030204" pitchFamily="34" charset="0"/>
            </a:endParaRPr>
          </a:p>
          <a:p>
            <a:pPr algn="justLow" rtl="1">
              <a:lnSpc>
                <a:spcPct val="150000"/>
              </a:lnSpc>
              <a:spcAft>
                <a:spcPts val="800"/>
              </a:spcAft>
            </a:pPr>
            <a:r>
              <a:rPr lang="ar-SA" sz="2400" dirty="0">
                <a:latin typeface="Times New Roman" panose="02020603050405020304" pitchFamily="18" charset="0"/>
                <a:ea typeface="Calibri" panose="020F0502020204030204" pitchFamily="34" charset="0"/>
              </a:rPr>
              <a:t/>
            </a:r>
            <a:br>
              <a:rPr lang="ar-SA" sz="2400" dirty="0">
                <a:latin typeface="Times New Roman" panose="02020603050405020304" pitchFamily="18" charset="0"/>
                <a:ea typeface="Calibri" panose="020F0502020204030204" pitchFamily="34" charset="0"/>
              </a:rPr>
            </a:b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5666704" y="636767"/>
            <a:ext cx="4353059" cy="6825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dirty="0" smtClean="0">
                <a:solidFill>
                  <a:srgbClr val="002060"/>
                </a:solidFill>
                <a:ea typeface="Calibri" panose="020F0502020204030204" pitchFamily="34" charset="0"/>
                <a:cs typeface="Times New Roman" panose="02020603050405020304" pitchFamily="18" charset="0"/>
              </a:rPr>
              <a:t>3</a:t>
            </a:r>
            <a:r>
              <a:rPr lang="ar-EG" sz="2400" b="1" dirty="0" smtClean="0">
                <a:solidFill>
                  <a:srgbClr val="002060"/>
                </a:solidFill>
                <a:ea typeface="Calibri" panose="020F0502020204030204" pitchFamily="34" charset="0"/>
                <a:cs typeface="Times New Roman" panose="02020603050405020304" pitchFamily="18" charset="0"/>
              </a:rPr>
              <a:t>. </a:t>
            </a:r>
            <a:r>
              <a:rPr lang="ar-SA" sz="2400" b="1" dirty="0" smtClean="0">
                <a:solidFill>
                  <a:srgbClr val="002060"/>
                </a:solidFill>
                <a:ea typeface="Calibri" panose="020F0502020204030204" pitchFamily="34" charset="0"/>
                <a:cs typeface="Times New Roman" panose="02020603050405020304" pitchFamily="18" charset="0"/>
              </a:rPr>
              <a:t>أنواع </a:t>
            </a:r>
            <a:r>
              <a:rPr lang="ar-SA" sz="2400" b="1" dirty="0">
                <a:solidFill>
                  <a:srgbClr val="002060"/>
                </a:solidFill>
                <a:ea typeface="Calibri" panose="020F0502020204030204" pitchFamily="34" charset="0"/>
                <a:cs typeface="Times New Roman" panose="02020603050405020304" pitchFamily="18" charset="0"/>
              </a:rPr>
              <a:t>الحديث </a:t>
            </a:r>
            <a:r>
              <a:rPr lang="ar-SA" sz="2400" b="1" dirty="0" smtClean="0">
                <a:solidFill>
                  <a:srgbClr val="002060"/>
                </a:solidFill>
                <a:ea typeface="Calibri" panose="020F0502020204030204" pitchFamily="34" charset="0"/>
                <a:cs typeface="Times New Roman" panose="02020603050405020304" pitchFamily="18" charset="0"/>
              </a:rPr>
              <a:t>الصحفي</a:t>
            </a:r>
            <a:endParaRPr lang="ar-EG" b="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186" y="928983"/>
            <a:ext cx="4596113" cy="5257725"/>
          </a:xfrm>
          <a:prstGeom prst="rect">
            <a:avLst/>
          </a:prstGeom>
        </p:spPr>
      </p:pic>
    </p:spTree>
    <p:extLst>
      <p:ext uri="{BB962C8B-B14F-4D97-AF65-F5344CB8AC3E}">
        <p14:creationId xmlns:p14="http://schemas.microsoft.com/office/powerpoint/2010/main" val="738014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5447763" y="1008094"/>
            <a:ext cx="6366516" cy="466164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en-US" sz="2400" dirty="0" smtClean="0">
                <a:solidFill>
                  <a:srgbClr val="002060"/>
                </a:solidFill>
                <a:ea typeface="Calibri" panose="020F0502020204030204" pitchFamily="34" charset="0"/>
                <a:cs typeface="Times New Roman" panose="02020603050405020304" pitchFamily="18" charset="0"/>
              </a:rPr>
              <a:t>2</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حديث الرأي </a:t>
            </a:r>
            <a:r>
              <a:rPr lang="en-US" sz="2400" b="1" dirty="0" smtClean="0">
                <a:solidFill>
                  <a:srgbClr val="002060"/>
                </a:solidFill>
                <a:latin typeface="Times New Roman" panose="02020603050405020304" pitchFamily="18" charset="0"/>
                <a:ea typeface="Calibri" panose="020F0502020204030204" pitchFamily="34" charset="0"/>
              </a:rPr>
              <a:t>Opinion</a:t>
            </a:r>
            <a:r>
              <a:rPr lang="en-US" b="1" dirty="0" smtClean="0"/>
              <a:t> </a:t>
            </a:r>
            <a:r>
              <a:rPr lang="en-US" sz="2400" b="1" dirty="0" smtClean="0">
                <a:solidFill>
                  <a:srgbClr val="002060"/>
                </a:solidFill>
                <a:latin typeface="Times New Roman" panose="02020603050405020304" pitchFamily="18" charset="0"/>
                <a:ea typeface="Calibri" panose="020F0502020204030204" pitchFamily="34" charset="0"/>
              </a:rPr>
              <a:t>Interview</a:t>
            </a:r>
            <a:r>
              <a:rPr lang="ar-SA" sz="2400" b="1" dirty="0" smtClean="0">
                <a:solidFill>
                  <a:srgbClr val="002060"/>
                </a:solidFill>
                <a:latin typeface="Times New Roman" panose="02020603050405020304" pitchFamily="18" charset="0"/>
                <a:ea typeface="Calibri" panose="020F0502020204030204" pitchFamily="34" charset="0"/>
              </a:rPr>
              <a:t>:</a:t>
            </a:r>
            <a:endParaRPr lang="en-US" sz="2400" dirty="0" smtClean="0">
              <a:solidFill>
                <a:srgbClr val="002060"/>
              </a:solidFill>
              <a:latin typeface="Times New Roman" panose="02020603050405020304" pitchFamily="18" charset="0"/>
              <a:ea typeface="Calibri" panose="020F0502020204030204" pitchFamily="34" charset="0"/>
            </a:endParaRPr>
          </a:p>
          <a:p>
            <a:pPr algn="justLow" rtl="1">
              <a:lnSpc>
                <a:spcPct val="150000"/>
              </a:lnSpc>
              <a:spcAft>
                <a:spcPts val="800"/>
              </a:spcAft>
            </a:pPr>
            <a:r>
              <a:rPr lang="en-US" sz="2400" dirty="0" smtClean="0">
                <a:solidFill>
                  <a:srgbClr val="002060"/>
                </a:solidFill>
                <a:latin typeface="Times New Roman" panose="02020603050405020304" pitchFamily="18" charset="0"/>
                <a:ea typeface="Calibri" panose="020F0502020204030204" pitchFamily="34" charset="0"/>
              </a:rPr>
              <a:t>   </a:t>
            </a:r>
            <a:r>
              <a:rPr lang="ar-SA" sz="2400" dirty="0" smtClean="0">
                <a:solidFill>
                  <a:srgbClr val="002060"/>
                </a:solidFill>
                <a:latin typeface="Times New Roman" panose="02020603050405020304" pitchFamily="18" charset="0"/>
                <a:ea typeface="Calibri" panose="020F0502020204030204" pitchFamily="34" charset="0"/>
              </a:rPr>
              <a:t>وهو </a:t>
            </a:r>
            <a:r>
              <a:rPr lang="ar-SA" sz="2400" dirty="0">
                <a:solidFill>
                  <a:srgbClr val="002060"/>
                </a:solidFill>
                <a:latin typeface="Times New Roman" panose="02020603050405020304" pitchFamily="18" charset="0"/>
                <a:ea typeface="Calibri" panose="020F0502020204030204" pitchFamily="34" charset="0"/>
              </a:rPr>
              <a:t>حديث يستهدف </a:t>
            </a:r>
            <a:r>
              <a:rPr lang="ar-SA" sz="2400" dirty="0" smtClean="0">
                <a:solidFill>
                  <a:srgbClr val="002060"/>
                </a:solidFill>
                <a:latin typeface="Times New Roman" panose="02020603050405020304" pitchFamily="18" charset="0"/>
                <a:ea typeface="Calibri" panose="020F0502020204030204" pitchFamily="34" charset="0"/>
              </a:rPr>
              <a:t>بالدرج</a:t>
            </a:r>
            <a:r>
              <a:rPr lang="ar-EG" sz="2400" dirty="0">
                <a:solidFill>
                  <a:srgbClr val="002060"/>
                </a:solidFill>
                <a:latin typeface="Times New Roman" panose="02020603050405020304" pitchFamily="18" charset="0"/>
                <a:ea typeface="Calibri" panose="020F0502020204030204" pitchFamily="34" charset="0"/>
              </a:rPr>
              <a:t>ة</a:t>
            </a:r>
            <a:r>
              <a:rPr lang="ar-SA" sz="2400" dirty="0" smtClean="0">
                <a:solidFill>
                  <a:srgbClr val="002060"/>
                </a:solidFill>
                <a:latin typeface="Times New Roman" panose="02020603050405020304" pitchFamily="18" charset="0"/>
                <a:ea typeface="Calibri" panose="020F0502020204030204" pitchFamily="34" charset="0"/>
              </a:rPr>
              <a:t> </a:t>
            </a:r>
            <a:r>
              <a:rPr lang="ar-SA" sz="2400" dirty="0">
                <a:solidFill>
                  <a:srgbClr val="002060"/>
                </a:solidFill>
                <a:latin typeface="Times New Roman" panose="02020603050405020304" pitchFamily="18" charset="0"/>
                <a:ea typeface="Calibri" panose="020F0502020204030204" pitchFamily="34" charset="0"/>
              </a:rPr>
              <a:t>الأولى استعراض وجهة نظر شخصية ما في قضية أو قضايا معينة تهم </a:t>
            </a:r>
            <a:r>
              <a:rPr lang="ar-SA" sz="2400" dirty="0" smtClean="0">
                <a:solidFill>
                  <a:srgbClr val="002060"/>
                </a:solidFill>
                <a:latin typeface="Times New Roman" panose="02020603050405020304" pitchFamily="18" charset="0"/>
                <a:ea typeface="Calibri" panose="020F0502020204030204" pitchFamily="34" charset="0"/>
              </a:rPr>
              <a:t>القراء، </a:t>
            </a:r>
            <a:r>
              <a:rPr lang="ar-SA" sz="2400" dirty="0">
                <a:solidFill>
                  <a:srgbClr val="002060"/>
                </a:solidFill>
                <a:latin typeface="Times New Roman" panose="02020603050405020304" pitchFamily="18" charset="0"/>
                <a:ea typeface="Calibri" panose="020F0502020204030204" pitchFamily="34" charset="0"/>
              </a:rPr>
              <a:t>وتهتم الصحيفة بهذا النوع من أنواع الأحاديث للحصول على آراء ذوي الخبرة والاختصاص في موضوع له أهمية في </a:t>
            </a:r>
            <a:r>
              <a:rPr lang="ar-SA" sz="2400" dirty="0" smtClean="0">
                <a:solidFill>
                  <a:srgbClr val="002060"/>
                </a:solidFill>
                <a:latin typeface="Times New Roman" panose="02020603050405020304" pitchFamily="18" charset="0"/>
                <a:ea typeface="Calibri" panose="020F0502020204030204" pitchFamily="34" charset="0"/>
              </a:rPr>
              <a:t>المجتمع</a:t>
            </a:r>
            <a:r>
              <a:rPr lang="ar-EG" sz="2400" dirty="0" smtClean="0">
                <a:solidFill>
                  <a:srgbClr val="002060"/>
                </a:solidFill>
                <a:latin typeface="Times New Roman" panose="02020603050405020304" pitchFamily="18" charset="0"/>
                <a:ea typeface="Calibri" panose="020F0502020204030204" pitchFamily="34" charset="0"/>
              </a:rPr>
              <a:t>.</a:t>
            </a:r>
            <a:endParaRPr lang="en-US" sz="2400" dirty="0" smtClean="0">
              <a:solidFill>
                <a:srgbClr val="002060"/>
              </a:solidFill>
              <a:latin typeface="Times New Roman" panose="02020603050405020304" pitchFamily="18" charset="0"/>
              <a:ea typeface="Calibri" panose="020F0502020204030204" pitchFamily="34" charset="0"/>
            </a:endParaRPr>
          </a:p>
          <a:p>
            <a:pPr algn="justLow" rtl="1">
              <a:lnSpc>
                <a:spcPct val="150000"/>
              </a:lnSpc>
              <a:spcAft>
                <a:spcPts val="800"/>
              </a:spcAft>
            </a:pPr>
            <a:r>
              <a:rPr lang="ar-SA" sz="2400" dirty="0">
                <a:latin typeface="Times New Roman" panose="02020603050405020304" pitchFamily="18" charset="0"/>
                <a:ea typeface="Calibri" panose="020F0502020204030204" pitchFamily="34" charset="0"/>
              </a:rPr>
              <a:t/>
            </a:r>
            <a:br>
              <a:rPr lang="ar-SA" sz="2400" dirty="0">
                <a:latin typeface="Times New Roman" panose="02020603050405020304" pitchFamily="18" charset="0"/>
                <a:ea typeface="Calibri" panose="020F0502020204030204" pitchFamily="34" charset="0"/>
              </a:rPr>
            </a:b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837127" y="905071"/>
            <a:ext cx="4404574" cy="5681748"/>
          </a:xfrm>
          <a:prstGeom prst="rect">
            <a:avLst/>
          </a:prstGeom>
        </p:spPr>
      </p:pic>
    </p:spTree>
    <p:extLst>
      <p:ext uri="{BB962C8B-B14F-4D97-AF65-F5344CB8AC3E}">
        <p14:creationId xmlns:p14="http://schemas.microsoft.com/office/powerpoint/2010/main" val="37630244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6838682" y="820995"/>
            <a:ext cx="5190184" cy="451085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000" dirty="0" smtClean="0">
                <a:solidFill>
                  <a:srgbClr val="002060"/>
                </a:solidFill>
              </a:rPr>
              <a:t>3.</a:t>
            </a:r>
            <a:r>
              <a:rPr lang="ar-SA" sz="2000" dirty="0" smtClean="0">
                <a:solidFill>
                  <a:srgbClr val="002060"/>
                </a:solidFill>
              </a:rPr>
              <a:t> </a:t>
            </a:r>
            <a:r>
              <a:rPr lang="ar-SA" sz="2000" b="1" dirty="0">
                <a:solidFill>
                  <a:srgbClr val="002060"/>
                </a:solidFill>
              </a:rPr>
              <a:t>حديث الشخصية</a:t>
            </a:r>
            <a:r>
              <a:rPr lang="ar-SA" sz="2000" b="1" dirty="0" smtClean="0">
                <a:solidFill>
                  <a:srgbClr val="002060"/>
                </a:solidFill>
              </a:rPr>
              <a:t>:</a:t>
            </a:r>
            <a:r>
              <a:rPr lang="ar-EG" sz="2000" b="1" dirty="0" smtClean="0">
                <a:solidFill>
                  <a:srgbClr val="002060"/>
                </a:solidFill>
              </a:rPr>
              <a:t> </a:t>
            </a:r>
            <a:r>
              <a:rPr lang="en-US" sz="2000" b="1" dirty="0" smtClean="0">
                <a:solidFill>
                  <a:srgbClr val="002060"/>
                </a:solidFill>
                <a:latin typeface="Adobe Caslon Pro" panose="0205050205050A020403"/>
                <a:cs typeface="+mj-cs"/>
              </a:rPr>
              <a:t>personal interview</a:t>
            </a:r>
            <a:r>
              <a:rPr lang="ar-SA" sz="2000" dirty="0">
                <a:solidFill>
                  <a:srgbClr val="002060"/>
                </a:solidFill>
              </a:rPr>
              <a:t/>
            </a:r>
            <a:br>
              <a:rPr lang="ar-SA" sz="2000" dirty="0">
                <a:solidFill>
                  <a:srgbClr val="002060"/>
                </a:solidFill>
              </a:rPr>
            </a:br>
            <a:r>
              <a:rPr lang="ar-EG" sz="2000" dirty="0" smtClean="0">
                <a:solidFill>
                  <a:srgbClr val="002060"/>
                </a:solidFill>
              </a:rPr>
              <a:t>     و</a:t>
            </a:r>
            <a:r>
              <a:rPr lang="ar-SA" sz="2000" dirty="0" smtClean="0">
                <a:solidFill>
                  <a:srgbClr val="002060"/>
                </a:solidFill>
              </a:rPr>
              <a:t>يقوم </a:t>
            </a:r>
            <a:r>
              <a:rPr lang="ar-SA" sz="2000" dirty="0">
                <a:solidFill>
                  <a:srgbClr val="002060"/>
                </a:solidFill>
              </a:rPr>
              <a:t>الصحفي في هذا النوع بوضع خطة مسبقة على القيام بالحديث من ناحية دراسة جماهير </a:t>
            </a:r>
            <a:r>
              <a:rPr lang="ar-SA" sz="2000" dirty="0" smtClean="0">
                <a:solidFill>
                  <a:srgbClr val="002060"/>
                </a:solidFill>
              </a:rPr>
              <a:t>الشخصية، </a:t>
            </a:r>
            <a:r>
              <a:rPr lang="ar-SA" sz="2000" dirty="0">
                <a:solidFill>
                  <a:srgbClr val="002060"/>
                </a:solidFill>
              </a:rPr>
              <a:t>والمطلوب من الشخصية المقصود التحدث </a:t>
            </a:r>
            <a:r>
              <a:rPr lang="ar-SA" sz="2000" dirty="0" smtClean="0">
                <a:solidFill>
                  <a:srgbClr val="002060"/>
                </a:solidFill>
              </a:rPr>
              <a:t>معها، </a:t>
            </a:r>
            <a:r>
              <a:rPr lang="ar-SA" sz="2000" dirty="0">
                <a:solidFill>
                  <a:srgbClr val="002060"/>
                </a:solidFill>
              </a:rPr>
              <a:t>ومن </a:t>
            </a:r>
            <a:r>
              <a:rPr lang="ar-SA" sz="2000" dirty="0" smtClean="0">
                <a:solidFill>
                  <a:srgbClr val="002060"/>
                </a:solidFill>
              </a:rPr>
              <a:t>تكون، </a:t>
            </a:r>
            <a:r>
              <a:rPr lang="ar-SA" sz="2000" dirty="0">
                <a:solidFill>
                  <a:srgbClr val="002060"/>
                </a:solidFill>
              </a:rPr>
              <a:t>وماهي الظروف المحيطة </a:t>
            </a:r>
            <a:r>
              <a:rPr lang="ar-SA" sz="2000" dirty="0" smtClean="0">
                <a:solidFill>
                  <a:srgbClr val="002060"/>
                </a:solidFill>
              </a:rPr>
              <a:t>بها، </a:t>
            </a:r>
            <a:r>
              <a:rPr lang="ar-EG" sz="2000" dirty="0" smtClean="0">
                <a:solidFill>
                  <a:srgbClr val="002060"/>
                </a:solidFill>
              </a:rPr>
              <a:t>و</a:t>
            </a:r>
            <a:r>
              <a:rPr lang="ar-SA" sz="2000" dirty="0" smtClean="0">
                <a:solidFill>
                  <a:srgbClr val="002060"/>
                </a:solidFill>
              </a:rPr>
              <a:t>المشكلة </a:t>
            </a:r>
            <a:r>
              <a:rPr lang="ar-SA" sz="2000" dirty="0">
                <a:solidFill>
                  <a:srgbClr val="002060"/>
                </a:solidFill>
              </a:rPr>
              <a:t>المراد كشفها</a:t>
            </a:r>
            <a:r>
              <a:rPr lang="ar-SA" sz="2000" dirty="0" smtClean="0">
                <a:solidFill>
                  <a:srgbClr val="002060"/>
                </a:solidFill>
              </a:rPr>
              <a:t>.</a:t>
            </a:r>
            <a:r>
              <a:rPr lang="ar-SA" sz="1400" dirty="0">
                <a:latin typeface="Times New Roman" panose="02020603050405020304" pitchFamily="18" charset="0"/>
                <a:ea typeface="Calibri" panose="020F0502020204030204" pitchFamily="34" charset="0"/>
              </a:rPr>
              <a:t/>
            </a:r>
            <a:br>
              <a:rPr lang="ar-SA" sz="1400" dirty="0">
                <a:latin typeface="Times New Roman" panose="02020603050405020304" pitchFamily="18" charset="0"/>
                <a:ea typeface="Calibri" panose="020F0502020204030204" pitchFamily="34" charset="0"/>
              </a:rPr>
            </a:b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8116" y="756471"/>
            <a:ext cx="4080504" cy="5430238"/>
          </a:xfrm>
          <a:prstGeom prst="rect">
            <a:avLst/>
          </a:prstGeom>
        </p:spPr>
      </p:pic>
    </p:spTree>
    <p:extLst>
      <p:ext uri="{BB962C8B-B14F-4D97-AF65-F5344CB8AC3E}">
        <p14:creationId xmlns:p14="http://schemas.microsoft.com/office/powerpoint/2010/main" val="10008939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069399" y="1436814"/>
            <a:ext cx="1388246"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No:6</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467212" y="1286441"/>
            <a:ext cx="7703128" cy="43158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SA" sz="2400" b="1" dirty="0" smtClean="0">
                <a:solidFill>
                  <a:srgbClr val="002060"/>
                </a:solidFill>
                <a:ea typeface="Calibri" panose="020F0502020204030204" pitchFamily="34" charset="0"/>
                <a:cs typeface="Times New Roman" panose="02020603050405020304" pitchFamily="18" charset="0"/>
              </a:rPr>
              <a:t>أولا</a:t>
            </a:r>
            <a:r>
              <a:rPr lang="ar-EG" sz="2400" b="1"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 </a:t>
            </a:r>
            <a:r>
              <a:rPr lang="ar-SA" sz="2400" b="1" dirty="0" smtClean="0">
                <a:solidFill>
                  <a:srgbClr val="002060"/>
                </a:solidFill>
                <a:ea typeface="Calibri" panose="020F0502020204030204" pitchFamily="34" charset="0"/>
                <a:cs typeface="Times New Roman" panose="02020603050405020304" pitchFamily="18" charset="0"/>
              </a:rPr>
              <a:t>ال</a:t>
            </a:r>
            <a:r>
              <a:rPr lang="ar-EG" sz="2400" b="1" dirty="0">
                <a:solidFill>
                  <a:srgbClr val="002060"/>
                </a:solidFill>
                <a:ea typeface="Calibri" panose="020F0502020204030204" pitchFamily="34" charset="0"/>
                <a:cs typeface="Times New Roman" panose="02020603050405020304" pitchFamily="18" charset="0"/>
              </a:rPr>
              <a:t>إ</a:t>
            </a:r>
            <a:r>
              <a:rPr lang="ar-SA" sz="2400" b="1" dirty="0" smtClean="0">
                <a:solidFill>
                  <a:srgbClr val="002060"/>
                </a:solidFill>
                <a:ea typeface="Calibri" panose="020F0502020204030204" pitchFamily="34" charset="0"/>
                <a:cs typeface="Times New Roman" panose="02020603050405020304" pitchFamily="18" charset="0"/>
              </a:rPr>
              <a:t>عداد </a:t>
            </a:r>
            <a:r>
              <a:rPr lang="ar-SA" sz="2400" b="1" dirty="0">
                <a:solidFill>
                  <a:srgbClr val="002060"/>
                </a:solidFill>
                <a:ea typeface="Calibri" panose="020F0502020204030204" pitchFamily="34" charset="0"/>
                <a:cs typeface="Times New Roman" panose="02020603050405020304" pitchFamily="18" charset="0"/>
              </a:rPr>
              <a:t>للحديث الصحفي</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a:solidFill>
                <a:srgbClr val="002060"/>
              </a:solidFill>
              <a:ea typeface="Calibri" panose="020F0502020204030204" pitchFamily="34" charset="0"/>
              <a:cs typeface="Times New Roman" panose="02020603050405020304" pitchFamily="18" charset="0"/>
            </a:endParaRPr>
          </a:p>
          <a:p>
            <a:pPr algn="justLow" rtl="1">
              <a:lnSpc>
                <a:spcPct val="150000"/>
              </a:lnSpc>
              <a:spcAft>
                <a:spcPts val="800"/>
              </a:spcAft>
            </a:pPr>
            <a:r>
              <a:rPr lang="ar-EG" sz="2400" dirty="0" smtClean="0">
                <a:solidFill>
                  <a:srgbClr val="002060"/>
                </a:solidFill>
                <a:ea typeface="Calibri" panose="020F0502020204030204" pitchFamily="34" charset="0"/>
                <a:cs typeface="Times New Roman" panose="02020603050405020304" pitchFamily="18" charset="0"/>
              </a:rPr>
              <a:t>1</a:t>
            </a:r>
            <a:r>
              <a:rPr lang="ar-SA" sz="2400"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اختيار شخصية المتحدث واختيار موضوع </a:t>
            </a:r>
            <a:r>
              <a:rPr lang="ar-SA" sz="2400" b="1" dirty="0" smtClean="0">
                <a:solidFill>
                  <a:srgbClr val="002060"/>
                </a:solidFill>
                <a:ea typeface="Calibri" panose="020F0502020204030204" pitchFamily="34" charset="0"/>
                <a:cs typeface="Times New Roman" panose="02020603050405020304" pitchFamily="18" charset="0"/>
              </a:rPr>
              <a:t>الحديث</a:t>
            </a:r>
            <a:r>
              <a:rPr lang="ar-SA" sz="2400" dirty="0" smtClean="0">
                <a:solidFill>
                  <a:srgbClr val="002060"/>
                </a:solidFill>
                <a:ea typeface="Calibri" panose="020F0502020204030204" pitchFamily="34" charset="0"/>
                <a:cs typeface="Times New Roman" panose="02020603050405020304" pitchFamily="18" charset="0"/>
              </a:rPr>
              <a:t>:</a:t>
            </a:r>
            <a:r>
              <a:rPr lang="ar-EG" sz="2400" dirty="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هي </a:t>
            </a:r>
            <a:r>
              <a:rPr lang="ar-SA" sz="2400" dirty="0">
                <a:solidFill>
                  <a:srgbClr val="002060"/>
                </a:solidFill>
                <a:ea typeface="Calibri" panose="020F0502020204030204" pitchFamily="34" charset="0"/>
                <a:cs typeface="Times New Roman" panose="02020603050405020304" pitchFamily="18" charset="0"/>
              </a:rPr>
              <a:t>أول خطوة في تنفيذ الحديث الصحفي ومن الضروري أن يراعي في هذا الاختيار أن يكون المتحدث وموضوع الحديث مجاريين للأحداث المحلية أو الدولية أو أن يرتبط هذا الاختيار بقضايا أو مشاكل تهم الرأي العام أو تمس مصالح عدد كبير من القراء</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smtClean="0">
              <a:solidFill>
                <a:srgbClr val="002060"/>
              </a:solidFill>
              <a:ea typeface="Calibri" panose="020F0502020204030204" pitchFamily="34" charset="0"/>
              <a:cs typeface="Times New Roman" panose="02020603050405020304" pitchFamily="18" charset="0"/>
            </a:endParaRPr>
          </a:p>
          <a:p>
            <a:pPr algn="justLow" rtl="1">
              <a:lnSpc>
                <a:spcPct val="150000"/>
              </a:lnSpc>
              <a:spcAft>
                <a:spcPts val="800"/>
              </a:spcAft>
            </a:pPr>
            <a:r>
              <a:rPr lang="ar-SA" sz="1600" dirty="0">
                <a:ea typeface="Calibri" panose="020F0502020204030204" pitchFamily="34" charset="0"/>
                <a:cs typeface="Times New Roman" panose="02020603050405020304" pitchFamily="18" charset="0"/>
              </a:rPr>
              <a:t/>
            </a:r>
            <a:br>
              <a:rPr lang="ar-SA" sz="1600" dirty="0">
                <a:ea typeface="Calibri" panose="020F0502020204030204" pitchFamily="34" charset="0"/>
                <a:cs typeface="Times New Roman" panose="02020603050405020304" pitchFamily="18" charset="0"/>
              </a:rPr>
            </a:br>
            <a:r>
              <a:rPr lang="ar-SA" sz="1600" dirty="0">
                <a:ea typeface="Calibri" panose="020F0502020204030204" pitchFamily="34" charset="0"/>
                <a:cs typeface="Times New Roman" panose="02020603050405020304" pitchFamily="18" charset="0"/>
              </a:rPr>
              <a:t/>
            </a:r>
            <a:br>
              <a:rPr lang="ar-SA" sz="1600" dirty="0">
                <a:ea typeface="Calibri" panose="020F0502020204030204" pitchFamily="34" charset="0"/>
                <a:cs typeface="Times New Roman" panose="02020603050405020304" pitchFamily="18" charset="0"/>
              </a:rPr>
            </a:br>
            <a:endParaRPr lang="en-US" sz="16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2125014" y="577600"/>
            <a:ext cx="5646081" cy="64517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2060"/>
                </a:solidFill>
                <a:ea typeface="Calibri" panose="020F0502020204030204" pitchFamily="34" charset="0"/>
                <a:cs typeface="Times New Roman" panose="02020603050405020304" pitchFamily="18" charset="0"/>
              </a:rPr>
              <a:t>4. </a:t>
            </a:r>
            <a:r>
              <a:rPr lang="ar-SA" sz="2400" b="1" dirty="0" smtClean="0">
                <a:solidFill>
                  <a:srgbClr val="002060"/>
                </a:solidFill>
                <a:ea typeface="Calibri" panose="020F0502020204030204" pitchFamily="34" charset="0"/>
                <a:cs typeface="Times New Roman" panose="02020603050405020304" pitchFamily="18" charset="0"/>
              </a:rPr>
              <a:t>مراحل </a:t>
            </a:r>
            <a:r>
              <a:rPr lang="ar-SA" sz="2400" b="1" dirty="0">
                <a:solidFill>
                  <a:srgbClr val="002060"/>
                </a:solidFill>
                <a:ea typeface="Calibri" panose="020F0502020204030204" pitchFamily="34" charset="0"/>
                <a:cs typeface="Times New Roman" panose="02020603050405020304" pitchFamily="18" charset="0"/>
              </a:rPr>
              <a:t>الحديث الصحفي</a:t>
            </a:r>
            <a:endParaRPr lang="ar-EG" b="1" dirty="0"/>
          </a:p>
        </p:txBody>
      </p:sp>
    </p:spTree>
    <p:extLst>
      <p:ext uri="{BB962C8B-B14F-4D97-AF65-F5344CB8AC3E}">
        <p14:creationId xmlns:p14="http://schemas.microsoft.com/office/powerpoint/2010/main" val="2964769040"/>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144000" y="1394857"/>
            <a:ext cx="135487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No:6</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259861" y="1120463"/>
            <a:ext cx="7990511" cy="505184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2</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جمع المعلومات الكافية عن </a:t>
            </a:r>
            <a:r>
              <a:rPr lang="ar-SA"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الموضوع:</a:t>
            </a:r>
            <a:r>
              <a:rPr lang="ar-EG"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حتى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يتمكن الصحفي من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جراء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حديث جيد وناجح لابد أن يقوم بجمع المعلومات عن الشخصية التي سيجرى معها الحوار وعن الموضوع أو الموضوعات التي سيدور حولها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النقاش،</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فالبحث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الموثق جيدا يعطى الصحفي المعلومات الخلفية التي يحتاجها لتوجية أسئلة جيدة..ولمقارنة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جابات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الشخص مع ما توصل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ليه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الصحفي من خلال بحثه عن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المعلومات</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أما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الصحفى الذي لا يسعى إلي الإلمام بموضوع حديثه ويكتفي بما هو متاح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بالقدر اليسير من المعلومات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ف</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ن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معلوماته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حديثه يمكن أن يكون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ناقصا</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وضحلا وغير دقيق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7853498"/>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12" name="Rectangle: Rounded Corners 11">
            <a:extLst>
              <a:ext uri="{FF2B5EF4-FFF2-40B4-BE49-F238E27FC236}">
                <a16:creationId xmlns:a16="http://schemas.microsoft.com/office/drawing/2014/main" id="{0A5F286D-6195-4BC8-B53E-9E4D64748851}"/>
              </a:ext>
            </a:extLst>
          </p:cNvPr>
          <p:cNvSpPr/>
          <p:nvPr/>
        </p:nvSpPr>
        <p:spPr>
          <a:xfrm>
            <a:off x="3914054" y="1899790"/>
            <a:ext cx="7892488" cy="41340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هناك مصا</a:t>
            </a:r>
            <a:r>
              <a:rPr lang="ar-EG" sz="2400" dirty="0" smtClean="0">
                <a:solidFill>
                  <a:srgbClr val="002060"/>
                </a:solidFill>
                <a:ea typeface="Calibri" panose="020F0502020204030204" pitchFamily="34" charset="0"/>
                <a:cs typeface="Times New Roman" panose="02020603050405020304" pitchFamily="18" charset="0"/>
              </a:rPr>
              <a:t>در</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عديدة يمكن للصحفي الحصول علي المعلومات من خلالها عن موضوع الحديث والشخصية التي سيجرى معها الحوار وهي</a:t>
            </a:r>
            <a:br>
              <a:rPr lang="ar-SA" sz="2400" dirty="0">
                <a:solidFill>
                  <a:srgbClr val="002060"/>
                </a:solidFill>
                <a:ea typeface="Calibri" panose="020F0502020204030204" pitchFamily="34" charset="0"/>
                <a:cs typeface="Times New Roman" panose="02020603050405020304" pitchFamily="18" charset="0"/>
              </a:rPr>
            </a:br>
            <a:r>
              <a:rPr lang="ar-SA" sz="2400" dirty="0" smtClean="0">
                <a:solidFill>
                  <a:srgbClr val="002060"/>
                </a:solidFill>
                <a:ea typeface="Calibri" panose="020F0502020204030204" pitchFamily="34" charset="0"/>
                <a:cs typeface="Times New Roman" panose="02020603050405020304" pitchFamily="18" charset="0"/>
              </a:rPr>
              <a:t>أ</a:t>
            </a:r>
            <a:r>
              <a:rPr lang="ar-EG" sz="2400"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أرشيف </a:t>
            </a:r>
            <a:r>
              <a:rPr lang="ar-SA" sz="2400" b="1" dirty="0">
                <a:solidFill>
                  <a:srgbClr val="002060"/>
                </a:solidFill>
                <a:ea typeface="Calibri" panose="020F0502020204030204" pitchFamily="34" charset="0"/>
                <a:cs typeface="Times New Roman" panose="02020603050405020304" pitchFamily="18" charset="0"/>
              </a:rPr>
              <a:t>الصحيفة</a:t>
            </a:r>
            <a:r>
              <a:rPr lang="ar-SA" sz="2400" dirty="0">
                <a:solidFill>
                  <a:srgbClr val="002060"/>
                </a:solidFill>
                <a:ea typeface="Calibri" panose="020F0502020204030204" pitchFamily="34" charset="0"/>
                <a:cs typeface="Times New Roman" panose="02020603050405020304" pitchFamily="18" charset="0"/>
              </a:rPr>
              <a:t>: أو ما يسمي بقسم المعلومات ويوجد به ملفات للشخصيات العامة من </a:t>
            </a:r>
            <a:r>
              <a:rPr lang="ar-SA" sz="2400" dirty="0" smtClean="0">
                <a:solidFill>
                  <a:srgbClr val="002060"/>
                </a:solidFill>
                <a:ea typeface="Calibri" panose="020F0502020204030204" pitchFamily="34" charset="0"/>
                <a:cs typeface="Times New Roman" panose="02020603050405020304" pitchFamily="18" charset="0"/>
              </a:rPr>
              <a:t>سياس</a:t>
            </a:r>
            <a:r>
              <a:rPr lang="ar-EG" sz="2400" dirty="0" smtClean="0">
                <a:solidFill>
                  <a:srgbClr val="002060"/>
                </a:solidFill>
                <a:ea typeface="Calibri" panose="020F0502020204030204" pitchFamily="34" charset="0"/>
                <a:cs typeface="Times New Roman" panose="02020603050405020304" pitchFamily="18" charset="0"/>
              </a:rPr>
              <a:t>ي</a:t>
            </a:r>
            <a:r>
              <a:rPr lang="ar-SA" sz="2400" dirty="0" smtClean="0">
                <a:solidFill>
                  <a:srgbClr val="002060"/>
                </a:solidFill>
                <a:ea typeface="Calibri" panose="020F0502020204030204" pitchFamily="34" charset="0"/>
                <a:cs typeface="Times New Roman" panose="02020603050405020304" pitchFamily="18" charset="0"/>
              </a:rPr>
              <a:t>ين و</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دباء </a:t>
            </a:r>
            <a:r>
              <a:rPr lang="ar-SA" sz="2400" dirty="0">
                <a:solidFill>
                  <a:srgbClr val="002060"/>
                </a:solidFill>
                <a:ea typeface="Calibri" panose="020F0502020204030204" pitchFamily="34" charset="0"/>
                <a:cs typeface="Times New Roman" panose="02020603050405020304" pitchFamily="18" charset="0"/>
              </a:rPr>
              <a:t>وعلماء وفنانين </a:t>
            </a:r>
            <a:r>
              <a:rPr lang="ar-SA" sz="2400" dirty="0" smtClean="0">
                <a:solidFill>
                  <a:srgbClr val="002060"/>
                </a:solidFill>
                <a:ea typeface="Calibri" panose="020F0502020204030204" pitchFamily="34" charset="0"/>
                <a:cs typeface="Times New Roman" panose="02020603050405020304" pitchFamily="18" charset="0"/>
              </a:rPr>
              <a:t>وغيرهم</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كما يوجد به ملفات للموضوعات والقضايا </a:t>
            </a:r>
            <a:r>
              <a:rPr lang="ar-SA" sz="2400" dirty="0" smtClean="0">
                <a:solidFill>
                  <a:srgbClr val="002060"/>
                </a:solidFill>
                <a:ea typeface="Calibri" panose="020F0502020204030204" pitchFamily="34" charset="0"/>
                <a:cs typeface="Times New Roman" panose="02020603050405020304" pitchFamily="18" charset="0"/>
              </a:rPr>
              <a:t>المهم</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التي تدخل ضمن اهتمامات الصحيفة</a:t>
            </a:r>
            <a:r>
              <a:rPr lang="ar-SA" sz="2400" dirty="0">
                <a:ea typeface="Calibri" panose="020F0502020204030204" pitchFamily="34" charset="0"/>
                <a:cs typeface="Times New Roman" panose="02020603050405020304" pitchFamily="18" charset="0"/>
              </a:rPr>
              <a:t/>
            </a:r>
            <a:br>
              <a:rPr lang="ar-SA" sz="2400" dirty="0">
                <a:ea typeface="Calibri" panose="020F0502020204030204" pitchFamily="34" charset="0"/>
                <a:cs typeface="Times New Roman" panose="02020603050405020304" pitchFamily="18" charset="0"/>
              </a:rPr>
            </a:b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2">
            <a:extLst>
              <a:ext uri="{FF2B5EF4-FFF2-40B4-BE49-F238E27FC236}">
                <a16:creationId xmlns:a16="http://schemas.microsoft.com/office/drawing/2014/main" id="{E8E81BDF-33C8-4CAE-9306-A8274B5E051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36202" y="70812"/>
            <a:ext cx="2470340" cy="890596"/>
          </a:xfrm>
          <a:prstGeom prst="rect">
            <a:avLst/>
          </a:prstGeom>
        </p:spPr>
      </p:pic>
      <p:pic>
        <p:nvPicPr>
          <p:cNvPr id="7" name="Picture Placeholder 4">
            <a:extLst>
              <a:ext uri="{FF2B5EF4-FFF2-40B4-BE49-F238E27FC236}">
                <a16:creationId xmlns:a16="http://schemas.microsoft.com/office/drawing/2014/main" id="{CAE9AB83-CE17-4381-9486-F7447183E58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2546" y="1899790"/>
            <a:ext cx="3429112"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BFD76DE4-DCCE-4D38-BAAF-6F829FBA98B8}"/>
              </a:ext>
            </a:extLst>
          </p:cNvPr>
          <p:cNvSpPr/>
          <p:nvPr/>
        </p:nvSpPr>
        <p:spPr>
          <a:xfrm>
            <a:off x="1134721" y="1000120"/>
            <a:ext cx="202939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a:ea typeface="Roboto Light" panose="02000000000000000000" pitchFamily="2" charset="0"/>
                <a:cs typeface="+mj-cs"/>
              </a:rPr>
              <a:t>Lecture No </a:t>
            </a:r>
            <a:r>
              <a:rPr kumimoji="0" lang="en-US" sz="2000" b="1" i="0" u="none" strike="noStrike" kern="1200" cap="none" spc="0" normalizeH="0" baseline="0" noProof="0" dirty="0" smtClean="0">
                <a:ln>
                  <a:noFill/>
                </a:ln>
                <a:solidFill>
                  <a:prstClr val="white"/>
                </a:solidFill>
                <a:effectLst/>
                <a:uLnTx/>
                <a:uFillTx/>
                <a:latin typeface="Adobe Caslon Pro"/>
                <a:ea typeface="Roboto Light" panose="02000000000000000000" pitchFamily="2" charset="0"/>
                <a:cs typeface="+mj-cs"/>
              </a:rPr>
              <a:t>6</a:t>
            </a:r>
            <a:endParaRPr kumimoji="0" lang="en-US" sz="1400" b="1" i="0" u="none" strike="noStrike" kern="1200" cap="none" spc="0" normalizeH="0" baseline="0" noProof="0" dirty="0">
              <a:ln>
                <a:noFill/>
              </a:ln>
              <a:solidFill>
                <a:prstClr val="white"/>
              </a:solidFill>
              <a:effectLst/>
              <a:uLnTx/>
              <a:uFillTx/>
              <a:latin typeface="Adobe Caslon Pro"/>
              <a:ea typeface="Roboto Light" panose="02000000000000000000" pitchFamily="2" charset="0"/>
              <a:cs typeface="+mj-cs"/>
            </a:endParaRPr>
          </a:p>
        </p:txBody>
      </p:sp>
      <p:sp>
        <p:nvSpPr>
          <p:cNvPr id="10" name="Rectangle 9">
            <a:extLst>
              <a:ext uri="{FF2B5EF4-FFF2-40B4-BE49-F238E27FC236}">
                <a16:creationId xmlns:a16="http://schemas.microsoft.com/office/drawing/2014/main" id="{85EE632C-9B98-46C1-BD96-6DD679ADDE87}"/>
              </a:ext>
            </a:extLst>
          </p:cNvPr>
          <p:cNvSpPr/>
          <p:nvPr/>
        </p:nvSpPr>
        <p:spPr>
          <a:xfrm flipV="1">
            <a:off x="385458" y="53851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Rounded Corners 11">
            <a:extLst>
              <a:ext uri="{FF2B5EF4-FFF2-40B4-BE49-F238E27FC236}">
                <a16:creationId xmlns:a16="http://schemas.microsoft.com/office/drawing/2014/main" id="{0A5F286D-6195-4BC8-B53E-9E4D64748851}"/>
              </a:ext>
            </a:extLst>
          </p:cNvPr>
          <p:cNvSpPr/>
          <p:nvPr/>
        </p:nvSpPr>
        <p:spPr>
          <a:xfrm>
            <a:off x="4598126" y="1000119"/>
            <a:ext cx="5362200" cy="71111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0"/>
              </a:spcAft>
            </a:pPr>
            <a:r>
              <a:rPr lang="ar-EG" sz="2400" b="1" kern="1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5. مصادر الحديث الصحفي</a:t>
            </a:r>
            <a:endParaRPr lang="en-US" sz="2400" b="1" kern="1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1141549"/>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25940" y="107186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18952" y="1293222"/>
            <a:ext cx="9557477" cy="480713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tabLst>
                <a:tab pos="457200" algn="l"/>
              </a:tabLst>
            </a:pPr>
            <a:r>
              <a:rPr lang="ar-SA" dirty="0">
                <a:solidFill>
                  <a:srgbClr val="002060"/>
                </a:solidFill>
                <a:ea typeface="Calibri" panose="020F0502020204030204" pitchFamily="34" charset="0"/>
                <a:cs typeface="Times New Roman" panose="02020603050405020304" pitchFamily="18" charset="0"/>
              </a:rPr>
              <a:t/>
            </a:r>
            <a:br>
              <a:rPr lang="ar-SA" dirty="0">
                <a:solidFill>
                  <a:srgbClr val="002060"/>
                </a:solidFill>
                <a:ea typeface="Calibri" panose="020F0502020204030204" pitchFamily="34" charset="0"/>
                <a:cs typeface="Times New Roman" panose="02020603050405020304" pitchFamily="18" charset="0"/>
              </a:rPr>
            </a:br>
            <a:r>
              <a:rPr lang="ar-SA" sz="2400" dirty="0" smtClean="0">
                <a:solidFill>
                  <a:srgbClr val="002060"/>
                </a:solidFill>
                <a:ea typeface="Calibri" panose="020F0502020204030204" pitchFamily="34" charset="0"/>
                <a:cs typeface="Times New Roman" panose="02020603050405020304" pitchFamily="18" charset="0"/>
              </a:rPr>
              <a:t>ب</a:t>
            </a:r>
            <a:r>
              <a:rPr lang="ar-EG" sz="2400"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المكتبة</a:t>
            </a:r>
            <a:r>
              <a:rPr lang="ar-SA" sz="2400" b="1" dirty="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ويوجد بالمكتبات كتب </a:t>
            </a:r>
            <a:r>
              <a:rPr lang="ar-SA" sz="2400" dirty="0" smtClean="0">
                <a:solidFill>
                  <a:srgbClr val="002060"/>
                </a:solidFill>
                <a:ea typeface="Calibri" panose="020F0502020204030204" pitchFamily="34" charset="0"/>
                <a:cs typeface="Times New Roman" panose="02020603050405020304" pitchFamily="18" charset="0"/>
              </a:rPr>
              <a:t>و</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بحاث </a:t>
            </a:r>
            <a:r>
              <a:rPr lang="ar-SA" sz="2400" dirty="0">
                <a:solidFill>
                  <a:srgbClr val="002060"/>
                </a:solidFill>
                <a:ea typeface="Calibri" panose="020F0502020204030204" pitchFamily="34" charset="0"/>
                <a:cs typeface="Times New Roman" panose="02020603050405020304" pitchFamily="18" charset="0"/>
              </a:rPr>
              <a:t>ودراسات </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جريت </a:t>
            </a:r>
            <a:r>
              <a:rPr lang="ar-SA" sz="2400" dirty="0">
                <a:solidFill>
                  <a:srgbClr val="002060"/>
                </a:solidFill>
                <a:ea typeface="Calibri" panose="020F0502020204030204" pitchFamily="34" charset="0"/>
                <a:cs typeface="Times New Roman" panose="02020603050405020304" pitchFamily="18" charset="0"/>
              </a:rPr>
              <a:t>ربما حول </a:t>
            </a:r>
            <a:r>
              <a:rPr lang="ar-SA" sz="2400" dirty="0" smtClean="0">
                <a:solidFill>
                  <a:srgbClr val="002060"/>
                </a:solidFill>
                <a:ea typeface="Calibri" panose="020F0502020204030204" pitchFamily="34" charset="0"/>
                <a:cs typeface="Times New Roman" panose="02020603050405020304" pitchFamily="18" charset="0"/>
              </a:rPr>
              <a:t>الشخصي</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التي سيجري معها الحديث </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و </a:t>
            </a:r>
            <a:r>
              <a:rPr lang="ar-SA" sz="2400" dirty="0">
                <a:solidFill>
                  <a:srgbClr val="002060"/>
                </a:solidFill>
                <a:ea typeface="Calibri" panose="020F0502020204030204" pitchFamily="34" charset="0"/>
                <a:cs typeface="Times New Roman" panose="02020603050405020304" pitchFamily="18" charset="0"/>
              </a:rPr>
              <a:t>حول الموضوعات والقضايا التي سيناقشها الصحفي معها.كما </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نه </a:t>
            </a:r>
            <a:r>
              <a:rPr lang="ar-SA" sz="2400" dirty="0">
                <a:solidFill>
                  <a:srgbClr val="002060"/>
                </a:solidFill>
                <a:ea typeface="Calibri" panose="020F0502020204030204" pitchFamily="34" charset="0"/>
                <a:cs typeface="Times New Roman" panose="02020603050405020304" pitchFamily="18" charset="0"/>
              </a:rPr>
              <a:t>بامكانه أن يطلع </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يضا </a:t>
            </a:r>
            <a:r>
              <a:rPr lang="ar-SA" sz="2400" dirty="0">
                <a:solidFill>
                  <a:srgbClr val="002060"/>
                </a:solidFill>
                <a:ea typeface="Calibri" panose="020F0502020204030204" pitchFamily="34" charset="0"/>
                <a:cs typeface="Times New Roman" panose="02020603050405020304" pitchFamily="18" charset="0"/>
              </a:rPr>
              <a:t>علي الكتب التي قد تكون من تأليف هذه </a:t>
            </a:r>
            <a:r>
              <a:rPr lang="ar-SA" sz="2400" dirty="0" smtClean="0">
                <a:solidFill>
                  <a:srgbClr val="002060"/>
                </a:solidFill>
                <a:ea typeface="Calibri" panose="020F0502020204030204" pitchFamily="34" charset="0"/>
                <a:cs typeface="Times New Roman" panose="02020603050405020304" pitchFamily="18" charset="0"/>
              </a:rPr>
              <a:t>الشخصية</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وبالمكتبات يمكن </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ن </a:t>
            </a:r>
            <a:r>
              <a:rPr lang="ar-SA" sz="2400" dirty="0">
                <a:solidFill>
                  <a:srgbClr val="002060"/>
                </a:solidFill>
                <a:ea typeface="Calibri" panose="020F0502020204030204" pitchFamily="34" charset="0"/>
                <a:cs typeface="Times New Roman" panose="02020603050405020304" pitchFamily="18" charset="0"/>
              </a:rPr>
              <a:t>نعثر فى الموسوعات والمعاجم والكتب السنوية وغيرها على ما نحتاج </a:t>
            </a:r>
            <a:r>
              <a:rPr lang="ar-EG" sz="2400" dirty="0" smtClean="0">
                <a:solidFill>
                  <a:srgbClr val="002060"/>
                </a:solidFill>
                <a:ea typeface="Calibri" panose="020F0502020204030204" pitchFamily="34" charset="0"/>
                <a:cs typeface="Times New Roman" panose="02020603050405020304" pitchFamily="18" charset="0"/>
              </a:rPr>
              <a:t>إ</a:t>
            </a:r>
            <a:r>
              <a:rPr lang="ar-SA" sz="2400" dirty="0" smtClean="0">
                <a:solidFill>
                  <a:srgbClr val="002060"/>
                </a:solidFill>
                <a:ea typeface="Calibri" panose="020F0502020204030204" pitchFamily="34" charset="0"/>
                <a:cs typeface="Times New Roman" panose="02020603050405020304" pitchFamily="18" charset="0"/>
              </a:rPr>
              <a:t>ليه </a:t>
            </a:r>
            <a:r>
              <a:rPr lang="ar-SA" sz="2400" dirty="0">
                <a:solidFill>
                  <a:srgbClr val="002060"/>
                </a:solidFill>
                <a:ea typeface="Calibri" panose="020F0502020204030204" pitchFamily="34" charset="0"/>
                <a:cs typeface="Times New Roman" panose="02020603050405020304" pitchFamily="18" charset="0"/>
              </a:rPr>
              <a:t>من معلومات او </a:t>
            </a:r>
            <a:r>
              <a:rPr lang="ar-SA" sz="2400" dirty="0" smtClean="0">
                <a:solidFill>
                  <a:srgbClr val="002060"/>
                </a:solidFill>
                <a:ea typeface="Calibri" panose="020F0502020204030204" pitchFamily="34" charset="0"/>
                <a:cs typeface="Times New Roman" panose="02020603050405020304" pitchFamily="18" charset="0"/>
              </a:rPr>
              <a:t>إحصا</a:t>
            </a:r>
            <a:r>
              <a:rPr lang="ar-EG" sz="2400" dirty="0" smtClean="0">
                <a:solidFill>
                  <a:srgbClr val="002060"/>
                </a:solidFill>
                <a:ea typeface="Calibri" panose="020F0502020204030204" pitchFamily="34" charset="0"/>
                <a:cs typeface="Times New Roman" panose="02020603050405020304" pitchFamily="18" charset="0"/>
              </a:rPr>
              <a:t>ئيا</a:t>
            </a:r>
            <a:r>
              <a:rPr lang="ar-SA" sz="2400" dirty="0" smtClean="0">
                <a:solidFill>
                  <a:srgbClr val="002060"/>
                </a:solidFill>
                <a:ea typeface="Calibri" panose="020F0502020204030204" pitchFamily="34" charset="0"/>
                <a:cs typeface="Times New Roman" panose="02020603050405020304" pitchFamily="18" charset="0"/>
              </a:rPr>
              <a:t>ت </a:t>
            </a:r>
            <a:r>
              <a:rPr lang="ar-SA" sz="2400" dirty="0">
                <a:solidFill>
                  <a:srgbClr val="002060"/>
                </a:solidFill>
                <a:ea typeface="Calibri" panose="020F0502020204030204" pitchFamily="34" charset="0"/>
                <a:cs typeface="Times New Roman" panose="02020603050405020304" pitchFamily="18" charset="0"/>
              </a:rPr>
              <a:t>وهناك </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يضا </a:t>
            </a:r>
            <a:r>
              <a:rPr lang="ar-SA" sz="2400" dirty="0">
                <a:solidFill>
                  <a:srgbClr val="002060"/>
                </a:solidFill>
                <a:ea typeface="Calibri" panose="020F0502020204030204" pitchFamily="34" charset="0"/>
                <a:cs typeface="Times New Roman" panose="02020603050405020304" pitchFamily="18" charset="0"/>
              </a:rPr>
              <a:t>قواعد البيانات وبنوك المعلومات </a:t>
            </a:r>
            <a:r>
              <a:rPr lang="ar-SA" sz="2400" dirty="0" smtClean="0">
                <a:solidFill>
                  <a:srgbClr val="002060"/>
                </a:solidFill>
                <a:ea typeface="Calibri" panose="020F0502020204030204" pitchFamily="34" charset="0"/>
                <a:cs typeface="Times New Roman" panose="02020603050405020304" pitchFamily="18" charset="0"/>
              </a:rPr>
              <a:t>الالكترونية</a:t>
            </a:r>
            <a:r>
              <a:rPr lang="ar-EG" sz="2400" dirty="0" smtClean="0">
                <a:solidFill>
                  <a:srgbClr val="002060"/>
                </a:solidFill>
                <a:ea typeface="Calibri" panose="020F0502020204030204" pitchFamily="34" charset="0"/>
                <a:cs typeface="Times New Roman" panose="02020603050405020304" pitchFamily="18" charset="0"/>
              </a:rPr>
              <a:t>.</a:t>
            </a:r>
          </a:p>
          <a:p>
            <a:pPr marL="342900" lvl="0" indent="-342900" algn="justLow" rtl="1">
              <a:spcAft>
                <a:spcPts val="800"/>
              </a:spcAft>
              <a:tabLst>
                <a:tab pos="457200" algn="l"/>
              </a:tabLst>
            </a:pPr>
            <a:r>
              <a:rPr lang="ar-SA" sz="2400" dirty="0" smtClean="0">
                <a:solidFill>
                  <a:srgbClr val="002060"/>
                </a:solidFill>
                <a:ea typeface="Calibri" panose="020F0502020204030204" pitchFamily="34" charset="0"/>
                <a:cs typeface="Times New Roman" panose="02020603050405020304" pitchFamily="18" charset="0"/>
              </a:rPr>
              <a:t>ج</a:t>
            </a:r>
            <a:r>
              <a:rPr lang="ar-EG" sz="2400"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الاتصال </a:t>
            </a:r>
            <a:r>
              <a:rPr lang="ar-SA" sz="2400" b="1" dirty="0">
                <a:solidFill>
                  <a:srgbClr val="002060"/>
                </a:solidFill>
                <a:ea typeface="Calibri" panose="020F0502020204030204" pitchFamily="34" charset="0"/>
                <a:cs typeface="Times New Roman" panose="02020603050405020304" pitchFamily="18" charset="0"/>
              </a:rPr>
              <a:t>بالصحفيين الذين سبق لهم اجراء مقابلات مع هذه </a:t>
            </a:r>
            <a:r>
              <a:rPr lang="ar-SA" sz="2400" b="1" dirty="0" smtClean="0">
                <a:solidFill>
                  <a:srgbClr val="002060"/>
                </a:solidFill>
                <a:ea typeface="Calibri" panose="020F0502020204030204" pitchFamily="34" charset="0"/>
                <a:cs typeface="Times New Roman" panose="02020603050405020304" pitchFamily="18" charset="0"/>
              </a:rPr>
              <a:t>الشخصي</a:t>
            </a:r>
            <a:r>
              <a:rPr lang="ar-EG" sz="2400" b="1" dirty="0" smtClean="0">
                <a:solidFill>
                  <a:srgbClr val="002060"/>
                </a:solidFill>
                <a:ea typeface="Calibri" panose="020F0502020204030204" pitchFamily="34" charset="0"/>
                <a:cs typeface="Times New Roman" panose="02020603050405020304" pitchFamily="18" charset="0"/>
              </a:rPr>
              <a:t>ة</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فقد يكون لديهم معلومات مفيدة عن </a:t>
            </a:r>
            <a:r>
              <a:rPr lang="ar-SA" sz="2400" dirty="0" smtClean="0">
                <a:solidFill>
                  <a:srgbClr val="002060"/>
                </a:solidFill>
                <a:ea typeface="Calibri" panose="020F0502020204030204" pitchFamily="34" charset="0"/>
                <a:cs typeface="Times New Roman" panose="02020603050405020304" pitchFamily="18" charset="0"/>
              </a:rPr>
              <a:t>شخصي</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 المتحدث</a:t>
            </a:r>
            <a:r>
              <a:rPr lang="ar-EG" sz="2400" dirty="0" smtClean="0">
                <a:solidFill>
                  <a:srgbClr val="002060"/>
                </a:solidFill>
                <a:ea typeface="Calibri" panose="020F0502020204030204" pitchFamily="34" charset="0"/>
                <a:cs typeface="Times New Roman" panose="02020603050405020304" pitchFamily="18" charset="0"/>
              </a:rPr>
              <a:t>.</a:t>
            </a:r>
          </a:p>
          <a:p>
            <a:pPr marL="342900" lvl="0" indent="-342900" algn="justLow" rtl="1">
              <a:spcAft>
                <a:spcPts val="800"/>
              </a:spcAft>
              <a:tabLst>
                <a:tab pos="457200" algn="l"/>
              </a:tabLst>
            </a:pPr>
            <a:r>
              <a:rPr lang="ar-SA" sz="2400" dirty="0" smtClean="0">
                <a:solidFill>
                  <a:srgbClr val="002060"/>
                </a:solidFill>
                <a:ea typeface="Calibri" panose="020F0502020204030204" pitchFamily="34" charset="0"/>
                <a:cs typeface="Times New Roman" panose="02020603050405020304" pitchFamily="18" charset="0"/>
              </a:rPr>
              <a:t>د</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الاتصال بأصدقاء </a:t>
            </a:r>
            <a:r>
              <a:rPr lang="ar-SA" sz="2400" b="1" dirty="0" smtClean="0">
                <a:solidFill>
                  <a:srgbClr val="002060"/>
                </a:solidFill>
                <a:ea typeface="Calibri" panose="020F0502020204030204" pitchFamily="34" charset="0"/>
                <a:cs typeface="Times New Roman" panose="02020603050405020304" pitchFamily="18" charset="0"/>
              </a:rPr>
              <a:t>الشخصي</a:t>
            </a:r>
            <a:r>
              <a:rPr lang="ar-EG" sz="2400" b="1" dirty="0" smtClean="0">
                <a:solidFill>
                  <a:srgbClr val="002060"/>
                </a:solidFill>
                <a:ea typeface="Calibri" panose="020F0502020204030204" pitchFamily="34" charset="0"/>
                <a:cs typeface="Times New Roman" panose="02020603050405020304" pitchFamily="18" charset="0"/>
              </a:rPr>
              <a:t>ة</a:t>
            </a:r>
            <a:r>
              <a:rPr lang="ar-SA" sz="2400" b="1"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القدامى وزملاء </a:t>
            </a:r>
            <a:r>
              <a:rPr lang="ar-SA" sz="2400" b="1" dirty="0" smtClean="0">
                <a:solidFill>
                  <a:srgbClr val="002060"/>
                </a:solidFill>
                <a:ea typeface="Calibri" panose="020F0502020204030204" pitchFamily="34" charset="0"/>
                <a:cs typeface="Times New Roman" panose="02020603050405020304" pitchFamily="18" charset="0"/>
              </a:rPr>
              <a:t>دراسته</a:t>
            </a:r>
            <a:r>
              <a:rPr lang="ar-EG" sz="2400" b="1"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وذلك فى </a:t>
            </a:r>
            <a:r>
              <a:rPr lang="ar-SA" sz="2400" dirty="0" smtClean="0">
                <a:solidFill>
                  <a:srgbClr val="002060"/>
                </a:solidFill>
                <a:ea typeface="Calibri" panose="020F0502020204030204" pitchFamily="34" charset="0"/>
                <a:cs typeface="Times New Roman" panose="02020603050405020304" pitchFamily="18" charset="0"/>
              </a:rPr>
              <a:t>حال</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الاعداد لحديث يستهدف تصوير جوانب فى شخصية </a:t>
            </a:r>
            <a:r>
              <a:rPr lang="ar-SA" sz="2400" dirty="0" smtClean="0">
                <a:solidFill>
                  <a:srgbClr val="002060"/>
                </a:solidFill>
                <a:ea typeface="Calibri" panose="020F0502020204030204" pitchFamily="34" charset="0"/>
                <a:cs typeface="Times New Roman" panose="02020603050405020304" pitchFamily="18" charset="0"/>
              </a:rPr>
              <a:t>المتحدث</a:t>
            </a:r>
            <a:r>
              <a:rPr lang="ar-EG" sz="2400" dirty="0" smtClean="0">
                <a:solidFill>
                  <a:srgbClr val="002060"/>
                </a:solidFill>
                <a:ea typeface="Calibri" panose="020F0502020204030204" pitchFamily="34" charset="0"/>
                <a:cs typeface="Times New Roman" panose="02020603050405020304" pitchFamily="18" charset="0"/>
              </a:rPr>
              <a:t>.</a:t>
            </a:r>
          </a:p>
          <a:p>
            <a:pPr marL="342900" lvl="0" indent="-342900" algn="justLow" rtl="1">
              <a:spcAft>
                <a:spcPts val="800"/>
              </a:spcAft>
              <a:tabLst>
                <a:tab pos="457200" algn="l"/>
              </a:tabLst>
            </a:pPr>
            <a:r>
              <a:rPr lang="ar-SA" dirty="0">
                <a:solidFill>
                  <a:srgbClr val="002060"/>
                </a:solidFill>
                <a:ea typeface="Calibri" panose="020F0502020204030204" pitchFamily="34" charset="0"/>
                <a:cs typeface="Times New Roman" panose="02020603050405020304" pitchFamily="18" charset="0"/>
              </a:rPr>
              <a:t/>
            </a:r>
            <a:br>
              <a:rPr lang="ar-SA" dirty="0">
                <a:solidFill>
                  <a:srgbClr val="002060"/>
                </a:solidFill>
                <a:ea typeface="Calibri" panose="020F0502020204030204" pitchFamily="34" charset="0"/>
                <a:cs typeface="Times New Roman" panose="02020603050405020304" pitchFamily="18" charset="0"/>
              </a:rPr>
            </a:br>
            <a:endParaRPr lang="en-US" sz="105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74804" y="63217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71145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4857" y="1210614"/>
            <a:ext cx="10610351" cy="472654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justLow" rtl="1">
              <a:lnSpc>
                <a:spcPct val="150000"/>
              </a:lnSpc>
              <a:spcAft>
                <a:spcPts val="800"/>
              </a:spcAft>
              <a:buSzPts val="1000"/>
              <a:tabLst>
                <a:tab pos="914400" algn="l"/>
              </a:tabLst>
            </a:pPr>
            <a:endParaRPr lang="ar-EG" sz="2000" dirty="0" smtClean="0">
              <a:solidFill>
                <a:srgbClr val="002060"/>
              </a:solidFill>
              <a:ea typeface="Calibri" panose="020F0502020204030204" pitchFamily="34" charset="0"/>
              <a:cs typeface="Times New Roman" panose="02020603050405020304" pitchFamily="18" charset="0"/>
            </a:endParaRPr>
          </a:p>
          <a:p>
            <a:pPr lvl="1" algn="justLow" rtl="1">
              <a:lnSpc>
                <a:spcPct val="150000"/>
              </a:lnSpc>
              <a:spcAft>
                <a:spcPts val="800"/>
              </a:spcAft>
              <a:buSzPts val="1000"/>
              <a:tabLst>
                <a:tab pos="914400" algn="l"/>
              </a:tabLst>
            </a:pPr>
            <a:r>
              <a:rPr lang="ar-EG" sz="2000" dirty="0">
                <a:solidFill>
                  <a:srgbClr val="002060"/>
                </a:solidFill>
                <a:ea typeface="Calibri" panose="020F0502020204030204" pitchFamily="34" charset="0"/>
                <a:cs typeface="Times New Roman" panose="02020603050405020304" pitchFamily="18" charset="0"/>
              </a:rPr>
              <a:t> </a:t>
            </a:r>
            <a:r>
              <a:rPr lang="ar-EG" sz="2000" dirty="0" smtClean="0">
                <a:solidFill>
                  <a:srgbClr val="002060"/>
                </a:solidFill>
                <a:ea typeface="Calibri" panose="020F0502020204030204" pitchFamily="34" charset="0"/>
                <a:cs typeface="Times New Roman" panose="02020603050405020304" pitchFamily="18" charset="0"/>
              </a:rPr>
              <a:t>      </a:t>
            </a:r>
          </a:p>
          <a:p>
            <a:pPr lvl="1" algn="justLow" rtl="1">
              <a:lnSpc>
                <a:spcPct val="150000"/>
              </a:lnSpc>
              <a:spcAft>
                <a:spcPts val="800"/>
              </a:spcAft>
              <a:buSzPts val="1000"/>
              <a:tabLst>
                <a:tab pos="914400" algn="l"/>
              </a:tabLst>
            </a:pPr>
            <a:r>
              <a:rPr lang="ar-SA" sz="2000" dirty="0" smtClean="0">
                <a:solidFill>
                  <a:srgbClr val="002060"/>
                </a:solidFill>
                <a:ea typeface="Calibri" panose="020F0502020204030204" pitchFamily="34" charset="0"/>
                <a:cs typeface="Times New Roman" panose="02020603050405020304" pitchFamily="18" charset="0"/>
              </a:rPr>
              <a:t>المحرر </a:t>
            </a:r>
            <a:r>
              <a:rPr lang="ar-SA" sz="2000" dirty="0">
                <a:solidFill>
                  <a:srgbClr val="002060"/>
                </a:solidFill>
                <a:ea typeface="Calibri" panose="020F0502020204030204" pitchFamily="34" charset="0"/>
                <a:cs typeface="Times New Roman" panose="02020603050405020304" pitchFamily="18" charset="0"/>
              </a:rPr>
              <a:t>الذي يذهب إلى المقابلة بدون أسئلة معدة سلفا، قد يضيع منه الموضوع الأصلي الذي جاء من أجله، وقد ينحرف به المتحدث إلى مجالات بعيدة عن نطاق الموضوع الأصلي</a:t>
            </a:r>
            <a:br>
              <a:rPr lang="ar-SA" sz="2000" dirty="0">
                <a:solidFill>
                  <a:srgbClr val="002060"/>
                </a:solidFill>
                <a:ea typeface="Calibri" panose="020F0502020204030204" pitchFamily="34" charset="0"/>
                <a:cs typeface="Times New Roman" panose="02020603050405020304" pitchFamily="18" charset="0"/>
              </a:rPr>
            </a:br>
            <a:r>
              <a:rPr lang="ar-SA" sz="2000" dirty="0">
                <a:solidFill>
                  <a:srgbClr val="002060"/>
                </a:solidFill>
                <a:ea typeface="Calibri" panose="020F0502020204030204" pitchFamily="34" charset="0"/>
                <a:cs typeface="Times New Roman" panose="02020603050405020304" pitchFamily="18" charset="0"/>
              </a:rPr>
              <a:t>والمقابلة هي رحلة استكشاف </a:t>
            </a:r>
            <a:r>
              <a:rPr lang="ar-SA" sz="2000" dirty="0" smtClean="0">
                <a:solidFill>
                  <a:srgbClr val="002060"/>
                </a:solidFill>
                <a:ea typeface="Calibri" panose="020F0502020204030204" pitchFamily="34" charset="0"/>
                <a:cs typeface="Times New Roman" panose="02020603050405020304" pitchFamily="18" charset="0"/>
              </a:rPr>
              <a:t>و</a:t>
            </a:r>
            <a:r>
              <a:rPr lang="ar-EG" sz="2000" dirty="0" smtClean="0">
                <a:solidFill>
                  <a:srgbClr val="002060"/>
                </a:solidFill>
                <a:ea typeface="Calibri" panose="020F0502020204030204" pitchFamily="34" charset="0"/>
                <a:cs typeface="Times New Roman" panose="02020603050405020304" pitchFamily="18" charset="0"/>
              </a:rPr>
              <a:t>أ</a:t>
            </a:r>
            <a:r>
              <a:rPr lang="ar-SA" sz="2000" dirty="0" smtClean="0">
                <a:solidFill>
                  <a:srgbClr val="002060"/>
                </a:solidFill>
                <a:ea typeface="Calibri" panose="020F0502020204030204" pitchFamily="34" charset="0"/>
                <a:cs typeface="Times New Roman" panose="02020603050405020304" pitchFamily="18" charset="0"/>
              </a:rPr>
              <a:t>نت</a:t>
            </a:r>
            <a:r>
              <a:rPr lang="ar-EG" sz="2000" dirty="0" smtClean="0">
                <a:solidFill>
                  <a:srgbClr val="002060"/>
                </a:solidFill>
                <a:ea typeface="Calibri" panose="020F0502020204030204" pitchFamily="34" charset="0"/>
                <a:cs typeface="Times New Roman" panose="02020603050405020304" pitchFamily="18" charset="0"/>
              </a:rPr>
              <a:t> كمحرر</a:t>
            </a:r>
            <a:r>
              <a:rPr lang="ar-SA" sz="2000" dirty="0" smtClean="0">
                <a:solidFill>
                  <a:srgbClr val="002060"/>
                </a:solidFill>
                <a:ea typeface="Calibri" panose="020F0502020204030204" pitchFamily="34" charset="0"/>
                <a:cs typeface="Times New Roman" panose="02020603050405020304" pitchFamily="18" charset="0"/>
              </a:rPr>
              <a:t> </a:t>
            </a:r>
            <a:r>
              <a:rPr lang="ar-SA" sz="2000" dirty="0">
                <a:solidFill>
                  <a:srgbClr val="002060"/>
                </a:solidFill>
                <a:ea typeface="Calibri" panose="020F0502020204030204" pitchFamily="34" charset="0"/>
                <a:cs typeface="Times New Roman" panose="02020603050405020304" pitchFamily="18" charset="0"/>
              </a:rPr>
              <a:t>احيانا تعرف </a:t>
            </a:r>
            <a:r>
              <a:rPr lang="ar-EG" sz="2000" dirty="0" smtClean="0">
                <a:solidFill>
                  <a:srgbClr val="002060"/>
                </a:solidFill>
                <a:ea typeface="Calibri" panose="020F0502020204030204" pitchFamily="34" charset="0"/>
                <a:cs typeface="Times New Roman" panose="02020603050405020304" pitchFamily="18" charset="0"/>
              </a:rPr>
              <a:t>أ</a:t>
            </a:r>
            <a:r>
              <a:rPr lang="ar-SA" sz="2000" dirty="0" smtClean="0">
                <a:solidFill>
                  <a:srgbClr val="002060"/>
                </a:solidFill>
                <a:ea typeface="Calibri" panose="020F0502020204030204" pitchFamily="34" charset="0"/>
                <a:cs typeface="Times New Roman" panose="02020603050405020304" pitchFamily="18" charset="0"/>
              </a:rPr>
              <a:t>ين </a:t>
            </a:r>
            <a:r>
              <a:rPr lang="ar-SA" sz="2000" dirty="0">
                <a:solidFill>
                  <a:srgbClr val="002060"/>
                </a:solidFill>
                <a:ea typeface="Calibri" panose="020F0502020204030204" pitchFamily="34" charset="0"/>
                <a:cs typeface="Times New Roman" panose="02020603050405020304" pitchFamily="18" charset="0"/>
              </a:rPr>
              <a:t>ستذهب </a:t>
            </a:r>
            <a:r>
              <a:rPr lang="ar-SA" sz="2000" dirty="0" smtClean="0">
                <a:solidFill>
                  <a:srgbClr val="002060"/>
                </a:solidFill>
                <a:ea typeface="Calibri" panose="020F0502020204030204" pitchFamily="34" charset="0"/>
                <a:cs typeface="Times New Roman" panose="02020603050405020304" pitchFamily="18" charset="0"/>
              </a:rPr>
              <a:t>و</a:t>
            </a:r>
            <a:r>
              <a:rPr lang="ar-EG" sz="2000" dirty="0" smtClean="0">
                <a:solidFill>
                  <a:srgbClr val="002060"/>
                </a:solidFill>
                <a:ea typeface="Calibri" panose="020F0502020204030204" pitchFamily="34" charset="0"/>
                <a:cs typeface="Times New Roman" panose="02020603050405020304" pitchFamily="18" charset="0"/>
              </a:rPr>
              <a:t>أ</a:t>
            </a:r>
            <a:r>
              <a:rPr lang="ar-SA" sz="2000" dirty="0" smtClean="0">
                <a:solidFill>
                  <a:srgbClr val="002060"/>
                </a:solidFill>
                <a:ea typeface="Calibri" panose="020F0502020204030204" pitchFamily="34" charset="0"/>
                <a:cs typeface="Times New Roman" panose="02020603050405020304" pitchFamily="18" charset="0"/>
              </a:rPr>
              <a:t>حيانا </a:t>
            </a:r>
            <a:r>
              <a:rPr lang="ar-EG" sz="2000" dirty="0" smtClean="0">
                <a:solidFill>
                  <a:srgbClr val="002060"/>
                </a:solidFill>
                <a:ea typeface="Calibri" panose="020F0502020204030204" pitchFamily="34" charset="0"/>
                <a:cs typeface="Times New Roman" panose="02020603050405020304" pitchFamily="18" charset="0"/>
              </a:rPr>
              <a:t>أ</a:t>
            </a:r>
            <a:r>
              <a:rPr lang="ar-SA" sz="2000" dirty="0" smtClean="0">
                <a:solidFill>
                  <a:srgbClr val="002060"/>
                </a:solidFill>
                <a:ea typeface="Calibri" panose="020F0502020204030204" pitchFamily="34" charset="0"/>
                <a:cs typeface="Times New Roman" panose="02020603050405020304" pitchFamily="18" charset="0"/>
              </a:rPr>
              <a:t>خري </a:t>
            </a:r>
            <a:r>
              <a:rPr lang="ar-SA" sz="2000" dirty="0">
                <a:solidFill>
                  <a:srgbClr val="002060"/>
                </a:solidFill>
                <a:ea typeface="Calibri" panose="020F0502020204030204" pitchFamily="34" charset="0"/>
                <a:cs typeface="Times New Roman" panose="02020603050405020304" pitchFamily="18" charset="0"/>
              </a:rPr>
              <a:t>لاتعرف ويجب </a:t>
            </a:r>
            <a:r>
              <a:rPr lang="ar-EG" sz="2000" dirty="0" smtClean="0">
                <a:solidFill>
                  <a:srgbClr val="002060"/>
                </a:solidFill>
                <a:ea typeface="Calibri" panose="020F0502020204030204" pitchFamily="34" charset="0"/>
                <a:cs typeface="Times New Roman" panose="02020603050405020304" pitchFamily="18" charset="0"/>
              </a:rPr>
              <a:t>أ</a:t>
            </a:r>
            <a:r>
              <a:rPr lang="ar-SA" sz="2000" dirty="0" smtClean="0">
                <a:solidFill>
                  <a:srgbClr val="002060"/>
                </a:solidFill>
                <a:ea typeface="Calibri" panose="020F0502020204030204" pitchFamily="34" charset="0"/>
                <a:cs typeface="Times New Roman" panose="02020603050405020304" pitchFamily="18" charset="0"/>
              </a:rPr>
              <a:t>ن </a:t>
            </a:r>
            <a:r>
              <a:rPr lang="ar-SA" sz="2000" dirty="0">
                <a:solidFill>
                  <a:srgbClr val="002060"/>
                </a:solidFill>
                <a:ea typeface="Calibri" panose="020F0502020204030204" pitchFamily="34" charset="0"/>
                <a:cs typeface="Times New Roman" panose="02020603050405020304" pitchFamily="18" charset="0"/>
              </a:rPr>
              <a:t>يكون لديك دائما فكرة عن السبب الذي من أجله ستجري المقابلة مع شخص ما</a:t>
            </a:r>
            <a:br>
              <a:rPr lang="ar-SA" sz="2000" dirty="0">
                <a:solidFill>
                  <a:srgbClr val="002060"/>
                </a:solidFill>
                <a:ea typeface="Calibri" panose="020F0502020204030204" pitchFamily="34" charset="0"/>
                <a:cs typeface="Times New Roman" panose="02020603050405020304" pitchFamily="18" charset="0"/>
              </a:rPr>
            </a:br>
            <a:r>
              <a:rPr lang="ar-SA" sz="2000" dirty="0">
                <a:solidFill>
                  <a:srgbClr val="002060"/>
                </a:solidFill>
                <a:ea typeface="Calibri" panose="020F0502020204030204" pitchFamily="34" charset="0"/>
                <a:cs typeface="Times New Roman" panose="02020603050405020304" pitchFamily="18" charset="0"/>
              </a:rPr>
              <a:t>وقد تسعى أسئلة الحديث الصحفي </a:t>
            </a:r>
            <a:r>
              <a:rPr lang="ar-EG" sz="2000" dirty="0" smtClean="0">
                <a:solidFill>
                  <a:srgbClr val="002060"/>
                </a:solidFill>
                <a:ea typeface="Calibri" panose="020F0502020204030204" pitchFamily="34" charset="0"/>
                <a:cs typeface="Times New Roman" panose="02020603050405020304" pitchFamily="18" charset="0"/>
              </a:rPr>
              <a:t>إ</a:t>
            </a:r>
            <a:r>
              <a:rPr lang="ar-SA" sz="2000" dirty="0" smtClean="0">
                <a:solidFill>
                  <a:srgbClr val="002060"/>
                </a:solidFill>
                <a:ea typeface="Calibri" panose="020F0502020204030204" pitchFamily="34" charset="0"/>
                <a:cs typeface="Times New Roman" panose="02020603050405020304" pitchFamily="18" charset="0"/>
              </a:rPr>
              <a:t>لي </a:t>
            </a:r>
            <a:r>
              <a:rPr lang="ar-SA" sz="2000" dirty="0">
                <a:solidFill>
                  <a:srgbClr val="002060"/>
                </a:solidFill>
                <a:ea typeface="Calibri" panose="020F0502020204030204" pitchFamily="34" charset="0"/>
                <a:cs typeface="Times New Roman" panose="02020603050405020304" pitchFamily="18" charset="0"/>
              </a:rPr>
              <a:t>ايجاد </a:t>
            </a:r>
            <a:r>
              <a:rPr lang="ar-EG" sz="2000" dirty="0" smtClean="0">
                <a:solidFill>
                  <a:srgbClr val="002060"/>
                </a:solidFill>
                <a:ea typeface="Calibri" panose="020F0502020204030204" pitchFamily="34" charset="0"/>
                <a:cs typeface="Times New Roman" panose="02020603050405020304" pitchFamily="18" charset="0"/>
              </a:rPr>
              <a:t>إ</a:t>
            </a:r>
            <a:r>
              <a:rPr lang="ar-SA" sz="2000" dirty="0" smtClean="0">
                <a:solidFill>
                  <a:srgbClr val="002060"/>
                </a:solidFill>
                <a:ea typeface="Calibri" panose="020F0502020204030204" pitchFamily="34" charset="0"/>
                <a:cs typeface="Times New Roman" panose="02020603050405020304" pitchFamily="18" charset="0"/>
              </a:rPr>
              <a:t>جابات </a:t>
            </a:r>
            <a:r>
              <a:rPr lang="ar-SA" sz="2000" dirty="0">
                <a:solidFill>
                  <a:srgbClr val="002060"/>
                </a:solidFill>
                <a:ea typeface="Calibri" panose="020F0502020204030204" pitchFamily="34" charset="0"/>
                <a:cs typeface="Times New Roman" panose="02020603050405020304" pitchFamily="18" charset="0"/>
              </a:rPr>
              <a:t>علي الأسئلة الخمسة أو الستة(من، متى،ماذا،أين،كيف،لماذا).ويمكن </a:t>
            </a:r>
            <a:r>
              <a:rPr lang="ar-EG" sz="2000" dirty="0" smtClean="0">
                <a:solidFill>
                  <a:srgbClr val="002060"/>
                </a:solidFill>
                <a:ea typeface="Calibri" panose="020F0502020204030204" pitchFamily="34" charset="0"/>
                <a:cs typeface="Times New Roman" panose="02020603050405020304" pitchFamily="18" charset="0"/>
              </a:rPr>
              <a:t>أ</a:t>
            </a:r>
            <a:r>
              <a:rPr lang="ar-SA" sz="2000" dirty="0" smtClean="0">
                <a:solidFill>
                  <a:srgbClr val="002060"/>
                </a:solidFill>
                <a:ea typeface="Calibri" panose="020F0502020204030204" pitchFamily="34" charset="0"/>
                <a:cs typeface="Times New Roman" panose="02020603050405020304" pitchFamily="18" charset="0"/>
              </a:rPr>
              <a:t>ن </a:t>
            </a:r>
            <a:r>
              <a:rPr lang="ar-SA" sz="2000" dirty="0">
                <a:solidFill>
                  <a:srgbClr val="002060"/>
                </a:solidFill>
                <a:ea typeface="Calibri" panose="020F0502020204030204" pitchFamily="34" charset="0"/>
                <a:cs typeface="Times New Roman" panose="02020603050405020304" pitchFamily="18" charset="0"/>
              </a:rPr>
              <a:t>تكتفي بالتركيز على عدد قليل من هذه </a:t>
            </a:r>
            <a:r>
              <a:rPr lang="ar-SA" sz="2000" dirty="0" smtClean="0">
                <a:solidFill>
                  <a:srgbClr val="002060"/>
                </a:solidFill>
                <a:ea typeface="Calibri" panose="020F0502020204030204" pitchFamily="34" charset="0"/>
                <a:cs typeface="Times New Roman" panose="02020603050405020304" pitchFamily="18" charset="0"/>
              </a:rPr>
              <a:t>الأسئلة</a:t>
            </a:r>
            <a:r>
              <a:rPr lang="ar-SA" sz="2000" dirty="0">
                <a:solidFill>
                  <a:srgbClr val="002060"/>
                </a:solidFill>
                <a:ea typeface="Calibri" panose="020F0502020204030204" pitchFamily="34" charset="0"/>
                <a:cs typeface="Times New Roman" panose="02020603050405020304" pitchFamily="18" charset="0"/>
              </a:rPr>
              <a:t>، وتجدر </a:t>
            </a:r>
            <a:r>
              <a:rPr lang="ar-SA" sz="2000" dirty="0" smtClean="0">
                <a:solidFill>
                  <a:srgbClr val="002060"/>
                </a:solidFill>
                <a:ea typeface="Calibri" panose="020F0502020204030204" pitchFamily="34" charset="0"/>
                <a:cs typeface="Times New Roman" panose="02020603050405020304" pitchFamily="18" charset="0"/>
              </a:rPr>
              <a:t>الإشار</a:t>
            </a:r>
            <a:r>
              <a:rPr lang="ar-EG" sz="2000" dirty="0" smtClean="0">
                <a:solidFill>
                  <a:srgbClr val="002060"/>
                </a:solidFill>
                <a:ea typeface="Calibri" panose="020F0502020204030204" pitchFamily="34" charset="0"/>
                <a:cs typeface="Times New Roman" panose="02020603050405020304" pitchFamily="18" charset="0"/>
              </a:rPr>
              <a:t>ة</a:t>
            </a:r>
            <a:r>
              <a:rPr lang="ar-SA" sz="2000" dirty="0" smtClean="0">
                <a:solidFill>
                  <a:srgbClr val="002060"/>
                </a:solidFill>
                <a:ea typeface="Calibri" panose="020F0502020204030204" pitchFamily="34" charset="0"/>
                <a:cs typeface="Times New Roman" panose="02020603050405020304" pitchFamily="18" charset="0"/>
              </a:rPr>
              <a:t> </a:t>
            </a:r>
            <a:r>
              <a:rPr lang="ar-SA" sz="2000" dirty="0">
                <a:solidFill>
                  <a:srgbClr val="002060"/>
                </a:solidFill>
                <a:ea typeface="Calibri" panose="020F0502020204030204" pitchFamily="34" charset="0"/>
                <a:cs typeface="Times New Roman" panose="02020603050405020304" pitchFamily="18" charset="0"/>
              </a:rPr>
              <a:t>إلى أن مرحلة إعداد وجمع المعلومات تفيد الصحفي فى تجنب الأسئلة التى سبق توجيهها </a:t>
            </a:r>
            <a:r>
              <a:rPr lang="ar-SA" sz="2000" dirty="0" smtClean="0">
                <a:solidFill>
                  <a:srgbClr val="002060"/>
                </a:solidFill>
                <a:ea typeface="Calibri" panose="020F0502020204030204" pitchFamily="34" charset="0"/>
                <a:cs typeface="Times New Roman" panose="02020603050405020304" pitchFamily="18" charset="0"/>
              </a:rPr>
              <a:t>للمتحدث</a:t>
            </a:r>
            <a:r>
              <a:rPr lang="ar-EG" sz="2000" dirty="0" smtClean="0">
                <a:solidFill>
                  <a:srgbClr val="002060"/>
                </a:solidFill>
                <a:ea typeface="Calibri" panose="020F0502020204030204" pitchFamily="34" charset="0"/>
                <a:cs typeface="Times New Roman" panose="02020603050405020304" pitchFamily="18" charset="0"/>
              </a:rPr>
              <a:t>.</a:t>
            </a:r>
          </a:p>
          <a:p>
            <a:pPr lvl="1" algn="justLow" rtl="1">
              <a:lnSpc>
                <a:spcPct val="150000"/>
              </a:lnSpc>
              <a:spcAft>
                <a:spcPts val="800"/>
              </a:spcAft>
              <a:buSzPts val="1000"/>
              <a:tabLst>
                <a:tab pos="914400" algn="l"/>
              </a:tabLst>
            </a:pPr>
            <a:r>
              <a:rPr lang="ar-EG" sz="2000" dirty="0" smtClean="0">
                <a:solidFill>
                  <a:srgbClr val="002060"/>
                </a:solidFill>
                <a:ea typeface="Calibri" panose="020F0502020204030204" pitchFamily="34" charset="0"/>
                <a:cs typeface="Times New Roman" panose="02020603050405020304" pitchFamily="18" charset="0"/>
              </a:rPr>
              <a:t>     ولا</a:t>
            </a:r>
            <a:r>
              <a:rPr lang="ar-SA" sz="2000" dirty="0" smtClean="0">
                <a:solidFill>
                  <a:srgbClr val="002060"/>
                </a:solidFill>
                <a:ea typeface="Calibri" panose="020F0502020204030204" pitchFamily="34" charset="0"/>
                <a:cs typeface="Times New Roman" panose="02020603050405020304" pitchFamily="18" charset="0"/>
              </a:rPr>
              <a:t>بد </a:t>
            </a:r>
            <a:r>
              <a:rPr lang="ar-SA" sz="2000" dirty="0">
                <a:solidFill>
                  <a:srgbClr val="002060"/>
                </a:solidFill>
                <a:ea typeface="Calibri" panose="020F0502020204030204" pitchFamily="34" charset="0"/>
                <a:cs typeface="Times New Roman" panose="02020603050405020304" pitchFamily="18" charset="0"/>
              </a:rPr>
              <a:t>وأن تكون لغة الأسئلة دقيقة وواضحة بحيث يأتي السؤال </a:t>
            </a:r>
            <a:r>
              <a:rPr lang="ar-SA" sz="2000" dirty="0" smtClean="0">
                <a:solidFill>
                  <a:srgbClr val="002060"/>
                </a:solidFill>
                <a:ea typeface="Calibri" panose="020F0502020204030204" pitchFamily="34" charset="0"/>
                <a:cs typeface="Times New Roman" panose="02020603050405020304" pitchFamily="18" charset="0"/>
              </a:rPr>
              <a:t>واضحا</a:t>
            </a:r>
            <a:r>
              <a:rPr lang="ar-EG" sz="2000" dirty="0" smtClean="0">
                <a:solidFill>
                  <a:srgbClr val="002060"/>
                </a:solidFill>
                <a:ea typeface="Calibri" panose="020F0502020204030204" pitchFamily="34" charset="0"/>
                <a:cs typeface="Times New Roman" panose="02020603050405020304" pitchFamily="18" charset="0"/>
              </a:rPr>
              <a:t>ً</a:t>
            </a:r>
            <a:r>
              <a:rPr lang="ar-SA" sz="2000" dirty="0" smtClean="0">
                <a:solidFill>
                  <a:srgbClr val="002060"/>
                </a:solidFill>
                <a:ea typeface="Calibri" panose="020F0502020204030204" pitchFamily="34" charset="0"/>
                <a:cs typeface="Times New Roman" panose="02020603050405020304" pitchFamily="18" charset="0"/>
              </a:rPr>
              <a:t> محددا</a:t>
            </a:r>
            <a:r>
              <a:rPr lang="ar-EG" sz="2000" dirty="0" smtClean="0">
                <a:solidFill>
                  <a:srgbClr val="002060"/>
                </a:solidFill>
                <a:ea typeface="Calibri" panose="020F0502020204030204" pitchFamily="34" charset="0"/>
                <a:cs typeface="Times New Roman" panose="02020603050405020304" pitchFamily="18" charset="0"/>
              </a:rPr>
              <a:t>ً</a:t>
            </a:r>
            <a:r>
              <a:rPr lang="ar-SA" sz="2000" dirty="0" smtClean="0">
                <a:solidFill>
                  <a:srgbClr val="002060"/>
                </a:solidFill>
                <a:ea typeface="Calibri" panose="020F0502020204030204" pitchFamily="34" charset="0"/>
                <a:cs typeface="Times New Roman" panose="02020603050405020304" pitchFamily="18" charset="0"/>
              </a:rPr>
              <a:t> خاليا</a:t>
            </a:r>
            <a:r>
              <a:rPr lang="ar-EG" sz="2000" dirty="0" smtClean="0">
                <a:solidFill>
                  <a:srgbClr val="002060"/>
                </a:solidFill>
                <a:ea typeface="Calibri" panose="020F0502020204030204" pitchFamily="34" charset="0"/>
                <a:cs typeface="Times New Roman" panose="02020603050405020304" pitchFamily="18" charset="0"/>
              </a:rPr>
              <a:t>ً</a:t>
            </a:r>
            <a:r>
              <a:rPr lang="ar-SA" sz="2000" dirty="0" smtClean="0">
                <a:solidFill>
                  <a:srgbClr val="002060"/>
                </a:solidFill>
                <a:ea typeface="Calibri" panose="020F0502020204030204" pitchFamily="34" charset="0"/>
                <a:cs typeface="Times New Roman" panose="02020603050405020304" pitchFamily="18" charset="0"/>
              </a:rPr>
              <a:t> </a:t>
            </a:r>
            <a:r>
              <a:rPr lang="ar-SA" sz="2000" dirty="0">
                <a:solidFill>
                  <a:srgbClr val="002060"/>
                </a:solidFill>
                <a:ea typeface="Calibri" panose="020F0502020204030204" pitchFamily="34" charset="0"/>
                <a:cs typeface="Times New Roman" panose="02020603050405020304" pitchFamily="18" charset="0"/>
              </a:rPr>
              <a:t>من أي لبس أو سوء فهم .. بحيث يساعد المتحدث على أن يقدم إجابات واضحة ومحددة أيضا.. فلغة الحديث لابد وأن تكون مفهومة من جميع القراء باختلاف ثقافاتهم وتعدد مستوياتهم </a:t>
            </a:r>
            <a:r>
              <a:rPr lang="ar-SA" sz="2000" dirty="0" smtClean="0">
                <a:solidFill>
                  <a:srgbClr val="002060"/>
                </a:solidFill>
                <a:ea typeface="Calibri" panose="020F0502020204030204" pitchFamily="34" charset="0"/>
                <a:cs typeface="Times New Roman" panose="02020603050405020304" pitchFamily="18" charset="0"/>
              </a:rPr>
              <a:t>الاجتماعية</a:t>
            </a:r>
            <a:endParaRPr lang="ar-EG" sz="2000" dirty="0">
              <a:solidFill>
                <a:srgbClr val="002060"/>
              </a:solidFill>
              <a:ea typeface="Calibri" panose="020F0502020204030204" pitchFamily="34" charset="0"/>
              <a:cs typeface="Times New Roman" panose="02020603050405020304" pitchFamily="18" charset="0"/>
            </a:endParaRPr>
          </a:p>
          <a:p>
            <a:pPr lvl="1" algn="justLow" rtl="1">
              <a:lnSpc>
                <a:spcPct val="150000"/>
              </a:lnSpc>
              <a:spcAft>
                <a:spcPts val="800"/>
              </a:spcAft>
              <a:buSzPts val="1000"/>
              <a:tabLst>
                <a:tab pos="914400" algn="l"/>
              </a:tabLst>
            </a:pPr>
            <a:r>
              <a:rPr lang="ar-SA" dirty="0">
                <a:solidFill>
                  <a:srgbClr val="002060"/>
                </a:solidFill>
                <a:ea typeface="Calibri" panose="020F0502020204030204" pitchFamily="34" charset="0"/>
                <a:cs typeface="Times New Roman" panose="02020603050405020304" pitchFamily="18" charset="0"/>
              </a:rPr>
              <a:t/>
            </a:r>
            <a:br>
              <a:rPr lang="ar-SA" dirty="0">
                <a:solidFill>
                  <a:srgbClr val="002060"/>
                </a:solidFill>
                <a:ea typeface="Calibri" panose="020F0502020204030204" pitchFamily="34" charset="0"/>
                <a:cs typeface="Times New Roman" panose="02020603050405020304" pitchFamily="18" charset="0"/>
              </a:rPr>
            </a:b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3351756" y="519293"/>
            <a:ext cx="4276393" cy="6913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2060"/>
                </a:solidFill>
                <a:ea typeface="Calibri" panose="020F0502020204030204" pitchFamily="34" charset="0"/>
                <a:cs typeface="Times New Roman" panose="02020603050405020304" pitchFamily="18" charset="0"/>
              </a:rPr>
              <a:t>5. </a:t>
            </a:r>
            <a:r>
              <a:rPr lang="ar-SA" sz="2400" b="1"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إعداد </a:t>
            </a:r>
            <a:r>
              <a:rPr lang="ar-EG" sz="2400" b="1" dirty="0" smtClean="0">
                <a:solidFill>
                  <a:srgbClr val="002060"/>
                </a:solidFill>
                <a:ea typeface="Calibri" panose="020F0502020204030204" pitchFamily="34" charset="0"/>
                <a:cs typeface="Times New Roman" panose="02020603050405020304" pitchFamily="18" charset="0"/>
              </a:rPr>
              <a:t>أسئلة الحديث الصحفي</a:t>
            </a:r>
            <a:r>
              <a:rPr lang="ar-EG" dirty="0" smtClean="0">
                <a:solidFill>
                  <a:srgbClr val="002060"/>
                </a:solidFill>
                <a:ea typeface="Calibri" panose="020F0502020204030204" pitchFamily="34" charset="0"/>
                <a:cs typeface="Times New Roman" panose="02020603050405020304" pitchFamily="18" charset="0"/>
              </a:rPr>
              <a:t> </a:t>
            </a:r>
            <a:endParaRPr lang="ar-EG" dirty="0"/>
          </a:p>
        </p:txBody>
      </p:sp>
    </p:spTree>
    <p:extLst>
      <p:ext uri="{BB962C8B-B14F-4D97-AF65-F5344CB8AC3E}">
        <p14:creationId xmlns:p14="http://schemas.microsoft.com/office/powerpoint/2010/main" val="31203596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56865" y="946111"/>
            <a:ext cx="383033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6951" y="1148245"/>
            <a:ext cx="9842724"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spcAft>
                <a:spcPts val="800"/>
              </a:spcAft>
              <a:buFont typeface="Wingdings" panose="05000000000000000000" pitchFamily="2" charset="2"/>
              <a:buChar char="Ø"/>
              <a:tabLst>
                <a:tab pos="457200" algn="l"/>
              </a:tabLst>
            </a:pPr>
            <a:r>
              <a:rPr lang="ar-SA" sz="2400" b="1" dirty="0" smtClean="0">
                <a:solidFill>
                  <a:srgbClr val="002060"/>
                </a:solidFill>
                <a:ea typeface="Calibri" panose="020F0502020204030204" pitchFamily="34" charset="0"/>
                <a:cs typeface="Times New Roman" panose="02020603050405020304" pitchFamily="18" charset="0"/>
              </a:rPr>
              <a:t>أفضل </a:t>
            </a:r>
            <a:r>
              <a:rPr lang="ar-SA" sz="2400" b="1" dirty="0">
                <a:solidFill>
                  <a:srgbClr val="002060"/>
                </a:solidFill>
                <a:ea typeface="Calibri" panose="020F0502020204030204" pitchFamily="34" charset="0"/>
                <a:cs typeface="Times New Roman" panose="02020603050405020304" pitchFamily="18" charset="0"/>
              </a:rPr>
              <a:t>الأسئلة في الحديث الصحفي:</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أفضل سؤال هو الذي يصاغ بطريقة تشعل في المتحدث الرغبة في الإجابة عليه بطريقة مثيرة للاهتمام </a:t>
            </a:r>
            <a:r>
              <a:rPr lang="ar-EG" sz="2400" dirty="0" smtClean="0">
                <a:solidFill>
                  <a:srgbClr val="002060"/>
                </a:solidFill>
                <a:ea typeface="Calibri" panose="020F0502020204030204" pitchFamily="34" charset="0"/>
                <a:cs typeface="Times New Roman" panose="02020603050405020304" pitchFamily="18" charset="0"/>
              </a:rPr>
              <a:t>وتكون حافلة بالمعلومات.</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التركيز دائما على الأسئلة التي تبدأ بكيف ولماذا لأنها تبحث عن رأي يظهر شخصية المتحدث ويساعد الصحفي على </a:t>
            </a:r>
            <a:r>
              <a:rPr lang="ar-SA" sz="2400" dirty="0" smtClean="0">
                <a:solidFill>
                  <a:srgbClr val="002060"/>
                </a:solidFill>
                <a:ea typeface="Calibri" panose="020F0502020204030204" pitchFamily="34" charset="0"/>
                <a:cs typeface="Times New Roman" panose="02020603050405020304" pitchFamily="18" charset="0"/>
              </a:rPr>
              <a:t>تقييم</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وجهة نظره</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أسئلة الحديث الصحفي يجب أن تكون إيجابية وليست سلبية بمعنى أن إجاباتها تقدم معلومات أو وجهات </a:t>
            </a:r>
            <a:r>
              <a:rPr lang="ar-SA" sz="2400" dirty="0" smtClean="0">
                <a:solidFill>
                  <a:srgbClr val="002060"/>
                </a:solidFill>
                <a:ea typeface="Calibri" panose="020F0502020204030204" pitchFamily="34" charset="0"/>
                <a:cs typeface="Times New Roman" panose="02020603050405020304" pitchFamily="18" charset="0"/>
              </a:rPr>
              <a:t>نظر</a:t>
            </a:r>
            <a:r>
              <a:rPr lang="ar-EG" sz="2400" dirty="0" smtClean="0">
                <a:solidFill>
                  <a:srgbClr val="002060"/>
                </a:solidFill>
                <a:ea typeface="Calibri" panose="020F0502020204030204" pitchFamily="34" charset="0"/>
                <a:cs typeface="Times New Roman" panose="02020603050405020304" pitchFamily="18" charset="0"/>
              </a:rPr>
              <a:t>.</a:t>
            </a:r>
            <a:endParaRPr lang="ar-EG" sz="2400" dirty="0">
              <a:solidFill>
                <a:srgbClr val="002060"/>
              </a:solidFill>
              <a:ea typeface="Calibri" panose="020F0502020204030204" pitchFamily="34" charset="0"/>
              <a:cs typeface="Times New Roman" panose="02020603050405020304" pitchFamily="18" charset="0"/>
            </a:endParaRPr>
          </a:p>
          <a:p>
            <a:pPr marL="342900" lvl="0" indent="-342900" algn="r" rtl="1">
              <a:spcAft>
                <a:spcPts val="800"/>
              </a:spcAft>
              <a:buFont typeface="Wingdings" panose="05000000000000000000" pitchFamily="2" charset="2"/>
              <a:buChar char="Ø"/>
              <a:tabLst>
                <a:tab pos="457200" algn="l"/>
              </a:tabLst>
            </a:pPr>
            <a:r>
              <a:rPr lang="ar-EG" sz="2400" dirty="0" smtClean="0">
                <a:solidFill>
                  <a:srgbClr val="002060"/>
                </a:solidFill>
                <a:ea typeface="Calibri" panose="020F0502020204030204" pitchFamily="34" charset="0"/>
                <a:cs typeface="Times New Roman" panose="02020603050405020304" pitchFamily="18" charset="0"/>
              </a:rPr>
              <a:t>أ</a:t>
            </a:r>
            <a:r>
              <a:rPr lang="ar-SA" sz="2400" b="1" dirty="0" smtClean="0">
                <a:solidFill>
                  <a:srgbClr val="002060"/>
                </a:solidFill>
                <a:ea typeface="Calibri" panose="020F0502020204030204" pitchFamily="34" charset="0"/>
                <a:cs typeface="Times New Roman" panose="02020603050405020304" pitchFamily="18" charset="0"/>
              </a:rPr>
              <a:t>سوأ </a:t>
            </a:r>
            <a:r>
              <a:rPr lang="ar-SA" sz="2400" b="1" dirty="0">
                <a:solidFill>
                  <a:srgbClr val="002060"/>
                </a:solidFill>
                <a:ea typeface="Calibri" panose="020F0502020204030204" pitchFamily="34" charset="0"/>
                <a:cs typeface="Times New Roman" panose="02020603050405020304" pitchFamily="18" charset="0"/>
              </a:rPr>
              <a:t>الأسئلة في الحديث الصحفي:</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السؤال المكون من جزئين يقطع أفكار المتحدث.</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السؤال بالإيجاب أو بالنفي.</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الأسئلة التي يزيد طولها عن ثلاثة جمل.</a:t>
            </a:r>
            <a:r>
              <a:rPr lang="ar-SA" sz="1400" dirty="0">
                <a:solidFill>
                  <a:srgbClr val="002060"/>
                </a:solidFill>
                <a:ea typeface="Calibri" panose="020F0502020204030204" pitchFamily="34" charset="0"/>
                <a:cs typeface="Times New Roman" panose="02020603050405020304" pitchFamily="18" charset="0"/>
              </a:rPr>
              <a:t/>
            </a:r>
            <a:br>
              <a:rPr lang="ar-SA" sz="1400" dirty="0">
                <a:solidFill>
                  <a:srgbClr val="002060"/>
                </a:solidFill>
                <a:ea typeface="Calibri" panose="020F0502020204030204" pitchFamily="34" charset="0"/>
                <a:cs typeface="Times New Roman" panose="02020603050405020304" pitchFamily="18" charset="0"/>
              </a:rPr>
            </a:br>
            <a:r>
              <a:rPr lang="ar-SA" sz="1400" dirty="0">
                <a:solidFill>
                  <a:srgbClr val="002060"/>
                </a:solidFill>
                <a:ea typeface="Calibri" panose="020F0502020204030204" pitchFamily="34" charset="0"/>
                <a:cs typeface="Times New Roman" panose="02020603050405020304" pitchFamily="18" charset="0"/>
              </a:rPr>
              <a:t/>
            </a:r>
            <a:br>
              <a:rPr lang="ar-SA" sz="1400" dirty="0">
                <a:solidFill>
                  <a:srgbClr val="002060"/>
                </a:solidFill>
                <a:ea typeface="Calibri" panose="020F0502020204030204" pitchFamily="34" charset="0"/>
                <a:cs typeface="Times New Roman" panose="02020603050405020304" pitchFamily="18" charset="0"/>
              </a:rPr>
            </a:br>
            <a:r>
              <a:rPr lang="ar-SA" sz="1400" dirty="0">
                <a:solidFill>
                  <a:srgbClr val="002060"/>
                </a:solidFill>
                <a:ea typeface="Calibri" panose="020F0502020204030204" pitchFamily="34" charset="0"/>
                <a:cs typeface="Times New Roman" panose="02020603050405020304" pitchFamily="18" charset="0"/>
              </a:rPr>
              <a:t/>
            </a:r>
            <a:br>
              <a:rPr lang="ar-SA" sz="1400" dirty="0">
                <a:solidFill>
                  <a:srgbClr val="002060"/>
                </a:solidFill>
                <a:ea typeface="Calibri" panose="020F0502020204030204" pitchFamily="34" charset="0"/>
                <a:cs typeface="Times New Roman" panose="02020603050405020304" pitchFamily="18" charset="0"/>
              </a:rPr>
            </a:br>
            <a:endParaRPr lang="en-US" sz="1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68884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56865" y="946111"/>
            <a:ext cx="383033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3945" y="1253321"/>
            <a:ext cx="10853662"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tabLst>
                <a:tab pos="457200" algn="l"/>
              </a:tabLst>
            </a:pPr>
            <a:r>
              <a:rPr lang="ar-SA" dirty="0">
                <a:solidFill>
                  <a:srgbClr val="002060"/>
                </a:solidFill>
                <a:ea typeface="Calibri" panose="020F0502020204030204" pitchFamily="34" charset="0"/>
                <a:cs typeface="Times New Roman" panose="02020603050405020304" pitchFamily="18" charset="0"/>
              </a:rPr>
              <a:t/>
            </a:r>
            <a:br>
              <a:rPr lang="ar-SA" dirty="0">
                <a:solidFill>
                  <a:srgbClr val="002060"/>
                </a:solidFill>
                <a:ea typeface="Calibri" panose="020F0502020204030204" pitchFamily="34" charset="0"/>
                <a:cs typeface="Times New Roman" panose="02020603050405020304" pitchFamily="18" charset="0"/>
              </a:rPr>
            </a:br>
            <a:r>
              <a:rPr lang="ar-SA" sz="2400" b="1" dirty="0">
                <a:solidFill>
                  <a:srgbClr val="002060"/>
                </a:solidFill>
                <a:ea typeface="Calibri" panose="020F0502020204030204" pitchFamily="34" charset="0"/>
                <a:cs typeface="Times New Roman" panose="02020603050405020304" pitchFamily="18" charset="0"/>
              </a:rPr>
              <a:t>١/ تحديد موعد اللقاء</a:t>
            </a:r>
            <a:r>
              <a:rPr lang="ar-SA" sz="2400" b="1" dirty="0" smtClean="0">
                <a:solidFill>
                  <a:srgbClr val="002060"/>
                </a:solidFill>
                <a:ea typeface="Calibri" panose="020F0502020204030204" pitchFamily="34" charset="0"/>
                <a:cs typeface="Times New Roman" panose="02020603050405020304" pitchFamily="18" charset="0"/>
              </a:rPr>
              <a:t>:</a:t>
            </a:r>
            <a:endParaRPr lang="ar-EG" sz="2400" b="1" dirty="0" smtClean="0">
              <a:solidFill>
                <a:srgbClr val="002060"/>
              </a:solidFill>
              <a:ea typeface="Calibri" panose="020F0502020204030204" pitchFamily="34" charset="0"/>
              <a:cs typeface="Times New Roman" panose="02020603050405020304" pitchFamily="18" charset="0"/>
            </a:endParaRPr>
          </a:p>
          <a:p>
            <a:pPr marL="342900" lvl="0" indent="-342900" algn="justLow" rtl="1">
              <a:spcAft>
                <a:spcPts val="800"/>
              </a:spcAft>
              <a:tabLst>
                <a:tab pos="457200" algn="l"/>
              </a:tabLst>
            </a:pPr>
            <a:r>
              <a:rPr lang="ar-EG" sz="2400" dirty="0">
                <a:solidFill>
                  <a:srgbClr val="002060"/>
                </a:solidFill>
                <a:ea typeface="Calibri" panose="020F0502020204030204" pitchFamily="34" charset="0"/>
                <a:cs typeface="Times New Roman" panose="02020603050405020304" pitchFamily="18" charset="0"/>
              </a:rPr>
              <a:t> </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بعد </a:t>
            </a:r>
            <a:r>
              <a:rPr lang="ar-SA" sz="2400" dirty="0">
                <a:solidFill>
                  <a:srgbClr val="002060"/>
                </a:solidFill>
                <a:ea typeface="Calibri" panose="020F0502020204030204" pitchFamily="34" charset="0"/>
                <a:cs typeface="Times New Roman" panose="02020603050405020304" pitchFamily="18" charset="0"/>
              </a:rPr>
              <a:t>الإعداد الكافي </a:t>
            </a:r>
            <a:r>
              <a:rPr lang="ar-SA" sz="2400" dirty="0" smtClean="0">
                <a:solidFill>
                  <a:srgbClr val="002060"/>
                </a:solidFill>
                <a:ea typeface="Calibri" panose="020F0502020204030204" pitchFamily="34" charset="0"/>
                <a:cs typeface="Times New Roman" panose="02020603050405020304" pitchFamily="18" charset="0"/>
              </a:rPr>
              <a:t>للحديث، </a:t>
            </a:r>
            <a:r>
              <a:rPr lang="ar-SA" sz="2400" dirty="0">
                <a:solidFill>
                  <a:srgbClr val="002060"/>
                </a:solidFill>
                <a:ea typeface="Calibri" panose="020F0502020204030204" pitchFamily="34" charset="0"/>
                <a:cs typeface="Times New Roman" panose="02020603050405020304" pitchFamily="18" charset="0"/>
              </a:rPr>
              <a:t>يبدأ المحرر في إجراء الاتصال بالشخصية التي يتم معها الحديث وذلك إما بالإتصال التليفوني أو بالمقابلة المباشرة أو عن طريق بعض </a:t>
            </a:r>
            <a:r>
              <a:rPr lang="ar-SA" sz="2400" dirty="0" smtClean="0">
                <a:solidFill>
                  <a:srgbClr val="002060"/>
                </a:solidFill>
                <a:ea typeface="Calibri" panose="020F0502020204030204" pitchFamily="34" charset="0"/>
                <a:cs typeface="Times New Roman" panose="02020603050405020304" pitchFamily="18" charset="0"/>
              </a:rPr>
              <a:t>الأصدقاء، </a:t>
            </a:r>
            <a:r>
              <a:rPr lang="ar-SA" sz="2400" dirty="0">
                <a:solidFill>
                  <a:srgbClr val="002060"/>
                </a:solidFill>
                <a:ea typeface="Calibri" panose="020F0502020204030204" pitchFamily="34" charset="0"/>
                <a:cs typeface="Times New Roman" panose="02020603050405020304" pitchFamily="18" charset="0"/>
              </a:rPr>
              <a:t>وذلك لتحديد موعد </a:t>
            </a:r>
            <a:r>
              <a:rPr lang="ar-SA" sz="2400" dirty="0" smtClean="0">
                <a:solidFill>
                  <a:srgbClr val="002060"/>
                </a:solidFill>
                <a:ea typeface="Calibri" panose="020F0502020204030204" pitchFamily="34" charset="0"/>
                <a:cs typeface="Times New Roman" panose="02020603050405020304" pitchFamily="18" charset="0"/>
              </a:rPr>
              <a:t>اللقاء.</a:t>
            </a:r>
            <a:r>
              <a:rPr lang="ar-EG" sz="2400" dirty="0">
                <a:solidFill>
                  <a:srgbClr val="002060"/>
                </a:solidFill>
                <a:ea typeface="Calibri" panose="020F0502020204030204" pitchFamily="34" charset="0"/>
                <a:cs typeface="Times New Roman" panose="02020603050405020304" pitchFamily="18" charset="0"/>
              </a:rPr>
              <a:t> </a:t>
            </a:r>
            <a:endParaRPr lang="ar-EG" sz="2400" dirty="0" smtClean="0">
              <a:solidFill>
                <a:srgbClr val="002060"/>
              </a:solidFill>
              <a:ea typeface="Calibri" panose="020F0502020204030204" pitchFamily="34" charset="0"/>
              <a:cs typeface="Times New Roman" panose="02020603050405020304" pitchFamily="18" charset="0"/>
            </a:endParaRPr>
          </a:p>
          <a:p>
            <a:pPr marL="342900" lvl="0" indent="-342900" algn="justLow" rtl="1">
              <a:spcAft>
                <a:spcPts val="800"/>
              </a:spcAft>
              <a:tabLst>
                <a:tab pos="457200" algn="l"/>
              </a:tabLst>
            </a:pPr>
            <a:r>
              <a:rPr lang="ar-EG" sz="2400" dirty="0">
                <a:solidFill>
                  <a:srgbClr val="002060"/>
                </a:solidFill>
                <a:ea typeface="Calibri" panose="020F0502020204030204" pitchFamily="34" charset="0"/>
                <a:cs typeface="Times New Roman" panose="02020603050405020304" pitchFamily="18" charset="0"/>
              </a:rPr>
              <a:t> </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وبعض </a:t>
            </a:r>
            <a:r>
              <a:rPr lang="ar-SA" sz="2400" dirty="0">
                <a:solidFill>
                  <a:srgbClr val="002060"/>
                </a:solidFill>
                <a:ea typeface="Calibri" panose="020F0502020204030204" pitchFamily="34" charset="0"/>
                <a:cs typeface="Times New Roman" panose="02020603050405020304" pitchFamily="18" charset="0"/>
              </a:rPr>
              <a:t>الأحيان يتصل الصحفي عن طريق مكتب الصحافة أو قسم العلاقات العامة بالشركة أو المؤسسة أو الوزارة التي يعمل بها</a:t>
            </a:r>
            <a:r>
              <a:rPr lang="ar-SA" sz="2400" dirty="0" smtClean="0">
                <a:solidFill>
                  <a:srgbClr val="002060"/>
                </a:solidFill>
                <a:ea typeface="Calibri" panose="020F0502020204030204" pitchFamily="34" charset="0"/>
                <a:cs typeface="Times New Roman" panose="02020603050405020304" pitchFamily="18" charset="0"/>
              </a:rPr>
              <a:t>.</a:t>
            </a:r>
            <a:endParaRPr lang="ar-EG" sz="2400" b="1" u="sng" dirty="0" smtClean="0">
              <a:solidFill>
                <a:srgbClr val="002060"/>
              </a:solidFill>
              <a:ea typeface="Calibri" panose="020F0502020204030204" pitchFamily="34" charset="0"/>
              <a:cs typeface="Times New Roman" panose="02020603050405020304" pitchFamily="18" charset="0"/>
            </a:endParaRPr>
          </a:p>
          <a:p>
            <a:pPr marL="342900" lvl="0" indent="-342900" algn="justLow" rtl="1">
              <a:spcAft>
                <a:spcPts val="800"/>
              </a:spcAft>
              <a:tabLst>
                <a:tab pos="457200" algn="l"/>
              </a:tabLst>
            </a:pPr>
            <a:r>
              <a:rPr lang="ar-EG" sz="2400" b="1" u="sng" dirty="0">
                <a:solidFill>
                  <a:srgbClr val="002060"/>
                </a:solidFill>
                <a:ea typeface="Calibri" panose="020F0502020204030204" pitchFamily="34" charset="0"/>
                <a:cs typeface="Times New Roman" panose="02020603050405020304" pitchFamily="18" charset="0"/>
              </a:rPr>
              <a:t> </a:t>
            </a:r>
            <a:r>
              <a:rPr lang="ar-EG" sz="2400" b="1" u="sng" dirty="0" smtClean="0">
                <a:solidFill>
                  <a:srgbClr val="002060"/>
                </a:solidFill>
                <a:ea typeface="Calibri" panose="020F0502020204030204" pitchFamily="34" charset="0"/>
                <a:cs typeface="Times New Roman" panose="02020603050405020304" pitchFamily="18" charset="0"/>
              </a:rPr>
              <a:t>   </a:t>
            </a:r>
            <a:r>
              <a:rPr lang="ar-SA" sz="2400" b="1" u="sng" dirty="0" smtClean="0">
                <a:solidFill>
                  <a:srgbClr val="002060"/>
                </a:solidFill>
                <a:ea typeface="Calibri" panose="020F0502020204030204" pitchFamily="34" charset="0"/>
                <a:cs typeface="Times New Roman" panose="02020603050405020304" pitchFamily="18" charset="0"/>
              </a:rPr>
              <a:t>ويمكن </a:t>
            </a:r>
            <a:r>
              <a:rPr lang="ar-SA" sz="2400" b="1" u="sng" dirty="0">
                <a:solidFill>
                  <a:srgbClr val="002060"/>
                </a:solidFill>
                <a:ea typeface="Calibri" panose="020F0502020204030204" pitchFamily="34" charset="0"/>
                <a:cs typeface="Times New Roman" panose="02020603050405020304" pitchFamily="18" charset="0"/>
              </a:rPr>
              <a:t>أن نقسم الأشخاص الذين </a:t>
            </a:r>
            <a:r>
              <a:rPr lang="ar-SA" sz="2400" b="1" u="sng" dirty="0" smtClean="0">
                <a:solidFill>
                  <a:srgbClr val="002060"/>
                </a:solidFill>
                <a:ea typeface="Calibri" panose="020F0502020204030204" pitchFamily="34" charset="0"/>
                <a:cs typeface="Times New Roman" panose="02020603050405020304" pitchFamily="18" charset="0"/>
              </a:rPr>
              <a:t>ن</a:t>
            </a:r>
            <a:r>
              <a:rPr lang="ar-EG" sz="2400" b="1" u="sng" dirty="0" smtClean="0">
                <a:solidFill>
                  <a:srgbClr val="002060"/>
                </a:solidFill>
                <a:ea typeface="Calibri" panose="020F0502020204030204" pitchFamily="34" charset="0"/>
                <a:cs typeface="Times New Roman" panose="02020603050405020304" pitchFamily="18" charset="0"/>
              </a:rPr>
              <a:t>ُ</a:t>
            </a:r>
            <a:r>
              <a:rPr lang="ar-SA" sz="2400" b="1" u="sng" dirty="0" smtClean="0">
                <a:solidFill>
                  <a:srgbClr val="002060"/>
                </a:solidFill>
                <a:ea typeface="Calibri" panose="020F0502020204030204" pitchFamily="34" charset="0"/>
                <a:cs typeface="Times New Roman" panose="02020603050405020304" pitchFamily="18" charset="0"/>
              </a:rPr>
              <a:t>جري </a:t>
            </a:r>
            <a:r>
              <a:rPr lang="ar-SA" sz="2400" b="1" u="sng" dirty="0">
                <a:solidFill>
                  <a:srgbClr val="002060"/>
                </a:solidFill>
                <a:ea typeface="Calibri" panose="020F0502020204030204" pitchFamily="34" charset="0"/>
                <a:cs typeface="Times New Roman" panose="02020603050405020304" pitchFamily="18" charset="0"/>
              </a:rPr>
              <a:t>معهم الأحاديث الصحفية إلى ثلاث فئات متميزة</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smtClean="0">
              <a:solidFill>
                <a:srgbClr val="002060"/>
              </a:solidFill>
              <a:ea typeface="Calibri" panose="020F0502020204030204" pitchFamily="34" charset="0"/>
              <a:cs typeface="Times New Roman" panose="02020603050405020304" pitchFamily="18" charset="0"/>
            </a:endParaRPr>
          </a:p>
          <a:p>
            <a:pPr marL="457200" lvl="0" indent="-457200" algn="justLow" rtl="1">
              <a:spcAft>
                <a:spcPts val="800"/>
              </a:spcAft>
              <a:buAutoNum type="arabicPeriod"/>
              <a:tabLst>
                <a:tab pos="457200" algn="l"/>
              </a:tabLst>
            </a:pPr>
            <a:r>
              <a:rPr lang="ar-SA" sz="2400" dirty="0" smtClean="0">
                <a:solidFill>
                  <a:srgbClr val="002060"/>
                </a:solidFill>
                <a:ea typeface="Calibri" panose="020F0502020204030204" pitchFamily="34" charset="0"/>
                <a:cs typeface="Times New Roman" panose="02020603050405020304" pitchFamily="18" charset="0"/>
              </a:rPr>
              <a:t>الفئة </a:t>
            </a:r>
            <a:r>
              <a:rPr lang="ar-SA" sz="2400" dirty="0">
                <a:solidFill>
                  <a:srgbClr val="002060"/>
                </a:solidFill>
                <a:ea typeface="Calibri" panose="020F0502020204030204" pitchFamily="34" charset="0"/>
                <a:cs typeface="Times New Roman" panose="02020603050405020304" pitchFamily="18" charset="0"/>
              </a:rPr>
              <a:t>المتعاونة: وهي </a:t>
            </a:r>
            <a:r>
              <a:rPr lang="ar-SA" sz="2400" dirty="0" smtClean="0">
                <a:solidFill>
                  <a:srgbClr val="002060"/>
                </a:solidFill>
                <a:ea typeface="Calibri" panose="020F0502020204030204" pitchFamily="34" charset="0"/>
                <a:cs typeface="Times New Roman" panose="02020603050405020304" pitchFamily="18" charset="0"/>
              </a:rPr>
              <a:t>فئ</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مستعدة للحديث إلى الصحافة ولا تحاول وضع عراقيل أمام </a:t>
            </a:r>
            <a:r>
              <a:rPr lang="ar-SA" sz="2400" dirty="0" smtClean="0">
                <a:solidFill>
                  <a:srgbClr val="002060"/>
                </a:solidFill>
                <a:ea typeface="Calibri" panose="020F0502020204030204" pitchFamily="34" charset="0"/>
                <a:cs typeface="Times New Roman" panose="02020603050405020304" pitchFamily="18" charset="0"/>
              </a:rPr>
              <a:t>الصحفي.</a:t>
            </a:r>
            <a:endParaRPr lang="ar-EG" sz="2400" dirty="0">
              <a:solidFill>
                <a:srgbClr val="002060"/>
              </a:solidFill>
              <a:ea typeface="Calibri" panose="020F0502020204030204" pitchFamily="34" charset="0"/>
              <a:cs typeface="Times New Roman" panose="02020603050405020304" pitchFamily="18" charset="0"/>
            </a:endParaRPr>
          </a:p>
          <a:p>
            <a:pPr marL="457200" lvl="0" indent="-457200" algn="justLow" rtl="1">
              <a:spcAft>
                <a:spcPts val="800"/>
              </a:spcAft>
              <a:buAutoNum type="arabicPeriod"/>
              <a:tabLst>
                <a:tab pos="457200" algn="l"/>
              </a:tabLst>
            </a:pPr>
            <a:r>
              <a:rPr lang="ar-SA" sz="2400" dirty="0" smtClean="0">
                <a:solidFill>
                  <a:srgbClr val="002060"/>
                </a:solidFill>
                <a:ea typeface="Calibri" panose="020F0502020204030204" pitchFamily="34" charset="0"/>
                <a:cs typeface="Times New Roman" panose="02020603050405020304" pitchFamily="18" charset="0"/>
              </a:rPr>
              <a:t>الفئة </a:t>
            </a:r>
            <a:r>
              <a:rPr lang="ar-SA" sz="2400" dirty="0">
                <a:solidFill>
                  <a:srgbClr val="002060"/>
                </a:solidFill>
                <a:ea typeface="Calibri" panose="020F0502020204030204" pitchFamily="34" charset="0"/>
                <a:cs typeface="Times New Roman" panose="02020603050405020304" pitchFamily="18" charset="0"/>
              </a:rPr>
              <a:t>المترددة: وهي فئة </a:t>
            </a:r>
            <a:r>
              <a:rPr lang="ar-SA" sz="2400" dirty="0" smtClean="0">
                <a:solidFill>
                  <a:srgbClr val="002060"/>
                </a:solidFill>
                <a:ea typeface="Calibri" panose="020F0502020204030204" pitchFamily="34" charset="0"/>
                <a:cs typeface="Times New Roman" panose="02020603050405020304" pitchFamily="18" charset="0"/>
              </a:rPr>
              <a:t>قلقة </a:t>
            </a:r>
            <a:r>
              <a:rPr lang="ar-SA" sz="2400" dirty="0">
                <a:solidFill>
                  <a:srgbClr val="002060"/>
                </a:solidFill>
                <a:ea typeface="Calibri" panose="020F0502020204030204" pitchFamily="34" charset="0"/>
                <a:cs typeface="Times New Roman" panose="02020603050405020304" pitchFamily="18" charset="0"/>
              </a:rPr>
              <a:t>متوترة تحب الحديث مع </a:t>
            </a:r>
            <a:r>
              <a:rPr lang="ar-SA" sz="2400" dirty="0" smtClean="0">
                <a:solidFill>
                  <a:srgbClr val="002060"/>
                </a:solidFill>
                <a:ea typeface="Calibri" panose="020F0502020204030204" pitchFamily="34" charset="0"/>
                <a:cs typeface="Times New Roman" panose="02020603050405020304" pitchFamily="18" charset="0"/>
              </a:rPr>
              <a:t>الصحافة، </a:t>
            </a:r>
            <a:r>
              <a:rPr lang="ar-SA" sz="2400" dirty="0">
                <a:solidFill>
                  <a:srgbClr val="002060"/>
                </a:solidFill>
                <a:ea typeface="Calibri" panose="020F0502020204030204" pitchFamily="34" charset="0"/>
                <a:cs typeface="Times New Roman" panose="02020603050405020304" pitchFamily="18" charset="0"/>
              </a:rPr>
              <a:t>ولكنها تخشى في الوقت نفسه من تبعات التحدث إلى الصحفيين</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a:solidFill>
                <a:srgbClr val="002060"/>
              </a:solidFill>
              <a:ea typeface="Calibri" panose="020F0502020204030204" pitchFamily="34" charset="0"/>
              <a:cs typeface="Times New Roman" panose="02020603050405020304" pitchFamily="18" charset="0"/>
            </a:endParaRPr>
          </a:p>
          <a:p>
            <a:pPr marL="457200" lvl="0" indent="-457200" algn="justLow" rtl="1">
              <a:spcAft>
                <a:spcPts val="800"/>
              </a:spcAft>
              <a:buAutoNum type="arabicPeriod"/>
              <a:tabLst>
                <a:tab pos="457200" algn="l"/>
              </a:tabLst>
            </a:pPr>
            <a:r>
              <a:rPr lang="ar-SA" sz="2400" dirty="0" smtClean="0">
                <a:solidFill>
                  <a:srgbClr val="002060"/>
                </a:solidFill>
                <a:ea typeface="Calibri" panose="020F0502020204030204" pitchFamily="34" charset="0"/>
                <a:cs typeface="Times New Roman" panose="02020603050405020304" pitchFamily="18" charset="0"/>
              </a:rPr>
              <a:t>الفئة </a:t>
            </a:r>
            <a:r>
              <a:rPr lang="ar-SA" sz="2400" dirty="0">
                <a:solidFill>
                  <a:srgbClr val="002060"/>
                </a:solidFill>
                <a:ea typeface="Calibri" panose="020F0502020204030204" pitchFamily="34" charset="0"/>
                <a:cs typeface="Times New Roman" panose="02020603050405020304" pitchFamily="18" charset="0"/>
              </a:rPr>
              <a:t>المتهربة: وهي الفئة التي تكره الحديث إلى الصحافة ولا تثق فى الصحفيين ولا تتحدث </a:t>
            </a:r>
            <a:r>
              <a:rPr lang="ar-EG" sz="2400" dirty="0" smtClean="0">
                <a:solidFill>
                  <a:srgbClr val="002060"/>
                </a:solidFill>
                <a:ea typeface="Calibri" panose="020F0502020204030204" pitchFamily="34" charset="0"/>
                <a:cs typeface="Times New Roman" panose="02020603050405020304" pitchFamily="18" charset="0"/>
              </a:rPr>
              <a:t>إ</a:t>
            </a:r>
            <a:r>
              <a:rPr lang="ar-SA" sz="2400" dirty="0" smtClean="0">
                <a:solidFill>
                  <a:srgbClr val="002060"/>
                </a:solidFill>
                <a:ea typeface="Calibri" panose="020F0502020204030204" pitchFamily="34" charset="0"/>
                <a:cs typeface="Times New Roman" panose="02020603050405020304" pitchFamily="18" charset="0"/>
              </a:rPr>
              <a:t>لا بحساب، </a:t>
            </a:r>
            <a:r>
              <a:rPr lang="ar-SA" sz="2400" dirty="0">
                <a:solidFill>
                  <a:srgbClr val="002060"/>
                </a:solidFill>
                <a:ea typeface="Calibri" panose="020F0502020204030204" pitchFamily="34" charset="0"/>
                <a:cs typeface="Times New Roman" panose="02020603050405020304" pitchFamily="18" charset="0"/>
              </a:rPr>
              <a:t>فهي فئة قليلة الكلام</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smtClean="0">
              <a:solidFill>
                <a:srgbClr val="002060"/>
              </a:solidFill>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4275787" y="370632"/>
            <a:ext cx="3348507" cy="83712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ea typeface="Calibri" panose="020F0502020204030204" pitchFamily="34" charset="0"/>
                <a:cs typeface="Times New Roman" panose="02020603050405020304" pitchFamily="18" charset="0"/>
              </a:rPr>
              <a:t>6. </a:t>
            </a:r>
            <a:r>
              <a:rPr lang="ar-SA" sz="2400" b="1" dirty="0">
                <a:solidFill>
                  <a:srgbClr val="002060"/>
                </a:solidFill>
                <a:ea typeface="Calibri" panose="020F0502020204030204" pitchFamily="34" charset="0"/>
                <a:cs typeface="Times New Roman" panose="02020603050405020304" pitchFamily="18" charset="0"/>
              </a:rPr>
              <a:t>تنفيذ الحديث </a:t>
            </a:r>
            <a:r>
              <a:rPr lang="ar-SA" sz="2400" b="1" dirty="0" smtClean="0">
                <a:solidFill>
                  <a:srgbClr val="002060"/>
                </a:solidFill>
                <a:ea typeface="Calibri" panose="020F0502020204030204" pitchFamily="34" charset="0"/>
                <a:cs typeface="Times New Roman" panose="02020603050405020304" pitchFamily="18" charset="0"/>
              </a:rPr>
              <a:t>الصحفي</a:t>
            </a:r>
            <a:endParaRPr lang="ar-EG" sz="2400" b="1" dirty="0"/>
          </a:p>
        </p:txBody>
      </p:sp>
    </p:spTree>
    <p:extLst>
      <p:ext uri="{BB962C8B-B14F-4D97-AF65-F5344CB8AC3E}">
        <p14:creationId xmlns:p14="http://schemas.microsoft.com/office/powerpoint/2010/main" val="36970103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6914" y="502276"/>
            <a:ext cx="10091785" cy="55109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spcAft>
                <a:spcPts val="800"/>
              </a:spcAft>
              <a:defRPr/>
            </a:pPr>
            <a:r>
              <a:rPr lang="ar-EG" sz="2400" b="1" dirty="0" smtClean="0">
                <a:solidFill>
                  <a:srgbClr val="002060"/>
                </a:solidFill>
                <a:ea typeface="Calibri" panose="020F0502020204030204" pitchFamily="34" charset="0"/>
                <a:cs typeface="Times New Roman" panose="02020603050405020304" pitchFamily="18" charset="0"/>
              </a:rPr>
              <a:t>2/ </a:t>
            </a:r>
            <a:r>
              <a:rPr lang="ar-SA" sz="2400" b="1" dirty="0" smtClean="0">
                <a:solidFill>
                  <a:srgbClr val="002060"/>
                </a:solidFill>
                <a:ea typeface="Calibri" panose="020F0502020204030204" pitchFamily="34" charset="0"/>
                <a:cs typeface="Times New Roman" panose="02020603050405020304" pitchFamily="18" charset="0"/>
              </a:rPr>
              <a:t>إدارة الحوار</a:t>
            </a:r>
            <a:r>
              <a:rPr lang="ar-EG" sz="2400" b="1"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 </a:t>
            </a:r>
            <a:endParaRPr lang="ar-EG" sz="2400" b="1" dirty="0">
              <a:solidFill>
                <a:srgbClr val="002060"/>
              </a:solidFill>
              <a:ea typeface="Calibri" panose="020F0502020204030204" pitchFamily="34" charset="0"/>
              <a:cs typeface="Times New Roman" panose="02020603050405020304" pitchFamily="18" charset="0"/>
            </a:endParaRPr>
          </a:p>
          <a:p>
            <a:pPr marL="342900" lvl="0" indent="-342900" algn="justLow" rtl="1">
              <a:spcAft>
                <a:spcPts val="800"/>
              </a:spcAft>
              <a:buFont typeface="Wingdings" panose="05000000000000000000" pitchFamily="2" charset="2"/>
              <a:buChar char="Ø"/>
              <a:defRPr/>
            </a:pPr>
            <a:r>
              <a:rPr lang="ar-SA" sz="2400" dirty="0" smtClean="0">
                <a:ea typeface="Calibri" panose="020F0502020204030204" pitchFamily="34" charset="0"/>
                <a:cs typeface="Times New Roman" panose="02020603050405020304" pitchFamily="18" charset="0"/>
              </a:rPr>
              <a:t>:</a:t>
            </a:r>
            <a:r>
              <a:rPr lang="ar-EG" sz="2400" dirty="0" smtClean="0">
                <a:solidFill>
                  <a:srgbClr val="002060"/>
                </a:solidFill>
                <a:ea typeface="Calibri" panose="020F0502020204030204" pitchFamily="34" charset="0"/>
                <a:cs typeface="Times New Roman" panose="02020603050405020304" pitchFamily="18" charset="0"/>
              </a:rPr>
              <a:t>و</a:t>
            </a:r>
            <a:r>
              <a:rPr lang="ar-SA" sz="2400" dirty="0" smtClean="0">
                <a:solidFill>
                  <a:srgbClr val="002060"/>
                </a:solidFill>
                <a:ea typeface="Calibri" panose="020F0502020204030204" pitchFamily="34" charset="0"/>
                <a:cs typeface="Times New Roman" panose="02020603050405020304" pitchFamily="18" charset="0"/>
              </a:rPr>
              <a:t>يجب </a:t>
            </a:r>
            <a:r>
              <a:rPr lang="ar-SA" sz="2400" dirty="0">
                <a:solidFill>
                  <a:srgbClr val="002060"/>
                </a:solidFill>
                <a:ea typeface="Calibri" panose="020F0502020204030204" pitchFamily="34" charset="0"/>
                <a:cs typeface="Times New Roman" panose="02020603050405020304" pitchFamily="18" charset="0"/>
              </a:rPr>
              <a:t>أن تقوم إدارة الحوار على خطة قائمة على الإعداد </a:t>
            </a:r>
            <a:r>
              <a:rPr lang="ar-SA" sz="2400" dirty="0" smtClean="0">
                <a:solidFill>
                  <a:srgbClr val="002060"/>
                </a:solidFill>
                <a:ea typeface="Calibri" panose="020F0502020204030204" pitchFamily="34" charset="0"/>
                <a:cs typeface="Times New Roman" panose="02020603050405020304" pitchFamily="18" charset="0"/>
              </a:rPr>
              <a:t>المسبق، </a:t>
            </a:r>
            <a:r>
              <a:rPr lang="ar-SA" sz="2400" dirty="0">
                <a:solidFill>
                  <a:srgbClr val="002060"/>
                </a:solidFill>
                <a:ea typeface="Calibri" panose="020F0502020204030204" pitchFamily="34" charset="0"/>
                <a:cs typeface="Times New Roman" panose="02020603050405020304" pitchFamily="18" charset="0"/>
              </a:rPr>
              <a:t>ويجب على المحرر في هذه الخطوة أن يركز انتباهه على كل ماينطق به المتحدث وينصت إليه جيدا, والمحرر الصحفي يجب أن </a:t>
            </a:r>
            <a:r>
              <a:rPr lang="ar-SA" sz="2400" dirty="0" smtClean="0">
                <a:solidFill>
                  <a:srgbClr val="002060"/>
                </a:solidFill>
                <a:ea typeface="Calibri" panose="020F0502020204030204" pitchFamily="34" charset="0"/>
                <a:cs typeface="Times New Roman" panose="02020603050405020304" pitchFamily="18" charset="0"/>
              </a:rPr>
              <a:t>يكون</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مهذبا </a:t>
            </a:r>
            <a:r>
              <a:rPr lang="ar-SA" sz="2400" dirty="0">
                <a:solidFill>
                  <a:srgbClr val="002060"/>
                </a:solidFill>
                <a:ea typeface="Calibri" panose="020F0502020204030204" pitchFamily="34" charset="0"/>
                <a:cs typeface="Times New Roman" panose="02020603050405020304" pitchFamily="18" charset="0"/>
              </a:rPr>
              <a:t>مع المتحدث ولكن أيضا حازما حتى لايخرج المتحدث عن </a:t>
            </a:r>
            <a:r>
              <a:rPr lang="ar-SA" sz="2400" dirty="0" smtClean="0">
                <a:solidFill>
                  <a:srgbClr val="002060"/>
                </a:solidFill>
                <a:ea typeface="Calibri" panose="020F0502020204030204" pitchFamily="34" charset="0"/>
                <a:cs typeface="Times New Roman" panose="02020603050405020304" pitchFamily="18" charset="0"/>
              </a:rPr>
              <a:t>الموضوع.</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ويجب </a:t>
            </a:r>
            <a:r>
              <a:rPr lang="ar-SA" sz="2400" dirty="0">
                <a:solidFill>
                  <a:srgbClr val="002060"/>
                </a:solidFill>
                <a:ea typeface="Calibri" panose="020F0502020204030204" pitchFamily="34" charset="0"/>
                <a:cs typeface="Times New Roman" panose="02020603050405020304" pitchFamily="18" charset="0"/>
              </a:rPr>
              <a:t>على المحرر أن يحكم السيطرة على </a:t>
            </a:r>
            <a:r>
              <a:rPr lang="ar-SA" sz="2400" dirty="0" smtClean="0">
                <a:solidFill>
                  <a:srgbClr val="002060"/>
                </a:solidFill>
                <a:ea typeface="Calibri" panose="020F0502020204030204" pitchFamily="34" charset="0"/>
                <a:cs typeface="Times New Roman" panose="02020603050405020304" pitchFamily="18" charset="0"/>
              </a:rPr>
              <a:t>المناقشة، </a:t>
            </a:r>
            <a:r>
              <a:rPr lang="ar-SA" sz="2400" dirty="0">
                <a:solidFill>
                  <a:srgbClr val="002060"/>
                </a:solidFill>
                <a:ea typeface="Calibri" panose="020F0502020204030204" pitchFamily="34" charset="0"/>
                <a:cs typeface="Times New Roman" panose="02020603050405020304" pitchFamily="18" charset="0"/>
              </a:rPr>
              <a:t>وعلى تحديد سير الحوار وأن يجعل للحديث ألفة </a:t>
            </a:r>
            <a:r>
              <a:rPr lang="ar-SA" sz="2400" dirty="0" smtClean="0">
                <a:solidFill>
                  <a:srgbClr val="002060"/>
                </a:solidFill>
                <a:ea typeface="Calibri" panose="020F0502020204030204" pitchFamily="34" charset="0"/>
                <a:cs typeface="Times New Roman" panose="02020603050405020304" pitchFamily="18" charset="0"/>
              </a:rPr>
              <a:t>ومودة، </a:t>
            </a:r>
            <a:r>
              <a:rPr lang="ar-SA" sz="2400" dirty="0">
                <a:solidFill>
                  <a:srgbClr val="002060"/>
                </a:solidFill>
                <a:ea typeface="Calibri" panose="020F0502020204030204" pitchFamily="34" charset="0"/>
                <a:cs typeface="Times New Roman" panose="02020603050405020304" pitchFamily="18" charset="0"/>
              </a:rPr>
              <a:t>حتى يستطيع أن ينتقل من محور لآخر بأسلوب جذاب يجعل المتحدث يتحدث إليه بكل حرية وارتياح</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smtClean="0">
              <a:solidFill>
                <a:srgbClr val="002060"/>
              </a:solidFill>
              <a:ea typeface="Calibri" panose="020F0502020204030204" pitchFamily="34" charset="0"/>
              <a:cs typeface="Times New Roman" panose="02020603050405020304" pitchFamily="18" charset="0"/>
            </a:endParaRPr>
          </a:p>
          <a:p>
            <a:pPr marL="342900" lvl="0" indent="-342900" algn="justLow" rtl="1">
              <a:spcAft>
                <a:spcPts val="800"/>
              </a:spcAft>
              <a:buFont typeface="Wingdings" panose="05000000000000000000" pitchFamily="2" charset="2"/>
              <a:buChar char="Ø"/>
              <a:defRPr/>
            </a:pPr>
            <a:r>
              <a:rPr lang="ar-EG" sz="2400" dirty="0">
                <a:solidFill>
                  <a:srgbClr val="002060"/>
                </a:solidFill>
                <a:ea typeface="Calibri" panose="020F0502020204030204" pitchFamily="34" charset="0"/>
                <a:cs typeface="Times New Roman" panose="02020603050405020304" pitchFamily="18" charset="0"/>
              </a:rPr>
              <a:t> </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حتي </a:t>
            </a:r>
            <a:r>
              <a:rPr lang="ar-SA" sz="2400" dirty="0">
                <a:solidFill>
                  <a:srgbClr val="002060"/>
                </a:solidFill>
                <a:ea typeface="Calibri" panose="020F0502020204030204" pitchFamily="34" charset="0"/>
                <a:cs typeface="Times New Roman" panose="02020603050405020304" pitchFamily="18" charset="0"/>
              </a:rPr>
              <a:t>يتمكن الصحفي من </a:t>
            </a:r>
            <a:r>
              <a:rPr lang="ar-EG" sz="2400" dirty="0" smtClean="0">
                <a:solidFill>
                  <a:srgbClr val="002060"/>
                </a:solidFill>
                <a:ea typeface="Calibri" panose="020F0502020204030204" pitchFamily="34" charset="0"/>
                <a:cs typeface="Times New Roman" panose="02020603050405020304" pitchFamily="18" charset="0"/>
              </a:rPr>
              <a:t>إ</a:t>
            </a:r>
            <a:r>
              <a:rPr lang="ar-SA" sz="2400" dirty="0" smtClean="0">
                <a:solidFill>
                  <a:srgbClr val="002060"/>
                </a:solidFill>
                <a:ea typeface="Calibri" panose="020F0502020204030204" pitchFamily="34" charset="0"/>
                <a:cs typeface="Times New Roman" panose="02020603050405020304" pitchFamily="18" charset="0"/>
              </a:rPr>
              <a:t>جراء </a:t>
            </a:r>
            <a:r>
              <a:rPr lang="ar-SA" sz="2400" dirty="0">
                <a:solidFill>
                  <a:srgbClr val="002060"/>
                </a:solidFill>
                <a:ea typeface="Calibri" panose="020F0502020204030204" pitchFamily="34" charset="0"/>
                <a:cs typeface="Times New Roman" panose="02020603050405020304" pitchFamily="18" charset="0"/>
              </a:rPr>
              <a:t>الحديث ينصحون </a:t>
            </a:r>
            <a:r>
              <a:rPr lang="ar-SA" sz="2400" dirty="0" smtClean="0">
                <a:solidFill>
                  <a:srgbClr val="002060"/>
                </a:solidFill>
                <a:ea typeface="Calibri" panose="020F0502020204030204" pitchFamily="34" charset="0"/>
                <a:cs typeface="Times New Roman" panose="02020603050405020304" pitchFamily="18" charset="0"/>
              </a:rPr>
              <a:t>با</a:t>
            </a:r>
            <a:r>
              <a:rPr lang="ar-EG" sz="2400" dirty="0" smtClean="0">
                <a:solidFill>
                  <a:srgbClr val="002060"/>
                </a:solidFill>
                <a:ea typeface="Calibri" panose="020F0502020204030204" pitchFamily="34" charset="0"/>
                <a:cs typeface="Times New Roman" panose="02020603050405020304" pitchFamily="18" charset="0"/>
              </a:rPr>
              <a:t>لآ</a:t>
            </a:r>
            <a:r>
              <a:rPr lang="ar-SA" sz="2400" dirty="0" smtClean="0">
                <a:solidFill>
                  <a:srgbClr val="002060"/>
                </a:solidFill>
                <a:ea typeface="Calibri" panose="020F0502020204030204" pitchFamily="34" charset="0"/>
                <a:cs typeface="Times New Roman" panose="02020603050405020304" pitchFamily="18" charset="0"/>
              </a:rPr>
              <a:t>تي:</a:t>
            </a:r>
            <a:endParaRPr lang="ar-EG" sz="2400" dirty="0" smtClean="0">
              <a:solidFill>
                <a:srgbClr val="002060"/>
              </a:solidFill>
              <a:ea typeface="Calibri" panose="020F0502020204030204" pitchFamily="34" charset="0"/>
              <a:cs typeface="Times New Roman" panose="02020603050405020304" pitchFamily="18" charset="0"/>
            </a:endParaRPr>
          </a:p>
          <a:p>
            <a:pPr lvl="0" algn="justLow" rtl="1">
              <a:spcAft>
                <a:spcPts val="800"/>
              </a:spcAft>
              <a:defRPr/>
            </a:pPr>
            <a:r>
              <a:rPr lang="ar-EG" sz="2400" dirty="0" smtClean="0">
                <a:solidFill>
                  <a:srgbClr val="002060"/>
                </a:solidFill>
                <a:ea typeface="Calibri" panose="020F0502020204030204" pitchFamily="34" charset="0"/>
                <a:cs typeface="Times New Roman" panose="02020603050405020304" pitchFamily="18" charset="0"/>
              </a:rPr>
              <a:t>1.</a:t>
            </a:r>
            <a:r>
              <a:rPr lang="ar-SA" sz="2400" dirty="0" smtClean="0">
                <a:solidFill>
                  <a:srgbClr val="002060"/>
                </a:solidFill>
                <a:ea typeface="Calibri" panose="020F0502020204030204" pitchFamily="34" charset="0"/>
                <a:cs typeface="Times New Roman" panose="02020603050405020304" pitchFamily="18" charset="0"/>
              </a:rPr>
              <a:t>التركيز </a:t>
            </a:r>
            <a:r>
              <a:rPr lang="ar-SA" sz="2400" dirty="0">
                <a:solidFill>
                  <a:srgbClr val="002060"/>
                </a:solidFill>
                <a:ea typeface="Calibri" panose="020F0502020204030204" pitchFamily="34" charset="0"/>
                <a:cs typeface="Times New Roman" panose="02020603050405020304" pitchFamily="18" charset="0"/>
              </a:rPr>
              <a:t>علي ما يريد الناس التحدث عنه بدلا مما لايريدون </a:t>
            </a:r>
            <a:r>
              <a:rPr lang="ar-SA" sz="2400" dirty="0" smtClean="0">
                <a:solidFill>
                  <a:srgbClr val="002060"/>
                </a:solidFill>
                <a:ea typeface="Calibri" panose="020F0502020204030204" pitchFamily="34" charset="0"/>
                <a:cs typeface="Times New Roman" panose="02020603050405020304" pitchFamily="18" charset="0"/>
              </a:rPr>
              <a:t>مناقشته</a:t>
            </a:r>
            <a:endParaRPr lang="ar-EG" sz="2400" dirty="0" smtClean="0">
              <a:solidFill>
                <a:srgbClr val="002060"/>
              </a:solidFill>
              <a:ea typeface="Calibri" panose="020F0502020204030204" pitchFamily="34" charset="0"/>
              <a:cs typeface="Times New Roman" panose="02020603050405020304" pitchFamily="18" charset="0"/>
            </a:endParaRPr>
          </a:p>
          <a:p>
            <a:pPr lvl="0" algn="justLow" rtl="1">
              <a:spcAft>
                <a:spcPts val="800"/>
              </a:spcAft>
              <a:defRPr/>
            </a:pPr>
            <a:r>
              <a:rPr lang="ar-EG" sz="2400" dirty="0">
                <a:solidFill>
                  <a:srgbClr val="002060"/>
                </a:solidFill>
                <a:ea typeface="Calibri" panose="020F0502020204030204" pitchFamily="34" charset="0"/>
                <a:cs typeface="Times New Roman" panose="02020603050405020304" pitchFamily="18" charset="0"/>
              </a:rPr>
              <a:t>2</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 التغلب علي الذين يعوقون إجراء المقابلة مثل السكرتارية أو العلاقات العامة.</a:t>
            </a:r>
            <a:endParaRPr lang="ar-EG" sz="2400" dirty="0" smtClean="0">
              <a:solidFill>
                <a:srgbClr val="002060"/>
              </a:solidFill>
              <a:ea typeface="Calibri" panose="020F0502020204030204" pitchFamily="34" charset="0"/>
              <a:cs typeface="Times New Roman" panose="02020603050405020304" pitchFamily="18" charset="0"/>
            </a:endParaRPr>
          </a:p>
          <a:p>
            <a:pPr marL="457200" lvl="0" indent="-457200" algn="justLow" rtl="1">
              <a:spcAft>
                <a:spcPts val="800"/>
              </a:spcAft>
              <a:buAutoNum type="arabicPeriod" startAt="3"/>
              <a:defRPr/>
            </a:pPr>
            <a:r>
              <a:rPr lang="ar-SA" sz="2400" dirty="0" smtClean="0">
                <a:solidFill>
                  <a:srgbClr val="002060"/>
                </a:solidFill>
                <a:ea typeface="Calibri" panose="020F0502020204030204" pitchFamily="34" charset="0"/>
                <a:cs typeface="Times New Roman" panose="02020603050405020304" pitchFamily="18" charset="0"/>
              </a:rPr>
              <a:t>إقناع </a:t>
            </a:r>
            <a:r>
              <a:rPr lang="ar-SA" sz="2400" dirty="0">
                <a:solidFill>
                  <a:srgbClr val="002060"/>
                </a:solidFill>
                <a:ea typeface="Calibri" panose="020F0502020204030204" pitchFamily="34" charset="0"/>
                <a:cs typeface="Times New Roman" panose="02020603050405020304" pitchFamily="18" charset="0"/>
              </a:rPr>
              <a:t>الشخص بإجراء المقابلة من خلال احساسه بالفخر أو </a:t>
            </a:r>
            <a:r>
              <a:rPr lang="ar-SA" sz="2400" dirty="0" smtClean="0">
                <a:solidFill>
                  <a:srgbClr val="002060"/>
                </a:solidFill>
                <a:ea typeface="Calibri" panose="020F0502020204030204" pitchFamily="34" charset="0"/>
                <a:cs typeface="Times New Roman" panose="02020603050405020304" pitchFamily="18" charset="0"/>
              </a:rPr>
              <a:t>العدالة، </a:t>
            </a:r>
            <a:r>
              <a:rPr lang="ar-EG" sz="2400" dirty="0" smtClean="0">
                <a:solidFill>
                  <a:srgbClr val="002060"/>
                </a:solidFill>
                <a:ea typeface="Calibri" panose="020F0502020204030204" pitchFamily="34" charset="0"/>
                <a:cs typeface="Times New Roman" panose="02020603050405020304" pitchFamily="18" charset="0"/>
              </a:rPr>
              <a:t>و</a:t>
            </a:r>
            <a:r>
              <a:rPr lang="ar-SA" sz="2400" dirty="0" smtClean="0">
                <a:solidFill>
                  <a:srgbClr val="002060"/>
                </a:solidFill>
                <a:ea typeface="Calibri" panose="020F0502020204030204" pitchFamily="34" charset="0"/>
                <a:cs typeface="Times New Roman" panose="02020603050405020304" pitchFamily="18" charset="0"/>
              </a:rPr>
              <a:t>اشباع </a:t>
            </a:r>
            <a:r>
              <a:rPr lang="ar-SA" sz="2400" dirty="0">
                <a:solidFill>
                  <a:srgbClr val="002060"/>
                </a:solidFill>
                <a:ea typeface="Calibri" panose="020F0502020204030204" pitchFamily="34" charset="0"/>
                <a:cs typeface="Times New Roman" panose="02020603050405020304" pitchFamily="18" charset="0"/>
              </a:rPr>
              <a:t>حاجته الي الاهتمام </a:t>
            </a:r>
            <a:r>
              <a:rPr lang="ar-SA" sz="2400" dirty="0" smtClean="0">
                <a:solidFill>
                  <a:srgbClr val="002060"/>
                </a:solidFill>
                <a:ea typeface="Calibri" panose="020F0502020204030204" pitchFamily="34" charset="0"/>
                <a:cs typeface="Times New Roman" panose="02020603050405020304" pitchFamily="18" charset="0"/>
              </a:rPr>
              <a:t>و</a:t>
            </a:r>
            <a:r>
              <a:rPr lang="ar-EG" sz="2400" dirty="0" smtClean="0">
                <a:solidFill>
                  <a:srgbClr val="002060"/>
                </a:solidFill>
                <a:ea typeface="Calibri" panose="020F0502020204030204" pitchFamily="34" charset="0"/>
                <a:cs typeface="Times New Roman" panose="02020603050405020304" pitchFamily="18" charset="0"/>
              </a:rPr>
              <a:t>أ</a:t>
            </a:r>
            <a:r>
              <a:rPr lang="ar-SA" sz="2400" dirty="0" smtClean="0">
                <a:solidFill>
                  <a:srgbClr val="002060"/>
                </a:solidFill>
                <a:ea typeface="Calibri" panose="020F0502020204030204" pitchFamily="34" charset="0"/>
                <a:cs typeface="Times New Roman" panose="02020603050405020304" pitchFamily="18" charset="0"/>
              </a:rPr>
              <a:t>ن </a:t>
            </a:r>
            <a:r>
              <a:rPr lang="ar-SA" sz="2400" dirty="0">
                <a:solidFill>
                  <a:srgbClr val="002060"/>
                </a:solidFill>
                <a:ea typeface="Calibri" panose="020F0502020204030204" pitchFamily="34" charset="0"/>
                <a:cs typeface="Times New Roman" panose="02020603050405020304" pitchFamily="18" charset="0"/>
              </a:rPr>
              <a:t>الجمهور يريد معرفة </a:t>
            </a:r>
            <a:r>
              <a:rPr lang="ar-SA" sz="2400" dirty="0" smtClean="0">
                <a:solidFill>
                  <a:srgbClr val="002060"/>
                </a:solidFill>
                <a:ea typeface="Calibri" panose="020F0502020204030204" pitchFamily="34" charset="0"/>
                <a:cs typeface="Times New Roman" panose="02020603050405020304" pitchFamily="18" charset="0"/>
              </a:rPr>
              <a:t>الكثير، </a:t>
            </a:r>
            <a:r>
              <a:rPr lang="ar-EG" sz="2400" dirty="0" smtClean="0">
                <a:solidFill>
                  <a:srgbClr val="002060"/>
                </a:solidFill>
                <a:ea typeface="Calibri" panose="020F0502020204030204" pitchFamily="34" charset="0"/>
                <a:cs typeface="Times New Roman" panose="02020603050405020304" pitchFamily="18" charset="0"/>
              </a:rPr>
              <a:t>مع </a:t>
            </a:r>
            <a:r>
              <a:rPr lang="ar-SA" sz="2400" dirty="0" smtClean="0">
                <a:solidFill>
                  <a:srgbClr val="002060"/>
                </a:solidFill>
                <a:ea typeface="Calibri" panose="020F0502020204030204" pitchFamily="34" charset="0"/>
                <a:cs typeface="Times New Roman" panose="02020603050405020304" pitchFamily="18" charset="0"/>
              </a:rPr>
              <a:t>التاكيد </a:t>
            </a:r>
            <a:r>
              <a:rPr lang="ar-SA" sz="2400" dirty="0">
                <a:solidFill>
                  <a:srgbClr val="002060"/>
                </a:solidFill>
                <a:ea typeface="Calibri" panose="020F0502020204030204" pitchFamily="34" charset="0"/>
                <a:cs typeface="Times New Roman" panose="02020603050405020304" pitchFamily="18" charset="0"/>
              </a:rPr>
              <a:t>علي أهمية نشر نص أقواله بوصفه </a:t>
            </a:r>
            <a:r>
              <a:rPr lang="ar-SA" sz="2400" dirty="0" smtClean="0">
                <a:solidFill>
                  <a:srgbClr val="002060"/>
                </a:solidFill>
                <a:ea typeface="Calibri" panose="020F0502020204030204" pitchFamily="34" charset="0"/>
                <a:cs typeface="Times New Roman" panose="02020603050405020304" pitchFamily="18" charset="0"/>
              </a:rPr>
              <a:t>خبيرا</a:t>
            </a:r>
            <a:r>
              <a:rPr lang="ar-EG" sz="2400" dirty="0" smtClean="0">
                <a:solidFill>
                  <a:srgbClr val="002060"/>
                </a:solidFill>
                <a:ea typeface="Calibri" panose="020F0502020204030204" pitchFamily="34" charset="0"/>
                <a:cs typeface="Times New Roman" panose="02020603050405020304" pitchFamily="18" charset="0"/>
              </a:rPr>
              <a:t>ً</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فى الموضوع</a:t>
            </a:r>
            <a:r>
              <a:rPr lang="ar-SA" sz="2400" dirty="0" smtClean="0">
                <a:solidFill>
                  <a:srgbClr val="002060"/>
                </a:solidFill>
                <a:ea typeface="Calibri" panose="020F0502020204030204" pitchFamily="34" charset="0"/>
                <a:cs typeface="Times New Roman" panose="02020603050405020304" pitchFamily="18" charset="0"/>
              </a:rPr>
              <a:t>.</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endParaRPr lang="ar-EG" sz="2400"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12555" y="405674"/>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97234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3102" y="830580"/>
            <a:ext cx="10679614" cy="544453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400" dirty="0">
                <a:solidFill>
                  <a:srgbClr val="002060"/>
                </a:solidFill>
                <a:ea typeface="Calibri" panose="020F0502020204030204" pitchFamily="34" charset="0"/>
                <a:cs typeface="Times New Roman" panose="02020603050405020304" pitchFamily="18" charset="0"/>
              </a:rPr>
              <a:t>3</a:t>
            </a:r>
            <a:r>
              <a:rPr lang="ar-SA" sz="2400"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تسجيل الحوار:</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SA" sz="2400" dirty="0">
                <a:solidFill>
                  <a:srgbClr val="002060"/>
                </a:solidFill>
                <a:ea typeface="Calibri" panose="020F0502020204030204" pitchFamily="34" charset="0"/>
                <a:cs typeface="Times New Roman" panose="02020603050405020304" pitchFamily="18" charset="0"/>
              </a:rPr>
              <a:t>هناك طريقتين لتسجيل الحوار الصحفي:</a:t>
            </a:r>
            <a:br>
              <a:rPr lang="ar-SA" sz="2400" dirty="0">
                <a:solidFill>
                  <a:srgbClr val="002060"/>
                </a:solidFill>
                <a:ea typeface="Calibri" panose="020F0502020204030204" pitchFamily="34" charset="0"/>
                <a:cs typeface="Times New Roman" panose="02020603050405020304" pitchFamily="18" charset="0"/>
              </a:rPr>
            </a:br>
            <a:r>
              <a:rPr lang="ar-SA" sz="2400" b="1" dirty="0" smtClean="0">
                <a:solidFill>
                  <a:srgbClr val="002060"/>
                </a:solidFill>
                <a:ea typeface="Calibri" panose="020F0502020204030204" pitchFamily="34" charset="0"/>
                <a:cs typeface="Times New Roman" panose="02020603050405020304" pitchFamily="18" charset="0"/>
              </a:rPr>
              <a:t>الطريقة الأولى</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وهي التسجيل في النوتة أو دفتر </a:t>
            </a:r>
            <a:r>
              <a:rPr lang="ar-SA" sz="2400" dirty="0" smtClean="0">
                <a:solidFill>
                  <a:srgbClr val="002060"/>
                </a:solidFill>
                <a:ea typeface="Calibri" panose="020F0502020204030204" pitchFamily="34" charset="0"/>
                <a:cs typeface="Times New Roman" panose="02020603050405020304" pitchFamily="18" charset="0"/>
              </a:rPr>
              <a:t>الملاحظات، </a:t>
            </a:r>
            <a:r>
              <a:rPr lang="ar-SA" sz="2400" dirty="0">
                <a:solidFill>
                  <a:srgbClr val="002060"/>
                </a:solidFill>
                <a:ea typeface="Calibri" panose="020F0502020204030204" pitchFamily="34" charset="0"/>
                <a:cs typeface="Times New Roman" panose="02020603050405020304" pitchFamily="18" charset="0"/>
              </a:rPr>
              <a:t>وهي طريقة كانت شائعة ولازالت تستخدم للآن ، </a:t>
            </a:r>
            <a:r>
              <a:rPr lang="ar-SA" sz="2400" dirty="0" smtClean="0">
                <a:solidFill>
                  <a:srgbClr val="002060"/>
                </a:solidFill>
                <a:ea typeface="Calibri" panose="020F0502020204030204" pitchFamily="34" charset="0"/>
                <a:cs typeface="Times New Roman" panose="02020603050405020304" pitchFamily="18" charset="0"/>
              </a:rPr>
              <a:t>ويجب </a:t>
            </a:r>
            <a:r>
              <a:rPr lang="ar-SA" sz="2400" dirty="0">
                <a:solidFill>
                  <a:srgbClr val="002060"/>
                </a:solidFill>
                <a:ea typeface="Calibri" panose="020F0502020204030204" pitchFamily="34" charset="0"/>
                <a:cs typeface="Times New Roman" panose="02020603050405020304" pitchFamily="18" charset="0"/>
              </a:rPr>
              <a:t>على الصحفي التركيز على أجوبة المتحدث وضرورة اختصار الكلمات مع استيعاب المعنى وإجادة الاختزال.</a:t>
            </a:r>
            <a:br>
              <a:rPr lang="ar-SA" sz="2400" dirty="0">
                <a:solidFill>
                  <a:srgbClr val="002060"/>
                </a:solidFill>
                <a:ea typeface="Calibri" panose="020F0502020204030204" pitchFamily="34" charset="0"/>
                <a:cs typeface="Times New Roman" panose="02020603050405020304" pitchFamily="18" charset="0"/>
              </a:rPr>
            </a:br>
            <a:r>
              <a:rPr lang="ar-SA" sz="2400" b="1" dirty="0">
                <a:solidFill>
                  <a:srgbClr val="002060"/>
                </a:solidFill>
                <a:ea typeface="Calibri" panose="020F0502020204030204" pitchFamily="34" charset="0"/>
                <a:cs typeface="Times New Roman" panose="02020603050405020304" pitchFamily="18" charset="0"/>
              </a:rPr>
              <a:t>الطريقة الثانية</a:t>
            </a:r>
            <a:r>
              <a:rPr lang="ar-SA" sz="2400" dirty="0">
                <a:solidFill>
                  <a:srgbClr val="002060"/>
                </a:solidFill>
                <a:ea typeface="Calibri" panose="020F0502020204030204" pitchFamily="34" charset="0"/>
                <a:cs typeface="Times New Roman" panose="02020603050405020304" pitchFamily="18" charset="0"/>
              </a:rPr>
              <a:t>: وهي تستخدم أجهزة التسجيل ورغم شيوعها لكن البعض من المتحدثين لا يرحبون </a:t>
            </a:r>
            <a:r>
              <a:rPr lang="ar-SA" sz="2400" dirty="0" smtClean="0">
                <a:solidFill>
                  <a:srgbClr val="002060"/>
                </a:solidFill>
                <a:ea typeface="Calibri" panose="020F0502020204030204" pitchFamily="34" charset="0"/>
                <a:cs typeface="Times New Roman" panose="02020603050405020304" pitchFamily="18" charset="0"/>
              </a:rPr>
              <a:t>بها، </a:t>
            </a:r>
            <a:r>
              <a:rPr lang="ar-SA" sz="2400" dirty="0">
                <a:solidFill>
                  <a:srgbClr val="002060"/>
                </a:solidFill>
                <a:ea typeface="Calibri" panose="020F0502020204030204" pitchFamily="34" charset="0"/>
                <a:cs typeface="Times New Roman" panose="02020603050405020304" pitchFamily="18" charset="0"/>
              </a:rPr>
              <a:t>لأنها قد تدمر الجو النفسي القائم بين المحرر والشخصية التي يجري معها </a:t>
            </a:r>
            <a:r>
              <a:rPr lang="ar-SA" sz="2400" dirty="0" smtClean="0">
                <a:solidFill>
                  <a:srgbClr val="002060"/>
                </a:solidFill>
                <a:ea typeface="Calibri" panose="020F0502020204030204" pitchFamily="34" charset="0"/>
                <a:cs typeface="Times New Roman" panose="02020603050405020304" pitchFamily="18" charset="0"/>
              </a:rPr>
              <a:t>الحديث.</a:t>
            </a:r>
            <a:r>
              <a:rPr lang="ar-EG" sz="2400" dirty="0" smtClean="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والمحرر </a:t>
            </a:r>
            <a:r>
              <a:rPr lang="ar-SA" sz="2400" dirty="0">
                <a:solidFill>
                  <a:srgbClr val="002060"/>
                </a:solidFill>
                <a:ea typeface="Calibri" panose="020F0502020204030204" pitchFamily="34" charset="0"/>
                <a:cs typeface="Times New Roman" panose="02020603050405020304" pitchFamily="18" charset="0"/>
              </a:rPr>
              <a:t>الذي يستخدم أجهزة التسجيل لابد أن يحرص على التزام القواعد التالية:</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1.</a:t>
            </a:r>
            <a:r>
              <a:rPr lang="ar-SA" sz="2400" dirty="0" smtClean="0">
                <a:solidFill>
                  <a:srgbClr val="002060"/>
                </a:solidFill>
                <a:ea typeface="Calibri" panose="020F0502020204030204" pitchFamily="34" charset="0"/>
                <a:cs typeface="Times New Roman" panose="02020603050405020304" pitchFamily="18" charset="0"/>
              </a:rPr>
              <a:t>التأكد </a:t>
            </a:r>
            <a:r>
              <a:rPr lang="ar-SA" sz="2400" dirty="0">
                <a:solidFill>
                  <a:srgbClr val="002060"/>
                </a:solidFill>
                <a:ea typeface="Calibri" panose="020F0502020204030204" pitchFamily="34" charset="0"/>
                <a:cs typeface="Times New Roman" panose="02020603050405020304" pitchFamily="18" charset="0"/>
              </a:rPr>
              <a:t>من أن </a:t>
            </a:r>
            <a:r>
              <a:rPr lang="ar-EG" sz="2400" dirty="0" smtClean="0">
                <a:solidFill>
                  <a:srgbClr val="002060"/>
                </a:solidFill>
                <a:ea typeface="Calibri" panose="020F0502020204030204" pitchFamily="34" charset="0"/>
                <a:cs typeface="Times New Roman" panose="02020603050405020304" pitchFamily="18" charset="0"/>
              </a:rPr>
              <a:t>آلة التسجيل</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تعمل </a:t>
            </a:r>
            <a:r>
              <a:rPr lang="ar-SA" sz="2400" dirty="0" smtClean="0">
                <a:solidFill>
                  <a:srgbClr val="002060"/>
                </a:solidFill>
                <a:ea typeface="Calibri" panose="020F0502020204030204" pitchFamily="34" charset="0"/>
                <a:cs typeface="Times New Roman" panose="02020603050405020304" pitchFamily="18" charset="0"/>
              </a:rPr>
              <a:t>بكفاء</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a:t>
            </a:r>
            <a:r>
              <a:rPr lang="ar-SA" sz="2400" dirty="0">
                <a:solidFill>
                  <a:srgbClr val="002060"/>
                </a:solidFill>
                <a:ea typeface="Calibri" panose="020F0502020204030204" pitchFamily="34" charset="0"/>
                <a:cs typeface="Times New Roman" panose="02020603050405020304" pitchFamily="18" charset="0"/>
              </a:rPr>
              <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2. أ</a:t>
            </a:r>
            <a:r>
              <a:rPr lang="ar-SA" sz="2400" dirty="0" smtClean="0">
                <a:solidFill>
                  <a:srgbClr val="002060"/>
                </a:solidFill>
                <a:ea typeface="Calibri" panose="020F0502020204030204" pitchFamily="34" charset="0"/>
                <a:cs typeface="Times New Roman" panose="02020603050405020304" pitchFamily="18" charset="0"/>
              </a:rPr>
              <a:t>ن </a:t>
            </a:r>
            <a:r>
              <a:rPr lang="ar-SA" sz="2400" dirty="0">
                <a:solidFill>
                  <a:srgbClr val="002060"/>
                </a:solidFill>
                <a:ea typeface="Calibri" panose="020F0502020204030204" pitchFamily="34" charset="0"/>
                <a:cs typeface="Times New Roman" panose="02020603050405020304" pitchFamily="18" charset="0"/>
              </a:rPr>
              <a:t>يأخذ معه شرائط وبطاريات كافية.</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3. </a:t>
            </a:r>
            <a:r>
              <a:rPr lang="ar-SA" sz="2400" dirty="0" smtClean="0">
                <a:solidFill>
                  <a:srgbClr val="002060"/>
                </a:solidFill>
                <a:ea typeface="Calibri" panose="020F0502020204030204" pitchFamily="34" charset="0"/>
                <a:cs typeface="Times New Roman" panose="02020603050405020304" pitchFamily="18" charset="0"/>
              </a:rPr>
              <a:t>أن </a:t>
            </a:r>
            <a:r>
              <a:rPr lang="ar-SA" sz="2400" dirty="0">
                <a:solidFill>
                  <a:srgbClr val="002060"/>
                </a:solidFill>
                <a:ea typeface="Calibri" panose="020F0502020204030204" pitchFamily="34" charset="0"/>
                <a:cs typeface="Times New Roman" panose="02020603050405020304" pitchFamily="18" charset="0"/>
              </a:rPr>
              <a:t>يستأذن الشخصية فى استخدام جهاز التسجيل.</a:t>
            </a:r>
            <a:br>
              <a:rPr lang="ar-SA" sz="2400" dirty="0">
                <a:solidFill>
                  <a:srgbClr val="002060"/>
                </a:solidFill>
                <a:ea typeface="Calibri" panose="020F0502020204030204" pitchFamily="34" charset="0"/>
                <a:cs typeface="Times New Roman" panose="02020603050405020304" pitchFamily="18" charset="0"/>
              </a:rPr>
            </a:br>
            <a:r>
              <a:rPr lang="ar-EG" sz="2400" dirty="0" smtClean="0">
                <a:solidFill>
                  <a:srgbClr val="002060"/>
                </a:solidFill>
                <a:ea typeface="Calibri" panose="020F0502020204030204" pitchFamily="34" charset="0"/>
                <a:cs typeface="Times New Roman" panose="02020603050405020304" pitchFamily="18" charset="0"/>
              </a:rPr>
              <a:t>4. إ</a:t>
            </a:r>
            <a:r>
              <a:rPr lang="ar-SA" sz="2400" dirty="0" smtClean="0">
                <a:solidFill>
                  <a:srgbClr val="002060"/>
                </a:solidFill>
                <a:ea typeface="Calibri" panose="020F0502020204030204" pitchFamily="34" charset="0"/>
                <a:cs typeface="Times New Roman" panose="02020603050405020304" pitchFamily="18" charset="0"/>
              </a:rPr>
              <a:t>ذا </a:t>
            </a:r>
            <a:r>
              <a:rPr lang="ar-SA" sz="2400" dirty="0">
                <a:solidFill>
                  <a:srgbClr val="002060"/>
                </a:solidFill>
                <a:ea typeface="Calibri" panose="020F0502020204030204" pitchFamily="34" charset="0"/>
                <a:cs typeface="Times New Roman" panose="02020603050405020304" pitchFamily="18" charset="0"/>
              </a:rPr>
              <a:t>طلب المتحدث عدم تسجيل جزء من الحوار </a:t>
            </a:r>
            <a:r>
              <a:rPr lang="ar-SA" sz="2400" dirty="0" smtClean="0">
                <a:solidFill>
                  <a:srgbClr val="002060"/>
                </a:solidFill>
                <a:ea typeface="Calibri" panose="020F0502020204030204" pitchFamily="34" charset="0"/>
                <a:cs typeface="Times New Roman" panose="02020603050405020304" pitchFamily="18" charset="0"/>
              </a:rPr>
              <a:t>ف</a:t>
            </a:r>
            <a:r>
              <a:rPr lang="ar-EG" sz="2400" dirty="0" smtClean="0">
                <a:solidFill>
                  <a:srgbClr val="002060"/>
                </a:solidFill>
                <a:ea typeface="Calibri" panose="020F0502020204030204" pitchFamily="34" charset="0"/>
                <a:cs typeface="Times New Roman" panose="02020603050405020304" pitchFamily="18" charset="0"/>
              </a:rPr>
              <a:t>عليه إغلاق</a:t>
            </a:r>
            <a:r>
              <a:rPr lang="ar-SA" sz="2400" dirty="0" smtClean="0">
                <a:solidFill>
                  <a:srgbClr val="002060"/>
                </a:solidFill>
                <a:ea typeface="Calibri" panose="020F0502020204030204" pitchFamily="34" charset="0"/>
                <a:cs typeface="Times New Roman" panose="02020603050405020304" pitchFamily="18" charset="0"/>
              </a:rPr>
              <a:t> الجهاز.</a:t>
            </a:r>
            <a:r>
              <a:rPr lang="ar-EG" sz="2400" dirty="0" smtClean="0">
                <a:solidFill>
                  <a:srgbClr val="002060"/>
                </a:solidFill>
                <a:ea typeface="Calibri" panose="020F0502020204030204" pitchFamily="34" charset="0"/>
                <a:cs typeface="Times New Roman" panose="02020603050405020304" pitchFamily="18" charset="0"/>
              </a:rPr>
              <a:t> ويُعد من عيوب هذه </a:t>
            </a:r>
            <a:r>
              <a:rPr lang="ar-SA" sz="2400" dirty="0" smtClean="0">
                <a:solidFill>
                  <a:srgbClr val="002060"/>
                </a:solidFill>
                <a:ea typeface="Calibri" panose="020F0502020204030204" pitchFamily="34" charset="0"/>
                <a:cs typeface="Times New Roman" panose="02020603050405020304" pitchFamily="18" charset="0"/>
              </a:rPr>
              <a:t>الطريق</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هو أن تفريغ الشرائط يأخذ وقتا طويل</a:t>
            </a:r>
            <a:r>
              <a:rPr lang="ar-SA" sz="2400" dirty="0" smtClean="0">
                <a:solidFill>
                  <a:srgbClr val="002060"/>
                </a:solidFill>
                <a:ea typeface="Calibri" panose="020F0502020204030204" pitchFamily="34" charset="0"/>
                <a:cs typeface="Times New Roman" panose="02020603050405020304" pitchFamily="18" charset="0"/>
              </a:rPr>
              <a:t>.</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0207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03962" y="1098667"/>
            <a:ext cx="5887753" cy="464849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800" dirty="0">
                <a:solidFill>
                  <a:srgbClr val="002060"/>
                </a:solidFill>
                <a:ea typeface="Calibri" panose="020F0502020204030204" pitchFamily="34" charset="0"/>
                <a:cs typeface="Times New Roman" panose="02020603050405020304" pitchFamily="18" charset="0"/>
              </a:rPr>
              <a:t/>
            </a:r>
            <a:br>
              <a:rPr lang="ar-SA" sz="2800" dirty="0">
                <a:solidFill>
                  <a:srgbClr val="002060"/>
                </a:solidFill>
                <a:ea typeface="Calibri" panose="020F0502020204030204" pitchFamily="34" charset="0"/>
                <a:cs typeface="Times New Roman" panose="02020603050405020304" pitchFamily="18" charset="0"/>
              </a:rPr>
            </a:br>
            <a:r>
              <a:rPr lang="ar-SA" sz="2400" b="1" dirty="0" smtClean="0">
                <a:solidFill>
                  <a:srgbClr val="002060"/>
                </a:solidFill>
                <a:ea typeface="Calibri" panose="020F0502020204030204" pitchFamily="34" charset="0"/>
                <a:cs typeface="Times New Roman" panose="02020603050405020304" pitchFamily="18" charset="0"/>
              </a:rPr>
              <a:t>أولا</a:t>
            </a:r>
            <a:r>
              <a:rPr lang="ar-EG" sz="2400" b="1" dirty="0" smtClean="0">
                <a:solidFill>
                  <a:srgbClr val="002060"/>
                </a:solidFill>
                <a:ea typeface="Calibri" panose="020F0502020204030204" pitchFamily="34" charset="0"/>
                <a:cs typeface="Times New Roman" panose="02020603050405020304" pitchFamily="18" charset="0"/>
              </a:rPr>
              <a:t>ً</a:t>
            </a:r>
            <a:r>
              <a:rPr lang="ar-SA" sz="2400" b="1" dirty="0" smtClean="0">
                <a:solidFill>
                  <a:srgbClr val="002060"/>
                </a:solidFill>
                <a:ea typeface="Calibri" panose="020F0502020204030204" pitchFamily="34" charset="0"/>
                <a:cs typeface="Times New Roman" panose="02020603050405020304" pitchFamily="18" charset="0"/>
              </a:rPr>
              <a:t>: </a:t>
            </a:r>
            <a:r>
              <a:rPr lang="ar-SA" sz="2400" b="1" dirty="0">
                <a:solidFill>
                  <a:srgbClr val="002060"/>
                </a:solidFill>
                <a:ea typeface="Calibri" panose="020F0502020204030204" pitchFamily="34" charset="0"/>
                <a:cs typeface="Times New Roman" panose="02020603050405020304" pitchFamily="18" charset="0"/>
              </a:rPr>
              <a:t>أسلوب الهرم </a:t>
            </a:r>
            <a:r>
              <a:rPr lang="ar-SA" sz="2400" b="1" dirty="0" smtClean="0">
                <a:solidFill>
                  <a:srgbClr val="002060"/>
                </a:solidFill>
                <a:ea typeface="Calibri" panose="020F0502020204030204" pitchFamily="34" charset="0"/>
                <a:cs typeface="Times New Roman" panose="02020603050405020304" pitchFamily="18" charset="0"/>
              </a:rPr>
              <a:t>المقلوب</a:t>
            </a:r>
            <a:r>
              <a:rPr lang="ar-SA" sz="2400" dirty="0" smtClean="0">
                <a:solidFill>
                  <a:srgbClr val="002060"/>
                </a:solidFill>
                <a:ea typeface="Calibri" panose="020F0502020204030204" pitchFamily="34" charset="0"/>
                <a:cs typeface="Times New Roman" panose="02020603050405020304" pitchFamily="18" charset="0"/>
              </a:rPr>
              <a:t>:</a:t>
            </a:r>
            <a:r>
              <a:rPr lang="ar-EG" sz="2400" dirty="0">
                <a:solidFill>
                  <a:srgbClr val="002060"/>
                </a:solidFill>
                <a:ea typeface="Calibri" panose="020F0502020204030204" pitchFamily="34" charset="0"/>
                <a:cs typeface="Times New Roman" panose="02020603050405020304" pitchFamily="18" charset="0"/>
              </a:rPr>
              <a:t> </a:t>
            </a:r>
            <a:r>
              <a:rPr lang="ar-SA" sz="2400" dirty="0" smtClean="0">
                <a:solidFill>
                  <a:srgbClr val="002060"/>
                </a:solidFill>
                <a:ea typeface="Calibri" panose="020F0502020204030204" pitchFamily="34" charset="0"/>
                <a:cs typeface="Times New Roman" panose="02020603050405020304" pitchFamily="18" charset="0"/>
              </a:rPr>
              <a:t>ينقسم الحديث</a:t>
            </a:r>
            <a:r>
              <a:rPr lang="ar-EG" sz="2400" dirty="0" smtClean="0">
                <a:solidFill>
                  <a:srgbClr val="002060"/>
                </a:solidFill>
                <a:ea typeface="Calibri" panose="020F0502020204030204" pitchFamily="34" charset="0"/>
                <a:cs typeface="Times New Roman" panose="02020603050405020304" pitchFamily="18" charset="0"/>
              </a:rPr>
              <a:t> الصحفي هنا </a:t>
            </a:r>
            <a:r>
              <a:rPr lang="ar-SA" sz="2400" dirty="0" smtClean="0">
                <a:solidFill>
                  <a:srgbClr val="002060"/>
                </a:solidFill>
                <a:ea typeface="Calibri" panose="020F0502020204030204" pitchFamily="34" charset="0"/>
                <a:cs typeface="Times New Roman" panose="02020603050405020304" pitchFamily="18" charset="0"/>
              </a:rPr>
              <a:t> </a:t>
            </a:r>
            <a:r>
              <a:rPr lang="ar-SA" sz="2400" dirty="0">
                <a:solidFill>
                  <a:srgbClr val="002060"/>
                </a:solidFill>
                <a:ea typeface="Calibri" panose="020F0502020204030204" pitchFamily="34" charset="0"/>
                <a:cs typeface="Times New Roman" panose="02020603050405020304" pitchFamily="18" charset="0"/>
              </a:rPr>
              <a:t>إلى مقدمة تحتل قاعدة الهرم المقلوب ونص الحديث ويمثل جسم الهرم </a:t>
            </a:r>
            <a:r>
              <a:rPr lang="ar-SA" sz="2400" dirty="0" smtClean="0">
                <a:solidFill>
                  <a:srgbClr val="002060"/>
                </a:solidFill>
                <a:ea typeface="Calibri" panose="020F0502020204030204" pitchFamily="34" charset="0"/>
                <a:cs typeface="Times New Roman" panose="02020603050405020304" pitchFamily="18" charset="0"/>
              </a:rPr>
              <a:t>المقلوب، </a:t>
            </a:r>
            <a:r>
              <a:rPr lang="ar-SA" sz="2400" dirty="0">
                <a:solidFill>
                  <a:srgbClr val="002060"/>
                </a:solidFill>
                <a:ea typeface="Calibri" panose="020F0502020204030204" pitchFamily="34" charset="0"/>
                <a:cs typeface="Times New Roman" panose="02020603050405020304" pitchFamily="18" charset="0"/>
              </a:rPr>
              <a:t>ويتم فى المقدمة إبراز الأخبار والتصريحات الأكثر أهمية ثم في الجسم باقي المعلومات الأقل أهمية. ويستخدم فى الأحاديث التي تجري مع الشخصيات المهمة مثل الملوك والرؤساء وكبار رجال </a:t>
            </a:r>
            <a:r>
              <a:rPr lang="ar-SA" sz="2400" dirty="0" smtClean="0">
                <a:solidFill>
                  <a:srgbClr val="002060"/>
                </a:solidFill>
                <a:ea typeface="Calibri" panose="020F0502020204030204" pitchFamily="34" charset="0"/>
                <a:cs typeface="Times New Roman" panose="02020603050405020304" pitchFamily="18" charset="0"/>
              </a:rPr>
              <a:t>الدول</a:t>
            </a:r>
            <a:r>
              <a:rPr lang="ar-EG" sz="2400" dirty="0" smtClean="0">
                <a:solidFill>
                  <a:srgbClr val="002060"/>
                </a:solidFill>
                <a:ea typeface="Calibri" panose="020F0502020204030204" pitchFamily="34" charset="0"/>
                <a:cs typeface="Times New Roman" panose="02020603050405020304" pitchFamily="18" charset="0"/>
              </a:rPr>
              <a:t>ة</a:t>
            </a:r>
            <a:r>
              <a:rPr lang="ar-SA" sz="2400" dirty="0" smtClean="0">
                <a:solidFill>
                  <a:srgbClr val="002060"/>
                </a:solidFill>
                <a:ea typeface="Calibri" panose="020F0502020204030204" pitchFamily="34" charset="0"/>
                <a:cs typeface="Times New Roman" panose="02020603050405020304" pitchFamily="18" charset="0"/>
              </a:rPr>
              <a:t>.</a:t>
            </a:r>
            <a:endParaRPr lang="ar-EG" sz="2400" dirty="0">
              <a:solidFill>
                <a:srgbClr val="002060"/>
              </a:solidFill>
              <a:ea typeface="Calibri" panose="020F0502020204030204" pitchFamily="34" charset="0"/>
              <a:cs typeface="Times New Roman" panose="02020603050405020304" pitchFamily="18" charset="0"/>
            </a:endParaRPr>
          </a:p>
          <a:p>
            <a:pPr algn="justLow" rtl="1">
              <a:lnSpc>
                <a:spcPct val="107000"/>
              </a:lnSpc>
              <a:spcAft>
                <a:spcPts val="800"/>
              </a:spcAft>
            </a:pPr>
            <a:r>
              <a:rPr lang="ar-SA" sz="2400" dirty="0" smtClean="0">
                <a:solidFill>
                  <a:srgbClr val="002060"/>
                </a:solidFill>
                <a:ea typeface="Calibri" panose="020F0502020204030204" pitchFamily="34" charset="0"/>
                <a:cs typeface="Times New Roman" panose="02020603050405020304" pitchFamily="18" charset="0"/>
              </a:rPr>
              <a:t/>
            </a:r>
            <a:br>
              <a:rPr lang="ar-SA" sz="2400" dirty="0" smtClean="0">
                <a:solidFill>
                  <a:srgbClr val="002060"/>
                </a:solidFill>
                <a:ea typeface="Calibri" panose="020F0502020204030204" pitchFamily="34" charset="0"/>
                <a:cs typeface="Times New Roman" panose="02020603050405020304" pitchFamily="18" charset="0"/>
              </a:rPr>
            </a:b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5224" y="-159694"/>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5160019" y="116486"/>
            <a:ext cx="3863662" cy="77420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2060"/>
                </a:solidFill>
                <a:ea typeface="Calibri" panose="020F0502020204030204" pitchFamily="34" charset="0"/>
                <a:cs typeface="Times New Roman" panose="02020603050405020304" pitchFamily="18" charset="0"/>
              </a:rPr>
              <a:t>7. </a:t>
            </a:r>
            <a:r>
              <a:rPr lang="ar-SA" sz="2400" b="1" dirty="0" smtClean="0">
                <a:solidFill>
                  <a:srgbClr val="002060"/>
                </a:solidFill>
                <a:ea typeface="Calibri" panose="020F0502020204030204" pitchFamily="34" charset="0"/>
                <a:cs typeface="Times New Roman" panose="02020603050405020304" pitchFamily="18" charset="0"/>
              </a:rPr>
              <a:t>كتابة </a:t>
            </a:r>
            <a:r>
              <a:rPr lang="ar-SA" sz="2400" b="1" dirty="0">
                <a:solidFill>
                  <a:srgbClr val="002060"/>
                </a:solidFill>
                <a:ea typeface="Calibri" panose="020F0502020204030204" pitchFamily="34" charset="0"/>
                <a:cs typeface="Times New Roman" panose="02020603050405020304" pitchFamily="18" charset="0"/>
              </a:rPr>
              <a:t>الحديث </a:t>
            </a:r>
            <a:r>
              <a:rPr lang="ar-SA" sz="2400" b="1" dirty="0" smtClean="0">
                <a:solidFill>
                  <a:srgbClr val="002060"/>
                </a:solidFill>
                <a:ea typeface="Calibri" panose="020F0502020204030204" pitchFamily="34" charset="0"/>
                <a:cs typeface="Times New Roman" panose="02020603050405020304" pitchFamily="18" charset="0"/>
              </a:rPr>
              <a:t>الصحفي</a:t>
            </a:r>
            <a:endParaRPr lang="ar-EG" b="1"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563" y="1260927"/>
            <a:ext cx="5458587" cy="4508419"/>
          </a:xfrm>
          <a:prstGeom prst="rect">
            <a:avLst/>
          </a:prstGeom>
        </p:spPr>
      </p:pic>
    </p:spTree>
    <p:extLst>
      <p:ext uri="{BB962C8B-B14F-4D97-AF65-F5344CB8AC3E}">
        <p14:creationId xmlns:p14="http://schemas.microsoft.com/office/powerpoint/2010/main" val="53846628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755316" y="61487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87921" y="1098667"/>
            <a:ext cx="5303794" cy="435801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SA" sz="2000" b="1" dirty="0">
                <a:solidFill>
                  <a:srgbClr val="002060"/>
                </a:solidFill>
                <a:ea typeface="Calibri" panose="020F0502020204030204" pitchFamily="34" charset="0"/>
                <a:cs typeface="Times New Roman" panose="02020603050405020304" pitchFamily="18" charset="0"/>
              </a:rPr>
              <a:t>ثانيا:أسلوب الهرم المقلوب المتدرج:</a:t>
            </a:r>
            <a:r>
              <a:rPr lang="ar-EG" sz="2000" b="1" dirty="0">
                <a:solidFill>
                  <a:srgbClr val="002060"/>
                </a:solidFill>
                <a:ea typeface="Calibri" panose="020F0502020204030204" pitchFamily="34" charset="0"/>
                <a:cs typeface="Times New Roman" panose="02020603050405020304" pitchFamily="18" charset="0"/>
              </a:rPr>
              <a:t> </a:t>
            </a:r>
            <a:r>
              <a:rPr lang="ar-SA" sz="2000" dirty="0">
                <a:solidFill>
                  <a:srgbClr val="002060"/>
                </a:solidFill>
                <a:ea typeface="Calibri" panose="020F0502020204030204" pitchFamily="34" charset="0"/>
                <a:cs typeface="Times New Roman" panose="02020603050405020304" pitchFamily="18" charset="0"/>
              </a:rPr>
              <a:t>ويتكون من جزئين</a:t>
            </a:r>
            <a:r>
              <a:rPr lang="ar-EG" sz="2000" dirty="0">
                <a:solidFill>
                  <a:srgbClr val="002060"/>
                </a:solidFill>
                <a:ea typeface="Calibri" panose="020F0502020204030204" pitchFamily="34" charset="0"/>
                <a:cs typeface="Times New Roman" panose="02020603050405020304" pitchFamily="18" charset="0"/>
              </a:rPr>
              <a:t>،</a:t>
            </a:r>
            <a:r>
              <a:rPr lang="ar-SA" sz="2000" dirty="0">
                <a:solidFill>
                  <a:srgbClr val="002060"/>
                </a:solidFill>
                <a:ea typeface="Calibri" panose="020F0502020204030204" pitchFamily="34" charset="0"/>
                <a:cs typeface="Times New Roman" panose="02020603050405020304" pitchFamily="18" charset="0"/>
              </a:rPr>
              <a:t> مقدمة وجسم ويكتب على شكل فقرات متعددة ويقوم المحرر في كل فقرة منها بتلخيص جانب من جوانب الحديث وترتيب الفقرات حسب أهمية كل منها المهم فالأقل أهمية، ويراعى أن ترتب كل فقرة ملخصة ومابينها من فقرات مقتبسة من أقوال المتحدث حسب أهمية كل منها أي من الأكثر أهمية حتى الأقل أهمية. ويستخدم مع الشخصيات الأقل أهمية، ويقوم باختصار الأقوال الغير </a:t>
            </a:r>
            <a:r>
              <a:rPr lang="ar-EG" sz="2000" dirty="0">
                <a:solidFill>
                  <a:srgbClr val="002060"/>
                </a:solidFill>
                <a:ea typeface="Calibri" panose="020F0502020204030204" pitchFamily="34" charset="0"/>
                <a:cs typeface="Times New Roman" panose="02020603050405020304" pitchFamily="18" charset="0"/>
              </a:rPr>
              <a:t>ال</a:t>
            </a:r>
            <a:r>
              <a:rPr lang="ar-SA" sz="2000" dirty="0">
                <a:solidFill>
                  <a:srgbClr val="002060"/>
                </a:solidFill>
                <a:ea typeface="Calibri" panose="020F0502020204030204" pitchFamily="34" charset="0"/>
                <a:cs typeface="Times New Roman" panose="02020603050405020304" pitchFamily="18" charset="0"/>
              </a:rPr>
              <a:t>هامة.</a:t>
            </a:r>
            <a:endParaRPr lang="ar-EG" sz="2000" dirty="0">
              <a:solidFill>
                <a:srgbClr val="002060"/>
              </a:solidFill>
              <a:ea typeface="Calibri" panose="020F0502020204030204" pitchFamily="34"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5224" y="-159694"/>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5160019" y="116486"/>
            <a:ext cx="3863662" cy="77420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2060"/>
                </a:solidFill>
                <a:ea typeface="Calibri" panose="020F0502020204030204" pitchFamily="34" charset="0"/>
                <a:cs typeface="Times New Roman" panose="02020603050405020304" pitchFamily="18" charset="0"/>
              </a:rPr>
              <a:t>7. </a:t>
            </a:r>
            <a:r>
              <a:rPr lang="ar-SA" sz="2400" b="1" dirty="0" smtClean="0">
                <a:solidFill>
                  <a:srgbClr val="002060"/>
                </a:solidFill>
                <a:ea typeface="Calibri" panose="020F0502020204030204" pitchFamily="34" charset="0"/>
                <a:cs typeface="Times New Roman" panose="02020603050405020304" pitchFamily="18" charset="0"/>
              </a:rPr>
              <a:t>كتابة </a:t>
            </a:r>
            <a:r>
              <a:rPr lang="ar-SA" sz="2400" b="1" dirty="0">
                <a:solidFill>
                  <a:srgbClr val="002060"/>
                </a:solidFill>
                <a:ea typeface="Calibri" panose="020F0502020204030204" pitchFamily="34" charset="0"/>
                <a:cs typeface="Times New Roman" panose="02020603050405020304" pitchFamily="18" charset="0"/>
              </a:rPr>
              <a:t>الحديث </a:t>
            </a:r>
            <a:r>
              <a:rPr lang="ar-SA" sz="2400" b="1" dirty="0" smtClean="0">
                <a:solidFill>
                  <a:srgbClr val="002060"/>
                </a:solidFill>
                <a:ea typeface="Calibri" panose="020F0502020204030204" pitchFamily="34" charset="0"/>
                <a:cs typeface="Times New Roman" panose="02020603050405020304" pitchFamily="18" charset="0"/>
              </a:rPr>
              <a:t>الصحفي</a:t>
            </a:r>
            <a:endParaRPr lang="ar-EG" b="1" dirty="0"/>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437882" y="221927"/>
            <a:ext cx="4043966" cy="3161904"/>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299" y="3540816"/>
            <a:ext cx="4414994" cy="3117129"/>
          </a:xfrm>
          <a:prstGeom prst="rect">
            <a:avLst/>
          </a:prstGeom>
        </p:spPr>
      </p:pic>
    </p:spTree>
    <p:extLst>
      <p:ext uri="{BB962C8B-B14F-4D97-AF65-F5344CB8AC3E}">
        <p14:creationId xmlns:p14="http://schemas.microsoft.com/office/powerpoint/2010/main" val="116541490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1964" y="803449"/>
            <a:ext cx="10679614" cy="607312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ثالثا: أسلوب الهرم المعتدل:</a:t>
            </a:r>
            <a:r>
              <a:rPr lang="ar-SA" sz="2400" dirty="0">
                <a:latin typeface="Calibri" panose="020F0502020204030204" pitchFamily="34" charset="0"/>
                <a:ea typeface="Calibri" panose="020F0502020204030204" pitchFamily="34" charset="0"/>
                <a:cs typeface="Times New Roman" panose="02020603050405020304" pitchFamily="18" charset="0"/>
              </a:rPr>
              <a:t/>
            </a:r>
            <a:br>
              <a:rPr lang="ar-SA" sz="2400" dirty="0">
                <a:latin typeface="Calibri" panose="020F0502020204030204" pitchFamily="34" charset="0"/>
                <a:ea typeface="Calibri" panose="020F0502020204030204" pitchFamily="34" charset="0"/>
                <a:cs typeface="Times New Roman" panose="02020603050405020304" pitchFamily="18" charset="0"/>
              </a:rPr>
            </a:b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ويتكون من ثلاثة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جزاء: </a:t>
            </a:r>
            <a:endPar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r"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مقدمة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وهي تحتل قمة الهرم المعتدل وتقوم بوصف شخصية الحديث.</a:t>
            </a:r>
            <a:b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جسم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الحديث وهو يحتوي على نص الحوار ويبدأ من الأقل أهمية إلى الأكثر أهمية.</a:t>
            </a:r>
            <a:b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خاتمة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الحديث وتحتل قاعدة الهرم وتشمل تلخيص لأهم الأخبار والآراء التي أدلى بها المتحدث.</a:t>
            </a:r>
            <a:b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ويستخدم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هذا النوع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فى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الأحاديث التي يكون القاريء ليس متعجلا فى قراءتها أو يقرأها بهدف التسلية والإمتاع، أو التي تستهدف إثارة اهتمام القاريء تدريجيا</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رابعا:أسلوب الهرم المعتدل المتدرج:</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يتشابه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 قالب الهرم المعتدل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غير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متدرج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الشكل العام ، ولكن الاختلاف يأتي في جسم الهرم والذي يأخذ هنا شكل المستطيلات المتدرجة نتيجة للمزاوجة بين فقرات الأقوال المقتبسة وفقرات التلخيص</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01644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0953" y="475374"/>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6472" y="556055"/>
            <a:ext cx="9427335" cy="560157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spcAft>
                <a:spcPts val="800"/>
              </a:spcAft>
              <a:buFont typeface="Wingdings" panose="05000000000000000000" pitchFamily="2" charset="2"/>
              <a:buChar char="Ø"/>
            </a:pP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خاتمة:</a:t>
            </a:r>
          </a:p>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rPr>
              <a:t>في الختام، يظل التحقيق الصحفي والحديث الصحفي ركيزتين أساسيتين في عالم الصحافة، فهما يمثلان الأدوات الرئيسية التي يمكن من خلالها تحقيق التواصل الفعّال بين </a:t>
            </a:r>
            <a:r>
              <a:rPr lang="ar-EG" sz="2000" dirty="0" smtClean="0">
                <a:solidFill>
                  <a:srgbClr val="002060"/>
                </a:solidFill>
                <a:latin typeface="Calibri" panose="020F0502020204030204" pitchFamily="34" charset="0"/>
                <a:ea typeface="Calibri" panose="020F0502020204030204" pitchFamily="34" charset="0"/>
              </a:rPr>
              <a:t>الصحفيين </a:t>
            </a:r>
            <a:r>
              <a:rPr lang="ar-EG" sz="2000" dirty="0">
                <a:solidFill>
                  <a:srgbClr val="002060"/>
                </a:solidFill>
                <a:latin typeface="Calibri" panose="020F0502020204030204" pitchFamily="34" charset="0"/>
                <a:ea typeface="Calibri" panose="020F0502020204030204" pitchFamily="34" charset="0"/>
              </a:rPr>
              <a:t>والجمهور، وتحقيق الشفافية والحقيقة في المجتمعات. </a:t>
            </a:r>
            <a:r>
              <a:rPr lang="ar-EG" sz="2000" dirty="0" smtClean="0">
                <a:solidFill>
                  <a:srgbClr val="002060"/>
                </a:solidFill>
                <a:latin typeface="Calibri" panose="020F0502020204030204" pitchFamily="34" charset="0"/>
                <a:ea typeface="Calibri" panose="020F0502020204030204" pitchFamily="34" charset="0"/>
              </a:rPr>
              <a:t>كما أنهما </a:t>
            </a:r>
            <a:r>
              <a:rPr lang="ar-EG" sz="2000" dirty="0">
                <a:solidFill>
                  <a:srgbClr val="002060"/>
                </a:solidFill>
                <a:latin typeface="Calibri" panose="020F0502020204030204" pitchFamily="34" charset="0"/>
                <a:ea typeface="Calibri" panose="020F0502020204030204" pitchFamily="34" charset="0"/>
              </a:rPr>
              <a:t>يمثلان أدوات حيوية لمساعدة المواطنين على فهم القضايا المعقدة، وتعزيز المشاركة الديمقراطية، والتصدي للظلم والفساد، وتحقيق العدالة الاجتماعية</a:t>
            </a:r>
            <a:r>
              <a:rPr lang="ar-EG" sz="2000" dirty="0" smtClean="0">
                <a:solidFill>
                  <a:srgbClr val="002060"/>
                </a:solidFill>
                <a:latin typeface="Calibri" panose="020F0502020204030204" pitchFamily="34" charset="0"/>
                <a:ea typeface="Calibri" panose="020F0502020204030204" pitchFamily="34" charset="0"/>
              </a:rPr>
              <a:t>.</a:t>
            </a:r>
            <a:endParaRPr lang="ar-EG" sz="20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000" dirty="0" smtClean="0">
                <a:solidFill>
                  <a:srgbClr val="002060"/>
                </a:solidFill>
                <a:latin typeface="Calibri" panose="020F0502020204030204" pitchFamily="34" charset="0"/>
                <a:ea typeface="Calibri" panose="020F0502020204030204" pitchFamily="34" charset="0"/>
              </a:rPr>
              <a:t>لذا علينا </a:t>
            </a:r>
            <a:r>
              <a:rPr lang="ar-EG" sz="2000" dirty="0">
                <a:solidFill>
                  <a:srgbClr val="002060"/>
                </a:solidFill>
                <a:latin typeface="Calibri" panose="020F0502020204030204" pitchFamily="34" charset="0"/>
                <a:ea typeface="Calibri" panose="020F0502020204030204" pitchFamily="34" charset="0"/>
              </a:rPr>
              <a:t>دائمًا أن نقدر الجهود الجبارة التي يقوم بها </a:t>
            </a:r>
            <a:r>
              <a:rPr lang="ar-EG" sz="2000" dirty="0" smtClean="0">
                <a:solidFill>
                  <a:srgbClr val="002060"/>
                </a:solidFill>
                <a:latin typeface="Calibri" panose="020F0502020204030204" pitchFamily="34" charset="0"/>
                <a:ea typeface="Calibri" panose="020F0502020204030204" pitchFamily="34" charset="0"/>
              </a:rPr>
              <a:t>الصحفيون </a:t>
            </a:r>
            <a:r>
              <a:rPr lang="ar-EG" sz="2000" dirty="0">
                <a:solidFill>
                  <a:srgbClr val="002060"/>
                </a:solidFill>
                <a:latin typeface="Calibri" panose="020F0502020204030204" pitchFamily="34" charset="0"/>
                <a:ea typeface="Calibri" panose="020F0502020204030204" pitchFamily="34" charset="0"/>
              </a:rPr>
              <a:t>الذين يسعون لاستكشاف الحقائق ونقلها بكل شفافية وأمانة، وأن ندعمهم في مهمتهم النبيلة بالبحث عن الحقيقة وإلقاء الضوء على القضايا المهمة في مجتمعاتنا</a:t>
            </a:r>
            <a:r>
              <a:rPr lang="ar-EG" sz="2000" dirty="0" smtClean="0">
                <a:solidFill>
                  <a:srgbClr val="002060"/>
                </a:solidFill>
                <a:latin typeface="Calibri" panose="020F0502020204030204" pitchFamily="34" charset="0"/>
                <a:ea typeface="Calibri" panose="020F0502020204030204" pitchFamily="34" charset="0"/>
              </a:rPr>
              <a:t>.</a:t>
            </a:r>
            <a:endParaRPr lang="ar-EG" sz="20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rPr>
              <a:t>في نهاية المطاف، يجب علينا جميعًا أن ندرك أن الصحافة هي العمود الفقري لأي ديمقراطية صحية، وأن التحقيق الصحفي والحديث الصحفي هما السلاح الأقوى الذي يمكن أن يحمي حرياتنا ويضمن تطورنا الاجتماعي والثقافي.</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192762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0953" y="475374"/>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7279" y="808319"/>
            <a:ext cx="10689465" cy="430306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spcAft>
                <a:spcPts val="800"/>
              </a:spcAft>
              <a:buFont typeface="Wingdings" panose="05000000000000000000" pitchFamily="2" charset="2"/>
              <a:buChar char="Ø"/>
            </a:pP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المصادر والمراجع:</a:t>
            </a:r>
          </a:p>
          <a:p>
            <a:pPr lvl="0" algn="justLow" rtl="1">
              <a:lnSpc>
                <a:spcPct val="150000"/>
              </a:lnSpc>
              <a:spcAft>
                <a:spcPts val="800"/>
              </a:spcAft>
              <a:defRPr/>
            </a:pPr>
            <a:r>
              <a:rPr lang="ar-EG" sz="2000" dirty="0" smtClean="0">
                <a:solidFill>
                  <a:schemeClr val="accent1">
                    <a:lumMod val="75000"/>
                  </a:schemeClr>
                </a:solidFill>
                <a:latin typeface="Adobe Arabic" panose="02040503050201020203" pitchFamily="18" charset="-78"/>
                <a:ea typeface="Calibri" panose="020F0502020204030204" pitchFamily="34" charset="0"/>
              </a:rPr>
              <a:t>1.</a:t>
            </a:r>
            <a:r>
              <a:rPr lang="ar-EG" sz="2000" dirty="0">
                <a:solidFill>
                  <a:schemeClr val="accent1">
                    <a:lumMod val="75000"/>
                  </a:schemeClr>
                </a:solidFill>
                <a:latin typeface="Times New Roman" panose="02020603050405020304" pitchFamily="18" charset="0"/>
                <a:ea typeface="Calibri" panose="020F0502020204030204" pitchFamily="34" charset="0"/>
              </a:rPr>
              <a:t>محمد</a:t>
            </a:r>
            <a:r>
              <a:rPr lang="ar-EG" sz="2000" dirty="0" smtClean="0">
                <a:solidFill>
                  <a:schemeClr val="accent1">
                    <a:lumMod val="75000"/>
                  </a:schemeClr>
                </a:solidFill>
                <a:latin typeface="Adobe Arabic" panose="02040503050201020203" pitchFamily="18" charset="-78"/>
                <a:ea typeface="Calibri" panose="020F0502020204030204" pitchFamily="34" charset="0"/>
              </a:rPr>
              <a:t> </a:t>
            </a:r>
            <a:r>
              <a:rPr lang="ar-EG" sz="2000" dirty="0">
                <a:solidFill>
                  <a:schemeClr val="accent1">
                    <a:lumMod val="75000"/>
                  </a:schemeClr>
                </a:solidFill>
                <a:latin typeface="Times New Roman" panose="02020603050405020304" pitchFamily="18" charset="0"/>
                <a:ea typeface="Calibri" panose="020F0502020204030204" pitchFamily="34" charset="0"/>
              </a:rPr>
              <a:t>زين عبد الرحمن، مقدمة فى الصحافة، دار الكتاب الجامعي، جامعة النهضة، كلية الإعلام والعلاقات العامة، </a:t>
            </a:r>
            <a:r>
              <a:rPr lang="en-US" sz="2000" dirty="0">
                <a:solidFill>
                  <a:schemeClr val="accent1">
                    <a:lumMod val="75000"/>
                  </a:schemeClr>
                </a:solidFill>
                <a:latin typeface="Times New Roman" panose="02020603050405020304" pitchFamily="18" charset="0"/>
                <a:ea typeface="Calibri" panose="020F0502020204030204" pitchFamily="34" charset="0"/>
              </a:rPr>
              <a:t>2016</a:t>
            </a:r>
            <a:endParaRPr lang="ar-EG" sz="2000" dirty="0">
              <a:solidFill>
                <a:schemeClr val="accent1">
                  <a:lumMod val="75000"/>
                </a:schemeClr>
              </a:solidFill>
              <a:latin typeface="Times New Roman" panose="02020603050405020304" pitchFamily="18" charset="0"/>
              <a:ea typeface="Calibri" panose="020F0502020204030204" pitchFamily="34" charset="0"/>
            </a:endParaRPr>
          </a:p>
          <a:p>
            <a:pPr lvl="0" algn="justLow" rtl="1">
              <a:lnSpc>
                <a:spcPct val="107000"/>
              </a:lnSpc>
              <a:spcAft>
                <a:spcPts val="800"/>
              </a:spcAft>
            </a:pPr>
            <a:r>
              <a:rPr lang="ar-EG" sz="2000" dirty="0">
                <a:solidFill>
                  <a:schemeClr val="accent1">
                    <a:lumMod val="75000"/>
                  </a:schemeClr>
                </a:solidFill>
                <a:latin typeface="Times New Roman" panose="02020603050405020304" pitchFamily="18" charset="0"/>
                <a:ea typeface="Calibri" panose="020F0502020204030204" pitchFamily="34" charset="0"/>
              </a:rPr>
              <a:t>2. نهلة أبو رشيد، الكتابة وتحرير الأخبار، الجامعة الافتراضية السورية، </a:t>
            </a:r>
            <a:r>
              <a:rPr lang="en-US" sz="2000" dirty="0">
                <a:solidFill>
                  <a:schemeClr val="accent1">
                    <a:lumMod val="75000"/>
                  </a:schemeClr>
                </a:solidFill>
                <a:latin typeface="Times New Roman" panose="02020603050405020304" pitchFamily="18" charset="0"/>
                <a:ea typeface="Calibri" panose="020F0502020204030204" pitchFamily="34" charset="0"/>
              </a:rPr>
              <a:t>2020</a:t>
            </a:r>
          </a:p>
          <a:p>
            <a:pPr lvl="0" algn="justLow" rtl="1">
              <a:lnSpc>
                <a:spcPct val="107000"/>
              </a:lnSpc>
              <a:spcAft>
                <a:spcPts val="800"/>
              </a:spcAft>
            </a:pPr>
            <a:r>
              <a:rPr lang="ar-EG" sz="2000" dirty="0">
                <a:solidFill>
                  <a:schemeClr val="accent1">
                    <a:lumMod val="75000"/>
                  </a:schemeClr>
                </a:solidFill>
                <a:latin typeface="Times New Roman" panose="02020603050405020304" pitchFamily="18" charset="0"/>
                <a:ea typeface="Calibri" panose="020F0502020204030204" pitchFamily="34" charset="0"/>
              </a:rPr>
              <a:t>3. عبد الستار جواد، فن كتابة الأخبار، عرض شامل للقوالب الصحفية وأساليب التحرير الحديثة، دار مجدلاوي للنشر والتوزيع، </a:t>
            </a:r>
            <a:r>
              <a:rPr lang="en-US" sz="2000" dirty="0">
                <a:solidFill>
                  <a:schemeClr val="accent1">
                    <a:lumMod val="75000"/>
                  </a:schemeClr>
                </a:solidFill>
                <a:latin typeface="Times New Roman" panose="02020603050405020304" pitchFamily="18" charset="0"/>
                <a:ea typeface="Calibri" panose="020F0502020204030204" pitchFamily="34" charset="0"/>
              </a:rPr>
              <a:t>2001</a:t>
            </a:r>
            <a:r>
              <a:rPr lang="ar-EG" sz="2000" dirty="0">
                <a:solidFill>
                  <a:schemeClr val="accent1">
                    <a:lumMod val="75000"/>
                  </a:schemeClr>
                </a:solidFill>
                <a:latin typeface="Times New Roman" panose="02020603050405020304" pitchFamily="18" charset="0"/>
                <a:ea typeface="Calibri" panose="020F0502020204030204" pitchFamily="34" charset="0"/>
              </a:rPr>
              <a:t>.</a:t>
            </a:r>
          </a:p>
          <a:p>
            <a:pPr algn="r" rtl="1">
              <a:lnSpc>
                <a:spcPct val="150000"/>
              </a:lnSpc>
              <a:spcAft>
                <a:spcPts val="800"/>
              </a:spcAft>
            </a:pPr>
            <a:endPar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6597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5462</TotalTime>
  <Words>2099</Words>
  <Application>Microsoft Office PowerPoint</Application>
  <PresentationFormat>Widescreen</PresentationFormat>
  <Paragraphs>245</Paragraphs>
  <Slides>46</Slides>
  <Notes>5</Notes>
  <HiddenSlides>0</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46</vt:i4>
      </vt:variant>
    </vt:vector>
  </HeadingPairs>
  <TitlesOfParts>
    <vt:vector size="64" baseType="lpstr">
      <vt:lpstr>Adobe Arabic</vt:lpstr>
      <vt:lpstr>Adobe Caslon Pro</vt:lpstr>
      <vt:lpstr>Adobe Caslon Pro Bold</vt:lpstr>
      <vt:lpstr>Adobe Kaiti Std R</vt:lpstr>
      <vt:lpstr>AngsanaUPC</vt:lpstr>
      <vt:lpstr>Arial</vt:lpstr>
      <vt:lpstr>Book Antiqua</vt:lpstr>
      <vt:lpstr>Calibri</vt:lpstr>
      <vt:lpstr>Calibri Light</vt:lpstr>
      <vt:lpstr>mohammad bold art 1</vt:lpstr>
      <vt:lpstr>Mudir MT</vt:lpstr>
      <vt:lpstr>Roboto Light</vt:lpstr>
      <vt:lpstr>Simplified Arabic</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447</cp:revision>
  <dcterms:created xsi:type="dcterms:W3CDTF">2023-04-29T09:08:23Z</dcterms:created>
  <dcterms:modified xsi:type="dcterms:W3CDTF">2024-03-05T20:28:59Z</dcterms:modified>
</cp:coreProperties>
</file>