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5"/>
  </p:notesMasterIdLst>
  <p:sldIdLst>
    <p:sldId id="480" r:id="rId5"/>
    <p:sldId id="494" r:id="rId6"/>
    <p:sldId id="358" r:id="rId7"/>
    <p:sldId id="373" r:id="rId8"/>
    <p:sldId id="372" r:id="rId9"/>
    <p:sldId id="311" r:id="rId10"/>
    <p:sldId id="278" r:id="rId11"/>
    <p:sldId id="393" r:id="rId12"/>
    <p:sldId id="380" r:id="rId13"/>
    <p:sldId id="394" r:id="rId14"/>
    <p:sldId id="386" r:id="rId15"/>
    <p:sldId id="301" r:id="rId16"/>
    <p:sldId id="387" r:id="rId17"/>
    <p:sldId id="389" r:id="rId18"/>
    <p:sldId id="390" r:id="rId19"/>
    <p:sldId id="316" r:id="rId20"/>
    <p:sldId id="309" r:id="rId21"/>
    <p:sldId id="317" r:id="rId22"/>
    <p:sldId id="283" r:id="rId23"/>
    <p:sldId id="300" r:id="rId24"/>
    <p:sldId id="265" r:id="rId25"/>
    <p:sldId id="266" r:id="rId26"/>
    <p:sldId id="391" r:id="rId27"/>
    <p:sldId id="322" r:id="rId28"/>
    <p:sldId id="324" r:id="rId29"/>
    <p:sldId id="325" r:id="rId30"/>
    <p:sldId id="326" r:id="rId31"/>
    <p:sldId id="327" r:id="rId32"/>
    <p:sldId id="328" r:id="rId33"/>
    <p:sldId id="330" r:id="rId34"/>
    <p:sldId id="334" r:id="rId35"/>
    <p:sldId id="339" r:id="rId36"/>
    <p:sldId id="340" r:id="rId37"/>
    <p:sldId id="341" r:id="rId38"/>
    <p:sldId id="343" r:id="rId39"/>
    <p:sldId id="344" r:id="rId40"/>
    <p:sldId id="345" r:id="rId41"/>
    <p:sldId id="397" r:id="rId42"/>
    <p:sldId id="346"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494"/>
            <p14:sldId id="358"/>
            <p14:sldId id="373"/>
            <p14:sldId id="372"/>
            <p14:sldId id="311"/>
            <p14:sldId id="278"/>
            <p14:sldId id="393"/>
            <p14:sldId id="380"/>
            <p14:sldId id="394"/>
            <p14:sldId id="386"/>
            <p14:sldId id="301"/>
            <p14:sldId id="387"/>
            <p14:sldId id="389"/>
            <p14:sldId id="390"/>
            <p14:sldId id="316"/>
            <p14:sldId id="309"/>
            <p14:sldId id="317"/>
            <p14:sldId id="283"/>
            <p14:sldId id="300"/>
            <p14:sldId id="265"/>
            <p14:sldId id="266"/>
            <p14:sldId id="391"/>
            <p14:sldId id="322"/>
            <p14:sldId id="324"/>
            <p14:sldId id="325"/>
            <p14:sldId id="326"/>
            <p14:sldId id="327"/>
            <p14:sldId id="328"/>
            <p14:sldId id="330"/>
            <p14:sldId id="334"/>
            <p14:sldId id="339"/>
            <p14:sldId id="340"/>
            <p14:sldId id="341"/>
            <p14:sldId id="343"/>
            <p14:sldId id="344"/>
            <p14:sldId id="345"/>
            <p14:sldId id="397"/>
            <p14:sldId id="346"/>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52F4A"/>
    <a:srgbClr val="669BBC"/>
    <a:srgbClr val="000000"/>
    <a:srgbClr val="2D3956"/>
    <a:srgbClr val="8E5A6D"/>
    <a:srgbClr val="FAC748"/>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59" d="100"/>
          <a:sy n="59" d="100"/>
        </p:scale>
        <p:origin x="940"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4B92-6AE8-10F7-C8A6-9F30688E12C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43BA31A-8D5A-9936-A53A-372D7F59CA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11903B3-D439-A670-8979-3DF28BEAFA7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F5E47B2-E933-2AA5-9D50-E229EBFF773B}"/>
              </a:ext>
            </a:extLst>
          </p:cNvPr>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7316407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51712089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Rot="1" noChangeAspect="1" noChangeArrowheads="1" noTextEdit="1"/>
          </p:cNvSpPr>
          <p:nvPr>
            <p:ph type="sldImg"/>
          </p:nvPr>
        </p:nvSpPr>
        <p:spPr>
          <a:ln/>
        </p:spPr>
      </p:sp>
      <p:sp>
        <p:nvSpPr>
          <p:cNvPr id="2355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5877288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Rot="1" noChangeAspect="1" noChangeArrowheads="1" noTextEdit="1"/>
          </p:cNvSpPr>
          <p:nvPr>
            <p:ph type="sldImg"/>
          </p:nvPr>
        </p:nvSpPr>
        <p:spPr>
          <a:ln/>
        </p:spPr>
      </p:sp>
      <p:sp>
        <p:nvSpPr>
          <p:cNvPr id="2253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5545166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Rectangle 2"/>
          <p:cNvSpPr>
            <a:spLocks noGrp="1" noRot="1" noChangeAspect="1" noChangeArrowheads="1" noTextEdit="1"/>
          </p:cNvSpPr>
          <p:nvPr>
            <p:ph type="sldImg"/>
          </p:nvPr>
        </p:nvSpPr>
        <p:spPr>
          <a:ln/>
        </p:spPr>
      </p:sp>
      <p:sp>
        <p:nvSpPr>
          <p:cNvPr id="51203"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38920131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Rectangle 2"/>
          <p:cNvSpPr>
            <a:spLocks noGrp="1" noRot="1" noChangeAspect="1" noChangeArrowheads="1" noTextEdit="1"/>
          </p:cNvSpPr>
          <p:nvPr>
            <p:ph type="sldImg"/>
          </p:nvPr>
        </p:nvSpPr>
        <p:spPr>
          <a:ln/>
        </p:spPr>
      </p:sp>
      <p:sp>
        <p:nvSpPr>
          <p:cNvPr id="5222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6654453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00229126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7278562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3324219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Rectangle 2"/>
          <p:cNvSpPr>
            <a:spLocks noGrp="1" noRot="1" noChangeAspect="1" noChangeArrowheads="1" noTextEdit="1"/>
          </p:cNvSpPr>
          <p:nvPr>
            <p:ph type="sldImg"/>
          </p:nvPr>
        </p:nvSpPr>
        <p:spPr>
          <a:ln/>
        </p:spPr>
      </p:sp>
      <p:sp>
        <p:nvSpPr>
          <p:cNvPr id="4915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83134282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03487502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7420140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41172094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a:spLocks noGrp="1" noRot="1" noChangeAspect="1" noChangeArrowheads="1" noTextEdit="1"/>
          </p:cNvSpPr>
          <p:nvPr>
            <p:ph type="sldImg"/>
          </p:nvPr>
        </p:nvSpPr>
        <p:spPr>
          <a:ln/>
        </p:spPr>
      </p:sp>
      <p:sp>
        <p:nvSpPr>
          <p:cNvPr id="55299"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4983327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Rectangle 2"/>
          <p:cNvSpPr>
            <a:spLocks noGrp="1" noRot="1" noChangeAspect="1" noChangeArrowheads="1" noTextEdit="1"/>
          </p:cNvSpPr>
          <p:nvPr>
            <p:ph type="sldImg"/>
          </p:nvPr>
        </p:nvSpPr>
        <p:spPr>
          <a:ln/>
        </p:spPr>
      </p:sp>
      <p:sp>
        <p:nvSpPr>
          <p:cNvPr id="4813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32258848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5446979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noRot="1" noChangeAspect="1" noChangeArrowheads="1" noTextEdit="1"/>
          </p:cNvSpPr>
          <p:nvPr>
            <p:ph type="sldImg"/>
          </p:nvPr>
        </p:nvSpPr>
        <p:spPr>
          <a:ln/>
        </p:spPr>
      </p:sp>
      <p:sp>
        <p:nvSpPr>
          <p:cNvPr id="5734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0468526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Rectangle 2"/>
          <p:cNvSpPr>
            <a:spLocks noGrp="1" noRot="1" noChangeAspect="1" noChangeArrowheads="1" noTextEdit="1"/>
          </p:cNvSpPr>
          <p:nvPr>
            <p:ph type="sldImg"/>
          </p:nvPr>
        </p:nvSpPr>
        <p:spPr>
          <a:ln/>
        </p:spPr>
      </p:sp>
      <p:sp>
        <p:nvSpPr>
          <p:cNvPr id="5837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8870660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2"/>
          <p:cNvSpPr>
            <a:spLocks noGrp="1" noRot="1" noChangeAspect="1" noChangeArrowheads="1" noTextEdit="1"/>
          </p:cNvSpPr>
          <p:nvPr>
            <p:ph type="sldImg"/>
          </p:nvPr>
        </p:nvSpPr>
        <p:spPr>
          <a:ln/>
        </p:spPr>
      </p:sp>
      <p:sp>
        <p:nvSpPr>
          <p:cNvPr id="5939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68199453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2"/>
          <p:cNvSpPr>
            <a:spLocks noGrp="1" noRot="1" noChangeAspect="1" noChangeArrowheads="1" noTextEdit="1"/>
          </p:cNvSpPr>
          <p:nvPr>
            <p:ph type="sldImg"/>
          </p:nvPr>
        </p:nvSpPr>
        <p:spPr>
          <a:ln/>
        </p:spPr>
      </p:sp>
      <p:sp>
        <p:nvSpPr>
          <p:cNvPr id="60419"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29485262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2"/>
          <p:cNvSpPr>
            <a:spLocks noGrp="1" noRot="1" noChangeAspect="1" noChangeArrowheads="1" noTextEdit="1"/>
          </p:cNvSpPr>
          <p:nvPr>
            <p:ph type="sldImg"/>
          </p:nvPr>
        </p:nvSpPr>
        <p:spPr>
          <a:ln/>
        </p:spPr>
      </p:sp>
      <p:sp>
        <p:nvSpPr>
          <p:cNvPr id="6349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864202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Rectangle 2"/>
          <p:cNvSpPr>
            <a:spLocks noGrp="1" noRot="1" noChangeAspect="1" noChangeArrowheads="1" noTextEdit="1"/>
          </p:cNvSpPr>
          <p:nvPr>
            <p:ph type="sldImg"/>
          </p:nvPr>
        </p:nvSpPr>
        <p:spPr>
          <a:ln/>
        </p:spPr>
      </p:sp>
      <p:sp>
        <p:nvSpPr>
          <p:cNvPr id="6451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427889022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Rot="1" noChangeAspect="1" noChangeArrowheads="1" noTextEdit="1"/>
          </p:cNvSpPr>
          <p:nvPr>
            <p:ph type="sldImg"/>
          </p:nvPr>
        </p:nvSpPr>
        <p:spPr>
          <a:ln/>
        </p:spPr>
      </p:sp>
      <p:sp>
        <p:nvSpPr>
          <p:cNvPr id="66563" name="Rectangle 3"/>
          <p:cNvSpPr>
            <a:spLocks noGrp="1" noChangeArrowheads="1"/>
          </p:cNvSpPr>
          <p:nvPr>
            <p:ph type="body" idx="1"/>
          </p:nvPr>
        </p:nvSpPr>
        <p:spPr>
          <a:noFill/>
          <a:ln w="9525"/>
        </p:spPr>
        <p:txBody>
          <a:bodyPr/>
          <a:lstStyle/>
          <a:p>
            <a:endParaRPr lang="en-US" sz="1200" dirty="0"/>
          </a:p>
        </p:txBody>
      </p:sp>
    </p:spTree>
    <p:extLst>
      <p:ext uri="{BB962C8B-B14F-4D97-AF65-F5344CB8AC3E}">
        <p14:creationId xmlns:p14="http://schemas.microsoft.com/office/powerpoint/2010/main" val="898260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noRot="1" noChangeAspect="1" noChangeArrowheads="1" noTextEdit="1"/>
          </p:cNvSpPr>
          <p:nvPr>
            <p:ph type="sldImg"/>
          </p:nvPr>
        </p:nvSpPr>
        <p:spPr>
          <a:ln/>
        </p:spPr>
      </p:sp>
      <p:sp>
        <p:nvSpPr>
          <p:cNvPr id="6758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46052372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Rot="1" noChangeAspect="1" noChangeArrowheads="1" noTextEdit="1"/>
          </p:cNvSpPr>
          <p:nvPr>
            <p:ph type="sldImg"/>
          </p:nvPr>
        </p:nvSpPr>
        <p:spPr>
          <a:ln/>
        </p:spPr>
      </p:sp>
      <p:sp>
        <p:nvSpPr>
          <p:cNvPr id="69635"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01713768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Rot="1" noChangeAspect="1" noChangeArrowheads="1" noTextEdit="1"/>
          </p:cNvSpPr>
          <p:nvPr>
            <p:ph type="sldImg"/>
          </p:nvPr>
        </p:nvSpPr>
        <p:spPr>
          <a:ln/>
        </p:spPr>
      </p:sp>
      <p:sp>
        <p:nvSpPr>
          <p:cNvPr id="6861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01612601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Rectangle 2"/>
          <p:cNvSpPr>
            <a:spLocks noGrp="1" noRot="1" noChangeAspect="1" noChangeArrowheads="1" noTextEdit="1"/>
          </p:cNvSpPr>
          <p:nvPr>
            <p:ph type="sldImg"/>
          </p:nvPr>
        </p:nvSpPr>
        <p:spPr>
          <a:ln/>
        </p:spPr>
      </p:sp>
      <p:sp>
        <p:nvSpPr>
          <p:cNvPr id="70659"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144714958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Rot="1" noChangeAspect="1" noChangeArrowheads="1" noTextEdit="1"/>
          </p:cNvSpPr>
          <p:nvPr>
            <p:ph type="sldImg"/>
          </p:nvPr>
        </p:nvSpPr>
        <p:spPr>
          <a:ln/>
        </p:spPr>
      </p:sp>
      <p:sp>
        <p:nvSpPr>
          <p:cNvPr id="73731"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485169105"/>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Rot="1" noChangeAspect="1" noChangeArrowheads="1" noTextEdit="1"/>
          </p:cNvSpPr>
          <p:nvPr>
            <p:ph type="sldImg"/>
          </p:nvPr>
        </p:nvSpPr>
        <p:spPr>
          <a:ln/>
        </p:spPr>
      </p:sp>
      <p:sp>
        <p:nvSpPr>
          <p:cNvPr id="72707" name="Rectangle 3"/>
          <p:cNvSpPr>
            <a:spLocks noGrp="1" noChangeArrowheads="1"/>
          </p:cNvSpPr>
          <p:nvPr>
            <p:ph type="body" idx="1"/>
          </p:nvPr>
        </p:nvSpPr>
        <p:spPr>
          <a:noFill/>
          <a:ln w="9525"/>
        </p:spPr>
        <p:txBody>
          <a:bodyPr/>
          <a:lstStyle/>
          <a:p>
            <a:endParaRPr lang="en-US" dirty="0"/>
          </a:p>
        </p:txBody>
      </p:sp>
    </p:spTree>
    <p:extLst>
      <p:ext uri="{BB962C8B-B14F-4D97-AF65-F5344CB8AC3E}">
        <p14:creationId xmlns:p14="http://schemas.microsoft.com/office/powerpoint/2010/main" val="334974173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8207421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latin typeface="Times New Roman" pitchFamily="18" charset="0"/>
                <a:ea typeface="+mn-ea"/>
                <a:cs typeface="+mn-cs"/>
              </a:rPr>
              <a:t>.</a:t>
            </a:r>
            <a:endParaRPr lang="en-US" dirty="0"/>
          </a:p>
        </p:txBody>
      </p:sp>
    </p:spTree>
    <p:extLst>
      <p:ext uri="{BB962C8B-B14F-4D97-AF65-F5344CB8AC3E}">
        <p14:creationId xmlns:p14="http://schemas.microsoft.com/office/powerpoint/2010/main" val="153372166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7412453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56539418"/>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331321614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4234183977"/>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46521913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68399191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1148335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p:cSld name="2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9DA57DD5-D180-4015-BBBF-8FB6BE65CA9E}" type="datetime1">
              <a:rPr lang="en-US" smtClean="0"/>
              <a:t>1/6/2026</a:t>
            </a:fld>
            <a:endParaRPr lang="en-US" dirty="0"/>
          </a:p>
        </p:txBody>
      </p:sp>
      <p:sp>
        <p:nvSpPr>
          <p:cNvPr id="4" name="Footer Placeholder 3"/>
          <p:cNvSpPr>
            <a:spLocks noGrp="1"/>
          </p:cNvSpPr>
          <p:nvPr>
            <p:ph type="ftr" sz="quarter" idx="11"/>
          </p:nvPr>
        </p:nvSpPr>
        <p:spPr>
          <a:xfrm>
            <a:off x="1524000" y="6019801"/>
            <a:ext cx="7213601" cy="567915"/>
          </a:xfrm>
        </p:spPr>
        <p:txBody>
          <a:bodyPr/>
          <a:lstStyle/>
          <a:p>
            <a:r>
              <a:rPr lang="en-US" dirty="0"/>
              <a:t>Copyright ©2021 McGraw-Hill Higher.  All rights reserved. No reproduction or distribution without the prior written consent of McGraw-Hill</a:t>
            </a:r>
            <a:endParaRPr kumimoji="0" lang="en-US" dirty="0"/>
          </a:p>
        </p:txBody>
      </p:sp>
      <p:sp>
        <p:nvSpPr>
          <p:cNvPr id="6" name="Content Placeholder 8"/>
          <p:cNvSpPr>
            <a:spLocks noGrp="1"/>
          </p:cNvSpPr>
          <p:nvPr>
            <p:ph idx="1"/>
          </p:nvPr>
        </p:nvSpPr>
        <p:spPr>
          <a:xfrm>
            <a:off x="406400" y="1524000"/>
            <a:ext cx="10972800" cy="4572000"/>
          </a:xfrm>
        </p:spPr>
        <p:txBody>
          <a:bodyPr/>
          <a:lstStyle/>
          <a:p>
            <a:pPr lvl="0" eaLnBrk="1" latinLnBrk="0" hangingPunct="1"/>
            <a:r>
              <a:rPr lang="en-US" dirty="0"/>
              <a:t>Click to edit Master text styles</a:t>
            </a:r>
          </a:p>
          <a:p>
            <a:pPr lvl="1" eaLnBrk="1" latinLnBrk="0" hangingPunct="1"/>
            <a:r>
              <a:rPr lang="en-US" dirty="0"/>
              <a:t>Second level</a:t>
            </a:r>
          </a:p>
          <a:p>
            <a:pPr lvl="2" eaLnBrk="1" latinLnBrk="0" hangingPunct="1"/>
            <a:r>
              <a:rPr lang="en-US" dirty="0"/>
              <a:t>Third level</a:t>
            </a:r>
          </a:p>
          <a:p>
            <a:pPr lvl="3" eaLnBrk="1" latinLnBrk="0" hangingPunct="1"/>
            <a:r>
              <a:rPr lang="en-US" dirty="0"/>
              <a:t>Fourth level</a:t>
            </a:r>
          </a:p>
          <a:p>
            <a:pPr lvl="4" eaLnBrk="1" latinLnBrk="0" hangingPunct="1"/>
            <a:r>
              <a:rPr lang="en-US" dirty="0"/>
              <a:t>Fifth level</a:t>
            </a:r>
            <a:endParaRPr kumimoji="0" lang="en-US" dirty="0"/>
          </a:p>
        </p:txBody>
      </p:sp>
    </p:spTree>
    <p:extLst>
      <p:ext uri="{BB962C8B-B14F-4D97-AF65-F5344CB8AC3E}">
        <p14:creationId xmlns:p14="http://schemas.microsoft.com/office/powerpoint/2010/main" val="262022980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C081A07B-C463-4891-B5B7-BB0C820A51F0}" type="datetime1">
              <a:rPr lang="en-US" smtClean="0"/>
              <a:t>1/6/2026</a:t>
            </a:fld>
            <a:endParaRPr lang="en-US" dirty="0"/>
          </a:p>
        </p:txBody>
      </p:sp>
      <p:sp>
        <p:nvSpPr>
          <p:cNvPr id="4" name="Footer Placeholder 3"/>
          <p:cNvSpPr>
            <a:spLocks noGrp="1"/>
          </p:cNvSpPr>
          <p:nvPr>
            <p:ph type="ftr" sz="quarter" idx="11"/>
          </p:nvPr>
        </p:nvSpPr>
        <p:spPr>
          <a:xfrm>
            <a:off x="1524000" y="6019801"/>
            <a:ext cx="7213601" cy="567915"/>
          </a:xfrm>
        </p:spPr>
        <p:txBody>
          <a:bodyPr/>
          <a:lstStyle>
            <a:lvl1pPr>
              <a:defRPr/>
            </a:lvl1pPr>
          </a:lstStyle>
          <a:p>
            <a:r>
              <a:rPr lang="en-US" dirty="0"/>
              <a:t>Copyright ©2021 McGraw-Hill Higher.  All rights reserved. No reproduction or distribution without the prior written consent of McGraw-Hill</a:t>
            </a:r>
          </a:p>
        </p:txBody>
      </p:sp>
    </p:spTree>
    <p:extLst>
      <p:ext uri="{BB962C8B-B14F-4D97-AF65-F5344CB8AC3E}">
        <p14:creationId xmlns:p14="http://schemas.microsoft.com/office/powerpoint/2010/main" val="7352071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7" r:id="rId13"/>
    <p:sldLayoutId id="2147483668" r:id="rId14"/>
    <p:sldLayoutId id="2147483669" r:id="rId15"/>
    <p:sldLayoutId id="2147483670"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16.xml"/></Relationships>
</file>

<file path=ppt/slides/_rels/slide20.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5.emf"/><Relationship Id="rId2" Type="http://schemas.openxmlformats.org/officeDocument/2006/relationships/notesSlide" Target="../notesSlides/notesSlide31.xml"/><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6.xml"/><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4.svg"/><Relationship Id="rId2" Type="http://schemas.openxmlformats.org/officeDocument/2006/relationships/image" Target="../media/image20.jpeg"/><Relationship Id="rId1" Type="http://schemas.openxmlformats.org/officeDocument/2006/relationships/slideLayout" Target="../slideLayouts/slideLayout13.xml"/><Relationship Id="rId6" Type="http://schemas.openxmlformats.org/officeDocument/2006/relationships/image" Target="../media/image23.png"/><Relationship Id="rId5" Type="http://schemas.openxmlformats.org/officeDocument/2006/relationships/image" Target="../media/image3.png"/><Relationship Id="rId4" Type="http://schemas.openxmlformats.org/officeDocument/2006/relationships/image" Target="../media/image2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054430" y="269653"/>
            <a:ext cx="5786275" cy="6588347"/>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1167966" y="5132368"/>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Dr. Nagwan Al-</a:t>
            </a:r>
            <a:r>
              <a:rPr lang="en-US" sz="2400" dirty="0" err="1">
                <a:latin typeface="Times New Roman" panose="02020603050405020304" pitchFamily="18" charset="0"/>
                <a:cs typeface="Times New Roman" panose="02020603050405020304" pitchFamily="18" charset="0"/>
              </a:rPr>
              <a:t>Qershi</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16E4CC76-2D0D-6204-3FBC-B0856D8E8836}"/>
              </a:ext>
            </a:extLst>
          </p:cNvPr>
          <p:cNvSpPr txBox="1"/>
          <p:nvPr/>
        </p:nvSpPr>
        <p:spPr>
          <a:xfrm>
            <a:off x="571003" y="1649275"/>
            <a:ext cx="4682922" cy="3416320"/>
          </a:xfrm>
          <a:prstGeom prst="rect">
            <a:avLst/>
          </a:prstGeom>
          <a:noFill/>
        </p:spPr>
        <p:txBody>
          <a:bodyPr wrap="square" rtlCol="0">
            <a:spAutoFit/>
          </a:bodyPr>
          <a:lstStyle/>
          <a:p>
            <a:pPr algn="ctr"/>
            <a:r>
              <a:rPr lang="en-US" sz="5400" b="1" dirty="0">
                <a:latin typeface="Aharoni" panose="02010803020104030203" pitchFamily="2" charset="-79"/>
                <a:cs typeface="Aharoni" panose="02010803020104030203" pitchFamily="2" charset="-79"/>
              </a:rPr>
              <a:t>Introduction </a:t>
            </a:r>
          </a:p>
          <a:p>
            <a:pPr algn="ctr"/>
            <a:r>
              <a:rPr lang="en-US" sz="5400" b="1" dirty="0">
                <a:latin typeface="Aharoni" panose="02010803020104030203" pitchFamily="2" charset="-79"/>
                <a:cs typeface="Aharoni" panose="02010803020104030203" pitchFamily="2" charset="-79"/>
              </a:rPr>
              <a:t>to </a:t>
            </a:r>
          </a:p>
          <a:p>
            <a:pPr algn="ctr"/>
            <a:r>
              <a:rPr lang="en-US" sz="5400" b="1" dirty="0">
                <a:latin typeface="Aharoni" panose="02010803020104030203" pitchFamily="2" charset="-79"/>
                <a:cs typeface="Aharoni" panose="02010803020104030203" pitchFamily="2" charset="-79"/>
              </a:rPr>
              <a:t>Operations </a:t>
            </a:r>
          </a:p>
          <a:p>
            <a:pPr algn="ctr"/>
            <a:r>
              <a:rPr lang="en-US" sz="5400" b="1" dirty="0">
                <a:latin typeface="Aharoni" panose="02010803020104030203" pitchFamily="2" charset="-79"/>
                <a:cs typeface="Aharoni" panose="02010803020104030203" pitchFamily="2" charset="-79"/>
              </a:rPr>
              <a:t>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1687" y="5843657"/>
            <a:ext cx="295465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1</a:t>
            </a:r>
          </a:p>
        </p:txBody>
      </p:sp>
      <p:sp>
        <p:nvSpPr>
          <p:cNvPr id="14" name="Oval 13">
            <a:extLst>
              <a:ext uri="{FF2B5EF4-FFF2-40B4-BE49-F238E27FC236}">
                <a16:creationId xmlns:a16="http://schemas.microsoft.com/office/drawing/2014/main" id="{46F3C90B-EB3F-EA91-08C5-03400C278827}"/>
              </a:ext>
            </a:extLst>
          </p:cNvPr>
          <p:cNvSpPr/>
          <p:nvPr/>
        </p:nvSpPr>
        <p:spPr>
          <a:xfrm>
            <a:off x="5621060" y="421894"/>
            <a:ext cx="5991657" cy="6283863"/>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75507-A6F2-F2A3-9B39-73B696BE44D2}"/>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ED5FDAC2-2275-538A-BB61-A89B74AC3AC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7884A8A0-AA31-461D-31E1-26F4216507B0}"/>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289AE770-49C6-7A67-EC75-A2218EE6C075}"/>
              </a:ext>
            </a:extLst>
          </p:cNvPr>
          <p:cNvPicPr>
            <a:picLocks noGrp="1" noChangeAspect="1"/>
          </p:cNvPicPr>
          <p:nvPr>
            <p:ph type="pic" sz="quarter" idx="10"/>
          </p:nvPr>
        </p:nvPicPr>
        <p:blipFill>
          <a:blip r:embed="rId4">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DB8B21BB-26B8-145B-FE1B-5080C04F5517}"/>
              </a:ext>
            </a:extLst>
          </p:cNvPr>
          <p:cNvSpPr txBox="1"/>
          <p:nvPr/>
        </p:nvSpPr>
        <p:spPr>
          <a:xfrm>
            <a:off x="5830635" y="2702711"/>
            <a:ext cx="5540299" cy="2554545"/>
          </a:xfrm>
          <a:prstGeom prst="rect">
            <a:avLst/>
          </a:prstGeom>
          <a:noFill/>
        </p:spPr>
        <p:txBody>
          <a:bodyPr wrap="none" rtlCol="0">
            <a:spAutoFit/>
          </a:bodyPr>
          <a:lstStyle/>
          <a:p>
            <a:pPr algn="ctr"/>
            <a:r>
              <a:rPr lang="en-US" sz="8000" dirty="0">
                <a:solidFill>
                  <a:srgbClr val="669BB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a:t>
            </a:r>
          </a:p>
          <a:p>
            <a:pPr algn="ctr"/>
            <a:r>
              <a:rPr lang="en-US" sz="8000" dirty="0">
                <a:solidFill>
                  <a:srgbClr val="669BB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Management</a:t>
            </a:r>
            <a:endParaRPr lang="en-US" sz="1600" b="1" dirty="0">
              <a:solidFill>
                <a:srgbClr val="669BBC"/>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57444968-41BE-C03C-F839-D943F109E930}"/>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9543F2F2-F2C4-2418-54A1-BFB4B442D747}"/>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975173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a:xfrm>
            <a:off x="1293678" y="365125"/>
            <a:ext cx="10060122"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Management</a:t>
            </a:r>
          </a:p>
        </p:txBody>
      </p:sp>
      <p:sp>
        <p:nvSpPr>
          <p:cNvPr id="7171" name="Content Placeholder 2"/>
          <p:cNvSpPr>
            <a:spLocks noGrp="1"/>
          </p:cNvSpPr>
          <p:nvPr>
            <p:ph idx="1"/>
          </p:nvPr>
        </p:nvSpPr>
        <p:spPr>
          <a:xfrm>
            <a:off x="681924" y="1690688"/>
            <a:ext cx="11112285" cy="4724400"/>
          </a:xfrm>
        </p:spPr>
        <p:txBody>
          <a:bodyPr>
            <a:normAutofit lnSpcReduction="10000"/>
          </a:bodyPr>
          <a:lstStyle/>
          <a:p>
            <a:pPr algn="just" eaLnBrk="1" hangingPunct="1">
              <a:lnSpc>
                <a:spcPct val="150000"/>
              </a:lnSpc>
            </a:pPr>
            <a:r>
              <a:rPr lang="en-US" sz="3200" dirty="0">
                <a:solidFill>
                  <a:srgbClr val="C00000"/>
                </a:solidFill>
                <a:latin typeface="Times New Roman" panose="02020603050405020304" pitchFamily="18" charset="0"/>
                <a:cs typeface="Times New Roman" panose="02020603050405020304" pitchFamily="18" charset="0"/>
              </a:rPr>
              <a:t>What is operations?</a:t>
            </a:r>
          </a:p>
          <a:p>
            <a:pPr lvl="1" algn="just" eaLnBrk="1" hangingPunct="1">
              <a:lnSpc>
                <a:spcPct val="150000"/>
              </a:lnSpc>
            </a:pPr>
            <a:r>
              <a:rPr lang="en-US" sz="3200" dirty="0">
                <a:latin typeface="Times New Roman" panose="02020603050405020304" pitchFamily="18" charset="0"/>
                <a:cs typeface="Times New Roman" panose="02020603050405020304" pitchFamily="18" charset="0"/>
              </a:rPr>
              <a:t>The part of a business organization that is responsible for producing goods or services</a:t>
            </a:r>
          </a:p>
          <a:p>
            <a:pPr algn="just" eaLnBrk="1" hangingPunct="1">
              <a:lnSpc>
                <a:spcPct val="150000"/>
              </a:lnSpc>
            </a:pPr>
            <a:r>
              <a:rPr lang="en-US" sz="3200" dirty="0">
                <a:solidFill>
                  <a:srgbClr val="C00000"/>
                </a:solidFill>
                <a:latin typeface="Times New Roman" panose="02020603050405020304" pitchFamily="18" charset="0"/>
                <a:cs typeface="Times New Roman" panose="02020603050405020304" pitchFamily="18" charset="0"/>
              </a:rPr>
              <a:t>How can we define operations management?</a:t>
            </a:r>
          </a:p>
          <a:p>
            <a:pPr lvl="1" algn="just" eaLnBrk="1" hangingPunct="1">
              <a:lnSpc>
                <a:spcPct val="150000"/>
              </a:lnSpc>
            </a:pPr>
            <a:r>
              <a:rPr lang="en-US" sz="3200" dirty="0">
                <a:latin typeface="Times New Roman" panose="02020603050405020304" pitchFamily="18" charset="0"/>
                <a:cs typeface="Times New Roman" panose="02020603050405020304" pitchFamily="18" charset="0"/>
              </a:rPr>
              <a:t>The management of systems or processes that create goods and/or provide services</a:t>
            </a: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marL="365760" lvl="1" indent="0" algn="just">
              <a:lnSpc>
                <a:spcPct val="150000"/>
              </a:lnSpc>
              <a:buNone/>
            </a:pPr>
            <a:endParaRPr lang="en-US" sz="3200" dirty="0">
              <a:latin typeface="Times New Roman" panose="02020603050405020304" pitchFamily="18" charset="0"/>
              <a:cs typeface="Times New Roman" panose="02020603050405020304" pitchFamily="18" charset="0"/>
            </a:endParaRPr>
          </a:p>
          <a:p>
            <a:pPr lvl="1" algn="just" eaLnBrk="1" hangingPunct="1">
              <a:lnSpc>
                <a:spcPct val="150000"/>
              </a:lnSpc>
            </a:pPr>
            <a:endParaRPr lang="en-US" sz="32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a:t>
            </a:fld>
            <a:endParaRPr lang="en-US" sz="1100" dirty="0">
              <a:solidFill>
                <a:schemeClr val="tx2"/>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ChangeArrowheads="1"/>
          </p:cNvSpPr>
          <p:nvPr/>
        </p:nvSpPr>
        <p:spPr bwMode="auto">
          <a:xfrm>
            <a:off x="8556625" y="5951539"/>
            <a:ext cx="1893888" cy="446087"/>
          </a:xfrm>
          <a:prstGeom prst="rect">
            <a:avLst/>
          </a:prstGeom>
          <a:noFill/>
          <a:ln w="12700">
            <a:noFill/>
            <a:miter lim="800000"/>
            <a:headEnd/>
            <a:tailEnd/>
          </a:ln>
        </p:spPr>
        <p:txBody>
          <a:bodyPr wrap="none" anchor="ctr"/>
          <a:lstStyle/>
          <a:p>
            <a:endParaRPr lang="en-US" dirty="0"/>
          </a:p>
        </p:txBody>
      </p:sp>
      <p:sp>
        <p:nvSpPr>
          <p:cNvPr id="9219" name="Rectangle 3"/>
          <p:cNvSpPr>
            <a:spLocks noChangeArrowheads="1"/>
          </p:cNvSpPr>
          <p:nvPr/>
        </p:nvSpPr>
        <p:spPr bwMode="auto">
          <a:xfrm>
            <a:off x="1527175" y="1089026"/>
            <a:ext cx="9132888" cy="512763"/>
          </a:xfrm>
          <a:prstGeom prst="rect">
            <a:avLst/>
          </a:prstGeom>
          <a:noFill/>
          <a:ln w="12700">
            <a:noFill/>
            <a:miter lim="800000"/>
            <a:headEnd/>
            <a:tailEnd/>
          </a:ln>
        </p:spPr>
        <p:txBody>
          <a:bodyPr wrap="none" anchor="ctr"/>
          <a:lstStyle/>
          <a:p>
            <a:endParaRPr lang="en-US" dirty="0"/>
          </a:p>
        </p:txBody>
      </p:sp>
      <p:sp>
        <p:nvSpPr>
          <p:cNvPr id="2" name="Content Placeholder 1"/>
          <p:cNvSpPr>
            <a:spLocks noGrp="1"/>
          </p:cNvSpPr>
          <p:nvPr>
            <p:ph idx="1"/>
          </p:nvPr>
        </p:nvSpPr>
        <p:spPr>
          <a:xfrm>
            <a:off x="123987" y="1392780"/>
            <a:ext cx="11670224" cy="5203610"/>
          </a:xfrm>
        </p:spPr>
        <p:txBody>
          <a:bodyPr>
            <a:noAutofit/>
          </a:bodyPr>
          <a:lstStyle/>
          <a:p>
            <a:pPr eaLnBrk="0" fontAlgn="base" hangingPunct="0">
              <a:lnSpc>
                <a:spcPct val="100000"/>
              </a:lnSpc>
              <a:spcBef>
                <a:spcPct val="0"/>
              </a:spcBef>
              <a:spcAft>
                <a:spcPct val="0"/>
              </a:spcAft>
              <a:buFont typeface="Wingdings" panose="05000000000000000000" pitchFamily="2" charset="2"/>
              <a:buChar char="v"/>
            </a:pPr>
            <a:r>
              <a:rPr lang="en-US" dirty="0">
                <a:solidFill>
                  <a:srgbClr val="303B2C"/>
                </a:solidFill>
                <a:latin typeface="Times New Roman" panose="02020603050405020304" pitchFamily="18" charset="0"/>
                <a:cs typeface="Times New Roman" panose="02020603050405020304" pitchFamily="18" charset="0"/>
              </a:rPr>
              <a:t> Goods are physical items that include raw materials, parts, subassemblies, and final products</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Automobile</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Computer</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Oven</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Shampoo</a:t>
            </a:r>
          </a:p>
          <a:p>
            <a:pPr marL="0" indent="0" eaLnBrk="0" fontAlgn="base" hangingPunct="0">
              <a:spcBef>
                <a:spcPct val="0"/>
              </a:spcBef>
              <a:spcAft>
                <a:spcPct val="0"/>
              </a:spcAft>
              <a:buNone/>
            </a:pPr>
            <a:endParaRPr lang="en-US" dirty="0">
              <a:solidFill>
                <a:srgbClr val="303B2C"/>
              </a:solidFill>
              <a:latin typeface="Times New Roman" panose="02020603050405020304" pitchFamily="18" charset="0"/>
              <a:cs typeface="Times New Roman" panose="02020603050405020304" pitchFamily="18" charset="0"/>
            </a:endParaRPr>
          </a:p>
          <a:p>
            <a:pPr eaLnBrk="0" fontAlgn="base" hangingPunct="0">
              <a:lnSpc>
                <a:spcPct val="100000"/>
              </a:lnSpc>
              <a:spcBef>
                <a:spcPct val="0"/>
              </a:spcBef>
              <a:spcAft>
                <a:spcPct val="0"/>
              </a:spcAft>
              <a:buFont typeface="Wingdings" panose="05000000000000000000" pitchFamily="2" charset="2"/>
              <a:buChar char="v"/>
            </a:pPr>
            <a:r>
              <a:rPr lang="en-US" dirty="0">
                <a:solidFill>
                  <a:srgbClr val="303B2C"/>
                </a:solidFill>
                <a:latin typeface="Times New Roman" panose="02020603050405020304" pitchFamily="18" charset="0"/>
                <a:cs typeface="Times New Roman" panose="02020603050405020304" pitchFamily="18" charset="0"/>
              </a:rPr>
              <a:t>Services are activities that provide some combination of time, location, form or psychological value</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Air travel</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Education</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Haircut</a:t>
            </a:r>
          </a:p>
          <a:p>
            <a:pPr marL="914400" lvl="2" indent="0" eaLnBrk="0" fontAlgn="base" hangingPunct="0">
              <a:lnSpc>
                <a:spcPct val="100000"/>
              </a:lnSpc>
              <a:spcBef>
                <a:spcPct val="0"/>
              </a:spcBef>
              <a:spcAft>
                <a:spcPct val="0"/>
              </a:spcAft>
              <a:buFontTx/>
              <a:buChar char="•"/>
            </a:pPr>
            <a:r>
              <a:rPr lang="en-US" sz="2400" dirty="0">
                <a:solidFill>
                  <a:srgbClr val="303B2C"/>
                </a:solidFill>
                <a:latin typeface="Times New Roman" panose="02020603050405020304" pitchFamily="18" charset="0"/>
                <a:cs typeface="Times New Roman" panose="02020603050405020304" pitchFamily="18" charset="0"/>
              </a:rPr>
              <a:t>Legal counsel</a:t>
            </a:r>
            <a:endParaRPr lang="en-US" sz="2400" dirty="0">
              <a:solidFill>
                <a:prstClr val="black"/>
              </a:solidFill>
              <a:latin typeface="Times New Roman" panose="02020603050405020304" pitchFamily="18" charset="0"/>
              <a:cs typeface="Times New Roman" panose="02020603050405020304" pitchFamily="18" charset="0"/>
            </a:endParaRPr>
          </a:p>
          <a:p>
            <a:pPr marL="457200" lvl="1" indent="0" eaLnBrk="0" fontAlgn="base" hangingPunct="0">
              <a:spcBef>
                <a:spcPct val="0"/>
              </a:spcBef>
              <a:spcAft>
                <a:spcPct val="0"/>
              </a:spcAft>
              <a:buNone/>
            </a:pPr>
            <a:r>
              <a:rPr lang="en-US" sz="2800" dirty="0">
                <a:solidFill>
                  <a:prstClr val="black"/>
                </a:solidFill>
                <a:latin typeface="Times New Roman" panose="02020603050405020304" pitchFamily="18" charset="0"/>
                <a:cs typeface="Times New Roman" panose="02020603050405020304" pitchFamily="18" charset="0"/>
              </a:rPr>
              <a:t>           </a:t>
            </a:r>
            <a:endParaRPr lang="en-US" sz="2800" dirty="0">
              <a:solidFill>
                <a:srgbClr val="303B2C"/>
              </a:solidFill>
              <a:latin typeface="Times New Roman" panose="02020603050405020304" pitchFamily="18" charset="0"/>
              <a:cs typeface="Times New Roman" panose="02020603050405020304" pitchFamily="18" charset="0"/>
            </a:endParaRPr>
          </a:p>
          <a:p>
            <a:pPr marL="0" indent="0">
              <a:buNone/>
            </a:pPr>
            <a:endParaRPr lang="en-US" dirty="0">
              <a:latin typeface="Times New Roman" panose="02020603050405020304" pitchFamily="18" charset="0"/>
              <a:cs typeface="Times New Roman" panose="02020603050405020304" pitchFamily="18" charset="0"/>
            </a:endParaRPr>
          </a:p>
        </p:txBody>
      </p:sp>
      <p:sp>
        <p:nvSpPr>
          <p:cNvPr id="9222" name="Rectangle 24"/>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 or Service?</a:t>
            </a:r>
          </a:p>
        </p:txBody>
      </p:sp>
      <p:sp>
        <p:nvSpPr>
          <p:cNvPr id="9" name="TextBox 8"/>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4</a:t>
            </a:fld>
            <a:endParaRPr lang="en-US" sz="1100" dirty="0">
              <a:solidFill>
                <a:schemeClr val="tx2"/>
              </a:solidFill>
            </a:endParaRPr>
          </a:p>
        </p:txBody>
      </p:sp>
    </p:spTree>
  </p:cSld>
  <p:clrMapOvr>
    <a:masterClrMapping/>
  </p:clrMapOvr>
  <p:transition>
    <p:dissolv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Supply Chain</a:t>
            </a:r>
          </a:p>
        </p:txBody>
      </p:sp>
      <p:grpSp>
        <p:nvGrpSpPr>
          <p:cNvPr id="2" name="Group 17"/>
          <p:cNvGrpSpPr>
            <a:grpSpLocks/>
          </p:cNvGrpSpPr>
          <p:nvPr/>
        </p:nvGrpSpPr>
        <p:grpSpPr bwMode="auto">
          <a:xfrm>
            <a:off x="640596" y="4246535"/>
            <a:ext cx="10910807" cy="1782305"/>
            <a:chOff x="240" y="2352"/>
            <a:chExt cx="5376" cy="528"/>
          </a:xfrm>
          <a:solidFill>
            <a:srgbClr val="00B0F0"/>
          </a:solidFill>
          <a:effectLst>
            <a:outerShdw blurRad="50800" dist="38100" dir="2700000" algn="tl" rotWithShape="0">
              <a:prstClr val="black">
                <a:alpha val="40000"/>
              </a:prstClr>
            </a:outerShdw>
          </a:effectLst>
        </p:grpSpPr>
        <p:sp>
          <p:nvSpPr>
            <p:cNvPr id="8197" name="Rectangle 4"/>
            <p:cNvSpPr>
              <a:spLocks noChangeArrowheads="1"/>
            </p:cNvSpPr>
            <p:nvPr/>
          </p:nvSpPr>
          <p:spPr bwMode="auto">
            <a:xfrm>
              <a:off x="240" y="2352"/>
              <a:ext cx="912"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Suppliers’</a:t>
              </a:r>
            </a:p>
            <a:p>
              <a:pPr algn="ctr"/>
              <a:r>
                <a:rPr lang="en-US" sz="2400" b="1" dirty="0">
                  <a:latin typeface="Times New Roman" panose="02020603050405020304" pitchFamily="18" charset="0"/>
                  <a:cs typeface="Times New Roman" panose="02020603050405020304" pitchFamily="18" charset="0"/>
                </a:rPr>
                <a:t>suppliers</a:t>
              </a:r>
            </a:p>
          </p:txBody>
        </p:sp>
        <p:sp>
          <p:nvSpPr>
            <p:cNvPr id="8198" name="Rectangle 9"/>
            <p:cNvSpPr>
              <a:spLocks noChangeArrowheads="1"/>
            </p:cNvSpPr>
            <p:nvPr/>
          </p:nvSpPr>
          <p:spPr bwMode="auto">
            <a:xfrm>
              <a:off x="1392" y="2352"/>
              <a:ext cx="912"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Direct</a:t>
              </a:r>
            </a:p>
            <a:p>
              <a:pPr algn="ctr"/>
              <a:r>
                <a:rPr lang="en-US" sz="2400" b="1" dirty="0">
                  <a:latin typeface="Times New Roman" panose="02020603050405020304" pitchFamily="18" charset="0"/>
                  <a:cs typeface="Times New Roman" panose="02020603050405020304" pitchFamily="18" charset="0"/>
                </a:rPr>
                <a:t>suppliers</a:t>
              </a:r>
            </a:p>
          </p:txBody>
        </p:sp>
        <p:sp>
          <p:nvSpPr>
            <p:cNvPr id="8199" name="Rectangle 10"/>
            <p:cNvSpPr>
              <a:spLocks noChangeArrowheads="1"/>
            </p:cNvSpPr>
            <p:nvPr/>
          </p:nvSpPr>
          <p:spPr bwMode="auto">
            <a:xfrm>
              <a:off x="2544" y="2352"/>
              <a:ext cx="864"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Producer</a:t>
              </a:r>
            </a:p>
          </p:txBody>
        </p:sp>
        <p:sp>
          <p:nvSpPr>
            <p:cNvPr id="8200" name="Rectangle 11"/>
            <p:cNvSpPr>
              <a:spLocks noChangeArrowheads="1"/>
            </p:cNvSpPr>
            <p:nvPr/>
          </p:nvSpPr>
          <p:spPr bwMode="auto">
            <a:xfrm>
              <a:off x="3648" y="2352"/>
              <a:ext cx="864"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Distributor</a:t>
              </a:r>
            </a:p>
          </p:txBody>
        </p:sp>
        <p:sp>
          <p:nvSpPr>
            <p:cNvPr id="8201" name="Rectangle 12"/>
            <p:cNvSpPr>
              <a:spLocks noChangeArrowheads="1"/>
            </p:cNvSpPr>
            <p:nvPr/>
          </p:nvSpPr>
          <p:spPr bwMode="auto">
            <a:xfrm>
              <a:off x="4752" y="2352"/>
              <a:ext cx="864" cy="528"/>
            </a:xfrm>
            <a:prstGeom prst="rect">
              <a:avLst/>
            </a:prstGeom>
            <a:grpFill/>
            <a:ln w="12700" algn="ctr">
              <a:solidFill>
                <a:schemeClr val="accent1"/>
              </a:solid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a:r>
                <a:rPr lang="en-US" sz="2400" b="1" dirty="0">
                  <a:latin typeface="Times New Roman" panose="02020603050405020304" pitchFamily="18" charset="0"/>
                  <a:cs typeface="Times New Roman" panose="02020603050405020304" pitchFamily="18" charset="0"/>
                </a:rPr>
                <a:t>Final</a:t>
              </a:r>
            </a:p>
            <a:p>
              <a:pPr algn="ctr"/>
              <a:r>
                <a:rPr lang="en-US" sz="2400" b="1" dirty="0">
                  <a:latin typeface="Times New Roman" panose="02020603050405020304" pitchFamily="18" charset="0"/>
                  <a:cs typeface="Times New Roman" panose="02020603050405020304" pitchFamily="18" charset="0"/>
                </a:rPr>
                <a:t>customers</a:t>
              </a:r>
            </a:p>
          </p:txBody>
        </p:sp>
        <p:sp>
          <p:nvSpPr>
            <p:cNvPr id="8202" name="Line 13"/>
            <p:cNvSpPr>
              <a:spLocks noChangeShapeType="1"/>
            </p:cNvSpPr>
            <p:nvPr/>
          </p:nvSpPr>
          <p:spPr bwMode="auto">
            <a:xfrm>
              <a:off x="1152"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sp>
          <p:nvSpPr>
            <p:cNvPr id="8203" name="Line 14"/>
            <p:cNvSpPr>
              <a:spLocks noChangeShapeType="1"/>
            </p:cNvSpPr>
            <p:nvPr/>
          </p:nvSpPr>
          <p:spPr bwMode="auto">
            <a:xfrm>
              <a:off x="2304"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sp>
          <p:nvSpPr>
            <p:cNvPr id="8204" name="Line 15"/>
            <p:cNvSpPr>
              <a:spLocks noChangeShapeType="1"/>
            </p:cNvSpPr>
            <p:nvPr/>
          </p:nvSpPr>
          <p:spPr bwMode="auto">
            <a:xfrm>
              <a:off x="3408"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sp>
          <p:nvSpPr>
            <p:cNvPr id="8205" name="Line 16"/>
            <p:cNvSpPr>
              <a:spLocks noChangeShapeType="1"/>
            </p:cNvSpPr>
            <p:nvPr/>
          </p:nvSpPr>
          <p:spPr bwMode="auto">
            <a:xfrm>
              <a:off x="4512" y="2640"/>
              <a:ext cx="240" cy="0"/>
            </a:xfrm>
            <a:prstGeom prst="line">
              <a:avLst/>
            </a:prstGeom>
            <a:grpFill/>
            <a:ln w="28575">
              <a:solidFill>
                <a:schemeClr val="accent1"/>
              </a:solidFill>
              <a:round/>
              <a:headEnd/>
              <a:tailEnd type="triangle" w="med" len="med"/>
            </a:ln>
          </p:spPr>
          <p:txBody>
            <a:bodyPr wrap="none"/>
            <a:lstStyle/>
            <a:p>
              <a:endParaRPr lang="en-US" sz="2400" b="1" dirty="0">
                <a:latin typeface="Times New Roman" panose="02020603050405020304" pitchFamily="18" charset="0"/>
                <a:cs typeface="Times New Roman" panose="02020603050405020304" pitchFamily="18" charset="0"/>
              </a:endParaRPr>
            </a:p>
          </p:txBody>
        </p:sp>
      </p:grpSp>
      <p:sp>
        <p:nvSpPr>
          <p:cNvPr id="8196" name="Text Box 18"/>
          <p:cNvSpPr txBox="1">
            <a:spLocks noChangeArrowheads="1"/>
          </p:cNvSpPr>
          <p:nvPr/>
        </p:nvSpPr>
        <p:spPr bwMode="auto">
          <a:xfrm>
            <a:off x="838200" y="2339669"/>
            <a:ext cx="10515600" cy="954107"/>
          </a:xfrm>
          <a:prstGeom prst="rect">
            <a:avLst/>
          </a:prstGeom>
          <a:noFill/>
          <a:ln w="12700" algn="ctr">
            <a:noFill/>
            <a:miter lim="800000"/>
            <a:headEnd/>
            <a:tailEnd/>
          </a:ln>
        </p:spPr>
        <p:txBody>
          <a:bodyPr wrap="square">
            <a:spAutoFit/>
          </a:bodyPr>
          <a:lstStyle/>
          <a:p>
            <a:pPr algn="ctr"/>
            <a:r>
              <a:rPr lang="en-US" sz="2800" b="1" dirty="0">
                <a:solidFill>
                  <a:srgbClr val="C00000"/>
                </a:solidFill>
                <a:latin typeface="Times New Roman" panose="02020603050405020304" pitchFamily="18" charset="0"/>
                <a:cs typeface="Times New Roman" panose="02020603050405020304" pitchFamily="18" charset="0"/>
              </a:rPr>
              <a:t>A  sequence of activities and organizations involved in producing and delivering a good or service</a:t>
            </a:r>
          </a:p>
        </p:txBody>
      </p:sp>
      <p:sp>
        <p:nvSpPr>
          <p:cNvPr id="16" name="TextBox 1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5</a:t>
            </a:fld>
            <a:endParaRPr lang="en-US" sz="1100" dirty="0">
              <a:solidFill>
                <a:schemeClr val="tx2"/>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838200" y="-10803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Transformation Process</a:t>
            </a:r>
          </a:p>
        </p:txBody>
      </p:sp>
      <p:grpSp>
        <p:nvGrpSpPr>
          <p:cNvPr id="10243" name="Group 22"/>
          <p:cNvGrpSpPr>
            <a:grpSpLocks/>
          </p:cNvGrpSpPr>
          <p:nvPr/>
        </p:nvGrpSpPr>
        <p:grpSpPr bwMode="auto">
          <a:xfrm>
            <a:off x="1394847" y="1174468"/>
            <a:ext cx="9409511" cy="4079822"/>
            <a:chOff x="480" y="1118"/>
            <a:chExt cx="4560" cy="2290"/>
          </a:xfrm>
          <a:solidFill>
            <a:srgbClr val="669BBC"/>
          </a:solidFill>
        </p:grpSpPr>
        <p:grpSp>
          <p:nvGrpSpPr>
            <p:cNvPr id="10246" name="Group 20"/>
            <p:cNvGrpSpPr>
              <a:grpSpLocks/>
            </p:cNvGrpSpPr>
            <p:nvPr/>
          </p:nvGrpSpPr>
          <p:grpSpPr bwMode="auto">
            <a:xfrm>
              <a:off x="480" y="1344"/>
              <a:ext cx="4560" cy="2064"/>
              <a:chOff x="336" y="1248"/>
              <a:chExt cx="4560" cy="2064"/>
            </a:xfrm>
            <a:grpFill/>
          </p:grpSpPr>
          <p:sp>
            <p:nvSpPr>
              <p:cNvPr id="10248" name="AutoShape 4"/>
              <p:cNvSpPr>
                <a:spLocks noChangeArrowheads="1"/>
              </p:cNvSpPr>
              <p:nvPr/>
            </p:nvSpPr>
            <p:spPr bwMode="auto">
              <a:xfrm>
                <a:off x="336" y="1248"/>
                <a:ext cx="1008" cy="1152"/>
              </a:xfrm>
              <a:prstGeom prst="roundRect">
                <a:avLst>
                  <a:gd name="adj" fmla="val 16667"/>
                </a:avLst>
              </a:prstGeom>
              <a:grpFill/>
              <a:ln w="12700" algn="ctr">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Inputs</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Land</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Labor</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Capital</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Information</a:t>
                </a:r>
              </a:p>
            </p:txBody>
          </p:sp>
          <p:sp>
            <p:nvSpPr>
              <p:cNvPr id="10249" name="AutoShape 4"/>
              <p:cNvSpPr>
                <a:spLocks noChangeArrowheads="1"/>
              </p:cNvSpPr>
              <p:nvPr/>
            </p:nvSpPr>
            <p:spPr bwMode="auto">
              <a:xfrm>
                <a:off x="3888" y="1248"/>
                <a:ext cx="1008" cy="1152"/>
              </a:xfrm>
              <a:prstGeom prst="roundRect">
                <a:avLst>
                  <a:gd name="adj" fmla="val 16667"/>
                </a:avLst>
              </a:prstGeom>
              <a:grpFill/>
              <a:ln w="12700" algn="ctr">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Outputs</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Goods</a:t>
                </a:r>
              </a:p>
              <a:p>
                <a:pPr eaLnBrk="1" hangingPunct="1">
                  <a:buFontTx/>
                  <a:buChar char="•"/>
                </a:pPr>
                <a:r>
                  <a:rPr lang="en-US" sz="2000" dirty="0">
                    <a:solidFill>
                      <a:schemeClr val="bg1"/>
                    </a:solidFill>
                    <a:latin typeface="Times New Roman" panose="02020603050405020304" pitchFamily="18" charset="0"/>
                    <a:cs typeface="Times New Roman" panose="02020603050405020304" pitchFamily="18" charset="0"/>
                  </a:rPr>
                  <a:t>Services</a:t>
                </a:r>
              </a:p>
            </p:txBody>
          </p:sp>
          <p:sp>
            <p:nvSpPr>
              <p:cNvPr id="10250" name="AutoShape 4"/>
              <p:cNvSpPr>
                <a:spLocks noChangeArrowheads="1"/>
              </p:cNvSpPr>
              <p:nvPr/>
            </p:nvSpPr>
            <p:spPr bwMode="auto">
              <a:xfrm>
                <a:off x="1872" y="1248"/>
                <a:ext cx="1488" cy="1152"/>
              </a:xfrm>
              <a:prstGeom prst="roundRect">
                <a:avLst>
                  <a:gd name="adj" fmla="val 16667"/>
                </a:avLst>
              </a:prstGeom>
              <a:grpFill/>
              <a:ln w="12700" algn="ctr">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lstStyle/>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Transformation/</a:t>
                </a:r>
              </a:p>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Conversion</a:t>
                </a:r>
              </a:p>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Process</a:t>
                </a:r>
              </a:p>
            </p:txBody>
          </p:sp>
          <p:sp>
            <p:nvSpPr>
              <p:cNvPr id="10251" name="Line 6"/>
              <p:cNvSpPr>
                <a:spLocks noChangeShapeType="1"/>
              </p:cNvSpPr>
              <p:nvPr/>
            </p:nvSpPr>
            <p:spPr bwMode="auto">
              <a:xfrm>
                <a:off x="1344" y="1824"/>
                <a:ext cx="528" cy="0"/>
              </a:xfrm>
              <a:prstGeom prst="line">
                <a:avLst/>
              </a:prstGeom>
              <a:grpFill/>
              <a:ln w="38100">
                <a:solidFill>
                  <a:schemeClr val="tx2">
                    <a:lumMod val="50000"/>
                  </a:schemeClr>
                </a:solidFill>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2" name="Line 7"/>
              <p:cNvSpPr>
                <a:spLocks noChangeShapeType="1"/>
              </p:cNvSpPr>
              <p:nvPr/>
            </p:nvSpPr>
            <p:spPr bwMode="auto">
              <a:xfrm>
                <a:off x="3360" y="1824"/>
                <a:ext cx="528" cy="0"/>
              </a:xfrm>
              <a:prstGeom prst="line">
                <a:avLst/>
              </a:prstGeom>
              <a:grpFill/>
              <a:ln w="38100">
                <a:solidFill>
                  <a:schemeClr val="tx2">
                    <a:lumMod val="50000"/>
                  </a:schemeClr>
                </a:solidFill>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3" name="Line 8"/>
              <p:cNvSpPr>
                <a:spLocks noChangeShapeType="1"/>
              </p:cNvSpPr>
              <p:nvPr/>
            </p:nvSpPr>
            <p:spPr bwMode="auto">
              <a:xfrm>
                <a:off x="2544" y="2400"/>
                <a:ext cx="0" cy="48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4" name="Line 9"/>
              <p:cNvSpPr>
                <a:spLocks noChangeShapeType="1"/>
              </p:cNvSpPr>
              <p:nvPr/>
            </p:nvSpPr>
            <p:spPr bwMode="auto">
              <a:xfrm flipV="1">
                <a:off x="2640" y="2400"/>
                <a:ext cx="0" cy="48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5" name="AutoShape 10"/>
              <p:cNvSpPr>
                <a:spLocks noChangeArrowheads="1"/>
              </p:cNvSpPr>
              <p:nvPr/>
            </p:nvSpPr>
            <p:spPr bwMode="auto">
              <a:xfrm>
                <a:off x="2064" y="2880"/>
                <a:ext cx="1152" cy="432"/>
              </a:xfrm>
              <a:prstGeom prst="roundRect">
                <a:avLst>
                  <a:gd name="adj" fmla="val 16667"/>
                </a:avLst>
              </a:prstGeom>
              <a:grpFill/>
              <a:ln w="9525">
                <a:noFill/>
                <a:round/>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1" hangingPunct="1"/>
                <a:r>
                  <a:rPr lang="en-US" sz="2000" b="1" dirty="0">
                    <a:solidFill>
                      <a:schemeClr val="bg1"/>
                    </a:solidFill>
                    <a:latin typeface="Times New Roman" panose="02020603050405020304" pitchFamily="18" charset="0"/>
                    <a:cs typeface="Times New Roman" panose="02020603050405020304" pitchFamily="18" charset="0"/>
                  </a:rPr>
                  <a:t>Control</a:t>
                </a:r>
              </a:p>
            </p:txBody>
          </p:sp>
          <p:sp>
            <p:nvSpPr>
              <p:cNvPr id="10256" name="Line 11"/>
              <p:cNvSpPr>
                <a:spLocks noChangeShapeType="1"/>
              </p:cNvSpPr>
              <p:nvPr/>
            </p:nvSpPr>
            <p:spPr bwMode="auto">
              <a:xfrm>
                <a:off x="864" y="3120"/>
                <a:ext cx="1200" cy="0"/>
              </a:xfrm>
              <a:prstGeom prst="line">
                <a:avLst/>
              </a:prstGeom>
              <a:grpFill/>
              <a:ln w="38100">
                <a:solidFill>
                  <a:schemeClr val="tx2">
                    <a:lumMod val="50000"/>
                  </a:schemeClr>
                </a:solidFill>
                <a:prstDash val="dash"/>
                <a:round/>
                <a:headEnd/>
                <a:tailEn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7" name="Line 14"/>
              <p:cNvSpPr>
                <a:spLocks noChangeShapeType="1"/>
              </p:cNvSpPr>
              <p:nvPr/>
            </p:nvSpPr>
            <p:spPr bwMode="auto">
              <a:xfrm flipH="1">
                <a:off x="3216" y="3120"/>
                <a:ext cx="1200" cy="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8" name="Line 15"/>
              <p:cNvSpPr>
                <a:spLocks noChangeShapeType="1"/>
              </p:cNvSpPr>
              <p:nvPr/>
            </p:nvSpPr>
            <p:spPr bwMode="auto">
              <a:xfrm flipV="1">
                <a:off x="4416" y="2400"/>
                <a:ext cx="0" cy="720"/>
              </a:xfrm>
              <a:prstGeom prst="line">
                <a:avLst/>
              </a:prstGeom>
              <a:grpFill/>
              <a:ln w="38100">
                <a:solidFill>
                  <a:schemeClr val="tx2">
                    <a:lumMod val="50000"/>
                  </a:schemeClr>
                </a:solidFill>
                <a:prstDash val="dash"/>
                <a:round/>
                <a:headEnd/>
                <a:tailEn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59" name="Line 16"/>
              <p:cNvSpPr>
                <a:spLocks noChangeShapeType="1"/>
              </p:cNvSpPr>
              <p:nvPr/>
            </p:nvSpPr>
            <p:spPr bwMode="auto">
              <a:xfrm flipV="1">
                <a:off x="864" y="2400"/>
                <a:ext cx="0" cy="720"/>
              </a:xfrm>
              <a:prstGeom prst="line">
                <a:avLst/>
              </a:prstGeom>
              <a:grpFill/>
              <a:ln w="38100">
                <a:solidFill>
                  <a:schemeClr val="tx2">
                    <a:lumMod val="50000"/>
                  </a:schemeClr>
                </a:solidFill>
                <a:prstDash val="dash"/>
                <a:round/>
                <a:headEnd/>
                <a:tailEnd type="triangle" w="med" len="med"/>
              </a:ln>
            </p:spPr>
            <p:txBody>
              <a:bodyPr wrap="none" anchor="ctr"/>
              <a:lstStyle/>
              <a:p>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0260" name="Text Box 17"/>
              <p:cNvSpPr txBox="1">
                <a:spLocks noChangeArrowheads="1"/>
              </p:cNvSpPr>
              <p:nvPr/>
            </p:nvSpPr>
            <p:spPr bwMode="auto">
              <a:xfrm>
                <a:off x="2640" y="2430"/>
                <a:ext cx="832" cy="397"/>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Measurement</a:t>
                </a:r>
              </a:p>
              <a:p>
                <a:pPr eaLnBrk="1" hangingPunct="1"/>
                <a:r>
                  <a:rPr lang="en-US" sz="2000" b="1" dirty="0">
                    <a:solidFill>
                      <a:schemeClr val="bg1"/>
                    </a:solidFill>
                    <a:latin typeface="Times New Roman" panose="02020603050405020304" pitchFamily="18" charset="0"/>
                    <a:cs typeface="Times New Roman" panose="02020603050405020304" pitchFamily="18" charset="0"/>
                  </a:rPr>
                  <a:t>and Feedback</a:t>
                </a:r>
              </a:p>
            </p:txBody>
          </p:sp>
          <p:sp>
            <p:nvSpPr>
              <p:cNvPr id="10261" name="Text Box 18"/>
              <p:cNvSpPr txBox="1">
                <a:spLocks noChangeArrowheads="1"/>
              </p:cNvSpPr>
              <p:nvPr/>
            </p:nvSpPr>
            <p:spPr bwMode="auto">
              <a:xfrm>
                <a:off x="912" y="2750"/>
                <a:ext cx="832" cy="397"/>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Measurement</a:t>
                </a:r>
              </a:p>
              <a:p>
                <a:pPr eaLnBrk="1" hangingPunct="1"/>
                <a:r>
                  <a:rPr lang="en-US" sz="2000" b="1" dirty="0">
                    <a:solidFill>
                      <a:schemeClr val="bg1"/>
                    </a:solidFill>
                    <a:latin typeface="Times New Roman" panose="02020603050405020304" pitchFamily="18" charset="0"/>
                    <a:cs typeface="Times New Roman" panose="02020603050405020304" pitchFamily="18" charset="0"/>
                  </a:rPr>
                  <a:t>and Feedback</a:t>
                </a:r>
              </a:p>
            </p:txBody>
          </p:sp>
          <p:sp>
            <p:nvSpPr>
              <p:cNvPr id="10262" name="Text Box 19"/>
              <p:cNvSpPr txBox="1">
                <a:spLocks noChangeArrowheads="1"/>
              </p:cNvSpPr>
              <p:nvPr/>
            </p:nvSpPr>
            <p:spPr bwMode="auto">
              <a:xfrm>
                <a:off x="3456" y="2750"/>
                <a:ext cx="832" cy="397"/>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Measurement</a:t>
                </a:r>
              </a:p>
              <a:p>
                <a:pPr eaLnBrk="1" hangingPunct="1"/>
                <a:r>
                  <a:rPr lang="en-US" sz="2000" b="1" dirty="0">
                    <a:solidFill>
                      <a:schemeClr val="bg1"/>
                    </a:solidFill>
                    <a:latin typeface="Times New Roman" panose="02020603050405020304" pitchFamily="18" charset="0"/>
                    <a:cs typeface="Times New Roman" panose="02020603050405020304" pitchFamily="18" charset="0"/>
                  </a:rPr>
                  <a:t>and Feedback</a:t>
                </a:r>
              </a:p>
            </p:txBody>
          </p:sp>
        </p:grpSp>
        <p:sp>
          <p:nvSpPr>
            <p:cNvPr id="10247" name="Text Box 21"/>
            <p:cNvSpPr txBox="1">
              <a:spLocks noChangeArrowheads="1"/>
            </p:cNvSpPr>
            <p:nvPr/>
          </p:nvSpPr>
          <p:spPr bwMode="auto">
            <a:xfrm>
              <a:off x="2315" y="1118"/>
              <a:ext cx="783" cy="225"/>
            </a:xfrm>
            <a:prstGeom prst="rect">
              <a:avLst/>
            </a:prstGeom>
            <a:grpFill/>
            <a:ln w="9525">
              <a:noFill/>
              <a:miter lim="800000"/>
              <a:headEnd/>
              <a:tailEnd/>
            </a:ln>
          </p:spPr>
          <p:txBody>
            <a:bodyPr wrap="none">
              <a:spAutoFit/>
            </a:bodyPr>
            <a:lstStyle/>
            <a:p>
              <a:pPr eaLnBrk="1" hangingPunct="1"/>
              <a:r>
                <a:rPr lang="en-US" sz="2000" b="1" dirty="0">
                  <a:solidFill>
                    <a:schemeClr val="bg1"/>
                  </a:solidFill>
                  <a:latin typeface="Times New Roman" panose="02020603050405020304" pitchFamily="18" charset="0"/>
                  <a:cs typeface="Times New Roman" panose="02020603050405020304" pitchFamily="18" charset="0"/>
                </a:rPr>
                <a:t>Value-Added</a:t>
              </a:r>
            </a:p>
          </p:txBody>
        </p:sp>
      </p:grpSp>
      <p:sp>
        <p:nvSpPr>
          <p:cNvPr id="10244" name="Text Box 23"/>
          <p:cNvSpPr txBox="1">
            <a:spLocks noChangeArrowheads="1"/>
          </p:cNvSpPr>
          <p:nvPr/>
        </p:nvSpPr>
        <p:spPr bwMode="auto">
          <a:xfrm>
            <a:off x="285452" y="6307738"/>
            <a:ext cx="9660405" cy="338554"/>
          </a:xfrm>
          <a:prstGeom prst="rect">
            <a:avLst/>
          </a:prstGeom>
          <a:noFill/>
          <a:ln w="9525">
            <a:noFill/>
            <a:miter lim="800000"/>
            <a:headEnd/>
            <a:tailEnd/>
          </a:ln>
        </p:spPr>
        <p:txBody>
          <a:bodyPr wrap="square">
            <a:spAutoFit/>
          </a:bodyPr>
          <a:lstStyle/>
          <a:p>
            <a:pPr eaLnBrk="1" hangingPunct="1"/>
            <a:r>
              <a:rPr lang="en-US" sz="1600" b="1" dirty="0">
                <a:solidFill>
                  <a:srgbClr val="303B2C"/>
                </a:solidFill>
              </a:rPr>
              <a:t>Feedback</a:t>
            </a:r>
            <a:r>
              <a:rPr lang="en-US" sz="1600" dirty="0">
                <a:solidFill>
                  <a:srgbClr val="303B2C"/>
                </a:solidFill>
              </a:rPr>
              <a:t> = Measurements taken at various points in the transformation process</a:t>
            </a:r>
            <a:endParaRPr lang="en-US" sz="1600" dirty="0">
              <a:solidFill>
                <a:schemeClr val="bg2"/>
              </a:solidFill>
            </a:endParaRPr>
          </a:p>
        </p:txBody>
      </p:sp>
      <p:sp>
        <p:nvSpPr>
          <p:cNvPr id="10245" name="Text Box 24"/>
          <p:cNvSpPr txBox="1">
            <a:spLocks noChangeArrowheads="1"/>
          </p:cNvSpPr>
          <p:nvPr/>
        </p:nvSpPr>
        <p:spPr bwMode="auto">
          <a:xfrm>
            <a:off x="285452" y="5681869"/>
            <a:ext cx="10707605" cy="584775"/>
          </a:xfrm>
          <a:prstGeom prst="rect">
            <a:avLst/>
          </a:prstGeom>
          <a:noFill/>
          <a:ln w="9525">
            <a:noFill/>
            <a:miter lim="800000"/>
            <a:headEnd/>
            <a:tailEnd/>
          </a:ln>
        </p:spPr>
        <p:txBody>
          <a:bodyPr wrap="square">
            <a:spAutoFit/>
          </a:bodyPr>
          <a:lstStyle/>
          <a:p>
            <a:pPr eaLnBrk="1" hangingPunct="1"/>
            <a:r>
              <a:rPr lang="en-US" sz="1600" b="1" dirty="0">
                <a:solidFill>
                  <a:srgbClr val="303B2C"/>
                </a:solidFill>
              </a:rPr>
              <a:t>Control</a:t>
            </a:r>
            <a:r>
              <a:rPr lang="en-US" sz="1600" dirty="0">
                <a:solidFill>
                  <a:srgbClr val="303B2C"/>
                </a:solidFill>
              </a:rPr>
              <a:t> = The comparison of feedback against previously established standards to determine if corrective action is needed</a:t>
            </a:r>
          </a:p>
          <a:p>
            <a:pPr eaLnBrk="1" hangingPunct="1"/>
            <a:r>
              <a:rPr lang="en-US" sz="1600" dirty="0">
                <a:solidFill>
                  <a:srgbClr val="303B2C"/>
                </a:solidFill>
                <a:latin typeface="Times New Roman" panose="02020603050405020304" pitchFamily="18" charset="0"/>
                <a:cs typeface="Times New Roman" panose="02020603050405020304" pitchFamily="18" charset="0"/>
              </a:rPr>
              <a:t>"</a:t>
            </a:r>
            <a:r>
              <a:rPr lang="en-US" sz="1600" b="1" dirty="0">
                <a:solidFill>
                  <a:srgbClr val="303B2C"/>
                </a:solidFill>
                <a:latin typeface="Times New Roman" panose="02020603050405020304" pitchFamily="18" charset="0"/>
                <a:cs typeface="Times New Roman" panose="02020603050405020304" pitchFamily="18" charset="0"/>
              </a:rPr>
              <a:t>Added value</a:t>
            </a:r>
            <a:r>
              <a:rPr lang="en-US" sz="1600" dirty="0">
                <a:solidFill>
                  <a:srgbClr val="303B2C"/>
                </a:solidFill>
                <a:latin typeface="Times New Roman" panose="02020603050405020304" pitchFamily="18" charset="0"/>
                <a:cs typeface="Times New Roman" panose="02020603050405020304" pitchFamily="18" charset="0"/>
              </a:rPr>
              <a:t>" does not necessarily have to be a positive number, because "added" means increase or decrease.</a:t>
            </a:r>
          </a:p>
        </p:txBody>
      </p:sp>
      <p:sp>
        <p:nvSpPr>
          <p:cNvPr id="24" name="TextBox 23"/>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6</a:t>
            </a:fld>
            <a:endParaRPr lang="en-US" sz="1100" dirty="0">
              <a:solidFill>
                <a:schemeClr val="tx2"/>
              </a:solidFill>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4" name="Line 15"/>
          <p:cNvSpPr>
            <a:spLocks noChangeShapeType="1"/>
          </p:cNvSpPr>
          <p:nvPr/>
        </p:nvSpPr>
        <p:spPr bwMode="auto">
          <a:xfrm>
            <a:off x="6354305" y="2313992"/>
            <a:ext cx="15498" cy="4194409"/>
          </a:xfrm>
          <a:prstGeom prst="line">
            <a:avLst/>
          </a:prstGeom>
          <a:noFill/>
          <a:ln w="28575">
            <a:solidFill>
              <a:schemeClr val="tx2">
                <a:lumMod val="75000"/>
              </a:schemeClr>
            </a:solidFill>
            <a:prstDash val="dash"/>
            <a:round/>
            <a:headEnd/>
            <a:tailEnd/>
          </a:ln>
        </p:spPr>
        <p:txBody>
          <a:bodyPr wrap="none" anchor="ctr"/>
          <a:lstStyle/>
          <a:p>
            <a:endParaRPr lang="en-US" dirty="0"/>
          </a:p>
        </p:txBody>
      </p:sp>
      <p:sp>
        <p:nvSpPr>
          <p:cNvPr id="52227" name="Text Box 3"/>
          <p:cNvSpPr txBox="1">
            <a:spLocks noChangeArrowheads="1"/>
          </p:cNvSpPr>
          <p:nvPr/>
        </p:nvSpPr>
        <p:spPr bwMode="auto">
          <a:xfrm>
            <a:off x="1773388" y="5116529"/>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Automobile Assembly, Steelmaking</a:t>
            </a:r>
          </a:p>
        </p:txBody>
      </p:sp>
      <p:sp>
        <p:nvSpPr>
          <p:cNvPr id="11267" name="Text Box 22"/>
          <p:cNvSpPr txBox="1">
            <a:spLocks noChangeArrowheads="1"/>
          </p:cNvSpPr>
          <p:nvPr/>
        </p:nvSpPr>
        <p:spPr bwMode="auto">
          <a:xfrm>
            <a:off x="1981200" y="1447801"/>
            <a:ext cx="8534400" cy="461665"/>
          </a:xfrm>
          <a:prstGeom prst="rect">
            <a:avLst/>
          </a:prstGeom>
          <a:noFill/>
          <a:ln w="12700">
            <a:noFill/>
            <a:miter lim="800000"/>
            <a:headEnd/>
            <a:tailEnd/>
          </a:ln>
        </p:spPr>
        <p:txBody>
          <a:bodyPr>
            <a:spAutoFit/>
          </a:bodyPr>
          <a:lstStyle/>
          <a:p>
            <a:pPr eaLnBrk="1" hangingPunct="1"/>
            <a:r>
              <a:rPr lang="en-US" sz="2400" dirty="0">
                <a:solidFill>
                  <a:srgbClr val="303B2C"/>
                </a:solidFill>
                <a:latin typeface="Times New Roman" panose="02020603050405020304" pitchFamily="18" charset="0"/>
                <a:cs typeface="Times New Roman" panose="02020603050405020304" pitchFamily="18" charset="0"/>
              </a:rPr>
              <a:t>Products are typically neither purely service- or purely goods-based</a:t>
            </a:r>
          </a:p>
        </p:txBody>
      </p:sp>
      <p:sp>
        <p:nvSpPr>
          <p:cNvPr id="11268" name="Rectangle 14"/>
          <p:cNvSpPr>
            <a:spLocks noChangeArrowheads="1"/>
          </p:cNvSpPr>
          <p:nvPr/>
        </p:nvSpPr>
        <p:spPr bwMode="auto">
          <a:xfrm>
            <a:off x="838200" y="2313993"/>
            <a:ext cx="10015904" cy="1115007"/>
          </a:xfrm>
          <a:prstGeom prst="rect">
            <a:avLst/>
          </a:prstGeom>
          <a:solidFill>
            <a:schemeClr val="bg2">
              <a:lumMod val="50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none" anchor="ctr"/>
          <a:lstStyle/>
          <a:p>
            <a:pPr algn="ctr" eaLnBrk="1" hangingPunct="1"/>
            <a:r>
              <a:rPr lang="en-US" b="1" dirty="0">
                <a:solidFill>
                  <a:schemeClr val="bg1"/>
                </a:solidFill>
                <a:latin typeface="Times New Roman" panose="02020603050405020304" pitchFamily="18" charset="0"/>
                <a:cs typeface="Times New Roman" panose="02020603050405020304" pitchFamily="18" charset="0"/>
              </a:rPr>
              <a:t>Goods	</a:t>
            </a:r>
            <a:r>
              <a:rPr lang="en-US" dirty="0">
                <a:solidFill>
                  <a:schemeClr val="bg1"/>
                </a:solidFill>
                <a:latin typeface="Times New Roman" panose="02020603050405020304" pitchFamily="18" charset="0"/>
                <a:cs typeface="Times New Roman" panose="02020603050405020304" pitchFamily="18" charset="0"/>
              </a:rPr>
              <a:t>					</a:t>
            </a:r>
            <a:r>
              <a:rPr lang="en-US" b="1" dirty="0">
                <a:solidFill>
                  <a:schemeClr val="bg1"/>
                </a:solidFill>
                <a:latin typeface="Times New Roman" panose="02020603050405020304" pitchFamily="18" charset="0"/>
                <a:cs typeface="Times New Roman" panose="02020603050405020304" pitchFamily="18" charset="0"/>
              </a:rPr>
              <a:t>Services</a:t>
            </a:r>
          </a:p>
        </p:txBody>
      </p:sp>
      <p:sp>
        <p:nvSpPr>
          <p:cNvPr id="2" name="Text Box 3"/>
          <p:cNvSpPr txBox="1">
            <a:spLocks noChangeArrowheads="1"/>
          </p:cNvSpPr>
          <p:nvPr/>
        </p:nvSpPr>
        <p:spPr bwMode="auto">
          <a:xfrm>
            <a:off x="2455352" y="4630346"/>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Home Remodeling, Retail Sales</a:t>
            </a:r>
          </a:p>
        </p:txBody>
      </p:sp>
      <p:sp>
        <p:nvSpPr>
          <p:cNvPr id="3" name="Text Box 3"/>
          <p:cNvSpPr txBox="1">
            <a:spLocks noChangeArrowheads="1"/>
          </p:cNvSpPr>
          <p:nvPr/>
        </p:nvSpPr>
        <p:spPr bwMode="auto">
          <a:xfrm>
            <a:off x="3166820" y="4144163"/>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Computer Repair, Restaurant Meal</a:t>
            </a:r>
          </a:p>
        </p:txBody>
      </p:sp>
      <p:sp>
        <p:nvSpPr>
          <p:cNvPr id="4" name="Text Box 3"/>
          <p:cNvSpPr txBox="1">
            <a:spLocks noChangeArrowheads="1"/>
          </p:cNvSpPr>
          <p:nvPr/>
        </p:nvSpPr>
        <p:spPr bwMode="auto">
          <a:xfrm>
            <a:off x="3960018" y="3682118"/>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Songwriting, Software Development </a:t>
            </a:r>
          </a:p>
        </p:txBody>
      </p:sp>
      <p:sp>
        <p:nvSpPr>
          <p:cNvPr id="5" name="Text Box 3"/>
          <p:cNvSpPr txBox="1">
            <a:spLocks noChangeArrowheads="1"/>
          </p:cNvSpPr>
          <p:nvPr/>
        </p:nvSpPr>
        <p:spPr bwMode="auto">
          <a:xfrm>
            <a:off x="4600379" y="3266065"/>
            <a:ext cx="5858359" cy="335989"/>
          </a:xfrm>
          <a:prstGeom prst="rect">
            <a:avLst/>
          </a:prstGeom>
          <a:solidFill>
            <a:schemeClr val="bg2">
              <a:lumMod val="75000"/>
            </a:schemeClr>
          </a:solidFill>
          <a:ln w="12700">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lIns="90488" tIns="44450" rIns="90488" bIns="44450">
            <a:spAutoFit/>
          </a:bodyPr>
          <a:lstStyle/>
          <a:p>
            <a:pPr algn="ctr"/>
            <a:r>
              <a:rPr lang="en-US" sz="1600" b="1" dirty="0">
                <a:solidFill>
                  <a:schemeClr val="bg1"/>
                </a:solidFill>
                <a:latin typeface="Times New Roman" panose="02020603050405020304" pitchFamily="18" charset="0"/>
                <a:cs typeface="Times New Roman" panose="02020603050405020304" pitchFamily="18" charset="0"/>
              </a:rPr>
              <a:t>Surgery, Teaching</a:t>
            </a:r>
          </a:p>
        </p:txBody>
      </p:sp>
      <p:sp>
        <p:nvSpPr>
          <p:cNvPr id="11273" name="Rectangle 23"/>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Goods-service Continuum</a:t>
            </a:r>
          </a:p>
        </p:txBody>
      </p:sp>
      <p:sp>
        <p:nvSpPr>
          <p:cNvPr id="13" name="TextBox 12"/>
          <p:cNvSpPr txBox="1"/>
          <p:nvPr/>
        </p:nvSpPr>
        <p:spPr>
          <a:xfrm>
            <a:off x="10113118" y="6627386"/>
            <a:ext cx="691240"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7</a:t>
            </a:fld>
            <a:endParaRPr lang="en-US" sz="1100" dirty="0">
              <a:solidFill>
                <a:schemeClr val="tx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22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227" grpId="0" animBg="1"/>
      <p:bldP spid="2" grpId="0" animBg="1"/>
      <p:bldP spid="3" grpId="0" animBg="1"/>
      <p:bldP spid="4" grpId="0" animBg="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Content Placeholder 7" descr="Screen Shot 2019-08-21 at 4.00.24 PM.png"/>
          <p:cNvPicPr>
            <a:picLocks noGrp="1" noChangeAspect="1"/>
          </p:cNvPicPr>
          <p:nvPr>
            <p:ph idx="1"/>
          </p:nvPr>
        </p:nvPicPr>
        <p:blipFill>
          <a:blip r:embed="rId3">
            <a:extLst>
              <a:ext uri="{28A0092B-C50C-407E-A947-70E740481C1C}">
                <a14:useLocalDpi xmlns:a14="http://schemas.microsoft.com/office/drawing/2010/main" val="0"/>
              </a:ext>
            </a:extLst>
          </a:blip>
          <a:srcRect l="-94" r="-94"/>
          <a:stretch>
            <a:fillRect/>
          </a:stretch>
        </p:blipFill>
        <p:spPr>
          <a:prstGeom prst="rect">
            <a:avLst/>
          </a:prstGeom>
          <a:ln>
            <a:noFill/>
          </a:ln>
          <a:effectLst>
            <a:softEdge rad="112500"/>
          </a:effectLst>
        </p:spPr>
      </p:pic>
      <p:sp>
        <p:nvSpPr>
          <p:cNvPr id="2" name="Title 1"/>
          <p:cNvSpPr>
            <a:spLocks noGrp="1"/>
          </p:cNvSpPr>
          <p:nvPr>
            <p:ph type="title"/>
          </p:nvPr>
        </p:nvSpPr>
        <p:spPr/>
        <p:txBody>
          <a:bodyPr/>
          <a:lstStyle/>
          <a:p>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Illustrations of the transformation process</a:t>
            </a:r>
          </a:p>
        </p:txBody>
      </p:sp>
      <p:sp>
        <p:nvSpPr>
          <p:cNvPr id="5" name="TextBox 4"/>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8</a:t>
            </a:fld>
            <a:endParaRPr lang="en-US" sz="1100" dirty="0">
              <a:solidFill>
                <a:schemeClr val="tx2"/>
              </a:solidFill>
            </a:endParaRPr>
          </a:p>
        </p:txBody>
      </p:sp>
    </p:spTree>
    <p:extLst>
      <p:ext uri="{BB962C8B-B14F-4D97-AF65-F5344CB8AC3E}">
        <p14:creationId xmlns:p14="http://schemas.microsoft.com/office/powerpoint/2010/main" val="18667712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Manufacturing vs. Service</a:t>
            </a:r>
          </a:p>
        </p:txBody>
      </p:sp>
      <p:sp>
        <p:nvSpPr>
          <p:cNvPr id="3" name="Content Placeholder 2"/>
          <p:cNvSpPr>
            <a:spLocks noGrp="1"/>
          </p:cNvSpPr>
          <p:nvPr>
            <p:ph idx="1"/>
          </p:nvPr>
        </p:nvSpPr>
        <p:spPr>
          <a:xfrm>
            <a:off x="406400" y="1524000"/>
            <a:ext cx="5689600" cy="4572000"/>
          </a:xfrm>
        </p:spPr>
        <p:txBody>
          <a:bodyPr>
            <a:normAutofit fontScale="92500" lnSpcReduction="10000"/>
          </a:bodyPr>
          <a:lstStyle/>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Degree of customer contact</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Labor content of jobs</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Uniformity of input</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Uniformity of output</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Measurement of productivity</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Production and delivery</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Quality assurance</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Amount of inventory</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Evaluation of work</a:t>
            </a:r>
          </a:p>
          <a:p>
            <a:pPr marL="514350" indent="-514350">
              <a:buFont typeface="+mj-lt"/>
              <a:buAutoNum type="arabicPeriod"/>
            </a:pPr>
            <a:r>
              <a:rPr lang="en-US" b="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Ability to patent design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9</a:t>
            </a:fld>
            <a:endParaRPr lang="en-US" sz="1100" dirty="0">
              <a:solidFill>
                <a:schemeClr val="tx2"/>
              </a:solidFill>
            </a:endParaRPr>
          </a:p>
        </p:txBody>
      </p:sp>
      <p:pic>
        <p:nvPicPr>
          <p:cNvPr id="7" name="Picture 6">
            <a:extLst>
              <a:ext uri="{FF2B5EF4-FFF2-40B4-BE49-F238E27FC236}">
                <a16:creationId xmlns:a16="http://schemas.microsoft.com/office/drawing/2014/main" id="{AA800D15-F325-1567-EFEB-4CE7A485D141}"/>
              </a:ext>
            </a:extLst>
          </p:cNvPr>
          <p:cNvPicPr>
            <a:picLocks noChangeAspect="1"/>
          </p:cNvPicPr>
          <p:nvPr/>
        </p:nvPicPr>
        <p:blipFill>
          <a:blip r:embed="rId3"/>
          <a:stretch>
            <a:fillRect/>
          </a:stretch>
        </p:blipFill>
        <p:spPr>
          <a:xfrm>
            <a:off x="5664200" y="1835174"/>
            <a:ext cx="5689600" cy="4116339"/>
          </a:xfrm>
          <a:prstGeom prst="rect">
            <a:avLst/>
          </a:prstGeom>
          <a:ln>
            <a:noFill/>
          </a:ln>
          <a:effectLst>
            <a:softEdge rad="1125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10</a:t>
            </a:fld>
            <a:endParaRPr lang="en-US" sz="1100" dirty="0">
              <a:solidFill>
                <a:schemeClr val="tx2"/>
              </a:solidFill>
            </a:endParaRPr>
          </a:p>
        </p:txBody>
      </p:sp>
      <p:sp>
        <p:nvSpPr>
          <p:cNvPr id="2" name="Title 1"/>
          <p:cNvSpPr>
            <a:spLocks noGrp="1"/>
          </p:cNvSpPr>
          <p:nvPr>
            <p:ph type="title"/>
          </p:nvPr>
        </p:nvSpPr>
        <p:spPr>
          <a:xfrm>
            <a:off x="838200" y="0"/>
            <a:ext cx="10515600" cy="1325563"/>
          </a:xfrm>
        </p:spPr>
        <p:txBody>
          <a:bodyPr>
            <a:normAutofit fontScale="90000"/>
          </a:bodyPr>
          <a:lstStyle/>
          <a:p>
            <a:pPr algn="ctr"/>
            <a:b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Typical differences between production of goods and provision of services</a:t>
            </a:r>
          </a:p>
        </p:txBody>
      </p:sp>
      <p:pic>
        <p:nvPicPr>
          <p:cNvPr id="8" name="Content Placeholder 7" descr="Screen Shot 2019-08-21 at 4.01.19 PM.png"/>
          <p:cNvPicPr>
            <a:picLocks noGrp="1" noChangeAspect="1"/>
          </p:cNvPicPr>
          <p:nvPr>
            <p:ph idx="1"/>
          </p:nvPr>
        </p:nvPicPr>
        <p:blipFill>
          <a:blip r:embed="rId2">
            <a:extLst>
              <a:ext uri="{28A0092B-C50C-407E-A947-70E740481C1C}">
                <a14:useLocalDpi xmlns:a14="http://schemas.microsoft.com/office/drawing/2010/main" val="0"/>
              </a:ext>
            </a:extLst>
          </a:blip>
          <a:srcRect t="-12966" b="-12966"/>
          <a:stretch>
            <a:fillRect/>
          </a:stretch>
        </p:blipFill>
        <p:spPr>
          <a:xfrm>
            <a:off x="1007390" y="1232031"/>
            <a:ext cx="10346410" cy="5009354"/>
          </a:xfrm>
          <a:prstGeom prst="rect">
            <a:avLst/>
          </a:prstGeom>
          <a:ln>
            <a:noFill/>
          </a:ln>
          <a:effectLst>
            <a:softEdge rad="112500"/>
          </a:effectLst>
        </p:spPr>
      </p:pic>
      <p:sp>
        <p:nvSpPr>
          <p:cNvPr id="5" name="TextBox 4">
            <a:extLst>
              <a:ext uri="{FF2B5EF4-FFF2-40B4-BE49-F238E27FC236}">
                <a16:creationId xmlns:a16="http://schemas.microsoft.com/office/drawing/2014/main" id="{6BCD2B0F-760C-63E6-AA2D-3B06B86FBA37}"/>
              </a:ext>
            </a:extLst>
          </p:cNvPr>
          <p:cNvSpPr txBox="1"/>
          <p:nvPr/>
        </p:nvSpPr>
        <p:spPr>
          <a:xfrm>
            <a:off x="1282111" y="5970888"/>
            <a:ext cx="9796968" cy="646331"/>
          </a:xfrm>
          <a:prstGeom prst="rect">
            <a:avLst/>
          </a:prstGeom>
          <a:noFill/>
        </p:spPr>
        <p:txBody>
          <a:bodyPr wrap="square" rtlCol="0">
            <a:spAutoFit/>
          </a:bodyPr>
          <a:lstStyle/>
          <a:p>
            <a:pPr algn="ctr"/>
            <a:r>
              <a:rPr lang="en-US" b="1" dirty="0">
                <a:latin typeface="Times New Roman" panose="02020603050405020304" pitchFamily="18" charset="0"/>
                <a:cs typeface="Times New Roman" panose="02020603050405020304" pitchFamily="18" charset="0"/>
              </a:rPr>
              <a:t>Compared to production, where material costs must be considered, measuring productivity in services is simpler. </a:t>
            </a:r>
          </a:p>
        </p:txBody>
      </p:sp>
    </p:spTree>
    <p:extLst>
      <p:ext uri="{BB962C8B-B14F-4D97-AF65-F5344CB8AC3E}">
        <p14:creationId xmlns:p14="http://schemas.microsoft.com/office/powerpoint/2010/main" val="272926867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785" y="1535705"/>
            <a:ext cx="10958015" cy="4486275"/>
          </a:xfrm>
        </p:spPr>
        <p:txBody>
          <a:bodyPr>
            <a:noAutofit/>
          </a:bodyPr>
          <a:lstStyle/>
          <a:p>
            <a:pPr>
              <a:lnSpc>
                <a:spcPct val="110000"/>
              </a:lnSpc>
            </a:pPr>
            <a:r>
              <a:rPr lang="en-US" sz="2200" dirty="0">
                <a:latin typeface="Times New Roman" panose="02020603050405020304" pitchFamily="18" charset="0"/>
                <a:cs typeface="Times New Roman" panose="02020603050405020304" pitchFamily="18" charset="0"/>
              </a:rPr>
              <a:t>Every aspect of business affects or is affected by operations</a:t>
            </a:r>
          </a:p>
          <a:p>
            <a:pPr>
              <a:lnSpc>
                <a:spcPct val="110000"/>
              </a:lnSpc>
            </a:pPr>
            <a:r>
              <a:rPr lang="en-US" sz="2200" dirty="0">
                <a:latin typeface="Times New Roman" panose="02020603050405020304" pitchFamily="18" charset="0"/>
                <a:cs typeface="Times New Roman" panose="02020603050405020304" pitchFamily="18" charset="0"/>
              </a:rPr>
              <a:t>Many service jobs are closely related to operations</a:t>
            </a:r>
          </a:p>
          <a:p>
            <a:pPr lvl="1">
              <a:lnSpc>
                <a:spcPct val="110000"/>
              </a:lnSpc>
            </a:pPr>
            <a:r>
              <a:rPr lang="en-US" sz="2200" dirty="0">
                <a:latin typeface="Times New Roman" panose="02020603050405020304" pitchFamily="18" charset="0"/>
                <a:cs typeface="Times New Roman" panose="02020603050405020304" pitchFamily="18" charset="0"/>
              </a:rPr>
              <a:t>Financial services</a:t>
            </a:r>
          </a:p>
          <a:p>
            <a:pPr lvl="1">
              <a:lnSpc>
                <a:spcPct val="110000"/>
              </a:lnSpc>
            </a:pPr>
            <a:r>
              <a:rPr lang="en-US" sz="2200" dirty="0">
                <a:latin typeface="Times New Roman" panose="02020603050405020304" pitchFamily="18" charset="0"/>
                <a:cs typeface="Times New Roman" panose="02020603050405020304" pitchFamily="18" charset="0"/>
              </a:rPr>
              <a:t>Marketing services</a:t>
            </a:r>
          </a:p>
          <a:p>
            <a:pPr lvl="1">
              <a:lnSpc>
                <a:spcPct val="110000"/>
              </a:lnSpc>
            </a:pPr>
            <a:r>
              <a:rPr lang="en-US" sz="2200" dirty="0">
                <a:latin typeface="Times New Roman" panose="02020603050405020304" pitchFamily="18" charset="0"/>
                <a:cs typeface="Times New Roman" panose="02020603050405020304" pitchFamily="18" charset="0"/>
              </a:rPr>
              <a:t>Accounting services</a:t>
            </a:r>
          </a:p>
          <a:p>
            <a:pPr lvl="1">
              <a:lnSpc>
                <a:spcPct val="110000"/>
              </a:lnSpc>
            </a:pPr>
            <a:r>
              <a:rPr lang="en-US" sz="2200" dirty="0">
                <a:latin typeface="Times New Roman" panose="02020603050405020304" pitchFamily="18" charset="0"/>
                <a:cs typeface="Times New Roman" panose="02020603050405020304" pitchFamily="18" charset="0"/>
              </a:rPr>
              <a:t>Information services</a:t>
            </a:r>
          </a:p>
          <a:p>
            <a:pPr>
              <a:lnSpc>
                <a:spcPct val="110000"/>
              </a:lnSpc>
            </a:pPr>
            <a:r>
              <a:rPr lang="en-US" sz="2200" dirty="0">
                <a:latin typeface="Times New Roman" panose="02020603050405020304" pitchFamily="18" charset="0"/>
                <a:cs typeface="Times New Roman" panose="02020603050405020304" pitchFamily="18" charset="0"/>
              </a:rPr>
              <a:t>Through learning about operations and supply chains you will have a better understanding of:</a:t>
            </a:r>
          </a:p>
          <a:p>
            <a:pPr lvl="1">
              <a:lnSpc>
                <a:spcPct val="110000"/>
              </a:lnSpc>
            </a:pPr>
            <a:r>
              <a:rPr lang="en-US" sz="2200" dirty="0">
                <a:latin typeface="Times New Roman" panose="02020603050405020304" pitchFamily="18" charset="0"/>
                <a:cs typeface="Times New Roman" panose="02020603050405020304" pitchFamily="18" charset="0"/>
              </a:rPr>
              <a:t>The world you live in</a:t>
            </a:r>
          </a:p>
          <a:p>
            <a:pPr lvl="1">
              <a:lnSpc>
                <a:spcPct val="110000"/>
              </a:lnSpc>
            </a:pPr>
            <a:r>
              <a:rPr lang="en-US" sz="2200" dirty="0">
                <a:latin typeface="Times New Roman" panose="02020603050405020304" pitchFamily="18" charset="0"/>
                <a:cs typeface="Times New Roman" panose="02020603050405020304" pitchFamily="18" charset="0"/>
              </a:rPr>
              <a:t>The global dependencies of companies and nations</a:t>
            </a:r>
          </a:p>
          <a:p>
            <a:pPr lvl="1">
              <a:lnSpc>
                <a:spcPct val="110000"/>
              </a:lnSpc>
            </a:pPr>
            <a:r>
              <a:rPr lang="en-US" sz="2200" dirty="0">
                <a:latin typeface="Times New Roman" panose="02020603050405020304" pitchFamily="18" charset="0"/>
                <a:cs typeface="Times New Roman" panose="02020603050405020304" pitchFamily="18" charset="0"/>
              </a:rPr>
              <a:t>Reasons that companies succeed or fail</a:t>
            </a:r>
          </a:p>
          <a:p>
            <a:pPr lvl="1">
              <a:lnSpc>
                <a:spcPct val="110000"/>
              </a:lnSpc>
            </a:pPr>
            <a:r>
              <a:rPr lang="en-US" sz="2200" dirty="0">
                <a:latin typeface="Times New Roman" panose="02020603050405020304" pitchFamily="18" charset="0"/>
                <a:cs typeface="Times New Roman" panose="02020603050405020304" pitchFamily="18" charset="0"/>
              </a:rPr>
              <a:t>The importance of working with others</a:t>
            </a:r>
          </a:p>
        </p:txBody>
      </p:sp>
      <p:sp>
        <p:nvSpPr>
          <p:cNvPr id="3" name="Title 2"/>
          <p:cNvSpPr>
            <a:spLocks noGrp="1"/>
          </p:cNvSpPr>
          <p:nvPr>
            <p:ph type="title"/>
          </p:nvPr>
        </p:nvSpPr>
        <p:spPr>
          <a:xfrm>
            <a:off x="838200" y="210142"/>
            <a:ext cx="10515600" cy="1325563"/>
          </a:xfrm>
        </p:spPr>
        <p:txBody>
          <a:bodyPr/>
          <a:lstStyle/>
          <a:p>
            <a:pPr algn="ctr"/>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Why Study Operations Management?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11</a:t>
            </a:fld>
            <a:endParaRPr lang="en-US" sz="1100" dirty="0">
              <a:solidFill>
                <a:schemeClr val="tx2"/>
              </a:solidFill>
            </a:endParaRPr>
          </a:p>
        </p:txBody>
      </p:sp>
    </p:spTree>
    <p:extLst>
      <p:ext uri="{BB962C8B-B14F-4D97-AF65-F5344CB8AC3E}">
        <p14:creationId xmlns:p14="http://schemas.microsoft.com/office/powerpoint/2010/main" val="9266390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6"/>
          <p:cNvSpPr>
            <a:spLocks noChangeArrowheads="1"/>
          </p:cNvSpPr>
          <p:nvPr/>
        </p:nvSpPr>
        <p:spPr bwMode="auto">
          <a:xfrm>
            <a:off x="5316538" y="1947864"/>
            <a:ext cx="182808" cy="520655"/>
          </a:xfrm>
          <a:prstGeom prst="rect">
            <a:avLst/>
          </a:prstGeom>
          <a:noFill/>
          <a:ln w="12700">
            <a:noFill/>
            <a:miter lim="800000"/>
            <a:headEnd/>
            <a:tailEnd/>
          </a:ln>
        </p:spPr>
        <p:txBody>
          <a:bodyPr wrap="none" lIns="90488" tIns="44450" rIns="90488" bIns="44450">
            <a:spAutoFit/>
          </a:bodyPr>
          <a:lstStyle/>
          <a:p>
            <a:endParaRPr lang="en-US" sz="2800" b="1" dirty="0">
              <a:solidFill>
                <a:srgbClr val="2237A0"/>
              </a:solidFill>
              <a:latin typeface="Times New Roman" pitchFamily="18" charset="0"/>
            </a:endParaRPr>
          </a:p>
        </p:txBody>
      </p:sp>
      <p:grpSp>
        <p:nvGrpSpPr>
          <p:cNvPr id="8195" name="Group 18"/>
          <p:cNvGrpSpPr>
            <a:grpSpLocks/>
          </p:cNvGrpSpPr>
          <p:nvPr/>
        </p:nvGrpSpPr>
        <p:grpSpPr bwMode="auto">
          <a:xfrm>
            <a:off x="2716212" y="3079822"/>
            <a:ext cx="6759575" cy="1897063"/>
            <a:chOff x="572" y="1453"/>
            <a:chExt cx="4258" cy="1195"/>
          </a:xfrm>
        </p:grpSpPr>
        <p:sp>
          <p:nvSpPr>
            <p:cNvPr id="8197" name="Rectangle 7"/>
            <p:cNvSpPr>
              <a:spLocks noChangeArrowheads="1"/>
            </p:cNvSpPr>
            <p:nvPr/>
          </p:nvSpPr>
          <p:spPr bwMode="auto">
            <a:xfrm>
              <a:off x="2156" y="2277"/>
              <a:ext cx="1345"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Operations</a:t>
              </a:r>
            </a:p>
          </p:txBody>
        </p:sp>
        <p:sp>
          <p:nvSpPr>
            <p:cNvPr id="8198" name="Rectangle 8"/>
            <p:cNvSpPr>
              <a:spLocks noChangeArrowheads="1"/>
            </p:cNvSpPr>
            <p:nvPr/>
          </p:nvSpPr>
          <p:spPr bwMode="auto">
            <a:xfrm>
              <a:off x="3840" y="2275"/>
              <a:ext cx="990"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Finance</a:t>
              </a:r>
            </a:p>
          </p:txBody>
        </p:sp>
        <p:sp>
          <p:nvSpPr>
            <p:cNvPr id="8199" name="Rectangle 11"/>
            <p:cNvSpPr>
              <a:spLocks noChangeArrowheads="1"/>
            </p:cNvSpPr>
            <p:nvPr/>
          </p:nvSpPr>
          <p:spPr bwMode="auto">
            <a:xfrm>
              <a:off x="572" y="2257"/>
              <a:ext cx="1288"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Marketing</a:t>
              </a:r>
            </a:p>
          </p:txBody>
        </p:sp>
        <p:sp>
          <p:nvSpPr>
            <p:cNvPr id="8200" name="Rectangle 13"/>
            <p:cNvSpPr>
              <a:spLocks noChangeArrowheads="1"/>
            </p:cNvSpPr>
            <p:nvPr/>
          </p:nvSpPr>
          <p:spPr bwMode="auto">
            <a:xfrm>
              <a:off x="2028" y="1453"/>
              <a:ext cx="1573" cy="371"/>
            </a:xfrm>
            <a:prstGeom prst="rect">
              <a:avLst/>
            </a:prstGeom>
            <a:solidFill>
              <a:schemeClr val="bg2">
                <a:lumMod val="75000"/>
              </a:schemeClr>
            </a:solidFill>
            <a:ln w="1270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lIns="90488" tIns="44450" rIns="90488" bIns="44450">
              <a:spAutoFit/>
            </a:bodyPr>
            <a:lstStyle/>
            <a:p>
              <a:pPr algn="ctr"/>
              <a:r>
                <a:rPr lang="en-US" sz="3200" b="1" dirty="0">
                  <a:latin typeface="Times New Roman" pitchFamily="18" charset="0"/>
                </a:rPr>
                <a:t>Organization</a:t>
              </a:r>
            </a:p>
          </p:txBody>
        </p:sp>
        <p:sp>
          <p:nvSpPr>
            <p:cNvPr id="8201" name="Line 14"/>
            <p:cNvSpPr>
              <a:spLocks noChangeShapeType="1"/>
            </p:cNvSpPr>
            <p:nvPr/>
          </p:nvSpPr>
          <p:spPr bwMode="auto">
            <a:xfrm>
              <a:off x="2832" y="1824"/>
              <a:ext cx="0" cy="432"/>
            </a:xfrm>
            <a:prstGeom prst="line">
              <a:avLst/>
            </a:prstGeom>
            <a:noFill/>
            <a:ln w="31750">
              <a:solidFill>
                <a:schemeClr val="tx1"/>
              </a:solidFill>
              <a:round/>
              <a:headEnd/>
              <a:tailEnd/>
            </a:ln>
          </p:spPr>
          <p:txBody>
            <a:bodyPr wrap="none"/>
            <a:lstStyle/>
            <a:p>
              <a:endParaRPr lang="en-US" dirty="0"/>
            </a:p>
          </p:txBody>
        </p:sp>
        <p:sp>
          <p:nvSpPr>
            <p:cNvPr id="8202" name="Line 15"/>
            <p:cNvSpPr>
              <a:spLocks noChangeShapeType="1"/>
            </p:cNvSpPr>
            <p:nvPr/>
          </p:nvSpPr>
          <p:spPr bwMode="auto">
            <a:xfrm>
              <a:off x="1248" y="2064"/>
              <a:ext cx="3072" cy="0"/>
            </a:xfrm>
            <a:prstGeom prst="line">
              <a:avLst/>
            </a:prstGeom>
            <a:noFill/>
            <a:ln w="31750">
              <a:solidFill>
                <a:schemeClr val="tx1"/>
              </a:solidFill>
              <a:round/>
              <a:headEnd/>
              <a:tailEnd/>
            </a:ln>
          </p:spPr>
          <p:txBody>
            <a:bodyPr wrap="none"/>
            <a:lstStyle/>
            <a:p>
              <a:endParaRPr lang="en-US" dirty="0"/>
            </a:p>
          </p:txBody>
        </p:sp>
        <p:sp>
          <p:nvSpPr>
            <p:cNvPr id="8203" name="Line 16"/>
            <p:cNvSpPr>
              <a:spLocks noChangeShapeType="1"/>
            </p:cNvSpPr>
            <p:nvPr/>
          </p:nvSpPr>
          <p:spPr bwMode="auto">
            <a:xfrm>
              <a:off x="1248" y="2064"/>
              <a:ext cx="0" cy="192"/>
            </a:xfrm>
            <a:prstGeom prst="line">
              <a:avLst/>
            </a:prstGeom>
            <a:noFill/>
            <a:ln w="31750">
              <a:solidFill>
                <a:schemeClr val="tx1"/>
              </a:solidFill>
              <a:round/>
              <a:headEnd/>
              <a:tailEnd/>
            </a:ln>
          </p:spPr>
          <p:txBody>
            <a:bodyPr wrap="none"/>
            <a:lstStyle/>
            <a:p>
              <a:endParaRPr lang="en-US" dirty="0"/>
            </a:p>
          </p:txBody>
        </p:sp>
        <p:sp>
          <p:nvSpPr>
            <p:cNvPr id="8204" name="Line 17"/>
            <p:cNvSpPr>
              <a:spLocks noChangeShapeType="1"/>
            </p:cNvSpPr>
            <p:nvPr/>
          </p:nvSpPr>
          <p:spPr bwMode="auto">
            <a:xfrm>
              <a:off x="4320" y="2064"/>
              <a:ext cx="0" cy="192"/>
            </a:xfrm>
            <a:prstGeom prst="line">
              <a:avLst/>
            </a:prstGeom>
            <a:noFill/>
            <a:ln w="31750">
              <a:solidFill>
                <a:schemeClr val="tx1"/>
              </a:solidFill>
              <a:round/>
              <a:headEnd/>
              <a:tailEnd/>
            </a:ln>
          </p:spPr>
          <p:txBody>
            <a:bodyPr wrap="none"/>
            <a:lstStyle/>
            <a:p>
              <a:endParaRPr lang="en-US" dirty="0"/>
            </a:p>
          </p:txBody>
        </p:sp>
      </p:grpSp>
      <p:sp>
        <p:nvSpPr>
          <p:cNvPr id="8196" name="Rectangle 15"/>
          <p:cNvSpPr>
            <a:spLocks noGrp="1" noChangeArrowheads="1"/>
          </p:cNvSpPr>
          <p:nvPr>
            <p:ph type="title"/>
          </p:nvPr>
        </p:nvSpPr>
        <p:spPr>
          <a:xfrm>
            <a:off x="974677" y="833438"/>
            <a:ext cx="10515600" cy="1325563"/>
          </a:xfrm>
        </p:spPr>
        <p:txBody>
          <a:bodyPr>
            <a:normAutofit/>
          </a:bodyPr>
          <a:lstStyle/>
          <a:p>
            <a:pPr algn="ctr" eaLnBrk="1" hangingPunct="1"/>
            <a:r>
              <a:rPr lang="en-US" b="1"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Basic Functions of the Business Organization</a:t>
            </a:r>
          </a:p>
        </p:txBody>
      </p:sp>
      <p:sp>
        <p:nvSpPr>
          <p:cNvPr id="15" name="TextBox 14"/>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12</a:t>
            </a:fld>
            <a:endParaRPr lang="en-US" sz="1100" dirty="0">
              <a:solidFill>
                <a:schemeClr val="tx2"/>
              </a:solidFill>
            </a:endParaRPr>
          </a:p>
        </p:txBody>
      </p:sp>
    </p:spTree>
  </p:cSld>
  <p:clrMapOvr>
    <a:masterClrMapping/>
  </p:clrMapOvr>
  <p:transition>
    <p:dissolv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pPr algn="ctr"/>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Function Overlap</a:t>
            </a:r>
          </a:p>
        </p:txBody>
      </p:sp>
      <p:sp>
        <p:nvSpPr>
          <p:cNvPr id="17" name="Content Placeholder 16"/>
          <p:cNvSpPr>
            <a:spLocks noGrp="1"/>
          </p:cNvSpPr>
          <p:nvPr>
            <p:ph sz="half" idx="1"/>
          </p:nvPr>
        </p:nvSpPr>
        <p:spPr>
          <a:xfrm>
            <a:off x="456781" y="1690688"/>
            <a:ext cx="4780548" cy="4572000"/>
          </a:xfrm>
        </p:spPr>
        <p:txBody>
          <a:bodyPr>
            <a:normAutofit/>
          </a:bodyPr>
          <a:lstStyle/>
          <a:p>
            <a:r>
              <a:rPr lang="en-US" dirty="0">
                <a:latin typeface="Times New Roman" panose="02020603050405020304" pitchFamily="18" charset="0"/>
                <a:cs typeface="Times New Roman" panose="02020603050405020304" pitchFamily="18" charset="0"/>
              </a:rPr>
              <a:t>Finance &amp; operations</a:t>
            </a:r>
          </a:p>
          <a:p>
            <a:pPr lvl="1"/>
            <a:r>
              <a:rPr lang="en-US" dirty="0">
                <a:latin typeface="Times New Roman" panose="02020603050405020304" pitchFamily="18" charset="0"/>
                <a:cs typeface="Times New Roman" panose="02020603050405020304" pitchFamily="18" charset="0"/>
              </a:rPr>
              <a:t>Budgeting</a:t>
            </a:r>
          </a:p>
          <a:p>
            <a:pPr lvl="1"/>
            <a:r>
              <a:rPr lang="en-US" dirty="0">
                <a:latin typeface="Times New Roman" panose="02020603050405020304" pitchFamily="18" charset="0"/>
                <a:cs typeface="Times New Roman" panose="02020603050405020304" pitchFamily="18" charset="0"/>
              </a:rPr>
              <a:t>Economic analysis of investment proposals</a:t>
            </a:r>
          </a:p>
          <a:p>
            <a:pPr lvl="1"/>
            <a:r>
              <a:rPr lang="en-US" dirty="0">
                <a:latin typeface="Times New Roman" panose="02020603050405020304" pitchFamily="18" charset="0"/>
                <a:cs typeface="Times New Roman" panose="02020603050405020304" pitchFamily="18" charset="0"/>
              </a:rPr>
              <a:t>Provision of funds</a:t>
            </a:r>
          </a:p>
          <a:p>
            <a:r>
              <a:rPr lang="en-US" sz="2400" dirty="0">
                <a:latin typeface="Times New Roman" panose="02020603050405020304" pitchFamily="18" charset="0"/>
                <a:cs typeface="Times New Roman" panose="02020603050405020304" pitchFamily="18" charset="0"/>
              </a:rPr>
              <a:t>Marketing &amp; operations</a:t>
            </a:r>
          </a:p>
          <a:p>
            <a:pPr lvl="1"/>
            <a:r>
              <a:rPr lang="en-US" dirty="0">
                <a:latin typeface="Times New Roman" panose="02020603050405020304" pitchFamily="18" charset="0"/>
                <a:cs typeface="Times New Roman" panose="02020603050405020304" pitchFamily="18" charset="0"/>
              </a:rPr>
              <a:t>Demand data</a:t>
            </a:r>
          </a:p>
          <a:p>
            <a:pPr lvl="1"/>
            <a:r>
              <a:rPr lang="en-US" dirty="0">
                <a:latin typeface="Times New Roman" panose="02020603050405020304" pitchFamily="18" charset="0"/>
                <a:cs typeface="Times New Roman" panose="02020603050405020304" pitchFamily="18" charset="0"/>
              </a:rPr>
              <a:t>Product and service design</a:t>
            </a:r>
          </a:p>
          <a:p>
            <a:pPr lvl="1"/>
            <a:r>
              <a:rPr lang="en-US" dirty="0">
                <a:latin typeface="Times New Roman" panose="02020603050405020304" pitchFamily="18" charset="0"/>
                <a:cs typeface="Times New Roman" panose="02020603050405020304" pitchFamily="18" charset="0"/>
              </a:rPr>
              <a:t>Competitor analysis</a:t>
            </a:r>
          </a:p>
          <a:p>
            <a:pPr lvl="1"/>
            <a:r>
              <a:rPr lang="en-US" dirty="0">
                <a:latin typeface="Times New Roman" panose="02020603050405020304" pitchFamily="18" charset="0"/>
                <a:cs typeface="Times New Roman" panose="02020603050405020304" pitchFamily="18" charset="0"/>
              </a:rPr>
              <a:t>Lead time data</a:t>
            </a:r>
          </a:p>
          <a:p>
            <a:endParaRPr lang="en-US" dirty="0">
              <a:latin typeface="Times New Roman" panose="02020603050405020304" pitchFamily="18" charset="0"/>
              <a:cs typeface="Times New Roman" panose="02020603050405020304" pitchFamily="18" charset="0"/>
            </a:endParaRP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13</a:t>
            </a:fld>
            <a:endParaRPr lang="en-US" sz="1100" dirty="0">
              <a:solidFill>
                <a:schemeClr val="tx2"/>
              </a:solidFill>
            </a:endParaRPr>
          </a:p>
        </p:txBody>
      </p:sp>
      <p:pic>
        <p:nvPicPr>
          <p:cNvPr id="6" name="Content Placeholder 5" descr="Screen Shot 2019-08-22 at 9.07.40 AM.png"/>
          <p:cNvPicPr>
            <a:picLocks noGrp="1" noChangeAspect="1"/>
          </p:cNvPicPr>
          <p:nvPr>
            <p:ph sz="half" idx="2"/>
          </p:nvPr>
        </p:nvPicPr>
        <p:blipFill>
          <a:blip r:embed="rId3">
            <a:extLst>
              <a:ext uri="{28A0092B-C50C-407E-A947-70E740481C1C}">
                <a14:useLocalDpi xmlns:a14="http://schemas.microsoft.com/office/drawing/2010/main" val="0"/>
              </a:ext>
            </a:extLst>
          </a:blip>
          <a:srcRect t="-6903" b="-6903"/>
          <a:stretch>
            <a:fillRect/>
          </a:stretch>
        </p:blipFill>
        <p:spPr/>
      </p:pic>
    </p:spTree>
    <p:extLst>
      <p:ext uri="{BB962C8B-B14F-4D97-AF65-F5344CB8AC3E}">
        <p14:creationId xmlns:p14="http://schemas.microsoft.com/office/powerpoint/2010/main" val="2888419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9" name="Rectangle 3"/>
          <p:cNvSpPr>
            <a:spLocks noGrp="1" noChangeArrowheads="1"/>
          </p:cNvSpPr>
          <p:nvPr>
            <p:ph idx="1"/>
          </p:nvPr>
        </p:nvSpPr>
        <p:spPr>
          <a:xfrm>
            <a:off x="838200" y="1690688"/>
            <a:ext cx="4347949" cy="4351338"/>
          </a:xfrm>
        </p:spPr>
        <p:txBody>
          <a:bodyPr/>
          <a:lstStyle/>
          <a:p>
            <a:pPr eaLnBrk="1" hangingPunct="1"/>
            <a:r>
              <a:rPr lang="en-US" sz="2400" dirty="0">
                <a:latin typeface="Times New Roman" panose="02020603050405020304" pitchFamily="18" charset="0"/>
                <a:cs typeface="Times New Roman" panose="02020603050405020304" pitchFamily="18" charset="0"/>
              </a:rPr>
              <a:t>Operations manager</a:t>
            </a:r>
          </a:p>
          <a:p>
            <a:pPr eaLnBrk="1" hangingPunct="1"/>
            <a:r>
              <a:rPr lang="en-US" sz="2400" dirty="0">
                <a:latin typeface="Times New Roman" panose="02020603050405020304" pitchFamily="18" charset="0"/>
                <a:cs typeface="Times New Roman" panose="02020603050405020304" pitchFamily="18" charset="0"/>
              </a:rPr>
              <a:t>Supply chain manager</a:t>
            </a:r>
          </a:p>
          <a:p>
            <a:pPr eaLnBrk="1" hangingPunct="1"/>
            <a:r>
              <a:rPr lang="en-US" sz="2400" dirty="0">
                <a:latin typeface="Times New Roman" panose="02020603050405020304" pitchFamily="18" charset="0"/>
                <a:cs typeface="Times New Roman" panose="02020603050405020304" pitchFamily="18" charset="0"/>
              </a:rPr>
              <a:t>Production analyst</a:t>
            </a:r>
          </a:p>
          <a:p>
            <a:pPr eaLnBrk="1" hangingPunct="1"/>
            <a:r>
              <a:rPr lang="en-US" sz="2400" dirty="0">
                <a:latin typeface="Times New Roman" panose="02020603050405020304" pitchFamily="18" charset="0"/>
                <a:cs typeface="Times New Roman" panose="02020603050405020304" pitchFamily="18" charset="0"/>
              </a:rPr>
              <a:t>Schedule coordinator</a:t>
            </a:r>
          </a:p>
          <a:p>
            <a:pPr eaLnBrk="1" hangingPunct="1"/>
            <a:r>
              <a:rPr lang="en-US" sz="2400" dirty="0">
                <a:latin typeface="Times New Roman" panose="02020603050405020304" pitchFamily="18" charset="0"/>
                <a:cs typeface="Times New Roman" panose="02020603050405020304" pitchFamily="18" charset="0"/>
              </a:rPr>
              <a:t>Production manager</a:t>
            </a:r>
          </a:p>
          <a:p>
            <a:pPr eaLnBrk="1" hangingPunct="1"/>
            <a:r>
              <a:rPr lang="en-US" sz="2400" dirty="0">
                <a:latin typeface="Times New Roman" panose="02020603050405020304" pitchFamily="18" charset="0"/>
                <a:cs typeface="Times New Roman" panose="02020603050405020304" pitchFamily="18" charset="0"/>
              </a:rPr>
              <a:t>Industrial engineer</a:t>
            </a:r>
          </a:p>
          <a:p>
            <a:pPr eaLnBrk="1" hangingPunct="1"/>
            <a:r>
              <a:rPr lang="en-US" sz="2400" dirty="0">
                <a:latin typeface="Times New Roman" panose="02020603050405020304" pitchFamily="18" charset="0"/>
                <a:cs typeface="Times New Roman" panose="02020603050405020304" pitchFamily="18" charset="0"/>
              </a:rPr>
              <a:t>Purchasing manager</a:t>
            </a:r>
          </a:p>
          <a:p>
            <a:pPr eaLnBrk="1" hangingPunct="1"/>
            <a:r>
              <a:rPr lang="en-US" sz="2400" dirty="0">
                <a:latin typeface="Times New Roman" panose="02020603050405020304" pitchFamily="18" charset="0"/>
                <a:cs typeface="Times New Roman" panose="02020603050405020304" pitchFamily="18" charset="0"/>
              </a:rPr>
              <a:t>Inventory manager</a:t>
            </a:r>
          </a:p>
          <a:p>
            <a:pPr eaLnBrk="1" hangingPunct="1"/>
            <a:r>
              <a:rPr lang="en-US" sz="2400" dirty="0">
                <a:latin typeface="Times New Roman" panose="02020603050405020304" pitchFamily="18" charset="0"/>
                <a:cs typeface="Times New Roman" panose="02020603050405020304" pitchFamily="18" charset="0"/>
              </a:rPr>
              <a:t>Quality manager</a:t>
            </a:r>
          </a:p>
        </p:txBody>
      </p:sp>
      <p:sp>
        <p:nvSpPr>
          <p:cNvPr id="143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 and Supply Chain Career Opportunities </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14</a:t>
            </a:fld>
            <a:endParaRPr lang="en-US" sz="1100" dirty="0">
              <a:solidFill>
                <a:schemeClr val="tx2"/>
              </a:solidFill>
            </a:endParaRPr>
          </a:p>
        </p:txBody>
      </p:sp>
      <p:pic>
        <p:nvPicPr>
          <p:cNvPr id="3" name="Picture 2">
            <a:extLst>
              <a:ext uri="{FF2B5EF4-FFF2-40B4-BE49-F238E27FC236}">
                <a16:creationId xmlns:a16="http://schemas.microsoft.com/office/drawing/2014/main" id="{F215ED01-7B12-6BF7-4C75-8C158ABA19D6}"/>
              </a:ext>
            </a:extLst>
          </p:cNvPr>
          <p:cNvPicPr>
            <a:picLocks noChangeAspect="1"/>
          </p:cNvPicPr>
          <p:nvPr/>
        </p:nvPicPr>
        <p:blipFill>
          <a:blip r:embed="rId3"/>
          <a:stretch>
            <a:fillRect/>
          </a:stretch>
        </p:blipFill>
        <p:spPr>
          <a:xfrm>
            <a:off x="4430973" y="1820874"/>
            <a:ext cx="7315200" cy="4105275"/>
          </a:xfrm>
          <a:prstGeom prst="rect">
            <a:avLst/>
          </a:prstGeom>
          <a:ln>
            <a:noFill/>
          </a:ln>
          <a:effectLst>
            <a:softEdge rad="112500"/>
          </a:effectLst>
        </p:spPr>
      </p:pic>
    </p:spTree>
    <p:extLst>
      <p:ext uri="{BB962C8B-B14F-4D97-AF65-F5344CB8AC3E}">
        <p14:creationId xmlns:p14="http://schemas.microsoft.com/office/powerpoint/2010/main" val="372914792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Rectangle 3"/>
          <p:cNvSpPr>
            <a:spLocks noGrp="1" noChangeArrowheads="1"/>
          </p:cNvSpPr>
          <p:nvPr>
            <p:ph idx="1"/>
          </p:nvPr>
        </p:nvSpPr>
        <p:spPr>
          <a:xfrm>
            <a:off x="742665" y="1607167"/>
            <a:ext cx="10515600" cy="4351338"/>
          </a:xfrm>
        </p:spPr>
        <p:txBody>
          <a:bodyPr>
            <a:normAutofit fontScale="92500"/>
          </a:bodyPr>
          <a:lstStyle/>
          <a:p>
            <a:pPr eaLnBrk="1" hangingPunct="1">
              <a:lnSpc>
                <a:spcPct val="150000"/>
              </a:lnSpc>
            </a:pPr>
            <a:r>
              <a:rPr lang="en-US" sz="2400" dirty="0">
                <a:latin typeface="Times New Roman" panose="02020603050405020304" pitchFamily="18" charset="0"/>
                <a:cs typeface="Times New Roman" panose="02020603050405020304" pitchFamily="18" charset="0"/>
              </a:rPr>
              <a:t>APICS - The Association for Operations Management</a:t>
            </a:r>
          </a:p>
          <a:p>
            <a:pPr eaLnBrk="1" hangingPunct="1">
              <a:lnSpc>
                <a:spcPct val="150000"/>
              </a:lnSpc>
            </a:pPr>
            <a:r>
              <a:rPr lang="en-US" sz="2400" dirty="0">
                <a:latin typeface="Times New Roman" panose="02020603050405020304" pitchFamily="18" charset="0"/>
                <a:cs typeface="Times New Roman" panose="02020603050405020304" pitchFamily="18" charset="0"/>
              </a:rPr>
              <a:t>American Society for Quality (ASQ)</a:t>
            </a:r>
          </a:p>
          <a:p>
            <a:pPr eaLnBrk="1" hangingPunct="1">
              <a:lnSpc>
                <a:spcPct val="150000"/>
              </a:lnSpc>
            </a:pPr>
            <a:r>
              <a:rPr lang="en-US" sz="2400" dirty="0">
                <a:latin typeface="Times New Roman" panose="02020603050405020304" pitchFamily="18" charset="0"/>
                <a:cs typeface="Times New Roman" panose="02020603050405020304" pitchFamily="18" charset="0"/>
              </a:rPr>
              <a:t>Institute for Supply Management (ISM)</a:t>
            </a:r>
          </a:p>
          <a:p>
            <a:pPr eaLnBrk="1" hangingPunct="1">
              <a:lnSpc>
                <a:spcPct val="150000"/>
              </a:lnSpc>
            </a:pPr>
            <a:r>
              <a:rPr lang="en-US" sz="2400" dirty="0">
                <a:latin typeface="Times New Roman" panose="02020603050405020304" pitchFamily="18" charset="0"/>
                <a:cs typeface="Times New Roman" panose="02020603050405020304" pitchFamily="18" charset="0"/>
              </a:rPr>
              <a:t>Institute for Operations Research and Management Science (INFORMS)</a:t>
            </a:r>
          </a:p>
          <a:p>
            <a:pPr eaLnBrk="1" hangingPunct="1">
              <a:lnSpc>
                <a:spcPct val="150000"/>
              </a:lnSpc>
            </a:pPr>
            <a:r>
              <a:rPr lang="en-US" sz="2400" dirty="0">
                <a:latin typeface="Times New Roman" panose="02020603050405020304" pitchFamily="18" charset="0"/>
                <a:cs typeface="Times New Roman" panose="02020603050405020304" pitchFamily="18" charset="0"/>
              </a:rPr>
              <a:t>The Production and Operations Management Society (POMS)</a:t>
            </a:r>
          </a:p>
          <a:p>
            <a:pPr eaLnBrk="1" hangingPunct="1">
              <a:lnSpc>
                <a:spcPct val="150000"/>
              </a:lnSpc>
            </a:pPr>
            <a:r>
              <a:rPr lang="en-US" sz="2400" dirty="0">
                <a:latin typeface="Times New Roman" panose="02020603050405020304" pitchFamily="18" charset="0"/>
                <a:cs typeface="Times New Roman" panose="02020603050405020304" pitchFamily="18" charset="0"/>
              </a:rPr>
              <a:t>The Project Management Institute (PMI)</a:t>
            </a:r>
          </a:p>
          <a:p>
            <a:pPr eaLnBrk="1" hangingPunct="1">
              <a:lnSpc>
                <a:spcPct val="150000"/>
              </a:lnSpc>
            </a:pPr>
            <a:r>
              <a:rPr lang="en-US" sz="2400" dirty="0">
                <a:latin typeface="Times New Roman" panose="02020603050405020304" pitchFamily="18" charset="0"/>
                <a:cs typeface="Times New Roman" panose="02020603050405020304" pitchFamily="18" charset="0"/>
              </a:rPr>
              <a:t>Council of Supply Chain Management Professionals (CSCMP)</a:t>
            </a:r>
          </a:p>
        </p:txBody>
      </p:sp>
      <p:sp>
        <p:nvSpPr>
          <p:cNvPr id="15362"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OM-Related Professional Societies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15</a:t>
            </a:fld>
            <a:endParaRPr lang="en-US" sz="1100" dirty="0">
              <a:solidFill>
                <a:schemeClr val="tx2"/>
              </a:solidFill>
            </a:endParaRPr>
          </a:p>
        </p:txBody>
      </p:sp>
    </p:spTree>
    <p:extLst>
      <p:ext uri="{BB962C8B-B14F-4D97-AF65-F5344CB8AC3E}">
        <p14:creationId xmlns:p14="http://schemas.microsoft.com/office/powerpoint/2010/main" val="175118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Management</a:t>
            </a:r>
          </a:p>
        </p:txBody>
      </p:sp>
      <p:sp>
        <p:nvSpPr>
          <p:cNvPr id="14339" name="Text Box 4"/>
          <p:cNvSpPr txBox="1">
            <a:spLocks noChangeArrowheads="1"/>
          </p:cNvSpPr>
          <p:nvPr/>
        </p:nvSpPr>
        <p:spPr bwMode="auto">
          <a:xfrm>
            <a:off x="1392072" y="1613305"/>
            <a:ext cx="9378184" cy="523220"/>
          </a:xfrm>
          <a:prstGeom prst="rect">
            <a:avLst/>
          </a:prstGeom>
          <a:solidFill>
            <a:schemeClr val="bg2">
              <a:lumMod val="75000"/>
            </a:schemeClr>
          </a:soli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eaLnBrk="1" hangingPunct="1"/>
            <a:r>
              <a:rPr lang="en-US" sz="2800" b="1" dirty="0">
                <a:solidFill>
                  <a:schemeClr val="bg1"/>
                </a:solidFill>
                <a:latin typeface="Times New Roman" panose="02020603050405020304" pitchFamily="18" charset="0"/>
                <a:cs typeface="Times New Roman" panose="02020603050405020304" pitchFamily="18" charset="0"/>
              </a:rPr>
              <a:t>Process</a:t>
            </a:r>
            <a:r>
              <a:rPr lang="en-US" sz="2800" dirty="0">
                <a:solidFill>
                  <a:schemeClr val="bg1"/>
                </a:solidFill>
                <a:latin typeface="Times New Roman" panose="02020603050405020304" pitchFamily="18" charset="0"/>
                <a:cs typeface="Times New Roman" panose="02020603050405020304" pitchFamily="18" charset="0"/>
              </a:rPr>
              <a:t> - one or more actions that transform inputs into outputs</a:t>
            </a:r>
          </a:p>
        </p:txBody>
      </p:sp>
      <p:graphicFrame>
        <p:nvGraphicFramePr>
          <p:cNvPr id="107561" name="Group 41"/>
          <p:cNvGraphicFramePr>
            <a:graphicFrameLocks noGrp="1"/>
          </p:cNvGraphicFramePr>
          <p:nvPr>
            <p:extLst>
              <p:ext uri="{D42A27DB-BD31-4B8C-83A1-F6EECF244321}">
                <p14:modId xmlns:p14="http://schemas.microsoft.com/office/powerpoint/2010/main" val="3538269415"/>
              </p:ext>
            </p:extLst>
          </p:nvPr>
        </p:nvGraphicFramePr>
        <p:xfrm>
          <a:off x="1392072" y="3063872"/>
          <a:ext cx="9412286" cy="2586498"/>
        </p:xfrm>
        <a:graphic>
          <a:graphicData uri="http://schemas.openxmlformats.org/drawingml/2006/table">
            <a:tbl>
              <a:tblPr/>
              <a:tblGrid>
                <a:gridCol w="4296913">
                  <a:extLst>
                    <a:ext uri="{9D8B030D-6E8A-4147-A177-3AD203B41FA5}">
                      <a16:colId xmlns:a16="http://schemas.microsoft.com/office/drawing/2014/main" val="20000"/>
                    </a:ext>
                  </a:extLst>
                </a:gridCol>
                <a:gridCol w="5115373">
                  <a:extLst>
                    <a:ext uri="{9D8B030D-6E8A-4147-A177-3AD203B41FA5}">
                      <a16:colId xmlns:a16="http://schemas.microsoft.com/office/drawing/2014/main" val="20001"/>
                    </a:ext>
                  </a:extLst>
                </a:gridCol>
              </a:tblGrid>
              <a:tr h="595309">
                <a:tc gridSpan="2">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Three Categories of Business Processes:</a:t>
                      </a:r>
                    </a:p>
                  </a:txBody>
                  <a:tcPr horzOverflow="overflow">
                    <a:lnL w="28575"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75000"/>
                      </a:schemeClr>
                    </a:solidFill>
                  </a:tcPr>
                </a:tc>
                <a:tc hMerge="1">
                  <a:txBody>
                    <a:bodyPr/>
                    <a:lstStyle/>
                    <a:p>
                      <a:endParaRPr lang="en-US"/>
                    </a:p>
                  </a:txBody>
                  <a:tcPr/>
                </a:tc>
                <a:extLst>
                  <a:ext uri="{0D108BD9-81ED-4DB2-BD59-A6C34878D82A}">
                    <a16:rowId xmlns:a16="http://schemas.microsoft.com/office/drawing/2014/main" val="10000"/>
                  </a:ext>
                </a:extLst>
              </a:tr>
              <a:tr h="68626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Upper-management processes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govern the operation of the entire organization.</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1"/>
                  </a:ext>
                </a:extLst>
              </a:tr>
              <a:tr h="68832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Operational processes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are core processes that make up the value stream.</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2"/>
                  </a:ext>
                </a:extLst>
              </a:tr>
              <a:tr h="58910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Supporting processes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support the core processes.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3"/>
                  </a:ext>
                </a:extLst>
              </a:tr>
            </a:tbl>
          </a:graphicData>
        </a:graphic>
      </p:graphicFrame>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16</a:t>
            </a:fld>
            <a:endParaRPr lang="en-US" sz="1100" dirty="0">
              <a:solidFill>
                <a:schemeClr val="tx2"/>
              </a:solidFil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725082" y="433891"/>
            <a:ext cx="8229600" cy="1219200"/>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Supply &amp; Demand</a:t>
            </a:r>
          </a:p>
        </p:txBody>
      </p:sp>
      <p:grpSp>
        <p:nvGrpSpPr>
          <p:cNvPr id="7171" name="Group 30"/>
          <p:cNvGrpSpPr>
            <a:grpSpLocks/>
          </p:cNvGrpSpPr>
          <p:nvPr/>
        </p:nvGrpSpPr>
        <p:grpSpPr bwMode="auto">
          <a:xfrm>
            <a:off x="2678641" y="2643120"/>
            <a:ext cx="4038600" cy="3505200"/>
            <a:chOff x="432" y="1276"/>
            <a:chExt cx="3145" cy="2564"/>
          </a:xfrm>
          <a:solidFill>
            <a:schemeClr val="bg2">
              <a:lumMod val="75000"/>
            </a:schemeClr>
          </a:solidFill>
          <a:scene3d>
            <a:camera prst="orthographicFront">
              <a:rot lat="0" lon="0" rev="0"/>
            </a:camera>
            <a:lightRig rig="soft" dir="t">
              <a:rot lat="0" lon="0" rev="0"/>
            </a:lightRig>
          </a:scene3d>
        </p:grpSpPr>
        <p:grpSp>
          <p:nvGrpSpPr>
            <p:cNvPr id="7183" name="Group 34"/>
            <p:cNvGrpSpPr>
              <a:grpSpLocks/>
            </p:cNvGrpSpPr>
            <p:nvPr/>
          </p:nvGrpSpPr>
          <p:grpSpPr bwMode="auto">
            <a:xfrm>
              <a:off x="432" y="1276"/>
              <a:ext cx="3145" cy="752"/>
              <a:chOff x="144" y="1248"/>
              <a:chExt cx="3456" cy="816"/>
            </a:xfrm>
            <a:grpFill/>
          </p:grpSpPr>
          <p:sp>
            <p:nvSpPr>
              <p:cNvPr id="7194" name="Rectangle 24"/>
              <p:cNvSpPr>
                <a:spLocks noChangeArrowheads="1"/>
              </p:cNvSpPr>
              <p:nvPr/>
            </p:nvSpPr>
            <p:spPr bwMode="auto">
              <a:xfrm>
                <a:off x="144" y="1248"/>
                <a:ext cx="3456" cy="816"/>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128004" name="Rectangle 4"/>
              <p:cNvSpPr>
                <a:spLocks noChangeArrowheads="1"/>
              </p:cNvSpPr>
              <p:nvPr/>
            </p:nvSpPr>
            <p:spPr bwMode="auto">
              <a:xfrm>
                <a:off x="240" y="139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Supply</a:t>
                </a:r>
              </a:p>
            </p:txBody>
          </p:sp>
          <p:sp>
            <p:nvSpPr>
              <p:cNvPr id="128005" name="Rectangle 5"/>
              <p:cNvSpPr>
                <a:spLocks noChangeArrowheads="1"/>
              </p:cNvSpPr>
              <p:nvPr/>
            </p:nvSpPr>
            <p:spPr bwMode="auto">
              <a:xfrm>
                <a:off x="2112" y="139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Demand</a:t>
                </a:r>
              </a:p>
            </p:txBody>
          </p:sp>
          <p:sp>
            <p:nvSpPr>
              <p:cNvPr id="7197" name="Text Box 16"/>
              <p:cNvSpPr txBox="1">
                <a:spLocks noChangeArrowheads="1"/>
              </p:cNvSpPr>
              <p:nvPr/>
            </p:nvSpPr>
            <p:spPr bwMode="auto">
              <a:xfrm>
                <a:off x="1680" y="1440"/>
                <a:ext cx="271" cy="293"/>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&gt;</a:t>
                </a:r>
              </a:p>
            </p:txBody>
          </p:sp>
        </p:grpSp>
        <p:grpSp>
          <p:nvGrpSpPr>
            <p:cNvPr id="7184" name="Group 35"/>
            <p:cNvGrpSpPr>
              <a:grpSpLocks/>
            </p:cNvGrpSpPr>
            <p:nvPr/>
          </p:nvGrpSpPr>
          <p:grpSpPr bwMode="auto">
            <a:xfrm>
              <a:off x="432" y="2160"/>
              <a:ext cx="3145" cy="752"/>
              <a:chOff x="144" y="2208"/>
              <a:chExt cx="3456" cy="816"/>
            </a:xfrm>
            <a:grpFill/>
          </p:grpSpPr>
          <p:sp>
            <p:nvSpPr>
              <p:cNvPr id="7190" name="Rectangle 25"/>
              <p:cNvSpPr>
                <a:spLocks noChangeArrowheads="1"/>
              </p:cNvSpPr>
              <p:nvPr/>
            </p:nvSpPr>
            <p:spPr bwMode="auto">
              <a:xfrm>
                <a:off x="144" y="2208"/>
                <a:ext cx="3456" cy="816"/>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128006" name="Rectangle 6"/>
              <p:cNvSpPr>
                <a:spLocks noChangeArrowheads="1"/>
              </p:cNvSpPr>
              <p:nvPr/>
            </p:nvSpPr>
            <p:spPr bwMode="auto">
              <a:xfrm>
                <a:off x="240" y="230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Supply</a:t>
                </a:r>
              </a:p>
            </p:txBody>
          </p:sp>
          <p:sp>
            <p:nvSpPr>
              <p:cNvPr id="128007" name="Rectangle 7"/>
              <p:cNvSpPr>
                <a:spLocks noChangeArrowheads="1"/>
              </p:cNvSpPr>
              <p:nvPr/>
            </p:nvSpPr>
            <p:spPr bwMode="auto">
              <a:xfrm>
                <a:off x="2112" y="2302"/>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Demand</a:t>
                </a:r>
              </a:p>
            </p:txBody>
          </p:sp>
          <p:sp>
            <p:nvSpPr>
              <p:cNvPr id="7193" name="Text Box 17"/>
              <p:cNvSpPr txBox="1">
                <a:spLocks noChangeArrowheads="1"/>
              </p:cNvSpPr>
              <p:nvPr/>
            </p:nvSpPr>
            <p:spPr bwMode="auto">
              <a:xfrm>
                <a:off x="1680" y="2351"/>
                <a:ext cx="271" cy="293"/>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&lt;</a:t>
                </a:r>
              </a:p>
            </p:txBody>
          </p:sp>
        </p:grpSp>
        <p:grpSp>
          <p:nvGrpSpPr>
            <p:cNvPr id="7185" name="Group 36"/>
            <p:cNvGrpSpPr>
              <a:grpSpLocks/>
            </p:cNvGrpSpPr>
            <p:nvPr/>
          </p:nvGrpSpPr>
          <p:grpSpPr bwMode="auto">
            <a:xfrm>
              <a:off x="432" y="3089"/>
              <a:ext cx="3145" cy="751"/>
              <a:chOff x="144" y="3216"/>
              <a:chExt cx="3456" cy="816"/>
            </a:xfrm>
            <a:grpFill/>
          </p:grpSpPr>
          <p:sp>
            <p:nvSpPr>
              <p:cNvPr id="7186" name="Rectangle 26"/>
              <p:cNvSpPr>
                <a:spLocks noChangeArrowheads="1"/>
              </p:cNvSpPr>
              <p:nvPr/>
            </p:nvSpPr>
            <p:spPr bwMode="auto">
              <a:xfrm>
                <a:off x="144" y="3216"/>
                <a:ext cx="3456" cy="816"/>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128008" name="Rectangle 8"/>
              <p:cNvSpPr>
                <a:spLocks noChangeArrowheads="1"/>
              </p:cNvSpPr>
              <p:nvPr/>
            </p:nvSpPr>
            <p:spPr bwMode="auto">
              <a:xfrm>
                <a:off x="240" y="3358"/>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Supply</a:t>
                </a:r>
              </a:p>
            </p:txBody>
          </p:sp>
          <p:sp>
            <p:nvSpPr>
              <p:cNvPr id="128009" name="Rectangle 9"/>
              <p:cNvSpPr>
                <a:spLocks noChangeArrowheads="1"/>
              </p:cNvSpPr>
              <p:nvPr/>
            </p:nvSpPr>
            <p:spPr bwMode="auto">
              <a:xfrm>
                <a:off x="2112" y="3358"/>
                <a:ext cx="1344" cy="578"/>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nchor="ctr"/>
              <a:lstStyle/>
              <a:p>
                <a:pPr algn="ctr" eaLnBrk="1" hangingPunct="1">
                  <a:defRPr/>
                </a:pPr>
                <a:r>
                  <a:rPr lang="en-US" b="1" dirty="0">
                    <a:solidFill>
                      <a:schemeClr val="bg1"/>
                    </a:solidFill>
                    <a:latin typeface="Times New Roman" panose="02020603050405020304" pitchFamily="18" charset="0"/>
                    <a:cs typeface="Times New Roman" panose="02020603050405020304" pitchFamily="18" charset="0"/>
                  </a:rPr>
                  <a:t>Demand</a:t>
                </a:r>
              </a:p>
            </p:txBody>
          </p:sp>
          <p:sp>
            <p:nvSpPr>
              <p:cNvPr id="7189" name="Text Box 18"/>
              <p:cNvSpPr txBox="1">
                <a:spLocks noChangeArrowheads="1"/>
              </p:cNvSpPr>
              <p:nvPr/>
            </p:nvSpPr>
            <p:spPr bwMode="auto">
              <a:xfrm>
                <a:off x="1680" y="3412"/>
                <a:ext cx="271" cy="294"/>
              </a:xfrm>
              <a:prstGeom prst="rect">
                <a:avLst/>
              </a:prstGeom>
              <a:grpFill/>
              <a:ln w="12700">
                <a:noFill/>
                <a:miter lim="800000"/>
                <a:headEnd/>
                <a:tailEnd/>
              </a:ln>
              <a:effectLst>
                <a:outerShdw blurRad="107950" dist="12700" dir="5400000" algn="ctr">
                  <a:srgbClr val="000000"/>
                </a:outerShdw>
              </a:effectLst>
              <a:sp3d contourW="44450" prstMaterial="matte">
                <a:bevelT w="63500" h="63500" prst="artDeco"/>
                <a:contourClr>
                  <a:srgbClr val="FFFFFF"/>
                </a:contourClr>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a:t>
                </a:r>
              </a:p>
            </p:txBody>
          </p:sp>
        </p:grpSp>
      </p:grpSp>
      <p:grpSp>
        <p:nvGrpSpPr>
          <p:cNvPr id="7172" name="Group 31"/>
          <p:cNvGrpSpPr>
            <a:grpSpLocks/>
          </p:cNvGrpSpPr>
          <p:nvPr/>
        </p:nvGrpSpPr>
        <p:grpSpPr bwMode="auto">
          <a:xfrm>
            <a:off x="7092950" y="2719111"/>
            <a:ext cx="1809750" cy="971550"/>
            <a:chOff x="3696" y="1296"/>
            <a:chExt cx="1488" cy="720"/>
          </a:xfrm>
          <a:solidFill>
            <a:schemeClr val="bg2">
              <a:lumMod val="75000"/>
            </a:schemeClr>
          </a:solidFill>
          <a:scene3d>
            <a:camera prst="orthographicFront">
              <a:rot lat="0" lon="0" rev="0"/>
            </a:camera>
            <a:lightRig rig="contrasting" dir="t">
              <a:rot lat="0" lon="0" rev="1500000"/>
            </a:lightRig>
          </a:scene3d>
        </p:grpSpPr>
        <p:sp>
          <p:nvSpPr>
            <p:cNvPr id="7181" name="AutoShape 30"/>
            <p:cNvSpPr>
              <a:spLocks noChangeArrowheads="1"/>
            </p:cNvSpPr>
            <p:nvPr/>
          </p:nvSpPr>
          <p:spPr bwMode="auto">
            <a:xfrm>
              <a:off x="3696" y="1296"/>
              <a:ext cx="1488" cy="720"/>
            </a:xfrm>
            <a:prstGeom prst="roundRect">
              <a:avLst>
                <a:gd name="adj" fmla="val 16667"/>
              </a:avLst>
            </a:prstGeom>
            <a:grpFill/>
            <a:ln w="12700">
              <a:noFill/>
              <a:round/>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7182" name="Text Box 19"/>
            <p:cNvSpPr txBox="1">
              <a:spLocks noChangeArrowheads="1"/>
            </p:cNvSpPr>
            <p:nvPr/>
          </p:nvSpPr>
          <p:spPr bwMode="auto">
            <a:xfrm>
              <a:off x="4018" y="1423"/>
              <a:ext cx="869" cy="479"/>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Wasteful</a:t>
              </a:r>
            </a:p>
            <a:p>
              <a:pPr eaLnBrk="1" hangingPunct="1"/>
              <a:r>
                <a:rPr lang="en-US" b="1" dirty="0">
                  <a:solidFill>
                    <a:schemeClr val="bg1"/>
                  </a:solidFill>
                  <a:latin typeface="Times New Roman" panose="02020603050405020304" pitchFamily="18" charset="0"/>
                  <a:cs typeface="Times New Roman" panose="02020603050405020304" pitchFamily="18" charset="0"/>
                </a:rPr>
                <a:t>Costly</a:t>
              </a:r>
            </a:p>
          </p:txBody>
        </p:sp>
      </p:grpSp>
      <p:grpSp>
        <p:nvGrpSpPr>
          <p:cNvPr id="7173" name="Group 32"/>
          <p:cNvGrpSpPr>
            <a:grpSpLocks/>
          </p:cNvGrpSpPr>
          <p:nvPr/>
        </p:nvGrpSpPr>
        <p:grpSpPr bwMode="auto">
          <a:xfrm>
            <a:off x="7086600" y="3939547"/>
            <a:ext cx="2180230" cy="971550"/>
            <a:chOff x="3780" y="2256"/>
            <a:chExt cx="1500" cy="720"/>
          </a:xfrm>
          <a:solidFill>
            <a:schemeClr val="bg2">
              <a:lumMod val="75000"/>
            </a:schemeClr>
          </a:solidFill>
          <a:scene3d>
            <a:camera prst="orthographicFront">
              <a:rot lat="0" lon="0" rev="0"/>
            </a:camera>
            <a:lightRig rig="contrasting" dir="t">
              <a:rot lat="0" lon="0" rev="1500000"/>
            </a:lightRig>
          </a:scene3d>
        </p:grpSpPr>
        <p:sp>
          <p:nvSpPr>
            <p:cNvPr id="7179" name="AutoShape 28"/>
            <p:cNvSpPr>
              <a:spLocks noChangeArrowheads="1"/>
            </p:cNvSpPr>
            <p:nvPr/>
          </p:nvSpPr>
          <p:spPr bwMode="auto">
            <a:xfrm>
              <a:off x="3780" y="2256"/>
              <a:ext cx="1488" cy="720"/>
            </a:xfrm>
            <a:prstGeom prst="roundRect">
              <a:avLst>
                <a:gd name="adj" fmla="val 16667"/>
              </a:avLst>
            </a:prstGeom>
            <a:grpFill/>
            <a:ln w="12700">
              <a:noFill/>
              <a:round/>
              <a:headEnd/>
              <a:tailEnd/>
            </a:ln>
            <a:effectLst>
              <a:outerShdw blurRad="149987" dist="250190" dir="8460000" algn="ctr">
                <a:srgbClr val="000000">
                  <a:alpha val="28000"/>
                </a:srgbClr>
              </a:outerShdw>
            </a:effectLst>
            <a:sp3d prstMaterial="metal">
              <a:bevelT w="88900" h="88900"/>
            </a:sp3d>
          </p:spPr>
          <p:txBody>
            <a:bodyPr wrap="none" anchor="ctr"/>
            <a:lstStyle/>
            <a:p>
              <a:pPr algn="ct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7180" name="Text Box 21"/>
            <p:cNvSpPr txBox="1">
              <a:spLocks noChangeArrowheads="1"/>
            </p:cNvSpPr>
            <p:nvPr/>
          </p:nvSpPr>
          <p:spPr bwMode="auto">
            <a:xfrm>
              <a:off x="3817" y="2283"/>
              <a:ext cx="1463" cy="684"/>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a:spAutoFit/>
            </a:bodyPr>
            <a:lstStyle/>
            <a:p>
              <a:pPr algn="ctr" eaLnBrk="1" hangingPunct="1"/>
              <a:r>
                <a:rPr lang="en-US" b="1" dirty="0">
                  <a:solidFill>
                    <a:schemeClr val="bg1"/>
                  </a:solidFill>
                  <a:latin typeface="Times New Roman" panose="02020603050405020304" pitchFamily="18" charset="0"/>
                  <a:cs typeface="Times New Roman" panose="02020603050405020304" pitchFamily="18" charset="0"/>
                </a:rPr>
                <a:t>Opportunity Loss</a:t>
              </a:r>
            </a:p>
            <a:p>
              <a:pPr algn="ctr" eaLnBrk="1" hangingPunct="1"/>
              <a:r>
                <a:rPr lang="en-US" b="1" dirty="0">
                  <a:solidFill>
                    <a:schemeClr val="bg1"/>
                  </a:solidFill>
                  <a:latin typeface="Times New Roman" panose="02020603050405020304" pitchFamily="18" charset="0"/>
                  <a:cs typeface="Times New Roman" panose="02020603050405020304" pitchFamily="18" charset="0"/>
                </a:rPr>
                <a:t>Customer Dissatisfaction</a:t>
              </a:r>
            </a:p>
          </p:txBody>
        </p:sp>
      </p:grpSp>
      <p:grpSp>
        <p:nvGrpSpPr>
          <p:cNvPr id="7174" name="Group 33"/>
          <p:cNvGrpSpPr>
            <a:grpSpLocks/>
          </p:cNvGrpSpPr>
          <p:nvPr/>
        </p:nvGrpSpPr>
        <p:grpSpPr bwMode="auto">
          <a:xfrm>
            <a:off x="7299522" y="5252376"/>
            <a:ext cx="1808163" cy="971550"/>
            <a:chOff x="3744" y="3264"/>
            <a:chExt cx="1488" cy="720"/>
          </a:xfrm>
          <a:solidFill>
            <a:schemeClr val="bg2">
              <a:lumMod val="75000"/>
            </a:schemeClr>
          </a:solidFill>
          <a:scene3d>
            <a:camera prst="orthographicFront">
              <a:rot lat="0" lon="0" rev="0"/>
            </a:camera>
            <a:lightRig rig="contrasting" dir="t">
              <a:rot lat="0" lon="0" rev="1500000"/>
            </a:lightRig>
          </a:scene3d>
        </p:grpSpPr>
        <p:sp>
          <p:nvSpPr>
            <p:cNvPr id="7177" name="AutoShape 29"/>
            <p:cNvSpPr>
              <a:spLocks noChangeArrowheads="1"/>
            </p:cNvSpPr>
            <p:nvPr/>
          </p:nvSpPr>
          <p:spPr bwMode="auto">
            <a:xfrm>
              <a:off x="3744" y="3264"/>
              <a:ext cx="1488" cy="720"/>
            </a:xfrm>
            <a:prstGeom prst="roundRect">
              <a:avLst>
                <a:gd name="adj" fmla="val 16667"/>
              </a:avLst>
            </a:prstGeom>
            <a:grpFill/>
            <a:ln w="12700">
              <a:noFill/>
              <a:round/>
              <a:headEnd/>
              <a:tailEnd/>
            </a:ln>
            <a:effectLst>
              <a:outerShdw blurRad="149987" dist="250190" dir="8460000" algn="ctr">
                <a:srgbClr val="000000">
                  <a:alpha val="28000"/>
                </a:srgbClr>
              </a:outerShdw>
            </a:effectLst>
            <a:sp3d prstMaterial="metal">
              <a:bevelT w="88900" h="88900"/>
            </a:sp3d>
          </p:spPr>
          <p:txBody>
            <a:bodyPr wrap="none" anchor="ctr"/>
            <a:lstStyle/>
            <a:p>
              <a:pPr eaLnBrk="1" hangingPunct="1"/>
              <a:endParaRPr lang="en-US" dirty="0">
                <a:solidFill>
                  <a:schemeClr val="bg1"/>
                </a:solidFill>
                <a:latin typeface="Times New Roman" panose="02020603050405020304" pitchFamily="18" charset="0"/>
                <a:cs typeface="Times New Roman" panose="02020603050405020304" pitchFamily="18" charset="0"/>
              </a:endParaRPr>
            </a:p>
          </p:txBody>
        </p:sp>
        <p:sp>
          <p:nvSpPr>
            <p:cNvPr id="7178" name="Text Box 23"/>
            <p:cNvSpPr txBox="1">
              <a:spLocks noChangeArrowheads="1"/>
            </p:cNvSpPr>
            <p:nvPr/>
          </p:nvSpPr>
          <p:spPr bwMode="auto">
            <a:xfrm>
              <a:off x="4224" y="3504"/>
              <a:ext cx="564" cy="274"/>
            </a:xfrm>
            <a:prstGeom prst="rect">
              <a:avLst/>
            </a:prstGeom>
            <a:grpFill/>
            <a:ln w="12700">
              <a:noFill/>
              <a:miter lim="800000"/>
              <a:headEnd/>
              <a:tailEnd/>
            </a:ln>
            <a:effectLst>
              <a:outerShdw blurRad="149987" dist="250190" dir="8460000" algn="ctr">
                <a:srgbClr val="000000">
                  <a:alpha val="28000"/>
                </a:srgbClr>
              </a:outerShdw>
            </a:effectLst>
            <a:sp3d prstMaterial="metal">
              <a:bevelT w="88900" h="88900"/>
            </a:sp3d>
          </p:spPr>
          <p:txBody>
            <a:bodyPr wrap="none">
              <a:spAutoFit/>
            </a:bodyPr>
            <a:lstStyle/>
            <a:p>
              <a:pPr eaLnBrk="1" hangingPunct="1"/>
              <a:r>
                <a:rPr lang="en-US" b="1" dirty="0">
                  <a:solidFill>
                    <a:schemeClr val="bg1"/>
                  </a:solidFill>
                  <a:latin typeface="Times New Roman" panose="02020603050405020304" pitchFamily="18" charset="0"/>
                  <a:cs typeface="Times New Roman" panose="02020603050405020304" pitchFamily="18" charset="0"/>
                </a:rPr>
                <a:t>Ideal</a:t>
              </a:r>
            </a:p>
          </p:txBody>
        </p:sp>
      </p:grpSp>
      <p:sp>
        <p:nvSpPr>
          <p:cNvPr id="128037" name="Text Box 37"/>
          <p:cNvSpPr txBox="1">
            <a:spLocks noChangeArrowheads="1"/>
          </p:cNvSpPr>
          <p:nvPr/>
        </p:nvSpPr>
        <p:spPr bwMode="auto">
          <a:xfrm>
            <a:off x="2836544" y="1760081"/>
            <a:ext cx="3523313" cy="646331"/>
          </a:xfrm>
          <a:prstGeom prst="rect">
            <a:avLst/>
          </a:prstGeom>
          <a:solidFill>
            <a:schemeClr val="bg2">
              <a:lumMod val="75000"/>
            </a:schemeClr>
          </a:solidFill>
          <a:ln w="12700" algn="ctr">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algn="ctr" eaLnBrk="1" hangingPunct="1">
              <a:defRPr/>
            </a:pPr>
            <a:r>
              <a:rPr lang="en-US" b="1" dirty="0">
                <a:solidFill>
                  <a:srgbClr val="C00000"/>
                </a:solidFill>
                <a:latin typeface="Times New Roman" panose="02020603050405020304" pitchFamily="18" charset="0"/>
                <a:cs typeface="Times New Roman" panose="02020603050405020304" pitchFamily="18" charset="0"/>
              </a:rPr>
              <a:t>Operations &amp; </a:t>
            </a:r>
          </a:p>
          <a:p>
            <a:pPr algn="ctr" eaLnBrk="1" hangingPunct="1">
              <a:defRPr/>
            </a:pPr>
            <a:r>
              <a:rPr lang="en-US" b="1" dirty="0">
                <a:solidFill>
                  <a:srgbClr val="C00000"/>
                </a:solidFill>
                <a:latin typeface="Times New Roman" panose="02020603050405020304" pitchFamily="18" charset="0"/>
                <a:cs typeface="Times New Roman" panose="02020603050405020304" pitchFamily="18" charset="0"/>
              </a:rPr>
              <a:t>Supply Chains</a:t>
            </a:r>
          </a:p>
        </p:txBody>
      </p:sp>
      <p:sp>
        <p:nvSpPr>
          <p:cNvPr id="128038" name="Text Box 38"/>
          <p:cNvSpPr txBox="1">
            <a:spLocks noChangeArrowheads="1"/>
          </p:cNvSpPr>
          <p:nvPr/>
        </p:nvSpPr>
        <p:spPr bwMode="auto">
          <a:xfrm>
            <a:off x="7111936" y="1955192"/>
            <a:ext cx="2044149" cy="369332"/>
          </a:xfrm>
          <a:prstGeom prst="rect">
            <a:avLst/>
          </a:prstGeom>
          <a:solidFill>
            <a:schemeClr val="bg2">
              <a:lumMod val="75000"/>
            </a:schemeClr>
          </a:solidFill>
          <a:ln w="12700" algn="ctr">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wrap="square">
            <a:spAutoFit/>
          </a:bodyPr>
          <a:lstStyle/>
          <a:p>
            <a:pPr eaLnBrk="1" hangingPunct="1">
              <a:defRPr/>
            </a:pPr>
            <a:r>
              <a:rPr lang="en-US" b="1" dirty="0">
                <a:solidFill>
                  <a:srgbClr val="C00000"/>
                </a:solidFill>
                <a:latin typeface="Times New Roman" panose="02020603050405020304" pitchFamily="18" charset="0"/>
                <a:cs typeface="Times New Roman" panose="02020603050405020304" pitchFamily="18" charset="0"/>
              </a:rPr>
              <a:t>Sales &amp; Marketing</a:t>
            </a:r>
          </a:p>
        </p:txBody>
      </p:sp>
      <p:sp>
        <p:nvSpPr>
          <p:cNvPr id="32" name="TextBox 31"/>
          <p:cNvSpPr txBox="1"/>
          <p:nvPr/>
        </p:nvSpPr>
        <p:spPr>
          <a:xfrm>
            <a:off x="10210800" y="680111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17</a:t>
            </a:fld>
            <a:endParaRPr lang="en-US" sz="1100" dirty="0">
              <a:solidFill>
                <a:schemeClr val="tx2"/>
              </a:solidFill>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636722" y="10228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Process Variation</a:t>
            </a:r>
          </a:p>
        </p:txBody>
      </p:sp>
      <p:graphicFrame>
        <p:nvGraphicFramePr>
          <p:cNvPr id="13337" name="Group 25"/>
          <p:cNvGraphicFramePr>
            <a:graphicFrameLocks noGrp="1"/>
          </p:cNvGraphicFramePr>
          <p:nvPr>
            <p:extLst>
              <p:ext uri="{D42A27DB-BD31-4B8C-83A1-F6EECF244321}">
                <p14:modId xmlns:p14="http://schemas.microsoft.com/office/powerpoint/2010/main" val="749877915"/>
              </p:ext>
            </p:extLst>
          </p:nvPr>
        </p:nvGraphicFramePr>
        <p:xfrm>
          <a:off x="1317356" y="1272828"/>
          <a:ext cx="9949911" cy="4123233"/>
        </p:xfrm>
        <a:graphic>
          <a:graphicData uri="http://schemas.openxmlformats.org/drawingml/2006/table">
            <a:tbl>
              <a:tblPr/>
              <a:tblGrid>
                <a:gridCol w="4542350">
                  <a:extLst>
                    <a:ext uri="{9D8B030D-6E8A-4147-A177-3AD203B41FA5}">
                      <a16:colId xmlns:a16="http://schemas.microsoft.com/office/drawing/2014/main" val="20000"/>
                    </a:ext>
                  </a:extLst>
                </a:gridCol>
                <a:gridCol w="5407561">
                  <a:extLst>
                    <a:ext uri="{9D8B030D-6E8A-4147-A177-3AD203B41FA5}">
                      <a16:colId xmlns:a16="http://schemas.microsoft.com/office/drawing/2014/main" val="20001"/>
                    </a:ext>
                  </a:extLst>
                </a:gridCol>
              </a:tblGrid>
              <a:tr h="590549">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a:ln>
                            <a:noFill/>
                          </a:ln>
                          <a:solidFill>
                            <a:srgbClr val="C00000"/>
                          </a:solidFill>
                          <a:effectLst/>
                          <a:latin typeface="Times New Roman" panose="02020603050405020304" pitchFamily="18" charset="0"/>
                          <a:cs typeface="Times New Roman" panose="02020603050405020304" pitchFamily="18" charset="0"/>
                        </a:rPr>
                        <a:t>Four Sources of Variation: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75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en-US" sz="18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endParaRP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28575"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75000"/>
                      </a:schemeClr>
                    </a:solidFill>
                  </a:tcPr>
                </a:tc>
                <a:extLst>
                  <a:ext uri="{0D108BD9-81ED-4DB2-BD59-A6C34878D82A}">
                    <a16:rowId xmlns:a16="http://schemas.microsoft.com/office/drawing/2014/main" val="10000"/>
                  </a:ext>
                </a:extLst>
              </a:tr>
              <a:tr h="1039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Variety of goods or services being offered</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 greater the variety of goods and services offered, the greater the variation in production or service requirements.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1"/>
                  </a:ext>
                </a:extLst>
              </a:tr>
              <a:tr h="727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Structural variation in demand</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These are generally predictable. They are important for capacity planning.</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2"/>
                  </a:ext>
                </a:extLst>
              </a:tr>
              <a:tr h="727317">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Random variation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Natural variation that is present in all processes. Generally, it cannot be influenced by managers.</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3"/>
                  </a:ext>
                </a:extLst>
              </a:tr>
              <a:tr h="1039025">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Assignable variation</a:t>
                      </a:r>
                    </a:p>
                  </a:txBody>
                  <a:tcPr horzOverflow="overflow">
                    <a:lnL w="28575"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a:ln>
                            <a:noFill/>
                          </a:ln>
                          <a:solidFill>
                            <a:schemeClr val="bg1"/>
                          </a:solidFill>
                          <a:effectLst/>
                          <a:latin typeface="Times New Roman" panose="02020603050405020304" pitchFamily="18" charset="0"/>
                          <a:cs typeface="Times New Roman" panose="02020603050405020304" pitchFamily="18" charset="0"/>
                        </a:rPr>
                        <a:t>Variation that has identifiable sources. This type of variation can be reduced, or eliminated, by analysis and corrective action.</a:t>
                      </a:r>
                    </a:p>
                  </a:txBody>
                  <a:tcPr horzOverflow="overflow">
                    <a:lnL w="12700" cap="flat" cmpd="sng" algn="ctr">
                      <a:noFill/>
                      <a:prstDash val="solid"/>
                      <a:round/>
                      <a:headEnd type="none" w="med" len="med"/>
                      <a:tailEnd type="none" w="med" len="med"/>
                    </a:lnL>
                    <a:lnR w="28575" cap="flat" cmpd="sng" algn="ctr">
                      <a:noFill/>
                      <a:prstDash val="solid"/>
                      <a:round/>
                      <a:headEnd type="none" w="med" len="med"/>
                      <a:tailEnd type="none" w="med" len="med"/>
                    </a:lnR>
                    <a:lnT w="12700" cap="flat" cmpd="sng" algn="ctr">
                      <a:noFill/>
                      <a:prstDash val="solid"/>
                      <a:round/>
                      <a:headEnd type="none" w="med" len="med"/>
                      <a:tailEnd type="none" w="med" len="med"/>
                    </a:lnT>
                    <a:lnB w="28575" cap="flat" cmpd="sng" algn="ctr">
                      <a:noFill/>
                      <a:prstDash val="solid"/>
                      <a:round/>
                      <a:headEnd type="none" w="med" len="med"/>
                      <a:tailEnd type="none" w="med" len="med"/>
                    </a:lnB>
                    <a:lnTlToBr>
                      <a:noFill/>
                    </a:lnTlToBr>
                    <a:lnBlToTr>
                      <a:noFill/>
                    </a:lnBlToTr>
                    <a:cell3D prstMaterial="dkEdge">
                      <a:bevel/>
                      <a:lightRig rig="flood" dir="t"/>
                    </a:cell3D>
                    <a:solidFill>
                      <a:schemeClr val="bg2">
                        <a:lumMod val="90000"/>
                      </a:schemeClr>
                    </a:solidFill>
                  </a:tcPr>
                </a:tc>
                <a:extLst>
                  <a:ext uri="{0D108BD9-81ED-4DB2-BD59-A6C34878D82A}">
                    <a16:rowId xmlns:a16="http://schemas.microsoft.com/office/drawing/2014/main" val="10004"/>
                  </a:ext>
                </a:extLst>
              </a:tr>
            </a:tbl>
          </a:graphicData>
        </a:graphic>
      </p:graphicFrame>
      <p:sp>
        <p:nvSpPr>
          <p:cNvPr id="15383" name="Text Box 36"/>
          <p:cNvSpPr txBox="1">
            <a:spLocks noChangeArrowheads="1"/>
          </p:cNvSpPr>
          <p:nvPr/>
        </p:nvSpPr>
        <p:spPr bwMode="auto">
          <a:xfrm>
            <a:off x="838200" y="5526866"/>
            <a:ext cx="11298265" cy="1200329"/>
          </a:xfrm>
          <a:prstGeom prst="rect">
            <a:avLst/>
          </a:prstGeom>
          <a:noFill/>
          <a:ln w="9525">
            <a:noFill/>
            <a:miter lim="800000"/>
            <a:headEnd/>
            <a:tailEnd/>
          </a:ln>
        </p:spPr>
        <p:txBody>
          <a:bodyPr wrap="square">
            <a:spAutoFit/>
          </a:bodyPr>
          <a:lstStyle/>
          <a:p>
            <a:pPr algn="ctr" eaLnBrk="1" hangingPunct="1"/>
            <a:r>
              <a:rPr lang="en-US" sz="2400" b="1" dirty="0">
                <a:solidFill>
                  <a:srgbClr val="C00000"/>
                </a:solidFill>
                <a:latin typeface="Times New Roman" panose="02020603050405020304" pitchFamily="18" charset="0"/>
                <a:cs typeface="Times New Roman" panose="02020603050405020304" pitchFamily="18" charset="0"/>
              </a:rPr>
              <a:t>Variations can be disruptive to operations and supply chain processes. They may result in additional costs, delays and shortages, poor quality, and inefficient work systems.</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18</a:t>
            </a:fld>
            <a:endParaRPr lang="en-US" sz="1100" dirty="0">
              <a:solidFill>
                <a:schemeClr val="tx2"/>
              </a:solidFil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4"/>
          <p:cNvSpPr>
            <a:spLocks noGrp="1" noChangeArrowheads="1"/>
          </p:cNvSpPr>
          <p:nvPr>
            <p:ph type="title"/>
          </p:nvPr>
        </p:nvSpPr>
        <p:spPr>
          <a:xfrm>
            <a:off x="838200" y="39661"/>
            <a:ext cx="10515600" cy="1325563"/>
          </a:xfrm>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Scope of Operations Management</a:t>
            </a:r>
          </a:p>
        </p:txBody>
      </p:sp>
      <p:sp>
        <p:nvSpPr>
          <p:cNvPr id="61444" name="Rectangle 4100"/>
          <p:cNvSpPr>
            <a:spLocks noGrp="1" noChangeArrowheads="1"/>
          </p:cNvSpPr>
          <p:nvPr>
            <p:ph type="body" idx="4294967295"/>
          </p:nvPr>
        </p:nvSpPr>
        <p:spPr>
          <a:xfrm>
            <a:off x="458202" y="2310916"/>
            <a:ext cx="7696200" cy="3810000"/>
          </a:xfrm>
        </p:spPr>
        <p:txBody>
          <a:bodyPr>
            <a:noAutofit/>
          </a:bodyPr>
          <a:lstStyle/>
          <a:p>
            <a:pPr marL="0" indent="0">
              <a:buNone/>
            </a:pPr>
            <a:r>
              <a:rPr lang="en-US" sz="2400" dirty="0">
                <a:latin typeface="Times New Roman" panose="02020603050405020304" pitchFamily="18" charset="0"/>
                <a:cs typeface="Times New Roman" panose="02020603050405020304" pitchFamily="18" charset="0"/>
              </a:rPr>
              <a:t>The operations function includes many interrelated activities such as:</a:t>
            </a:r>
          </a:p>
          <a:p>
            <a:pPr lvl="1" eaLnBrk="1" hangingPunct="1"/>
            <a:r>
              <a:rPr lang="en-US" dirty="0">
                <a:latin typeface="Times New Roman" panose="02020603050405020304" pitchFamily="18" charset="0"/>
                <a:cs typeface="Times New Roman" panose="02020603050405020304" pitchFamily="18" charset="0"/>
              </a:rPr>
              <a:t>Forecasting</a:t>
            </a:r>
          </a:p>
          <a:p>
            <a:pPr lvl="1" eaLnBrk="1" hangingPunct="1"/>
            <a:r>
              <a:rPr lang="en-US" dirty="0">
                <a:latin typeface="Times New Roman" panose="02020603050405020304" pitchFamily="18" charset="0"/>
                <a:cs typeface="Times New Roman" panose="02020603050405020304" pitchFamily="18" charset="0"/>
              </a:rPr>
              <a:t>Capacity planning</a:t>
            </a:r>
          </a:p>
          <a:p>
            <a:pPr lvl="1" eaLnBrk="1" hangingPunct="1"/>
            <a:r>
              <a:rPr lang="en-US" dirty="0">
                <a:latin typeface="Times New Roman" panose="02020603050405020304" pitchFamily="18" charset="0"/>
                <a:cs typeface="Times New Roman" panose="02020603050405020304" pitchFamily="18" charset="0"/>
              </a:rPr>
              <a:t>Locating facilities</a:t>
            </a:r>
          </a:p>
          <a:p>
            <a:pPr lvl="1" eaLnBrk="1" hangingPunct="1"/>
            <a:r>
              <a:rPr lang="en-US" dirty="0">
                <a:latin typeface="Times New Roman" panose="02020603050405020304" pitchFamily="18" charset="0"/>
                <a:cs typeface="Times New Roman" panose="02020603050405020304" pitchFamily="18" charset="0"/>
              </a:rPr>
              <a:t>Facilities and layout</a:t>
            </a:r>
          </a:p>
          <a:p>
            <a:pPr lvl="1" eaLnBrk="1" hangingPunct="1"/>
            <a:r>
              <a:rPr lang="en-US" dirty="0">
                <a:latin typeface="Times New Roman" panose="02020603050405020304" pitchFamily="18" charset="0"/>
                <a:cs typeface="Times New Roman" panose="02020603050405020304" pitchFamily="18" charset="0"/>
              </a:rPr>
              <a:t>Scheduling</a:t>
            </a:r>
          </a:p>
          <a:p>
            <a:pPr lvl="1" eaLnBrk="1" hangingPunct="1"/>
            <a:r>
              <a:rPr lang="en-US" dirty="0">
                <a:latin typeface="Times New Roman" panose="02020603050405020304" pitchFamily="18" charset="0"/>
                <a:cs typeface="Times New Roman" panose="02020603050405020304" pitchFamily="18" charset="0"/>
              </a:rPr>
              <a:t>Managing inventories</a:t>
            </a:r>
          </a:p>
          <a:p>
            <a:pPr lvl="1" eaLnBrk="1" hangingPunct="1"/>
            <a:r>
              <a:rPr lang="en-US" dirty="0">
                <a:latin typeface="Times New Roman" panose="02020603050405020304" pitchFamily="18" charset="0"/>
                <a:cs typeface="Times New Roman" panose="02020603050405020304" pitchFamily="18" charset="0"/>
              </a:rPr>
              <a:t>Assuring quality</a:t>
            </a:r>
          </a:p>
          <a:p>
            <a:pPr lvl="1" eaLnBrk="1" hangingPunct="1"/>
            <a:r>
              <a:rPr lang="en-US" dirty="0">
                <a:latin typeface="Times New Roman" panose="02020603050405020304" pitchFamily="18" charset="0"/>
                <a:cs typeface="Times New Roman" panose="02020603050405020304" pitchFamily="18" charset="0"/>
              </a:rPr>
              <a:t>Motivating employees</a:t>
            </a:r>
          </a:p>
          <a:p>
            <a:pPr lvl="1" eaLnBrk="1" hangingPunct="1"/>
            <a:r>
              <a:rPr lang="en-US" dirty="0">
                <a:latin typeface="Times New Roman" panose="02020603050405020304" pitchFamily="18" charset="0"/>
                <a:cs typeface="Times New Roman" panose="02020603050405020304" pitchFamily="18" charset="0"/>
              </a:rPr>
              <a:t>And more . . .</a:t>
            </a:r>
          </a:p>
        </p:txBody>
      </p:sp>
      <p:sp>
        <p:nvSpPr>
          <p:cNvPr id="16388" name="Text Box 5"/>
          <p:cNvSpPr txBox="1">
            <a:spLocks noChangeArrowheads="1"/>
          </p:cNvSpPr>
          <p:nvPr/>
        </p:nvSpPr>
        <p:spPr bwMode="auto">
          <a:xfrm>
            <a:off x="2209800" y="1193052"/>
            <a:ext cx="7772400" cy="830997"/>
          </a:xfrm>
          <a:prstGeom prst="rect">
            <a:avLst/>
          </a:prstGeom>
          <a:solidFill>
            <a:schemeClr val="bg2">
              <a:lumMod val="75000"/>
            </a:schemeClr>
          </a:solidFill>
          <a:ln w="9525">
            <a:noFill/>
            <a:miter lim="800000"/>
            <a:headEnd/>
            <a:tailEnd/>
          </a:ln>
          <a:effectLst>
            <a:outerShdw blurRad="149987" dist="250190" dir="8460000" algn="ctr">
              <a:srgbClr val="000000">
                <a:alpha val="28000"/>
              </a:srgbClr>
            </a:outerShdw>
          </a:effectLst>
          <a:scene3d>
            <a:camera prst="orthographicFront">
              <a:rot lat="0" lon="0" rev="0"/>
            </a:camera>
            <a:lightRig rig="contrasting" dir="t">
              <a:rot lat="0" lon="0" rev="1500000"/>
            </a:lightRig>
          </a:scene3d>
          <a:sp3d prstMaterial="metal">
            <a:bevelT w="88900" h="88900"/>
          </a:sp3d>
        </p:spPr>
        <p:txBody>
          <a:bodyPr>
            <a:spAutoFit/>
          </a:bodyPr>
          <a:lstStyle/>
          <a:p>
            <a:pPr algn="ctr" eaLnBrk="1" hangingPunct="1"/>
            <a:r>
              <a:rPr lang="en-US" sz="2400" dirty="0">
                <a:solidFill>
                  <a:srgbClr val="C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scope of operations management ranges across the organization.</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19</a:t>
            </a:fld>
            <a:endParaRPr lang="en-US" sz="1100" dirty="0">
              <a:solidFill>
                <a:schemeClr val="tx2"/>
              </a:solidFill>
            </a:endParaRPr>
          </a:p>
        </p:txBody>
      </p:sp>
      <p:pic>
        <p:nvPicPr>
          <p:cNvPr id="4" name="Picture 3">
            <a:extLst>
              <a:ext uri="{FF2B5EF4-FFF2-40B4-BE49-F238E27FC236}">
                <a16:creationId xmlns:a16="http://schemas.microsoft.com/office/drawing/2014/main" id="{FCD0D10D-098C-E384-12EC-20E0638212E7}"/>
              </a:ext>
            </a:extLst>
          </p:cNvPr>
          <p:cNvPicPr>
            <a:picLocks noChangeAspect="1"/>
          </p:cNvPicPr>
          <p:nvPr/>
        </p:nvPicPr>
        <p:blipFill>
          <a:blip r:embed="rId3"/>
          <a:stretch>
            <a:fillRect/>
          </a:stretch>
        </p:blipFill>
        <p:spPr>
          <a:xfrm>
            <a:off x="5867400" y="3429000"/>
            <a:ext cx="5663213" cy="3171399"/>
          </a:xfrm>
          <a:prstGeom prst="rect">
            <a:avLst/>
          </a:prstGeom>
          <a:ln>
            <a:noFill/>
          </a:ln>
          <a:effectLst>
            <a:softEdge rad="112500"/>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61444">
                                            <p:txEl>
                                              <p:pRg st="0" end="0"/>
                                            </p:txEl>
                                          </p:spTgt>
                                        </p:tgtEl>
                                        <p:attrNameLst>
                                          <p:attrName>style.visibility</p:attrName>
                                        </p:attrNameLst>
                                      </p:cBhvr>
                                      <p:to>
                                        <p:strVal val="visible"/>
                                      </p:to>
                                    </p:set>
                                    <p:animEffect transition="in" filter="wipe(up)">
                                      <p:cBhvr>
                                        <p:cTn id="7" dur="500"/>
                                        <p:tgtEl>
                                          <p:spTgt spid="61444">
                                            <p:txEl>
                                              <p:pRg st="0" end="0"/>
                                            </p:txEl>
                                          </p:spTgt>
                                        </p:tgtEl>
                                      </p:cBhvr>
                                    </p:animEffect>
                                  </p:childTnLst>
                                </p:cTn>
                              </p:par>
                              <p:par>
                                <p:cTn id="8" presetID="22" presetClass="entr" presetSubtype="1" fill="hold" grpId="0" nodeType="withEffect">
                                  <p:stCondLst>
                                    <p:cond delay="0"/>
                                  </p:stCondLst>
                                  <p:childTnLst>
                                    <p:set>
                                      <p:cBhvr>
                                        <p:cTn id="9" dur="1" fill="hold">
                                          <p:stCondLst>
                                            <p:cond delay="0"/>
                                          </p:stCondLst>
                                        </p:cTn>
                                        <p:tgtEl>
                                          <p:spTgt spid="61444">
                                            <p:txEl>
                                              <p:pRg st="1" end="1"/>
                                            </p:txEl>
                                          </p:spTgt>
                                        </p:tgtEl>
                                        <p:attrNameLst>
                                          <p:attrName>style.visibility</p:attrName>
                                        </p:attrNameLst>
                                      </p:cBhvr>
                                      <p:to>
                                        <p:strVal val="visible"/>
                                      </p:to>
                                    </p:set>
                                    <p:animEffect transition="in" filter="wipe(up)">
                                      <p:cBhvr>
                                        <p:cTn id="10" dur="500"/>
                                        <p:tgtEl>
                                          <p:spTgt spid="61444">
                                            <p:txEl>
                                              <p:pRg st="1" end="1"/>
                                            </p:txEl>
                                          </p:spTgt>
                                        </p:tgtEl>
                                      </p:cBhvr>
                                    </p:animEffect>
                                  </p:childTnLst>
                                </p:cTn>
                              </p:par>
                              <p:par>
                                <p:cTn id="11" presetID="22" presetClass="entr" presetSubtype="1" fill="hold" grpId="0" nodeType="withEffect">
                                  <p:stCondLst>
                                    <p:cond delay="0"/>
                                  </p:stCondLst>
                                  <p:childTnLst>
                                    <p:set>
                                      <p:cBhvr>
                                        <p:cTn id="12" dur="1" fill="hold">
                                          <p:stCondLst>
                                            <p:cond delay="0"/>
                                          </p:stCondLst>
                                        </p:cTn>
                                        <p:tgtEl>
                                          <p:spTgt spid="61444">
                                            <p:txEl>
                                              <p:pRg st="2" end="2"/>
                                            </p:txEl>
                                          </p:spTgt>
                                        </p:tgtEl>
                                        <p:attrNameLst>
                                          <p:attrName>style.visibility</p:attrName>
                                        </p:attrNameLst>
                                      </p:cBhvr>
                                      <p:to>
                                        <p:strVal val="visible"/>
                                      </p:to>
                                    </p:set>
                                    <p:animEffect transition="in" filter="wipe(up)">
                                      <p:cBhvr>
                                        <p:cTn id="13" dur="500"/>
                                        <p:tgtEl>
                                          <p:spTgt spid="61444">
                                            <p:txEl>
                                              <p:pRg st="2" end="2"/>
                                            </p:txEl>
                                          </p:spTgt>
                                        </p:tgtEl>
                                      </p:cBhvr>
                                    </p:animEffect>
                                  </p:childTnLst>
                                </p:cTn>
                              </p:par>
                              <p:par>
                                <p:cTn id="14" presetID="22" presetClass="entr" presetSubtype="1" fill="hold" grpId="0" nodeType="withEffect">
                                  <p:stCondLst>
                                    <p:cond delay="0"/>
                                  </p:stCondLst>
                                  <p:childTnLst>
                                    <p:set>
                                      <p:cBhvr>
                                        <p:cTn id="15" dur="1" fill="hold">
                                          <p:stCondLst>
                                            <p:cond delay="0"/>
                                          </p:stCondLst>
                                        </p:cTn>
                                        <p:tgtEl>
                                          <p:spTgt spid="61444">
                                            <p:txEl>
                                              <p:pRg st="3" end="3"/>
                                            </p:txEl>
                                          </p:spTgt>
                                        </p:tgtEl>
                                        <p:attrNameLst>
                                          <p:attrName>style.visibility</p:attrName>
                                        </p:attrNameLst>
                                      </p:cBhvr>
                                      <p:to>
                                        <p:strVal val="visible"/>
                                      </p:to>
                                    </p:set>
                                    <p:animEffect transition="in" filter="wipe(up)">
                                      <p:cBhvr>
                                        <p:cTn id="16" dur="500"/>
                                        <p:tgtEl>
                                          <p:spTgt spid="61444">
                                            <p:txEl>
                                              <p:pRg st="3" end="3"/>
                                            </p:txEl>
                                          </p:spTgt>
                                        </p:tgtEl>
                                      </p:cBhvr>
                                    </p:animEffect>
                                  </p:childTnLst>
                                </p:cTn>
                              </p:par>
                              <p:par>
                                <p:cTn id="17" presetID="22" presetClass="entr" presetSubtype="1" fill="hold" grpId="0" nodeType="withEffect">
                                  <p:stCondLst>
                                    <p:cond delay="0"/>
                                  </p:stCondLst>
                                  <p:childTnLst>
                                    <p:set>
                                      <p:cBhvr>
                                        <p:cTn id="18" dur="1" fill="hold">
                                          <p:stCondLst>
                                            <p:cond delay="0"/>
                                          </p:stCondLst>
                                        </p:cTn>
                                        <p:tgtEl>
                                          <p:spTgt spid="61444">
                                            <p:txEl>
                                              <p:pRg st="4" end="4"/>
                                            </p:txEl>
                                          </p:spTgt>
                                        </p:tgtEl>
                                        <p:attrNameLst>
                                          <p:attrName>style.visibility</p:attrName>
                                        </p:attrNameLst>
                                      </p:cBhvr>
                                      <p:to>
                                        <p:strVal val="visible"/>
                                      </p:to>
                                    </p:set>
                                    <p:animEffect transition="in" filter="wipe(up)">
                                      <p:cBhvr>
                                        <p:cTn id="19" dur="500"/>
                                        <p:tgtEl>
                                          <p:spTgt spid="61444">
                                            <p:txEl>
                                              <p:pRg st="4" end="4"/>
                                            </p:txEl>
                                          </p:spTgt>
                                        </p:tgtEl>
                                      </p:cBhvr>
                                    </p:animEffect>
                                  </p:childTnLst>
                                </p:cTn>
                              </p:par>
                              <p:par>
                                <p:cTn id="20" presetID="22" presetClass="entr" presetSubtype="1" fill="hold" grpId="0" nodeType="withEffect">
                                  <p:stCondLst>
                                    <p:cond delay="0"/>
                                  </p:stCondLst>
                                  <p:childTnLst>
                                    <p:set>
                                      <p:cBhvr>
                                        <p:cTn id="21" dur="1" fill="hold">
                                          <p:stCondLst>
                                            <p:cond delay="0"/>
                                          </p:stCondLst>
                                        </p:cTn>
                                        <p:tgtEl>
                                          <p:spTgt spid="61444">
                                            <p:txEl>
                                              <p:pRg st="5" end="5"/>
                                            </p:txEl>
                                          </p:spTgt>
                                        </p:tgtEl>
                                        <p:attrNameLst>
                                          <p:attrName>style.visibility</p:attrName>
                                        </p:attrNameLst>
                                      </p:cBhvr>
                                      <p:to>
                                        <p:strVal val="visible"/>
                                      </p:to>
                                    </p:set>
                                    <p:animEffect transition="in" filter="wipe(up)">
                                      <p:cBhvr>
                                        <p:cTn id="22" dur="500"/>
                                        <p:tgtEl>
                                          <p:spTgt spid="61444">
                                            <p:txEl>
                                              <p:pRg st="5" end="5"/>
                                            </p:txEl>
                                          </p:spTgt>
                                        </p:tgtEl>
                                      </p:cBhvr>
                                    </p:animEffect>
                                  </p:childTnLst>
                                </p:cTn>
                              </p:par>
                              <p:par>
                                <p:cTn id="23" presetID="22" presetClass="entr" presetSubtype="1" fill="hold" grpId="0" nodeType="withEffect">
                                  <p:stCondLst>
                                    <p:cond delay="0"/>
                                  </p:stCondLst>
                                  <p:childTnLst>
                                    <p:set>
                                      <p:cBhvr>
                                        <p:cTn id="24" dur="1" fill="hold">
                                          <p:stCondLst>
                                            <p:cond delay="0"/>
                                          </p:stCondLst>
                                        </p:cTn>
                                        <p:tgtEl>
                                          <p:spTgt spid="61444">
                                            <p:txEl>
                                              <p:pRg st="6" end="6"/>
                                            </p:txEl>
                                          </p:spTgt>
                                        </p:tgtEl>
                                        <p:attrNameLst>
                                          <p:attrName>style.visibility</p:attrName>
                                        </p:attrNameLst>
                                      </p:cBhvr>
                                      <p:to>
                                        <p:strVal val="visible"/>
                                      </p:to>
                                    </p:set>
                                    <p:animEffect transition="in" filter="wipe(up)">
                                      <p:cBhvr>
                                        <p:cTn id="25" dur="500"/>
                                        <p:tgtEl>
                                          <p:spTgt spid="61444">
                                            <p:txEl>
                                              <p:pRg st="6" end="6"/>
                                            </p:txEl>
                                          </p:spTgt>
                                        </p:tgtEl>
                                      </p:cBhvr>
                                    </p:animEffect>
                                  </p:childTnLst>
                                </p:cTn>
                              </p:par>
                              <p:par>
                                <p:cTn id="26" presetID="22" presetClass="entr" presetSubtype="1" fill="hold" grpId="0" nodeType="withEffect">
                                  <p:stCondLst>
                                    <p:cond delay="0"/>
                                  </p:stCondLst>
                                  <p:childTnLst>
                                    <p:set>
                                      <p:cBhvr>
                                        <p:cTn id="27" dur="1" fill="hold">
                                          <p:stCondLst>
                                            <p:cond delay="0"/>
                                          </p:stCondLst>
                                        </p:cTn>
                                        <p:tgtEl>
                                          <p:spTgt spid="61444">
                                            <p:txEl>
                                              <p:pRg st="7" end="7"/>
                                            </p:txEl>
                                          </p:spTgt>
                                        </p:tgtEl>
                                        <p:attrNameLst>
                                          <p:attrName>style.visibility</p:attrName>
                                        </p:attrNameLst>
                                      </p:cBhvr>
                                      <p:to>
                                        <p:strVal val="visible"/>
                                      </p:to>
                                    </p:set>
                                    <p:animEffect transition="in" filter="wipe(up)">
                                      <p:cBhvr>
                                        <p:cTn id="28" dur="500"/>
                                        <p:tgtEl>
                                          <p:spTgt spid="61444">
                                            <p:txEl>
                                              <p:pRg st="7" end="7"/>
                                            </p:txEl>
                                          </p:spTgt>
                                        </p:tgtEl>
                                      </p:cBhvr>
                                    </p:animEffect>
                                  </p:childTnLst>
                                </p:cTn>
                              </p:par>
                              <p:par>
                                <p:cTn id="29" presetID="22" presetClass="entr" presetSubtype="1" fill="hold" grpId="0" nodeType="withEffect">
                                  <p:stCondLst>
                                    <p:cond delay="0"/>
                                  </p:stCondLst>
                                  <p:childTnLst>
                                    <p:set>
                                      <p:cBhvr>
                                        <p:cTn id="30" dur="1" fill="hold">
                                          <p:stCondLst>
                                            <p:cond delay="0"/>
                                          </p:stCondLst>
                                        </p:cTn>
                                        <p:tgtEl>
                                          <p:spTgt spid="61444">
                                            <p:txEl>
                                              <p:pRg st="8" end="8"/>
                                            </p:txEl>
                                          </p:spTgt>
                                        </p:tgtEl>
                                        <p:attrNameLst>
                                          <p:attrName>style.visibility</p:attrName>
                                        </p:attrNameLst>
                                      </p:cBhvr>
                                      <p:to>
                                        <p:strVal val="visible"/>
                                      </p:to>
                                    </p:set>
                                    <p:animEffect transition="in" filter="wipe(up)">
                                      <p:cBhvr>
                                        <p:cTn id="31" dur="500"/>
                                        <p:tgtEl>
                                          <p:spTgt spid="61444">
                                            <p:txEl>
                                              <p:pRg st="8" end="8"/>
                                            </p:txEl>
                                          </p:spTgt>
                                        </p:tgtEl>
                                      </p:cBhvr>
                                    </p:animEffect>
                                  </p:childTnLst>
                                </p:cTn>
                              </p:par>
                              <p:par>
                                <p:cTn id="32" presetID="22" presetClass="entr" presetSubtype="1" fill="hold" grpId="0" nodeType="withEffect">
                                  <p:stCondLst>
                                    <p:cond delay="0"/>
                                  </p:stCondLst>
                                  <p:childTnLst>
                                    <p:set>
                                      <p:cBhvr>
                                        <p:cTn id="33" dur="1" fill="hold">
                                          <p:stCondLst>
                                            <p:cond delay="0"/>
                                          </p:stCondLst>
                                        </p:cTn>
                                        <p:tgtEl>
                                          <p:spTgt spid="61444">
                                            <p:txEl>
                                              <p:pRg st="9" end="9"/>
                                            </p:txEl>
                                          </p:spTgt>
                                        </p:tgtEl>
                                        <p:attrNameLst>
                                          <p:attrName>style.visibility</p:attrName>
                                        </p:attrNameLst>
                                      </p:cBhvr>
                                      <p:to>
                                        <p:strVal val="visible"/>
                                      </p:to>
                                    </p:set>
                                    <p:animEffect transition="in" filter="wipe(up)">
                                      <p:cBhvr>
                                        <p:cTn id="34" dur="500"/>
                                        <p:tgtEl>
                                          <p:spTgt spid="61444">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444" grpId="0" build="p" autoUpdateAnimBg="0"/>
    </p:bld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11" name="Rectangle 4"/>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Role of the Operations Manager</a:t>
            </a:r>
          </a:p>
        </p:txBody>
      </p:sp>
      <p:sp>
        <p:nvSpPr>
          <p:cNvPr id="103426" name="Rectangle 2"/>
          <p:cNvSpPr>
            <a:spLocks noGrp="1" noChangeArrowheads="1"/>
          </p:cNvSpPr>
          <p:nvPr>
            <p:ph idx="1"/>
          </p:nvPr>
        </p:nvSpPr>
        <p:spPr>
          <a:xfrm>
            <a:off x="453990" y="1551296"/>
            <a:ext cx="10972800" cy="3539319"/>
          </a:xfrm>
        </p:spPr>
        <p:txBody>
          <a:bodyPr>
            <a:normAutofit/>
          </a:bodyPr>
          <a:lstStyle/>
          <a:p>
            <a:pPr marL="0" indent="0">
              <a:buNone/>
            </a:pPr>
            <a:r>
              <a:rPr lang="en-US" sz="2400" dirty="0">
                <a:solidFill>
                  <a:srgbClr val="303B2C"/>
                </a:solidFill>
                <a:latin typeface="Times New Roman" panose="02020603050405020304" pitchFamily="18" charset="0"/>
                <a:cs typeface="Times New Roman" panose="02020603050405020304" pitchFamily="18" charset="0"/>
              </a:rPr>
              <a:t>The </a:t>
            </a:r>
            <a:r>
              <a:rPr lang="en-US" sz="2400" b="1" dirty="0">
                <a:solidFill>
                  <a:srgbClr val="303B2C"/>
                </a:solidFill>
                <a:latin typeface="Times New Roman" panose="02020603050405020304" pitchFamily="18" charset="0"/>
                <a:cs typeface="Times New Roman" panose="02020603050405020304" pitchFamily="18" charset="0"/>
              </a:rPr>
              <a:t>Operations function</a:t>
            </a:r>
            <a:r>
              <a:rPr lang="en-US" sz="2400" dirty="0">
                <a:solidFill>
                  <a:srgbClr val="303B2C"/>
                </a:solidFill>
                <a:latin typeface="Times New Roman" panose="02020603050405020304" pitchFamily="18" charset="0"/>
                <a:cs typeface="Times New Roman" panose="02020603050405020304" pitchFamily="18" charset="0"/>
              </a:rPr>
              <a:t> consists of all activities </a:t>
            </a:r>
            <a:r>
              <a:rPr lang="en-US" sz="2400" i="1" dirty="0">
                <a:solidFill>
                  <a:srgbClr val="303B2C"/>
                </a:solidFill>
                <a:latin typeface="Times New Roman" panose="02020603050405020304" pitchFamily="18" charset="0"/>
                <a:cs typeface="Times New Roman" panose="02020603050405020304" pitchFamily="18" charset="0"/>
              </a:rPr>
              <a:t>directly</a:t>
            </a:r>
            <a:r>
              <a:rPr lang="en-US" sz="2400" dirty="0">
                <a:solidFill>
                  <a:srgbClr val="303B2C"/>
                </a:solidFill>
                <a:latin typeface="Times New Roman" panose="02020603050405020304" pitchFamily="18" charset="0"/>
                <a:cs typeface="Times New Roman" panose="02020603050405020304" pitchFamily="18" charset="0"/>
              </a:rPr>
              <a:t> related to producing goods or providing services.</a:t>
            </a:r>
          </a:p>
          <a:p>
            <a:pPr marL="0" indent="0">
              <a:buNone/>
            </a:pPr>
            <a:endParaRPr lang="en-US" sz="2400" dirty="0">
              <a:solidFill>
                <a:srgbClr val="303B2C"/>
              </a:solidFill>
              <a:latin typeface="Times New Roman" panose="02020603050405020304" pitchFamily="18" charset="0"/>
              <a:cs typeface="Times New Roman" panose="02020603050405020304" pitchFamily="18" charset="0"/>
            </a:endParaRPr>
          </a:p>
          <a:p>
            <a:pPr marL="0" indent="0">
              <a:buNone/>
            </a:pPr>
            <a:r>
              <a:rPr lang="en-US" sz="2400" dirty="0">
                <a:solidFill>
                  <a:srgbClr val="303B2C"/>
                </a:solidFill>
                <a:latin typeface="Times New Roman" panose="02020603050405020304" pitchFamily="18" charset="0"/>
                <a:cs typeface="Times New Roman" panose="02020603050405020304" pitchFamily="18" charset="0"/>
              </a:rPr>
              <a:t>A primary function of the operations manager is to guide the system by decision making.</a:t>
            </a:r>
          </a:p>
          <a:p>
            <a:pPr lvl="1" eaLnBrk="1" hangingPunct="1"/>
            <a:r>
              <a:rPr lang="en-US" dirty="0">
                <a:solidFill>
                  <a:srgbClr val="303B2C"/>
                </a:solidFill>
                <a:latin typeface="Times New Roman" panose="02020603050405020304" pitchFamily="18" charset="0"/>
                <a:cs typeface="Times New Roman" panose="02020603050405020304" pitchFamily="18" charset="0"/>
              </a:rPr>
              <a:t>System design decisions</a:t>
            </a:r>
          </a:p>
          <a:p>
            <a:pPr lvl="1" eaLnBrk="1" hangingPunct="1"/>
            <a:r>
              <a:rPr lang="en-US" dirty="0">
                <a:solidFill>
                  <a:srgbClr val="303B2C"/>
                </a:solidFill>
                <a:latin typeface="Times New Roman" panose="02020603050405020304" pitchFamily="18" charset="0"/>
                <a:cs typeface="Times New Roman" panose="02020603050405020304" pitchFamily="18" charset="0"/>
              </a:rPr>
              <a:t>System operation decisions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20</a:t>
            </a:fld>
            <a:endParaRPr lang="en-US" sz="1100" dirty="0">
              <a:solidFill>
                <a:schemeClr val="tx2"/>
              </a:solidFill>
            </a:endParaRPr>
          </a:p>
        </p:txBody>
      </p:sp>
      <p:pic>
        <p:nvPicPr>
          <p:cNvPr id="5" name="Picture 4">
            <a:extLst>
              <a:ext uri="{FF2B5EF4-FFF2-40B4-BE49-F238E27FC236}">
                <a16:creationId xmlns:a16="http://schemas.microsoft.com/office/drawing/2014/main" id="{DA9060D1-5CBB-7A94-43C9-10E609AB1D8E}"/>
              </a:ext>
            </a:extLst>
          </p:cNvPr>
          <p:cNvPicPr>
            <a:picLocks noChangeAspect="1"/>
          </p:cNvPicPr>
          <p:nvPr/>
        </p:nvPicPr>
        <p:blipFill>
          <a:blip r:embed="rId3"/>
          <a:stretch>
            <a:fillRect/>
          </a:stretch>
        </p:blipFill>
        <p:spPr>
          <a:xfrm>
            <a:off x="6797521" y="3554910"/>
            <a:ext cx="5102189" cy="2937965"/>
          </a:xfrm>
          <a:prstGeom prst="rect">
            <a:avLst/>
          </a:prstGeom>
          <a:ln>
            <a:noFill/>
          </a:ln>
          <a:effectLst>
            <a:softEdge rad="112500"/>
          </a:effectLst>
        </p:spPr>
      </p:pic>
      <p:sp>
        <p:nvSpPr>
          <p:cNvPr id="2" name="TextBox 1">
            <a:extLst>
              <a:ext uri="{FF2B5EF4-FFF2-40B4-BE49-F238E27FC236}">
                <a16:creationId xmlns:a16="http://schemas.microsoft.com/office/drawing/2014/main" id="{BEBFACD5-B961-235B-BB1A-8EFA6C7F3D18}"/>
              </a:ext>
            </a:extLst>
          </p:cNvPr>
          <p:cNvSpPr txBox="1"/>
          <p:nvPr/>
        </p:nvSpPr>
        <p:spPr>
          <a:xfrm>
            <a:off x="838200" y="5253925"/>
            <a:ext cx="4556280" cy="873572"/>
          </a:xfrm>
          <a:prstGeom prst="rect">
            <a:avLst/>
          </a:prstGeom>
          <a:noFill/>
        </p:spPr>
        <p:txBody>
          <a:bodyPr wrap="square" rtlCol="0">
            <a:spAutoFit/>
          </a:bodyPr>
          <a:lstStyle/>
          <a:p>
            <a:pPr algn="ctr">
              <a:lnSpc>
                <a:spcPct val="150000"/>
              </a:lnSpc>
            </a:pPr>
            <a:r>
              <a:rPr lang="en-US" b="1">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The level of similarity is one consideration in the design of production systems.</a:t>
            </a:r>
            <a:endParaRPr lang="en-US" b="1"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grpId="0" nodeType="clickEffect">
                                  <p:stCondLst>
                                    <p:cond delay="0"/>
                                  </p:stCondLst>
                                  <p:childTnLst>
                                    <p:set>
                                      <p:cBhvr>
                                        <p:cTn id="6" dur="1" fill="hold">
                                          <p:stCondLst>
                                            <p:cond delay="0"/>
                                          </p:stCondLst>
                                        </p:cTn>
                                        <p:tgtEl>
                                          <p:spTgt spid="103426">
                                            <p:txEl>
                                              <p:pRg st="0" end="0"/>
                                            </p:txEl>
                                          </p:spTgt>
                                        </p:tgtEl>
                                        <p:attrNameLst>
                                          <p:attrName>style.visibility</p:attrName>
                                        </p:attrNameLst>
                                      </p:cBhvr>
                                      <p:to>
                                        <p:strVal val="visible"/>
                                      </p:to>
                                    </p:set>
                                    <p:animEffect transition="in" filter="wipe(up)">
                                      <p:cBhvr>
                                        <p:cTn id="7" dur="500"/>
                                        <p:tgtEl>
                                          <p:spTgt spid="10342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grpId="0" nodeType="clickEffect">
                                  <p:stCondLst>
                                    <p:cond delay="0"/>
                                  </p:stCondLst>
                                  <p:childTnLst>
                                    <p:set>
                                      <p:cBhvr>
                                        <p:cTn id="11" dur="1" fill="hold">
                                          <p:stCondLst>
                                            <p:cond delay="0"/>
                                          </p:stCondLst>
                                        </p:cTn>
                                        <p:tgtEl>
                                          <p:spTgt spid="103426">
                                            <p:txEl>
                                              <p:pRg st="2" end="2"/>
                                            </p:txEl>
                                          </p:spTgt>
                                        </p:tgtEl>
                                        <p:attrNameLst>
                                          <p:attrName>style.visibility</p:attrName>
                                        </p:attrNameLst>
                                      </p:cBhvr>
                                      <p:to>
                                        <p:strVal val="visible"/>
                                      </p:to>
                                    </p:set>
                                    <p:animEffect transition="in" filter="wipe(up)">
                                      <p:cBhvr>
                                        <p:cTn id="12" dur="500"/>
                                        <p:tgtEl>
                                          <p:spTgt spid="103426">
                                            <p:txEl>
                                              <p:pRg st="2" end="2"/>
                                            </p:txEl>
                                          </p:spTgt>
                                        </p:tgtEl>
                                      </p:cBhvr>
                                    </p:animEffect>
                                  </p:childTnLst>
                                </p:cTn>
                              </p:par>
                              <p:par>
                                <p:cTn id="13" presetID="22" presetClass="entr" presetSubtype="1" fill="hold" grpId="0" nodeType="withEffect">
                                  <p:stCondLst>
                                    <p:cond delay="0"/>
                                  </p:stCondLst>
                                  <p:childTnLst>
                                    <p:set>
                                      <p:cBhvr>
                                        <p:cTn id="14" dur="1" fill="hold">
                                          <p:stCondLst>
                                            <p:cond delay="0"/>
                                          </p:stCondLst>
                                        </p:cTn>
                                        <p:tgtEl>
                                          <p:spTgt spid="103426">
                                            <p:txEl>
                                              <p:pRg st="3" end="3"/>
                                            </p:txEl>
                                          </p:spTgt>
                                        </p:tgtEl>
                                        <p:attrNameLst>
                                          <p:attrName>style.visibility</p:attrName>
                                        </p:attrNameLst>
                                      </p:cBhvr>
                                      <p:to>
                                        <p:strVal val="visible"/>
                                      </p:to>
                                    </p:set>
                                    <p:animEffect transition="in" filter="wipe(up)">
                                      <p:cBhvr>
                                        <p:cTn id="15" dur="500"/>
                                        <p:tgtEl>
                                          <p:spTgt spid="103426">
                                            <p:txEl>
                                              <p:pRg st="3" end="3"/>
                                            </p:txEl>
                                          </p:spTgt>
                                        </p:tgtEl>
                                      </p:cBhvr>
                                    </p:animEffect>
                                  </p:childTnLst>
                                </p:cTn>
                              </p:par>
                              <p:par>
                                <p:cTn id="16" presetID="22" presetClass="entr" presetSubtype="1" fill="hold" grpId="0" nodeType="withEffect">
                                  <p:stCondLst>
                                    <p:cond delay="0"/>
                                  </p:stCondLst>
                                  <p:childTnLst>
                                    <p:set>
                                      <p:cBhvr>
                                        <p:cTn id="17" dur="1" fill="hold">
                                          <p:stCondLst>
                                            <p:cond delay="0"/>
                                          </p:stCondLst>
                                        </p:cTn>
                                        <p:tgtEl>
                                          <p:spTgt spid="103426">
                                            <p:txEl>
                                              <p:pRg st="4" end="4"/>
                                            </p:txEl>
                                          </p:spTgt>
                                        </p:tgtEl>
                                        <p:attrNameLst>
                                          <p:attrName>style.visibility</p:attrName>
                                        </p:attrNameLst>
                                      </p:cBhvr>
                                      <p:to>
                                        <p:strVal val="visible"/>
                                      </p:to>
                                    </p:set>
                                    <p:animEffect transition="in" filter="wipe(up)">
                                      <p:cBhvr>
                                        <p:cTn id="18" dur="500"/>
                                        <p:tgtEl>
                                          <p:spTgt spid="10342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3426" grpId="0" build="p" autoUpdateAnimBg="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0"/>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 Design Decisions</a:t>
            </a:r>
          </a:p>
        </p:txBody>
      </p:sp>
      <p:sp>
        <p:nvSpPr>
          <p:cNvPr id="18435" name="Text Box 24"/>
          <p:cNvSpPr txBox="1">
            <a:spLocks noChangeArrowheads="1"/>
          </p:cNvSpPr>
          <p:nvPr/>
        </p:nvSpPr>
        <p:spPr bwMode="auto">
          <a:xfrm>
            <a:off x="219359" y="1789081"/>
            <a:ext cx="7848600" cy="4081117"/>
          </a:xfrm>
          <a:prstGeom prst="rect">
            <a:avLst/>
          </a:prstGeom>
          <a:noFill/>
          <a:ln w="9525">
            <a:noFill/>
            <a:miter lim="800000"/>
            <a:headEnd/>
            <a:tailEnd/>
          </a:ln>
        </p:spPr>
        <p:txBody>
          <a:bodyPr>
            <a:spAutoFit/>
          </a:bodyPr>
          <a:lstStyle/>
          <a:p>
            <a:pPr marL="231775" indent="-231775">
              <a:buFont typeface="Arial" charset="0"/>
              <a:buChar char="•"/>
            </a:pPr>
            <a:r>
              <a:rPr lang="en-US" sz="2400" b="1" dirty="0">
                <a:solidFill>
                  <a:srgbClr val="303B2C"/>
                </a:solidFill>
                <a:latin typeface="Times New Roman" panose="02020603050405020304" pitchFamily="18" charset="0"/>
                <a:cs typeface="Times New Roman" panose="02020603050405020304" pitchFamily="18" charset="0"/>
              </a:rPr>
              <a:t>System design</a:t>
            </a:r>
            <a:endParaRPr lang="en-US" sz="2400" dirty="0">
              <a:solidFill>
                <a:srgbClr val="303B2C"/>
              </a:solidFill>
              <a:latin typeface="Times New Roman" panose="02020603050405020304" pitchFamily="18" charset="0"/>
              <a:cs typeface="Times New Roman" panose="02020603050405020304" pitchFamily="18" charset="0"/>
            </a:endParaRP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Capacity</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Facility location</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Facility layout</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Product and service planning</a:t>
            </a:r>
          </a:p>
          <a:p>
            <a:pPr marL="688975" lvl="1"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Acquisition and placement of equipment</a:t>
            </a:r>
          </a:p>
          <a:p>
            <a:pPr marL="231775"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These are typically strategic decisions that</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usually require long-term commitment of resources</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determine parameters of system operation</a:t>
            </a:r>
          </a:p>
          <a:p>
            <a:pPr marL="231775" indent="-231775">
              <a:spcAft>
                <a:spcPct val="10000"/>
              </a:spcAft>
              <a:buFontTx/>
              <a:buChar char="–"/>
            </a:pPr>
            <a:endParaRPr lang="en-US" sz="2400" dirty="0">
              <a:solidFill>
                <a:srgbClr val="408000"/>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21</a:t>
            </a:fld>
            <a:endParaRPr lang="en-US" sz="1100" dirty="0">
              <a:solidFill>
                <a:schemeClr val="tx2"/>
              </a:solidFill>
            </a:endParaRPr>
          </a:p>
        </p:txBody>
      </p:sp>
      <p:pic>
        <p:nvPicPr>
          <p:cNvPr id="3" name="Picture 2">
            <a:extLst>
              <a:ext uri="{FF2B5EF4-FFF2-40B4-BE49-F238E27FC236}">
                <a16:creationId xmlns:a16="http://schemas.microsoft.com/office/drawing/2014/main" id="{22A961B1-9416-69F4-CCC1-3AE55FE9C2AA}"/>
              </a:ext>
            </a:extLst>
          </p:cNvPr>
          <p:cNvPicPr>
            <a:picLocks noChangeAspect="1"/>
          </p:cNvPicPr>
          <p:nvPr/>
        </p:nvPicPr>
        <p:blipFill>
          <a:blip r:embed="rId3"/>
          <a:stretch>
            <a:fillRect/>
          </a:stretch>
        </p:blipFill>
        <p:spPr>
          <a:xfrm>
            <a:off x="7400494" y="1583018"/>
            <a:ext cx="4367430" cy="4493241"/>
          </a:xfrm>
          <a:prstGeom prst="rect">
            <a:avLst/>
          </a:prstGeom>
          <a:ln>
            <a:noFill/>
          </a:ln>
          <a:effectLst>
            <a:softEdge rad="112500"/>
          </a:effectLst>
        </p:spPr>
      </p:pic>
    </p:spTree>
  </p:cSld>
  <p:clrMapOvr>
    <a:masterClrMapping/>
  </p:clrMapOv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19"/>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 Operation Decisions</a:t>
            </a:r>
          </a:p>
        </p:txBody>
      </p:sp>
      <p:sp>
        <p:nvSpPr>
          <p:cNvPr id="19459" name="Text Box 20"/>
          <p:cNvSpPr txBox="1">
            <a:spLocks noChangeArrowheads="1"/>
          </p:cNvSpPr>
          <p:nvPr/>
        </p:nvSpPr>
        <p:spPr bwMode="auto">
          <a:xfrm>
            <a:off x="0" y="1592592"/>
            <a:ext cx="11000096" cy="5595378"/>
          </a:xfrm>
          <a:prstGeom prst="rect">
            <a:avLst/>
          </a:prstGeom>
          <a:noFill/>
          <a:ln w="9525">
            <a:noFill/>
            <a:miter lim="800000"/>
            <a:headEnd/>
            <a:tailEnd/>
          </a:ln>
        </p:spPr>
        <p:txBody>
          <a:bodyPr wrap="square">
            <a:spAutoFit/>
          </a:bodyPr>
          <a:lstStyle/>
          <a:p>
            <a:pPr marL="231775" indent="-231775">
              <a:buFont typeface="Arial" charset="0"/>
              <a:buChar char="•"/>
            </a:pPr>
            <a:r>
              <a:rPr lang="en-US" sz="2400" b="1" dirty="0">
                <a:solidFill>
                  <a:srgbClr val="303B2C"/>
                </a:solidFill>
                <a:latin typeface="Times New Roman" panose="02020603050405020304" pitchFamily="18" charset="0"/>
                <a:cs typeface="Times New Roman" panose="02020603050405020304" pitchFamily="18" charset="0"/>
              </a:rPr>
              <a:t>System operation</a:t>
            </a:r>
          </a:p>
          <a:p>
            <a:pPr marL="688975" lvl="1" indent="-231775">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These are generally tactical and operational decisions</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Management of personnel</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Inventory management and control</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Scheduling</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Project management</a:t>
            </a:r>
          </a:p>
          <a:p>
            <a:pPr marL="1146175" lvl="2" indent="-231775">
              <a:spcAft>
                <a:spcPct val="10000"/>
              </a:spcAft>
              <a:buFontTx/>
              <a:buChar char="–"/>
            </a:pPr>
            <a:r>
              <a:rPr lang="en-US" sz="2400" dirty="0">
                <a:solidFill>
                  <a:srgbClr val="303B2C"/>
                </a:solidFill>
                <a:latin typeface="Times New Roman" panose="02020603050405020304" pitchFamily="18" charset="0"/>
                <a:cs typeface="Times New Roman" panose="02020603050405020304" pitchFamily="18" charset="0"/>
              </a:rPr>
              <a:t>Quality assurance</a:t>
            </a:r>
          </a:p>
          <a:p>
            <a:pPr marL="1146175" lvl="2" indent="-231775">
              <a:spcAft>
                <a:spcPct val="10000"/>
              </a:spcAft>
              <a:buFontTx/>
              <a:buChar char="–"/>
            </a:pPr>
            <a:endParaRPr lang="en-US" sz="2400" dirty="0">
              <a:solidFill>
                <a:srgbClr val="303B2C"/>
              </a:solidFill>
              <a:latin typeface="Times New Roman" panose="02020603050405020304" pitchFamily="18" charset="0"/>
              <a:cs typeface="Times New Roman" panose="02020603050405020304" pitchFamily="18" charset="0"/>
            </a:endParaRPr>
          </a:p>
          <a:p>
            <a:pPr marL="231775"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Operations managers spend more time on system operation decision than any other decision area</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They still have a vital stake in system design</a:t>
            </a:r>
          </a:p>
          <a:p>
            <a:pPr marL="688975" lvl="1" indent="-231775">
              <a:spcAft>
                <a:spcPct val="10000"/>
              </a:spcAft>
              <a:buFont typeface="Arial" charset="0"/>
              <a:buChar char="•"/>
            </a:pPr>
            <a:r>
              <a:rPr lang="en-US" sz="2400" dirty="0">
                <a:solidFill>
                  <a:srgbClr val="303B2C"/>
                </a:solidFill>
                <a:latin typeface="Times New Roman" panose="02020603050405020304" pitchFamily="18" charset="0"/>
                <a:cs typeface="Times New Roman" panose="02020603050405020304" pitchFamily="18" charset="0"/>
              </a:rPr>
              <a:t>They usually use both quantitative and qualitative approaches, as they intend to make ethical decisions.</a:t>
            </a:r>
          </a:p>
          <a:p>
            <a:pPr marL="231775" indent="-231775">
              <a:spcAft>
                <a:spcPct val="10000"/>
              </a:spcAft>
              <a:buFontTx/>
              <a:buChar char="–"/>
            </a:pPr>
            <a:endParaRPr lang="en-US" sz="2400" dirty="0">
              <a:solidFill>
                <a:srgbClr val="303B2C"/>
              </a:solidFill>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22</a:t>
            </a:fld>
            <a:endParaRPr lang="en-US" sz="1100" dirty="0">
              <a:solidFill>
                <a:schemeClr val="tx2"/>
              </a:solidFill>
            </a:endParaRPr>
          </a:p>
        </p:txBody>
      </p:sp>
      <p:pic>
        <p:nvPicPr>
          <p:cNvPr id="3" name="Picture 2">
            <a:extLst>
              <a:ext uri="{FF2B5EF4-FFF2-40B4-BE49-F238E27FC236}">
                <a16:creationId xmlns:a16="http://schemas.microsoft.com/office/drawing/2014/main" id="{9E29C579-E08F-6688-97BB-4BFACADDF258}"/>
              </a:ext>
            </a:extLst>
          </p:cNvPr>
          <p:cNvPicPr>
            <a:picLocks noChangeAspect="1"/>
          </p:cNvPicPr>
          <p:nvPr/>
        </p:nvPicPr>
        <p:blipFill>
          <a:blip r:embed="rId3"/>
          <a:stretch>
            <a:fillRect/>
          </a:stretch>
        </p:blipFill>
        <p:spPr>
          <a:xfrm>
            <a:off x="7254566" y="2506750"/>
            <a:ext cx="4496156" cy="2117456"/>
          </a:xfrm>
          <a:prstGeom prst="rect">
            <a:avLst/>
          </a:prstGeom>
          <a:ln>
            <a:noFill/>
          </a:ln>
          <a:effectLst>
            <a:softEdge rad="112500"/>
          </a:effectLst>
        </p:spPr>
      </p:pic>
    </p:spTree>
  </p:cSld>
  <p:clrMapOvr>
    <a:masterClrMapping/>
  </p:clrMapOv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ChangeArrowheads="1"/>
          </p:cNvSpPr>
          <p:nvPr>
            <p:ph idx="1"/>
          </p:nvPr>
        </p:nvSpPr>
        <p:spPr>
          <a:xfrm>
            <a:off x="510654" y="1063432"/>
            <a:ext cx="10515600" cy="4351338"/>
          </a:xfrm>
        </p:spPr>
        <p:txBody>
          <a:bodyPr>
            <a:noAutofit/>
          </a:bodyPr>
          <a:lstStyle/>
          <a:p>
            <a:pPr eaLnBrk="1" hangingPunct="1">
              <a:lnSpc>
                <a:spcPct val="90000"/>
              </a:lnSpc>
            </a:pPr>
            <a:r>
              <a:rPr lang="en-US" sz="2400" dirty="0">
                <a:latin typeface="Times New Roman" panose="02020603050405020304" pitchFamily="18" charset="0"/>
                <a:cs typeface="Times New Roman" panose="02020603050405020304" pitchFamily="18" charset="0"/>
              </a:rPr>
              <a:t>Most operations decisions involve many alternatives that can have quite different impacts on costs or profits</a:t>
            </a:r>
          </a:p>
          <a:p>
            <a:pPr eaLnBrk="1" hangingPunct="1">
              <a:lnSpc>
                <a:spcPct val="90000"/>
              </a:lnSpc>
            </a:pPr>
            <a:r>
              <a:rPr lang="en-US" sz="2400" dirty="0">
                <a:latin typeface="Times New Roman" panose="02020603050405020304" pitchFamily="18" charset="0"/>
                <a:cs typeface="Times New Roman" panose="02020603050405020304" pitchFamily="18" charset="0"/>
              </a:rPr>
              <a:t>Typical operations decisions include:</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What:</a:t>
            </a:r>
            <a:r>
              <a:rPr lang="en-US" dirty="0">
                <a:latin typeface="Times New Roman" panose="02020603050405020304" pitchFamily="18" charset="0"/>
                <a:cs typeface="Times New Roman" panose="02020603050405020304" pitchFamily="18" charset="0"/>
              </a:rPr>
              <a:t> What resources are needed, and in what amounts?</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When:</a:t>
            </a:r>
            <a:r>
              <a:rPr lang="en-US" dirty="0">
                <a:latin typeface="Times New Roman" panose="02020603050405020304" pitchFamily="18" charset="0"/>
                <a:cs typeface="Times New Roman" panose="02020603050405020304" pitchFamily="18" charset="0"/>
              </a:rPr>
              <a:t> When will each resource be needed? When should the work be scheduled? When should materials and other supplies be ordered?</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Where:</a:t>
            </a:r>
            <a:r>
              <a:rPr lang="en-US" dirty="0">
                <a:latin typeface="Times New Roman" panose="02020603050405020304" pitchFamily="18" charset="0"/>
                <a:cs typeface="Times New Roman" panose="02020603050405020304" pitchFamily="18" charset="0"/>
              </a:rPr>
              <a:t> Where will the work be done?</a:t>
            </a:r>
          </a:p>
          <a:p>
            <a:pPr lvl="1" eaLnBrk="1" hangingPunct="1">
              <a:lnSpc>
                <a:spcPct val="130000"/>
              </a:lnSpc>
            </a:pPr>
            <a:r>
              <a:rPr lang="en-US" b="1" i="1" dirty="0">
                <a:latin typeface="Times New Roman" panose="02020603050405020304" pitchFamily="18" charset="0"/>
                <a:cs typeface="Times New Roman" panose="02020603050405020304" pitchFamily="18" charset="0"/>
              </a:rPr>
              <a:t>How:</a:t>
            </a:r>
            <a:r>
              <a:rPr lang="en-US" dirty="0">
                <a:latin typeface="Times New Roman" panose="02020603050405020304" pitchFamily="18" charset="0"/>
                <a:cs typeface="Times New Roman" panose="02020603050405020304" pitchFamily="18" charset="0"/>
              </a:rPr>
              <a:t> How will the product or service be designed? How will the work be done? How will resources be allocated?</a:t>
            </a:r>
          </a:p>
          <a:p>
            <a:pPr lvl="1" eaLnBrk="1" hangingPunct="1">
              <a:lnSpc>
                <a:spcPct val="130000"/>
              </a:lnSpc>
            </a:pPr>
            <a:r>
              <a:rPr lang="en-US" b="1" i="1" dirty="0">
                <a:latin typeface="Times New Roman" panose="02020603050405020304" pitchFamily="18" charset="0"/>
                <a:cs typeface="Times New Roman" panose="02020603050405020304" pitchFamily="18" charset="0"/>
              </a:rPr>
              <a:t>Who:</a:t>
            </a:r>
            <a:r>
              <a:rPr lang="en-US" dirty="0">
                <a:latin typeface="Times New Roman" panose="02020603050405020304" pitchFamily="18" charset="0"/>
                <a:cs typeface="Times New Roman" panose="02020603050405020304" pitchFamily="18" charset="0"/>
              </a:rPr>
              <a:t> Who will do the work?</a:t>
            </a:r>
          </a:p>
          <a:p>
            <a:pPr marL="457200" lvl="1" indent="0" algn="ctr" eaLnBrk="1" hangingPunct="1">
              <a:lnSpc>
                <a:spcPct val="130000"/>
              </a:lnSpc>
              <a:buNone/>
            </a:pPr>
            <a:r>
              <a:rPr lang="en-US" sz="2000" b="1" kern="0" dirty="0">
                <a:solidFill>
                  <a:schemeClr val="accent6">
                    <a:lumMod val="50000"/>
                  </a:schemeClr>
                </a:solidFill>
                <a:effectLst/>
                <a:latin typeface="Times New Roman" panose="02020603050405020304" pitchFamily="18" charset="0"/>
                <a:ea typeface="Arial Unicode MS"/>
              </a:rPr>
              <a:t>Therefore, Service often requires greater labor content, whereas manufacturing is more capital intensive. </a:t>
            </a:r>
            <a:endParaRPr lang="en-US" sz="2800" b="1" dirty="0">
              <a:solidFill>
                <a:schemeClr val="accent6">
                  <a:lumMod val="50000"/>
                </a:schemeClr>
              </a:solidFill>
              <a:latin typeface="Times New Roman" panose="02020603050405020304" pitchFamily="18" charset="0"/>
              <a:cs typeface="Times New Roman" panose="02020603050405020304" pitchFamily="18" charset="0"/>
            </a:endParaRPr>
          </a:p>
        </p:txBody>
      </p:sp>
      <p:sp>
        <p:nvSpPr>
          <p:cNvPr id="22530" name="Rectangle 2"/>
          <p:cNvSpPr>
            <a:spLocks noGrp="1" noChangeArrowheads="1"/>
          </p:cNvSpPr>
          <p:nvPr>
            <p:ph type="title"/>
          </p:nvPr>
        </p:nvSpPr>
        <p:spPr>
          <a:xfrm>
            <a:off x="510654" y="-118188"/>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OM Decision Making</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23</a:t>
            </a:fld>
            <a:endParaRPr lang="en-US" sz="1100" dirty="0">
              <a:solidFill>
                <a:schemeClr val="tx2"/>
              </a:solidFill>
            </a:endParaRPr>
          </a:p>
        </p:txBody>
      </p:sp>
    </p:spTree>
    <p:extLst>
      <p:ext uri="{BB962C8B-B14F-4D97-AF65-F5344CB8AC3E}">
        <p14:creationId xmlns:p14="http://schemas.microsoft.com/office/powerpoint/2010/main" val="84867955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normAutofit/>
          </a:bodyPr>
          <a:lstStyle/>
          <a:p>
            <a:pPr algn="ctr" eaLnBrk="1" hangingPunct="1"/>
            <a:r>
              <a:rPr lang="en-US" sz="4800"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General Approach to Decision Making</a:t>
            </a:r>
          </a:p>
        </p:txBody>
      </p:sp>
      <p:sp>
        <p:nvSpPr>
          <p:cNvPr id="23555" name="Rectangle 3"/>
          <p:cNvSpPr>
            <a:spLocks noGrp="1" noChangeArrowheads="1"/>
          </p:cNvSpPr>
          <p:nvPr>
            <p:ph idx="1"/>
          </p:nvPr>
        </p:nvSpPr>
        <p:spPr>
          <a:xfrm>
            <a:off x="163773" y="1690688"/>
            <a:ext cx="12028227" cy="3880514"/>
          </a:xfrm>
        </p:spPr>
        <p:txBody>
          <a:bodyPr>
            <a:noAutofit/>
          </a:bodyPr>
          <a:lstStyle/>
          <a:p>
            <a:pPr eaLnBrk="1" hangingPunct="1">
              <a:lnSpc>
                <a:spcPct val="150000"/>
              </a:lnSpc>
            </a:pPr>
            <a:r>
              <a:rPr lang="en-US" sz="2200" dirty="0">
                <a:latin typeface="Times New Roman" panose="02020603050405020304" pitchFamily="18" charset="0"/>
                <a:cs typeface="Times New Roman" panose="02020603050405020304" pitchFamily="18" charset="0"/>
              </a:rPr>
              <a:t>Modeling is a key tool used by all decision makers</a:t>
            </a:r>
          </a:p>
          <a:p>
            <a:pPr lvl="1" eaLnBrk="1" hangingPunct="1">
              <a:lnSpc>
                <a:spcPct val="150000"/>
              </a:lnSpc>
            </a:pPr>
            <a:r>
              <a:rPr lang="en-US" sz="2200" b="1" i="1" dirty="0">
                <a:latin typeface="Times New Roman" panose="02020603050405020304" pitchFamily="18" charset="0"/>
                <a:cs typeface="Times New Roman" panose="02020603050405020304" pitchFamily="18" charset="0"/>
              </a:rPr>
              <a:t>Model</a:t>
            </a:r>
            <a:r>
              <a:rPr lang="en-US" sz="2200" dirty="0">
                <a:latin typeface="Times New Roman" panose="02020603050405020304" pitchFamily="18" charset="0"/>
                <a:cs typeface="Times New Roman" panose="02020603050405020304" pitchFamily="18" charset="0"/>
              </a:rPr>
              <a:t> - an abstraction of reality; a simplification of something</a:t>
            </a:r>
          </a:p>
          <a:p>
            <a:pPr lvl="1" eaLnBrk="1" hangingPunct="1">
              <a:lnSpc>
                <a:spcPct val="150000"/>
              </a:lnSpc>
            </a:pPr>
            <a:r>
              <a:rPr lang="en-US" sz="2200" dirty="0">
                <a:latin typeface="Times New Roman" panose="02020603050405020304" pitchFamily="18" charset="0"/>
                <a:cs typeface="Times New Roman" panose="02020603050405020304" pitchFamily="18" charset="0"/>
              </a:rPr>
              <a:t>Common features of models:</a:t>
            </a:r>
          </a:p>
          <a:p>
            <a:pPr lvl="2" eaLnBrk="1" hangingPunct="1">
              <a:lnSpc>
                <a:spcPct val="150000"/>
              </a:lnSpc>
            </a:pPr>
            <a:r>
              <a:rPr lang="en-US" sz="2200" dirty="0">
                <a:latin typeface="Times New Roman" panose="02020603050405020304" pitchFamily="18" charset="0"/>
                <a:cs typeface="Times New Roman" panose="02020603050405020304" pitchFamily="18" charset="0"/>
              </a:rPr>
              <a:t>They are simplifications of real-life phenomena</a:t>
            </a:r>
          </a:p>
          <a:p>
            <a:pPr lvl="2" eaLnBrk="1" hangingPunct="1">
              <a:lnSpc>
                <a:spcPct val="150000"/>
              </a:lnSpc>
            </a:pPr>
            <a:r>
              <a:rPr lang="en-US" sz="2200" dirty="0">
                <a:latin typeface="Times New Roman" panose="02020603050405020304" pitchFamily="18" charset="0"/>
                <a:cs typeface="Times New Roman" panose="02020603050405020304" pitchFamily="18" charset="0"/>
              </a:rPr>
              <a:t>They omit unimportant details of the real-life systems they mimic so that attention can be focused on the most important aspects of the real-life system</a:t>
            </a:r>
          </a:p>
          <a:p>
            <a:pPr lvl="1">
              <a:lnSpc>
                <a:spcPct val="150000"/>
              </a:lnSpc>
            </a:pPr>
            <a:r>
              <a:rPr lang="en-US" sz="2200" dirty="0">
                <a:latin typeface="Times New Roman" panose="02020603050405020304" pitchFamily="18" charset="0"/>
                <a:cs typeface="Times New Roman" panose="02020603050405020304" pitchFamily="18" charset="0"/>
              </a:rPr>
              <a:t>Physical Model – miniature airplane</a:t>
            </a:r>
          </a:p>
          <a:p>
            <a:pPr lvl="1">
              <a:lnSpc>
                <a:spcPct val="150000"/>
              </a:lnSpc>
            </a:pPr>
            <a:r>
              <a:rPr lang="en-US" sz="2200" dirty="0">
                <a:latin typeface="Times New Roman" panose="02020603050405020304" pitchFamily="18" charset="0"/>
                <a:cs typeface="Times New Roman" panose="02020603050405020304" pitchFamily="18" charset="0"/>
              </a:rPr>
              <a:t>Schematic Model – drawing of a city</a:t>
            </a:r>
          </a:p>
          <a:p>
            <a:pPr lvl="1">
              <a:lnSpc>
                <a:spcPct val="150000"/>
              </a:lnSpc>
            </a:pPr>
            <a:r>
              <a:rPr lang="en-US" sz="2200" dirty="0">
                <a:latin typeface="Times New Roman" panose="02020603050405020304" pitchFamily="18" charset="0"/>
                <a:cs typeface="Times New Roman" panose="02020603050405020304" pitchFamily="18" charset="0"/>
              </a:rPr>
              <a:t>Mathematical Model – Inventory optimization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24</a:t>
            </a:fld>
            <a:endParaRPr lang="en-US" sz="1100" dirty="0">
              <a:solidFill>
                <a:schemeClr val="tx2"/>
              </a:solidFil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77229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Understanding Models	</a:t>
            </a:r>
          </a:p>
        </p:txBody>
      </p:sp>
      <p:sp>
        <p:nvSpPr>
          <p:cNvPr id="25603" name="Rectangle 3"/>
          <p:cNvSpPr>
            <a:spLocks noGrp="1" noChangeArrowheads="1"/>
          </p:cNvSpPr>
          <p:nvPr>
            <p:ph idx="1"/>
          </p:nvPr>
        </p:nvSpPr>
        <p:spPr>
          <a:xfrm>
            <a:off x="381000" y="2509554"/>
            <a:ext cx="10972800" cy="3263449"/>
          </a:xfrm>
        </p:spPr>
        <p:txBody>
          <a:bodyPr/>
          <a:lstStyle/>
          <a:p>
            <a:pPr eaLnBrk="1" hangingPunct="1">
              <a:lnSpc>
                <a:spcPct val="150000"/>
              </a:lnSpc>
            </a:pPr>
            <a:r>
              <a:rPr lang="en-US" dirty="0">
                <a:latin typeface="Times New Roman" panose="02020603050405020304" pitchFamily="18" charset="0"/>
                <a:cs typeface="Times New Roman" panose="02020603050405020304" pitchFamily="18" charset="0"/>
              </a:rPr>
              <a:t>Keys to successfully using a model in decision making</a:t>
            </a:r>
          </a:p>
          <a:p>
            <a:pPr lvl="1" eaLnBrk="1" hangingPunct="1">
              <a:lnSpc>
                <a:spcPct val="150000"/>
              </a:lnSpc>
            </a:pPr>
            <a:r>
              <a:rPr lang="en-US" dirty="0">
                <a:latin typeface="Times New Roman" panose="02020603050405020304" pitchFamily="18" charset="0"/>
                <a:cs typeface="Times New Roman" panose="02020603050405020304" pitchFamily="18" charset="0"/>
              </a:rPr>
              <a:t>What is its purpose?</a:t>
            </a:r>
          </a:p>
          <a:p>
            <a:pPr lvl="1" eaLnBrk="1" hangingPunct="1">
              <a:lnSpc>
                <a:spcPct val="150000"/>
              </a:lnSpc>
            </a:pPr>
            <a:r>
              <a:rPr lang="en-US" dirty="0">
                <a:latin typeface="Times New Roman" panose="02020603050405020304" pitchFamily="18" charset="0"/>
                <a:cs typeface="Times New Roman" panose="02020603050405020304" pitchFamily="18" charset="0"/>
              </a:rPr>
              <a:t>How is it used to generate results?</a:t>
            </a:r>
          </a:p>
          <a:p>
            <a:pPr lvl="1" eaLnBrk="1" hangingPunct="1">
              <a:lnSpc>
                <a:spcPct val="150000"/>
              </a:lnSpc>
            </a:pPr>
            <a:r>
              <a:rPr lang="en-US" dirty="0">
                <a:latin typeface="Times New Roman" panose="02020603050405020304" pitchFamily="18" charset="0"/>
                <a:cs typeface="Times New Roman" panose="02020603050405020304" pitchFamily="18" charset="0"/>
              </a:rPr>
              <a:t>How are the results interpreted and used?</a:t>
            </a:r>
          </a:p>
          <a:p>
            <a:pPr lvl="1" eaLnBrk="1" hangingPunct="1">
              <a:lnSpc>
                <a:spcPct val="150000"/>
              </a:lnSpc>
            </a:pPr>
            <a:r>
              <a:rPr lang="en-US" dirty="0">
                <a:latin typeface="Times New Roman" panose="02020603050405020304" pitchFamily="18" charset="0"/>
                <a:cs typeface="Times New Roman" panose="02020603050405020304" pitchFamily="18" charset="0"/>
              </a:rPr>
              <a:t>What are the model’s assumptions and limitations?</a:t>
            </a:r>
          </a:p>
          <a:p>
            <a:pPr lvl="1" eaLnBrk="1" hangingPunct="1">
              <a:lnSpc>
                <a:spcPct val="150000"/>
              </a:lnSpc>
            </a:pPr>
            <a:endParaRPr lang="en-US"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25</a:t>
            </a:fld>
            <a:endParaRPr lang="en-US" sz="1100" dirty="0">
              <a:solidFill>
                <a:schemeClr val="tx2"/>
              </a:solidFil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8" name="Rectangle 3"/>
          <p:cNvSpPr>
            <a:spLocks noGrp="1" noChangeArrowheads="1"/>
          </p:cNvSpPr>
          <p:nvPr>
            <p:ph idx="1"/>
          </p:nvPr>
        </p:nvSpPr>
        <p:spPr>
          <a:xfrm>
            <a:off x="838200" y="2141537"/>
            <a:ext cx="10515600" cy="4351338"/>
          </a:xfrm>
        </p:spPr>
        <p:txBody>
          <a:bodyPr>
            <a:normAutofit/>
          </a:bodyPr>
          <a:lstStyle/>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Generally easier to use and less expensive than dealing with the real system</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Require users to organize and sometimes quantify information</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Increase understanding of the problem</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Enable managers to analyze “What if?” questions</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Serve as a consistent tool for evaluation and provide a standardized format for analyzing a problem</a:t>
            </a:r>
          </a:p>
          <a:p>
            <a:pPr marL="457200" indent="-457200">
              <a:lnSpc>
                <a:spcPct val="120000"/>
              </a:lnSpc>
              <a:buFont typeface="+mj-lt"/>
              <a:buAutoNum type="arabicPeriod"/>
            </a:pPr>
            <a:r>
              <a:rPr lang="en-US" sz="2400" dirty="0">
                <a:latin typeface="Times New Roman" panose="02020603050405020304" pitchFamily="18" charset="0"/>
                <a:cs typeface="Times New Roman" panose="02020603050405020304" pitchFamily="18" charset="0"/>
              </a:rPr>
              <a:t>Enable users to bring the power of mathematics to bear on a problem</a:t>
            </a:r>
          </a:p>
        </p:txBody>
      </p:sp>
      <p:sp>
        <p:nvSpPr>
          <p:cNvPr id="26627" name="Rectangle 2"/>
          <p:cNvSpPr>
            <a:spLocks noGrp="1" noChangeArrowheads="1"/>
          </p:cNvSpPr>
          <p:nvPr>
            <p:ph type="title"/>
          </p:nvPr>
        </p:nvSpPr>
        <p:spPr>
          <a:xfrm>
            <a:off x="838200" y="712459"/>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Benefits of Models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26</a:t>
            </a:fld>
            <a:endParaRPr lang="en-US" sz="1100" dirty="0">
              <a:solidFill>
                <a:schemeClr val="tx2"/>
              </a:solidFil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3"/>
          <p:cNvSpPr>
            <a:spLocks noGrp="1" noChangeArrowheads="1"/>
          </p:cNvSpPr>
          <p:nvPr>
            <p:ph idx="1"/>
          </p:nvPr>
        </p:nvSpPr>
        <p:spPr>
          <a:xfrm>
            <a:off x="838200" y="1472324"/>
            <a:ext cx="10515600" cy="4351338"/>
          </a:xfrm>
        </p:spPr>
        <p:txBody>
          <a:bodyPr/>
          <a:lstStyle/>
          <a:p>
            <a:pPr algn="just" eaLnBrk="1" hangingPunct="1">
              <a:lnSpc>
                <a:spcPct val="150000"/>
              </a:lnSpc>
            </a:pPr>
            <a:r>
              <a:rPr lang="en-US" b="0" dirty="0">
                <a:latin typeface="Times New Roman" panose="02020603050405020304" pitchFamily="18" charset="0"/>
                <a:cs typeface="Times New Roman" panose="02020603050405020304" pitchFamily="18" charset="0"/>
              </a:rPr>
              <a:t>Quantitative information may be emphasized at the expense of qualitative information</a:t>
            </a:r>
          </a:p>
          <a:p>
            <a:pPr algn="just" eaLnBrk="1" hangingPunct="1">
              <a:lnSpc>
                <a:spcPct val="150000"/>
              </a:lnSpc>
            </a:pPr>
            <a:r>
              <a:rPr lang="en-US" b="0" dirty="0">
                <a:latin typeface="Times New Roman" panose="02020603050405020304" pitchFamily="18" charset="0"/>
                <a:cs typeface="Times New Roman" panose="02020603050405020304" pitchFamily="18" charset="0"/>
              </a:rPr>
              <a:t>Models may be incorrectly applied, and the results misinterpreted</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This is a real risk with the widespread availability of sophisticated, computerized models placed in the hands of uninformed users</a:t>
            </a:r>
          </a:p>
          <a:p>
            <a:pPr algn="just" eaLnBrk="1" hangingPunct="1">
              <a:lnSpc>
                <a:spcPct val="150000"/>
              </a:lnSpc>
            </a:pPr>
            <a:r>
              <a:rPr lang="en-US" b="0" dirty="0">
                <a:latin typeface="Times New Roman" panose="02020603050405020304" pitchFamily="18" charset="0"/>
                <a:cs typeface="Times New Roman" panose="02020603050405020304" pitchFamily="18" charset="0"/>
              </a:rPr>
              <a:t>The use of models does not guarantee good decisions</a:t>
            </a:r>
          </a:p>
        </p:txBody>
      </p:sp>
      <p:sp>
        <p:nvSpPr>
          <p:cNvPr id="28674" name="Rectangle 2"/>
          <p:cNvSpPr>
            <a:spLocks noGrp="1" noChangeArrowheads="1"/>
          </p:cNvSpPr>
          <p:nvPr>
            <p:ph type="title"/>
          </p:nvPr>
        </p:nvSpPr>
        <p:spPr>
          <a:xfrm>
            <a:off x="838200" y="28323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Model Limitations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27</a:t>
            </a:fld>
            <a:endParaRPr lang="en-US" sz="1100" dirty="0">
              <a:solidFill>
                <a:schemeClr val="tx2"/>
              </a:solidFill>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Rectangle 3"/>
          <p:cNvSpPr>
            <a:spLocks noGrp="1" noChangeArrowheads="1"/>
          </p:cNvSpPr>
          <p:nvPr>
            <p:ph idx="1"/>
          </p:nvPr>
        </p:nvSpPr>
        <p:spPr>
          <a:xfrm>
            <a:off x="456063" y="1690688"/>
            <a:ext cx="10515600" cy="4351338"/>
          </a:xfrm>
        </p:spPr>
        <p:txBody>
          <a:bodyPr/>
          <a:lstStyle/>
          <a:p>
            <a:pPr algn="just" eaLnBrk="1" hangingPunct="1">
              <a:lnSpc>
                <a:spcPct val="200000"/>
              </a:lnSpc>
            </a:pPr>
            <a:r>
              <a:rPr lang="en-US" b="0" dirty="0">
                <a:latin typeface="Times New Roman" panose="02020603050405020304" pitchFamily="18" charset="0"/>
                <a:cs typeface="Times New Roman" panose="02020603050405020304" pitchFamily="18" charset="0"/>
              </a:rPr>
              <a:t>A decision-making approach that frequently seeks to obtain a mathematically optimal solution</a:t>
            </a:r>
          </a:p>
          <a:p>
            <a:pPr lvl="1" algn="just" eaLnBrk="1" hangingPunct="1">
              <a:lnSpc>
                <a:spcPct val="200000"/>
              </a:lnSpc>
            </a:pPr>
            <a:r>
              <a:rPr lang="en-US" dirty="0">
                <a:latin typeface="Times New Roman" panose="02020603050405020304" pitchFamily="18" charset="0"/>
                <a:cs typeface="Times New Roman" panose="02020603050405020304" pitchFamily="18" charset="0"/>
              </a:rPr>
              <a:t>Supported by computer calculations</a:t>
            </a:r>
          </a:p>
          <a:p>
            <a:pPr lvl="1" algn="just" eaLnBrk="1" hangingPunct="1">
              <a:lnSpc>
                <a:spcPct val="200000"/>
              </a:lnSpc>
            </a:pPr>
            <a:r>
              <a:rPr lang="en-US" dirty="0">
                <a:latin typeface="Times New Roman" panose="02020603050405020304" pitchFamily="18" charset="0"/>
                <a:cs typeface="Times New Roman" panose="02020603050405020304" pitchFamily="18" charset="0"/>
              </a:rPr>
              <a:t>Often work together with qualitative approaches</a:t>
            </a:r>
          </a:p>
        </p:txBody>
      </p:sp>
      <p:sp>
        <p:nvSpPr>
          <p:cNvPr id="27650"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Quantitative Approaches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28</a:t>
            </a:fld>
            <a:endParaRPr lang="en-US" sz="1100" dirty="0">
              <a:solidFill>
                <a:schemeClr val="tx2"/>
              </a:solidFil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9" name="Rectangle 3"/>
          <p:cNvSpPr>
            <a:spLocks noGrp="1" noChangeArrowheads="1"/>
          </p:cNvSpPr>
          <p:nvPr>
            <p:ph idx="1"/>
          </p:nvPr>
        </p:nvSpPr>
        <p:spPr>
          <a:xfrm>
            <a:off x="286603" y="2209609"/>
            <a:ext cx="5390866" cy="3810000"/>
          </a:xfrm>
        </p:spPr>
        <p:txBody>
          <a:bodyPr>
            <a:noAutofit/>
          </a:bodyPr>
          <a:lstStyle/>
          <a:p>
            <a:pPr eaLnBrk="1" hangingPunct="1"/>
            <a:r>
              <a:rPr lang="en-US" sz="2400" b="1" dirty="0">
                <a:latin typeface="Times New Roman" panose="02020603050405020304" pitchFamily="18" charset="0"/>
                <a:cs typeface="Times New Roman" panose="02020603050405020304" pitchFamily="18" charset="0"/>
              </a:rPr>
              <a:t>Performance metrics</a:t>
            </a:r>
          </a:p>
          <a:p>
            <a:pPr lvl="1" eaLnBrk="1" hangingPunct="1"/>
            <a:r>
              <a:rPr lang="en-US" dirty="0">
                <a:latin typeface="Times New Roman" panose="02020603050405020304" pitchFamily="18" charset="0"/>
                <a:cs typeface="Times New Roman" panose="02020603050405020304" pitchFamily="18" charset="0"/>
              </a:rPr>
              <a:t>All managers use metrics to manage and control operations</a:t>
            </a:r>
          </a:p>
          <a:p>
            <a:pPr lvl="2" eaLnBrk="1" hangingPunct="1"/>
            <a:r>
              <a:rPr lang="en-US" sz="2400" dirty="0">
                <a:latin typeface="Times New Roman" panose="02020603050405020304" pitchFamily="18" charset="0"/>
                <a:cs typeface="Times New Roman" panose="02020603050405020304" pitchFamily="18" charset="0"/>
              </a:rPr>
              <a:t>Profits</a:t>
            </a:r>
          </a:p>
          <a:p>
            <a:pPr lvl="2" eaLnBrk="1" hangingPunct="1"/>
            <a:r>
              <a:rPr lang="en-US" sz="2400" dirty="0">
                <a:latin typeface="Times New Roman" panose="02020603050405020304" pitchFamily="18" charset="0"/>
                <a:cs typeface="Times New Roman" panose="02020603050405020304" pitchFamily="18" charset="0"/>
              </a:rPr>
              <a:t>Costs</a:t>
            </a:r>
          </a:p>
          <a:p>
            <a:pPr lvl="2" eaLnBrk="1" hangingPunct="1"/>
            <a:r>
              <a:rPr lang="en-US" sz="2400" dirty="0">
                <a:latin typeface="Times New Roman" panose="02020603050405020304" pitchFamily="18" charset="0"/>
                <a:cs typeface="Times New Roman" panose="02020603050405020304" pitchFamily="18" charset="0"/>
              </a:rPr>
              <a:t>Quality</a:t>
            </a:r>
          </a:p>
          <a:p>
            <a:pPr lvl="2" eaLnBrk="1" hangingPunct="1"/>
            <a:r>
              <a:rPr lang="en-US" sz="2400" dirty="0">
                <a:latin typeface="Times New Roman" panose="02020603050405020304" pitchFamily="18" charset="0"/>
                <a:cs typeface="Times New Roman" panose="02020603050405020304" pitchFamily="18" charset="0"/>
              </a:rPr>
              <a:t>Productivity</a:t>
            </a:r>
          </a:p>
          <a:p>
            <a:pPr lvl="2" eaLnBrk="1" hangingPunct="1"/>
            <a:r>
              <a:rPr lang="en-US" sz="2400" dirty="0">
                <a:latin typeface="Times New Roman" panose="02020603050405020304" pitchFamily="18" charset="0"/>
                <a:cs typeface="Times New Roman" panose="02020603050405020304" pitchFamily="18" charset="0"/>
              </a:rPr>
              <a:t>Flexibility</a:t>
            </a:r>
          </a:p>
          <a:p>
            <a:pPr lvl="2" eaLnBrk="1" hangingPunct="1"/>
            <a:r>
              <a:rPr lang="en-US" sz="2400" dirty="0">
                <a:latin typeface="Times New Roman" panose="02020603050405020304" pitchFamily="18" charset="0"/>
                <a:cs typeface="Times New Roman" panose="02020603050405020304" pitchFamily="18" charset="0"/>
              </a:rPr>
              <a:t>Inventories</a:t>
            </a:r>
          </a:p>
          <a:p>
            <a:pPr lvl="2" eaLnBrk="1" hangingPunct="1"/>
            <a:r>
              <a:rPr lang="en-US" sz="2400" dirty="0">
                <a:latin typeface="Times New Roman" panose="02020603050405020304" pitchFamily="18" charset="0"/>
                <a:cs typeface="Times New Roman" panose="02020603050405020304" pitchFamily="18" charset="0"/>
              </a:rPr>
              <a:t>Schedules</a:t>
            </a:r>
          </a:p>
          <a:p>
            <a:pPr lvl="2" eaLnBrk="1" hangingPunct="1"/>
            <a:r>
              <a:rPr lang="en-US" sz="2400" dirty="0">
                <a:latin typeface="Times New Roman" panose="02020603050405020304" pitchFamily="18" charset="0"/>
                <a:cs typeface="Times New Roman" panose="02020603050405020304" pitchFamily="18" charset="0"/>
              </a:rPr>
              <a:t>Forecast accuracy</a:t>
            </a:r>
          </a:p>
        </p:txBody>
      </p:sp>
      <p:sp>
        <p:nvSpPr>
          <p:cNvPr id="29698" name="Rectangle 2"/>
          <p:cNvSpPr>
            <a:spLocks noGrp="1" noChangeArrowheads="1"/>
          </p:cNvSpPr>
          <p:nvPr>
            <p:ph type="title"/>
          </p:nvPr>
        </p:nvSpPr>
        <p:spPr>
          <a:xfrm>
            <a:off x="551597" y="693737"/>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Metrics and Trade-Offs</a:t>
            </a:r>
          </a:p>
        </p:txBody>
      </p:sp>
      <p:sp>
        <p:nvSpPr>
          <p:cNvPr id="29700" name="Rectangle 4"/>
          <p:cNvSpPr>
            <a:spLocks noGrp="1" noChangeArrowheads="1"/>
          </p:cNvSpPr>
          <p:nvPr>
            <p:ph type="body" sz="half" idx="4294967295"/>
          </p:nvPr>
        </p:nvSpPr>
        <p:spPr>
          <a:xfrm>
            <a:off x="6840371" y="2019300"/>
            <a:ext cx="4623748" cy="2819400"/>
          </a:xfrm>
        </p:spPr>
        <p:txBody>
          <a:bodyPr>
            <a:noAutofit/>
          </a:bodyPr>
          <a:lstStyle/>
          <a:p>
            <a:pPr eaLnBrk="1" hangingPunct="1">
              <a:lnSpc>
                <a:spcPct val="150000"/>
              </a:lnSpc>
            </a:pPr>
            <a:r>
              <a:rPr lang="en-US" sz="2400" b="1" dirty="0">
                <a:latin typeface="Times New Roman" panose="02020603050405020304" pitchFamily="18" charset="0"/>
                <a:cs typeface="Times New Roman" panose="02020603050405020304" pitchFamily="18" charset="0"/>
              </a:rPr>
              <a:t>Analysis of trade-offs</a:t>
            </a:r>
          </a:p>
          <a:p>
            <a:pPr lvl="1" eaLnBrk="1" hangingPunct="1">
              <a:lnSpc>
                <a:spcPct val="150000"/>
              </a:lnSpc>
            </a:pPr>
            <a:r>
              <a:rPr lang="en-US" dirty="0">
                <a:latin typeface="Times New Roman" panose="02020603050405020304" pitchFamily="18" charset="0"/>
                <a:cs typeface="Times New Roman" panose="02020603050405020304" pitchFamily="18" charset="0"/>
              </a:rPr>
              <a:t>A trade-off is giving up one thing in return for something else</a:t>
            </a:r>
          </a:p>
          <a:p>
            <a:pPr lvl="1" eaLnBrk="1" hangingPunct="1">
              <a:lnSpc>
                <a:spcPct val="150000"/>
              </a:lnSpc>
            </a:pPr>
            <a:r>
              <a:rPr lang="en-US" dirty="0">
                <a:latin typeface="Times New Roman" panose="02020603050405020304" pitchFamily="18" charset="0"/>
                <a:cs typeface="Times New Roman" panose="02020603050405020304" pitchFamily="18" charset="0"/>
              </a:rPr>
              <a:t>Carrying more inventory (an expense) to achieve a greater level of customer service</a:t>
            </a:r>
          </a:p>
        </p:txBody>
      </p:sp>
      <p:sp>
        <p:nvSpPr>
          <p:cNvPr id="7" name="TextBox 6"/>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29</a:t>
            </a:fld>
            <a:endParaRPr lang="en-US" sz="1100" dirty="0">
              <a:solidFill>
                <a:schemeClr val="tx2"/>
              </a:solidFil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1" name="Rectangle 3"/>
          <p:cNvSpPr>
            <a:spLocks noGrp="1" noChangeArrowheads="1"/>
          </p:cNvSpPr>
          <p:nvPr>
            <p:ph idx="1"/>
          </p:nvPr>
        </p:nvSpPr>
        <p:spPr>
          <a:xfrm>
            <a:off x="469709" y="1375249"/>
            <a:ext cx="11386493" cy="4351338"/>
          </a:xfrm>
        </p:spPr>
        <p:txBody>
          <a:bodyPr>
            <a:noAutofit/>
          </a:bodyPr>
          <a:lstStyle/>
          <a:p>
            <a:pPr algn="just" eaLnBrk="1" hangingPunct="1">
              <a:lnSpc>
                <a:spcPct val="110000"/>
              </a:lnSpc>
            </a:pPr>
            <a:r>
              <a:rPr lang="en-US" sz="2400" b="1" i="1" dirty="0">
                <a:latin typeface="Times New Roman" panose="02020603050405020304" pitchFamily="18" charset="0"/>
                <a:cs typeface="Times New Roman" panose="02020603050405020304" pitchFamily="18" charset="0"/>
              </a:rPr>
              <a:t>System</a:t>
            </a:r>
            <a:r>
              <a:rPr lang="en-US" sz="2400" dirty="0">
                <a:latin typeface="Times New Roman" panose="02020603050405020304" pitchFamily="18" charset="0"/>
                <a:cs typeface="Times New Roman" panose="02020603050405020304" pitchFamily="18" charset="0"/>
              </a:rPr>
              <a:t> - a set of interrelated parts that must work together</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The business organization is a system composed of subsystems</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Marketing subsystem</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Operations subsystem</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Finance subsystem</a:t>
            </a:r>
          </a:p>
          <a:p>
            <a:pPr algn="just" eaLnBrk="1" hangingPunct="1">
              <a:lnSpc>
                <a:spcPct val="110000"/>
              </a:lnSpc>
            </a:pPr>
            <a:r>
              <a:rPr lang="en-US" sz="2400" dirty="0">
                <a:latin typeface="Times New Roman" panose="02020603050405020304" pitchFamily="18" charset="0"/>
                <a:cs typeface="Times New Roman" panose="02020603050405020304" pitchFamily="18" charset="0"/>
              </a:rPr>
              <a:t>The systems perspective </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Emphasizes </a:t>
            </a:r>
            <a:r>
              <a:rPr lang="en-US" i="1" dirty="0">
                <a:latin typeface="Times New Roman" panose="02020603050405020304" pitchFamily="18" charset="0"/>
                <a:cs typeface="Times New Roman" panose="02020603050405020304" pitchFamily="18" charset="0"/>
              </a:rPr>
              <a:t>interrelationships among subsystems</a:t>
            </a:r>
            <a:endParaRPr lang="en-US" dirty="0">
              <a:latin typeface="Times New Roman" panose="02020603050405020304" pitchFamily="18" charset="0"/>
              <a:cs typeface="Times New Roman" panose="02020603050405020304" pitchFamily="18" charset="0"/>
            </a:endParaRPr>
          </a:p>
          <a:p>
            <a:pPr lvl="1" algn="just" eaLnBrk="1" hangingPunct="1">
              <a:lnSpc>
                <a:spcPct val="110000"/>
              </a:lnSpc>
            </a:pPr>
            <a:r>
              <a:rPr lang="en-US" dirty="0">
                <a:latin typeface="Times New Roman" panose="02020603050405020304" pitchFamily="18" charset="0"/>
                <a:cs typeface="Times New Roman" panose="02020603050405020304" pitchFamily="18" charset="0"/>
              </a:rPr>
              <a:t>Main theme is that </a:t>
            </a:r>
            <a:r>
              <a:rPr lang="en-US" i="1" dirty="0">
                <a:latin typeface="Times New Roman" panose="02020603050405020304" pitchFamily="18" charset="0"/>
                <a:cs typeface="Times New Roman" panose="02020603050405020304" pitchFamily="18" charset="0"/>
              </a:rPr>
              <a:t>the whole is greater than the sum of its parts</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The output and objectives of the organization take precedence over those of any one subsystem</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That means we concentrate on efficiency within the whole system and so secure total efficiency.</a:t>
            </a:r>
          </a:p>
        </p:txBody>
      </p:sp>
      <p:sp>
        <p:nvSpPr>
          <p:cNvPr id="32770" name="Rectangle 2"/>
          <p:cNvSpPr>
            <a:spLocks noGrp="1" noChangeArrowheads="1"/>
          </p:cNvSpPr>
          <p:nvPr>
            <p:ph type="title"/>
          </p:nvPr>
        </p:nvSpPr>
        <p:spPr>
          <a:xfrm>
            <a:off x="619836" y="200290"/>
            <a:ext cx="10515600" cy="1325563"/>
          </a:xfrm>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Systems Perspective</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30</a:t>
            </a:fld>
            <a:endParaRPr lang="en-US" sz="1100" dirty="0">
              <a:solidFill>
                <a:schemeClr val="tx2"/>
              </a:solidFil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1027"/>
          <p:cNvSpPr>
            <a:spLocks noGrp="1" noChangeArrowheads="1"/>
          </p:cNvSpPr>
          <p:nvPr>
            <p:ph idx="1"/>
          </p:nvPr>
        </p:nvSpPr>
        <p:spPr>
          <a:xfrm>
            <a:off x="286603" y="1825625"/>
            <a:ext cx="11067197" cy="4351338"/>
          </a:xfrm>
        </p:spPr>
        <p:txBody>
          <a:bodyPr>
            <a:normAutofit/>
          </a:bodyPr>
          <a:lstStyle/>
          <a:p>
            <a:pPr algn="just" eaLnBrk="1" hangingPunct="1">
              <a:lnSpc>
                <a:spcPct val="110000"/>
              </a:lnSpc>
            </a:pPr>
            <a:r>
              <a:rPr lang="en-US" sz="2400" dirty="0">
                <a:latin typeface="Times New Roman" panose="02020603050405020304" pitchFamily="18" charset="0"/>
                <a:cs typeface="Times New Roman" panose="02020603050405020304" pitchFamily="18" charset="0"/>
              </a:rPr>
              <a:t>In nearly all cases, certain issues or items are more important than others</a:t>
            </a:r>
          </a:p>
          <a:p>
            <a:pPr algn="just" eaLnBrk="1" hangingPunct="1">
              <a:lnSpc>
                <a:spcPct val="110000"/>
              </a:lnSpc>
            </a:pPr>
            <a:r>
              <a:rPr lang="en-US" sz="2400" dirty="0">
                <a:latin typeface="Times New Roman" panose="02020603050405020304" pitchFamily="18" charset="0"/>
                <a:cs typeface="Times New Roman" panose="02020603050405020304" pitchFamily="18" charset="0"/>
              </a:rPr>
              <a:t>Recognizing this allows managers to focus their attention to those efforts that will do the best</a:t>
            </a:r>
          </a:p>
          <a:p>
            <a:pPr lvl="1" algn="just" eaLnBrk="1" hangingPunct="1">
              <a:lnSpc>
                <a:spcPct val="110000"/>
              </a:lnSpc>
            </a:pPr>
            <a:r>
              <a:rPr lang="en-US" dirty="0">
                <a:latin typeface="Times New Roman" panose="02020603050405020304" pitchFamily="18" charset="0"/>
                <a:cs typeface="Times New Roman" panose="02020603050405020304" pitchFamily="18" charset="0"/>
              </a:rPr>
              <a:t>Pareto Phenomenon - a few factors account for a high percentage of occurrence of some event(s)</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The critical few factors should receive the highest priority</a:t>
            </a:r>
          </a:p>
          <a:p>
            <a:pPr lvl="2" algn="just" eaLnBrk="1" hangingPunct="1">
              <a:lnSpc>
                <a:spcPct val="110000"/>
              </a:lnSpc>
            </a:pPr>
            <a:r>
              <a:rPr lang="en-US" sz="2400" dirty="0">
                <a:latin typeface="Times New Roman" panose="02020603050405020304" pitchFamily="18" charset="0"/>
                <a:cs typeface="Times New Roman" panose="02020603050405020304" pitchFamily="18" charset="0"/>
              </a:rPr>
              <a:t>This is a concept that is appropriately applied to all areas and levels of management</a:t>
            </a:r>
          </a:p>
        </p:txBody>
      </p:sp>
      <p:sp>
        <p:nvSpPr>
          <p:cNvPr id="31746" name="Rectangle 1026"/>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Establishing Priorities</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31</a:t>
            </a:fld>
            <a:endParaRPr lang="en-US" sz="1100" dirty="0">
              <a:solidFill>
                <a:schemeClr val="tx2"/>
              </a:solidFill>
            </a:endParaRPr>
          </a:p>
        </p:txBody>
      </p:sp>
      <p:sp>
        <p:nvSpPr>
          <p:cNvPr id="2" name="TextBox 1">
            <a:extLst>
              <a:ext uri="{FF2B5EF4-FFF2-40B4-BE49-F238E27FC236}">
                <a16:creationId xmlns:a16="http://schemas.microsoft.com/office/drawing/2014/main" id="{BF71629F-9E48-6916-714E-F1CFC0973211}"/>
              </a:ext>
            </a:extLst>
          </p:cNvPr>
          <p:cNvSpPr txBox="1"/>
          <p:nvPr/>
        </p:nvSpPr>
        <p:spPr>
          <a:xfrm>
            <a:off x="838200" y="5920353"/>
            <a:ext cx="9576661" cy="830997"/>
          </a:xfrm>
          <a:prstGeom prst="rect">
            <a:avLst/>
          </a:prstGeom>
          <a:noFill/>
        </p:spPr>
        <p:txBody>
          <a:bodyPr wrap="square" rtlCol="0">
            <a:spAutoFit/>
          </a:bodyPr>
          <a:lstStyle/>
          <a:p>
            <a:pPr algn="ctr"/>
            <a:r>
              <a:rPr lang="en-US" sz="2400" b="0" i="0"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Pareto phenomenon that states that roughly 80% of outcomes come from 20% of causes</a:t>
            </a:r>
            <a:endParaRPr lang="en-US" sz="2400" dirty="0">
              <a:solidFill>
                <a:schemeClr val="accent6">
                  <a:lumMod val="50000"/>
                </a:schemeClr>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Historical Evolution of OM</a:t>
            </a:r>
          </a:p>
        </p:txBody>
      </p:sp>
      <p:sp>
        <p:nvSpPr>
          <p:cNvPr id="34819" name="Rectangle 3"/>
          <p:cNvSpPr>
            <a:spLocks noGrp="1" noChangeArrowheads="1"/>
          </p:cNvSpPr>
          <p:nvPr>
            <p:ph idx="1"/>
          </p:nvPr>
        </p:nvSpPr>
        <p:spPr>
          <a:xfrm>
            <a:off x="381000" y="1840813"/>
            <a:ext cx="10972800" cy="3823008"/>
          </a:xfrm>
        </p:spPr>
        <p:txBody>
          <a:bodyPr>
            <a:normAutofit fontScale="85000"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Industrial Revolution</a:t>
            </a:r>
          </a:p>
          <a:p>
            <a:pPr eaLnBrk="1" hangingPunct="1">
              <a:lnSpc>
                <a:spcPct val="150000"/>
              </a:lnSpc>
            </a:pPr>
            <a:r>
              <a:rPr lang="en-US" b="0" dirty="0">
                <a:latin typeface="Times New Roman" panose="02020603050405020304" pitchFamily="18" charset="0"/>
                <a:cs typeface="Times New Roman" panose="02020603050405020304" pitchFamily="18" charset="0"/>
              </a:rPr>
              <a:t>Scientific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Human relations movement</a:t>
            </a:r>
          </a:p>
          <a:p>
            <a:pPr eaLnBrk="1" hangingPunct="1">
              <a:lnSpc>
                <a:spcPct val="150000"/>
              </a:lnSpc>
            </a:pPr>
            <a:r>
              <a:rPr lang="en-US" b="0" dirty="0">
                <a:latin typeface="Times New Roman" panose="02020603050405020304" pitchFamily="18" charset="0"/>
                <a:cs typeface="Times New Roman" panose="02020603050405020304" pitchFamily="18" charset="0"/>
              </a:rPr>
              <a:t>Decision models and management science</a:t>
            </a:r>
          </a:p>
          <a:p>
            <a:pPr eaLnBrk="1" hangingPunct="1">
              <a:lnSpc>
                <a:spcPct val="150000"/>
              </a:lnSpc>
            </a:pPr>
            <a:r>
              <a:rPr lang="en-US" b="0" dirty="0">
                <a:latin typeface="Times New Roman" panose="02020603050405020304" pitchFamily="18" charset="0"/>
                <a:cs typeface="Times New Roman" panose="02020603050405020304" pitchFamily="18" charset="0"/>
              </a:rPr>
              <a:t>Influence of Japanese manufacturers</a:t>
            </a:r>
          </a:p>
          <a:p>
            <a:pPr eaLnBrk="1" hangingPunct="1">
              <a:lnSpc>
                <a:spcPct val="150000"/>
              </a:lnSpc>
            </a:pPr>
            <a:r>
              <a:rPr lang="en-US" sz="3000" kern="100" dirty="0">
                <a:effectLst/>
                <a:latin typeface="Times New Roman" panose="02020603050405020304" pitchFamily="18" charset="0"/>
                <a:ea typeface="Arial Unicode MS"/>
                <a:cs typeface="Arial" panose="020B0604020202020204" pitchFamily="34" charset="0"/>
              </a:rPr>
              <a:t>Production lines raised living standards while simultaneously increasing output.</a:t>
            </a:r>
            <a:endParaRPr lang="en-US" sz="4300" b="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32</a:t>
            </a:fld>
            <a:endParaRPr lang="en-US" sz="1100" dirty="0">
              <a:solidFill>
                <a:schemeClr val="tx2"/>
              </a:solidFill>
            </a:endParaRPr>
          </a:p>
        </p:txBody>
      </p:sp>
      <p:pic>
        <p:nvPicPr>
          <p:cNvPr id="5" name="Picture 4">
            <a:extLst>
              <a:ext uri="{FF2B5EF4-FFF2-40B4-BE49-F238E27FC236}">
                <a16:creationId xmlns:a16="http://schemas.microsoft.com/office/drawing/2014/main" id="{F0D389BD-81EB-1010-7225-F44E7A2F67F6}"/>
              </a:ext>
            </a:extLst>
          </p:cNvPr>
          <p:cNvPicPr>
            <a:picLocks noChangeAspect="1"/>
          </p:cNvPicPr>
          <p:nvPr/>
        </p:nvPicPr>
        <p:blipFill>
          <a:blip r:embed="rId3"/>
          <a:stretch>
            <a:fillRect/>
          </a:stretch>
        </p:blipFill>
        <p:spPr>
          <a:xfrm>
            <a:off x="7212106" y="2204079"/>
            <a:ext cx="4598894" cy="2831977"/>
          </a:xfrm>
          <a:prstGeom prst="rect">
            <a:avLst/>
          </a:prstGeom>
          <a:ln>
            <a:noFill/>
          </a:ln>
          <a:effectLst>
            <a:softEdge rad="112500"/>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3" name="Rectangle 3"/>
          <p:cNvSpPr>
            <a:spLocks noGrp="1" noChangeArrowheads="1"/>
          </p:cNvSpPr>
          <p:nvPr>
            <p:ph idx="1"/>
          </p:nvPr>
        </p:nvSpPr>
        <p:spPr>
          <a:xfrm>
            <a:off x="838200" y="1555845"/>
            <a:ext cx="10515600" cy="4621118"/>
          </a:xfrm>
        </p:spPr>
        <p:txBody>
          <a:bodyPr>
            <a:normAutofit/>
          </a:bodyPr>
          <a:lstStyle/>
          <a:p>
            <a:pPr eaLnBrk="1" hangingPunct="1">
              <a:lnSpc>
                <a:spcPct val="100000"/>
              </a:lnSpc>
            </a:pPr>
            <a:r>
              <a:rPr lang="en-US" sz="2400" dirty="0">
                <a:latin typeface="Times New Roman" panose="02020603050405020304" pitchFamily="18" charset="0"/>
                <a:cs typeface="Times New Roman" panose="02020603050405020304" pitchFamily="18" charset="0"/>
              </a:rPr>
              <a:t>Pre-Industrial Revolution</a:t>
            </a:r>
          </a:p>
          <a:p>
            <a:pPr lvl="1" eaLnBrk="1" hangingPunct="1">
              <a:lnSpc>
                <a:spcPct val="100000"/>
              </a:lnSpc>
            </a:pPr>
            <a:r>
              <a:rPr lang="en-US" b="1" dirty="0">
                <a:latin typeface="Times New Roman" panose="02020603050405020304" pitchFamily="18" charset="0"/>
                <a:cs typeface="Times New Roman" panose="02020603050405020304" pitchFamily="18" charset="0"/>
              </a:rPr>
              <a:t>Craft production</a:t>
            </a:r>
            <a:r>
              <a:rPr lang="en-US" dirty="0">
                <a:latin typeface="Times New Roman" panose="02020603050405020304" pitchFamily="18" charset="0"/>
                <a:cs typeface="Times New Roman" panose="02020603050405020304" pitchFamily="18" charset="0"/>
              </a:rPr>
              <a:t> - System in which highly skilled workers use simple, flexible tools to produce small quantities of customized goods</a:t>
            </a:r>
          </a:p>
          <a:p>
            <a:pPr eaLnBrk="1" hangingPunct="1">
              <a:lnSpc>
                <a:spcPct val="100000"/>
              </a:lnSpc>
            </a:pPr>
            <a:r>
              <a:rPr lang="en-US" sz="2400" dirty="0">
                <a:latin typeface="Times New Roman" panose="02020603050405020304" pitchFamily="18" charset="0"/>
                <a:cs typeface="Times New Roman" panose="02020603050405020304" pitchFamily="18" charset="0"/>
              </a:rPr>
              <a:t>Some key elements of the industrial revolution</a:t>
            </a:r>
          </a:p>
          <a:p>
            <a:pPr lvl="1" eaLnBrk="1" hangingPunct="1">
              <a:lnSpc>
                <a:spcPct val="100000"/>
              </a:lnSpc>
            </a:pPr>
            <a:r>
              <a:rPr lang="en-US" dirty="0">
                <a:latin typeface="Times New Roman" panose="02020603050405020304" pitchFamily="18" charset="0"/>
                <a:cs typeface="Times New Roman" panose="02020603050405020304" pitchFamily="18" charset="0"/>
              </a:rPr>
              <a:t>Began in England in the 1770s</a:t>
            </a:r>
          </a:p>
          <a:p>
            <a:pPr lvl="1" eaLnBrk="1" hangingPunct="1">
              <a:lnSpc>
                <a:spcPct val="100000"/>
              </a:lnSpc>
            </a:pPr>
            <a:r>
              <a:rPr lang="en-US" dirty="0">
                <a:latin typeface="Times New Roman" panose="02020603050405020304" pitchFamily="18" charset="0"/>
                <a:cs typeface="Times New Roman" panose="02020603050405020304" pitchFamily="18" charset="0"/>
              </a:rPr>
              <a:t>Division of labor - Adam Smith, 1776</a:t>
            </a:r>
          </a:p>
          <a:p>
            <a:pPr lvl="1" eaLnBrk="1" hangingPunct="1">
              <a:lnSpc>
                <a:spcPct val="100000"/>
              </a:lnSpc>
            </a:pPr>
            <a:r>
              <a:rPr lang="en-US" dirty="0">
                <a:latin typeface="Times New Roman" panose="02020603050405020304" pitchFamily="18" charset="0"/>
                <a:cs typeface="Times New Roman" panose="02020603050405020304" pitchFamily="18" charset="0"/>
              </a:rPr>
              <a:t>Application of the “rotative” steam engine, 1780s</a:t>
            </a:r>
          </a:p>
          <a:p>
            <a:pPr lvl="1" eaLnBrk="1" hangingPunct="1">
              <a:lnSpc>
                <a:spcPct val="100000"/>
              </a:lnSpc>
            </a:pPr>
            <a:r>
              <a:rPr lang="en-US" dirty="0">
                <a:latin typeface="Times New Roman" panose="02020603050405020304" pitchFamily="18" charset="0"/>
                <a:cs typeface="Times New Roman" panose="02020603050405020304" pitchFamily="18" charset="0"/>
              </a:rPr>
              <a:t>Cotton gin and interchangeable parts - Eli Whitney, 1792</a:t>
            </a:r>
          </a:p>
          <a:p>
            <a:pPr eaLnBrk="1" hangingPunct="1">
              <a:lnSpc>
                <a:spcPct val="100000"/>
              </a:lnSpc>
            </a:pPr>
            <a:r>
              <a:rPr lang="en-US" sz="2400" dirty="0">
                <a:latin typeface="Times New Roman" panose="02020603050405020304" pitchFamily="18" charset="0"/>
                <a:cs typeface="Times New Roman" panose="02020603050405020304" pitchFamily="18" charset="0"/>
              </a:rPr>
              <a:t>Management theory and practice did not advance appreciably during this period</a:t>
            </a:r>
          </a:p>
        </p:txBody>
      </p:sp>
      <p:sp>
        <p:nvSpPr>
          <p:cNvPr id="35842"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Industrial Revolution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33</a:t>
            </a:fld>
            <a:endParaRPr lang="en-US" sz="1100" dirty="0">
              <a:solidFill>
                <a:schemeClr val="tx2"/>
              </a:solidFill>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3"/>
          <p:cNvSpPr>
            <a:spLocks noGrp="1" noChangeArrowheads="1"/>
          </p:cNvSpPr>
          <p:nvPr>
            <p:ph idx="1"/>
          </p:nvPr>
        </p:nvSpPr>
        <p:spPr>
          <a:xfrm>
            <a:off x="660779" y="1690688"/>
            <a:ext cx="10515600" cy="4351338"/>
          </a:xfrm>
        </p:spPr>
        <p:txBody>
          <a:bodyPr>
            <a:noAutofit/>
          </a:bodyPr>
          <a:lstStyle/>
          <a:p>
            <a:pPr algn="just" eaLnBrk="1" hangingPunct="1">
              <a:lnSpc>
                <a:spcPct val="150000"/>
              </a:lnSpc>
            </a:pPr>
            <a:r>
              <a:rPr lang="en-US" sz="2400" dirty="0">
                <a:latin typeface="Times New Roman" panose="02020603050405020304" pitchFamily="18" charset="0"/>
                <a:cs typeface="Times New Roman" panose="02020603050405020304" pitchFamily="18" charset="0"/>
              </a:rPr>
              <a:t>Movement was led by efficiency engineer, Frederick Winslow Taylor</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Believed in a “science of management” based on observation, measurement, analysis and improvement of work methods, and economic incentives</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Management is responsible for planning, carefully selecting and training workers, finding the best way to perform each job, achieving cooperation between management and workers, and separating management activities from work activities</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Emphasis was on maximizing output</a:t>
            </a:r>
          </a:p>
        </p:txBody>
      </p:sp>
      <p:sp>
        <p:nvSpPr>
          <p:cNvPr id="36866"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Scientific Management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34</a:t>
            </a:fld>
            <a:endParaRPr lang="en-US" sz="1100" dirty="0">
              <a:solidFill>
                <a:schemeClr val="tx2"/>
              </a:solidFill>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Rectangle 3"/>
          <p:cNvSpPr>
            <a:spLocks noGrp="1" noChangeArrowheads="1"/>
          </p:cNvSpPr>
          <p:nvPr>
            <p:ph idx="1"/>
          </p:nvPr>
        </p:nvSpPr>
        <p:spPr>
          <a:xfrm>
            <a:off x="428766" y="1539022"/>
            <a:ext cx="11362899" cy="4351338"/>
          </a:xfrm>
        </p:spPr>
        <p:txBody>
          <a:bodyPr>
            <a:noAutofit/>
          </a:bodyPr>
          <a:lstStyle/>
          <a:p>
            <a:pPr algn="just" eaLnBrk="1" hangingPunct="1">
              <a:lnSpc>
                <a:spcPct val="150000"/>
              </a:lnSpc>
            </a:pPr>
            <a:r>
              <a:rPr lang="en-US" sz="2400" dirty="0">
                <a:latin typeface="Times New Roman" panose="02020603050405020304" pitchFamily="18" charset="0"/>
                <a:cs typeface="Times New Roman" panose="02020603050405020304" pitchFamily="18" charset="0"/>
              </a:rPr>
              <a:t>The human relations movement emphasized the importance of the human element in job design</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Lillian Gilbreth – applications of psychology</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Abraham Maslow – motivation theory, 1940s;</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 hierarchy of needs, 1954</a:t>
            </a:r>
          </a:p>
          <a:p>
            <a:pPr lvl="1" algn="just" eaLnBrk="1" hangingPunct="1">
              <a:lnSpc>
                <a:spcPct val="150000"/>
              </a:lnSpc>
            </a:pPr>
            <a:r>
              <a:rPr lang="en-US" dirty="0">
                <a:latin typeface="Times New Roman" panose="02020603050405020304" pitchFamily="18" charset="0"/>
                <a:cs typeface="Times New Roman" panose="02020603050405020304" pitchFamily="18" charset="0"/>
              </a:rPr>
              <a:t>Frederick Hertzberg – Two Factor Theory, 1959</a:t>
            </a:r>
          </a:p>
          <a:p>
            <a:pPr marL="457200" lvl="1" indent="0" algn="ctr">
              <a:lnSpc>
                <a:spcPct val="150000"/>
              </a:lnSpc>
              <a:buNone/>
            </a:pPr>
            <a:endParaRPr lang="en-US" dirty="0">
              <a:solidFill>
                <a:srgbClr val="FF0000"/>
              </a:solidFill>
              <a:latin typeface="Times New Roman" panose="02020603050405020304" pitchFamily="18" charset="0"/>
              <a:cs typeface="Times New Roman" panose="02020603050405020304" pitchFamily="18" charset="0"/>
            </a:endParaRPr>
          </a:p>
          <a:p>
            <a:pPr marL="457200" lvl="1" indent="0" algn="ctr">
              <a:lnSpc>
                <a:spcPct val="150000"/>
              </a:lnSpc>
              <a:buNone/>
            </a:pPr>
            <a:r>
              <a:rPr lang="en-US" dirty="0">
                <a:solidFill>
                  <a:srgbClr val="FF0000"/>
                </a:solidFill>
                <a:latin typeface="Times New Roman" panose="02020603050405020304" pitchFamily="18" charset="0"/>
                <a:cs typeface="Times New Roman" panose="02020603050405020304" pitchFamily="18" charset="0"/>
              </a:rPr>
              <a:t>Therefore, </a:t>
            </a:r>
            <a:r>
              <a:rPr lang="en-US" sz="1800" kern="100" dirty="0">
                <a:solidFill>
                  <a:srgbClr val="FF0000"/>
                </a:solidFill>
                <a:effectLst/>
                <a:latin typeface="Times New Roman" panose="02020603050405020304" pitchFamily="18" charset="0"/>
                <a:ea typeface="Arial Unicode MS"/>
                <a:cs typeface="Arial" panose="020B0604020202020204" pitchFamily="34" charset="0"/>
              </a:rPr>
              <a:t>People who work in the field of operations should have skills that include both knowledge and people skills. </a:t>
            </a:r>
            <a:endParaRPr lang="en-US" sz="1800" kern="100" dirty="0">
              <a:solidFill>
                <a:srgbClr val="FF0000"/>
              </a:solidFill>
              <a:effectLst/>
              <a:latin typeface="Aptos" panose="020B0004020202020204" pitchFamily="34" charset="0"/>
              <a:ea typeface="Aptos" panose="020B0004020202020204" pitchFamily="34" charset="0"/>
              <a:cs typeface="Arial" panose="020B0604020202020204" pitchFamily="34" charset="0"/>
            </a:endParaRPr>
          </a:p>
        </p:txBody>
      </p:sp>
      <p:sp>
        <p:nvSpPr>
          <p:cNvPr id="38914" name="Rectangle 2"/>
          <p:cNvSpPr>
            <a:spLocks noGrp="1" noChangeArrowheads="1"/>
          </p:cNvSpPr>
          <p:nvPr>
            <p:ph type="title"/>
          </p:nvPr>
        </p:nvSpPr>
        <p:spPr/>
        <p:txBody>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Human Relations Movement</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35</a:t>
            </a:fld>
            <a:endParaRPr lang="en-US" sz="1100" dirty="0">
              <a:solidFill>
                <a:schemeClr val="tx2"/>
              </a:solidFill>
            </a:endParaRPr>
          </a:p>
        </p:txBody>
      </p:sp>
      <p:pic>
        <p:nvPicPr>
          <p:cNvPr id="7" name="Picture 6">
            <a:extLst>
              <a:ext uri="{FF2B5EF4-FFF2-40B4-BE49-F238E27FC236}">
                <a16:creationId xmlns:a16="http://schemas.microsoft.com/office/drawing/2014/main" id="{3DC43469-9C54-F3A4-C2CE-F8F730D8A2A1}"/>
              </a:ext>
            </a:extLst>
          </p:cNvPr>
          <p:cNvPicPr>
            <a:picLocks noChangeAspect="1"/>
          </p:cNvPicPr>
          <p:nvPr/>
        </p:nvPicPr>
        <p:blipFill>
          <a:blip r:embed="rId3"/>
          <a:stretch>
            <a:fillRect/>
          </a:stretch>
        </p:blipFill>
        <p:spPr>
          <a:xfrm rot="3114174">
            <a:off x="8025505" y="3063208"/>
            <a:ext cx="3135351" cy="2407502"/>
          </a:xfrm>
          <a:prstGeom prst="rect">
            <a:avLst/>
          </a:prstGeom>
          <a:ln>
            <a:noFill/>
          </a:ln>
          <a:effectLst>
            <a:softEdge rad="112500"/>
          </a:effec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Decision Models &amp; Management Science</a:t>
            </a:r>
          </a:p>
        </p:txBody>
      </p:sp>
      <p:sp>
        <p:nvSpPr>
          <p:cNvPr id="39939" name="Rectangle 3"/>
          <p:cNvSpPr>
            <a:spLocks noGrp="1" noChangeArrowheads="1"/>
          </p:cNvSpPr>
          <p:nvPr>
            <p:ph idx="1"/>
          </p:nvPr>
        </p:nvSpPr>
        <p:spPr>
          <a:xfrm>
            <a:off x="510654" y="1814001"/>
            <a:ext cx="10972800" cy="2894477"/>
          </a:xfrm>
        </p:spPr>
        <p:txBody>
          <a:bodyPr>
            <a:noAutofit/>
          </a:bodyPr>
          <a:lstStyle/>
          <a:p>
            <a:pPr eaLnBrk="1" hangingPunct="1">
              <a:lnSpc>
                <a:spcPct val="150000"/>
              </a:lnSpc>
            </a:pPr>
            <a:r>
              <a:rPr lang="en-US" sz="2400" dirty="0">
                <a:latin typeface="Times New Roman" panose="02020603050405020304" pitchFamily="18" charset="0"/>
                <a:cs typeface="Times New Roman" panose="02020603050405020304" pitchFamily="18" charset="0"/>
              </a:rPr>
              <a:t>F.W. Harris – mathematical model for inventory management, 1915</a:t>
            </a:r>
          </a:p>
          <a:p>
            <a:pPr eaLnBrk="1" hangingPunct="1">
              <a:lnSpc>
                <a:spcPct val="150000"/>
              </a:lnSpc>
            </a:pPr>
            <a:r>
              <a:rPr lang="en-US" sz="2400" dirty="0">
                <a:latin typeface="Times New Roman" panose="02020603050405020304" pitchFamily="18" charset="0"/>
                <a:cs typeface="Times New Roman" panose="02020603050405020304" pitchFamily="18" charset="0"/>
              </a:rPr>
              <a:t>Dodge, Romig, and Shewart – statistical procedures for sampling and quality control, 1930s</a:t>
            </a:r>
          </a:p>
          <a:p>
            <a:pPr eaLnBrk="1" hangingPunct="1">
              <a:lnSpc>
                <a:spcPct val="150000"/>
              </a:lnSpc>
            </a:pPr>
            <a:r>
              <a:rPr lang="en-US" sz="2400" dirty="0">
                <a:latin typeface="Times New Roman" panose="02020603050405020304" pitchFamily="18" charset="0"/>
                <a:cs typeface="Times New Roman" panose="02020603050405020304" pitchFamily="18" charset="0"/>
              </a:rPr>
              <a:t>Tippett – statistical sampling theory, 1935</a:t>
            </a:r>
          </a:p>
          <a:p>
            <a:pPr eaLnBrk="1" hangingPunct="1">
              <a:lnSpc>
                <a:spcPct val="150000"/>
              </a:lnSpc>
            </a:pPr>
            <a:r>
              <a:rPr lang="en-US" sz="2400" dirty="0">
                <a:latin typeface="Times New Roman" panose="02020603050405020304" pitchFamily="18" charset="0"/>
                <a:cs typeface="Times New Roman" panose="02020603050405020304" pitchFamily="18" charset="0"/>
              </a:rPr>
              <a:t>Operations Research (OR) Groups – OR applications in warfare</a:t>
            </a:r>
          </a:p>
          <a:p>
            <a:pPr eaLnBrk="1" hangingPunct="1">
              <a:lnSpc>
                <a:spcPct val="150000"/>
              </a:lnSpc>
            </a:pPr>
            <a:r>
              <a:rPr lang="en-US" sz="2400" dirty="0">
                <a:latin typeface="Times New Roman" panose="02020603050405020304" pitchFamily="18" charset="0"/>
                <a:cs typeface="Times New Roman" panose="02020603050405020304" pitchFamily="18" charset="0"/>
              </a:rPr>
              <a:t>George Dantzig – linear programming, 1947</a:t>
            </a:r>
          </a:p>
          <a:p>
            <a:pPr eaLnBrk="1" hangingPunct="1">
              <a:lnSpc>
                <a:spcPct val="150000"/>
              </a:lnSpc>
            </a:pPr>
            <a:endParaRPr lang="en-US" sz="2400" dirty="0">
              <a:latin typeface="Times New Roman" panose="02020603050405020304" pitchFamily="18" charset="0"/>
              <a:cs typeface="Times New Roman" panose="02020603050405020304" pitchFamily="18" charset="0"/>
            </a:endParaRP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36</a:t>
            </a:fld>
            <a:endParaRPr lang="en-US" sz="1100" dirty="0">
              <a:solidFill>
                <a:schemeClr val="tx2"/>
              </a:solidFil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p:txBody>
          <a:bodyPr>
            <a:normAutofit/>
          </a:bodyPr>
          <a:lstStyle/>
          <a:p>
            <a:pP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Influence of Japanese Manufacturers</a:t>
            </a:r>
          </a:p>
        </p:txBody>
      </p:sp>
      <p:sp>
        <p:nvSpPr>
          <p:cNvPr id="40963" name="Rectangle 3"/>
          <p:cNvSpPr>
            <a:spLocks noGrp="1" noChangeArrowheads="1"/>
          </p:cNvSpPr>
          <p:nvPr>
            <p:ph idx="1"/>
          </p:nvPr>
        </p:nvSpPr>
        <p:spPr>
          <a:xfrm>
            <a:off x="381000" y="2220036"/>
            <a:ext cx="10972800" cy="3293660"/>
          </a:xfrm>
        </p:spPr>
        <p:txBody>
          <a:bodyPr>
            <a:normAutofit/>
          </a:bodyPr>
          <a:lstStyle/>
          <a:p>
            <a:pPr eaLnBrk="1" hangingPunct="1">
              <a:lnSpc>
                <a:spcPct val="150000"/>
              </a:lnSpc>
            </a:pPr>
            <a:r>
              <a:rPr lang="en-US" dirty="0">
                <a:latin typeface="Times New Roman" panose="02020603050405020304" pitchFamily="18" charset="0"/>
                <a:cs typeface="Times New Roman" panose="02020603050405020304" pitchFamily="18" charset="0"/>
              </a:rPr>
              <a:t>Refined and developed management practices that increased productivity</a:t>
            </a:r>
          </a:p>
          <a:p>
            <a:pPr lvl="1" eaLnBrk="1" hangingPunct="1">
              <a:lnSpc>
                <a:spcPct val="150000"/>
              </a:lnSpc>
            </a:pPr>
            <a:r>
              <a:rPr lang="en-US" sz="2800" dirty="0">
                <a:latin typeface="Times New Roman" panose="02020603050405020304" pitchFamily="18" charset="0"/>
                <a:cs typeface="Times New Roman" panose="02020603050405020304" pitchFamily="18" charset="0"/>
              </a:rPr>
              <a:t>Credited with fueling the “quality revolution”</a:t>
            </a:r>
          </a:p>
          <a:p>
            <a:pPr lvl="1" eaLnBrk="1" hangingPunct="1">
              <a:lnSpc>
                <a:spcPct val="150000"/>
              </a:lnSpc>
            </a:pPr>
            <a:r>
              <a:rPr lang="en-US" sz="2800" dirty="0">
                <a:latin typeface="Times New Roman" panose="02020603050405020304" pitchFamily="18" charset="0"/>
                <a:cs typeface="Times New Roman" panose="02020603050405020304" pitchFamily="18" charset="0"/>
              </a:rPr>
              <a:t>Just-in-Time production</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37</a:t>
            </a:fld>
            <a:endParaRPr lang="en-US" sz="1100" dirty="0">
              <a:solidFill>
                <a:schemeClr val="tx2"/>
              </a:solidFill>
            </a:endParaRPr>
          </a:p>
        </p:txBody>
      </p:sp>
      <p:pic>
        <p:nvPicPr>
          <p:cNvPr id="2" name="Picture 1">
            <a:extLst>
              <a:ext uri="{FF2B5EF4-FFF2-40B4-BE49-F238E27FC236}">
                <a16:creationId xmlns:a16="http://schemas.microsoft.com/office/drawing/2014/main" id="{5DF99440-63D3-C059-DC64-4A2AEBF32A50}"/>
              </a:ext>
            </a:extLst>
          </p:cNvPr>
          <p:cNvPicPr>
            <a:picLocks noChangeAspect="1"/>
          </p:cNvPicPr>
          <p:nvPr/>
        </p:nvPicPr>
        <p:blipFill>
          <a:blip r:embed="rId3"/>
          <a:stretch>
            <a:fillRect/>
          </a:stretch>
        </p:blipFill>
        <p:spPr>
          <a:xfrm>
            <a:off x="7211491" y="3630631"/>
            <a:ext cx="4376498" cy="2965759"/>
          </a:xfrm>
          <a:prstGeom prst="rect">
            <a:avLst/>
          </a:prstGeom>
          <a:ln>
            <a:noFill/>
          </a:ln>
          <a:effectLst>
            <a:softEdge rad="11250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a:xfrm>
            <a:off x="838200" y="1825625"/>
            <a:ext cx="7050206" cy="4351338"/>
          </a:xfrm>
        </p:spPr>
        <p:txBody>
          <a:bodyPr>
            <a:normAutofit fontScale="85000" lnSpcReduction="2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Technology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Global competition</a:t>
            </a:r>
          </a:p>
          <a:p>
            <a:pPr eaLnBrk="1" hangingPunct="1">
              <a:lnSpc>
                <a:spcPct val="150000"/>
              </a:lnSpc>
            </a:pPr>
            <a:r>
              <a:rPr lang="en-US" b="0" dirty="0">
                <a:latin typeface="Times New Roman" panose="02020603050405020304" pitchFamily="18" charset="0"/>
                <a:cs typeface="Times New Roman" panose="02020603050405020304" pitchFamily="18" charset="0"/>
              </a:rPr>
              <a:t>Communications</a:t>
            </a:r>
          </a:p>
          <a:p>
            <a:pPr eaLnBrk="1" hangingPunct="1">
              <a:lnSpc>
                <a:spcPct val="150000"/>
              </a:lnSpc>
            </a:pPr>
            <a:r>
              <a:rPr lang="en-US" b="0" dirty="0">
                <a:latin typeface="Times New Roman" panose="02020603050405020304" pitchFamily="18" charset="0"/>
                <a:cs typeface="Times New Roman" panose="02020603050405020304" pitchFamily="18" charset="0"/>
              </a:rPr>
              <a:t>Working with fewer resources</a:t>
            </a:r>
          </a:p>
          <a:p>
            <a:pPr eaLnBrk="1" hangingPunct="1">
              <a:lnSpc>
                <a:spcPct val="150000"/>
              </a:lnSpc>
            </a:pPr>
            <a:r>
              <a:rPr lang="en-US" b="0" dirty="0">
                <a:latin typeface="Times New Roman" panose="02020603050405020304" pitchFamily="18" charset="0"/>
                <a:cs typeface="Times New Roman" panose="02020603050405020304" pitchFamily="18" charset="0"/>
              </a:rPr>
              <a:t>Revenue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Agility</a:t>
            </a:r>
          </a:p>
          <a:p>
            <a:pPr eaLnBrk="1" hangingPunct="1">
              <a:lnSpc>
                <a:spcPct val="150000"/>
              </a:lnSpc>
            </a:pPr>
            <a:r>
              <a:rPr lang="en-US" dirty="0">
                <a:latin typeface="Times New Roman" panose="02020603050405020304" pitchFamily="18" charset="0"/>
                <a:cs typeface="Times New Roman" panose="02020603050405020304" pitchFamily="18" charset="0"/>
              </a:rPr>
              <a:t>A</a:t>
            </a:r>
            <a:r>
              <a:rPr lang="en-US" b="0" dirty="0">
                <a:latin typeface="Times New Roman" panose="02020603050405020304" pitchFamily="18" charset="0"/>
                <a:cs typeface="Times New Roman" panose="02020603050405020304" pitchFamily="18" charset="0"/>
              </a:rPr>
              <a:t> combination of goods and services.</a:t>
            </a:r>
          </a:p>
          <a:p>
            <a:pPr eaLnBrk="1" hangingPunct="1">
              <a:lnSpc>
                <a:spcPct val="150000"/>
              </a:lnSpc>
            </a:pPr>
            <a:endParaRPr lang="en-US" b="0" dirty="0">
              <a:latin typeface="Times New Roman" panose="02020603050405020304" pitchFamily="18" charset="0"/>
              <a:cs typeface="Times New Roman" panose="02020603050405020304" pitchFamily="18" charset="0"/>
            </a:endParaRPr>
          </a:p>
        </p:txBody>
      </p:sp>
      <p:sp>
        <p:nvSpPr>
          <p:cNvPr id="4198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Operations Today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38</a:t>
            </a:fld>
            <a:endParaRPr lang="en-US" sz="1100" dirty="0">
              <a:solidFill>
                <a:schemeClr val="tx2"/>
              </a:solidFill>
            </a:endParaRPr>
          </a:p>
        </p:txBody>
      </p:sp>
      <p:pic>
        <p:nvPicPr>
          <p:cNvPr id="2" name="Picture 1">
            <a:extLst>
              <a:ext uri="{FF2B5EF4-FFF2-40B4-BE49-F238E27FC236}">
                <a16:creationId xmlns:a16="http://schemas.microsoft.com/office/drawing/2014/main" id="{A519E6C8-88AF-2C5A-ADE0-B4C5733FCD92}"/>
              </a:ext>
            </a:extLst>
          </p:cNvPr>
          <p:cNvPicPr>
            <a:picLocks noChangeAspect="1"/>
          </p:cNvPicPr>
          <p:nvPr/>
        </p:nvPicPr>
        <p:blipFill>
          <a:blip r:embed="rId3"/>
          <a:stretch>
            <a:fillRect/>
          </a:stretch>
        </p:blipFill>
        <p:spPr>
          <a:xfrm rot="2544384">
            <a:off x="6878187" y="2799556"/>
            <a:ext cx="4291920" cy="2403475"/>
          </a:xfrm>
          <a:prstGeom prst="rect">
            <a:avLst/>
          </a:prstGeom>
          <a:ln>
            <a:noFill/>
          </a:ln>
          <a:effectLst>
            <a:softEdge rad="112500"/>
          </a:effectLst>
        </p:spPr>
      </p:pic>
    </p:spTree>
    <p:extLst>
      <p:ext uri="{BB962C8B-B14F-4D97-AF65-F5344CB8AC3E}">
        <p14:creationId xmlns:p14="http://schemas.microsoft.com/office/powerpoint/2010/main" val="12634692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7" name="Rectangle 3"/>
          <p:cNvSpPr>
            <a:spLocks noGrp="1" noChangeArrowheads="1"/>
          </p:cNvSpPr>
          <p:nvPr>
            <p:ph idx="1"/>
          </p:nvPr>
        </p:nvSpPr>
        <p:spPr>
          <a:xfrm>
            <a:off x="838200" y="1825625"/>
            <a:ext cx="6231340" cy="4351338"/>
          </a:xfrm>
        </p:spPr>
        <p:txBody>
          <a:bodyPr>
            <a:normAutofit lnSpcReduction="10000"/>
          </a:bodyPr>
          <a:lstStyle/>
          <a:p>
            <a:pPr eaLnBrk="1" hangingPunct="1">
              <a:lnSpc>
                <a:spcPct val="150000"/>
              </a:lnSpc>
            </a:pPr>
            <a:r>
              <a:rPr lang="en-US" b="0" dirty="0">
                <a:latin typeface="Times New Roman" panose="02020603050405020304" pitchFamily="18" charset="0"/>
                <a:cs typeface="Times New Roman" panose="02020603050405020304" pitchFamily="18" charset="0"/>
              </a:rPr>
              <a:t>Economic conditions</a:t>
            </a:r>
          </a:p>
          <a:p>
            <a:pPr eaLnBrk="1" hangingPunct="1">
              <a:lnSpc>
                <a:spcPct val="150000"/>
              </a:lnSpc>
            </a:pPr>
            <a:r>
              <a:rPr lang="en-US" b="0" dirty="0">
                <a:latin typeface="Times New Roman" panose="02020603050405020304" pitchFamily="18" charset="0"/>
                <a:cs typeface="Times New Roman" panose="02020603050405020304" pitchFamily="18" charset="0"/>
              </a:rPr>
              <a:t>Innovating</a:t>
            </a:r>
          </a:p>
          <a:p>
            <a:pPr eaLnBrk="1" hangingPunct="1">
              <a:lnSpc>
                <a:spcPct val="150000"/>
              </a:lnSpc>
            </a:pPr>
            <a:r>
              <a:rPr lang="en-US" b="0" dirty="0">
                <a:latin typeface="Times New Roman" panose="02020603050405020304" pitchFamily="18" charset="0"/>
                <a:cs typeface="Times New Roman" panose="02020603050405020304" pitchFamily="18" charset="0"/>
              </a:rPr>
              <a:t>Quality problems</a:t>
            </a:r>
          </a:p>
          <a:p>
            <a:pPr eaLnBrk="1" hangingPunct="1">
              <a:lnSpc>
                <a:spcPct val="150000"/>
              </a:lnSpc>
            </a:pPr>
            <a:r>
              <a:rPr lang="en-US" b="0" dirty="0">
                <a:latin typeface="Times New Roman" panose="02020603050405020304" pitchFamily="18" charset="0"/>
                <a:cs typeface="Times New Roman" panose="02020603050405020304" pitchFamily="18" charset="0"/>
              </a:rPr>
              <a:t>Risk management</a:t>
            </a:r>
          </a:p>
          <a:p>
            <a:pPr eaLnBrk="1" hangingPunct="1">
              <a:lnSpc>
                <a:spcPct val="150000"/>
              </a:lnSpc>
            </a:pPr>
            <a:r>
              <a:rPr lang="en-US" b="0" dirty="0">
                <a:latin typeface="Times New Roman" panose="02020603050405020304" pitchFamily="18" charset="0"/>
                <a:cs typeface="Times New Roman" panose="02020603050405020304" pitchFamily="18" charset="0"/>
              </a:rPr>
              <a:t>Cyber-security</a:t>
            </a:r>
          </a:p>
          <a:p>
            <a:pPr eaLnBrk="1" hangingPunct="1">
              <a:lnSpc>
                <a:spcPct val="150000"/>
              </a:lnSpc>
            </a:pPr>
            <a:r>
              <a:rPr lang="en-US" b="0" dirty="0">
                <a:latin typeface="Times New Roman" panose="02020603050405020304" pitchFamily="18" charset="0"/>
                <a:cs typeface="Times New Roman" panose="02020603050405020304" pitchFamily="18" charset="0"/>
              </a:rPr>
              <a:t>Competing in a global economy</a:t>
            </a:r>
          </a:p>
          <a:p>
            <a:pPr eaLnBrk="1" hangingPunct="1">
              <a:lnSpc>
                <a:spcPct val="150000"/>
              </a:lnSpc>
            </a:pPr>
            <a:endParaRPr lang="en-US" b="0" dirty="0">
              <a:latin typeface="Times New Roman" panose="02020603050405020304" pitchFamily="18" charset="0"/>
              <a:cs typeface="Times New Roman" panose="02020603050405020304" pitchFamily="18" charset="0"/>
            </a:endParaRPr>
          </a:p>
        </p:txBody>
      </p:sp>
      <p:sp>
        <p:nvSpPr>
          <p:cNvPr id="41986" name="Rectangle 2"/>
          <p:cNvSpPr>
            <a:spLocks noGrp="1" noChangeArrowheads="1"/>
          </p:cNvSpPr>
          <p:nvPr>
            <p:ph type="title"/>
          </p:nvPr>
        </p:nvSpPr>
        <p:spPr/>
        <p:txBody>
          <a:bodyPr>
            <a:normAutofit/>
          </a:bodyPr>
          <a:lstStyle/>
          <a:p>
            <a:pPr algn="ctr" eaLnBrk="1" hangingPunct="1"/>
            <a:r>
              <a:rPr lang="en-US" b="1"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Key Issues for Operations Managers Today</a:t>
            </a:r>
          </a:p>
        </p:txBody>
      </p:sp>
      <p:sp>
        <p:nvSpPr>
          <p:cNvPr id="6" name="TextBox 5"/>
          <p:cNvSpPr txBox="1"/>
          <p:nvPr/>
        </p:nvSpPr>
        <p:spPr>
          <a:xfrm>
            <a:off x="10210800" y="6596390"/>
            <a:ext cx="593558" cy="261610"/>
          </a:xfrm>
          <a:prstGeom prst="rect">
            <a:avLst/>
          </a:prstGeom>
          <a:noFill/>
        </p:spPr>
        <p:txBody>
          <a:bodyPr wrap="square" rtlCol="0">
            <a:spAutoFit/>
          </a:bodyPr>
          <a:lstStyle/>
          <a:p>
            <a:r>
              <a:rPr lang="en-US" sz="1100" dirty="0">
                <a:solidFill>
                  <a:schemeClr val="tx2"/>
                </a:solidFill>
              </a:rPr>
              <a:t>1-</a:t>
            </a:r>
            <a:fld id="{78C8B78F-49AC-44F6-AA95-D2AF30A24F9D}" type="slidenum">
              <a:rPr lang="en-US" sz="1100">
                <a:solidFill>
                  <a:schemeClr val="tx2"/>
                </a:solidFill>
              </a:rPr>
              <a:pPr/>
              <a:t>39</a:t>
            </a:fld>
            <a:endParaRPr lang="en-US" sz="1100" dirty="0">
              <a:solidFill>
                <a:schemeClr val="tx2"/>
              </a:solidFill>
            </a:endParaRPr>
          </a:p>
        </p:txBody>
      </p:sp>
      <p:pic>
        <p:nvPicPr>
          <p:cNvPr id="2" name="Picture 1">
            <a:extLst>
              <a:ext uri="{FF2B5EF4-FFF2-40B4-BE49-F238E27FC236}">
                <a16:creationId xmlns:a16="http://schemas.microsoft.com/office/drawing/2014/main" id="{71B16C22-CAA4-D0DC-BC5F-9570700E1848}"/>
              </a:ext>
            </a:extLst>
          </p:cNvPr>
          <p:cNvPicPr>
            <a:picLocks noChangeAspect="1"/>
          </p:cNvPicPr>
          <p:nvPr/>
        </p:nvPicPr>
        <p:blipFill>
          <a:blip r:embed="rId3"/>
          <a:stretch>
            <a:fillRect/>
          </a:stretch>
        </p:blipFill>
        <p:spPr>
          <a:xfrm>
            <a:off x="6742988" y="2473378"/>
            <a:ext cx="4803017" cy="2793592"/>
          </a:xfrm>
          <a:prstGeom prst="rect">
            <a:avLst/>
          </a:prstGeom>
          <a:ln>
            <a:noFill/>
          </a:ln>
          <a:effectLst>
            <a:softEdge rad="112500"/>
          </a:effectLst>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44544" y="3524543"/>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
        <p:nvSpPr>
          <p:cNvPr id="3" name="Rectangle 2">
            <a:extLst>
              <a:ext uri="{FF2B5EF4-FFF2-40B4-BE49-F238E27FC236}">
                <a16:creationId xmlns:a16="http://schemas.microsoft.com/office/drawing/2014/main" id="{6F6418BE-2B17-69CD-F9EA-5A096503C12E}"/>
              </a:ext>
            </a:extLst>
          </p:cNvPr>
          <p:cNvSpPr/>
          <p:nvPr/>
        </p:nvSpPr>
        <p:spPr>
          <a:xfrm>
            <a:off x="207473" y="305208"/>
            <a:ext cx="2918836" cy="990447"/>
          </a:xfrm>
          <a:prstGeom prst="rect">
            <a:avLst/>
          </a:prstGeom>
        </p:spPr>
        <p:style>
          <a:lnRef idx="2">
            <a:schemeClr val="dk1">
              <a:shade val="15000"/>
            </a:schemeClr>
          </a:lnRef>
          <a:fillRef idx="1">
            <a:schemeClr val="dk1"/>
          </a:fillRef>
          <a:effectRef idx="0">
            <a:schemeClr val="dk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9ff3f8230e0902c5df3252404e1caa8">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f9f8ed74031b467de3098f1cd81113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4EFAA1F-6229-4D30-B58A-6E75737B019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9DEEE156-AA69-4464-AC9F-01890D1558CA}">
  <ds:schemaRefs>
    <ds:schemaRef ds:uri="http://schemas.microsoft.com/sharepoint/v3/contenttype/forms"/>
  </ds:schemaRefs>
</ds:datastoreItem>
</file>

<file path=customXml/itemProps3.xml><?xml version="1.0" encoding="utf-8"?>
<ds:datastoreItem xmlns:ds="http://schemas.openxmlformats.org/officeDocument/2006/customXml" ds:itemID="{99A6C624-5F21-470C-B93F-1ED0A6CED8B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5381</TotalTime>
  <Words>1935</Words>
  <Application>Microsoft Office PowerPoint</Application>
  <PresentationFormat>Widescreen</PresentationFormat>
  <Paragraphs>380</Paragraphs>
  <Slides>40</Slides>
  <Notes>38</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Aharoni</vt:lpstr>
      <vt:lpstr>Aptos</vt:lpstr>
      <vt:lpstr>Arial</vt:lpstr>
      <vt:lpstr>Calibri</vt:lpstr>
      <vt:lpstr>Calibri Light</vt:lpstr>
      <vt:lpstr>Times New Roman</vt:lpstr>
      <vt:lpstr>Wingdings</vt:lpstr>
      <vt:lpstr>Office Theme</vt:lpstr>
      <vt:lpstr>PowerPoint Presentation</vt:lpstr>
      <vt:lpstr>PowerPoint Presentation</vt:lpstr>
      <vt:lpstr>Operations Management</vt:lpstr>
      <vt:lpstr>Good or Service?</vt:lpstr>
      <vt:lpstr>Supply Chain</vt:lpstr>
      <vt:lpstr>The Transformation Process</vt:lpstr>
      <vt:lpstr>Goods-service Continuum</vt:lpstr>
      <vt:lpstr>Illustrations of the transformation process</vt:lpstr>
      <vt:lpstr>Manufacturing vs. Service</vt:lpstr>
      <vt:lpstr> Typical differences between production of goods and provision of services</vt:lpstr>
      <vt:lpstr>Why Study Operations Management?</vt:lpstr>
      <vt:lpstr>Basic Functions of the Business Organization</vt:lpstr>
      <vt:lpstr>Function Overlap</vt:lpstr>
      <vt:lpstr>OM and Supply Chain Career Opportunities </vt:lpstr>
      <vt:lpstr>OM-Related Professional Societies</vt:lpstr>
      <vt:lpstr>Process Management</vt:lpstr>
      <vt:lpstr>Supply &amp; Demand</vt:lpstr>
      <vt:lpstr>Process Variation</vt:lpstr>
      <vt:lpstr>Scope of Operations Management</vt:lpstr>
      <vt:lpstr>Role of the Operations Manager</vt:lpstr>
      <vt:lpstr>System Design Decisions</vt:lpstr>
      <vt:lpstr>System Operation Decisions</vt:lpstr>
      <vt:lpstr>OM Decision Making</vt:lpstr>
      <vt:lpstr>General Approach to Decision Making</vt:lpstr>
      <vt:lpstr>Understanding Models </vt:lpstr>
      <vt:lpstr>Benefits of Models</vt:lpstr>
      <vt:lpstr>Model Limitations</vt:lpstr>
      <vt:lpstr>Quantitative Approaches</vt:lpstr>
      <vt:lpstr>Metrics and Trade-Offs</vt:lpstr>
      <vt:lpstr>Systems Perspective</vt:lpstr>
      <vt:lpstr>Establishing Priorities</vt:lpstr>
      <vt:lpstr>Historical Evolution of OM</vt:lpstr>
      <vt:lpstr>Industrial Revolution</vt:lpstr>
      <vt:lpstr>Scientific Management</vt:lpstr>
      <vt:lpstr>Human Relations Movement</vt:lpstr>
      <vt:lpstr>Decision Models &amp; Management Science</vt:lpstr>
      <vt:lpstr>Influence of Japanese Manufacturers</vt:lpstr>
      <vt:lpstr>Operations Today</vt:lpstr>
      <vt:lpstr>Key Issues for Operations Managers Today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Office</cp:lastModifiedBy>
  <cp:revision>24</cp:revision>
  <dcterms:created xsi:type="dcterms:W3CDTF">2023-04-29T09:08:23Z</dcterms:created>
  <dcterms:modified xsi:type="dcterms:W3CDTF">2026-01-06T11:05:19Z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