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1108" r:id="rId4"/>
    <p:sldId id="1107" r:id="rId5"/>
    <p:sldId id="1468" r:id="rId6"/>
    <p:sldId id="1423" r:id="rId7"/>
    <p:sldId id="1521" r:id="rId8"/>
    <p:sldId id="1509" r:id="rId9"/>
    <p:sldId id="1516" r:id="rId10"/>
    <p:sldId id="1470" r:id="rId11"/>
    <p:sldId id="1471" r:id="rId12"/>
    <p:sldId id="1510" r:id="rId13"/>
    <p:sldId id="1517" r:id="rId14"/>
    <p:sldId id="1389" r:id="rId15"/>
    <p:sldId id="1472" r:id="rId16"/>
    <p:sldId id="1506" r:id="rId17"/>
    <p:sldId id="1425" r:id="rId18"/>
    <p:sldId id="1511" r:id="rId19"/>
    <p:sldId id="1477" r:id="rId20"/>
    <p:sldId id="1522" r:id="rId21"/>
    <p:sldId id="1523" r:id="rId22"/>
    <p:sldId id="1519" r:id="rId23"/>
    <p:sldId id="1514" r:id="rId24"/>
    <p:sldId id="1515" r:id="rId25"/>
    <p:sldId id="1518" r:id="rId26"/>
    <p:sldId id="1478" r:id="rId27"/>
    <p:sldId id="310" r:id="rId28"/>
    <p:sldId id="311" r:id="rId29"/>
    <p:sldId id="1193" r:id="rId30"/>
    <p:sldId id="1194" r:id="rId31"/>
    <p:sldId id="1422" r:id="rId32"/>
    <p:sldId id="1154" r:id="rId33"/>
    <p:sldId id="1520" r:id="rId34"/>
    <p:sldId id="1483" r:id="rId35"/>
    <p:sldId id="1482" r:id="rId36"/>
    <p:sldId id="1479" r:id="rId37"/>
    <p:sldId id="1481" r:id="rId38"/>
    <p:sldId id="1512" r:id="rId39"/>
    <p:sldId id="1480" r:id="rId40"/>
    <p:sldId id="1513" r:id="rId41"/>
    <p:sldId id="145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468"/>
            <p14:sldId id="1423"/>
            <p14:sldId id="1521"/>
            <p14:sldId id="1509"/>
            <p14:sldId id="1516"/>
            <p14:sldId id="1470"/>
            <p14:sldId id="1471"/>
            <p14:sldId id="1510"/>
            <p14:sldId id="1517"/>
            <p14:sldId id="1389"/>
            <p14:sldId id="1472"/>
            <p14:sldId id="1506"/>
            <p14:sldId id="1425"/>
            <p14:sldId id="1511"/>
            <p14:sldId id="1477"/>
            <p14:sldId id="1522"/>
            <p14:sldId id="1523"/>
            <p14:sldId id="1519"/>
            <p14:sldId id="1514"/>
            <p14:sldId id="1515"/>
            <p14:sldId id="1518"/>
            <p14:sldId id="1478"/>
            <p14:sldId id="310"/>
            <p14:sldId id="311"/>
            <p14:sldId id="1193"/>
            <p14:sldId id="1194"/>
            <p14:sldId id="1422"/>
            <p14:sldId id="1154"/>
            <p14:sldId id="1520"/>
            <p14:sldId id="1483"/>
            <p14:sldId id="1482"/>
            <p14:sldId id="1479"/>
            <p14:sldId id="1481"/>
            <p14:sldId id="1512"/>
            <p14:sldId id="1480"/>
            <p14:sldId id="1513"/>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80" y="1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25085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61692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6265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ERbXznP0mQ4?feature=oembed"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UIkCISGpUmQ?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video" Target="https://www.youtube.com/embed/BOxHySUcaR0?feature=oembed" TargetMode="External"/><Relationship Id="rId5" Type="http://schemas.openxmlformats.org/officeDocument/2006/relationships/image" Target="../media/image15.jpe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9S478D3nInk?feature=oembed" TargetMode="External"/><Relationship Id="rId5" Type="http://schemas.openxmlformats.org/officeDocument/2006/relationships/image" Target="../media/image17.jpe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ideo" Target="https://www.youtube.com/embed/BVWfvGHpH5g?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murhnZ4TJpQ?feature=oembe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video" Target="https://www.youtube.com/embed/hQCfoeSGrrk?feature=oembed"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video" Target="https://www.youtube.com/embed/YhOSDhylArA?feature=oembed"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video" Target="https://www.youtube.com/embed/3E2yrX85Zz8?feature=oembed"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video" Target="https://www.youtube.com/embed/HnS40wslrQA?feature=oembed" TargetMode="Externa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yO0_2bYR-NI?start=25&amp;feature=oembed" TargetMode="External"/><Relationship Id="rId5" Type="http://schemas.openxmlformats.org/officeDocument/2006/relationships/image" Target="../media/image27.jpeg"/><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7.xml"/><Relationship Id="rId1" Type="http://schemas.openxmlformats.org/officeDocument/2006/relationships/video" Target="https://www.youtube.com/embed/_tc8zc0EYM8?feature=oembed"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7.xml"/><Relationship Id="rId1" Type="http://schemas.openxmlformats.org/officeDocument/2006/relationships/video" Target="https://www.youtube.com/embed/KgHRjP7yfU8?start=23&amp;feature=oembed"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ideo" Target="https://www.youtube.com/embed/mkonLxRcr8A?feature=oembed"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video" Target="https://www.youtube.com/embed/wu0-MU3iK9o?feature=oembed"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video" Target="https://www.youtube.com/embed/sI1IdGOi3-g?feature=oembed"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1.xml"/><Relationship Id="rId1" Type="http://schemas.openxmlformats.org/officeDocument/2006/relationships/video" Target="https://www.youtube.com/embed/2M2O6fxyEoM?feature=oembed"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1.xml"/><Relationship Id="rId1" Type="http://schemas.openxmlformats.org/officeDocument/2006/relationships/video" Target="https://www.youtube.com/embed/NkTJp-Qx23s?feature=oembed"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1.xml"/><Relationship Id="rId1" Type="http://schemas.openxmlformats.org/officeDocument/2006/relationships/video" Target="https://www.youtube.com/embed/dNxNU-SPUW0?feature=oembed"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8DD549-9635-54B2-6C12-25EECE6F9CBE}"/>
              </a:ext>
            </a:extLst>
          </p:cNvPr>
          <p:cNvSpPr txBox="1"/>
          <p:nvPr/>
        </p:nvSpPr>
        <p:spPr>
          <a:xfrm>
            <a:off x="524933" y="3603811"/>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 name="TextBox 2">
            <a:extLst>
              <a:ext uri="{FF2B5EF4-FFF2-40B4-BE49-F238E27FC236}">
                <a16:creationId xmlns:a16="http://schemas.microsoft.com/office/drawing/2014/main" id="{468CBE7E-CB61-0E7E-EED6-563C6ECDEE95}"/>
              </a:ext>
            </a:extLst>
          </p:cNvPr>
          <p:cNvSpPr txBox="1"/>
          <p:nvPr/>
        </p:nvSpPr>
        <p:spPr>
          <a:xfrm>
            <a:off x="406400" y="180764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 name="TextBox 3">
            <a:extLst>
              <a:ext uri="{FF2B5EF4-FFF2-40B4-BE49-F238E27FC236}">
                <a16:creationId xmlns:a16="http://schemas.microsoft.com/office/drawing/2014/main" id="{75CF2E88-7C3A-70D8-D57F-84AEC2E808D5}"/>
              </a:ext>
            </a:extLst>
          </p:cNvPr>
          <p:cNvSpPr txBox="1"/>
          <p:nvPr/>
        </p:nvSpPr>
        <p:spPr>
          <a:xfrm>
            <a:off x="1435745" y="441509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5" name="Rectangle: Rounded Corners 4">
            <a:extLst>
              <a:ext uri="{FF2B5EF4-FFF2-40B4-BE49-F238E27FC236}">
                <a16:creationId xmlns:a16="http://schemas.microsoft.com/office/drawing/2014/main" id="{1E06B2FC-703D-A43A-2985-2BFF9B59262B}"/>
              </a:ext>
            </a:extLst>
          </p:cNvPr>
          <p:cNvSpPr/>
          <p:nvPr/>
        </p:nvSpPr>
        <p:spPr>
          <a:xfrm>
            <a:off x="1878081" y="584496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8</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614656" y="2606857"/>
            <a:ext cx="5577344" cy="1323439"/>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The Family and It’s Social Standing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latin typeface="Tajawal Medium" panose="00000600000000000000" pitchFamily="2" charset="-78"/>
                <a:cs typeface="Tajawal Medium" panose="00000600000000000000" pitchFamily="2" charset="-78"/>
              </a:rPr>
              <a:t>MKT713</a:t>
            </a:r>
          </a:p>
          <a:p>
            <a:pPr algn="ctr"/>
            <a:r>
              <a:rPr lang="en-US" sz="2000" dirty="0">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3059562" y="2286000"/>
            <a:ext cx="9132438" cy="4388381"/>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b="1" dirty="0"/>
              <a:t>To understand the family as a consumer socialization agent.</a:t>
            </a:r>
          </a:p>
          <a:p>
            <a:pPr marL="355600" lvl="0" indent="-342900">
              <a:lnSpc>
                <a:spcPct val="100000"/>
              </a:lnSpc>
              <a:spcBef>
                <a:spcPts val="1739"/>
              </a:spcBef>
              <a:buFont typeface="Arial" panose="020B0604020202020204" pitchFamily="34" charset="0"/>
              <a:buChar char="•"/>
            </a:pPr>
            <a:r>
              <a:rPr lang="en-US" b="1" dirty="0"/>
              <a:t>To understand family decision-making and its members’ consumption-related roles.</a:t>
            </a:r>
          </a:p>
          <a:p>
            <a:pPr marL="355600" lvl="0" indent="-342900">
              <a:lnSpc>
                <a:spcPct val="100000"/>
              </a:lnSpc>
              <a:spcBef>
                <a:spcPts val="1739"/>
              </a:spcBef>
              <a:buFont typeface="Arial" panose="020B0604020202020204" pitchFamily="34" charset="0"/>
              <a:buChar char="•"/>
            </a:pPr>
            <a:r>
              <a:rPr lang="en-US" b="1" dirty="0"/>
              <a:t>To understand the role of the family life cycle in market segmentation and targeting.</a:t>
            </a:r>
          </a:p>
          <a:p>
            <a:pPr marL="355600" lvl="0" indent="-342900">
              <a:lnSpc>
                <a:spcPct val="100000"/>
              </a:lnSpc>
              <a:spcBef>
                <a:spcPts val="1739"/>
              </a:spcBef>
              <a:buFont typeface="Arial" panose="020B0604020202020204" pitchFamily="34" charset="0"/>
              <a:buChar char="•"/>
            </a:pPr>
            <a:r>
              <a:rPr lang="en-US" b="1" dirty="0"/>
              <a:t>To understand the consumption patterns of nontraditional families and non-family households.</a:t>
            </a:r>
          </a:p>
          <a:p>
            <a:pPr marL="355600" lvl="0" indent="-342900">
              <a:lnSpc>
                <a:spcPct val="100000"/>
              </a:lnSpc>
              <a:spcBef>
                <a:spcPts val="1739"/>
              </a:spcBef>
              <a:buFont typeface="Arial" panose="020B0604020202020204" pitchFamily="34" charset="0"/>
              <a:buChar char="•"/>
            </a:pPr>
            <a:r>
              <a:rPr lang="en-US" b="1" dirty="0"/>
              <a:t>To understand the impact of social stratification on consumer behavior.</a:t>
            </a:r>
          </a:p>
          <a:p>
            <a:pPr marL="355600" lvl="0" indent="-342900">
              <a:lnSpc>
                <a:spcPct val="100000"/>
              </a:lnSpc>
              <a:spcBef>
                <a:spcPts val="1739"/>
              </a:spcBef>
              <a:buFont typeface="Arial" panose="020B0604020202020204" pitchFamily="34" charset="0"/>
              <a:buChar char="•"/>
            </a:pPr>
            <a:r>
              <a:rPr lang="en-US" b="1" dirty="0"/>
              <a:t>To understand how to measure social class and segment consumers accordingly.</a:t>
            </a:r>
          </a:p>
          <a:p>
            <a:pPr marL="355600" lvl="0" indent="-342900">
              <a:lnSpc>
                <a:spcPct val="100000"/>
              </a:lnSpc>
              <a:spcBef>
                <a:spcPts val="1739"/>
              </a:spcBef>
              <a:buFont typeface="Arial" panose="020B0604020202020204" pitchFamily="34" charset="0"/>
              <a:buChar char="•"/>
            </a:pPr>
            <a:r>
              <a:rPr lang="en-US" b="1" dirty="0"/>
              <a:t>To understand the demographics, lifestyles, and consumption patterns of America’s social classes.</a:t>
            </a:r>
          </a:p>
          <a:p>
            <a:pPr marL="355600" lvl="0" indent="-342900">
              <a:lnSpc>
                <a:spcPct val="100000"/>
              </a:lnSpc>
              <a:spcBef>
                <a:spcPts val="1739"/>
              </a:spcBef>
              <a:buFont typeface="Arial" panose="020B0604020202020204" pitchFamily="34" charset="0"/>
              <a:buChar char="•"/>
            </a:pPr>
            <a:r>
              <a:rPr lang="en-US" b="1" dirty="0"/>
              <a:t>To understand how to employ geo-demographics to locate target markets.</a:t>
            </a:r>
          </a:p>
        </p:txBody>
      </p:sp>
      <p:sp>
        <p:nvSpPr>
          <p:cNvPr id="4" name="Rectangle: Rounded Corners 3">
            <a:extLst>
              <a:ext uri="{FF2B5EF4-FFF2-40B4-BE49-F238E27FC236}">
                <a16:creationId xmlns:a16="http://schemas.microsoft.com/office/drawing/2014/main" id="{C59BB74E-EAC1-A6AF-A5D4-9DB69075D862}"/>
              </a:ext>
            </a:extLst>
          </p:cNvPr>
          <p:cNvSpPr/>
          <p:nvPr/>
        </p:nvSpPr>
        <p:spPr>
          <a:xfrm>
            <a:off x="4885441" y="154728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8</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4128199" y="1247387"/>
            <a:ext cx="7412711" cy="1200329"/>
          </a:xfrm>
          <a:prstGeom prst="rect">
            <a:avLst/>
          </a:prstGeom>
          <a:noFill/>
        </p:spPr>
        <p:txBody>
          <a:bodyPr wrap="square" rtlCol="0">
            <a:spAutoFit/>
          </a:bodyPr>
          <a:lstStyle/>
          <a:p>
            <a:pPr algn="ctr"/>
            <a:r>
              <a:rPr lang="en-US" sz="3600" b="1" dirty="0">
                <a:solidFill>
                  <a:srgbClr val="00B0F0"/>
                </a:solidFill>
                <a:latin typeface="Tajawal Medium" panose="00000600000000000000" pitchFamily="2" charset="-78"/>
                <a:cs typeface="Tajawal Medium" panose="00000600000000000000" pitchFamily="2" charset="-78"/>
              </a:rPr>
              <a:t>The Family and It’s Social Standing</a:t>
            </a:r>
          </a:p>
        </p:txBody>
      </p:sp>
      <p:pic>
        <p:nvPicPr>
          <p:cNvPr id="20" name="Picture 2" descr="C:\Users\Dr.Mayar\Desktop\iStock_000059731350_Medium.jpg">
            <a:extLst>
              <a:ext uri="{FF2B5EF4-FFF2-40B4-BE49-F238E27FC236}">
                <a16:creationId xmlns:a16="http://schemas.microsoft.com/office/drawing/2014/main" id="{876CB0F2-EFF3-4805-9D24-8712327CE8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9502" y="2387765"/>
            <a:ext cx="8382000" cy="433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0D59FDCD-A510-441C-8D92-2B373DF8B0DC}"/>
              </a:ext>
            </a:extLst>
          </p:cNvPr>
          <p:cNvSpPr txBox="1"/>
          <p:nvPr/>
        </p:nvSpPr>
        <p:spPr>
          <a:xfrm>
            <a:off x="2944160" y="137459"/>
            <a:ext cx="7412711" cy="1200329"/>
          </a:xfrm>
          <a:prstGeom prst="rect">
            <a:avLst/>
          </a:prstGeom>
          <a:noFill/>
        </p:spPr>
        <p:txBody>
          <a:bodyPr wrap="square" rtlCol="0">
            <a:spAutoFit/>
          </a:bodyPr>
          <a:lstStyle/>
          <a:p>
            <a:pPr algn="ctr"/>
            <a:r>
              <a:rPr lang="en-US" sz="3600" b="1" dirty="0">
                <a:solidFill>
                  <a:srgbClr val="00B0F0"/>
                </a:solidFill>
                <a:latin typeface="Tajawal Medium" panose="00000600000000000000" pitchFamily="2" charset="-78"/>
                <a:cs typeface="Tajawal Medium" panose="00000600000000000000" pitchFamily="2" charset="-78"/>
              </a:rPr>
              <a:t>The Family and It’s Social Standing </a:t>
            </a:r>
          </a:p>
        </p:txBody>
      </p:sp>
      <p:sp>
        <p:nvSpPr>
          <p:cNvPr id="20" name="TextBox 19">
            <a:extLst>
              <a:ext uri="{FF2B5EF4-FFF2-40B4-BE49-F238E27FC236}">
                <a16:creationId xmlns:a16="http://schemas.microsoft.com/office/drawing/2014/main" id="{27E26CB1-AFF9-4721-84E3-C1CBCE6A1B76}"/>
              </a:ext>
            </a:extLst>
          </p:cNvPr>
          <p:cNvSpPr txBox="1"/>
          <p:nvPr/>
        </p:nvSpPr>
        <p:spPr>
          <a:xfrm>
            <a:off x="894162" y="1964353"/>
            <a:ext cx="9462709" cy="4524315"/>
          </a:xfrm>
          <a:prstGeom prst="rect">
            <a:avLst/>
          </a:prstGeom>
          <a:noFill/>
        </p:spPr>
        <p:txBody>
          <a:bodyPr wrap="square">
            <a:spAutoFit/>
          </a:bodyPr>
          <a:lstStyle/>
          <a:p>
            <a:pPr marL="457200" indent="-457200">
              <a:buFont typeface="Arial" panose="020B0604020202020204" pitchFamily="34" charset="0"/>
              <a:buChar char="•"/>
            </a:pPr>
            <a:r>
              <a:rPr lang="en-US" sz="2400" dirty="0"/>
              <a:t>The first part of this chapter describes the influence of the family on its members’ development as consumers (including households that fit into the family life cycle, as well as atypical and non-family living situations); how the family functions as a consumption unit; and the dynamics of family decision-making. </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The second part of this chapter examines the demographics and consumption patterns of the social classes. It describes how to measure social class and segment and target consumers according to social standing.  The chapter concludes with examples of how social class membership affects consumption habits, tastes, and values.</a:t>
            </a:r>
          </a:p>
          <a:p>
            <a:pPr marL="457200" indent="-457200">
              <a:buFont typeface="Arial" panose="020B0604020202020204" pitchFamily="34" charset="0"/>
              <a:buChar char="•"/>
            </a:pPr>
            <a:endParaRPr lang="en-US" sz="2400" dirty="0"/>
          </a:p>
        </p:txBody>
      </p:sp>
    </p:spTree>
    <p:extLst>
      <p:ext uri="{BB962C8B-B14F-4D97-AF65-F5344CB8AC3E}">
        <p14:creationId xmlns:p14="http://schemas.microsoft.com/office/powerpoint/2010/main" val="3941213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73175" y="105746"/>
            <a:ext cx="4634090" cy="646331"/>
          </a:xfrm>
          <a:prstGeom prst="rect">
            <a:avLst/>
          </a:prstGeom>
        </p:spPr>
        <p:txBody>
          <a:bodyPr wrap="none">
            <a:spAutoFit/>
          </a:bodyPr>
          <a:lstStyle/>
          <a:p>
            <a:pPr algn="ctr"/>
            <a:r>
              <a:rPr lang="en-US" sz="3600" b="1" dirty="0">
                <a:solidFill>
                  <a:srgbClr val="00B0F0"/>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765368" y="2047746"/>
            <a:ext cx="7481188" cy="3785652"/>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A family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defined as two or more persons related by blood, marriage, or adoption residing together. </a:t>
            </a:r>
          </a:p>
          <a:p>
            <a:pPr marL="139700" marR="0" lvl="0" defTabSz="914400" rtl="0" eaLnBrk="1" fontAlgn="auto" latinLnBrk="0" hangingPunct="1">
              <a:lnSpc>
                <a:spcPct val="100000"/>
              </a:lnSpc>
              <a:spcBef>
                <a:spcPts val="0"/>
              </a:spcBef>
              <a:spcAft>
                <a:spcPts val="0"/>
              </a:spcAft>
              <a:buClr>
                <a:srgbClr val="000000"/>
              </a:buClr>
              <a:buSzTx/>
              <a:tabLst/>
              <a:defRPr/>
            </a:pPr>
            <a:endParaRPr kumimoji="0" lang="en-US" altLang="en-US" sz="2400" i="0" u="none" strike="noStrike" kern="0" cap="none" spc="0" normalizeH="0" baseline="0" noProof="0" dirty="0">
              <a:ln>
                <a:noFill/>
              </a:ln>
              <a:solidFill>
                <a:srgbClr val="000000"/>
              </a:solidFill>
              <a:effectLst/>
              <a:uLnTx/>
              <a:uFillTx/>
              <a:latin typeface="Arial"/>
              <a:cs typeface="Arial"/>
              <a:sym typeface="Arial"/>
            </a:endParaRP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The family life cycle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a composite variable that combines marital status, size of family, age of family members (focusing on the age of the oldest or youngest child), and employment status of the head of household, and then classifies the family into a “typical” stage. </a:t>
            </a:r>
          </a:p>
          <a:p>
            <a:pPr marL="139700" marR="0" lvl="0" defTabSz="914400" rtl="0" eaLnBrk="1" fontAlgn="auto" latinLnBrk="0" hangingPunct="1">
              <a:lnSpc>
                <a:spcPct val="100000"/>
              </a:lnSpc>
              <a:spcBef>
                <a:spcPts val="0"/>
              </a:spcBef>
              <a:spcAft>
                <a:spcPts val="0"/>
              </a:spcAft>
              <a:buClr>
                <a:srgbClr val="000000"/>
              </a:buClr>
              <a:buSzTx/>
              <a:tabLst/>
              <a:defRPr/>
            </a:pPr>
            <a:endParaRPr kumimoji="0" lang="en-US" alt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4" name="Picture 3">
            <a:extLst>
              <a:ext uri="{FF2B5EF4-FFF2-40B4-BE49-F238E27FC236}">
                <a16:creationId xmlns:a16="http://schemas.microsoft.com/office/drawing/2014/main" id="{8F39BEA6-3590-4DAC-9906-568683A7ADE8}"/>
              </a:ext>
            </a:extLst>
          </p:cNvPr>
          <p:cNvPicPr>
            <a:picLocks noChangeAspect="1"/>
          </p:cNvPicPr>
          <p:nvPr/>
        </p:nvPicPr>
        <p:blipFill>
          <a:blip r:embed="rId2"/>
          <a:stretch>
            <a:fillRect/>
          </a:stretch>
        </p:blipFill>
        <p:spPr>
          <a:xfrm>
            <a:off x="8083996" y="2519370"/>
            <a:ext cx="3711764" cy="3200321"/>
          </a:xfrm>
          <a:prstGeom prst="rect">
            <a:avLst/>
          </a:prstGeom>
        </p:spPr>
      </p:pic>
    </p:spTree>
    <p:extLst>
      <p:ext uri="{BB962C8B-B14F-4D97-AF65-F5344CB8AC3E}">
        <p14:creationId xmlns:p14="http://schemas.microsoft.com/office/powerpoint/2010/main" val="35643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27735" y="235136"/>
            <a:ext cx="4634090" cy="646331"/>
          </a:xfrm>
          <a:prstGeom prst="rect">
            <a:avLst/>
          </a:prstGeom>
        </p:spPr>
        <p:txBody>
          <a:bodyPr wrap="none">
            <a:spAutoFit/>
          </a:bodyPr>
          <a:lstStyle/>
          <a:p>
            <a:pPr algn="ctr"/>
            <a:r>
              <a:rPr lang="en-US" sz="3600" b="1" dirty="0">
                <a:solidFill>
                  <a:srgbClr val="852F4A"/>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473977" y="1292595"/>
            <a:ext cx="10780180" cy="2677656"/>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lang="en-US" altLang="en-US" sz="2400" b="1" kern="0" dirty="0">
                <a:solidFill>
                  <a:srgbClr val="00B050"/>
                </a:solidFill>
                <a:latin typeface="Arial"/>
                <a:cs typeface="Arial"/>
                <a:sym typeface="Arial"/>
              </a:rPr>
              <a:t>T</a:t>
            </a:r>
            <a:r>
              <a:rPr kumimoji="0" lang="en-US" altLang="en-US" sz="2400" b="1" i="0" u="none" strike="noStrike" kern="0" cap="none" spc="0" normalizeH="0" baseline="0" noProof="0" dirty="0">
                <a:ln>
                  <a:noFill/>
                </a:ln>
                <a:solidFill>
                  <a:srgbClr val="00B050"/>
                </a:solidFill>
                <a:effectLst/>
                <a:uLnTx/>
                <a:uFillTx/>
                <a:latin typeface="Arial"/>
                <a:cs typeface="Arial"/>
                <a:sym typeface="Arial"/>
              </a:rPr>
              <a:t>here are three types of families: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married couples,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nuclear families, and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extended families.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married couple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and one or more children constitute 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nuclear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The nuclear family, together with at least one grandparent or other relation living within the household, is called an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extended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t>
            </a:r>
          </a:p>
        </p:txBody>
      </p:sp>
      <p:pic>
        <p:nvPicPr>
          <p:cNvPr id="9" name="Picture 8">
            <a:extLst>
              <a:ext uri="{FF2B5EF4-FFF2-40B4-BE49-F238E27FC236}">
                <a16:creationId xmlns:a16="http://schemas.microsoft.com/office/drawing/2014/main" id="{B5A1C586-49A6-41A0-9F8A-E978DC7DFE0D}"/>
              </a:ext>
            </a:extLst>
          </p:cNvPr>
          <p:cNvPicPr>
            <a:picLocks noChangeAspect="1"/>
          </p:cNvPicPr>
          <p:nvPr/>
        </p:nvPicPr>
        <p:blipFill>
          <a:blip r:embed="rId2"/>
          <a:stretch>
            <a:fillRect/>
          </a:stretch>
        </p:blipFill>
        <p:spPr>
          <a:xfrm>
            <a:off x="755176" y="3970251"/>
            <a:ext cx="10217782" cy="2682472"/>
          </a:xfrm>
          <a:prstGeom prst="rect">
            <a:avLst/>
          </a:prstGeom>
        </p:spPr>
      </p:pic>
    </p:spTree>
    <p:extLst>
      <p:ext uri="{BB962C8B-B14F-4D97-AF65-F5344CB8AC3E}">
        <p14:creationId xmlns:p14="http://schemas.microsoft.com/office/powerpoint/2010/main" val="928620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13815" y="11616"/>
            <a:ext cx="4634090" cy="646331"/>
          </a:xfrm>
          <a:prstGeom prst="rect">
            <a:avLst/>
          </a:prstGeom>
        </p:spPr>
        <p:txBody>
          <a:bodyPr wrap="none">
            <a:spAutoFit/>
          </a:bodyPr>
          <a:lstStyle/>
          <a:p>
            <a:pPr algn="ctr"/>
            <a:r>
              <a:rPr lang="en-US" sz="3600" b="1" dirty="0">
                <a:solidFill>
                  <a:srgbClr val="00B0F0"/>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157847" y="990553"/>
            <a:ext cx="6792034" cy="5632311"/>
          </a:xfrm>
          <a:prstGeom prst="rect">
            <a:avLst/>
          </a:prstGeom>
          <a:noFill/>
        </p:spPr>
        <p:txBody>
          <a:bodyPr wrap="square">
            <a:spAutoFit/>
          </a:bodyPr>
          <a:lstStyle/>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four ads in Figure 10.1 feature Toyota models catering to different types of families.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Toyota Auris is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sporty hatchback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with a “diffuser” and reflectors on each side that is targeted toward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Bachelors or Honeymooners who do not have children and want to enjoy life.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Yaris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subcompact</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is promoted as a “great deal” to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newlyweds</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who may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have a child on the way</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Verso is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seven-seater family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car featuring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elegant style and comfort</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which is aimed at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families with children who have more resources than the newlyweds.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Avensis is available as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sedan or wagon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and features a refined design and touch-screen multimedia.  Assuming that the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couple’s disposable income went up (e.g., the father earns more and the mother went back to work)</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it’s time for the Avensis, with its stylish design and built-in multimedia gear.</a:t>
            </a:r>
          </a:p>
        </p:txBody>
      </p:sp>
      <p:pic>
        <p:nvPicPr>
          <p:cNvPr id="3" name="Picture 2">
            <a:extLst>
              <a:ext uri="{FF2B5EF4-FFF2-40B4-BE49-F238E27FC236}">
                <a16:creationId xmlns:a16="http://schemas.microsoft.com/office/drawing/2014/main" id="{C7BB6E8C-B8B8-4FAF-9557-6DDF9BD1330B}"/>
              </a:ext>
            </a:extLst>
          </p:cNvPr>
          <p:cNvPicPr>
            <a:picLocks noChangeAspect="1"/>
          </p:cNvPicPr>
          <p:nvPr/>
        </p:nvPicPr>
        <p:blipFill>
          <a:blip r:embed="rId3"/>
          <a:stretch>
            <a:fillRect/>
          </a:stretch>
        </p:blipFill>
        <p:spPr>
          <a:xfrm>
            <a:off x="6949881" y="2025276"/>
            <a:ext cx="5242119" cy="3724979"/>
          </a:xfrm>
          <a:prstGeom prst="rect">
            <a:avLst/>
          </a:prstGeom>
        </p:spPr>
      </p:pic>
    </p:spTree>
    <p:extLst>
      <p:ext uri="{BB962C8B-B14F-4D97-AF65-F5344CB8AC3E}">
        <p14:creationId xmlns:p14="http://schemas.microsoft.com/office/powerpoint/2010/main" val="1351242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Volkswagen 'Welcome to the Family' Australian TV ad - AdNews">
            <a:hlinkClick r:id="" action="ppaction://media"/>
            <a:extLst>
              <a:ext uri="{FF2B5EF4-FFF2-40B4-BE49-F238E27FC236}">
                <a16:creationId xmlns:a16="http://schemas.microsoft.com/office/drawing/2014/main" id="{3CE8090B-BFC3-4DC4-8009-954ED01892A2}"/>
              </a:ext>
            </a:extLst>
          </p:cNvPr>
          <p:cNvPicPr>
            <a:picLocks noGrp="1" noRot="1" noChangeAspect="1"/>
          </p:cNvPicPr>
          <p:nvPr>
            <p:ph idx="1"/>
            <a:videoFile r:link="rId1"/>
          </p:nvPr>
        </p:nvPicPr>
        <p:blipFill>
          <a:blip r:embed="rId3"/>
          <a:stretch>
            <a:fillRect/>
          </a:stretch>
        </p:blipFill>
        <p:spPr>
          <a:xfrm>
            <a:off x="-79109" y="0"/>
            <a:ext cx="12271109" cy="6933646"/>
          </a:xfrm>
          <a:prstGeom prst="rect">
            <a:avLst/>
          </a:prstGeom>
        </p:spPr>
      </p:pic>
    </p:spTree>
    <p:extLst>
      <p:ext uri="{BB962C8B-B14F-4D97-AF65-F5344CB8AC3E}">
        <p14:creationId xmlns:p14="http://schemas.microsoft.com/office/powerpoint/2010/main" val="324233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00B0F0"/>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837926" y="1576747"/>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Pre-adolescent (pre teenage)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Observe parents and older siblings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Families more reliable than advertising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Teenagers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Peers most influential</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Like products when parents disapprove</a:t>
            </a:r>
          </a:p>
        </p:txBody>
      </p:sp>
      <p:pic>
        <p:nvPicPr>
          <p:cNvPr id="11" name="Content Placeholder 6">
            <a:extLst>
              <a:ext uri="{FF2B5EF4-FFF2-40B4-BE49-F238E27FC236}">
                <a16:creationId xmlns:a16="http://schemas.microsoft.com/office/drawing/2014/main" id="{8E0027D1-7F44-4E3C-AA18-1E538675F4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1769" y="1576747"/>
            <a:ext cx="3731584" cy="51159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2175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67018" y="1712545"/>
            <a:ext cx="9416502"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The aspect of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childhood socialization </a:t>
            </a:r>
            <a:r>
              <a:rPr kumimoji="0" lang="en-US" altLang="en-US" i="0" u="none" strike="noStrike" kern="1200" cap="none" spc="0" normalizeH="0" baseline="0" noProof="0" dirty="0">
                <a:ln>
                  <a:noFill/>
                </a:ln>
                <a:solidFill>
                  <a:prstClr val="black"/>
                </a:solidFill>
                <a:effectLst/>
                <a:uLnTx/>
                <a:uFillTx/>
                <a:latin typeface="Calibri"/>
                <a:ea typeface="+mn-ea"/>
                <a:cs typeface="+mn-cs"/>
              </a:rPr>
              <a:t>that is relevant to the study of consumer behavior is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consumer socialization</a:t>
            </a:r>
            <a:r>
              <a:rPr kumimoji="0" lang="en-US" altLang="en-US" i="0" u="none" strike="noStrike" kern="1200" cap="none" spc="0" normalizeH="0" baseline="0" noProof="0" dirty="0">
                <a:ln>
                  <a:noFill/>
                </a:ln>
                <a:solidFill>
                  <a:prstClr val="black"/>
                </a:solidFill>
                <a:effectLst/>
                <a:uLnTx/>
                <a:uFillTx/>
                <a:latin typeface="Calibri"/>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lang="en-US" altLang="en-US" b="1" dirty="0">
                <a:solidFill>
                  <a:srgbClr val="00B050"/>
                </a:solidFill>
                <a:latin typeface="Calibri"/>
              </a:rPr>
              <a:t>Consumer</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 socialization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is defined as the process by which children acquire the skills, knowledge, attitudes, and experiences necessary to function as consumers.</a:t>
            </a:r>
          </a:p>
          <a:p>
            <a:pPr marL="342900" indent="-342900" algn="just">
              <a:lnSpc>
                <a:spcPct val="100000"/>
              </a:lnSpc>
              <a:spcBef>
                <a:spcPct val="20000"/>
              </a:spcBef>
              <a:buFont typeface="Arial" panose="020B0604020202020204" pitchFamily="34" charset="0"/>
              <a:buChar char="•"/>
              <a:defRPr/>
            </a:pPr>
            <a:r>
              <a:rPr lang="en-US" altLang="en-US" dirty="0"/>
              <a:t>The socialization of young children </a:t>
            </a:r>
            <a:r>
              <a:rPr lang="en-US" altLang="en-US" dirty="0">
                <a:solidFill>
                  <a:schemeClr val="accent1"/>
                </a:solidFill>
              </a:rPr>
              <a:t>provides marketers with opportunities to establish relationships</a:t>
            </a:r>
            <a:r>
              <a:rPr lang="en-US" altLang="en-US" dirty="0"/>
              <a:t> between children and brands very early in the children’s lives. </a:t>
            </a:r>
          </a:p>
          <a:p>
            <a:pPr marL="342900" indent="-342900" algn="just">
              <a:lnSpc>
                <a:spcPct val="100000"/>
              </a:lnSpc>
              <a:spcBef>
                <a:spcPct val="20000"/>
              </a:spcBef>
              <a:buFont typeface="Arial" panose="020B0604020202020204" pitchFamily="34" charset="0"/>
              <a:buChar char="•"/>
              <a:defRPr/>
            </a:pPr>
            <a:r>
              <a:rPr lang="en-US" altLang="en-US" dirty="0"/>
              <a:t>Very often, </a:t>
            </a:r>
            <a:r>
              <a:rPr lang="en-US" altLang="en-US" dirty="0">
                <a:solidFill>
                  <a:schemeClr val="accent1"/>
                </a:solidFill>
              </a:rPr>
              <a:t>such connections </a:t>
            </a:r>
            <a:r>
              <a:rPr lang="en-US" altLang="en-US" dirty="0"/>
              <a:t>extend into a person’s adolescence, teenage years, and adulthood. </a:t>
            </a: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9374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78778" y="1840662"/>
            <a:ext cx="9264102"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Many preadolescent children acquire their consumer behavior norms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by observing their parents and older siblings</a:t>
            </a:r>
            <a:r>
              <a:rPr kumimoji="0" lang="en-US" altLang="en-US" i="0" u="none" strike="noStrike" kern="1200" cap="none" spc="0" normalizeH="0" baseline="0" noProof="0" dirty="0">
                <a:ln>
                  <a:noFill/>
                </a:ln>
                <a:solidFill>
                  <a:prstClr val="black"/>
                </a:solidFill>
                <a:effectLst/>
                <a:uLnTx/>
                <a:uFillTx/>
                <a:latin typeface="Calibri"/>
                <a:ea typeface="+mn-ea"/>
                <a:cs typeface="+mn-cs"/>
              </a:rPr>
              <a:t>, who function as role models and provide cues for learning consumption skills. </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chemeClr val="accent1"/>
                </a:solidFill>
                <a:latin typeface="Calibri"/>
              </a:rPr>
              <a:t>Young</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 children </a:t>
            </a:r>
            <a:r>
              <a:rPr kumimoji="0" lang="en-US" altLang="en-US" i="0" u="none" strike="noStrike" kern="1200" cap="none" spc="0" normalizeH="0" baseline="0" noProof="0" dirty="0">
                <a:ln>
                  <a:noFill/>
                </a:ln>
                <a:solidFill>
                  <a:prstClr val="black"/>
                </a:solidFill>
                <a:effectLst/>
                <a:uLnTx/>
                <a:uFillTx/>
                <a:latin typeface="Calibri"/>
                <a:ea typeface="+mn-ea"/>
                <a:cs typeface="+mn-cs"/>
              </a:rPr>
              <a:t>perceive their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families</a:t>
            </a:r>
            <a:r>
              <a:rPr kumimoji="0" lang="en-US" altLang="en-US" i="0" u="none" strike="noStrike" kern="1200" cap="none" spc="0" normalizeH="0" baseline="0" noProof="0" dirty="0">
                <a:ln>
                  <a:noFill/>
                </a:ln>
                <a:solidFill>
                  <a:prstClr val="black"/>
                </a:solidFill>
                <a:effectLst/>
                <a:uLnTx/>
                <a:uFillTx/>
                <a:latin typeface="Calibri"/>
                <a:ea typeface="+mn-ea"/>
                <a:cs typeface="+mn-cs"/>
              </a:rPr>
              <a:t> as more reliable sources of information about consumption than advertising; </a:t>
            </a:r>
            <a:endParaRPr lang="en-US" altLang="en-US" dirty="0">
              <a:solidFill>
                <a:prstClr val="black"/>
              </a:solidFill>
              <a:latin typeface="Calibri"/>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rgbClr val="00B050"/>
                </a:solidFill>
                <a:latin typeface="Calibri"/>
              </a:rPr>
              <a:t>Pee</a:t>
            </a:r>
            <a:r>
              <a:rPr kumimoji="0" lang="en-US" altLang="en-US" i="0" u="none" strike="noStrike" kern="1200" cap="none" spc="0" normalizeH="0" baseline="0" noProof="0" dirty="0" err="1">
                <a:ln>
                  <a:noFill/>
                </a:ln>
                <a:solidFill>
                  <a:srgbClr val="00B050"/>
                </a:solidFill>
                <a:effectLst/>
                <a:uLnTx/>
                <a:uFillTx/>
                <a:latin typeface="Calibri"/>
                <a:ea typeface="+mn-ea"/>
                <a:cs typeface="+mn-cs"/>
              </a:rPr>
              <a:t>rs</a:t>
            </a:r>
            <a:r>
              <a:rPr kumimoji="0" lang="en-US" altLang="en-US" i="0" u="none" strike="noStrike" kern="1200" cap="none" spc="0" normalizeH="0" baseline="0" noProof="0" dirty="0">
                <a:ln>
                  <a:noFill/>
                </a:ln>
                <a:solidFill>
                  <a:srgbClr val="00B050"/>
                </a:solidFill>
                <a:effectLst/>
                <a:uLnTx/>
                <a:uFillTx/>
                <a:latin typeface="Calibri"/>
                <a:ea typeface="+mn-ea"/>
                <a:cs typeface="+mn-cs"/>
              </a:rPr>
              <a:t> </a:t>
            </a:r>
            <a:r>
              <a:rPr kumimoji="0" lang="en-US" altLang="en-US" i="0" u="none" strike="noStrike" kern="1200" cap="none" spc="0" normalizeH="0" baseline="0" noProof="0" dirty="0">
                <a:ln>
                  <a:noFill/>
                </a:ln>
                <a:solidFill>
                  <a:prstClr val="black"/>
                </a:solidFill>
                <a:effectLst/>
                <a:uLnTx/>
                <a:uFillTx/>
                <a:latin typeface="Calibri"/>
                <a:ea typeface="+mn-ea"/>
                <a:cs typeface="+mn-cs"/>
              </a:rPr>
              <a:t>have the most influence on </a:t>
            </a:r>
            <a:r>
              <a:rPr kumimoji="0" lang="en-US" altLang="en-US" i="0" u="none" strike="noStrike" kern="1200" cap="none" spc="0" normalizeH="0" baseline="0" noProof="0" dirty="0">
                <a:ln>
                  <a:noFill/>
                </a:ln>
                <a:solidFill>
                  <a:srgbClr val="00B050"/>
                </a:solidFill>
                <a:effectLst/>
                <a:uLnTx/>
                <a:uFillTx/>
                <a:latin typeface="Calibri"/>
                <a:ea typeface="+mn-ea"/>
                <a:cs typeface="+mn-cs"/>
              </a:rPr>
              <a:t>teenagers’ and adolescents</a:t>
            </a: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kumimoji="0" lang="en-US" altLang="en-US" i="0" u="none" strike="noStrike" kern="1200" cap="none" spc="0" normalizeH="0" baseline="0" noProof="0" dirty="0">
                <a:ln>
                  <a:noFill/>
                </a:ln>
                <a:solidFill>
                  <a:srgbClr val="00B050"/>
                </a:solidFill>
                <a:effectLst/>
                <a:uLnTx/>
                <a:uFillTx/>
                <a:latin typeface="Calibri"/>
                <a:ea typeface="+mn-ea"/>
                <a:cs typeface="+mn-cs"/>
              </a:rPr>
              <a:t>(tween-age) </a:t>
            </a:r>
            <a:r>
              <a:rPr kumimoji="0" lang="en-US" altLang="en-US" i="0" u="none" strike="noStrike" kern="1200" cap="none" spc="0" normalizeH="0" baseline="0" noProof="0" dirty="0">
                <a:ln>
                  <a:noFill/>
                </a:ln>
                <a:solidFill>
                  <a:prstClr val="black"/>
                </a:solidFill>
                <a:effectLst/>
                <a:uLnTx/>
                <a:uFillTx/>
                <a:latin typeface="Calibri"/>
                <a:ea typeface="+mn-ea"/>
                <a:cs typeface="+mn-cs"/>
              </a:rPr>
              <a:t>consumption and they like products because their parents do not approve.</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4910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795BF-E9FE-4E83-97F6-019358EB4F5F}"/>
              </a:ext>
            </a:extLst>
          </p:cNvPr>
          <p:cNvSpPr>
            <a:spLocks noGrp="1"/>
          </p:cNvSpPr>
          <p:nvPr>
            <p:ph type="title"/>
          </p:nvPr>
        </p:nvSpPr>
        <p:spPr/>
        <p:txBody>
          <a:bodyPr/>
          <a:lstStyle/>
          <a:p>
            <a:endParaRPr lang="en-US"/>
          </a:p>
        </p:txBody>
      </p:sp>
      <p:pic>
        <p:nvPicPr>
          <p:cNvPr id="4" name="Online Media 3" title="من غيرك مش هتكمل IN">
            <a:hlinkClick r:id="" action="ppaction://media"/>
            <a:extLst>
              <a:ext uri="{FF2B5EF4-FFF2-40B4-BE49-F238E27FC236}">
                <a16:creationId xmlns:a16="http://schemas.microsoft.com/office/drawing/2014/main" id="{C13EB8D5-5524-468A-9B48-E62CEE40B60A}"/>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373732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حكاية للعيلة وعيلة العيلة - الباقة بقت الضعف">
            <a:hlinkClick r:id="" action="ppaction://media"/>
            <a:extLst>
              <a:ext uri="{FF2B5EF4-FFF2-40B4-BE49-F238E27FC236}">
                <a16:creationId xmlns:a16="http://schemas.microsoft.com/office/drawing/2014/main" id="{AB1E930D-B664-410C-844E-0789396797FD}"/>
              </a:ext>
            </a:extLst>
          </p:cNvPr>
          <p:cNvPicPr>
            <a:picLocks noRot="1" noChangeAspect="1"/>
          </p:cNvPicPr>
          <p:nvPr>
            <a:videoFile r:link="rId1"/>
          </p:nvPr>
        </p:nvPicPr>
        <p:blipFill>
          <a:blip r:embed="rId5"/>
          <a:stretch>
            <a:fillRect/>
          </a:stretch>
        </p:blipFill>
        <p:spPr>
          <a:xfrm>
            <a:off x="0" y="0"/>
            <a:ext cx="12192000" cy="6888480"/>
          </a:xfrm>
          <a:prstGeom prst="rect">
            <a:avLst/>
          </a:prstGeom>
        </p:spPr>
      </p:pic>
    </p:spTree>
    <p:extLst>
      <p:ext uri="{BB962C8B-B14F-4D97-AF65-F5344CB8AC3E}">
        <p14:creationId xmlns:p14="http://schemas.microsoft.com/office/powerpoint/2010/main" val="212168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17017" y="61474"/>
            <a:ext cx="6322116" cy="646331"/>
          </a:xfrm>
          <a:prstGeom prst="rect">
            <a:avLst/>
          </a:prstGeom>
        </p:spPr>
        <p:txBody>
          <a:bodyPr wrap="none">
            <a:spAutoFit/>
          </a:bodyPr>
          <a:lstStyle/>
          <a:p>
            <a:pPr algn="ctr"/>
            <a:r>
              <a:rPr lang="en-US" sz="3600" b="1" dirty="0">
                <a:solidFill>
                  <a:srgbClr val="852F4A"/>
                </a:solidFill>
              </a:rPr>
              <a:t>Socialization = Two Way Process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21658" y="1966339"/>
            <a:ext cx="4320901" cy="451574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The figure illustrates the sources that influence children’s socialization over time and indicates that socialization is a two-way process. The two-directional arrows indicate that a young person is both socialized and influences those who are doing the socializing.</a:t>
            </a:r>
          </a:p>
        </p:txBody>
      </p:sp>
      <p:pic>
        <p:nvPicPr>
          <p:cNvPr id="3" name="Picture 2">
            <a:extLst>
              <a:ext uri="{FF2B5EF4-FFF2-40B4-BE49-F238E27FC236}">
                <a16:creationId xmlns:a16="http://schemas.microsoft.com/office/drawing/2014/main" id="{6B83FE68-C7CC-407B-A7EC-3F3738C36F42}"/>
              </a:ext>
            </a:extLst>
          </p:cNvPr>
          <p:cNvPicPr>
            <a:picLocks noChangeAspect="1"/>
          </p:cNvPicPr>
          <p:nvPr/>
        </p:nvPicPr>
        <p:blipFill>
          <a:blip r:embed="rId2"/>
          <a:stretch>
            <a:fillRect/>
          </a:stretch>
        </p:blipFill>
        <p:spPr>
          <a:xfrm>
            <a:off x="5507396" y="1338036"/>
            <a:ext cx="5927833" cy="5443629"/>
          </a:xfrm>
          <a:prstGeom prst="rect">
            <a:avLst/>
          </a:prstGeom>
        </p:spPr>
      </p:pic>
    </p:spTree>
    <p:extLst>
      <p:ext uri="{BB962C8B-B14F-4D97-AF65-F5344CB8AC3E}">
        <p14:creationId xmlns:p14="http://schemas.microsoft.com/office/powerpoint/2010/main" val="3507349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اورنچ رمضان 2020 &quot;سُنة الحياة&quot; حسين الجسمي #وحشتنا_اللمة">
            <a:hlinkClick r:id="" action="ppaction://media"/>
            <a:extLst>
              <a:ext uri="{FF2B5EF4-FFF2-40B4-BE49-F238E27FC236}">
                <a16:creationId xmlns:a16="http://schemas.microsoft.com/office/drawing/2014/main" id="{69A73F46-B762-4F9D-A6A8-15C7EC78DE4F}"/>
              </a:ext>
            </a:extLst>
          </p:cNvPr>
          <p:cNvPicPr>
            <a:picLocks noRot="1" noChangeAspect="1"/>
          </p:cNvPicPr>
          <p:nvPr>
            <a:videoFile r:link="rId1"/>
          </p:nvPr>
        </p:nvPicPr>
        <p:blipFill>
          <a:blip r:embed="rId5"/>
          <a:stretch>
            <a:fillRect/>
          </a:stretch>
        </p:blipFill>
        <p:spPr>
          <a:xfrm>
            <a:off x="0" y="-15240"/>
            <a:ext cx="12297103" cy="6947863"/>
          </a:xfrm>
          <a:prstGeom prst="rect">
            <a:avLst/>
          </a:prstGeom>
        </p:spPr>
      </p:pic>
    </p:spTree>
    <p:extLst>
      <p:ext uri="{BB962C8B-B14F-4D97-AF65-F5344CB8AC3E}">
        <p14:creationId xmlns:p14="http://schemas.microsoft.com/office/powerpoint/2010/main" val="197271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175258" y="173726"/>
            <a:ext cx="4844852" cy="769441"/>
          </a:xfrm>
          <a:prstGeom prst="rect">
            <a:avLst/>
          </a:prstGeom>
        </p:spPr>
        <p:txBody>
          <a:bodyPr wrap="none">
            <a:spAutoFit/>
          </a:bodyPr>
          <a:lstStyle/>
          <a:p>
            <a:pPr algn="ctr"/>
            <a:r>
              <a:rPr lang="en-US" sz="4400" b="1" dirty="0">
                <a:solidFill>
                  <a:srgbClr val="852F4A"/>
                </a:solidFill>
              </a:rPr>
              <a:t>Socialization Agents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03793" y="1296306"/>
            <a:ext cx="4674288" cy="421141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stronger socialization agents than fathers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usually: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more involved</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control children’s exposure to commercial messages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regulate spending</a:t>
            </a:r>
            <a:endParaRPr kumimoji="0" lang="en-US" altLang="en-US" sz="2400" b="1" i="0" u="none" strike="noStrike" kern="1200" cap="none" spc="0" normalizeH="0" baseline="0" noProof="0" dirty="0">
              <a:ln>
                <a:noFill/>
              </a:ln>
              <a:solidFill>
                <a:srgbClr val="8E5A6D"/>
              </a:solidFill>
              <a:effectLst/>
              <a:uLnTx/>
              <a:uFillTx/>
              <a:latin typeface="Calibri"/>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9CF90209-17E1-43F1-AA56-DF2F10592D94}"/>
              </a:ext>
            </a:extLst>
          </p:cNvPr>
          <p:cNvPicPr>
            <a:picLocks noChangeAspect="1"/>
          </p:cNvPicPr>
          <p:nvPr/>
        </p:nvPicPr>
        <p:blipFill>
          <a:blip r:embed="rId2"/>
          <a:stretch>
            <a:fillRect/>
          </a:stretch>
        </p:blipFill>
        <p:spPr>
          <a:xfrm>
            <a:off x="4693733" y="1716576"/>
            <a:ext cx="3621582" cy="2031599"/>
          </a:xfrm>
          <a:prstGeom prst="rect">
            <a:avLst/>
          </a:prstGeom>
        </p:spPr>
      </p:pic>
      <p:sp>
        <p:nvSpPr>
          <p:cNvPr id="11" name="Google Shape;215;p33">
            <a:extLst>
              <a:ext uri="{FF2B5EF4-FFF2-40B4-BE49-F238E27FC236}">
                <a16:creationId xmlns:a16="http://schemas.microsoft.com/office/drawing/2014/main" id="{09471202-6E19-4F11-BFC3-20FBFF51B730}"/>
              </a:ext>
            </a:extLst>
          </p:cNvPr>
          <p:cNvSpPr txBox="1">
            <a:spLocks/>
          </p:cNvSpPr>
          <p:nvPr/>
        </p:nvSpPr>
        <p:spPr>
          <a:xfrm>
            <a:off x="1298878" y="5152969"/>
            <a:ext cx="6004761" cy="101328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The ad for Mott’s juice depicts a mother as a socialization agent who is teaching her children that juices with less sugar are healthier.</a:t>
            </a:r>
            <a:endParaRPr kumimoji="0" lang="en-US" alt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A65E5A2F-DD7F-41A2-A153-94F8A856631F}"/>
              </a:ext>
            </a:extLst>
          </p:cNvPr>
          <p:cNvPicPr>
            <a:picLocks noChangeAspect="1"/>
          </p:cNvPicPr>
          <p:nvPr/>
        </p:nvPicPr>
        <p:blipFill>
          <a:blip r:embed="rId3"/>
          <a:stretch>
            <a:fillRect/>
          </a:stretch>
        </p:blipFill>
        <p:spPr>
          <a:xfrm>
            <a:off x="8646465" y="1296306"/>
            <a:ext cx="3883489" cy="5517358"/>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75258" y="173726"/>
            <a:ext cx="4844852" cy="769441"/>
          </a:xfrm>
          <a:prstGeom prst="rect">
            <a:avLst/>
          </a:prstGeom>
        </p:spPr>
        <p:txBody>
          <a:bodyPr wrap="none">
            <a:spAutoFit/>
          </a:bodyPr>
          <a:lstStyle/>
          <a:p>
            <a:pPr algn="ctr"/>
            <a:r>
              <a:rPr lang="en-US" sz="4400" b="1" dirty="0">
                <a:solidFill>
                  <a:srgbClr val="852F4A"/>
                </a:solidFill>
              </a:rPr>
              <a:t>Socialization Agents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61061" y="1567649"/>
            <a:ext cx="10211739" cy="511662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The socialization agent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is the person or organization involved in the socialization process because of frequency of contact with the individual and control over the rewards and punishments given to the individual.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are stronger consumer socialization agents than fathers because mothers are usually more involved with their children and often control their children’s exposure to commercial messages.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most often provide instruction in the skills needed to become consumers and regulate the amount of money children can spend and how they spend it. </a:t>
            </a:r>
          </a:p>
        </p:txBody>
      </p:sp>
    </p:spTree>
    <p:extLst>
      <p:ext uri="{BB962C8B-B14F-4D97-AF65-F5344CB8AC3E}">
        <p14:creationId xmlns:p14="http://schemas.microsoft.com/office/powerpoint/2010/main" val="7205870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48461" y="70766"/>
            <a:ext cx="8774966" cy="707886"/>
          </a:xfrm>
          <a:prstGeom prst="rect">
            <a:avLst/>
          </a:prstGeom>
        </p:spPr>
        <p:txBody>
          <a:bodyPr wrap="none">
            <a:spAutoFit/>
          </a:bodyPr>
          <a:lstStyle/>
          <a:p>
            <a:pPr algn="ctr"/>
            <a:r>
              <a:rPr lang="en-US" sz="4000" b="1" dirty="0">
                <a:solidFill>
                  <a:srgbClr val="00B0F0"/>
                </a:solidFill>
              </a:rPr>
              <a:t>Mothers’ Socialization-Related Attitudes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050603" y="1634834"/>
            <a:ext cx="2218635" cy="496037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dirty="0"/>
              <a:t>Researchers identified distinct socialization styles among mothers, based on mothers’ attitudes toward marketing</a:t>
            </a:r>
            <a:endParaRPr lang="en-US" sz="2000" b="1" dirty="0"/>
          </a:p>
        </p:txBody>
      </p:sp>
      <p:pic>
        <p:nvPicPr>
          <p:cNvPr id="10" name="Content Placeholder 6">
            <a:extLst>
              <a:ext uri="{FF2B5EF4-FFF2-40B4-BE49-F238E27FC236}">
                <a16:creationId xmlns:a16="http://schemas.microsoft.com/office/drawing/2014/main" id="{A62E8CE4-95F5-494F-99EB-FDB992E716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1281" y="1262947"/>
            <a:ext cx="9937352" cy="5489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C05D02B0-B34D-4747-AC1C-A8BF1D10087D}"/>
              </a:ext>
            </a:extLst>
          </p:cNvPr>
          <p:cNvSpPr txBox="1"/>
          <p:nvPr/>
        </p:nvSpPr>
        <p:spPr>
          <a:xfrm>
            <a:off x="1639949" y="3930355"/>
            <a:ext cx="68580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ar-EG" sz="1800" b="0" i="0" u="none" strike="noStrike" kern="0" cap="none" spc="0" normalizeH="0" baseline="0" noProof="0" dirty="0">
                <a:ln>
                  <a:noFill/>
                </a:ln>
                <a:solidFill>
                  <a:prstClr val="black"/>
                </a:solidFill>
                <a:effectLst/>
                <a:uLnTx/>
                <a:uFillTx/>
              </a:rPr>
              <a:t>المربي</a:t>
            </a:r>
            <a:endParaRPr kumimoji="0" lang="en-US" sz="1800" b="0" i="0" u="none" strike="noStrike" kern="0" cap="none" spc="0" normalizeH="0" baseline="0" noProof="0" dirty="0">
              <a:ln>
                <a:noFill/>
              </a:ln>
              <a:solidFill>
                <a:prstClr val="black"/>
              </a:solidFill>
              <a:effectLst/>
              <a:uLnTx/>
              <a:uFillTx/>
            </a:endParaRPr>
          </a:p>
        </p:txBody>
      </p:sp>
      <p:sp>
        <p:nvSpPr>
          <p:cNvPr id="12" name="TextBox 11">
            <a:extLst>
              <a:ext uri="{FF2B5EF4-FFF2-40B4-BE49-F238E27FC236}">
                <a16:creationId xmlns:a16="http://schemas.microsoft.com/office/drawing/2014/main" id="{98F61268-073D-445A-B8EB-CD40FCFB5890}"/>
              </a:ext>
            </a:extLst>
          </p:cNvPr>
          <p:cNvSpPr txBox="1"/>
          <p:nvPr/>
        </p:nvSpPr>
        <p:spPr>
          <a:xfrm>
            <a:off x="6214755" y="5083763"/>
            <a:ext cx="251460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ar-EG" sz="1800" b="0" i="0" u="none" strike="noStrike" kern="0" cap="none" spc="0" normalizeH="0" baseline="0" noProof="0" dirty="0">
                <a:ln>
                  <a:noFill/>
                </a:ln>
                <a:solidFill>
                  <a:prstClr val="black"/>
                </a:solidFill>
                <a:effectLst/>
                <a:uLnTx/>
                <a:uFillTx/>
              </a:rPr>
              <a:t> و الناظره المستحمله و منعزلة</a:t>
            </a: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06044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A5C88-CEB1-4C2B-B99F-7E45549DB374}"/>
              </a:ext>
            </a:extLst>
          </p:cNvPr>
          <p:cNvSpPr>
            <a:spLocks noGrp="1"/>
          </p:cNvSpPr>
          <p:nvPr>
            <p:ph type="title"/>
          </p:nvPr>
        </p:nvSpPr>
        <p:spPr/>
        <p:txBody>
          <a:bodyPr/>
          <a:lstStyle/>
          <a:p>
            <a:endParaRPr lang="en-US"/>
          </a:p>
        </p:txBody>
      </p:sp>
      <p:pic>
        <p:nvPicPr>
          <p:cNvPr id="6" name="Online Media 5" title="تيميز..فطار يبسط">
            <a:hlinkClick r:id="" action="ppaction://media"/>
            <a:extLst>
              <a:ext uri="{FF2B5EF4-FFF2-40B4-BE49-F238E27FC236}">
                <a16:creationId xmlns:a16="http://schemas.microsoft.com/office/drawing/2014/main" id="{859B0DDF-4CC7-6766-52A2-2A03B09D830A}"/>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810971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A5C88-CEB1-4C2B-B99F-7E45549DB374}"/>
              </a:ext>
            </a:extLst>
          </p:cNvPr>
          <p:cNvSpPr>
            <a:spLocks noGrp="1"/>
          </p:cNvSpPr>
          <p:nvPr>
            <p:ph type="title"/>
          </p:nvPr>
        </p:nvSpPr>
        <p:spPr/>
        <p:txBody>
          <a:bodyPr/>
          <a:lstStyle/>
          <a:p>
            <a:endParaRPr lang="en-US"/>
          </a:p>
        </p:txBody>
      </p:sp>
      <p:pic>
        <p:nvPicPr>
          <p:cNvPr id="4" name="Online Media 3" title="حليب السعودية؛ أكل مفيد، صحة حديد">
            <a:hlinkClick r:id="" action="ppaction://media"/>
            <a:extLst>
              <a:ext uri="{FF2B5EF4-FFF2-40B4-BE49-F238E27FC236}">
                <a16:creationId xmlns:a16="http://schemas.microsoft.com/office/drawing/2014/main" id="{B11A461A-CAC2-4D73-9257-54F41526CDC8}"/>
              </a:ext>
            </a:extLst>
          </p:cNvPr>
          <p:cNvPicPr>
            <a:picLocks noGrp="1" noRot="1" noChangeAspect="1"/>
          </p:cNvPicPr>
          <p:nvPr>
            <p:ph idx="1"/>
            <a:videoFile r:link="rId1"/>
          </p:nvPr>
        </p:nvPicPr>
        <p:blipFill>
          <a:blip r:embed="rId3"/>
          <a:stretch>
            <a:fillRect/>
          </a:stretch>
        </p:blipFill>
        <p:spPr>
          <a:xfrm>
            <a:off x="0" y="0"/>
            <a:ext cx="12507310" cy="7067108"/>
          </a:xfrm>
          <a:prstGeom prst="rect">
            <a:avLst/>
          </a:prstGeom>
        </p:spPr>
      </p:pic>
    </p:spTree>
    <p:extLst>
      <p:ext uri="{BB962C8B-B14F-4D97-AF65-F5344CB8AC3E}">
        <p14:creationId xmlns:p14="http://schemas.microsoft.com/office/powerpoint/2010/main" val="276996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F8641-87A2-4878-8E75-73AF9C518583}"/>
              </a:ext>
            </a:extLst>
          </p:cNvPr>
          <p:cNvSpPr>
            <a:spLocks noGrp="1"/>
          </p:cNvSpPr>
          <p:nvPr>
            <p:ph type="title"/>
          </p:nvPr>
        </p:nvSpPr>
        <p:spPr/>
        <p:txBody>
          <a:bodyPr/>
          <a:lstStyle/>
          <a:p>
            <a:endParaRPr lang="en-US"/>
          </a:p>
        </p:txBody>
      </p:sp>
      <p:pic>
        <p:nvPicPr>
          <p:cNvPr id="4" name="Online Media 3" title="أعلان فريش لعيد الأم 2022">
            <a:hlinkClick r:id="" action="ppaction://media"/>
            <a:extLst>
              <a:ext uri="{FF2B5EF4-FFF2-40B4-BE49-F238E27FC236}">
                <a16:creationId xmlns:a16="http://schemas.microsoft.com/office/drawing/2014/main" id="{34BC3CC5-F803-42F7-878E-47D7B0C1BF07}"/>
              </a:ext>
            </a:extLst>
          </p:cNvPr>
          <p:cNvPicPr>
            <a:picLocks noGrp="1" noRot="1" noChangeAspect="1"/>
          </p:cNvPicPr>
          <p:nvPr>
            <p:ph idx="1"/>
            <a:videoFile r:link="rId1"/>
          </p:nvPr>
        </p:nvPicPr>
        <p:blipFill>
          <a:blip r:embed="rId3"/>
          <a:stretch>
            <a:fillRect/>
          </a:stretch>
        </p:blipFill>
        <p:spPr>
          <a:xfrm>
            <a:off x="-108611" y="-76310"/>
            <a:ext cx="12437245" cy="7027519"/>
          </a:xfrm>
          <a:prstGeom prst="rect">
            <a:avLst/>
          </a:prstGeom>
        </p:spPr>
      </p:pic>
    </p:spTree>
    <p:extLst>
      <p:ext uri="{BB962C8B-B14F-4D97-AF65-F5344CB8AC3E}">
        <p14:creationId xmlns:p14="http://schemas.microsoft.com/office/powerpoint/2010/main" val="1791272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4C4CE-B649-4577-B671-6CEF4120F160}"/>
              </a:ext>
            </a:extLst>
          </p:cNvPr>
          <p:cNvSpPr>
            <a:spLocks noGrp="1"/>
          </p:cNvSpPr>
          <p:nvPr>
            <p:ph type="title"/>
          </p:nvPr>
        </p:nvSpPr>
        <p:spPr/>
        <p:txBody>
          <a:bodyPr/>
          <a:lstStyle/>
          <a:p>
            <a:endParaRPr lang="en-US"/>
          </a:p>
        </p:txBody>
      </p:sp>
      <p:pic>
        <p:nvPicPr>
          <p:cNvPr id="4" name="Online Media 3" title="إعلان دنيا سمير غانم جانسون عشان الأطفال">
            <a:hlinkClick r:id="" action="ppaction://media"/>
            <a:extLst>
              <a:ext uri="{FF2B5EF4-FFF2-40B4-BE49-F238E27FC236}">
                <a16:creationId xmlns:a16="http://schemas.microsoft.com/office/drawing/2014/main" id="{7FCE7DD1-146F-4B91-B2DF-6F67172D5D36}"/>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351587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A1516-F9AB-4367-A224-44AD4A411F5E}"/>
              </a:ext>
            </a:extLst>
          </p:cNvPr>
          <p:cNvSpPr>
            <a:spLocks noGrp="1"/>
          </p:cNvSpPr>
          <p:nvPr>
            <p:ph type="title"/>
          </p:nvPr>
        </p:nvSpPr>
        <p:spPr/>
        <p:txBody>
          <a:bodyPr/>
          <a:lstStyle/>
          <a:p>
            <a:endParaRPr lang="en-US"/>
          </a:p>
        </p:txBody>
      </p:sp>
      <p:pic>
        <p:nvPicPr>
          <p:cNvPr id="4" name="Online Media 3" title="اطلب | القرنبيط حلو بس مش وقته! اطلب اسرع">
            <a:hlinkClick r:id="" action="ppaction://media"/>
            <a:extLst>
              <a:ext uri="{FF2B5EF4-FFF2-40B4-BE49-F238E27FC236}">
                <a16:creationId xmlns:a16="http://schemas.microsoft.com/office/drawing/2014/main" id="{1845B9EA-F390-40F4-BAF6-52962C810BF3}"/>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2268341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4E0B4-52B9-4F05-9574-758D4341B310}"/>
              </a:ext>
            </a:extLst>
          </p:cNvPr>
          <p:cNvSpPr>
            <a:spLocks noGrp="1"/>
          </p:cNvSpPr>
          <p:nvPr>
            <p:ph type="title"/>
          </p:nvPr>
        </p:nvSpPr>
        <p:spPr/>
        <p:txBody>
          <a:bodyPr/>
          <a:lstStyle/>
          <a:p>
            <a:endParaRPr lang="en-US"/>
          </a:p>
        </p:txBody>
      </p:sp>
      <p:pic>
        <p:nvPicPr>
          <p:cNvPr id="4" name="Online Media 3" title="اشحن، جمَع واكسب -- الخضَة">
            <a:hlinkClick r:id="" action="ppaction://media"/>
            <a:extLst>
              <a:ext uri="{FF2B5EF4-FFF2-40B4-BE49-F238E27FC236}">
                <a16:creationId xmlns:a16="http://schemas.microsoft.com/office/drawing/2014/main" id="{DF309A46-97CC-49BB-B387-733729220907}"/>
              </a:ext>
            </a:extLst>
          </p:cNvPr>
          <p:cNvPicPr>
            <a:picLocks noGrp="1" noRot="1" noChangeAspect="1"/>
          </p:cNvPicPr>
          <p:nvPr>
            <p:ph idx="1"/>
            <a:videoFile r:link="rId1"/>
          </p:nvPr>
        </p:nvPicPr>
        <p:blipFill>
          <a:blip r:embed="rId3"/>
          <a:stretch>
            <a:fillRect/>
          </a:stretch>
        </p:blipFill>
        <p:spPr>
          <a:xfrm>
            <a:off x="0" y="0"/>
            <a:ext cx="12118428" cy="6847375"/>
          </a:xfrm>
          <a:prstGeom prst="rect">
            <a:avLst/>
          </a:prstGeom>
        </p:spPr>
      </p:pic>
    </p:spTree>
    <p:extLst>
      <p:ext uri="{BB962C8B-B14F-4D97-AF65-F5344CB8AC3E}">
        <p14:creationId xmlns:p14="http://schemas.microsoft.com/office/powerpoint/2010/main" val="368779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عيد الأم #بطة_ماما">
            <a:hlinkClick r:id="" action="ppaction://media"/>
            <a:extLst>
              <a:ext uri="{FF2B5EF4-FFF2-40B4-BE49-F238E27FC236}">
                <a16:creationId xmlns:a16="http://schemas.microsoft.com/office/drawing/2014/main" id="{F19410D2-1EB9-43DC-9553-ED81A5A06E03}"/>
              </a:ext>
            </a:extLst>
          </p:cNvPr>
          <p:cNvPicPr>
            <a:picLocks noRot="1" noChangeAspect="1"/>
          </p:cNvPicPr>
          <p:nvPr>
            <a:videoFile r:link="rId1"/>
          </p:nvPr>
        </p:nvPicPr>
        <p:blipFill>
          <a:blip r:embed="rId5"/>
          <a:stretch>
            <a:fillRect/>
          </a:stretch>
        </p:blipFill>
        <p:spPr>
          <a:xfrm>
            <a:off x="26973" y="0"/>
            <a:ext cx="12165027" cy="687324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أغنية أمى يا نور بيتنا شكراً يا أمى إهداء من العربى جروب">
            <a:hlinkClick r:id="" action="ppaction://media"/>
            <a:extLst>
              <a:ext uri="{FF2B5EF4-FFF2-40B4-BE49-F238E27FC236}">
                <a16:creationId xmlns:a16="http://schemas.microsoft.com/office/drawing/2014/main" id="{F6DF4E77-1113-4094-8EC5-6A141743F72D}"/>
              </a:ext>
            </a:extLst>
          </p:cNvPr>
          <p:cNvPicPr>
            <a:picLocks noRot="1" noChangeAspect="1"/>
          </p:cNvPicPr>
          <p:nvPr>
            <a:videoFile r:link="rId1"/>
          </p:nvPr>
        </p:nvPicPr>
        <p:blipFill>
          <a:blip r:embed="rId3"/>
          <a:stretch>
            <a:fillRect/>
          </a:stretch>
        </p:blipFill>
        <p:spPr>
          <a:xfrm>
            <a:off x="26973" y="0"/>
            <a:ext cx="12249110" cy="6920747"/>
          </a:xfrm>
          <a:prstGeom prst="rect">
            <a:avLst/>
          </a:prstGeom>
        </p:spPr>
      </p:pic>
    </p:spTree>
    <p:extLst>
      <p:ext uri="{BB962C8B-B14F-4D97-AF65-F5344CB8AC3E}">
        <p14:creationId xmlns:p14="http://schemas.microsoft.com/office/powerpoint/2010/main" val="3309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كل سنة وكل أم تستاهل تفك شوية">
            <a:hlinkClick r:id="" action="ppaction://media"/>
            <a:extLst>
              <a:ext uri="{FF2B5EF4-FFF2-40B4-BE49-F238E27FC236}">
                <a16:creationId xmlns:a16="http://schemas.microsoft.com/office/drawing/2014/main" id="{CF667207-2CC4-4BB7-B0FE-68D9B3B7010E}"/>
              </a:ext>
            </a:extLst>
          </p:cNvPr>
          <p:cNvPicPr>
            <a:picLocks noRot="1" noChangeAspect="1"/>
          </p:cNvPicPr>
          <p:nvPr>
            <a:videoFile r:link="rId1"/>
          </p:nvPr>
        </p:nvPicPr>
        <p:blipFill>
          <a:blip r:embed="rId3"/>
          <a:stretch>
            <a:fillRect/>
          </a:stretch>
        </p:blipFill>
        <p:spPr>
          <a:xfrm>
            <a:off x="26973" y="0"/>
            <a:ext cx="12165027" cy="6873240"/>
          </a:xfrm>
          <a:prstGeom prst="rect">
            <a:avLst/>
          </a:prstGeom>
        </p:spPr>
      </p:pic>
    </p:spTree>
    <p:extLst>
      <p:ext uri="{BB962C8B-B14F-4D97-AF65-F5344CB8AC3E}">
        <p14:creationId xmlns:p14="http://schemas.microsoft.com/office/powerpoint/2010/main" val="169173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240FD-F92B-4397-B006-CCB7993AD3DD}"/>
              </a:ext>
            </a:extLst>
          </p:cNvPr>
          <p:cNvSpPr>
            <a:spLocks noGrp="1"/>
          </p:cNvSpPr>
          <p:nvPr>
            <p:ph type="title"/>
          </p:nvPr>
        </p:nvSpPr>
        <p:spPr/>
        <p:txBody>
          <a:bodyPr/>
          <a:lstStyle/>
          <a:p>
            <a:endParaRPr lang="en-US"/>
          </a:p>
        </p:txBody>
      </p:sp>
      <p:pic>
        <p:nvPicPr>
          <p:cNvPr id="4" name="Online Media 3" title="كيندر كاردز Kinder Cards">
            <a:hlinkClick r:id="" action="ppaction://media"/>
            <a:extLst>
              <a:ext uri="{FF2B5EF4-FFF2-40B4-BE49-F238E27FC236}">
                <a16:creationId xmlns:a16="http://schemas.microsoft.com/office/drawing/2014/main" id="{2B5ADC8B-F989-48C4-8DBF-40E3B932144D}"/>
              </a:ext>
            </a:extLst>
          </p:cNvPr>
          <p:cNvPicPr>
            <a:picLocks noGrp="1" noRot="1" noChangeAspect="1"/>
          </p:cNvPicPr>
          <p:nvPr>
            <p:ph idx="1"/>
            <a:videoFile r:link="rId1"/>
          </p:nvPr>
        </p:nvPicPr>
        <p:blipFill>
          <a:blip r:embed="rId3"/>
          <a:stretch>
            <a:fillRect/>
          </a:stretch>
        </p:blipFill>
        <p:spPr>
          <a:xfrm>
            <a:off x="0" y="85993"/>
            <a:ext cx="12291461" cy="6945145"/>
          </a:xfrm>
          <a:prstGeom prst="rect">
            <a:avLst/>
          </a:prstGeom>
        </p:spPr>
      </p:pic>
    </p:spTree>
    <p:extLst>
      <p:ext uri="{BB962C8B-B14F-4D97-AF65-F5344CB8AC3E}">
        <p14:creationId xmlns:p14="http://schemas.microsoft.com/office/powerpoint/2010/main" val="8813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9F418-BE5C-4AB8-B6B2-D67251D2DA0D}"/>
              </a:ext>
            </a:extLst>
          </p:cNvPr>
          <p:cNvSpPr>
            <a:spLocks noGrp="1"/>
          </p:cNvSpPr>
          <p:nvPr>
            <p:ph type="title"/>
          </p:nvPr>
        </p:nvSpPr>
        <p:spPr/>
        <p:txBody>
          <a:bodyPr/>
          <a:lstStyle/>
          <a:p>
            <a:endParaRPr lang="en-US"/>
          </a:p>
        </p:txBody>
      </p:sp>
      <p:pic>
        <p:nvPicPr>
          <p:cNvPr id="4" name="Online Media 3" title="Kinder Joy TV Commercial                                     إعلان أمهات كيندر جوي الجديد">
            <a:hlinkClick r:id="" action="ppaction://media"/>
            <a:extLst>
              <a:ext uri="{FF2B5EF4-FFF2-40B4-BE49-F238E27FC236}">
                <a16:creationId xmlns:a16="http://schemas.microsoft.com/office/drawing/2014/main" id="{244972C8-9148-4758-95D6-379E3321E99C}"/>
              </a:ext>
            </a:extLst>
          </p:cNvPr>
          <p:cNvPicPr>
            <a:picLocks noGrp="1" noRot="1" noChangeAspect="1"/>
          </p:cNvPicPr>
          <p:nvPr>
            <p:ph idx="1"/>
            <a:videoFile r:link="rId1"/>
          </p:nvPr>
        </p:nvPicPr>
        <p:blipFill>
          <a:blip r:embed="rId3"/>
          <a:stretch>
            <a:fillRect/>
          </a:stretch>
        </p:blipFill>
        <p:spPr>
          <a:xfrm>
            <a:off x="0" y="0"/>
            <a:ext cx="12358838" cy="6983216"/>
          </a:xfrm>
          <a:prstGeom prst="rect">
            <a:avLst/>
          </a:prstGeom>
        </p:spPr>
      </p:pic>
    </p:spTree>
    <p:extLst>
      <p:ext uri="{BB962C8B-B14F-4D97-AF65-F5344CB8AC3E}">
        <p14:creationId xmlns:p14="http://schemas.microsoft.com/office/powerpoint/2010/main" val="1293094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10934" y="177250"/>
            <a:ext cx="6345520" cy="646331"/>
          </a:xfrm>
          <a:prstGeom prst="rect">
            <a:avLst/>
          </a:prstGeom>
        </p:spPr>
        <p:txBody>
          <a:bodyPr wrap="none">
            <a:spAutoFit/>
          </a:bodyPr>
          <a:lstStyle/>
          <a:p>
            <a:pPr algn="ctr"/>
            <a:r>
              <a:rPr lang="en-US" sz="3600" b="1" dirty="0">
                <a:solidFill>
                  <a:srgbClr val="00B0F0"/>
                </a:solidFill>
              </a:rPr>
              <a:t>Parental Styles and Socialization</a:t>
            </a:r>
          </a:p>
        </p:txBody>
      </p:sp>
      <p:grpSp>
        <p:nvGrpSpPr>
          <p:cNvPr id="3" name="Group 2">
            <a:extLst>
              <a:ext uri="{FF2B5EF4-FFF2-40B4-BE49-F238E27FC236}">
                <a16:creationId xmlns:a16="http://schemas.microsoft.com/office/drawing/2014/main" id="{7EC1B0A7-9FC6-5E79-C288-227D4C7B23ED}"/>
              </a:ext>
            </a:extLst>
          </p:cNvPr>
          <p:cNvGrpSpPr/>
          <p:nvPr/>
        </p:nvGrpSpPr>
        <p:grpSpPr>
          <a:xfrm>
            <a:off x="786703" y="1477335"/>
            <a:ext cx="10297343" cy="5203415"/>
            <a:chOff x="786703" y="1477335"/>
            <a:chExt cx="10297343" cy="5203415"/>
          </a:xfrm>
        </p:grpSpPr>
        <p:pic>
          <p:nvPicPr>
            <p:cNvPr id="10" name="Content Placeholder 3">
              <a:extLst>
                <a:ext uri="{FF2B5EF4-FFF2-40B4-BE49-F238E27FC236}">
                  <a16:creationId xmlns:a16="http://schemas.microsoft.com/office/drawing/2014/main" id="{81101849-5495-4245-8610-271EE4BE43B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6703" y="1477335"/>
              <a:ext cx="10297343" cy="5203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8333758B-BE4B-4A5A-B404-68AB003FF3FA}"/>
                </a:ext>
              </a:extLst>
            </p:cNvPr>
            <p:cNvSpPr txBox="1"/>
            <p:nvPr/>
          </p:nvSpPr>
          <p:spPr>
            <a:xfrm>
              <a:off x="834495" y="4290571"/>
              <a:ext cx="1505575"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trustworthy</a:t>
              </a:r>
            </a:p>
          </p:txBody>
        </p:sp>
        <p:sp>
          <p:nvSpPr>
            <p:cNvPr id="12" name="TextBox 11">
              <a:extLst>
                <a:ext uri="{FF2B5EF4-FFF2-40B4-BE49-F238E27FC236}">
                  <a16:creationId xmlns:a16="http://schemas.microsoft.com/office/drawing/2014/main" id="{D5C86E2D-F1DE-4EE8-932A-1C40BD551039}"/>
                </a:ext>
              </a:extLst>
            </p:cNvPr>
            <p:cNvSpPr txBox="1"/>
            <p:nvPr/>
          </p:nvSpPr>
          <p:spPr>
            <a:xfrm>
              <a:off x="9687015" y="4488509"/>
              <a:ext cx="1397031"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Autocratic </a:t>
              </a:r>
            </a:p>
          </p:txBody>
        </p:sp>
        <p:sp>
          <p:nvSpPr>
            <p:cNvPr id="13" name="TextBox 12">
              <a:extLst>
                <a:ext uri="{FF2B5EF4-FFF2-40B4-BE49-F238E27FC236}">
                  <a16:creationId xmlns:a16="http://schemas.microsoft.com/office/drawing/2014/main" id="{F57C7E68-2432-4953-B34C-0D2FBC0539CF}"/>
                </a:ext>
              </a:extLst>
            </p:cNvPr>
            <p:cNvSpPr txBox="1"/>
            <p:nvPr/>
          </p:nvSpPr>
          <p:spPr>
            <a:xfrm>
              <a:off x="834495" y="1529885"/>
              <a:ext cx="2765440"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Tolerant ,forgiving</a:t>
              </a:r>
            </a:p>
          </p:txBody>
        </p:sp>
      </p:grpSp>
    </p:spTree>
    <p:extLst>
      <p:ext uri="{BB962C8B-B14F-4D97-AF65-F5344CB8AC3E}">
        <p14:creationId xmlns:p14="http://schemas.microsoft.com/office/powerpoint/2010/main" val="33923499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6945" y="251646"/>
            <a:ext cx="5656740" cy="584775"/>
          </a:xfrm>
          <a:prstGeom prst="rect">
            <a:avLst/>
          </a:prstGeom>
        </p:spPr>
        <p:txBody>
          <a:bodyPr wrap="none">
            <a:spAutoFit/>
          </a:bodyPr>
          <a:lstStyle/>
          <a:p>
            <a:pPr algn="ctr"/>
            <a:r>
              <a:rPr lang="en-US" sz="3200" b="1" dirty="0">
                <a:solidFill>
                  <a:srgbClr val="852F4A"/>
                </a:solidFill>
              </a:rPr>
              <a:t>Parental Styles and Socialization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2" y="1546761"/>
            <a:ext cx="10384221"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prstClr val="black"/>
                </a:solidFill>
                <a:latin typeface="Calibri"/>
              </a:rPr>
              <a:t>A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classification of parental styles along two dimensions: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1" i="1" u="none" strike="noStrike" kern="1200" cap="none" spc="0" normalizeH="0" baseline="0" noProof="0" dirty="0">
                <a:ln>
                  <a:noFill/>
                </a:ln>
                <a:solidFill>
                  <a:srgbClr val="FF0000"/>
                </a:solidFill>
                <a:effectLst/>
                <a:uLnTx/>
                <a:uFillTx/>
                <a:latin typeface="Calibri"/>
                <a:ea typeface="+mn-ea"/>
                <a:cs typeface="+mn-cs"/>
              </a:rPr>
              <a:t>permissive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restrictive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and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very nurturing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non-nurturing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solidFill>
                  <a:srgbClr val="0070C0"/>
                </a:solidFill>
                <a:latin typeface="Calibri"/>
              </a:rPr>
              <a:t>F</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our parental styles and their respective attitudes toward advertising, consumption, and yielding to children’s buying requests.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four parental styles include: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indulgent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highly permissive in respect to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neglecting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permissive, but provide their children with little or no nurturing during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authoritative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also very restrictive with respect to consumer socialization; and lastly,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authoritarian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restrictive and not nurturing during consumer socialization.</a:t>
            </a:r>
          </a:p>
          <a:p>
            <a:pPr algn="l"/>
            <a:endParaRPr lang="en-US" sz="8800" b="1" dirty="0">
              <a:solidFill>
                <a:srgbClr val="8E5A6D"/>
              </a:solidFill>
            </a:endParaRPr>
          </a:p>
        </p:txBody>
      </p:sp>
    </p:spTree>
    <p:extLst>
      <p:ext uri="{BB962C8B-B14F-4D97-AF65-F5344CB8AC3E}">
        <p14:creationId xmlns:p14="http://schemas.microsoft.com/office/powerpoint/2010/main" val="3964076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0A540-8921-4ABC-BF8B-6FB928B9F0F8}"/>
              </a:ext>
            </a:extLst>
          </p:cNvPr>
          <p:cNvSpPr>
            <a:spLocks noGrp="1"/>
          </p:cNvSpPr>
          <p:nvPr>
            <p:ph type="title"/>
          </p:nvPr>
        </p:nvSpPr>
        <p:spPr/>
        <p:txBody>
          <a:bodyPr/>
          <a:lstStyle/>
          <a:p>
            <a:endParaRPr lang="en-US"/>
          </a:p>
        </p:txBody>
      </p:sp>
      <p:pic>
        <p:nvPicPr>
          <p:cNvPr id="4" name="Online Media 3" title="اعلان EGBANK الجديد .. انت محدش بيعملك حساب..إحنا عملنالك بنك.">
            <a:hlinkClick r:id="" action="ppaction://media"/>
            <a:extLst>
              <a:ext uri="{FF2B5EF4-FFF2-40B4-BE49-F238E27FC236}">
                <a16:creationId xmlns:a16="http://schemas.microsoft.com/office/drawing/2014/main" id="{37FBAD88-D83A-47EB-9A5D-C44159D6B91A}"/>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771432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العيد فرحة بطعم الصنعة البيتي، العيد فرحة..مع العبد 2016">
            <a:hlinkClick r:id="" action="ppaction://media"/>
            <a:extLst>
              <a:ext uri="{FF2B5EF4-FFF2-40B4-BE49-F238E27FC236}">
                <a16:creationId xmlns:a16="http://schemas.microsoft.com/office/drawing/2014/main" id="{38F66264-8F73-4629-8FA2-F14E262C0876}"/>
              </a:ext>
            </a:extLst>
          </p:cNvPr>
          <p:cNvPicPr>
            <a:picLocks noRot="1" noChangeAspect="1"/>
          </p:cNvPicPr>
          <p:nvPr>
            <a:videoFile r:link="rId1"/>
          </p:nvPr>
        </p:nvPicPr>
        <p:blipFill>
          <a:blip r:embed="rId3"/>
          <a:stretch>
            <a:fillRect/>
          </a:stretch>
        </p:blipFill>
        <p:spPr>
          <a:xfrm>
            <a:off x="0" y="-15240"/>
            <a:ext cx="12192000" cy="6888480"/>
          </a:xfrm>
          <a:prstGeom prst="rect">
            <a:avLst/>
          </a:prstGeom>
        </p:spPr>
      </p:pic>
    </p:spTree>
    <p:extLst>
      <p:ext uri="{BB962C8B-B14F-4D97-AF65-F5344CB8AC3E}">
        <p14:creationId xmlns:p14="http://schemas.microsoft.com/office/powerpoint/2010/main" val="3331421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حسين الجسمي - سر السعاده  (ماونتن ڤيو رمضان) | ٢٠٢١">
            <a:hlinkClick r:id="" action="ppaction://media"/>
            <a:extLst>
              <a:ext uri="{FF2B5EF4-FFF2-40B4-BE49-F238E27FC236}">
                <a16:creationId xmlns:a16="http://schemas.microsoft.com/office/drawing/2014/main" id="{26ED6909-36C4-4788-946A-707B7E6DDD1D}"/>
              </a:ext>
            </a:extLst>
          </p:cNvPr>
          <p:cNvPicPr>
            <a:picLocks noRot="1" noChangeAspect="1"/>
          </p:cNvPicPr>
          <p:nvPr>
            <a:videoFile r:link="rId1"/>
          </p:nvPr>
        </p:nvPicPr>
        <p:blipFill>
          <a:blip r:embed="rId3"/>
          <a:stretch>
            <a:fillRect/>
          </a:stretch>
        </p:blipFill>
        <p:spPr>
          <a:xfrm>
            <a:off x="26973" y="0"/>
            <a:ext cx="12165027" cy="6873240"/>
          </a:xfrm>
          <a:prstGeom prst="rect">
            <a:avLst/>
          </a:prstGeom>
        </p:spPr>
      </p:pic>
    </p:spTree>
    <p:extLst>
      <p:ext uri="{BB962C8B-B14F-4D97-AF65-F5344CB8AC3E}">
        <p14:creationId xmlns:p14="http://schemas.microsoft.com/office/powerpoint/2010/main" val="77488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238531" y="195829"/>
            <a:ext cx="1193724" cy="584775"/>
          </a:xfrm>
          <a:prstGeom prst="rect">
            <a:avLst/>
          </a:prstGeom>
        </p:spPr>
        <p:txBody>
          <a:bodyPr wrap="none">
            <a:spAutoFit/>
          </a:bodyPr>
          <a:lstStyle/>
          <a:p>
            <a:pPr algn="ctr"/>
            <a:r>
              <a:rPr lang="en-US" sz="3200" b="1" dirty="0">
                <a:solidFill>
                  <a:srgbClr val="00B0F0"/>
                </a:solidFill>
              </a:rPr>
              <a:t>Roles </a:t>
            </a:r>
          </a:p>
        </p:txBody>
      </p:sp>
      <p:pic>
        <p:nvPicPr>
          <p:cNvPr id="4" name="Picture 3">
            <a:extLst>
              <a:ext uri="{FF2B5EF4-FFF2-40B4-BE49-F238E27FC236}">
                <a16:creationId xmlns:a16="http://schemas.microsoft.com/office/drawing/2014/main" id="{7BD7CECA-9958-48DC-9F5F-9BB12055F733}"/>
              </a:ext>
            </a:extLst>
          </p:cNvPr>
          <p:cNvPicPr>
            <a:picLocks noChangeAspect="1"/>
          </p:cNvPicPr>
          <p:nvPr/>
        </p:nvPicPr>
        <p:blipFill>
          <a:blip r:embed="rId2"/>
          <a:stretch>
            <a:fillRect/>
          </a:stretch>
        </p:blipFill>
        <p:spPr>
          <a:xfrm>
            <a:off x="893523" y="1285392"/>
            <a:ext cx="9540976" cy="5572608"/>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914937" y="251646"/>
            <a:ext cx="1100751" cy="584775"/>
          </a:xfrm>
          <a:prstGeom prst="rect">
            <a:avLst/>
          </a:prstGeom>
        </p:spPr>
        <p:txBody>
          <a:bodyPr wrap="none">
            <a:spAutoFit/>
          </a:bodyPr>
          <a:lstStyle/>
          <a:p>
            <a:pPr algn="ctr"/>
            <a:r>
              <a:rPr lang="en-US" sz="3200" b="1" dirty="0">
                <a:solidFill>
                  <a:srgbClr val="852F4A"/>
                </a:solidFill>
              </a:rPr>
              <a:t>Roles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97628" y="1742860"/>
            <a:ext cx="10234618" cy="511514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solidFill>
                  <a:srgbClr val="00B050"/>
                </a:solidFill>
                <a:latin typeface="Calibri"/>
              </a:rPr>
              <a:t>The family</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 decision-making consists of identifying the roles that members play in buying decisions.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Many parents are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gatekeepers</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 who control the information that reaches the family’s children by using the parental control features available on TVs, computers, and other communication devices.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Children might be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influencers</a:t>
            </a:r>
            <a:r>
              <a:rPr kumimoji="0" lang="en-US" altLang="en-US" sz="2000"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in the family’s purchase of a new car, although they are neither the deciders nor buyers of family cars.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Children from dual-income households are often the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deciders</a:t>
            </a:r>
            <a:r>
              <a:rPr kumimoji="0" lang="en-US" altLang="en-US" sz="2000" b="1" i="0" u="none" strike="noStrike" kern="1200" cap="none" spc="0" normalizeH="0" baseline="0" noProof="0" dirty="0">
                <a:ln>
                  <a:noFill/>
                </a:ln>
                <a:solidFill>
                  <a:srgbClr val="0070C0"/>
                </a:solidFill>
                <a:effectLst/>
                <a:uLnTx/>
                <a:uFillTx/>
                <a:latin typeface="Calibri"/>
                <a:ea typeface="+mn-ea"/>
                <a:cs typeface="+mn-cs"/>
              </a:rPr>
              <a:t>,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buyers</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 and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preparers</a:t>
            </a:r>
            <a:r>
              <a:rPr kumimoji="0" lang="en-US" altLang="en-US" sz="2000"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of foods, so marketers of cuisine goods must study the roles of children in the consumption of the products offered and consider them in their designs.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Because children—in the role of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maintainers</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—often perform housekeeping chores by themselves, makers of, for example, vacuum cleaners should conduct research where they observe how children use their products and make sure they can do so safely.</a:t>
            </a:r>
          </a:p>
          <a:p>
            <a:pPr algn="l"/>
            <a:endParaRPr lang="en-US" sz="6600" b="1" dirty="0">
              <a:solidFill>
                <a:srgbClr val="8E5A6D"/>
              </a:solidFill>
            </a:endParaRPr>
          </a:p>
        </p:txBody>
      </p:sp>
    </p:spTree>
    <p:extLst>
      <p:ext uri="{BB962C8B-B14F-4D97-AF65-F5344CB8AC3E}">
        <p14:creationId xmlns:p14="http://schemas.microsoft.com/office/powerpoint/2010/main" val="16421156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92638" y="1313793"/>
            <a:ext cx="3491469" cy="584775"/>
          </a:xfrm>
          <a:prstGeom prst="rect">
            <a:avLst/>
          </a:prstGeom>
        </p:spPr>
        <p:txBody>
          <a:bodyPr wrap="none">
            <a:spAutoFit/>
          </a:bodyPr>
          <a:lstStyle/>
          <a:p>
            <a:pPr algn="ctr"/>
            <a:r>
              <a:rPr lang="en-US" sz="3200" b="1" dirty="0">
                <a:solidFill>
                  <a:srgbClr val="00B0F0"/>
                </a:solidFill>
              </a:rPr>
              <a:t>Social Class Profiles</a:t>
            </a:r>
          </a:p>
        </p:txBody>
      </p:sp>
      <p:pic>
        <p:nvPicPr>
          <p:cNvPr id="8" name="Content Placeholder 4">
            <a:extLst>
              <a:ext uri="{FF2B5EF4-FFF2-40B4-BE49-F238E27FC236}">
                <a16:creationId xmlns:a16="http://schemas.microsoft.com/office/drawing/2014/main" id="{9B4FDCCB-3E12-4B22-9A6A-9BE8315E4BA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24855" y="-39165"/>
            <a:ext cx="7767145" cy="689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Google Shape;215;p33">
            <a:extLst>
              <a:ext uri="{FF2B5EF4-FFF2-40B4-BE49-F238E27FC236}">
                <a16:creationId xmlns:a16="http://schemas.microsoft.com/office/drawing/2014/main" id="{F1E9302F-EFCC-4D80-8B1C-44D46675D7C5}"/>
              </a:ext>
            </a:extLst>
          </p:cNvPr>
          <p:cNvSpPr txBox="1">
            <a:spLocks/>
          </p:cNvSpPr>
          <p:nvPr/>
        </p:nvSpPr>
        <p:spPr>
          <a:xfrm>
            <a:off x="351710" y="2176223"/>
            <a:ext cx="3860816" cy="18771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l"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Upper-Upper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Nouveau Rich.</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Upper-Middle Class.</a:t>
            </a: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p:txBody>
      </p:sp>
    </p:spTree>
    <p:extLst>
      <p:ext uri="{BB962C8B-B14F-4D97-AF65-F5344CB8AC3E}">
        <p14:creationId xmlns:p14="http://schemas.microsoft.com/office/powerpoint/2010/main" val="19292679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719580" y="251646"/>
            <a:ext cx="3491469" cy="584775"/>
          </a:xfrm>
          <a:prstGeom prst="rect">
            <a:avLst/>
          </a:prstGeom>
        </p:spPr>
        <p:txBody>
          <a:bodyPr wrap="none">
            <a:spAutoFit/>
          </a:bodyPr>
          <a:lstStyle/>
          <a:p>
            <a:pPr algn="ctr"/>
            <a:r>
              <a:rPr lang="en-US" sz="3200" b="1" dirty="0">
                <a:solidFill>
                  <a:srgbClr val="00B0F0"/>
                </a:solidFill>
              </a:rPr>
              <a:t>Social Class Profiles</a:t>
            </a:r>
          </a:p>
        </p:txBody>
      </p:sp>
      <p:pic>
        <p:nvPicPr>
          <p:cNvPr id="9" name="Online Media 4" title="إعلان أقوى كارت من اتصالات والأسطورة محمد رمضان – التوب">
            <a:hlinkClick r:id="" action="ppaction://media"/>
            <a:extLst>
              <a:ext uri="{FF2B5EF4-FFF2-40B4-BE49-F238E27FC236}">
                <a16:creationId xmlns:a16="http://schemas.microsoft.com/office/drawing/2014/main" id="{2E47C13E-3D54-4354-AA41-37F6C1B54A1B}"/>
              </a:ext>
            </a:extLst>
          </p:cNvPr>
          <p:cNvPicPr>
            <a:picLocks noRot="1" noChangeAspect="1"/>
          </p:cNvPicPr>
          <p:nvPr>
            <a:videoFile r:link="rId1"/>
          </p:nvPr>
        </p:nvPicPr>
        <p:blipFill>
          <a:blip r:embed="rId3"/>
          <a:stretch>
            <a:fillRect/>
          </a:stretch>
        </p:blipFill>
        <p:spPr>
          <a:xfrm>
            <a:off x="998483" y="1159808"/>
            <a:ext cx="9692535" cy="5684908"/>
          </a:xfrm>
          <a:prstGeom prst="rect">
            <a:avLst/>
          </a:prstGeom>
        </p:spPr>
      </p:pic>
    </p:spTree>
    <p:extLst>
      <p:ext uri="{BB962C8B-B14F-4D97-AF65-F5344CB8AC3E}">
        <p14:creationId xmlns:p14="http://schemas.microsoft.com/office/powerpoint/2010/main" val="237705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9"/>
                                        </p:tgtEl>
                                      </p:cBhvr>
                                    </p:cmd>
                                  </p:childTnLst>
                                </p:cTn>
                              </p:par>
                            </p:childTnLst>
                          </p:cTn>
                        </p:par>
                      </p:childTnLst>
                    </p:cTn>
                  </p:par>
                </p:childTnLst>
              </p:cTn>
              <p:nextCondLst>
                <p:cond evt="onClick" delay="0">
                  <p:tgtEl>
                    <p:spTgt spid="9"/>
                  </p:tgtEl>
                </p:cond>
              </p:nextCondLst>
            </p:seq>
            <p:video>
              <p:cMediaNode vol="80000">
                <p:cTn id="12" fill="hold" display="0">
                  <p:stCondLst>
                    <p:cond delay="indefinite"/>
                  </p:stCondLst>
                </p:cTn>
                <p:tgtEl>
                  <p:spTgt spid="9"/>
                </p:tgtEl>
              </p:cMediaNode>
            </p:vide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616027" y="2136753"/>
            <a:ext cx="3491469" cy="584775"/>
          </a:xfrm>
          <a:prstGeom prst="rect">
            <a:avLst/>
          </a:prstGeom>
        </p:spPr>
        <p:txBody>
          <a:bodyPr wrap="none">
            <a:spAutoFit/>
          </a:bodyPr>
          <a:lstStyle/>
          <a:p>
            <a:pPr algn="ctr"/>
            <a:r>
              <a:rPr lang="en-US" sz="3200" b="1" dirty="0">
                <a:solidFill>
                  <a:srgbClr val="00B0F0"/>
                </a:solidFill>
              </a:rPr>
              <a:t>Social Class Profiles</a:t>
            </a:r>
          </a:p>
        </p:txBody>
      </p:sp>
      <p:pic>
        <p:nvPicPr>
          <p:cNvPr id="4" name="Picture 3">
            <a:extLst>
              <a:ext uri="{FF2B5EF4-FFF2-40B4-BE49-F238E27FC236}">
                <a16:creationId xmlns:a16="http://schemas.microsoft.com/office/drawing/2014/main" id="{3DA8EEC6-E70F-4A19-B70A-31EBD4F0F507}"/>
              </a:ext>
            </a:extLst>
          </p:cNvPr>
          <p:cNvPicPr>
            <a:picLocks noChangeAspect="1"/>
          </p:cNvPicPr>
          <p:nvPr/>
        </p:nvPicPr>
        <p:blipFill>
          <a:blip r:embed="rId2"/>
          <a:stretch>
            <a:fillRect/>
          </a:stretch>
        </p:blipFill>
        <p:spPr>
          <a:xfrm>
            <a:off x="4230885" y="-21021"/>
            <a:ext cx="7961115" cy="6879021"/>
          </a:xfrm>
          <a:prstGeom prst="rect">
            <a:avLst/>
          </a:prstGeom>
        </p:spPr>
      </p:pic>
      <p:sp>
        <p:nvSpPr>
          <p:cNvPr id="7" name="Google Shape;215;p33">
            <a:extLst>
              <a:ext uri="{FF2B5EF4-FFF2-40B4-BE49-F238E27FC236}">
                <a16:creationId xmlns:a16="http://schemas.microsoft.com/office/drawing/2014/main" id="{FF7BD660-8DEC-48B6-AB15-8E92A2166F0B}"/>
              </a:ext>
            </a:extLst>
          </p:cNvPr>
          <p:cNvSpPr txBox="1">
            <a:spLocks/>
          </p:cNvSpPr>
          <p:nvPr/>
        </p:nvSpPr>
        <p:spPr>
          <a:xfrm>
            <a:off x="492638" y="2650408"/>
            <a:ext cx="3860816" cy="18771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l"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Lower-Middle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Upper-Lower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Working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Underclass.</a:t>
            </a: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p:txBody>
      </p:sp>
    </p:spTree>
    <p:extLst>
      <p:ext uri="{BB962C8B-B14F-4D97-AF65-F5344CB8AC3E}">
        <p14:creationId xmlns:p14="http://schemas.microsoft.com/office/powerpoint/2010/main" val="16518636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401145" y="1066800"/>
            <a:ext cx="5694855" cy="5496376"/>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1600" b="1" dirty="0"/>
              <a:t>To understand the family as a consumer socialization agent.</a:t>
            </a:r>
          </a:p>
          <a:p>
            <a:pPr marL="355600" lvl="0" indent="-342900">
              <a:lnSpc>
                <a:spcPct val="100000"/>
              </a:lnSpc>
              <a:spcBef>
                <a:spcPts val="1739"/>
              </a:spcBef>
              <a:buFont typeface="Arial" panose="020B0604020202020204" pitchFamily="34" charset="0"/>
              <a:buChar char="•"/>
            </a:pPr>
            <a:r>
              <a:rPr lang="en-US" sz="1600" b="1" dirty="0"/>
              <a:t>To understand family decision-making and its members’ consumption-related roles.</a:t>
            </a:r>
          </a:p>
          <a:p>
            <a:pPr marL="355600" lvl="0" indent="-342900">
              <a:lnSpc>
                <a:spcPct val="100000"/>
              </a:lnSpc>
              <a:spcBef>
                <a:spcPts val="1739"/>
              </a:spcBef>
              <a:buFont typeface="Arial" panose="020B0604020202020204" pitchFamily="34" charset="0"/>
              <a:buChar char="•"/>
            </a:pPr>
            <a:r>
              <a:rPr lang="en-US" sz="1600" b="1" dirty="0"/>
              <a:t>To understand the role of the family life cycle in market segmentation and targeting.</a:t>
            </a:r>
          </a:p>
          <a:p>
            <a:pPr marL="355600" lvl="0" indent="-342900">
              <a:lnSpc>
                <a:spcPct val="100000"/>
              </a:lnSpc>
              <a:spcBef>
                <a:spcPts val="1739"/>
              </a:spcBef>
              <a:buFont typeface="Arial" panose="020B0604020202020204" pitchFamily="34" charset="0"/>
              <a:buChar char="•"/>
            </a:pPr>
            <a:r>
              <a:rPr lang="en-US" sz="1600" b="1" dirty="0"/>
              <a:t>To understand the consumption patterns of nontraditional families and non-family households.</a:t>
            </a:r>
          </a:p>
          <a:p>
            <a:pPr marL="355600" lvl="0" indent="-342900">
              <a:lnSpc>
                <a:spcPct val="100000"/>
              </a:lnSpc>
              <a:spcBef>
                <a:spcPts val="1739"/>
              </a:spcBef>
              <a:buFont typeface="Arial" panose="020B0604020202020204" pitchFamily="34" charset="0"/>
              <a:buChar char="•"/>
            </a:pPr>
            <a:r>
              <a:rPr lang="en-US" sz="1600" b="1" dirty="0"/>
              <a:t>To understand the impact of social stratification on consumer behavior.</a:t>
            </a:r>
          </a:p>
          <a:p>
            <a:pPr marL="355600" lvl="0" indent="-342900">
              <a:lnSpc>
                <a:spcPct val="100000"/>
              </a:lnSpc>
              <a:spcBef>
                <a:spcPts val="1739"/>
              </a:spcBef>
              <a:buFont typeface="Arial" panose="020B0604020202020204" pitchFamily="34" charset="0"/>
              <a:buChar char="•"/>
            </a:pPr>
            <a:r>
              <a:rPr lang="en-US" sz="1600" b="1" dirty="0"/>
              <a:t>To understand how to measure social class and segment consumers accordingly.</a:t>
            </a:r>
          </a:p>
          <a:p>
            <a:pPr marL="355600" lvl="0" indent="-342900">
              <a:lnSpc>
                <a:spcPct val="100000"/>
              </a:lnSpc>
              <a:spcBef>
                <a:spcPts val="1739"/>
              </a:spcBef>
              <a:buFont typeface="Arial" panose="020B0604020202020204" pitchFamily="34" charset="0"/>
              <a:buChar char="•"/>
            </a:pPr>
            <a:r>
              <a:rPr lang="en-US" sz="1600" b="1" dirty="0"/>
              <a:t>To understand the demographics, lifestyles, and consumption patterns of America’s social classes.</a:t>
            </a:r>
          </a:p>
          <a:p>
            <a:pPr marL="355600" lvl="0" indent="-342900">
              <a:lnSpc>
                <a:spcPct val="100000"/>
              </a:lnSpc>
              <a:spcBef>
                <a:spcPts val="1739"/>
              </a:spcBef>
              <a:buFont typeface="Arial" panose="020B0604020202020204" pitchFamily="34" charset="0"/>
              <a:buChar char="•"/>
            </a:pPr>
            <a:r>
              <a:rPr lang="en-US" sz="1600" b="1" dirty="0"/>
              <a:t>To understand how to employ geo-demographics to locate target markets.</a:t>
            </a:r>
          </a:p>
        </p:txBody>
      </p:sp>
      <p:sp>
        <p:nvSpPr>
          <p:cNvPr id="4" name="Rectangle: Rounded Corners 3">
            <a:extLst>
              <a:ext uri="{FF2B5EF4-FFF2-40B4-BE49-F238E27FC236}">
                <a16:creationId xmlns:a16="http://schemas.microsoft.com/office/drawing/2014/main" id="{A607655F-B6A3-3813-9445-DD5C5DA77182}"/>
              </a:ext>
            </a:extLst>
          </p:cNvPr>
          <p:cNvSpPr/>
          <p:nvPr/>
        </p:nvSpPr>
        <p:spPr>
          <a:xfrm>
            <a:off x="5933440" y="4635923"/>
            <a:ext cx="680720"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08</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B50715-E540-4EF0-988F-359596CF40E9}"/>
</file>

<file path=customXml/itemProps2.xml><?xml version="1.0" encoding="utf-8"?>
<ds:datastoreItem xmlns:ds="http://schemas.openxmlformats.org/officeDocument/2006/customXml" ds:itemID="{32838148-BB26-4EBE-B425-45025E214B09}"/>
</file>

<file path=customXml/itemProps3.xml><?xml version="1.0" encoding="utf-8"?>
<ds:datastoreItem xmlns:ds="http://schemas.openxmlformats.org/officeDocument/2006/customXml" ds:itemID="{03CE2ACE-41D0-4383-BD6E-E65A9C789DA0}"/>
</file>

<file path=docProps/app.xml><?xml version="1.0" encoding="utf-8"?>
<Properties xmlns="http://schemas.openxmlformats.org/officeDocument/2006/extended-properties" xmlns:vt="http://schemas.openxmlformats.org/officeDocument/2006/docPropsVTypes">
  <TotalTime>22497</TotalTime>
  <Words>1355</Words>
  <Application>Microsoft Office PowerPoint</Application>
  <PresentationFormat>Widescreen</PresentationFormat>
  <Paragraphs>122</Paragraphs>
  <Slides>42</Slides>
  <Notes>7</Notes>
  <HiddenSlides>0</HiddenSlides>
  <MMClips>19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1044</cp:revision>
  <dcterms:created xsi:type="dcterms:W3CDTF">2023-04-29T09:08:23Z</dcterms:created>
  <dcterms:modified xsi:type="dcterms:W3CDTF">2025-01-20T09:38:58Z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