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303" r:id="rId6"/>
    <p:sldId id="271" r:id="rId7"/>
    <p:sldId id="313" r:id="rId8"/>
    <p:sldId id="549" r:id="rId9"/>
    <p:sldId id="511" r:id="rId10"/>
    <p:sldId id="513" r:id="rId11"/>
    <p:sldId id="559" r:id="rId12"/>
    <p:sldId id="517" r:id="rId13"/>
    <p:sldId id="562" r:id="rId14"/>
    <p:sldId id="563" r:id="rId15"/>
    <p:sldId id="564" r:id="rId16"/>
    <p:sldId id="256" r:id="rId17"/>
    <p:sldId id="518" r:id="rId18"/>
    <p:sldId id="565" r:id="rId19"/>
    <p:sldId id="566" r:id="rId20"/>
    <p:sldId id="519" r:id="rId21"/>
    <p:sldId id="560" r:id="rId22"/>
    <p:sldId id="523" r:id="rId23"/>
    <p:sldId id="522" r:id="rId24"/>
    <p:sldId id="525" r:id="rId25"/>
    <p:sldId id="524" r:id="rId26"/>
    <p:sldId id="550" r:id="rId27"/>
    <p:sldId id="515" r:id="rId28"/>
    <p:sldId id="516" r:id="rId29"/>
    <p:sldId id="276" r:id="rId30"/>
    <p:sldId id="526" r:id="rId31"/>
    <p:sldId id="551" r:id="rId32"/>
    <p:sldId id="528" r:id="rId33"/>
    <p:sldId id="571" r:id="rId34"/>
    <p:sldId id="570" r:id="rId35"/>
    <p:sldId id="572" r:id="rId36"/>
    <p:sldId id="552" r:id="rId37"/>
    <p:sldId id="529" r:id="rId38"/>
    <p:sldId id="521" r:id="rId39"/>
    <p:sldId id="531" r:id="rId40"/>
    <p:sldId id="530" r:id="rId41"/>
    <p:sldId id="567" r:id="rId42"/>
    <p:sldId id="532" r:id="rId43"/>
    <p:sldId id="569" r:id="rId44"/>
    <p:sldId id="568" r:id="rId45"/>
    <p:sldId id="553" r:id="rId46"/>
    <p:sldId id="496" r:id="rId47"/>
    <p:sldId id="497" r:id="rId48"/>
    <p:sldId id="498" r:id="rId49"/>
    <p:sldId id="555" r:id="rId50"/>
    <p:sldId id="534" r:id="rId51"/>
    <p:sldId id="499" r:id="rId52"/>
    <p:sldId id="306"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49"/>
            <p14:sldId id="511"/>
            <p14:sldId id="513"/>
            <p14:sldId id="559"/>
            <p14:sldId id="517"/>
            <p14:sldId id="562"/>
            <p14:sldId id="563"/>
            <p14:sldId id="564"/>
            <p14:sldId id="256"/>
            <p14:sldId id="518"/>
            <p14:sldId id="565"/>
            <p14:sldId id="566"/>
            <p14:sldId id="519"/>
            <p14:sldId id="560"/>
            <p14:sldId id="523"/>
            <p14:sldId id="522"/>
            <p14:sldId id="525"/>
            <p14:sldId id="524"/>
            <p14:sldId id="550"/>
            <p14:sldId id="515"/>
            <p14:sldId id="516"/>
            <p14:sldId id="276"/>
            <p14:sldId id="526"/>
            <p14:sldId id="551"/>
            <p14:sldId id="528"/>
            <p14:sldId id="571"/>
            <p14:sldId id="570"/>
            <p14:sldId id="572"/>
            <p14:sldId id="552"/>
            <p14:sldId id="529"/>
            <p14:sldId id="521"/>
            <p14:sldId id="531"/>
            <p14:sldId id="530"/>
            <p14:sldId id="567"/>
            <p14:sldId id="532"/>
            <p14:sldId id="569"/>
            <p14:sldId id="568"/>
            <p14:sldId id="553"/>
            <p14:sldId id="496"/>
            <p14:sldId id="497"/>
            <p14:sldId id="498"/>
            <p14:sldId id="555"/>
            <p14:sldId id="534"/>
            <p14:sldId id="499"/>
            <p14:sldId id="3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E3FF"/>
    <a:srgbClr val="FFC1FB"/>
    <a:srgbClr val="A3DBFF"/>
    <a:srgbClr val="48599F"/>
    <a:srgbClr val="FCC704"/>
    <a:srgbClr val="C88800"/>
    <a:srgbClr val="FFC6C6"/>
    <a:srgbClr val="F58221"/>
    <a:srgbClr val="00AEEF"/>
    <a:srgbClr val="FFD2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5" autoAdjust="0"/>
    <p:restoredTop sz="94660"/>
  </p:normalViewPr>
  <p:slideViewPr>
    <p:cSldViewPr snapToGrid="0">
      <p:cViewPr varScale="1">
        <p:scale>
          <a:sx n="61" d="100"/>
          <a:sy n="61" d="100"/>
        </p:scale>
        <p:origin x="108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C302D8-724A-DC86-FFEA-FE2E627B0A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AC0198-C397-4394-A940-515FBB6E3A2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3DC3E-3E24-A984-FD90-8A5C437585E4}"/>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EBC62D-EECC-C669-18B8-95C40DDE5EEA}"/>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110317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8EE05A-BE10-BB19-FBE3-712F96DB5829}"/>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5ACD0FD1-39B0-4D60-B5C5-684E4EAF120F}"/>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B15F47F0-F580-C85A-3960-32EECDADAB5F}"/>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ABB42477-0BD4-C003-0880-C96E35E4C05E}"/>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0334277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CB9940-A015-16C9-D506-9DE824F12732}"/>
            </a:ext>
          </a:extLst>
        </p:cNvPr>
        <p:cNvGrpSpPr/>
        <p:nvPr/>
      </p:nvGrpSpPr>
      <p:grpSpPr>
        <a:xfrm>
          <a:off x="0" y="0"/>
          <a:ext cx="0" cy="0"/>
          <a:chOff x="0" y="0"/>
          <a:chExt cx="0" cy="0"/>
        </a:xfrm>
      </p:grpSpPr>
      <p:sp>
        <p:nvSpPr>
          <p:cNvPr id="2" name="عنصر نائب لصورة الشريحة 1">
            <a:extLst>
              <a:ext uri="{FF2B5EF4-FFF2-40B4-BE49-F238E27FC236}">
                <a16:creationId xmlns:a16="http://schemas.microsoft.com/office/drawing/2014/main" id="{16519F12-2092-88A1-FD88-9A060A6C9CA6}"/>
              </a:ext>
            </a:extLst>
          </p:cNvPr>
          <p:cNvSpPr>
            <a:spLocks noGrp="1" noRot="1" noChangeAspect="1"/>
          </p:cNvSpPr>
          <p:nvPr>
            <p:ph type="sldImg"/>
          </p:nvPr>
        </p:nvSpPr>
        <p:spPr/>
      </p:sp>
      <p:sp>
        <p:nvSpPr>
          <p:cNvPr id="3" name="عنصر نائب للملاحظات 2">
            <a:extLst>
              <a:ext uri="{FF2B5EF4-FFF2-40B4-BE49-F238E27FC236}">
                <a16:creationId xmlns:a16="http://schemas.microsoft.com/office/drawing/2014/main" id="{707EE0DD-DAA3-BF99-EDA0-C2D1E0B2D9F6}"/>
              </a:ext>
            </a:extLst>
          </p:cNvPr>
          <p:cNvSpPr>
            <a:spLocks noGrp="1"/>
          </p:cNvSpPr>
          <p:nvPr>
            <p:ph type="body" idx="1"/>
          </p:nvPr>
        </p:nvSpPr>
        <p:spPr/>
        <p:txBody>
          <a:bodyPr/>
          <a:lstStyle/>
          <a:p>
            <a:endParaRPr lang="ar-SY" dirty="0"/>
          </a:p>
        </p:txBody>
      </p:sp>
      <p:sp>
        <p:nvSpPr>
          <p:cNvPr id="4" name="عنصر نائب لرقم الشريحة 3">
            <a:extLst>
              <a:ext uri="{FF2B5EF4-FFF2-40B4-BE49-F238E27FC236}">
                <a16:creationId xmlns:a16="http://schemas.microsoft.com/office/drawing/2014/main" id="{7AA52DDA-4F37-7ACA-53AA-CD5A18459256}"/>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85043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hyperlink" Target="http://www.data.census.gov/" TargetMode="External"/><Relationship Id="rId2" Type="http://schemas.openxmlformats.org/officeDocument/2006/relationships/image" Target="../media/image6.png"/><Relationship Id="rId1" Type="http://schemas.openxmlformats.org/officeDocument/2006/relationships/slideLayout" Target="../slideLayouts/slideLayout16.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4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4.png"/><Relationship Id="rId7" Type="http://schemas.openxmlformats.org/officeDocument/2006/relationships/hyperlink" Target="https://www.dubizzle.com/" TargetMode="Externa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hyperlink" Target="https://meaccurate.com/" TargetMode="External"/><Relationship Id="rId5" Type="http://schemas.openxmlformats.org/officeDocument/2006/relationships/hyperlink" Target="https://www.cbre.com/" TargetMode="External"/><Relationship Id="rId4" Type="http://schemas.openxmlformats.org/officeDocument/2006/relationships/hyperlink" Target="https://reidin.com/"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4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17.xml"/><Relationship Id="rId5" Type="http://schemas.openxmlformats.org/officeDocument/2006/relationships/image" Target="../media/image40.png"/><Relationship Id="rId4" Type="http://schemas.openxmlformats.org/officeDocument/2006/relationships/image" Target="../media/image3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b="1" dirty="0">
                <a:latin typeface="Alexandria" charset="0"/>
                <a:cs typeface="Alexandria" charset="0"/>
              </a:rPr>
              <a:t>Prepared by Dr. Rana Maya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46" name="TextBox 45"/>
          <p:cNvSpPr txBox="1"/>
          <p:nvPr/>
        </p:nvSpPr>
        <p:spPr>
          <a:xfrm>
            <a:off x="329269" y="5104240"/>
            <a:ext cx="2999154" cy="707886"/>
          </a:xfrm>
          <a:prstGeom prst="rect">
            <a:avLst/>
          </a:prstGeom>
          <a:noFill/>
        </p:spPr>
        <p:txBody>
          <a:bodyPr wrap="none" rtlCol="0">
            <a:spAutoFit/>
          </a:bodyPr>
          <a:lstStyle/>
          <a:p>
            <a:r>
              <a:rPr lang="en-US" sz="2000" dirty="0">
                <a:latin typeface="Alexandria" charset="0"/>
                <a:cs typeface="Alexandria" charset="0"/>
              </a:rPr>
              <a:t>REA 621</a:t>
            </a:r>
          </a:p>
          <a:p>
            <a:r>
              <a:rPr lang="en-US" sz="2000" dirty="0">
                <a:latin typeface="Alexandria" charset="0"/>
                <a:cs typeface="Alexandria" charset="0"/>
              </a:rPr>
              <a:t>Real Estate market analysis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2315"/>
    </mc:Choice>
    <mc:Fallback xmlns="">
      <p:transition spd="slow" advTm="13231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71884" y="3163190"/>
            <a:ext cx="5641327" cy="954813"/>
          </a:xfrm>
          <a:prstGeom prst="rect">
            <a:avLst/>
          </a:prstGeom>
          <a:noFill/>
        </p:spPr>
        <p:txBody>
          <a:bodyPr wrap="square" rtlCol="0">
            <a:spAutoFit/>
          </a:bodyPr>
          <a:lstStyle/>
          <a:p>
            <a:pPr>
              <a:lnSpc>
                <a:spcPts val="3300"/>
              </a:lnSpc>
            </a:pPr>
            <a:r>
              <a:rPr lang="en-US" sz="3600" b="1" dirty="0">
                <a:solidFill>
                  <a:srgbClr val="00B0F0"/>
                </a:solidFill>
                <a:latin typeface="Alexandria" charset="0"/>
                <a:cs typeface="Alexandria" charset="0"/>
              </a:rPr>
              <a:t>Data Sources and collection method for market analysis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4</a:t>
            </a:r>
          </a:p>
        </p:txBody>
      </p:sp>
      <p:sp>
        <p:nvSpPr>
          <p:cNvPr id="11" name="TextBox 10"/>
          <p:cNvSpPr txBox="1"/>
          <p:nvPr/>
        </p:nvSpPr>
        <p:spPr>
          <a:xfrm>
            <a:off x="6370224" y="4802552"/>
            <a:ext cx="2999154" cy="707886"/>
          </a:xfrm>
          <a:prstGeom prst="rect">
            <a:avLst/>
          </a:prstGeom>
          <a:noFill/>
        </p:spPr>
        <p:txBody>
          <a:bodyPr wrap="none" rtlCol="0">
            <a:spAutoFit/>
          </a:bodyPr>
          <a:lstStyle/>
          <a:p>
            <a:r>
              <a:rPr lang="en-US" sz="2000" dirty="0">
                <a:latin typeface="Alexandria" charset="0"/>
                <a:cs typeface="Alexandria" charset="0"/>
              </a:rPr>
              <a:t>REA621</a:t>
            </a:r>
          </a:p>
          <a:p>
            <a:r>
              <a:rPr lang="en-US" sz="2000" dirty="0">
                <a:latin typeface="Alexandria" charset="0"/>
                <a:cs typeface="Alexandria" charset="0"/>
              </a:rPr>
              <a:t>Real Estate market analysis</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Rana Maya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19278" y="1155869"/>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907966" y="4884389"/>
            <a:ext cx="5157140" cy="1631216"/>
          </a:xfrm>
          <a:prstGeom prst="rect">
            <a:avLst/>
          </a:prstGeom>
          <a:noFill/>
        </p:spPr>
        <p:txBody>
          <a:bodyPr wrap="square">
            <a:spAutoFit/>
          </a:bodyPr>
          <a:lstStyle/>
          <a:p>
            <a:pPr algn="just"/>
            <a:r>
              <a:rPr lang="en-US" sz="2000" dirty="0">
                <a:latin typeface="Alexandria"/>
              </a:rPr>
              <a:t>This lecture introduces the main types of data used in market analysis—primary and secondary data—and explains how each contributes to understanding market conditions, demand, supply, pricing, and risk.</a:t>
            </a:r>
          </a:p>
        </p:txBody>
      </p:sp>
      <p:sp>
        <p:nvSpPr>
          <p:cNvPr id="41" name="TextBox 40"/>
          <p:cNvSpPr txBox="1"/>
          <p:nvPr/>
        </p:nvSpPr>
        <p:spPr>
          <a:xfrm>
            <a:off x="6301339" y="1259391"/>
            <a:ext cx="1430969"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Abstract</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Google Shape;6210;p53">
            <a:extLst>
              <a:ext uri="{FF2B5EF4-FFF2-40B4-BE49-F238E27FC236}">
                <a16:creationId xmlns:a16="http://schemas.microsoft.com/office/drawing/2014/main" id="{D608079A-B8CF-7D76-E8C0-112505C4B51E}"/>
              </a:ext>
            </a:extLst>
          </p:cNvPr>
          <p:cNvSpPr/>
          <p:nvPr/>
        </p:nvSpPr>
        <p:spPr>
          <a:xfrm>
            <a:off x="211313" y="4151963"/>
            <a:ext cx="696653" cy="732426"/>
          </a:xfrm>
          <a:custGeom>
            <a:avLst/>
            <a:gdLst/>
            <a:ahLst/>
            <a:cxnLst/>
            <a:rect l="l" t="t" r="r" b="b"/>
            <a:pathLst>
              <a:path w="11752" h="11753" extrusionOk="0">
                <a:moveTo>
                  <a:pt x="9672" y="725"/>
                </a:moveTo>
                <a:lnTo>
                  <a:pt x="9672" y="4191"/>
                </a:lnTo>
                <a:cubicBezTo>
                  <a:pt x="9546" y="4160"/>
                  <a:pt x="9420" y="4160"/>
                  <a:pt x="9294" y="4160"/>
                </a:cubicBezTo>
                <a:cubicBezTo>
                  <a:pt x="9200" y="4160"/>
                  <a:pt x="9074" y="4191"/>
                  <a:pt x="8948" y="4223"/>
                </a:cubicBezTo>
                <a:lnTo>
                  <a:pt x="8948" y="3844"/>
                </a:lnTo>
                <a:cubicBezTo>
                  <a:pt x="8948" y="3277"/>
                  <a:pt x="8475" y="2805"/>
                  <a:pt x="7939" y="2805"/>
                </a:cubicBezTo>
                <a:cubicBezTo>
                  <a:pt x="7813" y="2805"/>
                  <a:pt x="7687" y="2836"/>
                  <a:pt x="7561" y="2836"/>
                </a:cubicBezTo>
                <a:lnTo>
                  <a:pt x="7561" y="2458"/>
                </a:lnTo>
                <a:cubicBezTo>
                  <a:pt x="7561" y="1891"/>
                  <a:pt x="7089" y="1419"/>
                  <a:pt x="6553" y="1419"/>
                </a:cubicBezTo>
                <a:cubicBezTo>
                  <a:pt x="6427" y="1419"/>
                  <a:pt x="6364" y="1419"/>
                  <a:pt x="6238" y="1482"/>
                </a:cubicBezTo>
                <a:cubicBezTo>
                  <a:pt x="6427" y="1041"/>
                  <a:pt x="6837" y="725"/>
                  <a:pt x="7246" y="725"/>
                </a:cubicBezTo>
                <a:close/>
                <a:moveTo>
                  <a:pt x="11090" y="1419"/>
                </a:moveTo>
                <a:lnTo>
                  <a:pt x="11090" y="4884"/>
                </a:lnTo>
                <a:cubicBezTo>
                  <a:pt x="10964" y="4853"/>
                  <a:pt x="10838" y="4853"/>
                  <a:pt x="10712" y="4853"/>
                </a:cubicBezTo>
                <a:cubicBezTo>
                  <a:pt x="10617" y="4853"/>
                  <a:pt x="10491" y="4884"/>
                  <a:pt x="10365" y="4884"/>
                </a:cubicBezTo>
                <a:lnTo>
                  <a:pt x="10365" y="1419"/>
                </a:lnTo>
                <a:close/>
                <a:moveTo>
                  <a:pt x="4537" y="725"/>
                </a:moveTo>
                <a:cubicBezTo>
                  <a:pt x="5104" y="725"/>
                  <a:pt x="5577" y="1198"/>
                  <a:pt x="5577" y="1734"/>
                </a:cubicBezTo>
                <a:lnTo>
                  <a:pt x="5577" y="5010"/>
                </a:lnTo>
                <a:lnTo>
                  <a:pt x="4474" y="6113"/>
                </a:lnTo>
                <a:cubicBezTo>
                  <a:pt x="4253" y="6302"/>
                  <a:pt x="4096" y="6585"/>
                  <a:pt x="4033" y="6869"/>
                </a:cubicBezTo>
                <a:lnTo>
                  <a:pt x="2143" y="6869"/>
                </a:lnTo>
                <a:lnTo>
                  <a:pt x="2143" y="725"/>
                </a:lnTo>
                <a:close/>
                <a:moveTo>
                  <a:pt x="1418" y="1419"/>
                </a:moveTo>
                <a:lnTo>
                  <a:pt x="1418" y="7247"/>
                </a:lnTo>
                <a:cubicBezTo>
                  <a:pt x="1418" y="7468"/>
                  <a:pt x="1575" y="7625"/>
                  <a:pt x="1796" y="7625"/>
                </a:cubicBezTo>
                <a:lnTo>
                  <a:pt x="3938" y="7625"/>
                </a:lnTo>
                <a:cubicBezTo>
                  <a:pt x="4001" y="7846"/>
                  <a:pt x="4064" y="8098"/>
                  <a:pt x="4190" y="8287"/>
                </a:cubicBezTo>
                <a:lnTo>
                  <a:pt x="725" y="8287"/>
                </a:lnTo>
                <a:lnTo>
                  <a:pt x="725" y="1419"/>
                </a:lnTo>
                <a:close/>
                <a:moveTo>
                  <a:pt x="6648" y="2112"/>
                </a:moveTo>
                <a:cubicBezTo>
                  <a:pt x="6837" y="2112"/>
                  <a:pt x="6994" y="2269"/>
                  <a:pt x="6994" y="2458"/>
                </a:cubicBezTo>
                <a:lnTo>
                  <a:pt x="6994" y="6554"/>
                </a:lnTo>
                <a:cubicBezTo>
                  <a:pt x="6994" y="6743"/>
                  <a:pt x="7152" y="6900"/>
                  <a:pt x="7341" y="6900"/>
                </a:cubicBezTo>
                <a:cubicBezTo>
                  <a:pt x="7530" y="6900"/>
                  <a:pt x="7687" y="6743"/>
                  <a:pt x="7687" y="6554"/>
                </a:cubicBezTo>
                <a:lnTo>
                  <a:pt x="7687" y="3844"/>
                </a:lnTo>
                <a:cubicBezTo>
                  <a:pt x="7687" y="3624"/>
                  <a:pt x="7845" y="3466"/>
                  <a:pt x="8065" y="3466"/>
                </a:cubicBezTo>
                <a:cubicBezTo>
                  <a:pt x="8254" y="3466"/>
                  <a:pt x="8412" y="3624"/>
                  <a:pt x="8412" y="3844"/>
                </a:cubicBezTo>
                <a:lnTo>
                  <a:pt x="8412" y="6554"/>
                </a:lnTo>
                <a:cubicBezTo>
                  <a:pt x="8412" y="6743"/>
                  <a:pt x="8570" y="6900"/>
                  <a:pt x="8759" y="6900"/>
                </a:cubicBezTo>
                <a:cubicBezTo>
                  <a:pt x="8948" y="6900"/>
                  <a:pt x="9105" y="6743"/>
                  <a:pt x="9105" y="6554"/>
                </a:cubicBezTo>
                <a:lnTo>
                  <a:pt x="9105" y="5168"/>
                </a:lnTo>
                <a:cubicBezTo>
                  <a:pt x="9105" y="4979"/>
                  <a:pt x="9263" y="4821"/>
                  <a:pt x="9483" y="4821"/>
                </a:cubicBezTo>
                <a:cubicBezTo>
                  <a:pt x="9672" y="4821"/>
                  <a:pt x="9830" y="4979"/>
                  <a:pt x="9830" y="5168"/>
                </a:cubicBezTo>
                <a:lnTo>
                  <a:pt x="9830" y="6554"/>
                </a:lnTo>
                <a:cubicBezTo>
                  <a:pt x="9830" y="6743"/>
                  <a:pt x="9987" y="6900"/>
                  <a:pt x="10176" y="6900"/>
                </a:cubicBezTo>
                <a:cubicBezTo>
                  <a:pt x="10365" y="6900"/>
                  <a:pt x="10523" y="6743"/>
                  <a:pt x="10523" y="6554"/>
                </a:cubicBezTo>
                <a:lnTo>
                  <a:pt x="10523" y="5892"/>
                </a:lnTo>
                <a:cubicBezTo>
                  <a:pt x="10523" y="5672"/>
                  <a:pt x="10680" y="5514"/>
                  <a:pt x="10901" y="5514"/>
                </a:cubicBezTo>
                <a:cubicBezTo>
                  <a:pt x="11090" y="5514"/>
                  <a:pt x="11247" y="5672"/>
                  <a:pt x="11247" y="5892"/>
                </a:cubicBezTo>
                <a:cubicBezTo>
                  <a:pt x="11090" y="5955"/>
                  <a:pt x="11090" y="8633"/>
                  <a:pt x="11090" y="8791"/>
                </a:cubicBezTo>
                <a:cubicBezTo>
                  <a:pt x="11090" y="9043"/>
                  <a:pt x="10995" y="9232"/>
                  <a:pt x="10838" y="9389"/>
                </a:cubicBezTo>
                <a:cubicBezTo>
                  <a:pt x="10586" y="9673"/>
                  <a:pt x="10397" y="10051"/>
                  <a:pt x="10397" y="10460"/>
                </a:cubicBezTo>
                <a:lnTo>
                  <a:pt x="10397" y="11028"/>
                </a:lnTo>
                <a:lnTo>
                  <a:pt x="6270" y="11028"/>
                </a:lnTo>
                <a:lnTo>
                  <a:pt x="6270" y="10397"/>
                </a:lnTo>
                <a:cubicBezTo>
                  <a:pt x="6270" y="10051"/>
                  <a:pt x="6144" y="9673"/>
                  <a:pt x="5923" y="9389"/>
                </a:cubicBezTo>
                <a:lnTo>
                  <a:pt x="4852" y="7972"/>
                </a:lnTo>
                <a:cubicBezTo>
                  <a:pt x="4537" y="7562"/>
                  <a:pt x="4600" y="6995"/>
                  <a:pt x="4946" y="6617"/>
                </a:cubicBezTo>
                <a:lnTo>
                  <a:pt x="5577" y="5987"/>
                </a:lnTo>
                <a:lnTo>
                  <a:pt x="5577" y="6554"/>
                </a:lnTo>
                <a:cubicBezTo>
                  <a:pt x="5577" y="6743"/>
                  <a:pt x="5734" y="6900"/>
                  <a:pt x="5923" y="6900"/>
                </a:cubicBezTo>
                <a:cubicBezTo>
                  <a:pt x="6112" y="6900"/>
                  <a:pt x="6270" y="6743"/>
                  <a:pt x="6270" y="6554"/>
                </a:cubicBezTo>
                <a:lnTo>
                  <a:pt x="6270" y="2458"/>
                </a:lnTo>
                <a:cubicBezTo>
                  <a:pt x="6270" y="2269"/>
                  <a:pt x="6427" y="2112"/>
                  <a:pt x="6648" y="2112"/>
                </a:cubicBezTo>
                <a:close/>
                <a:moveTo>
                  <a:pt x="1733" y="1"/>
                </a:moveTo>
                <a:cubicBezTo>
                  <a:pt x="1544" y="1"/>
                  <a:pt x="1386" y="158"/>
                  <a:pt x="1386" y="379"/>
                </a:cubicBezTo>
                <a:lnTo>
                  <a:pt x="1386" y="725"/>
                </a:lnTo>
                <a:lnTo>
                  <a:pt x="378" y="725"/>
                </a:lnTo>
                <a:cubicBezTo>
                  <a:pt x="158" y="725"/>
                  <a:pt x="0" y="883"/>
                  <a:pt x="0" y="1072"/>
                </a:cubicBezTo>
                <a:lnTo>
                  <a:pt x="0" y="8602"/>
                </a:lnTo>
                <a:cubicBezTo>
                  <a:pt x="0" y="8791"/>
                  <a:pt x="158" y="8948"/>
                  <a:pt x="378" y="8948"/>
                </a:cubicBezTo>
                <a:lnTo>
                  <a:pt x="4663" y="8948"/>
                </a:lnTo>
                <a:lnTo>
                  <a:pt x="5293" y="9830"/>
                </a:lnTo>
                <a:cubicBezTo>
                  <a:pt x="5419" y="9988"/>
                  <a:pt x="5482" y="10208"/>
                  <a:pt x="5482" y="10460"/>
                </a:cubicBezTo>
                <a:lnTo>
                  <a:pt x="5482" y="11406"/>
                </a:lnTo>
                <a:cubicBezTo>
                  <a:pt x="5482" y="11595"/>
                  <a:pt x="5640" y="11752"/>
                  <a:pt x="5829" y="11752"/>
                </a:cubicBezTo>
                <a:lnTo>
                  <a:pt x="10649" y="11752"/>
                </a:lnTo>
                <a:cubicBezTo>
                  <a:pt x="10838" y="11752"/>
                  <a:pt x="10995" y="11595"/>
                  <a:pt x="10995" y="11406"/>
                </a:cubicBezTo>
                <a:lnTo>
                  <a:pt x="10995" y="10460"/>
                </a:lnTo>
                <a:cubicBezTo>
                  <a:pt x="10995" y="10208"/>
                  <a:pt x="11090" y="10019"/>
                  <a:pt x="11247" y="9862"/>
                </a:cubicBezTo>
                <a:cubicBezTo>
                  <a:pt x="11500" y="9578"/>
                  <a:pt x="11657" y="9200"/>
                  <a:pt x="11657" y="8791"/>
                </a:cubicBezTo>
                <a:lnTo>
                  <a:pt x="11657" y="1072"/>
                </a:lnTo>
                <a:cubicBezTo>
                  <a:pt x="11752" y="883"/>
                  <a:pt x="11594" y="725"/>
                  <a:pt x="11405" y="725"/>
                </a:cubicBezTo>
                <a:lnTo>
                  <a:pt x="10365" y="725"/>
                </a:lnTo>
                <a:lnTo>
                  <a:pt x="10365" y="379"/>
                </a:lnTo>
                <a:cubicBezTo>
                  <a:pt x="10365" y="158"/>
                  <a:pt x="10208" y="1"/>
                  <a:pt x="10019" y="1"/>
                </a:cubicBezTo>
                <a:lnTo>
                  <a:pt x="7246" y="1"/>
                </a:lnTo>
                <a:cubicBezTo>
                  <a:pt x="6711" y="1"/>
                  <a:pt x="6207" y="284"/>
                  <a:pt x="5892" y="662"/>
                </a:cubicBezTo>
                <a:cubicBezTo>
                  <a:pt x="5577" y="253"/>
                  <a:pt x="5041" y="1"/>
                  <a:pt x="4505" y="1"/>
                </a:cubicBezTo>
                <a:close/>
              </a:path>
            </a:pathLst>
          </a:custGeom>
          <a:solidFill>
            <a:srgbClr val="5F7D95"/>
          </a:solidFill>
          <a:ln>
            <a:noFill/>
          </a:ln>
        </p:spPr>
        <p:txBody>
          <a:bodyPr spcFirstLastPara="1" wrap="square" lIns="121900" tIns="121900" rIns="121900" bIns="121900" anchor="ctr" anchorCtr="0">
            <a:noAutofit/>
          </a:bodyPr>
          <a:lstStyle/>
          <a:p>
            <a:endParaRPr sz="1865"/>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14839" y="675757"/>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1571900"/>
            <a:ext cx="8417320" cy="3699474"/>
          </a:xfrm>
          <a:prstGeom prst="rect">
            <a:avLst/>
          </a:prstGeom>
          <a:noFill/>
        </p:spPr>
        <p:txBody>
          <a:bodyPr wrap="square" rtlCol="0">
            <a:spAutoFit/>
          </a:bodyPr>
          <a:lstStyle/>
          <a:p>
            <a:pPr>
              <a:lnSpc>
                <a:spcPct val="200000"/>
              </a:lnSpc>
            </a:pPr>
            <a:r>
              <a:rPr lang="en-US" sz="2000" dirty="0">
                <a:latin typeface="Alexandria" charset="0"/>
              </a:rPr>
              <a:t>1. </a:t>
            </a:r>
            <a:r>
              <a:rPr lang="en-US" sz="2000" dirty="0"/>
              <a:t>Demographic Data Sources </a:t>
            </a:r>
            <a:endParaRPr lang="en-US" sz="2000" dirty="0">
              <a:latin typeface="Alexandria" charset="0"/>
            </a:endParaRPr>
          </a:p>
          <a:p>
            <a:pPr>
              <a:lnSpc>
                <a:spcPct val="200000"/>
              </a:lnSpc>
            </a:pPr>
            <a:r>
              <a:rPr lang="en-US" sz="2000" dirty="0">
                <a:latin typeface="Alexandria" charset="0"/>
              </a:rPr>
              <a:t>2. </a:t>
            </a:r>
            <a:r>
              <a:rPr lang="en-US" sz="2000" dirty="0"/>
              <a:t>Consumer Surveys and Focus Groups</a:t>
            </a:r>
            <a:endParaRPr lang="en-US" sz="2000" b="1" dirty="0">
              <a:latin typeface="Alexandria" charset="0"/>
            </a:endParaRPr>
          </a:p>
          <a:p>
            <a:pPr>
              <a:lnSpc>
                <a:spcPct val="200000"/>
              </a:lnSpc>
            </a:pPr>
            <a:r>
              <a:rPr lang="en-US" sz="2000" dirty="0">
                <a:latin typeface="Alexandria" charset="0"/>
              </a:rPr>
              <a:t>3. </a:t>
            </a:r>
            <a:r>
              <a:rPr lang="en-US" sz="2000" dirty="0">
                <a:latin typeface="Alexandria"/>
              </a:rPr>
              <a:t>Documentation of Historical Supply Trends and Current Conditions</a:t>
            </a:r>
            <a:endParaRPr lang="en-US" sz="2000" b="1" dirty="0">
              <a:latin typeface="Alexandria"/>
            </a:endParaRPr>
          </a:p>
          <a:p>
            <a:pPr>
              <a:lnSpc>
                <a:spcPct val="200000"/>
              </a:lnSpc>
            </a:pPr>
            <a:r>
              <a:rPr lang="en-US" sz="2000" dirty="0">
                <a:latin typeface="Alexandria" charset="0"/>
              </a:rPr>
              <a:t>4. </a:t>
            </a:r>
            <a:r>
              <a:rPr lang="en-US" sz="2000" dirty="0"/>
              <a:t>Importance of Fieldwork</a:t>
            </a:r>
            <a:endParaRPr lang="en-US" sz="2000" dirty="0">
              <a:latin typeface="Alexandria" charset="0"/>
            </a:endParaRPr>
          </a:p>
          <a:p>
            <a:pPr>
              <a:lnSpc>
                <a:spcPct val="200000"/>
              </a:lnSpc>
            </a:pPr>
            <a:r>
              <a:rPr lang="en-US" sz="2000" dirty="0"/>
              <a:t>5. Documentation of Historical and Future Construction Activity</a:t>
            </a:r>
            <a:endParaRPr lang="en-US" sz="2000" dirty="0">
              <a:latin typeface="Alexandria"/>
            </a:endParaRPr>
          </a:p>
          <a:p>
            <a:pPr>
              <a:lnSpc>
                <a:spcPct val="200000"/>
              </a:lnSpc>
            </a:pPr>
            <a:r>
              <a:rPr lang="en-US" sz="2000" dirty="0">
                <a:latin typeface="Alexandria" charset="0"/>
              </a:rPr>
              <a:t>6. </a:t>
            </a:r>
            <a:r>
              <a:rPr lang="en-US" sz="2000" dirty="0"/>
              <a:t>Case study: Competitive Market Analysis</a:t>
            </a:r>
          </a:p>
        </p:txBody>
      </p:sp>
      <p:sp>
        <p:nvSpPr>
          <p:cNvPr id="32" name="Rectangle 31"/>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0CE13D-8B82-6754-F2AA-481839D5E7AD}"/>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BBF0430-D5F7-E439-FCCD-42A84D6347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8C814B13-5583-6976-7E56-2FF84BD500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1DDCDC4-4A68-C235-02E3-646EDC090D6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80F32A77-8190-F71C-804D-C55C75C35F68}"/>
              </a:ext>
            </a:extLst>
          </p:cNvPr>
          <p:cNvSpPr txBox="1"/>
          <p:nvPr/>
        </p:nvSpPr>
        <p:spPr>
          <a:xfrm>
            <a:off x="4570236" y="1054324"/>
            <a:ext cx="4113898" cy="460375"/>
          </a:xfrm>
          <a:prstGeom prst="rect">
            <a:avLst/>
          </a:prstGeom>
          <a:noFill/>
        </p:spPr>
        <p:txBody>
          <a:bodyPr wrap="square" rtlCol="0">
            <a:spAutoFit/>
          </a:bodyPr>
          <a:lstStyle/>
          <a:p>
            <a:pPr lvl="1"/>
            <a:r>
              <a:rPr lang="en-US" sz="2400" b="1" dirty="0">
                <a:solidFill>
                  <a:srgbClr val="00B0F0"/>
                </a:solidFill>
                <a:latin typeface="Alexandria" charset="0"/>
                <a:cs typeface="Alexandria" charset="0"/>
              </a:rPr>
              <a:t>Learning outcomes</a:t>
            </a:r>
          </a:p>
        </p:txBody>
      </p:sp>
      <p:sp>
        <p:nvSpPr>
          <p:cNvPr id="28" name="Rectangle 27">
            <a:extLst>
              <a:ext uri="{FF2B5EF4-FFF2-40B4-BE49-F238E27FC236}">
                <a16:creationId xmlns:a16="http://schemas.microsoft.com/office/drawing/2014/main" id="{4196B050-3D98-3F0A-4645-5D4635D89B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B68AFF7-BDCB-B2B7-9E56-25BD78174603}"/>
              </a:ext>
            </a:extLst>
          </p:cNvPr>
          <p:cNvSpPr txBox="1"/>
          <p:nvPr/>
        </p:nvSpPr>
        <p:spPr>
          <a:xfrm>
            <a:off x="3497655" y="1514699"/>
            <a:ext cx="8417320" cy="5122941"/>
          </a:xfrm>
          <a:prstGeom prst="rect">
            <a:avLst/>
          </a:prstGeom>
          <a:noFill/>
        </p:spPr>
        <p:txBody>
          <a:bodyPr wrap="square" rtlCol="0">
            <a:spAutoFit/>
          </a:bodyPr>
          <a:lstStyle/>
          <a:p>
            <a:pPr>
              <a:lnSpc>
                <a:spcPct val="150000"/>
              </a:lnSpc>
            </a:pPr>
            <a:r>
              <a:rPr lang="en-US" sz="2000" dirty="0">
                <a:latin typeface="Alexandria"/>
              </a:rPr>
              <a:t>By the end of the lecture, you will be able to:</a:t>
            </a:r>
          </a:p>
          <a:p>
            <a:pPr lvl="0">
              <a:lnSpc>
                <a:spcPct val="150000"/>
              </a:lnSpc>
              <a:buSzPts val="1000"/>
              <a:tabLst>
                <a:tab pos="457200" algn="l"/>
              </a:tabLst>
            </a:pPr>
            <a:r>
              <a:rPr lang="en-US" sz="2000" dirty="0">
                <a:latin typeface="Symbol" panose="05050102010706020507" pitchFamily="18" charset="2"/>
                <a:ea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 </a:t>
            </a:r>
            <a:r>
              <a:rPr lang="en-US" sz="2000" b="1" dirty="0">
                <a:latin typeface="Alexandria"/>
              </a:rPr>
              <a:t>Identify</a:t>
            </a:r>
            <a:r>
              <a:rPr lang="en-US" sz="2000" dirty="0">
                <a:latin typeface="Alexandria"/>
              </a:rPr>
              <a:t> key demographic data sources used in market analysis.</a:t>
            </a:r>
          </a:p>
          <a:p>
            <a:pPr lvl="0">
              <a:lnSpc>
                <a:spcPct val="150000"/>
              </a:lnSpc>
              <a:buSzPts val="1000"/>
              <a:tabLst>
                <a:tab pos="457200" algn="l"/>
              </a:tabLst>
            </a:pPr>
            <a:r>
              <a:rPr lang="en-US" sz="2000" dirty="0">
                <a:latin typeface="Symbol" panose="05050102010706020507" pitchFamily="18" charset="2"/>
                <a:ea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 </a:t>
            </a:r>
            <a:r>
              <a:rPr lang="en-US" sz="2000" b="1" dirty="0">
                <a:latin typeface="Alexandria"/>
              </a:rPr>
              <a:t>Explain</a:t>
            </a:r>
            <a:r>
              <a:rPr lang="en-US" sz="2000" dirty="0">
                <a:latin typeface="Alexandria"/>
              </a:rPr>
              <a:t> how consumer surveys and focus groups support market demand analysis.</a:t>
            </a:r>
          </a:p>
          <a:p>
            <a:pPr lvl="0">
              <a:lnSpc>
                <a:spcPct val="150000"/>
              </a:lnSpc>
              <a:buSzPts val="1000"/>
              <a:tabLst>
                <a:tab pos="457200" algn="l"/>
              </a:tabLst>
            </a:pPr>
            <a:r>
              <a:rPr lang="en-US" sz="2000" dirty="0">
                <a:latin typeface="Symbol" panose="05050102010706020507" pitchFamily="18" charset="2"/>
                <a:ea typeface="Times New Roman" panose="02020603050405020304" pitchFamily="18" charset="0"/>
              </a:rPr>
              <a:t>· </a:t>
            </a:r>
            <a:r>
              <a:rPr lang="en-US" sz="2000" b="1" dirty="0">
                <a:latin typeface="Alexandria"/>
              </a:rPr>
              <a:t>Describe</a:t>
            </a:r>
            <a:r>
              <a:rPr lang="en-US" sz="2000" dirty="0">
                <a:latin typeface="Alexandria"/>
              </a:rPr>
              <a:t> historical supply trends and current market conditions using documented data.</a:t>
            </a:r>
          </a:p>
          <a:p>
            <a:pPr lvl="0">
              <a:lnSpc>
                <a:spcPct val="150000"/>
              </a:lnSpc>
              <a:buSzPts val="1000"/>
              <a:tabLst>
                <a:tab pos="457200" algn="l"/>
              </a:tabLst>
            </a:pPr>
            <a:r>
              <a:rPr lang="en-US" sz="2000" dirty="0">
                <a:latin typeface="Symbol" panose="05050102010706020507" pitchFamily="18" charset="2"/>
                <a:ea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 </a:t>
            </a:r>
            <a:r>
              <a:rPr lang="en-US" sz="2000" b="1" dirty="0">
                <a:latin typeface="Alexandria"/>
              </a:rPr>
              <a:t>Recognize</a:t>
            </a:r>
            <a:r>
              <a:rPr lang="en-US" sz="2000" dirty="0">
                <a:latin typeface="Alexandria"/>
              </a:rPr>
              <a:t> the importance of fieldwork in verifying market information.</a:t>
            </a:r>
          </a:p>
          <a:p>
            <a:pPr lvl="0">
              <a:lnSpc>
                <a:spcPct val="150000"/>
              </a:lnSpc>
              <a:buSzPts val="1000"/>
              <a:tabLst>
                <a:tab pos="457200" algn="l"/>
              </a:tabLst>
            </a:pPr>
            <a:r>
              <a:rPr lang="en-US" sz="2000" dirty="0">
                <a:latin typeface="Symbol" panose="05050102010706020507" pitchFamily="18" charset="2"/>
                <a:ea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 </a:t>
            </a:r>
            <a:r>
              <a:rPr lang="en-US" sz="2000" b="1" dirty="0">
                <a:latin typeface="Alexandria"/>
              </a:rPr>
              <a:t>Analyze</a:t>
            </a:r>
            <a:r>
              <a:rPr lang="en-US" sz="2000" dirty="0">
                <a:latin typeface="Alexandria"/>
              </a:rPr>
              <a:t> historical and future construction activity to assess market supply changes.</a:t>
            </a:r>
          </a:p>
          <a:p>
            <a:pPr lvl="0">
              <a:lnSpc>
                <a:spcPct val="150000"/>
              </a:lnSpc>
              <a:buSzPts val="1000"/>
              <a:tabLst>
                <a:tab pos="457200" algn="l"/>
              </a:tabLst>
            </a:pPr>
            <a:r>
              <a:rPr lang="en-US" sz="2000" dirty="0">
                <a:latin typeface="Symbol" panose="05050102010706020507" pitchFamily="18" charset="2"/>
                <a:ea typeface="Times New Roman" panose="02020603050405020304" pitchFamily="18" charset="0"/>
              </a:rPr>
              <a:t>·</a:t>
            </a:r>
            <a:r>
              <a:rPr lang="en-US" sz="2000" dirty="0">
                <a:latin typeface="Times New Roman" panose="02020603050405020304" pitchFamily="18" charset="0"/>
                <a:ea typeface="Times New Roman" panose="02020603050405020304" pitchFamily="18" charset="0"/>
              </a:rPr>
              <a:t> </a:t>
            </a:r>
            <a:r>
              <a:rPr lang="en-US" sz="2000" b="1" dirty="0">
                <a:latin typeface="Alexandria"/>
              </a:rPr>
              <a:t>Apply</a:t>
            </a:r>
            <a:r>
              <a:rPr lang="en-US" sz="2000" dirty="0">
                <a:latin typeface="Alexandria"/>
              </a:rPr>
              <a:t> competitive market analysis concepts through a practical case study.</a:t>
            </a:r>
          </a:p>
          <a:p>
            <a:pPr>
              <a:lnSpc>
                <a:spcPct val="150000"/>
              </a:lnSpc>
            </a:pPr>
            <a:endParaRPr lang="en-US" sz="2000" dirty="0">
              <a:latin typeface="Alexandria"/>
            </a:endParaRPr>
          </a:p>
        </p:txBody>
      </p:sp>
      <p:sp>
        <p:nvSpPr>
          <p:cNvPr id="32" name="Rectangle 31">
            <a:extLst>
              <a:ext uri="{FF2B5EF4-FFF2-40B4-BE49-F238E27FC236}">
                <a16:creationId xmlns:a16="http://schemas.microsoft.com/office/drawing/2014/main" id="{C7DA111B-67FD-1AD1-AD33-96EB663BEA3B}"/>
              </a:ext>
            </a:extLst>
          </p:cNvPr>
          <p:cNvSpPr/>
          <p:nvPr/>
        </p:nvSpPr>
        <p:spPr>
          <a:xfrm>
            <a:off x="3305631" y="1841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996BBF77-A40D-00DA-B687-BB383EA6D7DD}"/>
              </a:ext>
            </a:extLst>
          </p:cNvPr>
          <p:cNvSpPr txBox="1"/>
          <p:nvPr/>
        </p:nvSpPr>
        <p:spPr>
          <a:xfrm>
            <a:off x="3361700" y="18828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a:extLst>
              <a:ext uri="{FF2B5EF4-FFF2-40B4-BE49-F238E27FC236}">
                <a16:creationId xmlns:a16="http://schemas.microsoft.com/office/drawing/2014/main" id="{E2B16C7B-405A-D8DD-B53C-B4BDEE13228A}"/>
              </a:ext>
            </a:extLst>
          </p:cNvPr>
          <p:cNvSpPr txBox="1"/>
          <p:nvPr/>
        </p:nvSpPr>
        <p:spPr>
          <a:xfrm>
            <a:off x="3497655" y="465821"/>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04</a:t>
            </a:r>
          </a:p>
        </p:txBody>
      </p:sp>
      <p:pic>
        <p:nvPicPr>
          <p:cNvPr id="6" name="Graphic 21">
            <a:extLst>
              <a:ext uri="{FF2B5EF4-FFF2-40B4-BE49-F238E27FC236}">
                <a16:creationId xmlns:a16="http://schemas.microsoft.com/office/drawing/2014/main" id="{1D0ACFC6-5DF9-402E-4360-1E7E4F0C38F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741971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2088AE-A07C-EB62-126A-6CCD111866B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3634C2-CEA6-899C-8757-874EEF86715A}"/>
              </a:ext>
            </a:extLst>
          </p:cNvPr>
          <p:cNvSpPr/>
          <p:nvPr/>
        </p:nvSpPr>
        <p:spPr>
          <a:xfrm>
            <a:off x="1119120" y="1322729"/>
            <a:ext cx="4955591" cy="46224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056654B-C4AD-7A35-0AE8-8C267A74B9DC}"/>
              </a:ext>
            </a:extLst>
          </p:cNvPr>
          <p:cNvSpPr/>
          <p:nvPr/>
        </p:nvSpPr>
        <p:spPr>
          <a:xfrm>
            <a:off x="1251790" y="1445485"/>
            <a:ext cx="4420450" cy="4499693"/>
          </a:xfrm>
          <a:prstGeom prst="rect">
            <a:avLst/>
          </a:prstGeom>
        </p:spPr>
        <p:txBody>
          <a:bodyPr wrap="square">
            <a:spAutoFit/>
          </a:bodyPr>
          <a:lstStyle/>
          <a:p>
            <a:pPr>
              <a:lnSpc>
                <a:spcPct val="120000"/>
              </a:lnSpc>
            </a:pPr>
            <a:r>
              <a:rPr lang="en-US" sz="2000" dirty="0">
                <a:latin typeface="Alexandria"/>
              </a:rPr>
              <a:t>Effective market analysis depends on the quality, reliability, and relevance of the data used. Accurate market insights cannot be achieved without clearly identifying appropriate data sources and applying systematic data collection methods.</a:t>
            </a:r>
          </a:p>
          <a:p>
            <a:pPr>
              <a:lnSpc>
                <a:spcPct val="120000"/>
              </a:lnSpc>
            </a:pPr>
            <a:r>
              <a:rPr lang="en-US" sz="2000" dirty="0">
                <a:latin typeface="Alexandria"/>
              </a:rPr>
              <a:t> It provides a foundation for producing credible, evidence-based market analysis that supports sound investment and planning decisions.</a:t>
            </a:r>
          </a:p>
          <a:p>
            <a:pPr>
              <a:lnSpc>
                <a:spcPct val="120000"/>
              </a:lnSpc>
            </a:pPr>
            <a:endParaRPr lang="en-US" sz="2000" dirty="0">
              <a:latin typeface="Alexandria"/>
            </a:endParaRPr>
          </a:p>
        </p:txBody>
      </p:sp>
      <p:sp>
        <p:nvSpPr>
          <p:cNvPr id="7" name="Rectangle 6">
            <a:extLst>
              <a:ext uri="{FF2B5EF4-FFF2-40B4-BE49-F238E27FC236}">
                <a16:creationId xmlns:a16="http://schemas.microsoft.com/office/drawing/2014/main" id="{00409D73-08CA-85B8-D363-6BBA61235086}"/>
              </a:ext>
            </a:extLst>
          </p:cNvPr>
          <p:cNvSpPr/>
          <p:nvPr/>
        </p:nvSpPr>
        <p:spPr>
          <a:xfrm>
            <a:off x="6849033" y="3519702"/>
            <a:ext cx="4215670" cy="1175706"/>
          </a:xfrm>
          <a:prstGeom prst="rect">
            <a:avLst/>
          </a:prstGeom>
        </p:spPr>
        <p:txBody>
          <a:bodyPr wrap="square">
            <a:spAutoFit/>
          </a:bodyPr>
          <a:lstStyle/>
          <a:p>
            <a:pPr>
              <a:lnSpc>
                <a:spcPct val="120000"/>
              </a:lnSpc>
            </a:pPr>
            <a:r>
              <a:rPr lang="en-US" sz="2000" b="1" dirty="0">
                <a:latin typeface="Alexandria"/>
              </a:rPr>
              <a:t>It is often necessary to rely on a combination of sources to assemble a complete picture.</a:t>
            </a:r>
          </a:p>
        </p:txBody>
      </p:sp>
      <p:sp>
        <p:nvSpPr>
          <p:cNvPr id="18" name="Rectangle 17">
            <a:extLst>
              <a:ext uri="{FF2B5EF4-FFF2-40B4-BE49-F238E27FC236}">
                <a16:creationId xmlns:a16="http://schemas.microsoft.com/office/drawing/2014/main" id="{A1082B17-2446-9C5C-1227-64A9AE49DA08}"/>
              </a:ext>
            </a:extLst>
          </p:cNvPr>
          <p:cNvSpPr/>
          <p:nvPr/>
        </p:nvSpPr>
        <p:spPr>
          <a:xfrm>
            <a:off x="5437994" y="3444751"/>
            <a:ext cx="1440505"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F5140AF0-65E4-0139-B24D-75BD7B6F9265}"/>
              </a:ext>
            </a:extLst>
          </p:cNvPr>
          <p:cNvSpPr txBox="1"/>
          <p:nvPr/>
        </p:nvSpPr>
        <p:spPr>
          <a:xfrm>
            <a:off x="5395416" y="3670578"/>
            <a:ext cx="1440505"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Why?</a:t>
            </a:r>
          </a:p>
        </p:txBody>
      </p:sp>
      <p:sp>
        <p:nvSpPr>
          <p:cNvPr id="29" name="Rectangle 28">
            <a:extLst>
              <a:ext uri="{FF2B5EF4-FFF2-40B4-BE49-F238E27FC236}">
                <a16:creationId xmlns:a16="http://schemas.microsoft.com/office/drawing/2014/main" id="{F44D7DBB-34FE-286F-CF72-FD841E9D321B}"/>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2A3B31-230B-AA20-E0D2-40E5D3F63F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عنصر نائب للصورة 8">
            <a:extLst>
              <a:ext uri="{FF2B5EF4-FFF2-40B4-BE49-F238E27FC236}">
                <a16:creationId xmlns:a16="http://schemas.microsoft.com/office/drawing/2014/main" id="{1962D8C8-44D7-741F-6D61-ADBC2EF6EC20}"/>
              </a:ext>
            </a:extLst>
          </p:cNvPr>
          <p:cNvPicPr>
            <a:picLocks noGrp="1" noChangeAspect="1"/>
          </p:cNvPicPr>
          <p:nvPr>
            <p:ph type="pic" sz="quarter" idx="10"/>
          </p:nvPr>
        </p:nvPicPr>
        <p:blipFill>
          <a:blip r:embed="rId3"/>
          <a:srcRect t="5300" b="5300"/>
          <a:stretch>
            <a:fillRect/>
          </a:stretch>
        </p:blipFill>
        <p:spPr>
          <a:prstGeom prst="rect">
            <a:avLst/>
          </a:prstGeom>
        </p:spPr>
      </p:pic>
    </p:spTree>
    <p:extLst>
      <p:ext uri="{BB962C8B-B14F-4D97-AF65-F5344CB8AC3E}">
        <p14:creationId xmlns:p14="http://schemas.microsoft.com/office/powerpoint/2010/main" val="3523972359"/>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88BA6-1ECE-1A3B-C5E3-52405E07B3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723B91-F0C9-8F09-23D2-42646265AC8B}"/>
              </a:ext>
            </a:extLst>
          </p:cNvPr>
          <p:cNvSpPr/>
          <p:nvPr/>
        </p:nvSpPr>
        <p:spPr>
          <a:xfrm>
            <a:off x="689640" y="1503107"/>
            <a:ext cx="10812720" cy="4633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Local conditions may not precisely mirror national trends. Not every metropolitan area benefits from a national economic boom, and some communities will survive a national recession relatively unscathed. As a result, real estate market studies usually give greater weight to metropolitan area economic indicators than to nationwide statistics.</a:t>
            </a:r>
          </a:p>
        </p:txBody>
      </p:sp>
      <p:sp>
        <p:nvSpPr>
          <p:cNvPr id="3" name="TextBox 2">
            <a:extLst>
              <a:ext uri="{FF2B5EF4-FFF2-40B4-BE49-F238E27FC236}">
                <a16:creationId xmlns:a16="http://schemas.microsoft.com/office/drawing/2014/main" id="{211B99A0-1B76-E693-EA4E-22ADE4CBB818}"/>
              </a:ext>
            </a:extLst>
          </p:cNvPr>
          <p:cNvSpPr txBox="1"/>
          <p:nvPr/>
        </p:nvSpPr>
        <p:spPr>
          <a:xfrm>
            <a:off x="699580" y="673455"/>
            <a:ext cx="8326179" cy="671851"/>
          </a:xfrm>
          <a:prstGeom prst="rect">
            <a:avLst/>
          </a:prstGeom>
          <a:noFill/>
        </p:spPr>
        <p:txBody>
          <a:bodyPr wrap="square" rtlCol="0">
            <a:spAutoFit/>
          </a:bodyPr>
          <a:lstStyle/>
          <a:p>
            <a:pPr>
              <a:lnSpc>
                <a:spcPct val="150000"/>
              </a:lnSpc>
            </a:pPr>
            <a:r>
              <a:rPr lang="en-US" sz="2800" dirty="0">
                <a:latin typeface="Alexandria" charset="0"/>
              </a:rPr>
              <a:t>1.</a:t>
            </a:r>
            <a:r>
              <a:rPr lang="en-US" sz="2800" dirty="0"/>
              <a:t> Demographic Data Sources </a:t>
            </a:r>
            <a:endParaRPr lang="en-US" sz="2800" b="1" dirty="0">
              <a:latin typeface="Alexandria" charset="0"/>
            </a:endParaRPr>
          </a:p>
        </p:txBody>
      </p:sp>
      <p:pic>
        <p:nvPicPr>
          <p:cNvPr id="7" name="Graphic 21">
            <a:extLst>
              <a:ext uri="{FF2B5EF4-FFF2-40B4-BE49-F238E27FC236}">
                <a16:creationId xmlns:a16="http://schemas.microsoft.com/office/drawing/2014/main" id="{B87E4A04-D9A5-505B-BA49-9CB40F11B1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7">
            <a:extLst>
              <a:ext uri="{FF2B5EF4-FFF2-40B4-BE49-F238E27FC236}">
                <a16:creationId xmlns:a16="http://schemas.microsoft.com/office/drawing/2014/main" id="{C8496C7D-0EAB-AC4A-DC75-683E230BCA2B}"/>
              </a:ext>
            </a:extLst>
          </p:cNvPr>
          <p:cNvSpPr txBox="1"/>
          <p:nvPr/>
        </p:nvSpPr>
        <p:spPr>
          <a:xfrm>
            <a:off x="1064661" y="1720224"/>
            <a:ext cx="5516380" cy="4199611"/>
          </a:xfrm>
          <a:prstGeom prst="rect">
            <a:avLst/>
          </a:prstGeom>
          <a:solidFill>
            <a:schemeClr val="bg1"/>
          </a:solidFill>
        </p:spPr>
        <p:txBody>
          <a:bodyPr wrap="square" rtlCol="0">
            <a:spAutoFit/>
          </a:bodyPr>
          <a:lstStyle/>
          <a:p>
            <a:pPr>
              <a:lnSpc>
                <a:spcPct val="150000"/>
              </a:lnSpc>
            </a:pPr>
            <a:r>
              <a:rPr lang="en-US" sz="2000" b="1" dirty="0">
                <a:latin typeface="Alexandria"/>
              </a:rPr>
              <a:t>Census Bureau Products</a:t>
            </a:r>
          </a:p>
          <a:p>
            <a:pPr>
              <a:lnSpc>
                <a:spcPct val="150000"/>
              </a:lnSpc>
            </a:pPr>
            <a:r>
              <a:rPr lang="en-US" sz="2000" dirty="0">
                <a:latin typeface="Alexandria"/>
              </a:rPr>
              <a:t>Generate detailed data from a sample of households regarding household income, occupation of employed persons, educational attainment, and other social and economic characteristics. </a:t>
            </a:r>
          </a:p>
          <a:p>
            <a:pPr>
              <a:lnSpc>
                <a:spcPct val="150000"/>
              </a:lnSpc>
            </a:pPr>
            <a:r>
              <a:rPr lang="en-US" sz="2000" dirty="0">
                <a:latin typeface="Alexandria"/>
              </a:rPr>
              <a:t>The ACS now provides these data indicators each year </a:t>
            </a:r>
          </a:p>
          <a:p>
            <a:pPr>
              <a:lnSpc>
                <a:spcPct val="150000"/>
              </a:lnSpc>
            </a:pPr>
            <a:r>
              <a:rPr lang="en-US" sz="2000" dirty="0">
                <a:latin typeface="Alexandria"/>
                <a:hlinkClick r:id="rId3"/>
              </a:rPr>
              <a:t>www.data.census.gov</a:t>
            </a:r>
            <a:endParaRPr lang="en-US" sz="2000" b="1" dirty="0">
              <a:solidFill>
                <a:schemeClr val="accent2">
                  <a:lumMod val="75000"/>
                </a:schemeClr>
              </a:solidFill>
              <a:latin typeface="Alexandria"/>
            </a:endParaRPr>
          </a:p>
        </p:txBody>
      </p:sp>
      <p:pic>
        <p:nvPicPr>
          <p:cNvPr id="6" name="صورة 5">
            <a:extLst>
              <a:ext uri="{FF2B5EF4-FFF2-40B4-BE49-F238E27FC236}">
                <a16:creationId xmlns:a16="http://schemas.microsoft.com/office/drawing/2014/main" id="{2691654A-A72A-3B39-4BD0-9BDAF54D89DF}"/>
              </a:ext>
            </a:extLst>
          </p:cNvPr>
          <p:cNvPicPr>
            <a:picLocks noChangeAspect="1"/>
          </p:cNvPicPr>
          <p:nvPr/>
        </p:nvPicPr>
        <p:blipFill>
          <a:blip r:embed="rId4"/>
          <a:stretch>
            <a:fillRect/>
          </a:stretch>
        </p:blipFill>
        <p:spPr>
          <a:xfrm>
            <a:off x="6581041" y="2032666"/>
            <a:ext cx="4250379" cy="2792668"/>
          </a:xfrm>
          <a:prstGeom prst="rect">
            <a:avLst/>
          </a:prstGeom>
        </p:spPr>
      </p:pic>
    </p:spTree>
    <p:extLst>
      <p:ext uri="{BB962C8B-B14F-4D97-AF65-F5344CB8AC3E}">
        <p14:creationId xmlns:p14="http://schemas.microsoft.com/office/powerpoint/2010/main" val="29305365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EE894E-2CA0-326E-D1FA-2B4926E6CF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8FC07C-91BD-DA4E-EDB7-DFEBB49C1031}"/>
              </a:ext>
            </a:extLst>
          </p:cNvPr>
          <p:cNvSpPr/>
          <p:nvPr/>
        </p:nvSpPr>
        <p:spPr>
          <a:xfrm>
            <a:off x="617280" y="169544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pic>
        <p:nvPicPr>
          <p:cNvPr id="7" name="Graphic 21">
            <a:extLst>
              <a:ext uri="{FF2B5EF4-FFF2-40B4-BE49-F238E27FC236}">
                <a16:creationId xmlns:a16="http://schemas.microsoft.com/office/drawing/2014/main" id="{D94FB52F-3F59-94EB-9825-A7803F6732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47">
            <a:extLst>
              <a:ext uri="{FF2B5EF4-FFF2-40B4-BE49-F238E27FC236}">
                <a16:creationId xmlns:a16="http://schemas.microsoft.com/office/drawing/2014/main" id="{C95545B6-209D-5A4A-A77B-DE762260F6EA}"/>
              </a:ext>
            </a:extLst>
          </p:cNvPr>
          <p:cNvSpPr txBox="1"/>
          <p:nvPr/>
        </p:nvSpPr>
        <p:spPr>
          <a:xfrm>
            <a:off x="832981" y="1781839"/>
            <a:ext cx="9998439" cy="4197624"/>
          </a:xfrm>
          <a:prstGeom prst="rect">
            <a:avLst/>
          </a:prstGeom>
          <a:solidFill>
            <a:schemeClr val="bg1"/>
          </a:solidFill>
        </p:spPr>
        <p:txBody>
          <a:bodyPr wrap="square" rtlCol="0">
            <a:spAutoFit/>
          </a:bodyPr>
          <a:lstStyle/>
          <a:p>
            <a:pPr>
              <a:lnSpc>
                <a:spcPct val="150000"/>
              </a:lnSpc>
            </a:pPr>
            <a:r>
              <a:rPr lang="en-US" sz="2000" b="1" dirty="0"/>
              <a:t>Census Bureau Products</a:t>
            </a:r>
            <a:endParaRPr lang="en-US" sz="2000" b="1" dirty="0">
              <a:latin typeface="Alexandria"/>
            </a:endParaRPr>
          </a:p>
          <a:p>
            <a:pPr>
              <a:lnSpc>
                <a:spcPct val="150000"/>
              </a:lnSpc>
            </a:pPr>
            <a:r>
              <a:rPr lang="en-US" sz="2000" dirty="0">
                <a:latin typeface="Alexandria"/>
              </a:rPr>
              <a:t>Indicators that are of greatest interest to real estate market analysts include these:</a:t>
            </a:r>
          </a:p>
          <a:p>
            <a:pPr>
              <a:lnSpc>
                <a:spcPct val="150000"/>
              </a:lnSpc>
            </a:pPr>
            <a:r>
              <a:rPr lang="en-US" sz="2000" dirty="0">
                <a:latin typeface="Alexandria"/>
              </a:rPr>
              <a:t>■ Population and household estimates.</a:t>
            </a:r>
          </a:p>
          <a:p>
            <a:pPr>
              <a:lnSpc>
                <a:spcPct val="150000"/>
              </a:lnSpc>
            </a:pPr>
            <a:r>
              <a:rPr lang="en-US" sz="2000" dirty="0">
                <a:latin typeface="Alexandria"/>
              </a:rPr>
              <a:t>■ Population characteristics (age distribution, median age, </a:t>
            </a:r>
          </a:p>
          <a:p>
            <a:pPr>
              <a:lnSpc>
                <a:spcPct val="150000"/>
              </a:lnSpc>
            </a:pPr>
            <a:r>
              <a:rPr lang="en-US" sz="2000" dirty="0">
                <a:latin typeface="Alexandria"/>
              </a:rPr>
              <a:t>gender, educational attainment, race, Hispanic ethnicity).</a:t>
            </a:r>
          </a:p>
          <a:p>
            <a:pPr>
              <a:lnSpc>
                <a:spcPct val="150000"/>
              </a:lnSpc>
            </a:pPr>
            <a:r>
              <a:rPr lang="en-US" sz="2000" dirty="0">
                <a:latin typeface="Alexandria"/>
              </a:rPr>
              <a:t>■ Geographic mobility in the past year, with limited </a:t>
            </a:r>
          </a:p>
          <a:p>
            <a:pPr>
              <a:lnSpc>
                <a:spcPct val="150000"/>
              </a:lnSpc>
            </a:pPr>
            <a:r>
              <a:rPr lang="en-US" sz="2000" dirty="0">
                <a:latin typeface="Alexandria"/>
              </a:rPr>
              <a:t>information on destination of persons who moved.</a:t>
            </a:r>
          </a:p>
          <a:p>
            <a:pPr>
              <a:lnSpc>
                <a:spcPct val="150000"/>
              </a:lnSpc>
            </a:pPr>
            <a:r>
              <a:rPr lang="en-US" sz="2000" dirty="0">
                <a:latin typeface="Alexandria"/>
              </a:rPr>
              <a:t>■ Marital status and marital history.</a:t>
            </a:r>
          </a:p>
          <a:p>
            <a:pPr>
              <a:lnSpc>
                <a:spcPct val="150000"/>
              </a:lnSpc>
            </a:pPr>
            <a:r>
              <a:rPr lang="en-US" sz="2000" dirty="0">
                <a:latin typeface="Alexandria"/>
              </a:rPr>
              <a:t>■ Employment status; employed persons by industry  and occupation.</a:t>
            </a:r>
          </a:p>
        </p:txBody>
      </p:sp>
      <p:sp>
        <p:nvSpPr>
          <p:cNvPr id="3" name="TextBox 2">
            <a:extLst>
              <a:ext uri="{FF2B5EF4-FFF2-40B4-BE49-F238E27FC236}">
                <a16:creationId xmlns:a16="http://schemas.microsoft.com/office/drawing/2014/main" id="{BB1D22D4-3189-0C73-D41B-476B17B2EA9A}"/>
              </a:ext>
            </a:extLst>
          </p:cNvPr>
          <p:cNvSpPr txBox="1"/>
          <p:nvPr/>
        </p:nvSpPr>
        <p:spPr>
          <a:xfrm>
            <a:off x="699580" y="673455"/>
            <a:ext cx="8326179" cy="671851"/>
          </a:xfrm>
          <a:prstGeom prst="rect">
            <a:avLst/>
          </a:prstGeom>
          <a:noFill/>
        </p:spPr>
        <p:txBody>
          <a:bodyPr wrap="square" rtlCol="0">
            <a:spAutoFit/>
          </a:bodyPr>
          <a:lstStyle/>
          <a:p>
            <a:pPr>
              <a:lnSpc>
                <a:spcPct val="150000"/>
              </a:lnSpc>
            </a:pPr>
            <a:r>
              <a:rPr lang="en-US" sz="2800" dirty="0">
                <a:latin typeface="Alexandria" charset="0"/>
              </a:rPr>
              <a:t>1.</a:t>
            </a:r>
            <a:r>
              <a:rPr lang="en-US" sz="2800" dirty="0"/>
              <a:t> Demographic Data Sources </a:t>
            </a:r>
            <a:endParaRPr lang="en-US" sz="2800" b="1" dirty="0">
              <a:latin typeface="Alexandria" charset="0"/>
            </a:endParaRPr>
          </a:p>
        </p:txBody>
      </p:sp>
      <p:pic>
        <p:nvPicPr>
          <p:cNvPr id="4" name="صورة 3">
            <a:extLst>
              <a:ext uri="{FF2B5EF4-FFF2-40B4-BE49-F238E27FC236}">
                <a16:creationId xmlns:a16="http://schemas.microsoft.com/office/drawing/2014/main" id="{9CF7BDA9-0629-BABA-B51B-6DCE051BF125}"/>
              </a:ext>
            </a:extLst>
          </p:cNvPr>
          <p:cNvPicPr>
            <a:picLocks noChangeAspect="1"/>
          </p:cNvPicPr>
          <p:nvPr/>
        </p:nvPicPr>
        <p:blipFill>
          <a:blip r:embed="rId3"/>
          <a:stretch>
            <a:fillRect/>
          </a:stretch>
        </p:blipFill>
        <p:spPr>
          <a:xfrm>
            <a:off x="7190577" y="3078442"/>
            <a:ext cx="3856544" cy="1928272"/>
          </a:xfrm>
          <a:prstGeom prst="rect">
            <a:avLst/>
          </a:prstGeom>
        </p:spPr>
      </p:pic>
    </p:spTree>
    <p:extLst>
      <p:ext uri="{BB962C8B-B14F-4D97-AF65-F5344CB8AC3E}">
        <p14:creationId xmlns:p14="http://schemas.microsoft.com/office/powerpoint/2010/main" val="1016568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0A74E-3EF9-3990-D7BB-EDD4A2A691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C0DC04-29D6-FAC8-8B64-977C7ACBBD9D}"/>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0A3FC45-8244-7F64-D23E-F0AF60CF31A0}"/>
              </a:ext>
            </a:extLst>
          </p:cNvPr>
          <p:cNvSpPr txBox="1"/>
          <p:nvPr/>
        </p:nvSpPr>
        <p:spPr>
          <a:xfrm>
            <a:off x="977044" y="1833356"/>
            <a:ext cx="7630243" cy="4197624"/>
          </a:xfrm>
          <a:prstGeom prst="rect">
            <a:avLst/>
          </a:prstGeom>
          <a:noFill/>
        </p:spPr>
        <p:txBody>
          <a:bodyPr wrap="square" rtlCol="0">
            <a:spAutoFit/>
          </a:bodyPr>
          <a:lstStyle/>
          <a:p>
            <a:pPr>
              <a:lnSpc>
                <a:spcPct val="150000"/>
              </a:lnSpc>
            </a:pPr>
            <a:r>
              <a:rPr lang="en-US" sz="2000" b="1" dirty="0"/>
              <a:t>Census Bureau Products</a:t>
            </a:r>
            <a:endParaRPr lang="en-US" sz="2000" b="1" dirty="0">
              <a:latin typeface="Alexandria"/>
            </a:endParaRPr>
          </a:p>
          <a:p>
            <a:pPr>
              <a:lnSpc>
                <a:spcPct val="150000"/>
              </a:lnSpc>
            </a:pPr>
            <a:r>
              <a:rPr lang="en-US" sz="2000" dirty="0"/>
              <a:t>■ Commuting data (journey to work, place of work, transportation to work, travel time).</a:t>
            </a:r>
          </a:p>
          <a:p>
            <a:pPr>
              <a:lnSpc>
                <a:spcPct val="150000"/>
              </a:lnSpc>
            </a:pPr>
            <a:r>
              <a:rPr lang="en-US" sz="2000" dirty="0"/>
              <a:t>■ Household size (persons per household).</a:t>
            </a:r>
          </a:p>
          <a:p>
            <a:pPr>
              <a:lnSpc>
                <a:spcPct val="150000"/>
              </a:lnSpc>
            </a:pPr>
            <a:r>
              <a:rPr lang="en-US" sz="2000" dirty="0"/>
              <a:t>■ Household types: families (married couples, single parent families, other related persons living together) and nonfamilies (unrelated persons living together, single-person households). </a:t>
            </a:r>
          </a:p>
          <a:p>
            <a:pPr>
              <a:lnSpc>
                <a:spcPct val="150000"/>
              </a:lnSpc>
            </a:pPr>
            <a:r>
              <a:rPr lang="en-US" sz="2000" dirty="0"/>
              <a:t>■ Total housing units and occupancy/vacancy status. </a:t>
            </a:r>
          </a:p>
          <a:p>
            <a:pPr>
              <a:lnSpc>
                <a:spcPct val="150000"/>
              </a:lnSpc>
            </a:pPr>
            <a:r>
              <a:rPr lang="en-US" sz="2000" dirty="0"/>
              <a:t>■ Owner/renter tenure.</a:t>
            </a:r>
          </a:p>
        </p:txBody>
      </p:sp>
      <p:pic>
        <p:nvPicPr>
          <p:cNvPr id="7" name="Graphic 21">
            <a:extLst>
              <a:ext uri="{FF2B5EF4-FFF2-40B4-BE49-F238E27FC236}">
                <a16:creationId xmlns:a16="http://schemas.microsoft.com/office/drawing/2014/main" id="{9516CBF6-EB7E-D426-BC7B-5E8DA43CC0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2EA20FC8-A0E6-E24A-ED5F-040F6397E709}"/>
              </a:ext>
            </a:extLst>
          </p:cNvPr>
          <p:cNvSpPr txBox="1"/>
          <p:nvPr/>
        </p:nvSpPr>
        <p:spPr>
          <a:xfrm>
            <a:off x="617280" y="917480"/>
            <a:ext cx="8326179" cy="671851"/>
          </a:xfrm>
          <a:prstGeom prst="rect">
            <a:avLst/>
          </a:prstGeom>
          <a:noFill/>
        </p:spPr>
        <p:txBody>
          <a:bodyPr wrap="square" rtlCol="0">
            <a:spAutoFit/>
          </a:bodyPr>
          <a:lstStyle/>
          <a:p>
            <a:pPr>
              <a:lnSpc>
                <a:spcPct val="150000"/>
              </a:lnSpc>
            </a:pPr>
            <a:r>
              <a:rPr lang="en-US" sz="2800" dirty="0">
                <a:latin typeface="Alexandria" charset="0"/>
              </a:rPr>
              <a:t>1.</a:t>
            </a:r>
            <a:r>
              <a:rPr lang="en-US" sz="2800" dirty="0"/>
              <a:t> Demographic Data Sources </a:t>
            </a:r>
            <a:endParaRPr lang="en-US" sz="2800" b="1" dirty="0">
              <a:latin typeface="Alexandria" charset="0"/>
            </a:endParaRPr>
          </a:p>
        </p:txBody>
      </p:sp>
      <p:pic>
        <p:nvPicPr>
          <p:cNvPr id="4" name="صورة 3">
            <a:extLst>
              <a:ext uri="{FF2B5EF4-FFF2-40B4-BE49-F238E27FC236}">
                <a16:creationId xmlns:a16="http://schemas.microsoft.com/office/drawing/2014/main" id="{5554CBB4-AE76-354A-2950-84C82361DF67}"/>
              </a:ext>
            </a:extLst>
          </p:cNvPr>
          <p:cNvPicPr>
            <a:picLocks noChangeAspect="1"/>
          </p:cNvPicPr>
          <p:nvPr/>
        </p:nvPicPr>
        <p:blipFill>
          <a:blip r:embed="rId3"/>
          <a:stretch>
            <a:fillRect/>
          </a:stretch>
        </p:blipFill>
        <p:spPr>
          <a:xfrm>
            <a:off x="8369201" y="2867103"/>
            <a:ext cx="2619298" cy="2619298"/>
          </a:xfrm>
          <a:prstGeom prst="rect">
            <a:avLst/>
          </a:prstGeom>
        </p:spPr>
      </p:pic>
    </p:spTree>
    <p:extLst>
      <p:ext uri="{BB962C8B-B14F-4D97-AF65-F5344CB8AC3E}">
        <p14:creationId xmlns:p14="http://schemas.microsoft.com/office/powerpoint/2010/main" val="112324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810A8-DECE-0DC4-197A-4B7F4675A87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EFDF53-3045-CB7E-F417-5D8383F00242}"/>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5CA5A46-4461-BC4C-4010-44FC016F74A4}"/>
              </a:ext>
            </a:extLst>
          </p:cNvPr>
          <p:cNvSpPr txBox="1"/>
          <p:nvPr/>
        </p:nvSpPr>
        <p:spPr>
          <a:xfrm>
            <a:off x="762000" y="1919750"/>
            <a:ext cx="9818465" cy="4197624"/>
          </a:xfrm>
          <a:prstGeom prst="rect">
            <a:avLst/>
          </a:prstGeom>
          <a:noFill/>
        </p:spPr>
        <p:txBody>
          <a:bodyPr wrap="square" rtlCol="0">
            <a:spAutoFit/>
          </a:bodyPr>
          <a:lstStyle/>
          <a:p>
            <a:pPr>
              <a:lnSpc>
                <a:spcPct val="150000"/>
              </a:lnSpc>
            </a:pPr>
            <a:r>
              <a:rPr lang="en-US" sz="2000" b="1" dirty="0"/>
              <a:t>Census Bureau Products</a:t>
            </a:r>
            <a:endParaRPr lang="en-US" sz="2000" b="1" dirty="0">
              <a:latin typeface="Alexandria"/>
            </a:endParaRPr>
          </a:p>
          <a:p>
            <a:pPr>
              <a:lnSpc>
                <a:spcPct val="150000"/>
              </a:lnSpc>
            </a:pPr>
            <a:r>
              <a:rPr lang="en-US" sz="2000" dirty="0">
                <a:latin typeface="Alexandria"/>
              </a:rPr>
              <a:t>■ Age of housing units (year built).</a:t>
            </a:r>
          </a:p>
          <a:p>
            <a:pPr>
              <a:lnSpc>
                <a:spcPct val="150000"/>
              </a:lnSpc>
            </a:pPr>
            <a:r>
              <a:rPr lang="en-US" sz="2000" dirty="0">
                <a:latin typeface="Alexandria"/>
              </a:rPr>
              <a:t>■ Housing unit types (single-family detached and attached, multifamily buildings by units )</a:t>
            </a:r>
          </a:p>
          <a:p>
            <a:pPr>
              <a:lnSpc>
                <a:spcPct val="150000"/>
              </a:lnSpc>
            </a:pPr>
            <a:r>
              <a:rPr lang="en-US" sz="2000" dirty="0">
                <a:latin typeface="Alexandria"/>
              </a:rPr>
              <a:t>■ Housing unit sizes (number of rooms, but not  square footage).</a:t>
            </a:r>
          </a:p>
          <a:p>
            <a:pPr>
              <a:lnSpc>
                <a:spcPct val="150000"/>
              </a:lnSpc>
            </a:pPr>
            <a:r>
              <a:rPr lang="en-US" sz="2000" dirty="0">
                <a:latin typeface="Alexandria"/>
              </a:rPr>
              <a:t>■ Rents (distribution of rents paid, median and average rent).</a:t>
            </a:r>
          </a:p>
          <a:p>
            <a:pPr>
              <a:lnSpc>
                <a:spcPct val="150000"/>
              </a:lnSpc>
            </a:pPr>
            <a:r>
              <a:rPr lang="en-US" sz="2000" dirty="0">
                <a:latin typeface="Alexandria"/>
              </a:rPr>
              <a:t>■ Estimated home values (distribution, median and average) </a:t>
            </a:r>
          </a:p>
          <a:p>
            <a:pPr>
              <a:lnSpc>
                <a:spcPct val="150000"/>
              </a:lnSpc>
            </a:pPr>
            <a:r>
              <a:rPr lang="en-US" sz="2000" dirty="0">
                <a:latin typeface="Alexandria"/>
              </a:rPr>
              <a:t>■ </a:t>
            </a:r>
            <a:r>
              <a:rPr lang="en-US" sz="2000" dirty="0"/>
              <a:t>Household income and family income distributions (mean [average] and median incomes). </a:t>
            </a:r>
          </a:p>
          <a:p>
            <a:pPr>
              <a:lnSpc>
                <a:spcPct val="150000"/>
              </a:lnSpc>
            </a:pPr>
            <a:r>
              <a:rPr lang="en-US" sz="2000" dirty="0"/>
              <a:t>■ Vehicles available to household members. </a:t>
            </a:r>
          </a:p>
          <a:p>
            <a:pPr>
              <a:lnSpc>
                <a:spcPct val="150000"/>
              </a:lnSpc>
            </a:pPr>
            <a:r>
              <a:rPr lang="en-US" sz="2000" dirty="0"/>
              <a:t>■ Poverty status.</a:t>
            </a:r>
            <a:endParaRPr lang="en-US" sz="2000" dirty="0">
              <a:latin typeface="Alexandria"/>
            </a:endParaRPr>
          </a:p>
        </p:txBody>
      </p:sp>
      <p:pic>
        <p:nvPicPr>
          <p:cNvPr id="7" name="Graphic 21">
            <a:extLst>
              <a:ext uri="{FF2B5EF4-FFF2-40B4-BE49-F238E27FC236}">
                <a16:creationId xmlns:a16="http://schemas.microsoft.com/office/drawing/2014/main" id="{C22C2C84-4F4D-8F52-C9C2-13A72A428A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AB8BB244-54F6-B1CA-F310-2BF3A9A7E8BD}"/>
              </a:ext>
            </a:extLst>
          </p:cNvPr>
          <p:cNvSpPr txBox="1"/>
          <p:nvPr/>
        </p:nvSpPr>
        <p:spPr>
          <a:xfrm>
            <a:off x="617280" y="975060"/>
            <a:ext cx="8326179" cy="671851"/>
          </a:xfrm>
          <a:prstGeom prst="rect">
            <a:avLst/>
          </a:prstGeom>
          <a:noFill/>
        </p:spPr>
        <p:txBody>
          <a:bodyPr wrap="square" rtlCol="0">
            <a:spAutoFit/>
          </a:bodyPr>
          <a:lstStyle/>
          <a:p>
            <a:pPr>
              <a:lnSpc>
                <a:spcPct val="150000"/>
              </a:lnSpc>
            </a:pPr>
            <a:r>
              <a:rPr lang="en-US" sz="2800" dirty="0">
                <a:latin typeface="Alexandria" charset="0"/>
              </a:rPr>
              <a:t>1.</a:t>
            </a:r>
            <a:r>
              <a:rPr lang="en-US" sz="2800" dirty="0"/>
              <a:t> Demographic Data Sources </a:t>
            </a:r>
            <a:endParaRPr lang="en-US" sz="2800" b="1" dirty="0">
              <a:latin typeface="Alexandria" charset="0"/>
            </a:endParaRPr>
          </a:p>
        </p:txBody>
      </p:sp>
      <p:pic>
        <p:nvPicPr>
          <p:cNvPr id="5" name="صورة 4">
            <a:extLst>
              <a:ext uri="{FF2B5EF4-FFF2-40B4-BE49-F238E27FC236}">
                <a16:creationId xmlns:a16="http://schemas.microsoft.com/office/drawing/2014/main" id="{5AC0789D-4A96-A73D-07BF-CD5D75ABC16C}"/>
              </a:ext>
            </a:extLst>
          </p:cNvPr>
          <p:cNvPicPr>
            <a:picLocks noChangeAspect="1"/>
          </p:cNvPicPr>
          <p:nvPr/>
        </p:nvPicPr>
        <p:blipFill>
          <a:blip r:embed="rId3"/>
          <a:stretch>
            <a:fillRect/>
          </a:stretch>
        </p:blipFill>
        <p:spPr>
          <a:xfrm>
            <a:off x="5694777" y="740626"/>
            <a:ext cx="3616377" cy="2169826"/>
          </a:xfrm>
          <a:prstGeom prst="rect">
            <a:avLst/>
          </a:prstGeom>
        </p:spPr>
      </p:pic>
    </p:spTree>
    <p:extLst>
      <p:ext uri="{BB962C8B-B14F-4D97-AF65-F5344CB8AC3E}">
        <p14:creationId xmlns:p14="http://schemas.microsoft.com/office/powerpoint/2010/main" val="322052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5979A-BFBD-DD0C-24BA-C2CBF5BD0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91D4F-DCC4-413E-8242-D488F5505AEF}"/>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2715C1B-FECF-10CE-7ED4-5B3FC6A9D084}"/>
              </a:ext>
            </a:extLst>
          </p:cNvPr>
          <p:cNvSpPr txBox="1"/>
          <p:nvPr/>
        </p:nvSpPr>
        <p:spPr>
          <a:xfrm>
            <a:off x="762000" y="1942795"/>
            <a:ext cx="10373320" cy="2352952"/>
          </a:xfrm>
          <a:prstGeom prst="rect">
            <a:avLst/>
          </a:prstGeom>
          <a:noFill/>
        </p:spPr>
        <p:txBody>
          <a:bodyPr wrap="square" rtlCol="0">
            <a:spAutoFit/>
          </a:bodyPr>
          <a:lstStyle/>
          <a:p>
            <a:pPr>
              <a:lnSpc>
                <a:spcPct val="150000"/>
              </a:lnSpc>
            </a:pPr>
            <a:r>
              <a:rPr lang="en-US" sz="2000" b="1" dirty="0">
                <a:latin typeface="Alexandria"/>
              </a:rPr>
              <a:t>State and Metropolitan Agency Sources</a:t>
            </a:r>
          </a:p>
          <a:p>
            <a:pPr>
              <a:lnSpc>
                <a:spcPct val="150000"/>
              </a:lnSpc>
            </a:pPr>
            <a:r>
              <a:rPr lang="en-US" sz="2000" dirty="0">
                <a:latin typeface="Alexandria"/>
              </a:rPr>
              <a:t>Many states and regional planning agencies prepare their own population estimates or projections. The data are used primarily for transportation planning or in areas with strong growth management programs.</a:t>
            </a:r>
          </a:p>
          <a:p>
            <a:pPr>
              <a:lnSpc>
                <a:spcPct val="150000"/>
              </a:lnSpc>
            </a:pPr>
            <a:r>
              <a:rPr lang="en-US" sz="2000" dirty="0"/>
              <a:t>Statistics on employment by industry and by occupations are also provided.</a:t>
            </a:r>
            <a:endParaRPr lang="en-US" sz="2000" b="1" dirty="0">
              <a:latin typeface="Alexandria"/>
            </a:endParaRPr>
          </a:p>
        </p:txBody>
      </p:sp>
      <p:pic>
        <p:nvPicPr>
          <p:cNvPr id="7" name="Graphic 21">
            <a:extLst>
              <a:ext uri="{FF2B5EF4-FFF2-40B4-BE49-F238E27FC236}">
                <a16:creationId xmlns:a16="http://schemas.microsoft.com/office/drawing/2014/main" id="{DBE79FCB-987C-C777-30B7-7643A02ED90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صورة 3">
            <a:extLst>
              <a:ext uri="{FF2B5EF4-FFF2-40B4-BE49-F238E27FC236}">
                <a16:creationId xmlns:a16="http://schemas.microsoft.com/office/drawing/2014/main" id="{C325256B-EBFF-5E9E-7E09-35AFFFAF0F71}"/>
              </a:ext>
            </a:extLst>
          </p:cNvPr>
          <p:cNvPicPr>
            <a:picLocks noChangeAspect="1"/>
          </p:cNvPicPr>
          <p:nvPr/>
        </p:nvPicPr>
        <p:blipFill>
          <a:blip r:embed="rId3"/>
          <a:stretch>
            <a:fillRect/>
          </a:stretch>
        </p:blipFill>
        <p:spPr>
          <a:xfrm>
            <a:off x="4115814" y="4463626"/>
            <a:ext cx="3184396" cy="1572263"/>
          </a:xfrm>
          <a:prstGeom prst="rect">
            <a:avLst/>
          </a:prstGeom>
        </p:spPr>
      </p:pic>
      <p:sp>
        <p:nvSpPr>
          <p:cNvPr id="5" name="TextBox 2">
            <a:extLst>
              <a:ext uri="{FF2B5EF4-FFF2-40B4-BE49-F238E27FC236}">
                <a16:creationId xmlns:a16="http://schemas.microsoft.com/office/drawing/2014/main" id="{23610463-F53C-7DB6-1B3F-B12802DD6BE5}"/>
              </a:ext>
            </a:extLst>
          </p:cNvPr>
          <p:cNvSpPr txBox="1"/>
          <p:nvPr/>
        </p:nvSpPr>
        <p:spPr>
          <a:xfrm>
            <a:off x="617280" y="975060"/>
            <a:ext cx="8326179" cy="671851"/>
          </a:xfrm>
          <a:prstGeom prst="rect">
            <a:avLst/>
          </a:prstGeom>
          <a:noFill/>
        </p:spPr>
        <p:txBody>
          <a:bodyPr wrap="square" rtlCol="0">
            <a:spAutoFit/>
          </a:bodyPr>
          <a:lstStyle/>
          <a:p>
            <a:pPr>
              <a:lnSpc>
                <a:spcPct val="150000"/>
              </a:lnSpc>
            </a:pPr>
            <a:r>
              <a:rPr lang="en-US" sz="2800" dirty="0">
                <a:latin typeface="Alexandria" charset="0"/>
              </a:rPr>
              <a:t>1.</a:t>
            </a:r>
            <a:r>
              <a:rPr lang="en-US" sz="2800" dirty="0"/>
              <a:t> Demographic Data Sources </a:t>
            </a:r>
            <a:endParaRPr lang="en-US" sz="2800" b="1" dirty="0">
              <a:latin typeface="Alexandria" charset="0"/>
            </a:endParaRPr>
          </a:p>
        </p:txBody>
      </p:sp>
    </p:spTree>
    <p:extLst>
      <p:ext uri="{BB962C8B-B14F-4D97-AF65-F5344CB8AC3E}">
        <p14:creationId xmlns:p14="http://schemas.microsoft.com/office/powerpoint/2010/main" val="326441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7A3A2B-01D6-ABF6-5126-84454DB9D8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46B9D7-8B18-9EE9-B717-2FA56D77B8A4}"/>
              </a:ext>
            </a:extLst>
          </p:cNvPr>
          <p:cNvSpPr/>
          <p:nvPr/>
        </p:nvSpPr>
        <p:spPr>
          <a:xfrm>
            <a:off x="617280" y="183335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7C7EF4A8-6C03-099B-26EB-D83CB9CDF9D2}"/>
              </a:ext>
            </a:extLst>
          </p:cNvPr>
          <p:cNvSpPr txBox="1"/>
          <p:nvPr/>
        </p:nvSpPr>
        <p:spPr>
          <a:xfrm>
            <a:off x="1041909" y="2409123"/>
            <a:ext cx="3829894" cy="2862322"/>
          </a:xfrm>
          <a:prstGeom prst="rect">
            <a:avLst/>
          </a:prstGeom>
          <a:noFill/>
        </p:spPr>
        <p:txBody>
          <a:bodyPr wrap="square" rtlCol="0">
            <a:spAutoFit/>
          </a:bodyPr>
          <a:lstStyle/>
          <a:p>
            <a:r>
              <a:rPr lang="en-US" sz="2000" b="1" dirty="0">
                <a:latin typeface="Alexandria"/>
              </a:rPr>
              <a:t>University Sources</a:t>
            </a:r>
          </a:p>
          <a:p>
            <a:endParaRPr lang="en-US" sz="2000" b="1" dirty="0">
              <a:latin typeface="Alexandria"/>
            </a:endParaRPr>
          </a:p>
          <a:p>
            <a:r>
              <a:rPr lang="en-US" sz="2000" dirty="0">
                <a:latin typeface="Alexandria"/>
              </a:rPr>
              <a:t>Many universities, both private and public, have demographic </a:t>
            </a:r>
          </a:p>
          <a:p>
            <a:r>
              <a:rPr lang="en-US" sz="2000" dirty="0">
                <a:latin typeface="Alexandria"/>
              </a:rPr>
              <a:t>and economic research institutes that provide instruction in </a:t>
            </a:r>
          </a:p>
          <a:p>
            <a:r>
              <a:rPr lang="en-US" sz="2000" dirty="0">
                <a:latin typeface="Alexandria"/>
              </a:rPr>
              <a:t>analytic techniques and offer practical experience for current </a:t>
            </a:r>
          </a:p>
          <a:p>
            <a:r>
              <a:rPr lang="en-US" sz="2000" dirty="0">
                <a:latin typeface="Alexandria"/>
              </a:rPr>
              <a:t>and future practitioners.</a:t>
            </a:r>
          </a:p>
        </p:txBody>
      </p:sp>
      <p:pic>
        <p:nvPicPr>
          <p:cNvPr id="7" name="Graphic 21">
            <a:extLst>
              <a:ext uri="{FF2B5EF4-FFF2-40B4-BE49-F238E27FC236}">
                <a16:creationId xmlns:a16="http://schemas.microsoft.com/office/drawing/2014/main" id="{F375137D-6CCC-C327-C106-32F4D92F6B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2">
            <a:extLst>
              <a:ext uri="{FF2B5EF4-FFF2-40B4-BE49-F238E27FC236}">
                <a16:creationId xmlns:a16="http://schemas.microsoft.com/office/drawing/2014/main" id="{29BFE80A-69CC-3731-BD59-3B9FB64146BC}"/>
              </a:ext>
            </a:extLst>
          </p:cNvPr>
          <p:cNvSpPr txBox="1"/>
          <p:nvPr/>
        </p:nvSpPr>
        <p:spPr>
          <a:xfrm>
            <a:off x="617280" y="975060"/>
            <a:ext cx="8326179" cy="671851"/>
          </a:xfrm>
          <a:prstGeom prst="rect">
            <a:avLst/>
          </a:prstGeom>
          <a:noFill/>
        </p:spPr>
        <p:txBody>
          <a:bodyPr wrap="square" rtlCol="0">
            <a:spAutoFit/>
          </a:bodyPr>
          <a:lstStyle/>
          <a:p>
            <a:pPr>
              <a:lnSpc>
                <a:spcPct val="150000"/>
              </a:lnSpc>
            </a:pPr>
            <a:r>
              <a:rPr lang="en-US" sz="2800" dirty="0">
                <a:latin typeface="Alexandria" charset="0"/>
              </a:rPr>
              <a:t>1.</a:t>
            </a:r>
            <a:r>
              <a:rPr lang="en-US" sz="2800" dirty="0"/>
              <a:t> Demographic Data Sources </a:t>
            </a:r>
            <a:endParaRPr lang="en-US" sz="2800" b="1" dirty="0">
              <a:latin typeface="Alexandria" charset="0"/>
            </a:endParaRPr>
          </a:p>
        </p:txBody>
      </p:sp>
      <p:pic>
        <p:nvPicPr>
          <p:cNvPr id="6" name="صورة 5" descr="صورة تحتوي على نص, لقطة شاشة, برمجيات, رقم&#10;&#10;قد يكون المحتوى الذي تم إنشاؤه بواسطة الذكاء الاصطناعي غير صحيح.">
            <a:extLst>
              <a:ext uri="{FF2B5EF4-FFF2-40B4-BE49-F238E27FC236}">
                <a16:creationId xmlns:a16="http://schemas.microsoft.com/office/drawing/2014/main" id="{19AAA20B-72B7-1FD0-DD62-94C34DA2F9A4}"/>
              </a:ext>
            </a:extLst>
          </p:cNvPr>
          <p:cNvPicPr>
            <a:picLocks noChangeAspect="1"/>
          </p:cNvPicPr>
          <p:nvPr/>
        </p:nvPicPr>
        <p:blipFill>
          <a:blip r:embed="rId3"/>
          <a:srcRect l="13505" t="24014" r="49095" b="21530"/>
          <a:stretch>
            <a:fillRect/>
          </a:stretch>
        </p:blipFill>
        <p:spPr>
          <a:xfrm>
            <a:off x="5006714" y="1993770"/>
            <a:ext cx="5351489" cy="4049584"/>
          </a:xfrm>
          <a:prstGeom prst="rect">
            <a:avLst/>
          </a:prstGeom>
        </p:spPr>
      </p:pic>
    </p:spTree>
    <p:extLst>
      <p:ext uri="{BB962C8B-B14F-4D97-AF65-F5344CB8AC3E}">
        <p14:creationId xmlns:p14="http://schemas.microsoft.com/office/powerpoint/2010/main" val="25444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333001" y="1735518"/>
            <a:ext cx="9285695" cy="2814617"/>
          </a:xfrm>
          <a:prstGeom prst="rect">
            <a:avLst/>
          </a:prstGeom>
          <a:solidFill>
            <a:schemeClr val="bg1"/>
          </a:solidFill>
        </p:spPr>
        <p:txBody>
          <a:bodyPr wrap="square" rtlCol="0">
            <a:spAutoFit/>
          </a:bodyPr>
          <a:lstStyle/>
          <a:p>
            <a:pPr>
              <a:lnSpc>
                <a:spcPct val="150000"/>
              </a:lnSpc>
            </a:pPr>
            <a:r>
              <a:rPr lang="en-US" sz="2000" b="1" dirty="0">
                <a:latin typeface="Alexandria"/>
              </a:rPr>
              <a:t>Private Sources</a:t>
            </a:r>
          </a:p>
          <a:p>
            <a:pPr>
              <a:lnSpc>
                <a:spcPct val="150000"/>
              </a:lnSpc>
            </a:pPr>
            <a:r>
              <a:rPr lang="en-US" sz="2000" dirty="0">
                <a:latin typeface="Alexandria"/>
              </a:rPr>
              <a:t>-Private data vendors have stepped in to provide estimates and projections not issued by the Census Bureau or state/local agencies. </a:t>
            </a:r>
          </a:p>
          <a:p>
            <a:pPr>
              <a:lnSpc>
                <a:spcPct val="150000"/>
              </a:lnSpc>
            </a:pPr>
            <a:r>
              <a:rPr lang="en-US" sz="2000" dirty="0">
                <a:latin typeface="Alexandria"/>
              </a:rPr>
              <a:t>-</a:t>
            </a:r>
            <a:r>
              <a:rPr lang="en-US" sz="2000" dirty="0"/>
              <a:t>Some of these firms provide customized research on consumer demographics  and consulting services in addition to selling standardized economic analyses and projections.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50A7DBB-1D1B-D317-7E83-7C52CBE26DF4}"/>
              </a:ext>
            </a:extLst>
          </p:cNvPr>
          <p:cNvSpPr txBox="1"/>
          <p:nvPr/>
        </p:nvSpPr>
        <p:spPr>
          <a:xfrm>
            <a:off x="1201759" y="917037"/>
            <a:ext cx="8326179" cy="671851"/>
          </a:xfrm>
          <a:prstGeom prst="rect">
            <a:avLst/>
          </a:prstGeom>
          <a:noFill/>
        </p:spPr>
        <p:txBody>
          <a:bodyPr wrap="square" rtlCol="0">
            <a:spAutoFit/>
          </a:bodyPr>
          <a:lstStyle/>
          <a:p>
            <a:pPr>
              <a:lnSpc>
                <a:spcPct val="150000"/>
              </a:lnSpc>
            </a:pPr>
            <a:r>
              <a:rPr lang="en-US" sz="2800" dirty="0">
                <a:latin typeface="Alexandria" charset="0"/>
              </a:rPr>
              <a:t>1.</a:t>
            </a:r>
            <a:r>
              <a:rPr lang="en-US" sz="2800" dirty="0"/>
              <a:t> Demographic Data Sources </a:t>
            </a:r>
            <a:endParaRPr lang="en-US" sz="2800" b="1" dirty="0">
              <a:latin typeface="Alexandria" charset="0"/>
            </a:endParaRPr>
          </a:p>
        </p:txBody>
      </p:sp>
      <p:pic>
        <p:nvPicPr>
          <p:cNvPr id="6" name="صورة 5">
            <a:extLst>
              <a:ext uri="{FF2B5EF4-FFF2-40B4-BE49-F238E27FC236}">
                <a16:creationId xmlns:a16="http://schemas.microsoft.com/office/drawing/2014/main" id="{2074E410-256B-68ED-76A2-8CE7DACBB602}"/>
              </a:ext>
            </a:extLst>
          </p:cNvPr>
          <p:cNvPicPr>
            <a:picLocks noChangeAspect="1"/>
          </p:cNvPicPr>
          <p:nvPr/>
        </p:nvPicPr>
        <p:blipFill>
          <a:blip r:embed="rId3"/>
          <a:stretch>
            <a:fillRect/>
          </a:stretch>
        </p:blipFill>
        <p:spPr>
          <a:xfrm>
            <a:off x="3782128" y="4082649"/>
            <a:ext cx="4327551" cy="185831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35C4D3-F5B8-A949-06CD-58A87455B1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EC59191-B3A7-2FD6-5807-059143766D2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350872C8-0F00-D19C-B046-4ED427D7238B}"/>
              </a:ext>
            </a:extLst>
          </p:cNvPr>
          <p:cNvSpPr/>
          <p:nvPr/>
        </p:nvSpPr>
        <p:spPr>
          <a:xfrm>
            <a:off x="1201759" y="156897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899EEC-5DA9-06D3-1557-FF98EB15DD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2">
            <a:extLst>
              <a:ext uri="{FF2B5EF4-FFF2-40B4-BE49-F238E27FC236}">
                <a16:creationId xmlns:a16="http://schemas.microsoft.com/office/drawing/2014/main" id="{1C7608E2-CFE4-2AE7-2752-7FAD494E6AE5}"/>
              </a:ext>
            </a:extLst>
          </p:cNvPr>
          <p:cNvSpPr txBox="1"/>
          <p:nvPr/>
        </p:nvSpPr>
        <p:spPr>
          <a:xfrm>
            <a:off x="1201759" y="860616"/>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
        <p:nvSpPr>
          <p:cNvPr id="10" name="مخطط انسيابي: متعدد المستندات 9">
            <a:extLst>
              <a:ext uri="{FF2B5EF4-FFF2-40B4-BE49-F238E27FC236}">
                <a16:creationId xmlns:a16="http://schemas.microsoft.com/office/drawing/2014/main" id="{1BF1AE2F-F273-DCEE-31C3-1E99AA38BDC2}"/>
              </a:ext>
            </a:extLst>
          </p:cNvPr>
          <p:cNvSpPr/>
          <p:nvPr/>
        </p:nvSpPr>
        <p:spPr>
          <a:xfrm>
            <a:off x="1531896" y="2262451"/>
            <a:ext cx="5648391" cy="2773181"/>
          </a:xfrm>
          <a:prstGeom prst="flowChartMultidocument">
            <a:avLst/>
          </a:prstGeom>
          <a:solidFill>
            <a:schemeClr val="accent6">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b="1" dirty="0">
                <a:solidFill>
                  <a:schemeClr val="tx1"/>
                </a:solidFill>
                <a:latin typeface="Alexandria"/>
              </a:rPr>
              <a:t>Surveys and focus groups can be very useful in real estate  market analysis because they directly provide information </a:t>
            </a:r>
          </a:p>
          <a:p>
            <a:pPr algn="ctr"/>
            <a:r>
              <a:rPr lang="en-US" sz="2000" b="1" dirty="0">
                <a:solidFill>
                  <a:schemeClr val="tx1"/>
                </a:solidFill>
                <a:latin typeface="Alexandria"/>
              </a:rPr>
              <a:t>on consumer opinions and preferences.</a:t>
            </a:r>
            <a:endParaRPr lang="ar-SY" sz="2000" b="1" dirty="0">
              <a:solidFill>
                <a:schemeClr val="tx1"/>
              </a:solidFill>
              <a:latin typeface="Alexandria"/>
            </a:endParaRPr>
          </a:p>
        </p:txBody>
      </p:sp>
      <p:sp>
        <p:nvSpPr>
          <p:cNvPr id="14" name="TextBox 23">
            <a:extLst>
              <a:ext uri="{FF2B5EF4-FFF2-40B4-BE49-F238E27FC236}">
                <a16:creationId xmlns:a16="http://schemas.microsoft.com/office/drawing/2014/main" id="{DF5F58FC-79D3-FC1E-962E-EF50DDAD6244}"/>
              </a:ext>
            </a:extLst>
          </p:cNvPr>
          <p:cNvSpPr txBox="1"/>
          <p:nvPr/>
        </p:nvSpPr>
        <p:spPr>
          <a:xfrm>
            <a:off x="7345355" y="1780068"/>
            <a:ext cx="3037085" cy="3737946"/>
          </a:xfrm>
          <a:prstGeom prst="rect">
            <a:avLst/>
          </a:prstGeom>
          <a:solidFill>
            <a:schemeClr val="accent5">
              <a:lumMod val="20000"/>
              <a:lumOff val="80000"/>
            </a:schemeClr>
          </a:solidFill>
        </p:spPr>
        <p:txBody>
          <a:bodyPr wrap="square" rtlCol="0">
            <a:spAutoFit/>
          </a:bodyPr>
          <a:lstStyle/>
          <a:p>
            <a:pPr>
              <a:lnSpc>
                <a:spcPct val="150000"/>
              </a:lnSpc>
            </a:pPr>
            <a:r>
              <a:rPr lang="en-US" sz="2000" dirty="0">
                <a:latin typeface="Alexandria"/>
              </a:rPr>
              <a:t>The market analyst and the </a:t>
            </a:r>
          </a:p>
          <a:p>
            <a:pPr>
              <a:lnSpc>
                <a:spcPct val="150000"/>
              </a:lnSpc>
            </a:pPr>
            <a:r>
              <a:rPr lang="en-US" sz="2000" dirty="0">
                <a:latin typeface="Alexandria"/>
              </a:rPr>
              <a:t>client can learn about what the characteristics of potential customers are and what aspects of a proposed real estate </a:t>
            </a:r>
          </a:p>
          <a:p>
            <a:pPr>
              <a:lnSpc>
                <a:spcPct val="150000"/>
              </a:lnSpc>
            </a:pPr>
            <a:r>
              <a:rPr lang="en-US" sz="2000" dirty="0">
                <a:latin typeface="Alexandria"/>
              </a:rPr>
              <a:t>development are most important to them?</a:t>
            </a:r>
            <a:endParaRPr lang="en-US" sz="2000" dirty="0"/>
          </a:p>
        </p:txBody>
      </p:sp>
    </p:spTree>
    <p:extLst>
      <p:ext uri="{BB962C8B-B14F-4D97-AF65-F5344CB8AC3E}">
        <p14:creationId xmlns:p14="http://schemas.microsoft.com/office/powerpoint/2010/main" val="33440128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6971D4-A300-C503-43F0-C425E0A9D3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A5BE9D-7136-8ACD-C950-8A834CF407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71BC4B0-198E-B182-D719-08CBF66F857A}"/>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ECA3216-ADCE-D7AE-83FB-359FD2006B4F}"/>
              </a:ext>
            </a:extLst>
          </p:cNvPr>
          <p:cNvSpPr txBox="1"/>
          <p:nvPr/>
        </p:nvSpPr>
        <p:spPr>
          <a:xfrm>
            <a:off x="1294531" y="2203969"/>
            <a:ext cx="9378467" cy="3737946"/>
          </a:xfrm>
          <a:prstGeom prst="rect">
            <a:avLst/>
          </a:prstGeom>
          <a:solidFill>
            <a:schemeClr val="bg1"/>
          </a:solidFill>
        </p:spPr>
        <p:txBody>
          <a:bodyPr wrap="square" rtlCol="0">
            <a:spAutoFit/>
          </a:bodyPr>
          <a:lstStyle/>
          <a:p>
            <a:pPr>
              <a:lnSpc>
                <a:spcPct val="150000"/>
              </a:lnSpc>
            </a:pPr>
            <a:r>
              <a:rPr lang="en-US" sz="2000" dirty="0">
                <a:latin typeface="Alexandria"/>
              </a:rPr>
              <a:t>They also offer five-year forecasts of population, households, age Real Estate Market Analysis to a homebuilder about model home features that were most appealing to visitors. More generally, survey research can accomplish the following: </a:t>
            </a:r>
          </a:p>
          <a:p>
            <a:pPr>
              <a:lnSpc>
                <a:spcPct val="150000"/>
              </a:lnSpc>
            </a:pPr>
            <a:r>
              <a:rPr lang="en-US" sz="2000" dirty="0">
                <a:latin typeface="Alexandria"/>
              </a:rPr>
              <a:t>■ Tell owners of existing retail properties (or developers considering new construction or major renovations). </a:t>
            </a:r>
          </a:p>
          <a:p>
            <a:pPr>
              <a:lnSpc>
                <a:spcPct val="150000"/>
              </a:lnSpc>
            </a:pPr>
            <a:r>
              <a:rPr lang="en-US" sz="2000" dirty="0">
                <a:latin typeface="Alexandria"/>
              </a:rPr>
              <a:t>■ Indicate how frequently consumers are patronizing restaurants at various price points. ■ Identify what previous customers (buyers or tenants) liked and disliked about a building or an entire development project.</a:t>
            </a:r>
          </a:p>
        </p:txBody>
      </p:sp>
      <p:pic>
        <p:nvPicPr>
          <p:cNvPr id="5" name="Graphic 21">
            <a:extLst>
              <a:ext uri="{FF2B5EF4-FFF2-40B4-BE49-F238E27FC236}">
                <a16:creationId xmlns:a16="http://schemas.microsoft.com/office/drawing/2014/main" id="{221600A9-DE66-F9DB-AECC-D187604F7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8EE2DD9F-7BC3-F6D7-61EE-32A1F78F7FCA}"/>
              </a:ext>
            </a:extLst>
          </p:cNvPr>
          <p:cNvSpPr txBox="1"/>
          <p:nvPr/>
        </p:nvSpPr>
        <p:spPr>
          <a:xfrm>
            <a:off x="1201759" y="905586"/>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pic>
        <p:nvPicPr>
          <p:cNvPr id="3" name="صورة 2">
            <a:extLst>
              <a:ext uri="{FF2B5EF4-FFF2-40B4-BE49-F238E27FC236}">
                <a16:creationId xmlns:a16="http://schemas.microsoft.com/office/drawing/2014/main" id="{B3246EA4-00BF-F2E4-8E10-7C80601D84B1}"/>
              </a:ext>
            </a:extLst>
          </p:cNvPr>
          <p:cNvPicPr>
            <a:picLocks noChangeAspect="1"/>
          </p:cNvPicPr>
          <p:nvPr/>
        </p:nvPicPr>
        <p:blipFill>
          <a:blip r:embed="rId3"/>
          <a:stretch>
            <a:fillRect/>
          </a:stretch>
        </p:blipFill>
        <p:spPr>
          <a:xfrm>
            <a:off x="7414264" y="546619"/>
            <a:ext cx="2762250" cy="1657350"/>
          </a:xfrm>
          <a:prstGeom prst="rect">
            <a:avLst/>
          </a:prstGeom>
        </p:spPr>
      </p:pic>
    </p:spTree>
    <p:extLst>
      <p:ext uri="{BB962C8B-B14F-4D97-AF65-F5344CB8AC3E}">
        <p14:creationId xmlns:p14="http://schemas.microsoft.com/office/powerpoint/2010/main" val="20833961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24A14F-F030-9E83-C3A6-C492F02EDB4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240F05-9135-106C-3FD1-BA2D8E95D3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C4A5C7-2080-35B4-D1AB-101B5629C5D8}"/>
              </a:ext>
            </a:extLst>
          </p:cNvPr>
          <p:cNvSpPr/>
          <p:nvPr/>
        </p:nvSpPr>
        <p:spPr>
          <a:xfrm>
            <a:off x="1201759" y="1698384"/>
            <a:ext cx="947123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82D4E58-C26A-BF14-CC9A-4F344F0031BA}"/>
              </a:ext>
            </a:extLst>
          </p:cNvPr>
          <p:cNvSpPr txBox="1"/>
          <p:nvPr/>
        </p:nvSpPr>
        <p:spPr>
          <a:xfrm>
            <a:off x="1333001" y="2194107"/>
            <a:ext cx="9339997" cy="3737946"/>
          </a:xfrm>
          <a:prstGeom prst="rect">
            <a:avLst/>
          </a:prstGeom>
          <a:solidFill>
            <a:schemeClr val="bg1"/>
          </a:solidFill>
        </p:spPr>
        <p:txBody>
          <a:bodyPr wrap="square" rtlCol="0">
            <a:spAutoFit/>
          </a:bodyPr>
          <a:lstStyle/>
          <a:p>
            <a:pPr marL="342900" indent="-342900">
              <a:lnSpc>
                <a:spcPct val="150000"/>
              </a:lnSpc>
              <a:buFont typeface="Wingdings" panose="05000000000000000000" pitchFamily="2" charset="2"/>
              <a:buChar char="§"/>
            </a:pPr>
            <a:r>
              <a:rPr lang="en-US" sz="2000" dirty="0"/>
              <a:t>Gauge customer interest in new concepts or features not previously seen in the market.</a:t>
            </a:r>
          </a:p>
          <a:p>
            <a:pPr marL="342900" indent="-342900">
              <a:lnSpc>
                <a:spcPct val="150000"/>
              </a:lnSpc>
              <a:buFont typeface="Wingdings" panose="05000000000000000000" pitchFamily="2" charset="2"/>
              <a:buChar char="§"/>
            </a:pPr>
            <a:r>
              <a:rPr lang="en-US" sz="2000" dirty="0"/>
              <a:t>Reveal which factors (location, price or rent, and amenities) are most important in customers’ decision-making.</a:t>
            </a:r>
          </a:p>
          <a:p>
            <a:pPr marL="342900" indent="-342900">
              <a:lnSpc>
                <a:spcPct val="150000"/>
              </a:lnSpc>
              <a:buFont typeface="Wingdings" panose="05000000000000000000" pitchFamily="2" charset="2"/>
              <a:buChar char="§"/>
            </a:pPr>
            <a:r>
              <a:rPr lang="en-US" sz="2000" dirty="0"/>
              <a:t>Suggest how much tenants or buyers would be willing to pay for space in a project.</a:t>
            </a:r>
          </a:p>
          <a:p>
            <a:pPr marL="342900" indent="-342900">
              <a:lnSpc>
                <a:spcPct val="150000"/>
              </a:lnSpc>
              <a:buFont typeface="Wingdings" panose="05000000000000000000" pitchFamily="2" charset="2"/>
              <a:buChar char="§"/>
            </a:pPr>
            <a:r>
              <a:rPr lang="en-US" sz="2000" dirty="0"/>
              <a:t>Tell owners how current tenants feel about property management and maintenance.</a:t>
            </a:r>
          </a:p>
          <a:p>
            <a:pPr marL="342900" indent="-342900">
              <a:lnSpc>
                <a:spcPct val="150000"/>
              </a:lnSpc>
              <a:buFont typeface="Wingdings" panose="05000000000000000000" pitchFamily="2" charset="2"/>
              <a:buChar char="§"/>
            </a:pPr>
            <a:r>
              <a:rPr lang="en-US" sz="2000" dirty="0"/>
              <a:t>Provide information on prospects’ demographic characteristics that can be cross-tabulated with their responses to substantive questions.</a:t>
            </a:r>
            <a:endParaRPr lang="en-US" sz="2000" dirty="0">
              <a:latin typeface="Alexandria"/>
            </a:endParaRPr>
          </a:p>
        </p:txBody>
      </p:sp>
      <p:pic>
        <p:nvPicPr>
          <p:cNvPr id="5" name="Graphic 21">
            <a:extLst>
              <a:ext uri="{FF2B5EF4-FFF2-40B4-BE49-F238E27FC236}">
                <a16:creationId xmlns:a16="http://schemas.microsoft.com/office/drawing/2014/main" id="{F6376254-4970-A923-C183-2B8D2A0DE5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BDC58FF-6587-FD4A-580F-8428922D791B}"/>
              </a:ext>
            </a:extLst>
          </p:cNvPr>
          <p:cNvSpPr txBox="1"/>
          <p:nvPr/>
        </p:nvSpPr>
        <p:spPr>
          <a:xfrm>
            <a:off x="1201759" y="905586"/>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pic>
        <p:nvPicPr>
          <p:cNvPr id="2" name="صورة 1">
            <a:extLst>
              <a:ext uri="{FF2B5EF4-FFF2-40B4-BE49-F238E27FC236}">
                <a16:creationId xmlns:a16="http://schemas.microsoft.com/office/drawing/2014/main" id="{EFDD28F4-37D3-F32D-3CBA-074A147A3B29}"/>
              </a:ext>
            </a:extLst>
          </p:cNvPr>
          <p:cNvPicPr>
            <a:picLocks noChangeAspect="1"/>
          </p:cNvPicPr>
          <p:nvPr/>
        </p:nvPicPr>
        <p:blipFill>
          <a:blip r:embed="rId3"/>
          <a:stretch>
            <a:fillRect/>
          </a:stretch>
        </p:blipFill>
        <p:spPr>
          <a:xfrm>
            <a:off x="7340326" y="617697"/>
            <a:ext cx="2619375" cy="1576410"/>
          </a:xfrm>
          <a:prstGeom prst="rect">
            <a:avLst/>
          </a:prstGeom>
        </p:spPr>
      </p:pic>
    </p:spTree>
    <p:extLst>
      <p:ext uri="{BB962C8B-B14F-4D97-AF65-F5344CB8AC3E}">
        <p14:creationId xmlns:p14="http://schemas.microsoft.com/office/powerpoint/2010/main" val="4056234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05ABB-D913-26AD-B0E2-F822000C5CF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D79BB09-A773-5D7E-7C8B-4D17FBF1C69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616387B-E0C1-CCE4-E262-408979B5040B}"/>
              </a:ext>
            </a:extLst>
          </p:cNvPr>
          <p:cNvSpPr/>
          <p:nvPr/>
        </p:nvSpPr>
        <p:spPr>
          <a:xfrm>
            <a:off x="1181062" y="1600094"/>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376EEED-A6C5-A2EA-1A7B-EC1EDEB6B8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سحابة 1">
            <a:extLst>
              <a:ext uri="{FF2B5EF4-FFF2-40B4-BE49-F238E27FC236}">
                <a16:creationId xmlns:a16="http://schemas.microsoft.com/office/drawing/2014/main" id="{51B8A716-E5E0-9530-B23B-CA6B8C6548C4}"/>
              </a:ext>
            </a:extLst>
          </p:cNvPr>
          <p:cNvSpPr/>
          <p:nvPr/>
        </p:nvSpPr>
        <p:spPr>
          <a:xfrm>
            <a:off x="1859058" y="1771656"/>
            <a:ext cx="7989757" cy="3314687"/>
          </a:xfrm>
          <a:prstGeom prst="cloud">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b="1" dirty="0">
                <a:solidFill>
                  <a:schemeClr val="accent2">
                    <a:lumMod val="75000"/>
                  </a:schemeClr>
                </a:solidFill>
                <a:latin typeface="Alexandria"/>
              </a:rPr>
              <a:t> Apartment buildings have online portals </a:t>
            </a:r>
          </a:p>
          <a:p>
            <a:pPr algn="ctr"/>
            <a:r>
              <a:rPr lang="en-US" sz="2000" b="1" dirty="0">
                <a:solidFill>
                  <a:schemeClr val="accent2">
                    <a:lumMod val="75000"/>
                  </a:schemeClr>
                </a:solidFill>
                <a:latin typeface="Alexandria"/>
              </a:rPr>
              <a:t>allowing them to contact tenants and, in turn, tenants can send feedback to management.</a:t>
            </a:r>
          </a:p>
          <a:p>
            <a:pPr algn="ctr"/>
            <a:endParaRPr lang="en-US" sz="2000" b="1" dirty="0">
              <a:solidFill>
                <a:schemeClr val="accent2">
                  <a:lumMod val="75000"/>
                </a:schemeClr>
              </a:solidFill>
              <a:latin typeface="Alexandria"/>
            </a:endParaRPr>
          </a:p>
          <a:p>
            <a:pPr algn="ctr"/>
            <a:r>
              <a:rPr lang="en-US" sz="2000" b="1" dirty="0">
                <a:solidFill>
                  <a:schemeClr val="accent2">
                    <a:lumMod val="75000"/>
                  </a:schemeClr>
                </a:solidFill>
                <a:latin typeface="Alexandria"/>
              </a:rPr>
              <a:t> Hotel operators contact recent visitors after they check out. to ask about their satisfaction with purchases or visits.</a:t>
            </a:r>
            <a:endParaRPr lang="ar-SY" sz="2000" b="1" dirty="0">
              <a:solidFill>
                <a:schemeClr val="accent2">
                  <a:lumMod val="75000"/>
                </a:schemeClr>
              </a:solidFill>
              <a:latin typeface="Alexandria"/>
            </a:endParaRPr>
          </a:p>
        </p:txBody>
      </p:sp>
      <p:sp>
        <p:nvSpPr>
          <p:cNvPr id="6" name="TextBox 2">
            <a:extLst>
              <a:ext uri="{FF2B5EF4-FFF2-40B4-BE49-F238E27FC236}">
                <a16:creationId xmlns:a16="http://schemas.microsoft.com/office/drawing/2014/main" id="{4F0E960D-EDE7-FDC1-B16E-CD4C55AFD2B5}"/>
              </a:ext>
            </a:extLst>
          </p:cNvPr>
          <p:cNvSpPr txBox="1"/>
          <p:nvPr/>
        </p:nvSpPr>
        <p:spPr>
          <a:xfrm>
            <a:off x="1333001" y="819943"/>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26110032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D95B9F-C314-1EF4-7AD6-A39F2FD2CF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EAFA8F-5510-33BF-4038-CE025FED320E}"/>
              </a:ext>
            </a:extLst>
          </p:cNvPr>
          <p:cNvSpPr/>
          <p:nvPr/>
        </p:nvSpPr>
        <p:spPr>
          <a:xfrm>
            <a:off x="689639" y="183035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A complete market study report should include a map that shows where the property sits within the metropolitan area or a major city. At a smaller scale, a map should show the boundaries of the primary and secondary market areas, location of the site, nearby interstate highways, and key </a:t>
            </a:r>
          </a:p>
        </p:txBody>
      </p:sp>
      <p:pic>
        <p:nvPicPr>
          <p:cNvPr id="7" name="Graphic 21">
            <a:extLst>
              <a:ext uri="{FF2B5EF4-FFF2-40B4-BE49-F238E27FC236}">
                <a16:creationId xmlns:a16="http://schemas.microsoft.com/office/drawing/2014/main" id="{9575325D-1C53-F76D-13D4-128C65F574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شكل بيضاوي 10">
            <a:extLst>
              <a:ext uri="{FF2B5EF4-FFF2-40B4-BE49-F238E27FC236}">
                <a16:creationId xmlns:a16="http://schemas.microsoft.com/office/drawing/2014/main" id="{A45EA2C6-05DC-FAB8-DECB-892CF57201E3}"/>
              </a:ext>
            </a:extLst>
          </p:cNvPr>
          <p:cNvSpPr/>
          <p:nvPr/>
        </p:nvSpPr>
        <p:spPr>
          <a:xfrm>
            <a:off x="3821199" y="2091169"/>
            <a:ext cx="5122077" cy="3193553"/>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rPr>
              <a:t>Developers</a:t>
            </a:r>
            <a:r>
              <a:rPr lang="en-US" sz="2000" dirty="0">
                <a:solidFill>
                  <a:schemeClr val="tx1"/>
                </a:solidFill>
                <a:latin typeface="Alexandria"/>
              </a:rPr>
              <a:t> are tempted to assume that they know their future customers’ needs and preferences. This assumption is a common, but potentially serious, misconception.</a:t>
            </a:r>
            <a:endParaRPr lang="ar-SY" sz="2000" dirty="0">
              <a:solidFill>
                <a:schemeClr val="tx1"/>
              </a:solidFill>
              <a:latin typeface="Alexandria"/>
            </a:endParaRPr>
          </a:p>
        </p:txBody>
      </p:sp>
      <p:pic>
        <p:nvPicPr>
          <p:cNvPr id="3" name="صورة 2">
            <a:extLst>
              <a:ext uri="{FF2B5EF4-FFF2-40B4-BE49-F238E27FC236}">
                <a16:creationId xmlns:a16="http://schemas.microsoft.com/office/drawing/2014/main" id="{71837306-2C2A-B67D-1877-D81B8C968901}"/>
              </a:ext>
            </a:extLst>
          </p:cNvPr>
          <p:cNvPicPr>
            <a:picLocks noChangeAspect="1"/>
          </p:cNvPicPr>
          <p:nvPr/>
        </p:nvPicPr>
        <p:blipFill>
          <a:blip r:embed="rId3"/>
          <a:stretch>
            <a:fillRect/>
          </a:stretch>
        </p:blipFill>
        <p:spPr>
          <a:xfrm>
            <a:off x="991301" y="2673534"/>
            <a:ext cx="2257425" cy="2028825"/>
          </a:xfrm>
          <a:prstGeom prst="rect">
            <a:avLst/>
          </a:prstGeom>
        </p:spPr>
      </p:pic>
      <p:sp>
        <p:nvSpPr>
          <p:cNvPr id="4" name="TextBox 2">
            <a:extLst>
              <a:ext uri="{FF2B5EF4-FFF2-40B4-BE49-F238E27FC236}">
                <a16:creationId xmlns:a16="http://schemas.microsoft.com/office/drawing/2014/main" id="{00EC5B3E-AD4B-3AD4-B41D-7971B136870B}"/>
              </a:ext>
            </a:extLst>
          </p:cNvPr>
          <p:cNvSpPr txBox="1"/>
          <p:nvPr/>
        </p:nvSpPr>
        <p:spPr>
          <a:xfrm>
            <a:off x="834258" y="107970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16794477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F3E946-F2CD-430F-6585-5C71CF07C92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C5C694-A246-1CB3-9640-48C83D34C3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E8C9D2E-2606-694F-D03A-43EDEEEAABF0}"/>
              </a:ext>
            </a:extLst>
          </p:cNvPr>
          <p:cNvSpPr/>
          <p:nvPr/>
        </p:nvSpPr>
        <p:spPr>
          <a:xfrm>
            <a:off x="1438116" y="157304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5ABD0A-8770-9FD1-DE97-5D3C2DBB89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3">
            <a:extLst>
              <a:ext uri="{FF2B5EF4-FFF2-40B4-BE49-F238E27FC236}">
                <a16:creationId xmlns:a16="http://schemas.microsoft.com/office/drawing/2014/main" id="{2E434C7A-9B6E-22F3-6497-AAF25B8D21E5}"/>
              </a:ext>
            </a:extLst>
          </p:cNvPr>
          <p:cNvSpPr txBox="1"/>
          <p:nvPr/>
        </p:nvSpPr>
        <p:spPr>
          <a:xfrm>
            <a:off x="3635169" y="1659344"/>
            <a:ext cx="5444816" cy="400110"/>
          </a:xfrm>
          <a:prstGeom prst="rect">
            <a:avLst/>
          </a:prstGeom>
          <a:solidFill>
            <a:schemeClr val="bg1"/>
          </a:solidFill>
        </p:spPr>
        <p:txBody>
          <a:bodyPr wrap="square" rtlCol="0">
            <a:spAutoFit/>
          </a:bodyPr>
          <a:lstStyle/>
          <a:p>
            <a:r>
              <a:rPr lang="en-US" sz="2000" b="1" dirty="0">
                <a:latin typeface="Alexandria"/>
              </a:rPr>
              <a:t>Quantitative and qualitative research </a:t>
            </a:r>
            <a:endParaRPr lang="en-US" sz="2000" b="1" dirty="0">
              <a:solidFill>
                <a:srgbClr val="F58221"/>
              </a:solidFill>
              <a:latin typeface="Alexandria"/>
            </a:endParaRPr>
          </a:p>
        </p:txBody>
      </p:sp>
      <p:sp>
        <p:nvSpPr>
          <p:cNvPr id="3" name="شكل بيضاوي 2">
            <a:extLst>
              <a:ext uri="{FF2B5EF4-FFF2-40B4-BE49-F238E27FC236}">
                <a16:creationId xmlns:a16="http://schemas.microsoft.com/office/drawing/2014/main" id="{604FB268-2501-517C-BFD4-0A813AFD04AD}"/>
              </a:ext>
            </a:extLst>
          </p:cNvPr>
          <p:cNvSpPr/>
          <p:nvPr/>
        </p:nvSpPr>
        <p:spPr>
          <a:xfrm>
            <a:off x="1513783" y="2237626"/>
            <a:ext cx="2465085" cy="2961030"/>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rPr>
              <a:t>Quantitative research provides statistics on customer characteristics and the proportion </a:t>
            </a:r>
          </a:p>
        </p:txBody>
      </p:sp>
      <p:sp>
        <p:nvSpPr>
          <p:cNvPr id="7" name="شكل بيضاوي 6">
            <a:extLst>
              <a:ext uri="{FF2B5EF4-FFF2-40B4-BE49-F238E27FC236}">
                <a16:creationId xmlns:a16="http://schemas.microsoft.com/office/drawing/2014/main" id="{0C7AFEB8-6B36-5BB2-E4A6-348A57CA0DB1}"/>
              </a:ext>
            </a:extLst>
          </p:cNvPr>
          <p:cNvSpPr/>
          <p:nvPr/>
        </p:nvSpPr>
        <p:spPr>
          <a:xfrm>
            <a:off x="7240251" y="1610970"/>
            <a:ext cx="3543615" cy="4201568"/>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rPr>
              <a:t>Qualitative research does not produce statistics; rather, it allows for more detailed exploration into customer perceptions of the product, competition, shopping habits, housing preferences, and so on</a:t>
            </a:r>
            <a:endParaRPr lang="ar-SY" sz="2000" dirty="0">
              <a:solidFill>
                <a:schemeClr val="tx1"/>
              </a:solidFill>
              <a:latin typeface="Alexandria"/>
            </a:endParaRPr>
          </a:p>
        </p:txBody>
      </p:sp>
      <p:sp>
        <p:nvSpPr>
          <p:cNvPr id="4" name="TextBox 2">
            <a:extLst>
              <a:ext uri="{FF2B5EF4-FFF2-40B4-BE49-F238E27FC236}">
                <a16:creationId xmlns:a16="http://schemas.microsoft.com/office/drawing/2014/main" id="{C7EDDC95-92B6-1F92-E21D-7FFA9027637E}"/>
              </a:ext>
            </a:extLst>
          </p:cNvPr>
          <p:cNvSpPr txBox="1"/>
          <p:nvPr/>
        </p:nvSpPr>
        <p:spPr>
          <a:xfrm>
            <a:off x="1333001" y="757342"/>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pic>
        <p:nvPicPr>
          <p:cNvPr id="8" name="صورة 7">
            <a:extLst>
              <a:ext uri="{FF2B5EF4-FFF2-40B4-BE49-F238E27FC236}">
                <a16:creationId xmlns:a16="http://schemas.microsoft.com/office/drawing/2014/main" id="{32F069AD-0A59-111F-F56E-7B325F340E3C}"/>
              </a:ext>
            </a:extLst>
          </p:cNvPr>
          <p:cNvPicPr>
            <a:picLocks noChangeAspect="1"/>
          </p:cNvPicPr>
          <p:nvPr/>
        </p:nvPicPr>
        <p:blipFill>
          <a:blip r:embed="rId3"/>
          <a:stretch>
            <a:fillRect/>
          </a:stretch>
        </p:blipFill>
        <p:spPr>
          <a:xfrm>
            <a:off x="3978868" y="2344916"/>
            <a:ext cx="3261383" cy="2961030"/>
          </a:xfrm>
          <a:prstGeom prst="rect">
            <a:avLst/>
          </a:prstGeom>
        </p:spPr>
      </p:pic>
    </p:spTree>
    <p:extLst>
      <p:ext uri="{BB962C8B-B14F-4D97-AF65-F5344CB8AC3E}">
        <p14:creationId xmlns:p14="http://schemas.microsoft.com/office/powerpoint/2010/main" val="24511756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1C6AED-A1B8-804A-13AD-393EB3574A5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0996B6-7BE3-2B42-305B-02AD08CA27F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E227DC3-A367-1EDB-ACAC-C148A06AB4E7}"/>
              </a:ext>
            </a:extLst>
          </p:cNvPr>
          <p:cNvSpPr/>
          <p:nvPr/>
        </p:nvSpPr>
        <p:spPr>
          <a:xfrm>
            <a:off x="1076131" y="1423930"/>
            <a:ext cx="9345750" cy="479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13F9E84-EF5C-9A4A-0AC7-8E60905B6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685EFAC6-1BA5-CEA1-F5B3-02F66E1204E4}"/>
              </a:ext>
            </a:extLst>
          </p:cNvPr>
          <p:cNvSpPr txBox="1"/>
          <p:nvPr/>
        </p:nvSpPr>
        <p:spPr>
          <a:xfrm>
            <a:off x="1303861" y="1594904"/>
            <a:ext cx="8890290" cy="2554545"/>
          </a:xfrm>
          <a:prstGeom prst="rect">
            <a:avLst/>
          </a:prstGeom>
          <a:noFill/>
        </p:spPr>
        <p:txBody>
          <a:bodyPr wrap="square" rtlCol="0">
            <a:spAutoFit/>
          </a:bodyPr>
          <a:lstStyle/>
          <a:p>
            <a:r>
              <a:rPr lang="en-US" sz="2000" dirty="0">
                <a:latin typeface="Alexandria"/>
              </a:rPr>
              <a:t>Survey research companies maintain respondent panels— households who agree to participate in surveys. </a:t>
            </a:r>
          </a:p>
          <a:p>
            <a:r>
              <a:rPr lang="en-US" sz="2000" dirty="0">
                <a:latin typeface="Alexandria"/>
              </a:rPr>
              <a:t>The companies know the location and demographic characteristics of their panelists (age, race/ethnicity, gender, owner/renter tenure).</a:t>
            </a:r>
          </a:p>
          <a:p>
            <a:r>
              <a:rPr lang="en-US" sz="2000" dirty="0">
                <a:latin typeface="Alexandria"/>
              </a:rPr>
              <a:t> If the panels are sufficiently large, the survey firm can send email links to panelists who live in the target market area. When responses are returned, the firm can check to be sure the respondents are representative of market area households as a whole, using Census sources such as the ACS.</a:t>
            </a:r>
            <a:endParaRPr lang="en-US" sz="2000" b="1" dirty="0">
              <a:solidFill>
                <a:srgbClr val="F58221"/>
              </a:solidFill>
              <a:latin typeface="Alexandria"/>
            </a:endParaRPr>
          </a:p>
        </p:txBody>
      </p:sp>
      <p:pic>
        <p:nvPicPr>
          <p:cNvPr id="3" name="صورة 2">
            <a:extLst>
              <a:ext uri="{FF2B5EF4-FFF2-40B4-BE49-F238E27FC236}">
                <a16:creationId xmlns:a16="http://schemas.microsoft.com/office/drawing/2014/main" id="{C02716A7-52FB-47FF-C533-86A127D04DA1}"/>
              </a:ext>
            </a:extLst>
          </p:cNvPr>
          <p:cNvPicPr>
            <a:picLocks noChangeAspect="1"/>
          </p:cNvPicPr>
          <p:nvPr/>
        </p:nvPicPr>
        <p:blipFill>
          <a:blip r:embed="rId3"/>
          <a:stretch>
            <a:fillRect/>
          </a:stretch>
        </p:blipFill>
        <p:spPr>
          <a:xfrm>
            <a:off x="3852066" y="4177861"/>
            <a:ext cx="3852160" cy="1965171"/>
          </a:xfrm>
          <a:prstGeom prst="rect">
            <a:avLst/>
          </a:prstGeom>
        </p:spPr>
      </p:pic>
      <p:sp>
        <p:nvSpPr>
          <p:cNvPr id="4" name="TextBox 2">
            <a:extLst>
              <a:ext uri="{FF2B5EF4-FFF2-40B4-BE49-F238E27FC236}">
                <a16:creationId xmlns:a16="http://schemas.microsoft.com/office/drawing/2014/main" id="{C17511DB-A7DB-42FC-9778-B349844A307A}"/>
              </a:ext>
            </a:extLst>
          </p:cNvPr>
          <p:cNvSpPr txBox="1"/>
          <p:nvPr/>
        </p:nvSpPr>
        <p:spPr>
          <a:xfrm>
            <a:off x="1333001" y="757342"/>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41613487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E30FE-B84E-D581-5C73-CD09F21B47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4E3016-8577-D9C8-78C6-35376656C1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73EE400-9ABC-57BC-32FE-EAECA1C09F37}"/>
              </a:ext>
            </a:extLst>
          </p:cNvPr>
          <p:cNvSpPr/>
          <p:nvPr/>
        </p:nvSpPr>
        <p:spPr>
          <a:xfrm>
            <a:off x="1030464" y="2173596"/>
            <a:ext cx="9469749" cy="37748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B617441C-B344-C364-3DA9-E4C99426896C}"/>
              </a:ext>
            </a:extLst>
          </p:cNvPr>
          <p:cNvSpPr txBox="1"/>
          <p:nvPr/>
        </p:nvSpPr>
        <p:spPr>
          <a:xfrm>
            <a:off x="1358291" y="3023996"/>
            <a:ext cx="8938093" cy="1889300"/>
          </a:xfrm>
          <a:prstGeom prst="rect">
            <a:avLst/>
          </a:prstGeom>
          <a:solidFill>
            <a:schemeClr val="accent4">
              <a:lumMod val="40000"/>
              <a:lumOff val="60000"/>
            </a:schemeClr>
          </a:solidFill>
        </p:spPr>
        <p:txBody>
          <a:bodyPr wrap="square" rtlCol="0">
            <a:spAutoFit/>
          </a:bodyPr>
          <a:lstStyle/>
          <a:p>
            <a:pPr>
              <a:lnSpc>
                <a:spcPct val="150000"/>
              </a:lnSpc>
            </a:pPr>
            <a:r>
              <a:rPr lang="en-US" sz="2000" dirty="0">
                <a:latin typeface="Alexandria"/>
              </a:rPr>
              <a:t>Surveys provide an educated guide for developing a property, marketing the product, and keeping it competitive, but adhering to survey results cannot guarantee success. Using such data can, however, reduce the risk of making wrong decisions and maximize the likelihood of building a marketable product</a:t>
            </a:r>
            <a:endParaRPr lang="ar-SY" dirty="0">
              <a:latin typeface="Alexandria"/>
            </a:endParaRPr>
          </a:p>
        </p:txBody>
      </p:sp>
      <p:pic>
        <p:nvPicPr>
          <p:cNvPr id="5" name="Graphic 21">
            <a:extLst>
              <a:ext uri="{FF2B5EF4-FFF2-40B4-BE49-F238E27FC236}">
                <a16:creationId xmlns:a16="http://schemas.microsoft.com/office/drawing/2014/main" id="{740113FB-7955-2C69-A4C1-65F6B2C6F4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F48BE1AA-2D48-685C-A4C8-3AC9535E47ED}"/>
              </a:ext>
            </a:extLst>
          </p:cNvPr>
          <p:cNvSpPr txBox="1"/>
          <p:nvPr/>
        </p:nvSpPr>
        <p:spPr>
          <a:xfrm>
            <a:off x="1154463" y="909582"/>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pic>
        <p:nvPicPr>
          <p:cNvPr id="1026" name="Picture 2" descr="‫مدرسة خاصة تشتّت انتباه الطلبة وتستلم مبالغ الدراسة كاملة - صحيفة الأيام  البحرينية‬‎">
            <a:extLst>
              <a:ext uri="{FF2B5EF4-FFF2-40B4-BE49-F238E27FC236}">
                <a16:creationId xmlns:a16="http://schemas.microsoft.com/office/drawing/2014/main" id="{A34BB328-9F63-4F6E-D692-2DE2904F0DC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8291" y="1576999"/>
            <a:ext cx="1946027" cy="12670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03467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AA35D0-D268-7F0D-E88A-0756E60D51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C2D1F22-1710-D1E8-949C-7388C33675E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5246DD9-B15B-2DFD-4809-338370C41456}"/>
              </a:ext>
            </a:extLst>
          </p:cNvPr>
          <p:cNvSpPr/>
          <p:nvPr/>
        </p:nvSpPr>
        <p:spPr>
          <a:xfrm>
            <a:off x="1257563" y="16293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1EDC133-AEF5-22CF-F27B-8616473019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3FF636CC-DFDF-9D32-C409-353470A1244D}"/>
              </a:ext>
            </a:extLst>
          </p:cNvPr>
          <p:cNvSpPr txBox="1"/>
          <p:nvPr/>
        </p:nvSpPr>
        <p:spPr>
          <a:xfrm>
            <a:off x="1425331" y="1726484"/>
            <a:ext cx="8869551" cy="1631216"/>
          </a:xfrm>
          <a:prstGeom prst="rect">
            <a:avLst/>
          </a:prstGeom>
          <a:solidFill>
            <a:schemeClr val="bg1"/>
          </a:solidFill>
        </p:spPr>
        <p:txBody>
          <a:bodyPr wrap="square" rtlCol="0">
            <a:spAutoFit/>
          </a:bodyPr>
          <a:lstStyle/>
          <a:p>
            <a:r>
              <a:rPr lang="en-US" sz="2000" b="1" dirty="0">
                <a:latin typeface="Alexandria"/>
              </a:rPr>
              <a:t>Identifying Targets and Respondents</a:t>
            </a:r>
          </a:p>
          <a:p>
            <a:r>
              <a:rPr lang="en-US" sz="2000" dirty="0">
                <a:latin typeface="Alexandria"/>
              </a:rPr>
              <a:t>The first thing that must be done is to identify the characteristics of the people who should participate in the study.</a:t>
            </a:r>
          </a:p>
          <a:p>
            <a:r>
              <a:rPr lang="en-US" sz="2000" dirty="0">
                <a:latin typeface="Alexandria"/>
              </a:rPr>
              <a:t>They are used to select the area from which survey respondents will be drawn and to screen survey participants. For example:</a:t>
            </a:r>
          </a:p>
        </p:txBody>
      </p:sp>
      <p:sp>
        <p:nvSpPr>
          <p:cNvPr id="3" name="TextBox 2">
            <a:extLst>
              <a:ext uri="{FF2B5EF4-FFF2-40B4-BE49-F238E27FC236}">
                <a16:creationId xmlns:a16="http://schemas.microsoft.com/office/drawing/2014/main" id="{F303BCD9-A930-BC98-D2B1-8D1507E9F01E}"/>
              </a:ext>
            </a:extLst>
          </p:cNvPr>
          <p:cNvSpPr txBox="1"/>
          <p:nvPr/>
        </p:nvSpPr>
        <p:spPr>
          <a:xfrm>
            <a:off x="1333001" y="929214"/>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
        <p:nvSpPr>
          <p:cNvPr id="4" name="مستطيل: زوايا مستديرة 3">
            <a:extLst>
              <a:ext uri="{FF2B5EF4-FFF2-40B4-BE49-F238E27FC236}">
                <a16:creationId xmlns:a16="http://schemas.microsoft.com/office/drawing/2014/main" id="{DE1AD416-5FEF-3279-BF40-EBFF2A29557F}"/>
              </a:ext>
            </a:extLst>
          </p:cNvPr>
          <p:cNvSpPr/>
          <p:nvPr/>
        </p:nvSpPr>
        <p:spPr>
          <a:xfrm>
            <a:off x="1588687" y="3431364"/>
            <a:ext cx="8604354" cy="1002938"/>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An office developer would want to learn more about the plans of existing tenants who are in the developer’s market area and whose leases will expire within the next 36 months</a:t>
            </a:r>
          </a:p>
        </p:txBody>
      </p:sp>
      <p:sp>
        <p:nvSpPr>
          <p:cNvPr id="6" name="مستطيل: زوايا مستديرة 5">
            <a:extLst>
              <a:ext uri="{FF2B5EF4-FFF2-40B4-BE49-F238E27FC236}">
                <a16:creationId xmlns:a16="http://schemas.microsoft.com/office/drawing/2014/main" id="{F1D93030-F0C6-A806-AF11-C53093BDCC0B}"/>
              </a:ext>
            </a:extLst>
          </p:cNvPr>
          <p:cNvSpPr/>
          <p:nvPr/>
        </p:nvSpPr>
        <p:spPr>
          <a:xfrm>
            <a:off x="1628261" y="4685900"/>
            <a:ext cx="8604354" cy="1002938"/>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Commuters who use a train station could be asked about the types of stores they patronize during, before, or after work, as well as what new shops and services they would be likely to use</a:t>
            </a:r>
          </a:p>
        </p:txBody>
      </p:sp>
    </p:spTree>
    <p:extLst>
      <p:ext uri="{BB962C8B-B14F-4D97-AF65-F5344CB8AC3E}">
        <p14:creationId xmlns:p14="http://schemas.microsoft.com/office/powerpoint/2010/main" val="11608113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FC9B9-E739-77D3-99FE-E835314D3F9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BA3A9B-34AE-4B7E-E605-6EA5426F3F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5CB622E-64B8-32FB-E416-82E22017DF0D}"/>
              </a:ext>
            </a:extLst>
          </p:cNvPr>
          <p:cNvSpPr/>
          <p:nvPr/>
        </p:nvSpPr>
        <p:spPr>
          <a:xfrm>
            <a:off x="1240228" y="159318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3112F15D-88F8-FCAA-5A51-D65258C0414E}"/>
              </a:ext>
            </a:extLst>
          </p:cNvPr>
          <p:cNvSpPr txBox="1"/>
          <p:nvPr/>
        </p:nvSpPr>
        <p:spPr>
          <a:xfrm>
            <a:off x="1286614" y="1727172"/>
            <a:ext cx="9010212" cy="400110"/>
          </a:xfrm>
          <a:prstGeom prst="rect">
            <a:avLst/>
          </a:prstGeom>
          <a:solidFill>
            <a:schemeClr val="bg1"/>
          </a:solidFill>
        </p:spPr>
        <p:txBody>
          <a:bodyPr wrap="square" rtlCol="0">
            <a:spAutoFit/>
          </a:bodyPr>
          <a:lstStyle/>
          <a:p>
            <a:r>
              <a:rPr lang="en-US" sz="2000" b="1" dirty="0"/>
              <a:t>   Using Quantitative Research</a:t>
            </a:r>
            <a:endParaRPr lang="en-US" sz="2000" b="1" dirty="0">
              <a:latin typeface="Alexandria"/>
            </a:endParaRPr>
          </a:p>
        </p:txBody>
      </p:sp>
      <p:pic>
        <p:nvPicPr>
          <p:cNvPr id="5" name="Graphic 21">
            <a:extLst>
              <a:ext uri="{FF2B5EF4-FFF2-40B4-BE49-F238E27FC236}">
                <a16:creationId xmlns:a16="http://schemas.microsoft.com/office/drawing/2014/main" id="{EBB051D7-2B22-BA5F-87EA-4F17D8C88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
            <a:extLst>
              <a:ext uri="{FF2B5EF4-FFF2-40B4-BE49-F238E27FC236}">
                <a16:creationId xmlns:a16="http://schemas.microsoft.com/office/drawing/2014/main" id="{0220169C-2E90-84EC-DA8C-49E5B5F6E883}"/>
              </a:ext>
            </a:extLst>
          </p:cNvPr>
          <p:cNvSpPr txBox="1"/>
          <p:nvPr/>
        </p:nvSpPr>
        <p:spPr>
          <a:xfrm>
            <a:off x="1154463" y="909582"/>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
        <p:nvSpPr>
          <p:cNvPr id="4" name="TextBox 47">
            <a:extLst>
              <a:ext uri="{FF2B5EF4-FFF2-40B4-BE49-F238E27FC236}">
                <a16:creationId xmlns:a16="http://schemas.microsoft.com/office/drawing/2014/main" id="{2E9C12BC-F51C-4C3B-C37E-6ADDEF7B7468}"/>
              </a:ext>
            </a:extLst>
          </p:cNvPr>
          <p:cNvSpPr txBox="1"/>
          <p:nvPr/>
        </p:nvSpPr>
        <p:spPr>
          <a:xfrm>
            <a:off x="1634119" y="2261273"/>
            <a:ext cx="8557967" cy="967957"/>
          </a:xfrm>
          <a:prstGeom prst="rect">
            <a:avLst/>
          </a:prstGeom>
          <a:solidFill>
            <a:schemeClr val="accent4">
              <a:lumMod val="20000"/>
              <a:lumOff val="80000"/>
            </a:schemeClr>
          </a:solidFill>
        </p:spPr>
        <p:txBody>
          <a:bodyPr wrap="square" rtlCol="0">
            <a:spAutoFit/>
          </a:bodyPr>
          <a:lstStyle/>
          <a:p>
            <a:pPr>
              <a:lnSpc>
                <a:spcPct val="150000"/>
              </a:lnSpc>
            </a:pPr>
            <a:r>
              <a:rPr lang="en-US" sz="2000" dirty="0">
                <a:latin typeface="Alexandria"/>
              </a:rPr>
              <a:t>Quantitative research is conducted when it is necessary to predict the target group’s behavior with a degree of statistical accuracy. </a:t>
            </a:r>
          </a:p>
        </p:txBody>
      </p:sp>
      <p:sp>
        <p:nvSpPr>
          <p:cNvPr id="6" name="TextBox 47">
            <a:extLst>
              <a:ext uri="{FF2B5EF4-FFF2-40B4-BE49-F238E27FC236}">
                <a16:creationId xmlns:a16="http://schemas.microsoft.com/office/drawing/2014/main" id="{B59A59FF-51E3-BDA3-C69D-5451F6C05728}"/>
              </a:ext>
            </a:extLst>
          </p:cNvPr>
          <p:cNvSpPr txBox="1"/>
          <p:nvPr/>
        </p:nvSpPr>
        <p:spPr>
          <a:xfrm>
            <a:off x="1669729" y="3283832"/>
            <a:ext cx="4243373" cy="2588529"/>
          </a:xfrm>
          <a:prstGeom prst="rect">
            <a:avLst/>
          </a:prstGeom>
          <a:solidFill>
            <a:schemeClr val="accent6">
              <a:lumMod val="40000"/>
              <a:lumOff val="60000"/>
            </a:schemeClr>
          </a:solidFill>
        </p:spPr>
        <p:txBody>
          <a:bodyPr wrap="square" rtlCol="0">
            <a:spAutoFit/>
          </a:bodyPr>
          <a:lstStyle/>
          <a:p>
            <a:pPr>
              <a:lnSpc>
                <a:spcPct val="150000"/>
              </a:lnSpc>
            </a:pPr>
            <a:r>
              <a:rPr lang="en-US" dirty="0">
                <a:latin typeface="Alexandria"/>
              </a:rPr>
              <a:t>An example of what can be learned is either the percentage of people who are likely to shop at a certain </a:t>
            </a:r>
            <a:r>
              <a:rPr lang="en-US" sz="2000" dirty="0">
                <a:latin typeface="Alexandria"/>
              </a:rPr>
              <a:t>store</a:t>
            </a:r>
            <a:r>
              <a:rPr lang="en-US" dirty="0">
                <a:latin typeface="Alexandria"/>
              </a:rPr>
              <a:t> or shopping center or the share of office tenants in older buildings who are likely to move rather than renew their leases. </a:t>
            </a:r>
            <a:endParaRPr lang="en-US" sz="2000" dirty="0">
              <a:latin typeface="Alexandria"/>
            </a:endParaRPr>
          </a:p>
        </p:txBody>
      </p:sp>
      <p:pic>
        <p:nvPicPr>
          <p:cNvPr id="7" name="صورة 6">
            <a:extLst>
              <a:ext uri="{FF2B5EF4-FFF2-40B4-BE49-F238E27FC236}">
                <a16:creationId xmlns:a16="http://schemas.microsoft.com/office/drawing/2014/main" id="{F8D92F92-2795-3713-C1BD-C40BC82356E3}"/>
              </a:ext>
            </a:extLst>
          </p:cNvPr>
          <p:cNvPicPr>
            <a:picLocks noChangeAspect="1"/>
          </p:cNvPicPr>
          <p:nvPr/>
        </p:nvPicPr>
        <p:blipFill>
          <a:blip r:embed="rId3"/>
          <a:stretch>
            <a:fillRect/>
          </a:stretch>
        </p:blipFill>
        <p:spPr>
          <a:xfrm>
            <a:off x="6177298" y="3354863"/>
            <a:ext cx="4014788" cy="2400301"/>
          </a:xfrm>
          <a:prstGeom prst="rect">
            <a:avLst/>
          </a:prstGeom>
        </p:spPr>
      </p:pic>
    </p:spTree>
    <p:extLst>
      <p:ext uri="{BB962C8B-B14F-4D97-AF65-F5344CB8AC3E}">
        <p14:creationId xmlns:p14="http://schemas.microsoft.com/office/powerpoint/2010/main" val="18020176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2FF084-99D7-CBA6-C247-C4846A09565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F4AE0BB-800D-81BE-A3C1-75B7962A2D9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D382D847-687D-2EB8-1407-2C4DFB2620CC}"/>
              </a:ext>
            </a:extLst>
          </p:cNvPr>
          <p:cNvSpPr/>
          <p:nvPr/>
        </p:nvSpPr>
        <p:spPr>
          <a:xfrm>
            <a:off x="1266006" y="1637888"/>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Given that all 8 billion people on the planet must live somewhere, how do we organize ourselves?</a:t>
            </a:r>
          </a:p>
        </p:txBody>
      </p:sp>
      <p:pic>
        <p:nvPicPr>
          <p:cNvPr id="5" name="Graphic 21">
            <a:extLst>
              <a:ext uri="{FF2B5EF4-FFF2-40B4-BE49-F238E27FC236}">
                <a16:creationId xmlns:a16="http://schemas.microsoft.com/office/drawing/2014/main" id="{675F0FA3-A7D3-9156-B3C0-E47D4643ED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دمعة 2">
            <a:extLst>
              <a:ext uri="{FF2B5EF4-FFF2-40B4-BE49-F238E27FC236}">
                <a16:creationId xmlns:a16="http://schemas.microsoft.com/office/drawing/2014/main" id="{C4027831-3E03-CD22-88C6-0C6F009BE8BE}"/>
              </a:ext>
            </a:extLst>
          </p:cNvPr>
          <p:cNvSpPr/>
          <p:nvPr/>
        </p:nvSpPr>
        <p:spPr>
          <a:xfrm>
            <a:off x="2035044" y="2081144"/>
            <a:ext cx="7078976" cy="3401104"/>
          </a:xfrm>
          <a:prstGeom prst="teardrop">
            <a:avLst>
              <a:gd name="adj" fmla="val 152797"/>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Quantitative research (statistically valid and reliable) usually requires a large sample size. </a:t>
            </a:r>
          </a:p>
          <a:p>
            <a:pPr algn="ctr"/>
            <a:r>
              <a:rPr lang="en-US" sz="2000" dirty="0">
                <a:solidFill>
                  <a:schemeClr val="tx1"/>
                </a:solidFill>
                <a:latin typeface="Alexandria"/>
              </a:rPr>
              <a:t>Typically, a minimum of 200 or more completed surveys from targeted respondents will be needed; requirements will be much higher if the client wants to know about the characteristics, preferences, and perceptions of particular subgroups.</a:t>
            </a:r>
            <a:endParaRPr lang="ar-SY" sz="2000" b="1" dirty="0">
              <a:solidFill>
                <a:schemeClr val="tx1"/>
              </a:solidFill>
              <a:latin typeface="Alexandria"/>
            </a:endParaRPr>
          </a:p>
        </p:txBody>
      </p:sp>
      <p:sp>
        <p:nvSpPr>
          <p:cNvPr id="2" name="TextBox 2">
            <a:extLst>
              <a:ext uri="{FF2B5EF4-FFF2-40B4-BE49-F238E27FC236}">
                <a16:creationId xmlns:a16="http://schemas.microsoft.com/office/drawing/2014/main" id="{906DD10C-F0C8-8AF8-8BBA-B073C6AAC093}"/>
              </a:ext>
            </a:extLst>
          </p:cNvPr>
          <p:cNvSpPr txBox="1"/>
          <p:nvPr/>
        </p:nvSpPr>
        <p:spPr>
          <a:xfrm>
            <a:off x="1333001" y="927274"/>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280173867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E0402F-FF87-C1BD-707E-F3816C38FD6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CC7FDB1-CF2C-2DAC-0994-92AD7105F41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041CA19-6686-B4DA-4E4A-80511090342A}"/>
              </a:ext>
            </a:extLst>
          </p:cNvPr>
          <p:cNvSpPr/>
          <p:nvPr/>
        </p:nvSpPr>
        <p:spPr>
          <a:xfrm>
            <a:off x="738012" y="166080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Given that all 8 billion people on the planet must live somewhere, how do we organize ourselves?</a:t>
            </a:r>
          </a:p>
        </p:txBody>
      </p:sp>
      <p:pic>
        <p:nvPicPr>
          <p:cNvPr id="5" name="Graphic 21">
            <a:extLst>
              <a:ext uri="{FF2B5EF4-FFF2-40B4-BE49-F238E27FC236}">
                <a16:creationId xmlns:a16="http://schemas.microsoft.com/office/drawing/2014/main" id="{873A7F69-8276-5272-9E07-5EE3B2F6ED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47">
            <a:extLst>
              <a:ext uri="{FF2B5EF4-FFF2-40B4-BE49-F238E27FC236}">
                <a16:creationId xmlns:a16="http://schemas.microsoft.com/office/drawing/2014/main" id="{F1BC57A8-FF3C-55F0-6F68-44384DCAAC61}"/>
              </a:ext>
            </a:extLst>
          </p:cNvPr>
          <p:cNvSpPr txBox="1"/>
          <p:nvPr/>
        </p:nvSpPr>
        <p:spPr>
          <a:xfrm>
            <a:off x="929389" y="1760688"/>
            <a:ext cx="8979109" cy="4093428"/>
          </a:xfrm>
          <a:prstGeom prst="rect">
            <a:avLst/>
          </a:prstGeom>
          <a:solidFill>
            <a:schemeClr val="bg1"/>
          </a:solidFill>
        </p:spPr>
        <p:txBody>
          <a:bodyPr wrap="square" rtlCol="0">
            <a:spAutoFit/>
          </a:bodyPr>
          <a:lstStyle/>
          <a:p>
            <a:r>
              <a:rPr lang="en-US" sz="2000" b="1" dirty="0">
                <a:latin typeface="Alexandria"/>
              </a:rPr>
              <a:t>Mail Surveys</a:t>
            </a:r>
          </a:p>
          <a:p>
            <a:r>
              <a:rPr lang="en-US" sz="2000" dirty="0">
                <a:latin typeface="Alexandria"/>
              </a:rPr>
              <a:t>Mail surveys are fairly easy to administer. </a:t>
            </a:r>
          </a:p>
          <a:p>
            <a:r>
              <a:rPr lang="en-US" sz="2000" dirty="0">
                <a:latin typeface="Alexandria"/>
              </a:rPr>
              <a:t>Once the firm conducting the survey has identified the target respondents, it should obtain a list of potential recipients and select a sample for mailing. </a:t>
            </a:r>
          </a:p>
          <a:p>
            <a:r>
              <a:rPr lang="en-US" sz="2000" dirty="0">
                <a:latin typeface="Alexandria"/>
              </a:rPr>
              <a:t>Sources include :</a:t>
            </a:r>
          </a:p>
          <a:p>
            <a:pPr marL="342900" indent="-342900">
              <a:buFont typeface="Arial" panose="020B0604020202020204" pitchFamily="34" charset="0"/>
              <a:buChar char="•"/>
            </a:pPr>
            <a:r>
              <a:rPr lang="en-US" sz="2000" dirty="0">
                <a:latin typeface="Alexandria"/>
              </a:rPr>
              <a:t>current customer or tenant lists</a:t>
            </a:r>
          </a:p>
          <a:p>
            <a:pPr marL="342900" indent="-342900">
              <a:buFont typeface="Arial" panose="020B0604020202020204" pitchFamily="34" charset="0"/>
              <a:buChar char="•"/>
            </a:pPr>
            <a:r>
              <a:rPr lang="en-US" sz="2000" dirty="0">
                <a:latin typeface="Alexandria"/>
              </a:rPr>
              <a:t> municipal mailing lists</a:t>
            </a:r>
          </a:p>
          <a:p>
            <a:pPr marL="342900" indent="-342900">
              <a:buFont typeface="Arial" panose="020B0604020202020204" pitchFamily="34" charset="0"/>
              <a:buChar char="•"/>
            </a:pPr>
            <a:r>
              <a:rPr lang="en-US" sz="2000" dirty="0">
                <a:latin typeface="Alexandria"/>
              </a:rPr>
              <a:t> business address lists,</a:t>
            </a:r>
          </a:p>
          <a:p>
            <a:pPr marL="342900" indent="-342900">
              <a:buFont typeface="Arial" panose="020B0604020202020204" pitchFamily="34" charset="0"/>
              <a:buChar char="•"/>
            </a:pPr>
            <a:r>
              <a:rPr lang="en-US" sz="2000" dirty="0">
                <a:latin typeface="Alexandria"/>
              </a:rPr>
              <a:t>membership rosters</a:t>
            </a:r>
          </a:p>
          <a:p>
            <a:pPr marL="342900" indent="-342900">
              <a:buFont typeface="Arial" panose="020B0604020202020204" pitchFamily="34" charset="0"/>
              <a:buChar char="•"/>
            </a:pPr>
            <a:r>
              <a:rPr lang="en-US" sz="2000" dirty="0">
                <a:latin typeface="Alexandria"/>
              </a:rPr>
              <a:t>and other commercially available lists—all of which the market analyst or survey firm can purchase from reputable marketing companies</a:t>
            </a:r>
          </a:p>
          <a:p>
            <a:r>
              <a:rPr lang="en-US" sz="2000" dirty="0">
                <a:latin typeface="Alexandria"/>
              </a:rPr>
              <a:t>Response rates for mail surveys conducted for private projects are usually low, but a short survey will probably draw more responses than a lengthy questionnaire will</a:t>
            </a:r>
            <a:endParaRPr lang="en-US" sz="2000" b="1" dirty="0">
              <a:latin typeface="Alexandria"/>
            </a:endParaRPr>
          </a:p>
        </p:txBody>
      </p:sp>
      <p:pic>
        <p:nvPicPr>
          <p:cNvPr id="2" name="صورة 1">
            <a:extLst>
              <a:ext uri="{FF2B5EF4-FFF2-40B4-BE49-F238E27FC236}">
                <a16:creationId xmlns:a16="http://schemas.microsoft.com/office/drawing/2014/main" id="{E227147A-98EB-62B3-0B7D-2AA7F2EBABD5}"/>
              </a:ext>
            </a:extLst>
          </p:cNvPr>
          <p:cNvPicPr>
            <a:picLocks noChangeAspect="1"/>
          </p:cNvPicPr>
          <p:nvPr/>
        </p:nvPicPr>
        <p:blipFill>
          <a:blip r:embed="rId3"/>
          <a:stretch>
            <a:fillRect/>
          </a:stretch>
        </p:blipFill>
        <p:spPr>
          <a:xfrm>
            <a:off x="5940554" y="3198328"/>
            <a:ext cx="2199103" cy="1212563"/>
          </a:xfrm>
          <a:prstGeom prst="rect">
            <a:avLst/>
          </a:prstGeom>
        </p:spPr>
      </p:pic>
      <p:sp>
        <p:nvSpPr>
          <p:cNvPr id="4" name="TextBox 2">
            <a:extLst>
              <a:ext uri="{FF2B5EF4-FFF2-40B4-BE49-F238E27FC236}">
                <a16:creationId xmlns:a16="http://schemas.microsoft.com/office/drawing/2014/main" id="{9195A054-E19F-18D4-4D91-C64C2274285D}"/>
              </a:ext>
            </a:extLst>
          </p:cNvPr>
          <p:cNvSpPr txBox="1"/>
          <p:nvPr/>
        </p:nvSpPr>
        <p:spPr>
          <a:xfrm>
            <a:off x="738012" y="98895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12192043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47">
            <a:extLst>
              <a:ext uri="{FF2B5EF4-FFF2-40B4-BE49-F238E27FC236}">
                <a16:creationId xmlns:a16="http://schemas.microsoft.com/office/drawing/2014/main" id="{B324F7D0-FA75-25D3-D1A6-598C6955CCBF}"/>
              </a:ext>
            </a:extLst>
          </p:cNvPr>
          <p:cNvSpPr txBox="1"/>
          <p:nvPr/>
        </p:nvSpPr>
        <p:spPr>
          <a:xfrm>
            <a:off x="915649" y="2239485"/>
            <a:ext cx="10360702" cy="1631216"/>
          </a:xfrm>
          <a:prstGeom prst="rect">
            <a:avLst/>
          </a:prstGeom>
          <a:solidFill>
            <a:schemeClr val="accent4">
              <a:lumMod val="20000"/>
              <a:lumOff val="80000"/>
            </a:schemeClr>
          </a:solidFill>
        </p:spPr>
        <p:txBody>
          <a:bodyPr wrap="square" rtlCol="0">
            <a:spAutoFit/>
          </a:bodyPr>
          <a:lstStyle/>
          <a:p>
            <a:r>
              <a:rPr lang="en-US" sz="2000" b="1" dirty="0">
                <a:latin typeface="Alexandria"/>
              </a:rPr>
              <a:t>Mail Surveys</a:t>
            </a:r>
          </a:p>
          <a:p>
            <a:endParaRPr lang="en-US" sz="2000" b="1" dirty="0">
              <a:latin typeface="Alexandria"/>
            </a:endParaRPr>
          </a:p>
          <a:p>
            <a:r>
              <a:rPr lang="en-US" sz="2000" dirty="0">
                <a:latin typeface="Alexandria"/>
              </a:rPr>
              <a:t>A major drawback of mail surveys is that respondents may not represent the population at large</a:t>
            </a:r>
          </a:p>
          <a:p>
            <a:endParaRPr lang="en-US" sz="2000" b="1" dirty="0">
              <a:latin typeface="Alexandria"/>
            </a:endParaRPr>
          </a:p>
          <a:p>
            <a:r>
              <a:rPr lang="en-US" sz="2000" dirty="0">
                <a:latin typeface="Alexandria"/>
              </a:rPr>
              <a:t>Another concern may be the length of time needed to obtain the required number of responses.</a:t>
            </a:r>
            <a:endParaRPr lang="en-US" sz="2000" b="1" dirty="0">
              <a:latin typeface="Alexandria"/>
            </a:endParaRPr>
          </a:p>
        </p:txBody>
      </p:sp>
      <p:pic>
        <p:nvPicPr>
          <p:cNvPr id="3" name="صورة 2">
            <a:extLst>
              <a:ext uri="{FF2B5EF4-FFF2-40B4-BE49-F238E27FC236}">
                <a16:creationId xmlns:a16="http://schemas.microsoft.com/office/drawing/2014/main" id="{BF62C08D-CE86-0E32-8303-DCE3761AB7AC}"/>
              </a:ext>
            </a:extLst>
          </p:cNvPr>
          <p:cNvPicPr>
            <a:picLocks noChangeAspect="1"/>
          </p:cNvPicPr>
          <p:nvPr/>
        </p:nvPicPr>
        <p:blipFill>
          <a:blip r:embed="rId3"/>
          <a:stretch>
            <a:fillRect/>
          </a:stretch>
        </p:blipFill>
        <p:spPr>
          <a:xfrm>
            <a:off x="3957403" y="4029246"/>
            <a:ext cx="3683052" cy="1841526"/>
          </a:xfrm>
          <a:prstGeom prst="rect">
            <a:avLst/>
          </a:prstGeom>
        </p:spPr>
      </p:pic>
      <p:sp>
        <p:nvSpPr>
          <p:cNvPr id="4" name="TextBox 2">
            <a:extLst>
              <a:ext uri="{FF2B5EF4-FFF2-40B4-BE49-F238E27FC236}">
                <a16:creationId xmlns:a16="http://schemas.microsoft.com/office/drawing/2014/main" id="{7A9D1040-1916-E33A-BFB5-B15AB25EF18D}"/>
              </a:ext>
            </a:extLst>
          </p:cNvPr>
          <p:cNvSpPr txBox="1"/>
          <p:nvPr/>
        </p:nvSpPr>
        <p:spPr>
          <a:xfrm>
            <a:off x="793355" y="843549"/>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1A0CB4-AA27-9555-1905-1939DE3AA9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A3F47-FD29-7574-56E3-D34D685EFA3A}"/>
              </a:ext>
            </a:extLst>
          </p:cNvPr>
          <p:cNvSpPr/>
          <p:nvPr/>
        </p:nvSpPr>
        <p:spPr>
          <a:xfrm>
            <a:off x="617280" y="17172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Numerous areas of contemporary economics are connected to urban economics. My early professional goal was to become a macroeconomist. Understanding the causes and effects of booms and recessions is the goal of macroeconomists. Additionally, they aim to comprehend the </a:t>
            </a:r>
          </a:p>
          <a:p>
            <a:pPr algn="ctr"/>
            <a:endParaRPr lang="en-US" dirty="0"/>
          </a:p>
        </p:txBody>
      </p:sp>
      <p:sp>
        <p:nvSpPr>
          <p:cNvPr id="6" name="TextBox 5">
            <a:extLst>
              <a:ext uri="{FF2B5EF4-FFF2-40B4-BE49-F238E27FC236}">
                <a16:creationId xmlns:a16="http://schemas.microsoft.com/office/drawing/2014/main" id="{5AD414DA-1E1A-85B8-A784-65789D8652D2}"/>
              </a:ext>
            </a:extLst>
          </p:cNvPr>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F59EA8FC-DE19-31D1-E1B4-B0C59C50CF6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 name="TextBox 47">
            <a:extLst>
              <a:ext uri="{FF2B5EF4-FFF2-40B4-BE49-F238E27FC236}">
                <a16:creationId xmlns:a16="http://schemas.microsoft.com/office/drawing/2014/main" id="{0826409D-98BB-077C-EACC-093004599365}"/>
              </a:ext>
            </a:extLst>
          </p:cNvPr>
          <p:cNvSpPr txBox="1"/>
          <p:nvPr/>
        </p:nvSpPr>
        <p:spPr>
          <a:xfrm>
            <a:off x="843289" y="1994179"/>
            <a:ext cx="7221419" cy="1891287"/>
          </a:xfrm>
          <a:prstGeom prst="rect">
            <a:avLst/>
          </a:prstGeom>
          <a:solidFill>
            <a:schemeClr val="accent4">
              <a:lumMod val="20000"/>
              <a:lumOff val="80000"/>
            </a:schemeClr>
          </a:solidFill>
        </p:spPr>
        <p:txBody>
          <a:bodyPr wrap="square" rtlCol="0">
            <a:spAutoFit/>
          </a:bodyPr>
          <a:lstStyle/>
          <a:p>
            <a:pPr>
              <a:lnSpc>
                <a:spcPct val="150000"/>
              </a:lnSpc>
            </a:pPr>
            <a:r>
              <a:rPr lang="en-US" sz="2000" b="1" dirty="0"/>
              <a:t>Telephone Surveys</a:t>
            </a:r>
          </a:p>
          <a:p>
            <a:pPr>
              <a:lnSpc>
                <a:spcPct val="150000"/>
              </a:lnSpc>
            </a:pPr>
            <a:r>
              <a:rPr lang="en-US" sz="2000" dirty="0"/>
              <a:t>Potential respondents can be reached using random-digit dialing within particular exchanges or using purchased phone number lists. However, phone surveys are increasingly difficult to administer.</a:t>
            </a:r>
            <a:endParaRPr lang="en-US" sz="2000" b="1" dirty="0">
              <a:latin typeface="Alexandria"/>
            </a:endParaRPr>
          </a:p>
        </p:txBody>
      </p:sp>
      <p:sp>
        <p:nvSpPr>
          <p:cNvPr id="3" name="TextBox 47">
            <a:extLst>
              <a:ext uri="{FF2B5EF4-FFF2-40B4-BE49-F238E27FC236}">
                <a16:creationId xmlns:a16="http://schemas.microsoft.com/office/drawing/2014/main" id="{D2BEED34-66FD-F632-8B81-B57964EACF60}"/>
              </a:ext>
            </a:extLst>
          </p:cNvPr>
          <p:cNvSpPr txBox="1"/>
          <p:nvPr/>
        </p:nvSpPr>
        <p:spPr>
          <a:xfrm>
            <a:off x="843289" y="4040922"/>
            <a:ext cx="10424076" cy="1891287"/>
          </a:xfrm>
          <a:prstGeom prst="rect">
            <a:avLst/>
          </a:prstGeom>
          <a:solidFill>
            <a:schemeClr val="tx2">
              <a:lumMod val="20000"/>
              <a:lumOff val="80000"/>
            </a:schemeClr>
          </a:solidFill>
        </p:spPr>
        <p:txBody>
          <a:bodyPr wrap="square" rtlCol="0">
            <a:spAutoFit/>
          </a:bodyPr>
          <a:lstStyle/>
          <a:p>
            <a:pPr>
              <a:lnSpc>
                <a:spcPct val="150000"/>
              </a:lnSpc>
            </a:pPr>
            <a:r>
              <a:rPr lang="en-US" sz="2000" dirty="0">
                <a:latin typeface="Alexandria"/>
              </a:rPr>
              <a:t>Although telephone surveys can be completed more  quickly than mail surveys, processing them still takes a few weeks. </a:t>
            </a:r>
          </a:p>
          <a:p>
            <a:pPr>
              <a:lnSpc>
                <a:spcPct val="150000"/>
              </a:lnSpc>
            </a:pPr>
            <a:r>
              <a:rPr lang="en-US" sz="2000" dirty="0">
                <a:latin typeface="Alexandria"/>
              </a:rPr>
              <a:t>Surveyors may have to call respondents multiple times before a qualified interview is completed. </a:t>
            </a:r>
          </a:p>
          <a:p>
            <a:pPr>
              <a:lnSpc>
                <a:spcPct val="150000"/>
              </a:lnSpc>
            </a:pPr>
            <a:r>
              <a:rPr lang="en-US" sz="2000" dirty="0">
                <a:latin typeface="Alexandria"/>
              </a:rPr>
              <a:t>Refusal rates are high, and many of the sampled phone  numbers will not be usable.</a:t>
            </a:r>
          </a:p>
        </p:txBody>
      </p:sp>
      <p:pic>
        <p:nvPicPr>
          <p:cNvPr id="4" name="صورة 3">
            <a:extLst>
              <a:ext uri="{FF2B5EF4-FFF2-40B4-BE49-F238E27FC236}">
                <a16:creationId xmlns:a16="http://schemas.microsoft.com/office/drawing/2014/main" id="{ACE140F7-1B9D-F4CD-3C11-C055E22823DA}"/>
              </a:ext>
            </a:extLst>
          </p:cNvPr>
          <p:cNvPicPr>
            <a:picLocks noChangeAspect="1"/>
          </p:cNvPicPr>
          <p:nvPr/>
        </p:nvPicPr>
        <p:blipFill>
          <a:blip r:embed="rId3"/>
          <a:stretch>
            <a:fillRect/>
          </a:stretch>
        </p:blipFill>
        <p:spPr>
          <a:xfrm>
            <a:off x="8440645" y="1997460"/>
            <a:ext cx="2390775" cy="1905000"/>
          </a:xfrm>
          <a:prstGeom prst="rect">
            <a:avLst/>
          </a:prstGeom>
        </p:spPr>
      </p:pic>
      <p:sp>
        <p:nvSpPr>
          <p:cNvPr id="9" name="TextBox 2">
            <a:extLst>
              <a:ext uri="{FF2B5EF4-FFF2-40B4-BE49-F238E27FC236}">
                <a16:creationId xmlns:a16="http://schemas.microsoft.com/office/drawing/2014/main" id="{6A1F1DD1-FACC-EE22-E3EC-61B5D7AF6A96}"/>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4940115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D6661E-D378-383D-2815-10DC2C3549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3C9A30A-A8A5-052E-5DAA-D6668A21143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05BC086-D082-6E68-9D55-5735ADF0F538}"/>
              </a:ext>
            </a:extLst>
          </p:cNvPr>
          <p:cNvSpPr/>
          <p:nvPr/>
        </p:nvSpPr>
        <p:spPr>
          <a:xfrm>
            <a:off x="930857" y="1744783"/>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5EAA34A0-E384-6F0F-3405-2F1CBD25DD04}"/>
              </a:ext>
            </a:extLst>
          </p:cNvPr>
          <p:cNvSpPr txBox="1"/>
          <p:nvPr/>
        </p:nvSpPr>
        <p:spPr>
          <a:xfrm>
            <a:off x="1118783" y="1923678"/>
            <a:ext cx="10330286" cy="2814617"/>
          </a:xfrm>
          <a:prstGeom prst="rect">
            <a:avLst/>
          </a:prstGeom>
          <a:noFill/>
        </p:spPr>
        <p:txBody>
          <a:bodyPr wrap="square" rtlCol="0">
            <a:spAutoFit/>
          </a:bodyPr>
          <a:lstStyle/>
          <a:p>
            <a:pPr>
              <a:lnSpc>
                <a:spcPct val="150000"/>
              </a:lnSpc>
            </a:pPr>
            <a:r>
              <a:rPr lang="en-US" sz="2000" b="1" dirty="0"/>
              <a:t>Online Surveys</a:t>
            </a:r>
          </a:p>
          <a:p>
            <a:pPr>
              <a:lnSpc>
                <a:spcPct val="150000"/>
              </a:lnSpc>
            </a:pPr>
            <a:r>
              <a:rPr lang="en-US" sz="2000" dirty="0"/>
              <a:t>Online surveys are growing in popularity because households can answer them on their cellphones, tablets, or desktops. They are relatively inexpensive and fast to administer (popular programs such as Surveymonkey.com are helpful). Even so, the audience is limited to online respondents who know about the survey because they have received an email or text message asking them to click on a link that takes them to the survey.</a:t>
            </a:r>
          </a:p>
        </p:txBody>
      </p:sp>
      <p:pic>
        <p:nvPicPr>
          <p:cNvPr id="5" name="Graphic 21">
            <a:extLst>
              <a:ext uri="{FF2B5EF4-FFF2-40B4-BE49-F238E27FC236}">
                <a16:creationId xmlns:a16="http://schemas.microsoft.com/office/drawing/2014/main" id="{19CB57E4-98D5-B775-A07A-0F59427C7B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زوايا مستديرة 3">
            <a:extLst>
              <a:ext uri="{FF2B5EF4-FFF2-40B4-BE49-F238E27FC236}">
                <a16:creationId xmlns:a16="http://schemas.microsoft.com/office/drawing/2014/main" id="{2C750EC4-675F-85BB-342D-F97D6E7D5093}"/>
              </a:ext>
            </a:extLst>
          </p:cNvPr>
          <p:cNvSpPr/>
          <p:nvPr/>
        </p:nvSpPr>
        <p:spPr>
          <a:xfrm>
            <a:off x="1708879" y="4738295"/>
            <a:ext cx="8604354" cy="1002938"/>
          </a:xfrm>
          <a:prstGeom prst="roundRect">
            <a:avLst/>
          </a:prstGeom>
          <a:solidFill>
            <a:schemeClr val="accent1">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a:solidFill>
                  <a:schemeClr val="tx1"/>
                </a:solidFill>
                <a:latin typeface="Alexandria"/>
              </a:rPr>
              <a:t>Although it can be easy to put a consumer survey online, the results can suffer from the same limitations intrinsic to mail questionnaires—respondents may not represent the target market as a whole. In other words, these are “surveys of the willing.”</a:t>
            </a:r>
            <a:endParaRPr lang="ar-SY">
              <a:solidFill>
                <a:schemeClr val="tx1"/>
              </a:solidFill>
              <a:latin typeface="Alexandria"/>
            </a:endParaRPr>
          </a:p>
        </p:txBody>
      </p:sp>
      <p:pic>
        <p:nvPicPr>
          <p:cNvPr id="6" name="صورة 5">
            <a:extLst>
              <a:ext uri="{FF2B5EF4-FFF2-40B4-BE49-F238E27FC236}">
                <a16:creationId xmlns:a16="http://schemas.microsoft.com/office/drawing/2014/main" id="{483B2898-62C2-026F-6073-03A76EC0B915}"/>
              </a:ext>
            </a:extLst>
          </p:cNvPr>
          <p:cNvPicPr>
            <a:picLocks noChangeAspect="1"/>
          </p:cNvPicPr>
          <p:nvPr/>
        </p:nvPicPr>
        <p:blipFill>
          <a:blip r:embed="rId3"/>
          <a:stretch>
            <a:fillRect/>
          </a:stretch>
        </p:blipFill>
        <p:spPr>
          <a:xfrm>
            <a:off x="7374918" y="629241"/>
            <a:ext cx="2762250" cy="1657350"/>
          </a:xfrm>
          <a:prstGeom prst="rect">
            <a:avLst/>
          </a:prstGeom>
        </p:spPr>
      </p:pic>
      <p:sp>
        <p:nvSpPr>
          <p:cNvPr id="7" name="TextBox 2">
            <a:extLst>
              <a:ext uri="{FF2B5EF4-FFF2-40B4-BE49-F238E27FC236}">
                <a16:creationId xmlns:a16="http://schemas.microsoft.com/office/drawing/2014/main" id="{D37CD2BD-85D8-F4FA-93E2-4B6874963BED}"/>
              </a:ext>
            </a:extLst>
          </p:cNvPr>
          <p:cNvSpPr txBox="1"/>
          <p:nvPr/>
        </p:nvSpPr>
        <p:spPr>
          <a:xfrm>
            <a:off x="1118783" y="983484"/>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32562841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08A2D5-7ABD-4EA2-B5C7-E01D2374EC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BA93935-92EE-A770-BE7C-11848F0E9FD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9247E16-1F8B-F035-7E0B-F5E08D0D4399}"/>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62C4882-05B8-3C28-B741-7C0BFC045A8B}"/>
              </a:ext>
            </a:extLst>
          </p:cNvPr>
          <p:cNvSpPr txBox="1"/>
          <p:nvPr/>
        </p:nvSpPr>
        <p:spPr>
          <a:xfrm>
            <a:off x="912337" y="1919892"/>
            <a:ext cx="10105434" cy="2814617"/>
          </a:xfrm>
          <a:prstGeom prst="rect">
            <a:avLst/>
          </a:prstGeom>
          <a:noFill/>
        </p:spPr>
        <p:txBody>
          <a:bodyPr wrap="square" rtlCol="0">
            <a:spAutoFit/>
          </a:bodyPr>
          <a:lstStyle/>
          <a:p>
            <a:pPr>
              <a:lnSpc>
                <a:spcPct val="150000"/>
              </a:lnSpc>
            </a:pPr>
            <a:r>
              <a:rPr lang="en-US" sz="2000" b="1" dirty="0">
                <a:latin typeface="Alexandria"/>
              </a:rPr>
              <a:t>Intercept Surveys</a:t>
            </a:r>
          </a:p>
          <a:p>
            <a:pPr>
              <a:lnSpc>
                <a:spcPct val="150000"/>
              </a:lnSpc>
            </a:pPr>
            <a:r>
              <a:rPr lang="en-US" sz="2000" dirty="0">
                <a:latin typeface="Alexandria"/>
              </a:rPr>
              <a:t>In-person intercept surveys are conducted at high-traffic locations, such as shopping malls, transit stations, arenas, or pedestrian-oriented urban business districts.</a:t>
            </a:r>
          </a:p>
          <a:p>
            <a:pPr>
              <a:lnSpc>
                <a:spcPct val="150000"/>
              </a:lnSpc>
            </a:pPr>
            <a:r>
              <a:rPr lang="en-US" sz="2000" dirty="0">
                <a:latin typeface="Alexandria"/>
              </a:rPr>
              <a:t>Intercepts are inexpensive and easy to administer. However, they cannot ensure that respondents meet specific demographic or psychographic criteria (although the interviewer can screen participants who meet age or gender requirements). </a:t>
            </a:r>
            <a:endParaRPr lang="en-US" sz="2000" b="1" dirty="0">
              <a:latin typeface="Alexandria"/>
            </a:endParaRPr>
          </a:p>
        </p:txBody>
      </p:sp>
      <p:pic>
        <p:nvPicPr>
          <p:cNvPr id="5" name="Graphic 21">
            <a:extLst>
              <a:ext uri="{FF2B5EF4-FFF2-40B4-BE49-F238E27FC236}">
                <a16:creationId xmlns:a16="http://schemas.microsoft.com/office/drawing/2014/main" id="{FD508C7C-7697-65C2-361D-8E7829877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ستطيل: زوايا مستديرة 3">
            <a:extLst>
              <a:ext uri="{FF2B5EF4-FFF2-40B4-BE49-F238E27FC236}">
                <a16:creationId xmlns:a16="http://schemas.microsoft.com/office/drawing/2014/main" id="{172CF036-A0BF-134B-BBFC-93B9A6A653E1}"/>
              </a:ext>
            </a:extLst>
          </p:cNvPr>
          <p:cNvSpPr/>
          <p:nvPr/>
        </p:nvSpPr>
        <p:spPr>
          <a:xfrm>
            <a:off x="1662877" y="4850737"/>
            <a:ext cx="8604354" cy="77480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Despite the limitations, intercepts can provide a reasonably reliable portrait of shopping center and business district patrons and their purchasing habits</a:t>
            </a:r>
            <a:endParaRPr lang="ar-SY" sz="2000" dirty="0">
              <a:solidFill>
                <a:schemeClr val="tx1"/>
              </a:solidFill>
              <a:latin typeface="Alexandria"/>
            </a:endParaRPr>
          </a:p>
        </p:txBody>
      </p:sp>
      <p:pic>
        <p:nvPicPr>
          <p:cNvPr id="6" name="صورة 5">
            <a:extLst>
              <a:ext uri="{FF2B5EF4-FFF2-40B4-BE49-F238E27FC236}">
                <a16:creationId xmlns:a16="http://schemas.microsoft.com/office/drawing/2014/main" id="{DB95414D-94B5-974C-B7EB-08AD3FF94394}"/>
              </a:ext>
            </a:extLst>
          </p:cNvPr>
          <p:cNvPicPr>
            <a:picLocks noChangeAspect="1"/>
          </p:cNvPicPr>
          <p:nvPr/>
        </p:nvPicPr>
        <p:blipFill>
          <a:blip r:embed="rId3"/>
          <a:stretch>
            <a:fillRect/>
          </a:stretch>
        </p:blipFill>
        <p:spPr>
          <a:xfrm>
            <a:off x="7464193" y="662847"/>
            <a:ext cx="2800350" cy="1638300"/>
          </a:xfrm>
          <a:prstGeom prst="rect">
            <a:avLst/>
          </a:prstGeom>
        </p:spPr>
      </p:pic>
      <p:sp>
        <p:nvSpPr>
          <p:cNvPr id="8" name="TextBox 2">
            <a:extLst>
              <a:ext uri="{FF2B5EF4-FFF2-40B4-BE49-F238E27FC236}">
                <a16:creationId xmlns:a16="http://schemas.microsoft.com/office/drawing/2014/main" id="{90A0B9E9-8B3B-FD7B-50BA-1373FBA88765}"/>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17595790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91408A-B11F-AB3B-2BEF-C098513426D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72E775-210B-97CF-065C-7F1F711217C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CA741B-2206-2DA5-9F3E-14747CBC320A}"/>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4FBB77B7-894C-59E7-3969-0185F721D479}"/>
              </a:ext>
            </a:extLst>
          </p:cNvPr>
          <p:cNvSpPr txBox="1"/>
          <p:nvPr/>
        </p:nvSpPr>
        <p:spPr>
          <a:xfrm>
            <a:off x="2183359" y="1855276"/>
            <a:ext cx="7149828" cy="1631216"/>
          </a:xfrm>
          <a:prstGeom prst="rect">
            <a:avLst/>
          </a:prstGeom>
          <a:solidFill>
            <a:schemeClr val="accent1">
              <a:lumMod val="20000"/>
              <a:lumOff val="80000"/>
            </a:schemeClr>
          </a:solidFill>
        </p:spPr>
        <p:txBody>
          <a:bodyPr wrap="square" rtlCol="0">
            <a:spAutoFit/>
          </a:bodyPr>
          <a:lstStyle/>
          <a:p>
            <a:r>
              <a:rPr lang="en-US" sz="2000" b="1" dirty="0">
                <a:latin typeface="Alexandria"/>
              </a:rPr>
              <a:t>Example: Using Consumer Surveys in Real Estate Market Analysis</a:t>
            </a:r>
          </a:p>
          <a:p>
            <a:r>
              <a:rPr lang="en-US" sz="2000" b="1" dirty="0">
                <a:latin typeface="Alexandria"/>
              </a:rPr>
              <a:t>Property Type:</a:t>
            </a:r>
            <a:r>
              <a:rPr lang="en-US" sz="2000" dirty="0">
                <a:latin typeface="Alexandria"/>
              </a:rPr>
              <a:t> Residential Apartments</a:t>
            </a:r>
            <a:br>
              <a:rPr lang="en-US" sz="2000" dirty="0">
                <a:latin typeface="Alexandria"/>
              </a:rPr>
            </a:br>
            <a:r>
              <a:rPr lang="en-US" sz="2000" b="1" dirty="0">
                <a:latin typeface="Alexandria"/>
              </a:rPr>
              <a:t>Location:</a:t>
            </a:r>
            <a:r>
              <a:rPr lang="en-US" sz="2000" dirty="0">
                <a:latin typeface="Alexandria"/>
              </a:rPr>
              <a:t> Urban District (Middle-Income Area)</a:t>
            </a:r>
            <a:br>
              <a:rPr lang="en-US" sz="2000" dirty="0">
                <a:latin typeface="Alexandria"/>
              </a:rPr>
            </a:br>
            <a:r>
              <a:rPr lang="en-US" sz="2000" b="1" dirty="0">
                <a:latin typeface="Alexandria"/>
              </a:rPr>
              <a:t>Purpose:</a:t>
            </a:r>
            <a:r>
              <a:rPr lang="en-US" sz="2000" dirty="0">
                <a:latin typeface="Alexandria"/>
              </a:rPr>
              <a:t> Identify housing preferences, affordability, and demand characteristics for a proposed residential project.</a:t>
            </a:r>
          </a:p>
        </p:txBody>
      </p:sp>
      <p:pic>
        <p:nvPicPr>
          <p:cNvPr id="5" name="Graphic 21">
            <a:extLst>
              <a:ext uri="{FF2B5EF4-FFF2-40B4-BE49-F238E27FC236}">
                <a16:creationId xmlns:a16="http://schemas.microsoft.com/office/drawing/2014/main" id="{89DE18AF-6660-87AC-907F-019F727156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2">
            <a:extLst>
              <a:ext uri="{FF2B5EF4-FFF2-40B4-BE49-F238E27FC236}">
                <a16:creationId xmlns:a16="http://schemas.microsoft.com/office/drawing/2014/main" id="{D7DB94A7-4595-FAF8-58B5-2C987BFB18A8}"/>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
        <p:nvSpPr>
          <p:cNvPr id="2" name="TextBox 23">
            <a:extLst>
              <a:ext uri="{FF2B5EF4-FFF2-40B4-BE49-F238E27FC236}">
                <a16:creationId xmlns:a16="http://schemas.microsoft.com/office/drawing/2014/main" id="{CD4E6EA5-223A-8D2F-D4E9-6E0FFFCA83EE}"/>
              </a:ext>
            </a:extLst>
          </p:cNvPr>
          <p:cNvSpPr txBox="1"/>
          <p:nvPr/>
        </p:nvSpPr>
        <p:spPr>
          <a:xfrm>
            <a:off x="2183360" y="3590238"/>
            <a:ext cx="7149828" cy="1938992"/>
          </a:xfrm>
          <a:prstGeom prst="rect">
            <a:avLst/>
          </a:prstGeom>
          <a:solidFill>
            <a:schemeClr val="accent6">
              <a:lumMod val="20000"/>
              <a:lumOff val="80000"/>
            </a:schemeClr>
          </a:solidFill>
        </p:spPr>
        <p:txBody>
          <a:bodyPr wrap="square" rtlCol="0">
            <a:spAutoFit/>
          </a:bodyPr>
          <a:lstStyle/>
          <a:p>
            <a:r>
              <a:rPr lang="en-US" sz="2000" b="1" dirty="0"/>
              <a:t>Survey Design and Sample</a:t>
            </a:r>
          </a:p>
          <a:p>
            <a:r>
              <a:rPr lang="en-US" sz="2000" b="1" dirty="0"/>
              <a:t>Survey method:</a:t>
            </a:r>
            <a:r>
              <a:rPr lang="en-US" sz="2000" dirty="0"/>
              <a:t> Structured questionnaire (online and in-person)</a:t>
            </a:r>
          </a:p>
          <a:p>
            <a:r>
              <a:rPr lang="en-US" sz="2000" b="1" dirty="0"/>
              <a:t>Sample size:</a:t>
            </a:r>
            <a:r>
              <a:rPr lang="en-US" sz="2000" dirty="0"/>
              <a:t> 250 households</a:t>
            </a:r>
          </a:p>
          <a:p>
            <a:r>
              <a:rPr lang="en-US" sz="2000" b="1" dirty="0"/>
              <a:t>Target group:</a:t>
            </a:r>
            <a:r>
              <a:rPr lang="en-US" sz="2000" dirty="0"/>
              <a:t> Middle-income renters aged 25–50</a:t>
            </a:r>
          </a:p>
          <a:p>
            <a:r>
              <a:rPr lang="en-US" sz="2000" b="1" dirty="0"/>
              <a:t>Sampling method:</a:t>
            </a:r>
            <a:r>
              <a:rPr lang="en-US" sz="2000" dirty="0"/>
              <a:t> Stratified random sampling by income level</a:t>
            </a:r>
          </a:p>
          <a:p>
            <a:r>
              <a:rPr lang="en-US" sz="2000" b="1" dirty="0"/>
              <a:t>Response rate:</a:t>
            </a:r>
            <a:r>
              <a:rPr lang="en-US" sz="2000" dirty="0"/>
              <a:t> 68%</a:t>
            </a:r>
          </a:p>
        </p:txBody>
      </p:sp>
    </p:spTree>
    <p:extLst>
      <p:ext uri="{BB962C8B-B14F-4D97-AF65-F5344CB8AC3E}">
        <p14:creationId xmlns:p14="http://schemas.microsoft.com/office/powerpoint/2010/main" val="148417095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B3808-FFB8-5F90-EC34-E7AEA4132FA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94E9094-AFF3-19D6-126C-6368E10B5E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D6B6E88-73A0-3CFF-8723-CA85A8356AB5}"/>
              </a:ext>
            </a:extLst>
          </p:cNvPr>
          <p:cNvSpPr/>
          <p:nvPr/>
        </p:nvSpPr>
        <p:spPr>
          <a:xfrm>
            <a:off x="742931" y="1597642"/>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5AEEC8C-39CB-99C3-257D-5341689E28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2">
            <a:extLst>
              <a:ext uri="{FF2B5EF4-FFF2-40B4-BE49-F238E27FC236}">
                <a16:creationId xmlns:a16="http://schemas.microsoft.com/office/drawing/2014/main" id="{86B03167-C498-DF3F-86A3-75862BF53F47}"/>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
        <p:nvSpPr>
          <p:cNvPr id="3" name="TextBox 23">
            <a:extLst>
              <a:ext uri="{FF2B5EF4-FFF2-40B4-BE49-F238E27FC236}">
                <a16:creationId xmlns:a16="http://schemas.microsoft.com/office/drawing/2014/main" id="{F5717481-8507-B54E-0D4B-0978E35C3F89}"/>
              </a:ext>
            </a:extLst>
          </p:cNvPr>
          <p:cNvSpPr txBox="1"/>
          <p:nvPr/>
        </p:nvSpPr>
        <p:spPr>
          <a:xfrm>
            <a:off x="1989353" y="1679169"/>
            <a:ext cx="7522316" cy="1938992"/>
          </a:xfrm>
          <a:prstGeom prst="rect">
            <a:avLst/>
          </a:prstGeom>
          <a:solidFill>
            <a:schemeClr val="accent4">
              <a:lumMod val="20000"/>
              <a:lumOff val="80000"/>
            </a:schemeClr>
          </a:solidFill>
        </p:spPr>
        <p:txBody>
          <a:bodyPr wrap="square" rtlCol="0">
            <a:spAutoFit/>
          </a:bodyPr>
          <a:lstStyle/>
          <a:p>
            <a:r>
              <a:rPr lang="en-US" sz="2000" b="1" dirty="0"/>
              <a:t>3. Key Survey Questions (Examples)</a:t>
            </a:r>
          </a:p>
          <a:p>
            <a:r>
              <a:rPr lang="en-US" sz="2000" dirty="0"/>
              <a:t>What type of housing do you currently occupy?</a:t>
            </a:r>
          </a:p>
          <a:p>
            <a:r>
              <a:rPr lang="en-US" sz="2000" dirty="0"/>
              <a:t>What is your preferred apartment size?</a:t>
            </a:r>
          </a:p>
          <a:p>
            <a:r>
              <a:rPr lang="en-US" sz="2000" dirty="0"/>
              <a:t>What is your maximum affordable monthly rent?</a:t>
            </a:r>
          </a:p>
          <a:p>
            <a:r>
              <a:rPr lang="en-US" sz="2000" dirty="0"/>
              <a:t>Which location factors are most important to you?</a:t>
            </a:r>
          </a:p>
          <a:p>
            <a:r>
              <a:rPr lang="en-US" sz="2000" dirty="0"/>
              <a:t>Would you consider relocating to a new residential project in this area?</a:t>
            </a:r>
          </a:p>
        </p:txBody>
      </p:sp>
      <p:graphicFrame>
        <p:nvGraphicFramePr>
          <p:cNvPr id="7" name="جدول 6">
            <a:extLst>
              <a:ext uri="{FF2B5EF4-FFF2-40B4-BE49-F238E27FC236}">
                <a16:creationId xmlns:a16="http://schemas.microsoft.com/office/drawing/2014/main" id="{83227742-1A7B-5084-E37C-E8F836CCDE24}"/>
              </a:ext>
            </a:extLst>
          </p:cNvPr>
          <p:cNvGraphicFramePr>
            <a:graphicFrameLocks noGrp="1"/>
          </p:cNvGraphicFramePr>
          <p:nvPr>
            <p:extLst>
              <p:ext uri="{D42A27DB-BD31-4B8C-83A1-F6EECF244321}">
                <p14:modId xmlns:p14="http://schemas.microsoft.com/office/powerpoint/2010/main" val="3778181099"/>
              </p:ext>
            </p:extLst>
          </p:nvPr>
        </p:nvGraphicFramePr>
        <p:xfrm>
          <a:off x="2893051" y="3654429"/>
          <a:ext cx="5714921" cy="2194560"/>
        </p:xfrm>
        <a:graphic>
          <a:graphicData uri="http://schemas.openxmlformats.org/drawingml/2006/table">
            <a:tbl>
              <a:tblPr/>
              <a:tblGrid>
                <a:gridCol w="3045719">
                  <a:extLst>
                    <a:ext uri="{9D8B030D-6E8A-4147-A177-3AD203B41FA5}">
                      <a16:colId xmlns:a16="http://schemas.microsoft.com/office/drawing/2014/main" val="919702176"/>
                    </a:ext>
                  </a:extLst>
                </a:gridCol>
                <a:gridCol w="2669202">
                  <a:extLst>
                    <a:ext uri="{9D8B030D-6E8A-4147-A177-3AD203B41FA5}">
                      <a16:colId xmlns:a16="http://schemas.microsoft.com/office/drawing/2014/main" val="3581509838"/>
                    </a:ext>
                  </a:extLst>
                </a:gridCol>
              </a:tblGrid>
              <a:tr h="0">
                <a:tc>
                  <a:txBody>
                    <a:bodyPr/>
                    <a:lstStyle/>
                    <a:p>
                      <a:pPr>
                        <a:buNone/>
                      </a:pPr>
                      <a:r>
                        <a:rPr lang="en-US">
                          <a:latin typeface="Alexandria"/>
                        </a:rPr>
                        <a:t>Priority Factor</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 Selecting as</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4281392261"/>
                  </a:ext>
                </a:extLst>
              </a:tr>
              <a:tr h="0">
                <a:tc>
                  <a:txBody>
                    <a:bodyPr/>
                    <a:lstStyle/>
                    <a:p>
                      <a:pPr>
                        <a:buNone/>
                      </a:pPr>
                      <a:r>
                        <a:rPr lang="en-US">
                          <a:latin typeface="Alexandria"/>
                        </a:rPr>
                        <a:t>Proximity to work</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72</a:t>
                      </a:r>
                      <a:r>
                        <a:rPr lang="ar-SY"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1717059733"/>
                  </a:ext>
                </a:extLst>
              </a:tr>
              <a:tr h="0">
                <a:tc>
                  <a:txBody>
                    <a:bodyPr/>
                    <a:lstStyle/>
                    <a:p>
                      <a:pPr>
                        <a:buNone/>
                      </a:pPr>
                      <a:r>
                        <a:rPr lang="en-US">
                          <a:latin typeface="Alexandria"/>
                        </a:rPr>
                        <a:t>Parking availability</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65</a:t>
                      </a:r>
                      <a:r>
                        <a:rPr lang="ar-SY"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716945804"/>
                  </a:ext>
                </a:extLst>
              </a:tr>
              <a:tr h="0">
                <a:tc>
                  <a:txBody>
                    <a:bodyPr/>
                    <a:lstStyle/>
                    <a:p>
                      <a:pPr>
                        <a:buNone/>
                      </a:pPr>
                      <a:r>
                        <a:rPr lang="en-US" dirty="0">
                          <a:latin typeface="Alexandria"/>
                        </a:rPr>
                        <a:t>Public transport access</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57</a:t>
                      </a:r>
                      <a:r>
                        <a:rPr lang="ar-SY"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571568591"/>
                  </a:ext>
                </a:extLst>
              </a:tr>
              <a:tr h="0">
                <a:tc>
                  <a:txBody>
                    <a:bodyPr/>
                    <a:lstStyle/>
                    <a:p>
                      <a:pPr>
                        <a:buNone/>
                      </a:pPr>
                      <a:r>
                        <a:rPr lang="en-US">
                          <a:latin typeface="Alexandria"/>
                        </a:rPr>
                        <a:t>Security</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76</a:t>
                      </a:r>
                      <a:r>
                        <a:rPr lang="ar-SY"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606696689"/>
                  </a:ext>
                </a:extLst>
              </a:tr>
              <a:tr h="0">
                <a:tc>
                  <a:txBody>
                    <a:bodyPr/>
                    <a:lstStyle/>
                    <a:p>
                      <a:pPr>
                        <a:buNone/>
                      </a:pPr>
                      <a:r>
                        <a:rPr lang="en-US">
                          <a:latin typeface="Alexandria"/>
                        </a:rPr>
                        <a:t>Retail/services nearby</a:t>
                      </a:r>
                    </a:p>
                  </a:txBody>
                  <a:tcPr anchor="ctr">
                    <a:lnL>
                      <a:noFill/>
                    </a:lnL>
                    <a:lnR>
                      <a:noFill/>
                    </a:lnR>
                    <a:lnT>
                      <a:noFill/>
                    </a:lnT>
                    <a:lnB>
                      <a:noFill/>
                    </a:lnB>
                    <a:solidFill>
                      <a:schemeClr val="accent1">
                        <a:lumMod val="20000"/>
                        <a:lumOff val="80000"/>
                      </a:schemeClr>
                    </a:solidFill>
                  </a:tcPr>
                </a:tc>
                <a:tc>
                  <a:txBody>
                    <a:bodyPr/>
                    <a:lstStyle/>
                    <a:p>
                      <a:pPr>
                        <a:buNone/>
                      </a:pPr>
                      <a:r>
                        <a:rPr lang="en-US" dirty="0">
                          <a:latin typeface="Alexandria"/>
                        </a:rPr>
                        <a:t>49</a:t>
                      </a:r>
                      <a:r>
                        <a:rPr lang="ar-SY" dirty="0">
                          <a:latin typeface="Alexandria"/>
                        </a:rPr>
                        <a:t>%</a:t>
                      </a:r>
                    </a:p>
                  </a:txBody>
                  <a:tcPr anchor="ctr">
                    <a:lnL>
                      <a:noFill/>
                    </a:lnL>
                    <a:lnR>
                      <a:noFill/>
                    </a:lnR>
                    <a:lnT>
                      <a:noFill/>
                    </a:lnT>
                    <a:lnB>
                      <a:noFill/>
                    </a:lnB>
                    <a:solidFill>
                      <a:schemeClr val="accent1">
                        <a:lumMod val="20000"/>
                        <a:lumOff val="80000"/>
                      </a:schemeClr>
                    </a:solidFill>
                  </a:tcPr>
                </a:tc>
                <a:extLst>
                  <a:ext uri="{0D108BD9-81ED-4DB2-BD59-A6C34878D82A}">
                    <a16:rowId xmlns:a16="http://schemas.microsoft.com/office/drawing/2014/main" val="2022896214"/>
                  </a:ext>
                </a:extLst>
              </a:tr>
            </a:tbl>
          </a:graphicData>
        </a:graphic>
      </p:graphicFrame>
    </p:spTree>
    <p:extLst>
      <p:ext uri="{BB962C8B-B14F-4D97-AF65-F5344CB8AC3E}">
        <p14:creationId xmlns:p14="http://schemas.microsoft.com/office/powerpoint/2010/main" val="31015686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A00AA4-D8BF-1DF8-2713-02E9BA0494E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65BF41-A87D-2F17-D162-D73D661ADDF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36D7B16-FF0B-A088-1F16-8CAE3106FFF4}"/>
              </a:ext>
            </a:extLst>
          </p:cNvPr>
          <p:cNvSpPr/>
          <p:nvPr/>
        </p:nvSpPr>
        <p:spPr>
          <a:xfrm>
            <a:off x="742931" y="1541400"/>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Priority Factor         | % Selecting as “Very Important” |</a:t>
            </a:r>
          </a:p>
          <a:p>
            <a:pPr algn="ctr"/>
            <a:r>
              <a:rPr lang="en-US" dirty="0"/>
              <a:t>| ----------------------- | ------------------------------- |</a:t>
            </a:r>
          </a:p>
          <a:p>
            <a:pPr algn="ctr"/>
            <a:r>
              <a:rPr lang="en-US" dirty="0"/>
              <a:t>| Proximity to work       | 72%                             |</a:t>
            </a:r>
          </a:p>
          <a:p>
            <a:pPr algn="ctr"/>
            <a:r>
              <a:rPr lang="en-US" dirty="0"/>
              <a:t>| Parking availability    | 65%                             |</a:t>
            </a:r>
          </a:p>
          <a:p>
            <a:pPr algn="ctr"/>
            <a:r>
              <a:rPr lang="en-US" dirty="0"/>
              <a:t>| Public transport access | 58%                             |</a:t>
            </a:r>
          </a:p>
          <a:p>
            <a:pPr algn="ctr"/>
            <a:r>
              <a:rPr lang="en-US" dirty="0"/>
              <a:t>| Security                | 76%                             |</a:t>
            </a:r>
          </a:p>
          <a:p>
            <a:pPr algn="ctr"/>
            <a:r>
              <a:rPr lang="en-US" dirty="0"/>
              <a:t>| Retail/services nearby  | 49%                             |</a:t>
            </a:r>
          </a:p>
        </p:txBody>
      </p:sp>
      <p:pic>
        <p:nvPicPr>
          <p:cNvPr id="5" name="Graphic 21">
            <a:extLst>
              <a:ext uri="{FF2B5EF4-FFF2-40B4-BE49-F238E27FC236}">
                <a16:creationId xmlns:a16="http://schemas.microsoft.com/office/drawing/2014/main" id="{5C49468A-881F-26A4-85A2-39C42448F4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2">
            <a:extLst>
              <a:ext uri="{FF2B5EF4-FFF2-40B4-BE49-F238E27FC236}">
                <a16:creationId xmlns:a16="http://schemas.microsoft.com/office/drawing/2014/main" id="{E1BE6DDB-A981-1577-FDF8-4895BEE45BBC}"/>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
        <p:nvSpPr>
          <p:cNvPr id="2" name="TextBox 23">
            <a:extLst>
              <a:ext uri="{FF2B5EF4-FFF2-40B4-BE49-F238E27FC236}">
                <a16:creationId xmlns:a16="http://schemas.microsoft.com/office/drawing/2014/main" id="{1B607794-2F5B-7A7A-225E-36A1ADBFF4D7}"/>
              </a:ext>
            </a:extLst>
          </p:cNvPr>
          <p:cNvSpPr txBox="1"/>
          <p:nvPr/>
        </p:nvSpPr>
        <p:spPr>
          <a:xfrm>
            <a:off x="3893064" y="3741449"/>
            <a:ext cx="5162618" cy="2031325"/>
          </a:xfrm>
          <a:prstGeom prst="rect">
            <a:avLst/>
          </a:prstGeom>
          <a:solidFill>
            <a:schemeClr val="accent4">
              <a:lumMod val="20000"/>
              <a:lumOff val="80000"/>
            </a:schemeClr>
          </a:solidFill>
        </p:spPr>
        <p:txBody>
          <a:bodyPr wrap="square" rtlCol="0">
            <a:spAutoFit/>
          </a:bodyPr>
          <a:lstStyle/>
          <a:p>
            <a:r>
              <a:rPr lang="en-US" b="1" dirty="0">
                <a:latin typeface="Alexandria"/>
              </a:rPr>
              <a:t>Application to Project Design</a:t>
            </a:r>
          </a:p>
          <a:p>
            <a:r>
              <a:rPr lang="en-US" dirty="0">
                <a:latin typeface="Alexandria"/>
              </a:rPr>
              <a:t>Based on survey findings: Unit mix:</a:t>
            </a:r>
          </a:p>
          <a:p>
            <a:pPr lvl="1"/>
            <a:r>
              <a:rPr lang="en-US" dirty="0">
                <a:latin typeface="Alexandria"/>
              </a:rPr>
              <a:t>2-Bedroom: 50%</a:t>
            </a:r>
          </a:p>
          <a:p>
            <a:pPr lvl="1"/>
            <a:r>
              <a:rPr lang="en-US" dirty="0">
                <a:latin typeface="Alexandria"/>
              </a:rPr>
              <a:t>1-Bedroom: 30%</a:t>
            </a:r>
          </a:p>
          <a:p>
            <a:pPr lvl="1"/>
            <a:r>
              <a:rPr lang="en-US" dirty="0">
                <a:latin typeface="Alexandria"/>
              </a:rPr>
              <a:t>3-Bedroom: 20%</a:t>
            </a:r>
          </a:p>
          <a:p>
            <a:r>
              <a:rPr lang="en-US" dirty="0">
                <a:latin typeface="Alexandria"/>
              </a:rPr>
              <a:t>Target rent: SAR </a:t>
            </a:r>
            <a:r>
              <a:rPr lang="en-US" b="1" dirty="0">
                <a:latin typeface="Alexandria"/>
              </a:rPr>
              <a:t>3,000–4,000/month</a:t>
            </a:r>
            <a:endParaRPr lang="en-US" dirty="0">
              <a:latin typeface="Alexandria"/>
            </a:endParaRPr>
          </a:p>
          <a:p>
            <a:r>
              <a:rPr lang="en-US" dirty="0">
                <a:latin typeface="Alexandria"/>
              </a:rPr>
              <a:t>Key amenities: parking, security, proximity to work</a:t>
            </a:r>
          </a:p>
        </p:txBody>
      </p:sp>
      <mc:AlternateContent xmlns:mc="http://schemas.openxmlformats.org/markup-compatibility/2006" xmlns:a14="http://schemas.microsoft.com/office/drawing/2010/main">
        <mc:Choice Requires="a14">
          <p:sp>
            <p:nvSpPr>
              <p:cNvPr id="6" name="TextBox 23">
                <a:extLst>
                  <a:ext uri="{FF2B5EF4-FFF2-40B4-BE49-F238E27FC236}">
                    <a16:creationId xmlns:a16="http://schemas.microsoft.com/office/drawing/2014/main" id="{E1760E04-5CDA-935B-909B-1D306C06BCDC}"/>
                  </a:ext>
                </a:extLst>
              </p:cNvPr>
              <p:cNvSpPr txBox="1"/>
              <p:nvPr/>
            </p:nvSpPr>
            <p:spPr>
              <a:xfrm>
                <a:off x="5085130" y="1629334"/>
                <a:ext cx="5491780" cy="2031325"/>
              </a:xfrm>
              <a:prstGeom prst="rect">
                <a:avLst/>
              </a:prstGeom>
              <a:solidFill>
                <a:schemeClr val="accent4">
                  <a:lumMod val="40000"/>
                  <a:lumOff val="60000"/>
                </a:schemeClr>
              </a:solidFill>
            </p:spPr>
            <p:txBody>
              <a:bodyPr wrap="square" rtlCol="0">
                <a:spAutoFit/>
              </a:bodyPr>
              <a:lstStyle/>
              <a:p>
                <a:r>
                  <a:rPr lang="en-US" b="1" dirty="0"/>
                  <a:t>Market Demand Estimation Using Survey Data</a:t>
                </a:r>
              </a:p>
              <a:p>
                <a:r>
                  <a:rPr lang="en-US" dirty="0"/>
                  <a:t>Total renter households in market area: </a:t>
                </a:r>
                <a:r>
                  <a:rPr lang="en-US" b="1" dirty="0"/>
                  <a:t>18,000</a:t>
                </a:r>
                <a:endParaRPr lang="en-US" dirty="0"/>
              </a:p>
              <a:p>
                <a:r>
                  <a:rPr lang="en-US" dirty="0"/>
                  <a:t>Share willing to relocate: </a:t>
                </a:r>
                <a:r>
                  <a:rPr lang="en-US" b="1" dirty="0"/>
                  <a:t>61%</a:t>
                </a:r>
                <a:endParaRPr lang="en-US" dirty="0"/>
              </a:p>
              <a:p>
                <a:r>
                  <a:rPr lang="en-US" dirty="0"/>
                  <a:t>Effective demand pool:</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18</m:t>
                      </m:r>
                      <m:r>
                        <a:rPr lang="en-US">
                          <a:latin typeface="Cambria Math" panose="02040503050406030204" pitchFamily="18" charset="0"/>
                        </a:rPr>
                        <m:t>,</m:t>
                      </m:r>
                      <m:r>
                        <a:rPr lang="en-US">
                          <a:latin typeface="Cambria Math" panose="02040503050406030204" pitchFamily="18" charset="0"/>
                        </a:rPr>
                        <m:t>000</m:t>
                      </m:r>
                      <m:r>
                        <a:rPr lang="en-US">
                          <a:latin typeface="Cambria Math" panose="02040503050406030204" pitchFamily="18" charset="0"/>
                        </a:rPr>
                        <m:t>×</m:t>
                      </m:r>
                      <m:r>
                        <a:rPr lang="en-US">
                          <a:latin typeface="Cambria Math" panose="02040503050406030204" pitchFamily="18" charset="0"/>
                        </a:rPr>
                        <m:t>61</m:t>
                      </m:r>
                      <m:r>
                        <a:rPr lang="en-US">
                          <a:latin typeface="Cambria Math" panose="02040503050406030204" pitchFamily="18" charset="0"/>
                        </a:rPr>
                        <m:t>%=</m:t>
                      </m:r>
                      <m:r>
                        <a:rPr lang="en-US">
                          <a:latin typeface="Cambria Math" panose="02040503050406030204" pitchFamily="18" charset="0"/>
                        </a:rPr>
                        <m:t>10</m:t>
                      </m:r>
                      <m:r>
                        <a:rPr lang="en-US">
                          <a:latin typeface="Cambria Math" panose="02040503050406030204" pitchFamily="18" charset="0"/>
                        </a:rPr>
                        <m:t>,</m:t>
                      </m:r>
                      <m:r>
                        <a:rPr lang="en-US">
                          <a:latin typeface="Cambria Math" panose="02040503050406030204" pitchFamily="18" charset="0"/>
                        </a:rPr>
                        <m:t>980</m:t>
                      </m:r>
                      <m:r>
                        <m:rPr>
                          <m:nor/>
                        </m:rPr>
                        <a:rPr lang="en-US" i="1"/>
                        <m:t> </m:t>
                      </m:r>
                      <m:r>
                        <m:rPr>
                          <m:nor/>
                        </m:rPr>
                        <a:rPr lang="en-US" i="1"/>
                        <m:t>households</m:t>
                      </m:r>
                    </m:oMath>
                  </m:oMathPara>
                </a14:m>
                <a:endParaRPr lang="en-US" b="0" dirty="0"/>
              </a:p>
              <a:p>
                <a:r>
                  <a:rPr lang="en-US" dirty="0"/>
                  <a:t>If the project captures </a:t>
                </a:r>
                <a:r>
                  <a:rPr lang="en-US" b="1" dirty="0"/>
                  <a:t>1% of effective demand</a:t>
                </a:r>
                <a:r>
                  <a:rPr lang="en-US" dirty="0"/>
                  <a:t>:</a:t>
                </a:r>
              </a:p>
              <a:p>
                <a:pPr/>
                <a14:m>
                  <m:oMathPara xmlns:m="http://schemas.openxmlformats.org/officeDocument/2006/math">
                    <m:oMathParaPr>
                      <m:jc m:val="centerGroup"/>
                    </m:oMathParaPr>
                    <m:oMath xmlns:m="http://schemas.openxmlformats.org/officeDocument/2006/math">
                      <m:r>
                        <a:rPr lang="en-US">
                          <a:latin typeface="Cambria Math" panose="02040503050406030204" pitchFamily="18" charset="0"/>
                        </a:rPr>
                        <m:t>10</m:t>
                      </m:r>
                      <m:r>
                        <a:rPr lang="en-US">
                          <a:latin typeface="Cambria Math" panose="02040503050406030204" pitchFamily="18" charset="0"/>
                        </a:rPr>
                        <m:t>,</m:t>
                      </m:r>
                      <m:r>
                        <a:rPr lang="en-US">
                          <a:latin typeface="Cambria Math" panose="02040503050406030204" pitchFamily="18" charset="0"/>
                        </a:rPr>
                        <m:t>980</m:t>
                      </m:r>
                      <m:r>
                        <a:rPr lang="en-US">
                          <a:latin typeface="Cambria Math" panose="02040503050406030204" pitchFamily="18" charset="0"/>
                        </a:rPr>
                        <m:t>×</m:t>
                      </m:r>
                      <m:r>
                        <a:rPr lang="en-US">
                          <a:latin typeface="Cambria Math" panose="02040503050406030204" pitchFamily="18" charset="0"/>
                        </a:rPr>
                        <m:t>1</m:t>
                      </m:r>
                      <m:r>
                        <a:rPr lang="en-US">
                          <a:latin typeface="Cambria Math" panose="02040503050406030204" pitchFamily="18" charset="0"/>
                        </a:rPr>
                        <m:t>%≈</m:t>
                      </m:r>
                      <m:r>
                        <a:rPr lang="en-US">
                          <a:latin typeface="Cambria Math" panose="02040503050406030204" pitchFamily="18" charset="0"/>
                        </a:rPr>
                        <m:t>110</m:t>
                      </m:r>
                      <m:r>
                        <m:rPr>
                          <m:nor/>
                        </m:rPr>
                        <a:rPr lang="en-US" i="1"/>
                        <m:t> </m:t>
                      </m:r>
                      <m:r>
                        <m:rPr>
                          <m:nor/>
                        </m:rPr>
                        <a:rPr lang="en-US" i="1"/>
                        <m:t>units</m:t>
                      </m:r>
                    </m:oMath>
                  </m:oMathPara>
                </a14:m>
                <a:endParaRPr lang="en-US" b="0" dirty="0"/>
              </a:p>
            </p:txBody>
          </p:sp>
        </mc:Choice>
        <mc:Fallback xmlns="">
          <p:sp>
            <p:nvSpPr>
              <p:cNvPr id="6" name="TextBox 23">
                <a:extLst>
                  <a:ext uri="{FF2B5EF4-FFF2-40B4-BE49-F238E27FC236}">
                    <a16:creationId xmlns:a16="http://schemas.microsoft.com/office/drawing/2014/main" id="{E1760E04-5CDA-935B-909B-1D306C06BCDC}"/>
                  </a:ext>
                </a:extLst>
              </p:cNvPr>
              <p:cNvSpPr txBox="1">
                <a:spLocks noRot="1" noChangeAspect="1" noMove="1" noResize="1" noEditPoints="1" noAdjustHandles="1" noChangeArrowheads="1" noChangeShapeType="1" noTextEdit="1"/>
              </p:cNvSpPr>
              <p:nvPr/>
            </p:nvSpPr>
            <p:spPr>
              <a:xfrm>
                <a:off x="5085130" y="1629334"/>
                <a:ext cx="5491780" cy="2031325"/>
              </a:xfrm>
              <a:prstGeom prst="rect">
                <a:avLst/>
              </a:prstGeom>
              <a:blipFill>
                <a:blip r:embed="rId3"/>
                <a:stretch>
                  <a:fillRect l="-888" t="-1497"/>
                </a:stretch>
              </a:blipFill>
            </p:spPr>
            <p:txBody>
              <a:bodyPr/>
              <a:lstStyle/>
              <a:p>
                <a:r>
                  <a:rPr lang="ar-SY">
                    <a:noFill/>
                  </a:rPr>
                  <a:t> </a:t>
                </a:r>
              </a:p>
            </p:txBody>
          </p:sp>
        </mc:Fallback>
      </mc:AlternateContent>
      <p:sp>
        <p:nvSpPr>
          <p:cNvPr id="10" name="TextBox 23">
            <a:extLst>
              <a:ext uri="{FF2B5EF4-FFF2-40B4-BE49-F238E27FC236}">
                <a16:creationId xmlns:a16="http://schemas.microsoft.com/office/drawing/2014/main" id="{3F1DA63D-F3A2-25E0-9BFA-C03EBF972946}"/>
              </a:ext>
            </a:extLst>
          </p:cNvPr>
          <p:cNvSpPr txBox="1"/>
          <p:nvPr/>
        </p:nvSpPr>
        <p:spPr>
          <a:xfrm>
            <a:off x="1578180" y="1825544"/>
            <a:ext cx="3209483" cy="1754326"/>
          </a:xfrm>
          <a:prstGeom prst="rect">
            <a:avLst/>
          </a:prstGeom>
          <a:solidFill>
            <a:schemeClr val="accent4">
              <a:lumMod val="40000"/>
              <a:lumOff val="60000"/>
            </a:schemeClr>
          </a:solidFill>
        </p:spPr>
        <p:txBody>
          <a:bodyPr wrap="square" rtlCol="0">
            <a:spAutoFit/>
          </a:bodyPr>
          <a:lstStyle/>
          <a:p>
            <a:r>
              <a:rPr lang="en-US" b="1" dirty="0"/>
              <a:t>Willingness to Relocate</a:t>
            </a:r>
          </a:p>
          <a:p>
            <a:r>
              <a:rPr lang="en-US" b="1" dirty="0"/>
              <a:t>Yes:</a:t>
            </a:r>
            <a:r>
              <a:rPr lang="en-US" dirty="0"/>
              <a:t> 61%</a:t>
            </a:r>
          </a:p>
          <a:p>
            <a:r>
              <a:rPr lang="en-US" b="1" dirty="0"/>
              <a:t>Maybe:</a:t>
            </a:r>
            <a:r>
              <a:rPr lang="en-US" dirty="0"/>
              <a:t> 23%</a:t>
            </a:r>
          </a:p>
          <a:p>
            <a:r>
              <a:rPr lang="en-US" b="1" dirty="0"/>
              <a:t>No:</a:t>
            </a:r>
            <a:r>
              <a:rPr lang="en-US" dirty="0"/>
              <a:t> 16%</a:t>
            </a:r>
          </a:p>
          <a:p>
            <a:r>
              <a:rPr lang="en-US" dirty="0"/>
              <a:t>Over </a:t>
            </a:r>
            <a:r>
              <a:rPr lang="en-US" b="1" dirty="0"/>
              <a:t>60% potential demand</a:t>
            </a:r>
            <a:r>
              <a:rPr lang="en-US" dirty="0"/>
              <a:t> for new, well-priced housing.</a:t>
            </a:r>
          </a:p>
        </p:txBody>
      </p:sp>
    </p:spTree>
    <p:extLst>
      <p:ext uri="{BB962C8B-B14F-4D97-AF65-F5344CB8AC3E}">
        <p14:creationId xmlns:p14="http://schemas.microsoft.com/office/powerpoint/2010/main" val="40217172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18955-8B07-2F18-9DAA-C48800D0E93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760089-6C20-C61A-26DA-E233C43168E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7B573F0F-BE47-C694-8E95-3770ABEC58F0}"/>
              </a:ext>
            </a:extLst>
          </p:cNvPr>
          <p:cNvSpPr/>
          <p:nvPr/>
        </p:nvSpPr>
        <p:spPr>
          <a:xfrm>
            <a:off x="742931" y="1652328"/>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Using Qualitative Research</a:t>
            </a:r>
          </a:p>
        </p:txBody>
      </p:sp>
      <p:pic>
        <p:nvPicPr>
          <p:cNvPr id="5" name="Graphic 21">
            <a:extLst>
              <a:ext uri="{FF2B5EF4-FFF2-40B4-BE49-F238E27FC236}">
                <a16:creationId xmlns:a16="http://schemas.microsoft.com/office/drawing/2014/main" id="{0F6CE119-7B0A-C61E-76DC-B2B2036D4A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23">
            <a:extLst>
              <a:ext uri="{FF2B5EF4-FFF2-40B4-BE49-F238E27FC236}">
                <a16:creationId xmlns:a16="http://schemas.microsoft.com/office/drawing/2014/main" id="{B6DD3E14-20FD-BDD5-9B48-8FE7D3A07DCB}"/>
              </a:ext>
            </a:extLst>
          </p:cNvPr>
          <p:cNvSpPr txBox="1"/>
          <p:nvPr/>
        </p:nvSpPr>
        <p:spPr>
          <a:xfrm>
            <a:off x="1059490" y="1794344"/>
            <a:ext cx="10389579" cy="1015663"/>
          </a:xfrm>
          <a:prstGeom prst="rect">
            <a:avLst/>
          </a:prstGeom>
          <a:solidFill>
            <a:schemeClr val="bg1"/>
          </a:solidFill>
        </p:spPr>
        <p:txBody>
          <a:bodyPr wrap="square" rtlCol="0">
            <a:spAutoFit/>
          </a:bodyPr>
          <a:lstStyle/>
          <a:p>
            <a:r>
              <a:rPr lang="en-US" sz="2000" b="1" dirty="0">
                <a:latin typeface="Alexandria"/>
              </a:rPr>
              <a:t>Using Qualitative Research</a:t>
            </a:r>
          </a:p>
          <a:p>
            <a:r>
              <a:rPr lang="en-US" sz="2000" dirty="0">
                <a:latin typeface="Alexandria"/>
              </a:rPr>
              <a:t>Qualitative research is usually conducted with a small number of respondents. Although this type of research is not statistically projectable, it allows perceptions to be probed in depth</a:t>
            </a:r>
            <a:endParaRPr lang="en-US" sz="2000" b="1" dirty="0">
              <a:latin typeface="Alexandria"/>
            </a:endParaRPr>
          </a:p>
        </p:txBody>
      </p:sp>
      <p:sp>
        <p:nvSpPr>
          <p:cNvPr id="9" name="موجة مزدوجة 8">
            <a:extLst>
              <a:ext uri="{FF2B5EF4-FFF2-40B4-BE49-F238E27FC236}">
                <a16:creationId xmlns:a16="http://schemas.microsoft.com/office/drawing/2014/main" id="{401BBA57-9418-02CA-DBBB-CD3C0FD8A104}"/>
              </a:ext>
            </a:extLst>
          </p:cNvPr>
          <p:cNvSpPr/>
          <p:nvPr/>
        </p:nvSpPr>
        <p:spPr>
          <a:xfrm>
            <a:off x="1005380" y="3099994"/>
            <a:ext cx="3506659" cy="2030244"/>
          </a:xfrm>
          <a:prstGeom prst="doubleWave">
            <a:avLst/>
          </a:prstGeom>
          <a:solidFill>
            <a:schemeClr val="accent5">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b="1" dirty="0">
                <a:solidFill>
                  <a:schemeClr val="tx1"/>
                </a:solidFill>
                <a:latin typeface="Alexandria"/>
              </a:rPr>
              <a:t>The focus group is the most common type of qualitative </a:t>
            </a:r>
          </a:p>
          <a:p>
            <a:pPr algn="ctr"/>
            <a:r>
              <a:rPr lang="en-US" sz="2000" b="1" dirty="0">
                <a:solidFill>
                  <a:schemeClr val="tx1"/>
                </a:solidFill>
                <a:latin typeface="Alexandria"/>
              </a:rPr>
              <a:t>research because it provides a good balance between accuracy and cost</a:t>
            </a:r>
            <a:endParaRPr lang="ar-SY" sz="2000" b="1" dirty="0">
              <a:solidFill>
                <a:schemeClr val="tx1"/>
              </a:solidFill>
              <a:latin typeface="Alexandria"/>
            </a:endParaRPr>
          </a:p>
        </p:txBody>
      </p:sp>
      <p:sp>
        <p:nvSpPr>
          <p:cNvPr id="11" name="TextBox 47">
            <a:extLst>
              <a:ext uri="{FF2B5EF4-FFF2-40B4-BE49-F238E27FC236}">
                <a16:creationId xmlns:a16="http://schemas.microsoft.com/office/drawing/2014/main" id="{EBD7DD59-C30F-CCBA-ACA3-550244AB3702}"/>
              </a:ext>
            </a:extLst>
          </p:cNvPr>
          <p:cNvSpPr txBox="1"/>
          <p:nvPr/>
        </p:nvSpPr>
        <p:spPr>
          <a:xfrm>
            <a:off x="4695729" y="2810007"/>
            <a:ext cx="6569650" cy="2957861"/>
          </a:xfrm>
          <a:prstGeom prst="rect">
            <a:avLst/>
          </a:prstGeom>
          <a:solidFill>
            <a:schemeClr val="accent4">
              <a:lumMod val="20000"/>
              <a:lumOff val="80000"/>
            </a:schemeClr>
          </a:solidFill>
        </p:spPr>
        <p:txBody>
          <a:bodyPr wrap="square" rtlCol="0">
            <a:spAutoFit/>
          </a:bodyPr>
          <a:lstStyle/>
          <a:p>
            <a:pPr marL="285750" indent="-285750">
              <a:lnSpc>
                <a:spcPct val="150000"/>
              </a:lnSpc>
              <a:buFont typeface="Arial" panose="020B0604020202020204" pitchFamily="34" charset="0"/>
              <a:buChar char="•"/>
            </a:pPr>
            <a:r>
              <a:rPr lang="en-US" dirty="0">
                <a:latin typeface="Alexandria"/>
              </a:rPr>
              <a:t>Respondents are screened for specific demographic and psychographic criteria. </a:t>
            </a:r>
          </a:p>
          <a:p>
            <a:pPr marL="285750" indent="-285750">
              <a:lnSpc>
                <a:spcPct val="150000"/>
              </a:lnSpc>
              <a:buFont typeface="Arial" panose="020B0604020202020204" pitchFamily="34" charset="0"/>
              <a:buChar char="•"/>
            </a:pPr>
            <a:r>
              <a:rPr lang="en-US" dirty="0">
                <a:latin typeface="Alexandria"/>
              </a:rPr>
              <a:t>Groups usually comprise no more than 10 to 12 participants. </a:t>
            </a:r>
          </a:p>
          <a:p>
            <a:pPr marL="285750" indent="-285750">
              <a:lnSpc>
                <a:spcPct val="150000"/>
              </a:lnSpc>
              <a:buFont typeface="Arial" panose="020B0604020202020204" pitchFamily="34" charset="0"/>
              <a:buChar char="•"/>
            </a:pPr>
            <a:r>
              <a:rPr lang="en-US" dirty="0">
                <a:latin typeface="Alexandria"/>
              </a:rPr>
              <a:t>Multiple focus groups can be used to see variations in the perceptions and reactions of different targets. </a:t>
            </a:r>
          </a:p>
          <a:p>
            <a:pPr marL="285750" indent="-285750">
              <a:lnSpc>
                <a:spcPct val="150000"/>
              </a:lnSpc>
              <a:buFont typeface="Arial" panose="020B0604020202020204" pitchFamily="34" charset="0"/>
              <a:buChar char="•"/>
            </a:pPr>
            <a:r>
              <a:rPr lang="en-US" dirty="0">
                <a:latin typeface="Alexandria"/>
              </a:rPr>
              <a:t>A professionally trained facilitator is usually hired to conduct the discussion</a:t>
            </a:r>
            <a:endParaRPr lang="en-US" sz="2000" dirty="0">
              <a:latin typeface="Alexandria"/>
            </a:endParaRPr>
          </a:p>
        </p:txBody>
      </p:sp>
      <p:sp>
        <p:nvSpPr>
          <p:cNvPr id="13" name="TextBox 2">
            <a:extLst>
              <a:ext uri="{FF2B5EF4-FFF2-40B4-BE49-F238E27FC236}">
                <a16:creationId xmlns:a16="http://schemas.microsoft.com/office/drawing/2014/main" id="{0A0150C1-9FD1-CF33-1F99-E0F8DF02FEE8}"/>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10351058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A512DE-EC17-F63E-6FDA-F0E20DB2D4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8472106-F345-DEC6-067F-14FFED99B41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560421B-D620-2334-8846-512EE478FC54}"/>
              </a:ext>
            </a:extLst>
          </p:cNvPr>
          <p:cNvSpPr/>
          <p:nvPr/>
        </p:nvSpPr>
        <p:spPr>
          <a:xfrm>
            <a:off x="525141" y="1723734"/>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9D7DA7BF-3047-4BB4-4162-B06FA7EED257}"/>
              </a:ext>
            </a:extLst>
          </p:cNvPr>
          <p:cNvSpPr txBox="1"/>
          <p:nvPr/>
        </p:nvSpPr>
        <p:spPr>
          <a:xfrm>
            <a:off x="960721" y="1927292"/>
            <a:ext cx="8977758" cy="400110"/>
          </a:xfrm>
          <a:prstGeom prst="rect">
            <a:avLst/>
          </a:prstGeom>
          <a:solidFill>
            <a:schemeClr val="bg1"/>
          </a:solidFill>
        </p:spPr>
        <p:txBody>
          <a:bodyPr wrap="square" rtlCol="0">
            <a:spAutoFit/>
          </a:bodyPr>
          <a:lstStyle/>
          <a:p>
            <a:r>
              <a:rPr lang="en-US" sz="2000" b="1" dirty="0"/>
              <a:t>Examples of how qualitative research can be applied to specific real estate projects</a:t>
            </a:r>
            <a:endParaRPr lang="en-US" sz="2000" b="1" dirty="0">
              <a:latin typeface="Alexandria"/>
            </a:endParaRPr>
          </a:p>
        </p:txBody>
      </p:sp>
      <p:pic>
        <p:nvPicPr>
          <p:cNvPr id="5" name="Graphic 21">
            <a:extLst>
              <a:ext uri="{FF2B5EF4-FFF2-40B4-BE49-F238E27FC236}">
                <a16:creationId xmlns:a16="http://schemas.microsoft.com/office/drawing/2014/main" id="{FA07969F-AD9A-9028-868C-6412EFE7C9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مستطيل: زوايا مستديرة 1">
            <a:extLst>
              <a:ext uri="{FF2B5EF4-FFF2-40B4-BE49-F238E27FC236}">
                <a16:creationId xmlns:a16="http://schemas.microsoft.com/office/drawing/2014/main" id="{94313BE9-6B31-7CF6-5914-F841AE021614}"/>
              </a:ext>
            </a:extLst>
          </p:cNvPr>
          <p:cNvSpPr/>
          <p:nvPr/>
        </p:nvSpPr>
        <p:spPr>
          <a:xfrm>
            <a:off x="1649493" y="2527667"/>
            <a:ext cx="3763655" cy="314090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A residential builder can conduct focus groups with consumers who are potential buyers or renters, asking them about their space requirements or getting their reactions to possible architectural elevations, building materials, interior finishes, appliances, or color schemes.</a:t>
            </a:r>
            <a:endParaRPr lang="ar-SY" sz="2000" dirty="0">
              <a:solidFill>
                <a:schemeClr val="tx1"/>
              </a:solidFill>
              <a:latin typeface="Alexandria"/>
            </a:endParaRPr>
          </a:p>
        </p:txBody>
      </p:sp>
      <p:sp>
        <p:nvSpPr>
          <p:cNvPr id="7" name="مستطيل: زوايا مستديرة 6">
            <a:extLst>
              <a:ext uri="{FF2B5EF4-FFF2-40B4-BE49-F238E27FC236}">
                <a16:creationId xmlns:a16="http://schemas.microsoft.com/office/drawing/2014/main" id="{DA9C23D5-77BC-E49E-5CDD-D1E2AEB271C4}"/>
              </a:ext>
            </a:extLst>
          </p:cNvPr>
          <p:cNvSpPr/>
          <p:nvPr/>
        </p:nvSpPr>
        <p:spPr>
          <a:xfrm>
            <a:off x="6537499" y="2527667"/>
            <a:ext cx="3763655" cy="314090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rPr>
              <a:t>An office and industrial real estate agent might use focus groups with potential tenants. The agent may have access to information on leases that will expire in the next 12 to 18 months, allowing him or her to zero in on businesses that represent potential tenants for a new or renovated building</a:t>
            </a:r>
            <a:endParaRPr lang="ar-SY" sz="2000" dirty="0">
              <a:solidFill>
                <a:schemeClr val="tx1"/>
              </a:solidFill>
              <a:latin typeface="Alexandria"/>
            </a:endParaRPr>
          </a:p>
        </p:txBody>
      </p:sp>
      <p:sp>
        <p:nvSpPr>
          <p:cNvPr id="11" name="TextBox 2">
            <a:extLst>
              <a:ext uri="{FF2B5EF4-FFF2-40B4-BE49-F238E27FC236}">
                <a16:creationId xmlns:a16="http://schemas.microsoft.com/office/drawing/2014/main" id="{E7CB5370-B0D3-49AD-AF1F-C6F7B06C3425}"/>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spTree>
    <p:extLst>
      <p:ext uri="{BB962C8B-B14F-4D97-AF65-F5344CB8AC3E}">
        <p14:creationId xmlns:p14="http://schemas.microsoft.com/office/powerpoint/2010/main" val="19440470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676B26-C0A6-642B-70B6-22D88E9D8C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6C5BB00-CB45-4107-41FF-DDEEE0E19FF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1A7F71C-1A7F-8F3E-3B5B-71DB753D3EAF}"/>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4A664D1-54A9-E088-CE75-EDCE9A4A4D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موجة مزدوجة 3">
            <a:extLst>
              <a:ext uri="{FF2B5EF4-FFF2-40B4-BE49-F238E27FC236}">
                <a16:creationId xmlns:a16="http://schemas.microsoft.com/office/drawing/2014/main" id="{63B9E889-6A9B-D3FB-A4F5-77260D7C4389}"/>
              </a:ext>
            </a:extLst>
          </p:cNvPr>
          <p:cNvSpPr/>
          <p:nvPr/>
        </p:nvSpPr>
        <p:spPr>
          <a:xfrm>
            <a:off x="1195312" y="2312108"/>
            <a:ext cx="4448308" cy="2824261"/>
          </a:xfrm>
          <a:prstGeom prst="doubleWave">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200" b="1" dirty="0">
                <a:solidFill>
                  <a:schemeClr val="tx1"/>
                </a:solidFill>
                <a:latin typeface="Alexandria"/>
              </a:rPr>
              <a:t>Any survey research, whether quantitative or qualitative, is a single component of a comprehensive market study and cannot replace the vital information that is gathered through other market analysis techniques. </a:t>
            </a:r>
            <a:endParaRPr lang="ar-SY" sz="2200" b="1" dirty="0">
              <a:solidFill>
                <a:schemeClr val="tx1"/>
              </a:solidFill>
              <a:latin typeface="Alexandria"/>
            </a:endParaRPr>
          </a:p>
        </p:txBody>
      </p:sp>
      <p:sp>
        <p:nvSpPr>
          <p:cNvPr id="6" name="TextBox 2">
            <a:extLst>
              <a:ext uri="{FF2B5EF4-FFF2-40B4-BE49-F238E27FC236}">
                <a16:creationId xmlns:a16="http://schemas.microsoft.com/office/drawing/2014/main" id="{6C2C051D-D418-5D4D-92B6-74B0B37C18BF}"/>
              </a:ext>
            </a:extLst>
          </p:cNvPr>
          <p:cNvSpPr txBox="1"/>
          <p:nvPr/>
        </p:nvSpPr>
        <p:spPr>
          <a:xfrm>
            <a:off x="843289" y="925791"/>
            <a:ext cx="8326179" cy="671851"/>
          </a:xfrm>
          <a:prstGeom prst="rect">
            <a:avLst/>
          </a:prstGeom>
          <a:noFill/>
        </p:spPr>
        <p:txBody>
          <a:bodyPr wrap="square" rtlCol="0">
            <a:spAutoFit/>
          </a:bodyPr>
          <a:lstStyle/>
          <a:p>
            <a:pPr>
              <a:lnSpc>
                <a:spcPct val="150000"/>
              </a:lnSpc>
            </a:pPr>
            <a:r>
              <a:rPr lang="en-US" sz="2800" dirty="0"/>
              <a:t>2.Consumer Surveys and Focus Groups</a:t>
            </a:r>
            <a:endParaRPr lang="en-US" sz="2800" b="1" dirty="0">
              <a:latin typeface="Alexandria" charset="0"/>
            </a:endParaRPr>
          </a:p>
        </p:txBody>
      </p:sp>
      <p:pic>
        <p:nvPicPr>
          <p:cNvPr id="2" name="صورة 1">
            <a:extLst>
              <a:ext uri="{FF2B5EF4-FFF2-40B4-BE49-F238E27FC236}">
                <a16:creationId xmlns:a16="http://schemas.microsoft.com/office/drawing/2014/main" id="{72F9C148-A664-38FF-E692-0D08426ADC8C}"/>
              </a:ext>
            </a:extLst>
          </p:cNvPr>
          <p:cNvPicPr>
            <a:picLocks noChangeAspect="1"/>
          </p:cNvPicPr>
          <p:nvPr/>
        </p:nvPicPr>
        <p:blipFill>
          <a:blip r:embed="rId3"/>
          <a:stretch>
            <a:fillRect/>
          </a:stretch>
        </p:blipFill>
        <p:spPr>
          <a:xfrm>
            <a:off x="6096000" y="2300135"/>
            <a:ext cx="5060731" cy="2836234"/>
          </a:xfrm>
          <a:prstGeom prst="rect">
            <a:avLst/>
          </a:prstGeom>
        </p:spPr>
      </p:pic>
    </p:spTree>
    <p:extLst>
      <p:ext uri="{BB962C8B-B14F-4D97-AF65-F5344CB8AC3E}">
        <p14:creationId xmlns:p14="http://schemas.microsoft.com/office/powerpoint/2010/main" val="25244191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58AAD7-A02E-F912-C5F8-6D4F7375F2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5BD346-C3B8-4C83-1219-B00DC431C83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07631C1-FAE6-2663-945C-E8D2FA72398E}"/>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925790-9E2A-B37E-FA0F-C8E62E2450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2">
            <a:extLst>
              <a:ext uri="{FF2B5EF4-FFF2-40B4-BE49-F238E27FC236}">
                <a16:creationId xmlns:a16="http://schemas.microsoft.com/office/drawing/2014/main" id="{1EEBB366-7380-F69B-E4F0-49F8DCE725AE}"/>
              </a:ext>
            </a:extLst>
          </p:cNvPr>
          <p:cNvSpPr txBox="1"/>
          <p:nvPr/>
        </p:nvSpPr>
        <p:spPr>
          <a:xfrm>
            <a:off x="742931" y="854654"/>
            <a:ext cx="10369354" cy="671851"/>
          </a:xfrm>
          <a:prstGeom prst="rect">
            <a:avLst/>
          </a:prstGeom>
          <a:noFill/>
        </p:spPr>
        <p:txBody>
          <a:bodyPr wrap="square" rtlCol="0">
            <a:spAutoFit/>
          </a:bodyPr>
          <a:lstStyle/>
          <a:p>
            <a:pPr>
              <a:lnSpc>
                <a:spcPct val="150000"/>
              </a:lnSpc>
            </a:pPr>
            <a:r>
              <a:rPr lang="en-US" sz="2800" dirty="0">
                <a:latin typeface="Alexandria"/>
              </a:rPr>
              <a:t>3.Documentation of Historical Supply Trends and Current Conditions</a:t>
            </a:r>
            <a:endParaRPr lang="en-US" sz="2800" b="1" dirty="0">
              <a:latin typeface="Alexandria"/>
            </a:endParaRPr>
          </a:p>
        </p:txBody>
      </p:sp>
      <p:sp>
        <p:nvSpPr>
          <p:cNvPr id="7" name="TextBox 23">
            <a:extLst>
              <a:ext uri="{FF2B5EF4-FFF2-40B4-BE49-F238E27FC236}">
                <a16:creationId xmlns:a16="http://schemas.microsoft.com/office/drawing/2014/main" id="{A2B8DFC3-0A1B-AD2B-DA2A-1FC4AC91ED84}"/>
              </a:ext>
            </a:extLst>
          </p:cNvPr>
          <p:cNvSpPr txBox="1"/>
          <p:nvPr/>
        </p:nvSpPr>
        <p:spPr>
          <a:xfrm>
            <a:off x="943590" y="1749548"/>
            <a:ext cx="10304820" cy="2862322"/>
          </a:xfrm>
          <a:prstGeom prst="rect">
            <a:avLst/>
          </a:prstGeom>
          <a:solidFill>
            <a:schemeClr val="bg1"/>
          </a:solidFill>
        </p:spPr>
        <p:txBody>
          <a:bodyPr wrap="square" rtlCol="0">
            <a:spAutoFit/>
          </a:bodyPr>
          <a:lstStyle/>
          <a:p>
            <a:pPr marL="342900" indent="-342900">
              <a:buFont typeface="Arial" panose="020B0604020202020204" pitchFamily="34" charset="0"/>
              <a:buChar char="•"/>
            </a:pPr>
            <a:r>
              <a:rPr lang="en-US" sz="2000" dirty="0">
                <a:latin typeface="Alexandria"/>
              </a:rPr>
              <a:t>The supply section of a market study looks at current conditions in light of past performance trends. </a:t>
            </a:r>
          </a:p>
          <a:p>
            <a:pPr marL="342900" indent="-342900">
              <a:buFont typeface="Arial" panose="020B0604020202020204" pitchFamily="34" charset="0"/>
              <a:buChar char="•"/>
            </a:pPr>
            <a:r>
              <a:rPr lang="en-US" sz="2000" dirty="0">
                <a:latin typeface="Alexandria"/>
              </a:rPr>
              <a:t>In addition, key indicators for the local market area are compared with metropolitan area or countywide data. </a:t>
            </a:r>
          </a:p>
          <a:p>
            <a:pPr marL="342900" indent="-342900">
              <a:buFont typeface="Arial" panose="020B0604020202020204" pitchFamily="34" charset="0"/>
              <a:buChar char="•"/>
            </a:pPr>
            <a:r>
              <a:rPr lang="en-US" sz="2000" dirty="0">
                <a:latin typeface="Alexandria"/>
              </a:rPr>
              <a:t>The greatest detail is presented for those properties deemed to be most competitive with the subject site. </a:t>
            </a:r>
          </a:p>
          <a:p>
            <a:pPr marL="342900" indent="-342900">
              <a:buFont typeface="Arial" panose="020B0604020202020204" pitchFamily="34" charset="0"/>
              <a:buChar char="•"/>
            </a:pPr>
            <a:r>
              <a:rPr lang="en-US" sz="2000" dirty="0">
                <a:latin typeface="Alexandria"/>
              </a:rPr>
              <a:t>The study assesses the strengths and limitations of competitive buildings objectively.</a:t>
            </a:r>
          </a:p>
          <a:p>
            <a:pPr marL="342900" indent="-342900">
              <a:buFont typeface="Arial" panose="020B0604020202020204" pitchFamily="34" charset="0"/>
              <a:buChar char="•"/>
            </a:pPr>
            <a:r>
              <a:rPr lang="en-US" sz="2000" dirty="0">
                <a:latin typeface="Alexandria"/>
              </a:rPr>
              <a:t>It also discusses known additions to future supply (under construction or approved) as well as other potential competitors not yet underway. </a:t>
            </a:r>
          </a:p>
        </p:txBody>
      </p:sp>
      <p:sp>
        <p:nvSpPr>
          <p:cNvPr id="8" name="مستطيل: زوايا مستديرة 7">
            <a:extLst>
              <a:ext uri="{FF2B5EF4-FFF2-40B4-BE49-F238E27FC236}">
                <a16:creationId xmlns:a16="http://schemas.microsoft.com/office/drawing/2014/main" id="{68FD161C-74A4-067C-EC17-C9219EB18CEE}"/>
              </a:ext>
            </a:extLst>
          </p:cNvPr>
          <p:cNvSpPr/>
          <p:nvPr/>
        </p:nvSpPr>
        <p:spPr>
          <a:xfrm>
            <a:off x="1625431" y="4741557"/>
            <a:ext cx="8604354" cy="774803"/>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r>
              <a:rPr lang="en-US" sz="2000" dirty="0">
                <a:solidFill>
                  <a:schemeClr val="tx1"/>
                </a:solidFill>
                <a:latin typeface="Alexandria"/>
              </a:rPr>
              <a:t>The amount of space in the planning pipeline should be compared with historical data to determine whether future construction levels are sustainable.</a:t>
            </a:r>
          </a:p>
        </p:txBody>
      </p:sp>
    </p:spTree>
    <p:extLst>
      <p:ext uri="{BB962C8B-B14F-4D97-AF65-F5344CB8AC3E}">
        <p14:creationId xmlns:p14="http://schemas.microsoft.com/office/powerpoint/2010/main" val="16101694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290CCD-560B-ABF7-F565-808C2E82CD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91B26F-7DB5-ECF1-3153-7BADCCD4DEF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71753E5-475B-4044-BB1D-AD1F71C29CDF}"/>
              </a:ext>
            </a:extLst>
          </p:cNvPr>
          <p:cNvSpPr/>
          <p:nvPr/>
        </p:nvSpPr>
        <p:spPr>
          <a:xfrm>
            <a:off x="742931" y="1669354"/>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8725CE1-0F4B-0CD5-96C3-CC8F41F89D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4ED8112-B19D-84EF-C8D6-91990D93E91D}"/>
              </a:ext>
            </a:extLst>
          </p:cNvPr>
          <p:cNvSpPr txBox="1"/>
          <p:nvPr/>
        </p:nvSpPr>
        <p:spPr>
          <a:xfrm>
            <a:off x="742931" y="854654"/>
            <a:ext cx="10369354" cy="671851"/>
          </a:xfrm>
          <a:prstGeom prst="rect">
            <a:avLst/>
          </a:prstGeom>
          <a:noFill/>
        </p:spPr>
        <p:txBody>
          <a:bodyPr wrap="square" rtlCol="0">
            <a:spAutoFit/>
          </a:bodyPr>
          <a:lstStyle/>
          <a:p>
            <a:pPr>
              <a:lnSpc>
                <a:spcPct val="150000"/>
              </a:lnSpc>
            </a:pPr>
            <a:r>
              <a:rPr lang="en-US" sz="2800" dirty="0">
                <a:latin typeface="Alexandria"/>
              </a:rPr>
              <a:t>3.Documentation of Historical Supply Trends and Current Conditions</a:t>
            </a:r>
            <a:endParaRPr lang="en-US" sz="2800" b="1" dirty="0">
              <a:latin typeface="Alexandria"/>
            </a:endParaRPr>
          </a:p>
        </p:txBody>
      </p:sp>
      <p:pic>
        <p:nvPicPr>
          <p:cNvPr id="4" name="Picture 4">
            <a:extLst>
              <a:ext uri="{FF2B5EF4-FFF2-40B4-BE49-F238E27FC236}">
                <a16:creationId xmlns:a16="http://schemas.microsoft.com/office/drawing/2014/main" id="{FFAC2ECF-6846-CAA9-9F77-43BC5C62A0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8582382">
            <a:off x="358790" y="2140217"/>
            <a:ext cx="3796501" cy="3554835"/>
          </a:xfrm>
          <a:prstGeom prst="rect">
            <a:avLst/>
          </a:prstGeom>
        </p:spPr>
      </p:pic>
      <p:sp>
        <p:nvSpPr>
          <p:cNvPr id="6" name="TextBox 2">
            <a:extLst>
              <a:ext uri="{FF2B5EF4-FFF2-40B4-BE49-F238E27FC236}">
                <a16:creationId xmlns:a16="http://schemas.microsoft.com/office/drawing/2014/main" id="{DB346888-49DB-7255-8807-9977AA919112}"/>
              </a:ext>
            </a:extLst>
          </p:cNvPr>
          <p:cNvSpPr txBox="1"/>
          <p:nvPr/>
        </p:nvSpPr>
        <p:spPr>
          <a:xfrm>
            <a:off x="2241581" y="1949012"/>
            <a:ext cx="8568402" cy="400110"/>
          </a:xfrm>
          <a:prstGeom prst="rect">
            <a:avLst/>
          </a:prstGeom>
          <a:solidFill>
            <a:schemeClr val="accent1">
              <a:lumMod val="20000"/>
              <a:lumOff val="80000"/>
            </a:schemeClr>
          </a:solidFill>
        </p:spPr>
        <p:txBody>
          <a:bodyPr wrap="square" rtlCol="0">
            <a:spAutoFit/>
          </a:bodyPr>
          <a:lstStyle/>
          <a:p>
            <a:pPr algn="r" rtl="1">
              <a:lnSpc>
                <a:spcPts val="2400"/>
              </a:lnSpc>
              <a:buNone/>
            </a:pPr>
            <a:r>
              <a:rPr lang="en-US" sz="2000" dirty="0">
                <a:latin typeface="Alexandria"/>
              </a:rPr>
              <a:t>The size of the current inventory (number of housing units; square feet of office</a:t>
            </a:r>
            <a:endParaRPr lang="ar-SY" sz="2000" dirty="0">
              <a:solidFill>
                <a:srgbClr val="1F1F1F"/>
              </a:solidFill>
              <a:latin typeface="Alexandria"/>
              <a:cs typeface="Sakkal Majalla" panose="02000000000000000000" pitchFamily="2" charset="-78"/>
            </a:endParaRPr>
          </a:p>
        </p:txBody>
      </p:sp>
      <p:sp>
        <p:nvSpPr>
          <p:cNvPr id="8" name="TextBox 2">
            <a:extLst>
              <a:ext uri="{FF2B5EF4-FFF2-40B4-BE49-F238E27FC236}">
                <a16:creationId xmlns:a16="http://schemas.microsoft.com/office/drawing/2014/main" id="{FADE5BF2-2443-0A73-DAE8-F12BC9A9BA99}"/>
              </a:ext>
            </a:extLst>
          </p:cNvPr>
          <p:cNvSpPr txBox="1"/>
          <p:nvPr/>
        </p:nvSpPr>
        <p:spPr>
          <a:xfrm>
            <a:off x="3470879" y="3028890"/>
            <a:ext cx="5493239" cy="400110"/>
          </a:xfrm>
          <a:prstGeom prst="rect">
            <a:avLst/>
          </a:prstGeom>
          <a:solidFill>
            <a:schemeClr val="accent1">
              <a:lumMod val="20000"/>
              <a:lumOff val="80000"/>
            </a:schemeClr>
          </a:solidFill>
        </p:spPr>
        <p:txBody>
          <a:bodyPr wrap="square" rtlCol="0">
            <a:spAutoFit/>
          </a:bodyPr>
          <a:lstStyle/>
          <a:p>
            <a:pPr algn="r" rtl="1">
              <a:lnSpc>
                <a:spcPts val="2400"/>
              </a:lnSpc>
              <a:buNone/>
            </a:pPr>
            <a:r>
              <a:rPr lang="en-US" sz="2000" dirty="0">
                <a:latin typeface="Alexandria"/>
              </a:rPr>
              <a:t>How much the inventory has increased over time</a:t>
            </a:r>
            <a:endParaRPr lang="ar-SY" sz="2000" dirty="0">
              <a:solidFill>
                <a:srgbClr val="1F1F1F"/>
              </a:solidFill>
              <a:latin typeface="Alexandria"/>
              <a:cs typeface="Sakkal Majalla" panose="02000000000000000000" pitchFamily="2" charset="-78"/>
            </a:endParaRPr>
          </a:p>
        </p:txBody>
      </p:sp>
      <p:sp>
        <p:nvSpPr>
          <p:cNvPr id="9" name="TextBox 2">
            <a:extLst>
              <a:ext uri="{FF2B5EF4-FFF2-40B4-BE49-F238E27FC236}">
                <a16:creationId xmlns:a16="http://schemas.microsoft.com/office/drawing/2014/main" id="{BA176E1B-96FA-40FB-C0F4-D683F84E7F35}"/>
              </a:ext>
            </a:extLst>
          </p:cNvPr>
          <p:cNvSpPr txBox="1"/>
          <p:nvPr/>
        </p:nvSpPr>
        <p:spPr>
          <a:xfrm>
            <a:off x="3470879" y="4224882"/>
            <a:ext cx="4398957" cy="707886"/>
          </a:xfrm>
          <a:prstGeom prst="rect">
            <a:avLst/>
          </a:prstGeom>
          <a:solidFill>
            <a:schemeClr val="accent1">
              <a:lumMod val="20000"/>
              <a:lumOff val="80000"/>
            </a:schemeClr>
          </a:solidFill>
        </p:spPr>
        <p:txBody>
          <a:bodyPr wrap="square" rtlCol="0">
            <a:spAutoFit/>
          </a:bodyPr>
          <a:lstStyle/>
          <a:p>
            <a:pPr algn="r" rtl="1">
              <a:lnSpc>
                <a:spcPts val="2400"/>
              </a:lnSpc>
              <a:buNone/>
            </a:pPr>
            <a:r>
              <a:rPr lang="en-US" sz="2000" dirty="0">
                <a:latin typeface="Alexandria"/>
              </a:rPr>
              <a:t>Inventory quality (often expressed as class A, class B, or class C) </a:t>
            </a:r>
            <a:endParaRPr lang="ar-SY" sz="2000" dirty="0">
              <a:solidFill>
                <a:srgbClr val="1F1F1F"/>
              </a:solidFill>
              <a:latin typeface="Alexandria"/>
              <a:cs typeface="Sakkal Majalla" panose="02000000000000000000" pitchFamily="2" charset="-78"/>
            </a:endParaRPr>
          </a:p>
        </p:txBody>
      </p:sp>
      <p:sp>
        <p:nvSpPr>
          <p:cNvPr id="10" name="TextBox 2">
            <a:extLst>
              <a:ext uri="{FF2B5EF4-FFF2-40B4-BE49-F238E27FC236}">
                <a16:creationId xmlns:a16="http://schemas.microsoft.com/office/drawing/2014/main" id="{0B4404C3-A06D-A9AF-2BDF-2637BDE309B7}"/>
              </a:ext>
            </a:extLst>
          </p:cNvPr>
          <p:cNvSpPr txBox="1"/>
          <p:nvPr/>
        </p:nvSpPr>
        <p:spPr>
          <a:xfrm>
            <a:off x="2626178" y="5336198"/>
            <a:ext cx="4554111" cy="400110"/>
          </a:xfrm>
          <a:prstGeom prst="rect">
            <a:avLst/>
          </a:prstGeom>
          <a:solidFill>
            <a:schemeClr val="accent1">
              <a:lumMod val="20000"/>
              <a:lumOff val="80000"/>
            </a:schemeClr>
          </a:solidFill>
        </p:spPr>
        <p:txBody>
          <a:bodyPr wrap="square" rtlCol="0">
            <a:spAutoFit/>
          </a:bodyPr>
          <a:lstStyle/>
          <a:p>
            <a:pPr rtl="1">
              <a:lnSpc>
                <a:spcPts val="2400"/>
              </a:lnSpc>
              <a:buNone/>
            </a:pPr>
            <a:r>
              <a:rPr lang="en-US" sz="2000" dirty="0">
                <a:latin typeface="Alexandria"/>
              </a:rPr>
              <a:t>Anticipated near-term new construction.</a:t>
            </a:r>
            <a:endParaRPr lang="ar-SY" sz="2000" dirty="0">
              <a:solidFill>
                <a:srgbClr val="1F1F1F"/>
              </a:solidFill>
              <a:latin typeface="Alexandria"/>
              <a:cs typeface="Sakkal Majalla" panose="02000000000000000000" pitchFamily="2" charset="-78"/>
            </a:endParaRPr>
          </a:p>
        </p:txBody>
      </p:sp>
      <p:sp>
        <p:nvSpPr>
          <p:cNvPr id="11" name="شكل بيضاوي 10">
            <a:extLst>
              <a:ext uri="{FF2B5EF4-FFF2-40B4-BE49-F238E27FC236}">
                <a16:creationId xmlns:a16="http://schemas.microsoft.com/office/drawing/2014/main" id="{27F92CAF-8BB0-B4A5-0D96-0E0EF337A8FD}"/>
              </a:ext>
            </a:extLst>
          </p:cNvPr>
          <p:cNvSpPr/>
          <p:nvPr/>
        </p:nvSpPr>
        <p:spPr>
          <a:xfrm>
            <a:off x="8499424" y="3428999"/>
            <a:ext cx="2612861" cy="2276397"/>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The analyst must explain the reasons for any significant deviation from areawide norms </a:t>
            </a:r>
          </a:p>
        </p:txBody>
      </p:sp>
    </p:spTree>
    <p:extLst>
      <p:ext uri="{BB962C8B-B14F-4D97-AF65-F5344CB8AC3E}">
        <p14:creationId xmlns:p14="http://schemas.microsoft.com/office/powerpoint/2010/main" val="4346985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33D8E6-3056-9126-86E3-C85E4427E58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9B1572D-0EA3-1CCD-A2AF-F4DD331CA2D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C5CE0AB-665D-576B-916E-B1352DF456AB}"/>
              </a:ext>
            </a:extLst>
          </p:cNvPr>
          <p:cNvSpPr/>
          <p:nvPr/>
        </p:nvSpPr>
        <p:spPr>
          <a:xfrm>
            <a:off x="742931" y="1669354"/>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207A335-9947-61EC-EF4B-FF3F66117B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32047F28-72FC-1950-A482-C415EDE937E7}"/>
              </a:ext>
            </a:extLst>
          </p:cNvPr>
          <p:cNvSpPr txBox="1"/>
          <p:nvPr/>
        </p:nvSpPr>
        <p:spPr>
          <a:xfrm>
            <a:off x="742931" y="854654"/>
            <a:ext cx="10369354" cy="671851"/>
          </a:xfrm>
          <a:prstGeom prst="rect">
            <a:avLst/>
          </a:prstGeom>
          <a:noFill/>
        </p:spPr>
        <p:txBody>
          <a:bodyPr wrap="square" rtlCol="0">
            <a:spAutoFit/>
          </a:bodyPr>
          <a:lstStyle/>
          <a:p>
            <a:pPr>
              <a:lnSpc>
                <a:spcPct val="150000"/>
              </a:lnSpc>
            </a:pPr>
            <a:r>
              <a:rPr lang="en-US" sz="2800" dirty="0">
                <a:latin typeface="Alexandria"/>
              </a:rPr>
              <a:t>3.Documentation of Historical Supply Trends and Current Conditions</a:t>
            </a:r>
            <a:endParaRPr lang="en-US" sz="2800" b="1" dirty="0">
              <a:latin typeface="Alexandria"/>
            </a:endParaRPr>
          </a:p>
        </p:txBody>
      </p:sp>
      <p:pic>
        <p:nvPicPr>
          <p:cNvPr id="4" name="Picture 4">
            <a:extLst>
              <a:ext uri="{FF2B5EF4-FFF2-40B4-BE49-F238E27FC236}">
                <a16:creationId xmlns:a16="http://schemas.microsoft.com/office/drawing/2014/main" id="{AA1907B0-3CB3-FD65-44B6-CF6E67C8BB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8582382">
            <a:off x="358790" y="2140217"/>
            <a:ext cx="3796501" cy="3554835"/>
          </a:xfrm>
          <a:prstGeom prst="rect">
            <a:avLst/>
          </a:prstGeom>
        </p:spPr>
      </p:pic>
      <p:sp>
        <p:nvSpPr>
          <p:cNvPr id="6" name="TextBox 2">
            <a:extLst>
              <a:ext uri="{FF2B5EF4-FFF2-40B4-BE49-F238E27FC236}">
                <a16:creationId xmlns:a16="http://schemas.microsoft.com/office/drawing/2014/main" id="{A9D63643-27D6-C915-1D7C-09068C602CD7}"/>
              </a:ext>
            </a:extLst>
          </p:cNvPr>
          <p:cNvSpPr txBox="1"/>
          <p:nvPr/>
        </p:nvSpPr>
        <p:spPr>
          <a:xfrm>
            <a:off x="1199213" y="1834540"/>
            <a:ext cx="10088849" cy="707886"/>
          </a:xfrm>
          <a:prstGeom prst="rect">
            <a:avLst/>
          </a:prstGeom>
          <a:solidFill>
            <a:schemeClr val="accent4">
              <a:lumMod val="40000"/>
              <a:lumOff val="60000"/>
            </a:schemeClr>
          </a:solidFill>
        </p:spPr>
        <p:txBody>
          <a:bodyPr wrap="square" rtlCol="0">
            <a:spAutoFit/>
          </a:bodyPr>
          <a:lstStyle/>
          <a:p>
            <a:pPr rtl="1">
              <a:lnSpc>
                <a:spcPts val="2400"/>
              </a:lnSpc>
              <a:buNone/>
            </a:pPr>
            <a:r>
              <a:rPr lang="en-US" sz="2000" dirty="0">
                <a:latin typeface="Alexandria"/>
              </a:rPr>
              <a:t>Number of units or square feet or space yet to be absorbed in projects already completed or under construction.</a:t>
            </a:r>
            <a:endParaRPr lang="ar-SY" sz="2000" dirty="0">
              <a:solidFill>
                <a:srgbClr val="1F1F1F"/>
              </a:solidFill>
              <a:latin typeface="Alexandria"/>
              <a:cs typeface="Sakkal Majalla" panose="02000000000000000000" pitchFamily="2" charset="-78"/>
            </a:endParaRPr>
          </a:p>
        </p:txBody>
      </p:sp>
      <p:sp>
        <p:nvSpPr>
          <p:cNvPr id="8" name="TextBox 2">
            <a:extLst>
              <a:ext uri="{FF2B5EF4-FFF2-40B4-BE49-F238E27FC236}">
                <a16:creationId xmlns:a16="http://schemas.microsoft.com/office/drawing/2014/main" id="{562FD423-BC3F-7561-B449-5D899F6F7AA2}"/>
              </a:ext>
            </a:extLst>
          </p:cNvPr>
          <p:cNvSpPr txBox="1"/>
          <p:nvPr/>
        </p:nvSpPr>
        <p:spPr>
          <a:xfrm>
            <a:off x="3231839" y="2892904"/>
            <a:ext cx="8056223" cy="707886"/>
          </a:xfrm>
          <a:prstGeom prst="rect">
            <a:avLst/>
          </a:prstGeom>
          <a:solidFill>
            <a:schemeClr val="accent4">
              <a:lumMod val="40000"/>
              <a:lumOff val="60000"/>
            </a:schemeClr>
          </a:solidFill>
        </p:spPr>
        <p:txBody>
          <a:bodyPr wrap="square" rtlCol="0">
            <a:spAutoFit/>
          </a:bodyPr>
          <a:lstStyle/>
          <a:p>
            <a:pPr algn="l">
              <a:lnSpc>
                <a:spcPts val="2400"/>
              </a:lnSpc>
              <a:buNone/>
            </a:pPr>
            <a:r>
              <a:rPr lang="en-US" sz="2000" dirty="0">
                <a:latin typeface="Alexandria"/>
              </a:rPr>
              <a:t>Current vacancy rates (including available sublet space for multitenant office </a:t>
            </a:r>
            <a:endParaRPr lang="ar-SY" sz="2000" dirty="0">
              <a:solidFill>
                <a:srgbClr val="1F1F1F"/>
              </a:solidFill>
              <a:latin typeface="Alexandria"/>
              <a:cs typeface="Sakkal Majalla" panose="02000000000000000000" pitchFamily="2" charset="-78"/>
            </a:endParaRPr>
          </a:p>
        </p:txBody>
      </p:sp>
      <p:sp>
        <p:nvSpPr>
          <p:cNvPr id="9" name="TextBox 2">
            <a:extLst>
              <a:ext uri="{FF2B5EF4-FFF2-40B4-BE49-F238E27FC236}">
                <a16:creationId xmlns:a16="http://schemas.microsoft.com/office/drawing/2014/main" id="{1EFBF909-60AB-4CA0-D913-F0260172EA9D}"/>
              </a:ext>
            </a:extLst>
          </p:cNvPr>
          <p:cNvSpPr txBox="1"/>
          <p:nvPr/>
        </p:nvSpPr>
        <p:spPr>
          <a:xfrm>
            <a:off x="3470879" y="4224882"/>
            <a:ext cx="7339104" cy="400110"/>
          </a:xfrm>
          <a:prstGeom prst="rect">
            <a:avLst/>
          </a:prstGeom>
          <a:solidFill>
            <a:schemeClr val="accent4">
              <a:lumMod val="40000"/>
              <a:lumOff val="60000"/>
            </a:schemeClr>
          </a:solidFill>
        </p:spPr>
        <p:txBody>
          <a:bodyPr wrap="square" rtlCol="0">
            <a:spAutoFit/>
          </a:bodyPr>
          <a:lstStyle/>
          <a:p>
            <a:pPr rtl="1">
              <a:lnSpc>
                <a:spcPts val="2400"/>
              </a:lnSpc>
              <a:buNone/>
            </a:pPr>
            <a:r>
              <a:rPr lang="en-US" sz="2000" dirty="0">
                <a:latin typeface="Alexandria"/>
              </a:rPr>
              <a:t>Sales prices, rent levels, or hotel room rates over time</a:t>
            </a:r>
            <a:endParaRPr lang="ar-SY" sz="2000" dirty="0">
              <a:solidFill>
                <a:srgbClr val="1F1F1F"/>
              </a:solidFill>
              <a:latin typeface="Alexandria"/>
              <a:cs typeface="Sakkal Majalla" panose="02000000000000000000" pitchFamily="2" charset="-78"/>
            </a:endParaRPr>
          </a:p>
        </p:txBody>
      </p:sp>
      <p:sp>
        <p:nvSpPr>
          <p:cNvPr id="10" name="TextBox 2">
            <a:extLst>
              <a:ext uri="{FF2B5EF4-FFF2-40B4-BE49-F238E27FC236}">
                <a16:creationId xmlns:a16="http://schemas.microsoft.com/office/drawing/2014/main" id="{5D2CEEBE-9F0A-DEB8-6CD3-8370FAD32BF3}"/>
              </a:ext>
            </a:extLst>
          </p:cNvPr>
          <p:cNvSpPr txBox="1"/>
          <p:nvPr/>
        </p:nvSpPr>
        <p:spPr>
          <a:xfrm>
            <a:off x="2485572" y="5207187"/>
            <a:ext cx="8802490" cy="400110"/>
          </a:xfrm>
          <a:prstGeom prst="rect">
            <a:avLst/>
          </a:prstGeom>
          <a:solidFill>
            <a:schemeClr val="accent4">
              <a:lumMod val="40000"/>
              <a:lumOff val="60000"/>
            </a:schemeClr>
          </a:solidFill>
        </p:spPr>
        <p:txBody>
          <a:bodyPr wrap="square" rtlCol="0">
            <a:spAutoFit/>
          </a:bodyPr>
          <a:lstStyle/>
          <a:p>
            <a:pPr rtl="1">
              <a:lnSpc>
                <a:spcPts val="2400"/>
              </a:lnSpc>
              <a:buNone/>
            </a:pPr>
            <a:r>
              <a:rPr lang="en-US" sz="2000" dirty="0">
                <a:latin typeface="Alexandria"/>
              </a:rPr>
              <a:t>Long-term supply of land that is zoned for the land use being examined (if known)</a:t>
            </a:r>
            <a:endParaRPr lang="ar-SY" sz="2000" dirty="0">
              <a:solidFill>
                <a:srgbClr val="1F1F1F"/>
              </a:solidFill>
              <a:latin typeface="Alexandria"/>
              <a:cs typeface="Sakkal Majalla" panose="02000000000000000000" pitchFamily="2" charset="-78"/>
            </a:endParaRPr>
          </a:p>
        </p:txBody>
      </p:sp>
    </p:spTree>
    <p:extLst>
      <p:ext uri="{BB962C8B-B14F-4D97-AF65-F5344CB8AC3E}">
        <p14:creationId xmlns:p14="http://schemas.microsoft.com/office/powerpoint/2010/main" val="396989347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11E8D8-6526-85AD-8C37-8C5F4790EC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F401196-F700-E818-8A34-ECFA23252C8F}"/>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1133CA8-960D-8FDC-4FD6-C3FB8C933E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47">
            <a:extLst>
              <a:ext uri="{FF2B5EF4-FFF2-40B4-BE49-F238E27FC236}">
                <a16:creationId xmlns:a16="http://schemas.microsoft.com/office/drawing/2014/main" id="{A74B89AC-BE66-21D6-820E-E412D1FB69C6}"/>
              </a:ext>
            </a:extLst>
          </p:cNvPr>
          <p:cNvSpPr txBox="1"/>
          <p:nvPr/>
        </p:nvSpPr>
        <p:spPr>
          <a:xfrm>
            <a:off x="762000" y="1868958"/>
            <a:ext cx="10531181" cy="4199611"/>
          </a:xfrm>
          <a:prstGeom prst="rect">
            <a:avLst/>
          </a:prstGeom>
          <a:solidFill>
            <a:schemeClr val="bg1"/>
          </a:solidFill>
        </p:spPr>
        <p:txBody>
          <a:bodyPr wrap="square" rtlCol="0">
            <a:spAutoFit/>
          </a:bodyPr>
          <a:lstStyle/>
          <a:p>
            <a:pPr>
              <a:lnSpc>
                <a:spcPct val="150000"/>
              </a:lnSpc>
            </a:pPr>
            <a:r>
              <a:rPr lang="en-US" sz="2000" b="1" dirty="0">
                <a:latin typeface="Alexandria"/>
              </a:rPr>
              <a:t>Breaking Down the Numbers: Property Types, Location, and Class</a:t>
            </a:r>
          </a:p>
          <a:p>
            <a:pPr>
              <a:lnSpc>
                <a:spcPct val="150000"/>
              </a:lnSpc>
            </a:pPr>
            <a:r>
              <a:rPr lang="en-US" sz="2000" b="1" dirty="0">
                <a:latin typeface="Alexandria"/>
              </a:rPr>
              <a:t>Property type</a:t>
            </a:r>
            <a:r>
              <a:rPr lang="en-US" sz="2000" dirty="0">
                <a:latin typeface="Alexandria"/>
              </a:rPr>
              <a:t>: Residential properties are classified by tenure (for sale or for rent) and physical characteristics (single-family detached, townhouse, or condominium; walk-up or elevator buildings).</a:t>
            </a:r>
          </a:p>
          <a:p>
            <a:pPr>
              <a:lnSpc>
                <a:spcPct val="150000"/>
              </a:lnSpc>
            </a:pPr>
            <a:r>
              <a:rPr lang="en-US" sz="2000" b="1" dirty="0">
                <a:latin typeface="Alexandria"/>
              </a:rPr>
              <a:t>Geographic submarkets</a:t>
            </a:r>
            <a:r>
              <a:rPr lang="en-US" sz="2000" dirty="0">
                <a:latin typeface="Alexandria"/>
              </a:rPr>
              <a:t>: Office buildings tend to cluster in or near downtowns, near transit stations, or at highway-oriented suburban nodes</a:t>
            </a:r>
          </a:p>
          <a:p>
            <a:pPr>
              <a:lnSpc>
                <a:spcPct val="150000"/>
              </a:lnSpc>
            </a:pPr>
            <a:r>
              <a:rPr lang="en-US" sz="2000" b="1" dirty="0">
                <a:latin typeface="Alexandria"/>
              </a:rPr>
              <a:t>Class: </a:t>
            </a:r>
            <a:r>
              <a:rPr lang="en-US" sz="2000" dirty="0">
                <a:latin typeface="Alexandria"/>
              </a:rPr>
              <a:t>Office, industrial, and apartment buildings are categorized as class A, B, or C, depending on the property’s age, quality, and amenities. A property does not have to be less than five years old to be deemed class A, but it needs to be well maintained and retrofitted with the amenities desired by today’s tenants</a:t>
            </a:r>
          </a:p>
        </p:txBody>
      </p:sp>
      <p:sp>
        <p:nvSpPr>
          <p:cNvPr id="3" name="TextBox 2">
            <a:extLst>
              <a:ext uri="{FF2B5EF4-FFF2-40B4-BE49-F238E27FC236}">
                <a16:creationId xmlns:a16="http://schemas.microsoft.com/office/drawing/2014/main" id="{1C7739BF-DFD9-9DB5-7268-0C893F5D6A4F}"/>
              </a:ext>
            </a:extLst>
          </p:cNvPr>
          <p:cNvSpPr txBox="1"/>
          <p:nvPr/>
        </p:nvSpPr>
        <p:spPr>
          <a:xfrm>
            <a:off x="726431" y="969156"/>
            <a:ext cx="10369354" cy="671851"/>
          </a:xfrm>
          <a:prstGeom prst="rect">
            <a:avLst/>
          </a:prstGeom>
          <a:noFill/>
        </p:spPr>
        <p:txBody>
          <a:bodyPr wrap="square" rtlCol="0">
            <a:spAutoFit/>
          </a:bodyPr>
          <a:lstStyle/>
          <a:p>
            <a:pPr>
              <a:lnSpc>
                <a:spcPct val="150000"/>
              </a:lnSpc>
            </a:pPr>
            <a:r>
              <a:rPr lang="en-US" sz="2800" dirty="0">
                <a:latin typeface="Alexandria"/>
              </a:rPr>
              <a:t>3.Documentation of Historical Supply Trends and Current Conditions</a:t>
            </a:r>
            <a:endParaRPr lang="en-US" sz="2800" b="1" dirty="0">
              <a:latin typeface="Alexandria"/>
            </a:endParaRPr>
          </a:p>
        </p:txBody>
      </p:sp>
    </p:spTree>
    <p:extLst>
      <p:ext uri="{BB962C8B-B14F-4D97-AF65-F5344CB8AC3E}">
        <p14:creationId xmlns:p14="http://schemas.microsoft.com/office/powerpoint/2010/main" val="1476337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86D3BB-B202-BE60-BCC7-8EAB155F0C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C0BD748-8450-F63E-A3BB-15755E5D0FE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5409866-7D7F-720F-0849-7F83136A3805}"/>
              </a:ext>
            </a:extLst>
          </p:cNvPr>
          <p:cNvSpPr/>
          <p:nvPr/>
        </p:nvSpPr>
        <p:spPr>
          <a:xfrm>
            <a:off x="526295" y="1526505"/>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E5F02B03-DA42-62B1-552C-B7F5BF095E95}"/>
              </a:ext>
            </a:extLst>
          </p:cNvPr>
          <p:cNvSpPr txBox="1"/>
          <p:nvPr/>
        </p:nvSpPr>
        <p:spPr>
          <a:xfrm>
            <a:off x="851249" y="1603149"/>
            <a:ext cx="10152718" cy="1015663"/>
          </a:xfrm>
          <a:prstGeom prst="rect">
            <a:avLst/>
          </a:prstGeom>
          <a:noFill/>
        </p:spPr>
        <p:txBody>
          <a:bodyPr wrap="square" rtlCol="0">
            <a:spAutoFit/>
          </a:bodyPr>
          <a:lstStyle/>
          <a:p>
            <a:r>
              <a:rPr lang="en-US" sz="2000" b="1" dirty="0">
                <a:latin typeface="Alexandria"/>
              </a:rPr>
              <a:t>Analyzing Rents and Prices</a:t>
            </a:r>
          </a:p>
          <a:p>
            <a:r>
              <a:rPr lang="en-US" sz="2000" dirty="0">
                <a:latin typeface="Alexandria"/>
              </a:rPr>
              <a:t>Rent trends are a key part of the metropolitan area or county market overview</a:t>
            </a:r>
          </a:p>
          <a:p>
            <a:endParaRPr lang="en-US" sz="2000" b="1" dirty="0">
              <a:solidFill>
                <a:srgbClr val="2D3956"/>
              </a:solidFill>
              <a:latin typeface="Alexandria"/>
              <a:cs typeface="Alexandria" charset="0"/>
            </a:endParaRPr>
          </a:p>
        </p:txBody>
      </p:sp>
      <p:pic>
        <p:nvPicPr>
          <p:cNvPr id="5" name="Graphic 21">
            <a:extLst>
              <a:ext uri="{FF2B5EF4-FFF2-40B4-BE49-F238E27FC236}">
                <a16:creationId xmlns:a16="http://schemas.microsoft.com/office/drawing/2014/main" id="{899F33B2-9AA0-4B44-4F9C-88F987C082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E909ADF-5FCB-4AF2-C818-304765616E77}"/>
              </a:ext>
            </a:extLst>
          </p:cNvPr>
          <p:cNvSpPr txBox="1"/>
          <p:nvPr/>
        </p:nvSpPr>
        <p:spPr>
          <a:xfrm>
            <a:off x="634613" y="811698"/>
            <a:ext cx="10369354" cy="671851"/>
          </a:xfrm>
          <a:prstGeom prst="rect">
            <a:avLst/>
          </a:prstGeom>
          <a:noFill/>
        </p:spPr>
        <p:txBody>
          <a:bodyPr wrap="square" rtlCol="0">
            <a:spAutoFit/>
          </a:bodyPr>
          <a:lstStyle/>
          <a:p>
            <a:pPr>
              <a:lnSpc>
                <a:spcPct val="150000"/>
              </a:lnSpc>
            </a:pPr>
            <a:r>
              <a:rPr lang="en-US" sz="2800" dirty="0">
                <a:latin typeface="Alexandria"/>
              </a:rPr>
              <a:t>3.Documentation of Historical Supply Trends and Current Conditions</a:t>
            </a:r>
            <a:endParaRPr lang="en-US" sz="2800" b="1" dirty="0">
              <a:latin typeface="Alexandria"/>
            </a:endParaRPr>
          </a:p>
        </p:txBody>
      </p:sp>
      <p:sp>
        <p:nvSpPr>
          <p:cNvPr id="2" name="مستطيل: زوايا مستديرة 1">
            <a:extLst>
              <a:ext uri="{FF2B5EF4-FFF2-40B4-BE49-F238E27FC236}">
                <a16:creationId xmlns:a16="http://schemas.microsoft.com/office/drawing/2014/main" id="{C9420132-7A04-5D67-5202-BD9D3277F69C}"/>
              </a:ext>
            </a:extLst>
          </p:cNvPr>
          <p:cNvSpPr/>
          <p:nvPr/>
        </p:nvSpPr>
        <p:spPr>
          <a:xfrm>
            <a:off x="1333001" y="2461043"/>
            <a:ext cx="8604354" cy="967957"/>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A report analyzing trends in the metropolitan area or one of its submarkets should provide data on average and median rents (or sales prices for homes and condominiums) and how they have changed over the past five years or more</a:t>
            </a:r>
            <a:endParaRPr lang="ar-SY" sz="2000" dirty="0">
              <a:solidFill>
                <a:schemeClr val="tx1"/>
              </a:solidFill>
              <a:latin typeface="Alexandria"/>
            </a:endParaRPr>
          </a:p>
        </p:txBody>
      </p:sp>
      <p:sp>
        <p:nvSpPr>
          <p:cNvPr id="4" name="شكل بيضاوي 3">
            <a:extLst>
              <a:ext uri="{FF2B5EF4-FFF2-40B4-BE49-F238E27FC236}">
                <a16:creationId xmlns:a16="http://schemas.microsoft.com/office/drawing/2014/main" id="{02D4695C-500C-FA88-2ECE-B75B8A5B7F0C}"/>
              </a:ext>
            </a:extLst>
          </p:cNvPr>
          <p:cNvSpPr/>
          <p:nvPr/>
        </p:nvSpPr>
        <p:spPr>
          <a:xfrm>
            <a:off x="634613" y="3598698"/>
            <a:ext cx="10369354" cy="2111304"/>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Rents for office, industrial, and retail properties are typically expressed as annual rate per square foot of leasable area.17 Measurable space varies by type of property. Office rents are typically calculated on the basis of net rentable area, while shopping centers report gross leasable area. Apartment rents are usually shown on a per-month basis.</a:t>
            </a:r>
          </a:p>
        </p:txBody>
      </p:sp>
    </p:spTree>
    <p:extLst>
      <p:ext uri="{BB962C8B-B14F-4D97-AF65-F5344CB8AC3E}">
        <p14:creationId xmlns:p14="http://schemas.microsoft.com/office/powerpoint/2010/main" val="86834692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D51A27-EEA9-D270-2A3A-A0D653392E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A7C63A4-8305-CE45-6D7E-875C58CEA53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FD55FCD-912D-5843-73A4-A7F4116D3053}"/>
              </a:ext>
            </a:extLst>
          </p:cNvPr>
          <p:cNvSpPr/>
          <p:nvPr/>
        </p:nvSpPr>
        <p:spPr>
          <a:xfrm>
            <a:off x="526295" y="1526505"/>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6BDEE2F-345B-ABA3-6B51-3445A22F9A50}"/>
              </a:ext>
            </a:extLst>
          </p:cNvPr>
          <p:cNvSpPr txBox="1"/>
          <p:nvPr/>
        </p:nvSpPr>
        <p:spPr>
          <a:xfrm>
            <a:off x="851249" y="1603149"/>
            <a:ext cx="10152718" cy="1938992"/>
          </a:xfrm>
          <a:prstGeom prst="rect">
            <a:avLst/>
          </a:prstGeom>
          <a:noFill/>
        </p:spPr>
        <p:txBody>
          <a:bodyPr wrap="square" rtlCol="0">
            <a:spAutoFit/>
          </a:bodyPr>
          <a:lstStyle/>
          <a:p>
            <a:r>
              <a:rPr lang="en-US" sz="2000" b="1" dirty="0"/>
              <a:t>Brokerage Reports</a:t>
            </a:r>
          </a:p>
          <a:p>
            <a:r>
              <a:rPr lang="en-US" sz="2000" dirty="0"/>
              <a:t>Summaries of current and historical market conditions (inventory, rents, occupancy rates, leasing activity, net absorption) are available for many larger metropolitan areas and their submarkets with national brokerage and investment advisory firms.</a:t>
            </a:r>
          </a:p>
          <a:p>
            <a:endParaRPr lang="en-US" sz="2000" dirty="0">
              <a:solidFill>
                <a:srgbClr val="2D3956"/>
              </a:solidFill>
              <a:latin typeface="Alexandria"/>
              <a:cs typeface="Alexandria" charset="0"/>
            </a:endParaRPr>
          </a:p>
          <a:p>
            <a:r>
              <a:rPr lang="en-US" sz="2000" dirty="0"/>
              <a:t>Local firms will be very familiar with individual properties as well as </a:t>
            </a:r>
            <a:r>
              <a:rPr lang="en-US" sz="2000" dirty="0" err="1"/>
              <a:t>marketwide</a:t>
            </a:r>
            <a:r>
              <a:rPr lang="en-US" sz="2000" dirty="0"/>
              <a:t> conditions.</a:t>
            </a:r>
            <a:endParaRPr lang="en-US" sz="2000" dirty="0">
              <a:solidFill>
                <a:srgbClr val="2D3956"/>
              </a:solidFill>
              <a:latin typeface="Alexandria"/>
              <a:cs typeface="Alexandria" charset="0"/>
            </a:endParaRPr>
          </a:p>
        </p:txBody>
      </p:sp>
      <p:pic>
        <p:nvPicPr>
          <p:cNvPr id="5" name="Graphic 21">
            <a:extLst>
              <a:ext uri="{FF2B5EF4-FFF2-40B4-BE49-F238E27FC236}">
                <a16:creationId xmlns:a16="http://schemas.microsoft.com/office/drawing/2014/main" id="{7CBB0C53-DF8E-B433-BC15-CEBA667575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descr="Brokers Archives - CRMLS Blog">
            <a:extLst>
              <a:ext uri="{FF2B5EF4-FFF2-40B4-BE49-F238E27FC236}">
                <a16:creationId xmlns:a16="http://schemas.microsoft.com/office/drawing/2014/main" id="{8E632BD8-85B1-4250-4AF2-F84A3EC19DA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00367" y="3618786"/>
            <a:ext cx="5246404" cy="173981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5FC9BAF4-9540-D7C5-9792-53097EB16D86}"/>
              </a:ext>
            </a:extLst>
          </p:cNvPr>
          <p:cNvSpPr txBox="1"/>
          <p:nvPr/>
        </p:nvSpPr>
        <p:spPr>
          <a:xfrm>
            <a:off x="634613" y="811698"/>
            <a:ext cx="10369354" cy="671851"/>
          </a:xfrm>
          <a:prstGeom prst="rect">
            <a:avLst/>
          </a:prstGeom>
          <a:noFill/>
        </p:spPr>
        <p:txBody>
          <a:bodyPr wrap="square" rtlCol="0">
            <a:spAutoFit/>
          </a:bodyPr>
          <a:lstStyle/>
          <a:p>
            <a:pPr>
              <a:lnSpc>
                <a:spcPct val="150000"/>
              </a:lnSpc>
            </a:pPr>
            <a:r>
              <a:rPr lang="en-US" sz="2800" dirty="0">
                <a:latin typeface="Alexandria"/>
              </a:rPr>
              <a:t>3.Documentation of Historical Supply Trends and Current Conditions</a:t>
            </a:r>
            <a:endParaRPr lang="en-US" sz="2800" b="1" dirty="0">
              <a:latin typeface="Alexandria"/>
            </a:endParaRPr>
          </a:p>
        </p:txBody>
      </p:sp>
    </p:spTree>
    <p:extLst>
      <p:ext uri="{BB962C8B-B14F-4D97-AF65-F5344CB8AC3E}">
        <p14:creationId xmlns:p14="http://schemas.microsoft.com/office/powerpoint/2010/main" val="12935325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90CB96-802F-7818-29D2-85B5242A24D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7947FD9-07A6-25CE-223A-6C9628A4FB8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E9E60812-AD3F-41F4-C5A1-CA78291DA41A}"/>
              </a:ext>
            </a:extLst>
          </p:cNvPr>
          <p:cNvSpPr/>
          <p:nvPr/>
        </p:nvSpPr>
        <p:spPr>
          <a:xfrm>
            <a:off x="633486" y="157288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CAD2A47-BEDD-1F27-AC66-7B0440C017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23">
            <a:extLst>
              <a:ext uri="{FF2B5EF4-FFF2-40B4-BE49-F238E27FC236}">
                <a16:creationId xmlns:a16="http://schemas.microsoft.com/office/drawing/2014/main" id="{85989A61-4D25-A2B2-61C8-8282FF3C1BE1}"/>
              </a:ext>
            </a:extLst>
          </p:cNvPr>
          <p:cNvSpPr txBox="1"/>
          <p:nvPr/>
        </p:nvSpPr>
        <p:spPr>
          <a:xfrm>
            <a:off x="1008193" y="1703940"/>
            <a:ext cx="7442124" cy="2862322"/>
          </a:xfrm>
          <a:prstGeom prst="rect">
            <a:avLst/>
          </a:prstGeom>
          <a:noFill/>
        </p:spPr>
        <p:txBody>
          <a:bodyPr wrap="square" rtlCol="0">
            <a:spAutoFit/>
          </a:bodyPr>
          <a:lstStyle/>
          <a:p>
            <a:r>
              <a:rPr lang="en-US" sz="2000" b="1" dirty="0">
                <a:latin typeface="Alexandria"/>
              </a:rPr>
              <a:t>Consultants, Associations, and Trade Media</a:t>
            </a:r>
          </a:p>
          <a:p>
            <a:r>
              <a:rPr lang="en-US" sz="2000" dirty="0">
                <a:latin typeface="Alexandria"/>
              </a:rPr>
              <a:t>Organizations that represent real estate professionals can be useful sources of information on supply trends, both at the national level and in individual metropolitan areas. These groups include:</a:t>
            </a:r>
          </a:p>
          <a:p>
            <a:pPr marL="342900" indent="-342900">
              <a:buFont typeface="Arial" panose="020B0604020202020204" pitchFamily="34" charset="0"/>
              <a:buChar char="•"/>
            </a:pPr>
            <a:r>
              <a:rPr lang="en-US" sz="2000" dirty="0">
                <a:latin typeface="Alexandria"/>
              </a:rPr>
              <a:t> the International Council of Shopping Centers</a:t>
            </a:r>
          </a:p>
          <a:p>
            <a:pPr marL="342900" indent="-342900">
              <a:buFont typeface="Arial" panose="020B0604020202020204" pitchFamily="34" charset="0"/>
              <a:buChar char="•"/>
            </a:pPr>
            <a:r>
              <a:rPr lang="en-US" sz="2000" dirty="0">
                <a:latin typeface="Alexandria"/>
              </a:rPr>
              <a:t> National Association of Home Builders</a:t>
            </a:r>
          </a:p>
          <a:p>
            <a:pPr marL="342900" indent="-342900">
              <a:buFont typeface="Arial" panose="020B0604020202020204" pitchFamily="34" charset="0"/>
              <a:buChar char="•"/>
            </a:pPr>
            <a:r>
              <a:rPr lang="en-US" sz="2000" dirty="0">
                <a:latin typeface="Alexandria"/>
              </a:rPr>
              <a:t>NAIOP, the Commercial Real Estate Development Association</a:t>
            </a:r>
          </a:p>
          <a:p>
            <a:pPr marL="342900" indent="-342900">
              <a:buFont typeface="Arial" panose="020B0604020202020204" pitchFamily="34" charset="0"/>
              <a:buChar char="•"/>
            </a:pPr>
            <a:r>
              <a:rPr lang="en-US" sz="2000" dirty="0">
                <a:latin typeface="Alexandria"/>
              </a:rPr>
              <a:t> National Association of Realtors</a:t>
            </a:r>
          </a:p>
          <a:p>
            <a:pPr marL="342900" indent="-342900">
              <a:buFont typeface="Arial" panose="020B0604020202020204" pitchFamily="34" charset="0"/>
              <a:buChar char="•"/>
            </a:pPr>
            <a:endParaRPr lang="en-US" sz="2000" b="1" dirty="0">
              <a:solidFill>
                <a:srgbClr val="2D3956"/>
              </a:solidFill>
              <a:latin typeface="Alexandria"/>
              <a:cs typeface="Alexandria" charset="0"/>
            </a:endParaRPr>
          </a:p>
        </p:txBody>
      </p:sp>
      <p:sp>
        <p:nvSpPr>
          <p:cNvPr id="6" name="TextBox 2">
            <a:extLst>
              <a:ext uri="{FF2B5EF4-FFF2-40B4-BE49-F238E27FC236}">
                <a16:creationId xmlns:a16="http://schemas.microsoft.com/office/drawing/2014/main" id="{0984EBA9-ADCD-8B54-5B49-48C98A57B17C}"/>
              </a:ext>
            </a:extLst>
          </p:cNvPr>
          <p:cNvSpPr txBox="1"/>
          <p:nvPr/>
        </p:nvSpPr>
        <p:spPr>
          <a:xfrm>
            <a:off x="634613" y="811698"/>
            <a:ext cx="10369354" cy="671851"/>
          </a:xfrm>
          <a:prstGeom prst="rect">
            <a:avLst/>
          </a:prstGeom>
          <a:noFill/>
        </p:spPr>
        <p:txBody>
          <a:bodyPr wrap="square" rtlCol="0">
            <a:spAutoFit/>
          </a:bodyPr>
          <a:lstStyle/>
          <a:p>
            <a:pPr>
              <a:lnSpc>
                <a:spcPct val="150000"/>
              </a:lnSpc>
            </a:pPr>
            <a:r>
              <a:rPr lang="en-US" sz="2800" dirty="0">
                <a:latin typeface="Alexandria"/>
              </a:rPr>
              <a:t>3.Documentation of Historical Supply Trends and Current Conditions</a:t>
            </a:r>
            <a:endParaRPr lang="en-US" sz="2800" b="1" dirty="0">
              <a:latin typeface="Alexandria"/>
            </a:endParaRPr>
          </a:p>
        </p:txBody>
      </p:sp>
      <p:pic>
        <p:nvPicPr>
          <p:cNvPr id="2" name="صورة 1">
            <a:extLst>
              <a:ext uri="{FF2B5EF4-FFF2-40B4-BE49-F238E27FC236}">
                <a16:creationId xmlns:a16="http://schemas.microsoft.com/office/drawing/2014/main" id="{D288F7F0-0CCD-0316-1347-201CA2031597}"/>
              </a:ext>
            </a:extLst>
          </p:cNvPr>
          <p:cNvPicPr>
            <a:picLocks noChangeAspect="1"/>
          </p:cNvPicPr>
          <p:nvPr/>
        </p:nvPicPr>
        <p:blipFill>
          <a:blip r:embed="rId3"/>
          <a:stretch>
            <a:fillRect/>
          </a:stretch>
        </p:blipFill>
        <p:spPr>
          <a:xfrm>
            <a:off x="4253005" y="4278074"/>
            <a:ext cx="3467100" cy="1314450"/>
          </a:xfrm>
          <a:prstGeom prst="rect">
            <a:avLst/>
          </a:prstGeom>
        </p:spPr>
      </p:pic>
    </p:spTree>
    <p:extLst>
      <p:ext uri="{BB962C8B-B14F-4D97-AF65-F5344CB8AC3E}">
        <p14:creationId xmlns:p14="http://schemas.microsoft.com/office/powerpoint/2010/main" val="343609396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9609-62ED-AF85-D86F-3CFDDDF0E87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B3E04E-BCB0-FCD2-72A2-EFC8CFE6D6D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709E944-4EE2-0B3E-6994-B2F2D1723D8B}"/>
              </a:ext>
            </a:extLst>
          </p:cNvPr>
          <p:cNvSpPr/>
          <p:nvPr/>
        </p:nvSpPr>
        <p:spPr>
          <a:xfrm>
            <a:off x="742931" y="1619861"/>
            <a:ext cx="10706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B78B9FD5-767B-0962-C92C-C69D621C0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47">
            <a:extLst>
              <a:ext uri="{FF2B5EF4-FFF2-40B4-BE49-F238E27FC236}">
                <a16:creationId xmlns:a16="http://schemas.microsoft.com/office/drawing/2014/main" id="{3D4AA194-3FCB-6061-739D-69A4CC87B37A}"/>
              </a:ext>
            </a:extLst>
          </p:cNvPr>
          <p:cNvSpPr txBox="1"/>
          <p:nvPr/>
        </p:nvSpPr>
        <p:spPr>
          <a:xfrm>
            <a:off x="825500" y="1835789"/>
            <a:ext cx="7214913" cy="2246769"/>
          </a:xfrm>
          <a:prstGeom prst="rect">
            <a:avLst/>
          </a:prstGeom>
          <a:solidFill>
            <a:schemeClr val="bg1"/>
          </a:solidFill>
        </p:spPr>
        <p:txBody>
          <a:bodyPr wrap="square" rtlCol="0">
            <a:spAutoFit/>
          </a:bodyPr>
          <a:lstStyle/>
          <a:p>
            <a:r>
              <a:rPr lang="en-US" sz="2000" b="1" dirty="0">
                <a:latin typeface="Alexandria"/>
              </a:rPr>
              <a:t>Private Vendors</a:t>
            </a:r>
          </a:p>
          <a:p>
            <a:r>
              <a:rPr lang="en-US" sz="2000" dirty="0">
                <a:latin typeface="Alexandria"/>
              </a:rPr>
              <a:t>State housing or community development agencies have websites where landlords can post available affordable apartments and provide information on unit sizes, features, and rents. Such lists can provide a road map for the market analyst, but more complete information usually has to be obtained through field visits or telephone interviews.</a:t>
            </a:r>
            <a:endParaRPr lang="en-US" sz="2000" b="1" dirty="0">
              <a:latin typeface="Alexandria"/>
              <a:cs typeface="Alexandria" charset="0"/>
            </a:endParaRPr>
          </a:p>
        </p:txBody>
      </p:sp>
      <p:sp>
        <p:nvSpPr>
          <p:cNvPr id="3" name="TextBox 2">
            <a:extLst>
              <a:ext uri="{FF2B5EF4-FFF2-40B4-BE49-F238E27FC236}">
                <a16:creationId xmlns:a16="http://schemas.microsoft.com/office/drawing/2014/main" id="{DA90D81F-A183-58AD-FDAC-1AF51A611F85}"/>
              </a:ext>
            </a:extLst>
          </p:cNvPr>
          <p:cNvSpPr txBox="1"/>
          <p:nvPr/>
        </p:nvSpPr>
        <p:spPr>
          <a:xfrm>
            <a:off x="634613" y="811698"/>
            <a:ext cx="10369354" cy="671851"/>
          </a:xfrm>
          <a:prstGeom prst="rect">
            <a:avLst/>
          </a:prstGeom>
          <a:noFill/>
        </p:spPr>
        <p:txBody>
          <a:bodyPr wrap="square" rtlCol="0">
            <a:spAutoFit/>
          </a:bodyPr>
          <a:lstStyle/>
          <a:p>
            <a:pPr>
              <a:lnSpc>
                <a:spcPct val="150000"/>
              </a:lnSpc>
            </a:pPr>
            <a:r>
              <a:rPr lang="en-US" sz="2800" dirty="0">
                <a:latin typeface="Alexandria"/>
              </a:rPr>
              <a:t>3.Documentation of Historical Supply Trends and Current Conditions</a:t>
            </a:r>
            <a:endParaRPr lang="en-US" sz="2800" b="1" dirty="0">
              <a:latin typeface="Alexandria"/>
            </a:endParaRPr>
          </a:p>
        </p:txBody>
      </p:sp>
      <p:pic>
        <p:nvPicPr>
          <p:cNvPr id="4" name="صورة 3">
            <a:extLst>
              <a:ext uri="{FF2B5EF4-FFF2-40B4-BE49-F238E27FC236}">
                <a16:creationId xmlns:a16="http://schemas.microsoft.com/office/drawing/2014/main" id="{09403DC0-FEB1-46B0-FBF6-35FE21C2E466}"/>
              </a:ext>
            </a:extLst>
          </p:cNvPr>
          <p:cNvPicPr>
            <a:picLocks noChangeAspect="1"/>
          </p:cNvPicPr>
          <p:nvPr/>
        </p:nvPicPr>
        <p:blipFill>
          <a:blip r:embed="rId3"/>
          <a:stretch>
            <a:fillRect/>
          </a:stretch>
        </p:blipFill>
        <p:spPr>
          <a:xfrm>
            <a:off x="1091762" y="4171165"/>
            <a:ext cx="2218996" cy="1566382"/>
          </a:xfrm>
          <a:prstGeom prst="rect">
            <a:avLst/>
          </a:prstGeom>
        </p:spPr>
      </p:pic>
      <p:sp>
        <p:nvSpPr>
          <p:cNvPr id="6" name="TextBox 23">
            <a:extLst>
              <a:ext uri="{FF2B5EF4-FFF2-40B4-BE49-F238E27FC236}">
                <a16:creationId xmlns:a16="http://schemas.microsoft.com/office/drawing/2014/main" id="{4CED2502-E466-DE09-B2B8-C8B0B6A3D710}"/>
              </a:ext>
            </a:extLst>
          </p:cNvPr>
          <p:cNvSpPr txBox="1"/>
          <p:nvPr/>
        </p:nvSpPr>
        <p:spPr>
          <a:xfrm>
            <a:off x="3542243" y="4138748"/>
            <a:ext cx="3283862" cy="1631216"/>
          </a:xfrm>
          <a:prstGeom prst="rect">
            <a:avLst/>
          </a:prstGeom>
          <a:solidFill>
            <a:schemeClr val="accent1">
              <a:lumMod val="20000"/>
              <a:lumOff val="80000"/>
            </a:schemeClr>
          </a:solidFill>
        </p:spPr>
        <p:txBody>
          <a:bodyPr wrap="square" rtlCol="0">
            <a:spAutoFit/>
          </a:bodyPr>
          <a:lstStyle/>
          <a:p>
            <a:r>
              <a:rPr lang="en-US" sz="2000" dirty="0">
                <a:latin typeface="Alexandria"/>
                <a:hlinkClick r:id="rId4"/>
              </a:rPr>
              <a:t>https://reidin.com</a:t>
            </a:r>
            <a:endParaRPr lang="en-US" sz="2000" dirty="0">
              <a:latin typeface="Alexandria"/>
            </a:endParaRPr>
          </a:p>
          <a:p>
            <a:r>
              <a:rPr lang="en-US" sz="2000" dirty="0">
                <a:latin typeface="Alexandria"/>
                <a:hlinkClick r:id="rId5"/>
              </a:rPr>
              <a:t>https://www.cbre.com</a:t>
            </a:r>
            <a:endParaRPr lang="en-US" sz="2000" dirty="0">
              <a:latin typeface="Alexandria"/>
            </a:endParaRPr>
          </a:p>
          <a:p>
            <a:r>
              <a:rPr lang="en-US" sz="2000" dirty="0">
                <a:latin typeface="Alexandria"/>
                <a:hlinkClick r:id="rId6"/>
              </a:rPr>
              <a:t>https://meaccurate.com/</a:t>
            </a:r>
            <a:endParaRPr lang="en-US" sz="2000" dirty="0">
              <a:latin typeface="Alexandria"/>
            </a:endParaRPr>
          </a:p>
          <a:p>
            <a:r>
              <a:rPr lang="en-US" sz="2000" dirty="0">
                <a:latin typeface="Alexandria"/>
                <a:hlinkClick r:id="rId7"/>
              </a:rPr>
              <a:t>https://www.dubizzle.com/</a:t>
            </a:r>
            <a:endParaRPr lang="en-US" sz="2000" dirty="0">
              <a:latin typeface="Alexandria"/>
            </a:endParaRPr>
          </a:p>
          <a:p>
            <a:endParaRPr lang="en-US" sz="2000" dirty="0">
              <a:latin typeface="Alexandria"/>
            </a:endParaRPr>
          </a:p>
        </p:txBody>
      </p:sp>
      <p:pic>
        <p:nvPicPr>
          <p:cNvPr id="8" name="صورة 7">
            <a:extLst>
              <a:ext uri="{FF2B5EF4-FFF2-40B4-BE49-F238E27FC236}">
                <a16:creationId xmlns:a16="http://schemas.microsoft.com/office/drawing/2014/main" id="{9E17E630-5EF8-831D-061D-477642F6F7FD}"/>
              </a:ext>
            </a:extLst>
          </p:cNvPr>
          <p:cNvPicPr>
            <a:picLocks noChangeAspect="1"/>
          </p:cNvPicPr>
          <p:nvPr/>
        </p:nvPicPr>
        <p:blipFill>
          <a:blip r:embed="rId8"/>
          <a:srcRect t="18647" b="20459"/>
          <a:stretch>
            <a:fillRect/>
          </a:stretch>
        </p:blipFill>
        <p:spPr>
          <a:xfrm>
            <a:off x="8291116" y="1731398"/>
            <a:ext cx="3075384" cy="4176079"/>
          </a:xfrm>
          <a:prstGeom prst="rect">
            <a:avLst/>
          </a:prstGeom>
        </p:spPr>
      </p:pic>
    </p:spTree>
    <p:extLst>
      <p:ext uri="{BB962C8B-B14F-4D97-AF65-F5344CB8AC3E}">
        <p14:creationId xmlns:p14="http://schemas.microsoft.com/office/powerpoint/2010/main" val="31791112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47CB91-F736-5E82-F010-882B312E7C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CC662CA-3476-85CD-2261-D43BE3E7F2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3464A83E-05FD-871F-AE4B-122675CD9EA3}"/>
              </a:ext>
            </a:extLst>
          </p:cNvPr>
          <p:cNvSpPr txBox="1"/>
          <p:nvPr/>
        </p:nvSpPr>
        <p:spPr>
          <a:xfrm>
            <a:off x="762000" y="1922160"/>
            <a:ext cx="10541000" cy="967957"/>
          </a:xfrm>
          <a:prstGeom prst="rect">
            <a:avLst/>
          </a:prstGeom>
          <a:solidFill>
            <a:schemeClr val="bg1"/>
          </a:solidFill>
        </p:spPr>
        <p:txBody>
          <a:bodyPr wrap="square" rtlCol="0">
            <a:spAutoFit/>
          </a:bodyPr>
          <a:lstStyle/>
          <a:p>
            <a:pPr>
              <a:lnSpc>
                <a:spcPct val="150000"/>
              </a:lnSpc>
            </a:pPr>
            <a:r>
              <a:rPr lang="en-US" sz="2000" dirty="0">
                <a:latin typeface="Alexandria"/>
              </a:rPr>
              <a:t>Although the quantity and quality of statistical information on competitive supply is continually improving, even the best inventory reports cannot substitute for field observations</a:t>
            </a:r>
          </a:p>
        </p:txBody>
      </p:sp>
      <p:pic>
        <p:nvPicPr>
          <p:cNvPr id="7" name="Graphic 21">
            <a:extLst>
              <a:ext uri="{FF2B5EF4-FFF2-40B4-BE49-F238E27FC236}">
                <a16:creationId xmlns:a16="http://schemas.microsoft.com/office/drawing/2014/main" id="{B64C913B-3833-4ACA-3557-F79216AC11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CA9C044-B129-7260-7D68-BE1EB90D67CA}"/>
              </a:ext>
            </a:extLst>
          </p:cNvPr>
          <p:cNvSpPr txBox="1"/>
          <p:nvPr/>
        </p:nvSpPr>
        <p:spPr>
          <a:xfrm>
            <a:off x="762000" y="845817"/>
            <a:ext cx="10295559" cy="671851"/>
          </a:xfrm>
          <a:prstGeom prst="rect">
            <a:avLst/>
          </a:prstGeom>
          <a:noFill/>
        </p:spPr>
        <p:txBody>
          <a:bodyPr wrap="square" rtlCol="0">
            <a:spAutoFit/>
          </a:bodyPr>
          <a:lstStyle/>
          <a:p>
            <a:pPr>
              <a:lnSpc>
                <a:spcPct val="150000"/>
              </a:lnSpc>
            </a:pPr>
            <a:r>
              <a:rPr lang="en-US" sz="2800" dirty="0"/>
              <a:t>4.Importance of Fieldwork</a:t>
            </a:r>
            <a:endParaRPr lang="en-US" sz="2800" dirty="0">
              <a:latin typeface="Alexandria" charset="0"/>
            </a:endParaRPr>
          </a:p>
        </p:txBody>
      </p:sp>
      <p:sp>
        <p:nvSpPr>
          <p:cNvPr id="2" name="مستطيل: زوايا مستديرة 1">
            <a:extLst>
              <a:ext uri="{FF2B5EF4-FFF2-40B4-BE49-F238E27FC236}">
                <a16:creationId xmlns:a16="http://schemas.microsoft.com/office/drawing/2014/main" id="{27C0A8BF-50AF-3C7F-BE40-7DD0B74727E7}"/>
              </a:ext>
            </a:extLst>
          </p:cNvPr>
          <p:cNvSpPr/>
          <p:nvPr/>
        </p:nvSpPr>
        <p:spPr>
          <a:xfrm>
            <a:off x="1607602" y="3157475"/>
            <a:ext cx="8604354" cy="967957"/>
          </a:xfrm>
          <a:prstGeom prst="roundRect">
            <a:avLst/>
          </a:prstGeom>
          <a:solidFill>
            <a:schemeClr val="accent4">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Preparing a thorough market analysis also requires “kicking the bricks”—determining how a competitor’s location, surrounding uses, design, amenities, and other features compare with the subject property</a:t>
            </a:r>
            <a:endParaRPr lang="ar-SY" sz="2000" dirty="0">
              <a:solidFill>
                <a:schemeClr val="tx1"/>
              </a:solidFill>
              <a:latin typeface="Alexandria"/>
            </a:endParaRPr>
          </a:p>
        </p:txBody>
      </p:sp>
      <p:sp>
        <p:nvSpPr>
          <p:cNvPr id="4" name="شكل بيضاوي 3">
            <a:extLst>
              <a:ext uri="{FF2B5EF4-FFF2-40B4-BE49-F238E27FC236}">
                <a16:creationId xmlns:a16="http://schemas.microsoft.com/office/drawing/2014/main" id="{BBF3C9EE-6772-B671-9831-11EE7E83A904}"/>
              </a:ext>
            </a:extLst>
          </p:cNvPr>
          <p:cNvSpPr/>
          <p:nvPr/>
        </p:nvSpPr>
        <p:spPr>
          <a:xfrm>
            <a:off x="2820953" y="4293259"/>
            <a:ext cx="6405374" cy="1412137"/>
          </a:xfrm>
          <a:prstGeom prst="ellipse">
            <a:avLst/>
          </a:prstGeom>
          <a:solidFill>
            <a:schemeClr val="accent6">
              <a:lumMod val="20000"/>
              <a:lumOff val="80000"/>
            </a:schemeClr>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en-US" sz="2000" dirty="0">
                <a:solidFill>
                  <a:schemeClr val="tx1"/>
                </a:solidFill>
                <a:latin typeface="Alexandria"/>
              </a:rPr>
              <a:t>Interviews with building managers or leasing staff members can enhance an analyst’s understanding of an area’s market dynamics,</a:t>
            </a:r>
          </a:p>
        </p:txBody>
      </p:sp>
    </p:spTree>
    <p:extLst>
      <p:ext uri="{BB962C8B-B14F-4D97-AF65-F5344CB8AC3E}">
        <p14:creationId xmlns:p14="http://schemas.microsoft.com/office/powerpoint/2010/main" val="21454976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8B472-FDFF-EE86-1A98-7DE23DD3277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66BFC-DED7-785D-A241-3E27F25C380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b="1"/>
              <a:t>Strong economy → higher demand for space → rents rise (Space Market).</a:t>
            </a:r>
            <a:endParaRPr lang="en-US"/>
          </a:p>
          <a:p>
            <a:pPr lvl="0"/>
            <a:r>
              <a:rPr lang="en-US" b="1"/>
              <a:t>Higher rents → higher property prices (Asset Market).</a:t>
            </a:r>
            <a:endParaRPr lang="en-US"/>
          </a:p>
          <a:p>
            <a:pPr lvl="0"/>
            <a:r>
              <a:rPr lang="en-US" b="1"/>
              <a:t>Higher prices → new construction (Development Industry).</a:t>
            </a:r>
            <a:endParaRPr lang="en-US"/>
          </a:p>
          <a:p>
            <a:pPr lvl="0"/>
            <a:r>
              <a:rPr lang="en-US" b="1"/>
              <a:t>Developers need financing → capital market provides money.</a:t>
            </a:r>
            <a:endParaRPr lang="en-US"/>
          </a:p>
          <a:p>
            <a:pPr lvl="0"/>
            <a:r>
              <a:rPr lang="en-US" b="1"/>
              <a:t>New supply → feeds back into space market, affecting rents and vacancies.</a:t>
            </a:r>
            <a:endParaRPr lang="en-US"/>
          </a:p>
          <a:p>
            <a:r>
              <a:rPr lang="en-US"/>
              <a:t>This creates </a:t>
            </a:r>
            <a:r>
              <a:rPr lang="en-US" b="1"/>
              <a:t>cycles</a:t>
            </a:r>
            <a:r>
              <a:rPr lang="en-US"/>
              <a:t> of boom and bust.</a:t>
            </a:r>
          </a:p>
        </p:txBody>
      </p:sp>
      <p:pic>
        <p:nvPicPr>
          <p:cNvPr id="7" name="Graphic 21">
            <a:extLst>
              <a:ext uri="{FF2B5EF4-FFF2-40B4-BE49-F238E27FC236}">
                <a16:creationId xmlns:a16="http://schemas.microsoft.com/office/drawing/2014/main" id="{AAE8EC30-F4D2-6AE5-DB3E-55CE3DEA567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47">
            <a:extLst>
              <a:ext uri="{FF2B5EF4-FFF2-40B4-BE49-F238E27FC236}">
                <a16:creationId xmlns:a16="http://schemas.microsoft.com/office/drawing/2014/main" id="{48B281BD-0276-4948-CCE2-6E21D536A360}"/>
              </a:ext>
            </a:extLst>
          </p:cNvPr>
          <p:cNvSpPr txBox="1"/>
          <p:nvPr/>
        </p:nvSpPr>
        <p:spPr>
          <a:xfrm>
            <a:off x="879501" y="1960052"/>
            <a:ext cx="10288278" cy="2352952"/>
          </a:xfrm>
          <a:prstGeom prst="rect">
            <a:avLst/>
          </a:prstGeom>
          <a:solidFill>
            <a:schemeClr val="bg1"/>
          </a:solidFill>
        </p:spPr>
        <p:txBody>
          <a:bodyPr wrap="square" rtlCol="0">
            <a:spAutoFit/>
          </a:bodyPr>
          <a:lstStyle/>
          <a:p>
            <a:pPr marL="342900" indent="-342900">
              <a:lnSpc>
                <a:spcPct val="150000"/>
              </a:lnSpc>
              <a:buFont typeface="Wingdings" panose="05000000000000000000" pitchFamily="2" charset="2"/>
              <a:buChar char="§"/>
            </a:pPr>
            <a:r>
              <a:rPr lang="en-US" sz="2000" dirty="0">
                <a:latin typeface="Alexandria"/>
              </a:rPr>
              <a:t>Accurately gauging the demand and supply balance requires careful consideration of the future construction pipeline</a:t>
            </a:r>
          </a:p>
          <a:p>
            <a:pPr marL="342900" indent="-342900">
              <a:lnSpc>
                <a:spcPct val="150000"/>
              </a:lnSpc>
              <a:buFont typeface="Wingdings" panose="05000000000000000000" pitchFamily="2" charset="2"/>
              <a:buChar char="§"/>
            </a:pPr>
            <a:r>
              <a:rPr lang="en-US" sz="2000" dirty="0">
                <a:latin typeface="Alexandria"/>
              </a:rPr>
              <a:t>Commercial and industrial properties already under construction will be among the most important competitors for a proposed development that has yet to line up financing and break ground</a:t>
            </a:r>
          </a:p>
        </p:txBody>
      </p:sp>
      <p:sp>
        <p:nvSpPr>
          <p:cNvPr id="2" name="TextBox 2">
            <a:extLst>
              <a:ext uri="{FF2B5EF4-FFF2-40B4-BE49-F238E27FC236}">
                <a16:creationId xmlns:a16="http://schemas.microsoft.com/office/drawing/2014/main" id="{2D2756EF-D84C-3885-4A0D-486F93F78653}"/>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t>5.Documentation of Historical and Future Construction Activity</a:t>
            </a:r>
            <a:endParaRPr lang="en-US" sz="2800" dirty="0">
              <a:latin typeface="Alexandria"/>
            </a:endParaRPr>
          </a:p>
        </p:txBody>
      </p:sp>
      <p:sp>
        <p:nvSpPr>
          <p:cNvPr id="3" name="مستطيل: زوايا مستديرة 2">
            <a:extLst>
              <a:ext uri="{FF2B5EF4-FFF2-40B4-BE49-F238E27FC236}">
                <a16:creationId xmlns:a16="http://schemas.microsoft.com/office/drawing/2014/main" id="{347FDFF3-2C9B-D723-D8E7-E5FC00018598}"/>
              </a:ext>
            </a:extLst>
          </p:cNvPr>
          <p:cNvSpPr/>
          <p:nvPr/>
        </p:nvSpPr>
        <p:spPr>
          <a:xfrm>
            <a:off x="1360531" y="4313004"/>
            <a:ext cx="9470938" cy="1374537"/>
          </a:xfrm>
          <a:prstGeom prst="roundRect">
            <a:avLst/>
          </a:prstGeom>
          <a:solidFill>
            <a:srgbClr val="76E3FF"/>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nSpc>
                <a:spcPct val="150000"/>
              </a:lnSpc>
            </a:pPr>
            <a:r>
              <a:rPr lang="en-US" sz="2000" dirty="0">
                <a:solidFill>
                  <a:schemeClr val="tx1"/>
                </a:solidFill>
                <a:latin typeface="Alexandria"/>
              </a:rPr>
              <a:t>Some local government agencies, such as economic development authorities or planning departments, periodically update lists of projects that have received planning approvals but have not yet been started</a:t>
            </a:r>
          </a:p>
        </p:txBody>
      </p:sp>
    </p:spTree>
    <p:extLst>
      <p:ext uri="{BB962C8B-B14F-4D97-AF65-F5344CB8AC3E}">
        <p14:creationId xmlns:p14="http://schemas.microsoft.com/office/powerpoint/2010/main" val="2286148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10AB8-E6A5-7AFB-4863-4DC39BA39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B724883-4035-63F2-7A3B-E5D42C3EB42A}"/>
              </a:ext>
            </a:extLst>
          </p:cNvPr>
          <p:cNvSpPr/>
          <p:nvPr/>
        </p:nvSpPr>
        <p:spPr>
          <a:xfrm>
            <a:off x="617280" y="17835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5DA5A1C-4B8C-2D23-AD00-27A52577B3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110E3A00-42C8-EE88-2E6D-08E2C87424AF}"/>
              </a:ext>
            </a:extLst>
          </p:cNvPr>
          <p:cNvSpPr txBox="1"/>
          <p:nvPr/>
        </p:nvSpPr>
        <p:spPr>
          <a:xfrm>
            <a:off x="762000" y="506604"/>
            <a:ext cx="9785894" cy="1318181"/>
          </a:xfrm>
          <a:prstGeom prst="rect">
            <a:avLst/>
          </a:prstGeom>
          <a:noFill/>
        </p:spPr>
        <p:txBody>
          <a:bodyPr wrap="square" rtlCol="0">
            <a:spAutoFit/>
          </a:bodyPr>
          <a:lstStyle/>
          <a:p>
            <a:pPr>
              <a:lnSpc>
                <a:spcPct val="150000"/>
              </a:lnSpc>
            </a:pPr>
            <a:r>
              <a:rPr lang="en-US" sz="2800" dirty="0"/>
              <a:t>6.Case study: Competitive Market Analysis-Proposed Mid-Rise Residential Apartment Building </a:t>
            </a:r>
            <a:endParaRPr lang="en-US" sz="2800" dirty="0">
              <a:latin typeface="Alexandria"/>
            </a:endParaRPr>
          </a:p>
        </p:txBody>
      </p:sp>
      <p:graphicFrame>
        <p:nvGraphicFramePr>
          <p:cNvPr id="3" name="جدول 2">
            <a:extLst>
              <a:ext uri="{FF2B5EF4-FFF2-40B4-BE49-F238E27FC236}">
                <a16:creationId xmlns:a16="http://schemas.microsoft.com/office/drawing/2014/main" id="{CEC96020-0EBC-BB56-F7F3-E7A8E0010121}"/>
              </a:ext>
            </a:extLst>
          </p:cNvPr>
          <p:cNvGraphicFramePr>
            <a:graphicFrameLocks noGrp="1"/>
          </p:cNvGraphicFramePr>
          <p:nvPr>
            <p:extLst>
              <p:ext uri="{D42A27DB-BD31-4B8C-83A1-F6EECF244321}">
                <p14:modId xmlns:p14="http://schemas.microsoft.com/office/powerpoint/2010/main" val="2976220773"/>
              </p:ext>
            </p:extLst>
          </p:nvPr>
        </p:nvGraphicFramePr>
        <p:xfrm>
          <a:off x="993228" y="1824785"/>
          <a:ext cx="10219412" cy="4351337"/>
        </p:xfrm>
        <a:graphic>
          <a:graphicData uri="http://schemas.openxmlformats.org/drawingml/2006/table">
            <a:tbl>
              <a:tblPr/>
              <a:tblGrid>
                <a:gridCol w="536027">
                  <a:extLst>
                    <a:ext uri="{9D8B030D-6E8A-4147-A177-3AD203B41FA5}">
                      <a16:colId xmlns:a16="http://schemas.microsoft.com/office/drawing/2014/main" val="755907962"/>
                    </a:ext>
                  </a:extLst>
                </a:gridCol>
                <a:gridCol w="1072055">
                  <a:extLst>
                    <a:ext uri="{9D8B030D-6E8A-4147-A177-3AD203B41FA5}">
                      <a16:colId xmlns:a16="http://schemas.microsoft.com/office/drawing/2014/main" val="4266713860"/>
                    </a:ext>
                  </a:extLst>
                </a:gridCol>
                <a:gridCol w="1355835">
                  <a:extLst>
                    <a:ext uri="{9D8B030D-6E8A-4147-A177-3AD203B41FA5}">
                      <a16:colId xmlns:a16="http://schemas.microsoft.com/office/drawing/2014/main" val="1837309179"/>
                    </a:ext>
                  </a:extLst>
                </a:gridCol>
                <a:gridCol w="2427889">
                  <a:extLst>
                    <a:ext uri="{9D8B030D-6E8A-4147-A177-3AD203B41FA5}">
                      <a16:colId xmlns:a16="http://schemas.microsoft.com/office/drawing/2014/main" val="2737480012"/>
                    </a:ext>
                  </a:extLst>
                </a:gridCol>
                <a:gridCol w="1907774">
                  <a:extLst>
                    <a:ext uri="{9D8B030D-6E8A-4147-A177-3AD203B41FA5}">
                      <a16:colId xmlns:a16="http://schemas.microsoft.com/office/drawing/2014/main" val="919829127"/>
                    </a:ext>
                  </a:extLst>
                </a:gridCol>
                <a:gridCol w="1860185">
                  <a:extLst>
                    <a:ext uri="{9D8B030D-6E8A-4147-A177-3AD203B41FA5}">
                      <a16:colId xmlns:a16="http://schemas.microsoft.com/office/drawing/2014/main" val="1904720919"/>
                    </a:ext>
                  </a:extLst>
                </a:gridCol>
                <a:gridCol w="1059647">
                  <a:extLst>
                    <a:ext uri="{9D8B030D-6E8A-4147-A177-3AD203B41FA5}">
                      <a16:colId xmlns:a16="http://schemas.microsoft.com/office/drawing/2014/main" val="49162298"/>
                    </a:ext>
                  </a:extLst>
                </a:gridCol>
              </a:tblGrid>
              <a:tr h="657760">
                <a:tc>
                  <a:txBody>
                    <a:bodyPr/>
                    <a:lstStyle/>
                    <a:p>
                      <a:pPr>
                        <a:buNone/>
                      </a:pPr>
                      <a:r>
                        <a:rPr lang="en-US" sz="1600" dirty="0"/>
                        <a:t>No.</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Year Built</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Total Size</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Unit Sizes</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Asking Rent &amp; Concessions</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Utilities Included</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Occupancy Rate</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46452937"/>
                  </a:ext>
                </a:extLst>
              </a:tr>
              <a:tr h="961342">
                <a:tc>
                  <a:txBody>
                    <a:bodyPr/>
                    <a:lstStyle/>
                    <a:p>
                      <a:pPr>
                        <a:buNone/>
                      </a:pPr>
                      <a:r>
                        <a:rPr lang="en-US" sz="1600" dirty="0"/>
                        <a:t>1</a:t>
                      </a:r>
                      <a:endParaRPr lang="ar-SY" sz="1600" dirty="0"/>
                    </a:p>
                  </a:txBody>
                  <a:tcPr marL="50597" marR="50597" marT="25298" marB="25298" anchor="ctr">
                    <a:lnL>
                      <a:noFill/>
                    </a:lnL>
                    <a:lnR>
                      <a:noFill/>
                    </a:lnR>
                    <a:lnT w="12700" cap="flat" cmpd="sng" algn="ctr">
                      <a:solidFill>
                        <a:schemeClr val="tx1"/>
                      </a:solidFill>
                      <a:prstDash val="solid"/>
                      <a:round/>
                      <a:headEnd type="none" w="med" len="med"/>
                      <a:tailEnd type="none" w="med" len="med"/>
                    </a:lnT>
                    <a:lnB>
                      <a:noFill/>
                    </a:lnB>
                    <a:noFill/>
                  </a:tcPr>
                </a:tc>
                <a:tc>
                  <a:txBody>
                    <a:bodyPr/>
                    <a:lstStyle/>
                    <a:p>
                      <a:pPr>
                        <a:buNone/>
                      </a:pPr>
                      <a:r>
                        <a:rPr lang="en-US" sz="1600" dirty="0"/>
                        <a:t>2018</a:t>
                      </a:r>
                      <a:endParaRPr lang="ar-SY" sz="1600" dirty="0"/>
                    </a:p>
                  </a:txBody>
                  <a:tcPr marL="50597" marR="50597" marT="25298" marB="25298" anchor="ctr">
                    <a:lnL>
                      <a:noFill/>
                    </a:lnL>
                    <a:lnR>
                      <a:noFill/>
                    </a:lnR>
                    <a:lnT w="12700" cap="flat" cmpd="sng" algn="ctr">
                      <a:solidFill>
                        <a:schemeClr val="tx1"/>
                      </a:solidFill>
                      <a:prstDash val="solid"/>
                      <a:round/>
                      <a:headEnd type="none" w="med" len="med"/>
                      <a:tailEnd type="none" w="med" len="med"/>
                    </a:lnT>
                    <a:lnB>
                      <a:noFill/>
                    </a:lnB>
                    <a:noFill/>
                  </a:tcPr>
                </a:tc>
                <a:tc>
                  <a:txBody>
                    <a:bodyPr/>
                    <a:lstStyle/>
                    <a:p>
                      <a:pPr>
                        <a:buNone/>
                      </a:pPr>
                      <a:r>
                        <a:rPr lang="en-US" sz="1600" dirty="0"/>
                        <a:t>120 units</a:t>
                      </a:r>
                    </a:p>
                  </a:txBody>
                  <a:tcPr marL="50597" marR="50597" marT="25298" marB="25298" anchor="ctr">
                    <a:lnL>
                      <a:noFill/>
                    </a:lnL>
                    <a:lnR>
                      <a:noFill/>
                    </a:lnR>
                    <a:lnT w="12700" cap="flat" cmpd="sng" algn="ctr">
                      <a:solidFill>
                        <a:schemeClr val="tx1"/>
                      </a:solidFill>
                      <a:prstDash val="solid"/>
                      <a:round/>
                      <a:headEnd type="none" w="med" len="med"/>
                      <a:tailEnd type="none" w="med" len="med"/>
                    </a:lnT>
                    <a:lnB>
                      <a:noFill/>
                    </a:lnB>
                    <a:noFill/>
                  </a:tcPr>
                </a:tc>
                <a:tc>
                  <a:txBody>
                    <a:bodyPr/>
                    <a:lstStyle/>
                    <a:p>
                      <a:pPr>
                        <a:buNone/>
                      </a:pPr>
                      <a:r>
                        <a:rPr lang="en-US" sz="1600" dirty="0"/>
                        <a:t>1BR: 65 sqm2BR: 95 sqm</a:t>
                      </a:r>
                    </a:p>
                  </a:txBody>
                  <a:tcPr marL="50597" marR="50597" marT="25298" marB="25298" anchor="ctr">
                    <a:lnL>
                      <a:noFill/>
                    </a:lnL>
                    <a:lnR>
                      <a:noFill/>
                    </a:lnR>
                    <a:lnT w="12700" cap="flat" cmpd="sng" algn="ctr">
                      <a:solidFill>
                        <a:schemeClr val="tx1"/>
                      </a:solidFill>
                      <a:prstDash val="solid"/>
                      <a:round/>
                      <a:headEnd type="none" w="med" len="med"/>
                      <a:tailEnd type="none" w="med" len="med"/>
                    </a:lnT>
                    <a:lnB>
                      <a:noFill/>
                    </a:lnB>
                    <a:noFill/>
                  </a:tcPr>
                </a:tc>
                <a:tc>
                  <a:txBody>
                    <a:bodyPr/>
                    <a:lstStyle/>
                    <a:p>
                      <a:pPr>
                        <a:buNone/>
                      </a:pPr>
                      <a:r>
                        <a:rPr lang="en-US" sz="1600" dirty="0"/>
                        <a:t>SAR 38,000–55,000/</a:t>
                      </a:r>
                      <a:r>
                        <a:rPr lang="en-US" sz="1600" dirty="0" err="1"/>
                        <a:t>yearNo</a:t>
                      </a:r>
                      <a:r>
                        <a:rPr lang="en-US" sz="1600" dirty="0"/>
                        <a:t> concessions</a:t>
                      </a:r>
                    </a:p>
                  </a:txBody>
                  <a:tcPr marL="50597" marR="50597" marT="25298" marB="25298" anchor="ctr">
                    <a:lnL>
                      <a:noFill/>
                    </a:lnL>
                    <a:lnR>
                      <a:noFill/>
                    </a:lnR>
                    <a:lnT w="12700" cap="flat" cmpd="sng" algn="ctr">
                      <a:solidFill>
                        <a:schemeClr val="tx1"/>
                      </a:solidFill>
                      <a:prstDash val="solid"/>
                      <a:round/>
                      <a:headEnd type="none" w="med" len="med"/>
                      <a:tailEnd type="none" w="med" len="med"/>
                    </a:lnT>
                    <a:lnB>
                      <a:noFill/>
                    </a:lnB>
                    <a:noFill/>
                  </a:tcPr>
                </a:tc>
                <a:tc>
                  <a:txBody>
                    <a:bodyPr/>
                    <a:lstStyle/>
                    <a:p>
                      <a:pPr>
                        <a:buNone/>
                      </a:pPr>
                      <a:r>
                        <a:rPr lang="en-US" sz="1600" dirty="0"/>
                        <a:t>Water included</a:t>
                      </a:r>
                    </a:p>
                  </a:txBody>
                  <a:tcPr marL="50597" marR="50597" marT="25298" marB="25298" anchor="ctr">
                    <a:lnL>
                      <a:noFill/>
                    </a:lnL>
                    <a:lnR>
                      <a:noFill/>
                    </a:lnR>
                    <a:lnT w="12700" cap="flat" cmpd="sng" algn="ctr">
                      <a:solidFill>
                        <a:schemeClr val="tx1"/>
                      </a:solidFill>
                      <a:prstDash val="solid"/>
                      <a:round/>
                      <a:headEnd type="none" w="med" len="med"/>
                      <a:tailEnd type="none" w="med" len="med"/>
                    </a:lnT>
                    <a:lnB>
                      <a:noFill/>
                    </a:lnB>
                    <a:noFill/>
                  </a:tcPr>
                </a:tc>
                <a:tc>
                  <a:txBody>
                    <a:bodyPr/>
                    <a:lstStyle/>
                    <a:p>
                      <a:pPr>
                        <a:buNone/>
                      </a:pPr>
                      <a:r>
                        <a:rPr lang="en-US" sz="1600" dirty="0"/>
                        <a:t>92</a:t>
                      </a:r>
                      <a:r>
                        <a:rPr lang="ar-SY" sz="1600" dirty="0"/>
                        <a:t>%</a:t>
                      </a:r>
                    </a:p>
                  </a:txBody>
                  <a:tcPr marL="50597" marR="50597" marT="25298" marB="25298" anchor="ctr">
                    <a:lnL>
                      <a:noFill/>
                    </a:lnL>
                    <a:lnR>
                      <a:noFill/>
                    </a:lnR>
                    <a:lnT w="12700" cap="flat" cmpd="sng" algn="ctr">
                      <a:solidFill>
                        <a:schemeClr val="tx1"/>
                      </a:solidFill>
                      <a:prstDash val="solid"/>
                      <a:round/>
                      <a:headEnd type="none" w="med" len="med"/>
                      <a:tailEnd type="none" w="med" len="med"/>
                    </a:lnT>
                    <a:lnB>
                      <a:noFill/>
                    </a:lnB>
                    <a:noFill/>
                  </a:tcPr>
                </a:tc>
                <a:extLst>
                  <a:ext uri="{0D108BD9-81ED-4DB2-BD59-A6C34878D82A}">
                    <a16:rowId xmlns:a16="http://schemas.microsoft.com/office/drawing/2014/main" val="3026863318"/>
                  </a:ext>
                </a:extLst>
              </a:tr>
              <a:tr h="809551">
                <a:tc>
                  <a:txBody>
                    <a:bodyPr/>
                    <a:lstStyle/>
                    <a:p>
                      <a:pPr>
                        <a:buNone/>
                      </a:pPr>
                      <a:r>
                        <a:rPr lang="en-US" sz="1600" dirty="0"/>
                        <a:t>2</a:t>
                      </a:r>
                      <a:endParaRPr lang="ar-SY" sz="1600" dirty="0"/>
                    </a:p>
                  </a:txBody>
                  <a:tcPr marL="50597" marR="50597" marT="25298" marB="25298" anchor="ctr">
                    <a:lnL>
                      <a:noFill/>
                    </a:lnL>
                    <a:lnR>
                      <a:noFill/>
                    </a:lnR>
                    <a:lnT>
                      <a:noFill/>
                    </a:lnT>
                    <a:lnB>
                      <a:noFill/>
                    </a:lnB>
                    <a:noFill/>
                  </a:tcPr>
                </a:tc>
                <a:tc>
                  <a:txBody>
                    <a:bodyPr/>
                    <a:lstStyle/>
                    <a:p>
                      <a:pPr>
                        <a:buNone/>
                      </a:pPr>
                      <a:r>
                        <a:rPr lang="en-US" sz="1600" dirty="0"/>
                        <a:t>2015</a:t>
                      </a:r>
                      <a:endParaRPr lang="ar-SY" sz="1600" dirty="0"/>
                    </a:p>
                  </a:txBody>
                  <a:tcPr marL="50597" marR="50597" marT="25298" marB="25298" anchor="ctr">
                    <a:lnL>
                      <a:noFill/>
                    </a:lnL>
                    <a:lnR>
                      <a:noFill/>
                    </a:lnR>
                    <a:lnT>
                      <a:noFill/>
                    </a:lnT>
                    <a:lnB>
                      <a:noFill/>
                    </a:lnB>
                    <a:noFill/>
                  </a:tcPr>
                </a:tc>
                <a:tc>
                  <a:txBody>
                    <a:bodyPr/>
                    <a:lstStyle/>
                    <a:p>
                      <a:pPr>
                        <a:buNone/>
                      </a:pPr>
                      <a:r>
                        <a:rPr lang="en-US" sz="1600"/>
                        <a:t>90 units</a:t>
                      </a:r>
                    </a:p>
                  </a:txBody>
                  <a:tcPr marL="50597" marR="50597" marT="25298" marB="25298" anchor="ctr">
                    <a:lnL>
                      <a:noFill/>
                    </a:lnL>
                    <a:lnR>
                      <a:noFill/>
                    </a:lnR>
                    <a:lnT>
                      <a:noFill/>
                    </a:lnT>
                    <a:lnB>
                      <a:noFill/>
                    </a:lnB>
                    <a:noFill/>
                  </a:tcPr>
                </a:tc>
                <a:tc>
                  <a:txBody>
                    <a:bodyPr/>
                    <a:lstStyle/>
                    <a:p>
                      <a:pPr>
                        <a:buNone/>
                      </a:pPr>
                      <a:r>
                        <a:rPr lang="en-US" sz="1600" dirty="0"/>
                        <a:t>2BR: 90 sqm3BR: 120 sqm</a:t>
                      </a:r>
                    </a:p>
                  </a:txBody>
                  <a:tcPr marL="50597" marR="50597" marT="25298" marB="25298" anchor="ctr">
                    <a:lnL>
                      <a:noFill/>
                    </a:lnL>
                    <a:lnR>
                      <a:noFill/>
                    </a:lnR>
                    <a:lnT>
                      <a:noFill/>
                    </a:lnT>
                    <a:lnB>
                      <a:noFill/>
                    </a:lnB>
                    <a:noFill/>
                  </a:tcPr>
                </a:tc>
                <a:tc>
                  <a:txBody>
                    <a:bodyPr/>
                    <a:lstStyle/>
                    <a:p>
                      <a:pPr>
                        <a:buNone/>
                      </a:pPr>
                      <a:r>
                        <a:rPr lang="en-US" sz="1600" dirty="0"/>
                        <a:t>SAR 50,000–70,000/year1 month free rent</a:t>
                      </a:r>
                    </a:p>
                  </a:txBody>
                  <a:tcPr marL="50597" marR="50597" marT="25298" marB="25298" anchor="ctr">
                    <a:lnL>
                      <a:noFill/>
                    </a:lnL>
                    <a:lnR>
                      <a:noFill/>
                    </a:lnR>
                    <a:lnT>
                      <a:noFill/>
                    </a:lnT>
                    <a:lnB>
                      <a:noFill/>
                    </a:lnB>
                    <a:noFill/>
                  </a:tcPr>
                </a:tc>
                <a:tc>
                  <a:txBody>
                    <a:bodyPr/>
                    <a:lstStyle/>
                    <a:p>
                      <a:pPr>
                        <a:buNone/>
                      </a:pPr>
                      <a:r>
                        <a:rPr lang="en-US" sz="1600" dirty="0"/>
                        <a:t>Water &amp; electricity included</a:t>
                      </a:r>
                    </a:p>
                  </a:txBody>
                  <a:tcPr marL="50597" marR="50597" marT="25298" marB="25298" anchor="ctr">
                    <a:lnL>
                      <a:noFill/>
                    </a:lnL>
                    <a:lnR>
                      <a:noFill/>
                    </a:lnR>
                    <a:lnT>
                      <a:noFill/>
                    </a:lnT>
                    <a:lnB>
                      <a:noFill/>
                    </a:lnB>
                    <a:noFill/>
                  </a:tcPr>
                </a:tc>
                <a:tc>
                  <a:txBody>
                    <a:bodyPr/>
                    <a:lstStyle/>
                    <a:p>
                      <a:pPr>
                        <a:buNone/>
                      </a:pPr>
                      <a:r>
                        <a:rPr lang="ar-SY" sz="1600" dirty="0"/>
                        <a:t>%</a:t>
                      </a:r>
                      <a:r>
                        <a:rPr lang="en-US" sz="1600" dirty="0"/>
                        <a:t>88</a:t>
                      </a:r>
                      <a:endParaRPr lang="ar-SY" sz="1600" dirty="0"/>
                    </a:p>
                  </a:txBody>
                  <a:tcPr marL="50597" marR="50597" marT="25298" marB="25298" anchor="ctr">
                    <a:lnL>
                      <a:noFill/>
                    </a:lnL>
                    <a:lnR>
                      <a:noFill/>
                    </a:lnR>
                    <a:lnT>
                      <a:noFill/>
                    </a:lnT>
                    <a:lnB>
                      <a:noFill/>
                    </a:lnB>
                    <a:noFill/>
                  </a:tcPr>
                </a:tc>
                <a:extLst>
                  <a:ext uri="{0D108BD9-81ED-4DB2-BD59-A6C34878D82A}">
                    <a16:rowId xmlns:a16="http://schemas.microsoft.com/office/drawing/2014/main" val="1075205362"/>
                  </a:ext>
                </a:extLst>
              </a:tr>
              <a:tr h="961342">
                <a:tc>
                  <a:txBody>
                    <a:bodyPr/>
                    <a:lstStyle/>
                    <a:p>
                      <a:pPr>
                        <a:buNone/>
                      </a:pPr>
                      <a:r>
                        <a:rPr lang="en-US" sz="1600" dirty="0"/>
                        <a:t>3</a:t>
                      </a:r>
                      <a:endParaRPr lang="ar-SY" sz="1600" dirty="0"/>
                    </a:p>
                  </a:txBody>
                  <a:tcPr marL="50597" marR="50597" marT="25298" marB="25298" anchor="ctr">
                    <a:lnL>
                      <a:noFill/>
                    </a:lnL>
                    <a:lnR>
                      <a:noFill/>
                    </a:lnR>
                    <a:lnT>
                      <a:noFill/>
                    </a:lnT>
                    <a:lnB>
                      <a:noFill/>
                    </a:lnB>
                    <a:noFill/>
                  </a:tcPr>
                </a:tc>
                <a:tc>
                  <a:txBody>
                    <a:bodyPr/>
                    <a:lstStyle/>
                    <a:p>
                      <a:pPr>
                        <a:buNone/>
                      </a:pPr>
                      <a:r>
                        <a:rPr lang="en-US" sz="1600" dirty="0"/>
                        <a:t>2020</a:t>
                      </a:r>
                      <a:endParaRPr lang="ar-SY" sz="1600" dirty="0"/>
                    </a:p>
                  </a:txBody>
                  <a:tcPr marL="50597" marR="50597" marT="25298" marB="25298" anchor="ctr">
                    <a:lnL>
                      <a:noFill/>
                    </a:lnL>
                    <a:lnR>
                      <a:noFill/>
                    </a:lnR>
                    <a:lnT>
                      <a:noFill/>
                    </a:lnT>
                    <a:lnB>
                      <a:noFill/>
                    </a:lnB>
                    <a:noFill/>
                  </a:tcPr>
                </a:tc>
                <a:tc>
                  <a:txBody>
                    <a:bodyPr/>
                    <a:lstStyle/>
                    <a:p>
                      <a:pPr>
                        <a:buNone/>
                      </a:pPr>
                      <a:r>
                        <a:rPr lang="en-US" sz="1600"/>
                        <a:t>150 units</a:t>
                      </a:r>
                    </a:p>
                  </a:txBody>
                  <a:tcPr marL="50597" marR="50597" marT="25298" marB="25298" anchor="ctr">
                    <a:lnL>
                      <a:noFill/>
                    </a:lnL>
                    <a:lnR>
                      <a:noFill/>
                    </a:lnR>
                    <a:lnT>
                      <a:noFill/>
                    </a:lnT>
                    <a:lnB>
                      <a:noFill/>
                    </a:lnB>
                    <a:noFill/>
                  </a:tcPr>
                </a:tc>
                <a:tc>
                  <a:txBody>
                    <a:bodyPr/>
                    <a:lstStyle/>
                    <a:p>
                      <a:pPr>
                        <a:buNone/>
                      </a:pPr>
                      <a:r>
                        <a:rPr lang="en-US" sz="1600"/>
                        <a:t>Studios: 45 sqm1BR: 70 sqm</a:t>
                      </a:r>
                    </a:p>
                  </a:txBody>
                  <a:tcPr marL="50597" marR="50597" marT="25298" marB="25298" anchor="ctr">
                    <a:lnL>
                      <a:noFill/>
                    </a:lnL>
                    <a:lnR>
                      <a:noFill/>
                    </a:lnR>
                    <a:lnT>
                      <a:noFill/>
                    </a:lnT>
                    <a:lnB>
                      <a:noFill/>
                    </a:lnB>
                    <a:noFill/>
                  </a:tcPr>
                </a:tc>
                <a:tc>
                  <a:txBody>
                    <a:bodyPr/>
                    <a:lstStyle/>
                    <a:p>
                      <a:pPr>
                        <a:buNone/>
                      </a:pPr>
                      <a:r>
                        <a:rPr lang="en-US" sz="1600" dirty="0"/>
                        <a:t>SAR 42,000–60,000/</a:t>
                      </a:r>
                      <a:r>
                        <a:rPr lang="en-US" sz="1600" dirty="0" err="1"/>
                        <a:t>yearMoving</a:t>
                      </a:r>
                      <a:r>
                        <a:rPr lang="en-US" sz="1600" dirty="0"/>
                        <a:t> allowance SAR 2,000</a:t>
                      </a:r>
                    </a:p>
                  </a:txBody>
                  <a:tcPr marL="50597" marR="50597" marT="25298" marB="25298" anchor="ctr">
                    <a:lnL>
                      <a:noFill/>
                    </a:lnL>
                    <a:lnR>
                      <a:noFill/>
                    </a:lnR>
                    <a:lnT>
                      <a:noFill/>
                    </a:lnT>
                    <a:lnB>
                      <a:noFill/>
                    </a:lnB>
                    <a:noFill/>
                  </a:tcPr>
                </a:tc>
                <a:tc>
                  <a:txBody>
                    <a:bodyPr/>
                    <a:lstStyle/>
                    <a:p>
                      <a:pPr>
                        <a:buNone/>
                      </a:pPr>
                      <a:r>
                        <a:rPr lang="en-US" sz="1600" dirty="0"/>
                        <a:t>Water included</a:t>
                      </a:r>
                    </a:p>
                  </a:txBody>
                  <a:tcPr marL="50597" marR="50597" marT="25298" marB="25298" anchor="ctr">
                    <a:lnL>
                      <a:noFill/>
                    </a:lnL>
                    <a:lnR>
                      <a:noFill/>
                    </a:lnR>
                    <a:lnT>
                      <a:noFill/>
                    </a:lnT>
                    <a:lnB>
                      <a:noFill/>
                    </a:lnB>
                    <a:noFill/>
                  </a:tcPr>
                </a:tc>
                <a:tc>
                  <a:txBody>
                    <a:bodyPr/>
                    <a:lstStyle/>
                    <a:p>
                      <a:pPr>
                        <a:buNone/>
                      </a:pPr>
                      <a:r>
                        <a:rPr lang="en-US" sz="1600" dirty="0"/>
                        <a:t>95</a:t>
                      </a:r>
                      <a:r>
                        <a:rPr lang="ar-SY" sz="1600" dirty="0"/>
                        <a:t>%</a:t>
                      </a:r>
                    </a:p>
                  </a:txBody>
                  <a:tcPr marL="50597" marR="50597" marT="25298" marB="25298" anchor="ctr">
                    <a:lnL>
                      <a:noFill/>
                    </a:lnL>
                    <a:lnR>
                      <a:noFill/>
                    </a:lnR>
                    <a:lnT>
                      <a:noFill/>
                    </a:lnT>
                    <a:lnB>
                      <a:noFill/>
                    </a:lnB>
                    <a:noFill/>
                  </a:tcPr>
                </a:tc>
                <a:extLst>
                  <a:ext uri="{0D108BD9-81ED-4DB2-BD59-A6C34878D82A}">
                    <a16:rowId xmlns:a16="http://schemas.microsoft.com/office/drawing/2014/main" val="449466076"/>
                  </a:ext>
                </a:extLst>
              </a:tr>
              <a:tr h="961342">
                <a:tc>
                  <a:txBody>
                    <a:bodyPr/>
                    <a:lstStyle/>
                    <a:p>
                      <a:pPr>
                        <a:buNone/>
                      </a:pPr>
                      <a:r>
                        <a:rPr lang="en-US" sz="1600" dirty="0"/>
                        <a:t>4</a:t>
                      </a:r>
                      <a:endParaRPr lang="ar-SY" sz="1600" dirty="0"/>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2012</a:t>
                      </a:r>
                      <a:endParaRPr lang="ar-SY" sz="1600" dirty="0"/>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a:t>80 units</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a:t>2BR: 100 sqm3BR: 140 sqm</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SAR 65,000–85,000/</a:t>
                      </a:r>
                      <a:r>
                        <a:rPr lang="en-US" sz="1600" dirty="0" err="1"/>
                        <a:t>yearNo</a:t>
                      </a:r>
                      <a:r>
                        <a:rPr lang="en-US" sz="1600" dirty="0"/>
                        <a:t> concessions</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Not included</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tc>
                  <a:txBody>
                    <a:bodyPr/>
                    <a:lstStyle/>
                    <a:p>
                      <a:pPr>
                        <a:buNone/>
                      </a:pPr>
                      <a:r>
                        <a:rPr lang="en-US" sz="1600" dirty="0"/>
                        <a:t>90</a:t>
                      </a:r>
                      <a:r>
                        <a:rPr lang="ar-SY" sz="1600" dirty="0"/>
                        <a:t>%</a:t>
                      </a:r>
                    </a:p>
                  </a:txBody>
                  <a:tcPr marL="50597" marR="50597" marT="25298" marB="25298" anchor="ctr">
                    <a:lnL>
                      <a:noFill/>
                    </a:lnL>
                    <a:lnR>
                      <a:noFill/>
                    </a:lnR>
                    <a:lnT>
                      <a:noFill/>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846881442"/>
                  </a:ext>
                </a:extLst>
              </a:tr>
            </a:tbl>
          </a:graphicData>
        </a:graphic>
      </p:graphicFrame>
    </p:spTree>
    <p:extLst>
      <p:ext uri="{BB962C8B-B14F-4D97-AF65-F5344CB8AC3E}">
        <p14:creationId xmlns:p14="http://schemas.microsoft.com/office/powerpoint/2010/main" val="1057679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CDF258-FD2B-35E9-D7B9-2C6F5C4271E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9CC55B-784B-9A65-C942-443DC7B2465A}"/>
              </a:ext>
            </a:extLst>
          </p:cNvPr>
          <p:cNvSpPr/>
          <p:nvPr/>
        </p:nvSpPr>
        <p:spPr>
          <a:xfrm>
            <a:off x="617279" y="1685495"/>
            <a:ext cx="1107741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Here’s the </a:t>
            </a:r>
            <a:r>
              <a:rPr lang="en-US" b="1" dirty="0"/>
              <a:t>timeline graph</a:t>
            </a:r>
            <a:r>
              <a:rPr lang="en-US" dirty="0"/>
              <a:t> showing Dubai’s real estate cycle:</a:t>
            </a:r>
          </a:p>
          <a:p>
            <a:pPr lvl="0"/>
            <a:r>
              <a:rPr lang="en-US" b="1" dirty="0"/>
              <a:t>bust</a:t>
            </a:r>
            <a:r>
              <a:rPr lang="en-US" dirty="0"/>
              <a:t>: steep decline due to oversupply and global financial crisis.</a:t>
            </a:r>
          </a:p>
        </p:txBody>
      </p:sp>
      <p:pic>
        <p:nvPicPr>
          <p:cNvPr id="7" name="Graphic 21">
            <a:extLst>
              <a:ext uri="{FF2B5EF4-FFF2-40B4-BE49-F238E27FC236}">
                <a16:creationId xmlns:a16="http://schemas.microsoft.com/office/drawing/2014/main" id="{14B22CBE-18B2-12F1-CBB6-71E7346B1E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47">
            <a:extLst>
              <a:ext uri="{FF2B5EF4-FFF2-40B4-BE49-F238E27FC236}">
                <a16:creationId xmlns:a16="http://schemas.microsoft.com/office/drawing/2014/main" id="{9CE91070-19D6-7712-CD03-864F63DC8076}"/>
              </a:ext>
            </a:extLst>
          </p:cNvPr>
          <p:cNvSpPr txBox="1"/>
          <p:nvPr/>
        </p:nvSpPr>
        <p:spPr>
          <a:xfrm>
            <a:off x="1050779" y="1960052"/>
            <a:ext cx="10090441" cy="3785652"/>
          </a:xfrm>
          <a:prstGeom prst="rect">
            <a:avLst/>
          </a:prstGeom>
          <a:solidFill>
            <a:schemeClr val="accent1">
              <a:lumMod val="20000"/>
              <a:lumOff val="80000"/>
            </a:schemeClr>
          </a:solidFill>
        </p:spPr>
        <p:txBody>
          <a:bodyPr wrap="square" rtlCol="0">
            <a:spAutoFit/>
          </a:bodyPr>
          <a:lstStyle/>
          <a:p>
            <a:r>
              <a:rPr lang="en-US" sz="2000" b="1" dirty="0">
                <a:latin typeface="Alexandria"/>
              </a:rPr>
              <a:t>Additional Observations</a:t>
            </a:r>
          </a:p>
          <a:p>
            <a:r>
              <a:rPr lang="en-US" sz="2000" b="1" dirty="0">
                <a:latin typeface="Alexandria"/>
              </a:rPr>
              <a:t>Location Advantages:</a:t>
            </a:r>
            <a:endParaRPr lang="en-US" sz="2000" dirty="0">
              <a:latin typeface="Alexandria"/>
            </a:endParaRPr>
          </a:p>
          <a:p>
            <a:pPr lvl="1"/>
            <a:r>
              <a:rPr lang="en-US" sz="2000" dirty="0">
                <a:latin typeface="Alexandria"/>
              </a:rPr>
              <a:t>Properties located near Prince Sultan Road and the Corniche benefit from strong accessibility and proximity to commercial centers.</a:t>
            </a:r>
          </a:p>
          <a:p>
            <a:pPr lvl="1"/>
            <a:r>
              <a:rPr lang="en-US" sz="2000" dirty="0">
                <a:latin typeface="Alexandria"/>
              </a:rPr>
              <a:t>Horizon Towers has a competitive advantage due to its proximity to public transport and retail services.</a:t>
            </a:r>
          </a:p>
          <a:p>
            <a:r>
              <a:rPr lang="en-US" sz="2000" b="1" dirty="0">
                <a:latin typeface="Alexandria"/>
              </a:rPr>
              <a:t>Tenant Mix:</a:t>
            </a:r>
            <a:endParaRPr lang="en-US" sz="2000" dirty="0">
              <a:latin typeface="Alexandria"/>
            </a:endParaRPr>
          </a:p>
          <a:p>
            <a:pPr lvl="1"/>
            <a:r>
              <a:rPr lang="en-US" sz="2000" dirty="0">
                <a:latin typeface="Alexandria"/>
              </a:rPr>
              <a:t>Predominantly middle- to upper-middle-income professionals and expatriate families.</a:t>
            </a:r>
          </a:p>
          <a:p>
            <a:pPr lvl="1"/>
            <a:r>
              <a:rPr lang="en-US" sz="2000" dirty="0">
                <a:latin typeface="Alexandria"/>
              </a:rPr>
              <a:t>High demand for 1- and 2-bedroom units due to affordability and household size trends.</a:t>
            </a:r>
          </a:p>
          <a:p>
            <a:r>
              <a:rPr lang="en-US" sz="2000" b="1" dirty="0">
                <a:latin typeface="Alexandria"/>
              </a:rPr>
              <a:t>Market Performance:</a:t>
            </a:r>
            <a:endParaRPr lang="en-US" sz="2000" dirty="0">
              <a:latin typeface="Alexandria"/>
            </a:endParaRPr>
          </a:p>
          <a:p>
            <a:pPr lvl="1"/>
            <a:r>
              <a:rPr lang="en-US" sz="2000" dirty="0">
                <a:latin typeface="Alexandria"/>
              </a:rPr>
              <a:t>Newer properties (built after 2018) show higher occupancy rates (above 92%).</a:t>
            </a:r>
          </a:p>
          <a:p>
            <a:pPr lvl="1"/>
            <a:r>
              <a:rPr lang="en-US" sz="2000" dirty="0">
                <a:latin typeface="Alexandria"/>
              </a:rPr>
              <a:t>Concessions are limited, indicating a relatively balanced rental market.</a:t>
            </a:r>
          </a:p>
        </p:txBody>
      </p:sp>
      <p:sp>
        <p:nvSpPr>
          <p:cNvPr id="2" name="TextBox 2">
            <a:extLst>
              <a:ext uri="{FF2B5EF4-FFF2-40B4-BE49-F238E27FC236}">
                <a16:creationId xmlns:a16="http://schemas.microsoft.com/office/drawing/2014/main" id="{6DB2F3CC-3B40-F908-AB16-97F69DFDE6C2}"/>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279618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B45755-2586-5AB7-CDA7-10B54D19AC9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C2574F-F239-1E56-C596-60F2060D0B0E}"/>
              </a:ext>
            </a:extLst>
          </p:cNvPr>
          <p:cNvSpPr/>
          <p:nvPr/>
        </p:nvSpPr>
        <p:spPr>
          <a:xfrm>
            <a:off x="517361" y="173622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t>Figure 2. Housing supply elasticity and equilibrium outcomes (illustrative).</a:t>
            </a:r>
          </a:p>
        </p:txBody>
      </p:sp>
      <p:sp>
        <p:nvSpPr>
          <p:cNvPr id="48" name="TextBox 47">
            <a:extLst>
              <a:ext uri="{FF2B5EF4-FFF2-40B4-BE49-F238E27FC236}">
                <a16:creationId xmlns:a16="http://schemas.microsoft.com/office/drawing/2014/main" id="{683484F6-5B70-D508-02D3-3711CFE2B98D}"/>
              </a:ext>
            </a:extLst>
          </p:cNvPr>
          <p:cNvSpPr txBox="1"/>
          <p:nvPr/>
        </p:nvSpPr>
        <p:spPr>
          <a:xfrm>
            <a:off x="1251663" y="2170306"/>
            <a:ext cx="9151511" cy="2814617"/>
          </a:xfrm>
          <a:prstGeom prst="rect">
            <a:avLst/>
          </a:prstGeom>
          <a:solidFill>
            <a:schemeClr val="accent1">
              <a:lumMod val="20000"/>
              <a:lumOff val="80000"/>
            </a:schemeClr>
          </a:solidFill>
        </p:spPr>
        <p:txBody>
          <a:bodyPr wrap="square" rtlCol="0">
            <a:spAutoFit/>
          </a:bodyPr>
          <a:lstStyle/>
          <a:p>
            <a:pPr>
              <a:lnSpc>
                <a:spcPct val="150000"/>
              </a:lnSpc>
            </a:pPr>
            <a:r>
              <a:rPr lang="en-US" sz="2000" b="1" dirty="0">
                <a:latin typeface="Alexandria"/>
              </a:rPr>
              <a:t>Analyst’s Conclusion</a:t>
            </a:r>
          </a:p>
          <a:p>
            <a:pPr>
              <a:lnSpc>
                <a:spcPct val="150000"/>
              </a:lnSpc>
            </a:pPr>
            <a:r>
              <a:rPr lang="en-US" sz="2000" dirty="0">
                <a:latin typeface="Alexandria"/>
              </a:rPr>
              <a:t>The competitive set demonstrates </a:t>
            </a:r>
            <a:r>
              <a:rPr lang="en-US" sz="2000" b="1" dirty="0">
                <a:latin typeface="Alexandria"/>
              </a:rPr>
              <a:t>strong occupancy levels (88%–95%)</a:t>
            </a:r>
            <a:r>
              <a:rPr lang="en-US" sz="2000" dirty="0">
                <a:latin typeface="Alexandria"/>
              </a:rPr>
              <a:t>, indicating stable rental demand in North Jeddah. Asking rents suggest the market can support </a:t>
            </a:r>
            <a:r>
              <a:rPr lang="en-US" sz="2000" b="1" dirty="0">
                <a:latin typeface="Alexandria"/>
              </a:rPr>
              <a:t>annual rents between SAR 40,000 and SAR 60,000</a:t>
            </a:r>
            <a:r>
              <a:rPr lang="en-US" sz="2000" dirty="0">
                <a:latin typeface="Alexandria"/>
              </a:rPr>
              <a:t> for mid-quality residential units. The subject property is expected to compete effectively by offering modern design, efficient unit layouts, and selective rent concessions during the initial lease-up period.</a:t>
            </a:r>
          </a:p>
        </p:txBody>
      </p:sp>
      <p:pic>
        <p:nvPicPr>
          <p:cNvPr id="7" name="Graphic 21">
            <a:extLst>
              <a:ext uri="{FF2B5EF4-FFF2-40B4-BE49-F238E27FC236}">
                <a16:creationId xmlns:a16="http://schemas.microsoft.com/office/drawing/2014/main" id="{092E79AB-357F-15B3-28E3-A951616128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2">
            <a:extLst>
              <a:ext uri="{FF2B5EF4-FFF2-40B4-BE49-F238E27FC236}">
                <a16:creationId xmlns:a16="http://schemas.microsoft.com/office/drawing/2014/main" id="{8E4BC6DF-72FD-26B3-12D5-75B54C4D0085}"/>
              </a:ext>
            </a:extLst>
          </p:cNvPr>
          <p:cNvSpPr txBox="1"/>
          <p:nvPr/>
        </p:nvSpPr>
        <p:spPr>
          <a:xfrm>
            <a:off x="617280" y="883709"/>
            <a:ext cx="9785894" cy="671851"/>
          </a:xfrm>
          <a:prstGeom prst="rect">
            <a:avLst/>
          </a:prstGeom>
          <a:noFill/>
        </p:spPr>
        <p:txBody>
          <a:bodyPr wrap="square" rtlCol="0">
            <a:spAutoFit/>
          </a:bodyPr>
          <a:lstStyle/>
          <a:p>
            <a:pPr>
              <a:lnSpc>
                <a:spcPct val="150000"/>
              </a:lnSpc>
            </a:pPr>
            <a:r>
              <a:rPr lang="en-US" sz="2800" dirty="0">
                <a:latin typeface="Alexandria"/>
              </a:rPr>
              <a:t>6. City Real Estate Market (Example)</a:t>
            </a:r>
          </a:p>
        </p:txBody>
      </p:sp>
    </p:spTree>
    <p:extLst>
      <p:ext uri="{BB962C8B-B14F-4D97-AF65-F5344CB8AC3E}">
        <p14:creationId xmlns:p14="http://schemas.microsoft.com/office/powerpoint/2010/main" val="3366569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6283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1250973" y="1659470"/>
            <a:ext cx="4222539" cy="4199611"/>
          </a:xfrm>
          <a:prstGeom prst="rect">
            <a:avLst/>
          </a:prstGeom>
        </p:spPr>
        <p:txBody>
          <a:bodyPr wrap="square">
            <a:spAutoFit/>
          </a:bodyPr>
          <a:lstStyle/>
          <a:p>
            <a:pPr>
              <a:lnSpc>
                <a:spcPct val="150000"/>
              </a:lnSpc>
            </a:pPr>
            <a:r>
              <a:rPr lang="en-US" sz="2000" dirty="0">
                <a:latin typeface="Alexandria"/>
              </a:rPr>
              <a:t>The art and science of market analysis requires judgment and vision as well as facts. Once market analysts have completed fieldwork, collected data, and prepared maps and tables, they must synthesize the findings and reach conclusions about a proposed project’s marketability or the future performance of an existing property.</a:t>
            </a:r>
            <a:endParaRPr lang="en-US" sz="1400" dirty="0">
              <a:latin typeface="Alexandria"/>
              <a:cs typeface="Alexandria" charset="0"/>
            </a:endParaRPr>
          </a:p>
        </p:txBody>
      </p:sp>
      <p:sp>
        <p:nvSpPr>
          <p:cNvPr id="17" name="TextBox 16"/>
          <p:cNvSpPr txBox="1"/>
          <p:nvPr/>
        </p:nvSpPr>
        <p:spPr>
          <a:xfrm>
            <a:off x="1133854" y="1260281"/>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Conclusion</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5">
            <a:extLst>
              <a:ext uri="{FF2B5EF4-FFF2-40B4-BE49-F238E27FC236}">
                <a16:creationId xmlns:a16="http://schemas.microsoft.com/office/drawing/2014/main" id="{2D70D25B-BDC2-9A6D-AC89-F9177F34F4DE}"/>
              </a:ext>
            </a:extLst>
          </p:cNvPr>
          <p:cNvSpPr/>
          <p:nvPr/>
        </p:nvSpPr>
        <p:spPr>
          <a:xfrm>
            <a:off x="6917578" y="3684555"/>
            <a:ext cx="4222539" cy="1323439"/>
          </a:xfrm>
          <a:prstGeom prst="rect">
            <a:avLst/>
          </a:prstGeom>
        </p:spPr>
        <p:txBody>
          <a:bodyPr wrap="square">
            <a:spAutoFit/>
          </a:bodyPr>
          <a:lstStyle/>
          <a:p>
            <a:pPr algn="ctr"/>
            <a:r>
              <a:rPr lang="en-US" sz="2000" b="1" dirty="0">
                <a:latin typeface="Alexandria"/>
              </a:rPr>
              <a:t>Exercise</a:t>
            </a:r>
          </a:p>
          <a:p>
            <a:r>
              <a:rPr lang="en-US" sz="2000" b="1" dirty="0">
                <a:latin typeface="Alexandria"/>
                <a:cs typeface="Alexandria" charset="0"/>
              </a:rPr>
              <a:t>Use quantitative and qualitative research tools to do market analysis for your new proposed project?</a:t>
            </a:r>
            <a:endParaRPr lang="en-US" sz="1400" b="1" dirty="0">
              <a:latin typeface="Alexandria"/>
              <a:cs typeface="Alexandria" charset="0"/>
            </a:endParaRPr>
          </a:p>
        </p:txBody>
      </p:sp>
      <p:pic>
        <p:nvPicPr>
          <p:cNvPr id="10" name="عنصر نائب للصورة 9">
            <a:extLst>
              <a:ext uri="{FF2B5EF4-FFF2-40B4-BE49-F238E27FC236}">
                <a16:creationId xmlns:a16="http://schemas.microsoft.com/office/drawing/2014/main" id="{2BB10FC7-C65A-03C2-6B44-4A60907D8CF2}"/>
              </a:ext>
            </a:extLst>
          </p:cNvPr>
          <p:cNvPicPr>
            <a:picLocks noGrp="1" noChangeAspect="1"/>
          </p:cNvPicPr>
          <p:nvPr>
            <p:ph type="pic" sz="quarter" idx="10"/>
          </p:nvPr>
        </p:nvPicPr>
        <p:blipFill>
          <a:blip r:embed="rId3"/>
          <a:srcRect t="5100" b="5100"/>
          <a:stretch>
            <a:fillRect/>
          </a:stretch>
        </p:blipFill>
        <p:spPr>
          <a:prstGeom prst="rect">
            <a:avLst/>
          </a:prstGeom>
        </p:spPr>
      </p:pic>
    </p:spTree>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F03C2314-900A-4900-B001-302F2AC03AC9}"/>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36874</TotalTime>
  <Words>4305</Words>
  <Application>Microsoft Office PowerPoint</Application>
  <PresentationFormat>شاشة عريضة</PresentationFormat>
  <Paragraphs>373</Paragraphs>
  <Slides>50</Slides>
  <Notes>6</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50</vt:i4>
      </vt:variant>
    </vt:vector>
  </HeadingPairs>
  <TitlesOfParts>
    <vt:vector size="60" baseType="lpstr">
      <vt:lpstr>Alexandria</vt:lpstr>
      <vt:lpstr>Arial</vt:lpstr>
      <vt:lpstr>Calibri</vt:lpstr>
      <vt:lpstr>Calibri Light</vt:lpstr>
      <vt:lpstr>Cambria Math</vt:lpstr>
      <vt:lpstr>Roboto Light</vt:lpstr>
      <vt:lpstr>Symbol</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Rana Maya</cp:lastModifiedBy>
  <cp:revision>275</cp:revision>
  <dcterms:created xsi:type="dcterms:W3CDTF">2023-04-29T09:08:00Z</dcterms:created>
  <dcterms:modified xsi:type="dcterms:W3CDTF">2026-01-18T21:10:17Z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