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271" r:id="rId4"/>
    <p:sldId id="506" r:id="rId5"/>
    <p:sldId id="519" r:id="rId6"/>
    <p:sldId id="313" r:id="rId7"/>
    <p:sldId id="512" r:id="rId8"/>
    <p:sldId id="507" r:id="rId9"/>
    <p:sldId id="508" r:id="rId10"/>
    <p:sldId id="487" r:id="rId11"/>
    <p:sldId id="488" r:id="rId12"/>
    <p:sldId id="513" r:id="rId13"/>
    <p:sldId id="276" r:id="rId14"/>
    <p:sldId id="491" r:id="rId15"/>
    <p:sldId id="489" r:id="rId16"/>
    <p:sldId id="490" r:id="rId17"/>
    <p:sldId id="481" r:id="rId18"/>
    <p:sldId id="509" r:id="rId19"/>
    <p:sldId id="510" r:id="rId20"/>
    <p:sldId id="492" r:id="rId21"/>
    <p:sldId id="256" r:id="rId22"/>
    <p:sldId id="511" r:id="rId23"/>
    <p:sldId id="502" r:id="rId24"/>
    <p:sldId id="503" r:id="rId25"/>
    <p:sldId id="504" r:id="rId26"/>
    <p:sldId id="493" r:id="rId27"/>
    <p:sldId id="494" r:id="rId28"/>
    <p:sldId id="495" r:id="rId29"/>
    <p:sldId id="306" r:id="rId30"/>
    <p:sldId id="496" r:id="rId31"/>
    <p:sldId id="497" r:id="rId32"/>
    <p:sldId id="498" r:id="rId33"/>
    <p:sldId id="499" r:id="rId34"/>
    <p:sldId id="500" r:id="rId35"/>
    <p:sldId id="514" r:id="rId36"/>
    <p:sldId id="515" r:id="rId37"/>
    <p:sldId id="516" r:id="rId38"/>
    <p:sldId id="517" r:id="rId39"/>
    <p:sldId id="518" r:id="rId40"/>
    <p:sldId id="520"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6"/>
            <p14:sldId id="519"/>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499"/>
            <p14:sldId id="500"/>
            <p14:sldId id="514"/>
            <p14:sldId id="515"/>
            <p14:sldId id="516"/>
            <p14:sldId id="517"/>
            <p14:sldId id="518"/>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1.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 Id="rId9"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3A80-0DBA-CAE1-F434-4B94E663FDCC}"/>
              </a:ext>
            </a:extLst>
          </p:cNvPr>
          <p:cNvSpPr txBox="1"/>
          <p:nvPr/>
        </p:nvSpPr>
        <p:spPr>
          <a:xfrm>
            <a:off x="128923" y="2134007"/>
            <a:ext cx="3350597" cy="2062103"/>
          </a:xfrm>
          <a:prstGeom prst="rect">
            <a:avLst/>
          </a:prstGeom>
          <a:noFill/>
        </p:spPr>
        <p:txBody>
          <a:bodyPr wrap="none" rtlCol="0">
            <a:spAutoFit/>
          </a:bodyPr>
          <a:lstStyle/>
          <a:p>
            <a:r>
              <a:rPr lang="en-US" sz="4000" b="1" dirty="0">
                <a:solidFill>
                  <a:srgbClr val="00B0F0"/>
                </a:solidFill>
                <a:latin typeface="Tajawal Medium" panose="00000600000000000000" pitchFamily="2" charset="-78"/>
                <a:cs typeface="Tajawal Medium" panose="00000600000000000000" pitchFamily="2" charset="-78"/>
              </a:rPr>
              <a:t>E-Commerce</a:t>
            </a:r>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5387DEB-BC5F-932F-A846-2D5A800CE481}"/>
              </a:ext>
            </a:extLst>
          </p:cNvPr>
          <p:cNvSpPr txBox="1"/>
          <p:nvPr/>
        </p:nvSpPr>
        <p:spPr>
          <a:xfrm>
            <a:off x="459827" y="5305435"/>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212</a:t>
            </a:r>
          </a:p>
        </p:txBody>
      </p:sp>
      <p:sp>
        <p:nvSpPr>
          <p:cNvPr id="2" name="TextBox 1">
            <a:extLst>
              <a:ext uri="{FF2B5EF4-FFF2-40B4-BE49-F238E27FC236}">
                <a16:creationId xmlns:a16="http://schemas.microsoft.com/office/drawing/2014/main" id="{70070573-67ED-AFB4-AB7A-D934E21920A5}"/>
              </a:ext>
            </a:extLst>
          </p:cNvPr>
          <p:cNvSpPr txBox="1"/>
          <p:nvPr/>
        </p:nvSpPr>
        <p:spPr>
          <a:xfrm>
            <a:off x="328545" y="4235054"/>
            <a:ext cx="4886463" cy="1384995"/>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p>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2246769"/>
          </a:xfrm>
          <a:prstGeom prst="rect">
            <a:avLst/>
          </a:prstGeom>
          <a:noFill/>
        </p:spPr>
        <p:txBody>
          <a:bodyPr wrap="squar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E-Commerce</a:t>
            </a:r>
            <a:endParaRPr lang="en-US" sz="4800" b="1" dirty="0">
              <a:solidFill>
                <a:srgbClr val="00B0F0"/>
              </a:solidFill>
              <a:latin typeface="Times New Roman" panose="02020603050405020304" pitchFamily="18" charset="0"/>
              <a:cs typeface="Times New Roman" panose="02020603050405020304" pitchFamily="18" charset="0"/>
            </a:endParaRPr>
          </a:p>
          <a:p>
            <a:endParaRPr lang="en-US" sz="4800" b="1" dirty="0">
              <a:solidFill>
                <a:srgbClr val="00B0F0"/>
              </a:solidFill>
              <a:latin typeface="Times New Roman" panose="02020603050405020304" pitchFamily="18" charset="0"/>
              <a:cs typeface="Times New Roman" panose="02020603050405020304" pitchFamily="18" charset="0"/>
            </a:endParaRPr>
          </a:p>
          <a:p>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49402"/>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667607" y="30453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0417" y="125475"/>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2667607" y="480218"/>
            <a:ext cx="7673896"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COURSE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2767429" y="33883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841781" y="47040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EED97A62-5FEF-3842-29AE-C1FEF8B23550}"/>
              </a:ext>
            </a:extLst>
          </p:cNvPr>
          <p:cNvSpPr/>
          <p:nvPr/>
        </p:nvSpPr>
        <p:spPr>
          <a:xfrm>
            <a:off x="626724" y="1218566"/>
            <a:ext cx="11013896" cy="52954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00B050"/>
                </a:solidFill>
                <a:effectLst/>
                <a:uLnTx/>
                <a:uFillTx/>
                <a:latin typeface="Calibri" panose="020F0502020204030204"/>
                <a:ea typeface="+mn-ea"/>
                <a:cs typeface="+mn-cs"/>
              </a:rPr>
              <a:t>Lecture 1: Introduction to e-business and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2: E-commerce fundamentals.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3: E-business infrastructure.</a:t>
            </a:r>
            <a:endPar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4: - E-environment.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5: E-business strategy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6: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7: E-marketing.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8: Customer relationship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9: Analysis and design.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10: Implementation and maintenance.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211311"/>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3084646" y="469762"/>
            <a:ext cx="7673896"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LECTURE OUTLINE</a:t>
            </a:r>
          </a:p>
        </p:txBody>
      </p:sp>
      <p:sp>
        <p:nvSpPr>
          <p:cNvPr id="6" name="Rectangle 5">
            <a:extLst>
              <a:ext uri="{FF2B5EF4-FFF2-40B4-BE49-F238E27FC236}">
                <a16:creationId xmlns:a16="http://schemas.microsoft.com/office/drawing/2014/main" id="{336FC386-E519-2FE1-2AAF-D94BF66B7A0F}"/>
              </a:ext>
            </a:extLst>
          </p:cNvPr>
          <p:cNvSpPr/>
          <p:nvPr/>
        </p:nvSpPr>
        <p:spPr>
          <a:xfrm>
            <a:off x="2912162" y="31543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2949474" y="570486"/>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2974944" y="3554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1962364" y="1378723"/>
            <a:ext cx="9918461" cy="49961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 Introduction.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2. The impact of the electronic communications on traditional businesses.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3. What is the difference between e-commerce and e-business?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E-commerce defined. </a:t>
            </a:r>
          </a:p>
          <a:p>
            <a:pPr marL="228600" marR="0" lvl="0" indent="-228600" algn="l" defTabSz="914400" rtl="0" eaLnBrk="1" fontAlgn="auto" latinLnBrk="0" hangingPunct="1">
              <a:lnSpc>
                <a:spcPct val="90000"/>
              </a:lnSpc>
              <a:spcBef>
                <a:spcPts val="1000"/>
              </a:spcBef>
              <a:spcAft>
                <a:spcPts val="0"/>
              </a:spcAft>
              <a:buClrTx/>
              <a:buSzTx/>
              <a:buFontTx/>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E-business defined.</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4. Define electronic commerce (EC) and</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Electronic business.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5. Traditional Commerce v/s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6. Benefits of Doing Business Electronically.</a:t>
            </a:r>
          </a:p>
        </p:txBody>
      </p:sp>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5D09794-69EE-7E82-2371-5E30D2E52882}"/>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After completing this chapter the student should be able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Define the meaning and scope of e-business and e-commerce and their different elements.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Summarize the main reasons for adoption of e-commerce and e-business and barriers that may restrict adoption.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Outline the ongoing business challenges of managing e-business and e-commerce in an organization.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2BC296E-86B1-443D-3855-F56A70996C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4E7FBECC-DB90-EEA0-9391-586BFE65566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D5A5A31-4B7E-2B13-CA60-821C3FBAFB30}"/>
              </a:ext>
            </a:extLst>
          </p:cNvPr>
          <p:cNvSpPr txBox="1"/>
          <p:nvPr/>
        </p:nvSpPr>
        <p:spPr>
          <a:xfrm>
            <a:off x="3890001" y="929729"/>
            <a:ext cx="606318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LEARNING OBJECTIVES</a:t>
            </a:r>
          </a:p>
        </p:txBody>
      </p:sp>
      <p:sp>
        <p:nvSpPr>
          <p:cNvPr id="8" name="Rectangle 7">
            <a:extLst>
              <a:ext uri="{FF2B5EF4-FFF2-40B4-BE49-F238E27FC236}">
                <a16:creationId xmlns:a16="http://schemas.microsoft.com/office/drawing/2014/main" id="{EE76AC3E-0E12-617A-B4AA-6FD3AF8D440C}"/>
              </a:ext>
            </a:extLst>
          </p:cNvPr>
          <p:cNvSpPr/>
          <p:nvPr/>
        </p:nvSpPr>
        <p:spPr>
          <a:xfrm>
            <a:off x="2316262" y="7315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D1B9893-4451-5844-BCA2-7E2FA4669EFE}"/>
              </a:ext>
            </a:extLst>
          </p:cNvPr>
          <p:cNvSpPr txBox="1"/>
          <p:nvPr/>
        </p:nvSpPr>
        <p:spPr>
          <a:xfrm>
            <a:off x="2403349" y="92972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55800C-66E3-E059-39EA-3A908585A158}"/>
              </a:ext>
            </a:extLst>
          </p:cNvPr>
          <p:cNvSpPr txBox="1"/>
          <p:nvPr/>
        </p:nvSpPr>
        <p:spPr>
          <a:xfrm>
            <a:off x="2472363" y="69499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1" name="Rectangle 10">
            <a:extLst>
              <a:ext uri="{FF2B5EF4-FFF2-40B4-BE49-F238E27FC236}">
                <a16:creationId xmlns:a16="http://schemas.microsoft.com/office/drawing/2014/main" id="{6E152380-2984-E125-0A0D-676B642FB40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377067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617448" y="306204"/>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Rounded Corners 6">
            <a:extLst>
              <a:ext uri="{FF2B5EF4-FFF2-40B4-BE49-F238E27FC236}">
                <a16:creationId xmlns:a16="http://schemas.microsoft.com/office/drawing/2014/main" id="{F8745C28-9BA1-BE27-74D4-1427CF8598EB}"/>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1. Introduction: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Organizations have now been applying technologies based on the Internet, World Wide Web and wireless communications to transform their businesses for over 15 years since the creation of the first web site (http://info.cern.ch)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by Sir Tim Berners-Lee in 1991.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Deploying these technologies has offered many opportunities for innovative e-businesses to be created based on new approaches to business. Table 1.1 highlights some of the best-known examples.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C8941DE-0A6F-830A-5DA9-65DA7DD9D4F0}"/>
              </a:ext>
            </a:extLst>
          </p:cNvPr>
          <p:cNvSpPr txBox="1"/>
          <p:nvPr/>
        </p:nvSpPr>
        <p:spPr>
          <a:xfrm>
            <a:off x="4761746" y="486736"/>
            <a:ext cx="651928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25694081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45719" y="32659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4060403-6E98-CFAF-1AFB-DB2415C5C0B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93E83CC9-6514-04EC-6268-7487FCC33E24}"/>
              </a:ext>
            </a:extLst>
          </p:cNvPr>
          <p:cNvSpPr txBox="1"/>
          <p:nvPr/>
        </p:nvSpPr>
        <p:spPr>
          <a:xfrm>
            <a:off x="4200641" y="500481"/>
            <a:ext cx="651928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pic>
        <p:nvPicPr>
          <p:cNvPr id="4" name="Content Placeholder 2">
            <a:extLst>
              <a:ext uri="{FF2B5EF4-FFF2-40B4-BE49-F238E27FC236}">
                <a16:creationId xmlns:a16="http://schemas.microsoft.com/office/drawing/2014/main" id="{009E1AF6-AA2F-B983-C23D-233FDBD507CF}"/>
              </a:ext>
            </a:extLst>
          </p:cNvPr>
          <p:cNvPicPr>
            <a:picLocks noChangeAspect="1"/>
          </p:cNvPicPr>
          <p:nvPr/>
        </p:nvPicPr>
        <p:blipFill>
          <a:blip r:embed="rId4"/>
          <a:stretch>
            <a:fillRect/>
          </a:stretch>
        </p:blipFill>
        <p:spPr>
          <a:xfrm>
            <a:off x="3173684" y="1938308"/>
            <a:ext cx="8134053" cy="4594291"/>
          </a:xfrm>
          <a:prstGeom prst="rect">
            <a:avLst/>
          </a:prstGeom>
        </p:spPr>
      </p:pic>
    </p:spTree>
    <p:extLst>
      <p:ext uri="{BB962C8B-B14F-4D97-AF65-F5344CB8AC3E}">
        <p14:creationId xmlns:p14="http://schemas.microsoft.com/office/powerpoint/2010/main" val="12151459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379286F9-CA96-CEA5-3DFD-8D8080647804}"/>
              </a:ext>
            </a:extLst>
          </p:cNvPr>
          <p:cNvSpPr/>
          <p:nvPr/>
        </p:nvSpPr>
        <p:spPr>
          <a:xfrm>
            <a:off x="45719" y="38763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B0B6AE-A9C1-1F27-6B13-B5BC6986FD0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AE3A184D-CCAF-4DB6-15A2-2B3AF8DF197A}"/>
              </a:ext>
            </a:extLst>
          </p:cNvPr>
          <p:cNvSpPr/>
          <p:nvPr/>
        </p:nvSpPr>
        <p:spPr>
          <a:xfrm>
            <a:off x="2519113" y="2287935"/>
            <a:ext cx="9312286" cy="41824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E-business and e-commerce is an exciting area to be involved with, since many new opportunities and challenges arise yearly, monthly and even daily.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Innovation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is a given, with the continuous introduction of new technologies, new business models and new communications approaches.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For example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Google innovates relentlessly. Its service has developed a long way since 1998 (Figure 1.1) with billions of pages now indexed and other services such as web mail, pay per click adverts, analytics and social networks all part of its offering.</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1330CBA0-E2E8-C344-51A8-38A9C09254E6}"/>
              </a:ext>
            </a:extLst>
          </p:cNvPr>
          <p:cNvSpPr txBox="1"/>
          <p:nvPr/>
        </p:nvSpPr>
        <p:spPr>
          <a:xfrm>
            <a:off x="4338604" y="613364"/>
            <a:ext cx="651928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35291908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45719" y="21665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4D3D52D-4D20-C6D3-67F2-3744E6C32DE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6A6B378D-212B-A689-7C0F-55FEC75A5B26}"/>
              </a:ext>
            </a:extLst>
          </p:cNvPr>
          <p:cNvSpPr txBox="1"/>
          <p:nvPr/>
        </p:nvSpPr>
        <p:spPr>
          <a:xfrm>
            <a:off x="4269626" y="352773"/>
            <a:ext cx="651928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pic>
        <p:nvPicPr>
          <p:cNvPr id="4" name="Content Placeholder 2">
            <a:extLst>
              <a:ext uri="{FF2B5EF4-FFF2-40B4-BE49-F238E27FC236}">
                <a16:creationId xmlns:a16="http://schemas.microsoft.com/office/drawing/2014/main" id="{237EC196-0EE1-E2EE-1280-494AF58AE0F0}"/>
              </a:ext>
            </a:extLst>
          </p:cNvPr>
          <p:cNvPicPr>
            <a:picLocks noChangeAspect="1"/>
          </p:cNvPicPr>
          <p:nvPr/>
        </p:nvPicPr>
        <p:blipFill>
          <a:blip r:embed="rId4"/>
          <a:stretch>
            <a:fillRect/>
          </a:stretch>
        </p:blipFill>
        <p:spPr>
          <a:xfrm>
            <a:off x="3522665" y="1846818"/>
            <a:ext cx="8151223" cy="4553948"/>
          </a:xfrm>
          <a:prstGeom prst="rect">
            <a:avLst/>
          </a:prstGeom>
        </p:spPr>
      </p:pic>
    </p:spTree>
    <p:extLst>
      <p:ext uri="{BB962C8B-B14F-4D97-AF65-F5344CB8AC3E}">
        <p14:creationId xmlns:p14="http://schemas.microsoft.com/office/powerpoint/2010/main" val="1991492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45719" y="28417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C4DFBBB6-8E3C-0B35-417A-5840F9A77D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5AA9DBE-AA15-B399-75C1-00069B67933A}"/>
              </a:ext>
            </a:extLst>
          </p:cNvPr>
          <p:cNvSpPr/>
          <p:nvPr/>
        </p:nvSpPr>
        <p:spPr>
          <a:xfrm>
            <a:off x="2013735" y="2118595"/>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2. The impact of the electronic communications on traditional businesses: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During the same period managers at established businesses have had to determine how to apply new electronic communications technologies to transform their organizations. existing businesses have evolved their approaches to e-business through a series of stages. Innovation in e-business is relentless, with the continuous introduction of new technologies, new business models and new communications approaches.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0A5E094D-827B-94C6-DBB7-08D04FCB8F37}"/>
              </a:ext>
            </a:extLst>
          </p:cNvPr>
          <p:cNvSpPr txBox="1"/>
          <p:nvPr/>
        </p:nvSpPr>
        <p:spPr>
          <a:xfrm>
            <a:off x="4248820" y="424987"/>
            <a:ext cx="651928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2325364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1C059314-3522-5498-E191-11BF258AC3F3}"/>
              </a:ext>
            </a:extLst>
          </p:cNvPr>
          <p:cNvSpPr/>
          <p:nvPr/>
        </p:nvSpPr>
        <p:spPr>
          <a:xfrm>
            <a:off x="45719" y="33824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5F12F71-B5D7-FE00-467E-64F286AB78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86AC674-68C7-94A8-0D6D-599EDDF01A2F}"/>
              </a:ext>
            </a:extLst>
          </p:cNvPr>
          <p:cNvSpPr/>
          <p:nvPr/>
        </p:nvSpPr>
        <p:spPr>
          <a:xfrm>
            <a:off x="2501242" y="2097720"/>
            <a:ext cx="9379583" cy="39871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So all organizations have to review new electronic and Internet-based communications approaches for their potential to make their business more competitive and also manage ongoing risks such as security and performance . For example,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current opportunities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which many businesses are reviewing the benefits, costs and risks of implementing include: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6055B2AB-6FA0-A924-D9AA-69BA7D98F6D3}"/>
              </a:ext>
            </a:extLst>
          </p:cNvPr>
          <p:cNvSpPr txBox="1"/>
          <p:nvPr/>
        </p:nvSpPr>
        <p:spPr>
          <a:xfrm>
            <a:off x="4258765" y="401938"/>
            <a:ext cx="651928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27160996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297371"/>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37540602-937B-DD03-1B40-39FABDE1BD1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Rounded Corners 10">
            <a:extLst>
              <a:ext uri="{FF2B5EF4-FFF2-40B4-BE49-F238E27FC236}">
                <a16:creationId xmlns:a16="http://schemas.microsoft.com/office/drawing/2014/main" id="{41FDC8CA-8F70-915E-BDA3-96481721BDFB}"/>
              </a:ext>
            </a:extLst>
          </p:cNvPr>
          <p:cNvSpPr/>
          <p:nvPr/>
        </p:nvSpPr>
        <p:spPr>
          <a:xfrm>
            <a:off x="2501241" y="2237307"/>
            <a:ext cx="9379583" cy="4042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growth in popularity of social networks: such as Bebo, Facebook  and MySpace, virtual worlds such as Habbo Hotel and Second Life, and blogs created by many individuals and businesses;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rich media: such as online video and interactive applications into their web sites;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2D93ADC3-B42F-F871-2AC0-3A11DF5770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B180C773-683E-EA40-6325-7A1CD143B912}"/>
              </a:ext>
            </a:extLst>
          </p:cNvPr>
          <p:cNvSpPr txBox="1"/>
          <p:nvPr/>
        </p:nvSpPr>
        <p:spPr>
          <a:xfrm>
            <a:off x="4258765" y="413313"/>
            <a:ext cx="651928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34061254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07559" y="1929084"/>
            <a:ext cx="10473265" cy="41456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selection of mobile commerce services: which exploit the usage of mobile phones and other portable wireless devices such as laptops around the world.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using location-based tracking of goods and inventory as they are manufactured and transported.</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107CF61A-42FB-C45D-B445-698CAE477A1D}"/>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1199628" y="1832061"/>
            <a:ext cx="1030273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3. What is the difference between e-commerce and e-business?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rapid advancement of technology and its application to business has been accompanied by a range of new terminology and jargon. The use of the term 'electronic commerce’ has been supplemented by additional terms such as e-business and e-marketing, and more specialist terms such as e-CRM, e-tail and e-procurement.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4FC369D-ABE6-3C99-EB43-EEFDBB5BC6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42898B1-F5C7-A5A6-30CE-1D0648704D75}"/>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40567945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1199628" y="1832061"/>
            <a:ext cx="1058142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E-commerce defined: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Electronic commerce (e-commerce) is often thought simply to refer to buying and selling using the Internet; people immediately think of consumer retail purchases from companies such as Amazon. But e-commerce involves much more than electronically mediated financial transactions between organizations and customers. E-commerce should be considered as all electronically mediated transactions between an organization and any third party it deals with.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7894D9-9C7A-9D0B-9861-B493F09EFB2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5CD00A12-BC75-79CE-0463-E4A14C1C96D7}"/>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21635941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74EDA-EB62-3B84-F46D-FF567F5B33FA}"/>
              </a:ext>
            </a:extLst>
          </p:cNvPr>
          <p:cNvSpPr/>
          <p:nvPr/>
        </p:nvSpPr>
        <p:spPr>
          <a:xfrm>
            <a:off x="1387010" y="2038319"/>
            <a:ext cx="10115349" cy="4000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By this definition, non-financial transactions such as customer requests for further information would also be considered to be part of e-commerce.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Kalakota and Whinston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refer to a range of different perspectives for e-commerce: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B496E58-890E-D29F-AA76-456AD03FBA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A4ED1D2F-1738-306B-8492-5E34B53EDF58}"/>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2255016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541123" y="1984257"/>
            <a:ext cx="9955551" cy="411869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A communications perspective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delivery of information, products or services or payment by electronic means.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A business process perspective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application of technology towards the automation of business transactions and workflows.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42D5331-A824-28B1-B4DC-3620693F7F29}"/>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16480371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1067709" y="1892687"/>
            <a:ext cx="10734675" cy="44529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A service perspective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enabling cost cutting at the same time as increasing the speed and quality of service delivery.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4.  An online perspective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buying and selling of products and information online.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B6F97D-1415-DED1-C205-B343CE8643B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FEFED8A8-A028-451C-E795-88093A42BACB}"/>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41891637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968330" y="1879337"/>
            <a:ext cx="10734675" cy="452142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Electronic commerce (e-commerce)</a:t>
            </a:r>
            <a:b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b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All electronically mediated information exchanges between an organization and its external stakeholders. </a:t>
            </a:r>
          </a:p>
          <a:p>
            <a:pPr marL="228600" marR="0" lvl="0" indent="-228600" algn="l" defTabSz="914400" rtl="0" eaLnBrk="1" fontAlgn="auto" latinLnBrk="0" hangingPunct="1">
              <a:lnSpc>
                <a:spcPct val="90000"/>
              </a:lnSpc>
              <a:spcBef>
                <a:spcPts val="1000"/>
              </a:spcBef>
              <a:spcAft>
                <a:spcPts val="0"/>
              </a:spcAft>
              <a:buClrTx/>
              <a:buSzTx/>
              <a:buFontTx/>
              <a:buNone/>
              <a:tabLst/>
              <a:defRPr/>
            </a:pPr>
            <a:r>
              <a:rPr kumimoji="0" lang="en-US" alt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Electronic commerce (EC) </a:t>
            </a:r>
          </a:p>
          <a:p>
            <a:pPr marL="228600" marR="0" lvl="0" indent="-228600" algn="l" defTabSz="914400" rtl="0" eaLnBrk="1" fontAlgn="auto" latinLnBrk="0" hangingPunct="1">
              <a:lnSpc>
                <a:spcPct val="90000"/>
              </a:lnSpc>
              <a:spcBef>
                <a:spcPts val="1000"/>
              </a:spcBef>
              <a:spcAft>
                <a:spcPts val="0"/>
              </a:spcAft>
              <a:buClrTx/>
              <a:buSzTx/>
              <a:buFontTx/>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The process of buying, selling, or exchanging products, services, or information via computer  networks.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The exchange or buying and selling of goods and services by electronic means.</a:t>
            </a: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64D2EC0-FDCF-102C-B4C2-E5FCE829C2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CFCB461E-79DD-5CC7-19F6-3784E1F6225B}"/>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1613196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83F522D-5FAF-D261-5AF7-7F6B953ADF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165C5F8-C5B5-3C7D-C4F8-77D3D3337AF9}"/>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
        <p:nvSpPr>
          <p:cNvPr id="6" name="Rectangle: Rounded Corners 5">
            <a:extLst>
              <a:ext uri="{FF2B5EF4-FFF2-40B4-BE49-F238E27FC236}">
                <a16:creationId xmlns:a16="http://schemas.microsoft.com/office/drawing/2014/main" id="{C245AE3E-3C35-BFC8-8A0E-E4F288241C6F}"/>
              </a:ext>
            </a:extLst>
          </p:cNvPr>
          <p:cNvSpPr/>
          <p:nvPr/>
        </p:nvSpPr>
        <p:spPr>
          <a:xfrm>
            <a:off x="1592495" y="1808178"/>
            <a:ext cx="9959083" cy="4281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E-business defined: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Let’s start from the definition by IBM (www.ibm.com/e-business), which was one of the first suppliers to use the term in 1997 to promote its services: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e-business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is the transformation of key business processes through the use of Internet technologies.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409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037690" y="1821481"/>
            <a:ext cx="10520737" cy="4539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Tx/>
              <a:buNone/>
              <a:tabLst/>
              <a:defRPr/>
            </a:pPr>
            <a:r>
              <a:rPr kumimoji="0" lang="en-US" altLang="ar-SA" sz="2800" b="1" i="0"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 E-business</a:t>
            </a:r>
          </a:p>
          <a:p>
            <a:pPr marL="228600" marR="0" lvl="0" indent="-228600" algn="just" defTabSz="914400" rtl="0" eaLnBrk="1" fontAlgn="auto" latinLnBrk="0" hangingPunct="1">
              <a:lnSpc>
                <a:spcPct val="90000"/>
              </a:lnSpc>
              <a:spcBef>
                <a:spcPts val="1000"/>
              </a:spcBef>
              <a:spcAft>
                <a:spcPts val="0"/>
              </a:spcAft>
              <a:buClrTx/>
              <a:buSzTx/>
              <a:buFontTx/>
              <a:buNone/>
              <a:tabLst/>
              <a:defRPr/>
            </a:pPr>
            <a:r>
              <a:rPr kumimoji="0" lang="en-US" altLang="ar-SA" sz="2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t>A broader definition of EC that includes not just the buying and selling of goods and services, but also servicing customers, collaborating with business partners, and conducting electronic transactions within an organization.</a:t>
            </a:r>
          </a:p>
          <a:p>
            <a:pPr marL="228600" marR="0" lvl="0" indent="-228600" algn="just" defTabSz="914400" rtl="0" eaLnBrk="1" fontAlgn="auto" latinLnBrk="0" hangingPunct="1">
              <a:lnSpc>
                <a:spcPct val="90000"/>
              </a:lnSpc>
              <a:spcBef>
                <a:spcPts val="1000"/>
              </a:spcBef>
              <a:spcAft>
                <a:spcPts val="0"/>
              </a:spcAft>
              <a:buClrTx/>
              <a:buSzTx/>
              <a:buFontTx/>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Electronic business (e-business)</a:t>
            </a:r>
          </a:p>
          <a:p>
            <a:pPr marL="228600" marR="0" lvl="0" indent="-228600" algn="just" defTabSz="914400" rtl="0" eaLnBrk="1" fontAlgn="auto" latinLnBrk="0" hangingPunct="1">
              <a:lnSpc>
                <a:spcPct val="90000"/>
              </a:lnSpc>
              <a:spcBef>
                <a:spcPts val="100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All electronically mediated information exchanges, both within an organization and with external stakeholders supporting the range of</a:t>
            </a:r>
            <a:b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b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business processes.</a:t>
            </a:r>
            <a:endParaRPr kumimoji="0" lang="en-US" altLang="ar-SA" sz="2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   </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A327A28-FDDB-4733-0B78-46F50A401CB4}"/>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34343966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32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An process that an organization conducts over a computer-mediated network</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ar-SA" sz="2800" b="0" i="0" u="none" strike="noStrike" kern="1200" cap="none" spc="0" normalizeH="0" baseline="0" noProof="0" dirty="0">
                <a:ln>
                  <a:noFill/>
                </a:ln>
                <a:solidFill>
                  <a:srgbClr val="CC0000"/>
                </a:solidFill>
                <a:effectLst/>
                <a:uLnTx/>
                <a:uFillTx/>
                <a:latin typeface="Calibri" panose="020F0502020204030204"/>
                <a:ea typeface="+mn-ea"/>
                <a:cs typeface="Arial" panose="020B0604020202020204" pitchFamily="34" charset="0"/>
              </a:rPr>
              <a:t>Production</a:t>
            </a: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 procurement, ordering, stock replenishment, payment processing, production control, etc.</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ar-SA" sz="2800" b="0" i="0" u="none" strike="noStrike" kern="1200" cap="none" spc="0" normalizeH="0" baseline="0" noProof="0" dirty="0">
                <a:ln>
                  <a:noFill/>
                </a:ln>
                <a:solidFill>
                  <a:srgbClr val="CC0000"/>
                </a:solidFill>
                <a:effectLst/>
                <a:uLnTx/>
                <a:uFillTx/>
                <a:latin typeface="Calibri" panose="020F0502020204030204"/>
                <a:ea typeface="+mn-ea"/>
                <a:cs typeface="Arial" panose="020B0604020202020204" pitchFamily="34" charset="0"/>
              </a:rPr>
              <a:t>Customer-focused </a:t>
            </a: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marketing, selling, customer order processing, etc.</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ar-SA" sz="2800" b="0" i="0" u="none" strike="noStrike" kern="1200" cap="none" spc="0" normalizeH="0" baseline="0" noProof="0" dirty="0">
                <a:ln>
                  <a:noFill/>
                </a:ln>
                <a:solidFill>
                  <a:srgbClr val="CC0000"/>
                </a:solidFill>
                <a:effectLst/>
                <a:uLnTx/>
                <a:uFillTx/>
                <a:latin typeface="Calibri" panose="020F0502020204030204"/>
                <a:ea typeface="+mn-ea"/>
                <a:cs typeface="Arial" panose="020B0604020202020204" pitchFamily="34" charset="0"/>
              </a:rPr>
              <a:t>Internal or management-focused</a:t>
            </a: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 employee service, training, recruiting, information sharing, etc.</a:t>
            </a:r>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156E5C-AC56-5E51-DA51-5CE3202588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EF5E786-B3AB-C8C4-382B-A69EA6C69DEA}"/>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36968952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838200" y="1889347"/>
            <a:ext cx="1052501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5000"/>
              </a:lnSpc>
              <a:spcBef>
                <a:spcPts val="1000"/>
              </a:spcBef>
              <a:spcAft>
                <a:spcPts val="0"/>
              </a:spcAft>
              <a:buClrTx/>
              <a:buSzTx/>
              <a:buFont typeface="Arial" panose="020B0604020202020204" pitchFamily="34" charset="0"/>
              <a:buNone/>
              <a:tabLst/>
              <a:defRPr/>
            </a:pPr>
            <a:r>
              <a:rPr kumimoji="0" lang="en-US" alt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Electronic-Business Infrastructure:</a:t>
            </a:r>
          </a:p>
          <a:p>
            <a:pPr marL="0" marR="0" lvl="0" indent="0" algn="l" defTabSz="914400" rtl="0" eaLnBrk="1" fontAlgn="auto" latinLnBrk="0" hangingPunct="1">
              <a:lnSpc>
                <a:spcPct val="105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The share of total </a:t>
            </a:r>
            <a:r>
              <a:rPr kumimoji="0" lang="en-US" altLang="ar-SA" sz="2800" b="0" i="0" u="none" strike="noStrike" kern="1200" cap="none" spc="0" normalizeH="0" baseline="0" noProof="0" dirty="0">
                <a:ln>
                  <a:noFill/>
                </a:ln>
                <a:solidFill>
                  <a:srgbClr val="CC0000"/>
                </a:solidFill>
                <a:effectLst/>
                <a:uLnTx/>
                <a:uFillTx/>
                <a:latin typeface="Calibri" panose="020F0502020204030204"/>
                <a:ea typeface="+mn-ea"/>
                <a:cs typeface="Arial" panose="020B0604020202020204" pitchFamily="34" charset="0"/>
              </a:rPr>
              <a:t>economic infrastructure</a:t>
            </a: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used to support e-business processes and conduct e-commerce transactions.</a:t>
            </a:r>
          </a:p>
          <a:p>
            <a:pPr marL="685800" marR="0" lvl="1" indent="-228600" algn="l" defTabSz="914400" rtl="0" eaLnBrk="1" fontAlgn="auto" latinLnBrk="0" hangingPunct="1">
              <a:lnSpc>
                <a:spcPct val="105000"/>
              </a:lnSpc>
              <a:spcBef>
                <a:spcPts val="500"/>
              </a:spcBef>
              <a:spcAft>
                <a:spcPts val="0"/>
              </a:spcAft>
              <a:buClrTx/>
              <a:buSzTx/>
              <a:buFont typeface="Arial" panose="020B0604020202020204" pitchFamily="34" charset="0"/>
              <a:buChar char="•"/>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Hardware</a:t>
            </a:r>
          </a:p>
          <a:p>
            <a:pPr marL="685800" marR="0" lvl="1" indent="-228600" algn="l" defTabSz="914400" rtl="0" eaLnBrk="1" fontAlgn="auto" latinLnBrk="0" hangingPunct="1">
              <a:lnSpc>
                <a:spcPct val="105000"/>
              </a:lnSpc>
              <a:spcBef>
                <a:spcPts val="500"/>
              </a:spcBef>
              <a:spcAft>
                <a:spcPts val="0"/>
              </a:spcAft>
              <a:buClrTx/>
              <a:buSzTx/>
              <a:buFont typeface="Arial" panose="020B0604020202020204" pitchFamily="34" charset="0"/>
              <a:buChar char="•"/>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Software</a:t>
            </a:r>
          </a:p>
          <a:p>
            <a:pPr marL="685800" marR="0" lvl="1" indent="-228600" algn="l" defTabSz="914400" rtl="0" eaLnBrk="1" fontAlgn="auto" latinLnBrk="0" hangingPunct="1">
              <a:lnSpc>
                <a:spcPct val="105000"/>
              </a:lnSpc>
              <a:spcBef>
                <a:spcPts val="500"/>
              </a:spcBef>
              <a:spcAft>
                <a:spcPts val="0"/>
              </a:spcAft>
              <a:buClrTx/>
              <a:buSzTx/>
              <a:buFont typeface="Arial" panose="020B0604020202020204" pitchFamily="34" charset="0"/>
              <a:buChar char="•"/>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Telecommunication networks</a:t>
            </a:r>
          </a:p>
          <a:p>
            <a:pPr marL="685800" marR="0" lvl="1" indent="-228600" algn="l" defTabSz="914400" rtl="0" eaLnBrk="1" fontAlgn="auto" latinLnBrk="0" hangingPunct="1">
              <a:lnSpc>
                <a:spcPct val="105000"/>
              </a:lnSpc>
              <a:spcBef>
                <a:spcPts val="500"/>
              </a:spcBef>
              <a:spcAft>
                <a:spcPts val="0"/>
              </a:spcAft>
              <a:buClrTx/>
              <a:buSzTx/>
              <a:buFont typeface="Arial" panose="020B0604020202020204" pitchFamily="34" charset="0"/>
              <a:buChar char="•"/>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Support services</a:t>
            </a:r>
          </a:p>
          <a:p>
            <a:pPr marL="685800" marR="0" lvl="1" indent="-228600" algn="l" defTabSz="914400" rtl="0" eaLnBrk="1" fontAlgn="auto" latinLnBrk="0" hangingPunct="1">
              <a:lnSpc>
                <a:spcPct val="105000"/>
              </a:lnSpc>
              <a:spcBef>
                <a:spcPts val="500"/>
              </a:spcBef>
              <a:spcAft>
                <a:spcPts val="0"/>
              </a:spcAft>
              <a:buClrTx/>
              <a:buSzTx/>
              <a:buFont typeface="Arial" panose="020B0604020202020204" pitchFamily="34" charset="0"/>
              <a:buChar char="•"/>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Human resources</a:t>
            </a: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4CC16AC-D657-B5B7-6B57-9FE21535BC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604999D8-5105-5F2F-8BFB-1B6FE2DD6F26}"/>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35040660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979844" y="1933302"/>
            <a:ext cx="10515600" cy="4341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15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importance of electronic commerce</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a:t>
            </a:r>
            <a:endParaRPr kumimoji="0" 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a:p>
            <a:pPr marL="342900" marR="0" lvl="0" indent="-342900" algn="l" defTabSz="914400" rtl="0" eaLnBrk="1" fontAlgn="auto" latinLnBrk="0" hangingPunct="1">
              <a:lnSpc>
                <a:spcPct val="115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 Commerce Can Broaden Your Brand &amp; Expand Your Business.</a:t>
            </a:r>
          </a:p>
          <a:p>
            <a:pPr marL="342900" marR="0" lvl="0" indent="-342900" algn="l" defTabSz="914400" rtl="0" eaLnBrk="1" fontAlgn="auto" latinLnBrk="0" hangingPunct="1">
              <a:lnSpc>
                <a:spcPct val="115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 - Commerce Can Be Done With Fewer Overheads &amp; Fewer Risk.</a:t>
            </a:r>
          </a:p>
          <a:p>
            <a:pPr marL="342900" marR="0" lvl="0" indent="-342900" algn="l" defTabSz="914400" rtl="0" eaLnBrk="1" fontAlgn="auto" latinLnBrk="0" hangingPunct="1">
              <a:lnSpc>
                <a:spcPct val="115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 Commerce Helps Businesses Go Global.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en-GB" dirty="0"/>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A74CF06-6C9A-3195-A95E-5B318B8679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26977691-CD0F-1C31-3795-072F544A2D68}"/>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10745726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945C1C-4C9B-D7DF-32D0-E8A91353AB8D}"/>
              </a:ext>
            </a:extLst>
          </p:cNvPr>
          <p:cNvSpPr/>
          <p:nvPr/>
        </p:nvSpPr>
        <p:spPr>
          <a:xfrm>
            <a:off x="1199628" y="1913809"/>
            <a:ext cx="10278438" cy="41093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It’s More Convenient.  </a:t>
            </a:r>
          </a:p>
          <a:p>
            <a:pPr marL="342900" marR="0" lvl="0" indent="-342900" algn="l" defTabSz="914400" rtl="0" eaLnBrk="1" fontAlgn="auto" latinLnBrk="0" hangingPunct="1">
              <a:lnSpc>
                <a:spcPct val="10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Increase Your Reach. </a:t>
            </a:r>
          </a:p>
          <a:p>
            <a:pPr marL="342900" marR="0" lvl="0" indent="-342900" algn="l" defTabSz="914400" rtl="0" eaLnBrk="1" fontAlgn="auto" latinLnBrk="0" hangingPunct="1">
              <a:lnSpc>
                <a:spcPct val="10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 - Commerce Offers Better Marketing Opportunities.</a:t>
            </a:r>
          </a:p>
          <a:p>
            <a:pPr marL="342900" marR="0" lvl="0" indent="-342900" algn="l" defTabSz="914400" rtl="0" eaLnBrk="1" fontAlgn="auto" latinLnBrk="0" hangingPunct="1">
              <a:lnSpc>
                <a:spcPct val="10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Improve the Image of Your Business.</a:t>
            </a:r>
          </a:p>
          <a:p>
            <a:pPr marL="342900" marR="0" lvl="0" indent="-342900" algn="l" defTabSz="914400" rtl="0" eaLnBrk="1" fontAlgn="auto" latinLnBrk="0" hangingPunct="1">
              <a:lnSpc>
                <a:spcPct val="10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Scalable.</a:t>
            </a:r>
          </a:p>
          <a:p>
            <a:pPr marL="342900" marR="0" lvl="0" indent="-342900" algn="l" defTabSz="914400" rtl="0" eaLnBrk="1" fontAlgn="auto" latinLnBrk="0" hangingPunct="1">
              <a:lnSpc>
                <a:spcPct val="10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Security shows Business reliability.</a:t>
            </a:r>
          </a:p>
        </p:txBody>
      </p:sp>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A6E63E7-7121-F558-864B-02758422BED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DF1F0E23-BAAB-6C51-4F2D-E7FC622FD603}"/>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38187455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838199" y="1825625"/>
            <a:ext cx="105866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E-Commerce advantages:</a:t>
            </a:r>
            <a:endParaRPr kumimoji="0" lang="en-US" alt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E-Commerce advantages can be broadly classified in three major categories: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Advantages to Organizations.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Advantages to Consumers.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Advantages to Society.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CEEF936-6169-117F-EFF2-8D7DADE8DC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327BF00C-C5A2-43FE-E822-E08ED683DD79}"/>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14964887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E0F44C7-9020-3221-B697-512988F8E41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E3CDEABC-2CD0-6DF1-48E6-213032B3B0AC}"/>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
        <p:nvSpPr>
          <p:cNvPr id="4" name="Rectangle: Rounded Corners 3">
            <a:extLst>
              <a:ext uri="{FF2B5EF4-FFF2-40B4-BE49-F238E27FC236}">
                <a16:creationId xmlns:a16="http://schemas.microsoft.com/office/drawing/2014/main" id="{4B731E13-05A9-8FF4-B3C7-503B294F9E39}"/>
              </a:ext>
            </a:extLst>
          </p:cNvPr>
          <p:cNvSpPr/>
          <p:nvPr/>
        </p:nvSpPr>
        <p:spPr>
          <a:xfrm>
            <a:off x="838199" y="1825625"/>
            <a:ext cx="105866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Content Placeholder 2">
            <a:extLst>
              <a:ext uri="{FF2B5EF4-FFF2-40B4-BE49-F238E27FC236}">
                <a16:creationId xmlns:a16="http://schemas.microsoft.com/office/drawing/2014/main" id="{A2FFA2BB-BD8C-F53E-8A26-99706A2FC173}"/>
              </a:ext>
            </a:extLst>
          </p:cNvPr>
          <p:cNvSpPr txBox="1">
            <a:spLocks/>
          </p:cNvSpPr>
          <p:nvPr/>
        </p:nvSpPr>
        <p:spPr>
          <a:xfrm>
            <a:off x="838200" y="1825625"/>
            <a:ext cx="5181600" cy="4351338"/>
          </a:xfrm>
          <a:prstGeom prst="rect">
            <a:avLst/>
          </a:prstGeom>
          <a:ln>
            <a:solidFill>
              <a:schemeClr val="accent1"/>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US" b="1" dirty="0"/>
              <a:t> Security</a:t>
            </a:r>
          </a:p>
          <a:p>
            <a:pPr>
              <a:lnSpc>
                <a:spcPct val="110000"/>
              </a:lnSpc>
            </a:pPr>
            <a:r>
              <a:rPr lang="en-US" b="1" dirty="0"/>
              <a:t>Site crash</a:t>
            </a:r>
          </a:p>
          <a:p>
            <a:pPr>
              <a:lnSpc>
                <a:spcPct val="110000"/>
              </a:lnSpc>
            </a:pPr>
            <a:r>
              <a:rPr lang="en-US" b="1" dirty="0"/>
              <a:t>No possibility of tried and tested product</a:t>
            </a:r>
          </a:p>
          <a:p>
            <a:pPr>
              <a:lnSpc>
                <a:spcPct val="110000"/>
              </a:lnSpc>
            </a:pPr>
            <a:r>
              <a:rPr lang="en-US" b="1" dirty="0"/>
              <a:t>Late delivery</a:t>
            </a:r>
          </a:p>
          <a:p>
            <a:pPr>
              <a:lnSpc>
                <a:spcPct val="110000"/>
              </a:lnSpc>
            </a:pPr>
            <a:r>
              <a:rPr lang="en-US" b="1" dirty="0"/>
              <a:t>Some products are difficult to buy online</a:t>
            </a:r>
          </a:p>
          <a:p>
            <a:pPr>
              <a:lnSpc>
                <a:spcPct val="110000"/>
              </a:lnSpc>
            </a:pPr>
            <a:r>
              <a:rPr lang="en-US" b="1" dirty="0"/>
              <a:t>Lack of privacy</a:t>
            </a:r>
          </a:p>
          <a:p>
            <a:endParaRPr lang="ar-SA" dirty="0"/>
          </a:p>
        </p:txBody>
      </p:sp>
      <p:sp>
        <p:nvSpPr>
          <p:cNvPr id="12" name="Content Placeholder 3">
            <a:extLst>
              <a:ext uri="{FF2B5EF4-FFF2-40B4-BE49-F238E27FC236}">
                <a16:creationId xmlns:a16="http://schemas.microsoft.com/office/drawing/2014/main" id="{7C6E6F11-229B-E044-6C72-53D1210179EE}"/>
              </a:ext>
            </a:extLst>
          </p:cNvPr>
          <p:cNvSpPr txBox="1">
            <a:spLocks/>
          </p:cNvSpPr>
          <p:nvPr/>
        </p:nvSpPr>
        <p:spPr>
          <a:xfrm>
            <a:off x="6172200" y="1825625"/>
            <a:ext cx="5181600" cy="4351338"/>
          </a:xfrm>
          <a:prstGeom prst="rect">
            <a:avLst/>
          </a:prstGeom>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US" b="1" dirty="0"/>
              <a:t>Tax issues</a:t>
            </a:r>
          </a:p>
          <a:p>
            <a:pPr>
              <a:lnSpc>
                <a:spcPct val="110000"/>
              </a:lnSpc>
            </a:pPr>
            <a:r>
              <a:rPr lang="en-US" b="1" dirty="0"/>
              <a:t>Legal issues</a:t>
            </a:r>
          </a:p>
          <a:p>
            <a:pPr>
              <a:lnSpc>
                <a:spcPct val="110000"/>
              </a:lnSpc>
            </a:pPr>
            <a:r>
              <a:rPr lang="en-US" b="1" dirty="0"/>
              <a:t>Huge technological cost</a:t>
            </a:r>
          </a:p>
          <a:p>
            <a:pPr>
              <a:lnSpc>
                <a:spcPct val="110000"/>
              </a:lnSpc>
            </a:pPr>
            <a:r>
              <a:rPr lang="en-US" b="1" dirty="0"/>
              <a:t>Shipping problems</a:t>
            </a:r>
          </a:p>
          <a:p>
            <a:pPr>
              <a:lnSpc>
                <a:spcPct val="110000"/>
              </a:lnSpc>
            </a:pPr>
            <a:r>
              <a:rPr lang="en-US" b="1" dirty="0"/>
              <a:t>High </a:t>
            </a:r>
            <a:r>
              <a:rPr lang="en-US" b="1" dirty="0" err="1"/>
              <a:t>labour</a:t>
            </a:r>
            <a:r>
              <a:rPr lang="en-US" b="1" dirty="0"/>
              <a:t> cost</a:t>
            </a:r>
          </a:p>
          <a:p>
            <a:pPr>
              <a:lnSpc>
                <a:spcPct val="110000"/>
              </a:lnSpc>
            </a:pPr>
            <a:r>
              <a:rPr lang="en-US" b="1" dirty="0"/>
              <a:t>Credit card fraud</a:t>
            </a:r>
          </a:p>
          <a:p>
            <a:endParaRPr lang="ar-SA" dirty="0"/>
          </a:p>
        </p:txBody>
      </p:sp>
    </p:spTree>
    <p:extLst>
      <p:ext uri="{BB962C8B-B14F-4D97-AF65-F5344CB8AC3E}">
        <p14:creationId xmlns:p14="http://schemas.microsoft.com/office/powerpoint/2010/main" val="12039248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C11A5F8-975A-801E-95F1-3C53FCF4D9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1C6D20D-A78B-059C-DBC3-11B2D3928906}"/>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graphicFrame>
        <p:nvGraphicFramePr>
          <p:cNvPr id="7" name="Content Placeholder 6">
            <a:extLst>
              <a:ext uri="{FF2B5EF4-FFF2-40B4-BE49-F238E27FC236}">
                <a16:creationId xmlns:a16="http://schemas.microsoft.com/office/drawing/2014/main" id="{44DE232B-F765-978D-DC2E-06F210DC0F87}"/>
              </a:ext>
            </a:extLst>
          </p:cNvPr>
          <p:cNvGraphicFramePr>
            <a:graphicFrameLocks/>
          </p:cNvGraphicFramePr>
          <p:nvPr>
            <p:extLst>
              <p:ext uri="{D42A27DB-BD31-4B8C-83A1-F6EECF244321}">
                <p14:modId xmlns:p14="http://schemas.microsoft.com/office/powerpoint/2010/main" val="1136261905"/>
              </p:ext>
            </p:extLst>
          </p:nvPr>
        </p:nvGraphicFramePr>
        <p:xfrm>
          <a:off x="1342764" y="1811137"/>
          <a:ext cx="9084184" cy="4391336"/>
        </p:xfrm>
        <a:graphic>
          <a:graphicData uri="http://schemas.openxmlformats.org/drawingml/2006/table">
            <a:tbl>
              <a:tblPr>
                <a:tableStyleId>{22838BEF-8BB2-4498-84A7-C5851F593DF1}</a:tableStyleId>
              </a:tblPr>
              <a:tblGrid>
                <a:gridCol w="906944">
                  <a:extLst>
                    <a:ext uri="{9D8B030D-6E8A-4147-A177-3AD203B41FA5}">
                      <a16:colId xmlns:a16="http://schemas.microsoft.com/office/drawing/2014/main" val="669875143"/>
                    </a:ext>
                  </a:extLst>
                </a:gridCol>
                <a:gridCol w="3521999">
                  <a:extLst>
                    <a:ext uri="{9D8B030D-6E8A-4147-A177-3AD203B41FA5}">
                      <a16:colId xmlns:a16="http://schemas.microsoft.com/office/drawing/2014/main" val="3347159646"/>
                    </a:ext>
                  </a:extLst>
                </a:gridCol>
                <a:gridCol w="4655241">
                  <a:extLst>
                    <a:ext uri="{9D8B030D-6E8A-4147-A177-3AD203B41FA5}">
                      <a16:colId xmlns:a16="http://schemas.microsoft.com/office/drawing/2014/main" val="117310997"/>
                    </a:ext>
                  </a:extLst>
                </a:gridCol>
              </a:tblGrid>
              <a:tr h="491492">
                <a:tc>
                  <a:txBody>
                    <a:bodyPr/>
                    <a:lstStyle/>
                    <a:p>
                      <a:pPr algn="l" fontAlgn="t"/>
                      <a:r>
                        <a:rPr lang="en-US" sz="2000" b="1" dirty="0">
                          <a:effectLst/>
                        </a:rPr>
                        <a:t>Sr. No.</a:t>
                      </a:r>
                    </a:p>
                  </a:txBody>
                  <a:tcPr marL="30202" marR="30202" marT="30202" marB="30202"/>
                </a:tc>
                <a:tc>
                  <a:txBody>
                    <a:bodyPr/>
                    <a:lstStyle/>
                    <a:p>
                      <a:pPr algn="ctr" fontAlgn="t"/>
                      <a:r>
                        <a:rPr lang="en-US" sz="2000" b="1" dirty="0">
                          <a:effectLst/>
                        </a:rPr>
                        <a:t>Traditional Commerce</a:t>
                      </a:r>
                    </a:p>
                  </a:txBody>
                  <a:tcPr marL="30202" marR="30202" marT="30202" marB="30202"/>
                </a:tc>
                <a:tc>
                  <a:txBody>
                    <a:bodyPr/>
                    <a:lstStyle/>
                    <a:p>
                      <a:pPr algn="ctr" fontAlgn="t"/>
                      <a:r>
                        <a:rPr lang="en-US" sz="2000" b="1" dirty="0">
                          <a:effectLst/>
                        </a:rPr>
                        <a:t>E-Commerce</a:t>
                      </a:r>
                    </a:p>
                  </a:txBody>
                  <a:tcPr marL="30202" marR="30202" marT="30202" marB="30202"/>
                </a:tc>
                <a:extLst>
                  <a:ext uri="{0D108BD9-81ED-4DB2-BD59-A6C34878D82A}">
                    <a16:rowId xmlns:a16="http://schemas.microsoft.com/office/drawing/2014/main" val="2075695661"/>
                  </a:ext>
                </a:extLst>
              </a:tr>
              <a:tr h="1260789">
                <a:tc>
                  <a:txBody>
                    <a:bodyPr/>
                    <a:lstStyle/>
                    <a:p>
                      <a:pPr algn="ctr" fontAlgn="t"/>
                      <a:r>
                        <a:rPr lang="ar-SA" sz="2000" b="1" dirty="0">
                          <a:effectLst/>
                        </a:rPr>
                        <a:t>1</a:t>
                      </a:r>
                    </a:p>
                  </a:txBody>
                  <a:tcPr marL="30202" marR="30202" marT="30202" marB="30202"/>
                </a:tc>
                <a:tc>
                  <a:txBody>
                    <a:bodyPr/>
                    <a:lstStyle/>
                    <a:p>
                      <a:pPr fontAlgn="t"/>
                      <a:r>
                        <a:rPr lang="en-US" sz="2000" b="1" dirty="0">
                          <a:effectLst/>
                        </a:rPr>
                        <a:t>Heavy dependency on information exchange from person to person.</a:t>
                      </a:r>
                    </a:p>
                  </a:txBody>
                  <a:tcPr marL="30202" marR="30202" marT="30202" marB="30202"/>
                </a:tc>
                <a:tc>
                  <a:txBody>
                    <a:bodyPr/>
                    <a:lstStyle/>
                    <a:p>
                      <a:pPr fontAlgn="t"/>
                      <a:r>
                        <a:rPr lang="en-US" sz="2000" b="1" dirty="0">
                          <a:effectLst/>
                        </a:rPr>
                        <a:t>Information sharing is made easy via electronic communication channels making little dependency on person to person information exchange.</a:t>
                      </a:r>
                    </a:p>
                  </a:txBody>
                  <a:tcPr marL="30202" marR="30202" marT="30202" marB="30202"/>
                </a:tc>
                <a:extLst>
                  <a:ext uri="{0D108BD9-81ED-4DB2-BD59-A6C34878D82A}">
                    <a16:rowId xmlns:a16="http://schemas.microsoft.com/office/drawing/2014/main" val="3649851652"/>
                  </a:ext>
                </a:extLst>
              </a:tr>
              <a:tr h="1645436">
                <a:tc>
                  <a:txBody>
                    <a:bodyPr/>
                    <a:lstStyle/>
                    <a:p>
                      <a:pPr algn="ctr" fontAlgn="t"/>
                      <a:r>
                        <a:rPr lang="ar-SA" sz="2000" b="1" dirty="0">
                          <a:effectLst/>
                        </a:rPr>
                        <a:t>2</a:t>
                      </a:r>
                    </a:p>
                  </a:txBody>
                  <a:tcPr marL="30202" marR="30202" marT="30202" marB="30202"/>
                </a:tc>
                <a:tc>
                  <a:txBody>
                    <a:bodyPr/>
                    <a:lstStyle/>
                    <a:p>
                      <a:pPr fontAlgn="t"/>
                      <a:r>
                        <a:rPr lang="en-US" sz="2000" b="1" dirty="0">
                          <a:effectLst/>
                        </a:rPr>
                        <a:t>Communication/ transaction are done in synchronous way. Manual intervention is required for each communication or transaction.</a:t>
                      </a:r>
                    </a:p>
                  </a:txBody>
                  <a:tcPr marL="30202" marR="30202" marT="30202" marB="30202"/>
                </a:tc>
                <a:tc>
                  <a:txBody>
                    <a:bodyPr/>
                    <a:lstStyle/>
                    <a:p>
                      <a:pPr fontAlgn="t"/>
                      <a:r>
                        <a:rPr lang="en-US" sz="2000" b="1" dirty="0">
                          <a:effectLst/>
                        </a:rPr>
                        <a:t>Communication or transaction can be done in asynchronous way. Electronics system automatically handles when to pass communication to required person or do the transactions.</a:t>
                      </a:r>
                    </a:p>
                  </a:txBody>
                  <a:tcPr marL="30202" marR="30202" marT="30202" marB="30202"/>
                </a:tc>
                <a:extLst>
                  <a:ext uri="{0D108BD9-81ED-4DB2-BD59-A6C34878D82A}">
                    <a16:rowId xmlns:a16="http://schemas.microsoft.com/office/drawing/2014/main" val="3989404367"/>
                  </a:ext>
                </a:extLst>
              </a:tr>
              <a:tr h="839565">
                <a:tc>
                  <a:txBody>
                    <a:bodyPr/>
                    <a:lstStyle/>
                    <a:p>
                      <a:pPr algn="ctr" fontAlgn="t"/>
                      <a:r>
                        <a:rPr lang="ar-SA" sz="2000" b="1" dirty="0">
                          <a:effectLst/>
                        </a:rPr>
                        <a:t>3</a:t>
                      </a:r>
                    </a:p>
                  </a:txBody>
                  <a:tcPr marL="30202" marR="30202" marT="30202" marB="30202"/>
                </a:tc>
                <a:tc>
                  <a:txBody>
                    <a:bodyPr/>
                    <a:lstStyle/>
                    <a:p>
                      <a:pPr fontAlgn="t"/>
                      <a:r>
                        <a:rPr lang="en-US" sz="2000" b="1" dirty="0">
                          <a:effectLst/>
                        </a:rPr>
                        <a:t>It is difficult to establish and maintain standard practices in traditional commerce.</a:t>
                      </a:r>
                    </a:p>
                  </a:txBody>
                  <a:tcPr marL="30202" marR="30202" marT="30202" marB="30202"/>
                </a:tc>
                <a:tc>
                  <a:txBody>
                    <a:bodyPr/>
                    <a:lstStyle/>
                    <a:p>
                      <a:pPr fontAlgn="t"/>
                      <a:r>
                        <a:rPr lang="en-US" sz="2000" b="1" dirty="0">
                          <a:effectLst/>
                        </a:rPr>
                        <a:t>A uniform strategy can be easily established and maintain in e-commerce.</a:t>
                      </a:r>
                    </a:p>
                  </a:txBody>
                  <a:tcPr marL="30202" marR="30202" marT="30202" marB="30202"/>
                </a:tc>
                <a:extLst>
                  <a:ext uri="{0D108BD9-81ED-4DB2-BD59-A6C34878D82A}">
                    <a16:rowId xmlns:a16="http://schemas.microsoft.com/office/drawing/2014/main" val="1134090025"/>
                  </a:ext>
                </a:extLst>
              </a:tr>
            </a:tbl>
          </a:graphicData>
        </a:graphic>
      </p:graphicFrame>
    </p:spTree>
    <p:extLst>
      <p:ext uri="{BB962C8B-B14F-4D97-AF65-F5344CB8AC3E}">
        <p14:creationId xmlns:p14="http://schemas.microsoft.com/office/powerpoint/2010/main" val="19529454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040ED97A-6662-ED62-148E-52C212282026}"/>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graphicFrame>
        <p:nvGraphicFramePr>
          <p:cNvPr id="3" name="Content Placeholder 6">
            <a:extLst>
              <a:ext uri="{FF2B5EF4-FFF2-40B4-BE49-F238E27FC236}">
                <a16:creationId xmlns:a16="http://schemas.microsoft.com/office/drawing/2014/main" id="{515AF8A9-A465-897B-0882-B0AB502C5949}"/>
              </a:ext>
            </a:extLst>
          </p:cNvPr>
          <p:cNvGraphicFramePr>
            <a:graphicFrameLocks/>
          </p:cNvGraphicFramePr>
          <p:nvPr>
            <p:extLst>
              <p:ext uri="{D42A27DB-BD31-4B8C-83A1-F6EECF244321}">
                <p14:modId xmlns:p14="http://schemas.microsoft.com/office/powerpoint/2010/main" val="836861665"/>
              </p:ext>
            </p:extLst>
          </p:nvPr>
        </p:nvGraphicFramePr>
        <p:xfrm>
          <a:off x="1582590" y="1843767"/>
          <a:ext cx="9026820" cy="4354147"/>
        </p:xfrm>
        <a:graphic>
          <a:graphicData uri="http://schemas.openxmlformats.org/drawingml/2006/table">
            <a:tbl>
              <a:tblPr>
                <a:tableStyleId>{22838BEF-8BB2-4498-84A7-C5851F593DF1}</a:tableStyleId>
              </a:tblPr>
              <a:tblGrid>
                <a:gridCol w="881169">
                  <a:extLst>
                    <a:ext uri="{9D8B030D-6E8A-4147-A177-3AD203B41FA5}">
                      <a16:colId xmlns:a16="http://schemas.microsoft.com/office/drawing/2014/main" val="669875143"/>
                    </a:ext>
                  </a:extLst>
                </a:gridCol>
                <a:gridCol w="3421900">
                  <a:extLst>
                    <a:ext uri="{9D8B030D-6E8A-4147-A177-3AD203B41FA5}">
                      <a16:colId xmlns:a16="http://schemas.microsoft.com/office/drawing/2014/main" val="3347159646"/>
                    </a:ext>
                  </a:extLst>
                </a:gridCol>
                <a:gridCol w="4723751">
                  <a:extLst>
                    <a:ext uri="{9D8B030D-6E8A-4147-A177-3AD203B41FA5}">
                      <a16:colId xmlns:a16="http://schemas.microsoft.com/office/drawing/2014/main" val="117310997"/>
                    </a:ext>
                  </a:extLst>
                </a:gridCol>
              </a:tblGrid>
              <a:tr h="663212">
                <a:tc>
                  <a:txBody>
                    <a:bodyPr/>
                    <a:lstStyle/>
                    <a:p>
                      <a:pPr algn="l" fontAlgn="t"/>
                      <a:r>
                        <a:rPr lang="en-US" sz="2000" b="1" dirty="0">
                          <a:effectLst/>
                        </a:rPr>
                        <a:t>Sr. No.</a:t>
                      </a:r>
                    </a:p>
                  </a:txBody>
                  <a:tcPr marL="30202" marR="30202" marT="30202" marB="30202"/>
                </a:tc>
                <a:tc>
                  <a:txBody>
                    <a:bodyPr/>
                    <a:lstStyle/>
                    <a:p>
                      <a:pPr algn="ctr" fontAlgn="t"/>
                      <a:r>
                        <a:rPr lang="en-US" sz="2000" b="1" dirty="0">
                          <a:effectLst/>
                        </a:rPr>
                        <a:t>Traditional Commerce</a:t>
                      </a:r>
                    </a:p>
                  </a:txBody>
                  <a:tcPr marL="30202" marR="30202" marT="30202" marB="30202"/>
                </a:tc>
                <a:tc>
                  <a:txBody>
                    <a:bodyPr/>
                    <a:lstStyle/>
                    <a:p>
                      <a:pPr algn="ctr" fontAlgn="t"/>
                      <a:r>
                        <a:rPr lang="en-US" sz="2000" b="1" dirty="0">
                          <a:effectLst/>
                        </a:rPr>
                        <a:t>E-Commerce</a:t>
                      </a:r>
                    </a:p>
                  </a:txBody>
                  <a:tcPr marL="30202" marR="30202" marT="30202" marB="30202"/>
                </a:tc>
                <a:extLst>
                  <a:ext uri="{0D108BD9-81ED-4DB2-BD59-A6C34878D82A}">
                    <a16:rowId xmlns:a16="http://schemas.microsoft.com/office/drawing/2014/main" val="2075695661"/>
                  </a:ext>
                </a:extLst>
              </a:tr>
              <a:tr h="952253">
                <a:tc>
                  <a:txBody>
                    <a:bodyPr/>
                    <a:lstStyle/>
                    <a:p>
                      <a:pPr algn="ctr" fontAlgn="t"/>
                      <a:r>
                        <a:rPr lang="ar-SA" sz="2000" b="1" dirty="0">
                          <a:effectLst/>
                        </a:rPr>
                        <a:t>4</a:t>
                      </a:r>
                    </a:p>
                  </a:txBody>
                  <a:tcPr marL="30202" marR="30202" marT="30202" marB="30202"/>
                </a:tc>
                <a:tc>
                  <a:txBody>
                    <a:bodyPr/>
                    <a:lstStyle/>
                    <a:p>
                      <a:pPr fontAlgn="t"/>
                      <a:r>
                        <a:rPr lang="en-US" sz="2000" b="1" dirty="0">
                          <a:effectLst/>
                        </a:rPr>
                        <a:t>Communications of business depends upon individual skills.</a:t>
                      </a:r>
                    </a:p>
                  </a:txBody>
                  <a:tcPr marL="30202" marR="30202" marT="30202" marB="30202"/>
                </a:tc>
                <a:tc>
                  <a:txBody>
                    <a:bodyPr/>
                    <a:lstStyle/>
                    <a:p>
                      <a:pPr fontAlgn="t"/>
                      <a:r>
                        <a:rPr lang="en-US" sz="2000" b="1" dirty="0">
                          <a:effectLst/>
                        </a:rPr>
                        <a:t>In e-Commerce or Electronic Market, there is no human intervention.</a:t>
                      </a:r>
                    </a:p>
                  </a:txBody>
                  <a:tcPr marL="30202" marR="30202" marT="30202" marB="30202"/>
                </a:tc>
                <a:extLst>
                  <a:ext uri="{0D108BD9-81ED-4DB2-BD59-A6C34878D82A}">
                    <a16:rowId xmlns:a16="http://schemas.microsoft.com/office/drawing/2014/main" val="658524481"/>
                  </a:ext>
                </a:extLst>
              </a:tr>
              <a:tr h="1369341">
                <a:tc>
                  <a:txBody>
                    <a:bodyPr/>
                    <a:lstStyle/>
                    <a:p>
                      <a:pPr algn="ctr" fontAlgn="t"/>
                      <a:r>
                        <a:rPr lang="ar-SA" sz="2000" b="1" dirty="0">
                          <a:effectLst/>
                        </a:rPr>
                        <a:t>5</a:t>
                      </a:r>
                    </a:p>
                  </a:txBody>
                  <a:tcPr marL="30202" marR="30202" marT="30202" marB="30202"/>
                </a:tc>
                <a:tc>
                  <a:txBody>
                    <a:bodyPr/>
                    <a:lstStyle/>
                    <a:p>
                      <a:pPr fontAlgn="t"/>
                      <a:r>
                        <a:rPr lang="en-US" sz="2000" b="1" dirty="0">
                          <a:effectLst/>
                        </a:rPr>
                        <a:t>Unavailability of a uniform platform as traditional commerce depends heavily on personal communication.</a:t>
                      </a:r>
                    </a:p>
                  </a:txBody>
                  <a:tcPr marL="30202" marR="30202" marT="30202" marB="30202"/>
                </a:tc>
                <a:tc>
                  <a:txBody>
                    <a:bodyPr/>
                    <a:lstStyle/>
                    <a:p>
                      <a:pPr fontAlgn="t"/>
                      <a:r>
                        <a:rPr lang="en-US" sz="2000" b="1" dirty="0">
                          <a:effectLst/>
                        </a:rPr>
                        <a:t>E-Commerce website provides user a platform where al l information is available at one place.</a:t>
                      </a:r>
                    </a:p>
                  </a:txBody>
                  <a:tcPr marL="30202" marR="30202" marT="30202" marB="30202"/>
                </a:tc>
                <a:extLst>
                  <a:ext uri="{0D108BD9-81ED-4DB2-BD59-A6C34878D82A}">
                    <a16:rowId xmlns:a16="http://schemas.microsoft.com/office/drawing/2014/main" val="2075977057"/>
                  </a:ext>
                </a:extLst>
              </a:tr>
              <a:tr h="1369341">
                <a:tc>
                  <a:txBody>
                    <a:bodyPr/>
                    <a:lstStyle/>
                    <a:p>
                      <a:pPr algn="ctr" fontAlgn="t"/>
                      <a:r>
                        <a:rPr lang="ar-SA" sz="2000" b="1" dirty="0">
                          <a:effectLst/>
                        </a:rPr>
                        <a:t>6</a:t>
                      </a:r>
                    </a:p>
                  </a:txBody>
                  <a:tcPr marL="30202" marR="30202" marT="30202" marB="30202"/>
                </a:tc>
                <a:tc>
                  <a:txBody>
                    <a:bodyPr/>
                    <a:lstStyle/>
                    <a:p>
                      <a:pPr fontAlgn="t"/>
                      <a:r>
                        <a:rPr lang="en-US" sz="2000" b="1" dirty="0">
                          <a:effectLst/>
                        </a:rPr>
                        <a:t>No uniform platform for information sharing as it depends heavily on personal communication.</a:t>
                      </a:r>
                    </a:p>
                  </a:txBody>
                  <a:tcPr marL="30202" marR="30202" marT="30202" marB="30202"/>
                </a:tc>
                <a:tc>
                  <a:txBody>
                    <a:bodyPr/>
                    <a:lstStyle/>
                    <a:p>
                      <a:pPr fontAlgn="t"/>
                      <a:r>
                        <a:rPr lang="en-US" sz="2000" b="1" dirty="0">
                          <a:effectLst/>
                        </a:rPr>
                        <a:t>E-Commerce provides a universal platform to support commercial / business activities across the globe.</a:t>
                      </a:r>
                    </a:p>
                  </a:txBody>
                  <a:tcPr marL="30202" marR="30202" marT="30202" marB="30202"/>
                </a:tc>
                <a:extLst>
                  <a:ext uri="{0D108BD9-81ED-4DB2-BD59-A6C34878D82A}">
                    <a16:rowId xmlns:a16="http://schemas.microsoft.com/office/drawing/2014/main" val="1234528374"/>
                  </a:ext>
                </a:extLst>
              </a:tr>
            </a:tbl>
          </a:graphicData>
        </a:graphic>
      </p:graphicFrame>
    </p:spTree>
    <p:extLst>
      <p:ext uri="{BB962C8B-B14F-4D97-AF65-F5344CB8AC3E}">
        <p14:creationId xmlns:p14="http://schemas.microsoft.com/office/powerpoint/2010/main" val="152078484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1130948" y="1933302"/>
            <a:ext cx="10149959"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Benefits of Doing Business Electronically:</a:t>
            </a:r>
          </a:p>
          <a:p>
            <a:pPr marL="0" marR="0" lvl="0" indent="0" algn="l" defTabSz="914400" rtl="0" eaLnBrk="1" fontAlgn="auto" latinLnBrk="0" hangingPunct="1">
              <a:lnSpc>
                <a:spcPct val="90000"/>
              </a:lnSpc>
              <a:spcBef>
                <a:spcPts val="1000"/>
              </a:spcBef>
              <a:spcAft>
                <a:spcPts val="0"/>
              </a:spcAft>
              <a:buClr>
                <a:srgbClr val="800000"/>
              </a:buClr>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Reducing The Cost of Executing Transactions.</a:t>
            </a:r>
          </a:p>
          <a:p>
            <a:pPr marL="0" marR="0" lvl="0" indent="0" algn="l" defTabSz="914400" rtl="0" eaLnBrk="1" fontAlgn="auto" latinLnBrk="0" hangingPunct="1">
              <a:lnSpc>
                <a:spcPct val="90000"/>
              </a:lnSpc>
              <a:spcBef>
                <a:spcPts val="1000"/>
              </a:spcBef>
              <a:spcAft>
                <a:spcPts val="0"/>
              </a:spcAft>
              <a:buClr>
                <a:srgbClr val="800000"/>
              </a:buClr>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Increasing the Speed of Business.</a:t>
            </a:r>
          </a:p>
          <a:p>
            <a:pPr marL="0" marR="0" lvl="0" indent="0" algn="l" defTabSz="914400" rtl="0" eaLnBrk="1" fontAlgn="auto" latinLnBrk="0" hangingPunct="1">
              <a:lnSpc>
                <a:spcPct val="90000"/>
              </a:lnSpc>
              <a:spcBef>
                <a:spcPts val="1000"/>
              </a:spcBef>
              <a:spcAft>
                <a:spcPts val="0"/>
              </a:spcAft>
              <a:buClr>
                <a:srgbClr val="800000"/>
              </a:buClr>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Doing Business Any Time Anywhere.</a:t>
            </a:r>
          </a:p>
          <a:p>
            <a:pPr marL="0" marR="0" lvl="0" indent="0" algn="l" defTabSz="914400" rtl="0" eaLnBrk="1" fontAlgn="auto" latinLnBrk="0" hangingPunct="1">
              <a:lnSpc>
                <a:spcPct val="90000"/>
              </a:lnSpc>
              <a:spcBef>
                <a:spcPts val="1000"/>
              </a:spcBef>
              <a:spcAft>
                <a:spcPts val="0"/>
              </a:spcAft>
              <a:buClr>
                <a:srgbClr val="800000"/>
              </a:buClr>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Improving Workflow.</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BDC9685-CD0D-8EFC-0771-4F23515748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TextBox 7">
            <a:extLst>
              <a:ext uri="{FF2B5EF4-FFF2-40B4-BE49-F238E27FC236}">
                <a16:creationId xmlns:a16="http://schemas.microsoft.com/office/drawing/2014/main" id="{4803B737-9E04-0466-7410-2B71085DE5DA}"/>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38363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99628" y="2003940"/>
            <a:ext cx="10085526"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1" i="0"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 Benefits of Doing Business Electronically cont. …:</a:t>
            </a:r>
          </a:p>
          <a:p>
            <a:pPr marL="0" marR="0" lvl="0" indent="0" algn="l" defTabSz="914400" rtl="0" eaLnBrk="1" fontAlgn="auto" latinLnBrk="0" hangingPunct="1">
              <a:lnSpc>
                <a:spcPct val="90000"/>
              </a:lnSpc>
              <a:spcBef>
                <a:spcPts val="1000"/>
              </a:spcBef>
              <a:spcAft>
                <a:spcPts val="0"/>
              </a:spcAft>
              <a:buClr>
                <a:srgbClr val="800000"/>
              </a:buClr>
              <a:buSzTx/>
              <a:buFont typeface="Arial" panose="020B0604020202020204" pitchFamily="34" charset="0"/>
              <a:buNone/>
              <a:tabLst/>
              <a:defRPr/>
            </a:pPr>
            <a:r>
              <a:rPr kumimoji="0" lang="en-US" altLang="ar-SA" sz="2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t>1. Reducing Errors and Improving Quality</a:t>
            </a:r>
          </a:p>
          <a:p>
            <a:pPr marL="0" marR="0" lvl="0" indent="0" algn="l" defTabSz="914400" rtl="0" eaLnBrk="1" fontAlgn="auto" latinLnBrk="0" hangingPunct="1">
              <a:lnSpc>
                <a:spcPct val="90000"/>
              </a:lnSpc>
              <a:spcBef>
                <a:spcPts val="1000"/>
              </a:spcBef>
              <a:spcAft>
                <a:spcPts val="0"/>
              </a:spcAft>
              <a:buClr>
                <a:srgbClr val="800000"/>
              </a:buClr>
              <a:buSzTx/>
              <a:buFont typeface="Arial" panose="020B0604020202020204" pitchFamily="34" charset="0"/>
              <a:buNone/>
              <a:tabLst/>
              <a:defRPr/>
            </a:pPr>
            <a:r>
              <a:rPr kumimoji="0" lang="en-US" altLang="ar-SA" sz="2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t>2. Collaborating With Suppliers</a:t>
            </a:r>
          </a:p>
          <a:p>
            <a:pPr marL="457200" marR="0" lvl="1" indent="0" algn="l" defTabSz="914400" rtl="0" eaLnBrk="1" fontAlgn="auto" latinLnBrk="0" hangingPunct="1">
              <a:lnSpc>
                <a:spcPct val="90000"/>
              </a:lnSpc>
              <a:spcBef>
                <a:spcPts val="500"/>
              </a:spcBef>
              <a:spcAft>
                <a:spcPts val="0"/>
              </a:spcAft>
              <a:buClr>
                <a:srgbClr val="800000"/>
              </a:buClr>
              <a:buSzTx/>
              <a:buFont typeface="Arial" panose="020B0604020202020204" pitchFamily="34" charset="0"/>
              <a:buNone/>
              <a:tabLst/>
              <a:defRPr/>
            </a:pPr>
            <a:r>
              <a:rPr kumimoji="0" lang="en-US" altLang="ar-SA" sz="2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t>- Joint product design</a:t>
            </a:r>
          </a:p>
          <a:p>
            <a:pPr marL="457200" marR="0" lvl="1" indent="0" algn="l" defTabSz="914400" rtl="0" eaLnBrk="1" fontAlgn="auto" latinLnBrk="0" hangingPunct="1">
              <a:lnSpc>
                <a:spcPct val="90000"/>
              </a:lnSpc>
              <a:spcBef>
                <a:spcPts val="500"/>
              </a:spcBef>
              <a:spcAft>
                <a:spcPts val="0"/>
              </a:spcAft>
              <a:buClr>
                <a:srgbClr val="800000"/>
              </a:buClr>
              <a:buSzTx/>
              <a:buFont typeface="Arial" panose="020B0604020202020204" pitchFamily="34" charset="0"/>
              <a:buNone/>
              <a:tabLst/>
              <a:defRPr/>
            </a:pPr>
            <a:r>
              <a:rPr kumimoji="0" lang="en-US" altLang="ar-SA" sz="2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t>- Synchronized production</a:t>
            </a:r>
          </a:p>
          <a:p>
            <a:pPr marL="457200" marR="0" lvl="1" indent="0" algn="l" defTabSz="914400" rtl="0" eaLnBrk="1" fontAlgn="auto" latinLnBrk="0" hangingPunct="1">
              <a:lnSpc>
                <a:spcPct val="90000"/>
              </a:lnSpc>
              <a:spcBef>
                <a:spcPts val="500"/>
              </a:spcBef>
              <a:spcAft>
                <a:spcPts val="0"/>
              </a:spcAft>
              <a:buClr>
                <a:srgbClr val="800000"/>
              </a:buClr>
              <a:buSzTx/>
              <a:buFont typeface="Arial" panose="020B0604020202020204" pitchFamily="34" charset="0"/>
              <a:buNone/>
              <a:tabLst/>
              <a:defRPr/>
            </a:pPr>
            <a:r>
              <a:rPr kumimoji="0" lang="en-US" altLang="ar-SA" sz="2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t>- Servicing end customers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ar-SA" sz="2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2B16D18-533C-DE7D-6164-0DAFDFD84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E3D84465-C5D2-D1EB-2666-B2F9099550D1}"/>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17234095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760288" y="1516752"/>
            <a:ext cx="11065268" cy="51424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rPr>
              <a:t>- E-Commerce - Business Models and types: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E-commerce business models can generally be categorized into the following categories.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Business - to - Business (B2B).</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Business - to - Consumer (B2C).</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Consumer - to - Consumer (C2C).</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Consumer - to - Business (C2B).</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Business - to - Government (B2G).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Government - to - Business (G2B).</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Government - to - Citizen (G2C).</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DA4EDAB-E650-B611-5AB4-1785D7A218E4}"/>
              </a:ext>
            </a:extLst>
          </p:cNvPr>
          <p:cNvSpPr txBox="1"/>
          <p:nvPr/>
        </p:nvSpPr>
        <p:spPr>
          <a:xfrm>
            <a:off x="4859819" y="6582999"/>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7842D219-AAAC-5A7E-54EC-6FAFDFBF35CD}"/>
              </a:ext>
            </a:extLst>
          </p:cNvPr>
          <p:cNvSpPr txBox="1"/>
          <p:nvPr/>
        </p:nvSpPr>
        <p:spPr>
          <a:xfrm>
            <a:off x="2350587" y="23876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40779586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BEFF30F-ECB3-765D-CD61-55FC05CF27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F9041B7-A567-81FD-6742-7336E1821399}"/>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
        <p:nvSpPr>
          <p:cNvPr id="3" name="Rectangle: Rounded Corners 2">
            <a:extLst>
              <a:ext uri="{FF2B5EF4-FFF2-40B4-BE49-F238E27FC236}">
                <a16:creationId xmlns:a16="http://schemas.microsoft.com/office/drawing/2014/main" id="{B90EC091-57BC-6FA1-913C-EB2AE4DB9575}"/>
              </a:ext>
            </a:extLst>
          </p:cNvPr>
          <p:cNvSpPr/>
          <p:nvPr/>
        </p:nvSpPr>
        <p:spPr>
          <a:xfrm>
            <a:off x="1199628" y="1913808"/>
            <a:ext cx="10278438" cy="44869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spcBef>
                <a:spcPts val="1000"/>
              </a:spcBef>
              <a:spcAft>
                <a:spcPts val="0"/>
              </a:spcAft>
              <a:buClrTx/>
              <a:buSzTx/>
              <a:buFont typeface="Arial" panose="020B0604020202020204" pitchFamily="34" charset="0"/>
              <a:buNone/>
              <a:tabLst/>
              <a:defRPr/>
            </a:pPr>
            <a:r>
              <a:rPr kumimoji="0" lang="en-US" alt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Examples of E-Commerce:</a:t>
            </a:r>
          </a:p>
          <a:p>
            <a:pPr marL="0" marR="0" lvl="0" indent="0" algn="l" defTabSz="914400" rtl="0" eaLnBrk="1" fontAlgn="auto" latinLnBrk="0" hangingPunct="1">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Retailing and Marketing.</a:t>
            </a:r>
          </a:p>
          <a:p>
            <a:pPr marL="0" marR="0" lvl="0" indent="0" algn="l" defTabSz="914400" rtl="0" eaLnBrk="1" fontAlgn="auto" latinLnBrk="0" hangingPunct="1">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Entertainment and Travel.</a:t>
            </a:r>
          </a:p>
          <a:p>
            <a:pPr marL="0" marR="0" lvl="0" indent="0" algn="l" defTabSz="914400" rtl="0" eaLnBrk="1" fontAlgn="auto" latinLnBrk="0" hangingPunct="1">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Education and Learning.</a:t>
            </a:r>
          </a:p>
          <a:p>
            <a:pPr marL="0" marR="0" lvl="0" indent="0" algn="l" defTabSz="914400" rtl="0" eaLnBrk="1" fontAlgn="auto" latinLnBrk="0" hangingPunct="1">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Banking and Investment.</a:t>
            </a:r>
          </a:p>
          <a:p>
            <a:pPr marL="0" marR="0" lvl="0" indent="0" algn="l" defTabSz="914400" rtl="0" eaLnBrk="1" fontAlgn="auto" latinLnBrk="0" hangingPunct="1">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Health-Care.</a:t>
            </a:r>
          </a:p>
          <a:p>
            <a:pPr marL="0" marR="0" lvl="0" indent="0" algn="l" defTabSz="914400" rtl="0" eaLnBrk="1" fontAlgn="auto" latinLnBrk="0" hangingPunct="1">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Auction.</a:t>
            </a:r>
          </a:p>
          <a:p>
            <a:pPr marL="0" marR="0" lvl="0" indent="0" algn="l" defTabSz="914400" rtl="0" eaLnBrk="1" fontAlgn="auto" latinLnBrk="0" hangingPunct="1">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Personal and Business Service.</a:t>
            </a:r>
          </a:p>
        </p:txBody>
      </p:sp>
    </p:spTree>
    <p:extLst>
      <p:ext uri="{BB962C8B-B14F-4D97-AF65-F5344CB8AC3E}">
        <p14:creationId xmlns:p14="http://schemas.microsoft.com/office/powerpoint/2010/main" val="2880010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1326157" y="1801088"/>
            <a:ext cx="10283523" cy="45556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Key </a:t>
            </a:r>
            <a:r>
              <a:rPr kumimoji="0" lang="en-US" altLang="ar-SA" sz="32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Business</a:t>
            </a:r>
            <a:r>
              <a:rPr kumimoji="0" lang="en-US" alt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Drivers of E-Commerce:</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Internet.</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Information.</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Collaboration.</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Agility.</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Speed.</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Service.</a:t>
            </a: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2CFDB6F-0D54-75A6-32A4-674CFC0CC4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DB9FF1C9-07B5-5DCF-026C-B5D1C3217062}"/>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59206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C9760C1-D370-E7E3-9371-1095FE2E699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40773709-0ACE-0B98-05DB-950A26B53295}"/>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
        <p:nvSpPr>
          <p:cNvPr id="3" name="Rectangle: Rounded Corners 2">
            <a:extLst>
              <a:ext uri="{FF2B5EF4-FFF2-40B4-BE49-F238E27FC236}">
                <a16:creationId xmlns:a16="http://schemas.microsoft.com/office/drawing/2014/main" id="{73F4E34C-6D45-A3F9-B8CA-5A89E2A1E5B4}"/>
              </a:ext>
            </a:extLst>
          </p:cNvPr>
          <p:cNvSpPr/>
          <p:nvPr/>
        </p:nvSpPr>
        <p:spPr>
          <a:xfrm>
            <a:off x="1199628" y="1913808"/>
            <a:ext cx="10278438" cy="44869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Competitive Advantages of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Offers personalized products/services.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Enables customer self-service.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Reduces lead time.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Reduces overall cost for seller and customers.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Improves utilization of resources throughout the supply chain.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Increases customer satisfaction and loyalty.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Expands to global marketplace.</a:t>
            </a:r>
          </a:p>
        </p:txBody>
      </p:sp>
    </p:spTree>
    <p:extLst>
      <p:ext uri="{BB962C8B-B14F-4D97-AF65-F5344CB8AC3E}">
        <p14:creationId xmlns:p14="http://schemas.microsoft.com/office/powerpoint/2010/main" val="15820997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355480" y="-4378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17064" y="749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777700" y="402917"/>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21020" y="1602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B8CCF0A-470D-D5F9-CB29-B70309FC559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Rounded Corners 13">
            <a:extLst>
              <a:ext uri="{FF2B5EF4-FFF2-40B4-BE49-F238E27FC236}">
                <a16:creationId xmlns:a16="http://schemas.microsoft.com/office/drawing/2014/main" id="{B599EFCC-6737-1602-7BC8-442681C2C657}"/>
              </a:ext>
            </a:extLst>
          </p:cNvPr>
          <p:cNvSpPr/>
          <p:nvPr/>
        </p:nvSpPr>
        <p:spPr>
          <a:xfrm>
            <a:off x="2619910" y="1618753"/>
            <a:ext cx="9390579" cy="48748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B2C E-commerce Implementation Strategies:</a:t>
            </a:r>
          </a:p>
          <a:p>
            <a:pPr marL="0" marR="0" lvl="0" indent="0" algn="l" defTabSz="914400" rtl="0" eaLnBrk="1" fontAlgn="auto" latinLnBrk="0" hangingPunct="1">
              <a:lnSpc>
                <a:spcPct val="11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Educate the customer.</a:t>
            </a:r>
          </a:p>
          <a:p>
            <a:pPr marL="0" marR="0" lvl="0" indent="0" algn="l" defTabSz="914400" rtl="0" eaLnBrk="1" fontAlgn="auto" latinLnBrk="0" hangingPunct="1">
              <a:lnSpc>
                <a:spcPct val="11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Make the shopping fun.</a:t>
            </a:r>
          </a:p>
          <a:p>
            <a:pPr marL="0" marR="0" lvl="0" indent="0" algn="l" defTabSz="914400" rtl="0" eaLnBrk="1" fontAlgn="auto" latinLnBrk="0" hangingPunct="1">
              <a:lnSpc>
                <a:spcPct val="11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Serve customers well.</a:t>
            </a:r>
          </a:p>
          <a:p>
            <a:pPr marL="0" marR="0" lvl="0" indent="0" algn="l" defTabSz="914400" rtl="0" eaLnBrk="1" fontAlgn="auto" latinLnBrk="0" hangingPunct="1">
              <a:lnSpc>
                <a:spcPct val="11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Personalize the sales pitch.</a:t>
            </a:r>
          </a:p>
          <a:p>
            <a:pPr marL="0" marR="0" lvl="0" indent="0" algn="l" defTabSz="914400" rtl="0" eaLnBrk="1" fontAlgn="auto" latinLnBrk="0" hangingPunct="1">
              <a:lnSpc>
                <a:spcPct val="11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Cross sell and up sell.</a:t>
            </a:r>
          </a:p>
          <a:p>
            <a:pPr marL="0" marR="0" lvl="0" indent="0" algn="l" defTabSz="914400" rtl="0" eaLnBrk="1" fontAlgn="auto" latinLnBrk="0" hangingPunct="1">
              <a:lnSpc>
                <a:spcPct val="11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Low price.</a:t>
            </a:r>
          </a:p>
          <a:p>
            <a:pPr marL="0" marR="0" lvl="0" indent="0" algn="l" defTabSz="914400" rtl="0" eaLnBrk="1" fontAlgn="auto" latinLnBrk="0" hangingPunct="1">
              <a:lnSpc>
                <a:spcPct val="11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Painless returns.</a:t>
            </a:r>
          </a:p>
        </p:txBody>
      </p:sp>
      <p:sp>
        <p:nvSpPr>
          <p:cNvPr id="3" name="TextBox 2">
            <a:extLst>
              <a:ext uri="{FF2B5EF4-FFF2-40B4-BE49-F238E27FC236}">
                <a16:creationId xmlns:a16="http://schemas.microsoft.com/office/drawing/2014/main" id="{72141AEE-F953-BEE7-10E4-736DE8ADCF09}"/>
              </a:ext>
            </a:extLst>
          </p:cNvPr>
          <p:cNvSpPr txBox="1"/>
          <p:nvPr/>
        </p:nvSpPr>
        <p:spPr>
          <a:xfrm>
            <a:off x="4002461" y="-78418"/>
            <a:ext cx="647727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30357771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22E89-7952-F090-DCA1-86A653A6F7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769773B5-3695-4A3E-8453-1112C23567CA}"/>
              </a:ext>
            </a:extLst>
          </p:cNvPr>
          <p:cNvSpPr/>
          <p:nvPr/>
        </p:nvSpPr>
        <p:spPr>
          <a:xfrm>
            <a:off x="2352782" y="2036975"/>
            <a:ext cx="9257015" cy="4481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Ways to Improve E-Commerce Operations:</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Technology (hardware and software).</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Business Process Reengineering.</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Agile production (mass customization).</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Just-in-time system.</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Supply chain management.</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Business intelligence.</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Customer relationship management.</a:t>
            </a:r>
          </a:p>
        </p:txBody>
      </p:sp>
      <p:sp>
        <p:nvSpPr>
          <p:cNvPr id="8" name="TextBox 7">
            <a:extLst>
              <a:ext uri="{FF2B5EF4-FFF2-40B4-BE49-F238E27FC236}">
                <a16:creationId xmlns:a16="http://schemas.microsoft.com/office/drawing/2014/main" id="{CA3C984D-6C69-61BB-DAAE-1A9D483BE7F9}"/>
              </a:ext>
            </a:extLst>
          </p:cNvPr>
          <p:cNvSpPr txBox="1"/>
          <p:nvPr/>
        </p:nvSpPr>
        <p:spPr>
          <a:xfrm>
            <a:off x="4074291" y="537135"/>
            <a:ext cx="647727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423749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2DCFC4-BB1E-D2DF-1B76-6A5A819CCFD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98F6E725-A1C8-9131-C0EE-7C69C7AECBBA}"/>
              </a:ext>
            </a:extLst>
          </p:cNvPr>
          <p:cNvSpPr/>
          <p:nvPr/>
        </p:nvSpPr>
        <p:spPr>
          <a:xfrm>
            <a:off x="2352782" y="2036975"/>
            <a:ext cx="9257015" cy="43637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- 5 factors in E -Commerce success: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importance of e Commerce for your business can’t be denied, and therefore, check the top 5 factors in e Commerce success: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High-quality products are important in order to keep your customers loyal to your business, make sure you procure your goods from trusted suppliers.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product pricing is important, you don’t want it to be too low for customers to doubt the quality of it or too high that they can’t afford to buy it.</a:t>
            </a:r>
            <a:endParaRPr kumimoji="0" lang="ar-SA" sz="2800" b="1" i="0" u="none" strike="noStrike" kern="1200" cap="none" spc="0" normalizeH="0" baseline="0" noProof="0" dirty="0">
              <a:ln>
                <a:noFill/>
              </a:ln>
              <a:solidFill>
                <a:prstClr val="black"/>
              </a:solidFill>
              <a:effectLst/>
              <a:uLnTx/>
              <a:uFillTx/>
              <a:latin typeface="Aharoni" panose="02010803020104030203" pitchFamily="2" charset="-79"/>
              <a:ea typeface="+mn-ea"/>
              <a:cs typeface="Aharoni" panose="02010803020104030203" pitchFamily="2" charset="-79"/>
            </a:endParaRPr>
          </a:p>
        </p:txBody>
      </p:sp>
      <p:sp>
        <p:nvSpPr>
          <p:cNvPr id="8" name="TextBox 7">
            <a:extLst>
              <a:ext uri="{FF2B5EF4-FFF2-40B4-BE49-F238E27FC236}">
                <a16:creationId xmlns:a16="http://schemas.microsoft.com/office/drawing/2014/main" id="{3DE32E4F-8515-4C0F-3E42-4817E18C82EC}"/>
              </a:ext>
            </a:extLst>
          </p:cNvPr>
          <p:cNvSpPr txBox="1"/>
          <p:nvPr/>
        </p:nvSpPr>
        <p:spPr>
          <a:xfrm>
            <a:off x="4074291" y="537135"/>
            <a:ext cx="647727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1053605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D4307E5-E9CD-79E0-93EB-E0F3FC0C59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B3F21D6C-0589-B213-F9F1-6C5A6EB8FD69}"/>
              </a:ext>
            </a:extLst>
          </p:cNvPr>
          <p:cNvSpPr/>
          <p:nvPr/>
        </p:nvSpPr>
        <p:spPr>
          <a:xfrm>
            <a:off x="2352782" y="2214927"/>
            <a:ext cx="9257015" cy="41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Make your store accessible on many devices such as mobile devices. You can do things to make your online store viewed better on mobile devices like optimizing your images and using responsive design.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 first impression lasts forever, so make sure you have a good-looking website and make the best eye-catching designs if possible.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AA73D5D6-CE4F-89BB-B0B9-31452BBCD37B}"/>
              </a:ext>
            </a:extLst>
          </p:cNvPr>
          <p:cNvSpPr txBox="1"/>
          <p:nvPr/>
        </p:nvSpPr>
        <p:spPr>
          <a:xfrm>
            <a:off x="4074291" y="537135"/>
            <a:ext cx="647727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30781930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B056C2D3-032A-E3D8-23A3-00D4A9376278}"/>
              </a:ext>
            </a:extLst>
          </p:cNvPr>
          <p:cNvSpPr/>
          <p:nvPr/>
        </p:nvSpPr>
        <p:spPr>
          <a:xfrm>
            <a:off x="2352782" y="2214927"/>
            <a:ext cx="9257015" cy="38653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Lastly, security is a top priority. It is one of the main concerns with e Commerce for consumers and business owners, as their personal and financial information is being handled online.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4F77C998-D013-3D97-2F91-23135B2ED5DA}"/>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E1BAB9F-DF91-C598-2491-A064DE2B2CB1}"/>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ECC503D-2C93-3B53-ECFD-BB576AFD1803}"/>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8DFB246-F984-0273-3BBF-9012C9EF1A35}"/>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E2CF0461-F1AF-EA2C-14FF-ABB66C18A193}"/>
              </a:ext>
            </a:extLst>
          </p:cNvPr>
          <p:cNvSpPr txBox="1"/>
          <p:nvPr/>
        </p:nvSpPr>
        <p:spPr>
          <a:xfrm>
            <a:off x="4074291" y="537135"/>
            <a:ext cx="647727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pic>
        <p:nvPicPr>
          <p:cNvPr id="9" name="Picture 8">
            <a:extLst>
              <a:ext uri="{FF2B5EF4-FFF2-40B4-BE49-F238E27FC236}">
                <a16:creationId xmlns:a16="http://schemas.microsoft.com/office/drawing/2014/main" id="{CDC31A37-99E5-D4E1-65EC-9BAA757376D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TextBox 9">
            <a:extLst>
              <a:ext uri="{FF2B5EF4-FFF2-40B4-BE49-F238E27FC236}">
                <a16:creationId xmlns:a16="http://schemas.microsoft.com/office/drawing/2014/main" id="{1A046AAC-6E5E-31E6-B3E4-017D33E1F7C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Placeholder 4">
            <a:extLst>
              <a:ext uri="{FF2B5EF4-FFF2-40B4-BE49-F238E27FC236}">
                <a16:creationId xmlns:a16="http://schemas.microsoft.com/office/drawing/2014/main" id="{AD12DA9D-130F-515F-393A-5AC83D3B36DD}"/>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Tree>
    <p:extLst>
      <p:ext uri="{BB962C8B-B14F-4D97-AF65-F5344CB8AC3E}">
        <p14:creationId xmlns:p14="http://schemas.microsoft.com/office/powerpoint/2010/main" val="33136487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E-Business and E-Commerce Management : strategy, implementation and practice, fourth edition.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dave</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chaffey</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Chapter 1</a:t>
            </a:r>
          </a:p>
        </p:txBody>
      </p:sp>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7">
            <a:extLst>
              <a:ext uri="{FF2B5EF4-FFF2-40B4-BE49-F238E27FC236}">
                <a16:creationId xmlns:a16="http://schemas.microsoft.com/office/drawing/2014/main" id="{A72127CD-1205-02DC-B886-67FABB2EA727}"/>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DDB46AA0-FEDA-2657-455B-08CDF2C6F3E2}"/>
              </a:ext>
            </a:extLst>
          </p:cNvPr>
          <p:cNvPicPr>
            <a:picLocks noChangeAspect="1"/>
          </p:cNvPicPr>
          <p:nvPr/>
        </p:nvPicPr>
        <p:blipFill>
          <a:blip r:embed="rId9"/>
          <a:stretch>
            <a:fillRect/>
          </a:stretch>
        </p:blipFill>
        <p:spPr>
          <a:xfrm>
            <a:off x="6202649" y="1456713"/>
            <a:ext cx="5048323" cy="4437165"/>
          </a:xfrm>
          <a:prstGeom prst="rect">
            <a:avLst/>
          </a:prstGeom>
        </p:spPr>
      </p:pic>
      <p:sp>
        <p:nvSpPr>
          <p:cNvPr id="12" name="TextBox 11">
            <a:extLst>
              <a:ext uri="{FF2B5EF4-FFF2-40B4-BE49-F238E27FC236}">
                <a16:creationId xmlns:a16="http://schemas.microsoft.com/office/drawing/2014/main" id="{0A2EF626-0528-DC0C-BB79-5CAC896EE626}"/>
              </a:ext>
            </a:extLst>
          </p:cNvPr>
          <p:cNvSpPr txBox="1"/>
          <p:nvPr/>
        </p:nvSpPr>
        <p:spPr>
          <a:xfrm>
            <a:off x="3155800" y="379495"/>
            <a:ext cx="8699646"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Introduction to e-business and e-commerce</a:t>
            </a: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1546</TotalTime>
  <Words>2595</Words>
  <Application>Microsoft Office PowerPoint</Application>
  <PresentationFormat>Widescreen</PresentationFormat>
  <Paragraphs>394</Paragraphs>
  <Slides>41</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Aharoni</vt: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97</cp:revision>
  <dcterms:created xsi:type="dcterms:W3CDTF">2023-04-29T09:08:23Z</dcterms:created>
  <dcterms:modified xsi:type="dcterms:W3CDTF">2023-09-25T21:44:31Z</dcterms:modified>
</cp:coreProperties>
</file>