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522" r:id="rId7"/>
    <p:sldId id="511" r:id="rId8"/>
    <p:sldId id="528" r:id="rId9"/>
    <p:sldId id="523" r:id="rId10"/>
    <p:sldId id="529" r:id="rId11"/>
    <p:sldId id="530" r:id="rId12"/>
    <p:sldId id="524" r:id="rId13"/>
    <p:sldId id="531" r:id="rId14"/>
    <p:sldId id="532" r:id="rId15"/>
    <p:sldId id="525" r:id="rId16"/>
    <p:sldId id="533" r:id="rId17"/>
    <p:sldId id="534" r:id="rId18"/>
    <p:sldId id="526" r:id="rId19"/>
    <p:sldId id="535" r:id="rId20"/>
    <p:sldId id="536" r:id="rId21"/>
    <p:sldId id="527" r:id="rId22"/>
    <p:sldId id="537" r:id="rId23"/>
    <p:sldId id="538"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2"/>
            <p14:sldId id="511"/>
            <p14:sldId id="528"/>
            <p14:sldId id="523"/>
            <p14:sldId id="529"/>
            <p14:sldId id="530"/>
            <p14:sldId id="524"/>
            <p14:sldId id="531"/>
            <p14:sldId id="532"/>
            <p14:sldId id="525"/>
            <p14:sldId id="533"/>
            <p14:sldId id="534"/>
            <p14:sldId id="526"/>
            <p14:sldId id="535"/>
            <p14:sldId id="536"/>
            <p14:sldId id="527"/>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CCECFF"/>
    <a:srgbClr val="FFE2C5"/>
    <a:srgbClr val="FFD7AF"/>
    <a:srgbClr val="FBE8C1"/>
    <a:srgbClr val="FAE3B4"/>
    <a:srgbClr val="FAC748"/>
    <a:srgbClr val="00AEEF"/>
    <a:srgbClr val="FFD20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snapToGrid="0">
      <p:cViewPr varScale="1">
        <p:scale>
          <a:sx n="62" d="100"/>
          <a:sy n="62" d="100"/>
        </p:scale>
        <p:origin x="95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0362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Panel Discussion 5 </a:t>
            </a:r>
          </a:p>
        </p:txBody>
      </p:sp>
      <p:sp>
        <p:nvSpPr>
          <p:cNvPr id="46" name="TextBox 45"/>
          <p:cNvSpPr txBox="1"/>
          <p:nvPr/>
        </p:nvSpPr>
        <p:spPr>
          <a:xfrm>
            <a:off x="329269" y="5104240"/>
            <a:ext cx="4049507"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Panel Discussion 5</a:t>
            </a:r>
          </a:p>
        </p:txBody>
      </p:sp>
      <p:sp>
        <p:nvSpPr>
          <p:cNvPr id="11" name="TextBox 10"/>
          <p:cNvSpPr txBox="1"/>
          <p:nvPr/>
        </p:nvSpPr>
        <p:spPr>
          <a:xfrm>
            <a:off x="6370224" y="4802552"/>
            <a:ext cx="3955506"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38A7D-3F99-BF5F-68EE-BF620B7F0AD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5B6D905-B212-6444-8EB5-C8B8A7DCB6F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0CF39FE-AC34-A8E4-A4CB-6A2F63891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7BCF3B9-81B1-8F5E-C8CD-8D0820CD62F7}"/>
              </a:ext>
            </a:extLst>
          </p:cNvPr>
          <p:cNvSpPr txBox="1"/>
          <p:nvPr/>
        </p:nvSpPr>
        <p:spPr>
          <a:xfrm>
            <a:off x="196120" y="1155869"/>
            <a:ext cx="11799759" cy="4339650"/>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(1): ضعف التواصل وارتفاع معدل الإخلاء -</a:t>
            </a:r>
            <a:r>
              <a:rPr lang="ar-SY" sz="2400" b="1" dirty="0">
                <a:solidFill>
                  <a:srgbClr val="F58221"/>
                </a:solidFill>
                <a:latin typeface="Alexandria"/>
              </a:rPr>
              <a:t> </a:t>
            </a:r>
            <a:r>
              <a:rPr lang="ar-SY" sz="2400" b="1" dirty="0">
                <a:solidFill>
                  <a:srgbClr val="C00000"/>
                </a:solidFill>
                <a:latin typeface="Alexandria"/>
              </a:rPr>
              <a:t>إدارة علاقات المستأجرين ورضا العملاء</a:t>
            </a:r>
          </a:p>
          <a:p>
            <a:pPr algn="r" rtl="1">
              <a:spcBef>
                <a:spcPts val="600"/>
              </a:spcBef>
              <a:spcAft>
                <a:spcPts val="600"/>
              </a:spcAft>
            </a:pPr>
            <a:r>
              <a:rPr lang="ar-SY" sz="2400" b="1" dirty="0">
                <a:latin typeface="Alexandria"/>
              </a:rPr>
              <a:t>لاحظ مدير العقار في مجمع سكني انخفاض معدل التجديد السنوي من 85٪ إلى 60٪ خلال عامين، رغم أن الخدمات الأساسية لم تتغير. اشتكى بعض المستأجرين من بطء استجابة الصيانة، وآخرون ذكروا أن التواصل مع الإدارة غير واضح حول زيادات الإيجار أو مواعيد الصيانة.</a:t>
            </a:r>
          </a:p>
          <a:p>
            <a:pPr algn="r" rtl="1">
              <a:spcBef>
                <a:spcPts val="600"/>
              </a:spcBef>
              <a:spcAft>
                <a:spcPts val="600"/>
              </a:spcAft>
            </a:pPr>
            <a:r>
              <a:rPr lang="ar-SY" sz="2400" b="1" dirty="0">
                <a:latin typeface="Alexandria"/>
              </a:rPr>
              <a:t>أسئلة النقاش:</a:t>
            </a:r>
          </a:p>
          <a:p>
            <a:pPr marL="457200" indent="-457200" algn="r" rtl="1">
              <a:spcBef>
                <a:spcPts val="600"/>
              </a:spcBef>
              <a:spcAft>
                <a:spcPts val="600"/>
              </a:spcAft>
              <a:buFont typeface="+mj-lt"/>
              <a:buAutoNum type="arabicParenR"/>
            </a:pPr>
            <a:r>
              <a:rPr lang="ar-SY" sz="2400" b="1" dirty="0">
                <a:latin typeface="Alexandria"/>
              </a:rPr>
              <a:t>ما الأسباب المحتملة لانخفاض معدل التجديد؟</a:t>
            </a:r>
          </a:p>
          <a:p>
            <a:pPr marL="457200" indent="-457200" algn="r" rtl="1">
              <a:spcBef>
                <a:spcPts val="600"/>
              </a:spcBef>
              <a:spcAft>
                <a:spcPts val="600"/>
              </a:spcAft>
              <a:buFont typeface="+mj-lt"/>
              <a:buAutoNum type="arabicParenR"/>
            </a:pPr>
            <a:r>
              <a:rPr lang="ar-SY" sz="2400" b="1" dirty="0">
                <a:latin typeface="Alexandria"/>
              </a:rPr>
              <a:t>كيف يمكن تطبيق أساليب التواصل الدوري واستبيانات الرضا لمعالجة المشكلة؟</a:t>
            </a:r>
          </a:p>
          <a:p>
            <a:pPr marL="457200" indent="-457200" algn="r" rtl="1">
              <a:spcBef>
                <a:spcPts val="600"/>
              </a:spcBef>
              <a:spcAft>
                <a:spcPts val="600"/>
              </a:spcAft>
              <a:buFont typeface="+mj-lt"/>
              <a:buAutoNum type="arabicParenR"/>
            </a:pPr>
            <a:r>
              <a:rPr lang="ar-SY" sz="2400" b="1" dirty="0">
                <a:latin typeface="Alexandria"/>
              </a:rPr>
              <a:t>اقترح برنامجًا عمليًا للاحتفاظ بالمستأجرين</a:t>
            </a:r>
            <a:r>
              <a:rPr lang="en-US" sz="2400" b="1" dirty="0">
                <a:latin typeface="Alexandria"/>
              </a:rPr>
              <a:t> Tenant Retention Program </a:t>
            </a:r>
            <a:r>
              <a:rPr lang="ar-SY" sz="2400" b="1" dirty="0">
                <a:latin typeface="Alexandria"/>
              </a:rPr>
              <a:t>في هذا العقار.</a:t>
            </a:r>
          </a:p>
          <a:p>
            <a:pPr marL="457200" indent="-457200" algn="r" rtl="1">
              <a:spcBef>
                <a:spcPts val="600"/>
              </a:spcBef>
              <a:spcAft>
                <a:spcPts val="600"/>
              </a:spcAft>
              <a:buFont typeface="+mj-lt"/>
              <a:buAutoNum type="arabicParenR"/>
            </a:pPr>
            <a:r>
              <a:rPr lang="ar-SY" sz="2400" b="1" dirty="0">
                <a:latin typeface="Alexandria"/>
              </a:rPr>
              <a:t>ما مؤشرات الأداء </a:t>
            </a:r>
            <a:r>
              <a:rPr lang="en-US" sz="2400" b="1" dirty="0">
                <a:latin typeface="Alexandria"/>
              </a:rPr>
              <a:t>KPIs  </a:t>
            </a:r>
            <a:r>
              <a:rPr lang="ar-SY" sz="2400" b="1" dirty="0">
                <a:latin typeface="Alexandria"/>
              </a:rPr>
              <a:t> التي تقيس نجاح البرنامج؟</a:t>
            </a:r>
            <a:endParaRPr lang="en-US" sz="2400" b="1" dirty="0">
              <a:latin typeface="Alexandria"/>
            </a:endParaRPr>
          </a:p>
        </p:txBody>
      </p:sp>
    </p:spTree>
    <p:extLst>
      <p:ext uri="{BB962C8B-B14F-4D97-AF65-F5344CB8AC3E}">
        <p14:creationId xmlns:p14="http://schemas.microsoft.com/office/powerpoint/2010/main" val="290430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6D02-13E7-4767-F7F7-CE1D08D4C8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4C030F4-E9C4-A8E4-2A49-5DFAB245AA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3EA2C7-96BE-487C-A128-54F2D017BB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C11B8EB-55FA-71BA-CC4F-16A9A9D9B11C}"/>
              </a:ext>
            </a:extLst>
          </p:cNvPr>
          <p:cNvSpPr txBox="1"/>
          <p:nvPr/>
        </p:nvSpPr>
        <p:spPr>
          <a:xfrm>
            <a:off x="873071" y="1155869"/>
            <a:ext cx="10848814" cy="2754600"/>
          </a:xfrm>
          <a:prstGeom prst="rect">
            <a:avLst/>
          </a:prstGeom>
          <a:solidFill>
            <a:schemeClr val="bg1"/>
          </a:solidFill>
        </p:spPr>
        <p:txBody>
          <a:bodyPr wrap="square">
            <a:spAutoFit/>
          </a:bodyPr>
          <a:lstStyle/>
          <a:p>
            <a:pPr algn="justLow" rtl="1">
              <a:spcBef>
                <a:spcPts val="600"/>
              </a:spcBef>
              <a:spcAft>
                <a:spcPts val="600"/>
              </a:spcAft>
            </a:pPr>
            <a:r>
              <a:rPr lang="ar-SY" sz="2400" b="1" dirty="0">
                <a:solidFill>
                  <a:srgbClr val="C00000"/>
                </a:solidFill>
                <a:latin typeface="Alexandria"/>
              </a:rPr>
              <a:t>الحالة (1): ضعف التواصل وارتفاع معدل الإخلاء -</a:t>
            </a:r>
            <a:r>
              <a:rPr lang="ar-SY" sz="2400" b="1" dirty="0">
                <a:solidFill>
                  <a:srgbClr val="F58221"/>
                </a:solidFill>
                <a:latin typeface="Alexandria"/>
              </a:rPr>
              <a:t> </a:t>
            </a:r>
            <a:r>
              <a:rPr lang="ar-SY" sz="2400" b="1" dirty="0">
                <a:solidFill>
                  <a:srgbClr val="C00000"/>
                </a:solidFill>
                <a:latin typeface="Alexandria"/>
              </a:rPr>
              <a:t>إدارة علاقات المستأجرين ورضا العملاء</a:t>
            </a:r>
          </a:p>
          <a:p>
            <a:pPr algn="r"/>
            <a:r>
              <a:rPr lang="ar-SY" sz="2400" b="1" dirty="0"/>
              <a:t>السؤال 1: ما الأسباب المحتملة لانخفاض معدل التجديد؟</a:t>
            </a:r>
          </a:p>
          <a:p>
            <a:pPr algn="r"/>
            <a:r>
              <a:rPr lang="ar-SY" sz="2400" dirty="0"/>
              <a:t>ضعف التواصل مع المستأجرين بشأن الخدمات والإيجار.</a:t>
            </a:r>
          </a:p>
          <a:p>
            <a:pPr algn="r"/>
            <a:r>
              <a:rPr lang="ar-SY" sz="2400" dirty="0"/>
              <a:t>تأخر الاستجابة للصيانة.</a:t>
            </a:r>
          </a:p>
          <a:p>
            <a:pPr algn="r"/>
            <a:r>
              <a:rPr lang="ar-SY" sz="2400" dirty="0"/>
              <a:t>غياب برامج الولاء أو الحوافز للتجديد المبكر.</a:t>
            </a:r>
          </a:p>
          <a:p>
            <a:pPr algn="r"/>
            <a:r>
              <a:rPr lang="ar-SY" sz="2400" dirty="0"/>
              <a:t>نقص الشفافية حول زيادات الإيجار.</a:t>
            </a:r>
          </a:p>
          <a:p>
            <a:pPr algn="r"/>
            <a:r>
              <a:rPr lang="ar-SY" sz="2400" dirty="0"/>
              <a:t>شعور المستأجرين بالإهمال بعد التوقيع على العقد.</a:t>
            </a:r>
          </a:p>
        </p:txBody>
      </p:sp>
      <p:sp>
        <p:nvSpPr>
          <p:cNvPr id="2" name="TextBox 1">
            <a:extLst>
              <a:ext uri="{FF2B5EF4-FFF2-40B4-BE49-F238E27FC236}">
                <a16:creationId xmlns:a16="http://schemas.microsoft.com/office/drawing/2014/main" id="{6B7D3235-E004-3B6D-645E-0239C0456D38}"/>
              </a:ext>
            </a:extLst>
          </p:cNvPr>
          <p:cNvSpPr txBox="1"/>
          <p:nvPr/>
        </p:nvSpPr>
        <p:spPr>
          <a:xfrm>
            <a:off x="873071" y="4103400"/>
            <a:ext cx="10848814" cy="1938992"/>
          </a:xfrm>
          <a:prstGeom prst="rect">
            <a:avLst/>
          </a:prstGeom>
          <a:solidFill>
            <a:schemeClr val="bg1"/>
          </a:solidFill>
        </p:spPr>
        <p:txBody>
          <a:bodyPr wrap="square">
            <a:spAutoFit/>
          </a:bodyPr>
          <a:lstStyle/>
          <a:p>
            <a:pPr algn="r"/>
            <a:r>
              <a:rPr lang="ar-SY" sz="2400" b="1" dirty="0"/>
              <a:t>السؤال 2: كيف يمكن تطبيق أساليب التواصل الدوري واستبيانات الرضا لمعالجة المشكلة؟</a:t>
            </a:r>
          </a:p>
          <a:p>
            <a:pPr lvl="1" algn="r"/>
            <a:r>
              <a:rPr lang="ar-SY" sz="2400" dirty="0"/>
              <a:t>إنشاء نظام اتصالات دوري (رسائل شهرية أو تطبيق ذكي للمستأجرين).</a:t>
            </a:r>
          </a:p>
          <a:p>
            <a:pPr lvl="1" algn="r"/>
            <a:r>
              <a:rPr lang="ar-SY" sz="2400" dirty="0"/>
              <a:t>استخدام استبيانات رضا نصف سنوية لتحديد نقاط الضعف.</a:t>
            </a:r>
          </a:p>
          <a:p>
            <a:pPr lvl="1" algn="r"/>
            <a:r>
              <a:rPr lang="ar-SY" sz="2400" dirty="0"/>
              <a:t>تنظيم لقاءات "مفتوحة" مع المستأجرين لمناقشة الخدمات.</a:t>
            </a:r>
            <a:endParaRPr lang="en-US" sz="2400" dirty="0"/>
          </a:p>
          <a:p>
            <a:pPr lvl="1" algn="r" rtl="1"/>
            <a:r>
              <a:rPr lang="ar-SY" sz="2400" dirty="0"/>
              <a:t>تطبيق نموذج “ </a:t>
            </a:r>
            <a:r>
              <a:rPr lang="en-US" sz="2400" dirty="0"/>
              <a:t> Listen – Act – Follow up” </a:t>
            </a:r>
            <a:r>
              <a:rPr lang="ar-SY" sz="2400" dirty="0"/>
              <a:t>في إدارة الشكاوى</a:t>
            </a:r>
            <a:r>
              <a:rPr lang="ar-SY" sz="2400" b="1" dirty="0"/>
              <a:t>.</a:t>
            </a:r>
            <a:endParaRPr lang="ar-SY" sz="2400" dirty="0"/>
          </a:p>
        </p:txBody>
      </p:sp>
    </p:spTree>
    <p:extLst>
      <p:ext uri="{BB962C8B-B14F-4D97-AF65-F5344CB8AC3E}">
        <p14:creationId xmlns:p14="http://schemas.microsoft.com/office/powerpoint/2010/main" val="171181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18D1B-2E47-288E-8156-FEDCE314F28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228F2EC-8697-1E7C-16BD-B692933BC7B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1C31945-2463-31F8-CB74-4E22847138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FEC0272-59E9-3735-3D4A-63A57E0D3C76}"/>
              </a:ext>
            </a:extLst>
          </p:cNvPr>
          <p:cNvSpPr txBox="1"/>
          <p:nvPr/>
        </p:nvSpPr>
        <p:spPr>
          <a:xfrm>
            <a:off x="873071" y="1155869"/>
            <a:ext cx="10848814" cy="2385268"/>
          </a:xfrm>
          <a:prstGeom prst="rect">
            <a:avLst/>
          </a:prstGeom>
          <a:solidFill>
            <a:schemeClr val="bg1"/>
          </a:solidFill>
        </p:spPr>
        <p:txBody>
          <a:bodyPr wrap="square">
            <a:spAutoFit/>
          </a:bodyPr>
          <a:lstStyle/>
          <a:p>
            <a:pPr algn="justLow" rtl="1">
              <a:spcBef>
                <a:spcPts val="600"/>
              </a:spcBef>
              <a:spcAft>
                <a:spcPts val="600"/>
              </a:spcAft>
            </a:pPr>
            <a:r>
              <a:rPr lang="ar-SY" sz="2400" b="1" dirty="0">
                <a:solidFill>
                  <a:srgbClr val="C00000"/>
                </a:solidFill>
                <a:latin typeface="Alexandria"/>
              </a:rPr>
              <a:t>الحالة (1): ضعف التواصل وارتفاع معدل الإخلاء -</a:t>
            </a:r>
            <a:r>
              <a:rPr lang="ar-SY" sz="2400" b="1" dirty="0">
                <a:solidFill>
                  <a:srgbClr val="F58221"/>
                </a:solidFill>
                <a:latin typeface="Alexandria"/>
              </a:rPr>
              <a:t> </a:t>
            </a:r>
            <a:r>
              <a:rPr lang="ar-SY" sz="2400" b="1" dirty="0">
                <a:solidFill>
                  <a:srgbClr val="C00000"/>
                </a:solidFill>
                <a:latin typeface="Alexandria"/>
              </a:rPr>
              <a:t>إدارة علاقات المستأجرين ورضا العملاء</a:t>
            </a:r>
          </a:p>
          <a:p>
            <a:pPr algn="r" rtl="1">
              <a:buNone/>
            </a:pPr>
            <a:r>
              <a:rPr lang="ar-SY" sz="2400" b="1" dirty="0"/>
              <a:t>السؤال 3: اقترح برنامجًا عمليًا للاحتفاظ بالمستأجرين.</a:t>
            </a:r>
          </a:p>
          <a:p>
            <a:pPr algn="r" rtl="1">
              <a:buFont typeface="Arial" panose="020B0604020202020204" pitchFamily="34" charset="0"/>
              <a:buChar char="•"/>
            </a:pPr>
            <a:r>
              <a:rPr lang="ar-SY" sz="2400" dirty="0"/>
              <a:t>برنامج </a:t>
            </a:r>
            <a:r>
              <a:rPr lang="en-US" sz="2400" dirty="0"/>
              <a:t> </a:t>
            </a:r>
            <a:r>
              <a:rPr lang="ar-SY" sz="2400" dirty="0"/>
              <a:t>خصم 5% عند التجديد المبكر + أولوية الصيانة.</a:t>
            </a:r>
          </a:p>
          <a:p>
            <a:pPr algn="r" rtl="1">
              <a:buFont typeface="Arial" panose="020B0604020202020204" pitchFamily="34" charset="0"/>
              <a:buChar char="•"/>
            </a:pPr>
            <a:r>
              <a:rPr lang="ar-SY" sz="2400" dirty="0"/>
              <a:t>نظام مكافآت للسكان القدامى (خدمات مجانية أو مواقف إضافية).</a:t>
            </a:r>
          </a:p>
          <a:p>
            <a:pPr algn="r" rtl="1">
              <a:buFont typeface="Arial" panose="020B0604020202020204" pitchFamily="34" charset="0"/>
              <a:buChar char="•"/>
            </a:pPr>
            <a:r>
              <a:rPr lang="ar-SY" sz="2400" dirty="0"/>
              <a:t>متابعة رضا المستأجر بعد كل طلب صيانة.</a:t>
            </a:r>
          </a:p>
          <a:p>
            <a:pPr algn="r"/>
            <a:endParaRPr lang="ar-SY" sz="2400" dirty="0"/>
          </a:p>
        </p:txBody>
      </p:sp>
      <p:sp>
        <p:nvSpPr>
          <p:cNvPr id="2" name="TextBox 1">
            <a:extLst>
              <a:ext uri="{FF2B5EF4-FFF2-40B4-BE49-F238E27FC236}">
                <a16:creationId xmlns:a16="http://schemas.microsoft.com/office/drawing/2014/main" id="{8A8885A4-C938-C97D-24B7-592FFF5BA0D7}"/>
              </a:ext>
            </a:extLst>
          </p:cNvPr>
          <p:cNvSpPr txBox="1"/>
          <p:nvPr/>
        </p:nvSpPr>
        <p:spPr>
          <a:xfrm>
            <a:off x="873071" y="4103400"/>
            <a:ext cx="10848814" cy="1938992"/>
          </a:xfrm>
          <a:prstGeom prst="rect">
            <a:avLst/>
          </a:prstGeom>
          <a:solidFill>
            <a:schemeClr val="bg1"/>
          </a:solidFill>
        </p:spPr>
        <p:txBody>
          <a:bodyPr wrap="square">
            <a:spAutoFit/>
          </a:bodyPr>
          <a:lstStyle/>
          <a:p>
            <a:pPr algn="r" rtl="1">
              <a:buNone/>
            </a:pPr>
            <a:r>
              <a:rPr lang="ar-SY" sz="2400" b="1" dirty="0"/>
              <a:t>لسؤال 4: ما مؤشرات الأداء  </a:t>
            </a:r>
            <a:r>
              <a:rPr lang="en-US" sz="2400" b="1" dirty="0"/>
              <a:t> KPIs </a:t>
            </a:r>
            <a:r>
              <a:rPr lang="ar-SY" sz="2400" b="1" dirty="0"/>
              <a:t>لقياس نجاح البرنامج؟</a:t>
            </a:r>
          </a:p>
          <a:p>
            <a:pPr algn="r" rtl="1">
              <a:buFont typeface="Arial" panose="020B0604020202020204" pitchFamily="34" charset="0"/>
              <a:buChar char="•"/>
            </a:pPr>
            <a:r>
              <a:rPr lang="ar-SY" sz="2400" dirty="0"/>
              <a:t>معدل تجديد العقود </a:t>
            </a:r>
            <a:r>
              <a:rPr lang="en-US" sz="2400" dirty="0"/>
              <a:t>Renewal Rate</a:t>
            </a:r>
          </a:p>
          <a:p>
            <a:pPr algn="r" rtl="1">
              <a:buFont typeface="Arial" panose="020B0604020202020204" pitchFamily="34" charset="0"/>
              <a:buChar char="•"/>
            </a:pPr>
            <a:r>
              <a:rPr lang="ar-SY" sz="2400" dirty="0"/>
              <a:t>متوسط زمن الاستجابة للشكاوى </a:t>
            </a:r>
            <a:r>
              <a:rPr lang="en-US" sz="2400" dirty="0"/>
              <a:t>Response Time</a:t>
            </a:r>
            <a:endParaRPr lang="ar-SY" sz="2400" dirty="0"/>
          </a:p>
          <a:p>
            <a:pPr algn="r" rtl="1">
              <a:buFont typeface="Arial" panose="020B0604020202020204" pitchFamily="34" charset="0"/>
              <a:buChar char="•"/>
            </a:pPr>
            <a:r>
              <a:rPr lang="ar-SY" sz="2400" dirty="0"/>
              <a:t>معدل الشكاوى الشهرية لكل وحدة.</a:t>
            </a:r>
          </a:p>
          <a:p>
            <a:pPr algn="r" rtl="1">
              <a:buFont typeface="Arial" panose="020B0604020202020204" pitchFamily="34" charset="0"/>
              <a:buChar char="•"/>
            </a:pPr>
            <a:r>
              <a:rPr lang="ar-SY" sz="2400" dirty="0"/>
              <a:t>مؤشر الرضا العام </a:t>
            </a:r>
            <a:r>
              <a:rPr lang="en-US" sz="2400" dirty="0"/>
              <a:t>Customer Satisfaction Index</a:t>
            </a:r>
          </a:p>
        </p:txBody>
      </p:sp>
    </p:spTree>
    <p:extLst>
      <p:ext uri="{BB962C8B-B14F-4D97-AF65-F5344CB8AC3E}">
        <p14:creationId xmlns:p14="http://schemas.microsoft.com/office/powerpoint/2010/main" val="153355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86B3B-DB71-1C97-2A60-48411022E7F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49DA5B3-FBC9-5207-A44D-C8280144CD6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0E5441-2622-6EC7-A0DE-2D9CE2F4F8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FE2976E-FBE2-0062-1666-278A8A446BFB}"/>
              </a:ext>
            </a:extLst>
          </p:cNvPr>
          <p:cNvSpPr txBox="1"/>
          <p:nvPr/>
        </p:nvSpPr>
        <p:spPr>
          <a:xfrm>
            <a:off x="196120" y="1155869"/>
            <a:ext cx="11799759" cy="3970318"/>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(2): نزاع حول الصيانة - حل المشكلات والنزاعات</a:t>
            </a:r>
          </a:p>
          <a:p>
            <a:pPr algn="r" rtl="1">
              <a:spcBef>
                <a:spcPts val="600"/>
              </a:spcBef>
              <a:spcAft>
                <a:spcPts val="600"/>
              </a:spcAft>
            </a:pPr>
            <a:r>
              <a:rPr lang="ar-SY" sz="2400" b="1" dirty="0">
                <a:latin typeface="Alexandria"/>
              </a:rPr>
              <a:t>يشتكي مستأجر في مبنى تجاري من تسرب مياه في السقف لمدة ثلاثة أسابيع دون إصلاح. أرسل عدة شكاوى بالبريد الإلكتروني دون رد واضح. قرر المستأجر حجب جزء من الإيجار حتى تُحل المشكلة.</a:t>
            </a:r>
          </a:p>
          <a:p>
            <a:pPr algn="r" rtl="1">
              <a:spcBef>
                <a:spcPts val="600"/>
              </a:spcBef>
              <a:spcAft>
                <a:spcPts val="600"/>
              </a:spcAft>
            </a:pPr>
            <a:r>
              <a:rPr lang="ar-SY" sz="2400" b="1" dirty="0">
                <a:latin typeface="Alexandria"/>
              </a:rPr>
              <a:t>يرى المالك أن حجب الإيجار خرق للعقد.</a:t>
            </a:r>
          </a:p>
          <a:p>
            <a:pPr marL="457200" indent="-457200" algn="r" rtl="1">
              <a:spcBef>
                <a:spcPts val="600"/>
              </a:spcBef>
              <a:spcAft>
                <a:spcPts val="600"/>
              </a:spcAft>
              <a:buFont typeface="+mj-lt"/>
              <a:buAutoNum type="arabicParenR"/>
            </a:pPr>
            <a:r>
              <a:rPr lang="ar-SY" sz="2400" b="1" dirty="0">
                <a:latin typeface="Alexandria"/>
              </a:rPr>
              <a:t>كيف يجب على مدير العقار التعامل مع هذه الشكوى وفق نموذج إدارة الشكاوى؟</a:t>
            </a:r>
          </a:p>
          <a:p>
            <a:pPr marL="457200" indent="-457200" algn="r" rtl="1">
              <a:spcBef>
                <a:spcPts val="600"/>
              </a:spcBef>
              <a:spcAft>
                <a:spcPts val="600"/>
              </a:spcAft>
              <a:buFont typeface="+mj-lt"/>
              <a:buAutoNum type="arabicParenR"/>
            </a:pPr>
            <a:r>
              <a:rPr lang="ar-SY" sz="2400" b="1" dirty="0">
                <a:latin typeface="Alexandria"/>
              </a:rPr>
              <a:t>هل تصرف المستأجر قانوني؟</a:t>
            </a:r>
          </a:p>
          <a:p>
            <a:pPr marL="457200" indent="-457200" algn="r" rtl="1">
              <a:spcBef>
                <a:spcPts val="600"/>
              </a:spcBef>
              <a:spcAft>
                <a:spcPts val="600"/>
              </a:spcAft>
              <a:buFont typeface="+mj-lt"/>
              <a:buAutoNum type="arabicParenR"/>
            </a:pPr>
            <a:r>
              <a:rPr lang="ar-SY" sz="2400" b="1" dirty="0">
                <a:latin typeface="Alexandria"/>
              </a:rPr>
              <a:t>ما الإجراءات الوقائية لتجنب تصاعد هذه النزاعات مستقبلًا؟</a:t>
            </a:r>
          </a:p>
          <a:p>
            <a:pPr marL="457200" indent="-457200" algn="r" rtl="1">
              <a:spcBef>
                <a:spcPts val="600"/>
              </a:spcBef>
              <a:spcAft>
                <a:spcPts val="600"/>
              </a:spcAft>
              <a:buFont typeface="+mj-lt"/>
              <a:buAutoNum type="arabicParenR"/>
            </a:pPr>
            <a:r>
              <a:rPr lang="ar-SY" sz="2400" b="1" dirty="0">
                <a:latin typeface="Alexandria"/>
              </a:rPr>
              <a:t>كيف يؤثر التعامل السريع مع الشكاوى على معدلات الإشغال وسمعة العقار؟</a:t>
            </a:r>
            <a:endParaRPr lang="en-US" sz="2400" b="1" dirty="0">
              <a:latin typeface="Alexandria"/>
            </a:endParaRPr>
          </a:p>
        </p:txBody>
      </p:sp>
    </p:spTree>
    <p:extLst>
      <p:ext uri="{BB962C8B-B14F-4D97-AF65-F5344CB8AC3E}">
        <p14:creationId xmlns:p14="http://schemas.microsoft.com/office/powerpoint/2010/main" val="131212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51E9E-3696-337A-A3C4-44359F3A5FB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F88DED0-C460-5BFF-DD57-116448B598C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F59B847-B3D0-272D-84C7-5736D703A8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73C0E88-3F9B-A559-7605-F55337BD4825}"/>
              </a:ext>
            </a:extLst>
          </p:cNvPr>
          <p:cNvSpPr txBox="1"/>
          <p:nvPr/>
        </p:nvSpPr>
        <p:spPr>
          <a:xfrm>
            <a:off x="873071" y="1155869"/>
            <a:ext cx="10848814" cy="2385268"/>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(2): نزاع حول الصيانة - حل المشكلات والنزاعات</a:t>
            </a:r>
          </a:p>
          <a:p>
            <a:pPr algn="r" rtl="1">
              <a:buNone/>
            </a:pPr>
            <a:r>
              <a:rPr lang="ar-SY" sz="2400" b="1" dirty="0"/>
              <a:t>السؤال 1: كيف يجب على مدير العقار التعامل مع الشكوى؟</a:t>
            </a:r>
          </a:p>
          <a:p>
            <a:pPr algn="r" rtl="1">
              <a:buFont typeface="Arial" panose="020B0604020202020204" pitchFamily="34" charset="0"/>
              <a:buChar char="•"/>
            </a:pPr>
            <a:r>
              <a:rPr lang="ar-SY" sz="2400" dirty="0"/>
              <a:t>تسجيل الشكوى رسميًا في نظام إدارة الصيانة.</a:t>
            </a:r>
          </a:p>
          <a:p>
            <a:pPr algn="r" rtl="1">
              <a:buFont typeface="Arial" panose="020B0604020202020204" pitchFamily="34" charset="0"/>
              <a:buChar char="•"/>
            </a:pPr>
            <a:r>
              <a:rPr lang="ar-SY" sz="2400" dirty="0"/>
              <a:t>التواصل مع المستأجر لتحديد مستوى الضرر وزمن الإصلاح.</a:t>
            </a:r>
          </a:p>
          <a:p>
            <a:pPr algn="r" rtl="1">
              <a:buFont typeface="Arial" panose="020B0604020202020204" pitchFamily="34" charset="0"/>
              <a:buChar char="•"/>
            </a:pPr>
            <a:r>
              <a:rPr lang="ar-SY" sz="2400" dirty="0"/>
              <a:t>إرسال فريق صيانة خلال مدة لا تتجاوز 48 ساعة.</a:t>
            </a:r>
          </a:p>
          <a:p>
            <a:pPr algn="r" rtl="1">
              <a:buFont typeface="Arial" panose="020B0604020202020204" pitchFamily="34" charset="0"/>
              <a:buChar char="•"/>
            </a:pPr>
            <a:r>
              <a:rPr lang="ar-SY" sz="2400" dirty="0"/>
              <a:t>توثيق الإجراءات كتابيًا وإبلاغ المالك بالنتائج</a:t>
            </a:r>
          </a:p>
        </p:txBody>
      </p:sp>
      <p:sp>
        <p:nvSpPr>
          <p:cNvPr id="2" name="TextBox 1">
            <a:extLst>
              <a:ext uri="{FF2B5EF4-FFF2-40B4-BE49-F238E27FC236}">
                <a16:creationId xmlns:a16="http://schemas.microsoft.com/office/drawing/2014/main" id="{A44E9F65-2575-3461-86A4-C9E9DB917F14}"/>
              </a:ext>
            </a:extLst>
          </p:cNvPr>
          <p:cNvSpPr txBox="1"/>
          <p:nvPr/>
        </p:nvSpPr>
        <p:spPr>
          <a:xfrm>
            <a:off x="873071" y="4103400"/>
            <a:ext cx="10848814" cy="1200329"/>
          </a:xfrm>
          <a:prstGeom prst="rect">
            <a:avLst/>
          </a:prstGeom>
          <a:solidFill>
            <a:schemeClr val="bg1"/>
          </a:solidFill>
        </p:spPr>
        <p:txBody>
          <a:bodyPr wrap="square">
            <a:spAutoFit/>
          </a:bodyPr>
          <a:lstStyle/>
          <a:p>
            <a:pPr algn="r" rtl="1">
              <a:buNone/>
            </a:pPr>
            <a:r>
              <a:rPr lang="ar-SY" sz="2400" b="1" dirty="0"/>
              <a:t>السؤال 2: هل تصرف المستأجر قانوني؟</a:t>
            </a:r>
          </a:p>
          <a:p>
            <a:pPr algn="r" rtl="1">
              <a:buFont typeface="Arial" panose="020B0604020202020204" pitchFamily="34" charset="0"/>
              <a:buChar char="•"/>
            </a:pPr>
            <a:r>
              <a:rPr lang="ar-SY" sz="2400" dirty="0"/>
              <a:t>حجب الإيجار تصرف </a:t>
            </a:r>
            <a:r>
              <a:rPr lang="ar-SY" sz="2400" b="1" dirty="0"/>
              <a:t>غير قانوني</a:t>
            </a:r>
            <a:r>
              <a:rPr lang="ar-SY" sz="2400" dirty="0"/>
              <a:t> في معظم الأنظمة إلا بقرار قضائي.</a:t>
            </a:r>
          </a:p>
          <a:p>
            <a:pPr algn="r" rtl="1">
              <a:buFont typeface="Arial" panose="020B0604020202020204" pitchFamily="34" charset="0"/>
              <a:buChar char="•"/>
            </a:pPr>
            <a:r>
              <a:rPr lang="ar-SY" sz="2400" dirty="0"/>
              <a:t>يجب أن يلجأ المستأجر إلى تقديم </a:t>
            </a:r>
            <a:r>
              <a:rPr lang="ar-SY" sz="2400" b="1" dirty="0"/>
              <a:t>شكوى رسمية للجهة المختصة</a:t>
            </a:r>
            <a:r>
              <a:rPr lang="ar-SY" sz="2400" dirty="0"/>
              <a:t> لا إلى الحجب الذاتي.</a:t>
            </a:r>
          </a:p>
        </p:txBody>
      </p:sp>
    </p:spTree>
    <p:extLst>
      <p:ext uri="{BB962C8B-B14F-4D97-AF65-F5344CB8AC3E}">
        <p14:creationId xmlns:p14="http://schemas.microsoft.com/office/powerpoint/2010/main" val="400699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972D1-96A4-03D4-2A90-57D49DF8AD8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A7FCD37-E73A-CAB6-C9F0-AE0A102FC9A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4F4265-5610-616E-6209-ABE4EDB402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BE4141B-A2B6-71BE-0896-B2155E67DE45}"/>
              </a:ext>
            </a:extLst>
          </p:cNvPr>
          <p:cNvSpPr txBox="1"/>
          <p:nvPr/>
        </p:nvSpPr>
        <p:spPr>
          <a:xfrm>
            <a:off x="873071" y="1155869"/>
            <a:ext cx="10848814" cy="2754600"/>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(2): نزاع حول الصيانة - حل المشكلات والنزاعات</a:t>
            </a:r>
          </a:p>
          <a:p>
            <a:pPr algn="r" rtl="1">
              <a:buNone/>
            </a:pPr>
            <a:r>
              <a:rPr lang="ar-SY" sz="2400" b="1" dirty="0"/>
              <a:t>السؤال 3: ما الإجراءات الوقائية لتجنب النزاعات مستقبلاً؟</a:t>
            </a:r>
          </a:p>
          <a:p>
            <a:pPr algn="r" rtl="1">
              <a:buFont typeface="Arial" panose="020B0604020202020204" pitchFamily="34" charset="0"/>
              <a:buChar char="•"/>
            </a:pPr>
            <a:r>
              <a:rPr lang="ar-SY" sz="2400" dirty="0"/>
              <a:t>وضع جدول زمني لصيانة وقائية دورية.</a:t>
            </a:r>
          </a:p>
          <a:p>
            <a:pPr algn="r" rtl="1">
              <a:buFont typeface="Arial" panose="020B0604020202020204" pitchFamily="34" charset="0"/>
              <a:buChar char="•"/>
            </a:pPr>
            <a:r>
              <a:rPr lang="ar-SY" sz="2400" dirty="0"/>
              <a:t>وجود خط ساخن أو تطبيق للشكاوى.</a:t>
            </a:r>
          </a:p>
          <a:p>
            <a:pPr algn="r" rtl="1">
              <a:buFont typeface="Arial" panose="020B0604020202020204" pitchFamily="34" charset="0"/>
              <a:buChar char="•"/>
            </a:pPr>
            <a:r>
              <a:rPr lang="ar-SY" sz="2400" dirty="0"/>
              <a:t>إشعار المستأجر آليًا بحالة الطلب.</a:t>
            </a:r>
          </a:p>
          <a:p>
            <a:pPr algn="r" rtl="1">
              <a:buFont typeface="Arial" panose="020B0604020202020204" pitchFamily="34" charset="0"/>
              <a:buChar char="•"/>
            </a:pPr>
            <a:r>
              <a:rPr lang="ar-SY" sz="2400" dirty="0"/>
              <a:t>تضمين بند في العقد يوضح واجبات الطرفين بوضوح.</a:t>
            </a:r>
          </a:p>
          <a:p>
            <a:pPr algn="r"/>
            <a:endParaRPr lang="ar-SY" sz="2400" dirty="0"/>
          </a:p>
        </p:txBody>
      </p:sp>
      <p:sp>
        <p:nvSpPr>
          <p:cNvPr id="2" name="TextBox 1">
            <a:extLst>
              <a:ext uri="{FF2B5EF4-FFF2-40B4-BE49-F238E27FC236}">
                <a16:creationId xmlns:a16="http://schemas.microsoft.com/office/drawing/2014/main" id="{95667D3F-409E-867F-4A31-55392FE29D4E}"/>
              </a:ext>
            </a:extLst>
          </p:cNvPr>
          <p:cNvSpPr txBox="1"/>
          <p:nvPr/>
        </p:nvSpPr>
        <p:spPr>
          <a:xfrm>
            <a:off x="873071" y="4478574"/>
            <a:ext cx="10848814" cy="1569660"/>
          </a:xfrm>
          <a:prstGeom prst="rect">
            <a:avLst/>
          </a:prstGeom>
          <a:solidFill>
            <a:schemeClr val="bg1"/>
          </a:solidFill>
        </p:spPr>
        <p:txBody>
          <a:bodyPr wrap="square">
            <a:spAutoFit/>
          </a:bodyPr>
          <a:lstStyle/>
          <a:p>
            <a:pPr algn="r" rtl="1">
              <a:buNone/>
            </a:pPr>
            <a:r>
              <a:rPr lang="ar-SY" sz="2400" b="1" dirty="0"/>
              <a:t>السؤال 4: كيف يؤثر التعامل السريع على معدلات الإشغال؟</a:t>
            </a:r>
          </a:p>
          <a:p>
            <a:pPr algn="r" rtl="1">
              <a:buFont typeface="Arial" panose="020B0604020202020204" pitchFamily="34" charset="0"/>
              <a:buChar char="•"/>
            </a:pPr>
            <a:r>
              <a:rPr lang="ar-SY" sz="2400" dirty="0"/>
              <a:t>يزيد ولاء المستأجرين.</a:t>
            </a:r>
          </a:p>
          <a:p>
            <a:pPr algn="r" rtl="1">
              <a:buFont typeface="Arial" panose="020B0604020202020204" pitchFamily="34" charset="0"/>
              <a:buChar char="•"/>
            </a:pPr>
            <a:r>
              <a:rPr lang="ar-SY" sz="2400" dirty="0"/>
              <a:t>يرفع التقييم الإيجابي للعقار</a:t>
            </a:r>
            <a:r>
              <a:rPr lang="en-US" sz="2400" dirty="0"/>
              <a:t>Online Reputation</a:t>
            </a:r>
          </a:p>
          <a:p>
            <a:pPr algn="r" rtl="1">
              <a:buFont typeface="Arial" panose="020B0604020202020204" pitchFamily="34" charset="0"/>
              <a:buChar char="•"/>
            </a:pPr>
            <a:r>
              <a:rPr lang="ar-SY" sz="2400" dirty="0"/>
              <a:t>يخفض تكاليف التسويق لأن المستأجرين يصبحون “سفراء إيجابيين”</a:t>
            </a:r>
          </a:p>
        </p:txBody>
      </p:sp>
    </p:spTree>
    <p:extLst>
      <p:ext uri="{BB962C8B-B14F-4D97-AF65-F5344CB8AC3E}">
        <p14:creationId xmlns:p14="http://schemas.microsoft.com/office/powerpoint/2010/main" val="6036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814BC-C420-C11E-9A49-C207A7F87E5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452BEB9-610A-7851-60A5-A056023F16E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D1C74E6-092B-C51E-576E-71BC5F2A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ACD8314-F957-78FF-04AE-60F59DC830A7}"/>
              </a:ext>
            </a:extLst>
          </p:cNvPr>
          <p:cNvSpPr txBox="1"/>
          <p:nvPr/>
        </p:nvSpPr>
        <p:spPr>
          <a:xfrm>
            <a:off x="180431" y="1443841"/>
            <a:ext cx="11799759" cy="3447098"/>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(3): إنهاء عقد مبكر بالتراضي - إنهاء العقد والتسليم الطوعي </a:t>
            </a:r>
          </a:p>
          <a:p>
            <a:pPr algn="r" rtl="1">
              <a:spcBef>
                <a:spcPts val="600"/>
              </a:spcBef>
              <a:spcAft>
                <a:spcPts val="600"/>
              </a:spcAft>
            </a:pPr>
            <a:r>
              <a:rPr lang="ar-SY" sz="2400" b="1" dirty="0">
                <a:latin typeface="Alexandria"/>
              </a:rPr>
              <a:t>شركة تقنية استأجرت مكتبًا لمدة 5 سنوات. بعد عامين، قررت الانتقال لمقر أكبر وطلبت إنهاء العقد قبل موعده. وافق المالك  بشرط دفع رسوم شهرين كتعويض عن الإنهاء المبكر.</a:t>
            </a:r>
          </a:p>
          <a:p>
            <a:pPr marL="457200" indent="-457200" algn="r" rtl="1">
              <a:spcBef>
                <a:spcPts val="600"/>
              </a:spcBef>
              <a:spcAft>
                <a:spcPts val="600"/>
              </a:spcAft>
              <a:buFont typeface="+mj-lt"/>
              <a:buAutoNum type="arabicParenR"/>
            </a:pPr>
            <a:r>
              <a:rPr lang="ar-SY" sz="2400" b="1" dirty="0">
                <a:latin typeface="Alexandria"/>
              </a:rPr>
              <a:t>هل يُعتبر هذا إنهاء قانونيًا للعقد؟</a:t>
            </a:r>
          </a:p>
          <a:p>
            <a:pPr marL="457200" indent="-457200" algn="r" rtl="1">
              <a:spcBef>
                <a:spcPts val="600"/>
              </a:spcBef>
              <a:spcAft>
                <a:spcPts val="600"/>
              </a:spcAft>
              <a:buFont typeface="+mj-lt"/>
              <a:buAutoNum type="arabicParenR"/>
            </a:pPr>
            <a:r>
              <a:rPr lang="ar-SY" sz="2400" b="1" dirty="0">
                <a:latin typeface="Alexandria"/>
              </a:rPr>
              <a:t>ما الفرق بين التسليم الطوعي والإنهاء بالإشعار؟</a:t>
            </a:r>
          </a:p>
          <a:p>
            <a:pPr marL="457200" indent="-457200" algn="r" rtl="1">
              <a:spcBef>
                <a:spcPts val="600"/>
              </a:spcBef>
              <a:spcAft>
                <a:spcPts val="600"/>
              </a:spcAft>
              <a:buFont typeface="+mj-lt"/>
              <a:buAutoNum type="arabicParenR"/>
            </a:pPr>
            <a:r>
              <a:rPr lang="ar-SY" sz="2400" b="1" dirty="0">
                <a:latin typeface="Alexandria"/>
              </a:rPr>
              <a:t>كيف يمكن صياغة اتفاق الإنهاء لضمان حقوق الطرفين؟</a:t>
            </a:r>
          </a:p>
          <a:p>
            <a:pPr marL="457200" indent="-457200" algn="r" rtl="1">
              <a:spcBef>
                <a:spcPts val="600"/>
              </a:spcBef>
              <a:spcAft>
                <a:spcPts val="600"/>
              </a:spcAft>
              <a:buFont typeface="+mj-lt"/>
              <a:buAutoNum type="arabicParenR"/>
            </a:pPr>
            <a:r>
              <a:rPr lang="ar-SY" sz="2400" b="1" dirty="0">
                <a:latin typeface="Alexandria"/>
              </a:rPr>
              <a:t>هل يُفضل للمالك القبول بالتسليم الطوعي أم رفع دعوى إنهاء قضائي؟ ولماذا؟</a:t>
            </a:r>
            <a:endParaRPr lang="en-US" sz="2400" b="1" dirty="0">
              <a:latin typeface="Alexandria"/>
            </a:endParaRPr>
          </a:p>
        </p:txBody>
      </p:sp>
    </p:spTree>
    <p:extLst>
      <p:ext uri="{BB962C8B-B14F-4D97-AF65-F5344CB8AC3E}">
        <p14:creationId xmlns:p14="http://schemas.microsoft.com/office/powerpoint/2010/main" val="230331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2FA80-82DD-525D-02E9-111AD8A6B89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FCD145D-55A2-EA0C-B2E5-AB6D9A83B90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B46A718-8C85-1F5A-0B1D-7E37CC7D32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AB8641D-F586-C1CB-774E-657A6F8BFA23}"/>
              </a:ext>
            </a:extLst>
          </p:cNvPr>
          <p:cNvSpPr txBox="1"/>
          <p:nvPr/>
        </p:nvSpPr>
        <p:spPr>
          <a:xfrm>
            <a:off x="873071" y="1155869"/>
            <a:ext cx="10848814" cy="1646605"/>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(3): إنهاء عقد مبكر بالتراضي - إنهاء العقد والتسليم الطوعي </a:t>
            </a:r>
          </a:p>
          <a:p>
            <a:pPr algn="r" rtl="1">
              <a:buNone/>
            </a:pPr>
            <a:r>
              <a:rPr lang="ar-SY" sz="2400" b="1" dirty="0"/>
              <a:t>السؤال 1: هل يُعتبر هذا إنهاء قانونيًا للعقد؟</a:t>
            </a:r>
          </a:p>
          <a:p>
            <a:pPr algn="r" rtl="1">
              <a:buFont typeface="Arial" panose="020B0604020202020204" pitchFamily="34" charset="0"/>
              <a:buChar char="•"/>
            </a:pPr>
            <a:r>
              <a:rPr lang="ar-SY" sz="2400" dirty="0"/>
              <a:t>نعم، يُعد إنهاء بالتراضي طالما وافق الطرفان ووقّعا اتفاقًا مكتوبًا يوضح التعويضات.</a:t>
            </a:r>
          </a:p>
          <a:p>
            <a:pPr algn="r" rtl="1">
              <a:buFont typeface="Arial" panose="020B0604020202020204" pitchFamily="34" charset="0"/>
              <a:buChar char="•"/>
            </a:pPr>
            <a:endParaRPr lang="ar-SY" sz="2400" dirty="0"/>
          </a:p>
        </p:txBody>
      </p:sp>
      <p:graphicFrame>
        <p:nvGraphicFramePr>
          <p:cNvPr id="11" name="Table 10">
            <a:extLst>
              <a:ext uri="{FF2B5EF4-FFF2-40B4-BE49-F238E27FC236}">
                <a16:creationId xmlns:a16="http://schemas.microsoft.com/office/drawing/2014/main" id="{E330FC41-3523-C580-9D3A-3E7B9BB3E729}"/>
              </a:ext>
            </a:extLst>
          </p:cNvPr>
          <p:cNvGraphicFramePr>
            <a:graphicFrameLocks noGrp="1"/>
          </p:cNvGraphicFramePr>
          <p:nvPr>
            <p:extLst>
              <p:ext uri="{D42A27DB-BD31-4B8C-83A1-F6EECF244321}">
                <p14:modId xmlns:p14="http://schemas.microsoft.com/office/powerpoint/2010/main" val="1787832578"/>
              </p:ext>
            </p:extLst>
          </p:nvPr>
        </p:nvGraphicFramePr>
        <p:xfrm>
          <a:off x="1039678" y="4239091"/>
          <a:ext cx="10515600" cy="1463040"/>
        </p:xfrm>
        <a:graphic>
          <a:graphicData uri="http://schemas.openxmlformats.org/drawingml/2006/table">
            <a:tbl>
              <a:tblPr>
                <a:tableStyleId>{BDBED569-4797-4DF1-A0F4-6AAB3CD982D8}</a:tableStyleId>
              </a:tblPr>
              <a:tblGrid>
                <a:gridCol w="5257800">
                  <a:extLst>
                    <a:ext uri="{9D8B030D-6E8A-4147-A177-3AD203B41FA5}">
                      <a16:colId xmlns:a16="http://schemas.microsoft.com/office/drawing/2014/main" val="2860835778"/>
                    </a:ext>
                  </a:extLst>
                </a:gridCol>
                <a:gridCol w="5257800">
                  <a:extLst>
                    <a:ext uri="{9D8B030D-6E8A-4147-A177-3AD203B41FA5}">
                      <a16:colId xmlns:a16="http://schemas.microsoft.com/office/drawing/2014/main" val="2001392752"/>
                    </a:ext>
                  </a:extLst>
                </a:gridCol>
              </a:tblGrid>
              <a:tr h="0">
                <a:tc>
                  <a:txBody>
                    <a:bodyPr/>
                    <a:lstStyle/>
                    <a:p>
                      <a:pPr algn="ctr" rtl="1">
                        <a:buNone/>
                      </a:pPr>
                      <a:r>
                        <a:rPr lang="ar-SY" b="1"/>
                        <a:t>التسليم الطوعي</a:t>
                      </a:r>
                    </a:p>
                  </a:txBody>
                  <a:tcPr anchor="ctr">
                    <a:solidFill>
                      <a:schemeClr val="bg1"/>
                    </a:solidFill>
                  </a:tcPr>
                </a:tc>
                <a:tc>
                  <a:txBody>
                    <a:bodyPr/>
                    <a:lstStyle/>
                    <a:p>
                      <a:pPr algn="ctr" rtl="1">
                        <a:buNone/>
                      </a:pPr>
                      <a:r>
                        <a:rPr lang="ar-SY" b="1" dirty="0"/>
                        <a:t>الإنهاء بالإشعار</a:t>
                      </a:r>
                    </a:p>
                  </a:txBody>
                  <a:tcPr anchor="ctr">
                    <a:solidFill>
                      <a:schemeClr val="bg1"/>
                    </a:solidFill>
                  </a:tcPr>
                </a:tc>
                <a:extLst>
                  <a:ext uri="{0D108BD9-81ED-4DB2-BD59-A6C34878D82A}">
                    <a16:rowId xmlns:a16="http://schemas.microsoft.com/office/drawing/2014/main" val="422338642"/>
                  </a:ext>
                </a:extLst>
              </a:tr>
              <a:tr h="0">
                <a:tc>
                  <a:txBody>
                    <a:bodyPr/>
                    <a:lstStyle/>
                    <a:p>
                      <a:pPr algn="ctr" rtl="1">
                        <a:buNone/>
                      </a:pPr>
                      <a:r>
                        <a:rPr lang="ar-SY" dirty="0"/>
                        <a:t>يتم بالاتفاق بين الطرفين</a:t>
                      </a:r>
                    </a:p>
                  </a:txBody>
                  <a:tcPr anchor="ctr">
                    <a:solidFill>
                      <a:schemeClr val="bg1"/>
                    </a:solidFill>
                  </a:tcPr>
                </a:tc>
                <a:tc>
                  <a:txBody>
                    <a:bodyPr/>
                    <a:lstStyle/>
                    <a:p>
                      <a:pPr algn="ctr" rtl="1">
                        <a:buNone/>
                      </a:pPr>
                      <a:r>
                        <a:rPr lang="ar-SY" dirty="0"/>
                        <a:t>يتم بإرادة طرف واحد</a:t>
                      </a:r>
                    </a:p>
                  </a:txBody>
                  <a:tcPr anchor="ctr">
                    <a:solidFill>
                      <a:schemeClr val="bg1"/>
                    </a:solidFill>
                  </a:tcPr>
                </a:tc>
                <a:extLst>
                  <a:ext uri="{0D108BD9-81ED-4DB2-BD59-A6C34878D82A}">
                    <a16:rowId xmlns:a16="http://schemas.microsoft.com/office/drawing/2014/main" val="2051789616"/>
                  </a:ext>
                </a:extLst>
              </a:tr>
              <a:tr h="0">
                <a:tc>
                  <a:txBody>
                    <a:bodyPr/>
                    <a:lstStyle/>
                    <a:p>
                      <a:pPr algn="ctr" rtl="1">
                        <a:buNone/>
                      </a:pPr>
                      <a:r>
                        <a:rPr lang="ar-SY"/>
                        <a:t>يحتاج وثيقة اتفاق إضافية</a:t>
                      </a:r>
                    </a:p>
                  </a:txBody>
                  <a:tcPr anchor="ctr">
                    <a:solidFill>
                      <a:schemeClr val="bg1"/>
                    </a:solidFill>
                  </a:tcPr>
                </a:tc>
                <a:tc>
                  <a:txBody>
                    <a:bodyPr/>
                    <a:lstStyle/>
                    <a:p>
                      <a:pPr algn="ctr" rtl="1">
                        <a:buNone/>
                      </a:pPr>
                      <a:r>
                        <a:rPr lang="ar-SY" dirty="0"/>
                        <a:t>يحتاج إخطار رسمي فقط</a:t>
                      </a:r>
                    </a:p>
                  </a:txBody>
                  <a:tcPr anchor="ctr">
                    <a:solidFill>
                      <a:schemeClr val="bg1"/>
                    </a:solidFill>
                  </a:tcPr>
                </a:tc>
                <a:extLst>
                  <a:ext uri="{0D108BD9-81ED-4DB2-BD59-A6C34878D82A}">
                    <a16:rowId xmlns:a16="http://schemas.microsoft.com/office/drawing/2014/main" val="246709379"/>
                  </a:ext>
                </a:extLst>
              </a:tr>
              <a:tr h="0">
                <a:tc>
                  <a:txBody>
                    <a:bodyPr/>
                    <a:lstStyle/>
                    <a:p>
                      <a:pPr algn="ctr" rtl="1">
                        <a:buNone/>
                      </a:pPr>
                      <a:r>
                        <a:rPr lang="ar-SY"/>
                        <a:t>عادةً يتضمن تعويض مالي</a:t>
                      </a:r>
                    </a:p>
                  </a:txBody>
                  <a:tcPr anchor="ctr">
                    <a:solidFill>
                      <a:schemeClr val="bg1"/>
                    </a:solidFill>
                  </a:tcPr>
                </a:tc>
                <a:tc>
                  <a:txBody>
                    <a:bodyPr/>
                    <a:lstStyle/>
                    <a:p>
                      <a:pPr algn="ctr" rtl="1">
                        <a:buNone/>
                      </a:pPr>
                      <a:r>
                        <a:rPr lang="ar-SY" dirty="0"/>
                        <a:t>يعتمد على بنود العقد</a:t>
                      </a:r>
                    </a:p>
                  </a:txBody>
                  <a:tcPr anchor="ctr">
                    <a:solidFill>
                      <a:schemeClr val="bg1"/>
                    </a:solidFill>
                  </a:tcPr>
                </a:tc>
                <a:extLst>
                  <a:ext uri="{0D108BD9-81ED-4DB2-BD59-A6C34878D82A}">
                    <a16:rowId xmlns:a16="http://schemas.microsoft.com/office/drawing/2014/main" val="3536869175"/>
                  </a:ext>
                </a:extLst>
              </a:tr>
            </a:tbl>
          </a:graphicData>
        </a:graphic>
      </p:graphicFrame>
      <p:sp>
        <p:nvSpPr>
          <p:cNvPr id="12" name="TextBox 11">
            <a:extLst>
              <a:ext uri="{FF2B5EF4-FFF2-40B4-BE49-F238E27FC236}">
                <a16:creationId xmlns:a16="http://schemas.microsoft.com/office/drawing/2014/main" id="{CED3DFED-31DF-C139-7B25-08C1316AF517}"/>
              </a:ext>
            </a:extLst>
          </p:cNvPr>
          <p:cNvSpPr txBox="1"/>
          <p:nvPr/>
        </p:nvSpPr>
        <p:spPr>
          <a:xfrm>
            <a:off x="706464" y="3331150"/>
            <a:ext cx="10848814" cy="461665"/>
          </a:xfrm>
          <a:prstGeom prst="rect">
            <a:avLst/>
          </a:prstGeom>
          <a:solidFill>
            <a:schemeClr val="bg1"/>
          </a:solidFill>
        </p:spPr>
        <p:txBody>
          <a:bodyPr wrap="square">
            <a:spAutoFit/>
          </a:bodyPr>
          <a:lstStyle/>
          <a:p>
            <a:pPr algn="r" rtl="1">
              <a:spcBef>
                <a:spcPts val="600"/>
              </a:spcBef>
              <a:spcAft>
                <a:spcPts val="600"/>
              </a:spcAft>
            </a:pPr>
            <a:r>
              <a:rPr lang="ar-SY" sz="2400" b="1" dirty="0"/>
              <a:t>السؤال 2: ما الفرق بين التسليم الطوعي والإنهاء بالإشعار؟ </a:t>
            </a:r>
            <a:endParaRPr lang="ar-SY" sz="2400" dirty="0"/>
          </a:p>
        </p:txBody>
      </p:sp>
    </p:spTree>
    <p:extLst>
      <p:ext uri="{BB962C8B-B14F-4D97-AF65-F5344CB8AC3E}">
        <p14:creationId xmlns:p14="http://schemas.microsoft.com/office/powerpoint/2010/main" val="138265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45940-12BE-A934-C943-962238A58C5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CA237D0-01CE-41F6-7616-B7CED9F1B60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B44DA57-C885-FB15-8C6D-0F24700F90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08396A5-09CC-F0B5-E986-FFA8CB036094}"/>
              </a:ext>
            </a:extLst>
          </p:cNvPr>
          <p:cNvSpPr txBox="1"/>
          <p:nvPr/>
        </p:nvSpPr>
        <p:spPr>
          <a:xfrm>
            <a:off x="873071" y="1155869"/>
            <a:ext cx="10848814" cy="2754600"/>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(3): إنهاء عقد مبكر بالتراضي - إنهاء العقد والتسليم الطوعي </a:t>
            </a:r>
          </a:p>
          <a:p>
            <a:pPr algn="r" rtl="1">
              <a:buNone/>
            </a:pPr>
            <a:r>
              <a:rPr lang="ar-SY" sz="2400" b="1" dirty="0"/>
              <a:t>السؤال 3: كيف يمكن صياغة اتفاق الإنهاء لضمان الحقوق؟</a:t>
            </a:r>
          </a:p>
          <a:p>
            <a:pPr algn="r" rtl="1">
              <a:buFont typeface="Arial" panose="020B0604020202020204" pitchFamily="34" charset="0"/>
              <a:buChar char="•"/>
            </a:pPr>
            <a:r>
              <a:rPr lang="ar-SY" sz="2400" dirty="0"/>
              <a:t>تحديد تاريخ الإخلاء بدقة.</a:t>
            </a:r>
          </a:p>
          <a:p>
            <a:pPr algn="r" rtl="1">
              <a:buFont typeface="Arial" panose="020B0604020202020204" pitchFamily="34" charset="0"/>
              <a:buChar char="•"/>
            </a:pPr>
            <a:r>
              <a:rPr lang="ar-SY" sz="2400" dirty="0"/>
              <a:t>تحديد قيمة التعويض وأسلوب السداد.</a:t>
            </a:r>
          </a:p>
          <a:p>
            <a:pPr algn="r" rtl="1">
              <a:buFont typeface="Arial" panose="020B0604020202020204" pitchFamily="34" charset="0"/>
              <a:buChar char="•"/>
            </a:pPr>
            <a:r>
              <a:rPr lang="ar-SY" sz="2400" dirty="0"/>
              <a:t>التزام المستأجر بإعادة الحالة الأصلية للوحدة.</a:t>
            </a:r>
          </a:p>
          <a:p>
            <a:pPr algn="r" rtl="1">
              <a:buFont typeface="Arial" panose="020B0604020202020204" pitchFamily="34" charset="0"/>
              <a:buChar char="•"/>
            </a:pPr>
            <a:r>
              <a:rPr lang="ar-SY" sz="2400" dirty="0"/>
              <a:t>النص على “إبراء ذمة متبادل” بعد السداد.</a:t>
            </a:r>
          </a:p>
          <a:p>
            <a:pPr algn="r"/>
            <a:endParaRPr lang="ar-SY" sz="2400" dirty="0"/>
          </a:p>
        </p:txBody>
      </p:sp>
      <p:sp>
        <p:nvSpPr>
          <p:cNvPr id="2" name="TextBox 1">
            <a:extLst>
              <a:ext uri="{FF2B5EF4-FFF2-40B4-BE49-F238E27FC236}">
                <a16:creationId xmlns:a16="http://schemas.microsoft.com/office/drawing/2014/main" id="{01EF475F-D120-0374-EFAB-009DF47D1AC8}"/>
              </a:ext>
            </a:extLst>
          </p:cNvPr>
          <p:cNvSpPr txBox="1"/>
          <p:nvPr/>
        </p:nvSpPr>
        <p:spPr>
          <a:xfrm>
            <a:off x="873071" y="4478574"/>
            <a:ext cx="10848814" cy="1200329"/>
          </a:xfrm>
          <a:prstGeom prst="rect">
            <a:avLst/>
          </a:prstGeom>
          <a:solidFill>
            <a:schemeClr val="bg1"/>
          </a:solidFill>
        </p:spPr>
        <p:txBody>
          <a:bodyPr wrap="square">
            <a:spAutoFit/>
          </a:bodyPr>
          <a:lstStyle/>
          <a:p>
            <a:pPr algn="r" rtl="1">
              <a:buNone/>
            </a:pPr>
            <a:r>
              <a:rPr lang="ar-SY" sz="2400" b="1" dirty="0"/>
              <a:t>السؤال 4: هل يُفضل القبول بالإنهاء الطوعي؟</a:t>
            </a:r>
          </a:p>
          <a:p>
            <a:pPr algn="r" rtl="1">
              <a:buFont typeface="Arial" panose="020B0604020202020204" pitchFamily="34" charset="0"/>
              <a:buChar char="•"/>
            </a:pPr>
            <a:r>
              <a:rPr lang="ar-SY" sz="2400" dirty="0"/>
              <a:t>نعم، لأن الإنهاء بالتراضي أسرع وأقل كلفة من النزاع القضائي.</a:t>
            </a:r>
          </a:p>
          <a:p>
            <a:pPr algn="r" rtl="1">
              <a:buFont typeface="Arial" panose="020B0604020202020204" pitchFamily="34" charset="0"/>
              <a:buChar char="•"/>
            </a:pPr>
            <a:r>
              <a:rPr lang="ar-SY" sz="2400" dirty="0"/>
              <a:t>يتيح للمالك إعادة تأجير العقار بسرعة.</a:t>
            </a:r>
          </a:p>
        </p:txBody>
      </p:sp>
    </p:spTree>
    <p:extLst>
      <p:ext uri="{BB962C8B-B14F-4D97-AF65-F5344CB8AC3E}">
        <p14:creationId xmlns:p14="http://schemas.microsoft.com/office/powerpoint/2010/main" val="185251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26322-02BA-D448-BE61-58B714EAA0E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CD612DD-545F-2510-F60C-8F06AA354E9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935E8BD-B9A4-EFDC-F452-AB68BAB46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AD57A2A-3405-16E7-CB01-B2AD410E6268}"/>
              </a:ext>
            </a:extLst>
          </p:cNvPr>
          <p:cNvSpPr txBox="1"/>
          <p:nvPr/>
        </p:nvSpPr>
        <p:spPr>
          <a:xfrm>
            <a:off x="180431" y="1443841"/>
            <a:ext cx="11799759" cy="3600986"/>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(4): خصومات من الوديعة بعد الإخلاء- مرحلة ما بعد العقد </a:t>
            </a:r>
          </a:p>
          <a:p>
            <a:pPr algn="r" rtl="1">
              <a:spcBef>
                <a:spcPts val="600"/>
              </a:spcBef>
              <a:spcAft>
                <a:spcPts val="600"/>
              </a:spcAft>
            </a:pPr>
            <a:r>
              <a:rPr lang="ar-SY" sz="2400" b="1" dirty="0">
                <a:latin typeface="Alexandria"/>
              </a:rPr>
              <a:t>بعد مغادرة مستأجر لوحدة سكنية، خصم المالك 40٪ من الوديعة بحجة تلف الأثاث وسوء التنظيف.</a:t>
            </a:r>
          </a:p>
          <a:p>
            <a:pPr algn="r" rtl="1">
              <a:spcBef>
                <a:spcPts val="600"/>
              </a:spcBef>
              <a:spcAft>
                <a:spcPts val="600"/>
              </a:spcAft>
            </a:pPr>
            <a:r>
              <a:rPr lang="ar-SY" sz="2400" b="1" dirty="0">
                <a:latin typeface="Alexandria"/>
              </a:rPr>
              <a:t>المستأجر يعترض لأن الأثاث كان مستخدمًا عند استلام الوحدة ولم يتلقَّ إشعارًا مسبقًا بالفحص.</a:t>
            </a:r>
          </a:p>
          <a:p>
            <a:pPr marL="457200" indent="-457200" algn="r" rtl="1">
              <a:spcBef>
                <a:spcPts val="600"/>
              </a:spcBef>
              <a:spcAft>
                <a:spcPts val="600"/>
              </a:spcAft>
              <a:buFont typeface="+mj-lt"/>
              <a:buAutoNum type="arabicParenR"/>
            </a:pPr>
            <a:r>
              <a:rPr lang="ar-SY" sz="2400" b="1" dirty="0">
                <a:latin typeface="Alexandria"/>
              </a:rPr>
              <a:t>ما الخطأ الذي ارتكبه المالك في الإجراءات؟</a:t>
            </a:r>
          </a:p>
          <a:p>
            <a:pPr marL="457200" indent="-457200" algn="r" rtl="1">
              <a:spcBef>
                <a:spcPts val="600"/>
              </a:spcBef>
              <a:spcAft>
                <a:spcPts val="600"/>
              </a:spcAft>
              <a:buFont typeface="+mj-lt"/>
              <a:buAutoNum type="arabicParenR"/>
            </a:pPr>
            <a:r>
              <a:rPr lang="ar-SY" sz="2400" b="1" dirty="0">
                <a:latin typeface="Alexandria"/>
              </a:rPr>
              <a:t>ما الخطوات الصحيحة لفحص ما قبل الإخلاء وفق أفضل الممارسات؟</a:t>
            </a:r>
          </a:p>
          <a:p>
            <a:pPr marL="457200" indent="-457200" algn="r" rtl="1">
              <a:spcBef>
                <a:spcPts val="600"/>
              </a:spcBef>
              <a:spcAft>
                <a:spcPts val="600"/>
              </a:spcAft>
              <a:buFont typeface="+mj-lt"/>
              <a:buAutoNum type="arabicParenR"/>
            </a:pPr>
            <a:r>
              <a:rPr lang="ar-SY" sz="2400" b="1" dirty="0">
                <a:latin typeface="Alexandria"/>
              </a:rPr>
              <a:t>كيف يمكن توثيق حالة العقار لتجنب النزاعات مستقبلاً؟</a:t>
            </a:r>
          </a:p>
          <a:p>
            <a:pPr marL="457200" indent="-457200" algn="r" rtl="1">
              <a:spcBef>
                <a:spcPts val="600"/>
              </a:spcBef>
              <a:spcAft>
                <a:spcPts val="600"/>
              </a:spcAft>
              <a:buFont typeface="+mj-lt"/>
              <a:buAutoNum type="arabicParenR"/>
            </a:pPr>
            <a:r>
              <a:rPr lang="ar-SY" sz="2400" b="1" dirty="0">
                <a:latin typeface="Alexandria"/>
              </a:rPr>
              <a:t>ما الخصومات المسموح بها قانونًا من الوديعة؟</a:t>
            </a:r>
            <a:endParaRPr lang="en-US" sz="2400" b="1" dirty="0">
              <a:latin typeface="Alexandria"/>
            </a:endParaRPr>
          </a:p>
        </p:txBody>
      </p:sp>
    </p:spTree>
    <p:extLst>
      <p:ext uri="{BB962C8B-B14F-4D97-AF65-F5344CB8AC3E}">
        <p14:creationId xmlns:p14="http://schemas.microsoft.com/office/powerpoint/2010/main" val="364293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E5783-C7A8-67CB-A414-70B9D3AADCD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344544-2ABB-CBD7-B8C4-F2F0934B9A8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C7C6B53-0876-4C97-C19E-6D91D04B6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AE5439F-184D-307E-45F9-C78C180ADB38}"/>
              </a:ext>
            </a:extLst>
          </p:cNvPr>
          <p:cNvSpPr txBox="1"/>
          <p:nvPr/>
        </p:nvSpPr>
        <p:spPr>
          <a:xfrm>
            <a:off x="873071" y="1155869"/>
            <a:ext cx="10848814" cy="2385268"/>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(4): خصومات من الوديعة بعد الإخلاء- مرحلة ما بعد العقد </a:t>
            </a:r>
          </a:p>
          <a:p>
            <a:pPr algn="r" rtl="1">
              <a:buNone/>
            </a:pPr>
            <a:r>
              <a:rPr lang="ar-SY" sz="2400" b="1" dirty="0"/>
              <a:t>السؤال 1: ما الخطأ الذي ارتكبه المالك؟</a:t>
            </a:r>
          </a:p>
          <a:p>
            <a:pPr algn="r" rtl="1">
              <a:buFont typeface="Arial" panose="020B0604020202020204" pitchFamily="34" charset="0"/>
              <a:buChar char="•"/>
            </a:pPr>
            <a:r>
              <a:rPr lang="ar-SY" sz="2400" dirty="0"/>
              <a:t>لم يُجرِ فحصًا مبدئيًا عند التسليم.</a:t>
            </a:r>
          </a:p>
          <a:p>
            <a:pPr algn="r" rtl="1">
              <a:buFont typeface="Arial" panose="020B0604020202020204" pitchFamily="34" charset="0"/>
              <a:buChar char="•"/>
            </a:pPr>
            <a:r>
              <a:rPr lang="ar-SY" sz="2400" dirty="0"/>
              <a:t>لم يُخطر المستأجر قبل خصم الوديعة.</a:t>
            </a:r>
          </a:p>
          <a:p>
            <a:pPr algn="r" rtl="1">
              <a:buFont typeface="Arial" panose="020B0604020202020204" pitchFamily="34" charset="0"/>
              <a:buChar char="•"/>
            </a:pPr>
            <a:r>
              <a:rPr lang="ar-SY" sz="2400" dirty="0"/>
              <a:t>لم يثبت الأضرار بالصور أو المحاضر.</a:t>
            </a:r>
          </a:p>
          <a:p>
            <a:pPr algn="r" rtl="1">
              <a:buFont typeface="Arial" panose="020B0604020202020204" pitchFamily="34" charset="0"/>
              <a:buChar char="•"/>
            </a:pPr>
            <a:endParaRPr lang="ar-SY" sz="2400" dirty="0"/>
          </a:p>
        </p:txBody>
      </p:sp>
      <p:sp>
        <p:nvSpPr>
          <p:cNvPr id="12" name="TextBox 11">
            <a:extLst>
              <a:ext uri="{FF2B5EF4-FFF2-40B4-BE49-F238E27FC236}">
                <a16:creationId xmlns:a16="http://schemas.microsoft.com/office/drawing/2014/main" id="{1F8BD0F7-676E-E4D2-6303-138A13333725}"/>
              </a:ext>
            </a:extLst>
          </p:cNvPr>
          <p:cNvSpPr txBox="1"/>
          <p:nvPr/>
        </p:nvSpPr>
        <p:spPr>
          <a:xfrm>
            <a:off x="873071" y="4196106"/>
            <a:ext cx="10848814" cy="1938992"/>
          </a:xfrm>
          <a:prstGeom prst="rect">
            <a:avLst/>
          </a:prstGeom>
          <a:solidFill>
            <a:schemeClr val="bg1"/>
          </a:solidFill>
        </p:spPr>
        <p:txBody>
          <a:bodyPr wrap="square">
            <a:spAutoFit/>
          </a:bodyPr>
          <a:lstStyle/>
          <a:p>
            <a:pPr algn="r" rtl="1">
              <a:buNone/>
            </a:pPr>
            <a:r>
              <a:rPr lang="ar-SY" sz="2400" b="1" dirty="0"/>
              <a:t>السؤال 2: ما الخطوات الصحيحة لفحص ما قبل الإخلاء؟</a:t>
            </a:r>
          </a:p>
          <a:p>
            <a:pPr algn="r" rtl="1">
              <a:buFont typeface="+mj-lt"/>
              <a:buAutoNum type="arabicPeriod"/>
            </a:pPr>
            <a:r>
              <a:rPr lang="ar-SY" sz="2400" dirty="0"/>
              <a:t>إخطار المستأجر قبل الفحص بـ7 أيام.</a:t>
            </a:r>
          </a:p>
          <a:p>
            <a:pPr algn="r" rtl="1">
              <a:buFont typeface="+mj-lt"/>
              <a:buAutoNum type="arabicPeriod"/>
            </a:pPr>
            <a:r>
              <a:rPr lang="ar-SY" sz="2400" dirty="0"/>
              <a:t>إجراء </a:t>
            </a:r>
            <a:r>
              <a:rPr lang="en-US" sz="2400" dirty="0"/>
              <a:t>Pre-Exit Inspection</a:t>
            </a:r>
            <a:r>
              <a:rPr lang="ar-SY" sz="2400" dirty="0"/>
              <a:t> بحضور الطرفين.</a:t>
            </a:r>
          </a:p>
          <a:p>
            <a:pPr algn="r" rtl="1">
              <a:buFont typeface="+mj-lt"/>
              <a:buAutoNum type="arabicPeriod"/>
            </a:pPr>
            <a:r>
              <a:rPr lang="ar-SY" sz="2400" dirty="0"/>
              <a:t>توثيق الحالة بالصور والتوقيع المشترك.</a:t>
            </a:r>
          </a:p>
          <a:p>
            <a:pPr algn="r" rtl="1">
              <a:buFont typeface="Arial" panose="020B0604020202020204" pitchFamily="34" charset="0"/>
              <a:buChar char="•"/>
            </a:pPr>
            <a:endParaRPr lang="ar-SY" sz="2400" dirty="0"/>
          </a:p>
        </p:txBody>
      </p:sp>
    </p:spTree>
    <p:extLst>
      <p:ext uri="{BB962C8B-B14F-4D97-AF65-F5344CB8AC3E}">
        <p14:creationId xmlns:p14="http://schemas.microsoft.com/office/powerpoint/2010/main" val="31645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87759-EC38-7AEF-69B8-02674E3C4AE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C33040A-1508-964C-3F73-01B768BFA54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FAEB7D2-4FFD-A2AD-8DD6-323CBE12B3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B859FD3-8CCA-687B-3B02-7292827DC9EA}"/>
              </a:ext>
            </a:extLst>
          </p:cNvPr>
          <p:cNvSpPr txBox="1"/>
          <p:nvPr/>
        </p:nvSpPr>
        <p:spPr>
          <a:xfrm>
            <a:off x="873071" y="1155869"/>
            <a:ext cx="10848814" cy="2385268"/>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(4): خصومات من الوديعة بعد الإخلاء- مرحلة ما بعد العقد </a:t>
            </a:r>
          </a:p>
          <a:p>
            <a:pPr algn="r" rtl="1">
              <a:buNone/>
            </a:pPr>
            <a:r>
              <a:rPr lang="ar-SY" sz="2400" b="1" dirty="0"/>
              <a:t>لسؤال 3: كيف يمكن توثيق حالة العقار؟</a:t>
            </a:r>
          </a:p>
          <a:p>
            <a:pPr algn="r" rtl="1">
              <a:buFont typeface="Arial" panose="020B0604020202020204" pitchFamily="34" charset="0"/>
              <a:buChar char="•"/>
            </a:pPr>
            <a:r>
              <a:rPr lang="ar-SY" sz="2400" dirty="0"/>
              <a:t>استخدام نموذج </a:t>
            </a:r>
            <a:r>
              <a:rPr lang="en-US" sz="2400" dirty="0"/>
              <a:t>Condition Report</a:t>
            </a:r>
          </a:p>
          <a:p>
            <a:pPr algn="r" rtl="1">
              <a:buFont typeface="Arial" panose="020B0604020202020204" pitchFamily="34" charset="0"/>
              <a:buChar char="•"/>
            </a:pPr>
            <a:r>
              <a:rPr lang="ar-SY" sz="2400" dirty="0"/>
              <a:t>تصوير الوحدة قبل وبعد.</a:t>
            </a:r>
          </a:p>
          <a:p>
            <a:pPr algn="r" rtl="1">
              <a:buFont typeface="Arial" panose="020B0604020202020204" pitchFamily="34" charset="0"/>
              <a:buChar char="•"/>
            </a:pPr>
            <a:r>
              <a:rPr lang="ar-SY" sz="2400" dirty="0"/>
              <a:t>أرشفة التقارير إلكترونيًا في نظام العقار.</a:t>
            </a:r>
          </a:p>
          <a:p>
            <a:pPr algn="l" rtl="1"/>
            <a:endParaRPr lang="ar-SY" sz="2400" dirty="0"/>
          </a:p>
        </p:txBody>
      </p:sp>
      <p:sp>
        <p:nvSpPr>
          <p:cNvPr id="2" name="TextBox 1">
            <a:extLst>
              <a:ext uri="{FF2B5EF4-FFF2-40B4-BE49-F238E27FC236}">
                <a16:creationId xmlns:a16="http://schemas.microsoft.com/office/drawing/2014/main" id="{7C2C3D29-E352-F2F3-F811-AD0785E27C61}"/>
              </a:ext>
            </a:extLst>
          </p:cNvPr>
          <p:cNvSpPr txBox="1"/>
          <p:nvPr/>
        </p:nvSpPr>
        <p:spPr>
          <a:xfrm>
            <a:off x="873071" y="3982628"/>
            <a:ext cx="10848814" cy="1569660"/>
          </a:xfrm>
          <a:prstGeom prst="rect">
            <a:avLst/>
          </a:prstGeom>
          <a:solidFill>
            <a:schemeClr val="bg1"/>
          </a:solidFill>
        </p:spPr>
        <p:txBody>
          <a:bodyPr wrap="square">
            <a:spAutoFit/>
          </a:bodyPr>
          <a:lstStyle/>
          <a:p>
            <a:pPr algn="r" rtl="1">
              <a:buNone/>
            </a:pPr>
            <a:r>
              <a:rPr lang="ar-SY" sz="2400" b="1" dirty="0"/>
              <a:t>السؤال 4: ما الخصومات المسموح بها؟</a:t>
            </a:r>
          </a:p>
          <a:p>
            <a:pPr algn="r" rtl="1">
              <a:buFont typeface="Arial" panose="020B0604020202020204" pitchFamily="34" charset="0"/>
              <a:buChar char="•"/>
            </a:pPr>
            <a:r>
              <a:rPr lang="ar-SY" sz="2400" dirty="0"/>
              <a:t>فقط التالف الناتج عن سوء الاستخدام </a:t>
            </a:r>
            <a:r>
              <a:rPr lang="en-US" sz="2400" dirty="0"/>
              <a:t>Not Normal Wear &amp; Tear</a:t>
            </a:r>
          </a:p>
          <a:p>
            <a:pPr algn="r" rtl="1">
              <a:buFont typeface="Arial" panose="020B0604020202020204" pitchFamily="34" charset="0"/>
              <a:buChar char="•"/>
            </a:pPr>
            <a:r>
              <a:rPr lang="ar-SY" sz="2400" dirty="0"/>
              <a:t>تكاليف تنظيف مفرط أو فقدان تجهيزات.</a:t>
            </a:r>
          </a:p>
          <a:p>
            <a:pPr algn="r" rtl="1">
              <a:buFont typeface="Arial" panose="020B0604020202020204" pitchFamily="34" charset="0"/>
              <a:buChar char="•"/>
            </a:pPr>
            <a:r>
              <a:rPr lang="ar-SY" sz="2400" dirty="0"/>
              <a:t>لا يجوز خصم مقابل الاستهلاك الطبيعي.</a:t>
            </a:r>
          </a:p>
        </p:txBody>
      </p:sp>
    </p:spTree>
    <p:extLst>
      <p:ext uri="{BB962C8B-B14F-4D97-AF65-F5344CB8AC3E}">
        <p14:creationId xmlns:p14="http://schemas.microsoft.com/office/powerpoint/2010/main" val="3004768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A7308-D258-FD2F-29E2-E8703B18A47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AB82E9D-62A4-6C0A-8EE0-F2173BAA4D8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CA3FDE2-4CF8-C4C2-6AA2-FB0A9FE18F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7DBE67F-0DAB-13CE-8E5C-4941478E388B}"/>
              </a:ext>
            </a:extLst>
          </p:cNvPr>
          <p:cNvSpPr txBox="1"/>
          <p:nvPr/>
        </p:nvSpPr>
        <p:spPr>
          <a:xfrm>
            <a:off x="180431" y="1443841"/>
            <a:ext cx="11799759" cy="3600986"/>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(5): تنازل عن عقد إيجار تجاري - نقل حقوق الإيجار </a:t>
            </a:r>
          </a:p>
          <a:p>
            <a:pPr lvl="0" algn="r" rtl="1">
              <a:spcBef>
                <a:spcPts val="600"/>
              </a:spcBef>
              <a:spcAft>
                <a:spcPts val="600"/>
              </a:spcAft>
            </a:pPr>
            <a:r>
              <a:rPr lang="ar-SY" sz="2400" b="1" dirty="0">
                <a:latin typeface="Alexandria"/>
              </a:rPr>
              <a:t>يريد مستأجر محل في مركز تجاري بيع نشاطه ونقل عقد الإيجار إلى المشتري الجديد.</a:t>
            </a:r>
          </a:p>
          <a:p>
            <a:pPr lvl="0" algn="r" rtl="1">
              <a:spcBef>
                <a:spcPts val="600"/>
              </a:spcBef>
              <a:spcAft>
                <a:spcPts val="600"/>
              </a:spcAft>
            </a:pPr>
            <a:r>
              <a:rPr lang="ar-SY" sz="2400" b="1" dirty="0">
                <a:latin typeface="Alexandria"/>
              </a:rPr>
              <a:t>يرفض المالك بحجة أن المشتري “غير معروف تجاريًا” ويطلب 20٪ من قيمة الصفقة مقابل الموافقة.</a:t>
            </a:r>
          </a:p>
          <a:p>
            <a:pPr marL="457200" lvl="0" indent="-457200" algn="r" rtl="1">
              <a:spcBef>
                <a:spcPts val="600"/>
              </a:spcBef>
              <a:spcAft>
                <a:spcPts val="600"/>
              </a:spcAft>
              <a:buFont typeface="+mj-lt"/>
              <a:buAutoNum type="arabicParenR"/>
            </a:pPr>
            <a:r>
              <a:rPr lang="ar-SY" sz="2400" b="1" dirty="0">
                <a:latin typeface="Alexandria"/>
              </a:rPr>
              <a:t>هل رفض المالك يعتبر “معقولًا” أم “غير معقول”؟</a:t>
            </a:r>
          </a:p>
          <a:p>
            <a:pPr marL="457200" lvl="0" indent="-457200" algn="r" rtl="1">
              <a:spcBef>
                <a:spcPts val="600"/>
              </a:spcBef>
              <a:spcAft>
                <a:spcPts val="600"/>
              </a:spcAft>
              <a:buFont typeface="+mj-lt"/>
              <a:buAutoNum type="arabicParenR"/>
            </a:pPr>
            <a:r>
              <a:rPr lang="ar-SY" sz="2400" b="1" dirty="0">
                <a:latin typeface="Alexandria"/>
              </a:rPr>
              <a:t>ما الفرق بين التنازل الكامل </a:t>
            </a:r>
            <a:r>
              <a:rPr lang="en-US" sz="2400" b="1" dirty="0">
                <a:latin typeface="Alexandria"/>
                <a:cs typeface="Arial" panose="020B0604020202020204" pitchFamily="34" charset="0"/>
              </a:rPr>
              <a:t>Assignment </a:t>
            </a:r>
            <a:r>
              <a:rPr lang="ar-SY" sz="2400" b="1" dirty="0">
                <a:latin typeface="Alexandria"/>
                <a:cs typeface="Arial" panose="020B0604020202020204" pitchFamily="34" charset="0"/>
              </a:rPr>
              <a:t> </a:t>
            </a:r>
            <a:r>
              <a:rPr lang="ar-SY" sz="2400" b="1" dirty="0">
                <a:latin typeface="Alexandria"/>
              </a:rPr>
              <a:t>والإيجار الفرعي </a:t>
            </a:r>
            <a:r>
              <a:rPr lang="en-US" sz="2400" b="1" dirty="0">
                <a:latin typeface="Alexandria"/>
                <a:cs typeface="Arial" panose="020B0604020202020204" pitchFamily="34" charset="0"/>
              </a:rPr>
              <a:t>Sublease  </a:t>
            </a:r>
            <a:r>
              <a:rPr lang="ar-SY" sz="2400" b="1" dirty="0">
                <a:latin typeface="Alexandria"/>
                <a:cs typeface="Arial" panose="020B0604020202020204" pitchFamily="34" charset="0"/>
              </a:rPr>
              <a:t> </a:t>
            </a:r>
            <a:r>
              <a:rPr lang="ar-SY" sz="2400" b="1" dirty="0">
                <a:latin typeface="Alexandria"/>
              </a:rPr>
              <a:t>في هذه الحالة؟</a:t>
            </a:r>
          </a:p>
          <a:p>
            <a:pPr marL="457200" lvl="0" indent="-457200" algn="r" rtl="1">
              <a:spcBef>
                <a:spcPts val="600"/>
              </a:spcBef>
              <a:spcAft>
                <a:spcPts val="600"/>
              </a:spcAft>
              <a:buFont typeface="+mj-lt"/>
              <a:buAutoNum type="arabicParenR"/>
            </a:pPr>
            <a:r>
              <a:rPr lang="ar-SY" sz="2400" b="1" dirty="0">
                <a:latin typeface="Alexandria"/>
              </a:rPr>
              <a:t>متى يحق للمالك تفعيل “بند الإلغاء” بدلًا من الموافقة؟</a:t>
            </a:r>
          </a:p>
          <a:p>
            <a:pPr marL="457200" lvl="0" indent="-457200" algn="r" rtl="1">
              <a:spcBef>
                <a:spcPts val="600"/>
              </a:spcBef>
              <a:spcAft>
                <a:spcPts val="600"/>
              </a:spcAft>
              <a:buFont typeface="+mj-lt"/>
              <a:buAutoNum type="arabicParenR"/>
            </a:pPr>
            <a:r>
              <a:rPr lang="ar-SY" sz="2400" b="1" dirty="0">
                <a:latin typeface="Alexandria"/>
              </a:rPr>
              <a:t>كيف توازن الإدارة بين حماية مصالح المالك وحقوق المستأجر في نقل المصلحة الإيجارية؟</a:t>
            </a:r>
            <a:endParaRPr kumimoji="0" lang="en-US" sz="2400" b="1" i="0" u="none" strike="noStrike" kern="1200" cap="none" spc="0" normalizeH="0" baseline="0" noProof="0" dirty="0">
              <a:ln>
                <a:noFill/>
              </a:ln>
              <a:effectLst/>
              <a:uLnTx/>
              <a:uFillTx/>
              <a:latin typeface="Alexandria"/>
            </a:endParaRPr>
          </a:p>
        </p:txBody>
      </p:sp>
    </p:spTree>
    <p:extLst>
      <p:ext uri="{BB962C8B-B14F-4D97-AF65-F5344CB8AC3E}">
        <p14:creationId xmlns:p14="http://schemas.microsoft.com/office/powerpoint/2010/main" val="243252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443DD-EC20-3598-9966-45C99AE6C39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4BE9AE2-8BDF-D1E4-4013-F7104383B80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024BA03-25AF-150B-6E38-07C30807DE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76E238F-3A40-F363-E7CE-AD09545F5A14}"/>
              </a:ext>
            </a:extLst>
          </p:cNvPr>
          <p:cNvSpPr txBox="1"/>
          <p:nvPr/>
        </p:nvSpPr>
        <p:spPr>
          <a:xfrm>
            <a:off x="873071" y="1155869"/>
            <a:ext cx="10848814" cy="2015936"/>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(5): تنازل عن عقد إيجار تجاري - نقل حقوق الإيجار </a:t>
            </a:r>
          </a:p>
          <a:p>
            <a:pPr algn="r" rtl="1">
              <a:buNone/>
            </a:pPr>
            <a:r>
              <a:rPr lang="ar-SY" sz="2400" b="1" dirty="0"/>
              <a:t>السؤال 1: هل رفض المالك “معقول”؟</a:t>
            </a:r>
          </a:p>
          <a:p>
            <a:pPr algn="r" rtl="1">
              <a:buFont typeface="Arial" panose="020B0604020202020204" pitchFamily="34" charset="0"/>
              <a:buChar char="•"/>
            </a:pPr>
            <a:r>
              <a:rPr lang="ar-SY" sz="2400" dirty="0"/>
              <a:t>الرفض غير معقول إذا كان المشتري قادرًا ماليًا ويحافظ على طبيعة النشاط.</a:t>
            </a:r>
          </a:p>
          <a:p>
            <a:pPr algn="r" rtl="1">
              <a:buFont typeface="Arial" panose="020B0604020202020204" pitchFamily="34" charset="0"/>
              <a:buChar char="•"/>
            </a:pPr>
            <a:r>
              <a:rPr lang="ar-SY" sz="2400" dirty="0"/>
              <a:t>المعقولية تعتمد على وجود مبرر موضوعي موثق (مثل السمعة أو عدم الملاءة).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12" name="TextBox 11">
            <a:extLst>
              <a:ext uri="{FF2B5EF4-FFF2-40B4-BE49-F238E27FC236}">
                <a16:creationId xmlns:a16="http://schemas.microsoft.com/office/drawing/2014/main" id="{AA52B6A8-F8F3-6377-942E-AA4C04BB0573}"/>
              </a:ext>
            </a:extLst>
          </p:cNvPr>
          <p:cNvSpPr txBox="1"/>
          <p:nvPr/>
        </p:nvSpPr>
        <p:spPr>
          <a:xfrm>
            <a:off x="706464" y="3645241"/>
            <a:ext cx="10848814" cy="830997"/>
          </a:xfrm>
          <a:prstGeom prst="rect">
            <a:avLst/>
          </a:prstGeom>
          <a:solidFill>
            <a:schemeClr val="bg1"/>
          </a:solidFill>
        </p:spPr>
        <p:txBody>
          <a:bodyPr wrap="square">
            <a:spAutoFit/>
          </a:bodyPr>
          <a:lstStyle/>
          <a:p>
            <a:pPr lvl="0" algn="r" rtl="1"/>
            <a:r>
              <a:rPr lang="ar-SY" sz="2400" b="1" dirty="0">
                <a:solidFill>
                  <a:prstClr val="black"/>
                </a:solidFill>
              </a:rPr>
              <a:t>السؤال 2: الفرق بين التنازل والإيجار الفرعي؟</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graphicFrame>
        <p:nvGraphicFramePr>
          <p:cNvPr id="2" name="Table 1">
            <a:extLst>
              <a:ext uri="{FF2B5EF4-FFF2-40B4-BE49-F238E27FC236}">
                <a16:creationId xmlns:a16="http://schemas.microsoft.com/office/drawing/2014/main" id="{AF7B207A-BF21-471E-9D6D-6AF04849C547}"/>
              </a:ext>
            </a:extLst>
          </p:cNvPr>
          <p:cNvGraphicFramePr>
            <a:graphicFrameLocks noGrp="1"/>
          </p:cNvGraphicFramePr>
          <p:nvPr>
            <p:extLst>
              <p:ext uri="{D42A27DB-BD31-4B8C-83A1-F6EECF244321}">
                <p14:modId xmlns:p14="http://schemas.microsoft.com/office/powerpoint/2010/main" val="1228961834"/>
              </p:ext>
            </p:extLst>
          </p:nvPr>
        </p:nvGraphicFramePr>
        <p:xfrm>
          <a:off x="1039678" y="4588766"/>
          <a:ext cx="10515600" cy="1828800"/>
        </p:xfrm>
        <a:graphic>
          <a:graphicData uri="http://schemas.openxmlformats.org/drawingml/2006/table">
            <a:tbl>
              <a:tblPr>
                <a:tableStyleId>{BDBED569-4797-4DF1-A0F4-6AAB3CD982D8}</a:tableStyleId>
              </a:tblPr>
              <a:tblGrid>
                <a:gridCol w="3505200">
                  <a:extLst>
                    <a:ext uri="{9D8B030D-6E8A-4147-A177-3AD203B41FA5}">
                      <a16:colId xmlns:a16="http://schemas.microsoft.com/office/drawing/2014/main" val="227778338"/>
                    </a:ext>
                  </a:extLst>
                </a:gridCol>
                <a:gridCol w="3505200">
                  <a:extLst>
                    <a:ext uri="{9D8B030D-6E8A-4147-A177-3AD203B41FA5}">
                      <a16:colId xmlns:a16="http://schemas.microsoft.com/office/drawing/2014/main" val="2470926167"/>
                    </a:ext>
                  </a:extLst>
                </a:gridCol>
                <a:gridCol w="3505200">
                  <a:extLst>
                    <a:ext uri="{9D8B030D-6E8A-4147-A177-3AD203B41FA5}">
                      <a16:colId xmlns:a16="http://schemas.microsoft.com/office/drawing/2014/main" val="1031578899"/>
                    </a:ext>
                  </a:extLst>
                </a:gridCol>
              </a:tblGrid>
              <a:tr h="0">
                <a:tc>
                  <a:txBody>
                    <a:bodyPr/>
                    <a:lstStyle/>
                    <a:p>
                      <a:pPr algn="ctr" rtl="1">
                        <a:buNone/>
                      </a:pPr>
                      <a:r>
                        <a:rPr lang="ar-SY" b="1" dirty="0"/>
                        <a:t>البند</a:t>
                      </a:r>
                    </a:p>
                  </a:txBody>
                  <a:tcPr anchor="ctr">
                    <a:solidFill>
                      <a:schemeClr val="bg1"/>
                    </a:solidFill>
                  </a:tcPr>
                </a:tc>
                <a:tc>
                  <a:txBody>
                    <a:bodyPr/>
                    <a:lstStyle/>
                    <a:p>
                      <a:pPr algn="ctr" rtl="1">
                        <a:buNone/>
                      </a:pPr>
                      <a:r>
                        <a:rPr lang="ar-SY" b="1" dirty="0"/>
                        <a:t>التنازل</a:t>
                      </a:r>
                      <a:endParaRPr lang="en-US" b="1" dirty="0"/>
                    </a:p>
                  </a:txBody>
                  <a:tcPr anchor="ctr">
                    <a:solidFill>
                      <a:schemeClr val="bg1"/>
                    </a:solidFill>
                  </a:tcPr>
                </a:tc>
                <a:tc>
                  <a:txBody>
                    <a:bodyPr/>
                    <a:lstStyle/>
                    <a:p>
                      <a:pPr algn="ctr" rtl="1">
                        <a:buNone/>
                      </a:pPr>
                      <a:r>
                        <a:rPr lang="ar-SY" b="1" dirty="0"/>
                        <a:t>الإيجار الفرعي</a:t>
                      </a:r>
                      <a:endParaRPr lang="en-US" b="1" dirty="0"/>
                    </a:p>
                  </a:txBody>
                  <a:tcPr anchor="ctr">
                    <a:solidFill>
                      <a:schemeClr val="bg1"/>
                    </a:solidFill>
                  </a:tcPr>
                </a:tc>
                <a:extLst>
                  <a:ext uri="{0D108BD9-81ED-4DB2-BD59-A6C34878D82A}">
                    <a16:rowId xmlns:a16="http://schemas.microsoft.com/office/drawing/2014/main" val="1818727411"/>
                  </a:ext>
                </a:extLst>
              </a:tr>
              <a:tr h="0">
                <a:tc>
                  <a:txBody>
                    <a:bodyPr/>
                    <a:lstStyle/>
                    <a:p>
                      <a:pPr algn="ctr" rtl="1">
                        <a:buNone/>
                      </a:pPr>
                      <a:r>
                        <a:rPr lang="ar-SY" b="1" dirty="0"/>
                        <a:t>نقل الحق</a:t>
                      </a:r>
                    </a:p>
                  </a:txBody>
                  <a:tcPr anchor="ctr">
                    <a:solidFill>
                      <a:schemeClr val="bg1"/>
                    </a:solidFill>
                  </a:tcPr>
                </a:tc>
                <a:tc>
                  <a:txBody>
                    <a:bodyPr/>
                    <a:lstStyle/>
                    <a:p>
                      <a:pPr algn="ctr" rtl="1">
                        <a:buNone/>
                      </a:pPr>
                      <a:r>
                        <a:rPr lang="ar-SY"/>
                        <a:t>كلي</a:t>
                      </a:r>
                    </a:p>
                  </a:txBody>
                  <a:tcPr anchor="ctr">
                    <a:solidFill>
                      <a:schemeClr val="bg1"/>
                    </a:solidFill>
                  </a:tcPr>
                </a:tc>
                <a:tc>
                  <a:txBody>
                    <a:bodyPr/>
                    <a:lstStyle/>
                    <a:p>
                      <a:pPr algn="ctr" rtl="1">
                        <a:buNone/>
                      </a:pPr>
                      <a:r>
                        <a:rPr lang="ar-SY" dirty="0"/>
                        <a:t>جزئي</a:t>
                      </a:r>
                    </a:p>
                  </a:txBody>
                  <a:tcPr anchor="ctr">
                    <a:solidFill>
                      <a:schemeClr val="bg1"/>
                    </a:solidFill>
                  </a:tcPr>
                </a:tc>
                <a:extLst>
                  <a:ext uri="{0D108BD9-81ED-4DB2-BD59-A6C34878D82A}">
                    <a16:rowId xmlns:a16="http://schemas.microsoft.com/office/drawing/2014/main" val="1763222994"/>
                  </a:ext>
                </a:extLst>
              </a:tr>
              <a:tr h="0">
                <a:tc>
                  <a:txBody>
                    <a:bodyPr/>
                    <a:lstStyle/>
                    <a:p>
                      <a:pPr algn="ctr" rtl="1">
                        <a:buNone/>
                      </a:pPr>
                      <a:r>
                        <a:rPr lang="ar-SY" b="1" dirty="0"/>
                        <a:t>علاقة المستأجر الأصلي</a:t>
                      </a:r>
                    </a:p>
                  </a:txBody>
                  <a:tcPr anchor="ctr">
                    <a:solidFill>
                      <a:schemeClr val="bg1"/>
                    </a:solidFill>
                  </a:tcPr>
                </a:tc>
                <a:tc>
                  <a:txBody>
                    <a:bodyPr/>
                    <a:lstStyle/>
                    <a:p>
                      <a:pPr algn="ctr" rtl="1">
                        <a:buNone/>
                      </a:pPr>
                      <a:r>
                        <a:rPr lang="ar-SY" dirty="0"/>
                        <a:t>تنتهي</a:t>
                      </a:r>
                    </a:p>
                  </a:txBody>
                  <a:tcPr anchor="ctr">
                    <a:solidFill>
                      <a:schemeClr val="bg1"/>
                    </a:solidFill>
                  </a:tcPr>
                </a:tc>
                <a:tc>
                  <a:txBody>
                    <a:bodyPr/>
                    <a:lstStyle/>
                    <a:p>
                      <a:pPr algn="ctr" rtl="1">
                        <a:buNone/>
                      </a:pPr>
                      <a:r>
                        <a:rPr lang="ar-SY" dirty="0"/>
                        <a:t>تستمر</a:t>
                      </a:r>
                    </a:p>
                  </a:txBody>
                  <a:tcPr anchor="ctr">
                    <a:solidFill>
                      <a:schemeClr val="bg1"/>
                    </a:solidFill>
                  </a:tcPr>
                </a:tc>
                <a:extLst>
                  <a:ext uri="{0D108BD9-81ED-4DB2-BD59-A6C34878D82A}">
                    <a16:rowId xmlns:a16="http://schemas.microsoft.com/office/drawing/2014/main" val="244065696"/>
                  </a:ext>
                </a:extLst>
              </a:tr>
              <a:tr h="0">
                <a:tc>
                  <a:txBody>
                    <a:bodyPr/>
                    <a:lstStyle/>
                    <a:p>
                      <a:pPr algn="ctr" rtl="1">
                        <a:buNone/>
                      </a:pPr>
                      <a:r>
                        <a:rPr lang="ar-SY" b="1" dirty="0"/>
                        <a:t>علاقة المالك</a:t>
                      </a:r>
                    </a:p>
                  </a:txBody>
                  <a:tcPr anchor="ctr">
                    <a:solidFill>
                      <a:schemeClr val="bg1"/>
                    </a:solidFill>
                  </a:tcPr>
                </a:tc>
                <a:tc>
                  <a:txBody>
                    <a:bodyPr/>
                    <a:lstStyle/>
                    <a:p>
                      <a:pPr algn="ctr" rtl="1">
                        <a:buNone/>
                      </a:pPr>
                      <a:r>
                        <a:rPr lang="ar-SY" dirty="0"/>
                        <a:t>تنتقل للمستأجر الجديد</a:t>
                      </a:r>
                    </a:p>
                  </a:txBody>
                  <a:tcPr anchor="ctr">
                    <a:solidFill>
                      <a:schemeClr val="bg1"/>
                    </a:solidFill>
                  </a:tcPr>
                </a:tc>
                <a:tc>
                  <a:txBody>
                    <a:bodyPr/>
                    <a:lstStyle/>
                    <a:p>
                      <a:pPr algn="ctr" rtl="1">
                        <a:buNone/>
                      </a:pPr>
                      <a:r>
                        <a:rPr lang="ar-SY" dirty="0"/>
                        <a:t>تبقى مع الأول</a:t>
                      </a:r>
                    </a:p>
                  </a:txBody>
                  <a:tcPr anchor="ctr">
                    <a:solidFill>
                      <a:schemeClr val="bg1"/>
                    </a:solidFill>
                  </a:tcPr>
                </a:tc>
                <a:extLst>
                  <a:ext uri="{0D108BD9-81ED-4DB2-BD59-A6C34878D82A}">
                    <a16:rowId xmlns:a16="http://schemas.microsoft.com/office/drawing/2014/main" val="531096902"/>
                  </a:ext>
                </a:extLst>
              </a:tr>
              <a:tr h="0">
                <a:tc>
                  <a:txBody>
                    <a:bodyPr/>
                    <a:lstStyle/>
                    <a:p>
                      <a:pPr algn="ctr" rtl="1">
                        <a:buNone/>
                      </a:pPr>
                      <a:r>
                        <a:rPr lang="ar-SY" b="1" dirty="0"/>
                        <a:t>المسؤولية القانونية</a:t>
                      </a:r>
                    </a:p>
                  </a:txBody>
                  <a:tcPr anchor="ctr">
                    <a:solidFill>
                      <a:schemeClr val="bg1"/>
                    </a:solidFill>
                  </a:tcPr>
                </a:tc>
                <a:tc>
                  <a:txBody>
                    <a:bodyPr/>
                    <a:lstStyle/>
                    <a:p>
                      <a:pPr algn="ctr" rtl="1">
                        <a:buNone/>
                      </a:pPr>
                      <a:r>
                        <a:rPr lang="ar-SY" dirty="0"/>
                        <a:t>تنتقل بالكامل</a:t>
                      </a:r>
                    </a:p>
                  </a:txBody>
                  <a:tcPr anchor="ctr">
                    <a:solidFill>
                      <a:schemeClr val="bg1"/>
                    </a:solidFill>
                  </a:tcPr>
                </a:tc>
                <a:tc>
                  <a:txBody>
                    <a:bodyPr/>
                    <a:lstStyle/>
                    <a:p>
                      <a:pPr algn="ctr" rtl="1">
                        <a:buNone/>
                      </a:pPr>
                      <a:r>
                        <a:rPr lang="ar-SY" dirty="0"/>
                        <a:t>تبقى مشتركة</a:t>
                      </a:r>
                    </a:p>
                  </a:txBody>
                  <a:tcPr anchor="ctr">
                    <a:solidFill>
                      <a:schemeClr val="bg1"/>
                    </a:solidFill>
                  </a:tcPr>
                </a:tc>
                <a:extLst>
                  <a:ext uri="{0D108BD9-81ED-4DB2-BD59-A6C34878D82A}">
                    <a16:rowId xmlns:a16="http://schemas.microsoft.com/office/drawing/2014/main" val="2637905759"/>
                  </a:ext>
                </a:extLst>
              </a:tr>
            </a:tbl>
          </a:graphicData>
        </a:graphic>
      </p:graphicFrame>
    </p:spTree>
    <p:extLst>
      <p:ext uri="{BB962C8B-B14F-4D97-AF65-F5344CB8AC3E}">
        <p14:creationId xmlns:p14="http://schemas.microsoft.com/office/powerpoint/2010/main" val="182339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8C01D-A193-07F2-ED55-1E63C63ABA7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AEF5A51-95E0-908A-AFD2-731AA2AA868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5AEF412-AE85-4089-AD1C-3314CEF092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A2FB2DC-DC6A-8FBF-CA8B-DFB28392AB90}"/>
              </a:ext>
            </a:extLst>
          </p:cNvPr>
          <p:cNvSpPr txBox="1"/>
          <p:nvPr/>
        </p:nvSpPr>
        <p:spPr>
          <a:xfrm>
            <a:off x="873071" y="1155869"/>
            <a:ext cx="10848814" cy="2015936"/>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(5): تنازل عن عقد إيجار تجاري - نقل حقوق الإيجار </a:t>
            </a:r>
          </a:p>
          <a:p>
            <a:pPr algn="r" rtl="1">
              <a:buNone/>
            </a:pPr>
            <a:r>
              <a:rPr lang="ar-SY" sz="2400" b="1" dirty="0"/>
              <a:t>السؤال 3: متى يحق للمالك الإلغاء بدل الموافقة؟</a:t>
            </a:r>
          </a:p>
          <a:p>
            <a:pPr algn="r" rtl="1">
              <a:buFont typeface="Arial" panose="020B0604020202020204" pitchFamily="34" charset="0"/>
              <a:buChar char="•"/>
            </a:pPr>
            <a:r>
              <a:rPr lang="ar-SY" sz="2400" dirty="0"/>
              <a:t>إذا نص العقد على بند </a:t>
            </a:r>
            <a:r>
              <a:rPr lang="en-US" sz="2400" dirty="0"/>
              <a:t>Option to Terminate </a:t>
            </a:r>
            <a:r>
              <a:rPr lang="ar-SY" sz="2400" dirty="0"/>
              <a:t>عند طلب التنازل.</a:t>
            </a:r>
          </a:p>
          <a:p>
            <a:pPr algn="r" rtl="1">
              <a:buFont typeface="Arial" panose="020B0604020202020204" pitchFamily="34" charset="0"/>
              <a:buChar char="•"/>
            </a:pPr>
            <a:r>
              <a:rPr lang="ar-SY" sz="2400" dirty="0"/>
              <a:t>إذا أثبت أن المستأجر الجديد لا يفي بالمعايير الائتمانية أو التشغيلي</a:t>
            </a:r>
          </a:p>
          <a:p>
            <a:pPr marL="0" marR="0" lvl="0" indent="0" algn="l" defTabSz="914400" rtl="1" eaLnBrk="1" fontAlgn="auto" latinLnBrk="0" hangingPunct="1">
              <a:lnSpc>
                <a:spcPct val="100000"/>
              </a:lnSpc>
              <a:spcBef>
                <a:spcPts val="0"/>
              </a:spcBef>
              <a:spcAft>
                <a:spcPts val="0"/>
              </a:spcAft>
              <a:buClrTx/>
              <a:buSzTx/>
              <a:buFontTx/>
              <a:buNone/>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TextBox 1">
            <a:extLst>
              <a:ext uri="{FF2B5EF4-FFF2-40B4-BE49-F238E27FC236}">
                <a16:creationId xmlns:a16="http://schemas.microsoft.com/office/drawing/2014/main" id="{BCEDEC45-E1D6-A850-0556-5755130803B7}"/>
              </a:ext>
            </a:extLst>
          </p:cNvPr>
          <p:cNvSpPr txBox="1"/>
          <p:nvPr/>
        </p:nvSpPr>
        <p:spPr>
          <a:xfrm>
            <a:off x="873071" y="3982628"/>
            <a:ext cx="10848814" cy="1569660"/>
          </a:xfrm>
          <a:prstGeom prst="rect">
            <a:avLst/>
          </a:prstGeom>
          <a:solidFill>
            <a:schemeClr val="bg1"/>
          </a:solidFill>
        </p:spPr>
        <p:txBody>
          <a:bodyPr wrap="square">
            <a:spAutoFit/>
          </a:bodyPr>
          <a:lstStyle/>
          <a:p>
            <a:pPr algn="r" rtl="1">
              <a:buNone/>
            </a:pPr>
            <a:r>
              <a:rPr lang="ar-SY" sz="2400" b="1" dirty="0"/>
              <a:t>السؤال 4: كيف نوازن بين حماية المالك وحقوق المستأجر؟</a:t>
            </a:r>
          </a:p>
          <a:p>
            <a:pPr algn="r" rtl="1">
              <a:buFont typeface="Arial" panose="020B0604020202020204" pitchFamily="34" charset="0"/>
              <a:buChar char="•"/>
            </a:pPr>
            <a:r>
              <a:rPr lang="ar-SY" sz="2400" dirty="0"/>
              <a:t>اشتراط موافقة مسبقة كتابية.</a:t>
            </a:r>
          </a:p>
          <a:p>
            <a:pPr algn="r" rtl="1">
              <a:buFont typeface="Arial" panose="020B0604020202020204" pitchFamily="34" charset="0"/>
              <a:buChar char="•"/>
            </a:pPr>
            <a:r>
              <a:rPr lang="ar-SY" sz="2400" dirty="0"/>
              <a:t>فرض رسوم إدارية معقولة فقط (لا تتجاوز 10%).</a:t>
            </a:r>
          </a:p>
          <a:p>
            <a:pPr algn="r" rtl="1">
              <a:buFont typeface="Arial" panose="020B0604020202020204" pitchFamily="34" charset="0"/>
              <a:buChar char="•"/>
            </a:pPr>
            <a:r>
              <a:rPr lang="ar-SY" sz="2400" dirty="0"/>
              <a:t>تطبيق معايير تقييم شفافة للمستأجر الجديد</a:t>
            </a:r>
          </a:p>
        </p:txBody>
      </p:sp>
    </p:spTree>
    <p:extLst>
      <p:ext uri="{BB962C8B-B14F-4D97-AF65-F5344CB8AC3E}">
        <p14:creationId xmlns:p14="http://schemas.microsoft.com/office/powerpoint/2010/main" val="161291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99381-1D9D-FE15-148A-DA37EF7AE5F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B12763F-5AA5-A459-17D5-5844F2A7C76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D4B51A-B438-5828-213B-FB60BFF40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2290CD2-D629-2DF8-0882-6EDD3CCF0C66}"/>
              </a:ext>
            </a:extLst>
          </p:cNvPr>
          <p:cNvSpPr txBox="1"/>
          <p:nvPr/>
        </p:nvSpPr>
        <p:spPr>
          <a:xfrm>
            <a:off x="180431" y="1443841"/>
            <a:ext cx="11799759" cy="3970318"/>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(6): خيار الشراء وحق الأولوية - خيارات التملك في عقود الإيجار التجاري </a:t>
            </a:r>
          </a:p>
          <a:p>
            <a:pPr lvl="0" algn="r" rtl="1">
              <a:spcBef>
                <a:spcPts val="600"/>
              </a:spcBef>
              <a:spcAft>
                <a:spcPts val="600"/>
              </a:spcAft>
            </a:pPr>
            <a:r>
              <a:rPr lang="ar-SY" sz="2400" b="1" dirty="0">
                <a:latin typeface="Alexandria"/>
              </a:rPr>
              <a:t>شركة صناعية استثمرت 2 مليون ريال في تجهيزات المصنع المستأجر. بعد 7 سنوات، قرر المالك بيع العقار إلى مستثمر آخر رغم أن العقد يحتوي على “حق الأولوية في الشراء </a:t>
            </a:r>
          </a:p>
          <a:p>
            <a:pPr lvl="0" algn="r" rtl="1">
              <a:spcBef>
                <a:spcPts val="600"/>
              </a:spcBef>
              <a:spcAft>
                <a:spcPts val="600"/>
              </a:spcAft>
            </a:pPr>
            <a:r>
              <a:rPr lang="ar-SY" sz="2400" b="1" dirty="0">
                <a:latin typeface="Alexandria"/>
              </a:rPr>
              <a:t>أبلغ المالك المستأجر بعد توقيع اتفاق مبدئي مع المشتري الجديد.</a:t>
            </a:r>
          </a:p>
          <a:p>
            <a:pPr marL="457200" lvl="0" indent="-457200" algn="r" rtl="1">
              <a:spcBef>
                <a:spcPts val="600"/>
              </a:spcBef>
              <a:spcAft>
                <a:spcPts val="600"/>
              </a:spcAft>
              <a:buFont typeface="+mj-lt"/>
              <a:buAutoNum type="arabicParenR"/>
            </a:pPr>
            <a:r>
              <a:rPr lang="ar-SY" sz="2400" b="1" dirty="0">
                <a:latin typeface="Alexandria"/>
              </a:rPr>
              <a:t>هل أخل المالك ببند حق الأولوية؟</a:t>
            </a:r>
          </a:p>
          <a:p>
            <a:pPr marL="457200" lvl="0" indent="-457200" algn="r" rtl="1">
              <a:spcBef>
                <a:spcPts val="600"/>
              </a:spcBef>
              <a:spcAft>
                <a:spcPts val="600"/>
              </a:spcAft>
              <a:buFont typeface="+mj-lt"/>
              <a:buAutoNum type="arabicParenR"/>
            </a:pPr>
            <a:r>
              <a:rPr lang="ar-SY" sz="2400" b="1" dirty="0">
                <a:latin typeface="Alexandria"/>
              </a:rPr>
              <a:t>ما الفرق بين </a:t>
            </a:r>
            <a:r>
              <a:rPr lang="en-US" sz="2400" b="1" dirty="0">
                <a:latin typeface="Alexandria"/>
              </a:rPr>
              <a:t> </a:t>
            </a:r>
            <a:r>
              <a:rPr lang="en-US" sz="2400" b="1" dirty="0">
                <a:latin typeface="Alexandria"/>
                <a:cs typeface="Arial" panose="020B0604020202020204" pitchFamily="34" charset="0"/>
              </a:rPr>
              <a:t>Option to Buy </a:t>
            </a:r>
            <a:r>
              <a:rPr lang="ar-SY" sz="2400" b="1" dirty="0">
                <a:latin typeface="Alexandria"/>
              </a:rPr>
              <a:t>و</a:t>
            </a:r>
            <a:r>
              <a:rPr lang="en-US" sz="2400" b="1" dirty="0">
                <a:latin typeface="Alexandria"/>
              </a:rPr>
              <a:t> </a:t>
            </a:r>
            <a:r>
              <a:rPr lang="en-US" sz="2400" b="1" dirty="0">
                <a:latin typeface="Alexandria"/>
                <a:cs typeface="Arial" panose="020B0604020202020204" pitchFamily="34" charset="0"/>
              </a:rPr>
              <a:t>Right of First Refusal </a:t>
            </a:r>
            <a:r>
              <a:rPr lang="ar-SY" sz="2400" b="1" dirty="0">
                <a:latin typeface="Alexandria"/>
              </a:rPr>
              <a:t>في الالتزامات القانونية؟</a:t>
            </a:r>
          </a:p>
          <a:p>
            <a:pPr marL="457200" lvl="0" indent="-457200" algn="r" rtl="1">
              <a:spcBef>
                <a:spcPts val="600"/>
              </a:spcBef>
              <a:spcAft>
                <a:spcPts val="600"/>
              </a:spcAft>
              <a:buFont typeface="+mj-lt"/>
              <a:buAutoNum type="arabicParenR"/>
            </a:pPr>
            <a:r>
              <a:rPr lang="ar-SY" sz="2400" b="1" dirty="0">
                <a:latin typeface="Alexandria"/>
              </a:rPr>
              <a:t>كيف يمكن تطبيق المبدأ الاقتصادي “التكافؤ المالي” </a:t>
            </a:r>
            <a:r>
              <a:rPr lang="en-US" sz="2400" b="1" dirty="0">
                <a:latin typeface="Alexandria"/>
                <a:cs typeface="Arial" panose="020B0604020202020204" pitchFamily="34" charset="0"/>
              </a:rPr>
              <a:t>Economic Equivalence  </a:t>
            </a:r>
            <a:r>
              <a:rPr lang="ar-SY" sz="2400" b="1" dirty="0">
                <a:latin typeface="Alexandria"/>
                <a:cs typeface="Arial" panose="020B0604020202020204" pitchFamily="34" charset="0"/>
              </a:rPr>
              <a:t> </a:t>
            </a:r>
            <a:r>
              <a:rPr lang="ar-SY" sz="2400" b="1" dirty="0">
                <a:latin typeface="Alexandria"/>
              </a:rPr>
              <a:t>في هذه الحالة؟</a:t>
            </a:r>
          </a:p>
          <a:p>
            <a:pPr marL="457200" lvl="0" indent="-457200" algn="r" rtl="1">
              <a:spcBef>
                <a:spcPts val="600"/>
              </a:spcBef>
              <a:spcAft>
                <a:spcPts val="600"/>
              </a:spcAft>
              <a:buFont typeface="+mj-lt"/>
              <a:buAutoNum type="arabicParenR"/>
            </a:pPr>
            <a:r>
              <a:rPr lang="ar-SY" sz="2400" b="1" dirty="0">
                <a:latin typeface="Alexandria"/>
              </a:rPr>
              <a:t>اقترح صياغة بند عقدي يمنع هذا النوع من النزاعات مستقبلًا.</a:t>
            </a:r>
            <a:endParaRPr kumimoji="0" lang="en-US" sz="2400" b="1" i="0" u="none" strike="noStrike" kern="1200" cap="none" spc="0" normalizeH="0" baseline="0" noProof="0" dirty="0">
              <a:ln>
                <a:noFill/>
              </a:ln>
              <a:effectLst/>
              <a:uLnTx/>
              <a:uFillTx/>
              <a:latin typeface="Alexandria"/>
            </a:endParaRPr>
          </a:p>
        </p:txBody>
      </p:sp>
    </p:spTree>
    <p:extLst>
      <p:ext uri="{BB962C8B-B14F-4D97-AF65-F5344CB8AC3E}">
        <p14:creationId xmlns:p14="http://schemas.microsoft.com/office/powerpoint/2010/main" val="33346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86CE1-20A6-7FD7-FF3E-CFFD0054A56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DB85D1D-8F4F-5366-E4A2-C978651D169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76B00AC-3EF5-BB58-862E-611F206E9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DFEFF50-1D33-CE90-C6E2-DA8377C55F41}"/>
              </a:ext>
            </a:extLst>
          </p:cNvPr>
          <p:cNvSpPr txBox="1"/>
          <p:nvPr/>
        </p:nvSpPr>
        <p:spPr>
          <a:xfrm>
            <a:off x="873071" y="1155869"/>
            <a:ext cx="10848814" cy="2015936"/>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(6): خيار الشراء وحق الأولوية - خيارات التملك في عقود الإيجار التجاري </a:t>
            </a:r>
          </a:p>
          <a:p>
            <a:pPr algn="r" rtl="1">
              <a:buNone/>
            </a:pPr>
            <a:r>
              <a:rPr lang="ar-SY" sz="2400" b="1" dirty="0"/>
              <a:t>السؤال 1: هل أخل المالك بالبند؟</a:t>
            </a:r>
          </a:p>
          <a:p>
            <a:pPr algn="r" rtl="1">
              <a:buFont typeface="Arial" panose="020B0604020202020204" pitchFamily="34" charset="0"/>
              <a:buChar char="•"/>
            </a:pPr>
            <a:r>
              <a:rPr lang="ar-SY" sz="2400" dirty="0"/>
              <a:t>نعم، لأنه لم يُخطر المستأجر قبل الاتفاق مع طرف ثالث.</a:t>
            </a:r>
          </a:p>
          <a:p>
            <a:pPr algn="r" rtl="1">
              <a:buFont typeface="Arial" panose="020B0604020202020204" pitchFamily="34" charset="0"/>
              <a:buChar char="•"/>
            </a:pPr>
            <a:r>
              <a:rPr lang="ar-SY" sz="2400" dirty="0"/>
              <a:t>يجب عليه تقديم عرض مماثل وفق شروط </a:t>
            </a:r>
            <a:r>
              <a:rPr lang="en-US" sz="2400" b="1" dirty="0"/>
              <a:t>Right of First Refusal (ROFR)</a:t>
            </a:r>
            <a:r>
              <a:rPr lang="en-US" sz="2400" dirty="0"/>
              <a:t>.</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12" name="TextBox 11">
            <a:extLst>
              <a:ext uri="{FF2B5EF4-FFF2-40B4-BE49-F238E27FC236}">
                <a16:creationId xmlns:a16="http://schemas.microsoft.com/office/drawing/2014/main" id="{BEAE87BE-13E0-2877-0709-28E2D892ABC0}"/>
              </a:ext>
            </a:extLst>
          </p:cNvPr>
          <p:cNvSpPr txBox="1"/>
          <p:nvPr/>
        </p:nvSpPr>
        <p:spPr>
          <a:xfrm>
            <a:off x="706464" y="3645241"/>
            <a:ext cx="10848814" cy="830997"/>
          </a:xfrm>
          <a:prstGeom prst="rect">
            <a:avLst/>
          </a:prstGeom>
          <a:solidFill>
            <a:schemeClr val="bg1"/>
          </a:solidFill>
        </p:spPr>
        <p:txBody>
          <a:bodyPr wrap="square">
            <a:spAutoFit/>
          </a:bodyPr>
          <a:lstStyle/>
          <a:p>
            <a:pPr algn="r" rtl="1"/>
            <a:r>
              <a:rPr lang="ar-SY" sz="2400" b="1" dirty="0"/>
              <a:t>السؤال 2: الفرق بين  </a:t>
            </a:r>
            <a:r>
              <a:rPr lang="en-US" sz="2400" b="1" dirty="0"/>
              <a:t> Option to Buy </a:t>
            </a:r>
            <a:r>
              <a:rPr lang="ar-SY" sz="2400" b="1" dirty="0"/>
              <a:t>و</a:t>
            </a:r>
            <a:r>
              <a:rPr lang="en-US" sz="2400" b="1" dirty="0"/>
              <a:t>ROFR؟</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graphicFrame>
        <p:nvGraphicFramePr>
          <p:cNvPr id="3" name="Table 2">
            <a:extLst>
              <a:ext uri="{FF2B5EF4-FFF2-40B4-BE49-F238E27FC236}">
                <a16:creationId xmlns:a16="http://schemas.microsoft.com/office/drawing/2014/main" id="{D2C39669-8CF0-521E-876D-CDA95FADF477}"/>
              </a:ext>
            </a:extLst>
          </p:cNvPr>
          <p:cNvGraphicFramePr>
            <a:graphicFrameLocks noGrp="1"/>
          </p:cNvGraphicFramePr>
          <p:nvPr>
            <p:extLst>
              <p:ext uri="{D42A27DB-BD31-4B8C-83A1-F6EECF244321}">
                <p14:modId xmlns:p14="http://schemas.microsoft.com/office/powerpoint/2010/main" val="2876838855"/>
              </p:ext>
            </p:extLst>
          </p:nvPr>
        </p:nvGraphicFramePr>
        <p:xfrm>
          <a:off x="1206285" y="4598652"/>
          <a:ext cx="10515600" cy="1463040"/>
        </p:xfrm>
        <a:graphic>
          <a:graphicData uri="http://schemas.openxmlformats.org/drawingml/2006/table">
            <a:tbl>
              <a:tblPr>
                <a:tableStyleId>{BDBED569-4797-4DF1-A0F4-6AAB3CD982D8}</a:tableStyleId>
              </a:tblPr>
              <a:tblGrid>
                <a:gridCol w="3505200">
                  <a:extLst>
                    <a:ext uri="{9D8B030D-6E8A-4147-A177-3AD203B41FA5}">
                      <a16:colId xmlns:a16="http://schemas.microsoft.com/office/drawing/2014/main" val="2922285596"/>
                    </a:ext>
                  </a:extLst>
                </a:gridCol>
                <a:gridCol w="3505200">
                  <a:extLst>
                    <a:ext uri="{9D8B030D-6E8A-4147-A177-3AD203B41FA5}">
                      <a16:colId xmlns:a16="http://schemas.microsoft.com/office/drawing/2014/main" val="3953364635"/>
                    </a:ext>
                  </a:extLst>
                </a:gridCol>
                <a:gridCol w="3505200">
                  <a:extLst>
                    <a:ext uri="{9D8B030D-6E8A-4147-A177-3AD203B41FA5}">
                      <a16:colId xmlns:a16="http://schemas.microsoft.com/office/drawing/2014/main" val="772620262"/>
                    </a:ext>
                  </a:extLst>
                </a:gridCol>
              </a:tblGrid>
              <a:tr h="0">
                <a:tc>
                  <a:txBody>
                    <a:bodyPr/>
                    <a:lstStyle/>
                    <a:p>
                      <a:pPr algn="r" rtl="1">
                        <a:buNone/>
                      </a:pPr>
                      <a:r>
                        <a:rPr lang="ar-SY" b="1" dirty="0"/>
                        <a:t>البند</a:t>
                      </a:r>
                    </a:p>
                  </a:txBody>
                  <a:tcPr anchor="ctr">
                    <a:solidFill>
                      <a:schemeClr val="bg1"/>
                    </a:solidFill>
                  </a:tcPr>
                </a:tc>
                <a:tc>
                  <a:txBody>
                    <a:bodyPr/>
                    <a:lstStyle/>
                    <a:p>
                      <a:pPr algn="r" rtl="1">
                        <a:buNone/>
                      </a:pPr>
                      <a:r>
                        <a:rPr lang="en-US" b="1" dirty="0"/>
                        <a:t>Option to Buy</a:t>
                      </a:r>
                    </a:p>
                  </a:txBody>
                  <a:tcPr anchor="ctr">
                    <a:solidFill>
                      <a:schemeClr val="bg1"/>
                    </a:solidFill>
                  </a:tcPr>
                </a:tc>
                <a:tc>
                  <a:txBody>
                    <a:bodyPr/>
                    <a:lstStyle/>
                    <a:p>
                      <a:pPr algn="r" rtl="1">
                        <a:buNone/>
                      </a:pPr>
                      <a:r>
                        <a:rPr lang="en-US" b="1" dirty="0"/>
                        <a:t>Right of First Refusal</a:t>
                      </a:r>
                    </a:p>
                  </a:txBody>
                  <a:tcPr anchor="ctr">
                    <a:solidFill>
                      <a:schemeClr val="bg1"/>
                    </a:solidFill>
                  </a:tcPr>
                </a:tc>
                <a:extLst>
                  <a:ext uri="{0D108BD9-81ED-4DB2-BD59-A6C34878D82A}">
                    <a16:rowId xmlns:a16="http://schemas.microsoft.com/office/drawing/2014/main" val="2023290682"/>
                  </a:ext>
                </a:extLst>
              </a:tr>
              <a:tr h="0">
                <a:tc>
                  <a:txBody>
                    <a:bodyPr/>
                    <a:lstStyle/>
                    <a:p>
                      <a:pPr algn="r" rtl="1">
                        <a:buNone/>
                      </a:pPr>
                      <a:r>
                        <a:rPr lang="ar-SY" b="1" dirty="0"/>
                        <a:t>طبيعة الحق</a:t>
                      </a:r>
                    </a:p>
                  </a:txBody>
                  <a:tcPr anchor="ctr">
                    <a:solidFill>
                      <a:schemeClr val="bg1"/>
                    </a:solidFill>
                  </a:tcPr>
                </a:tc>
                <a:tc>
                  <a:txBody>
                    <a:bodyPr/>
                    <a:lstStyle/>
                    <a:p>
                      <a:pPr algn="r" rtl="1">
                        <a:buNone/>
                      </a:pPr>
                      <a:r>
                        <a:rPr lang="ar-SY" dirty="0"/>
                        <a:t>التزام بالبيع عند طلب المستأجر</a:t>
                      </a:r>
                    </a:p>
                  </a:txBody>
                  <a:tcPr anchor="ctr">
                    <a:solidFill>
                      <a:schemeClr val="bg1"/>
                    </a:solidFill>
                  </a:tcPr>
                </a:tc>
                <a:tc>
                  <a:txBody>
                    <a:bodyPr/>
                    <a:lstStyle/>
                    <a:p>
                      <a:pPr algn="r" rtl="1">
                        <a:buNone/>
                      </a:pPr>
                      <a:r>
                        <a:rPr lang="ar-SY"/>
                        <a:t>التزام بعرض الشروط قبل البيع للغير</a:t>
                      </a:r>
                    </a:p>
                  </a:txBody>
                  <a:tcPr anchor="ctr">
                    <a:solidFill>
                      <a:schemeClr val="bg1"/>
                    </a:solidFill>
                  </a:tcPr>
                </a:tc>
                <a:extLst>
                  <a:ext uri="{0D108BD9-81ED-4DB2-BD59-A6C34878D82A}">
                    <a16:rowId xmlns:a16="http://schemas.microsoft.com/office/drawing/2014/main" val="405278316"/>
                  </a:ext>
                </a:extLst>
              </a:tr>
              <a:tr h="0">
                <a:tc>
                  <a:txBody>
                    <a:bodyPr/>
                    <a:lstStyle/>
                    <a:p>
                      <a:pPr algn="r" rtl="1">
                        <a:buNone/>
                      </a:pPr>
                      <a:r>
                        <a:rPr lang="ar-SY" b="1" dirty="0"/>
                        <a:t>التفعيل</a:t>
                      </a:r>
                    </a:p>
                  </a:txBody>
                  <a:tcPr anchor="ctr">
                    <a:solidFill>
                      <a:schemeClr val="bg1"/>
                    </a:solidFill>
                  </a:tcPr>
                </a:tc>
                <a:tc>
                  <a:txBody>
                    <a:bodyPr/>
                    <a:lstStyle/>
                    <a:p>
                      <a:pPr algn="r" rtl="1">
                        <a:buNone/>
                      </a:pPr>
                      <a:r>
                        <a:rPr lang="ar-SY"/>
                        <a:t>بإرادة المستأجر</a:t>
                      </a:r>
                    </a:p>
                  </a:txBody>
                  <a:tcPr anchor="ctr">
                    <a:solidFill>
                      <a:schemeClr val="bg1"/>
                    </a:solidFill>
                  </a:tcPr>
                </a:tc>
                <a:tc>
                  <a:txBody>
                    <a:bodyPr/>
                    <a:lstStyle/>
                    <a:p>
                      <a:pPr algn="r" rtl="1">
                        <a:buNone/>
                      </a:pPr>
                      <a:r>
                        <a:rPr lang="ar-SY"/>
                        <a:t>بعد نية المالك البيع</a:t>
                      </a:r>
                    </a:p>
                  </a:txBody>
                  <a:tcPr anchor="ctr">
                    <a:solidFill>
                      <a:schemeClr val="bg1"/>
                    </a:solidFill>
                  </a:tcPr>
                </a:tc>
                <a:extLst>
                  <a:ext uri="{0D108BD9-81ED-4DB2-BD59-A6C34878D82A}">
                    <a16:rowId xmlns:a16="http://schemas.microsoft.com/office/drawing/2014/main" val="3080282391"/>
                  </a:ext>
                </a:extLst>
              </a:tr>
              <a:tr h="0">
                <a:tc>
                  <a:txBody>
                    <a:bodyPr/>
                    <a:lstStyle/>
                    <a:p>
                      <a:pPr algn="r" rtl="1">
                        <a:buNone/>
                      </a:pPr>
                      <a:r>
                        <a:rPr lang="ar-SY" b="1" dirty="0"/>
                        <a:t>القوة القانونية</a:t>
                      </a:r>
                    </a:p>
                  </a:txBody>
                  <a:tcPr anchor="ctr">
                    <a:solidFill>
                      <a:schemeClr val="bg1"/>
                    </a:solidFill>
                  </a:tcPr>
                </a:tc>
                <a:tc>
                  <a:txBody>
                    <a:bodyPr/>
                    <a:lstStyle/>
                    <a:p>
                      <a:pPr algn="r" rtl="1">
                        <a:buNone/>
                      </a:pPr>
                      <a:r>
                        <a:rPr lang="ar-SY"/>
                        <a:t>أقوى وأكثر تحديدًا</a:t>
                      </a:r>
                    </a:p>
                  </a:txBody>
                  <a:tcPr anchor="ctr">
                    <a:solidFill>
                      <a:schemeClr val="bg1"/>
                    </a:solidFill>
                  </a:tcPr>
                </a:tc>
                <a:tc>
                  <a:txBody>
                    <a:bodyPr/>
                    <a:lstStyle/>
                    <a:p>
                      <a:pPr algn="r" rtl="1">
                        <a:buNone/>
                      </a:pPr>
                      <a:r>
                        <a:rPr lang="ar-SY" dirty="0"/>
                        <a:t>أضعف وأقل إلزامًا</a:t>
                      </a:r>
                    </a:p>
                  </a:txBody>
                  <a:tcPr anchor="ctr">
                    <a:solidFill>
                      <a:schemeClr val="bg1"/>
                    </a:solidFill>
                  </a:tcPr>
                </a:tc>
                <a:extLst>
                  <a:ext uri="{0D108BD9-81ED-4DB2-BD59-A6C34878D82A}">
                    <a16:rowId xmlns:a16="http://schemas.microsoft.com/office/drawing/2014/main" val="3969091640"/>
                  </a:ext>
                </a:extLst>
              </a:tr>
            </a:tbl>
          </a:graphicData>
        </a:graphic>
      </p:graphicFrame>
    </p:spTree>
    <p:extLst>
      <p:ext uri="{BB962C8B-B14F-4D97-AF65-F5344CB8AC3E}">
        <p14:creationId xmlns:p14="http://schemas.microsoft.com/office/powerpoint/2010/main" val="192153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70F6B-DC8E-CBB2-5B89-7FB69FF8E09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1C9A16F-03B8-D748-981A-2F6EBE10FF8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FB9833F-9027-CD86-2F2F-CDAEFCC8DA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9FFF0F4-03B6-6BE7-346D-35A48C36A7BE}"/>
              </a:ext>
            </a:extLst>
          </p:cNvPr>
          <p:cNvSpPr txBox="1"/>
          <p:nvPr/>
        </p:nvSpPr>
        <p:spPr>
          <a:xfrm>
            <a:off x="873071" y="1155869"/>
            <a:ext cx="10848814" cy="1646605"/>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(6): خيار الشراء وحق الأولوية - خيارات التملك في عقود الإيجار التجاري </a:t>
            </a:r>
          </a:p>
          <a:p>
            <a:pPr algn="r" rtl="1">
              <a:buNone/>
            </a:pPr>
            <a:r>
              <a:rPr lang="ar-SY" sz="2400" b="1" dirty="0"/>
              <a:t>السؤال 3: تطبيق مبدأ “التكافؤ المالي”؟</a:t>
            </a:r>
          </a:p>
          <a:p>
            <a:pPr algn="r" rtl="1">
              <a:buFont typeface="Arial" panose="020B0604020202020204" pitchFamily="34" charset="0"/>
              <a:buChar char="•"/>
            </a:pPr>
            <a:r>
              <a:rPr lang="ar-SY" sz="2400" dirty="0"/>
              <a:t>يجب أن يمنح المالك المستأجر فرصة الشراء بنفس السعر والشروط المالية المقدمة من المشتري الجديد </a:t>
            </a:r>
            <a:r>
              <a:rPr lang="en-US" sz="2400" dirty="0"/>
              <a:t>Financial Equivalence</a:t>
            </a: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TextBox 1">
            <a:extLst>
              <a:ext uri="{FF2B5EF4-FFF2-40B4-BE49-F238E27FC236}">
                <a16:creationId xmlns:a16="http://schemas.microsoft.com/office/drawing/2014/main" id="{1CBBF668-BD43-CF77-DB17-3818536A7D94}"/>
              </a:ext>
            </a:extLst>
          </p:cNvPr>
          <p:cNvSpPr txBox="1"/>
          <p:nvPr/>
        </p:nvSpPr>
        <p:spPr>
          <a:xfrm>
            <a:off x="873071" y="3982628"/>
            <a:ext cx="10848814" cy="1200329"/>
          </a:xfrm>
          <a:prstGeom prst="rect">
            <a:avLst/>
          </a:prstGeom>
          <a:solidFill>
            <a:schemeClr val="bg1"/>
          </a:solidFill>
        </p:spPr>
        <p:txBody>
          <a:bodyPr wrap="square">
            <a:spAutoFit/>
          </a:bodyPr>
          <a:lstStyle/>
          <a:p>
            <a:pPr algn="r" rtl="1">
              <a:buNone/>
            </a:pPr>
            <a:r>
              <a:rPr lang="ar-SY" sz="2400" b="1" dirty="0"/>
              <a:t>السؤال 4: بند مقترح لتجنب النزاعات:</a:t>
            </a:r>
          </a:p>
          <a:p>
            <a:pPr algn="r" rtl="1">
              <a:buNone/>
            </a:pPr>
            <a:r>
              <a:rPr lang="ar-SY" sz="2400" dirty="0"/>
              <a:t>“في حال رغبة المالك ببيع العقار، يلتزم بإشعار المستأجر كتابيًا قبل 30 يومًا من عرض البيع، ويحق للمستأجر ممارسة حق الأولوية بالشراء بذات السعر والشروط خلال 15 يومًا من تاريخ الإشعار</a:t>
            </a:r>
          </a:p>
        </p:txBody>
      </p:sp>
    </p:spTree>
    <p:extLst>
      <p:ext uri="{BB962C8B-B14F-4D97-AF65-F5344CB8AC3E}">
        <p14:creationId xmlns:p14="http://schemas.microsoft.com/office/powerpoint/2010/main" val="176521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432</TotalTime>
  <Words>1626</Words>
  <Application>Microsoft Office PowerPoint</Application>
  <PresentationFormat>Widescreen</PresentationFormat>
  <Paragraphs>184</Paragraphs>
  <Slides>21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19</cp:revision>
  <dcterms:created xsi:type="dcterms:W3CDTF">2023-04-29T09:08:00Z</dcterms:created>
  <dcterms:modified xsi:type="dcterms:W3CDTF">2025-11-27T07:47:27Z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