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482" r:id="rId3"/>
    <p:sldId id="259" r:id="rId4"/>
    <p:sldId id="260" r:id="rId5"/>
    <p:sldId id="261" r:id="rId6"/>
    <p:sldId id="262" r:id="rId7"/>
    <p:sldId id="263" r:id="rId8"/>
    <p:sldId id="264" r:id="rId9"/>
    <p:sldId id="265" r:id="rId10"/>
    <p:sldId id="266" r:id="rId11"/>
    <p:sldId id="267" r:id="rId12"/>
    <p:sldId id="268" r:id="rId13"/>
    <p:sldId id="269" r:id="rId14"/>
    <p:sldId id="527" r:id="rId15"/>
    <p:sldId id="272" r:id="rId16"/>
    <p:sldId id="273" r:id="rId17"/>
    <p:sldId id="274" r:id="rId18"/>
    <p:sldId id="275"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3" r:id="rId33"/>
    <p:sldId id="291" r:id="rId34"/>
    <p:sldId id="292" r:id="rId35"/>
    <p:sldId id="294" r:id="rId36"/>
    <p:sldId id="295" r:id="rId37"/>
    <p:sldId id="296" r:id="rId38"/>
    <p:sldId id="301" r:id="rId39"/>
    <p:sldId id="297" r:id="rId40"/>
    <p:sldId id="528" r:id="rId41"/>
    <p:sldId id="304" r:id="rId42"/>
    <p:sldId id="305" r:id="rId43"/>
    <p:sldId id="529" r:id="rId44"/>
    <p:sldId id="309" r:id="rId45"/>
    <p:sldId id="311" r:id="rId46"/>
    <p:sldId id="312" r:id="rId47"/>
    <p:sldId id="530" r:id="rId48"/>
    <p:sldId id="314" r:id="rId49"/>
    <p:sldId id="310" r:id="rId50"/>
    <p:sldId id="531"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262"/>
            <p14:sldId id="263"/>
            <p14:sldId id="264"/>
            <p14:sldId id="265"/>
            <p14:sldId id="266"/>
            <p14:sldId id="267"/>
            <p14:sldId id="268"/>
            <p14:sldId id="269"/>
            <p14:sldId id="527"/>
            <p14:sldId id="272"/>
            <p14:sldId id="273"/>
            <p14:sldId id="274"/>
            <p14:sldId id="275"/>
            <p14:sldId id="278"/>
            <p14:sldId id="279"/>
            <p14:sldId id="280"/>
            <p14:sldId id="281"/>
            <p14:sldId id="282"/>
            <p14:sldId id="283"/>
            <p14:sldId id="284"/>
            <p14:sldId id="285"/>
            <p14:sldId id="286"/>
            <p14:sldId id="287"/>
            <p14:sldId id="288"/>
            <p14:sldId id="289"/>
            <p14:sldId id="290"/>
            <p14:sldId id="293"/>
            <p14:sldId id="291"/>
            <p14:sldId id="292"/>
            <p14:sldId id="294"/>
            <p14:sldId id="295"/>
            <p14:sldId id="296"/>
            <p14:sldId id="301"/>
            <p14:sldId id="297"/>
            <p14:sldId id="528"/>
            <p14:sldId id="304"/>
            <p14:sldId id="305"/>
            <p14:sldId id="529"/>
            <p14:sldId id="309"/>
            <p14:sldId id="311"/>
            <p14:sldId id="312"/>
            <p14:sldId id="530"/>
            <p14:sldId id="314"/>
            <p14:sldId id="310"/>
            <p14:sldId id="53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03203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267829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3.svg"/><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998560"/>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1941" y="5843657"/>
            <a:ext cx="289440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119EBBA-0F9C-9AB8-2A10-E30BE62EF2F1}"/>
              </a:ext>
            </a:extLst>
          </p:cNvPr>
          <p:cNvSpPr txBox="1"/>
          <p:nvPr/>
        </p:nvSpPr>
        <p:spPr>
          <a:xfrm>
            <a:off x="226665" y="3689899"/>
            <a:ext cx="5601771"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
        <p:nvSpPr>
          <p:cNvPr id="3" name="TextBox 2">
            <a:extLst>
              <a:ext uri="{FF2B5EF4-FFF2-40B4-BE49-F238E27FC236}">
                <a16:creationId xmlns:a16="http://schemas.microsoft.com/office/drawing/2014/main" id="{E4584665-C981-C040-86BC-427EAB177A8E}"/>
              </a:ext>
            </a:extLst>
          </p:cNvPr>
          <p:cNvSpPr txBox="1"/>
          <p:nvPr/>
        </p:nvSpPr>
        <p:spPr>
          <a:xfrm>
            <a:off x="824506" y="4814038"/>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a:t>
            </a:r>
            <a:r>
              <a:rPr lang="ar-SA" sz="2000" dirty="0">
                <a:highlight>
                  <a:srgbClr val="FFFFFF"/>
                </a:highlight>
                <a:latin typeface="Times New Roman" panose="02020603050405020304" pitchFamily="18" charset="0"/>
                <a:cs typeface="Times New Roman" panose="02020603050405020304" pitchFamily="18" charset="0"/>
              </a:rPr>
              <a:t>202</a:t>
            </a:r>
            <a:endParaRPr lang="en-US" sz="2000" dirty="0">
              <a:highlight>
                <a:srgbClr val="FF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384995"/>
          </a:xfrm>
          <a:prstGeom prst="rect">
            <a:avLst/>
          </a:prstGeom>
          <a:noFill/>
        </p:spPr>
        <p:txBody>
          <a:bodyPr wrap="square" rtlCol="0">
            <a:spAutoFit/>
          </a:bodyPr>
          <a:lstStyle/>
          <a:p>
            <a:pPr algn="just"/>
            <a:r>
              <a:rPr lang="en-US" sz="2800" b="1" dirty="0">
                <a:solidFill>
                  <a:srgbClr val="00B0F0"/>
                </a:solidFill>
              </a:rPr>
              <a:t>How to Get a Job: Searches, Dossiers, Portfolios, Résumés, Letters, and Interviews.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71004" y="4867058"/>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4" name="Graphic 21">
            <a:extLst>
              <a:ext uri="{FF2B5EF4-FFF2-40B4-BE49-F238E27FC236}">
                <a16:creationId xmlns:a16="http://schemas.microsoft.com/office/drawing/2014/main" id="{A75236CF-A897-4DD1-8BD4-EA2AE59E7A6A}"/>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569461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71428" y="649788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8963938"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2" name="Rectangle 11"/>
          <p:cNvSpPr/>
          <p:nvPr/>
        </p:nvSpPr>
        <p:spPr>
          <a:xfrm>
            <a:off x="1014366" y="1823539"/>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solidFill>
                  <a:srgbClr val="00B050"/>
                </a:solidFill>
              </a:rPr>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t>Lecture 10:  Writing Careful Long Reports.</a:t>
            </a:r>
          </a:p>
        </p:txBody>
      </p:sp>
      <p:sp>
        <p:nvSpPr>
          <p:cNvPr id="13" name="Rectangle 12"/>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11" name="Graphic 21">
            <a:extLst>
              <a:ext uri="{FF2B5EF4-FFF2-40B4-BE49-F238E27FC236}">
                <a16:creationId xmlns:a16="http://schemas.microsoft.com/office/drawing/2014/main" id="{8C5EE39B-5BC4-4823-8794-88354339C2C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885206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48456" y="6653162"/>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9005035" cy="1610200"/>
          </a:xfrm>
          <a:prstGeom prst="rect">
            <a:avLst/>
          </a:prstGeom>
        </p:spPr>
      </p:pic>
      <p:sp>
        <p:nvSpPr>
          <p:cNvPr id="12" name="TextBox 11"/>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15" name="Picture 14"/>
          <p:cNvPicPr>
            <a:picLocks noChangeAspect="1"/>
          </p:cNvPicPr>
          <p:nvPr/>
        </p:nvPicPr>
        <p:blipFill>
          <a:blip r:embed="rId3"/>
          <a:stretch>
            <a:fillRect/>
          </a:stretch>
        </p:blipFill>
        <p:spPr>
          <a:xfrm>
            <a:off x="12072675" y="2204822"/>
            <a:ext cx="238650" cy="2709534"/>
          </a:xfrm>
          <a:prstGeom prst="rect">
            <a:avLst/>
          </a:prstGeom>
        </p:spPr>
      </p:pic>
      <p:sp>
        <p:nvSpPr>
          <p:cNvPr id="13" name="Content Placeholder 2"/>
          <p:cNvSpPr txBox="1">
            <a:spLocks/>
          </p:cNvSpPr>
          <p:nvPr/>
        </p:nvSpPr>
        <p:spPr>
          <a:xfrm>
            <a:off x="718457" y="1944545"/>
            <a:ext cx="10932228" cy="435133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a:t>1- Steps the Employer Takes to Hire.</a:t>
            </a:r>
          </a:p>
          <a:p>
            <a:pPr marL="0" indent="0" algn="just">
              <a:buNone/>
            </a:pPr>
            <a:r>
              <a:rPr lang="en-US" b="1" dirty="0"/>
              <a:t>2- Steps to Follow to Get Hired.</a:t>
            </a:r>
          </a:p>
          <a:p>
            <a:pPr marL="0" indent="0" algn="just">
              <a:buNone/>
            </a:pPr>
            <a:r>
              <a:rPr lang="en-US" b="1" dirty="0"/>
              <a:t>3- Analyzing Your Strengths and Restricting Your Job Search.</a:t>
            </a:r>
          </a:p>
          <a:p>
            <a:pPr marL="0" indent="0">
              <a:buNone/>
            </a:pPr>
            <a:r>
              <a:rPr lang="en-US" b="1" dirty="0"/>
              <a:t>4- Enhancing Your Professional Image. </a:t>
            </a:r>
          </a:p>
          <a:p>
            <a:pPr marL="0" indent="0">
              <a:buNone/>
            </a:pPr>
            <a:r>
              <a:rPr lang="en-US" b="1" dirty="0"/>
              <a:t>5- Looking in the Right Places for a Job.</a:t>
            </a:r>
          </a:p>
          <a:p>
            <a:pPr marL="0" indent="0">
              <a:buNone/>
            </a:pPr>
            <a:r>
              <a:rPr lang="en-US" b="1" dirty="0"/>
              <a:t>6- Dossiers and Letters of Recommendation.</a:t>
            </a:r>
          </a:p>
          <a:p>
            <a:pPr marL="0" indent="0">
              <a:buNone/>
            </a:pPr>
            <a:r>
              <a:rPr lang="en-US" b="1" dirty="0"/>
              <a:t>7- Preparing a Résumé.</a:t>
            </a:r>
          </a:p>
          <a:p>
            <a:pPr marL="0" indent="0">
              <a:buNone/>
            </a:pPr>
            <a:r>
              <a:rPr lang="en-US" b="1" dirty="0"/>
              <a:t>8- Letters of Application.</a:t>
            </a:r>
          </a:p>
          <a:p>
            <a:pPr marL="0" indent="0">
              <a:buNone/>
            </a:pPr>
            <a:r>
              <a:rPr lang="en-US" b="1" dirty="0"/>
              <a:t>9- Going to an Interview.</a:t>
            </a:r>
          </a:p>
          <a:p>
            <a:pPr marL="0" indent="0">
              <a:buNone/>
            </a:pPr>
            <a:r>
              <a:rPr lang="en-US" b="1" dirty="0"/>
              <a:t>10- Searching for the Right Job Pays.</a:t>
            </a:r>
          </a:p>
        </p:txBody>
      </p:sp>
      <p:sp>
        <p:nvSpPr>
          <p:cNvPr id="14" name="Rectangle 13"/>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pic>
        <p:nvPicPr>
          <p:cNvPr id="16" name="Graphic 21">
            <a:extLst>
              <a:ext uri="{FF2B5EF4-FFF2-40B4-BE49-F238E27FC236}">
                <a16:creationId xmlns:a16="http://schemas.microsoft.com/office/drawing/2014/main" id="{5161988B-AD82-4B76-97DA-54843A18B34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926073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39096"/>
            <a:ext cx="10752909" cy="4351338"/>
          </a:xfrm>
        </p:spPr>
        <p:txBody>
          <a:bodyPr>
            <a:normAutofit/>
          </a:bodyPr>
          <a:lstStyle/>
          <a:p>
            <a:pPr marL="0" indent="0" algn="just">
              <a:buNone/>
            </a:pPr>
            <a:r>
              <a:rPr lang="en-US" b="1" dirty="0">
                <a:solidFill>
                  <a:srgbClr val="FF0000"/>
                </a:solidFill>
              </a:rPr>
              <a:t>1- Steps the Employer Takes to Hire:</a:t>
            </a:r>
          </a:p>
          <a:p>
            <a:pPr marL="0" indent="0" algn="just">
              <a:buNone/>
            </a:pPr>
            <a:r>
              <a:rPr lang="en-US" dirty="0"/>
              <a:t>From the employer’s viewpoint, the stages in the search for a valuable employee </a:t>
            </a:r>
            <a:r>
              <a:rPr lang="en-US" b="1" dirty="0"/>
              <a:t>include the following:</a:t>
            </a:r>
          </a:p>
          <a:p>
            <a:pPr marL="0" indent="0" algn="just">
              <a:buNone/>
            </a:pPr>
            <a:r>
              <a:rPr lang="en-US" dirty="0"/>
              <a:t>1. deciding what duties and responsibilities go with the job and determining the qualifications the future employee should possess.</a:t>
            </a:r>
          </a:p>
          <a:p>
            <a:pPr marL="0" indent="0" algn="just">
              <a:buNone/>
            </a:pPr>
            <a:r>
              <a:rPr lang="en-US" dirty="0"/>
              <a:t>2. advertising the job on the company website, in newspapers, in professional publications and conferences.</a:t>
            </a:r>
          </a:p>
          <a:p>
            <a:pPr marL="0" indent="0" algn="just">
              <a:buNone/>
            </a:pPr>
            <a:r>
              <a:rPr lang="en-US" dirty="0"/>
              <a:t>3. scanning and evaluating résumés and letters of application.</a:t>
            </a:r>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2BE5207E-C18F-4E2B-B50E-7FF5223CC7C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955001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39096"/>
            <a:ext cx="10726783" cy="4351338"/>
          </a:xfrm>
        </p:spPr>
        <p:txBody>
          <a:bodyPr>
            <a:normAutofit/>
          </a:bodyPr>
          <a:lstStyle/>
          <a:p>
            <a:pPr marL="0" indent="0" algn="just">
              <a:buNone/>
            </a:pPr>
            <a:r>
              <a:rPr lang="en-US" dirty="0"/>
              <a:t>4. having candidates complete application forms and submit to background checks.</a:t>
            </a:r>
          </a:p>
          <a:p>
            <a:pPr marL="0" indent="0" algn="just">
              <a:buNone/>
            </a:pPr>
            <a:r>
              <a:rPr lang="en-US" dirty="0"/>
              <a:t>5. requesting further proof of candidates’ skills (letters of recommendation, transcripts, portfolios).</a:t>
            </a:r>
          </a:p>
          <a:p>
            <a:pPr marL="0" indent="0" algn="just">
              <a:buNone/>
            </a:pPr>
            <a:r>
              <a:rPr lang="en-US" dirty="0"/>
              <a:t>6. interviewing selected candidates.</a:t>
            </a:r>
          </a:p>
          <a:p>
            <a:pPr marL="0" indent="0" algn="just">
              <a:buNone/>
            </a:pPr>
            <a:r>
              <a:rPr lang="en-US" dirty="0"/>
              <a:t>7. doing further follow-ups and rank ordering candidates to be interviewed.</a:t>
            </a:r>
          </a:p>
          <a:p>
            <a:pPr marL="0" indent="0" algn="just">
              <a:buNone/>
            </a:pPr>
            <a:r>
              <a:rPr lang="en-US" dirty="0"/>
              <a:t>8. offering the job to the best-qualified individual.</a:t>
            </a:r>
          </a:p>
        </p:txBody>
      </p:sp>
      <p:pic>
        <p:nvPicPr>
          <p:cNvPr id="4" name="Picture 3"/>
          <p:cNvPicPr>
            <a:picLocks noChangeAspect="1"/>
          </p:cNvPicPr>
          <p:nvPr/>
        </p:nvPicPr>
        <p:blipFill>
          <a:blip r:embed="rId2"/>
          <a:stretch>
            <a:fillRect/>
          </a:stretch>
        </p:blipFill>
        <p:spPr>
          <a:xfrm>
            <a:off x="180062" y="213339"/>
            <a:ext cx="9056405"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433A7B9D-3170-4FA5-B120-E518F01B96B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693310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2" y="1857467"/>
            <a:ext cx="11416938" cy="4692216"/>
          </a:xfrm>
        </p:spPr>
        <p:txBody>
          <a:bodyPr>
            <a:normAutofit fontScale="85000" lnSpcReduction="20000"/>
          </a:bodyPr>
          <a:lstStyle/>
          <a:p>
            <a:pPr marL="0" indent="0" algn="just">
              <a:buNone/>
            </a:pPr>
            <a:r>
              <a:rPr lang="en-US" sz="3600" b="1" dirty="0">
                <a:solidFill>
                  <a:srgbClr val="FF0000"/>
                </a:solidFill>
              </a:rPr>
              <a:t>2- Steps to Follow to Get Hired.</a:t>
            </a:r>
          </a:p>
          <a:p>
            <a:pPr marL="0" indent="0" algn="just">
              <a:buNone/>
            </a:pPr>
            <a:r>
              <a:rPr lang="en-US" dirty="0"/>
              <a:t>As a job seeker you will have to know how and when to give the employer the kinds of information the preceding eight steps require. </a:t>
            </a:r>
            <a:r>
              <a:rPr lang="en-US" b="1" dirty="0"/>
              <a:t>You can expect to go through the following eight procedures:</a:t>
            </a:r>
          </a:p>
          <a:p>
            <a:pPr marL="0" indent="0" algn="just">
              <a:buNone/>
            </a:pPr>
            <a:r>
              <a:rPr lang="en-US" dirty="0"/>
              <a:t>1. preparing for your career.</a:t>
            </a:r>
          </a:p>
          <a:p>
            <a:pPr marL="0" indent="0" algn="just">
              <a:buNone/>
            </a:pPr>
            <a:r>
              <a:rPr lang="en-US" dirty="0"/>
              <a:t>2. analyzing your strengths and restricting your job search places for a job.</a:t>
            </a:r>
            <a:endParaRPr lang="ar-EG" dirty="0"/>
          </a:p>
          <a:p>
            <a:pPr marL="0" indent="0" algn="just">
              <a:buNone/>
            </a:pPr>
            <a:r>
              <a:rPr lang="en-US" dirty="0"/>
              <a:t>3. looking in the right a portfolio.</a:t>
            </a:r>
          </a:p>
          <a:p>
            <a:pPr marL="0" indent="0" algn="just">
              <a:buNone/>
            </a:pPr>
            <a:r>
              <a:rPr lang="en-US" dirty="0"/>
              <a:t>4. assembling a dossier and a portfolio.</a:t>
            </a:r>
          </a:p>
          <a:p>
            <a:pPr marL="0" indent="0" algn="just">
              <a:buNone/>
            </a:pPr>
            <a:r>
              <a:rPr lang="en-US" dirty="0"/>
              <a:t>5. preparing a résumé.</a:t>
            </a:r>
          </a:p>
          <a:p>
            <a:pPr marL="0" indent="0" algn="just">
              <a:buNone/>
            </a:pPr>
            <a:r>
              <a:rPr lang="en-US" dirty="0"/>
              <a:t>6. writing a letter of application and filling out a job application.</a:t>
            </a:r>
          </a:p>
          <a:p>
            <a:pPr marL="0" indent="0" algn="just">
              <a:buNone/>
            </a:pPr>
            <a:r>
              <a:rPr lang="en-US" dirty="0"/>
              <a:t>7. going to an interview.</a:t>
            </a:r>
          </a:p>
          <a:p>
            <a:pPr marL="0" indent="0" algn="just">
              <a:buNone/>
            </a:pPr>
            <a:r>
              <a:rPr lang="en-US" dirty="0"/>
              <a:t>8. accepting or declining a job offer.</a:t>
            </a:r>
          </a:p>
        </p:txBody>
      </p:sp>
      <p:pic>
        <p:nvPicPr>
          <p:cNvPr id="4" name="Picture 3"/>
          <p:cNvPicPr>
            <a:picLocks noChangeAspect="1"/>
          </p:cNvPicPr>
          <p:nvPr/>
        </p:nvPicPr>
        <p:blipFill>
          <a:blip r:embed="rId2"/>
          <a:stretch>
            <a:fillRect/>
          </a:stretch>
        </p:blipFill>
        <p:spPr>
          <a:xfrm>
            <a:off x="180062" y="213339"/>
            <a:ext cx="9128325" cy="1610200"/>
          </a:xfrm>
          <a:prstGeom prst="rect">
            <a:avLst/>
          </a:prstGeom>
        </p:spPr>
      </p:pic>
      <p:pic>
        <p:nvPicPr>
          <p:cNvPr id="5" name="Picture 4"/>
          <p:cNvPicPr>
            <a:picLocks noChangeAspect="1"/>
          </p:cNvPicPr>
          <p:nvPr/>
        </p:nvPicPr>
        <p:blipFill>
          <a:blip r:embed="rId3"/>
          <a:stretch>
            <a:fillRect/>
          </a:stretch>
        </p:blipFill>
        <p:spPr>
          <a:xfrm>
            <a:off x="1984971" y="6549683"/>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AB5B24B5-D81D-4E60-AF83-0DB2DE71D0B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75210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39096"/>
            <a:ext cx="11051177" cy="4351338"/>
          </a:xfrm>
        </p:spPr>
        <p:txBody>
          <a:bodyPr>
            <a:normAutofit/>
          </a:bodyPr>
          <a:lstStyle/>
          <a:p>
            <a:pPr marL="0" indent="0" algn="just">
              <a:buNone/>
            </a:pPr>
            <a:r>
              <a:rPr lang="en-US" b="1" dirty="0">
                <a:solidFill>
                  <a:srgbClr val="FF0000"/>
                </a:solidFill>
              </a:rPr>
              <a:t>3- Analyzing Your Strengths and Restricting Your Job Search:</a:t>
            </a:r>
          </a:p>
          <a:p>
            <a:pPr marL="0" indent="0" algn="just">
              <a:buNone/>
            </a:pPr>
            <a:r>
              <a:rPr lang="en-US" dirty="0"/>
              <a:t>Before you apply for jobs, analyze your job skills, career goals, and interests. </a:t>
            </a:r>
            <a:r>
              <a:rPr lang="en-US" b="1" dirty="0"/>
              <a:t>Here are some points to consider.</a:t>
            </a:r>
          </a:p>
          <a:p>
            <a:pPr marL="0" indent="0" algn="just">
              <a:buNone/>
            </a:pPr>
            <a:r>
              <a:rPr lang="en-US" dirty="0"/>
              <a:t>1. Make an inventory of your most significant accomplishments in your major and/ or on the job.</a:t>
            </a:r>
          </a:p>
          <a:p>
            <a:pPr marL="0" indent="0" algn="just">
              <a:buNone/>
            </a:pPr>
            <a:r>
              <a:rPr lang="en-US" dirty="0"/>
              <a:t>2. Decide which specialty within your chosen career appeals to you the most.</a:t>
            </a:r>
          </a:p>
          <a:p>
            <a:pPr marL="0" indent="0" algn="just">
              <a:buNone/>
            </a:pPr>
            <a:r>
              <a:rPr lang="en-US" dirty="0"/>
              <a:t>3.  What are the most rewarding prospects of a job in your profession?</a:t>
            </a:r>
          </a:p>
          <a:p>
            <a:pPr marL="514350" indent="-514350" algn="just">
              <a:buFont typeface="Arial" panose="020B0604020202020204" pitchFamily="34" charset="0"/>
              <a:buAutoNum type="arabicPeriod"/>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A210AE4F-7BD8-406F-A7BD-FD6049BF4E4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1197721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3954" y="1825625"/>
            <a:ext cx="10998926" cy="4351338"/>
          </a:xfrm>
        </p:spPr>
        <p:txBody>
          <a:bodyPr/>
          <a:lstStyle/>
          <a:p>
            <a:pPr marL="0" indent="0" algn="just">
              <a:buNone/>
            </a:pPr>
            <a:r>
              <a:rPr lang="en-US" dirty="0"/>
              <a:t>4. What are some of the greatest challenges you face in your career today—or will face in five years?</a:t>
            </a:r>
          </a:p>
          <a:p>
            <a:pPr marL="0" indent="0" algn="just">
              <a:buNone/>
            </a:pPr>
            <a:r>
              <a:rPr lang="en-US" dirty="0"/>
              <a:t>5. Which specific companies or organizations have the best track record in hiring and promoting individuals in your field?</a:t>
            </a:r>
          </a:p>
        </p:txBody>
      </p:sp>
      <p:pic>
        <p:nvPicPr>
          <p:cNvPr id="3" name="Picture 2"/>
          <p:cNvPicPr>
            <a:picLocks noChangeAspect="1"/>
          </p:cNvPicPr>
          <p:nvPr/>
        </p:nvPicPr>
        <p:blipFill>
          <a:blip r:embed="rId2"/>
          <a:stretch>
            <a:fillRect/>
          </a:stretch>
        </p:blipFill>
        <p:spPr>
          <a:xfrm>
            <a:off x="180062" y="213339"/>
            <a:ext cx="8902293" cy="1610200"/>
          </a:xfrm>
          <a:prstGeom prst="rect">
            <a:avLst/>
          </a:prstGeom>
        </p:spPr>
      </p:pic>
      <p:pic>
        <p:nvPicPr>
          <p:cNvPr id="4" name="Picture 3"/>
          <p:cNvPicPr>
            <a:picLocks noChangeAspect="1"/>
          </p:cNvPicPr>
          <p:nvPr/>
        </p:nvPicPr>
        <p:blipFill>
          <a:blip r:embed="rId3"/>
          <a:stretch>
            <a:fillRect/>
          </a:stretch>
        </p:blipFill>
        <p:spPr>
          <a:xfrm>
            <a:off x="2170446" y="6405991"/>
            <a:ext cx="9902229" cy="204838"/>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sp>
        <p:nvSpPr>
          <p:cNvPr id="8" name="Rectangle 7"/>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9" name="Graphic 21">
            <a:extLst>
              <a:ext uri="{FF2B5EF4-FFF2-40B4-BE49-F238E27FC236}">
                <a16:creationId xmlns:a16="http://schemas.microsoft.com/office/drawing/2014/main" id="{298EA09B-BF43-4230-BCAD-FF20FE03912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13392117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700657" cy="4351338"/>
          </a:xfrm>
        </p:spPr>
        <p:txBody>
          <a:bodyPr>
            <a:normAutofit/>
          </a:bodyPr>
          <a:lstStyle/>
          <a:p>
            <a:pPr marL="0" indent="0" algn="just">
              <a:buNone/>
            </a:pPr>
            <a:r>
              <a:rPr lang="en-US" b="1" dirty="0">
                <a:solidFill>
                  <a:srgbClr val="FF0000"/>
                </a:solidFill>
              </a:rPr>
              <a:t>4- Enhancing Your Professional Image:</a:t>
            </a:r>
          </a:p>
          <a:p>
            <a:pPr marL="0" indent="0" algn="just">
              <a:buNone/>
            </a:pPr>
            <a:r>
              <a:rPr lang="en-US" dirty="0"/>
              <a:t>Whether you are looking for your first job in your career field, returning to the job market, or changing careers, </a:t>
            </a:r>
            <a:r>
              <a:rPr lang="en-US" b="1" dirty="0"/>
              <a:t>there are several steps you can take to help improve your chances of getting hired. </a:t>
            </a:r>
            <a:r>
              <a:rPr lang="en-US" dirty="0"/>
              <a:t>Here are some suggestions of things that will help you develop your professional career plans:</a:t>
            </a:r>
          </a:p>
          <a:p>
            <a:pPr marL="0" indent="0" algn="just">
              <a:buNone/>
            </a:pPr>
            <a:r>
              <a:rPr lang="en-US" dirty="0"/>
              <a:t>■ Attend job fairs and interviewing workshops, on campus as well as those sponsored by municipal, state, and federal agencies.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33116"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7A906E2D-0244-416D-808B-3615DE89322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943731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4351338"/>
          </a:xfrm>
        </p:spPr>
        <p:txBody>
          <a:bodyPr>
            <a:normAutofit/>
          </a:bodyPr>
          <a:lstStyle/>
          <a:p>
            <a:pPr marL="0" indent="0" algn="just">
              <a:buNone/>
            </a:pPr>
            <a:r>
              <a:rPr lang="en-US" dirty="0"/>
              <a:t>■ Join student and professional organizations and societies in your area(s) of interest. Membership rates for students are often reduced.</a:t>
            </a:r>
          </a:p>
          <a:p>
            <a:pPr marL="0" indent="0" algn="just">
              <a:buNone/>
            </a:pPr>
            <a:r>
              <a:rPr lang="en-US" dirty="0"/>
              <a:t>■ Apply for relevant internships and training programs to gain real-world experience and make networking contacts.</a:t>
            </a:r>
          </a:p>
          <a:p>
            <a:pPr marL="0" indent="0" algn="just">
              <a:buNone/>
            </a:pPr>
            <a:r>
              <a:rPr lang="en-US" dirty="0"/>
              <a:t>■ If available, take a temporary job in your profession to gain some experience.</a:t>
            </a:r>
          </a:p>
          <a:p>
            <a:pPr marL="0" indent="0" algn="just">
              <a:buNone/>
            </a:pPr>
            <a:r>
              <a:rPr lang="en-US" dirty="0"/>
              <a:t>■ Ask your instructors to critique your work in light of your career plans.</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79592CF1-7328-4024-BA89-FCD4482F634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1817358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3697" y="1973024"/>
            <a:ext cx="10515600" cy="4351338"/>
          </a:xfrm>
        </p:spPr>
        <p:txBody>
          <a:bodyPr>
            <a:normAutofit/>
          </a:bodyPr>
          <a:lstStyle/>
          <a:p>
            <a:pPr marL="0" indent="0" algn="just">
              <a:buNone/>
            </a:pPr>
            <a:r>
              <a:rPr lang="en-US" dirty="0"/>
              <a:t>■ Confer with your academic adviser(s) regularly, not just once a semester.</a:t>
            </a:r>
          </a:p>
          <a:p>
            <a:pPr marL="0" indent="0" algn="just">
              <a:buNone/>
            </a:pPr>
            <a:r>
              <a:rPr lang="en-US" dirty="0"/>
              <a:t>■ Find a mentor—someone in the field you might want to join.</a:t>
            </a:r>
          </a:p>
          <a:p>
            <a:pPr marL="0" indent="0" algn="just">
              <a:buNone/>
            </a:pPr>
            <a:r>
              <a:rPr lang="en-US" dirty="0"/>
              <a:t>■ Consider developing a competency in a second (or third) language.</a:t>
            </a:r>
          </a:p>
          <a:p>
            <a:pPr marL="0" indent="0" algn="just">
              <a:buNone/>
            </a:pPr>
            <a:r>
              <a:rPr lang="en-US" dirty="0"/>
              <a:t>■ Do volunteer work to gain or enhance experience working in a group setting, preparing documents, etc.</a:t>
            </a:r>
          </a:p>
          <a:p>
            <a:pPr marL="0" indent="0" algn="just">
              <a:buNone/>
            </a:pPr>
            <a:r>
              <a:rPr lang="en-US" dirty="0"/>
              <a:t>■ Write a blog to increase your networking potential and demonstrate your interest in and knowledge about your profession.</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1355B49B-5B37-4B52-8927-186B7C5AD28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855053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6056" y="1939096"/>
            <a:ext cx="11115201" cy="4351338"/>
          </a:xfrm>
        </p:spPr>
        <p:txBody>
          <a:bodyPr/>
          <a:lstStyle/>
          <a:p>
            <a:pPr marL="0" indent="0" algn="just">
              <a:buNone/>
            </a:pPr>
            <a:r>
              <a:rPr lang="en-US" b="1" dirty="0">
                <a:solidFill>
                  <a:srgbClr val="FF0000"/>
                </a:solidFill>
              </a:rPr>
              <a:t>5- Looking in the Right Places for a Job:</a:t>
            </a:r>
          </a:p>
          <a:p>
            <a:pPr marL="0" indent="0" algn="just">
              <a:buNone/>
            </a:pPr>
            <a:r>
              <a:rPr lang="en-US" dirty="0"/>
              <a:t>One way to search for a job is simply to send out a batch of letters and résumés to companies you want to work for. But how do you know what jobs, if any, those companies have available, what qualifications they are looking for, and what deadlines they might want you to meet? You can avoid these uncertainties by knowing where to look for a job and knowing what responsibilities a specific job entails. </a:t>
            </a:r>
          </a:p>
          <a:p>
            <a:pPr marL="0" indent="0" algn="just">
              <a:buNone/>
            </a:pPr>
            <a:r>
              <a:rPr lang="en-US" dirty="0">
                <a:solidFill>
                  <a:srgbClr val="FF0000"/>
                </a:solidFill>
              </a:rPr>
              <a:t>Consult the following resources for a wealth of job-related information.</a:t>
            </a:r>
          </a:p>
          <a:p>
            <a:pPr marL="0" indent="0" algn="just">
              <a:buNone/>
            </a:pPr>
            <a:r>
              <a:rPr lang="en-US" dirty="0"/>
              <a:t>1. </a:t>
            </a:r>
            <a:r>
              <a:rPr lang="en-US" b="1" dirty="0"/>
              <a:t>Networking. </a:t>
            </a:r>
            <a:r>
              <a:rPr lang="en-US" dirty="0"/>
              <a:t>Networking pays. Most jobs come through consulting with other people.</a:t>
            </a:r>
          </a:p>
          <a:p>
            <a:pPr marL="0" indent="0" algn="just">
              <a:buNone/>
            </a:pPr>
            <a:endParaRPr lang="en-US" dirty="0"/>
          </a:p>
          <a:p>
            <a:pPr marL="0" indent="0" algn="just">
              <a:buNone/>
            </a:pPr>
            <a:endParaRPr lang="en-US" dirty="0"/>
          </a:p>
        </p:txBody>
      </p:sp>
      <p:pic>
        <p:nvPicPr>
          <p:cNvPr id="3" name="Picture 2"/>
          <p:cNvPicPr>
            <a:picLocks noChangeAspect="1"/>
          </p:cNvPicPr>
          <p:nvPr/>
        </p:nvPicPr>
        <p:blipFill>
          <a:blip r:embed="rId2"/>
          <a:stretch>
            <a:fillRect/>
          </a:stretch>
        </p:blipFill>
        <p:spPr>
          <a:xfrm>
            <a:off x="180062" y="213339"/>
            <a:ext cx="8974212" cy="1610200"/>
          </a:xfrm>
          <a:prstGeom prst="rect">
            <a:avLst/>
          </a:prstGeom>
        </p:spPr>
      </p:pic>
      <p:pic>
        <p:nvPicPr>
          <p:cNvPr id="4" name="Picture 3"/>
          <p:cNvPicPr>
            <a:picLocks noChangeAspect="1"/>
          </p:cNvPicPr>
          <p:nvPr/>
        </p:nvPicPr>
        <p:blipFill>
          <a:blip r:embed="rId3"/>
          <a:stretch>
            <a:fillRect/>
          </a:stretch>
        </p:blipFill>
        <p:spPr>
          <a:xfrm>
            <a:off x="2170446" y="6405991"/>
            <a:ext cx="9902229" cy="204838"/>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sp>
        <p:nvSpPr>
          <p:cNvPr id="8" name="Rectangle 7"/>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9" name="Graphic 21">
            <a:extLst>
              <a:ext uri="{FF2B5EF4-FFF2-40B4-BE49-F238E27FC236}">
                <a16:creationId xmlns:a16="http://schemas.microsoft.com/office/drawing/2014/main" id="{263EEDBE-8485-415F-B46B-0FE886FA668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1498155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39096"/>
            <a:ext cx="11129554" cy="4351338"/>
          </a:xfrm>
        </p:spPr>
        <p:txBody>
          <a:bodyPr>
            <a:normAutofit lnSpcReduction="10000"/>
          </a:bodyPr>
          <a:lstStyle/>
          <a:p>
            <a:pPr marL="0" indent="0" algn="just">
              <a:buNone/>
            </a:pPr>
            <a:r>
              <a:rPr lang="en-US" dirty="0"/>
              <a:t>2. Your campus placement office.</a:t>
            </a:r>
          </a:p>
          <a:p>
            <a:pPr marL="0" indent="0" algn="just">
              <a:buNone/>
            </a:pPr>
            <a:r>
              <a:rPr lang="en-US" dirty="0"/>
              <a:t>3. Internet sites posting jobs.</a:t>
            </a:r>
          </a:p>
          <a:p>
            <a:pPr marL="0" indent="0" algn="just">
              <a:buNone/>
            </a:pPr>
            <a:r>
              <a:rPr lang="en-US" dirty="0"/>
              <a:t>4. Newspapers.</a:t>
            </a:r>
          </a:p>
          <a:p>
            <a:pPr marL="0" indent="0" algn="just">
              <a:buNone/>
            </a:pPr>
            <a:r>
              <a:rPr lang="en-US" dirty="0"/>
              <a:t>5. Federal and state employment offices.</a:t>
            </a:r>
          </a:p>
          <a:p>
            <a:pPr marL="0" indent="0" algn="just">
              <a:buNone/>
            </a:pPr>
            <a:r>
              <a:rPr lang="en-US" dirty="0"/>
              <a:t>6. Professional and trade journals plus associations in your major.</a:t>
            </a:r>
          </a:p>
          <a:p>
            <a:pPr marL="0" indent="0" algn="just">
              <a:buNone/>
            </a:pPr>
            <a:r>
              <a:rPr lang="en-US" dirty="0"/>
              <a:t>7. The human resources department of a company or agency you would like to work for.</a:t>
            </a:r>
          </a:p>
          <a:p>
            <a:pPr marL="0" indent="0" algn="just">
              <a:buNone/>
            </a:pPr>
            <a:r>
              <a:rPr lang="en-US" dirty="0"/>
              <a:t>8. A résumé database service.</a:t>
            </a:r>
          </a:p>
          <a:p>
            <a:pPr marL="0" indent="0" algn="just">
              <a:buNone/>
            </a:pPr>
            <a:r>
              <a:rPr lang="en-US" dirty="0"/>
              <a:t>9. Professional employment agencies.</a:t>
            </a:r>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1A21EE62-3382-4780-9D4A-B14481E9F6C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511432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825624"/>
            <a:ext cx="11181806" cy="4692741"/>
          </a:xfrm>
        </p:spPr>
        <p:txBody>
          <a:bodyPr>
            <a:normAutofit lnSpcReduction="10000"/>
          </a:bodyPr>
          <a:lstStyle/>
          <a:p>
            <a:pPr marL="0" indent="0" algn="just">
              <a:buNone/>
            </a:pPr>
            <a:r>
              <a:rPr lang="en-US" b="1" dirty="0">
                <a:solidFill>
                  <a:srgbClr val="FF0000"/>
                </a:solidFill>
              </a:rPr>
              <a:t>6- Dossiers and Letters of Recommendation:</a:t>
            </a:r>
          </a:p>
          <a:p>
            <a:pPr marL="0" indent="0" algn="just">
              <a:buNone/>
            </a:pPr>
            <a:r>
              <a:rPr lang="en-US" dirty="0"/>
              <a:t>Dossiers play a major role in the job search. A dossier, French for “bundle of documents,” provides a file of information about you and your work—recommendations and so on—that others have supplied.</a:t>
            </a:r>
          </a:p>
          <a:p>
            <a:pPr marL="0" indent="0" algn="just">
              <a:buNone/>
            </a:pPr>
            <a:r>
              <a:rPr lang="en-US" b="1" dirty="0"/>
              <a:t>Basically, your dossier contains the following documents:</a:t>
            </a:r>
          </a:p>
          <a:p>
            <a:pPr marL="0" indent="0" algn="just">
              <a:buNone/>
            </a:pPr>
            <a:r>
              <a:rPr lang="en-US" dirty="0"/>
              <a:t>■ letters of recommendation.</a:t>
            </a:r>
          </a:p>
          <a:p>
            <a:pPr marL="0" indent="0" algn="just">
              <a:buNone/>
            </a:pPr>
            <a:r>
              <a:rPr lang="en-US" dirty="0"/>
              <a:t>■ letters that awarded you a scholarship, gave you an academic honor, or acknowledged your community service.</a:t>
            </a:r>
          </a:p>
          <a:p>
            <a:pPr marL="0" indent="0" algn="just">
              <a:buNone/>
            </a:pPr>
            <a:r>
              <a:rPr lang="en-US" dirty="0"/>
              <a:t>■ letters that praised your work on the job.</a:t>
            </a:r>
          </a:p>
          <a:p>
            <a:pPr marL="0" indent="0" algn="just">
              <a:buNone/>
            </a:pPr>
            <a:r>
              <a:rPr lang="en-US" dirty="0"/>
              <a:t>■ your academic transcript(s).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892019" cy="1610200"/>
          </a:xfrm>
          <a:prstGeom prst="rect">
            <a:avLst/>
          </a:prstGeom>
        </p:spPr>
      </p:pic>
      <p:pic>
        <p:nvPicPr>
          <p:cNvPr id="5" name="Picture 4"/>
          <p:cNvPicPr>
            <a:picLocks noChangeAspect="1"/>
          </p:cNvPicPr>
          <p:nvPr/>
        </p:nvPicPr>
        <p:blipFill>
          <a:blip r:embed="rId3"/>
          <a:stretch>
            <a:fillRect/>
          </a:stretch>
        </p:blipFill>
        <p:spPr>
          <a:xfrm>
            <a:off x="2170446" y="6653162"/>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209277A8-E3EA-4FB0-85CF-4D3DE81E24F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4119245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096"/>
            <a:ext cx="10515600" cy="4351338"/>
          </a:xfrm>
        </p:spPr>
        <p:txBody>
          <a:bodyPr>
            <a:normAutofit/>
          </a:bodyPr>
          <a:lstStyle/>
          <a:p>
            <a:pPr marL="0" indent="0">
              <a:buNone/>
            </a:pPr>
            <a:r>
              <a:rPr lang="en-US" b="1" dirty="0">
                <a:solidFill>
                  <a:srgbClr val="FF0000"/>
                </a:solidFill>
              </a:rPr>
              <a:t>7- Preparing a Résumé:</a:t>
            </a:r>
          </a:p>
          <a:p>
            <a:pPr marL="0" indent="0" algn="just">
              <a:buNone/>
            </a:pPr>
            <a:r>
              <a:rPr lang="en-US" dirty="0"/>
              <a:t>The résumé, sometimes called a curriculum vitae, may be the most important document you prepare for your job search. It merits doing some careful homework. </a:t>
            </a:r>
            <a:r>
              <a:rPr lang="en-US" b="1" dirty="0"/>
              <a:t>A résumé is not your life history or your emotional autobiography, nor is it a transcript of your college work. </a:t>
            </a:r>
            <a:r>
              <a:rPr lang="en-US" dirty="0"/>
              <a:t>It is a factual and concise summary of your qualifications, showing a prospective employer that you have the education and experience to do the job you are applying for. Regard your résumé as a persuasive ad for your professional qualifications. It is a billboard advertising you.</a:t>
            </a:r>
          </a:p>
        </p:txBody>
      </p:sp>
      <p:pic>
        <p:nvPicPr>
          <p:cNvPr id="4" name="Picture 3"/>
          <p:cNvPicPr>
            <a:picLocks noChangeAspect="1"/>
          </p:cNvPicPr>
          <p:nvPr/>
        </p:nvPicPr>
        <p:blipFill>
          <a:blip r:embed="rId2"/>
          <a:stretch>
            <a:fillRect/>
          </a:stretch>
        </p:blipFill>
        <p:spPr>
          <a:xfrm>
            <a:off x="180062" y="203065"/>
            <a:ext cx="9148873"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F1FB0CD1-A499-41F6-B4E8-161110300B48}"/>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3756574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7646" y="1825625"/>
            <a:ext cx="10596154" cy="4351338"/>
          </a:xfrm>
        </p:spPr>
        <p:txBody>
          <a:bodyPr>
            <a:normAutofit/>
          </a:bodyPr>
          <a:lstStyle/>
          <a:p>
            <a:pPr marL="0" indent="0" algn="just">
              <a:buNone/>
            </a:pPr>
            <a:r>
              <a:rPr lang="en-US" dirty="0">
                <a:solidFill>
                  <a:srgbClr val="FF0000"/>
                </a:solidFill>
              </a:rPr>
              <a:t>- What Employers Like to See in a Résumé</a:t>
            </a:r>
          </a:p>
          <a:p>
            <a:pPr marL="0" indent="0" algn="just">
              <a:buNone/>
            </a:pPr>
            <a:r>
              <a:rPr lang="en-US" dirty="0"/>
              <a:t>Prospective employers will judge you and your work by your résumé; it is their first view of you and your qualifications. They will expect to see the following eight characteristics in an applicant’s résumé.</a:t>
            </a:r>
          </a:p>
          <a:p>
            <a:pPr marL="0" indent="0" algn="just">
              <a:buNone/>
            </a:pPr>
            <a:r>
              <a:rPr lang="en-US" b="1" dirty="0"/>
              <a:t>■ Honest. </a:t>
            </a:r>
            <a:r>
              <a:rPr lang="en-US" dirty="0"/>
              <a:t>Be truthful about your qualifications—your education, experience, and skills.</a:t>
            </a:r>
          </a:p>
          <a:p>
            <a:pPr marL="0" indent="0" algn="just">
              <a:buNone/>
            </a:pPr>
            <a:r>
              <a:rPr lang="en-US" b="1" dirty="0"/>
              <a:t>■ Attractive. </a:t>
            </a:r>
            <a:r>
              <a:rPr lang="en-US" dirty="0"/>
              <a:t>The document should be pleasing to the eye with appropriate spacing, typeface, and use of boldface; it shows you have a sense of proportion and document design and that you are visually smart.</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C4CDC3F8-A2F0-46FE-8416-14B3AA065E8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823970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49392"/>
            <a:ext cx="5771606" cy="4351338"/>
          </a:xfrm>
        </p:spPr>
        <p:txBody>
          <a:bodyPr>
            <a:normAutofit fontScale="92500" lnSpcReduction="20000"/>
          </a:bodyPr>
          <a:lstStyle/>
          <a:p>
            <a:pPr marL="0" indent="0" algn="just">
              <a:buNone/>
            </a:pPr>
            <a:r>
              <a:rPr lang="en-US" b="1" dirty="0"/>
              <a:t>■ Carefully organized. </a:t>
            </a:r>
            <a:r>
              <a:rPr lang="en-US" dirty="0"/>
              <a:t>The orderly arrangement of information is easy to follow, logical, and consistent; it shows you have the ability to process information and to summarize. Use plenty of white space and bullets to highlight margin points. Employers prize analytical thinking.</a:t>
            </a:r>
          </a:p>
          <a:p>
            <a:pPr marL="0" indent="0" algn="just">
              <a:buNone/>
            </a:pPr>
            <a:r>
              <a:rPr lang="en-US" b="1" dirty="0"/>
              <a:t>■ Concise. </a:t>
            </a:r>
            <a:r>
              <a:rPr lang="en-US" dirty="0"/>
              <a:t>Make sure your résumé is to the point. Generally, keep your résumé to </a:t>
            </a:r>
            <a:r>
              <a:rPr lang="en-US" dirty="0">
                <a:solidFill>
                  <a:srgbClr val="FF0000"/>
                </a:solidFill>
              </a:rPr>
              <a:t>one page</a:t>
            </a:r>
            <a:r>
              <a:rPr lang="en-US" dirty="0"/>
              <a:t>, as in Figure 5.3. However, depending on your education or job experience, you may want to include a second page.</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Picture 9"/>
          <p:cNvPicPr>
            <a:picLocks noChangeAspect="1"/>
          </p:cNvPicPr>
          <p:nvPr/>
        </p:nvPicPr>
        <p:blipFill>
          <a:blip r:embed="rId5"/>
          <a:stretch>
            <a:fillRect/>
          </a:stretch>
        </p:blipFill>
        <p:spPr>
          <a:xfrm>
            <a:off x="6609807" y="1823539"/>
            <a:ext cx="5451580" cy="4381318"/>
          </a:xfrm>
          <a:prstGeom prst="rect">
            <a:avLst/>
          </a:prstGeom>
        </p:spPr>
      </p:pic>
      <p:pic>
        <p:nvPicPr>
          <p:cNvPr id="11" name="Graphic 21">
            <a:extLst>
              <a:ext uri="{FF2B5EF4-FFF2-40B4-BE49-F238E27FC236}">
                <a16:creationId xmlns:a16="http://schemas.microsoft.com/office/drawing/2014/main" id="{1182931A-16CE-47AF-8E29-0791CF1954EF}"/>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739720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39096"/>
            <a:ext cx="10674531" cy="4351338"/>
          </a:xfrm>
        </p:spPr>
        <p:txBody>
          <a:bodyPr/>
          <a:lstStyle/>
          <a:p>
            <a:pPr marL="0" indent="0" algn="just">
              <a:buNone/>
            </a:pPr>
            <a:r>
              <a:rPr lang="en-US" b="1" dirty="0"/>
              <a:t>■ Accurate. </a:t>
            </a:r>
            <a:r>
              <a:rPr lang="en-US" dirty="0"/>
              <a:t>Make sure your grammar, spelling, dates, names, titles, and programs are correct; typos, inconsistencies, and math errors say you didn’t check your facts and figures.</a:t>
            </a:r>
          </a:p>
          <a:p>
            <a:pPr marL="0" indent="0" algn="just">
              <a:buNone/>
            </a:pPr>
            <a:r>
              <a:rPr lang="en-US" b="1" dirty="0"/>
              <a:t>■ Current. </a:t>
            </a:r>
            <a:r>
              <a:rPr lang="en-US" dirty="0"/>
              <a:t>All information is up-to-date and documented, with no gaps or sketchy areas about previous jobs or education.</a:t>
            </a:r>
          </a:p>
          <a:p>
            <a:pPr marL="0" indent="0" algn="just">
              <a:buNone/>
            </a:pPr>
            <a:r>
              <a:rPr lang="en-US" b="1" dirty="0"/>
              <a:t>■ Relevant. </a:t>
            </a:r>
            <a:r>
              <a:rPr lang="en-US" dirty="0"/>
              <a:t>The information on your resume is appropriate for the job level.</a:t>
            </a:r>
          </a:p>
          <a:p>
            <a:pPr marL="0" indent="0" algn="just">
              <a:buNone/>
            </a:pPr>
            <a:r>
              <a:rPr lang="en-US" b="1" dirty="0"/>
              <a:t>■ Quantification. </a:t>
            </a:r>
            <a:r>
              <a:rPr lang="en-US" dirty="0"/>
              <a:t>Include specific data regarding how much revenue you generated for an employer (or how much money you saved, or how many times you did a complex job).</a:t>
            </a:r>
          </a:p>
        </p:txBody>
      </p:sp>
      <p:pic>
        <p:nvPicPr>
          <p:cNvPr id="4" name="Picture 3"/>
          <p:cNvPicPr>
            <a:picLocks noChangeAspect="1"/>
          </p:cNvPicPr>
          <p:nvPr/>
        </p:nvPicPr>
        <p:blipFill>
          <a:blip r:embed="rId2"/>
          <a:stretch>
            <a:fillRect/>
          </a:stretch>
        </p:blipFill>
        <p:spPr>
          <a:xfrm>
            <a:off x="180062" y="213339"/>
            <a:ext cx="8953664"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6A3BAEDC-A2D4-4596-96E0-02163372BEC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698322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247120" cy="4705804"/>
          </a:xfrm>
        </p:spPr>
        <p:txBody>
          <a:bodyPr>
            <a:normAutofit lnSpcReduction="10000"/>
          </a:bodyPr>
          <a:lstStyle/>
          <a:p>
            <a:pPr marL="0" indent="0" algn="just">
              <a:buNone/>
            </a:pPr>
            <a:r>
              <a:rPr lang="en-US" dirty="0">
                <a:solidFill>
                  <a:srgbClr val="FF0000"/>
                </a:solidFill>
              </a:rPr>
              <a:t>- The Process of Writing Your Résumé</a:t>
            </a:r>
          </a:p>
          <a:p>
            <a:pPr marL="0" indent="0" algn="just">
              <a:buNone/>
            </a:pPr>
            <a:r>
              <a:rPr lang="en-US" b="1" dirty="0"/>
              <a:t>To write an effective résumé, ask yourself the following important questions:</a:t>
            </a:r>
          </a:p>
          <a:p>
            <a:pPr marL="0" indent="0" algn="just">
              <a:buNone/>
            </a:pPr>
            <a:r>
              <a:rPr lang="en-US" dirty="0"/>
              <a:t>1. What classes did you excel in?</a:t>
            </a:r>
          </a:p>
          <a:p>
            <a:pPr marL="0" indent="0" algn="just">
              <a:buNone/>
            </a:pPr>
            <a:r>
              <a:rPr lang="en-US" dirty="0"/>
              <a:t>2. What papers, reports, surveys, or presentations earned you your highest grades?</a:t>
            </a:r>
          </a:p>
          <a:p>
            <a:pPr marL="0" indent="0" algn="just">
              <a:buNone/>
            </a:pPr>
            <a:r>
              <a:rPr lang="en-US" dirty="0"/>
              <a:t>3. What computer skills have you mastered—languages, software knowledge, designing or writing for Internet resources? Success in e-commerce? Skill at designing a blog and/or website? Understanding collaborative editing online?</a:t>
            </a:r>
          </a:p>
          <a:p>
            <a:pPr marL="0" indent="0" algn="just">
              <a:buNone/>
            </a:pPr>
            <a:r>
              <a:rPr lang="en-US" dirty="0"/>
              <a:t>4. What other technical skills have you acquired?</a:t>
            </a:r>
          </a:p>
        </p:txBody>
      </p:sp>
      <p:pic>
        <p:nvPicPr>
          <p:cNvPr id="4" name="Picture 3"/>
          <p:cNvPicPr>
            <a:picLocks noChangeAspect="1"/>
          </p:cNvPicPr>
          <p:nvPr/>
        </p:nvPicPr>
        <p:blipFill>
          <a:blip r:embed="rId2"/>
          <a:stretch>
            <a:fillRect/>
          </a:stretch>
        </p:blipFill>
        <p:spPr>
          <a:xfrm>
            <a:off x="180062" y="213339"/>
            <a:ext cx="9025583" cy="1610200"/>
          </a:xfrm>
          <a:prstGeom prst="rect">
            <a:avLst/>
          </a:prstGeom>
        </p:spPr>
      </p:pic>
      <p:pic>
        <p:nvPicPr>
          <p:cNvPr id="5" name="Picture 4"/>
          <p:cNvPicPr>
            <a:picLocks noChangeAspect="1"/>
          </p:cNvPicPr>
          <p:nvPr/>
        </p:nvPicPr>
        <p:blipFill>
          <a:blip r:embed="rId3"/>
          <a:stretch>
            <a:fillRect/>
          </a:stretch>
        </p:blipFill>
        <p:spPr>
          <a:xfrm>
            <a:off x="2170446" y="6653162"/>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5E8F301D-15EB-41CB-A671-6F734708886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0206803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825625"/>
            <a:ext cx="11429999" cy="4351338"/>
          </a:xfrm>
        </p:spPr>
        <p:txBody>
          <a:bodyPr>
            <a:normAutofit fontScale="92500" lnSpcReduction="10000"/>
          </a:bodyPr>
          <a:lstStyle/>
          <a:p>
            <a:pPr marL="0" indent="0" algn="just">
              <a:buNone/>
            </a:pPr>
            <a:r>
              <a:rPr lang="en-US" dirty="0"/>
              <a:t>5. What jobs have you had? For how long and where? What were your primary duties? Did you supervise other employees?</a:t>
            </a:r>
          </a:p>
          <a:p>
            <a:pPr marL="0" indent="0" algn="just">
              <a:buNone/>
            </a:pPr>
            <a:r>
              <a:rPr lang="en-US" dirty="0"/>
              <a:t>6. How did you open or expand a business market? Increase a customer base?</a:t>
            </a:r>
          </a:p>
          <a:p>
            <a:pPr marL="0" indent="0" algn="just">
              <a:buNone/>
            </a:pPr>
            <a:r>
              <a:rPr lang="en-US" dirty="0"/>
              <a:t>7. What did you do to earn a raise or a promotion in a previous or current job?</a:t>
            </a:r>
          </a:p>
          <a:p>
            <a:pPr marL="0" indent="0" algn="just">
              <a:buNone/>
            </a:pPr>
            <a:r>
              <a:rPr lang="en-US" dirty="0"/>
              <a:t>8. Do you work well with people? What skills do you possess as a member of a team working toward a common job goal (e.g., finishing a report)?</a:t>
            </a:r>
          </a:p>
          <a:p>
            <a:pPr marL="0" indent="0" algn="just">
              <a:buNone/>
            </a:pPr>
            <a:r>
              <a:rPr lang="en-US" dirty="0"/>
              <a:t>9. Can you organize complicated tasks or identify and solve problems quickly?</a:t>
            </a:r>
          </a:p>
          <a:p>
            <a:pPr marL="0" indent="0" algn="just">
              <a:buNone/>
            </a:pPr>
            <a:r>
              <a:rPr lang="en-US" dirty="0"/>
              <a:t>10. Have you had experiences/responsibilities managing money—collecting fees or receipts, preparing payrolls, conducting nightly audits, and so on?</a:t>
            </a:r>
          </a:p>
          <a:p>
            <a:pPr marL="0" indent="0" algn="just">
              <a:buNone/>
            </a:pPr>
            <a:r>
              <a:rPr lang="en-US" dirty="0"/>
              <a:t>11. Have you won any awards or scholarships or received a commendation, and/or other recognition at work?</a:t>
            </a:r>
          </a:p>
        </p:txBody>
      </p:sp>
      <p:pic>
        <p:nvPicPr>
          <p:cNvPr id="4" name="Picture 3"/>
          <p:cNvPicPr>
            <a:picLocks noChangeAspect="1"/>
          </p:cNvPicPr>
          <p:nvPr/>
        </p:nvPicPr>
        <p:blipFill>
          <a:blip r:embed="rId2"/>
          <a:stretch>
            <a:fillRect/>
          </a:stretch>
        </p:blipFill>
        <p:spPr>
          <a:xfrm>
            <a:off x="242227" y="0"/>
            <a:ext cx="8942870"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A6E01963-51E3-4826-AC83-1D6971408C8F}"/>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1369904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825625"/>
            <a:ext cx="11299371" cy="4351338"/>
          </a:xfrm>
        </p:spPr>
        <p:txBody>
          <a:bodyPr>
            <a:normAutofit lnSpcReduction="10000"/>
          </a:bodyPr>
          <a:lstStyle/>
          <a:p>
            <a:pPr marL="0" indent="0" algn="just">
              <a:buNone/>
            </a:pPr>
            <a:r>
              <a:rPr lang="en-US" dirty="0">
                <a:solidFill>
                  <a:srgbClr val="FF0000"/>
                </a:solidFill>
              </a:rPr>
              <a:t>- Balancing Education and Experience</a:t>
            </a:r>
          </a:p>
          <a:p>
            <a:pPr marL="0" indent="0" algn="just">
              <a:buNone/>
            </a:pPr>
            <a:r>
              <a:rPr lang="en-US" dirty="0"/>
              <a:t>If you have years of experience, don’t flood your prospective employer with too many details. </a:t>
            </a:r>
            <a:r>
              <a:rPr lang="en-US" b="1" dirty="0"/>
              <a:t>You cannot possibly include every detail of your job(s) for the last 10 or 20 years.</a:t>
            </a:r>
          </a:p>
          <a:p>
            <a:pPr marL="0" indent="0" algn="just">
              <a:buNone/>
            </a:pPr>
            <a:r>
              <a:rPr lang="en-US" dirty="0"/>
              <a:t>■ Emphasize only those skills and positions most likely to earn you the job.</a:t>
            </a:r>
          </a:p>
          <a:p>
            <a:pPr marL="0" indent="0" algn="just">
              <a:buNone/>
            </a:pPr>
            <a:r>
              <a:rPr lang="en-US" dirty="0"/>
              <a:t>■ Eliminate your earliest jobs that do not relate to your present employment search.</a:t>
            </a:r>
          </a:p>
          <a:p>
            <a:pPr marL="0" indent="0" algn="just">
              <a:buNone/>
            </a:pPr>
            <a:r>
              <a:rPr lang="en-US" dirty="0"/>
              <a:t>■ Combine and condense skills acquired over many years and through many jobs.</a:t>
            </a:r>
          </a:p>
          <a:p>
            <a:pPr marL="0" indent="0" algn="just">
              <a:buNone/>
            </a:pPr>
            <a:r>
              <a:rPr lang="en-US" dirty="0"/>
              <a:t>■ Include relevant military schools or service.</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D34903A4-7729-418B-980F-D797718CC18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4540786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82" y="1933835"/>
            <a:ext cx="11168743" cy="4351338"/>
          </a:xfrm>
        </p:spPr>
        <p:txBody>
          <a:bodyPr>
            <a:normAutofit/>
          </a:bodyPr>
          <a:lstStyle/>
          <a:p>
            <a:pPr marL="0" indent="0" algn="just">
              <a:buNone/>
            </a:pPr>
            <a:r>
              <a:rPr lang="en-US" dirty="0">
                <a:solidFill>
                  <a:srgbClr val="FF0000"/>
                </a:solidFill>
              </a:rPr>
              <a:t>- What to Exclude from a Résumé</a:t>
            </a:r>
          </a:p>
          <a:p>
            <a:pPr marL="0" indent="0" algn="just">
              <a:buNone/>
            </a:pPr>
            <a:r>
              <a:rPr lang="en-US" dirty="0"/>
              <a:t>Knowing what to exclude from a résumé is as important as knowing what to include. Because federal employment laws prohibit discrimination on the basis of age, sex, race, national origin, religion, marital status, or disability, do not include such information on your résumé. </a:t>
            </a:r>
            <a:r>
              <a:rPr lang="en-US" b="1" dirty="0"/>
              <a:t>Here are some other details best left off your résumé:</a:t>
            </a:r>
          </a:p>
          <a:p>
            <a:pPr marL="0" indent="0" algn="just">
              <a:buNone/>
            </a:pPr>
            <a:r>
              <a:rPr lang="en-US" dirty="0"/>
              <a:t>■ salary demands, expectations, or ranges</a:t>
            </a:r>
          </a:p>
          <a:p>
            <a:pPr marL="0" indent="0" algn="just">
              <a:buNone/>
            </a:pPr>
            <a:r>
              <a:rPr lang="en-US" dirty="0"/>
              <a:t>■ preferences for work schedules, days off, or overtime</a:t>
            </a:r>
          </a:p>
          <a:p>
            <a:pPr marL="0" indent="0" algn="just">
              <a:buNone/>
            </a:pPr>
            <a:r>
              <a:rPr lang="en-US" dirty="0"/>
              <a:t>■ comments about fringe benefits</a:t>
            </a:r>
          </a:p>
          <a:p>
            <a:pPr marL="0" indent="0" algn="just">
              <a:buNone/>
            </a:pPr>
            <a:endParaRPr lang="en-US" dirty="0"/>
          </a:p>
        </p:txBody>
      </p:sp>
      <p:pic>
        <p:nvPicPr>
          <p:cNvPr id="5" name="Picture 4"/>
          <p:cNvPicPr>
            <a:picLocks noChangeAspect="1"/>
          </p:cNvPicPr>
          <p:nvPr/>
        </p:nvPicPr>
        <p:blipFill>
          <a:blip r:embed="rId2"/>
          <a:stretch>
            <a:fillRect/>
          </a:stretch>
        </p:blipFill>
        <p:spPr>
          <a:xfrm>
            <a:off x="180062" y="203065"/>
            <a:ext cx="9087228" cy="1610200"/>
          </a:xfrm>
          <a:prstGeom prst="rect">
            <a:avLst/>
          </a:prstGeom>
        </p:spPr>
      </p:pic>
      <p:pic>
        <p:nvPicPr>
          <p:cNvPr id="6" name="Picture 5"/>
          <p:cNvPicPr>
            <a:picLocks noChangeAspect="1"/>
          </p:cNvPicPr>
          <p:nvPr/>
        </p:nvPicPr>
        <p:blipFill>
          <a:blip r:embed="rId3"/>
          <a:stretch>
            <a:fillRect/>
          </a:stretch>
        </p:blipFill>
        <p:spPr>
          <a:xfrm>
            <a:off x="2119522" y="6523556"/>
            <a:ext cx="9902229" cy="204838"/>
          </a:xfrm>
          <a:prstGeom prst="rect">
            <a:avLst/>
          </a:prstGeom>
        </p:spPr>
      </p:pic>
      <p:sp>
        <p:nvSpPr>
          <p:cNvPr id="7" name="TextBox 6"/>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1" name="Graphic 21">
            <a:extLst>
              <a:ext uri="{FF2B5EF4-FFF2-40B4-BE49-F238E27FC236}">
                <a16:creationId xmlns:a16="http://schemas.microsoft.com/office/drawing/2014/main" id="{3A6DD451-8C3F-4BC5-811F-276D9A27D21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2132024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t>■ travel restrictions</a:t>
            </a:r>
          </a:p>
          <a:p>
            <a:pPr marL="0" indent="0" algn="just">
              <a:buNone/>
            </a:pPr>
            <a:r>
              <a:rPr lang="en-US" dirty="0"/>
              <a:t>■ reasons for leaving your previous job</a:t>
            </a:r>
          </a:p>
          <a:p>
            <a:pPr marL="0" indent="0" algn="just">
              <a:buNone/>
            </a:pPr>
            <a:r>
              <a:rPr lang="en-US" dirty="0"/>
              <a:t>■ your photograph (unless you are applying for a modeling or acting job)</a:t>
            </a:r>
          </a:p>
          <a:p>
            <a:pPr marL="0" indent="0" algn="just">
              <a:buNone/>
            </a:pPr>
            <a:r>
              <a:rPr lang="en-US" dirty="0"/>
              <a:t>■ your Social Security number</a:t>
            </a:r>
          </a:p>
          <a:p>
            <a:pPr marL="0" indent="0" algn="just">
              <a:buNone/>
            </a:pPr>
            <a:r>
              <a:rPr lang="en-US" dirty="0"/>
              <a:t>■ comments about your family, spouse, or children</a:t>
            </a:r>
          </a:p>
          <a:p>
            <a:pPr marL="0" indent="0" algn="just">
              <a:buNone/>
            </a:pPr>
            <a:r>
              <a:rPr lang="en-US" dirty="0"/>
              <a:t>■ height, weight, or hair/eye color</a:t>
            </a:r>
          </a:p>
          <a:p>
            <a:pPr marL="0" indent="0" algn="just">
              <a:buNone/>
            </a:pPr>
            <a:r>
              <a:rPr lang="en-US" dirty="0"/>
              <a:t>■ race, sexual orientation, religious and political affiliations</a:t>
            </a:r>
          </a:p>
          <a:p>
            <a:pPr marL="0" indent="0" algn="just">
              <a:buNone/>
            </a:pPr>
            <a:r>
              <a:rPr lang="en-US" dirty="0"/>
              <a:t>■ hobbies, interests (unless relevant to the job you are seeking)</a:t>
            </a:r>
          </a:p>
        </p:txBody>
      </p:sp>
      <p:pic>
        <p:nvPicPr>
          <p:cNvPr id="4" name="Picture 3"/>
          <p:cNvPicPr>
            <a:picLocks noChangeAspect="1"/>
          </p:cNvPicPr>
          <p:nvPr/>
        </p:nvPicPr>
        <p:blipFill>
          <a:blip r:embed="rId2"/>
          <a:stretch>
            <a:fillRect/>
          </a:stretch>
        </p:blipFill>
        <p:spPr>
          <a:xfrm>
            <a:off x="180062" y="213339"/>
            <a:ext cx="9097502"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A42E755E-D42D-4703-9066-04E981093AE9}"/>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565414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3" y="1823539"/>
            <a:ext cx="11625943" cy="4590324"/>
          </a:xfrm>
        </p:spPr>
        <p:txBody>
          <a:bodyPr>
            <a:normAutofit/>
          </a:bodyPr>
          <a:lstStyle/>
          <a:p>
            <a:pPr marL="0" indent="0" algn="just">
              <a:buNone/>
            </a:pPr>
            <a:r>
              <a:rPr lang="en-US" b="1" dirty="0">
                <a:solidFill>
                  <a:srgbClr val="FF0000"/>
                </a:solidFill>
              </a:rPr>
              <a:t>Parts of a Résumé</a:t>
            </a:r>
          </a:p>
          <a:p>
            <a:pPr marL="0" indent="0" algn="just">
              <a:buNone/>
            </a:pPr>
            <a:r>
              <a:rPr lang="en-US" dirty="0"/>
              <a:t>As with memos, letters, and reports, résumés consist of specific parts listed in boldface. These parts—contact information, career objective, credentials (education and experience), related skills and achievements, and references/portfolios—need to be included in any résumé.</a:t>
            </a:r>
          </a:p>
          <a:p>
            <a:pPr marL="0" indent="0" algn="just">
              <a:buNone/>
            </a:pPr>
            <a:r>
              <a:rPr lang="en-US" dirty="0">
                <a:solidFill>
                  <a:srgbClr val="FF0000"/>
                </a:solidFill>
              </a:rPr>
              <a:t>- Contact Information</a:t>
            </a:r>
          </a:p>
          <a:p>
            <a:pPr marL="0" indent="0" algn="just">
              <a:buNone/>
            </a:pPr>
            <a:r>
              <a:rPr lang="en-US" dirty="0"/>
              <a:t>At the top of the page, provide your name (do not use a nickname), address including your ZIP code, telephone number (use a cell phone number since you always have it with you), and e-mail address. Avoid unprofessional e-mail addresses such as toughguy@netfield.com or barbiegirl@techscape.com. </a:t>
            </a:r>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pic>
        <p:nvPicPr>
          <p:cNvPr id="5" name="Picture 4"/>
          <p:cNvPicPr>
            <a:picLocks noChangeAspect="1"/>
          </p:cNvPicPr>
          <p:nvPr/>
        </p:nvPicPr>
        <p:blipFill>
          <a:blip r:embed="rId3"/>
          <a:stretch>
            <a:fillRect/>
          </a:stretch>
        </p:blipFill>
        <p:spPr>
          <a:xfrm>
            <a:off x="2063347" y="652570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CBDCBB0E-F0CB-4C2A-98DA-86A1230AF958}"/>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3434934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Career Objective</a:t>
            </a:r>
          </a:p>
          <a:p>
            <a:pPr marL="0" indent="0" algn="just">
              <a:buNone/>
            </a:pPr>
            <a:r>
              <a:rPr lang="en-US" dirty="0"/>
              <a:t>Although some employment counselors advice against using a career objective, or career profile, an objective can help a prospective employer know at once about the specific job you are looking for and in what ways you are qualified</a:t>
            </a:r>
            <a:r>
              <a:rPr lang="en-US" dirty="0">
                <a:solidFill>
                  <a:srgbClr val="FF0000"/>
                </a:solidFill>
              </a:rPr>
              <a:t>. But make sure your career objective </a:t>
            </a:r>
            <a:r>
              <a:rPr lang="en-US" dirty="0"/>
              <a:t>is directly related to the position for which you are applying. Phrase it to sell yourself. Put the emphasis on what you can do for your employer, not what your employer can do for you.</a:t>
            </a:r>
          </a:p>
        </p:txBody>
      </p:sp>
      <p:pic>
        <p:nvPicPr>
          <p:cNvPr id="4" name="Picture 3"/>
          <p:cNvPicPr>
            <a:picLocks noChangeAspect="1"/>
          </p:cNvPicPr>
          <p:nvPr/>
        </p:nvPicPr>
        <p:blipFill>
          <a:blip r:embed="rId2"/>
          <a:stretch>
            <a:fillRect/>
          </a:stretch>
        </p:blipFill>
        <p:spPr>
          <a:xfrm>
            <a:off x="180062" y="213339"/>
            <a:ext cx="8881745"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ED336652-94D5-4A13-8D89-BF8FA45A3B7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483605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59961"/>
            <a:ext cx="10674531" cy="4351338"/>
          </a:xfrm>
        </p:spPr>
        <p:txBody>
          <a:bodyPr>
            <a:normAutofit/>
          </a:bodyPr>
          <a:lstStyle/>
          <a:p>
            <a:pPr marL="0" indent="0" algn="just">
              <a:buNone/>
            </a:pPr>
            <a:r>
              <a:rPr lang="en-US" b="1" dirty="0"/>
              <a:t>To write an effective career objective statement, ask yourself three basic questions:</a:t>
            </a:r>
          </a:p>
          <a:p>
            <a:pPr marL="0" indent="0" algn="just">
              <a:buNone/>
            </a:pPr>
            <a:r>
              <a:rPr lang="en-US" dirty="0"/>
              <a:t>1. What kind of job am I searching for?</a:t>
            </a:r>
          </a:p>
          <a:p>
            <a:pPr marL="0" indent="0" algn="just">
              <a:buNone/>
            </a:pPr>
            <a:r>
              <a:rPr lang="en-US" dirty="0"/>
              <a:t>2. What kind of job am I qualified for?</a:t>
            </a:r>
          </a:p>
          <a:p>
            <a:pPr marL="0" indent="0" algn="just">
              <a:buNone/>
            </a:pPr>
            <a:r>
              <a:rPr lang="en-US" dirty="0"/>
              <a:t>3. What capabilities do I possess that match what a potential employer wants? </a:t>
            </a:r>
          </a:p>
        </p:txBody>
      </p:sp>
      <p:pic>
        <p:nvPicPr>
          <p:cNvPr id="4" name="Picture 3"/>
          <p:cNvPicPr>
            <a:picLocks noChangeAspect="1"/>
          </p:cNvPicPr>
          <p:nvPr/>
        </p:nvPicPr>
        <p:blipFill>
          <a:blip r:embed="rId2"/>
          <a:stretch>
            <a:fillRect/>
          </a:stretch>
        </p:blipFill>
        <p:spPr>
          <a:xfrm>
            <a:off x="180062" y="213339"/>
            <a:ext cx="8984486"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20F9A41F-1FD1-43EE-B35F-34FA0BE269D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372928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825625"/>
            <a:ext cx="11220995" cy="4351338"/>
          </a:xfrm>
        </p:spPr>
        <p:txBody>
          <a:bodyPr>
            <a:normAutofit/>
          </a:bodyPr>
          <a:lstStyle/>
          <a:p>
            <a:pPr marL="0" indent="0" algn="just">
              <a:buNone/>
            </a:pPr>
            <a:r>
              <a:rPr lang="en-US" dirty="0">
                <a:solidFill>
                  <a:srgbClr val="FF0000"/>
                </a:solidFill>
              </a:rPr>
              <a:t>- Credentials</a:t>
            </a:r>
          </a:p>
          <a:p>
            <a:pPr marL="0" indent="0" algn="just">
              <a:buNone/>
            </a:pPr>
            <a:r>
              <a:rPr lang="en-US" dirty="0"/>
              <a:t>The order of the next two categories—Education and Experience can vary. </a:t>
            </a:r>
          </a:p>
          <a:p>
            <a:pPr marL="0" indent="0" algn="just">
              <a:buNone/>
            </a:pPr>
            <a:r>
              <a:rPr lang="en-US" dirty="0">
                <a:solidFill>
                  <a:srgbClr val="FF0000"/>
                </a:solidFill>
              </a:rPr>
              <a:t>- Education</a:t>
            </a:r>
          </a:p>
          <a:p>
            <a:pPr marL="0" indent="0" algn="just">
              <a:buNone/>
            </a:pPr>
            <a:r>
              <a:rPr lang="en-US" dirty="0"/>
              <a:t>Begin with your most recent education first, then list everything significant since high school.</a:t>
            </a:r>
          </a:p>
          <a:p>
            <a:pPr marL="0" indent="0" algn="just">
              <a:buNone/>
            </a:pPr>
            <a:r>
              <a:rPr lang="en-US" dirty="0">
                <a:solidFill>
                  <a:srgbClr val="FF0000"/>
                </a:solidFill>
              </a:rPr>
              <a:t>- Experience</a:t>
            </a:r>
          </a:p>
          <a:p>
            <a:pPr marL="0" indent="0" algn="just">
              <a:buNone/>
            </a:pPr>
            <a:r>
              <a:rPr lang="en-US" dirty="0"/>
              <a:t>Your job history is the key category for many employers. It shows them that you have held jobs before and that you are responsible. </a:t>
            </a:r>
            <a:r>
              <a:rPr lang="en-US" b="1" dirty="0"/>
              <a:t>Here are some guidelines about listing your experience.</a:t>
            </a:r>
          </a:p>
        </p:txBody>
      </p:sp>
      <p:pic>
        <p:nvPicPr>
          <p:cNvPr id="4" name="Picture 3"/>
          <p:cNvPicPr>
            <a:picLocks noChangeAspect="1"/>
          </p:cNvPicPr>
          <p:nvPr/>
        </p:nvPicPr>
        <p:blipFill>
          <a:blip r:embed="rId2"/>
          <a:stretch>
            <a:fillRect/>
          </a:stretch>
        </p:blipFill>
        <p:spPr>
          <a:xfrm>
            <a:off x="180062" y="213339"/>
            <a:ext cx="9107776"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D2DC4198-62BA-4859-9A1B-7E38B3D8A9C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6953791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59" y="1825625"/>
            <a:ext cx="11377749" cy="4580366"/>
          </a:xfrm>
        </p:spPr>
        <p:txBody>
          <a:bodyPr>
            <a:normAutofit lnSpcReduction="10000"/>
          </a:bodyPr>
          <a:lstStyle/>
          <a:p>
            <a:pPr marL="0" indent="0" algn="just">
              <a:buNone/>
            </a:pPr>
            <a:r>
              <a:rPr lang="en-US" dirty="0"/>
              <a:t>1. Begin with your most recent position and work backward—in reverse chronological order.</a:t>
            </a:r>
          </a:p>
          <a:p>
            <a:pPr marL="0" indent="0" algn="just">
              <a:buNone/>
            </a:pPr>
            <a:r>
              <a:rPr lang="en-US" dirty="0"/>
              <a:t>2. For each job or activity, provide short descriptions (one or two lines) of your duties and achievements.</a:t>
            </a:r>
          </a:p>
          <a:p>
            <a:pPr marL="0" indent="0" algn="just">
              <a:buNone/>
            </a:pPr>
            <a:r>
              <a:rPr lang="en-US" dirty="0"/>
              <a:t>3. In describing your position(s), emphasize any responsibilities that involved handling money (for example, assisting customers, filing insurance claims, or preparing payrolls);</a:t>
            </a:r>
          </a:p>
          <a:p>
            <a:pPr marL="0" indent="0" algn="just">
              <a:buNone/>
            </a:pPr>
            <a:r>
              <a:rPr lang="en-US" dirty="0"/>
              <a:t>4. Include any relevant volunteer work you have done.</a:t>
            </a:r>
          </a:p>
          <a:p>
            <a:pPr marL="0" indent="0" algn="just">
              <a:buNone/>
            </a:pPr>
            <a:r>
              <a:rPr lang="en-US" dirty="0"/>
              <a:t>5. If you have been a full-time parent for 10 years or a caregiver for a family member or friend, indicate the management skills you developed while running a household and any community or civic service you did.</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BE8D8613-09C8-4394-A294-1BAE8620F24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4850413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39096"/>
            <a:ext cx="10998925" cy="4351338"/>
          </a:xfrm>
        </p:spPr>
        <p:txBody>
          <a:bodyPr/>
          <a:lstStyle/>
          <a:p>
            <a:pPr marL="0" indent="0" algn="just">
              <a:buNone/>
            </a:pPr>
            <a:r>
              <a:rPr lang="en-US" dirty="0">
                <a:solidFill>
                  <a:srgbClr val="FF0000"/>
                </a:solidFill>
              </a:rPr>
              <a:t>- Related Skills and Achievements</a:t>
            </a:r>
          </a:p>
          <a:p>
            <a:pPr marL="0" indent="0" algn="just">
              <a:buNone/>
            </a:pPr>
            <a:r>
              <a:rPr lang="en-US" b="1" dirty="0"/>
              <a:t>Not every résumé will have this section, but the following are all employer-friendly things to include:</a:t>
            </a:r>
          </a:p>
          <a:p>
            <a:pPr marL="0" indent="0" algn="just">
              <a:buNone/>
            </a:pPr>
            <a:r>
              <a:rPr lang="en-US" dirty="0"/>
              <a:t>■ second or third languages you speak or write</a:t>
            </a:r>
          </a:p>
          <a:p>
            <a:pPr marL="0" indent="0" algn="just">
              <a:buNone/>
            </a:pPr>
            <a:r>
              <a:rPr lang="en-US" dirty="0"/>
              <a:t>■ extensive travel</a:t>
            </a:r>
          </a:p>
          <a:p>
            <a:pPr marL="0" indent="0" algn="just">
              <a:buNone/>
            </a:pPr>
            <a:r>
              <a:rPr lang="en-US" dirty="0"/>
              <a:t>■ certificates or licenses you hold</a:t>
            </a:r>
          </a:p>
          <a:p>
            <a:pPr marL="0" indent="0" algn="just">
              <a:buNone/>
            </a:pPr>
            <a:r>
              <a:rPr lang="en-US" dirty="0"/>
              <a:t>■ memberships in professional associations</a:t>
            </a:r>
          </a:p>
          <a:p>
            <a:pPr marL="0" indent="0" algn="just">
              <a:buNone/>
            </a:pPr>
            <a:r>
              <a:rPr lang="en-US" dirty="0"/>
              <a:t>■ volunteer work for community service groups</a:t>
            </a:r>
          </a:p>
        </p:txBody>
      </p:sp>
      <p:pic>
        <p:nvPicPr>
          <p:cNvPr id="4" name="Picture 3"/>
          <p:cNvPicPr>
            <a:picLocks noChangeAspect="1"/>
          </p:cNvPicPr>
          <p:nvPr/>
        </p:nvPicPr>
        <p:blipFill>
          <a:blip r:embed="rId2"/>
          <a:stretch>
            <a:fillRect/>
          </a:stretch>
        </p:blipFill>
        <p:spPr>
          <a:xfrm>
            <a:off x="180062" y="213339"/>
            <a:ext cx="8881745"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CB3520C4-8E6C-4367-B6DE-D8172E08DD9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1690300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8011" y="1825625"/>
            <a:ext cx="11351623" cy="4351338"/>
          </a:xfrm>
        </p:spPr>
        <p:txBody>
          <a:bodyPr>
            <a:normAutofit lnSpcReduction="10000"/>
          </a:bodyPr>
          <a:lstStyle/>
          <a:p>
            <a:pPr marL="0" indent="0" algn="just">
              <a:buNone/>
            </a:pPr>
            <a:r>
              <a:rPr lang="en-US" dirty="0">
                <a:solidFill>
                  <a:srgbClr val="FF0000"/>
                </a:solidFill>
              </a:rPr>
              <a:t>- Computer Skills</a:t>
            </a:r>
          </a:p>
          <a:p>
            <a:pPr marL="0" indent="0" algn="just">
              <a:buNone/>
            </a:pPr>
            <a:r>
              <a:rPr lang="en-US" dirty="0"/>
              <a:t>Knowledge of computer hardware, software, word processing programs, and Web design and search engines is extremely valuable in the job market.</a:t>
            </a:r>
          </a:p>
          <a:p>
            <a:pPr marL="0" indent="0" algn="just">
              <a:buNone/>
            </a:pPr>
            <a:r>
              <a:rPr lang="en-US" dirty="0">
                <a:solidFill>
                  <a:srgbClr val="FF0000"/>
                </a:solidFill>
              </a:rPr>
              <a:t>- Honors/Awards</a:t>
            </a:r>
          </a:p>
          <a:p>
            <a:pPr marL="0" indent="0" algn="just">
              <a:buNone/>
            </a:pPr>
            <a:r>
              <a:rPr lang="en-US" dirty="0"/>
              <a:t>List any civic (mayor’s award, community service, cultural harmony award) and/ or academic honors you have won (dean’s list, department awards, scholarships, grants, honorable mentions).</a:t>
            </a:r>
          </a:p>
          <a:p>
            <a:pPr marL="0" indent="0" algn="just">
              <a:buNone/>
            </a:pPr>
            <a:r>
              <a:rPr lang="en-US" dirty="0">
                <a:solidFill>
                  <a:srgbClr val="FF0000"/>
                </a:solidFill>
              </a:rPr>
              <a:t>- References</a:t>
            </a:r>
          </a:p>
          <a:p>
            <a:pPr marL="0" indent="0" algn="just">
              <a:buNone/>
            </a:pPr>
            <a:r>
              <a:rPr lang="en-US" dirty="0"/>
              <a:t>As a rule, do not list references with personal contact information. Simply say they are available on request.</a:t>
            </a:r>
          </a:p>
        </p:txBody>
      </p:sp>
      <p:pic>
        <p:nvPicPr>
          <p:cNvPr id="4" name="Picture 3"/>
          <p:cNvPicPr>
            <a:picLocks noChangeAspect="1"/>
          </p:cNvPicPr>
          <p:nvPr/>
        </p:nvPicPr>
        <p:blipFill>
          <a:blip r:embed="rId2"/>
          <a:stretch>
            <a:fillRect/>
          </a:stretch>
        </p:blipFill>
        <p:spPr>
          <a:xfrm>
            <a:off x="180062" y="213339"/>
            <a:ext cx="9015309"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95D01EAB-C8E6-44ED-860A-2859EC6A16B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1590138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59961"/>
            <a:ext cx="10711543" cy="4351338"/>
          </a:xfrm>
        </p:spPr>
        <p:txBody>
          <a:bodyPr>
            <a:normAutofit/>
          </a:bodyPr>
          <a:lstStyle/>
          <a:p>
            <a:pPr marL="0" indent="0" algn="just">
              <a:buNone/>
            </a:pPr>
            <a:r>
              <a:rPr lang="en-US" dirty="0">
                <a:solidFill>
                  <a:srgbClr val="FF0000"/>
                </a:solidFill>
              </a:rPr>
              <a:t>- Career Portfolios/</a:t>
            </a:r>
            <a:r>
              <a:rPr lang="en-US" dirty="0" err="1">
                <a:solidFill>
                  <a:srgbClr val="FF0000"/>
                </a:solidFill>
              </a:rPr>
              <a:t>Webfolios</a:t>
            </a:r>
            <a:endParaRPr lang="en-US" dirty="0">
              <a:solidFill>
                <a:srgbClr val="FF0000"/>
              </a:solidFill>
            </a:endParaRPr>
          </a:p>
          <a:p>
            <a:pPr marL="0" indent="0" algn="just">
              <a:buNone/>
            </a:pPr>
            <a:r>
              <a:rPr lang="en-US" dirty="0"/>
              <a:t>When preparing your résumé, you may want to indicate if a career portfolio (or webfolio if it is online) of your work is available for review, as we saw Anthony Jones do in Fig. 5.3. Your portfolio/</a:t>
            </a:r>
            <a:r>
              <a:rPr lang="en-US" dirty="0" err="1"/>
              <a:t>webfolio</a:t>
            </a:r>
            <a:r>
              <a:rPr lang="en-US" dirty="0"/>
              <a:t> needs to represent your best work. A career portfolio/</a:t>
            </a:r>
            <a:r>
              <a:rPr lang="en-US" dirty="0" err="1"/>
              <a:t>webfolio</a:t>
            </a:r>
            <a:r>
              <a:rPr lang="en-US" dirty="0"/>
              <a:t> is not a personal/family scrapbook but a record of your most professional work.</a:t>
            </a:r>
          </a:p>
        </p:txBody>
      </p:sp>
      <p:pic>
        <p:nvPicPr>
          <p:cNvPr id="4" name="Picture 3"/>
          <p:cNvPicPr>
            <a:picLocks noChangeAspect="1"/>
          </p:cNvPicPr>
          <p:nvPr/>
        </p:nvPicPr>
        <p:blipFill>
          <a:blip r:embed="rId2"/>
          <a:stretch>
            <a:fillRect/>
          </a:stretch>
        </p:blipFill>
        <p:spPr>
          <a:xfrm>
            <a:off x="391886" y="213339"/>
            <a:ext cx="8793211"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5E7ED500-0FDD-4391-9299-5340F18AA50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9934300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6111240" cy="4351338"/>
          </a:xfrm>
        </p:spPr>
        <p:txBody>
          <a:bodyPr>
            <a:normAutofit fontScale="92500" lnSpcReduction="20000"/>
          </a:bodyPr>
          <a:lstStyle/>
          <a:p>
            <a:pPr marL="0" indent="0" algn="just">
              <a:buNone/>
            </a:pPr>
            <a:r>
              <a:rPr lang="en-US" b="1" dirty="0">
                <a:solidFill>
                  <a:srgbClr val="FF0000"/>
                </a:solidFill>
              </a:rPr>
              <a:t>Organizing Your Résumé</a:t>
            </a:r>
          </a:p>
          <a:p>
            <a:pPr marL="0" indent="0" algn="just">
              <a:buNone/>
            </a:pPr>
            <a:r>
              <a:rPr lang="en-US" b="1" dirty="0"/>
              <a:t>There are two primary ways to organize your résumé: chronologically or by function or skill area.</a:t>
            </a:r>
          </a:p>
          <a:p>
            <a:pPr marL="0" indent="0" algn="just">
              <a:buNone/>
            </a:pPr>
            <a:r>
              <a:rPr lang="en-US" dirty="0">
                <a:solidFill>
                  <a:srgbClr val="FF0000"/>
                </a:solidFill>
              </a:rPr>
              <a:t>- Chronologically</a:t>
            </a:r>
          </a:p>
          <a:p>
            <a:pPr marL="0" indent="0" algn="just">
              <a:buNone/>
            </a:pPr>
            <a:r>
              <a:rPr lang="en-US" dirty="0"/>
              <a:t>The résumés in Figures 5.3 and 5.4 are organized chronologically. Information about the job applicants is listed year by year under two main categories— education and experience. This is the traditional way to organize a résumé. It is straightforward and easy to read, and employers find it acceptable.</a:t>
            </a:r>
          </a:p>
        </p:txBody>
      </p:sp>
      <p:pic>
        <p:nvPicPr>
          <p:cNvPr id="4" name="Picture 3"/>
          <p:cNvPicPr>
            <a:picLocks noChangeAspect="1"/>
          </p:cNvPicPr>
          <p:nvPr/>
        </p:nvPicPr>
        <p:blipFill>
          <a:blip r:embed="rId2"/>
          <a:stretch>
            <a:fillRect/>
          </a:stretch>
        </p:blipFill>
        <p:spPr>
          <a:xfrm>
            <a:off x="180062" y="213339"/>
            <a:ext cx="9046131"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2" name="Picture 1"/>
          <p:cNvPicPr>
            <a:picLocks noChangeAspect="1"/>
          </p:cNvPicPr>
          <p:nvPr/>
        </p:nvPicPr>
        <p:blipFill>
          <a:blip r:embed="rId5"/>
          <a:stretch>
            <a:fillRect/>
          </a:stretch>
        </p:blipFill>
        <p:spPr>
          <a:xfrm>
            <a:off x="7224738" y="1625041"/>
            <a:ext cx="4572638" cy="4666436"/>
          </a:xfrm>
          <a:prstGeom prst="rect">
            <a:avLst/>
          </a:prstGeom>
        </p:spPr>
      </p:pic>
      <p:pic>
        <p:nvPicPr>
          <p:cNvPr id="10" name="Graphic 21">
            <a:extLst>
              <a:ext uri="{FF2B5EF4-FFF2-40B4-BE49-F238E27FC236}">
                <a16:creationId xmlns:a16="http://schemas.microsoft.com/office/drawing/2014/main" id="{7B4D28F5-4151-42AC-81FA-EAA2BE804882}"/>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15390363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490" y="1933835"/>
            <a:ext cx="11286309" cy="4351338"/>
          </a:xfrm>
        </p:spPr>
        <p:txBody>
          <a:bodyPr/>
          <a:lstStyle/>
          <a:p>
            <a:pPr marL="0" indent="0" algn="just">
              <a:buNone/>
            </a:pPr>
            <a:r>
              <a:rPr lang="en-US" dirty="0">
                <a:solidFill>
                  <a:srgbClr val="FF0000"/>
                </a:solidFill>
              </a:rPr>
              <a:t>By Function or Skill Area</a:t>
            </a:r>
          </a:p>
          <a:p>
            <a:pPr marL="0" indent="0" algn="just">
              <a:buNone/>
            </a:pPr>
            <a:r>
              <a:rPr lang="en-US" dirty="0"/>
              <a:t>Depending on your experiences and accomplishments, you might organize your résumé according to function or skill area. According to this plan, you would not list your information chronologically in the categories “Experience” and “Education.”</a:t>
            </a:r>
          </a:p>
          <a:p>
            <a:pPr marL="0" indent="0" algn="just">
              <a:buNone/>
            </a:pPr>
            <a:r>
              <a:rPr lang="en-US" dirty="0"/>
              <a:t>Instead, you would sort your achievements and abilities—whether from course work, jobs, extracurricular activities, or technical skills into two to four key skill areas.</a:t>
            </a:r>
          </a:p>
        </p:txBody>
      </p:sp>
      <p:pic>
        <p:nvPicPr>
          <p:cNvPr id="4" name="Picture 3"/>
          <p:cNvPicPr>
            <a:picLocks noChangeAspect="1"/>
          </p:cNvPicPr>
          <p:nvPr/>
        </p:nvPicPr>
        <p:blipFill>
          <a:blip r:embed="rId2"/>
          <a:stretch>
            <a:fillRect/>
          </a:stretch>
        </p:blipFill>
        <p:spPr>
          <a:xfrm>
            <a:off x="180062" y="213339"/>
            <a:ext cx="9046131"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875C0779-1173-4DC0-B807-6C559B6C199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4049056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697" y="1825625"/>
            <a:ext cx="11430000" cy="4351338"/>
          </a:xfrm>
        </p:spPr>
        <p:txBody>
          <a:bodyPr>
            <a:normAutofit/>
          </a:bodyPr>
          <a:lstStyle/>
          <a:p>
            <a:pPr marL="0" indent="0">
              <a:buNone/>
            </a:pPr>
            <a:r>
              <a:rPr lang="en-US" b="1" dirty="0">
                <a:solidFill>
                  <a:srgbClr val="FF0000"/>
                </a:solidFill>
              </a:rPr>
              <a:t>The Online Résumé</a:t>
            </a:r>
          </a:p>
          <a:p>
            <a:pPr marL="0" indent="0">
              <a:buNone/>
            </a:pPr>
            <a:r>
              <a:rPr lang="en-US" dirty="0"/>
              <a:t>In addition to preparing a hard copy of your résumé, expect to create one (or more) to be posted online. An online résumé will give you the widest possible exposure to attract prospective employers.</a:t>
            </a:r>
          </a:p>
          <a:p>
            <a:pPr marL="0" indent="0">
              <a:buNone/>
            </a:pPr>
            <a:r>
              <a:rPr lang="en-US" b="1" dirty="0">
                <a:solidFill>
                  <a:srgbClr val="FF0000"/>
                </a:solidFill>
              </a:rPr>
              <a:t>Formatting an Online Résumé</a:t>
            </a:r>
          </a:p>
          <a:p>
            <a:pPr marL="0" indent="0">
              <a:buNone/>
            </a:pPr>
            <a:r>
              <a:rPr lang="en-US" b="1" dirty="0"/>
              <a:t>Here are some guidelines to help you make sure your résumé is scannable:</a:t>
            </a:r>
          </a:p>
          <a:p>
            <a:pPr marL="0" indent="0">
              <a:buNone/>
            </a:pPr>
            <a:r>
              <a:rPr lang="en-US" dirty="0"/>
              <a:t>1. Create your résumé as a MS Word file (the most common file format in the world of work) rather than as a PDF, WordPerfect, or zip file.</a:t>
            </a:r>
          </a:p>
        </p:txBody>
      </p:sp>
      <p:pic>
        <p:nvPicPr>
          <p:cNvPr id="4" name="Picture 3"/>
          <p:cNvPicPr>
            <a:picLocks noChangeAspect="1"/>
          </p:cNvPicPr>
          <p:nvPr/>
        </p:nvPicPr>
        <p:blipFill>
          <a:blip r:embed="rId2"/>
          <a:stretch>
            <a:fillRect/>
          </a:stretch>
        </p:blipFill>
        <p:spPr>
          <a:xfrm>
            <a:off x="180062" y="213339"/>
            <a:ext cx="9025583"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635D3AFF-99F7-4B74-BF9F-904C4B0501E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7841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2. Save your résumé properly and consistently.</a:t>
            </a:r>
          </a:p>
          <a:p>
            <a:pPr marL="0" indent="0" algn="just">
              <a:buNone/>
            </a:pPr>
            <a:r>
              <a:rPr lang="en-US" dirty="0"/>
              <a:t>3. Avoid underlining, boldface, italics, boxes, shadowing, or color, which can garble the text of your résumé and make it unstainable.</a:t>
            </a:r>
          </a:p>
          <a:p>
            <a:pPr marL="0" indent="0" algn="just">
              <a:buNone/>
            </a:pPr>
            <a:r>
              <a:rPr lang="en-US" dirty="0"/>
              <a:t>4. Do not use hard-to-read or fancy fonts like script.</a:t>
            </a:r>
          </a:p>
          <a:p>
            <a:pPr marL="0" indent="0" algn="just">
              <a:buNone/>
            </a:pPr>
            <a:r>
              <a:rPr lang="en-US" dirty="0"/>
              <a:t>5. Make sure your résumé is easy to scroll.</a:t>
            </a:r>
          </a:p>
          <a:p>
            <a:pPr marL="0" indent="0" algn="just">
              <a:buNone/>
            </a:pPr>
            <a:r>
              <a:rPr lang="en-US" dirty="0"/>
              <a:t>6. Design your résumé to be concise.</a:t>
            </a:r>
          </a:p>
          <a:p>
            <a:pPr marL="0" indent="0" algn="just">
              <a:buNone/>
            </a:pPr>
            <a:r>
              <a:rPr lang="en-US" dirty="0"/>
              <a:t>7. Select the automatic wrapping feature to avoid losing characters at the end of a line, but make sure you do not exceed the limit of 65 characters per line.</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97B56C56-73AF-4044-8738-34B6F253BB5F}"/>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1426671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990" y="1939096"/>
            <a:ext cx="10905309" cy="4351338"/>
          </a:xfrm>
        </p:spPr>
        <p:txBody>
          <a:bodyPr>
            <a:normAutofit/>
          </a:bodyPr>
          <a:lstStyle/>
          <a:p>
            <a:pPr marL="0" indent="0" algn="just">
              <a:buNone/>
            </a:pPr>
            <a:r>
              <a:rPr lang="en-US" dirty="0"/>
              <a:t>8. Align everything flush with the left margin.</a:t>
            </a:r>
          </a:p>
          <a:p>
            <a:pPr marL="0" indent="0" algn="just">
              <a:buNone/>
            </a:pPr>
            <a:r>
              <a:rPr lang="en-US" dirty="0"/>
              <a:t>9. Never send your résumé as an e-mail attachment.</a:t>
            </a:r>
          </a:p>
          <a:p>
            <a:pPr marL="0" indent="0" algn="just">
              <a:buNone/>
            </a:pPr>
            <a:r>
              <a:rPr lang="en-US" dirty="0"/>
              <a:t>10. Include hyperlinks to your website or one you helped design reviews of your work or professional blogs.</a:t>
            </a:r>
          </a:p>
          <a:p>
            <a:pPr marL="0" indent="0" algn="just">
              <a:buNone/>
            </a:pPr>
            <a:r>
              <a:rPr lang="en-US" dirty="0"/>
              <a:t>11. Format and save your résumé before you send it to any database service.</a:t>
            </a:r>
          </a:p>
          <a:p>
            <a:pPr marL="0" indent="0" algn="just">
              <a:buNone/>
            </a:pPr>
            <a:r>
              <a:rPr lang="en-US" dirty="0"/>
              <a:t>12. Preview your résumé for quality control.</a:t>
            </a:r>
          </a:p>
        </p:txBody>
      </p:sp>
      <p:pic>
        <p:nvPicPr>
          <p:cNvPr id="4" name="Picture 3"/>
          <p:cNvPicPr>
            <a:picLocks noChangeAspect="1"/>
          </p:cNvPicPr>
          <p:nvPr/>
        </p:nvPicPr>
        <p:blipFill>
          <a:blip r:embed="rId2"/>
          <a:stretch>
            <a:fillRect/>
          </a:stretch>
        </p:blipFill>
        <p:spPr>
          <a:xfrm>
            <a:off x="180063" y="213339"/>
            <a:ext cx="8984486"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5F5710DA-0852-43C2-A866-5379BA04F1AF}"/>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42221653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1920772"/>
            <a:ext cx="11077303" cy="4351338"/>
          </a:xfrm>
        </p:spPr>
        <p:txBody>
          <a:bodyPr>
            <a:normAutofit/>
          </a:bodyPr>
          <a:lstStyle/>
          <a:p>
            <a:pPr marL="0" indent="0" algn="just">
              <a:buNone/>
            </a:pPr>
            <a:r>
              <a:rPr lang="en-US" b="1" dirty="0">
                <a:solidFill>
                  <a:srgbClr val="FF0000"/>
                </a:solidFill>
              </a:rPr>
              <a:t>8- Letters of Application:</a:t>
            </a:r>
          </a:p>
          <a:p>
            <a:pPr marL="0" indent="0" algn="just">
              <a:buNone/>
            </a:pPr>
            <a:r>
              <a:rPr lang="en-US" dirty="0"/>
              <a:t>Along with your résumé, you must send your prospective employer a letter of application, one of the most important pieces of correspondence you may ever write. </a:t>
            </a:r>
            <a:r>
              <a:rPr lang="en-US" dirty="0">
                <a:solidFill>
                  <a:srgbClr val="FF0000"/>
                </a:solidFill>
              </a:rPr>
              <a:t>Its goal is </a:t>
            </a:r>
            <a:r>
              <a:rPr lang="en-US" dirty="0"/>
              <a:t>to get you an interview and ultimately the job. Letters you write in applying for jobs should be personable, professional, and persuasive—the three P’s. Knowing how the letter of application and résumé work together and how they differ can give you a better idea of how to compose your letter.</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898D02BA-7C42-45E9-BF69-4B699E5CDEA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6525826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580366"/>
          </a:xfrm>
        </p:spPr>
        <p:txBody>
          <a:bodyPr>
            <a:normAutofit/>
          </a:bodyPr>
          <a:lstStyle/>
          <a:p>
            <a:pPr marL="0" indent="0" algn="just">
              <a:buNone/>
            </a:pPr>
            <a:r>
              <a:rPr lang="en-US" dirty="0">
                <a:solidFill>
                  <a:srgbClr val="FF0000"/>
                </a:solidFill>
              </a:rPr>
              <a:t>- How Application Letters and Résumés Differ</a:t>
            </a:r>
          </a:p>
          <a:p>
            <a:pPr marL="0" indent="0" algn="just">
              <a:buNone/>
            </a:pPr>
            <a:r>
              <a:rPr lang="en-US" b="1" dirty="0"/>
              <a:t>The résumé </a:t>
            </a:r>
            <a:r>
              <a:rPr lang="en-US" dirty="0"/>
              <a:t>is a persuasive record of dates, important achievements, skills, names, places, addresses, and jobs. As noted earlier, you may prepare several different résumés depending on your experience and the job market. </a:t>
            </a:r>
          </a:p>
          <a:p>
            <a:pPr marL="0" indent="0" algn="just">
              <a:buNone/>
            </a:pPr>
            <a:r>
              <a:rPr lang="en-US" dirty="0"/>
              <a:t>Your </a:t>
            </a:r>
            <a:r>
              <a:rPr lang="en-US" b="1" dirty="0"/>
              <a:t>letter of application</a:t>
            </a:r>
            <a:r>
              <a:rPr lang="en-US" dirty="0"/>
              <a:t>, however, is much more personal. It introduces you to a prospective employer. Because you must write a new, original letter to each prospective employer, you may write (or adapt) many different letters. Each letter of application should be tailored to a specific job. It should respond precisely to the kinds of qualifications the employer seeks.</a:t>
            </a:r>
          </a:p>
        </p:txBody>
      </p:sp>
      <p:pic>
        <p:nvPicPr>
          <p:cNvPr id="4" name="Picture 3"/>
          <p:cNvPicPr>
            <a:picLocks noChangeAspect="1"/>
          </p:cNvPicPr>
          <p:nvPr/>
        </p:nvPicPr>
        <p:blipFill>
          <a:blip r:embed="rId2"/>
          <a:stretch>
            <a:fillRect/>
          </a:stretch>
        </p:blipFill>
        <p:spPr>
          <a:xfrm>
            <a:off x="180062" y="213339"/>
            <a:ext cx="8943390"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Graphic 21">
            <a:extLst>
              <a:ext uri="{FF2B5EF4-FFF2-40B4-BE49-F238E27FC236}">
                <a16:creationId xmlns:a16="http://schemas.microsoft.com/office/drawing/2014/main" id="{9AF1F43C-6565-4491-8B4A-8FA0FA057C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0815120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p>
        </p:txBody>
      </p:sp>
      <p:sp>
        <p:nvSpPr>
          <p:cNvPr id="3" name="Content Placeholder 2"/>
          <p:cNvSpPr>
            <a:spLocks noGrp="1"/>
          </p:cNvSpPr>
          <p:nvPr>
            <p:ph idx="1"/>
          </p:nvPr>
        </p:nvSpPr>
        <p:spPr/>
        <p:txBody>
          <a:bodyPr/>
          <a:lstStyle/>
          <a:p>
            <a:pPr marL="0" indent="0" algn="just">
              <a:buNone/>
            </a:pPr>
            <a:r>
              <a:rPr lang="en-US" b="1" dirty="0">
                <a:solidFill>
                  <a:srgbClr val="FF0000"/>
                </a:solidFill>
              </a:rPr>
              <a:t>9- Going to an Interview</a:t>
            </a:r>
          </a:p>
          <a:p>
            <a:pPr marL="0" indent="0" algn="just">
              <a:buNone/>
            </a:pPr>
            <a:r>
              <a:rPr lang="en-US" dirty="0"/>
              <a:t>There are various ways for a prospective employer to conduct an interview. It might be a one-on-one meeting—you and the interviewer—or you may visit with a group of individuals who are trying to decide if you would fit in. You could even have an interview over the telephone or through a videoconference. An interview can last 30 minutes or take all day.</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FA682E03-8F1E-4925-86ED-A4011147E55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6348695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8194" y="1825625"/>
            <a:ext cx="11612880" cy="4351338"/>
          </a:xfrm>
        </p:spPr>
        <p:txBody>
          <a:bodyPr>
            <a:normAutofit fontScale="92500"/>
          </a:bodyPr>
          <a:lstStyle/>
          <a:p>
            <a:pPr marL="0" indent="0" algn="just">
              <a:buNone/>
            </a:pPr>
            <a:r>
              <a:rPr lang="en-US" dirty="0">
                <a:solidFill>
                  <a:srgbClr val="FF0000"/>
                </a:solidFill>
              </a:rPr>
              <a:t>- Preparing for the Interview</a:t>
            </a:r>
          </a:p>
          <a:p>
            <a:pPr marL="0" indent="0" algn="just">
              <a:buNone/>
            </a:pPr>
            <a:r>
              <a:rPr lang="en-US" b="1" dirty="0"/>
              <a:t>Before you go to the interview be prepared by doing the following:</a:t>
            </a:r>
          </a:p>
          <a:p>
            <a:pPr marL="0" indent="0" algn="just">
              <a:buNone/>
            </a:pPr>
            <a:r>
              <a:rPr lang="en-US" dirty="0"/>
              <a:t>1. Do your homework about the company.</a:t>
            </a:r>
          </a:p>
          <a:p>
            <a:pPr marL="0" indent="0" algn="just">
              <a:buNone/>
            </a:pPr>
            <a:r>
              <a:rPr lang="en-US" dirty="0"/>
              <a:t>2. Review the job description carefully.</a:t>
            </a:r>
          </a:p>
          <a:p>
            <a:pPr marL="0" indent="0" algn="just">
              <a:buNone/>
            </a:pPr>
            <a:r>
              <a:rPr lang="en-US" dirty="0"/>
              <a:t>3. Prepare a one- or two-minute summary of your chief qualifications.</a:t>
            </a:r>
          </a:p>
          <a:p>
            <a:pPr marL="0" indent="0" algn="just">
              <a:buNone/>
            </a:pPr>
            <a:r>
              <a:rPr lang="en-US" dirty="0"/>
              <a:t>4. Take your portfolio, including three or four extra copies of your résumé, with you.</a:t>
            </a:r>
          </a:p>
          <a:p>
            <a:pPr marL="0" indent="0" algn="just">
              <a:buNone/>
            </a:pPr>
            <a:r>
              <a:rPr lang="en-US" dirty="0"/>
              <a:t>5. Practice your interview skills with a friend or job counselor.</a:t>
            </a:r>
          </a:p>
          <a:p>
            <a:pPr marL="0" indent="0" algn="just">
              <a:buNone/>
            </a:pPr>
            <a:r>
              <a:rPr lang="en-US" dirty="0"/>
              <a:t>6. Brush up on business etiquette.</a:t>
            </a:r>
          </a:p>
          <a:p>
            <a:pPr marL="0" indent="0" algn="just">
              <a:buNone/>
            </a:pPr>
            <a:r>
              <a:rPr lang="en-US" dirty="0"/>
              <a:t>7. Bring your photo ID and Social Security card.</a:t>
            </a:r>
          </a:p>
        </p:txBody>
      </p:sp>
      <p:pic>
        <p:nvPicPr>
          <p:cNvPr id="4" name="Picture 3"/>
          <p:cNvPicPr>
            <a:picLocks noChangeAspect="1"/>
          </p:cNvPicPr>
          <p:nvPr/>
        </p:nvPicPr>
        <p:blipFill>
          <a:blip r:embed="rId2"/>
          <a:stretch>
            <a:fillRect/>
          </a:stretch>
        </p:blipFill>
        <p:spPr>
          <a:xfrm>
            <a:off x="467765" y="215425"/>
            <a:ext cx="879952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F3DD34B4-A7BD-41D2-820A-4EDF4263335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6869429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40139"/>
            <a:ext cx="11286308" cy="4351338"/>
          </a:xfrm>
        </p:spPr>
        <p:txBody>
          <a:bodyPr>
            <a:normAutofit/>
          </a:bodyPr>
          <a:lstStyle/>
          <a:p>
            <a:pPr marL="0" indent="0" algn="just">
              <a:buNone/>
            </a:pPr>
            <a:r>
              <a:rPr lang="en-US" dirty="0">
                <a:solidFill>
                  <a:srgbClr val="FF0000"/>
                </a:solidFill>
              </a:rPr>
              <a:t>- Questions to Expect at Your Interview</a:t>
            </a:r>
          </a:p>
          <a:p>
            <a:pPr marL="0" indent="0" algn="just">
              <a:buNone/>
            </a:pPr>
            <a:r>
              <a:rPr lang="en-US" b="1" dirty="0"/>
              <a:t>The following questions are typical of those you can expect from interviewers.</a:t>
            </a:r>
          </a:p>
          <a:p>
            <a:pPr marL="0" indent="0" algn="just">
              <a:buNone/>
            </a:pPr>
            <a:r>
              <a:rPr lang="en-US" dirty="0"/>
              <a:t>■ Why do you want to work for us?</a:t>
            </a:r>
          </a:p>
          <a:p>
            <a:pPr marL="0" indent="0" algn="just">
              <a:buNone/>
            </a:pPr>
            <a:r>
              <a:rPr lang="en-US" dirty="0"/>
              <a:t>■ What qualifications do you have for the job?</a:t>
            </a:r>
          </a:p>
          <a:p>
            <a:pPr marL="0" indent="0" algn="just">
              <a:buNone/>
            </a:pPr>
            <a:r>
              <a:rPr lang="en-US" dirty="0"/>
              <a:t>■ What could you possibly offer us that other candidates do not have?</a:t>
            </a:r>
          </a:p>
          <a:p>
            <a:pPr marL="0" indent="0" algn="just">
              <a:buNone/>
            </a:pPr>
            <a:r>
              <a:rPr lang="en-US" dirty="0"/>
              <a:t>■ Why did you attend this school? </a:t>
            </a:r>
          </a:p>
          <a:p>
            <a:pPr marL="0" indent="0" algn="just">
              <a:buNone/>
            </a:pPr>
            <a:r>
              <a:rPr lang="en-US" dirty="0"/>
              <a:t>■ Why did you major in “X”?</a:t>
            </a:r>
          </a:p>
        </p:txBody>
      </p:sp>
      <p:pic>
        <p:nvPicPr>
          <p:cNvPr id="4" name="Picture 3"/>
          <p:cNvPicPr>
            <a:picLocks noChangeAspect="1"/>
          </p:cNvPicPr>
          <p:nvPr/>
        </p:nvPicPr>
        <p:blipFill>
          <a:blip r:embed="rId2"/>
          <a:stretch>
            <a:fillRect/>
          </a:stretch>
        </p:blipFill>
        <p:spPr>
          <a:xfrm>
            <a:off x="242227" y="215425"/>
            <a:ext cx="923054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F01025DB-F6FA-4D59-B187-CBE8CA12942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40762649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068" y="1825625"/>
            <a:ext cx="11498131" cy="4351338"/>
          </a:xfrm>
        </p:spPr>
        <p:txBody>
          <a:bodyPr>
            <a:normAutofit fontScale="92500" lnSpcReduction="10000"/>
          </a:bodyPr>
          <a:lstStyle/>
          <a:p>
            <a:pPr marL="0" indent="0" algn="just">
              <a:buNone/>
            </a:pPr>
            <a:r>
              <a:rPr lang="en-US" dirty="0"/>
              <a:t>■ Why did you get a grade of C in a course?</a:t>
            </a:r>
          </a:p>
          <a:p>
            <a:pPr marL="0" indent="0" algn="just">
              <a:buNone/>
            </a:pPr>
            <a:r>
              <a:rPr lang="en-US" dirty="0"/>
              <a:t>■ What extracurricular activities did you participate in while in high school or college?</a:t>
            </a:r>
          </a:p>
          <a:p>
            <a:pPr marL="0" indent="0" algn="just">
              <a:buNone/>
            </a:pPr>
            <a:r>
              <a:rPr lang="en-US" dirty="0"/>
              <a:t>■ Did you learn as much as you wanted from your course work?</a:t>
            </a:r>
          </a:p>
          <a:p>
            <a:pPr marL="0" indent="0" algn="just">
              <a:buNone/>
            </a:pPr>
            <a:r>
              <a:rPr lang="en-US" dirty="0"/>
              <a:t>■ What is your greatest strength?</a:t>
            </a:r>
          </a:p>
          <a:p>
            <a:pPr marL="0" indent="0" algn="just">
              <a:buNone/>
            </a:pPr>
            <a:r>
              <a:rPr lang="en-US" dirty="0"/>
              <a:t>■ What is your greatest shortcoming?</a:t>
            </a:r>
          </a:p>
          <a:p>
            <a:pPr marL="0" indent="0" algn="just">
              <a:buNone/>
            </a:pPr>
            <a:r>
              <a:rPr lang="en-US" dirty="0"/>
              <a:t>■ How do you handle conflict with a co-worker, boss, or customer?</a:t>
            </a:r>
          </a:p>
          <a:p>
            <a:pPr marL="0" indent="0" algn="just">
              <a:buNone/>
            </a:pPr>
            <a:r>
              <a:rPr lang="en-US" dirty="0"/>
              <a:t>■ Why did you leave your last job?</a:t>
            </a:r>
          </a:p>
          <a:p>
            <a:pPr marL="0" indent="0" algn="just">
              <a:buNone/>
            </a:pPr>
            <a:r>
              <a:rPr lang="en-US" dirty="0"/>
              <a:t>■ Why would you leave your current job?</a:t>
            </a:r>
          </a:p>
          <a:p>
            <a:pPr marL="0" indent="0" algn="just">
              <a:buNone/>
            </a:pPr>
            <a:r>
              <a:rPr lang="en-US" dirty="0"/>
              <a:t>■ What are your career goals over the next three to five years ?</a:t>
            </a:r>
          </a:p>
        </p:txBody>
      </p:sp>
      <p:pic>
        <p:nvPicPr>
          <p:cNvPr id="4" name="Picture 3"/>
          <p:cNvPicPr>
            <a:picLocks noChangeAspect="1"/>
          </p:cNvPicPr>
          <p:nvPr/>
        </p:nvPicPr>
        <p:blipFill>
          <a:blip r:embed="rId2"/>
          <a:stretch>
            <a:fillRect/>
          </a:stretch>
        </p:blipFill>
        <p:spPr>
          <a:xfrm>
            <a:off x="389068" y="215425"/>
            <a:ext cx="8785754" cy="1378244"/>
          </a:xfrm>
          <a:prstGeom prst="rect">
            <a:avLst/>
          </a:prstGeom>
        </p:spPr>
      </p:pic>
      <p:sp>
        <p:nvSpPr>
          <p:cNvPr id="5" name="TextBox 4"/>
          <p:cNvSpPr txBox="1"/>
          <p:nvPr/>
        </p:nvSpPr>
        <p:spPr>
          <a:xfrm>
            <a:off x="389068" y="61215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C4CDD054-AC2D-4ECB-8690-5D23BAF4C128}"/>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8814560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95441"/>
            <a:ext cx="11312434" cy="4575175"/>
          </a:xfrm>
        </p:spPr>
        <p:txBody>
          <a:bodyPr>
            <a:normAutofit fontScale="92500" lnSpcReduction="20000"/>
          </a:bodyPr>
          <a:lstStyle/>
          <a:p>
            <a:pPr marL="0" indent="0" algn="just">
              <a:buNone/>
            </a:pPr>
            <a:r>
              <a:rPr lang="en-US" dirty="0">
                <a:solidFill>
                  <a:srgbClr val="FF0000"/>
                </a:solidFill>
              </a:rPr>
              <a:t>- Questions You May Ask the Interviewer(s)</a:t>
            </a:r>
          </a:p>
          <a:p>
            <a:pPr marL="0" indent="0" algn="just">
              <a:buNone/>
            </a:pPr>
            <a:r>
              <a:rPr lang="en-US" b="1" dirty="0"/>
              <a:t>questions you can ask interviewers:</a:t>
            </a:r>
          </a:p>
          <a:p>
            <a:pPr marL="0" indent="0" algn="just">
              <a:buNone/>
            </a:pPr>
            <a:r>
              <a:rPr lang="en-US" dirty="0"/>
              <a:t>1. Will there be any safety, security, or proficiency requirements I will need to meet?</a:t>
            </a:r>
          </a:p>
          <a:p>
            <a:pPr marL="0" indent="0" algn="just">
              <a:buNone/>
            </a:pPr>
            <a:r>
              <a:rPr lang="en-US" dirty="0"/>
              <a:t>2. When is the starting date?</a:t>
            </a:r>
          </a:p>
          <a:p>
            <a:pPr marL="0" indent="0" algn="just">
              <a:buNone/>
            </a:pPr>
            <a:r>
              <a:rPr lang="en-US" dirty="0"/>
              <a:t>3. Is there a probationary period? If so, how long?</a:t>
            </a:r>
          </a:p>
          <a:p>
            <a:pPr marL="0" indent="0" algn="just">
              <a:buNone/>
            </a:pPr>
            <a:r>
              <a:rPr lang="en-US" dirty="0"/>
              <a:t>4. How will my work be evaluated (monthly, quarterly, semiannually) and by whom (immediate superior, committee)?</a:t>
            </a:r>
          </a:p>
          <a:p>
            <a:pPr marL="0" indent="0" algn="just">
              <a:buNone/>
            </a:pPr>
            <a:r>
              <a:rPr lang="en-US" dirty="0"/>
              <a:t>5. What types of on-the-job training are required and/or offered?</a:t>
            </a:r>
          </a:p>
          <a:p>
            <a:pPr marL="0" indent="0" algn="just">
              <a:buNone/>
            </a:pPr>
            <a:r>
              <a:rPr lang="en-US" dirty="0"/>
              <a:t>6. Are there any mentoring programs in place?</a:t>
            </a:r>
          </a:p>
          <a:p>
            <a:pPr marL="0" indent="0" algn="just">
              <a:buNone/>
            </a:pPr>
            <a:r>
              <a:rPr lang="en-US" dirty="0"/>
              <a:t>7. Is there any support for continuing my education to improve my job performance?</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DC756E8E-A30E-4BA4-BFED-9C8C42041E8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2913179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 What Interviewer(s) Can’t Ask You</a:t>
            </a:r>
          </a:p>
          <a:p>
            <a:pPr marL="0" indent="0" algn="just">
              <a:buNone/>
            </a:pPr>
            <a:r>
              <a:rPr lang="en-US" dirty="0"/>
              <a:t>There are some questions an interviewer may not legally ask you. Questions about your age, marital status, ethnic background, religion, race, or physical disabilities violate equal opportunity employment laws. Even so, some employers may disguise their interest in those subjects by asking you indirect questions about them. A question such as “Will your husband care if you have to work overtime?” or “How many children do you have?” could probe into your personal life.</a:t>
            </a:r>
          </a:p>
        </p:txBody>
      </p:sp>
      <p:pic>
        <p:nvPicPr>
          <p:cNvPr id="4" name="Picture 3"/>
          <p:cNvPicPr>
            <a:picLocks noChangeAspect="1"/>
          </p:cNvPicPr>
          <p:nvPr/>
        </p:nvPicPr>
        <p:blipFill>
          <a:blip r:embed="rId2"/>
          <a:stretch>
            <a:fillRect/>
          </a:stretch>
        </p:blipFill>
        <p:spPr>
          <a:xfrm>
            <a:off x="180062" y="213339"/>
            <a:ext cx="901530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716566CA-F937-4FF2-B30B-6A2FF3E03F7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4297461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1025051" cy="4351338"/>
          </a:xfrm>
        </p:spPr>
        <p:txBody>
          <a:bodyPr/>
          <a:lstStyle/>
          <a:p>
            <a:pPr marL="0" indent="0">
              <a:buNone/>
            </a:pPr>
            <a:r>
              <a:rPr lang="en-US" dirty="0">
                <a:solidFill>
                  <a:srgbClr val="FF0000"/>
                </a:solidFill>
              </a:rPr>
              <a:t>- Ten Interview Dos and Don’ts</a:t>
            </a:r>
          </a:p>
          <a:p>
            <a:pPr marL="0" indent="0">
              <a:buNone/>
            </a:pPr>
            <a:r>
              <a:rPr lang="en-US" dirty="0"/>
              <a:t>Keep in mind these other interview dos and don’ts.</a:t>
            </a:r>
          </a:p>
          <a:p>
            <a:pPr marL="0" indent="0">
              <a:buNone/>
            </a:pPr>
            <a:r>
              <a:rPr lang="en-US" dirty="0"/>
              <a:t>1. Be on time. </a:t>
            </a:r>
          </a:p>
          <a:p>
            <a:pPr marL="0" indent="0">
              <a:buNone/>
            </a:pPr>
            <a:r>
              <a:rPr lang="en-US" dirty="0"/>
              <a:t>2. Turn off your cell phone! The last thing you want is for it to ring during your interview. Never text during an interview.</a:t>
            </a:r>
          </a:p>
          <a:p>
            <a:pPr marL="0" indent="0">
              <a:buNone/>
            </a:pPr>
            <a:r>
              <a:rPr lang="en-US" dirty="0"/>
              <a:t>3. Dress appropriately for the occasion and be well groomed.</a:t>
            </a:r>
          </a:p>
          <a:p>
            <a:pPr marL="0" indent="0">
              <a:buNone/>
            </a:pPr>
            <a:r>
              <a:rPr lang="en-US" dirty="0"/>
              <a:t>4. Be careful about tattoos.</a:t>
            </a:r>
          </a:p>
          <a:p>
            <a:pPr marL="0" indent="0">
              <a:buNone/>
            </a:pPr>
            <a:r>
              <a:rPr lang="en-US" dirty="0"/>
              <a:t>5. Greet the interviewer with a friendly and firm, but not vicelike, handshake.</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B48DB184-49E7-428C-89CC-0BB6C7A09A3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12010740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31151"/>
            <a:ext cx="11194868" cy="4679678"/>
          </a:xfrm>
        </p:spPr>
        <p:txBody>
          <a:bodyPr>
            <a:normAutofit/>
          </a:bodyPr>
          <a:lstStyle/>
          <a:p>
            <a:pPr marL="0" indent="0" algn="just">
              <a:buNone/>
            </a:pPr>
            <a:r>
              <a:rPr lang="en-US" dirty="0"/>
              <a:t>6. Don’t sit down before the interviewer(s) do.</a:t>
            </a:r>
          </a:p>
          <a:p>
            <a:pPr marL="0" indent="0" algn="just">
              <a:buNone/>
            </a:pPr>
            <a:r>
              <a:rPr lang="en-US" dirty="0"/>
              <a:t>7. Speak slowly and distinctly; </a:t>
            </a:r>
          </a:p>
          <a:p>
            <a:pPr marL="0" indent="0" algn="just">
              <a:buNone/>
            </a:pPr>
            <a:r>
              <a:rPr lang="en-US" dirty="0"/>
              <a:t>8. Do not chew gum; click a ballpoint pen; fidget; twirl your hair; or tap your foot against the floor, a chair, or a desk.</a:t>
            </a:r>
          </a:p>
          <a:p>
            <a:pPr marL="0" indent="0" algn="just">
              <a:buNone/>
            </a:pPr>
            <a:r>
              <a:rPr lang="en-US" dirty="0"/>
              <a:t>9. Maintain eye contact with the interviewer; do not sheepishly stare at the floor or the desk.</a:t>
            </a:r>
          </a:p>
          <a:p>
            <a:pPr marL="0" indent="0" algn="just">
              <a:buNone/>
            </a:pPr>
            <a:r>
              <a:rPr lang="en-US" dirty="0"/>
              <a:t>10. When the interview is over, thank the interviewer(s) for considering you for the job and say you look forward to hearing from him, her, or them.</a:t>
            </a:r>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89870ED3-5B8A-495E-B4A6-4978072FB27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1066437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5244" y="1939096"/>
            <a:ext cx="10972800" cy="4351338"/>
          </a:xfrm>
        </p:spPr>
        <p:txBody>
          <a:bodyPr/>
          <a:lstStyle/>
          <a:p>
            <a:pPr marL="0" indent="0" algn="just">
              <a:buNone/>
            </a:pPr>
            <a:r>
              <a:rPr lang="en-US" dirty="0">
                <a:solidFill>
                  <a:srgbClr val="FF0000"/>
                </a:solidFill>
              </a:rPr>
              <a:t>- The Follow-up Letter</a:t>
            </a:r>
          </a:p>
          <a:p>
            <a:pPr marL="0" indent="0" algn="just">
              <a:buNone/>
            </a:pPr>
            <a:r>
              <a:rPr lang="en-US" dirty="0"/>
              <a:t>Within a week after the interview, it is wise to send a follow-up letter, not an e-mail, thanking the interviewer for his or her time and interest in you. In your letter, you can reemphasize your qualifications for the job by showing how they apply to conditions described by the interviewer; you might also ask for further information to show your interest in the job and the employer. </a:t>
            </a:r>
          </a:p>
        </p:txBody>
      </p:sp>
      <p:pic>
        <p:nvPicPr>
          <p:cNvPr id="4" name="Picture 3"/>
          <p:cNvPicPr>
            <a:picLocks noChangeAspect="1"/>
          </p:cNvPicPr>
          <p:nvPr/>
        </p:nvPicPr>
        <p:blipFill>
          <a:blip r:embed="rId2"/>
          <a:stretch>
            <a:fillRect/>
          </a:stretch>
        </p:blipFill>
        <p:spPr>
          <a:xfrm>
            <a:off x="180062" y="213339"/>
            <a:ext cx="898448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10" name="Graphic 21">
            <a:extLst>
              <a:ext uri="{FF2B5EF4-FFF2-40B4-BE49-F238E27FC236}">
                <a16:creationId xmlns:a16="http://schemas.microsoft.com/office/drawing/2014/main" id="{374C87EE-8E2E-431D-BED1-E649B49E68B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2164898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2008505"/>
            <a:ext cx="10648406" cy="4351338"/>
          </a:xfrm>
        </p:spPr>
        <p:txBody>
          <a:bodyPr/>
          <a:lstStyle/>
          <a:p>
            <a:pPr marL="0" indent="0" algn="just">
              <a:buNone/>
            </a:pPr>
            <a:r>
              <a:rPr lang="en-US" b="1" dirty="0">
                <a:solidFill>
                  <a:srgbClr val="FF0000"/>
                </a:solidFill>
              </a:rPr>
              <a:t>10- Searching for the Right Job Pays:</a:t>
            </a:r>
          </a:p>
          <a:p>
            <a:pPr marL="0" indent="0" algn="just">
              <a:buNone/>
            </a:pPr>
            <a:r>
              <a:rPr lang="en-US" dirty="0"/>
              <a:t>As we saw, finding the right job takes a lot of hard work (researching, organizing, and writing). But all your efforts will pay off with your first and subsequent checks. Make all your letters, résumés, portfolios/</a:t>
            </a:r>
            <a:r>
              <a:rPr lang="en-US" dirty="0" err="1"/>
              <a:t>webfolios</a:t>
            </a:r>
            <a:r>
              <a:rPr lang="en-US" dirty="0"/>
              <a:t>, and applications models of successful writing at work.</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Graphic 21">
            <a:extLst>
              <a:ext uri="{FF2B5EF4-FFF2-40B4-BE49-F238E27FC236}">
                <a16:creationId xmlns:a16="http://schemas.microsoft.com/office/drawing/2014/main" id="{91712CC0-C3A5-4CA8-8E45-1855F47787E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201577460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340017" y="1461410"/>
            <a:ext cx="4608720" cy="4432468"/>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References: </a:t>
            </a:r>
          </a:p>
          <a:p>
            <a:pPr marL="0" indent="0">
              <a:buNone/>
            </a:pPr>
            <a:endParaRPr lang="en-US" sz="2800" b="1" dirty="0"/>
          </a:p>
          <a:p>
            <a:pPr marL="0" indent="0">
              <a:buNone/>
            </a:pPr>
            <a:r>
              <a:rPr lang="en-US" sz="2800" b="1" dirty="0"/>
              <a:t>Successful Writing</a:t>
            </a:r>
            <a:r>
              <a:rPr lang="ar-EG" sz="2800" b="1" dirty="0"/>
              <a:t> </a:t>
            </a:r>
            <a:r>
              <a:rPr lang="en-US" sz="2800" b="1" dirty="0"/>
              <a:t>at Work, Concise Third Edition, </a:t>
            </a:r>
            <a:endParaRPr lang="ar-EG" sz="2800" b="1" dirty="0"/>
          </a:p>
          <a:p>
            <a:pPr marL="0" indent="0">
              <a:buNone/>
            </a:pPr>
            <a:r>
              <a:rPr lang="en-US" sz="2800" b="1" dirty="0"/>
              <a:t>By: Philip C. </a:t>
            </a:r>
            <a:r>
              <a:rPr lang="en-US" sz="2800" b="1" dirty="0" err="1"/>
              <a:t>Kolin</a:t>
            </a:r>
            <a:endParaRPr lang="en-US" sz="2800" b="1" dirty="0"/>
          </a:p>
          <a:p>
            <a:pPr marL="0" indent="0">
              <a:buNone/>
            </a:pPr>
            <a:r>
              <a:rPr lang="en-US" sz="2800" b="1" dirty="0"/>
              <a:t>University of Southern Mississippi</a:t>
            </a:r>
            <a:endParaRPr lang="ar-EG" sz="2800" b="1" dirty="0"/>
          </a:p>
          <a:p>
            <a:pPr marL="0" indent="0">
              <a:buNone/>
            </a:pPr>
            <a:endParaRPr lang="en-US" sz="2800" b="1" dirty="0"/>
          </a:p>
          <a:p>
            <a:pPr marL="0" indent="0">
              <a:buNone/>
            </a:pPr>
            <a:r>
              <a:rPr lang="en-US" sz="2800" b="1" dirty="0"/>
              <a:t>Chapter 5</a:t>
            </a:r>
          </a:p>
        </p:txBody>
      </p:sp>
      <p:sp>
        <p:nvSpPr>
          <p:cNvPr id="2" name="TextBox 1">
            <a:extLst>
              <a:ext uri="{FF2B5EF4-FFF2-40B4-BE49-F238E27FC236}">
                <a16:creationId xmlns:a16="http://schemas.microsoft.com/office/drawing/2014/main" id="{91BE04A7-1FC2-19BC-8BDD-A80599C115B5}"/>
              </a:ext>
            </a:extLst>
          </p:cNvPr>
          <p:cNvSpPr txBox="1"/>
          <p:nvPr/>
        </p:nvSpPr>
        <p:spPr>
          <a:xfrm>
            <a:off x="2681392" y="262024"/>
            <a:ext cx="6681954"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00B0F0"/>
                </a:solidFill>
                <a:latin typeface="Tajawal Medium" panose="00000600000000000000" pitchFamily="2" charset="-78"/>
                <a:cs typeface="Tajawal Medium" panose="00000600000000000000" pitchFamily="2" charset="-78"/>
              </a:rPr>
              <a:t>How to Get a Job</a:t>
            </a:r>
            <a:endParaRPr lang="en-US" sz="2800" dirty="0">
              <a:solidFill>
                <a:srgbClr val="00B0F0"/>
              </a:solidFill>
            </a:endParaRP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7">
            <a:extLst>
              <a:ext uri="{FF2B5EF4-FFF2-40B4-BE49-F238E27FC236}">
                <a16:creationId xmlns:a16="http://schemas.microsoft.com/office/drawing/2014/main" id="{1274B530-58EE-59E8-7606-72096AEACD29}"/>
              </a:ext>
            </a:extLst>
          </p:cNvPr>
          <p:cNvPicPr>
            <a:picLocks noChangeAspect="1"/>
          </p:cNvPicPr>
          <p:nvPr/>
        </p:nvPicPr>
        <p:blipFill>
          <a:blip r:embed="rId8"/>
          <a:stretch>
            <a:fillRect/>
          </a:stretch>
        </p:blipFill>
        <p:spPr>
          <a:xfrm>
            <a:off x="6096000" y="1410088"/>
            <a:ext cx="5425930" cy="4758652"/>
          </a:xfrm>
          <a:prstGeom prst="rect">
            <a:avLst/>
          </a:prstGeom>
        </p:spPr>
      </p:pic>
      <p:pic>
        <p:nvPicPr>
          <p:cNvPr id="11" name="Graphic 21">
            <a:extLst>
              <a:ext uri="{FF2B5EF4-FFF2-40B4-BE49-F238E27FC236}">
                <a16:creationId xmlns:a16="http://schemas.microsoft.com/office/drawing/2014/main" id="{DE7701AD-1137-4C10-92FC-D28C62ED0CB5}"/>
              </a:ext>
            </a:extLst>
          </p:cNvPr>
          <p:cNvPicPr>
            <a:picLocks noChangeAspect="1"/>
          </p:cNvPicPr>
          <p:nvPr/>
        </p:nvPicPr>
        <p:blipFill rotWithShape="1">
          <a:blip r:embed="rId9"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2960" y="0"/>
            <a:ext cx="2337092" cy="1091262"/>
          </a:xfrm>
          <a:prstGeom prst="rect">
            <a:avLst/>
          </a:prstGeom>
        </p:spPr>
      </p:pic>
    </p:spTree>
    <p:extLst>
      <p:ext uri="{BB962C8B-B14F-4D97-AF65-F5344CB8AC3E}">
        <p14:creationId xmlns:p14="http://schemas.microsoft.com/office/powerpoint/2010/main" val="35304565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FC54090-FA99-4FD0-967D-599E4473F859}"/>
</file>

<file path=customXml/itemProps2.xml><?xml version="1.0" encoding="utf-8"?>
<ds:datastoreItem xmlns:ds="http://schemas.openxmlformats.org/officeDocument/2006/customXml" ds:itemID="{75E40C5F-52C6-4DFE-81C0-61E4E0ED8C99}"/>
</file>

<file path=customXml/itemProps3.xml><?xml version="1.0" encoding="utf-8"?>
<ds:datastoreItem xmlns:ds="http://schemas.openxmlformats.org/officeDocument/2006/customXml" ds:itemID="{C860C604-B4E0-405D-B35C-F14ECD10C338}"/>
</file>

<file path=docProps/app.xml><?xml version="1.0" encoding="utf-8"?>
<Properties xmlns="http://schemas.openxmlformats.org/officeDocument/2006/extended-properties" xmlns:vt="http://schemas.openxmlformats.org/officeDocument/2006/docPropsVTypes">
  <TotalTime>1832</TotalTime>
  <Words>4659</Words>
  <Application>Microsoft Office PowerPoint</Application>
  <PresentationFormat>Widescreen</PresentationFormat>
  <Paragraphs>364</Paragraphs>
  <Slides>50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19</cp:revision>
  <dcterms:created xsi:type="dcterms:W3CDTF">2023-04-29T09:08:23Z</dcterms:created>
  <dcterms:modified xsi:type="dcterms:W3CDTF">2024-10-11T06:25:37Z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