
<file path=[Content_Types].xml><?xml version="1.0" encoding="utf-8"?>
<Types xmlns="http://schemas.openxmlformats.org/package/2006/content-types">
  <Default Extension="jfif" ContentType="image/jpeg"/>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7" r:id="rId3"/>
    <p:sldId id="313" r:id="rId4"/>
    <p:sldId id="303" r:id="rId5"/>
    <p:sldId id="1108" r:id="rId6"/>
    <p:sldId id="1107" r:id="rId7"/>
    <p:sldId id="1113" r:id="rId8"/>
    <p:sldId id="521" r:id="rId9"/>
    <p:sldId id="1115" r:id="rId10"/>
    <p:sldId id="1112" r:id="rId11"/>
    <p:sldId id="1106" r:id="rId12"/>
    <p:sldId id="1110" r:id="rId13"/>
    <p:sldId id="256" r:id="rId14"/>
    <p:sldId id="523" r:id="rId15"/>
    <p:sldId id="1114" r:id="rId16"/>
    <p:sldId id="518" r:id="rId17"/>
    <p:sldId id="1117" r:id="rId18"/>
    <p:sldId id="520" r:id="rId19"/>
    <p:sldId id="1129" r:id="rId20"/>
    <p:sldId id="1131" r:id="rId21"/>
    <p:sldId id="1111" r:id="rId22"/>
    <p:sldId id="1116" r:id="rId23"/>
    <p:sldId id="522" r:id="rId24"/>
    <p:sldId id="1132" r:id="rId25"/>
    <p:sldId id="524" r:id="rId26"/>
    <p:sldId id="525" r:id="rId27"/>
    <p:sldId id="526" r:id="rId28"/>
    <p:sldId id="1120" r:id="rId29"/>
    <p:sldId id="529" r:id="rId30"/>
    <p:sldId id="1121" r:id="rId31"/>
    <p:sldId id="531" r:id="rId32"/>
    <p:sldId id="1122" r:id="rId33"/>
    <p:sldId id="1123" r:id="rId34"/>
    <p:sldId id="1124" r:id="rId35"/>
    <p:sldId id="1125" r:id="rId36"/>
    <p:sldId id="1126" r:id="rId37"/>
    <p:sldId id="530" r:id="rId38"/>
    <p:sldId id="532" r:id="rId39"/>
    <p:sldId id="11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7"/>
            <p14:sldId id="313"/>
            <p14:sldId id="303"/>
            <p14:sldId id="1108"/>
            <p14:sldId id="1107"/>
            <p14:sldId id="1113"/>
            <p14:sldId id="521"/>
            <p14:sldId id="1115"/>
            <p14:sldId id="1112"/>
            <p14:sldId id="1106"/>
            <p14:sldId id="1110"/>
            <p14:sldId id="256"/>
            <p14:sldId id="523"/>
            <p14:sldId id="1114"/>
            <p14:sldId id="518"/>
            <p14:sldId id="1117"/>
            <p14:sldId id="520"/>
            <p14:sldId id="1129"/>
            <p14:sldId id="1131"/>
            <p14:sldId id="1111"/>
            <p14:sldId id="1116"/>
            <p14:sldId id="522"/>
            <p14:sldId id="1132"/>
            <p14:sldId id="524"/>
            <p14:sldId id="525"/>
            <p14:sldId id="526"/>
            <p14:sldId id="1120"/>
            <p14:sldId id="529"/>
            <p14:sldId id="1121"/>
            <p14:sldId id="531"/>
            <p14:sldId id="1122"/>
            <p14:sldId id="1123"/>
            <p14:sldId id="1124"/>
            <p14:sldId id="1125"/>
            <p14:sldId id="1126"/>
            <p14:sldId id="530"/>
            <p14:sldId id="532"/>
            <p14:sldId id="11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852F4A"/>
    <a:srgbClr val="8E5A6D"/>
    <a:srgbClr val="4472C4"/>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 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24772">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31B10A6F-52EC-43E2-B88A-A2A260A0580E}" type="presOf" srcId="{9D3C4775-52DB-40AD-9F94-3CF895DC1EAC}" destId="{86201F87-954D-4948-BF0A-B04C33BF675C}"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915" y="243070"/>
          <a:ext cx="3570360" cy="214221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915" y="243070"/>
        <a:ext cx="3570360" cy="2142216"/>
      </dsp:txXfrm>
    </dsp:sp>
    <dsp:sp modelId="{8EDAC07F-7E78-42FD-9559-2BC4A2EECB77}">
      <dsp:nvSpPr>
        <dsp:cNvPr id="0" name=""/>
        <dsp:cNvSpPr/>
      </dsp:nvSpPr>
      <dsp:spPr>
        <a:xfrm>
          <a:off x="3928312" y="217545"/>
          <a:ext cx="3570360" cy="219326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928312" y="217545"/>
        <a:ext cx="3570360" cy="2193265"/>
      </dsp:txXfrm>
    </dsp:sp>
    <dsp:sp modelId="{86201F87-954D-4948-BF0A-B04C33BF675C}">
      <dsp:nvSpPr>
        <dsp:cNvPr id="0" name=""/>
        <dsp:cNvSpPr/>
      </dsp:nvSpPr>
      <dsp:spPr>
        <a:xfrm>
          <a:off x="915" y="2898436"/>
          <a:ext cx="3570360" cy="26728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 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915" y="2898436"/>
        <a:ext cx="3570360" cy="2672886"/>
      </dsp:txXfrm>
    </dsp:sp>
    <dsp:sp modelId="{8B63E599-5AD4-48C7-909C-D36FFDA8735C}">
      <dsp:nvSpPr>
        <dsp:cNvPr id="0" name=""/>
        <dsp:cNvSpPr/>
      </dsp:nvSpPr>
      <dsp:spPr>
        <a:xfrm>
          <a:off x="3929227" y="2790661"/>
          <a:ext cx="3570360" cy="293406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929227" y="2790661"/>
        <a:ext cx="3570360" cy="29340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1497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115093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52492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66377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1.sv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4.xml"/><Relationship Id="rId1" Type="http://schemas.openxmlformats.org/officeDocument/2006/relationships/video" Target="https://www.youtube.com/embed/6BLMG_HKo9k"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9.jpeg"/></Relationships>
</file>

<file path=ppt/slides/_rels/slide1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1.xml"/><Relationship Id="rId3" Type="http://schemas.openxmlformats.org/officeDocument/2006/relationships/image" Target="../media/image12.jpeg"/><Relationship Id="rId7" Type="http://schemas.openxmlformats.org/officeDocument/2006/relationships/image" Target="../media/image8.png"/><Relationship Id="rId12"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7.svg"/><Relationship Id="rId11" Type="http://schemas.openxmlformats.org/officeDocument/2006/relationships/diagramQuickStyle" Target="../diagrams/quickStyle1.xml"/><Relationship Id="rId5" Type="http://schemas.openxmlformats.org/officeDocument/2006/relationships/image" Target="../media/image6.png"/><Relationship Id="rId10" Type="http://schemas.openxmlformats.org/officeDocument/2006/relationships/diagramLayout" Target="../diagrams/layout1.xml"/><Relationship Id="rId4" Type="http://schemas.openxmlformats.org/officeDocument/2006/relationships/image" Target="../media/image3.png"/><Relationship Id="rId9" Type="http://schemas.openxmlformats.org/officeDocument/2006/relationships/diagramData" Target="../diagrams/data1.xml"/></Relationships>
</file>

<file path=ppt/slides/_rels/slide2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6.png"/><Relationship Id="rId7"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 Id="rId9" Type="http://schemas.openxmlformats.org/officeDocument/2006/relationships/image" Target="../media/image30.jpeg"/></Relationships>
</file>

<file path=ppt/slides/_rels/slide23.xml.rels><?xml version="1.0" encoding="UTF-8" standalone="yes"?>
<Relationships xmlns="http://schemas.openxmlformats.org/package/2006/relationships"><Relationship Id="rId8" Type="http://schemas.openxmlformats.org/officeDocument/2006/relationships/image" Target="../media/image32.jfif"/><Relationship Id="rId3" Type="http://schemas.openxmlformats.org/officeDocument/2006/relationships/image" Target="../media/image6.png"/><Relationship Id="rId7"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 Id="rId9" Type="http://schemas.openxmlformats.org/officeDocument/2006/relationships/image" Target="../media/image33.jp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8.png"/></Relationships>
</file>

<file path=ppt/slides/_rels/slide2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9.jpeg"/></Relationships>
</file>

<file path=ppt/slides/_rels/slide29.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6.png"/><Relationship Id="rId7" Type="http://schemas.openxmlformats.org/officeDocument/2006/relationships/image" Target="../media/image4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43.jpeg"/><Relationship Id="rId4" Type="http://schemas.openxmlformats.org/officeDocument/2006/relationships/image" Target="../media/image7.svg"/><Relationship Id="rId9" Type="http://schemas.openxmlformats.org/officeDocument/2006/relationships/image" Target="../media/image42.jpeg"/></Relationships>
</file>

<file path=ppt/slides/_rels/slide30.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6.png"/><Relationship Id="rId7"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 Id="rId9" Type="http://schemas.openxmlformats.org/officeDocument/2006/relationships/image" Target="../media/image46.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9.svg"/></Relationships>
</file>

<file path=ppt/slides/_rels/slide3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0.png"/><Relationship Id="rId7" Type="http://schemas.openxmlformats.org/officeDocument/2006/relationships/image" Target="../media/image4.png"/><Relationship Id="rId2" Type="http://schemas.openxmlformats.org/officeDocument/2006/relationships/image" Target="../media/image49.jpeg"/><Relationship Id="rId1" Type="http://schemas.openxmlformats.org/officeDocument/2006/relationships/slideLayout" Target="../slideLayouts/slideLayout16.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10697" y="527727"/>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Module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00</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84457" y="1607780"/>
            <a:ext cx="8396479" cy="4875694"/>
          </a:xfrm>
          <a:prstGeom prst="rect">
            <a:avLst/>
          </a:prstGeom>
        </p:spPr>
        <p:txBody>
          <a:bodyPr wrap="square">
            <a:spAutoFit/>
          </a:bodyPr>
          <a:lstStyle/>
          <a:p>
            <a:pPr marL="12700" lvl="0">
              <a:lnSpc>
                <a:spcPct val="100000"/>
              </a:lnSpc>
              <a:spcBef>
                <a:spcPts val="1739"/>
              </a:spcBef>
            </a:pPr>
            <a:r>
              <a:rPr lang="en-US" sz="2000" b="1" u="sng" dirty="0"/>
              <a:t>On successful completion of the program, graduate must be able to:</a:t>
            </a:r>
          </a:p>
          <a:p>
            <a:pPr marL="298450" lvl="0" indent="-285750">
              <a:lnSpc>
                <a:spcPct val="100000"/>
              </a:lnSpc>
              <a:spcBef>
                <a:spcPts val="1739"/>
              </a:spcBef>
              <a:buFont typeface="Arial" panose="020B0604020202020204" pitchFamily="34" charset="0"/>
              <a:buChar char="•"/>
            </a:pPr>
            <a:r>
              <a:rPr lang="en-US" sz="2000" dirty="0"/>
              <a:t>Explain and apply the key terms, definitions, and concepts used in the study of consumer behavior.</a:t>
            </a:r>
          </a:p>
          <a:p>
            <a:pPr marL="298450" lvl="0" indent="-285750">
              <a:lnSpc>
                <a:spcPct val="100000"/>
              </a:lnSpc>
              <a:spcBef>
                <a:spcPts val="1739"/>
              </a:spcBef>
              <a:buFont typeface="Arial" panose="020B0604020202020204" pitchFamily="34" charset="0"/>
              <a:buChar char="•"/>
            </a:pPr>
            <a:r>
              <a:rPr lang="en-US" sz="2000" dirty="0"/>
              <a:t>Demonstrate how as a marketer you can use your knowledge of consumer behavior concepts to develop better marketing programs and strategies to influence those behaviors.</a:t>
            </a:r>
          </a:p>
          <a:p>
            <a:pPr marL="298450" lvl="0" indent="-285750">
              <a:lnSpc>
                <a:spcPct val="100000"/>
              </a:lnSpc>
              <a:spcBef>
                <a:spcPts val="1739"/>
              </a:spcBef>
              <a:buFont typeface="Arial" panose="020B0604020202020204" pitchFamily="34" charset="0"/>
              <a:buChar char="•"/>
            </a:pPr>
            <a:r>
              <a:rPr lang="en-US" sz="2000" dirty="0"/>
              <a:t>Critically evaluate the effectiveness of various advertisement and promotions and their attempts to influence the behaviors of individuals.</a:t>
            </a:r>
          </a:p>
          <a:p>
            <a:pPr marL="298450" lvl="0" indent="-285750">
              <a:lnSpc>
                <a:spcPct val="100000"/>
              </a:lnSpc>
              <a:spcBef>
                <a:spcPts val="1739"/>
              </a:spcBef>
              <a:buFont typeface="Arial" panose="020B0604020202020204" pitchFamily="34" charset="0"/>
              <a:buChar char="•"/>
            </a:pPr>
            <a:r>
              <a:rPr lang="en-US" sz="2000" dirty="0"/>
              <a:t>Complete a project that demonstrates both your working knowledge and analytical skills in assessing the consumer decision-making process.</a:t>
            </a:r>
          </a:p>
          <a:p>
            <a:pPr marL="298450" lvl="0" indent="-285750">
              <a:lnSpc>
                <a:spcPct val="100000"/>
              </a:lnSpc>
              <a:spcBef>
                <a:spcPts val="1739"/>
              </a:spcBef>
              <a:buFont typeface="Arial" panose="020B0604020202020204" pitchFamily="34" charset="0"/>
              <a:buChar char="•"/>
            </a:pPr>
            <a:r>
              <a:rPr lang="en-US" sz="2000" dirty="0"/>
              <a:t>Analyze the trends in consumer behavior and apply them to the marketing of an actual product or service.</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16203" y="899652"/>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64492" y="1982015"/>
            <a:ext cx="8417320" cy="3785652"/>
          </a:xfrm>
          <a:prstGeom prst="rect">
            <a:avLst/>
          </a:prstGeom>
          <a:noFill/>
        </p:spPr>
        <p:txBody>
          <a:bodyPr wrap="square" rtlCol="0">
            <a:spAutoFit/>
          </a:bodyPr>
          <a:lstStyle/>
          <a:p>
            <a:r>
              <a:rPr lang="en-US" sz="2400" dirty="0">
                <a:solidFill>
                  <a:schemeClr val="dk2"/>
                </a:solidFill>
                <a:latin typeface="Lato"/>
                <a:ea typeface="Lato"/>
                <a:cs typeface="Lato"/>
                <a:sym typeface="Lato"/>
              </a:rPr>
              <a:t>1 Technology-Driven Consumer Behavior</a:t>
            </a:r>
          </a:p>
          <a:p>
            <a:r>
              <a:rPr lang="en-US" sz="2400" dirty="0">
                <a:solidFill>
                  <a:schemeClr val="dk2"/>
                </a:solidFill>
                <a:latin typeface="Lato"/>
                <a:ea typeface="Lato"/>
                <a:cs typeface="Lato"/>
                <a:sym typeface="Lato"/>
              </a:rPr>
              <a:t>2 Consumer Motivation</a:t>
            </a:r>
          </a:p>
          <a:p>
            <a:r>
              <a:rPr lang="en-US" sz="2400" dirty="0">
                <a:solidFill>
                  <a:schemeClr val="dk2"/>
                </a:solidFill>
                <a:latin typeface="Lato"/>
                <a:ea typeface="Lato"/>
                <a:cs typeface="Lato"/>
                <a:sym typeface="Lato"/>
              </a:rPr>
              <a:t>3 Consumer Personality</a:t>
            </a:r>
          </a:p>
          <a:p>
            <a:r>
              <a:rPr lang="en-US" sz="2400" dirty="0">
                <a:solidFill>
                  <a:schemeClr val="dk2"/>
                </a:solidFill>
                <a:latin typeface="Lato"/>
                <a:ea typeface="Lato"/>
                <a:cs typeface="Lato"/>
                <a:sym typeface="Lato"/>
              </a:rPr>
              <a:t>4 Consumer Perception</a:t>
            </a:r>
          </a:p>
          <a:p>
            <a:r>
              <a:rPr lang="en-US" sz="2400" dirty="0">
                <a:solidFill>
                  <a:schemeClr val="dk2"/>
                </a:solidFill>
                <a:latin typeface="Lato"/>
                <a:ea typeface="Lato"/>
                <a:cs typeface="Lato"/>
                <a:sym typeface="Lato"/>
              </a:rPr>
              <a:t>5 Consumer Learning</a:t>
            </a:r>
          </a:p>
          <a:p>
            <a:r>
              <a:rPr lang="en-US" sz="2400" dirty="0">
                <a:solidFill>
                  <a:schemeClr val="dk2"/>
                </a:solidFill>
                <a:latin typeface="Lato"/>
                <a:ea typeface="Lato"/>
                <a:cs typeface="Lato"/>
                <a:sym typeface="Lato"/>
              </a:rPr>
              <a:t>6 Consumer Attitude</a:t>
            </a:r>
          </a:p>
          <a:p>
            <a:r>
              <a:rPr lang="en-US" sz="2400" dirty="0">
                <a:solidFill>
                  <a:schemeClr val="dk2"/>
                </a:solidFill>
                <a:latin typeface="Lato"/>
                <a:ea typeface="Lato"/>
                <a:cs typeface="Lato"/>
                <a:sym typeface="Lato"/>
              </a:rPr>
              <a:t>7 Reference Groups &amp; Word of mouth</a:t>
            </a:r>
          </a:p>
          <a:p>
            <a:r>
              <a:rPr lang="en-US" sz="2400" dirty="0">
                <a:solidFill>
                  <a:schemeClr val="dk2"/>
                </a:solidFill>
                <a:latin typeface="Lato"/>
                <a:ea typeface="Lato"/>
                <a:cs typeface="Lato"/>
                <a:sym typeface="Lato"/>
              </a:rPr>
              <a:t>8 The Family and It’s Social Standing</a:t>
            </a:r>
          </a:p>
          <a:p>
            <a:r>
              <a:rPr lang="en-US" sz="2400" dirty="0">
                <a:solidFill>
                  <a:schemeClr val="dk2"/>
                </a:solidFill>
                <a:latin typeface="Lato"/>
                <a:ea typeface="Lato"/>
                <a:cs typeface="Lato"/>
                <a:sym typeface="Lato"/>
              </a:rPr>
              <a:t>9 Culture’s Influence on Consumer Behavior</a:t>
            </a:r>
          </a:p>
          <a:p>
            <a:endParaRPr lang="en-US" sz="2400" dirty="0"/>
          </a:p>
        </p:txBody>
      </p:sp>
      <p:sp>
        <p:nvSpPr>
          <p:cNvPr id="32" name="Rectangle 31">
            <a:extLst>
              <a:ext uri="{FF2B5EF4-FFF2-40B4-BE49-F238E27FC236}">
                <a16:creationId xmlns:a16="http://schemas.microsoft.com/office/drawing/2014/main" id="{6FE380F3-A68B-26EA-9084-2C15BB9E43F9}"/>
              </a:ext>
            </a:extLst>
          </p:cNvPr>
          <p:cNvSpPr/>
          <p:nvPr/>
        </p:nvSpPr>
        <p:spPr>
          <a:xfrm>
            <a:off x="3509268" y="678834"/>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09268" y="699597"/>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814086" y="958095"/>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10568" y="911052"/>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25450" y="2765148"/>
            <a:ext cx="5577344" cy="1446550"/>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Technology-Driven Consumer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71645" y="42006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008410" y="4870746"/>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Main topics of the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03206" y="1821766"/>
            <a:ext cx="8396479" cy="3516347"/>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Describes the evolution of the marketing concept, marketing strategies for satisfying consumers’ needs, and socially responsible marketing.</a:t>
            </a:r>
          </a:p>
          <a:p>
            <a:pPr marL="298450" lvl="0" indent="-285750">
              <a:lnSpc>
                <a:spcPct val="100000"/>
              </a:lnSpc>
              <a:spcBef>
                <a:spcPts val="1739"/>
              </a:spcBef>
              <a:buFont typeface="Arial" panose="020B0604020202020204" pitchFamily="34" charset="0"/>
              <a:buChar char="•"/>
            </a:pPr>
            <a:r>
              <a:rPr lang="en-US" sz="2000" b="1" dirty="0"/>
              <a:t>Understand how the Internet and related technologies improve marketing transactions by adding value that benefits both marketers and customers.</a:t>
            </a:r>
          </a:p>
          <a:p>
            <a:pPr marL="298450" lvl="0" indent="-285750">
              <a:lnSpc>
                <a:spcPct val="100000"/>
              </a:lnSpc>
              <a:spcBef>
                <a:spcPts val="1739"/>
              </a:spcBef>
              <a:buFont typeface="Arial" panose="020B0604020202020204" pitchFamily="34" charset="0"/>
              <a:buChar char="•"/>
            </a:pPr>
            <a:r>
              <a:rPr lang="en-US" sz="2000" b="1" dirty="0"/>
              <a:t>Explains the interrelationships among customer value, satisfaction, and retention, and using technology to design more effective retention strategies.</a:t>
            </a:r>
          </a:p>
          <a:p>
            <a:pPr marL="298450" lvl="0" indent="-285750">
              <a:lnSpc>
                <a:spcPct val="100000"/>
              </a:lnSpc>
              <a:spcBef>
                <a:spcPts val="1739"/>
              </a:spcBef>
              <a:buFont typeface="Arial" panose="020B0604020202020204" pitchFamily="34" charset="0"/>
              <a:buChar char="•"/>
            </a:pPr>
            <a:r>
              <a:rPr lang="en-US" sz="2000" b="1" dirty="0"/>
              <a:t>Understand consumer behavior as an interdisciplinary area, consumer decision-making, and the structure of this book.</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852F4A"/>
                </a:solidFill>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400" b="1" dirty="0">
                <a:latin typeface="Arial" charset="0"/>
                <a:cs typeface="Arial" charset="0"/>
                <a:sym typeface="Arial" charset="0"/>
              </a:rPr>
              <a:t>Marketing</a:t>
            </a:r>
            <a:r>
              <a:rPr lang="en-US" altLang="en-US" sz="2400" dirty="0">
                <a:latin typeface="Arial" charset="0"/>
                <a:cs typeface="Arial" charset="0"/>
                <a:sym typeface="Arial" charset="0"/>
              </a:rPr>
              <a:t>: the </a:t>
            </a:r>
            <a:r>
              <a:rPr lang="en-US" altLang="en-US" sz="2400" b="1" dirty="0">
                <a:latin typeface="Arial" charset="0"/>
                <a:cs typeface="Arial" charset="0"/>
                <a:sym typeface="Arial" charset="0"/>
              </a:rPr>
              <a:t>process</a:t>
            </a:r>
            <a:r>
              <a:rPr lang="en-US" altLang="en-US" sz="2400" dirty="0">
                <a:latin typeface="Arial" charset="0"/>
                <a:cs typeface="Arial" charset="0"/>
                <a:sym typeface="Arial" charset="0"/>
              </a:rPr>
              <a:t> by which companies </a:t>
            </a:r>
            <a:r>
              <a:rPr lang="en-US" altLang="en-US" sz="2400" b="1" dirty="0">
                <a:latin typeface="Arial" charset="0"/>
                <a:cs typeface="Arial" charset="0"/>
                <a:sym typeface="Arial" charset="0"/>
              </a:rPr>
              <a:t>create value </a:t>
            </a:r>
            <a:r>
              <a:rPr lang="en-US" altLang="en-US" sz="2400" dirty="0">
                <a:latin typeface="Arial" charset="0"/>
                <a:cs typeface="Arial" charset="0"/>
                <a:sym typeface="Arial" charset="0"/>
              </a:rPr>
              <a:t>for customers and build </a:t>
            </a:r>
            <a:r>
              <a:rPr lang="en-US" altLang="en-US" sz="2400" b="1" dirty="0">
                <a:latin typeface="Arial" charset="0"/>
                <a:cs typeface="Arial" charset="0"/>
                <a:sym typeface="Arial" charset="0"/>
              </a:rPr>
              <a:t>strong customer relationships </a:t>
            </a:r>
            <a:r>
              <a:rPr lang="en-US" altLang="en-US" sz="2400" dirty="0">
                <a:latin typeface="Arial" charset="0"/>
                <a:cs typeface="Arial" charset="0"/>
                <a:sym typeface="Arial" charset="0"/>
              </a:rPr>
              <a:t>in order to capture </a:t>
            </a:r>
            <a:r>
              <a:rPr lang="en-US" altLang="en-US" sz="2400" b="1" dirty="0">
                <a:latin typeface="Arial" charset="0"/>
                <a:cs typeface="Arial" charset="0"/>
                <a:sym typeface="Arial" charset="0"/>
              </a:rPr>
              <a:t>value back </a:t>
            </a:r>
            <a:r>
              <a:rPr lang="en-US" altLang="en-US" sz="2400" dirty="0">
                <a:latin typeface="Arial" charset="0"/>
                <a:cs typeface="Arial" charset="0"/>
                <a:sym typeface="Arial" charset="0"/>
              </a:rPr>
              <a:t>from customers</a:t>
            </a:r>
          </a:p>
          <a:p>
            <a:endParaRPr lang="en-US" altLang="en-US" sz="2400" dirty="0">
              <a:latin typeface="Arial" charset="0"/>
              <a:cs typeface="Arial" charset="0"/>
              <a:sym typeface="Arial" charset="0"/>
            </a:endParaRPr>
          </a:p>
          <a:p>
            <a:r>
              <a:rPr lang="en-US" sz="2400" b="1" dirty="0">
                <a:effectLst>
                  <a:outerShdw blurRad="38100" dist="38100" dir="2700000" algn="tl">
                    <a:srgbClr val="000000">
                      <a:alpha val="43137"/>
                    </a:srgbClr>
                  </a:outerShdw>
                </a:effectLst>
              </a:rPr>
              <a:t>The Goal of Marketing: </a:t>
            </a:r>
            <a:r>
              <a:rPr lang="en-US" altLang="en-US" sz="2400" dirty="0">
                <a:solidFill>
                  <a:schemeClr val="bg1">
                    <a:lumMod val="10000"/>
                  </a:schemeClr>
                </a:solidFill>
              </a:rPr>
              <a:t>Is to attract </a:t>
            </a:r>
            <a:r>
              <a:rPr lang="en-US" altLang="en-US" sz="2400" u="sng" dirty="0">
                <a:solidFill>
                  <a:schemeClr val="bg1">
                    <a:lumMod val="10000"/>
                  </a:schemeClr>
                </a:solidFill>
              </a:rPr>
              <a:t>new</a:t>
            </a:r>
            <a:r>
              <a:rPr lang="en-US" altLang="en-US" sz="2400" dirty="0">
                <a:solidFill>
                  <a:schemeClr val="bg1">
                    <a:lumMod val="10000"/>
                  </a:schemeClr>
                </a:solidFill>
              </a:rPr>
              <a:t> customers by promising  superior </a:t>
            </a:r>
            <a:r>
              <a:rPr lang="en-US" altLang="en-US" sz="2400" i="1" dirty="0">
                <a:solidFill>
                  <a:schemeClr val="bg1">
                    <a:lumMod val="10000"/>
                  </a:schemeClr>
                </a:solidFill>
              </a:rPr>
              <a:t>value</a:t>
            </a:r>
            <a:r>
              <a:rPr lang="en-US" altLang="en-US" sz="2400" dirty="0">
                <a:solidFill>
                  <a:schemeClr val="bg1">
                    <a:lumMod val="10000"/>
                  </a:schemeClr>
                </a:solidFill>
              </a:rPr>
              <a:t>, and to </a:t>
            </a:r>
            <a:r>
              <a:rPr lang="en-US" altLang="en-US" sz="2400" u="sng" dirty="0">
                <a:solidFill>
                  <a:schemeClr val="bg1">
                    <a:lumMod val="10000"/>
                  </a:schemeClr>
                </a:solidFill>
              </a:rPr>
              <a:t>keep</a:t>
            </a:r>
            <a:r>
              <a:rPr lang="en-US" altLang="en-US" sz="2400" dirty="0">
                <a:solidFill>
                  <a:schemeClr val="bg1">
                    <a:lumMod val="10000"/>
                  </a:schemeClr>
                </a:solidFill>
              </a:rPr>
              <a:t> current   customers by delivering </a:t>
            </a:r>
            <a:r>
              <a:rPr lang="en-US" altLang="en-US" sz="2400" i="1" dirty="0">
                <a:solidFill>
                  <a:schemeClr val="bg1">
                    <a:lumMod val="10000"/>
                  </a:schemeClr>
                </a:solidFill>
              </a:rPr>
              <a:t>satisfaction</a:t>
            </a:r>
            <a:r>
              <a:rPr lang="en-US" altLang="en-US" sz="2400" dirty="0">
                <a:solidFill>
                  <a:schemeClr val="bg1">
                    <a:lumMod val="10000"/>
                  </a:schemeClr>
                </a:solidFill>
              </a:rPr>
              <a:t>.</a:t>
            </a:r>
          </a:p>
          <a:p>
            <a:r>
              <a:rPr lang="en-US" altLang="en-US" sz="2400" dirty="0">
                <a:solidFill>
                  <a:schemeClr val="bg1">
                    <a:lumMod val="10000"/>
                  </a:schemeClr>
                </a:solidFill>
              </a:rPr>
              <a:t>Current Customers</a:t>
            </a:r>
          </a:p>
          <a:p>
            <a:r>
              <a:rPr lang="en-US" altLang="en-US" sz="2400" dirty="0">
                <a:solidFill>
                  <a:schemeClr val="bg1">
                    <a:lumMod val="10000"/>
                  </a:schemeClr>
                </a:solidFill>
              </a:rPr>
              <a:t>Potential customers (customers of competitors or future customers)</a:t>
            </a:r>
          </a:p>
          <a:p>
            <a:endParaRPr lang="en-US" sz="2400" dirty="0">
              <a:latin typeface="Arial" charset="0"/>
              <a:cs typeface="Arial" charset="0"/>
              <a:sym typeface="Arial" charset="0"/>
            </a:endParaRPr>
          </a:p>
          <a:p>
            <a:endParaRPr lang="en-US" sz="2400" dirty="0"/>
          </a:p>
        </p:txBody>
      </p:sp>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C0FC3D4C-AB6A-4E6C-9828-E7B5699CFB4E}"/>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66441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0144" y="1359071"/>
            <a:ext cx="8988928" cy="50193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88210" y="6579050"/>
            <a:ext cx="1440073" cy="23691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002378" cy="584775"/>
          </a:xfrm>
          <a:prstGeom prst="rect">
            <a:avLst/>
          </a:prstGeom>
        </p:spPr>
        <p:txBody>
          <a:bodyPr wrap="none">
            <a:spAutoFit/>
          </a:bodyPr>
          <a:lstStyle/>
          <a:p>
            <a:r>
              <a:rPr lang="en-US" sz="3200" b="1" dirty="0">
                <a:solidFill>
                  <a:srgbClr val="852F4A"/>
                </a:solidFill>
              </a:rPr>
              <a:t>Marketing &amp; Exchange</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5244129" y="3801335"/>
            <a:ext cx="3690600" cy="2101548"/>
          </a:xfrm>
          <a:prstGeom prst="rect">
            <a:avLst/>
          </a:prstGeom>
        </p:spPr>
        <p:txBody>
          <a:bodyPr spcFirstLastPara="1" wrap="square" lIns="91425" tIns="91425" rIns="91425" bIns="91425" anchor="t" anchorCtr="0">
            <a:noAutofit/>
          </a:bodyPr>
          <a:lstStyle/>
          <a:p>
            <a:pPr algn="l"/>
            <a:r>
              <a:rPr lang="en-US" altLang="en-US" sz="2400" dirty="0">
                <a:solidFill>
                  <a:srgbClr val="2D3956"/>
                </a:solidFill>
                <a:latin typeface="Arial" charset="0"/>
                <a:cs typeface="Arial" charset="0"/>
                <a:sym typeface="Arial" charset="0"/>
              </a:rPr>
              <a:t>Exchange is the act of obtaining a desired object from someone by offering something in return. </a:t>
            </a:r>
            <a:endParaRPr lang="en-US" sz="2400" dirty="0">
              <a:solidFill>
                <a:srgbClr val="2D3956"/>
              </a:solidFill>
            </a:endParaRPr>
          </a:p>
        </p:txBody>
      </p:sp>
      <p:pic>
        <p:nvPicPr>
          <p:cNvPr id="6" name="Picture 5">
            <a:extLst>
              <a:ext uri="{FF2B5EF4-FFF2-40B4-BE49-F238E27FC236}">
                <a16:creationId xmlns:a16="http://schemas.microsoft.com/office/drawing/2014/main" id="{9827D908-E139-4A4C-8E1A-D6AB4562A67C}"/>
              </a:ext>
            </a:extLst>
          </p:cNvPr>
          <p:cNvPicPr>
            <a:picLocks noChangeAspect="1"/>
          </p:cNvPicPr>
          <p:nvPr/>
        </p:nvPicPr>
        <p:blipFill>
          <a:blip r:embed="rId7"/>
          <a:stretch>
            <a:fillRect/>
          </a:stretch>
        </p:blipFill>
        <p:spPr>
          <a:xfrm>
            <a:off x="4653921" y="1428065"/>
            <a:ext cx="5541744" cy="2024047"/>
          </a:xfrm>
          <a:prstGeom prst="rect">
            <a:avLst/>
          </a:prstGeom>
        </p:spPr>
      </p:pic>
      <p:pic>
        <p:nvPicPr>
          <p:cNvPr id="7" name="Picture 6">
            <a:extLst>
              <a:ext uri="{FF2B5EF4-FFF2-40B4-BE49-F238E27FC236}">
                <a16:creationId xmlns:a16="http://schemas.microsoft.com/office/drawing/2014/main" id="{A9AAB50D-9492-4B2D-AE1B-851CF69BACA3}"/>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631703" y="3079905"/>
            <a:ext cx="4242905" cy="3183122"/>
          </a:xfrm>
          <a:prstGeom prst="rect">
            <a:avLst/>
          </a:prstGeom>
        </p:spPr>
      </p:pic>
    </p:spTree>
    <p:extLst>
      <p:ext uri="{BB962C8B-B14F-4D97-AF65-F5344CB8AC3E}">
        <p14:creationId xmlns:p14="http://schemas.microsoft.com/office/powerpoint/2010/main" val="3717106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9047" y="1359072"/>
            <a:ext cx="8946361" cy="51378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4354" y="1753394"/>
            <a:ext cx="6329361" cy="4413516"/>
          </a:xfrm>
          <a:prstGeom prst="rect">
            <a:avLst/>
          </a:prstGeom>
          <a:noFill/>
        </p:spPr>
        <p:txBody>
          <a:bodyPr wrap="square" rtlCol="0">
            <a:spAutoFit/>
          </a:bodyPr>
          <a:lstStyle/>
          <a:p>
            <a:pPr marL="533400" indent="-533400">
              <a:lnSpc>
                <a:spcPct val="90000"/>
              </a:lnSpc>
              <a:buFontTx/>
              <a:buNone/>
            </a:pPr>
            <a:r>
              <a:rPr lang="en-US" sz="2400" b="1" dirty="0">
                <a:solidFill>
                  <a:srgbClr val="2D3956"/>
                </a:solidFill>
              </a:rPr>
              <a:t>Consumer:  </a:t>
            </a:r>
          </a:p>
          <a:p>
            <a:pPr marL="533400" indent="-533400">
              <a:lnSpc>
                <a:spcPct val="90000"/>
              </a:lnSpc>
              <a:buFontTx/>
              <a:buNone/>
            </a:pPr>
            <a:r>
              <a:rPr lang="en-US" sz="2400" dirty="0">
                <a:solidFill>
                  <a:srgbClr val="2D3956"/>
                </a:solidFill>
              </a:rPr>
              <a:t>Someone who buys things for a non-commercial </a:t>
            </a:r>
          </a:p>
          <a:p>
            <a:pPr marL="533400" indent="-533400">
              <a:lnSpc>
                <a:spcPct val="90000"/>
              </a:lnSpc>
              <a:buFontTx/>
              <a:buNone/>
            </a:pPr>
            <a:r>
              <a:rPr lang="en-US" sz="2400" dirty="0">
                <a:solidFill>
                  <a:srgbClr val="2D3956"/>
                </a:solidFill>
              </a:rPr>
              <a:t>purpose, either for themselves or for others. </a:t>
            </a:r>
          </a:p>
          <a:p>
            <a:pPr marL="533400" indent="-533400">
              <a:lnSpc>
                <a:spcPct val="90000"/>
              </a:lnSpc>
              <a:buFontTx/>
              <a:buNone/>
            </a:pPr>
            <a:endParaRPr lang="en-US" sz="2400" b="1" dirty="0">
              <a:solidFill>
                <a:srgbClr val="2D3956"/>
              </a:solidFill>
            </a:endParaRPr>
          </a:p>
          <a:p>
            <a:pPr marL="533400" indent="-533400">
              <a:lnSpc>
                <a:spcPct val="90000"/>
              </a:lnSpc>
              <a:buFontTx/>
              <a:buNone/>
            </a:pPr>
            <a:r>
              <a:rPr lang="en-US" sz="2400" b="1" dirty="0">
                <a:solidFill>
                  <a:srgbClr val="2D3956"/>
                </a:solidFill>
              </a:rPr>
              <a:t>Clients:</a:t>
            </a:r>
          </a:p>
          <a:p>
            <a:pPr marL="533400" indent="-533400">
              <a:lnSpc>
                <a:spcPct val="90000"/>
              </a:lnSpc>
              <a:buFontTx/>
              <a:buNone/>
            </a:pPr>
            <a:r>
              <a:rPr lang="en-US" sz="2400" dirty="0">
                <a:solidFill>
                  <a:srgbClr val="2D3956"/>
                </a:solidFill>
              </a:rPr>
              <a:t>The word client refers to people who establish </a:t>
            </a:r>
          </a:p>
          <a:p>
            <a:pPr marL="533400" indent="-533400">
              <a:lnSpc>
                <a:spcPct val="90000"/>
              </a:lnSpc>
              <a:buFontTx/>
              <a:buNone/>
            </a:pPr>
            <a:r>
              <a:rPr lang="en-US" sz="2400" dirty="0">
                <a:solidFill>
                  <a:srgbClr val="2D3956"/>
                </a:solidFill>
              </a:rPr>
              <a:t>long-term relationships with a service provider. </a:t>
            </a:r>
          </a:p>
          <a:p>
            <a:pPr marL="533400" indent="-533400">
              <a:lnSpc>
                <a:spcPct val="90000"/>
              </a:lnSpc>
            </a:pPr>
            <a:r>
              <a:rPr lang="en-US" sz="2400" dirty="0">
                <a:solidFill>
                  <a:srgbClr val="2D3956"/>
                </a:solidFill>
              </a:rPr>
              <a:t>(Hospitals, transportation, banks, education,..</a:t>
            </a:r>
            <a:r>
              <a:rPr lang="en-US" sz="2400" dirty="0" err="1">
                <a:solidFill>
                  <a:srgbClr val="2D3956"/>
                </a:solidFill>
              </a:rPr>
              <a:t>etc</a:t>
            </a:r>
            <a:r>
              <a:rPr lang="en-US" sz="2400" dirty="0">
                <a:solidFill>
                  <a:srgbClr val="2D3956"/>
                </a:solidFill>
              </a:rPr>
              <a:t>)</a:t>
            </a:r>
          </a:p>
          <a:p>
            <a:pPr marL="533400" indent="-533400">
              <a:lnSpc>
                <a:spcPct val="90000"/>
              </a:lnSpc>
              <a:buFontTx/>
              <a:buNone/>
            </a:pPr>
            <a:r>
              <a:rPr lang="en-US" sz="2400" dirty="0">
                <a:solidFill>
                  <a:srgbClr val="2D3956"/>
                </a:solidFill>
              </a:rPr>
              <a:t> </a:t>
            </a:r>
          </a:p>
          <a:p>
            <a:pPr marL="533400" indent="-533400">
              <a:lnSpc>
                <a:spcPct val="90000"/>
              </a:lnSpc>
            </a:pPr>
            <a:r>
              <a:rPr lang="en-US" sz="2400" b="1" dirty="0">
                <a:solidFill>
                  <a:srgbClr val="2D3956"/>
                </a:solidFill>
              </a:rPr>
              <a:t>Customer: </a:t>
            </a:r>
          </a:p>
          <a:p>
            <a:pPr marL="533400" indent="-533400">
              <a:lnSpc>
                <a:spcPct val="90000"/>
              </a:lnSpc>
            </a:pPr>
            <a:r>
              <a:rPr lang="en-US" sz="2400" dirty="0">
                <a:solidFill>
                  <a:srgbClr val="2D3956"/>
                </a:solidFill>
              </a:rPr>
              <a:t>A customer is an individual, household or that </a:t>
            </a:r>
          </a:p>
          <a:p>
            <a:pPr marL="533400" indent="-533400">
              <a:lnSpc>
                <a:spcPct val="90000"/>
              </a:lnSpc>
            </a:pPr>
            <a:r>
              <a:rPr lang="en-US" sz="2400" dirty="0">
                <a:solidFill>
                  <a:srgbClr val="2D3956"/>
                </a:solidFill>
              </a:rPr>
              <a:t>buys a product/brand. (is customed to buy </a:t>
            </a:r>
          </a:p>
          <a:p>
            <a:pPr marL="533400" indent="-533400">
              <a:lnSpc>
                <a:spcPct val="90000"/>
              </a:lnSpc>
            </a:pPr>
            <a:r>
              <a:rPr lang="en-US" sz="2400" dirty="0">
                <a:solidFill>
                  <a:srgbClr val="2D3956"/>
                </a:solidFill>
              </a:rPr>
              <a:t>certain product/brand)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342915" y="155458"/>
            <a:ext cx="1469924" cy="40125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06067" y="637454"/>
            <a:ext cx="1440073" cy="23691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536259" cy="584775"/>
          </a:xfrm>
          <a:prstGeom prst="rect">
            <a:avLst/>
          </a:prstGeom>
        </p:spPr>
        <p:txBody>
          <a:bodyPr wrap="none">
            <a:spAutoFit/>
          </a:bodyPr>
          <a:lstStyle/>
          <a:p>
            <a:r>
              <a:rPr lang="en-US" sz="3200" b="1" dirty="0">
                <a:solidFill>
                  <a:srgbClr val="852F4A"/>
                </a:solidFill>
              </a:rPr>
              <a:t>Consumer, Customer and Client</a:t>
            </a:r>
          </a:p>
        </p:txBody>
      </p:sp>
      <p:pic>
        <p:nvPicPr>
          <p:cNvPr id="5" name="Picture 4">
            <a:extLst>
              <a:ext uri="{FF2B5EF4-FFF2-40B4-BE49-F238E27FC236}">
                <a16:creationId xmlns:a16="http://schemas.microsoft.com/office/drawing/2014/main" id="{AD698EF8-2D6F-439F-A5A7-CE75F42D969E}"/>
              </a:ext>
            </a:extLst>
          </p:cNvPr>
          <p:cNvPicPr>
            <a:picLocks noChangeAspect="1"/>
          </p:cNvPicPr>
          <p:nvPr/>
        </p:nvPicPr>
        <p:blipFill>
          <a:blip r:embed="rId7"/>
          <a:stretch>
            <a:fillRect/>
          </a:stretch>
        </p:blipFill>
        <p:spPr>
          <a:xfrm>
            <a:off x="6993715" y="2088978"/>
            <a:ext cx="5658706" cy="3409950"/>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852F4A"/>
                </a:solidFill>
              </a:rPr>
              <a:t>What is Consumer Behavior?</a:t>
            </a:r>
          </a:p>
        </p:txBody>
      </p:sp>
      <p:pic>
        <p:nvPicPr>
          <p:cNvPr id="3" name="Picture 2">
            <a:extLst>
              <a:ext uri="{FF2B5EF4-FFF2-40B4-BE49-F238E27FC236}">
                <a16:creationId xmlns:a16="http://schemas.microsoft.com/office/drawing/2014/main" id="{A9EA6AB6-6135-44B0-930E-D7A87A66577D}"/>
              </a:ext>
            </a:extLst>
          </p:cNvPr>
          <p:cNvPicPr>
            <a:picLocks noChangeAspect="1"/>
          </p:cNvPicPr>
          <p:nvPr/>
        </p:nvPicPr>
        <p:blipFill>
          <a:blip r:embed="rId9"/>
          <a:stretch>
            <a:fillRect/>
          </a:stretch>
        </p:blipFill>
        <p:spPr>
          <a:xfrm>
            <a:off x="4013533" y="1265505"/>
            <a:ext cx="7520657" cy="5301619"/>
          </a:xfrm>
          <a:prstGeom prst="rect">
            <a:avLst/>
          </a:prstGeom>
        </p:spPr>
      </p:pic>
    </p:spTree>
    <p:extLst>
      <p:ext uri="{BB962C8B-B14F-4D97-AF65-F5344CB8AC3E}">
        <p14:creationId xmlns:p14="http://schemas.microsoft.com/office/powerpoint/2010/main" val="3303815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584611" y="830368"/>
            <a:ext cx="8132869" cy="1384995"/>
          </a:xfrm>
          <a:prstGeom prst="rect">
            <a:avLst/>
          </a:prstGeom>
          <a:noFill/>
        </p:spPr>
        <p:txBody>
          <a:bodyPr wrap="square">
            <a:spAutoFit/>
          </a:bodyPr>
          <a:lstStyle/>
          <a:p>
            <a:r>
              <a:rPr lang="en-US" sz="2800" dirty="0"/>
              <a:t>The buying behavior of final consumers, individuals and households who buy goods and services for personal consumption</a:t>
            </a:r>
          </a:p>
        </p:txBody>
      </p:sp>
      <p:pic>
        <p:nvPicPr>
          <p:cNvPr id="13" name="Picture 2" descr="C:\Users\Dr.Mayar\Desktop\gjvsyrf8qk25ytr82h0ojq.jpg">
            <a:extLst>
              <a:ext uri="{FF2B5EF4-FFF2-40B4-BE49-F238E27FC236}">
                <a16:creationId xmlns:a16="http://schemas.microsoft.com/office/drawing/2014/main" id="{ABED62C0-4DBD-4BEF-AA7C-00893A94037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916959" y="2254743"/>
            <a:ext cx="7305923" cy="41691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642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821986" y="1659285"/>
            <a:ext cx="8132869" cy="3539430"/>
          </a:xfrm>
          <a:prstGeom prst="rect">
            <a:avLst/>
          </a:prstGeom>
          <a:noFill/>
        </p:spPr>
        <p:txBody>
          <a:bodyPr wrap="square">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altLang="en-US" sz="32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spTree>
    <p:extLst>
      <p:ext uri="{BB962C8B-B14F-4D97-AF65-F5344CB8AC3E}">
        <p14:creationId xmlns:p14="http://schemas.microsoft.com/office/powerpoint/2010/main" val="3486925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461788"/>
            <a:ext cx="9345750" cy="51588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588210" y="6407526"/>
            <a:ext cx="1430116" cy="39038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73" y="6552357"/>
            <a:ext cx="1559699" cy="25659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8365945" cy="584775"/>
          </a:xfrm>
          <a:prstGeom prst="rect">
            <a:avLst/>
          </a:prstGeom>
        </p:spPr>
        <p:txBody>
          <a:bodyPr wrap="none">
            <a:spAutoFit/>
          </a:bodyPr>
          <a:lstStyle/>
          <a:p>
            <a:r>
              <a:rPr lang="en-US" sz="3200" b="1" dirty="0">
                <a:solidFill>
                  <a:srgbClr val="852F4A"/>
                </a:solidFill>
              </a:rPr>
              <a:t>The stimulus response model of buyer behavior </a:t>
            </a:r>
          </a:p>
        </p:txBody>
      </p:sp>
      <p:pic>
        <p:nvPicPr>
          <p:cNvPr id="10" name="Picture 4" descr="Untitled-9">
            <a:extLst>
              <a:ext uri="{FF2B5EF4-FFF2-40B4-BE49-F238E27FC236}">
                <a16:creationId xmlns:a16="http://schemas.microsoft.com/office/drawing/2014/main" id="{07DA6AA8-9BAC-4206-BA2E-DE9E3451A13E}"/>
              </a:ext>
            </a:extLst>
          </p:cNvPr>
          <p:cNvPicPr>
            <a:picLocks noChangeAspect="1" noChangeArrowheads="1"/>
          </p:cNvPicPr>
          <p:nvPr/>
        </p:nvPicPr>
        <p:blipFill>
          <a:blip r:embed="rId7" cstate="print"/>
          <a:srcRect/>
          <a:stretch>
            <a:fillRect/>
          </a:stretch>
        </p:blipFill>
        <p:spPr>
          <a:xfrm>
            <a:off x="1675976" y="1530782"/>
            <a:ext cx="8065213" cy="4822326"/>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90553" y="1359071"/>
            <a:ext cx="4761868"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892" y="1192526"/>
            <a:ext cx="8289638" cy="53337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71163" y="1979395"/>
            <a:ext cx="3943949" cy="374871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a:lnSpc>
                <a:spcPct val="90000"/>
              </a:lnSpc>
            </a:pPr>
            <a:endParaRPr lang="en-US" sz="2400" dirty="0">
              <a:solidFill>
                <a:schemeClr val="bg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52646" y="261567"/>
            <a:ext cx="1650148" cy="45044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r>
              <a:rPr lang="en-US" sz="3200" b="1" dirty="0">
                <a:solidFill>
                  <a:srgbClr val="852F4A"/>
                </a:solidFill>
              </a:rPr>
              <a:t>Marketing Concept Requirements</a:t>
            </a:r>
          </a:p>
        </p:txBody>
      </p:sp>
      <p:pic>
        <p:nvPicPr>
          <p:cNvPr id="3" name="Picture 2">
            <a:extLst>
              <a:ext uri="{FF2B5EF4-FFF2-40B4-BE49-F238E27FC236}">
                <a16:creationId xmlns:a16="http://schemas.microsoft.com/office/drawing/2014/main" id="{2AE80AED-C827-4C9C-A68E-FEDBF49ED55A}"/>
              </a:ext>
            </a:extLst>
          </p:cNvPr>
          <p:cNvPicPr>
            <a:picLocks noChangeAspect="1"/>
          </p:cNvPicPr>
          <p:nvPr/>
        </p:nvPicPr>
        <p:blipFill>
          <a:blip r:embed="rId7"/>
          <a:stretch>
            <a:fillRect/>
          </a:stretch>
        </p:blipFill>
        <p:spPr>
          <a:xfrm>
            <a:off x="245860" y="1979395"/>
            <a:ext cx="7786677" cy="4041262"/>
          </a:xfrm>
          <a:prstGeom prst="rect">
            <a:avLst/>
          </a:prstGeom>
        </p:spPr>
      </p:pic>
    </p:spTree>
    <p:extLst>
      <p:ext uri="{BB962C8B-B14F-4D97-AF65-F5344CB8AC3E}">
        <p14:creationId xmlns:p14="http://schemas.microsoft.com/office/powerpoint/2010/main" val="1403084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90553" y="1359071"/>
            <a:ext cx="4761868"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95236" y="1602574"/>
            <a:ext cx="8248858" cy="49237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088" y="6250350"/>
            <a:ext cx="1650148" cy="45044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3103350" cy="584775"/>
          </a:xfrm>
          <a:prstGeom prst="rect">
            <a:avLst/>
          </a:prstGeom>
        </p:spPr>
        <p:txBody>
          <a:bodyPr wrap="none">
            <a:spAutoFit/>
          </a:bodyPr>
          <a:lstStyle/>
          <a:p>
            <a:r>
              <a:rPr lang="en-US" sz="3200" b="1" dirty="0">
                <a:solidFill>
                  <a:srgbClr val="852F4A"/>
                </a:solidFill>
              </a:rPr>
              <a:t>Forms of Product</a:t>
            </a:r>
          </a:p>
        </p:txBody>
      </p:sp>
      <p:pic>
        <p:nvPicPr>
          <p:cNvPr id="4" name="Picture 3">
            <a:extLst>
              <a:ext uri="{FF2B5EF4-FFF2-40B4-BE49-F238E27FC236}">
                <a16:creationId xmlns:a16="http://schemas.microsoft.com/office/drawing/2014/main" id="{C320EF7F-D0F4-4836-9EC5-02F3F0695185}"/>
              </a:ext>
            </a:extLst>
          </p:cNvPr>
          <p:cNvPicPr>
            <a:picLocks noChangeAspect="1"/>
          </p:cNvPicPr>
          <p:nvPr/>
        </p:nvPicPr>
        <p:blipFill>
          <a:blip r:embed="rId7"/>
          <a:stretch>
            <a:fillRect/>
          </a:stretch>
        </p:blipFill>
        <p:spPr>
          <a:xfrm>
            <a:off x="1695236" y="1849053"/>
            <a:ext cx="8227909" cy="4430754"/>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576686" y="159994"/>
            <a:ext cx="1369454" cy="37382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707898" y="697226"/>
            <a:ext cx="1238242" cy="20371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852F4A"/>
                </a:solidFill>
              </a:rPr>
              <a:t>Marketing Environment</a:t>
            </a:r>
          </a:p>
        </p:txBody>
      </p:sp>
      <p:pic>
        <p:nvPicPr>
          <p:cNvPr id="15" name="Picture 14">
            <a:extLst>
              <a:ext uri="{FF2B5EF4-FFF2-40B4-BE49-F238E27FC236}">
                <a16:creationId xmlns:a16="http://schemas.microsoft.com/office/drawing/2014/main" id="{6A46EEFC-C12E-4BEC-82F5-29F813776DE7}"/>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45860" y="1422135"/>
            <a:ext cx="7589100" cy="5251445"/>
          </a:xfrm>
          <a:prstGeom prst="rect">
            <a:avLst/>
          </a:prstGeom>
        </p:spPr>
      </p:pic>
      <p:pic>
        <p:nvPicPr>
          <p:cNvPr id="16" name="Picture 15">
            <a:extLst>
              <a:ext uri="{FF2B5EF4-FFF2-40B4-BE49-F238E27FC236}">
                <a16:creationId xmlns:a16="http://schemas.microsoft.com/office/drawing/2014/main" id="{9E7C46F8-FB18-4420-AF10-2C8CF278E2FE}"/>
              </a:ext>
            </a:extLst>
          </p:cNvPr>
          <p:cNvPicPr>
            <a:picLocks noChangeAspect="1"/>
          </p:cNvPicPr>
          <p:nvPr/>
        </p:nvPicPr>
        <p:blipFill>
          <a:blip r:embed="rId8"/>
          <a:stretch>
            <a:fillRect/>
          </a:stretch>
        </p:blipFill>
        <p:spPr>
          <a:xfrm>
            <a:off x="6548410" y="1422135"/>
            <a:ext cx="5191180" cy="5143500"/>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01448" y="1004824"/>
            <a:ext cx="1369454" cy="37382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47386" y="1558490"/>
            <a:ext cx="1238242" cy="20371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852F4A"/>
                </a:solidFill>
              </a:rPr>
              <a:t>Marketing Environment</a:t>
            </a:r>
          </a:p>
        </p:txBody>
      </p:sp>
      <p:pic>
        <p:nvPicPr>
          <p:cNvPr id="17" name="Picture 16">
            <a:extLst>
              <a:ext uri="{FF2B5EF4-FFF2-40B4-BE49-F238E27FC236}">
                <a16:creationId xmlns:a16="http://schemas.microsoft.com/office/drawing/2014/main" id="{53F219CD-49DA-4036-A811-67EC71E3F370}"/>
              </a:ext>
            </a:extLst>
          </p:cNvPr>
          <p:cNvPicPr>
            <a:picLocks noChangeAspect="1"/>
          </p:cNvPicPr>
          <p:nvPr/>
        </p:nvPicPr>
        <p:blipFill>
          <a:blip r:embed="rId7"/>
          <a:stretch>
            <a:fillRect/>
          </a:stretch>
        </p:blipFill>
        <p:spPr>
          <a:xfrm>
            <a:off x="2586917" y="1148903"/>
            <a:ext cx="8466844" cy="5501431"/>
          </a:xfrm>
          <a:prstGeom prst="rect">
            <a:avLst/>
          </a:prstGeom>
        </p:spPr>
      </p:pic>
    </p:spTree>
    <p:extLst>
      <p:ext uri="{BB962C8B-B14F-4D97-AF65-F5344CB8AC3E}">
        <p14:creationId xmlns:p14="http://schemas.microsoft.com/office/powerpoint/2010/main" val="173281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497" y="1202031"/>
            <a:ext cx="10531011" cy="54299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1434" y="1829413"/>
            <a:ext cx="9055978" cy="4401205"/>
          </a:xfrm>
          <a:prstGeom prst="rect">
            <a:avLst/>
          </a:prstGeom>
          <a:noFill/>
        </p:spPr>
        <p:txBody>
          <a:bodyPr wrap="square" rtlCol="0">
            <a:spAutoFit/>
          </a:bodyPr>
          <a:lstStyle/>
          <a:p>
            <a:r>
              <a:rPr lang="en-US" altLang="en-US" sz="2800" b="1" dirty="0"/>
              <a:t>Societal marketing concept </a:t>
            </a:r>
            <a:r>
              <a:rPr lang="en-US" altLang="en-US" sz="2800" dirty="0"/>
              <a:t>requires marketers to fulfill the needs of the target audience in ways that </a:t>
            </a:r>
            <a:r>
              <a:rPr lang="en-US" altLang="en-US" sz="2800" u="sng" dirty="0">
                <a:solidFill>
                  <a:srgbClr val="FF0000"/>
                </a:solidFill>
              </a:rPr>
              <a:t>improve, preserve, and enhance society’s well-being</a:t>
            </a:r>
            <a:r>
              <a:rPr lang="en-US" altLang="en-US" sz="2800" u="sng" dirty="0"/>
              <a:t> </a:t>
            </a:r>
            <a:r>
              <a:rPr lang="en-US" altLang="en-US" sz="2800" dirty="0"/>
              <a:t>while meeting their business objectives.  </a:t>
            </a:r>
          </a:p>
          <a:p>
            <a:r>
              <a:rPr lang="en-US" altLang="en-US" sz="2800" dirty="0"/>
              <a:t>Not all companies focus on society, but some companies believe socially responsible marketing is a part of organizational effectiveness.  </a:t>
            </a:r>
          </a:p>
          <a:p>
            <a:r>
              <a:rPr lang="en-US" altLang="en-US" sz="2800" dirty="0"/>
              <a:t>Further, not-for-profit advocacy organizations are driven by a mission to encourage actions that are ethically and morally right. </a:t>
            </a:r>
          </a:p>
        </p:txBody>
      </p:sp>
      <p:sp>
        <p:nvSpPr>
          <p:cNvPr id="2" name="Rectangle 1">
            <a:extLst>
              <a:ext uri="{FF2B5EF4-FFF2-40B4-BE49-F238E27FC236}">
                <a16:creationId xmlns:a16="http://schemas.microsoft.com/office/drawing/2014/main" id="{15822044-325A-4EDB-9AC9-821A3BA0EDA4}"/>
              </a:ext>
            </a:extLst>
          </p:cNvPr>
          <p:cNvSpPr/>
          <p:nvPr/>
        </p:nvSpPr>
        <p:spPr>
          <a:xfrm>
            <a:off x="2227625" y="196726"/>
            <a:ext cx="10272902" cy="523220"/>
          </a:xfrm>
          <a:prstGeom prst="rect">
            <a:avLst/>
          </a:prstGeom>
        </p:spPr>
        <p:txBody>
          <a:bodyPr wrap="square">
            <a:spAutoFit/>
          </a:bodyPr>
          <a:lstStyle/>
          <a:p>
            <a:pPr algn="ctr"/>
            <a:r>
              <a:rPr lang="en-US" sz="2800" b="1" dirty="0">
                <a:solidFill>
                  <a:srgbClr val="852F4A"/>
                </a:solidFill>
              </a:rPr>
              <a:t>Socially Responsible Marketing/ Corporate Social Responsibility</a:t>
            </a:r>
          </a:p>
        </p:txBody>
      </p:sp>
      <p:sp>
        <p:nvSpPr>
          <p:cNvPr id="11" name="Rectangle 10">
            <a:extLst>
              <a:ext uri="{FF2B5EF4-FFF2-40B4-BE49-F238E27FC236}">
                <a16:creationId xmlns:a16="http://schemas.microsoft.com/office/drawing/2014/main" id="{9567FDF6-CB25-4BB7-9346-D0EF3A2A07D0}"/>
              </a:ext>
            </a:extLst>
          </p:cNvPr>
          <p:cNvSpPr/>
          <p:nvPr/>
        </p:nvSpPr>
        <p:spPr>
          <a:xfrm>
            <a:off x="10515009" y="3506795"/>
            <a:ext cx="2137412" cy="1107996"/>
          </a:xfrm>
          <a:prstGeom prst="rect">
            <a:avLst/>
          </a:prstGeom>
        </p:spPr>
        <p:txBody>
          <a:bodyPr wrap="square">
            <a:spAutoFit/>
          </a:bodyPr>
          <a:lstStyle/>
          <a:p>
            <a:pPr algn="ctr"/>
            <a:r>
              <a:rPr lang="en-US" sz="6600" b="1" dirty="0">
                <a:solidFill>
                  <a:schemeClr val="bg1"/>
                </a:solidFill>
              </a:rPr>
              <a:t>CSR</a:t>
            </a:r>
          </a:p>
        </p:txBody>
      </p:sp>
    </p:spTree>
    <p:extLst>
      <p:ext uri="{BB962C8B-B14F-4D97-AF65-F5344CB8AC3E}">
        <p14:creationId xmlns:p14="http://schemas.microsoft.com/office/powerpoint/2010/main" val="9169075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852F4A"/>
                </a:solidFill>
              </a:rPr>
              <a:t>Socially Responsible Marketing</a:t>
            </a:r>
          </a:p>
        </p:txBody>
      </p:sp>
      <p:pic>
        <p:nvPicPr>
          <p:cNvPr id="3" name="Picture 2">
            <a:extLst>
              <a:ext uri="{FF2B5EF4-FFF2-40B4-BE49-F238E27FC236}">
                <a16:creationId xmlns:a16="http://schemas.microsoft.com/office/drawing/2014/main" id="{F2514B29-2C24-4850-9F3E-C798059C234D}"/>
              </a:ext>
            </a:extLst>
          </p:cNvPr>
          <p:cNvPicPr>
            <a:picLocks noChangeAspect="1"/>
          </p:cNvPicPr>
          <p:nvPr/>
        </p:nvPicPr>
        <p:blipFill>
          <a:blip r:embed="rId3"/>
          <a:stretch>
            <a:fillRect/>
          </a:stretch>
        </p:blipFill>
        <p:spPr>
          <a:xfrm>
            <a:off x="1455731" y="1617188"/>
            <a:ext cx="9845841" cy="4911956"/>
          </a:xfrm>
          <a:prstGeom prst="rect">
            <a:avLst/>
          </a:prstGeom>
        </p:spPr>
      </p:pic>
    </p:spTree>
    <p:extLst>
      <p:ext uri="{BB962C8B-B14F-4D97-AF65-F5344CB8AC3E}">
        <p14:creationId xmlns:p14="http://schemas.microsoft.com/office/powerpoint/2010/main" val="2403287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3736" y="1690182"/>
            <a:ext cx="8233906" cy="40820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09877" y="2067485"/>
            <a:ext cx="7989642" cy="2932341"/>
          </a:xfrm>
          <a:prstGeom prst="rect">
            <a:avLst/>
          </a:prstGeom>
          <a:noFill/>
        </p:spPr>
        <p:txBody>
          <a:bodyPr wrap="square" rtlCol="0">
            <a:spAutoFit/>
          </a:bodyPr>
          <a:lstStyle/>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characteristics influence how he/she perceives and reacts to the stimuli.</a:t>
            </a:r>
          </a:p>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decision process itself affects</a:t>
            </a:r>
          </a:p>
          <a:p>
            <a:pPr>
              <a:lnSpc>
                <a:spcPct val="200000"/>
              </a:lnSpc>
            </a:pPr>
            <a:r>
              <a:rPr lang="en-US" sz="2400" dirty="0">
                <a:solidFill>
                  <a:srgbClr val="2D3956"/>
                </a:solidFill>
                <a:latin typeface="Tajawal ExtraBold" panose="00000800000000000000" pitchFamily="2" charset="-78"/>
                <a:cs typeface="Tajawal ExtraBold" panose="00000800000000000000" pitchFamily="2" charset="-78"/>
              </a:rPr>
              <a:t>       the buyer's behavior.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106768" y="235178"/>
            <a:ext cx="10272902" cy="584775"/>
          </a:xfrm>
          <a:prstGeom prst="rect">
            <a:avLst/>
          </a:prstGeom>
        </p:spPr>
        <p:txBody>
          <a:bodyPr wrap="square">
            <a:spAutoFit/>
          </a:bodyPr>
          <a:lstStyle/>
          <a:p>
            <a:r>
              <a:rPr lang="en-US" sz="3200" b="1" dirty="0">
                <a:solidFill>
                  <a:srgbClr val="852F4A"/>
                </a:solidFill>
              </a:rPr>
              <a:t>To understand how the stimuli are changed into responses:</a:t>
            </a:r>
          </a:p>
        </p:txBody>
      </p:sp>
      <p:pic>
        <p:nvPicPr>
          <p:cNvPr id="10" name="Picture 2" descr="C:\Users\Dr Mayar\Desktop\800-DW-Shopping.jpg">
            <a:extLst>
              <a:ext uri="{FF2B5EF4-FFF2-40B4-BE49-F238E27FC236}">
                <a16:creationId xmlns:a16="http://schemas.microsoft.com/office/drawing/2014/main" id="{83AFB151-D5A8-4EF1-9A0B-838DC533AB7E}"/>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9257340" y="1937954"/>
            <a:ext cx="3100258" cy="3455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extLst>
              <p:ext uri="{D42A27DB-BD31-4B8C-83A1-F6EECF244321}">
                <p14:modId xmlns:p14="http://schemas.microsoft.com/office/powerpoint/2010/main" val="1755129504"/>
              </p:ext>
            </p:extLst>
          </p:nvPr>
        </p:nvGraphicFramePr>
        <p:xfrm>
          <a:off x="3984752" y="1066969"/>
          <a:ext cx="7499588" cy="591945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01493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01448" y="1004824"/>
            <a:ext cx="1369454" cy="37382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547386" y="1558490"/>
            <a:ext cx="1238242" cy="20371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852F4A"/>
                </a:solidFill>
              </a:rPr>
              <a:t>How can a car help express its owners’ characteristics?</a:t>
            </a:r>
          </a:p>
        </p:txBody>
      </p:sp>
      <p:pic>
        <p:nvPicPr>
          <p:cNvPr id="8" name="Content Placeholder 6">
            <a:extLst>
              <a:ext uri="{FF2B5EF4-FFF2-40B4-BE49-F238E27FC236}">
                <a16:creationId xmlns:a16="http://schemas.microsoft.com/office/drawing/2014/main" id="{031D3A2B-0C50-43FE-AE66-11F23FD405BA}"/>
              </a:ext>
            </a:extLst>
          </p:cNvPr>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382487" y="2077098"/>
            <a:ext cx="3799262" cy="470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A picture containing logo&#10;&#10;Description automatically generated">
            <a:extLst>
              <a:ext uri="{FF2B5EF4-FFF2-40B4-BE49-F238E27FC236}">
                <a16:creationId xmlns:a16="http://schemas.microsoft.com/office/drawing/2014/main" id="{2192B595-70BF-4DB0-AE7E-6BD663A591F2}"/>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483900" y="3224694"/>
            <a:ext cx="3889119" cy="2148491"/>
          </a:xfrm>
          <a:prstGeom prst="rect">
            <a:avLst/>
          </a:prstGeom>
        </p:spPr>
      </p:pic>
      <p:pic>
        <p:nvPicPr>
          <p:cNvPr id="12" name="Picture 2" descr="C:\Users\Dr.Mayar\Desktop\2018-bmw-x5-the-speed-of-safety-large-9.jpg">
            <a:extLst>
              <a:ext uri="{FF2B5EF4-FFF2-40B4-BE49-F238E27FC236}">
                <a16:creationId xmlns:a16="http://schemas.microsoft.com/office/drawing/2014/main" id="{9E1DFFB3-B48B-48F7-9742-C1FA26C662B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675186" y="977976"/>
            <a:ext cx="4516814" cy="241300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A6965D0-F933-4CA1-9EC1-00E1D03CA50E}"/>
              </a:ext>
            </a:extLst>
          </p:cNvPr>
          <p:cNvSpPr txBox="1"/>
          <p:nvPr/>
        </p:nvSpPr>
        <p:spPr>
          <a:xfrm>
            <a:off x="5082865" y="5481253"/>
            <a:ext cx="6102848" cy="1200329"/>
          </a:xfrm>
          <a:prstGeom prst="rect">
            <a:avLst/>
          </a:prstGeom>
          <a:noFill/>
        </p:spPr>
        <p:txBody>
          <a:bodyPr wrap="square">
            <a:spAutoFit/>
          </a:bodyPr>
          <a:lstStyle/>
          <a:p>
            <a:r>
              <a:rPr lang="en-US" altLang="en-US" dirty="0"/>
              <a:t>The opening vignette suggests that although people buy cars because they need personal transportation, the types of cars people choose are determined not by needs alone, but also by how cars express their owners’ characteristics. </a:t>
            </a:r>
          </a:p>
        </p:txBody>
      </p:sp>
    </p:spTree>
    <p:extLst>
      <p:ext uri="{BB962C8B-B14F-4D97-AF65-F5344CB8AC3E}">
        <p14:creationId xmlns:p14="http://schemas.microsoft.com/office/powerpoint/2010/main" val="1330811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14772" y="1285058"/>
            <a:ext cx="8233906" cy="51693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1850" y="5938463"/>
            <a:ext cx="1890017" cy="51592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1151" y="6579728"/>
            <a:ext cx="1405677" cy="231257"/>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463932" cy="584775"/>
          </a:xfrm>
          <a:prstGeom prst="rect">
            <a:avLst/>
          </a:prstGeom>
        </p:spPr>
        <p:txBody>
          <a:bodyPr wrap="none">
            <a:spAutoFit/>
          </a:bodyPr>
          <a:lstStyle/>
          <a:p>
            <a:r>
              <a:rPr lang="en-US" sz="3200" b="1" dirty="0">
                <a:solidFill>
                  <a:srgbClr val="852F4A"/>
                </a:solidFill>
              </a:rPr>
              <a:t>Marketing Concept Application</a:t>
            </a:r>
          </a:p>
        </p:txBody>
      </p:sp>
      <p:sp>
        <p:nvSpPr>
          <p:cNvPr id="11" name="Google Shape;291;p38">
            <a:extLst>
              <a:ext uri="{FF2B5EF4-FFF2-40B4-BE49-F238E27FC236}">
                <a16:creationId xmlns:a16="http://schemas.microsoft.com/office/drawing/2014/main" id="{4EA92C88-9D21-4A1D-8F6F-580A3D793D85}"/>
              </a:ext>
            </a:extLst>
          </p:cNvPr>
          <p:cNvSpPr txBox="1">
            <a:spLocks/>
          </p:cNvSpPr>
          <p:nvPr/>
        </p:nvSpPr>
        <p:spPr>
          <a:xfrm>
            <a:off x="2435285" y="1803448"/>
            <a:ext cx="3595509" cy="1625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en-US" dirty="0"/>
              <a:t>How does Classico’s ad relate to the marketing concept?</a:t>
            </a:r>
          </a:p>
        </p:txBody>
      </p:sp>
      <p:pic>
        <p:nvPicPr>
          <p:cNvPr id="12" name="Picture 11" descr="Graphical user interface, text&#10;&#10;Description automatically generated">
            <a:extLst>
              <a:ext uri="{FF2B5EF4-FFF2-40B4-BE49-F238E27FC236}">
                <a16:creationId xmlns:a16="http://schemas.microsoft.com/office/drawing/2014/main" id="{C1DB6177-F33C-4D0E-808F-389E2C5BF450}"/>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6496860" y="1428405"/>
            <a:ext cx="3173276" cy="2567218"/>
          </a:xfrm>
          <a:prstGeom prst="rect">
            <a:avLst/>
          </a:prstGeom>
        </p:spPr>
      </p:pic>
      <p:pic>
        <p:nvPicPr>
          <p:cNvPr id="13" name="Picture 12" descr="A picture containing text, indoor&#10;&#10;Description automatically generated">
            <a:extLst>
              <a:ext uri="{FF2B5EF4-FFF2-40B4-BE49-F238E27FC236}">
                <a16:creationId xmlns:a16="http://schemas.microsoft.com/office/drawing/2014/main" id="{284CB67B-C0A1-42E4-8561-3E0C1CBD83D7}"/>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6213408" y="4262667"/>
            <a:ext cx="4040175" cy="1933758"/>
          </a:xfrm>
          <a:prstGeom prst="rect">
            <a:avLst/>
          </a:prstGeom>
        </p:spPr>
      </p:pic>
      <p:pic>
        <p:nvPicPr>
          <p:cNvPr id="14" name="Picture 13" descr="A picture containing text&#10;&#10;Description automatically generated">
            <a:extLst>
              <a:ext uri="{FF2B5EF4-FFF2-40B4-BE49-F238E27FC236}">
                <a16:creationId xmlns:a16="http://schemas.microsoft.com/office/drawing/2014/main" id="{D7563841-7E4A-4E28-B03A-DA35688DF3C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2617948" y="3744162"/>
            <a:ext cx="3173276" cy="2567218"/>
          </a:xfrm>
          <a:prstGeom prst="rect">
            <a:avLst/>
          </a:prstGeom>
        </p:spPr>
      </p:pic>
    </p:spTree>
    <p:extLst>
      <p:ext uri="{BB962C8B-B14F-4D97-AF65-F5344CB8AC3E}">
        <p14:creationId xmlns:p14="http://schemas.microsoft.com/office/powerpoint/2010/main" val="452497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90553" y="1359071"/>
            <a:ext cx="4761868"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827" y="1273243"/>
            <a:ext cx="8289638" cy="53337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4571" y="1659212"/>
            <a:ext cx="6878322" cy="392722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a:lnSpc>
                <a:spcPct val="90000"/>
              </a:lnSpc>
            </a:pPr>
            <a:endParaRPr lang="en-US" sz="2800" dirty="0">
              <a:solidFill>
                <a:srgbClr val="2D3956"/>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52646" y="261567"/>
            <a:ext cx="1650148" cy="45044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8895" y="780079"/>
            <a:ext cx="1363899" cy="224384"/>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r>
              <a:rPr lang="en-US" sz="3200" b="1" dirty="0">
                <a:solidFill>
                  <a:srgbClr val="852F4A"/>
                </a:solidFill>
              </a:rPr>
              <a:t>Marketing Concept Requirements</a:t>
            </a:r>
          </a:p>
        </p:txBody>
      </p:sp>
      <p:pic>
        <p:nvPicPr>
          <p:cNvPr id="4" name="Picture 3">
            <a:extLst>
              <a:ext uri="{FF2B5EF4-FFF2-40B4-BE49-F238E27FC236}">
                <a16:creationId xmlns:a16="http://schemas.microsoft.com/office/drawing/2014/main" id="{FADE3BDB-6B80-400B-A7B9-25AF837C7139}"/>
              </a:ext>
            </a:extLst>
          </p:cNvPr>
          <p:cNvPicPr>
            <a:picLocks noChangeAspect="1"/>
          </p:cNvPicPr>
          <p:nvPr/>
        </p:nvPicPr>
        <p:blipFill>
          <a:blip r:embed="rId7"/>
          <a:stretch>
            <a:fillRect/>
          </a:stretch>
        </p:blipFill>
        <p:spPr>
          <a:xfrm>
            <a:off x="6770892" y="1530776"/>
            <a:ext cx="5796792" cy="4928416"/>
          </a:xfrm>
          <a:prstGeom prst="rect">
            <a:avLst/>
          </a:prstGeom>
        </p:spPr>
      </p:pic>
    </p:spTree>
    <p:extLst>
      <p:ext uri="{BB962C8B-B14F-4D97-AF65-F5344CB8AC3E}">
        <p14:creationId xmlns:p14="http://schemas.microsoft.com/office/powerpoint/2010/main" val="3272208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3015" y="1268118"/>
            <a:ext cx="11332396" cy="54362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6810069" cy="584775"/>
          </a:xfrm>
          <a:prstGeom prst="rect">
            <a:avLst/>
          </a:prstGeom>
        </p:spPr>
        <p:txBody>
          <a:bodyPr wrap="none">
            <a:spAutoFit/>
          </a:bodyPr>
          <a:lstStyle/>
          <a:p>
            <a:r>
              <a:rPr lang="en-US" sz="3200" b="1" dirty="0">
                <a:solidFill>
                  <a:srgbClr val="852F4A"/>
                </a:solidFill>
              </a:rPr>
              <a:t>Consumers Have Embraced Technology</a:t>
            </a:r>
          </a:p>
        </p:txBody>
      </p:sp>
      <p:pic>
        <p:nvPicPr>
          <p:cNvPr id="13" name="Content Placeholder 5">
            <a:extLst>
              <a:ext uri="{FF2B5EF4-FFF2-40B4-BE49-F238E27FC236}">
                <a16:creationId xmlns:a16="http://schemas.microsoft.com/office/drawing/2014/main" id="{AB83686A-B733-4CC1-A220-ACD3B99DD47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190066" y="1846400"/>
            <a:ext cx="5781566" cy="427972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Content Placeholder 6">
            <a:extLst>
              <a:ext uri="{FF2B5EF4-FFF2-40B4-BE49-F238E27FC236}">
                <a16:creationId xmlns:a16="http://schemas.microsoft.com/office/drawing/2014/main" id="{55C086DD-8905-4987-A2B8-7231B2136E7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bwMode="auto">
          <a:xfrm>
            <a:off x="5971632" y="1859447"/>
            <a:ext cx="5211782" cy="445193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475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789" y="1100129"/>
            <a:ext cx="9143829" cy="50291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8541249" cy="584775"/>
          </a:xfrm>
          <a:prstGeom prst="rect">
            <a:avLst/>
          </a:prstGeom>
        </p:spPr>
        <p:txBody>
          <a:bodyPr wrap="none">
            <a:spAutoFit/>
          </a:bodyPr>
          <a:lstStyle/>
          <a:p>
            <a:r>
              <a:rPr lang="en-US" sz="3200" b="1" dirty="0">
                <a:solidFill>
                  <a:srgbClr val="852F4A"/>
                </a:solidFill>
              </a:rPr>
              <a:t>How Does Technology Affect The Marketing Mix?</a:t>
            </a:r>
          </a:p>
        </p:txBody>
      </p:sp>
      <p:sp>
        <p:nvSpPr>
          <p:cNvPr id="12" name="Content Placeholder 5">
            <a:extLst>
              <a:ext uri="{FF2B5EF4-FFF2-40B4-BE49-F238E27FC236}">
                <a16:creationId xmlns:a16="http://schemas.microsoft.com/office/drawing/2014/main" id="{EC8E4FAE-ED01-4331-893D-9156A9D8DB85}"/>
              </a:ext>
            </a:extLst>
          </p:cNvPr>
          <p:cNvSpPr txBox="1">
            <a:spLocks/>
          </p:cNvSpPr>
          <p:nvPr/>
        </p:nvSpPr>
        <p:spPr>
          <a:xfrm>
            <a:off x="779225" y="1418189"/>
            <a:ext cx="3505200" cy="50292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defRPr/>
            </a:pPr>
            <a:endParaRPr lang="en-US" dirty="0"/>
          </a:p>
          <a:p>
            <a:pPr algn="l">
              <a:defRPr/>
            </a:pPr>
            <a:r>
              <a:rPr lang="en-US" dirty="0"/>
              <a:t>Provide examples:</a:t>
            </a:r>
          </a:p>
          <a:p>
            <a:pPr marL="342900" indent="-342900" algn="l">
              <a:buFont typeface="Arial" panose="020B0604020202020204" pitchFamily="34" charset="0"/>
              <a:buChar char="•"/>
              <a:defRPr/>
            </a:pPr>
            <a:r>
              <a:rPr lang="en-US" dirty="0"/>
              <a:t>Interactive and novel communication channels</a:t>
            </a:r>
          </a:p>
          <a:p>
            <a:pPr marL="342900" indent="-342900" algn="l">
              <a:buFont typeface="Arial" panose="020B0604020202020204" pitchFamily="34" charset="0"/>
              <a:buChar char="•"/>
              <a:defRPr/>
            </a:pPr>
            <a:r>
              <a:rPr lang="en-US" dirty="0"/>
              <a:t>Customizing products and promotional messages</a:t>
            </a:r>
          </a:p>
          <a:p>
            <a:pPr marL="342900" indent="-342900" algn="l">
              <a:buFont typeface="Arial" panose="020B0604020202020204" pitchFamily="34" charset="0"/>
              <a:buChar char="•"/>
              <a:defRPr/>
            </a:pPr>
            <a:r>
              <a:rPr lang="en-US" dirty="0"/>
              <a:t>Better prices and distribution</a:t>
            </a:r>
          </a:p>
        </p:txBody>
      </p:sp>
      <p:pic>
        <p:nvPicPr>
          <p:cNvPr id="13" name="Picture 2" descr="C:\Users\Dr.Mayar\Desktop\glover2.jpg">
            <a:extLst>
              <a:ext uri="{FF2B5EF4-FFF2-40B4-BE49-F238E27FC236}">
                <a16:creationId xmlns:a16="http://schemas.microsoft.com/office/drawing/2014/main" id="{33136FAE-FC5E-462F-B056-8F5979A6E393}"/>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330675" y="1414471"/>
            <a:ext cx="4916487" cy="434340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1F1AD08B-3BC5-401A-BBE9-015BED463192}"/>
              </a:ext>
            </a:extLst>
          </p:cNvPr>
          <p:cNvSpPr/>
          <p:nvPr/>
        </p:nvSpPr>
        <p:spPr>
          <a:xfrm>
            <a:off x="4502918" y="4843471"/>
            <a:ext cx="4572000" cy="646331"/>
          </a:xfrm>
          <a:prstGeom prst="rect">
            <a:avLst/>
          </a:prstGeom>
          <a:solidFill>
            <a:schemeClr val="bg1">
              <a:lumMod val="50000"/>
            </a:schemeClr>
          </a:solidFill>
        </p:spPr>
        <p:txBody>
          <a:bodyPr>
            <a:spAutoFit/>
          </a:bodyPr>
          <a:lstStyle/>
          <a:p>
            <a:pPr algn="ctr"/>
            <a:r>
              <a:rPr lang="en-US" b="1" dirty="0" err="1">
                <a:solidFill>
                  <a:schemeClr val="bg1"/>
                </a:solidFill>
              </a:rPr>
              <a:t>Glovo</a:t>
            </a:r>
            <a:r>
              <a:rPr lang="en-US" b="1" dirty="0">
                <a:solidFill>
                  <a:schemeClr val="bg1"/>
                </a:solidFill>
              </a:rPr>
              <a:t>: Order Anything. Food Delivery and Much More</a:t>
            </a:r>
          </a:p>
        </p:txBody>
      </p:sp>
    </p:spTree>
    <p:extLst>
      <p:ext uri="{BB962C8B-B14F-4D97-AF65-F5344CB8AC3E}">
        <p14:creationId xmlns:p14="http://schemas.microsoft.com/office/powerpoint/2010/main" val="3618497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923145" y="1359071"/>
            <a:ext cx="2729276"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467" y="1054456"/>
            <a:ext cx="11853673" cy="5757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26992"/>
            <a:ext cx="4037223" cy="3010055"/>
          </a:xfrm>
          <a:prstGeom prst="rect">
            <a:avLst/>
          </a:prstGeom>
          <a:noFill/>
        </p:spPr>
        <p:txBody>
          <a:bodyPr wrap="square" rtlCol="0">
            <a:spAutoFit/>
          </a:bodyPr>
          <a:lstStyle/>
          <a:p>
            <a:pPr>
              <a:buFontTx/>
              <a:buNone/>
            </a:pPr>
            <a:r>
              <a:rPr lang="en-US" sz="2400" b="1" dirty="0">
                <a:solidFill>
                  <a:srgbClr val="2D3956"/>
                </a:solidFill>
              </a:rPr>
              <a:t>Provide examples:</a:t>
            </a:r>
          </a:p>
          <a:p>
            <a:pPr marL="342900" indent="-342900">
              <a:buFont typeface="Arial" panose="020B0604020202020204" pitchFamily="34" charset="0"/>
              <a:buChar char="•"/>
            </a:pPr>
            <a:r>
              <a:rPr lang="en-US" sz="2400" dirty="0">
                <a:solidFill>
                  <a:srgbClr val="2D3956"/>
                </a:solidFill>
              </a:rPr>
              <a:t>Interactive and novel communication channels</a:t>
            </a:r>
          </a:p>
          <a:p>
            <a:pPr marL="342900" indent="-342900">
              <a:buFont typeface="Arial" panose="020B0604020202020204" pitchFamily="34" charset="0"/>
              <a:buChar char="•"/>
            </a:pPr>
            <a:r>
              <a:rPr lang="en-US" sz="2400" dirty="0">
                <a:solidFill>
                  <a:srgbClr val="2D3956"/>
                </a:solidFill>
              </a:rPr>
              <a:t>Customizing products and promotional messages</a:t>
            </a:r>
          </a:p>
          <a:p>
            <a:pPr marL="342900" indent="-342900">
              <a:buFont typeface="Arial" panose="020B0604020202020204" pitchFamily="34" charset="0"/>
              <a:buChar char="•"/>
            </a:pPr>
            <a:r>
              <a:rPr lang="en-US" sz="2400" dirty="0">
                <a:solidFill>
                  <a:srgbClr val="2D3956"/>
                </a:solidFill>
              </a:rPr>
              <a:t>Better prices and distribution</a:t>
            </a:r>
          </a:p>
          <a:p>
            <a:pPr marL="533400" indent="-533400">
              <a:lnSpc>
                <a:spcPct val="90000"/>
              </a:lnSpc>
            </a:pPr>
            <a:endParaRPr lang="en-US" sz="2400" dirty="0">
              <a:solidFill>
                <a:srgbClr val="2D3956"/>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89206" y="6311380"/>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68022" y="653177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8541249" cy="584775"/>
          </a:xfrm>
          <a:prstGeom prst="rect">
            <a:avLst/>
          </a:prstGeom>
        </p:spPr>
        <p:txBody>
          <a:bodyPr wrap="none">
            <a:spAutoFit/>
          </a:bodyPr>
          <a:lstStyle/>
          <a:p>
            <a:r>
              <a:rPr lang="en-US" sz="3200" b="1" dirty="0">
                <a:solidFill>
                  <a:srgbClr val="852F4A"/>
                </a:solidFill>
              </a:rPr>
              <a:t>How Does Technology Affect The Marketing Mix?</a:t>
            </a:r>
          </a:p>
        </p:txBody>
      </p:sp>
      <p:pic>
        <p:nvPicPr>
          <p:cNvPr id="10" name="It&amp;#39;s Official! Cristiano Ronaldo X talabat mart ⚽.mp4">
            <a:hlinkClick r:id="" action="ppaction://media"/>
            <a:extLst>
              <a:ext uri="{FF2B5EF4-FFF2-40B4-BE49-F238E27FC236}">
                <a16:creationId xmlns:a16="http://schemas.microsoft.com/office/drawing/2014/main" id="{A42F941B-D3D8-4012-83C8-24DF54464302}"/>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4426429" y="1166622"/>
            <a:ext cx="6727361" cy="5254953"/>
          </a:xfrm>
          <a:prstGeom prst="rect">
            <a:avLst/>
          </a:prstGeom>
        </p:spPr>
      </p:pic>
    </p:spTree>
    <p:extLst>
      <p:ext uri="{BB962C8B-B14F-4D97-AF65-F5344CB8AC3E}">
        <p14:creationId xmlns:p14="http://schemas.microsoft.com/office/powerpoint/2010/main" val="15881124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100000">
                <p:cTn id="7" fill="hold" display="0">
                  <p:stCondLst>
                    <p:cond delay="indefinite"/>
                  </p:stCondLst>
                </p:cTn>
                <p:tgtEl>
                  <p:spTgt spid="10"/>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flipV="1">
            <a:off x="3234683" y="651705"/>
            <a:ext cx="7121667" cy="5517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10534908" y="-532977"/>
            <a:ext cx="1556400"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12" name="Content Placeholder 2">
            <a:extLst>
              <a:ext uri="{FF2B5EF4-FFF2-40B4-BE49-F238E27FC236}">
                <a16:creationId xmlns:a16="http://schemas.microsoft.com/office/drawing/2014/main" id="{7D5A2097-DAC9-44C4-A034-E1AACEC5BBCE}"/>
              </a:ext>
            </a:extLst>
          </p:cNvPr>
          <p:cNvSpPr txBox="1">
            <a:spLocks/>
          </p:cNvSpPr>
          <p:nvPr/>
        </p:nvSpPr>
        <p:spPr>
          <a:xfrm>
            <a:off x="3889009" y="4589216"/>
            <a:ext cx="4419600" cy="20113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en-US" b="1" dirty="0"/>
              <a:t>Emotional bonds </a:t>
            </a:r>
            <a:endParaRPr lang="en-US" dirty="0"/>
          </a:p>
          <a:p>
            <a:pPr marL="0" indent="0">
              <a:buFont typeface="Arial" panose="020B0604020202020204" pitchFamily="34" charset="0"/>
              <a:buNone/>
            </a:pPr>
            <a:r>
              <a:rPr lang="en-US" altLang="en-US" dirty="0"/>
              <a:t>represent a customer’s high level of personal commitment and attachment to the company. </a:t>
            </a:r>
          </a:p>
        </p:txBody>
      </p:sp>
      <p:sp>
        <p:nvSpPr>
          <p:cNvPr id="13" name="Rectangle 12">
            <a:extLst>
              <a:ext uri="{FF2B5EF4-FFF2-40B4-BE49-F238E27FC236}">
                <a16:creationId xmlns:a16="http://schemas.microsoft.com/office/drawing/2014/main" id="{0AF96EF0-3F2E-4CA4-8B36-23C9B1B55673}"/>
              </a:ext>
            </a:extLst>
          </p:cNvPr>
          <p:cNvSpPr/>
          <p:nvPr/>
        </p:nvSpPr>
        <p:spPr>
          <a:xfrm>
            <a:off x="8302992" y="4516868"/>
            <a:ext cx="3886200" cy="2246769"/>
          </a:xfrm>
          <a:prstGeom prst="rect">
            <a:avLst/>
          </a:prstGeom>
        </p:spPr>
        <p:txBody>
          <a:bodyPr wrap="square">
            <a:spAutoFit/>
          </a:bodyPr>
          <a:lstStyle/>
          <a:p>
            <a:r>
              <a:rPr lang="en-US" altLang="en-US" sz="2800" b="1" dirty="0"/>
              <a:t>Transactional bonds </a:t>
            </a:r>
          </a:p>
          <a:p>
            <a:r>
              <a:rPr lang="en-US" altLang="en-US" sz="2800" dirty="0"/>
              <a:t>are the mechanics and structures that facilitate exchanges between consumers and sellers.</a:t>
            </a:r>
          </a:p>
        </p:txBody>
      </p:sp>
      <p:sp>
        <p:nvSpPr>
          <p:cNvPr id="15" name="Rectangle 14">
            <a:extLst>
              <a:ext uri="{FF2B5EF4-FFF2-40B4-BE49-F238E27FC236}">
                <a16:creationId xmlns:a16="http://schemas.microsoft.com/office/drawing/2014/main" id="{F693268C-64FA-439E-AD83-1E9656D84EA5}"/>
              </a:ext>
            </a:extLst>
          </p:cNvPr>
          <p:cNvSpPr/>
          <p:nvPr/>
        </p:nvSpPr>
        <p:spPr>
          <a:xfrm>
            <a:off x="3149168" y="113096"/>
            <a:ext cx="7385740" cy="584775"/>
          </a:xfrm>
          <a:prstGeom prst="rect">
            <a:avLst/>
          </a:prstGeom>
        </p:spPr>
        <p:txBody>
          <a:bodyPr wrap="none">
            <a:spAutoFit/>
          </a:bodyPr>
          <a:lstStyle/>
          <a:p>
            <a:r>
              <a:rPr lang="en-US" sz="3200" b="1" dirty="0">
                <a:solidFill>
                  <a:srgbClr val="852F4A"/>
                </a:solidFill>
              </a:rPr>
              <a:t>Transactional bonds and Emotional bonds </a:t>
            </a:r>
          </a:p>
        </p:txBody>
      </p:sp>
      <p:pic>
        <p:nvPicPr>
          <p:cNvPr id="1026" name="Picture 2" descr="Customer Loyalty: Emotional vs. Transactional">
            <a:extLst>
              <a:ext uri="{FF2B5EF4-FFF2-40B4-BE49-F238E27FC236}">
                <a16:creationId xmlns:a16="http://schemas.microsoft.com/office/drawing/2014/main" id="{8488E113-0C38-4E06-871A-A646F3C165EC}"/>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921178" y="810967"/>
            <a:ext cx="7739991" cy="3656512"/>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2">
            <a:extLst>
              <a:ext uri="{FF2B5EF4-FFF2-40B4-BE49-F238E27FC236}">
                <a16:creationId xmlns:a16="http://schemas.microsoft.com/office/drawing/2014/main" id="{A8C6C913-FA5C-4966-8BF5-136E804C0FAF}"/>
              </a:ext>
            </a:extLst>
          </p:cNvPr>
          <p:cNvSpPr txBox="1">
            <a:spLocks/>
          </p:cNvSpPr>
          <p:nvPr/>
        </p:nvSpPr>
        <p:spPr>
          <a:xfrm>
            <a:off x="3642370" y="3650191"/>
            <a:ext cx="7641263" cy="9390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ltLang="en-US" b="1" dirty="0">
                <a:solidFill>
                  <a:srgbClr val="C00000"/>
                </a:solidFill>
              </a:rPr>
              <a:t>For every brand/product, we have 2 types of bonds</a:t>
            </a:r>
            <a:endParaRPr lang="en-US" altLang="en-US" dirty="0">
              <a:solidFill>
                <a:srgbClr val="C00000"/>
              </a:solidFill>
            </a:endParaRPr>
          </a:p>
        </p:txBody>
      </p:sp>
    </p:spTree>
    <p:extLst>
      <p:ext uri="{BB962C8B-B14F-4D97-AF65-F5344CB8AC3E}">
        <p14:creationId xmlns:p14="http://schemas.microsoft.com/office/powerpoint/2010/main" val="39415719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10098130" y="1359071"/>
            <a:ext cx="2626069"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835" y="1399757"/>
            <a:ext cx="9493913" cy="49116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804" y="6353042"/>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1" name="Content Placeholder 2">
            <a:extLst>
              <a:ext uri="{FF2B5EF4-FFF2-40B4-BE49-F238E27FC236}">
                <a16:creationId xmlns:a16="http://schemas.microsoft.com/office/drawing/2014/main" id="{2FAC5DD2-99A7-4B90-8A44-A4A3CE04FB2D}"/>
              </a:ext>
            </a:extLst>
          </p:cNvPr>
          <p:cNvSpPr txBox="1">
            <a:spLocks/>
          </p:cNvSpPr>
          <p:nvPr/>
        </p:nvSpPr>
        <p:spPr>
          <a:xfrm>
            <a:off x="1060901" y="1826986"/>
            <a:ext cx="3338834" cy="419979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US" altLang="en-US" b="1" dirty="0"/>
          </a:p>
          <a:p>
            <a:pPr marL="457200" indent="-457200" algn="l">
              <a:buAutoNum type="arabicPeriod"/>
            </a:pPr>
            <a:r>
              <a:rPr lang="en-US" altLang="en-US" dirty="0"/>
              <a:t>Adaptation</a:t>
            </a:r>
          </a:p>
          <a:p>
            <a:pPr marL="457200" indent="-457200" algn="l">
              <a:buAutoNum type="arabicPeriod"/>
            </a:pPr>
            <a:r>
              <a:rPr lang="en-US" altLang="en-US" dirty="0"/>
              <a:t>Interactivity</a:t>
            </a:r>
          </a:p>
          <a:p>
            <a:pPr marL="457200" indent="-457200" algn="l">
              <a:buFont typeface="+mj-lt"/>
              <a:buAutoNum type="arabicPeriod"/>
            </a:pPr>
            <a:r>
              <a:rPr lang="en-US" altLang="en-US" dirty="0"/>
              <a:t>Nurturing</a:t>
            </a:r>
          </a:p>
          <a:p>
            <a:pPr marL="457200" indent="-457200" algn="l">
              <a:buFont typeface="+mj-lt"/>
              <a:buAutoNum type="arabicPeriod"/>
            </a:pPr>
            <a:r>
              <a:rPr lang="en-US" altLang="en-US" dirty="0"/>
              <a:t>Commitment</a:t>
            </a:r>
          </a:p>
          <a:p>
            <a:pPr marL="457200" indent="-457200" algn="l">
              <a:buFont typeface="+mj-lt"/>
              <a:buAutoNum type="arabicPeriod"/>
            </a:pPr>
            <a:r>
              <a:rPr lang="en-US" altLang="en-US" dirty="0"/>
              <a:t>Network</a:t>
            </a:r>
          </a:p>
          <a:p>
            <a:pPr algn="l"/>
            <a:endParaRPr lang="en-US" dirty="0"/>
          </a:p>
        </p:txBody>
      </p:sp>
      <p:pic>
        <p:nvPicPr>
          <p:cNvPr id="12" name="Picture 2" descr="C:\Users\Dr.Mayar\Desktop\mms-marketing-phone.jpg">
            <a:extLst>
              <a:ext uri="{FF2B5EF4-FFF2-40B4-BE49-F238E27FC236}">
                <a16:creationId xmlns:a16="http://schemas.microsoft.com/office/drawing/2014/main" id="{EE424BF5-95AA-4ECB-8519-3B23C61E0C40}"/>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0007120" y="2773521"/>
            <a:ext cx="2727759" cy="34922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Dr.Mayar\Desktop\2d9f22a01959fc9451ed8a771024186e.jpg">
            <a:extLst>
              <a:ext uri="{FF2B5EF4-FFF2-40B4-BE49-F238E27FC236}">
                <a16:creationId xmlns:a16="http://schemas.microsoft.com/office/drawing/2014/main" id="{88B77AD9-E963-46ED-AF42-92A7812B713D}"/>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7446377" y="4315174"/>
            <a:ext cx="2429868" cy="182240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Users\Dr.Mayar\Desktop\share_your_story.jpg">
            <a:extLst>
              <a:ext uri="{FF2B5EF4-FFF2-40B4-BE49-F238E27FC236}">
                <a16:creationId xmlns:a16="http://schemas.microsoft.com/office/drawing/2014/main" id="{2D5C69ED-1770-4129-8123-A10877D41C68}"/>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2854252" y="4315174"/>
            <a:ext cx="1988395" cy="203689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Dr.Mayar\Desktop\customer-commitment-brochure-2015-10-1-638.jpg">
            <a:extLst>
              <a:ext uri="{FF2B5EF4-FFF2-40B4-BE49-F238E27FC236}">
                <a16:creationId xmlns:a16="http://schemas.microsoft.com/office/drawing/2014/main" id="{E739B321-FEE4-43B0-A2B2-EDBC93E0A23B}"/>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4731852" y="1428065"/>
            <a:ext cx="2763067" cy="3737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906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159116" y="1359071"/>
            <a:ext cx="4565084"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836" y="1121889"/>
            <a:ext cx="8024118" cy="51894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1804" y="6353042"/>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1" name="Content Placeholder 2">
            <a:extLst>
              <a:ext uri="{FF2B5EF4-FFF2-40B4-BE49-F238E27FC236}">
                <a16:creationId xmlns:a16="http://schemas.microsoft.com/office/drawing/2014/main" id="{2FAC5DD2-99A7-4B90-8A44-A4A3CE04FB2D}"/>
              </a:ext>
            </a:extLst>
          </p:cNvPr>
          <p:cNvSpPr txBox="1">
            <a:spLocks/>
          </p:cNvSpPr>
          <p:nvPr/>
        </p:nvSpPr>
        <p:spPr>
          <a:xfrm>
            <a:off x="1092443" y="2210344"/>
            <a:ext cx="4587756" cy="2584238"/>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dirty="0"/>
              <a:t>6. Assortment</a:t>
            </a:r>
          </a:p>
          <a:p>
            <a:pPr algn="l"/>
            <a:r>
              <a:rPr lang="en-US" altLang="en-US" dirty="0"/>
              <a:t>7. Transaction ease </a:t>
            </a:r>
          </a:p>
          <a:p>
            <a:pPr algn="l"/>
            <a:r>
              <a:rPr lang="en-US" altLang="en-US" dirty="0"/>
              <a:t>8. Engagement</a:t>
            </a:r>
          </a:p>
          <a:p>
            <a:pPr algn="l"/>
            <a:r>
              <a:rPr lang="en-US" altLang="en-US" dirty="0"/>
              <a:t>9. Loyalty</a:t>
            </a:r>
          </a:p>
          <a:p>
            <a:pPr algn="l"/>
            <a:r>
              <a:rPr lang="en-US" altLang="en-US" dirty="0"/>
              <a:t>10. Inertia</a:t>
            </a:r>
          </a:p>
          <a:p>
            <a:pPr algn="l"/>
            <a:r>
              <a:rPr lang="en-US" altLang="en-US" dirty="0"/>
              <a:t>11. Trust</a:t>
            </a:r>
          </a:p>
          <a:p>
            <a:pPr algn="l"/>
            <a:endParaRPr lang="en-US" dirty="0"/>
          </a:p>
        </p:txBody>
      </p:sp>
      <p:pic>
        <p:nvPicPr>
          <p:cNvPr id="6" name="Picture 5">
            <a:extLst>
              <a:ext uri="{FF2B5EF4-FFF2-40B4-BE49-F238E27FC236}">
                <a16:creationId xmlns:a16="http://schemas.microsoft.com/office/drawing/2014/main" id="{51A1299E-491D-4D21-A1D0-C821550FBBD8}"/>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3932633" y="1257477"/>
            <a:ext cx="4565084" cy="2539741"/>
          </a:xfrm>
          <a:prstGeom prst="rect">
            <a:avLst/>
          </a:prstGeom>
        </p:spPr>
      </p:pic>
      <p:pic>
        <p:nvPicPr>
          <p:cNvPr id="17" name="Picture 2" descr="C:\Users\Dr.Mayar\Desktop\13-customer-loyalty-stats.jpg">
            <a:extLst>
              <a:ext uri="{FF2B5EF4-FFF2-40B4-BE49-F238E27FC236}">
                <a16:creationId xmlns:a16="http://schemas.microsoft.com/office/drawing/2014/main" id="{BB930133-5050-4164-9A37-FE58AEA9B7C0}"/>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9243840" y="2138883"/>
            <a:ext cx="2948160" cy="315550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Dr.Mayar\Desktop\1_a9-f3EFhEi6dftgQntIxLA.jpeg">
            <a:extLst>
              <a:ext uri="{FF2B5EF4-FFF2-40B4-BE49-F238E27FC236}">
                <a16:creationId xmlns:a16="http://schemas.microsoft.com/office/drawing/2014/main" id="{00D32407-982E-4A01-BB91-453582DC39F1}"/>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4734341" y="3754282"/>
            <a:ext cx="3386321" cy="2539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822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400854" y="1359071"/>
            <a:ext cx="325156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2885" y="1609541"/>
            <a:ext cx="9768555" cy="44843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89206" y="6311380"/>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0" name="Content Placeholder 2">
            <a:extLst>
              <a:ext uri="{FF2B5EF4-FFF2-40B4-BE49-F238E27FC236}">
                <a16:creationId xmlns:a16="http://schemas.microsoft.com/office/drawing/2014/main" id="{7359A966-BD9C-4F3F-94BE-03267B528001}"/>
              </a:ext>
            </a:extLst>
          </p:cNvPr>
          <p:cNvSpPr txBox="1">
            <a:spLocks/>
          </p:cNvSpPr>
          <p:nvPr/>
        </p:nvSpPr>
        <p:spPr>
          <a:xfrm>
            <a:off x="1099335" y="1776311"/>
            <a:ext cx="8414535" cy="41078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rPr>
              <a:t>1. </a:t>
            </a:r>
            <a:r>
              <a:rPr kumimoji="0" lang="en-US" altLang="en-US" sz="3200" b="0" i="1" u="none" strike="noStrike" kern="1200" cap="none" spc="0" normalizeH="0" baseline="0" noProof="0" dirty="0">
                <a:ln>
                  <a:noFill/>
                </a:ln>
                <a:solidFill>
                  <a:sysClr val="windowText" lastClr="000000"/>
                </a:solidFill>
                <a:effectLst/>
                <a:uLnTx/>
                <a:uFillTx/>
                <a:latin typeface="Calibri"/>
                <a:ea typeface="+mn-ea"/>
                <a:cs typeface="+mn-cs"/>
              </a:rPr>
              <a:t>Adaptation: </a:t>
            </a:r>
            <a:r>
              <a:rPr kumimoji="0" lang="en-US" altLang="en-US" sz="3200" b="0" i="0" u="none" strike="noStrike" kern="1200" cap="none" spc="0" normalizeH="0" baseline="0" noProof="0" dirty="0">
                <a:ln>
                  <a:noFill/>
                </a:ln>
                <a:solidFill>
                  <a:sysClr val="windowText" lastClr="000000"/>
                </a:solidFill>
                <a:effectLst/>
                <a:uLnTx/>
                <a:uFillTx/>
                <a:latin typeface="Calibri"/>
                <a:ea typeface="+mn-ea"/>
                <a:cs typeface="+mn-cs"/>
              </a:rPr>
              <a:t>customized solutions (emotional)</a:t>
            </a:r>
            <a:endPar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rPr>
              <a:t>2. </a:t>
            </a:r>
            <a:r>
              <a:rPr kumimoji="0" lang="en-US" altLang="en-US" sz="3200" b="0" i="1" u="none" strike="noStrike" kern="1200" cap="none" spc="0" normalizeH="0" baseline="0" noProof="0" dirty="0">
                <a:ln>
                  <a:noFill/>
                </a:ln>
                <a:solidFill>
                  <a:sysClr val="windowText" lastClr="000000"/>
                </a:solidFill>
                <a:effectLst/>
                <a:uLnTx/>
                <a:uFillTx/>
                <a:latin typeface="Calibri"/>
                <a:ea typeface="+mn-ea"/>
                <a:cs typeface="+mn-cs"/>
              </a:rPr>
              <a:t>Interactivity: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Merchandize offerings and tools ;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search tool that enables one to quickly locate products;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having tools that make comparisons easy;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useful information.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6469922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400854" y="1359071"/>
            <a:ext cx="325156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2885" y="1609540"/>
            <a:ext cx="9768555" cy="4770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251440" y="521304"/>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1" name="Content Placeholder 2">
            <a:extLst>
              <a:ext uri="{FF2B5EF4-FFF2-40B4-BE49-F238E27FC236}">
                <a16:creationId xmlns:a16="http://schemas.microsoft.com/office/drawing/2014/main" id="{A624E906-4CD6-46F4-AFE1-EB784B7E5644}"/>
              </a:ext>
            </a:extLst>
          </p:cNvPr>
          <p:cNvSpPr txBox="1">
            <a:spLocks/>
          </p:cNvSpPr>
          <p:nvPr/>
        </p:nvSpPr>
        <p:spPr>
          <a:xfrm>
            <a:off x="958818" y="1803737"/>
            <a:ext cx="8488395" cy="45421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b="1" dirty="0"/>
              <a:t>3. </a:t>
            </a:r>
            <a:r>
              <a:rPr lang="en-US" altLang="en-US" sz="2800" i="1" dirty="0"/>
              <a:t>Nurturing: </a:t>
            </a:r>
          </a:p>
          <a:p>
            <a:pPr lvl="1" algn="l">
              <a:buFont typeface="Courier New" panose="02070309020205020404" pitchFamily="49" charset="0"/>
              <a:buChar char="o"/>
            </a:pPr>
            <a:r>
              <a:rPr lang="en-US" altLang="en-US" sz="2600" dirty="0"/>
              <a:t>Receiving reminders</a:t>
            </a:r>
          </a:p>
          <a:p>
            <a:pPr lvl="1" algn="l">
              <a:buFont typeface="Courier New" panose="02070309020205020404" pitchFamily="49" charset="0"/>
              <a:buChar char="o"/>
            </a:pPr>
            <a:r>
              <a:rPr lang="en-US" altLang="en-US" sz="2600" dirty="0"/>
              <a:t>providing relevant information for one’s purchases</a:t>
            </a:r>
          </a:p>
          <a:p>
            <a:pPr lvl="1" algn="l">
              <a:buFont typeface="Courier New" panose="02070309020205020404" pitchFamily="49" charset="0"/>
              <a:buChar char="o"/>
            </a:pPr>
            <a:r>
              <a:rPr lang="en-US" altLang="en-US" sz="2600" dirty="0"/>
              <a:t>acknowledgment of appreciating one’s business. (emotional</a:t>
            </a:r>
            <a:r>
              <a:rPr lang="en-US" altLang="en-US" dirty="0"/>
              <a:t>)</a:t>
            </a:r>
          </a:p>
          <a:p>
            <a:pPr algn="l"/>
            <a:r>
              <a:rPr lang="en-US" altLang="en-US" sz="2800" b="1" dirty="0"/>
              <a:t>4. </a:t>
            </a:r>
            <a:r>
              <a:rPr lang="en-US" altLang="en-US" sz="2800" i="1" dirty="0"/>
              <a:t>Commitment: </a:t>
            </a:r>
          </a:p>
          <a:p>
            <a:pPr marL="800100" lvl="1" indent="-342900" algn="l">
              <a:buFont typeface="Arial" panose="020B0604020202020204" pitchFamily="34" charset="0"/>
              <a:buChar char="•"/>
            </a:pPr>
            <a:r>
              <a:rPr lang="en-US" altLang="en-US" sz="2400" dirty="0"/>
              <a:t>Delivering goods on time; responding to problems encountered; </a:t>
            </a:r>
          </a:p>
          <a:p>
            <a:pPr marL="800100" lvl="1" indent="-342900" algn="l">
              <a:buFont typeface="Arial" panose="020B0604020202020204" pitchFamily="34" charset="0"/>
              <a:buChar char="•"/>
            </a:pPr>
            <a:r>
              <a:rPr lang="en-US" altLang="en-US" sz="2400" dirty="0"/>
              <a:t>customer friendly return policies; </a:t>
            </a:r>
          </a:p>
          <a:p>
            <a:pPr marL="800100" lvl="1" indent="-342900" algn="l">
              <a:buFont typeface="Arial" panose="020B0604020202020204" pitchFamily="34" charset="0"/>
              <a:buChar char="•"/>
            </a:pPr>
            <a:r>
              <a:rPr lang="en-US" altLang="en-US" sz="2400" dirty="0"/>
              <a:t>taking good care of customers</a:t>
            </a:r>
            <a:r>
              <a:rPr lang="en-US" altLang="en-US" dirty="0"/>
              <a:t>. (emotional and transactional)</a:t>
            </a:r>
            <a:endParaRPr lang="en-US" dirty="0"/>
          </a:p>
        </p:txBody>
      </p:sp>
    </p:spTree>
    <p:extLst>
      <p:ext uri="{BB962C8B-B14F-4D97-AF65-F5344CB8AC3E}">
        <p14:creationId xmlns:p14="http://schemas.microsoft.com/office/powerpoint/2010/main" val="34316052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400854" y="1359071"/>
            <a:ext cx="325156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2885" y="1609540"/>
            <a:ext cx="9768555" cy="4770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251440" y="521304"/>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1" name="Content Placeholder 2">
            <a:extLst>
              <a:ext uri="{FF2B5EF4-FFF2-40B4-BE49-F238E27FC236}">
                <a16:creationId xmlns:a16="http://schemas.microsoft.com/office/drawing/2014/main" id="{A624E906-4CD6-46F4-AFE1-EB784B7E5644}"/>
              </a:ext>
            </a:extLst>
          </p:cNvPr>
          <p:cNvSpPr txBox="1">
            <a:spLocks/>
          </p:cNvSpPr>
          <p:nvPr/>
        </p:nvSpPr>
        <p:spPr>
          <a:xfrm>
            <a:off x="912459" y="1769241"/>
            <a:ext cx="8488395" cy="454213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1" i="0" u="none" strike="noStrike" kern="1200" cap="none" spc="0" normalizeH="0" baseline="0" noProof="0" dirty="0">
                <a:ln>
                  <a:noFill/>
                </a:ln>
                <a:solidFill>
                  <a:prstClr val="black"/>
                </a:solidFill>
                <a:effectLst/>
                <a:uLnTx/>
                <a:uFillTx/>
                <a:latin typeface="Calibri"/>
                <a:ea typeface="+mn-ea"/>
                <a:cs typeface="+mn-cs"/>
              </a:rPr>
              <a:t>5. </a:t>
            </a:r>
            <a:r>
              <a:rPr kumimoji="0" lang="en-US" altLang="en-US" sz="2500" b="0" i="1" u="none" strike="noStrike" kern="1200" cap="none" spc="0" normalizeH="0" baseline="0" noProof="0" dirty="0">
                <a:ln>
                  <a:noFill/>
                </a:ln>
                <a:solidFill>
                  <a:prstClr val="black"/>
                </a:solidFill>
                <a:effectLst/>
                <a:uLnTx/>
                <a:uFillTx/>
                <a:latin typeface="Calibri"/>
                <a:ea typeface="+mn-ea"/>
                <a:cs typeface="+mn-cs"/>
              </a:rPr>
              <a:t>Network: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Customers sharing experiences about their product purchases on merchant’s website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useful network for sharing experiences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shoppers benefit from the community of prospects and customers.</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(emotional)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1" i="0" u="none" strike="noStrike" kern="1200" cap="none" spc="0" normalizeH="0" baseline="0" noProof="0" dirty="0">
                <a:ln>
                  <a:noFill/>
                </a:ln>
                <a:solidFill>
                  <a:prstClr val="black"/>
                </a:solidFill>
                <a:effectLst/>
                <a:uLnTx/>
                <a:uFillTx/>
                <a:latin typeface="Calibri"/>
                <a:ea typeface="+mn-ea"/>
                <a:cs typeface="+mn-cs"/>
              </a:rPr>
              <a:t>6. </a:t>
            </a:r>
            <a:r>
              <a:rPr kumimoji="0" lang="en-US" altLang="en-US" sz="2500" b="0" i="1" u="none" strike="noStrike" kern="1200" cap="none" spc="0" normalizeH="0" baseline="0" noProof="0" dirty="0">
                <a:ln>
                  <a:noFill/>
                </a:ln>
                <a:solidFill>
                  <a:prstClr val="black"/>
                </a:solidFill>
                <a:effectLst/>
                <a:uLnTx/>
                <a:uFillTx/>
                <a:latin typeface="Calibri"/>
                <a:ea typeface="+mn-ea"/>
                <a:cs typeface="+mn-cs"/>
              </a:rPr>
              <a:t>Assortment: </a:t>
            </a:r>
            <a:endParaRPr kumimoji="0" lang="en-US" altLang="en-US" sz="25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 provides “one-stop shopping” for most online purchases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site satisfies shopping needs; carries wide assortment and selection of products. (transactional)</a:t>
            </a:r>
          </a:p>
        </p:txBody>
      </p:sp>
    </p:spTree>
    <p:extLst>
      <p:ext uri="{BB962C8B-B14F-4D97-AF65-F5344CB8AC3E}">
        <p14:creationId xmlns:p14="http://schemas.microsoft.com/office/powerpoint/2010/main" val="24054419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400854" y="1359071"/>
            <a:ext cx="325156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2885" y="1609540"/>
            <a:ext cx="9768555" cy="4770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251440" y="521304"/>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1" name="Content Placeholder 2">
            <a:extLst>
              <a:ext uri="{FF2B5EF4-FFF2-40B4-BE49-F238E27FC236}">
                <a16:creationId xmlns:a16="http://schemas.microsoft.com/office/drawing/2014/main" id="{A624E906-4CD6-46F4-AFE1-EB784B7E5644}"/>
              </a:ext>
            </a:extLst>
          </p:cNvPr>
          <p:cNvSpPr txBox="1">
            <a:spLocks/>
          </p:cNvSpPr>
          <p:nvPr/>
        </p:nvSpPr>
        <p:spPr>
          <a:xfrm>
            <a:off x="912459" y="1769241"/>
            <a:ext cx="8488395" cy="45421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1" i="0" u="none" strike="noStrike" kern="1200" cap="none" spc="0" normalizeH="0" baseline="0" noProof="0" dirty="0">
                <a:ln>
                  <a:noFill/>
                </a:ln>
                <a:solidFill>
                  <a:prstClr val="black"/>
                </a:solidFill>
                <a:effectLst/>
                <a:uLnTx/>
                <a:uFillTx/>
                <a:latin typeface="Calibri"/>
                <a:ea typeface="+mn-ea"/>
                <a:cs typeface="+mn-cs"/>
              </a:rPr>
              <a:t>7. </a:t>
            </a:r>
            <a:r>
              <a:rPr kumimoji="0" lang="en-US" altLang="en-US" sz="2700" b="0" i="1" u="none" strike="noStrike" kern="1200" cap="none" spc="0" normalizeH="0" baseline="0" noProof="0" dirty="0">
                <a:ln>
                  <a:noFill/>
                </a:ln>
                <a:solidFill>
                  <a:prstClr val="black"/>
                </a:solidFill>
                <a:effectLst/>
                <a:uLnTx/>
                <a:uFillTx/>
                <a:latin typeface="Calibri"/>
                <a:ea typeface="+mn-ea"/>
                <a:cs typeface="+mn-cs"/>
              </a:rPr>
              <a:t>Transaction ease: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site is user-friendly and enables quick transactions.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1" i="0" u="none" strike="noStrike" kern="1200" cap="none" spc="0" normalizeH="0" baseline="0" noProof="0" dirty="0">
                <a:ln>
                  <a:noFill/>
                </a:ln>
                <a:solidFill>
                  <a:prstClr val="black"/>
                </a:solidFill>
                <a:effectLst/>
                <a:uLnTx/>
                <a:uFillTx/>
                <a:latin typeface="Calibri"/>
                <a:ea typeface="+mn-ea"/>
                <a:cs typeface="+mn-cs"/>
              </a:rPr>
              <a:t>8. </a:t>
            </a:r>
            <a:r>
              <a:rPr kumimoji="0" lang="en-US" altLang="en-US" sz="2700" b="0" i="1" u="none" strike="noStrike" kern="1200" cap="none" spc="0" normalizeH="0" baseline="0" noProof="0" dirty="0">
                <a:ln>
                  <a:noFill/>
                </a:ln>
                <a:solidFill>
                  <a:prstClr val="black"/>
                </a:solidFill>
                <a:effectLst/>
                <a:uLnTx/>
                <a:uFillTx/>
                <a:latin typeface="Calibri"/>
                <a:ea typeface="+mn-ea"/>
                <a:cs typeface="+mn-cs"/>
              </a:rPr>
              <a:t>Engagement: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site design is attractive; enjoyable shopping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feel that the site is inviting;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feel comfortable shopping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(emotional)</a:t>
            </a:r>
          </a:p>
        </p:txBody>
      </p:sp>
    </p:spTree>
    <p:extLst>
      <p:ext uri="{BB962C8B-B14F-4D97-AF65-F5344CB8AC3E}">
        <p14:creationId xmlns:p14="http://schemas.microsoft.com/office/powerpoint/2010/main" val="3575175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400854" y="1359071"/>
            <a:ext cx="325156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2885" y="1609540"/>
            <a:ext cx="9768555" cy="4770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251440" y="521304"/>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1" name="Content Placeholder 2">
            <a:extLst>
              <a:ext uri="{FF2B5EF4-FFF2-40B4-BE49-F238E27FC236}">
                <a16:creationId xmlns:a16="http://schemas.microsoft.com/office/drawing/2014/main" id="{A624E906-4CD6-46F4-AFE1-EB784B7E5644}"/>
              </a:ext>
            </a:extLst>
          </p:cNvPr>
          <p:cNvSpPr txBox="1">
            <a:spLocks/>
          </p:cNvSpPr>
          <p:nvPr/>
        </p:nvSpPr>
        <p:spPr>
          <a:xfrm>
            <a:off x="912459" y="1769241"/>
            <a:ext cx="9556907" cy="4542139"/>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9. </a:t>
            </a:r>
            <a:r>
              <a:rPr kumimoji="0" lang="en-US" altLang="en-US" sz="3000" b="0" i="1" u="none" strike="noStrike" kern="1200" cap="none" spc="0" normalizeH="0" baseline="0" noProof="0" dirty="0">
                <a:ln>
                  <a:noFill/>
                </a:ln>
                <a:solidFill>
                  <a:prstClr val="black"/>
                </a:solidFill>
                <a:effectLst/>
                <a:uLnTx/>
                <a:uFillTx/>
                <a:latin typeface="Calibri"/>
                <a:ea typeface="+mn-ea"/>
                <a:cs typeface="+mn-cs"/>
              </a:rPr>
              <a:t>Loyalty: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Seldom consider switching to another merchant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Usually click on the merchant’s site whenever needing to make a purchase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like to navigate the site; (emotional and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10. </a:t>
            </a:r>
            <a:r>
              <a:rPr kumimoji="0" lang="en-US" altLang="en-US" sz="3000" b="0" i="1" u="none" strike="noStrike" kern="1200" cap="none" spc="0" normalizeH="0" baseline="0" noProof="0" dirty="0">
                <a:ln>
                  <a:noFill/>
                </a:ln>
                <a:solidFill>
                  <a:prstClr val="black"/>
                </a:solidFill>
                <a:effectLst/>
                <a:uLnTx/>
                <a:uFillTx/>
                <a:latin typeface="Calibri"/>
                <a:ea typeface="+mn-ea"/>
                <a:cs typeface="+mn-cs"/>
              </a:rPr>
              <a:t>Inertia: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not worth the bother to switch;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difficult to stop shopping elsewhere;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High cost in time, money, to change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85897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9400854" y="1359071"/>
            <a:ext cx="3251567"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b="1"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2885" y="1609540"/>
            <a:ext cx="9768555" cy="4770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251440" y="521304"/>
            <a:ext cx="1531034" cy="41793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852F4A"/>
                </a:solidFill>
              </a:rPr>
              <a:t>The Eleven Determinants Are</a:t>
            </a:r>
          </a:p>
        </p:txBody>
      </p:sp>
      <p:sp>
        <p:nvSpPr>
          <p:cNvPr id="10" name="Content Placeholder 2">
            <a:extLst>
              <a:ext uri="{FF2B5EF4-FFF2-40B4-BE49-F238E27FC236}">
                <a16:creationId xmlns:a16="http://schemas.microsoft.com/office/drawing/2014/main" id="{AD8FD329-90E4-42DE-A1DD-8B50AB5F5B93}"/>
              </a:ext>
            </a:extLst>
          </p:cNvPr>
          <p:cNvSpPr txBox="1">
            <a:spLocks/>
          </p:cNvSpPr>
          <p:nvPr/>
        </p:nvSpPr>
        <p:spPr>
          <a:xfrm>
            <a:off x="1358605" y="2347118"/>
            <a:ext cx="7296297" cy="343699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effectLst/>
                <a:uLnTx/>
                <a:uFillTx/>
                <a:latin typeface="Calibri"/>
                <a:ea typeface="+mn-ea"/>
                <a:cs typeface="+mn-cs"/>
              </a:rPr>
              <a:t>11. </a:t>
            </a:r>
            <a:r>
              <a:rPr kumimoji="0" lang="en-US" altLang="en-US" sz="3200" b="0" i="1" u="none" strike="noStrike" kern="1200" cap="none" spc="0" normalizeH="0" baseline="0" noProof="0" dirty="0">
                <a:ln>
                  <a:noFill/>
                </a:ln>
                <a:effectLst/>
                <a:uLnTx/>
                <a:uFillTx/>
                <a:latin typeface="Calibri"/>
                <a:ea typeface="+mn-ea"/>
                <a:cs typeface="+mn-cs"/>
              </a:rPr>
              <a:t>Trust: </a:t>
            </a:r>
            <a:endParaRPr kumimoji="0" lang="en-US" altLang="en-US" sz="3200" b="0" i="0" u="none" strike="noStrike" kern="1200" cap="none" spc="0" normalizeH="0" baseline="0" noProof="0" dirty="0">
              <a:ln>
                <a:noFill/>
              </a:ln>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effectLst/>
                <a:uLnTx/>
                <a:uFillTx/>
                <a:latin typeface="Calibri"/>
                <a:ea typeface="+mn-ea"/>
                <a:cs typeface="+mn-cs"/>
              </a:rPr>
              <a:t>complete purchase transactions successfully; </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effectLst/>
                <a:uLnTx/>
                <a:uFillTx/>
                <a:latin typeface="Calibri"/>
                <a:ea typeface="+mn-ea"/>
                <a:cs typeface="+mn-cs"/>
              </a:rPr>
              <a:t>trusting the site’s performance; </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effectLst/>
                <a:uLnTx/>
                <a:uFillTx/>
                <a:latin typeface="Calibri"/>
                <a:ea typeface="+mn-ea"/>
                <a:cs typeface="+mn-cs"/>
              </a:rPr>
              <a:t>feeling reliable and honest. (emotional)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22615022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1293" y="1480227"/>
            <a:ext cx="10751245" cy="46899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222327"/>
            <a:ext cx="1976382" cy="539499"/>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8278805" cy="584775"/>
          </a:xfrm>
          <a:prstGeom prst="rect">
            <a:avLst/>
          </a:prstGeom>
        </p:spPr>
        <p:txBody>
          <a:bodyPr wrap="none">
            <a:spAutoFit/>
          </a:bodyPr>
          <a:lstStyle/>
          <a:p>
            <a:r>
              <a:rPr lang="en-US" sz="3200" b="1" dirty="0">
                <a:solidFill>
                  <a:srgbClr val="852F4A"/>
                </a:solidFill>
              </a:rPr>
              <a:t>Consumer behavior stems  from four disciplines</a:t>
            </a:r>
          </a:p>
        </p:txBody>
      </p:sp>
      <p:sp>
        <p:nvSpPr>
          <p:cNvPr id="12" name="Content Placeholder 4">
            <a:extLst>
              <a:ext uri="{FF2B5EF4-FFF2-40B4-BE49-F238E27FC236}">
                <a16:creationId xmlns:a16="http://schemas.microsoft.com/office/drawing/2014/main" id="{DF8E665A-26A5-40BD-9EB1-B0FB077C7199}"/>
              </a:ext>
            </a:extLst>
          </p:cNvPr>
          <p:cNvSpPr txBox="1">
            <a:spLocks/>
          </p:cNvSpPr>
          <p:nvPr/>
        </p:nvSpPr>
        <p:spPr>
          <a:xfrm>
            <a:off x="1426208" y="2209065"/>
            <a:ext cx="4368417" cy="283795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indent="-514350" algn="l">
              <a:buFont typeface="+mj-lt"/>
              <a:buAutoNum type="arabicPeriod"/>
            </a:pPr>
            <a:r>
              <a:rPr lang="en-US" sz="2800" dirty="0"/>
              <a:t>Psychology (human mind, mental factor)</a:t>
            </a:r>
          </a:p>
          <a:p>
            <a:pPr marL="514350" indent="-514350" algn="l">
              <a:buFont typeface="+mj-lt"/>
              <a:buAutoNum type="arabicPeriod"/>
            </a:pPr>
            <a:r>
              <a:rPr lang="en-US" sz="2800" dirty="0"/>
              <a:t>Sociology (social groups)</a:t>
            </a:r>
          </a:p>
          <a:p>
            <a:pPr marL="514350" indent="-514350" algn="l">
              <a:buFont typeface="+mj-lt"/>
              <a:buAutoNum type="arabicPeriod"/>
            </a:pPr>
            <a:r>
              <a:rPr lang="en-US" sz="2800" dirty="0"/>
              <a:t>Anthropology(cultural societies)</a:t>
            </a:r>
          </a:p>
          <a:p>
            <a:pPr marL="514350" indent="-514350" algn="l">
              <a:buFont typeface="+mj-lt"/>
              <a:buAutoNum type="arabicPeriod"/>
            </a:pPr>
            <a:r>
              <a:rPr lang="en-US" sz="2800" dirty="0"/>
              <a:t>Communication </a:t>
            </a:r>
          </a:p>
        </p:txBody>
      </p:sp>
      <p:pic>
        <p:nvPicPr>
          <p:cNvPr id="6" name="Picture 5">
            <a:extLst>
              <a:ext uri="{FF2B5EF4-FFF2-40B4-BE49-F238E27FC236}">
                <a16:creationId xmlns:a16="http://schemas.microsoft.com/office/drawing/2014/main" id="{971D9588-A1F9-460D-92FA-5BDB952D4C95}"/>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6606948" y="1679067"/>
            <a:ext cx="4623759" cy="4223816"/>
          </a:xfrm>
          <a:prstGeom prst="rect">
            <a:avLst/>
          </a:prstGeom>
        </p:spPr>
      </p:pic>
    </p:spTree>
    <p:extLst>
      <p:ext uri="{BB962C8B-B14F-4D97-AF65-F5344CB8AC3E}">
        <p14:creationId xmlns:p14="http://schemas.microsoft.com/office/powerpoint/2010/main" val="18902200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3769" y="6490701"/>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0" y="2513590"/>
            <a:ext cx="3760342" cy="1077218"/>
          </a:xfrm>
          <a:prstGeom prst="rect">
            <a:avLst/>
          </a:prstGeom>
        </p:spPr>
        <p:txBody>
          <a:bodyPr wrap="square">
            <a:spAutoFit/>
          </a:bodyPr>
          <a:lstStyle/>
          <a:p>
            <a:pPr algn="ctr"/>
            <a:r>
              <a:rPr lang="en-US" sz="3200" b="1" dirty="0">
                <a:solidFill>
                  <a:srgbClr val="852F4A"/>
                </a:solidFill>
              </a:rPr>
              <a:t>Consumer Decision </a:t>
            </a:r>
            <a:r>
              <a:rPr lang="en-US" sz="3200" b="1">
                <a:solidFill>
                  <a:srgbClr val="852F4A"/>
                </a:solidFill>
              </a:rPr>
              <a:t>Making Process</a:t>
            </a:r>
            <a:endParaRPr lang="en-US" sz="3200" b="1" dirty="0">
              <a:solidFill>
                <a:srgbClr val="852F4A"/>
              </a:solidFill>
            </a:endParaRPr>
          </a:p>
        </p:txBody>
      </p:sp>
      <p:pic>
        <p:nvPicPr>
          <p:cNvPr id="4" name="Picture 3">
            <a:extLst>
              <a:ext uri="{FF2B5EF4-FFF2-40B4-BE49-F238E27FC236}">
                <a16:creationId xmlns:a16="http://schemas.microsoft.com/office/drawing/2014/main" id="{3ED74E16-80DC-401E-9C98-9394F30FC530}"/>
              </a:ext>
            </a:extLst>
          </p:cNvPr>
          <p:cNvPicPr>
            <a:picLocks noChangeAspect="1"/>
          </p:cNvPicPr>
          <p:nvPr/>
        </p:nvPicPr>
        <p:blipFill>
          <a:blip r:embed="rId5"/>
          <a:stretch>
            <a:fillRect/>
          </a:stretch>
        </p:blipFill>
        <p:spPr>
          <a:xfrm>
            <a:off x="3760342" y="0"/>
            <a:ext cx="8431658" cy="6858000"/>
          </a:xfrm>
          <a:prstGeom prst="rect">
            <a:avLst/>
          </a:prstGeom>
        </p:spPr>
      </p:pic>
    </p:spTree>
    <p:extLst>
      <p:ext uri="{BB962C8B-B14F-4D97-AF65-F5344CB8AC3E}">
        <p14:creationId xmlns:p14="http://schemas.microsoft.com/office/powerpoint/2010/main" val="20930027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03206" y="1821766"/>
            <a:ext cx="8396479" cy="3516347"/>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We described the evolution of the marketing concept, marketing strategies for satisfying consumers’ needs, and socially responsible marketing.</a:t>
            </a:r>
          </a:p>
          <a:p>
            <a:pPr marL="298450" lvl="0" indent="-285750">
              <a:lnSpc>
                <a:spcPct val="100000"/>
              </a:lnSpc>
              <a:spcBef>
                <a:spcPts val="1739"/>
              </a:spcBef>
              <a:buFont typeface="Arial" panose="020B0604020202020204" pitchFamily="34" charset="0"/>
              <a:buChar char="•"/>
            </a:pPr>
            <a:r>
              <a:rPr lang="en-US" sz="2000" b="1" dirty="0"/>
              <a:t>Understood how the Internet and related technologies improve marketing transactions by adding value that benefits both marketers and customers.</a:t>
            </a:r>
          </a:p>
          <a:p>
            <a:pPr marL="298450" lvl="0" indent="-285750">
              <a:lnSpc>
                <a:spcPct val="100000"/>
              </a:lnSpc>
              <a:spcBef>
                <a:spcPts val="1739"/>
              </a:spcBef>
              <a:buFont typeface="Arial" panose="020B0604020202020204" pitchFamily="34" charset="0"/>
              <a:buChar char="•"/>
            </a:pPr>
            <a:r>
              <a:rPr lang="en-US" sz="2000" b="1" dirty="0"/>
              <a:t>Explained the interrelationships among customer value, satisfaction, and retention, and using technology to design more effective retention strategies.</a:t>
            </a:r>
          </a:p>
          <a:p>
            <a:pPr marL="298450" lvl="0" indent="-285750">
              <a:lnSpc>
                <a:spcPct val="100000"/>
              </a:lnSpc>
              <a:spcBef>
                <a:spcPts val="1739"/>
              </a:spcBef>
              <a:buFont typeface="Arial" panose="020B0604020202020204" pitchFamily="34" charset="0"/>
              <a:buChar char="•"/>
            </a:pPr>
            <a:r>
              <a:rPr lang="en-US" sz="2000" b="1" dirty="0"/>
              <a:t>Understood consumer behavior as an interdisciplinary area, consumer decision-making, and the structure of this book.</a:t>
            </a:r>
          </a:p>
        </p:txBody>
      </p:sp>
    </p:spTree>
    <p:extLst>
      <p:ext uri="{BB962C8B-B14F-4D97-AF65-F5344CB8AC3E}">
        <p14:creationId xmlns:p14="http://schemas.microsoft.com/office/powerpoint/2010/main" val="871901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4077</TotalTime>
  <Words>1397</Words>
  <Application>Microsoft Office PowerPoint</Application>
  <PresentationFormat>Widescreen</PresentationFormat>
  <Paragraphs>231</Paragraphs>
  <Slides>40</Slides>
  <Notes>9</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Candara</vt:lpstr>
      <vt:lpstr>Courier New</vt:lpstr>
      <vt:lpstr>Lato</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226</cp:revision>
  <dcterms:created xsi:type="dcterms:W3CDTF">2023-04-29T09:08:23Z</dcterms:created>
  <dcterms:modified xsi:type="dcterms:W3CDTF">2023-06-11T17:34:08Z</dcterms:modified>
</cp:coreProperties>
</file>