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738" r:id="rId5"/>
    <p:sldId id="481" r:id="rId6"/>
    <p:sldId id="482" r:id="rId7"/>
    <p:sldId id="313" r:id="rId8"/>
    <p:sldId id="819" r:id="rId9"/>
    <p:sldId id="558" r:id="rId10"/>
    <p:sldId id="780" r:id="rId11"/>
    <p:sldId id="823" r:id="rId12"/>
    <p:sldId id="781" r:id="rId13"/>
    <p:sldId id="782" r:id="rId14"/>
    <p:sldId id="783" r:id="rId15"/>
    <p:sldId id="784" r:id="rId16"/>
    <p:sldId id="785" r:id="rId17"/>
    <p:sldId id="824" r:id="rId18"/>
    <p:sldId id="787" r:id="rId19"/>
    <p:sldId id="788" r:id="rId20"/>
    <p:sldId id="789" r:id="rId21"/>
    <p:sldId id="790" r:id="rId22"/>
    <p:sldId id="825" r:id="rId23"/>
    <p:sldId id="792" r:id="rId24"/>
    <p:sldId id="793" r:id="rId25"/>
    <p:sldId id="794" r:id="rId26"/>
    <p:sldId id="795" r:id="rId27"/>
    <p:sldId id="796" r:id="rId28"/>
    <p:sldId id="797" r:id="rId29"/>
    <p:sldId id="826" r:id="rId30"/>
    <p:sldId id="799" r:id="rId31"/>
    <p:sldId id="800" r:id="rId32"/>
    <p:sldId id="801" r:id="rId33"/>
    <p:sldId id="802" r:id="rId34"/>
    <p:sldId id="803" r:id="rId35"/>
    <p:sldId id="804" r:id="rId36"/>
    <p:sldId id="805" r:id="rId37"/>
    <p:sldId id="827" r:id="rId38"/>
    <p:sldId id="807" r:id="rId39"/>
    <p:sldId id="808" r:id="rId40"/>
    <p:sldId id="809" r:id="rId41"/>
    <p:sldId id="810" r:id="rId42"/>
    <p:sldId id="811" r:id="rId43"/>
    <p:sldId id="812" r:id="rId44"/>
    <p:sldId id="813" r:id="rId45"/>
    <p:sldId id="814" r:id="rId46"/>
    <p:sldId id="837" r:id="rId47"/>
    <p:sldId id="828" r:id="rId48"/>
    <p:sldId id="817" r:id="rId49"/>
    <p:sldId id="818" r:id="rId50"/>
    <p:sldId id="829" r:id="rId51"/>
    <p:sldId id="83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19"/>
            <p14:sldId id="558"/>
            <p14:sldId id="780"/>
            <p14:sldId id="823"/>
            <p14:sldId id="781"/>
            <p14:sldId id="782"/>
            <p14:sldId id="783"/>
            <p14:sldId id="784"/>
            <p14:sldId id="785"/>
            <p14:sldId id="824"/>
            <p14:sldId id="787"/>
            <p14:sldId id="788"/>
            <p14:sldId id="789"/>
            <p14:sldId id="790"/>
            <p14:sldId id="825"/>
            <p14:sldId id="792"/>
            <p14:sldId id="793"/>
            <p14:sldId id="794"/>
            <p14:sldId id="795"/>
            <p14:sldId id="796"/>
            <p14:sldId id="797"/>
            <p14:sldId id="826"/>
            <p14:sldId id="799"/>
            <p14:sldId id="800"/>
            <p14:sldId id="801"/>
            <p14:sldId id="802"/>
            <p14:sldId id="803"/>
            <p14:sldId id="804"/>
            <p14:sldId id="805"/>
            <p14:sldId id="827"/>
            <p14:sldId id="807"/>
            <p14:sldId id="808"/>
            <p14:sldId id="809"/>
            <p14:sldId id="810"/>
            <p14:sldId id="811"/>
            <p14:sldId id="812"/>
            <p14:sldId id="813"/>
            <p14:sldId id="814"/>
            <p14:sldId id="837"/>
            <p14:sldId id="828"/>
            <p14:sldId id="817"/>
            <p14:sldId id="818"/>
            <p14:sldId id="829"/>
            <p14:sldId id="8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FFFF"/>
    <a:srgbClr val="203E5F"/>
    <a:srgbClr val="FF7180"/>
    <a:srgbClr val="FFD200"/>
    <a:srgbClr val="8E5A6D"/>
    <a:srgbClr val="0000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3630"/>
  </p:normalViewPr>
  <p:slideViewPr>
    <p:cSldViewPr snapToGrid="0">
      <p:cViewPr varScale="1">
        <p:scale>
          <a:sx n="109" d="100"/>
          <a:sy n="109" d="100"/>
        </p:scale>
        <p:origin x="216" y="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12/18/25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D3790-3A4A-5D7B-3CF0-C99685BA9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44425-F488-15C8-17CE-53820BFE9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1781A-3C02-94F1-A833-26D79B5BCD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B7E96-F20A-4E01-2AE7-EDC961FB9D5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68318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D3902-E0C3-D982-F105-AF84DC38A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0D7A5E-E283-4CFD-76E9-AEEB1C9E9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982432-574B-E607-5657-CAF355F31D6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9D86F93-E364-5023-8500-7DE61F41BBC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93163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FED3F-CA82-47AA-DB04-B3EA9B53C0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54D863-FA4E-1801-45CA-65575BA7D4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0265E8-492F-675C-7D44-849219F887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2CACE-CE34-4F2A-D6EF-3FC9080989D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95024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B9EA0-DA59-D1BA-E926-96EBE1380F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DDAFF7-EED8-BCB5-4636-84B06FABD8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86FEB3-1CC8-65CE-6079-6CB329283F3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04E0FD8-8F8D-5425-857D-A560F62852E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50588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FD990-B55B-4CF8-A021-85DFCE687D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86915F-34C8-A849-31F8-92C4FF9B4F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A2797-A026-E3A9-D04C-50FA6230A26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2EBDCCF-56A7-759E-E481-A8D278B5E3C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71355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5D933-0578-7F39-1590-7E6C2013F1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1763F-BA1F-E6A3-FC40-2645D0D987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BC69AB-7FE4-3F2E-BEC6-F69854ABB18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26C4B24-07CF-8FFE-F948-8E682F912DE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8929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354BA-193F-D880-9B57-9E3DF45AA1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C18C3E-D58F-A394-447D-8A59B507F7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DD0D4D-EAFF-D1A7-D21C-3657475DE6F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825BB4-7E55-D761-F1D9-07D69ACDD35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77166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55503-BF74-D3A5-1783-F0F87AB36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07F3E-4F1B-3BD6-254B-12B83B406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7319D8-ECE9-49D6-3E8F-4766030553A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62BB064-74EF-562F-800C-54BCF413F61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345258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12C42-840D-24ED-CE6E-2061A695B2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A3AE7-70BD-1B12-500C-081400193C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985FE7-24C0-8651-29E9-950886863A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F16D95-C946-E826-4298-61FCA7B385B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211261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AB3AF-2272-C0CE-506E-36CC5E4F2B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05500D-7A18-3417-7E1E-D3EC542E1C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88A753-E213-B74C-6231-79EEBC7D76D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37F64EB-AB3C-1110-EE95-ECFAB6B33C3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006180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76433-5BD2-7FDF-A0E2-0F045FF333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8A42CA-E7B4-0F2C-C295-695A0B452A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25120-18E1-AFDF-9F67-9503587E63A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5767EF5-0D07-C8BA-F885-3131A8EC623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13038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C9329-CD59-5463-1398-83EC46F88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095856-FC09-FA97-E6A5-BBA1A43702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9F6E95-7F6C-E8E4-742F-A7D18DC870D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2D7643-38B8-F2E3-A97C-57CE6F118A2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36856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168D2-A18D-B665-2A61-C7177F3B98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E2D845-8B00-4E9B-F043-DAAB33831A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B08EBB-F1E3-782A-E005-F7C0E3B607D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C3CD80E-01C5-F244-4AEE-20593813DCA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54202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F6F51-0E2B-AD60-B15C-E6D8C62D32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5D17E-540B-9D44-49FE-7127053901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3D63C-4293-3778-39CA-2A2F478C87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DAFBAA-8552-46B0-419E-53B2DD80746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19789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84F6B-C46E-D37D-8341-9B409BE37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488C74-DF29-D29A-68A0-1E4173DAB2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547CDA-4624-B011-5E1C-785C8D8E0D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F9D7A33-B9CE-C6D8-4FD3-41275843700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24681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42149-99C8-B0AE-6A54-D683CA7C70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1D3B0-D78C-36D0-862C-1DE902AE6B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FCFE92-A20F-7FAA-E700-4775E4F3EC9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511D72-3362-F687-35D8-0D2C3F73EA1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62963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BCF50-F432-11C3-615D-A394EE7FD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8B608B-311F-5EF7-611F-E8D83275F5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3D696D-467A-D0B5-1B84-93EF6C3EC10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428CF98-DD83-4767-5D8F-FD767054083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10463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4071F-EFB5-E997-C0E7-26CBF3004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2644B-F2C5-1559-81D9-BB66BBC91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3E04F8-CD6E-57B2-B6D9-84897E54FF5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88ACA3A-EF17-1C1E-79F8-3A23F9F4A54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74102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7576D-C147-9067-650D-A476C5F87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2497A-EBA8-4C73-BEC1-AB370C2BA3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A35B75-4D50-5F45-5B06-2049931A08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582DEA0-0382-3868-9848-D71B942EA1D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40276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3AE8B-4895-5E0D-6EDE-9B2E80D39B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FF9402-9E39-6DFE-61D4-12C6F1B5E0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5A9987-C7D3-28BD-B2CE-EA303385DF5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0D7E97-72BB-71EC-400E-05BD9E32B6E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827505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9FE4A-FDB3-2417-8A51-C40317611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2B785-7A8A-BBCC-0818-1CFF822F4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E6687-621F-81BA-CE44-31D8BD31E6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38FAD9-5B2C-6E69-2A22-A95F2D16D70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54210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1050E-E57D-183A-74A9-E6012A445E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3354B-BD28-71F7-63E9-54EDC9AC64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B2D208-8737-1F4A-B6A1-337E1CEF2E2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D6D3BF-5E7C-FF56-0BDB-9D271523DDF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4413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219DA-E8A3-12CD-3B68-1F44F44A3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FFA29-C264-02BD-A8A2-CA1010C63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83C97-E731-7A79-86F1-7F8CE53F64F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4B8D5A-31FF-47BF-BAA2-7EA35BE21A8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496141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7391B-A82B-DAF7-EDD4-288990C5F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25320-3542-DA09-BD38-A3BEF489D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6B740F-F6D1-DCF7-CA70-E74F48D2543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F8C921C-29A0-FEBB-131C-9D2FD58F269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932989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8852B-0766-FAB6-46FE-53941658C0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85E5C-6015-6501-1FD9-713286E160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D9B8EF-2C62-8542-0E36-B60CEB2833D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E98A5D2-60E0-19DA-AF60-3E526EA80FA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6976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138E2-92AE-9211-DB96-591FED6A4F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8B03B5-DD15-F256-20A4-8BA090BF3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C0078-F0A6-FD96-54B7-0820C9A50FA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D06AB66-B2FE-982B-E307-4E276FBF526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04838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7BF3E-D177-B968-270F-40DBFA084C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71423D-A576-4754-C307-6AC9F2D15C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929B14-8A39-3310-C8BF-8B566FF0D77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90B01A2-325C-3F55-78CD-05836B8E24E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81661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543AC-BED4-D510-D1F8-0280110E2D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0C25B-AAA5-0333-4612-1FA8E5935A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D849FC-0B16-488B-45D4-578CD00DE8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EC77DDD-16E5-C330-4C3E-92204EA9FD5C}"/>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920747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5E703-CE4C-6F6C-D049-2B0FD7B91D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80F528-949B-F7BE-04E7-6401433504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EBC810-57EE-11C1-2D09-0BC160E21B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B0846-F22C-0B75-688B-92F9DE1A972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85469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D61C0-E563-2D28-EBA2-AC81E5ED3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96FC0-C5F7-7789-494B-73AEBDF71B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374397-E0F7-B169-2F4A-A1B1B064D26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93A7B5A-FC4E-950D-4D7B-89BB242C946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165574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E0A71-C658-8E73-0317-142C4E46E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8E675-0284-6D38-83B4-3463CB844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E6D13E-FCB7-72E6-9B23-78C79B68AFD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6AEEDCD-49FF-2BC7-86BC-1E2863A7E67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732915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9AB20-8E53-2D5D-0189-70931E0A52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8389A4-9062-DBDA-CDD3-0A28D3AB7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5138D-E84B-80DC-5BD5-CE6F242BEE2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8CA6CE5-CF6F-9F81-4A42-74181B3F774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130550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CEBA5-9F44-5F4C-1514-DAFA8C8CE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AF517-C736-0730-D5D7-C5C8F5AAC0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E9F0DA-3BA3-2ED2-8859-AC6C5E02591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923BA5A-EAE9-E680-F86F-137BB137924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9464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B670E-EF5D-34A3-580C-503429D8A2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1592C3-1E28-62B9-1C71-6DA5BB8010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C9C59-FF8B-3CB1-6CC2-B404674DD19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3EE698F-A4D5-AACE-9ED8-53F213C3D82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692769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1E74A-C8D6-CFBD-ADBE-457FCA4D89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F50678-58E7-13EE-2AFC-0F5423D06F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7F56CC-D596-2334-2AAE-4FF80ABBE9E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C2ABFEC-58A8-E662-165E-131782FFBAF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710209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E881C-02F5-DC43-E283-5D299E5FFE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1AB92E-8119-E32B-A2F6-53D439509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FEC1C-711F-7356-06A0-25976494EE0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69B7E6A-3ADE-057C-3313-5EA9EE2A2C9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344255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570B3-EED9-DB0E-025C-D22640B0D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8AA63-6430-452F-C5D5-677CA8707F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D01460-641D-71ED-1A04-1E1C85FCD15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C3541D2-BEFD-E7B3-F87A-73053E51A9D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53887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69241-BE13-12DD-FFD1-0A052C5397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287341-83A1-89C5-FF82-1CF26A94A6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36E499-6F8D-2299-2586-88BA6D70273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54CF6C-E53F-4260-8B40-95E7CC921C8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269209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857DD-B27D-AD96-7C30-AA8550945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D815E-A5F8-AD20-5A40-DEA2134E5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6E180-B115-0663-8BEA-BE4BDF314D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4B64D6-D6B8-D3DA-076A-BB4D893E2DED}"/>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77190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A6DD6-4EC5-C90B-2472-B1E95228A5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CA300D-004F-B9D0-35A8-262C754754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B29EC-03C5-00FF-CCB5-5FBE1414949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2BDAE02-586C-3C17-D871-C733F64F2506}"/>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6236853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E13D2-0F4B-C923-411D-E9E91A20CF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978889-7489-C4E0-9306-989F9D5B87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839EBE-D4C5-6E39-F979-795C165B46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A7830BA-2A23-3F52-230A-201AEC884E83}"/>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435378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03D86-7CAB-0924-111F-F5F7CB4E48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255E60-4ADD-6C42-0E0B-131F5487B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7DB18-5431-99FF-81C0-34F93D3AA00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8CDE87F-3602-8009-FB8C-AF2D56E828D2}"/>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52724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F39D1-54DA-7CDC-4358-0FC9C1707E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D71D1C-2D8E-D85B-A9A5-A0D32EEC9B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64C1BC-98F0-9B82-F364-086AFA39E3D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9720D4F-AC9E-909B-14AF-093B64F096C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153881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12/18/25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7.jpg"/><Relationship Id="rId4" Type="http://schemas.openxmlformats.org/officeDocument/2006/relationships/image" Target="../media/image26.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4.sv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76894" cy="584775"/>
          </a:xfrm>
          <a:prstGeom prst="rect">
            <a:avLst/>
          </a:prstGeom>
          <a:noFill/>
        </p:spPr>
        <p:txBody>
          <a:bodyPr wrap="non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028078" y="4840048"/>
            <a:ext cx="5263172" cy="707886"/>
          </a:xfrm>
          <a:prstGeom prst="rect">
            <a:avLst/>
          </a:prstGeom>
          <a:noFill/>
        </p:spPr>
        <p:txBody>
          <a:bodyPr wrap="none" rtlCol="0">
            <a:spAutoFit/>
          </a:bodyPr>
          <a:lstStyle/>
          <a:p>
            <a:r>
              <a:rPr lang="en-US" sz="2000" b="1" dirty="0">
                <a:latin typeface="Alexandria" charset="0"/>
                <a:cs typeface="Alexandria" charset="0"/>
              </a:rPr>
              <a:t>MGM424</a:t>
            </a:r>
            <a:r>
              <a:rPr lang="en-US" sz="2000" dirty="0">
                <a:latin typeface="Alexandria" charset="0"/>
                <a:cs typeface="Alexandria" charset="0"/>
              </a:rPr>
              <a:t> </a:t>
            </a:r>
            <a:r>
              <a:rPr lang="en-US" sz="2000" b="1" dirty="0">
                <a:solidFill>
                  <a:srgbClr val="000000"/>
                </a:solidFill>
                <a:latin typeface="MiSans" pitchFamily="34" charset="0"/>
                <a:ea typeface="MiSans" pitchFamily="34" charset="-122"/>
                <a:cs typeface="MiSans" pitchFamily="34" charset="-120"/>
              </a:rPr>
              <a:t>AI &amp; FinTech in Financial Management</a:t>
            </a:r>
            <a:endParaRPr lang="en-US" sz="800" dirty="0"/>
          </a:p>
          <a:p>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05808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AI &amp; FinTech in Financial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4951095" y="1354195"/>
            <a:ext cx="99674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AI &amp; FinTech in Financial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Shape 0">
            <a:extLst>
              <a:ext uri="{FF2B5EF4-FFF2-40B4-BE49-F238E27FC236}">
                <a16:creationId xmlns:a16="http://schemas.microsoft.com/office/drawing/2014/main" id="{C20D5026-DA88-3FC2-04AF-F5B74E497BCB}"/>
              </a:ext>
            </a:extLst>
          </p:cNvPr>
          <p:cNvSpPr/>
          <p:nvPr/>
        </p:nvSpPr>
        <p:spPr>
          <a:xfrm>
            <a:off x="4664352" y="2255901"/>
            <a:ext cx="5186045" cy="507365"/>
          </a:xfrm>
          <a:prstGeom prst="roundRect">
            <a:avLst>
              <a:gd name="adj" fmla="val 50000"/>
            </a:avLst>
          </a:prstGeom>
          <a:solidFill>
            <a:srgbClr val="000000"/>
          </a:solidFill>
          <a:ln w="6350">
            <a:solidFill>
              <a:srgbClr val="000000"/>
            </a:solidFill>
            <a:prstDash val="solid"/>
          </a:ln>
        </p:spPr>
        <p:txBody>
          <a:bodyPr/>
          <a:lstStyle/>
          <a:p>
            <a:pPr marL="0" algn="r" defTabSz="914400" rtl="1" eaLnBrk="1" latinLnBrk="0" hangingPunct="1"/>
            <a:endParaRPr lang="en-EG"/>
          </a:p>
        </p:txBody>
      </p:sp>
      <p:sp>
        <p:nvSpPr>
          <p:cNvPr id="4" name="Text 1">
            <a:extLst>
              <a:ext uri="{FF2B5EF4-FFF2-40B4-BE49-F238E27FC236}">
                <a16:creationId xmlns:a16="http://schemas.microsoft.com/office/drawing/2014/main" id="{B90B8E39-65C0-FBEF-364D-5A01695153B3}"/>
              </a:ext>
            </a:extLst>
          </p:cNvPr>
          <p:cNvSpPr/>
          <p:nvPr/>
        </p:nvSpPr>
        <p:spPr>
          <a:xfrm>
            <a:off x="4664352" y="2255901"/>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7" name="Shape 2">
            <a:extLst>
              <a:ext uri="{FF2B5EF4-FFF2-40B4-BE49-F238E27FC236}">
                <a16:creationId xmlns:a16="http://schemas.microsoft.com/office/drawing/2014/main" id="{E185E402-A88F-DAF1-1686-C706A461FA9F}"/>
              </a:ext>
            </a:extLst>
          </p:cNvPr>
          <p:cNvSpPr/>
          <p:nvPr/>
        </p:nvSpPr>
        <p:spPr>
          <a:xfrm>
            <a:off x="5707022" y="2363851"/>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a:p>
        </p:txBody>
      </p:sp>
      <p:sp>
        <p:nvSpPr>
          <p:cNvPr id="9" name="Text 30">
            <a:extLst>
              <a:ext uri="{FF2B5EF4-FFF2-40B4-BE49-F238E27FC236}">
                <a16:creationId xmlns:a16="http://schemas.microsoft.com/office/drawing/2014/main" id="{0FA994EC-1834-4044-8464-10FE623CF1EB}"/>
              </a:ext>
            </a:extLst>
          </p:cNvPr>
          <p:cNvSpPr/>
          <p:nvPr/>
        </p:nvSpPr>
        <p:spPr>
          <a:xfrm>
            <a:off x="4791987" y="2215261"/>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FFFFFF"/>
                </a:solidFill>
                <a:latin typeface="MiSans" pitchFamily="34" charset="0"/>
                <a:ea typeface="MiSans" pitchFamily="34" charset="-122"/>
                <a:cs typeface="MiSans" pitchFamily="34" charset="-120"/>
              </a:rPr>
              <a:t>01</a:t>
            </a:r>
            <a:endParaRPr lang="en-US" sz="1600" dirty="0"/>
          </a:p>
        </p:txBody>
      </p:sp>
      <p:sp>
        <p:nvSpPr>
          <p:cNvPr id="10" name="Text 31">
            <a:extLst>
              <a:ext uri="{FF2B5EF4-FFF2-40B4-BE49-F238E27FC236}">
                <a16:creationId xmlns:a16="http://schemas.microsoft.com/office/drawing/2014/main" id="{F4DF8B80-F13B-F1C5-6652-C244B9990AE4}"/>
              </a:ext>
            </a:extLst>
          </p:cNvPr>
          <p:cNvSpPr/>
          <p:nvPr/>
        </p:nvSpPr>
        <p:spPr>
          <a:xfrm>
            <a:off x="5870217" y="2306701"/>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FFFFFF"/>
                </a:solidFill>
                <a:latin typeface="MiSans" pitchFamily="34" charset="0"/>
                <a:ea typeface="MiSans" pitchFamily="34" charset="-122"/>
                <a:cs typeface="MiSans" pitchFamily="34" charset="-120"/>
              </a:rPr>
              <a:t>Introduction &amp; Roadmap</a:t>
            </a:r>
            <a:endParaRPr lang="en-US" sz="1600" dirty="0"/>
          </a:p>
        </p:txBody>
      </p:sp>
      <p:sp>
        <p:nvSpPr>
          <p:cNvPr id="11" name="Shape 3">
            <a:extLst>
              <a:ext uri="{FF2B5EF4-FFF2-40B4-BE49-F238E27FC236}">
                <a16:creationId xmlns:a16="http://schemas.microsoft.com/office/drawing/2014/main" id="{8471D2C9-F3C8-C7E2-E68D-8D2E4DCE53D1}"/>
              </a:ext>
            </a:extLst>
          </p:cNvPr>
          <p:cNvSpPr/>
          <p:nvPr/>
        </p:nvSpPr>
        <p:spPr>
          <a:xfrm>
            <a:off x="4664352" y="2978690"/>
            <a:ext cx="5186045" cy="507365"/>
          </a:xfrm>
          <a:prstGeom prst="roundRect">
            <a:avLst>
              <a:gd name="adj" fmla="val 50000"/>
            </a:avLst>
          </a:prstGeom>
          <a:solidFill>
            <a:srgbClr val="00B0F0"/>
          </a:solidFill>
          <a:ln w="6350">
            <a:solidFill>
              <a:srgbClr val="000000"/>
            </a:solidFill>
            <a:prstDash val="solid"/>
          </a:ln>
        </p:spPr>
        <p:txBody>
          <a:bodyPr/>
          <a:lstStyle/>
          <a:p>
            <a:endParaRPr lang="en-EG"/>
          </a:p>
        </p:txBody>
      </p:sp>
      <p:sp>
        <p:nvSpPr>
          <p:cNvPr id="12" name="Text 4">
            <a:extLst>
              <a:ext uri="{FF2B5EF4-FFF2-40B4-BE49-F238E27FC236}">
                <a16:creationId xmlns:a16="http://schemas.microsoft.com/office/drawing/2014/main" id="{0F0E679C-19A5-59FC-43C1-82904FA2C5D4}"/>
              </a:ext>
            </a:extLst>
          </p:cNvPr>
          <p:cNvSpPr/>
          <p:nvPr/>
        </p:nvSpPr>
        <p:spPr>
          <a:xfrm>
            <a:off x="4664352" y="2978690"/>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5">
            <a:extLst>
              <a:ext uri="{FF2B5EF4-FFF2-40B4-BE49-F238E27FC236}">
                <a16:creationId xmlns:a16="http://schemas.microsoft.com/office/drawing/2014/main" id="{432377EC-D2C7-3689-AD61-23D380CC9B68}"/>
              </a:ext>
            </a:extLst>
          </p:cNvPr>
          <p:cNvSpPr/>
          <p:nvPr/>
        </p:nvSpPr>
        <p:spPr>
          <a:xfrm>
            <a:off x="5707022" y="3086640"/>
            <a:ext cx="0" cy="303530"/>
          </a:xfrm>
          <a:prstGeom prst="line">
            <a:avLst/>
          </a:prstGeom>
          <a:noFill/>
          <a:ln w="76200">
            <a:solidFill>
              <a:srgbClr val="000000"/>
            </a:solidFill>
            <a:prstDash val="solid"/>
            <a:headEnd type="none"/>
            <a:tailEnd type="none"/>
          </a:ln>
        </p:spPr>
        <p:txBody>
          <a:bodyPr/>
          <a:lstStyle/>
          <a:p>
            <a:endParaRPr lang="en-EG"/>
          </a:p>
        </p:txBody>
      </p:sp>
      <p:sp>
        <p:nvSpPr>
          <p:cNvPr id="14" name="Text 32">
            <a:extLst>
              <a:ext uri="{FF2B5EF4-FFF2-40B4-BE49-F238E27FC236}">
                <a16:creationId xmlns:a16="http://schemas.microsoft.com/office/drawing/2014/main" id="{6303BBD9-F759-9B2D-93E8-A167CCF0CDC6}"/>
              </a:ext>
            </a:extLst>
          </p:cNvPr>
          <p:cNvSpPr/>
          <p:nvPr/>
        </p:nvSpPr>
        <p:spPr>
          <a:xfrm>
            <a:off x="4791987" y="2938050"/>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000000"/>
                </a:solidFill>
                <a:latin typeface="MiSans" pitchFamily="34" charset="0"/>
                <a:ea typeface="MiSans" pitchFamily="34" charset="-122"/>
                <a:cs typeface="MiSans" pitchFamily="34" charset="-120"/>
              </a:rPr>
              <a:t>02</a:t>
            </a:r>
            <a:endParaRPr lang="en-US" sz="1600" dirty="0"/>
          </a:p>
        </p:txBody>
      </p:sp>
      <p:sp>
        <p:nvSpPr>
          <p:cNvPr id="15" name="Text 33">
            <a:extLst>
              <a:ext uri="{FF2B5EF4-FFF2-40B4-BE49-F238E27FC236}">
                <a16:creationId xmlns:a16="http://schemas.microsoft.com/office/drawing/2014/main" id="{6E9706A6-EAC1-F818-2590-12A55E0CADC4}"/>
              </a:ext>
            </a:extLst>
          </p:cNvPr>
          <p:cNvSpPr/>
          <p:nvPr/>
        </p:nvSpPr>
        <p:spPr>
          <a:xfrm>
            <a:off x="5870217" y="3029490"/>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Financial Management Core</a:t>
            </a:r>
            <a:endParaRPr lang="en-US" sz="1600" dirty="0"/>
          </a:p>
        </p:txBody>
      </p:sp>
      <p:sp>
        <p:nvSpPr>
          <p:cNvPr id="16" name="Shape 14">
            <a:extLst>
              <a:ext uri="{FF2B5EF4-FFF2-40B4-BE49-F238E27FC236}">
                <a16:creationId xmlns:a16="http://schemas.microsoft.com/office/drawing/2014/main" id="{FC87E682-FA40-7288-41CA-8305F9D09D56}"/>
              </a:ext>
            </a:extLst>
          </p:cNvPr>
          <p:cNvSpPr/>
          <p:nvPr/>
        </p:nvSpPr>
        <p:spPr>
          <a:xfrm>
            <a:off x="4664352" y="3698284"/>
            <a:ext cx="5186045" cy="507365"/>
          </a:xfrm>
          <a:prstGeom prst="roundRect">
            <a:avLst>
              <a:gd name="adj" fmla="val 50000"/>
            </a:avLst>
          </a:prstGeom>
          <a:solidFill>
            <a:srgbClr val="000000"/>
          </a:solidFill>
          <a:ln w="6350">
            <a:solidFill>
              <a:srgbClr val="000000"/>
            </a:solidFill>
            <a:prstDash val="solid"/>
          </a:ln>
        </p:spPr>
        <p:txBody>
          <a:bodyPr/>
          <a:lstStyle/>
          <a:p>
            <a:endParaRPr lang="en-EG"/>
          </a:p>
        </p:txBody>
      </p:sp>
      <p:sp>
        <p:nvSpPr>
          <p:cNvPr id="17" name="Text 15">
            <a:extLst>
              <a:ext uri="{FF2B5EF4-FFF2-40B4-BE49-F238E27FC236}">
                <a16:creationId xmlns:a16="http://schemas.microsoft.com/office/drawing/2014/main" id="{05479680-60C5-6282-03F7-3C641C268C6F}"/>
              </a:ext>
            </a:extLst>
          </p:cNvPr>
          <p:cNvSpPr/>
          <p:nvPr/>
        </p:nvSpPr>
        <p:spPr>
          <a:xfrm>
            <a:off x="4664352" y="3698284"/>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18" name="Shape 16">
            <a:extLst>
              <a:ext uri="{FF2B5EF4-FFF2-40B4-BE49-F238E27FC236}">
                <a16:creationId xmlns:a16="http://schemas.microsoft.com/office/drawing/2014/main" id="{CC2296CC-B067-0B4D-F00B-7865E4592225}"/>
              </a:ext>
            </a:extLst>
          </p:cNvPr>
          <p:cNvSpPr/>
          <p:nvPr/>
        </p:nvSpPr>
        <p:spPr>
          <a:xfrm>
            <a:off x="5707022" y="3806234"/>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a:p>
        </p:txBody>
      </p:sp>
      <p:sp>
        <p:nvSpPr>
          <p:cNvPr id="19" name="Text 34">
            <a:extLst>
              <a:ext uri="{FF2B5EF4-FFF2-40B4-BE49-F238E27FC236}">
                <a16:creationId xmlns:a16="http://schemas.microsoft.com/office/drawing/2014/main" id="{9B279CF0-176D-72CC-D7D1-95E78FC46E52}"/>
              </a:ext>
            </a:extLst>
          </p:cNvPr>
          <p:cNvSpPr/>
          <p:nvPr/>
        </p:nvSpPr>
        <p:spPr>
          <a:xfrm>
            <a:off x="4791987" y="3657644"/>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FFFFFF"/>
                </a:solidFill>
                <a:latin typeface="MiSans" pitchFamily="34" charset="0"/>
                <a:ea typeface="MiSans" pitchFamily="34" charset="-122"/>
                <a:cs typeface="MiSans" pitchFamily="34" charset="-120"/>
              </a:rPr>
              <a:t>03</a:t>
            </a:r>
            <a:endParaRPr lang="en-US" sz="1600" dirty="0"/>
          </a:p>
        </p:txBody>
      </p:sp>
      <p:sp>
        <p:nvSpPr>
          <p:cNvPr id="20" name="Text 35">
            <a:extLst>
              <a:ext uri="{FF2B5EF4-FFF2-40B4-BE49-F238E27FC236}">
                <a16:creationId xmlns:a16="http://schemas.microsoft.com/office/drawing/2014/main" id="{656608B1-7D33-3CFB-043E-F9C06E0BEAA2}"/>
              </a:ext>
            </a:extLst>
          </p:cNvPr>
          <p:cNvSpPr/>
          <p:nvPr/>
        </p:nvSpPr>
        <p:spPr>
          <a:xfrm>
            <a:off x="5870217" y="3749084"/>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FFFFFF"/>
                </a:solidFill>
                <a:latin typeface="MiSans" pitchFamily="34" charset="0"/>
                <a:ea typeface="MiSans" pitchFamily="34" charset="-122"/>
                <a:cs typeface="MiSans" pitchFamily="34" charset="-120"/>
              </a:rPr>
              <a:t>AI &amp; Data Essentials</a:t>
            </a:r>
            <a:endParaRPr lang="en-US" sz="1600" dirty="0"/>
          </a:p>
        </p:txBody>
      </p:sp>
      <p:sp>
        <p:nvSpPr>
          <p:cNvPr id="21" name="Shape 6">
            <a:extLst>
              <a:ext uri="{FF2B5EF4-FFF2-40B4-BE49-F238E27FC236}">
                <a16:creationId xmlns:a16="http://schemas.microsoft.com/office/drawing/2014/main" id="{B92CE6AD-D017-1476-3AFE-81C1BD3DAA06}"/>
              </a:ext>
            </a:extLst>
          </p:cNvPr>
          <p:cNvSpPr/>
          <p:nvPr/>
        </p:nvSpPr>
        <p:spPr>
          <a:xfrm>
            <a:off x="4677709" y="4456613"/>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22" name="Text 7">
            <a:extLst>
              <a:ext uri="{FF2B5EF4-FFF2-40B4-BE49-F238E27FC236}">
                <a16:creationId xmlns:a16="http://schemas.microsoft.com/office/drawing/2014/main" id="{870065C7-C6EE-8105-7E43-D70EB1DFAE0A}"/>
              </a:ext>
            </a:extLst>
          </p:cNvPr>
          <p:cNvSpPr/>
          <p:nvPr/>
        </p:nvSpPr>
        <p:spPr>
          <a:xfrm>
            <a:off x="4677709" y="4456613"/>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23" name="Shape 8">
            <a:extLst>
              <a:ext uri="{FF2B5EF4-FFF2-40B4-BE49-F238E27FC236}">
                <a16:creationId xmlns:a16="http://schemas.microsoft.com/office/drawing/2014/main" id="{E4F65DA6-AE4D-39C3-AF6F-70249A798888}"/>
              </a:ext>
            </a:extLst>
          </p:cNvPr>
          <p:cNvSpPr/>
          <p:nvPr/>
        </p:nvSpPr>
        <p:spPr>
          <a:xfrm>
            <a:off x="5720379" y="4564563"/>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a:p>
        </p:txBody>
      </p:sp>
      <p:sp>
        <p:nvSpPr>
          <p:cNvPr id="24" name="Text 36">
            <a:extLst>
              <a:ext uri="{FF2B5EF4-FFF2-40B4-BE49-F238E27FC236}">
                <a16:creationId xmlns:a16="http://schemas.microsoft.com/office/drawing/2014/main" id="{42D3F5D0-052D-4606-F1B7-9429B7391192}"/>
              </a:ext>
            </a:extLst>
          </p:cNvPr>
          <p:cNvSpPr/>
          <p:nvPr/>
        </p:nvSpPr>
        <p:spPr>
          <a:xfrm>
            <a:off x="4805344" y="4415973"/>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000000"/>
                </a:solidFill>
                <a:latin typeface="MiSans" pitchFamily="34" charset="0"/>
                <a:ea typeface="MiSans" pitchFamily="34" charset="-122"/>
                <a:cs typeface="MiSans" pitchFamily="34" charset="-120"/>
              </a:rPr>
              <a:t>04</a:t>
            </a:r>
            <a:endParaRPr lang="en-US" sz="1600" dirty="0"/>
          </a:p>
        </p:txBody>
      </p:sp>
      <p:sp>
        <p:nvSpPr>
          <p:cNvPr id="26" name="Text 37">
            <a:extLst>
              <a:ext uri="{FF2B5EF4-FFF2-40B4-BE49-F238E27FC236}">
                <a16:creationId xmlns:a16="http://schemas.microsoft.com/office/drawing/2014/main" id="{94663A1E-9F73-F584-DB3C-32842D15370F}"/>
              </a:ext>
            </a:extLst>
          </p:cNvPr>
          <p:cNvSpPr/>
          <p:nvPr/>
        </p:nvSpPr>
        <p:spPr>
          <a:xfrm>
            <a:off x="5883574" y="4507413"/>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000000"/>
                </a:solidFill>
                <a:latin typeface="MiSans" pitchFamily="34" charset="0"/>
                <a:ea typeface="MiSans" pitchFamily="34" charset="-122"/>
                <a:cs typeface="MiSans" pitchFamily="34" charset="-120"/>
              </a:rPr>
              <a:t>AI in Financial Decisions</a:t>
            </a:r>
            <a:endParaRPr lang="en-US" sz="1600" dirty="0"/>
          </a:p>
        </p:txBody>
      </p:sp>
      <p:sp>
        <p:nvSpPr>
          <p:cNvPr id="27" name="Shape 17">
            <a:extLst>
              <a:ext uri="{FF2B5EF4-FFF2-40B4-BE49-F238E27FC236}">
                <a16:creationId xmlns:a16="http://schemas.microsoft.com/office/drawing/2014/main" id="{30A6821E-6D90-D62B-FA45-45C52115275B}"/>
              </a:ext>
            </a:extLst>
          </p:cNvPr>
          <p:cNvSpPr/>
          <p:nvPr/>
        </p:nvSpPr>
        <p:spPr>
          <a:xfrm>
            <a:off x="4664352" y="5221768"/>
            <a:ext cx="5186045" cy="507365"/>
          </a:xfrm>
          <a:prstGeom prst="roundRect">
            <a:avLst>
              <a:gd name="adj" fmla="val 50000"/>
            </a:avLst>
          </a:prstGeom>
          <a:solidFill>
            <a:srgbClr val="00000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29" name="Text 18">
            <a:extLst>
              <a:ext uri="{FF2B5EF4-FFF2-40B4-BE49-F238E27FC236}">
                <a16:creationId xmlns:a16="http://schemas.microsoft.com/office/drawing/2014/main" id="{B47D7188-623D-22C6-A33D-0389CC2E7291}"/>
              </a:ext>
            </a:extLst>
          </p:cNvPr>
          <p:cNvSpPr/>
          <p:nvPr/>
        </p:nvSpPr>
        <p:spPr>
          <a:xfrm>
            <a:off x="4664352" y="5221768"/>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30" name="Shape 19">
            <a:extLst>
              <a:ext uri="{FF2B5EF4-FFF2-40B4-BE49-F238E27FC236}">
                <a16:creationId xmlns:a16="http://schemas.microsoft.com/office/drawing/2014/main" id="{455A2410-F929-F17D-20A0-3B06719E505D}"/>
              </a:ext>
            </a:extLst>
          </p:cNvPr>
          <p:cNvSpPr/>
          <p:nvPr/>
        </p:nvSpPr>
        <p:spPr>
          <a:xfrm>
            <a:off x="5707022" y="5329718"/>
            <a:ext cx="0" cy="303530"/>
          </a:xfrm>
          <a:prstGeom prst="line">
            <a:avLst/>
          </a:prstGeom>
          <a:noFill/>
          <a:ln w="76200">
            <a:solidFill>
              <a:srgbClr val="FFFFFF"/>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35" name="Text 38">
            <a:extLst>
              <a:ext uri="{FF2B5EF4-FFF2-40B4-BE49-F238E27FC236}">
                <a16:creationId xmlns:a16="http://schemas.microsoft.com/office/drawing/2014/main" id="{F5DC9B20-B3E9-0BF8-23A5-C83880024DDE}"/>
              </a:ext>
            </a:extLst>
          </p:cNvPr>
          <p:cNvSpPr/>
          <p:nvPr/>
        </p:nvSpPr>
        <p:spPr>
          <a:xfrm>
            <a:off x="4791987" y="5181128"/>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FFFFFF"/>
                </a:solidFill>
                <a:latin typeface="MiSans" pitchFamily="34" charset="0"/>
                <a:ea typeface="MiSans" pitchFamily="34" charset="-122"/>
                <a:cs typeface="MiSans" pitchFamily="34" charset="-120"/>
              </a:rPr>
              <a:t>05</a:t>
            </a:r>
            <a:endParaRPr lang="en-US" sz="1600" dirty="0"/>
          </a:p>
        </p:txBody>
      </p:sp>
      <p:sp>
        <p:nvSpPr>
          <p:cNvPr id="36" name="Text 39">
            <a:extLst>
              <a:ext uri="{FF2B5EF4-FFF2-40B4-BE49-F238E27FC236}">
                <a16:creationId xmlns:a16="http://schemas.microsoft.com/office/drawing/2014/main" id="{AA80CDF8-EBD2-56AD-D1B5-807C3F69A668}"/>
              </a:ext>
            </a:extLst>
          </p:cNvPr>
          <p:cNvSpPr/>
          <p:nvPr/>
        </p:nvSpPr>
        <p:spPr>
          <a:xfrm>
            <a:off x="5870217" y="5272568"/>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FFFFFF"/>
                </a:solidFill>
                <a:latin typeface="MiSans" pitchFamily="34" charset="0"/>
                <a:ea typeface="MiSans" pitchFamily="34" charset="-122"/>
                <a:cs typeface="MiSans" pitchFamily="34" charset="-120"/>
              </a:rPr>
              <a:t>FinTech Toolkit</a:t>
            </a:r>
            <a:endParaRPr lang="en-US" sz="1600" dirty="0"/>
          </a:p>
        </p:txBody>
      </p:sp>
      <p:sp>
        <p:nvSpPr>
          <p:cNvPr id="37" name="Shape 9">
            <a:extLst>
              <a:ext uri="{FF2B5EF4-FFF2-40B4-BE49-F238E27FC236}">
                <a16:creationId xmlns:a16="http://schemas.microsoft.com/office/drawing/2014/main" id="{0B659F1F-9A65-B340-FFEB-955FFB7C988C}"/>
              </a:ext>
            </a:extLst>
          </p:cNvPr>
          <p:cNvSpPr/>
          <p:nvPr/>
        </p:nvSpPr>
        <p:spPr>
          <a:xfrm>
            <a:off x="4677709" y="5881831"/>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38" name="Text 10">
            <a:extLst>
              <a:ext uri="{FF2B5EF4-FFF2-40B4-BE49-F238E27FC236}">
                <a16:creationId xmlns:a16="http://schemas.microsoft.com/office/drawing/2014/main" id="{4060354C-C91B-5908-1CB2-41DFE3FB93F9}"/>
              </a:ext>
            </a:extLst>
          </p:cNvPr>
          <p:cNvSpPr/>
          <p:nvPr/>
        </p:nvSpPr>
        <p:spPr>
          <a:xfrm>
            <a:off x="4677709" y="5881831"/>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39" name="Shape 11">
            <a:extLst>
              <a:ext uri="{FF2B5EF4-FFF2-40B4-BE49-F238E27FC236}">
                <a16:creationId xmlns:a16="http://schemas.microsoft.com/office/drawing/2014/main" id="{BBC62181-915A-BE26-5406-5A7AC700A85A}"/>
              </a:ext>
            </a:extLst>
          </p:cNvPr>
          <p:cNvSpPr/>
          <p:nvPr/>
        </p:nvSpPr>
        <p:spPr>
          <a:xfrm>
            <a:off x="5720379" y="5989781"/>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40" name="Text 40">
            <a:extLst>
              <a:ext uri="{FF2B5EF4-FFF2-40B4-BE49-F238E27FC236}">
                <a16:creationId xmlns:a16="http://schemas.microsoft.com/office/drawing/2014/main" id="{C11026A8-0BB6-A4BA-8ACD-D9ADFDCA1746}"/>
              </a:ext>
            </a:extLst>
          </p:cNvPr>
          <p:cNvSpPr/>
          <p:nvPr/>
        </p:nvSpPr>
        <p:spPr>
          <a:xfrm>
            <a:off x="4805344" y="5841191"/>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000000"/>
                </a:solidFill>
                <a:latin typeface="MiSans" pitchFamily="34" charset="0"/>
                <a:ea typeface="MiSans" pitchFamily="34" charset="-122"/>
                <a:cs typeface="MiSans" pitchFamily="34" charset="-120"/>
              </a:rPr>
              <a:t>06</a:t>
            </a:r>
            <a:endParaRPr lang="en-US" sz="1600" dirty="0"/>
          </a:p>
        </p:txBody>
      </p:sp>
      <p:sp>
        <p:nvSpPr>
          <p:cNvPr id="41" name="Text 41">
            <a:extLst>
              <a:ext uri="{FF2B5EF4-FFF2-40B4-BE49-F238E27FC236}">
                <a16:creationId xmlns:a16="http://schemas.microsoft.com/office/drawing/2014/main" id="{D5B157B4-7295-FE8B-4B07-7B64704F9F8E}"/>
              </a:ext>
            </a:extLst>
          </p:cNvPr>
          <p:cNvSpPr/>
          <p:nvPr/>
        </p:nvSpPr>
        <p:spPr>
          <a:xfrm>
            <a:off x="5883574" y="5932631"/>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000000"/>
                </a:solidFill>
                <a:latin typeface="MiSans" pitchFamily="34" charset="0"/>
                <a:ea typeface="MiSans" pitchFamily="34" charset="-122"/>
                <a:cs typeface="MiSans" pitchFamily="34" charset="-120"/>
              </a:rPr>
              <a:t>Case Studies</a:t>
            </a:r>
            <a:endParaRPr lang="en-US" sz="1600" dirty="0"/>
          </a:p>
        </p:txBody>
      </p:sp>
      <p:pic>
        <p:nvPicPr>
          <p:cNvPr id="42" name="Image 2" descr="https://kimi-img.moonshot.cn/pub/slides/slides_tmpl/image/25-08-27-19:57:41-d2nf5d98bjvh7rlivsk0.png">
            <a:extLst>
              <a:ext uri="{FF2B5EF4-FFF2-40B4-BE49-F238E27FC236}">
                <a16:creationId xmlns:a16="http://schemas.microsoft.com/office/drawing/2014/main" id="{F4B6E2E0-F497-AEE4-A39A-9E6125887453}"/>
              </a:ext>
            </a:extLst>
          </p:cNvPr>
          <p:cNvPicPr>
            <a:picLocks noChangeAspect="1"/>
          </p:cNvPicPr>
          <p:nvPr/>
        </p:nvPicPr>
        <p:blipFill>
          <a:blip r:embed="rId5"/>
          <a:stretch>
            <a:fillRect/>
          </a:stretch>
        </p:blipFill>
        <p:spPr>
          <a:xfrm rot="5400000">
            <a:off x="1785380" y="3760721"/>
            <a:ext cx="865505" cy="30600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97A5F-3103-6F18-3AAA-E8F5F32EFE9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057F55-8AF3-D399-E9CE-F1B439C7A6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43C997E-2EC4-5CC1-BA39-59B80C8EFE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CD35628-F027-E18D-AA6D-AA1218A295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7BA3C0F7-FC3D-AF27-65A2-CA258F75F7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F217C7F-7C9C-4520-DE95-3F93F6376BC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7C76DD-CB32-7412-0D5D-257E957792A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3FD57B8-1E1F-D664-0265-B2E2A2CC4692}"/>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22F82D03-A033-2E53-C97B-507F9615FA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D91D03A-F8AD-87A8-C355-C8DCEE9875A1}"/>
              </a:ext>
            </a:extLst>
          </p:cNvPr>
          <p:cNvSpPr/>
          <p:nvPr/>
        </p:nvSpPr>
        <p:spPr>
          <a:xfrm>
            <a:off x="4142929" y="660327"/>
            <a:ext cx="5640070" cy="1006475"/>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01</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E9834285-223F-BC9E-730C-1803E633EFC4}"/>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C6BD5619-22F6-63F2-6B91-D7C2FA67F6E4}"/>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969F093B-6B61-9409-5389-0883A3729EB5}"/>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C1837820-5726-A455-85AB-CCD1B494035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AC59B04-6186-AE71-F50E-6ADAAAF1683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B63A3A0-A754-F1CF-ECFF-6702F169724F}"/>
              </a:ext>
            </a:extLst>
          </p:cNvPr>
          <p:cNvSpPr/>
          <p:nvPr/>
        </p:nvSpPr>
        <p:spPr>
          <a:xfrm>
            <a:off x="2979018" y="5499439"/>
            <a:ext cx="8643620" cy="822325"/>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Introduction &amp; Roadmap</a:t>
            </a:r>
            <a:endParaRPr lang="en-US" sz="1600" dirty="0"/>
          </a:p>
        </p:txBody>
      </p:sp>
    </p:spTree>
    <p:extLst>
      <p:ext uri="{BB962C8B-B14F-4D97-AF65-F5344CB8AC3E}">
        <p14:creationId xmlns:p14="http://schemas.microsoft.com/office/powerpoint/2010/main" val="30245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rPr>
              <a:t>AI, FinTech &amp; Financial Management</a:t>
            </a:r>
          </a:p>
        </p:txBody>
      </p:sp>
      <p:sp>
        <p:nvSpPr>
          <p:cNvPr id="5" name="Rectangle 4"/>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9">
            <a:extLst>
              <a:ext uri="{FF2B5EF4-FFF2-40B4-BE49-F238E27FC236}">
                <a16:creationId xmlns:a16="http://schemas.microsoft.com/office/drawing/2014/main" id="{E61780CA-772B-7F75-3534-0DEAB22C7991}"/>
              </a:ext>
            </a:extLst>
          </p:cNvPr>
          <p:cNvSpPr/>
          <p:nvPr/>
        </p:nvSpPr>
        <p:spPr>
          <a:xfrm>
            <a:off x="434597" y="1638323"/>
            <a:ext cx="4680071" cy="461665"/>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Introduction to AI and FinTech</a:t>
            </a:r>
            <a:endParaRPr lang="en-US" sz="1600" dirty="0"/>
          </a:p>
        </p:txBody>
      </p:sp>
      <p:sp>
        <p:nvSpPr>
          <p:cNvPr id="4" name="Text 20">
            <a:extLst>
              <a:ext uri="{FF2B5EF4-FFF2-40B4-BE49-F238E27FC236}">
                <a16:creationId xmlns:a16="http://schemas.microsoft.com/office/drawing/2014/main" id="{C43A08BC-83E9-15A4-D85D-2F98318D711D}"/>
              </a:ext>
            </a:extLst>
          </p:cNvPr>
          <p:cNvSpPr/>
          <p:nvPr/>
        </p:nvSpPr>
        <p:spPr>
          <a:xfrm>
            <a:off x="474997" y="201090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This lecture explores how AI and FinTech are transforming financial management by integrating digital tools with traditional finance concepts such as investment, financing, dividends, and working capital. These technologies enhance decision-making processes and provide actionable insights.</a:t>
            </a:r>
            <a:endParaRPr lang="en-US" sz="1600" b="1" dirty="0"/>
          </a:p>
        </p:txBody>
      </p:sp>
      <p:sp>
        <p:nvSpPr>
          <p:cNvPr id="9" name="Text 21">
            <a:extLst>
              <a:ext uri="{FF2B5EF4-FFF2-40B4-BE49-F238E27FC236}">
                <a16:creationId xmlns:a16="http://schemas.microsoft.com/office/drawing/2014/main" id="{47F01AD3-1AA8-4CC2-8318-CDD4D4F9AE23}"/>
              </a:ext>
            </a:extLst>
          </p:cNvPr>
          <p:cNvSpPr/>
          <p:nvPr/>
        </p:nvSpPr>
        <p:spPr>
          <a:xfrm>
            <a:off x="474996" y="329182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Digital Tools in Finance</a:t>
            </a:r>
            <a:endParaRPr lang="en-US" sz="1600" dirty="0"/>
          </a:p>
        </p:txBody>
      </p:sp>
      <p:sp>
        <p:nvSpPr>
          <p:cNvPr id="11" name="Text 22">
            <a:extLst>
              <a:ext uri="{FF2B5EF4-FFF2-40B4-BE49-F238E27FC236}">
                <a16:creationId xmlns:a16="http://schemas.microsoft.com/office/drawing/2014/main" id="{FD427457-8844-862B-0BC6-5809104859A0}"/>
              </a:ext>
            </a:extLst>
          </p:cNvPr>
          <p:cNvSpPr/>
          <p:nvPr/>
        </p:nvSpPr>
        <p:spPr>
          <a:xfrm>
            <a:off x="474997" y="368003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and FinTech tools offer powerful capabilities to analyze vast amounts of data, predict market trends, and automate routine financial tasks. They enable financial managers to make more informed decisions and improve overall efficiency and accuracy.</a:t>
            </a:r>
            <a:endParaRPr lang="en-US" sz="1600" b="1" dirty="0"/>
          </a:p>
        </p:txBody>
      </p:sp>
      <p:sp>
        <p:nvSpPr>
          <p:cNvPr id="12" name="Text 23">
            <a:extLst>
              <a:ext uri="{FF2B5EF4-FFF2-40B4-BE49-F238E27FC236}">
                <a16:creationId xmlns:a16="http://schemas.microsoft.com/office/drawing/2014/main" id="{AE9294A4-EAB4-5FF6-AD22-B4989C0D0D69}"/>
              </a:ext>
            </a:extLst>
          </p:cNvPr>
          <p:cNvSpPr/>
          <p:nvPr/>
        </p:nvSpPr>
        <p:spPr>
          <a:xfrm>
            <a:off x="595313" y="479943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Lecture Structure</a:t>
            </a:r>
            <a:endParaRPr lang="en-US" sz="1600" dirty="0"/>
          </a:p>
        </p:txBody>
      </p:sp>
      <p:sp>
        <p:nvSpPr>
          <p:cNvPr id="13" name="Text 24">
            <a:extLst>
              <a:ext uri="{FF2B5EF4-FFF2-40B4-BE49-F238E27FC236}">
                <a16:creationId xmlns:a16="http://schemas.microsoft.com/office/drawing/2014/main" id="{763CC806-2BDB-E764-2846-2C172301207D}"/>
              </a:ext>
            </a:extLst>
          </p:cNvPr>
          <p:cNvSpPr/>
          <p:nvPr/>
        </p:nvSpPr>
        <p:spPr>
          <a:xfrm>
            <a:off x="562293" y="527253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lecture will cover the basics of AI and machine learning, their applications in financial management, and real-world case studies. It will also address the ethical considerations and regulatory challenges associated with these technologies.</a:t>
            </a:r>
            <a:endParaRPr lang="en-US" sz="1600" b="1" dirty="0"/>
          </a:p>
        </p:txBody>
      </p:sp>
      <p:pic>
        <p:nvPicPr>
          <p:cNvPr id="15" name="Picture 14" descr="A person using a tablet&#10;&#10;AI-generated content may be incorrect.">
            <a:extLst>
              <a:ext uri="{FF2B5EF4-FFF2-40B4-BE49-F238E27FC236}">
                <a16:creationId xmlns:a16="http://schemas.microsoft.com/office/drawing/2014/main" id="{D7A4E7F6-7BAA-12BD-CF28-3B0517BE4A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93046" y="2034911"/>
            <a:ext cx="2964961" cy="3992910"/>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953F3-24F2-15F1-9D06-6F4FB93D84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6FF390-3C02-8918-8308-24EB5DEAE0D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78707BA-C2BF-B3A7-3184-E6CE920BD80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rPr>
              <a:t>Roadmap of Lecture 10</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50BD5448-8DC5-F1DE-AD42-4A678D00B6C7}"/>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B1C34C-8265-F6F1-F788-A1B524D114F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361C46-7B07-B587-4EAB-AF5495DE13C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9FEFF92-D7A7-EA61-2F9E-3241EF7F43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4">
            <a:extLst>
              <a:ext uri="{FF2B5EF4-FFF2-40B4-BE49-F238E27FC236}">
                <a16:creationId xmlns:a16="http://schemas.microsoft.com/office/drawing/2014/main" id="{86A9D933-C712-219E-C58E-9A39E1AB9866}"/>
              </a:ext>
            </a:extLst>
          </p:cNvPr>
          <p:cNvSpPr/>
          <p:nvPr/>
        </p:nvSpPr>
        <p:spPr>
          <a:xfrm>
            <a:off x="410845" y="1792556"/>
            <a:ext cx="5685155" cy="469265"/>
          </a:xfrm>
          <a:prstGeom prst="rect">
            <a:avLst/>
          </a:prstGeom>
          <a:noFill/>
          <a:ln/>
        </p:spPr>
        <p:txBody>
          <a:bodyPr wrap="square" lIns="91440" tIns="45720" rIns="91440" bIns="45720" rtlCol="0" anchor="t"/>
          <a:lstStyle/>
          <a:p>
            <a:pPr>
              <a:lnSpc>
                <a:spcPct val="100000"/>
              </a:lnSpc>
            </a:pPr>
            <a:r>
              <a:rPr lang="en-US" sz="2400" b="1" dirty="0">
                <a:solidFill>
                  <a:srgbClr val="00B0F0"/>
                </a:solidFill>
                <a:latin typeface="MiSans" pitchFamily="34" charset="0"/>
                <a:ea typeface="MiSans" pitchFamily="34" charset="-122"/>
                <a:cs typeface="MiSans" pitchFamily="34" charset="-120"/>
              </a:rPr>
              <a:t>Lecture Overview</a:t>
            </a:r>
            <a:endParaRPr lang="en-US" sz="1600" dirty="0"/>
          </a:p>
        </p:txBody>
      </p:sp>
      <p:sp>
        <p:nvSpPr>
          <p:cNvPr id="4" name="Text 15">
            <a:extLst>
              <a:ext uri="{FF2B5EF4-FFF2-40B4-BE49-F238E27FC236}">
                <a16:creationId xmlns:a16="http://schemas.microsoft.com/office/drawing/2014/main" id="{DAA80E78-7214-2BD5-7167-F4AD27099AAC}"/>
              </a:ext>
            </a:extLst>
          </p:cNvPr>
          <p:cNvSpPr/>
          <p:nvPr/>
        </p:nvSpPr>
        <p:spPr>
          <a:xfrm>
            <a:off x="410845" y="2177451"/>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We will start by reviewing the fundamentals of financial management and the key decisions financial managers make. Then, we will delve into the basic concepts of AI and data analytics and how they can be applied to financial management.</a:t>
            </a:r>
            <a:endParaRPr lang="en-US" sz="1600" b="1" dirty="0"/>
          </a:p>
        </p:txBody>
      </p:sp>
      <p:sp>
        <p:nvSpPr>
          <p:cNvPr id="8" name="Shape 10">
            <a:extLst>
              <a:ext uri="{FF2B5EF4-FFF2-40B4-BE49-F238E27FC236}">
                <a16:creationId xmlns:a16="http://schemas.microsoft.com/office/drawing/2014/main" id="{97252957-D6C7-74BE-6FD6-BC0D0CFBD341}"/>
              </a:ext>
            </a:extLst>
          </p:cNvPr>
          <p:cNvSpPr/>
          <p:nvPr/>
        </p:nvSpPr>
        <p:spPr>
          <a:xfrm>
            <a:off x="410844" y="1792556"/>
            <a:ext cx="6976545" cy="186571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9" name="Text 16">
            <a:extLst>
              <a:ext uri="{FF2B5EF4-FFF2-40B4-BE49-F238E27FC236}">
                <a16:creationId xmlns:a16="http://schemas.microsoft.com/office/drawing/2014/main" id="{D8E2E934-21A9-99DC-D869-2598FBF3BEE1}"/>
              </a:ext>
            </a:extLst>
          </p:cNvPr>
          <p:cNvSpPr/>
          <p:nvPr/>
        </p:nvSpPr>
        <p:spPr>
          <a:xfrm>
            <a:off x="579120" y="4215765"/>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Applications and Case Studies</a:t>
            </a:r>
            <a:endParaRPr lang="en-US" sz="1600" dirty="0"/>
          </a:p>
        </p:txBody>
      </p:sp>
      <p:sp>
        <p:nvSpPr>
          <p:cNvPr id="11" name="Text 17">
            <a:extLst>
              <a:ext uri="{FF2B5EF4-FFF2-40B4-BE49-F238E27FC236}">
                <a16:creationId xmlns:a16="http://schemas.microsoft.com/office/drawing/2014/main" id="{F5CDA9E3-2844-A40E-EE7E-9895A304D2F0}"/>
              </a:ext>
            </a:extLst>
          </p:cNvPr>
          <p:cNvSpPr/>
          <p:nvPr/>
        </p:nvSpPr>
        <p:spPr>
          <a:xfrm>
            <a:off x="578485" y="4725670"/>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lecture will explore various applications of AI in finance, such as capital budgeting, forecasting, cash management, and risk management. We will also examine real-world case studies to understand the practical implications of these technologies.</a:t>
            </a:r>
            <a:endParaRPr lang="en-US" sz="1600" b="1" dirty="0"/>
          </a:p>
        </p:txBody>
      </p:sp>
      <p:sp>
        <p:nvSpPr>
          <p:cNvPr id="12" name="Shape 10">
            <a:extLst>
              <a:ext uri="{FF2B5EF4-FFF2-40B4-BE49-F238E27FC236}">
                <a16:creationId xmlns:a16="http://schemas.microsoft.com/office/drawing/2014/main" id="{774F0754-58CA-7C51-A91C-79582568F9DF}"/>
              </a:ext>
            </a:extLst>
          </p:cNvPr>
          <p:cNvSpPr/>
          <p:nvPr/>
        </p:nvSpPr>
        <p:spPr>
          <a:xfrm>
            <a:off x="578484" y="4043166"/>
            <a:ext cx="6976545" cy="2266783"/>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pic>
        <p:nvPicPr>
          <p:cNvPr id="14" name="Picture 13" descr="A person standing in front of a whiteboard with a person pointing at a diagram&#10;&#10;AI-generated content may be incorrect.">
            <a:extLst>
              <a:ext uri="{FF2B5EF4-FFF2-40B4-BE49-F238E27FC236}">
                <a16:creationId xmlns:a16="http://schemas.microsoft.com/office/drawing/2014/main" id="{5FC0B51B-BDD8-FDFB-9368-C3E67034D3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8817" y="1792556"/>
            <a:ext cx="3912337" cy="4384724"/>
          </a:xfrm>
          <a:prstGeom prst="rect">
            <a:avLst/>
          </a:prstGeom>
        </p:spPr>
      </p:pic>
    </p:spTree>
    <p:extLst>
      <p:ext uri="{BB962C8B-B14F-4D97-AF65-F5344CB8AC3E}">
        <p14:creationId xmlns:p14="http://schemas.microsoft.com/office/powerpoint/2010/main" val="248653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323E4-4134-6923-5ECB-88FAF243DB8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78EC873-F65C-8907-168D-648AF9A66F6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030B2C5-8BFE-14A7-BF8B-74D465A5B7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3782116-1E0E-D28F-2E95-ED1D7A6ABEE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998A1F84-3988-A3BA-5324-C36CCDAD5D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1BD23AF-53F1-77DB-641D-0C73A5C3D6D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BB2B2-0EBD-D5A4-2C91-E25C77E9B78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76491C9-C2DF-6366-C4D7-EDF5B2903A74}"/>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38E87B11-D52B-03D4-334B-5D07E47188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43EBA566-31B2-B16B-E141-131569BB47AF}"/>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02</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F23EC0D2-8892-021B-3F63-2644B84CE3BA}"/>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65654B0E-6C65-C605-7642-2656538E251D}"/>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4EBCAA23-CAE1-4762-A4F5-26297760ADFC}"/>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796C72FB-52E6-64DD-2690-4F409D15BBFD}"/>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12CC482C-6AEE-6D78-2A99-31660B271BCC}"/>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6A73C155-E47E-290B-3006-A53E2F35562E}"/>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Financial Management Core</a:t>
            </a:r>
            <a:endParaRPr lang="en-US" sz="1600" dirty="0"/>
          </a:p>
        </p:txBody>
      </p:sp>
    </p:spTree>
    <p:extLst>
      <p:ext uri="{BB962C8B-B14F-4D97-AF65-F5344CB8AC3E}">
        <p14:creationId xmlns:p14="http://schemas.microsoft.com/office/powerpoint/2010/main" val="2373576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EEE24-FA39-CA18-6ECF-4B59DA1F9B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381BC-A484-9491-6FF0-C152F9F8733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8ACFCE65-2B66-E3B6-CE51-37CB536A612C}"/>
              </a:ext>
            </a:extLst>
          </p:cNvPr>
          <p:cNvSpPr txBox="1"/>
          <p:nvPr/>
        </p:nvSpPr>
        <p:spPr>
          <a:xfrm>
            <a:off x="2516041" y="504515"/>
            <a:ext cx="7545250" cy="954107"/>
          </a:xfrm>
          <a:prstGeom prst="rect">
            <a:avLst/>
          </a:prstGeom>
          <a:noFill/>
        </p:spPr>
        <p:txBody>
          <a:bodyPr wrap="square" rtlCol="0">
            <a:spAutoFit/>
          </a:bodyPr>
          <a:lstStyle/>
          <a:p>
            <a:r>
              <a:rPr lang="en-US" sz="2800" b="1" dirty="0">
                <a:solidFill>
                  <a:schemeClr val="accent1"/>
                </a:solidFill>
                <a:latin typeface="Alexandria" charset="0"/>
              </a:rPr>
              <a:t>What Is Financial Management?</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CFF496DC-641E-7169-E9DF-8CACB925BAB9}"/>
              </a:ext>
            </a:extLst>
          </p:cNvPr>
          <p:cNvSpPr/>
          <p:nvPr/>
        </p:nvSpPr>
        <p:spPr>
          <a:xfrm>
            <a:off x="942309" y="507473"/>
            <a:ext cx="1404457" cy="9544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0CBACD-29D2-FBD7-AE5A-55524DF1E6B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015A6E-9398-5DC7-89A8-9E9A8E5D4B7F}"/>
              </a:ext>
            </a:extLst>
          </p:cNvPr>
          <p:cNvSpPr txBox="1"/>
          <p:nvPr/>
        </p:nvSpPr>
        <p:spPr>
          <a:xfrm>
            <a:off x="1214180" y="6835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A4EE9B-2477-AE19-7E40-C91085B3F1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Shape 0">
            <a:extLst>
              <a:ext uri="{FF2B5EF4-FFF2-40B4-BE49-F238E27FC236}">
                <a16:creationId xmlns:a16="http://schemas.microsoft.com/office/drawing/2014/main" id="{0A704806-71D3-7DF9-CAA1-B71317AFADF0}"/>
              </a:ext>
            </a:extLst>
          </p:cNvPr>
          <p:cNvSpPr/>
          <p:nvPr/>
        </p:nvSpPr>
        <p:spPr>
          <a:xfrm>
            <a:off x="370158" y="1830191"/>
            <a:ext cx="2646680" cy="4411851"/>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0" name="Text 1">
            <a:extLst>
              <a:ext uri="{FF2B5EF4-FFF2-40B4-BE49-F238E27FC236}">
                <a16:creationId xmlns:a16="http://schemas.microsoft.com/office/drawing/2014/main" id="{B23D7C99-DF78-E36D-D24B-9154CA18D8C3}"/>
              </a:ext>
            </a:extLst>
          </p:cNvPr>
          <p:cNvSpPr/>
          <p:nvPr/>
        </p:nvSpPr>
        <p:spPr>
          <a:xfrm>
            <a:off x="370158" y="183019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2">
            <a:extLst>
              <a:ext uri="{FF2B5EF4-FFF2-40B4-BE49-F238E27FC236}">
                <a16:creationId xmlns:a16="http://schemas.microsoft.com/office/drawing/2014/main" id="{D4460638-40CD-5605-8115-3B3034A54955}"/>
              </a:ext>
            </a:extLst>
          </p:cNvPr>
          <p:cNvSpPr/>
          <p:nvPr/>
        </p:nvSpPr>
        <p:spPr>
          <a:xfrm>
            <a:off x="573358" y="1521581"/>
            <a:ext cx="2308225" cy="680720"/>
          </a:xfrm>
          <a:prstGeom prst="roundRect">
            <a:avLst>
              <a:gd name="adj" fmla="val 45340"/>
            </a:avLst>
          </a:prstGeom>
          <a:solidFill>
            <a:srgbClr val="00B0F0"/>
          </a:solidFill>
          <a:ln/>
        </p:spPr>
        <p:txBody>
          <a:bodyPr/>
          <a:lstStyle/>
          <a:p>
            <a:endParaRPr lang="en-EG"/>
          </a:p>
        </p:txBody>
      </p:sp>
      <p:sp>
        <p:nvSpPr>
          <p:cNvPr id="22" name="Text 13">
            <a:extLst>
              <a:ext uri="{FF2B5EF4-FFF2-40B4-BE49-F238E27FC236}">
                <a16:creationId xmlns:a16="http://schemas.microsoft.com/office/drawing/2014/main" id="{32005233-D4A6-7936-30F0-6B6F455DDEA9}"/>
              </a:ext>
            </a:extLst>
          </p:cNvPr>
          <p:cNvSpPr/>
          <p:nvPr/>
        </p:nvSpPr>
        <p:spPr>
          <a:xfrm>
            <a:off x="573358" y="152158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14">
            <a:extLst>
              <a:ext uri="{FF2B5EF4-FFF2-40B4-BE49-F238E27FC236}">
                <a16:creationId xmlns:a16="http://schemas.microsoft.com/office/drawing/2014/main" id="{AD5FC6C0-1823-7A16-F1CD-15F9969D5986}"/>
              </a:ext>
            </a:extLst>
          </p:cNvPr>
          <p:cNvSpPr/>
          <p:nvPr/>
        </p:nvSpPr>
        <p:spPr>
          <a:xfrm rot="10800000" flipV="1">
            <a:off x="1255961" y="5294821"/>
            <a:ext cx="875075" cy="876100"/>
          </a:xfrm>
          <a:prstGeom prst="ellipse">
            <a:avLst/>
          </a:prstGeom>
          <a:solidFill>
            <a:srgbClr val="00B0F0"/>
          </a:solidFill>
          <a:ln/>
        </p:spPr>
        <p:txBody>
          <a:bodyPr/>
          <a:lstStyle/>
          <a:p>
            <a:endParaRPr lang="en-EG"/>
          </a:p>
        </p:txBody>
      </p:sp>
      <p:sp>
        <p:nvSpPr>
          <p:cNvPr id="24" name="Text 15">
            <a:extLst>
              <a:ext uri="{FF2B5EF4-FFF2-40B4-BE49-F238E27FC236}">
                <a16:creationId xmlns:a16="http://schemas.microsoft.com/office/drawing/2014/main" id="{D6790170-1948-5795-AF72-22F9BB3CDE8E}"/>
              </a:ext>
            </a:extLst>
          </p:cNvPr>
          <p:cNvSpPr/>
          <p:nvPr/>
        </p:nvSpPr>
        <p:spPr>
          <a:xfrm rot="10800000">
            <a:off x="1255961" y="529482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6">
            <a:extLst>
              <a:ext uri="{FF2B5EF4-FFF2-40B4-BE49-F238E27FC236}">
                <a16:creationId xmlns:a16="http://schemas.microsoft.com/office/drawing/2014/main" id="{04BC916D-A896-7489-82DE-270152ECA356}"/>
              </a:ext>
            </a:extLst>
          </p:cNvPr>
          <p:cNvSpPr/>
          <p:nvPr/>
        </p:nvSpPr>
        <p:spPr>
          <a:xfrm>
            <a:off x="3240993" y="1865752"/>
            <a:ext cx="2646680" cy="4487734"/>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7" name="Text 17">
            <a:extLst>
              <a:ext uri="{FF2B5EF4-FFF2-40B4-BE49-F238E27FC236}">
                <a16:creationId xmlns:a16="http://schemas.microsoft.com/office/drawing/2014/main" id="{10154D5B-D199-18A0-FF42-B98826D142C7}"/>
              </a:ext>
            </a:extLst>
          </p:cNvPr>
          <p:cNvSpPr/>
          <p:nvPr/>
        </p:nvSpPr>
        <p:spPr>
          <a:xfrm>
            <a:off x="3240993" y="186575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8">
            <a:extLst>
              <a:ext uri="{FF2B5EF4-FFF2-40B4-BE49-F238E27FC236}">
                <a16:creationId xmlns:a16="http://schemas.microsoft.com/office/drawing/2014/main" id="{09F0E12E-90B9-7150-7615-9F106E99B9D4}"/>
              </a:ext>
            </a:extLst>
          </p:cNvPr>
          <p:cNvSpPr/>
          <p:nvPr/>
        </p:nvSpPr>
        <p:spPr>
          <a:xfrm>
            <a:off x="3444193" y="1557141"/>
            <a:ext cx="2308225" cy="680720"/>
          </a:xfrm>
          <a:prstGeom prst="roundRect">
            <a:avLst>
              <a:gd name="adj" fmla="val 45340"/>
            </a:avLst>
          </a:prstGeom>
          <a:solidFill>
            <a:srgbClr val="00B0F0"/>
          </a:solidFill>
          <a:ln/>
        </p:spPr>
        <p:txBody>
          <a:bodyPr/>
          <a:lstStyle/>
          <a:p>
            <a:endParaRPr lang="en-EG"/>
          </a:p>
        </p:txBody>
      </p:sp>
      <p:sp>
        <p:nvSpPr>
          <p:cNvPr id="29" name="Text 19">
            <a:extLst>
              <a:ext uri="{FF2B5EF4-FFF2-40B4-BE49-F238E27FC236}">
                <a16:creationId xmlns:a16="http://schemas.microsoft.com/office/drawing/2014/main" id="{9B907B73-BD5E-C2D2-DB8A-0C4FBA0BB2EE}"/>
              </a:ext>
            </a:extLst>
          </p:cNvPr>
          <p:cNvSpPr/>
          <p:nvPr/>
        </p:nvSpPr>
        <p:spPr>
          <a:xfrm>
            <a:off x="3444193" y="155714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20">
            <a:extLst>
              <a:ext uri="{FF2B5EF4-FFF2-40B4-BE49-F238E27FC236}">
                <a16:creationId xmlns:a16="http://schemas.microsoft.com/office/drawing/2014/main" id="{9E544203-D764-32E3-3708-4DB59E15F120}"/>
              </a:ext>
            </a:extLst>
          </p:cNvPr>
          <p:cNvSpPr/>
          <p:nvPr/>
        </p:nvSpPr>
        <p:spPr>
          <a:xfrm rot="10800000" flipV="1">
            <a:off x="4126796" y="5330381"/>
            <a:ext cx="875075" cy="876100"/>
          </a:xfrm>
          <a:prstGeom prst="ellipse">
            <a:avLst/>
          </a:prstGeom>
          <a:solidFill>
            <a:srgbClr val="00B0F0"/>
          </a:solidFill>
          <a:ln/>
        </p:spPr>
        <p:txBody>
          <a:bodyPr/>
          <a:lstStyle/>
          <a:p>
            <a:endParaRPr lang="en-EG"/>
          </a:p>
        </p:txBody>
      </p:sp>
      <p:sp>
        <p:nvSpPr>
          <p:cNvPr id="31" name="Text 21">
            <a:extLst>
              <a:ext uri="{FF2B5EF4-FFF2-40B4-BE49-F238E27FC236}">
                <a16:creationId xmlns:a16="http://schemas.microsoft.com/office/drawing/2014/main" id="{4836B732-800A-F77B-1192-2975D741AE30}"/>
              </a:ext>
            </a:extLst>
          </p:cNvPr>
          <p:cNvSpPr/>
          <p:nvPr/>
        </p:nvSpPr>
        <p:spPr>
          <a:xfrm rot="10800000">
            <a:off x="4126796" y="533038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2">
            <a:extLst>
              <a:ext uri="{FF2B5EF4-FFF2-40B4-BE49-F238E27FC236}">
                <a16:creationId xmlns:a16="http://schemas.microsoft.com/office/drawing/2014/main" id="{1B73BB22-7121-1450-9DA0-E694EF2E61BC}"/>
              </a:ext>
            </a:extLst>
          </p:cNvPr>
          <p:cNvSpPr/>
          <p:nvPr/>
        </p:nvSpPr>
        <p:spPr>
          <a:xfrm>
            <a:off x="6126433" y="1901311"/>
            <a:ext cx="2646680" cy="4416615"/>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33" name="Text 23">
            <a:extLst>
              <a:ext uri="{FF2B5EF4-FFF2-40B4-BE49-F238E27FC236}">
                <a16:creationId xmlns:a16="http://schemas.microsoft.com/office/drawing/2014/main" id="{B720A259-685D-0CA2-B9BD-101AD113EC2F}"/>
              </a:ext>
            </a:extLst>
          </p:cNvPr>
          <p:cNvSpPr/>
          <p:nvPr/>
        </p:nvSpPr>
        <p:spPr>
          <a:xfrm>
            <a:off x="6126433" y="190131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Shape 24">
            <a:extLst>
              <a:ext uri="{FF2B5EF4-FFF2-40B4-BE49-F238E27FC236}">
                <a16:creationId xmlns:a16="http://schemas.microsoft.com/office/drawing/2014/main" id="{8345B816-0B89-8081-AB06-64B9F0F0027E}"/>
              </a:ext>
            </a:extLst>
          </p:cNvPr>
          <p:cNvSpPr/>
          <p:nvPr/>
        </p:nvSpPr>
        <p:spPr>
          <a:xfrm>
            <a:off x="6329633" y="1592701"/>
            <a:ext cx="2308225" cy="680720"/>
          </a:xfrm>
          <a:prstGeom prst="roundRect">
            <a:avLst>
              <a:gd name="adj" fmla="val 45340"/>
            </a:avLst>
          </a:prstGeom>
          <a:solidFill>
            <a:srgbClr val="00B0F0"/>
          </a:solidFill>
          <a:ln/>
        </p:spPr>
        <p:txBody>
          <a:bodyPr/>
          <a:lstStyle/>
          <a:p>
            <a:endParaRPr lang="en-EG"/>
          </a:p>
        </p:txBody>
      </p:sp>
      <p:sp>
        <p:nvSpPr>
          <p:cNvPr id="35" name="Text 25">
            <a:extLst>
              <a:ext uri="{FF2B5EF4-FFF2-40B4-BE49-F238E27FC236}">
                <a16:creationId xmlns:a16="http://schemas.microsoft.com/office/drawing/2014/main" id="{527304D0-A7EA-E105-3C6E-E776CE39C71F}"/>
              </a:ext>
            </a:extLst>
          </p:cNvPr>
          <p:cNvSpPr/>
          <p:nvPr/>
        </p:nvSpPr>
        <p:spPr>
          <a:xfrm>
            <a:off x="6329633" y="159270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36" name="Shape 26">
            <a:extLst>
              <a:ext uri="{FF2B5EF4-FFF2-40B4-BE49-F238E27FC236}">
                <a16:creationId xmlns:a16="http://schemas.microsoft.com/office/drawing/2014/main" id="{C95B6D55-BBE0-126F-DD65-14295917591C}"/>
              </a:ext>
            </a:extLst>
          </p:cNvPr>
          <p:cNvSpPr/>
          <p:nvPr/>
        </p:nvSpPr>
        <p:spPr>
          <a:xfrm rot="10800000" flipV="1">
            <a:off x="7012236" y="5365941"/>
            <a:ext cx="875075" cy="876100"/>
          </a:xfrm>
          <a:prstGeom prst="ellipse">
            <a:avLst/>
          </a:prstGeom>
          <a:solidFill>
            <a:srgbClr val="00B0F0"/>
          </a:solidFill>
          <a:ln/>
        </p:spPr>
        <p:txBody>
          <a:bodyPr/>
          <a:lstStyle/>
          <a:p>
            <a:endParaRPr lang="en-EG"/>
          </a:p>
        </p:txBody>
      </p:sp>
      <p:sp>
        <p:nvSpPr>
          <p:cNvPr id="37" name="Text 27">
            <a:extLst>
              <a:ext uri="{FF2B5EF4-FFF2-40B4-BE49-F238E27FC236}">
                <a16:creationId xmlns:a16="http://schemas.microsoft.com/office/drawing/2014/main" id="{B710B8AA-180C-07EF-872B-E315B243DB0E}"/>
              </a:ext>
            </a:extLst>
          </p:cNvPr>
          <p:cNvSpPr/>
          <p:nvPr/>
        </p:nvSpPr>
        <p:spPr>
          <a:xfrm rot="10800000">
            <a:off x="7012236" y="536594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8" name="Shape 28">
            <a:extLst>
              <a:ext uri="{FF2B5EF4-FFF2-40B4-BE49-F238E27FC236}">
                <a16:creationId xmlns:a16="http://schemas.microsoft.com/office/drawing/2014/main" id="{190FA84F-C38E-5150-8919-49AAD3C77AA4}"/>
              </a:ext>
            </a:extLst>
          </p:cNvPr>
          <p:cNvSpPr/>
          <p:nvPr/>
        </p:nvSpPr>
        <p:spPr>
          <a:xfrm>
            <a:off x="9032193" y="1936872"/>
            <a:ext cx="2646680" cy="4416614"/>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39" name="Text 29">
            <a:extLst>
              <a:ext uri="{FF2B5EF4-FFF2-40B4-BE49-F238E27FC236}">
                <a16:creationId xmlns:a16="http://schemas.microsoft.com/office/drawing/2014/main" id="{98A0D29F-CF34-6713-3B44-8D61419870FD}"/>
              </a:ext>
            </a:extLst>
          </p:cNvPr>
          <p:cNvSpPr/>
          <p:nvPr/>
        </p:nvSpPr>
        <p:spPr>
          <a:xfrm>
            <a:off x="9032193" y="193687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40" name="Shape 30">
            <a:extLst>
              <a:ext uri="{FF2B5EF4-FFF2-40B4-BE49-F238E27FC236}">
                <a16:creationId xmlns:a16="http://schemas.microsoft.com/office/drawing/2014/main" id="{E9A6E023-9332-A773-63D3-529D5BEF6E71}"/>
              </a:ext>
            </a:extLst>
          </p:cNvPr>
          <p:cNvSpPr/>
          <p:nvPr/>
        </p:nvSpPr>
        <p:spPr>
          <a:xfrm>
            <a:off x="9235393" y="1628261"/>
            <a:ext cx="2308225" cy="680720"/>
          </a:xfrm>
          <a:prstGeom prst="roundRect">
            <a:avLst>
              <a:gd name="adj" fmla="val 45340"/>
            </a:avLst>
          </a:prstGeom>
          <a:solidFill>
            <a:srgbClr val="00B0F0"/>
          </a:solidFill>
          <a:ln/>
        </p:spPr>
        <p:txBody>
          <a:bodyPr/>
          <a:lstStyle/>
          <a:p>
            <a:endParaRPr lang="en-EG"/>
          </a:p>
        </p:txBody>
      </p:sp>
      <p:sp>
        <p:nvSpPr>
          <p:cNvPr id="41" name="Text 31">
            <a:extLst>
              <a:ext uri="{FF2B5EF4-FFF2-40B4-BE49-F238E27FC236}">
                <a16:creationId xmlns:a16="http://schemas.microsoft.com/office/drawing/2014/main" id="{F05C07C2-22CF-8E50-9B78-D3C5686243D4}"/>
              </a:ext>
            </a:extLst>
          </p:cNvPr>
          <p:cNvSpPr/>
          <p:nvPr/>
        </p:nvSpPr>
        <p:spPr>
          <a:xfrm>
            <a:off x="9235393" y="162826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32">
            <a:extLst>
              <a:ext uri="{FF2B5EF4-FFF2-40B4-BE49-F238E27FC236}">
                <a16:creationId xmlns:a16="http://schemas.microsoft.com/office/drawing/2014/main" id="{1B19DB07-CBBE-C187-BD91-37E3DD80B96E}"/>
              </a:ext>
            </a:extLst>
          </p:cNvPr>
          <p:cNvSpPr/>
          <p:nvPr/>
        </p:nvSpPr>
        <p:spPr>
          <a:xfrm rot="10800000" flipV="1">
            <a:off x="9917996" y="5401501"/>
            <a:ext cx="875075" cy="876100"/>
          </a:xfrm>
          <a:prstGeom prst="ellipse">
            <a:avLst/>
          </a:prstGeom>
          <a:solidFill>
            <a:srgbClr val="00B0F0"/>
          </a:solidFill>
          <a:ln/>
        </p:spPr>
        <p:txBody>
          <a:bodyPr/>
          <a:lstStyle/>
          <a:p>
            <a:endParaRPr lang="en-EG"/>
          </a:p>
        </p:txBody>
      </p:sp>
      <p:sp>
        <p:nvSpPr>
          <p:cNvPr id="43" name="Text 33">
            <a:extLst>
              <a:ext uri="{FF2B5EF4-FFF2-40B4-BE49-F238E27FC236}">
                <a16:creationId xmlns:a16="http://schemas.microsoft.com/office/drawing/2014/main" id="{AAC63FD2-DF6E-8B51-1D77-D69595D7748D}"/>
              </a:ext>
            </a:extLst>
          </p:cNvPr>
          <p:cNvSpPr/>
          <p:nvPr/>
        </p:nvSpPr>
        <p:spPr>
          <a:xfrm rot="10800000">
            <a:off x="9917996" y="540150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44" name="Text 36">
            <a:extLst>
              <a:ext uri="{FF2B5EF4-FFF2-40B4-BE49-F238E27FC236}">
                <a16:creationId xmlns:a16="http://schemas.microsoft.com/office/drawing/2014/main" id="{BFC34793-5B47-EAEB-53BB-526BE74D471B}"/>
              </a:ext>
            </a:extLst>
          </p:cNvPr>
          <p:cNvSpPr/>
          <p:nvPr/>
        </p:nvSpPr>
        <p:spPr>
          <a:xfrm>
            <a:off x="1262016" y="541032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45" name="Text 37">
            <a:extLst>
              <a:ext uri="{FF2B5EF4-FFF2-40B4-BE49-F238E27FC236}">
                <a16:creationId xmlns:a16="http://schemas.microsoft.com/office/drawing/2014/main" id="{78AC9F27-1ECE-4D18-0CCE-B620CB65FD17}"/>
              </a:ext>
            </a:extLst>
          </p:cNvPr>
          <p:cNvSpPr/>
          <p:nvPr/>
        </p:nvSpPr>
        <p:spPr>
          <a:xfrm>
            <a:off x="573993" y="155714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Definition</a:t>
            </a:r>
            <a:endParaRPr lang="en-US" sz="1600" b="1" dirty="0"/>
          </a:p>
        </p:txBody>
      </p:sp>
      <p:sp>
        <p:nvSpPr>
          <p:cNvPr id="46" name="Text 38">
            <a:extLst>
              <a:ext uri="{FF2B5EF4-FFF2-40B4-BE49-F238E27FC236}">
                <a16:creationId xmlns:a16="http://schemas.microsoft.com/office/drawing/2014/main" id="{8B3512AC-FF2C-36F7-FA2C-208F713B7E9E}"/>
              </a:ext>
            </a:extLst>
          </p:cNvPr>
          <p:cNvSpPr/>
          <p:nvPr/>
        </p:nvSpPr>
        <p:spPr>
          <a:xfrm>
            <a:off x="573993" y="2359146"/>
            <a:ext cx="2361883"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management involves planning, organizing, directing, and controlling the financial activities of a business. It focuses on how a company raises money, invests it, and returns value to its owners</a:t>
            </a:r>
            <a:r>
              <a:rPr lang="en-US" sz="1600" dirty="0">
                <a:solidFill>
                  <a:srgbClr val="000000"/>
                </a:solidFill>
                <a:latin typeface="MiSans" pitchFamily="34" charset="0"/>
                <a:ea typeface="MiSans" pitchFamily="34" charset="-122"/>
                <a:cs typeface="MiSans" pitchFamily="34" charset="-120"/>
              </a:rPr>
              <a:t>.</a:t>
            </a:r>
            <a:endParaRPr lang="en-US" sz="1600" dirty="0"/>
          </a:p>
        </p:txBody>
      </p:sp>
      <p:sp>
        <p:nvSpPr>
          <p:cNvPr id="47" name="Text 39">
            <a:extLst>
              <a:ext uri="{FF2B5EF4-FFF2-40B4-BE49-F238E27FC236}">
                <a16:creationId xmlns:a16="http://schemas.microsoft.com/office/drawing/2014/main" id="{9574AF8E-ACB0-C938-4693-A1C165D738AE}"/>
              </a:ext>
            </a:extLst>
          </p:cNvPr>
          <p:cNvSpPr/>
          <p:nvPr/>
        </p:nvSpPr>
        <p:spPr>
          <a:xfrm>
            <a:off x="4132851" y="544588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48" name="Text 40">
            <a:extLst>
              <a:ext uri="{FF2B5EF4-FFF2-40B4-BE49-F238E27FC236}">
                <a16:creationId xmlns:a16="http://schemas.microsoft.com/office/drawing/2014/main" id="{D1ABE052-4009-CE52-D47F-F49B2E8BD4E5}"/>
              </a:ext>
            </a:extLst>
          </p:cNvPr>
          <p:cNvSpPr/>
          <p:nvPr/>
        </p:nvSpPr>
        <p:spPr>
          <a:xfrm>
            <a:off x="3444828" y="159270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Key Objectives</a:t>
            </a:r>
            <a:endParaRPr lang="en-US" sz="1600" b="1" dirty="0"/>
          </a:p>
        </p:txBody>
      </p:sp>
      <p:sp>
        <p:nvSpPr>
          <p:cNvPr id="49" name="Text 41">
            <a:extLst>
              <a:ext uri="{FF2B5EF4-FFF2-40B4-BE49-F238E27FC236}">
                <a16:creationId xmlns:a16="http://schemas.microsoft.com/office/drawing/2014/main" id="{75AC797F-2526-5F4C-5CAF-A228986749F6}"/>
              </a:ext>
            </a:extLst>
          </p:cNvPr>
          <p:cNvSpPr/>
          <p:nvPr/>
        </p:nvSpPr>
        <p:spPr>
          <a:xfrm>
            <a:off x="3444828" y="2394706"/>
            <a:ext cx="2422525"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primary goal is to increase the value of the firm for its shareholders in a responsible way. This includes making decisions that support long-term growth, stability, and the ability to meet financial obligations on time.</a:t>
            </a:r>
            <a:endParaRPr lang="en-US" sz="1600" b="1" dirty="0"/>
          </a:p>
        </p:txBody>
      </p:sp>
      <p:sp>
        <p:nvSpPr>
          <p:cNvPr id="50" name="Text 42">
            <a:extLst>
              <a:ext uri="{FF2B5EF4-FFF2-40B4-BE49-F238E27FC236}">
                <a16:creationId xmlns:a16="http://schemas.microsoft.com/office/drawing/2014/main" id="{0BC95F6E-68CC-F32C-FE2D-781D36BEFEEC}"/>
              </a:ext>
            </a:extLst>
          </p:cNvPr>
          <p:cNvSpPr/>
          <p:nvPr/>
        </p:nvSpPr>
        <p:spPr>
          <a:xfrm>
            <a:off x="7018291" y="548144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dirty="0"/>
          </a:p>
        </p:txBody>
      </p:sp>
      <p:sp>
        <p:nvSpPr>
          <p:cNvPr id="51" name="Text 43">
            <a:extLst>
              <a:ext uri="{FF2B5EF4-FFF2-40B4-BE49-F238E27FC236}">
                <a16:creationId xmlns:a16="http://schemas.microsoft.com/office/drawing/2014/main" id="{735BE8E2-D435-B70B-C315-004E76DC05DA}"/>
              </a:ext>
            </a:extLst>
          </p:cNvPr>
          <p:cNvSpPr/>
          <p:nvPr/>
        </p:nvSpPr>
        <p:spPr>
          <a:xfrm>
            <a:off x="6330268" y="162826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Decision Areas</a:t>
            </a:r>
            <a:endParaRPr lang="en-US" sz="1600" b="1" dirty="0"/>
          </a:p>
        </p:txBody>
      </p:sp>
      <p:sp>
        <p:nvSpPr>
          <p:cNvPr id="52" name="Text 44">
            <a:extLst>
              <a:ext uri="{FF2B5EF4-FFF2-40B4-BE49-F238E27FC236}">
                <a16:creationId xmlns:a16="http://schemas.microsoft.com/office/drawing/2014/main" id="{3A8FAA3D-787C-F0DC-AEB2-9C5333EA5E52}"/>
              </a:ext>
            </a:extLst>
          </p:cNvPr>
          <p:cNvSpPr/>
          <p:nvPr/>
        </p:nvSpPr>
        <p:spPr>
          <a:xfrm>
            <a:off x="6330268" y="2430266"/>
            <a:ext cx="2404745"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management encompasses investment decisions, financing decisions, dividend policy, and working capital management. Each area plays a crucial role in achieving the overall objectives of the firm.</a:t>
            </a:r>
            <a:endParaRPr lang="en-US" sz="1600" b="1" dirty="0"/>
          </a:p>
        </p:txBody>
      </p:sp>
      <p:sp>
        <p:nvSpPr>
          <p:cNvPr id="53" name="Text 45">
            <a:extLst>
              <a:ext uri="{FF2B5EF4-FFF2-40B4-BE49-F238E27FC236}">
                <a16:creationId xmlns:a16="http://schemas.microsoft.com/office/drawing/2014/main" id="{DB7905F5-0AA6-B02C-B8A1-74834372063C}"/>
              </a:ext>
            </a:extLst>
          </p:cNvPr>
          <p:cNvSpPr/>
          <p:nvPr/>
        </p:nvSpPr>
        <p:spPr>
          <a:xfrm>
            <a:off x="9924051" y="551700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dirty="0"/>
          </a:p>
        </p:txBody>
      </p:sp>
      <p:sp>
        <p:nvSpPr>
          <p:cNvPr id="54" name="Text 46">
            <a:extLst>
              <a:ext uri="{FF2B5EF4-FFF2-40B4-BE49-F238E27FC236}">
                <a16:creationId xmlns:a16="http://schemas.microsoft.com/office/drawing/2014/main" id="{8F10B369-6220-EACD-D9AE-2521C6762AFB}"/>
              </a:ext>
            </a:extLst>
          </p:cNvPr>
          <p:cNvSpPr/>
          <p:nvPr/>
        </p:nvSpPr>
        <p:spPr>
          <a:xfrm>
            <a:off x="9236028" y="166382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Managerial Role</a:t>
            </a:r>
            <a:endParaRPr lang="en-US" sz="1600" b="1" dirty="0"/>
          </a:p>
        </p:txBody>
      </p:sp>
      <p:sp>
        <p:nvSpPr>
          <p:cNvPr id="55" name="Text 47">
            <a:extLst>
              <a:ext uri="{FF2B5EF4-FFF2-40B4-BE49-F238E27FC236}">
                <a16:creationId xmlns:a16="http://schemas.microsoft.com/office/drawing/2014/main" id="{B13612C7-BB88-D736-7EC1-8E28CE1A3665}"/>
              </a:ext>
            </a:extLst>
          </p:cNvPr>
          <p:cNvSpPr/>
          <p:nvPr/>
        </p:nvSpPr>
        <p:spPr>
          <a:xfrm>
            <a:off x="9236028" y="2465826"/>
            <a:ext cx="2381979"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managers are responsible for making informed decisions that balance risk and return, ensuring the company's financial health while seizing opportunities for growth and expansion.</a:t>
            </a:r>
            <a:endParaRPr lang="en-US" sz="1600" b="1" dirty="0"/>
          </a:p>
        </p:txBody>
      </p:sp>
    </p:spTree>
    <p:extLst>
      <p:ext uri="{BB962C8B-B14F-4D97-AF65-F5344CB8AC3E}">
        <p14:creationId xmlns:p14="http://schemas.microsoft.com/office/powerpoint/2010/main" val="3709434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A058B-2FEB-BBCF-F99E-93DEC1D530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44E768-9F85-E971-30F4-F59597B214B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E690E7D9-273A-C56E-3941-31B3CDA47AA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Main Objective – Creating Value</a:t>
            </a:r>
          </a:p>
        </p:txBody>
      </p:sp>
      <p:sp>
        <p:nvSpPr>
          <p:cNvPr id="5" name="Rectangle 4">
            <a:extLst>
              <a:ext uri="{FF2B5EF4-FFF2-40B4-BE49-F238E27FC236}">
                <a16:creationId xmlns:a16="http://schemas.microsoft.com/office/drawing/2014/main" id="{73390134-3582-F699-752C-901CDE55106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A4F50D-93D2-4D09-8991-5243540B587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256D41-61E9-D933-1F90-E12893B373D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F758CB2-68B1-8FF5-3E3B-E64197ADE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D1339138-6E48-A34D-A277-1DD07F230AC4}"/>
              </a:ext>
            </a:extLst>
          </p:cNvPr>
          <p:cNvSpPr/>
          <p:nvPr/>
        </p:nvSpPr>
        <p:spPr>
          <a:xfrm>
            <a:off x="473075"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4" name="Text 11">
            <a:extLst>
              <a:ext uri="{FF2B5EF4-FFF2-40B4-BE49-F238E27FC236}">
                <a16:creationId xmlns:a16="http://schemas.microsoft.com/office/drawing/2014/main" id="{AB892B00-B752-87D4-50AE-5DD9B75CFD6F}"/>
              </a:ext>
            </a:extLst>
          </p:cNvPr>
          <p:cNvSpPr/>
          <p:nvPr/>
        </p:nvSpPr>
        <p:spPr>
          <a:xfrm>
            <a:off x="473075"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8" name="Shape 12">
            <a:extLst>
              <a:ext uri="{FF2B5EF4-FFF2-40B4-BE49-F238E27FC236}">
                <a16:creationId xmlns:a16="http://schemas.microsoft.com/office/drawing/2014/main" id="{CA22A134-C2B0-8785-429A-2B0205A34586}"/>
              </a:ext>
            </a:extLst>
          </p:cNvPr>
          <p:cNvSpPr/>
          <p:nvPr/>
        </p:nvSpPr>
        <p:spPr>
          <a:xfrm>
            <a:off x="668020"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9" name="Text 13">
            <a:extLst>
              <a:ext uri="{FF2B5EF4-FFF2-40B4-BE49-F238E27FC236}">
                <a16:creationId xmlns:a16="http://schemas.microsoft.com/office/drawing/2014/main" id="{61D4301A-A18A-4E0A-F7CF-832F4816960F}"/>
              </a:ext>
            </a:extLst>
          </p:cNvPr>
          <p:cNvSpPr/>
          <p:nvPr/>
        </p:nvSpPr>
        <p:spPr>
          <a:xfrm>
            <a:off x="668020"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1" name="Shape 14">
            <a:extLst>
              <a:ext uri="{FF2B5EF4-FFF2-40B4-BE49-F238E27FC236}">
                <a16:creationId xmlns:a16="http://schemas.microsoft.com/office/drawing/2014/main" id="{395E9ED7-1F5B-DEBB-0CE5-EDF81153E243}"/>
              </a:ext>
            </a:extLst>
          </p:cNvPr>
          <p:cNvSpPr/>
          <p:nvPr/>
        </p:nvSpPr>
        <p:spPr>
          <a:xfrm>
            <a:off x="4389755"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2" name="Text 15">
            <a:extLst>
              <a:ext uri="{FF2B5EF4-FFF2-40B4-BE49-F238E27FC236}">
                <a16:creationId xmlns:a16="http://schemas.microsoft.com/office/drawing/2014/main" id="{C7D045C8-0096-9196-140F-CED7761C2F3B}"/>
              </a:ext>
            </a:extLst>
          </p:cNvPr>
          <p:cNvSpPr/>
          <p:nvPr/>
        </p:nvSpPr>
        <p:spPr>
          <a:xfrm>
            <a:off x="4389755"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3" name="Shape 16">
            <a:extLst>
              <a:ext uri="{FF2B5EF4-FFF2-40B4-BE49-F238E27FC236}">
                <a16:creationId xmlns:a16="http://schemas.microsoft.com/office/drawing/2014/main" id="{9368B130-1AC7-65C6-D252-1E9C75E2490A}"/>
              </a:ext>
            </a:extLst>
          </p:cNvPr>
          <p:cNvSpPr/>
          <p:nvPr/>
        </p:nvSpPr>
        <p:spPr>
          <a:xfrm>
            <a:off x="4584700"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4" name="Text 17">
            <a:extLst>
              <a:ext uri="{FF2B5EF4-FFF2-40B4-BE49-F238E27FC236}">
                <a16:creationId xmlns:a16="http://schemas.microsoft.com/office/drawing/2014/main" id="{0159D340-BFC1-417B-F527-CB1910F0AD32}"/>
              </a:ext>
            </a:extLst>
          </p:cNvPr>
          <p:cNvSpPr/>
          <p:nvPr/>
        </p:nvSpPr>
        <p:spPr>
          <a:xfrm>
            <a:off x="4584700"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5" name="Shape 18">
            <a:extLst>
              <a:ext uri="{FF2B5EF4-FFF2-40B4-BE49-F238E27FC236}">
                <a16:creationId xmlns:a16="http://schemas.microsoft.com/office/drawing/2014/main" id="{2B793884-9335-7188-78B1-E27E5EDCCAB2}"/>
              </a:ext>
            </a:extLst>
          </p:cNvPr>
          <p:cNvSpPr/>
          <p:nvPr/>
        </p:nvSpPr>
        <p:spPr>
          <a:xfrm>
            <a:off x="8243570"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6" name="Text 19">
            <a:extLst>
              <a:ext uri="{FF2B5EF4-FFF2-40B4-BE49-F238E27FC236}">
                <a16:creationId xmlns:a16="http://schemas.microsoft.com/office/drawing/2014/main" id="{B25D4AFE-B1D0-9CD5-C4D0-65971929093A}"/>
              </a:ext>
            </a:extLst>
          </p:cNvPr>
          <p:cNvSpPr/>
          <p:nvPr/>
        </p:nvSpPr>
        <p:spPr>
          <a:xfrm>
            <a:off x="8243570"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7" name="Shape 20">
            <a:extLst>
              <a:ext uri="{FF2B5EF4-FFF2-40B4-BE49-F238E27FC236}">
                <a16:creationId xmlns:a16="http://schemas.microsoft.com/office/drawing/2014/main" id="{DF509C20-064B-71FA-D385-9B60674F370B}"/>
              </a:ext>
            </a:extLst>
          </p:cNvPr>
          <p:cNvSpPr/>
          <p:nvPr/>
        </p:nvSpPr>
        <p:spPr>
          <a:xfrm>
            <a:off x="8438515"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8" name="Text 21">
            <a:extLst>
              <a:ext uri="{FF2B5EF4-FFF2-40B4-BE49-F238E27FC236}">
                <a16:creationId xmlns:a16="http://schemas.microsoft.com/office/drawing/2014/main" id="{0C7B5BBA-13E8-E6FE-FC22-D1E42F1E0E6B}"/>
              </a:ext>
            </a:extLst>
          </p:cNvPr>
          <p:cNvSpPr/>
          <p:nvPr/>
        </p:nvSpPr>
        <p:spPr>
          <a:xfrm>
            <a:off x="8438515"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9" name="Text 22">
            <a:extLst>
              <a:ext uri="{FF2B5EF4-FFF2-40B4-BE49-F238E27FC236}">
                <a16:creationId xmlns:a16="http://schemas.microsoft.com/office/drawing/2014/main" id="{63D2E277-A01D-B593-7153-B27ADD11C028}"/>
              </a:ext>
            </a:extLst>
          </p:cNvPr>
          <p:cNvSpPr/>
          <p:nvPr/>
        </p:nvSpPr>
        <p:spPr>
          <a:xfrm>
            <a:off x="668020"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Value Creation</a:t>
            </a:r>
            <a:endParaRPr lang="en-US" sz="1600" b="1" dirty="0"/>
          </a:p>
        </p:txBody>
      </p:sp>
      <p:sp>
        <p:nvSpPr>
          <p:cNvPr id="20" name="Text 23">
            <a:extLst>
              <a:ext uri="{FF2B5EF4-FFF2-40B4-BE49-F238E27FC236}">
                <a16:creationId xmlns:a16="http://schemas.microsoft.com/office/drawing/2014/main" id="{B1E644D1-4915-EF0D-44A2-E97E503C3EF0}"/>
              </a:ext>
            </a:extLst>
          </p:cNvPr>
          <p:cNvSpPr/>
          <p:nvPr/>
        </p:nvSpPr>
        <p:spPr>
          <a:xfrm>
            <a:off x="667385"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The main objective of financial management is to create value for the company's owners by increasing the market value of the firm over time. This involves selecting projects and financing plans that enhance profitability.</a:t>
            </a:r>
            <a:endParaRPr lang="en-US" sz="1600" b="1" dirty="0"/>
          </a:p>
        </p:txBody>
      </p:sp>
      <p:sp>
        <p:nvSpPr>
          <p:cNvPr id="21" name="Text 24">
            <a:extLst>
              <a:ext uri="{FF2B5EF4-FFF2-40B4-BE49-F238E27FC236}">
                <a16:creationId xmlns:a16="http://schemas.microsoft.com/office/drawing/2014/main" id="{7218A43E-DEB5-C9C2-1EB7-E1F7896B6C6A}"/>
              </a:ext>
            </a:extLst>
          </p:cNvPr>
          <p:cNvSpPr/>
          <p:nvPr/>
        </p:nvSpPr>
        <p:spPr>
          <a:xfrm>
            <a:off x="4584700"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Balancing Risk and Return</a:t>
            </a:r>
            <a:endParaRPr lang="en-US" sz="1600" b="1" dirty="0"/>
          </a:p>
        </p:txBody>
      </p:sp>
      <p:sp>
        <p:nvSpPr>
          <p:cNvPr id="22" name="Text 25">
            <a:extLst>
              <a:ext uri="{FF2B5EF4-FFF2-40B4-BE49-F238E27FC236}">
                <a16:creationId xmlns:a16="http://schemas.microsoft.com/office/drawing/2014/main" id="{383C84E4-F3B8-5BEF-43CA-38671644595D}"/>
              </a:ext>
            </a:extLst>
          </p:cNvPr>
          <p:cNvSpPr/>
          <p:nvPr/>
        </p:nvSpPr>
        <p:spPr>
          <a:xfrm>
            <a:off x="4584065"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Creating value requires balancing risk and return, as higher returns often come with higher risks. Financial managers must protect the company's financial health while pursuing smart growth opportunities.</a:t>
            </a:r>
            <a:endParaRPr lang="en-US" sz="1600" b="1" dirty="0"/>
          </a:p>
        </p:txBody>
      </p:sp>
      <p:sp>
        <p:nvSpPr>
          <p:cNvPr id="23" name="Text 26">
            <a:extLst>
              <a:ext uri="{FF2B5EF4-FFF2-40B4-BE49-F238E27FC236}">
                <a16:creationId xmlns:a16="http://schemas.microsoft.com/office/drawing/2014/main" id="{AA0EEC81-7562-22C7-6A4C-01423E8282EE}"/>
              </a:ext>
            </a:extLst>
          </p:cNvPr>
          <p:cNvSpPr/>
          <p:nvPr/>
        </p:nvSpPr>
        <p:spPr>
          <a:xfrm>
            <a:off x="8438515"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Long-Term Focus</a:t>
            </a:r>
            <a:endParaRPr lang="en-US" sz="1600" b="1" dirty="0"/>
          </a:p>
        </p:txBody>
      </p:sp>
      <p:sp>
        <p:nvSpPr>
          <p:cNvPr id="24" name="Text 27">
            <a:extLst>
              <a:ext uri="{FF2B5EF4-FFF2-40B4-BE49-F238E27FC236}">
                <a16:creationId xmlns:a16="http://schemas.microsoft.com/office/drawing/2014/main" id="{D0332CC1-EB1E-7EAA-A374-8FC46F727E5D}"/>
              </a:ext>
            </a:extLst>
          </p:cNvPr>
          <p:cNvSpPr/>
          <p:nvPr/>
        </p:nvSpPr>
        <p:spPr>
          <a:xfrm>
            <a:off x="8437880"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Value creation is a long-term process that involves making strategic decisions to support sustainable growth, stability, and the ability to meet financial obligations on time.</a:t>
            </a:r>
            <a:endParaRPr lang="en-US" sz="1600" b="1" dirty="0"/>
          </a:p>
        </p:txBody>
      </p:sp>
    </p:spTree>
    <p:extLst>
      <p:ext uri="{BB962C8B-B14F-4D97-AF65-F5344CB8AC3E}">
        <p14:creationId xmlns:p14="http://schemas.microsoft.com/office/powerpoint/2010/main" val="26405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CB069-1F64-2515-4C42-5E590F574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07663A-B26F-4725-943C-079E0DD0A4E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0BF9074A-D8AD-C247-BCB4-C02B50FEB9C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 Decisions</a:t>
            </a:r>
          </a:p>
        </p:txBody>
      </p:sp>
      <p:sp>
        <p:nvSpPr>
          <p:cNvPr id="5" name="Rectangle 4">
            <a:extLst>
              <a:ext uri="{FF2B5EF4-FFF2-40B4-BE49-F238E27FC236}">
                <a16:creationId xmlns:a16="http://schemas.microsoft.com/office/drawing/2014/main" id="{621D2F9F-F72A-0AF8-041D-E2F885D3155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DC98FD-C468-AF3C-1004-D72BA221AA4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6ED751-62CD-8493-ED44-664DB18CCD0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9F67C8A-15F6-7F85-4729-AB2D2B65F2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Shape 10">
            <a:extLst>
              <a:ext uri="{FF2B5EF4-FFF2-40B4-BE49-F238E27FC236}">
                <a16:creationId xmlns:a16="http://schemas.microsoft.com/office/drawing/2014/main" id="{96A9FFBD-8BCD-5B35-0769-7806C74CD2D6}"/>
              </a:ext>
            </a:extLst>
          </p:cNvPr>
          <p:cNvSpPr/>
          <p:nvPr/>
        </p:nvSpPr>
        <p:spPr>
          <a:xfrm>
            <a:off x="717546" y="3763820"/>
            <a:ext cx="2560955" cy="0"/>
          </a:xfrm>
          <a:prstGeom prst="line">
            <a:avLst/>
          </a:prstGeom>
          <a:noFill/>
          <a:ln w="38100">
            <a:solidFill>
              <a:srgbClr val="000000"/>
            </a:solidFill>
            <a:prstDash val="dash"/>
            <a:headEnd type="none"/>
            <a:tailEnd type="none"/>
          </a:ln>
        </p:spPr>
        <p:txBody>
          <a:bodyPr/>
          <a:lstStyle/>
          <a:p>
            <a:endParaRPr lang="en-EG" dirty="0"/>
          </a:p>
        </p:txBody>
      </p:sp>
      <p:sp>
        <p:nvSpPr>
          <p:cNvPr id="31" name="Shape 11">
            <a:extLst>
              <a:ext uri="{FF2B5EF4-FFF2-40B4-BE49-F238E27FC236}">
                <a16:creationId xmlns:a16="http://schemas.microsoft.com/office/drawing/2014/main" id="{D1016CF8-E95B-1EF6-4636-4EE70D403EA8}"/>
              </a:ext>
            </a:extLst>
          </p:cNvPr>
          <p:cNvSpPr/>
          <p:nvPr/>
        </p:nvSpPr>
        <p:spPr>
          <a:xfrm>
            <a:off x="8909050" y="3909650"/>
            <a:ext cx="2560955" cy="0"/>
          </a:xfrm>
          <a:prstGeom prst="line">
            <a:avLst/>
          </a:prstGeom>
          <a:noFill/>
          <a:ln w="38100">
            <a:solidFill>
              <a:srgbClr val="000000"/>
            </a:solidFill>
            <a:prstDash val="dash"/>
            <a:headEnd type="none"/>
            <a:tailEnd type="none"/>
          </a:ln>
        </p:spPr>
        <p:txBody>
          <a:bodyPr/>
          <a:lstStyle/>
          <a:p>
            <a:endParaRPr lang="en-EG"/>
          </a:p>
        </p:txBody>
      </p:sp>
      <p:sp>
        <p:nvSpPr>
          <p:cNvPr id="33" name="Shape 12">
            <a:extLst>
              <a:ext uri="{FF2B5EF4-FFF2-40B4-BE49-F238E27FC236}">
                <a16:creationId xmlns:a16="http://schemas.microsoft.com/office/drawing/2014/main" id="{73F99246-E7EE-894A-32E1-9BF3199CDC63}"/>
              </a:ext>
            </a:extLst>
          </p:cNvPr>
          <p:cNvSpPr/>
          <p:nvPr/>
        </p:nvSpPr>
        <p:spPr>
          <a:xfrm rot="10800000" flipV="1">
            <a:off x="1560487" y="1959166"/>
            <a:ext cx="875075" cy="876100"/>
          </a:xfrm>
          <a:prstGeom prst="ellipse">
            <a:avLst/>
          </a:prstGeom>
          <a:solidFill>
            <a:srgbClr val="00B0F0"/>
          </a:solidFill>
          <a:ln/>
        </p:spPr>
        <p:txBody>
          <a:bodyPr/>
          <a:lstStyle/>
          <a:p>
            <a:endParaRPr lang="en-EG"/>
          </a:p>
        </p:txBody>
      </p:sp>
      <p:sp>
        <p:nvSpPr>
          <p:cNvPr id="34" name="Text 13">
            <a:extLst>
              <a:ext uri="{FF2B5EF4-FFF2-40B4-BE49-F238E27FC236}">
                <a16:creationId xmlns:a16="http://schemas.microsoft.com/office/drawing/2014/main" id="{4DDCACB2-0065-21F1-C5FE-E09D0352C396}"/>
              </a:ext>
            </a:extLst>
          </p:cNvPr>
          <p:cNvSpPr/>
          <p:nvPr/>
        </p:nvSpPr>
        <p:spPr>
          <a:xfrm rot="10800000">
            <a:off x="1560487" y="1959166"/>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4">
            <a:extLst>
              <a:ext uri="{FF2B5EF4-FFF2-40B4-BE49-F238E27FC236}">
                <a16:creationId xmlns:a16="http://schemas.microsoft.com/office/drawing/2014/main" id="{57CCC8FD-1EF1-584B-D454-80009E998010}"/>
              </a:ext>
            </a:extLst>
          </p:cNvPr>
          <p:cNvSpPr/>
          <p:nvPr/>
        </p:nvSpPr>
        <p:spPr>
          <a:xfrm rot="10800000" flipV="1">
            <a:off x="9742462" y="1972501"/>
            <a:ext cx="875075" cy="876100"/>
          </a:xfrm>
          <a:prstGeom prst="ellipse">
            <a:avLst/>
          </a:prstGeom>
          <a:solidFill>
            <a:srgbClr val="00B0F0"/>
          </a:solidFill>
          <a:ln/>
        </p:spPr>
        <p:txBody>
          <a:bodyPr/>
          <a:lstStyle/>
          <a:p>
            <a:endParaRPr lang="en-EG"/>
          </a:p>
        </p:txBody>
      </p:sp>
      <p:sp>
        <p:nvSpPr>
          <p:cNvPr id="36" name="Text 15">
            <a:extLst>
              <a:ext uri="{FF2B5EF4-FFF2-40B4-BE49-F238E27FC236}">
                <a16:creationId xmlns:a16="http://schemas.microsoft.com/office/drawing/2014/main" id="{9AC07FF8-683B-AFCA-3D2E-BFBBF7C9183B}"/>
              </a:ext>
            </a:extLst>
          </p:cNvPr>
          <p:cNvSpPr/>
          <p:nvPr/>
        </p:nvSpPr>
        <p:spPr>
          <a:xfrm rot="10800000">
            <a:off x="9742462" y="197250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7" name="Text 18">
            <a:extLst>
              <a:ext uri="{FF2B5EF4-FFF2-40B4-BE49-F238E27FC236}">
                <a16:creationId xmlns:a16="http://schemas.microsoft.com/office/drawing/2014/main" id="{53FE04D7-9271-86AA-8635-180C4E622DD5}"/>
              </a:ext>
            </a:extLst>
          </p:cNvPr>
          <p:cNvSpPr/>
          <p:nvPr/>
        </p:nvSpPr>
        <p:spPr>
          <a:xfrm>
            <a:off x="1573530" y="2074666"/>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38" name="Text 19">
            <a:extLst>
              <a:ext uri="{FF2B5EF4-FFF2-40B4-BE49-F238E27FC236}">
                <a16:creationId xmlns:a16="http://schemas.microsoft.com/office/drawing/2014/main" id="{C6C4370F-987D-CE37-90D1-D62457D37240}"/>
              </a:ext>
            </a:extLst>
          </p:cNvPr>
          <p:cNvSpPr/>
          <p:nvPr/>
        </p:nvSpPr>
        <p:spPr>
          <a:xfrm>
            <a:off x="810260" y="3095111"/>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Capital Budgeting</a:t>
            </a:r>
            <a:endParaRPr lang="en-US" sz="1600" dirty="0"/>
          </a:p>
        </p:txBody>
      </p:sp>
      <p:sp>
        <p:nvSpPr>
          <p:cNvPr id="39" name="Text 20">
            <a:extLst>
              <a:ext uri="{FF2B5EF4-FFF2-40B4-BE49-F238E27FC236}">
                <a16:creationId xmlns:a16="http://schemas.microsoft.com/office/drawing/2014/main" id="{CA21AE96-BC2E-14ED-F6ED-9A46058426B7}"/>
              </a:ext>
            </a:extLst>
          </p:cNvPr>
          <p:cNvSpPr/>
          <p:nvPr/>
        </p:nvSpPr>
        <p:spPr>
          <a:xfrm>
            <a:off x="721042" y="3835612"/>
            <a:ext cx="3055668"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Investment decisions, also known as capital budgeting, involve evaluating long-term projects such as new machinery, factories, or entering new markets. The goal is to determine whether a project will create more value than it costs.</a:t>
            </a:r>
            <a:endParaRPr lang="en-US" sz="1600" b="1" dirty="0"/>
          </a:p>
        </p:txBody>
      </p:sp>
      <p:sp>
        <p:nvSpPr>
          <p:cNvPr id="40" name="Text 21">
            <a:extLst>
              <a:ext uri="{FF2B5EF4-FFF2-40B4-BE49-F238E27FC236}">
                <a16:creationId xmlns:a16="http://schemas.microsoft.com/office/drawing/2014/main" id="{3EC952DB-7882-9B42-BB64-9DEDA28C6999}"/>
              </a:ext>
            </a:extLst>
          </p:cNvPr>
          <p:cNvSpPr/>
          <p:nvPr/>
        </p:nvSpPr>
        <p:spPr>
          <a:xfrm>
            <a:off x="9755505" y="208800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41" name="Text 22">
            <a:extLst>
              <a:ext uri="{FF2B5EF4-FFF2-40B4-BE49-F238E27FC236}">
                <a16:creationId xmlns:a16="http://schemas.microsoft.com/office/drawing/2014/main" id="{48EABFF5-C028-DDFE-BA01-538373D56C80}"/>
              </a:ext>
            </a:extLst>
          </p:cNvPr>
          <p:cNvSpPr/>
          <p:nvPr/>
        </p:nvSpPr>
        <p:spPr>
          <a:xfrm>
            <a:off x="8773161" y="2998859"/>
            <a:ext cx="26974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Tools and Techniques</a:t>
            </a:r>
            <a:endParaRPr lang="en-US" sz="1600" dirty="0"/>
          </a:p>
        </p:txBody>
      </p:sp>
      <p:sp>
        <p:nvSpPr>
          <p:cNvPr id="42" name="Text 23">
            <a:extLst>
              <a:ext uri="{FF2B5EF4-FFF2-40B4-BE49-F238E27FC236}">
                <a16:creationId xmlns:a16="http://schemas.microsoft.com/office/drawing/2014/main" id="{E63EF51A-373A-DE3E-AEA5-0EA74F582EF5}"/>
              </a:ext>
            </a:extLst>
          </p:cNvPr>
          <p:cNvSpPr/>
          <p:nvPr/>
        </p:nvSpPr>
        <p:spPr>
          <a:xfrm>
            <a:off x="8796020" y="4179056"/>
            <a:ext cx="3055668" cy="236156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Common tools used in capital budgeting include Net Present Value (NPV) and Internal Rate of Return (IRR). These tools help estimate future cash inflows and outflows to assess the viability of investment projects.</a:t>
            </a:r>
            <a:endParaRPr lang="en-US" sz="1600" b="1" dirty="0"/>
          </a:p>
        </p:txBody>
      </p:sp>
      <p:pic>
        <p:nvPicPr>
          <p:cNvPr id="44" name="Picture 43" descr="A person giving a presentation to a group of people&#10;&#10;AI-generated content may be incorrect.">
            <a:extLst>
              <a:ext uri="{FF2B5EF4-FFF2-40B4-BE49-F238E27FC236}">
                <a16:creationId xmlns:a16="http://schemas.microsoft.com/office/drawing/2014/main" id="{EE70C19E-0B4D-B22D-AF4C-5AE101BCD7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3904" y="2620767"/>
            <a:ext cx="4417308" cy="3933188"/>
          </a:xfrm>
          <a:prstGeom prst="rect">
            <a:avLst/>
          </a:prstGeom>
        </p:spPr>
      </p:pic>
    </p:spTree>
    <p:extLst>
      <p:ext uri="{BB962C8B-B14F-4D97-AF65-F5344CB8AC3E}">
        <p14:creationId xmlns:p14="http://schemas.microsoft.com/office/powerpoint/2010/main" val="88467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B04A7-CC3F-2507-0D84-59C1E0CC7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7E675A-E149-FF9B-77D1-57AEA4E1AC0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5F160FC-2894-1281-BBF6-6B8CC7A7D44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Financing &amp; Capital Structure</a:t>
            </a:r>
          </a:p>
        </p:txBody>
      </p:sp>
      <p:sp>
        <p:nvSpPr>
          <p:cNvPr id="5" name="Rectangle 4">
            <a:extLst>
              <a:ext uri="{FF2B5EF4-FFF2-40B4-BE49-F238E27FC236}">
                <a16:creationId xmlns:a16="http://schemas.microsoft.com/office/drawing/2014/main" id="{B1FD7BAF-2D31-79BC-0E09-50C83B30ED3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78BC8B-A420-D7CE-BA9B-CDE0F399D22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051238-DAEF-9DA7-2E62-F0BCEB09460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708096F-048E-1FC0-0205-D9DF62927B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hape 10">
            <a:extLst>
              <a:ext uri="{FF2B5EF4-FFF2-40B4-BE49-F238E27FC236}">
                <a16:creationId xmlns:a16="http://schemas.microsoft.com/office/drawing/2014/main" id="{892220E2-5EBF-A51A-96C6-F4BA2990E088}"/>
              </a:ext>
            </a:extLst>
          </p:cNvPr>
          <p:cNvSpPr/>
          <p:nvPr/>
        </p:nvSpPr>
        <p:spPr>
          <a:xfrm>
            <a:off x="5180703" y="384076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4" name="Text 11">
            <a:extLst>
              <a:ext uri="{FF2B5EF4-FFF2-40B4-BE49-F238E27FC236}">
                <a16:creationId xmlns:a16="http://schemas.microsoft.com/office/drawing/2014/main" id="{2B325657-1E83-0D89-1281-045CB405858B}"/>
              </a:ext>
            </a:extLst>
          </p:cNvPr>
          <p:cNvSpPr/>
          <p:nvPr/>
        </p:nvSpPr>
        <p:spPr>
          <a:xfrm>
            <a:off x="5180703" y="384076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2">
            <a:extLst>
              <a:ext uri="{FF2B5EF4-FFF2-40B4-BE49-F238E27FC236}">
                <a16:creationId xmlns:a16="http://schemas.microsoft.com/office/drawing/2014/main" id="{3C085C54-9EAD-82AE-EEDD-1F49A2A8586E}"/>
              </a:ext>
            </a:extLst>
          </p:cNvPr>
          <p:cNvSpPr/>
          <p:nvPr/>
        </p:nvSpPr>
        <p:spPr>
          <a:xfrm>
            <a:off x="5066403" y="367629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7" name="Text 13">
            <a:extLst>
              <a:ext uri="{FF2B5EF4-FFF2-40B4-BE49-F238E27FC236}">
                <a16:creationId xmlns:a16="http://schemas.microsoft.com/office/drawing/2014/main" id="{88ED2EA8-C114-0D86-9269-6918118D1704}"/>
              </a:ext>
            </a:extLst>
          </p:cNvPr>
          <p:cNvSpPr/>
          <p:nvPr/>
        </p:nvSpPr>
        <p:spPr>
          <a:xfrm>
            <a:off x="5066403" y="367629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4">
            <a:extLst>
              <a:ext uri="{FF2B5EF4-FFF2-40B4-BE49-F238E27FC236}">
                <a16:creationId xmlns:a16="http://schemas.microsoft.com/office/drawing/2014/main" id="{60F454AF-EEBC-685D-B546-0C32DF9D1295}"/>
              </a:ext>
            </a:extLst>
          </p:cNvPr>
          <p:cNvSpPr/>
          <p:nvPr/>
        </p:nvSpPr>
        <p:spPr>
          <a:xfrm>
            <a:off x="749038" y="381409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9" name="Text 15">
            <a:extLst>
              <a:ext uri="{FF2B5EF4-FFF2-40B4-BE49-F238E27FC236}">
                <a16:creationId xmlns:a16="http://schemas.microsoft.com/office/drawing/2014/main" id="{0740A6FC-247D-5EFB-18AE-6EEFA4D68162}"/>
              </a:ext>
            </a:extLst>
          </p:cNvPr>
          <p:cNvSpPr/>
          <p:nvPr/>
        </p:nvSpPr>
        <p:spPr>
          <a:xfrm>
            <a:off x="749038" y="381409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6">
            <a:extLst>
              <a:ext uri="{FF2B5EF4-FFF2-40B4-BE49-F238E27FC236}">
                <a16:creationId xmlns:a16="http://schemas.microsoft.com/office/drawing/2014/main" id="{B19E90FF-8482-A097-CF76-238388AB834A}"/>
              </a:ext>
            </a:extLst>
          </p:cNvPr>
          <p:cNvSpPr/>
          <p:nvPr/>
        </p:nvSpPr>
        <p:spPr>
          <a:xfrm>
            <a:off x="634738" y="364962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31" name="Text 17">
            <a:extLst>
              <a:ext uri="{FF2B5EF4-FFF2-40B4-BE49-F238E27FC236}">
                <a16:creationId xmlns:a16="http://schemas.microsoft.com/office/drawing/2014/main" id="{F6DDC111-85F1-F89C-A8EC-6134BA7AC9A5}"/>
              </a:ext>
            </a:extLst>
          </p:cNvPr>
          <p:cNvSpPr/>
          <p:nvPr/>
        </p:nvSpPr>
        <p:spPr>
          <a:xfrm>
            <a:off x="634738" y="364962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0">
            <a:extLst>
              <a:ext uri="{FF2B5EF4-FFF2-40B4-BE49-F238E27FC236}">
                <a16:creationId xmlns:a16="http://schemas.microsoft.com/office/drawing/2014/main" id="{3D4A0CC2-02A3-5310-20D0-B61579F953E5}"/>
              </a:ext>
            </a:extLst>
          </p:cNvPr>
          <p:cNvSpPr/>
          <p:nvPr/>
        </p:nvSpPr>
        <p:spPr>
          <a:xfrm>
            <a:off x="585208" y="1790345"/>
            <a:ext cx="85725" cy="343535"/>
          </a:xfrm>
          <a:prstGeom prst="rect">
            <a:avLst/>
          </a:prstGeom>
          <a:solidFill>
            <a:srgbClr val="00B0F0"/>
          </a:solidFill>
          <a:ln/>
        </p:spPr>
        <p:txBody>
          <a:bodyPr/>
          <a:lstStyle/>
          <a:p>
            <a:endParaRPr lang="en-EG"/>
          </a:p>
        </p:txBody>
      </p:sp>
      <p:sp>
        <p:nvSpPr>
          <p:cNvPr id="33" name="Text 21">
            <a:extLst>
              <a:ext uri="{FF2B5EF4-FFF2-40B4-BE49-F238E27FC236}">
                <a16:creationId xmlns:a16="http://schemas.microsoft.com/office/drawing/2014/main" id="{FBFEC86F-5C1A-F529-3BC5-C03E851B5380}"/>
              </a:ext>
            </a:extLst>
          </p:cNvPr>
          <p:cNvSpPr/>
          <p:nvPr/>
        </p:nvSpPr>
        <p:spPr>
          <a:xfrm>
            <a:off x="585208" y="179034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Text 22">
            <a:extLst>
              <a:ext uri="{FF2B5EF4-FFF2-40B4-BE49-F238E27FC236}">
                <a16:creationId xmlns:a16="http://schemas.microsoft.com/office/drawing/2014/main" id="{6A98E632-F1B5-2AD0-186D-2423D34724DA}"/>
              </a:ext>
            </a:extLst>
          </p:cNvPr>
          <p:cNvSpPr/>
          <p:nvPr/>
        </p:nvSpPr>
        <p:spPr>
          <a:xfrm>
            <a:off x="670616" y="174155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Financing Decisions</a:t>
            </a:r>
            <a:endParaRPr lang="en-US" sz="1600" dirty="0"/>
          </a:p>
        </p:txBody>
      </p:sp>
      <p:sp>
        <p:nvSpPr>
          <p:cNvPr id="35" name="Text 23">
            <a:extLst>
              <a:ext uri="{FF2B5EF4-FFF2-40B4-BE49-F238E27FC236}">
                <a16:creationId xmlns:a16="http://schemas.microsoft.com/office/drawing/2014/main" id="{ACA8293C-A93A-98C4-243C-523B8AE6AA5E}"/>
              </a:ext>
            </a:extLst>
          </p:cNvPr>
          <p:cNvSpPr/>
          <p:nvPr/>
        </p:nvSpPr>
        <p:spPr>
          <a:xfrm>
            <a:off x="585208" y="235422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Financing decisions involve determining how the company will raise the funds needed for its projects. This includes choosing between debt, such as loans and bonds, and equity, such as issuing shares to investors.</a:t>
            </a:r>
            <a:endParaRPr lang="en-US" sz="1600" b="1" dirty="0"/>
          </a:p>
        </p:txBody>
      </p:sp>
      <p:sp>
        <p:nvSpPr>
          <p:cNvPr id="36" name="Text 24">
            <a:extLst>
              <a:ext uri="{FF2B5EF4-FFF2-40B4-BE49-F238E27FC236}">
                <a16:creationId xmlns:a16="http://schemas.microsoft.com/office/drawing/2014/main" id="{6224FA59-4F08-9511-E020-D32C0579B42C}"/>
              </a:ext>
            </a:extLst>
          </p:cNvPr>
          <p:cNvSpPr/>
          <p:nvPr/>
        </p:nvSpPr>
        <p:spPr>
          <a:xfrm>
            <a:off x="684701" y="381621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Capital Structure</a:t>
            </a:r>
            <a:endParaRPr lang="en-US" sz="1600" dirty="0"/>
          </a:p>
        </p:txBody>
      </p:sp>
      <p:sp>
        <p:nvSpPr>
          <p:cNvPr id="37" name="Text 25">
            <a:extLst>
              <a:ext uri="{FF2B5EF4-FFF2-40B4-BE49-F238E27FC236}">
                <a16:creationId xmlns:a16="http://schemas.microsoft.com/office/drawing/2014/main" id="{FB726EC3-889B-20B7-41A9-AE7CA3A3B094}"/>
              </a:ext>
            </a:extLst>
          </p:cNvPr>
          <p:cNvSpPr/>
          <p:nvPr/>
        </p:nvSpPr>
        <p:spPr>
          <a:xfrm>
            <a:off x="684701" y="430939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mix of debt and equity used to finance the company is known as its capital structure. Financial managers must consider the cost and risk associated with each source of financing.</a:t>
            </a:r>
            <a:endParaRPr lang="en-US" sz="1600" b="1" dirty="0"/>
          </a:p>
        </p:txBody>
      </p:sp>
      <p:sp>
        <p:nvSpPr>
          <p:cNvPr id="38" name="Text 26">
            <a:extLst>
              <a:ext uri="{FF2B5EF4-FFF2-40B4-BE49-F238E27FC236}">
                <a16:creationId xmlns:a16="http://schemas.microsoft.com/office/drawing/2014/main" id="{35DC561D-26D9-3228-8FBB-C92304366F48}"/>
              </a:ext>
            </a:extLst>
          </p:cNvPr>
          <p:cNvSpPr/>
          <p:nvPr/>
        </p:nvSpPr>
        <p:spPr>
          <a:xfrm>
            <a:off x="5116366" y="384288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Risk Considerations</a:t>
            </a:r>
            <a:endParaRPr lang="en-US" sz="1600" dirty="0"/>
          </a:p>
        </p:txBody>
      </p:sp>
      <p:sp>
        <p:nvSpPr>
          <p:cNvPr id="39" name="Text 27">
            <a:extLst>
              <a:ext uri="{FF2B5EF4-FFF2-40B4-BE49-F238E27FC236}">
                <a16:creationId xmlns:a16="http://schemas.microsoft.com/office/drawing/2014/main" id="{8F91F8D1-899E-A858-257E-47ECD4F757CF}"/>
              </a:ext>
            </a:extLst>
          </p:cNvPr>
          <p:cNvSpPr/>
          <p:nvPr/>
        </p:nvSpPr>
        <p:spPr>
          <a:xfrm>
            <a:off x="5116366" y="433606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Excessive debt can increase financial risk and the likelihood of default. Financial managers must carefully balance the use of debt and equity to optimize the company's capital structure.</a:t>
            </a:r>
            <a:endParaRPr lang="en-US" sz="1600" b="1" dirty="0"/>
          </a:p>
        </p:txBody>
      </p:sp>
      <p:pic>
        <p:nvPicPr>
          <p:cNvPr id="41" name="Picture 40" descr="A person balancing on a balance scale with people holding money and coins&#10;&#10;AI-generated content may be incorrect.">
            <a:extLst>
              <a:ext uri="{FF2B5EF4-FFF2-40B4-BE49-F238E27FC236}">
                <a16:creationId xmlns:a16="http://schemas.microsoft.com/office/drawing/2014/main" id="{54399F3B-B674-F89B-E5B7-B69ECA0104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87681" y="1514649"/>
            <a:ext cx="2339229" cy="5059149"/>
          </a:xfrm>
          <a:prstGeom prst="rect">
            <a:avLst/>
          </a:prstGeom>
        </p:spPr>
      </p:pic>
    </p:spTree>
    <p:extLst>
      <p:ext uri="{BB962C8B-B14F-4D97-AF65-F5344CB8AC3E}">
        <p14:creationId xmlns:p14="http://schemas.microsoft.com/office/powerpoint/2010/main" val="148886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5935A-AD61-21BD-847F-6A2067499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E95288-D3C8-77FA-383D-02EB3E992C8F}"/>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0D96020-D060-7F62-BCCF-378EB5292DE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Dividend &amp; Working Capital</a:t>
            </a:r>
          </a:p>
        </p:txBody>
      </p:sp>
      <p:sp>
        <p:nvSpPr>
          <p:cNvPr id="5" name="Rectangle 4">
            <a:extLst>
              <a:ext uri="{FF2B5EF4-FFF2-40B4-BE49-F238E27FC236}">
                <a16:creationId xmlns:a16="http://schemas.microsoft.com/office/drawing/2014/main" id="{0E80D370-240C-AB2A-8955-1EDA3017546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87D5B-2ECE-3F51-4D30-C8412587159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5A4E6C-4D7A-7D7C-C85E-325FC5E8EC0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C02144-4F93-9402-DAED-D7B9F0BF2C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FE6FB59A-042F-7446-E3BB-07CB9AFC70B8}"/>
              </a:ext>
            </a:extLst>
          </p:cNvPr>
          <p:cNvSpPr/>
          <p:nvPr/>
        </p:nvSpPr>
        <p:spPr>
          <a:xfrm>
            <a:off x="806586" y="2228541"/>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AB1DC8FC-1EB8-68DC-163F-97A1DEF82EAD}"/>
              </a:ext>
            </a:extLst>
          </p:cNvPr>
          <p:cNvSpPr/>
          <p:nvPr/>
        </p:nvSpPr>
        <p:spPr>
          <a:xfrm>
            <a:off x="806586" y="2228541"/>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A0CF1564-F344-7013-3710-5AAB0026C90F}"/>
              </a:ext>
            </a:extLst>
          </p:cNvPr>
          <p:cNvSpPr/>
          <p:nvPr/>
        </p:nvSpPr>
        <p:spPr>
          <a:xfrm>
            <a:off x="8678046" y="2228541"/>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63F00B09-6E15-5141-26F2-602636BEFEF0}"/>
              </a:ext>
            </a:extLst>
          </p:cNvPr>
          <p:cNvSpPr/>
          <p:nvPr/>
        </p:nvSpPr>
        <p:spPr>
          <a:xfrm>
            <a:off x="8678046" y="2228541"/>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21952503-603C-4CE7-E40F-37FBA712EE10}"/>
              </a:ext>
            </a:extLst>
          </p:cNvPr>
          <p:cNvSpPr/>
          <p:nvPr/>
        </p:nvSpPr>
        <p:spPr>
          <a:xfrm>
            <a:off x="1240926" y="2227906"/>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Dividend Policy</a:t>
            </a:r>
            <a:endParaRPr lang="en-US" sz="1600" b="1" dirty="0"/>
          </a:p>
        </p:txBody>
      </p:sp>
      <p:sp>
        <p:nvSpPr>
          <p:cNvPr id="13" name="Text 17">
            <a:extLst>
              <a:ext uri="{FF2B5EF4-FFF2-40B4-BE49-F238E27FC236}">
                <a16:creationId xmlns:a16="http://schemas.microsoft.com/office/drawing/2014/main" id="{05C8F222-0150-9330-2A37-20A567F57E86}"/>
              </a:ext>
            </a:extLst>
          </p:cNvPr>
          <p:cNvSpPr/>
          <p:nvPr/>
        </p:nvSpPr>
        <p:spPr>
          <a:xfrm>
            <a:off x="805951" y="2993081"/>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Dividend decisions involve determining how much profit should be distributed to shareholders and how much should be retained within the company for future growth. A clear dividend policy signals stability and future plans to investors.</a:t>
            </a:r>
            <a:endParaRPr lang="en-US" sz="1600" b="1" dirty="0"/>
          </a:p>
        </p:txBody>
      </p:sp>
      <p:sp>
        <p:nvSpPr>
          <p:cNvPr id="14" name="Text 18">
            <a:extLst>
              <a:ext uri="{FF2B5EF4-FFF2-40B4-BE49-F238E27FC236}">
                <a16:creationId xmlns:a16="http://schemas.microsoft.com/office/drawing/2014/main" id="{EB1E6AB7-E29F-52DD-73DC-C7B88444EE62}"/>
              </a:ext>
            </a:extLst>
          </p:cNvPr>
          <p:cNvSpPr/>
          <p:nvPr/>
        </p:nvSpPr>
        <p:spPr>
          <a:xfrm>
            <a:off x="9112386" y="2227906"/>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Working Capital Management</a:t>
            </a:r>
            <a:endParaRPr lang="en-US" sz="1600" b="1" dirty="0"/>
          </a:p>
        </p:txBody>
      </p:sp>
      <p:sp>
        <p:nvSpPr>
          <p:cNvPr id="15" name="Text 19">
            <a:extLst>
              <a:ext uri="{FF2B5EF4-FFF2-40B4-BE49-F238E27FC236}">
                <a16:creationId xmlns:a16="http://schemas.microsoft.com/office/drawing/2014/main" id="{77BE6E24-1E81-4BE7-31F1-1552937AE02A}"/>
              </a:ext>
            </a:extLst>
          </p:cNvPr>
          <p:cNvSpPr/>
          <p:nvPr/>
        </p:nvSpPr>
        <p:spPr>
          <a:xfrm>
            <a:off x="8677411" y="2993081"/>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Working capital management focuses on managing short-term assets and liabilities, such as cash, inventory, and accounts receivable and payable. The goal is to maintain sufficient liquidity to meet short-term obligations while maximizing efficiency.</a:t>
            </a:r>
            <a:endParaRPr lang="en-US" sz="1600" b="1" dirty="0"/>
          </a:p>
        </p:txBody>
      </p:sp>
      <p:pic>
        <p:nvPicPr>
          <p:cNvPr id="16" name="Picture 15" descr="A screen shot of a graph&#10;&#10;AI-generated content may be incorrect.">
            <a:extLst>
              <a:ext uri="{FF2B5EF4-FFF2-40B4-BE49-F238E27FC236}">
                <a16:creationId xmlns:a16="http://schemas.microsoft.com/office/drawing/2014/main" id="{E6BD05C8-64AA-AD36-6F10-56A1B05583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1151" y="2227906"/>
            <a:ext cx="3694931" cy="3578122"/>
          </a:xfrm>
          <a:prstGeom prst="rect">
            <a:avLst/>
          </a:prstGeom>
        </p:spPr>
      </p:pic>
    </p:spTree>
    <p:extLst>
      <p:ext uri="{BB962C8B-B14F-4D97-AF65-F5344CB8AC3E}">
        <p14:creationId xmlns:p14="http://schemas.microsoft.com/office/powerpoint/2010/main" val="299763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4C694-8B14-AF64-0224-712C92BFEF0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7A86CED-D293-3866-B96B-FF280067F7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ECFFE9-B896-0949-83E0-6CF5806073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A0F631C-155D-26A5-B23C-BE6008FEA1C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53D0939B-F16E-5AE6-1DB0-6AFBC99F16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EB320F-491D-1C14-1336-A437D7DD99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4387E4F-BAB4-AE2E-BC12-CF6F0D71BDF7}"/>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538D0A1-306E-8710-A59E-2E963098150A}"/>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4BFD721A-B654-3EF6-7837-76AD2272C8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F5A30DF8-8206-D286-507F-AF17AE4969CC}"/>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03</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7B3407AB-D14C-3999-8C57-E37B1670FD03}"/>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8242CA2-FCE0-1ECA-ABE5-E100CBA942DF}"/>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EC63F78-A94E-11A4-913B-70F0F680F218}"/>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B3DDC7CE-029A-DC99-BE37-C00079312790}"/>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D42CF65-358E-F7D0-8566-E170279EAAE4}"/>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AF8B3620-CDF9-23C4-9BD1-A494C09EEB2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&amp; Data Essentials</a:t>
            </a:r>
            <a:endParaRPr lang="en-US" sz="1600" dirty="0"/>
          </a:p>
        </p:txBody>
      </p:sp>
    </p:spTree>
    <p:extLst>
      <p:ext uri="{BB962C8B-B14F-4D97-AF65-F5344CB8AC3E}">
        <p14:creationId xmlns:p14="http://schemas.microsoft.com/office/powerpoint/2010/main" val="1308136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44DF9-1348-4CA7-4183-D62EDAFDE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07F864-6D74-2844-8981-CB0BF38403B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6341642-5D14-1E25-CA87-316217431D1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Artificial Intelligence?</a:t>
            </a:r>
          </a:p>
        </p:txBody>
      </p:sp>
      <p:sp>
        <p:nvSpPr>
          <p:cNvPr id="5" name="Rectangle 4">
            <a:extLst>
              <a:ext uri="{FF2B5EF4-FFF2-40B4-BE49-F238E27FC236}">
                <a16:creationId xmlns:a16="http://schemas.microsoft.com/office/drawing/2014/main" id="{CA8D56EF-C448-1085-DF35-1B1039499D1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E5C0E6-0B17-B113-F184-EFCBA09F250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3ABC8C-265A-6D23-08EB-3A8319C4C06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B4D420F-B9CC-5FEE-7B2C-1287914B2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3" name="Shape 10">
            <a:extLst>
              <a:ext uri="{FF2B5EF4-FFF2-40B4-BE49-F238E27FC236}">
                <a16:creationId xmlns:a16="http://schemas.microsoft.com/office/drawing/2014/main" id="{86132A8E-E8E9-E07B-4D1D-184CF5BFE80B}"/>
              </a:ext>
            </a:extLst>
          </p:cNvPr>
          <p:cNvSpPr/>
          <p:nvPr/>
        </p:nvSpPr>
        <p:spPr>
          <a:xfrm>
            <a:off x="775010" y="1996376"/>
            <a:ext cx="7781290" cy="1142332"/>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4" name="Text 11">
            <a:extLst>
              <a:ext uri="{FF2B5EF4-FFF2-40B4-BE49-F238E27FC236}">
                <a16:creationId xmlns:a16="http://schemas.microsoft.com/office/drawing/2014/main" id="{7C40F4DB-835C-B29C-7CF8-37FDDD221A26}"/>
              </a:ext>
            </a:extLst>
          </p:cNvPr>
          <p:cNvSpPr/>
          <p:nvPr/>
        </p:nvSpPr>
        <p:spPr>
          <a:xfrm>
            <a:off x="775010" y="161463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55" name="Shape 12">
            <a:extLst>
              <a:ext uri="{FF2B5EF4-FFF2-40B4-BE49-F238E27FC236}">
                <a16:creationId xmlns:a16="http://schemas.microsoft.com/office/drawing/2014/main" id="{1EBDF5A2-E69E-10DA-F352-7A68C062DEB3}"/>
              </a:ext>
            </a:extLst>
          </p:cNvPr>
          <p:cNvSpPr/>
          <p:nvPr/>
        </p:nvSpPr>
        <p:spPr>
          <a:xfrm>
            <a:off x="4185595" y="3579328"/>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6" name="Text 13">
            <a:extLst>
              <a:ext uri="{FF2B5EF4-FFF2-40B4-BE49-F238E27FC236}">
                <a16:creationId xmlns:a16="http://schemas.microsoft.com/office/drawing/2014/main" id="{8D152F59-99AE-4E55-8DC1-4CCC0D09336D}"/>
              </a:ext>
            </a:extLst>
          </p:cNvPr>
          <p:cNvSpPr/>
          <p:nvPr/>
        </p:nvSpPr>
        <p:spPr>
          <a:xfrm>
            <a:off x="4185595" y="357932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57" name="Shape 14">
            <a:extLst>
              <a:ext uri="{FF2B5EF4-FFF2-40B4-BE49-F238E27FC236}">
                <a16:creationId xmlns:a16="http://schemas.microsoft.com/office/drawing/2014/main" id="{A7C6EC30-98F8-8EC9-4A2F-9D9E049442FD}"/>
              </a:ext>
            </a:extLst>
          </p:cNvPr>
          <p:cNvSpPr/>
          <p:nvPr/>
        </p:nvSpPr>
        <p:spPr>
          <a:xfrm>
            <a:off x="902010" y="5195294"/>
            <a:ext cx="7654290" cy="1236199"/>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8" name="Text 15">
            <a:extLst>
              <a:ext uri="{FF2B5EF4-FFF2-40B4-BE49-F238E27FC236}">
                <a16:creationId xmlns:a16="http://schemas.microsoft.com/office/drawing/2014/main" id="{6C21DEFE-8197-BDD3-15C2-27AA232FEE21}"/>
              </a:ext>
            </a:extLst>
          </p:cNvPr>
          <p:cNvSpPr/>
          <p:nvPr/>
        </p:nvSpPr>
        <p:spPr>
          <a:xfrm>
            <a:off x="902010" y="539415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62" name="Text 16">
            <a:extLst>
              <a:ext uri="{FF2B5EF4-FFF2-40B4-BE49-F238E27FC236}">
                <a16:creationId xmlns:a16="http://schemas.microsoft.com/office/drawing/2014/main" id="{0F8D7CEF-2C48-45A4-954F-6E975A28A281}"/>
              </a:ext>
            </a:extLst>
          </p:cNvPr>
          <p:cNvSpPr/>
          <p:nvPr/>
        </p:nvSpPr>
        <p:spPr>
          <a:xfrm>
            <a:off x="362260" y="139157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63" name="Text 17">
            <a:extLst>
              <a:ext uri="{FF2B5EF4-FFF2-40B4-BE49-F238E27FC236}">
                <a16:creationId xmlns:a16="http://schemas.microsoft.com/office/drawing/2014/main" id="{3795D889-ADAD-BB52-15F6-23DB623E9040}"/>
              </a:ext>
            </a:extLst>
          </p:cNvPr>
          <p:cNvSpPr/>
          <p:nvPr/>
        </p:nvSpPr>
        <p:spPr>
          <a:xfrm>
            <a:off x="1307775" y="1739702"/>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Definition of AI</a:t>
            </a:r>
            <a:endParaRPr lang="en-US" sz="1600" dirty="0"/>
          </a:p>
        </p:txBody>
      </p:sp>
      <p:sp>
        <p:nvSpPr>
          <p:cNvPr id="64" name="Text 18">
            <a:extLst>
              <a:ext uri="{FF2B5EF4-FFF2-40B4-BE49-F238E27FC236}">
                <a16:creationId xmlns:a16="http://schemas.microsoft.com/office/drawing/2014/main" id="{648AA872-262D-C373-E2F2-B03BA16F8908}"/>
              </a:ext>
            </a:extLst>
          </p:cNvPr>
          <p:cNvSpPr/>
          <p:nvPr/>
        </p:nvSpPr>
        <p:spPr>
          <a:xfrm>
            <a:off x="1151882" y="203170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Artificial Intelligence (AI) refers to the ability of computers and software to perform tasks that typically require human intelligence, such as recognizing patterns, learning from data, and making predictions.</a:t>
            </a:r>
            <a:endParaRPr lang="en-US" sz="1600" b="1" dirty="0"/>
          </a:p>
        </p:txBody>
      </p:sp>
      <p:sp>
        <p:nvSpPr>
          <p:cNvPr id="65" name="Text 19">
            <a:extLst>
              <a:ext uri="{FF2B5EF4-FFF2-40B4-BE49-F238E27FC236}">
                <a16:creationId xmlns:a16="http://schemas.microsoft.com/office/drawing/2014/main" id="{78C281DA-558B-FAF9-59BD-F372C292C33F}"/>
              </a:ext>
            </a:extLst>
          </p:cNvPr>
          <p:cNvSpPr/>
          <p:nvPr/>
        </p:nvSpPr>
        <p:spPr>
          <a:xfrm>
            <a:off x="3847140" y="3089108"/>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66" name="Text 20">
            <a:extLst>
              <a:ext uri="{FF2B5EF4-FFF2-40B4-BE49-F238E27FC236}">
                <a16:creationId xmlns:a16="http://schemas.microsoft.com/office/drawing/2014/main" id="{28180155-9679-7B78-F813-BCCAC2CE0EAD}"/>
              </a:ext>
            </a:extLst>
          </p:cNvPr>
          <p:cNvSpPr/>
          <p:nvPr/>
        </p:nvSpPr>
        <p:spPr>
          <a:xfrm>
            <a:off x="4801228" y="3366712"/>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in Finance</a:t>
            </a:r>
            <a:endParaRPr lang="en-US" sz="1600" dirty="0"/>
          </a:p>
        </p:txBody>
      </p:sp>
      <p:sp>
        <p:nvSpPr>
          <p:cNvPr id="67" name="Text 21">
            <a:extLst>
              <a:ext uri="{FF2B5EF4-FFF2-40B4-BE49-F238E27FC236}">
                <a16:creationId xmlns:a16="http://schemas.microsoft.com/office/drawing/2014/main" id="{4C255B25-EC7B-36D9-84AC-E513616F0106}"/>
              </a:ext>
            </a:extLst>
          </p:cNvPr>
          <p:cNvSpPr/>
          <p:nvPr/>
        </p:nvSpPr>
        <p:spPr>
          <a:xfrm>
            <a:off x="4591360" y="3826978"/>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finance, AI can analyze large datasets to detect trends, suggest decisions, and provide insights faster than humans. It is used for tasks like sales forecasting, fraud detection, and portfolio management.</a:t>
            </a:r>
            <a:endParaRPr lang="en-US" sz="1600" b="1" dirty="0"/>
          </a:p>
        </p:txBody>
      </p:sp>
      <p:sp>
        <p:nvSpPr>
          <p:cNvPr id="68" name="Text 22">
            <a:extLst>
              <a:ext uri="{FF2B5EF4-FFF2-40B4-BE49-F238E27FC236}">
                <a16:creationId xmlns:a16="http://schemas.microsoft.com/office/drawing/2014/main" id="{7709314D-B303-917E-340E-4284072E7123}"/>
              </a:ext>
            </a:extLst>
          </p:cNvPr>
          <p:cNvSpPr/>
          <p:nvPr/>
        </p:nvSpPr>
        <p:spPr>
          <a:xfrm>
            <a:off x="514050" y="4588978"/>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69" name="Text 23">
            <a:extLst>
              <a:ext uri="{FF2B5EF4-FFF2-40B4-BE49-F238E27FC236}">
                <a16:creationId xmlns:a16="http://schemas.microsoft.com/office/drawing/2014/main" id="{1A58DE27-CE1A-F912-6053-F013B507A8E5}"/>
              </a:ext>
            </a:extLst>
          </p:cNvPr>
          <p:cNvSpPr/>
          <p:nvPr/>
        </p:nvSpPr>
        <p:spPr>
          <a:xfrm>
            <a:off x="1432565" y="491715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Capabilities</a:t>
            </a:r>
            <a:endParaRPr lang="en-US" sz="1600" dirty="0"/>
          </a:p>
        </p:txBody>
      </p:sp>
      <p:sp>
        <p:nvSpPr>
          <p:cNvPr id="70" name="Text 24">
            <a:extLst>
              <a:ext uri="{FF2B5EF4-FFF2-40B4-BE49-F238E27FC236}">
                <a16:creationId xmlns:a16="http://schemas.microsoft.com/office/drawing/2014/main" id="{10119299-E437-F7C4-BFDE-5A496E91A9EA}"/>
              </a:ext>
            </a:extLst>
          </p:cNvPr>
          <p:cNvSpPr/>
          <p:nvPr/>
        </p:nvSpPr>
        <p:spPr>
          <a:xfrm>
            <a:off x="1307775" y="5355109"/>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processes vast amounts of data quickly and accurately, enabling financial managers to make more informed decisions. It does not replace human judgment but enhances it by providing data-driven insights.</a:t>
            </a:r>
            <a:endParaRPr lang="en-US" sz="1600" b="1" dirty="0"/>
          </a:p>
        </p:txBody>
      </p:sp>
      <p:pic>
        <p:nvPicPr>
          <p:cNvPr id="4" name="Picture 3" descr="A blue circular pattern with people icons&#10;&#10;AI-generated content may be incorrect.">
            <a:extLst>
              <a:ext uri="{FF2B5EF4-FFF2-40B4-BE49-F238E27FC236}">
                <a16:creationId xmlns:a16="http://schemas.microsoft.com/office/drawing/2014/main" id="{0FC0D4B1-5C0E-4A60-23D7-C0810087D7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7657" y="1955850"/>
            <a:ext cx="1839334" cy="1517170"/>
          </a:xfrm>
          <a:prstGeom prst="rect">
            <a:avLst/>
          </a:prstGeom>
        </p:spPr>
      </p:pic>
      <p:pic>
        <p:nvPicPr>
          <p:cNvPr id="9" name="Picture 8" descr="A group of people standing in front of a network of images&#10;&#10;AI-generated content may be incorrect.">
            <a:extLst>
              <a:ext uri="{FF2B5EF4-FFF2-40B4-BE49-F238E27FC236}">
                <a16:creationId xmlns:a16="http://schemas.microsoft.com/office/drawing/2014/main" id="{B4908FD2-29E3-BA71-6061-578CBF0093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9907" y="3261736"/>
            <a:ext cx="1712226" cy="1609432"/>
          </a:xfrm>
          <a:prstGeom prst="rect">
            <a:avLst/>
          </a:prstGeom>
        </p:spPr>
      </p:pic>
      <p:pic>
        <p:nvPicPr>
          <p:cNvPr id="12" name="Picture 11" descr="A blue wireframe of a human head&#10;&#10;AI-generated content may be incorrect.">
            <a:extLst>
              <a:ext uri="{FF2B5EF4-FFF2-40B4-BE49-F238E27FC236}">
                <a16:creationId xmlns:a16="http://schemas.microsoft.com/office/drawing/2014/main" id="{C5D0E1A6-3AB8-2083-F699-F6F7FEB2DE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78851" y="5076549"/>
            <a:ext cx="1738140" cy="1338556"/>
          </a:xfrm>
          <a:prstGeom prst="rect">
            <a:avLst/>
          </a:prstGeom>
        </p:spPr>
      </p:pic>
    </p:spTree>
    <p:extLst>
      <p:ext uri="{BB962C8B-B14F-4D97-AF65-F5344CB8AC3E}">
        <p14:creationId xmlns:p14="http://schemas.microsoft.com/office/powerpoint/2010/main" val="201151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D91AE-627B-035C-6834-310A56DAC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464A6-A725-553D-CE7B-1FA8B53A8D1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CD7854AC-214B-F6C5-F5AE-A7E62AC5D16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Machine Learning?</a:t>
            </a:r>
          </a:p>
        </p:txBody>
      </p:sp>
      <p:sp>
        <p:nvSpPr>
          <p:cNvPr id="5" name="Rectangle 4">
            <a:extLst>
              <a:ext uri="{FF2B5EF4-FFF2-40B4-BE49-F238E27FC236}">
                <a16:creationId xmlns:a16="http://schemas.microsoft.com/office/drawing/2014/main" id="{291EC5E5-E857-E6E0-6FC9-6C56AD9D44F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72C7E0-C1E0-71A3-514C-B2620D98D5F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752B7B-DD35-957E-ACB9-2AA6FA38814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51505F1-8D72-69B3-8FF4-EFF307F816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Shape 10">
            <a:extLst>
              <a:ext uri="{FF2B5EF4-FFF2-40B4-BE49-F238E27FC236}">
                <a16:creationId xmlns:a16="http://schemas.microsoft.com/office/drawing/2014/main" id="{0E412974-FFDC-7F8C-51B0-CA43F762CEB4}"/>
              </a:ext>
            </a:extLst>
          </p:cNvPr>
          <p:cNvSpPr/>
          <p:nvPr/>
        </p:nvSpPr>
        <p:spPr>
          <a:xfrm>
            <a:off x="1713865" y="1828031"/>
            <a:ext cx="2498725" cy="4168274"/>
          </a:xfrm>
          <a:prstGeom prst="rect">
            <a:avLst/>
          </a:prstGeom>
          <a:solidFill>
            <a:srgbClr val="00B0F0"/>
          </a:solidFill>
          <a:ln/>
        </p:spPr>
        <p:txBody>
          <a:bodyPr/>
          <a:lstStyle/>
          <a:p>
            <a:pPr marL="0" algn="r" defTabSz="914400" rtl="1" eaLnBrk="1" latinLnBrk="0" hangingPunct="1"/>
            <a:endParaRPr lang="en-EG"/>
          </a:p>
        </p:txBody>
      </p:sp>
      <p:sp>
        <p:nvSpPr>
          <p:cNvPr id="20" name="Text 11">
            <a:extLst>
              <a:ext uri="{FF2B5EF4-FFF2-40B4-BE49-F238E27FC236}">
                <a16:creationId xmlns:a16="http://schemas.microsoft.com/office/drawing/2014/main" id="{2B37ACA7-8149-6920-B792-AB8E63D9F2D4}"/>
              </a:ext>
            </a:extLst>
          </p:cNvPr>
          <p:cNvSpPr/>
          <p:nvPr/>
        </p:nvSpPr>
        <p:spPr>
          <a:xfrm>
            <a:off x="1713865" y="1899285"/>
            <a:ext cx="2498725" cy="364998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4">
            <a:extLst>
              <a:ext uri="{FF2B5EF4-FFF2-40B4-BE49-F238E27FC236}">
                <a16:creationId xmlns:a16="http://schemas.microsoft.com/office/drawing/2014/main" id="{27AF8FC4-70D5-353B-E0AD-37E01C5F41BE}"/>
              </a:ext>
            </a:extLst>
          </p:cNvPr>
          <p:cNvSpPr/>
          <p:nvPr/>
        </p:nvSpPr>
        <p:spPr>
          <a:xfrm>
            <a:off x="5078095" y="147002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2" name="Text 15">
            <a:extLst>
              <a:ext uri="{FF2B5EF4-FFF2-40B4-BE49-F238E27FC236}">
                <a16:creationId xmlns:a16="http://schemas.microsoft.com/office/drawing/2014/main" id="{5A6D3757-CDB3-5551-97E9-BD195DA54709}"/>
              </a:ext>
            </a:extLst>
          </p:cNvPr>
          <p:cNvSpPr/>
          <p:nvPr/>
        </p:nvSpPr>
        <p:spPr>
          <a:xfrm>
            <a:off x="5078095" y="1470025"/>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16">
            <a:extLst>
              <a:ext uri="{FF2B5EF4-FFF2-40B4-BE49-F238E27FC236}">
                <a16:creationId xmlns:a16="http://schemas.microsoft.com/office/drawing/2014/main" id="{91203ED1-22C1-40BF-9AA8-3D7C35F4126E}"/>
              </a:ext>
            </a:extLst>
          </p:cNvPr>
          <p:cNvSpPr/>
          <p:nvPr/>
        </p:nvSpPr>
        <p:spPr>
          <a:xfrm>
            <a:off x="4963795" y="1305560"/>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4" name="Text 17">
            <a:extLst>
              <a:ext uri="{FF2B5EF4-FFF2-40B4-BE49-F238E27FC236}">
                <a16:creationId xmlns:a16="http://schemas.microsoft.com/office/drawing/2014/main" id="{6515243F-52BC-1379-2A39-5606021C18DB}"/>
              </a:ext>
            </a:extLst>
          </p:cNvPr>
          <p:cNvSpPr/>
          <p:nvPr/>
        </p:nvSpPr>
        <p:spPr>
          <a:xfrm>
            <a:off x="4963795" y="1305560"/>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8">
            <a:extLst>
              <a:ext uri="{FF2B5EF4-FFF2-40B4-BE49-F238E27FC236}">
                <a16:creationId xmlns:a16="http://schemas.microsoft.com/office/drawing/2014/main" id="{C0EF6DC6-EB1F-ABCF-4F75-B9D5B71A07D3}"/>
              </a:ext>
            </a:extLst>
          </p:cNvPr>
          <p:cNvSpPr/>
          <p:nvPr/>
        </p:nvSpPr>
        <p:spPr>
          <a:xfrm>
            <a:off x="5128260" y="396303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7" name="Text 19">
            <a:extLst>
              <a:ext uri="{FF2B5EF4-FFF2-40B4-BE49-F238E27FC236}">
                <a16:creationId xmlns:a16="http://schemas.microsoft.com/office/drawing/2014/main" id="{05F6FBB3-3D51-2473-D9B4-4DA5DE56117C}"/>
              </a:ext>
            </a:extLst>
          </p:cNvPr>
          <p:cNvSpPr/>
          <p:nvPr/>
        </p:nvSpPr>
        <p:spPr>
          <a:xfrm>
            <a:off x="5128260" y="3963035"/>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20">
            <a:extLst>
              <a:ext uri="{FF2B5EF4-FFF2-40B4-BE49-F238E27FC236}">
                <a16:creationId xmlns:a16="http://schemas.microsoft.com/office/drawing/2014/main" id="{552F675F-05CC-8DD3-914A-C007E72E5C35}"/>
              </a:ext>
            </a:extLst>
          </p:cNvPr>
          <p:cNvSpPr/>
          <p:nvPr/>
        </p:nvSpPr>
        <p:spPr>
          <a:xfrm>
            <a:off x="5013960" y="3798570"/>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9" name="Text 21">
            <a:extLst>
              <a:ext uri="{FF2B5EF4-FFF2-40B4-BE49-F238E27FC236}">
                <a16:creationId xmlns:a16="http://schemas.microsoft.com/office/drawing/2014/main" id="{58976697-B3C5-09B5-35B8-FD4014E15A75}"/>
              </a:ext>
            </a:extLst>
          </p:cNvPr>
          <p:cNvSpPr/>
          <p:nvPr/>
        </p:nvSpPr>
        <p:spPr>
          <a:xfrm>
            <a:off x="5013960" y="3798570"/>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30" name="Text 22">
            <a:extLst>
              <a:ext uri="{FF2B5EF4-FFF2-40B4-BE49-F238E27FC236}">
                <a16:creationId xmlns:a16="http://schemas.microsoft.com/office/drawing/2014/main" id="{D0091BED-A1BA-322A-C8E7-304900EB776B}"/>
              </a:ext>
            </a:extLst>
          </p:cNvPr>
          <p:cNvSpPr/>
          <p:nvPr/>
        </p:nvSpPr>
        <p:spPr>
          <a:xfrm>
            <a:off x="5013960" y="147193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Definition of Machine Learning</a:t>
            </a:r>
            <a:endParaRPr lang="en-US" sz="1600" b="1" dirty="0"/>
          </a:p>
        </p:txBody>
      </p:sp>
      <p:sp>
        <p:nvSpPr>
          <p:cNvPr id="31" name="Text 23">
            <a:extLst>
              <a:ext uri="{FF2B5EF4-FFF2-40B4-BE49-F238E27FC236}">
                <a16:creationId xmlns:a16="http://schemas.microsoft.com/office/drawing/2014/main" id="{348FA298-A803-EE74-DB1D-452FF8E1775E}"/>
              </a:ext>
            </a:extLst>
          </p:cNvPr>
          <p:cNvSpPr/>
          <p:nvPr/>
        </p:nvSpPr>
        <p:spPr>
          <a:xfrm>
            <a:off x="5013960" y="1965325"/>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(ML) is a subset of AI where algorithms learn from historical data instead of being programmed with fixed rules. The models identify patterns and use them to make predictions on new data.</a:t>
            </a:r>
            <a:endParaRPr lang="en-US" sz="1600" b="1" dirty="0"/>
          </a:p>
        </p:txBody>
      </p:sp>
      <p:sp>
        <p:nvSpPr>
          <p:cNvPr id="32" name="Text 24">
            <a:extLst>
              <a:ext uri="{FF2B5EF4-FFF2-40B4-BE49-F238E27FC236}">
                <a16:creationId xmlns:a16="http://schemas.microsoft.com/office/drawing/2014/main" id="{A516283F-31A1-0790-D546-171CFA9411A0}"/>
              </a:ext>
            </a:extLst>
          </p:cNvPr>
          <p:cNvSpPr/>
          <p:nvPr/>
        </p:nvSpPr>
        <p:spPr>
          <a:xfrm>
            <a:off x="5064125" y="396494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Applications in Finance</a:t>
            </a:r>
            <a:endParaRPr lang="en-US" sz="1600" b="1" dirty="0"/>
          </a:p>
        </p:txBody>
      </p:sp>
      <p:sp>
        <p:nvSpPr>
          <p:cNvPr id="33" name="Text 25">
            <a:extLst>
              <a:ext uri="{FF2B5EF4-FFF2-40B4-BE49-F238E27FC236}">
                <a16:creationId xmlns:a16="http://schemas.microsoft.com/office/drawing/2014/main" id="{8B3A4F75-6041-98C5-E2F6-3C66AB176FFB}"/>
              </a:ext>
            </a:extLst>
          </p:cNvPr>
          <p:cNvSpPr/>
          <p:nvPr/>
        </p:nvSpPr>
        <p:spPr>
          <a:xfrm>
            <a:off x="5064125" y="4458335"/>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financial management, ML can support forecasting, risk scoring, and decision-making by analyzing historical data to identify trends and predict future outcomes.</a:t>
            </a:r>
            <a:endParaRPr lang="en-US" sz="1600" b="1" dirty="0"/>
          </a:p>
        </p:txBody>
      </p:sp>
      <p:pic>
        <p:nvPicPr>
          <p:cNvPr id="4" name="Picture 3" descr="A person looking at a computer screen&#10;&#10;AI-generated content may be incorrect.">
            <a:extLst>
              <a:ext uri="{FF2B5EF4-FFF2-40B4-BE49-F238E27FC236}">
                <a16:creationId xmlns:a16="http://schemas.microsoft.com/office/drawing/2014/main" id="{6B5A4758-F130-B00D-BDF7-85F20886E8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788" y="2181579"/>
            <a:ext cx="2705100" cy="3444186"/>
          </a:xfrm>
          <a:prstGeom prst="rect">
            <a:avLst/>
          </a:prstGeom>
        </p:spPr>
      </p:pic>
    </p:spTree>
    <p:extLst>
      <p:ext uri="{BB962C8B-B14F-4D97-AF65-F5344CB8AC3E}">
        <p14:creationId xmlns:p14="http://schemas.microsoft.com/office/powerpoint/2010/main" val="175823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A72F4-7FD3-DEA7-A136-FB34A89F4B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3B6918-FEE8-DB3A-8B35-2048F3EB609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886548EF-E07B-9EB4-8FD2-BE5BDC8B017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Data &amp; Analytics in Finance</a:t>
            </a:r>
          </a:p>
        </p:txBody>
      </p:sp>
      <p:sp>
        <p:nvSpPr>
          <p:cNvPr id="5" name="Rectangle 4">
            <a:extLst>
              <a:ext uri="{FF2B5EF4-FFF2-40B4-BE49-F238E27FC236}">
                <a16:creationId xmlns:a16="http://schemas.microsoft.com/office/drawing/2014/main" id="{9D7B7B99-D9B2-ED56-0860-67F018CC0A2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4EFD0B-DFE4-C122-BF96-E22CF388AE9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5C713E-2D9C-37A6-A7FA-3BC7A5D8E13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19979E8-089F-0879-ED49-F1813C2D3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Shape 0">
            <a:extLst>
              <a:ext uri="{FF2B5EF4-FFF2-40B4-BE49-F238E27FC236}">
                <a16:creationId xmlns:a16="http://schemas.microsoft.com/office/drawing/2014/main" id="{797AB572-D631-9716-0A85-D49E93A29B7E}"/>
              </a:ext>
            </a:extLst>
          </p:cNvPr>
          <p:cNvSpPr/>
          <p:nvPr/>
        </p:nvSpPr>
        <p:spPr>
          <a:xfrm>
            <a:off x="478322" y="4195988"/>
            <a:ext cx="3767455" cy="558800"/>
          </a:xfrm>
          <a:prstGeom prst="roundRect">
            <a:avLst>
              <a:gd name="adj" fmla="val 45340"/>
            </a:avLst>
          </a:prstGeom>
          <a:solidFill>
            <a:srgbClr val="00B0F0"/>
          </a:solidFill>
          <a:ln/>
        </p:spPr>
        <p:txBody>
          <a:bodyPr/>
          <a:lstStyle/>
          <a:p>
            <a:pPr marL="0" algn="r" defTabSz="914400" rtl="1" eaLnBrk="1" latinLnBrk="0" hangingPunct="1"/>
            <a:endParaRPr lang="en-EG"/>
          </a:p>
        </p:txBody>
      </p:sp>
      <p:sp>
        <p:nvSpPr>
          <p:cNvPr id="18" name="Text 1">
            <a:extLst>
              <a:ext uri="{FF2B5EF4-FFF2-40B4-BE49-F238E27FC236}">
                <a16:creationId xmlns:a16="http://schemas.microsoft.com/office/drawing/2014/main" id="{CD4C2E95-5E9A-B404-6B5F-C18D72B9305D}"/>
              </a:ext>
            </a:extLst>
          </p:cNvPr>
          <p:cNvSpPr/>
          <p:nvPr/>
        </p:nvSpPr>
        <p:spPr>
          <a:xfrm>
            <a:off x="478322"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12">
            <a:extLst>
              <a:ext uri="{FF2B5EF4-FFF2-40B4-BE49-F238E27FC236}">
                <a16:creationId xmlns:a16="http://schemas.microsoft.com/office/drawing/2014/main" id="{978DD346-13D4-EA5D-2987-042CBE1C5C42}"/>
              </a:ext>
            </a:extLst>
          </p:cNvPr>
          <p:cNvSpPr/>
          <p:nvPr/>
        </p:nvSpPr>
        <p:spPr>
          <a:xfrm>
            <a:off x="4636302" y="4195988"/>
            <a:ext cx="3767455" cy="558800"/>
          </a:xfrm>
          <a:prstGeom prst="roundRect">
            <a:avLst>
              <a:gd name="adj" fmla="val 45340"/>
            </a:avLst>
          </a:prstGeom>
          <a:solidFill>
            <a:srgbClr val="00B0F0"/>
          </a:solidFill>
          <a:ln/>
        </p:spPr>
        <p:txBody>
          <a:bodyPr/>
          <a:lstStyle/>
          <a:p>
            <a:endParaRPr lang="en-EG"/>
          </a:p>
        </p:txBody>
      </p:sp>
      <p:sp>
        <p:nvSpPr>
          <p:cNvPr id="20" name="Text 13">
            <a:extLst>
              <a:ext uri="{FF2B5EF4-FFF2-40B4-BE49-F238E27FC236}">
                <a16:creationId xmlns:a16="http://schemas.microsoft.com/office/drawing/2014/main" id="{D1195293-0015-7483-378E-97C2AE8A358B}"/>
              </a:ext>
            </a:extLst>
          </p:cNvPr>
          <p:cNvSpPr/>
          <p:nvPr/>
        </p:nvSpPr>
        <p:spPr>
          <a:xfrm>
            <a:off x="4636302"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CF0EF3E1-922B-9953-D7B6-C69DCB3F0967}"/>
              </a:ext>
            </a:extLst>
          </p:cNvPr>
          <p:cNvSpPr/>
          <p:nvPr/>
        </p:nvSpPr>
        <p:spPr>
          <a:xfrm>
            <a:off x="478322" y="1953168"/>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Data in Finance</a:t>
            </a:r>
            <a:endParaRPr lang="en-US" sz="1600" dirty="0"/>
          </a:p>
        </p:txBody>
      </p:sp>
      <p:sp>
        <p:nvSpPr>
          <p:cNvPr id="22" name="Text 15">
            <a:extLst>
              <a:ext uri="{FF2B5EF4-FFF2-40B4-BE49-F238E27FC236}">
                <a16:creationId xmlns:a16="http://schemas.microsoft.com/office/drawing/2014/main" id="{E33CC65E-F46A-8F5D-D68F-CC7BB39A1C1A}"/>
              </a:ext>
            </a:extLst>
          </p:cNvPr>
          <p:cNvSpPr/>
          <p:nvPr/>
        </p:nvSpPr>
        <p:spPr>
          <a:xfrm>
            <a:off x="478322" y="2698023"/>
            <a:ext cx="7887970" cy="982437"/>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is information in a form that computers can process, such as numbers, dates, and text. In finance, data includes accounting records, market prices, customer transactions, and news articles.</a:t>
            </a:r>
            <a:endParaRPr lang="en-US" sz="1600" b="1" dirty="0"/>
          </a:p>
        </p:txBody>
      </p:sp>
      <p:sp>
        <p:nvSpPr>
          <p:cNvPr id="23" name="Text 16">
            <a:extLst>
              <a:ext uri="{FF2B5EF4-FFF2-40B4-BE49-F238E27FC236}">
                <a16:creationId xmlns:a16="http://schemas.microsoft.com/office/drawing/2014/main" id="{A858858C-F4BB-63AE-DEAF-04D0D23EB9BC}"/>
              </a:ext>
            </a:extLst>
          </p:cNvPr>
          <p:cNvSpPr/>
          <p:nvPr/>
        </p:nvSpPr>
        <p:spPr>
          <a:xfrm>
            <a:off x="545632"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Data Analytics</a:t>
            </a:r>
            <a:endParaRPr lang="en-US" sz="1600" b="1" dirty="0"/>
          </a:p>
        </p:txBody>
      </p:sp>
      <p:sp>
        <p:nvSpPr>
          <p:cNvPr id="24" name="Text 17">
            <a:extLst>
              <a:ext uri="{FF2B5EF4-FFF2-40B4-BE49-F238E27FC236}">
                <a16:creationId xmlns:a16="http://schemas.microsoft.com/office/drawing/2014/main" id="{00C50CA0-559F-40BC-750C-C785BD8FF10C}"/>
              </a:ext>
            </a:extLst>
          </p:cNvPr>
          <p:cNvSpPr/>
          <p:nvPr/>
        </p:nvSpPr>
        <p:spPr>
          <a:xfrm>
            <a:off x="478322" y="4796125"/>
            <a:ext cx="3845560" cy="17735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analytics involves collecting, cleaning, analyzing, and interpreting data to support decision-making. It transforms raw data into actionable insights that can guide financial strategies.</a:t>
            </a:r>
            <a:endParaRPr lang="en-US" sz="1600" b="1" dirty="0"/>
          </a:p>
        </p:txBody>
      </p:sp>
      <p:sp>
        <p:nvSpPr>
          <p:cNvPr id="26" name="Text 18">
            <a:extLst>
              <a:ext uri="{FF2B5EF4-FFF2-40B4-BE49-F238E27FC236}">
                <a16:creationId xmlns:a16="http://schemas.microsoft.com/office/drawing/2014/main" id="{359D2C98-DA8E-E310-48D3-C227EF2E8C79}"/>
              </a:ext>
            </a:extLst>
          </p:cNvPr>
          <p:cNvSpPr/>
          <p:nvPr/>
        </p:nvSpPr>
        <p:spPr>
          <a:xfrm>
            <a:off x="4703612"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Importance of Data</a:t>
            </a:r>
            <a:endParaRPr lang="en-US" sz="1600" b="1" dirty="0"/>
          </a:p>
        </p:txBody>
      </p:sp>
      <p:sp>
        <p:nvSpPr>
          <p:cNvPr id="27" name="Text 19">
            <a:extLst>
              <a:ext uri="{FF2B5EF4-FFF2-40B4-BE49-F238E27FC236}">
                <a16:creationId xmlns:a16="http://schemas.microsoft.com/office/drawing/2014/main" id="{C2373336-85E5-02A6-8794-83764A748AA2}"/>
              </a:ext>
            </a:extLst>
          </p:cNvPr>
          <p:cNvSpPr/>
          <p:nvPr/>
        </p:nvSpPr>
        <p:spPr>
          <a:xfrm>
            <a:off x="4636302" y="4792420"/>
            <a:ext cx="3845560" cy="196596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Accurate and relevant data is crucial for effective financial management. Data analytics helps identify trends, risks, and opportunities, enabling managers to make informed decisions.</a:t>
            </a:r>
            <a:endParaRPr lang="en-US" sz="1600" b="1" dirty="0"/>
          </a:p>
        </p:txBody>
      </p:sp>
      <p:pic>
        <p:nvPicPr>
          <p:cNvPr id="4" name="Picture 3" descr="A computer screen with a graph and chart&#10;&#10;AI-generated content may be incorrect.">
            <a:extLst>
              <a:ext uri="{FF2B5EF4-FFF2-40B4-BE49-F238E27FC236}">
                <a16:creationId xmlns:a16="http://schemas.microsoft.com/office/drawing/2014/main" id="{9DEE1E9C-2FD0-8B98-3859-C20167ED69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7383" y="2273421"/>
            <a:ext cx="3309921" cy="3873379"/>
          </a:xfrm>
          <a:prstGeom prst="rect">
            <a:avLst/>
          </a:prstGeom>
        </p:spPr>
      </p:pic>
    </p:spTree>
    <p:extLst>
      <p:ext uri="{BB962C8B-B14F-4D97-AF65-F5344CB8AC3E}">
        <p14:creationId xmlns:p14="http://schemas.microsoft.com/office/powerpoint/2010/main" val="2971872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596E-270A-7791-D43F-49FC93EBA9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07D011-76DB-089C-AFC7-3D25B80B8462}"/>
              </a:ext>
            </a:extLst>
          </p:cNvPr>
          <p:cNvSpPr/>
          <p:nvPr/>
        </p:nvSpPr>
        <p:spPr>
          <a:xfrm>
            <a:off x="360571"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546E9A7-0EFB-2E48-D9A8-56B083CC07B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Traditional vs Data-Driven Finance</a:t>
            </a:r>
          </a:p>
        </p:txBody>
      </p:sp>
      <p:sp>
        <p:nvSpPr>
          <p:cNvPr id="5" name="Rectangle 4">
            <a:extLst>
              <a:ext uri="{FF2B5EF4-FFF2-40B4-BE49-F238E27FC236}">
                <a16:creationId xmlns:a16="http://schemas.microsoft.com/office/drawing/2014/main" id="{6F962381-CB9B-4BE2-3EC1-4DB7E4A302C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04EC8D-D91A-0A61-3B01-8BC3417092F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FC7A1F-6D9F-A695-4EAC-D0E130C66B1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56BD78A-35E2-659A-4093-9109150901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6A819B16-C4C9-2ABB-1AAE-67A163C465F4}"/>
              </a:ext>
            </a:extLst>
          </p:cNvPr>
          <p:cNvSpPr/>
          <p:nvPr/>
        </p:nvSpPr>
        <p:spPr>
          <a:xfrm>
            <a:off x="1697294" y="206453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A1FF4579-CD17-AE9D-423E-55415A2FF5F7}"/>
              </a:ext>
            </a:extLst>
          </p:cNvPr>
          <p:cNvSpPr/>
          <p:nvPr/>
        </p:nvSpPr>
        <p:spPr>
          <a:xfrm>
            <a:off x="4747260" y="1337945"/>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0763DFCF-FB1B-5169-8757-5FB180C35F25}"/>
              </a:ext>
            </a:extLst>
          </p:cNvPr>
          <p:cNvSpPr/>
          <p:nvPr/>
        </p:nvSpPr>
        <p:spPr>
          <a:xfrm>
            <a:off x="1840804" y="2248688"/>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FA3611D5-1428-038C-C913-B83A3F59A319}"/>
              </a:ext>
            </a:extLst>
          </p:cNvPr>
          <p:cNvSpPr/>
          <p:nvPr/>
        </p:nvSpPr>
        <p:spPr>
          <a:xfrm>
            <a:off x="4890770" y="1522095"/>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5278D6CE-9B3C-96DB-A368-9CC17671761C}"/>
              </a:ext>
            </a:extLst>
          </p:cNvPr>
          <p:cNvSpPr/>
          <p:nvPr/>
        </p:nvSpPr>
        <p:spPr>
          <a:xfrm>
            <a:off x="7926131" y="2000014"/>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12" name="Text 15">
            <a:extLst>
              <a:ext uri="{FF2B5EF4-FFF2-40B4-BE49-F238E27FC236}">
                <a16:creationId xmlns:a16="http://schemas.microsoft.com/office/drawing/2014/main" id="{B57552BD-E4C6-B166-29B6-EF6F6B14CEE9}"/>
              </a:ext>
            </a:extLst>
          </p:cNvPr>
          <p:cNvSpPr/>
          <p:nvPr/>
        </p:nvSpPr>
        <p:spPr>
          <a:xfrm>
            <a:off x="8560435" y="1337945"/>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3" name="Shape 16">
            <a:extLst>
              <a:ext uri="{FF2B5EF4-FFF2-40B4-BE49-F238E27FC236}">
                <a16:creationId xmlns:a16="http://schemas.microsoft.com/office/drawing/2014/main" id="{5BB0648F-BD6E-CDC2-1CC9-0A321BF8A449}"/>
              </a:ext>
            </a:extLst>
          </p:cNvPr>
          <p:cNvSpPr/>
          <p:nvPr/>
        </p:nvSpPr>
        <p:spPr>
          <a:xfrm>
            <a:off x="8062338" y="2204199"/>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14" name="Text 17">
            <a:extLst>
              <a:ext uri="{FF2B5EF4-FFF2-40B4-BE49-F238E27FC236}">
                <a16:creationId xmlns:a16="http://schemas.microsoft.com/office/drawing/2014/main" id="{CB600A8C-A88E-B4BC-147F-C74BC581252B}"/>
              </a:ext>
            </a:extLst>
          </p:cNvPr>
          <p:cNvSpPr/>
          <p:nvPr/>
        </p:nvSpPr>
        <p:spPr>
          <a:xfrm>
            <a:off x="8703945" y="1522095"/>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Text 18">
            <a:extLst>
              <a:ext uri="{FF2B5EF4-FFF2-40B4-BE49-F238E27FC236}">
                <a16:creationId xmlns:a16="http://schemas.microsoft.com/office/drawing/2014/main" id="{F0307858-491A-8A81-9884-7162C7F35699}"/>
              </a:ext>
            </a:extLst>
          </p:cNvPr>
          <p:cNvSpPr/>
          <p:nvPr/>
        </p:nvSpPr>
        <p:spPr>
          <a:xfrm>
            <a:off x="1955739" y="2263928"/>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Traditional Finance</a:t>
            </a:r>
            <a:endParaRPr lang="en-US" sz="1600" dirty="0"/>
          </a:p>
        </p:txBody>
      </p:sp>
      <p:sp>
        <p:nvSpPr>
          <p:cNvPr id="16" name="Text 19">
            <a:extLst>
              <a:ext uri="{FF2B5EF4-FFF2-40B4-BE49-F238E27FC236}">
                <a16:creationId xmlns:a16="http://schemas.microsoft.com/office/drawing/2014/main" id="{9854ED14-FE7D-EF0B-18AA-B382488B88F0}"/>
              </a:ext>
            </a:extLst>
          </p:cNvPr>
          <p:cNvSpPr/>
          <p:nvPr/>
        </p:nvSpPr>
        <p:spPr>
          <a:xfrm>
            <a:off x="1840804" y="313451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Traditional financial management relies on basic tools like spreadsheets and ratios for decision-making. This approach is often limited by the volume of data that can be processed manually.</a:t>
            </a:r>
            <a:endParaRPr lang="en-US" sz="1600" b="1" dirty="0"/>
          </a:p>
        </p:txBody>
      </p:sp>
      <p:sp>
        <p:nvSpPr>
          <p:cNvPr id="17" name="Text 20">
            <a:extLst>
              <a:ext uri="{FF2B5EF4-FFF2-40B4-BE49-F238E27FC236}">
                <a16:creationId xmlns:a16="http://schemas.microsoft.com/office/drawing/2014/main" id="{C33BBF62-697B-5526-0815-A7E37BA06C8D}"/>
              </a:ext>
            </a:extLst>
          </p:cNvPr>
          <p:cNvSpPr/>
          <p:nvPr/>
        </p:nvSpPr>
        <p:spPr>
          <a:xfrm>
            <a:off x="8175051" y="2199404"/>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Data-Driven Finance</a:t>
            </a:r>
            <a:endParaRPr lang="en-US" sz="1600" dirty="0"/>
          </a:p>
        </p:txBody>
      </p:sp>
      <p:sp>
        <p:nvSpPr>
          <p:cNvPr id="18" name="Text 21">
            <a:extLst>
              <a:ext uri="{FF2B5EF4-FFF2-40B4-BE49-F238E27FC236}">
                <a16:creationId xmlns:a16="http://schemas.microsoft.com/office/drawing/2014/main" id="{6AD0FB4B-B841-9F06-EA51-BD04EC43CE4A}"/>
              </a:ext>
            </a:extLst>
          </p:cNvPr>
          <p:cNvSpPr/>
          <p:nvPr/>
        </p:nvSpPr>
        <p:spPr>
          <a:xfrm>
            <a:off x="8232866" y="3232071"/>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Data-driven finance leverages advanced analytics, AI, and automated tools to process large datasets and generate more accurate and timely insights. This enhances the quality of financial decisions.</a:t>
            </a:r>
            <a:endParaRPr lang="en-US" sz="1600" b="1" dirty="0"/>
          </a:p>
        </p:txBody>
      </p:sp>
      <p:pic>
        <p:nvPicPr>
          <p:cNvPr id="22" name="Picture 21" descr="A person using a computer&#10;&#10;AI-generated content may be incorrect.">
            <a:extLst>
              <a:ext uri="{FF2B5EF4-FFF2-40B4-BE49-F238E27FC236}">
                <a16:creationId xmlns:a16="http://schemas.microsoft.com/office/drawing/2014/main" id="{D14B5BD4-2D1E-58D1-8248-FA54949B38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4679" y="3034144"/>
            <a:ext cx="2654300" cy="2765606"/>
          </a:xfrm>
          <a:prstGeom prst="rect">
            <a:avLst/>
          </a:prstGeom>
        </p:spPr>
      </p:pic>
    </p:spTree>
    <p:extLst>
      <p:ext uri="{BB962C8B-B14F-4D97-AF65-F5344CB8AC3E}">
        <p14:creationId xmlns:p14="http://schemas.microsoft.com/office/powerpoint/2010/main" val="16706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2F670-9D18-8C90-4A40-75E88CA7D06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887066-3029-E7EC-FA54-117D05E205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7D6D365-E7AF-2065-7804-C983CF3415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9F65724-AE2A-06EB-04F2-1AA88B91DC3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28AE6DB0-F782-3CC2-F0E6-1634D3D8AB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38B2189-2417-A59B-DA1E-22F7AD44FD8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C80DE2F-7DCB-EE36-6144-4337079C158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CC6FD8AF-FC69-09BE-F418-DC22DCC27520}"/>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1A03CC0A-4912-131F-CFA6-F11831C24CA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A5788AC-8CF2-5309-150A-74926196C8C0}"/>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04</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2C1F2D8-EDC6-FCAF-2A19-9197274ED6FF}"/>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FE34732-2A7E-5C0D-59E3-0956149C1849}"/>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515276CD-F849-CCE6-5181-5521E041EEBA}"/>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4F50662F-236C-2C5A-2A9C-344331D2DDB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6923646-D7A6-BCE7-051E-DFCD298FC695}"/>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155AEDA4-5A69-1197-5DD1-D7FA06A98950}"/>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in Financial Decisions</a:t>
            </a:r>
            <a:endParaRPr lang="en-US" sz="1600" dirty="0"/>
          </a:p>
        </p:txBody>
      </p:sp>
    </p:spTree>
    <p:extLst>
      <p:ext uri="{BB962C8B-B14F-4D97-AF65-F5344CB8AC3E}">
        <p14:creationId xmlns:p14="http://schemas.microsoft.com/office/powerpoint/2010/main" val="3388117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E8A36-3161-7AD6-B2FF-7B86635038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90EAA8-A426-05C0-90B7-E5C3667DCBC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9914AC61-5D17-419B-E6F1-D59A31DA106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Capital Budgeting</a:t>
            </a:r>
          </a:p>
        </p:txBody>
      </p:sp>
      <p:sp>
        <p:nvSpPr>
          <p:cNvPr id="5" name="Rectangle 4">
            <a:extLst>
              <a:ext uri="{FF2B5EF4-FFF2-40B4-BE49-F238E27FC236}">
                <a16:creationId xmlns:a16="http://schemas.microsoft.com/office/drawing/2014/main" id="{BE0BBE97-C324-502D-B026-EBB5A9A5EFF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7197AA-8868-B9EC-AD89-62570B9B1DB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AA9A00-CC5C-A64B-C0A2-EBDDA51594D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031E7FE-EB60-5118-5276-5A3BBF4840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B011710E-FDD8-A067-ECA8-596628E11ED9}"/>
              </a:ext>
            </a:extLst>
          </p:cNvPr>
          <p:cNvSpPr/>
          <p:nvPr/>
        </p:nvSpPr>
        <p:spPr>
          <a:xfrm>
            <a:off x="714375" y="184086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20703042-67BB-3EA2-3566-90896BB01290}"/>
              </a:ext>
            </a:extLst>
          </p:cNvPr>
          <p:cNvSpPr/>
          <p:nvPr/>
        </p:nvSpPr>
        <p:spPr>
          <a:xfrm>
            <a:off x="714375" y="184086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C84EBD59-8C2B-DF5B-03D5-B082F9F18F26}"/>
              </a:ext>
            </a:extLst>
          </p:cNvPr>
          <p:cNvSpPr/>
          <p:nvPr/>
        </p:nvSpPr>
        <p:spPr>
          <a:xfrm>
            <a:off x="600075" y="167640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12A0622B-3010-2245-E49E-19CB759E4888}"/>
              </a:ext>
            </a:extLst>
          </p:cNvPr>
          <p:cNvSpPr/>
          <p:nvPr/>
        </p:nvSpPr>
        <p:spPr>
          <a:xfrm>
            <a:off x="600075" y="167640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7774EE32-C286-34DF-1464-17904AFD19AC}"/>
              </a:ext>
            </a:extLst>
          </p:cNvPr>
          <p:cNvSpPr/>
          <p:nvPr/>
        </p:nvSpPr>
        <p:spPr>
          <a:xfrm>
            <a:off x="4561840" y="198183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65099A8F-E032-F123-E2AA-475CD40AEB05}"/>
              </a:ext>
            </a:extLst>
          </p:cNvPr>
          <p:cNvSpPr/>
          <p:nvPr/>
        </p:nvSpPr>
        <p:spPr>
          <a:xfrm>
            <a:off x="4561840" y="198183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1C2C3FF7-C9F5-6BEF-2C74-E26A76A9CFEB}"/>
              </a:ext>
            </a:extLst>
          </p:cNvPr>
          <p:cNvSpPr/>
          <p:nvPr/>
        </p:nvSpPr>
        <p:spPr>
          <a:xfrm>
            <a:off x="4447540" y="173482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2616C238-32F1-3CCC-4857-BB689FC49E7E}"/>
              </a:ext>
            </a:extLst>
          </p:cNvPr>
          <p:cNvSpPr/>
          <p:nvPr/>
        </p:nvSpPr>
        <p:spPr>
          <a:xfrm>
            <a:off x="4447540" y="173482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A7D387F9-2FF5-7E29-EE10-9D09C1F457C0}"/>
              </a:ext>
            </a:extLst>
          </p:cNvPr>
          <p:cNvSpPr/>
          <p:nvPr/>
        </p:nvSpPr>
        <p:spPr>
          <a:xfrm>
            <a:off x="8579485" y="204025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6" name="Text 19">
            <a:extLst>
              <a:ext uri="{FF2B5EF4-FFF2-40B4-BE49-F238E27FC236}">
                <a16:creationId xmlns:a16="http://schemas.microsoft.com/office/drawing/2014/main" id="{1B92C4E9-FE8D-461C-7370-10F4A7C702A1}"/>
              </a:ext>
            </a:extLst>
          </p:cNvPr>
          <p:cNvSpPr/>
          <p:nvPr/>
        </p:nvSpPr>
        <p:spPr>
          <a:xfrm>
            <a:off x="8579485" y="204025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E28C8C9C-F08B-4AD5-249F-EE6A0B228460}"/>
              </a:ext>
            </a:extLst>
          </p:cNvPr>
          <p:cNvSpPr/>
          <p:nvPr/>
        </p:nvSpPr>
        <p:spPr>
          <a:xfrm>
            <a:off x="8465185" y="179324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8" name="Text 21">
            <a:extLst>
              <a:ext uri="{FF2B5EF4-FFF2-40B4-BE49-F238E27FC236}">
                <a16:creationId xmlns:a16="http://schemas.microsoft.com/office/drawing/2014/main" id="{2E10BAAB-4F1B-7F58-8F7D-5E0BC90D1E81}"/>
              </a:ext>
            </a:extLst>
          </p:cNvPr>
          <p:cNvSpPr/>
          <p:nvPr/>
        </p:nvSpPr>
        <p:spPr>
          <a:xfrm>
            <a:off x="8465185" y="179324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2">
            <a:extLst>
              <a:ext uri="{FF2B5EF4-FFF2-40B4-BE49-F238E27FC236}">
                <a16:creationId xmlns:a16="http://schemas.microsoft.com/office/drawing/2014/main" id="{813E236C-7575-1A77-CF9F-935BA1FAF3A9}"/>
              </a:ext>
            </a:extLst>
          </p:cNvPr>
          <p:cNvSpPr/>
          <p:nvPr/>
        </p:nvSpPr>
        <p:spPr>
          <a:xfrm>
            <a:off x="3816985" y="3035935"/>
            <a:ext cx="420370" cy="871220"/>
          </a:xfrm>
          <a:prstGeom prst="chevron">
            <a:avLst>
              <a:gd name="adj" fmla="val 50000"/>
            </a:avLst>
          </a:prstGeom>
          <a:solidFill>
            <a:srgbClr val="00B0F0"/>
          </a:solidFill>
          <a:ln/>
        </p:spPr>
        <p:txBody>
          <a:bodyPr/>
          <a:lstStyle/>
          <a:p>
            <a:endParaRPr lang="en-EG"/>
          </a:p>
        </p:txBody>
      </p:sp>
      <p:sp>
        <p:nvSpPr>
          <p:cNvPr id="20" name="Text 23">
            <a:extLst>
              <a:ext uri="{FF2B5EF4-FFF2-40B4-BE49-F238E27FC236}">
                <a16:creationId xmlns:a16="http://schemas.microsoft.com/office/drawing/2014/main" id="{A8015B19-62D9-9DAA-FE89-0F0AA165F46A}"/>
              </a:ext>
            </a:extLst>
          </p:cNvPr>
          <p:cNvSpPr/>
          <p:nvPr/>
        </p:nvSpPr>
        <p:spPr>
          <a:xfrm>
            <a:off x="3816985" y="3035935"/>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4">
            <a:extLst>
              <a:ext uri="{FF2B5EF4-FFF2-40B4-BE49-F238E27FC236}">
                <a16:creationId xmlns:a16="http://schemas.microsoft.com/office/drawing/2014/main" id="{9503F09C-C04C-5991-FA4F-BD326B7F445E}"/>
              </a:ext>
            </a:extLst>
          </p:cNvPr>
          <p:cNvSpPr/>
          <p:nvPr/>
        </p:nvSpPr>
        <p:spPr>
          <a:xfrm>
            <a:off x="7750175" y="3035935"/>
            <a:ext cx="420370" cy="871220"/>
          </a:xfrm>
          <a:prstGeom prst="chevron">
            <a:avLst>
              <a:gd name="adj" fmla="val 50000"/>
            </a:avLst>
          </a:prstGeom>
          <a:solidFill>
            <a:srgbClr val="00B0F0"/>
          </a:solidFill>
          <a:ln/>
        </p:spPr>
        <p:txBody>
          <a:bodyPr/>
          <a:lstStyle/>
          <a:p>
            <a:endParaRPr lang="en-EG"/>
          </a:p>
        </p:txBody>
      </p:sp>
      <p:sp>
        <p:nvSpPr>
          <p:cNvPr id="22" name="Text 25">
            <a:extLst>
              <a:ext uri="{FF2B5EF4-FFF2-40B4-BE49-F238E27FC236}">
                <a16:creationId xmlns:a16="http://schemas.microsoft.com/office/drawing/2014/main" id="{0D23EF23-6E27-7687-58ED-8049C628B0E3}"/>
              </a:ext>
            </a:extLst>
          </p:cNvPr>
          <p:cNvSpPr/>
          <p:nvPr/>
        </p:nvSpPr>
        <p:spPr>
          <a:xfrm>
            <a:off x="7750175" y="3035935"/>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Text 28">
            <a:extLst>
              <a:ext uri="{FF2B5EF4-FFF2-40B4-BE49-F238E27FC236}">
                <a16:creationId xmlns:a16="http://schemas.microsoft.com/office/drawing/2014/main" id="{DBA00A9D-1822-82D4-2975-A1FA42C12D48}"/>
              </a:ext>
            </a:extLst>
          </p:cNvPr>
          <p:cNvSpPr/>
          <p:nvPr/>
        </p:nvSpPr>
        <p:spPr>
          <a:xfrm>
            <a:off x="836295" y="173482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Enhanced Forecasting</a:t>
            </a:r>
            <a:endParaRPr lang="en-US" sz="1600" b="1" dirty="0"/>
          </a:p>
        </p:txBody>
      </p:sp>
      <p:sp>
        <p:nvSpPr>
          <p:cNvPr id="24" name="Text 29">
            <a:extLst>
              <a:ext uri="{FF2B5EF4-FFF2-40B4-BE49-F238E27FC236}">
                <a16:creationId xmlns:a16="http://schemas.microsoft.com/office/drawing/2014/main" id="{28C745F2-4799-29F6-C1C1-54903AFCA4E6}"/>
              </a:ext>
            </a:extLst>
          </p:cNvPr>
          <p:cNvSpPr/>
          <p:nvPr/>
        </p:nvSpPr>
        <p:spPr>
          <a:xfrm>
            <a:off x="714375" y="237998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improves capital budgeting by generating more accurate forecasts of future cash flows. It uses historical data and market trends to estimate the potential returns and risks of investment projects.</a:t>
            </a:r>
            <a:endParaRPr lang="en-US" sz="1600" b="1" dirty="0"/>
          </a:p>
        </p:txBody>
      </p:sp>
      <p:sp>
        <p:nvSpPr>
          <p:cNvPr id="26" name="Text 30">
            <a:extLst>
              <a:ext uri="{FF2B5EF4-FFF2-40B4-BE49-F238E27FC236}">
                <a16:creationId xmlns:a16="http://schemas.microsoft.com/office/drawing/2014/main" id="{54DCECAB-1DAF-A3FD-6FD5-D72B0D1FE314}"/>
              </a:ext>
            </a:extLst>
          </p:cNvPr>
          <p:cNvSpPr/>
          <p:nvPr/>
        </p:nvSpPr>
        <p:spPr>
          <a:xfrm>
            <a:off x="4683760" y="1793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Scenario Analysis</a:t>
            </a:r>
            <a:endParaRPr lang="en-US" sz="1600" b="1" dirty="0"/>
          </a:p>
        </p:txBody>
      </p:sp>
      <p:sp>
        <p:nvSpPr>
          <p:cNvPr id="27" name="Text 31">
            <a:extLst>
              <a:ext uri="{FF2B5EF4-FFF2-40B4-BE49-F238E27FC236}">
                <a16:creationId xmlns:a16="http://schemas.microsoft.com/office/drawing/2014/main" id="{555C791E-649D-DE16-FB67-4926C923A924}"/>
              </a:ext>
            </a:extLst>
          </p:cNvPr>
          <p:cNvSpPr/>
          <p:nvPr/>
        </p:nvSpPr>
        <p:spPr>
          <a:xfrm>
            <a:off x="4561840" y="243840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can create multiple scenarios, such as optimistic, normal, and pessimistic cases, to provide a comprehensive view of the potential outcomes of investment decisions.</a:t>
            </a:r>
            <a:endParaRPr lang="en-US" sz="1600" b="1" dirty="0"/>
          </a:p>
        </p:txBody>
      </p:sp>
      <p:sp>
        <p:nvSpPr>
          <p:cNvPr id="28" name="Text 32">
            <a:extLst>
              <a:ext uri="{FF2B5EF4-FFF2-40B4-BE49-F238E27FC236}">
                <a16:creationId xmlns:a16="http://schemas.microsoft.com/office/drawing/2014/main" id="{E90A75EA-E0AF-3594-33D7-FEF48CD7CAE6}"/>
              </a:ext>
            </a:extLst>
          </p:cNvPr>
          <p:cNvSpPr/>
          <p:nvPr/>
        </p:nvSpPr>
        <p:spPr>
          <a:xfrm>
            <a:off x="8701405" y="185166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Risk Assessment</a:t>
            </a:r>
            <a:endParaRPr lang="en-US" sz="1600" b="1" dirty="0"/>
          </a:p>
        </p:txBody>
      </p:sp>
      <p:sp>
        <p:nvSpPr>
          <p:cNvPr id="29" name="Text 33">
            <a:extLst>
              <a:ext uri="{FF2B5EF4-FFF2-40B4-BE49-F238E27FC236}">
                <a16:creationId xmlns:a16="http://schemas.microsoft.com/office/drawing/2014/main" id="{A192F784-7CD0-828A-681F-4B23FAD3E1DA}"/>
              </a:ext>
            </a:extLst>
          </p:cNvPr>
          <p:cNvSpPr/>
          <p:nvPr/>
        </p:nvSpPr>
        <p:spPr>
          <a:xfrm>
            <a:off x="8579485" y="249682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analyzing various factors, AI helps financial managers assess the risk associated with each project more accurately, enabling better-informed investment decisions.</a:t>
            </a:r>
            <a:endParaRPr lang="en-US" sz="1600" b="1" dirty="0"/>
          </a:p>
        </p:txBody>
      </p:sp>
    </p:spTree>
    <p:extLst>
      <p:ext uri="{BB962C8B-B14F-4D97-AF65-F5344CB8AC3E}">
        <p14:creationId xmlns:p14="http://schemas.microsoft.com/office/powerpoint/2010/main" val="85597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A1E40-E0B5-F02E-A206-C6F68DDCDC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BDE4B7-73E1-2F9F-E555-F2124EF7D05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87743716-85C2-A51D-408B-3854202DFF5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Forecasting Sales &amp; Cash</a:t>
            </a:r>
          </a:p>
        </p:txBody>
      </p:sp>
      <p:sp>
        <p:nvSpPr>
          <p:cNvPr id="5" name="Rectangle 4">
            <a:extLst>
              <a:ext uri="{FF2B5EF4-FFF2-40B4-BE49-F238E27FC236}">
                <a16:creationId xmlns:a16="http://schemas.microsoft.com/office/drawing/2014/main" id="{F9ED7034-22F9-82C3-9894-22860B9D37D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3AD92E-DFC4-FFD6-065D-FB6C7EA686E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2DA583-335E-BF71-5433-173BCF3A178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4CA92E3-0633-2B2B-D824-AAF699F0BA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2">
            <a:extLst>
              <a:ext uri="{FF2B5EF4-FFF2-40B4-BE49-F238E27FC236}">
                <a16:creationId xmlns:a16="http://schemas.microsoft.com/office/drawing/2014/main" id="{C72AB366-90EE-1637-EB09-13419B62F543}"/>
              </a:ext>
            </a:extLst>
          </p:cNvPr>
          <p:cNvSpPr/>
          <p:nvPr/>
        </p:nvSpPr>
        <p:spPr>
          <a:xfrm>
            <a:off x="4697730" y="1600835"/>
            <a:ext cx="85725" cy="343535"/>
          </a:xfrm>
          <a:prstGeom prst="rect">
            <a:avLst/>
          </a:prstGeom>
          <a:solidFill>
            <a:srgbClr val="00B0F0"/>
          </a:solidFill>
          <a:ln/>
        </p:spPr>
        <p:txBody>
          <a:bodyPr/>
          <a:lstStyle/>
          <a:p>
            <a:endParaRPr lang="en-EG"/>
          </a:p>
        </p:txBody>
      </p:sp>
      <p:sp>
        <p:nvSpPr>
          <p:cNvPr id="4" name="Text 13">
            <a:extLst>
              <a:ext uri="{FF2B5EF4-FFF2-40B4-BE49-F238E27FC236}">
                <a16:creationId xmlns:a16="http://schemas.microsoft.com/office/drawing/2014/main" id="{55C4B7C8-1F4E-3AE4-0917-46E0572B4C9D}"/>
              </a:ext>
            </a:extLst>
          </p:cNvPr>
          <p:cNvSpPr/>
          <p:nvPr/>
        </p:nvSpPr>
        <p:spPr>
          <a:xfrm>
            <a:off x="4697730" y="16008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5126A35C-6E7F-9A0E-F24D-25393BC63488}"/>
              </a:ext>
            </a:extLst>
          </p:cNvPr>
          <p:cNvSpPr/>
          <p:nvPr/>
        </p:nvSpPr>
        <p:spPr>
          <a:xfrm>
            <a:off x="4783138" y="3431540"/>
            <a:ext cx="6801485" cy="0"/>
          </a:xfrm>
          <a:prstGeom prst="line">
            <a:avLst/>
          </a:prstGeom>
          <a:noFill/>
          <a:ln w="12700">
            <a:solidFill>
              <a:srgbClr val="595959"/>
            </a:solidFill>
            <a:prstDash val="dash"/>
            <a:headEnd type="none"/>
            <a:tailEnd type="none"/>
          </a:ln>
        </p:spPr>
        <p:txBody>
          <a:bodyPr/>
          <a:lstStyle/>
          <a:p>
            <a:endParaRPr lang="en-EG"/>
          </a:p>
        </p:txBody>
      </p:sp>
      <p:sp>
        <p:nvSpPr>
          <p:cNvPr id="9" name="Shape 15">
            <a:extLst>
              <a:ext uri="{FF2B5EF4-FFF2-40B4-BE49-F238E27FC236}">
                <a16:creationId xmlns:a16="http://schemas.microsoft.com/office/drawing/2014/main" id="{07150BFC-9C79-325F-D2B9-5EB49ED0C220}"/>
              </a:ext>
            </a:extLst>
          </p:cNvPr>
          <p:cNvSpPr/>
          <p:nvPr/>
        </p:nvSpPr>
        <p:spPr>
          <a:xfrm>
            <a:off x="4750435" y="3846195"/>
            <a:ext cx="85725" cy="343535"/>
          </a:xfrm>
          <a:prstGeom prst="rect">
            <a:avLst/>
          </a:prstGeom>
          <a:solidFill>
            <a:srgbClr val="00B0F0"/>
          </a:solidFill>
          <a:ln/>
        </p:spPr>
        <p:txBody>
          <a:bodyPr/>
          <a:lstStyle/>
          <a:p>
            <a:endParaRPr lang="en-EG"/>
          </a:p>
        </p:txBody>
      </p:sp>
      <p:sp>
        <p:nvSpPr>
          <p:cNvPr id="11" name="Text 16">
            <a:extLst>
              <a:ext uri="{FF2B5EF4-FFF2-40B4-BE49-F238E27FC236}">
                <a16:creationId xmlns:a16="http://schemas.microsoft.com/office/drawing/2014/main" id="{DE909D44-6DA4-8484-D8D3-3E4334776D4A}"/>
              </a:ext>
            </a:extLst>
          </p:cNvPr>
          <p:cNvSpPr/>
          <p:nvPr/>
        </p:nvSpPr>
        <p:spPr>
          <a:xfrm>
            <a:off x="4750435" y="384619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7">
            <a:extLst>
              <a:ext uri="{FF2B5EF4-FFF2-40B4-BE49-F238E27FC236}">
                <a16:creationId xmlns:a16="http://schemas.microsoft.com/office/drawing/2014/main" id="{08A2DD7B-9699-15D7-45F7-448AB47F4FA6}"/>
              </a:ext>
            </a:extLst>
          </p:cNvPr>
          <p:cNvSpPr/>
          <p:nvPr/>
        </p:nvSpPr>
        <p:spPr>
          <a:xfrm>
            <a:off x="4835843" y="5676900"/>
            <a:ext cx="6801485" cy="0"/>
          </a:xfrm>
          <a:prstGeom prst="line">
            <a:avLst/>
          </a:prstGeom>
          <a:noFill/>
          <a:ln w="12700">
            <a:solidFill>
              <a:srgbClr val="595959"/>
            </a:solidFill>
            <a:prstDash val="dash"/>
            <a:headEnd type="none"/>
            <a:tailEnd type="none"/>
          </a:ln>
        </p:spPr>
        <p:txBody>
          <a:bodyPr/>
          <a:lstStyle/>
          <a:p>
            <a:endParaRPr lang="en-EG"/>
          </a:p>
        </p:txBody>
      </p:sp>
      <p:sp>
        <p:nvSpPr>
          <p:cNvPr id="13" name="Text 18">
            <a:extLst>
              <a:ext uri="{FF2B5EF4-FFF2-40B4-BE49-F238E27FC236}">
                <a16:creationId xmlns:a16="http://schemas.microsoft.com/office/drawing/2014/main" id="{1A9F1035-DA3A-812C-18A0-615DAA2C7962}"/>
              </a:ext>
            </a:extLst>
          </p:cNvPr>
          <p:cNvSpPr/>
          <p:nvPr/>
        </p:nvSpPr>
        <p:spPr>
          <a:xfrm>
            <a:off x="4783455" y="1551940"/>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Sales Forecasting</a:t>
            </a:r>
            <a:endParaRPr lang="en-US" sz="1600" b="1" dirty="0"/>
          </a:p>
        </p:txBody>
      </p:sp>
      <p:sp>
        <p:nvSpPr>
          <p:cNvPr id="14" name="Text 19">
            <a:extLst>
              <a:ext uri="{FF2B5EF4-FFF2-40B4-BE49-F238E27FC236}">
                <a16:creationId xmlns:a16="http://schemas.microsoft.com/office/drawing/2014/main" id="{484B38E8-C7D9-F4D2-8EE8-BA2EF8AEAF9E}"/>
              </a:ext>
            </a:extLst>
          </p:cNvPr>
          <p:cNvSpPr/>
          <p:nvPr/>
        </p:nvSpPr>
        <p:spPr>
          <a:xfrm>
            <a:off x="4750435" y="2018030"/>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analyze historical sales data, market trends, and external factors to generate accurate sales forecasts. This helps companies plan production and adjust marketing strategies accordingly.</a:t>
            </a:r>
            <a:endParaRPr lang="en-US" sz="1600" b="1" dirty="0"/>
          </a:p>
        </p:txBody>
      </p:sp>
      <p:sp>
        <p:nvSpPr>
          <p:cNvPr id="15" name="Text 20">
            <a:extLst>
              <a:ext uri="{FF2B5EF4-FFF2-40B4-BE49-F238E27FC236}">
                <a16:creationId xmlns:a16="http://schemas.microsoft.com/office/drawing/2014/main" id="{93ADADB7-2352-12A1-00E1-B0D9A24A0165}"/>
              </a:ext>
            </a:extLst>
          </p:cNvPr>
          <p:cNvSpPr/>
          <p:nvPr/>
        </p:nvSpPr>
        <p:spPr>
          <a:xfrm>
            <a:off x="4836160" y="3797300"/>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Cash Flow Prediction</a:t>
            </a:r>
            <a:endParaRPr lang="en-US" sz="1600" b="1" dirty="0"/>
          </a:p>
        </p:txBody>
      </p:sp>
      <p:sp>
        <p:nvSpPr>
          <p:cNvPr id="16" name="Text 21">
            <a:extLst>
              <a:ext uri="{FF2B5EF4-FFF2-40B4-BE49-F238E27FC236}">
                <a16:creationId xmlns:a16="http://schemas.microsoft.com/office/drawing/2014/main" id="{29C77425-968D-8064-9CCE-2791C87F36FE}"/>
              </a:ext>
            </a:extLst>
          </p:cNvPr>
          <p:cNvSpPr/>
          <p:nvPr/>
        </p:nvSpPr>
        <p:spPr>
          <a:xfrm>
            <a:off x="4803140" y="4263390"/>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tools can predict future cash inflows and outflows, enabling companies to manage their liquidity more effectively and avoid cash shortages or excess cash holdings.</a:t>
            </a:r>
            <a:endParaRPr lang="en-US" sz="1600" b="1" dirty="0"/>
          </a:p>
        </p:txBody>
      </p:sp>
      <p:pic>
        <p:nvPicPr>
          <p:cNvPr id="19" name="Picture 18" descr="A person walking past a graph&#10;&#10;AI-generated content may be incorrect.">
            <a:extLst>
              <a:ext uri="{FF2B5EF4-FFF2-40B4-BE49-F238E27FC236}">
                <a16:creationId xmlns:a16="http://schemas.microsoft.com/office/drawing/2014/main" id="{7CE2742F-28BA-0D30-2C0E-13B056726F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592" y="2013605"/>
            <a:ext cx="3420475" cy="3378809"/>
          </a:xfrm>
          <a:prstGeom prst="rect">
            <a:avLst/>
          </a:prstGeom>
        </p:spPr>
      </p:pic>
    </p:spTree>
    <p:extLst>
      <p:ext uri="{BB962C8B-B14F-4D97-AF65-F5344CB8AC3E}">
        <p14:creationId xmlns:p14="http://schemas.microsoft.com/office/powerpoint/2010/main" val="756088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982CF-0B6C-F251-A91E-7A3F80BFA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2AABEA-8FC8-5218-0266-493E99A81C7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92E2912-E642-65FC-A166-E1CD2A46848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Cash &amp; Liquidity Management</a:t>
            </a:r>
          </a:p>
        </p:txBody>
      </p:sp>
      <p:sp>
        <p:nvSpPr>
          <p:cNvPr id="5" name="Rectangle 4">
            <a:extLst>
              <a:ext uri="{FF2B5EF4-FFF2-40B4-BE49-F238E27FC236}">
                <a16:creationId xmlns:a16="http://schemas.microsoft.com/office/drawing/2014/main" id="{7743D96B-85BB-2AF1-CD31-BCDDED8F973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99D615-1701-E15D-78C4-FA6E22485908}"/>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231715-E10B-1EA7-68EE-1CF7832D830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2D93418-07DB-3DA2-01FD-83D4B45BFF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0" name="Shape 10">
            <a:extLst>
              <a:ext uri="{FF2B5EF4-FFF2-40B4-BE49-F238E27FC236}">
                <a16:creationId xmlns:a16="http://schemas.microsoft.com/office/drawing/2014/main" id="{EF1C64B0-EF2C-501F-E6A7-93F97D99EAA4}"/>
              </a:ext>
            </a:extLst>
          </p:cNvPr>
          <p:cNvSpPr/>
          <p:nvPr/>
        </p:nvSpPr>
        <p:spPr>
          <a:xfrm>
            <a:off x="1052861"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1" name="Shape 11">
            <a:extLst>
              <a:ext uri="{FF2B5EF4-FFF2-40B4-BE49-F238E27FC236}">
                <a16:creationId xmlns:a16="http://schemas.microsoft.com/office/drawing/2014/main" id="{330D24A1-6D50-2CD2-B9E0-13BE1C152D78}"/>
              </a:ext>
            </a:extLst>
          </p:cNvPr>
          <p:cNvSpPr/>
          <p:nvPr/>
        </p:nvSpPr>
        <p:spPr>
          <a:xfrm>
            <a:off x="4871116"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2" name="Shape 12">
            <a:extLst>
              <a:ext uri="{FF2B5EF4-FFF2-40B4-BE49-F238E27FC236}">
                <a16:creationId xmlns:a16="http://schemas.microsoft.com/office/drawing/2014/main" id="{F06EEDD1-3F8A-49D6-8876-DF85E4CAA16B}"/>
              </a:ext>
            </a:extLst>
          </p:cNvPr>
          <p:cNvSpPr/>
          <p:nvPr/>
        </p:nvSpPr>
        <p:spPr>
          <a:xfrm>
            <a:off x="8575706"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6" name="Text 17">
            <a:extLst>
              <a:ext uri="{FF2B5EF4-FFF2-40B4-BE49-F238E27FC236}">
                <a16:creationId xmlns:a16="http://schemas.microsoft.com/office/drawing/2014/main" id="{729A09A9-B79B-AE0D-10BE-8AFC641423B5}"/>
              </a:ext>
            </a:extLst>
          </p:cNvPr>
          <p:cNvSpPr/>
          <p:nvPr/>
        </p:nvSpPr>
        <p:spPr>
          <a:xfrm>
            <a:off x="1047781" y="3201473"/>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Real-Time Monitoring</a:t>
            </a:r>
            <a:endParaRPr lang="en-US" sz="1600" dirty="0"/>
          </a:p>
        </p:txBody>
      </p:sp>
      <p:sp>
        <p:nvSpPr>
          <p:cNvPr id="67" name="Text 18">
            <a:extLst>
              <a:ext uri="{FF2B5EF4-FFF2-40B4-BE49-F238E27FC236}">
                <a16:creationId xmlns:a16="http://schemas.microsoft.com/office/drawing/2014/main" id="{25837F99-3F14-87F2-BF23-CD1613E5584C}"/>
              </a:ext>
            </a:extLst>
          </p:cNvPr>
          <p:cNvSpPr/>
          <p:nvPr/>
        </p:nvSpPr>
        <p:spPr>
          <a:xfrm>
            <a:off x="939831"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tools monitor bank balances and cash flows in real-time, providing up-to-date information to financial managers. This helps in maintaining optimal cash levels.</a:t>
            </a:r>
            <a:endParaRPr lang="en-US" sz="1600" b="1" dirty="0"/>
          </a:p>
        </p:txBody>
      </p:sp>
      <p:sp>
        <p:nvSpPr>
          <p:cNvPr id="68" name="Text 19">
            <a:extLst>
              <a:ext uri="{FF2B5EF4-FFF2-40B4-BE49-F238E27FC236}">
                <a16:creationId xmlns:a16="http://schemas.microsoft.com/office/drawing/2014/main" id="{1BA8F77A-D2E6-E966-1FAE-01356EDDDFD2}"/>
              </a:ext>
            </a:extLst>
          </p:cNvPr>
          <p:cNvSpPr/>
          <p:nvPr/>
        </p:nvSpPr>
        <p:spPr>
          <a:xfrm>
            <a:off x="4885086" y="3201473"/>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Predictive Analytics</a:t>
            </a:r>
            <a:endParaRPr lang="en-US" sz="1600" dirty="0"/>
          </a:p>
        </p:txBody>
      </p:sp>
      <p:sp>
        <p:nvSpPr>
          <p:cNvPr id="69" name="Text 20">
            <a:extLst>
              <a:ext uri="{FF2B5EF4-FFF2-40B4-BE49-F238E27FC236}">
                <a16:creationId xmlns:a16="http://schemas.microsoft.com/office/drawing/2014/main" id="{795DE176-3B92-FEAD-9617-F5C1A3E814E1}"/>
              </a:ext>
            </a:extLst>
          </p:cNvPr>
          <p:cNvSpPr/>
          <p:nvPr/>
        </p:nvSpPr>
        <p:spPr>
          <a:xfrm>
            <a:off x="4758086"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models predict periods of cash surplus or shortage, allowing companies to take proactive measures such as drawing on credit lines or investing excess cash</a:t>
            </a:r>
            <a:r>
              <a:rPr lang="en-US" sz="1400" dirty="0">
                <a:latin typeface="MiSans" pitchFamily="34" charset="0"/>
                <a:ea typeface="MiSans" pitchFamily="34" charset="-122"/>
                <a:cs typeface="MiSans" pitchFamily="34" charset="-120"/>
              </a:rPr>
              <a:t>.</a:t>
            </a:r>
            <a:endParaRPr lang="en-US" sz="1600" dirty="0"/>
          </a:p>
        </p:txBody>
      </p:sp>
      <p:sp>
        <p:nvSpPr>
          <p:cNvPr id="70" name="Text 21">
            <a:extLst>
              <a:ext uri="{FF2B5EF4-FFF2-40B4-BE49-F238E27FC236}">
                <a16:creationId xmlns:a16="http://schemas.microsoft.com/office/drawing/2014/main" id="{4A3A3E06-54E0-0A1A-A264-7F042C42E9B2}"/>
              </a:ext>
            </a:extLst>
          </p:cNvPr>
          <p:cNvSpPr/>
          <p:nvPr/>
        </p:nvSpPr>
        <p:spPr>
          <a:xfrm>
            <a:off x="8597296" y="3201473"/>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Actionable Insights</a:t>
            </a:r>
            <a:endParaRPr lang="en-US" sz="1600" dirty="0"/>
          </a:p>
        </p:txBody>
      </p:sp>
      <p:sp>
        <p:nvSpPr>
          <p:cNvPr id="71" name="Text 22">
            <a:extLst>
              <a:ext uri="{FF2B5EF4-FFF2-40B4-BE49-F238E27FC236}">
                <a16:creationId xmlns:a16="http://schemas.microsoft.com/office/drawing/2014/main" id="{2AA35FAE-DED0-C290-E468-A714DA257EDC}"/>
              </a:ext>
            </a:extLst>
          </p:cNvPr>
          <p:cNvSpPr/>
          <p:nvPr/>
        </p:nvSpPr>
        <p:spPr>
          <a:xfrm>
            <a:off x="8462676"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provides actionable recommendations to optimize cash management, such as suggesting when to make payments or invest idle funds to maximize returns.</a:t>
            </a:r>
            <a:endParaRPr lang="en-US" sz="1600" b="1" dirty="0"/>
          </a:p>
        </p:txBody>
      </p:sp>
      <p:pic>
        <p:nvPicPr>
          <p:cNvPr id="4" name="Picture 3" descr="A person looking at the earth&#10;&#10;AI-generated content may be incorrect.">
            <a:extLst>
              <a:ext uri="{FF2B5EF4-FFF2-40B4-BE49-F238E27FC236}">
                <a16:creationId xmlns:a16="http://schemas.microsoft.com/office/drawing/2014/main" id="{11E94500-ED61-9E76-4D02-4327205096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3513" y="1828031"/>
            <a:ext cx="1694213" cy="1366457"/>
          </a:xfrm>
          <a:prstGeom prst="rect">
            <a:avLst/>
          </a:prstGeom>
        </p:spPr>
      </p:pic>
      <p:pic>
        <p:nvPicPr>
          <p:cNvPr id="12" name="Picture 11" descr="A group of people in a room with a large screen&#10;&#10;AI-generated content may be incorrect.">
            <a:extLst>
              <a:ext uri="{FF2B5EF4-FFF2-40B4-BE49-F238E27FC236}">
                <a16:creationId xmlns:a16="http://schemas.microsoft.com/office/drawing/2014/main" id="{B77EF9F4-FCDF-F0DB-FE50-8D556457D9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8997" y="1670132"/>
            <a:ext cx="1710690" cy="1465955"/>
          </a:xfrm>
          <a:prstGeom prst="rect">
            <a:avLst/>
          </a:prstGeom>
        </p:spPr>
      </p:pic>
      <p:pic>
        <p:nvPicPr>
          <p:cNvPr id="14" name="Picture 13" descr="A screen with text on it&#10;&#10;AI-generated content may be incorrect.">
            <a:extLst>
              <a:ext uri="{FF2B5EF4-FFF2-40B4-BE49-F238E27FC236}">
                <a16:creationId xmlns:a16="http://schemas.microsoft.com/office/drawing/2014/main" id="{8F8B9C8D-D2A0-6064-8DB3-5C1213C1DE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9009075" y="1646931"/>
            <a:ext cx="1694213" cy="1489156"/>
          </a:xfrm>
          <a:prstGeom prst="rect">
            <a:avLst/>
          </a:prstGeom>
        </p:spPr>
      </p:pic>
    </p:spTree>
    <p:extLst>
      <p:ext uri="{BB962C8B-B14F-4D97-AF65-F5344CB8AC3E}">
        <p14:creationId xmlns:p14="http://schemas.microsoft.com/office/powerpoint/2010/main" val="181281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1A3BE-1379-76D2-D462-6547E58680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BFA7EA-1925-048D-0222-7BC610A4B21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D5076EE-599C-7AF0-D1FE-3BD778BC573D}"/>
              </a:ext>
            </a:extLst>
          </p:cNvPr>
          <p:cNvSpPr txBox="1"/>
          <p:nvPr/>
        </p:nvSpPr>
        <p:spPr>
          <a:xfrm>
            <a:off x="2472237" y="735572"/>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Cost of Capital</a:t>
            </a:r>
          </a:p>
        </p:txBody>
      </p:sp>
      <p:sp>
        <p:nvSpPr>
          <p:cNvPr id="5" name="Rectangle 4">
            <a:extLst>
              <a:ext uri="{FF2B5EF4-FFF2-40B4-BE49-F238E27FC236}">
                <a16:creationId xmlns:a16="http://schemas.microsoft.com/office/drawing/2014/main" id="{B49D47DD-7410-2ECF-CEB8-C7763D72A25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1190E2-399B-0761-D046-B2E33017921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1B58BA-EF5C-A2E6-2C93-D0E3172E600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CD648F1-A1B1-80F9-9979-2B4D792F3D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Shape 10">
            <a:extLst>
              <a:ext uri="{FF2B5EF4-FFF2-40B4-BE49-F238E27FC236}">
                <a16:creationId xmlns:a16="http://schemas.microsoft.com/office/drawing/2014/main" id="{03DF757C-28F2-0651-B264-DC50D1A93AE4}"/>
              </a:ext>
            </a:extLst>
          </p:cNvPr>
          <p:cNvSpPr/>
          <p:nvPr/>
        </p:nvSpPr>
        <p:spPr>
          <a:xfrm>
            <a:off x="4908885" y="1622165"/>
            <a:ext cx="6812046" cy="2091574"/>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9" name="Text 11">
            <a:extLst>
              <a:ext uri="{FF2B5EF4-FFF2-40B4-BE49-F238E27FC236}">
                <a16:creationId xmlns:a16="http://schemas.microsoft.com/office/drawing/2014/main" id="{A13AF389-C11D-A107-8329-66F1427EC5D3}"/>
              </a:ext>
            </a:extLst>
          </p:cNvPr>
          <p:cNvSpPr/>
          <p:nvPr/>
        </p:nvSpPr>
        <p:spPr>
          <a:xfrm>
            <a:off x="470000" y="1401390"/>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0" name="Shape 12">
            <a:extLst>
              <a:ext uri="{FF2B5EF4-FFF2-40B4-BE49-F238E27FC236}">
                <a16:creationId xmlns:a16="http://schemas.microsoft.com/office/drawing/2014/main" id="{88F4B35E-5B6B-D2D5-F9B5-5685951809ED}"/>
              </a:ext>
            </a:extLst>
          </p:cNvPr>
          <p:cNvSpPr/>
          <p:nvPr/>
        </p:nvSpPr>
        <p:spPr>
          <a:xfrm>
            <a:off x="470000" y="3992826"/>
            <a:ext cx="7197725" cy="2317124"/>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21" name="Text 13">
            <a:extLst>
              <a:ext uri="{FF2B5EF4-FFF2-40B4-BE49-F238E27FC236}">
                <a16:creationId xmlns:a16="http://schemas.microsoft.com/office/drawing/2014/main" id="{E2E9FFF5-75E8-2785-69BE-D28A4F84578E}"/>
              </a:ext>
            </a:extLst>
          </p:cNvPr>
          <p:cNvSpPr/>
          <p:nvPr/>
        </p:nvSpPr>
        <p:spPr>
          <a:xfrm>
            <a:off x="470000" y="4269685"/>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14">
            <a:extLst>
              <a:ext uri="{FF2B5EF4-FFF2-40B4-BE49-F238E27FC236}">
                <a16:creationId xmlns:a16="http://schemas.microsoft.com/office/drawing/2014/main" id="{DA7DB56D-ADF6-D10C-59EC-E3CF06D51AAA}"/>
              </a:ext>
            </a:extLst>
          </p:cNvPr>
          <p:cNvSpPr/>
          <p:nvPr/>
        </p:nvSpPr>
        <p:spPr>
          <a:xfrm>
            <a:off x="6035775" y="1659147"/>
            <a:ext cx="5685155" cy="469265"/>
          </a:xfrm>
          <a:prstGeom prst="rect">
            <a:avLst/>
          </a:prstGeom>
          <a:noFill/>
          <a:ln/>
        </p:spPr>
        <p:txBody>
          <a:bodyPr wrap="square" lIns="91440" tIns="45720" rIns="91440" bIns="45720" rtlCol="0" anchor="t"/>
          <a:lstStyle/>
          <a:p>
            <a:pPr algn="r">
              <a:lnSpc>
                <a:spcPct val="100000"/>
              </a:lnSpc>
            </a:pPr>
            <a:r>
              <a:rPr lang="en-US" sz="2400" b="1" dirty="0">
                <a:solidFill>
                  <a:srgbClr val="00B0F0"/>
                </a:solidFill>
                <a:latin typeface="MiSans" pitchFamily="34" charset="0"/>
                <a:ea typeface="MiSans" pitchFamily="34" charset="-122"/>
                <a:cs typeface="MiSans" pitchFamily="34" charset="-120"/>
              </a:rPr>
              <a:t>Cost Estimation</a:t>
            </a:r>
            <a:endParaRPr lang="en-US" sz="1600" dirty="0"/>
          </a:p>
        </p:txBody>
      </p:sp>
      <p:sp>
        <p:nvSpPr>
          <p:cNvPr id="23" name="Text 15">
            <a:extLst>
              <a:ext uri="{FF2B5EF4-FFF2-40B4-BE49-F238E27FC236}">
                <a16:creationId xmlns:a16="http://schemas.microsoft.com/office/drawing/2014/main" id="{D0FC55E5-9687-B6B4-5C24-DDF61355198C}"/>
              </a:ext>
            </a:extLst>
          </p:cNvPr>
          <p:cNvSpPr/>
          <p:nvPr/>
        </p:nvSpPr>
        <p:spPr>
          <a:xfrm>
            <a:off x="5100420" y="2167204"/>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analyzes market interest rates, credit spreads, and company performance to estimate the cost of different financing options. This helps in making informed financing decisions.</a:t>
            </a:r>
            <a:endParaRPr lang="en-US" sz="1600" b="1" dirty="0"/>
          </a:p>
        </p:txBody>
      </p:sp>
      <p:sp>
        <p:nvSpPr>
          <p:cNvPr id="24" name="Text 16">
            <a:extLst>
              <a:ext uri="{FF2B5EF4-FFF2-40B4-BE49-F238E27FC236}">
                <a16:creationId xmlns:a16="http://schemas.microsoft.com/office/drawing/2014/main" id="{28BEBC12-C3EF-8874-CED0-079B39D675A1}"/>
              </a:ext>
            </a:extLst>
          </p:cNvPr>
          <p:cNvSpPr/>
          <p:nvPr/>
        </p:nvSpPr>
        <p:spPr>
          <a:xfrm>
            <a:off x="605255" y="4116143"/>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Credit Scoring</a:t>
            </a:r>
            <a:endParaRPr lang="en-US" sz="1600" dirty="0"/>
          </a:p>
        </p:txBody>
      </p:sp>
      <p:sp>
        <p:nvSpPr>
          <p:cNvPr id="26" name="Text 17">
            <a:extLst>
              <a:ext uri="{FF2B5EF4-FFF2-40B4-BE49-F238E27FC236}">
                <a16:creationId xmlns:a16="http://schemas.microsoft.com/office/drawing/2014/main" id="{C4D46AC8-3120-0C67-7C3A-0EAFEB3EC5B7}"/>
              </a:ext>
            </a:extLst>
          </p:cNvPr>
          <p:cNvSpPr/>
          <p:nvPr/>
        </p:nvSpPr>
        <p:spPr>
          <a:xfrm>
            <a:off x="633598" y="4676586"/>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AI-based credit scoring models evaluate a company's probability of default using various data points, influencing loan interest rates and helping managers choose the right financing mix.</a:t>
            </a:r>
            <a:endParaRPr lang="en-US" sz="1600" b="1" dirty="0"/>
          </a:p>
        </p:txBody>
      </p:sp>
      <p:pic>
        <p:nvPicPr>
          <p:cNvPr id="4" name="Picture 3" descr="A computer with a calculator and a pen&#10;&#10;AI-generated content may be incorrect.">
            <a:extLst>
              <a:ext uri="{FF2B5EF4-FFF2-40B4-BE49-F238E27FC236}">
                <a16:creationId xmlns:a16="http://schemas.microsoft.com/office/drawing/2014/main" id="{569182C5-1C1C-F6D2-3600-850976BE81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0409" y="1738746"/>
            <a:ext cx="2625824" cy="1804725"/>
          </a:xfrm>
          <a:prstGeom prst="rect">
            <a:avLst/>
          </a:prstGeom>
        </p:spPr>
      </p:pic>
      <p:pic>
        <p:nvPicPr>
          <p:cNvPr id="12" name="Picture 11" descr="A computer on a desk&#10;&#10;AI-generated content may be incorrect.">
            <a:extLst>
              <a:ext uri="{FF2B5EF4-FFF2-40B4-BE49-F238E27FC236}">
                <a16:creationId xmlns:a16="http://schemas.microsoft.com/office/drawing/2014/main" id="{4645FEBE-5330-E6C6-5453-F01959DFE4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06180" y="4029807"/>
            <a:ext cx="2838020" cy="2197545"/>
          </a:xfrm>
          <a:prstGeom prst="rect">
            <a:avLst/>
          </a:prstGeom>
        </p:spPr>
      </p:pic>
    </p:spTree>
    <p:extLst>
      <p:ext uri="{BB962C8B-B14F-4D97-AF65-F5344CB8AC3E}">
        <p14:creationId xmlns:p14="http://schemas.microsoft.com/office/powerpoint/2010/main" val="2199242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B79BE-64AC-C8D7-A280-CA3191F40A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7708DD-6AB6-2BCA-92B7-C6050A70AC4E}"/>
              </a:ext>
            </a:extLst>
          </p:cNvPr>
          <p:cNvSpPr/>
          <p:nvPr/>
        </p:nvSpPr>
        <p:spPr>
          <a:xfrm>
            <a:off x="236352" y="1283550"/>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52AF7AE-E778-9345-1939-55F15ECFC52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Risk Management</a:t>
            </a:r>
          </a:p>
        </p:txBody>
      </p:sp>
      <p:sp>
        <p:nvSpPr>
          <p:cNvPr id="5" name="Rectangle 4">
            <a:extLst>
              <a:ext uri="{FF2B5EF4-FFF2-40B4-BE49-F238E27FC236}">
                <a16:creationId xmlns:a16="http://schemas.microsoft.com/office/drawing/2014/main" id="{ED8B1D0B-E070-C7A4-CCA1-4C669DAC0CF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F046B-6E8E-0D94-1A8C-9825B3A0130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8E8BC6-4DCA-EB46-5F94-52155C9D08A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E41EE1B-8DD2-CC3F-833A-D89EE55865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20D4B109-2904-0FEE-EFBC-5611D6BD7F52}"/>
              </a:ext>
            </a:extLst>
          </p:cNvPr>
          <p:cNvSpPr/>
          <p:nvPr/>
        </p:nvSpPr>
        <p:spPr>
          <a:xfrm>
            <a:off x="473075"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4D264E88-80ED-AD4E-AFF4-8A932B678B1A}"/>
              </a:ext>
            </a:extLst>
          </p:cNvPr>
          <p:cNvSpPr/>
          <p:nvPr/>
        </p:nvSpPr>
        <p:spPr>
          <a:xfrm>
            <a:off x="473075" y="1601121"/>
            <a:ext cx="3412490" cy="45472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5B377ACB-0F7C-9ADB-6719-B67644954EC3}"/>
              </a:ext>
            </a:extLst>
          </p:cNvPr>
          <p:cNvSpPr/>
          <p:nvPr/>
        </p:nvSpPr>
        <p:spPr>
          <a:xfrm>
            <a:off x="683260" y="2404068"/>
            <a:ext cx="3071495" cy="385445"/>
          </a:xfrm>
          <a:prstGeom prst="roundRect">
            <a:avLst>
              <a:gd name="adj" fmla="val 45340"/>
            </a:avLst>
          </a:prstGeom>
          <a:solidFill>
            <a:srgbClr val="00B0F0"/>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78327BA0-9AA9-9F12-BE06-CED1D9F062C4}"/>
              </a:ext>
            </a:extLst>
          </p:cNvPr>
          <p:cNvSpPr/>
          <p:nvPr/>
        </p:nvSpPr>
        <p:spPr>
          <a:xfrm>
            <a:off x="683260"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590D45FE-9486-0F1C-92CE-D5A2382A24EE}"/>
              </a:ext>
            </a:extLst>
          </p:cNvPr>
          <p:cNvSpPr/>
          <p:nvPr/>
        </p:nvSpPr>
        <p:spPr>
          <a:xfrm>
            <a:off x="4389755"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2" name="Text 15">
            <a:extLst>
              <a:ext uri="{FF2B5EF4-FFF2-40B4-BE49-F238E27FC236}">
                <a16:creationId xmlns:a16="http://schemas.microsoft.com/office/drawing/2014/main" id="{5ADD8AE6-DB58-3EA3-33F1-E896F38603E8}"/>
              </a:ext>
            </a:extLst>
          </p:cNvPr>
          <p:cNvSpPr/>
          <p:nvPr/>
        </p:nvSpPr>
        <p:spPr>
          <a:xfrm>
            <a:off x="4389755" y="1601121"/>
            <a:ext cx="3412490" cy="45472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5C7F7796-843E-253D-7D86-DAA1F7636228}"/>
              </a:ext>
            </a:extLst>
          </p:cNvPr>
          <p:cNvSpPr/>
          <p:nvPr/>
        </p:nvSpPr>
        <p:spPr>
          <a:xfrm>
            <a:off x="4599940" y="2404068"/>
            <a:ext cx="3071495" cy="385445"/>
          </a:xfrm>
          <a:prstGeom prst="roundRect">
            <a:avLst>
              <a:gd name="adj" fmla="val 45340"/>
            </a:avLst>
          </a:prstGeom>
          <a:solidFill>
            <a:srgbClr val="00B0F0"/>
          </a:solidFill>
          <a:ln/>
        </p:spPr>
        <p:txBody>
          <a:bodyPr/>
          <a:lstStyle/>
          <a:p>
            <a:endParaRPr lang="en-EG"/>
          </a:p>
        </p:txBody>
      </p:sp>
      <p:sp>
        <p:nvSpPr>
          <p:cNvPr id="14" name="Text 17">
            <a:extLst>
              <a:ext uri="{FF2B5EF4-FFF2-40B4-BE49-F238E27FC236}">
                <a16:creationId xmlns:a16="http://schemas.microsoft.com/office/drawing/2014/main" id="{9334C5A7-3B12-9BEF-8F9A-B602BEB9781A}"/>
              </a:ext>
            </a:extLst>
          </p:cNvPr>
          <p:cNvSpPr/>
          <p:nvPr/>
        </p:nvSpPr>
        <p:spPr>
          <a:xfrm>
            <a:off x="4599940"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ADFB4D58-3FCE-6CE3-F4C8-3CE064C83775}"/>
              </a:ext>
            </a:extLst>
          </p:cNvPr>
          <p:cNvSpPr/>
          <p:nvPr/>
        </p:nvSpPr>
        <p:spPr>
          <a:xfrm>
            <a:off x="8243570"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6" name="Text 19">
            <a:extLst>
              <a:ext uri="{FF2B5EF4-FFF2-40B4-BE49-F238E27FC236}">
                <a16:creationId xmlns:a16="http://schemas.microsoft.com/office/drawing/2014/main" id="{99937D0E-A53D-CCBE-CDFA-261BFA38ABA1}"/>
              </a:ext>
            </a:extLst>
          </p:cNvPr>
          <p:cNvSpPr/>
          <p:nvPr/>
        </p:nvSpPr>
        <p:spPr>
          <a:xfrm>
            <a:off x="8243570" y="2029044"/>
            <a:ext cx="3412490" cy="4119312"/>
          </a:xfrm>
          <a:prstGeom prst="rect">
            <a:avLst/>
          </a:prstGeom>
          <a:noFill/>
          <a:ln/>
        </p:spPr>
        <p:txBody>
          <a:bodyPr wrap="square" lIns="45720" tIns="91440" rIns="91440" bIns="45720" rtlCol="0" anchor="ctr"/>
          <a:lstStyle/>
          <a:p>
            <a:pPr marL="0" algn="r" defTabSz="914400" rtl="1" eaLnBrk="1" latinLnBrk="0" hangingPunct="1">
              <a:lnSpc>
                <a:spcPct val="100000"/>
              </a:lnSpc>
            </a:pPr>
            <a:endParaRPr lang="en-US" sz="1600" dirty="0"/>
          </a:p>
        </p:txBody>
      </p:sp>
      <p:sp>
        <p:nvSpPr>
          <p:cNvPr id="17" name="Shape 20">
            <a:extLst>
              <a:ext uri="{FF2B5EF4-FFF2-40B4-BE49-F238E27FC236}">
                <a16:creationId xmlns:a16="http://schemas.microsoft.com/office/drawing/2014/main" id="{1B62BFDA-34A0-37DF-DBE4-7A94E5D7DCD8}"/>
              </a:ext>
            </a:extLst>
          </p:cNvPr>
          <p:cNvSpPr/>
          <p:nvPr/>
        </p:nvSpPr>
        <p:spPr>
          <a:xfrm>
            <a:off x="8453755" y="2404068"/>
            <a:ext cx="3071495" cy="385445"/>
          </a:xfrm>
          <a:prstGeom prst="roundRect">
            <a:avLst>
              <a:gd name="adj" fmla="val 45340"/>
            </a:avLst>
          </a:prstGeom>
          <a:solidFill>
            <a:srgbClr val="00B0F0"/>
          </a:solidFill>
          <a:ln/>
        </p:spPr>
        <p:txBody>
          <a:bodyPr/>
          <a:lstStyle/>
          <a:p>
            <a:endParaRPr lang="en-EG"/>
          </a:p>
        </p:txBody>
      </p:sp>
      <p:sp>
        <p:nvSpPr>
          <p:cNvPr id="18" name="Text 21">
            <a:extLst>
              <a:ext uri="{FF2B5EF4-FFF2-40B4-BE49-F238E27FC236}">
                <a16:creationId xmlns:a16="http://schemas.microsoft.com/office/drawing/2014/main" id="{1401BF3A-5614-1306-1EA2-FD3A9DAF799F}"/>
              </a:ext>
            </a:extLst>
          </p:cNvPr>
          <p:cNvSpPr/>
          <p:nvPr/>
        </p:nvSpPr>
        <p:spPr>
          <a:xfrm>
            <a:off x="8453755"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22">
            <a:extLst>
              <a:ext uri="{FF2B5EF4-FFF2-40B4-BE49-F238E27FC236}">
                <a16:creationId xmlns:a16="http://schemas.microsoft.com/office/drawing/2014/main" id="{0FC32EB8-052D-3211-3952-B796DE3A005C}"/>
              </a:ext>
            </a:extLst>
          </p:cNvPr>
          <p:cNvSpPr/>
          <p:nvPr/>
        </p:nvSpPr>
        <p:spPr>
          <a:xfrm>
            <a:off x="683260"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Risk Identification</a:t>
            </a:r>
            <a:endParaRPr lang="en-US" sz="1600" dirty="0"/>
          </a:p>
        </p:txBody>
      </p:sp>
      <p:sp>
        <p:nvSpPr>
          <p:cNvPr id="23" name="Text 23">
            <a:extLst>
              <a:ext uri="{FF2B5EF4-FFF2-40B4-BE49-F238E27FC236}">
                <a16:creationId xmlns:a16="http://schemas.microsoft.com/office/drawing/2014/main" id="{489AF2E1-E1D7-5165-00DD-4C8E1B6A1C84}"/>
              </a:ext>
            </a:extLst>
          </p:cNvPr>
          <p:cNvSpPr/>
          <p:nvPr/>
        </p:nvSpPr>
        <p:spPr>
          <a:xfrm>
            <a:off x="683260" y="2890770"/>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scan large datasets to identify unusual patterns that may signal potential risks, such as market fluctuations, credit defaults, or operational issues.</a:t>
            </a:r>
            <a:endParaRPr lang="en-US" sz="1600" b="1" dirty="0"/>
          </a:p>
        </p:txBody>
      </p:sp>
      <p:sp>
        <p:nvSpPr>
          <p:cNvPr id="24" name="Text 24">
            <a:extLst>
              <a:ext uri="{FF2B5EF4-FFF2-40B4-BE49-F238E27FC236}">
                <a16:creationId xmlns:a16="http://schemas.microsoft.com/office/drawing/2014/main" id="{2F53090F-1FAE-8198-53AA-29A1698506B0}"/>
              </a:ext>
            </a:extLst>
          </p:cNvPr>
          <p:cNvSpPr/>
          <p:nvPr/>
        </p:nvSpPr>
        <p:spPr>
          <a:xfrm>
            <a:off x="4599940"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Fraud Detection</a:t>
            </a:r>
            <a:endParaRPr lang="en-US" sz="1600" dirty="0"/>
          </a:p>
        </p:txBody>
      </p:sp>
      <p:sp>
        <p:nvSpPr>
          <p:cNvPr id="26" name="Text 25">
            <a:extLst>
              <a:ext uri="{FF2B5EF4-FFF2-40B4-BE49-F238E27FC236}">
                <a16:creationId xmlns:a16="http://schemas.microsoft.com/office/drawing/2014/main" id="{1EE78DD0-09A0-FE20-4AED-20B90C5F5CEF}"/>
              </a:ext>
            </a:extLst>
          </p:cNvPr>
          <p:cNvSpPr/>
          <p:nvPr/>
        </p:nvSpPr>
        <p:spPr>
          <a:xfrm>
            <a:off x="4584700" y="2890769"/>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can detect potential fraud by flagging transactions that do not fit a customer's normal behavior profile. This helps in preventing financial losses and protecting customer data.</a:t>
            </a:r>
            <a:endParaRPr lang="en-US" sz="1600" b="1" dirty="0"/>
          </a:p>
        </p:txBody>
      </p:sp>
      <p:sp>
        <p:nvSpPr>
          <p:cNvPr id="27" name="Text 26">
            <a:extLst>
              <a:ext uri="{FF2B5EF4-FFF2-40B4-BE49-F238E27FC236}">
                <a16:creationId xmlns:a16="http://schemas.microsoft.com/office/drawing/2014/main" id="{7EC4569A-90C2-4EC1-2D55-8815063997E3}"/>
              </a:ext>
            </a:extLst>
          </p:cNvPr>
          <p:cNvSpPr/>
          <p:nvPr/>
        </p:nvSpPr>
        <p:spPr>
          <a:xfrm>
            <a:off x="8453755"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Risk Scoring</a:t>
            </a:r>
            <a:endParaRPr lang="en-US" sz="1600" dirty="0"/>
          </a:p>
        </p:txBody>
      </p:sp>
      <p:sp>
        <p:nvSpPr>
          <p:cNvPr id="28" name="Text 27">
            <a:extLst>
              <a:ext uri="{FF2B5EF4-FFF2-40B4-BE49-F238E27FC236}">
                <a16:creationId xmlns:a16="http://schemas.microsoft.com/office/drawing/2014/main" id="{B0174A60-23E0-8609-355F-E0AF2CE28854}"/>
              </a:ext>
            </a:extLst>
          </p:cNvPr>
          <p:cNvSpPr/>
          <p:nvPr/>
        </p:nvSpPr>
        <p:spPr>
          <a:xfrm>
            <a:off x="8438515" y="2890768"/>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assigns risk scores to customers based on various factors, helping companies make better lending decisions and manage credit risk more effectively.</a:t>
            </a:r>
            <a:endParaRPr lang="en-US" sz="1600" b="1" dirty="0"/>
          </a:p>
        </p:txBody>
      </p:sp>
    </p:spTree>
    <p:extLst>
      <p:ext uri="{BB962C8B-B14F-4D97-AF65-F5344CB8AC3E}">
        <p14:creationId xmlns:p14="http://schemas.microsoft.com/office/powerpoint/2010/main" val="987243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5347A-A2E1-0FA1-E490-A0B38F1436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FCD879-2446-1D5D-0B15-ED28E6FC143E}"/>
              </a:ext>
            </a:extLst>
          </p:cNvPr>
          <p:cNvSpPr/>
          <p:nvPr/>
        </p:nvSpPr>
        <p:spPr>
          <a:xfrm>
            <a:off x="106680" y="117319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C1574BBB-781F-B71D-028C-4DAD286F164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Performance Dashboards</a:t>
            </a:r>
          </a:p>
        </p:txBody>
      </p:sp>
      <p:sp>
        <p:nvSpPr>
          <p:cNvPr id="5" name="Rectangle 4">
            <a:extLst>
              <a:ext uri="{FF2B5EF4-FFF2-40B4-BE49-F238E27FC236}">
                <a16:creationId xmlns:a16="http://schemas.microsoft.com/office/drawing/2014/main" id="{78A29025-FF33-C540-C819-AC2251569A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FBCD1A-62BF-7100-50AD-955D63DE58F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D57FF1-EAC1-266D-BD57-64D1D8B108E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5843BF-917F-942E-818F-DF888C7E53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3CBC9BAD-4D60-B532-D97D-993F70DC9992}"/>
              </a:ext>
            </a:extLst>
          </p:cNvPr>
          <p:cNvSpPr/>
          <p:nvPr/>
        </p:nvSpPr>
        <p:spPr>
          <a:xfrm>
            <a:off x="1436859" y="2169007"/>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E00A7709-8C6D-250E-C915-EC7684B17E0B}"/>
              </a:ext>
            </a:extLst>
          </p:cNvPr>
          <p:cNvSpPr/>
          <p:nvPr/>
        </p:nvSpPr>
        <p:spPr>
          <a:xfrm>
            <a:off x="1436859" y="2169007"/>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B677A692-80B3-FFDC-567A-B41CC2711F21}"/>
              </a:ext>
            </a:extLst>
          </p:cNvPr>
          <p:cNvSpPr/>
          <p:nvPr/>
        </p:nvSpPr>
        <p:spPr>
          <a:xfrm>
            <a:off x="1580369" y="2353157"/>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F0CB22F2-EFED-45CC-48C7-A105968AC766}"/>
              </a:ext>
            </a:extLst>
          </p:cNvPr>
          <p:cNvSpPr/>
          <p:nvPr/>
        </p:nvSpPr>
        <p:spPr>
          <a:xfrm>
            <a:off x="1580369" y="2353157"/>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4">
            <a:extLst>
              <a:ext uri="{FF2B5EF4-FFF2-40B4-BE49-F238E27FC236}">
                <a16:creationId xmlns:a16="http://schemas.microsoft.com/office/drawing/2014/main" id="{2D598886-03A8-9DCC-7162-C3FCB7C923AC}"/>
              </a:ext>
            </a:extLst>
          </p:cNvPr>
          <p:cNvSpPr/>
          <p:nvPr/>
        </p:nvSpPr>
        <p:spPr>
          <a:xfrm>
            <a:off x="8188822" y="2169007"/>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13" name="Text 15">
            <a:extLst>
              <a:ext uri="{FF2B5EF4-FFF2-40B4-BE49-F238E27FC236}">
                <a16:creationId xmlns:a16="http://schemas.microsoft.com/office/drawing/2014/main" id="{66F96276-A399-A756-381D-9786FA83DAA8}"/>
              </a:ext>
            </a:extLst>
          </p:cNvPr>
          <p:cNvSpPr/>
          <p:nvPr/>
        </p:nvSpPr>
        <p:spPr>
          <a:xfrm>
            <a:off x="8188822" y="2169007"/>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4" name="Shape 16">
            <a:extLst>
              <a:ext uri="{FF2B5EF4-FFF2-40B4-BE49-F238E27FC236}">
                <a16:creationId xmlns:a16="http://schemas.microsoft.com/office/drawing/2014/main" id="{D1B90199-1DD2-A19C-C60F-0174DEDE9C65}"/>
              </a:ext>
            </a:extLst>
          </p:cNvPr>
          <p:cNvSpPr/>
          <p:nvPr/>
        </p:nvSpPr>
        <p:spPr>
          <a:xfrm>
            <a:off x="8332332" y="2353157"/>
            <a:ext cx="2707640" cy="829945"/>
          </a:xfrm>
          <a:prstGeom prst="roundRect">
            <a:avLst>
              <a:gd name="adj" fmla="val 25937"/>
            </a:avLst>
          </a:prstGeom>
          <a:solidFill>
            <a:srgbClr val="FFFFFF"/>
          </a:solidFill>
          <a:ln/>
        </p:spPr>
        <p:txBody>
          <a:bodyPr/>
          <a:lstStyle/>
          <a:p>
            <a:endParaRPr lang="en-EG"/>
          </a:p>
        </p:txBody>
      </p:sp>
      <p:sp>
        <p:nvSpPr>
          <p:cNvPr id="15" name="Text 17">
            <a:extLst>
              <a:ext uri="{FF2B5EF4-FFF2-40B4-BE49-F238E27FC236}">
                <a16:creationId xmlns:a16="http://schemas.microsoft.com/office/drawing/2014/main" id="{BB025ABC-A2CD-1B07-3278-C7B3FB2A7AF1}"/>
              </a:ext>
            </a:extLst>
          </p:cNvPr>
          <p:cNvSpPr/>
          <p:nvPr/>
        </p:nvSpPr>
        <p:spPr>
          <a:xfrm>
            <a:off x="8332332" y="2353157"/>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8">
            <a:extLst>
              <a:ext uri="{FF2B5EF4-FFF2-40B4-BE49-F238E27FC236}">
                <a16:creationId xmlns:a16="http://schemas.microsoft.com/office/drawing/2014/main" id="{FFEEE274-B3CE-EFD8-8D4A-5F551A483B7B}"/>
              </a:ext>
            </a:extLst>
          </p:cNvPr>
          <p:cNvSpPr/>
          <p:nvPr/>
        </p:nvSpPr>
        <p:spPr>
          <a:xfrm>
            <a:off x="1695304" y="2368397"/>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Automated Analytics</a:t>
            </a:r>
            <a:endParaRPr lang="en-US" sz="1600" dirty="0"/>
          </a:p>
        </p:txBody>
      </p:sp>
      <p:sp>
        <p:nvSpPr>
          <p:cNvPr id="17" name="Text 19">
            <a:extLst>
              <a:ext uri="{FF2B5EF4-FFF2-40B4-BE49-F238E27FC236}">
                <a16:creationId xmlns:a16="http://schemas.microsoft.com/office/drawing/2014/main" id="{BBB7D146-8A48-6388-AAE0-9B27E718528A}"/>
              </a:ext>
            </a:extLst>
          </p:cNvPr>
          <p:cNvSpPr/>
          <p:nvPr/>
        </p:nvSpPr>
        <p:spPr>
          <a:xfrm>
            <a:off x="1580369" y="3238982"/>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AI-powered BI tools automatically calculate financial ratios, trends, and KPIs, presenting them on interactive dashboards. This provides real-time visibility into company performance.</a:t>
            </a:r>
            <a:endParaRPr lang="en-US" sz="1600" b="1" dirty="0"/>
          </a:p>
        </p:txBody>
      </p:sp>
      <p:sp>
        <p:nvSpPr>
          <p:cNvPr id="18" name="Text 20">
            <a:extLst>
              <a:ext uri="{FF2B5EF4-FFF2-40B4-BE49-F238E27FC236}">
                <a16:creationId xmlns:a16="http://schemas.microsoft.com/office/drawing/2014/main" id="{1D3B5D4D-92C1-6BC9-486C-186661CA7ACD}"/>
              </a:ext>
            </a:extLst>
          </p:cNvPr>
          <p:cNvSpPr/>
          <p:nvPr/>
        </p:nvSpPr>
        <p:spPr>
          <a:xfrm>
            <a:off x="8437742" y="2368397"/>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Insight Generation</a:t>
            </a:r>
            <a:endParaRPr lang="en-US" sz="1600" dirty="0"/>
          </a:p>
        </p:txBody>
      </p:sp>
      <p:sp>
        <p:nvSpPr>
          <p:cNvPr id="19" name="Text 21">
            <a:extLst>
              <a:ext uri="{FF2B5EF4-FFF2-40B4-BE49-F238E27FC236}">
                <a16:creationId xmlns:a16="http://schemas.microsoft.com/office/drawing/2014/main" id="{731A657C-8B46-7D8A-4E03-59EA53F6F575}"/>
              </a:ext>
            </a:extLst>
          </p:cNvPr>
          <p:cNvSpPr/>
          <p:nvPr/>
        </p:nvSpPr>
        <p:spPr>
          <a:xfrm>
            <a:off x="8332332" y="3238982"/>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features highlight key drivers of profit or loss, enabling managers to take corrective actions quickly and make data-driven decisions.</a:t>
            </a:r>
            <a:endParaRPr lang="en-US" sz="1600" b="1" dirty="0"/>
          </a:p>
        </p:txBody>
      </p:sp>
      <p:pic>
        <p:nvPicPr>
          <p:cNvPr id="21" name="Picture 20" descr="A blue robot with a graph and a computer&#10;&#10;AI-generated content may be incorrect.">
            <a:extLst>
              <a:ext uri="{FF2B5EF4-FFF2-40B4-BE49-F238E27FC236}">
                <a16:creationId xmlns:a16="http://schemas.microsoft.com/office/drawing/2014/main" id="{5E91F136-BADE-DE8B-E456-4F5091ECBD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5829" y="3183102"/>
            <a:ext cx="3305673" cy="2954117"/>
          </a:xfrm>
          <a:prstGeom prst="rect">
            <a:avLst/>
          </a:prstGeom>
        </p:spPr>
      </p:pic>
    </p:spTree>
    <p:extLst>
      <p:ext uri="{BB962C8B-B14F-4D97-AF65-F5344CB8AC3E}">
        <p14:creationId xmlns:p14="http://schemas.microsoft.com/office/powerpoint/2010/main" val="3514771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26331-401D-3251-F30D-EEF597494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03E1F4-AE7A-DDA1-C110-7C8C180284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ED218AC-75F2-87E6-B73B-CF7BF2C7B3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BD8C9F9-7197-A962-E4E9-E802553046E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E6877423-E08D-F545-81D5-38E7C472AF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D37414-FCDA-DE79-2935-6154C7EE261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27E1FC2-33AA-7DF4-9C77-592DE544816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248EEDD6-2E93-3E49-35EB-BC848F07B41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D2175EC5-4D1B-E34E-4824-10F85C6ED6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80EC0429-4385-27F5-D146-CB16DB365698}"/>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05</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6C0C1777-9239-50B6-328B-5BA02303867E}"/>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B034ADAE-B006-5BB0-99B3-32A861961B21}"/>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1804BD1B-1411-ED05-E903-549DEF92F726}"/>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3EB7F654-7F55-923D-777F-3BCBD64606E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FCC8C590-2FD7-048B-A2F1-BBA75060FEFC}"/>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F1902669-0621-78D5-B46F-734C872EE2A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FinTech Toolkit</a:t>
            </a:r>
            <a:endParaRPr lang="en-US" sz="1600" dirty="0"/>
          </a:p>
        </p:txBody>
      </p:sp>
    </p:spTree>
    <p:extLst>
      <p:ext uri="{BB962C8B-B14F-4D97-AF65-F5344CB8AC3E}">
        <p14:creationId xmlns:p14="http://schemas.microsoft.com/office/powerpoint/2010/main" val="1087320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B0294-0958-E9A7-27FA-13039B02B8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62CE3-E010-AA78-60A4-59C0CB28382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29F0B51-3038-0B91-4B80-7B52ADD2B28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FinTech?</a:t>
            </a:r>
          </a:p>
        </p:txBody>
      </p:sp>
      <p:sp>
        <p:nvSpPr>
          <p:cNvPr id="5" name="Rectangle 4">
            <a:extLst>
              <a:ext uri="{FF2B5EF4-FFF2-40B4-BE49-F238E27FC236}">
                <a16:creationId xmlns:a16="http://schemas.microsoft.com/office/drawing/2014/main" id="{43FA6CFC-16EE-C6FF-9DBB-3BF08689D62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295516-B47E-F30C-FE2D-03621E07912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29D47-626B-9175-F360-F64F6C82CC1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48E3F49-AD25-C287-162C-1F8048BC1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88C4F36F-87AA-BB3D-7382-FE69D2839C1F}"/>
              </a:ext>
            </a:extLst>
          </p:cNvPr>
          <p:cNvSpPr/>
          <p:nvPr/>
        </p:nvSpPr>
        <p:spPr>
          <a:xfrm>
            <a:off x="7800775" y="374400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0F5798C4-180C-0A08-29BE-838A69DA785C}"/>
              </a:ext>
            </a:extLst>
          </p:cNvPr>
          <p:cNvSpPr/>
          <p:nvPr/>
        </p:nvSpPr>
        <p:spPr>
          <a:xfrm>
            <a:off x="7800775" y="3744004"/>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09EDB308-E740-2D7F-F50C-6CD2B6AF7D55}"/>
              </a:ext>
            </a:extLst>
          </p:cNvPr>
          <p:cNvSpPr/>
          <p:nvPr/>
        </p:nvSpPr>
        <p:spPr>
          <a:xfrm>
            <a:off x="7686475" y="3579539"/>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422EB8AC-9FA1-5E71-0C75-93ED97E3782E}"/>
              </a:ext>
            </a:extLst>
          </p:cNvPr>
          <p:cNvSpPr/>
          <p:nvPr/>
        </p:nvSpPr>
        <p:spPr>
          <a:xfrm>
            <a:off x="7686475" y="3579539"/>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215A7A6A-5508-0557-8493-AE9B05C1E5EF}"/>
              </a:ext>
            </a:extLst>
          </p:cNvPr>
          <p:cNvSpPr/>
          <p:nvPr/>
        </p:nvSpPr>
        <p:spPr>
          <a:xfrm>
            <a:off x="3369110" y="371733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27A51765-BC3F-267A-576E-76069909B23E}"/>
              </a:ext>
            </a:extLst>
          </p:cNvPr>
          <p:cNvSpPr/>
          <p:nvPr/>
        </p:nvSpPr>
        <p:spPr>
          <a:xfrm>
            <a:off x="3369110" y="3717334"/>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FE7B330D-AF02-840C-5F9F-5697580C41B2}"/>
              </a:ext>
            </a:extLst>
          </p:cNvPr>
          <p:cNvSpPr/>
          <p:nvPr/>
        </p:nvSpPr>
        <p:spPr>
          <a:xfrm>
            <a:off x="3254810" y="3552869"/>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F4CCA3FD-0BE1-46E1-C71B-8DA6D5D4080E}"/>
              </a:ext>
            </a:extLst>
          </p:cNvPr>
          <p:cNvSpPr/>
          <p:nvPr/>
        </p:nvSpPr>
        <p:spPr>
          <a:xfrm>
            <a:off x="3254810" y="3552869"/>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9">
            <a:extLst>
              <a:ext uri="{FF2B5EF4-FFF2-40B4-BE49-F238E27FC236}">
                <a16:creationId xmlns:a16="http://schemas.microsoft.com/office/drawing/2014/main" id="{38286B55-7E45-03BE-AA10-617E2C8A4DE6}"/>
              </a:ext>
            </a:extLst>
          </p:cNvPr>
          <p:cNvSpPr/>
          <p:nvPr/>
        </p:nvSpPr>
        <p:spPr>
          <a:xfrm>
            <a:off x="595430" y="2762294"/>
            <a:ext cx="2063115" cy="3128010"/>
          </a:xfrm>
          <a:prstGeom prst="rect">
            <a:avLst/>
          </a:prstGeom>
          <a:noFill/>
          <a:ln/>
        </p:spPr>
        <p:txBody>
          <a:bodyPr wrap="square" lIns="45720" tIns="91440" rIns="91440" bIns="45720" rtlCol="0" anchor="ctr"/>
          <a:lstStyle/>
          <a:p>
            <a:pPr>
              <a:lnSpc>
                <a:spcPct val="100000"/>
              </a:lnSpc>
            </a:pPr>
            <a:endParaRPr lang="en-US" sz="1600" dirty="0"/>
          </a:p>
        </p:txBody>
      </p:sp>
      <p:sp>
        <p:nvSpPr>
          <p:cNvPr id="18" name="Shape 20">
            <a:extLst>
              <a:ext uri="{FF2B5EF4-FFF2-40B4-BE49-F238E27FC236}">
                <a16:creationId xmlns:a16="http://schemas.microsoft.com/office/drawing/2014/main" id="{3260DF7B-48DA-413D-3250-DC4622413A03}"/>
              </a:ext>
            </a:extLst>
          </p:cNvPr>
          <p:cNvSpPr/>
          <p:nvPr/>
        </p:nvSpPr>
        <p:spPr>
          <a:xfrm>
            <a:off x="3205280" y="1693589"/>
            <a:ext cx="85725" cy="343535"/>
          </a:xfrm>
          <a:prstGeom prst="rect">
            <a:avLst/>
          </a:prstGeom>
          <a:solidFill>
            <a:srgbClr val="00B0F0"/>
          </a:solidFill>
          <a:ln/>
        </p:spPr>
        <p:txBody>
          <a:bodyPr/>
          <a:lstStyle/>
          <a:p>
            <a:endParaRPr lang="en-EG"/>
          </a:p>
        </p:txBody>
      </p:sp>
      <p:sp>
        <p:nvSpPr>
          <p:cNvPr id="19" name="Text 21">
            <a:extLst>
              <a:ext uri="{FF2B5EF4-FFF2-40B4-BE49-F238E27FC236}">
                <a16:creationId xmlns:a16="http://schemas.microsoft.com/office/drawing/2014/main" id="{3EBC6432-6466-15E6-3E8A-3E7B6F57C74F}"/>
              </a:ext>
            </a:extLst>
          </p:cNvPr>
          <p:cNvSpPr/>
          <p:nvPr/>
        </p:nvSpPr>
        <p:spPr>
          <a:xfrm>
            <a:off x="3205280" y="169358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20" name="Text 22">
            <a:extLst>
              <a:ext uri="{FF2B5EF4-FFF2-40B4-BE49-F238E27FC236}">
                <a16:creationId xmlns:a16="http://schemas.microsoft.com/office/drawing/2014/main" id="{15A89D63-CC27-EFF2-C6EB-BF658FC2E502}"/>
              </a:ext>
            </a:extLst>
          </p:cNvPr>
          <p:cNvSpPr/>
          <p:nvPr/>
        </p:nvSpPr>
        <p:spPr>
          <a:xfrm>
            <a:off x="3290688" y="164480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Definition of FinTech</a:t>
            </a:r>
            <a:endParaRPr lang="en-US" sz="1600" b="1" dirty="0"/>
          </a:p>
        </p:txBody>
      </p:sp>
      <p:sp>
        <p:nvSpPr>
          <p:cNvPr id="21" name="Text 23">
            <a:extLst>
              <a:ext uri="{FF2B5EF4-FFF2-40B4-BE49-F238E27FC236}">
                <a16:creationId xmlns:a16="http://schemas.microsoft.com/office/drawing/2014/main" id="{716FC543-2974-0E1E-6985-17364F3402F0}"/>
              </a:ext>
            </a:extLst>
          </p:cNvPr>
          <p:cNvSpPr/>
          <p:nvPr/>
        </p:nvSpPr>
        <p:spPr>
          <a:xfrm>
            <a:off x="3205280" y="225746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Technology (FinTech) refers to the use of modern technology to improve financial services, processes, and products. It includes mobile banking, digital payments, online lending, and robo-advisors.</a:t>
            </a:r>
            <a:endParaRPr lang="en-US" sz="1600" b="1" dirty="0"/>
          </a:p>
        </p:txBody>
      </p:sp>
      <p:sp>
        <p:nvSpPr>
          <p:cNvPr id="22" name="Text 24">
            <a:extLst>
              <a:ext uri="{FF2B5EF4-FFF2-40B4-BE49-F238E27FC236}">
                <a16:creationId xmlns:a16="http://schemas.microsoft.com/office/drawing/2014/main" id="{DB12A1F9-4EB1-634E-8FBB-F7E800CDF872}"/>
              </a:ext>
            </a:extLst>
          </p:cNvPr>
          <p:cNvSpPr/>
          <p:nvPr/>
        </p:nvSpPr>
        <p:spPr>
          <a:xfrm>
            <a:off x="3304773" y="3719461"/>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Corporate FinTech</a:t>
            </a:r>
            <a:endParaRPr lang="en-US" sz="1600" dirty="0"/>
          </a:p>
        </p:txBody>
      </p:sp>
      <p:sp>
        <p:nvSpPr>
          <p:cNvPr id="23" name="Text 25">
            <a:extLst>
              <a:ext uri="{FF2B5EF4-FFF2-40B4-BE49-F238E27FC236}">
                <a16:creationId xmlns:a16="http://schemas.microsoft.com/office/drawing/2014/main" id="{20E92BD9-9BB9-8867-36BE-629C22AB581E}"/>
              </a:ext>
            </a:extLst>
          </p:cNvPr>
          <p:cNvSpPr/>
          <p:nvPr/>
        </p:nvSpPr>
        <p:spPr>
          <a:xfrm>
            <a:off x="3304773" y="4212634"/>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For corporate financial managers, FinTech means faster transactions, better data access, and more automation in tasks such as paying suppliers or collecting money from customers.</a:t>
            </a:r>
            <a:endParaRPr lang="en-US" sz="1600" b="1" dirty="0"/>
          </a:p>
        </p:txBody>
      </p:sp>
      <p:sp>
        <p:nvSpPr>
          <p:cNvPr id="24" name="Text 26">
            <a:extLst>
              <a:ext uri="{FF2B5EF4-FFF2-40B4-BE49-F238E27FC236}">
                <a16:creationId xmlns:a16="http://schemas.microsoft.com/office/drawing/2014/main" id="{20EF929E-FC2C-A2B2-BB99-508CC54DDA8E}"/>
              </a:ext>
            </a:extLst>
          </p:cNvPr>
          <p:cNvSpPr/>
          <p:nvPr/>
        </p:nvSpPr>
        <p:spPr>
          <a:xfrm>
            <a:off x="7736438" y="3746131"/>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Relation to AI</a:t>
            </a:r>
            <a:endParaRPr lang="en-US" sz="1600" dirty="0"/>
          </a:p>
        </p:txBody>
      </p:sp>
      <p:sp>
        <p:nvSpPr>
          <p:cNvPr id="26" name="Text 27">
            <a:extLst>
              <a:ext uri="{FF2B5EF4-FFF2-40B4-BE49-F238E27FC236}">
                <a16:creationId xmlns:a16="http://schemas.microsoft.com/office/drawing/2014/main" id="{4DEDAB79-570A-A73E-96BD-E6D94D535461}"/>
              </a:ext>
            </a:extLst>
          </p:cNvPr>
          <p:cNvSpPr/>
          <p:nvPr/>
        </p:nvSpPr>
        <p:spPr>
          <a:xfrm>
            <a:off x="7736438" y="4239304"/>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FinTech is closely related to AI but also includes non-AI technologies such as simple apps and digital platforms that enhance financial operations.</a:t>
            </a:r>
            <a:endParaRPr lang="en-US" sz="1600" b="1" dirty="0"/>
          </a:p>
        </p:txBody>
      </p:sp>
      <p:pic>
        <p:nvPicPr>
          <p:cNvPr id="28" name="Picture 27" descr="A computer and a phone with a dollar sign&#10;&#10;AI-generated content may be incorrect.">
            <a:extLst>
              <a:ext uri="{FF2B5EF4-FFF2-40B4-BE49-F238E27FC236}">
                <a16:creationId xmlns:a16="http://schemas.microsoft.com/office/drawing/2014/main" id="{A7BD7ACF-81ED-74F7-0D31-1B95CF474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633" y="2106469"/>
            <a:ext cx="2211505" cy="3968264"/>
          </a:xfrm>
          <a:prstGeom prst="rect">
            <a:avLst/>
          </a:prstGeom>
        </p:spPr>
      </p:pic>
    </p:spTree>
    <p:extLst>
      <p:ext uri="{BB962C8B-B14F-4D97-AF65-F5344CB8AC3E}">
        <p14:creationId xmlns:p14="http://schemas.microsoft.com/office/powerpoint/2010/main" val="3353852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38E55-BCE7-3535-E88A-C5127D5ED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081503-C7EA-46E3-D722-6C9F98175F1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69F1370-2267-3630-1958-921F2AE9043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Digital Payments – Stripe PayPal Square</a:t>
            </a:r>
          </a:p>
        </p:txBody>
      </p:sp>
      <p:sp>
        <p:nvSpPr>
          <p:cNvPr id="5" name="Rectangle 4">
            <a:extLst>
              <a:ext uri="{FF2B5EF4-FFF2-40B4-BE49-F238E27FC236}">
                <a16:creationId xmlns:a16="http://schemas.microsoft.com/office/drawing/2014/main" id="{2B2F5066-B5FE-8EA6-99AC-1F2FC03CEA8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E203B2-A234-86A5-8B42-5419A70E8608}"/>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A7E35D-9C30-3DD9-7B4E-2461D7FE60B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8B9E771-C3F0-B70E-B9C8-ACE7EFE248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3F3E66C-2D40-DB46-929B-1E2D2601BE0B}"/>
              </a:ext>
            </a:extLst>
          </p:cNvPr>
          <p:cNvSpPr/>
          <p:nvPr/>
        </p:nvSpPr>
        <p:spPr>
          <a:xfrm>
            <a:off x="1665739" y="2253507"/>
            <a:ext cx="2498725" cy="3649980"/>
          </a:xfrm>
          <a:prstGeom prst="rect">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FEFC0E4B-5498-112F-B45B-A9D8FC832CD2}"/>
              </a:ext>
            </a:extLst>
          </p:cNvPr>
          <p:cNvSpPr/>
          <p:nvPr/>
        </p:nvSpPr>
        <p:spPr>
          <a:xfrm>
            <a:off x="1665739" y="2253507"/>
            <a:ext cx="2498725" cy="3649980"/>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1BCC98D0-3E56-B5F4-04E8-24097D15AB4A}"/>
              </a:ext>
            </a:extLst>
          </p:cNvPr>
          <p:cNvSpPr/>
          <p:nvPr/>
        </p:nvSpPr>
        <p:spPr>
          <a:xfrm>
            <a:off x="5029969" y="1824247"/>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9" name="Text 15">
            <a:extLst>
              <a:ext uri="{FF2B5EF4-FFF2-40B4-BE49-F238E27FC236}">
                <a16:creationId xmlns:a16="http://schemas.microsoft.com/office/drawing/2014/main" id="{DACEDB1A-39FC-8D6E-F415-1C6D7864D8EF}"/>
              </a:ext>
            </a:extLst>
          </p:cNvPr>
          <p:cNvSpPr/>
          <p:nvPr/>
        </p:nvSpPr>
        <p:spPr>
          <a:xfrm>
            <a:off x="5029969" y="1824247"/>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6">
            <a:extLst>
              <a:ext uri="{FF2B5EF4-FFF2-40B4-BE49-F238E27FC236}">
                <a16:creationId xmlns:a16="http://schemas.microsoft.com/office/drawing/2014/main" id="{C4C4152E-941F-3A9E-FF5E-C178D07D853F}"/>
              </a:ext>
            </a:extLst>
          </p:cNvPr>
          <p:cNvSpPr/>
          <p:nvPr/>
        </p:nvSpPr>
        <p:spPr>
          <a:xfrm>
            <a:off x="4915669" y="1659782"/>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7">
            <a:extLst>
              <a:ext uri="{FF2B5EF4-FFF2-40B4-BE49-F238E27FC236}">
                <a16:creationId xmlns:a16="http://schemas.microsoft.com/office/drawing/2014/main" id="{E075D5E3-9AB8-FF23-BB96-1C52B5FD7B91}"/>
              </a:ext>
            </a:extLst>
          </p:cNvPr>
          <p:cNvSpPr/>
          <p:nvPr/>
        </p:nvSpPr>
        <p:spPr>
          <a:xfrm>
            <a:off x="4915669" y="1659782"/>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8">
            <a:extLst>
              <a:ext uri="{FF2B5EF4-FFF2-40B4-BE49-F238E27FC236}">
                <a16:creationId xmlns:a16="http://schemas.microsoft.com/office/drawing/2014/main" id="{098F8813-6B1F-79AB-04AA-81832F0DAF5B}"/>
              </a:ext>
            </a:extLst>
          </p:cNvPr>
          <p:cNvSpPr/>
          <p:nvPr/>
        </p:nvSpPr>
        <p:spPr>
          <a:xfrm>
            <a:off x="5080134" y="4317257"/>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4" name="Text 19">
            <a:extLst>
              <a:ext uri="{FF2B5EF4-FFF2-40B4-BE49-F238E27FC236}">
                <a16:creationId xmlns:a16="http://schemas.microsoft.com/office/drawing/2014/main" id="{002D4774-AD79-322C-8594-401CFFD280C7}"/>
              </a:ext>
            </a:extLst>
          </p:cNvPr>
          <p:cNvSpPr/>
          <p:nvPr/>
        </p:nvSpPr>
        <p:spPr>
          <a:xfrm>
            <a:off x="5080134" y="4317257"/>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20">
            <a:extLst>
              <a:ext uri="{FF2B5EF4-FFF2-40B4-BE49-F238E27FC236}">
                <a16:creationId xmlns:a16="http://schemas.microsoft.com/office/drawing/2014/main" id="{A761C7ED-35DA-FB56-800D-168F603503E4}"/>
              </a:ext>
            </a:extLst>
          </p:cNvPr>
          <p:cNvSpPr/>
          <p:nvPr/>
        </p:nvSpPr>
        <p:spPr>
          <a:xfrm>
            <a:off x="4965834" y="4152792"/>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6" name="Text 21">
            <a:extLst>
              <a:ext uri="{FF2B5EF4-FFF2-40B4-BE49-F238E27FC236}">
                <a16:creationId xmlns:a16="http://schemas.microsoft.com/office/drawing/2014/main" id="{A66C1DA2-2316-07F8-4CD6-6B137D1DA151}"/>
              </a:ext>
            </a:extLst>
          </p:cNvPr>
          <p:cNvSpPr/>
          <p:nvPr/>
        </p:nvSpPr>
        <p:spPr>
          <a:xfrm>
            <a:off x="4965834" y="4152792"/>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7" name="Text 22">
            <a:extLst>
              <a:ext uri="{FF2B5EF4-FFF2-40B4-BE49-F238E27FC236}">
                <a16:creationId xmlns:a16="http://schemas.microsoft.com/office/drawing/2014/main" id="{65CAA8E7-5E09-5471-4E54-F9427F5A05E4}"/>
              </a:ext>
            </a:extLst>
          </p:cNvPr>
          <p:cNvSpPr/>
          <p:nvPr/>
        </p:nvSpPr>
        <p:spPr>
          <a:xfrm>
            <a:off x="4965834" y="1826152"/>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Digital Payment Platforms</a:t>
            </a:r>
            <a:endParaRPr lang="en-US" sz="1600" b="1" dirty="0"/>
          </a:p>
        </p:txBody>
      </p:sp>
      <p:sp>
        <p:nvSpPr>
          <p:cNvPr id="18" name="Text 23">
            <a:extLst>
              <a:ext uri="{FF2B5EF4-FFF2-40B4-BE49-F238E27FC236}">
                <a16:creationId xmlns:a16="http://schemas.microsoft.com/office/drawing/2014/main" id="{020BE366-0DB7-458B-2D8F-7887B4056591}"/>
              </a:ext>
            </a:extLst>
          </p:cNvPr>
          <p:cNvSpPr/>
          <p:nvPr/>
        </p:nvSpPr>
        <p:spPr>
          <a:xfrm>
            <a:off x="4965834" y="2319547"/>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Platforms like Stripe, PayPal, and Square allow companies to accept online and card payments from customers globally. They automate sales recording, calculate fees, and transfer funds to bank accounts.</a:t>
            </a:r>
            <a:endParaRPr lang="en-US" sz="1600" b="1" dirty="0"/>
          </a:p>
        </p:txBody>
      </p:sp>
      <p:sp>
        <p:nvSpPr>
          <p:cNvPr id="19" name="Text 24">
            <a:extLst>
              <a:ext uri="{FF2B5EF4-FFF2-40B4-BE49-F238E27FC236}">
                <a16:creationId xmlns:a16="http://schemas.microsoft.com/office/drawing/2014/main" id="{7E111970-0FB0-5D55-FBD9-E9572E1D4133}"/>
              </a:ext>
            </a:extLst>
          </p:cNvPr>
          <p:cNvSpPr/>
          <p:nvPr/>
        </p:nvSpPr>
        <p:spPr>
          <a:xfrm>
            <a:off x="5015999" y="4319162"/>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Benefits for Finance</a:t>
            </a:r>
            <a:endParaRPr lang="en-US" sz="1600" b="1" dirty="0"/>
          </a:p>
        </p:txBody>
      </p:sp>
      <p:sp>
        <p:nvSpPr>
          <p:cNvPr id="20" name="Text 25">
            <a:extLst>
              <a:ext uri="{FF2B5EF4-FFF2-40B4-BE49-F238E27FC236}">
                <a16:creationId xmlns:a16="http://schemas.microsoft.com/office/drawing/2014/main" id="{3A105785-3F1C-12FB-B08C-365235FE97AD}"/>
              </a:ext>
            </a:extLst>
          </p:cNvPr>
          <p:cNvSpPr/>
          <p:nvPr/>
        </p:nvSpPr>
        <p:spPr>
          <a:xfrm>
            <a:off x="5015999" y="4812557"/>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tools provide real-time visibility into cash inflows, help with revenue forecasting, and simplify reconciliation processes, improving overall financial management efficiency.</a:t>
            </a:r>
            <a:endParaRPr lang="en-US" sz="1600" b="1" dirty="0"/>
          </a:p>
        </p:txBody>
      </p:sp>
      <p:pic>
        <p:nvPicPr>
          <p:cNvPr id="22" name="Picture 21" descr="A phone with a credit card and a bag&#10;&#10;AI-generated content may be incorrect.">
            <a:extLst>
              <a:ext uri="{FF2B5EF4-FFF2-40B4-BE49-F238E27FC236}">
                <a16:creationId xmlns:a16="http://schemas.microsoft.com/office/drawing/2014/main" id="{4FFC2D0C-ABF9-18D5-B995-B54C5FE002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656" y="1903145"/>
            <a:ext cx="3179504" cy="4256774"/>
          </a:xfrm>
          <a:prstGeom prst="rect">
            <a:avLst/>
          </a:prstGeom>
        </p:spPr>
      </p:pic>
    </p:spTree>
    <p:extLst>
      <p:ext uri="{BB962C8B-B14F-4D97-AF65-F5344CB8AC3E}">
        <p14:creationId xmlns:p14="http://schemas.microsoft.com/office/powerpoint/2010/main" val="2495346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AD9B0-FACE-D272-B8BD-5929299E2F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64EDD-9099-7AFE-8D2F-04403A26FA8F}"/>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61B6B6DD-D953-E03E-D211-BBBA1A73F8C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Management Platforms</a:t>
            </a:r>
          </a:p>
        </p:txBody>
      </p:sp>
      <p:sp>
        <p:nvSpPr>
          <p:cNvPr id="5" name="Rectangle 4">
            <a:extLst>
              <a:ext uri="{FF2B5EF4-FFF2-40B4-BE49-F238E27FC236}">
                <a16:creationId xmlns:a16="http://schemas.microsoft.com/office/drawing/2014/main" id="{2F1233C4-FD62-1EA6-2A51-7D6D51498F3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FF4FF8-2585-DA3F-79FF-7369DCA701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23E06B-4F78-D991-0B6C-C17AC0407D5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138E1A-2CED-AAC3-1443-28F55A22D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CDBF2D0-2721-C9D5-E975-37FF1884B25B}"/>
              </a:ext>
            </a:extLst>
          </p:cNvPr>
          <p:cNvSpPr/>
          <p:nvPr/>
        </p:nvSpPr>
        <p:spPr>
          <a:xfrm>
            <a:off x="944562" y="231833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8C59254F-59F4-4B0D-9D33-3703E389FBF9}"/>
              </a:ext>
            </a:extLst>
          </p:cNvPr>
          <p:cNvSpPr/>
          <p:nvPr/>
        </p:nvSpPr>
        <p:spPr>
          <a:xfrm>
            <a:off x="944562" y="231833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32B749B-6596-800C-6319-FF919D3EB3D6}"/>
              </a:ext>
            </a:extLst>
          </p:cNvPr>
          <p:cNvSpPr/>
          <p:nvPr/>
        </p:nvSpPr>
        <p:spPr>
          <a:xfrm>
            <a:off x="830262" y="215386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86E1B8CA-77E7-CE0E-3DCE-FA17D6EBD4A3}"/>
              </a:ext>
            </a:extLst>
          </p:cNvPr>
          <p:cNvSpPr/>
          <p:nvPr/>
        </p:nvSpPr>
        <p:spPr>
          <a:xfrm>
            <a:off x="830262" y="215386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E87BA6A0-0039-8C64-18EB-9E308F51DB97}"/>
              </a:ext>
            </a:extLst>
          </p:cNvPr>
          <p:cNvSpPr/>
          <p:nvPr/>
        </p:nvSpPr>
        <p:spPr>
          <a:xfrm>
            <a:off x="4792027" y="245930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DDFA6F73-291F-A8B5-E440-4FB7BA717A09}"/>
              </a:ext>
            </a:extLst>
          </p:cNvPr>
          <p:cNvSpPr/>
          <p:nvPr/>
        </p:nvSpPr>
        <p:spPr>
          <a:xfrm>
            <a:off x="4792027" y="245930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CF0E11CD-1571-C2FC-86C6-3B64DA305504}"/>
              </a:ext>
            </a:extLst>
          </p:cNvPr>
          <p:cNvSpPr/>
          <p:nvPr/>
        </p:nvSpPr>
        <p:spPr>
          <a:xfrm>
            <a:off x="4677727" y="221228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900B9499-4093-9F25-44A6-E3DC3F22B416}"/>
              </a:ext>
            </a:extLst>
          </p:cNvPr>
          <p:cNvSpPr/>
          <p:nvPr/>
        </p:nvSpPr>
        <p:spPr>
          <a:xfrm>
            <a:off x="4677727" y="221228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6B1AB266-ADC6-A4D7-BCBC-CE69A311FE0C}"/>
              </a:ext>
            </a:extLst>
          </p:cNvPr>
          <p:cNvSpPr/>
          <p:nvPr/>
        </p:nvSpPr>
        <p:spPr>
          <a:xfrm>
            <a:off x="8809672" y="251772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6" name="Text 19">
            <a:extLst>
              <a:ext uri="{FF2B5EF4-FFF2-40B4-BE49-F238E27FC236}">
                <a16:creationId xmlns:a16="http://schemas.microsoft.com/office/drawing/2014/main" id="{BB2CC85F-FADD-FF7C-6385-C32E0B249A58}"/>
              </a:ext>
            </a:extLst>
          </p:cNvPr>
          <p:cNvSpPr/>
          <p:nvPr/>
        </p:nvSpPr>
        <p:spPr>
          <a:xfrm>
            <a:off x="8809672" y="251772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9BC95866-9FF9-5B30-469C-39C9395A7717}"/>
              </a:ext>
            </a:extLst>
          </p:cNvPr>
          <p:cNvSpPr/>
          <p:nvPr/>
        </p:nvSpPr>
        <p:spPr>
          <a:xfrm>
            <a:off x="8695372" y="227070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8" name="Text 21">
            <a:extLst>
              <a:ext uri="{FF2B5EF4-FFF2-40B4-BE49-F238E27FC236}">
                <a16:creationId xmlns:a16="http://schemas.microsoft.com/office/drawing/2014/main" id="{09E61555-7B72-4161-3320-E22131BFABAB}"/>
              </a:ext>
            </a:extLst>
          </p:cNvPr>
          <p:cNvSpPr/>
          <p:nvPr/>
        </p:nvSpPr>
        <p:spPr>
          <a:xfrm>
            <a:off x="8695372" y="227070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2">
            <a:extLst>
              <a:ext uri="{FF2B5EF4-FFF2-40B4-BE49-F238E27FC236}">
                <a16:creationId xmlns:a16="http://schemas.microsoft.com/office/drawing/2014/main" id="{9F50A490-DC46-31E3-A3C2-217D5762297E}"/>
              </a:ext>
            </a:extLst>
          </p:cNvPr>
          <p:cNvSpPr/>
          <p:nvPr/>
        </p:nvSpPr>
        <p:spPr>
          <a:xfrm>
            <a:off x="4047172" y="3513400"/>
            <a:ext cx="420370" cy="871220"/>
          </a:xfrm>
          <a:prstGeom prst="chevron">
            <a:avLst>
              <a:gd name="adj" fmla="val 50000"/>
            </a:avLst>
          </a:prstGeom>
          <a:solidFill>
            <a:srgbClr val="00B0F0"/>
          </a:solidFill>
          <a:ln/>
        </p:spPr>
        <p:txBody>
          <a:bodyPr/>
          <a:lstStyle/>
          <a:p>
            <a:endParaRPr lang="en-EG"/>
          </a:p>
        </p:txBody>
      </p:sp>
      <p:sp>
        <p:nvSpPr>
          <p:cNvPr id="20" name="Text 23">
            <a:extLst>
              <a:ext uri="{FF2B5EF4-FFF2-40B4-BE49-F238E27FC236}">
                <a16:creationId xmlns:a16="http://schemas.microsoft.com/office/drawing/2014/main" id="{5BF162AC-8FF8-26DD-CDF4-64D64ECEA385}"/>
              </a:ext>
            </a:extLst>
          </p:cNvPr>
          <p:cNvSpPr/>
          <p:nvPr/>
        </p:nvSpPr>
        <p:spPr>
          <a:xfrm>
            <a:off x="4047172" y="3513400"/>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4">
            <a:extLst>
              <a:ext uri="{FF2B5EF4-FFF2-40B4-BE49-F238E27FC236}">
                <a16:creationId xmlns:a16="http://schemas.microsoft.com/office/drawing/2014/main" id="{63E19542-FD91-938E-0241-1B99185DFFA8}"/>
              </a:ext>
            </a:extLst>
          </p:cNvPr>
          <p:cNvSpPr/>
          <p:nvPr/>
        </p:nvSpPr>
        <p:spPr>
          <a:xfrm>
            <a:off x="7980362" y="3513400"/>
            <a:ext cx="420370" cy="871220"/>
          </a:xfrm>
          <a:prstGeom prst="chevron">
            <a:avLst>
              <a:gd name="adj" fmla="val 50000"/>
            </a:avLst>
          </a:prstGeom>
          <a:solidFill>
            <a:srgbClr val="00B0F0"/>
          </a:solidFill>
          <a:ln/>
        </p:spPr>
        <p:txBody>
          <a:bodyPr/>
          <a:lstStyle/>
          <a:p>
            <a:endParaRPr lang="en-EG"/>
          </a:p>
        </p:txBody>
      </p:sp>
      <p:sp>
        <p:nvSpPr>
          <p:cNvPr id="22" name="Text 25">
            <a:extLst>
              <a:ext uri="{FF2B5EF4-FFF2-40B4-BE49-F238E27FC236}">
                <a16:creationId xmlns:a16="http://schemas.microsoft.com/office/drawing/2014/main" id="{EB9156F4-7636-A4DF-EB56-87FC91FF7424}"/>
              </a:ext>
            </a:extLst>
          </p:cNvPr>
          <p:cNvSpPr/>
          <p:nvPr/>
        </p:nvSpPr>
        <p:spPr>
          <a:xfrm>
            <a:off x="7980362" y="3513400"/>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Text 28">
            <a:extLst>
              <a:ext uri="{FF2B5EF4-FFF2-40B4-BE49-F238E27FC236}">
                <a16:creationId xmlns:a16="http://schemas.microsoft.com/office/drawing/2014/main" id="{1FEE1C4A-F411-9967-EA0A-CFF7E099B540}"/>
              </a:ext>
            </a:extLst>
          </p:cNvPr>
          <p:cNvSpPr/>
          <p:nvPr/>
        </p:nvSpPr>
        <p:spPr>
          <a:xfrm>
            <a:off x="1066482" y="221228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Cash Management Systems</a:t>
            </a:r>
            <a:endParaRPr lang="en-US" sz="1600" b="1" dirty="0"/>
          </a:p>
        </p:txBody>
      </p:sp>
      <p:sp>
        <p:nvSpPr>
          <p:cNvPr id="24" name="Text 29">
            <a:extLst>
              <a:ext uri="{FF2B5EF4-FFF2-40B4-BE49-F238E27FC236}">
                <a16:creationId xmlns:a16="http://schemas.microsoft.com/office/drawing/2014/main" id="{2E0E380D-8958-77FC-460F-7D95A3CF1774}"/>
              </a:ext>
            </a:extLst>
          </p:cNvPr>
          <p:cNvSpPr/>
          <p:nvPr/>
        </p:nvSpPr>
        <p:spPr>
          <a:xfrm>
            <a:off x="944562" y="285744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Specialized platforms like Kyriba and TreasuryXpress connect to multiple bank accounts, providing a centralized view of all cash balances and enabling efficient cash management.</a:t>
            </a:r>
            <a:endParaRPr lang="en-US" sz="1600" b="1" dirty="0"/>
          </a:p>
        </p:txBody>
      </p:sp>
      <p:sp>
        <p:nvSpPr>
          <p:cNvPr id="26" name="Text 30">
            <a:extLst>
              <a:ext uri="{FF2B5EF4-FFF2-40B4-BE49-F238E27FC236}">
                <a16:creationId xmlns:a16="http://schemas.microsoft.com/office/drawing/2014/main" id="{1A356E61-AC1C-2FF3-9862-CE628036D70B}"/>
              </a:ext>
            </a:extLst>
          </p:cNvPr>
          <p:cNvSpPr/>
          <p:nvPr/>
        </p:nvSpPr>
        <p:spPr>
          <a:xfrm>
            <a:off x="4913947" y="227070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Automation of Processes</a:t>
            </a:r>
            <a:endParaRPr lang="en-US" sz="1600" b="1" dirty="0"/>
          </a:p>
        </p:txBody>
      </p:sp>
      <p:sp>
        <p:nvSpPr>
          <p:cNvPr id="27" name="Text 31">
            <a:extLst>
              <a:ext uri="{FF2B5EF4-FFF2-40B4-BE49-F238E27FC236}">
                <a16:creationId xmlns:a16="http://schemas.microsoft.com/office/drawing/2014/main" id="{A000F41B-2193-1FB1-B44D-51C468824FDA}"/>
              </a:ext>
            </a:extLst>
          </p:cNvPr>
          <p:cNvSpPr/>
          <p:nvPr/>
        </p:nvSpPr>
        <p:spPr>
          <a:xfrm>
            <a:off x="4792027" y="291586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systems automate processes such as cash concentration, foreign exchange management, and short-term investments, reducing manual work and improving accuracy.</a:t>
            </a:r>
            <a:endParaRPr lang="en-US" sz="1600" b="1" dirty="0"/>
          </a:p>
        </p:txBody>
      </p:sp>
      <p:sp>
        <p:nvSpPr>
          <p:cNvPr id="28" name="Text 32">
            <a:extLst>
              <a:ext uri="{FF2B5EF4-FFF2-40B4-BE49-F238E27FC236}">
                <a16:creationId xmlns:a16="http://schemas.microsoft.com/office/drawing/2014/main" id="{28FD980B-E5FD-B5F1-88F7-1BF9A9DB50F7}"/>
              </a:ext>
            </a:extLst>
          </p:cNvPr>
          <p:cNvSpPr/>
          <p:nvPr/>
        </p:nvSpPr>
        <p:spPr>
          <a:xfrm>
            <a:off x="8931592" y="232912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AI Integration</a:t>
            </a:r>
            <a:endParaRPr lang="en-US" sz="1600" b="1" dirty="0"/>
          </a:p>
        </p:txBody>
      </p:sp>
      <p:sp>
        <p:nvSpPr>
          <p:cNvPr id="29" name="Text 33">
            <a:extLst>
              <a:ext uri="{FF2B5EF4-FFF2-40B4-BE49-F238E27FC236}">
                <a16:creationId xmlns:a16="http://schemas.microsoft.com/office/drawing/2014/main" id="{251B5012-4335-6B7B-9D8B-F1BCE5D18FA4}"/>
              </a:ext>
            </a:extLst>
          </p:cNvPr>
          <p:cNvSpPr/>
          <p:nvPr/>
        </p:nvSpPr>
        <p:spPr>
          <a:xfrm>
            <a:off x="8809672" y="297428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Some platforms use AI to forecast cash positions and recommend actions, helping companies optimize liquidity and minimize interest costs.</a:t>
            </a:r>
            <a:endParaRPr lang="en-US" sz="1600" b="1" dirty="0"/>
          </a:p>
        </p:txBody>
      </p:sp>
    </p:spTree>
    <p:extLst>
      <p:ext uri="{BB962C8B-B14F-4D97-AF65-F5344CB8AC3E}">
        <p14:creationId xmlns:p14="http://schemas.microsoft.com/office/powerpoint/2010/main" val="197051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A0803-6CE7-8C68-6146-96B171D85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32DAE9-741F-1262-0E38-7934129A65C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F718611-91D3-849D-7BDA-61024C26175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Accounting &amp; ERP Systems</a:t>
            </a:r>
          </a:p>
        </p:txBody>
      </p:sp>
      <p:sp>
        <p:nvSpPr>
          <p:cNvPr id="5" name="Rectangle 4">
            <a:extLst>
              <a:ext uri="{FF2B5EF4-FFF2-40B4-BE49-F238E27FC236}">
                <a16:creationId xmlns:a16="http://schemas.microsoft.com/office/drawing/2014/main" id="{617BA0ED-D290-5281-AD2E-BBCEED91A41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FFD2AF-D25B-D1E0-D1FD-91AA52E65EA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D23463-5D3C-F62F-4513-07CF292B9DB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2B720B9-9BA7-4470-1A64-A85533ABE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480626E6-B93F-43D0-3DD8-5C0B4C7F6AB1}"/>
              </a:ext>
            </a:extLst>
          </p:cNvPr>
          <p:cNvSpPr/>
          <p:nvPr/>
        </p:nvSpPr>
        <p:spPr>
          <a:xfrm>
            <a:off x="835025" y="3970836"/>
            <a:ext cx="2560955" cy="0"/>
          </a:xfrm>
          <a:prstGeom prst="line">
            <a:avLst/>
          </a:prstGeom>
          <a:noFill/>
          <a:ln w="38100">
            <a:solidFill>
              <a:srgbClr val="000000"/>
            </a:solidFill>
            <a:prstDash val="dash"/>
            <a:headEnd type="none"/>
            <a:tailEnd type="none"/>
          </a:ln>
        </p:spPr>
        <p:txBody>
          <a:bodyPr/>
          <a:lstStyle/>
          <a:p>
            <a:endParaRPr lang="en-EG"/>
          </a:p>
        </p:txBody>
      </p:sp>
      <p:sp>
        <p:nvSpPr>
          <p:cNvPr id="4" name="Shape 11">
            <a:extLst>
              <a:ext uri="{FF2B5EF4-FFF2-40B4-BE49-F238E27FC236}">
                <a16:creationId xmlns:a16="http://schemas.microsoft.com/office/drawing/2014/main" id="{2A7817DB-AC5B-8493-F572-40164606D694}"/>
              </a:ext>
            </a:extLst>
          </p:cNvPr>
          <p:cNvSpPr/>
          <p:nvPr/>
        </p:nvSpPr>
        <p:spPr>
          <a:xfrm>
            <a:off x="8909050" y="3970836"/>
            <a:ext cx="2560955" cy="0"/>
          </a:xfrm>
          <a:prstGeom prst="line">
            <a:avLst/>
          </a:prstGeom>
          <a:noFill/>
          <a:ln w="38100">
            <a:solidFill>
              <a:srgbClr val="000000"/>
            </a:solidFill>
            <a:prstDash val="dash"/>
            <a:headEnd type="none"/>
            <a:tailEnd type="none"/>
          </a:ln>
        </p:spPr>
        <p:txBody>
          <a:bodyPr/>
          <a:lstStyle/>
          <a:p>
            <a:endParaRPr lang="en-EG"/>
          </a:p>
        </p:txBody>
      </p:sp>
      <p:sp>
        <p:nvSpPr>
          <p:cNvPr id="9" name="Shape 12">
            <a:extLst>
              <a:ext uri="{FF2B5EF4-FFF2-40B4-BE49-F238E27FC236}">
                <a16:creationId xmlns:a16="http://schemas.microsoft.com/office/drawing/2014/main" id="{1B3B897D-2377-2368-E31D-96D9811352C9}"/>
              </a:ext>
            </a:extLst>
          </p:cNvPr>
          <p:cNvSpPr/>
          <p:nvPr/>
        </p:nvSpPr>
        <p:spPr>
          <a:xfrm rot="10800000" flipV="1">
            <a:off x="1560487" y="1851911"/>
            <a:ext cx="875075" cy="876100"/>
          </a:xfrm>
          <a:prstGeom prst="ellipse">
            <a:avLst/>
          </a:prstGeom>
          <a:solidFill>
            <a:srgbClr val="00B0F0"/>
          </a:solidFill>
          <a:ln/>
        </p:spPr>
        <p:txBody>
          <a:bodyPr/>
          <a:lstStyle/>
          <a:p>
            <a:endParaRPr lang="en-EG"/>
          </a:p>
        </p:txBody>
      </p:sp>
      <p:sp>
        <p:nvSpPr>
          <p:cNvPr id="11" name="Text 13">
            <a:extLst>
              <a:ext uri="{FF2B5EF4-FFF2-40B4-BE49-F238E27FC236}">
                <a16:creationId xmlns:a16="http://schemas.microsoft.com/office/drawing/2014/main" id="{357A6DFA-7571-3526-B833-51DB4AD51014}"/>
              </a:ext>
            </a:extLst>
          </p:cNvPr>
          <p:cNvSpPr/>
          <p:nvPr/>
        </p:nvSpPr>
        <p:spPr>
          <a:xfrm rot="10800000">
            <a:off x="1560487" y="185191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4">
            <a:extLst>
              <a:ext uri="{FF2B5EF4-FFF2-40B4-BE49-F238E27FC236}">
                <a16:creationId xmlns:a16="http://schemas.microsoft.com/office/drawing/2014/main" id="{0FAC513E-9A08-8941-4286-1A662D234573}"/>
              </a:ext>
            </a:extLst>
          </p:cNvPr>
          <p:cNvSpPr/>
          <p:nvPr/>
        </p:nvSpPr>
        <p:spPr>
          <a:xfrm rot="10800000" flipV="1">
            <a:off x="9742462" y="1865246"/>
            <a:ext cx="875075" cy="876100"/>
          </a:xfrm>
          <a:prstGeom prst="ellipse">
            <a:avLst/>
          </a:prstGeom>
          <a:solidFill>
            <a:srgbClr val="00B0F0"/>
          </a:solidFill>
          <a:ln/>
        </p:spPr>
        <p:txBody>
          <a:bodyPr/>
          <a:lstStyle/>
          <a:p>
            <a:endParaRPr lang="en-EG"/>
          </a:p>
        </p:txBody>
      </p:sp>
      <p:sp>
        <p:nvSpPr>
          <p:cNvPr id="13" name="Text 15">
            <a:extLst>
              <a:ext uri="{FF2B5EF4-FFF2-40B4-BE49-F238E27FC236}">
                <a16:creationId xmlns:a16="http://schemas.microsoft.com/office/drawing/2014/main" id="{7A10F3B1-2CEE-B309-68EB-38A8462733C9}"/>
              </a:ext>
            </a:extLst>
          </p:cNvPr>
          <p:cNvSpPr/>
          <p:nvPr/>
        </p:nvSpPr>
        <p:spPr>
          <a:xfrm rot="10800000">
            <a:off x="9742462" y="1865246"/>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4" name="Text 18">
            <a:extLst>
              <a:ext uri="{FF2B5EF4-FFF2-40B4-BE49-F238E27FC236}">
                <a16:creationId xmlns:a16="http://schemas.microsoft.com/office/drawing/2014/main" id="{B7E0B7C7-2CD1-B4CB-92A6-1632B8E7A463}"/>
              </a:ext>
            </a:extLst>
          </p:cNvPr>
          <p:cNvSpPr/>
          <p:nvPr/>
        </p:nvSpPr>
        <p:spPr>
          <a:xfrm>
            <a:off x="1573530" y="196741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15" name="Text 19">
            <a:extLst>
              <a:ext uri="{FF2B5EF4-FFF2-40B4-BE49-F238E27FC236}">
                <a16:creationId xmlns:a16="http://schemas.microsoft.com/office/drawing/2014/main" id="{FEBA0ABE-1823-896E-76DE-E2A587467EAF}"/>
              </a:ext>
            </a:extLst>
          </p:cNvPr>
          <p:cNvSpPr/>
          <p:nvPr/>
        </p:nvSpPr>
        <p:spPr>
          <a:xfrm>
            <a:off x="721360" y="2769434"/>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ERP and Accounting Software</a:t>
            </a:r>
            <a:endParaRPr lang="en-US" sz="1600" dirty="0"/>
          </a:p>
        </p:txBody>
      </p:sp>
      <p:sp>
        <p:nvSpPr>
          <p:cNvPr id="16" name="Text 20">
            <a:extLst>
              <a:ext uri="{FF2B5EF4-FFF2-40B4-BE49-F238E27FC236}">
                <a16:creationId xmlns:a16="http://schemas.microsoft.com/office/drawing/2014/main" id="{BDB2400B-235B-E836-4404-4327CA6E3805}"/>
              </a:ext>
            </a:extLst>
          </p:cNvPr>
          <p:cNvSpPr/>
          <p:nvPr/>
        </p:nvSpPr>
        <p:spPr>
          <a:xfrm>
            <a:off x="721995" y="407180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Enterprise Resource Planning (ERP) systems like SAP and Oracle, and accounting software like QuickBooks and Xero, are central to financial management. They record transactions and generate financial statements.</a:t>
            </a:r>
            <a:endParaRPr lang="en-US" sz="1600" b="1" dirty="0"/>
          </a:p>
        </p:txBody>
      </p:sp>
      <p:sp>
        <p:nvSpPr>
          <p:cNvPr id="17" name="Text 21">
            <a:extLst>
              <a:ext uri="{FF2B5EF4-FFF2-40B4-BE49-F238E27FC236}">
                <a16:creationId xmlns:a16="http://schemas.microsoft.com/office/drawing/2014/main" id="{3F71D3EB-9A76-25CB-5CE8-CA19513587C7}"/>
              </a:ext>
            </a:extLst>
          </p:cNvPr>
          <p:cNvSpPr/>
          <p:nvPr/>
        </p:nvSpPr>
        <p:spPr>
          <a:xfrm>
            <a:off x="9755505" y="1980746"/>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18" name="Text 22">
            <a:extLst>
              <a:ext uri="{FF2B5EF4-FFF2-40B4-BE49-F238E27FC236}">
                <a16:creationId xmlns:a16="http://schemas.microsoft.com/office/drawing/2014/main" id="{A36041BA-7977-3E75-0D8B-2BF7488993AF}"/>
              </a:ext>
            </a:extLst>
          </p:cNvPr>
          <p:cNvSpPr/>
          <p:nvPr/>
        </p:nvSpPr>
        <p:spPr>
          <a:xfrm>
            <a:off x="8908415" y="2987856"/>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AI Features</a:t>
            </a:r>
            <a:endParaRPr lang="en-US" sz="1600" dirty="0"/>
          </a:p>
        </p:txBody>
      </p:sp>
      <p:sp>
        <p:nvSpPr>
          <p:cNvPr id="19" name="Text 23">
            <a:extLst>
              <a:ext uri="{FF2B5EF4-FFF2-40B4-BE49-F238E27FC236}">
                <a16:creationId xmlns:a16="http://schemas.microsoft.com/office/drawing/2014/main" id="{6F48DCBC-74F6-B68C-C541-40030ED62E16}"/>
              </a:ext>
            </a:extLst>
          </p:cNvPr>
          <p:cNvSpPr/>
          <p:nvPr/>
        </p:nvSpPr>
        <p:spPr>
          <a:xfrm>
            <a:off x="8796020" y="4071801"/>
            <a:ext cx="2787015" cy="236156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Modern ERP and accounting systems include AI features such as automatic invoice recognition and anomaly detection in expenses, reducing manual work and improving data accuracy.</a:t>
            </a:r>
            <a:endParaRPr lang="en-US" sz="1600" b="1" dirty="0"/>
          </a:p>
        </p:txBody>
      </p:sp>
      <p:pic>
        <p:nvPicPr>
          <p:cNvPr id="21" name="Picture 20" descr="A robot pointing at a computer screen&#10;&#10;AI-generated content may be incorrect.">
            <a:extLst>
              <a:ext uri="{FF2B5EF4-FFF2-40B4-BE49-F238E27FC236}">
                <a16:creationId xmlns:a16="http://schemas.microsoft.com/office/drawing/2014/main" id="{DDE727E3-BA11-5C11-25A7-EF318FE19E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0462" y="1873075"/>
            <a:ext cx="3357430" cy="4397451"/>
          </a:xfrm>
          <a:prstGeom prst="rect">
            <a:avLst/>
          </a:prstGeom>
        </p:spPr>
      </p:pic>
    </p:spTree>
    <p:extLst>
      <p:ext uri="{BB962C8B-B14F-4D97-AF65-F5344CB8AC3E}">
        <p14:creationId xmlns:p14="http://schemas.microsoft.com/office/powerpoint/2010/main" val="314382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F3D90-B474-84D4-8270-4683310F6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AED01-71C7-7372-E843-C7CD50EE2AB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AE382EB-1380-5545-0FDF-F68727A914F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BI &amp; Analytics Tools</a:t>
            </a:r>
          </a:p>
        </p:txBody>
      </p:sp>
      <p:sp>
        <p:nvSpPr>
          <p:cNvPr id="5" name="Rectangle 4">
            <a:extLst>
              <a:ext uri="{FF2B5EF4-FFF2-40B4-BE49-F238E27FC236}">
                <a16:creationId xmlns:a16="http://schemas.microsoft.com/office/drawing/2014/main" id="{692B36C7-8139-BFDF-5593-B927AFF1CB6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C52B2-70D1-15F6-D24B-28B7C842002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02BC00-89A0-A8C6-0AC4-21164A0156A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3C39C87-431A-5C40-9BB3-731673D616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Shape 0">
            <a:extLst>
              <a:ext uri="{FF2B5EF4-FFF2-40B4-BE49-F238E27FC236}">
                <a16:creationId xmlns:a16="http://schemas.microsoft.com/office/drawing/2014/main" id="{8CDE087A-BB87-340E-8E6E-C9F467DF3EA5}"/>
              </a:ext>
            </a:extLst>
          </p:cNvPr>
          <p:cNvSpPr/>
          <p:nvPr/>
        </p:nvSpPr>
        <p:spPr>
          <a:xfrm>
            <a:off x="423986" y="4195988"/>
            <a:ext cx="3767455" cy="558800"/>
          </a:xfrm>
          <a:prstGeom prst="roundRect">
            <a:avLst>
              <a:gd name="adj" fmla="val 45340"/>
            </a:avLst>
          </a:prstGeom>
          <a:solidFill>
            <a:srgbClr val="00B0F0"/>
          </a:solidFill>
          <a:ln/>
        </p:spPr>
        <p:txBody>
          <a:bodyPr/>
          <a:lstStyle/>
          <a:p>
            <a:endParaRPr lang="en-EG"/>
          </a:p>
        </p:txBody>
      </p:sp>
      <p:sp>
        <p:nvSpPr>
          <p:cNvPr id="18" name="Text 1">
            <a:extLst>
              <a:ext uri="{FF2B5EF4-FFF2-40B4-BE49-F238E27FC236}">
                <a16:creationId xmlns:a16="http://schemas.microsoft.com/office/drawing/2014/main" id="{B4573D9D-B7FE-C866-1D6D-6C9264FACDA9}"/>
              </a:ext>
            </a:extLst>
          </p:cNvPr>
          <p:cNvSpPr/>
          <p:nvPr/>
        </p:nvSpPr>
        <p:spPr>
          <a:xfrm>
            <a:off x="423986"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12">
            <a:extLst>
              <a:ext uri="{FF2B5EF4-FFF2-40B4-BE49-F238E27FC236}">
                <a16:creationId xmlns:a16="http://schemas.microsoft.com/office/drawing/2014/main" id="{6421CC98-AF8E-197B-5FF1-168EE23F8A95}"/>
              </a:ext>
            </a:extLst>
          </p:cNvPr>
          <p:cNvSpPr/>
          <p:nvPr/>
        </p:nvSpPr>
        <p:spPr>
          <a:xfrm>
            <a:off x="4581966" y="4195988"/>
            <a:ext cx="3767455" cy="558800"/>
          </a:xfrm>
          <a:prstGeom prst="roundRect">
            <a:avLst>
              <a:gd name="adj" fmla="val 45340"/>
            </a:avLst>
          </a:prstGeom>
          <a:solidFill>
            <a:srgbClr val="00B0F0"/>
          </a:solidFill>
          <a:ln/>
        </p:spPr>
        <p:txBody>
          <a:bodyPr/>
          <a:lstStyle/>
          <a:p>
            <a:endParaRPr lang="en-EG"/>
          </a:p>
        </p:txBody>
      </p:sp>
      <p:sp>
        <p:nvSpPr>
          <p:cNvPr id="20" name="Text 13">
            <a:extLst>
              <a:ext uri="{FF2B5EF4-FFF2-40B4-BE49-F238E27FC236}">
                <a16:creationId xmlns:a16="http://schemas.microsoft.com/office/drawing/2014/main" id="{658DF0F3-15F8-C6B6-92AA-49B696A2271D}"/>
              </a:ext>
            </a:extLst>
          </p:cNvPr>
          <p:cNvSpPr/>
          <p:nvPr/>
        </p:nvSpPr>
        <p:spPr>
          <a:xfrm>
            <a:off x="4581966"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4DE46B17-92B8-5478-2BE6-55901A62E5DB}"/>
              </a:ext>
            </a:extLst>
          </p:cNvPr>
          <p:cNvSpPr/>
          <p:nvPr/>
        </p:nvSpPr>
        <p:spPr>
          <a:xfrm>
            <a:off x="423986" y="1953168"/>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Business Intelligence Tools</a:t>
            </a:r>
            <a:endParaRPr lang="en-US" sz="1600" dirty="0"/>
          </a:p>
        </p:txBody>
      </p:sp>
      <p:sp>
        <p:nvSpPr>
          <p:cNvPr id="22" name="Text 15">
            <a:extLst>
              <a:ext uri="{FF2B5EF4-FFF2-40B4-BE49-F238E27FC236}">
                <a16:creationId xmlns:a16="http://schemas.microsoft.com/office/drawing/2014/main" id="{A30EE02E-40D4-52E5-BB2A-D3E6BF4F9AE7}"/>
              </a:ext>
            </a:extLst>
          </p:cNvPr>
          <p:cNvSpPr/>
          <p:nvPr/>
        </p:nvSpPr>
        <p:spPr>
          <a:xfrm>
            <a:off x="423986" y="2698023"/>
            <a:ext cx="8003540" cy="959577"/>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Tools like Microsoft Power BI, Tableau, and Google Looker Studio transform raw financial data into visual reports and dashboards, providing real-time insights into company performance.</a:t>
            </a:r>
            <a:endParaRPr lang="en-US" sz="1600" b="1" dirty="0"/>
          </a:p>
        </p:txBody>
      </p:sp>
      <p:sp>
        <p:nvSpPr>
          <p:cNvPr id="23" name="Text 16">
            <a:extLst>
              <a:ext uri="{FF2B5EF4-FFF2-40B4-BE49-F238E27FC236}">
                <a16:creationId xmlns:a16="http://schemas.microsoft.com/office/drawing/2014/main" id="{67B7C67E-D76E-1A2C-47F8-4C7111A65A19}"/>
              </a:ext>
            </a:extLst>
          </p:cNvPr>
          <p:cNvSpPr/>
          <p:nvPr/>
        </p:nvSpPr>
        <p:spPr>
          <a:xfrm>
            <a:off x="491296"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Data Connectivity</a:t>
            </a:r>
            <a:endParaRPr lang="en-US" sz="1600" b="1" dirty="0"/>
          </a:p>
        </p:txBody>
      </p:sp>
      <p:sp>
        <p:nvSpPr>
          <p:cNvPr id="24" name="Text 17">
            <a:extLst>
              <a:ext uri="{FF2B5EF4-FFF2-40B4-BE49-F238E27FC236}">
                <a16:creationId xmlns:a16="http://schemas.microsoft.com/office/drawing/2014/main" id="{11A7210D-B95A-9339-25BD-6E4A0E56F429}"/>
              </a:ext>
            </a:extLst>
          </p:cNvPr>
          <p:cNvSpPr/>
          <p:nvPr/>
        </p:nvSpPr>
        <p:spPr>
          <a:xfrm>
            <a:off x="491126" y="4742792"/>
            <a:ext cx="3845560" cy="17735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tools connect to various data sources, including Excel files and accounting systems, to display key metrics and trends. They enable managers to make data-driven decisions.</a:t>
            </a:r>
            <a:endParaRPr lang="en-US" sz="1600" b="1" dirty="0"/>
          </a:p>
        </p:txBody>
      </p:sp>
      <p:sp>
        <p:nvSpPr>
          <p:cNvPr id="26" name="Text 18">
            <a:extLst>
              <a:ext uri="{FF2B5EF4-FFF2-40B4-BE49-F238E27FC236}">
                <a16:creationId xmlns:a16="http://schemas.microsoft.com/office/drawing/2014/main" id="{D73CDFBF-D566-582E-1F11-6CBBE63F8041}"/>
              </a:ext>
            </a:extLst>
          </p:cNvPr>
          <p:cNvSpPr/>
          <p:nvPr/>
        </p:nvSpPr>
        <p:spPr>
          <a:xfrm>
            <a:off x="4649276"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AI Integration</a:t>
            </a:r>
            <a:endParaRPr lang="en-US" sz="1600" b="1" dirty="0"/>
          </a:p>
        </p:txBody>
      </p:sp>
      <p:sp>
        <p:nvSpPr>
          <p:cNvPr id="27" name="Text 19">
            <a:extLst>
              <a:ext uri="{FF2B5EF4-FFF2-40B4-BE49-F238E27FC236}">
                <a16:creationId xmlns:a16="http://schemas.microsoft.com/office/drawing/2014/main" id="{30E7ADB4-C57B-EC9A-52F6-E55F45DAE700}"/>
              </a:ext>
            </a:extLst>
          </p:cNvPr>
          <p:cNvSpPr/>
          <p:nvPr/>
        </p:nvSpPr>
        <p:spPr>
          <a:xfrm>
            <a:off x="4600816" y="4742792"/>
            <a:ext cx="3845560" cy="196596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Some BI tools include AI features that automatically suggest charts, detect trends, and highlight unusual values, enhancing the analytical capabilities of financial managers.</a:t>
            </a:r>
            <a:endParaRPr lang="en-US" sz="1600" b="1" dirty="0"/>
          </a:p>
        </p:txBody>
      </p:sp>
      <p:pic>
        <p:nvPicPr>
          <p:cNvPr id="4" name="Picture 3" descr="A person sitting at a desk with a computer and a tablet&#10;&#10;AI-generated content may be incorrect.">
            <a:extLst>
              <a:ext uri="{FF2B5EF4-FFF2-40B4-BE49-F238E27FC236}">
                <a16:creationId xmlns:a16="http://schemas.microsoft.com/office/drawing/2014/main" id="{8CFC7757-5FE7-BB36-F2C8-B555A06E71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5669" y="1560369"/>
            <a:ext cx="3241328" cy="4727249"/>
          </a:xfrm>
          <a:prstGeom prst="rect">
            <a:avLst/>
          </a:prstGeom>
        </p:spPr>
      </p:pic>
    </p:spTree>
    <p:extLst>
      <p:ext uri="{BB962C8B-B14F-4D97-AF65-F5344CB8AC3E}">
        <p14:creationId xmlns:p14="http://schemas.microsoft.com/office/powerpoint/2010/main" val="230845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772AB-B5D6-A41C-3713-E9004B87BC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E0CCFE-E014-A1A2-5975-143AB6B6DA5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30776628-DF19-2A0E-04BE-911A7A4F9E3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Robo-Advisors for Firms</a:t>
            </a:r>
          </a:p>
        </p:txBody>
      </p:sp>
      <p:sp>
        <p:nvSpPr>
          <p:cNvPr id="5" name="Rectangle 4">
            <a:extLst>
              <a:ext uri="{FF2B5EF4-FFF2-40B4-BE49-F238E27FC236}">
                <a16:creationId xmlns:a16="http://schemas.microsoft.com/office/drawing/2014/main" id="{6CEFB113-F0AC-5A54-ADB5-86601793D7B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206C6-4DEC-90B0-CB0F-DC25679A45E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B5FB87-AB97-AE38-B1FF-A7621427ADD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E391A60-00C0-72CE-8BDC-22760E901A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A927386F-4988-8C2C-6202-45069DDCBE80}"/>
              </a:ext>
            </a:extLst>
          </p:cNvPr>
          <p:cNvSpPr/>
          <p:nvPr/>
        </p:nvSpPr>
        <p:spPr>
          <a:xfrm>
            <a:off x="647065" y="2419593"/>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5DE2F0DB-9B7A-AB26-97B8-5A5FA68CDA20}"/>
              </a:ext>
            </a:extLst>
          </p:cNvPr>
          <p:cNvSpPr/>
          <p:nvPr/>
        </p:nvSpPr>
        <p:spPr>
          <a:xfrm>
            <a:off x="647065" y="241959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8B0AD1B2-D85D-AF8F-A473-9BB6BDD8C7C5}"/>
              </a:ext>
            </a:extLst>
          </p:cNvPr>
          <p:cNvSpPr/>
          <p:nvPr/>
        </p:nvSpPr>
        <p:spPr>
          <a:xfrm>
            <a:off x="8518525" y="2419593"/>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1DE641DD-E5AD-A2FF-D9A2-C5504E833128}"/>
              </a:ext>
            </a:extLst>
          </p:cNvPr>
          <p:cNvSpPr/>
          <p:nvPr/>
        </p:nvSpPr>
        <p:spPr>
          <a:xfrm>
            <a:off x="8518525" y="241959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D6CCF115-4A3D-3C04-0672-06F40A50A38F}"/>
              </a:ext>
            </a:extLst>
          </p:cNvPr>
          <p:cNvSpPr/>
          <p:nvPr/>
        </p:nvSpPr>
        <p:spPr>
          <a:xfrm>
            <a:off x="646430" y="2418958"/>
            <a:ext cx="3070859"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Automated Investment Platforms</a:t>
            </a:r>
            <a:endParaRPr lang="en-US" sz="1600" b="1" dirty="0"/>
          </a:p>
        </p:txBody>
      </p:sp>
      <p:sp>
        <p:nvSpPr>
          <p:cNvPr id="13" name="Text 17">
            <a:extLst>
              <a:ext uri="{FF2B5EF4-FFF2-40B4-BE49-F238E27FC236}">
                <a16:creationId xmlns:a16="http://schemas.microsoft.com/office/drawing/2014/main" id="{9A21B7EA-4FEB-69A6-FC1D-F2BC83766050}"/>
              </a:ext>
            </a:extLst>
          </p:cNvPr>
          <p:cNvSpPr/>
          <p:nvPr/>
        </p:nvSpPr>
        <p:spPr>
          <a:xfrm>
            <a:off x="646430" y="318413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Robo-advisors are digital platforms that provide automated investment advice using algorithms and AI. They help companies manage surplus cash and pension funds efficiently.</a:t>
            </a:r>
            <a:endParaRPr lang="en-US" sz="1600" b="1" dirty="0"/>
          </a:p>
        </p:txBody>
      </p:sp>
      <p:sp>
        <p:nvSpPr>
          <p:cNvPr id="14" name="Text 18">
            <a:extLst>
              <a:ext uri="{FF2B5EF4-FFF2-40B4-BE49-F238E27FC236}">
                <a16:creationId xmlns:a16="http://schemas.microsoft.com/office/drawing/2014/main" id="{0FBACD9C-915B-F855-65BD-5B74AEE8BED1}"/>
              </a:ext>
            </a:extLst>
          </p:cNvPr>
          <p:cNvSpPr/>
          <p:nvPr/>
        </p:nvSpPr>
        <p:spPr>
          <a:xfrm>
            <a:off x="8961153" y="254542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15" name="Text 19">
            <a:extLst>
              <a:ext uri="{FF2B5EF4-FFF2-40B4-BE49-F238E27FC236}">
                <a16:creationId xmlns:a16="http://schemas.microsoft.com/office/drawing/2014/main" id="{2D84C552-1B6C-672C-22B7-7A18AEA60854}"/>
              </a:ext>
            </a:extLst>
          </p:cNvPr>
          <p:cNvSpPr/>
          <p:nvPr/>
        </p:nvSpPr>
        <p:spPr>
          <a:xfrm>
            <a:off x="8517890" y="318413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platforms offer low-cost, systematic investment strategies with features like portfolio rebalancing and risk estimation, while still allowing human oversight for major decisions.</a:t>
            </a:r>
            <a:endParaRPr lang="en-US" sz="1600" b="1" dirty="0"/>
          </a:p>
        </p:txBody>
      </p:sp>
      <p:pic>
        <p:nvPicPr>
          <p:cNvPr id="17" name="Picture 16" descr="A person sitting at a computer with a robot pointing at a graph&#10;&#10;AI-generated content may be incorrect.">
            <a:extLst>
              <a:ext uri="{FF2B5EF4-FFF2-40B4-BE49-F238E27FC236}">
                <a16:creationId xmlns:a16="http://schemas.microsoft.com/office/drawing/2014/main" id="{C2A4A0E2-D123-FF0F-60C4-A0F55CAFB0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6200" y="1687132"/>
            <a:ext cx="4252391" cy="4439348"/>
          </a:xfrm>
          <a:prstGeom prst="rect">
            <a:avLst/>
          </a:prstGeom>
        </p:spPr>
      </p:pic>
    </p:spTree>
    <p:extLst>
      <p:ext uri="{BB962C8B-B14F-4D97-AF65-F5344CB8AC3E}">
        <p14:creationId xmlns:p14="http://schemas.microsoft.com/office/powerpoint/2010/main" val="26195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5A55-BDE8-257E-0054-7DD96AA522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5475C1-1B4B-BECC-C40F-0299912A41C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181B798-48AD-1DE6-D117-FD3C59BF63E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Open Banking &amp; APIs</a:t>
            </a:r>
          </a:p>
        </p:txBody>
      </p:sp>
      <p:sp>
        <p:nvSpPr>
          <p:cNvPr id="5" name="Rectangle 4">
            <a:extLst>
              <a:ext uri="{FF2B5EF4-FFF2-40B4-BE49-F238E27FC236}">
                <a16:creationId xmlns:a16="http://schemas.microsoft.com/office/drawing/2014/main" id="{E555A93C-08B2-82AA-3868-431C0112052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45A66D-8CA9-4389-6DB1-0E3E6A8AB6F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D0F54F-B314-9D18-F5DC-DFE986C739A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A1C3AD2-5060-019D-5C0E-B5D306E39A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A65CCD24-F4AA-12BF-116E-ABFBD54C8BDB}"/>
              </a:ext>
            </a:extLst>
          </p:cNvPr>
          <p:cNvSpPr/>
          <p:nvPr/>
        </p:nvSpPr>
        <p:spPr>
          <a:xfrm>
            <a:off x="735430" y="1851911"/>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 name="Text 11">
            <a:extLst>
              <a:ext uri="{FF2B5EF4-FFF2-40B4-BE49-F238E27FC236}">
                <a16:creationId xmlns:a16="http://schemas.microsoft.com/office/drawing/2014/main" id="{E368F711-F345-4D6E-0904-03F4CF82DCC0}"/>
              </a:ext>
            </a:extLst>
          </p:cNvPr>
          <p:cNvSpPr/>
          <p:nvPr/>
        </p:nvSpPr>
        <p:spPr>
          <a:xfrm>
            <a:off x="735430" y="1851911"/>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6C89DF9-93A5-BC45-A86B-BA3EF4330123}"/>
              </a:ext>
            </a:extLst>
          </p:cNvPr>
          <p:cNvSpPr/>
          <p:nvPr/>
        </p:nvSpPr>
        <p:spPr>
          <a:xfrm>
            <a:off x="4146015" y="3816601"/>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F17AAA89-04CD-2515-8398-DC99541300A4}"/>
              </a:ext>
            </a:extLst>
          </p:cNvPr>
          <p:cNvSpPr/>
          <p:nvPr/>
        </p:nvSpPr>
        <p:spPr>
          <a:xfrm>
            <a:off x="4146015" y="3816601"/>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378B246C-FA84-D062-0D7E-F11F9834A039}"/>
              </a:ext>
            </a:extLst>
          </p:cNvPr>
          <p:cNvSpPr/>
          <p:nvPr/>
        </p:nvSpPr>
        <p:spPr>
          <a:xfrm>
            <a:off x="862430" y="5462991"/>
            <a:ext cx="7781290" cy="98059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12" name="Text 15">
            <a:extLst>
              <a:ext uri="{FF2B5EF4-FFF2-40B4-BE49-F238E27FC236}">
                <a16:creationId xmlns:a16="http://schemas.microsoft.com/office/drawing/2014/main" id="{07473DFA-548F-3FD4-C079-A13E5E187DD6}"/>
              </a:ext>
            </a:extLst>
          </p:cNvPr>
          <p:cNvSpPr/>
          <p:nvPr/>
        </p:nvSpPr>
        <p:spPr>
          <a:xfrm>
            <a:off x="862430" y="5631431"/>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4" name="Image 1" descr="https://kimi-img.moonshot.cn/pub/slides/slides_tmpl/image/25-08-27-19:57:42-d2nf5dh8bjvh7rlivsvg.png">
            <a:extLst>
              <a:ext uri="{FF2B5EF4-FFF2-40B4-BE49-F238E27FC236}">
                <a16:creationId xmlns:a16="http://schemas.microsoft.com/office/drawing/2014/main" id="{1DEF62B2-2D71-E634-CC19-C91E9F17F81C}"/>
              </a:ext>
            </a:extLst>
          </p:cNvPr>
          <p:cNvPicPr>
            <a:picLocks noChangeAspect="1"/>
          </p:cNvPicPr>
          <p:nvPr/>
        </p:nvPicPr>
        <p:blipFill>
          <a:blip r:embed="rId4"/>
          <a:stretch>
            <a:fillRect/>
          </a:stretch>
        </p:blipFill>
        <p:spPr>
          <a:xfrm rot="20220000">
            <a:off x="2290545" y="3517516"/>
            <a:ext cx="972820" cy="1579245"/>
          </a:xfrm>
          <a:prstGeom prst="rect">
            <a:avLst/>
          </a:prstGeom>
        </p:spPr>
      </p:pic>
      <p:sp>
        <p:nvSpPr>
          <p:cNvPr id="16" name="Text 16">
            <a:extLst>
              <a:ext uri="{FF2B5EF4-FFF2-40B4-BE49-F238E27FC236}">
                <a16:creationId xmlns:a16="http://schemas.microsoft.com/office/drawing/2014/main" id="{E12778B7-2D1C-573C-29D6-84E50C714B13}"/>
              </a:ext>
            </a:extLst>
          </p:cNvPr>
          <p:cNvSpPr/>
          <p:nvPr/>
        </p:nvSpPr>
        <p:spPr>
          <a:xfrm>
            <a:off x="396975" y="1361691"/>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17" name="Text 17">
            <a:extLst>
              <a:ext uri="{FF2B5EF4-FFF2-40B4-BE49-F238E27FC236}">
                <a16:creationId xmlns:a16="http://schemas.microsoft.com/office/drawing/2014/main" id="{134A00F2-FBBD-2058-114C-214A2CD0B05F}"/>
              </a:ext>
            </a:extLst>
          </p:cNvPr>
          <p:cNvSpPr/>
          <p:nvPr/>
        </p:nvSpPr>
        <p:spPr>
          <a:xfrm>
            <a:off x="1351063" y="163929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Open Banking</a:t>
            </a:r>
            <a:endParaRPr lang="en-US" sz="1600" dirty="0"/>
          </a:p>
        </p:txBody>
      </p:sp>
      <p:sp>
        <p:nvSpPr>
          <p:cNvPr id="18" name="Text 18">
            <a:extLst>
              <a:ext uri="{FF2B5EF4-FFF2-40B4-BE49-F238E27FC236}">
                <a16:creationId xmlns:a16="http://schemas.microsoft.com/office/drawing/2014/main" id="{1E8ACD7C-12CD-4724-DEAC-5C340B32E0A6}"/>
              </a:ext>
            </a:extLst>
          </p:cNvPr>
          <p:cNvSpPr/>
          <p:nvPr/>
        </p:nvSpPr>
        <p:spPr>
          <a:xfrm>
            <a:off x="1141195" y="209956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Open banking allows secure access to bank data through APIs, enabling software systems to communicate with each other and integrate financial data seamlessly.</a:t>
            </a:r>
            <a:endParaRPr lang="en-US" sz="1600" b="1" dirty="0"/>
          </a:p>
        </p:txBody>
      </p:sp>
      <p:sp>
        <p:nvSpPr>
          <p:cNvPr id="19" name="Text 19">
            <a:extLst>
              <a:ext uri="{FF2B5EF4-FFF2-40B4-BE49-F238E27FC236}">
                <a16:creationId xmlns:a16="http://schemas.microsoft.com/office/drawing/2014/main" id="{69814D93-38BA-56CD-41CB-AFA32A85DEE4}"/>
              </a:ext>
            </a:extLst>
          </p:cNvPr>
          <p:cNvSpPr/>
          <p:nvPr/>
        </p:nvSpPr>
        <p:spPr>
          <a:xfrm>
            <a:off x="3807560" y="3326381"/>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20" name="Text 20">
            <a:extLst>
              <a:ext uri="{FF2B5EF4-FFF2-40B4-BE49-F238E27FC236}">
                <a16:creationId xmlns:a16="http://schemas.microsoft.com/office/drawing/2014/main" id="{99623FB9-ED79-73B9-DBC9-EAC5F8E9A31D}"/>
              </a:ext>
            </a:extLst>
          </p:cNvPr>
          <p:cNvSpPr/>
          <p:nvPr/>
        </p:nvSpPr>
        <p:spPr>
          <a:xfrm>
            <a:off x="4761648" y="360398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Benefits for Finance Teams</a:t>
            </a:r>
            <a:endParaRPr lang="en-US" sz="1600" dirty="0"/>
          </a:p>
        </p:txBody>
      </p:sp>
      <p:sp>
        <p:nvSpPr>
          <p:cNvPr id="21" name="Text 21">
            <a:extLst>
              <a:ext uri="{FF2B5EF4-FFF2-40B4-BE49-F238E27FC236}">
                <a16:creationId xmlns:a16="http://schemas.microsoft.com/office/drawing/2014/main" id="{11FB6AD2-57B6-FAC3-3E75-41B69D98CC68}"/>
              </a:ext>
            </a:extLst>
          </p:cNvPr>
          <p:cNvSpPr/>
          <p:nvPr/>
        </p:nvSpPr>
        <p:spPr>
          <a:xfrm>
            <a:off x="4551780" y="406425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This reduces manual data entry, improves the timeliness of information, and allows AI tools to work with live data, creating a more connected financial ecosystem.</a:t>
            </a:r>
            <a:endParaRPr lang="en-US" sz="1600" b="1" dirty="0"/>
          </a:p>
        </p:txBody>
      </p:sp>
      <p:sp>
        <p:nvSpPr>
          <p:cNvPr id="22" name="Text 22">
            <a:extLst>
              <a:ext uri="{FF2B5EF4-FFF2-40B4-BE49-F238E27FC236}">
                <a16:creationId xmlns:a16="http://schemas.microsoft.com/office/drawing/2014/main" id="{98D10924-3BAD-E0F5-8A81-DFC02F51E3F3}"/>
              </a:ext>
            </a:extLst>
          </p:cNvPr>
          <p:cNvSpPr/>
          <p:nvPr/>
        </p:nvSpPr>
        <p:spPr>
          <a:xfrm>
            <a:off x="523975" y="4852455"/>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23" name="Text 23">
            <a:extLst>
              <a:ext uri="{FF2B5EF4-FFF2-40B4-BE49-F238E27FC236}">
                <a16:creationId xmlns:a16="http://schemas.microsoft.com/office/drawing/2014/main" id="{8E93C020-C290-487D-6023-6D0B12D50617}"/>
              </a:ext>
            </a:extLst>
          </p:cNvPr>
          <p:cNvSpPr/>
          <p:nvPr/>
        </p:nvSpPr>
        <p:spPr>
          <a:xfrm>
            <a:off x="1478063" y="5274437"/>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Enhanced Connectivity</a:t>
            </a:r>
            <a:endParaRPr lang="en-US" sz="1600" dirty="0"/>
          </a:p>
        </p:txBody>
      </p:sp>
      <p:sp>
        <p:nvSpPr>
          <p:cNvPr id="24" name="Text 24">
            <a:extLst>
              <a:ext uri="{FF2B5EF4-FFF2-40B4-BE49-F238E27FC236}">
                <a16:creationId xmlns:a16="http://schemas.microsoft.com/office/drawing/2014/main" id="{00E062F1-F08A-097A-E8D9-D809C1A21CA2}"/>
              </a:ext>
            </a:extLst>
          </p:cNvPr>
          <p:cNvSpPr/>
          <p:nvPr/>
        </p:nvSpPr>
        <p:spPr>
          <a:xfrm>
            <a:off x="1268195" y="5686577"/>
            <a:ext cx="7154545" cy="78817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Open banking makes financial systems more responsive by enabling real-time data exchange between accounting systems, cash management tools, and bank accounts.</a:t>
            </a:r>
            <a:endParaRPr lang="en-US" sz="1600" b="1" dirty="0"/>
          </a:p>
        </p:txBody>
      </p:sp>
      <p:pic>
        <p:nvPicPr>
          <p:cNvPr id="27" name="Image 1" descr="https://kimi-img.moonshot.cn/pub/slides/slides_tmpl/image/25-08-27-19:57:42-d2nf5dh8bjvh7rlivsvg.png">
            <a:extLst>
              <a:ext uri="{FF2B5EF4-FFF2-40B4-BE49-F238E27FC236}">
                <a16:creationId xmlns:a16="http://schemas.microsoft.com/office/drawing/2014/main" id="{C05E0D90-7F26-6FA0-6F58-2A109919F6A8}"/>
              </a:ext>
            </a:extLst>
          </p:cNvPr>
          <p:cNvPicPr>
            <a:picLocks noChangeAspect="1"/>
          </p:cNvPicPr>
          <p:nvPr/>
        </p:nvPicPr>
        <p:blipFill>
          <a:blip r:embed="rId4"/>
          <a:stretch>
            <a:fillRect/>
          </a:stretch>
        </p:blipFill>
        <p:spPr>
          <a:xfrm rot="20220000">
            <a:off x="9464197" y="1548206"/>
            <a:ext cx="972820" cy="1579245"/>
          </a:xfrm>
          <a:prstGeom prst="rect">
            <a:avLst/>
          </a:prstGeom>
        </p:spPr>
      </p:pic>
      <p:pic>
        <p:nvPicPr>
          <p:cNvPr id="28" name="Image 1" descr="https://kimi-img.moonshot.cn/pub/slides/slides_tmpl/image/25-08-27-19:57:42-d2nf5dh8bjvh7rlivsvg.png">
            <a:extLst>
              <a:ext uri="{FF2B5EF4-FFF2-40B4-BE49-F238E27FC236}">
                <a16:creationId xmlns:a16="http://schemas.microsoft.com/office/drawing/2014/main" id="{E8BEA063-F65F-9B65-9E7C-1F8A5668DB06}"/>
              </a:ext>
            </a:extLst>
          </p:cNvPr>
          <p:cNvPicPr>
            <a:picLocks noChangeAspect="1"/>
          </p:cNvPicPr>
          <p:nvPr/>
        </p:nvPicPr>
        <p:blipFill>
          <a:blip r:embed="rId4"/>
          <a:stretch>
            <a:fillRect/>
          </a:stretch>
        </p:blipFill>
        <p:spPr>
          <a:xfrm rot="20220000">
            <a:off x="9018689" y="5271946"/>
            <a:ext cx="972820" cy="1385747"/>
          </a:xfrm>
          <a:prstGeom prst="rect">
            <a:avLst/>
          </a:prstGeom>
        </p:spPr>
      </p:pic>
    </p:spTree>
    <p:extLst>
      <p:ext uri="{BB962C8B-B14F-4D97-AF65-F5344CB8AC3E}">
        <p14:creationId xmlns:p14="http://schemas.microsoft.com/office/powerpoint/2010/main" val="956217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9A30-45E0-6ABF-0CBD-9D045BB919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0E01FA8-7073-B074-4032-721D882C105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7ECF361-E892-9A28-134F-9C9050733B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D4F0BE0-A97F-00D8-BF48-FBACC1FE66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AA6C58AF-C41B-C027-DFDD-BE98B37418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A163B3F-D079-CA4E-308D-83D189F8B2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5A295B8-15B5-93AD-AF6A-3BA0A595D861}"/>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6341D4F-D032-16D4-EC46-4E8A238E004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A386B2A0-88E5-68D4-85E9-930DD54328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6E03890A-F108-2EC2-597C-4EBE050478F4}"/>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06</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66CF2F56-8419-1EFF-C196-13683AAFE6EC}"/>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3649BD5-6CBD-514D-B926-516F5B063B59}"/>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D328BB6A-A6E3-F587-CDFB-0D7E7E3454EA}"/>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5905C975-8984-725F-B358-C14FEE346D32}"/>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CE239FDA-5C8C-11C2-A080-E510C0DFE1BF}"/>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7450AFE-C009-FCFD-422D-B3CDFBA2EF3A}"/>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Case Studies</a:t>
            </a:r>
            <a:endParaRPr lang="en-US" sz="1600" dirty="0"/>
          </a:p>
        </p:txBody>
      </p:sp>
    </p:spTree>
    <p:extLst>
      <p:ext uri="{BB962C8B-B14F-4D97-AF65-F5344CB8AC3E}">
        <p14:creationId xmlns:p14="http://schemas.microsoft.com/office/powerpoint/2010/main" val="27790762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F4DC8-E3DC-DC13-E4F8-E559146E43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3B05C2-E7EB-A3B4-EC2F-887B8C0445C6}"/>
              </a:ext>
            </a:extLst>
          </p:cNvPr>
          <p:cNvSpPr/>
          <p:nvPr/>
        </p:nvSpPr>
        <p:spPr>
          <a:xfrm>
            <a:off x="236352" y="1234784"/>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D0B418-17BB-32BF-A9FB-A4A5E246067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AI Forecasting Background</a:t>
            </a:r>
          </a:p>
        </p:txBody>
      </p:sp>
      <p:sp>
        <p:nvSpPr>
          <p:cNvPr id="5" name="Rectangle 4">
            <a:extLst>
              <a:ext uri="{FF2B5EF4-FFF2-40B4-BE49-F238E27FC236}">
                <a16:creationId xmlns:a16="http://schemas.microsoft.com/office/drawing/2014/main" id="{0BFBEF66-A1BB-0815-356D-6E176247523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803175-B0DD-2C42-01D4-067DF5284FE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9FD453-08AC-F322-2086-9A0DA128B04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C481F2-9D3E-C723-4D53-3676ADB6F6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FA366FB8-296B-CE00-195D-A530F916E751}"/>
              </a:ext>
            </a:extLst>
          </p:cNvPr>
          <p:cNvSpPr/>
          <p:nvPr/>
        </p:nvSpPr>
        <p:spPr>
          <a:xfrm>
            <a:off x="2773045" y="1669941"/>
            <a:ext cx="85725" cy="343535"/>
          </a:xfrm>
          <a:prstGeom prst="rect">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7D221900-8008-677E-E140-905721940305}"/>
              </a:ext>
            </a:extLst>
          </p:cNvPr>
          <p:cNvSpPr/>
          <p:nvPr/>
        </p:nvSpPr>
        <p:spPr>
          <a:xfrm>
            <a:off x="2773045" y="1669941"/>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8AC2AE44-8280-6818-D149-C60D128D8F57}"/>
              </a:ext>
            </a:extLst>
          </p:cNvPr>
          <p:cNvSpPr/>
          <p:nvPr/>
        </p:nvSpPr>
        <p:spPr>
          <a:xfrm>
            <a:off x="2825433" y="3214896"/>
            <a:ext cx="8556625" cy="0"/>
          </a:xfrm>
          <a:prstGeom prst="line">
            <a:avLst/>
          </a:prstGeom>
          <a:noFill/>
          <a:ln w="12700">
            <a:solidFill>
              <a:srgbClr val="595959"/>
            </a:solidFill>
            <a:prstDash val="dash"/>
            <a:headEnd type="none"/>
            <a:tailEnd type="none"/>
          </a:ln>
        </p:spPr>
        <p:txBody>
          <a:bodyPr/>
          <a:lstStyle/>
          <a:p>
            <a:endParaRPr lang="en-EG"/>
          </a:p>
        </p:txBody>
      </p:sp>
      <p:sp>
        <p:nvSpPr>
          <p:cNvPr id="9" name="Shape 13">
            <a:extLst>
              <a:ext uri="{FF2B5EF4-FFF2-40B4-BE49-F238E27FC236}">
                <a16:creationId xmlns:a16="http://schemas.microsoft.com/office/drawing/2014/main" id="{52D4E7FB-A690-9184-A3EE-F287AD6C0B42}"/>
              </a:ext>
            </a:extLst>
          </p:cNvPr>
          <p:cNvSpPr/>
          <p:nvPr/>
        </p:nvSpPr>
        <p:spPr>
          <a:xfrm>
            <a:off x="2825433" y="5109101"/>
            <a:ext cx="8556625" cy="0"/>
          </a:xfrm>
          <a:prstGeom prst="line">
            <a:avLst/>
          </a:prstGeom>
          <a:noFill/>
          <a:ln w="12700">
            <a:solidFill>
              <a:srgbClr val="595959"/>
            </a:solidFill>
            <a:prstDash val="dash"/>
            <a:headEnd type="none"/>
            <a:tailEnd type="none"/>
          </a:ln>
        </p:spPr>
        <p:txBody>
          <a:bodyPr/>
          <a:lstStyle/>
          <a:p>
            <a:endParaRPr lang="en-EG"/>
          </a:p>
        </p:txBody>
      </p:sp>
      <p:sp>
        <p:nvSpPr>
          <p:cNvPr id="11" name="Shape 14">
            <a:extLst>
              <a:ext uri="{FF2B5EF4-FFF2-40B4-BE49-F238E27FC236}">
                <a16:creationId xmlns:a16="http://schemas.microsoft.com/office/drawing/2014/main" id="{456CD978-AF72-1648-5F4F-8B40E2D57947}"/>
              </a:ext>
            </a:extLst>
          </p:cNvPr>
          <p:cNvSpPr/>
          <p:nvPr/>
        </p:nvSpPr>
        <p:spPr>
          <a:xfrm>
            <a:off x="562293" y="7117157"/>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5">
            <a:extLst>
              <a:ext uri="{FF2B5EF4-FFF2-40B4-BE49-F238E27FC236}">
                <a16:creationId xmlns:a16="http://schemas.microsoft.com/office/drawing/2014/main" id="{EEF44ED4-EE81-1D67-44F2-57D94F923884}"/>
              </a:ext>
            </a:extLst>
          </p:cNvPr>
          <p:cNvSpPr/>
          <p:nvPr/>
        </p:nvSpPr>
        <p:spPr>
          <a:xfrm>
            <a:off x="2773045" y="3477786"/>
            <a:ext cx="85725" cy="343535"/>
          </a:xfrm>
          <a:prstGeom prst="rect">
            <a:avLst/>
          </a:prstGeom>
          <a:solidFill>
            <a:srgbClr val="00B0F0"/>
          </a:solidFill>
          <a:ln/>
        </p:spPr>
        <p:txBody>
          <a:bodyPr/>
          <a:lstStyle/>
          <a:p>
            <a:endParaRPr lang="en-EG"/>
          </a:p>
        </p:txBody>
      </p:sp>
      <p:sp>
        <p:nvSpPr>
          <p:cNvPr id="13" name="Text 16">
            <a:extLst>
              <a:ext uri="{FF2B5EF4-FFF2-40B4-BE49-F238E27FC236}">
                <a16:creationId xmlns:a16="http://schemas.microsoft.com/office/drawing/2014/main" id="{092EB458-E084-C0C0-AE98-16D0CF976B64}"/>
              </a:ext>
            </a:extLst>
          </p:cNvPr>
          <p:cNvSpPr/>
          <p:nvPr/>
        </p:nvSpPr>
        <p:spPr>
          <a:xfrm>
            <a:off x="2773045" y="347778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4" name="Shape 17">
            <a:extLst>
              <a:ext uri="{FF2B5EF4-FFF2-40B4-BE49-F238E27FC236}">
                <a16:creationId xmlns:a16="http://schemas.microsoft.com/office/drawing/2014/main" id="{4B8F431C-598D-CD3F-442B-3A70466B917B}"/>
              </a:ext>
            </a:extLst>
          </p:cNvPr>
          <p:cNvSpPr/>
          <p:nvPr/>
        </p:nvSpPr>
        <p:spPr>
          <a:xfrm>
            <a:off x="2773045" y="5424061"/>
            <a:ext cx="85725" cy="343535"/>
          </a:xfrm>
          <a:prstGeom prst="rect">
            <a:avLst/>
          </a:prstGeom>
          <a:solidFill>
            <a:srgbClr val="00B0F0"/>
          </a:solidFill>
          <a:ln/>
        </p:spPr>
        <p:txBody>
          <a:bodyPr/>
          <a:lstStyle/>
          <a:p>
            <a:endParaRPr lang="en-EG"/>
          </a:p>
        </p:txBody>
      </p:sp>
      <p:sp>
        <p:nvSpPr>
          <p:cNvPr id="15" name="Text 18">
            <a:extLst>
              <a:ext uri="{FF2B5EF4-FFF2-40B4-BE49-F238E27FC236}">
                <a16:creationId xmlns:a16="http://schemas.microsoft.com/office/drawing/2014/main" id="{E2A31066-F854-CDDC-A644-DB25ED8F27B4}"/>
              </a:ext>
            </a:extLst>
          </p:cNvPr>
          <p:cNvSpPr/>
          <p:nvPr/>
        </p:nvSpPr>
        <p:spPr>
          <a:xfrm>
            <a:off x="2773045" y="5424061"/>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9">
            <a:extLst>
              <a:ext uri="{FF2B5EF4-FFF2-40B4-BE49-F238E27FC236}">
                <a16:creationId xmlns:a16="http://schemas.microsoft.com/office/drawing/2014/main" id="{3ED1F5AB-FB68-E8F1-22B3-57B77DB9CC2D}"/>
              </a:ext>
            </a:extLst>
          </p:cNvPr>
          <p:cNvSpPr/>
          <p:nvPr/>
        </p:nvSpPr>
        <p:spPr>
          <a:xfrm>
            <a:off x="2858453" y="162115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Manufacturing Company</a:t>
            </a:r>
            <a:endParaRPr lang="en-US" sz="1600" dirty="0"/>
          </a:p>
        </p:txBody>
      </p:sp>
      <p:sp>
        <p:nvSpPr>
          <p:cNvPr id="17" name="Text 20">
            <a:extLst>
              <a:ext uri="{FF2B5EF4-FFF2-40B4-BE49-F238E27FC236}">
                <a16:creationId xmlns:a16="http://schemas.microsoft.com/office/drawing/2014/main" id="{A886B4F7-6126-EF26-2C13-587A5E602899}"/>
              </a:ext>
            </a:extLst>
          </p:cNvPr>
          <p:cNvSpPr/>
          <p:nvPr/>
        </p:nvSpPr>
        <p:spPr>
          <a:xfrm>
            <a:off x="2858453" y="2110291"/>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medium-sized manufacturing company producing home appliances faced inaccurate sales forecasts, leading to inventory imbalances, high storage costs, and lost sales.</a:t>
            </a:r>
            <a:endParaRPr lang="en-US" sz="1600" b="1" dirty="0"/>
          </a:p>
        </p:txBody>
      </p:sp>
      <p:sp>
        <p:nvSpPr>
          <p:cNvPr id="18" name="Text 21">
            <a:extLst>
              <a:ext uri="{FF2B5EF4-FFF2-40B4-BE49-F238E27FC236}">
                <a16:creationId xmlns:a16="http://schemas.microsoft.com/office/drawing/2014/main" id="{BD14DEC3-BEAB-84EE-C030-B4AB832E762C}"/>
              </a:ext>
            </a:extLst>
          </p:cNvPr>
          <p:cNvSpPr/>
          <p:nvPr/>
        </p:nvSpPr>
        <p:spPr>
          <a:xfrm>
            <a:off x="2858453" y="3429000"/>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Problem Impact</a:t>
            </a:r>
            <a:endParaRPr lang="en-US" sz="1600" dirty="0"/>
          </a:p>
        </p:txBody>
      </p:sp>
      <p:sp>
        <p:nvSpPr>
          <p:cNvPr id="19" name="Text 22">
            <a:extLst>
              <a:ext uri="{FF2B5EF4-FFF2-40B4-BE49-F238E27FC236}">
                <a16:creationId xmlns:a16="http://schemas.microsoft.com/office/drawing/2014/main" id="{34E6DE98-9175-0663-5638-FF60A75C3AFD}"/>
              </a:ext>
            </a:extLst>
          </p:cNvPr>
          <p:cNvSpPr/>
          <p:nvPr/>
        </p:nvSpPr>
        <p:spPr>
          <a:xfrm>
            <a:off x="2825433" y="3981341"/>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instability caused by inaccurate forecasts increased storage costs and led to stockouts, affecting customer satisfaction and overall financial performance.</a:t>
            </a:r>
            <a:endParaRPr lang="en-US" sz="1600" b="1" dirty="0"/>
          </a:p>
        </p:txBody>
      </p:sp>
      <p:sp>
        <p:nvSpPr>
          <p:cNvPr id="20" name="Text 23">
            <a:extLst>
              <a:ext uri="{FF2B5EF4-FFF2-40B4-BE49-F238E27FC236}">
                <a16:creationId xmlns:a16="http://schemas.microsoft.com/office/drawing/2014/main" id="{B4565392-A239-CF97-D4EF-B5F7BBF984E0}"/>
              </a:ext>
            </a:extLst>
          </p:cNvPr>
          <p:cNvSpPr/>
          <p:nvPr/>
        </p:nvSpPr>
        <p:spPr>
          <a:xfrm>
            <a:off x="2858453" y="537527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Solution</a:t>
            </a:r>
            <a:endParaRPr lang="en-US" sz="1600" dirty="0"/>
          </a:p>
        </p:txBody>
      </p:sp>
      <p:sp>
        <p:nvSpPr>
          <p:cNvPr id="21" name="Text 24">
            <a:extLst>
              <a:ext uri="{FF2B5EF4-FFF2-40B4-BE49-F238E27FC236}">
                <a16:creationId xmlns:a16="http://schemas.microsoft.com/office/drawing/2014/main" id="{06C19371-4DA0-FC7B-8782-3FE2F8593819}"/>
              </a:ext>
            </a:extLst>
          </p:cNvPr>
          <p:cNvSpPr/>
          <p:nvPr/>
        </p:nvSpPr>
        <p:spPr>
          <a:xfrm>
            <a:off x="2825433" y="5728743"/>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decided to implement an AI-based forecasting solution to improve accuracy and support better production planning, cash budgeting, and financing decisions.</a:t>
            </a:r>
            <a:endParaRPr lang="en-US" sz="1600" b="1" dirty="0"/>
          </a:p>
        </p:txBody>
      </p:sp>
      <p:pic>
        <p:nvPicPr>
          <p:cNvPr id="22" name="Image 0" descr="https://kimi-img.moonshot.cn/pub/slides/slides_tmpl/image/25-08-27-19:57:41-d2nf5d98bjvh7rlivsmg.png">
            <a:extLst>
              <a:ext uri="{FF2B5EF4-FFF2-40B4-BE49-F238E27FC236}">
                <a16:creationId xmlns:a16="http://schemas.microsoft.com/office/drawing/2014/main" id="{E585E1B7-E513-8A45-EFC7-E875F413875F}"/>
              </a:ext>
            </a:extLst>
          </p:cNvPr>
          <p:cNvPicPr>
            <a:picLocks noChangeAspect="1"/>
          </p:cNvPicPr>
          <p:nvPr/>
        </p:nvPicPr>
        <p:blipFill>
          <a:blip r:embed="rId4"/>
          <a:stretch>
            <a:fillRect/>
          </a:stretch>
        </p:blipFill>
        <p:spPr>
          <a:xfrm>
            <a:off x="594638" y="1926242"/>
            <a:ext cx="1820121" cy="4287894"/>
          </a:xfrm>
          <a:prstGeom prst="rect">
            <a:avLst/>
          </a:prstGeom>
        </p:spPr>
      </p:pic>
    </p:spTree>
    <p:extLst>
      <p:ext uri="{BB962C8B-B14F-4D97-AF65-F5344CB8AC3E}">
        <p14:creationId xmlns:p14="http://schemas.microsoft.com/office/powerpoint/2010/main" val="3043670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FC951-11CA-B33C-0EBE-E09D209F42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8CDE44-4192-FCD0-B8F1-E521FFDC7B5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601714A-4EB4-49D5-4D00-740C84D0678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AI Solution &amp; Impact</a:t>
            </a:r>
          </a:p>
        </p:txBody>
      </p:sp>
      <p:sp>
        <p:nvSpPr>
          <p:cNvPr id="5" name="Rectangle 4">
            <a:extLst>
              <a:ext uri="{FF2B5EF4-FFF2-40B4-BE49-F238E27FC236}">
                <a16:creationId xmlns:a16="http://schemas.microsoft.com/office/drawing/2014/main" id="{0A02CC64-90E2-EDA5-69FA-C1AABACBAE5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6DF0FF-CCD8-2D8F-8CBE-773E513681A9}"/>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C3F254-BEA8-D02F-B392-C7395796668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4A04A0B-47B6-1D03-B10F-3EF08D8B6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2">
            <a:extLst>
              <a:ext uri="{FF2B5EF4-FFF2-40B4-BE49-F238E27FC236}">
                <a16:creationId xmlns:a16="http://schemas.microsoft.com/office/drawing/2014/main" id="{0A2404C2-5999-2976-6193-1824B0285CB3}"/>
              </a:ext>
            </a:extLst>
          </p:cNvPr>
          <p:cNvSpPr/>
          <p:nvPr/>
        </p:nvSpPr>
        <p:spPr>
          <a:xfrm>
            <a:off x="4759131" y="2310716"/>
            <a:ext cx="85725" cy="343535"/>
          </a:xfrm>
          <a:prstGeom prst="rect">
            <a:avLst/>
          </a:prstGeom>
          <a:solidFill>
            <a:srgbClr val="00B0F0"/>
          </a:solidFill>
          <a:ln/>
        </p:spPr>
        <p:txBody>
          <a:bodyPr/>
          <a:lstStyle/>
          <a:p>
            <a:endParaRPr lang="en-EG"/>
          </a:p>
        </p:txBody>
      </p:sp>
      <p:sp>
        <p:nvSpPr>
          <p:cNvPr id="4" name="Text 13">
            <a:extLst>
              <a:ext uri="{FF2B5EF4-FFF2-40B4-BE49-F238E27FC236}">
                <a16:creationId xmlns:a16="http://schemas.microsoft.com/office/drawing/2014/main" id="{9CE0C80C-14CD-1495-E52C-81A0BCEA69CB}"/>
              </a:ext>
            </a:extLst>
          </p:cNvPr>
          <p:cNvSpPr/>
          <p:nvPr/>
        </p:nvSpPr>
        <p:spPr>
          <a:xfrm>
            <a:off x="4759131" y="231071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549B5C15-5EF2-836A-664E-E212E5DC9B53}"/>
              </a:ext>
            </a:extLst>
          </p:cNvPr>
          <p:cNvSpPr/>
          <p:nvPr/>
        </p:nvSpPr>
        <p:spPr>
          <a:xfrm>
            <a:off x="4844539" y="4141421"/>
            <a:ext cx="6801485" cy="0"/>
          </a:xfrm>
          <a:prstGeom prst="line">
            <a:avLst/>
          </a:prstGeom>
          <a:noFill/>
          <a:ln w="12700">
            <a:solidFill>
              <a:srgbClr val="595959"/>
            </a:solidFill>
            <a:prstDash val="dash"/>
            <a:headEnd type="none"/>
            <a:tailEnd type="none"/>
          </a:ln>
        </p:spPr>
        <p:txBody>
          <a:bodyPr/>
          <a:lstStyle/>
          <a:p>
            <a:endParaRPr lang="en-EG"/>
          </a:p>
        </p:txBody>
      </p:sp>
      <p:sp>
        <p:nvSpPr>
          <p:cNvPr id="9" name="Shape 15">
            <a:extLst>
              <a:ext uri="{FF2B5EF4-FFF2-40B4-BE49-F238E27FC236}">
                <a16:creationId xmlns:a16="http://schemas.microsoft.com/office/drawing/2014/main" id="{A063F6DA-8D7C-A5FC-32E3-E23F4F0E41D2}"/>
              </a:ext>
            </a:extLst>
          </p:cNvPr>
          <p:cNvSpPr/>
          <p:nvPr/>
        </p:nvSpPr>
        <p:spPr>
          <a:xfrm>
            <a:off x="4811836" y="4556076"/>
            <a:ext cx="85725" cy="343535"/>
          </a:xfrm>
          <a:prstGeom prst="rect">
            <a:avLst/>
          </a:prstGeom>
          <a:solidFill>
            <a:srgbClr val="00B0F0"/>
          </a:solidFill>
          <a:ln/>
        </p:spPr>
        <p:txBody>
          <a:bodyPr/>
          <a:lstStyle/>
          <a:p>
            <a:endParaRPr lang="en-EG"/>
          </a:p>
        </p:txBody>
      </p:sp>
      <p:sp>
        <p:nvSpPr>
          <p:cNvPr id="11" name="Text 16">
            <a:extLst>
              <a:ext uri="{FF2B5EF4-FFF2-40B4-BE49-F238E27FC236}">
                <a16:creationId xmlns:a16="http://schemas.microsoft.com/office/drawing/2014/main" id="{4F9DA1FF-B4F2-4C30-9AD5-CFE477BAC215}"/>
              </a:ext>
            </a:extLst>
          </p:cNvPr>
          <p:cNvSpPr/>
          <p:nvPr/>
        </p:nvSpPr>
        <p:spPr>
          <a:xfrm>
            <a:off x="4811836" y="455607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7">
            <a:extLst>
              <a:ext uri="{FF2B5EF4-FFF2-40B4-BE49-F238E27FC236}">
                <a16:creationId xmlns:a16="http://schemas.microsoft.com/office/drawing/2014/main" id="{983A4CA3-E9A1-DD9D-A5B1-59850A5B1C2B}"/>
              </a:ext>
            </a:extLst>
          </p:cNvPr>
          <p:cNvSpPr/>
          <p:nvPr/>
        </p:nvSpPr>
        <p:spPr>
          <a:xfrm>
            <a:off x="4897244" y="6386781"/>
            <a:ext cx="6801485" cy="0"/>
          </a:xfrm>
          <a:prstGeom prst="line">
            <a:avLst/>
          </a:prstGeom>
          <a:noFill/>
          <a:ln w="12700">
            <a:solidFill>
              <a:srgbClr val="595959"/>
            </a:solidFill>
            <a:prstDash val="dash"/>
            <a:headEnd type="none"/>
            <a:tailEnd type="none"/>
          </a:ln>
        </p:spPr>
        <p:txBody>
          <a:bodyPr/>
          <a:lstStyle/>
          <a:p>
            <a:endParaRPr lang="en-EG"/>
          </a:p>
        </p:txBody>
      </p:sp>
      <p:sp>
        <p:nvSpPr>
          <p:cNvPr id="14" name="Text 18">
            <a:extLst>
              <a:ext uri="{FF2B5EF4-FFF2-40B4-BE49-F238E27FC236}">
                <a16:creationId xmlns:a16="http://schemas.microsoft.com/office/drawing/2014/main" id="{07F41BB1-7A7E-524F-9099-FE586C8E53FA}"/>
              </a:ext>
            </a:extLst>
          </p:cNvPr>
          <p:cNvSpPr/>
          <p:nvPr/>
        </p:nvSpPr>
        <p:spPr>
          <a:xfrm>
            <a:off x="4844856" y="2261821"/>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b="1" dirty="0"/>
          </a:p>
        </p:txBody>
      </p:sp>
      <p:sp>
        <p:nvSpPr>
          <p:cNvPr id="15" name="Text 19">
            <a:extLst>
              <a:ext uri="{FF2B5EF4-FFF2-40B4-BE49-F238E27FC236}">
                <a16:creationId xmlns:a16="http://schemas.microsoft.com/office/drawing/2014/main" id="{FCF6E59E-2D74-8D74-B38D-A56AAB661CCB}"/>
              </a:ext>
            </a:extLst>
          </p:cNvPr>
          <p:cNvSpPr/>
          <p:nvPr/>
        </p:nvSpPr>
        <p:spPr>
          <a:xfrm>
            <a:off x="4811836" y="272791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AI model used historical sales, retailer orders, promotions, and economic indicators to generate weekly 12-month forecasts with different scenarios.</a:t>
            </a:r>
            <a:endParaRPr lang="en-US" sz="1600" b="1" dirty="0"/>
          </a:p>
        </p:txBody>
      </p:sp>
      <p:sp>
        <p:nvSpPr>
          <p:cNvPr id="16" name="Text 20">
            <a:extLst>
              <a:ext uri="{FF2B5EF4-FFF2-40B4-BE49-F238E27FC236}">
                <a16:creationId xmlns:a16="http://schemas.microsoft.com/office/drawing/2014/main" id="{29710BCD-2BED-8559-FFCD-A1400DCE8468}"/>
              </a:ext>
            </a:extLst>
          </p:cNvPr>
          <p:cNvSpPr/>
          <p:nvPr/>
        </p:nvSpPr>
        <p:spPr>
          <a:xfrm>
            <a:off x="4897561" y="4507181"/>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Results</a:t>
            </a:r>
            <a:endParaRPr lang="en-US" sz="1600" b="1" dirty="0"/>
          </a:p>
        </p:txBody>
      </p:sp>
      <p:sp>
        <p:nvSpPr>
          <p:cNvPr id="17" name="Text 21">
            <a:extLst>
              <a:ext uri="{FF2B5EF4-FFF2-40B4-BE49-F238E27FC236}">
                <a16:creationId xmlns:a16="http://schemas.microsoft.com/office/drawing/2014/main" id="{BB92F79F-EB41-6A2E-F868-9E20CC2F14CD}"/>
              </a:ext>
            </a:extLst>
          </p:cNvPr>
          <p:cNvSpPr/>
          <p:nvPr/>
        </p:nvSpPr>
        <p:spPr>
          <a:xfrm>
            <a:off x="4864541" y="497327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Within one year, forecast accuracy improved from 70% to 90%, reducing inventory levels by 20% and lowering emergency borrowing costs.</a:t>
            </a:r>
            <a:endParaRPr lang="en-US" sz="1600" b="1" dirty="0"/>
          </a:p>
        </p:txBody>
      </p:sp>
      <p:pic>
        <p:nvPicPr>
          <p:cNvPr id="18" name="Image 0" descr="https://kimi-img.moonshot.cn/pub/slides/slides_tmpl/image/25-08-27-19:57:41-d2nf5d98bjvh7rlivsmg.png">
            <a:extLst>
              <a:ext uri="{FF2B5EF4-FFF2-40B4-BE49-F238E27FC236}">
                <a16:creationId xmlns:a16="http://schemas.microsoft.com/office/drawing/2014/main" id="{EEFFF0B6-25C1-BCC0-254C-A70EF5A8213A}"/>
              </a:ext>
            </a:extLst>
          </p:cNvPr>
          <p:cNvPicPr>
            <a:picLocks noChangeAspect="1"/>
          </p:cNvPicPr>
          <p:nvPr/>
        </p:nvPicPr>
        <p:blipFill>
          <a:blip r:embed="rId4"/>
          <a:stretch>
            <a:fillRect/>
          </a:stretch>
        </p:blipFill>
        <p:spPr>
          <a:xfrm>
            <a:off x="798332" y="1673473"/>
            <a:ext cx="1820121" cy="2313179"/>
          </a:xfrm>
          <a:prstGeom prst="rect">
            <a:avLst/>
          </a:prstGeom>
        </p:spPr>
      </p:pic>
      <p:pic>
        <p:nvPicPr>
          <p:cNvPr id="19" name="Image 0" descr="https://kimi-img.moonshot.cn/pub/slides/slides_tmpl/image/25-08-27-19:57:41-d2nf5d98bjvh7rlivsmg.png">
            <a:extLst>
              <a:ext uri="{FF2B5EF4-FFF2-40B4-BE49-F238E27FC236}">
                <a16:creationId xmlns:a16="http://schemas.microsoft.com/office/drawing/2014/main" id="{A387A4FA-C755-9DEA-0DE7-319CFDC151BA}"/>
              </a:ext>
            </a:extLst>
          </p:cNvPr>
          <p:cNvPicPr>
            <a:picLocks noChangeAspect="1"/>
          </p:cNvPicPr>
          <p:nvPr/>
        </p:nvPicPr>
        <p:blipFill>
          <a:blip r:embed="rId4"/>
          <a:stretch>
            <a:fillRect/>
          </a:stretch>
        </p:blipFill>
        <p:spPr>
          <a:xfrm>
            <a:off x="2939010" y="4010079"/>
            <a:ext cx="1820121" cy="2313179"/>
          </a:xfrm>
          <a:prstGeom prst="rect">
            <a:avLst/>
          </a:prstGeom>
        </p:spPr>
      </p:pic>
    </p:spTree>
    <p:extLst>
      <p:ext uri="{BB962C8B-B14F-4D97-AF65-F5344CB8AC3E}">
        <p14:creationId xmlns:p14="http://schemas.microsoft.com/office/powerpoint/2010/main" val="3961071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FC179-1F2B-075D-3E6B-AEA7AF9E62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E7268-EF8A-6269-2C0A-21B0A1E4B98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543EFA7-BFEC-0413-F60A-F25DA01A61B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Results &amp; Lessons</a:t>
            </a:r>
          </a:p>
        </p:txBody>
      </p:sp>
      <p:sp>
        <p:nvSpPr>
          <p:cNvPr id="5" name="Rectangle 4">
            <a:extLst>
              <a:ext uri="{FF2B5EF4-FFF2-40B4-BE49-F238E27FC236}">
                <a16:creationId xmlns:a16="http://schemas.microsoft.com/office/drawing/2014/main" id="{C7484FCC-95F5-80AC-7823-48D358F6599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310A75-5559-0BA9-4792-50E3E236C17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CD805E-83AD-CAC2-B81C-4DE17E0C0D4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15B6F95-B907-C803-D3DE-3BF993083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Shape 10">
            <a:extLst>
              <a:ext uri="{FF2B5EF4-FFF2-40B4-BE49-F238E27FC236}">
                <a16:creationId xmlns:a16="http://schemas.microsoft.com/office/drawing/2014/main" id="{1D419A6A-D52D-D01C-3C58-CF194E7B2DF9}"/>
              </a:ext>
            </a:extLst>
          </p:cNvPr>
          <p:cNvSpPr/>
          <p:nvPr/>
        </p:nvSpPr>
        <p:spPr>
          <a:xfrm>
            <a:off x="1163289" y="4218244"/>
            <a:ext cx="2560955" cy="0"/>
          </a:xfrm>
          <a:prstGeom prst="line">
            <a:avLst/>
          </a:prstGeom>
          <a:noFill/>
          <a:ln w="38100">
            <a:solidFill>
              <a:srgbClr val="000000"/>
            </a:solidFill>
            <a:prstDash val="dash"/>
            <a:headEnd type="none"/>
            <a:tailEnd type="none"/>
          </a:ln>
        </p:spPr>
        <p:txBody>
          <a:bodyPr/>
          <a:lstStyle/>
          <a:p>
            <a:endParaRPr lang="en-EG"/>
          </a:p>
        </p:txBody>
      </p:sp>
      <p:sp>
        <p:nvSpPr>
          <p:cNvPr id="36" name="Shape 11">
            <a:extLst>
              <a:ext uri="{FF2B5EF4-FFF2-40B4-BE49-F238E27FC236}">
                <a16:creationId xmlns:a16="http://schemas.microsoft.com/office/drawing/2014/main" id="{087038BE-3EA2-4454-CF00-668F530ECBBC}"/>
              </a:ext>
            </a:extLst>
          </p:cNvPr>
          <p:cNvSpPr/>
          <p:nvPr/>
        </p:nvSpPr>
        <p:spPr>
          <a:xfrm>
            <a:off x="4981544" y="4218244"/>
            <a:ext cx="2560955" cy="0"/>
          </a:xfrm>
          <a:prstGeom prst="line">
            <a:avLst/>
          </a:prstGeom>
          <a:noFill/>
          <a:ln w="38100">
            <a:solidFill>
              <a:srgbClr val="000000"/>
            </a:solidFill>
            <a:prstDash val="dash"/>
            <a:headEnd type="none"/>
            <a:tailEnd type="none"/>
          </a:ln>
        </p:spPr>
        <p:txBody>
          <a:bodyPr/>
          <a:lstStyle/>
          <a:p>
            <a:endParaRPr lang="en-EG"/>
          </a:p>
        </p:txBody>
      </p:sp>
      <p:sp>
        <p:nvSpPr>
          <p:cNvPr id="37" name="Shape 12">
            <a:extLst>
              <a:ext uri="{FF2B5EF4-FFF2-40B4-BE49-F238E27FC236}">
                <a16:creationId xmlns:a16="http://schemas.microsoft.com/office/drawing/2014/main" id="{A1865AC3-A2D5-7613-145A-A06E3482900C}"/>
              </a:ext>
            </a:extLst>
          </p:cNvPr>
          <p:cNvSpPr/>
          <p:nvPr/>
        </p:nvSpPr>
        <p:spPr>
          <a:xfrm>
            <a:off x="8686134" y="4218244"/>
            <a:ext cx="2560955" cy="0"/>
          </a:xfrm>
          <a:prstGeom prst="line">
            <a:avLst/>
          </a:prstGeom>
          <a:noFill/>
          <a:ln w="38100">
            <a:solidFill>
              <a:srgbClr val="000000"/>
            </a:solidFill>
            <a:prstDash val="dash"/>
            <a:headEnd type="none"/>
            <a:tailEnd type="none"/>
          </a:ln>
        </p:spPr>
        <p:txBody>
          <a:bodyPr/>
          <a:lstStyle/>
          <a:p>
            <a:endParaRPr lang="en-EG"/>
          </a:p>
        </p:txBody>
      </p:sp>
      <p:pic>
        <p:nvPicPr>
          <p:cNvPr id="38" name="Image 0" descr="https://kimi-img.moonshot.cn/pub/slides/slides_tmpl/image/25-08-27-19:57:42-d2nf5dh8bjvh7rlivsog.png">
            <a:extLst>
              <a:ext uri="{FF2B5EF4-FFF2-40B4-BE49-F238E27FC236}">
                <a16:creationId xmlns:a16="http://schemas.microsoft.com/office/drawing/2014/main" id="{018F7AFE-87C5-CD0D-8648-F483F4260679}"/>
              </a:ext>
            </a:extLst>
          </p:cNvPr>
          <p:cNvPicPr>
            <a:picLocks noChangeAspect="1"/>
          </p:cNvPicPr>
          <p:nvPr/>
        </p:nvPicPr>
        <p:blipFill>
          <a:blip r:embed="rId4"/>
          <a:stretch>
            <a:fillRect/>
          </a:stretch>
        </p:blipFill>
        <p:spPr>
          <a:xfrm>
            <a:off x="1405859" y="2121693"/>
            <a:ext cx="1544320" cy="1407160"/>
          </a:xfrm>
          <a:prstGeom prst="rect">
            <a:avLst/>
          </a:prstGeom>
        </p:spPr>
      </p:pic>
      <p:pic>
        <p:nvPicPr>
          <p:cNvPr id="39" name="Image 1" descr="https://kimi-img.moonshot.cn/pub/slides/slides_tmpl/image/25-08-27-19:57:42-d2nf5dh8bjvh7rlivst0.png">
            <a:extLst>
              <a:ext uri="{FF2B5EF4-FFF2-40B4-BE49-F238E27FC236}">
                <a16:creationId xmlns:a16="http://schemas.microsoft.com/office/drawing/2014/main" id="{317B4A58-0AF1-C3E7-615F-634BF8AA2425}"/>
              </a:ext>
            </a:extLst>
          </p:cNvPr>
          <p:cNvPicPr>
            <a:picLocks noChangeAspect="1"/>
          </p:cNvPicPr>
          <p:nvPr/>
        </p:nvPicPr>
        <p:blipFill>
          <a:blip r:embed="rId5"/>
          <a:stretch>
            <a:fillRect/>
          </a:stretch>
        </p:blipFill>
        <p:spPr>
          <a:xfrm>
            <a:off x="5192999" y="1929288"/>
            <a:ext cx="1921510" cy="1678305"/>
          </a:xfrm>
          <a:prstGeom prst="rect">
            <a:avLst/>
          </a:prstGeom>
        </p:spPr>
      </p:pic>
      <p:pic>
        <p:nvPicPr>
          <p:cNvPr id="40" name="Image 2" descr="https://kimi-img.moonshot.cn/pub/slides/slides_tmpl/image/25-08-27-19:57:42-d2nf5dh8bjvh7rlivsug.png">
            <a:extLst>
              <a:ext uri="{FF2B5EF4-FFF2-40B4-BE49-F238E27FC236}">
                <a16:creationId xmlns:a16="http://schemas.microsoft.com/office/drawing/2014/main" id="{A842AF83-27E8-B2D5-D59A-513E75A1CCD1}"/>
              </a:ext>
            </a:extLst>
          </p:cNvPr>
          <p:cNvPicPr>
            <a:picLocks noChangeAspect="1"/>
          </p:cNvPicPr>
          <p:nvPr/>
        </p:nvPicPr>
        <p:blipFill>
          <a:blip r:embed="rId6"/>
          <a:stretch>
            <a:fillRect/>
          </a:stretch>
        </p:blipFill>
        <p:spPr>
          <a:xfrm>
            <a:off x="8851869" y="2014378"/>
            <a:ext cx="1710690" cy="1635760"/>
          </a:xfrm>
          <a:prstGeom prst="rect">
            <a:avLst/>
          </a:prstGeom>
        </p:spPr>
      </p:pic>
      <p:sp>
        <p:nvSpPr>
          <p:cNvPr id="41" name="Shape 15">
            <a:extLst>
              <a:ext uri="{FF2B5EF4-FFF2-40B4-BE49-F238E27FC236}">
                <a16:creationId xmlns:a16="http://schemas.microsoft.com/office/drawing/2014/main" id="{DFC8471E-0D14-2AAF-DF2C-5E7E1F4CB956}"/>
              </a:ext>
            </a:extLst>
          </p:cNvPr>
          <p:cNvSpPr/>
          <p:nvPr/>
        </p:nvSpPr>
        <p:spPr>
          <a:xfrm>
            <a:off x="4244944" y="2241073"/>
            <a:ext cx="0" cy="4612005"/>
          </a:xfrm>
          <a:prstGeom prst="line">
            <a:avLst/>
          </a:prstGeom>
          <a:noFill/>
          <a:ln w="6350">
            <a:solidFill>
              <a:srgbClr val="D9D9D9"/>
            </a:solidFill>
            <a:prstDash val="dash"/>
            <a:headEnd type="none"/>
            <a:tailEnd type="none"/>
          </a:ln>
        </p:spPr>
        <p:txBody>
          <a:bodyPr/>
          <a:lstStyle/>
          <a:p>
            <a:endParaRPr lang="en-EG"/>
          </a:p>
        </p:txBody>
      </p:sp>
      <p:sp>
        <p:nvSpPr>
          <p:cNvPr id="42" name="Shape 16">
            <a:extLst>
              <a:ext uri="{FF2B5EF4-FFF2-40B4-BE49-F238E27FC236}">
                <a16:creationId xmlns:a16="http://schemas.microsoft.com/office/drawing/2014/main" id="{59F0B95F-1EB8-9C13-B6FB-D3E00DC68CDF}"/>
              </a:ext>
            </a:extLst>
          </p:cNvPr>
          <p:cNvSpPr/>
          <p:nvPr/>
        </p:nvSpPr>
        <p:spPr>
          <a:xfrm>
            <a:off x="8062564" y="2241073"/>
            <a:ext cx="0" cy="4612005"/>
          </a:xfrm>
          <a:prstGeom prst="line">
            <a:avLst/>
          </a:prstGeom>
          <a:noFill/>
          <a:ln w="6350">
            <a:solidFill>
              <a:srgbClr val="D9D9D9"/>
            </a:solidFill>
            <a:prstDash val="dash"/>
            <a:headEnd type="none"/>
            <a:tailEnd type="none"/>
          </a:ln>
        </p:spPr>
        <p:txBody>
          <a:bodyPr/>
          <a:lstStyle/>
          <a:p>
            <a:endParaRPr lang="en-EG"/>
          </a:p>
        </p:txBody>
      </p:sp>
      <p:sp>
        <p:nvSpPr>
          <p:cNvPr id="43" name="Text 17">
            <a:extLst>
              <a:ext uri="{FF2B5EF4-FFF2-40B4-BE49-F238E27FC236}">
                <a16:creationId xmlns:a16="http://schemas.microsoft.com/office/drawing/2014/main" id="{D1FF1E65-20F5-886A-8F4A-170CFCCC913C}"/>
              </a:ext>
            </a:extLst>
          </p:cNvPr>
          <p:cNvSpPr/>
          <p:nvPr/>
        </p:nvSpPr>
        <p:spPr>
          <a:xfrm>
            <a:off x="1050259" y="3696493"/>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Financial Benefits</a:t>
            </a:r>
            <a:endParaRPr lang="en-US" sz="1600" dirty="0"/>
          </a:p>
        </p:txBody>
      </p:sp>
      <p:sp>
        <p:nvSpPr>
          <p:cNvPr id="44" name="Text 18">
            <a:extLst>
              <a:ext uri="{FF2B5EF4-FFF2-40B4-BE49-F238E27FC236}">
                <a16:creationId xmlns:a16="http://schemas.microsoft.com/office/drawing/2014/main" id="{85FF890C-8501-859B-E904-F0730E1F9CDD}"/>
              </a:ext>
            </a:extLst>
          </p:cNvPr>
          <p:cNvSpPr/>
          <p:nvPr/>
        </p:nvSpPr>
        <p:spPr>
          <a:xfrm>
            <a:off x="1050259" y="4319210"/>
            <a:ext cx="2787015" cy="162043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forecasting directly supported financial management by improving inventory control and cash flow planning, reducing costs and risks.</a:t>
            </a:r>
            <a:endParaRPr lang="en-US" sz="1600" b="1" dirty="0"/>
          </a:p>
        </p:txBody>
      </p:sp>
      <p:sp>
        <p:nvSpPr>
          <p:cNvPr id="45" name="Text 19">
            <a:extLst>
              <a:ext uri="{FF2B5EF4-FFF2-40B4-BE49-F238E27FC236}">
                <a16:creationId xmlns:a16="http://schemas.microsoft.com/office/drawing/2014/main" id="{C11BCD5D-00F7-E6A8-CB96-FC0E71CB8775}"/>
              </a:ext>
            </a:extLst>
          </p:cNvPr>
          <p:cNvSpPr/>
          <p:nvPr/>
        </p:nvSpPr>
        <p:spPr>
          <a:xfrm>
            <a:off x="4887564" y="3696493"/>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Human Oversight</a:t>
            </a:r>
            <a:endParaRPr lang="en-US" sz="1600" dirty="0"/>
          </a:p>
        </p:txBody>
      </p:sp>
      <p:sp>
        <p:nvSpPr>
          <p:cNvPr id="46" name="Text 20">
            <a:extLst>
              <a:ext uri="{FF2B5EF4-FFF2-40B4-BE49-F238E27FC236}">
                <a16:creationId xmlns:a16="http://schemas.microsoft.com/office/drawing/2014/main" id="{D2CA77C0-6FCF-CD2D-086F-9A616DFF17B5}"/>
              </a:ext>
            </a:extLst>
          </p:cNvPr>
          <p:cNvSpPr/>
          <p:nvPr/>
        </p:nvSpPr>
        <p:spPr>
          <a:xfrm>
            <a:off x="4868514" y="4319210"/>
            <a:ext cx="2787015" cy="1573046"/>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Managers must still monitor the model's performance and ensure forecasts make sense in real-life situations, especially during unusual events.</a:t>
            </a:r>
            <a:endParaRPr lang="en-US" sz="1600" b="1" dirty="0"/>
          </a:p>
        </p:txBody>
      </p:sp>
      <p:sp>
        <p:nvSpPr>
          <p:cNvPr id="47" name="Text 21">
            <a:extLst>
              <a:ext uri="{FF2B5EF4-FFF2-40B4-BE49-F238E27FC236}">
                <a16:creationId xmlns:a16="http://schemas.microsoft.com/office/drawing/2014/main" id="{F634C13E-CE0A-1F7B-CFD4-219C5EF7394D}"/>
              </a:ext>
            </a:extLst>
          </p:cNvPr>
          <p:cNvSpPr/>
          <p:nvPr/>
        </p:nvSpPr>
        <p:spPr>
          <a:xfrm>
            <a:off x="8599774" y="3696493"/>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Key Lesson</a:t>
            </a:r>
            <a:endParaRPr lang="en-US" sz="1600" dirty="0"/>
          </a:p>
        </p:txBody>
      </p:sp>
      <p:sp>
        <p:nvSpPr>
          <p:cNvPr id="48" name="Text 22">
            <a:extLst>
              <a:ext uri="{FF2B5EF4-FFF2-40B4-BE49-F238E27FC236}">
                <a16:creationId xmlns:a16="http://schemas.microsoft.com/office/drawing/2014/main" id="{438A7B26-018D-0317-5E41-FB79B3EC661A}"/>
              </a:ext>
            </a:extLst>
          </p:cNvPr>
          <p:cNvSpPr/>
          <p:nvPr/>
        </p:nvSpPr>
        <p:spPr>
          <a:xfrm>
            <a:off x="8573104" y="4319209"/>
            <a:ext cx="2787015" cy="1573047"/>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Better data and smarter models can significantly enhance financial decision-making, but human judgment remains essential.</a:t>
            </a:r>
            <a:endParaRPr lang="en-US" sz="1600" b="1" dirty="0"/>
          </a:p>
        </p:txBody>
      </p:sp>
      <p:sp>
        <p:nvSpPr>
          <p:cNvPr id="49" name="Shape 20">
            <a:extLst>
              <a:ext uri="{FF2B5EF4-FFF2-40B4-BE49-F238E27FC236}">
                <a16:creationId xmlns:a16="http://schemas.microsoft.com/office/drawing/2014/main" id="{1166F3ED-3303-3BF9-1358-BFF8E46CA675}"/>
              </a:ext>
            </a:extLst>
          </p:cNvPr>
          <p:cNvSpPr/>
          <p:nvPr/>
        </p:nvSpPr>
        <p:spPr>
          <a:xfrm>
            <a:off x="1077564" y="3762027"/>
            <a:ext cx="85725" cy="343535"/>
          </a:xfrm>
          <a:prstGeom prst="rect">
            <a:avLst/>
          </a:prstGeom>
          <a:solidFill>
            <a:srgbClr val="00B0F0"/>
          </a:solidFill>
          <a:ln/>
        </p:spPr>
        <p:txBody>
          <a:bodyPr/>
          <a:lstStyle/>
          <a:p>
            <a:endParaRPr lang="en-EG"/>
          </a:p>
        </p:txBody>
      </p:sp>
      <p:sp>
        <p:nvSpPr>
          <p:cNvPr id="50" name="Shape 20">
            <a:extLst>
              <a:ext uri="{FF2B5EF4-FFF2-40B4-BE49-F238E27FC236}">
                <a16:creationId xmlns:a16="http://schemas.microsoft.com/office/drawing/2014/main" id="{9E0C32BE-16FF-2749-F803-6A36CE039203}"/>
              </a:ext>
            </a:extLst>
          </p:cNvPr>
          <p:cNvSpPr/>
          <p:nvPr/>
        </p:nvSpPr>
        <p:spPr>
          <a:xfrm>
            <a:off x="9028770" y="3762027"/>
            <a:ext cx="85725" cy="343535"/>
          </a:xfrm>
          <a:prstGeom prst="rect">
            <a:avLst/>
          </a:prstGeom>
          <a:solidFill>
            <a:srgbClr val="00B0F0"/>
          </a:solidFill>
          <a:ln/>
        </p:spPr>
        <p:txBody>
          <a:bodyPr/>
          <a:lstStyle/>
          <a:p>
            <a:endParaRPr lang="en-EG"/>
          </a:p>
        </p:txBody>
      </p:sp>
      <p:sp>
        <p:nvSpPr>
          <p:cNvPr id="51" name="Shape 20">
            <a:extLst>
              <a:ext uri="{FF2B5EF4-FFF2-40B4-BE49-F238E27FC236}">
                <a16:creationId xmlns:a16="http://schemas.microsoft.com/office/drawing/2014/main" id="{C3E1531A-7FBC-9149-F6C2-F1473DEF4AE5}"/>
              </a:ext>
            </a:extLst>
          </p:cNvPr>
          <p:cNvSpPr/>
          <p:nvPr/>
        </p:nvSpPr>
        <p:spPr>
          <a:xfrm>
            <a:off x="4905935" y="3765927"/>
            <a:ext cx="85725" cy="343535"/>
          </a:xfrm>
          <a:prstGeom prst="rect">
            <a:avLst/>
          </a:prstGeom>
          <a:solidFill>
            <a:srgbClr val="00B0F0"/>
          </a:solidFill>
          <a:ln/>
        </p:spPr>
        <p:txBody>
          <a:bodyPr/>
          <a:lstStyle/>
          <a:p>
            <a:endParaRPr lang="en-EG"/>
          </a:p>
        </p:txBody>
      </p:sp>
    </p:spTree>
    <p:extLst>
      <p:ext uri="{BB962C8B-B14F-4D97-AF65-F5344CB8AC3E}">
        <p14:creationId xmlns:p14="http://schemas.microsoft.com/office/powerpoint/2010/main" val="41905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ABCBE-EC63-F9D3-BC9E-657484EEDF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314C1-6C25-0E8D-24AA-A42BC9F909B1}"/>
              </a:ext>
            </a:extLst>
          </p:cNvPr>
          <p:cNvSpPr/>
          <p:nvPr/>
        </p:nvSpPr>
        <p:spPr>
          <a:xfrm>
            <a:off x="153161" y="1263287"/>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E6971AAE-2FCC-CB4C-8A60-129B1DEE689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Digital Payment Background</a:t>
            </a:r>
          </a:p>
        </p:txBody>
      </p:sp>
      <p:sp>
        <p:nvSpPr>
          <p:cNvPr id="5" name="Rectangle 4">
            <a:extLst>
              <a:ext uri="{FF2B5EF4-FFF2-40B4-BE49-F238E27FC236}">
                <a16:creationId xmlns:a16="http://schemas.microsoft.com/office/drawing/2014/main" id="{9C6CEF8E-CCFB-4EC9-8AA0-012BF79BFAF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8416B8-6520-5145-B3F5-DF997B62079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5A60C5-5475-53F1-C91B-0C044E602D8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93BE5CF-541B-DCEC-A71D-83B38A3B73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EFD1B9B3-A9E4-BDE1-1739-5ECA4174B8AE}"/>
              </a:ext>
            </a:extLst>
          </p:cNvPr>
          <p:cNvSpPr/>
          <p:nvPr/>
        </p:nvSpPr>
        <p:spPr>
          <a:xfrm>
            <a:off x="448627"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4" name="Text 11">
            <a:extLst>
              <a:ext uri="{FF2B5EF4-FFF2-40B4-BE49-F238E27FC236}">
                <a16:creationId xmlns:a16="http://schemas.microsoft.com/office/drawing/2014/main" id="{72B4C580-0616-B402-4E16-CDF76CF21776}"/>
              </a:ext>
            </a:extLst>
          </p:cNvPr>
          <p:cNvSpPr/>
          <p:nvPr/>
        </p:nvSpPr>
        <p:spPr>
          <a:xfrm>
            <a:off x="448627"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E9D3EE24-1FCA-1E03-DE2D-EE540B262DF8}"/>
              </a:ext>
            </a:extLst>
          </p:cNvPr>
          <p:cNvSpPr/>
          <p:nvPr/>
        </p:nvSpPr>
        <p:spPr>
          <a:xfrm>
            <a:off x="643572" y="2538730"/>
            <a:ext cx="3071495" cy="286621"/>
          </a:xfrm>
          <a:prstGeom prst="roundRect">
            <a:avLst>
              <a:gd name="adj" fmla="val 45340"/>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E1BC8AA4-E3D6-5D32-8EA9-F10DFAF02127}"/>
              </a:ext>
            </a:extLst>
          </p:cNvPr>
          <p:cNvSpPr/>
          <p:nvPr/>
        </p:nvSpPr>
        <p:spPr>
          <a:xfrm>
            <a:off x="643572"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0794CEB2-BD36-C976-7C1B-2863945BDCB9}"/>
              </a:ext>
            </a:extLst>
          </p:cNvPr>
          <p:cNvSpPr/>
          <p:nvPr/>
        </p:nvSpPr>
        <p:spPr>
          <a:xfrm>
            <a:off x="4365307"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12" name="Text 15">
            <a:extLst>
              <a:ext uri="{FF2B5EF4-FFF2-40B4-BE49-F238E27FC236}">
                <a16:creationId xmlns:a16="http://schemas.microsoft.com/office/drawing/2014/main" id="{9EE72C09-11AE-6C5A-2EFC-008FE54F1794}"/>
              </a:ext>
            </a:extLst>
          </p:cNvPr>
          <p:cNvSpPr/>
          <p:nvPr/>
        </p:nvSpPr>
        <p:spPr>
          <a:xfrm>
            <a:off x="4365307"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C2248E1E-1FBD-545D-FB96-9476766DB105}"/>
              </a:ext>
            </a:extLst>
          </p:cNvPr>
          <p:cNvSpPr/>
          <p:nvPr/>
        </p:nvSpPr>
        <p:spPr>
          <a:xfrm>
            <a:off x="4560252" y="2538730"/>
            <a:ext cx="3071495" cy="286621"/>
          </a:xfrm>
          <a:prstGeom prst="roundRect">
            <a:avLst>
              <a:gd name="adj" fmla="val 45340"/>
            </a:avLst>
          </a:prstGeom>
          <a:solidFill>
            <a:srgbClr val="00B0F0"/>
          </a:solidFill>
          <a:ln/>
        </p:spPr>
        <p:txBody>
          <a:bodyPr/>
          <a:lstStyle/>
          <a:p>
            <a:endParaRPr lang="en-EG"/>
          </a:p>
        </p:txBody>
      </p:sp>
      <p:sp>
        <p:nvSpPr>
          <p:cNvPr id="14" name="Text 17">
            <a:extLst>
              <a:ext uri="{FF2B5EF4-FFF2-40B4-BE49-F238E27FC236}">
                <a16:creationId xmlns:a16="http://schemas.microsoft.com/office/drawing/2014/main" id="{795023F2-2208-A96E-5268-FEF01D4D1F64}"/>
              </a:ext>
            </a:extLst>
          </p:cNvPr>
          <p:cNvSpPr/>
          <p:nvPr/>
        </p:nvSpPr>
        <p:spPr>
          <a:xfrm>
            <a:off x="4560252"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5C007AAC-4D94-9D84-9282-0CAD16E7E75F}"/>
              </a:ext>
            </a:extLst>
          </p:cNvPr>
          <p:cNvSpPr/>
          <p:nvPr/>
        </p:nvSpPr>
        <p:spPr>
          <a:xfrm>
            <a:off x="8219122"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16" name="Text 19">
            <a:extLst>
              <a:ext uri="{FF2B5EF4-FFF2-40B4-BE49-F238E27FC236}">
                <a16:creationId xmlns:a16="http://schemas.microsoft.com/office/drawing/2014/main" id="{EB670802-70BB-3953-9F62-63E24B317FAC}"/>
              </a:ext>
            </a:extLst>
          </p:cNvPr>
          <p:cNvSpPr/>
          <p:nvPr/>
        </p:nvSpPr>
        <p:spPr>
          <a:xfrm>
            <a:off x="8219122"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81AFC1D0-7F49-E9D9-3048-E6F1B6F00507}"/>
              </a:ext>
            </a:extLst>
          </p:cNvPr>
          <p:cNvSpPr/>
          <p:nvPr/>
        </p:nvSpPr>
        <p:spPr>
          <a:xfrm>
            <a:off x="8414067" y="2538730"/>
            <a:ext cx="3071495" cy="286621"/>
          </a:xfrm>
          <a:prstGeom prst="roundRect">
            <a:avLst>
              <a:gd name="adj" fmla="val 45340"/>
            </a:avLst>
          </a:prstGeom>
          <a:solidFill>
            <a:srgbClr val="00B0F0"/>
          </a:solidFill>
          <a:ln/>
        </p:spPr>
        <p:txBody>
          <a:bodyPr/>
          <a:lstStyle/>
          <a:p>
            <a:endParaRPr lang="en-EG"/>
          </a:p>
        </p:txBody>
      </p:sp>
      <p:sp>
        <p:nvSpPr>
          <p:cNvPr id="18" name="Text 21">
            <a:extLst>
              <a:ext uri="{FF2B5EF4-FFF2-40B4-BE49-F238E27FC236}">
                <a16:creationId xmlns:a16="http://schemas.microsoft.com/office/drawing/2014/main" id="{49453AD3-CF20-BE08-05C6-C7F51FBD2347}"/>
              </a:ext>
            </a:extLst>
          </p:cNvPr>
          <p:cNvSpPr/>
          <p:nvPr/>
        </p:nvSpPr>
        <p:spPr>
          <a:xfrm>
            <a:off x="8414067"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22">
            <a:extLst>
              <a:ext uri="{FF2B5EF4-FFF2-40B4-BE49-F238E27FC236}">
                <a16:creationId xmlns:a16="http://schemas.microsoft.com/office/drawing/2014/main" id="{BB56C6D6-D782-67C9-C335-C5AB6CCC3A86}"/>
              </a:ext>
            </a:extLst>
          </p:cNvPr>
          <p:cNvSpPr/>
          <p:nvPr/>
        </p:nvSpPr>
        <p:spPr>
          <a:xfrm>
            <a:off x="643572"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Retail Chain</a:t>
            </a:r>
            <a:endParaRPr lang="en-US" b="1" dirty="0"/>
          </a:p>
        </p:txBody>
      </p:sp>
      <p:sp>
        <p:nvSpPr>
          <p:cNvPr id="23" name="Text 23">
            <a:extLst>
              <a:ext uri="{FF2B5EF4-FFF2-40B4-BE49-F238E27FC236}">
                <a16:creationId xmlns:a16="http://schemas.microsoft.com/office/drawing/2014/main" id="{167F4E4E-EF62-5CC2-6FB9-6FD6514B7D2C}"/>
              </a:ext>
            </a:extLst>
          </p:cNvPr>
          <p:cNvSpPr/>
          <p:nvPr/>
        </p:nvSpPr>
        <p:spPr>
          <a:xfrm>
            <a:off x="642937" y="3117216"/>
            <a:ext cx="3070860" cy="11346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retail chain with physical stores and an online shop faced slow checkouts, delayed sales visibility, and reconciliation difficulties.</a:t>
            </a:r>
            <a:endParaRPr lang="en-US" sz="1600" b="1" dirty="0"/>
          </a:p>
        </p:txBody>
      </p:sp>
      <p:sp>
        <p:nvSpPr>
          <p:cNvPr id="24" name="Text 24">
            <a:extLst>
              <a:ext uri="{FF2B5EF4-FFF2-40B4-BE49-F238E27FC236}">
                <a16:creationId xmlns:a16="http://schemas.microsoft.com/office/drawing/2014/main" id="{23D89D65-15F4-333F-717D-AAA1948640D2}"/>
              </a:ext>
            </a:extLst>
          </p:cNvPr>
          <p:cNvSpPr/>
          <p:nvPr/>
        </p:nvSpPr>
        <p:spPr>
          <a:xfrm>
            <a:off x="4560252"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Customer Experience</a:t>
            </a:r>
            <a:endParaRPr lang="en-US" b="1" dirty="0"/>
          </a:p>
        </p:txBody>
      </p:sp>
      <p:sp>
        <p:nvSpPr>
          <p:cNvPr id="26" name="Text 25">
            <a:extLst>
              <a:ext uri="{FF2B5EF4-FFF2-40B4-BE49-F238E27FC236}">
                <a16:creationId xmlns:a16="http://schemas.microsoft.com/office/drawing/2014/main" id="{0E033AB0-A565-3D44-C62C-E146CC3AADF6}"/>
              </a:ext>
            </a:extLst>
          </p:cNvPr>
          <p:cNvSpPr/>
          <p:nvPr/>
        </p:nvSpPr>
        <p:spPr>
          <a:xfrm>
            <a:off x="4559617" y="3117216"/>
            <a:ext cx="3070860" cy="123914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Customers complained about long checkout times, and the finance team struggled with manual reconciliation and delayed cash collection.</a:t>
            </a:r>
            <a:endParaRPr lang="en-US" sz="1600" b="1" dirty="0"/>
          </a:p>
        </p:txBody>
      </p:sp>
      <p:sp>
        <p:nvSpPr>
          <p:cNvPr id="27" name="Text 26">
            <a:extLst>
              <a:ext uri="{FF2B5EF4-FFF2-40B4-BE49-F238E27FC236}">
                <a16:creationId xmlns:a16="http://schemas.microsoft.com/office/drawing/2014/main" id="{30188B7A-41CA-60D3-F32A-B139E5DE5FFD}"/>
              </a:ext>
            </a:extLst>
          </p:cNvPr>
          <p:cNvSpPr/>
          <p:nvPr/>
        </p:nvSpPr>
        <p:spPr>
          <a:xfrm>
            <a:off x="8414067"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FinTech Solution</a:t>
            </a:r>
            <a:endParaRPr lang="en-US" b="1" dirty="0"/>
          </a:p>
        </p:txBody>
      </p:sp>
      <p:sp>
        <p:nvSpPr>
          <p:cNvPr id="28" name="Text 27">
            <a:extLst>
              <a:ext uri="{FF2B5EF4-FFF2-40B4-BE49-F238E27FC236}">
                <a16:creationId xmlns:a16="http://schemas.microsoft.com/office/drawing/2014/main" id="{D24AEF38-A69F-B4C3-4482-D60772838691}"/>
              </a:ext>
            </a:extLst>
          </p:cNvPr>
          <p:cNvSpPr/>
          <p:nvPr/>
        </p:nvSpPr>
        <p:spPr>
          <a:xfrm>
            <a:off x="8413432" y="3117216"/>
            <a:ext cx="3070860" cy="11346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adopted digital payment platforms like Square and Stripe to improve checkout speed and financial reporting.</a:t>
            </a:r>
            <a:endParaRPr lang="en-US" sz="1600" b="1" dirty="0"/>
          </a:p>
        </p:txBody>
      </p:sp>
    </p:spTree>
    <p:extLst>
      <p:ext uri="{BB962C8B-B14F-4D97-AF65-F5344CB8AC3E}">
        <p14:creationId xmlns:p14="http://schemas.microsoft.com/office/powerpoint/2010/main" val="2741741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2862C-F87F-963F-550F-30E793514A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FEF3E-2322-412B-81CA-FFBF54D9580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A9108D5-8723-0EC5-11F7-F64E2F71ADC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FinTech Solution</a:t>
            </a:r>
          </a:p>
        </p:txBody>
      </p:sp>
      <p:sp>
        <p:nvSpPr>
          <p:cNvPr id="5" name="Rectangle 4">
            <a:extLst>
              <a:ext uri="{FF2B5EF4-FFF2-40B4-BE49-F238E27FC236}">
                <a16:creationId xmlns:a16="http://schemas.microsoft.com/office/drawing/2014/main" id="{31D67176-549E-036B-284E-8ED1AD47B01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1A5668-05DD-BEE0-2295-016F2512811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47D0B2-E30D-4982-43E0-7907DC279E0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BBFC85C-F851-0F1E-1704-058C71AD38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9E14DD85-452D-E31D-94C8-B98FEE6D69F0}"/>
              </a:ext>
            </a:extLst>
          </p:cNvPr>
          <p:cNvSpPr/>
          <p:nvPr/>
        </p:nvSpPr>
        <p:spPr>
          <a:xfrm>
            <a:off x="4990193" y="1404320"/>
            <a:ext cx="6703967" cy="1944035"/>
          </a:xfrm>
          <a:prstGeom prst="roundRect">
            <a:avLst>
              <a:gd name="adj" fmla="val 6120"/>
            </a:avLst>
          </a:prstGeom>
          <a:solidFill>
            <a:srgbClr val="000000">
              <a:alpha val="0"/>
            </a:srgbClr>
          </a:solidFill>
          <a:ln w="28575">
            <a:solidFill>
              <a:srgbClr val="00B0F0"/>
            </a:solidFill>
            <a:prstDash val="solid"/>
          </a:ln>
        </p:spPr>
        <p:txBody>
          <a:bodyPr/>
          <a:lstStyle/>
          <a:p>
            <a:endParaRPr lang="en-EG"/>
          </a:p>
        </p:txBody>
      </p:sp>
      <p:sp>
        <p:nvSpPr>
          <p:cNvPr id="4" name="Text 11">
            <a:extLst>
              <a:ext uri="{FF2B5EF4-FFF2-40B4-BE49-F238E27FC236}">
                <a16:creationId xmlns:a16="http://schemas.microsoft.com/office/drawing/2014/main" id="{52FA226D-20AE-7569-D98B-A036E083C4CE}"/>
              </a:ext>
            </a:extLst>
          </p:cNvPr>
          <p:cNvSpPr/>
          <p:nvPr/>
        </p:nvSpPr>
        <p:spPr>
          <a:xfrm>
            <a:off x="443230" y="994410"/>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29214DDD-5105-1533-F46D-01721D4BE2CF}"/>
              </a:ext>
            </a:extLst>
          </p:cNvPr>
          <p:cNvSpPr/>
          <p:nvPr/>
        </p:nvSpPr>
        <p:spPr>
          <a:xfrm>
            <a:off x="443231" y="3862705"/>
            <a:ext cx="6729926" cy="2191429"/>
          </a:xfrm>
          <a:prstGeom prst="roundRect">
            <a:avLst>
              <a:gd name="adj" fmla="val 6120"/>
            </a:avLst>
          </a:prstGeom>
          <a:solidFill>
            <a:srgbClr val="000000">
              <a:alpha val="0"/>
            </a:srgbClr>
          </a:solidFill>
          <a:ln w="28575">
            <a:solidFill>
              <a:srgbClr val="00B0F0"/>
            </a:solidFill>
            <a:prstDash val="solid"/>
          </a:ln>
        </p:spPr>
        <p:txBody>
          <a:bodyPr/>
          <a:lstStyle/>
          <a:p>
            <a:endParaRPr lang="en-EG"/>
          </a:p>
        </p:txBody>
      </p:sp>
      <p:sp>
        <p:nvSpPr>
          <p:cNvPr id="9" name="Text 13">
            <a:extLst>
              <a:ext uri="{FF2B5EF4-FFF2-40B4-BE49-F238E27FC236}">
                <a16:creationId xmlns:a16="http://schemas.microsoft.com/office/drawing/2014/main" id="{5B8CCB6C-2267-D048-ABF9-EE316677E78E}"/>
              </a:ext>
            </a:extLst>
          </p:cNvPr>
          <p:cNvSpPr/>
          <p:nvPr/>
        </p:nvSpPr>
        <p:spPr>
          <a:xfrm>
            <a:off x="443230" y="3862705"/>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Text 14">
            <a:extLst>
              <a:ext uri="{FF2B5EF4-FFF2-40B4-BE49-F238E27FC236}">
                <a16:creationId xmlns:a16="http://schemas.microsoft.com/office/drawing/2014/main" id="{BAA1D150-9841-73AC-422E-69B5790871C0}"/>
              </a:ext>
            </a:extLst>
          </p:cNvPr>
          <p:cNvSpPr/>
          <p:nvPr/>
        </p:nvSpPr>
        <p:spPr>
          <a:xfrm>
            <a:off x="5959475" y="1502008"/>
            <a:ext cx="5685155" cy="469265"/>
          </a:xfrm>
          <a:prstGeom prst="rect">
            <a:avLst/>
          </a:prstGeom>
          <a:noFill/>
          <a:ln/>
        </p:spPr>
        <p:txBody>
          <a:bodyPr wrap="square" lIns="91440" tIns="45720" rIns="91440" bIns="45720" rtlCol="0" anchor="t"/>
          <a:lstStyle/>
          <a:p>
            <a:pPr algn="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dirty="0"/>
          </a:p>
        </p:txBody>
      </p:sp>
      <p:sp>
        <p:nvSpPr>
          <p:cNvPr id="12" name="Text 15">
            <a:extLst>
              <a:ext uri="{FF2B5EF4-FFF2-40B4-BE49-F238E27FC236}">
                <a16:creationId xmlns:a16="http://schemas.microsoft.com/office/drawing/2014/main" id="{30E9D302-EE1D-02D9-65B8-426CECCC5609}"/>
              </a:ext>
            </a:extLst>
          </p:cNvPr>
          <p:cNvSpPr/>
          <p:nvPr/>
        </p:nvSpPr>
        <p:spPr>
          <a:xfrm>
            <a:off x="5073650" y="2204417"/>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digital payment platforms provided modern card readers, contactless payments, and automatic sales recording into a cloud-based accounting system.</a:t>
            </a:r>
            <a:endParaRPr lang="en-US" sz="1600" b="1" dirty="0"/>
          </a:p>
        </p:txBody>
      </p:sp>
      <p:sp>
        <p:nvSpPr>
          <p:cNvPr id="13" name="Text 16">
            <a:extLst>
              <a:ext uri="{FF2B5EF4-FFF2-40B4-BE49-F238E27FC236}">
                <a16:creationId xmlns:a16="http://schemas.microsoft.com/office/drawing/2014/main" id="{4C4F7668-78DC-E4F9-0187-2C2D194458F1}"/>
              </a:ext>
            </a:extLst>
          </p:cNvPr>
          <p:cNvSpPr/>
          <p:nvPr/>
        </p:nvSpPr>
        <p:spPr>
          <a:xfrm>
            <a:off x="579120" y="4215765"/>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Process Changes</a:t>
            </a:r>
            <a:endParaRPr lang="en-US" sz="1600" dirty="0"/>
          </a:p>
        </p:txBody>
      </p:sp>
      <p:sp>
        <p:nvSpPr>
          <p:cNvPr id="14" name="Text 17">
            <a:extLst>
              <a:ext uri="{FF2B5EF4-FFF2-40B4-BE49-F238E27FC236}">
                <a16:creationId xmlns:a16="http://schemas.microsoft.com/office/drawing/2014/main" id="{1B97BDF9-1DB1-F2D0-B46D-2D3B50E01C14}"/>
              </a:ext>
            </a:extLst>
          </p:cNvPr>
          <p:cNvSpPr/>
          <p:nvPr/>
        </p:nvSpPr>
        <p:spPr>
          <a:xfrm>
            <a:off x="578485" y="4725670"/>
            <a:ext cx="7062470" cy="935252"/>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Sales data flowed into real-time dashboards, and the system integrated with inventory management to update stock levels automatically.</a:t>
            </a:r>
            <a:endParaRPr lang="en-US" sz="1600" b="1" dirty="0"/>
          </a:p>
        </p:txBody>
      </p:sp>
      <p:sp>
        <p:nvSpPr>
          <p:cNvPr id="15" name="Shape 20">
            <a:extLst>
              <a:ext uri="{FF2B5EF4-FFF2-40B4-BE49-F238E27FC236}">
                <a16:creationId xmlns:a16="http://schemas.microsoft.com/office/drawing/2014/main" id="{8CE90204-67DF-A94D-2C81-1177A0FC6B3B}"/>
              </a:ext>
            </a:extLst>
          </p:cNvPr>
          <p:cNvSpPr/>
          <p:nvPr/>
        </p:nvSpPr>
        <p:spPr>
          <a:xfrm>
            <a:off x="9366383" y="1560731"/>
            <a:ext cx="85725" cy="343535"/>
          </a:xfrm>
          <a:prstGeom prst="rect">
            <a:avLst/>
          </a:prstGeom>
          <a:solidFill>
            <a:srgbClr val="00B0F0"/>
          </a:solidFill>
          <a:ln/>
        </p:spPr>
        <p:txBody>
          <a:bodyPr/>
          <a:lstStyle/>
          <a:p>
            <a:endParaRPr lang="en-EG"/>
          </a:p>
        </p:txBody>
      </p:sp>
      <p:sp>
        <p:nvSpPr>
          <p:cNvPr id="16" name="Shape 20">
            <a:extLst>
              <a:ext uri="{FF2B5EF4-FFF2-40B4-BE49-F238E27FC236}">
                <a16:creationId xmlns:a16="http://schemas.microsoft.com/office/drawing/2014/main" id="{52585907-5DFF-2803-8D7A-B85E80FA1003}"/>
              </a:ext>
            </a:extLst>
          </p:cNvPr>
          <p:cNvSpPr/>
          <p:nvPr/>
        </p:nvSpPr>
        <p:spPr>
          <a:xfrm>
            <a:off x="504453" y="4247238"/>
            <a:ext cx="85725" cy="343535"/>
          </a:xfrm>
          <a:prstGeom prst="rect">
            <a:avLst/>
          </a:prstGeom>
          <a:solidFill>
            <a:srgbClr val="00B0F0"/>
          </a:solidFill>
          <a:ln/>
        </p:spPr>
        <p:txBody>
          <a:bodyPr/>
          <a:lstStyle/>
          <a:p>
            <a:endParaRPr lang="en-EG"/>
          </a:p>
        </p:txBody>
      </p:sp>
      <p:pic>
        <p:nvPicPr>
          <p:cNvPr id="17" name="Image 0" descr="https://kimi-img.moonshot.cn/pub/slides/slides_tmpl/image/25-08-27-19:57:41-d2nf5d98bjvh7rlivsmg.png">
            <a:extLst>
              <a:ext uri="{FF2B5EF4-FFF2-40B4-BE49-F238E27FC236}">
                <a16:creationId xmlns:a16="http://schemas.microsoft.com/office/drawing/2014/main" id="{91CA852A-854A-8AFB-892C-CB0167A2E3C0}"/>
              </a:ext>
            </a:extLst>
          </p:cNvPr>
          <p:cNvPicPr>
            <a:picLocks noChangeAspect="1"/>
          </p:cNvPicPr>
          <p:nvPr/>
        </p:nvPicPr>
        <p:blipFill>
          <a:blip r:embed="rId4"/>
          <a:stretch>
            <a:fillRect/>
          </a:stretch>
        </p:blipFill>
        <p:spPr>
          <a:xfrm>
            <a:off x="9404253" y="3911655"/>
            <a:ext cx="1820121" cy="2313179"/>
          </a:xfrm>
          <a:prstGeom prst="rect">
            <a:avLst/>
          </a:prstGeom>
        </p:spPr>
      </p:pic>
      <p:pic>
        <p:nvPicPr>
          <p:cNvPr id="18" name="Image 0" descr="https://kimi-img.moonshot.cn/pub/slides/slides_tmpl/image/25-08-27-19:57:41-d2nf5d98bjvh7rlivsmg.png">
            <a:extLst>
              <a:ext uri="{FF2B5EF4-FFF2-40B4-BE49-F238E27FC236}">
                <a16:creationId xmlns:a16="http://schemas.microsoft.com/office/drawing/2014/main" id="{1F4F9733-4CB4-140C-0347-3086A4EB963E}"/>
              </a:ext>
            </a:extLst>
          </p:cNvPr>
          <p:cNvPicPr>
            <a:picLocks noChangeAspect="1"/>
          </p:cNvPicPr>
          <p:nvPr/>
        </p:nvPicPr>
        <p:blipFill>
          <a:blip r:embed="rId4"/>
          <a:stretch>
            <a:fillRect/>
          </a:stretch>
        </p:blipFill>
        <p:spPr>
          <a:xfrm>
            <a:off x="2336208" y="1380795"/>
            <a:ext cx="1820121" cy="2313179"/>
          </a:xfrm>
          <a:prstGeom prst="rect">
            <a:avLst/>
          </a:prstGeom>
        </p:spPr>
      </p:pic>
    </p:spTree>
    <p:extLst>
      <p:ext uri="{BB962C8B-B14F-4D97-AF65-F5344CB8AC3E}">
        <p14:creationId xmlns:p14="http://schemas.microsoft.com/office/powerpoint/2010/main" val="3607048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1C81E-BDFA-B937-4381-F50C6EF6B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BDA57-F21A-A51E-CD2D-9379A8DBD7D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4E7E4E-2AFE-2F4E-08D9-793CCE5DED7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Results &amp; Lessons</a:t>
            </a:r>
          </a:p>
        </p:txBody>
      </p:sp>
      <p:sp>
        <p:nvSpPr>
          <p:cNvPr id="5" name="Rectangle 4">
            <a:extLst>
              <a:ext uri="{FF2B5EF4-FFF2-40B4-BE49-F238E27FC236}">
                <a16:creationId xmlns:a16="http://schemas.microsoft.com/office/drawing/2014/main" id="{D1EEA3DA-E603-CD3E-2271-25B52E24D70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135EFD-3B84-C9CD-D588-329787D441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79C14F-CB64-325A-3452-52C218B525F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8E91805-949A-8299-60E0-05E7B69EAA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hape 10">
            <a:extLst>
              <a:ext uri="{FF2B5EF4-FFF2-40B4-BE49-F238E27FC236}">
                <a16:creationId xmlns:a16="http://schemas.microsoft.com/office/drawing/2014/main" id="{1AA42FD7-9FBC-8C99-7E02-A04AD48B6479}"/>
              </a:ext>
            </a:extLst>
          </p:cNvPr>
          <p:cNvSpPr/>
          <p:nvPr/>
        </p:nvSpPr>
        <p:spPr>
          <a:xfrm>
            <a:off x="7800775" y="376205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4" name="Text 11">
            <a:extLst>
              <a:ext uri="{FF2B5EF4-FFF2-40B4-BE49-F238E27FC236}">
                <a16:creationId xmlns:a16="http://schemas.microsoft.com/office/drawing/2014/main" id="{368C457C-C2E3-0FE1-A63E-E32761C41E0E}"/>
              </a:ext>
            </a:extLst>
          </p:cNvPr>
          <p:cNvSpPr/>
          <p:nvPr/>
        </p:nvSpPr>
        <p:spPr>
          <a:xfrm>
            <a:off x="7800775" y="376205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2">
            <a:extLst>
              <a:ext uri="{FF2B5EF4-FFF2-40B4-BE49-F238E27FC236}">
                <a16:creationId xmlns:a16="http://schemas.microsoft.com/office/drawing/2014/main" id="{F126FC3F-A172-7E3D-06B4-D64531589104}"/>
              </a:ext>
            </a:extLst>
          </p:cNvPr>
          <p:cNvSpPr/>
          <p:nvPr/>
        </p:nvSpPr>
        <p:spPr>
          <a:xfrm>
            <a:off x="7686475" y="359758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7" name="Text 13">
            <a:extLst>
              <a:ext uri="{FF2B5EF4-FFF2-40B4-BE49-F238E27FC236}">
                <a16:creationId xmlns:a16="http://schemas.microsoft.com/office/drawing/2014/main" id="{15CBB297-00DD-0F4B-95D2-56E35FD1AD65}"/>
              </a:ext>
            </a:extLst>
          </p:cNvPr>
          <p:cNvSpPr/>
          <p:nvPr/>
        </p:nvSpPr>
        <p:spPr>
          <a:xfrm>
            <a:off x="7686475" y="359758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4">
            <a:extLst>
              <a:ext uri="{FF2B5EF4-FFF2-40B4-BE49-F238E27FC236}">
                <a16:creationId xmlns:a16="http://schemas.microsoft.com/office/drawing/2014/main" id="{23167E04-B30D-9898-36FD-313B0375F84D}"/>
              </a:ext>
            </a:extLst>
          </p:cNvPr>
          <p:cNvSpPr/>
          <p:nvPr/>
        </p:nvSpPr>
        <p:spPr>
          <a:xfrm>
            <a:off x="3369110" y="373538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9" name="Text 15">
            <a:extLst>
              <a:ext uri="{FF2B5EF4-FFF2-40B4-BE49-F238E27FC236}">
                <a16:creationId xmlns:a16="http://schemas.microsoft.com/office/drawing/2014/main" id="{7C51B8AC-BA85-7BFA-E295-13DB9E3EBE45}"/>
              </a:ext>
            </a:extLst>
          </p:cNvPr>
          <p:cNvSpPr/>
          <p:nvPr/>
        </p:nvSpPr>
        <p:spPr>
          <a:xfrm>
            <a:off x="3369110" y="373538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6">
            <a:extLst>
              <a:ext uri="{FF2B5EF4-FFF2-40B4-BE49-F238E27FC236}">
                <a16:creationId xmlns:a16="http://schemas.microsoft.com/office/drawing/2014/main" id="{8142F464-B7A2-6C53-0C11-5D0DAE193F5F}"/>
              </a:ext>
            </a:extLst>
          </p:cNvPr>
          <p:cNvSpPr/>
          <p:nvPr/>
        </p:nvSpPr>
        <p:spPr>
          <a:xfrm>
            <a:off x="3254810" y="357091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31" name="Text 17">
            <a:extLst>
              <a:ext uri="{FF2B5EF4-FFF2-40B4-BE49-F238E27FC236}">
                <a16:creationId xmlns:a16="http://schemas.microsoft.com/office/drawing/2014/main" id="{4847DF35-3EC0-4D49-C5C0-3CDE4BC863CA}"/>
              </a:ext>
            </a:extLst>
          </p:cNvPr>
          <p:cNvSpPr/>
          <p:nvPr/>
        </p:nvSpPr>
        <p:spPr>
          <a:xfrm>
            <a:off x="3254810" y="357091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0">
            <a:extLst>
              <a:ext uri="{FF2B5EF4-FFF2-40B4-BE49-F238E27FC236}">
                <a16:creationId xmlns:a16="http://schemas.microsoft.com/office/drawing/2014/main" id="{790E9DC1-166B-4373-3A60-8C20446E81AA}"/>
              </a:ext>
            </a:extLst>
          </p:cNvPr>
          <p:cNvSpPr/>
          <p:nvPr/>
        </p:nvSpPr>
        <p:spPr>
          <a:xfrm>
            <a:off x="3205280" y="1711635"/>
            <a:ext cx="85725" cy="343535"/>
          </a:xfrm>
          <a:prstGeom prst="rect">
            <a:avLst/>
          </a:prstGeom>
          <a:solidFill>
            <a:srgbClr val="00B0F0"/>
          </a:solidFill>
          <a:ln/>
        </p:spPr>
        <p:txBody>
          <a:bodyPr/>
          <a:lstStyle/>
          <a:p>
            <a:endParaRPr lang="en-EG"/>
          </a:p>
        </p:txBody>
      </p:sp>
      <p:sp>
        <p:nvSpPr>
          <p:cNvPr id="33" name="Text 21">
            <a:extLst>
              <a:ext uri="{FF2B5EF4-FFF2-40B4-BE49-F238E27FC236}">
                <a16:creationId xmlns:a16="http://schemas.microsoft.com/office/drawing/2014/main" id="{18ED49B1-59C3-15FE-A099-3958878B938C}"/>
              </a:ext>
            </a:extLst>
          </p:cNvPr>
          <p:cNvSpPr/>
          <p:nvPr/>
        </p:nvSpPr>
        <p:spPr>
          <a:xfrm>
            <a:off x="3205280" y="17116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Text 22">
            <a:extLst>
              <a:ext uri="{FF2B5EF4-FFF2-40B4-BE49-F238E27FC236}">
                <a16:creationId xmlns:a16="http://schemas.microsoft.com/office/drawing/2014/main" id="{C155C8A2-2A44-87B2-0ECE-5E624E9B0905}"/>
              </a:ext>
            </a:extLst>
          </p:cNvPr>
          <p:cNvSpPr/>
          <p:nvPr/>
        </p:nvSpPr>
        <p:spPr>
          <a:xfrm>
            <a:off x="3290688" y="166284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Operational Efficiency</a:t>
            </a:r>
            <a:endParaRPr lang="en-US" sz="1600" dirty="0"/>
          </a:p>
        </p:txBody>
      </p:sp>
      <p:sp>
        <p:nvSpPr>
          <p:cNvPr id="35" name="Text 23">
            <a:extLst>
              <a:ext uri="{FF2B5EF4-FFF2-40B4-BE49-F238E27FC236}">
                <a16:creationId xmlns:a16="http://schemas.microsoft.com/office/drawing/2014/main" id="{32241898-61B0-CC40-93E0-DAEA620B7E37}"/>
              </a:ext>
            </a:extLst>
          </p:cNvPr>
          <p:cNvSpPr/>
          <p:nvPr/>
        </p:nvSpPr>
        <p:spPr>
          <a:xfrm>
            <a:off x="3205280" y="227551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Checkout times decreased, leading to shorter queues and higher customer satisfaction. Daily cash reports became available within minutes.</a:t>
            </a:r>
            <a:endParaRPr lang="en-US" sz="1600" b="1" dirty="0"/>
          </a:p>
        </p:txBody>
      </p:sp>
      <p:sp>
        <p:nvSpPr>
          <p:cNvPr id="36" name="Text 24">
            <a:extLst>
              <a:ext uri="{FF2B5EF4-FFF2-40B4-BE49-F238E27FC236}">
                <a16:creationId xmlns:a16="http://schemas.microsoft.com/office/drawing/2014/main" id="{A92C4D6E-2719-8C4E-D768-DF2464198F59}"/>
              </a:ext>
            </a:extLst>
          </p:cNvPr>
          <p:cNvSpPr/>
          <p:nvPr/>
        </p:nvSpPr>
        <p:spPr>
          <a:xfrm>
            <a:off x="3304773" y="373750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Financial Visibility</a:t>
            </a:r>
            <a:endParaRPr lang="en-US" sz="1600" dirty="0"/>
          </a:p>
        </p:txBody>
      </p:sp>
      <p:sp>
        <p:nvSpPr>
          <p:cNvPr id="37" name="Text 25">
            <a:extLst>
              <a:ext uri="{FF2B5EF4-FFF2-40B4-BE49-F238E27FC236}">
                <a16:creationId xmlns:a16="http://schemas.microsoft.com/office/drawing/2014/main" id="{19A2823F-B150-7F61-5A9F-CDCA281424ED}"/>
              </a:ext>
            </a:extLst>
          </p:cNvPr>
          <p:cNvSpPr/>
          <p:nvPr/>
        </p:nvSpPr>
        <p:spPr>
          <a:xfrm>
            <a:off x="3304773" y="423068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Bank deposits became more predictable, aiding short-term cash planning. Reconciliation of cash and bank records improved significantly.</a:t>
            </a:r>
            <a:endParaRPr lang="en-US" sz="1600" b="1" dirty="0"/>
          </a:p>
        </p:txBody>
      </p:sp>
      <p:sp>
        <p:nvSpPr>
          <p:cNvPr id="38" name="Text 26">
            <a:extLst>
              <a:ext uri="{FF2B5EF4-FFF2-40B4-BE49-F238E27FC236}">
                <a16:creationId xmlns:a16="http://schemas.microsoft.com/office/drawing/2014/main" id="{8306279E-92B3-54B9-0676-4B7B92D83F63}"/>
              </a:ext>
            </a:extLst>
          </p:cNvPr>
          <p:cNvSpPr/>
          <p:nvPr/>
        </p:nvSpPr>
        <p:spPr>
          <a:xfrm>
            <a:off x="7736438" y="376417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Key Lesson</a:t>
            </a:r>
            <a:endParaRPr lang="en-US" sz="1600" dirty="0"/>
          </a:p>
        </p:txBody>
      </p:sp>
      <p:sp>
        <p:nvSpPr>
          <p:cNvPr id="39" name="Text 27">
            <a:extLst>
              <a:ext uri="{FF2B5EF4-FFF2-40B4-BE49-F238E27FC236}">
                <a16:creationId xmlns:a16="http://schemas.microsoft.com/office/drawing/2014/main" id="{3E3E3781-AF7A-3334-2B10-D71587E14906}"/>
              </a:ext>
            </a:extLst>
          </p:cNvPr>
          <p:cNvSpPr/>
          <p:nvPr/>
        </p:nvSpPr>
        <p:spPr>
          <a:xfrm>
            <a:off x="7736438" y="425735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FinTech tools can enhance both operational efficiency and financial visibility, but require staff training and cybersecurity measures.</a:t>
            </a:r>
            <a:endParaRPr lang="en-US" sz="1600" b="1" dirty="0"/>
          </a:p>
        </p:txBody>
      </p:sp>
      <p:pic>
        <p:nvPicPr>
          <p:cNvPr id="2" name="Image 0" descr="https://kimi-img.moonshot.cn/pub/slides/slides_tmpl/image/25-08-27-19:57:41-d2nf5d98bjvh7rlivsmg.png">
            <a:extLst>
              <a:ext uri="{FF2B5EF4-FFF2-40B4-BE49-F238E27FC236}">
                <a16:creationId xmlns:a16="http://schemas.microsoft.com/office/drawing/2014/main" id="{5EB33912-A2BC-9ADB-2F6B-646C5C9B061E}"/>
              </a:ext>
            </a:extLst>
          </p:cNvPr>
          <p:cNvPicPr>
            <a:picLocks noChangeAspect="1"/>
          </p:cNvPicPr>
          <p:nvPr/>
        </p:nvPicPr>
        <p:blipFill>
          <a:blip r:embed="rId4"/>
          <a:stretch>
            <a:fillRect/>
          </a:stretch>
        </p:blipFill>
        <p:spPr>
          <a:xfrm>
            <a:off x="942309" y="2363078"/>
            <a:ext cx="1820121" cy="3691056"/>
          </a:xfrm>
          <a:prstGeom prst="rect">
            <a:avLst/>
          </a:prstGeom>
        </p:spPr>
      </p:pic>
    </p:spTree>
    <p:extLst>
      <p:ext uri="{BB962C8B-B14F-4D97-AF65-F5344CB8AC3E}">
        <p14:creationId xmlns:p14="http://schemas.microsoft.com/office/powerpoint/2010/main" val="2337648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E8D64-E54A-ADF9-D2D9-BD157425FF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8B9897-FA32-D37C-F1AB-7B469E34330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BC06F35-B0D0-F53A-77B7-F5A1BD2997D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AI Credit Background</a:t>
            </a:r>
          </a:p>
        </p:txBody>
      </p:sp>
      <p:sp>
        <p:nvSpPr>
          <p:cNvPr id="5" name="Rectangle 4">
            <a:extLst>
              <a:ext uri="{FF2B5EF4-FFF2-40B4-BE49-F238E27FC236}">
                <a16:creationId xmlns:a16="http://schemas.microsoft.com/office/drawing/2014/main" id="{A05B1A60-57E0-074F-FACA-1518445FD038}"/>
              </a:ext>
            </a:extLst>
          </p:cNvPr>
          <p:cNvSpPr/>
          <p:nvPr/>
        </p:nvSpPr>
        <p:spPr>
          <a:xfrm>
            <a:off x="942309" y="507473"/>
            <a:ext cx="1404457" cy="99285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C0A0C2-C723-648D-7222-5CEEC09734E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301ED1-2716-082E-D996-465791C322FD}"/>
              </a:ext>
            </a:extLst>
          </p:cNvPr>
          <p:cNvSpPr txBox="1"/>
          <p:nvPr/>
        </p:nvSpPr>
        <p:spPr>
          <a:xfrm>
            <a:off x="1225279" y="6770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FA1627-F8EE-DEBB-9C6E-2A413DC6E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 name="Shape 10">
            <a:extLst>
              <a:ext uri="{FF2B5EF4-FFF2-40B4-BE49-F238E27FC236}">
                <a16:creationId xmlns:a16="http://schemas.microsoft.com/office/drawing/2014/main" id="{0080D341-9EC9-74F3-919E-405248DF97A8}"/>
              </a:ext>
            </a:extLst>
          </p:cNvPr>
          <p:cNvSpPr/>
          <p:nvPr/>
        </p:nvSpPr>
        <p:spPr>
          <a:xfrm>
            <a:off x="678347" y="1619679"/>
            <a:ext cx="85725" cy="343535"/>
          </a:xfrm>
          <a:prstGeom prst="rect">
            <a:avLst/>
          </a:prstGeom>
          <a:solidFill>
            <a:srgbClr val="00B0F0"/>
          </a:solidFill>
          <a:ln/>
        </p:spPr>
        <p:txBody>
          <a:bodyPr/>
          <a:lstStyle/>
          <a:p>
            <a:endParaRPr lang="en-EG"/>
          </a:p>
        </p:txBody>
      </p:sp>
      <p:sp>
        <p:nvSpPr>
          <p:cNvPr id="23" name="Text 11">
            <a:extLst>
              <a:ext uri="{FF2B5EF4-FFF2-40B4-BE49-F238E27FC236}">
                <a16:creationId xmlns:a16="http://schemas.microsoft.com/office/drawing/2014/main" id="{5EE207D8-2E55-722D-D494-79A66F8A5A6C}"/>
              </a:ext>
            </a:extLst>
          </p:cNvPr>
          <p:cNvSpPr/>
          <p:nvPr/>
        </p:nvSpPr>
        <p:spPr>
          <a:xfrm>
            <a:off x="678347" y="161967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24" name="Shape 12">
            <a:extLst>
              <a:ext uri="{FF2B5EF4-FFF2-40B4-BE49-F238E27FC236}">
                <a16:creationId xmlns:a16="http://schemas.microsoft.com/office/drawing/2014/main" id="{E1479145-699A-630B-51EF-10E0A9127E41}"/>
              </a:ext>
            </a:extLst>
          </p:cNvPr>
          <p:cNvSpPr/>
          <p:nvPr/>
        </p:nvSpPr>
        <p:spPr>
          <a:xfrm>
            <a:off x="730735" y="3164634"/>
            <a:ext cx="8556625" cy="0"/>
          </a:xfrm>
          <a:prstGeom prst="line">
            <a:avLst/>
          </a:prstGeom>
          <a:noFill/>
          <a:ln w="12700">
            <a:solidFill>
              <a:srgbClr val="595959"/>
            </a:solidFill>
            <a:prstDash val="dash"/>
            <a:headEnd type="none"/>
            <a:tailEnd type="none"/>
          </a:ln>
        </p:spPr>
        <p:txBody>
          <a:bodyPr/>
          <a:lstStyle/>
          <a:p>
            <a:endParaRPr lang="en-EG"/>
          </a:p>
        </p:txBody>
      </p:sp>
      <p:sp>
        <p:nvSpPr>
          <p:cNvPr id="26" name="Shape 13">
            <a:extLst>
              <a:ext uri="{FF2B5EF4-FFF2-40B4-BE49-F238E27FC236}">
                <a16:creationId xmlns:a16="http://schemas.microsoft.com/office/drawing/2014/main" id="{BF8589FF-11E7-9B16-389F-3AFDD578C97B}"/>
              </a:ext>
            </a:extLst>
          </p:cNvPr>
          <p:cNvSpPr/>
          <p:nvPr/>
        </p:nvSpPr>
        <p:spPr>
          <a:xfrm>
            <a:off x="730735" y="5058839"/>
            <a:ext cx="8556625" cy="0"/>
          </a:xfrm>
          <a:prstGeom prst="line">
            <a:avLst/>
          </a:prstGeom>
          <a:noFill/>
          <a:ln w="12700">
            <a:solidFill>
              <a:srgbClr val="595959"/>
            </a:solidFill>
            <a:prstDash val="dash"/>
            <a:headEnd type="none"/>
            <a:tailEnd type="none"/>
          </a:ln>
        </p:spPr>
        <p:txBody>
          <a:bodyPr/>
          <a:lstStyle/>
          <a:p>
            <a:endParaRPr lang="en-EG"/>
          </a:p>
        </p:txBody>
      </p:sp>
      <p:sp>
        <p:nvSpPr>
          <p:cNvPr id="27" name="Shape 14">
            <a:extLst>
              <a:ext uri="{FF2B5EF4-FFF2-40B4-BE49-F238E27FC236}">
                <a16:creationId xmlns:a16="http://schemas.microsoft.com/office/drawing/2014/main" id="{C87A13DE-DA4A-1259-95E2-0386C8400AE8}"/>
              </a:ext>
            </a:extLst>
          </p:cNvPr>
          <p:cNvSpPr/>
          <p:nvPr/>
        </p:nvSpPr>
        <p:spPr>
          <a:xfrm>
            <a:off x="730735" y="6973999"/>
            <a:ext cx="8556625" cy="0"/>
          </a:xfrm>
          <a:prstGeom prst="line">
            <a:avLst/>
          </a:prstGeom>
          <a:noFill/>
          <a:ln w="12700">
            <a:solidFill>
              <a:srgbClr val="595959"/>
            </a:solidFill>
            <a:prstDash val="dash"/>
            <a:headEnd type="none"/>
            <a:tailEnd type="none"/>
          </a:ln>
        </p:spPr>
        <p:txBody>
          <a:bodyPr/>
          <a:lstStyle/>
          <a:p>
            <a:endParaRPr lang="en-EG"/>
          </a:p>
        </p:txBody>
      </p:sp>
      <p:sp>
        <p:nvSpPr>
          <p:cNvPr id="28" name="Shape 15">
            <a:extLst>
              <a:ext uri="{FF2B5EF4-FFF2-40B4-BE49-F238E27FC236}">
                <a16:creationId xmlns:a16="http://schemas.microsoft.com/office/drawing/2014/main" id="{9BF8A6E6-00C2-571A-3D91-564661C561CD}"/>
              </a:ext>
            </a:extLst>
          </p:cNvPr>
          <p:cNvSpPr/>
          <p:nvPr/>
        </p:nvSpPr>
        <p:spPr>
          <a:xfrm>
            <a:off x="678347" y="3427524"/>
            <a:ext cx="85725" cy="343535"/>
          </a:xfrm>
          <a:prstGeom prst="rect">
            <a:avLst/>
          </a:prstGeom>
          <a:solidFill>
            <a:srgbClr val="00B0F0"/>
          </a:solidFill>
          <a:ln/>
        </p:spPr>
        <p:txBody>
          <a:bodyPr/>
          <a:lstStyle/>
          <a:p>
            <a:endParaRPr lang="en-EG"/>
          </a:p>
        </p:txBody>
      </p:sp>
      <p:sp>
        <p:nvSpPr>
          <p:cNvPr id="29" name="Text 16">
            <a:extLst>
              <a:ext uri="{FF2B5EF4-FFF2-40B4-BE49-F238E27FC236}">
                <a16:creationId xmlns:a16="http://schemas.microsoft.com/office/drawing/2014/main" id="{1AFEBD28-BF39-9B91-4D9B-9D5872FA63A4}"/>
              </a:ext>
            </a:extLst>
          </p:cNvPr>
          <p:cNvSpPr/>
          <p:nvPr/>
        </p:nvSpPr>
        <p:spPr>
          <a:xfrm>
            <a:off x="678347" y="3427524"/>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7">
            <a:extLst>
              <a:ext uri="{FF2B5EF4-FFF2-40B4-BE49-F238E27FC236}">
                <a16:creationId xmlns:a16="http://schemas.microsoft.com/office/drawing/2014/main" id="{630CDEED-AC32-7731-C8B8-C744E099B056}"/>
              </a:ext>
            </a:extLst>
          </p:cNvPr>
          <p:cNvSpPr/>
          <p:nvPr/>
        </p:nvSpPr>
        <p:spPr>
          <a:xfrm>
            <a:off x="678347" y="5373799"/>
            <a:ext cx="85725" cy="343535"/>
          </a:xfrm>
          <a:prstGeom prst="rect">
            <a:avLst/>
          </a:prstGeom>
          <a:solidFill>
            <a:srgbClr val="00B0F0"/>
          </a:solidFill>
          <a:ln/>
        </p:spPr>
        <p:txBody>
          <a:bodyPr/>
          <a:lstStyle/>
          <a:p>
            <a:endParaRPr lang="en-EG"/>
          </a:p>
        </p:txBody>
      </p:sp>
      <p:sp>
        <p:nvSpPr>
          <p:cNvPr id="31" name="Text 18">
            <a:extLst>
              <a:ext uri="{FF2B5EF4-FFF2-40B4-BE49-F238E27FC236}">
                <a16:creationId xmlns:a16="http://schemas.microsoft.com/office/drawing/2014/main" id="{F9DE3791-3A71-201E-1372-F1AD67DA8E59}"/>
              </a:ext>
            </a:extLst>
          </p:cNvPr>
          <p:cNvSpPr/>
          <p:nvPr/>
        </p:nvSpPr>
        <p:spPr>
          <a:xfrm>
            <a:off x="678347" y="537379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Text 19">
            <a:extLst>
              <a:ext uri="{FF2B5EF4-FFF2-40B4-BE49-F238E27FC236}">
                <a16:creationId xmlns:a16="http://schemas.microsoft.com/office/drawing/2014/main" id="{0CBFC2CC-7D85-826B-D4F5-07FB8C7F194A}"/>
              </a:ext>
            </a:extLst>
          </p:cNvPr>
          <p:cNvSpPr/>
          <p:nvPr/>
        </p:nvSpPr>
        <p:spPr>
          <a:xfrm>
            <a:off x="763755" y="157089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SME Lending</a:t>
            </a:r>
            <a:endParaRPr lang="en-US" sz="1600" b="1" dirty="0"/>
          </a:p>
        </p:txBody>
      </p:sp>
      <p:sp>
        <p:nvSpPr>
          <p:cNvPr id="33" name="Text 20">
            <a:extLst>
              <a:ext uri="{FF2B5EF4-FFF2-40B4-BE49-F238E27FC236}">
                <a16:creationId xmlns:a16="http://schemas.microsoft.com/office/drawing/2014/main" id="{17C20C58-ABDC-E14F-F5BB-C299E6B3854E}"/>
              </a:ext>
            </a:extLst>
          </p:cNvPr>
          <p:cNvSpPr/>
          <p:nvPr/>
        </p:nvSpPr>
        <p:spPr>
          <a:xfrm>
            <a:off x="730735" y="2036874"/>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financial company providing loans to small and medium enterprises faced slow, inconsistent underwriting and high default rates.</a:t>
            </a:r>
            <a:endParaRPr lang="en-US" sz="1600" b="1" dirty="0"/>
          </a:p>
        </p:txBody>
      </p:sp>
      <p:sp>
        <p:nvSpPr>
          <p:cNvPr id="34" name="Text 21">
            <a:extLst>
              <a:ext uri="{FF2B5EF4-FFF2-40B4-BE49-F238E27FC236}">
                <a16:creationId xmlns:a16="http://schemas.microsoft.com/office/drawing/2014/main" id="{809F2977-E71C-C127-AB9F-F3E92FD0D72D}"/>
              </a:ext>
            </a:extLst>
          </p:cNvPr>
          <p:cNvSpPr/>
          <p:nvPr/>
        </p:nvSpPr>
        <p:spPr>
          <a:xfrm>
            <a:off x="763755" y="337873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Loan Approval Process</a:t>
            </a:r>
            <a:endParaRPr lang="en-US" sz="1600" b="1" dirty="0"/>
          </a:p>
        </p:txBody>
      </p:sp>
      <p:sp>
        <p:nvSpPr>
          <p:cNvPr id="35" name="Text 22">
            <a:extLst>
              <a:ext uri="{FF2B5EF4-FFF2-40B4-BE49-F238E27FC236}">
                <a16:creationId xmlns:a16="http://schemas.microsoft.com/office/drawing/2014/main" id="{F5AFF3AE-BD95-342D-7750-4BE570F476C3}"/>
              </a:ext>
            </a:extLst>
          </p:cNvPr>
          <p:cNvSpPr/>
          <p:nvPr/>
        </p:nvSpPr>
        <p:spPr>
          <a:xfrm>
            <a:off x="730735" y="393107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Loan officers made decisions based on financial statements and interviews, leading to slow approvals and inconsistent outcomes.</a:t>
            </a:r>
            <a:endParaRPr lang="en-US" sz="1600" b="1" dirty="0"/>
          </a:p>
        </p:txBody>
      </p:sp>
      <p:sp>
        <p:nvSpPr>
          <p:cNvPr id="36" name="Text 23">
            <a:extLst>
              <a:ext uri="{FF2B5EF4-FFF2-40B4-BE49-F238E27FC236}">
                <a16:creationId xmlns:a16="http://schemas.microsoft.com/office/drawing/2014/main" id="{7892F179-1848-3402-B3C1-F46AC6BEEE82}"/>
              </a:ext>
            </a:extLst>
          </p:cNvPr>
          <p:cNvSpPr/>
          <p:nvPr/>
        </p:nvSpPr>
        <p:spPr>
          <a:xfrm>
            <a:off x="763755" y="532501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Solution</a:t>
            </a:r>
            <a:endParaRPr lang="en-US" sz="1600" b="1" dirty="0"/>
          </a:p>
        </p:txBody>
      </p:sp>
      <p:sp>
        <p:nvSpPr>
          <p:cNvPr id="37" name="Text 24">
            <a:extLst>
              <a:ext uri="{FF2B5EF4-FFF2-40B4-BE49-F238E27FC236}">
                <a16:creationId xmlns:a16="http://schemas.microsoft.com/office/drawing/2014/main" id="{C7E769B7-1570-F1C2-8578-E8C178469C81}"/>
              </a:ext>
            </a:extLst>
          </p:cNvPr>
          <p:cNvSpPr/>
          <p:nvPr/>
        </p:nvSpPr>
        <p:spPr>
          <a:xfrm>
            <a:off x="730735" y="584623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introduced an AI-based credit scoring system to improve risk assessment and lending decisions.</a:t>
            </a:r>
            <a:endParaRPr lang="en-US" sz="1600" b="1" dirty="0"/>
          </a:p>
        </p:txBody>
      </p:sp>
      <p:pic>
        <p:nvPicPr>
          <p:cNvPr id="2" name="Image 1" descr="https://kimi-img.moonshot.cn/pub/slides/slides_tmpl/image/25-08-27-19:57:42-d2nf5dh8bjvh7rlivsvg.png">
            <a:extLst>
              <a:ext uri="{FF2B5EF4-FFF2-40B4-BE49-F238E27FC236}">
                <a16:creationId xmlns:a16="http://schemas.microsoft.com/office/drawing/2014/main" id="{425E7BB4-DC58-3D0C-DFA4-EDD218FA2BF3}"/>
              </a:ext>
            </a:extLst>
          </p:cNvPr>
          <p:cNvPicPr>
            <a:picLocks noChangeAspect="1"/>
          </p:cNvPicPr>
          <p:nvPr/>
        </p:nvPicPr>
        <p:blipFill>
          <a:blip r:embed="rId4"/>
          <a:stretch>
            <a:fillRect/>
          </a:stretch>
        </p:blipFill>
        <p:spPr>
          <a:xfrm rot="20220000">
            <a:off x="10573515" y="4818972"/>
            <a:ext cx="972820" cy="1579245"/>
          </a:xfrm>
          <a:prstGeom prst="rect">
            <a:avLst/>
          </a:prstGeom>
        </p:spPr>
      </p:pic>
      <p:pic>
        <p:nvPicPr>
          <p:cNvPr id="4" name="Image 1" descr="https://kimi-img.moonshot.cn/pub/slides/slides_tmpl/image/25-08-27-19:57:42-d2nf5dh8bjvh7rlivsvg.png">
            <a:extLst>
              <a:ext uri="{FF2B5EF4-FFF2-40B4-BE49-F238E27FC236}">
                <a16:creationId xmlns:a16="http://schemas.microsoft.com/office/drawing/2014/main" id="{109DDAB7-C9AE-9AEC-B44E-35D437490976}"/>
              </a:ext>
            </a:extLst>
          </p:cNvPr>
          <p:cNvPicPr>
            <a:picLocks noChangeAspect="1"/>
          </p:cNvPicPr>
          <p:nvPr/>
        </p:nvPicPr>
        <p:blipFill>
          <a:blip r:embed="rId4"/>
          <a:stretch>
            <a:fillRect/>
          </a:stretch>
        </p:blipFill>
        <p:spPr>
          <a:xfrm rot="20220000">
            <a:off x="10415652" y="3141457"/>
            <a:ext cx="972820" cy="1579245"/>
          </a:xfrm>
          <a:prstGeom prst="rect">
            <a:avLst/>
          </a:prstGeom>
        </p:spPr>
      </p:pic>
      <p:pic>
        <p:nvPicPr>
          <p:cNvPr id="8" name="Image 1" descr="https://kimi-img.moonshot.cn/pub/slides/slides_tmpl/image/25-08-27-19:57:42-d2nf5dh8bjvh7rlivsvg.png">
            <a:extLst>
              <a:ext uri="{FF2B5EF4-FFF2-40B4-BE49-F238E27FC236}">
                <a16:creationId xmlns:a16="http://schemas.microsoft.com/office/drawing/2014/main" id="{AD2A70FC-B566-EA77-88FE-D06260E09CD2}"/>
              </a:ext>
            </a:extLst>
          </p:cNvPr>
          <p:cNvPicPr>
            <a:picLocks noChangeAspect="1"/>
          </p:cNvPicPr>
          <p:nvPr/>
        </p:nvPicPr>
        <p:blipFill>
          <a:blip r:embed="rId4"/>
          <a:stretch>
            <a:fillRect/>
          </a:stretch>
        </p:blipFill>
        <p:spPr>
          <a:xfrm rot="20220000">
            <a:off x="10218582" y="1434715"/>
            <a:ext cx="972820" cy="1579245"/>
          </a:xfrm>
          <a:prstGeom prst="rect">
            <a:avLst/>
          </a:prstGeom>
        </p:spPr>
      </p:pic>
    </p:spTree>
    <p:extLst>
      <p:ext uri="{BB962C8B-B14F-4D97-AF65-F5344CB8AC3E}">
        <p14:creationId xmlns:p14="http://schemas.microsoft.com/office/powerpoint/2010/main" val="298487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96BBF-ED33-3520-24E3-0B98CEFA6E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CEC508-BE3B-5A81-E839-33C62AA7452B}"/>
              </a:ext>
            </a:extLst>
          </p:cNvPr>
          <p:cNvSpPr/>
          <p:nvPr/>
        </p:nvSpPr>
        <p:spPr>
          <a:xfrm>
            <a:off x="153161" y="117319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A0F3EC-7F2D-0333-9A97-FB6315BF285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AI Solution</a:t>
            </a:r>
          </a:p>
        </p:txBody>
      </p:sp>
      <p:sp>
        <p:nvSpPr>
          <p:cNvPr id="5" name="Rectangle 4">
            <a:extLst>
              <a:ext uri="{FF2B5EF4-FFF2-40B4-BE49-F238E27FC236}">
                <a16:creationId xmlns:a16="http://schemas.microsoft.com/office/drawing/2014/main" id="{B1694FFB-76E2-E9E3-DEB7-D43F4CD4E8B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ED9A48-044B-173E-4BA9-9CCCBF6D732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40EE10-9002-E11B-61CE-0342622B725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536456A-CF69-1388-BE83-032C53A7FC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DA470F29-BC60-1591-9C9F-A39DA25CAC52}"/>
              </a:ext>
            </a:extLst>
          </p:cNvPr>
          <p:cNvSpPr/>
          <p:nvPr/>
        </p:nvSpPr>
        <p:spPr>
          <a:xfrm>
            <a:off x="2885620" y="189106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a:p>
        </p:txBody>
      </p:sp>
      <p:sp>
        <p:nvSpPr>
          <p:cNvPr id="4" name="Text 11">
            <a:extLst>
              <a:ext uri="{FF2B5EF4-FFF2-40B4-BE49-F238E27FC236}">
                <a16:creationId xmlns:a16="http://schemas.microsoft.com/office/drawing/2014/main" id="{FDA96F52-662B-FADB-8A40-672A456309F4}"/>
              </a:ext>
            </a:extLst>
          </p:cNvPr>
          <p:cNvSpPr/>
          <p:nvPr/>
        </p:nvSpPr>
        <p:spPr>
          <a:xfrm>
            <a:off x="2885620" y="1891068"/>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9D1A0C7A-7D80-F519-B9FD-600EC9003D0B}"/>
              </a:ext>
            </a:extLst>
          </p:cNvPr>
          <p:cNvSpPr/>
          <p:nvPr/>
        </p:nvSpPr>
        <p:spPr>
          <a:xfrm>
            <a:off x="3029130" y="2075218"/>
            <a:ext cx="2707640" cy="829945"/>
          </a:xfrm>
          <a:prstGeom prst="roundRect">
            <a:avLst>
              <a:gd name="adj" fmla="val 25937"/>
            </a:avLst>
          </a:prstGeom>
          <a:solidFill>
            <a:srgbClr val="FFFFFF"/>
          </a:solidFill>
          <a:ln/>
        </p:spPr>
        <p:txBody>
          <a:bodyPr/>
          <a:lstStyle/>
          <a:p>
            <a:endParaRPr lang="en-EG"/>
          </a:p>
        </p:txBody>
      </p:sp>
      <p:sp>
        <p:nvSpPr>
          <p:cNvPr id="9" name="Text 13">
            <a:extLst>
              <a:ext uri="{FF2B5EF4-FFF2-40B4-BE49-F238E27FC236}">
                <a16:creationId xmlns:a16="http://schemas.microsoft.com/office/drawing/2014/main" id="{A21AAD59-40B5-985A-D526-3CC9313DC678}"/>
              </a:ext>
            </a:extLst>
          </p:cNvPr>
          <p:cNvSpPr/>
          <p:nvPr/>
        </p:nvSpPr>
        <p:spPr>
          <a:xfrm>
            <a:off x="3029130" y="2075218"/>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88087269-8C8E-41F0-DDC8-D50C6F5D949D}"/>
              </a:ext>
            </a:extLst>
          </p:cNvPr>
          <p:cNvSpPr/>
          <p:nvPr/>
        </p:nvSpPr>
        <p:spPr>
          <a:xfrm>
            <a:off x="6698795" y="189106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a:p>
        </p:txBody>
      </p:sp>
      <p:sp>
        <p:nvSpPr>
          <p:cNvPr id="12" name="Text 15">
            <a:extLst>
              <a:ext uri="{FF2B5EF4-FFF2-40B4-BE49-F238E27FC236}">
                <a16:creationId xmlns:a16="http://schemas.microsoft.com/office/drawing/2014/main" id="{8ECBDF2D-0BAA-6AC8-FCFE-869F85A1B687}"/>
              </a:ext>
            </a:extLst>
          </p:cNvPr>
          <p:cNvSpPr/>
          <p:nvPr/>
        </p:nvSpPr>
        <p:spPr>
          <a:xfrm>
            <a:off x="6698795" y="1891068"/>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3" name="Shape 16">
            <a:extLst>
              <a:ext uri="{FF2B5EF4-FFF2-40B4-BE49-F238E27FC236}">
                <a16:creationId xmlns:a16="http://schemas.microsoft.com/office/drawing/2014/main" id="{26A1796D-806C-8B2F-F7C7-DAC82A42E644}"/>
              </a:ext>
            </a:extLst>
          </p:cNvPr>
          <p:cNvSpPr/>
          <p:nvPr/>
        </p:nvSpPr>
        <p:spPr>
          <a:xfrm>
            <a:off x="6842305" y="2075218"/>
            <a:ext cx="2707640" cy="829945"/>
          </a:xfrm>
          <a:prstGeom prst="roundRect">
            <a:avLst>
              <a:gd name="adj" fmla="val 25937"/>
            </a:avLst>
          </a:prstGeom>
          <a:solidFill>
            <a:srgbClr val="FFFFFF"/>
          </a:solidFill>
          <a:ln/>
        </p:spPr>
        <p:txBody>
          <a:bodyPr/>
          <a:lstStyle/>
          <a:p>
            <a:endParaRPr lang="en-EG"/>
          </a:p>
        </p:txBody>
      </p:sp>
      <p:sp>
        <p:nvSpPr>
          <p:cNvPr id="14" name="Text 17">
            <a:extLst>
              <a:ext uri="{FF2B5EF4-FFF2-40B4-BE49-F238E27FC236}">
                <a16:creationId xmlns:a16="http://schemas.microsoft.com/office/drawing/2014/main" id="{0315F33B-A273-5040-B41E-D034BF74FB6D}"/>
              </a:ext>
            </a:extLst>
          </p:cNvPr>
          <p:cNvSpPr/>
          <p:nvPr/>
        </p:nvSpPr>
        <p:spPr>
          <a:xfrm>
            <a:off x="6842305" y="2075218"/>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Text 18">
            <a:extLst>
              <a:ext uri="{FF2B5EF4-FFF2-40B4-BE49-F238E27FC236}">
                <a16:creationId xmlns:a16="http://schemas.microsoft.com/office/drawing/2014/main" id="{6D23CF00-2F02-2261-5D64-FBF06B6832C0}"/>
              </a:ext>
            </a:extLst>
          </p:cNvPr>
          <p:cNvSpPr/>
          <p:nvPr/>
        </p:nvSpPr>
        <p:spPr>
          <a:xfrm>
            <a:off x="3144065" y="2090458"/>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dirty="0"/>
          </a:p>
        </p:txBody>
      </p:sp>
      <p:sp>
        <p:nvSpPr>
          <p:cNvPr id="16" name="Text 19">
            <a:extLst>
              <a:ext uri="{FF2B5EF4-FFF2-40B4-BE49-F238E27FC236}">
                <a16:creationId xmlns:a16="http://schemas.microsoft.com/office/drawing/2014/main" id="{888665D6-5E6C-CB72-EC83-9E295A0B12ED}"/>
              </a:ext>
            </a:extLst>
          </p:cNvPr>
          <p:cNvSpPr/>
          <p:nvPr/>
        </p:nvSpPr>
        <p:spPr>
          <a:xfrm>
            <a:off x="3029130" y="296104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The AI model used financial ratios, bank transactions, payment behavior, and alternative data to assign risk scores to loan applications.</a:t>
            </a:r>
            <a:endParaRPr lang="en-US" sz="1600" b="1" dirty="0"/>
          </a:p>
        </p:txBody>
      </p:sp>
      <p:sp>
        <p:nvSpPr>
          <p:cNvPr id="17" name="Text 20">
            <a:extLst>
              <a:ext uri="{FF2B5EF4-FFF2-40B4-BE49-F238E27FC236}">
                <a16:creationId xmlns:a16="http://schemas.microsoft.com/office/drawing/2014/main" id="{6F3ACE78-B89E-4476-0CD8-148601D5C643}"/>
              </a:ext>
            </a:extLst>
          </p:cNvPr>
          <p:cNvSpPr/>
          <p:nvPr/>
        </p:nvSpPr>
        <p:spPr>
          <a:xfrm>
            <a:off x="6947715" y="2090458"/>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Process Changes</a:t>
            </a:r>
            <a:endParaRPr lang="en-US" sz="1600" dirty="0"/>
          </a:p>
        </p:txBody>
      </p:sp>
      <p:sp>
        <p:nvSpPr>
          <p:cNvPr id="18" name="Text 21">
            <a:extLst>
              <a:ext uri="{FF2B5EF4-FFF2-40B4-BE49-F238E27FC236}">
                <a16:creationId xmlns:a16="http://schemas.microsoft.com/office/drawing/2014/main" id="{6924B339-767D-135C-8F09-5A3D1445E168}"/>
              </a:ext>
            </a:extLst>
          </p:cNvPr>
          <p:cNvSpPr/>
          <p:nvPr/>
        </p:nvSpPr>
        <p:spPr>
          <a:xfrm>
            <a:off x="6842305" y="296104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Loan officers received detailed risk reports and scenario analyses, speeding up the decision process and making it more consistent.</a:t>
            </a:r>
            <a:endParaRPr lang="en-US" sz="1600" b="1" dirty="0"/>
          </a:p>
        </p:txBody>
      </p:sp>
      <p:pic>
        <p:nvPicPr>
          <p:cNvPr id="19" name="Image 0" descr="https://kimi-img.moonshot.cn/pub/slides/slides_tmpl/image/25-08-27-19:57:41-d2nf5d98bjvh7rlivsmg.png">
            <a:extLst>
              <a:ext uri="{FF2B5EF4-FFF2-40B4-BE49-F238E27FC236}">
                <a16:creationId xmlns:a16="http://schemas.microsoft.com/office/drawing/2014/main" id="{3701FECB-FFBF-9021-65A8-3B2F5BC4C643}"/>
              </a:ext>
            </a:extLst>
          </p:cNvPr>
          <p:cNvPicPr>
            <a:picLocks noChangeAspect="1"/>
          </p:cNvPicPr>
          <p:nvPr/>
        </p:nvPicPr>
        <p:blipFill>
          <a:blip r:embed="rId4"/>
          <a:stretch>
            <a:fillRect/>
          </a:stretch>
        </p:blipFill>
        <p:spPr>
          <a:xfrm>
            <a:off x="9838479" y="2825533"/>
            <a:ext cx="1820121" cy="2313179"/>
          </a:xfrm>
          <a:prstGeom prst="rect">
            <a:avLst/>
          </a:prstGeom>
        </p:spPr>
      </p:pic>
      <p:pic>
        <p:nvPicPr>
          <p:cNvPr id="21" name="Image 0" descr="https://kimi-img.moonshot.cn/pub/slides/slides_tmpl/image/25-08-27-19:57:41-d2nf5d98bjvh7rlivsmg.png">
            <a:extLst>
              <a:ext uri="{FF2B5EF4-FFF2-40B4-BE49-F238E27FC236}">
                <a16:creationId xmlns:a16="http://schemas.microsoft.com/office/drawing/2014/main" id="{B5BB111E-616E-0001-DEAE-4C076CC8A919}"/>
              </a:ext>
            </a:extLst>
          </p:cNvPr>
          <p:cNvPicPr>
            <a:picLocks noChangeAspect="1"/>
          </p:cNvPicPr>
          <p:nvPr/>
        </p:nvPicPr>
        <p:blipFill>
          <a:blip r:embed="rId4"/>
          <a:stretch>
            <a:fillRect/>
          </a:stretch>
        </p:blipFill>
        <p:spPr>
          <a:xfrm>
            <a:off x="757336" y="2771813"/>
            <a:ext cx="1820121" cy="2313179"/>
          </a:xfrm>
          <a:prstGeom prst="rect">
            <a:avLst/>
          </a:prstGeom>
        </p:spPr>
      </p:pic>
    </p:spTree>
    <p:extLst>
      <p:ext uri="{BB962C8B-B14F-4D97-AF65-F5344CB8AC3E}">
        <p14:creationId xmlns:p14="http://schemas.microsoft.com/office/powerpoint/2010/main" val="1334854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CAEA7-20ED-1B52-8F4E-3DB5E31DAC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9DC634-CBBA-5285-48C6-D807DFB970B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43F3A480-ABAD-2D41-9645-8106E883FE8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Results &amp; Lessons</a:t>
            </a:r>
          </a:p>
        </p:txBody>
      </p:sp>
      <p:sp>
        <p:nvSpPr>
          <p:cNvPr id="5" name="Rectangle 4">
            <a:extLst>
              <a:ext uri="{FF2B5EF4-FFF2-40B4-BE49-F238E27FC236}">
                <a16:creationId xmlns:a16="http://schemas.microsoft.com/office/drawing/2014/main" id="{5B659537-E7E4-D796-B3C2-52A494347DA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D1EE8F-C02C-19A2-18D6-A6B3BA5B4C3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FBCB63-FBC8-A252-AB0C-59CF5165ACC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6B21CE7-CEBA-1CD9-0789-A80C819284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DB26A4F-5BC1-AB31-1E73-933E0781FCC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25465064-EEC4-5AA9-0D7A-9034E61812A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03CDEA06-67E5-C919-97C8-216E7CCB0933}"/>
              </a:ext>
            </a:extLst>
          </p:cNvPr>
          <p:cNvSpPr/>
          <p:nvPr/>
        </p:nvSpPr>
        <p:spPr>
          <a:xfrm>
            <a:off x="876435" y="256021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8" name="Text 11">
            <a:extLst>
              <a:ext uri="{FF2B5EF4-FFF2-40B4-BE49-F238E27FC236}">
                <a16:creationId xmlns:a16="http://schemas.microsoft.com/office/drawing/2014/main" id="{074E5FE7-C98E-8E3B-8CBC-6DBE3DDCF13E}"/>
              </a:ext>
            </a:extLst>
          </p:cNvPr>
          <p:cNvSpPr/>
          <p:nvPr/>
        </p:nvSpPr>
        <p:spPr>
          <a:xfrm>
            <a:off x="876435" y="256021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BA157C13-5C7D-B05A-0489-263AA32CC275}"/>
              </a:ext>
            </a:extLst>
          </p:cNvPr>
          <p:cNvSpPr/>
          <p:nvPr/>
        </p:nvSpPr>
        <p:spPr>
          <a:xfrm>
            <a:off x="762135" y="239574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3">
            <a:extLst>
              <a:ext uri="{FF2B5EF4-FFF2-40B4-BE49-F238E27FC236}">
                <a16:creationId xmlns:a16="http://schemas.microsoft.com/office/drawing/2014/main" id="{9E94D482-0E24-9E0E-5C8A-59F62D05281B}"/>
              </a:ext>
            </a:extLst>
          </p:cNvPr>
          <p:cNvSpPr/>
          <p:nvPr/>
        </p:nvSpPr>
        <p:spPr>
          <a:xfrm>
            <a:off x="762135" y="239574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E851F354-F94F-3A43-7B39-B01CACAE7875}"/>
              </a:ext>
            </a:extLst>
          </p:cNvPr>
          <p:cNvSpPr/>
          <p:nvPr/>
        </p:nvSpPr>
        <p:spPr>
          <a:xfrm>
            <a:off x="4723900" y="270118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4" name="Text 15">
            <a:extLst>
              <a:ext uri="{FF2B5EF4-FFF2-40B4-BE49-F238E27FC236}">
                <a16:creationId xmlns:a16="http://schemas.microsoft.com/office/drawing/2014/main" id="{4768D36E-110B-112F-901B-1A4F6CF73CF0}"/>
              </a:ext>
            </a:extLst>
          </p:cNvPr>
          <p:cNvSpPr/>
          <p:nvPr/>
        </p:nvSpPr>
        <p:spPr>
          <a:xfrm>
            <a:off x="4723900" y="270118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6">
            <a:extLst>
              <a:ext uri="{FF2B5EF4-FFF2-40B4-BE49-F238E27FC236}">
                <a16:creationId xmlns:a16="http://schemas.microsoft.com/office/drawing/2014/main" id="{EE799F00-7595-185D-3116-C12F616382EF}"/>
              </a:ext>
            </a:extLst>
          </p:cNvPr>
          <p:cNvSpPr/>
          <p:nvPr/>
        </p:nvSpPr>
        <p:spPr>
          <a:xfrm>
            <a:off x="4609600" y="245416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6" name="Text 17">
            <a:extLst>
              <a:ext uri="{FF2B5EF4-FFF2-40B4-BE49-F238E27FC236}">
                <a16:creationId xmlns:a16="http://schemas.microsoft.com/office/drawing/2014/main" id="{74D94851-8115-2727-5D21-78E93B6CF509}"/>
              </a:ext>
            </a:extLst>
          </p:cNvPr>
          <p:cNvSpPr/>
          <p:nvPr/>
        </p:nvSpPr>
        <p:spPr>
          <a:xfrm>
            <a:off x="4609600" y="245416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18">
            <a:extLst>
              <a:ext uri="{FF2B5EF4-FFF2-40B4-BE49-F238E27FC236}">
                <a16:creationId xmlns:a16="http://schemas.microsoft.com/office/drawing/2014/main" id="{50C7D0EF-89EF-0346-F888-5875F1ADDB72}"/>
              </a:ext>
            </a:extLst>
          </p:cNvPr>
          <p:cNvSpPr/>
          <p:nvPr/>
        </p:nvSpPr>
        <p:spPr>
          <a:xfrm>
            <a:off x="8741545" y="275960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8" name="Text 19">
            <a:extLst>
              <a:ext uri="{FF2B5EF4-FFF2-40B4-BE49-F238E27FC236}">
                <a16:creationId xmlns:a16="http://schemas.microsoft.com/office/drawing/2014/main" id="{ABCA9869-454D-63F1-1C60-6A137A71C892}"/>
              </a:ext>
            </a:extLst>
          </p:cNvPr>
          <p:cNvSpPr/>
          <p:nvPr/>
        </p:nvSpPr>
        <p:spPr>
          <a:xfrm>
            <a:off x="8741545" y="275960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0">
            <a:extLst>
              <a:ext uri="{FF2B5EF4-FFF2-40B4-BE49-F238E27FC236}">
                <a16:creationId xmlns:a16="http://schemas.microsoft.com/office/drawing/2014/main" id="{BF399F0D-CA9A-0A78-8355-205972FDA936}"/>
              </a:ext>
            </a:extLst>
          </p:cNvPr>
          <p:cNvSpPr/>
          <p:nvPr/>
        </p:nvSpPr>
        <p:spPr>
          <a:xfrm>
            <a:off x="8627245" y="251258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0" name="Text 21">
            <a:extLst>
              <a:ext uri="{FF2B5EF4-FFF2-40B4-BE49-F238E27FC236}">
                <a16:creationId xmlns:a16="http://schemas.microsoft.com/office/drawing/2014/main" id="{45FB5F06-6C3D-E65C-5195-3AAEB130B473}"/>
              </a:ext>
            </a:extLst>
          </p:cNvPr>
          <p:cNvSpPr/>
          <p:nvPr/>
        </p:nvSpPr>
        <p:spPr>
          <a:xfrm>
            <a:off x="8627245" y="251258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2">
            <a:extLst>
              <a:ext uri="{FF2B5EF4-FFF2-40B4-BE49-F238E27FC236}">
                <a16:creationId xmlns:a16="http://schemas.microsoft.com/office/drawing/2014/main" id="{0FE10B2E-01C6-8AA9-29D2-83AF0B7C150C}"/>
              </a:ext>
            </a:extLst>
          </p:cNvPr>
          <p:cNvSpPr/>
          <p:nvPr/>
        </p:nvSpPr>
        <p:spPr>
          <a:xfrm>
            <a:off x="3979045" y="3755282"/>
            <a:ext cx="420370" cy="871220"/>
          </a:xfrm>
          <a:prstGeom prst="chevron">
            <a:avLst>
              <a:gd name="adj" fmla="val 50000"/>
            </a:avLst>
          </a:prstGeom>
          <a:solidFill>
            <a:srgbClr val="00B0F0"/>
          </a:solidFill>
          <a:ln/>
        </p:spPr>
        <p:txBody>
          <a:bodyPr/>
          <a:lstStyle/>
          <a:p>
            <a:endParaRPr lang="en-EG"/>
          </a:p>
        </p:txBody>
      </p:sp>
      <p:sp>
        <p:nvSpPr>
          <p:cNvPr id="22" name="Text 23">
            <a:extLst>
              <a:ext uri="{FF2B5EF4-FFF2-40B4-BE49-F238E27FC236}">
                <a16:creationId xmlns:a16="http://schemas.microsoft.com/office/drawing/2014/main" id="{9B9B1A41-0A2E-714D-CA70-2628FC155105}"/>
              </a:ext>
            </a:extLst>
          </p:cNvPr>
          <p:cNvSpPr/>
          <p:nvPr/>
        </p:nvSpPr>
        <p:spPr>
          <a:xfrm>
            <a:off x="3979045" y="3755282"/>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24">
            <a:extLst>
              <a:ext uri="{FF2B5EF4-FFF2-40B4-BE49-F238E27FC236}">
                <a16:creationId xmlns:a16="http://schemas.microsoft.com/office/drawing/2014/main" id="{4C59DCF9-F7BF-6F8E-EE2C-F6ECA0B7D833}"/>
              </a:ext>
            </a:extLst>
          </p:cNvPr>
          <p:cNvSpPr/>
          <p:nvPr/>
        </p:nvSpPr>
        <p:spPr>
          <a:xfrm>
            <a:off x="7912235" y="3755282"/>
            <a:ext cx="420370" cy="871220"/>
          </a:xfrm>
          <a:prstGeom prst="chevron">
            <a:avLst>
              <a:gd name="adj" fmla="val 50000"/>
            </a:avLst>
          </a:prstGeom>
          <a:solidFill>
            <a:srgbClr val="00B0F0"/>
          </a:solidFill>
          <a:ln/>
        </p:spPr>
        <p:txBody>
          <a:bodyPr/>
          <a:lstStyle/>
          <a:p>
            <a:endParaRPr lang="en-EG"/>
          </a:p>
        </p:txBody>
      </p:sp>
      <p:sp>
        <p:nvSpPr>
          <p:cNvPr id="24" name="Text 25">
            <a:extLst>
              <a:ext uri="{FF2B5EF4-FFF2-40B4-BE49-F238E27FC236}">
                <a16:creationId xmlns:a16="http://schemas.microsoft.com/office/drawing/2014/main" id="{07854F01-26B3-ECB1-834F-4386BBF55AE4}"/>
              </a:ext>
            </a:extLst>
          </p:cNvPr>
          <p:cNvSpPr/>
          <p:nvPr/>
        </p:nvSpPr>
        <p:spPr>
          <a:xfrm>
            <a:off x="7912235" y="3755282"/>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Text 28">
            <a:extLst>
              <a:ext uri="{FF2B5EF4-FFF2-40B4-BE49-F238E27FC236}">
                <a16:creationId xmlns:a16="http://schemas.microsoft.com/office/drawing/2014/main" id="{86926A91-980E-3B89-2275-862FF37C7AA7}"/>
              </a:ext>
            </a:extLst>
          </p:cNvPr>
          <p:cNvSpPr/>
          <p:nvPr/>
        </p:nvSpPr>
        <p:spPr>
          <a:xfrm>
            <a:off x="998355" y="245416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Financial Benefits</a:t>
            </a:r>
            <a:endParaRPr lang="en-US" sz="1600" b="1" dirty="0"/>
          </a:p>
        </p:txBody>
      </p:sp>
      <p:sp>
        <p:nvSpPr>
          <p:cNvPr id="27" name="Text 29">
            <a:extLst>
              <a:ext uri="{FF2B5EF4-FFF2-40B4-BE49-F238E27FC236}">
                <a16:creationId xmlns:a16="http://schemas.microsoft.com/office/drawing/2014/main" id="{F459802E-A7CF-598D-20C6-B48EE6F84EA8}"/>
              </a:ext>
            </a:extLst>
          </p:cNvPr>
          <p:cNvSpPr/>
          <p:nvPr/>
        </p:nvSpPr>
        <p:spPr>
          <a:xfrm>
            <a:off x="876435" y="309932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Default rates decreased, and risk-adjusted returns improved. Approval times dropped from days to hours, enhancing customer satisfaction.</a:t>
            </a:r>
            <a:endParaRPr lang="en-US" sz="1600" b="1" dirty="0"/>
          </a:p>
        </p:txBody>
      </p:sp>
      <p:sp>
        <p:nvSpPr>
          <p:cNvPr id="28" name="Text 30">
            <a:extLst>
              <a:ext uri="{FF2B5EF4-FFF2-40B4-BE49-F238E27FC236}">
                <a16:creationId xmlns:a16="http://schemas.microsoft.com/office/drawing/2014/main" id="{84F342AE-92A4-70E7-E06B-BE6A843981DF}"/>
              </a:ext>
            </a:extLst>
          </p:cNvPr>
          <p:cNvSpPr/>
          <p:nvPr/>
        </p:nvSpPr>
        <p:spPr>
          <a:xfrm>
            <a:off x="4845820" y="251258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Fairness and Validation</a:t>
            </a:r>
            <a:endParaRPr lang="en-US" sz="1600" b="1" dirty="0"/>
          </a:p>
        </p:txBody>
      </p:sp>
      <p:sp>
        <p:nvSpPr>
          <p:cNvPr id="29" name="Text 31">
            <a:extLst>
              <a:ext uri="{FF2B5EF4-FFF2-40B4-BE49-F238E27FC236}">
                <a16:creationId xmlns:a16="http://schemas.microsoft.com/office/drawing/2014/main" id="{696FAEAA-9055-C8A5-72B0-356AE0588F29}"/>
              </a:ext>
            </a:extLst>
          </p:cNvPr>
          <p:cNvSpPr/>
          <p:nvPr/>
        </p:nvSpPr>
        <p:spPr>
          <a:xfrm>
            <a:off x="4723900" y="315774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regularly validated the model to ensure it did not unfairly discriminate against certain customer groups.</a:t>
            </a:r>
            <a:endParaRPr lang="en-US" sz="1600" b="1" dirty="0"/>
          </a:p>
        </p:txBody>
      </p:sp>
      <p:sp>
        <p:nvSpPr>
          <p:cNvPr id="30" name="Text 32">
            <a:extLst>
              <a:ext uri="{FF2B5EF4-FFF2-40B4-BE49-F238E27FC236}">
                <a16:creationId xmlns:a16="http://schemas.microsoft.com/office/drawing/2014/main" id="{C86E9352-4E30-9A05-5665-FDDB5332D702}"/>
              </a:ext>
            </a:extLst>
          </p:cNvPr>
          <p:cNvSpPr/>
          <p:nvPr/>
        </p:nvSpPr>
        <p:spPr>
          <a:xfrm>
            <a:off x="8863465" y="257100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Key Lesson</a:t>
            </a:r>
            <a:endParaRPr lang="en-US" sz="1600" b="1" dirty="0"/>
          </a:p>
        </p:txBody>
      </p:sp>
      <p:sp>
        <p:nvSpPr>
          <p:cNvPr id="31" name="Text 33">
            <a:extLst>
              <a:ext uri="{FF2B5EF4-FFF2-40B4-BE49-F238E27FC236}">
                <a16:creationId xmlns:a16="http://schemas.microsoft.com/office/drawing/2014/main" id="{5C029D81-0B27-A214-8BC1-BDE421C55CDC}"/>
              </a:ext>
            </a:extLst>
          </p:cNvPr>
          <p:cNvSpPr/>
          <p:nvPr/>
        </p:nvSpPr>
        <p:spPr>
          <a:xfrm>
            <a:off x="8741545" y="321616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can greatly support risk management and lending decisions by leveraging rich data, but ethical considerations and model validation are crucial.</a:t>
            </a:r>
            <a:endParaRPr lang="en-US" sz="1600" b="1" dirty="0"/>
          </a:p>
        </p:txBody>
      </p:sp>
    </p:spTree>
    <p:extLst>
      <p:ext uri="{BB962C8B-B14F-4D97-AF65-F5344CB8AC3E}">
        <p14:creationId xmlns:p14="http://schemas.microsoft.com/office/powerpoint/2010/main" val="1609802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B63F-426D-EF13-9332-0B0C820A78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3C74C55-B302-9BC6-286A-4FAE8B7B5C7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CFE9855-AF8B-49D1-064A-5B5CD94E54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B79FBB-D931-B055-F2EC-4EECA934740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8731F0B9-5F93-BE2F-795D-0A49C1400E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42AC0F-D569-9989-8EE9-B92B6FE6F66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8562748-64EC-E987-1A4F-8CC0EFAFA8F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AF5232F-9950-E0BA-D217-5AFA43A5589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8480F375-366A-F2E7-FC0B-54D609B02F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02BE80A5-4383-7702-3B71-DCA2214343F2}"/>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07</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8BFB913-0468-7A1A-1172-E97A43D383D8}"/>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DBAD8C9-A6A3-EEF6-A9D6-FEA9B18C18B8}"/>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4446B084-5F6B-0FE1-5239-670F46D92A06}"/>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0A8BFB7C-1055-2270-BE75-B007C296132F}"/>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E1FC3FC-1E1F-616B-374D-BB23E498C649}"/>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1FF6276-9D7F-02AF-AAA5-61DA6647A9F6}"/>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Risks &amp; Ethics</a:t>
            </a:r>
            <a:endParaRPr lang="en-US" sz="1600" dirty="0"/>
          </a:p>
        </p:txBody>
      </p:sp>
    </p:spTree>
    <p:extLst>
      <p:ext uri="{BB962C8B-B14F-4D97-AF65-F5344CB8AC3E}">
        <p14:creationId xmlns:p14="http://schemas.microsoft.com/office/powerpoint/2010/main" val="28645745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B4A04-D005-C385-05E4-AFDA9D169C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674DF0-2041-5CB5-F394-54B432633AF3}"/>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B37E368F-45AF-59CB-0CC6-90C950931C3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Technical &amp; Data Limits</a:t>
            </a:r>
          </a:p>
        </p:txBody>
      </p:sp>
      <p:sp>
        <p:nvSpPr>
          <p:cNvPr id="5" name="Rectangle 4">
            <a:extLst>
              <a:ext uri="{FF2B5EF4-FFF2-40B4-BE49-F238E27FC236}">
                <a16:creationId xmlns:a16="http://schemas.microsoft.com/office/drawing/2014/main" id="{80DBF1EC-5B10-FCEE-C386-9B4B7808C8E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819E7-429C-0F9A-D834-2717852B4DD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856760-E942-F49E-5C04-0E31B815B8D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87441C0-D787-84BC-11D1-79FD312A2E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CCB3BC4F-F047-6842-51CC-D0C59D89AACB}"/>
              </a:ext>
            </a:extLst>
          </p:cNvPr>
          <p:cNvSpPr/>
          <p:nvPr/>
        </p:nvSpPr>
        <p:spPr>
          <a:xfrm>
            <a:off x="603149" y="1876105"/>
            <a:ext cx="7781290" cy="118364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 name="Text 11">
            <a:extLst>
              <a:ext uri="{FF2B5EF4-FFF2-40B4-BE49-F238E27FC236}">
                <a16:creationId xmlns:a16="http://schemas.microsoft.com/office/drawing/2014/main" id="{ADD381A4-D21E-86AA-8E67-950CFF16F9BF}"/>
              </a:ext>
            </a:extLst>
          </p:cNvPr>
          <p:cNvSpPr/>
          <p:nvPr/>
        </p:nvSpPr>
        <p:spPr>
          <a:xfrm>
            <a:off x="603149" y="1876104"/>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F632404F-B148-73DB-2B42-EF1CEE7C0408}"/>
              </a:ext>
            </a:extLst>
          </p:cNvPr>
          <p:cNvSpPr/>
          <p:nvPr/>
        </p:nvSpPr>
        <p:spPr>
          <a:xfrm>
            <a:off x="4013734" y="3840795"/>
            <a:ext cx="7781290" cy="1215132"/>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63DA3BAC-9B97-D7FE-5FDD-6235467ACB23}"/>
              </a:ext>
            </a:extLst>
          </p:cNvPr>
          <p:cNvSpPr/>
          <p:nvPr/>
        </p:nvSpPr>
        <p:spPr>
          <a:xfrm>
            <a:off x="4013734" y="3840794"/>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2577BF5C-B175-E6E2-1F68-CFDC2EBDF74F}"/>
              </a:ext>
            </a:extLst>
          </p:cNvPr>
          <p:cNvSpPr/>
          <p:nvPr/>
        </p:nvSpPr>
        <p:spPr>
          <a:xfrm>
            <a:off x="730149" y="5535309"/>
            <a:ext cx="7781290" cy="947733"/>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12" name="Text 15">
            <a:extLst>
              <a:ext uri="{FF2B5EF4-FFF2-40B4-BE49-F238E27FC236}">
                <a16:creationId xmlns:a16="http://schemas.microsoft.com/office/drawing/2014/main" id="{33CA8E99-8F29-3177-8C4B-B369C02F99EC}"/>
              </a:ext>
            </a:extLst>
          </p:cNvPr>
          <p:cNvSpPr/>
          <p:nvPr/>
        </p:nvSpPr>
        <p:spPr>
          <a:xfrm>
            <a:off x="730149" y="5655624"/>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4" name="Image 1" descr="https://kimi-img.moonshot.cn/pub/slides/slides_tmpl/image/25-08-27-19:57:42-d2nf5dh8bjvh7rlivsvg.png">
            <a:extLst>
              <a:ext uri="{FF2B5EF4-FFF2-40B4-BE49-F238E27FC236}">
                <a16:creationId xmlns:a16="http://schemas.microsoft.com/office/drawing/2014/main" id="{E3881668-2AA7-35E1-FEA0-29CEFB0F1F97}"/>
              </a:ext>
            </a:extLst>
          </p:cNvPr>
          <p:cNvPicPr>
            <a:picLocks noChangeAspect="1"/>
          </p:cNvPicPr>
          <p:nvPr/>
        </p:nvPicPr>
        <p:blipFill>
          <a:blip r:embed="rId4"/>
          <a:stretch>
            <a:fillRect/>
          </a:stretch>
        </p:blipFill>
        <p:spPr>
          <a:xfrm rot="20220000">
            <a:off x="2158264" y="3541709"/>
            <a:ext cx="972820" cy="1579245"/>
          </a:xfrm>
          <a:prstGeom prst="rect">
            <a:avLst/>
          </a:prstGeom>
        </p:spPr>
      </p:pic>
      <p:sp>
        <p:nvSpPr>
          <p:cNvPr id="16" name="Text 16">
            <a:extLst>
              <a:ext uri="{FF2B5EF4-FFF2-40B4-BE49-F238E27FC236}">
                <a16:creationId xmlns:a16="http://schemas.microsoft.com/office/drawing/2014/main" id="{EF72287A-91E0-996F-1458-91104850A2A2}"/>
              </a:ext>
            </a:extLst>
          </p:cNvPr>
          <p:cNvSpPr/>
          <p:nvPr/>
        </p:nvSpPr>
        <p:spPr>
          <a:xfrm>
            <a:off x="264694" y="1385884"/>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17" name="Text 17">
            <a:extLst>
              <a:ext uri="{FF2B5EF4-FFF2-40B4-BE49-F238E27FC236}">
                <a16:creationId xmlns:a16="http://schemas.microsoft.com/office/drawing/2014/main" id="{E2338833-43B6-3920-1409-25886BCBA396}"/>
              </a:ext>
            </a:extLst>
          </p:cNvPr>
          <p:cNvSpPr/>
          <p:nvPr/>
        </p:nvSpPr>
        <p:spPr>
          <a:xfrm>
            <a:off x="1218782" y="166348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Quality</a:t>
            </a:r>
            <a:endParaRPr lang="en-US" sz="1600" b="1" dirty="0"/>
          </a:p>
        </p:txBody>
      </p:sp>
      <p:sp>
        <p:nvSpPr>
          <p:cNvPr id="18" name="Text 18">
            <a:extLst>
              <a:ext uri="{FF2B5EF4-FFF2-40B4-BE49-F238E27FC236}">
                <a16:creationId xmlns:a16="http://schemas.microsoft.com/office/drawing/2014/main" id="{C8A2DA7B-B219-B693-2692-3884FE3F539C}"/>
              </a:ext>
            </a:extLst>
          </p:cNvPr>
          <p:cNvSpPr/>
          <p:nvPr/>
        </p:nvSpPr>
        <p:spPr>
          <a:xfrm>
            <a:off x="1008914" y="2123754"/>
            <a:ext cx="7154545" cy="127635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models are only as good as the data they are trained on. Incomplete, biased, or outdated data can lead to incorrect predictions and decisions.</a:t>
            </a:r>
            <a:endParaRPr lang="en-US" sz="1600" b="1" dirty="0"/>
          </a:p>
        </p:txBody>
      </p:sp>
      <p:sp>
        <p:nvSpPr>
          <p:cNvPr id="19" name="Text 19">
            <a:extLst>
              <a:ext uri="{FF2B5EF4-FFF2-40B4-BE49-F238E27FC236}">
                <a16:creationId xmlns:a16="http://schemas.microsoft.com/office/drawing/2014/main" id="{5A549866-04EB-C550-E953-DE12AF3C768E}"/>
              </a:ext>
            </a:extLst>
          </p:cNvPr>
          <p:cNvSpPr/>
          <p:nvPr/>
        </p:nvSpPr>
        <p:spPr>
          <a:xfrm>
            <a:off x="3675279" y="3350574"/>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20" name="Text 20">
            <a:extLst>
              <a:ext uri="{FF2B5EF4-FFF2-40B4-BE49-F238E27FC236}">
                <a16:creationId xmlns:a16="http://schemas.microsoft.com/office/drawing/2014/main" id="{B4963CDA-6E53-A6B9-2F57-A189D7699863}"/>
              </a:ext>
            </a:extLst>
          </p:cNvPr>
          <p:cNvSpPr/>
          <p:nvPr/>
        </p:nvSpPr>
        <p:spPr>
          <a:xfrm>
            <a:off x="4629367" y="362817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Technical Failures</a:t>
            </a:r>
            <a:endParaRPr lang="en-US" sz="1600" b="1" dirty="0"/>
          </a:p>
        </p:txBody>
      </p:sp>
      <p:sp>
        <p:nvSpPr>
          <p:cNvPr id="21" name="Text 21">
            <a:extLst>
              <a:ext uri="{FF2B5EF4-FFF2-40B4-BE49-F238E27FC236}">
                <a16:creationId xmlns:a16="http://schemas.microsoft.com/office/drawing/2014/main" id="{21700EE4-901E-7E9E-DB16-AB285298CB68}"/>
              </a:ext>
            </a:extLst>
          </p:cNvPr>
          <p:cNvSpPr/>
          <p:nvPr/>
        </p:nvSpPr>
        <p:spPr>
          <a:xfrm>
            <a:off x="4419499" y="4088444"/>
            <a:ext cx="7154545" cy="127635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Technical issues such as software bugs or network problems can delay payments or cause wrong reports, impacting financial operations.</a:t>
            </a:r>
            <a:endParaRPr lang="en-US" sz="1600" b="1" dirty="0"/>
          </a:p>
        </p:txBody>
      </p:sp>
      <p:sp>
        <p:nvSpPr>
          <p:cNvPr id="22" name="Text 22">
            <a:extLst>
              <a:ext uri="{FF2B5EF4-FFF2-40B4-BE49-F238E27FC236}">
                <a16:creationId xmlns:a16="http://schemas.microsoft.com/office/drawing/2014/main" id="{49AB0858-1E56-DDE8-3D1B-8C260DEC2EDE}"/>
              </a:ext>
            </a:extLst>
          </p:cNvPr>
          <p:cNvSpPr/>
          <p:nvPr/>
        </p:nvSpPr>
        <p:spPr>
          <a:xfrm>
            <a:off x="391694" y="494883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23" name="Text 23">
            <a:extLst>
              <a:ext uri="{FF2B5EF4-FFF2-40B4-BE49-F238E27FC236}">
                <a16:creationId xmlns:a16="http://schemas.microsoft.com/office/drawing/2014/main" id="{CBD648FA-339D-FA87-2A84-460ECAA5F2D6}"/>
              </a:ext>
            </a:extLst>
          </p:cNvPr>
          <p:cNvSpPr/>
          <p:nvPr/>
        </p:nvSpPr>
        <p:spPr>
          <a:xfrm>
            <a:off x="1345782" y="522644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Backup Procedures</a:t>
            </a:r>
            <a:endParaRPr lang="en-US" sz="1600" b="1" dirty="0"/>
          </a:p>
        </p:txBody>
      </p:sp>
      <p:sp>
        <p:nvSpPr>
          <p:cNvPr id="24" name="Text 24">
            <a:extLst>
              <a:ext uri="{FF2B5EF4-FFF2-40B4-BE49-F238E27FC236}">
                <a16:creationId xmlns:a16="http://schemas.microsoft.com/office/drawing/2014/main" id="{65F43CBF-7626-04FB-3A37-02B7B7B01007}"/>
              </a:ext>
            </a:extLst>
          </p:cNvPr>
          <p:cNvSpPr/>
          <p:nvPr/>
        </p:nvSpPr>
        <p:spPr>
          <a:xfrm>
            <a:off x="1111585" y="5663599"/>
            <a:ext cx="7154545" cy="6667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managers must plan for backup procedures and regular checks of model performance to mitigate the risks associated with technical and data limitations.</a:t>
            </a:r>
            <a:endParaRPr lang="en-US" sz="1600" b="1" dirty="0"/>
          </a:p>
        </p:txBody>
      </p:sp>
      <p:pic>
        <p:nvPicPr>
          <p:cNvPr id="26" name="Image 1" descr="https://kimi-img.moonshot.cn/pub/slides/slides_tmpl/image/25-08-27-19:57:42-d2nf5dh8bjvh7rlivsvg.png">
            <a:extLst>
              <a:ext uri="{FF2B5EF4-FFF2-40B4-BE49-F238E27FC236}">
                <a16:creationId xmlns:a16="http://schemas.microsoft.com/office/drawing/2014/main" id="{C833EDCA-3C84-A237-000A-A12E3A5CB1F7}"/>
              </a:ext>
            </a:extLst>
          </p:cNvPr>
          <p:cNvPicPr>
            <a:picLocks noChangeAspect="1"/>
          </p:cNvPicPr>
          <p:nvPr/>
        </p:nvPicPr>
        <p:blipFill>
          <a:blip r:embed="rId4"/>
          <a:stretch>
            <a:fillRect/>
          </a:stretch>
        </p:blipFill>
        <p:spPr>
          <a:xfrm rot="20220000">
            <a:off x="9849732" y="5306029"/>
            <a:ext cx="972820" cy="1341773"/>
          </a:xfrm>
          <a:prstGeom prst="rect">
            <a:avLst/>
          </a:prstGeom>
        </p:spPr>
      </p:pic>
      <p:pic>
        <p:nvPicPr>
          <p:cNvPr id="27" name="Image 1" descr="https://kimi-img.moonshot.cn/pub/slides/slides_tmpl/image/25-08-27-19:57:42-d2nf5dh8bjvh7rlivsvg.png">
            <a:extLst>
              <a:ext uri="{FF2B5EF4-FFF2-40B4-BE49-F238E27FC236}">
                <a16:creationId xmlns:a16="http://schemas.microsoft.com/office/drawing/2014/main" id="{50CD51AE-8986-103D-D244-E7F819971AEC}"/>
              </a:ext>
            </a:extLst>
          </p:cNvPr>
          <p:cNvPicPr>
            <a:picLocks noChangeAspect="1"/>
          </p:cNvPicPr>
          <p:nvPr/>
        </p:nvPicPr>
        <p:blipFill>
          <a:blip r:embed="rId4"/>
          <a:stretch>
            <a:fillRect/>
          </a:stretch>
        </p:blipFill>
        <p:spPr>
          <a:xfrm rot="20220000">
            <a:off x="9896125" y="1574829"/>
            <a:ext cx="972820" cy="1579245"/>
          </a:xfrm>
          <a:prstGeom prst="rect">
            <a:avLst/>
          </a:prstGeom>
        </p:spPr>
      </p:pic>
    </p:spTree>
    <p:extLst>
      <p:ext uri="{BB962C8B-B14F-4D97-AF65-F5344CB8AC3E}">
        <p14:creationId xmlns:p14="http://schemas.microsoft.com/office/powerpoint/2010/main" val="937364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9952C-00B9-A465-61E8-7272C8146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F7FF9A-D7F3-0265-3276-F64A5D96766D}"/>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4F1BECA-8310-6DFD-8AE8-C666BED602A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Ethics Bias &amp; Regulation</a:t>
            </a:r>
          </a:p>
        </p:txBody>
      </p:sp>
      <p:sp>
        <p:nvSpPr>
          <p:cNvPr id="5" name="Rectangle 4">
            <a:extLst>
              <a:ext uri="{FF2B5EF4-FFF2-40B4-BE49-F238E27FC236}">
                <a16:creationId xmlns:a16="http://schemas.microsoft.com/office/drawing/2014/main" id="{94538AF6-0558-7202-31D9-486539999B8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21CA5A-6346-A3D4-4C3C-E3C41E68F57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177D4D-C7AA-7E0B-814C-01B20DAD95B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3679DD-5744-0966-CE6C-418AD10D8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1D5320D-C97B-2BBB-87BA-94CBDC924A9E}"/>
              </a:ext>
            </a:extLst>
          </p:cNvPr>
          <p:cNvSpPr/>
          <p:nvPr/>
        </p:nvSpPr>
        <p:spPr>
          <a:xfrm>
            <a:off x="647065" y="2658103"/>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2360E54A-3504-152D-F2C9-494B2C2F133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1C8BE50-9279-D9F0-CF43-EE29DD0B59FD}"/>
              </a:ext>
            </a:extLst>
          </p:cNvPr>
          <p:cNvSpPr/>
          <p:nvPr/>
        </p:nvSpPr>
        <p:spPr>
          <a:xfrm>
            <a:off x="8518525" y="2658103"/>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8D620DD5-0BEF-69F2-7666-BB18B542EB1E}"/>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E4D88316-B759-01A8-7B28-36F530E0B65D}"/>
              </a:ext>
            </a:extLst>
          </p:cNvPr>
          <p:cNvSpPr/>
          <p:nvPr/>
        </p:nvSpPr>
        <p:spPr>
          <a:xfrm>
            <a:off x="1081405" y="2657468"/>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Ethical Concerns</a:t>
            </a:r>
            <a:endParaRPr lang="en-US" sz="1600" b="1" dirty="0"/>
          </a:p>
        </p:txBody>
      </p:sp>
      <p:sp>
        <p:nvSpPr>
          <p:cNvPr id="13" name="Text 17">
            <a:extLst>
              <a:ext uri="{FF2B5EF4-FFF2-40B4-BE49-F238E27FC236}">
                <a16:creationId xmlns:a16="http://schemas.microsoft.com/office/drawing/2014/main" id="{D22B4143-D13D-D0C6-7CEA-9B98D672A8FD}"/>
              </a:ext>
            </a:extLst>
          </p:cNvPr>
          <p:cNvSpPr/>
          <p:nvPr/>
        </p:nvSpPr>
        <p:spPr>
          <a:xfrm>
            <a:off x="646430" y="342264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Ethical issues arise when AI models treat people or companies unfairly, such as by rejecting loans to certain groups more often without a valid reason.</a:t>
            </a:r>
            <a:endParaRPr lang="en-US" sz="1600" b="1" dirty="0"/>
          </a:p>
        </p:txBody>
      </p:sp>
      <p:sp>
        <p:nvSpPr>
          <p:cNvPr id="14" name="Text 18">
            <a:extLst>
              <a:ext uri="{FF2B5EF4-FFF2-40B4-BE49-F238E27FC236}">
                <a16:creationId xmlns:a16="http://schemas.microsoft.com/office/drawing/2014/main" id="{D38BFFB6-9825-8BCF-99CF-C8D132FF9BCF}"/>
              </a:ext>
            </a:extLst>
          </p:cNvPr>
          <p:cNvSpPr/>
          <p:nvPr/>
        </p:nvSpPr>
        <p:spPr>
          <a:xfrm>
            <a:off x="8952865" y="2657468"/>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Regulatory Compliance</a:t>
            </a:r>
            <a:endParaRPr lang="en-US" sz="1600" b="1" dirty="0"/>
          </a:p>
        </p:txBody>
      </p:sp>
      <p:sp>
        <p:nvSpPr>
          <p:cNvPr id="15" name="Text 19">
            <a:extLst>
              <a:ext uri="{FF2B5EF4-FFF2-40B4-BE49-F238E27FC236}">
                <a16:creationId xmlns:a16="http://schemas.microsoft.com/office/drawing/2014/main" id="{DBB255B4-475C-9685-F508-7DDE91D86F1B}"/>
              </a:ext>
            </a:extLst>
          </p:cNvPr>
          <p:cNvSpPr/>
          <p:nvPr/>
        </p:nvSpPr>
        <p:spPr>
          <a:xfrm>
            <a:off x="8517890" y="342264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Regulators may require companies to explain how their AI models make decisions. Financial managers must ensure transparency, fairness, and respect for privacy when using AI and FinTech solutions.</a:t>
            </a:r>
            <a:endParaRPr lang="en-US" sz="1600" b="1" dirty="0"/>
          </a:p>
        </p:txBody>
      </p:sp>
      <p:pic>
        <p:nvPicPr>
          <p:cNvPr id="17" name="Picture 16" descr="A close-up of symbols&#10;&#10;AI-generated content may be incorrect.">
            <a:extLst>
              <a:ext uri="{FF2B5EF4-FFF2-40B4-BE49-F238E27FC236}">
                <a16:creationId xmlns:a16="http://schemas.microsoft.com/office/drawing/2014/main" id="{C0A63FEB-A69C-D028-6A96-A37AC0AD2F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1289" y="1955850"/>
            <a:ext cx="3686106" cy="4104583"/>
          </a:xfrm>
          <a:prstGeom prst="rect">
            <a:avLst/>
          </a:prstGeom>
        </p:spPr>
      </p:pic>
    </p:spTree>
    <p:extLst>
      <p:ext uri="{BB962C8B-B14F-4D97-AF65-F5344CB8AC3E}">
        <p14:creationId xmlns:p14="http://schemas.microsoft.com/office/powerpoint/2010/main" val="163669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7F305-D0B0-8400-DB0A-7A0E16D3F4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943837-0D86-F94D-1C08-C21885389775}"/>
              </a:ext>
            </a:extLst>
          </p:cNvPr>
          <p:cNvSpPr/>
          <p:nvPr/>
        </p:nvSpPr>
        <p:spPr>
          <a:xfrm>
            <a:off x="140701" y="1241221"/>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40A3219-4324-6508-97D9-F2C4920D435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Human Judgment &amp; Future Skills</a:t>
            </a:r>
          </a:p>
        </p:txBody>
      </p:sp>
      <p:sp>
        <p:nvSpPr>
          <p:cNvPr id="5" name="Rectangle 4">
            <a:extLst>
              <a:ext uri="{FF2B5EF4-FFF2-40B4-BE49-F238E27FC236}">
                <a16:creationId xmlns:a16="http://schemas.microsoft.com/office/drawing/2014/main" id="{A32D6EE4-1665-32BC-6BC6-AB04772A4B9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1E8CF-FF4D-46CF-FDB5-A8ADE395116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DD8B04-E73A-3368-877F-F766867BA256}"/>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2862D99-5756-1875-30B9-A156318025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096CEBB3-0E3C-6461-62DB-458B79B3547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C6929911-ADAA-FB1E-EA9D-E5E64D7F51A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Text 13">
            <a:extLst>
              <a:ext uri="{FF2B5EF4-FFF2-40B4-BE49-F238E27FC236}">
                <a16:creationId xmlns:a16="http://schemas.microsoft.com/office/drawing/2014/main" id="{102667BF-8781-B54C-5DAB-30A2EBC9322D}"/>
              </a:ext>
            </a:extLst>
          </p:cNvPr>
          <p:cNvSpPr/>
          <p:nvPr/>
        </p:nvSpPr>
        <p:spPr>
          <a:xfrm>
            <a:off x="4422674" y="4277731"/>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178B593C-C7D5-821A-7623-776FC471BC7E}"/>
              </a:ext>
            </a:extLst>
          </p:cNvPr>
          <p:cNvSpPr/>
          <p:nvPr/>
        </p:nvSpPr>
        <p:spPr>
          <a:xfrm>
            <a:off x="264694" y="2034911"/>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Importance of Human Judgment</a:t>
            </a:r>
            <a:endParaRPr lang="en-US" sz="1600" dirty="0"/>
          </a:p>
        </p:txBody>
      </p:sp>
      <p:sp>
        <p:nvSpPr>
          <p:cNvPr id="22" name="Text 15">
            <a:extLst>
              <a:ext uri="{FF2B5EF4-FFF2-40B4-BE49-F238E27FC236}">
                <a16:creationId xmlns:a16="http://schemas.microsoft.com/office/drawing/2014/main" id="{5B283B76-707C-1C23-D94B-129814589C36}"/>
              </a:ext>
            </a:extLst>
          </p:cNvPr>
          <p:cNvSpPr/>
          <p:nvPr/>
        </p:nvSpPr>
        <p:spPr>
          <a:xfrm>
            <a:off x="264694" y="2779766"/>
            <a:ext cx="7887970" cy="1108759"/>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Even with advanced AI and FinTech tools, human judgment remains essential in financial management. Managers must interpret model outputs and consider qualitative factors that data may not capture.</a:t>
            </a:r>
            <a:endParaRPr lang="en-US" sz="1600" b="1" dirty="0"/>
          </a:p>
        </p:txBody>
      </p:sp>
      <p:pic>
        <p:nvPicPr>
          <p:cNvPr id="8" name="Picture 7" descr="A person holding a folder pointing to a robot&#10;&#10;AI-generated content may be incorrect.">
            <a:extLst>
              <a:ext uri="{FF2B5EF4-FFF2-40B4-BE49-F238E27FC236}">
                <a16:creationId xmlns:a16="http://schemas.microsoft.com/office/drawing/2014/main" id="{A3140491-6356-4868-DAC3-06BDE1A2F5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0654" y="1669144"/>
            <a:ext cx="3197794" cy="4728484"/>
          </a:xfrm>
          <a:prstGeom prst="rect">
            <a:avLst/>
          </a:prstGeom>
        </p:spPr>
      </p:pic>
      <p:sp>
        <p:nvSpPr>
          <p:cNvPr id="13" name="Shape 0">
            <a:extLst>
              <a:ext uri="{FF2B5EF4-FFF2-40B4-BE49-F238E27FC236}">
                <a16:creationId xmlns:a16="http://schemas.microsoft.com/office/drawing/2014/main" id="{992B0AB1-A2E4-C49D-2400-6291F9685F96}"/>
              </a:ext>
            </a:extLst>
          </p:cNvPr>
          <p:cNvSpPr/>
          <p:nvPr/>
        </p:nvSpPr>
        <p:spPr>
          <a:xfrm>
            <a:off x="264694" y="4114494"/>
            <a:ext cx="3767455" cy="496068"/>
          </a:xfrm>
          <a:prstGeom prst="roundRect">
            <a:avLst>
              <a:gd name="adj" fmla="val 45340"/>
            </a:avLst>
          </a:prstGeom>
          <a:solidFill>
            <a:srgbClr val="00B0F0"/>
          </a:solidFill>
          <a:ln/>
        </p:spPr>
        <p:txBody>
          <a:bodyPr/>
          <a:lstStyle/>
          <a:p>
            <a:endParaRPr lang="en-EG"/>
          </a:p>
        </p:txBody>
      </p:sp>
      <p:sp>
        <p:nvSpPr>
          <p:cNvPr id="14" name="Shape 12">
            <a:extLst>
              <a:ext uri="{FF2B5EF4-FFF2-40B4-BE49-F238E27FC236}">
                <a16:creationId xmlns:a16="http://schemas.microsoft.com/office/drawing/2014/main" id="{3BD3C172-2062-5439-E7ED-4FB120FFB481}"/>
              </a:ext>
            </a:extLst>
          </p:cNvPr>
          <p:cNvSpPr/>
          <p:nvPr/>
        </p:nvSpPr>
        <p:spPr>
          <a:xfrm>
            <a:off x="4422674" y="4114494"/>
            <a:ext cx="3767455" cy="496068"/>
          </a:xfrm>
          <a:prstGeom prst="roundRect">
            <a:avLst>
              <a:gd name="adj" fmla="val 45340"/>
            </a:avLst>
          </a:prstGeom>
          <a:solidFill>
            <a:srgbClr val="00B0F0"/>
          </a:solidFill>
          <a:ln/>
        </p:spPr>
        <p:txBody>
          <a:bodyPr/>
          <a:lstStyle/>
          <a:p>
            <a:endParaRPr lang="en-EG"/>
          </a:p>
        </p:txBody>
      </p:sp>
      <p:sp>
        <p:nvSpPr>
          <p:cNvPr id="15" name="Text 13">
            <a:extLst>
              <a:ext uri="{FF2B5EF4-FFF2-40B4-BE49-F238E27FC236}">
                <a16:creationId xmlns:a16="http://schemas.microsoft.com/office/drawing/2014/main" id="{28E6CEB7-D1E0-0FD0-9EB3-48376E5BDFB2}"/>
              </a:ext>
            </a:extLst>
          </p:cNvPr>
          <p:cNvSpPr/>
          <p:nvPr/>
        </p:nvSpPr>
        <p:spPr>
          <a:xfrm>
            <a:off x="4422674" y="4114494"/>
            <a:ext cx="3767455" cy="496068"/>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6">
            <a:extLst>
              <a:ext uri="{FF2B5EF4-FFF2-40B4-BE49-F238E27FC236}">
                <a16:creationId xmlns:a16="http://schemas.microsoft.com/office/drawing/2014/main" id="{F04B4700-F677-E522-C2DD-BAF854A07A53}"/>
              </a:ext>
            </a:extLst>
          </p:cNvPr>
          <p:cNvSpPr/>
          <p:nvPr/>
        </p:nvSpPr>
        <p:spPr>
          <a:xfrm>
            <a:off x="332004" y="4175563"/>
            <a:ext cx="3662680" cy="304800"/>
          </a:xfrm>
          <a:prstGeom prst="rect">
            <a:avLst/>
          </a:prstGeom>
          <a:noFill/>
          <a:ln/>
        </p:spPr>
        <p:txBody>
          <a:bodyPr wrap="square" lIns="91440" tIns="45720" rIns="91440" bIns="45720" rtlCol="0" anchor="t">
            <a:spAutoFit/>
          </a:bodyPr>
          <a:lstStyle/>
          <a:p>
            <a:pPr algn="ctr">
              <a:lnSpc>
                <a:spcPct val="100000"/>
              </a:lnSpc>
            </a:pPr>
            <a:r>
              <a:rPr lang="en-US" sz="2000" dirty="0">
                <a:solidFill>
                  <a:srgbClr val="FFFFFF"/>
                </a:solidFill>
                <a:latin typeface="MiSans" pitchFamily="34" charset="0"/>
                <a:ea typeface="MiSans" pitchFamily="34" charset="-122"/>
                <a:cs typeface="MiSans" pitchFamily="34" charset="-120"/>
              </a:rPr>
              <a:t>Future Skills</a:t>
            </a:r>
            <a:endParaRPr lang="en-US" sz="1600" dirty="0"/>
          </a:p>
        </p:txBody>
      </p:sp>
      <p:sp>
        <p:nvSpPr>
          <p:cNvPr id="17" name="Text 17">
            <a:extLst>
              <a:ext uri="{FF2B5EF4-FFF2-40B4-BE49-F238E27FC236}">
                <a16:creationId xmlns:a16="http://schemas.microsoft.com/office/drawing/2014/main" id="{842ED6D6-A255-8830-BFE5-3D8E6B3D217D}"/>
              </a:ext>
            </a:extLst>
          </p:cNvPr>
          <p:cNvSpPr/>
          <p:nvPr/>
        </p:nvSpPr>
        <p:spPr>
          <a:xfrm>
            <a:off x="264694" y="4887924"/>
            <a:ext cx="3845560" cy="1574451"/>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Future financial managers need a mix of skills, including understanding technology, being comfortable with data, and having strong financial theory and ethics.</a:t>
            </a:r>
            <a:endParaRPr lang="en-US" sz="1600" b="1" dirty="0"/>
          </a:p>
        </p:txBody>
      </p:sp>
      <p:sp>
        <p:nvSpPr>
          <p:cNvPr id="27" name="Text 18">
            <a:extLst>
              <a:ext uri="{FF2B5EF4-FFF2-40B4-BE49-F238E27FC236}">
                <a16:creationId xmlns:a16="http://schemas.microsoft.com/office/drawing/2014/main" id="{C6924C2C-BE14-4664-A91B-0AADB077C702}"/>
              </a:ext>
            </a:extLst>
          </p:cNvPr>
          <p:cNvSpPr/>
          <p:nvPr/>
        </p:nvSpPr>
        <p:spPr>
          <a:xfrm>
            <a:off x="4489984" y="4175563"/>
            <a:ext cx="3662680" cy="304800"/>
          </a:xfrm>
          <a:prstGeom prst="rect">
            <a:avLst/>
          </a:prstGeom>
          <a:noFill/>
          <a:ln/>
        </p:spPr>
        <p:txBody>
          <a:bodyPr wrap="square" lIns="91440" tIns="45720" rIns="91440" bIns="45720" rtlCol="0" anchor="t">
            <a:spAutoFit/>
          </a:bodyPr>
          <a:lstStyle/>
          <a:p>
            <a:pPr algn="ctr">
              <a:lnSpc>
                <a:spcPct val="100000"/>
              </a:lnSpc>
            </a:pPr>
            <a:r>
              <a:rPr lang="en-US" sz="2000" dirty="0">
                <a:solidFill>
                  <a:srgbClr val="FFFFFF"/>
                </a:solidFill>
                <a:latin typeface="MiSans" pitchFamily="34" charset="0"/>
                <a:ea typeface="MiSans" pitchFamily="34" charset="-122"/>
                <a:cs typeface="MiSans" pitchFamily="34" charset="-120"/>
              </a:rPr>
              <a:t>Collaboration</a:t>
            </a:r>
            <a:endParaRPr lang="en-US" sz="1600" dirty="0"/>
          </a:p>
        </p:txBody>
      </p:sp>
      <p:sp>
        <p:nvSpPr>
          <p:cNvPr id="28" name="Text 19">
            <a:extLst>
              <a:ext uri="{FF2B5EF4-FFF2-40B4-BE49-F238E27FC236}">
                <a16:creationId xmlns:a16="http://schemas.microsoft.com/office/drawing/2014/main" id="{E0E15C90-F3E0-51CF-A349-1E3B1605D4E8}"/>
              </a:ext>
            </a:extLst>
          </p:cNvPr>
          <p:cNvSpPr/>
          <p:nvPr/>
        </p:nvSpPr>
        <p:spPr>
          <a:xfrm>
            <a:off x="4422674" y="4887924"/>
            <a:ext cx="3845560" cy="1745256"/>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best results come when people and machines work together, each doing what they do best. Human oversight ensures responsible and effective use of technology.</a:t>
            </a:r>
            <a:endParaRPr lang="en-US" sz="1600" b="1" dirty="0"/>
          </a:p>
        </p:txBody>
      </p:sp>
    </p:spTree>
    <p:extLst>
      <p:ext uri="{BB962C8B-B14F-4D97-AF65-F5344CB8AC3E}">
        <p14:creationId xmlns:p14="http://schemas.microsoft.com/office/powerpoint/2010/main" val="3869674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AAE12-042C-8563-8E24-67FB251EC4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6EE4B-AEDA-3AC3-974C-F0CEF130858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6D6181F9-20B6-6354-7194-B8B55A20FB1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Reflection – Your Role</a:t>
            </a:r>
          </a:p>
        </p:txBody>
      </p:sp>
      <p:sp>
        <p:nvSpPr>
          <p:cNvPr id="5" name="Rectangle 4">
            <a:extLst>
              <a:ext uri="{FF2B5EF4-FFF2-40B4-BE49-F238E27FC236}">
                <a16:creationId xmlns:a16="http://schemas.microsoft.com/office/drawing/2014/main" id="{E0BAB651-BFD4-E2DA-0118-B437ECC07C3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D81393-F780-E954-247B-83910360CA2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CFC9C9-C2C9-1F47-A0A3-5876E1C1169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818D50-C71E-B020-9BAF-89E0ECEA3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D33E183D-45AF-2163-6C78-2D557A33CF2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42CD6E20-2180-E130-6EC5-AA08AF390C8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0">
            <a:extLst>
              <a:ext uri="{FF2B5EF4-FFF2-40B4-BE49-F238E27FC236}">
                <a16:creationId xmlns:a16="http://schemas.microsoft.com/office/drawing/2014/main" id="{AAE4BFEE-2C89-499E-B285-C74A3A02757B}"/>
              </a:ext>
            </a:extLst>
          </p:cNvPr>
          <p:cNvSpPr/>
          <p:nvPr/>
        </p:nvSpPr>
        <p:spPr>
          <a:xfrm>
            <a:off x="562610" y="4652010"/>
            <a:ext cx="1787525" cy="1787525"/>
          </a:xfrm>
          <a:prstGeom prst="ellipse">
            <a:avLst/>
          </a:prstGeom>
          <a:solidFill>
            <a:srgbClr val="00B0F0"/>
          </a:solidFill>
          <a:ln/>
        </p:spPr>
        <p:txBody>
          <a:bodyPr/>
          <a:lstStyle/>
          <a:p>
            <a:endParaRPr lang="en-EG"/>
          </a:p>
        </p:txBody>
      </p:sp>
      <p:sp>
        <p:nvSpPr>
          <p:cNvPr id="8" name="Shape 4">
            <a:extLst>
              <a:ext uri="{FF2B5EF4-FFF2-40B4-BE49-F238E27FC236}">
                <a16:creationId xmlns:a16="http://schemas.microsoft.com/office/drawing/2014/main" id="{89B1C4B4-6A50-8907-E74F-9EF0575F1403}"/>
              </a:ext>
            </a:extLst>
          </p:cNvPr>
          <p:cNvSpPr/>
          <p:nvPr/>
        </p:nvSpPr>
        <p:spPr>
          <a:xfrm>
            <a:off x="6972935" y="1428115"/>
            <a:ext cx="3768090" cy="0"/>
          </a:xfrm>
          <a:prstGeom prst="line">
            <a:avLst/>
          </a:prstGeom>
          <a:noFill/>
          <a:ln w="57150">
            <a:solidFill>
              <a:srgbClr val="000000"/>
            </a:solidFill>
            <a:prstDash val="solid"/>
            <a:headEnd type="none"/>
            <a:tailEnd type="none"/>
          </a:ln>
        </p:spPr>
        <p:txBody>
          <a:bodyPr/>
          <a:lstStyle/>
          <a:p>
            <a:endParaRPr lang="en-EG"/>
          </a:p>
        </p:txBody>
      </p:sp>
      <p:pic>
        <p:nvPicPr>
          <p:cNvPr id="12" name="Image 1" descr="https://kimi-img.moonshot.cn/pub/slides/slides_tmpl/image/25-08-27-19:57:41-d2nf5d98bjvh7rlivskg.png">
            <a:extLst>
              <a:ext uri="{FF2B5EF4-FFF2-40B4-BE49-F238E27FC236}">
                <a16:creationId xmlns:a16="http://schemas.microsoft.com/office/drawing/2014/main" id="{452284D1-0435-2931-6945-F1DC3FDD8642}"/>
              </a:ext>
            </a:extLst>
          </p:cNvPr>
          <p:cNvPicPr>
            <a:picLocks noChangeAspect="1"/>
          </p:cNvPicPr>
          <p:nvPr/>
        </p:nvPicPr>
        <p:blipFill>
          <a:blip r:embed="rId4"/>
          <a:stretch>
            <a:fillRect/>
          </a:stretch>
        </p:blipFill>
        <p:spPr>
          <a:xfrm>
            <a:off x="825817" y="4652010"/>
            <a:ext cx="1261110" cy="1609725"/>
          </a:xfrm>
          <a:prstGeom prst="rect">
            <a:avLst/>
          </a:prstGeom>
        </p:spPr>
      </p:pic>
      <p:sp>
        <p:nvSpPr>
          <p:cNvPr id="13" name="Text 20">
            <a:extLst>
              <a:ext uri="{FF2B5EF4-FFF2-40B4-BE49-F238E27FC236}">
                <a16:creationId xmlns:a16="http://schemas.microsoft.com/office/drawing/2014/main" id="{F7B0DD89-9B3F-FC83-1FDE-4A1F659BCD58}"/>
              </a:ext>
            </a:extLst>
          </p:cNvPr>
          <p:cNvSpPr/>
          <p:nvPr/>
        </p:nvSpPr>
        <p:spPr>
          <a:xfrm>
            <a:off x="647065" y="1714919"/>
            <a:ext cx="61182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Future Manager</a:t>
            </a:r>
            <a:endParaRPr lang="en-US" sz="1600" dirty="0"/>
          </a:p>
        </p:txBody>
      </p:sp>
      <p:sp>
        <p:nvSpPr>
          <p:cNvPr id="14" name="Text 21">
            <a:extLst>
              <a:ext uri="{FF2B5EF4-FFF2-40B4-BE49-F238E27FC236}">
                <a16:creationId xmlns:a16="http://schemas.microsoft.com/office/drawing/2014/main" id="{C2D8CE1A-E5FC-2097-0202-0A6F7E3B1BBC}"/>
              </a:ext>
            </a:extLst>
          </p:cNvPr>
          <p:cNvSpPr/>
          <p:nvPr/>
        </p:nvSpPr>
        <p:spPr>
          <a:xfrm>
            <a:off x="742317" y="2373212"/>
            <a:ext cx="7731125" cy="1503042"/>
          </a:xfrm>
          <a:prstGeom prst="rect">
            <a:avLst/>
          </a:prstGeom>
          <a:noFill/>
          <a:ln/>
        </p:spPr>
        <p:txBody>
          <a:bodyPr wrap="square" lIns="91440" tIns="45720" rIns="91440" bIns="45720" rtlCol="0" anchor="t"/>
          <a:lstStyle/>
          <a:p>
            <a:pPr>
              <a:lnSpc>
                <a:spcPct val="130000"/>
              </a:lnSpc>
            </a:pPr>
            <a:r>
              <a:rPr lang="en-US" sz="2000" b="1" dirty="0">
                <a:solidFill>
                  <a:srgbClr val="000000"/>
                </a:solidFill>
                <a:latin typeface="MiSans" pitchFamily="34" charset="0"/>
                <a:ea typeface="MiSans" pitchFamily="34" charset="-122"/>
                <a:cs typeface="MiSans" pitchFamily="34" charset="-120"/>
              </a:rPr>
              <a:t>Imagine yourself as a future financial manager adopting AI and FinTech tools. Consider potential fears, how to address them, and the skills needed to stay relevant in a technology-driven financial world.</a:t>
            </a:r>
            <a:endParaRPr lang="en-US" sz="1600" b="1" dirty="0"/>
          </a:p>
        </p:txBody>
      </p:sp>
      <p:pic>
        <p:nvPicPr>
          <p:cNvPr id="16" name="Picture 15" descr="A person in a suit with his arms crossed&#10;&#10;AI-generated content may be incorrect.">
            <a:extLst>
              <a:ext uri="{FF2B5EF4-FFF2-40B4-BE49-F238E27FC236}">
                <a16:creationId xmlns:a16="http://schemas.microsoft.com/office/drawing/2014/main" id="{90369FC4-3F4F-460C-2C6E-65E769E18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73442" y="2117722"/>
            <a:ext cx="3155948" cy="3786726"/>
          </a:xfrm>
          <a:prstGeom prst="rect">
            <a:avLst/>
          </a:prstGeom>
        </p:spPr>
      </p:pic>
    </p:spTree>
    <p:extLst>
      <p:ext uri="{BB962C8B-B14F-4D97-AF65-F5344CB8AC3E}">
        <p14:creationId xmlns:p14="http://schemas.microsoft.com/office/powerpoint/2010/main" val="1664464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5C50512-E46C-4F46-9AAA-4D91944F2C19}"/>
</file>

<file path=docProps/app.xml><?xml version="1.0" encoding="utf-8"?>
<Properties xmlns="http://schemas.openxmlformats.org/officeDocument/2006/extended-properties" xmlns:vt="http://schemas.openxmlformats.org/officeDocument/2006/docPropsVTypes">
  <TotalTime>2688</TotalTime>
  <Words>3328</Words>
  <Application>Microsoft Macintosh PowerPoint</Application>
  <PresentationFormat>Widescreen</PresentationFormat>
  <Paragraphs>424</Paragraphs>
  <Slides>49</Slides>
  <Notes>48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MiSans</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100</cp:revision>
  <dcterms:created xsi:type="dcterms:W3CDTF">2023-04-29T09:08:00Z</dcterms:created>
  <dcterms:modified xsi:type="dcterms:W3CDTF">2025-12-18T15:09:39Z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