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512" r:id="rId5"/>
    <p:sldId id="513" r:id="rId6"/>
    <p:sldId id="514" r:id="rId7"/>
    <p:sldId id="515" r:id="rId8"/>
    <p:sldId id="276" r:id="rId9"/>
    <p:sldId id="256" r:id="rId10"/>
    <p:sldId id="516" r:id="rId11"/>
    <p:sldId id="522" r:id="rId12"/>
    <p:sldId id="481" r:id="rId13"/>
    <p:sldId id="482" r:id="rId14"/>
    <p:sldId id="483" r:id="rId15"/>
    <p:sldId id="484" r:id="rId16"/>
    <p:sldId id="488" r:id="rId17"/>
    <p:sldId id="485" r:id="rId18"/>
    <p:sldId id="487" r:id="rId19"/>
    <p:sldId id="486" r:id="rId20"/>
    <p:sldId id="489" r:id="rId21"/>
    <p:sldId id="490" r:id="rId22"/>
    <p:sldId id="491" r:id="rId23"/>
    <p:sldId id="492" r:id="rId24"/>
    <p:sldId id="493" r:id="rId25"/>
    <p:sldId id="494" r:id="rId26"/>
    <p:sldId id="495" r:id="rId27"/>
    <p:sldId id="496" r:id="rId28"/>
    <p:sldId id="517" r:id="rId29"/>
    <p:sldId id="518" r:id="rId30"/>
    <p:sldId id="519" r:id="rId31"/>
    <p:sldId id="520" r:id="rId32"/>
    <p:sldId id="521" r:id="rId33"/>
    <p:sldId id="497" r:id="rId34"/>
    <p:sldId id="499" r:id="rId35"/>
    <p:sldId id="498" r:id="rId36"/>
    <p:sldId id="500" r:id="rId37"/>
    <p:sldId id="501" r:id="rId38"/>
    <p:sldId id="502" r:id="rId39"/>
    <p:sldId id="503" r:id="rId40"/>
    <p:sldId id="504" r:id="rId41"/>
    <p:sldId id="505" r:id="rId42"/>
    <p:sldId id="506"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12"/>
            <p14:sldId id="513"/>
            <p14:sldId id="514"/>
            <p14:sldId id="515"/>
            <p14:sldId id="276"/>
            <p14:sldId id="256"/>
            <p14:sldId id="516"/>
            <p14:sldId id="522"/>
            <p14:sldId id="481"/>
            <p14:sldId id="482"/>
            <p14:sldId id="483"/>
            <p14:sldId id="484"/>
            <p14:sldId id="488"/>
            <p14:sldId id="485"/>
            <p14:sldId id="487"/>
            <p14:sldId id="486"/>
            <p14:sldId id="489"/>
            <p14:sldId id="490"/>
            <p14:sldId id="491"/>
            <p14:sldId id="492"/>
            <p14:sldId id="493"/>
            <p14:sldId id="494"/>
            <p14:sldId id="495"/>
            <p14:sldId id="496"/>
            <p14:sldId id="517"/>
            <p14:sldId id="518"/>
            <p14:sldId id="519"/>
            <p14:sldId id="520"/>
            <p14:sldId id="521"/>
            <p14:sldId id="497"/>
            <p14:sldId id="499"/>
            <p14:sldId id="498"/>
            <p14:sldId id="500"/>
            <p14:sldId id="501"/>
            <p14:sldId id="502"/>
            <p14:sldId id="503"/>
            <p14:sldId id="504"/>
            <p14:sldId id="505"/>
            <p14:sldId id="50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478256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83746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4" r:id="rId14"/>
    <p:sldLayoutId id="2147483665" r:id="rId15"/>
    <p:sldLayoutId id="214748366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329269" y="1852888"/>
            <a:ext cx="3666388" cy="769441"/>
          </a:xfrm>
          <a:prstGeom prst="rect">
            <a:avLst/>
          </a:prstGeom>
          <a:noFill/>
        </p:spPr>
        <p:txBody>
          <a:bodyPr wrap="none" rtlCol="0">
            <a:spAutoFit/>
          </a:bodyPr>
          <a:lstStyle/>
          <a:p>
            <a:r>
              <a:rPr lang="en-US" sz="4400" b="1" dirty="0">
                <a:solidFill>
                  <a:srgbClr val="00B0F0"/>
                </a:solidFill>
                <a:latin typeface="Tajawal Medium" panose="00000600000000000000" pitchFamily="2" charset="-78"/>
                <a:cs typeface="Tajawal Medium" panose="00000600000000000000" pitchFamily="2" charset="-78"/>
              </a:rPr>
              <a:t>E-Commerce</a:t>
            </a:r>
            <a:endParaRPr lang="en-US" sz="48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626131" y="5860674"/>
            <a:ext cx="2781726"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10</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A29CEBF1-68BB-25A1-AFE7-9C06DB1033DB}"/>
              </a:ext>
            </a:extLst>
          </p:cNvPr>
          <p:cNvSpPr txBox="1"/>
          <p:nvPr/>
        </p:nvSpPr>
        <p:spPr>
          <a:xfrm>
            <a:off x="1293117" y="4880996"/>
            <a:ext cx="2894401" cy="400110"/>
          </a:xfrm>
          <a:prstGeom prst="rect">
            <a:avLst/>
          </a:prstGeom>
          <a:noFill/>
        </p:spPr>
        <p:txBody>
          <a:bodyPr wrap="square" rtlCol="0">
            <a:spAutoFit/>
          </a:bodyPr>
          <a:lstStyle/>
          <a:p>
            <a:r>
              <a:rPr lang="en-US" sz="2000" dirty="0">
                <a:highlight>
                  <a:srgbClr val="FFFFFF"/>
                </a:highlight>
                <a:latin typeface="Times New Roman" panose="02020603050405020304" pitchFamily="18" charset="0"/>
                <a:cs typeface="Times New Roman" panose="02020603050405020304" pitchFamily="18" charset="0"/>
              </a:rPr>
              <a:t>MGM 212</a:t>
            </a:r>
          </a:p>
        </p:txBody>
      </p:sp>
      <p:sp>
        <p:nvSpPr>
          <p:cNvPr id="3" name="TextBox 2">
            <a:extLst>
              <a:ext uri="{FF2B5EF4-FFF2-40B4-BE49-F238E27FC236}">
                <a16:creationId xmlns:a16="http://schemas.microsoft.com/office/drawing/2014/main" id="{276DE9F8-9AEE-A479-2714-25EA9BF1AABB}"/>
              </a:ext>
            </a:extLst>
          </p:cNvPr>
          <p:cNvSpPr txBox="1"/>
          <p:nvPr/>
        </p:nvSpPr>
        <p:spPr>
          <a:xfrm>
            <a:off x="328545" y="3764448"/>
            <a:ext cx="4886463" cy="954107"/>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Prepared by </a:t>
            </a:r>
            <a:r>
              <a:rPr lang="en-US" sz="2800" b="1" dirty="0">
                <a:latin typeface="Times New Roman" panose="02020603050405020304" pitchFamily="18" charset="0"/>
                <a:cs typeface="Times New Roman" panose="02020603050405020304" pitchFamily="18" charset="0"/>
              </a:rPr>
              <a:t>Dr. Magdy Alhaj</a:t>
            </a:r>
          </a:p>
          <a:p>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10</a:t>
            </a:r>
          </a:p>
        </p:txBody>
      </p:sp>
      <p:sp>
        <p:nvSpPr>
          <p:cNvPr id="11" name="TextBox 10">
            <a:extLst>
              <a:ext uri="{FF2B5EF4-FFF2-40B4-BE49-F238E27FC236}">
                <a16:creationId xmlns:a16="http://schemas.microsoft.com/office/drawing/2014/main" id="{781F72BC-06B8-4FB5-F2D5-D8EA1BFF812E}"/>
              </a:ext>
            </a:extLst>
          </p:cNvPr>
          <p:cNvSpPr txBox="1"/>
          <p:nvPr/>
        </p:nvSpPr>
        <p:spPr>
          <a:xfrm>
            <a:off x="7543755" y="4886175"/>
            <a:ext cx="2894401" cy="400110"/>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MGM 212</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8776"/>
            <a:ext cx="488646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a:solidFill>
                  <a:srgbClr val="00B0F0"/>
                </a:solidFill>
                <a:latin typeface="Times New Roman" panose="02020603050405020304" pitchFamily="18" charset="0"/>
                <a:cs typeface="Times New Roman" panose="02020603050405020304" pitchFamily="18" charset="0"/>
              </a:rPr>
              <a:t>Magdy Alhaj</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14" name="Graphic 21">
            <a:extLst>
              <a:ext uri="{FF2B5EF4-FFF2-40B4-BE49-F238E27FC236}">
                <a16:creationId xmlns:a16="http://schemas.microsoft.com/office/drawing/2014/main" id="{7E39D990-ED98-433C-8EAF-7FA8219A3E3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82318" y="-43544"/>
            <a:ext cx="1909682" cy="891691"/>
          </a:xfrm>
          <a:prstGeom prst="rect">
            <a:avLst/>
          </a:prstGeom>
        </p:spPr>
      </p:pic>
      <p:sp>
        <p:nvSpPr>
          <p:cNvPr id="15" name="TextBox 14">
            <a:extLst>
              <a:ext uri="{FF2B5EF4-FFF2-40B4-BE49-F238E27FC236}">
                <a16:creationId xmlns:a16="http://schemas.microsoft.com/office/drawing/2014/main" id="{0929A623-BF2A-48BA-83F3-9BB44D49C4BB}"/>
              </a:ext>
            </a:extLst>
          </p:cNvPr>
          <p:cNvSpPr txBox="1"/>
          <p:nvPr/>
        </p:nvSpPr>
        <p:spPr>
          <a:xfrm>
            <a:off x="6307898" y="2785710"/>
            <a:ext cx="5808578" cy="593304"/>
          </a:xfrm>
          <a:prstGeom prst="rect">
            <a:avLst/>
          </a:prstGeom>
          <a:noFill/>
        </p:spPr>
        <p:txBody>
          <a:bodyPr wrap="none" rtlCol="0">
            <a:spAutoFit/>
          </a:bodyPr>
          <a:lstStyle/>
          <a:p>
            <a:pPr>
              <a:lnSpc>
                <a:spcPct val="107000"/>
              </a:lnSpc>
              <a:spcAft>
                <a:spcPts val="800"/>
              </a:spcAft>
            </a:pPr>
            <a:r>
              <a:rPr lang="en-US" sz="3200" b="1" kern="1800" dirty="0">
                <a:solidFill>
                  <a:srgbClr val="00B0F0"/>
                </a:solidFill>
                <a:latin typeface="Times New Roman" panose="02020603050405020304" pitchFamily="18" charset="0"/>
                <a:ea typeface="Times New Roman" panose="02020603050405020304" pitchFamily="18" charset="0"/>
                <a:cs typeface="Arial" panose="020B0604020202020204" pitchFamily="34" charset="0"/>
              </a:rPr>
              <a:t>Challenges Facing E-Commerce</a:t>
            </a:r>
            <a:endParaRPr lang="en-US" sz="2000" dirty="0">
              <a:solidFill>
                <a:srgbClr val="00B0F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47417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id="{5A075604-73CD-4507-8013-424F369DFDEB}"/>
              </a:ext>
            </a:extLst>
          </p:cNvPr>
          <p:cNvSpPr/>
          <p:nvPr/>
        </p:nvSpPr>
        <p:spPr>
          <a:xfrm>
            <a:off x="2912163" y="75584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2718978" y="243746"/>
            <a:ext cx="7673896" cy="707886"/>
          </a:xfrm>
          <a:prstGeom prst="rect">
            <a:avLst/>
          </a:prstGeom>
          <a:noFill/>
        </p:spPr>
        <p:txBody>
          <a:bodyPr wrap="square" rtlCol="0">
            <a:spAutoFit/>
          </a:bodyPr>
          <a:lstStyle/>
          <a:p>
            <a:pPr algn="ctr"/>
            <a:r>
              <a:rPr lang="en-US" sz="4000" b="1" dirty="0">
                <a:solidFill>
                  <a:srgbClr val="00B0F0"/>
                </a:solidFill>
                <a:latin typeface="Tajawal Medium" panose="00000600000000000000" pitchFamily="2" charset="-78"/>
                <a:cs typeface="Tajawal Medium" panose="00000600000000000000" pitchFamily="2" charset="-78"/>
              </a:rPr>
              <a:t>COURSE OUTLINE</a:t>
            </a:r>
          </a:p>
        </p:txBody>
      </p:sp>
      <p:sp>
        <p:nvSpPr>
          <p:cNvPr id="42" name="TextBox 41">
            <a:extLst>
              <a:ext uri="{FF2B5EF4-FFF2-40B4-BE49-F238E27FC236}">
                <a16:creationId xmlns:a16="http://schemas.microsoft.com/office/drawing/2014/main" id="{AB738525-DD8E-2E85-F385-345FF64341EB}"/>
              </a:ext>
            </a:extLst>
          </p:cNvPr>
          <p:cNvSpPr txBox="1"/>
          <p:nvPr/>
        </p:nvSpPr>
        <p:spPr>
          <a:xfrm>
            <a:off x="3011985" y="745429"/>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2999250" y="899460"/>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Rounded Corners 1">
            <a:extLst>
              <a:ext uri="{FF2B5EF4-FFF2-40B4-BE49-F238E27FC236}">
                <a16:creationId xmlns:a16="http://schemas.microsoft.com/office/drawing/2014/main" id="{EED97A62-5FEF-3842-29AE-C1FEF8B23550}"/>
              </a:ext>
            </a:extLst>
          </p:cNvPr>
          <p:cNvSpPr/>
          <p:nvPr/>
        </p:nvSpPr>
        <p:spPr>
          <a:xfrm>
            <a:off x="590173" y="1556812"/>
            <a:ext cx="11336295" cy="52534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Lecture 1: Introduction to e-business and e-commerce.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Lecture 2: E-commerce fundamentals.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Lecture 3: E-business infrastructure.</a:t>
            </a:r>
            <a:endParaRPr kumimoji="0" lang="ar-SA" sz="2600" b="1"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Lecture 4: - E-environment.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Lecture 5: E-business strategy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Lecture 6: E-procurement.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Lecture 7: E-marketing.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Lecture 8: Customer relationship management.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prstClr val="black"/>
                </a:solidFill>
                <a:effectLst/>
                <a:uLnTx/>
                <a:uFillTx/>
                <a:latin typeface="Calibri" panose="020F0502020204030204"/>
                <a:ea typeface="+mn-ea"/>
                <a:cs typeface="+mn-cs"/>
              </a:rPr>
              <a:t>Lecture 9: Analysis and design.</a:t>
            </a:r>
          </a:p>
          <a:p>
            <a:pPr>
              <a:lnSpc>
                <a:spcPct val="90000"/>
              </a:lnSpc>
              <a:spcBef>
                <a:spcPts val="1000"/>
              </a:spcBef>
              <a:defRPr/>
            </a:pPr>
            <a:r>
              <a:rPr kumimoji="0" lang="en-US" sz="2600" b="1" i="0" u="none" strike="noStrike" kern="1200" cap="none" spc="0" normalizeH="0" baseline="0" noProof="0" dirty="0">
                <a:ln>
                  <a:noFill/>
                </a:ln>
                <a:solidFill>
                  <a:srgbClr val="00B050"/>
                </a:solidFill>
                <a:effectLst/>
                <a:uLnTx/>
                <a:uFillTx/>
                <a:latin typeface="Calibri" panose="020F0502020204030204"/>
                <a:ea typeface="+mn-ea"/>
                <a:cs typeface="+mn-cs"/>
              </a:rPr>
              <a:t>Lecture </a:t>
            </a:r>
            <a:r>
              <a:rPr lang="en-US" sz="2600" b="1" dirty="0">
                <a:solidFill>
                  <a:srgbClr val="00B050"/>
                </a:solidFill>
                <a:latin typeface="Calibri" panose="020F0502020204030204"/>
              </a:rPr>
              <a:t>10: Challenges Facing E-Commerce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6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pic>
        <p:nvPicPr>
          <p:cNvPr id="12" name="Graphic 21">
            <a:extLst>
              <a:ext uri="{FF2B5EF4-FFF2-40B4-BE49-F238E27FC236}">
                <a16:creationId xmlns:a16="http://schemas.microsoft.com/office/drawing/2014/main" id="{D4455997-52C4-46B4-A17F-FCDE7EE28C9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208405" y="122915"/>
            <a:ext cx="2033589" cy="949547"/>
          </a:xfrm>
          <a:prstGeom prst="rect">
            <a:avLst/>
          </a:prstGeom>
        </p:spPr>
      </p:pic>
    </p:spTree>
    <p:extLst>
      <p:ext uri="{BB962C8B-B14F-4D97-AF65-F5344CB8AC3E}">
        <p14:creationId xmlns:p14="http://schemas.microsoft.com/office/powerpoint/2010/main" val="1538295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6DFA7A-35F3-AA7C-9558-1C4EDFA401F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91245354-20AD-0373-1BC9-746B136F3367}"/>
              </a:ext>
            </a:extLst>
          </p:cNvPr>
          <p:cNvSpPr txBox="1"/>
          <p:nvPr/>
        </p:nvSpPr>
        <p:spPr>
          <a:xfrm>
            <a:off x="3303673" y="551107"/>
            <a:ext cx="7673896" cy="707886"/>
          </a:xfrm>
          <a:prstGeom prst="rect">
            <a:avLst/>
          </a:prstGeom>
          <a:noFill/>
        </p:spPr>
        <p:txBody>
          <a:bodyPr wrap="square" rtlCol="0">
            <a:spAutoFit/>
          </a:bodyPr>
          <a:lstStyle/>
          <a:p>
            <a:pPr algn="ctr"/>
            <a:r>
              <a:rPr lang="en-US" sz="4000" b="1" dirty="0">
                <a:solidFill>
                  <a:srgbClr val="00B0F0"/>
                </a:solidFill>
                <a:cs typeface="Tajawal Medium" panose="00000600000000000000" pitchFamily="2" charset="-78"/>
              </a:rPr>
              <a:t>LECTURE OUTLINE</a:t>
            </a:r>
          </a:p>
        </p:txBody>
      </p:sp>
      <p:sp>
        <p:nvSpPr>
          <p:cNvPr id="6" name="Rectangle 5">
            <a:extLst>
              <a:ext uri="{FF2B5EF4-FFF2-40B4-BE49-F238E27FC236}">
                <a16:creationId xmlns:a16="http://schemas.microsoft.com/office/drawing/2014/main" id="{336FC386-E519-2FE1-2AAF-D94BF66B7A0F}"/>
              </a:ext>
            </a:extLst>
          </p:cNvPr>
          <p:cNvSpPr/>
          <p:nvPr/>
        </p:nvSpPr>
        <p:spPr>
          <a:xfrm>
            <a:off x="2918530" y="745429"/>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9" name="TextBox 8">
            <a:extLst>
              <a:ext uri="{FF2B5EF4-FFF2-40B4-BE49-F238E27FC236}">
                <a16:creationId xmlns:a16="http://schemas.microsoft.com/office/drawing/2014/main" id="{16C41667-A736-A51B-E46D-1314DFC47DCC}"/>
              </a:ext>
            </a:extLst>
          </p:cNvPr>
          <p:cNvSpPr txBox="1"/>
          <p:nvPr/>
        </p:nvSpPr>
        <p:spPr>
          <a:xfrm>
            <a:off x="2999250" y="899460"/>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11D5A98-A2A6-22E4-EA2E-D62DE12B849E}"/>
              </a:ext>
            </a:extLst>
          </p:cNvPr>
          <p:cNvSpPr txBox="1"/>
          <p:nvPr/>
        </p:nvSpPr>
        <p:spPr>
          <a:xfrm>
            <a:off x="3011985" y="745429"/>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Rounded Corners 6">
            <a:extLst>
              <a:ext uri="{FF2B5EF4-FFF2-40B4-BE49-F238E27FC236}">
                <a16:creationId xmlns:a16="http://schemas.microsoft.com/office/drawing/2014/main" id="{536AFAE2-DB63-B774-D7AC-CEA629953A9A}"/>
              </a:ext>
            </a:extLst>
          </p:cNvPr>
          <p:cNvSpPr/>
          <p:nvPr/>
        </p:nvSpPr>
        <p:spPr>
          <a:xfrm>
            <a:off x="1306738" y="1742159"/>
            <a:ext cx="991846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r>
              <a:rPr lang="en-US" sz="2800" b="1" dirty="0">
                <a:solidFill>
                  <a:schemeClr val="tx1"/>
                </a:solidFill>
                <a:latin typeface="Times New Roman" panose="02020603050405020304" pitchFamily="18" charset="0"/>
                <a:cs typeface="Arial" panose="020B0604020202020204" pitchFamily="34" charset="0"/>
              </a:rPr>
              <a:t>Introduction</a:t>
            </a:r>
            <a:r>
              <a:rPr kumimoji="0" lang="en-US" sz="2800" b="1" i="0" u="none" strike="noStrike" kern="1200" cap="none" spc="0" normalizeH="0" baseline="0" noProof="0" dirty="0">
                <a:ln>
                  <a:noFill/>
                </a:ln>
                <a:solidFill>
                  <a:schemeClr val="tx1"/>
                </a:solidFill>
                <a:effectLst/>
                <a:uLnTx/>
                <a:uFillTx/>
                <a:latin typeface="Calibri" panose="020F0502020204030204"/>
                <a:ea typeface="+mn-ea"/>
                <a:cs typeface="+mn-cs"/>
              </a:rPr>
              <a:t>.</a:t>
            </a:r>
          </a:p>
          <a:p>
            <a:pPr marL="514350" indent="-514350">
              <a:lnSpc>
                <a:spcPct val="90000"/>
              </a:lnSpc>
              <a:spcBef>
                <a:spcPts val="1000"/>
              </a:spcBef>
              <a:buFont typeface="Arial" panose="020B0604020202020204" pitchFamily="34" charset="0"/>
              <a:buAutoNum type="arabicPeriod"/>
              <a:defRPr/>
            </a:pPr>
            <a:r>
              <a:rPr lang="en-US" sz="2800" b="1" dirty="0">
                <a:solidFill>
                  <a:schemeClr val="tx1"/>
                </a:solidFill>
                <a:latin typeface="Times New Roman" panose="02020603050405020304" pitchFamily="18" charset="0"/>
                <a:cs typeface="Arial" panose="020B0604020202020204" pitchFamily="34" charset="0"/>
              </a:rPr>
              <a:t>Challenges Facing E-Commerce</a:t>
            </a:r>
          </a:p>
          <a:p>
            <a:pPr marL="514350" indent="-514350">
              <a:lnSpc>
                <a:spcPct val="90000"/>
              </a:lnSpc>
              <a:spcBef>
                <a:spcPts val="1000"/>
              </a:spcBef>
              <a:buFont typeface="Arial" panose="020B0604020202020204" pitchFamily="34" charset="0"/>
              <a:buAutoNum type="arabicPeriod"/>
              <a:defRPr/>
            </a:pPr>
            <a:r>
              <a:rPr lang="en-US" sz="2800" b="1" dirty="0">
                <a:solidFill>
                  <a:schemeClr val="tx1"/>
                </a:solidFill>
                <a:latin typeface="Times New Roman" panose="02020603050405020304" pitchFamily="18" charset="0"/>
                <a:cs typeface="Arial" panose="020B0604020202020204" pitchFamily="34" charset="0"/>
              </a:rPr>
              <a:t>E- commerce problems and solutions</a:t>
            </a:r>
          </a:p>
          <a:p>
            <a:pPr marL="514350" indent="-514350">
              <a:lnSpc>
                <a:spcPct val="90000"/>
              </a:lnSpc>
              <a:spcBef>
                <a:spcPts val="1000"/>
              </a:spcBef>
              <a:buFont typeface="Arial" panose="020B0604020202020204" pitchFamily="34" charset="0"/>
              <a:buAutoNum type="arabicPeriod"/>
              <a:defRPr/>
            </a:pPr>
            <a:r>
              <a:rPr lang="en-US" sz="2800" b="1" dirty="0">
                <a:solidFill>
                  <a:schemeClr val="tx1"/>
                </a:solidFill>
                <a:latin typeface="Times New Roman" panose="02020603050405020304" pitchFamily="18" charset="0"/>
                <a:cs typeface="Arial" panose="020B0604020202020204" pitchFamily="34" charset="0"/>
              </a:rPr>
              <a:t>AI-Powered Personalization in E-Commerce</a:t>
            </a:r>
          </a:p>
          <a:p>
            <a:pPr marL="514350" indent="-514350">
              <a:lnSpc>
                <a:spcPct val="90000"/>
              </a:lnSpc>
              <a:spcBef>
                <a:spcPts val="1000"/>
              </a:spcBef>
              <a:buFont typeface="Arial" panose="020B0604020202020204" pitchFamily="34" charset="0"/>
              <a:buAutoNum type="arabicPeriod"/>
              <a:defRPr/>
            </a:pPr>
            <a:r>
              <a:rPr lang="en-US" sz="2800" b="1" dirty="0">
                <a:solidFill>
                  <a:schemeClr val="tx1"/>
                </a:solidFill>
                <a:latin typeface="Times New Roman" panose="02020603050405020304" pitchFamily="18" charset="0"/>
                <a:cs typeface="Arial" panose="020B0604020202020204" pitchFamily="34" charset="0"/>
              </a:rPr>
              <a:t>Benefits of AI-Powered Personalization</a:t>
            </a:r>
          </a:p>
          <a:p>
            <a:pPr marL="514350" indent="-514350">
              <a:lnSpc>
                <a:spcPct val="90000"/>
              </a:lnSpc>
              <a:spcBef>
                <a:spcPts val="1000"/>
              </a:spcBef>
              <a:buFont typeface="Arial" panose="020B0604020202020204" pitchFamily="34" charset="0"/>
              <a:buAutoNum type="arabicPeriod"/>
              <a:defRPr/>
            </a:pPr>
            <a:r>
              <a:rPr lang="en-US" sz="2800" b="1" dirty="0">
                <a:solidFill>
                  <a:schemeClr val="tx1"/>
                </a:solidFill>
                <a:latin typeface="Times New Roman" panose="02020603050405020304" pitchFamily="18" charset="0"/>
                <a:cs typeface="Arial" panose="020B0604020202020204" pitchFamily="34" charset="0"/>
              </a:rPr>
              <a:t>Challenges &amp; Limitations</a:t>
            </a:r>
          </a:p>
          <a:p>
            <a:pPr marL="514350" indent="-514350">
              <a:lnSpc>
                <a:spcPct val="90000"/>
              </a:lnSpc>
              <a:spcBef>
                <a:spcPts val="1000"/>
              </a:spcBef>
              <a:buFont typeface="Arial" panose="020B0604020202020204" pitchFamily="34" charset="0"/>
              <a:buAutoNum type="arabicPeriod"/>
              <a:defRPr/>
            </a:pPr>
            <a:r>
              <a:rPr lang="en-US" sz="2800" b="1" dirty="0">
                <a:solidFill>
                  <a:schemeClr val="tx1"/>
                </a:solidFill>
                <a:latin typeface="Times New Roman" panose="02020603050405020304" pitchFamily="18" charset="0"/>
                <a:cs typeface="Arial" panose="020B0604020202020204" pitchFamily="34" charset="0"/>
              </a:rPr>
              <a:t>Future Trends</a:t>
            </a:r>
          </a:p>
          <a:p>
            <a:pPr marL="514350" indent="-514350">
              <a:lnSpc>
                <a:spcPct val="90000"/>
              </a:lnSpc>
              <a:spcBef>
                <a:spcPts val="1000"/>
              </a:spcBef>
              <a:buFont typeface="Arial" panose="020B0604020202020204" pitchFamily="34" charset="0"/>
              <a:buAutoNum type="arabicPeriod"/>
              <a:defRPr/>
            </a:pPr>
            <a:endParaRPr lang="en-US" sz="2800" b="1" dirty="0">
              <a:solidFill>
                <a:schemeClr val="tx1"/>
              </a:solidFill>
              <a:latin typeface="Times New Roman" panose="02020603050405020304" pitchFamily="18" charset="0"/>
              <a:cs typeface="Arial" panose="020B0604020202020204" pitchFamily="34" charset="0"/>
            </a:endParaRPr>
          </a:p>
          <a:p>
            <a:pPr marL="514350" indent="-514350">
              <a:lnSpc>
                <a:spcPct val="90000"/>
              </a:lnSpc>
              <a:spcBef>
                <a:spcPts val="1000"/>
              </a:spcBef>
              <a:buFont typeface="Arial" panose="020B0604020202020204" pitchFamily="34" charset="0"/>
              <a:buAutoNum type="arabicPeriod"/>
              <a:defRPr/>
            </a:pPr>
            <a:endParaRPr lang="en-US" sz="2800" b="1" dirty="0">
              <a:solidFill>
                <a:schemeClr val="tx1"/>
              </a:solidFill>
              <a:latin typeface="Times New Roman" panose="02020603050405020304" pitchFamily="18" charset="0"/>
              <a:cs typeface="Arial" panose="020B0604020202020204" pitchFamily="34" charset="0"/>
            </a:endParaRPr>
          </a:p>
          <a:p>
            <a:pPr marL="514350" indent="-514350">
              <a:lnSpc>
                <a:spcPct val="90000"/>
              </a:lnSpc>
              <a:spcBef>
                <a:spcPts val="1000"/>
              </a:spcBef>
              <a:buFont typeface="Arial" panose="020B0604020202020204" pitchFamily="34" charset="0"/>
              <a:buAutoNum type="arabicPeriod"/>
              <a:defRPr/>
            </a:pPr>
            <a:endParaRPr lang="en-US" sz="2800" b="1" dirty="0">
              <a:solidFill>
                <a:schemeClr val="tx1"/>
              </a:solidFill>
              <a:latin typeface="Times New Roman" panose="02020603050405020304" pitchFamily="18" charset="0"/>
              <a:cs typeface="Arial" panose="020B0604020202020204" pitchFamily="34" charset="0"/>
            </a:endParaRPr>
          </a:p>
          <a:p>
            <a:pPr marL="514350" indent="-514350">
              <a:lnSpc>
                <a:spcPct val="90000"/>
              </a:lnSpc>
              <a:spcBef>
                <a:spcPts val="1000"/>
              </a:spcBef>
              <a:buFont typeface="Arial" panose="020B0604020202020204" pitchFamily="34" charset="0"/>
              <a:buAutoNum type="arabicPeriod"/>
              <a:defRPr/>
            </a:pPr>
            <a:endParaRPr lang="en-US" sz="2800" b="1" dirty="0">
              <a:solidFill>
                <a:schemeClr val="tx1"/>
              </a:solidFill>
              <a:latin typeface="Times New Roman" panose="02020603050405020304" pitchFamily="18" charset="0"/>
              <a:cs typeface="Arial" panose="020B0604020202020204" pitchFamily="34" charset="0"/>
            </a:endParaRPr>
          </a:p>
          <a:p>
            <a:pPr marL="514350" indent="-514350">
              <a:lnSpc>
                <a:spcPct val="90000"/>
              </a:lnSpc>
              <a:spcBef>
                <a:spcPts val="1000"/>
              </a:spcBef>
              <a:buFont typeface="Arial" panose="020B0604020202020204" pitchFamily="34" charset="0"/>
              <a:buAutoNum type="arabicPeriod"/>
              <a:defRPr/>
            </a:pPr>
            <a:endParaRPr lang="en-US" sz="2800" b="1" dirty="0">
              <a:solidFill>
                <a:schemeClr val="tx1"/>
              </a:solidFill>
              <a:latin typeface="Times New Roman" panose="02020603050405020304" pitchFamily="18" charset="0"/>
              <a:cs typeface="Arial" panose="020B0604020202020204" pitchFamily="34" charset="0"/>
            </a:endParaRPr>
          </a:p>
          <a:p>
            <a:pPr marL="514350" marR="0" lvl="0" indent="-514350" algn="l" defTabSz="914400" rtl="0" eaLnBrk="1" fontAlgn="auto" latinLnBrk="0" hangingPunct="1">
              <a:lnSpc>
                <a:spcPct val="90000"/>
              </a:lnSpc>
              <a:spcBef>
                <a:spcPts val="1000"/>
              </a:spcBef>
              <a:spcAft>
                <a:spcPts val="0"/>
              </a:spcAft>
              <a:buClrTx/>
              <a:buSzTx/>
              <a:buFont typeface="Arial" panose="020B0604020202020204" pitchFamily="34" charset="0"/>
              <a:buAutoNum type="arabicPeriod"/>
              <a:tabLst/>
              <a:defRPr/>
            </a:pPr>
            <a:endParaRPr kumimoji="0" lang="en-US" sz="2800" b="1" i="0" u="none" strike="noStrike" kern="1200" cap="none" spc="0" normalizeH="0" baseline="0" noProof="0" dirty="0">
              <a:ln>
                <a:noFill/>
              </a:ln>
              <a:solidFill>
                <a:schemeClr val="tx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1"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483F7D97-07B4-4776-8F55-3C15298DE65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621108" y="122915"/>
            <a:ext cx="1620886" cy="949547"/>
          </a:xfrm>
          <a:prstGeom prst="rect">
            <a:avLst/>
          </a:prstGeom>
        </p:spPr>
      </p:pic>
    </p:spTree>
    <p:extLst>
      <p:ext uri="{BB962C8B-B14F-4D97-AF65-F5344CB8AC3E}">
        <p14:creationId xmlns:p14="http://schemas.microsoft.com/office/powerpoint/2010/main" val="2374518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835513" y="578943"/>
            <a:ext cx="3902032" cy="655885"/>
          </a:xfrm>
          <a:prstGeom prst="rect">
            <a:avLst/>
          </a:prstGeom>
          <a:noFill/>
        </p:spPr>
        <p:txBody>
          <a:bodyPr wrap="square" rtlCol="0">
            <a:spAutoFit/>
          </a:bodyPr>
          <a:lstStyle/>
          <a:p>
            <a:pPr algn="ctr">
              <a:lnSpc>
                <a:spcPct val="107000"/>
              </a:lnSpc>
              <a:spcAft>
                <a:spcPts val="800"/>
              </a:spcAft>
            </a:pPr>
            <a:r>
              <a:rPr lang="en-US" sz="3600" b="1" dirty="0">
                <a:solidFill>
                  <a:srgbClr val="00B0F0"/>
                </a:solidFill>
                <a:latin typeface="Times New Roman" panose="02020603050405020304" pitchFamily="18" charset="0"/>
                <a:ea typeface="Times New Roman" panose="02020603050405020304" pitchFamily="18" charset="0"/>
                <a:cs typeface="Arial" panose="020B0604020202020204" pitchFamily="34" charset="0"/>
              </a:rPr>
              <a:t>1. Introduction</a:t>
            </a:r>
            <a:endParaRPr lang="en-US" sz="2400" dirty="0">
              <a:solidFill>
                <a:srgbClr val="00B0F0"/>
              </a:solidFill>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55E80B0E-B0F5-45B4-96B4-F27B05965895}"/>
              </a:ext>
            </a:extLst>
          </p:cNvPr>
          <p:cNvSpPr/>
          <p:nvPr/>
        </p:nvSpPr>
        <p:spPr>
          <a:xfrm>
            <a:off x="942308" y="2441585"/>
            <a:ext cx="10035200" cy="2835713"/>
          </a:xfrm>
          <a:prstGeom prst="rect">
            <a:avLst/>
          </a:prstGeom>
        </p:spPr>
        <p:txBody>
          <a:bodyPr wrap="square">
            <a:spAutoFit/>
          </a:bodyPr>
          <a:lstStyle/>
          <a:p>
            <a:pPr algn="just">
              <a:lnSpc>
                <a:spcPct val="107000"/>
              </a:lnSpc>
              <a:spcAft>
                <a:spcPts val="800"/>
              </a:spcAft>
            </a:pPr>
            <a:r>
              <a:rPr lang="en-US" sz="2800" dirty="0">
                <a:latin typeface="Times New Roman" panose="02020603050405020304" pitchFamily="18" charset="0"/>
                <a:ea typeface="Times New Roman" panose="02020603050405020304" pitchFamily="18" charset="0"/>
                <a:cs typeface="Arial" panose="020B0604020202020204" pitchFamily="34" charset="0"/>
              </a:rPr>
              <a:t>E-commerce has transformed the global marketplace by enabling businesses and consumers to buy and sell goods online, anytime and anywhere. Despite its rapid growth, e-commerce faces several challenges that can hinder its efficiency, profitability, and customer trust. Understanding these challenges is essential for managers, entrepreneurs, policymakers, and students of business.</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51691" y="1285192"/>
            <a:ext cx="11029071"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D733929B-69DF-4B3C-B3F9-C5A0EF749417}"/>
              </a:ext>
            </a:extLst>
          </p:cNvPr>
          <p:cNvSpPr/>
          <p:nvPr/>
        </p:nvSpPr>
        <p:spPr>
          <a:xfrm>
            <a:off x="473612" y="1780631"/>
            <a:ext cx="10682068" cy="3705310"/>
          </a:xfrm>
          <a:prstGeom prst="rect">
            <a:avLst/>
          </a:prstGeom>
        </p:spPr>
        <p:txBody>
          <a:bodyPr wrap="square">
            <a:spAutoFit/>
          </a:bodyPr>
          <a:lstStyle/>
          <a:p>
            <a:pPr algn="just">
              <a:lnSpc>
                <a:spcPct val="107000"/>
              </a:lnSpc>
              <a:spcAft>
                <a:spcPts val="800"/>
              </a:spcAft>
            </a:pPr>
            <a:r>
              <a:rPr lang="en-US" sz="2800" dirty="0">
                <a:latin typeface="Times New Roman" panose="02020603050405020304" pitchFamily="18" charset="0"/>
                <a:ea typeface="Times New Roman" panose="02020603050405020304" pitchFamily="18" charset="0"/>
                <a:cs typeface="Arial" panose="020B0604020202020204" pitchFamily="34" charset="0"/>
              </a:rPr>
              <a:t>E-commerce has become a crucial component of modern economies, but it continues to face numerous challenges. Addressing these barriers requires technological innovation, strong cybersecurity, efficient logistics, clear regulations, and strategies to build customer trust. Businesses that successfully navigate these challenges will be </a:t>
            </a:r>
            <a:r>
              <a:rPr lang="en-US" sz="2800" dirty="0">
                <a:latin typeface="Times New Roman" panose="02020603050405020304" pitchFamily="18" charset="0"/>
                <a:cs typeface="Arial" panose="020B0604020202020204" pitchFamily="34" charset="0"/>
              </a:rPr>
              <a:t>well-positioned to thrive in the digital marketplace. Here is some Challenges Facing E-Commerce</a:t>
            </a:r>
          </a:p>
          <a:p>
            <a:pPr algn="just">
              <a:lnSpc>
                <a:spcPct val="107000"/>
              </a:lnSpc>
              <a:spcAft>
                <a:spcPts val="800"/>
              </a:spcAft>
            </a:pP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21ECE3B6-7AD4-4375-B322-8E2A04D153F7}"/>
              </a:ext>
            </a:extLst>
          </p:cNvPr>
          <p:cNvSpPr/>
          <p:nvPr/>
        </p:nvSpPr>
        <p:spPr>
          <a:xfrm>
            <a:off x="2725629" y="202922"/>
            <a:ext cx="7204648"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Challenges Facing E-Commerce</a:t>
            </a:r>
          </a:p>
        </p:txBody>
      </p:sp>
    </p:spTree>
    <p:extLst>
      <p:ext uri="{BB962C8B-B14F-4D97-AF65-F5344CB8AC3E}">
        <p14:creationId xmlns:p14="http://schemas.microsoft.com/office/powerpoint/2010/main" val="3404051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3612" y="1225533"/>
            <a:ext cx="11148164" cy="53597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07000"/>
              </a:lnSpc>
              <a:spcAft>
                <a:spcPts val="800"/>
              </a:spcAft>
            </a:pPr>
            <a:endParaRPr lang="en-US" sz="2000" b="1" dirty="0">
              <a:solidFill>
                <a:schemeClr val="tx1"/>
              </a:solidFill>
              <a:latin typeface="Times New Roman" panose="02020603050405020304" pitchFamily="18" charset="0"/>
              <a:cs typeface="Arial" panose="020B0604020202020204"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49132" y="-30055"/>
            <a:ext cx="1662437" cy="1076343"/>
          </a:xfrm>
          <a:prstGeom prst="rect">
            <a:avLst/>
          </a:prstGeom>
        </p:spPr>
      </p:pic>
      <p:sp>
        <p:nvSpPr>
          <p:cNvPr id="2" name="Rectangle 1">
            <a:extLst>
              <a:ext uri="{FF2B5EF4-FFF2-40B4-BE49-F238E27FC236}">
                <a16:creationId xmlns:a16="http://schemas.microsoft.com/office/drawing/2014/main" id="{67C98CD3-6188-4F2F-AFFD-1E2A2AAC4E13}"/>
              </a:ext>
            </a:extLst>
          </p:cNvPr>
          <p:cNvSpPr/>
          <p:nvPr/>
        </p:nvSpPr>
        <p:spPr>
          <a:xfrm>
            <a:off x="1403266" y="462538"/>
            <a:ext cx="7204648"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Some Challenges Facing E-Commerce</a:t>
            </a:r>
          </a:p>
        </p:txBody>
      </p:sp>
      <p:sp>
        <p:nvSpPr>
          <p:cNvPr id="3" name="Rectangle 2">
            <a:extLst>
              <a:ext uri="{FF2B5EF4-FFF2-40B4-BE49-F238E27FC236}">
                <a16:creationId xmlns:a16="http://schemas.microsoft.com/office/drawing/2014/main" id="{18F057A7-971D-4247-98B9-5F0A061B9421}"/>
              </a:ext>
            </a:extLst>
          </p:cNvPr>
          <p:cNvSpPr/>
          <p:nvPr/>
        </p:nvSpPr>
        <p:spPr>
          <a:xfrm>
            <a:off x="711494" y="1917148"/>
            <a:ext cx="10769012" cy="6995633"/>
          </a:xfrm>
          <a:prstGeom prst="rect">
            <a:avLst/>
          </a:prstGeom>
        </p:spPr>
        <p:txBody>
          <a:bodyPr wrap="square" anchor="ctr">
            <a:spAutoFit/>
          </a:bodyPr>
          <a:lstStyle/>
          <a:p>
            <a:pPr algn="just">
              <a:lnSpc>
                <a:spcPct val="107000"/>
              </a:lnSpc>
              <a:spcAft>
                <a:spcPts val="800"/>
              </a:spcAft>
            </a:pPr>
            <a:r>
              <a:rPr lang="en-US" sz="3200" dirty="0">
                <a:latin typeface="Times New Roman" panose="02020603050405020304" pitchFamily="18" charset="0"/>
                <a:cs typeface="Arial" panose="020B0604020202020204" pitchFamily="34" charset="0"/>
              </a:rPr>
              <a:t>Most of the e-commerce challenges can be overcome by automation and adopting modern technology. Challenges in the e-commerce industry are not to be looked at as limitations but as opportunities for growth and improvement. The following is the list of critical ecommerce challenges you should solve for your business:</a:t>
            </a:r>
          </a:p>
          <a:p>
            <a:pPr algn="just">
              <a:lnSpc>
                <a:spcPct val="107000"/>
              </a:lnSpc>
              <a:spcAft>
                <a:spcPts val="800"/>
              </a:spcAft>
            </a:pPr>
            <a:endParaRPr lang="en-US" sz="3200"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3200"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3200"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3200"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3200"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3200" dirty="0">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273910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3612" y="1225533"/>
            <a:ext cx="11148164" cy="53597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07000"/>
              </a:lnSpc>
              <a:spcAft>
                <a:spcPts val="800"/>
              </a:spcAft>
            </a:pPr>
            <a:endParaRPr lang="en-US" sz="2000" b="1" dirty="0">
              <a:solidFill>
                <a:schemeClr val="tx1"/>
              </a:solidFill>
              <a:latin typeface="Times New Roman" panose="02020603050405020304" pitchFamily="18" charset="0"/>
              <a:cs typeface="Arial" panose="020B0604020202020204" pitchFamily="34"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49132" y="-30055"/>
            <a:ext cx="1662437" cy="1076343"/>
          </a:xfrm>
          <a:prstGeom prst="rect">
            <a:avLst/>
          </a:prstGeom>
        </p:spPr>
      </p:pic>
      <p:sp>
        <p:nvSpPr>
          <p:cNvPr id="2" name="Rectangle 1">
            <a:extLst>
              <a:ext uri="{FF2B5EF4-FFF2-40B4-BE49-F238E27FC236}">
                <a16:creationId xmlns:a16="http://schemas.microsoft.com/office/drawing/2014/main" id="{67C98CD3-6188-4F2F-AFFD-1E2A2AAC4E13}"/>
              </a:ext>
            </a:extLst>
          </p:cNvPr>
          <p:cNvSpPr/>
          <p:nvPr/>
        </p:nvSpPr>
        <p:spPr>
          <a:xfrm>
            <a:off x="1403266" y="260286"/>
            <a:ext cx="7204648"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Some Challenges Facing E-Commerce</a:t>
            </a:r>
          </a:p>
        </p:txBody>
      </p:sp>
      <p:sp>
        <p:nvSpPr>
          <p:cNvPr id="3" name="Rectangle 2">
            <a:extLst>
              <a:ext uri="{FF2B5EF4-FFF2-40B4-BE49-F238E27FC236}">
                <a16:creationId xmlns:a16="http://schemas.microsoft.com/office/drawing/2014/main" id="{18F057A7-971D-4247-98B9-5F0A061B9421}"/>
              </a:ext>
            </a:extLst>
          </p:cNvPr>
          <p:cNvSpPr/>
          <p:nvPr/>
        </p:nvSpPr>
        <p:spPr>
          <a:xfrm>
            <a:off x="1176322" y="1152193"/>
            <a:ext cx="9894952" cy="7429598"/>
          </a:xfrm>
          <a:prstGeom prst="rect">
            <a:avLst/>
          </a:prstGeom>
        </p:spPr>
        <p:txBody>
          <a:bodyPr wrap="square" anchor="ctr">
            <a:spAutoFit/>
          </a:bodyPr>
          <a:lstStyle/>
          <a:p>
            <a:pPr algn="just">
              <a:lnSpc>
                <a:spcPct val="107000"/>
              </a:lnSpc>
              <a:spcAft>
                <a:spcPts val="800"/>
              </a:spcAft>
            </a:pPr>
            <a:endParaRPr lang="en-US" sz="2400" b="1" dirty="0">
              <a:latin typeface="Times New Roman" panose="02020603050405020304" pitchFamily="18" charset="0"/>
              <a:cs typeface="Arial" panose="020B0604020202020204" pitchFamily="34" charset="0"/>
            </a:endParaRPr>
          </a:p>
          <a:p>
            <a:pPr algn="just">
              <a:lnSpc>
                <a:spcPct val="107000"/>
              </a:lnSpc>
              <a:spcAft>
                <a:spcPts val="800"/>
              </a:spcAft>
            </a:pPr>
            <a:r>
              <a:rPr lang="en-US" sz="2400" b="1" dirty="0">
                <a:latin typeface="Times New Roman" panose="02020603050405020304" pitchFamily="18" charset="0"/>
                <a:cs typeface="Arial" panose="020B0604020202020204" pitchFamily="34" charset="0"/>
              </a:rPr>
              <a:t>1.Technological Challenges</a:t>
            </a:r>
          </a:p>
          <a:p>
            <a:pPr algn="just">
              <a:lnSpc>
                <a:spcPct val="107000"/>
              </a:lnSpc>
              <a:spcAft>
                <a:spcPts val="800"/>
              </a:spcAft>
            </a:pPr>
            <a:r>
              <a:rPr lang="en-US" sz="2400" b="1" dirty="0">
                <a:latin typeface="Times New Roman" panose="02020603050405020304" pitchFamily="18" charset="0"/>
                <a:cs typeface="Arial" panose="020B0604020202020204" pitchFamily="34" charset="0"/>
              </a:rPr>
              <a:t>2.Economic &amp; Financial Challenges</a:t>
            </a:r>
          </a:p>
          <a:p>
            <a:pPr algn="just">
              <a:lnSpc>
                <a:spcPct val="107000"/>
              </a:lnSpc>
              <a:spcAft>
                <a:spcPts val="800"/>
              </a:spcAft>
            </a:pPr>
            <a:r>
              <a:rPr lang="en-US" sz="2400" b="1" dirty="0">
                <a:latin typeface="Times New Roman" panose="02020603050405020304" pitchFamily="18" charset="0"/>
                <a:cs typeface="Arial" panose="020B0604020202020204" pitchFamily="34" charset="0"/>
              </a:rPr>
              <a:t>3.Legal &amp; Regulatory Challenges</a:t>
            </a:r>
          </a:p>
          <a:p>
            <a:pPr algn="just">
              <a:lnSpc>
                <a:spcPct val="107000"/>
              </a:lnSpc>
              <a:spcAft>
                <a:spcPts val="800"/>
              </a:spcAft>
            </a:pPr>
            <a:r>
              <a:rPr lang="en-US" sz="2400" b="1" dirty="0">
                <a:latin typeface="Times New Roman" panose="02020603050405020304" pitchFamily="18" charset="0"/>
                <a:cs typeface="Arial" panose="020B0604020202020204" pitchFamily="34" charset="0"/>
              </a:rPr>
              <a:t>4.Logistical &amp; Operational Challenges</a:t>
            </a:r>
          </a:p>
          <a:p>
            <a:pPr algn="just">
              <a:lnSpc>
                <a:spcPct val="107000"/>
              </a:lnSpc>
              <a:spcAft>
                <a:spcPts val="800"/>
              </a:spcAft>
            </a:pPr>
            <a:r>
              <a:rPr lang="en-US" sz="2400" b="1" dirty="0">
                <a:latin typeface="Times New Roman" panose="02020603050405020304" pitchFamily="18" charset="0"/>
                <a:cs typeface="Arial" panose="020B0604020202020204" pitchFamily="34" charset="0"/>
              </a:rPr>
              <a:t>5. Customer-Related Challenges</a:t>
            </a:r>
          </a:p>
          <a:p>
            <a:pPr algn="just">
              <a:lnSpc>
                <a:spcPct val="107000"/>
              </a:lnSpc>
              <a:spcAft>
                <a:spcPts val="800"/>
              </a:spcAft>
            </a:pPr>
            <a:r>
              <a:rPr lang="en-US" sz="2400" b="1" dirty="0">
                <a:latin typeface="Times New Roman" panose="02020603050405020304" pitchFamily="18" charset="0"/>
                <a:cs typeface="Arial" panose="020B0604020202020204" pitchFamily="34" charset="0"/>
              </a:rPr>
              <a:t>6.Marketing Challenges</a:t>
            </a:r>
          </a:p>
          <a:p>
            <a:pPr algn="just">
              <a:lnSpc>
                <a:spcPct val="107000"/>
              </a:lnSpc>
              <a:spcAft>
                <a:spcPts val="800"/>
              </a:spcAft>
            </a:pPr>
            <a:r>
              <a:rPr lang="en-US" sz="2400" b="1" dirty="0">
                <a:latin typeface="Times New Roman" panose="02020603050405020304" pitchFamily="18" charset="0"/>
                <a:cs typeface="Arial" panose="020B0604020202020204" pitchFamily="34" charset="0"/>
              </a:rPr>
              <a:t>7.Challenges Specific to Developing Countries</a:t>
            </a:r>
          </a:p>
          <a:p>
            <a:pPr algn="just">
              <a:lnSpc>
                <a:spcPct val="107000"/>
              </a:lnSpc>
              <a:spcAft>
                <a:spcPts val="800"/>
              </a:spcAft>
            </a:pPr>
            <a:r>
              <a:rPr lang="en-US" sz="2400" b="1" dirty="0">
                <a:latin typeface="Times New Roman" panose="02020603050405020304" pitchFamily="18" charset="0"/>
                <a:cs typeface="Arial" panose="020B0604020202020204" pitchFamily="34" charset="0"/>
              </a:rPr>
              <a:t>8. Future Challenges</a:t>
            </a:r>
          </a:p>
          <a:p>
            <a:pPr algn="just">
              <a:lnSpc>
                <a:spcPct val="107000"/>
              </a:lnSpc>
              <a:spcAft>
                <a:spcPts val="800"/>
              </a:spcAft>
            </a:pPr>
            <a:endParaRPr lang="en-US" sz="2400" b="1"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2400" b="1"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2400" b="1"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2400" b="1"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2400" b="1" dirty="0">
              <a:latin typeface="Times New Roman" panose="02020603050405020304" pitchFamily="18" charset="0"/>
              <a:cs typeface="Arial" panose="020B0604020202020204" pitchFamily="34" charset="0"/>
            </a:endParaRPr>
          </a:p>
          <a:p>
            <a:pPr algn="just">
              <a:lnSpc>
                <a:spcPct val="107000"/>
              </a:lnSpc>
              <a:spcAft>
                <a:spcPts val="800"/>
              </a:spcAft>
            </a:pPr>
            <a:endParaRPr lang="en-US" sz="2400" b="1" dirty="0">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980940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46743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3FA29B21-F1B2-417A-A9C3-A85D1FEDD1E4}"/>
              </a:ext>
            </a:extLst>
          </p:cNvPr>
          <p:cNvSpPr/>
          <p:nvPr/>
        </p:nvSpPr>
        <p:spPr>
          <a:xfrm>
            <a:off x="3086540" y="330861"/>
            <a:ext cx="6018920" cy="645113"/>
          </a:xfrm>
          <a:prstGeom prst="rect">
            <a:avLst/>
          </a:prstGeom>
          <a:noFill/>
        </p:spPr>
        <p:txBody>
          <a:bodyPr wrap="square" rtlCol="0">
            <a:spAutoFit/>
          </a:bodyPr>
          <a:lstStyle/>
          <a:p>
            <a:pPr algn="ctr">
              <a:lnSpc>
                <a:spcPct val="107000"/>
              </a:lnSpc>
              <a:spcAft>
                <a:spcPts val="800"/>
              </a:spcAft>
            </a:pPr>
            <a:r>
              <a:rPr lang="en-US" sz="3600" b="1" dirty="0">
                <a:solidFill>
                  <a:srgbClr val="00B0F0"/>
                </a:solidFill>
                <a:latin typeface="Times New Roman" panose="02020603050405020304" pitchFamily="18" charset="0"/>
                <a:cs typeface="Arial" panose="020B0604020202020204" pitchFamily="34" charset="0"/>
              </a:rPr>
              <a:t>1.Technological Challenges</a:t>
            </a:r>
          </a:p>
        </p:txBody>
      </p:sp>
      <p:sp>
        <p:nvSpPr>
          <p:cNvPr id="9" name="Rectangle 8">
            <a:extLst>
              <a:ext uri="{FF2B5EF4-FFF2-40B4-BE49-F238E27FC236}">
                <a16:creationId xmlns:a16="http://schemas.microsoft.com/office/drawing/2014/main" id="{B26C54EB-A16E-47EE-8C10-F85FE688DD71}"/>
              </a:ext>
            </a:extLst>
          </p:cNvPr>
          <p:cNvSpPr/>
          <p:nvPr/>
        </p:nvSpPr>
        <p:spPr>
          <a:xfrm>
            <a:off x="2607212" y="2383833"/>
            <a:ext cx="6977576" cy="2432461"/>
          </a:xfrm>
          <a:prstGeom prst="rect">
            <a:avLst/>
          </a:prstGeom>
        </p:spPr>
        <p:txBody>
          <a:bodyPr wrap="square">
            <a:spAutoFit/>
          </a:bodyPr>
          <a:lstStyle/>
          <a:p>
            <a:pPr marL="285750" indent="-285750">
              <a:lnSpc>
                <a:spcPct val="107000"/>
              </a:lnSpc>
              <a:spcAft>
                <a:spcPts val="800"/>
              </a:spcAft>
              <a:buFont typeface="Wingdings" panose="05000000000000000000" pitchFamily="2" charset="2"/>
              <a:buChar char="q"/>
            </a:pPr>
            <a:r>
              <a:rPr lang="en-US" sz="2800" b="1" dirty="0">
                <a:latin typeface="Times New Roman" panose="02020603050405020304" pitchFamily="18" charset="0"/>
                <a:ea typeface="Times New Roman" panose="02020603050405020304" pitchFamily="18" charset="0"/>
                <a:cs typeface="Arial" panose="020B0604020202020204" pitchFamily="34" charset="0"/>
              </a:rPr>
              <a:t>Cybersecurity Threats</a:t>
            </a:r>
          </a:p>
          <a:p>
            <a:pPr marL="285750" indent="-285750">
              <a:lnSpc>
                <a:spcPct val="107000"/>
              </a:lnSpc>
              <a:spcAft>
                <a:spcPts val="800"/>
              </a:spcAft>
              <a:buFont typeface="Wingdings" panose="05000000000000000000" pitchFamily="2" charset="2"/>
              <a:buChar char="q"/>
            </a:pPr>
            <a:r>
              <a:rPr lang="en-US" sz="2800" b="1" dirty="0">
                <a:latin typeface="Times New Roman" panose="02020603050405020304" pitchFamily="18" charset="0"/>
                <a:cs typeface="Arial" panose="020B0604020202020204" pitchFamily="34" charset="0"/>
              </a:rPr>
              <a:t>System Downtime &amp; Technical Failures</a:t>
            </a:r>
          </a:p>
          <a:p>
            <a:pPr marL="285750" indent="-285750">
              <a:lnSpc>
                <a:spcPct val="107000"/>
              </a:lnSpc>
              <a:spcAft>
                <a:spcPts val="800"/>
              </a:spcAft>
              <a:buFont typeface="Wingdings" panose="05000000000000000000" pitchFamily="2" charset="2"/>
              <a:buChar char="q"/>
            </a:pPr>
            <a:r>
              <a:rPr lang="en-US" sz="2800" b="1" dirty="0">
                <a:latin typeface="Times New Roman" panose="02020603050405020304" pitchFamily="18" charset="0"/>
                <a:cs typeface="Arial" panose="020B0604020202020204" pitchFamily="34" charset="0"/>
              </a:rPr>
              <a:t> Integration with Legacy Systems</a:t>
            </a:r>
          </a:p>
          <a:p>
            <a:pPr marL="171450" indent="-171450">
              <a:lnSpc>
                <a:spcPct val="107000"/>
              </a:lnSpc>
              <a:spcAft>
                <a:spcPts val="800"/>
              </a:spcAft>
              <a:buFont typeface="Wingdings" panose="05000000000000000000" pitchFamily="2" charset="2"/>
              <a:buChar char="q"/>
            </a:pPr>
            <a:endParaRPr lang="en-US" sz="1600" dirty="0">
              <a:latin typeface="Calibri" panose="020F050202020403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Wingdings" panose="05000000000000000000" pitchFamily="2" charset="2"/>
              <a:buChar char="q"/>
            </a:pPr>
            <a:endParaRPr lang="en-US"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135436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9865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46746189-0BBD-46E6-A6D6-D3FB34272581}"/>
              </a:ext>
            </a:extLst>
          </p:cNvPr>
          <p:cNvSpPr/>
          <p:nvPr/>
        </p:nvSpPr>
        <p:spPr>
          <a:xfrm>
            <a:off x="2658794" y="2643529"/>
            <a:ext cx="8145194" cy="2213106"/>
          </a:xfrm>
          <a:prstGeom prst="rect">
            <a:avLst/>
          </a:prstGeom>
        </p:spPr>
        <p:txBody>
          <a:bodyPr wrap="square">
            <a:spAutoFit/>
          </a:bodyPr>
          <a:lstStyle/>
          <a:p>
            <a:pPr marL="457200" indent="-457200">
              <a:lnSpc>
                <a:spcPct val="107000"/>
              </a:lnSpc>
              <a:spcAft>
                <a:spcPts val="800"/>
              </a:spcAft>
              <a:buFont typeface="Wingdings" panose="05000000000000000000" pitchFamily="2" charset="2"/>
              <a:buChar char="q"/>
            </a:pPr>
            <a:r>
              <a:rPr lang="en-US" sz="2800" b="1" dirty="0">
                <a:latin typeface="Times New Roman" panose="02020603050405020304" pitchFamily="18" charset="0"/>
                <a:cs typeface="Arial" panose="020B0604020202020204" pitchFamily="34" charset="0"/>
              </a:rPr>
              <a:t>Cybersecurity Threats</a:t>
            </a:r>
          </a:p>
          <a:p>
            <a:pPr marL="457200" indent="-457200">
              <a:lnSpc>
                <a:spcPct val="107000"/>
              </a:lnSpc>
              <a:spcAft>
                <a:spcPts val="800"/>
              </a:spcAft>
              <a:buFont typeface="Wingdings" panose="05000000000000000000" pitchFamily="2" charset="2"/>
              <a:buChar char="§"/>
            </a:pPr>
            <a:r>
              <a:rPr lang="en-US" sz="2800" dirty="0">
                <a:latin typeface="Times New Roman" panose="02020603050405020304" pitchFamily="18" charset="0"/>
                <a:cs typeface="Arial" panose="020B0604020202020204" pitchFamily="34" charset="0"/>
              </a:rPr>
              <a:t>Hacking, phishing, malware, ransomware attacks</a:t>
            </a:r>
          </a:p>
          <a:p>
            <a:pPr marL="457200" indent="-457200">
              <a:lnSpc>
                <a:spcPct val="107000"/>
              </a:lnSpc>
              <a:spcAft>
                <a:spcPts val="800"/>
              </a:spcAft>
              <a:buFont typeface="Wingdings" panose="05000000000000000000" pitchFamily="2" charset="2"/>
              <a:buChar char="§"/>
            </a:pPr>
            <a:r>
              <a:rPr lang="en-US" sz="2800" dirty="0">
                <a:latin typeface="Times New Roman" panose="02020603050405020304" pitchFamily="18" charset="0"/>
                <a:cs typeface="Arial" panose="020B0604020202020204" pitchFamily="34" charset="0"/>
              </a:rPr>
              <a:t>Data breaches that expose customer information</a:t>
            </a:r>
          </a:p>
          <a:p>
            <a:pPr marL="457200" indent="-457200">
              <a:lnSpc>
                <a:spcPct val="107000"/>
              </a:lnSpc>
              <a:spcAft>
                <a:spcPts val="800"/>
              </a:spcAft>
              <a:buFont typeface="Wingdings" panose="05000000000000000000" pitchFamily="2" charset="2"/>
              <a:buChar char="§"/>
            </a:pPr>
            <a:r>
              <a:rPr lang="en-US" sz="2800" dirty="0">
                <a:latin typeface="Times New Roman" panose="02020603050405020304" pitchFamily="18" charset="0"/>
                <a:cs typeface="Arial" panose="020B0604020202020204" pitchFamily="34" charset="0"/>
              </a:rPr>
              <a:t>Weak cybersecurity reduces customer trust</a:t>
            </a:r>
          </a:p>
        </p:txBody>
      </p:sp>
      <p:sp>
        <p:nvSpPr>
          <p:cNvPr id="3" name="Rectangle 2">
            <a:extLst>
              <a:ext uri="{FF2B5EF4-FFF2-40B4-BE49-F238E27FC236}">
                <a16:creationId xmlns:a16="http://schemas.microsoft.com/office/drawing/2014/main" id="{EC954A39-9776-486E-8075-ADB21303B50A}"/>
              </a:ext>
            </a:extLst>
          </p:cNvPr>
          <p:cNvSpPr/>
          <p:nvPr/>
        </p:nvSpPr>
        <p:spPr>
          <a:xfrm>
            <a:off x="2474476" y="535354"/>
            <a:ext cx="6907236" cy="645113"/>
          </a:xfrm>
          <a:prstGeom prst="rect">
            <a:avLst/>
          </a:prstGeom>
          <a:noFill/>
        </p:spPr>
        <p:txBody>
          <a:bodyPr wrap="square" rtlCol="0">
            <a:spAutoFit/>
          </a:bodyPr>
          <a:lstStyle/>
          <a:p>
            <a:pPr algn="ctr">
              <a:lnSpc>
                <a:spcPct val="107000"/>
              </a:lnSpc>
              <a:spcAft>
                <a:spcPts val="800"/>
              </a:spcAft>
            </a:pPr>
            <a:r>
              <a:rPr lang="en-US" sz="3600" b="1" dirty="0">
                <a:solidFill>
                  <a:srgbClr val="00B0F0"/>
                </a:solidFill>
                <a:latin typeface="Times New Roman" panose="02020603050405020304" pitchFamily="18" charset="0"/>
                <a:cs typeface="Arial" panose="020B0604020202020204" pitchFamily="34" charset="0"/>
              </a:rPr>
              <a:t>Cybersecurity Threats</a:t>
            </a:r>
          </a:p>
        </p:txBody>
      </p:sp>
    </p:spTree>
    <p:extLst>
      <p:ext uri="{BB962C8B-B14F-4D97-AF65-F5344CB8AC3E}">
        <p14:creationId xmlns:p14="http://schemas.microsoft.com/office/powerpoint/2010/main" val="14774014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417091" y="268963"/>
            <a:ext cx="1566900" cy="1076343"/>
          </a:xfrm>
          <a:prstGeom prst="rect">
            <a:avLst/>
          </a:prstGeom>
        </p:spPr>
      </p:pic>
      <p:sp>
        <p:nvSpPr>
          <p:cNvPr id="2" name="Rectangle 1">
            <a:extLst>
              <a:ext uri="{FF2B5EF4-FFF2-40B4-BE49-F238E27FC236}">
                <a16:creationId xmlns:a16="http://schemas.microsoft.com/office/drawing/2014/main" id="{9E513F40-ED1D-4C06-A3A6-1A9C50A939F2}"/>
              </a:ext>
            </a:extLst>
          </p:cNvPr>
          <p:cNvSpPr/>
          <p:nvPr/>
        </p:nvSpPr>
        <p:spPr>
          <a:xfrm>
            <a:off x="2180407" y="2580413"/>
            <a:ext cx="8382000" cy="2221442"/>
          </a:xfrm>
          <a:prstGeom prst="rect">
            <a:avLst/>
          </a:prstGeom>
        </p:spPr>
        <p:txBody>
          <a:bodyPr wrap="square">
            <a:spAutoFit/>
          </a:bodyPr>
          <a:lstStyle/>
          <a:p>
            <a:pPr marL="457200" indent="-457200">
              <a:lnSpc>
                <a:spcPct val="107000"/>
              </a:lnSpc>
              <a:spcAft>
                <a:spcPts val="800"/>
              </a:spcAft>
              <a:buFont typeface="Wingdings" panose="05000000000000000000" pitchFamily="2" charset="2"/>
              <a:buChar char="q"/>
            </a:pPr>
            <a:r>
              <a:rPr lang="en-US" sz="2800" b="1" dirty="0">
                <a:latin typeface="Times New Roman" panose="02020603050405020304" pitchFamily="18" charset="0"/>
                <a:ea typeface="Times New Roman" panose="02020603050405020304" pitchFamily="18" charset="0"/>
                <a:cs typeface="Arial" panose="020B0604020202020204" pitchFamily="34" charset="0"/>
              </a:rPr>
              <a:t>System Downtime &amp; Technical Failures</a:t>
            </a:r>
            <a:endParaRPr lang="en-US" dirty="0">
              <a:latin typeface="Calibri" panose="020F0502020204030204" pitchFamily="34" charset="0"/>
              <a:ea typeface="Calibri" panose="020F0502020204030204" pitchFamily="34" charset="0"/>
              <a:cs typeface="Arial" panose="020B0604020202020204" pitchFamily="34" charset="0"/>
            </a:endParaRPr>
          </a:p>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Website crashes during peak seasons</a:t>
            </a:r>
            <a:endParaRPr lang="en-US" dirty="0">
              <a:latin typeface="Calibri" panose="020F0502020204030204" pitchFamily="34" charset="0"/>
              <a:ea typeface="Calibri" panose="020F0502020204030204" pitchFamily="34" charset="0"/>
              <a:cs typeface="Arial" panose="020B0604020202020204" pitchFamily="34" charset="0"/>
            </a:endParaRPr>
          </a:p>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Slow page loading affects user experience</a:t>
            </a:r>
            <a:endParaRPr lang="en-US" dirty="0">
              <a:latin typeface="Calibri" panose="020F0502020204030204" pitchFamily="34" charset="0"/>
              <a:ea typeface="Calibri" panose="020F0502020204030204" pitchFamily="34" charset="0"/>
              <a:cs typeface="Arial" panose="020B0604020202020204" pitchFamily="34" charset="0"/>
            </a:endParaRPr>
          </a:p>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Server issues affecting payment processing</a:t>
            </a:r>
            <a:endParaRPr lang="en-US"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7CCFD0AB-5BD5-40A0-9FBE-46541B4CC110}"/>
              </a:ext>
            </a:extLst>
          </p:cNvPr>
          <p:cNvSpPr/>
          <p:nvPr/>
        </p:nvSpPr>
        <p:spPr>
          <a:xfrm>
            <a:off x="2407795" y="832697"/>
            <a:ext cx="7948266"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System Downtime &amp; Technical Failures</a:t>
            </a:r>
          </a:p>
        </p:txBody>
      </p:sp>
    </p:spTree>
    <p:extLst>
      <p:ext uri="{BB962C8B-B14F-4D97-AF65-F5344CB8AC3E}">
        <p14:creationId xmlns:p14="http://schemas.microsoft.com/office/powerpoint/2010/main" val="5016355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D0C49177-5E9E-407E-9C6C-285E108469CF}"/>
              </a:ext>
            </a:extLst>
          </p:cNvPr>
          <p:cNvSpPr/>
          <p:nvPr/>
        </p:nvSpPr>
        <p:spPr>
          <a:xfrm>
            <a:off x="1645920" y="2694824"/>
            <a:ext cx="8749402" cy="2118850"/>
          </a:xfrm>
          <a:prstGeom prst="rect">
            <a:avLst/>
          </a:prstGeom>
        </p:spPr>
        <p:txBody>
          <a:bodyPr wrap="square">
            <a:spAutoFit/>
          </a:bodyPr>
          <a:lstStyle/>
          <a:p>
            <a:pPr marL="457200" indent="-457200">
              <a:lnSpc>
                <a:spcPct val="107000"/>
              </a:lnSpc>
              <a:spcAft>
                <a:spcPts val="800"/>
              </a:spcAft>
              <a:buFont typeface="Wingdings" panose="05000000000000000000" pitchFamily="2" charset="2"/>
              <a:buChar char="q"/>
            </a:pPr>
            <a:r>
              <a:rPr lang="en-US" sz="2800" b="1" dirty="0">
                <a:latin typeface="Times New Roman" panose="02020603050405020304" pitchFamily="18" charset="0"/>
                <a:ea typeface="Times New Roman" panose="02020603050405020304" pitchFamily="18" charset="0"/>
                <a:cs typeface="Arial" panose="020B0604020202020204" pitchFamily="34" charset="0"/>
              </a:rPr>
              <a:t> Integration with Legacy Systems</a:t>
            </a:r>
            <a:endParaRPr lang="en-US" dirty="0">
              <a:latin typeface="Calibri" panose="020F0502020204030204" pitchFamily="34" charset="0"/>
              <a:ea typeface="Calibri" panose="020F0502020204030204" pitchFamily="34" charset="0"/>
              <a:cs typeface="Arial" panose="020B0604020202020204" pitchFamily="34" charset="0"/>
            </a:endParaRPr>
          </a:p>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Difficulty linking old systems (inventory, accounting) with new e-commerce platforms</a:t>
            </a:r>
            <a:endParaRPr lang="en-US" dirty="0">
              <a:latin typeface="Calibri" panose="020F0502020204030204" pitchFamily="34" charset="0"/>
              <a:ea typeface="Calibri" panose="020F0502020204030204" pitchFamily="34" charset="0"/>
              <a:cs typeface="Arial" panose="020B0604020202020204" pitchFamily="34" charset="0"/>
            </a:endParaRPr>
          </a:p>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High cost of upgrading or replacing outdated systems</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36ACE371-96F3-4229-811C-EAFB53CC0A23}"/>
              </a:ext>
            </a:extLst>
          </p:cNvPr>
          <p:cNvSpPr/>
          <p:nvPr/>
        </p:nvSpPr>
        <p:spPr>
          <a:xfrm>
            <a:off x="2761925" y="754737"/>
            <a:ext cx="6750567" cy="655885"/>
          </a:xfrm>
          <a:prstGeom prst="rect">
            <a:avLst/>
          </a:prstGeom>
          <a:noFill/>
        </p:spPr>
        <p:txBody>
          <a:bodyPr wrap="square" rtlCol="0">
            <a:spAutoFit/>
          </a:bodyPr>
          <a:lstStyle/>
          <a:p>
            <a:pPr algn="ctr">
              <a:lnSpc>
                <a:spcPct val="107000"/>
              </a:lnSpc>
              <a:spcAft>
                <a:spcPts val="800"/>
              </a:spcAft>
            </a:pPr>
            <a:r>
              <a:rPr lang="en-US" sz="3600" b="1" dirty="0">
                <a:solidFill>
                  <a:srgbClr val="00B0F0"/>
                </a:solidFill>
                <a:latin typeface="Times New Roman" panose="02020603050405020304" pitchFamily="18" charset="0"/>
                <a:cs typeface="Arial" panose="020B0604020202020204" pitchFamily="34" charset="0"/>
              </a:rPr>
              <a:t> Integration with Legacy Systems</a:t>
            </a:r>
          </a:p>
        </p:txBody>
      </p:sp>
    </p:spTree>
    <p:extLst>
      <p:ext uri="{BB962C8B-B14F-4D97-AF65-F5344CB8AC3E}">
        <p14:creationId xmlns:p14="http://schemas.microsoft.com/office/powerpoint/2010/main" val="12961018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6BBA8398-9B3A-4FDC-B480-9E17978448E5}"/>
              </a:ext>
            </a:extLst>
          </p:cNvPr>
          <p:cNvSpPr/>
          <p:nvPr/>
        </p:nvSpPr>
        <p:spPr>
          <a:xfrm>
            <a:off x="2362050" y="547731"/>
            <a:ext cx="7467899" cy="645113"/>
          </a:xfrm>
          <a:prstGeom prst="rect">
            <a:avLst/>
          </a:prstGeom>
          <a:noFill/>
        </p:spPr>
        <p:txBody>
          <a:bodyPr wrap="square" rtlCol="0">
            <a:spAutoFit/>
          </a:bodyPr>
          <a:lstStyle/>
          <a:p>
            <a:pPr algn="ctr">
              <a:lnSpc>
                <a:spcPct val="107000"/>
              </a:lnSpc>
              <a:spcAft>
                <a:spcPts val="800"/>
              </a:spcAft>
            </a:pPr>
            <a:r>
              <a:rPr lang="en-US" sz="3600" b="1" dirty="0">
                <a:solidFill>
                  <a:srgbClr val="00B0F0"/>
                </a:solidFill>
                <a:latin typeface="Times New Roman" panose="02020603050405020304" pitchFamily="18" charset="0"/>
                <a:cs typeface="Arial" panose="020B0604020202020204" pitchFamily="34" charset="0"/>
              </a:rPr>
              <a:t>2.Economic &amp; Financial Challenges</a:t>
            </a:r>
          </a:p>
        </p:txBody>
      </p:sp>
      <p:sp>
        <p:nvSpPr>
          <p:cNvPr id="2" name="Rectangle 1">
            <a:extLst>
              <a:ext uri="{FF2B5EF4-FFF2-40B4-BE49-F238E27FC236}">
                <a16:creationId xmlns:a16="http://schemas.microsoft.com/office/drawing/2014/main" id="{EFAA0E3B-E0E7-4B54-923E-965B1DBDEEE5}"/>
              </a:ext>
            </a:extLst>
          </p:cNvPr>
          <p:cNvSpPr/>
          <p:nvPr/>
        </p:nvSpPr>
        <p:spPr>
          <a:xfrm>
            <a:off x="3019865" y="2805895"/>
            <a:ext cx="6502101" cy="2366610"/>
          </a:xfrm>
          <a:prstGeom prst="rect">
            <a:avLst/>
          </a:prstGeom>
        </p:spPr>
        <p:txBody>
          <a:bodyPr wrap="none">
            <a:spAutoFit/>
          </a:bodyPr>
          <a:lstStyle/>
          <a:p>
            <a:pPr marL="457200" indent="-457200">
              <a:lnSpc>
                <a:spcPct val="107000"/>
              </a:lnSpc>
              <a:spcAft>
                <a:spcPts val="800"/>
              </a:spcAft>
              <a:buFont typeface="Wingdings" panose="05000000000000000000" pitchFamily="2" charset="2"/>
              <a:buChar char="q"/>
            </a:pPr>
            <a:r>
              <a:rPr lang="en-US" sz="2800" dirty="0">
                <a:latin typeface="Times New Roman" panose="02020603050405020304" pitchFamily="18" charset="0"/>
                <a:ea typeface="Times New Roman" panose="02020603050405020304" pitchFamily="18" charset="0"/>
                <a:cs typeface="Arial" panose="020B0604020202020204" pitchFamily="34" charset="0"/>
              </a:rPr>
              <a:t> </a:t>
            </a:r>
            <a:r>
              <a:rPr lang="en-US" sz="2800" dirty="0">
                <a:latin typeface="Times New Roman" panose="02020603050405020304" pitchFamily="18" charset="0"/>
                <a:cs typeface="Arial" panose="020B0604020202020204" pitchFamily="34" charset="0"/>
              </a:rPr>
              <a:t>High Initial Setup &amp; Maintenance Costs</a:t>
            </a:r>
          </a:p>
          <a:p>
            <a:pPr marL="457200" indent="-457200">
              <a:lnSpc>
                <a:spcPct val="107000"/>
              </a:lnSpc>
              <a:spcAft>
                <a:spcPts val="800"/>
              </a:spcAft>
              <a:buFont typeface="Wingdings" panose="05000000000000000000" pitchFamily="2" charset="2"/>
              <a:buChar char="q"/>
            </a:pPr>
            <a:r>
              <a:rPr lang="en-US" sz="2800" dirty="0">
                <a:latin typeface="Times New Roman" panose="02020603050405020304" pitchFamily="18" charset="0"/>
                <a:cs typeface="Arial" panose="020B0604020202020204" pitchFamily="34" charset="0"/>
              </a:rPr>
              <a:t>Payment Processing Issues</a:t>
            </a:r>
          </a:p>
          <a:p>
            <a:pPr marL="457200" indent="-457200">
              <a:lnSpc>
                <a:spcPct val="107000"/>
              </a:lnSpc>
              <a:spcAft>
                <a:spcPts val="800"/>
              </a:spcAft>
              <a:buFont typeface="Wingdings" panose="05000000000000000000" pitchFamily="2" charset="2"/>
              <a:buChar char="q"/>
            </a:pPr>
            <a:r>
              <a:rPr lang="en-US" sz="2800" dirty="0">
                <a:latin typeface="Times New Roman" panose="02020603050405020304" pitchFamily="18" charset="0"/>
                <a:cs typeface="Arial" panose="020B0604020202020204" pitchFamily="34" charset="0"/>
              </a:rPr>
              <a:t>Competition &amp; Market Saturation</a:t>
            </a:r>
          </a:p>
          <a:p>
            <a:pPr marL="171450" indent="-171450">
              <a:lnSpc>
                <a:spcPct val="107000"/>
              </a:lnSpc>
              <a:spcAft>
                <a:spcPts val="800"/>
              </a:spcAft>
              <a:buFont typeface="Wingdings" panose="05000000000000000000" pitchFamily="2" charset="2"/>
              <a:buChar char="q"/>
            </a:pPr>
            <a:endParaRPr lang="en-US" sz="1200" dirty="0">
              <a:latin typeface="Calibri" panose="020F0502020204030204" pitchFamily="34" charset="0"/>
              <a:ea typeface="Calibri" panose="020F0502020204030204" pitchFamily="34" charset="0"/>
              <a:cs typeface="Arial" panose="020B0604020202020204" pitchFamily="34" charset="0"/>
            </a:endParaRPr>
          </a:p>
          <a:p>
            <a:pPr marL="285750" indent="-285750">
              <a:lnSpc>
                <a:spcPct val="107000"/>
              </a:lnSpc>
              <a:spcAft>
                <a:spcPts val="800"/>
              </a:spcAft>
              <a:buFont typeface="Wingdings" panose="05000000000000000000" pitchFamily="2" charset="2"/>
              <a:buChar char="q"/>
            </a:pPr>
            <a:endParaRPr lang="en-US"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422699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12F6C6BE-20A7-40D1-AD3B-BF93DA4E6F42}"/>
              </a:ext>
            </a:extLst>
          </p:cNvPr>
          <p:cNvSpPr/>
          <p:nvPr/>
        </p:nvSpPr>
        <p:spPr>
          <a:xfrm>
            <a:off x="1997613" y="2788715"/>
            <a:ext cx="8004516" cy="2118850"/>
          </a:xfrm>
          <a:prstGeom prst="rect">
            <a:avLst/>
          </a:prstGeom>
        </p:spPr>
        <p:txBody>
          <a:bodyPr wrap="square">
            <a:spAutoFit/>
          </a:bodyPr>
          <a:lstStyle/>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 High Initial Setup &amp; Maintenance Costs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Website development, hosting, cybersecurity tools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Ongoing costs: digital marketing, platform updates, logistics</a:t>
            </a:r>
            <a:endParaRPr lang="en-US" dirty="0">
              <a:latin typeface="Calibri" panose="020F050202020403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E88B7162-E47C-4DCF-8773-517942DC3888}"/>
              </a:ext>
            </a:extLst>
          </p:cNvPr>
          <p:cNvSpPr/>
          <p:nvPr/>
        </p:nvSpPr>
        <p:spPr>
          <a:xfrm>
            <a:off x="2129446" y="527238"/>
            <a:ext cx="8212506"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 High Initial Setup &amp; </a:t>
            </a:r>
            <a:r>
              <a:rPr lang="en-US" sz="3200" b="1">
                <a:solidFill>
                  <a:srgbClr val="00B0F0"/>
                </a:solidFill>
                <a:latin typeface="Times New Roman" panose="02020603050405020304" pitchFamily="18" charset="0"/>
                <a:cs typeface="Arial" panose="020B0604020202020204" pitchFamily="34" charset="0"/>
              </a:rPr>
              <a:t>Maintenance Costs</a:t>
            </a:r>
            <a:endParaRPr lang="en-US" sz="3200" b="1" dirty="0">
              <a:solidFill>
                <a:srgbClr val="00B0F0"/>
              </a:solidFill>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85536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36831C45-B266-4119-A95A-48AD77629D37}"/>
              </a:ext>
            </a:extLst>
          </p:cNvPr>
          <p:cNvSpPr/>
          <p:nvPr/>
        </p:nvSpPr>
        <p:spPr>
          <a:xfrm>
            <a:off x="1708392" y="2591666"/>
            <a:ext cx="9423008" cy="2221442"/>
          </a:xfrm>
          <a:prstGeom prst="rect">
            <a:avLst/>
          </a:prstGeom>
        </p:spPr>
        <p:txBody>
          <a:bodyPr wrap="square">
            <a:spAutoFit/>
          </a:bodyPr>
          <a:lstStyle/>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Payment Processing Issues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Limited access to global payment gateways in some regions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High transaction fees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Currency fluctuations in cross-border e-commerce</a:t>
            </a:r>
            <a:endParaRPr lang="en-US"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5D2DBFD-9E1F-40B0-B64D-0FD22445BD27}"/>
              </a:ext>
            </a:extLst>
          </p:cNvPr>
          <p:cNvSpPr/>
          <p:nvPr/>
        </p:nvSpPr>
        <p:spPr>
          <a:xfrm>
            <a:off x="3193553" y="510218"/>
            <a:ext cx="5638508"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Payment Processing Issues</a:t>
            </a:r>
          </a:p>
        </p:txBody>
      </p:sp>
    </p:spTree>
    <p:extLst>
      <p:ext uri="{BB962C8B-B14F-4D97-AF65-F5344CB8AC3E}">
        <p14:creationId xmlns:p14="http://schemas.microsoft.com/office/powerpoint/2010/main" val="14117050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55219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2CA3528A-3215-492D-93EA-63C367AB47D1}"/>
              </a:ext>
            </a:extLst>
          </p:cNvPr>
          <p:cNvSpPr/>
          <p:nvPr/>
        </p:nvSpPr>
        <p:spPr>
          <a:xfrm>
            <a:off x="1420837" y="2718192"/>
            <a:ext cx="9805181" cy="2221442"/>
          </a:xfrm>
          <a:prstGeom prst="rect">
            <a:avLst/>
          </a:prstGeom>
        </p:spPr>
        <p:txBody>
          <a:bodyPr wrap="square">
            <a:spAutoFit/>
          </a:bodyPr>
          <a:lstStyle/>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Competition &amp; Market Saturation</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Intense competition from global giants like Amazon, Alibaba</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Price wars reduce profitability</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High customer expectations for free shipping and fast delivery</a:t>
            </a:r>
            <a:endParaRPr lang="en-US"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F0BC954-F1A3-4CA6-8FB6-3746A63CC467}"/>
              </a:ext>
            </a:extLst>
          </p:cNvPr>
          <p:cNvSpPr/>
          <p:nvPr/>
        </p:nvSpPr>
        <p:spPr>
          <a:xfrm>
            <a:off x="2825067" y="569222"/>
            <a:ext cx="6051647" cy="522259"/>
          </a:xfrm>
          <a:prstGeom prst="rect">
            <a:avLst/>
          </a:prstGeom>
          <a:noFill/>
        </p:spPr>
        <p:txBody>
          <a:bodyPr wrap="square" rtlCol="0">
            <a:spAutoFit/>
          </a:bodyPr>
          <a:lstStyle/>
          <a:p>
            <a:pPr algn="ctr">
              <a:lnSpc>
                <a:spcPct val="107000"/>
              </a:lnSpc>
              <a:spcAft>
                <a:spcPts val="800"/>
              </a:spcAft>
            </a:pPr>
            <a:r>
              <a:rPr lang="en-US" sz="2800" b="1" dirty="0">
                <a:solidFill>
                  <a:srgbClr val="00B0F0"/>
                </a:solidFill>
                <a:latin typeface="Times New Roman" panose="02020603050405020304" pitchFamily="18" charset="0"/>
                <a:cs typeface="Arial" panose="020B0604020202020204" pitchFamily="34" charset="0"/>
              </a:rPr>
              <a:t>Competition &amp; Market Saturation</a:t>
            </a:r>
          </a:p>
        </p:txBody>
      </p:sp>
    </p:spTree>
    <p:extLst>
      <p:ext uri="{BB962C8B-B14F-4D97-AF65-F5344CB8AC3E}">
        <p14:creationId xmlns:p14="http://schemas.microsoft.com/office/powerpoint/2010/main" val="38330293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231193"/>
            <a:ext cx="11240332" cy="53578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340969" y="330537"/>
            <a:ext cx="1193617" cy="9215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342455" y="375286"/>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572331" y="559952"/>
            <a:ext cx="656824" cy="14465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1B7F5C76-B6DA-4CA3-B4D2-63FAE534BCBE}"/>
              </a:ext>
            </a:extLst>
          </p:cNvPr>
          <p:cNvSpPr/>
          <p:nvPr/>
        </p:nvSpPr>
        <p:spPr>
          <a:xfrm>
            <a:off x="1059617" y="1390055"/>
            <a:ext cx="10560052" cy="5240537"/>
          </a:xfrm>
          <a:prstGeom prst="rect">
            <a:avLst/>
          </a:prstGeom>
        </p:spPr>
        <p:txBody>
          <a:bodyPr wrap="square">
            <a:spAutoFit/>
          </a:bodyPr>
          <a:lstStyle/>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1 Data Protection and Privacy Laws</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Compliance with general data protection regulations (GDPR) and other privacy regulations</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Need for transparent data handling policies</a:t>
            </a:r>
            <a:endParaRPr lang="en-US" sz="16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2 Taxation Issues</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Complexity in calculating cross-border taxes</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Different countries impose different value-added tax&amp; goods and services tax (VAT/GST) rules</a:t>
            </a:r>
            <a:endParaRPr lang="en-US" sz="16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3 Consumer Protection Laws</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Return and refund regulations</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Responsibility in cases of counterfeit or defective products</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2F44EE2-25A3-429D-B97B-3D7936FCFFC2}"/>
              </a:ext>
            </a:extLst>
          </p:cNvPr>
          <p:cNvSpPr/>
          <p:nvPr/>
        </p:nvSpPr>
        <p:spPr>
          <a:xfrm>
            <a:off x="2438420" y="375286"/>
            <a:ext cx="6642027"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3.Legal &amp; Regulatory Challenges</a:t>
            </a:r>
          </a:p>
        </p:txBody>
      </p:sp>
    </p:spTree>
    <p:extLst>
      <p:ext uri="{BB962C8B-B14F-4D97-AF65-F5344CB8AC3E}">
        <p14:creationId xmlns:p14="http://schemas.microsoft.com/office/powerpoint/2010/main" val="13175598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975975"/>
            <a:ext cx="10812720" cy="56929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3946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80047"/>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271871" y="33586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B8CB9325-8C17-4FF6-97FA-C204F35F2518}"/>
              </a:ext>
            </a:extLst>
          </p:cNvPr>
          <p:cNvSpPr/>
          <p:nvPr/>
        </p:nvSpPr>
        <p:spPr>
          <a:xfrm>
            <a:off x="2276977" y="1104212"/>
            <a:ext cx="8737799" cy="5156412"/>
          </a:xfrm>
          <a:prstGeom prst="rect">
            <a:avLst/>
          </a:prstGeom>
        </p:spPr>
        <p:txBody>
          <a:bodyPr wrap="square">
            <a:spAutoFit/>
          </a:bodyPr>
          <a:lstStyle/>
          <a:p>
            <a:pPr>
              <a:lnSpc>
                <a:spcPct val="107000"/>
              </a:lnSpc>
              <a:spcAft>
                <a:spcPts val="800"/>
              </a:spcAft>
            </a:pPr>
            <a:r>
              <a:rPr lang="en-US" sz="2000" b="1" dirty="0">
                <a:latin typeface="Times New Roman" panose="02020603050405020304" pitchFamily="18" charset="0"/>
                <a:ea typeface="Times New Roman" panose="02020603050405020304" pitchFamily="18" charset="0"/>
                <a:cs typeface="Arial" panose="020B0604020202020204" pitchFamily="34" charset="0"/>
              </a:rPr>
              <a:t>1 Delivery and Fulfillment Issues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Delayed or lost shipments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High last-mile delivery costs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Insufficient delivery infrastructure in developing countries</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1" dirty="0">
                <a:latin typeface="Times New Roman" panose="02020603050405020304" pitchFamily="18" charset="0"/>
                <a:ea typeface="Times New Roman" panose="02020603050405020304" pitchFamily="18" charset="0"/>
                <a:cs typeface="Arial" panose="020B0604020202020204" pitchFamily="34" charset="0"/>
              </a:rPr>
              <a:t>2 Inventory &amp; Supply Chain Management</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Difficulty predicting demand</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Stockouts or overstocking</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Global supply chain disruptions (e.g., pandemics, political instability)</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1" dirty="0">
                <a:latin typeface="Times New Roman" panose="02020603050405020304" pitchFamily="18" charset="0"/>
                <a:ea typeface="Times New Roman" panose="02020603050405020304" pitchFamily="18" charset="0"/>
                <a:cs typeface="Arial" panose="020B0604020202020204" pitchFamily="34" charset="0"/>
              </a:rPr>
              <a:t>3 Reverse Logistics (Returns)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High cost of processing returns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Fraudulent return claims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Environmental impact of shipping back items</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99A999C3-242B-4C96-8A3B-C59C4572BE0C}"/>
              </a:ext>
            </a:extLst>
          </p:cNvPr>
          <p:cNvSpPr/>
          <p:nvPr/>
        </p:nvSpPr>
        <p:spPr>
          <a:xfrm>
            <a:off x="2492026" y="245970"/>
            <a:ext cx="7496035"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4.Logistical &amp; Operational Challenges</a:t>
            </a:r>
          </a:p>
        </p:txBody>
      </p:sp>
    </p:spTree>
    <p:extLst>
      <p:ext uri="{BB962C8B-B14F-4D97-AF65-F5344CB8AC3E}">
        <p14:creationId xmlns:p14="http://schemas.microsoft.com/office/powerpoint/2010/main" val="37112975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231789"/>
            <a:ext cx="10812720" cy="53572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47728" y="1047123"/>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920C12CD-185D-4A3F-842A-FFF096708258}"/>
              </a:ext>
            </a:extLst>
          </p:cNvPr>
          <p:cNvSpPr/>
          <p:nvPr/>
        </p:nvSpPr>
        <p:spPr>
          <a:xfrm>
            <a:off x="2513214" y="1345306"/>
            <a:ext cx="8916785" cy="5053819"/>
          </a:xfrm>
          <a:prstGeom prst="rect">
            <a:avLst/>
          </a:prstGeom>
        </p:spPr>
        <p:txBody>
          <a:bodyPr wrap="square">
            <a:spAutoFit/>
          </a:bodyPr>
          <a:lstStyle/>
          <a:p>
            <a:pPr>
              <a:lnSpc>
                <a:spcPct val="107000"/>
              </a:lnSpc>
              <a:spcAft>
                <a:spcPts val="800"/>
              </a:spcAft>
            </a:pPr>
            <a:r>
              <a:rPr lang="en-US" sz="2000" b="1" dirty="0">
                <a:latin typeface="Times New Roman" panose="02020603050405020304" pitchFamily="18" charset="0"/>
                <a:ea typeface="Times New Roman" panose="02020603050405020304" pitchFamily="18" charset="0"/>
                <a:cs typeface="Arial" panose="020B0604020202020204" pitchFamily="34" charset="0"/>
              </a:rPr>
              <a:t>1 Trust Issues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Fear of fraud</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Concerns about product quality and authenticity</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Lack of physical inspection before purchase</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1" dirty="0">
                <a:latin typeface="Times New Roman" panose="02020603050405020304" pitchFamily="18" charset="0"/>
                <a:ea typeface="Times New Roman" panose="02020603050405020304" pitchFamily="18" charset="0"/>
                <a:cs typeface="Arial" panose="020B0604020202020204" pitchFamily="34" charset="0"/>
              </a:rPr>
              <a:t>2 Changing Customer Expectations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Expectation of fast, free shipping</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Personalized recommendations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Real-time support (chatbots, call centers)</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1" dirty="0">
                <a:latin typeface="Times New Roman" panose="02020603050405020304" pitchFamily="18" charset="0"/>
                <a:ea typeface="Times New Roman" panose="02020603050405020304" pitchFamily="18" charset="0"/>
                <a:cs typeface="Arial" panose="020B0604020202020204" pitchFamily="34" charset="0"/>
              </a:rPr>
              <a:t>3 Cultural &amp; Language Differences</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Challenges in localizing website content</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Different preferences in user interface, payment methods, and communication styles</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82FBBAF-5C9E-4742-A871-1EDD0087BF52}"/>
              </a:ext>
            </a:extLst>
          </p:cNvPr>
          <p:cNvSpPr/>
          <p:nvPr/>
        </p:nvSpPr>
        <p:spPr>
          <a:xfrm>
            <a:off x="2856025" y="415001"/>
            <a:ext cx="6335230"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5. Customer-Related Challenges</a:t>
            </a:r>
          </a:p>
        </p:txBody>
      </p:sp>
    </p:spTree>
    <p:extLst>
      <p:ext uri="{BB962C8B-B14F-4D97-AF65-F5344CB8AC3E}">
        <p14:creationId xmlns:p14="http://schemas.microsoft.com/office/powerpoint/2010/main" val="1561963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9035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FA529D4A-CCAE-4901-B394-B6672B139D8D}"/>
              </a:ext>
            </a:extLst>
          </p:cNvPr>
          <p:cNvSpPr/>
          <p:nvPr/>
        </p:nvSpPr>
        <p:spPr>
          <a:xfrm>
            <a:off x="3208076" y="1888363"/>
            <a:ext cx="6096000" cy="4590616"/>
          </a:xfrm>
          <a:prstGeom prst="rect">
            <a:avLst/>
          </a:prstGeom>
        </p:spPr>
        <p:txBody>
          <a:bodyPr>
            <a:spAutoFit/>
          </a:bodyPr>
          <a:lstStyle/>
          <a:p>
            <a:pPr>
              <a:lnSpc>
                <a:spcPct val="107000"/>
              </a:lnSpc>
              <a:spcAft>
                <a:spcPts val="800"/>
              </a:spcAft>
            </a:pPr>
            <a:r>
              <a:rPr lang="en-US" sz="2000" b="1" dirty="0">
                <a:latin typeface="Times New Roman" panose="02020603050405020304" pitchFamily="18" charset="0"/>
                <a:ea typeface="Times New Roman" panose="02020603050405020304" pitchFamily="18" charset="0"/>
                <a:cs typeface="Arial" panose="020B0604020202020204" pitchFamily="34" charset="0"/>
              </a:rPr>
              <a:t>1 Digital Marketing Complexity</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High cost of paid advertising (Google, Facebook)</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Difficulty building organic traffic</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Managing multiple marketing channels</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1" dirty="0">
                <a:latin typeface="Times New Roman" panose="02020603050405020304" pitchFamily="18" charset="0"/>
                <a:ea typeface="Times New Roman" panose="02020603050405020304" pitchFamily="18" charset="0"/>
                <a:cs typeface="Arial" panose="020B0604020202020204" pitchFamily="34" charset="0"/>
              </a:rPr>
              <a:t>2 Customer Acquisition vs. Retention</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Acquiring new customers is expensive</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Loyalty programs often ineffective if not designed properly</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b="1" dirty="0">
                <a:latin typeface="Times New Roman" panose="02020603050405020304" pitchFamily="18" charset="0"/>
                <a:ea typeface="Times New Roman" panose="02020603050405020304" pitchFamily="18" charset="0"/>
                <a:cs typeface="Arial" panose="020B0604020202020204" pitchFamily="34" charset="0"/>
              </a:rPr>
              <a:t>3 Reputation Management</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Negative reviews impacting brand image</a:t>
            </a:r>
            <a:endParaRPr lang="en-US" sz="1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Viral complaints on social media</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A423217B-803F-49AF-8D09-F07F58789A9D}"/>
              </a:ext>
            </a:extLst>
          </p:cNvPr>
          <p:cNvSpPr/>
          <p:nvPr/>
        </p:nvSpPr>
        <p:spPr>
          <a:xfrm>
            <a:off x="3210101" y="586676"/>
            <a:ext cx="5627077" cy="645113"/>
          </a:xfrm>
          <a:prstGeom prst="rect">
            <a:avLst/>
          </a:prstGeom>
          <a:noFill/>
        </p:spPr>
        <p:txBody>
          <a:bodyPr wrap="square" rtlCol="0">
            <a:spAutoFit/>
          </a:bodyPr>
          <a:lstStyle/>
          <a:p>
            <a:pPr algn="ctr">
              <a:lnSpc>
                <a:spcPct val="107000"/>
              </a:lnSpc>
              <a:spcAft>
                <a:spcPts val="800"/>
              </a:spcAft>
            </a:pPr>
            <a:r>
              <a:rPr lang="en-US" sz="3600" b="1" dirty="0">
                <a:solidFill>
                  <a:srgbClr val="00B0F0"/>
                </a:solidFill>
                <a:latin typeface="Times New Roman" panose="02020603050405020304" pitchFamily="18" charset="0"/>
                <a:cs typeface="Arial" panose="020B0604020202020204" pitchFamily="34" charset="0"/>
              </a:rPr>
              <a:t>6.Marketing Challenges</a:t>
            </a:r>
          </a:p>
        </p:txBody>
      </p:sp>
    </p:spTree>
    <p:extLst>
      <p:ext uri="{BB962C8B-B14F-4D97-AF65-F5344CB8AC3E}">
        <p14:creationId xmlns:p14="http://schemas.microsoft.com/office/powerpoint/2010/main" val="15761056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8948" y="161596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88276934-9C40-4A57-A393-234DA2C0AFBE}"/>
              </a:ext>
            </a:extLst>
          </p:cNvPr>
          <p:cNvSpPr/>
          <p:nvPr/>
        </p:nvSpPr>
        <p:spPr>
          <a:xfrm>
            <a:off x="2180407" y="2255954"/>
            <a:ext cx="8581378" cy="3348674"/>
          </a:xfrm>
          <a:prstGeom prst="rect">
            <a:avLst/>
          </a:prstGeom>
        </p:spPr>
        <p:txBody>
          <a:bodyPr wrap="square">
            <a:spAutoFit/>
          </a:bodyPr>
          <a:lstStyle/>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Important for regions like Africa:</a:t>
            </a:r>
            <a:endParaRPr lang="en-US" b="1"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Weak internet infrastructure</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Limited electronic payment adoption</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Low consumer trust in online shopping</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Customs delays and high import duties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Political or economic instability affecting trade</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D526F87-C90B-49CB-96BD-CC3D8B75BFD4}"/>
              </a:ext>
            </a:extLst>
          </p:cNvPr>
          <p:cNvSpPr/>
          <p:nvPr/>
        </p:nvSpPr>
        <p:spPr>
          <a:xfrm>
            <a:off x="2343148" y="535113"/>
            <a:ext cx="6946133" cy="1110689"/>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7.Challenges Specific to Developing Countries</a:t>
            </a:r>
          </a:p>
        </p:txBody>
      </p:sp>
    </p:spTree>
    <p:extLst>
      <p:ext uri="{BB962C8B-B14F-4D97-AF65-F5344CB8AC3E}">
        <p14:creationId xmlns:p14="http://schemas.microsoft.com/office/powerpoint/2010/main" val="17076722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06448" y="1328246"/>
            <a:ext cx="10812720" cy="50993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121DFF12-0D2A-4BC7-B6E7-F0F986B46406}"/>
              </a:ext>
            </a:extLst>
          </p:cNvPr>
          <p:cNvSpPr/>
          <p:nvPr/>
        </p:nvSpPr>
        <p:spPr>
          <a:xfrm>
            <a:off x="2926081" y="1615964"/>
            <a:ext cx="7385538" cy="4450193"/>
          </a:xfrm>
          <a:prstGeom prst="rect">
            <a:avLst/>
          </a:prstGeom>
        </p:spPr>
        <p:txBody>
          <a:bodyPr wrap="square">
            <a:spAutoFit/>
          </a:bodyPr>
          <a:lstStyle/>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1 Artificial Intelligence &amp; Automation</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High cost of implementing AI-driven systems</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Ethical concerns about data use</a:t>
            </a:r>
            <a:endParaRPr lang="en-US" sz="16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2 Sustainability &amp; Environmental Impact</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Pressure to adopt eco-friendly packaging</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Regulations on carbon emissions</a:t>
            </a:r>
            <a:endParaRPr lang="en-US" sz="16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3 New Cyber Threats</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AI-powered hacking</a:t>
            </a:r>
            <a:endParaRPr lang="en-US" sz="16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Deep fake scams targeting customers and businesses</a:t>
            </a:r>
            <a:endParaRPr lang="en-US" sz="16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13C251E-E5C8-4B5F-9924-AD9DAEFB7A79}"/>
              </a:ext>
            </a:extLst>
          </p:cNvPr>
          <p:cNvSpPr/>
          <p:nvPr/>
        </p:nvSpPr>
        <p:spPr>
          <a:xfrm>
            <a:off x="3670336" y="439165"/>
            <a:ext cx="5096568"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8. Future Challenges</a:t>
            </a:r>
          </a:p>
        </p:txBody>
      </p:sp>
    </p:spTree>
    <p:extLst>
      <p:ext uri="{BB962C8B-B14F-4D97-AF65-F5344CB8AC3E}">
        <p14:creationId xmlns:p14="http://schemas.microsoft.com/office/powerpoint/2010/main" val="2717372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C56EC9C2-DDFF-473A-9311-4E2625BB2185}"/>
              </a:ext>
            </a:extLst>
          </p:cNvPr>
          <p:cNvSpPr/>
          <p:nvPr/>
        </p:nvSpPr>
        <p:spPr>
          <a:xfrm>
            <a:off x="1111584" y="1995989"/>
            <a:ext cx="9972971" cy="3749424"/>
          </a:xfrm>
          <a:prstGeom prst="rect">
            <a:avLst/>
          </a:prstGeom>
        </p:spPr>
        <p:txBody>
          <a:bodyPr wrap="square">
            <a:spAutoFit/>
          </a:bodyPr>
          <a:lstStyle/>
          <a:p>
            <a:pPr algn="just">
              <a:lnSpc>
                <a:spcPct val="107000"/>
              </a:lnSpc>
              <a:spcAft>
                <a:spcPts val="800"/>
              </a:spcAft>
            </a:pPr>
            <a:r>
              <a:rPr lang="en-US" sz="2800" dirty="0">
                <a:latin typeface="Times New Roman" panose="02020603050405020304" pitchFamily="18" charset="0"/>
                <a:cs typeface="Arial" panose="020B0604020202020204" pitchFamily="34" charset="0"/>
              </a:rPr>
              <a:t>Common e-commerce problems include data security, website performance, logistics, and customer experience, which can be addressed with solutions like implementing encryption and two-factor authentication, using a Content Delivery Network (CDN) and optimizing images, using supply chain management software, and providing clear return policies and excellent customer support. By combining these strategies and using the right tools, businesses can overcome these challenges and thrive online</a:t>
            </a:r>
          </a:p>
        </p:txBody>
      </p:sp>
      <p:sp>
        <p:nvSpPr>
          <p:cNvPr id="3" name="Rectangle 2">
            <a:extLst>
              <a:ext uri="{FF2B5EF4-FFF2-40B4-BE49-F238E27FC236}">
                <a16:creationId xmlns:a16="http://schemas.microsoft.com/office/drawing/2014/main" id="{712B3FC1-857F-4249-BCD4-9FB16667E880}"/>
              </a:ext>
            </a:extLst>
          </p:cNvPr>
          <p:cNvSpPr/>
          <p:nvPr/>
        </p:nvSpPr>
        <p:spPr>
          <a:xfrm>
            <a:off x="2346765" y="654623"/>
            <a:ext cx="7395848"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E- commerce problems and solutions</a:t>
            </a:r>
          </a:p>
        </p:txBody>
      </p:sp>
    </p:spTree>
    <p:extLst>
      <p:ext uri="{BB962C8B-B14F-4D97-AF65-F5344CB8AC3E}">
        <p14:creationId xmlns:p14="http://schemas.microsoft.com/office/powerpoint/2010/main" val="31361425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04910" y="1719271"/>
            <a:ext cx="10644781" cy="47378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Rectangle 2">
            <a:extLst>
              <a:ext uri="{FF2B5EF4-FFF2-40B4-BE49-F238E27FC236}">
                <a16:creationId xmlns:a16="http://schemas.microsoft.com/office/drawing/2014/main" id="{E2A0F66C-9894-49ED-B97A-4FC56C4D5333}"/>
              </a:ext>
            </a:extLst>
          </p:cNvPr>
          <p:cNvSpPr/>
          <p:nvPr/>
        </p:nvSpPr>
        <p:spPr>
          <a:xfrm>
            <a:off x="3107829" y="380051"/>
            <a:ext cx="5809956" cy="1110689"/>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common E- commerce problems and solutions</a:t>
            </a:r>
          </a:p>
        </p:txBody>
      </p:sp>
      <p:sp>
        <p:nvSpPr>
          <p:cNvPr id="4" name="Rectangle 3">
            <a:extLst>
              <a:ext uri="{FF2B5EF4-FFF2-40B4-BE49-F238E27FC236}">
                <a16:creationId xmlns:a16="http://schemas.microsoft.com/office/drawing/2014/main" id="{7767FE72-6993-4C62-8EB4-3774EA24A4EC}"/>
              </a:ext>
            </a:extLst>
          </p:cNvPr>
          <p:cNvSpPr/>
          <p:nvPr/>
        </p:nvSpPr>
        <p:spPr>
          <a:xfrm>
            <a:off x="2585916" y="2276361"/>
            <a:ext cx="7534895" cy="5620000"/>
          </a:xfrm>
          <a:prstGeom prst="rect">
            <a:avLst/>
          </a:prstGeom>
          <a:noFill/>
        </p:spPr>
        <p:txBody>
          <a:bodyPr wrap="square" rtlCol="0" anchor="ctr">
            <a:spAutoFit/>
          </a:bodyPr>
          <a:lstStyle/>
          <a:p>
            <a:pPr marL="514350" indent="-514350">
              <a:lnSpc>
                <a:spcPct val="107000"/>
              </a:lnSpc>
              <a:spcAft>
                <a:spcPts val="800"/>
              </a:spcAft>
              <a:buFont typeface="+mj-lt"/>
              <a:buAutoNum type="arabicPeriod"/>
            </a:pPr>
            <a:r>
              <a:rPr lang="en-US" sz="3200" b="1" dirty="0">
                <a:latin typeface="Times New Roman" panose="02020603050405020304" pitchFamily="18" charset="0"/>
                <a:cs typeface="Arial" panose="020B0604020202020204" pitchFamily="34" charset="0"/>
              </a:rPr>
              <a:t>Data security and privacy</a:t>
            </a:r>
          </a:p>
          <a:p>
            <a:pPr>
              <a:lnSpc>
                <a:spcPct val="107000"/>
              </a:lnSpc>
              <a:spcAft>
                <a:spcPts val="800"/>
              </a:spcAft>
            </a:pPr>
            <a:r>
              <a:rPr lang="en-US" sz="3200" b="1" dirty="0">
                <a:latin typeface="Times New Roman" panose="02020603050405020304" pitchFamily="18" charset="0"/>
                <a:cs typeface="Arial" panose="020B0604020202020204" pitchFamily="34" charset="0"/>
              </a:rPr>
              <a:t>2. Website performance</a:t>
            </a:r>
          </a:p>
          <a:p>
            <a:pPr>
              <a:lnSpc>
                <a:spcPct val="107000"/>
              </a:lnSpc>
              <a:spcAft>
                <a:spcPts val="800"/>
              </a:spcAft>
            </a:pPr>
            <a:r>
              <a:rPr lang="en-US" sz="3200" b="1" dirty="0">
                <a:latin typeface="Times New Roman" panose="02020603050405020304" pitchFamily="18" charset="0"/>
                <a:cs typeface="Arial" panose="020B0604020202020204" pitchFamily="34" charset="0"/>
              </a:rPr>
              <a:t>3. Logistics and fulfillment</a:t>
            </a:r>
          </a:p>
          <a:p>
            <a:pPr>
              <a:lnSpc>
                <a:spcPct val="107000"/>
              </a:lnSpc>
              <a:spcAft>
                <a:spcPts val="800"/>
              </a:spcAft>
            </a:pPr>
            <a:r>
              <a:rPr lang="en-US" sz="3200" b="1" dirty="0">
                <a:latin typeface="Times New Roman" panose="02020603050405020304" pitchFamily="18" charset="0"/>
                <a:cs typeface="Arial" panose="020B0604020202020204" pitchFamily="34" charset="0"/>
              </a:rPr>
              <a:t>4. Customer experience and loyalty</a:t>
            </a:r>
          </a:p>
          <a:p>
            <a:pPr>
              <a:lnSpc>
                <a:spcPct val="107000"/>
              </a:lnSpc>
              <a:spcAft>
                <a:spcPts val="800"/>
              </a:spcAft>
            </a:pPr>
            <a:r>
              <a:rPr lang="en-US" sz="3200" b="1" dirty="0">
                <a:latin typeface="Times New Roman" panose="02020603050405020304" pitchFamily="18" charset="0"/>
                <a:cs typeface="Arial" panose="020B0604020202020204" pitchFamily="34" charset="0"/>
              </a:rPr>
              <a:t>5. Technology and development</a:t>
            </a:r>
          </a:p>
          <a:p>
            <a:pPr marL="514350" indent="-514350">
              <a:lnSpc>
                <a:spcPct val="107000"/>
              </a:lnSpc>
              <a:spcAft>
                <a:spcPts val="800"/>
              </a:spcAft>
              <a:buFont typeface="+mj-lt"/>
              <a:buAutoNum type="arabicPeriod"/>
            </a:pPr>
            <a:endParaRPr lang="en-US" sz="3200" b="1" dirty="0">
              <a:latin typeface="Times New Roman" panose="02020603050405020304" pitchFamily="18" charset="0"/>
              <a:cs typeface="Arial" panose="020B0604020202020204" pitchFamily="34" charset="0"/>
            </a:endParaRPr>
          </a:p>
          <a:p>
            <a:pPr marL="514350" indent="-514350">
              <a:lnSpc>
                <a:spcPct val="107000"/>
              </a:lnSpc>
              <a:spcAft>
                <a:spcPts val="800"/>
              </a:spcAft>
              <a:buFont typeface="+mj-lt"/>
              <a:buAutoNum type="arabicPeriod"/>
            </a:pPr>
            <a:endParaRPr lang="en-US" sz="3200" b="1" dirty="0">
              <a:latin typeface="Times New Roman" panose="02020603050405020304" pitchFamily="18" charset="0"/>
              <a:cs typeface="Arial" panose="020B0604020202020204" pitchFamily="34" charset="0"/>
            </a:endParaRPr>
          </a:p>
          <a:p>
            <a:pPr marL="514350" indent="-514350">
              <a:lnSpc>
                <a:spcPct val="107000"/>
              </a:lnSpc>
              <a:spcAft>
                <a:spcPts val="800"/>
              </a:spcAft>
              <a:buFont typeface="+mj-lt"/>
              <a:buAutoNum type="arabicPeriod"/>
            </a:pPr>
            <a:endParaRPr lang="en-US" sz="3200" b="1" dirty="0">
              <a:latin typeface="Times New Roman" panose="02020603050405020304" pitchFamily="18" charset="0"/>
              <a:cs typeface="Arial" panose="020B0604020202020204" pitchFamily="34" charset="0"/>
            </a:endParaRPr>
          </a:p>
          <a:p>
            <a:pPr marL="514350" indent="-514350">
              <a:lnSpc>
                <a:spcPct val="107000"/>
              </a:lnSpc>
              <a:spcAft>
                <a:spcPts val="800"/>
              </a:spcAft>
              <a:buFont typeface="+mj-lt"/>
              <a:buAutoNum type="arabicPeriod"/>
            </a:pPr>
            <a:endParaRPr lang="en-US" sz="3200" b="1" dirty="0">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3514227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ts val="2100"/>
              </a:lnSpc>
              <a:spcAft>
                <a:spcPts val="750"/>
              </a:spcAft>
            </a:pPr>
            <a:endParaRPr lang="en-US" sz="2400" dirty="0">
              <a:solidFill>
                <a:srgbClr val="FF0000"/>
              </a:solidFill>
              <a:latin typeface="Calibri" panose="020F0502020204030204" pitchFamily="34" charset="0"/>
              <a:ea typeface="Calibri" panose="020F0502020204030204" pitchFamily="34" charset="0"/>
              <a:cs typeface="Arial" panose="020B0604020202020204" pitchFamily="34" charset="0"/>
            </a:endParaRPr>
          </a:p>
          <a:p>
            <a:pPr lvl="0" algn="just">
              <a:lnSpc>
                <a:spcPts val="1800"/>
              </a:lnSpc>
              <a:spcAft>
                <a:spcPts val="900"/>
              </a:spcAft>
              <a:buSzPts val="1000"/>
              <a:tabLst>
                <a:tab pos="457200" algn="l"/>
              </a:tabLst>
            </a:pPr>
            <a:r>
              <a:rPr lang="en-US" sz="28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Problem:</a:t>
            </a: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Protecting sensitive customer data from cyber threats</a:t>
            </a:r>
          </a:p>
          <a:p>
            <a:pPr lvl="0" algn="just">
              <a:lnSpc>
                <a:spcPts val="1800"/>
              </a:lnSpc>
              <a:spcAft>
                <a:spcPts val="900"/>
              </a:spcAft>
              <a:buSzPts val="1000"/>
              <a:tabLst>
                <a:tab pos="4572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and complying with privacy laws. A single breach can destroy</a:t>
            </a:r>
          </a:p>
          <a:p>
            <a:pPr lvl="0" algn="just">
              <a:lnSpc>
                <a:spcPts val="1800"/>
              </a:lnSpc>
              <a:spcAft>
                <a:spcPts val="900"/>
              </a:spcAft>
              <a:buSzPts val="1000"/>
              <a:tabLst>
                <a:tab pos="4572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customer trust and have legal consequences.</a:t>
            </a:r>
            <a:endParaRPr lang="en-US" sz="2400" dirty="0">
              <a:latin typeface="Calibri" panose="020F0502020204030204" pitchFamily="34" charset="0"/>
              <a:ea typeface="Calibri" panose="020F0502020204030204" pitchFamily="34" charset="0"/>
              <a:cs typeface="Arial" panose="020B0604020202020204" pitchFamily="34" charset="0"/>
            </a:endParaRPr>
          </a:p>
          <a:p>
            <a:pPr lvl="0" algn="just">
              <a:lnSpc>
                <a:spcPts val="1800"/>
              </a:lnSpc>
              <a:spcAft>
                <a:spcPts val="900"/>
              </a:spcAft>
              <a:buSzPts val="1000"/>
              <a:tabLst>
                <a:tab pos="457200" algn="l"/>
              </a:tabLst>
            </a:pPr>
            <a:r>
              <a:rPr lang="en-US" sz="28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Solutions</a:t>
            </a:r>
            <a:r>
              <a:rPr lang="en-US" sz="2800" dirty="0">
                <a:solidFill>
                  <a:schemeClr val="tx1"/>
                </a:solidFill>
                <a:latin typeface="Roboto" panose="02000000000000000000" pitchFamily="2" charset="0"/>
                <a:ea typeface="Times New Roman" panose="02020603050405020304" pitchFamily="18" charset="0"/>
                <a:cs typeface="Times New Roman" panose="02020603050405020304" pitchFamily="18" charset="0"/>
              </a:rPr>
              <a:t> </a:t>
            </a: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800" dirty="0">
                <a:solidFill>
                  <a:srgbClr val="0A0A0A"/>
                </a:solidFill>
                <a:latin typeface="Roboto" panose="02000000000000000000" pitchFamily="2" charset="0"/>
                <a:cs typeface="Times New Roman" panose="02020603050405020304" pitchFamily="18" charset="0"/>
              </a:rPr>
              <a:t>encryption for secure connections</a:t>
            </a: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Enable two-factor authentication (2FA) and restrict access to</a:t>
            </a:r>
          </a:p>
          <a:p>
            <a:pPr lvl="1" algn="just">
              <a:lnSpc>
                <a:spcPts val="1800"/>
              </a:lnSpc>
              <a:spcAft>
                <a:spcPts val="1200"/>
              </a:spcAft>
              <a:buSzPts val="1000"/>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sensitive information.</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Ensure your privacy policy is clear, easy to find, and outlines</a:t>
            </a:r>
          </a:p>
          <a:p>
            <a:pPr lvl="1" algn="just">
              <a:lnSpc>
                <a:spcPts val="1800"/>
              </a:lnSpc>
              <a:spcAft>
                <a:spcPts val="1200"/>
              </a:spcAft>
              <a:buSzPts val="1000"/>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what data you collect and why. </a:t>
            </a:r>
            <a:endParaRPr lang="en-US"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Rectangle 2">
            <a:extLst>
              <a:ext uri="{FF2B5EF4-FFF2-40B4-BE49-F238E27FC236}">
                <a16:creationId xmlns:a16="http://schemas.microsoft.com/office/drawing/2014/main" id="{39B5C288-73DF-4993-AA2B-FD541C738720}"/>
              </a:ext>
            </a:extLst>
          </p:cNvPr>
          <p:cNvSpPr/>
          <p:nvPr/>
        </p:nvSpPr>
        <p:spPr>
          <a:xfrm>
            <a:off x="3455194" y="684099"/>
            <a:ext cx="5281611"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1. Data security and privacy</a:t>
            </a:r>
          </a:p>
        </p:txBody>
      </p:sp>
    </p:spTree>
    <p:extLst>
      <p:ext uri="{BB962C8B-B14F-4D97-AF65-F5344CB8AC3E}">
        <p14:creationId xmlns:p14="http://schemas.microsoft.com/office/powerpoint/2010/main" val="1209627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ts val="2100"/>
              </a:lnSpc>
              <a:spcAft>
                <a:spcPts val="750"/>
              </a:spcAft>
            </a:pPr>
            <a:endParaRPr lang="en-US" sz="2400" dirty="0">
              <a:latin typeface="Calibri" panose="020F0502020204030204" pitchFamily="34" charset="0"/>
              <a:ea typeface="Calibri" panose="020F0502020204030204" pitchFamily="34" charset="0"/>
              <a:cs typeface="Arial" panose="020B0604020202020204" pitchFamily="34" charset="0"/>
            </a:endParaRPr>
          </a:p>
          <a:p>
            <a:pPr lvl="0" algn="just">
              <a:lnSpc>
                <a:spcPts val="1800"/>
              </a:lnSpc>
              <a:spcAft>
                <a:spcPts val="900"/>
              </a:spcAft>
              <a:buSzPts val="1000"/>
              <a:tabLst>
                <a:tab pos="457200" algn="l"/>
              </a:tabLst>
            </a:pPr>
            <a:r>
              <a:rPr lang="en-US" sz="28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Problem:</a:t>
            </a: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Slow loading times lead to poor user satisfaction,</a:t>
            </a:r>
          </a:p>
          <a:p>
            <a:pPr lvl="0" algn="just">
              <a:lnSpc>
                <a:spcPts val="1800"/>
              </a:lnSpc>
              <a:spcAft>
                <a:spcPts val="900"/>
              </a:spcAft>
              <a:buSzPts val="1000"/>
              <a:tabLst>
                <a:tab pos="4572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higher bounce rates, and negative SEO impacts.</a:t>
            </a:r>
            <a:endParaRPr lang="en-US" sz="2400" dirty="0">
              <a:latin typeface="Calibri" panose="020F0502020204030204" pitchFamily="34" charset="0"/>
              <a:ea typeface="Calibri" panose="020F0502020204030204" pitchFamily="34" charset="0"/>
              <a:cs typeface="Arial" panose="020B0604020202020204" pitchFamily="34" charset="0"/>
            </a:endParaRPr>
          </a:p>
          <a:p>
            <a:pPr lvl="0" algn="just">
              <a:lnSpc>
                <a:spcPts val="1800"/>
              </a:lnSpc>
              <a:spcAft>
                <a:spcPts val="900"/>
              </a:spcAft>
              <a:buSzPts val="1000"/>
              <a:tabLst>
                <a:tab pos="457200" algn="l"/>
              </a:tabLst>
            </a:pPr>
            <a:r>
              <a:rPr lang="en-US" sz="28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Solutions:</a:t>
            </a:r>
            <a:endParaRPr lang="en-US" sz="2400" dirty="0">
              <a:solidFill>
                <a:srgbClr val="FF0000"/>
              </a:solidFill>
              <a:latin typeface="Calibri" panose="020F0502020204030204" pitchFamily="34" charset="0"/>
              <a:ea typeface="Calibri" panose="020F0502020204030204" pitchFamily="34" charset="0"/>
              <a:cs typeface="Arial" panose="020B0604020202020204" pitchFamily="34"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Optimize images for size and quality and use modern formats</a:t>
            </a:r>
          </a:p>
          <a:p>
            <a:pPr lvl="1" algn="just">
              <a:lnSpc>
                <a:spcPts val="1800"/>
              </a:lnSpc>
              <a:spcAft>
                <a:spcPts val="1200"/>
              </a:spcAft>
              <a:buSzPts val="1000"/>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like Web.</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Use a Content Delivery Network (CDN) to serve content from</a:t>
            </a:r>
          </a:p>
          <a:p>
            <a:pPr lvl="1" algn="just">
              <a:lnSpc>
                <a:spcPts val="1800"/>
              </a:lnSpc>
              <a:spcAft>
                <a:spcPts val="1200"/>
              </a:spcAft>
              <a:buSzPts val="1000"/>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a server closer to the user, reducing loading times.</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Implement asynchronous script loading so elements load</a:t>
            </a:r>
          </a:p>
          <a:p>
            <a:pPr lvl="1" algn="just">
              <a:lnSpc>
                <a:spcPts val="1800"/>
              </a:lnSpc>
              <a:spcAft>
                <a:spcPts val="1200"/>
              </a:spcAft>
              <a:buSzPts val="1000"/>
              <a:tabLst>
                <a:tab pos="9144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simultaneously. </a:t>
            </a:r>
            <a:endParaRPr lang="en-US"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Rectangle 2">
            <a:extLst>
              <a:ext uri="{FF2B5EF4-FFF2-40B4-BE49-F238E27FC236}">
                <a16:creationId xmlns:a16="http://schemas.microsoft.com/office/drawing/2014/main" id="{EB12917E-A43A-44DD-9E54-AF2682F66380}"/>
              </a:ext>
            </a:extLst>
          </p:cNvPr>
          <p:cNvSpPr/>
          <p:nvPr/>
        </p:nvSpPr>
        <p:spPr>
          <a:xfrm>
            <a:off x="3350008" y="766304"/>
            <a:ext cx="4338432"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2. Website performance</a:t>
            </a:r>
          </a:p>
        </p:txBody>
      </p:sp>
    </p:spTree>
    <p:extLst>
      <p:ext uri="{BB962C8B-B14F-4D97-AF65-F5344CB8AC3E}">
        <p14:creationId xmlns:p14="http://schemas.microsoft.com/office/powerpoint/2010/main" val="1546802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lnSpc>
                <a:spcPts val="1800"/>
              </a:lnSpc>
              <a:spcAft>
                <a:spcPts val="900"/>
              </a:spcAft>
              <a:buSzPts val="1000"/>
              <a:buFont typeface="Symbol" panose="05050102010706020507" pitchFamily="18" charset="2"/>
              <a:buChar char=""/>
              <a:tabLst>
                <a:tab pos="457200" algn="l"/>
              </a:tabLst>
            </a:pPr>
            <a:r>
              <a:rPr lang="en-US" sz="28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Problem:</a:t>
            </a: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Supply chain issues, high shipping costs, and</a:t>
            </a:r>
          </a:p>
          <a:p>
            <a:pPr marL="342900" lvl="0" indent="-342900" algn="just">
              <a:lnSpc>
                <a:spcPts val="1800"/>
              </a:lnSpc>
              <a:spcAft>
                <a:spcPts val="900"/>
              </a:spcAft>
              <a:buSzPts val="1000"/>
              <a:buFont typeface="Symbol" panose="05050102010706020507" pitchFamily="18" charset="2"/>
              <a:buChar char=""/>
              <a:tabLst>
                <a:tab pos="4572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customer expectations for fast delivery and easy returns can</a:t>
            </a:r>
          </a:p>
          <a:p>
            <a:pPr marL="342900" lvl="0" indent="-342900" algn="just">
              <a:lnSpc>
                <a:spcPts val="1800"/>
              </a:lnSpc>
              <a:spcAft>
                <a:spcPts val="900"/>
              </a:spcAft>
              <a:buSzPts val="1000"/>
              <a:buFont typeface="Symbol" panose="05050102010706020507" pitchFamily="18" charset="2"/>
              <a:buChar char=""/>
              <a:tabLst>
                <a:tab pos="4572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complicate fulfillment.</a:t>
            </a:r>
            <a:endParaRPr lang="en-US" sz="2400" dirty="0">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ts val="1800"/>
              </a:lnSpc>
              <a:spcAft>
                <a:spcPts val="900"/>
              </a:spcAft>
              <a:buSzPts val="1000"/>
              <a:buFont typeface="Symbol" panose="05050102010706020507" pitchFamily="18" charset="2"/>
              <a:buChar char=""/>
              <a:tabLst>
                <a:tab pos="457200" algn="l"/>
              </a:tabLst>
            </a:pPr>
            <a:r>
              <a:rPr lang="en-US" sz="24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Solutions:</a:t>
            </a:r>
            <a:endParaRPr lang="en-US" sz="2000" dirty="0">
              <a:solidFill>
                <a:srgbClr val="FF0000"/>
              </a:solidFill>
              <a:latin typeface="Calibri" panose="020F0502020204030204" pitchFamily="34" charset="0"/>
              <a:ea typeface="Calibri" panose="020F0502020204030204" pitchFamily="34" charset="0"/>
              <a:cs typeface="Arial" panose="020B0604020202020204" pitchFamily="34"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Use supply chain management software and fulfillment apps to</a:t>
            </a:r>
          </a:p>
          <a:p>
            <a:pPr lvl="1" algn="just">
              <a:lnSpc>
                <a:spcPts val="1800"/>
              </a:lnSpc>
              <a:spcAft>
                <a:spcPts val="1200"/>
              </a:spcAft>
              <a:buSzPts val="1000"/>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streamline operations.</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Offer multiple shipping options with upfront cost and deliver  estimates.</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Establish clear and easily accessible return policies. </a:t>
            </a:r>
            <a:endParaRPr lang="en-US" sz="2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Rectangle 2">
            <a:extLst>
              <a:ext uri="{FF2B5EF4-FFF2-40B4-BE49-F238E27FC236}">
                <a16:creationId xmlns:a16="http://schemas.microsoft.com/office/drawing/2014/main" id="{0F02A464-B097-4F15-A88A-8CF849A94427}"/>
              </a:ext>
            </a:extLst>
          </p:cNvPr>
          <p:cNvSpPr/>
          <p:nvPr/>
        </p:nvSpPr>
        <p:spPr>
          <a:xfrm>
            <a:off x="3544729" y="576890"/>
            <a:ext cx="5102541"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3. Logistics and fulfillment</a:t>
            </a:r>
          </a:p>
        </p:txBody>
      </p:sp>
    </p:spTree>
    <p:extLst>
      <p:ext uri="{BB962C8B-B14F-4D97-AF65-F5344CB8AC3E}">
        <p14:creationId xmlns:p14="http://schemas.microsoft.com/office/powerpoint/2010/main" val="3154610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lnSpc>
                <a:spcPts val="1800"/>
              </a:lnSpc>
              <a:spcAft>
                <a:spcPts val="900"/>
              </a:spcAft>
              <a:buSzPts val="1000"/>
              <a:buFont typeface="Symbol" panose="05050102010706020507" pitchFamily="18" charset="2"/>
              <a:buChar char=""/>
              <a:tabLst>
                <a:tab pos="457200" algn="l"/>
              </a:tabLst>
            </a:pPr>
            <a:r>
              <a:rPr lang="en-US" sz="28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Problem:</a:t>
            </a:r>
            <a:r>
              <a:rPr lang="en-US" sz="2800"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 </a:t>
            </a: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High competition makes it difficult to convert</a:t>
            </a:r>
          </a:p>
          <a:p>
            <a:pPr lvl="0" algn="just">
              <a:lnSpc>
                <a:spcPts val="1800"/>
              </a:lnSpc>
              <a:spcAft>
                <a:spcPts val="900"/>
              </a:spcAft>
              <a:buSzPts val="1000"/>
              <a:tabLst>
                <a:tab pos="4572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shoppers into customers and retain them long-term.</a:t>
            </a:r>
            <a:endParaRPr lang="en-US" sz="2400" dirty="0">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ts val="1800"/>
              </a:lnSpc>
              <a:spcAft>
                <a:spcPts val="900"/>
              </a:spcAft>
              <a:buSzPts val="1000"/>
              <a:buFont typeface="Symbol" panose="05050102010706020507" pitchFamily="18" charset="2"/>
              <a:buChar char=""/>
              <a:tabLst>
                <a:tab pos="457200" algn="l"/>
              </a:tabLst>
            </a:pPr>
            <a:r>
              <a:rPr lang="en-US" sz="24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Solutions:</a:t>
            </a:r>
            <a:endParaRPr lang="en-US" sz="2000" dirty="0">
              <a:solidFill>
                <a:srgbClr val="FF0000"/>
              </a:solidFill>
              <a:latin typeface="Calibri" panose="020F0502020204030204" pitchFamily="34" charset="0"/>
              <a:ea typeface="Calibri" panose="020F0502020204030204" pitchFamily="34" charset="0"/>
              <a:cs typeface="Arial" panose="020B0604020202020204" pitchFamily="34"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Provide exceptional customer support and clear communication.</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Implement a loyalty program to encourage repeat purchases.</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Use customer data to create personalized experiences and targeted</a:t>
            </a:r>
          </a:p>
          <a:p>
            <a:pPr lvl="1" algn="just">
              <a:lnSpc>
                <a:spcPts val="1800"/>
              </a:lnSpc>
              <a:spcAft>
                <a:spcPts val="1200"/>
              </a:spcAft>
              <a:buSzPts val="1000"/>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marketing campaigns.</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Enable cross-channel functionality, such as allowing customers to buy</a:t>
            </a:r>
          </a:p>
          <a:p>
            <a:pPr lvl="1" algn="just">
              <a:lnSpc>
                <a:spcPts val="1800"/>
              </a:lnSpc>
              <a:spcAft>
                <a:spcPts val="1200"/>
              </a:spcAft>
              <a:buSzPts val="1000"/>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online and pick up in-store (BOPIS). </a:t>
            </a:r>
            <a:endParaRPr lang="en-US" sz="2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Rectangle 2">
            <a:extLst>
              <a:ext uri="{FF2B5EF4-FFF2-40B4-BE49-F238E27FC236}">
                <a16:creationId xmlns:a16="http://schemas.microsoft.com/office/drawing/2014/main" id="{1D52A31B-9C68-4B0E-AE19-633EF54711C5}"/>
              </a:ext>
            </a:extLst>
          </p:cNvPr>
          <p:cNvSpPr/>
          <p:nvPr/>
        </p:nvSpPr>
        <p:spPr>
          <a:xfrm>
            <a:off x="2671793" y="752002"/>
            <a:ext cx="6343981"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4. Customer experience and loyalty</a:t>
            </a:r>
          </a:p>
        </p:txBody>
      </p:sp>
    </p:spTree>
    <p:extLst>
      <p:ext uri="{BB962C8B-B14F-4D97-AF65-F5344CB8AC3E}">
        <p14:creationId xmlns:p14="http://schemas.microsoft.com/office/powerpoint/2010/main" val="3612572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65759" y="1601121"/>
            <a:ext cx="11618231" cy="44547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ts val="2100"/>
              </a:lnSpc>
              <a:spcAft>
                <a:spcPts val="750"/>
              </a:spcAft>
            </a:pPr>
            <a:endParaRPr lang="en-US" sz="2000" dirty="0">
              <a:latin typeface="Calibri" panose="020F0502020204030204" pitchFamily="34" charset="0"/>
              <a:ea typeface="Calibri" panose="020F0502020204030204" pitchFamily="34" charset="0"/>
              <a:cs typeface="Arial" panose="020B0604020202020204" pitchFamily="34" charset="0"/>
            </a:endParaRPr>
          </a:p>
          <a:p>
            <a:pPr lvl="0" algn="just">
              <a:lnSpc>
                <a:spcPts val="1800"/>
              </a:lnSpc>
              <a:spcAft>
                <a:spcPts val="900"/>
              </a:spcAft>
              <a:buSzPts val="1000"/>
              <a:tabLst>
                <a:tab pos="457200" algn="l"/>
              </a:tabLst>
            </a:pPr>
            <a:r>
              <a:rPr lang="en-US" sz="28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Problem: </a:t>
            </a: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Adding features without a proper plan can lead to a</a:t>
            </a:r>
          </a:p>
          <a:p>
            <a:pPr lvl="0" algn="just">
              <a:lnSpc>
                <a:spcPts val="1800"/>
              </a:lnSpc>
              <a:spcAft>
                <a:spcPts val="900"/>
              </a:spcAft>
              <a:buSzPts val="1000"/>
              <a:tabLst>
                <a:tab pos="4572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chaotic and unmaintainable codebase, increasing the risk of</a:t>
            </a:r>
          </a:p>
          <a:p>
            <a:pPr lvl="0" algn="just">
              <a:lnSpc>
                <a:spcPts val="1800"/>
              </a:lnSpc>
              <a:spcAft>
                <a:spcPts val="900"/>
              </a:spcAft>
              <a:buSzPts val="1000"/>
              <a:tabLst>
                <a:tab pos="457200" algn="l"/>
              </a:tabLst>
            </a:pPr>
            <a:r>
              <a:rPr lang="en-US" sz="28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errors and security vulnerabilities.</a:t>
            </a:r>
            <a:endParaRPr lang="en-US" sz="2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ts val="1800"/>
              </a:lnSpc>
              <a:spcAft>
                <a:spcPts val="900"/>
              </a:spcAft>
              <a:buSzPts val="1000"/>
              <a:buFont typeface="Symbol" panose="05050102010706020507" pitchFamily="18" charset="2"/>
              <a:buChar char=""/>
              <a:tabLst>
                <a:tab pos="457200" algn="l"/>
              </a:tabLst>
            </a:pPr>
            <a:r>
              <a:rPr lang="en-US" sz="2400" b="1" dirty="0">
                <a:solidFill>
                  <a:srgbClr val="FF0000"/>
                </a:solidFill>
                <a:latin typeface="Roboto" panose="02000000000000000000" pitchFamily="2" charset="0"/>
                <a:ea typeface="Times New Roman" panose="02020603050405020304" pitchFamily="18" charset="0"/>
                <a:cs typeface="Times New Roman" panose="02020603050405020304" pitchFamily="18" charset="0"/>
              </a:rPr>
              <a:t>Solutions:</a:t>
            </a:r>
            <a:endParaRPr lang="en-US" sz="2000" dirty="0">
              <a:solidFill>
                <a:srgbClr val="FF0000"/>
              </a:solidFill>
              <a:latin typeface="Calibri" panose="020F0502020204030204" pitchFamily="34" charset="0"/>
              <a:ea typeface="Calibri" panose="020F0502020204030204" pitchFamily="34" charset="0"/>
              <a:cs typeface="Arial" panose="020B0604020202020204" pitchFamily="34"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Plan your e-commerce platform's architecture with future growth in mind.</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Prioritize quality over quantity by avoiding the constant addition of "rush</a:t>
            </a:r>
          </a:p>
          <a:p>
            <a:pPr lvl="1" algn="just">
              <a:lnSpc>
                <a:spcPts val="1800"/>
              </a:lnSpc>
              <a:spcAft>
                <a:spcPts val="1200"/>
              </a:spcAft>
              <a:buSzPts val="1000"/>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 tasks".</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ts val="1800"/>
              </a:lnSpc>
              <a:spcAft>
                <a:spcPts val="1200"/>
              </a:spcAft>
              <a:buSzPts val="1000"/>
              <a:buFont typeface="Courier New" panose="02070309020205020404" pitchFamily="49" charset="0"/>
              <a:buChar char="o"/>
              <a:tabLst>
                <a:tab pos="914400" algn="l"/>
              </a:tabLst>
            </a:pPr>
            <a:r>
              <a:rPr lang="en-US" sz="2400" dirty="0">
                <a:solidFill>
                  <a:srgbClr val="0A0A0A"/>
                </a:solidFill>
                <a:latin typeface="Roboto" panose="02000000000000000000" pitchFamily="2" charset="0"/>
                <a:ea typeface="Times New Roman" panose="02020603050405020304" pitchFamily="18" charset="0"/>
                <a:cs typeface="Times New Roman" panose="02020603050405020304" pitchFamily="18" charset="0"/>
              </a:rPr>
              <a:t>Choose the right partners and tools to address specific challenges efficiently</a:t>
            </a:r>
            <a:endParaRPr lang="en-US"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latin typeface="Times New Roman" panose="02020603050405020304" pitchFamily="18" charset="0"/>
                <a:ea typeface="Times New Roman" panose="02020603050405020304" pitchFamily="18" charset="0"/>
                <a:cs typeface="Arial" panose="020B0604020202020204" pitchFamily="34" charset="0"/>
              </a:rPr>
              <a:t>Here is a clear, structured lecture-style explanation on AI-powered personalization in e-commerce. If you prefer this as a PowerPoint file, just tell me and I will generate it.</a:t>
            </a:r>
            <a:endParaRPr lang="en-US" sz="2000" dirty="0">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942309" y="935396"/>
            <a:ext cx="1362892" cy="9215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Rectangle 2">
            <a:extLst>
              <a:ext uri="{FF2B5EF4-FFF2-40B4-BE49-F238E27FC236}">
                <a16:creationId xmlns:a16="http://schemas.microsoft.com/office/drawing/2014/main" id="{0849DC2E-0B70-42AE-B11A-52DE3979B3C5}"/>
              </a:ext>
            </a:extLst>
          </p:cNvPr>
          <p:cNvSpPr/>
          <p:nvPr/>
        </p:nvSpPr>
        <p:spPr>
          <a:xfrm>
            <a:off x="3173857" y="625445"/>
            <a:ext cx="5677901"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5. Technology and development</a:t>
            </a:r>
          </a:p>
        </p:txBody>
      </p:sp>
    </p:spTree>
    <p:extLst>
      <p:ext uri="{BB962C8B-B14F-4D97-AF65-F5344CB8AC3E}">
        <p14:creationId xmlns:p14="http://schemas.microsoft.com/office/powerpoint/2010/main" val="19297796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53218" y="1285192"/>
            <a:ext cx="1109941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123498"/>
            <a:ext cx="2305141" cy="1076343"/>
          </a:xfrm>
          <a:prstGeom prst="rect">
            <a:avLst/>
          </a:prstGeom>
        </p:spPr>
      </p:pic>
      <p:sp>
        <p:nvSpPr>
          <p:cNvPr id="2" name="Rectangle 1">
            <a:extLst>
              <a:ext uri="{FF2B5EF4-FFF2-40B4-BE49-F238E27FC236}">
                <a16:creationId xmlns:a16="http://schemas.microsoft.com/office/drawing/2014/main" id="{2F7FCC02-B942-467C-8E0B-04858431A59B}"/>
              </a:ext>
            </a:extLst>
          </p:cNvPr>
          <p:cNvSpPr/>
          <p:nvPr/>
        </p:nvSpPr>
        <p:spPr>
          <a:xfrm>
            <a:off x="717452" y="1723341"/>
            <a:ext cx="10269415" cy="3135923"/>
          </a:xfrm>
          <a:prstGeom prst="rect">
            <a:avLst/>
          </a:prstGeom>
        </p:spPr>
        <p:txBody>
          <a:bodyPr wrap="square">
            <a:spAutoFit/>
          </a:bodyPr>
          <a:lstStyle/>
          <a:p>
            <a:pPr algn="just">
              <a:lnSpc>
                <a:spcPct val="107000"/>
              </a:lnSpc>
              <a:spcAft>
                <a:spcPts val="800"/>
              </a:spcAft>
            </a:pPr>
            <a:r>
              <a:rPr lang="en-US" sz="4000" b="1" dirty="0">
                <a:latin typeface="Times New Roman" panose="02020603050405020304" pitchFamily="18" charset="0"/>
                <a:ea typeface="Times New Roman" panose="02020603050405020304" pitchFamily="18" charset="0"/>
                <a:cs typeface="Arial" panose="020B0604020202020204" pitchFamily="34" charset="0"/>
              </a:rPr>
              <a:t> Introduction</a:t>
            </a:r>
            <a:endParaRPr lang="en-US" sz="2400" dirty="0">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2800" dirty="0">
                <a:latin typeface="Times New Roman" panose="02020603050405020304" pitchFamily="18" charset="0"/>
                <a:ea typeface="Times New Roman" panose="02020603050405020304" pitchFamily="18" charset="0"/>
                <a:cs typeface="Arial" panose="020B0604020202020204" pitchFamily="34" charset="0"/>
              </a:rPr>
              <a:t>AI-powered personalization refers to the use of artificial intelligence and machine learning to tailor online shopping experiences to the preferences, behaviors, and needs of individual customers. It is now one of the most powerful competitive advantages in modern e-commerce.</a:t>
            </a:r>
            <a:endParaRPr lang="en-US" sz="2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5F0EC75D-1FCA-49E6-B47B-B89B5793DC29}"/>
              </a:ext>
            </a:extLst>
          </p:cNvPr>
          <p:cNvSpPr/>
          <p:nvPr/>
        </p:nvSpPr>
        <p:spPr>
          <a:xfrm>
            <a:off x="1441744" y="432086"/>
            <a:ext cx="7978018"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AI-Powered Personalization in E-Commerce</a:t>
            </a:r>
          </a:p>
        </p:txBody>
      </p:sp>
    </p:spTree>
    <p:extLst>
      <p:ext uri="{BB962C8B-B14F-4D97-AF65-F5344CB8AC3E}">
        <p14:creationId xmlns:p14="http://schemas.microsoft.com/office/powerpoint/2010/main" val="32612105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9875520" y="952845"/>
            <a:ext cx="1842868" cy="556049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37625" y="1285192"/>
            <a:ext cx="10189187" cy="50719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Rectangle 5">
            <a:extLst>
              <a:ext uri="{FF2B5EF4-FFF2-40B4-BE49-F238E27FC236}">
                <a16:creationId xmlns:a16="http://schemas.microsoft.com/office/drawing/2014/main" id="{25347377-3FAE-413F-935D-A35A56E07EC9}"/>
              </a:ext>
            </a:extLst>
          </p:cNvPr>
          <p:cNvSpPr/>
          <p:nvPr/>
        </p:nvSpPr>
        <p:spPr>
          <a:xfrm>
            <a:off x="2898478" y="453367"/>
            <a:ext cx="5851089"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How AI Enables Personalization</a:t>
            </a:r>
          </a:p>
        </p:txBody>
      </p:sp>
      <p:sp>
        <p:nvSpPr>
          <p:cNvPr id="7" name="Rectangle 6">
            <a:extLst>
              <a:ext uri="{FF2B5EF4-FFF2-40B4-BE49-F238E27FC236}">
                <a16:creationId xmlns:a16="http://schemas.microsoft.com/office/drawing/2014/main" id="{34127847-91CD-49CE-8921-814CFB6772D7}"/>
              </a:ext>
            </a:extLst>
          </p:cNvPr>
          <p:cNvSpPr/>
          <p:nvPr/>
        </p:nvSpPr>
        <p:spPr>
          <a:xfrm>
            <a:off x="2316225" y="2061431"/>
            <a:ext cx="8806375" cy="4784258"/>
          </a:xfrm>
          <a:prstGeom prst="rect">
            <a:avLst/>
          </a:prstGeom>
        </p:spPr>
        <p:txBody>
          <a:bodyPr wrap="square">
            <a:spAutoFit/>
          </a:bodyPr>
          <a:lstStyle/>
          <a:p>
            <a:pPr marL="514350" indent="-514350">
              <a:lnSpc>
                <a:spcPct val="107000"/>
              </a:lnSpc>
              <a:spcAft>
                <a:spcPts val="800"/>
              </a:spcAft>
              <a:buAutoNum type="alphaLcPeriod"/>
            </a:pPr>
            <a:r>
              <a:rPr lang="en-US" sz="2800" b="1" dirty="0">
                <a:latin typeface="Times New Roman" panose="02020603050405020304" pitchFamily="18" charset="0"/>
                <a:ea typeface="Times New Roman" panose="02020603050405020304" pitchFamily="18" charset="0"/>
                <a:cs typeface="Arial" panose="020B0604020202020204" pitchFamily="34" charset="0"/>
              </a:rPr>
              <a:t>Data Collection &amp; Analysis</a:t>
            </a:r>
          </a:p>
          <a:p>
            <a:pPr>
              <a:lnSpc>
                <a:spcPct val="107000"/>
              </a:lnSpc>
              <a:spcAft>
                <a:spcPts val="800"/>
              </a:spcAft>
            </a:pPr>
            <a:r>
              <a:rPr lang="en-US" sz="2800" b="1" dirty="0">
                <a:latin typeface="Times New Roman" panose="02020603050405020304" pitchFamily="18" charset="0"/>
                <a:cs typeface="Arial" panose="020B0604020202020204" pitchFamily="34" charset="0"/>
              </a:rPr>
              <a:t>b. Recommendation Systems</a:t>
            </a:r>
          </a:p>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c. Dynamic Content Personalization</a:t>
            </a:r>
          </a:p>
          <a:p>
            <a:pPr>
              <a:lnSpc>
                <a:spcPct val="107000"/>
              </a:lnSpc>
              <a:spcAft>
                <a:spcPts val="800"/>
              </a:spcAft>
            </a:pPr>
            <a:r>
              <a:rPr lang="en-US" sz="2800" b="1" dirty="0">
                <a:latin typeface="Times New Roman" panose="02020603050405020304" pitchFamily="18" charset="0"/>
                <a:cs typeface="Arial" panose="020B0604020202020204" pitchFamily="34" charset="0"/>
              </a:rPr>
              <a:t>d. Personalized Pricing &amp; Promotions</a:t>
            </a:r>
          </a:p>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e. Chatbots and Virtual Assistants</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US" sz="2800" b="1" dirty="0">
              <a:latin typeface="Times New Roman" panose="02020603050405020304" pitchFamily="18" charset="0"/>
              <a:cs typeface="Arial" panose="020B0604020202020204" pitchFamily="34" charset="0"/>
            </a:endParaRPr>
          </a:p>
          <a:p>
            <a:pPr>
              <a:lnSpc>
                <a:spcPct val="107000"/>
              </a:lnSpc>
              <a:spcAft>
                <a:spcPts val="800"/>
              </a:spcAft>
            </a:pP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US" sz="2800" b="1" dirty="0">
              <a:latin typeface="Times New Roman" panose="02020603050405020304" pitchFamily="18" charset="0"/>
              <a:cs typeface="Arial" panose="020B0604020202020204" pitchFamily="34" charset="0"/>
            </a:endParaRPr>
          </a:p>
          <a:p>
            <a:pPr marL="457200" indent="-457200">
              <a:lnSpc>
                <a:spcPct val="107000"/>
              </a:lnSpc>
              <a:spcAft>
                <a:spcPts val="800"/>
              </a:spcAft>
              <a:buAutoNum type="alphaLcPeriod"/>
            </a:pPr>
            <a:endParaRPr lang="en-US" sz="20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723209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577151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81353" y="1285191"/>
            <a:ext cx="11085341" cy="51437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732775" cy="1076343"/>
          </a:xfrm>
          <a:prstGeom prst="rect">
            <a:avLst/>
          </a:prstGeom>
        </p:spPr>
      </p:pic>
      <p:sp>
        <p:nvSpPr>
          <p:cNvPr id="2" name="Rectangle 1">
            <a:extLst>
              <a:ext uri="{FF2B5EF4-FFF2-40B4-BE49-F238E27FC236}">
                <a16:creationId xmlns:a16="http://schemas.microsoft.com/office/drawing/2014/main" id="{014F20E0-F095-409D-AAE8-496CBBF7E09D}"/>
              </a:ext>
            </a:extLst>
          </p:cNvPr>
          <p:cNvSpPr/>
          <p:nvPr/>
        </p:nvSpPr>
        <p:spPr>
          <a:xfrm>
            <a:off x="661182" y="1401454"/>
            <a:ext cx="10245458" cy="4911216"/>
          </a:xfrm>
          <a:prstGeom prst="rect">
            <a:avLst/>
          </a:prstGeom>
        </p:spPr>
        <p:txBody>
          <a:bodyPr wrap="square">
            <a:spAutoFit/>
          </a:bodyPr>
          <a:lstStyle/>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a. Data Collection &amp; Analysis</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dirty="0">
                <a:latin typeface="Times New Roman" panose="02020603050405020304" pitchFamily="18" charset="0"/>
                <a:ea typeface="Times New Roman" panose="02020603050405020304" pitchFamily="18" charset="0"/>
                <a:cs typeface="Arial" panose="020B0604020202020204" pitchFamily="34" charset="0"/>
              </a:rPr>
              <a:t>AI collects and analyzes:</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Browsing history</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Purchase behavior</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Click patterns</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Cart activity</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Demographics</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Social media signals</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Machine learning models use this data to predict what customers want—often before the customers know themselves.</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3DC99B1-3D90-4E9A-9608-58AB0158CF83}"/>
              </a:ext>
            </a:extLst>
          </p:cNvPr>
          <p:cNvSpPr/>
          <p:nvPr/>
        </p:nvSpPr>
        <p:spPr>
          <a:xfrm>
            <a:off x="2814369" y="359541"/>
            <a:ext cx="5325305"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a. Data Collection &amp; Analysis</a:t>
            </a:r>
          </a:p>
        </p:txBody>
      </p:sp>
    </p:spTree>
    <p:extLst>
      <p:ext uri="{BB962C8B-B14F-4D97-AF65-F5344CB8AC3E}">
        <p14:creationId xmlns:p14="http://schemas.microsoft.com/office/powerpoint/2010/main" val="4277224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285191"/>
            <a:ext cx="10346381" cy="51789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5C2FAA4A-B348-4783-A1D0-C5083BD005F7}"/>
              </a:ext>
            </a:extLst>
          </p:cNvPr>
          <p:cNvSpPr/>
          <p:nvPr/>
        </p:nvSpPr>
        <p:spPr>
          <a:xfrm>
            <a:off x="684265" y="1998874"/>
            <a:ext cx="9724953" cy="3813095"/>
          </a:xfrm>
          <a:prstGeom prst="rect">
            <a:avLst/>
          </a:prstGeom>
        </p:spPr>
        <p:txBody>
          <a:bodyPr wrap="square">
            <a:spAutoFit/>
          </a:bodyPr>
          <a:lstStyle/>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b. Recommendation Systems</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dirty="0">
                <a:latin typeface="Times New Roman" panose="02020603050405020304" pitchFamily="18" charset="0"/>
                <a:ea typeface="Times New Roman" panose="02020603050405020304" pitchFamily="18" charset="0"/>
                <a:cs typeface="Arial" panose="020B0604020202020204" pitchFamily="34" charset="0"/>
              </a:rPr>
              <a:t>AI-driven recommendation engines use collaborative filtering, content-based filtering, or hybrid systems to:</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Suggest products similar to what users viewed</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Identify trending items within user segments</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Predict complementary items (“Frequently bought together”)</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Examples:</a:t>
            </a:r>
            <a:r>
              <a:rPr lang="en-US" sz="2400" dirty="0">
                <a:latin typeface="Times New Roman" panose="02020603050405020304" pitchFamily="18" charset="0"/>
                <a:ea typeface="Times New Roman" panose="02020603050405020304" pitchFamily="18" charset="0"/>
                <a:cs typeface="Arial" panose="020B0604020202020204" pitchFamily="34" charset="0"/>
              </a:rPr>
              <a:t> Amazon’s product recommendations, Netflix-style personalization applied to shopping.</a:t>
            </a:r>
            <a:endParaRPr lang="en-US"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D73A0687-83D9-482A-AD80-5BBBFB1868F3}"/>
              </a:ext>
            </a:extLst>
          </p:cNvPr>
          <p:cNvSpPr/>
          <p:nvPr/>
        </p:nvSpPr>
        <p:spPr>
          <a:xfrm>
            <a:off x="2941702" y="442708"/>
            <a:ext cx="5210081"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b. Recommendation Systems</a:t>
            </a:r>
          </a:p>
        </p:txBody>
      </p:sp>
    </p:spTree>
    <p:extLst>
      <p:ext uri="{BB962C8B-B14F-4D97-AF65-F5344CB8AC3E}">
        <p14:creationId xmlns:p14="http://schemas.microsoft.com/office/powerpoint/2010/main" val="41255479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561027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73612" y="1285192"/>
            <a:ext cx="1005320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D2CD39B6-73D7-4B40-B582-E6C9D0D34488}"/>
              </a:ext>
            </a:extLst>
          </p:cNvPr>
          <p:cNvSpPr/>
          <p:nvPr/>
        </p:nvSpPr>
        <p:spPr>
          <a:xfrm>
            <a:off x="1350498" y="1680958"/>
            <a:ext cx="9176314" cy="4413452"/>
          </a:xfrm>
          <a:prstGeom prst="rect">
            <a:avLst/>
          </a:prstGeom>
        </p:spPr>
        <p:txBody>
          <a:bodyPr wrap="square">
            <a:spAutoFit/>
          </a:bodyPr>
          <a:lstStyle/>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c. Dynamic Content Personalization</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dirty="0">
                <a:latin typeface="Times New Roman" panose="02020603050405020304" pitchFamily="18" charset="0"/>
                <a:ea typeface="Times New Roman" panose="02020603050405020304" pitchFamily="18" charset="0"/>
                <a:cs typeface="Arial" panose="020B0604020202020204" pitchFamily="34" charset="0"/>
              </a:rPr>
              <a:t>AI customizes:</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Homepage layout</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Promotional banners</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Search results</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Product rankings</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Email and SMS offers</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Every customer may see a different version of the same website based on their preferences and behavior.</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6C5BC23C-28F9-467A-A8F8-34353E99B2D7}"/>
              </a:ext>
            </a:extLst>
          </p:cNvPr>
          <p:cNvSpPr/>
          <p:nvPr/>
        </p:nvSpPr>
        <p:spPr>
          <a:xfrm>
            <a:off x="2858575" y="294880"/>
            <a:ext cx="6474850"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c. Dynamic Content Personalization</a:t>
            </a:r>
          </a:p>
        </p:txBody>
      </p:sp>
    </p:spTree>
    <p:extLst>
      <p:ext uri="{BB962C8B-B14F-4D97-AF65-F5344CB8AC3E}">
        <p14:creationId xmlns:p14="http://schemas.microsoft.com/office/powerpoint/2010/main" val="9243822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5729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285192"/>
            <a:ext cx="10346381"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DCFCD6AE-4880-4CF0-878B-131B5BA5A6B4}"/>
              </a:ext>
            </a:extLst>
          </p:cNvPr>
          <p:cNvSpPr/>
          <p:nvPr/>
        </p:nvSpPr>
        <p:spPr>
          <a:xfrm>
            <a:off x="1394472" y="2052384"/>
            <a:ext cx="8987485" cy="3875613"/>
          </a:xfrm>
          <a:prstGeom prst="rect">
            <a:avLst/>
          </a:prstGeom>
        </p:spPr>
        <p:txBody>
          <a:bodyPr wrap="square">
            <a:spAutoFit/>
          </a:bodyPr>
          <a:lstStyle/>
          <a:p>
            <a:pPr>
              <a:lnSpc>
                <a:spcPct val="107000"/>
              </a:lnSpc>
              <a:spcAft>
                <a:spcPts val="800"/>
              </a:spcAft>
            </a:pPr>
            <a:r>
              <a:rPr lang="en-US" sz="3200" b="1" dirty="0">
                <a:latin typeface="Times New Roman" panose="02020603050405020304" pitchFamily="18" charset="0"/>
                <a:ea typeface="Times New Roman" panose="02020603050405020304" pitchFamily="18" charset="0"/>
                <a:cs typeface="Arial" panose="020B0604020202020204" pitchFamily="34" charset="0"/>
              </a:rPr>
              <a:t>d. Personalized Pricing &amp; Promotions</a:t>
            </a:r>
            <a:endParaRPr lang="en-US" sz="2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800" dirty="0">
                <a:latin typeface="Times New Roman" panose="02020603050405020304" pitchFamily="18" charset="0"/>
                <a:ea typeface="Times New Roman" panose="02020603050405020304" pitchFamily="18" charset="0"/>
                <a:cs typeface="Arial" panose="020B0604020202020204" pitchFamily="34" charset="0"/>
              </a:rPr>
              <a:t>Machine learning can:</a:t>
            </a:r>
            <a:endParaRPr lang="en-US" sz="2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Predict price sensitivity</a:t>
            </a:r>
            <a:endParaRPr lang="en-US" sz="2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Identify high-value customers</a:t>
            </a:r>
            <a:endParaRPr lang="en-US" sz="2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Offer personalized coupons or discounts</a:t>
            </a:r>
            <a:endParaRPr lang="en-US" sz="24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Optimize timing of promotions (e.g., reminders, cart recovery emails)</a:t>
            </a:r>
            <a:endParaRPr lang="en-US" sz="2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7968EF06-982C-41F2-B7AF-767B89F61275}"/>
              </a:ext>
            </a:extLst>
          </p:cNvPr>
          <p:cNvSpPr/>
          <p:nvPr/>
        </p:nvSpPr>
        <p:spPr>
          <a:xfrm>
            <a:off x="2697185" y="330575"/>
            <a:ext cx="6797630"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d. Personalized Pricing &amp; Promotions</a:t>
            </a:r>
          </a:p>
        </p:txBody>
      </p:sp>
    </p:spTree>
    <p:extLst>
      <p:ext uri="{BB962C8B-B14F-4D97-AF65-F5344CB8AC3E}">
        <p14:creationId xmlns:p14="http://schemas.microsoft.com/office/powerpoint/2010/main" val="4594908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E1FBD9A7-0638-427E-84C1-42B2E679B513}"/>
              </a:ext>
            </a:extLst>
          </p:cNvPr>
          <p:cNvSpPr/>
          <p:nvPr/>
        </p:nvSpPr>
        <p:spPr>
          <a:xfrm>
            <a:off x="1665188" y="1880435"/>
            <a:ext cx="8562024" cy="3520516"/>
          </a:xfrm>
          <a:prstGeom prst="rect">
            <a:avLst/>
          </a:prstGeom>
        </p:spPr>
        <p:txBody>
          <a:bodyPr wrap="square">
            <a:spAutoFit/>
          </a:bodyPr>
          <a:lstStyle/>
          <a:p>
            <a:pPr>
              <a:lnSpc>
                <a:spcPct val="107000"/>
              </a:lnSpc>
              <a:spcAft>
                <a:spcPts val="800"/>
              </a:spcAft>
            </a:pPr>
            <a:r>
              <a:rPr lang="en-US" sz="2800" b="1" dirty="0">
                <a:latin typeface="Times New Roman" panose="02020603050405020304" pitchFamily="18" charset="0"/>
                <a:ea typeface="Times New Roman" panose="02020603050405020304" pitchFamily="18" charset="0"/>
                <a:cs typeface="Arial" panose="020B0604020202020204" pitchFamily="34" charset="0"/>
              </a:rPr>
              <a:t>e. Chatbots and Virtual Assistants</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dirty="0">
                <a:latin typeface="Times New Roman" panose="02020603050405020304" pitchFamily="18" charset="0"/>
                <a:ea typeface="Times New Roman" panose="02020603050405020304" pitchFamily="18" charset="0"/>
                <a:cs typeface="Arial" panose="020B0604020202020204" pitchFamily="34" charset="0"/>
              </a:rPr>
              <a:t>AI chatbots provide:</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Personalized product guidance</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Real-time customer support</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Tailored recommendations</a:t>
            </a:r>
            <a:endParaRPr lang="en-US" sz="2000"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400" dirty="0">
                <a:latin typeface="Times New Roman" panose="02020603050405020304" pitchFamily="18" charset="0"/>
                <a:ea typeface="Times New Roman" panose="02020603050405020304" pitchFamily="18" charset="0"/>
                <a:cs typeface="Arial" panose="020B0604020202020204" pitchFamily="34" charset="0"/>
              </a:rPr>
              <a:t>Conversational commerce (WhatsApp, Facebook, website chat)</a:t>
            </a:r>
            <a:endParaRPr lang="en-US" sz="20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They learn from each user’s interaction history.</a:t>
            </a:r>
            <a:endParaRPr lang="en-US" sz="20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672E4633-3E07-44B1-B432-B3DE23C824DD}"/>
              </a:ext>
            </a:extLst>
          </p:cNvPr>
          <p:cNvSpPr/>
          <p:nvPr/>
        </p:nvSpPr>
        <p:spPr>
          <a:xfrm>
            <a:off x="2650902" y="294880"/>
            <a:ext cx="6123343"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e. Chatbots and Virtual Assistants</a:t>
            </a:r>
          </a:p>
        </p:txBody>
      </p:sp>
    </p:spTree>
    <p:extLst>
      <p:ext uri="{BB962C8B-B14F-4D97-AF65-F5344CB8AC3E}">
        <p14:creationId xmlns:p14="http://schemas.microsoft.com/office/powerpoint/2010/main" val="12494946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51692" y="1285192"/>
            <a:ext cx="10175120" cy="52997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E70137F1-D114-4681-A56C-B928A86E30D0}"/>
              </a:ext>
            </a:extLst>
          </p:cNvPr>
          <p:cNvSpPr/>
          <p:nvPr/>
        </p:nvSpPr>
        <p:spPr>
          <a:xfrm>
            <a:off x="1463040" y="1280576"/>
            <a:ext cx="8700111" cy="4856201"/>
          </a:xfrm>
          <a:prstGeom prst="rect">
            <a:avLst/>
          </a:prstGeom>
        </p:spPr>
        <p:txBody>
          <a:bodyPr wrap="square">
            <a:spAutoFit/>
          </a:bodyPr>
          <a:lstStyle/>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For Businesses: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Higher conversion rates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Increased average order value (AOV)</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Higher customer retention</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More effective marketing campaigns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Reduced acquisition costs</a:t>
            </a:r>
            <a:endParaRPr lang="en-US"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2400" b="1" dirty="0">
                <a:latin typeface="Times New Roman" panose="02020603050405020304" pitchFamily="18" charset="0"/>
                <a:ea typeface="Times New Roman" panose="02020603050405020304" pitchFamily="18" charset="0"/>
                <a:cs typeface="Arial" panose="020B0604020202020204" pitchFamily="34" charset="0"/>
              </a:rPr>
              <a:t>For Customers: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Faster product discovery</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More relevant recommendations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Personalized shopping experience</a:t>
            </a:r>
            <a:endParaRPr lang="en-US" dirty="0">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2000" dirty="0">
                <a:latin typeface="Times New Roman" panose="02020603050405020304" pitchFamily="18" charset="0"/>
                <a:ea typeface="Times New Roman" panose="02020603050405020304" pitchFamily="18" charset="0"/>
                <a:cs typeface="Arial" panose="020B0604020202020204" pitchFamily="34" charset="0"/>
              </a:rPr>
              <a:t>Better satisfaction and convenience</a:t>
            </a:r>
            <a:endParaRPr lang="en-US"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A95418C-7E46-4B0A-9519-7C992FF6B9BE}"/>
              </a:ext>
            </a:extLst>
          </p:cNvPr>
          <p:cNvSpPr/>
          <p:nvPr/>
        </p:nvSpPr>
        <p:spPr>
          <a:xfrm>
            <a:off x="2365459" y="273054"/>
            <a:ext cx="7461081" cy="593304"/>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Benefits of AI-Powered Personalization</a:t>
            </a:r>
          </a:p>
        </p:txBody>
      </p:sp>
    </p:spTree>
    <p:extLst>
      <p:ext uri="{BB962C8B-B14F-4D97-AF65-F5344CB8AC3E}">
        <p14:creationId xmlns:p14="http://schemas.microsoft.com/office/powerpoint/2010/main" val="25923476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60D210A1-F248-4328-86A3-7A1DA6154C48}"/>
              </a:ext>
            </a:extLst>
          </p:cNvPr>
          <p:cNvSpPr/>
          <p:nvPr/>
        </p:nvSpPr>
        <p:spPr>
          <a:xfrm>
            <a:off x="1491175" y="1528318"/>
            <a:ext cx="8582749" cy="3801362"/>
          </a:xfrm>
          <a:prstGeom prst="rect">
            <a:avLst/>
          </a:prstGeom>
        </p:spPr>
        <p:txBody>
          <a:bodyPr wrap="square">
            <a:spAutoFit/>
          </a:bodyPr>
          <a:lstStyle/>
          <a:p>
            <a:pPr marL="45720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cs typeface="Arial" panose="020B0604020202020204" pitchFamily="34" charset="0"/>
              </a:rPr>
              <a:t>Data privacy concerns (consumer trust)</a:t>
            </a:r>
          </a:p>
          <a:p>
            <a:pPr marL="45720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cs typeface="Arial" panose="020B0604020202020204" pitchFamily="34" charset="0"/>
              </a:rPr>
              <a:t>Algorithmic bias</a:t>
            </a:r>
          </a:p>
          <a:p>
            <a:pPr marL="45720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cs typeface="Arial" panose="020B0604020202020204" pitchFamily="34" charset="0"/>
              </a:rPr>
              <a:t>Complexity of integrating AI systems</a:t>
            </a:r>
          </a:p>
          <a:p>
            <a:pPr marL="45720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cs typeface="Arial" panose="020B0604020202020204" pitchFamily="34" charset="0"/>
              </a:rPr>
              <a:t>High implementation costs for small businesses</a:t>
            </a:r>
          </a:p>
          <a:p>
            <a:pPr marL="45720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cs typeface="Arial" panose="020B0604020202020204" pitchFamily="34" charset="0"/>
              </a:rPr>
              <a:t>Over-personalization leading to reduced discovery of new products</a:t>
            </a:r>
          </a:p>
          <a:p>
            <a:pPr marL="45720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cs typeface="Arial" panose="020B0604020202020204" pitchFamily="34" charset="0"/>
              </a:rPr>
              <a:t> </a:t>
            </a:r>
          </a:p>
        </p:txBody>
      </p:sp>
      <p:sp>
        <p:nvSpPr>
          <p:cNvPr id="3" name="Rectangle 2">
            <a:extLst>
              <a:ext uri="{FF2B5EF4-FFF2-40B4-BE49-F238E27FC236}">
                <a16:creationId xmlns:a16="http://schemas.microsoft.com/office/drawing/2014/main" id="{31951CFC-C08C-4999-80BB-6C1C0EEC92E6}"/>
              </a:ext>
            </a:extLst>
          </p:cNvPr>
          <p:cNvSpPr/>
          <p:nvPr/>
        </p:nvSpPr>
        <p:spPr>
          <a:xfrm>
            <a:off x="3262838" y="458314"/>
            <a:ext cx="5039421"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Challenges &amp; Limitations</a:t>
            </a:r>
          </a:p>
        </p:txBody>
      </p:sp>
    </p:spTree>
    <p:extLst>
      <p:ext uri="{BB962C8B-B14F-4D97-AF65-F5344CB8AC3E}">
        <p14:creationId xmlns:p14="http://schemas.microsoft.com/office/powerpoint/2010/main" val="972856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311047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a16="http://schemas.microsoft.com/office/drawing/2014/main" id="{88D394B0-EE23-49FF-B74A-7B829E7CCA54}"/>
              </a:ext>
            </a:extLst>
          </p:cNvPr>
          <p:cNvSpPr/>
          <p:nvPr/>
        </p:nvSpPr>
        <p:spPr>
          <a:xfrm>
            <a:off x="1776708" y="1594395"/>
            <a:ext cx="8750104" cy="3246081"/>
          </a:xfrm>
          <a:prstGeom prst="rect">
            <a:avLst/>
          </a:prstGeom>
        </p:spPr>
        <p:txBody>
          <a:bodyPr wrap="square">
            <a:spAutoFit/>
          </a:bodyPr>
          <a:lstStyle/>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Hyper-personalization using real-time data</a:t>
            </a:r>
            <a:endParaRPr lang="en-US" sz="2400" dirty="0">
              <a:latin typeface="Calibri" panose="020F0502020204030204" pitchFamily="34" charset="0"/>
              <a:ea typeface="Calibri" panose="020F0502020204030204" pitchFamily="34" charset="0"/>
              <a:cs typeface="Arial" panose="020B0604020202020204" pitchFamily="34" charset="0"/>
            </a:endParaRPr>
          </a:p>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AI-driven 3D virtual try-on</a:t>
            </a:r>
            <a:endParaRPr lang="en-US" sz="2400" dirty="0">
              <a:latin typeface="Calibri" panose="020F0502020204030204" pitchFamily="34" charset="0"/>
              <a:ea typeface="Calibri" panose="020F0502020204030204" pitchFamily="34" charset="0"/>
              <a:cs typeface="Arial" panose="020B0604020202020204" pitchFamily="34" charset="0"/>
            </a:endParaRPr>
          </a:p>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Emotion-aware personalization (sentiment analysis)</a:t>
            </a:r>
            <a:endParaRPr lang="en-US" sz="2400" dirty="0">
              <a:latin typeface="Calibri" panose="020F0502020204030204" pitchFamily="34" charset="0"/>
              <a:ea typeface="Calibri" panose="020F0502020204030204" pitchFamily="34" charset="0"/>
              <a:cs typeface="Arial" panose="020B0604020202020204" pitchFamily="34" charset="0"/>
            </a:endParaRPr>
          </a:p>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Predictive logistics and personalized delivery options</a:t>
            </a:r>
            <a:endParaRPr lang="en-US" sz="2400" dirty="0">
              <a:latin typeface="Calibri" panose="020F0502020204030204" pitchFamily="34" charset="0"/>
              <a:ea typeface="Calibri" panose="020F0502020204030204" pitchFamily="34" charset="0"/>
              <a:cs typeface="Arial" panose="020B0604020202020204" pitchFamily="34" charset="0"/>
            </a:endParaRPr>
          </a:p>
          <a:p>
            <a:pPr marL="457200" lvl="0" indent="-457200">
              <a:lnSpc>
                <a:spcPct val="107000"/>
              </a:lnSpc>
              <a:spcAft>
                <a:spcPts val="800"/>
              </a:spcAft>
              <a:buSzPts val="1000"/>
              <a:buFont typeface="Wingdings" panose="05000000000000000000" pitchFamily="2" charset="2"/>
              <a:buChar char="q"/>
              <a:tabLst>
                <a:tab pos="457200" algn="l"/>
              </a:tabLst>
            </a:pPr>
            <a:r>
              <a:rPr lang="en-US" sz="2800" dirty="0">
                <a:latin typeface="Times New Roman" panose="02020603050405020304" pitchFamily="18" charset="0"/>
                <a:ea typeface="Times New Roman" panose="02020603050405020304" pitchFamily="18" charset="0"/>
                <a:cs typeface="Arial" panose="020B0604020202020204" pitchFamily="34" charset="0"/>
              </a:rPr>
              <a:t>AI-generated product descriptions tailored to user profiles</a:t>
            </a:r>
            <a:endParaRPr lang="en-US" sz="2400" dirty="0">
              <a:latin typeface="Calibri" panose="020F050202020403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4E9623D3-D517-448C-A675-4C99F6FAAADF}"/>
              </a:ext>
            </a:extLst>
          </p:cNvPr>
          <p:cNvSpPr/>
          <p:nvPr/>
        </p:nvSpPr>
        <p:spPr>
          <a:xfrm>
            <a:off x="3395225" y="369095"/>
            <a:ext cx="4665563" cy="583750"/>
          </a:xfrm>
          <a:prstGeom prst="rect">
            <a:avLst/>
          </a:prstGeom>
          <a:noFill/>
        </p:spPr>
        <p:txBody>
          <a:bodyPr wrap="square" rtlCol="0">
            <a:spAutoFit/>
          </a:bodyPr>
          <a:lstStyle/>
          <a:p>
            <a:pPr algn="ctr">
              <a:lnSpc>
                <a:spcPct val="107000"/>
              </a:lnSpc>
              <a:spcAft>
                <a:spcPts val="800"/>
              </a:spcAft>
            </a:pPr>
            <a:r>
              <a:rPr lang="en-US" sz="3200" b="1" dirty="0">
                <a:solidFill>
                  <a:srgbClr val="00B0F0"/>
                </a:solidFill>
                <a:latin typeface="Times New Roman" panose="02020603050405020304" pitchFamily="18" charset="0"/>
                <a:cs typeface="Arial" panose="020B0604020202020204" pitchFamily="34" charset="0"/>
              </a:rPr>
              <a:t>Future Trends</a:t>
            </a:r>
          </a:p>
        </p:txBody>
      </p:sp>
    </p:spTree>
    <p:extLst>
      <p:ext uri="{BB962C8B-B14F-4D97-AF65-F5344CB8AC3E}">
        <p14:creationId xmlns:p14="http://schemas.microsoft.com/office/powerpoint/2010/main" val="36385421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747ff9e201db4cb77f589ed29016c55c">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2dcb136f439a0e853eb3c85d098a35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CDB448E7-3574-4D14-94E0-3BBC080FEF17}"/>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286</TotalTime>
  <Words>1447</Words>
  <Application>Microsoft Office PowerPoint</Application>
  <PresentationFormat>Widescreen</PresentationFormat>
  <Paragraphs>349</Paragraphs>
  <Slides>40</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Alexandria</vt:lpstr>
      <vt:lpstr>Arial</vt:lpstr>
      <vt:lpstr>Calibri</vt:lpstr>
      <vt:lpstr>Calibri Light</vt:lpstr>
      <vt:lpstr>Courier New</vt:lpstr>
      <vt:lpstr>Roboto</vt:lpstr>
      <vt:lpstr>Symbol</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مجدي الحاج</cp:lastModifiedBy>
  <cp:revision>33</cp:revision>
  <dcterms:created xsi:type="dcterms:W3CDTF">2023-04-29T09:08:00Z</dcterms:created>
  <dcterms:modified xsi:type="dcterms:W3CDTF">2025-11-29T18:14:20Z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