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96" r:id="rId2"/>
    <p:sldId id="523" r:id="rId3"/>
    <p:sldId id="271" r:id="rId4"/>
    <p:sldId id="276" r:id="rId5"/>
    <p:sldId id="604" r:id="rId6"/>
    <p:sldId id="619" r:id="rId7"/>
    <p:sldId id="632" r:id="rId8"/>
    <p:sldId id="720" r:id="rId9"/>
    <p:sldId id="633" r:id="rId10"/>
    <p:sldId id="725" r:id="rId11"/>
    <p:sldId id="718" r:id="rId12"/>
    <p:sldId id="721" r:id="rId13"/>
    <p:sldId id="722" r:id="rId14"/>
    <p:sldId id="723" r:id="rId15"/>
    <p:sldId id="724" r:id="rId16"/>
    <p:sldId id="729" r:id="rId17"/>
    <p:sldId id="726" r:id="rId18"/>
    <p:sldId id="728" r:id="rId19"/>
    <p:sldId id="730" r:id="rId20"/>
    <p:sldId id="731" r:id="rId21"/>
    <p:sldId id="727" r:id="rId22"/>
    <p:sldId id="732" r:id="rId23"/>
    <p:sldId id="739" r:id="rId24"/>
    <p:sldId id="733" r:id="rId25"/>
    <p:sldId id="742" r:id="rId26"/>
    <p:sldId id="734" r:id="rId27"/>
    <p:sldId id="741" r:id="rId28"/>
    <p:sldId id="735" r:id="rId29"/>
    <p:sldId id="740" r:id="rId30"/>
    <p:sldId id="736" r:id="rId31"/>
    <p:sldId id="743" r:id="rId32"/>
    <p:sldId id="737" r:id="rId33"/>
    <p:sldId id="738" r:id="rId34"/>
    <p:sldId id="744" r:id="rId35"/>
    <p:sldId id="745" r:id="rId36"/>
    <p:sldId id="746" r:id="rId37"/>
    <p:sldId id="748" r:id="rId38"/>
    <p:sldId id="749" r:id="rId39"/>
    <p:sldId id="750" r:id="rId40"/>
    <p:sldId id="75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26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0A7FD4-4EA9-428E-9D85-0945D8DA02B5}" type="doc">
      <dgm:prSet loTypeId="urn:microsoft.com/office/officeart/2005/8/layout/radial5" loCatId="cycle" qsTypeId="urn:microsoft.com/office/officeart/2005/8/quickstyle/simple1" qsCatId="simple" csTypeId="urn:microsoft.com/office/officeart/2005/8/colors/colorful4" csCatId="colorful" phldr="1"/>
      <dgm:spPr/>
      <dgm:t>
        <a:bodyPr/>
        <a:lstStyle/>
        <a:p>
          <a:endParaRPr lang="en-US"/>
        </a:p>
      </dgm:t>
    </dgm:pt>
    <dgm:pt modelId="{80A32ECC-6C96-4A3F-AE58-6705E9489A30}">
      <dgm:prSet phldrT="[Text]" custT="1"/>
      <dgm:spPr/>
      <dgm:t>
        <a:bodyPr/>
        <a:lstStyle/>
        <a:p>
          <a:r>
            <a:rPr lang="ar-EG" sz="1800" b="1" dirty="0">
              <a:solidFill>
                <a:schemeClr val="tx1"/>
              </a:solidFill>
            </a:rPr>
            <a:t>المنظمة</a:t>
          </a:r>
          <a:endParaRPr lang="en-US" sz="1800" b="1" dirty="0">
            <a:solidFill>
              <a:schemeClr val="tx1"/>
            </a:solidFill>
          </a:endParaRPr>
        </a:p>
      </dgm:t>
    </dgm:pt>
    <dgm:pt modelId="{5DCF95EB-F433-48AA-B619-C11B7D34D5F2}" type="parTrans" cxnId="{A67BFB70-2EA0-44EB-9A73-490B6267D7C9}">
      <dgm:prSet/>
      <dgm:spPr/>
      <dgm:t>
        <a:bodyPr/>
        <a:lstStyle/>
        <a:p>
          <a:endParaRPr lang="en-US" sz="2000" b="1">
            <a:solidFill>
              <a:schemeClr val="tx1"/>
            </a:solidFill>
          </a:endParaRPr>
        </a:p>
      </dgm:t>
    </dgm:pt>
    <dgm:pt modelId="{E0000247-C1E8-46F2-B36B-31979B05B855}" type="sibTrans" cxnId="{A67BFB70-2EA0-44EB-9A73-490B6267D7C9}">
      <dgm:prSet/>
      <dgm:spPr/>
      <dgm:t>
        <a:bodyPr/>
        <a:lstStyle/>
        <a:p>
          <a:endParaRPr lang="en-US" sz="2000" b="1">
            <a:solidFill>
              <a:schemeClr val="tx1"/>
            </a:solidFill>
          </a:endParaRPr>
        </a:p>
      </dgm:t>
    </dgm:pt>
    <dgm:pt modelId="{512443EE-9B11-43AC-8A48-753B9A78A002}">
      <dgm:prSet phldrT="[Text]" custT="1"/>
      <dgm:spPr/>
      <dgm:t>
        <a:bodyPr/>
        <a:lstStyle/>
        <a:p>
          <a:r>
            <a:rPr lang="ar-EG" sz="2000" b="1" dirty="0">
              <a:solidFill>
                <a:schemeClr val="tx1"/>
              </a:solidFill>
            </a:rPr>
            <a:t>الأشخاص</a:t>
          </a:r>
          <a:endParaRPr lang="en-US" sz="2000" b="1" dirty="0">
            <a:solidFill>
              <a:schemeClr val="tx1"/>
            </a:solidFill>
          </a:endParaRPr>
        </a:p>
      </dgm:t>
    </dgm:pt>
    <dgm:pt modelId="{B1DCBC38-787F-47B2-8657-0AC73C059226}" type="parTrans" cxnId="{1F72EB96-F3C5-42EC-ABE2-BD0F1A998183}">
      <dgm:prSet custT="1"/>
      <dgm:spPr/>
      <dgm:t>
        <a:bodyPr/>
        <a:lstStyle/>
        <a:p>
          <a:endParaRPr lang="en-US" sz="2000" b="1">
            <a:solidFill>
              <a:schemeClr val="tx1"/>
            </a:solidFill>
          </a:endParaRPr>
        </a:p>
      </dgm:t>
    </dgm:pt>
    <dgm:pt modelId="{D8BB880B-0486-4E5D-9586-EDECDDC7C5E7}" type="sibTrans" cxnId="{1F72EB96-F3C5-42EC-ABE2-BD0F1A998183}">
      <dgm:prSet/>
      <dgm:spPr/>
      <dgm:t>
        <a:bodyPr/>
        <a:lstStyle/>
        <a:p>
          <a:endParaRPr lang="en-US" sz="2000" b="1">
            <a:solidFill>
              <a:schemeClr val="tx1"/>
            </a:solidFill>
          </a:endParaRPr>
        </a:p>
      </dgm:t>
    </dgm:pt>
    <dgm:pt modelId="{F2586341-1E5F-4542-9AAC-17588B6428B6}">
      <dgm:prSet phldrT="[Text]" custT="1"/>
      <dgm:spPr/>
      <dgm:t>
        <a:bodyPr/>
        <a:lstStyle/>
        <a:p>
          <a:r>
            <a:rPr lang="ar-EG" sz="2000" b="1" dirty="0">
              <a:solidFill>
                <a:schemeClr val="tx1"/>
              </a:solidFill>
            </a:rPr>
            <a:t>الموارد</a:t>
          </a:r>
          <a:endParaRPr lang="en-US" sz="2000" b="1" dirty="0">
            <a:solidFill>
              <a:schemeClr val="tx1"/>
            </a:solidFill>
          </a:endParaRPr>
        </a:p>
      </dgm:t>
    </dgm:pt>
    <dgm:pt modelId="{539BD093-C6C3-46B7-AE06-51DC75ABDAC9}" type="parTrans" cxnId="{F57C3CC6-ED67-49EF-87E9-F12822A731B7}">
      <dgm:prSet custT="1"/>
      <dgm:spPr/>
      <dgm:t>
        <a:bodyPr/>
        <a:lstStyle/>
        <a:p>
          <a:endParaRPr lang="en-US" sz="2000" b="1">
            <a:solidFill>
              <a:schemeClr val="tx1"/>
            </a:solidFill>
          </a:endParaRPr>
        </a:p>
      </dgm:t>
    </dgm:pt>
    <dgm:pt modelId="{29D70178-4EAA-4738-A7EC-CC46594B4064}" type="sibTrans" cxnId="{F57C3CC6-ED67-49EF-87E9-F12822A731B7}">
      <dgm:prSet/>
      <dgm:spPr/>
      <dgm:t>
        <a:bodyPr/>
        <a:lstStyle/>
        <a:p>
          <a:endParaRPr lang="en-US" sz="2000" b="1">
            <a:solidFill>
              <a:schemeClr val="tx1"/>
            </a:solidFill>
          </a:endParaRPr>
        </a:p>
      </dgm:t>
    </dgm:pt>
    <dgm:pt modelId="{3A81FDD4-4559-40BB-8BE9-09F349C87457}">
      <dgm:prSet phldrT="[Text]" custT="1"/>
      <dgm:spPr/>
      <dgm:t>
        <a:bodyPr/>
        <a:lstStyle/>
        <a:p>
          <a:r>
            <a:rPr lang="ar-EG" sz="2000" b="1" dirty="0">
              <a:solidFill>
                <a:schemeClr val="tx1"/>
              </a:solidFill>
            </a:rPr>
            <a:t>الأهداف والأغراض</a:t>
          </a:r>
          <a:endParaRPr lang="en-US" sz="2000" b="1" dirty="0">
            <a:solidFill>
              <a:schemeClr val="tx1"/>
            </a:solidFill>
          </a:endParaRPr>
        </a:p>
      </dgm:t>
    </dgm:pt>
    <dgm:pt modelId="{27073D61-6022-4758-A587-6C5BE1F23282}" type="parTrans" cxnId="{8B13E81B-0B06-47AD-BF87-4EA863ADD84A}">
      <dgm:prSet custT="1"/>
      <dgm:spPr/>
      <dgm:t>
        <a:bodyPr/>
        <a:lstStyle/>
        <a:p>
          <a:endParaRPr lang="en-US" sz="2000" b="1">
            <a:solidFill>
              <a:schemeClr val="tx1"/>
            </a:solidFill>
          </a:endParaRPr>
        </a:p>
      </dgm:t>
    </dgm:pt>
    <dgm:pt modelId="{195750FE-4474-4A1E-8C2D-80D96E216D71}" type="sibTrans" cxnId="{8B13E81B-0B06-47AD-BF87-4EA863ADD84A}">
      <dgm:prSet/>
      <dgm:spPr/>
      <dgm:t>
        <a:bodyPr/>
        <a:lstStyle/>
        <a:p>
          <a:endParaRPr lang="en-US" sz="2000" b="1">
            <a:solidFill>
              <a:schemeClr val="tx1"/>
            </a:solidFill>
          </a:endParaRPr>
        </a:p>
      </dgm:t>
    </dgm:pt>
    <dgm:pt modelId="{8451EC3F-ED44-4A32-B1E9-F626FE5F48A7}" type="pres">
      <dgm:prSet presAssocID="{BE0A7FD4-4EA9-428E-9D85-0945D8DA02B5}" presName="Name0" presStyleCnt="0">
        <dgm:presLayoutVars>
          <dgm:chMax val="1"/>
          <dgm:dir/>
          <dgm:animLvl val="ctr"/>
          <dgm:resizeHandles val="exact"/>
        </dgm:presLayoutVars>
      </dgm:prSet>
      <dgm:spPr/>
    </dgm:pt>
    <dgm:pt modelId="{39858AED-411E-44E5-BEEF-A128940A3A27}" type="pres">
      <dgm:prSet presAssocID="{80A32ECC-6C96-4A3F-AE58-6705E9489A30}" presName="centerShape" presStyleLbl="node0" presStyleIdx="0" presStyleCnt="1" custScaleX="179164"/>
      <dgm:spPr/>
    </dgm:pt>
    <dgm:pt modelId="{CBD1C184-B526-49AE-BD11-EDAE1C82872F}" type="pres">
      <dgm:prSet presAssocID="{B1DCBC38-787F-47B2-8657-0AC73C059226}" presName="parTrans" presStyleLbl="sibTrans2D1" presStyleIdx="0" presStyleCnt="3"/>
      <dgm:spPr/>
    </dgm:pt>
    <dgm:pt modelId="{4395E005-78E0-4C86-A8B3-E92A3259F16F}" type="pres">
      <dgm:prSet presAssocID="{B1DCBC38-787F-47B2-8657-0AC73C059226}" presName="connectorText" presStyleLbl="sibTrans2D1" presStyleIdx="0" presStyleCnt="3"/>
      <dgm:spPr/>
    </dgm:pt>
    <dgm:pt modelId="{978014A6-3676-49E5-A63A-4EFD5CE7A6ED}" type="pres">
      <dgm:prSet presAssocID="{512443EE-9B11-43AC-8A48-753B9A78A002}" presName="node" presStyleLbl="node1" presStyleIdx="0" presStyleCnt="3">
        <dgm:presLayoutVars>
          <dgm:bulletEnabled val="1"/>
        </dgm:presLayoutVars>
      </dgm:prSet>
      <dgm:spPr/>
    </dgm:pt>
    <dgm:pt modelId="{144FBD08-CF5E-4D17-B9CC-F3D3A9CEEB59}" type="pres">
      <dgm:prSet presAssocID="{539BD093-C6C3-46B7-AE06-51DC75ABDAC9}" presName="parTrans" presStyleLbl="sibTrans2D1" presStyleIdx="1" presStyleCnt="3"/>
      <dgm:spPr/>
    </dgm:pt>
    <dgm:pt modelId="{9CC24F98-E060-4E8E-87BF-38FBE16F4952}" type="pres">
      <dgm:prSet presAssocID="{539BD093-C6C3-46B7-AE06-51DC75ABDAC9}" presName="connectorText" presStyleLbl="sibTrans2D1" presStyleIdx="1" presStyleCnt="3"/>
      <dgm:spPr/>
    </dgm:pt>
    <dgm:pt modelId="{66A63487-2FAE-4D16-B51F-4A94AFC2325F}" type="pres">
      <dgm:prSet presAssocID="{F2586341-1E5F-4542-9AAC-17588B6428B6}" presName="node" presStyleLbl="node1" presStyleIdx="1" presStyleCnt="3" custScaleX="124714">
        <dgm:presLayoutVars>
          <dgm:bulletEnabled val="1"/>
        </dgm:presLayoutVars>
      </dgm:prSet>
      <dgm:spPr/>
    </dgm:pt>
    <dgm:pt modelId="{55C30B57-AB82-43DE-B0BA-B2B9A801D7A5}" type="pres">
      <dgm:prSet presAssocID="{27073D61-6022-4758-A587-6C5BE1F23282}" presName="parTrans" presStyleLbl="sibTrans2D1" presStyleIdx="2" presStyleCnt="3"/>
      <dgm:spPr/>
    </dgm:pt>
    <dgm:pt modelId="{E094D895-DC49-4517-BDE1-B98478C50905}" type="pres">
      <dgm:prSet presAssocID="{27073D61-6022-4758-A587-6C5BE1F23282}" presName="connectorText" presStyleLbl="sibTrans2D1" presStyleIdx="2" presStyleCnt="3"/>
      <dgm:spPr/>
    </dgm:pt>
    <dgm:pt modelId="{93807065-10FF-49B7-BD8A-85D706180AE8}" type="pres">
      <dgm:prSet presAssocID="{3A81FDD4-4559-40BB-8BE9-09F349C87457}" presName="node" presStyleLbl="node1" presStyleIdx="2" presStyleCnt="3" custScaleX="128803">
        <dgm:presLayoutVars>
          <dgm:bulletEnabled val="1"/>
        </dgm:presLayoutVars>
      </dgm:prSet>
      <dgm:spPr/>
    </dgm:pt>
  </dgm:ptLst>
  <dgm:cxnLst>
    <dgm:cxn modelId="{7B167D0B-369F-47E3-AC18-A8420D920D61}" type="presOf" srcId="{F2586341-1E5F-4542-9AAC-17588B6428B6}" destId="{66A63487-2FAE-4D16-B51F-4A94AFC2325F}" srcOrd="0" destOrd="0" presId="urn:microsoft.com/office/officeart/2005/8/layout/radial5"/>
    <dgm:cxn modelId="{455FB218-2C1A-4E65-95BF-7A9117C585FC}" type="presOf" srcId="{BE0A7FD4-4EA9-428E-9D85-0945D8DA02B5}" destId="{8451EC3F-ED44-4A32-B1E9-F626FE5F48A7}" srcOrd="0" destOrd="0" presId="urn:microsoft.com/office/officeart/2005/8/layout/radial5"/>
    <dgm:cxn modelId="{8B13E81B-0B06-47AD-BF87-4EA863ADD84A}" srcId="{80A32ECC-6C96-4A3F-AE58-6705E9489A30}" destId="{3A81FDD4-4559-40BB-8BE9-09F349C87457}" srcOrd="2" destOrd="0" parTransId="{27073D61-6022-4758-A587-6C5BE1F23282}" sibTransId="{195750FE-4474-4A1E-8C2D-80D96E216D71}"/>
    <dgm:cxn modelId="{3014451F-A9B8-486B-BEDE-DB23AC0BCE4A}" type="presOf" srcId="{539BD093-C6C3-46B7-AE06-51DC75ABDAC9}" destId="{144FBD08-CF5E-4D17-B9CC-F3D3A9CEEB59}" srcOrd="0" destOrd="0" presId="urn:microsoft.com/office/officeart/2005/8/layout/radial5"/>
    <dgm:cxn modelId="{56313728-BF5A-4015-A92D-09867F1D0EB5}" type="presOf" srcId="{B1DCBC38-787F-47B2-8657-0AC73C059226}" destId="{CBD1C184-B526-49AE-BD11-EDAE1C82872F}" srcOrd="0" destOrd="0" presId="urn:microsoft.com/office/officeart/2005/8/layout/radial5"/>
    <dgm:cxn modelId="{C5916830-CD9E-428E-9D5F-8E14A7156675}" type="presOf" srcId="{3A81FDD4-4559-40BB-8BE9-09F349C87457}" destId="{93807065-10FF-49B7-BD8A-85D706180AE8}" srcOrd="0" destOrd="0" presId="urn:microsoft.com/office/officeart/2005/8/layout/radial5"/>
    <dgm:cxn modelId="{017FE93B-DA06-476B-A95C-28D3A6521C5B}" type="presOf" srcId="{27073D61-6022-4758-A587-6C5BE1F23282}" destId="{55C30B57-AB82-43DE-B0BA-B2B9A801D7A5}" srcOrd="0" destOrd="0" presId="urn:microsoft.com/office/officeart/2005/8/layout/radial5"/>
    <dgm:cxn modelId="{A67BFB70-2EA0-44EB-9A73-490B6267D7C9}" srcId="{BE0A7FD4-4EA9-428E-9D85-0945D8DA02B5}" destId="{80A32ECC-6C96-4A3F-AE58-6705E9489A30}" srcOrd="0" destOrd="0" parTransId="{5DCF95EB-F433-48AA-B619-C11B7D34D5F2}" sibTransId="{E0000247-C1E8-46F2-B36B-31979B05B855}"/>
    <dgm:cxn modelId="{FC92E578-AFE7-49C7-BB1D-06EE757BC712}" type="presOf" srcId="{B1DCBC38-787F-47B2-8657-0AC73C059226}" destId="{4395E005-78E0-4C86-A8B3-E92A3259F16F}" srcOrd="1" destOrd="0" presId="urn:microsoft.com/office/officeart/2005/8/layout/radial5"/>
    <dgm:cxn modelId="{440FA17E-E14B-459A-A691-F517A2F3DE12}" type="presOf" srcId="{512443EE-9B11-43AC-8A48-753B9A78A002}" destId="{978014A6-3676-49E5-A63A-4EFD5CE7A6ED}" srcOrd="0" destOrd="0" presId="urn:microsoft.com/office/officeart/2005/8/layout/radial5"/>
    <dgm:cxn modelId="{1F72EB96-F3C5-42EC-ABE2-BD0F1A998183}" srcId="{80A32ECC-6C96-4A3F-AE58-6705E9489A30}" destId="{512443EE-9B11-43AC-8A48-753B9A78A002}" srcOrd="0" destOrd="0" parTransId="{B1DCBC38-787F-47B2-8657-0AC73C059226}" sibTransId="{D8BB880B-0486-4E5D-9586-EDECDDC7C5E7}"/>
    <dgm:cxn modelId="{B88AD9A5-8A30-41AD-9873-F12F60D1BA75}" type="presOf" srcId="{539BD093-C6C3-46B7-AE06-51DC75ABDAC9}" destId="{9CC24F98-E060-4E8E-87BF-38FBE16F4952}" srcOrd="1" destOrd="0" presId="urn:microsoft.com/office/officeart/2005/8/layout/radial5"/>
    <dgm:cxn modelId="{F57C3CC6-ED67-49EF-87E9-F12822A731B7}" srcId="{80A32ECC-6C96-4A3F-AE58-6705E9489A30}" destId="{F2586341-1E5F-4542-9AAC-17588B6428B6}" srcOrd="1" destOrd="0" parTransId="{539BD093-C6C3-46B7-AE06-51DC75ABDAC9}" sibTransId="{29D70178-4EAA-4738-A7EC-CC46594B4064}"/>
    <dgm:cxn modelId="{CC789CDB-CFAA-450B-8BE7-AAB1D42F42B3}" type="presOf" srcId="{80A32ECC-6C96-4A3F-AE58-6705E9489A30}" destId="{39858AED-411E-44E5-BEEF-A128940A3A27}" srcOrd="0" destOrd="0" presId="urn:microsoft.com/office/officeart/2005/8/layout/radial5"/>
    <dgm:cxn modelId="{2728DBE7-B824-4581-9795-30F6E0CD38C6}" type="presOf" srcId="{27073D61-6022-4758-A587-6C5BE1F23282}" destId="{E094D895-DC49-4517-BDE1-B98478C50905}" srcOrd="1" destOrd="0" presId="urn:microsoft.com/office/officeart/2005/8/layout/radial5"/>
    <dgm:cxn modelId="{C4ADDA88-77BA-48F5-AC3D-14C3D097B6F4}" type="presParOf" srcId="{8451EC3F-ED44-4A32-B1E9-F626FE5F48A7}" destId="{39858AED-411E-44E5-BEEF-A128940A3A27}" srcOrd="0" destOrd="0" presId="urn:microsoft.com/office/officeart/2005/8/layout/radial5"/>
    <dgm:cxn modelId="{1802D21C-D221-4BAF-8BF9-A0AD4A5977E9}" type="presParOf" srcId="{8451EC3F-ED44-4A32-B1E9-F626FE5F48A7}" destId="{CBD1C184-B526-49AE-BD11-EDAE1C82872F}" srcOrd="1" destOrd="0" presId="urn:microsoft.com/office/officeart/2005/8/layout/radial5"/>
    <dgm:cxn modelId="{3BB7140F-27D1-4FA2-ADDB-696BA1A1F19B}" type="presParOf" srcId="{CBD1C184-B526-49AE-BD11-EDAE1C82872F}" destId="{4395E005-78E0-4C86-A8B3-E92A3259F16F}" srcOrd="0" destOrd="0" presId="urn:microsoft.com/office/officeart/2005/8/layout/radial5"/>
    <dgm:cxn modelId="{BD185721-4145-499F-80B9-75B71992A858}" type="presParOf" srcId="{8451EC3F-ED44-4A32-B1E9-F626FE5F48A7}" destId="{978014A6-3676-49E5-A63A-4EFD5CE7A6ED}" srcOrd="2" destOrd="0" presId="urn:microsoft.com/office/officeart/2005/8/layout/radial5"/>
    <dgm:cxn modelId="{65E4B481-80E0-41CE-9F3A-3C24E37036DE}" type="presParOf" srcId="{8451EC3F-ED44-4A32-B1E9-F626FE5F48A7}" destId="{144FBD08-CF5E-4D17-B9CC-F3D3A9CEEB59}" srcOrd="3" destOrd="0" presId="urn:microsoft.com/office/officeart/2005/8/layout/radial5"/>
    <dgm:cxn modelId="{B295C1A4-2A0E-4A27-B2A9-4655A96E30F2}" type="presParOf" srcId="{144FBD08-CF5E-4D17-B9CC-F3D3A9CEEB59}" destId="{9CC24F98-E060-4E8E-87BF-38FBE16F4952}" srcOrd="0" destOrd="0" presId="urn:microsoft.com/office/officeart/2005/8/layout/radial5"/>
    <dgm:cxn modelId="{E49C64DC-4344-4D4E-9F34-4A7C7290606B}" type="presParOf" srcId="{8451EC3F-ED44-4A32-B1E9-F626FE5F48A7}" destId="{66A63487-2FAE-4D16-B51F-4A94AFC2325F}" srcOrd="4" destOrd="0" presId="urn:microsoft.com/office/officeart/2005/8/layout/radial5"/>
    <dgm:cxn modelId="{DB040FD2-424E-4716-971D-071E4485EBDB}" type="presParOf" srcId="{8451EC3F-ED44-4A32-B1E9-F626FE5F48A7}" destId="{55C30B57-AB82-43DE-B0BA-B2B9A801D7A5}" srcOrd="5" destOrd="0" presId="urn:microsoft.com/office/officeart/2005/8/layout/radial5"/>
    <dgm:cxn modelId="{8318D2E7-132A-4231-A39C-CE28FBA6135F}" type="presParOf" srcId="{55C30B57-AB82-43DE-B0BA-B2B9A801D7A5}" destId="{E094D895-DC49-4517-BDE1-B98478C50905}" srcOrd="0" destOrd="0" presId="urn:microsoft.com/office/officeart/2005/8/layout/radial5"/>
    <dgm:cxn modelId="{795EDBA2-3360-4D61-BA75-54194910E2FA}" type="presParOf" srcId="{8451EC3F-ED44-4A32-B1E9-F626FE5F48A7}" destId="{93807065-10FF-49B7-BD8A-85D706180AE8}" srcOrd="6" destOrd="0" presId="urn:microsoft.com/office/officeart/2005/8/layout/radial5"/>
  </dgm:cxnLst>
  <dgm:bg>
    <a:noFill/>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858AED-411E-44E5-BEEF-A128940A3A27}">
      <dsp:nvSpPr>
        <dsp:cNvPr id="0" name=""/>
        <dsp:cNvSpPr/>
      </dsp:nvSpPr>
      <dsp:spPr>
        <a:xfrm>
          <a:off x="1961047" y="1867200"/>
          <a:ext cx="2388286" cy="1333017"/>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EG" sz="1800" b="1" kern="1200" dirty="0">
              <a:solidFill>
                <a:schemeClr val="tx1"/>
              </a:solidFill>
            </a:rPr>
            <a:t>المنظمة</a:t>
          </a:r>
          <a:endParaRPr lang="en-US" sz="1800" b="1" kern="1200" dirty="0">
            <a:solidFill>
              <a:schemeClr val="tx1"/>
            </a:solidFill>
          </a:endParaRPr>
        </a:p>
      </dsp:txBody>
      <dsp:txXfrm>
        <a:off x="2310803" y="2062416"/>
        <a:ext cx="1688774" cy="942585"/>
      </dsp:txXfrm>
    </dsp:sp>
    <dsp:sp modelId="{CBD1C184-B526-49AE-BD11-EDAE1C82872F}">
      <dsp:nvSpPr>
        <dsp:cNvPr id="0" name=""/>
        <dsp:cNvSpPr/>
      </dsp:nvSpPr>
      <dsp:spPr>
        <a:xfrm rot="16200000">
          <a:off x="3014341" y="1382806"/>
          <a:ext cx="281698" cy="45322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b="1" kern="1200">
            <a:solidFill>
              <a:schemeClr val="tx1"/>
            </a:solidFill>
          </a:endParaRPr>
        </a:p>
      </dsp:txBody>
      <dsp:txXfrm>
        <a:off x="3056596" y="1515706"/>
        <a:ext cx="197189" cy="271935"/>
      </dsp:txXfrm>
    </dsp:sp>
    <dsp:sp modelId="{978014A6-3676-49E5-A63A-4EFD5CE7A6ED}">
      <dsp:nvSpPr>
        <dsp:cNvPr id="0" name=""/>
        <dsp:cNvSpPr/>
      </dsp:nvSpPr>
      <dsp:spPr>
        <a:xfrm>
          <a:off x="2488682" y="2677"/>
          <a:ext cx="1333017" cy="1333017"/>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الأشخاص</a:t>
          </a:r>
          <a:endParaRPr lang="en-US" sz="2000" b="1" kern="1200" dirty="0">
            <a:solidFill>
              <a:schemeClr val="tx1"/>
            </a:solidFill>
          </a:endParaRPr>
        </a:p>
      </dsp:txBody>
      <dsp:txXfrm>
        <a:off x="2683898" y="197893"/>
        <a:ext cx="942585" cy="942585"/>
      </dsp:txXfrm>
    </dsp:sp>
    <dsp:sp modelId="{144FBD08-CF5E-4D17-B9CC-F3D3A9CEEB59}">
      <dsp:nvSpPr>
        <dsp:cNvPr id="0" name=""/>
        <dsp:cNvSpPr/>
      </dsp:nvSpPr>
      <dsp:spPr>
        <a:xfrm rot="1800000">
          <a:off x="4004901" y="2817140"/>
          <a:ext cx="67426" cy="453225"/>
        </a:xfrm>
        <a:prstGeom prst="rightArrow">
          <a:avLst>
            <a:gd name="adj1" fmla="val 60000"/>
            <a:gd name="adj2" fmla="val 50000"/>
          </a:avLst>
        </a:prstGeom>
        <a:solidFill>
          <a:schemeClr val="accent4">
            <a:hueOff val="4900445"/>
            <a:satOff val="-20388"/>
            <a:lumOff val="480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b="1" kern="1200">
            <a:solidFill>
              <a:schemeClr val="tx1"/>
            </a:solidFill>
          </a:endParaRPr>
        </a:p>
      </dsp:txBody>
      <dsp:txXfrm>
        <a:off x="4006256" y="2902728"/>
        <a:ext cx="47198" cy="271935"/>
      </dsp:txXfrm>
    </dsp:sp>
    <dsp:sp modelId="{66A63487-2FAE-4D16-B51F-4A94AFC2325F}">
      <dsp:nvSpPr>
        <dsp:cNvPr id="0" name=""/>
        <dsp:cNvSpPr/>
      </dsp:nvSpPr>
      <dsp:spPr>
        <a:xfrm>
          <a:off x="3938685" y="2799461"/>
          <a:ext cx="1662459" cy="1333017"/>
        </a:xfrm>
        <a:prstGeom prst="ellipse">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الموارد</a:t>
          </a:r>
          <a:endParaRPr lang="en-US" sz="2000" b="1" kern="1200" dirty="0">
            <a:solidFill>
              <a:schemeClr val="tx1"/>
            </a:solidFill>
          </a:endParaRPr>
        </a:p>
      </dsp:txBody>
      <dsp:txXfrm>
        <a:off x="4182146" y="2994677"/>
        <a:ext cx="1175537" cy="942585"/>
      </dsp:txXfrm>
    </dsp:sp>
    <dsp:sp modelId="{55C30B57-AB82-43DE-B0BA-B2B9A801D7A5}">
      <dsp:nvSpPr>
        <dsp:cNvPr id="0" name=""/>
        <dsp:cNvSpPr/>
      </dsp:nvSpPr>
      <dsp:spPr>
        <a:xfrm rot="9000000">
          <a:off x="2249382" y="2813130"/>
          <a:ext cx="58661" cy="453225"/>
        </a:xfrm>
        <a:prstGeom prst="rightArrow">
          <a:avLst>
            <a:gd name="adj1" fmla="val 60000"/>
            <a:gd name="adj2" fmla="val 50000"/>
          </a:avLst>
        </a:prstGeom>
        <a:solidFill>
          <a:schemeClr val="accent4">
            <a:hueOff val="9800891"/>
            <a:satOff val="-40777"/>
            <a:lumOff val="960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b="1" kern="1200">
            <a:solidFill>
              <a:schemeClr val="tx1"/>
            </a:solidFill>
          </a:endParaRPr>
        </a:p>
      </dsp:txBody>
      <dsp:txXfrm rot="10800000">
        <a:off x="2265801" y="2899376"/>
        <a:ext cx="41063" cy="271935"/>
      </dsp:txXfrm>
    </dsp:sp>
    <dsp:sp modelId="{93807065-10FF-49B7-BD8A-85D706180AE8}">
      <dsp:nvSpPr>
        <dsp:cNvPr id="0" name=""/>
        <dsp:cNvSpPr/>
      </dsp:nvSpPr>
      <dsp:spPr>
        <a:xfrm>
          <a:off x="681983" y="2799461"/>
          <a:ext cx="1716966" cy="1333017"/>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الأهداف والأغراض</a:t>
          </a:r>
          <a:endParaRPr lang="en-US" sz="2000" b="1" kern="1200" dirty="0">
            <a:solidFill>
              <a:schemeClr val="tx1"/>
            </a:solidFill>
          </a:endParaRPr>
        </a:p>
      </dsp:txBody>
      <dsp:txXfrm>
        <a:off x="933427" y="2994677"/>
        <a:ext cx="1214078" cy="942585"/>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11/6/2024</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11/6/2024</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11/6/2024</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11/6/2024</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11/6/2024</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11/6/2024</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11/6/2024</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11/6/2024</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11/6/2024</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11/6/2024</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11/6/2024</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704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90101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11/6/2024</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4.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7300841" y="4613039"/>
            <a:ext cx="2980303" cy="1384995"/>
          </a:xfrm>
          <a:prstGeom prst="rect">
            <a:avLst/>
          </a:prstGeom>
          <a:noFill/>
        </p:spPr>
        <p:txBody>
          <a:bodyPr wrap="none" rtlCol="0">
            <a:spAutoFit/>
          </a:bodyPr>
          <a:lstStyle/>
          <a:p>
            <a:pPr algn="ctr"/>
            <a:r>
              <a:rPr lang="en-US" sz="2800" b="1" dirty="0">
                <a:solidFill>
                  <a:srgbClr val="C00000"/>
                </a:solidFill>
              </a:rPr>
              <a:t>MGM111</a:t>
            </a:r>
          </a:p>
          <a:p>
            <a:pPr algn="ctr"/>
            <a:r>
              <a:rPr lang="ar-EG" sz="2800" b="1" dirty="0">
                <a:solidFill>
                  <a:srgbClr val="C00000"/>
                </a:solidFill>
              </a:rPr>
              <a:t>مبادئ وأساسيات الإدارة</a:t>
            </a:r>
            <a:endParaRPr lang="en-US" sz="2800" b="1" dirty="0">
              <a:solidFill>
                <a:srgbClr val="C00000"/>
              </a:solidFill>
            </a:endParaRP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6362319" y="2892988"/>
            <a:ext cx="5804612" cy="1754326"/>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rtl="1"/>
            <a:r>
              <a:rPr lang="ar-EG" sz="3600" b="1" dirty="0">
                <a:solidFill>
                  <a:schemeClr val="accent1">
                    <a:lumMod val="75000"/>
                  </a:schemeClr>
                </a:solidFill>
                <a:latin typeface="Aharoni" panose="02010803020104030203" pitchFamily="2" charset="-79"/>
                <a:cs typeface="Aharoni" panose="02010803020104030203" pitchFamily="2" charset="-79"/>
              </a:rPr>
              <a:t>الهيكل التنظيمي وتصميمه</a:t>
            </a:r>
          </a:p>
          <a:p>
            <a:pPr algn="ctr" rtl="1"/>
            <a:endParaRPr lang="ar-EG" sz="3600" dirty="0">
              <a:solidFill>
                <a:schemeClr val="accent1">
                  <a:lumMod val="75000"/>
                </a:schemeClr>
              </a:solidFill>
              <a:latin typeface="Aharoni" panose="02010803020104030203" pitchFamily="2" charset="-79"/>
            </a:endParaRPr>
          </a:p>
          <a:p>
            <a:pPr algn="ctr" rtl="1"/>
            <a:r>
              <a:rPr lang="ar-EG" sz="3600" dirty="0">
                <a:solidFill>
                  <a:schemeClr val="accent1">
                    <a:lumMod val="75000"/>
                  </a:schemeClr>
                </a:solidFill>
              </a:rPr>
              <a:t>المحاضرة السادسة</a:t>
            </a:r>
            <a:endParaRPr lang="en-US" sz="3600" dirty="0">
              <a:solidFill>
                <a:schemeClr val="accent1">
                  <a:lumMod val="75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5294" y="1723876"/>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41085" y="2259674"/>
            <a:ext cx="5300441" cy="787588"/>
          </a:xfrm>
          <a:prstGeom prst="rect">
            <a:avLst/>
          </a:prstGeom>
        </p:spPr>
        <p:txBody>
          <a:bodyPr wrap="square">
            <a:spAutoFit/>
          </a:bodyPr>
          <a:lstStyle/>
          <a:p>
            <a:pPr algn="r" rtl="1">
              <a:lnSpc>
                <a:spcPct val="80000"/>
              </a:lnSpc>
              <a:buClr>
                <a:srgbClr val="FF0000"/>
              </a:buClr>
              <a:buFont typeface="Wingdings" panose="05000000000000000000" pitchFamily="2" charset="2"/>
              <a:buChar char="q"/>
            </a:pPr>
            <a:r>
              <a:rPr lang="ar-EG" sz="2800" b="1" dirty="0">
                <a:solidFill>
                  <a:srgbClr val="C00000"/>
                </a:solidFill>
              </a:rPr>
              <a:t>الهيكل التنظيمي</a:t>
            </a:r>
          </a:p>
          <a:p>
            <a:pPr algn="r" rtl="1">
              <a:lnSpc>
                <a:spcPct val="80000"/>
              </a:lnSpc>
              <a:buClr>
                <a:srgbClr val="FF0000"/>
              </a:buClr>
              <a:buFont typeface="Wingdings" panose="05000000000000000000" pitchFamily="2" charset="2"/>
              <a:buChar char="q"/>
            </a:pPr>
            <a:r>
              <a:rPr lang="ar-EG" sz="2800" b="1" dirty="0">
                <a:solidFill>
                  <a:srgbClr val="C00000"/>
                </a:solidFill>
              </a:rPr>
              <a:t>تصميم الهيكل التنظيمي</a:t>
            </a:r>
            <a:endParaRPr lang="en-US" sz="2800" b="1" dirty="0">
              <a:solidFill>
                <a:srgbClr val="C00000"/>
              </a:solidFill>
            </a:endParaRPr>
          </a:p>
        </p:txBody>
      </p:sp>
      <p:sp>
        <p:nvSpPr>
          <p:cNvPr id="17" name="TextBox 16"/>
          <p:cNvSpPr txBox="1"/>
          <p:nvPr/>
        </p:nvSpPr>
        <p:spPr>
          <a:xfrm>
            <a:off x="6944248" y="3996751"/>
            <a:ext cx="4113898"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مخرجات التعلم من المحاضرة</a:t>
            </a:r>
            <a:endParaRPr lang="en-US" sz="2800" b="1" dirty="0">
              <a:solidFill>
                <a:srgbClr val="00B0F0"/>
              </a:solidFill>
              <a:latin typeface="Alexandria" charset="0"/>
              <a:cs typeface="Alexandria" charset="0"/>
            </a:endParaRP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4" name="Picture 2" descr="Organizational structure ppt">
            <a:extLst>
              <a:ext uri="{FF2B5EF4-FFF2-40B4-BE49-F238E27FC236}">
                <a16:creationId xmlns:a16="http://schemas.microsoft.com/office/drawing/2014/main" id="{E4B88752-D571-C8CC-E73B-AF890AB108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8135" y="867055"/>
            <a:ext cx="4962146" cy="2569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advTm="33695">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582419" y="1337368"/>
            <a:ext cx="2016899" cy="523220"/>
          </a:xfrm>
          <a:prstGeom prst="rect">
            <a:avLst/>
          </a:prstGeom>
          <a:noFill/>
        </p:spPr>
        <p:txBody>
          <a:bodyPr wrap="none" rtlCol="0">
            <a:spAutoFit/>
          </a:bodyPr>
          <a:lstStyle/>
          <a:p>
            <a:pPr algn="ctr"/>
            <a:r>
              <a:rPr lang="ar-EG" sz="2800" b="1" dirty="0">
                <a:solidFill>
                  <a:srgbClr val="C00000"/>
                </a:solidFill>
                <a:latin typeface="Aharoni" panose="02010803020104030203" pitchFamily="2" charset="-79"/>
              </a:rPr>
              <a:t>ما هي المنظمة؟</a:t>
            </a:r>
            <a:endParaRPr lang="ar-SA" sz="2800" b="1" dirty="0">
              <a:solidFill>
                <a:srgbClr val="C00000"/>
              </a:solidFill>
              <a:latin typeface="Aharoni" panose="02010803020104030203" pitchFamily="2" charset="-79"/>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6D503DE0-0B6F-F227-3A32-C3A199D2DEC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3919" b="13919"/>
          <a:stretch>
            <a:fillRect/>
          </a:stretch>
        </p:blipFill>
        <p:spPr>
          <a:xfrm>
            <a:off x="1127760" y="1123952"/>
            <a:ext cx="9936480" cy="4610100"/>
          </a:xfrm>
        </p:spPr>
      </p:pic>
    </p:spTree>
    <p:extLst>
      <p:ext uri="{BB962C8B-B14F-4D97-AF65-F5344CB8AC3E}">
        <p14:creationId xmlns:p14="http://schemas.microsoft.com/office/powerpoint/2010/main" val="56756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91164" cy="523220"/>
          </a:xfrm>
          <a:prstGeom prst="rect">
            <a:avLst/>
          </a:prstGeom>
          <a:noFill/>
        </p:spPr>
        <p:txBody>
          <a:bodyPr wrap="square" rtlCol="0">
            <a:spAutoFit/>
          </a:bodyPr>
          <a:lstStyle/>
          <a:p>
            <a:pPr algn="ctr" rtl="1"/>
            <a:r>
              <a:rPr lang="ar-EG" sz="2800" b="1" dirty="0">
                <a:solidFill>
                  <a:srgbClr val="C00000"/>
                </a:solidFill>
                <a:latin typeface="Alexandria" charset="0"/>
                <a:cs typeface="Alexandria" charset="0"/>
              </a:rPr>
              <a:t>تعريف المنظمة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1569660"/>
          </a:xfrm>
          <a:prstGeom prst="rect">
            <a:avLst/>
          </a:prstGeom>
          <a:noFill/>
        </p:spPr>
        <p:txBody>
          <a:bodyPr wrap="square" rtlCol="0">
            <a:spAutoFit/>
          </a:bodyPr>
          <a:lstStyle/>
          <a:p>
            <a:pPr marL="285750" indent="-285750" algn="r" rtl="1">
              <a:buFont typeface="Arial" panose="020B0604020202020204" pitchFamily="34" charset="0"/>
              <a:buChar char="•"/>
            </a:pPr>
            <a:r>
              <a:rPr lang="ar-EG" sz="2400" b="1" dirty="0">
                <a:solidFill>
                  <a:schemeClr val="tx1"/>
                </a:solidFill>
              </a:rPr>
              <a:t>مجموعة من الأشخاص الذين يعملون معًا بطريقة منظمة لتحقيق غرض مشترك</a:t>
            </a:r>
          </a:p>
          <a:p>
            <a:pPr marL="285750" indent="-285750" algn="r" rtl="1">
              <a:buFont typeface="Arial" panose="020B0604020202020204" pitchFamily="34" charset="0"/>
              <a:buChar char="•"/>
            </a:pPr>
            <a:r>
              <a:rPr lang="ar-EG" sz="2400" b="1" dirty="0">
                <a:solidFill>
                  <a:schemeClr val="tx1"/>
                </a:solidFill>
              </a:rPr>
              <a:t>هي شخصان أو أكثر يعملون معًا بطريقة منظمة لتحقيق هدف محدد أو مجموعة من الأهداف</a:t>
            </a:r>
          </a:p>
          <a:p>
            <a:pPr marL="285750" indent="-285750" algn="r" rtl="1">
              <a:buFont typeface="Arial" panose="020B0604020202020204" pitchFamily="34" charset="0"/>
              <a:buChar char="•"/>
            </a:pPr>
            <a:r>
              <a:rPr lang="ar-EG" sz="2400" b="1" dirty="0">
                <a:solidFill>
                  <a:schemeClr val="tx1"/>
                </a:solidFill>
              </a:rPr>
              <a:t>يمكن أن تكون أي هيئة منظمة مثل القسم أو العمل أو الشركة في القطاع الخاص أو العام أو جمعية غير ربحية.</a:t>
            </a:r>
            <a:endParaRPr lang="en-US" sz="2400" dirty="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3489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91164" cy="523220"/>
          </a:xfrm>
          <a:prstGeom prst="rect">
            <a:avLst/>
          </a:prstGeom>
          <a:noFill/>
        </p:spPr>
        <p:txBody>
          <a:bodyPr wrap="square" rtlCol="0">
            <a:spAutoFit/>
          </a:bodyPr>
          <a:lstStyle/>
          <a:p>
            <a:pPr algn="ctr"/>
            <a:r>
              <a:rPr lang="ar-EG" sz="2800" b="1" dirty="0">
                <a:solidFill>
                  <a:srgbClr val="C00000"/>
                </a:solidFill>
                <a:latin typeface="Alexandria" charset="0"/>
                <a:cs typeface="Alexandria" charset="0"/>
              </a:rPr>
              <a:t>تعريف آخر</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97344" y="3051063"/>
            <a:ext cx="3885019" cy="830997"/>
          </a:xfrm>
          <a:prstGeom prst="rect">
            <a:avLst/>
          </a:prstGeom>
          <a:noFill/>
        </p:spPr>
        <p:txBody>
          <a:bodyPr wrap="square" rtlCol="0">
            <a:spAutoFit/>
          </a:bodyPr>
          <a:lstStyle/>
          <a:p>
            <a:pPr algn="ctr"/>
            <a:r>
              <a:rPr lang="ar-EG" sz="2400" b="1" dirty="0"/>
              <a:t>هو الترتيب والتنسيق بين الأشخاص والموارد لتحقيق غرض محدد</a:t>
            </a:r>
            <a:endParaRPr lang="en-US" sz="24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3">
            <a:extLst>
              <a:ext uri="{FF2B5EF4-FFF2-40B4-BE49-F238E27FC236}">
                <a16:creationId xmlns:a16="http://schemas.microsoft.com/office/drawing/2014/main" id="{21A1A528-55D7-4B8C-3278-366E8AB6FD8D}"/>
              </a:ext>
            </a:extLst>
          </p:cNvPr>
          <p:cNvGraphicFramePr>
            <a:graphicFrameLocks/>
          </p:cNvGraphicFramePr>
          <p:nvPr>
            <p:extLst>
              <p:ext uri="{D42A27DB-BD31-4B8C-83A1-F6EECF244321}">
                <p14:modId xmlns:p14="http://schemas.microsoft.com/office/powerpoint/2010/main" val="513571673"/>
              </p:ext>
            </p:extLst>
          </p:nvPr>
        </p:nvGraphicFramePr>
        <p:xfrm>
          <a:off x="4908732" y="1882478"/>
          <a:ext cx="6283128" cy="4135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9507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695186" cy="523220"/>
          </a:xfrm>
          <a:prstGeom prst="rect">
            <a:avLst/>
          </a:prstGeom>
          <a:noFill/>
        </p:spPr>
        <p:txBody>
          <a:bodyPr wrap="square" rtlCol="0">
            <a:spAutoFit/>
          </a:bodyPr>
          <a:lstStyle/>
          <a:p>
            <a:pPr algn="ctr"/>
            <a:r>
              <a:rPr lang="ar-EG" sz="2800" b="1" dirty="0" err="1">
                <a:latin typeface="Aharoni" panose="02010803020104030203" pitchFamily="2" charset="-79"/>
                <a:cs typeface="Aharoni" panose="02010803020104030203" pitchFamily="2" charset="-79"/>
              </a:rPr>
              <a:t>الآداء</a:t>
            </a:r>
            <a:r>
              <a:rPr lang="ar-EG" sz="2800" b="1" dirty="0">
                <a:latin typeface="Aharoni" panose="02010803020104030203" pitchFamily="2" charset="-79"/>
                <a:cs typeface="Aharoni" panose="02010803020104030203" pitchFamily="2" charset="-79"/>
              </a:rPr>
              <a:t> </a:t>
            </a:r>
            <a:r>
              <a:rPr lang="ar-EG" sz="2800" b="1" dirty="0" err="1">
                <a:latin typeface="Aharoni" panose="02010803020104030203" pitchFamily="2" charset="-79"/>
                <a:cs typeface="Aharoni" panose="02010803020104030203" pitchFamily="2" charset="-79"/>
              </a:rPr>
              <a:t>التنظيمى</a:t>
            </a:r>
            <a:endParaRPr lang="ar-SA" sz="2800" b="1" dirty="0">
              <a:latin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9AC7BDAA-40DD-1DEB-FBC6-E278A89A15E1}"/>
              </a:ext>
            </a:extLst>
          </p:cNvPr>
          <p:cNvPicPr>
            <a:picLocks noChangeAspect="1"/>
          </p:cNvPicPr>
          <p:nvPr/>
        </p:nvPicPr>
        <p:blipFill>
          <a:blip r:embed="rId3"/>
          <a:srcRect l="23609" t="26219" r="24298" b="14860"/>
          <a:stretch/>
        </p:blipFill>
        <p:spPr>
          <a:xfrm>
            <a:off x="737190" y="2120147"/>
            <a:ext cx="5036290" cy="3797629"/>
          </a:xfrm>
          <a:prstGeom prst="rect">
            <a:avLst/>
          </a:prstGeom>
        </p:spPr>
      </p:pic>
      <p:sp>
        <p:nvSpPr>
          <p:cNvPr id="8" name="TextBox 7">
            <a:extLst>
              <a:ext uri="{FF2B5EF4-FFF2-40B4-BE49-F238E27FC236}">
                <a16:creationId xmlns:a16="http://schemas.microsoft.com/office/drawing/2014/main" id="{47B5FDB4-6BC9-99B3-7564-BEDE107267B1}"/>
              </a:ext>
            </a:extLst>
          </p:cNvPr>
          <p:cNvSpPr txBox="1"/>
          <p:nvPr/>
        </p:nvSpPr>
        <p:spPr>
          <a:xfrm>
            <a:off x="5613991" y="2024041"/>
            <a:ext cx="5726959" cy="3693319"/>
          </a:xfrm>
          <a:prstGeom prst="rect">
            <a:avLst/>
          </a:prstGeom>
          <a:noFill/>
        </p:spPr>
        <p:txBody>
          <a:bodyPr wrap="square">
            <a:spAutoFit/>
          </a:bodyPr>
          <a:lstStyle/>
          <a:p>
            <a:pPr algn="r" rtl="1"/>
            <a:r>
              <a:rPr lang="ar-EG" b="0" i="0" dirty="0">
                <a:effectLst/>
                <a:latin typeface="-apple-system"/>
              </a:rPr>
              <a:t>الكفاءة والفاعلية هما مفهومان متعلقان بالأداء ولكنهما مختلفان:</a:t>
            </a:r>
            <a:br>
              <a:rPr lang="ar-EG" b="0" i="0" dirty="0">
                <a:effectLst/>
                <a:latin typeface="-apple-system"/>
              </a:rPr>
            </a:br>
            <a:br>
              <a:rPr lang="ar-EG" b="0" i="0" dirty="0">
                <a:effectLst/>
                <a:latin typeface="-apple-system"/>
              </a:rPr>
            </a:br>
            <a:r>
              <a:rPr lang="ar-EG" b="0" i="0" dirty="0">
                <a:effectLst/>
                <a:latin typeface="-apple-system"/>
              </a:rPr>
              <a:t>‏• الكفاءة: تعني القدرة على إنجاز المهام والأعمال المطلوبة بدقة وبأقل كمية من الموارد والجهد والوقت. وهي تركز على الإنتاجية وتقليل الهدر.</a:t>
            </a:r>
            <a:br>
              <a:rPr lang="ar-EG" b="0" i="0" dirty="0">
                <a:effectLst/>
                <a:latin typeface="-apple-system"/>
              </a:rPr>
            </a:br>
            <a:br>
              <a:rPr lang="ar-EG" b="0" i="0" dirty="0">
                <a:effectLst/>
                <a:latin typeface="-apple-system"/>
              </a:rPr>
            </a:br>
            <a:r>
              <a:rPr lang="ar-EG" b="0" i="0" dirty="0">
                <a:effectLst/>
                <a:latin typeface="-apple-system"/>
              </a:rPr>
              <a:t>الفاعلية: تعني تحقيق الأهداف والنتائج المرجوة. وهي تركز على تحقيق النتائج الصحيحة والمؤثرة.</a:t>
            </a:r>
            <a:br>
              <a:rPr lang="ar-EG" b="0" i="0" dirty="0">
                <a:effectLst/>
                <a:latin typeface="-apple-system"/>
              </a:rPr>
            </a:br>
            <a:br>
              <a:rPr lang="ar-EG" b="0" i="0" dirty="0">
                <a:effectLst/>
                <a:latin typeface="-apple-system"/>
              </a:rPr>
            </a:br>
            <a:r>
              <a:rPr lang="ar-EG" b="0" i="0" dirty="0">
                <a:effectLst/>
                <a:latin typeface="-apple-system"/>
              </a:rPr>
              <a:t>الكفاءة تركز على كيفية إنجاز العمل ، بينما الفاعلية تركز على ما يتم إنجازه من عمل.</a:t>
            </a:r>
            <a:br>
              <a:rPr lang="ar-EG" b="0" i="0" dirty="0">
                <a:effectLst/>
                <a:latin typeface="-apple-system"/>
              </a:rPr>
            </a:br>
            <a:br>
              <a:rPr lang="ar-EG" b="0" i="0" dirty="0">
                <a:effectLst/>
                <a:latin typeface="-apple-system"/>
              </a:rPr>
            </a:br>
            <a:r>
              <a:rPr lang="ar-EG" b="0" i="0" dirty="0">
                <a:effectLst/>
                <a:latin typeface="-apple-system"/>
              </a:rPr>
              <a:t>‏الكفاءة تقاس بمعايير مثل الوقت والجهد والتكلفة ، أما الفاعلية فتقاس بمدى تحقيق الأهداف</a:t>
            </a:r>
            <a:endParaRPr lang="en-US" dirty="0"/>
          </a:p>
        </p:txBody>
      </p:sp>
    </p:spTree>
    <p:extLst>
      <p:ext uri="{BB962C8B-B14F-4D97-AF65-F5344CB8AC3E}">
        <p14:creationId xmlns:p14="http://schemas.microsoft.com/office/powerpoint/2010/main" val="2639080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70822" y="1428065"/>
            <a:ext cx="5918623" cy="441456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694730" y="2181225"/>
            <a:ext cx="4266855" cy="1938992"/>
          </a:xfrm>
          <a:prstGeom prst="rect">
            <a:avLst/>
          </a:prstGeom>
        </p:spPr>
        <p:txBody>
          <a:bodyPr wrap="square">
            <a:spAutoFit/>
          </a:bodyPr>
          <a:lstStyle/>
          <a:p>
            <a:pPr lvl="1" algn="ctr"/>
            <a:r>
              <a:rPr lang="ar-EG" sz="4000" b="1" dirty="0">
                <a:solidFill>
                  <a:schemeClr val="tx1">
                    <a:lumMod val="85000"/>
                    <a:lumOff val="15000"/>
                  </a:schemeClr>
                </a:solidFill>
              </a:rPr>
              <a:t>الترتيب الرسمي للوظائف داخل المنظمة</a:t>
            </a:r>
            <a:endParaRPr lang="en-US" sz="4000" b="1" dirty="0">
              <a:solidFill>
                <a:schemeClr val="tx1">
                  <a:lumMod val="85000"/>
                  <a:lumOff val="15000"/>
                </a:schemeClr>
              </a:solidFill>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4" name="TextBox 3">
            <a:extLst>
              <a:ext uri="{FF2B5EF4-FFF2-40B4-BE49-F238E27FC236}">
                <a16:creationId xmlns:a16="http://schemas.microsoft.com/office/drawing/2014/main" id="{8E61EB05-79A7-ADDE-46ED-5AEEF4D04A14}"/>
              </a:ext>
            </a:extLst>
          </p:cNvPr>
          <p:cNvSpPr txBox="1"/>
          <p:nvPr/>
        </p:nvSpPr>
        <p:spPr>
          <a:xfrm>
            <a:off x="7123193" y="4493477"/>
            <a:ext cx="3934953" cy="584775"/>
          </a:xfrm>
          <a:prstGeom prst="rect">
            <a:avLst/>
          </a:prstGeom>
          <a:noFill/>
        </p:spPr>
        <p:txBody>
          <a:bodyPr wrap="square">
            <a:spAutoFit/>
          </a:bodyPr>
          <a:lstStyle/>
          <a:p>
            <a:pPr algn="ctr">
              <a:defRPr/>
            </a:pPr>
            <a:r>
              <a:rPr lang="ar-EG" sz="3200" b="1" dirty="0">
                <a:solidFill>
                  <a:srgbClr val="C00000"/>
                </a:solidFill>
              </a:rPr>
              <a:t>1. الهيكل التنظيمي</a:t>
            </a:r>
            <a:endParaRPr lang="en-US" sz="3200" b="1" dirty="0">
              <a:solidFill>
                <a:srgbClr val="C00000"/>
              </a:solidFill>
            </a:endParaRP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Picture Placeholder 9">
            <a:extLst>
              <a:ext uri="{FF2B5EF4-FFF2-40B4-BE49-F238E27FC236}">
                <a16:creationId xmlns:a16="http://schemas.microsoft.com/office/drawing/2014/main" id="{74D737F8-8C2D-4D69-E892-93C805323857}"/>
              </a:ext>
            </a:extLst>
          </p:cNvPr>
          <p:cNvSpPr>
            <a:spLocks noGrp="1"/>
          </p:cNvSpPr>
          <p:nvPr>
            <p:ph type="pic" sz="quarter" idx="10"/>
          </p:nvPr>
        </p:nvSpPr>
        <p:spPr/>
      </p:sp>
      <p:pic>
        <p:nvPicPr>
          <p:cNvPr id="6146" name="Picture 2" descr="Implement the right organizational structure for your business">
            <a:extLst>
              <a:ext uri="{FF2B5EF4-FFF2-40B4-BE49-F238E27FC236}">
                <a16:creationId xmlns:a16="http://schemas.microsoft.com/office/drawing/2014/main" id="{0E3C593C-A833-7097-8140-BA9CC77C49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4095" y="738865"/>
            <a:ext cx="4962146" cy="2791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054472"/>
      </p:ext>
    </p:extLst>
  </p:cSld>
  <p:clrMapOvr>
    <a:masterClrMapping/>
  </p:clrMapOvr>
  <p:transition spd="slow" advTm="203268">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6744" y="1411316"/>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8BF8F151-5411-FC58-A9F2-FC8CC61DC6C2}"/>
              </a:ext>
            </a:extLst>
          </p:cNvPr>
          <p:cNvSpPr txBox="1"/>
          <p:nvPr/>
        </p:nvSpPr>
        <p:spPr>
          <a:xfrm>
            <a:off x="509913" y="1614340"/>
            <a:ext cx="6405894" cy="584775"/>
          </a:xfrm>
          <a:prstGeom prst="rect">
            <a:avLst/>
          </a:prstGeom>
          <a:noFill/>
        </p:spPr>
        <p:txBody>
          <a:bodyPr wrap="square">
            <a:spAutoFit/>
          </a:bodyPr>
          <a:lstStyle/>
          <a:p>
            <a:pPr algn="ctr">
              <a:defRPr/>
            </a:pPr>
            <a:r>
              <a:rPr lang="ar-EG" sz="3200" b="1" dirty="0">
                <a:solidFill>
                  <a:srgbClr val="C00000"/>
                </a:solidFill>
              </a:rPr>
              <a:t>تعريف الهيكل </a:t>
            </a:r>
            <a:r>
              <a:rPr lang="ar-EG" sz="3200" b="1" dirty="0" err="1">
                <a:solidFill>
                  <a:srgbClr val="C00000"/>
                </a:solidFill>
              </a:rPr>
              <a:t>التنظيمى</a:t>
            </a:r>
            <a:endParaRPr lang="en-US" sz="3200" b="1" dirty="0">
              <a:solidFill>
                <a:srgbClr val="C00000"/>
              </a:solidFill>
            </a:endParaRPr>
          </a:p>
        </p:txBody>
      </p:sp>
      <p:sp>
        <p:nvSpPr>
          <p:cNvPr id="7" name="TextBox 6">
            <a:extLst>
              <a:ext uri="{FF2B5EF4-FFF2-40B4-BE49-F238E27FC236}">
                <a16:creationId xmlns:a16="http://schemas.microsoft.com/office/drawing/2014/main" id="{373DA96F-DA11-3D1C-1CE2-2322F4D68690}"/>
              </a:ext>
            </a:extLst>
          </p:cNvPr>
          <p:cNvSpPr txBox="1"/>
          <p:nvPr/>
        </p:nvSpPr>
        <p:spPr>
          <a:xfrm>
            <a:off x="346744" y="2459503"/>
            <a:ext cx="4740263" cy="1569660"/>
          </a:xfrm>
          <a:prstGeom prst="rect">
            <a:avLst/>
          </a:prstGeom>
          <a:noFill/>
        </p:spPr>
        <p:txBody>
          <a:bodyPr wrap="square">
            <a:spAutoFit/>
          </a:bodyPr>
          <a:lstStyle/>
          <a:p>
            <a:pPr algn="ctr"/>
            <a:r>
              <a:rPr lang="ar-EG" sz="2400" b="1" i="0" dirty="0">
                <a:solidFill>
                  <a:srgbClr val="111111"/>
                </a:solidFill>
                <a:effectLst/>
                <a:highlight>
                  <a:srgbClr val="FFFFFF"/>
                </a:highlight>
                <a:latin typeface="SourceSansPro"/>
              </a:rPr>
              <a:t>الهيكل التنظيمي هو نظام يحدد كيفية توجيه أنشطة معينة لتحقيق أهداف المنظمة. يمكن أن تتضمن هذه الأنشطة قواعد وأدوارًا ومسؤوليات.</a:t>
            </a:r>
            <a:endParaRPr lang="en-US" sz="2400" b="1" dirty="0"/>
          </a:p>
        </p:txBody>
      </p:sp>
      <p:pic>
        <p:nvPicPr>
          <p:cNvPr id="10" name="Picture 9">
            <a:extLst>
              <a:ext uri="{FF2B5EF4-FFF2-40B4-BE49-F238E27FC236}">
                <a16:creationId xmlns:a16="http://schemas.microsoft.com/office/drawing/2014/main" id="{9CCFD734-E92A-7F94-25A6-73FBEC7F47D7}"/>
              </a:ext>
            </a:extLst>
          </p:cNvPr>
          <p:cNvPicPr>
            <a:picLocks noChangeAspect="1"/>
          </p:cNvPicPr>
          <p:nvPr/>
        </p:nvPicPr>
        <p:blipFill rotWithShape="1">
          <a:blip r:embed="rId3"/>
          <a:srcRect l="26909" t="23539" r="32958" b="35326"/>
          <a:stretch/>
        </p:blipFill>
        <p:spPr>
          <a:xfrm>
            <a:off x="5265683" y="2203152"/>
            <a:ext cx="4128422" cy="2821026"/>
          </a:xfrm>
          <a:prstGeom prst="rect">
            <a:avLst/>
          </a:prstGeom>
        </p:spPr>
      </p:pic>
    </p:spTree>
    <p:extLst>
      <p:ext uri="{BB962C8B-B14F-4D97-AF65-F5344CB8AC3E}">
        <p14:creationId xmlns:p14="http://schemas.microsoft.com/office/powerpoint/2010/main" val="2726823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54003" y="1248998"/>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4829" y="1526929"/>
            <a:ext cx="4694221"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59592" y="1707812"/>
            <a:ext cx="4096189" cy="3785652"/>
          </a:xfrm>
          <a:prstGeom prst="rect">
            <a:avLst/>
          </a:prstGeom>
          <a:noFill/>
        </p:spPr>
        <p:txBody>
          <a:bodyPr wrap="square" rtlCol="0">
            <a:spAutoFit/>
          </a:bodyPr>
          <a:lstStyle/>
          <a:p>
            <a:pPr algn="ctr"/>
            <a:r>
              <a:rPr lang="ar-EG" sz="2400" b="1" i="0" dirty="0">
                <a:solidFill>
                  <a:srgbClr val="C00000"/>
                </a:solidFill>
                <a:effectLst/>
                <a:highlight>
                  <a:srgbClr val="FFFFFF"/>
                </a:highlight>
                <a:latin typeface="Google Sans"/>
              </a:rPr>
              <a:t>لماذا نحتاج إلى الهيكل التنظيمي</a:t>
            </a:r>
          </a:p>
          <a:p>
            <a:pPr algn="ctr"/>
            <a:endParaRPr lang="ar-EG" sz="2400" b="1" i="0" dirty="0">
              <a:solidFill>
                <a:srgbClr val="C00000"/>
              </a:solidFill>
              <a:effectLst/>
              <a:highlight>
                <a:srgbClr val="FFFFFF"/>
              </a:highlight>
              <a:latin typeface="Google Sans"/>
            </a:endParaRPr>
          </a:p>
          <a:p>
            <a:pPr algn="ctr"/>
            <a:endParaRPr lang="ar-EG" sz="2400" b="1" i="0" dirty="0">
              <a:solidFill>
                <a:srgbClr val="C00000"/>
              </a:solidFill>
              <a:effectLst/>
              <a:highlight>
                <a:srgbClr val="FFFFFF"/>
              </a:highlight>
              <a:latin typeface="Google Sans"/>
            </a:endParaRPr>
          </a:p>
          <a:p>
            <a:pPr algn="ctr"/>
            <a:r>
              <a:rPr lang="ar-EG" sz="2400" b="1" i="0" dirty="0">
                <a:effectLst/>
                <a:highlight>
                  <a:srgbClr val="FFFFFF"/>
                </a:highlight>
                <a:latin typeface="Google Sans"/>
              </a:rPr>
              <a:t>يوفر الهيكل التنظيمي إطارًا واضحًا لاتخاذ القرار وتخصيص الموارد، مما يمكّن الشركة من العمل بفعالية وتحقيق أهدافها. يمكن أن يختلف الهيكل على نطاق واسع اعتمادًا على حجم الشركة وصناعتها وثقافتها، من بين عوامل أخرى</a:t>
            </a:r>
            <a:endParaRPr lang="en-US" dirty="0">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a:extLst>
              <a:ext uri="{FF2B5EF4-FFF2-40B4-BE49-F238E27FC236}">
                <a16:creationId xmlns:a16="http://schemas.microsoft.com/office/drawing/2014/main" id="{F1EF09DD-477F-E49D-45F3-AB1DE1547A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0839" y="1430643"/>
            <a:ext cx="5707158" cy="4421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691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54003" y="1248998"/>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4829" y="1526929"/>
            <a:ext cx="4694221"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7062" y="1677916"/>
            <a:ext cx="4661988" cy="3508653"/>
          </a:xfrm>
          <a:prstGeom prst="rect">
            <a:avLst/>
          </a:prstGeom>
          <a:noFill/>
        </p:spPr>
        <p:txBody>
          <a:bodyPr wrap="square" rtlCol="0">
            <a:spAutoFit/>
          </a:bodyPr>
          <a:lstStyle/>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يقسم العمل الذي يتعين القيام به إلى وظائف وأقسام محددة</a:t>
            </a:r>
          </a:p>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يحدد المهام والمسؤوليات المرتبطة بالوظائف الفردية</a:t>
            </a:r>
          </a:p>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ينسق المهام التنظيمية المتنوعة</a:t>
            </a:r>
          </a:p>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يجمع الوظائف في وحدات</a:t>
            </a:r>
          </a:p>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يؤسس علاقات بين الأفراد والمجموعات والأقسام</a:t>
            </a:r>
          </a:p>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يؤسس خطوط سلطة رسمية</a:t>
            </a:r>
          </a:p>
          <a:p>
            <a:pPr marL="342900" indent="-342900" algn="r" rtl="1">
              <a:spcBef>
                <a:spcPct val="35000"/>
              </a:spcBef>
              <a:buClr>
                <a:srgbClr val="FF0000"/>
              </a:buClr>
              <a:buFont typeface="Wingdings" panose="05000000000000000000" pitchFamily="2" charset="2"/>
              <a:buChar char="Ø"/>
            </a:pPr>
            <a:r>
              <a:rPr lang="ar-EG" sz="2000" b="1" dirty="0">
                <a:latin typeface="Arial" pitchFamily="34" charset="0"/>
              </a:rPr>
              <a:t>يخصص الموارد التنظيمية وينشرها</a:t>
            </a:r>
            <a:endParaRPr lang="en-US" sz="2000" b="1" dirty="0">
              <a:latin typeface="Arial" pitchFamily="34" charset="0"/>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a:extLst>
              <a:ext uri="{FF2B5EF4-FFF2-40B4-BE49-F238E27FC236}">
                <a16:creationId xmlns:a16="http://schemas.microsoft.com/office/drawing/2014/main" id="{F1EF09DD-477F-E49D-45F3-AB1DE1547A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0839" y="2017986"/>
            <a:ext cx="5707158" cy="383397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790589C-6C22-F24B-A44F-BB071022EF81}"/>
              </a:ext>
            </a:extLst>
          </p:cNvPr>
          <p:cNvSpPr txBox="1"/>
          <p:nvPr/>
        </p:nvSpPr>
        <p:spPr>
          <a:xfrm>
            <a:off x="3174957" y="567722"/>
            <a:ext cx="6111764"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Google Sans"/>
              </a:rPr>
              <a:t>لماذا نحتاج إلى الهيكل التنظيمي بالتفصيل</a:t>
            </a:r>
            <a:endParaRPr lang="en-US" sz="2800" b="1" i="0" dirty="0">
              <a:solidFill>
                <a:srgbClr val="C00000"/>
              </a:solidFill>
              <a:effectLst/>
              <a:highlight>
                <a:srgbClr val="FFFFFF"/>
              </a:highlight>
              <a:latin typeface="Google Sans"/>
            </a:endParaRPr>
          </a:p>
        </p:txBody>
      </p:sp>
    </p:spTree>
    <p:extLst>
      <p:ext uri="{BB962C8B-B14F-4D97-AF65-F5344CB8AC3E}">
        <p14:creationId xmlns:p14="http://schemas.microsoft.com/office/powerpoint/2010/main" val="2789346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61EB05-79A7-ADDE-46ED-5AEEF4D04A14}"/>
              </a:ext>
            </a:extLst>
          </p:cNvPr>
          <p:cNvSpPr txBox="1"/>
          <p:nvPr/>
        </p:nvSpPr>
        <p:spPr>
          <a:xfrm>
            <a:off x="2301767" y="878296"/>
            <a:ext cx="6717016"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Open Sans" panose="020B0606030504020204" pitchFamily="34" charset="0"/>
              </a:rPr>
              <a:t>أنواع الهياكل التنظيمية</a:t>
            </a:r>
            <a:endParaRPr lang="en-US" sz="2800" b="1" i="0" dirty="0">
              <a:solidFill>
                <a:srgbClr val="C00000"/>
              </a:solidFill>
              <a:effectLst/>
              <a:highlight>
                <a:srgbClr val="FFFFFF"/>
              </a:highlight>
              <a:latin typeface="Open Sans" panose="020B0606030504020204" pitchFamily="34" charset="0"/>
            </a:endParaRP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7">
            <a:extLst>
              <a:ext uri="{FF2B5EF4-FFF2-40B4-BE49-F238E27FC236}">
                <a16:creationId xmlns:a16="http://schemas.microsoft.com/office/drawing/2014/main" id="{ECB07ACB-31C9-6907-69B8-942F4AA59B15}"/>
              </a:ext>
            </a:extLst>
          </p:cNvPr>
          <p:cNvSpPr/>
          <p:nvPr/>
        </p:nvSpPr>
        <p:spPr>
          <a:xfrm>
            <a:off x="254003" y="149073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8">
            <a:extLst>
              <a:ext uri="{FF2B5EF4-FFF2-40B4-BE49-F238E27FC236}">
                <a16:creationId xmlns:a16="http://schemas.microsoft.com/office/drawing/2014/main" id="{1A54BF32-BC5E-A61F-834E-8D919B8AFBF9}"/>
              </a:ext>
            </a:extLst>
          </p:cNvPr>
          <p:cNvSpPr/>
          <p:nvPr/>
        </p:nvSpPr>
        <p:spPr>
          <a:xfrm>
            <a:off x="434829" y="1768666"/>
            <a:ext cx="4694221"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rtl="1">
              <a:buAutoNum type="arabicPeriod"/>
            </a:pPr>
            <a:r>
              <a:rPr lang="ar-EG" sz="2400" b="1" i="0" dirty="0">
                <a:solidFill>
                  <a:srgbClr val="101828"/>
                </a:solidFill>
                <a:effectLst/>
                <a:highlight>
                  <a:srgbClr val="FFFFFF"/>
                </a:highlight>
                <a:latin typeface="Open Sans" panose="020B0606030504020204" pitchFamily="34" charset="0"/>
              </a:rPr>
              <a:t>الهيكل الهرمي: </a:t>
            </a:r>
          </a:p>
          <a:p>
            <a:pPr algn="ctr" rtl="1"/>
            <a:endParaRPr lang="ar-EG" sz="2400" b="1" dirty="0">
              <a:solidFill>
                <a:srgbClr val="101828"/>
              </a:solidFill>
              <a:highlight>
                <a:srgbClr val="FFFFFF"/>
              </a:highlight>
              <a:latin typeface="Open Sans" panose="020B0606030504020204" pitchFamily="34" charset="0"/>
            </a:endParaRPr>
          </a:p>
          <a:p>
            <a:pPr algn="ctr" rtl="1"/>
            <a:r>
              <a:rPr lang="ar-EG" sz="2400" b="1" i="0" dirty="0">
                <a:solidFill>
                  <a:srgbClr val="101828"/>
                </a:solidFill>
                <a:effectLst/>
                <a:highlight>
                  <a:srgbClr val="FFFFFF"/>
                </a:highlight>
                <a:latin typeface="Open Sans" panose="020B0606030504020204" pitchFamily="34" charset="0"/>
              </a:rPr>
              <a:t>وهو هيكل تنظيمي تقليدي يتميز بسلسلة قيادة وعلاقات شفافة. حيث يقدم كل موظف تقاريره إلى مدير واحد، وتتدفق سلطة اتخاذ القرار من الأعلى إلى الأسفل.</a:t>
            </a:r>
            <a:endParaRPr lang="en-US" sz="2400" dirty="0"/>
          </a:p>
        </p:txBody>
      </p:sp>
      <p:pic>
        <p:nvPicPr>
          <p:cNvPr id="3076" name="Picture 4" descr="The 5 Types Of Organizational Structures: Part 1, The Hierarchy">
            <a:extLst>
              <a:ext uri="{FF2B5EF4-FFF2-40B4-BE49-F238E27FC236}">
                <a16:creationId xmlns:a16="http://schemas.microsoft.com/office/drawing/2014/main" id="{BB0136C7-08C3-C40D-F8F9-926147E57C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0275" y="1733194"/>
            <a:ext cx="6096000" cy="4495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4410819"/>
      </p:ext>
    </p:extLst>
  </p:cSld>
  <p:clrMapOvr>
    <a:masterClrMapping/>
  </p:clrMapOvr>
  <p:transition spd="slow" advTm="203268">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61EB05-79A7-ADDE-46ED-5AEEF4D04A14}"/>
              </a:ext>
            </a:extLst>
          </p:cNvPr>
          <p:cNvSpPr txBox="1"/>
          <p:nvPr/>
        </p:nvSpPr>
        <p:spPr>
          <a:xfrm>
            <a:off x="2301767" y="878296"/>
            <a:ext cx="6717016"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Open Sans" panose="020B0606030504020204" pitchFamily="34" charset="0"/>
              </a:rPr>
              <a:t>أنواع الهياكل التنظيمية</a:t>
            </a:r>
            <a:endParaRPr lang="en-US" sz="2800" b="1" i="0" dirty="0">
              <a:solidFill>
                <a:srgbClr val="C00000"/>
              </a:solidFill>
              <a:effectLst/>
              <a:highlight>
                <a:srgbClr val="FFFFFF"/>
              </a:highlight>
              <a:latin typeface="Open Sans" panose="020B0606030504020204" pitchFamily="34" charset="0"/>
            </a:endParaRP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7">
            <a:extLst>
              <a:ext uri="{FF2B5EF4-FFF2-40B4-BE49-F238E27FC236}">
                <a16:creationId xmlns:a16="http://schemas.microsoft.com/office/drawing/2014/main" id="{ECB07ACB-31C9-6907-69B8-942F4AA59B15}"/>
              </a:ext>
            </a:extLst>
          </p:cNvPr>
          <p:cNvSpPr/>
          <p:nvPr/>
        </p:nvSpPr>
        <p:spPr>
          <a:xfrm>
            <a:off x="254003" y="149073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8">
            <a:extLst>
              <a:ext uri="{FF2B5EF4-FFF2-40B4-BE49-F238E27FC236}">
                <a16:creationId xmlns:a16="http://schemas.microsoft.com/office/drawing/2014/main" id="{1A54BF32-BC5E-A61F-834E-8D919B8AFBF9}"/>
              </a:ext>
            </a:extLst>
          </p:cNvPr>
          <p:cNvSpPr/>
          <p:nvPr/>
        </p:nvSpPr>
        <p:spPr>
          <a:xfrm>
            <a:off x="434829" y="1768666"/>
            <a:ext cx="4694221"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i="0" dirty="0">
                <a:solidFill>
                  <a:srgbClr val="101828"/>
                </a:solidFill>
                <a:effectLst/>
                <a:highlight>
                  <a:srgbClr val="FFFFFF"/>
                </a:highlight>
                <a:latin typeface="Open Sans" panose="020B0606030504020204" pitchFamily="34" charset="0"/>
              </a:rPr>
              <a:t>2. الهيكل الوظيفي: </a:t>
            </a:r>
          </a:p>
          <a:p>
            <a:pPr algn="ctr" rtl="1"/>
            <a:endParaRPr lang="ar-EG" sz="2400" b="1" dirty="0">
              <a:solidFill>
                <a:srgbClr val="101828"/>
              </a:solidFill>
              <a:highlight>
                <a:srgbClr val="FFFFFF"/>
              </a:highlight>
              <a:latin typeface="Open Sans" panose="020B0606030504020204" pitchFamily="34" charset="0"/>
            </a:endParaRPr>
          </a:p>
          <a:p>
            <a:pPr algn="ctr" rtl="1"/>
            <a:r>
              <a:rPr lang="ar-EG" sz="2400" b="1" i="0" dirty="0">
                <a:solidFill>
                  <a:srgbClr val="101828"/>
                </a:solidFill>
                <a:effectLst/>
                <a:highlight>
                  <a:srgbClr val="FFFFFF"/>
                </a:highlight>
                <a:latin typeface="Open Sans" panose="020B0606030504020204" pitchFamily="34" charset="0"/>
              </a:rPr>
              <a:t>في النموذج المتاح، يتم تنظيم الأقسام حسب الوظيفة، مثل التسويق أو التمويل أو العمليات. كل قسم مسؤول عن مجموعة محددة من المهام، ويتمتع الموظفون داخل كل قسم بمهارات متخصصة.</a:t>
            </a:r>
            <a:endParaRPr lang="en-US" sz="2400" dirty="0"/>
          </a:p>
        </p:txBody>
      </p:sp>
      <p:pic>
        <p:nvPicPr>
          <p:cNvPr id="7170" name="Picture 2" descr="Example of an organization with a functional organizational structure.">
            <a:extLst>
              <a:ext uri="{FF2B5EF4-FFF2-40B4-BE49-F238E27FC236}">
                <a16:creationId xmlns:a16="http://schemas.microsoft.com/office/drawing/2014/main" id="{7FB107B8-3C46-C18B-5ECD-81F2B261D1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2985" y="1902197"/>
            <a:ext cx="6516915" cy="4148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527337"/>
      </p:ext>
    </p:extLst>
  </p:cSld>
  <p:clrMapOvr>
    <a:masterClrMapping/>
  </p:clrMapOvr>
  <p:transition spd="slow" advTm="203268">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61EB05-79A7-ADDE-46ED-5AEEF4D04A14}"/>
              </a:ext>
            </a:extLst>
          </p:cNvPr>
          <p:cNvSpPr txBox="1"/>
          <p:nvPr/>
        </p:nvSpPr>
        <p:spPr>
          <a:xfrm>
            <a:off x="2301767" y="878296"/>
            <a:ext cx="6717016"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Open Sans" panose="020B0606030504020204" pitchFamily="34" charset="0"/>
              </a:rPr>
              <a:t>أنواع الهياكل التنظيمية</a:t>
            </a:r>
            <a:endParaRPr lang="en-US" sz="2800" b="1" i="0" dirty="0">
              <a:solidFill>
                <a:srgbClr val="C00000"/>
              </a:solidFill>
              <a:effectLst/>
              <a:highlight>
                <a:srgbClr val="FFFFFF"/>
              </a:highlight>
              <a:latin typeface="Open Sans" panose="020B0606030504020204" pitchFamily="34" charset="0"/>
            </a:endParaRP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7">
            <a:extLst>
              <a:ext uri="{FF2B5EF4-FFF2-40B4-BE49-F238E27FC236}">
                <a16:creationId xmlns:a16="http://schemas.microsoft.com/office/drawing/2014/main" id="{ECB07ACB-31C9-6907-69B8-942F4AA59B15}"/>
              </a:ext>
            </a:extLst>
          </p:cNvPr>
          <p:cNvSpPr/>
          <p:nvPr/>
        </p:nvSpPr>
        <p:spPr>
          <a:xfrm>
            <a:off x="254003" y="149073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8">
            <a:extLst>
              <a:ext uri="{FF2B5EF4-FFF2-40B4-BE49-F238E27FC236}">
                <a16:creationId xmlns:a16="http://schemas.microsoft.com/office/drawing/2014/main" id="{1A54BF32-BC5E-A61F-834E-8D919B8AFBF9}"/>
              </a:ext>
            </a:extLst>
          </p:cNvPr>
          <p:cNvSpPr/>
          <p:nvPr/>
        </p:nvSpPr>
        <p:spPr>
          <a:xfrm>
            <a:off x="434829" y="1758156"/>
            <a:ext cx="4694221"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i="0" dirty="0">
                <a:solidFill>
                  <a:srgbClr val="101828"/>
                </a:solidFill>
                <a:effectLst/>
                <a:highlight>
                  <a:srgbClr val="FFFFFF"/>
                </a:highlight>
                <a:latin typeface="Open Sans" panose="020B0606030504020204" pitchFamily="34" charset="0"/>
              </a:rPr>
              <a:t>3. هيكل المصفوفة: </a:t>
            </a:r>
          </a:p>
          <a:p>
            <a:pPr algn="ctr" rtl="1"/>
            <a:endParaRPr lang="ar-EG" sz="2400" b="1" dirty="0">
              <a:solidFill>
                <a:srgbClr val="101828"/>
              </a:solidFill>
              <a:highlight>
                <a:srgbClr val="FFFFFF"/>
              </a:highlight>
              <a:latin typeface="Open Sans" panose="020B0606030504020204" pitchFamily="34" charset="0"/>
            </a:endParaRPr>
          </a:p>
          <a:p>
            <a:pPr algn="ctr" rtl="1"/>
            <a:r>
              <a:rPr lang="ar-EG" sz="2400" b="1" i="0" dirty="0">
                <a:solidFill>
                  <a:srgbClr val="101828"/>
                </a:solidFill>
                <a:effectLst/>
                <a:highlight>
                  <a:srgbClr val="FFFFFF"/>
                </a:highlight>
                <a:latin typeface="Open Sans" panose="020B0606030504020204" pitchFamily="34" charset="0"/>
              </a:rPr>
              <a:t>يجمع هيكل المصفوفة بين عناصر هيكل المنظمة الوظيفية والأنظمة القائمة على المشاريع. يجوز للموظفين تقديم تقاريرهم إلى مدير نشط ومدير مشروع، مما يسمح بمزيد من التعاون والمرونة.</a:t>
            </a:r>
            <a:endParaRPr lang="en-US" sz="2400" dirty="0"/>
          </a:p>
        </p:txBody>
      </p:sp>
      <p:pic>
        <p:nvPicPr>
          <p:cNvPr id="8194" name="Picture 2" descr="Matrix Organization Structure">
            <a:extLst>
              <a:ext uri="{FF2B5EF4-FFF2-40B4-BE49-F238E27FC236}">
                <a16:creationId xmlns:a16="http://schemas.microsoft.com/office/drawing/2014/main" id="{69126F0C-0BAD-57CB-2525-86332EE8482C}"/>
              </a:ext>
            </a:extLst>
          </p:cNvPr>
          <p:cNvPicPr>
            <a:picLocks noChangeAspect="1" noChangeArrowheads="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591503" y="1768666"/>
            <a:ext cx="6346494" cy="4211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606811"/>
      </p:ext>
    </p:extLst>
  </p:cSld>
  <p:clrMapOvr>
    <a:masterClrMapping/>
  </p:clrMapOvr>
  <p:transition spd="slow" advTm="203268">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61EB05-79A7-ADDE-46ED-5AEEF4D04A14}"/>
              </a:ext>
            </a:extLst>
          </p:cNvPr>
          <p:cNvSpPr txBox="1"/>
          <p:nvPr/>
        </p:nvSpPr>
        <p:spPr>
          <a:xfrm>
            <a:off x="2301767" y="878296"/>
            <a:ext cx="6717016"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Open Sans" panose="020B0606030504020204" pitchFamily="34" charset="0"/>
              </a:rPr>
              <a:t>أنواع الهياكل التنظيمية</a:t>
            </a:r>
            <a:endParaRPr lang="en-US" sz="2800" b="1" i="0" dirty="0">
              <a:solidFill>
                <a:srgbClr val="C00000"/>
              </a:solidFill>
              <a:effectLst/>
              <a:highlight>
                <a:srgbClr val="FFFFFF"/>
              </a:highlight>
              <a:latin typeface="Open Sans" panose="020B0606030504020204" pitchFamily="34" charset="0"/>
            </a:endParaRP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7">
            <a:extLst>
              <a:ext uri="{FF2B5EF4-FFF2-40B4-BE49-F238E27FC236}">
                <a16:creationId xmlns:a16="http://schemas.microsoft.com/office/drawing/2014/main" id="{ECB07ACB-31C9-6907-69B8-942F4AA59B15}"/>
              </a:ext>
            </a:extLst>
          </p:cNvPr>
          <p:cNvSpPr/>
          <p:nvPr/>
        </p:nvSpPr>
        <p:spPr>
          <a:xfrm>
            <a:off x="254003" y="149073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8">
            <a:extLst>
              <a:ext uri="{FF2B5EF4-FFF2-40B4-BE49-F238E27FC236}">
                <a16:creationId xmlns:a16="http://schemas.microsoft.com/office/drawing/2014/main" id="{1A54BF32-BC5E-A61F-834E-8D919B8AFBF9}"/>
              </a:ext>
            </a:extLst>
          </p:cNvPr>
          <p:cNvSpPr/>
          <p:nvPr/>
        </p:nvSpPr>
        <p:spPr>
          <a:xfrm>
            <a:off x="434829" y="1768666"/>
            <a:ext cx="4694221"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i="0" dirty="0">
                <a:solidFill>
                  <a:srgbClr val="101828"/>
                </a:solidFill>
                <a:effectLst/>
                <a:highlight>
                  <a:srgbClr val="FFFFFF"/>
                </a:highlight>
                <a:latin typeface="Open Sans" panose="020B0606030504020204" pitchFamily="34" charset="0"/>
              </a:rPr>
              <a:t>4. الهيكل التنظيمي القائم على الفريق </a:t>
            </a:r>
          </a:p>
          <a:p>
            <a:pPr algn="ctr" rtl="1"/>
            <a:endParaRPr lang="ar-EG" sz="2400" b="1" dirty="0">
              <a:solidFill>
                <a:srgbClr val="101828"/>
              </a:solidFill>
              <a:highlight>
                <a:srgbClr val="FFFFFF"/>
              </a:highlight>
              <a:latin typeface="Open Sans" panose="020B0606030504020204" pitchFamily="34" charset="0"/>
            </a:endParaRPr>
          </a:p>
          <a:p>
            <a:pPr algn="ctr" rtl="1"/>
            <a:r>
              <a:rPr lang="ar-EG" sz="2400" b="1" i="0" dirty="0">
                <a:solidFill>
                  <a:srgbClr val="101828"/>
                </a:solidFill>
                <a:effectLst/>
                <a:highlight>
                  <a:srgbClr val="FFFFFF"/>
                </a:highlight>
                <a:latin typeface="Open Sans" panose="020B0606030504020204" pitchFamily="34" charset="0"/>
              </a:rPr>
              <a:t>في النظام القائم على الفريق، يتم تقسيم المنظمة إلى فرق ذاتية الإدارة تعمل معًا لتحقيق هدف مشترك. كل وحدة لديها مجموعة محددة من المهام وهي مسؤولة عن تحديد كيفية نقل الموارد البشرية لإنجازها.</a:t>
            </a:r>
            <a:endParaRPr lang="en-US" sz="2400" dirty="0"/>
          </a:p>
        </p:txBody>
      </p:sp>
      <p:pic>
        <p:nvPicPr>
          <p:cNvPr id="9218" name="Picture 2" descr="11 Types of Organizational Structures (+ Examples)">
            <a:extLst>
              <a:ext uri="{FF2B5EF4-FFF2-40B4-BE49-F238E27FC236}">
                <a16:creationId xmlns:a16="http://schemas.microsoft.com/office/drawing/2014/main" id="{00C84E80-AE59-5AAD-B0B8-0D6BF5837B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4675" y="1890846"/>
            <a:ext cx="5269954" cy="3952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4999255"/>
      </p:ext>
    </p:extLst>
  </p:cSld>
  <p:clrMapOvr>
    <a:masterClrMapping/>
  </p:clrMapOvr>
  <p:transition spd="slow" advTm="203268">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E61EB05-79A7-ADDE-46ED-5AEEF4D04A14}"/>
              </a:ext>
            </a:extLst>
          </p:cNvPr>
          <p:cNvSpPr txBox="1"/>
          <p:nvPr/>
        </p:nvSpPr>
        <p:spPr>
          <a:xfrm>
            <a:off x="2301767" y="878296"/>
            <a:ext cx="6717016" cy="523220"/>
          </a:xfrm>
          <a:prstGeom prst="rect">
            <a:avLst/>
          </a:prstGeom>
          <a:noFill/>
        </p:spPr>
        <p:txBody>
          <a:bodyPr wrap="square">
            <a:spAutoFit/>
          </a:bodyPr>
          <a:lstStyle/>
          <a:p>
            <a:pPr algn="ctr"/>
            <a:r>
              <a:rPr lang="ar-EG" sz="2800" b="1" i="0" dirty="0">
                <a:solidFill>
                  <a:srgbClr val="C00000"/>
                </a:solidFill>
                <a:effectLst/>
                <a:highlight>
                  <a:srgbClr val="FFFFFF"/>
                </a:highlight>
                <a:latin typeface="Open Sans" panose="020B0606030504020204" pitchFamily="34" charset="0"/>
              </a:rPr>
              <a:t>أنواع الهياكل التنظيمية</a:t>
            </a:r>
            <a:endParaRPr lang="en-US" sz="2800" b="1" i="0" dirty="0">
              <a:solidFill>
                <a:srgbClr val="C00000"/>
              </a:solidFill>
              <a:effectLst/>
              <a:highlight>
                <a:srgbClr val="FFFFFF"/>
              </a:highlight>
              <a:latin typeface="Open Sans" panose="020B0606030504020204" pitchFamily="34" charset="0"/>
            </a:endParaRP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7">
            <a:extLst>
              <a:ext uri="{FF2B5EF4-FFF2-40B4-BE49-F238E27FC236}">
                <a16:creationId xmlns:a16="http://schemas.microsoft.com/office/drawing/2014/main" id="{ECB07ACB-31C9-6907-69B8-942F4AA59B15}"/>
              </a:ext>
            </a:extLst>
          </p:cNvPr>
          <p:cNvSpPr/>
          <p:nvPr/>
        </p:nvSpPr>
        <p:spPr>
          <a:xfrm>
            <a:off x="254003" y="149073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8">
            <a:extLst>
              <a:ext uri="{FF2B5EF4-FFF2-40B4-BE49-F238E27FC236}">
                <a16:creationId xmlns:a16="http://schemas.microsoft.com/office/drawing/2014/main" id="{1A54BF32-BC5E-A61F-834E-8D919B8AFBF9}"/>
              </a:ext>
            </a:extLst>
          </p:cNvPr>
          <p:cNvSpPr/>
          <p:nvPr/>
        </p:nvSpPr>
        <p:spPr>
          <a:xfrm>
            <a:off x="434829" y="1768666"/>
            <a:ext cx="4694221" cy="4415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rgbClr val="101828"/>
                </a:solidFill>
                <a:highlight>
                  <a:srgbClr val="FFFFFF"/>
                </a:highlight>
                <a:latin typeface="Open Sans" panose="020B0606030504020204" pitchFamily="34" charset="0"/>
              </a:rPr>
              <a:t>5. الهيكل القسمي أو متعدد الأقسام: </a:t>
            </a:r>
          </a:p>
          <a:p>
            <a:pPr algn="ctr" rtl="1"/>
            <a:endParaRPr lang="ar-EG" sz="2400" b="1" dirty="0">
              <a:solidFill>
                <a:srgbClr val="101828"/>
              </a:solidFill>
              <a:highlight>
                <a:srgbClr val="FFFFFF"/>
              </a:highlight>
              <a:latin typeface="Open Sans" panose="020B0606030504020204" pitchFamily="34" charset="0"/>
            </a:endParaRPr>
          </a:p>
          <a:p>
            <a:pPr algn="ctr" rtl="1"/>
            <a:r>
              <a:rPr lang="ar-EG" sz="2400" b="1" dirty="0">
                <a:solidFill>
                  <a:srgbClr val="101828"/>
                </a:solidFill>
                <a:highlight>
                  <a:srgbClr val="FFFFFF"/>
                </a:highlight>
                <a:latin typeface="Open Sans" panose="020B0606030504020204" pitchFamily="34" charset="0"/>
              </a:rPr>
              <a:t>يستخدم الهيكل القسمي عادةً من قبل الشركات الكبيرة ذات خطوط العمل المتعددة. يعمل كل قسم ككيان منفصل بأقسامه الوظيفية ويتبع هيكلًا تنظيميًا واحدًا.</a:t>
            </a:r>
            <a:endParaRPr lang="en-US" sz="2400" dirty="0"/>
          </a:p>
        </p:txBody>
      </p:sp>
      <p:pic>
        <p:nvPicPr>
          <p:cNvPr id="1026" name="Picture 2">
            <a:extLst>
              <a:ext uri="{FF2B5EF4-FFF2-40B4-BE49-F238E27FC236}">
                <a16:creationId xmlns:a16="http://schemas.microsoft.com/office/drawing/2014/main" id="{A463DB15-2A22-0A82-90B9-9D1C000A2C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11" t="27123" r="9194" b="18674"/>
          <a:stretch/>
        </p:blipFill>
        <p:spPr bwMode="auto">
          <a:xfrm>
            <a:off x="6306206" y="1768666"/>
            <a:ext cx="5202621" cy="4211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2411734"/>
      </p:ext>
    </p:extLst>
  </p:cSld>
  <p:clrMapOvr>
    <a:masterClrMapping/>
  </p:clrMapOvr>
  <p:transition spd="slow" advTm="203268">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70822" y="1428065"/>
            <a:ext cx="5918623" cy="441456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284124" y="1909658"/>
            <a:ext cx="5244100" cy="3539430"/>
          </a:xfrm>
          <a:prstGeom prst="rect">
            <a:avLst/>
          </a:prstGeom>
        </p:spPr>
        <p:txBody>
          <a:bodyPr wrap="square">
            <a:spAutoFit/>
          </a:bodyPr>
          <a:lstStyle/>
          <a:p>
            <a:pPr lvl="1" algn="ctr"/>
            <a:r>
              <a:rPr lang="ar-EG" sz="2800" b="1" dirty="0">
                <a:solidFill>
                  <a:schemeClr val="tx1">
                    <a:lumMod val="85000"/>
                    <a:lumOff val="15000"/>
                  </a:schemeClr>
                </a:solidFill>
              </a:rPr>
              <a:t>عملية تشكيل الطريقة التي يتم بها هيكلة المنظمات وإدارتها. </a:t>
            </a:r>
          </a:p>
          <a:p>
            <a:pPr lvl="1" algn="ctr"/>
            <a:endParaRPr lang="ar-EG" sz="2800" b="1" dirty="0">
              <a:solidFill>
                <a:schemeClr val="tx1">
                  <a:lumMod val="85000"/>
                  <a:lumOff val="15000"/>
                </a:schemeClr>
              </a:solidFill>
            </a:endParaRPr>
          </a:p>
          <a:p>
            <a:pPr lvl="1" algn="ctr"/>
            <a:r>
              <a:rPr lang="ar-EG" sz="2800" b="1" dirty="0">
                <a:solidFill>
                  <a:schemeClr val="tx1">
                    <a:lumMod val="85000"/>
                    <a:lumOff val="15000"/>
                  </a:schemeClr>
                </a:solidFill>
              </a:rPr>
              <a:t>وهي تنطوي على العديد من الجوانب المختلفة للحياة في العمل، بما في ذلك تشكيلات الفريق، وأنماط التحول، وخطوط الإبلاغ، وإجراءات اتخاذ القرار، وقنوات الاتصال، وأكثر.</a:t>
            </a:r>
            <a:endParaRPr lang="en-US" sz="2800" b="1" dirty="0">
              <a:solidFill>
                <a:schemeClr val="tx1">
                  <a:lumMod val="85000"/>
                  <a:lumOff val="15000"/>
                </a:schemeClr>
              </a:solidFill>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4" name="TextBox 3">
            <a:extLst>
              <a:ext uri="{FF2B5EF4-FFF2-40B4-BE49-F238E27FC236}">
                <a16:creationId xmlns:a16="http://schemas.microsoft.com/office/drawing/2014/main" id="{8E61EB05-79A7-ADDE-46ED-5AEEF4D04A14}"/>
              </a:ext>
            </a:extLst>
          </p:cNvPr>
          <p:cNvSpPr txBox="1"/>
          <p:nvPr/>
        </p:nvSpPr>
        <p:spPr>
          <a:xfrm>
            <a:off x="7123193" y="4493477"/>
            <a:ext cx="3934953" cy="584775"/>
          </a:xfrm>
          <a:prstGeom prst="rect">
            <a:avLst/>
          </a:prstGeom>
          <a:noFill/>
        </p:spPr>
        <p:txBody>
          <a:bodyPr wrap="square">
            <a:spAutoFit/>
          </a:bodyPr>
          <a:lstStyle/>
          <a:p>
            <a:pPr algn="ctr" rtl="1">
              <a:defRPr/>
            </a:pPr>
            <a:r>
              <a:rPr lang="ar-EG" sz="3200" b="1" dirty="0">
                <a:solidFill>
                  <a:srgbClr val="C00000"/>
                </a:solidFill>
              </a:rPr>
              <a:t>2. تصميم الهيكل التنظيمي</a:t>
            </a:r>
            <a:endParaRPr lang="en-US" sz="3200" b="1" dirty="0">
              <a:solidFill>
                <a:srgbClr val="C00000"/>
              </a:solidFill>
            </a:endParaRPr>
          </a:p>
        </p:txBody>
      </p:sp>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Picture Placeholder 9">
            <a:extLst>
              <a:ext uri="{FF2B5EF4-FFF2-40B4-BE49-F238E27FC236}">
                <a16:creationId xmlns:a16="http://schemas.microsoft.com/office/drawing/2014/main" id="{74D737F8-8C2D-4D69-E892-93C805323857}"/>
              </a:ext>
            </a:extLst>
          </p:cNvPr>
          <p:cNvSpPr>
            <a:spLocks noGrp="1"/>
          </p:cNvSpPr>
          <p:nvPr>
            <p:ph type="pic" sz="quarter" idx="10"/>
          </p:nvPr>
        </p:nvSpPr>
        <p:spPr/>
      </p:sp>
      <p:pic>
        <p:nvPicPr>
          <p:cNvPr id="6146" name="Picture 2" descr="Implement the right organizational structure for your business">
            <a:extLst>
              <a:ext uri="{FF2B5EF4-FFF2-40B4-BE49-F238E27FC236}">
                <a16:creationId xmlns:a16="http://schemas.microsoft.com/office/drawing/2014/main" id="{0E3C593C-A833-7097-8140-BA9CC77C49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4095" y="738865"/>
            <a:ext cx="4962146" cy="2791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0972311"/>
      </p:ext>
    </p:extLst>
  </p:cSld>
  <p:clrMapOvr>
    <a:masterClrMapping/>
  </p:clrMapOvr>
  <p:transition spd="slow" advTm="203268">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r>
              <a:rPr lang="ar-EG" sz="2800" b="1" dirty="0">
                <a:solidFill>
                  <a:schemeClr val="tx1"/>
                </a:solidFill>
              </a:rPr>
              <a:t>يتضمن اتخاذ القرارات بشأن ستة عناصر رئيسية:</a:t>
            </a:r>
          </a:p>
          <a:p>
            <a:pPr marL="1371600" lvl="2" indent="-457200" algn="r" rtl="1">
              <a:buFont typeface="Arial" panose="020B0604020202020204" pitchFamily="34" charset="0"/>
              <a:buChar char="•"/>
            </a:pPr>
            <a:r>
              <a:rPr lang="ar-EG" sz="2800" b="1" dirty="0">
                <a:solidFill>
                  <a:schemeClr val="tx1"/>
                </a:solidFill>
              </a:rPr>
              <a:t>التخصص في العمل</a:t>
            </a:r>
          </a:p>
          <a:p>
            <a:pPr marL="1371600" lvl="2" indent="-457200" algn="r" rtl="1">
              <a:buFont typeface="Arial" panose="020B0604020202020204" pitchFamily="34" charset="0"/>
              <a:buChar char="•"/>
            </a:pPr>
            <a:r>
              <a:rPr lang="ar-EG" sz="2800" b="1" dirty="0">
                <a:solidFill>
                  <a:schemeClr val="tx1"/>
                </a:solidFill>
              </a:rPr>
              <a:t>التقسيم الإداري</a:t>
            </a:r>
          </a:p>
          <a:p>
            <a:pPr marL="1371600" lvl="2" indent="-457200" algn="r" rtl="1">
              <a:buFont typeface="Arial" panose="020B0604020202020204" pitchFamily="34" charset="0"/>
              <a:buChar char="•"/>
            </a:pPr>
            <a:r>
              <a:rPr lang="ar-EG" sz="2800" b="1" dirty="0">
                <a:solidFill>
                  <a:schemeClr val="tx1"/>
                </a:solidFill>
              </a:rPr>
              <a:t>سلسلة القيادة</a:t>
            </a:r>
          </a:p>
          <a:p>
            <a:pPr marL="1371600" lvl="2" indent="-457200" algn="r" rtl="1">
              <a:buFont typeface="Arial" panose="020B0604020202020204" pitchFamily="34" charset="0"/>
              <a:buChar char="•"/>
            </a:pPr>
            <a:r>
              <a:rPr lang="ar-EG" sz="2800" b="1" dirty="0">
                <a:solidFill>
                  <a:schemeClr val="tx1"/>
                </a:solidFill>
              </a:rPr>
              <a:t>نطاق السيطرة</a:t>
            </a:r>
          </a:p>
          <a:p>
            <a:pPr marL="1371600" lvl="2" indent="-457200" algn="r" rtl="1">
              <a:buFont typeface="Arial" panose="020B0604020202020204" pitchFamily="34" charset="0"/>
              <a:buChar char="•"/>
            </a:pPr>
            <a:r>
              <a:rPr lang="ar-EG" sz="2800" b="1" dirty="0">
                <a:solidFill>
                  <a:schemeClr val="tx1"/>
                </a:solidFill>
              </a:rPr>
              <a:t>المركزية واللامركزية</a:t>
            </a:r>
          </a:p>
          <a:p>
            <a:pPr marL="1371600" lvl="2" indent="-457200" algn="r" rtl="1">
              <a:buFont typeface="Arial" panose="020B0604020202020204" pitchFamily="34" charset="0"/>
              <a:buChar char="•"/>
            </a:pPr>
            <a:r>
              <a:rPr lang="ar-EG" sz="2800" b="1" dirty="0">
                <a:solidFill>
                  <a:schemeClr val="tx1"/>
                </a:solidFill>
              </a:rPr>
              <a:t>الرسمية</a:t>
            </a:r>
            <a:endParaRPr lang="en-US" sz="2400" b="1" dirty="0">
              <a:solidFill>
                <a:schemeClr val="tx1"/>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A16F1BB-D0E2-98CC-2796-CC6CECC06CD3}"/>
              </a:ext>
            </a:extLst>
          </p:cNvPr>
          <p:cNvSpPr txBox="1"/>
          <p:nvPr/>
        </p:nvSpPr>
        <p:spPr>
          <a:xfrm>
            <a:off x="2112579" y="649336"/>
            <a:ext cx="6096000" cy="584775"/>
          </a:xfrm>
          <a:prstGeom prst="rect">
            <a:avLst/>
          </a:prstGeom>
          <a:noFill/>
        </p:spPr>
        <p:txBody>
          <a:bodyPr wrap="square">
            <a:spAutoFit/>
          </a:bodyPr>
          <a:lstStyle/>
          <a:p>
            <a:pPr algn="ctr" rtl="1"/>
            <a:r>
              <a:rPr lang="ar-EG" sz="3200" b="1" dirty="0">
                <a:solidFill>
                  <a:srgbClr val="C00000"/>
                </a:solidFill>
              </a:rPr>
              <a:t>التصميم التنظيمي</a:t>
            </a:r>
            <a:endParaRPr lang="en-US" sz="3200" b="1" dirty="0">
              <a:solidFill>
                <a:srgbClr val="C00000"/>
              </a:solidFill>
            </a:endParaRPr>
          </a:p>
        </p:txBody>
      </p:sp>
    </p:spTree>
    <p:extLst>
      <p:ext uri="{BB962C8B-B14F-4D97-AF65-F5344CB8AC3E}">
        <p14:creationId xmlns:p14="http://schemas.microsoft.com/office/powerpoint/2010/main" val="19574925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ar-EG" sz="3200" b="1" dirty="0">
                <a:solidFill>
                  <a:schemeClr val="tx1"/>
                </a:solidFill>
              </a:rPr>
              <a:t>الدرجة التي يتم بها تقسيم المهام في المنظمة إلى وظائف منفصلة مع إكمال كل خطوة بواسطة شخص مختلف.</a:t>
            </a:r>
            <a:endParaRPr lang="en-US" sz="3200" b="1" dirty="0">
              <a:solidFill>
                <a:schemeClr val="tx1"/>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A16F1BB-D0E2-98CC-2796-CC6CECC06CD3}"/>
              </a:ext>
            </a:extLst>
          </p:cNvPr>
          <p:cNvSpPr txBox="1"/>
          <p:nvPr/>
        </p:nvSpPr>
        <p:spPr>
          <a:xfrm>
            <a:off x="2626179" y="1637308"/>
            <a:ext cx="6096000" cy="584775"/>
          </a:xfrm>
          <a:prstGeom prst="rect">
            <a:avLst/>
          </a:prstGeom>
          <a:noFill/>
        </p:spPr>
        <p:txBody>
          <a:bodyPr wrap="square">
            <a:spAutoFit/>
          </a:bodyPr>
          <a:lstStyle/>
          <a:p>
            <a:pPr algn="ctr"/>
            <a:r>
              <a:rPr lang="en-US" sz="3200" b="1" dirty="0">
                <a:solidFill>
                  <a:srgbClr val="C00000"/>
                </a:solidFill>
              </a:rPr>
              <a:t>Work Specialization</a:t>
            </a:r>
          </a:p>
        </p:txBody>
      </p:sp>
      <p:sp>
        <p:nvSpPr>
          <p:cNvPr id="7" name="TextBox 6">
            <a:extLst>
              <a:ext uri="{FF2B5EF4-FFF2-40B4-BE49-F238E27FC236}">
                <a16:creationId xmlns:a16="http://schemas.microsoft.com/office/drawing/2014/main" id="{DC0AFAE2-96C7-20AC-8C02-96F52876991E}"/>
              </a:ext>
            </a:extLst>
          </p:cNvPr>
          <p:cNvSpPr txBox="1"/>
          <p:nvPr/>
        </p:nvSpPr>
        <p:spPr>
          <a:xfrm>
            <a:off x="3958526" y="673255"/>
            <a:ext cx="3120662" cy="584775"/>
          </a:xfrm>
          <a:prstGeom prst="rect">
            <a:avLst/>
          </a:prstGeom>
          <a:noFill/>
        </p:spPr>
        <p:txBody>
          <a:bodyPr wrap="square">
            <a:spAutoFit/>
          </a:bodyPr>
          <a:lstStyle/>
          <a:p>
            <a:pPr algn="ctr"/>
            <a:r>
              <a:rPr lang="en-US" sz="3200" b="1" dirty="0" err="1">
                <a:solidFill>
                  <a:srgbClr val="C00000"/>
                </a:solidFill>
              </a:rPr>
              <a:t>التخصص</a:t>
            </a:r>
            <a:r>
              <a:rPr lang="en-US" sz="3200" b="1" dirty="0">
                <a:solidFill>
                  <a:srgbClr val="C00000"/>
                </a:solidFill>
              </a:rPr>
              <a:t> </a:t>
            </a:r>
            <a:r>
              <a:rPr lang="en-US" sz="3200" b="1" dirty="0" err="1">
                <a:solidFill>
                  <a:srgbClr val="C00000"/>
                </a:solidFill>
              </a:rPr>
              <a:t>في</a:t>
            </a:r>
            <a:r>
              <a:rPr lang="en-US" sz="3200" b="1" dirty="0">
                <a:solidFill>
                  <a:srgbClr val="C00000"/>
                </a:solidFill>
              </a:rPr>
              <a:t> </a:t>
            </a:r>
            <a:r>
              <a:rPr lang="en-US" sz="3200" b="1" dirty="0" err="1">
                <a:solidFill>
                  <a:srgbClr val="C00000"/>
                </a:solidFill>
              </a:rPr>
              <a:t>العمل</a:t>
            </a:r>
            <a:endParaRPr lang="en-US" sz="3200" b="1" dirty="0">
              <a:solidFill>
                <a:srgbClr val="C00000"/>
              </a:solidFill>
            </a:endParaRPr>
          </a:p>
        </p:txBody>
      </p:sp>
    </p:spTree>
    <p:extLst>
      <p:ext uri="{BB962C8B-B14F-4D97-AF65-F5344CB8AC3E}">
        <p14:creationId xmlns:p14="http://schemas.microsoft.com/office/powerpoint/2010/main" val="24538137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ar-EG" sz="3200" b="1" dirty="0">
                <a:solidFill>
                  <a:schemeClr val="tx1"/>
                </a:solidFill>
              </a:rPr>
              <a:t>يمكن أن يؤدي التخصص المفرط إلى </a:t>
            </a:r>
            <a:r>
              <a:rPr lang="ar-EG" sz="3200" b="1" dirty="0">
                <a:solidFill>
                  <a:srgbClr val="C00000"/>
                </a:solidFill>
              </a:rPr>
              <a:t>عواقب وخيمة على البشرية بسبب الملل والتعب والإجهاد وسوء الجودة وزيادة التغيب وزيادة معدل دوران العمالة.</a:t>
            </a:r>
            <a:endParaRPr lang="en-US" sz="3200" b="1" dirty="0">
              <a:solidFill>
                <a:srgbClr val="C00000"/>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A16F1BB-D0E2-98CC-2796-CC6CECC06CD3}"/>
              </a:ext>
            </a:extLst>
          </p:cNvPr>
          <p:cNvSpPr txBox="1"/>
          <p:nvPr/>
        </p:nvSpPr>
        <p:spPr>
          <a:xfrm>
            <a:off x="2485572" y="1488216"/>
            <a:ext cx="6096000" cy="707886"/>
          </a:xfrm>
          <a:prstGeom prst="rect">
            <a:avLst/>
          </a:prstGeom>
          <a:noFill/>
        </p:spPr>
        <p:txBody>
          <a:bodyPr wrap="square">
            <a:spAutoFit/>
          </a:bodyPr>
          <a:lstStyle/>
          <a:p>
            <a:pPr algn="ctr" rtl="1"/>
            <a:r>
              <a:rPr lang="ar-EG" sz="4000" b="1" dirty="0">
                <a:solidFill>
                  <a:srgbClr val="C00000"/>
                </a:solidFill>
              </a:rPr>
              <a:t>تذكر</a:t>
            </a:r>
            <a:endParaRPr lang="en-US" sz="4000" b="1" dirty="0">
              <a:solidFill>
                <a:srgbClr val="C00000"/>
              </a:solidFill>
            </a:endParaRPr>
          </a:p>
        </p:txBody>
      </p:sp>
    </p:spTree>
    <p:extLst>
      <p:ext uri="{BB962C8B-B14F-4D97-AF65-F5344CB8AC3E}">
        <p14:creationId xmlns:p14="http://schemas.microsoft.com/office/powerpoint/2010/main" val="19574575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0976FDC-9BC5-A8B7-126E-FAFFC8E1875F}"/>
              </a:ext>
            </a:extLst>
          </p:cNvPr>
          <p:cNvSpPr txBox="1"/>
          <p:nvPr/>
        </p:nvSpPr>
        <p:spPr>
          <a:xfrm>
            <a:off x="2936940" y="679600"/>
            <a:ext cx="6096000" cy="584775"/>
          </a:xfrm>
          <a:prstGeom prst="rect">
            <a:avLst/>
          </a:prstGeom>
          <a:noFill/>
        </p:spPr>
        <p:txBody>
          <a:bodyPr wrap="square">
            <a:spAutoFit/>
          </a:bodyPr>
          <a:lstStyle/>
          <a:p>
            <a:pPr lvl="1" algn="ctr" rtl="1"/>
            <a:r>
              <a:rPr lang="ar-EG" sz="3200" b="1" dirty="0">
                <a:solidFill>
                  <a:srgbClr val="C00000"/>
                </a:solidFill>
              </a:rPr>
              <a:t>التقسيم حسب النوع</a:t>
            </a:r>
            <a:endParaRPr lang="en-US" sz="3200" b="1" dirty="0">
              <a:solidFill>
                <a:srgbClr val="C00000"/>
              </a:solidFill>
            </a:endParaRPr>
          </a:p>
        </p:txBody>
      </p:sp>
      <p:pic>
        <p:nvPicPr>
          <p:cNvPr id="11" name="Picture 4" descr="bases methods types of departmentalization">
            <a:extLst>
              <a:ext uri="{FF2B5EF4-FFF2-40B4-BE49-F238E27FC236}">
                <a16:creationId xmlns:a16="http://schemas.microsoft.com/office/drawing/2014/main" id="{6D451096-77CE-9647-50C8-FAD9FA973D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4759" y="1400043"/>
            <a:ext cx="4062949" cy="51447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473840A-FA1B-7945-9D84-5840740CE473}"/>
              </a:ext>
            </a:extLst>
          </p:cNvPr>
          <p:cNvPicPr>
            <a:picLocks noChangeAspect="1"/>
          </p:cNvPicPr>
          <p:nvPr/>
        </p:nvPicPr>
        <p:blipFill>
          <a:blip r:embed="rId4"/>
          <a:srcRect l="7643" t="32120" r="8212" b="8709"/>
          <a:stretch/>
        </p:blipFill>
        <p:spPr>
          <a:xfrm>
            <a:off x="180431" y="1400043"/>
            <a:ext cx="7513141" cy="5144736"/>
          </a:xfrm>
          <a:prstGeom prst="rect">
            <a:avLst/>
          </a:prstGeom>
        </p:spPr>
      </p:pic>
    </p:spTree>
    <p:extLst>
      <p:ext uri="{BB962C8B-B14F-4D97-AF65-F5344CB8AC3E}">
        <p14:creationId xmlns:p14="http://schemas.microsoft.com/office/powerpoint/2010/main" val="38935050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00973"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2238790"/>
            <a:ext cx="8417320" cy="2677656"/>
          </a:xfrm>
          <a:prstGeom prst="rect">
            <a:avLst/>
          </a:prstGeom>
          <a:noFill/>
        </p:spPr>
        <p:txBody>
          <a:bodyPr wrap="square" rtlCol="0">
            <a:spAutoFit/>
          </a:bodyPr>
          <a:lstStyle/>
          <a:p>
            <a:pPr marL="285750" indent="-285750" algn="r" rtl="1">
              <a:buFont typeface="Arial" panose="020B0604020202020204" pitchFamily="34" charset="0"/>
              <a:buChar char="•"/>
            </a:pPr>
            <a:r>
              <a:rPr lang="ar-EG" sz="2400" b="1" dirty="0">
                <a:latin typeface="Tajawal ExtraBold" panose="00000800000000000000" pitchFamily="2" charset="-78"/>
                <a:cs typeface="Tajawal ExtraBold" panose="00000800000000000000" pitchFamily="2" charset="-78"/>
              </a:rPr>
              <a:t>التقسيم الوظيفي.</a:t>
            </a:r>
          </a:p>
          <a:p>
            <a:pPr marL="285750" indent="-285750" algn="r" rtl="1">
              <a:buFont typeface="Arial" panose="020B0604020202020204" pitchFamily="34" charset="0"/>
              <a:buChar char="•"/>
            </a:pPr>
            <a:r>
              <a:rPr lang="ar-EG" sz="2400" b="1" dirty="0">
                <a:latin typeface="Tajawal ExtraBold" panose="00000800000000000000" pitchFamily="2" charset="-78"/>
                <a:cs typeface="Tajawal ExtraBold" panose="00000800000000000000" pitchFamily="2" charset="-78"/>
              </a:rPr>
              <a:t>تقسيم حسب العمليات.</a:t>
            </a:r>
          </a:p>
          <a:p>
            <a:pPr marL="285750" indent="-285750" algn="r" rtl="1">
              <a:buFont typeface="Arial" panose="020B0604020202020204" pitchFamily="34" charset="0"/>
              <a:buChar char="•"/>
            </a:pPr>
            <a:r>
              <a:rPr lang="ar-EG" sz="2400" b="1" dirty="0">
                <a:latin typeface="Tajawal ExtraBold" panose="00000800000000000000" pitchFamily="2" charset="-78"/>
                <a:cs typeface="Tajawal ExtraBold" panose="00000800000000000000" pitchFamily="2" charset="-78"/>
              </a:rPr>
              <a:t>تقسيم حسب المنتجات.</a:t>
            </a:r>
          </a:p>
          <a:p>
            <a:pPr marL="285750" indent="-285750" algn="r" rtl="1">
              <a:buFont typeface="Arial" panose="020B0604020202020204" pitchFamily="34" charset="0"/>
              <a:buChar char="•"/>
            </a:pPr>
            <a:r>
              <a:rPr lang="ar-EG" sz="2400" b="1" dirty="0">
                <a:latin typeface="Tajawal ExtraBold" panose="00000800000000000000" pitchFamily="2" charset="-78"/>
                <a:cs typeface="Tajawal ExtraBold" panose="00000800000000000000" pitchFamily="2" charset="-78"/>
              </a:rPr>
              <a:t>التقسيم الجغرافي.</a:t>
            </a:r>
          </a:p>
          <a:p>
            <a:pPr marL="285750" indent="-285750" algn="r" rtl="1">
              <a:buFont typeface="Arial" panose="020B0604020202020204" pitchFamily="34" charset="0"/>
              <a:buChar char="•"/>
            </a:pPr>
            <a:r>
              <a:rPr lang="ar-EG" sz="2400" b="1" dirty="0">
                <a:latin typeface="Tajawal ExtraBold" panose="00000800000000000000" pitchFamily="2" charset="-78"/>
                <a:cs typeface="Tajawal ExtraBold" panose="00000800000000000000" pitchFamily="2" charset="-78"/>
              </a:rPr>
              <a:t>تقسيم حسب العملاء.</a:t>
            </a:r>
          </a:p>
          <a:p>
            <a:pPr marL="285750" indent="-285750" algn="r" rtl="1">
              <a:buFont typeface="Arial" panose="020B0604020202020204" pitchFamily="34" charset="0"/>
              <a:buChar char="•"/>
            </a:pPr>
            <a:r>
              <a:rPr lang="ar-EG" sz="2400" b="1" dirty="0">
                <a:latin typeface="Tajawal ExtraBold" panose="00000800000000000000" pitchFamily="2" charset="-78"/>
                <a:cs typeface="Tajawal ExtraBold" panose="00000800000000000000" pitchFamily="2" charset="-78"/>
              </a:rPr>
              <a:t>تقسيم حسب مجموعات.</a:t>
            </a:r>
          </a:p>
          <a:p>
            <a:pPr marL="285750" indent="-285750" algn="r" rtl="1">
              <a:buFont typeface="Arial" panose="020B0604020202020204" pitchFamily="34" charset="0"/>
              <a:buChar char="•"/>
            </a:pPr>
            <a:r>
              <a:rPr lang="ar-EG" sz="2400" b="1" dirty="0">
                <a:latin typeface="Tajawal ExtraBold" panose="00000800000000000000" pitchFamily="2" charset="-78"/>
                <a:cs typeface="Tajawal ExtraBold" panose="00000800000000000000" pitchFamily="2" charset="-78"/>
              </a:rPr>
              <a:t>تقسيم حسب الوقت.</a:t>
            </a:r>
            <a:endParaRPr lang="en-US" sz="2400" b="1" dirty="0">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739A02A8-23C5-E55D-642E-284104A66E79}"/>
              </a:ext>
            </a:extLst>
          </p:cNvPr>
          <p:cNvSpPr txBox="1"/>
          <p:nvPr/>
        </p:nvSpPr>
        <p:spPr>
          <a:xfrm>
            <a:off x="1846547" y="1551986"/>
            <a:ext cx="7560211" cy="461665"/>
          </a:xfrm>
          <a:prstGeom prst="rect">
            <a:avLst/>
          </a:prstGeom>
          <a:noFill/>
        </p:spPr>
        <p:txBody>
          <a:bodyPr wrap="square">
            <a:spAutoFit/>
          </a:bodyPr>
          <a:lstStyle/>
          <a:p>
            <a:pPr algn="ctr" rtl="1"/>
            <a:r>
              <a:rPr lang="ar-EG" sz="2400" b="1" dirty="0">
                <a:solidFill>
                  <a:srgbClr val="C00000"/>
                </a:solidFill>
                <a:latin typeface="Tajawal ExtraBold" panose="00000800000000000000" pitchFamily="2" charset="-78"/>
                <a:cs typeface="Tajawal ExtraBold" panose="00000800000000000000" pitchFamily="2" charset="-78"/>
              </a:rPr>
              <a:t>يتم سرد أنواع التقسيم الإداري على النحو التالي</a:t>
            </a:r>
            <a:endParaRPr lang="en-US" sz="2400" b="1" dirty="0">
              <a:solidFill>
                <a:srgbClr val="C00000"/>
              </a:solidFill>
            </a:endParaRPr>
          </a:p>
        </p:txBody>
      </p:sp>
    </p:spTree>
    <p:extLst>
      <p:ext uri="{BB962C8B-B14F-4D97-AF65-F5344CB8AC3E}">
        <p14:creationId xmlns:p14="http://schemas.microsoft.com/office/powerpoint/2010/main" val="31025286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09035" y="1508100"/>
            <a:ext cx="531647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31562" y="1882193"/>
            <a:ext cx="5046778" cy="3046988"/>
          </a:xfrm>
          <a:prstGeom prst="rect">
            <a:avLst/>
          </a:prstGeom>
          <a:noFill/>
        </p:spPr>
        <p:txBody>
          <a:bodyPr wrap="square" rtlCol="0">
            <a:spAutoFit/>
          </a:bodyPr>
          <a:lstStyle/>
          <a:p>
            <a:pPr algn="ctr"/>
            <a:r>
              <a:rPr lang="ar-EG" sz="2400" b="1" dirty="0">
                <a:solidFill>
                  <a:srgbClr val="C00000"/>
                </a:solidFill>
                <a:latin typeface="Tajawal ExtraBold" panose="00000800000000000000" pitchFamily="2" charset="-78"/>
                <a:cs typeface="Tajawal ExtraBold" panose="00000800000000000000" pitchFamily="2" charset="-78"/>
              </a:rPr>
              <a:t>في التقسيم الوظيفي</a:t>
            </a:r>
            <a:r>
              <a:rPr lang="ar-EG" sz="2400" b="1" dirty="0">
                <a:latin typeface="Tajawal ExtraBold" panose="00000800000000000000" pitchFamily="2" charset="-78"/>
                <a:cs typeface="Tajawal ExtraBold" panose="00000800000000000000" pitchFamily="2" charset="-78"/>
              </a:rPr>
              <a:t>، يتم فصل الأقسام أي فصلها عن بعضها البعض بناءً على الوظائف أو المهام التي تؤديها.</a:t>
            </a:r>
          </a:p>
          <a:p>
            <a:pPr algn="ctr"/>
            <a:endParaRPr lang="ar-EG" sz="2400" b="1" dirty="0">
              <a:latin typeface="Tajawal ExtraBold" panose="00000800000000000000" pitchFamily="2" charset="-78"/>
              <a:cs typeface="Tajawal ExtraBold" panose="00000800000000000000" pitchFamily="2" charset="-78"/>
            </a:endParaRPr>
          </a:p>
          <a:p>
            <a:pPr algn="ctr"/>
            <a:r>
              <a:rPr lang="ar-EG" sz="2400" b="1" dirty="0">
                <a:solidFill>
                  <a:srgbClr val="C00000"/>
                </a:solidFill>
                <a:latin typeface="Tajawal ExtraBold" panose="00000800000000000000" pitchFamily="2" charset="-78"/>
                <a:cs typeface="Tajawal ExtraBold" panose="00000800000000000000" pitchFamily="2" charset="-78"/>
              </a:rPr>
              <a:t>أمثلة؛ قسم الإنتاج، قسم المالية، قسم التسويق، قسم الموارد البشرية، إلخ. هنا، يتم تجميع جميع الأنشطة المرتبطة بشكل مباشر أو غير مباشر بالإنتاج معًا لتكوين قسم إنتاج.</a:t>
            </a:r>
            <a:endParaRPr lang="en-US" sz="2000" dirty="0">
              <a:solidFill>
                <a:srgbClr val="C00000"/>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5D6E1AFA-EB80-85CD-B27D-07EA3037F90A}"/>
              </a:ext>
            </a:extLst>
          </p:cNvPr>
          <p:cNvSpPr/>
          <p:nvPr/>
        </p:nvSpPr>
        <p:spPr>
          <a:xfrm>
            <a:off x="6400800" y="2099150"/>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100" name="Picture 4" descr="functional departmentalization">
            <a:extLst>
              <a:ext uri="{FF2B5EF4-FFF2-40B4-BE49-F238E27FC236}">
                <a16:creationId xmlns:a16="http://schemas.microsoft.com/office/drawing/2014/main" id="{D0508329-8475-C3BE-78C4-D19726A023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4882" y="2571750"/>
            <a:ext cx="5356559" cy="2420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01960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26135" y="1677923"/>
            <a:ext cx="569937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eaLnBrk="1" hangingPunct="1">
              <a:spcBef>
                <a:spcPct val="30000"/>
              </a:spcBef>
            </a:pPr>
            <a:r>
              <a:rPr lang="ar-EG" sz="2400" b="1" dirty="0">
                <a:solidFill>
                  <a:schemeClr val="accent1">
                    <a:lumMod val="75000"/>
                  </a:schemeClr>
                </a:solidFill>
                <a:latin typeface="Arial" pitchFamily="34" charset="0"/>
              </a:rPr>
              <a:t>+ الكفاءات الناتجة عن تجميع التخصصات المتشابهة والأشخاص ذوي المهارات والمعرفة والتوجهات المشتركة</a:t>
            </a:r>
          </a:p>
          <a:p>
            <a:pPr algn="r" rtl="1" eaLnBrk="1" hangingPunct="1">
              <a:spcBef>
                <a:spcPct val="30000"/>
              </a:spcBef>
            </a:pPr>
            <a:r>
              <a:rPr lang="ar-EG" sz="2400" b="1" dirty="0">
                <a:solidFill>
                  <a:schemeClr val="accent1">
                    <a:lumMod val="75000"/>
                  </a:schemeClr>
                </a:solidFill>
                <a:latin typeface="Arial" pitchFamily="34" charset="0"/>
              </a:rPr>
              <a:t>+ التنسيق داخل المجال الوظيفي</a:t>
            </a:r>
          </a:p>
          <a:p>
            <a:pPr algn="r" rtl="1" eaLnBrk="1" hangingPunct="1">
              <a:spcBef>
                <a:spcPct val="30000"/>
              </a:spcBef>
            </a:pPr>
            <a:r>
              <a:rPr lang="ar-EG" sz="2400" b="1" dirty="0">
                <a:solidFill>
                  <a:schemeClr val="accent1">
                    <a:lumMod val="75000"/>
                  </a:schemeClr>
                </a:solidFill>
                <a:latin typeface="Arial" pitchFamily="34" charset="0"/>
              </a:rPr>
              <a:t>+ التخصص المتعمق</a:t>
            </a:r>
          </a:p>
          <a:p>
            <a:pPr algn="r" rtl="1" eaLnBrk="1" hangingPunct="1">
              <a:spcBef>
                <a:spcPct val="30000"/>
              </a:spcBef>
            </a:pPr>
            <a:endParaRPr lang="ar-EG" sz="2400" b="1" dirty="0">
              <a:solidFill>
                <a:schemeClr val="accent1">
                  <a:lumMod val="75000"/>
                </a:schemeClr>
              </a:solidFill>
              <a:latin typeface="Arial" pitchFamily="34" charset="0"/>
            </a:endParaRPr>
          </a:p>
          <a:p>
            <a:pPr algn="r" rtl="1" eaLnBrk="1" hangingPunct="1">
              <a:spcBef>
                <a:spcPct val="30000"/>
              </a:spcBef>
            </a:pPr>
            <a:r>
              <a:rPr lang="ar-EG" sz="2400" b="1" dirty="0">
                <a:solidFill>
                  <a:srgbClr val="C00000"/>
                </a:solidFill>
                <a:latin typeface="Arial" pitchFamily="34" charset="0"/>
              </a:rPr>
              <a:t>– ضعف التواصل بين المجالات الوظيفية</a:t>
            </a:r>
          </a:p>
          <a:p>
            <a:pPr algn="r" rtl="1" eaLnBrk="1" hangingPunct="1">
              <a:spcBef>
                <a:spcPct val="30000"/>
              </a:spcBef>
            </a:pPr>
            <a:r>
              <a:rPr lang="ar-EG" sz="2400" b="1" dirty="0">
                <a:solidFill>
                  <a:srgbClr val="C00000"/>
                </a:solidFill>
                <a:latin typeface="Arial" pitchFamily="34" charset="0"/>
              </a:rPr>
              <a:t>– رؤية محدودة لأهداف المنظمة</a:t>
            </a:r>
            <a:endParaRPr lang="en-US" sz="2400" dirty="0">
              <a:solidFill>
                <a:srgbClr val="C00000"/>
              </a:solidFill>
              <a:latin typeface="Arial" pitchFamily="34" charset="0"/>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Rounded Corners 4">
            <a:extLst>
              <a:ext uri="{FF2B5EF4-FFF2-40B4-BE49-F238E27FC236}">
                <a16:creationId xmlns:a16="http://schemas.microsoft.com/office/drawing/2014/main" id="{5D6E1AFA-EB80-85CD-B27D-07EA3037F90A}"/>
              </a:ext>
            </a:extLst>
          </p:cNvPr>
          <p:cNvSpPr/>
          <p:nvPr/>
        </p:nvSpPr>
        <p:spPr>
          <a:xfrm>
            <a:off x="6400800" y="2099150"/>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100" name="Picture 4" descr="functional departmentalization">
            <a:extLst>
              <a:ext uri="{FF2B5EF4-FFF2-40B4-BE49-F238E27FC236}">
                <a16:creationId xmlns:a16="http://schemas.microsoft.com/office/drawing/2014/main" id="{D0508329-8475-C3BE-78C4-D19726A023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4882" y="2571750"/>
            <a:ext cx="5356559" cy="242066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FFE77DB-AAE6-30F5-EE18-E3A0E9EA138D}"/>
              </a:ext>
            </a:extLst>
          </p:cNvPr>
          <p:cNvSpPr txBox="1"/>
          <p:nvPr/>
        </p:nvSpPr>
        <p:spPr>
          <a:xfrm>
            <a:off x="3087332" y="892461"/>
            <a:ext cx="6096000" cy="523220"/>
          </a:xfrm>
          <a:prstGeom prst="rect">
            <a:avLst/>
          </a:prstGeom>
          <a:noFill/>
        </p:spPr>
        <p:txBody>
          <a:bodyPr wrap="square">
            <a:spAutoFit/>
          </a:bodyPr>
          <a:lstStyle/>
          <a:p>
            <a:pPr algn="ctr"/>
            <a:r>
              <a:rPr lang="ar-EG" sz="2800" b="1" dirty="0">
                <a:solidFill>
                  <a:srgbClr val="C00000"/>
                </a:solidFill>
                <a:latin typeface="Arial" pitchFamily="34" charset="0"/>
              </a:rPr>
              <a:t>مزايا وعيوب التقسيم </a:t>
            </a:r>
            <a:r>
              <a:rPr lang="ar-EG" sz="2800" b="1" dirty="0" err="1">
                <a:solidFill>
                  <a:srgbClr val="C00000"/>
                </a:solidFill>
                <a:latin typeface="Arial" pitchFamily="34" charset="0"/>
              </a:rPr>
              <a:t>الوظيفى</a:t>
            </a:r>
            <a:endParaRPr lang="en-US" sz="2800" b="1" dirty="0">
              <a:solidFill>
                <a:srgbClr val="C00000"/>
              </a:solidFill>
            </a:endParaRPr>
          </a:p>
        </p:txBody>
      </p:sp>
    </p:spTree>
    <p:extLst>
      <p:ext uri="{BB962C8B-B14F-4D97-AF65-F5344CB8AC3E}">
        <p14:creationId xmlns:p14="http://schemas.microsoft.com/office/powerpoint/2010/main" val="11233328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2099150"/>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5" y="1508100"/>
            <a:ext cx="531647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43885" y="1640732"/>
            <a:ext cx="5046778" cy="3416320"/>
          </a:xfrm>
          <a:prstGeom prst="rect">
            <a:avLst/>
          </a:prstGeom>
          <a:noFill/>
        </p:spPr>
        <p:txBody>
          <a:bodyPr wrap="square" rtlCol="0">
            <a:spAutoFit/>
          </a:bodyPr>
          <a:lstStyle/>
          <a:p>
            <a:pPr algn="ctr" rtl="1"/>
            <a:r>
              <a:rPr lang="ar-EG" sz="2400" b="1" dirty="0">
                <a:solidFill>
                  <a:srgbClr val="C00000"/>
                </a:solidFill>
                <a:latin typeface="Tajawal ExtraBold" panose="00000800000000000000" pitchFamily="2" charset="-78"/>
                <a:cs typeface="Tajawal ExtraBold" panose="00000800000000000000" pitchFamily="2" charset="-78"/>
              </a:rPr>
              <a:t>في التقسيم حسب العمليات، </a:t>
            </a:r>
            <a:r>
              <a:rPr lang="ar-EG" sz="2400" b="1" dirty="0">
                <a:latin typeface="Tajawal ExtraBold" panose="00000800000000000000" pitchFamily="2" charset="-78"/>
                <a:cs typeface="Tajawal ExtraBold" panose="00000800000000000000" pitchFamily="2" charset="-78"/>
              </a:rPr>
              <a:t>يتم فصل الأقسام بناءً على دورها في عملية الإنتاج.</a:t>
            </a:r>
          </a:p>
          <a:p>
            <a:pPr algn="ctr" rtl="1"/>
            <a:endParaRPr lang="ar-EG" sz="2400" b="1" dirty="0">
              <a:latin typeface="Tajawal ExtraBold" panose="00000800000000000000" pitchFamily="2" charset="-78"/>
              <a:cs typeface="Tajawal ExtraBold" panose="00000800000000000000" pitchFamily="2" charset="-78"/>
            </a:endParaRPr>
          </a:p>
          <a:p>
            <a:pPr algn="ctr" rtl="1"/>
            <a:r>
              <a:rPr lang="ar-EG" sz="2400" b="1" dirty="0">
                <a:solidFill>
                  <a:srgbClr val="C00000"/>
                </a:solidFill>
                <a:latin typeface="Tajawal ExtraBold" panose="00000800000000000000" pitchFamily="2" charset="-78"/>
                <a:cs typeface="Tajawal ExtraBold" panose="00000800000000000000" pitchFamily="2" charset="-78"/>
              </a:rPr>
              <a:t>يمكن رؤية أفضل مثال في مصنع النسيج حيث قد يكون لدينا قسم غزل وقسم نسيج وقسم صباغة وقسم طباعة وما إلى ذلك. هنا، داخل مصنع النسيج، يتم تجميع جميع الأنشطة المرتبطة بشكل مباشر أو غير مباشر بالغزل معًا لتكوين قسم غزل.</a:t>
            </a:r>
            <a:endParaRPr lang="en-US" sz="2000" dirty="0">
              <a:solidFill>
                <a:srgbClr val="C00000"/>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process departmentalization">
            <a:extLst>
              <a:ext uri="{FF2B5EF4-FFF2-40B4-BE49-F238E27FC236}">
                <a16:creationId xmlns:a16="http://schemas.microsoft.com/office/drawing/2014/main" id="{0CC28981-C731-DEEF-B88D-71D9FF62C3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414" y="2593145"/>
            <a:ext cx="5353042" cy="2220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89341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2099150"/>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5" y="1508100"/>
            <a:ext cx="531647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43885" y="2222602"/>
            <a:ext cx="5046778" cy="1791260"/>
          </a:xfrm>
          <a:prstGeom prst="rect">
            <a:avLst/>
          </a:prstGeom>
          <a:noFill/>
        </p:spPr>
        <p:txBody>
          <a:bodyPr wrap="square" rtlCol="0">
            <a:spAutoFit/>
          </a:bodyPr>
          <a:lstStyle/>
          <a:p>
            <a:pPr algn="just" rtl="1" eaLnBrk="1" hangingPunct="1">
              <a:spcBef>
                <a:spcPct val="30000"/>
              </a:spcBef>
            </a:pPr>
            <a:r>
              <a:rPr lang="ar-EG" sz="2400" b="1" dirty="0">
                <a:solidFill>
                  <a:schemeClr val="accent1"/>
                </a:solidFill>
                <a:latin typeface="Arial" pitchFamily="34" charset="0"/>
              </a:rPr>
              <a:t>+ تدفق أكثر كفاءة لأنشطة العمل</a:t>
            </a:r>
            <a:endParaRPr lang="en-US" sz="2400" b="1" dirty="0">
              <a:solidFill>
                <a:schemeClr val="accent1"/>
              </a:solidFill>
              <a:latin typeface="Arial" pitchFamily="34" charset="0"/>
            </a:endParaRPr>
          </a:p>
          <a:p>
            <a:pPr algn="just" rtl="1" eaLnBrk="1" hangingPunct="1">
              <a:spcBef>
                <a:spcPct val="30000"/>
              </a:spcBef>
            </a:pPr>
            <a:endParaRPr lang="ar-EG" sz="2400" b="1" dirty="0">
              <a:solidFill>
                <a:schemeClr val="accent1"/>
              </a:solidFill>
              <a:latin typeface="Arial" pitchFamily="34" charset="0"/>
            </a:endParaRPr>
          </a:p>
          <a:p>
            <a:pPr algn="just" rtl="1" eaLnBrk="1" hangingPunct="1">
              <a:spcBef>
                <a:spcPct val="30000"/>
              </a:spcBef>
            </a:pPr>
            <a:r>
              <a:rPr lang="ar-EG" sz="2400" b="1" dirty="0">
                <a:solidFill>
                  <a:srgbClr val="C00000"/>
                </a:solidFill>
                <a:latin typeface="Arial" pitchFamily="34" charset="0"/>
              </a:rPr>
              <a:t>– يمكن استخدامه فقط مع أنواع معينة من المنتجات</a:t>
            </a:r>
            <a:endParaRPr lang="en-US" sz="2400" b="1" dirty="0">
              <a:solidFill>
                <a:srgbClr val="C00000"/>
              </a:solidFill>
              <a:latin typeface="Arial" pitchFamily="34" charset="0"/>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process departmentalization">
            <a:extLst>
              <a:ext uri="{FF2B5EF4-FFF2-40B4-BE49-F238E27FC236}">
                <a16:creationId xmlns:a16="http://schemas.microsoft.com/office/drawing/2014/main" id="{0CC28981-C731-DEEF-B88D-71D9FF62C3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414" y="2593145"/>
            <a:ext cx="5353042" cy="222059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DC2C94F-2F9C-B375-A995-73BBD36D552A}"/>
              </a:ext>
            </a:extLst>
          </p:cNvPr>
          <p:cNvSpPr txBox="1"/>
          <p:nvPr/>
        </p:nvSpPr>
        <p:spPr>
          <a:xfrm>
            <a:off x="2877514" y="735214"/>
            <a:ext cx="6096000" cy="523220"/>
          </a:xfrm>
          <a:prstGeom prst="rect">
            <a:avLst/>
          </a:prstGeom>
          <a:noFill/>
        </p:spPr>
        <p:txBody>
          <a:bodyPr wrap="square">
            <a:spAutoFit/>
          </a:bodyPr>
          <a:lstStyle/>
          <a:p>
            <a:pPr algn="ctr"/>
            <a:r>
              <a:rPr lang="ar-EG" sz="2800" b="1" dirty="0">
                <a:latin typeface="Arial" pitchFamily="34" charset="0"/>
              </a:rPr>
              <a:t>مزايا وعيوب تقسيم حسب العمليات</a:t>
            </a:r>
            <a:endParaRPr lang="en-US" sz="2800" b="1" dirty="0"/>
          </a:p>
        </p:txBody>
      </p:sp>
    </p:spTree>
    <p:extLst>
      <p:ext uri="{BB962C8B-B14F-4D97-AF65-F5344CB8AC3E}">
        <p14:creationId xmlns:p14="http://schemas.microsoft.com/office/powerpoint/2010/main" val="18631109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2099150"/>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5" y="1155869"/>
            <a:ext cx="5316479" cy="54878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5681" y="1526955"/>
            <a:ext cx="5203186" cy="4462760"/>
          </a:xfrm>
          <a:prstGeom prst="rect">
            <a:avLst/>
          </a:prstGeom>
          <a:noFill/>
        </p:spPr>
        <p:txBody>
          <a:bodyPr wrap="square" rtlCol="0">
            <a:spAutoFit/>
          </a:bodyPr>
          <a:lstStyle/>
          <a:p>
            <a:pPr algn="ctr" rtl="1"/>
            <a:r>
              <a:rPr lang="ar-EG" sz="2400" b="1" dirty="0">
                <a:solidFill>
                  <a:srgbClr val="C00000"/>
                </a:solidFill>
                <a:latin typeface="Tajawal ExtraBold" panose="00000800000000000000" pitchFamily="2" charset="-78"/>
                <a:cs typeface="Tajawal ExtraBold" panose="00000800000000000000" pitchFamily="2" charset="-78"/>
              </a:rPr>
              <a:t>في التقسيم حسب المنتجات</a:t>
            </a:r>
            <a:r>
              <a:rPr lang="ar-EG" sz="2000" b="1" dirty="0">
                <a:latin typeface="Tajawal ExtraBold" panose="00000800000000000000" pitchFamily="2" charset="-78"/>
                <a:cs typeface="Tajawal ExtraBold" panose="00000800000000000000" pitchFamily="2" charset="-78"/>
              </a:rPr>
              <a:t>، يتم فصل الأقسام بناءً على نوع المنتج الذي تنتجه الشركة. هنا، يكون كل قسم فردي مسؤولاً عن إنتاج وبيع نوع المنتج المخصص له.</a:t>
            </a:r>
          </a:p>
          <a:p>
            <a:pPr algn="ctr" rtl="1"/>
            <a:endParaRPr lang="en-US" sz="2000" b="1" dirty="0">
              <a:latin typeface="Tajawal ExtraBold" panose="00000800000000000000" pitchFamily="2" charset="-78"/>
              <a:cs typeface="Tajawal ExtraBold" panose="00000800000000000000" pitchFamily="2" charset="-78"/>
            </a:endParaRPr>
          </a:p>
          <a:p>
            <a:pPr algn="ctr" rtl="1"/>
            <a:endParaRPr lang="ar-EG" sz="2000" b="1" dirty="0">
              <a:latin typeface="Tajawal ExtraBold" panose="00000800000000000000" pitchFamily="2" charset="-78"/>
              <a:cs typeface="Tajawal ExtraBold" panose="00000800000000000000" pitchFamily="2" charset="-78"/>
            </a:endParaRPr>
          </a:p>
          <a:p>
            <a:pPr algn="ctr" rtl="1"/>
            <a:r>
              <a:rPr lang="ar-EG" sz="2000" b="1" dirty="0">
                <a:solidFill>
                  <a:srgbClr val="C00000"/>
                </a:solidFill>
                <a:latin typeface="Tajawal ExtraBold" panose="00000800000000000000" pitchFamily="2" charset="-78"/>
                <a:cs typeface="Tajawal ExtraBold" panose="00000800000000000000" pitchFamily="2" charset="-78"/>
              </a:rPr>
              <a:t>ومن الأمثلة الجيدة على ذلك شركة تصنيع السيارات. في مثل هذه الشركة، نرى عمومًا أقسامًا مثل قسم المركبات ذات العجلتين، وقسم المركبات ذات الثلاث عجلات، وقسم المركبات ذات الأربع عجلات، وقسم المحركات الثقيلة، وما إلى ذلك، والتي تصنع المركبات مثل الدراجات النارية، والعربات الآلية، والسيارات، والحافلات والشاحنات، على التوالي. هنا، داخل شركة السيارات، يتم تجميع جميع الأنشطة المرتبطة بشكل مباشر أو غير مباشر بتصنيع السيارات معًا وتخصيصها لقسم المركبات ذات الأربع عجلات أو السيارات</a:t>
            </a:r>
            <a:r>
              <a:rPr lang="ar-EG" sz="2000" b="1" dirty="0">
                <a:latin typeface="Tajawal ExtraBold" panose="00000800000000000000" pitchFamily="2" charset="-78"/>
                <a:cs typeface="Tajawal ExtraBold" panose="00000800000000000000" pitchFamily="2" charset="-78"/>
              </a:rPr>
              <a:t>.</a:t>
            </a:r>
            <a:endParaRPr lang="en-US" sz="2000" dirty="0">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descr="product departmentalization">
            <a:extLst>
              <a:ext uri="{FF2B5EF4-FFF2-40B4-BE49-F238E27FC236}">
                <a16:creationId xmlns:a16="http://schemas.microsoft.com/office/drawing/2014/main" id="{E9E24D92-D78A-0C80-5A7E-088481F6DB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372" y="2483725"/>
            <a:ext cx="5415292" cy="2487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36516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2099150"/>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5" y="1559207"/>
            <a:ext cx="5316479" cy="508451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9778" y="2409750"/>
            <a:ext cx="5203186" cy="2677656"/>
          </a:xfrm>
          <a:prstGeom prst="rect">
            <a:avLst/>
          </a:prstGeom>
          <a:noFill/>
        </p:spPr>
        <p:txBody>
          <a:bodyPr wrap="square" rtlCol="0">
            <a:spAutoFit/>
          </a:bodyPr>
          <a:lstStyle/>
          <a:p>
            <a:pPr algn="just" rtl="1" eaLnBrk="1" hangingPunct="1">
              <a:spcBef>
                <a:spcPct val="20000"/>
              </a:spcBef>
            </a:pPr>
            <a:r>
              <a:rPr lang="ar-EG" sz="2400" b="1" dirty="0">
                <a:solidFill>
                  <a:schemeClr val="accent1"/>
                </a:solidFill>
                <a:latin typeface="Arial" pitchFamily="34" charset="0"/>
              </a:rPr>
              <a:t>+ يسمح بالتخصص في منتجات وخدمات معينة</a:t>
            </a:r>
          </a:p>
          <a:p>
            <a:pPr algn="just" rtl="1" eaLnBrk="1" hangingPunct="1">
              <a:spcBef>
                <a:spcPct val="20000"/>
              </a:spcBef>
            </a:pPr>
            <a:r>
              <a:rPr lang="ar-EG" sz="2400" b="1" dirty="0">
                <a:solidFill>
                  <a:schemeClr val="accent1"/>
                </a:solidFill>
                <a:latin typeface="Arial" pitchFamily="34" charset="0"/>
              </a:rPr>
              <a:t>+ يمكن للمديرين أن يصبحوا خبراء في صناعتهم</a:t>
            </a:r>
          </a:p>
          <a:p>
            <a:pPr algn="just" rtl="1" eaLnBrk="1" hangingPunct="1">
              <a:spcBef>
                <a:spcPct val="20000"/>
              </a:spcBef>
            </a:pPr>
            <a:r>
              <a:rPr lang="ar-EG" sz="2400" b="1" dirty="0">
                <a:solidFill>
                  <a:schemeClr val="accent1"/>
                </a:solidFill>
                <a:latin typeface="Arial" pitchFamily="34" charset="0"/>
              </a:rPr>
              <a:t>+ أقرب إلى العملاء</a:t>
            </a:r>
          </a:p>
          <a:p>
            <a:pPr algn="just" rtl="1" eaLnBrk="1" hangingPunct="1">
              <a:spcBef>
                <a:spcPct val="20000"/>
              </a:spcBef>
            </a:pPr>
            <a:endParaRPr lang="ar-EG" sz="2400" b="1" dirty="0">
              <a:solidFill>
                <a:schemeClr val="accent1"/>
              </a:solidFill>
              <a:latin typeface="Arial" pitchFamily="34" charset="0"/>
            </a:endParaRPr>
          </a:p>
          <a:p>
            <a:pPr algn="just" rtl="1" eaLnBrk="1" hangingPunct="1">
              <a:spcBef>
                <a:spcPct val="20000"/>
              </a:spcBef>
            </a:pPr>
            <a:r>
              <a:rPr lang="ar-EG" sz="2400" b="1" dirty="0">
                <a:solidFill>
                  <a:srgbClr val="C00000"/>
                </a:solidFill>
                <a:latin typeface="Arial" pitchFamily="34" charset="0"/>
              </a:rPr>
              <a:t>- تكرار الوظائف</a:t>
            </a:r>
          </a:p>
          <a:p>
            <a:pPr algn="just" rtl="1" eaLnBrk="1" hangingPunct="1">
              <a:spcBef>
                <a:spcPct val="20000"/>
              </a:spcBef>
            </a:pPr>
            <a:r>
              <a:rPr lang="ar-EG" sz="2400" b="1" dirty="0">
                <a:solidFill>
                  <a:srgbClr val="C00000"/>
                </a:solidFill>
                <a:latin typeface="Arial" pitchFamily="34" charset="0"/>
              </a:rPr>
              <a:t>- رؤية محدودة لأهداف المنظمة</a:t>
            </a:r>
            <a:endParaRPr lang="en-US" sz="2400" b="1" dirty="0">
              <a:solidFill>
                <a:srgbClr val="C00000"/>
              </a:solidFill>
              <a:latin typeface="Arial" pitchFamily="34" charset="0"/>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descr="product departmentalization">
            <a:extLst>
              <a:ext uri="{FF2B5EF4-FFF2-40B4-BE49-F238E27FC236}">
                <a16:creationId xmlns:a16="http://schemas.microsoft.com/office/drawing/2014/main" id="{E9E24D92-D78A-0C80-5A7E-088481F6DB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372" y="2483725"/>
            <a:ext cx="5415292" cy="248766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E3C3624-FF60-60AF-1E8E-DFE91A32996D}"/>
              </a:ext>
            </a:extLst>
          </p:cNvPr>
          <p:cNvSpPr txBox="1"/>
          <p:nvPr/>
        </p:nvSpPr>
        <p:spPr>
          <a:xfrm>
            <a:off x="2815612" y="706869"/>
            <a:ext cx="7317520" cy="461665"/>
          </a:xfrm>
          <a:prstGeom prst="rect">
            <a:avLst/>
          </a:prstGeom>
          <a:noFill/>
        </p:spPr>
        <p:txBody>
          <a:bodyPr wrap="square">
            <a:spAutoFit/>
          </a:bodyPr>
          <a:lstStyle/>
          <a:p>
            <a:pPr algn="ctr" rtl="1"/>
            <a:r>
              <a:rPr lang="ar-EG" sz="2400" b="1" dirty="0">
                <a:latin typeface="Arial" pitchFamily="34" charset="0"/>
              </a:rPr>
              <a:t>مزايا وعيوب تقسيم حسب المنتجات</a:t>
            </a:r>
            <a:endParaRPr lang="en-US" sz="2400" b="1" dirty="0"/>
          </a:p>
        </p:txBody>
      </p:sp>
    </p:spTree>
    <p:extLst>
      <p:ext uri="{BB962C8B-B14F-4D97-AF65-F5344CB8AC3E}">
        <p14:creationId xmlns:p14="http://schemas.microsoft.com/office/powerpoint/2010/main" val="12124508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2099150"/>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5" y="1508100"/>
            <a:ext cx="531647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43885" y="1727046"/>
            <a:ext cx="5046778" cy="3970318"/>
          </a:xfrm>
          <a:prstGeom prst="rect">
            <a:avLst/>
          </a:prstGeom>
          <a:noFill/>
        </p:spPr>
        <p:txBody>
          <a:bodyPr wrap="square" rtlCol="0">
            <a:spAutoFit/>
          </a:bodyPr>
          <a:lstStyle/>
          <a:p>
            <a:pPr algn="ctr"/>
            <a:r>
              <a:rPr lang="ar-EG" sz="2200" b="1" dirty="0">
                <a:solidFill>
                  <a:srgbClr val="C00000"/>
                </a:solidFill>
                <a:latin typeface="Tajawal ExtraBold" panose="00000800000000000000" pitchFamily="2" charset="-78"/>
                <a:cs typeface="Tajawal ExtraBold" panose="00000800000000000000" pitchFamily="2" charset="-78"/>
              </a:rPr>
              <a:t>في التقسيم الجغرافي، </a:t>
            </a:r>
            <a:r>
              <a:rPr lang="ar-EG" sz="2200" b="1" dirty="0">
                <a:latin typeface="Tajawal ExtraBold" panose="00000800000000000000" pitchFamily="2" charset="-78"/>
                <a:cs typeface="Tajawal ExtraBold" panose="00000800000000000000" pitchFamily="2" charset="-78"/>
              </a:rPr>
              <a:t>يتم إنشاء أقسام منفصلة بناءً على عمليات الشركة (أي المؤسسة) التي سيتم تنفيذها إما على مساحة شاسعة أو داخل منطقة مقيدة من خلال فروع أو مكاتب تم إنشاؤها في مناطق أو أماكن مختلفة في تلك المنطقة.</a:t>
            </a:r>
          </a:p>
          <a:p>
            <a:pPr algn="ctr"/>
            <a:endParaRPr lang="ar-EG" sz="2200" b="1" dirty="0">
              <a:solidFill>
                <a:srgbClr val="C00000"/>
              </a:solidFill>
              <a:latin typeface="Tajawal ExtraBold" panose="00000800000000000000" pitchFamily="2" charset="-78"/>
              <a:cs typeface="Tajawal ExtraBold" panose="00000800000000000000" pitchFamily="2" charset="-78"/>
            </a:endParaRPr>
          </a:p>
          <a:p>
            <a:pPr algn="ctr"/>
            <a:r>
              <a:rPr lang="ar-EG" sz="2000" b="1" dirty="0">
                <a:solidFill>
                  <a:srgbClr val="C00000"/>
                </a:solidFill>
                <a:latin typeface="Tajawal ExtraBold" panose="00000800000000000000" pitchFamily="2" charset="-78"/>
                <a:cs typeface="Tajawal ExtraBold" panose="00000800000000000000" pitchFamily="2" charset="-78"/>
              </a:rPr>
              <a:t>على سبيل المثال، قد تعمل شركة كبيرة عالميًا من خلال أقسامها الإقليمية المختلفة التي تم إنشاؤها على أساس البلد. في سياق مماثل، قد تعمل شركة أو مؤسسة صغيرة فقط داخل حدود المدينة من خلال مكاتبها التي تم إنشاؤها في المنطقة الشرقية والمنطقة الغربية والمنطقة الشمالية والمنطقة الجنوبية من المدينة.</a:t>
            </a:r>
            <a:endParaRPr lang="en-US" sz="1600" dirty="0">
              <a:solidFill>
                <a:srgbClr val="C00000"/>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descr="geographic departmentalization">
            <a:extLst>
              <a:ext uri="{FF2B5EF4-FFF2-40B4-BE49-F238E27FC236}">
                <a16:creationId xmlns:a16="http://schemas.microsoft.com/office/drawing/2014/main" id="{B1976C8E-60ED-DE11-7855-8489747636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4882" y="2495058"/>
            <a:ext cx="5404781" cy="2434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19622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2099150"/>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5" y="1508100"/>
            <a:ext cx="531647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43885" y="2007476"/>
            <a:ext cx="5046778" cy="3120854"/>
          </a:xfrm>
          <a:prstGeom prst="rect">
            <a:avLst/>
          </a:prstGeom>
          <a:noFill/>
        </p:spPr>
        <p:txBody>
          <a:bodyPr wrap="square" rtlCol="0">
            <a:spAutoFit/>
          </a:bodyPr>
          <a:lstStyle/>
          <a:p>
            <a:pPr algn="just" rtl="1" eaLnBrk="1" hangingPunct="1">
              <a:spcBef>
                <a:spcPct val="30000"/>
              </a:spcBef>
            </a:pPr>
            <a:r>
              <a:rPr lang="ar-EG" sz="2400" b="1" dirty="0">
                <a:solidFill>
                  <a:schemeClr val="accent1">
                    <a:lumMod val="75000"/>
                  </a:schemeClr>
                </a:solidFill>
                <a:latin typeface="Arial" pitchFamily="34" charset="0"/>
              </a:rPr>
              <a:t>+ التعامل بشكل أكثر فعالية وكفاءة مع القضايا الإقليمية المحددة التي تنشأ</a:t>
            </a:r>
          </a:p>
          <a:p>
            <a:pPr algn="just" rtl="1" eaLnBrk="1" hangingPunct="1">
              <a:spcBef>
                <a:spcPct val="30000"/>
              </a:spcBef>
            </a:pPr>
            <a:r>
              <a:rPr lang="ar-EG" sz="2400" b="1" dirty="0">
                <a:solidFill>
                  <a:schemeClr val="accent1">
                    <a:lumMod val="75000"/>
                  </a:schemeClr>
                </a:solidFill>
                <a:latin typeface="Arial" pitchFamily="34" charset="0"/>
              </a:rPr>
              <a:t>+ تلبية احتياجات الأسواق الجغرافية الفريدة بشكل أفضل</a:t>
            </a:r>
          </a:p>
          <a:p>
            <a:pPr algn="just" rtl="1" eaLnBrk="1" hangingPunct="1">
              <a:spcBef>
                <a:spcPct val="30000"/>
              </a:spcBef>
            </a:pPr>
            <a:endParaRPr lang="ar-EG" sz="2400" b="1" dirty="0">
              <a:solidFill>
                <a:schemeClr val="accent1">
                  <a:lumMod val="75000"/>
                </a:schemeClr>
              </a:solidFill>
              <a:latin typeface="Arial" pitchFamily="34" charset="0"/>
            </a:endParaRPr>
          </a:p>
          <a:p>
            <a:pPr algn="just" rtl="1" eaLnBrk="1" hangingPunct="1">
              <a:spcBef>
                <a:spcPct val="30000"/>
              </a:spcBef>
            </a:pPr>
            <a:r>
              <a:rPr lang="ar-EG" sz="2400" b="1" dirty="0">
                <a:solidFill>
                  <a:srgbClr val="C00000"/>
                </a:solidFill>
                <a:latin typeface="Arial" pitchFamily="34" charset="0"/>
              </a:rPr>
              <a:t>- تكرار الوظائف</a:t>
            </a:r>
          </a:p>
          <a:p>
            <a:pPr algn="just" rtl="1" eaLnBrk="1" hangingPunct="1">
              <a:spcBef>
                <a:spcPct val="30000"/>
              </a:spcBef>
            </a:pPr>
            <a:r>
              <a:rPr lang="ar-EG" sz="2400" b="1" dirty="0">
                <a:solidFill>
                  <a:srgbClr val="C00000"/>
                </a:solidFill>
                <a:latin typeface="Arial" pitchFamily="34" charset="0"/>
              </a:rPr>
              <a:t>- الشعور بالعزلة عن المجالات التنظيمية الأخرى</a:t>
            </a:r>
            <a:endParaRPr lang="en-US" sz="2000" b="1" dirty="0">
              <a:solidFill>
                <a:srgbClr val="C00000"/>
              </a:solidFill>
              <a:latin typeface="Arial" pitchFamily="34" charset="0"/>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descr="geographic departmentalization">
            <a:extLst>
              <a:ext uri="{FF2B5EF4-FFF2-40B4-BE49-F238E27FC236}">
                <a16:creationId xmlns:a16="http://schemas.microsoft.com/office/drawing/2014/main" id="{B1976C8E-60ED-DE11-7855-8489747636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4882" y="2495058"/>
            <a:ext cx="5404781" cy="24342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42073B9-70B7-A222-AAC4-4C03C1FCCDCC}"/>
              </a:ext>
            </a:extLst>
          </p:cNvPr>
          <p:cNvSpPr txBox="1"/>
          <p:nvPr/>
        </p:nvSpPr>
        <p:spPr>
          <a:xfrm>
            <a:off x="3048000" y="796747"/>
            <a:ext cx="6096000" cy="461665"/>
          </a:xfrm>
          <a:prstGeom prst="rect">
            <a:avLst/>
          </a:prstGeom>
          <a:noFill/>
        </p:spPr>
        <p:txBody>
          <a:bodyPr wrap="square">
            <a:spAutoFit/>
          </a:bodyPr>
          <a:lstStyle/>
          <a:p>
            <a:pPr algn="ctr"/>
            <a:r>
              <a:rPr lang="ar-EG" sz="2400" b="1" dirty="0">
                <a:solidFill>
                  <a:srgbClr val="C00000"/>
                </a:solidFill>
                <a:latin typeface="Arial" pitchFamily="34" charset="0"/>
              </a:rPr>
              <a:t>مزايا وعيوب التقسيم الجغرافي للأقسام</a:t>
            </a:r>
            <a:endParaRPr lang="en-US" sz="2400" b="1" dirty="0">
              <a:solidFill>
                <a:srgbClr val="C00000"/>
              </a:solidFill>
            </a:endParaRPr>
          </a:p>
        </p:txBody>
      </p:sp>
    </p:spTree>
    <p:extLst>
      <p:ext uri="{BB962C8B-B14F-4D97-AF65-F5344CB8AC3E}">
        <p14:creationId xmlns:p14="http://schemas.microsoft.com/office/powerpoint/2010/main" val="21228541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2099150"/>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5" y="1508100"/>
            <a:ext cx="531647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76460" y="1620582"/>
            <a:ext cx="5181628" cy="4031873"/>
          </a:xfrm>
          <a:prstGeom prst="rect">
            <a:avLst/>
          </a:prstGeom>
          <a:noFill/>
        </p:spPr>
        <p:txBody>
          <a:bodyPr wrap="square" rtlCol="0">
            <a:spAutoFit/>
          </a:bodyPr>
          <a:lstStyle/>
          <a:p>
            <a:pPr algn="ctr" rtl="1"/>
            <a:r>
              <a:rPr lang="ar-EG" sz="2400" b="1" dirty="0">
                <a:solidFill>
                  <a:srgbClr val="C00000"/>
                </a:solidFill>
                <a:latin typeface="Tajawal ExtraBold" panose="00000800000000000000" pitchFamily="2" charset="-78"/>
                <a:cs typeface="Tajawal ExtraBold" panose="00000800000000000000" pitchFamily="2" charset="-78"/>
              </a:rPr>
              <a:t>في التقسيم حسب العملاء، </a:t>
            </a:r>
            <a:r>
              <a:rPr lang="ar-EG" sz="2400" b="1" dirty="0">
                <a:latin typeface="Tajawal ExtraBold" panose="00000800000000000000" pitchFamily="2" charset="-78"/>
                <a:cs typeface="Tajawal ExtraBold" panose="00000800000000000000" pitchFamily="2" charset="-78"/>
              </a:rPr>
              <a:t>يتم فصل الأقسام عن بعضها البعض بناءً على أنواع أو مجموعات العملاء المراد التعامل معهم.</a:t>
            </a:r>
          </a:p>
          <a:p>
            <a:pPr algn="ctr" rtl="1"/>
            <a:endParaRPr lang="ar-EG" sz="2400" b="1" dirty="0">
              <a:solidFill>
                <a:srgbClr val="C00000"/>
              </a:solidFill>
              <a:latin typeface="Tajawal ExtraBold" panose="00000800000000000000" pitchFamily="2" charset="-78"/>
              <a:cs typeface="Tajawal ExtraBold" panose="00000800000000000000" pitchFamily="2" charset="-78"/>
            </a:endParaRPr>
          </a:p>
          <a:p>
            <a:pPr algn="ctr" rtl="1"/>
            <a:r>
              <a:rPr lang="ar-EG" sz="2000" b="1" dirty="0">
                <a:solidFill>
                  <a:srgbClr val="C00000"/>
                </a:solidFill>
                <a:latin typeface="Tajawal ExtraBold" panose="00000800000000000000" pitchFamily="2" charset="-78"/>
                <a:cs typeface="Tajawal ExtraBold" panose="00000800000000000000" pitchFamily="2" charset="-78"/>
              </a:rPr>
              <a:t>على سبيل المثال، يمكن تصنيف العملاء إلى أنواع مثل العملاء الدوليين أو الأجانب، أو العملاء الداخليين أو المحليين، أو عملاء الشراء بالجملة أو الجملة، أو عملاء التجزئة، إلخ.</a:t>
            </a:r>
          </a:p>
          <a:p>
            <a:pPr algn="ctr" rtl="1"/>
            <a:endParaRPr lang="ar-EG" sz="2000" b="1" dirty="0">
              <a:solidFill>
                <a:srgbClr val="C00000"/>
              </a:solidFill>
              <a:latin typeface="Tajawal ExtraBold" panose="00000800000000000000" pitchFamily="2" charset="-78"/>
              <a:cs typeface="Tajawal ExtraBold" panose="00000800000000000000" pitchFamily="2" charset="-78"/>
            </a:endParaRPr>
          </a:p>
          <a:p>
            <a:pPr algn="ctr" rtl="1"/>
            <a:r>
              <a:rPr lang="ar-EG" sz="2000" b="1" dirty="0">
                <a:solidFill>
                  <a:srgbClr val="C00000"/>
                </a:solidFill>
                <a:latin typeface="Tajawal ExtraBold" panose="00000800000000000000" pitchFamily="2" charset="-78"/>
                <a:cs typeface="Tajawal ExtraBold" panose="00000800000000000000" pitchFamily="2" charset="-78"/>
              </a:rPr>
              <a:t>تحتاج كل مجموعة من العملاء إلى تكتيكات واستراتيجيات مختلفة للتعامل معهم بشكل أفضل. وبالتالي، فإن تقسيم العملاء المناسب يخدم هذا الغرض</a:t>
            </a:r>
            <a:endParaRPr lang="en-US" sz="1600" dirty="0">
              <a:solidFill>
                <a:srgbClr val="C00000"/>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descr="customer departmentalization">
            <a:extLst>
              <a:ext uri="{FF2B5EF4-FFF2-40B4-BE49-F238E27FC236}">
                <a16:creationId xmlns:a16="http://schemas.microsoft.com/office/drawing/2014/main" id="{3D4FB0AD-F46E-6556-640F-17F40A1EC3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372" y="2628900"/>
            <a:ext cx="5336464" cy="2310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33306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2099150"/>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5" y="1508100"/>
            <a:ext cx="531647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76460" y="2324775"/>
            <a:ext cx="5181628" cy="2271391"/>
          </a:xfrm>
          <a:prstGeom prst="rect">
            <a:avLst/>
          </a:prstGeom>
          <a:noFill/>
        </p:spPr>
        <p:txBody>
          <a:bodyPr wrap="square" rtlCol="0">
            <a:spAutoFit/>
          </a:bodyPr>
          <a:lstStyle/>
          <a:p>
            <a:pPr algn="just" rtl="1" eaLnBrk="1" hangingPunct="1">
              <a:spcBef>
                <a:spcPct val="30000"/>
              </a:spcBef>
            </a:pPr>
            <a:r>
              <a:rPr lang="ar-EG" sz="2400" b="1" dirty="0">
                <a:solidFill>
                  <a:schemeClr val="accent1"/>
                </a:solidFill>
                <a:latin typeface="Arial" pitchFamily="34" charset="0"/>
              </a:rPr>
              <a:t>+ يمكن تلبية احتياجات العملاء ومشاكلهم من قبل المتخصصين</a:t>
            </a:r>
          </a:p>
          <a:p>
            <a:pPr algn="just" rtl="1" eaLnBrk="1" hangingPunct="1">
              <a:spcBef>
                <a:spcPct val="30000"/>
              </a:spcBef>
            </a:pPr>
            <a:endParaRPr lang="ar-EG" sz="2400" b="1" dirty="0">
              <a:solidFill>
                <a:schemeClr val="accent1"/>
              </a:solidFill>
              <a:latin typeface="Arial" pitchFamily="34" charset="0"/>
            </a:endParaRPr>
          </a:p>
          <a:p>
            <a:pPr algn="just" rtl="1" eaLnBrk="1" hangingPunct="1">
              <a:spcBef>
                <a:spcPct val="30000"/>
              </a:spcBef>
            </a:pPr>
            <a:r>
              <a:rPr lang="ar-EG" sz="2400" b="1" dirty="0">
                <a:solidFill>
                  <a:srgbClr val="C00000"/>
                </a:solidFill>
                <a:latin typeface="Arial" pitchFamily="34" charset="0"/>
              </a:rPr>
              <a:t>- ازدواجية الوظائف</a:t>
            </a:r>
          </a:p>
          <a:p>
            <a:pPr algn="just" rtl="1" eaLnBrk="1" hangingPunct="1">
              <a:spcBef>
                <a:spcPct val="30000"/>
              </a:spcBef>
            </a:pPr>
            <a:r>
              <a:rPr lang="ar-EG" sz="2400" b="1" dirty="0">
                <a:solidFill>
                  <a:srgbClr val="C00000"/>
                </a:solidFill>
                <a:latin typeface="Arial" pitchFamily="34" charset="0"/>
              </a:rPr>
              <a:t>- نظرة محدودة لأهداف المنظمة</a:t>
            </a:r>
            <a:endParaRPr lang="en-US" sz="2400" b="1" dirty="0">
              <a:solidFill>
                <a:srgbClr val="C00000"/>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descr="customer departmentalization">
            <a:extLst>
              <a:ext uri="{FF2B5EF4-FFF2-40B4-BE49-F238E27FC236}">
                <a16:creationId xmlns:a16="http://schemas.microsoft.com/office/drawing/2014/main" id="{3D4FB0AD-F46E-6556-640F-17F40A1EC3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372" y="2628900"/>
            <a:ext cx="5336464" cy="231096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6F02436-4BD0-C271-F000-71C4FE996A04}"/>
              </a:ext>
            </a:extLst>
          </p:cNvPr>
          <p:cNvSpPr txBox="1"/>
          <p:nvPr/>
        </p:nvSpPr>
        <p:spPr>
          <a:xfrm>
            <a:off x="3267274" y="734270"/>
            <a:ext cx="6096000" cy="523220"/>
          </a:xfrm>
          <a:prstGeom prst="rect">
            <a:avLst/>
          </a:prstGeom>
          <a:noFill/>
        </p:spPr>
        <p:txBody>
          <a:bodyPr wrap="square">
            <a:spAutoFit/>
          </a:bodyPr>
          <a:lstStyle/>
          <a:p>
            <a:pPr algn="ctr" rtl="1"/>
            <a:r>
              <a:rPr lang="ar-EG" sz="2800" b="1" dirty="0">
                <a:solidFill>
                  <a:srgbClr val="C00000"/>
                </a:solidFill>
                <a:latin typeface="Arial" pitchFamily="34" charset="0"/>
              </a:rPr>
              <a:t>مزايا وعيوب التقسيم حسب العملاء</a:t>
            </a:r>
            <a:endParaRPr lang="en-US" sz="2800" b="1" dirty="0">
              <a:solidFill>
                <a:srgbClr val="C00000"/>
              </a:solidFill>
            </a:endParaRPr>
          </a:p>
        </p:txBody>
      </p:sp>
    </p:spTree>
    <p:extLst>
      <p:ext uri="{BB962C8B-B14F-4D97-AF65-F5344CB8AC3E}">
        <p14:creationId xmlns:p14="http://schemas.microsoft.com/office/powerpoint/2010/main" val="26877809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2099150"/>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5" y="1508100"/>
            <a:ext cx="531647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76460" y="1951672"/>
            <a:ext cx="5181628" cy="3046988"/>
          </a:xfrm>
          <a:prstGeom prst="rect">
            <a:avLst/>
          </a:prstGeom>
          <a:noFill/>
        </p:spPr>
        <p:txBody>
          <a:bodyPr wrap="square" rtlCol="0">
            <a:spAutoFit/>
          </a:bodyPr>
          <a:lstStyle/>
          <a:p>
            <a:pPr algn="ctr"/>
            <a:r>
              <a:rPr lang="ar-EG" sz="2400" b="1" dirty="0">
                <a:solidFill>
                  <a:srgbClr val="C00000"/>
                </a:solidFill>
                <a:latin typeface="Tajawal ExtraBold" panose="00000800000000000000" pitchFamily="2" charset="-78"/>
                <a:cs typeface="Tajawal ExtraBold" panose="00000800000000000000" pitchFamily="2" charset="-78"/>
              </a:rPr>
              <a:t>في التقسيم الإداري المشترك</a:t>
            </a:r>
            <a:r>
              <a:rPr lang="ar-EG" sz="2400" b="1" dirty="0">
                <a:latin typeface="Tajawal ExtraBold" panose="00000800000000000000" pitchFamily="2" charset="-78"/>
                <a:cs typeface="Tajawal ExtraBold" panose="00000800000000000000" pitchFamily="2" charset="-78"/>
              </a:rPr>
              <a:t>، تستخدم الشركة أو المنظمة مزيجًا أو مجموعة أو اتحادًا بين قاعدتين أو أكثر من قواعد التقسيم الإداري المختلفة.</a:t>
            </a:r>
          </a:p>
          <a:p>
            <a:pPr algn="ctr"/>
            <a:endParaRPr lang="ar-EG" sz="2400" b="1" dirty="0">
              <a:solidFill>
                <a:srgbClr val="C00000"/>
              </a:solidFill>
              <a:latin typeface="Tajawal ExtraBold" panose="00000800000000000000" pitchFamily="2" charset="-78"/>
              <a:cs typeface="Tajawal ExtraBold" panose="00000800000000000000" pitchFamily="2" charset="-78"/>
            </a:endParaRPr>
          </a:p>
          <a:p>
            <a:pPr algn="ctr"/>
            <a:r>
              <a:rPr lang="ar-EG" sz="2400" b="1" dirty="0">
                <a:solidFill>
                  <a:srgbClr val="C00000"/>
                </a:solidFill>
                <a:latin typeface="Tajawal ExtraBold" panose="00000800000000000000" pitchFamily="2" charset="-78"/>
                <a:cs typeface="Tajawal ExtraBold" panose="00000800000000000000" pitchFamily="2" charset="-78"/>
              </a:rPr>
              <a:t>على سبيل المثال، في الممارسة العملية، ونظرًا لتزايد المنافسة في السوق وتعقيد المهام الناشئة، تستخدم معظم المنظمات غالبًا مجموعة من القواعد المذكورة أعلاه.</a:t>
            </a:r>
            <a:endParaRPr lang="en-US" dirty="0">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218" name="Picture 2" descr="combined departmentalization">
            <a:extLst>
              <a:ext uri="{FF2B5EF4-FFF2-40B4-BE49-F238E27FC236}">
                <a16:creationId xmlns:a16="http://schemas.microsoft.com/office/drawing/2014/main" id="{0CD8D40B-9D63-2017-1D6E-356ED19C78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6924" y="2217605"/>
            <a:ext cx="5303126" cy="3133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27785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400800" y="2099150"/>
            <a:ext cx="5565065"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5" y="1155869"/>
            <a:ext cx="5316479" cy="544462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76460" y="1620582"/>
            <a:ext cx="5181628" cy="4893647"/>
          </a:xfrm>
          <a:prstGeom prst="rect">
            <a:avLst/>
          </a:prstGeom>
          <a:noFill/>
        </p:spPr>
        <p:txBody>
          <a:bodyPr wrap="square" rtlCol="0">
            <a:spAutoFit/>
          </a:bodyPr>
          <a:lstStyle/>
          <a:p>
            <a:pPr algn="ctr" rtl="1"/>
            <a:r>
              <a:rPr lang="ar-EG" sz="2400" b="1" dirty="0">
                <a:solidFill>
                  <a:srgbClr val="C00000"/>
                </a:solidFill>
                <a:latin typeface="Tajawal ExtraBold" panose="00000800000000000000" pitchFamily="2" charset="-78"/>
                <a:cs typeface="Tajawal ExtraBold" panose="00000800000000000000" pitchFamily="2" charset="-78"/>
              </a:rPr>
              <a:t>التقسيم حسب الوقت، </a:t>
            </a:r>
            <a:r>
              <a:rPr lang="ar-EG" sz="2400" b="1" dirty="0">
                <a:latin typeface="Tajawal ExtraBold" panose="00000800000000000000" pitchFamily="2" charset="-78"/>
                <a:cs typeface="Tajawal ExtraBold" panose="00000800000000000000" pitchFamily="2" charset="-78"/>
              </a:rPr>
              <a:t>يتم فصل الأقسام على أساس تقسيم وقت العمل أو نوبات العمل.</a:t>
            </a:r>
          </a:p>
          <a:p>
            <a:pPr algn="ctr" rtl="1"/>
            <a:endParaRPr lang="ar-EG" sz="2400" b="1" dirty="0">
              <a:solidFill>
                <a:srgbClr val="C00000"/>
              </a:solidFill>
              <a:latin typeface="Tajawal ExtraBold" panose="00000800000000000000" pitchFamily="2" charset="-78"/>
              <a:cs typeface="Tajawal ExtraBold" panose="00000800000000000000" pitchFamily="2" charset="-78"/>
            </a:endParaRPr>
          </a:p>
          <a:p>
            <a:pPr algn="ctr" rtl="1"/>
            <a:r>
              <a:rPr lang="ar-EG" sz="2400" b="1" dirty="0">
                <a:solidFill>
                  <a:srgbClr val="C00000"/>
                </a:solidFill>
                <a:latin typeface="Tajawal ExtraBold" panose="00000800000000000000" pitchFamily="2" charset="-78"/>
                <a:cs typeface="Tajawal ExtraBold" panose="00000800000000000000" pitchFamily="2" charset="-78"/>
              </a:rPr>
              <a:t>على سبيل المثال، يمكن تقسيم الأقسام إلى أقسام على أساس مناوبة ليلية، أو مناوبة صباحية أو مناوبة منتظمة، أو مناوبة مسائية، إلخ.</a:t>
            </a:r>
          </a:p>
          <a:p>
            <a:pPr algn="ctr" rtl="1"/>
            <a:endParaRPr lang="ar-EG" sz="2400" b="1" dirty="0">
              <a:solidFill>
                <a:srgbClr val="C00000"/>
              </a:solidFill>
              <a:latin typeface="Tajawal ExtraBold" panose="00000800000000000000" pitchFamily="2" charset="-78"/>
              <a:cs typeface="Tajawal ExtraBold" panose="00000800000000000000" pitchFamily="2" charset="-78"/>
            </a:endParaRPr>
          </a:p>
          <a:p>
            <a:pPr algn="ctr" rtl="1"/>
            <a:r>
              <a:rPr lang="ar-EG" sz="2400" b="1" dirty="0">
                <a:latin typeface="Tajawal ExtraBold" panose="00000800000000000000" pitchFamily="2" charset="-78"/>
                <a:cs typeface="Tajawal ExtraBold" panose="00000800000000000000" pitchFamily="2" charset="-78"/>
              </a:rPr>
              <a:t>تُرى هذه الطريقة من التقسيم إلى أقسام بشكل عام بين تلك المنظمات التي تقدم خدمات الطوارئ و/أو الخدمات العامة الأساسية على مدار 24 ساعة لمدة 365 يومًا في السنة. ومن أمثلة هذه المنظمات؛ المستشفيات والفنادق والمطارات والشرطة والأمن وما إلى ذلك.</a:t>
            </a:r>
            <a:endParaRPr lang="en-US" dirty="0">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descr="time departmentalization">
            <a:extLst>
              <a:ext uri="{FF2B5EF4-FFF2-40B4-BE49-F238E27FC236}">
                <a16:creationId xmlns:a16="http://schemas.microsoft.com/office/drawing/2014/main" id="{43441E14-A4D3-DA6F-5C3B-4433AD185C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7434" y="2246094"/>
            <a:ext cx="5267654" cy="3030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45537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266488" y="2099150"/>
            <a:ext cx="5699377" cy="3370637"/>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5" y="1508100"/>
            <a:ext cx="531647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8950" y="2318839"/>
            <a:ext cx="5181628" cy="2062103"/>
          </a:xfrm>
          <a:prstGeom prst="rect">
            <a:avLst/>
          </a:prstGeom>
          <a:noFill/>
        </p:spPr>
        <p:txBody>
          <a:bodyPr wrap="square" rtlCol="0">
            <a:spAutoFit/>
          </a:bodyPr>
          <a:lstStyle/>
          <a:p>
            <a:pPr lvl="1" algn="ctr"/>
            <a:r>
              <a:rPr lang="ar-EG" sz="3200" b="1" dirty="0">
                <a:solidFill>
                  <a:srgbClr val="C00000"/>
                </a:solidFill>
              </a:rPr>
              <a:t>الخط المستمر للسلطة </a:t>
            </a:r>
            <a:r>
              <a:rPr lang="ar-EG" sz="3200" b="1" dirty="0"/>
              <a:t>الذي يمتد من المستويات العليا في المنظمة إلى أدنى مستوياتها ويوضح من يقدم التقارير إلى من</a:t>
            </a:r>
            <a:endParaRPr lang="en-US" sz="3200" b="1" dirty="0"/>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3504663" y="769896"/>
            <a:ext cx="4424856" cy="646331"/>
          </a:xfrm>
          <a:prstGeom prst="rect">
            <a:avLst/>
          </a:prstGeom>
          <a:noFill/>
        </p:spPr>
        <p:txBody>
          <a:bodyPr wrap="square">
            <a:spAutoFit/>
          </a:bodyPr>
          <a:lstStyle/>
          <a:p>
            <a:pPr algn="ctr"/>
            <a:r>
              <a:rPr lang="ar-EG" sz="3600" b="1" dirty="0">
                <a:solidFill>
                  <a:srgbClr val="C00000"/>
                </a:solidFill>
              </a:rPr>
              <a:t>سلسلة القيادة</a:t>
            </a:r>
            <a:endParaRPr lang="en-US" sz="3600" b="1" dirty="0">
              <a:solidFill>
                <a:srgbClr val="C00000"/>
              </a:solidFill>
            </a:endParaRPr>
          </a:p>
        </p:txBody>
      </p:sp>
      <p:pic>
        <p:nvPicPr>
          <p:cNvPr id="11268" name="Picture 4" descr="What Is the Chain of Command in Organizational Structure - EdrawMind">
            <a:extLst>
              <a:ext uri="{FF2B5EF4-FFF2-40B4-BE49-F238E27FC236}">
                <a16:creationId xmlns:a16="http://schemas.microsoft.com/office/drawing/2014/main" id="{1B8E64A1-CCFE-3EDB-2C9C-3C75321CFF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8248" y="2248636"/>
            <a:ext cx="5547532" cy="3111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6275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80431" y="1508099"/>
            <a:ext cx="5915569" cy="51356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9035" y="1813754"/>
            <a:ext cx="5705361" cy="4524315"/>
          </a:xfrm>
          <a:prstGeom prst="rect">
            <a:avLst/>
          </a:prstGeom>
          <a:noFill/>
        </p:spPr>
        <p:txBody>
          <a:bodyPr wrap="square" rtlCol="0">
            <a:spAutoFit/>
          </a:bodyPr>
          <a:lstStyle/>
          <a:p>
            <a:pPr algn="r" rtl="1">
              <a:buFont typeface="Wingdings" panose="05000000000000000000" pitchFamily="2" charset="2"/>
              <a:buChar char="Ø"/>
            </a:pPr>
            <a:r>
              <a:rPr lang="ar-EG" sz="2400" b="1" dirty="0">
                <a:solidFill>
                  <a:srgbClr val="C00000"/>
                </a:solidFill>
              </a:rPr>
              <a:t>السلطة: </a:t>
            </a:r>
            <a:r>
              <a:rPr lang="ar-EG" sz="2400" b="1" dirty="0"/>
              <a:t>الحقوق المتأصلة في المنصب الإداري لإخبار الأشخاص بما يجب عليهم فعله وتوقع منهم القيام بذلك</a:t>
            </a:r>
          </a:p>
          <a:p>
            <a:pPr algn="r" rtl="1"/>
            <a:endParaRPr lang="ar-EG" sz="2400" b="1" dirty="0"/>
          </a:p>
          <a:p>
            <a:pPr algn="r" rtl="1">
              <a:buFont typeface="Wingdings" panose="05000000000000000000" pitchFamily="2" charset="2"/>
              <a:buChar char="Ø"/>
            </a:pPr>
            <a:r>
              <a:rPr lang="ar-EG" sz="2400" b="1" dirty="0">
                <a:solidFill>
                  <a:srgbClr val="C00000"/>
                </a:solidFill>
              </a:rPr>
              <a:t>المسؤولية: </a:t>
            </a:r>
            <a:r>
              <a:rPr lang="ar-EG" sz="2400" b="1" dirty="0"/>
              <a:t>الالتزام أو التوقع بالأداء. المسؤولية تجلب معها المساءلة (الحاجة إلى الإبلاغ عن العمل وتبريره لرؤساء المدير)</a:t>
            </a:r>
          </a:p>
          <a:p>
            <a:pPr algn="r" rtl="1">
              <a:buFont typeface="Wingdings" panose="05000000000000000000" pitchFamily="2" charset="2"/>
              <a:buChar char="Ø"/>
            </a:pPr>
            <a:endParaRPr lang="ar-EG" sz="2400" b="1" dirty="0"/>
          </a:p>
          <a:p>
            <a:pPr algn="r" rtl="1">
              <a:buFont typeface="Wingdings" panose="05000000000000000000" pitchFamily="2" charset="2"/>
              <a:buChar char="Ø"/>
            </a:pPr>
            <a:r>
              <a:rPr lang="ar-EG" sz="2400" b="1" dirty="0">
                <a:solidFill>
                  <a:srgbClr val="C00000"/>
                </a:solidFill>
              </a:rPr>
              <a:t>وحدة القيادة: </a:t>
            </a:r>
            <a:r>
              <a:rPr lang="ar-EG" sz="2400" b="1" dirty="0"/>
              <a:t>مفهوم أن الشخص يجب أن يكون له رئيس واحد ويجب أن يقدم تقاريره إلى هذا الشخص فقط</a:t>
            </a:r>
          </a:p>
          <a:p>
            <a:pPr algn="r" rtl="1"/>
            <a:endParaRPr lang="ar-EG" sz="2400" b="1" dirty="0"/>
          </a:p>
          <a:p>
            <a:pPr algn="r" rtl="1">
              <a:buFont typeface="Wingdings" panose="05000000000000000000" pitchFamily="2" charset="2"/>
              <a:buChar char="Ø"/>
            </a:pPr>
            <a:r>
              <a:rPr lang="ar-EG" sz="2400" b="1" dirty="0">
                <a:solidFill>
                  <a:srgbClr val="C00000"/>
                </a:solidFill>
              </a:rPr>
              <a:t>التفويض:</a:t>
            </a:r>
            <a:r>
              <a:rPr lang="ar-EG" sz="2400" b="1" dirty="0"/>
              <a:t> تخصيص السلطة لشخص آخر للقيام بمهام محددة</a:t>
            </a:r>
            <a:endParaRPr lang="en-US" sz="1600" b="1" dirty="0"/>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3504663" y="769896"/>
            <a:ext cx="4424856" cy="584775"/>
          </a:xfrm>
          <a:prstGeom prst="rect">
            <a:avLst/>
          </a:prstGeom>
          <a:noFill/>
        </p:spPr>
        <p:txBody>
          <a:bodyPr wrap="square">
            <a:spAutoFit/>
          </a:bodyPr>
          <a:lstStyle/>
          <a:p>
            <a:pPr algn="ctr"/>
            <a:r>
              <a:rPr lang="ar-EG" sz="3200" b="1" dirty="0">
                <a:solidFill>
                  <a:srgbClr val="C00000"/>
                </a:solidFill>
              </a:rPr>
              <a:t>سلسلة القيادة</a:t>
            </a:r>
            <a:endParaRPr lang="en-US" sz="3200" b="1" dirty="0">
              <a:solidFill>
                <a:srgbClr val="C00000"/>
              </a:solidFill>
            </a:endParaRPr>
          </a:p>
        </p:txBody>
      </p:sp>
      <p:pic>
        <p:nvPicPr>
          <p:cNvPr id="5" name="Picture 4">
            <a:extLst>
              <a:ext uri="{FF2B5EF4-FFF2-40B4-BE49-F238E27FC236}">
                <a16:creationId xmlns:a16="http://schemas.microsoft.com/office/drawing/2014/main" id="{1A647229-DC00-3B5A-7CAC-73B4804A5F14}"/>
              </a:ext>
            </a:extLst>
          </p:cNvPr>
          <p:cNvPicPr>
            <a:picLocks noChangeAspect="1"/>
          </p:cNvPicPr>
          <p:nvPr/>
        </p:nvPicPr>
        <p:blipFill rotWithShape="1">
          <a:blip r:embed="rId3"/>
          <a:srcRect l="16270" t="21840" r="32048" b="17701"/>
          <a:stretch/>
        </p:blipFill>
        <p:spPr>
          <a:xfrm>
            <a:off x="6470872" y="1779232"/>
            <a:ext cx="5432093" cy="4308872"/>
          </a:xfrm>
          <a:prstGeom prst="rect">
            <a:avLst/>
          </a:prstGeom>
        </p:spPr>
      </p:pic>
    </p:spTree>
    <p:extLst>
      <p:ext uri="{BB962C8B-B14F-4D97-AF65-F5344CB8AC3E}">
        <p14:creationId xmlns:p14="http://schemas.microsoft.com/office/powerpoint/2010/main" val="18759681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739453" y="1936570"/>
            <a:ext cx="5699377" cy="3739932"/>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036" y="1508100"/>
            <a:ext cx="569937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7687" y="1789860"/>
            <a:ext cx="5148313" cy="3816429"/>
          </a:xfrm>
          <a:prstGeom prst="rect">
            <a:avLst/>
          </a:prstGeom>
          <a:noFill/>
        </p:spPr>
        <p:txBody>
          <a:bodyPr wrap="square" rtlCol="0">
            <a:spAutoFit/>
          </a:bodyPr>
          <a:lstStyle/>
          <a:p>
            <a:pPr algn="r" rtl="1"/>
            <a:r>
              <a:rPr lang="ar-EG" sz="2200" b="1" i="0" dirty="0">
                <a:solidFill>
                  <a:srgbClr val="202124"/>
                </a:solidFill>
                <a:effectLst/>
                <a:highlight>
                  <a:srgbClr val="FFFFFF"/>
                </a:highlight>
                <a:latin typeface="Google Sans"/>
              </a:rPr>
              <a:t>المزايا:</a:t>
            </a:r>
          </a:p>
          <a:p>
            <a:pPr algn="r" rtl="1"/>
            <a:r>
              <a:rPr lang="ar-EG" sz="2200" b="1" i="0" dirty="0">
                <a:solidFill>
                  <a:srgbClr val="202124"/>
                </a:solidFill>
                <a:effectLst/>
                <a:highlight>
                  <a:srgbClr val="FFFFFF"/>
                </a:highlight>
                <a:latin typeface="Google Sans"/>
              </a:rPr>
              <a:t>زيادة الكفاءة،</a:t>
            </a:r>
          </a:p>
          <a:p>
            <a:pPr algn="r" rtl="1"/>
            <a:r>
              <a:rPr lang="ar-EG" sz="2200" b="1" i="0" dirty="0">
                <a:solidFill>
                  <a:srgbClr val="202124"/>
                </a:solidFill>
                <a:effectLst/>
                <a:highlight>
                  <a:srgbClr val="FFFFFF"/>
                </a:highlight>
                <a:latin typeface="Google Sans"/>
              </a:rPr>
              <a:t>التوجيهات الواضحة،</a:t>
            </a:r>
          </a:p>
          <a:p>
            <a:pPr algn="r" rtl="1"/>
            <a:r>
              <a:rPr lang="ar-EG" sz="2200" b="1" i="0" dirty="0">
                <a:solidFill>
                  <a:srgbClr val="202124"/>
                </a:solidFill>
                <a:effectLst/>
                <a:highlight>
                  <a:srgbClr val="FFFFFF"/>
                </a:highlight>
                <a:latin typeface="Google Sans"/>
              </a:rPr>
              <a:t>المسؤولية المنظمة،</a:t>
            </a:r>
          </a:p>
          <a:p>
            <a:pPr algn="r" rtl="1"/>
            <a:r>
              <a:rPr lang="ar-EG" sz="2200" b="1" i="0" dirty="0">
                <a:solidFill>
                  <a:srgbClr val="202124"/>
                </a:solidFill>
                <a:effectLst/>
                <a:highlight>
                  <a:srgbClr val="FFFFFF"/>
                </a:highlight>
                <a:latin typeface="Google Sans"/>
              </a:rPr>
              <a:t>الاستقرار</a:t>
            </a:r>
          </a:p>
          <a:p>
            <a:pPr algn="r" rtl="1"/>
            <a:endParaRPr lang="ar-EG" sz="2200" b="1" i="0" dirty="0">
              <a:solidFill>
                <a:srgbClr val="202124"/>
              </a:solidFill>
              <a:effectLst/>
              <a:highlight>
                <a:srgbClr val="FFFFFF"/>
              </a:highlight>
              <a:latin typeface="Google Sans"/>
            </a:endParaRPr>
          </a:p>
          <a:p>
            <a:pPr algn="r" rtl="1"/>
            <a:r>
              <a:rPr lang="ar-EG" sz="2200" b="1" i="0" dirty="0">
                <a:solidFill>
                  <a:srgbClr val="C00000"/>
                </a:solidFill>
                <a:effectLst/>
                <a:highlight>
                  <a:srgbClr val="FFFFFF"/>
                </a:highlight>
                <a:latin typeface="Google Sans"/>
              </a:rPr>
              <a:t>العيوب:</a:t>
            </a:r>
          </a:p>
          <a:p>
            <a:pPr algn="r" rtl="1"/>
            <a:r>
              <a:rPr lang="ar-EG" sz="2200" b="1" i="0" dirty="0">
                <a:solidFill>
                  <a:srgbClr val="C00000"/>
                </a:solidFill>
                <a:effectLst/>
                <a:highlight>
                  <a:srgbClr val="FFFFFF"/>
                </a:highlight>
                <a:latin typeface="Google Sans"/>
              </a:rPr>
              <a:t>قلة التعاون،</a:t>
            </a:r>
          </a:p>
          <a:p>
            <a:pPr algn="r" rtl="1"/>
            <a:r>
              <a:rPr lang="ar-EG" sz="2200" b="1" i="0" dirty="0">
                <a:solidFill>
                  <a:srgbClr val="C00000"/>
                </a:solidFill>
                <a:effectLst/>
                <a:highlight>
                  <a:srgbClr val="FFFFFF"/>
                </a:highlight>
                <a:latin typeface="Google Sans"/>
              </a:rPr>
              <a:t>بطء التواصل،</a:t>
            </a:r>
          </a:p>
          <a:p>
            <a:pPr algn="r" rtl="1"/>
            <a:r>
              <a:rPr lang="ar-EG" sz="2200" b="1" i="0" dirty="0">
                <a:solidFill>
                  <a:srgbClr val="C00000"/>
                </a:solidFill>
                <a:effectLst/>
                <a:highlight>
                  <a:srgbClr val="FFFFFF"/>
                </a:highlight>
                <a:latin typeface="Google Sans"/>
              </a:rPr>
              <a:t>انخفاض تمكين الموظفين</a:t>
            </a:r>
          </a:p>
          <a:p>
            <a:pPr algn="r" rtl="1"/>
            <a:r>
              <a:rPr lang="ar-EG" sz="2200" b="1" i="0" dirty="0">
                <a:solidFill>
                  <a:srgbClr val="C00000"/>
                </a:solidFill>
                <a:effectLst/>
                <a:highlight>
                  <a:srgbClr val="FFFFFF"/>
                </a:highlight>
                <a:latin typeface="Google Sans"/>
              </a:rPr>
              <a:t>مزيد من المنافسة</a:t>
            </a:r>
            <a:endParaRPr lang="en-US" sz="2200" b="1" dirty="0">
              <a:solidFill>
                <a:srgbClr val="C00000"/>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2433918" y="812766"/>
            <a:ext cx="7619999" cy="523220"/>
          </a:xfrm>
          <a:prstGeom prst="rect">
            <a:avLst/>
          </a:prstGeom>
          <a:noFill/>
        </p:spPr>
        <p:txBody>
          <a:bodyPr wrap="square">
            <a:spAutoFit/>
          </a:bodyPr>
          <a:lstStyle/>
          <a:p>
            <a:pPr algn="ctr"/>
            <a:r>
              <a:rPr lang="ar-EG" sz="2800" b="1" i="0" dirty="0">
                <a:solidFill>
                  <a:srgbClr val="C00000"/>
                </a:solidFill>
                <a:effectLst/>
                <a:latin typeface="Indeed Sans"/>
              </a:rPr>
              <a:t>مزايا وعيوب سلسلة القيادة</a:t>
            </a:r>
            <a:endParaRPr lang="en-US" sz="2800" b="1" i="0" dirty="0">
              <a:solidFill>
                <a:srgbClr val="C00000"/>
              </a:solidFill>
              <a:effectLst/>
              <a:latin typeface="Indeed Sans"/>
            </a:endParaRPr>
          </a:p>
        </p:txBody>
      </p:sp>
      <p:pic>
        <p:nvPicPr>
          <p:cNvPr id="6" name="Picture 5">
            <a:extLst>
              <a:ext uri="{FF2B5EF4-FFF2-40B4-BE49-F238E27FC236}">
                <a16:creationId xmlns:a16="http://schemas.microsoft.com/office/drawing/2014/main" id="{EB43689E-96C3-29E5-E387-ED460BC17C66}"/>
              </a:ext>
            </a:extLst>
          </p:cNvPr>
          <p:cNvPicPr>
            <a:picLocks noChangeAspect="1"/>
          </p:cNvPicPr>
          <p:nvPr/>
        </p:nvPicPr>
        <p:blipFill>
          <a:blip r:embed="rId3"/>
          <a:srcRect l="23278" t="30211" r="24102" b="15254"/>
          <a:stretch/>
        </p:blipFill>
        <p:spPr>
          <a:xfrm>
            <a:off x="6434651" y="2593908"/>
            <a:ext cx="5412827" cy="3739932"/>
          </a:xfrm>
          <a:prstGeom prst="rect">
            <a:avLst/>
          </a:prstGeom>
        </p:spPr>
      </p:pic>
    </p:spTree>
    <p:extLst>
      <p:ext uri="{BB962C8B-B14F-4D97-AF65-F5344CB8AC3E}">
        <p14:creationId xmlns:p14="http://schemas.microsoft.com/office/powerpoint/2010/main" val="27424554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2414" y="1508099"/>
            <a:ext cx="6095999"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2433918" y="812766"/>
            <a:ext cx="7619999" cy="584775"/>
          </a:xfrm>
          <a:prstGeom prst="rect">
            <a:avLst/>
          </a:prstGeom>
          <a:noFill/>
        </p:spPr>
        <p:txBody>
          <a:bodyPr wrap="square">
            <a:spAutoFit/>
          </a:bodyPr>
          <a:lstStyle/>
          <a:p>
            <a:pPr algn="ctr"/>
            <a:r>
              <a:rPr lang="ar-EG" sz="3200" b="1" i="0" dirty="0">
                <a:solidFill>
                  <a:srgbClr val="C00000"/>
                </a:solidFill>
                <a:effectLst/>
                <a:latin typeface="Indeed Sans"/>
              </a:rPr>
              <a:t>نطاق السيطرة</a:t>
            </a:r>
            <a:endParaRPr lang="en-US" sz="3200" b="1" i="0" dirty="0">
              <a:solidFill>
                <a:srgbClr val="C00000"/>
              </a:solidFill>
              <a:effectLst/>
              <a:latin typeface="Indeed Sans"/>
            </a:endParaRPr>
          </a:p>
        </p:txBody>
      </p:sp>
      <p:pic>
        <p:nvPicPr>
          <p:cNvPr id="6" name="Picture 5">
            <a:extLst>
              <a:ext uri="{FF2B5EF4-FFF2-40B4-BE49-F238E27FC236}">
                <a16:creationId xmlns:a16="http://schemas.microsoft.com/office/drawing/2014/main" id="{3DA67537-A292-ECA7-4D65-91BB25BA76B3}"/>
              </a:ext>
            </a:extLst>
          </p:cNvPr>
          <p:cNvPicPr>
            <a:picLocks noChangeAspect="1"/>
          </p:cNvPicPr>
          <p:nvPr/>
        </p:nvPicPr>
        <p:blipFill rotWithShape="1">
          <a:blip r:embed="rId3"/>
          <a:srcRect l="17203" t="24157" r="31302" b="40533"/>
          <a:stretch/>
        </p:blipFill>
        <p:spPr>
          <a:xfrm>
            <a:off x="6548717" y="1755905"/>
            <a:ext cx="5297215" cy="3792005"/>
          </a:xfrm>
          <a:prstGeom prst="rect">
            <a:avLst/>
          </a:prstGeom>
        </p:spPr>
      </p:pic>
      <p:sp>
        <p:nvSpPr>
          <p:cNvPr id="9" name="TextBox 8">
            <a:extLst>
              <a:ext uri="{FF2B5EF4-FFF2-40B4-BE49-F238E27FC236}">
                <a16:creationId xmlns:a16="http://schemas.microsoft.com/office/drawing/2014/main" id="{F9F636C5-D9FA-E806-6383-0FEC8278E28E}"/>
              </a:ext>
            </a:extLst>
          </p:cNvPr>
          <p:cNvSpPr txBox="1"/>
          <p:nvPr/>
        </p:nvSpPr>
        <p:spPr>
          <a:xfrm>
            <a:off x="327640" y="1508099"/>
            <a:ext cx="5865546" cy="4893647"/>
          </a:xfrm>
          <a:prstGeom prst="rect">
            <a:avLst/>
          </a:prstGeom>
          <a:noFill/>
        </p:spPr>
        <p:txBody>
          <a:bodyPr wrap="square">
            <a:spAutoFit/>
          </a:bodyPr>
          <a:lstStyle/>
          <a:p>
            <a:pPr algn="ctr" rtl="1"/>
            <a:r>
              <a:rPr lang="ar-EG" sz="2400" b="1" dirty="0"/>
              <a:t>عدد الموظفين الذين يمكن للمدير الإشراف عليهم بفعالية وكفاءة</a:t>
            </a:r>
          </a:p>
          <a:p>
            <a:pPr algn="ctr" rtl="1"/>
            <a:endParaRPr lang="ar-EG" sz="2400" b="1" dirty="0"/>
          </a:p>
          <a:p>
            <a:pPr algn="ctr" rtl="1"/>
            <a:r>
              <a:rPr lang="ar-EG" sz="2400" b="1" dirty="0"/>
              <a:t>يتأثر نطاق العمل بما يلي:</a:t>
            </a:r>
          </a:p>
          <a:p>
            <a:pPr marL="342900" indent="-342900" algn="ctr" rtl="1">
              <a:buFont typeface="Arial" panose="020B0604020202020204" pitchFamily="34" charset="0"/>
              <a:buChar char="•"/>
            </a:pPr>
            <a:r>
              <a:rPr lang="ar-EG" sz="2400" b="1" dirty="0"/>
              <a:t>مهارات وقدرات المدير والموظفين</a:t>
            </a:r>
          </a:p>
          <a:p>
            <a:pPr marL="342900" indent="-342900" algn="ctr" rtl="1">
              <a:buFont typeface="Arial" panose="020B0604020202020204" pitchFamily="34" charset="0"/>
              <a:buChar char="•"/>
            </a:pPr>
            <a:r>
              <a:rPr lang="ar-EG" sz="2400" b="1" dirty="0"/>
              <a:t>خصائص العمل الذي يتم تنفيذه</a:t>
            </a:r>
          </a:p>
          <a:p>
            <a:pPr marL="342900" indent="-342900" algn="ctr" rtl="1">
              <a:buFont typeface="Arial" panose="020B0604020202020204" pitchFamily="34" charset="0"/>
              <a:buChar char="•"/>
            </a:pPr>
            <a:r>
              <a:rPr lang="ar-EG" sz="2400" b="1" dirty="0"/>
              <a:t>تشابه المهام</a:t>
            </a:r>
          </a:p>
          <a:p>
            <a:pPr marL="342900" indent="-342900" algn="ctr" rtl="1">
              <a:buFont typeface="Arial" panose="020B0604020202020204" pitchFamily="34" charset="0"/>
              <a:buChar char="•"/>
            </a:pPr>
            <a:r>
              <a:rPr lang="ar-EG" sz="2400" b="1" dirty="0"/>
              <a:t>تعقيد المهام</a:t>
            </a:r>
          </a:p>
          <a:p>
            <a:pPr marL="342900" indent="-342900" algn="ctr" rtl="1">
              <a:buFont typeface="Arial" panose="020B0604020202020204" pitchFamily="34" charset="0"/>
              <a:buChar char="•"/>
            </a:pPr>
            <a:r>
              <a:rPr lang="ar-EG" sz="2400" b="1" dirty="0"/>
              <a:t>القرب المادي للمرؤوسين</a:t>
            </a:r>
          </a:p>
          <a:p>
            <a:pPr marL="342900" indent="-342900" algn="ctr" rtl="1">
              <a:buFont typeface="Arial" panose="020B0604020202020204" pitchFamily="34" charset="0"/>
              <a:buChar char="•"/>
            </a:pPr>
            <a:r>
              <a:rPr lang="ar-EG" sz="2400" b="1" dirty="0"/>
              <a:t>توحيد المهام</a:t>
            </a:r>
          </a:p>
          <a:p>
            <a:pPr marL="342900" indent="-342900" algn="ctr" rtl="1">
              <a:buFont typeface="Arial" panose="020B0604020202020204" pitchFamily="34" charset="0"/>
              <a:buChar char="•"/>
            </a:pPr>
            <a:r>
              <a:rPr lang="ar-EG" sz="2400" b="1" dirty="0"/>
              <a:t>تطور نظام المعلومات في المنظمة</a:t>
            </a:r>
          </a:p>
          <a:p>
            <a:pPr marL="342900" indent="-342900" algn="ctr" rtl="1">
              <a:buFont typeface="Arial" panose="020B0604020202020204" pitchFamily="34" charset="0"/>
              <a:buChar char="•"/>
            </a:pPr>
            <a:r>
              <a:rPr lang="ar-EG" sz="2400" b="1" dirty="0"/>
              <a:t>قوة ثقافة المنظمة</a:t>
            </a:r>
          </a:p>
          <a:p>
            <a:pPr marL="342900" indent="-342900" algn="ctr" rtl="1">
              <a:buFont typeface="Arial" panose="020B0604020202020204" pitchFamily="34" charset="0"/>
              <a:buChar char="•"/>
            </a:pPr>
            <a:r>
              <a:rPr lang="ar-EG" sz="2400" b="1" dirty="0"/>
              <a:t>الأسلوب المفضل للمدير</a:t>
            </a:r>
            <a:endParaRPr lang="en-US" dirty="0"/>
          </a:p>
        </p:txBody>
      </p:sp>
    </p:spTree>
    <p:extLst>
      <p:ext uri="{BB962C8B-B14F-4D97-AF65-F5344CB8AC3E}">
        <p14:creationId xmlns:p14="http://schemas.microsoft.com/office/powerpoint/2010/main" val="3194401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2415" y="1508099"/>
            <a:ext cx="5210924"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2433918" y="812766"/>
            <a:ext cx="7619999" cy="584775"/>
          </a:xfrm>
          <a:prstGeom prst="rect">
            <a:avLst/>
          </a:prstGeom>
          <a:noFill/>
        </p:spPr>
        <p:txBody>
          <a:bodyPr wrap="square">
            <a:spAutoFit/>
          </a:bodyPr>
          <a:lstStyle/>
          <a:p>
            <a:pPr algn="ctr"/>
            <a:r>
              <a:rPr lang="ar-EG" sz="3200" b="1" dirty="0">
                <a:solidFill>
                  <a:srgbClr val="C00000"/>
                </a:solidFill>
              </a:rPr>
              <a:t>المركزية مقابل اللامركزية</a:t>
            </a:r>
            <a:endParaRPr lang="en-US" sz="3200" b="1" dirty="0">
              <a:solidFill>
                <a:srgbClr val="C00000"/>
              </a:solidFill>
            </a:endParaRPr>
          </a:p>
        </p:txBody>
      </p:sp>
      <p:sp>
        <p:nvSpPr>
          <p:cNvPr id="9" name="TextBox 8">
            <a:extLst>
              <a:ext uri="{FF2B5EF4-FFF2-40B4-BE49-F238E27FC236}">
                <a16:creationId xmlns:a16="http://schemas.microsoft.com/office/drawing/2014/main" id="{F9F636C5-D9FA-E806-6383-0FEC8278E28E}"/>
              </a:ext>
            </a:extLst>
          </p:cNvPr>
          <p:cNvSpPr txBox="1"/>
          <p:nvPr/>
        </p:nvSpPr>
        <p:spPr>
          <a:xfrm>
            <a:off x="346068" y="1688217"/>
            <a:ext cx="5865546" cy="369332"/>
          </a:xfrm>
          <a:prstGeom prst="rect">
            <a:avLst/>
          </a:prstGeom>
          <a:noFill/>
        </p:spPr>
        <p:txBody>
          <a:bodyPr wrap="square">
            <a:spAutoFit/>
          </a:bodyPr>
          <a:lstStyle/>
          <a:p>
            <a:endParaRPr lang="en-US" dirty="0"/>
          </a:p>
        </p:txBody>
      </p:sp>
      <p:sp>
        <p:nvSpPr>
          <p:cNvPr id="7" name="Rectangle: Rounded Corners 6">
            <a:extLst>
              <a:ext uri="{FF2B5EF4-FFF2-40B4-BE49-F238E27FC236}">
                <a16:creationId xmlns:a16="http://schemas.microsoft.com/office/drawing/2014/main" id="{71331FC1-74DD-21C8-907C-F78C6CF2A927}"/>
              </a:ext>
            </a:extLst>
          </p:cNvPr>
          <p:cNvSpPr/>
          <p:nvPr/>
        </p:nvSpPr>
        <p:spPr>
          <a:xfrm>
            <a:off x="6697276" y="1508099"/>
            <a:ext cx="5210924"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10" name="TextBox 9">
            <a:extLst>
              <a:ext uri="{FF2B5EF4-FFF2-40B4-BE49-F238E27FC236}">
                <a16:creationId xmlns:a16="http://schemas.microsoft.com/office/drawing/2014/main" id="{E6AF655B-6691-4143-AAA3-145A866B3598}"/>
              </a:ext>
            </a:extLst>
          </p:cNvPr>
          <p:cNvSpPr txBox="1">
            <a:spLocks noChangeArrowheads="1"/>
          </p:cNvSpPr>
          <p:nvPr/>
        </p:nvSpPr>
        <p:spPr>
          <a:xfrm>
            <a:off x="180432" y="1666375"/>
            <a:ext cx="5210924" cy="4534728"/>
          </a:xfrm>
          <a:prstGeom prst="rect">
            <a:avLst/>
          </a:prstGeom>
          <a:ln>
            <a:noFill/>
          </a:ln>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800" b="1" dirty="0">
                <a:solidFill>
                  <a:srgbClr val="C00000"/>
                </a:solidFill>
              </a:rPr>
              <a:t>اللامركزية</a:t>
            </a:r>
          </a:p>
          <a:p>
            <a:pPr algn="ctr"/>
            <a:endParaRPr lang="ar-EG" sz="2800" b="1" dirty="0">
              <a:solidFill>
                <a:srgbClr val="FF0000"/>
              </a:solidFill>
            </a:endParaRPr>
          </a:p>
          <a:p>
            <a:pPr algn="ctr"/>
            <a:r>
              <a:rPr lang="ar-EG" sz="2800" b="1" dirty="0"/>
              <a:t>الدرجة التي يقدم بها الموظفون من المستويات الأدنى مدخلات أو يتخذون القرارات فعليًا</a:t>
            </a:r>
          </a:p>
          <a:p>
            <a:pPr algn="ctr"/>
            <a:endParaRPr lang="ar-EG" sz="2800" b="1" dirty="0"/>
          </a:p>
          <a:p>
            <a:pPr algn="ctr"/>
            <a:r>
              <a:rPr lang="ar-EG" sz="2800" b="1" dirty="0"/>
              <a:t>تمكين الموظفين</a:t>
            </a:r>
          </a:p>
          <a:p>
            <a:pPr algn="ctr"/>
            <a:r>
              <a:rPr lang="ar-EG" sz="2800" b="1" dirty="0"/>
              <a:t>زيادة سلطة الموظفين في اتخاذ القرارات</a:t>
            </a:r>
            <a:endParaRPr lang="en-US" sz="2600" b="1" dirty="0"/>
          </a:p>
        </p:txBody>
      </p:sp>
      <p:sp>
        <p:nvSpPr>
          <p:cNvPr id="11" name="TextBox 10">
            <a:extLst>
              <a:ext uri="{FF2B5EF4-FFF2-40B4-BE49-F238E27FC236}">
                <a16:creationId xmlns:a16="http://schemas.microsoft.com/office/drawing/2014/main" id="{E6AF655B-6691-4143-AAA3-145A866B3598}"/>
              </a:ext>
            </a:extLst>
          </p:cNvPr>
          <p:cNvSpPr txBox="1">
            <a:spLocks noChangeArrowheads="1"/>
          </p:cNvSpPr>
          <p:nvPr/>
        </p:nvSpPr>
        <p:spPr>
          <a:xfrm>
            <a:off x="6852745" y="1717492"/>
            <a:ext cx="4845269" cy="4327742"/>
          </a:xfrm>
          <a:prstGeom prst="rect">
            <a:avLst/>
          </a:prstGeom>
          <a:ln>
            <a:noFill/>
          </a:ln>
        </p:spPr>
        <p:txBody>
          <a:bodyP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800" b="1" dirty="0">
                <a:solidFill>
                  <a:srgbClr val="C00000"/>
                </a:solidFill>
              </a:rPr>
              <a:t>المركزية</a:t>
            </a:r>
          </a:p>
          <a:p>
            <a:pPr algn="ctr"/>
            <a:endParaRPr lang="ar-EG" sz="2600" b="1" dirty="0"/>
          </a:p>
          <a:p>
            <a:pPr algn="ctr"/>
            <a:r>
              <a:rPr lang="ar-EG" sz="2800" b="1" dirty="0"/>
              <a:t>درجة تركيز عملية اتخاذ القرار في نقطة واحدة في المنظمة</a:t>
            </a:r>
          </a:p>
          <a:p>
            <a:pPr algn="ctr"/>
            <a:endParaRPr lang="ar-EG" sz="2800" b="1" dirty="0"/>
          </a:p>
          <a:p>
            <a:pPr algn="ctr"/>
            <a:r>
              <a:rPr lang="ar-EG" sz="2800" b="1" dirty="0"/>
              <a:t>المنظمات التي يتخذ فيها كبار المديرين جميع القرارات وينفذ الموظفون من المستويات الأدنى تلك الأوامر ببساطة</a:t>
            </a:r>
            <a:endParaRPr lang="en-US" sz="2800" b="1" dirty="0"/>
          </a:p>
          <a:p>
            <a:pPr algn="ctr"/>
            <a:endParaRPr lang="en-US" sz="2800" b="1" dirty="0"/>
          </a:p>
        </p:txBody>
      </p:sp>
    </p:spTree>
    <p:extLst>
      <p:ext uri="{BB962C8B-B14F-4D97-AF65-F5344CB8AC3E}">
        <p14:creationId xmlns:p14="http://schemas.microsoft.com/office/powerpoint/2010/main" val="5730681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2415" y="1508099"/>
            <a:ext cx="5210924"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2286000" y="674347"/>
            <a:ext cx="7619999" cy="523220"/>
          </a:xfrm>
          <a:prstGeom prst="rect">
            <a:avLst/>
          </a:prstGeom>
          <a:noFill/>
        </p:spPr>
        <p:txBody>
          <a:bodyPr wrap="square">
            <a:spAutoFit/>
          </a:bodyPr>
          <a:lstStyle/>
          <a:p>
            <a:pPr algn="ctr"/>
            <a:r>
              <a:rPr lang="ar-EG" sz="2800" b="1" dirty="0"/>
              <a:t>العوامل المؤثرة على مقدار المركزية واللامركزية</a:t>
            </a:r>
            <a:endParaRPr lang="en-US" sz="2800" b="1" dirty="0"/>
          </a:p>
        </p:txBody>
      </p:sp>
      <p:sp>
        <p:nvSpPr>
          <p:cNvPr id="9" name="TextBox 8">
            <a:extLst>
              <a:ext uri="{FF2B5EF4-FFF2-40B4-BE49-F238E27FC236}">
                <a16:creationId xmlns:a16="http://schemas.microsoft.com/office/drawing/2014/main" id="{F9F636C5-D9FA-E806-6383-0FEC8278E28E}"/>
              </a:ext>
            </a:extLst>
          </p:cNvPr>
          <p:cNvSpPr txBox="1"/>
          <p:nvPr/>
        </p:nvSpPr>
        <p:spPr>
          <a:xfrm>
            <a:off x="346068" y="1688217"/>
            <a:ext cx="5865546" cy="369332"/>
          </a:xfrm>
          <a:prstGeom prst="rect">
            <a:avLst/>
          </a:prstGeom>
          <a:noFill/>
        </p:spPr>
        <p:txBody>
          <a:bodyPr wrap="square">
            <a:spAutoFit/>
          </a:bodyPr>
          <a:lstStyle/>
          <a:p>
            <a:endParaRPr lang="en-US" dirty="0"/>
          </a:p>
        </p:txBody>
      </p:sp>
      <p:sp>
        <p:nvSpPr>
          <p:cNvPr id="7" name="Rectangle: Rounded Corners 6">
            <a:extLst>
              <a:ext uri="{FF2B5EF4-FFF2-40B4-BE49-F238E27FC236}">
                <a16:creationId xmlns:a16="http://schemas.microsoft.com/office/drawing/2014/main" id="{71331FC1-74DD-21C8-907C-F78C6CF2A927}"/>
              </a:ext>
            </a:extLst>
          </p:cNvPr>
          <p:cNvSpPr/>
          <p:nvPr/>
        </p:nvSpPr>
        <p:spPr>
          <a:xfrm>
            <a:off x="6697276" y="1508099"/>
            <a:ext cx="5210924" cy="48516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11" name="TextBox 10">
            <a:extLst>
              <a:ext uri="{FF2B5EF4-FFF2-40B4-BE49-F238E27FC236}">
                <a16:creationId xmlns:a16="http://schemas.microsoft.com/office/drawing/2014/main" id="{E6AF655B-6691-4143-AAA3-145A866B3598}"/>
              </a:ext>
            </a:extLst>
          </p:cNvPr>
          <p:cNvSpPr txBox="1">
            <a:spLocks noChangeArrowheads="1"/>
          </p:cNvSpPr>
          <p:nvPr/>
        </p:nvSpPr>
        <p:spPr>
          <a:xfrm>
            <a:off x="6852745" y="1666375"/>
            <a:ext cx="4845269" cy="4378859"/>
          </a:xfrm>
          <a:prstGeom prst="rect">
            <a:avLst/>
          </a:prstGeom>
          <a:ln>
            <a:noFill/>
          </a:ln>
        </p:spPr>
        <p:txBody>
          <a:bodyPr>
            <a:normAutofit fontScale="62500" lnSpcReduction="2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EG" sz="3800" b="1" dirty="0">
                <a:solidFill>
                  <a:srgbClr val="C00000"/>
                </a:solidFill>
              </a:rPr>
              <a:t>مزيد من المركزية</a:t>
            </a:r>
          </a:p>
          <a:p>
            <a:pPr marL="457200" indent="-457200" algn="r" rtl="1">
              <a:buFont typeface="Arial" panose="020B0604020202020204" pitchFamily="34" charset="0"/>
              <a:buChar char="•"/>
            </a:pPr>
            <a:endParaRPr lang="ar-EG" sz="3400" b="1" dirty="0"/>
          </a:p>
          <a:p>
            <a:pPr marL="457200" indent="-457200" algn="r" rtl="1">
              <a:buFont typeface="Arial" panose="020B0604020202020204" pitchFamily="34" charset="0"/>
              <a:buChar char="•"/>
            </a:pPr>
            <a:r>
              <a:rPr lang="ar-EG" sz="3500" b="1" dirty="0"/>
              <a:t>البيئة مستقرة</a:t>
            </a:r>
          </a:p>
          <a:p>
            <a:pPr marL="457200" indent="-457200" algn="r" rtl="1">
              <a:buFont typeface="Arial" panose="020B0604020202020204" pitchFamily="34" charset="0"/>
              <a:buChar char="•"/>
            </a:pPr>
            <a:r>
              <a:rPr lang="ar-EG" sz="3500" b="1" dirty="0"/>
              <a:t>المديرون من المستويات الأدنى ليسوا قادرين أو لديهم نفس الخبرة في اتخاذ القرارات مثل المديرين من المستويات العليا</a:t>
            </a:r>
          </a:p>
          <a:p>
            <a:pPr marL="457200" indent="-457200" algn="r" rtl="1">
              <a:buFont typeface="Arial" panose="020B0604020202020204" pitchFamily="34" charset="0"/>
              <a:buChar char="•"/>
            </a:pPr>
            <a:r>
              <a:rPr lang="ar-EG" sz="3500" b="1" dirty="0"/>
              <a:t>المديرون من المستويات الأدنى لا يريدون أن يكون لهم رأي في القرارات</a:t>
            </a:r>
          </a:p>
          <a:p>
            <a:pPr marL="457200" indent="-457200" algn="r" rtl="1">
              <a:buFont typeface="Arial" panose="020B0604020202020204" pitchFamily="34" charset="0"/>
              <a:buChar char="•"/>
            </a:pPr>
            <a:r>
              <a:rPr lang="ar-EG" sz="3500" b="1" dirty="0"/>
              <a:t>القرارات مهمة</a:t>
            </a:r>
          </a:p>
          <a:p>
            <a:pPr marL="457200" indent="-457200" algn="r" rtl="1">
              <a:buFont typeface="Arial" panose="020B0604020202020204" pitchFamily="34" charset="0"/>
              <a:buChar char="•"/>
            </a:pPr>
            <a:r>
              <a:rPr lang="ar-EG" sz="3500" b="1" dirty="0"/>
              <a:t>المنظمة تواجه أزمة أو خطر فشل الشركة</a:t>
            </a:r>
          </a:p>
          <a:p>
            <a:pPr marL="457200" indent="-457200" algn="r" rtl="1">
              <a:buFont typeface="Arial" panose="020B0604020202020204" pitchFamily="34" charset="0"/>
              <a:buChar char="•"/>
            </a:pPr>
            <a:r>
              <a:rPr lang="ar-EG" sz="3500" b="1" dirty="0"/>
              <a:t>الشركة كبيرة</a:t>
            </a:r>
          </a:p>
          <a:p>
            <a:pPr marL="457200" indent="-457200" algn="r" rtl="1">
              <a:buFont typeface="Arial" panose="020B0604020202020204" pitchFamily="34" charset="0"/>
              <a:buChar char="•"/>
            </a:pPr>
            <a:r>
              <a:rPr lang="ar-EG" sz="3500" b="1" dirty="0"/>
              <a:t>يعتمد التنفيذ الفعال لاستراتيجيات الشركة على احتفاظ المديرين بحقهم في اتخاذ القرار بشأن ما يحدث</a:t>
            </a:r>
            <a:endParaRPr lang="en-US" sz="3500" b="1" dirty="0"/>
          </a:p>
        </p:txBody>
      </p:sp>
      <p:sp>
        <p:nvSpPr>
          <p:cNvPr id="6" name="TextBox 5">
            <a:extLst>
              <a:ext uri="{FF2B5EF4-FFF2-40B4-BE49-F238E27FC236}">
                <a16:creationId xmlns:a16="http://schemas.microsoft.com/office/drawing/2014/main" id="{B6CB6490-0BD0-69A4-B832-FEC1ABA77B5C}"/>
              </a:ext>
            </a:extLst>
          </p:cNvPr>
          <p:cNvSpPr txBox="1"/>
          <p:nvPr/>
        </p:nvSpPr>
        <p:spPr>
          <a:xfrm>
            <a:off x="346068" y="1666375"/>
            <a:ext cx="4972166" cy="3667158"/>
          </a:xfrm>
          <a:prstGeom prst="rect">
            <a:avLst/>
          </a:prstGeom>
          <a:noFill/>
        </p:spPr>
        <p:txBody>
          <a:bodyPr wrap="square">
            <a:spAutoFit/>
          </a:bodyPr>
          <a:lstStyle/>
          <a:p>
            <a:pPr algn="ctr">
              <a:lnSpc>
                <a:spcPct val="80000"/>
              </a:lnSpc>
              <a:buClr>
                <a:srgbClr val="FF0000"/>
              </a:buClr>
            </a:pPr>
            <a:r>
              <a:rPr lang="ar-EG" sz="2400" b="1" dirty="0">
                <a:solidFill>
                  <a:srgbClr val="C00000"/>
                </a:solidFill>
              </a:rPr>
              <a:t>مزيد من اللامركزية</a:t>
            </a:r>
          </a:p>
          <a:p>
            <a:pPr marL="342900" indent="-342900" algn="just" rtl="1">
              <a:lnSpc>
                <a:spcPct val="80000"/>
              </a:lnSpc>
              <a:buClr>
                <a:srgbClr val="FF0000"/>
              </a:buClr>
              <a:buFont typeface="Arial" panose="020B0604020202020204" pitchFamily="34" charset="0"/>
              <a:buChar char="•"/>
            </a:pPr>
            <a:endParaRPr lang="ar-EG" sz="2400" b="1" dirty="0"/>
          </a:p>
          <a:p>
            <a:pPr marL="342900" indent="-342900" algn="just" rtl="1">
              <a:lnSpc>
                <a:spcPct val="80000"/>
              </a:lnSpc>
              <a:buClr>
                <a:srgbClr val="FF0000"/>
              </a:buClr>
              <a:buFont typeface="Arial" panose="020B0604020202020204" pitchFamily="34" charset="0"/>
              <a:buChar char="•"/>
            </a:pPr>
            <a:r>
              <a:rPr lang="ar-EG" sz="2200" b="1" dirty="0"/>
              <a:t>البيئة معقدة وغير مؤكدة</a:t>
            </a:r>
          </a:p>
          <a:p>
            <a:pPr marL="342900" indent="-342900" algn="just" rtl="1">
              <a:lnSpc>
                <a:spcPct val="80000"/>
              </a:lnSpc>
              <a:buClr>
                <a:srgbClr val="FF0000"/>
              </a:buClr>
              <a:buFont typeface="Arial" panose="020B0604020202020204" pitchFamily="34" charset="0"/>
              <a:buChar char="•"/>
            </a:pPr>
            <a:r>
              <a:rPr lang="ar-EG" sz="2200" b="1" dirty="0"/>
              <a:t>المديرون من المستويات الأدنى قادرون وذوو خبرة في اتخاذ القرارات</a:t>
            </a:r>
          </a:p>
          <a:p>
            <a:pPr marL="342900" indent="-342900" algn="just" rtl="1">
              <a:lnSpc>
                <a:spcPct val="80000"/>
              </a:lnSpc>
              <a:buClr>
                <a:srgbClr val="FF0000"/>
              </a:buClr>
              <a:buFont typeface="Arial" panose="020B0604020202020204" pitchFamily="34" charset="0"/>
              <a:buChar char="•"/>
            </a:pPr>
            <a:r>
              <a:rPr lang="ar-EG" sz="2200" b="1" dirty="0"/>
              <a:t>المديرون من المستويات الأدنى يريدون أن يكون لهم صوت في القرارات</a:t>
            </a:r>
          </a:p>
          <a:p>
            <a:pPr marL="342900" indent="-342900" algn="just" rtl="1">
              <a:lnSpc>
                <a:spcPct val="80000"/>
              </a:lnSpc>
              <a:buClr>
                <a:srgbClr val="FF0000"/>
              </a:buClr>
              <a:buFont typeface="Arial" panose="020B0604020202020204" pitchFamily="34" charset="0"/>
              <a:buChar char="•"/>
            </a:pPr>
            <a:r>
              <a:rPr lang="ar-EG" sz="2200" b="1" dirty="0"/>
              <a:t>القرارات ثانوية نسبيًا</a:t>
            </a:r>
          </a:p>
          <a:p>
            <a:pPr marL="342900" indent="-342900" algn="just" rtl="1">
              <a:lnSpc>
                <a:spcPct val="80000"/>
              </a:lnSpc>
              <a:buClr>
                <a:srgbClr val="FF0000"/>
              </a:buClr>
              <a:buFont typeface="Arial" panose="020B0604020202020204" pitchFamily="34" charset="0"/>
              <a:buChar char="•"/>
            </a:pPr>
            <a:r>
              <a:rPr lang="ar-EG" sz="2200" b="1" dirty="0"/>
              <a:t>ثقافة الشركة منفتحة على السماح للمديرين بإبداء رأيهم فيما يحدث</a:t>
            </a:r>
          </a:p>
          <a:p>
            <a:pPr marL="342900" indent="-342900" algn="just" rtl="1">
              <a:lnSpc>
                <a:spcPct val="80000"/>
              </a:lnSpc>
              <a:buClr>
                <a:srgbClr val="FF0000"/>
              </a:buClr>
              <a:buFont typeface="Arial" panose="020B0604020202020204" pitchFamily="34" charset="0"/>
              <a:buChar char="•"/>
            </a:pPr>
            <a:r>
              <a:rPr lang="ar-EG" sz="2200" b="1" dirty="0"/>
              <a:t>الشركة متناثرة جغرافيًا</a:t>
            </a:r>
          </a:p>
          <a:p>
            <a:pPr marL="342900" indent="-342900" algn="just" rtl="1">
              <a:lnSpc>
                <a:spcPct val="80000"/>
              </a:lnSpc>
              <a:buClr>
                <a:srgbClr val="FF0000"/>
              </a:buClr>
              <a:buFont typeface="Arial" panose="020B0604020202020204" pitchFamily="34" charset="0"/>
              <a:buChar char="•"/>
            </a:pPr>
            <a:r>
              <a:rPr lang="ar-EG" sz="2200" b="1" dirty="0"/>
              <a:t>يعتمد التنفيذ الفعال لاستراتيجيات الشركة على مشاركة المديرين ومرونتهم في اتخاذ القرارات</a:t>
            </a:r>
            <a:endParaRPr lang="en-US" sz="2200" b="1" dirty="0"/>
          </a:p>
        </p:txBody>
      </p:sp>
    </p:spTree>
    <p:extLst>
      <p:ext uri="{BB962C8B-B14F-4D97-AF65-F5344CB8AC3E}">
        <p14:creationId xmlns:p14="http://schemas.microsoft.com/office/powerpoint/2010/main" val="2565075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528843" y="2283275"/>
            <a:ext cx="8258923" cy="40765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nSpc>
                <a:spcPct val="80000"/>
              </a:lnSpc>
            </a:pPr>
            <a:endParaRPr lang="en-US" sz="2800" b="1" dirty="0">
              <a:solidFill>
                <a:srgbClr val="C00000"/>
              </a:solidFill>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BF6C798-7113-4B84-4DFF-DBC7F19078F6}"/>
              </a:ext>
            </a:extLst>
          </p:cNvPr>
          <p:cNvSpPr txBox="1"/>
          <p:nvPr/>
        </p:nvSpPr>
        <p:spPr>
          <a:xfrm>
            <a:off x="4046483" y="767720"/>
            <a:ext cx="4382814" cy="1200329"/>
          </a:xfrm>
          <a:prstGeom prst="rect">
            <a:avLst/>
          </a:prstGeom>
          <a:noFill/>
        </p:spPr>
        <p:txBody>
          <a:bodyPr wrap="square">
            <a:spAutoFit/>
          </a:bodyPr>
          <a:lstStyle/>
          <a:p>
            <a:pPr algn="ctr"/>
            <a:r>
              <a:rPr lang="en-US" sz="3600" b="1" dirty="0">
                <a:solidFill>
                  <a:srgbClr val="C00000"/>
                </a:solidFill>
              </a:rPr>
              <a:t>Formalization</a:t>
            </a:r>
            <a:endParaRPr lang="ar-EG" sz="3600" b="1" dirty="0">
              <a:solidFill>
                <a:srgbClr val="C00000"/>
              </a:solidFill>
            </a:endParaRPr>
          </a:p>
          <a:p>
            <a:pPr algn="ctr"/>
            <a:r>
              <a:rPr lang="ar-EG" sz="3600" b="1" dirty="0">
                <a:solidFill>
                  <a:srgbClr val="C00000"/>
                </a:solidFill>
              </a:rPr>
              <a:t>الرسمية</a:t>
            </a:r>
            <a:endParaRPr lang="en-US" sz="3600" b="1" dirty="0">
              <a:solidFill>
                <a:srgbClr val="C00000"/>
              </a:solidFill>
            </a:endParaRPr>
          </a:p>
        </p:txBody>
      </p:sp>
      <p:sp>
        <p:nvSpPr>
          <p:cNvPr id="9" name="TextBox 8">
            <a:extLst>
              <a:ext uri="{FF2B5EF4-FFF2-40B4-BE49-F238E27FC236}">
                <a16:creationId xmlns:a16="http://schemas.microsoft.com/office/drawing/2014/main" id="{F9F636C5-D9FA-E806-6383-0FEC8278E28E}"/>
              </a:ext>
            </a:extLst>
          </p:cNvPr>
          <p:cNvSpPr txBox="1"/>
          <p:nvPr/>
        </p:nvSpPr>
        <p:spPr>
          <a:xfrm>
            <a:off x="346068" y="1688217"/>
            <a:ext cx="5865546" cy="369332"/>
          </a:xfrm>
          <a:prstGeom prst="rect">
            <a:avLst/>
          </a:prstGeom>
          <a:noFill/>
        </p:spPr>
        <p:txBody>
          <a:bodyPr wrap="square">
            <a:spAutoFit/>
          </a:bodyPr>
          <a:lstStyle/>
          <a:p>
            <a:endParaRPr lang="en-US" dirty="0"/>
          </a:p>
        </p:txBody>
      </p:sp>
      <p:sp>
        <p:nvSpPr>
          <p:cNvPr id="6" name="TextBox 5">
            <a:extLst>
              <a:ext uri="{FF2B5EF4-FFF2-40B4-BE49-F238E27FC236}">
                <a16:creationId xmlns:a16="http://schemas.microsoft.com/office/drawing/2014/main" id="{B6CB6490-0BD0-69A4-B832-FEC1ABA77B5C}"/>
              </a:ext>
            </a:extLst>
          </p:cNvPr>
          <p:cNvSpPr txBox="1"/>
          <p:nvPr/>
        </p:nvSpPr>
        <p:spPr>
          <a:xfrm>
            <a:off x="2485572" y="3332695"/>
            <a:ext cx="8140387" cy="1200329"/>
          </a:xfrm>
          <a:prstGeom prst="rect">
            <a:avLst/>
          </a:prstGeom>
          <a:noFill/>
        </p:spPr>
        <p:txBody>
          <a:bodyPr wrap="square">
            <a:spAutoFit/>
          </a:bodyPr>
          <a:lstStyle/>
          <a:p>
            <a:pPr lvl="1" algn="ctr"/>
            <a:r>
              <a:rPr lang="ar-EG" sz="3600" b="1" dirty="0"/>
              <a:t>مدى توحيد معايير العمل داخل المنظمة ومدى توجيه سلوك الموظفين بالقواعد والإجراءات.</a:t>
            </a:r>
            <a:endParaRPr lang="en-US" sz="3600" b="1" dirty="0"/>
          </a:p>
        </p:txBody>
      </p:sp>
    </p:spTree>
    <p:extLst>
      <p:ext uri="{BB962C8B-B14F-4D97-AF65-F5344CB8AC3E}">
        <p14:creationId xmlns:p14="http://schemas.microsoft.com/office/powerpoint/2010/main" val="20542253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BCB5A7A-BEC7-42E8-9FA6-077DC5224BF3}"/>
</file>

<file path=customXml/itemProps2.xml><?xml version="1.0" encoding="utf-8"?>
<ds:datastoreItem xmlns:ds="http://schemas.openxmlformats.org/officeDocument/2006/customXml" ds:itemID="{3F0D5391-4A8B-4167-86BC-EE1C67BBD8D0}"/>
</file>

<file path=customXml/itemProps3.xml><?xml version="1.0" encoding="utf-8"?>
<ds:datastoreItem xmlns:ds="http://schemas.openxmlformats.org/officeDocument/2006/customXml" ds:itemID="{48D855B6-0C6F-4E53-898C-E5EAE6640205}"/>
</file>

<file path=docProps/app.xml><?xml version="1.0" encoding="utf-8"?>
<Properties xmlns="http://schemas.openxmlformats.org/officeDocument/2006/extended-properties" xmlns:vt="http://schemas.openxmlformats.org/officeDocument/2006/docPropsVTypes">
  <TotalTime>0</TotalTime>
  <Words>1709</Words>
  <Application>Microsoft Office PowerPoint</Application>
  <PresentationFormat>Widescreen</PresentationFormat>
  <Paragraphs>210</Paragraphs>
  <Slides>41</Slides>
  <Notes>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41</vt:i4>
      </vt:variant>
    </vt:vector>
  </HeadingPairs>
  <TitlesOfParts>
    <vt:vector size="55" baseType="lpstr">
      <vt:lpstr>Aharoni</vt:lpstr>
      <vt:lpstr>Alexandria</vt:lpstr>
      <vt:lpstr>-apple-system</vt:lpstr>
      <vt:lpstr>Arial</vt:lpstr>
      <vt:lpstr>Calibri</vt:lpstr>
      <vt:lpstr>Calibri Light</vt:lpstr>
      <vt:lpstr>Google Sans</vt:lpstr>
      <vt:lpstr>Indeed Sans</vt:lpstr>
      <vt:lpstr>Open Sans</vt:lpstr>
      <vt:lpstr>Roboto Light</vt:lpstr>
      <vt:lpstr>SourceSansPro</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256</cp:revision>
  <dcterms:created xsi:type="dcterms:W3CDTF">2024-05-21T09:15:01Z</dcterms:created>
  <dcterms:modified xsi:type="dcterms:W3CDTF">2024-11-06T20:42:54Z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