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96" r:id="rId5"/>
    <p:sldId id="566" r:id="rId6"/>
    <p:sldId id="541" r:id="rId7"/>
    <p:sldId id="587" r:id="rId8"/>
    <p:sldId id="608" r:id="rId9"/>
    <p:sldId id="607" r:id="rId10"/>
    <p:sldId id="588" r:id="rId11"/>
    <p:sldId id="609" r:id="rId12"/>
    <p:sldId id="611" r:id="rId13"/>
    <p:sldId id="612" r:id="rId14"/>
    <p:sldId id="610" r:id="rId15"/>
    <p:sldId id="613" r:id="rId16"/>
    <p:sldId id="632" r:id="rId17"/>
    <p:sldId id="614" r:id="rId18"/>
    <p:sldId id="599" r:id="rId19"/>
    <p:sldId id="633" r:id="rId20"/>
    <p:sldId id="634" r:id="rId21"/>
    <p:sldId id="635" r:id="rId22"/>
    <p:sldId id="636" r:id="rId23"/>
    <p:sldId id="615" r:id="rId24"/>
    <p:sldId id="616" r:id="rId25"/>
    <p:sldId id="617" r:id="rId26"/>
    <p:sldId id="618" r:id="rId27"/>
    <p:sldId id="619" r:id="rId28"/>
    <p:sldId id="622" r:id="rId29"/>
    <p:sldId id="643" r:id="rId30"/>
    <p:sldId id="623" r:id="rId31"/>
    <p:sldId id="638" r:id="rId32"/>
    <p:sldId id="639" r:id="rId33"/>
    <p:sldId id="640" r:id="rId34"/>
    <p:sldId id="641" r:id="rId35"/>
    <p:sldId id="642" r:id="rId36"/>
    <p:sldId id="575" r:id="rId37"/>
    <p:sldId id="628" r:id="rId38"/>
    <p:sldId id="572" r:id="rId39"/>
    <p:sldId id="629" r:id="rId40"/>
    <p:sldId id="630" r:id="rId41"/>
    <p:sldId id="631" r:id="rId42"/>
    <p:sldId id="504" r:id="rId43"/>
    <p:sldId id="528" r:id="rId44"/>
    <p:sldId id="514"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66"/>
            <p14:sldId id="541"/>
            <p14:sldId id="587"/>
            <p14:sldId id="608"/>
            <p14:sldId id="607"/>
            <p14:sldId id="588"/>
            <p14:sldId id="609"/>
            <p14:sldId id="611"/>
            <p14:sldId id="612"/>
            <p14:sldId id="610"/>
            <p14:sldId id="613"/>
            <p14:sldId id="632"/>
            <p14:sldId id="614"/>
            <p14:sldId id="599"/>
            <p14:sldId id="633"/>
            <p14:sldId id="634"/>
            <p14:sldId id="635"/>
            <p14:sldId id="636"/>
            <p14:sldId id="615"/>
            <p14:sldId id="616"/>
            <p14:sldId id="617"/>
            <p14:sldId id="618"/>
            <p14:sldId id="619"/>
            <p14:sldId id="622"/>
            <p14:sldId id="643"/>
            <p14:sldId id="623"/>
            <p14:sldId id="638"/>
            <p14:sldId id="639"/>
            <p14:sldId id="640"/>
            <p14:sldId id="641"/>
            <p14:sldId id="642"/>
            <p14:sldId id="575"/>
            <p14:sldId id="628"/>
            <p14:sldId id="572"/>
            <p14:sldId id="629"/>
            <p14:sldId id="630"/>
            <p14:sldId id="631"/>
            <p14:sldId id="504"/>
            <p14:sldId id="528"/>
            <p14:sldId id="51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669BBC"/>
    <a:srgbClr val="FCFCFC"/>
    <a:srgbClr val="CC0000"/>
    <a:srgbClr val="FFD200"/>
    <a:srgbClr val="203E5F"/>
    <a:srgbClr val="F58221"/>
    <a:srgbClr val="000000"/>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01" autoAdjust="0"/>
    <p:restoredTop sz="94660"/>
  </p:normalViewPr>
  <p:slideViewPr>
    <p:cSldViewPr snapToGrid="0">
      <p:cViewPr varScale="1">
        <p:scale>
          <a:sx n="69" d="100"/>
          <a:sy n="69" d="100"/>
        </p:scale>
        <p:origin x="72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64"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03218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55409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492675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695729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6703066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8116283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7531222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9857771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0984034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8816414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8916515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7564166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9424599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0758514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2987604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7053668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4529703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9191970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2781826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8226829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5385790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6161605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1924058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1629306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527829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10500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07612866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98776918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4205674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1425019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81491461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9533017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44288280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1309551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82863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14237066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91984884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5203830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95354646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22240341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1437546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7.jp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7.jp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hyperlink" Target="https://adsense.google.com/"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2.xml"/><Relationship Id="rId5" Type="http://schemas.openxmlformats.org/officeDocument/2006/relationships/hyperlink" Target="https://adsense.google.com/" TargetMode="External"/><Relationship Id="rId4" Type="http://schemas.openxmlformats.org/officeDocument/2006/relationships/image" Target="../media/image17.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2.xml"/><Relationship Id="rId6" Type="http://schemas.openxmlformats.org/officeDocument/2006/relationships/image" Target="../media/image19.png"/><Relationship Id="rId5" Type="http://schemas.openxmlformats.org/officeDocument/2006/relationships/hyperlink" Target="https://www.semrush.com/analytics/keywordmagic/" TargetMode="External"/><Relationship Id="rId4" Type="http://schemas.openxmlformats.org/officeDocument/2006/relationships/hyperlink" Target="http://www.semrush.com/"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2.xml"/><Relationship Id="rId5" Type="http://schemas.openxmlformats.org/officeDocument/2006/relationships/image" Target="../media/image20.png"/><Relationship Id="rId4" Type="http://schemas.openxmlformats.org/officeDocument/2006/relationships/hyperlink" Target="http://www.semrush.com/"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2.xml"/><Relationship Id="rId5" Type="http://schemas.openxmlformats.org/officeDocument/2006/relationships/image" Target="../media/image21.png"/><Relationship Id="rId4" Type="http://schemas.openxmlformats.org/officeDocument/2006/relationships/hyperlink" Target="https://search.google.com/search-console"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12.xml"/><Relationship Id="rId5" Type="http://schemas.openxmlformats.org/officeDocument/2006/relationships/image" Target="../media/image22.png"/><Relationship Id="rId4" Type="http://schemas.openxmlformats.org/officeDocument/2006/relationships/hyperlink" Target="http://www.ads.google.com/home/tools/keyword-planner"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hyperlink" Target="https://trends.google.com/trends/"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12.xml"/><Relationship Id="rId5" Type="http://schemas.openxmlformats.org/officeDocument/2006/relationships/image" Target="../media/image25.png"/><Relationship Id="rId4" Type="http://schemas.openxmlformats.org/officeDocument/2006/relationships/hyperlink" Target="https://www.waterprofessionals.com/"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12.xml"/><Relationship Id="rId4" Type="http://schemas.openxmlformats.org/officeDocument/2006/relationships/hyperlink" Target="https://meetanshi.com/blog/search-engine-marketing-statistics" TargetMode="External"/></Relationships>
</file>

<file path=ppt/slides/_rels/slide40.xml.rels><?xml version="1.0" encoding="UTF-8" standalone="yes"?>
<Relationships xmlns="http://schemas.openxmlformats.org/package/2006/relationships"><Relationship Id="rId8" Type="http://schemas.openxmlformats.org/officeDocument/2006/relationships/hyperlink" Target="https://trends.google.com/trends/" TargetMode="External"/><Relationship Id="rId3" Type="http://schemas.openxmlformats.org/officeDocument/2006/relationships/image" Target="../media/image2.png"/><Relationship Id="rId7" Type="http://schemas.openxmlformats.org/officeDocument/2006/relationships/hyperlink" Target="https://search.google.com/search-console/about" TargetMode="External"/><Relationship Id="rId2" Type="http://schemas.openxmlformats.org/officeDocument/2006/relationships/notesSlide" Target="../notesSlides/notesSlide40.xml"/><Relationship Id="rId1" Type="http://schemas.openxmlformats.org/officeDocument/2006/relationships/slideLayout" Target="../slideLayouts/slideLayout12.xml"/><Relationship Id="rId6" Type="http://schemas.openxmlformats.org/officeDocument/2006/relationships/hyperlink" Target="https://business.google.com/ar-all/ad-tools/keyword-planner" TargetMode="External"/><Relationship Id="rId5" Type="http://schemas.openxmlformats.org/officeDocument/2006/relationships/hyperlink" Target="https://www.semrush.com/" TargetMode="External"/><Relationship Id="rId10" Type="http://schemas.openxmlformats.org/officeDocument/2006/relationships/hyperlink" Target="https://netsitemarketing.com/our-agency/case-studies" TargetMode="External"/><Relationship Id="rId4" Type="http://schemas.openxmlformats.org/officeDocument/2006/relationships/hyperlink" Target="https://clickpatrol.com/ppc-costs-in-europe-2025-how-to-budget-optimize" TargetMode="External"/><Relationship Id="rId9" Type="http://schemas.openxmlformats.org/officeDocument/2006/relationships/hyperlink" Target="https://www.keywordinsights.ai/" TargetMode="External"/></Relationships>
</file>

<file path=ppt/slides/_rels/slide41.xml.rels><?xml version="1.0" encoding="UTF-8" standalone="yes"?>
<Relationships xmlns="http://schemas.openxmlformats.org/package/2006/relationships"><Relationship Id="rId2" Type="http://schemas.openxmlformats.org/officeDocument/2006/relationships/image" Target="../media/image26.jfif"/><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004912" y="4103426"/>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150826" y="1471649"/>
            <a:ext cx="4835236" cy="3231654"/>
          </a:xfrm>
          <a:prstGeom prst="rect">
            <a:avLst/>
          </a:prstGeom>
          <a:noFill/>
        </p:spPr>
        <p:txBody>
          <a:bodyPr wrap="square" rtlCol="0">
            <a:spAutoFit/>
          </a:bodyPr>
          <a:lstStyle/>
          <a:p>
            <a:pPr algn="ctr">
              <a:lnSpc>
                <a:spcPct val="150000"/>
              </a:lnSpc>
            </a:pPr>
            <a:r>
              <a:rPr lang="ar-AE" sz="3200" b="1" dirty="0">
                <a:solidFill>
                  <a:srgbClr val="00AEEF"/>
                </a:solidFill>
              </a:rPr>
              <a:t>حالات دراسية في التسويق الرقمي </a:t>
            </a:r>
          </a:p>
          <a:p>
            <a:pPr algn="ctr">
              <a:lnSpc>
                <a:spcPct val="150000"/>
              </a:lnSpc>
            </a:pPr>
            <a:r>
              <a:rPr lang="en-US" sz="2800" b="1" dirty="0">
                <a:solidFill>
                  <a:srgbClr val="FF0000"/>
                </a:solidFill>
              </a:rPr>
              <a:t>Case Studies in Digital </a:t>
            </a:r>
          </a:p>
          <a:p>
            <a:pPr algn="ctr">
              <a:lnSpc>
                <a:spcPct val="150000"/>
              </a:lnSpc>
            </a:pPr>
            <a:r>
              <a:rPr lang="en-US" sz="2800" b="1" dirty="0">
                <a:solidFill>
                  <a:srgbClr val="FF0000"/>
                </a:solidFill>
              </a:rPr>
              <a:t>Marketing </a:t>
            </a:r>
          </a:p>
          <a:p>
            <a:pPr algn="ctr">
              <a:lnSpc>
                <a:spcPct val="150000"/>
              </a:lnSpc>
            </a:pPr>
            <a:r>
              <a:rPr lang="en-US" sz="2000" b="1" dirty="0">
                <a:latin typeface="Alexandria" charset="0"/>
                <a:cs typeface="Alexandria" charset="0"/>
              </a:rPr>
              <a:t>MKT </a:t>
            </a:r>
            <a:r>
              <a:rPr lang="en-US" sz="2000" b="1" dirty="0" smtClean="0">
                <a:latin typeface="Alexandria" charset="0"/>
                <a:cs typeface="Alexandria" charset="0"/>
              </a:rPr>
              <a:t>323</a:t>
            </a:r>
            <a:endParaRPr lang="ar-AE" sz="2000" b="1" dirty="0">
              <a:latin typeface="Alexandria" charset="0"/>
              <a:cs typeface="Alexandria" charset="0"/>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smtClean="0">
                <a:solidFill>
                  <a:schemeClr val="bg1"/>
                </a:solidFill>
                <a:latin typeface="Alexandria" charset="0"/>
                <a:cs typeface="Alexandria" charset="0"/>
              </a:rPr>
              <a:t>المحاضرة الثالثة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17665509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004912" y="4103426"/>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150826" y="1471649"/>
            <a:ext cx="4835236" cy="3416320"/>
          </a:xfrm>
          <a:prstGeom prst="rect">
            <a:avLst/>
          </a:prstGeom>
          <a:noFill/>
        </p:spPr>
        <p:txBody>
          <a:bodyPr wrap="square" rtlCol="0">
            <a:spAutoFit/>
          </a:bodyPr>
          <a:lstStyle/>
          <a:p>
            <a:pPr algn="ctr">
              <a:lnSpc>
                <a:spcPct val="150000"/>
              </a:lnSpc>
            </a:pPr>
            <a:r>
              <a:rPr lang="ar-AE" sz="3200" b="1" dirty="0">
                <a:solidFill>
                  <a:srgbClr val="00AEEF"/>
                </a:solidFill>
              </a:rPr>
              <a:t>المحاضرة </a:t>
            </a:r>
            <a:r>
              <a:rPr lang="ar-AE" sz="3200" b="1" dirty="0" smtClean="0">
                <a:solidFill>
                  <a:srgbClr val="00AEEF"/>
                </a:solidFill>
              </a:rPr>
              <a:t>الثالثة</a:t>
            </a:r>
            <a:endParaRPr lang="ar-AE" sz="3200" b="1" dirty="0">
              <a:solidFill>
                <a:srgbClr val="00AEEF"/>
              </a:solidFill>
            </a:endParaRPr>
          </a:p>
          <a:p>
            <a:pPr algn="ctr">
              <a:lnSpc>
                <a:spcPct val="150000"/>
              </a:lnSpc>
            </a:pPr>
            <a:r>
              <a:rPr lang="ar-AE" sz="2800" b="1" dirty="0">
                <a:solidFill>
                  <a:srgbClr val="FF0000"/>
                </a:solidFill>
              </a:rPr>
              <a:t>حالة دراسية في </a:t>
            </a:r>
            <a:r>
              <a:rPr lang="ar-AE" sz="2800" b="1" dirty="0" smtClean="0">
                <a:solidFill>
                  <a:srgbClr val="FF0000"/>
                </a:solidFill>
              </a:rPr>
              <a:t>التسويق عبر محركات البحث </a:t>
            </a:r>
          </a:p>
          <a:p>
            <a:pPr algn="ctr">
              <a:lnSpc>
                <a:spcPct val="150000"/>
              </a:lnSpc>
            </a:pPr>
            <a:r>
              <a:rPr lang="en-US" sz="2800" b="1" dirty="0" smtClean="0">
                <a:solidFill>
                  <a:srgbClr val="FF0000"/>
                </a:solidFill>
              </a:rPr>
              <a:t>Search Engine Marketing (SEM)</a:t>
            </a:r>
            <a:endParaRPr lang="ar-AE" sz="2800" b="1" dirty="0">
              <a:solidFill>
                <a:srgbClr val="FF0000"/>
              </a:solidFill>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AE" sz="2800" b="1" dirty="0" smtClean="0">
                <a:solidFill>
                  <a:schemeClr val="bg1"/>
                </a:solidFill>
                <a:latin typeface="Alexandria" charset="0"/>
                <a:cs typeface="Alexandria" charset="0"/>
              </a:rPr>
              <a:t>الثالثة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40670442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124691" y="2076993"/>
            <a:ext cx="11881197" cy="458704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مقدمة</a:t>
            </a:r>
            <a:endParaRPr lang="en-US" sz="3600" b="1" dirty="0"/>
          </a:p>
        </p:txBody>
      </p:sp>
      <p:sp>
        <p:nvSpPr>
          <p:cNvPr id="7" name="مربع نص 6"/>
          <p:cNvSpPr txBox="1"/>
          <p:nvPr/>
        </p:nvSpPr>
        <p:spPr>
          <a:xfrm>
            <a:off x="124691" y="2629567"/>
            <a:ext cx="11554691" cy="3970318"/>
          </a:xfrm>
          <a:prstGeom prst="rect">
            <a:avLst/>
          </a:prstGeom>
          <a:noFill/>
        </p:spPr>
        <p:txBody>
          <a:bodyPr wrap="square" rtlCol="0">
            <a:spAutoFit/>
          </a:bodyPr>
          <a:lstStyle/>
          <a:p>
            <a:pPr algn="just" rtl="1">
              <a:lnSpc>
                <a:spcPct val="150000"/>
              </a:lnSpc>
            </a:pPr>
            <a:r>
              <a:rPr lang="ar-AE" sz="2400" dirty="0" smtClean="0"/>
              <a:t>تطورت محركات البحث لتصبح إحدى الأدوات المفيدة المتاحة على الإنترنت، وجزءً لا يتجزأ من حياتنا العصرية. ومع توليد ما يقرب من </a:t>
            </a:r>
            <a:r>
              <a:rPr lang="en-US" sz="2400" dirty="0" smtClean="0"/>
              <a:t>30</a:t>
            </a:r>
            <a:r>
              <a:rPr lang="ar-AE" sz="2400" dirty="0" smtClean="0"/>
              <a:t>% من حركة مرور الويب العالمية (زيارات المواقع الالكترونية) </a:t>
            </a:r>
            <a:r>
              <a:rPr lang="en-US" sz="2400" dirty="0" smtClean="0"/>
              <a:t>Traffic</a:t>
            </a:r>
            <a:r>
              <a:rPr lang="ar-AE" sz="2400" dirty="0" smtClean="0"/>
              <a:t> من خلال محركات البحث الإلكتروني، ووصول ملايين العملاء إلى مواقع مثل جوجل يوميًا للبحث عن المنتجات، بدأت الشركات في وضع حملات البحث على الويب في مقدمة مزيجها التسويقي الرقمي. تستهدف الإعلانات المعروضة على صفحات نتائج محركات البحث بوضوح المصطلحات (الكلمات المفتاحية التي يبحث عنها العملاء، مما يزيد من احتمالية التحويل أي عملية الشراء للمنتج في حال بحث المستخدم عن منتج ليقوم بشرائه أو بحثه عن منصة معينة للتسجيل فيها والاستفادة من خدماتها، ويُمكّن الإعلان على محركات البحث من أن يكون نهجًا تسويقيًا ناجحًا للغاية.</a:t>
            </a:r>
          </a:p>
        </p:txBody>
      </p:sp>
    </p:spTree>
    <p:extLst>
      <p:ext uri="{BB962C8B-B14F-4D97-AF65-F5344CB8AC3E}">
        <p14:creationId xmlns:p14="http://schemas.microsoft.com/office/powerpoint/2010/main" val="16323000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 xmlns:a16="http://schemas.microsoft.com/office/drawing/2014/main" id="{9AE53F59-FBF1-48B9-807B-930F791BAF57}"/>
              </a:ext>
            </a:extLst>
          </p:cNvPr>
          <p:cNvSpPr/>
          <p:nvPr/>
        </p:nvSpPr>
        <p:spPr>
          <a:xfrm>
            <a:off x="6497782" y="2334228"/>
            <a:ext cx="5694218" cy="452377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 xmlns:a16="http://schemas.microsoft.com/office/drawing/2014/main" id="{CF5ACEFB-2791-2E98-D3B7-D5AA6CC4F450}"/>
              </a:ext>
            </a:extLst>
          </p:cNvPr>
          <p:cNvSpPr txBox="1"/>
          <p:nvPr/>
        </p:nvSpPr>
        <p:spPr>
          <a:xfrm>
            <a:off x="1774248" y="895596"/>
            <a:ext cx="6153150" cy="751488"/>
          </a:xfrm>
          <a:prstGeom prst="rect">
            <a:avLst/>
          </a:prstGeom>
          <a:noFill/>
        </p:spPr>
        <p:txBody>
          <a:bodyPr wrap="square">
            <a:spAutoFit/>
          </a:bodyPr>
          <a:lstStyle/>
          <a:p>
            <a:pPr lvl="0" algn="ctr" rtl="1">
              <a:lnSpc>
                <a:spcPct val="150000"/>
              </a:lnSpc>
            </a:pPr>
            <a:r>
              <a:rPr lang="ar-AE" sz="3200" b="1" dirty="0">
                <a:solidFill>
                  <a:srgbClr val="00AEEF"/>
                </a:solidFill>
              </a:rPr>
              <a:t>ما هو محرك البحث </a:t>
            </a:r>
            <a:r>
              <a:rPr lang="en-US" sz="3200" b="1" dirty="0" smtClean="0">
                <a:solidFill>
                  <a:srgbClr val="00AEEF"/>
                </a:solidFill>
              </a:rPr>
              <a:t> Search </a:t>
            </a:r>
            <a:r>
              <a:rPr lang="en-US" sz="3200" b="1" dirty="0">
                <a:solidFill>
                  <a:srgbClr val="00AEEF"/>
                </a:solidFill>
              </a:rPr>
              <a:t>Engine </a:t>
            </a:r>
            <a:r>
              <a:rPr lang="ar-SA" sz="3200" b="1" dirty="0" smtClean="0">
                <a:solidFill>
                  <a:srgbClr val="00AEEF"/>
                </a:solidFill>
              </a:rPr>
              <a:t>؟</a:t>
            </a:r>
            <a:endParaRPr lang="ar-SY" sz="3200" b="1" dirty="0">
              <a:solidFill>
                <a:srgbClr val="00AEEF"/>
              </a:solidFill>
            </a:endParaRPr>
          </a:p>
        </p:txBody>
      </p:sp>
      <p:pic>
        <p:nvPicPr>
          <p:cNvPr id="3" name="صورة 2"/>
          <p:cNvPicPr>
            <a:picLocks noChangeAspect="1"/>
          </p:cNvPicPr>
          <p:nvPr/>
        </p:nvPicPr>
        <p:blipFill rotWithShape="1">
          <a:blip r:embed="rId4">
            <a:extLst>
              <a:ext uri="{28A0092B-C50C-407E-A947-70E740481C1C}">
                <a14:useLocalDpi xmlns:a14="http://schemas.microsoft.com/office/drawing/2010/main" val="0"/>
              </a:ext>
            </a:extLst>
          </a:blip>
          <a:srcRect l="7485" r="4011" b="2136"/>
          <a:stretch/>
        </p:blipFill>
        <p:spPr>
          <a:xfrm>
            <a:off x="0" y="2334228"/>
            <a:ext cx="6497782" cy="4523772"/>
          </a:xfrm>
          <a:prstGeom prst="rect">
            <a:avLst/>
          </a:prstGeom>
        </p:spPr>
      </p:pic>
      <p:sp>
        <p:nvSpPr>
          <p:cNvPr id="2" name="مربع نص 1"/>
          <p:cNvSpPr txBox="1"/>
          <p:nvPr/>
        </p:nvSpPr>
        <p:spPr>
          <a:xfrm>
            <a:off x="6730917" y="2703016"/>
            <a:ext cx="5173112" cy="4154984"/>
          </a:xfrm>
          <a:prstGeom prst="rect">
            <a:avLst/>
          </a:prstGeom>
          <a:noFill/>
        </p:spPr>
        <p:txBody>
          <a:bodyPr wrap="square" rtlCol="0">
            <a:spAutoFit/>
          </a:bodyPr>
          <a:lstStyle/>
          <a:p>
            <a:pPr algn="just" rtl="1"/>
            <a:r>
              <a:rPr lang="ar-AE" sz="2400" dirty="0" smtClean="0"/>
              <a:t>تطبيق برمجي يبحث عن المعلومات ذات الصلة استناداً إلى الكلمات المفتاحية التي يدخلها المستخدمون ضمن هذا التطبيق.</a:t>
            </a:r>
          </a:p>
          <a:p>
            <a:pPr algn="just" rtl="1"/>
            <a:r>
              <a:rPr lang="ar-AE" sz="2400" dirty="0" smtClean="0"/>
              <a:t>هناك آلاف من محركات البحث المحلية والعالمية ولكن أشهر محركات البحث هو محرك البحث </a:t>
            </a:r>
            <a:r>
              <a:rPr lang="en-US" sz="2400" dirty="0" smtClean="0"/>
              <a:t>Google</a:t>
            </a:r>
            <a:r>
              <a:rPr lang="ar-AE" sz="2400" dirty="0" smtClean="0"/>
              <a:t> وهناك محركات بحث شهيرة أخرى مثل  </a:t>
            </a:r>
            <a:r>
              <a:rPr lang="en-US" sz="2400" dirty="0" smtClean="0"/>
              <a:t>Bing</a:t>
            </a:r>
            <a:r>
              <a:rPr lang="ar-AE" sz="2400" dirty="0" smtClean="0"/>
              <a:t>، </a:t>
            </a:r>
            <a:r>
              <a:rPr lang="en-US" sz="2400" dirty="0" err="1" smtClean="0"/>
              <a:t>Yahoo,Ask</a:t>
            </a:r>
            <a:r>
              <a:rPr lang="en-US" sz="2400" dirty="0" smtClean="0"/>
              <a:t>,</a:t>
            </a:r>
            <a:r>
              <a:rPr lang="ar-SA" sz="2400" dirty="0" smtClean="0"/>
              <a:t>  إلى جانب محركات بحث </a:t>
            </a:r>
            <a:r>
              <a:rPr lang="ar-SA" sz="2400" dirty="0"/>
              <a:t>متخصصة </a:t>
            </a:r>
            <a:r>
              <a:rPr lang="ar-SA" sz="2400" dirty="0" smtClean="0"/>
              <a:t>بدول معينة مثل </a:t>
            </a:r>
            <a:r>
              <a:rPr lang="en-US" sz="2400" dirty="0" smtClean="0"/>
              <a:t>Baidu</a:t>
            </a:r>
            <a:r>
              <a:rPr lang="en-US" sz="2400" dirty="0"/>
              <a:t>) </a:t>
            </a:r>
            <a:r>
              <a:rPr lang="ar-SA" sz="2400" dirty="0" smtClean="0"/>
              <a:t>) للصين، و</a:t>
            </a:r>
            <a:r>
              <a:rPr lang="en-US" sz="2400" dirty="0" err="1" smtClean="0"/>
              <a:t>Yandex</a:t>
            </a:r>
            <a:r>
              <a:rPr lang="en-US" sz="2400" dirty="0" smtClean="0"/>
              <a:t>) </a:t>
            </a:r>
            <a:r>
              <a:rPr lang="ar-SA" sz="2400" dirty="0" smtClean="0"/>
              <a:t>) لروسيا</a:t>
            </a:r>
            <a:r>
              <a:rPr lang="ar-AE" sz="2400" dirty="0" smtClean="0"/>
              <a:t>، ومحرك </a:t>
            </a:r>
            <a:r>
              <a:rPr lang="en-US" sz="2400" dirty="0" smtClean="0"/>
              <a:t>DuckDuckGo</a:t>
            </a:r>
            <a:r>
              <a:rPr lang="ar-AE" sz="2400" dirty="0" smtClean="0"/>
              <a:t> الذي يركز على الخصوصية ولا يسمح بتتبع بيانات المستخدم.</a:t>
            </a:r>
          </a:p>
        </p:txBody>
      </p:sp>
    </p:spTree>
    <p:extLst>
      <p:ext uri="{BB962C8B-B14F-4D97-AF65-F5344CB8AC3E}">
        <p14:creationId xmlns:p14="http://schemas.microsoft.com/office/powerpoint/2010/main" val="13209111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 xmlns:a16="http://schemas.microsoft.com/office/drawing/2014/main" id="{9AE53F59-FBF1-48B9-807B-930F791BAF57}"/>
              </a:ext>
            </a:extLst>
          </p:cNvPr>
          <p:cNvSpPr/>
          <p:nvPr/>
        </p:nvSpPr>
        <p:spPr>
          <a:xfrm>
            <a:off x="4738254" y="1955866"/>
            <a:ext cx="7419111" cy="4902133"/>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 xmlns:a16="http://schemas.microsoft.com/office/drawing/2014/main" id="{CF5ACEFB-2791-2E98-D3B7-D5AA6CC4F450}"/>
              </a:ext>
            </a:extLst>
          </p:cNvPr>
          <p:cNvSpPr txBox="1"/>
          <p:nvPr/>
        </p:nvSpPr>
        <p:spPr>
          <a:xfrm>
            <a:off x="1939636" y="1110126"/>
            <a:ext cx="7442489" cy="751488"/>
          </a:xfrm>
          <a:prstGeom prst="rect">
            <a:avLst/>
          </a:prstGeom>
          <a:noFill/>
        </p:spPr>
        <p:txBody>
          <a:bodyPr wrap="square">
            <a:spAutoFit/>
          </a:bodyPr>
          <a:lstStyle/>
          <a:p>
            <a:pPr lvl="0" algn="ctr" rtl="1">
              <a:lnSpc>
                <a:spcPct val="150000"/>
              </a:lnSpc>
            </a:pPr>
            <a:r>
              <a:rPr lang="ar-AE" sz="3200" b="1" dirty="0">
                <a:solidFill>
                  <a:srgbClr val="00AEEF"/>
                </a:solidFill>
              </a:rPr>
              <a:t>ما هو التسويق عبر محركات </a:t>
            </a:r>
            <a:r>
              <a:rPr lang="ar-AE" sz="3200" b="1" dirty="0" smtClean="0">
                <a:solidFill>
                  <a:srgbClr val="00AEEF"/>
                </a:solidFill>
              </a:rPr>
              <a:t>البحث </a:t>
            </a:r>
            <a:r>
              <a:rPr lang="en-US" sz="3200" b="1" dirty="0" smtClean="0">
                <a:solidFill>
                  <a:srgbClr val="00AEEF"/>
                </a:solidFill>
              </a:rPr>
              <a:t>SEM</a:t>
            </a:r>
            <a:r>
              <a:rPr lang="ar-AE" sz="3200" b="1" dirty="0">
                <a:solidFill>
                  <a:srgbClr val="00AEEF"/>
                </a:solidFill>
              </a:rPr>
              <a:t>؟</a:t>
            </a:r>
            <a:endParaRPr lang="ar-SY" sz="3200" b="1" dirty="0">
              <a:solidFill>
                <a:srgbClr val="00AEEF"/>
              </a:solidFill>
            </a:endParaRPr>
          </a:p>
        </p:txBody>
      </p:sp>
      <p:sp>
        <p:nvSpPr>
          <p:cNvPr id="2" name="مربع نص 1"/>
          <p:cNvSpPr txBox="1"/>
          <p:nvPr/>
        </p:nvSpPr>
        <p:spPr>
          <a:xfrm>
            <a:off x="5152562" y="2458323"/>
            <a:ext cx="6590494" cy="5009833"/>
          </a:xfrm>
          <a:prstGeom prst="rect">
            <a:avLst/>
          </a:prstGeom>
          <a:noFill/>
        </p:spPr>
        <p:txBody>
          <a:bodyPr wrap="square" rtlCol="0">
            <a:spAutoFit/>
          </a:bodyPr>
          <a:lstStyle/>
          <a:p>
            <a:pPr algn="just" rtl="1">
              <a:lnSpc>
                <a:spcPct val="150000"/>
              </a:lnSpc>
            </a:pPr>
            <a:r>
              <a:rPr lang="ar-SA" sz="2400" dirty="0" smtClean="0"/>
              <a:t>يمكن تعريف </a:t>
            </a:r>
            <a:r>
              <a:rPr lang="ar-AE" sz="2400" dirty="0" smtClean="0"/>
              <a:t>التسويق </a:t>
            </a:r>
            <a:r>
              <a:rPr lang="ar-AE" sz="2400" dirty="0"/>
              <a:t>عبر محركات البحث </a:t>
            </a:r>
            <a:r>
              <a:rPr lang="en-US" sz="2400" dirty="0"/>
              <a:t>SEM</a:t>
            </a:r>
            <a:r>
              <a:rPr lang="ar-AE" sz="2400" dirty="0"/>
              <a:t> </a:t>
            </a:r>
            <a:r>
              <a:rPr lang="ar-AE" sz="2400" dirty="0" smtClean="0"/>
              <a:t>بأنه أحد </a:t>
            </a:r>
            <a:r>
              <a:rPr lang="ar-AE" sz="2400" dirty="0"/>
              <a:t>أنواع التسويق الرقمي والذي يهدف إلى تحقيق المبيعات والأرباح من خلال زيارات المستخدمين الواردة من محركات البحث</a:t>
            </a:r>
            <a:r>
              <a:rPr lang="ar-AE" sz="2400" dirty="0" smtClean="0"/>
              <a:t>.</a:t>
            </a:r>
            <a:endParaRPr lang="ar-SA" sz="2400" dirty="0" smtClean="0"/>
          </a:p>
          <a:p>
            <a:pPr algn="just" rtl="1">
              <a:lnSpc>
                <a:spcPct val="150000"/>
              </a:lnSpc>
            </a:pPr>
            <a:r>
              <a:rPr lang="ar-SA" sz="2400" dirty="0" smtClean="0"/>
              <a:t>كما يمكن </a:t>
            </a:r>
            <a:r>
              <a:rPr lang="ar-AE" sz="2400" dirty="0" smtClean="0"/>
              <a:t>تعريف </a:t>
            </a:r>
            <a:r>
              <a:rPr lang="ar-AE" sz="2400" dirty="0"/>
              <a:t>تسويق محركات البحث (</a:t>
            </a:r>
            <a:r>
              <a:rPr lang="en-US" sz="2400" dirty="0"/>
              <a:t>SEM) </a:t>
            </a:r>
            <a:r>
              <a:rPr lang="ar-AE" sz="2400" dirty="0"/>
              <a:t>)على أنه وضع رسالة في محرك بحث مما يؤدي إلى تشجيع </a:t>
            </a:r>
            <a:r>
              <a:rPr lang="ar-AE" sz="2400" dirty="0" smtClean="0"/>
              <a:t>المستخدم على إجراء نقرات </a:t>
            </a:r>
            <a:r>
              <a:rPr lang="ar-AE" sz="2400" dirty="0"/>
              <a:t>معينة عندما يكتب المستخدم عبارة رئيسية محددة على موقع </a:t>
            </a:r>
            <a:r>
              <a:rPr lang="ar-AE" sz="2400" dirty="0" smtClean="0"/>
              <a:t>ويب.  </a:t>
            </a:r>
            <a:endParaRPr lang="ar-SA" sz="2400" dirty="0"/>
          </a:p>
          <a:p>
            <a:pPr algn="just" rtl="1">
              <a:lnSpc>
                <a:spcPct val="150000"/>
              </a:lnSpc>
            </a:pPr>
            <a:endParaRPr lang="ar-AE" sz="2400" dirty="0"/>
          </a:p>
          <a:p>
            <a:pPr algn="just" rtl="1">
              <a:lnSpc>
                <a:spcPct val="150000"/>
              </a:lnSpc>
            </a:pPr>
            <a:endParaRPr lang="ar-AE" sz="2400" dirty="0" smtClean="0"/>
          </a:p>
        </p:txBody>
      </p:sp>
      <p:pic>
        <p:nvPicPr>
          <p:cNvPr id="3" name="صورة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955866"/>
            <a:ext cx="4738255" cy="4902133"/>
          </a:xfrm>
          <a:prstGeom prst="rect">
            <a:avLst/>
          </a:prstGeom>
        </p:spPr>
      </p:pic>
    </p:spTree>
    <p:extLst>
      <p:ext uri="{BB962C8B-B14F-4D97-AF65-F5344CB8AC3E}">
        <p14:creationId xmlns:p14="http://schemas.microsoft.com/office/powerpoint/2010/main" val="36403746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 xmlns:a16="http://schemas.microsoft.com/office/drawing/2014/main" id="{9AE53F59-FBF1-48B9-807B-930F791BAF57}"/>
              </a:ext>
            </a:extLst>
          </p:cNvPr>
          <p:cNvSpPr/>
          <p:nvPr/>
        </p:nvSpPr>
        <p:spPr>
          <a:xfrm>
            <a:off x="-1" y="2071254"/>
            <a:ext cx="12211051" cy="403388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 xmlns:a16="http://schemas.microsoft.com/office/drawing/2014/main" id="{CF5ACEFB-2791-2E98-D3B7-D5AA6CC4F450}"/>
              </a:ext>
            </a:extLst>
          </p:cNvPr>
          <p:cNvSpPr txBox="1"/>
          <p:nvPr/>
        </p:nvSpPr>
        <p:spPr>
          <a:xfrm>
            <a:off x="2898084" y="1162309"/>
            <a:ext cx="6153150" cy="584775"/>
          </a:xfrm>
          <a:prstGeom prst="rect">
            <a:avLst/>
          </a:prstGeom>
          <a:noFill/>
        </p:spPr>
        <p:txBody>
          <a:bodyPr wrap="square">
            <a:spAutoFit/>
          </a:bodyPr>
          <a:lstStyle/>
          <a:p>
            <a:pPr algn="ctr" rtl="1"/>
            <a:r>
              <a:rPr lang="ar-SA" sz="3200" b="1" dirty="0" smtClean="0">
                <a:solidFill>
                  <a:srgbClr val="00AEEF"/>
                </a:solidFill>
              </a:rPr>
              <a:t>أهمية التسويق عبر محركات البحث</a:t>
            </a:r>
            <a:endParaRPr lang="ar-SA" sz="3200" b="1" dirty="0">
              <a:solidFill>
                <a:srgbClr val="00AEEF"/>
              </a:solidFill>
            </a:endParaRPr>
          </a:p>
        </p:txBody>
      </p:sp>
      <p:sp>
        <p:nvSpPr>
          <p:cNvPr id="2" name="مربع نص 1"/>
          <p:cNvSpPr txBox="1"/>
          <p:nvPr/>
        </p:nvSpPr>
        <p:spPr>
          <a:xfrm>
            <a:off x="381925" y="2134820"/>
            <a:ext cx="11623964" cy="3970318"/>
          </a:xfrm>
          <a:prstGeom prst="rect">
            <a:avLst/>
          </a:prstGeom>
          <a:noFill/>
        </p:spPr>
        <p:txBody>
          <a:bodyPr wrap="square" rtlCol="0">
            <a:spAutoFit/>
          </a:bodyPr>
          <a:lstStyle/>
          <a:p>
            <a:pPr algn="just" rtl="1">
              <a:lnSpc>
                <a:spcPct val="150000"/>
              </a:lnSpc>
            </a:pPr>
            <a:r>
              <a:rPr lang="ar-AE" sz="2400" dirty="0"/>
              <a:t>يُعد البحث عبر الإنترنت نشاطًا شائعًا وحيويًا في التجارة </a:t>
            </a:r>
            <a:r>
              <a:rPr lang="ar-AE" sz="2400" dirty="0" smtClean="0"/>
              <a:t>الإلكترونية، حيث تلعب </a:t>
            </a:r>
            <a:r>
              <a:rPr lang="ar-AE" sz="2400" dirty="0"/>
              <a:t>محركات البحث دورًا هامًا في </a:t>
            </a:r>
            <a:r>
              <a:rPr lang="ar-AE" sz="2400" dirty="0" smtClean="0"/>
              <a:t>الويب؛ </a:t>
            </a:r>
            <a:r>
              <a:rPr lang="ar-AE" sz="2400" dirty="0"/>
              <a:t>إذ يأتي أكثر من نصف حركة مرور الويب الآن من </a:t>
            </a:r>
            <a:r>
              <a:rPr lang="ar-AE" sz="2400" dirty="0" smtClean="0"/>
              <a:t>محركات البحث</a:t>
            </a:r>
            <a:r>
              <a:rPr lang="ar-AE" sz="2400" dirty="0"/>
              <a:t>، </a:t>
            </a:r>
            <a:r>
              <a:rPr lang="ar-AE" sz="2400" dirty="0" smtClean="0"/>
              <a:t>وبذلك تتفوق بشكل كبير على الزيارات المباشرة للمواقع الالكترونية من خلال كتابة رابط </a:t>
            </a:r>
            <a:r>
              <a:rPr lang="en-US" sz="2400" dirty="0" smtClean="0"/>
              <a:t>URL</a:t>
            </a:r>
            <a:r>
              <a:rPr lang="ar-AE" sz="2400" dirty="0" smtClean="0"/>
              <a:t>الخاص بها.</a:t>
            </a:r>
            <a:r>
              <a:rPr lang="en-US" sz="2400" dirty="0" smtClean="0"/>
              <a:t> </a:t>
            </a:r>
            <a:r>
              <a:rPr lang="ar-AE" sz="2400" dirty="0" smtClean="0"/>
              <a:t>وتزداد </a:t>
            </a:r>
            <a:r>
              <a:rPr lang="ar-AE" sz="2400" dirty="0"/>
              <a:t>أهمية محركات البحث كجسور حيوية بين الشركات التي تستخدم الإنترنت لبناء علامتها التجارية وعملائها المستهدفين، مع ازدياد شيوع عمليات </a:t>
            </a:r>
            <a:r>
              <a:rPr lang="ar-AE" sz="2400" dirty="0" smtClean="0"/>
              <a:t>البحث بين المستخدمين. </a:t>
            </a:r>
            <a:r>
              <a:rPr lang="ar-AE" sz="2400" dirty="0"/>
              <a:t>وبالمقارنة مع قنوات الإعلان الرقمي الأخرى، يُعد تسويق محركات البحث الأكثر تكلفة للشركات. ووفقًا للمحللين، سيستحوذ تسويق محركات البحث في نهاية المطاف على حصة كبيرة من سوق الإعلان الرقمي، وهو المجال الذي يُتوقع أن تتطور فيه عمليات التجارة الإلكترونية بأسرع ما </a:t>
            </a:r>
            <a:r>
              <a:rPr lang="ar-AE" sz="2400" dirty="0" smtClean="0"/>
              <a:t>يمكن.</a:t>
            </a:r>
          </a:p>
        </p:txBody>
      </p:sp>
    </p:spTree>
    <p:extLst>
      <p:ext uri="{BB962C8B-B14F-4D97-AF65-F5344CB8AC3E}">
        <p14:creationId xmlns:p14="http://schemas.microsoft.com/office/powerpoint/2010/main" val="9758524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 xmlns:a16="http://schemas.microsoft.com/office/drawing/2014/main" id="{9AE53F59-FBF1-48B9-807B-930F791BAF57}"/>
              </a:ext>
            </a:extLst>
          </p:cNvPr>
          <p:cNvSpPr/>
          <p:nvPr/>
        </p:nvSpPr>
        <p:spPr>
          <a:xfrm>
            <a:off x="1" y="1767156"/>
            <a:ext cx="12192000" cy="509084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 name="صورة 1"/>
          <p:cNvPicPr>
            <a:picLocks noChangeAspect="1"/>
          </p:cNvPicPr>
          <p:nvPr/>
        </p:nvPicPr>
        <p:blipFill rotWithShape="1">
          <a:blip r:embed="rId3">
            <a:extLst>
              <a:ext uri="{28A0092B-C50C-407E-A947-70E740481C1C}">
                <a14:useLocalDpi xmlns:a14="http://schemas.microsoft.com/office/drawing/2010/main" val="0"/>
              </a:ext>
            </a:extLst>
          </a:blip>
          <a:srcRect l="-1259" t="14499" r="1259" b="-14499"/>
          <a:stretch/>
        </p:blipFill>
        <p:spPr>
          <a:xfrm>
            <a:off x="0" y="3193478"/>
            <a:ext cx="3105659" cy="2831931"/>
          </a:xfrm>
          <a:prstGeom prst="rect">
            <a:avLst/>
          </a:prstGeom>
        </p:spPr>
      </p:pic>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 xmlns:a16="http://schemas.microsoft.com/office/drawing/2014/main" id="{CF5ACEFB-2791-2E98-D3B7-D5AA6CC4F450}"/>
              </a:ext>
            </a:extLst>
          </p:cNvPr>
          <p:cNvSpPr txBox="1"/>
          <p:nvPr/>
        </p:nvSpPr>
        <p:spPr>
          <a:xfrm>
            <a:off x="2676525" y="727970"/>
            <a:ext cx="6153150" cy="751488"/>
          </a:xfrm>
          <a:prstGeom prst="rect">
            <a:avLst/>
          </a:prstGeom>
          <a:noFill/>
        </p:spPr>
        <p:txBody>
          <a:bodyPr wrap="square">
            <a:spAutoFit/>
          </a:bodyPr>
          <a:lstStyle/>
          <a:p>
            <a:pPr lvl="0" algn="ctr" rtl="1">
              <a:lnSpc>
                <a:spcPct val="150000"/>
              </a:lnSpc>
            </a:pPr>
            <a:r>
              <a:rPr lang="ar-AE" sz="3200" b="1" dirty="0" smtClean="0">
                <a:solidFill>
                  <a:srgbClr val="00AEEF"/>
                </a:solidFill>
              </a:rPr>
              <a:t>إحصائيات حول التسويق عبر محركات البحث</a:t>
            </a:r>
            <a:endParaRPr lang="en-US" sz="3200" b="1" dirty="0">
              <a:solidFill>
                <a:srgbClr val="00AEEF"/>
              </a:solidFill>
            </a:endParaRPr>
          </a:p>
        </p:txBody>
      </p:sp>
      <p:sp>
        <p:nvSpPr>
          <p:cNvPr id="12" name="مربع نص 11">
            <a:extLst>
              <a:ext uri="{FF2B5EF4-FFF2-40B4-BE49-F238E27FC236}">
                <a16:creationId xmlns="" xmlns:a16="http://schemas.microsoft.com/office/drawing/2014/main" id="{51F762BF-3B65-98F2-E04D-D8164F8E132A}"/>
              </a:ext>
            </a:extLst>
          </p:cNvPr>
          <p:cNvSpPr txBox="1"/>
          <p:nvPr/>
        </p:nvSpPr>
        <p:spPr>
          <a:xfrm>
            <a:off x="2264526" y="1687354"/>
            <a:ext cx="9741363" cy="5170646"/>
          </a:xfrm>
          <a:prstGeom prst="rect">
            <a:avLst/>
          </a:prstGeom>
          <a:noFill/>
        </p:spPr>
        <p:txBody>
          <a:bodyPr wrap="square" rtlCol="1">
            <a:spAutoFit/>
          </a:bodyPr>
          <a:lstStyle/>
          <a:p>
            <a:pPr lvl="0" algn="just" rtl="1">
              <a:lnSpc>
                <a:spcPct val="150000"/>
              </a:lnSpc>
            </a:pPr>
            <a:r>
              <a:rPr lang="ar-AE" sz="2000" b="1" dirty="0" smtClean="0"/>
              <a:t>إحصائيات حول التسويق عبر محركات البحث </a:t>
            </a:r>
            <a:r>
              <a:rPr lang="en-US" sz="2000" b="1" dirty="0" smtClean="0"/>
              <a:t>SEM</a:t>
            </a:r>
            <a:r>
              <a:rPr lang="ar-AE" sz="2000" b="1" dirty="0"/>
              <a:t> </a:t>
            </a:r>
            <a:r>
              <a:rPr lang="ar-AE" sz="2000" b="1" dirty="0" smtClean="0"/>
              <a:t>وفق منصة  </a:t>
            </a:r>
            <a:r>
              <a:rPr lang="en-US" sz="2000" b="1" dirty="0" err="1" smtClean="0"/>
              <a:t>Meetanshi</a:t>
            </a:r>
            <a:r>
              <a:rPr lang="ar-AE" sz="2000" b="1" dirty="0" smtClean="0"/>
              <a:t> المتخصصة بحلول التجارة الالكترونية: </a:t>
            </a:r>
          </a:p>
          <a:p>
            <a:pPr marL="342900" lvl="0" indent="-342900" algn="just" rtl="1">
              <a:lnSpc>
                <a:spcPct val="150000"/>
              </a:lnSpc>
              <a:buFont typeface="Arial" panose="020B0604020202020204" pitchFamily="34" charset="0"/>
              <a:buChar char="•"/>
            </a:pPr>
            <a:r>
              <a:rPr lang="ar-AE" sz="2000" dirty="0"/>
              <a:t>تستحوذ جوجل على </a:t>
            </a:r>
            <a:r>
              <a:rPr lang="en-US" sz="2000" dirty="0" smtClean="0"/>
              <a:t>89.62</a:t>
            </a:r>
            <a:r>
              <a:rPr lang="ar-AE" sz="2000" dirty="0" smtClean="0"/>
              <a:t>% </a:t>
            </a:r>
            <a:r>
              <a:rPr lang="ar-AE" sz="2000" dirty="0"/>
              <a:t>من حصة السوق العالمية لمحركات البحث</a:t>
            </a:r>
            <a:r>
              <a:rPr lang="ar-AE" sz="2000" dirty="0" smtClean="0"/>
              <a:t>.</a:t>
            </a:r>
            <a:endParaRPr lang="en-US" sz="2000" dirty="0" smtClean="0"/>
          </a:p>
          <a:p>
            <a:pPr marL="342900" lvl="0" indent="-342900" algn="just" rtl="1">
              <a:lnSpc>
                <a:spcPct val="150000"/>
              </a:lnSpc>
              <a:buFont typeface="Arial" panose="020B0604020202020204" pitchFamily="34" charset="0"/>
              <a:buChar char="•"/>
            </a:pPr>
            <a:r>
              <a:rPr lang="ar-AE" sz="2000" dirty="0" smtClean="0"/>
              <a:t>بلغ </a:t>
            </a:r>
            <a:r>
              <a:rPr lang="ar-AE" sz="2000" dirty="0"/>
              <a:t>الإنفاق الإعلاني </a:t>
            </a:r>
            <a:r>
              <a:rPr lang="ar-AE" sz="2000" dirty="0" smtClean="0"/>
              <a:t>العالمي في محركات البحث حوالي </a:t>
            </a:r>
            <a:r>
              <a:rPr lang="en-US" sz="2000" dirty="0" smtClean="0"/>
              <a:t>351</a:t>
            </a:r>
            <a:r>
              <a:rPr lang="ar-AE" sz="2000" dirty="0" smtClean="0"/>
              <a:t> مليار </a:t>
            </a:r>
            <a:r>
              <a:rPr lang="ar-AE" sz="2000" dirty="0"/>
              <a:t>دولار أمريكي في عام </a:t>
            </a:r>
            <a:r>
              <a:rPr lang="en-US" sz="2000" dirty="0" smtClean="0"/>
              <a:t>2025</a:t>
            </a:r>
            <a:r>
              <a:rPr lang="ar-AE" sz="2000" dirty="0" smtClean="0"/>
              <a:t>.</a:t>
            </a:r>
            <a:endParaRPr lang="en-US" sz="2000" dirty="0" smtClean="0"/>
          </a:p>
          <a:p>
            <a:pPr marL="342900" lvl="0" indent="-342900" algn="just" rtl="1">
              <a:lnSpc>
                <a:spcPct val="150000"/>
              </a:lnSpc>
              <a:buFont typeface="Arial" panose="020B0604020202020204" pitchFamily="34" charset="0"/>
              <a:buChar char="•"/>
            </a:pPr>
            <a:r>
              <a:rPr lang="ar-AE" sz="2000" dirty="0" smtClean="0"/>
              <a:t>يُقدر </a:t>
            </a:r>
            <a:r>
              <a:rPr lang="ar-AE" sz="2000" dirty="0"/>
              <a:t>متوسط ​​الإنفاق الإعلاني </a:t>
            </a:r>
            <a:r>
              <a:rPr lang="ar-AE" sz="2000" dirty="0" smtClean="0"/>
              <a:t>على الإعلان عبر محركات البحث لكل </a:t>
            </a:r>
            <a:r>
              <a:rPr lang="ar-AE" sz="2000" dirty="0"/>
              <a:t>مستخدم للإنترنت بـ </a:t>
            </a:r>
            <a:r>
              <a:rPr lang="en-US" sz="2000" dirty="0" smtClean="0"/>
              <a:t>58.21</a:t>
            </a:r>
            <a:r>
              <a:rPr lang="ar-AE" sz="2000" dirty="0" smtClean="0"/>
              <a:t> دولارًا </a:t>
            </a:r>
            <a:r>
              <a:rPr lang="ar-AE" sz="2000" dirty="0"/>
              <a:t>أمريكيًا في عام </a:t>
            </a:r>
            <a:r>
              <a:rPr lang="en-US" sz="2000" dirty="0" smtClean="0"/>
              <a:t>2025</a:t>
            </a:r>
            <a:r>
              <a:rPr lang="ar-AE" sz="2000" dirty="0" smtClean="0"/>
              <a:t>.</a:t>
            </a:r>
          </a:p>
          <a:p>
            <a:pPr marL="342900" lvl="0" indent="-342900" algn="just" rtl="1">
              <a:lnSpc>
                <a:spcPct val="150000"/>
              </a:lnSpc>
              <a:buFont typeface="Arial" panose="020B0604020202020204" pitchFamily="34" charset="0"/>
              <a:buChar char="•"/>
            </a:pPr>
            <a:r>
              <a:rPr lang="ar-AE" sz="2000" dirty="0" smtClean="0"/>
              <a:t>من المتوقع </a:t>
            </a:r>
            <a:r>
              <a:rPr lang="ar-AE" sz="2000" dirty="0"/>
              <a:t>أن </a:t>
            </a:r>
            <a:r>
              <a:rPr lang="ar-AE" sz="2000" dirty="0" smtClean="0"/>
              <a:t>يستحوذا الإعلان عبر محركات البحث  على حوالي </a:t>
            </a:r>
            <a:r>
              <a:rPr lang="en-US" sz="2000" dirty="0" smtClean="0"/>
              <a:t>61</a:t>
            </a:r>
            <a:r>
              <a:rPr lang="ar-AE" sz="2000" dirty="0" smtClean="0"/>
              <a:t> % </a:t>
            </a:r>
            <a:r>
              <a:rPr lang="ar-AE" sz="2000" dirty="0"/>
              <a:t>من إجمالي الإنفاق الإعلاني بحلول عام </a:t>
            </a:r>
            <a:r>
              <a:rPr lang="en-US" sz="2000" dirty="0" smtClean="0"/>
              <a:t>2029</a:t>
            </a:r>
            <a:r>
              <a:rPr lang="ar-AE" sz="2000" dirty="0" smtClean="0"/>
              <a:t>. </a:t>
            </a:r>
          </a:p>
          <a:p>
            <a:pPr marL="342900" lvl="0" indent="-342900" algn="just" rtl="1">
              <a:lnSpc>
                <a:spcPct val="150000"/>
              </a:lnSpc>
              <a:buFont typeface="Arial" panose="020B0604020202020204" pitchFamily="34" charset="0"/>
              <a:buChar char="•"/>
            </a:pPr>
            <a:r>
              <a:rPr lang="ar-AE" sz="2000" dirty="0"/>
              <a:t>بلغت إيرادات إعلانات جوجل </a:t>
            </a:r>
            <a:r>
              <a:rPr lang="en-US" sz="2000" dirty="0" smtClean="0"/>
              <a:t>264.59</a:t>
            </a:r>
            <a:r>
              <a:rPr lang="ar-AE" sz="2000" dirty="0" smtClean="0"/>
              <a:t> </a:t>
            </a:r>
            <a:r>
              <a:rPr lang="ar-AE" sz="2000" dirty="0"/>
              <a:t>مليار دولار في عام </a:t>
            </a:r>
            <a:r>
              <a:rPr lang="en-US" sz="2000" dirty="0" smtClean="0"/>
              <a:t>2024</a:t>
            </a:r>
            <a:r>
              <a:rPr lang="ar-AE" sz="2000" dirty="0" smtClean="0"/>
              <a:t>.</a:t>
            </a:r>
            <a:endParaRPr lang="en-US" sz="2000" dirty="0" smtClean="0"/>
          </a:p>
          <a:p>
            <a:pPr marL="342900" lvl="0" indent="-342900" algn="just" rtl="1">
              <a:lnSpc>
                <a:spcPct val="150000"/>
              </a:lnSpc>
              <a:buFont typeface="Arial" panose="020B0604020202020204" pitchFamily="34" charset="0"/>
              <a:buChar char="•"/>
            </a:pPr>
            <a:r>
              <a:rPr lang="ar-AE" sz="2000" dirty="0"/>
              <a:t>متوسط ​​التكلفة لكل نقرة </a:t>
            </a:r>
            <a:r>
              <a:rPr lang="en-US" sz="2000" dirty="0" smtClean="0"/>
              <a:t>CPC</a:t>
            </a:r>
            <a:r>
              <a:rPr lang="ar-AE" sz="2000" dirty="0" smtClean="0"/>
              <a:t>لإعلانات </a:t>
            </a:r>
            <a:r>
              <a:rPr lang="en-US" sz="2000" dirty="0"/>
              <a:t>Google </a:t>
            </a:r>
            <a:r>
              <a:rPr lang="ar-AE" sz="2000" dirty="0"/>
              <a:t>هو حوالي </a:t>
            </a:r>
            <a:r>
              <a:rPr lang="en-US" sz="2000" dirty="0" smtClean="0"/>
              <a:t>1.16</a:t>
            </a:r>
            <a:r>
              <a:rPr lang="ar-AE" sz="2000" dirty="0" smtClean="0"/>
              <a:t> </a:t>
            </a:r>
            <a:r>
              <a:rPr lang="ar-AE" sz="2000" dirty="0"/>
              <a:t>دولارًا</a:t>
            </a:r>
            <a:endParaRPr lang="ar-AE" sz="2000" dirty="0" smtClean="0"/>
          </a:p>
          <a:p>
            <a:pPr marL="342900" lvl="0" indent="-342900" algn="just" rtl="1">
              <a:lnSpc>
                <a:spcPct val="150000"/>
              </a:lnSpc>
              <a:buFont typeface="Arial" panose="020B0604020202020204" pitchFamily="34" charset="0"/>
              <a:buChar char="•"/>
            </a:pPr>
            <a:endParaRPr lang="en-US" sz="2000" dirty="0"/>
          </a:p>
        </p:txBody>
      </p:sp>
    </p:spTree>
    <p:extLst>
      <p:ext uri="{BB962C8B-B14F-4D97-AF65-F5344CB8AC3E}">
        <p14:creationId xmlns:p14="http://schemas.microsoft.com/office/powerpoint/2010/main" val="18822030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 xmlns:a16="http://schemas.microsoft.com/office/drawing/2014/main" id="{9AE53F59-FBF1-48B9-807B-930F791BAF57}"/>
              </a:ext>
            </a:extLst>
          </p:cNvPr>
          <p:cNvSpPr/>
          <p:nvPr/>
        </p:nvSpPr>
        <p:spPr>
          <a:xfrm>
            <a:off x="-1" y="2071254"/>
            <a:ext cx="12211051" cy="403388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 xmlns:a16="http://schemas.microsoft.com/office/drawing/2014/main" id="{CF5ACEFB-2791-2E98-D3B7-D5AA6CC4F450}"/>
              </a:ext>
            </a:extLst>
          </p:cNvPr>
          <p:cNvSpPr txBox="1"/>
          <p:nvPr/>
        </p:nvSpPr>
        <p:spPr>
          <a:xfrm>
            <a:off x="3228975" y="1110126"/>
            <a:ext cx="6153150" cy="584775"/>
          </a:xfrm>
          <a:prstGeom prst="rect">
            <a:avLst/>
          </a:prstGeom>
          <a:noFill/>
        </p:spPr>
        <p:txBody>
          <a:bodyPr wrap="square">
            <a:spAutoFit/>
          </a:bodyPr>
          <a:lstStyle/>
          <a:p>
            <a:pPr algn="ctr" rtl="1"/>
            <a:r>
              <a:rPr lang="ar-AE" sz="3200" b="1" dirty="0" smtClean="0">
                <a:solidFill>
                  <a:srgbClr val="00AEEF"/>
                </a:solidFill>
              </a:rPr>
              <a:t>مكونات التسويق عبر محركات البحث </a:t>
            </a:r>
            <a:r>
              <a:rPr lang="en-US" sz="3200" b="1" dirty="0" smtClean="0">
                <a:solidFill>
                  <a:srgbClr val="00AEEF"/>
                </a:solidFill>
              </a:rPr>
              <a:t>SEM</a:t>
            </a:r>
            <a:endParaRPr lang="ar-SA" sz="3200" b="1" dirty="0">
              <a:solidFill>
                <a:srgbClr val="00AEEF"/>
              </a:solidFill>
            </a:endParaRPr>
          </a:p>
        </p:txBody>
      </p:sp>
      <p:sp>
        <p:nvSpPr>
          <p:cNvPr id="2" name="مربع نص 1"/>
          <p:cNvSpPr txBox="1"/>
          <p:nvPr/>
        </p:nvSpPr>
        <p:spPr>
          <a:xfrm>
            <a:off x="0" y="1968043"/>
            <a:ext cx="12211051" cy="4524315"/>
          </a:xfrm>
          <a:prstGeom prst="rect">
            <a:avLst/>
          </a:prstGeom>
          <a:noFill/>
        </p:spPr>
        <p:txBody>
          <a:bodyPr wrap="square" rtlCol="0">
            <a:spAutoFit/>
          </a:bodyPr>
          <a:lstStyle/>
          <a:p>
            <a:pPr algn="just" rtl="1">
              <a:lnSpc>
                <a:spcPct val="150000"/>
              </a:lnSpc>
            </a:pPr>
            <a:r>
              <a:rPr lang="ar-AE" sz="2400" dirty="0" smtClean="0"/>
              <a:t>يعتم</a:t>
            </a:r>
            <a:r>
              <a:rPr lang="ar-SA" sz="2400" dirty="0" smtClean="0"/>
              <a:t>د</a:t>
            </a:r>
            <a:r>
              <a:rPr lang="ar-AE" sz="2400" dirty="0" smtClean="0"/>
              <a:t> التسويق عبر محركات البحث على مكونين رئيسيين وهما: </a:t>
            </a:r>
          </a:p>
          <a:p>
            <a:pPr marL="342900" indent="-342900" algn="just" rtl="1">
              <a:lnSpc>
                <a:spcPct val="150000"/>
              </a:lnSpc>
              <a:buFont typeface="Arial" panose="020B0604020202020204" pitchFamily="34" charset="0"/>
              <a:buChar char="•"/>
            </a:pPr>
            <a:r>
              <a:rPr lang="ar-AE" sz="2400" b="1" dirty="0" smtClean="0"/>
              <a:t>الإعلان عبر محركات البحث </a:t>
            </a:r>
            <a:r>
              <a:rPr lang="en-US" sz="2400" b="1" dirty="0" smtClean="0"/>
              <a:t>SEA</a:t>
            </a:r>
            <a:r>
              <a:rPr lang="ar-AE" sz="2400" b="1" dirty="0" smtClean="0"/>
              <a:t>:</a:t>
            </a:r>
            <a:r>
              <a:rPr lang="ar-AE" sz="2400" dirty="0" smtClean="0"/>
              <a:t> والذي يعتمد على شراء الإعلانات في محركات البحث بحيث يظهر الموقع الالكتروني في النتائج الأولى لمحركات البحث عند البحث عن كلمة مفتاحية، وهذا النوع يعتبر تسويق مدفوع لأن الموقع الالكتروني المعلن يشتري الكلمة المفتاحية ويدفع للظهور كإعلان في النتائج الأولى لمحرك البحث. </a:t>
            </a:r>
          </a:p>
          <a:p>
            <a:pPr marL="342900" indent="-342900" algn="just" rtl="1">
              <a:lnSpc>
                <a:spcPct val="150000"/>
              </a:lnSpc>
              <a:buFont typeface="Arial" panose="020B0604020202020204" pitchFamily="34" charset="0"/>
              <a:buChar char="•"/>
            </a:pPr>
            <a:r>
              <a:rPr lang="ar-AE" sz="2400" b="1" dirty="0" smtClean="0"/>
              <a:t>تحسين محركات البحث </a:t>
            </a:r>
            <a:r>
              <a:rPr lang="en-US" sz="2400" b="1" dirty="0" smtClean="0"/>
              <a:t>SEO</a:t>
            </a:r>
            <a:r>
              <a:rPr lang="ar-AE" sz="2400" b="1" dirty="0" smtClean="0"/>
              <a:t>: </a:t>
            </a:r>
            <a:r>
              <a:rPr lang="ar-AE" sz="2400" dirty="0" smtClean="0"/>
              <a:t>وهو استراتيجية تسويق عضوي أو مجاني يعتمد على القيام بمجموعة من التقنيات لتعزيز ظهور الموقع الالكتروني في النتائج الأولى في محركات البحث عند البحث عن كلمة مفتاحية معينة، وأحياناً يتم الاشتراك ببعض الخدمات المدفوعة لتعزيز تحسين محركات البحث. </a:t>
            </a:r>
          </a:p>
          <a:p>
            <a:pPr algn="just" rtl="1">
              <a:lnSpc>
                <a:spcPct val="150000"/>
              </a:lnSpc>
            </a:pPr>
            <a:endParaRPr lang="ar-AE" sz="2400" dirty="0" smtClean="0"/>
          </a:p>
        </p:txBody>
      </p:sp>
    </p:spTree>
    <p:extLst>
      <p:ext uri="{BB962C8B-B14F-4D97-AF65-F5344CB8AC3E}">
        <p14:creationId xmlns:p14="http://schemas.microsoft.com/office/powerpoint/2010/main" val="28489588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Rectangle 32"/>
          <p:cNvSpPr/>
          <p:nvPr/>
        </p:nvSpPr>
        <p:spPr>
          <a:xfrm>
            <a:off x="10157427" y="2033044"/>
            <a:ext cx="525459" cy="5600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6" name="Rectangle 30"/>
          <p:cNvSpPr/>
          <p:nvPr/>
        </p:nvSpPr>
        <p:spPr>
          <a:xfrm>
            <a:off x="10157424" y="3903406"/>
            <a:ext cx="525459" cy="56009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8" name="Rectangle 26"/>
          <p:cNvSpPr/>
          <p:nvPr/>
        </p:nvSpPr>
        <p:spPr>
          <a:xfrm>
            <a:off x="10157424" y="5516707"/>
            <a:ext cx="525459" cy="56009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3" name="مستطيل 2"/>
          <p:cNvSpPr/>
          <p:nvPr/>
        </p:nvSpPr>
        <p:spPr>
          <a:xfrm>
            <a:off x="1369589" y="3917002"/>
            <a:ext cx="7996256" cy="532903"/>
          </a:xfrm>
          <a:prstGeom prst="rect">
            <a:avLst/>
          </a:prstGeom>
        </p:spPr>
        <p:txBody>
          <a:bodyPr wrap="square">
            <a:spAutoFit/>
          </a:bodyPr>
          <a:lstStyle/>
          <a:p>
            <a:pPr algn="r" rtl="1">
              <a:lnSpc>
                <a:spcPct val="107000"/>
              </a:lnSpc>
              <a:spcAft>
                <a:spcPts val="800"/>
              </a:spcAft>
            </a:pPr>
            <a:r>
              <a:rPr lang="ar-AE" sz="2800" b="1" dirty="0">
                <a:latin typeface="Calibri" panose="020F0502020204030204" pitchFamily="34" charset="0"/>
                <a:ea typeface="Calibri" panose="020F0502020204030204" pitchFamily="34" charset="0"/>
              </a:rPr>
              <a:t>إعلانات الدفع لكل نقرة </a:t>
            </a:r>
            <a:r>
              <a:rPr lang="ar-AE" sz="2800" b="1" dirty="0" smtClean="0">
                <a:latin typeface="Calibri" panose="020F0502020204030204" pitchFamily="34" charset="0"/>
                <a:ea typeface="Calibri" panose="020F0502020204030204" pitchFamily="34" charset="0"/>
              </a:rPr>
              <a:t>(</a:t>
            </a:r>
            <a:r>
              <a:rPr lang="en-US" sz="2800" b="1" dirty="0" smtClean="0">
                <a:latin typeface="Calibri" panose="020F0502020204030204" pitchFamily="34" charset="0"/>
                <a:ea typeface="Calibri" panose="020F0502020204030204" pitchFamily="34" charset="0"/>
              </a:rPr>
              <a:t>Pay-Per-Click </a:t>
            </a:r>
            <a:r>
              <a:rPr lang="en-US" sz="2800" b="1" dirty="0">
                <a:latin typeface="Calibri" panose="020F0502020204030204" pitchFamily="34" charset="0"/>
                <a:ea typeface="Calibri" panose="020F0502020204030204" pitchFamily="34" charset="0"/>
              </a:rPr>
              <a:t>(</a:t>
            </a:r>
            <a:r>
              <a:rPr lang="en-US" sz="2800" b="1" dirty="0" smtClean="0">
                <a:latin typeface="Calibri" panose="020F0502020204030204" pitchFamily="34" charset="0"/>
                <a:ea typeface="Calibri" panose="020F0502020204030204" pitchFamily="34" charset="0"/>
              </a:rPr>
              <a:t>PPC</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صورة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26736" y="1694598"/>
            <a:ext cx="6739109" cy="95051"/>
          </a:xfrm>
          <a:prstGeom prst="rect">
            <a:avLst/>
          </a:prstGeom>
        </p:spPr>
      </p:pic>
      <p:sp>
        <p:nvSpPr>
          <p:cNvPr id="19" name="مربع نص 18">
            <a:extLst>
              <a:ext uri="{FF2B5EF4-FFF2-40B4-BE49-F238E27FC236}">
                <a16:creationId xmlns="" xmlns:a16="http://schemas.microsoft.com/office/drawing/2014/main" id="{CF5ACEFB-2791-2E98-D3B7-D5AA6CC4F450}"/>
              </a:ext>
            </a:extLst>
          </p:cNvPr>
          <p:cNvSpPr txBox="1"/>
          <p:nvPr/>
        </p:nvSpPr>
        <p:spPr>
          <a:xfrm>
            <a:off x="2626736" y="655200"/>
            <a:ext cx="6153150" cy="1077218"/>
          </a:xfrm>
          <a:prstGeom prst="rect">
            <a:avLst/>
          </a:prstGeom>
          <a:noFill/>
        </p:spPr>
        <p:txBody>
          <a:bodyPr wrap="square">
            <a:spAutoFit/>
          </a:bodyPr>
          <a:lstStyle/>
          <a:p>
            <a:pPr algn="ctr" rtl="1"/>
            <a:r>
              <a:rPr lang="en-US" sz="3200" b="1" dirty="0">
                <a:solidFill>
                  <a:srgbClr val="00AEEF"/>
                </a:solidFill>
              </a:rPr>
              <a:t> </a:t>
            </a:r>
            <a:r>
              <a:rPr lang="ar-AE" sz="3200" b="1" dirty="0" smtClean="0">
                <a:solidFill>
                  <a:srgbClr val="00AEEF"/>
                </a:solidFill>
              </a:rPr>
              <a:t>مصطلحات تستخدم للدلالة على التسويق عبر محركات البحث </a:t>
            </a:r>
            <a:r>
              <a:rPr lang="en-US" sz="3200" b="1" dirty="0" smtClean="0">
                <a:solidFill>
                  <a:srgbClr val="00AEEF"/>
                </a:solidFill>
              </a:rPr>
              <a:t>SEM</a:t>
            </a:r>
            <a:endParaRPr lang="ar-SA" sz="3200" b="1" dirty="0">
              <a:solidFill>
                <a:srgbClr val="00AEEF"/>
              </a:solidFill>
            </a:endParaRPr>
          </a:p>
        </p:txBody>
      </p:sp>
      <p:sp>
        <p:nvSpPr>
          <p:cNvPr id="20" name="مستطيل 19"/>
          <p:cNvSpPr/>
          <p:nvPr/>
        </p:nvSpPr>
        <p:spPr>
          <a:xfrm>
            <a:off x="1369589" y="5566175"/>
            <a:ext cx="7996256" cy="532903"/>
          </a:xfrm>
          <a:prstGeom prst="rect">
            <a:avLst/>
          </a:prstGeom>
        </p:spPr>
        <p:txBody>
          <a:bodyPr wrap="square">
            <a:spAutoFit/>
          </a:bodyPr>
          <a:lstStyle/>
          <a:p>
            <a:pPr algn="r" rtl="1">
              <a:lnSpc>
                <a:spcPct val="107000"/>
              </a:lnSpc>
              <a:spcAft>
                <a:spcPts val="800"/>
              </a:spcAft>
            </a:pPr>
            <a:r>
              <a:rPr lang="ar-AE" sz="2800" b="1" dirty="0" smtClean="0">
                <a:latin typeface="Calibri" panose="020F0502020204030204" pitchFamily="34" charset="0"/>
                <a:ea typeface="Calibri" panose="020F0502020204030204" pitchFamily="34" charset="0"/>
              </a:rPr>
              <a:t>المزايدة على الكلمات المفتاحية </a:t>
            </a:r>
            <a:r>
              <a:rPr lang="en-US" sz="2800" b="1" dirty="0" smtClean="0">
                <a:latin typeface="Calibri" panose="020F0502020204030204" pitchFamily="34" charset="0"/>
                <a:ea typeface="Calibri" panose="020F0502020204030204" pitchFamily="34" charset="0"/>
              </a:rPr>
              <a:t>Keyword Bidding</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2" name="مستطيل 21"/>
          <p:cNvSpPr/>
          <p:nvPr/>
        </p:nvSpPr>
        <p:spPr>
          <a:xfrm>
            <a:off x="1569419" y="2073154"/>
            <a:ext cx="7996256" cy="530145"/>
          </a:xfrm>
          <a:prstGeom prst="rect">
            <a:avLst/>
          </a:prstGeom>
        </p:spPr>
        <p:txBody>
          <a:bodyPr wrap="square">
            <a:spAutoFit/>
          </a:bodyPr>
          <a:lstStyle/>
          <a:p>
            <a:pPr algn="r" rtl="1">
              <a:lnSpc>
                <a:spcPct val="107000"/>
              </a:lnSpc>
              <a:spcAft>
                <a:spcPts val="800"/>
              </a:spcAft>
            </a:pPr>
            <a:r>
              <a:rPr lang="ar-AE" sz="2800" b="1" dirty="0" smtClean="0">
                <a:latin typeface="Calibri" panose="020F0502020204030204" pitchFamily="34" charset="0"/>
                <a:ea typeface="Calibri" panose="020F0502020204030204" pitchFamily="34" charset="0"/>
              </a:rPr>
              <a:t>تحسين محركات البحث </a:t>
            </a:r>
            <a:r>
              <a:rPr lang="en-US" sz="2800" b="1" dirty="0" smtClean="0">
                <a:latin typeface="Calibri" panose="020F0502020204030204" pitchFamily="34" charset="0"/>
                <a:ea typeface="Calibri" panose="020F0502020204030204" pitchFamily="34" charset="0"/>
              </a:rPr>
              <a:t>Search Engine Optimization (SEO)</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8902496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Rectangle 32"/>
          <p:cNvSpPr/>
          <p:nvPr/>
        </p:nvSpPr>
        <p:spPr>
          <a:xfrm>
            <a:off x="10157426" y="2379192"/>
            <a:ext cx="525459" cy="5600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6" name="Rectangle 30"/>
          <p:cNvSpPr/>
          <p:nvPr/>
        </p:nvSpPr>
        <p:spPr>
          <a:xfrm>
            <a:off x="10157426" y="4221357"/>
            <a:ext cx="525459" cy="56009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2" name="مستطيل 1"/>
          <p:cNvSpPr/>
          <p:nvPr/>
        </p:nvSpPr>
        <p:spPr>
          <a:xfrm>
            <a:off x="1509785" y="2394167"/>
            <a:ext cx="7996255" cy="530145"/>
          </a:xfrm>
          <a:prstGeom prst="rect">
            <a:avLst/>
          </a:prstGeom>
        </p:spPr>
        <p:txBody>
          <a:bodyPr wrap="square">
            <a:spAutoFit/>
          </a:bodyPr>
          <a:lstStyle/>
          <a:p>
            <a:pPr algn="r" rtl="1">
              <a:lnSpc>
                <a:spcPct val="107000"/>
              </a:lnSpc>
              <a:spcAft>
                <a:spcPts val="800"/>
              </a:spcAft>
            </a:pPr>
            <a:r>
              <a:rPr lang="ar-AE" sz="2800" b="1" dirty="0" smtClean="0">
                <a:latin typeface="Calibri" panose="020F0502020204030204" pitchFamily="34" charset="0"/>
                <a:ea typeface="Calibri" panose="020F0502020204030204" pitchFamily="34" charset="0"/>
              </a:rPr>
              <a:t>إعلانات البحث المدفوعة </a:t>
            </a:r>
            <a:r>
              <a:rPr lang="en-US" sz="2800" b="1" dirty="0">
                <a:latin typeface="Calibri" panose="020F0502020204030204" pitchFamily="34" charset="0"/>
                <a:ea typeface="Calibri" panose="020F0502020204030204" pitchFamily="34" charset="0"/>
              </a:rPr>
              <a:t>Paid Search Ads</a:t>
            </a:r>
          </a:p>
        </p:txBody>
      </p:sp>
      <p:pic>
        <p:nvPicPr>
          <p:cNvPr id="14" name="صورة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26736" y="1694598"/>
            <a:ext cx="6739109" cy="95051"/>
          </a:xfrm>
          <a:prstGeom prst="rect">
            <a:avLst/>
          </a:prstGeom>
        </p:spPr>
      </p:pic>
      <p:sp>
        <p:nvSpPr>
          <p:cNvPr id="21" name="مستطيل 20"/>
          <p:cNvSpPr/>
          <p:nvPr/>
        </p:nvSpPr>
        <p:spPr>
          <a:xfrm>
            <a:off x="1449974" y="4221357"/>
            <a:ext cx="7996256" cy="530145"/>
          </a:xfrm>
          <a:prstGeom prst="rect">
            <a:avLst/>
          </a:prstGeom>
        </p:spPr>
        <p:txBody>
          <a:bodyPr wrap="square">
            <a:spAutoFit/>
          </a:bodyPr>
          <a:lstStyle/>
          <a:p>
            <a:pPr algn="r" rtl="1">
              <a:lnSpc>
                <a:spcPct val="107000"/>
              </a:lnSpc>
              <a:spcAft>
                <a:spcPts val="800"/>
              </a:spcAft>
            </a:pPr>
            <a:r>
              <a:rPr lang="ar-AE" sz="2800" b="1" dirty="0" smtClean="0">
                <a:latin typeface="Calibri" panose="020F0502020204030204" pitchFamily="34" charset="0"/>
                <a:ea typeface="Calibri" panose="020F0502020204030204" pitchFamily="34" charset="0"/>
              </a:rPr>
              <a:t>الإعلانات المستهدفة </a:t>
            </a:r>
            <a:r>
              <a:rPr lang="en-US" sz="2800" b="1" dirty="0">
                <a:latin typeface="Calibri" panose="020F0502020204030204" pitchFamily="34" charset="0"/>
                <a:ea typeface="Calibri" panose="020F0502020204030204" pitchFamily="34" charset="0"/>
              </a:rPr>
              <a:t>Targeted Advertising</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مربع نص 10">
            <a:extLst>
              <a:ext uri="{FF2B5EF4-FFF2-40B4-BE49-F238E27FC236}">
                <a16:creationId xmlns="" xmlns:a16="http://schemas.microsoft.com/office/drawing/2014/main" id="{CF5ACEFB-2791-2E98-D3B7-D5AA6CC4F450}"/>
              </a:ext>
            </a:extLst>
          </p:cNvPr>
          <p:cNvSpPr txBox="1"/>
          <p:nvPr/>
        </p:nvSpPr>
        <p:spPr>
          <a:xfrm>
            <a:off x="2371527" y="402240"/>
            <a:ext cx="6153150" cy="1077218"/>
          </a:xfrm>
          <a:prstGeom prst="rect">
            <a:avLst/>
          </a:prstGeom>
          <a:noFill/>
        </p:spPr>
        <p:txBody>
          <a:bodyPr wrap="square">
            <a:spAutoFit/>
          </a:bodyPr>
          <a:lstStyle/>
          <a:p>
            <a:pPr algn="ctr" rtl="1"/>
            <a:r>
              <a:rPr lang="en-US" sz="3200" b="1" dirty="0">
                <a:solidFill>
                  <a:srgbClr val="00AEEF"/>
                </a:solidFill>
              </a:rPr>
              <a:t> </a:t>
            </a:r>
            <a:r>
              <a:rPr lang="ar-AE" sz="3200" b="1" dirty="0" smtClean="0">
                <a:solidFill>
                  <a:srgbClr val="00AEEF"/>
                </a:solidFill>
              </a:rPr>
              <a:t>مصطلحات تستخدم للدلالة على التسويق عبر محركات البحث </a:t>
            </a:r>
            <a:r>
              <a:rPr lang="en-US" sz="3200" b="1" dirty="0" smtClean="0">
                <a:solidFill>
                  <a:srgbClr val="00AEEF"/>
                </a:solidFill>
              </a:rPr>
              <a:t>SEM</a:t>
            </a:r>
            <a:endParaRPr lang="ar-SA" sz="3200" b="1" dirty="0">
              <a:solidFill>
                <a:srgbClr val="00AEEF"/>
              </a:solidFill>
            </a:endParaRPr>
          </a:p>
        </p:txBody>
      </p:sp>
    </p:spTree>
    <p:extLst>
      <p:ext uri="{BB962C8B-B14F-4D97-AF65-F5344CB8AC3E}">
        <p14:creationId xmlns:p14="http://schemas.microsoft.com/office/powerpoint/2010/main" val="33053157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 xmlns:a16="http://schemas.microsoft.com/office/drawing/2014/main" id="{9AE53F59-FBF1-48B9-807B-930F791BAF57}"/>
              </a:ext>
            </a:extLst>
          </p:cNvPr>
          <p:cNvSpPr/>
          <p:nvPr/>
        </p:nvSpPr>
        <p:spPr>
          <a:xfrm>
            <a:off x="-1" y="1855811"/>
            <a:ext cx="12192001" cy="5002189"/>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AE" dirty="0" smtClean="0"/>
              <a:t>هناك تقنيتان في ممارسات تحسين محركات البحث (</a:t>
            </a:r>
            <a:r>
              <a:rPr lang="en-US" dirty="0" smtClean="0"/>
              <a:t>SEO): </a:t>
            </a:r>
            <a:r>
              <a:rPr lang="ar-AE" dirty="0" smtClean="0"/>
              <a:t>تحسين محركات البحث بالقبعة البيضاء (</a:t>
            </a:r>
            <a:r>
              <a:rPr lang="en-US" dirty="0" smtClean="0"/>
              <a:t>White Hat SEO) </a:t>
            </a:r>
            <a:r>
              <a:rPr lang="ar-AE" dirty="0" smtClean="0"/>
              <a:t>وتحسين محركات البحث بالقبعة السوداء (</a:t>
            </a:r>
            <a:r>
              <a:rPr lang="en-US" dirty="0" smtClean="0"/>
              <a:t>Black Hat SEO).</a:t>
            </a:r>
            <a:r>
              <a:rPr lang="ar-AE" dirty="0" smtClean="0"/>
              <a:t>تحسين محركات البحث بالقبعة البيضاء (ويُسمى أيضًا تحسين محركات البحث العضوي) هو أسلوب لا ينطوي على أي خداع في استراتيجية التسويق، وهو مسموح به من قِبل محركات البحث. تُعدّ محركات البحث المصدر الرئيسي للبحث العضوي (أسواني وآخرون، 2021). يُلزم تحسين محركات البحث بالقبعة البيضاء بأن تكون المعلومات التي يُفهرسها محرك البحث مطابقةً لباقي محتوى الموقع </a:t>
            </a:r>
            <a:r>
              <a:rPr lang="ar-AE" dirty="0" err="1" smtClean="0"/>
              <a:t>الإلكتروني.من</a:t>
            </a:r>
            <a:r>
              <a:rPr lang="ar-AE" dirty="0" smtClean="0"/>
              <a:t> ناحية أخرى، ينطوي تحسين محركات البحث بالقبعة السوداء على الخداع. على سبيل المثال، قد يكون هذا احتيالًا من خلال إخفاء أجزاء من النص غير ذات صلة ببقية الموقع الإلكتروني باستخدام لون خط مشابه لخلفية الصفحة. تُواصل محركات البحث فهرسة هذه المواد المخفية (كلارك وآخرون، 2018؛ </a:t>
            </a:r>
            <a:r>
              <a:rPr lang="ar-AE" dirty="0" err="1" smtClean="0"/>
              <a:t>هيدايانتو</a:t>
            </a:r>
            <a:r>
              <a:rPr lang="ar-AE" dirty="0" smtClean="0"/>
              <a:t> وآخرون، 2012؛ </a:t>
            </a:r>
            <a:r>
              <a:rPr lang="ar-AE" dirty="0" err="1" smtClean="0"/>
              <a:t>كوكوك</a:t>
            </a:r>
            <a:r>
              <a:rPr lang="ar-AE" dirty="0" smtClean="0"/>
              <a:t>، 2011).</a:t>
            </a:r>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 xmlns:a16="http://schemas.microsoft.com/office/drawing/2014/main" id="{CF5ACEFB-2791-2E98-D3B7-D5AA6CC4F450}"/>
              </a:ext>
            </a:extLst>
          </p:cNvPr>
          <p:cNvSpPr txBox="1"/>
          <p:nvPr/>
        </p:nvSpPr>
        <p:spPr>
          <a:xfrm>
            <a:off x="2494684" y="1082859"/>
            <a:ext cx="6153150" cy="584775"/>
          </a:xfrm>
          <a:prstGeom prst="rect">
            <a:avLst/>
          </a:prstGeom>
          <a:noFill/>
        </p:spPr>
        <p:txBody>
          <a:bodyPr wrap="square">
            <a:spAutoFit/>
          </a:bodyPr>
          <a:lstStyle/>
          <a:p>
            <a:pPr algn="ctr" rtl="1"/>
            <a:r>
              <a:rPr lang="ar-AE" sz="3200" b="1" dirty="0" smtClean="0">
                <a:solidFill>
                  <a:srgbClr val="00AEEF"/>
                </a:solidFill>
              </a:rPr>
              <a:t>تحسين محركات البحث </a:t>
            </a:r>
            <a:r>
              <a:rPr lang="en-US" sz="3200" b="1" dirty="0" smtClean="0">
                <a:solidFill>
                  <a:srgbClr val="00AEEF"/>
                </a:solidFill>
              </a:rPr>
              <a:t>SEO</a:t>
            </a:r>
            <a:endParaRPr lang="ar-SA" sz="3200" b="1" dirty="0">
              <a:solidFill>
                <a:srgbClr val="00AEEF"/>
              </a:solidFill>
            </a:endParaRPr>
          </a:p>
        </p:txBody>
      </p:sp>
      <p:sp>
        <p:nvSpPr>
          <p:cNvPr id="3" name="مربع نص 2"/>
          <p:cNvSpPr txBox="1"/>
          <p:nvPr/>
        </p:nvSpPr>
        <p:spPr>
          <a:xfrm>
            <a:off x="379849" y="1855811"/>
            <a:ext cx="11812151" cy="5078313"/>
          </a:xfrm>
          <a:prstGeom prst="rect">
            <a:avLst/>
          </a:prstGeom>
          <a:noFill/>
        </p:spPr>
        <p:txBody>
          <a:bodyPr wrap="square" rtlCol="0">
            <a:spAutoFit/>
          </a:bodyPr>
          <a:lstStyle/>
          <a:p>
            <a:pPr algn="just" rtl="1">
              <a:lnSpc>
                <a:spcPct val="150000"/>
              </a:lnSpc>
            </a:pPr>
            <a:r>
              <a:rPr lang="ar-AE" sz="2400" dirty="0" smtClean="0"/>
              <a:t>هناك تقنيتان في ممارسات تحسين محركات البحث </a:t>
            </a:r>
            <a:r>
              <a:rPr lang="en-US" sz="2400" dirty="0" smtClean="0"/>
              <a:t>SEO</a:t>
            </a:r>
            <a:r>
              <a:rPr lang="ar-AE" sz="2400" dirty="0" smtClean="0"/>
              <a:t> وهما تحسين محركات البحث بالقبعة البيضاء                </a:t>
            </a:r>
            <a:r>
              <a:rPr lang="en-US" sz="2400" dirty="0" smtClean="0"/>
              <a:t>White Hat SEO) </a:t>
            </a:r>
            <a:r>
              <a:rPr lang="ar-AE" sz="2400" dirty="0" smtClean="0"/>
              <a:t>) وتحسين محركات البحث بالقبعة السوداء </a:t>
            </a:r>
            <a:r>
              <a:rPr lang="en-US" sz="2400" dirty="0" smtClean="0"/>
              <a:t>Black Hat SEO).</a:t>
            </a:r>
            <a:r>
              <a:rPr lang="ar-AE" sz="2400" dirty="0" smtClean="0"/>
              <a:t>) </a:t>
            </a:r>
          </a:p>
          <a:p>
            <a:pPr algn="just" rtl="1">
              <a:lnSpc>
                <a:spcPct val="150000"/>
              </a:lnSpc>
            </a:pPr>
            <a:r>
              <a:rPr lang="ar-AE" sz="2400" b="1" dirty="0" smtClean="0"/>
              <a:t>تحسين محركات البحث بالقبعة البيضاء</a:t>
            </a:r>
            <a:r>
              <a:rPr lang="en-US" sz="2400" b="1" dirty="0" smtClean="0"/>
              <a:t>:</a:t>
            </a:r>
            <a:r>
              <a:rPr lang="ar-AE" sz="2400" b="1" dirty="0" smtClean="0"/>
              <a:t> </a:t>
            </a:r>
            <a:r>
              <a:rPr lang="ar-AE" sz="2400" dirty="0" smtClean="0"/>
              <a:t>(ويُسمى أيضًا تحسين محركات البحث العضوي) هو أسلوب لا ينطوي على أي خداع في استراتيجية التسويق، وهو مسموح به من قِبل محركات البحث. تُعدّ محركات البحث المصدر الرئيسي للبحث. يُلزم تحسين محركات البحث بالقبعة البيضاء بأن تكون المعلومات التي يُفهرسها محرك البحث مطابقةً لباقي محتوى الموقع الإلكتروني من ناحية أخرى، </a:t>
            </a:r>
            <a:endParaRPr lang="en-US" sz="2400" dirty="0" smtClean="0"/>
          </a:p>
          <a:p>
            <a:pPr algn="just" rtl="1">
              <a:lnSpc>
                <a:spcPct val="150000"/>
              </a:lnSpc>
            </a:pPr>
            <a:r>
              <a:rPr lang="ar-AE" sz="2400" b="1" dirty="0" smtClean="0"/>
              <a:t>تحسين محركات البحث بالقبعة السوداء</a:t>
            </a:r>
            <a:r>
              <a:rPr lang="en-US" sz="2400" b="1" dirty="0" smtClean="0"/>
              <a:t>:</a:t>
            </a:r>
            <a:r>
              <a:rPr lang="ar-AE" sz="2400" b="1" dirty="0" smtClean="0"/>
              <a:t> </a:t>
            </a:r>
            <a:r>
              <a:rPr lang="ar-AE" sz="2400" dirty="0" smtClean="0"/>
              <a:t>ينطوي</a:t>
            </a:r>
            <a:r>
              <a:rPr lang="ar-AE" sz="2400" b="1" dirty="0" smtClean="0"/>
              <a:t> </a:t>
            </a:r>
            <a:r>
              <a:rPr lang="ar-AE" sz="2400" dirty="0" smtClean="0"/>
              <a:t>على الخداع. على سبيل المثال، قد يكون هذا احتيالًا من خلال إخفاء أجزاء من النص غير ذات صلة ببقية الموقع الإلكتروني باستخدام لون خط مشابه لخلفية الصفحة. تُواصل محركات البحث فهرسة هذه المواد المخفية.</a:t>
            </a:r>
            <a:endParaRPr lang="en-US" sz="2400" dirty="0"/>
          </a:p>
        </p:txBody>
      </p:sp>
    </p:spTree>
    <p:extLst>
      <p:ext uri="{BB962C8B-B14F-4D97-AF65-F5344CB8AC3E}">
        <p14:creationId xmlns:p14="http://schemas.microsoft.com/office/powerpoint/2010/main" val="212252250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 xmlns:a16="http://schemas.microsoft.com/office/drawing/2014/main" id="{9AE53F59-FBF1-48B9-807B-930F791BAF57}"/>
              </a:ext>
            </a:extLst>
          </p:cNvPr>
          <p:cNvSpPr/>
          <p:nvPr/>
        </p:nvSpPr>
        <p:spPr>
          <a:xfrm>
            <a:off x="0" y="2320634"/>
            <a:ext cx="12192000" cy="4537366"/>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AE"/>
              <a:t>هناك تقنيتان في ممارسات تحسين محركات البحث (</a:t>
            </a:r>
            <a:r>
              <a:rPr lang="en-US"/>
              <a:t>SEO): </a:t>
            </a:r>
            <a:r>
              <a:rPr lang="ar-AE"/>
              <a:t>تحسين محركات البحث بالقبعة البيضاء (</a:t>
            </a:r>
            <a:r>
              <a:rPr lang="en-US"/>
              <a:t>White Hat SEO) </a:t>
            </a:r>
            <a:r>
              <a:rPr lang="ar-AE"/>
              <a:t>وتحسين محركات البحث بالقبعة السوداء (</a:t>
            </a:r>
            <a:r>
              <a:rPr lang="en-US"/>
              <a:t>Black Hat SEO).</a:t>
            </a:r>
            <a:r>
              <a:rPr lang="ar-AE"/>
              <a:t>تحسين محركات البحث بالقبعة البيضاء (ويُسمى أيضًا تحسين محركات البحث العضوي) هو أسلوب لا ينطوي على أي خداع في استراتيجية التسويق، وهو مسموح به من قِبل محركات البحث. تُعدّ محركات البحث المصدر الرئيسي للبحث العضوي (أسواني وآخرون، 2021). يُلزم تحسين محركات البحث بالقبعة البيضاء بأن تكون المعلومات التي يُفهرسها محرك البحث مطابقةً لباقي محتوى الموقع الإلكتروني.من ناحية أخرى، ينطوي تحسين محركات البحث بالقبعة السوداء على الخداع. على سبيل المثال، قد يكون هذا احتيالًا من خلال إخفاء أجزاء من النص غير ذات صلة ببقية الموقع الإلكتروني باستخدام لون خط مشابه لخلفية الصفحة. تُواصل محركات البحث فهرسة هذه المواد المخفية (كلارك وآخرون، 2018؛ هيدايانتو وآخرون، 2012؛ كوكوك، 2011).</a:t>
            </a:r>
            <a:endParaRPr lang="en-US" dirty="0"/>
          </a:p>
        </p:txBody>
      </p:sp>
      <p:pic>
        <p:nvPicPr>
          <p:cNvPr id="2" name="صورة 1"/>
          <p:cNvPicPr>
            <a:picLocks noChangeAspect="1"/>
          </p:cNvPicPr>
          <p:nvPr/>
        </p:nvPicPr>
        <p:blipFill rotWithShape="1">
          <a:blip r:embed="rId3">
            <a:extLst>
              <a:ext uri="{28A0092B-C50C-407E-A947-70E740481C1C}">
                <a14:useLocalDpi xmlns:a14="http://schemas.microsoft.com/office/drawing/2010/main" val="0"/>
              </a:ext>
            </a:extLst>
          </a:blip>
          <a:srcRect l="22009" t="9091" r="16422" b="2204"/>
          <a:stretch/>
        </p:blipFill>
        <p:spPr>
          <a:xfrm>
            <a:off x="193964" y="2618509"/>
            <a:ext cx="4968353" cy="3681844"/>
          </a:xfrm>
          <a:prstGeom prst="rect">
            <a:avLst/>
          </a:prstGeom>
        </p:spPr>
      </p:pic>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3" name="مربع نص 2"/>
          <p:cNvSpPr txBox="1"/>
          <p:nvPr/>
        </p:nvSpPr>
        <p:spPr>
          <a:xfrm>
            <a:off x="5026601" y="2320635"/>
            <a:ext cx="7165399" cy="5078313"/>
          </a:xfrm>
          <a:prstGeom prst="rect">
            <a:avLst/>
          </a:prstGeom>
          <a:noFill/>
        </p:spPr>
        <p:txBody>
          <a:bodyPr wrap="square" rtlCol="0">
            <a:spAutoFit/>
          </a:bodyPr>
          <a:lstStyle/>
          <a:p>
            <a:pPr algn="just" rtl="1">
              <a:lnSpc>
                <a:spcPct val="150000"/>
              </a:lnSpc>
            </a:pPr>
            <a:r>
              <a:rPr lang="ar-SA" sz="2400" dirty="0"/>
              <a:t>هناك </a:t>
            </a:r>
            <a:r>
              <a:rPr lang="ar-AE" sz="2400" dirty="0" smtClean="0"/>
              <a:t>نوعان </a:t>
            </a:r>
            <a:r>
              <a:rPr lang="ar-SA" sz="2400" dirty="0" smtClean="0"/>
              <a:t>من </a:t>
            </a:r>
            <a:r>
              <a:rPr lang="ar-SA" sz="2400" dirty="0"/>
              <a:t>تحسين محركات البحث الأول هو تحسين محركات البحث داخل الصفحة </a:t>
            </a:r>
            <a:r>
              <a:rPr lang="en-US" sz="2400" dirty="0"/>
              <a:t>on Page SEO</a:t>
            </a:r>
            <a:r>
              <a:rPr lang="ar-AE" sz="2400" dirty="0"/>
              <a:t> وتحسين محركات البحث خارج الصفحة </a:t>
            </a:r>
            <a:r>
              <a:rPr lang="en-US" sz="2400" dirty="0"/>
              <a:t>off Page SEO</a:t>
            </a:r>
            <a:r>
              <a:rPr lang="ar-AE" sz="2400" dirty="0"/>
              <a:t>.</a:t>
            </a:r>
            <a:endParaRPr lang="en-US" sz="2400" dirty="0"/>
          </a:p>
          <a:p>
            <a:pPr algn="just" rtl="1">
              <a:lnSpc>
                <a:spcPct val="150000"/>
              </a:lnSpc>
            </a:pPr>
            <a:r>
              <a:rPr lang="ar-AE" sz="2400" dirty="0"/>
              <a:t>يعتمد تحسين محركات البحث داخل الصفحة على القيام بمجموعة من الإجراءات البرمجية وبعض الإجراءات الخاصة بكتابة المحتوى والتي تجعل الموقع الالكتروني صديق لمحرك البحث </a:t>
            </a:r>
            <a:r>
              <a:rPr lang="en-US" sz="2400" dirty="0"/>
              <a:t>Google</a:t>
            </a:r>
            <a:r>
              <a:rPr lang="ar-AE" sz="2400" dirty="0"/>
              <a:t>، أي أنه متوافق مع الخوارزميات الخاصة بمحرك البحث </a:t>
            </a:r>
            <a:r>
              <a:rPr lang="en-US" sz="2400" dirty="0"/>
              <a:t>Google</a:t>
            </a:r>
            <a:r>
              <a:rPr lang="ar-AE" sz="2400" dirty="0"/>
              <a:t> وبقية محركات البحث. </a:t>
            </a:r>
            <a:endParaRPr lang="en-US" sz="2400" dirty="0"/>
          </a:p>
          <a:p>
            <a:pPr algn="just" rtl="1">
              <a:lnSpc>
                <a:spcPct val="150000"/>
              </a:lnSpc>
            </a:pPr>
            <a:endParaRPr lang="en-US" sz="2400" dirty="0"/>
          </a:p>
        </p:txBody>
      </p:sp>
      <p:sp>
        <p:nvSpPr>
          <p:cNvPr id="7" name="مربع نص 6">
            <a:extLst>
              <a:ext uri="{FF2B5EF4-FFF2-40B4-BE49-F238E27FC236}">
                <a16:creationId xmlns="" xmlns:a16="http://schemas.microsoft.com/office/drawing/2014/main" id="{CF5ACEFB-2791-2E98-D3B7-D5AA6CC4F450}"/>
              </a:ext>
            </a:extLst>
          </p:cNvPr>
          <p:cNvSpPr txBox="1"/>
          <p:nvPr/>
        </p:nvSpPr>
        <p:spPr>
          <a:xfrm>
            <a:off x="2522393" y="1022884"/>
            <a:ext cx="6153150" cy="584775"/>
          </a:xfrm>
          <a:prstGeom prst="rect">
            <a:avLst/>
          </a:prstGeom>
          <a:noFill/>
        </p:spPr>
        <p:txBody>
          <a:bodyPr wrap="square">
            <a:spAutoFit/>
          </a:bodyPr>
          <a:lstStyle/>
          <a:p>
            <a:pPr algn="ctr" rtl="1"/>
            <a:r>
              <a:rPr lang="ar-AE" sz="3200" b="1" dirty="0" smtClean="0">
                <a:solidFill>
                  <a:srgbClr val="00AEEF"/>
                </a:solidFill>
              </a:rPr>
              <a:t>تحسين محركات البحث </a:t>
            </a:r>
            <a:r>
              <a:rPr lang="en-US" sz="3200" b="1" dirty="0" smtClean="0">
                <a:solidFill>
                  <a:srgbClr val="00AEEF"/>
                </a:solidFill>
              </a:rPr>
              <a:t>SEO</a:t>
            </a:r>
            <a:endParaRPr lang="ar-SA" sz="3200" b="1" dirty="0">
              <a:solidFill>
                <a:srgbClr val="00AEEF"/>
              </a:solidFill>
            </a:endParaRPr>
          </a:p>
        </p:txBody>
      </p:sp>
    </p:spTree>
    <p:extLst>
      <p:ext uri="{BB962C8B-B14F-4D97-AF65-F5344CB8AC3E}">
        <p14:creationId xmlns:p14="http://schemas.microsoft.com/office/powerpoint/2010/main" val="18028792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مستطيل 7">
            <a:extLst>
              <a:ext uri="{FF2B5EF4-FFF2-40B4-BE49-F238E27FC236}">
                <a16:creationId xmlns="" xmlns:a16="http://schemas.microsoft.com/office/drawing/2014/main" id="{9AE53F59-FBF1-48B9-807B-930F791BAF57}"/>
              </a:ext>
            </a:extLst>
          </p:cNvPr>
          <p:cNvSpPr/>
          <p:nvPr/>
        </p:nvSpPr>
        <p:spPr>
          <a:xfrm>
            <a:off x="4433455" y="1285321"/>
            <a:ext cx="7758545" cy="5572679"/>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AE" dirty="0"/>
              <a:t>هناك تقنيتان في ممارسات تحسين محركات البحث (</a:t>
            </a:r>
            <a:r>
              <a:rPr lang="en-US" dirty="0"/>
              <a:t>SEO): </a:t>
            </a:r>
            <a:r>
              <a:rPr lang="ar-AE" dirty="0"/>
              <a:t>تحسين محركات البحث بالقبعة البيضاء (</a:t>
            </a:r>
            <a:r>
              <a:rPr lang="en-US" dirty="0"/>
              <a:t>White Hat SEO) </a:t>
            </a:r>
            <a:r>
              <a:rPr lang="ar-AE" dirty="0"/>
              <a:t>وتحسين محركات البحث بالقبعة السوداء (</a:t>
            </a:r>
            <a:r>
              <a:rPr lang="en-US" dirty="0"/>
              <a:t>Black Hat SEO).</a:t>
            </a:r>
            <a:r>
              <a:rPr lang="ar-AE" dirty="0"/>
              <a:t>تحسين محركات البحث بالقبعة البيضاء (ويُسمى أيضًا تحسين محركات البحث العضوي) هو أسلوب لا ينطوي على أي خداع في استراتيجية التسويق، وهو مسموح به من قِبل محركات البحث. تُعدّ محركات البحث المصدر الرئيسي للبحث العضوي (أسواني وآخرون، 2021). يُلزم تحسين محركات البحث بالقبعة البيضاء بأن تكون المعلومات التي يُفهرسها محرك البحث مطابقةً لباقي محتوى الموقع </a:t>
            </a:r>
            <a:r>
              <a:rPr lang="ar-AE" dirty="0" err="1"/>
              <a:t>الإلكتروني.من</a:t>
            </a:r>
            <a:r>
              <a:rPr lang="ar-AE" dirty="0"/>
              <a:t> ناحية أخرى، ينطوي تحسين محركات البحث بالقبعة السوداء على الخداع. على سبيل المثال، قد يكون هذا احتيالًا من خلال إخفاء أجزاء من النص غير ذات صلة ببقية الموقع الإلكتروني باستخدام لون خط مشابه لخلفية الصفحة. تُواصل محركات البحث فهرسة هذه المواد المخفية (كلارك وآخرون، 2018؛ </a:t>
            </a:r>
            <a:r>
              <a:rPr lang="ar-AE" dirty="0" err="1"/>
              <a:t>هيدايانتو</a:t>
            </a:r>
            <a:r>
              <a:rPr lang="ar-AE" dirty="0"/>
              <a:t> وآخرون، 2012؛ </a:t>
            </a:r>
            <a:r>
              <a:rPr lang="ar-AE" dirty="0" err="1"/>
              <a:t>كوكوك</a:t>
            </a:r>
            <a:r>
              <a:rPr lang="ar-AE" dirty="0"/>
              <a:t>، 2011).</a:t>
            </a:r>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4301"/>
            <a:ext cx="2954655" cy="1379622"/>
          </a:xfrm>
          <a:prstGeom prst="rect">
            <a:avLst/>
          </a:prstGeom>
        </p:spPr>
      </p:pic>
      <p:sp>
        <p:nvSpPr>
          <p:cNvPr id="11" name="مربع نص 10">
            <a:extLst>
              <a:ext uri="{FF2B5EF4-FFF2-40B4-BE49-F238E27FC236}">
                <a16:creationId xmlns="" xmlns:a16="http://schemas.microsoft.com/office/drawing/2014/main" id="{CF5ACEFB-2791-2E98-D3B7-D5AA6CC4F450}"/>
              </a:ext>
            </a:extLst>
          </p:cNvPr>
          <p:cNvSpPr txBox="1"/>
          <p:nvPr/>
        </p:nvSpPr>
        <p:spPr>
          <a:xfrm>
            <a:off x="766034" y="497259"/>
            <a:ext cx="8982077" cy="584775"/>
          </a:xfrm>
          <a:prstGeom prst="rect">
            <a:avLst/>
          </a:prstGeom>
          <a:noFill/>
        </p:spPr>
        <p:txBody>
          <a:bodyPr wrap="square">
            <a:spAutoFit/>
          </a:bodyPr>
          <a:lstStyle/>
          <a:p>
            <a:pPr algn="ctr" rtl="1"/>
            <a:r>
              <a:rPr lang="ar-AE" sz="3200" b="1" dirty="0" smtClean="0">
                <a:solidFill>
                  <a:srgbClr val="00AEEF"/>
                </a:solidFill>
              </a:rPr>
              <a:t>تحسين محركات البحث داخل الصفحة </a:t>
            </a:r>
            <a:r>
              <a:rPr lang="en-US" sz="3200" b="1" dirty="0" smtClean="0">
                <a:solidFill>
                  <a:srgbClr val="00AEEF"/>
                </a:solidFill>
              </a:rPr>
              <a:t>On Page SEO</a:t>
            </a:r>
            <a:endParaRPr lang="ar-SA" sz="3200" b="1" dirty="0">
              <a:solidFill>
                <a:srgbClr val="00AEEF"/>
              </a:solidFill>
            </a:endParaRPr>
          </a:p>
        </p:txBody>
      </p:sp>
      <p:sp>
        <p:nvSpPr>
          <p:cNvPr id="3" name="مربع نص 2"/>
          <p:cNvSpPr txBox="1"/>
          <p:nvPr/>
        </p:nvSpPr>
        <p:spPr>
          <a:xfrm>
            <a:off x="1502293" y="1285321"/>
            <a:ext cx="10689707" cy="5632311"/>
          </a:xfrm>
          <a:prstGeom prst="rect">
            <a:avLst/>
          </a:prstGeom>
          <a:noFill/>
        </p:spPr>
        <p:txBody>
          <a:bodyPr wrap="square" rtlCol="0">
            <a:spAutoFit/>
          </a:bodyPr>
          <a:lstStyle/>
          <a:p>
            <a:pPr algn="r" rtl="1">
              <a:lnSpc>
                <a:spcPct val="150000"/>
              </a:lnSpc>
            </a:pPr>
            <a:r>
              <a:rPr lang="ar-AE" sz="2400" dirty="0"/>
              <a:t>من الإجراءات التي يتم اتخاذها لتحسين محركات البحث داخل الصفحة: </a:t>
            </a:r>
            <a:endParaRPr lang="en-US" sz="2400" dirty="0"/>
          </a:p>
          <a:p>
            <a:pPr algn="r" rtl="1">
              <a:lnSpc>
                <a:spcPct val="150000"/>
              </a:lnSpc>
            </a:pPr>
            <a:r>
              <a:rPr lang="ar-AE" sz="2400" dirty="0"/>
              <a:t>-كتابة العنوان </a:t>
            </a:r>
            <a:r>
              <a:rPr lang="en-US" sz="2400" dirty="0"/>
              <a:t>Title Meta </a:t>
            </a:r>
            <a:r>
              <a:rPr lang="ar-AE" sz="2400" dirty="0"/>
              <a:t>لكل صفحة من صفحات الموقع </a:t>
            </a:r>
            <a:endParaRPr lang="en-US" sz="2400" dirty="0" smtClean="0"/>
          </a:p>
          <a:p>
            <a:pPr algn="r" rtl="1">
              <a:lnSpc>
                <a:spcPct val="150000"/>
              </a:lnSpc>
            </a:pPr>
            <a:r>
              <a:rPr lang="ar-AE" sz="2400" dirty="0" smtClean="0"/>
              <a:t>-</a:t>
            </a:r>
            <a:r>
              <a:rPr lang="ar-AE" sz="2400" dirty="0"/>
              <a:t>كتابة وصف الصفحة </a:t>
            </a:r>
            <a:r>
              <a:rPr lang="en-US" sz="2400" dirty="0"/>
              <a:t>Meta Description</a:t>
            </a:r>
            <a:r>
              <a:rPr lang="ar-AE" sz="2400" dirty="0"/>
              <a:t> لكل صفحة من صفحات </a:t>
            </a:r>
            <a:r>
              <a:rPr lang="ar-AE" sz="2400" dirty="0" smtClean="0"/>
              <a:t>الموقع</a:t>
            </a:r>
            <a:endParaRPr lang="en-US" sz="2400" dirty="0" smtClean="0"/>
          </a:p>
          <a:p>
            <a:pPr algn="r" rtl="1">
              <a:lnSpc>
                <a:spcPct val="150000"/>
              </a:lnSpc>
            </a:pPr>
            <a:r>
              <a:rPr lang="ar-AE" sz="2400" dirty="0" smtClean="0"/>
              <a:t>-</a:t>
            </a:r>
            <a:r>
              <a:rPr lang="ar-AE" sz="2400" dirty="0"/>
              <a:t>الكلمات المفتاحية </a:t>
            </a:r>
            <a:r>
              <a:rPr lang="en-US" sz="2400" dirty="0"/>
              <a:t>Meta </a:t>
            </a:r>
            <a:r>
              <a:rPr lang="en-US" sz="2400" dirty="0" smtClean="0"/>
              <a:t>Keywords</a:t>
            </a:r>
            <a:r>
              <a:rPr lang="ar-AE" sz="2400" dirty="0" smtClean="0"/>
              <a:t>.</a:t>
            </a:r>
          </a:p>
          <a:p>
            <a:pPr algn="r" rtl="1">
              <a:lnSpc>
                <a:spcPct val="150000"/>
              </a:lnSpc>
            </a:pPr>
            <a:r>
              <a:rPr lang="ar-AE" sz="2400" dirty="0" smtClean="0"/>
              <a:t>-وسوم العناوين </a:t>
            </a:r>
            <a:r>
              <a:rPr lang="en-US" sz="2400" dirty="0" smtClean="0"/>
              <a:t>H1, H2, H3</a:t>
            </a:r>
            <a:r>
              <a:rPr lang="ar-AE" sz="2400" dirty="0" smtClean="0"/>
              <a:t>.</a:t>
            </a:r>
            <a:endParaRPr lang="ar-SA" sz="2400" dirty="0" smtClean="0"/>
          </a:p>
          <a:p>
            <a:pPr algn="r" rtl="1">
              <a:lnSpc>
                <a:spcPct val="150000"/>
              </a:lnSpc>
            </a:pPr>
            <a:r>
              <a:rPr lang="ar-SA" sz="2400" dirty="0" smtClean="0"/>
              <a:t>-</a:t>
            </a:r>
            <a:r>
              <a:rPr lang="ar-SA" sz="2400" dirty="0"/>
              <a:t>خريطة الموقع </a:t>
            </a:r>
            <a:r>
              <a:rPr lang="en-US" sz="2400" dirty="0"/>
              <a:t>Sitemap</a:t>
            </a:r>
            <a:endParaRPr lang="ar-AE" sz="2400" dirty="0"/>
          </a:p>
          <a:p>
            <a:pPr algn="r" rtl="1">
              <a:lnSpc>
                <a:spcPct val="150000"/>
              </a:lnSpc>
            </a:pPr>
            <a:r>
              <a:rPr lang="ar-AE" sz="2400" dirty="0"/>
              <a:t>-ملف </a:t>
            </a:r>
            <a:r>
              <a:rPr lang="en-US" sz="2400" dirty="0"/>
              <a:t>Robots.txt</a:t>
            </a:r>
            <a:endParaRPr lang="ar-AE" sz="2400" dirty="0"/>
          </a:p>
          <a:p>
            <a:pPr algn="r" rtl="1">
              <a:lnSpc>
                <a:spcPct val="150000"/>
              </a:lnSpc>
            </a:pPr>
            <a:r>
              <a:rPr lang="ar-AE" sz="2400" dirty="0"/>
              <a:t>-تحسين محركات البحث للصور </a:t>
            </a:r>
            <a:r>
              <a:rPr lang="ar-AE" sz="2400" dirty="0" smtClean="0"/>
              <a:t>مثل النص البديل للصورة </a:t>
            </a:r>
            <a:r>
              <a:rPr lang="en-US" sz="2400" dirty="0" smtClean="0"/>
              <a:t>Alt Txt</a:t>
            </a:r>
            <a:r>
              <a:rPr lang="ar-AE" sz="2400" dirty="0" smtClean="0"/>
              <a:t> </a:t>
            </a:r>
          </a:p>
          <a:p>
            <a:pPr algn="r" rtl="1">
              <a:lnSpc>
                <a:spcPct val="150000"/>
              </a:lnSpc>
            </a:pPr>
            <a:r>
              <a:rPr lang="ar-AE" sz="2400" dirty="0" smtClean="0"/>
              <a:t>-كتابة المحتوى الفريد والمتجدد </a:t>
            </a:r>
          </a:p>
          <a:p>
            <a:pPr algn="r" rtl="1">
              <a:lnSpc>
                <a:spcPct val="150000"/>
              </a:lnSpc>
            </a:pPr>
            <a:r>
              <a:rPr lang="ar-AE" sz="2400" dirty="0" smtClean="0"/>
              <a:t>-كثافة الكلمات المفتاحية</a:t>
            </a:r>
            <a:endParaRPr lang="en-US" sz="2400" dirty="0"/>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8545" y="2048233"/>
            <a:ext cx="5029199" cy="4754880"/>
          </a:xfrm>
          <a:prstGeom prst="rect">
            <a:avLst/>
          </a:prstGeom>
        </p:spPr>
      </p:pic>
    </p:spTree>
    <p:extLst>
      <p:ext uri="{BB962C8B-B14F-4D97-AF65-F5344CB8AC3E}">
        <p14:creationId xmlns:p14="http://schemas.microsoft.com/office/powerpoint/2010/main" val="410792101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 xmlns:a16="http://schemas.microsoft.com/office/drawing/2014/main" id="{9AE53F59-FBF1-48B9-807B-930F791BAF57}"/>
              </a:ext>
            </a:extLst>
          </p:cNvPr>
          <p:cNvSpPr/>
          <p:nvPr/>
        </p:nvSpPr>
        <p:spPr>
          <a:xfrm>
            <a:off x="-1" y="1889956"/>
            <a:ext cx="12192001" cy="4968043"/>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AE" dirty="0"/>
              <a:t>هناك تقنيتان في ممارسات تحسين محركات البحث (</a:t>
            </a:r>
            <a:r>
              <a:rPr lang="en-US" dirty="0"/>
              <a:t>SEO): </a:t>
            </a:r>
            <a:r>
              <a:rPr lang="ar-AE" dirty="0"/>
              <a:t>تحسين محركات البحث بالقبعة البيضاء (</a:t>
            </a:r>
            <a:r>
              <a:rPr lang="en-US" dirty="0"/>
              <a:t>White Hat SEO) </a:t>
            </a:r>
            <a:r>
              <a:rPr lang="ar-AE" dirty="0"/>
              <a:t>وتحسين محركات البحث بالقبعة السوداء (</a:t>
            </a:r>
            <a:r>
              <a:rPr lang="en-US" dirty="0"/>
              <a:t>Black Hat SEO).</a:t>
            </a:r>
            <a:r>
              <a:rPr lang="ar-AE" dirty="0"/>
              <a:t>تحسين محركات البحث بالقبعة البيضاء (ويُسمى أيضًا تحسين محركات البحث العضوي) هو أسلوب لا ينطوي على أي خداع في استراتيجية التسويق، وهو مسموح به من قِبل محركات البحث. تُعدّ محركات البحث المصدر الرئيسي للبحث العضوي (أسواني وآخرون، 2021). يُلزم تحسين محركات البحث بالقبعة البيضاء بأن تكون المعلومات التي يُفهرسها محرك البحث مطابقةً لباقي محتوى الموقع </a:t>
            </a:r>
            <a:r>
              <a:rPr lang="ar-AE" dirty="0" err="1"/>
              <a:t>الإلكتروني.من</a:t>
            </a:r>
            <a:r>
              <a:rPr lang="ar-AE" dirty="0"/>
              <a:t> ناحية أخرى، ينطوي تحسين محركات البحث بالقبعة السوداء على الخداع. على سبيل المثال، قد يكون هذا احتيالًا من خلال إخفاء أجزاء من النص غير ذات صلة ببقية الموقع الإلكتروني باستخدام لون خط مشابه لخلفية الصفحة. تُواصل محركات البحث فهرسة هذه المواد المخفية (كلارك وآخرون، 2018؛ </a:t>
            </a:r>
            <a:r>
              <a:rPr lang="ar-AE" dirty="0" err="1"/>
              <a:t>هيدايانتو</a:t>
            </a:r>
            <a:r>
              <a:rPr lang="ar-AE" dirty="0"/>
              <a:t> وآخرون، 2012؛ </a:t>
            </a:r>
            <a:r>
              <a:rPr lang="ar-AE" dirty="0" err="1"/>
              <a:t>كوكوك</a:t>
            </a:r>
            <a:r>
              <a:rPr lang="ar-AE" dirty="0"/>
              <a:t>، 2011).</a:t>
            </a:r>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 xmlns:a16="http://schemas.microsoft.com/office/drawing/2014/main" id="{CF5ACEFB-2791-2E98-D3B7-D5AA6CC4F450}"/>
              </a:ext>
            </a:extLst>
          </p:cNvPr>
          <p:cNvSpPr txBox="1"/>
          <p:nvPr/>
        </p:nvSpPr>
        <p:spPr>
          <a:xfrm>
            <a:off x="1269414" y="963894"/>
            <a:ext cx="8168129" cy="584775"/>
          </a:xfrm>
          <a:prstGeom prst="rect">
            <a:avLst/>
          </a:prstGeom>
          <a:noFill/>
        </p:spPr>
        <p:txBody>
          <a:bodyPr wrap="square">
            <a:spAutoFit/>
          </a:bodyPr>
          <a:lstStyle/>
          <a:p>
            <a:pPr algn="ctr" rtl="1"/>
            <a:r>
              <a:rPr lang="ar-AE" sz="3200" b="1" dirty="0" smtClean="0">
                <a:solidFill>
                  <a:srgbClr val="00AEEF"/>
                </a:solidFill>
              </a:rPr>
              <a:t>تحسين محركات البحث خارج الصفحة </a:t>
            </a:r>
            <a:r>
              <a:rPr lang="en-US" sz="3200" b="1" dirty="0" smtClean="0">
                <a:solidFill>
                  <a:srgbClr val="00AEEF"/>
                </a:solidFill>
              </a:rPr>
              <a:t>Off Page SEO</a:t>
            </a:r>
            <a:endParaRPr lang="ar-SA" sz="3200" b="1" dirty="0">
              <a:solidFill>
                <a:srgbClr val="00AEEF"/>
              </a:solidFill>
            </a:endParaRPr>
          </a:p>
        </p:txBody>
      </p:sp>
      <p:sp>
        <p:nvSpPr>
          <p:cNvPr id="3" name="مربع نص 2"/>
          <p:cNvSpPr txBox="1"/>
          <p:nvPr/>
        </p:nvSpPr>
        <p:spPr>
          <a:xfrm>
            <a:off x="3585843" y="1889956"/>
            <a:ext cx="8375998" cy="5632311"/>
          </a:xfrm>
          <a:prstGeom prst="rect">
            <a:avLst/>
          </a:prstGeom>
          <a:noFill/>
        </p:spPr>
        <p:txBody>
          <a:bodyPr wrap="square" rtlCol="0">
            <a:spAutoFit/>
          </a:bodyPr>
          <a:lstStyle/>
          <a:p>
            <a:pPr algn="just" rtl="1">
              <a:lnSpc>
                <a:spcPct val="150000"/>
              </a:lnSpc>
            </a:pPr>
            <a:r>
              <a:rPr lang="ar-SA" sz="2400" dirty="0"/>
              <a:t>أما تحسين محركات البحث خارج الصفحة </a:t>
            </a:r>
            <a:r>
              <a:rPr lang="en-US" sz="2400" dirty="0"/>
              <a:t>off Page SEO</a:t>
            </a:r>
            <a:r>
              <a:rPr lang="ar-SA" sz="2400" dirty="0"/>
              <a:t> فهو يعتمد على نشر الموقع في شبكة الويب بحيث يصبح للموقع الالكتروني الكثير من الروابط </a:t>
            </a:r>
            <a:r>
              <a:rPr lang="ar-AE" sz="2400" dirty="0" smtClean="0"/>
              <a:t>الخلفية </a:t>
            </a:r>
            <a:r>
              <a:rPr lang="en-US" sz="2400" dirty="0" smtClean="0"/>
              <a:t>Backlinks</a:t>
            </a:r>
            <a:r>
              <a:rPr lang="ar-SA" sz="2400" dirty="0" smtClean="0"/>
              <a:t> </a:t>
            </a:r>
            <a:r>
              <a:rPr lang="ar-SA" sz="2400" dirty="0"/>
              <a:t>ويصبح له سمعه قوية في محرك البحث </a:t>
            </a:r>
            <a:r>
              <a:rPr lang="en-US" sz="2400" dirty="0"/>
              <a:t>Google</a:t>
            </a:r>
            <a:r>
              <a:rPr lang="ar-SA" sz="2400" dirty="0"/>
              <a:t> نتيجة كثرة الروابط </a:t>
            </a:r>
            <a:r>
              <a:rPr lang="ar-AE" sz="2400" dirty="0" smtClean="0"/>
              <a:t>الخلفية التي تشير للموقع:</a:t>
            </a:r>
          </a:p>
          <a:p>
            <a:pPr algn="just" rtl="1">
              <a:lnSpc>
                <a:spcPct val="150000"/>
              </a:lnSpc>
            </a:pPr>
            <a:r>
              <a:rPr lang="ar-AE" sz="2400" dirty="0" smtClean="0"/>
              <a:t>-النشر في مواقع المفضلة الاجتماعية  </a:t>
            </a:r>
            <a:r>
              <a:rPr lang="en-US" sz="2400" dirty="0" smtClean="0"/>
              <a:t>Social Bookmarks</a:t>
            </a:r>
            <a:endParaRPr lang="ar-AE" sz="2400" dirty="0" smtClean="0"/>
          </a:p>
          <a:p>
            <a:pPr algn="just" rtl="1">
              <a:lnSpc>
                <a:spcPct val="150000"/>
              </a:lnSpc>
            </a:pPr>
            <a:r>
              <a:rPr lang="ar-AE" sz="2400" dirty="0" smtClean="0"/>
              <a:t>-النشر في مواقع التواصل الاجتماعي.</a:t>
            </a:r>
          </a:p>
          <a:p>
            <a:pPr algn="just" rtl="1">
              <a:lnSpc>
                <a:spcPct val="150000"/>
              </a:lnSpc>
            </a:pPr>
            <a:r>
              <a:rPr lang="ar-AE" sz="2400" dirty="0" smtClean="0"/>
              <a:t>-النشر في أدلة المواقع </a:t>
            </a:r>
            <a:r>
              <a:rPr lang="en-US" sz="2400" dirty="0" smtClean="0"/>
              <a:t>Websites Directories</a:t>
            </a:r>
            <a:r>
              <a:rPr lang="ar-AE" sz="2400" dirty="0" smtClean="0"/>
              <a:t>.</a:t>
            </a:r>
          </a:p>
          <a:p>
            <a:pPr algn="just" rtl="1">
              <a:lnSpc>
                <a:spcPct val="150000"/>
              </a:lnSpc>
            </a:pPr>
            <a:r>
              <a:rPr lang="ar-AE" sz="2400" dirty="0" smtClean="0"/>
              <a:t>-إضافة الموقع إلى محركات البحث المختلفة. </a:t>
            </a:r>
          </a:p>
          <a:p>
            <a:pPr algn="just" rtl="1">
              <a:lnSpc>
                <a:spcPct val="150000"/>
              </a:lnSpc>
            </a:pPr>
            <a:r>
              <a:rPr lang="ar-AE" sz="2400" dirty="0" smtClean="0"/>
              <a:t>-مقالات الضيف </a:t>
            </a:r>
            <a:r>
              <a:rPr lang="en-US" sz="2400" dirty="0" smtClean="0"/>
              <a:t>Guest Post</a:t>
            </a:r>
            <a:r>
              <a:rPr lang="ar-AE" sz="2400" dirty="0" smtClean="0"/>
              <a:t>. </a:t>
            </a:r>
            <a:endParaRPr lang="en-US" sz="2400" dirty="0"/>
          </a:p>
          <a:p>
            <a:pPr algn="just" rtl="1">
              <a:lnSpc>
                <a:spcPct val="150000"/>
              </a:lnSpc>
            </a:pPr>
            <a:endParaRPr lang="en-US" sz="2400" dirty="0"/>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2400" y="2808757"/>
            <a:ext cx="4832353" cy="3981859"/>
          </a:xfrm>
          <a:prstGeom prst="rect">
            <a:avLst/>
          </a:prstGeom>
        </p:spPr>
      </p:pic>
    </p:spTree>
    <p:extLst>
      <p:ext uri="{BB962C8B-B14F-4D97-AF65-F5344CB8AC3E}">
        <p14:creationId xmlns:p14="http://schemas.microsoft.com/office/powerpoint/2010/main" val="13744723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ربع نص 5">
            <a:extLst>
              <a:ext uri="{FF2B5EF4-FFF2-40B4-BE49-F238E27FC236}">
                <a16:creationId xmlns="" xmlns:a16="http://schemas.microsoft.com/office/drawing/2014/main" id="{CF5ACEFB-2791-2E98-D3B7-D5AA6CC4F450}"/>
              </a:ext>
            </a:extLst>
          </p:cNvPr>
          <p:cNvSpPr txBox="1"/>
          <p:nvPr/>
        </p:nvSpPr>
        <p:spPr>
          <a:xfrm>
            <a:off x="983942" y="291870"/>
            <a:ext cx="8168129" cy="584775"/>
          </a:xfrm>
          <a:prstGeom prst="rect">
            <a:avLst/>
          </a:prstGeom>
          <a:noFill/>
        </p:spPr>
        <p:txBody>
          <a:bodyPr wrap="square">
            <a:spAutoFit/>
          </a:bodyPr>
          <a:lstStyle/>
          <a:p>
            <a:pPr algn="ctr" rtl="1"/>
            <a:r>
              <a:rPr lang="ar-AE" sz="3200" b="1" dirty="0" smtClean="0">
                <a:solidFill>
                  <a:srgbClr val="00AEEF"/>
                </a:solidFill>
              </a:rPr>
              <a:t>الإعلان عبر محركات البحث </a:t>
            </a:r>
            <a:r>
              <a:rPr lang="en-US" sz="3200" b="1" dirty="0" smtClean="0">
                <a:solidFill>
                  <a:srgbClr val="00AEEF"/>
                </a:solidFill>
              </a:rPr>
              <a:t>SEA</a:t>
            </a:r>
            <a:endParaRPr lang="ar-SA" sz="3200" b="1" dirty="0">
              <a:solidFill>
                <a:srgbClr val="00AEEF"/>
              </a:solidFill>
            </a:endParaRPr>
          </a:p>
        </p:txBody>
      </p:sp>
      <p:sp>
        <p:nvSpPr>
          <p:cNvPr id="11" name="مربع نص 10">
            <a:extLst>
              <a:ext uri="{FF2B5EF4-FFF2-40B4-BE49-F238E27FC236}">
                <a16:creationId xmlns="" xmlns:a16="http://schemas.microsoft.com/office/drawing/2014/main" id="{51F762BF-3B65-98F2-E04D-D8164F8E132A}"/>
              </a:ext>
            </a:extLst>
          </p:cNvPr>
          <p:cNvSpPr txBox="1"/>
          <p:nvPr/>
        </p:nvSpPr>
        <p:spPr>
          <a:xfrm>
            <a:off x="0" y="1360463"/>
            <a:ext cx="12191999" cy="5563831"/>
          </a:xfrm>
          <a:prstGeom prst="rect">
            <a:avLst/>
          </a:prstGeom>
          <a:solidFill>
            <a:schemeClr val="bg1"/>
          </a:solidFill>
        </p:spPr>
        <p:txBody>
          <a:bodyPr wrap="square" rtlCol="1">
            <a:spAutoFit/>
          </a:bodyPr>
          <a:lstStyle/>
          <a:p>
            <a:pPr lvl="0" algn="just" rtl="1">
              <a:lnSpc>
                <a:spcPct val="150000"/>
              </a:lnSpc>
            </a:pPr>
            <a:r>
              <a:rPr lang="ar-AE" sz="2400" dirty="0"/>
              <a:t>ي</a:t>
            </a:r>
            <a:r>
              <a:rPr lang="ar-SA" sz="2400" dirty="0"/>
              <a:t>شير الإعلان عبر محرك البحث </a:t>
            </a:r>
            <a:r>
              <a:rPr lang="en-US" sz="2400" dirty="0"/>
              <a:t>SEA) </a:t>
            </a:r>
            <a:r>
              <a:rPr lang="ar-AE" sz="2400" dirty="0"/>
              <a:t>) </a:t>
            </a:r>
            <a:r>
              <a:rPr lang="ar-SA" sz="2400" dirty="0"/>
              <a:t>إلى طريقة وضع الإعلانات عبر الإنترنت على</a:t>
            </a:r>
            <a:r>
              <a:rPr lang="ar-AE" sz="2400" dirty="0"/>
              <a:t> </a:t>
            </a:r>
            <a:r>
              <a:rPr lang="ar-SA" sz="2400" dirty="0"/>
              <a:t>صفحات الويب التي تعرض نتائج من استعلامات محرك البحث . عادةً ما يتم استهداف إعلانات البحث</a:t>
            </a:r>
            <a:r>
              <a:rPr lang="ar-AE" sz="2400" dirty="0"/>
              <a:t> </a:t>
            </a:r>
            <a:r>
              <a:rPr lang="ar-SA" sz="2400" dirty="0"/>
              <a:t>لمطابقة مصطلحات البحث الرئيسية </a:t>
            </a:r>
            <a:r>
              <a:rPr lang="ar-AE" sz="2400" dirty="0"/>
              <a:t>والتي </a:t>
            </a:r>
            <a:r>
              <a:rPr lang="ar-SA" sz="2400" dirty="0"/>
              <a:t>تسمى الكلمات </a:t>
            </a:r>
            <a:r>
              <a:rPr lang="ar-AE" sz="2400" dirty="0"/>
              <a:t>المفتاحية أو الكلمات الرئيسية (</a:t>
            </a:r>
            <a:r>
              <a:rPr lang="en-US" sz="2400" dirty="0"/>
              <a:t>Keywords</a:t>
            </a:r>
            <a:r>
              <a:rPr lang="ar-AE" sz="2400" dirty="0"/>
              <a:t>). </a:t>
            </a:r>
          </a:p>
          <a:p>
            <a:pPr lvl="0" algn="just" rtl="1">
              <a:lnSpc>
                <a:spcPct val="150000"/>
              </a:lnSpc>
            </a:pPr>
            <a:r>
              <a:rPr lang="ar-AE" sz="2400" dirty="0"/>
              <a:t>فعند قيام المستخدمين بالبحث عن كلمة مفتاحية معينة تظهر إعلانات محركات البحث على شكل نتائج بحث ضمن محرك البحث مع الإشارة إلى أن هذه النتيجة هي إعلان ويظهر الإعلان في النتائج الأولى التي تظهر للمستخدم عند بحثه عن كلمة مفتاحية معينة. </a:t>
            </a:r>
          </a:p>
          <a:p>
            <a:pPr lvl="0" algn="just" rtl="1">
              <a:lnSpc>
                <a:spcPct val="150000"/>
              </a:lnSpc>
            </a:pPr>
            <a:r>
              <a:rPr lang="ar-AE" sz="2400" dirty="0"/>
              <a:t>ما يميز إعلانات محركات البحث أنها تستهدف مستخدمين مهتمين بعملية الشراء للمنتج حيث يظهر الإعلان في نتائج البحث للمستخدم الذي يبحث عن شراء منتج معين وليس كبقية الإعلانات الالكترونية التي تظهر للمستخدمين وقد لا يكونوا مهتمين بشراء المنتج فعلياً على الأقل في الوقت الحالي فعلى سبيل المثال عند بحث المستخدم عن كلمة مفتاحية «حقيبة سفر» يظهر له متجر الكتروني يبيع حقائب السفر نتيجة استخدامه إعلانات محركات البحث </a:t>
            </a:r>
          </a:p>
        </p:txBody>
      </p:sp>
    </p:spTree>
    <p:extLst>
      <p:ext uri="{BB962C8B-B14F-4D97-AF65-F5344CB8AC3E}">
        <p14:creationId xmlns:p14="http://schemas.microsoft.com/office/powerpoint/2010/main" val="63732505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ربع نص 5">
            <a:extLst>
              <a:ext uri="{FF2B5EF4-FFF2-40B4-BE49-F238E27FC236}">
                <a16:creationId xmlns="" xmlns:a16="http://schemas.microsoft.com/office/drawing/2014/main" id="{CF5ACEFB-2791-2E98-D3B7-D5AA6CC4F450}"/>
              </a:ext>
            </a:extLst>
          </p:cNvPr>
          <p:cNvSpPr txBox="1"/>
          <p:nvPr/>
        </p:nvSpPr>
        <p:spPr>
          <a:xfrm>
            <a:off x="1216331" y="497259"/>
            <a:ext cx="8168129" cy="584775"/>
          </a:xfrm>
          <a:prstGeom prst="rect">
            <a:avLst/>
          </a:prstGeom>
          <a:noFill/>
        </p:spPr>
        <p:txBody>
          <a:bodyPr wrap="square">
            <a:spAutoFit/>
          </a:bodyPr>
          <a:lstStyle/>
          <a:p>
            <a:pPr algn="ctr" rtl="1"/>
            <a:r>
              <a:rPr lang="ar-AE" sz="3200" b="1" dirty="0" smtClean="0">
                <a:solidFill>
                  <a:srgbClr val="00AEEF"/>
                </a:solidFill>
              </a:rPr>
              <a:t>الإعلان عبر محركات البحث </a:t>
            </a:r>
            <a:r>
              <a:rPr lang="en-US" sz="3200" b="1" dirty="0" smtClean="0">
                <a:solidFill>
                  <a:srgbClr val="00AEEF"/>
                </a:solidFill>
              </a:rPr>
              <a:t>SEA</a:t>
            </a:r>
            <a:endParaRPr lang="ar-SA" sz="3200" b="1" dirty="0">
              <a:solidFill>
                <a:srgbClr val="00AEEF"/>
              </a:solidFill>
            </a:endParaRP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6687" y="1479458"/>
            <a:ext cx="9447418" cy="4970090"/>
          </a:xfrm>
          <a:prstGeom prst="rect">
            <a:avLst/>
          </a:prstGeom>
        </p:spPr>
      </p:pic>
    </p:spTree>
    <p:extLst>
      <p:ext uri="{BB962C8B-B14F-4D97-AF65-F5344CB8AC3E}">
        <p14:creationId xmlns:p14="http://schemas.microsoft.com/office/powerpoint/2010/main" val="39671708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ربع نص 5">
            <a:extLst>
              <a:ext uri="{FF2B5EF4-FFF2-40B4-BE49-F238E27FC236}">
                <a16:creationId xmlns="" xmlns:a16="http://schemas.microsoft.com/office/drawing/2014/main" id="{CF5ACEFB-2791-2E98-D3B7-D5AA6CC4F450}"/>
              </a:ext>
            </a:extLst>
          </p:cNvPr>
          <p:cNvSpPr txBox="1"/>
          <p:nvPr/>
        </p:nvSpPr>
        <p:spPr>
          <a:xfrm>
            <a:off x="1216331" y="497259"/>
            <a:ext cx="8168129" cy="584775"/>
          </a:xfrm>
          <a:prstGeom prst="rect">
            <a:avLst/>
          </a:prstGeom>
          <a:noFill/>
        </p:spPr>
        <p:txBody>
          <a:bodyPr wrap="square">
            <a:spAutoFit/>
          </a:bodyPr>
          <a:lstStyle/>
          <a:p>
            <a:pPr algn="ctr" rtl="1"/>
            <a:r>
              <a:rPr lang="ar-AE" sz="3200" b="1" dirty="0" smtClean="0">
                <a:solidFill>
                  <a:srgbClr val="00AEEF"/>
                </a:solidFill>
              </a:rPr>
              <a:t>الإعلان عبر محركات البحث </a:t>
            </a:r>
            <a:r>
              <a:rPr lang="en-US" sz="3200" b="1" dirty="0" smtClean="0">
                <a:solidFill>
                  <a:srgbClr val="00AEEF"/>
                </a:solidFill>
              </a:rPr>
              <a:t>SEA</a:t>
            </a:r>
            <a:endParaRPr lang="ar-SA" sz="3200" b="1" dirty="0">
              <a:solidFill>
                <a:srgbClr val="00AEEF"/>
              </a:solidFill>
            </a:endParaRPr>
          </a:p>
        </p:txBody>
      </p:sp>
      <p:pic>
        <p:nvPicPr>
          <p:cNvPr id="3" name="صورة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0915" y="1585935"/>
            <a:ext cx="9387646" cy="5035267"/>
          </a:xfrm>
          <a:prstGeom prst="rect">
            <a:avLst/>
          </a:prstGeom>
        </p:spPr>
      </p:pic>
    </p:spTree>
    <p:extLst>
      <p:ext uri="{BB962C8B-B14F-4D97-AF65-F5344CB8AC3E}">
        <p14:creationId xmlns:p14="http://schemas.microsoft.com/office/powerpoint/2010/main" val="243422949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ربع نص 5">
            <a:extLst>
              <a:ext uri="{FF2B5EF4-FFF2-40B4-BE49-F238E27FC236}">
                <a16:creationId xmlns="" xmlns:a16="http://schemas.microsoft.com/office/drawing/2014/main" id="{CF5ACEFB-2791-2E98-D3B7-D5AA6CC4F450}"/>
              </a:ext>
            </a:extLst>
          </p:cNvPr>
          <p:cNvSpPr txBox="1"/>
          <p:nvPr/>
        </p:nvSpPr>
        <p:spPr>
          <a:xfrm>
            <a:off x="1216331" y="497259"/>
            <a:ext cx="8168129" cy="584775"/>
          </a:xfrm>
          <a:prstGeom prst="rect">
            <a:avLst/>
          </a:prstGeom>
          <a:noFill/>
        </p:spPr>
        <p:txBody>
          <a:bodyPr wrap="square">
            <a:spAutoFit/>
          </a:bodyPr>
          <a:lstStyle/>
          <a:p>
            <a:pPr algn="ctr" rtl="1"/>
            <a:r>
              <a:rPr lang="ar-AE" sz="3200" b="1" dirty="0" smtClean="0">
                <a:solidFill>
                  <a:srgbClr val="00AEEF"/>
                </a:solidFill>
              </a:rPr>
              <a:t>الإعلان عبر محركات البحث </a:t>
            </a:r>
            <a:r>
              <a:rPr lang="en-US" sz="3200" b="1" dirty="0" smtClean="0">
                <a:solidFill>
                  <a:srgbClr val="00AEEF"/>
                </a:solidFill>
              </a:rPr>
              <a:t>SEA</a:t>
            </a:r>
            <a:endParaRPr lang="ar-SA" sz="3200" b="1" dirty="0">
              <a:solidFill>
                <a:srgbClr val="00AEEF"/>
              </a:solidFill>
            </a:endParaRPr>
          </a:p>
        </p:txBody>
      </p:sp>
      <p:pic>
        <p:nvPicPr>
          <p:cNvPr id="2" name="صورة 1"/>
          <p:cNvPicPr>
            <a:picLocks noChangeAspect="1"/>
          </p:cNvPicPr>
          <p:nvPr/>
        </p:nvPicPr>
        <p:blipFill rotWithShape="1">
          <a:blip r:embed="rId4">
            <a:extLst>
              <a:ext uri="{28A0092B-C50C-407E-A947-70E740481C1C}">
                <a14:useLocalDpi xmlns:a14="http://schemas.microsoft.com/office/drawing/2010/main" val="0"/>
              </a:ext>
            </a:extLst>
          </a:blip>
          <a:srcRect t="2983" r="2045"/>
          <a:stretch/>
        </p:blipFill>
        <p:spPr>
          <a:xfrm>
            <a:off x="0" y="1371600"/>
            <a:ext cx="12192000" cy="5486399"/>
          </a:xfrm>
          <a:prstGeom prst="rect">
            <a:avLst/>
          </a:prstGeom>
        </p:spPr>
      </p:pic>
    </p:spTree>
    <p:extLst>
      <p:ext uri="{BB962C8B-B14F-4D97-AF65-F5344CB8AC3E}">
        <p14:creationId xmlns:p14="http://schemas.microsoft.com/office/powerpoint/2010/main" val="217605741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ربع نص 5">
            <a:extLst>
              <a:ext uri="{FF2B5EF4-FFF2-40B4-BE49-F238E27FC236}">
                <a16:creationId xmlns="" xmlns:a16="http://schemas.microsoft.com/office/drawing/2014/main" id="{CF5ACEFB-2791-2E98-D3B7-D5AA6CC4F450}"/>
              </a:ext>
            </a:extLst>
          </p:cNvPr>
          <p:cNvSpPr txBox="1"/>
          <p:nvPr/>
        </p:nvSpPr>
        <p:spPr>
          <a:xfrm>
            <a:off x="1216331" y="497259"/>
            <a:ext cx="8168129" cy="584775"/>
          </a:xfrm>
          <a:prstGeom prst="rect">
            <a:avLst/>
          </a:prstGeom>
          <a:noFill/>
        </p:spPr>
        <p:txBody>
          <a:bodyPr wrap="square">
            <a:spAutoFit/>
          </a:bodyPr>
          <a:lstStyle/>
          <a:p>
            <a:pPr algn="ctr" rtl="1"/>
            <a:r>
              <a:rPr lang="ar-AE" sz="3200" b="1" dirty="0" smtClean="0">
                <a:solidFill>
                  <a:srgbClr val="00AEEF"/>
                </a:solidFill>
              </a:rPr>
              <a:t>الإعلان عبر محركات البحث </a:t>
            </a:r>
            <a:r>
              <a:rPr lang="en-US" sz="3200" b="1" dirty="0" smtClean="0">
                <a:solidFill>
                  <a:srgbClr val="00AEEF"/>
                </a:solidFill>
              </a:rPr>
              <a:t>SEA</a:t>
            </a:r>
            <a:endParaRPr lang="ar-SA" sz="3200" b="1" dirty="0">
              <a:solidFill>
                <a:srgbClr val="00AEEF"/>
              </a:solidFill>
            </a:endParaRPr>
          </a:p>
        </p:txBody>
      </p:sp>
      <p:pic>
        <p:nvPicPr>
          <p:cNvPr id="3" name="صورة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7209" y="1466098"/>
            <a:ext cx="10469436" cy="5391902"/>
          </a:xfrm>
          <a:prstGeom prst="rect">
            <a:avLst/>
          </a:prstGeom>
        </p:spPr>
      </p:pic>
    </p:spTree>
    <p:extLst>
      <p:ext uri="{BB962C8B-B14F-4D97-AF65-F5344CB8AC3E}">
        <p14:creationId xmlns:p14="http://schemas.microsoft.com/office/powerpoint/2010/main" val="70737357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 xmlns:a16="http://schemas.microsoft.com/office/drawing/2014/main" id="{CF5ACEFB-2791-2E98-D3B7-D5AA6CC4F450}"/>
              </a:ext>
            </a:extLst>
          </p:cNvPr>
          <p:cNvSpPr txBox="1"/>
          <p:nvPr/>
        </p:nvSpPr>
        <p:spPr>
          <a:xfrm>
            <a:off x="2706343" y="295905"/>
            <a:ext cx="6153150" cy="751488"/>
          </a:xfrm>
          <a:prstGeom prst="rect">
            <a:avLst/>
          </a:prstGeom>
          <a:noFill/>
        </p:spPr>
        <p:txBody>
          <a:bodyPr wrap="square">
            <a:spAutoFit/>
          </a:bodyPr>
          <a:lstStyle/>
          <a:p>
            <a:pPr lvl="0" algn="ctr" rtl="1">
              <a:lnSpc>
                <a:spcPct val="150000"/>
              </a:lnSpc>
            </a:pPr>
            <a:r>
              <a:rPr lang="ar-AE" sz="3200" b="1" dirty="0" smtClean="0">
                <a:solidFill>
                  <a:srgbClr val="00AEEF"/>
                </a:solidFill>
              </a:rPr>
              <a:t>استهداف الكلمات المفتاحية</a:t>
            </a:r>
            <a:endParaRPr lang="en-US" sz="3200" b="1" dirty="0">
              <a:solidFill>
                <a:srgbClr val="00AEEF"/>
              </a:solidFill>
            </a:endParaRPr>
          </a:p>
        </p:txBody>
      </p:sp>
      <p:sp>
        <p:nvSpPr>
          <p:cNvPr id="12" name="مربع نص 11">
            <a:extLst>
              <a:ext uri="{FF2B5EF4-FFF2-40B4-BE49-F238E27FC236}">
                <a16:creationId xmlns="" xmlns:a16="http://schemas.microsoft.com/office/drawing/2014/main" id="{51F762BF-3B65-98F2-E04D-D8164F8E132A}"/>
              </a:ext>
            </a:extLst>
          </p:cNvPr>
          <p:cNvSpPr txBox="1"/>
          <p:nvPr/>
        </p:nvSpPr>
        <p:spPr>
          <a:xfrm>
            <a:off x="5667740" y="1493250"/>
            <a:ext cx="6524260" cy="5632311"/>
          </a:xfrm>
          <a:prstGeom prst="rect">
            <a:avLst/>
          </a:prstGeom>
          <a:solidFill>
            <a:schemeClr val="bg1"/>
          </a:solidFill>
        </p:spPr>
        <p:txBody>
          <a:bodyPr wrap="square" rtlCol="1">
            <a:spAutoFit/>
          </a:bodyPr>
          <a:lstStyle/>
          <a:p>
            <a:pPr lvl="0" algn="just" rtl="1">
              <a:lnSpc>
                <a:spcPct val="150000"/>
              </a:lnSpc>
            </a:pPr>
            <a:r>
              <a:rPr lang="ar-AE" sz="2000" dirty="0" smtClean="0"/>
              <a:t>النقطة الفارقة في إعلانات محركات البحث هو استهداف الكلمات المفتاحية واستخدامها بشكل جيد بحيث علينا اختيار الكلمات المفتاحية ذات معدلات البحث المرتفع عنها على </a:t>
            </a:r>
            <a:r>
              <a:rPr lang="ar-AE" sz="2000" dirty="0"/>
              <a:t>سبيل المثال، لنفترض أن مستهلكًا يُجري بحثًا عبر الإنترنت للعثور على منتج محدد مثل سترة رياضية زرقاء داكنة. عند إجراء بحث عضوي عن هذه السلعة، قد يُدخل أحد المستهلكين عبارة "سترة رياضية زرقاء داكنة"، وقد يُدخل آخر عبارة "سترة زرقاء"، وقد يُدخل آخر عبارة "جاكيت رسمي". بمعنى آخر، هناك طرق عديدة للبحث عن نفس السلعة. إذا أدخلنا "معطف رياضي أزرق داكن" في سطر بحث جوجل، فستظهر حوالي </a:t>
            </a:r>
            <a:r>
              <a:rPr lang="en-US" sz="2000" dirty="0" smtClean="0"/>
              <a:t>8350</a:t>
            </a:r>
            <a:r>
              <a:rPr lang="ar-AE" sz="2000" dirty="0" smtClean="0"/>
              <a:t> نتيجة </a:t>
            </a:r>
            <a:r>
              <a:rPr lang="ar-AE" sz="2000" dirty="0"/>
              <a:t>مطابقة. والأهم من ذلك، أن أعلى صفحة نتائج جوجل يعرض أربعة روابط إعلانية مميزة وأربعة روابط إعلانية على يمين الصفحة. هذه الروابط لشركات تدفع لجوجل مقابل الإعلان عن مواقعها الإلكترونية (أي البحث المدفوع</a:t>
            </a:r>
            <a:r>
              <a:rPr lang="ar-AE" sz="2000" dirty="0" smtClean="0"/>
              <a:t>).</a:t>
            </a:r>
            <a:endParaRPr lang="ar-AE" sz="2000" dirty="0"/>
          </a:p>
        </p:txBody>
      </p:sp>
      <p:pic>
        <p:nvPicPr>
          <p:cNvPr id="4" name="صورة 3"/>
          <p:cNvPicPr>
            <a:picLocks noChangeAspect="1"/>
          </p:cNvPicPr>
          <p:nvPr/>
        </p:nvPicPr>
        <p:blipFill rotWithShape="1">
          <a:blip r:embed="rId4">
            <a:extLst>
              <a:ext uri="{28A0092B-C50C-407E-A947-70E740481C1C}">
                <a14:useLocalDpi xmlns:a14="http://schemas.microsoft.com/office/drawing/2010/main" val="0"/>
              </a:ext>
            </a:extLst>
          </a:blip>
          <a:srcRect t="951"/>
          <a:stretch/>
        </p:blipFill>
        <p:spPr>
          <a:xfrm>
            <a:off x="0" y="1493250"/>
            <a:ext cx="5667740" cy="5706482"/>
          </a:xfrm>
          <a:prstGeom prst="rect">
            <a:avLst/>
          </a:prstGeom>
        </p:spPr>
      </p:pic>
    </p:spTree>
    <p:extLst>
      <p:ext uri="{BB962C8B-B14F-4D97-AF65-F5344CB8AC3E}">
        <p14:creationId xmlns:p14="http://schemas.microsoft.com/office/powerpoint/2010/main" val="67321919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 xmlns:a16="http://schemas.microsoft.com/office/drawing/2014/main" id="{51F762BF-3B65-98F2-E04D-D8164F8E132A}"/>
              </a:ext>
            </a:extLst>
          </p:cNvPr>
          <p:cNvSpPr txBox="1"/>
          <p:nvPr/>
        </p:nvSpPr>
        <p:spPr>
          <a:xfrm>
            <a:off x="0" y="2216218"/>
            <a:ext cx="12192000" cy="3323987"/>
          </a:xfrm>
          <a:prstGeom prst="rect">
            <a:avLst/>
          </a:prstGeom>
          <a:solidFill>
            <a:schemeClr val="bg1"/>
          </a:solidFill>
        </p:spPr>
        <p:txBody>
          <a:bodyPr wrap="square" rtlCol="1">
            <a:spAutoFit/>
          </a:bodyPr>
          <a:lstStyle/>
          <a:p>
            <a:pPr lvl="0" algn="just" rtl="1">
              <a:lnSpc>
                <a:spcPct val="150000"/>
              </a:lnSpc>
            </a:pPr>
            <a:r>
              <a:rPr lang="ar-AE" sz="2000" dirty="0" smtClean="0"/>
              <a:t>من </a:t>
            </a:r>
            <a:r>
              <a:rPr lang="ar-AE" sz="2000" dirty="0"/>
              <a:t>منظور شركة تبيع معاطف رياضية، من المفيد عرض إعلان لمنتجها كلما بحث المستهلكون عن أي عبارة تتعلق بالمعاطف الرياضية </a:t>
            </a:r>
            <a:r>
              <a:rPr lang="ar-AE" sz="2000" dirty="0" smtClean="0"/>
              <a:t>الزرقاء. </a:t>
            </a:r>
            <a:r>
              <a:rPr lang="ar-AE" sz="2000" dirty="0"/>
              <a:t>بمعنى آخر، عند ظهور نتائج البحث العضوية من </a:t>
            </a:r>
            <a:r>
              <a:rPr lang="en-US" sz="2000" dirty="0" smtClean="0"/>
              <a:t>Google</a:t>
            </a:r>
            <a:r>
              <a:rPr lang="ar-AE" sz="2000" dirty="0" smtClean="0"/>
              <a:t>، </a:t>
            </a:r>
            <a:r>
              <a:rPr lang="ar-AE" sz="2000" dirty="0"/>
              <a:t>أو </a:t>
            </a:r>
            <a:r>
              <a:rPr lang="en-US" sz="2000" dirty="0" smtClean="0"/>
              <a:t>Yahoo</a:t>
            </a:r>
            <a:r>
              <a:rPr lang="ar-AE" sz="2000" dirty="0" smtClean="0"/>
              <a:t>، </a:t>
            </a:r>
            <a:r>
              <a:rPr lang="en-US" sz="2000" dirty="0" smtClean="0"/>
              <a:t>Bing</a:t>
            </a:r>
            <a:r>
              <a:rPr lang="ar-AE" sz="2000" dirty="0" smtClean="0"/>
              <a:t>، </a:t>
            </a:r>
            <a:r>
              <a:rPr lang="ar-AE" sz="2000" dirty="0"/>
              <a:t>أو أي محرك بحث آخر، ترغب الشركات في إدراج مواقعها الإلكترونية كروابط إعلانية. في مثالنا السابق عن "معطف رياضي كحلية"، ظهر ما يقرب من </a:t>
            </a:r>
            <a:r>
              <a:rPr lang="en-US" sz="2000" dirty="0" smtClean="0"/>
              <a:t>8350</a:t>
            </a:r>
            <a:r>
              <a:rPr lang="ar-AE" sz="2000" dirty="0" smtClean="0"/>
              <a:t> نتيجة</a:t>
            </a:r>
            <a:r>
              <a:rPr lang="ar-AE" sz="2000" dirty="0"/>
              <a:t>. تحتوي كل صفحة من صفحات جوجل على </a:t>
            </a:r>
            <a:r>
              <a:rPr lang="en-US" sz="2000" dirty="0" smtClean="0"/>
              <a:t>10</a:t>
            </a:r>
            <a:r>
              <a:rPr lang="ar-AE" sz="2000" dirty="0" smtClean="0"/>
              <a:t> روابط </a:t>
            </a:r>
            <a:r>
              <a:rPr lang="ar-AE" sz="2000" dirty="0"/>
              <a:t>فقط، ومعظم المستخدمين سيطلعون على خمس صفحات فقط. هذا يعني أن آلاف المنتجات المحتملة - بما في ذلك إعلان شركتك - لن تظهر إلا إذا ظهرت في الصفحات الخمس الأولى من نتائج البحث. ولأن الإعلان يهدف إلى زيادة احتمالية "لقاء صدفة" المستهلكين الجاهزين بإعلانك (وليس أي إعلان)، فإن مهمتك كمعلن على الإنترنت هي زيادة هذه الاحتمالات. تُسهم الروابط الدعائية لعمليات البحث العضوية بشكل رائع في تحقيق هذا الهدف</a:t>
            </a:r>
            <a:r>
              <a:rPr lang="ar-AE" sz="2000" dirty="0" smtClean="0"/>
              <a:t>.</a:t>
            </a:r>
          </a:p>
        </p:txBody>
      </p:sp>
      <p:sp>
        <p:nvSpPr>
          <p:cNvPr id="7" name="مربع نص 6">
            <a:extLst>
              <a:ext uri="{FF2B5EF4-FFF2-40B4-BE49-F238E27FC236}">
                <a16:creationId xmlns="" xmlns:a16="http://schemas.microsoft.com/office/drawing/2014/main" id="{CF5ACEFB-2791-2E98-D3B7-D5AA6CC4F450}"/>
              </a:ext>
            </a:extLst>
          </p:cNvPr>
          <p:cNvSpPr txBox="1"/>
          <p:nvPr/>
        </p:nvSpPr>
        <p:spPr>
          <a:xfrm>
            <a:off x="2443106" y="295905"/>
            <a:ext cx="6153150" cy="751488"/>
          </a:xfrm>
          <a:prstGeom prst="rect">
            <a:avLst/>
          </a:prstGeom>
          <a:noFill/>
        </p:spPr>
        <p:txBody>
          <a:bodyPr wrap="square">
            <a:spAutoFit/>
          </a:bodyPr>
          <a:lstStyle/>
          <a:p>
            <a:pPr lvl="0" algn="ctr" rtl="1">
              <a:lnSpc>
                <a:spcPct val="150000"/>
              </a:lnSpc>
            </a:pPr>
            <a:r>
              <a:rPr lang="ar-AE" sz="3200" b="1" dirty="0" smtClean="0">
                <a:solidFill>
                  <a:srgbClr val="00AEEF"/>
                </a:solidFill>
              </a:rPr>
              <a:t>استهداف الكلمات المفتاحية</a:t>
            </a:r>
            <a:endParaRPr lang="en-US" sz="3200" b="1" dirty="0">
              <a:solidFill>
                <a:srgbClr val="00AEEF"/>
              </a:solidFill>
            </a:endParaRPr>
          </a:p>
        </p:txBody>
      </p:sp>
    </p:spTree>
    <p:extLst>
      <p:ext uri="{BB962C8B-B14F-4D97-AF65-F5344CB8AC3E}">
        <p14:creationId xmlns:p14="http://schemas.microsoft.com/office/powerpoint/2010/main" val="244659901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 xmlns:a16="http://schemas.microsoft.com/office/drawing/2014/main" id="{CF5ACEFB-2791-2E98-D3B7-D5AA6CC4F450}"/>
              </a:ext>
            </a:extLst>
          </p:cNvPr>
          <p:cNvSpPr txBox="1"/>
          <p:nvPr/>
        </p:nvSpPr>
        <p:spPr>
          <a:xfrm>
            <a:off x="1327813" y="341524"/>
            <a:ext cx="8610111" cy="1077218"/>
          </a:xfrm>
          <a:prstGeom prst="rect">
            <a:avLst/>
          </a:prstGeom>
          <a:noFill/>
        </p:spPr>
        <p:txBody>
          <a:bodyPr wrap="square">
            <a:spAutoFit/>
          </a:bodyPr>
          <a:lstStyle/>
          <a:p>
            <a:pPr lvl="0" algn="ctr" rtl="1"/>
            <a:r>
              <a:rPr lang="ar-AE" sz="3200" b="1" dirty="0">
                <a:solidFill>
                  <a:srgbClr val="00AEEF"/>
                </a:solidFill>
              </a:rPr>
              <a:t>المزايدة على الكلمات </a:t>
            </a:r>
            <a:r>
              <a:rPr lang="ar-AE" sz="3200" b="1" dirty="0" smtClean="0">
                <a:solidFill>
                  <a:srgbClr val="00AEEF"/>
                </a:solidFill>
              </a:rPr>
              <a:t>المفتاحية</a:t>
            </a:r>
            <a:endParaRPr lang="en-US" sz="3200" b="1" dirty="0" smtClean="0">
              <a:solidFill>
                <a:srgbClr val="00AEEF"/>
              </a:solidFill>
            </a:endParaRPr>
          </a:p>
          <a:p>
            <a:pPr lvl="0" algn="ctr" rtl="1"/>
            <a:r>
              <a:rPr lang="ar-AE" sz="3200" b="1" dirty="0" smtClean="0">
                <a:solidFill>
                  <a:srgbClr val="00AEEF"/>
                </a:solidFill>
              </a:rPr>
              <a:t> </a:t>
            </a:r>
            <a:r>
              <a:rPr lang="en-US" sz="3200" b="1" dirty="0">
                <a:solidFill>
                  <a:srgbClr val="00AEEF"/>
                </a:solidFill>
              </a:rPr>
              <a:t>Keywords Auctions</a:t>
            </a:r>
            <a:endParaRPr lang="en-US" sz="3200" dirty="0">
              <a:solidFill>
                <a:srgbClr val="00AEEF"/>
              </a:solidFill>
            </a:endParaRPr>
          </a:p>
        </p:txBody>
      </p:sp>
      <p:sp>
        <p:nvSpPr>
          <p:cNvPr id="12" name="مربع نص 11">
            <a:extLst>
              <a:ext uri="{FF2B5EF4-FFF2-40B4-BE49-F238E27FC236}">
                <a16:creationId xmlns="" xmlns:a16="http://schemas.microsoft.com/office/drawing/2014/main" id="{51F762BF-3B65-98F2-E04D-D8164F8E132A}"/>
              </a:ext>
            </a:extLst>
          </p:cNvPr>
          <p:cNvSpPr txBox="1"/>
          <p:nvPr/>
        </p:nvSpPr>
        <p:spPr>
          <a:xfrm>
            <a:off x="0" y="2090095"/>
            <a:ext cx="12192001" cy="3785652"/>
          </a:xfrm>
          <a:prstGeom prst="rect">
            <a:avLst/>
          </a:prstGeom>
          <a:solidFill>
            <a:schemeClr val="bg1"/>
          </a:solidFill>
        </p:spPr>
        <p:txBody>
          <a:bodyPr wrap="square" rtlCol="1">
            <a:spAutoFit/>
          </a:bodyPr>
          <a:lstStyle/>
          <a:p>
            <a:pPr lvl="0" algn="just" rtl="1">
              <a:lnSpc>
                <a:spcPct val="150000"/>
              </a:lnSpc>
            </a:pPr>
            <a:r>
              <a:rPr lang="ar-AE" sz="2000" dirty="0" smtClean="0"/>
              <a:t>مزادات الكلمات المفتاحية هي أنظمة مزادات عبر الإنترنت، تستخدم عادةً مزادًا عامًا حيث يقدم المعلنون عروض أسعار على كلمات البحث الرئيسية لعرض إعلاناتهم بجانب نتائج محرك البحث حيث يحدد المعلن الحد الأعلى لتكلفة النقرة الواحدة التي يتحملها. عندما يبحث مستخدم عن كلمة مفتاحية، يُجري محرك البحث مزادًا، ويحدد موضع الإعلان بناءً على عرض كل معلن وتقييم جودة إعلانه. غالبًا ما يدفع المعلنون سعرًا لكل نقرة (</a:t>
            </a:r>
            <a:r>
              <a:rPr lang="en-US" sz="2000" dirty="0" smtClean="0"/>
              <a:t>CPC) </a:t>
            </a:r>
            <a:r>
              <a:rPr lang="ar-AE" sz="2000" dirty="0" smtClean="0"/>
              <a:t>استنادًا إلى عرض المعلن في الموضع الذي يليه مباشرة، مما يجعل عروض الأسعار وملاءمة الإعلان عوامل رئيسية في الفوز بمواضع جيدة.</a:t>
            </a:r>
          </a:p>
          <a:p>
            <a:pPr lvl="0" algn="just" rtl="1">
              <a:lnSpc>
                <a:spcPct val="150000"/>
              </a:lnSpc>
            </a:pPr>
            <a:r>
              <a:rPr lang="ar-AE" sz="2000" dirty="0" smtClean="0"/>
              <a:t>تظهر عدة روابط إعلانية في محرك البحث عند البحث عن كلمة مفتاحية ويتم تحديد موقع ظهور الرابط الإعلاني في محرك البحث بناءً على السعر الذي دفعه المعلن فالنتيجة الأولى هي الأعلى سعراً والنتيجة الثانية أقل سعراً وهكذا يتم تحديد موقع ظهور الإعلان بناءً على القيمة التي حددها المعلن لظهور إعلانه.</a:t>
            </a:r>
            <a:r>
              <a:rPr lang="en-US" sz="2000" dirty="0" smtClean="0"/>
              <a:t> </a:t>
            </a:r>
            <a:r>
              <a:rPr lang="ar-AE" sz="2000" dirty="0" smtClean="0"/>
              <a:t>كذلك فإن بعض الكلمات المفتاحية لا يمكن أن يظهر فيها الإعلان إذا كانت قيمة النقرة المحددة من قبل المعلن منخفضة حيث لا يمكن للمعلن المزايدة مع المعلنين الآخرين ولا تظهر اعلاناتهم كون تكلفة النقرة المحددة منخفضة.</a:t>
            </a:r>
            <a:endParaRPr lang="en-US" sz="2000" dirty="0" smtClean="0"/>
          </a:p>
        </p:txBody>
      </p:sp>
    </p:spTree>
    <p:extLst>
      <p:ext uri="{BB962C8B-B14F-4D97-AF65-F5344CB8AC3E}">
        <p14:creationId xmlns:p14="http://schemas.microsoft.com/office/powerpoint/2010/main" val="373146773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 xmlns:a16="http://schemas.microsoft.com/office/drawing/2014/main" id="{51F762BF-3B65-98F2-E04D-D8164F8E132A}"/>
              </a:ext>
            </a:extLst>
          </p:cNvPr>
          <p:cNvSpPr txBox="1"/>
          <p:nvPr/>
        </p:nvSpPr>
        <p:spPr>
          <a:xfrm>
            <a:off x="0" y="2149019"/>
            <a:ext cx="12192000" cy="4247317"/>
          </a:xfrm>
          <a:prstGeom prst="rect">
            <a:avLst/>
          </a:prstGeom>
          <a:solidFill>
            <a:schemeClr val="bg1"/>
          </a:solidFill>
        </p:spPr>
        <p:txBody>
          <a:bodyPr wrap="square" rtlCol="1">
            <a:spAutoFit/>
          </a:bodyPr>
          <a:lstStyle/>
          <a:p>
            <a:pPr lvl="0" algn="just" rtl="1">
              <a:lnSpc>
                <a:spcPct val="150000"/>
              </a:lnSpc>
            </a:pPr>
            <a:r>
              <a:rPr lang="ar-AE" sz="2000" dirty="0" smtClean="0"/>
              <a:t>على </a:t>
            </a:r>
            <a:r>
              <a:rPr lang="ar-AE" sz="2000" dirty="0"/>
              <a:t>سبيل المثال، إذا كان المعلن على استعداد لدفع 20 سنتًا فقط لكل نقرة لكلمة رئيسية معينة وحدد حدًا أقصى للميزانية اليومية قدره 300 دولار أمريكي، فيمكنه الحصول على 1500 نقرة كحد أقصى لموقعه الإلكتروني في يوم معين لتلك الكلمة الرئيسية فقط</a:t>
            </a:r>
            <a:r>
              <a:rPr lang="ar-AE" sz="2000" dirty="0" smtClean="0"/>
              <a:t>.</a:t>
            </a:r>
            <a:endParaRPr lang="en-US" sz="2000" dirty="0" smtClean="0"/>
          </a:p>
          <a:p>
            <a:pPr lvl="0" algn="just" rtl="1">
              <a:lnSpc>
                <a:spcPct val="150000"/>
              </a:lnSpc>
            </a:pPr>
            <a:r>
              <a:rPr lang="ar-AE" sz="2000" dirty="0"/>
              <a:t>الكلمات الرئيسية ذات </a:t>
            </a:r>
            <a:r>
              <a:rPr lang="ar-AE" sz="2000" dirty="0" smtClean="0"/>
              <a:t>حجم البحث الكبير </a:t>
            </a:r>
            <a:r>
              <a:rPr lang="ar-AE" sz="2000" dirty="0"/>
              <a:t>= تكلفة نقرة أعلى. على سبيل المثال، "رحلات رخيصة إلى </a:t>
            </a:r>
            <a:r>
              <a:rPr lang="ar-AE" sz="2000" dirty="0" smtClean="0"/>
              <a:t>باريس«</a:t>
            </a:r>
            <a:r>
              <a:rPr lang="en-US" sz="2000" dirty="0"/>
              <a:t>“Cheap flights to Paris” </a:t>
            </a:r>
            <a:r>
              <a:rPr lang="ar-AE" sz="2000" dirty="0" smtClean="0"/>
              <a:t> </a:t>
            </a:r>
            <a:r>
              <a:rPr lang="ar-AE" sz="2000" dirty="0"/>
              <a:t>مكلفة لأن شركات الطيران تُقدم عروض أسعار تنافسية لهذه </a:t>
            </a:r>
            <a:r>
              <a:rPr lang="ar-AE" sz="2000" dirty="0" err="1" smtClean="0"/>
              <a:t>الكلمات.وفيما</a:t>
            </a:r>
            <a:r>
              <a:rPr lang="ar-AE" sz="2000" dirty="0" smtClean="0"/>
              <a:t> </a:t>
            </a:r>
            <a:r>
              <a:rPr lang="ar-AE" sz="2000" dirty="0"/>
              <a:t>يلي قائمة بأغلى الكلمات المفتاحية</a:t>
            </a:r>
            <a:r>
              <a:rPr lang="ar-SA" sz="2000" dirty="0"/>
              <a:t> </a:t>
            </a:r>
            <a:r>
              <a:rPr lang="ar-AE" sz="2000" dirty="0" smtClean="0"/>
              <a:t>وجميعها </a:t>
            </a:r>
            <a:r>
              <a:rPr lang="ar-AE" sz="2000" dirty="0"/>
              <a:t>يتعلق بالمعاملات المالية: </a:t>
            </a:r>
          </a:p>
          <a:p>
            <a:pPr>
              <a:lnSpc>
                <a:spcPct val="150000"/>
              </a:lnSpc>
            </a:pPr>
            <a:r>
              <a:rPr lang="en-US" sz="2000" dirty="0"/>
              <a:t>“insurance”</a:t>
            </a:r>
            <a:r>
              <a:rPr lang="ar-AE" sz="2000" dirty="0"/>
              <a:t> </a:t>
            </a:r>
            <a:r>
              <a:rPr lang="en-US" sz="2000" dirty="0"/>
              <a:t>(CPC 5 $54.91</a:t>
            </a:r>
            <a:r>
              <a:rPr lang="en-US" sz="2000" dirty="0" smtClean="0"/>
              <a:t>)</a:t>
            </a:r>
            <a:endParaRPr lang="ar-AE" sz="2000" dirty="0"/>
          </a:p>
          <a:p>
            <a:pPr>
              <a:lnSpc>
                <a:spcPct val="150000"/>
              </a:lnSpc>
            </a:pPr>
            <a:r>
              <a:rPr lang="en-US" sz="2000" dirty="0"/>
              <a:t>mortgage” (CPC 5 $47.12</a:t>
            </a:r>
            <a:r>
              <a:rPr lang="en-US" sz="2000" dirty="0" smtClean="0"/>
              <a:t>)</a:t>
            </a:r>
            <a:endParaRPr lang="en-US" sz="2000" dirty="0"/>
          </a:p>
          <a:p>
            <a:pPr>
              <a:lnSpc>
                <a:spcPct val="150000"/>
              </a:lnSpc>
            </a:pPr>
            <a:r>
              <a:rPr lang="en-US" sz="2000" dirty="0"/>
              <a:t>“attorney” (CPC 5 $47.07</a:t>
            </a:r>
            <a:r>
              <a:rPr lang="en-US" sz="2000" dirty="0" smtClean="0"/>
              <a:t>)</a:t>
            </a:r>
            <a:endParaRPr lang="en-US" sz="2000" dirty="0"/>
          </a:p>
          <a:p>
            <a:pPr>
              <a:lnSpc>
                <a:spcPct val="150000"/>
              </a:lnSpc>
            </a:pPr>
            <a:r>
              <a:rPr lang="en-US" sz="2000" dirty="0"/>
              <a:t>claim” (CPC 5 $45.51</a:t>
            </a:r>
            <a:r>
              <a:rPr lang="en-US" sz="2000" dirty="0" smtClean="0"/>
              <a:t>)</a:t>
            </a:r>
            <a:endParaRPr lang="en-US" sz="2000" dirty="0"/>
          </a:p>
          <a:p>
            <a:pPr>
              <a:lnSpc>
                <a:spcPct val="150000"/>
              </a:lnSpc>
            </a:pPr>
            <a:r>
              <a:rPr lang="en-US" sz="2000" dirty="0"/>
              <a:t>“loans” (CPC 5 $44.28</a:t>
            </a:r>
            <a:r>
              <a:rPr lang="en-US" sz="2000" dirty="0" smtClean="0"/>
              <a:t>)</a:t>
            </a:r>
            <a:endParaRPr lang="en-US" sz="2000" dirty="0"/>
          </a:p>
        </p:txBody>
      </p:sp>
      <p:sp>
        <p:nvSpPr>
          <p:cNvPr id="7" name="مربع نص 6">
            <a:extLst>
              <a:ext uri="{FF2B5EF4-FFF2-40B4-BE49-F238E27FC236}">
                <a16:creationId xmlns="" xmlns:a16="http://schemas.microsoft.com/office/drawing/2014/main" id="{CF5ACEFB-2791-2E98-D3B7-D5AA6CC4F450}"/>
              </a:ext>
            </a:extLst>
          </p:cNvPr>
          <p:cNvSpPr txBox="1"/>
          <p:nvPr/>
        </p:nvSpPr>
        <p:spPr>
          <a:xfrm>
            <a:off x="1327813" y="341524"/>
            <a:ext cx="8610111" cy="1077218"/>
          </a:xfrm>
          <a:prstGeom prst="rect">
            <a:avLst/>
          </a:prstGeom>
          <a:noFill/>
        </p:spPr>
        <p:txBody>
          <a:bodyPr wrap="square">
            <a:spAutoFit/>
          </a:bodyPr>
          <a:lstStyle/>
          <a:p>
            <a:pPr lvl="0" algn="ctr" rtl="1"/>
            <a:r>
              <a:rPr lang="ar-AE" sz="3200" b="1" dirty="0">
                <a:solidFill>
                  <a:srgbClr val="00AEEF"/>
                </a:solidFill>
              </a:rPr>
              <a:t>المزايدة على الكلمات </a:t>
            </a:r>
            <a:r>
              <a:rPr lang="ar-AE" sz="3200" b="1" dirty="0" smtClean="0">
                <a:solidFill>
                  <a:srgbClr val="00AEEF"/>
                </a:solidFill>
              </a:rPr>
              <a:t>المفتاحية</a:t>
            </a:r>
            <a:endParaRPr lang="en-US" sz="3200" b="1" dirty="0" smtClean="0">
              <a:solidFill>
                <a:srgbClr val="00AEEF"/>
              </a:solidFill>
            </a:endParaRPr>
          </a:p>
          <a:p>
            <a:pPr lvl="0" algn="ctr" rtl="1"/>
            <a:r>
              <a:rPr lang="ar-AE" sz="3200" b="1" dirty="0" smtClean="0">
                <a:solidFill>
                  <a:srgbClr val="00AEEF"/>
                </a:solidFill>
              </a:rPr>
              <a:t> </a:t>
            </a:r>
            <a:r>
              <a:rPr lang="en-US" sz="3200" b="1" dirty="0">
                <a:solidFill>
                  <a:srgbClr val="00AEEF"/>
                </a:solidFill>
              </a:rPr>
              <a:t>Keywords Auctions</a:t>
            </a:r>
            <a:endParaRPr lang="en-US" sz="3200" dirty="0">
              <a:solidFill>
                <a:srgbClr val="00AEEF"/>
              </a:solidFill>
            </a:endParaRPr>
          </a:p>
        </p:txBody>
      </p:sp>
    </p:spTree>
    <p:extLst>
      <p:ext uri="{BB962C8B-B14F-4D97-AF65-F5344CB8AC3E}">
        <p14:creationId xmlns:p14="http://schemas.microsoft.com/office/powerpoint/2010/main" val="260148381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 xmlns:a16="http://schemas.microsoft.com/office/drawing/2014/main" id="{CF5ACEFB-2791-2E98-D3B7-D5AA6CC4F450}"/>
              </a:ext>
            </a:extLst>
          </p:cNvPr>
          <p:cNvSpPr txBox="1"/>
          <p:nvPr/>
        </p:nvSpPr>
        <p:spPr>
          <a:xfrm>
            <a:off x="1327813" y="341524"/>
            <a:ext cx="8610111" cy="1077218"/>
          </a:xfrm>
          <a:prstGeom prst="rect">
            <a:avLst/>
          </a:prstGeom>
          <a:noFill/>
        </p:spPr>
        <p:txBody>
          <a:bodyPr wrap="square">
            <a:spAutoFit/>
          </a:bodyPr>
          <a:lstStyle/>
          <a:p>
            <a:pPr lvl="0" algn="ctr" rtl="1"/>
            <a:r>
              <a:rPr lang="ar-AE" sz="3200" b="1" dirty="0">
                <a:solidFill>
                  <a:srgbClr val="00AEEF"/>
                </a:solidFill>
              </a:rPr>
              <a:t>المزايدة على الكلمات </a:t>
            </a:r>
            <a:r>
              <a:rPr lang="ar-AE" sz="3200" b="1" dirty="0" smtClean="0">
                <a:solidFill>
                  <a:srgbClr val="00AEEF"/>
                </a:solidFill>
              </a:rPr>
              <a:t>المفتاحية</a:t>
            </a:r>
            <a:endParaRPr lang="en-US" sz="3200" b="1" dirty="0" smtClean="0">
              <a:solidFill>
                <a:srgbClr val="00AEEF"/>
              </a:solidFill>
            </a:endParaRPr>
          </a:p>
          <a:p>
            <a:pPr lvl="0" algn="ctr" rtl="1"/>
            <a:r>
              <a:rPr lang="ar-AE" sz="3200" b="1" dirty="0" smtClean="0">
                <a:solidFill>
                  <a:srgbClr val="00AEEF"/>
                </a:solidFill>
              </a:rPr>
              <a:t> </a:t>
            </a:r>
            <a:r>
              <a:rPr lang="en-US" sz="3200" b="1" dirty="0">
                <a:solidFill>
                  <a:srgbClr val="00AEEF"/>
                </a:solidFill>
              </a:rPr>
              <a:t>Keywords Auctions</a:t>
            </a:r>
            <a:endParaRPr lang="en-US" sz="3200" dirty="0">
              <a:solidFill>
                <a:srgbClr val="00AEEF"/>
              </a:solidFill>
            </a:endParaRPr>
          </a:p>
        </p:txBody>
      </p:sp>
      <p:pic>
        <p:nvPicPr>
          <p:cNvPr id="2" name="صورة 1"/>
          <p:cNvPicPr>
            <a:picLocks noChangeAspect="1"/>
          </p:cNvPicPr>
          <p:nvPr/>
        </p:nvPicPr>
        <p:blipFill rotWithShape="1">
          <a:blip r:embed="rId4">
            <a:extLst>
              <a:ext uri="{28A0092B-C50C-407E-A947-70E740481C1C}">
                <a14:useLocalDpi xmlns:a14="http://schemas.microsoft.com/office/drawing/2010/main" val="0"/>
              </a:ext>
            </a:extLst>
          </a:blip>
          <a:srcRect l="4156"/>
          <a:stretch/>
        </p:blipFill>
        <p:spPr>
          <a:xfrm>
            <a:off x="0" y="2424038"/>
            <a:ext cx="8358366" cy="3343420"/>
          </a:xfrm>
          <a:prstGeom prst="rect">
            <a:avLst/>
          </a:prstGeom>
        </p:spPr>
      </p:pic>
      <p:sp>
        <p:nvSpPr>
          <p:cNvPr id="12" name="مربع نص 11">
            <a:extLst>
              <a:ext uri="{FF2B5EF4-FFF2-40B4-BE49-F238E27FC236}">
                <a16:creationId xmlns="" xmlns:a16="http://schemas.microsoft.com/office/drawing/2014/main" id="{51F762BF-3B65-98F2-E04D-D8164F8E132A}"/>
              </a:ext>
            </a:extLst>
          </p:cNvPr>
          <p:cNvSpPr txBox="1"/>
          <p:nvPr/>
        </p:nvSpPr>
        <p:spPr>
          <a:xfrm>
            <a:off x="7495309" y="2443470"/>
            <a:ext cx="4696690" cy="3323987"/>
          </a:xfrm>
          <a:prstGeom prst="rect">
            <a:avLst/>
          </a:prstGeom>
          <a:solidFill>
            <a:schemeClr val="bg1"/>
          </a:solidFill>
        </p:spPr>
        <p:txBody>
          <a:bodyPr wrap="square" rtlCol="1">
            <a:spAutoFit/>
          </a:bodyPr>
          <a:lstStyle/>
          <a:p>
            <a:pPr lvl="0" algn="just" rtl="1">
              <a:lnSpc>
                <a:spcPct val="150000"/>
              </a:lnSpc>
            </a:pPr>
            <a:r>
              <a:rPr lang="ar-AE" sz="2000" dirty="0" smtClean="0"/>
              <a:t>هناك </a:t>
            </a:r>
            <a:r>
              <a:rPr lang="ar-AE" sz="2000" dirty="0"/>
              <a:t>نقطة مهمة وهي أن تكلفة النقرة في إعلانات محركات البحث تختلف باختلاف الدول المستهدفة واختلاف اللغة واختلاف معنى الكلمة وعدد عمليات البحث التي تتم على الكلمة المفتاحية</a:t>
            </a:r>
            <a:r>
              <a:rPr lang="ar-SA" sz="2000" dirty="0"/>
              <a:t>، حيث يمكن </a:t>
            </a:r>
            <a:r>
              <a:rPr lang="ar-SA" sz="2000" dirty="0" smtClean="0"/>
              <a:t>للمعلنين </a:t>
            </a:r>
            <a:r>
              <a:rPr lang="ar-SA" sz="2000" dirty="0"/>
              <a:t>استهداف دول معينة أو مدن معينة أو نطاقات جغرافية معينة لظهور الإعلانات فيها </a:t>
            </a:r>
            <a:endParaRPr lang="ar-SA" sz="2000" dirty="0" smtClean="0"/>
          </a:p>
          <a:p>
            <a:pPr lvl="0" algn="just" rtl="1">
              <a:lnSpc>
                <a:spcPct val="150000"/>
              </a:lnSpc>
            </a:pPr>
            <a:endParaRPr lang="ar-AE" sz="2000" dirty="0"/>
          </a:p>
        </p:txBody>
      </p:sp>
    </p:spTree>
    <p:extLst>
      <p:ext uri="{BB962C8B-B14F-4D97-AF65-F5344CB8AC3E}">
        <p14:creationId xmlns:p14="http://schemas.microsoft.com/office/powerpoint/2010/main" val="82578552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0"/>
            <a:ext cx="2954655" cy="1379622"/>
          </a:xfrm>
          <a:prstGeom prst="rect">
            <a:avLst/>
          </a:prstGeom>
        </p:spPr>
      </p:pic>
      <p:sp>
        <p:nvSpPr>
          <p:cNvPr id="12" name="مربع نص 11">
            <a:extLst>
              <a:ext uri="{FF2B5EF4-FFF2-40B4-BE49-F238E27FC236}">
                <a16:creationId xmlns="" xmlns:a16="http://schemas.microsoft.com/office/drawing/2014/main" id="{51F762BF-3B65-98F2-E04D-D8164F8E132A}"/>
              </a:ext>
            </a:extLst>
          </p:cNvPr>
          <p:cNvSpPr txBox="1"/>
          <p:nvPr/>
        </p:nvSpPr>
        <p:spPr>
          <a:xfrm>
            <a:off x="1" y="1225689"/>
            <a:ext cx="12191999" cy="5632311"/>
          </a:xfrm>
          <a:prstGeom prst="rect">
            <a:avLst/>
          </a:prstGeom>
          <a:solidFill>
            <a:schemeClr val="bg1"/>
          </a:solidFill>
        </p:spPr>
        <p:txBody>
          <a:bodyPr wrap="square" rtlCol="1">
            <a:spAutoFit/>
          </a:bodyPr>
          <a:lstStyle/>
          <a:p>
            <a:pPr algn="just" rtl="1">
              <a:lnSpc>
                <a:spcPct val="150000"/>
              </a:lnSpc>
            </a:pPr>
            <a:r>
              <a:rPr lang="ar-AE" sz="2400" dirty="0"/>
              <a:t>هناك بالفعل نوعان من إعلانات محركات البحث المتاحة للمعلنين هما البحث بالكلمات الرئيسية (المفتاحية) يسمى أيضًا مطابقة الكلمات الرئيسية، والآخر يتضمن وضع الإعلانات على مواقع الويب الموجهة للمحتوى والتي توفر سياقات مناسبة للإعلان عن نوع معين من المنتجات يتم وصف كل شكل من أشكال </a:t>
            </a:r>
            <a:r>
              <a:rPr lang="en-US" sz="2400" dirty="0"/>
              <a:t>SEA </a:t>
            </a:r>
            <a:r>
              <a:rPr lang="ar-AE" sz="2400" dirty="0"/>
              <a:t>باستخدام خدمات </a:t>
            </a:r>
            <a:r>
              <a:rPr lang="en-US" sz="2400" dirty="0"/>
              <a:t>Google </a:t>
            </a:r>
            <a:r>
              <a:rPr lang="ar-AE" sz="2400" dirty="0"/>
              <a:t>الإعلانية</a:t>
            </a:r>
            <a:r>
              <a:rPr lang="ar-AE" sz="2400" dirty="0" smtClean="0"/>
              <a:t>.</a:t>
            </a:r>
            <a:endParaRPr lang="en-US" sz="2400" dirty="0" smtClean="0"/>
          </a:p>
          <a:p>
            <a:pPr algn="just" rtl="1">
              <a:lnSpc>
                <a:spcPct val="150000"/>
              </a:lnSpc>
            </a:pPr>
            <a:r>
              <a:rPr lang="ar-AE" sz="2400" dirty="0" smtClean="0"/>
              <a:t>بالإضافة </a:t>
            </a:r>
            <a:r>
              <a:rPr lang="ar-AE" sz="2400" dirty="0"/>
              <a:t>إلى خدمة </a:t>
            </a:r>
            <a:r>
              <a:rPr lang="en-US" sz="2400" dirty="0"/>
              <a:t>AdWords ، </a:t>
            </a:r>
            <a:r>
              <a:rPr lang="ar-AE" sz="2400" dirty="0"/>
              <a:t>تمتلك </a:t>
            </a:r>
            <a:r>
              <a:rPr lang="en-US" sz="2400" dirty="0" smtClean="0"/>
              <a:t> Google </a:t>
            </a:r>
            <a:r>
              <a:rPr lang="ar-AE" sz="2400" dirty="0"/>
              <a:t>برنامجًا آخر يسمى </a:t>
            </a:r>
            <a:r>
              <a:rPr lang="en-US" sz="2400" dirty="0" smtClean="0"/>
              <a:t>AdSense</a:t>
            </a:r>
            <a:r>
              <a:rPr lang="ar-AE" sz="2400" dirty="0" smtClean="0"/>
              <a:t> باستخدام هذا</a:t>
            </a:r>
            <a:r>
              <a:rPr lang="en-US" sz="2400" dirty="0" smtClean="0"/>
              <a:t> </a:t>
            </a:r>
            <a:r>
              <a:rPr lang="ar-AE" sz="2400" dirty="0" smtClean="0"/>
              <a:t>البرنامج </a:t>
            </a:r>
            <a:r>
              <a:rPr lang="ar-AE" sz="2400" dirty="0"/>
              <a:t>، تمكّن </a:t>
            </a:r>
            <a:r>
              <a:rPr lang="en-US" sz="2400" dirty="0"/>
              <a:t>Google </a:t>
            </a:r>
            <a:r>
              <a:rPr lang="ar-AE" sz="2400" dirty="0"/>
              <a:t>المعلنين عبر الإنترنت من عرض الإعلانات على مواقع الويب بخلاف </a:t>
            </a:r>
            <a:r>
              <a:rPr lang="ar-SA" sz="2400" dirty="0" smtClean="0"/>
              <a:t>محرك البحث</a:t>
            </a:r>
            <a:r>
              <a:rPr lang="ar-SA" sz="2400" dirty="0"/>
              <a:t> </a:t>
            </a:r>
            <a:r>
              <a:rPr lang="en-US" sz="2400" dirty="0" smtClean="0"/>
              <a:t>Google</a:t>
            </a:r>
            <a:r>
              <a:rPr lang="ar-AE" sz="2400" dirty="0" smtClean="0"/>
              <a:t>. </a:t>
            </a:r>
            <a:r>
              <a:rPr lang="ar-AE" sz="2400" dirty="0"/>
              <a:t>يحدد المعلنون المواقع التي يريدون أن تظهر إعلاناتهم عليها بدلاً من انتقاء </a:t>
            </a:r>
            <a:r>
              <a:rPr lang="ar-AE" sz="2400" dirty="0" smtClean="0"/>
              <a:t>الكلمات</a:t>
            </a:r>
            <a:r>
              <a:rPr lang="en-US" sz="2400" dirty="0" smtClean="0"/>
              <a:t> </a:t>
            </a:r>
            <a:r>
              <a:rPr lang="ar-AE" sz="2400" dirty="0" smtClean="0"/>
              <a:t>الرئيسية </a:t>
            </a:r>
            <a:r>
              <a:rPr lang="ar-AE" sz="2400" dirty="0"/>
              <a:t>المرتبطة بسلوك البحث الطبيعي لمتصفحي الإنترنت كما هو موضح سابقًا لبرنامج </a:t>
            </a:r>
            <a:r>
              <a:rPr lang="ar-AE" sz="2400" dirty="0" smtClean="0"/>
              <a:t> </a:t>
            </a:r>
            <a:r>
              <a:rPr lang="en-US" sz="2400" dirty="0" smtClean="0"/>
              <a:t>AdWords </a:t>
            </a:r>
            <a:r>
              <a:rPr lang="ar-AE" sz="2400" dirty="0"/>
              <a:t>يدفع المعلنون لشركة </a:t>
            </a:r>
            <a:r>
              <a:rPr lang="en-US" sz="2400" dirty="0" smtClean="0"/>
              <a:t> Google </a:t>
            </a:r>
            <a:r>
              <a:rPr lang="ar-AE" sz="2400" dirty="0"/>
              <a:t>مقابل تشغيل الإعلانات على مواقع الويب المحددة ، ثم تدفع </a:t>
            </a:r>
            <a:r>
              <a:rPr lang="en-US" sz="2400" dirty="0"/>
              <a:t>Google </a:t>
            </a:r>
            <a:r>
              <a:rPr lang="ar-AE" sz="2400" dirty="0"/>
              <a:t>لمواقع الويب هذه </a:t>
            </a:r>
            <a:r>
              <a:rPr lang="ar-AE" sz="2400" dirty="0" smtClean="0"/>
              <a:t>أو </a:t>
            </a:r>
            <a:r>
              <a:rPr lang="ar-AE" sz="2400" dirty="0"/>
              <a:t>"شركاء شبكة المحتوى</a:t>
            </a:r>
            <a:r>
              <a:rPr lang="ar-AE" sz="2400" dirty="0" smtClean="0"/>
              <a:t>" </a:t>
            </a:r>
            <a:r>
              <a:rPr lang="ar-AE" sz="2400" dirty="0"/>
              <a:t>حوالي </a:t>
            </a:r>
            <a:r>
              <a:rPr lang="en-US" sz="2400" dirty="0" smtClean="0"/>
              <a:t>68</a:t>
            </a:r>
            <a:r>
              <a:rPr lang="ar-AE" sz="2400" dirty="0" smtClean="0"/>
              <a:t> بالمائة </a:t>
            </a:r>
            <a:r>
              <a:rPr lang="ar-AE" sz="2400" dirty="0"/>
              <a:t>من العائدات الناتجة عن </a:t>
            </a:r>
            <a:r>
              <a:rPr lang="ar-AE" sz="2400" dirty="0" smtClean="0"/>
              <a:t>المعلنين.</a:t>
            </a:r>
            <a:r>
              <a:rPr lang="en-US" sz="2400" dirty="0" smtClean="0"/>
              <a:t> </a:t>
            </a:r>
            <a:r>
              <a:rPr lang="ar-AE" sz="2400" dirty="0" smtClean="0"/>
              <a:t>بمعنى </a:t>
            </a:r>
            <a:r>
              <a:rPr lang="ar-AE" sz="2400" dirty="0"/>
              <a:t>ما ، تعمل </a:t>
            </a:r>
            <a:r>
              <a:rPr lang="en-US" sz="2400" dirty="0"/>
              <a:t>Google </a:t>
            </a:r>
            <a:r>
              <a:rPr lang="en-US" sz="2400" dirty="0" smtClean="0"/>
              <a:t> </a:t>
            </a:r>
            <a:r>
              <a:rPr lang="ar-AE" sz="2400" dirty="0" smtClean="0"/>
              <a:t> كوسيط إعلاني </a:t>
            </a:r>
            <a:r>
              <a:rPr lang="ar-AE" sz="2400" dirty="0"/>
              <a:t>تضع الإعلانات على مواقع الويب الأخرى ، تأخذ </a:t>
            </a:r>
            <a:r>
              <a:rPr lang="ar-AE" sz="2400" dirty="0" smtClean="0"/>
              <a:t>كعمولة</a:t>
            </a:r>
            <a:r>
              <a:rPr lang="en-US" sz="2400" dirty="0" smtClean="0"/>
              <a:t> </a:t>
            </a:r>
            <a:r>
              <a:rPr lang="ar-AE" sz="2400" dirty="0" smtClean="0"/>
              <a:t>حوالي </a:t>
            </a:r>
            <a:r>
              <a:rPr lang="en-US" sz="2400" dirty="0" smtClean="0"/>
              <a:t>32</a:t>
            </a:r>
            <a:r>
              <a:rPr lang="ar-AE" sz="2400" dirty="0" smtClean="0"/>
              <a:t> في </a:t>
            </a:r>
            <a:r>
              <a:rPr lang="ar-AE" sz="2400" dirty="0"/>
              <a:t>المائة من الإيرادات وتسمح لمواقع الويب الموجهة للمحتوى بكسب الجزء الأكبر من </a:t>
            </a:r>
            <a:r>
              <a:rPr lang="ar-AE" sz="2400" dirty="0" smtClean="0"/>
              <a:t>تكلفة</a:t>
            </a:r>
            <a:r>
              <a:rPr lang="en-US" sz="2400" dirty="0" smtClean="0"/>
              <a:t> </a:t>
            </a:r>
            <a:r>
              <a:rPr lang="ar-AE" sz="2400" dirty="0" smtClean="0"/>
              <a:t>وضع </a:t>
            </a:r>
            <a:r>
              <a:rPr lang="ar-AE" sz="2400" dirty="0"/>
              <a:t>الإعلان</a:t>
            </a:r>
          </a:p>
        </p:txBody>
      </p:sp>
      <p:sp>
        <p:nvSpPr>
          <p:cNvPr id="8" name="مربع نص 7">
            <a:extLst>
              <a:ext uri="{FF2B5EF4-FFF2-40B4-BE49-F238E27FC236}">
                <a16:creationId xmlns="" xmlns:a16="http://schemas.microsoft.com/office/drawing/2014/main" id="{CF5ACEFB-2791-2E98-D3B7-D5AA6CC4F450}"/>
              </a:ext>
            </a:extLst>
          </p:cNvPr>
          <p:cNvSpPr txBox="1"/>
          <p:nvPr/>
        </p:nvSpPr>
        <p:spPr>
          <a:xfrm>
            <a:off x="2262998" y="0"/>
            <a:ext cx="6153150" cy="1242969"/>
          </a:xfrm>
          <a:prstGeom prst="rect">
            <a:avLst/>
          </a:prstGeom>
          <a:noFill/>
        </p:spPr>
        <p:txBody>
          <a:bodyPr wrap="square">
            <a:spAutoFit/>
          </a:bodyPr>
          <a:lstStyle/>
          <a:p>
            <a:pPr lvl="0" algn="ctr" rtl="1">
              <a:lnSpc>
                <a:spcPct val="150000"/>
              </a:lnSpc>
            </a:pPr>
            <a:r>
              <a:rPr lang="en-US" sz="3200" b="1" dirty="0" smtClean="0">
                <a:solidFill>
                  <a:srgbClr val="00AEEF"/>
                </a:solidFill>
              </a:rPr>
              <a:t>Google AdSense</a:t>
            </a:r>
            <a:endParaRPr lang="ar-AE" sz="3200" b="1" dirty="0" smtClean="0">
              <a:solidFill>
                <a:srgbClr val="00AEEF"/>
              </a:solidFill>
            </a:endParaRPr>
          </a:p>
          <a:p>
            <a:pPr lvl="0" algn="ctr" rtl="1">
              <a:lnSpc>
                <a:spcPct val="150000"/>
              </a:lnSpc>
            </a:pPr>
            <a:r>
              <a:rPr lang="en-US" sz="2000" b="1" dirty="0">
                <a:solidFill>
                  <a:srgbClr val="00AEEF"/>
                </a:solidFill>
                <a:hlinkClick r:id="rId4"/>
              </a:rPr>
              <a:t>https://</a:t>
            </a:r>
            <a:r>
              <a:rPr lang="en-US" sz="2000" b="1" dirty="0" smtClean="0">
                <a:solidFill>
                  <a:srgbClr val="00AEEF"/>
                </a:solidFill>
                <a:hlinkClick r:id="rId4"/>
              </a:rPr>
              <a:t>adsense.google.com</a:t>
            </a:r>
            <a:r>
              <a:rPr lang="ar-AE" sz="2000" b="1" dirty="0" smtClean="0">
                <a:solidFill>
                  <a:srgbClr val="00AEEF"/>
                </a:solidFill>
              </a:rPr>
              <a:t> </a:t>
            </a:r>
            <a:endParaRPr lang="en-US" sz="2000" b="1" dirty="0">
              <a:solidFill>
                <a:srgbClr val="00AEEF"/>
              </a:solidFill>
            </a:endParaRPr>
          </a:p>
        </p:txBody>
      </p:sp>
    </p:spTree>
    <p:extLst>
      <p:ext uri="{BB962C8B-B14F-4D97-AF65-F5344CB8AC3E}">
        <p14:creationId xmlns:p14="http://schemas.microsoft.com/office/powerpoint/2010/main" val="123208542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2" name="صورة 1"/>
          <p:cNvPicPr>
            <a:picLocks noChangeAspect="1"/>
          </p:cNvPicPr>
          <p:nvPr/>
        </p:nvPicPr>
        <p:blipFill rotWithShape="1">
          <a:blip r:embed="rId4">
            <a:extLst>
              <a:ext uri="{28A0092B-C50C-407E-A947-70E740481C1C}">
                <a14:useLocalDpi xmlns:a14="http://schemas.microsoft.com/office/drawing/2010/main" val="0"/>
              </a:ext>
            </a:extLst>
          </a:blip>
          <a:srcRect t="1346" r="1704"/>
          <a:stretch/>
        </p:blipFill>
        <p:spPr>
          <a:xfrm>
            <a:off x="0" y="1551709"/>
            <a:ext cx="11984182" cy="5295802"/>
          </a:xfrm>
          <a:prstGeom prst="rect">
            <a:avLst/>
          </a:prstGeom>
        </p:spPr>
      </p:pic>
      <p:sp>
        <p:nvSpPr>
          <p:cNvPr id="6" name="مربع نص 5">
            <a:extLst>
              <a:ext uri="{FF2B5EF4-FFF2-40B4-BE49-F238E27FC236}">
                <a16:creationId xmlns="" xmlns:a16="http://schemas.microsoft.com/office/drawing/2014/main" id="{CF5ACEFB-2791-2E98-D3B7-D5AA6CC4F450}"/>
              </a:ext>
            </a:extLst>
          </p:cNvPr>
          <p:cNvSpPr txBox="1"/>
          <p:nvPr/>
        </p:nvSpPr>
        <p:spPr>
          <a:xfrm>
            <a:off x="2401544" y="0"/>
            <a:ext cx="6153150" cy="1242969"/>
          </a:xfrm>
          <a:prstGeom prst="rect">
            <a:avLst/>
          </a:prstGeom>
          <a:noFill/>
        </p:spPr>
        <p:txBody>
          <a:bodyPr wrap="square">
            <a:spAutoFit/>
          </a:bodyPr>
          <a:lstStyle/>
          <a:p>
            <a:pPr lvl="0" algn="ctr" rtl="1">
              <a:lnSpc>
                <a:spcPct val="150000"/>
              </a:lnSpc>
            </a:pPr>
            <a:r>
              <a:rPr lang="en-US" sz="3200" b="1" dirty="0" smtClean="0">
                <a:solidFill>
                  <a:srgbClr val="00AEEF"/>
                </a:solidFill>
              </a:rPr>
              <a:t>Google AdSense</a:t>
            </a:r>
            <a:endParaRPr lang="ar-AE" sz="3200" b="1" dirty="0" smtClean="0">
              <a:solidFill>
                <a:srgbClr val="00AEEF"/>
              </a:solidFill>
            </a:endParaRPr>
          </a:p>
          <a:p>
            <a:pPr lvl="0" algn="ctr" rtl="1">
              <a:lnSpc>
                <a:spcPct val="150000"/>
              </a:lnSpc>
            </a:pPr>
            <a:r>
              <a:rPr lang="en-US" sz="2000" b="1" dirty="0">
                <a:solidFill>
                  <a:srgbClr val="00AEEF"/>
                </a:solidFill>
                <a:hlinkClick r:id="rId5"/>
              </a:rPr>
              <a:t>https://</a:t>
            </a:r>
            <a:r>
              <a:rPr lang="en-US" sz="2000" b="1" dirty="0" smtClean="0">
                <a:solidFill>
                  <a:srgbClr val="00AEEF"/>
                </a:solidFill>
                <a:hlinkClick r:id="rId5"/>
              </a:rPr>
              <a:t>adsense.google.com</a:t>
            </a:r>
            <a:r>
              <a:rPr lang="ar-AE" sz="2000" b="1" dirty="0" smtClean="0">
                <a:solidFill>
                  <a:srgbClr val="00AEEF"/>
                </a:solidFill>
              </a:rPr>
              <a:t> </a:t>
            </a:r>
            <a:endParaRPr lang="en-US" sz="2000" b="1" dirty="0">
              <a:solidFill>
                <a:srgbClr val="00AEEF"/>
              </a:solidFill>
            </a:endParaRPr>
          </a:p>
        </p:txBody>
      </p:sp>
    </p:spTree>
    <p:extLst>
      <p:ext uri="{BB962C8B-B14F-4D97-AF65-F5344CB8AC3E}">
        <p14:creationId xmlns:p14="http://schemas.microsoft.com/office/powerpoint/2010/main" val="288846261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 xmlns:a16="http://schemas.microsoft.com/office/drawing/2014/main" id="{CF5ACEFB-2791-2E98-D3B7-D5AA6CC4F450}"/>
              </a:ext>
            </a:extLst>
          </p:cNvPr>
          <p:cNvSpPr txBox="1"/>
          <p:nvPr/>
        </p:nvSpPr>
        <p:spPr>
          <a:xfrm>
            <a:off x="2706343" y="295905"/>
            <a:ext cx="6153150" cy="751488"/>
          </a:xfrm>
          <a:prstGeom prst="rect">
            <a:avLst/>
          </a:prstGeom>
          <a:noFill/>
        </p:spPr>
        <p:txBody>
          <a:bodyPr wrap="square">
            <a:spAutoFit/>
          </a:bodyPr>
          <a:lstStyle/>
          <a:p>
            <a:pPr lvl="0" algn="ctr" rtl="1">
              <a:lnSpc>
                <a:spcPct val="150000"/>
              </a:lnSpc>
            </a:pPr>
            <a:r>
              <a:rPr lang="ar-AE" sz="3200" b="1" dirty="0" smtClean="0">
                <a:solidFill>
                  <a:srgbClr val="00AEEF"/>
                </a:solidFill>
              </a:rPr>
              <a:t>بحوث الكلمات المفتاحية</a:t>
            </a:r>
            <a:endParaRPr lang="en-US" sz="3200" b="1" dirty="0">
              <a:solidFill>
                <a:srgbClr val="00AEEF"/>
              </a:solidFill>
            </a:endParaRP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7091" y="2216726"/>
            <a:ext cx="5726547" cy="4294910"/>
          </a:xfrm>
          <a:prstGeom prst="rect">
            <a:avLst/>
          </a:prstGeom>
        </p:spPr>
      </p:pic>
      <p:sp>
        <p:nvSpPr>
          <p:cNvPr id="3" name="مستطيل 2"/>
          <p:cNvSpPr/>
          <p:nvPr/>
        </p:nvSpPr>
        <p:spPr>
          <a:xfrm>
            <a:off x="6165163" y="2808757"/>
            <a:ext cx="5772141" cy="2862322"/>
          </a:xfrm>
          <a:prstGeom prst="rect">
            <a:avLst/>
          </a:prstGeom>
        </p:spPr>
        <p:txBody>
          <a:bodyPr wrap="square">
            <a:spAutoFit/>
          </a:bodyPr>
          <a:lstStyle/>
          <a:p>
            <a:pPr algn="r" rtl="1">
              <a:lnSpc>
                <a:spcPct val="150000"/>
              </a:lnSpc>
            </a:pPr>
            <a:r>
              <a:rPr lang="ar-AE" sz="2400" dirty="0" smtClean="0"/>
              <a:t>توفر </a:t>
            </a:r>
            <a:r>
              <a:rPr lang="ar-AE" sz="2400" dirty="0"/>
              <a:t>معظم أدوات البحث عن الكلمات الرئيسية ميزات لتصفية وتحليل بيانات تكلفة الكلمات الرئيسية لمناطق أو بلدان محددة</a:t>
            </a:r>
            <a:r>
              <a:rPr lang="ar-AE" sz="2400" dirty="0" smtClean="0"/>
              <a:t>.</a:t>
            </a:r>
          </a:p>
          <a:p>
            <a:pPr algn="r" rtl="1">
              <a:lnSpc>
                <a:spcPct val="150000"/>
              </a:lnSpc>
            </a:pPr>
            <a:r>
              <a:rPr lang="ar-AE" sz="2400" dirty="0" smtClean="0"/>
              <a:t>هناك الكثير من الأدوات لإجراء بحوث الكلمات المفتاحية سنستعرض أهمها.</a:t>
            </a:r>
            <a:endParaRPr lang="ar-AE" sz="2400" dirty="0"/>
          </a:p>
        </p:txBody>
      </p:sp>
    </p:spTree>
    <p:extLst>
      <p:ext uri="{BB962C8B-B14F-4D97-AF65-F5344CB8AC3E}">
        <p14:creationId xmlns:p14="http://schemas.microsoft.com/office/powerpoint/2010/main" val="368284714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 xmlns:a16="http://schemas.microsoft.com/office/drawing/2014/main" id="{8FC5D1A6-7763-1392-74B6-54688A7FBCD2}"/>
              </a:ext>
            </a:extLst>
          </p:cNvPr>
          <p:cNvSpPr txBox="1"/>
          <p:nvPr/>
        </p:nvSpPr>
        <p:spPr>
          <a:xfrm>
            <a:off x="1905105" y="103788"/>
            <a:ext cx="6997412" cy="1200329"/>
          </a:xfrm>
          <a:prstGeom prst="rect">
            <a:avLst/>
          </a:prstGeom>
          <a:noFill/>
        </p:spPr>
        <p:txBody>
          <a:bodyPr wrap="square">
            <a:spAutoFit/>
          </a:bodyPr>
          <a:lstStyle/>
          <a:p>
            <a:pPr lvl="0" algn="ctr" rtl="1"/>
            <a:r>
              <a:rPr lang="en-US" sz="3200" b="1" dirty="0" smtClean="0">
                <a:solidFill>
                  <a:srgbClr val="00AEEF"/>
                </a:solidFill>
              </a:rPr>
              <a:t>SEMRUSH</a:t>
            </a:r>
          </a:p>
          <a:p>
            <a:pPr algn="ctr" rtl="1"/>
            <a:r>
              <a:rPr lang="en-US" sz="2000" b="1" dirty="0" smtClean="0">
                <a:solidFill>
                  <a:srgbClr val="00AEEF"/>
                </a:solidFill>
                <a:hlinkClick r:id="rId4"/>
              </a:rPr>
              <a:t>www.semrush.com</a:t>
            </a:r>
            <a:r>
              <a:rPr lang="en-US" sz="2000" b="1" dirty="0" smtClean="0">
                <a:solidFill>
                  <a:srgbClr val="00AEEF"/>
                </a:solidFill>
              </a:rPr>
              <a:t> </a:t>
            </a:r>
          </a:p>
          <a:p>
            <a:pPr algn="ctr" rtl="1"/>
            <a:r>
              <a:rPr lang="en-US" sz="2000" b="1" dirty="0" smtClean="0">
                <a:solidFill>
                  <a:srgbClr val="00AEEF"/>
                </a:solidFill>
                <a:hlinkClick r:id="rId5"/>
              </a:rPr>
              <a:t>https://www.semrush.com/analytics/keywordmagic/</a:t>
            </a:r>
            <a:r>
              <a:rPr lang="en-US" sz="2000" b="1" dirty="0" smtClean="0">
                <a:solidFill>
                  <a:srgbClr val="00AEEF"/>
                </a:solidFill>
              </a:rPr>
              <a:t> </a:t>
            </a:r>
            <a:endParaRPr lang="en-US" sz="2000" b="1" dirty="0">
              <a:solidFill>
                <a:srgbClr val="00AEEF"/>
              </a:solidFill>
            </a:endParaRPr>
          </a:p>
        </p:txBody>
      </p:sp>
      <p:pic>
        <p:nvPicPr>
          <p:cNvPr id="8" name="صورة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89549" y="1322740"/>
            <a:ext cx="8211549" cy="5535260"/>
          </a:xfrm>
          <a:prstGeom prst="rect">
            <a:avLst/>
          </a:prstGeom>
        </p:spPr>
      </p:pic>
    </p:spTree>
    <p:extLst>
      <p:ext uri="{BB962C8B-B14F-4D97-AF65-F5344CB8AC3E}">
        <p14:creationId xmlns:p14="http://schemas.microsoft.com/office/powerpoint/2010/main" val="374245994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ربع نص 5">
            <a:extLst>
              <a:ext uri="{FF2B5EF4-FFF2-40B4-BE49-F238E27FC236}">
                <a16:creationId xmlns="" xmlns:a16="http://schemas.microsoft.com/office/drawing/2014/main" id="{8FC5D1A6-7763-1392-74B6-54688A7FBCD2}"/>
              </a:ext>
            </a:extLst>
          </p:cNvPr>
          <p:cNvSpPr txBox="1"/>
          <p:nvPr/>
        </p:nvSpPr>
        <p:spPr>
          <a:xfrm>
            <a:off x="2053822" y="102690"/>
            <a:ext cx="6997412" cy="892552"/>
          </a:xfrm>
          <a:prstGeom prst="rect">
            <a:avLst/>
          </a:prstGeom>
          <a:noFill/>
        </p:spPr>
        <p:txBody>
          <a:bodyPr wrap="square">
            <a:spAutoFit/>
          </a:bodyPr>
          <a:lstStyle/>
          <a:p>
            <a:pPr lvl="0" algn="ctr" rtl="1"/>
            <a:r>
              <a:rPr lang="en-US" sz="3200" b="1" dirty="0" smtClean="0">
                <a:solidFill>
                  <a:srgbClr val="00AEEF"/>
                </a:solidFill>
              </a:rPr>
              <a:t>SEMRUSH</a:t>
            </a:r>
          </a:p>
          <a:p>
            <a:pPr algn="ctr" rtl="1"/>
            <a:r>
              <a:rPr lang="en-US" sz="2000" b="1" dirty="0" smtClean="0">
                <a:solidFill>
                  <a:srgbClr val="00AEEF"/>
                </a:solidFill>
                <a:hlinkClick r:id="rId4"/>
              </a:rPr>
              <a:t>www.semrush.com</a:t>
            </a:r>
            <a:r>
              <a:rPr lang="en-US" sz="2000" b="1" dirty="0" smtClean="0">
                <a:solidFill>
                  <a:srgbClr val="00AEEF"/>
                </a:solidFill>
              </a:rPr>
              <a:t> </a:t>
            </a:r>
          </a:p>
        </p:txBody>
      </p:sp>
      <p:pic>
        <p:nvPicPr>
          <p:cNvPr id="9" name="صورة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3669" y="1300165"/>
            <a:ext cx="10058400" cy="5444109"/>
          </a:xfrm>
          <a:prstGeom prst="rect">
            <a:avLst/>
          </a:prstGeom>
        </p:spPr>
      </p:pic>
    </p:spTree>
    <p:extLst>
      <p:ext uri="{BB962C8B-B14F-4D97-AF65-F5344CB8AC3E}">
        <p14:creationId xmlns:p14="http://schemas.microsoft.com/office/powerpoint/2010/main" val="108197055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 xmlns:a16="http://schemas.microsoft.com/office/drawing/2014/main" id="{8FC5D1A6-7763-1392-74B6-54688A7FBCD2}"/>
              </a:ext>
            </a:extLst>
          </p:cNvPr>
          <p:cNvSpPr txBox="1"/>
          <p:nvPr/>
        </p:nvSpPr>
        <p:spPr>
          <a:xfrm>
            <a:off x="2395970" y="300150"/>
            <a:ext cx="6153150" cy="1244956"/>
          </a:xfrm>
          <a:prstGeom prst="rect">
            <a:avLst/>
          </a:prstGeom>
          <a:noFill/>
        </p:spPr>
        <p:txBody>
          <a:bodyPr wrap="square">
            <a:spAutoFit/>
          </a:bodyPr>
          <a:lstStyle/>
          <a:p>
            <a:pPr lvl="0" algn="ctr" rtl="1">
              <a:lnSpc>
                <a:spcPct val="150000"/>
              </a:lnSpc>
            </a:pPr>
            <a:r>
              <a:rPr lang="en-US" sz="3200" b="1" dirty="0" smtClean="0">
                <a:solidFill>
                  <a:srgbClr val="00AEEF"/>
                </a:solidFill>
              </a:rPr>
              <a:t>Google Search Console</a:t>
            </a:r>
          </a:p>
          <a:p>
            <a:pPr lvl="0" algn="ctr" rtl="1">
              <a:lnSpc>
                <a:spcPct val="150000"/>
              </a:lnSpc>
            </a:pPr>
            <a:r>
              <a:rPr lang="en-US" sz="2000" b="1" dirty="0">
                <a:solidFill>
                  <a:srgbClr val="00AEEF"/>
                </a:solidFill>
                <a:hlinkClick r:id="rId4"/>
              </a:rPr>
              <a:t>https://</a:t>
            </a:r>
            <a:r>
              <a:rPr lang="en-US" sz="2000" b="1" dirty="0" smtClean="0">
                <a:solidFill>
                  <a:srgbClr val="00AEEF"/>
                </a:solidFill>
                <a:hlinkClick r:id="rId4"/>
              </a:rPr>
              <a:t>search.google.com/search-console</a:t>
            </a:r>
            <a:r>
              <a:rPr lang="en-US" sz="2000" b="1" dirty="0" smtClean="0">
                <a:solidFill>
                  <a:srgbClr val="00AEEF"/>
                </a:solidFill>
              </a:rPr>
              <a:t> </a:t>
            </a:r>
            <a:endParaRPr lang="en-US" sz="3200" b="1" dirty="0">
              <a:solidFill>
                <a:srgbClr val="00AEEF"/>
              </a:solidFill>
            </a:endParaRPr>
          </a:p>
        </p:txBody>
      </p:sp>
      <p:pic>
        <p:nvPicPr>
          <p:cNvPr id="8" name="صورة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8400" y="1869874"/>
            <a:ext cx="9516775" cy="4297564"/>
          </a:xfrm>
          <a:prstGeom prst="rect">
            <a:avLst/>
          </a:prstGeom>
        </p:spPr>
      </p:pic>
    </p:spTree>
    <p:extLst>
      <p:ext uri="{BB962C8B-B14F-4D97-AF65-F5344CB8AC3E}">
        <p14:creationId xmlns:p14="http://schemas.microsoft.com/office/powerpoint/2010/main" val="292156942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ربع نص 5">
            <a:extLst>
              <a:ext uri="{FF2B5EF4-FFF2-40B4-BE49-F238E27FC236}">
                <a16:creationId xmlns="" xmlns:a16="http://schemas.microsoft.com/office/drawing/2014/main" id="{8FC5D1A6-7763-1392-74B6-54688A7FBCD2}"/>
              </a:ext>
            </a:extLst>
          </p:cNvPr>
          <p:cNvSpPr txBox="1"/>
          <p:nvPr/>
        </p:nvSpPr>
        <p:spPr>
          <a:xfrm>
            <a:off x="2770043" y="410986"/>
            <a:ext cx="6153150" cy="1244956"/>
          </a:xfrm>
          <a:prstGeom prst="rect">
            <a:avLst/>
          </a:prstGeom>
          <a:noFill/>
        </p:spPr>
        <p:txBody>
          <a:bodyPr wrap="square">
            <a:spAutoFit/>
          </a:bodyPr>
          <a:lstStyle/>
          <a:p>
            <a:pPr lvl="0" algn="ctr" rtl="1">
              <a:lnSpc>
                <a:spcPct val="150000"/>
              </a:lnSpc>
            </a:pPr>
            <a:r>
              <a:rPr lang="en-US" sz="3200" b="1" dirty="0">
                <a:solidFill>
                  <a:srgbClr val="00AEEF"/>
                </a:solidFill>
              </a:rPr>
              <a:t>Google Keywords Tool Planner</a:t>
            </a:r>
          </a:p>
          <a:p>
            <a:pPr lvl="0" algn="ctr" rtl="1">
              <a:lnSpc>
                <a:spcPct val="150000"/>
              </a:lnSpc>
            </a:pPr>
            <a:r>
              <a:rPr lang="en-US" sz="2000" b="1" dirty="0" smtClean="0">
                <a:solidFill>
                  <a:srgbClr val="00AEEF"/>
                </a:solidFill>
                <a:hlinkClick r:id="rId4"/>
              </a:rPr>
              <a:t>www.ads.google.com/home/tools/keyword-planner</a:t>
            </a:r>
            <a:r>
              <a:rPr lang="en-US" sz="2000" b="1" dirty="0" smtClean="0">
                <a:solidFill>
                  <a:srgbClr val="00AEEF"/>
                </a:solidFill>
              </a:rPr>
              <a:t>  </a:t>
            </a:r>
            <a:endParaRPr lang="en-US" sz="2000" b="1" dirty="0">
              <a:solidFill>
                <a:srgbClr val="00AEEF"/>
              </a:solidFill>
            </a:endParaRPr>
          </a:p>
        </p:txBody>
      </p:sp>
      <p:pic>
        <p:nvPicPr>
          <p:cNvPr id="3" name="صورة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6034" y="1771650"/>
            <a:ext cx="9667875" cy="5086350"/>
          </a:xfrm>
          <a:prstGeom prst="rect">
            <a:avLst/>
          </a:prstGeom>
        </p:spPr>
      </p:pic>
    </p:spTree>
    <p:extLst>
      <p:ext uri="{BB962C8B-B14F-4D97-AF65-F5344CB8AC3E}">
        <p14:creationId xmlns:p14="http://schemas.microsoft.com/office/powerpoint/2010/main" val="396767839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 xmlns:a16="http://schemas.microsoft.com/office/drawing/2014/main" id="{8FC5D1A6-7763-1392-74B6-54688A7FBCD2}"/>
              </a:ext>
            </a:extLst>
          </p:cNvPr>
          <p:cNvSpPr txBox="1"/>
          <p:nvPr/>
        </p:nvSpPr>
        <p:spPr>
          <a:xfrm>
            <a:off x="4862944" y="2424037"/>
            <a:ext cx="6153150" cy="1244956"/>
          </a:xfrm>
          <a:prstGeom prst="rect">
            <a:avLst/>
          </a:prstGeom>
          <a:noFill/>
        </p:spPr>
        <p:txBody>
          <a:bodyPr wrap="square">
            <a:spAutoFit/>
          </a:bodyPr>
          <a:lstStyle/>
          <a:p>
            <a:pPr lvl="0" algn="ctr" rtl="1">
              <a:lnSpc>
                <a:spcPct val="150000"/>
              </a:lnSpc>
            </a:pPr>
            <a:r>
              <a:rPr lang="en-US" sz="3200" b="1" dirty="0" smtClean="0">
                <a:solidFill>
                  <a:srgbClr val="00AEEF"/>
                </a:solidFill>
              </a:rPr>
              <a:t>Google Trends</a:t>
            </a:r>
          </a:p>
          <a:p>
            <a:pPr lvl="0" algn="ctr" rtl="1">
              <a:lnSpc>
                <a:spcPct val="150000"/>
              </a:lnSpc>
            </a:pPr>
            <a:r>
              <a:rPr lang="en-US" sz="2000" b="1" dirty="0">
                <a:solidFill>
                  <a:srgbClr val="00AEEF"/>
                </a:solidFill>
                <a:hlinkClick r:id="rId4"/>
              </a:rPr>
              <a:t>https://trends.google.com/trends</a:t>
            </a:r>
            <a:r>
              <a:rPr lang="en-US" sz="2000" b="1" dirty="0" smtClean="0">
                <a:solidFill>
                  <a:srgbClr val="00AEEF"/>
                </a:solidFill>
                <a:hlinkClick r:id="rId4"/>
              </a:rPr>
              <a:t>/</a:t>
            </a:r>
            <a:r>
              <a:rPr lang="en-US" sz="2000" b="1" dirty="0" smtClean="0">
                <a:solidFill>
                  <a:srgbClr val="00AEEF"/>
                </a:solidFill>
              </a:rPr>
              <a:t> </a:t>
            </a:r>
            <a:endParaRPr lang="en-US" sz="2000" b="1" dirty="0">
              <a:solidFill>
                <a:srgbClr val="00AEEF"/>
              </a:solidFill>
            </a:endParaRPr>
          </a:p>
        </p:txBody>
      </p:sp>
      <p:pic>
        <p:nvPicPr>
          <p:cNvPr id="2" name="صورة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 y="-74352"/>
            <a:ext cx="4862945" cy="6818544"/>
          </a:xfrm>
          <a:prstGeom prst="rect">
            <a:avLst/>
          </a:prstGeom>
        </p:spPr>
      </p:pic>
    </p:spTree>
    <p:extLst>
      <p:ext uri="{BB962C8B-B14F-4D97-AF65-F5344CB8AC3E}">
        <p14:creationId xmlns:p14="http://schemas.microsoft.com/office/powerpoint/2010/main" val="220991263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 xmlns:a16="http://schemas.microsoft.com/office/drawing/2014/main" id="{9B71E60A-B11D-0636-F62D-9EB304CD7596}"/>
              </a:ext>
            </a:extLst>
          </p:cNvPr>
          <p:cNvSpPr txBox="1"/>
          <p:nvPr/>
        </p:nvSpPr>
        <p:spPr>
          <a:xfrm>
            <a:off x="1932593" y="789647"/>
            <a:ext cx="8440582" cy="1354217"/>
          </a:xfrm>
          <a:prstGeom prst="rect">
            <a:avLst/>
          </a:prstGeom>
          <a:noFill/>
        </p:spPr>
        <p:txBody>
          <a:bodyPr wrap="square" rtlCol="0">
            <a:spAutoFit/>
          </a:bodyPr>
          <a:lstStyle/>
          <a:p>
            <a:pPr algn="ctr" rtl="1"/>
            <a:r>
              <a:rPr lang="ar-SA" sz="3200" b="1" dirty="0">
                <a:solidFill>
                  <a:srgbClr val="00AEEF"/>
                </a:solidFill>
              </a:rPr>
              <a:t>    </a:t>
            </a:r>
            <a:r>
              <a:rPr lang="ar-AE" sz="3200" b="1" dirty="0">
                <a:solidFill>
                  <a:srgbClr val="00AEEF"/>
                </a:solidFill>
              </a:rPr>
              <a:t>حالة </a:t>
            </a:r>
            <a:r>
              <a:rPr lang="ar-AE" sz="3200" b="1" dirty="0" smtClean="0">
                <a:solidFill>
                  <a:srgbClr val="00AEEF"/>
                </a:solidFill>
              </a:rPr>
              <a:t>دراسية</a:t>
            </a:r>
            <a:endParaRPr lang="ar-SA" sz="3200" b="1" dirty="0">
              <a:solidFill>
                <a:srgbClr val="00AEEF"/>
              </a:solidFill>
            </a:endParaRPr>
          </a:p>
          <a:p>
            <a:pPr algn="ctr" rtl="1"/>
            <a:r>
              <a:rPr lang="en-US" sz="3200" b="1" dirty="0" smtClean="0">
                <a:solidFill>
                  <a:srgbClr val="00AEEF"/>
                </a:solidFill>
              </a:rPr>
              <a:t>Water Professionals</a:t>
            </a:r>
            <a:endParaRPr lang="en-US" sz="3200" b="1" dirty="0">
              <a:solidFill>
                <a:srgbClr val="00AEEF"/>
              </a:solidFill>
            </a:endParaRPr>
          </a:p>
          <a:p>
            <a:endParaRPr lang="en-US" dirty="0"/>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32593" y="2439699"/>
            <a:ext cx="8595968" cy="2007611"/>
          </a:xfrm>
          <a:prstGeom prst="rect">
            <a:avLst/>
          </a:prstGeom>
        </p:spPr>
      </p:pic>
    </p:spTree>
    <p:extLst>
      <p:ext uri="{BB962C8B-B14F-4D97-AF65-F5344CB8AC3E}">
        <p14:creationId xmlns:p14="http://schemas.microsoft.com/office/powerpoint/2010/main" val="38314834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19613" y="0"/>
            <a:ext cx="2954655" cy="1379622"/>
          </a:xfrm>
          <a:prstGeom prst="rect">
            <a:avLst/>
          </a:prstGeom>
        </p:spPr>
      </p:pic>
      <p:sp>
        <p:nvSpPr>
          <p:cNvPr id="3" name="مستطيل 2"/>
          <p:cNvSpPr/>
          <p:nvPr/>
        </p:nvSpPr>
        <p:spPr>
          <a:xfrm>
            <a:off x="1401942" y="424116"/>
            <a:ext cx="7746274" cy="461665"/>
          </a:xfrm>
          <a:prstGeom prst="rect">
            <a:avLst/>
          </a:prstGeom>
        </p:spPr>
        <p:txBody>
          <a:bodyPr wrap="square">
            <a:spAutoFit/>
          </a:bodyPr>
          <a:lstStyle/>
          <a:p>
            <a:pPr algn="ctr"/>
            <a:r>
              <a:rPr lang="en-US" sz="2400" b="1" dirty="0" smtClean="0">
                <a:hlinkClick r:id="rId4"/>
              </a:rPr>
              <a:t>www.waterprofessionals.com</a:t>
            </a:r>
            <a:r>
              <a:rPr lang="ar-AE" sz="2400" b="1" dirty="0" smtClean="0"/>
              <a:t> </a:t>
            </a:r>
            <a:endParaRPr lang="en-US" sz="2400" b="1" dirty="0"/>
          </a:p>
        </p:txBody>
      </p:sp>
      <p:pic>
        <p:nvPicPr>
          <p:cNvPr id="4" name="صورة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163782"/>
            <a:ext cx="12192000" cy="5820239"/>
          </a:xfrm>
          <a:prstGeom prst="rect">
            <a:avLst/>
          </a:prstGeom>
        </p:spPr>
      </p:pic>
    </p:spTree>
    <p:extLst>
      <p:ext uri="{BB962C8B-B14F-4D97-AF65-F5344CB8AC3E}">
        <p14:creationId xmlns:p14="http://schemas.microsoft.com/office/powerpoint/2010/main" val="115694503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425667" y="1973820"/>
            <a:ext cx="11482251" cy="437935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6774873" y="1425180"/>
            <a:ext cx="4177006"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err="1" smtClean="0"/>
              <a:t>WaterProfessionals</a:t>
            </a:r>
            <a:endParaRPr lang="en-US" sz="3600" b="1" dirty="0"/>
          </a:p>
        </p:txBody>
      </p:sp>
      <p:sp>
        <p:nvSpPr>
          <p:cNvPr id="7" name="مربع نص 6"/>
          <p:cNvSpPr txBox="1"/>
          <p:nvPr/>
        </p:nvSpPr>
        <p:spPr>
          <a:xfrm>
            <a:off x="858400" y="3004976"/>
            <a:ext cx="10169779" cy="4247317"/>
          </a:xfrm>
          <a:prstGeom prst="rect">
            <a:avLst/>
          </a:prstGeom>
          <a:noFill/>
        </p:spPr>
        <p:txBody>
          <a:bodyPr wrap="square" rtlCol="0">
            <a:spAutoFit/>
          </a:bodyPr>
          <a:lstStyle/>
          <a:p>
            <a:pPr algn="just" rtl="1">
              <a:lnSpc>
                <a:spcPct val="150000"/>
              </a:lnSpc>
            </a:pPr>
            <a:r>
              <a:rPr lang="ar-AE" sz="2000" dirty="0" smtClean="0"/>
              <a:t>شركة </a:t>
            </a:r>
            <a:r>
              <a:rPr lang="en-US" sz="2000" dirty="0" err="1" smtClean="0"/>
              <a:t>WaterProfessionals</a:t>
            </a:r>
            <a:r>
              <a:rPr lang="ar-AE" sz="2000" dirty="0" smtClean="0"/>
              <a:t> لحلول معالجة المياه حيث تقدم خدمات عالية الجودة وهي شركة مرموقة ومعروفة تم تأسيسها في عام </a:t>
            </a:r>
            <a:r>
              <a:rPr lang="en-US" sz="2000" dirty="0" smtClean="0"/>
              <a:t>1982</a:t>
            </a:r>
            <a:r>
              <a:rPr lang="ar-AE" sz="2000" dirty="0" smtClean="0"/>
              <a:t>، كان لديهم مشاكل كبيرة في التسويق عبر محركات البحث حيث أن الموقع الالكتروني لا يظهر في نتائج محركات البحث عند البحث عن كلمات مفتاحية ذات معدلات بحث مرتفعة تتعلق بأنشطة معالجة المياه. </a:t>
            </a:r>
          </a:p>
          <a:p>
            <a:pPr algn="just" rtl="1">
              <a:lnSpc>
                <a:spcPct val="150000"/>
              </a:lnSpc>
            </a:pPr>
            <a:r>
              <a:rPr lang="ar-AE" sz="2000" dirty="0"/>
              <a:t>التحديات</a:t>
            </a:r>
            <a:r>
              <a:rPr lang="ar-AE" sz="2000" dirty="0" smtClean="0"/>
              <a:t>: كان </a:t>
            </a:r>
            <a:r>
              <a:rPr lang="ar-AE" sz="2000" dirty="0"/>
              <a:t>من الصعب العثور على موقع العميل، </a:t>
            </a:r>
            <a:r>
              <a:rPr lang="en-US" sz="2000" dirty="0"/>
              <a:t>WaterProfessionals.com، </a:t>
            </a:r>
            <a:r>
              <a:rPr lang="ar-AE" sz="2000" dirty="0"/>
              <a:t>في نتائج البحث. كانوا بحاجة إلى المزيد من العملاء المحتملين لزيادة حصتهم السوقية</a:t>
            </a:r>
            <a:r>
              <a:rPr lang="ar-AE" sz="2000" dirty="0" smtClean="0"/>
              <a:t>. كان </a:t>
            </a:r>
            <a:r>
              <a:rPr lang="ar-AE" sz="2000" dirty="0"/>
              <a:t>أداء حملات الدفع بالنقرة </a:t>
            </a:r>
            <a:r>
              <a:rPr lang="en-US" sz="2000" dirty="0" smtClean="0"/>
              <a:t>PPC</a:t>
            </a:r>
            <a:r>
              <a:rPr lang="en-US" sz="2000" dirty="0"/>
              <a:t>) </a:t>
            </a:r>
            <a:r>
              <a:rPr lang="ar-AE" sz="2000" dirty="0" smtClean="0"/>
              <a:t>) ضعيفًا</a:t>
            </a:r>
            <a:r>
              <a:rPr lang="ar-AE" sz="2000" dirty="0"/>
              <a:t>، ولم تُشارك </a:t>
            </a:r>
            <a:r>
              <a:rPr lang="ar-AE" sz="2000" dirty="0" smtClean="0"/>
              <a:t>وكالة التسويق تقارير حملات </a:t>
            </a:r>
            <a:r>
              <a:rPr lang="en-US" sz="2000" dirty="0" smtClean="0"/>
              <a:t>PPC</a:t>
            </a:r>
            <a:r>
              <a:rPr lang="ar-AE" sz="2000" dirty="0"/>
              <a:t> </a:t>
            </a:r>
            <a:r>
              <a:rPr lang="ar-AE" sz="2000" dirty="0" smtClean="0"/>
              <a:t>مع الشركة.</a:t>
            </a:r>
            <a:endParaRPr lang="en-US" sz="2000" dirty="0"/>
          </a:p>
          <a:p>
            <a:pPr algn="just">
              <a:lnSpc>
                <a:spcPct val="150000"/>
              </a:lnSpc>
            </a:pPr>
            <a:r>
              <a:rPr lang="en-US" sz="2000" b="0" i="0" dirty="0">
                <a:solidFill>
                  <a:srgbClr val="000000"/>
                </a:solidFill>
                <a:effectLst/>
                <a:latin typeface="Times New Roman" panose="02020603050405020304" pitchFamily="18" charset="0"/>
              </a:rPr>
              <a:t/>
            </a:r>
            <a:br>
              <a:rPr lang="en-US" sz="2000" b="0" i="0" dirty="0">
                <a:solidFill>
                  <a:srgbClr val="000000"/>
                </a:solidFill>
                <a:effectLst/>
                <a:latin typeface="Times New Roman" panose="02020603050405020304" pitchFamily="18" charset="0"/>
              </a:rPr>
            </a:br>
            <a:r>
              <a:rPr lang="ar-SA" sz="2000" dirty="0"/>
              <a:t> </a:t>
            </a:r>
          </a:p>
          <a:p>
            <a:pPr algn="just" rtl="1">
              <a:lnSpc>
                <a:spcPct val="150000"/>
              </a:lnSpc>
            </a:pPr>
            <a:endParaRPr lang="en-US" sz="2000" dirty="0"/>
          </a:p>
        </p:txBody>
      </p:sp>
    </p:spTree>
    <p:extLst>
      <p:ext uri="{BB962C8B-B14F-4D97-AF65-F5344CB8AC3E}">
        <p14:creationId xmlns:p14="http://schemas.microsoft.com/office/powerpoint/2010/main" val="394221613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425667" y="1973820"/>
            <a:ext cx="11482251" cy="437935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6774873" y="1425180"/>
            <a:ext cx="4177006"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err="1" smtClean="0"/>
              <a:t>WaterProfessionals</a:t>
            </a:r>
            <a:endParaRPr lang="en-US" sz="3600" b="1" dirty="0"/>
          </a:p>
        </p:txBody>
      </p:sp>
      <p:sp>
        <p:nvSpPr>
          <p:cNvPr id="7" name="مربع نص 6"/>
          <p:cNvSpPr txBox="1"/>
          <p:nvPr/>
        </p:nvSpPr>
        <p:spPr>
          <a:xfrm>
            <a:off x="858400" y="3004976"/>
            <a:ext cx="10169779" cy="4247317"/>
          </a:xfrm>
          <a:prstGeom prst="rect">
            <a:avLst/>
          </a:prstGeom>
          <a:noFill/>
        </p:spPr>
        <p:txBody>
          <a:bodyPr wrap="square" rtlCol="0">
            <a:spAutoFit/>
          </a:bodyPr>
          <a:lstStyle/>
          <a:p>
            <a:pPr algn="r" rtl="1">
              <a:lnSpc>
                <a:spcPct val="150000"/>
              </a:lnSpc>
            </a:pPr>
            <a:r>
              <a:rPr lang="ar-AE" sz="2000" b="0" i="0" dirty="0" smtClean="0">
                <a:solidFill>
                  <a:srgbClr val="000000"/>
                </a:solidFill>
                <a:effectLst/>
                <a:latin typeface="Times New Roman" panose="02020603050405020304" pitchFamily="18" charset="0"/>
              </a:rPr>
              <a:t>كان تحسين محركات البحث لديهم يعتمد على تحسين كلمات مفتاحية ضعيفة من الأساس وعليها عمليات بحث محدودة وهذا ما زاد  المشكلة تعقيداً، بالإضافة إلى 	ذلك كانت هناك عدة مشاكل تؤثر على تحسين محركات البحث للموقع الالكتروني: </a:t>
            </a:r>
          </a:p>
          <a:p>
            <a:pPr algn="r" rtl="1">
              <a:lnSpc>
                <a:spcPct val="150000"/>
              </a:lnSpc>
            </a:pPr>
            <a:r>
              <a:rPr lang="ar-AE" sz="2000" dirty="0">
                <a:solidFill>
                  <a:srgbClr val="000000"/>
                </a:solidFill>
                <a:latin typeface="Times New Roman" panose="02020603050405020304" pitchFamily="18" charset="0"/>
              </a:rPr>
              <a:t>بطء سرعة </a:t>
            </a:r>
            <a:r>
              <a:rPr lang="ar-AE" sz="2000" dirty="0" smtClean="0">
                <a:solidFill>
                  <a:srgbClr val="000000"/>
                </a:solidFill>
                <a:latin typeface="Times New Roman" panose="02020603050405020304" pitchFamily="18" charset="0"/>
              </a:rPr>
              <a:t>التنزيل </a:t>
            </a:r>
          </a:p>
          <a:p>
            <a:pPr algn="r" rtl="1">
              <a:lnSpc>
                <a:spcPct val="150000"/>
              </a:lnSpc>
            </a:pPr>
            <a:r>
              <a:rPr lang="ar-AE" sz="2000" dirty="0" smtClean="0">
                <a:solidFill>
                  <a:srgbClr val="000000"/>
                </a:solidFill>
                <a:latin typeface="Times New Roman" panose="02020603050405020304" pitchFamily="18" charset="0"/>
              </a:rPr>
              <a:t>حجم </a:t>
            </a:r>
            <a:r>
              <a:rPr lang="ar-AE" sz="2000" dirty="0">
                <a:solidFill>
                  <a:srgbClr val="000000"/>
                </a:solidFill>
                <a:latin typeface="Times New Roman" panose="02020603050405020304" pitchFamily="18" charset="0"/>
              </a:rPr>
              <a:t>ملف الصفحة الرئيسية كبير </a:t>
            </a:r>
            <a:r>
              <a:rPr lang="ar-AE" sz="2000" dirty="0" smtClean="0">
                <a:solidFill>
                  <a:srgbClr val="000000"/>
                </a:solidFill>
                <a:latin typeface="Times New Roman" panose="02020603050405020304" pitchFamily="18" charset="0"/>
              </a:rPr>
              <a:t>جدًا</a:t>
            </a:r>
          </a:p>
          <a:p>
            <a:pPr algn="r" rtl="1">
              <a:lnSpc>
                <a:spcPct val="150000"/>
              </a:lnSpc>
            </a:pPr>
            <a:r>
              <a:rPr lang="ar-AE" sz="2000" dirty="0" smtClean="0">
                <a:solidFill>
                  <a:srgbClr val="000000"/>
                </a:solidFill>
                <a:latin typeface="Times New Roman" panose="02020603050405020304" pitchFamily="18" charset="0"/>
              </a:rPr>
              <a:t>مشاكل </a:t>
            </a:r>
            <a:r>
              <a:rPr lang="ar-AE" sz="2000" dirty="0">
                <a:solidFill>
                  <a:srgbClr val="000000"/>
                </a:solidFill>
                <a:latin typeface="Times New Roman" panose="02020603050405020304" pitchFamily="18" charset="0"/>
              </a:rPr>
              <a:t>في أرقام </a:t>
            </a:r>
            <a:r>
              <a:rPr lang="en-US" sz="2000" dirty="0" smtClean="0">
                <a:solidFill>
                  <a:srgbClr val="000000"/>
                </a:solidFill>
                <a:latin typeface="Times New Roman" panose="02020603050405020304" pitchFamily="18" charset="0"/>
              </a:rPr>
              <a:t>IP </a:t>
            </a:r>
            <a:r>
              <a:rPr lang="ar-AE" sz="2000" dirty="0" smtClean="0">
                <a:solidFill>
                  <a:srgbClr val="000000"/>
                </a:solidFill>
                <a:latin typeface="Times New Roman" panose="02020603050405020304" pitchFamily="18" charset="0"/>
              </a:rPr>
              <a:t>متعددة</a:t>
            </a:r>
          </a:p>
          <a:p>
            <a:pPr algn="r" rtl="1">
              <a:lnSpc>
                <a:spcPct val="150000"/>
              </a:lnSpc>
            </a:pPr>
            <a:r>
              <a:rPr lang="ar-AE" sz="2000" dirty="0" smtClean="0">
                <a:solidFill>
                  <a:srgbClr val="000000"/>
                </a:solidFill>
                <a:latin typeface="Times New Roman" panose="02020603050405020304" pitchFamily="18" charset="0"/>
              </a:rPr>
              <a:t>لا يوجد خرائط موقع </a:t>
            </a:r>
            <a:r>
              <a:rPr lang="en-US" sz="2000" dirty="0" err="1" smtClean="0">
                <a:solidFill>
                  <a:srgbClr val="000000"/>
                </a:solidFill>
                <a:latin typeface="Times New Roman" panose="02020603050405020304" pitchFamily="18" charset="0"/>
              </a:rPr>
              <a:t>SiteMap</a:t>
            </a:r>
            <a:endParaRPr lang="ar-AE" sz="2000" dirty="0" smtClean="0">
              <a:solidFill>
                <a:srgbClr val="000000"/>
              </a:solidFill>
              <a:latin typeface="Times New Roman" panose="02020603050405020304" pitchFamily="18" charset="0"/>
            </a:endParaRPr>
          </a:p>
          <a:p>
            <a:pPr algn="r" rtl="1">
              <a:lnSpc>
                <a:spcPct val="150000"/>
              </a:lnSpc>
            </a:pPr>
            <a:r>
              <a:rPr lang="ar-AE" sz="2000" dirty="0" smtClean="0">
                <a:solidFill>
                  <a:srgbClr val="000000"/>
                </a:solidFill>
                <a:latin typeface="Times New Roman" panose="02020603050405020304" pitchFamily="18" charset="0"/>
              </a:rPr>
              <a:t>ملف </a:t>
            </a:r>
            <a:r>
              <a:rPr lang="en-US" sz="2000" dirty="0">
                <a:solidFill>
                  <a:srgbClr val="000000"/>
                </a:solidFill>
                <a:latin typeface="Times New Roman" panose="02020603050405020304" pitchFamily="18" charset="0"/>
              </a:rPr>
              <a:t>Robots.txt </a:t>
            </a:r>
            <a:r>
              <a:rPr lang="en-US" sz="2000" dirty="0" smtClean="0">
                <a:solidFill>
                  <a:srgbClr val="000000"/>
                </a:solidFill>
                <a:latin typeface="Times New Roman" panose="02020603050405020304" pitchFamily="18" charset="0"/>
              </a:rPr>
              <a:t> </a:t>
            </a:r>
            <a:r>
              <a:rPr lang="ar-AE" sz="2000" dirty="0" smtClean="0">
                <a:solidFill>
                  <a:srgbClr val="000000"/>
                </a:solidFill>
                <a:latin typeface="Times New Roman" panose="02020603050405020304" pitchFamily="18" charset="0"/>
              </a:rPr>
              <a:t> مفقود </a:t>
            </a:r>
            <a:r>
              <a:rPr lang="en-US" sz="2000" b="0" i="0" dirty="0">
                <a:solidFill>
                  <a:srgbClr val="000000"/>
                </a:solidFill>
                <a:effectLst/>
                <a:latin typeface="Times New Roman" panose="02020603050405020304" pitchFamily="18" charset="0"/>
              </a:rPr>
              <a:t/>
            </a:r>
            <a:br>
              <a:rPr lang="en-US" sz="2000" b="0" i="0" dirty="0">
                <a:solidFill>
                  <a:srgbClr val="000000"/>
                </a:solidFill>
                <a:effectLst/>
                <a:latin typeface="Times New Roman" panose="02020603050405020304" pitchFamily="18" charset="0"/>
              </a:rPr>
            </a:br>
            <a:r>
              <a:rPr lang="ar-SA" sz="2000" dirty="0"/>
              <a:t> </a:t>
            </a:r>
          </a:p>
          <a:p>
            <a:pPr algn="just" rtl="1">
              <a:lnSpc>
                <a:spcPct val="150000"/>
              </a:lnSpc>
            </a:pPr>
            <a:endParaRPr lang="en-US" sz="2000" dirty="0"/>
          </a:p>
        </p:txBody>
      </p:sp>
    </p:spTree>
    <p:extLst>
      <p:ext uri="{BB962C8B-B14F-4D97-AF65-F5344CB8AC3E}">
        <p14:creationId xmlns:p14="http://schemas.microsoft.com/office/powerpoint/2010/main" val="263247594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425667" y="1973820"/>
            <a:ext cx="11482251" cy="437935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6774873" y="1425180"/>
            <a:ext cx="4177006"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err="1" smtClean="0"/>
              <a:t>WaterProfessionals</a:t>
            </a:r>
            <a:endParaRPr lang="en-US" sz="3600" b="1" dirty="0"/>
          </a:p>
        </p:txBody>
      </p:sp>
      <p:sp>
        <p:nvSpPr>
          <p:cNvPr id="7" name="مربع نص 6"/>
          <p:cNvSpPr txBox="1"/>
          <p:nvPr/>
        </p:nvSpPr>
        <p:spPr>
          <a:xfrm>
            <a:off x="858400" y="3004976"/>
            <a:ext cx="10169779" cy="3785652"/>
          </a:xfrm>
          <a:prstGeom prst="rect">
            <a:avLst/>
          </a:prstGeom>
          <a:noFill/>
        </p:spPr>
        <p:txBody>
          <a:bodyPr wrap="square" rtlCol="0">
            <a:spAutoFit/>
          </a:bodyPr>
          <a:lstStyle/>
          <a:p>
            <a:pPr algn="r" rtl="1">
              <a:lnSpc>
                <a:spcPct val="150000"/>
              </a:lnSpc>
            </a:pPr>
            <a:r>
              <a:rPr lang="ar-AE" sz="2000" b="1" i="0" dirty="0" smtClean="0">
                <a:solidFill>
                  <a:srgbClr val="000000"/>
                </a:solidFill>
                <a:effectLst/>
                <a:latin typeface="Times New Roman" panose="02020603050405020304" pitchFamily="18" charset="0"/>
              </a:rPr>
              <a:t>الاستراتيجية المتبعة: </a:t>
            </a:r>
          </a:p>
          <a:p>
            <a:pPr algn="r" rtl="1">
              <a:lnSpc>
                <a:spcPct val="150000"/>
              </a:lnSpc>
            </a:pPr>
            <a:r>
              <a:rPr lang="ar-AE" sz="2000" dirty="0" smtClean="0">
                <a:solidFill>
                  <a:srgbClr val="000000"/>
                </a:solidFill>
                <a:latin typeface="Times New Roman" panose="02020603050405020304" pitchFamily="18" charset="0"/>
              </a:rPr>
              <a:t>تم التعاقد مع وكالة تسويق رقمي محترفة وهي وكالة </a:t>
            </a:r>
            <a:r>
              <a:rPr lang="en-US" sz="2000" dirty="0" err="1" smtClean="0">
                <a:solidFill>
                  <a:srgbClr val="000000"/>
                </a:solidFill>
                <a:latin typeface="Times New Roman" panose="02020603050405020304" pitchFamily="18" charset="0"/>
              </a:rPr>
              <a:t>Netsitemarketing</a:t>
            </a:r>
            <a:r>
              <a:rPr lang="ar-AE" sz="2000" dirty="0" smtClean="0">
                <a:solidFill>
                  <a:srgbClr val="000000"/>
                </a:solidFill>
                <a:latin typeface="Times New Roman" panose="02020603050405020304" pitchFamily="18" charset="0"/>
              </a:rPr>
              <a:t> لتحسين </a:t>
            </a:r>
            <a:r>
              <a:rPr lang="ar-AE" sz="2000" dirty="0">
                <a:solidFill>
                  <a:srgbClr val="000000"/>
                </a:solidFill>
                <a:latin typeface="Times New Roman" panose="02020603050405020304" pitchFamily="18" charset="0"/>
              </a:rPr>
              <a:t>محركات </a:t>
            </a:r>
            <a:r>
              <a:rPr lang="ar-AE" sz="2000" dirty="0" smtClean="0">
                <a:solidFill>
                  <a:srgbClr val="000000"/>
                </a:solidFill>
                <a:latin typeface="Times New Roman" panose="02020603050405020304" pitchFamily="18" charset="0"/>
              </a:rPr>
              <a:t>البحث </a:t>
            </a:r>
            <a:r>
              <a:rPr lang="en-US" sz="2000" dirty="0" smtClean="0">
                <a:solidFill>
                  <a:srgbClr val="000000"/>
                </a:solidFill>
                <a:latin typeface="Times New Roman" panose="02020603050405020304" pitchFamily="18" charset="0"/>
              </a:rPr>
              <a:t> SEO </a:t>
            </a:r>
            <a:r>
              <a:rPr lang="ar-AE" sz="2000" dirty="0" smtClean="0">
                <a:solidFill>
                  <a:srgbClr val="000000"/>
                </a:solidFill>
                <a:latin typeface="Times New Roman" panose="02020603050405020304" pitchFamily="18" charset="0"/>
              </a:rPr>
              <a:t>والإعلان عبر </a:t>
            </a:r>
            <a:r>
              <a:rPr lang="ar-AE" sz="2000" dirty="0">
                <a:solidFill>
                  <a:srgbClr val="000000"/>
                </a:solidFill>
                <a:latin typeface="Times New Roman" panose="02020603050405020304" pitchFamily="18" charset="0"/>
              </a:rPr>
              <a:t>محركات البحث </a:t>
            </a:r>
            <a:r>
              <a:rPr lang="en-US" sz="2000" dirty="0" smtClean="0">
                <a:solidFill>
                  <a:srgbClr val="000000"/>
                </a:solidFill>
                <a:latin typeface="Times New Roman" panose="02020603050405020304" pitchFamily="18" charset="0"/>
              </a:rPr>
              <a:t>(SEA)، </a:t>
            </a:r>
            <a:r>
              <a:rPr lang="ar-AE" sz="2000" dirty="0" smtClean="0">
                <a:solidFill>
                  <a:srgbClr val="000000"/>
                </a:solidFill>
                <a:latin typeface="Times New Roman" panose="02020603050405020304" pitchFamily="18" charset="0"/>
              </a:rPr>
              <a:t>تم إجراء بحث </a:t>
            </a:r>
            <a:r>
              <a:rPr lang="ar-AE" sz="2000" dirty="0">
                <a:solidFill>
                  <a:srgbClr val="000000"/>
                </a:solidFill>
                <a:latin typeface="Times New Roman" panose="02020603050405020304" pitchFamily="18" charset="0"/>
              </a:rPr>
              <a:t>وتحليل معمق للكلمات المفتاحية. </a:t>
            </a:r>
            <a:r>
              <a:rPr lang="ar-AE" sz="2000" dirty="0" smtClean="0">
                <a:solidFill>
                  <a:srgbClr val="000000"/>
                </a:solidFill>
                <a:latin typeface="Times New Roman" panose="02020603050405020304" pitchFamily="18" charset="0"/>
              </a:rPr>
              <a:t>تم قضاء أكثر </a:t>
            </a:r>
            <a:r>
              <a:rPr lang="ar-AE" sz="2000" dirty="0">
                <a:solidFill>
                  <a:srgbClr val="000000"/>
                </a:solidFill>
                <a:latin typeface="Times New Roman" panose="02020603050405020304" pitchFamily="18" charset="0"/>
              </a:rPr>
              <a:t>من 50 ساعة في البحث عن الكلمات المفتاحية التي ستجذب أفضل عدد من الزيارات. </a:t>
            </a:r>
            <a:r>
              <a:rPr lang="ar-AE" sz="2000" dirty="0" smtClean="0">
                <a:solidFill>
                  <a:srgbClr val="000000"/>
                </a:solidFill>
                <a:latin typeface="Times New Roman" panose="02020603050405020304" pitchFamily="18" charset="0"/>
              </a:rPr>
              <a:t>تم بتحسين </a:t>
            </a:r>
            <a:r>
              <a:rPr lang="ar-AE" sz="2000" dirty="0">
                <a:solidFill>
                  <a:srgbClr val="000000"/>
                </a:solidFill>
                <a:latin typeface="Times New Roman" panose="02020603050405020304" pitchFamily="18" charset="0"/>
              </a:rPr>
              <a:t>الموقع الإلكتروني </a:t>
            </a:r>
            <a:r>
              <a:rPr lang="ar-AE" sz="2000" dirty="0" smtClean="0">
                <a:solidFill>
                  <a:srgbClr val="000000"/>
                </a:solidFill>
                <a:latin typeface="Times New Roman" panose="02020603050405020304" pitchFamily="18" charset="0"/>
              </a:rPr>
              <a:t>وتم إضافة محتوى </a:t>
            </a:r>
            <a:r>
              <a:rPr lang="ar-AE" sz="2000" dirty="0">
                <a:solidFill>
                  <a:srgbClr val="000000"/>
                </a:solidFill>
                <a:latin typeface="Times New Roman" panose="02020603050405020304" pitchFamily="18" charset="0"/>
              </a:rPr>
              <a:t>جديدًا </a:t>
            </a:r>
            <a:r>
              <a:rPr lang="ar-AE" sz="2000" dirty="0" smtClean="0">
                <a:solidFill>
                  <a:srgbClr val="000000"/>
                </a:solidFill>
                <a:latin typeface="Times New Roman" panose="02020603050405020304" pitchFamily="18" charset="0"/>
              </a:rPr>
              <a:t>وفريد لدعم </a:t>
            </a:r>
            <a:r>
              <a:rPr lang="ar-AE" sz="2000" dirty="0">
                <a:solidFill>
                  <a:srgbClr val="000000"/>
                </a:solidFill>
                <a:latin typeface="Times New Roman" panose="02020603050405020304" pitchFamily="18" charset="0"/>
              </a:rPr>
              <a:t>المواضيع الرئيسية. كما </a:t>
            </a:r>
            <a:r>
              <a:rPr lang="ar-AE" sz="2000" dirty="0" smtClean="0">
                <a:solidFill>
                  <a:srgbClr val="000000"/>
                </a:solidFill>
                <a:latin typeface="Times New Roman" panose="02020603050405020304" pitchFamily="18" charset="0"/>
              </a:rPr>
              <a:t>تم ترويج المحتوى على </a:t>
            </a:r>
            <a:r>
              <a:rPr lang="ar-AE" sz="2000" dirty="0">
                <a:solidFill>
                  <a:srgbClr val="000000"/>
                </a:solidFill>
                <a:latin typeface="Times New Roman" panose="02020603050405020304" pitchFamily="18" charset="0"/>
              </a:rPr>
              <a:t>مواقع متخصصة ومنصات التواصل الاجتماعي</a:t>
            </a:r>
            <a:r>
              <a:rPr lang="ar-AE" sz="2000" dirty="0" smtClean="0">
                <a:solidFill>
                  <a:srgbClr val="000000"/>
                </a:solidFill>
                <a:latin typeface="Times New Roman" panose="02020603050405020304" pitchFamily="18" charset="0"/>
              </a:rPr>
              <a:t>، وكذلك تم إنشاء روابط </a:t>
            </a:r>
            <a:r>
              <a:rPr lang="ar-SA" sz="2000" dirty="0" smtClean="0">
                <a:solidFill>
                  <a:srgbClr val="000000"/>
                </a:solidFill>
                <a:latin typeface="Times New Roman" panose="02020603050405020304" pitchFamily="18" charset="0"/>
              </a:rPr>
              <a:t>خلفية</a:t>
            </a:r>
            <a:r>
              <a:rPr lang="ar-AE" sz="2000" dirty="0" smtClean="0">
                <a:solidFill>
                  <a:srgbClr val="000000"/>
                </a:solidFill>
                <a:latin typeface="Times New Roman" panose="02020603050405020304" pitchFamily="18" charset="0"/>
              </a:rPr>
              <a:t> </a:t>
            </a:r>
            <a:r>
              <a:rPr lang="ar-SA" sz="2000" dirty="0" smtClean="0">
                <a:solidFill>
                  <a:srgbClr val="000000"/>
                </a:solidFill>
                <a:latin typeface="Times New Roman" panose="02020603050405020304" pitchFamily="18" charset="0"/>
              </a:rPr>
              <a:t> </a:t>
            </a:r>
            <a:r>
              <a:rPr lang="en-US" sz="2000" dirty="0" smtClean="0">
                <a:solidFill>
                  <a:srgbClr val="000000"/>
                </a:solidFill>
                <a:latin typeface="Times New Roman" panose="02020603050405020304" pitchFamily="18" charset="0"/>
              </a:rPr>
              <a:t>Backlinks</a:t>
            </a:r>
            <a:r>
              <a:rPr lang="ar-AE" sz="2000" dirty="0" smtClean="0">
                <a:solidFill>
                  <a:srgbClr val="000000"/>
                </a:solidFill>
                <a:latin typeface="Times New Roman" panose="02020603050405020304" pitchFamily="18" charset="0"/>
              </a:rPr>
              <a:t> للموقع </a:t>
            </a:r>
            <a:r>
              <a:rPr lang="en-US" sz="2000" dirty="0" smtClean="0">
                <a:solidFill>
                  <a:srgbClr val="000000"/>
                </a:solidFill>
                <a:latin typeface="Times New Roman" panose="02020603050405020304" pitchFamily="18" charset="0"/>
              </a:rPr>
              <a:t>waterprofessionals.com</a:t>
            </a:r>
            <a:r>
              <a:rPr lang="ar-AE" sz="2000" dirty="0" smtClean="0">
                <a:solidFill>
                  <a:srgbClr val="000000"/>
                </a:solidFill>
                <a:latin typeface="Times New Roman" panose="02020603050405020304" pitchFamily="18" charset="0"/>
              </a:rPr>
              <a:t>   </a:t>
            </a:r>
            <a:r>
              <a:rPr lang="en-US" sz="2000" b="0" i="0" dirty="0">
                <a:solidFill>
                  <a:srgbClr val="000000"/>
                </a:solidFill>
                <a:effectLst/>
                <a:latin typeface="Times New Roman" panose="02020603050405020304" pitchFamily="18" charset="0"/>
              </a:rPr>
              <a:t/>
            </a:r>
            <a:br>
              <a:rPr lang="en-US" sz="2000" b="0" i="0" dirty="0">
                <a:solidFill>
                  <a:srgbClr val="000000"/>
                </a:solidFill>
                <a:effectLst/>
                <a:latin typeface="Times New Roman" panose="02020603050405020304" pitchFamily="18" charset="0"/>
              </a:rPr>
            </a:br>
            <a:r>
              <a:rPr lang="ar-SA" sz="2000" dirty="0"/>
              <a:t> </a:t>
            </a:r>
          </a:p>
          <a:p>
            <a:pPr algn="just" rtl="1">
              <a:lnSpc>
                <a:spcPct val="150000"/>
              </a:lnSpc>
            </a:pPr>
            <a:endParaRPr lang="en-US" sz="2000" dirty="0"/>
          </a:p>
        </p:txBody>
      </p:sp>
    </p:spTree>
    <p:extLst>
      <p:ext uri="{BB962C8B-B14F-4D97-AF65-F5344CB8AC3E}">
        <p14:creationId xmlns:p14="http://schemas.microsoft.com/office/powerpoint/2010/main" val="90880252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425667" y="1973820"/>
            <a:ext cx="11482251" cy="437935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6774873" y="1425180"/>
            <a:ext cx="4177006"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err="1" smtClean="0"/>
              <a:t>WaterProfessionals</a:t>
            </a:r>
            <a:endParaRPr lang="en-US" sz="3600" b="1" dirty="0"/>
          </a:p>
        </p:txBody>
      </p:sp>
      <p:sp>
        <p:nvSpPr>
          <p:cNvPr id="7" name="مربع نص 6"/>
          <p:cNvSpPr txBox="1"/>
          <p:nvPr/>
        </p:nvSpPr>
        <p:spPr>
          <a:xfrm>
            <a:off x="858400" y="2567523"/>
            <a:ext cx="10169779" cy="3785652"/>
          </a:xfrm>
          <a:prstGeom prst="rect">
            <a:avLst/>
          </a:prstGeom>
          <a:noFill/>
        </p:spPr>
        <p:txBody>
          <a:bodyPr wrap="square" rtlCol="0">
            <a:spAutoFit/>
          </a:bodyPr>
          <a:lstStyle/>
          <a:p>
            <a:pPr algn="r" rtl="1">
              <a:lnSpc>
                <a:spcPct val="150000"/>
              </a:lnSpc>
            </a:pPr>
            <a:r>
              <a:rPr lang="ar-AE" sz="2000" b="1" dirty="0" smtClean="0">
                <a:solidFill>
                  <a:srgbClr val="000000"/>
                </a:solidFill>
                <a:latin typeface="Times New Roman" panose="02020603050405020304" pitchFamily="18" charset="0"/>
              </a:rPr>
              <a:t>النتائج: </a:t>
            </a:r>
            <a:endParaRPr lang="ar-AE" sz="2000" b="1" i="0" dirty="0" smtClean="0">
              <a:solidFill>
                <a:srgbClr val="000000"/>
              </a:solidFill>
              <a:effectLst/>
              <a:latin typeface="Times New Roman" panose="02020603050405020304" pitchFamily="18" charset="0"/>
            </a:endParaRPr>
          </a:p>
          <a:p>
            <a:pPr algn="r" rtl="1">
              <a:lnSpc>
                <a:spcPct val="150000"/>
              </a:lnSpc>
            </a:pPr>
            <a:r>
              <a:rPr lang="ar-AE" sz="2000" dirty="0" smtClean="0">
                <a:solidFill>
                  <a:srgbClr val="000000"/>
                </a:solidFill>
                <a:latin typeface="Times New Roman" panose="02020603050405020304" pitchFamily="18" charset="0"/>
              </a:rPr>
              <a:t>-الترتيب الأول في نتائج البحث لـ </a:t>
            </a:r>
            <a:r>
              <a:rPr lang="en-US" sz="2000" dirty="0" smtClean="0">
                <a:solidFill>
                  <a:srgbClr val="000000"/>
                </a:solidFill>
                <a:latin typeface="Times New Roman" panose="02020603050405020304" pitchFamily="18" charset="0"/>
              </a:rPr>
              <a:t>12</a:t>
            </a:r>
            <a:r>
              <a:rPr lang="ar-AE" sz="2000" dirty="0" smtClean="0">
                <a:solidFill>
                  <a:srgbClr val="000000"/>
                </a:solidFill>
                <a:latin typeface="Times New Roman" panose="02020603050405020304" pitchFamily="18" charset="0"/>
              </a:rPr>
              <a:t> كلمة مفتاحية مهمة ولا تتعلق باسم العلامة التجارية </a:t>
            </a:r>
            <a:r>
              <a:rPr lang="en-US" sz="2000" dirty="0" err="1" smtClean="0">
                <a:solidFill>
                  <a:srgbClr val="000000"/>
                </a:solidFill>
                <a:latin typeface="Times New Roman" panose="02020603050405020304" pitchFamily="18" charset="0"/>
              </a:rPr>
              <a:t>WaterProfessionals</a:t>
            </a:r>
            <a:r>
              <a:rPr lang="ar-AE" sz="2000" dirty="0" smtClean="0">
                <a:solidFill>
                  <a:srgbClr val="000000"/>
                </a:solidFill>
                <a:latin typeface="Times New Roman" panose="02020603050405020304" pitchFamily="18" charset="0"/>
              </a:rPr>
              <a:t> </a:t>
            </a:r>
            <a:endParaRPr lang="en-US" sz="2000" dirty="0" smtClean="0">
              <a:solidFill>
                <a:srgbClr val="000000"/>
              </a:solidFill>
              <a:latin typeface="Times New Roman" panose="02020603050405020304" pitchFamily="18" charset="0"/>
            </a:endParaRPr>
          </a:p>
          <a:p>
            <a:pPr algn="r" rtl="1">
              <a:lnSpc>
                <a:spcPct val="150000"/>
              </a:lnSpc>
            </a:pPr>
            <a:r>
              <a:rPr lang="en-US" sz="2000" dirty="0" smtClean="0">
                <a:solidFill>
                  <a:srgbClr val="000000"/>
                </a:solidFill>
                <a:latin typeface="Times New Roman" panose="02020603050405020304" pitchFamily="18" charset="0"/>
              </a:rPr>
              <a:t>-</a:t>
            </a:r>
            <a:r>
              <a:rPr lang="ar-AE" sz="2000" dirty="0" smtClean="0">
                <a:solidFill>
                  <a:srgbClr val="000000"/>
                </a:solidFill>
                <a:latin typeface="Times New Roman" panose="02020603050405020304" pitchFamily="18" charset="0"/>
              </a:rPr>
              <a:t>الترتيب </a:t>
            </a:r>
            <a:r>
              <a:rPr lang="ar-AE" sz="2000" dirty="0">
                <a:solidFill>
                  <a:srgbClr val="000000"/>
                </a:solidFill>
                <a:latin typeface="Times New Roman" panose="02020603050405020304" pitchFamily="18" charset="0"/>
              </a:rPr>
              <a:t>العاشر في نتائج البحث لـ </a:t>
            </a:r>
            <a:r>
              <a:rPr lang="en-US" sz="2000" dirty="0" smtClean="0">
                <a:solidFill>
                  <a:srgbClr val="000000"/>
                </a:solidFill>
                <a:latin typeface="Times New Roman" panose="02020603050405020304" pitchFamily="18" charset="0"/>
              </a:rPr>
              <a:t>63</a:t>
            </a:r>
            <a:r>
              <a:rPr lang="ar-AE" sz="2000" dirty="0" smtClean="0">
                <a:solidFill>
                  <a:srgbClr val="000000"/>
                </a:solidFill>
                <a:latin typeface="Times New Roman" panose="02020603050405020304" pitchFamily="18" charset="0"/>
              </a:rPr>
              <a:t> كلمة مفتاحية مهمة </a:t>
            </a:r>
          </a:p>
          <a:p>
            <a:pPr algn="r" rtl="1">
              <a:lnSpc>
                <a:spcPct val="150000"/>
              </a:lnSpc>
            </a:pPr>
            <a:r>
              <a:rPr lang="ar-AE" sz="2000" dirty="0" smtClean="0">
                <a:solidFill>
                  <a:srgbClr val="000000"/>
                </a:solidFill>
                <a:latin typeface="Times New Roman" panose="02020603050405020304" pitchFamily="18" charset="0"/>
              </a:rPr>
              <a:t>-الترتيب الثالث </a:t>
            </a:r>
            <a:r>
              <a:rPr lang="ar-AE" sz="2000" dirty="0">
                <a:solidFill>
                  <a:srgbClr val="000000"/>
                </a:solidFill>
                <a:latin typeface="Times New Roman" panose="02020603050405020304" pitchFamily="18" charset="0"/>
              </a:rPr>
              <a:t>في نتائج البحث</a:t>
            </a:r>
            <a:r>
              <a:rPr lang="ar-AE" sz="2000" dirty="0" smtClean="0">
                <a:solidFill>
                  <a:srgbClr val="000000"/>
                </a:solidFill>
                <a:latin typeface="Times New Roman" panose="02020603050405020304" pitchFamily="18" charset="0"/>
              </a:rPr>
              <a:t> لـ </a:t>
            </a:r>
            <a:r>
              <a:rPr lang="en-US" sz="2000" dirty="0" smtClean="0">
                <a:solidFill>
                  <a:srgbClr val="000000"/>
                </a:solidFill>
                <a:latin typeface="Times New Roman" panose="02020603050405020304" pitchFamily="18" charset="0"/>
              </a:rPr>
              <a:t>164</a:t>
            </a:r>
            <a:r>
              <a:rPr lang="ar-SA" sz="2000" dirty="0" smtClean="0">
                <a:solidFill>
                  <a:srgbClr val="000000"/>
                </a:solidFill>
                <a:latin typeface="Times New Roman" panose="02020603050405020304" pitchFamily="18" charset="0"/>
              </a:rPr>
              <a:t> كلمة مفتاحية مهمة</a:t>
            </a:r>
          </a:p>
          <a:p>
            <a:pPr algn="r" rtl="1">
              <a:lnSpc>
                <a:spcPct val="150000"/>
              </a:lnSpc>
            </a:pPr>
            <a:r>
              <a:rPr lang="ar-SA" sz="2000" dirty="0" smtClean="0">
                <a:solidFill>
                  <a:srgbClr val="000000"/>
                </a:solidFill>
                <a:latin typeface="Times New Roman" panose="02020603050405020304" pitchFamily="18" charset="0"/>
              </a:rPr>
              <a:t>-ارتفعت إحالات محرك البحث</a:t>
            </a:r>
            <a:r>
              <a:rPr lang="ar-AE" sz="2000" dirty="0" smtClean="0">
                <a:solidFill>
                  <a:srgbClr val="000000"/>
                </a:solidFill>
                <a:latin typeface="Times New Roman" panose="02020603050405020304" pitchFamily="18" charset="0"/>
              </a:rPr>
              <a:t> </a:t>
            </a:r>
            <a:r>
              <a:rPr lang="en-US" sz="2000" dirty="0" smtClean="0">
                <a:solidFill>
                  <a:srgbClr val="000000"/>
                </a:solidFill>
                <a:latin typeface="Times New Roman" panose="02020603050405020304" pitchFamily="18" charset="0"/>
              </a:rPr>
              <a:t>Referrals</a:t>
            </a:r>
            <a:r>
              <a:rPr lang="ar-SA" sz="2000" dirty="0" smtClean="0">
                <a:solidFill>
                  <a:srgbClr val="000000"/>
                </a:solidFill>
                <a:latin typeface="Times New Roman" panose="02020603050405020304" pitchFamily="18" charset="0"/>
              </a:rPr>
              <a:t> بنسبة </a:t>
            </a:r>
            <a:r>
              <a:rPr lang="en-US" sz="2000" dirty="0" smtClean="0">
                <a:solidFill>
                  <a:srgbClr val="000000"/>
                </a:solidFill>
                <a:latin typeface="Times New Roman" panose="02020603050405020304" pitchFamily="18" charset="0"/>
              </a:rPr>
              <a:t>46</a:t>
            </a:r>
            <a:r>
              <a:rPr lang="ar-AE" sz="2000" dirty="0">
                <a:solidFill>
                  <a:srgbClr val="000000"/>
                </a:solidFill>
                <a:latin typeface="Times New Roman" panose="02020603050405020304" pitchFamily="18" charset="0"/>
              </a:rPr>
              <a:t> </a:t>
            </a:r>
            <a:r>
              <a:rPr lang="ar-AE" sz="2000" dirty="0" smtClean="0">
                <a:solidFill>
                  <a:srgbClr val="000000"/>
                </a:solidFill>
                <a:latin typeface="Times New Roman" panose="02020603050405020304" pitchFamily="18" charset="0"/>
              </a:rPr>
              <a:t>% </a:t>
            </a:r>
            <a:r>
              <a:rPr lang="en-US" sz="2000" dirty="0" smtClean="0">
                <a:solidFill>
                  <a:srgbClr val="000000"/>
                </a:solidFill>
                <a:latin typeface="Times New Roman" panose="02020603050405020304" pitchFamily="18" charset="0"/>
              </a:rPr>
              <a:t>)</a:t>
            </a:r>
            <a:r>
              <a:rPr lang="ar-AE" sz="2000" dirty="0" smtClean="0">
                <a:solidFill>
                  <a:srgbClr val="000000"/>
                </a:solidFill>
                <a:latin typeface="Times New Roman" panose="02020603050405020304" pitchFamily="18" charset="0"/>
              </a:rPr>
              <a:t>من </a:t>
            </a:r>
            <a:r>
              <a:rPr lang="en-US" sz="2000" dirty="0" smtClean="0">
                <a:solidFill>
                  <a:srgbClr val="000000"/>
                </a:solidFill>
                <a:latin typeface="Times New Roman" panose="02020603050405020304" pitchFamily="18" charset="0"/>
              </a:rPr>
              <a:t>1171</a:t>
            </a:r>
            <a:r>
              <a:rPr lang="ar-AE" sz="2000" dirty="0" smtClean="0">
                <a:solidFill>
                  <a:srgbClr val="000000"/>
                </a:solidFill>
                <a:latin typeface="Times New Roman" panose="02020603050405020304" pitchFamily="18" charset="0"/>
              </a:rPr>
              <a:t>إلى </a:t>
            </a:r>
            <a:r>
              <a:rPr lang="en-US" sz="2000" dirty="0" smtClean="0">
                <a:solidFill>
                  <a:srgbClr val="000000"/>
                </a:solidFill>
                <a:latin typeface="Times New Roman" panose="02020603050405020304" pitchFamily="18" charset="0"/>
              </a:rPr>
              <a:t>1715</a:t>
            </a:r>
            <a:r>
              <a:rPr lang="ar-AE" sz="2000" dirty="0" smtClean="0">
                <a:solidFill>
                  <a:srgbClr val="000000"/>
                </a:solidFill>
                <a:latin typeface="Times New Roman" panose="02020603050405020304" pitchFamily="18" charset="0"/>
              </a:rPr>
              <a:t>)</a:t>
            </a:r>
          </a:p>
          <a:p>
            <a:pPr algn="r" rtl="1">
              <a:lnSpc>
                <a:spcPct val="150000"/>
              </a:lnSpc>
            </a:pPr>
            <a:r>
              <a:rPr lang="ar-AE" sz="2000" dirty="0" smtClean="0">
                <a:solidFill>
                  <a:srgbClr val="000000"/>
                </a:solidFill>
                <a:latin typeface="Times New Roman" panose="02020603050405020304" pitchFamily="18" charset="0"/>
              </a:rPr>
              <a:t>-زادت عدد الزيارات </a:t>
            </a:r>
            <a:r>
              <a:rPr lang="en-US" sz="2000" dirty="0" smtClean="0">
                <a:solidFill>
                  <a:srgbClr val="000000"/>
                </a:solidFill>
                <a:latin typeface="Times New Roman" panose="02020603050405020304" pitchFamily="18" charset="0"/>
              </a:rPr>
              <a:t>Traffic</a:t>
            </a:r>
            <a:r>
              <a:rPr lang="ar-AE" sz="2000" dirty="0" smtClean="0">
                <a:solidFill>
                  <a:srgbClr val="000000"/>
                </a:solidFill>
                <a:latin typeface="Times New Roman" panose="02020603050405020304" pitchFamily="18" charset="0"/>
              </a:rPr>
              <a:t> للموقع الالكتروني بنسبة </a:t>
            </a:r>
            <a:r>
              <a:rPr lang="en-US" sz="2000" dirty="0" smtClean="0">
                <a:solidFill>
                  <a:srgbClr val="000000"/>
                </a:solidFill>
                <a:latin typeface="Times New Roman" panose="02020603050405020304" pitchFamily="18" charset="0"/>
              </a:rPr>
              <a:t>34</a:t>
            </a:r>
            <a:r>
              <a:rPr lang="ar-AE" sz="2000" dirty="0">
                <a:solidFill>
                  <a:srgbClr val="000000"/>
                </a:solidFill>
                <a:latin typeface="Times New Roman" panose="02020603050405020304" pitchFamily="18" charset="0"/>
              </a:rPr>
              <a:t> % </a:t>
            </a:r>
            <a:r>
              <a:rPr lang="ar-AE" sz="2000" dirty="0" smtClean="0">
                <a:solidFill>
                  <a:srgbClr val="000000"/>
                </a:solidFill>
                <a:latin typeface="Times New Roman" panose="02020603050405020304" pitchFamily="18" charset="0"/>
              </a:rPr>
              <a:t>(من </a:t>
            </a:r>
            <a:r>
              <a:rPr lang="en-US" sz="2000" dirty="0" smtClean="0">
                <a:solidFill>
                  <a:srgbClr val="000000"/>
                </a:solidFill>
                <a:latin typeface="Times New Roman" panose="02020603050405020304" pitchFamily="18" charset="0"/>
              </a:rPr>
              <a:t>2226</a:t>
            </a:r>
            <a:r>
              <a:rPr lang="ar-AE" sz="2000" dirty="0" smtClean="0">
                <a:solidFill>
                  <a:srgbClr val="000000"/>
                </a:solidFill>
                <a:latin typeface="Times New Roman" panose="02020603050405020304" pitchFamily="18" charset="0"/>
              </a:rPr>
              <a:t> إلى </a:t>
            </a:r>
            <a:r>
              <a:rPr lang="en-US" sz="2000" dirty="0" smtClean="0">
                <a:solidFill>
                  <a:srgbClr val="000000"/>
                </a:solidFill>
                <a:latin typeface="Times New Roman" panose="02020603050405020304" pitchFamily="18" charset="0"/>
              </a:rPr>
              <a:t>2989</a:t>
            </a:r>
            <a:r>
              <a:rPr lang="ar-AE" sz="2000" dirty="0" smtClean="0">
                <a:solidFill>
                  <a:srgbClr val="000000"/>
                </a:solidFill>
                <a:latin typeface="Times New Roman" panose="02020603050405020304" pitchFamily="18" charset="0"/>
              </a:rPr>
              <a:t>)</a:t>
            </a:r>
          </a:p>
          <a:p>
            <a:pPr algn="r" rtl="1">
              <a:lnSpc>
                <a:spcPct val="150000"/>
              </a:lnSpc>
            </a:pPr>
            <a:r>
              <a:rPr lang="ar-AE" sz="2000" dirty="0" smtClean="0"/>
              <a:t>-زادت مشاهدات الصفحات </a:t>
            </a:r>
            <a:r>
              <a:rPr lang="en-US" sz="2000" dirty="0" smtClean="0"/>
              <a:t>Page views</a:t>
            </a:r>
            <a:r>
              <a:rPr lang="en-US" sz="2000" dirty="0"/>
              <a:t> </a:t>
            </a:r>
            <a:r>
              <a:rPr lang="ar-AE" sz="2000" dirty="0" smtClean="0"/>
              <a:t> بنسبة </a:t>
            </a:r>
            <a:r>
              <a:rPr lang="en-US" sz="2000" dirty="0" smtClean="0"/>
              <a:t>17</a:t>
            </a:r>
            <a:r>
              <a:rPr lang="ar-AE" sz="2000" dirty="0" smtClean="0"/>
              <a:t> % (من </a:t>
            </a:r>
            <a:r>
              <a:rPr lang="en-US" sz="2000" dirty="0" smtClean="0"/>
              <a:t>1316</a:t>
            </a:r>
            <a:r>
              <a:rPr lang="ar-AE" sz="2000" dirty="0"/>
              <a:t> </a:t>
            </a:r>
            <a:r>
              <a:rPr lang="ar-AE" sz="2000" dirty="0" smtClean="0"/>
              <a:t>إلى </a:t>
            </a:r>
            <a:r>
              <a:rPr lang="en-US" sz="2000" dirty="0" smtClean="0"/>
              <a:t>1546</a:t>
            </a:r>
            <a:r>
              <a:rPr lang="ar-AE" sz="2000" dirty="0" smtClean="0"/>
              <a:t>)</a:t>
            </a:r>
            <a:endParaRPr lang="ar-SA" sz="2000" dirty="0"/>
          </a:p>
          <a:p>
            <a:pPr algn="just" rtl="1">
              <a:lnSpc>
                <a:spcPct val="150000"/>
              </a:lnSpc>
            </a:pPr>
            <a:endParaRPr lang="en-US" sz="2000" dirty="0"/>
          </a:p>
        </p:txBody>
      </p:sp>
    </p:spTree>
    <p:extLst>
      <p:ext uri="{BB962C8B-B14F-4D97-AF65-F5344CB8AC3E}">
        <p14:creationId xmlns:p14="http://schemas.microsoft.com/office/powerpoint/2010/main" val="365607409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5499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673669" y="1220534"/>
            <a:ext cx="10306594" cy="5486400"/>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endParaRPr lang="en-US" dirty="0"/>
          </a:p>
          <a:p>
            <a:pPr>
              <a:lnSpc>
                <a:spcPct val="150000"/>
              </a:lnSpc>
            </a:pPr>
            <a:endParaRPr lang="en-US" dirty="0"/>
          </a:p>
          <a:p>
            <a:pPr>
              <a:lnSpc>
                <a:spcPct val="150000"/>
              </a:lnSpc>
            </a:pPr>
            <a:r>
              <a:rPr lang="en-US" sz="2000" dirty="0"/>
              <a:t>1- </a:t>
            </a:r>
            <a:r>
              <a:rPr lang="en-US" sz="2000" dirty="0" err="1"/>
              <a:t>Dirsehan</a:t>
            </a:r>
            <a:r>
              <a:rPr lang="en-US" sz="2000" dirty="0"/>
              <a:t>, T. &amp; </a:t>
            </a:r>
            <a:r>
              <a:rPr lang="en-US" sz="2000" dirty="0" err="1"/>
              <a:t>Şahın</a:t>
            </a:r>
            <a:r>
              <a:rPr lang="en-US" sz="2000" dirty="0"/>
              <a:t>̇, A. (2023). "An Overview of Search Engine Marketing: A Systematic Literature Review", </a:t>
            </a:r>
            <a:r>
              <a:rPr lang="en-US" sz="2000" dirty="0" err="1"/>
              <a:t>Galatasaray</a:t>
            </a:r>
            <a:r>
              <a:rPr lang="en-US" sz="2000" dirty="0"/>
              <a:t> University Managerial and Social Sciences Letters, Vol.1, Issue.2 September/</a:t>
            </a:r>
            <a:r>
              <a:rPr lang="en-US" sz="2000" dirty="0" err="1"/>
              <a:t>Septembre</a:t>
            </a:r>
            <a:r>
              <a:rPr lang="en-US" sz="2000" dirty="0"/>
              <a:t> 2023, pp. 125-142, e-ISSN: </a:t>
            </a:r>
            <a:r>
              <a:rPr lang="en-US" sz="2000" dirty="0" smtClean="0"/>
              <a:t>2980-1575</a:t>
            </a:r>
            <a:endParaRPr lang="ar-AE" sz="2000" dirty="0" smtClean="0"/>
          </a:p>
          <a:p>
            <a:r>
              <a:rPr lang="en-US" sz="2000" dirty="0" smtClean="0"/>
              <a:t>2-</a:t>
            </a:r>
            <a:r>
              <a:rPr lang="en-US" sz="2000" dirty="0"/>
              <a:t> </a:t>
            </a:r>
            <a:r>
              <a:rPr lang="en-US" sz="2000" dirty="0" err="1"/>
              <a:t>Gregurec</a:t>
            </a:r>
            <a:r>
              <a:rPr lang="en-US" sz="2000" dirty="0"/>
              <a:t>, I., &amp; </a:t>
            </a:r>
            <a:r>
              <a:rPr lang="en-US" sz="2000" dirty="0" err="1"/>
              <a:t>Grd</a:t>
            </a:r>
            <a:r>
              <a:rPr lang="en-US" sz="2000" dirty="0"/>
              <a:t>, P. (2012). Search Engine Optimization (SEO): Website analysis of</a:t>
            </a:r>
          </a:p>
          <a:p>
            <a:r>
              <a:rPr lang="en-US" sz="2000" dirty="0"/>
              <a:t>selected faculties in Croatia. Proceedings of Central European Conference on</a:t>
            </a:r>
          </a:p>
          <a:p>
            <a:r>
              <a:rPr lang="en-US" sz="2000" dirty="0"/>
              <a:t>Information and Intelligent </a:t>
            </a:r>
            <a:r>
              <a:rPr lang="en-US" sz="2000" dirty="0" smtClean="0"/>
              <a:t>Systems.</a:t>
            </a:r>
            <a:endParaRPr lang="en-US" sz="2000" dirty="0"/>
          </a:p>
          <a:p>
            <a:pPr>
              <a:lnSpc>
                <a:spcPct val="150000"/>
              </a:lnSpc>
            </a:pPr>
            <a:r>
              <a:rPr lang="en-US" sz="2000" dirty="0" smtClean="0"/>
              <a:t>3-Advertising</a:t>
            </a:r>
            <a:r>
              <a:rPr lang="en-US" sz="2000" dirty="0"/>
              <a:t>, Promotion and other aspects of Integrated Marketing </a:t>
            </a:r>
            <a:r>
              <a:rPr lang="en-US" sz="2000" dirty="0" err="1"/>
              <a:t>Communications,Tenth</a:t>
            </a:r>
            <a:r>
              <a:rPr lang="en-US" sz="2000" dirty="0"/>
              <a:t> Edition, J. Craig Andrews and Terence A. </a:t>
            </a:r>
            <a:r>
              <a:rPr lang="en-US" sz="2000" dirty="0" err="1"/>
              <a:t>Shimp</a:t>
            </a:r>
            <a:r>
              <a:rPr lang="en-US" sz="2000" dirty="0"/>
              <a:t>(2018</a:t>
            </a:r>
            <a:r>
              <a:rPr lang="en-US" sz="2000" dirty="0" smtClean="0"/>
              <a:t>).</a:t>
            </a:r>
            <a:endParaRPr lang="en-US" sz="2000" dirty="0"/>
          </a:p>
          <a:p>
            <a:pPr>
              <a:lnSpc>
                <a:spcPct val="150000"/>
              </a:lnSpc>
            </a:pPr>
            <a:r>
              <a:rPr lang="en-US" sz="2000" dirty="0" smtClean="0"/>
              <a:t>4-Marketing </a:t>
            </a:r>
            <a:r>
              <a:rPr lang="en-US" sz="2000" dirty="0"/>
              <a:t>Communications Integrating offline and online with social media PR Smith and Ze Zook, fifth edition (2011</a:t>
            </a:r>
            <a:r>
              <a:rPr lang="en-US" sz="2000" dirty="0" smtClean="0"/>
              <a:t>)</a:t>
            </a:r>
          </a:p>
          <a:p>
            <a:pPr>
              <a:lnSpc>
                <a:spcPct val="150000"/>
              </a:lnSpc>
            </a:pPr>
            <a:r>
              <a:rPr lang="en-US" sz="2000" dirty="0"/>
              <a:t> 5-</a:t>
            </a:r>
            <a:r>
              <a:rPr lang="en-US" sz="2000" dirty="0">
                <a:hlinkClick r:id="rId4"/>
              </a:rPr>
              <a:t>https://meetanshi.com/blog/search-engine-marketing-statistics</a:t>
            </a:r>
            <a:endParaRPr lang="en-US" sz="2000" dirty="0"/>
          </a:p>
          <a:p>
            <a:pPr>
              <a:lnSpc>
                <a:spcPct val="150000"/>
              </a:lnSpc>
            </a:pPr>
            <a:endParaRPr lang="en-US" sz="2000" dirty="0"/>
          </a:p>
          <a:p>
            <a:pPr>
              <a:lnSpc>
                <a:spcPct val="150000"/>
              </a:lnSpc>
            </a:pPr>
            <a:endParaRPr lang="en-US" sz="2000" dirty="0"/>
          </a:p>
        </p:txBody>
      </p:sp>
    </p:spTree>
    <p:extLst>
      <p:ext uri="{BB962C8B-B14F-4D97-AF65-F5344CB8AC3E}">
        <p14:creationId xmlns:p14="http://schemas.microsoft.com/office/powerpoint/2010/main" val="303626733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992777" y="1680902"/>
            <a:ext cx="9653451" cy="4981155"/>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dirty="0"/>
              <a:t>6- </a:t>
            </a:r>
            <a:r>
              <a:rPr lang="en-US" dirty="0">
                <a:hlinkClick r:id="rId4"/>
              </a:rPr>
              <a:t>https://</a:t>
            </a:r>
            <a:r>
              <a:rPr lang="en-US" dirty="0" smtClean="0">
                <a:hlinkClick r:id="rId4"/>
              </a:rPr>
              <a:t>clickpatrol.com/ppc-costs-in-europe-2025-how-to-budget-optimize</a:t>
            </a:r>
            <a:r>
              <a:rPr lang="en-US" dirty="0"/>
              <a:t> </a:t>
            </a:r>
            <a:endParaRPr lang="en-US" dirty="0" smtClean="0"/>
          </a:p>
          <a:p>
            <a:pPr>
              <a:lnSpc>
                <a:spcPct val="150000"/>
              </a:lnSpc>
            </a:pPr>
            <a:r>
              <a:rPr lang="en-US" dirty="0" smtClean="0"/>
              <a:t>7- </a:t>
            </a:r>
            <a:r>
              <a:rPr lang="en-US" dirty="0" smtClean="0">
                <a:hlinkClick r:id="rId5"/>
              </a:rPr>
              <a:t>https</a:t>
            </a:r>
            <a:r>
              <a:rPr lang="en-US" dirty="0">
                <a:hlinkClick r:id="rId5"/>
              </a:rPr>
              <a:t>://</a:t>
            </a:r>
            <a:r>
              <a:rPr lang="en-US" dirty="0" smtClean="0">
                <a:hlinkClick r:id="rId5"/>
              </a:rPr>
              <a:t>www.semrush.com</a:t>
            </a:r>
            <a:r>
              <a:rPr lang="en-US" dirty="0"/>
              <a:t> </a:t>
            </a:r>
            <a:endParaRPr lang="en-US" dirty="0" smtClean="0"/>
          </a:p>
          <a:p>
            <a:pPr>
              <a:lnSpc>
                <a:spcPct val="150000"/>
              </a:lnSpc>
            </a:pPr>
            <a:r>
              <a:rPr lang="en-US" sz="2000" dirty="0" smtClean="0"/>
              <a:t>8- </a:t>
            </a:r>
            <a:r>
              <a:rPr lang="en-US" sz="2000" dirty="0" smtClean="0">
                <a:hlinkClick r:id="rId6"/>
              </a:rPr>
              <a:t>https</a:t>
            </a:r>
            <a:r>
              <a:rPr lang="en-US" sz="2000" dirty="0">
                <a:hlinkClick r:id="rId6"/>
              </a:rPr>
              <a:t>://</a:t>
            </a:r>
            <a:r>
              <a:rPr lang="en-US" sz="2000" dirty="0" smtClean="0">
                <a:hlinkClick r:id="rId6"/>
              </a:rPr>
              <a:t>business.google.com/ar-all/ad-tools/keyword-planner</a:t>
            </a:r>
            <a:r>
              <a:rPr lang="en-US" sz="2000" dirty="0"/>
              <a:t> </a:t>
            </a:r>
            <a:endParaRPr lang="en-US" sz="2000" dirty="0" smtClean="0"/>
          </a:p>
          <a:p>
            <a:pPr>
              <a:lnSpc>
                <a:spcPct val="150000"/>
              </a:lnSpc>
            </a:pPr>
            <a:r>
              <a:rPr lang="en-US" sz="2000" dirty="0" smtClean="0"/>
              <a:t>9- </a:t>
            </a:r>
            <a:r>
              <a:rPr lang="en-US" sz="2000" dirty="0" smtClean="0">
                <a:hlinkClick r:id="rId7"/>
              </a:rPr>
              <a:t>https</a:t>
            </a:r>
            <a:r>
              <a:rPr lang="en-US" sz="2000" dirty="0">
                <a:hlinkClick r:id="rId7"/>
              </a:rPr>
              <a:t>://</a:t>
            </a:r>
            <a:r>
              <a:rPr lang="en-US" sz="2000" dirty="0" smtClean="0">
                <a:hlinkClick r:id="rId7"/>
              </a:rPr>
              <a:t>search.google.com/search-console/about</a:t>
            </a:r>
            <a:r>
              <a:rPr lang="en-US" sz="2000" dirty="0" smtClean="0"/>
              <a:t> </a:t>
            </a:r>
          </a:p>
          <a:p>
            <a:pPr>
              <a:lnSpc>
                <a:spcPct val="150000"/>
              </a:lnSpc>
            </a:pPr>
            <a:r>
              <a:rPr lang="en-US" sz="2000" dirty="0"/>
              <a:t>10- </a:t>
            </a:r>
            <a:r>
              <a:rPr lang="en-US" sz="2000" dirty="0">
                <a:hlinkClick r:id="rId8"/>
              </a:rPr>
              <a:t>https://trends.google.com/trends</a:t>
            </a:r>
            <a:r>
              <a:rPr lang="en-US" sz="2000" dirty="0" smtClean="0">
                <a:hlinkClick r:id="rId8"/>
              </a:rPr>
              <a:t>/</a:t>
            </a:r>
            <a:r>
              <a:rPr lang="en-US" sz="2000" dirty="0" smtClean="0"/>
              <a:t> </a:t>
            </a:r>
          </a:p>
          <a:p>
            <a:pPr>
              <a:lnSpc>
                <a:spcPct val="150000"/>
              </a:lnSpc>
            </a:pPr>
            <a:r>
              <a:rPr lang="en-US" sz="2000" dirty="0"/>
              <a:t>11- </a:t>
            </a:r>
            <a:r>
              <a:rPr lang="en-US" sz="2000" dirty="0">
                <a:hlinkClick r:id="rId9"/>
              </a:rPr>
              <a:t>https://www.keywordinsights.ai</a:t>
            </a:r>
            <a:r>
              <a:rPr lang="en-US" sz="2000" dirty="0" smtClean="0">
                <a:hlinkClick r:id="rId9"/>
              </a:rPr>
              <a:t>/</a:t>
            </a:r>
            <a:r>
              <a:rPr lang="en-US" sz="2000" dirty="0" smtClean="0"/>
              <a:t>  </a:t>
            </a:r>
          </a:p>
          <a:p>
            <a:pPr>
              <a:lnSpc>
                <a:spcPct val="150000"/>
              </a:lnSpc>
            </a:pPr>
            <a:r>
              <a:rPr lang="en-US" sz="2000" dirty="0" smtClean="0"/>
              <a:t>12- </a:t>
            </a:r>
            <a:r>
              <a:rPr lang="en-US" sz="2000" dirty="0" smtClean="0">
                <a:hlinkClick r:id="rId10"/>
              </a:rPr>
              <a:t>https</a:t>
            </a:r>
            <a:r>
              <a:rPr lang="en-US" sz="2000" dirty="0">
                <a:hlinkClick r:id="rId10"/>
              </a:rPr>
              <a:t>://</a:t>
            </a:r>
            <a:r>
              <a:rPr lang="en-US" sz="2000" dirty="0" smtClean="0">
                <a:hlinkClick r:id="rId10"/>
              </a:rPr>
              <a:t>netsitemarketing.com/our-agency/case-studies</a:t>
            </a:r>
            <a:r>
              <a:rPr lang="en-US" sz="2000" dirty="0"/>
              <a:t> </a:t>
            </a:r>
          </a:p>
        </p:txBody>
      </p:sp>
    </p:spTree>
    <p:extLst>
      <p:ext uri="{BB962C8B-B14F-4D97-AF65-F5344CB8AC3E}">
        <p14:creationId xmlns:p14="http://schemas.microsoft.com/office/powerpoint/2010/main" val="33859870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rotWithShape="1">
          <a:blip r:embed="rId2">
            <a:extLst>
              <a:ext uri="{28A0092B-C50C-407E-A947-70E740481C1C}">
                <a14:useLocalDpi xmlns:a14="http://schemas.microsoft.com/office/drawing/2010/main" val="0"/>
              </a:ext>
            </a:extLst>
          </a:blip>
          <a:srcRect l="3858" t="3762" r="3678" b="1792"/>
          <a:stretch/>
        </p:blipFill>
        <p:spPr>
          <a:xfrm>
            <a:off x="1" y="1"/>
            <a:ext cx="12174500" cy="6858000"/>
          </a:xfrm>
          <a:prstGeom prst="rect">
            <a:avLst/>
          </a:prstGeom>
        </p:spPr>
      </p:pic>
    </p:spTree>
    <p:extLst>
      <p:ext uri="{BB962C8B-B14F-4D97-AF65-F5344CB8AC3E}">
        <p14:creationId xmlns:p14="http://schemas.microsoft.com/office/powerpoint/2010/main" val="261034995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A5C6C64-7D9F-4147-B478-5FEEE5971D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schemas.microsoft.com/office/infopath/2007/PartnerControls"/>
    <ds:schemaRef ds:uri="http://purl.org/dc/terms/"/>
    <ds:schemaRef ds:uri="http://purl.org/dc/dcmitype/"/>
    <ds:schemaRef ds:uri="688354b5-287c-4cda-825e-1d7935aea40e"/>
    <ds:schemaRef ds:uri="http://purl.org/dc/elements/1.1/"/>
    <ds:schemaRef ds:uri="http://schemas.microsoft.com/office/2006/metadata/properties"/>
    <ds:schemaRef ds:uri="aca13214-df29-4e3c-a050-857c0bf7bd8e"/>
    <ds:schemaRef ds:uri="http://www.w3.org/XML/1998/namespace"/>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4856</TotalTime>
  <Words>3339</Words>
  <Application>Microsoft Office PowerPoint</Application>
  <PresentationFormat>ملء الشاشة</PresentationFormat>
  <Paragraphs>202</Paragraphs>
  <Slides>41</Slides>
  <Notes>40</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41</vt:i4>
      </vt:variant>
    </vt:vector>
  </HeadingPairs>
  <TitlesOfParts>
    <vt:vector size="47" baseType="lpstr">
      <vt:lpstr>Alexandria</vt:lpstr>
      <vt:lpstr>Arial</vt:lpstr>
      <vt:lpstr>Calibri</vt:lpstr>
      <vt:lpstr>Calibri Light</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حساب Microsoft</cp:lastModifiedBy>
  <cp:revision>206</cp:revision>
  <dcterms:created xsi:type="dcterms:W3CDTF">2023-04-29T09:08:00Z</dcterms:created>
  <dcterms:modified xsi:type="dcterms:W3CDTF">2025-10-20T12:41:59Z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