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  <p:sldMasterId id="2147483768" r:id="rId2"/>
  </p:sldMasterIdLst>
  <p:notesMasterIdLst>
    <p:notesMasterId r:id="rId44"/>
  </p:notesMasterIdLst>
  <p:handoutMasterIdLst>
    <p:handoutMasterId r:id="rId45"/>
  </p:handout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9" r:id="rId12"/>
    <p:sldId id="276" r:id="rId13"/>
    <p:sldId id="277" r:id="rId14"/>
    <p:sldId id="278" r:id="rId15"/>
    <p:sldId id="279" r:id="rId16"/>
    <p:sldId id="294" r:id="rId17"/>
    <p:sldId id="298" r:id="rId18"/>
    <p:sldId id="299" r:id="rId19"/>
    <p:sldId id="300" r:id="rId20"/>
    <p:sldId id="304" r:id="rId21"/>
    <p:sldId id="305" r:id="rId22"/>
    <p:sldId id="306" r:id="rId23"/>
    <p:sldId id="307" r:id="rId24"/>
    <p:sldId id="308" r:id="rId25"/>
    <p:sldId id="309" r:id="rId26"/>
    <p:sldId id="310" r:id="rId27"/>
    <p:sldId id="311" r:id="rId28"/>
    <p:sldId id="312" r:id="rId29"/>
    <p:sldId id="314" r:id="rId30"/>
    <p:sldId id="274" r:id="rId31"/>
    <p:sldId id="275" r:id="rId32"/>
    <p:sldId id="281" r:id="rId33"/>
    <p:sldId id="282" r:id="rId34"/>
    <p:sldId id="283" r:id="rId35"/>
    <p:sldId id="284" r:id="rId36"/>
    <p:sldId id="285" r:id="rId37"/>
    <p:sldId id="287" r:id="rId38"/>
    <p:sldId id="286" r:id="rId39"/>
    <p:sldId id="288" r:id="rId40"/>
    <p:sldId id="289" r:id="rId41"/>
    <p:sldId id="293" r:id="rId42"/>
    <p:sldId id="315" r:id="rId43"/>
  </p:sldIdLst>
  <p:sldSz cx="9144000" cy="6858000" type="screen4x3"/>
  <p:notesSz cx="7010400" cy="9296400"/>
  <p:custDataLst>
    <p:tags r:id="rId4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4136"/>
    <a:srgbClr val="279594"/>
    <a:srgbClr val="070101"/>
    <a:srgbClr val="FFCD67"/>
    <a:srgbClr val="2B579A"/>
    <a:srgbClr val="2793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541" autoAdjust="0"/>
    <p:restoredTop sz="94660"/>
  </p:normalViewPr>
  <p:slideViewPr>
    <p:cSldViewPr>
      <p:cViewPr varScale="1">
        <p:scale>
          <a:sx n="81" d="100"/>
          <a:sy n="81" d="100"/>
        </p:scale>
        <p:origin x="99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969FEB4A-7BC1-49E8-A93F-A2E504984B14}" type="datetimeFigureOut">
              <a:rPr lang="en-US" smtClean="0"/>
              <a:t>10/22/2022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40AD4B3-A590-4647-A4BE-9DA7F3517E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6459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E4287049-172D-4CC7-8EDC-4EF3828B31A8}" type="datetimeFigureOut">
              <a:rPr lang="en-US" smtClean="0"/>
              <a:t>10/22/2022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269E05FD-7244-45B5-AAFA-6BB6E9C689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6854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9E05FD-7244-45B5-AAFA-6BB6E9C689A2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594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DB2CA74-3EAF-40F4-960C-108548050C10}" type="datetimeFigureOut">
              <a:rPr lang="en-US" smtClean="0"/>
              <a:t>10/22/2022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55364CC-C95E-42A3-AC18-D3ABFF8637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41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592948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5401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9734245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0125471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10/22/2022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2030993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10/22/2022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49878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10/22/2022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544165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356371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D058F-B960-4439-B370-43D89816EE05}" type="datetimeFigureOut">
              <a:rPr lang="en-US" smtClean="0"/>
              <a:t>10/22/2022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29B06-CF2A-459A-8CBC-F18C1D67D2B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254850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257198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34764431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1204512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5694186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869137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4255719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9461884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Rectangle 11"/>
          <p:cNvSpPr/>
          <p:nvPr userDrawn="1"/>
        </p:nvSpPr>
        <p:spPr>
          <a:xfrm>
            <a:off x="8229600" y="0"/>
            <a:ext cx="914400" cy="6858000"/>
          </a:xfrm>
          <a:prstGeom prst="rect">
            <a:avLst/>
          </a:prstGeom>
          <a:solidFill>
            <a:srgbClr val="EF41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28" r="62594" b="32258"/>
          <a:stretch/>
        </p:blipFill>
        <p:spPr>
          <a:xfrm>
            <a:off x="8244840" y="10153"/>
            <a:ext cx="883920" cy="960122"/>
          </a:xfrm>
          <a:prstGeom prst="rect">
            <a:avLst/>
          </a:prstGeom>
        </p:spPr>
      </p:pic>
      <p:sp>
        <p:nvSpPr>
          <p:cNvPr id="16" name="Rectangle 15"/>
          <p:cNvSpPr/>
          <p:nvPr userDrawn="1"/>
        </p:nvSpPr>
        <p:spPr>
          <a:xfrm>
            <a:off x="8229600" y="914400"/>
            <a:ext cx="914400" cy="937261"/>
          </a:xfrm>
          <a:prstGeom prst="rect">
            <a:avLst/>
          </a:prstGeom>
          <a:solidFill>
            <a:srgbClr val="FFCD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89" r="36532" b="37500"/>
          <a:stretch/>
        </p:blipFill>
        <p:spPr>
          <a:xfrm>
            <a:off x="8227588" y="902229"/>
            <a:ext cx="1032856" cy="955040"/>
          </a:xfrm>
          <a:prstGeom prst="rect">
            <a:avLst/>
          </a:prstGeom>
        </p:spPr>
      </p:pic>
      <p:sp>
        <p:nvSpPr>
          <p:cNvPr id="18" name="Rectangle 17"/>
          <p:cNvSpPr/>
          <p:nvPr userDrawn="1"/>
        </p:nvSpPr>
        <p:spPr>
          <a:xfrm>
            <a:off x="8227588" y="1851661"/>
            <a:ext cx="914400" cy="937261"/>
          </a:xfrm>
          <a:prstGeom prst="rect">
            <a:avLst/>
          </a:prstGeom>
          <a:solidFill>
            <a:srgbClr val="2795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11" r="13973" b="32871"/>
          <a:stretch/>
        </p:blipFill>
        <p:spPr>
          <a:xfrm>
            <a:off x="8149949" y="1857269"/>
            <a:ext cx="1032858" cy="1011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551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n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10/22/2022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1FF0484-D1B1-62F4-7C0C-EF245B66F21B}"/>
              </a:ext>
            </a:extLst>
          </p:cNvPr>
          <p:cNvSpPr/>
          <p:nvPr userDrawn="1"/>
        </p:nvSpPr>
        <p:spPr>
          <a:xfrm>
            <a:off x="8229600" y="0"/>
            <a:ext cx="914400" cy="6858000"/>
          </a:xfrm>
          <a:prstGeom prst="rect">
            <a:avLst/>
          </a:prstGeom>
          <a:solidFill>
            <a:srgbClr val="EF41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0C24793-4E72-9F73-E462-4179DFF527D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28" r="62594" b="32258"/>
          <a:stretch/>
        </p:blipFill>
        <p:spPr>
          <a:xfrm>
            <a:off x="8244840" y="10153"/>
            <a:ext cx="883920" cy="960122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E76A6177-1586-7372-38D1-CF2A46CEA1F3}"/>
              </a:ext>
            </a:extLst>
          </p:cNvPr>
          <p:cNvSpPr/>
          <p:nvPr userDrawn="1"/>
        </p:nvSpPr>
        <p:spPr>
          <a:xfrm>
            <a:off x="8229600" y="914400"/>
            <a:ext cx="914400" cy="937261"/>
          </a:xfrm>
          <a:prstGeom prst="rect">
            <a:avLst/>
          </a:prstGeom>
          <a:solidFill>
            <a:srgbClr val="FFCD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E330E621-EEBC-7B17-BB23-4A28E7CA70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89" r="36532" b="37500"/>
          <a:stretch/>
        </p:blipFill>
        <p:spPr>
          <a:xfrm>
            <a:off x="8227588" y="902229"/>
            <a:ext cx="1032856" cy="95504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37A1F391-25DD-C997-3B16-50641C9EC0E6}"/>
              </a:ext>
            </a:extLst>
          </p:cNvPr>
          <p:cNvSpPr/>
          <p:nvPr userDrawn="1"/>
        </p:nvSpPr>
        <p:spPr>
          <a:xfrm>
            <a:off x="8227588" y="1851661"/>
            <a:ext cx="914400" cy="937261"/>
          </a:xfrm>
          <a:prstGeom prst="rect">
            <a:avLst/>
          </a:prstGeom>
          <a:solidFill>
            <a:srgbClr val="2795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3AF8BA2D-4BBC-6EC6-974D-21B2BD0016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11" r="13973" b="32871"/>
          <a:stretch/>
        </p:blipFill>
        <p:spPr>
          <a:xfrm>
            <a:off x="8149949" y="1857269"/>
            <a:ext cx="1032858" cy="1011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519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microsoft.com/office/2007/relationships/hdphoto" Target="../media/hdphoto4.wdp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1066800"/>
            <a:ext cx="5741571" cy="739881"/>
          </a:xfrm>
        </p:spPr>
        <p:txBody>
          <a:bodyPr>
            <a:normAutofit/>
          </a:bodyPr>
          <a:lstStyle/>
          <a:p>
            <a:pPr algn="l"/>
            <a:r>
              <a:rPr lang="en-US" sz="3100" dirty="0">
                <a:latin typeface="+mn-lt"/>
              </a:rPr>
              <a:t>Welcome To Microsoft Word</a:t>
            </a:r>
          </a:p>
        </p:txBody>
      </p:sp>
      <p:pic>
        <p:nvPicPr>
          <p:cNvPr id="2050" name="Picture 2" descr="Logo, company name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48000" y="2057400"/>
            <a:ext cx="3362632" cy="1883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1308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304800"/>
            <a:ext cx="7772400" cy="1143000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  <a:latin typeface="+mn-lt"/>
              </a:rPr>
              <a:t>Word Interface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447800"/>
            <a:ext cx="7772400" cy="1752600"/>
          </a:xfrm>
        </p:spPr>
        <p:txBody>
          <a:bodyPr>
            <a:noAutofit/>
          </a:bodyPr>
          <a:lstStyle/>
          <a:p>
            <a:pPr algn="l"/>
            <a:r>
              <a:rPr lang="en-US" dirty="0">
                <a:solidFill>
                  <a:schemeClr val="tx1"/>
                </a:solidFill>
              </a:rPr>
              <a:t>When Word is opened the Word Start Screen will appear </a:t>
            </a:r>
          </a:p>
          <a:p>
            <a:pPr algn="l"/>
            <a:endParaRPr lang="en-US" dirty="0">
              <a:solidFill>
                <a:schemeClr val="tx1"/>
              </a:solidFill>
            </a:endParaRPr>
          </a:p>
          <a:p>
            <a:pPr algn="l"/>
            <a:r>
              <a:rPr lang="en-US" dirty="0">
                <a:solidFill>
                  <a:schemeClr val="tx1"/>
                </a:solidFill>
              </a:rPr>
              <a:t>The start screen allows you to create a new document</a:t>
            </a:r>
          </a:p>
          <a:p>
            <a:pPr algn="l"/>
            <a:r>
              <a:rPr lang="en-US" dirty="0">
                <a:solidFill>
                  <a:schemeClr val="tx1"/>
                </a:solidFill>
              </a:rPr>
              <a:t>by choosing from the list of pre-made templates</a:t>
            </a:r>
          </a:p>
          <a:p>
            <a:pPr algn="l"/>
            <a:endParaRPr lang="en-US" dirty="0">
              <a:solidFill>
                <a:schemeClr val="tx1"/>
              </a:solidFill>
            </a:endParaRPr>
          </a:p>
          <a:p>
            <a:pPr algn="l"/>
            <a:r>
              <a:rPr lang="en-US" dirty="0">
                <a:solidFill>
                  <a:schemeClr val="tx1"/>
                </a:solidFill>
              </a:rPr>
              <a:t> </a:t>
            </a:r>
          </a:p>
          <a:p>
            <a:pPr algn="l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173"/>
          <a:stretch/>
        </p:blipFill>
        <p:spPr bwMode="auto">
          <a:xfrm>
            <a:off x="317090" y="3460119"/>
            <a:ext cx="7683910" cy="2788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263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381000"/>
            <a:ext cx="7772400" cy="1066800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279594"/>
                </a:solidFill>
                <a:latin typeface="+mn-lt"/>
              </a:rPr>
              <a:t>Blank Page Overview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200" y="1676400"/>
            <a:ext cx="8102600" cy="4346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54681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152401"/>
            <a:ext cx="7772400" cy="1142999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  <a:latin typeface="+mn-lt"/>
              </a:rPr>
              <a:t>The Ribbon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219200"/>
            <a:ext cx="7848600" cy="5638800"/>
          </a:xfrm>
        </p:spPr>
        <p:txBody>
          <a:bodyPr>
            <a:normAutofit/>
          </a:bodyPr>
          <a:lstStyle/>
          <a:p>
            <a:pPr algn="l"/>
            <a:r>
              <a:rPr lang="en-US" sz="2400" dirty="0">
                <a:solidFill>
                  <a:schemeClr val="tx1"/>
                </a:solidFill>
              </a:rPr>
              <a:t>The Ribbon contains multiple tabs, each with several groups of tools.  The tools provided in the ribbon will help you complete common tasks in Word.  </a:t>
            </a:r>
          </a:p>
          <a:p>
            <a:pPr algn="l"/>
            <a:endParaRPr lang="en-US" sz="2400" dirty="0">
              <a:solidFill>
                <a:schemeClr val="tx1"/>
              </a:solidFill>
            </a:endParaRPr>
          </a:p>
          <a:p>
            <a:pPr algn="l"/>
            <a:r>
              <a:rPr lang="en-US" sz="2400" dirty="0">
                <a:solidFill>
                  <a:schemeClr val="tx1"/>
                </a:solidFill>
              </a:rPr>
              <a:t>The Ribbon has nine tabs:</a:t>
            </a:r>
          </a:p>
          <a:p>
            <a:pPr marL="457200" indent="-457200" algn="l">
              <a:buClrTx/>
              <a:buSzPct val="106000"/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</a:rPr>
              <a:t>File</a:t>
            </a:r>
          </a:p>
          <a:p>
            <a:pPr marL="457200" indent="-457200" algn="l">
              <a:buClrTx/>
              <a:buSzPct val="106000"/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</a:rPr>
              <a:t>Home </a:t>
            </a:r>
          </a:p>
          <a:p>
            <a:pPr marL="457200" indent="-457200" algn="l">
              <a:buClrTx/>
              <a:buSzPct val="106000"/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</a:rPr>
              <a:t>Insert </a:t>
            </a:r>
          </a:p>
          <a:p>
            <a:pPr marL="457200" indent="-457200" algn="l">
              <a:buClrTx/>
              <a:buSzPct val="106000"/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</a:rPr>
              <a:t>Design</a:t>
            </a:r>
          </a:p>
          <a:p>
            <a:pPr marL="457200" indent="-457200" algn="l">
              <a:buClrTx/>
              <a:buSzPct val="106000"/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</a:rPr>
              <a:t>Layout</a:t>
            </a:r>
          </a:p>
          <a:p>
            <a:pPr algn="l">
              <a:buClr>
                <a:srgbClr val="FF0000"/>
              </a:buClr>
              <a:buSzPct val="106000"/>
            </a:pPr>
            <a:endParaRPr lang="en-US" sz="2400" dirty="0">
              <a:solidFill>
                <a:schemeClr val="tx1"/>
              </a:solidFill>
            </a:endParaRPr>
          </a:p>
          <a:p>
            <a:pPr algn="l"/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7202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364381"/>
            <a:ext cx="7772400" cy="1219200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  <a:latin typeface="+mn-lt"/>
              </a:rPr>
              <a:t>Home tab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1735980"/>
            <a:ext cx="7391400" cy="1752600"/>
          </a:xfrm>
        </p:spPr>
        <p:txBody>
          <a:bodyPr>
            <a:noAutofit/>
          </a:bodyPr>
          <a:lstStyle/>
          <a:p>
            <a:pPr algn="l"/>
            <a:r>
              <a:rPr lang="en-US" dirty="0">
                <a:solidFill>
                  <a:schemeClr val="tx1"/>
                </a:solidFill>
              </a:rPr>
              <a:t>The </a:t>
            </a:r>
            <a:r>
              <a:rPr lang="en-US" b="1" i="1" u="sng" dirty="0">
                <a:solidFill>
                  <a:schemeClr val="tx1"/>
                </a:solidFill>
              </a:rPr>
              <a:t>Home</a:t>
            </a:r>
            <a:r>
              <a:rPr lang="en-US" b="1" u="sng" dirty="0">
                <a:solidFill>
                  <a:schemeClr val="tx1"/>
                </a:solidFill>
              </a:rPr>
              <a:t> tab </a:t>
            </a:r>
            <a:r>
              <a:rPr lang="en-US" dirty="0">
                <a:solidFill>
                  <a:schemeClr val="tx1"/>
                </a:solidFill>
              </a:rPr>
              <a:t>gives you access to some of the most used commands for working with Word, including copying and pasting, formatting, aligning paragraphs, and choosing document styles. </a:t>
            </a:r>
          </a:p>
          <a:p>
            <a:pPr algn="l"/>
            <a:endParaRPr lang="en-US" dirty="0">
              <a:solidFill>
                <a:schemeClr val="tx1"/>
              </a:solidFill>
            </a:endParaRPr>
          </a:p>
          <a:p>
            <a:pPr algn="l"/>
            <a:r>
              <a:rPr lang="en-US" dirty="0">
                <a:solidFill>
                  <a:schemeClr val="tx1"/>
                </a:solidFill>
              </a:rPr>
              <a:t>The Home tab is selected by default whenever you open Word.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0500" y="4191000"/>
            <a:ext cx="8001000" cy="92976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8367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480113"/>
            <a:ext cx="7772400" cy="993775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Insert tab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851713"/>
            <a:ext cx="7239000" cy="1752600"/>
          </a:xfrm>
        </p:spPr>
        <p:txBody>
          <a:bodyPr>
            <a:normAutofit/>
          </a:bodyPr>
          <a:lstStyle/>
          <a:p>
            <a:pPr algn="l"/>
            <a:r>
              <a:rPr lang="en-US" sz="2000" dirty="0">
                <a:solidFill>
                  <a:schemeClr val="tx1"/>
                </a:solidFill>
              </a:rPr>
              <a:t>The </a:t>
            </a:r>
            <a:r>
              <a:rPr lang="en-US" sz="2000" b="1" u="sng" dirty="0">
                <a:solidFill>
                  <a:schemeClr val="tx1"/>
                </a:solidFill>
              </a:rPr>
              <a:t>Insert tab allows you to insert pictures, charts, tables, shapes, cover pages, and more to your document</a:t>
            </a:r>
            <a:r>
              <a:rPr lang="en-US" sz="2000" dirty="0">
                <a:solidFill>
                  <a:schemeClr val="tx1"/>
                </a:solidFill>
              </a:rPr>
              <a:t>, which can help you communicate information visually and add style to your document.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400" y="3733800"/>
            <a:ext cx="7905813" cy="8152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8443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0"/>
            <a:ext cx="7772400" cy="1257300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Design tab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0799" y="1524000"/>
            <a:ext cx="7315200" cy="1524000"/>
          </a:xfrm>
        </p:spPr>
        <p:txBody>
          <a:bodyPr>
            <a:normAutofit/>
          </a:bodyPr>
          <a:lstStyle/>
          <a:p>
            <a:pPr algn="l"/>
            <a:r>
              <a:rPr lang="en-US" sz="2000" dirty="0">
                <a:solidFill>
                  <a:schemeClr val="tx1"/>
                </a:solidFill>
              </a:rPr>
              <a:t>The </a:t>
            </a:r>
            <a:r>
              <a:rPr lang="en-US" sz="2000" b="1" u="sng" dirty="0">
                <a:solidFill>
                  <a:schemeClr val="tx1"/>
                </a:solidFill>
              </a:rPr>
              <a:t>Design tab </a:t>
            </a:r>
            <a:r>
              <a:rPr lang="en-US" sz="2000" dirty="0">
                <a:solidFill>
                  <a:schemeClr val="tx1"/>
                </a:solidFill>
              </a:rPr>
              <a:t>gives you access to a variety of design tools, including document formatting, effects and </a:t>
            </a:r>
            <a:r>
              <a:rPr lang="en-US" sz="2000" u="sng" dirty="0">
                <a:solidFill>
                  <a:schemeClr val="tx1"/>
                </a:solidFill>
              </a:rPr>
              <a:t>page borders, </a:t>
            </a:r>
            <a:r>
              <a:rPr lang="en-US" sz="2000" dirty="0">
                <a:solidFill>
                  <a:schemeClr val="tx1"/>
                </a:solidFill>
              </a:rPr>
              <a:t>which can give you document a polished look. 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400" y="3806859"/>
            <a:ext cx="7930053" cy="9786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18448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368219"/>
            <a:ext cx="7772400" cy="1143000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Layout tab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2823" y="1858439"/>
            <a:ext cx="7543800" cy="1536782"/>
          </a:xfrm>
        </p:spPr>
        <p:txBody>
          <a:bodyPr>
            <a:normAutofit/>
          </a:bodyPr>
          <a:lstStyle/>
          <a:p>
            <a:pPr algn="l"/>
            <a:r>
              <a:rPr lang="en-US" sz="2000" dirty="0">
                <a:solidFill>
                  <a:schemeClr val="tx1"/>
                </a:solidFill>
              </a:rPr>
              <a:t>The </a:t>
            </a:r>
            <a:r>
              <a:rPr lang="en-US" sz="2000" b="1" u="sng" dirty="0">
                <a:solidFill>
                  <a:schemeClr val="tx1"/>
                </a:solidFill>
              </a:rPr>
              <a:t>Layout tab </a:t>
            </a:r>
            <a:r>
              <a:rPr lang="en-US" sz="2000" dirty="0">
                <a:solidFill>
                  <a:schemeClr val="tx1"/>
                </a:solidFill>
              </a:rPr>
              <a:t>allows you to change the print formatting of your document, </a:t>
            </a:r>
            <a:r>
              <a:rPr lang="en-US" sz="2000" u="sng" dirty="0">
                <a:solidFill>
                  <a:schemeClr val="tx1"/>
                </a:solidFill>
              </a:rPr>
              <a:t>including margin width, page orientation, page breaks, and more</a:t>
            </a:r>
            <a:r>
              <a:rPr lang="en-US" sz="2000" dirty="0">
                <a:solidFill>
                  <a:schemeClr val="tx1"/>
                </a:solidFill>
              </a:rPr>
              <a:t>.  These tools will be helpful when preparing to print a document.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886"/>
          <a:stretch/>
        </p:blipFill>
        <p:spPr bwMode="auto">
          <a:xfrm>
            <a:off x="289538" y="3742441"/>
            <a:ext cx="7767085" cy="14630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675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7929" y="381000"/>
            <a:ext cx="7772400" cy="1143000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279594"/>
                </a:solidFill>
              </a:rPr>
              <a:t>View tab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8987" y="1676400"/>
            <a:ext cx="7384026" cy="1676400"/>
          </a:xfrm>
        </p:spPr>
        <p:txBody>
          <a:bodyPr>
            <a:normAutofit fontScale="92500"/>
          </a:bodyPr>
          <a:lstStyle/>
          <a:p>
            <a:pPr algn="l"/>
            <a:r>
              <a:rPr lang="en-US" sz="2400" dirty="0">
                <a:solidFill>
                  <a:schemeClr val="tx1"/>
                </a:solidFill>
              </a:rPr>
              <a:t>The </a:t>
            </a:r>
            <a:r>
              <a:rPr lang="en-US" sz="2400" b="1" u="sng" dirty="0">
                <a:solidFill>
                  <a:schemeClr val="tx1"/>
                </a:solidFill>
              </a:rPr>
              <a:t>View tab </a:t>
            </a:r>
            <a:r>
              <a:rPr lang="en-US" sz="2400" dirty="0">
                <a:solidFill>
                  <a:schemeClr val="tx1"/>
                </a:solidFill>
              </a:rPr>
              <a:t>allows you to </a:t>
            </a:r>
            <a:r>
              <a:rPr lang="en-US" sz="2400" u="sng" dirty="0">
                <a:solidFill>
                  <a:schemeClr val="tx1"/>
                </a:solidFill>
              </a:rPr>
              <a:t>switch between different views for your document and split the screen to view two parts of your document at once</a:t>
            </a:r>
            <a:r>
              <a:rPr lang="en-US" sz="2400" dirty="0">
                <a:solidFill>
                  <a:schemeClr val="tx1"/>
                </a:solidFill>
              </a:rPr>
              <a:t>. These tools will also be helpful when preparing to print a document.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2160" y="3886200"/>
            <a:ext cx="7883937" cy="11887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89563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1950" y="442452"/>
            <a:ext cx="7772400" cy="990600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Format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7700" y="1676400"/>
            <a:ext cx="6819900" cy="1371600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US" sz="2400" dirty="0">
                <a:solidFill>
                  <a:schemeClr val="tx1"/>
                </a:solidFill>
              </a:rPr>
              <a:t>Contextual tabs under </a:t>
            </a:r>
            <a:r>
              <a:rPr lang="en-US" sz="2400" b="1" u="sng" dirty="0">
                <a:solidFill>
                  <a:schemeClr val="tx1"/>
                </a:solidFill>
              </a:rPr>
              <a:t>Format</a:t>
            </a:r>
            <a:r>
              <a:rPr lang="en-US" sz="2400" dirty="0">
                <a:solidFill>
                  <a:schemeClr val="tx1"/>
                </a:solidFill>
              </a:rPr>
              <a:t> will appear on the Ribbon when working with certain items, such as tables and pictures.  These tabs contain special tools that can help you format items as needed.  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2572" y="3505200"/>
            <a:ext cx="7571155" cy="10058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18952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7772400" cy="914399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Document Views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257300"/>
            <a:ext cx="6858000" cy="2590800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US" sz="2400" dirty="0">
                <a:solidFill>
                  <a:schemeClr val="tx1"/>
                </a:solidFill>
              </a:rPr>
              <a:t>Can choose to view your document in </a:t>
            </a:r>
            <a:r>
              <a:rPr lang="en-US" sz="2400" b="1" u="sng" dirty="0">
                <a:solidFill>
                  <a:schemeClr val="tx1"/>
                </a:solidFill>
              </a:rPr>
              <a:t>Read Mode, Print Layout, or Web Layout</a:t>
            </a:r>
            <a:r>
              <a:rPr lang="en-US" sz="2400" dirty="0">
                <a:solidFill>
                  <a:schemeClr val="tx1"/>
                </a:solidFill>
              </a:rPr>
              <a:t>.  These views can be useful for various tasks.  </a:t>
            </a:r>
          </a:p>
          <a:p>
            <a:pPr algn="l"/>
            <a:endParaRPr lang="en-US" sz="2400" dirty="0">
              <a:solidFill>
                <a:schemeClr val="tx1"/>
              </a:solidFill>
            </a:endParaRPr>
          </a:p>
          <a:p>
            <a:pPr algn="l"/>
            <a:r>
              <a:rPr lang="en-US" sz="2400" dirty="0">
                <a:solidFill>
                  <a:schemeClr val="tx1"/>
                </a:solidFill>
              </a:rPr>
              <a:t>To change document views, locate and select the desired document view tool </a:t>
            </a:r>
            <a:r>
              <a:rPr lang="en-US" sz="2400" b="1" u="sng" dirty="0">
                <a:solidFill>
                  <a:schemeClr val="tx1"/>
                </a:solidFill>
              </a:rPr>
              <a:t>in the bottom-right corner of the Word window. </a:t>
            </a:r>
          </a:p>
          <a:p>
            <a:pPr algn="l"/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52600" y="3734331"/>
            <a:ext cx="4952013" cy="2643383"/>
          </a:xfrm>
          <a:prstGeom prst="rect">
            <a:avLst/>
          </a:prstGeom>
          <a:noFill/>
          <a:ln w="9525">
            <a:solidFill>
              <a:srgbClr val="07010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EA0B9D1-DFD4-45C2-BE20-E651A78B4928}"/>
              </a:ext>
            </a:extLst>
          </p:cNvPr>
          <p:cNvSpPr/>
          <p:nvPr/>
        </p:nvSpPr>
        <p:spPr>
          <a:xfrm>
            <a:off x="1965222" y="4636922"/>
            <a:ext cx="1219200" cy="838200"/>
          </a:xfrm>
          <a:prstGeom prst="rect">
            <a:avLst/>
          </a:prstGeom>
          <a:solidFill>
            <a:srgbClr val="EF41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Read Mode</a:t>
            </a:r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id="{E912D6EE-A54A-48BD-8CBA-8391D5062C0D}"/>
              </a:ext>
            </a:extLst>
          </p:cNvPr>
          <p:cNvSpPr/>
          <p:nvPr/>
        </p:nvSpPr>
        <p:spPr>
          <a:xfrm rot="19667487">
            <a:off x="2671935" y="5474850"/>
            <a:ext cx="218729" cy="653525"/>
          </a:xfrm>
          <a:prstGeom prst="downArrow">
            <a:avLst/>
          </a:prstGeom>
          <a:solidFill>
            <a:srgbClr val="EF41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A0B9D1-DFD4-45C2-BE20-E651A78B4928}"/>
              </a:ext>
            </a:extLst>
          </p:cNvPr>
          <p:cNvSpPr/>
          <p:nvPr/>
        </p:nvSpPr>
        <p:spPr>
          <a:xfrm>
            <a:off x="3260622" y="4038600"/>
            <a:ext cx="1219200" cy="838200"/>
          </a:xfrm>
          <a:prstGeom prst="rect">
            <a:avLst/>
          </a:prstGeom>
          <a:solidFill>
            <a:srgbClr val="EF41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Print Mode</a:t>
            </a:r>
          </a:p>
        </p:txBody>
      </p:sp>
      <p:sp>
        <p:nvSpPr>
          <p:cNvPr id="8" name="Arrow: Down 5">
            <a:extLst>
              <a:ext uri="{FF2B5EF4-FFF2-40B4-BE49-F238E27FC236}">
                <a16:creationId xmlns:a16="http://schemas.microsoft.com/office/drawing/2014/main" id="{E912D6EE-A54A-48BD-8CBA-8391D5062C0D}"/>
              </a:ext>
            </a:extLst>
          </p:cNvPr>
          <p:cNvSpPr/>
          <p:nvPr/>
        </p:nvSpPr>
        <p:spPr>
          <a:xfrm rot="884032">
            <a:off x="3534595" y="5029550"/>
            <a:ext cx="266896" cy="874585"/>
          </a:xfrm>
          <a:prstGeom prst="downArrow">
            <a:avLst>
              <a:gd name="adj1" fmla="val 37736"/>
              <a:gd name="adj2" fmla="val 50000"/>
            </a:avLst>
          </a:prstGeom>
          <a:solidFill>
            <a:srgbClr val="EF41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EA0B9D1-DFD4-45C2-BE20-E651A78B4928}"/>
              </a:ext>
            </a:extLst>
          </p:cNvPr>
          <p:cNvSpPr/>
          <p:nvPr/>
        </p:nvSpPr>
        <p:spPr>
          <a:xfrm>
            <a:off x="4669775" y="4590889"/>
            <a:ext cx="1219200" cy="838200"/>
          </a:xfrm>
          <a:prstGeom prst="rect">
            <a:avLst/>
          </a:prstGeom>
          <a:solidFill>
            <a:srgbClr val="EF41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Web</a:t>
            </a:r>
          </a:p>
          <a:p>
            <a:pPr algn="ctr"/>
            <a:r>
              <a:rPr lang="en-US" dirty="0"/>
              <a:t> Mode</a:t>
            </a:r>
          </a:p>
        </p:txBody>
      </p:sp>
      <p:sp>
        <p:nvSpPr>
          <p:cNvPr id="10" name="Arrow: Down 5">
            <a:extLst>
              <a:ext uri="{FF2B5EF4-FFF2-40B4-BE49-F238E27FC236}">
                <a16:creationId xmlns:a16="http://schemas.microsoft.com/office/drawing/2014/main" id="{E912D6EE-A54A-48BD-8CBA-8391D5062C0D}"/>
              </a:ext>
            </a:extLst>
          </p:cNvPr>
          <p:cNvSpPr/>
          <p:nvPr/>
        </p:nvSpPr>
        <p:spPr>
          <a:xfrm rot="2346136">
            <a:off x="4195937" y="5348047"/>
            <a:ext cx="277146" cy="722138"/>
          </a:xfrm>
          <a:prstGeom prst="downArrow">
            <a:avLst>
              <a:gd name="adj1" fmla="val 31984"/>
              <a:gd name="adj2" fmla="val 50000"/>
            </a:avLst>
          </a:prstGeom>
          <a:solidFill>
            <a:srgbClr val="EF41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2803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17"/>
          <a:stretch/>
        </p:blipFill>
        <p:spPr bwMode="auto">
          <a:xfrm>
            <a:off x="909502" y="1501140"/>
            <a:ext cx="3274556" cy="50749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858" y="381000"/>
            <a:ext cx="7772400" cy="990600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Read Mode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19600" y="1752600"/>
            <a:ext cx="3784600" cy="2819400"/>
          </a:xfrm>
        </p:spPr>
        <p:txBody>
          <a:bodyPr>
            <a:normAutofit lnSpcReduction="10000"/>
          </a:bodyPr>
          <a:lstStyle/>
          <a:p>
            <a:pPr algn="l"/>
            <a:r>
              <a:rPr lang="en-US" sz="2400" dirty="0">
                <a:solidFill>
                  <a:schemeClr val="tx1"/>
                </a:solidFill>
              </a:rPr>
              <a:t>In this view</a:t>
            </a:r>
            <a:r>
              <a:rPr lang="en-US" sz="2400" b="1" u="sng" dirty="0">
                <a:solidFill>
                  <a:schemeClr val="tx1"/>
                </a:solidFill>
              </a:rPr>
              <a:t>, all of the editing  tools are hidden </a:t>
            </a:r>
            <a:r>
              <a:rPr lang="en-US" sz="2400" dirty="0">
                <a:solidFill>
                  <a:schemeClr val="tx1"/>
                </a:solidFill>
              </a:rPr>
              <a:t>so your document fills the screen. Arrows appear on the left and right side of the screen to toggle through the pages of your document. </a:t>
            </a:r>
          </a:p>
        </p:txBody>
      </p:sp>
      <p:sp>
        <p:nvSpPr>
          <p:cNvPr id="4" name="Oval 3"/>
          <p:cNvSpPr/>
          <p:nvPr/>
        </p:nvSpPr>
        <p:spPr>
          <a:xfrm>
            <a:off x="3692229" y="3733800"/>
            <a:ext cx="574971" cy="533400"/>
          </a:xfrm>
          <a:prstGeom prst="ellipse">
            <a:avLst/>
          </a:prstGeom>
          <a:noFill/>
          <a:ln>
            <a:solidFill>
              <a:srgbClr val="EF41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3073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457201"/>
            <a:ext cx="7772400" cy="838199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Print Mode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53000" y="2148840"/>
            <a:ext cx="3200400" cy="3383280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US" sz="2400" dirty="0">
                <a:solidFill>
                  <a:schemeClr val="tx1"/>
                </a:solidFill>
              </a:rPr>
              <a:t> This is the </a:t>
            </a:r>
            <a:r>
              <a:rPr lang="en-US" sz="2400" b="1" u="sng" dirty="0">
                <a:solidFill>
                  <a:schemeClr val="tx1"/>
                </a:solidFill>
              </a:rPr>
              <a:t>default view where you create and edit your document.  </a:t>
            </a:r>
          </a:p>
          <a:p>
            <a:pPr algn="l"/>
            <a:endParaRPr lang="en-US" sz="2400" dirty="0">
              <a:solidFill>
                <a:schemeClr val="tx1"/>
              </a:solidFill>
            </a:endParaRPr>
          </a:p>
          <a:p>
            <a:pPr algn="l"/>
            <a:r>
              <a:rPr lang="en-US" sz="2400" dirty="0">
                <a:solidFill>
                  <a:schemeClr val="tx1"/>
                </a:solidFill>
              </a:rPr>
              <a:t>There are page breaks in between each page, indicating how your document will look when printed. 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612"/>
          <a:stretch/>
        </p:blipFill>
        <p:spPr bwMode="auto">
          <a:xfrm>
            <a:off x="262477" y="1600200"/>
            <a:ext cx="4538123" cy="44805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EA0B9D1-DFD4-45C2-BE20-E651A78B4928}"/>
              </a:ext>
            </a:extLst>
          </p:cNvPr>
          <p:cNvSpPr/>
          <p:nvPr/>
        </p:nvSpPr>
        <p:spPr>
          <a:xfrm>
            <a:off x="3352800" y="4114800"/>
            <a:ext cx="1219200" cy="838200"/>
          </a:xfrm>
          <a:prstGeom prst="rect">
            <a:avLst/>
          </a:prstGeom>
          <a:solidFill>
            <a:srgbClr val="EF41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Page Breaks</a:t>
            </a:r>
          </a:p>
        </p:txBody>
      </p:sp>
    </p:spTree>
    <p:extLst>
      <p:ext uri="{BB962C8B-B14F-4D97-AF65-F5344CB8AC3E}">
        <p14:creationId xmlns:p14="http://schemas.microsoft.com/office/powerpoint/2010/main" val="41984997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457200"/>
            <a:ext cx="7772400" cy="917575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Web Layout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57800" y="2438400"/>
            <a:ext cx="2819400" cy="2057400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US" sz="2400" dirty="0">
                <a:solidFill>
                  <a:schemeClr val="tx1"/>
                </a:solidFill>
              </a:rPr>
              <a:t>This view </a:t>
            </a:r>
            <a:r>
              <a:rPr lang="en-US" sz="2400" b="1" u="sng" dirty="0">
                <a:solidFill>
                  <a:schemeClr val="tx1"/>
                </a:solidFill>
              </a:rPr>
              <a:t>removes page breaks</a:t>
            </a:r>
            <a:r>
              <a:rPr lang="en-US" sz="2400" dirty="0">
                <a:solidFill>
                  <a:schemeClr val="tx1"/>
                </a:solidFill>
              </a:rPr>
              <a:t>.  It can help you visualize how your document will display as a webpage. 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439"/>
          <a:stretch/>
        </p:blipFill>
        <p:spPr bwMode="auto">
          <a:xfrm>
            <a:off x="381000" y="1828800"/>
            <a:ext cx="4737534" cy="4419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EA0B9D1-DFD4-45C2-BE20-E651A78B4928}"/>
              </a:ext>
            </a:extLst>
          </p:cNvPr>
          <p:cNvSpPr/>
          <p:nvPr/>
        </p:nvSpPr>
        <p:spPr>
          <a:xfrm>
            <a:off x="3733800" y="4038600"/>
            <a:ext cx="1219200" cy="838200"/>
          </a:xfrm>
          <a:prstGeom prst="rect">
            <a:avLst/>
          </a:prstGeom>
          <a:solidFill>
            <a:srgbClr val="EF41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No Page Breaks</a:t>
            </a:r>
          </a:p>
        </p:txBody>
      </p:sp>
    </p:spTree>
    <p:extLst>
      <p:ext uri="{BB962C8B-B14F-4D97-AF65-F5344CB8AC3E}">
        <p14:creationId xmlns:p14="http://schemas.microsoft.com/office/powerpoint/2010/main" val="29980318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152400"/>
            <a:ext cx="7772400" cy="917575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Blank document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0100" y="1447800"/>
            <a:ext cx="7200900" cy="1676400"/>
          </a:xfrm>
        </p:spPr>
        <p:txBody>
          <a:bodyPr>
            <a:normAutofit/>
          </a:bodyPr>
          <a:lstStyle/>
          <a:p>
            <a:pPr algn="l"/>
            <a:r>
              <a:rPr lang="en-US" sz="2400" dirty="0">
                <a:solidFill>
                  <a:schemeClr val="tx1"/>
                </a:solidFill>
              </a:rPr>
              <a:t>Blank document:  When a new, document opens, the insertion point is located in the top left corner of the page. 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91" t="3437" r="-455" b="41554"/>
          <a:stretch/>
        </p:blipFill>
        <p:spPr bwMode="auto">
          <a:xfrm>
            <a:off x="2438400" y="2819400"/>
            <a:ext cx="4343400" cy="3657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4510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76200"/>
            <a:ext cx="7772400" cy="1146175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Selecting Text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9897" y="1852125"/>
            <a:ext cx="7924800" cy="685800"/>
          </a:xfrm>
        </p:spPr>
        <p:txBody>
          <a:bodyPr>
            <a:normAutofit fontScale="92500"/>
          </a:bodyPr>
          <a:lstStyle/>
          <a:p>
            <a:pPr algn="l"/>
            <a:r>
              <a:rPr lang="en-US" sz="2400" dirty="0">
                <a:solidFill>
                  <a:schemeClr val="tx1"/>
                </a:solidFill>
              </a:rPr>
              <a:t>When select text or images in Word, a toolbar will appear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616994"/>
            <a:ext cx="7335303" cy="162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3400" y="4521994"/>
            <a:ext cx="72035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How to delete text:</a:t>
            </a:r>
          </a:p>
          <a:p>
            <a:r>
              <a:rPr lang="en-US" sz="2400" dirty="0"/>
              <a:t>Highlight the text the you wish to delete then hit the “Delete” key on the keyboard.</a:t>
            </a:r>
          </a:p>
        </p:txBody>
      </p:sp>
    </p:spTree>
    <p:extLst>
      <p:ext uri="{BB962C8B-B14F-4D97-AF65-F5344CB8AC3E}">
        <p14:creationId xmlns:p14="http://schemas.microsoft.com/office/powerpoint/2010/main" val="29489658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49268"/>
            <a:ext cx="7772400" cy="993775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Copy and Paste Text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306084"/>
            <a:ext cx="5943600" cy="1447800"/>
          </a:xfrm>
        </p:spPr>
        <p:txBody>
          <a:bodyPr>
            <a:normAutofit fontScale="92500"/>
          </a:bodyPr>
          <a:lstStyle/>
          <a:p>
            <a:pPr algn="l"/>
            <a:r>
              <a:rPr lang="en-US" sz="2400" dirty="0">
                <a:solidFill>
                  <a:schemeClr val="tx1"/>
                </a:solidFill>
              </a:rPr>
              <a:t>To copy and paste text: </a:t>
            </a:r>
          </a:p>
          <a:p>
            <a:pPr algn="l"/>
            <a:r>
              <a:rPr lang="en-US" sz="2400" dirty="0">
                <a:solidFill>
                  <a:schemeClr val="tx1"/>
                </a:solidFill>
              </a:rPr>
              <a:t>Copying text creates a duplicate of the text.</a:t>
            </a:r>
          </a:p>
          <a:p>
            <a:pPr algn="l"/>
            <a:r>
              <a:rPr lang="en-US" sz="2400" dirty="0">
                <a:solidFill>
                  <a:schemeClr val="tx1"/>
                </a:solidFill>
              </a:rPr>
              <a:t>1.  Select the text you wish to copy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86" r="4286"/>
          <a:stretch/>
        </p:blipFill>
        <p:spPr bwMode="auto">
          <a:xfrm>
            <a:off x="533400" y="2793300"/>
            <a:ext cx="7315200" cy="12334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3400" y="4208525"/>
            <a:ext cx="4343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2.  Click the Copy command on the Home tab </a:t>
            </a:r>
            <a:r>
              <a:rPr lang="en-US" sz="2400" dirty="0">
                <a:solidFill>
                  <a:srgbClr val="FF0000"/>
                </a:solidFill>
              </a:rPr>
              <a:t>or</a:t>
            </a:r>
            <a:r>
              <a:rPr lang="en-US" sz="2400" dirty="0"/>
              <a:t> right click the selected text and click Copy. 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29200" y="4267219"/>
            <a:ext cx="3425152" cy="21725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Oval 4"/>
          <p:cNvSpPr/>
          <p:nvPr/>
        </p:nvSpPr>
        <p:spPr>
          <a:xfrm>
            <a:off x="5477155" y="5353512"/>
            <a:ext cx="457200" cy="382346"/>
          </a:xfrm>
          <a:prstGeom prst="ellipse">
            <a:avLst/>
          </a:prstGeom>
          <a:noFill/>
          <a:ln>
            <a:solidFill>
              <a:srgbClr val="EF41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>
            <a:cxnSpLocks/>
          </p:cNvCxnSpPr>
          <p:nvPr/>
        </p:nvCxnSpPr>
        <p:spPr>
          <a:xfrm>
            <a:off x="4572000" y="4419600"/>
            <a:ext cx="1008367" cy="1157444"/>
          </a:xfrm>
          <a:prstGeom prst="line">
            <a:avLst/>
          </a:prstGeom>
          <a:ln w="28575">
            <a:solidFill>
              <a:srgbClr val="EF41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07298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" y="320677"/>
            <a:ext cx="8153400" cy="990599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solidFill>
                  <a:srgbClr val="279594"/>
                </a:solidFill>
              </a:rPr>
              <a:t>Copy and Paste Text (Cont.)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2450" y="1645666"/>
            <a:ext cx="7162800" cy="387348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chemeClr val="tx1"/>
                </a:solidFill>
              </a:rPr>
              <a:t>3.  Place the insertion point where you wish the text to appear.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52450" y="5406367"/>
            <a:ext cx="55753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 startAt="4"/>
            </a:pPr>
            <a:r>
              <a:rPr lang="en-US" sz="2200" dirty="0"/>
              <a:t>Click the Paste command on the Home tab or right click and click paste.</a:t>
            </a:r>
          </a:p>
          <a:p>
            <a:pPr marL="457200" indent="-457200">
              <a:buAutoNum type="arabicPeriod" startAt="4"/>
            </a:pPr>
            <a:r>
              <a:rPr lang="en-US" sz="2200" dirty="0"/>
              <a:t>Then the copied text will appear.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2286000"/>
            <a:ext cx="6633023" cy="2926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5119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28601"/>
            <a:ext cx="7772400" cy="762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How to Change Font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98869" y="1219200"/>
            <a:ext cx="6921132" cy="1752600"/>
          </a:xfrm>
        </p:spPr>
        <p:txBody>
          <a:bodyPr>
            <a:normAutofit fontScale="92500" lnSpcReduction="10000"/>
          </a:bodyPr>
          <a:lstStyle/>
          <a:p>
            <a:pPr marL="457200" indent="-457200" algn="l">
              <a:buClrTx/>
              <a:buAutoNum type="arabicPeriod" startAt="2"/>
            </a:pPr>
            <a:r>
              <a:rPr lang="en-US" sz="2400" dirty="0">
                <a:solidFill>
                  <a:schemeClr val="tx1"/>
                </a:solidFill>
              </a:rPr>
              <a:t>On the </a:t>
            </a:r>
            <a:r>
              <a:rPr lang="en-US" sz="2400" b="1" u="sng" dirty="0">
                <a:solidFill>
                  <a:schemeClr val="tx1"/>
                </a:solidFill>
              </a:rPr>
              <a:t>Home tab </a:t>
            </a:r>
            <a:r>
              <a:rPr lang="en-US" sz="2400" dirty="0">
                <a:solidFill>
                  <a:schemeClr val="tx1"/>
                </a:solidFill>
              </a:rPr>
              <a:t>click the drop-down arrow next to the Font box.  </a:t>
            </a:r>
            <a:r>
              <a:rPr lang="en-US" sz="2400" b="1" u="sng" dirty="0">
                <a:solidFill>
                  <a:schemeClr val="tx1"/>
                </a:solidFill>
              </a:rPr>
              <a:t>A menu of font styles will appear. </a:t>
            </a:r>
          </a:p>
          <a:p>
            <a:pPr marL="457200" indent="-457200" algn="l">
              <a:buClrTx/>
              <a:buAutoNum type="arabicPeriod" startAt="2"/>
            </a:pPr>
            <a:r>
              <a:rPr lang="en-US" sz="2400" dirty="0">
                <a:solidFill>
                  <a:schemeClr val="tx1"/>
                </a:solidFill>
              </a:rPr>
              <a:t>Move the mouse over the list of font styles, then select the font you would like to use </a:t>
            </a:r>
          </a:p>
          <a:p>
            <a:pPr marL="457200" indent="-457200" algn="l">
              <a:buAutoNum type="arabicPeriod" startAt="2"/>
            </a:pP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748" t="8108"/>
          <a:stretch/>
        </p:blipFill>
        <p:spPr bwMode="auto">
          <a:xfrm>
            <a:off x="699565" y="2971800"/>
            <a:ext cx="3643139" cy="304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54718" y="3200399"/>
            <a:ext cx="304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4.  The font will change in the document.</a:t>
            </a:r>
          </a:p>
        </p:txBody>
      </p:sp>
    </p:spTree>
    <p:extLst>
      <p:ext uri="{BB962C8B-B14F-4D97-AF65-F5344CB8AC3E}">
        <p14:creationId xmlns:p14="http://schemas.microsoft.com/office/powerpoint/2010/main" val="23611223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381000"/>
            <a:ext cx="7772400" cy="917575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Changing Font Size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676400"/>
            <a:ext cx="6400800" cy="762000"/>
          </a:xfrm>
        </p:spPr>
        <p:txBody>
          <a:bodyPr>
            <a:normAutofit/>
          </a:bodyPr>
          <a:lstStyle/>
          <a:p>
            <a:pPr marL="457200" indent="-457200" algn="l">
              <a:buClrTx/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</a:rPr>
              <a:t>Select the text you wish to change.</a:t>
            </a:r>
          </a:p>
          <a:p>
            <a:pPr algn="l">
              <a:buClr>
                <a:srgbClr val="FF0000"/>
              </a:buClr>
            </a:pPr>
            <a:endParaRPr lang="en-US" sz="2400" dirty="0">
              <a:solidFill>
                <a:schemeClr val="tx1"/>
              </a:solidFill>
            </a:endParaRPr>
          </a:p>
          <a:p>
            <a:pPr algn="l"/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1149" y="2438400"/>
            <a:ext cx="6373724" cy="3352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78815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5" y="148601"/>
            <a:ext cx="7772400" cy="917575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solidFill>
                  <a:srgbClr val="279594"/>
                </a:solidFill>
              </a:rPr>
              <a:t>Changing Font Size (Cont.)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220787"/>
            <a:ext cx="7162800" cy="2133600"/>
          </a:xfrm>
        </p:spPr>
        <p:txBody>
          <a:bodyPr>
            <a:normAutofit/>
          </a:bodyPr>
          <a:lstStyle/>
          <a:p>
            <a:pPr marL="457200" indent="-457200" algn="l">
              <a:buClr>
                <a:schemeClr val="tx1"/>
              </a:buClr>
              <a:buAutoNum type="arabicPeriod" startAt="2"/>
            </a:pPr>
            <a:r>
              <a:rPr lang="en-US" dirty="0">
                <a:solidFill>
                  <a:schemeClr val="tx1"/>
                </a:solidFill>
              </a:rPr>
              <a:t>Select the desired font size formatting option</a:t>
            </a:r>
          </a:p>
          <a:p>
            <a:pPr algn="l"/>
            <a:r>
              <a:rPr lang="en-US" dirty="0">
                <a:solidFill>
                  <a:schemeClr val="tx1"/>
                </a:solidFill>
              </a:rPr>
              <a:t>Font size drop-down arrow:  On the Home tab, click the Font size drop-down arrow.  A menu of font sizes will appear.  When you move the mouse over the various font sizes, a live preview of the font size will appear in the document.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1600" y="3200400"/>
            <a:ext cx="5946374" cy="312799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352800" y="3733800"/>
            <a:ext cx="533400" cy="381000"/>
          </a:xfrm>
          <a:prstGeom prst="rect">
            <a:avLst/>
          </a:prstGeom>
          <a:noFill/>
          <a:ln>
            <a:solidFill>
              <a:srgbClr val="EF41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3733800" y="4114800"/>
            <a:ext cx="609600" cy="1600200"/>
          </a:xfrm>
          <a:prstGeom prst="line">
            <a:avLst/>
          </a:prstGeom>
          <a:ln w="28575">
            <a:solidFill>
              <a:srgbClr val="EF41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3988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228600"/>
            <a:ext cx="7772400" cy="990600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Font Color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1" y="1234751"/>
            <a:ext cx="6629400" cy="2133600"/>
          </a:xfrm>
        </p:spPr>
        <p:txBody>
          <a:bodyPr>
            <a:normAutofit/>
          </a:bodyPr>
          <a:lstStyle/>
          <a:p>
            <a:pPr marL="457200" indent="-457200" algn="l">
              <a:buClrTx/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Select the text you wish to change.</a:t>
            </a:r>
          </a:p>
          <a:p>
            <a:pPr marL="457200" indent="-457200" algn="l">
              <a:buClrTx/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On the Home tab, click the Font Color drop-down arrow.  The Font Color menu appears </a:t>
            </a:r>
          </a:p>
          <a:p>
            <a:pPr marL="457200" indent="-457200" algn="l">
              <a:buClrTx/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Move the mouse over the various font colors.  A live preview of the color will appear in the document.</a:t>
            </a:r>
          </a:p>
          <a:p>
            <a:pPr marL="457200" indent="-457200" algn="l">
              <a:buClrTx/>
              <a:buFont typeface="+mj-lt"/>
              <a:buAutoNum type="arabicPeriod"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04442" y="3368351"/>
            <a:ext cx="5950866" cy="31303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362200" y="4419600"/>
            <a:ext cx="381000" cy="304800"/>
          </a:xfrm>
          <a:prstGeom prst="rect">
            <a:avLst/>
          </a:prstGeom>
          <a:noFill/>
          <a:ln>
            <a:solidFill>
              <a:srgbClr val="EF41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2568347" y="4724400"/>
            <a:ext cx="1317853" cy="1219200"/>
          </a:xfrm>
          <a:prstGeom prst="line">
            <a:avLst/>
          </a:prstGeom>
          <a:ln w="28575">
            <a:solidFill>
              <a:srgbClr val="EF41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71870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152400"/>
            <a:ext cx="7772400" cy="993775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Font Color (Cont.)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219200"/>
            <a:ext cx="5867400" cy="914400"/>
          </a:xfrm>
        </p:spPr>
        <p:txBody>
          <a:bodyPr>
            <a:normAutofit/>
          </a:bodyPr>
          <a:lstStyle/>
          <a:p>
            <a:pPr marL="457200" indent="-457200" algn="l">
              <a:buClrTx/>
              <a:buAutoNum type="arabicPeriod" startAt="4"/>
            </a:pPr>
            <a:r>
              <a:rPr lang="en-US" dirty="0">
                <a:solidFill>
                  <a:schemeClr val="tx1"/>
                </a:solidFill>
              </a:rPr>
              <a:t>Select the font color you wish to use.  </a:t>
            </a:r>
          </a:p>
          <a:p>
            <a:pPr algn="l"/>
            <a:r>
              <a:rPr lang="en-US" dirty="0">
                <a:solidFill>
                  <a:schemeClr val="tx1"/>
                </a:solidFill>
              </a:rPr>
              <a:t>The font color will change in the document.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2000" y="2307617"/>
            <a:ext cx="7032432" cy="36809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362200" y="3505200"/>
            <a:ext cx="381000" cy="304800"/>
          </a:xfrm>
          <a:prstGeom prst="rect">
            <a:avLst/>
          </a:prstGeom>
          <a:noFill/>
          <a:ln>
            <a:solidFill>
              <a:srgbClr val="EF41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2586912" y="3819331"/>
            <a:ext cx="1299288" cy="1514669"/>
          </a:xfrm>
          <a:prstGeom prst="line">
            <a:avLst/>
          </a:prstGeom>
          <a:ln w="28575">
            <a:solidFill>
              <a:srgbClr val="EF41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62448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364680"/>
            <a:ext cx="7772400" cy="549720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Highlight Text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152737"/>
            <a:ext cx="6705600" cy="1295400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chemeClr val="tx1"/>
                </a:solidFill>
              </a:rPr>
              <a:t>Highlighting text can be useful when marking important text in your document. </a:t>
            </a:r>
          </a:p>
          <a:p>
            <a:pPr marL="457200" indent="-457200" algn="l">
              <a:buClrTx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Select the text you wish to highlight.</a:t>
            </a:r>
          </a:p>
          <a:p>
            <a:pPr algn="l">
              <a:buClr>
                <a:srgbClr val="FF0000"/>
              </a:buClr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600200"/>
            <a:ext cx="2843283" cy="13954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4800" y="2482197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2.  From the Home tab, click the Text Highlighter Color drop-down arrow.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57800" y="3285698"/>
            <a:ext cx="28432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3</a:t>
            </a:r>
            <a:r>
              <a:rPr lang="en-US" sz="2200" dirty="0"/>
              <a:t>.  Select the desired highlight color. 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4150755"/>
            <a:ext cx="2861847" cy="13837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800" y="3445017"/>
            <a:ext cx="4191000" cy="248256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362200" y="5179255"/>
            <a:ext cx="533400" cy="373911"/>
          </a:xfrm>
          <a:prstGeom prst="rect">
            <a:avLst/>
          </a:prstGeom>
          <a:noFill/>
          <a:ln>
            <a:solidFill>
              <a:srgbClr val="EF41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2895600" y="4648200"/>
            <a:ext cx="2514600" cy="685800"/>
          </a:xfrm>
          <a:prstGeom prst="line">
            <a:avLst/>
          </a:prstGeom>
          <a:ln w="28575">
            <a:solidFill>
              <a:srgbClr val="EF41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37303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463680"/>
            <a:ext cx="7772400" cy="917575"/>
          </a:xfrm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Bold, Italic, and Underline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1454889"/>
            <a:ext cx="6248400" cy="1371600"/>
          </a:xfrm>
        </p:spPr>
        <p:txBody>
          <a:bodyPr>
            <a:normAutofit/>
          </a:bodyPr>
          <a:lstStyle/>
          <a:p>
            <a:pPr marL="457200" indent="-457200" algn="l">
              <a:buClrTx/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Select the text you wish to change.</a:t>
            </a:r>
          </a:p>
          <a:p>
            <a:pPr marL="457200" indent="-457200" algn="l">
              <a:buClrTx/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On the Home tab click the Bold (</a:t>
            </a:r>
            <a:r>
              <a:rPr lang="en-US" b="1" dirty="0">
                <a:solidFill>
                  <a:schemeClr val="tx1"/>
                </a:solidFill>
              </a:rPr>
              <a:t>B</a:t>
            </a:r>
            <a:r>
              <a:rPr lang="en-US" dirty="0">
                <a:solidFill>
                  <a:schemeClr val="tx1"/>
                </a:solidFill>
              </a:rPr>
              <a:t>), Italic (</a:t>
            </a:r>
            <a:r>
              <a:rPr lang="en-US" i="1" dirty="0">
                <a:solidFill>
                  <a:schemeClr val="tx1"/>
                </a:solidFill>
              </a:rPr>
              <a:t>I</a:t>
            </a:r>
            <a:r>
              <a:rPr lang="en-US" dirty="0">
                <a:solidFill>
                  <a:schemeClr val="tx1"/>
                </a:solidFill>
              </a:rPr>
              <a:t>), or Underline (</a:t>
            </a:r>
            <a:r>
              <a:rPr lang="en-US" u="sng" dirty="0">
                <a:solidFill>
                  <a:schemeClr val="tx1"/>
                </a:solidFill>
              </a:rPr>
              <a:t>U</a:t>
            </a:r>
            <a:r>
              <a:rPr lang="en-US" dirty="0">
                <a:solidFill>
                  <a:schemeClr val="tx1"/>
                </a:solidFill>
              </a:rPr>
              <a:t>) command in the Font group. </a:t>
            </a:r>
          </a:p>
          <a:p>
            <a:pPr algn="l">
              <a:buClr>
                <a:srgbClr val="FF0000"/>
              </a:buClr>
            </a:pPr>
            <a:endParaRPr lang="en-US" dirty="0">
              <a:solidFill>
                <a:schemeClr val="tx1"/>
              </a:solidFill>
            </a:endParaRPr>
          </a:p>
          <a:p>
            <a:pPr algn="l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24000" y="2826489"/>
            <a:ext cx="4191000" cy="248256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90600" y="5715000"/>
            <a:ext cx="6477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3.  The selected text will be modified in the document.</a:t>
            </a:r>
          </a:p>
        </p:txBody>
      </p:sp>
      <p:sp>
        <p:nvSpPr>
          <p:cNvPr id="5" name="Rectangle 4"/>
          <p:cNvSpPr/>
          <p:nvPr/>
        </p:nvSpPr>
        <p:spPr>
          <a:xfrm>
            <a:off x="2667000" y="4198089"/>
            <a:ext cx="1143000" cy="373911"/>
          </a:xfrm>
          <a:prstGeom prst="rect">
            <a:avLst/>
          </a:prstGeom>
          <a:noFill/>
          <a:ln>
            <a:solidFill>
              <a:srgbClr val="EF41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3200400" y="2590800"/>
            <a:ext cx="304800" cy="1607290"/>
          </a:xfrm>
          <a:prstGeom prst="line">
            <a:avLst/>
          </a:prstGeom>
          <a:ln w="28575">
            <a:solidFill>
              <a:srgbClr val="EF41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45226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533400"/>
            <a:ext cx="7772400" cy="917575"/>
          </a:xfrm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Changing Text Alignment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600200"/>
            <a:ext cx="6629400" cy="3200400"/>
          </a:xfrm>
        </p:spPr>
        <p:txBody>
          <a:bodyPr>
            <a:normAutofit/>
          </a:bodyPr>
          <a:lstStyle/>
          <a:p>
            <a:pPr marL="457200" indent="-457200" algn="l">
              <a:buClrTx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Select the text you wish to modify. </a:t>
            </a:r>
          </a:p>
          <a:p>
            <a:pPr marL="457200" indent="-457200" algn="l">
              <a:buClrTx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On the Home tab, select one of the four alignment options from the paragraph section</a:t>
            </a:r>
          </a:p>
          <a:p>
            <a:pPr algn="l">
              <a:buClr>
                <a:srgbClr val="FF0000"/>
              </a:buClr>
            </a:pPr>
            <a:r>
              <a:rPr lang="en-US" dirty="0">
                <a:solidFill>
                  <a:schemeClr val="tx1"/>
                </a:solidFill>
              </a:rPr>
              <a:t>	Align Text left</a:t>
            </a:r>
          </a:p>
          <a:p>
            <a:pPr algn="l">
              <a:buClr>
                <a:srgbClr val="FF0000"/>
              </a:buClr>
            </a:pPr>
            <a:r>
              <a:rPr lang="en-US" dirty="0">
                <a:solidFill>
                  <a:schemeClr val="tx1"/>
                </a:solidFill>
              </a:rPr>
              <a:t>	Center </a:t>
            </a:r>
          </a:p>
          <a:p>
            <a:pPr algn="l">
              <a:buClr>
                <a:srgbClr val="FF0000"/>
              </a:buClr>
            </a:pPr>
            <a:r>
              <a:rPr lang="en-US" dirty="0">
                <a:solidFill>
                  <a:schemeClr val="tx1"/>
                </a:solidFill>
              </a:rPr>
              <a:t>	Align Text Right </a:t>
            </a:r>
          </a:p>
          <a:p>
            <a:pPr algn="l">
              <a:buClr>
                <a:srgbClr val="FF0000"/>
              </a:buClr>
            </a:pPr>
            <a:r>
              <a:rPr lang="en-US" dirty="0">
                <a:solidFill>
                  <a:schemeClr val="tx1"/>
                </a:solidFill>
              </a:rPr>
              <a:t>	Justify </a:t>
            </a:r>
          </a:p>
          <a:p>
            <a:pPr marL="457200" indent="-457200" algn="l">
              <a:buAutoNum type="arabicPeriod"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62400" y="3200400"/>
            <a:ext cx="3833185" cy="220374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5257800" y="3948578"/>
            <a:ext cx="1447800" cy="471022"/>
          </a:xfrm>
          <a:prstGeom prst="rect">
            <a:avLst/>
          </a:prstGeom>
          <a:noFill/>
          <a:ln>
            <a:solidFill>
              <a:srgbClr val="EF41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H="1" flipV="1">
            <a:off x="3581400" y="2819400"/>
            <a:ext cx="2133600" cy="1129178"/>
          </a:xfrm>
          <a:prstGeom prst="line">
            <a:avLst/>
          </a:prstGeom>
          <a:ln w="28575">
            <a:solidFill>
              <a:srgbClr val="EF41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32250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381000"/>
            <a:ext cx="7772400" cy="917575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Page Orientation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373188"/>
            <a:ext cx="7543800" cy="1752600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chemeClr val="tx1"/>
                </a:solidFill>
              </a:rPr>
              <a:t>To change page orientation:</a:t>
            </a:r>
          </a:p>
          <a:p>
            <a:pPr marL="457200" indent="-457200" algn="l">
              <a:buClr>
                <a:schemeClr val="tx1"/>
              </a:buClr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Select the Page Layout tab. </a:t>
            </a:r>
          </a:p>
          <a:p>
            <a:pPr marL="457200" indent="-457200" algn="l">
              <a:buClr>
                <a:schemeClr val="tx1"/>
              </a:buClr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Click the “Orientation” command in the Page Setup Section.</a:t>
            </a:r>
          </a:p>
          <a:p>
            <a:pPr marL="457200" indent="-457200" algn="l">
              <a:buAutoNum type="arabicPeriod"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860"/>
          <a:stretch/>
        </p:blipFill>
        <p:spPr bwMode="auto">
          <a:xfrm>
            <a:off x="904137" y="2743200"/>
            <a:ext cx="6421325" cy="1905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426243" y="3505200"/>
            <a:ext cx="1295400" cy="349811"/>
          </a:xfrm>
          <a:prstGeom prst="rect">
            <a:avLst/>
          </a:prstGeom>
          <a:noFill/>
          <a:ln>
            <a:solidFill>
              <a:srgbClr val="EF41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1883443" y="2590800"/>
            <a:ext cx="631157" cy="914400"/>
          </a:xfrm>
          <a:prstGeom prst="line">
            <a:avLst/>
          </a:prstGeom>
          <a:ln w="28575">
            <a:solidFill>
              <a:srgbClr val="EF41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ubtitle 2"/>
          <p:cNvSpPr txBox="1">
            <a:spLocks/>
          </p:cNvSpPr>
          <p:nvPr/>
        </p:nvSpPr>
        <p:spPr>
          <a:xfrm>
            <a:off x="794657" y="4966930"/>
            <a:ext cx="74676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ClrTx/>
              <a:buFont typeface="Arial" pitchFamily="34" charset="0"/>
              <a:buAutoNum type="arabicPeriod" startAt="3"/>
            </a:pPr>
            <a:r>
              <a:rPr lang="en-US" dirty="0">
                <a:solidFill>
                  <a:schemeClr val="tx1"/>
                </a:solidFill>
              </a:rPr>
              <a:t>A drop-down menu will appear.  Click either </a:t>
            </a:r>
            <a:r>
              <a:rPr lang="en-US" b="1" u="sng" dirty="0">
                <a:solidFill>
                  <a:schemeClr val="tx1"/>
                </a:solidFill>
              </a:rPr>
              <a:t>“Portrait”        or “Landscape</a:t>
            </a:r>
            <a:r>
              <a:rPr lang="en-US" dirty="0">
                <a:solidFill>
                  <a:schemeClr val="tx1"/>
                </a:solidFill>
              </a:rPr>
              <a:t>” to change the page orientation. </a:t>
            </a:r>
          </a:p>
          <a:p>
            <a:pPr marL="457200" indent="-457200" algn="l">
              <a:buClrTx/>
              <a:buFont typeface="Arial" pitchFamily="34" charset="0"/>
              <a:buAutoNum type="arabicPeriod" startAt="3"/>
            </a:pPr>
            <a:r>
              <a:rPr lang="en-US" dirty="0">
                <a:solidFill>
                  <a:schemeClr val="tx1"/>
                </a:solidFill>
              </a:rPr>
              <a:t>Once one is selected the page will change.</a:t>
            </a:r>
          </a:p>
          <a:p>
            <a:pPr algn="l">
              <a:buClr>
                <a:srgbClr val="FF0000"/>
              </a:buClr>
            </a:pPr>
            <a:endParaRPr lang="en-US" dirty="0">
              <a:solidFill>
                <a:schemeClr val="tx1"/>
              </a:solidFill>
            </a:endParaRPr>
          </a:p>
          <a:p>
            <a:pPr marL="457200" indent="-457200" algn="l">
              <a:buFont typeface="Arial" pitchFamily="34" charset="0"/>
              <a:buAutoNum type="arabicPeriod" startAt="3"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4006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562267"/>
            <a:ext cx="7772400" cy="917575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Changing Page Size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1144" y="1630740"/>
            <a:ext cx="7924800" cy="1447800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chemeClr val="tx1"/>
                </a:solidFill>
              </a:rPr>
              <a:t>To change the page size: </a:t>
            </a:r>
          </a:p>
          <a:p>
            <a:pPr algn="l"/>
            <a:r>
              <a:rPr lang="en-US" dirty="0">
                <a:solidFill>
                  <a:schemeClr val="tx1"/>
                </a:solidFill>
              </a:rPr>
              <a:t>Word has a variety of predefined page sizes to choose from. </a:t>
            </a:r>
          </a:p>
          <a:p>
            <a:pPr algn="l"/>
            <a:r>
              <a:rPr lang="en-US" dirty="0">
                <a:solidFill>
                  <a:schemeClr val="tx1"/>
                </a:solidFill>
              </a:rPr>
              <a:t>1.  Select the “Layout” tab, then click the “Size” command.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497"/>
          <a:stretch/>
        </p:blipFill>
        <p:spPr bwMode="auto">
          <a:xfrm>
            <a:off x="671144" y="3200400"/>
            <a:ext cx="6919948" cy="210107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71144" y="5434220"/>
            <a:ext cx="64916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2.  A drop-down menu will appear.  The current page size is highlighted </a:t>
            </a:r>
          </a:p>
        </p:txBody>
      </p:sp>
      <p:sp>
        <p:nvSpPr>
          <p:cNvPr id="7" name="Rectangle 6"/>
          <p:cNvSpPr/>
          <p:nvPr/>
        </p:nvSpPr>
        <p:spPr>
          <a:xfrm>
            <a:off x="1371600" y="4299726"/>
            <a:ext cx="838200" cy="349811"/>
          </a:xfrm>
          <a:prstGeom prst="rect">
            <a:avLst/>
          </a:prstGeom>
          <a:noFill/>
          <a:ln>
            <a:solidFill>
              <a:srgbClr val="EF41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2209800" y="2819400"/>
            <a:ext cx="3962400" cy="1655232"/>
          </a:xfrm>
          <a:prstGeom prst="line">
            <a:avLst/>
          </a:prstGeom>
          <a:ln w="28575">
            <a:solidFill>
              <a:srgbClr val="EF41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80406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2845" y="381000"/>
            <a:ext cx="7772400" cy="993775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File Tab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941" y="1695515"/>
            <a:ext cx="6781800" cy="1752600"/>
          </a:xfrm>
        </p:spPr>
        <p:txBody>
          <a:bodyPr>
            <a:normAutofit/>
          </a:bodyPr>
          <a:lstStyle/>
          <a:p>
            <a:pPr algn="l"/>
            <a:r>
              <a:rPr lang="en-US" sz="2400" b="1" u="sng" dirty="0">
                <a:solidFill>
                  <a:schemeClr val="tx1"/>
                </a:solidFill>
              </a:rPr>
              <a:t>File Tab </a:t>
            </a:r>
            <a:r>
              <a:rPr lang="en-US" sz="2400" dirty="0">
                <a:solidFill>
                  <a:schemeClr val="tx1"/>
                </a:solidFill>
              </a:rPr>
              <a:t>gives you various options for saving, opening a file, printing, and sharing your document.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4400" y="3200400"/>
            <a:ext cx="3338481" cy="22603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F864E13-F051-4F7F-8B05-2F738DB01648}"/>
              </a:ext>
            </a:extLst>
          </p:cNvPr>
          <p:cNvSpPr txBox="1"/>
          <p:nvPr/>
        </p:nvSpPr>
        <p:spPr>
          <a:xfrm>
            <a:off x="4535129" y="3200400"/>
            <a:ext cx="3581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To access Backstage view:</a:t>
            </a:r>
          </a:p>
          <a:p>
            <a:r>
              <a:rPr lang="en-US" sz="2200" dirty="0"/>
              <a:t>1.  Click </a:t>
            </a:r>
            <a:r>
              <a:rPr lang="en-US" sz="2200" b="1" u="sng" dirty="0"/>
              <a:t>the file tab</a:t>
            </a:r>
            <a:endParaRPr lang="en-US" sz="2200" dirty="0"/>
          </a:p>
          <a:p>
            <a:endParaRPr lang="en-US" sz="22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00F187-58DC-4FBB-8A86-CC73BA9BCD27}"/>
              </a:ext>
            </a:extLst>
          </p:cNvPr>
          <p:cNvSpPr/>
          <p:nvPr/>
        </p:nvSpPr>
        <p:spPr>
          <a:xfrm>
            <a:off x="919315" y="3578355"/>
            <a:ext cx="750432" cy="38100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7851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51"/>
          <a:stretch/>
        </p:blipFill>
        <p:spPr bwMode="auto">
          <a:xfrm>
            <a:off x="304800" y="1447800"/>
            <a:ext cx="7724629" cy="4937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AE9FED8A-8E89-441F-82E2-C868EDCC63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2845" y="381000"/>
            <a:ext cx="7772400" cy="993775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File Tab(Cont.) </a:t>
            </a:r>
          </a:p>
        </p:txBody>
      </p:sp>
    </p:spTree>
    <p:extLst>
      <p:ext uri="{BB962C8B-B14F-4D97-AF65-F5344CB8AC3E}">
        <p14:creationId xmlns:p14="http://schemas.microsoft.com/office/powerpoint/2010/main" val="40771527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7772400" cy="914400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New Document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1143000"/>
            <a:ext cx="6400800" cy="1066800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US" sz="2400" dirty="0">
                <a:solidFill>
                  <a:schemeClr val="tx1"/>
                </a:solidFill>
              </a:rPr>
              <a:t>To begin a new project in Word </a:t>
            </a:r>
          </a:p>
          <a:p>
            <a:pPr algn="l"/>
            <a:r>
              <a:rPr lang="en-US" sz="2400" dirty="0">
                <a:solidFill>
                  <a:schemeClr val="tx1"/>
                </a:solidFill>
              </a:rPr>
              <a:t>1.  Select the file tab. Backstage view will appear. 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6011" y="2369493"/>
            <a:ext cx="2384576" cy="16144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352800" y="2133600"/>
            <a:ext cx="472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2.  Select New, then click a template.</a:t>
            </a: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60725" y="2658673"/>
            <a:ext cx="4908550" cy="373175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8600" y="4876800"/>
            <a:ext cx="28193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3.  A new, document will appear.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F582532-8B4D-46EB-B1C4-34A25A7BD252}"/>
              </a:ext>
            </a:extLst>
          </p:cNvPr>
          <p:cNvSpPr/>
          <p:nvPr/>
        </p:nvSpPr>
        <p:spPr>
          <a:xfrm>
            <a:off x="446011" y="2590800"/>
            <a:ext cx="533400" cy="38100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F582532-8B4D-46EB-B1C4-34A25A7BD252}"/>
              </a:ext>
            </a:extLst>
          </p:cNvPr>
          <p:cNvSpPr/>
          <p:nvPr/>
        </p:nvSpPr>
        <p:spPr>
          <a:xfrm>
            <a:off x="3232150" y="3214836"/>
            <a:ext cx="730250" cy="2141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2526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50800"/>
            <a:ext cx="7772400" cy="1470025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393"/>
                </a:solidFill>
              </a:rPr>
              <a:t>How to: Open an Existing Document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600200"/>
            <a:ext cx="6400800" cy="533400"/>
          </a:xfrm>
        </p:spPr>
        <p:txBody>
          <a:bodyPr>
            <a:normAutofit fontScale="92500"/>
          </a:bodyPr>
          <a:lstStyle/>
          <a:p>
            <a:pPr algn="l"/>
            <a:r>
              <a:rPr lang="en-US" sz="2400" dirty="0">
                <a:solidFill>
                  <a:schemeClr val="tx1"/>
                </a:solidFill>
              </a:rPr>
              <a:t>1.  Navigate to Backstage view, then click Open.</a:t>
            </a: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75" y="2133600"/>
            <a:ext cx="1428750" cy="345665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443162" y="2285999"/>
            <a:ext cx="5448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2.  Choose “Browse”</a:t>
            </a:r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01466" y="2908299"/>
            <a:ext cx="5418571" cy="29778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30649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525" y="329386"/>
            <a:ext cx="8458200" cy="1295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How to: Open an Existing Document (Cont.)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1780281"/>
            <a:ext cx="6223000" cy="914400"/>
          </a:xfrm>
        </p:spPr>
        <p:txBody>
          <a:bodyPr>
            <a:normAutofit/>
          </a:bodyPr>
          <a:lstStyle/>
          <a:p>
            <a:pPr algn="l"/>
            <a:r>
              <a:rPr lang="en-US" sz="2400" dirty="0">
                <a:solidFill>
                  <a:schemeClr val="tx1"/>
                </a:solidFill>
              </a:rPr>
              <a:t>3.  The Open dialog box appears.  Locate and select your document, then click Open.</a:t>
            </a:r>
            <a:r>
              <a:rPr lang="en-US" sz="2400" u="sng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753" y="2801657"/>
            <a:ext cx="5980694" cy="3761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9685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381000"/>
            <a:ext cx="7772400" cy="841375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Save and Save As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371600"/>
            <a:ext cx="7054850" cy="5029200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chemeClr val="tx1"/>
                </a:solidFill>
              </a:rPr>
              <a:t>In Word there are two says to save a file, SAVE and SAVE AS. </a:t>
            </a:r>
          </a:p>
          <a:p>
            <a:pPr algn="l"/>
            <a:endParaRPr lang="en-US" dirty="0">
              <a:solidFill>
                <a:schemeClr val="tx1"/>
              </a:solidFill>
            </a:endParaRPr>
          </a:p>
          <a:p>
            <a:pPr algn="l"/>
            <a:r>
              <a:rPr lang="en-US" dirty="0">
                <a:solidFill>
                  <a:srgbClr val="279594"/>
                </a:solidFill>
              </a:rPr>
              <a:t>SAVE</a:t>
            </a:r>
            <a:r>
              <a:rPr lang="en-US" dirty="0">
                <a:solidFill>
                  <a:schemeClr val="tx1"/>
                </a:solidFill>
              </a:rPr>
              <a:t> is used when a document is open or edited to save what you are working on.</a:t>
            </a:r>
          </a:p>
          <a:p>
            <a:pPr algn="l"/>
            <a:r>
              <a:rPr lang="en-US" dirty="0">
                <a:solidFill>
                  <a:srgbClr val="279594"/>
                </a:solidFill>
              </a:rPr>
              <a:t>SAVE AS </a:t>
            </a:r>
            <a:r>
              <a:rPr lang="en-US" dirty="0">
                <a:solidFill>
                  <a:schemeClr val="tx1"/>
                </a:solidFill>
              </a:rPr>
              <a:t>is used to save the document to a location and change the name of the document.</a:t>
            </a:r>
          </a:p>
          <a:p>
            <a:pPr algn="l"/>
            <a:endParaRPr lang="en-US" dirty="0">
              <a:solidFill>
                <a:schemeClr val="tx1"/>
              </a:solidFill>
            </a:endParaRPr>
          </a:p>
          <a:p>
            <a:pPr algn="l"/>
            <a:r>
              <a:rPr lang="en-US" dirty="0">
                <a:solidFill>
                  <a:schemeClr val="tx1"/>
                </a:solidFill>
              </a:rPr>
              <a:t>It is important to save your document whenever you start a new project or make changes to an existing one. </a:t>
            </a:r>
            <a:endParaRPr lang="ar-EG" dirty="0">
              <a:solidFill>
                <a:schemeClr val="tx1"/>
              </a:solidFill>
            </a:endParaRPr>
          </a:p>
          <a:p>
            <a:pPr algn="l"/>
            <a:r>
              <a:rPr lang="en-US" dirty="0">
                <a:solidFill>
                  <a:schemeClr val="tx1"/>
                </a:solidFill>
              </a:rPr>
              <a:t>Saving early and often can prevent you work from being lost. </a:t>
            </a:r>
            <a:endParaRPr lang="ar-E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907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482602"/>
            <a:ext cx="7772400" cy="841375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To Save a Document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485900"/>
            <a:ext cx="6553200" cy="838200"/>
          </a:xfrm>
        </p:spPr>
        <p:txBody>
          <a:bodyPr>
            <a:normAutofit/>
          </a:bodyPr>
          <a:lstStyle/>
          <a:p>
            <a:pPr algn="l"/>
            <a:r>
              <a:rPr lang="en-US" sz="2400" dirty="0">
                <a:solidFill>
                  <a:schemeClr val="tx1"/>
                </a:solidFill>
              </a:rPr>
              <a:t>1.  Locate and select the Save command on the Quick Access toolbar.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76300" y="4343400"/>
            <a:ext cx="6477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 startAt="2"/>
            </a:pPr>
            <a:r>
              <a:rPr lang="en-US" sz="2400" dirty="0"/>
              <a:t>If you are saving the document for the first time Save As will appear in Backstage view. </a:t>
            </a:r>
          </a:p>
          <a:p>
            <a:endParaRPr lang="en-US" sz="2400" dirty="0"/>
          </a:p>
          <a:p>
            <a:r>
              <a:rPr lang="en-US" sz="2400" dirty="0"/>
              <a:t>3.  You will then need to choose where to save the file and give it a file name. 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33800" y="2057400"/>
            <a:ext cx="2963723" cy="20066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Oval 6"/>
          <p:cNvSpPr/>
          <p:nvPr/>
        </p:nvSpPr>
        <p:spPr>
          <a:xfrm>
            <a:off x="3789214" y="2009773"/>
            <a:ext cx="498771" cy="447673"/>
          </a:xfrm>
          <a:prstGeom prst="ellipse">
            <a:avLst/>
          </a:prstGeom>
          <a:noFill/>
          <a:ln>
            <a:solidFill>
              <a:srgbClr val="FFCD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CD6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53666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24000" y="609600"/>
            <a:ext cx="5599831" cy="57354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37851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339725"/>
            <a:ext cx="7772400" cy="84137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To Save a Document (Cont.)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219200"/>
            <a:ext cx="7162800" cy="1371600"/>
          </a:xfrm>
        </p:spPr>
        <p:txBody>
          <a:bodyPr>
            <a:normAutofit fontScale="92500" lnSpcReduction="20000"/>
          </a:bodyPr>
          <a:lstStyle/>
          <a:p>
            <a:pPr marL="457200" indent="-457200" algn="l">
              <a:buClrTx/>
              <a:buAutoNum type="arabicPeriod" startAt="4"/>
            </a:pPr>
            <a:r>
              <a:rPr lang="en-US" sz="2400" dirty="0">
                <a:solidFill>
                  <a:schemeClr val="tx1"/>
                </a:solidFill>
              </a:rPr>
              <a:t>The Save As dialog box will appear.  Select the location where you wish to save the document.</a:t>
            </a:r>
          </a:p>
          <a:p>
            <a:pPr marL="457200" indent="-457200" algn="l">
              <a:buClrTx/>
              <a:buAutoNum type="arabicPeriod" startAt="4"/>
            </a:pPr>
            <a:r>
              <a:rPr lang="en-US" sz="2400" dirty="0">
                <a:solidFill>
                  <a:schemeClr val="tx1"/>
                </a:solidFill>
              </a:rPr>
              <a:t>Enter a file name for the document, then click Save. </a:t>
            </a:r>
          </a:p>
          <a:p>
            <a:pPr marL="457200" indent="-457200" algn="l">
              <a:buClrTx/>
              <a:buAutoNum type="arabicPeriod" startAt="4"/>
            </a:pPr>
            <a:endParaRPr lang="en-US" sz="2400" dirty="0">
              <a:solidFill>
                <a:schemeClr val="tx1"/>
              </a:solidFill>
            </a:endParaRPr>
          </a:p>
          <a:p>
            <a:pPr marL="457200" indent="-457200" algn="l">
              <a:buClr>
                <a:srgbClr val="FF0000"/>
              </a:buClr>
              <a:buAutoNum type="arabicPeriod" startAt="4"/>
            </a:pP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2648778"/>
            <a:ext cx="5980694" cy="3999323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>
            <a:off x="4724400" y="4648439"/>
            <a:ext cx="1219200" cy="1524000"/>
          </a:xfrm>
          <a:prstGeom prst="straightConnector1">
            <a:avLst/>
          </a:prstGeom>
          <a:ln w="57150">
            <a:solidFill>
              <a:srgbClr val="EF413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60196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457201"/>
            <a:ext cx="7772400" cy="106679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solidFill>
                  <a:srgbClr val="279594"/>
                </a:solidFill>
              </a:rPr>
              <a:t>How To: Export Word to PDF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1524000"/>
            <a:ext cx="6400800" cy="914400"/>
          </a:xfrm>
        </p:spPr>
        <p:txBody>
          <a:bodyPr>
            <a:normAutofit lnSpcReduction="10000"/>
          </a:bodyPr>
          <a:lstStyle/>
          <a:p>
            <a:pPr marL="457200" indent="-457200" algn="l">
              <a:buClrTx/>
              <a:buAutoNum type="arabicPeriod"/>
            </a:pPr>
            <a:r>
              <a:rPr lang="en-US" sz="2400" dirty="0">
                <a:solidFill>
                  <a:schemeClr val="tx1"/>
                </a:solidFill>
              </a:rPr>
              <a:t>Click the File tab. </a:t>
            </a:r>
          </a:p>
          <a:p>
            <a:pPr marL="457200" indent="-457200" algn="l">
              <a:buClrTx/>
              <a:buAutoNum type="arabicPeriod"/>
            </a:pPr>
            <a:r>
              <a:rPr lang="en-US" sz="2400" dirty="0">
                <a:solidFill>
                  <a:schemeClr val="tx1"/>
                </a:solidFill>
              </a:rPr>
              <a:t>Click Export, then select Create PDF/XPS.</a:t>
            </a: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236"/>
          <a:stretch/>
        </p:blipFill>
        <p:spPr bwMode="auto">
          <a:xfrm>
            <a:off x="567855" y="2819400"/>
            <a:ext cx="6975945" cy="341574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53948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152400"/>
            <a:ext cx="8382000" cy="1470025"/>
          </a:xfrm>
        </p:spPr>
        <p:txBody>
          <a:bodyPr/>
          <a:lstStyle/>
          <a:p>
            <a:pPr algn="ctr"/>
            <a:r>
              <a:rPr lang="en-US" sz="4400" dirty="0">
                <a:solidFill>
                  <a:srgbClr val="279594"/>
                </a:solidFill>
              </a:rPr>
              <a:t>How To: Export Word to PDF (Cont.)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458913"/>
            <a:ext cx="6705600" cy="1219200"/>
          </a:xfrm>
        </p:spPr>
        <p:txBody>
          <a:bodyPr>
            <a:normAutofit fontScale="92500"/>
          </a:bodyPr>
          <a:lstStyle/>
          <a:p>
            <a:pPr algn="l"/>
            <a:r>
              <a:rPr lang="en-US" sz="2400" dirty="0">
                <a:solidFill>
                  <a:schemeClr val="tx1"/>
                </a:solidFill>
              </a:rPr>
              <a:t>3.  The Save As dialog box will appear.  Select the location where you wish to export the documents, enter a file name, then click Publish. 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0800" y="2678113"/>
            <a:ext cx="5236918" cy="4072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50983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81000"/>
            <a:ext cx="8382000" cy="1470025"/>
          </a:xfrm>
        </p:spPr>
        <p:txBody>
          <a:bodyPr/>
          <a:lstStyle/>
          <a:p>
            <a:pPr algn="ctr"/>
            <a:r>
              <a:rPr lang="en-US" sz="4400" dirty="0">
                <a:solidFill>
                  <a:srgbClr val="279594"/>
                </a:solidFill>
              </a:rPr>
              <a:t>Exporting to Other File Types (Cont.)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8625" y="2057400"/>
            <a:ext cx="3276600" cy="2701925"/>
          </a:xfrm>
        </p:spPr>
        <p:txBody>
          <a:bodyPr>
            <a:normAutofit/>
          </a:bodyPr>
          <a:lstStyle/>
          <a:p>
            <a:pPr algn="l"/>
            <a:r>
              <a:rPr lang="en-US" sz="2400" dirty="0">
                <a:solidFill>
                  <a:schemeClr val="tx1"/>
                </a:solidFill>
              </a:rPr>
              <a:t>You can also use the Save As type: drop-down menu in the Save As dialog box to save documents in a variety of file types.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1981200"/>
            <a:ext cx="4289699" cy="3911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478956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8D93066-2569-CE18-7E5A-35F91A23B8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2362200"/>
            <a:ext cx="6260805" cy="1646302"/>
          </a:xfrm>
        </p:spPr>
        <p:txBody>
          <a:bodyPr/>
          <a:lstStyle/>
          <a:p>
            <a:pPr algn="ctr"/>
            <a:r>
              <a:rPr lang="en-US" sz="8000" dirty="0"/>
              <a:t>Thank You </a:t>
            </a:r>
            <a:r>
              <a:rPr lang="en-US" sz="8000" dirty="0">
                <a:sym typeface="Wingdings" panose="05000000000000000000" pitchFamily="2" charset="2"/>
              </a:rPr>
              <a:t></a:t>
            </a:r>
            <a:endParaRPr lang="en-US" sz="8000" dirty="0"/>
          </a:p>
        </p:txBody>
      </p:sp>
    </p:spTree>
    <p:extLst>
      <p:ext uri="{BB962C8B-B14F-4D97-AF65-F5344CB8AC3E}">
        <p14:creationId xmlns:p14="http://schemas.microsoft.com/office/powerpoint/2010/main" val="181779449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8.0&quot;&gt;&lt;object type=&quot;1&quot; unique_id=&quot;10001&quot;&gt;&lt;object type=&quot;8&quot; unique_id=&quot;10201&quot;&gt;&lt;/object&gt;&lt;object type=&quot;2&quot; unique_id=&quot;10202&quot;&gt;&lt;object type=&quot;3&quot; unique_id=&quot;10203&quot;&gt;&lt;property id=&quot;20148&quot; value=&quot;5&quot;/&gt;&lt;property id=&quot;20300&quot; value=&quot;Slide 1&quot;/&gt;&lt;property id=&quot;20307&quot; value=&quot;256&quot;/&gt;&lt;/object&gt;&lt;/object&gt;&lt;/object&gt;&lt;/database&gt;"/>
  <p:tag name="SECTOMILLISECCONVERTED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2431</TotalTime>
  <Words>1488</Words>
  <Application>Microsoft Office PowerPoint</Application>
  <PresentationFormat>On-screen Show (4:3)</PresentationFormat>
  <Paragraphs>148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Trebuchet MS</vt:lpstr>
      <vt:lpstr>Wingdings 3</vt:lpstr>
      <vt:lpstr>Adjacency</vt:lpstr>
      <vt:lpstr>Facet</vt:lpstr>
      <vt:lpstr>Welcome To Microsoft Word</vt:lpstr>
      <vt:lpstr>Word Interface</vt:lpstr>
      <vt:lpstr>Blank Page Overview</vt:lpstr>
      <vt:lpstr>The Ribbon</vt:lpstr>
      <vt:lpstr>Home tab </vt:lpstr>
      <vt:lpstr>Insert tab </vt:lpstr>
      <vt:lpstr>Design tab</vt:lpstr>
      <vt:lpstr>Layout tab </vt:lpstr>
      <vt:lpstr>View tab</vt:lpstr>
      <vt:lpstr>Format</vt:lpstr>
      <vt:lpstr>Document Views </vt:lpstr>
      <vt:lpstr>Read Mode</vt:lpstr>
      <vt:lpstr>Print Mode</vt:lpstr>
      <vt:lpstr>Web Layout</vt:lpstr>
      <vt:lpstr>Blank document</vt:lpstr>
      <vt:lpstr>Selecting Text</vt:lpstr>
      <vt:lpstr>Copy and Paste Text </vt:lpstr>
      <vt:lpstr>Copy and Paste Text (Cont.)</vt:lpstr>
      <vt:lpstr>How to Change Font</vt:lpstr>
      <vt:lpstr>Changing Font Size</vt:lpstr>
      <vt:lpstr>Changing Font Size (Cont.)</vt:lpstr>
      <vt:lpstr>Font Color </vt:lpstr>
      <vt:lpstr>Font Color (Cont.)</vt:lpstr>
      <vt:lpstr>Highlight Text</vt:lpstr>
      <vt:lpstr>Bold, Italic, and Underline</vt:lpstr>
      <vt:lpstr>Changing Text Alignment </vt:lpstr>
      <vt:lpstr>Page Orientation</vt:lpstr>
      <vt:lpstr>Changing Page Size </vt:lpstr>
      <vt:lpstr>File Tab</vt:lpstr>
      <vt:lpstr>File Tab(Cont.) </vt:lpstr>
      <vt:lpstr>New Document </vt:lpstr>
      <vt:lpstr>How to: Open an Existing Document </vt:lpstr>
      <vt:lpstr>How to: Open an Existing Document (Cont.) </vt:lpstr>
      <vt:lpstr>Save and Save As</vt:lpstr>
      <vt:lpstr>To Save a Document</vt:lpstr>
      <vt:lpstr>PowerPoint Presentation</vt:lpstr>
      <vt:lpstr>To Save a Document (Cont.)</vt:lpstr>
      <vt:lpstr>How To: Export Word to PDF </vt:lpstr>
      <vt:lpstr>How To: Export Word to PDF (Cont.)</vt:lpstr>
      <vt:lpstr>Exporting to Other File Types (Cont.)</vt:lpstr>
      <vt:lpstr>Thank You </vt:lpstr>
    </vt:vector>
  </TitlesOfParts>
  <Company>State Library of Ohio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Mandy Knapp</dc:creator>
  <cp:lastModifiedBy>Eman Hamdy</cp:lastModifiedBy>
  <cp:revision>90</cp:revision>
  <cp:lastPrinted>2019-04-15T20:26:11Z</cp:lastPrinted>
  <dcterms:created xsi:type="dcterms:W3CDTF">2014-02-20T15:08:12Z</dcterms:created>
  <dcterms:modified xsi:type="dcterms:W3CDTF">2022-10-22T14:46:26Z</dcterms:modified>
</cp:coreProperties>
</file>