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06" r:id="rId6"/>
    <p:sldId id="608" r:id="rId7"/>
    <p:sldId id="497" r:id="rId8"/>
    <p:sldId id="692" r:id="rId9"/>
    <p:sldId id="653" r:id="rId10"/>
    <p:sldId id="693" r:id="rId11"/>
    <p:sldId id="694" r:id="rId12"/>
    <p:sldId id="695" r:id="rId13"/>
    <p:sldId id="697" r:id="rId14"/>
    <p:sldId id="696" r:id="rId15"/>
    <p:sldId id="698" r:id="rId16"/>
    <p:sldId id="699" r:id="rId17"/>
    <p:sldId id="700" r:id="rId18"/>
    <p:sldId id="701" r:id="rId19"/>
    <p:sldId id="702" r:id="rId20"/>
    <p:sldId id="703" r:id="rId21"/>
    <p:sldId id="704" r:id="rId22"/>
    <p:sldId id="705" r:id="rId23"/>
    <p:sldId id="706" r:id="rId24"/>
    <p:sldId id="707" r:id="rId25"/>
    <p:sldId id="708" r:id="rId26"/>
    <p:sldId id="709" r:id="rId27"/>
    <p:sldId id="710" r:id="rId28"/>
    <p:sldId id="711" r:id="rId29"/>
    <p:sldId id="712" r:id="rId30"/>
    <p:sldId id="713" r:id="rId31"/>
    <p:sldId id="714" r:id="rId32"/>
    <p:sldId id="715" r:id="rId33"/>
    <p:sldId id="716" r:id="rId34"/>
    <p:sldId id="717" r:id="rId35"/>
    <p:sldId id="719" r:id="rId36"/>
    <p:sldId id="721" r:id="rId37"/>
    <p:sldId id="722" r:id="rId38"/>
    <p:sldId id="723" r:id="rId39"/>
    <p:sldId id="724" r:id="rId40"/>
    <p:sldId id="725" r:id="rId41"/>
    <p:sldId id="726" r:id="rId42"/>
    <p:sldId id="727" r:id="rId43"/>
    <p:sldId id="72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92"/>
            <p14:sldId id="653"/>
            <p14:sldId id="693"/>
            <p14:sldId id="694"/>
            <p14:sldId id="695"/>
            <p14:sldId id="697"/>
            <p14:sldId id="696"/>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9"/>
            <p14:sldId id="721"/>
            <p14:sldId id="722"/>
            <p14:sldId id="723"/>
            <p14:sldId id="724"/>
            <p14:sldId id="725"/>
            <p14:sldId id="726"/>
            <p14:sldId id="727"/>
            <p14:sldId id="7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91" d="100"/>
          <a:sy n="91" d="100"/>
        </p:scale>
        <p:origin x="34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0.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4499905" cy="1384995"/>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ctr"/>
            <a:r>
              <a:rPr lang="ar-YE" sz="4000" b="1" dirty="0">
                <a:solidFill>
                  <a:srgbClr val="00AEEF"/>
                </a:solidFill>
                <a:latin typeface="Traditional Arabic" panose="02020603050405020304" pitchFamily="18" charset="-78"/>
                <a:cs typeface="Traditional Arabic" panose="02020603050405020304" pitchFamily="18" charset="-78"/>
              </a:rPr>
              <a:t>إدارة المخاطر</a:t>
            </a:r>
            <a:endParaRPr lang="en-US" sz="4000" b="1" dirty="0">
              <a:solidFill>
                <a:srgbClr val="00AEEF"/>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276050" y="5591663"/>
            <a:ext cx="9262406" cy="912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Lec.5 : Types of Insurers and Marketing Systems</a:t>
            </a:r>
            <a:endParaRPr lang="ar-YE" sz="2800" b="1" dirty="0">
              <a:solidFill>
                <a:schemeClr val="bg1"/>
              </a:solidFill>
              <a:latin typeface="Alexandria" charset="0"/>
              <a:cs typeface="Alexandria" charset="0"/>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الخامسة : أنواع شركات التأمين وأنظمة التسويق</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46" name="TextBox 45"/>
          <p:cNvSpPr txBox="1"/>
          <p:nvPr/>
        </p:nvSpPr>
        <p:spPr>
          <a:xfrm>
            <a:off x="329269" y="510424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560E47AF-DA68-F677-E648-8B8DFD46DB5B}"/>
              </a:ext>
            </a:extLst>
          </p:cNvPr>
          <p:cNvPicPr>
            <a:picLocks noChangeAspect="1"/>
          </p:cNvPicPr>
          <p:nvPr/>
        </p:nvPicPr>
        <p:blipFill>
          <a:blip r:embed="rId4"/>
          <a:stretch>
            <a:fillRect/>
          </a:stretch>
        </p:blipFill>
        <p:spPr>
          <a:xfrm>
            <a:off x="4829174" y="642370"/>
            <a:ext cx="6962775" cy="46373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166"/>
    </mc:Choice>
    <mc:Fallback xmlns="">
      <p:transition spd="slow" advTm="4416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51631" y="1649275"/>
            <a:ext cx="5595281"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Types of Insurers and Marketing Systems</a:t>
            </a:r>
            <a:endParaRPr kumimoji="0" lang="ar-YE" sz="32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rPr>
              <a:t>أنواع شركات التأمين وأنظمة التسويق</a:t>
            </a:r>
            <a:endParaRPr kumimoji="0" lang="en-US" sz="32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2DA0C24A-124E-2783-755F-801E57ED0408}"/>
              </a:ext>
            </a:extLst>
          </p:cNvPr>
          <p:cNvSpPr txBox="1"/>
          <p:nvPr/>
        </p:nvSpPr>
        <p:spPr>
          <a:xfrm>
            <a:off x="293266" y="3696950"/>
            <a:ext cx="5509469" cy="1446550"/>
          </a:xfrm>
          <a:prstGeom prst="rect">
            <a:avLst/>
          </a:prstGeom>
          <a:noFill/>
        </p:spPr>
        <p:txBody>
          <a:bodyPr wrap="square">
            <a:spAutoFit/>
          </a:bodyPr>
          <a:lstStyle/>
          <a:p>
            <a:pPr algn="l"/>
            <a:r>
              <a:rPr lang="en-US" sz="1600" b="1" dirty="0">
                <a:solidFill>
                  <a:srgbClr val="00B0F0"/>
                </a:solidFill>
                <a:latin typeface="Alexandria" charset="0"/>
              </a:rPr>
              <a:t>“Insurers are increasingly using multiple distribution</a:t>
            </a:r>
          </a:p>
          <a:p>
            <a:pPr algn="l"/>
            <a:r>
              <a:rPr lang="en-MY" sz="1600" b="1" dirty="0">
                <a:solidFill>
                  <a:srgbClr val="00B0F0"/>
                </a:solidFill>
                <a:latin typeface="Alexandria" charset="0"/>
              </a:rPr>
              <a:t>Channels to sell their products.”</a:t>
            </a:r>
          </a:p>
          <a:p>
            <a:pPr algn="r"/>
            <a:r>
              <a:rPr lang="en-MY" sz="1600" b="1" dirty="0">
                <a:solidFill>
                  <a:srgbClr val="00B0F0"/>
                </a:solidFill>
                <a:latin typeface="Alexandria" charset="0"/>
              </a:rPr>
              <a:t>Insurance Information Institute</a:t>
            </a:r>
            <a:endParaRPr lang="ar-YE" sz="1600" b="1" dirty="0">
              <a:solidFill>
                <a:srgbClr val="00B0F0"/>
              </a:solidFill>
              <a:latin typeface="Alexandria" charset="0"/>
            </a:endParaRPr>
          </a:p>
          <a:p>
            <a:r>
              <a:rPr lang="en-US" sz="2000" b="1" dirty="0">
                <a:solidFill>
                  <a:srgbClr val="00B0F0"/>
                </a:solidFill>
                <a:latin typeface="Traditional Arabic" panose="02020603050405020304" pitchFamily="18" charset="-78"/>
                <a:cs typeface="Traditional Arabic" panose="02020603050405020304" pitchFamily="18" charset="-78"/>
              </a:rPr>
              <a:t>“</a:t>
            </a:r>
            <a:r>
              <a:rPr lang="ar-YE" sz="2000" b="1" dirty="0">
                <a:solidFill>
                  <a:srgbClr val="00B0F0"/>
                </a:solidFill>
                <a:latin typeface="Traditional Arabic" panose="02020603050405020304" pitchFamily="18" charset="-78"/>
                <a:cs typeface="Traditional Arabic" panose="02020603050405020304" pitchFamily="18" charset="-78"/>
              </a:rPr>
              <a:t>”تستخدم شركات التأمين بشكل متزايد قنوات توزيع متعددة لبيع منتجاتها</a:t>
            </a:r>
            <a:br>
              <a:rPr lang="ar-YE" sz="2000" b="1" dirty="0">
                <a:solidFill>
                  <a:srgbClr val="00B0F0"/>
                </a:solidFill>
                <a:latin typeface="Traditional Arabic" panose="02020603050405020304" pitchFamily="18" charset="-78"/>
                <a:cs typeface="Traditional Arabic" panose="02020603050405020304" pitchFamily="18" charset="-78"/>
              </a:rPr>
            </a:br>
            <a:r>
              <a:rPr lang="ar-YE" sz="2000" b="1" dirty="0">
                <a:solidFill>
                  <a:srgbClr val="00B0F0"/>
                </a:solidFill>
                <a:latin typeface="Traditional Arabic" panose="02020603050405020304" pitchFamily="18" charset="-78"/>
                <a:cs typeface="Traditional Arabic" panose="02020603050405020304" pitchFamily="18" charset="-78"/>
              </a:rPr>
              <a:t>معهد معلومات التأمين</a:t>
            </a:r>
            <a:endParaRPr lang="en-MY" sz="1600" b="1" dirty="0">
              <a:solidFill>
                <a:srgbClr val="00B0F0"/>
              </a:solidFill>
              <a:latin typeface="Traditional Arabic" panose="02020603050405020304" pitchFamily="18" charset="-78"/>
              <a:cs typeface="Traditional Arabic" panose="02020603050405020304" pitchFamily="18" charset="-78"/>
            </a:endParaRPr>
          </a:p>
        </p:txBody>
      </p:sp>
      <p:pic>
        <p:nvPicPr>
          <p:cNvPr id="2" name="Picture 1">
            <a:extLst>
              <a:ext uri="{FF2B5EF4-FFF2-40B4-BE49-F238E27FC236}">
                <a16:creationId xmlns:a16="http://schemas.microsoft.com/office/drawing/2014/main" id="{F6F95985-186F-0BBC-CBD0-A92D1D4D8448}"/>
              </a:ext>
            </a:extLst>
          </p:cNvPr>
          <p:cNvPicPr>
            <a:picLocks noChangeAspect="1"/>
          </p:cNvPicPr>
          <p:nvPr/>
        </p:nvPicPr>
        <p:blipFill>
          <a:blip r:embed="rId4"/>
          <a:stretch>
            <a:fillRect/>
          </a:stretch>
        </p:blipFill>
        <p:spPr>
          <a:xfrm>
            <a:off x="6267452" y="1581150"/>
            <a:ext cx="5160899" cy="34432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393"/>
    </mc:Choice>
    <mc:Fallback xmlns="">
      <p:transition spd="slow" advTm="443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149402" y="560872"/>
            <a:ext cx="5606994" cy="1077218"/>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lang="en-MY" sz="2800" b="1" dirty="0">
              <a:solidFill>
                <a:prstClr val="white"/>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أهداف المحاضرة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244502" y="1505169"/>
            <a:ext cx="5606994" cy="538730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types of private insurers, including the following:</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Stock insurers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Mutual insurers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Reciprocal exchanges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distribution systems for selling life insurance, including</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Personal selling systems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Financial institution distribution systems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distribution systems in property and casualty insurance, including the following</a:t>
            </a:r>
            <a:r>
              <a:rPr kumimoji="0" lang="en-US" sz="1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400" b="1" dirty="0">
                <a:solidFill>
                  <a:srgbClr val="0A1F61"/>
                </a:solidFill>
                <a:cs typeface="Tajawal ExtraBold" panose="00000800000000000000" pitchFamily="2" charset="-78"/>
              </a:rPr>
              <a:t>– Independent agency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400" b="1" dirty="0">
                <a:solidFill>
                  <a:srgbClr val="0A1F61"/>
                </a:solidFill>
                <a:cs typeface="Tajawal ExtraBold" panose="00000800000000000000" pitchFamily="2" charset="-78"/>
              </a:rPr>
              <a:t>– Exclusive agency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400" b="1" dirty="0">
                <a:solidFill>
                  <a:srgbClr val="0A1F61"/>
                </a:solidFill>
                <a:cs typeface="Tajawal ExtraBold" panose="00000800000000000000" pitchFamily="2" charset="-78"/>
              </a:rPr>
              <a:t>– Direct writer</a:t>
            </a:r>
          </a:p>
        </p:txBody>
      </p:sp>
      <p:sp>
        <p:nvSpPr>
          <p:cNvPr id="3" name="Rectangle 2">
            <a:extLst>
              <a:ext uri="{FF2B5EF4-FFF2-40B4-BE49-F238E27FC236}">
                <a16:creationId xmlns:a16="http://schemas.microsoft.com/office/drawing/2014/main" id="{5F8ED4F0-B7B6-AC97-C57D-00DF879117EA}"/>
              </a:ext>
            </a:extLst>
          </p:cNvPr>
          <p:cNvSpPr/>
          <p:nvPr/>
        </p:nvSpPr>
        <p:spPr>
          <a:xfrm>
            <a:off x="2861132" y="2341814"/>
            <a:ext cx="2872528" cy="100660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1200" b="1" dirty="0">
                <a:solidFill>
                  <a:srgbClr val="0A1F61"/>
                </a:solidFill>
                <a:cs typeface="Tajawal ExtraBold" panose="00000800000000000000" pitchFamily="2" charset="-78"/>
              </a:rPr>
              <a:t>– Lloyd’s of London</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200" b="1" dirty="0">
                <a:solidFill>
                  <a:srgbClr val="0A1F61"/>
                </a:solidFill>
                <a:cs typeface="Tajawal ExtraBold" panose="00000800000000000000" pitchFamily="2" charset="-78"/>
              </a:rPr>
              <a:t>– Blue Cross and Blue Shield plans</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200" b="1" dirty="0">
                <a:solidFill>
                  <a:srgbClr val="0A1F61"/>
                </a:solidFill>
                <a:cs typeface="Tajawal ExtraBold" panose="00000800000000000000" pitchFamily="2" charset="-78"/>
              </a:rPr>
              <a:t>– Health maintenance organizations</a:t>
            </a:r>
          </a:p>
        </p:txBody>
      </p:sp>
      <p:sp>
        <p:nvSpPr>
          <p:cNvPr id="4" name="Rectangle 3">
            <a:extLst>
              <a:ext uri="{FF2B5EF4-FFF2-40B4-BE49-F238E27FC236}">
                <a16:creationId xmlns:a16="http://schemas.microsoft.com/office/drawing/2014/main" id="{12DD6113-393F-E583-33A5-D929B810233D}"/>
              </a:ext>
            </a:extLst>
          </p:cNvPr>
          <p:cNvSpPr/>
          <p:nvPr/>
        </p:nvSpPr>
        <p:spPr>
          <a:xfrm>
            <a:off x="3765840" y="4085181"/>
            <a:ext cx="2622388" cy="71317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lang="en-US" sz="1400" b="1" dirty="0">
                <a:solidFill>
                  <a:srgbClr val="0A1F61"/>
                </a:solidFill>
                <a:cs typeface="Tajawal ExtraBold" panose="00000800000000000000" pitchFamily="2" charset="-78"/>
              </a:rPr>
              <a:t>Direct response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400" b="1" dirty="0">
                <a:solidFill>
                  <a:srgbClr val="0A1F61"/>
                </a:solidFill>
                <a:cs typeface="Tajawal ExtraBold" panose="00000800000000000000" pitchFamily="2" charset="-78"/>
              </a:rPr>
              <a:t>– Other distribution systems</a:t>
            </a:r>
          </a:p>
        </p:txBody>
      </p:sp>
      <p:sp>
        <p:nvSpPr>
          <p:cNvPr id="7" name="Rectangle 6">
            <a:extLst>
              <a:ext uri="{FF2B5EF4-FFF2-40B4-BE49-F238E27FC236}">
                <a16:creationId xmlns:a16="http://schemas.microsoft.com/office/drawing/2014/main" id="{CE49A4C4-006F-A30C-E129-036D941B442E}"/>
              </a:ext>
            </a:extLst>
          </p:cNvPr>
          <p:cNvSpPr/>
          <p:nvPr/>
        </p:nvSpPr>
        <p:spPr>
          <a:xfrm>
            <a:off x="3687572" y="5716246"/>
            <a:ext cx="2286175" cy="71317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200000"/>
              </a:lnSpc>
              <a:defRPr/>
            </a:pPr>
            <a:r>
              <a:rPr lang="en-US" sz="1100" dirty="0">
                <a:solidFill>
                  <a:srgbClr val="0A1F61"/>
                </a:solidFill>
                <a:cs typeface="Tajawal ExtraBold" panose="00000800000000000000" pitchFamily="2" charset="-78"/>
              </a:rPr>
              <a:t>– </a:t>
            </a:r>
            <a:r>
              <a:rPr lang="en-US" sz="1400" b="1" dirty="0">
                <a:solidFill>
                  <a:srgbClr val="0A1F61"/>
                </a:solidFill>
                <a:cs typeface="Tajawal ExtraBold" panose="00000800000000000000" pitchFamily="2" charset="-78"/>
              </a:rPr>
              <a:t>Direct response system</a:t>
            </a:r>
          </a:p>
          <a:p>
            <a:pPr algn="just">
              <a:lnSpc>
                <a:spcPct val="200000"/>
              </a:lnSpc>
              <a:defRPr/>
            </a:pPr>
            <a:r>
              <a:rPr lang="en-US" sz="1400" b="1" dirty="0">
                <a:solidFill>
                  <a:srgbClr val="0A1F61"/>
                </a:solidFill>
                <a:cs typeface="Tajawal ExtraBold" panose="00000800000000000000" pitchFamily="2" charset="-78"/>
              </a:rPr>
              <a:t>– Mixed systems</a:t>
            </a:r>
          </a:p>
        </p:txBody>
      </p:sp>
      <p:sp>
        <p:nvSpPr>
          <p:cNvPr id="9" name="TextBox 8">
            <a:extLst>
              <a:ext uri="{FF2B5EF4-FFF2-40B4-BE49-F238E27FC236}">
                <a16:creationId xmlns:a16="http://schemas.microsoft.com/office/drawing/2014/main" id="{8302C845-5B8C-4994-92C4-ABAD323D5764}"/>
              </a:ext>
            </a:extLst>
          </p:cNvPr>
          <p:cNvSpPr txBox="1"/>
          <p:nvPr/>
        </p:nvSpPr>
        <p:spPr>
          <a:xfrm>
            <a:off x="6372565" y="1884578"/>
            <a:ext cx="5844001" cy="4401205"/>
          </a:xfrm>
          <a:prstGeom prst="rect">
            <a:avLst/>
          </a:prstGeom>
          <a:noFill/>
        </p:spPr>
        <p:txBody>
          <a:bodyPr wrap="square">
            <a:spAutoFit/>
          </a:bodyPr>
          <a:lstStyle/>
          <a:p>
            <a:pPr algn="r" rtl="1"/>
            <a:r>
              <a:rPr lang="ar-YE" sz="2000" b="1" dirty="0">
                <a:latin typeface="Traditional Arabic" panose="02020603050405020304" pitchFamily="18" charset="-78"/>
                <a:cs typeface="Traditional Arabic" panose="02020603050405020304" pitchFamily="18" charset="-78"/>
              </a:rPr>
              <a:t>بعد دراسة هذا الفصل، يجب أن تكون قادرًا على:</a:t>
            </a:r>
            <a:endParaRPr lang="en-US" sz="2000" b="1" dirty="0">
              <a:latin typeface="Traditional Arabic" panose="02020603050405020304" pitchFamily="18" charset="-78"/>
              <a:cs typeface="Traditional Arabic" panose="02020603050405020304" pitchFamily="18" charset="-78"/>
            </a:endParaRPr>
          </a:p>
          <a:p>
            <a:pPr algn="r" rtl="1"/>
            <a:r>
              <a:rPr lang="ar-YE" sz="2000" b="1" dirty="0">
                <a:latin typeface="Traditional Arabic" panose="02020603050405020304" pitchFamily="18" charset="-78"/>
                <a:cs typeface="Traditional Arabic" panose="02020603050405020304" pitchFamily="18" charset="-78"/>
              </a:rPr>
              <a:t>وصف الأنواع الرئيسية من شركات التأمين الخاصة، بما في ذلك ما يلي:</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شركات التأمين المساهمة</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شركات التأمين التعاونية</a:t>
            </a: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التأمين المتبادل</a:t>
            </a:r>
          </a:p>
          <a:p>
            <a:pPr algn="r" rtl="1"/>
            <a:endParaRPr lang="en-US" sz="2000" b="1" dirty="0">
              <a:latin typeface="Traditional Arabic" panose="02020603050405020304" pitchFamily="18" charset="-78"/>
              <a:cs typeface="Traditional Arabic" panose="02020603050405020304" pitchFamily="18" charset="-78"/>
            </a:endParaRPr>
          </a:p>
          <a:p>
            <a:pPr algn="r" rtl="1"/>
            <a:r>
              <a:rPr lang="ar-YE" sz="2000" b="1" dirty="0">
                <a:latin typeface="Traditional Arabic" panose="02020603050405020304" pitchFamily="18" charset="-78"/>
                <a:cs typeface="Traditional Arabic" panose="02020603050405020304" pitchFamily="18" charset="-78"/>
              </a:rPr>
              <a:t>وصف أنظمة التوزيع الرئيسية لبيع تأمين الحياة، بما في ذلك:</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أنظمة البيع الشخصي</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أنظمة توزيع المؤسسات المالية</a:t>
            </a:r>
            <a:endParaRPr lang="en-US" sz="2000" b="1" dirty="0">
              <a:latin typeface="Traditional Arabic" panose="02020603050405020304" pitchFamily="18" charset="-78"/>
              <a:cs typeface="Traditional Arabic" panose="02020603050405020304" pitchFamily="18" charset="-78"/>
            </a:endParaRPr>
          </a:p>
          <a:p>
            <a:pPr algn="r" rtl="1"/>
            <a:endParaRPr lang="en-US" sz="2000" b="1" dirty="0">
              <a:latin typeface="Traditional Arabic" panose="02020603050405020304" pitchFamily="18" charset="-78"/>
              <a:cs typeface="Traditional Arabic" panose="02020603050405020304" pitchFamily="18" charset="-78"/>
            </a:endParaRPr>
          </a:p>
          <a:p>
            <a:pPr algn="r" rtl="1"/>
            <a:r>
              <a:rPr lang="ar-YE" sz="2000" b="1" dirty="0">
                <a:latin typeface="Traditional Arabic" panose="02020603050405020304" pitchFamily="18" charset="-78"/>
                <a:cs typeface="Traditional Arabic" panose="02020603050405020304" pitchFamily="18" charset="-78"/>
              </a:rPr>
              <a:t>وصف الأنظمة الرئيسية للتوزيع في تأمين الممتلكات والحوادث، بما في ذلك ما يلي:</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نظام الوكالة المستقلة</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نظام الوكالة الحصرية</a:t>
            </a:r>
            <a:endParaRPr lang="en-US" sz="2000" b="1" dirty="0">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نظام الاستجابة المباشرة</a:t>
            </a:r>
            <a:endParaRPr lang="en-US" b="1" dirty="0">
              <a:latin typeface="Traditional Arabic" panose="02020603050405020304" pitchFamily="18" charset="-78"/>
              <a:cs typeface="Traditional Arabic" panose="02020603050405020304" pitchFamily="18" charset="-78"/>
            </a:endParaRPr>
          </a:p>
        </p:txBody>
      </p:sp>
      <p:sp>
        <p:nvSpPr>
          <p:cNvPr id="13" name="Rectangle 12">
            <a:extLst>
              <a:ext uri="{FF2B5EF4-FFF2-40B4-BE49-F238E27FC236}">
                <a16:creationId xmlns:a16="http://schemas.microsoft.com/office/drawing/2014/main" id="{60C7B31C-8F74-BAD2-8B86-11CBBBF77904}"/>
              </a:ext>
            </a:extLst>
          </p:cNvPr>
          <p:cNvSpPr/>
          <p:nvPr/>
        </p:nvSpPr>
        <p:spPr>
          <a:xfrm>
            <a:off x="5912731" y="2711760"/>
            <a:ext cx="2872528" cy="100660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لويدز في لندن</a:t>
            </a:r>
            <a:endParaRPr lang="en-US" sz="2000" b="1" dirty="0">
              <a:solidFill>
                <a:schemeClr val="tx1"/>
              </a:solidFill>
              <a:latin typeface="Traditional Arabic" panose="02020603050405020304" pitchFamily="18" charset="-78"/>
              <a:cs typeface="Traditional Arabic" panose="02020603050405020304" pitchFamily="18" charset="-78"/>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خطط بلو كروس وبلو شيلد</a:t>
            </a:r>
            <a:endParaRPr lang="en-US" sz="2000" b="1" dirty="0">
              <a:solidFill>
                <a:schemeClr val="tx1"/>
              </a:solidFill>
              <a:latin typeface="Traditional Arabic" panose="02020603050405020304" pitchFamily="18" charset="-78"/>
              <a:cs typeface="Traditional Arabic" panose="02020603050405020304" pitchFamily="18" charset="-78"/>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منظمات الرعاية الصحية</a:t>
            </a:r>
            <a:endParaRPr lang="en-US" sz="2000" b="1" dirty="0">
              <a:solidFill>
                <a:schemeClr val="tx1"/>
              </a:solidFill>
              <a:latin typeface="Traditional Arabic" panose="02020603050405020304" pitchFamily="18" charset="-78"/>
              <a:cs typeface="Traditional Arabic" panose="02020603050405020304" pitchFamily="18" charset="-78"/>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200" dirty="0">
                <a:solidFill>
                  <a:srgbClr val="0A1F61"/>
                </a:solidFill>
                <a:cs typeface="Tajawal ExtraBold" panose="00000800000000000000" pitchFamily="2" charset="-78"/>
              </a:rPr>
              <a:t> </a:t>
            </a:r>
          </a:p>
        </p:txBody>
      </p:sp>
      <p:sp>
        <p:nvSpPr>
          <p:cNvPr id="14" name="Rectangle 13">
            <a:extLst>
              <a:ext uri="{FF2B5EF4-FFF2-40B4-BE49-F238E27FC236}">
                <a16:creationId xmlns:a16="http://schemas.microsoft.com/office/drawing/2014/main" id="{FE741FF5-C788-794E-1FA6-C5EF06688FD3}"/>
              </a:ext>
            </a:extLst>
          </p:cNvPr>
          <p:cNvSpPr/>
          <p:nvPr/>
        </p:nvSpPr>
        <p:spPr>
          <a:xfrm>
            <a:off x="5912731" y="4040659"/>
            <a:ext cx="2872528" cy="100660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نظام الاستجابة المباشرة</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أنظمة توزيع أخرى</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1200" dirty="0">
              <a:solidFill>
                <a:srgbClr val="0A1F61"/>
              </a:solidFill>
              <a:cs typeface="Tajawal ExtraBold" panose="00000800000000000000" pitchFamily="2" charset="-78"/>
            </a:endParaRPr>
          </a:p>
        </p:txBody>
      </p:sp>
      <p:sp>
        <p:nvSpPr>
          <p:cNvPr id="15" name="Rectangle 14">
            <a:extLst>
              <a:ext uri="{FF2B5EF4-FFF2-40B4-BE49-F238E27FC236}">
                <a16:creationId xmlns:a16="http://schemas.microsoft.com/office/drawing/2014/main" id="{1CFB9E47-FA9F-0EDC-970B-A8F04C239439}"/>
              </a:ext>
            </a:extLst>
          </p:cNvPr>
          <p:cNvSpPr/>
          <p:nvPr/>
        </p:nvSpPr>
        <p:spPr>
          <a:xfrm>
            <a:off x="6408042" y="5476977"/>
            <a:ext cx="2261285" cy="100660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الأنظمة المختلطة</a:t>
            </a:r>
          </a:p>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000" b="1" dirty="0">
                <a:solidFill>
                  <a:schemeClr val="tx1"/>
                </a:solidFill>
                <a:latin typeface="Traditional Arabic" panose="02020603050405020304" pitchFamily="18" charset="-78"/>
                <a:cs typeface="Traditional Arabic" panose="02020603050405020304" pitchFamily="18" charset="-78"/>
              </a:rPr>
              <a:t>الكتاب المباشرين</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1200" dirty="0">
              <a:solidFill>
                <a:srgbClr val="0A1F61"/>
              </a:solidFill>
              <a:cs typeface="Tajawal ExtraBold" panose="000008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6923"/>
    </mc:Choice>
    <mc:Fallback xmlns="">
      <p:transition spd="slow" advTm="9692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419184" y="619661"/>
            <a:ext cx="672743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General Background </a:t>
            </a:r>
          </a:p>
          <a:p>
            <a:pPr algn="ctr"/>
            <a:r>
              <a:rPr lang="ar-YE" sz="4000" b="1" dirty="0">
                <a:solidFill>
                  <a:schemeClr val="bg1"/>
                </a:solidFill>
                <a:latin typeface="Traditional Arabic" panose="02020603050405020304" pitchFamily="18" charset="-78"/>
                <a:cs typeface="Traditional Arabic" panose="02020603050405020304" pitchFamily="18" charset="-78"/>
              </a:rPr>
              <a:t>خلفية عامة</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41998" y="1943100"/>
            <a:ext cx="7701337" cy="493211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This chapter discusses the role of private insurance companies in the financial services industry. Topics discussed include an overview of the financial services industry, the major types of private insurers, the major marketing methods for selling insurance, and the role of agents and brokers in the sales process.</a:t>
            </a: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يناقش هذا الفصل دور شركات التأمين الخاصة في صناعة الخدمات المالية. تشمل المواضيع التي يتم تناولها نظرة عامة على صناعة الخدمات المالية، الأنواع الرئيسية لشركات التأمين الخاصة، الطرق الرئيسية لتسويق التأمين، ودور الوكلاء والوسطاء في عملية البيع.</a:t>
            </a:r>
            <a:endParaRPr lang="en-MY" sz="2800" dirty="0">
              <a:solidFill>
                <a:srgbClr val="0A1F61"/>
              </a:solidFill>
              <a:latin typeface="Traditional Arabic" panose="02020603050405020304" pitchFamily="18" charset="-78"/>
              <a:cs typeface="Traditional Arabic" panose="02020603050405020304" pitchFamily="18" charset="-78"/>
            </a:endParaRPr>
          </a:p>
        </p:txBody>
      </p:sp>
      <p:pic>
        <p:nvPicPr>
          <p:cNvPr id="4" name="Picture 3">
            <a:extLst>
              <a:ext uri="{FF2B5EF4-FFF2-40B4-BE49-F238E27FC236}">
                <a16:creationId xmlns:a16="http://schemas.microsoft.com/office/drawing/2014/main" id="{97E752FD-B1BD-6169-A219-49268A67F487}"/>
              </a:ext>
            </a:extLst>
          </p:cNvPr>
          <p:cNvPicPr>
            <a:picLocks noChangeAspect="1"/>
          </p:cNvPicPr>
          <p:nvPr/>
        </p:nvPicPr>
        <p:blipFill>
          <a:blip r:embed="rId3"/>
          <a:stretch>
            <a:fillRect/>
          </a:stretch>
        </p:blipFill>
        <p:spPr>
          <a:xfrm>
            <a:off x="8339974" y="2357380"/>
            <a:ext cx="3410028" cy="2557521"/>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43155"/>
    </mc:Choice>
    <mc:Fallback xmlns="">
      <p:transition spd="slow" advTm="4315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416561" y="674049"/>
            <a:ext cx="9525997" cy="1077218"/>
          </a:xfrm>
          <a:prstGeom prst="rect">
            <a:avLst/>
          </a:prstGeom>
          <a:solidFill>
            <a:srgbClr val="00B0F0"/>
          </a:solidFill>
        </p:spPr>
        <p:txBody>
          <a:bodyPr wrap="square" rtlCol="0">
            <a:spAutoFit/>
          </a:bodyPr>
          <a:lstStyle/>
          <a:p>
            <a:pPr algn="ctr"/>
            <a:r>
              <a:rPr lang="en-US" sz="2800" b="1" dirty="0">
                <a:solidFill>
                  <a:schemeClr val="bg1"/>
                </a:solidFill>
                <a:latin typeface="Alexandria" charset="0"/>
              </a:rPr>
              <a:t>Overview of Private Insurance in the Financial Services Industry</a:t>
            </a:r>
            <a:endParaRPr lang="ar-YE" sz="28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نظرة عامة على التأمين الخاص في قطاع الخدمات المالية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53765" y="1775676"/>
            <a:ext cx="11688793" cy="493211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financial services industry consists of thousands of financial institutions that provide financial products and services to the public. </a:t>
            </a:r>
            <a:r>
              <a:rPr lang="en-US" sz="2000" dirty="0">
                <a:solidFill>
                  <a:srgbClr val="000000"/>
                </a:solidFill>
                <a:cs typeface="Tajawal ExtraBold" panose="00000800000000000000" pitchFamily="2" charset="-78"/>
              </a:rPr>
              <a:t>Financial institutions include commercial banks, savings and loan institutions, credit unions, life and health insurers, property and casualty insurers, mutual funds, securities brokers and dealers, private and state pension funds, various government-related financial institutions, finance companies, and other financial firms.</a:t>
            </a:r>
            <a:endParaRPr lang="ar-YE" sz="2000" dirty="0">
              <a:solidFill>
                <a:srgbClr val="000000"/>
              </a:solidFill>
              <a:cs typeface="Tajawal ExtraBold" panose="00000800000000000000" pitchFamily="2" charset="-78"/>
            </a:endParaRPr>
          </a:p>
          <a:p>
            <a:pPr algn="r" rtl="1">
              <a:lnSpc>
                <a:spcPct val="150000"/>
              </a:lnSpc>
            </a:pPr>
            <a:r>
              <a:rPr lang="ar-YE" sz="2800" b="1" dirty="0">
                <a:solidFill>
                  <a:srgbClr val="00B0F0"/>
                </a:solidFill>
                <a:latin typeface="Traditional Arabic" panose="02020603050405020304" pitchFamily="18" charset="-78"/>
                <a:cs typeface="Traditional Arabic" panose="02020603050405020304" pitchFamily="18" charset="-78"/>
              </a:rPr>
              <a:t>يتكون قطاع الخدمات المالية من آلاف المؤسسات المالية التي تقدم منتجات وخدمات مالية للجمهور. تشمل هذه المؤسسات المالية البنوك التجارية، مؤسسات الادخار والقروض، اتحادات الائتمان، شركات التأمين على الحياة والصحة، شركات التأمين على الممتلكات والمسؤوليات، صناديق الاستثمار المشتركة، وسطاء وتجار الأوراق المالية، صناديق المعاشات التقاعدية الخاصة والعامة، مؤسسات مالية مرتبطة بالحكومة، شركات التمويل، وغيرها من الشركات المالية</a:t>
            </a:r>
            <a:r>
              <a:rPr lang="ar-YE" sz="2000" b="1" dirty="0">
                <a:solidFill>
                  <a:srgbClr val="00B0F0"/>
                </a:solidFill>
                <a:cs typeface="Tajawal ExtraBold" panose="00000800000000000000" pitchFamily="2" charset="-78"/>
              </a:rPr>
              <a:t>.</a:t>
            </a:r>
            <a:endParaRPr lang="en-MY" sz="2000" b="1"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1802942233"/>
      </p:ext>
    </p:extLst>
  </p:cSld>
  <p:clrMapOvr>
    <a:masterClrMapping/>
  </p:clrMapOvr>
  <mc:AlternateContent xmlns:mc="http://schemas.openxmlformats.org/markup-compatibility/2006" xmlns:p14="http://schemas.microsoft.com/office/powerpoint/2010/main">
    <mc:Choice Requires="p14">
      <p:transition spd="slow" p14:dur="2000" advTm="174573"/>
    </mc:Choice>
    <mc:Fallback xmlns="">
      <p:transition spd="slow" advTm="1745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626178" y="617697"/>
            <a:ext cx="8753475" cy="10763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Types of Private Insurers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أنواع شركات التأمين الخاصة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32098" y="1725440"/>
            <a:ext cx="5980845" cy="512294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There are various ways of classifying insurance companies. In terms of legal ownership and structure, the major types of private insurers can be classified as follows: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Stock insurers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Mutual insurers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Lloyd’s of London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Reciprocal exchanges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Blue Cross and Blue Shield plans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Health maintenance organizations (HMOs)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Other types of private insurers</a:t>
            </a: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876AC6B7-AC0E-13DF-A676-D46FD11F1F5F}"/>
              </a:ext>
            </a:extLst>
          </p:cNvPr>
          <p:cNvSpPr txBox="1"/>
          <p:nvPr/>
        </p:nvSpPr>
        <p:spPr>
          <a:xfrm>
            <a:off x="6573329" y="1870864"/>
            <a:ext cx="5365630" cy="4401205"/>
          </a:xfrm>
          <a:prstGeom prst="rect">
            <a:avLst/>
          </a:prstGeom>
          <a:noFill/>
        </p:spPr>
        <p:txBody>
          <a:bodyPr wrap="square">
            <a:spAutoFit/>
          </a:bodyPr>
          <a:lstStyle/>
          <a:p>
            <a:pPr algn="r" rtl="1"/>
            <a:r>
              <a:rPr lang="ar-YE" sz="2800" b="1" dirty="0">
                <a:solidFill>
                  <a:srgbClr val="00B0F0"/>
                </a:solidFill>
                <a:latin typeface="Traditional Arabic" panose="02020603050405020304" pitchFamily="18" charset="-78"/>
                <a:cs typeface="Traditional Arabic" panose="02020603050405020304" pitchFamily="18" charset="-78"/>
              </a:rPr>
              <a:t>توجد طرق مختلفة لتصنيف شركات التأمين. من حيث الملكية القانونية والبنية التنظيمية، يمكن تصنيف الأنواع الرئيسية من شركات التأمين الخاصة كالتالي:</a:t>
            </a: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شركات التأمين المساهمة</a:t>
            </a: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شركات التأمين التعاونية</a:t>
            </a: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لويدز لندن</a:t>
            </a: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التأمين المتبادل</a:t>
            </a: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خطط بلو كروس وبلو شيلد</a:t>
            </a: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منظمات الرعاية الصحية </a:t>
            </a:r>
            <a:r>
              <a:rPr lang="en-MY" sz="2800" b="1" dirty="0">
                <a:solidFill>
                  <a:srgbClr val="00B0F0"/>
                </a:solidFill>
                <a:latin typeface="Traditional Arabic" panose="02020603050405020304" pitchFamily="18" charset="-78"/>
                <a:cs typeface="Traditional Arabic" panose="02020603050405020304" pitchFamily="18" charset="-78"/>
              </a:rPr>
              <a:t>HMOs)</a:t>
            </a:r>
            <a:r>
              <a:rPr lang="ar-YE" sz="2800" b="1" dirty="0">
                <a:solidFill>
                  <a:srgbClr val="00B0F0"/>
                </a:solidFill>
                <a:latin typeface="Traditional Arabic" panose="02020603050405020304" pitchFamily="18" charset="-78"/>
                <a:cs typeface="Traditional Arabic" panose="02020603050405020304" pitchFamily="18" charset="-78"/>
              </a:rPr>
              <a:t>)</a:t>
            </a:r>
            <a:endParaRPr lang="en-MY" sz="2800" b="1" dirty="0">
              <a:solidFill>
                <a:srgbClr val="00B0F0"/>
              </a:solidFill>
              <a:latin typeface="Traditional Arabic" panose="02020603050405020304" pitchFamily="18" charset="-78"/>
              <a:cs typeface="Traditional Arabic" panose="02020603050405020304" pitchFamily="18" charset="-78"/>
            </a:endParaRPr>
          </a:p>
          <a:p>
            <a:pPr marL="342900" indent="-3429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أنواع أخرى من شركات التأمين الخاصة</a:t>
            </a:r>
            <a:endParaRPr lang="ar-YE"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455135670"/>
      </p:ext>
    </p:extLst>
  </p:cSld>
  <p:clrMapOvr>
    <a:masterClrMapping/>
  </p:clrMapOvr>
  <mc:AlternateContent xmlns:mc="http://schemas.openxmlformats.org/markup-compatibility/2006" xmlns:p14="http://schemas.microsoft.com/office/powerpoint/2010/main">
    <mc:Choice Requires="p14">
      <p:transition spd="slow" p14:dur="2000" advTm="190730"/>
    </mc:Choice>
    <mc:Fallback xmlns="">
      <p:transition spd="slow" advTm="1907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483079"/>
            <a:ext cx="9243769" cy="635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823755" y="571919"/>
            <a:ext cx="8753475" cy="11679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Stock Insurer</a:t>
            </a:r>
            <a:endParaRPr lang="ar-YE" sz="3600" b="1" dirty="0">
              <a:solidFill>
                <a:schemeClr val="bg1"/>
              </a:solidFill>
              <a:latin typeface="Alexandria" charset="0"/>
            </a:endParaRPr>
          </a:p>
          <a:p>
            <a:pPr algn="ctr"/>
            <a:r>
              <a:rPr lang="en-MY" sz="3600" b="1" dirty="0">
                <a:solidFill>
                  <a:schemeClr val="bg1"/>
                </a:solidFill>
                <a:latin typeface="Traditional Arabic" panose="02020603050405020304" pitchFamily="18" charset="-78"/>
                <a:cs typeface="Traditional Arabic" panose="02020603050405020304" pitchFamily="18" charset="-78"/>
              </a:rPr>
              <a:t> </a:t>
            </a:r>
            <a:r>
              <a:rPr lang="ar-YE" sz="3600" b="1" dirty="0">
                <a:solidFill>
                  <a:schemeClr val="bg1"/>
                </a:solidFill>
                <a:latin typeface="Traditional Arabic" panose="02020603050405020304" pitchFamily="18" charset="-78"/>
                <a:cs typeface="Traditional Arabic" panose="02020603050405020304" pitchFamily="18" charset="-78"/>
              </a:rPr>
              <a:t>شركات التأمين المساهمة</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02004" y="1714520"/>
            <a:ext cx="8405768" cy="4893647"/>
          </a:xfrm>
          <a:prstGeom prst="rect">
            <a:avLst/>
          </a:prstGeom>
          <a:noFill/>
        </p:spPr>
        <p:txBody>
          <a:bodyPr wrap="square">
            <a:spAutoFit/>
          </a:bodyPr>
          <a:lstStyle/>
          <a:p>
            <a:pPr>
              <a:lnSpc>
                <a:spcPct val="150000"/>
              </a:lnSpc>
            </a:pPr>
            <a:r>
              <a:rPr lang="en-US" sz="1500" dirty="0">
                <a:solidFill>
                  <a:srgbClr val="0A1F61"/>
                </a:solidFill>
                <a:cs typeface="Tajawal ExtraBold" panose="00000800000000000000" pitchFamily="2" charset="-78"/>
              </a:rPr>
              <a:t>stock insurer is a corporation owned by stockholders. The objective is to earn profits for the stockholders.</a:t>
            </a:r>
          </a:p>
          <a:p>
            <a:pPr>
              <a:lnSpc>
                <a:spcPct val="150000"/>
              </a:lnSpc>
            </a:pPr>
            <a:r>
              <a:rPr lang="en-US" sz="1500" dirty="0">
                <a:solidFill>
                  <a:srgbClr val="0A1F61"/>
                </a:solidFill>
                <a:cs typeface="Tajawal ExtraBold" panose="00000800000000000000" pitchFamily="2" charset="-78"/>
              </a:rPr>
              <a:t>The stockholders elect a board of directors who, in turn, appoint executive officers to manage the corporation.</a:t>
            </a:r>
          </a:p>
          <a:p>
            <a:pPr>
              <a:lnSpc>
                <a:spcPct val="150000"/>
              </a:lnSpc>
            </a:pPr>
            <a:r>
              <a:rPr lang="en-US" sz="1500" dirty="0">
                <a:solidFill>
                  <a:srgbClr val="0A1F61"/>
                </a:solidFill>
                <a:cs typeface="Tajawal ExtraBold" panose="00000800000000000000" pitchFamily="2" charset="-78"/>
              </a:rPr>
              <a:t>The board of directors has ultimate responsibility for the corporation’s financial success. If the business is profitable, dividends can be declared and paid to the stockholders; the value of the stock may also increase. Likewise, the value of the stock may decline if the business is unprofitable.</a:t>
            </a:r>
            <a:endParaRPr lang="ar-YE" sz="1500" dirty="0">
              <a:solidFill>
                <a:srgbClr val="0A1F61"/>
              </a:solidFill>
              <a:cs typeface="Tajawal ExtraBold" panose="00000800000000000000" pitchFamily="2" charset="-78"/>
            </a:endParaRPr>
          </a:p>
          <a:p>
            <a:pPr algn="r" rtl="1">
              <a:lnSpc>
                <a:spcPct val="150000"/>
              </a:lnSpc>
            </a:pPr>
            <a:r>
              <a:rPr lang="ar-YE" sz="2400" dirty="0">
                <a:solidFill>
                  <a:srgbClr val="00B0F0"/>
                </a:solidFill>
                <a:latin typeface="Traditional Arabic" panose="02020603050405020304" pitchFamily="18" charset="-78"/>
                <a:cs typeface="Traditional Arabic" panose="02020603050405020304" pitchFamily="18" charset="-78"/>
              </a:rPr>
              <a:t>شركة التأمين ذات الأسهم هي شركة مملوكة للمساهمين. الهدف هو تحقيق أرباح للمساهمين. </a:t>
            </a:r>
          </a:p>
          <a:p>
            <a:pPr algn="r" rtl="1">
              <a:lnSpc>
                <a:spcPct val="150000"/>
              </a:lnSpc>
            </a:pPr>
            <a:r>
              <a:rPr lang="ar-YE" sz="2400" dirty="0">
                <a:solidFill>
                  <a:srgbClr val="00B0F0"/>
                </a:solidFill>
                <a:latin typeface="Traditional Arabic" panose="02020603050405020304" pitchFamily="18" charset="-78"/>
                <a:cs typeface="Traditional Arabic" panose="02020603050405020304" pitchFamily="18" charset="-78"/>
              </a:rPr>
              <a:t>يقوم المساهمون بانتخاب مجلس إدارة، والذي بدوره يعين المسؤولين التنفيذيين لإدارة الشركة.</a:t>
            </a:r>
          </a:p>
          <a:p>
            <a:pPr algn="r" rtl="1">
              <a:lnSpc>
                <a:spcPct val="150000"/>
              </a:lnSpc>
            </a:pPr>
            <a:r>
              <a:rPr lang="ar-YE" sz="2400" dirty="0">
                <a:solidFill>
                  <a:srgbClr val="00B0F0"/>
                </a:solidFill>
                <a:latin typeface="Traditional Arabic" panose="02020603050405020304" pitchFamily="18" charset="-78"/>
                <a:cs typeface="Traditional Arabic" panose="02020603050405020304" pitchFamily="18" charset="-78"/>
              </a:rPr>
              <a:t> يتحمل مجلس الإدارة المسؤولية النهائية عن النجاح المالي للشركة. إذا كانت الشركة مربحًة، يمكن إعلان الأرباح وتوزيعها على المساهمين؛ وقد تزداد قيمة الأسهم أيضًا. وبالمثل، قد تنخفض قيمة الأسهم إذا كان الشركة غير مربح</a:t>
            </a:r>
            <a:r>
              <a:rPr lang="ar-YE" sz="2400" dirty="0">
                <a:solidFill>
                  <a:srgbClr val="00B0F0"/>
                </a:solidFill>
                <a:cs typeface="Tajawal ExtraBold" panose="00000800000000000000" pitchFamily="2" charset="-78"/>
              </a:rPr>
              <a:t>.</a:t>
            </a:r>
            <a:endParaRPr lang="en-MY" sz="2400" dirty="0">
              <a:solidFill>
                <a:srgbClr val="00B0F0"/>
              </a:solidFill>
              <a:cs typeface="Tajawal ExtraBold" panose="00000800000000000000" pitchFamily="2" charset="-78"/>
            </a:endParaRPr>
          </a:p>
        </p:txBody>
      </p:sp>
      <p:pic>
        <p:nvPicPr>
          <p:cNvPr id="3" name="Picture 2">
            <a:extLst>
              <a:ext uri="{FF2B5EF4-FFF2-40B4-BE49-F238E27FC236}">
                <a16:creationId xmlns:a16="http://schemas.microsoft.com/office/drawing/2014/main" id="{D49A77ED-B541-2211-2E8D-F451742BE039}"/>
              </a:ext>
            </a:extLst>
          </p:cNvPr>
          <p:cNvPicPr>
            <a:picLocks noChangeAspect="1"/>
          </p:cNvPicPr>
          <p:nvPr/>
        </p:nvPicPr>
        <p:blipFill>
          <a:blip r:embed="rId3"/>
          <a:stretch>
            <a:fillRect/>
          </a:stretch>
        </p:blipFill>
        <p:spPr>
          <a:xfrm>
            <a:off x="8815347" y="3069385"/>
            <a:ext cx="3269307" cy="1981200"/>
          </a:xfrm>
          <a:prstGeom prst="rect">
            <a:avLst/>
          </a:prstGeom>
        </p:spPr>
      </p:pic>
    </p:spTree>
    <p:extLst>
      <p:ext uri="{BB962C8B-B14F-4D97-AF65-F5344CB8AC3E}">
        <p14:creationId xmlns:p14="http://schemas.microsoft.com/office/powerpoint/2010/main" val="2003481124"/>
      </p:ext>
    </p:extLst>
  </p:cSld>
  <p:clrMapOvr>
    <a:masterClrMapping/>
  </p:clrMapOvr>
  <mc:AlternateContent xmlns:mc="http://schemas.openxmlformats.org/markup-compatibility/2006" xmlns:p14="http://schemas.microsoft.com/office/powerpoint/2010/main">
    <mc:Choice Requires="p14">
      <p:transition spd="slow" p14:dur="2000" advTm="109596"/>
    </mc:Choice>
    <mc:Fallback xmlns="">
      <p:transition spd="slow" advTm="1095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1229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77917" y="600568"/>
            <a:ext cx="7206318" cy="9067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Mutual Insurers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شركات التأمين التعاوني</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59694" y="1609375"/>
            <a:ext cx="6217943" cy="5035353"/>
          </a:xfrm>
          <a:prstGeom prst="rect">
            <a:avLst/>
          </a:prstGeom>
          <a:noFill/>
        </p:spPr>
        <p:txBody>
          <a:bodyPr wrap="square">
            <a:spAutoFit/>
          </a:bodyPr>
          <a:lstStyle/>
          <a:p>
            <a:pPr>
              <a:lnSpc>
                <a:spcPct val="150000"/>
              </a:lnSpc>
            </a:pPr>
            <a:r>
              <a:rPr lang="en-US" dirty="0">
                <a:solidFill>
                  <a:srgbClr val="0A1F61"/>
                </a:solidFill>
                <a:cs typeface="Tajawal ExtraBold" panose="00000800000000000000" pitchFamily="2" charset="-78"/>
              </a:rPr>
              <a:t>A mutual insurer is a corporation owned by the policyholders. There are no stockholders. The policyholders</a:t>
            </a:r>
          </a:p>
          <a:p>
            <a:pPr>
              <a:lnSpc>
                <a:spcPct val="150000"/>
              </a:lnSpc>
            </a:pPr>
            <a:r>
              <a:rPr lang="en-US" dirty="0">
                <a:solidFill>
                  <a:srgbClr val="0A1F61"/>
                </a:solidFill>
                <a:cs typeface="Tajawal ExtraBold" panose="00000800000000000000" pitchFamily="2" charset="-78"/>
              </a:rPr>
              <a:t>elect a board of directors who appoint executives to manage the corporation. Because relatively few</a:t>
            </a:r>
          </a:p>
          <a:p>
            <a:pPr>
              <a:lnSpc>
                <a:spcPct val="150000"/>
              </a:lnSpc>
            </a:pPr>
            <a:r>
              <a:rPr lang="en-US" dirty="0">
                <a:solidFill>
                  <a:srgbClr val="0A1F61"/>
                </a:solidFill>
                <a:cs typeface="Tajawal ExtraBold" panose="00000800000000000000" pitchFamily="2" charset="-78"/>
              </a:rPr>
              <a:t>policyholders bother to vote, the board of directors has effective management control of the company.</a:t>
            </a:r>
          </a:p>
          <a:p>
            <a:pPr>
              <a:lnSpc>
                <a:spcPct val="150000"/>
              </a:lnSpc>
            </a:pPr>
            <a:r>
              <a:rPr lang="en-US" dirty="0">
                <a:solidFill>
                  <a:srgbClr val="0A1F61"/>
                </a:solidFill>
                <a:cs typeface="Tajawal ExtraBold" panose="00000800000000000000" pitchFamily="2" charset="-78"/>
              </a:rPr>
              <a:t>A mutual insurer may pay dividends to the policyholders or give a rate reduction in advance. There are several types of mutual insurers, including the following:</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Advance premium mutual</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Assessment mutual</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Fraternal insurer</a:t>
            </a:r>
            <a:endParaRPr lang="en-MY"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A50A65AA-5D6F-2823-1B0D-668926A9E4E0}"/>
              </a:ext>
            </a:extLst>
          </p:cNvPr>
          <p:cNvSpPr txBox="1"/>
          <p:nvPr/>
        </p:nvSpPr>
        <p:spPr>
          <a:xfrm>
            <a:off x="6677637" y="1609375"/>
            <a:ext cx="5352177" cy="5262979"/>
          </a:xfrm>
          <a:prstGeom prst="rect">
            <a:avLst/>
          </a:prstGeom>
          <a:noFill/>
        </p:spPr>
        <p:txBody>
          <a:bodyPr wrap="square">
            <a:spAutoFit/>
          </a:bodyPr>
          <a:lstStyle/>
          <a:p>
            <a:pPr algn="r" rtl="1"/>
            <a:r>
              <a:rPr lang="ar-YE" sz="2800" b="1" dirty="0">
                <a:solidFill>
                  <a:srgbClr val="00B0F0"/>
                </a:solidFill>
                <a:latin typeface="Traditional Arabic" panose="02020603050405020304" pitchFamily="18" charset="-78"/>
                <a:cs typeface="Traditional Arabic" panose="02020603050405020304" pitchFamily="18" charset="-78"/>
              </a:rPr>
              <a:t>شركة التأمين التعاوني هي شركة مملوكة لحملة وثائق التأمين، ولا يوجد بها مساهمون. يقوم حملة الوثائق بانتخاب مجلس إدارة يقوم بتعيين المسؤولين التنفيذيين لإدارة الشركة. ونظرًا لأن عددًا قليلاً نسبيًا من حملة الوثائق يشارك في التصويت، يتمتع مجلس الإدارة بالسيطرة الفعلية على إدارة الشركة.</a:t>
            </a:r>
          </a:p>
          <a:p>
            <a:pPr algn="r" rtl="1"/>
            <a:r>
              <a:rPr lang="ar-YE" sz="2800" b="1" dirty="0">
                <a:solidFill>
                  <a:srgbClr val="00B0F0"/>
                </a:solidFill>
                <a:latin typeface="Traditional Arabic" panose="02020603050405020304" pitchFamily="18" charset="-78"/>
                <a:cs typeface="Traditional Arabic" panose="02020603050405020304" pitchFamily="18" charset="-78"/>
              </a:rPr>
              <a:t>يمكن لشركة التأمين التعاوني أن تدفع أرباحًا لحملة الوثائق أو تقدم تخفيضًا في الأسعار مقدمًا. وهناك عدة أنواع من شركات التأمين التعاوني، منها:</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التأمين التعاوني بقسط مقدم</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التأمين التعاوني بالتقييم</a:t>
            </a:r>
          </a:p>
          <a:p>
            <a:pPr marL="457200" indent="-457200" algn="r" rtl="1">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التأمين التعاوني الأخوي</a:t>
            </a:r>
            <a:endParaRPr lang="ar-YE"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73361033"/>
      </p:ext>
    </p:extLst>
  </p:cSld>
  <p:clrMapOvr>
    <a:masterClrMapping/>
  </p:clrMapOvr>
  <mc:AlternateContent xmlns:mc="http://schemas.openxmlformats.org/markup-compatibility/2006" xmlns:p14="http://schemas.microsoft.com/office/powerpoint/2010/main">
    <mc:Choice Requires="p14">
      <p:transition spd="slow" p14:dur="2000" advTm="205089"/>
    </mc:Choice>
    <mc:Fallback xmlns="">
      <p:transition spd="slow" advTm="205089"/>
    </mc:Fallback>
  </mc:AlternateContent>
  <p:extLst>
    <p:ext uri="{3A86A75C-4F4B-4683-9AE1-C65F6400EC91}">
      <p14:laserTraceLst xmlns:p14="http://schemas.microsoft.com/office/powerpoint/2010/main">
        <p14:tracePtLst>
          <p14:tracePt t="55033" x="3733800" y="6254750"/>
          <p14:tracePt t="55153" x="4162425" y="6381750"/>
          <p14:tracePt t="55158" x="4800600" y="5932488"/>
          <p14:tracePt t="55170" x="5462588" y="5472113"/>
          <p14:tracePt t="55187" x="6745288" y="4691063"/>
          <p14:tracePt t="55203" x="7850188" y="4079875"/>
          <p14:tracePt t="55220" x="8836025" y="3552825"/>
          <p14:tracePt t="55237" x="9694863" y="3178175"/>
          <p14:tracePt t="55254" x="10229850" y="2974975"/>
          <p14:tracePt t="55272" x="10602913" y="2813050"/>
          <p14:tracePt t="55288" x="10721975" y="2762250"/>
          <p14:tracePt t="55306" x="10815638" y="2744788"/>
          <p14:tracePt t="55320" x="10848975" y="2736850"/>
          <p14:tracePt t="55337" x="10866438" y="2736850"/>
          <p14:tracePt t="55376" x="10874375" y="2770188"/>
          <p14:tracePt t="55384" x="10874375" y="2830513"/>
          <p14:tracePt t="55391" x="10874375" y="2897188"/>
          <p14:tracePt t="55403" x="10883900" y="2957513"/>
          <p14:tracePt t="55420" x="10901363" y="3016250"/>
          <p14:tracePt t="55437" x="10917238" y="3067050"/>
          <p14:tracePt t="55454" x="10926763" y="3084513"/>
          <p14:tracePt t="55457" x="10926763" y="3094038"/>
          <p14:tracePt t="55470" x="10926763" y="3101975"/>
          <p14:tracePt t="55569" x="10917238" y="3101975"/>
          <p14:tracePt t="55577" x="10866438" y="3101975"/>
          <p14:tracePt t="55587" x="10790238" y="3101975"/>
          <p14:tracePt t="55604" x="10663238" y="3101975"/>
          <p14:tracePt t="55621" x="10544175" y="3101975"/>
          <p14:tracePt t="55638" x="10442575" y="3084513"/>
          <p14:tracePt t="55654" x="10323513" y="3084513"/>
          <p14:tracePt t="55657" x="10271125" y="3084513"/>
          <p14:tracePt t="55672" x="10153650" y="3076575"/>
          <p14:tracePt t="55688" x="10034588" y="3067050"/>
          <p14:tracePt t="55705" x="9906000" y="3051175"/>
          <p14:tracePt t="55720" x="9855200" y="3033713"/>
          <p14:tracePt t="55737" x="9652000" y="3033713"/>
          <p14:tracePt t="55754" x="9498013" y="3033713"/>
          <p14:tracePt t="55771" x="9312275" y="3033713"/>
          <p14:tracePt t="55787" x="9132888" y="3033713"/>
          <p14:tracePt t="55804" x="9013825" y="3033713"/>
          <p14:tracePt t="55821" x="8972550" y="3033713"/>
          <p14:tracePt t="55824" x="8955088" y="3033713"/>
          <p14:tracePt t="55836" x="8937625" y="3033713"/>
          <p14:tracePt t="55853" x="8904288" y="3051175"/>
          <p14:tracePt t="55871" x="8836025" y="3076575"/>
          <p14:tracePt t="55887" x="8759825" y="3076575"/>
          <p14:tracePt t="55903" x="8734425" y="3076575"/>
          <p14:tracePt t="55904" x="8709025" y="3076575"/>
          <p14:tracePt t="55919" x="8699500" y="3076575"/>
          <p14:tracePt t="55936" x="8683625" y="3076575"/>
          <p14:tracePt t="56015" x="8666163" y="3076575"/>
          <p14:tracePt t="56023" x="8658225" y="3076575"/>
          <p14:tracePt t="56031" x="8648700" y="3076575"/>
          <p14:tracePt t="56039" x="8632825" y="3076575"/>
          <p14:tracePt t="56053" x="8605838" y="3076575"/>
          <p14:tracePt t="56069" x="8555038" y="3076575"/>
          <p14:tracePt t="56087" x="8504238" y="3067050"/>
          <p14:tracePt t="56111" x="8496300" y="3067050"/>
          <p14:tracePt t="56223" x="8539163" y="3067050"/>
          <p14:tracePt t="56231" x="8648700" y="3067050"/>
          <p14:tracePt t="56239" x="8777288" y="3067050"/>
          <p14:tracePt t="56253" x="8929688" y="3067050"/>
          <p14:tracePt t="56256" x="9124950" y="3067050"/>
          <p14:tracePt t="56270" x="9251950" y="3076575"/>
          <p14:tracePt t="56288" x="9626600" y="3135313"/>
          <p14:tracePt t="56304" x="9728200" y="3152775"/>
          <p14:tracePt t="56305" x="9839325" y="3152775"/>
          <p14:tracePt t="56320" x="9898063" y="3160713"/>
          <p14:tracePt t="56322" x="9931400" y="3160713"/>
          <p14:tracePt t="56336" x="9983788" y="3160713"/>
          <p14:tracePt t="56353" x="10025063" y="3160713"/>
          <p14:tracePt t="56372" x="10126663" y="3160713"/>
          <p14:tracePt t="56388" x="10298113" y="3160713"/>
          <p14:tracePt t="56403" x="10433050" y="3160713"/>
          <p14:tracePt t="56420" x="10569575" y="3160713"/>
          <p14:tracePt t="56437" x="10645775" y="3160713"/>
          <p14:tracePt t="56453" x="10714038" y="3160713"/>
          <p14:tracePt t="56473" x="10764838" y="3160713"/>
          <p14:tracePt t="56488" x="10790238" y="3160713"/>
          <p14:tracePt t="56505" x="10815638" y="3160713"/>
          <p14:tracePt t="56520" x="10823575" y="3160713"/>
          <p14:tracePt t="56536" x="10841038" y="3160713"/>
          <p14:tracePt t="56554" x="10874375" y="3160713"/>
          <p14:tracePt t="56570" x="10901363" y="3160713"/>
          <p14:tracePt t="56587" x="10917238" y="3160713"/>
          <p14:tracePt t="56603" x="10952163" y="3160713"/>
          <p14:tracePt t="56620" x="11028363" y="3160713"/>
          <p14:tracePt t="56636" x="11071225" y="3160713"/>
          <p14:tracePt t="56653" x="11129963" y="3160713"/>
          <p14:tracePt t="56672" x="11172825" y="3160713"/>
          <p14:tracePt t="56688" x="11180763" y="3144838"/>
          <p14:tracePt t="58023" x="11172825" y="3144838"/>
          <p14:tracePt t="58032" x="11163300" y="3144838"/>
          <p14:tracePt t="58048" x="11155363" y="3144838"/>
          <p14:tracePt t="58064" x="11147425" y="3144838"/>
          <p14:tracePt t="58113" x="11137900" y="3144838"/>
          <p14:tracePt t="58121" x="11122025" y="3144838"/>
          <p14:tracePt t="58144" x="11112500" y="3144838"/>
          <p14:tracePt t="58160" x="11104563" y="3144838"/>
          <p14:tracePt t="58168" x="11096625" y="3144838"/>
          <p14:tracePt t="58176" x="11087100" y="3144838"/>
          <p14:tracePt t="58200" x="11079163" y="3144838"/>
          <p14:tracePt t="58281" x="11061700" y="3144838"/>
          <p14:tracePt t="58288" x="11053763" y="3144838"/>
          <p14:tracePt t="58304" x="11028363" y="3144838"/>
          <p14:tracePt t="58321" x="11018838" y="3144838"/>
          <p14:tracePt t="58344" x="11010900" y="3144838"/>
          <p14:tracePt t="58360" x="11002963" y="3144838"/>
          <p14:tracePt t="58369" x="10985500" y="3144838"/>
          <p14:tracePt t="58386" x="10968038" y="3144838"/>
          <p14:tracePt t="58403" x="10917238" y="3144838"/>
          <p14:tracePt t="58419" x="10883900" y="3144838"/>
          <p14:tracePt t="58437" x="10874375" y="3144838"/>
          <p14:tracePt t="58513" x="10858500" y="3144838"/>
          <p14:tracePt t="58538" x="10848975" y="3144838"/>
          <p14:tracePt t="58584" x="10841038" y="3144838"/>
          <p14:tracePt t="58673" x="10833100" y="3144838"/>
          <p14:tracePt t="58793" x="10823575" y="3144838"/>
          <p14:tracePt t="58825" x="10815638" y="3144838"/>
          <p14:tracePt t="58833" x="10807700" y="3144838"/>
          <p14:tracePt t="58857" x="10798175" y="3144838"/>
          <p14:tracePt t="58864" x="10790238" y="3144838"/>
          <p14:tracePt t="58872" x="10782300" y="3144838"/>
          <p14:tracePt t="58904" x="10764838" y="3144838"/>
          <p14:tracePt t="58928" x="10756900" y="3144838"/>
          <p14:tracePt t="58937" x="10729913" y="3144838"/>
          <p14:tracePt t="58993" x="10721975" y="3144838"/>
          <p14:tracePt t="59008" x="10714038" y="3144838"/>
          <p14:tracePt t="59016" x="10704513" y="3144838"/>
          <p14:tracePt t="59032" x="10688638" y="3144838"/>
          <p14:tracePt t="59040" x="10679113" y="3144838"/>
          <p14:tracePt t="59052" x="10663238" y="3144838"/>
          <p14:tracePt t="59069" x="10653713" y="3144838"/>
          <p14:tracePt t="59086" x="10628313" y="3135313"/>
          <p14:tracePt t="59088" x="10620375" y="3135313"/>
          <p14:tracePt t="59112" x="10602913" y="3135313"/>
          <p14:tracePt t="59154" x="10594975" y="3135313"/>
          <p14:tracePt t="59209" x="10585450" y="3127375"/>
          <p14:tracePt t="59232" x="10577513" y="3127375"/>
          <p14:tracePt t="59248" x="10569575" y="3127375"/>
          <p14:tracePt t="59256" x="10560050" y="3127375"/>
          <p14:tracePt t="59269" x="10552113" y="3127375"/>
          <p14:tracePt t="59285" x="10544175" y="3127375"/>
          <p14:tracePt t="59305" x="10526713" y="3127375"/>
          <p14:tracePt t="59320" x="10509250" y="3127375"/>
          <p14:tracePt t="59335" x="10501313" y="3127375"/>
          <p14:tracePt t="59352" x="10493375" y="3127375"/>
          <p14:tracePt t="59355" x="10475913" y="3127375"/>
          <p14:tracePt t="59376" x="10467975" y="3127375"/>
          <p14:tracePt t="59385" x="10458450" y="3127375"/>
          <p14:tracePt t="59402" x="10425113" y="3127375"/>
          <p14:tracePt t="59419" x="10407650" y="3127375"/>
          <p14:tracePt t="59435" x="10382250" y="3127375"/>
          <p14:tracePt t="59452" x="10374313" y="3127375"/>
          <p14:tracePt t="59469" x="10364788" y="3127375"/>
          <p14:tracePt t="59505" x="10348913" y="3127375"/>
          <p14:tracePt t="59528" x="10331450" y="3127375"/>
          <p14:tracePt t="59536" x="10313988" y="3127375"/>
          <p14:tracePt t="59553" x="10298113" y="3127375"/>
          <p14:tracePt t="59559" x="10263188" y="3109913"/>
          <p14:tracePt t="59568" x="10245725" y="3109913"/>
          <p14:tracePt t="59585" x="10169525" y="3109913"/>
          <p14:tracePt t="59602" x="10101263" y="3094038"/>
          <p14:tracePt t="59619" x="10059988" y="3094038"/>
          <p14:tracePt t="59635" x="10017125" y="3084513"/>
          <p14:tracePt t="59652" x="9931400" y="3067050"/>
          <p14:tracePt t="59668" x="9779000" y="3067050"/>
          <p14:tracePt t="59686" x="9591675" y="3067050"/>
          <p14:tracePt t="59702" x="9439275" y="3067050"/>
          <p14:tracePt t="59704" x="9380538" y="3067050"/>
          <p14:tracePt t="59721" x="9286875" y="3067050"/>
          <p14:tracePt t="59737" x="9244013" y="3067050"/>
          <p14:tracePt t="59752" x="9209088" y="3067050"/>
          <p14:tracePt t="59754" x="9201150" y="3067050"/>
          <p14:tracePt t="59769" x="9132888" y="3059113"/>
          <p14:tracePt t="59786" x="9082088" y="3051175"/>
          <p14:tracePt t="59802" x="9023350" y="3051175"/>
          <p14:tracePt t="59819" x="8972550" y="3051175"/>
          <p14:tracePt t="59835" x="8912225" y="3051175"/>
          <p14:tracePt t="59852" x="8861425" y="3051175"/>
          <p14:tracePt t="59869" x="8818563" y="3051175"/>
          <p14:tracePt t="59886" x="8750300" y="3041650"/>
          <p14:tracePt t="59904" x="8699500" y="3033713"/>
          <p14:tracePt t="59918" x="8691563" y="3033713"/>
          <p14:tracePt t="59937" x="8666163" y="3033713"/>
          <p14:tracePt t="59952" x="8658225" y="3025775"/>
          <p14:tracePt t="59954" x="8640763" y="3025775"/>
          <p14:tracePt t="59968" x="8605838" y="3025775"/>
          <p14:tracePt t="59984" x="8462963" y="3025775"/>
          <p14:tracePt t="60001" x="8359775" y="3025775"/>
          <p14:tracePt t="60018" x="8275638" y="3025775"/>
          <p14:tracePt t="60035" x="8232775" y="3025775"/>
          <p14:tracePt t="60051" x="8207375" y="3025775"/>
          <p14:tracePt t="60068" x="8199438" y="3025775"/>
          <p14:tracePt t="60085" x="8181975" y="3025775"/>
          <p14:tracePt t="60101" x="8164513" y="3025775"/>
          <p14:tracePt t="60118" x="8156575" y="3025775"/>
          <p14:tracePt t="60137" x="8147050" y="3025775"/>
          <p14:tracePt t="60154" x="8139113" y="3025775"/>
          <p14:tracePt t="60184" x="8113713" y="3025775"/>
          <p14:tracePt t="60208" x="8105775" y="3025775"/>
          <p14:tracePt t="60216" x="8088313" y="3025775"/>
          <p14:tracePt t="60248" x="8080375" y="3025775"/>
          <p14:tracePt t="60255" x="8062913" y="3025775"/>
          <p14:tracePt t="60269" x="8045450" y="3025775"/>
          <p14:tracePt t="60285" x="8020050" y="3025775"/>
          <p14:tracePt t="60288" x="8004175" y="3025775"/>
          <p14:tracePt t="60301" x="7977188" y="3025775"/>
          <p14:tracePt t="60319" x="7910513" y="3025775"/>
          <p14:tracePt t="60337" x="7859713" y="3025775"/>
          <p14:tracePt t="60352" x="7832725" y="3025775"/>
          <p14:tracePt t="60355" x="7816850" y="3025775"/>
          <p14:tracePt t="60368" x="7791450" y="3025775"/>
          <p14:tracePt t="60385" x="7740650" y="3025775"/>
          <p14:tracePt t="60401" x="7688263" y="3025775"/>
          <p14:tracePt t="60418" x="7629525" y="3025775"/>
          <p14:tracePt t="60435" x="7570788" y="3025775"/>
          <p14:tracePt t="60452" x="7502525" y="3025775"/>
          <p14:tracePt t="60468" x="7416800" y="3016250"/>
          <p14:tracePt t="60485" x="7348538" y="3016250"/>
          <p14:tracePt t="60488" x="7323138" y="3016250"/>
          <p14:tracePt t="60501" x="7307263" y="3016250"/>
          <p14:tracePt t="60521" x="7281863" y="3016250"/>
          <p14:tracePt t="60570" x="7272338" y="3016250"/>
          <p14:tracePt t="60584" x="7264400" y="3016250"/>
          <p14:tracePt t="60601" x="7256463" y="3016250"/>
          <p14:tracePt t="60961" x="7281863" y="3016250"/>
          <p14:tracePt t="60970" x="7307263" y="3016250"/>
          <p14:tracePt t="60975" x="7323138" y="3016250"/>
          <p14:tracePt t="60984" x="7366000" y="3016250"/>
          <p14:tracePt t="61001" x="7467600" y="3016250"/>
          <p14:tracePt t="61018" x="7586663" y="3016250"/>
          <p14:tracePt t="61035" x="7723188" y="3016250"/>
          <p14:tracePt t="61051" x="7900988" y="3016250"/>
          <p14:tracePt t="61069" x="8070850" y="3016250"/>
          <p14:tracePt t="61073" x="8156575" y="3016250"/>
          <p14:tracePt t="61084" x="8240713" y="3016250"/>
          <p14:tracePt t="61101" x="8369300" y="3016250"/>
          <p14:tracePt t="61120" x="8555038" y="3016250"/>
          <p14:tracePt t="61136" x="8666163" y="3016250"/>
          <p14:tracePt t="61153" x="8767763" y="3016250"/>
          <p14:tracePt t="61168" x="8843963" y="3016250"/>
          <p14:tracePt t="61170" x="8904288" y="3016250"/>
          <p14:tracePt t="61184" x="9013825" y="3016250"/>
          <p14:tracePt t="61201" x="9158288" y="3016250"/>
          <p14:tracePt t="61218" x="9261475" y="3016250"/>
          <p14:tracePt t="61234" x="9345613" y="3016250"/>
          <p14:tracePt t="61252" x="9413875" y="3016250"/>
          <p14:tracePt t="61268" x="9472613" y="3016250"/>
          <p14:tracePt t="61284" x="9532938" y="3016250"/>
          <p14:tracePt t="61302" x="9583738" y="3016250"/>
          <p14:tracePt t="61320" x="9771063" y="3016250"/>
          <p14:tracePt t="61336" x="9940925" y="3016250"/>
          <p14:tracePt t="61352" x="10126663" y="3016250"/>
          <p14:tracePt t="61368" x="10194925" y="3016250"/>
          <p14:tracePt t="61370" x="10245725" y="3016250"/>
          <p14:tracePt t="61384" x="10306050" y="3016250"/>
          <p14:tracePt t="61401" x="10348913" y="3008313"/>
          <p14:tracePt t="61417" x="10382250" y="2990850"/>
          <p14:tracePt t="61434" x="10433050" y="2982913"/>
          <p14:tracePt t="61451" x="10483850" y="2965450"/>
          <p14:tracePt t="61468" x="10534650" y="2957513"/>
          <p14:tracePt t="61484" x="10560050" y="2957513"/>
          <p14:tracePt t="61501" x="10577513" y="2957513"/>
          <p14:tracePt t="61553" x="10594975" y="2957513"/>
          <p14:tracePt t="61561" x="10602913" y="2957513"/>
          <p14:tracePt t="61576" x="10620375" y="2957513"/>
          <p14:tracePt t="61585" x="10645775" y="2957513"/>
          <p14:tracePt t="61600" x="10663238" y="2949575"/>
          <p14:tracePt t="61618" x="10696575" y="2949575"/>
          <p14:tracePt t="61634" x="10721975" y="2949575"/>
          <p14:tracePt t="61651" x="10756900" y="2949575"/>
          <p14:tracePt t="61667" x="10764838" y="2949575"/>
          <p14:tracePt t="61685" x="10790238" y="2949575"/>
          <p14:tracePt t="61688" x="10798175" y="2949575"/>
          <p14:tracePt t="61700" x="10815638" y="2949575"/>
          <p14:tracePt t="61720" x="10823575" y="2949575"/>
          <p14:tracePt t="62025" x="10815638" y="2949575"/>
          <p14:tracePt t="62033" x="10798175" y="2949575"/>
          <p14:tracePt t="62049" x="10790238" y="2949575"/>
          <p14:tracePt t="62055" x="10764838" y="2949575"/>
          <p14:tracePt t="62067" x="10739438" y="2957513"/>
          <p14:tracePt t="62084" x="10679113" y="2957513"/>
          <p14:tracePt t="62101" x="10620375" y="2957513"/>
          <p14:tracePt t="62118" x="10585450" y="2965450"/>
          <p14:tracePt t="62134" x="10552113" y="2965450"/>
          <p14:tracePt t="62154" x="10526713" y="2982913"/>
          <p14:tracePt t="62168" x="10467975" y="2990850"/>
          <p14:tracePt t="62184" x="10450513" y="2990850"/>
          <p14:tracePt t="62201" x="10245725" y="3016250"/>
          <p14:tracePt t="62217" x="10067925" y="3059113"/>
          <p14:tracePt t="62235" x="9966325" y="3067050"/>
          <p14:tracePt t="62251" x="9890125" y="3084513"/>
          <p14:tracePt t="62268" x="9855200" y="3094038"/>
          <p14:tracePt t="62284" x="9821863" y="3094038"/>
          <p14:tracePt t="62301" x="9771063" y="3101975"/>
          <p14:tracePt t="62317" x="9659938" y="3109913"/>
          <p14:tracePt t="62336" x="9439275" y="3144838"/>
          <p14:tracePt t="62352" x="9363075" y="3152775"/>
          <p14:tracePt t="62368" x="9345613" y="3152775"/>
          <p14:tracePt t="62369" x="9328150" y="3152775"/>
          <p14:tracePt t="62385" x="9312275" y="3152775"/>
          <p14:tracePt t="62401" x="9294813" y="3152775"/>
          <p14:tracePt t="62417" x="9277350" y="3152775"/>
          <p14:tracePt t="62434" x="9201150" y="3152775"/>
          <p14:tracePt t="62451" x="9056688" y="3152775"/>
          <p14:tracePt t="62468" x="8955088" y="3152775"/>
          <p14:tracePt t="62484" x="8921750" y="3152775"/>
          <p14:tracePt t="62500" x="8912225" y="3152775"/>
          <p14:tracePt t="62553" x="8904288" y="3152775"/>
          <p14:tracePt t="62559" x="8886825" y="3152775"/>
          <p14:tracePt t="62568" x="8878888" y="3152775"/>
          <p14:tracePt t="62583" x="8869363" y="3152775"/>
          <p14:tracePt t="62601" x="8853488" y="3152775"/>
          <p14:tracePt t="62602" x="8843963" y="3152775"/>
          <p14:tracePt t="62618" x="8818563" y="3152775"/>
          <p14:tracePt t="62634" x="8767763" y="3170238"/>
          <p14:tracePt t="62650" x="8666163" y="3170238"/>
          <p14:tracePt t="62667" x="8597900" y="3170238"/>
          <p14:tracePt t="62684" x="8564563" y="3170238"/>
          <p14:tracePt t="62701" x="8539163" y="3170238"/>
          <p14:tracePt t="62720" x="8513763" y="3170238"/>
          <p14:tracePt t="62734" x="8496300" y="3170238"/>
          <p14:tracePt t="62753" x="8410575" y="3170238"/>
          <p14:tracePt t="62769" x="8334375" y="3170238"/>
          <p14:tracePt t="62784" x="8308975" y="3170238"/>
          <p14:tracePt t="62786" x="8266113" y="3170238"/>
          <p14:tracePt t="62800" x="8199438" y="3170238"/>
          <p14:tracePt t="62817" x="8164513" y="3170238"/>
          <p14:tracePt t="62834" x="8113713" y="3170238"/>
          <p14:tracePt t="62851" x="8054975" y="3170238"/>
          <p14:tracePt t="62867" x="7977188" y="3160713"/>
          <p14:tracePt t="62884" x="7900988" y="3160713"/>
          <p14:tracePt t="62900" x="7842250" y="3144838"/>
          <p14:tracePt t="62917" x="7791450" y="3144838"/>
          <p14:tracePt t="62921" x="7781925" y="3135313"/>
          <p14:tracePt t="62936" x="7766050" y="3135313"/>
          <p14:tracePt t="62953" x="7756525" y="3135313"/>
          <p14:tracePt t="62968" x="7731125" y="3135313"/>
          <p14:tracePt t="62969" x="7688263" y="3135313"/>
          <p14:tracePt t="62984" x="7680325" y="3135313"/>
          <p14:tracePt t="62987" x="7646988" y="3135313"/>
          <p14:tracePt t="63000" x="7586663" y="3135313"/>
          <p14:tracePt t="63017" x="7535863" y="3135313"/>
          <p14:tracePt t="63034" x="7502525" y="3135313"/>
          <p14:tracePt t="63051" x="7467600" y="3135313"/>
          <p14:tracePt t="63067" x="7459663" y="3135313"/>
          <p14:tracePt t="63088" x="7451725" y="3135313"/>
          <p14:tracePt t="63153" x="7434263" y="3135313"/>
          <p14:tracePt t="63161" x="7426325" y="3127375"/>
          <p14:tracePt t="63208" x="7416800" y="3127375"/>
          <p14:tracePt t="63224" x="7400925" y="3127375"/>
          <p14:tracePt t="66537" x="7383463" y="3119438"/>
          <p14:tracePt t="66545" x="7373938" y="3119438"/>
          <p14:tracePt t="66552" x="7366000" y="3119438"/>
          <p14:tracePt t="66565" x="7358063" y="3119438"/>
          <p14:tracePt t="66585" x="7289800" y="3119438"/>
          <p14:tracePt t="66600" x="7204075" y="3119438"/>
          <p14:tracePt t="66615" x="7162800" y="3119438"/>
          <p14:tracePt t="66632" x="7000875" y="3160713"/>
          <p14:tracePt t="66634" x="6924675" y="3195638"/>
          <p14:tracePt t="66648" x="6770688" y="3228975"/>
          <p14:tracePt t="66665" x="6694488" y="3254375"/>
          <p14:tracePt t="66682" x="6618288" y="3263900"/>
          <p14:tracePt t="66699" x="6575425" y="3271838"/>
          <p14:tracePt t="66716" x="6559550" y="3271838"/>
          <p14:tracePt t="66732" x="6524625" y="3279775"/>
          <p14:tracePt t="66749" x="6483350" y="3289300"/>
          <p14:tracePt t="66766" x="6430963" y="3297238"/>
          <p14:tracePt t="66783" x="6296025" y="3314700"/>
          <p14:tracePt t="66801" x="6202363" y="3330575"/>
          <p14:tracePt t="66816" x="6116638" y="3340100"/>
          <p14:tracePt t="66832" x="6057900" y="3348038"/>
          <p14:tracePt t="66834" x="6024563" y="3348038"/>
          <p14:tracePt t="66849" x="5972175" y="3355975"/>
          <p14:tracePt t="66865" x="5862638" y="3382963"/>
          <p14:tracePt t="66882" x="5794375" y="3390900"/>
          <p14:tracePt t="66899" x="5761038" y="3398838"/>
          <p14:tracePt t="66915" x="5708650" y="3398838"/>
          <p14:tracePt t="66932" x="5649913" y="3398838"/>
          <p14:tracePt t="66949" x="5581650" y="3398838"/>
          <p14:tracePt t="66965" x="5497513" y="3398838"/>
          <p14:tracePt t="66985" x="5429250" y="3398838"/>
          <p14:tracePt t="67001" x="5394325" y="3398838"/>
          <p14:tracePt t="67016" x="5368925" y="3398838"/>
          <p14:tracePt t="67031" x="5360988" y="3398838"/>
          <p14:tracePt t="67048" x="5267325" y="3424238"/>
          <p14:tracePt t="67065" x="5173663" y="3433763"/>
          <p14:tracePt t="67081" x="5140325" y="3433763"/>
          <p14:tracePt t="67098" x="5122863" y="3441700"/>
          <p14:tracePt t="67137" x="5106988" y="3441700"/>
          <p14:tracePt t="67144" x="5089525" y="3441700"/>
          <p14:tracePt t="67151" x="5072063" y="3441700"/>
          <p14:tracePt t="67165" x="5029200" y="3467100"/>
          <p14:tracePt t="67182" x="4970463" y="3475038"/>
          <p14:tracePt t="67200" x="4919663" y="3475038"/>
          <p14:tracePt t="67220" x="4902200" y="3484563"/>
          <p14:tracePt t="67232" x="4894263" y="3484563"/>
          <p14:tracePt t="67248" x="4884738" y="3484563"/>
          <p14:tracePt t="67266" x="4876800" y="3502025"/>
          <p14:tracePt t="67345" x="4876800" y="3509963"/>
          <p14:tracePt t="67352" x="4876800" y="3543300"/>
          <p14:tracePt t="67366" x="4876800" y="3552825"/>
          <p14:tracePt t="67369" x="4876800" y="3560763"/>
          <p14:tracePt t="67382" x="4935538" y="3560763"/>
          <p14:tracePt t="67400" x="5089525" y="3459163"/>
          <p14:tracePt t="67416" x="5106988" y="3459163"/>
          <p14:tracePt t="67586" x="5114925" y="3459163"/>
          <p14:tracePt t="67601" x="5122863" y="3459163"/>
          <p14:tracePt t="67608" x="5132388" y="3459163"/>
          <p14:tracePt t="67616" x="5148263" y="3449638"/>
          <p14:tracePt t="67633" x="5157788" y="3441700"/>
          <p14:tracePt t="67736" x="5157788" y="3433763"/>
          <p14:tracePt t="67744" x="5148263" y="3433763"/>
          <p14:tracePt t="67751" x="5140325" y="3433763"/>
          <p14:tracePt t="67765" x="5132388" y="3433763"/>
          <p14:tracePt t="67784" x="5089525" y="3433763"/>
          <p14:tracePt t="67800" x="5054600" y="3433763"/>
          <p14:tracePt t="67817" x="5021263" y="3433763"/>
          <p14:tracePt t="67832" x="4978400" y="3433763"/>
          <p14:tracePt t="67833" x="4945063" y="3441700"/>
          <p14:tracePt t="67848" x="4894263" y="3449638"/>
          <p14:tracePt t="67850" x="4851400" y="3459163"/>
          <p14:tracePt t="67865" x="4732338" y="3475038"/>
          <p14:tracePt t="67882" x="4638675" y="3502025"/>
          <p14:tracePt t="67899" x="4545013" y="3527425"/>
          <p14:tracePt t="67915" x="4384675" y="3568700"/>
          <p14:tracePt t="67931" x="4265613" y="3603625"/>
          <p14:tracePt t="67948" x="4205288" y="3611563"/>
          <p14:tracePt t="67965" x="4137025" y="3636963"/>
          <p14:tracePt t="67984" x="4027488" y="3654425"/>
          <p14:tracePt t="67999" x="3959225" y="3671888"/>
          <p14:tracePt t="68016" x="3900488" y="3671888"/>
          <p14:tracePt t="68031" x="3865563" y="3671888"/>
          <p14:tracePt t="68032" x="3822700" y="3671888"/>
          <p14:tracePt t="68047" x="3781425" y="3671888"/>
          <p14:tracePt t="68064" x="3678238" y="3671888"/>
          <p14:tracePt t="68081" x="3594100" y="3671888"/>
          <p14:tracePt t="68098" x="3457575" y="3679825"/>
          <p14:tracePt t="68116" x="3305175" y="3687763"/>
          <p14:tracePt t="68131" x="3160713" y="3687763"/>
          <p14:tracePt t="68148" x="3033713" y="3687763"/>
          <p14:tracePt t="68165" x="2897188" y="3687763"/>
          <p14:tracePt t="68168" x="2811463" y="3687763"/>
          <p14:tracePt t="68181" x="2744788" y="3687763"/>
          <p14:tracePt t="68200" x="2430463" y="3687763"/>
          <p14:tracePt t="68216" x="2217738" y="3687763"/>
          <p14:tracePt t="68231" x="2132013" y="3687763"/>
          <p14:tracePt t="68233" x="2038350" y="3687763"/>
          <p14:tracePt t="68247" x="1954213" y="3687763"/>
          <p14:tracePt t="68264" x="1724025" y="3687763"/>
          <p14:tracePt t="68281" x="1528763" y="3687763"/>
          <p14:tracePt t="68297" x="1300163" y="3687763"/>
          <p14:tracePt t="68314" x="1069975" y="3687763"/>
          <p14:tracePt t="68331" x="917575" y="3687763"/>
          <p14:tracePt t="68347" x="823913" y="3687763"/>
          <p14:tracePt t="68365" x="781050" y="3687763"/>
          <p14:tracePt t="68368" x="765175" y="3687763"/>
          <p14:tracePt t="68381" x="739775" y="3687763"/>
          <p14:tracePt t="68398" x="636588" y="3679825"/>
          <p14:tracePt t="68400" x="560388" y="3679825"/>
          <p14:tracePt t="68415" x="501650" y="3671888"/>
          <p14:tracePt t="68417" x="441325" y="3662363"/>
          <p14:tracePt t="68432" x="400050" y="3662363"/>
          <p14:tracePt t="68434" x="365125" y="3654425"/>
          <p14:tracePt t="68448" x="357188" y="3654425"/>
          <p14:tracePt t="68450" x="339725" y="3654425"/>
          <p14:tracePt t="68577" x="331788" y="3646488"/>
          <p14:tracePt t="68618" x="331788" y="3629025"/>
          <p14:tracePt t="68657" x="339725" y="3629025"/>
          <p14:tracePt t="68673" x="347663" y="3629025"/>
          <p14:tracePt t="68680" x="357188" y="3629025"/>
          <p14:tracePt t="68688" x="365125" y="3629025"/>
          <p14:tracePt t="68697" x="382588" y="3629025"/>
          <p14:tracePt t="68715" x="400050" y="3629025"/>
          <p14:tracePt t="68732" x="425450" y="3629025"/>
          <p14:tracePt t="68748" x="466725" y="3629025"/>
          <p14:tracePt t="68765" x="509588" y="3629025"/>
          <p14:tracePt t="68769" x="534988" y="3629025"/>
          <p14:tracePt t="68781" x="560388" y="3629025"/>
          <p14:tracePt t="68798" x="661988" y="3629025"/>
          <p14:tracePt t="68816" x="849313" y="3629025"/>
          <p14:tracePt t="68832" x="917575" y="3629025"/>
          <p14:tracePt t="68848" x="942975" y="3629025"/>
          <p14:tracePt t="68850" x="950913" y="3629025"/>
          <p14:tracePt t="68864" x="968375" y="3629025"/>
          <p14:tracePt t="68881" x="976313" y="3629025"/>
          <p14:tracePt t="68898" x="1003300" y="3629025"/>
          <p14:tracePt t="68914" x="1036638" y="3629025"/>
          <p14:tracePt t="68931" x="1069975" y="3629025"/>
          <p14:tracePt t="68948" x="1112838" y="3629025"/>
          <p14:tracePt t="68965" x="1173163" y="3629025"/>
          <p14:tracePt t="68968" x="1206500" y="3629025"/>
          <p14:tracePt t="68981" x="1249363" y="3629025"/>
          <p14:tracePt t="68998" x="1350963" y="3629025"/>
          <p14:tracePt t="69001" x="1401763" y="3629025"/>
          <p14:tracePt t="69016" x="1546225" y="3629025"/>
          <p14:tracePt t="69033" x="1708150" y="3629025"/>
          <p14:tracePt t="69049" x="1776413" y="3629025"/>
          <p14:tracePt t="69051" x="1835150" y="3629025"/>
          <p14:tracePt t="69064" x="1893888" y="3629025"/>
          <p14:tracePt t="69081" x="1962150" y="3629025"/>
          <p14:tracePt t="69098" x="1987550" y="3629025"/>
          <p14:tracePt t="69115" x="2005013" y="3629025"/>
          <p14:tracePt t="69131" x="2038350" y="3629025"/>
          <p14:tracePt t="69148" x="2081213" y="3629025"/>
          <p14:tracePt t="69164" x="2116138" y="3629025"/>
          <p14:tracePt t="69182" x="2166938" y="3629025"/>
          <p14:tracePt t="69200" x="2260600" y="3629025"/>
          <p14:tracePt t="69216" x="2301875" y="3629025"/>
          <p14:tracePt t="69232" x="2344738" y="3629025"/>
          <p14:tracePt t="69247" x="2379663" y="3629025"/>
          <p14:tracePt t="69249" x="2420938" y="3629025"/>
          <p14:tracePt t="69263" x="2455863" y="3629025"/>
          <p14:tracePt t="69281" x="2524125" y="3629025"/>
          <p14:tracePt t="69298" x="2582863" y="3629025"/>
          <p14:tracePt t="69314" x="2676525" y="3629025"/>
          <p14:tracePt t="69331" x="2727325" y="3629025"/>
          <p14:tracePt t="69347" x="2778125" y="3629025"/>
          <p14:tracePt t="69364" x="2854325" y="3629025"/>
          <p14:tracePt t="69381" x="2914650" y="3629025"/>
          <p14:tracePt t="69397" x="2998788" y="3629025"/>
          <p14:tracePt t="69416" x="3152775" y="3629025"/>
          <p14:tracePt t="69432" x="3211513" y="3629025"/>
          <p14:tracePt t="69447" x="3228975" y="3629025"/>
          <p14:tracePt t="69448" x="3254375" y="3629025"/>
          <p14:tracePt t="69464" x="3279775" y="3629025"/>
          <p14:tracePt t="69465" x="3287713" y="3629025"/>
          <p14:tracePt t="69488" x="3305175" y="3629025"/>
          <p14:tracePt t="73928" x="3313113" y="3629025"/>
          <p14:tracePt t="73936" x="3338513" y="3629025"/>
          <p14:tracePt t="73945" x="3381375" y="3636963"/>
          <p14:tracePt t="73962" x="3398838" y="3636963"/>
          <p14:tracePt t="73979" x="3414713" y="3636963"/>
          <p14:tracePt t="73995" x="3424238" y="3636963"/>
          <p14:tracePt t="74032" x="3457575" y="3636963"/>
          <p14:tracePt t="74048" x="3467100" y="3636963"/>
          <p14:tracePt t="74056" x="3492500" y="3636963"/>
          <p14:tracePt t="74064" x="3508375" y="3636963"/>
          <p14:tracePt t="74080" x="3576638" y="3636963"/>
          <p14:tracePt t="74096" x="3695700" y="3636963"/>
          <p14:tracePt t="74113" x="3756025" y="3636963"/>
          <p14:tracePt t="74129" x="3789363" y="3636963"/>
          <p14:tracePt t="74145" x="3797300" y="3636963"/>
          <p14:tracePt t="74162" x="3814763" y="3636963"/>
          <p14:tracePt t="74192" x="3822700" y="3636963"/>
          <p14:tracePt t="74216" x="3832225" y="3636963"/>
          <p14:tracePt t="74232" x="3840163" y="3636963"/>
          <p14:tracePt t="74256" x="3848100" y="3636963"/>
          <p14:tracePt t="74273" x="3857625" y="3636963"/>
          <p14:tracePt t="74288" x="3873500" y="3636963"/>
          <p14:tracePt t="74296" x="3883025" y="3636963"/>
          <p14:tracePt t="74313" x="3890963" y="3636963"/>
          <p14:tracePt t="74320" x="3900488" y="3636963"/>
          <p14:tracePt t="74328" x="3908425" y="3636963"/>
          <p14:tracePt t="74345" x="3951288" y="3636963"/>
          <p14:tracePt t="74362" x="4017963" y="3636963"/>
          <p14:tracePt t="74378" x="4103688" y="3646488"/>
          <p14:tracePt t="74396" x="4154488" y="3654425"/>
          <p14:tracePt t="74414" x="4197350" y="3671888"/>
          <p14:tracePt t="74416" x="4230688" y="3671888"/>
          <p14:tracePt t="74429" x="4248150" y="3671888"/>
          <p14:tracePt t="74446" x="4265613" y="3671888"/>
          <p14:tracePt t="74464" x="4291013" y="3671888"/>
          <p14:tracePt t="74480" x="4298950" y="3671888"/>
          <p14:tracePt t="74639" x="4306888" y="3671888"/>
          <p14:tracePt t="74647" x="4324350" y="3671888"/>
          <p14:tracePt t="74655" x="4332288" y="3679825"/>
          <p14:tracePt t="74914" x="4332288" y="3705225"/>
          <p14:tracePt t="74920" x="4332288" y="3713163"/>
          <p14:tracePt t="74928" x="4324350" y="3722688"/>
          <p14:tracePt t="201051" x="4316413" y="3722688"/>
          <p14:tracePt t="201058" x="4248150" y="3722688"/>
          <p14:tracePt t="201072" x="3781425" y="3527425"/>
          <p14:tracePt t="201089" x="3449638" y="3365500"/>
          <p14:tracePt t="201106" x="3313113" y="3271838"/>
          <p14:tracePt t="201123" x="3287713" y="3271838"/>
          <p14:tracePt t="201224" x="3297238" y="3271838"/>
          <p14:tracePt t="201242" x="3297238" y="3279775"/>
          <p14:tracePt t="201248" x="3297238" y="3289300"/>
          <p14:tracePt t="201257" x="3297238" y="3305175"/>
          <p14:tracePt t="201272" x="3287713" y="3322638"/>
          <p14:tracePt t="201289" x="3279775" y="3330575"/>
          <p14:tracePt t="201306" x="3262313" y="3355975"/>
          <p14:tracePt t="201336" x="3244850" y="3373438"/>
          <p14:tracePt t="201343" x="3228975" y="3390900"/>
          <p14:tracePt t="201356" x="3203575" y="3424238"/>
          <p14:tracePt t="201372" x="3160713" y="3459163"/>
          <p14:tracePt t="201376" x="3143250" y="3492500"/>
          <p14:tracePt t="201389" x="3135313" y="3502025"/>
          <p14:tracePt t="201408" x="3033713" y="3560763"/>
          <p14:tracePt t="201424" x="2965450" y="3611563"/>
          <p14:tracePt t="201441" x="2914650" y="3636963"/>
          <p14:tracePt t="201457" x="2879725" y="3646488"/>
          <p14:tracePt t="201472" x="2854325" y="3646488"/>
          <p14:tracePt t="201496" x="2846388" y="3646488"/>
          <p14:tracePt t="201505" x="2828925" y="3646488"/>
          <p14:tracePt t="201522" x="2820988" y="3535363"/>
          <p14:tracePt t="201539" x="2803525" y="3238500"/>
          <p14:tracePt t="201556" x="2803525" y="2957513"/>
          <p14:tracePt t="201572" x="2803525" y="2752725"/>
          <p14:tracePt t="201589" x="2803525" y="2582863"/>
          <p14:tracePt t="201606" x="2803525" y="2473325"/>
          <p14:tracePt t="201625" x="2760663" y="2227263"/>
          <p14:tracePt t="201641" x="2701925" y="2047875"/>
          <p14:tracePt t="201656" x="2651125" y="1946275"/>
          <p14:tracePt t="201659" x="2600325" y="1835150"/>
          <p14:tracePt t="201672" x="2557463" y="1751013"/>
          <p14:tracePt t="201689" x="2405063" y="1512888"/>
          <p14:tracePt t="201706" x="2319338" y="1427163"/>
          <p14:tracePt t="201722" x="2260600" y="1385888"/>
          <p14:tracePt t="201739" x="2200275" y="1343025"/>
          <p14:tracePt t="201756" x="2149475" y="1308100"/>
          <p14:tracePt t="201772" x="2055813" y="1249363"/>
          <p14:tracePt t="201789" x="1946275" y="1189038"/>
          <p14:tracePt t="201806" x="1776413" y="1087438"/>
          <p14:tracePt t="201824" x="1487488" y="900113"/>
          <p14:tracePt t="201842" x="1317625" y="798513"/>
          <p14:tracePt t="201856" x="1257300" y="755650"/>
          <p14:tracePt t="201858" x="1163638" y="696913"/>
          <p14:tracePt t="201872" x="1087438" y="646113"/>
          <p14:tracePt t="201889" x="950913" y="577850"/>
          <p14:tracePt t="201905" x="884238" y="534988"/>
          <p14:tracePt t="201923" x="823913" y="501650"/>
          <p14:tracePt t="201939" x="747713" y="450850"/>
          <p14:tracePt t="201955" x="688975" y="390525"/>
          <p14:tracePt t="201972" x="603250" y="322263"/>
          <p14:tracePt t="201976" x="527050" y="271463"/>
          <p14:tracePt t="201988" x="458788" y="212725"/>
          <p14:tracePt t="202006" x="339725" y="136525"/>
          <p14:tracePt t="202008" x="288925" y="762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50" y="580863"/>
            <a:ext cx="7162800" cy="10361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Advance Premium Mutual</a:t>
            </a:r>
            <a:r>
              <a:rPr lang="ar-YE" sz="3600" b="1" dirty="0">
                <a:solidFill>
                  <a:schemeClr val="bg1"/>
                </a:solidFill>
                <a:latin typeface="Alexandria" charset="0"/>
              </a:rPr>
              <a:t> </a:t>
            </a:r>
          </a:p>
          <a:p>
            <a:pPr algn="ctr"/>
            <a:r>
              <a:rPr lang="en-MY" sz="3600" b="1" dirty="0">
                <a:solidFill>
                  <a:schemeClr val="bg1"/>
                </a:solidFill>
                <a:latin typeface="Alexandria" charset="0"/>
              </a:rPr>
              <a:t> </a:t>
            </a:r>
            <a:r>
              <a:rPr lang="ar-YE" sz="3600" b="1" dirty="0">
                <a:solidFill>
                  <a:schemeClr val="bg1"/>
                </a:solidFill>
                <a:latin typeface="Traditional Arabic" panose="02020603050405020304" pitchFamily="18" charset="-78"/>
                <a:cs typeface="Traditional Arabic" panose="02020603050405020304" pitchFamily="18" charset="-78"/>
              </a:rPr>
              <a:t>شركة التأمين التعاونية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31912" y="1520672"/>
            <a:ext cx="5764087" cy="512294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Most mutual insurers are advance premium mutuals. An advance premium mutual is owned by the policyholders; there are no stockholders, and the insurer does not issue assessable policies. Once the insurer’s surplus (the difference between assets and liabilities) exceeds a certain amount, the regulations will not permit a mutual insurer to issue an assessable policy. The premiums charged are expected to be sufficient to pay all claims and expenses. Any additional costs because of poor experience are paid out of the company’s surplus.</a:t>
            </a:r>
          </a:p>
        </p:txBody>
      </p:sp>
      <p:sp>
        <p:nvSpPr>
          <p:cNvPr id="4" name="TextBox 3">
            <a:extLst>
              <a:ext uri="{FF2B5EF4-FFF2-40B4-BE49-F238E27FC236}">
                <a16:creationId xmlns:a16="http://schemas.microsoft.com/office/drawing/2014/main" id="{087BF653-09D3-2401-8AEC-251463B9E67C}"/>
              </a:ext>
            </a:extLst>
          </p:cNvPr>
          <p:cNvSpPr txBox="1"/>
          <p:nvPr/>
        </p:nvSpPr>
        <p:spPr>
          <a:xfrm>
            <a:off x="6095999" y="1820040"/>
            <a:ext cx="5819590" cy="4620496"/>
          </a:xfrm>
          <a:prstGeom prst="rect">
            <a:avLst/>
          </a:prstGeom>
          <a:noFill/>
        </p:spPr>
        <p:txBody>
          <a:bodyPr wrap="square">
            <a:spAutoFit/>
          </a:bodyPr>
          <a:lstStyle/>
          <a:p>
            <a:pPr algn="r" rtl="1">
              <a:lnSpc>
                <a:spcPct val="150000"/>
              </a:lnSpc>
            </a:pPr>
            <a:r>
              <a:rPr lang="ar-YE" sz="2200" b="1" dirty="0">
                <a:solidFill>
                  <a:srgbClr val="00B0F0"/>
                </a:solidFill>
                <a:latin typeface="Traditional Arabic" panose="02020603050405020304" pitchFamily="18" charset="-78"/>
                <a:cs typeface="Traditional Arabic" panose="02020603050405020304" pitchFamily="18" charset="-78"/>
              </a:rPr>
              <a:t>شركة التأمين التعاونية ذات الأقساط المدفوعة مسبقًا</a:t>
            </a:r>
            <a:br>
              <a:rPr lang="ar-YE" sz="2200" b="1" dirty="0">
                <a:solidFill>
                  <a:srgbClr val="00B0F0"/>
                </a:solidFill>
                <a:latin typeface="Traditional Arabic" panose="02020603050405020304" pitchFamily="18" charset="-78"/>
                <a:cs typeface="Traditional Arabic" panose="02020603050405020304" pitchFamily="18" charset="-78"/>
              </a:rPr>
            </a:br>
            <a:r>
              <a:rPr lang="ar-YE" sz="2200" b="1" dirty="0">
                <a:solidFill>
                  <a:srgbClr val="00B0F0"/>
                </a:solidFill>
                <a:latin typeface="Traditional Arabic" panose="02020603050405020304" pitchFamily="18" charset="-78"/>
                <a:cs typeface="Traditional Arabic" panose="02020603050405020304" pitchFamily="18" charset="-78"/>
              </a:rPr>
              <a:t>معظم شركات التأمين التعاونية تكون ذات أقساط مدفوعة مسبقًا. حيث يمتلك حاملو الوثائق هذه الشركات، فلا يوجد مساهمون، ولا تصدر الشركة سياسات قابلة للتقييم (أي سياسات يمكن مطالبة حاملي الوثائق بسداد مبالغ إضافية فيها في حال ارتفاع المطالبات). بمجرد أن يتجاوز الفائض لدى شركة التأمين التعاونية (الفرق بين الأصول والالتزامات) مبلغًا معينًا، لن تسمح اللوائح للشركة بإصدار سياسة قابلة للتقييم. يُتوقع أن تكون الأقساط التي يتم تحصيلها كافية لتغطية جميع المطالبات والمصروفات. وأي تكاليف إضافية ناتجة عن</a:t>
            </a:r>
            <a:r>
              <a:rPr lang="en-MY" sz="2200" b="1" dirty="0">
                <a:solidFill>
                  <a:srgbClr val="00B0F0"/>
                </a:solidFill>
                <a:latin typeface="Traditional Arabic" panose="02020603050405020304" pitchFamily="18" charset="-78"/>
                <a:cs typeface="Traditional Arabic" panose="02020603050405020304" pitchFamily="18" charset="-78"/>
              </a:rPr>
              <a:t> </a:t>
            </a:r>
            <a:r>
              <a:rPr lang="ar-YE" sz="2200" b="1" dirty="0">
                <a:solidFill>
                  <a:srgbClr val="00B0F0"/>
                </a:solidFill>
                <a:latin typeface="Traditional Arabic" panose="02020603050405020304" pitchFamily="18" charset="-78"/>
                <a:cs typeface="Traditional Arabic" panose="02020603050405020304" pitchFamily="18" charset="-78"/>
              </a:rPr>
              <a:t>ظروف سيئة تُدفع من فائض الشركة.</a:t>
            </a:r>
            <a:endParaRPr lang="en-MY" sz="22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901722318"/>
      </p:ext>
    </p:extLst>
  </p:cSld>
  <p:clrMapOvr>
    <a:masterClrMapping/>
  </p:clrMapOvr>
  <mc:AlternateContent xmlns:mc="http://schemas.openxmlformats.org/markup-compatibility/2006" xmlns:p14="http://schemas.microsoft.com/office/powerpoint/2010/main">
    <mc:Choice Requires="p14">
      <p:transition spd="slow" p14:dur="2000" advTm="36073"/>
    </mc:Choice>
    <mc:Fallback xmlns="">
      <p:transition spd="slow" advTm="3607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21604"/>
            <a:ext cx="8220075" cy="9387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0" i="0" u="none" strike="noStrike" baseline="0" dirty="0">
                <a:latin typeface="QuaySansITCPro-Medium"/>
              </a:rPr>
              <a:t>Changing Corporate Structure of Mutual Insurers</a:t>
            </a:r>
            <a:endParaRPr lang="ar-YE" sz="2800" b="0" i="0" u="none" strike="noStrike" baseline="0" dirty="0">
              <a:latin typeface="QuaySansITCPro-Medium"/>
            </a:endParaRPr>
          </a:p>
          <a:p>
            <a:pPr algn="ctr"/>
            <a:r>
              <a:rPr kumimoji="0" lang="ar-YE" sz="2400" b="1" i="0" u="none" strike="noStrike" kern="1200" cap="none" spc="0" normalizeH="0" baseline="0" noProof="0" dirty="0">
                <a:ln>
                  <a:noFill/>
                </a:ln>
                <a:solidFill>
                  <a:schemeClr val="bg1"/>
                </a:solidFill>
                <a:effectLst/>
                <a:uLnTx/>
                <a:uFillTx/>
                <a:latin typeface="Traditional Arabic" panose="02020603050405020304" pitchFamily="18" charset="-78"/>
                <a:cs typeface="Traditional Arabic" panose="02020603050405020304" pitchFamily="18" charset="-78"/>
              </a:rPr>
              <a:t>تغيير الهيكل المؤسسي لشركات التأمين المتبادلة</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29871" y="2036784"/>
            <a:ext cx="5777982"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corporate structure of mutual insurers—especially life insurers—has changed significantly over time. Three trends are clearly evident:</a:t>
            </a:r>
          </a:p>
          <a:p>
            <a:pPr marL="457200" indent="-457200">
              <a:lnSpc>
                <a:spcPct val="150000"/>
              </a:lnSpc>
              <a:buAutoNum type="arabicPeriod"/>
            </a:pPr>
            <a:r>
              <a:rPr lang="en-US" sz="2000" dirty="0">
                <a:solidFill>
                  <a:srgbClr val="0A1F61"/>
                </a:solidFill>
                <a:cs typeface="Tajawal ExtraBold" panose="00000800000000000000" pitchFamily="2" charset="-78"/>
              </a:rPr>
              <a:t>Increase in company mergers.</a:t>
            </a:r>
          </a:p>
          <a:p>
            <a:pPr marL="457200" indent="-457200">
              <a:lnSpc>
                <a:spcPct val="150000"/>
              </a:lnSpc>
              <a:buAutoNum type="arabicPeriod"/>
            </a:pPr>
            <a:r>
              <a:rPr lang="en-US" sz="2000" dirty="0">
                <a:solidFill>
                  <a:srgbClr val="0A1F61"/>
                </a:solidFill>
                <a:cs typeface="Tajawal ExtraBold" panose="00000800000000000000" pitchFamily="2" charset="-78"/>
              </a:rPr>
              <a:t> Demutualization : it means that a mutual insurer is converted into a stock insurer.</a:t>
            </a:r>
          </a:p>
          <a:p>
            <a:pPr marL="457200" indent="-457200">
              <a:lnSpc>
                <a:spcPct val="150000"/>
              </a:lnSpc>
              <a:buAutoNum type="arabicPeriod"/>
            </a:pPr>
            <a:r>
              <a:rPr lang="en-US" sz="2000" dirty="0">
                <a:solidFill>
                  <a:srgbClr val="0A1F61"/>
                </a:solidFill>
                <a:cs typeface="Tajawal ExtraBold" panose="00000800000000000000" pitchFamily="2" charset="-78"/>
              </a:rPr>
              <a:t>Mutual holding company :is a company that directly or indirectly controls an authorized insurer.</a:t>
            </a:r>
          </a:p>
        </p:txBody>
      </p:sp>
      <p:sp>
        <p:nvSpPr>
          <p:cNvPr id="7" name="TextBox 6">
            <a:extLst>
              <a:ext uri="{FF2B5EF4-FFF2-40B4-BE49-F238E27FC236}">
                <a16:creationId xmlns:a16="http://schemas.microsoft.com/office/drawing/2014/main" id="{5139A789-15A9-AE6B-C8C8-7079BEF8FE0A}"/>
              </a:ext>
            </a:extLst>
          </p:cNvPr>
          <p:cNvSpPr txBox="1"/>
          <p:nvPr/>
        </p:nvSpPr>
        <p:spPr>
          <a:xfrm>
            <a:off x="6329494" y="1714500"/>
            <a:ext cx="5629012" cy="5016758"/>
          </a:xfrm>
          <a:prstGeom prst="rect">
            <a:avLst/>
          </a:prstGeom>
          <a:noFill/>
        </p:spPr>
        <p:txBody>
          <a:bodyPr wrap="square">
            <a:spAutoFit/>
          </a:bodyPr>
          <a:lstStyle/>
          <a:p>
            <a:pPr algn="r" rtl="1"/>
            <a:r>
              <a:rPr lang="ar-YE" sz="3200" b="1" dirty="0">
                <a:solidFill>
                  <a:srgbClr val="00B0F0"/>
                </a:solidFill>
                <a:latin typeface="Traditional Arabic" panose="02020603050405020304" pitchFamily="18" charset="-78"/>
                <a:cs typeface="Traditional Arabic" panose="02020603050405020304" pitchFamily="18" charset="-78"/>
              </a:rPr>
              <a:t>لقد تغير الهيكل المؤسسي لشركات التأمين المتبادلة، وخاصة شركات تأمين الحياة، بشكل ملحوظ على مر الزمن. وهناك ثلاث اتجاهات واضحة:</a:t>
            </a:r>
          </a:p>
          <a:p>
            <a:pPr marL="514350" indent="-514350" algn="r" rtl="1">
              <a:buFont typeface="+mj-lt"/>
              <a:buAutoNum type="arabicPeriod"/>
            </a:pPr>
            <a:r>
              <a:rPr lang="ar-YE" sz="3200" b="1" dirty="0">
                <a:solidFill>
                  <a:srgbClr val="00B0F0"/>
                </a:solidFill>
                <a:latin typeface="Traditional Arabic" panose="02020603050405020304" pitchFamily="18" charset="-78"/>
                <a:cs typeface="Traditional Arabic" panose="02020603050405020304" pitchFamily="18" charset="-78"/>
              </a:rPr>
              <a:t>زيادة عمليات الاندماج بين الشركات.</a:t>
            </a:r>
          </a:p>
          <a:p>
            <a:pPr marL="514350" indent="-514350" algn="r" rtl="1">
              <a:buFont typeface="+mj-lt"/>
              <a:buAutoNum type="arabicPeriod"/>
            </a:pPr>
            <a:r>
              <a:rPr lang="ar-YE" sz="3200" b="1" dirty="0">
                <a:solidFill>
                  <a:srgbClr val="00B0F0"/>
                </a:solidFill>
                <a:latin typeface="Traditional Arabic" panose="02020603050405020304" pitchFamily="18" charset="-78"/>
                <a:cs typeface="Traditional Arabic" panose="02020603050405020304" pitchFamily="18" charset="-78"/>
              </a:rPr>
              <a:t>التحول إلى شركات مساهمة: يعني أن شركة التأمين المتبادلة تتحول إلى شركة تأمين مساهمة.</a:t>
            </a:r>
          </a:p>
          <a:p>
            <a:pPr marL="514350" indent="-514350" algn="r" rtl="1">
              <a:buFont typeface="+mj-lt"/>
              <a:buAutoNum type="arabicPeriod"/>
            </a:pPr>
            <a:r>
              <a:rPr lang="ar-YE" sz="3200" b="1" dirty="0">
                <a:solidFill>
                  <a:srgbClr val="00B0F0"/>
                </a:solidFill>
                <a:latin typeface="Traditional Arabic" panose="02020603050405020304" pitchFamily="18" charset="-78"/>
                <a:cs typeface="Traditional Arabic" panose="02020603050405020304" pitchFamily="18" charset="-78"/>
              </a:rPr>
              <a:t>شركة قابضة متبادلة: هي شركة تتحكم بشكل مباشر أو غير مباشر في شركة تأمين مرخصة.</a:t>
            </a:r>
            <a:endParaRPr lang="en-MY" sz="32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86936532"/>
      </p:ext>
    </p:extLst>
  </p:cSld>
  <p:clrMapOvr>
    <a:masterClrMapping/>
  </p:clrMapOvr>
  <mc:AlternateContent xmlns:mc="http://schemas.openxmlformats.org/markup-compatibility/2006" xmlns:p14="http://schemas.microsoft.com/office/powerpoint/2010/main">
    <mc:Choice Requires="p14">
      <p:transition spd="slow" p14:dur="2000" advTm="72667"/>
    </mc:Choice>
    <mc:Fallback xmlns="">
      <p:transition spd="slow" advTm="726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89677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086736" y="612688"/>
            <a:ext cx="71628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2800" b="1" dirty="0">
                <a:solidFill>
                  <a:schemeClr val="bg1"/>
                </a:solidFill>
                <a:latin typeface="Alexandria" charset="0"/>
              </a:rPr>
              <a:t>Fraternal Insurer</a:t>
            </a:r>
            <a:endParaRPr lang="ar-YE" sz="2800" b="1" dirty="0">
              <a:solidFill>
                <a:schemeClr val="bg1"/>
              </a:solidFill>
              <a:latin typeface="Alexandria" charset="0"/>
            </a:endParaRPr>
          </a:p>
          <a:p>
            <a:pPr algn="ctr"/>
            <a:r>
              <a:rPr lang="en-MY" sz="3600" b="1" dirty="0">
                <a:solidFill>
                  <a:schemeClr val="bg1"/>
                </a:solidFill>
                <a:latin typeface="Alexandria" charset="0"/>
              </a:rPr>
              <a:t> </a:t>
            </a:r>
            <a:r>
              <a:rPr lang="ar-YE" sz="3200" b="1" dirty="0">
                <a:solidFill>
                  <a:schemeClr val="bg1"/>
                </a:solidFill>
                <a:latin typeface="Traditional Arabic" panose="02020603050405020304" pitchFamily="18" charset="-78"/>
                <a:cs typeface="Traditional Arabic" panose="02020603050405020304" pitchFamily="18" charset="-78"/>
              </a:rPr>
              <a:t>شركة التأمين الأخوية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00689" y="2019486"/>
            <a:ext cx="5775183" cy="4116768"/>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A fraternal insurer is a mutual insurer that provides life and health insurance to members of a social or religious organization. This type of insurer is also called a fraternal benefit society.</a:t>
            </a:r>
          </a:p>
          <a:p>
            <a:pPr>
              <a:lnSpc>
                <a:spcPct val="150000"/>
              </a:lnSpc>
            </a:pPr>
            <a:r>
              <a:rPr lang="en-US" sz="1600" dirty="0">
                <a:solidFill>
                  <a:srgbClr val="0A1F61"/>
                </a:solidFill>
                <a:cs typeface="Tajawal ExtraBold" panose="00000800000000000000" pitchFamily="2" charset="-78"/>
              </a:rPr>
              <a:t>To qualify as a fraternal benefit society under the state’s insurance code, the insurer must have some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type of social or religious organization in existence. In addition, it must be a nonprofit entity that does not issue common stock; it must operate solely for the benefit of its members or beneficiaries; and it must have a representative form of government with a ritualistic form of work. Examples include the Knights of Columbus, Woodmen of the World Life, and Thrivent Financial..</a:t>
            </a:r>
          </a:p>
        </p:txBody>
      </p:sp>
      <p:sp>
        <p:nvSpPr>
          <p:cNvPr id="4" name="TextBox 3">
            <a:extLst>
              <a:ext uri="{FF2B5EF4-FFF2-40B4-BE49-F238E27FC236}">
                <a16:creationId xmlns:a16="http://schemas.microsoft.com/office/drawing/2014/main" id="{FB969066-1A3D-02B5-3FE7-853F23DD0F05}"/>
              </a:ext>
            </a:extLst>
          </p:cNvPr>
          <p:cNvSpPr txBox="1"/>
          <p:nvPr/>
        </p:nvSpPr>
        <p:spPr>
          <a:xfrm>
            <a:off x="6229464" y="1755101"/>
            <a:ext cx="5775182" cy="4832092"/>
          </a:xfrm>
          <a:prstGeom prst="rect">
            <a:avLst/>
          </a:prstGeom>
          <a:noFill/>
        </p:spPr>
        <p:txBody>
          <a:bodyPr wrap="square">
            <a:spAutoFit/>
          </a:bodyPr>
          <a:lstStyle/>
          <a:p>
            <a:pPr algn="r" rtl="1"/>
            <a:r>
              <a:rPr lang="ar-YE" sz="2800" b="1" dirty="0">
                <a:solidFill>
                  <a:srgbClr val="00B0F0"/>
                </a:solidFill>
                <a:latin typeface="Traditional Arabic" panose="02020603050405020304" pitchFamily="18" charset="-78"/>
                <a:cs typeface="Traditional Arabic" panose="02020603050405020304" pitchFamily="18" charset="-78"/>
              </a:rPr>
              <a:t>شركة التأمين الأخوية هي شركة تأمين متبادلة تقدم تأمين الحياة والصحة لأعضاء منظمة اجتماعية أو دينية. يُطلق على هذا النوع من شركات التأمين أيضًا اسم جمعية الفوائد الأخوية.لكي تتأهل كجمعية فوائد أخوية بموجب قانون التأمين في الدولة، يجب أن يكون لدى شركة التأمين نوع من المنظمة الاجتماعية أو الدينية موجودة بالفعل. بالإضافة إلى ذلك، يجب أن تكون كيانًا غير ربحي لا يُصدر أسهمًا عادية؛ يجب أن تعمل فقط لصالح أعضائها أو مستفيديها؛ ويجب أن يكون لديها شكل تمثيلي من الحكومة مع شكل طقوسي من العمل. تشمل الأمثلة : فرسان كولومبوس، وودمن أوف ذا وورلد لايف، وثرايفنت فاينانشال.</a:t>
            </a:r>
            <a:endParaRPr lang="en-MY" sz="28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69974345"/>
      </p:ext>
    </p:extLst>
  </p:cSld>
  <p:clrMapOvr>
    <a:masterClrMapping/>
  </p:clrMapOvr>
  <mc:AlternateContent xmlns:mc="http://schemas.openxmlformats.org/markup-compatibility/2006" xmlns:p14="http://schemas.microsoft.com/office/powerpoint/2010/main">
    <mc:Choice Requires="p14">
      <p:transition spd="slow" p14:dur="2000" advTm="129595"/>
    </mc:Choice>
    <mc:Fallback xmlns="">
      <p:transition spd="slow" advTm="129595"/>
    </mc:Fallback>
  </mc:AlternateContent>
  <p:extLst>
    <p:ext uri="{3A86A75C-4F4B-4683-9AE1-C65F6400EC91}">
      <p14:laserTraceLst xmlns:p14="http://schemas.microsoft.com/office/powerpoint/2010/main">
        <p14:tracePtLst>
          <p14:tracePt t="32275" x="3708400" y="6299200"/>
          <p14:tracePt t="32394" x="3270250" y="6705600"/>
          <p14:tracePt t="32405" x="3363913" y="6577013"/>
          <p14:tracePt t="32423" x="3586163" y="6280150"/>
          <p14:tracePt t="32427" x="3721100" y="6102350"/>
          <p14:tracePt t="32437" x="3890963" y="5838825"/>
          <p14:tracePt t="32454" x="4298950" y="5311775"/>
          <p14:tracePt t="32472" x="4833938" y="4749800"/>
          <p14:tracePt t="32487" x="5292725" y="4359275"/>
          <p14:tracePt t="32505" x="5761038" y="4027488"/>
          <p14:tracePt t="32523" x="6261100" y="3662363"/>
          <p14:tracePt t="32540" x="6448425" y="3552825"/>
          <p14:tracePt t="32555" x="6626225" y="3459163"/>
          <p14:tracePt t="32573" x="6831013" y="3382963"/>
          <p14:tracePt t="32589" x="7043738" y="3279775"/>
          <p14:tracePt t="32605" x="7246938" y="3195638"/>
          <p14:tracePt t="32622" x="7400925" y="3135313"/>
          <p14:tracePt t="32638" x="7518400" y="3101975"/>
          <p14:tracePt t="32655" x="7586663" y="3084513"/>
          <p14:tracePt t="32671" x="7637463" y="3067050"/>
          <p14:tracePt t="32688" x="7723188" y="3041650"/>
          <p14:tracePt t="32706" x="7791450" y="3033713"/>
          <p14:tracePt t="32723" x="7807325" y="3025775"/>
          <p14:tracePt t="32724" x="7824788" y="3025775"/>
          <p14:tracePt t="32738" x="7842250" y="3016250"/>
          <p14:tracePt t="32755" x="7859713" y="3016250"/>
          <p14:tracePt t="32771" x="7875588" y="3008313"/>
          <p14:tracePt t="32788" x="7893050" y="3008313"/>
          <p14:tracePt t="32805" x="7918450" y="3000375"/>
          <p14:tracePt t="32821" x="7969250" y="2982913"/>
          <p14:tracePt t="32839" x="8004175" y="2965450"/>
          <p14:tracePt t="32855" x="8020050" y="2957513"/>
          <p14:tracePt t="32871" x="8029575" y="2957513"/>
          <p14:tracePt t="32890" x="7910513" y="2906713"/>
          <p14:tracePt t="32907" x="7740650" y="2863850"/>
          <p14:tracePt t="32923" x="7570788" y="2863850"/>
          <p14:tracePt t="32939" x="7373938" y="2846388"/>
          <p14:tracePt t="32955" x="7297738" y="2820988"/>
          <p14:tracePt t="32971" x="7077075" y="2787650"/>
          <p14:tracePt t="32988" x="6907213" y="2787650"/>
          <p14:tracePt t="33004" x="6719888" y="2787650"/>
          <p14:tracePt t="33022" x="6567488" y="2787650"/>
          <p14:tracePt t="33039" x="6465888" y="2787650"/>
          <p14:tracePt t="33042" x="6423025" y="2787650"/>
          <p14:tracePt t="33055" x="6380163" y="2787650"/>
          <p14:tracePt t="33071" x="6321425" y="2787650"/>
          <p14:tracePt t="33090" x="6245225" y="2770188"/>
          <p14:tracePt t="33106" x="6142038" y="2770188"/>
          <p14:tracePt t="33124" x="6057900" y="2770188"/>
          <p14:tracePt t="33138" x="6024563" y="2770188"/>
          <p14:tracePt t="33140" x="5997575" y="2770188"/>
          <p14:tracePt t="33154" x="5938838" y="2762250"/>
          <p14:tracePt t="33171" x="5837238" y="2744788"/>
          <p14:tracePt t="33188" x="5794375" y="2744788"/>
          <p14:tracePt t="33205" x="5761038" y="2736850"/>
          <p14:tracePt t="33222" x="5718175" y="2736850"/>
          <p14:tracePt t="33238" x="5641975" y="2736850"/>
          <p14:tracePt t="33255" x="5581650" y="2736850"/>
          <p14:tracePt t="33271" x="5538788" y="2736850"/>
          <p14:tracePt t="33288" x="5530850" y="2736850"/>
          <p14:tracePt t="33330" x="5522913" y="2736850"/>
          <p14:tracePt t="36563" x="5530850" y="2727325"/>
          <p14:tracePt t="36572" x="5556250" y="2719388"/>
          <p14:tracePt t="36578" x="5573713" y="2711450"/>
          <p14:tracePt t="36587" x="5599113" y="2693988"/>
          <p14:tracePt t="36602" x="5649913" y="2686050"/>
          <p14:tracePt t="36620" x="5743575" y="2668588"/>
          <p14:tracePt t="36636" x="5811838" y="2651125"/>
          <p14:tracePt t="36653" x="5853113" y="2643188"/>
          <p14:tracePt t="36670" x="5895975" y="2633663"/>
          <p14:tracePt t="36686" x="5938838" y="2633663"/>
          <p14:tracePt t="36703" x="6015038" y="2625725"/>
          <p14:tracePt t="36720" x="6116638" y="2625725"/>
          <p14:tracePt t="36736" x="6194425" y="2608263"/>
          <p14:tracePt t="36756" x="6346825" y="2592388"/>
          <p14:tracePt t="36770" x="6389688" y="2592388"/>
          <p14:tracePt t="36771" x="6430963" y="2592388"/>
          <p14:tracePt t="36786" x="6491288" y="2592388"/>
          <p14:tracePt t="36788" x="6534150" y="2592388"/>
          <p14:tracePt t="36804" x="6567488" y="2592388"/>
          <p14:tracePt t="37038" x="6584950" y="2592388"/>
          <p14:tracePt t="37043" x="6600825" y="2582863"/>
          <p14:tracePt t="37058" x="6626225" y="2582863"/>
          <p14:tracePt t="37070" x="6653213" y="2582863"/>
          <p14:tracePt t="37086" x="6754813" y="2582863"/>
          <p14:tracePt t="37103" x="6813550" y="2582863"/>
          <p14:tracePt t="37120" x="6881813" y="2582863"/>
          <p14:tracePt t="37139" x="6967538" y="2582863"/>
          <p14:tracePt t="37155" x="6983413" y="2582863"/>
          <p14:tracePt t="37171" x="7008813" y="2592388"/>
          <p14:tracePt t="37187" x="7026275" y="2600325"/>
          <p14:tracePt t="37188" x="7034213" y="2600325"/>
          <p14:tracePt t="37203" x="7077075" y="2608263"/>
          <p14:tracePt t="37219" x="7145338" y="2651125"/>
          <p14:tracePt t="37236" x="7178675" y="2660650"/>
          <p14:tracePt t="37253" x="7229475" y="2660650"/>
          <p14:tracePt t="37269" x="7256463" y="2668588"/>
          <p14:tracePt t="37286" x="7281863" y="2676525"/>
          <p14:tracePt t="37303" x="7297738" y="2686050"/>
          <p14:tracePt t="37330" x="7315200" y="2686050"/>
          <p14:tracePt t="37362" x="7323138" y="2686050"/>
          <p14:tracePt t="37404" x="7348538" y="2686050"/>
          <p14:tracePt t="37419" x="7358063" y="2686050"/>
          <p14:tracePt t="37426" x="7366000" y="2686050"/>
          <p14:tracePt t="37436" x="7383463" y="2686050"/>
          <p14:tracePt t="37453" x="7416800" y="2693988"/>
          <p14:tracePt t="37470" x="7459663" y="2701925"/>
          <p14:tracePt t="37487" x="7502525" y="2711450"/>
          <p14:tracePt t="37503" x="7570788" y="2719388"/>
          <p14:tracePt t="37507" x="7586663" y="2727325"/>
          <p14:tracePt t="37519" x="7612063" y="2727325"/>
          <p14:tracePt t="37538" x="7662863" y="2736850"/>
          <p14:tracePt t="37555" x="7688263" y="2736850"/>
          <p14:tracePt t="37571" x="7715250" y="2736850"/>
          <p14:tracePt t="37588" x="7723188" y="2736850"/>
          <p14:tracePt t="37603" x="7731125" y="2736850"/>
          <p14:tracePt t="37604" x="7740650" y="2736850"/>
          <p14:tracePt t="37619" x="7773988" y="2736850"/>
          <p14:tracePt t="37636" x="7816850" y="2736850"/>
          <p14:tracePt t="37653" x="7832725" y="2736850"/>
          <p14:tracePt t="37669" x="7867650" y="2736850"/>
          <p14:tracePt t="37686" x="7910513" y="2752725"/>
          <p14:tracePt t="37703" x="7918450" y="2752725"/>
          <p14:tracePt t="37719" x="7935913" y="2752725"/>
          <p14:tracePt t="37738" x="7969250" y="2744788"/>
          <p14:tracePt t="37753" x="7986713" y="2744788"/>
          <p14:tracePt t="37770" x="8004175" y="2736850"/>
          <p14:tracePt t="38980" x="7994650" y="2736850"/>
          <p14:tracePt t="38995" x="7986713" y="2736850"/>
          <p14:tracePt t="39020" x="7977188" y="2736850"/>
          <p14:tracePt t="39043" x="7961313" y="2736850"/>
          <p14:tracePt t="39067" x="7943850" y="2736850"/>
          <p14:tracePt t="39074" x="7926388" y="2736850"/>
          <p14:tracePt t="39085" x="7910513" y="2736850"/>
          <p14:tracePt t="39103" x="7867650" y="2736850"/>
          <p14:tracePt t="39119" x="7824788" y="2736850"/>
          <p14:tracePt t="39136" x="7773988" y="2752725"/>
          <p14:tracePt t="39152" x="7731125" y="2752725"/>
          <p14:tracePt t="39171" x="7621588" y="2752725"/>
          <p14:tracePt t="39187" x="7535863" y="2752725"/>
          <p14:tracePt t="39202" x="7493000" y="2752725"/>
          <p14:tracePt t="39203" x="7426325" y="2752725"/>
          <p14:tracePt t="39218" x="7348538" y="2752725"/>
          <p14:tracePt t="39220" x="7297738" y="2752725"/>
          <p14:tracePt t="39235" x="7178675" y="2752725"/>
          <p14:tracePt t="39252" x="7077075" y="2752725"/>
          <p14:tracePt t="39268" x="6975475" y="2762250"/>
          <p14:tracePt t="39285" x="6907213" y="2762250"/>
          <p14:tracePt t="39302" x="6848475" y="2762250"/>
          <p14:tracePt t="39320" x="6797675" y="2762250"/>
          <p14:tracePt t="39323" x="6770688" y="2762250"/>
          <p14:tracePt t="39335" x="6737350" y="2762250"/>
          <p14:tracePt t="39352" x="6669088" y="2762250"/>
          <p14:tracePt t="39371" x="6592888" y="2762250"/>
          <p14:tracePt t="39387" x="6542088" y="2762250"/>
          <p14:tracePt t="39403" x="6483350" y="2762250"/>
          <p14:tracePt t="39419" x="6456363" y="2762250"/>
          <p14:tracePt t="39435" x="6415088" y="2762250"/>
          <p14:tracePt t="39452" x="6372225" y="2762250"/>
          <p14:tracePt t="39469" x="6346825" y="2762250"/>
          <p14:tracePt t="39485" x="6321425" y="2762250"/>
          <p14:tracePt t="39502" x="6311900" y="2762250"/>
          <p14:tracePt t="39518" x="6270625" y="2762250"/>
          <p14:tracePt t="39535" x="6194425" y="2762250"/>
          <p14:tracePt t="39552" x="6151563" y="2770188"/>
          <p14:tracePt t="39569" x="6126163" y="2770188"/>
          <p14:tracePt t="39627" x="6116638" y="2770188"/>
          <p14:tracePt t="39763" x="6126163" y="2770188"/>
          <p14:tracePt t="39837" x="6134100" y="2770188"/>
          <p14:tracePt t="39843" x="6142038" y="2770188"/>
          <p14:tracePt t="39851" x="6151563" y="2770188"/>
          <p14:tracePt t="39869" x="6184900" y="2770188"/>
          <p14:tracePt t="39885" x="6210300" y="2770188"/>
          <p14:tracePt t="39901" x="6261100" y="2770188"/>
          <p14:tracePt t="39919" x="6296025" y="2770188"/>
          <p14:tracePt t="39923" x="6329363" y="2770188"/>
          <p14:tracePt t="39935" x="6338888" y="2770188"/>
          <p14:tracePt t="39951" x="6389688" y="2762250"/>
          <p14:tracePt t="39969" x="6415088" y="2762250"/>
          <p14:tracePt t="39970" x="6440488" y="2762250"/>
          <p14:tracePt t="39986" x="6456363" y="2752725"/>
          <p14:tracePt t="40003" x="6491288" y="2752725"/>
          <p14:tracePt t="40019" x="6524625" y="2752725"/>
          <p14:tracePt t="40020" x="6550025" y="2752725"/>
          <p14:tracePt t="40035" x="6626225" y="2752725"/>
          <p14:tracePt t="40052" x="6694488" y="2752725"/>
          <p14:tracePt t="40069" x="6770688" y="2752725"/>
          <p14:tracePt t="40086" x="6831013" y="2752725"/>
          <p14:tracePt t="40102" x="6873875" y="2752725"/>
          <p14:tracePt t="40118" x="6924675" y="2752725"/>
          <p14:tracePt t="40135" x="6958013" y="2752725"/>
          <p14:tracePt t="40152" x="6975475" y="2752725"/>
          <p14:tracePt t="40170" x="6983413" y="2752725"/>
          <p14:tracePt t="40330" x="6992938" y="2752725"/>
          <p14:tracePt t="40338" x="7000875" y="2752725"/>
          <p14:tracePt t="40354" x="7008813" y="2762250"/>
          <p14:tracePt t="40368" x="7018338" y="2762250"/>
          <p14:tracePt t="40386" x="7085013" y="2770188"/>
          <p14:tracePt t="40402" x="7119938" y="2770188"/>
          <p14:tracePt t="40418" x="7137400" y="2770188"/>
          <p14:tracePt t="40419" x="7153275" y="2787650"/>
          <p14:tracePt t="40434" x="7204075" y="2787650"/>
          <p14:tracePt t="40451" x="7256463" y="2787650"/>
          <p14:tracePt t="40467" x="7315200" y="2787650"/>
          <p14:tracePt t="40484" x="7373938" y="2805113"/>
          <p14:tracePt t="40501" x="7416800" y="2805113"/>
          <p14:tracePt t="40517" x="7477125" y="2813050"/>
          <p14:tracePt t="40535" x="7518400" y="2813050"/>
          <p14:tracePt t="40538" x="7527925" y="2820988"/>
          <p14:tracePt t="40551" x="7535863" y="2830513"/>
          <p14:tracePt t="40567" x="7545388" y="2830513"/>
          <p14:tracePt t="40637" x="7553325" y="2830513"/>
          <p14:tracePt t="40650" x="7561263" y="2830513"/>
          <p14:tracePt t="40658" x="7570788" y="2830513"/>
          <p14:tracePt t="40668" x="7578725" y="2830513"/>
          <p14:tracePt t="40685" x="7586663" y="2830513"/>
          <p14:tracePt t="40701" x="7621588" y="2830513"/>
          <p14:tracePt t="40718" x="7646988" y="2838450"/>
          <p14:tracePt t="40735" x="7672388" y="2838450"/>
          <p14:tracePt t="40751" x="7688263" y="2838450"/>
          <p14:tracePt t="40768" x="7705725" y="2838450"/>
          <p14:tracePt t="40771" x="7715250" y="2838450"/>
          <p14:tracePt t="40786" x="7748588" y="2838450"/>
          <p14:tracePt t="40804" x="7791450" y="2838450"/>
          <p14:tracePt t="40819" x="7824788" y="2838450"/>
          <p14:tracePt t="40835" x="7850188" y="2838450"/>
          <p14:tracePt t="40852" x="7867650" y="2838450"/>
          <p14:tracePt t="40868" x="7885113" y="2838450"/>
          <p14:tracePt t="40884" x="7900988" y="2838450"/>
          <p14:tracePt t="40901" x="7910513" y="2838450"/>
          <p14:tracePt t="40918" x="7935913" y="2838450"/>
          <p14:tracePt t="40935" x="7961313" y="2838450"/>
          <p14:tracePt t="40951" x="7986713" y="2830513"/>
          <p14:tracePt t="40968" x="8012113" y="2830513"/>
          <p14:tracePt t="40987" x="8054975" y="2820988"/>
          <p14:tracePt t="41003" x="8070850" y="2820988"/>
          <p14:tracePt t="41019" x="8096250" y="2820988"/>
          <p14:tracePt t="41020" x="8105775" y="2820988"/>
          <p14:tracePt t="41035" x="8131175" y="2820988"/>
          <p14:tracePt t="41036" x="8147050" y="2820988"/>
          <p14:tracePt t="41051" x="8174038" y="2820988"/>
          <p14:tracePt t="41068" x="8232775" y="2820988"/>
          <p14:tracePt t="41085" x="8318500" y="2813050"/>
          <p14:tracePt t="41101" x="8435975" y="2795588"/>
          <p14:tracePt t="41118" x="8547100" y="2770188"/>
          <p14:tracePt t="41135" x="8589963" y="2762250"/>
          <p14:tracePt t="41151" x="8623300" y="2752725"/>
          <p14:tracePt t="41168" x="8632825" y="2752725"/>
          <p14:tracePt t="41171" x="8640763" y="2744788"/>
          <p14:tracePt t="41194" x="8648700" y="2744788"/>
          <p14:tracePt t="41226" x="8666163" y="2744788"/>
          <p14:tracePt t="41436" x="8674100" y="2736850"/>
          <p14:tracePt t="41467" x="8666163" y="2736850"/>
          <p14:tracePt t="41475" x="8658225" y="2736850"/>
          <p14:tracePt t="41484" x="8648700" y="2736850"/>
          <p14:tracePt t="41501" x="8623300" y="2736850"/>
          <p14:tracePt t="41518" x="8589963" y="2736850"/>
          <p14:tracePt t="41534" x="8547100" y="2736850"/>
          <p14:tracePt t="41551" x="8513763" y="2736850"/>
          <p14:tracePt t="41568" x="8453438" y="2736850"/>
          <p14:tracePt t="41584" x="8394700" y="2736850"/>
          <p14:tracePt t="41603" x="8266113" y="2736850"/>
          <p14:tracePt t="41619" x="8164513" y="2736850"/>
          <p14:tracePt t="41635" x="8131175" y="2736850"/>
          <p14:tracePt t="41637" x="8080375" y="2736850"/>
          <p14:tracePt t="41650" x="7977188" y="2736850"/>
          <p14:tracePt t="41667" x="7910513" y="2736850"/>
          <p14:tracePt t="41684" x="7867650" y="2736850"/>
          <p14:tracePt t="41701" x="7816850" y="2736850"/>
          <p14:tracePt t="41717" x="7697788" y="2736850"/>
          <p14:tracePt t="41735" x="7561263" y="2736850"/>
          <p14:tracePt t="41751" x="7434263" y="2736850"/>
          <p14:tracePt t="41767" x="7307263" y="2736850"/>
          <p14:tracePt t="41786" x="7178675" y="2736850"/>
          <p14:tracePt t="41801" x="7162800" y="2736850"/>
          <p14:tracePt t="41803" x="7127875" y="2736850"/>
          <p14:tracePt t="41819" x="7112000" y="2736850"/>
          <p14:tracePt t="41835" x="7085013" y="2736850"/>
          <p14:tracePt t="41851" x="7034213" y="2736850"/>
          <p14:tracePt t="41867" x="6950075" y="2736850"/>
          <p14:tracePt t="41885" x="6838950" y="2736850"/>
          <p14:tracePt t="41901" x="6788150" y="2736850"/>
          <p14:tracePt t="41918" x="6762750" y="2736850"/>
          <p14:tracePt t="41934" x="6754813" y="2736850"/>
          <p14:tracePt t="41951" x="6719888" y="2736850"/>
          <p14:tracePt t="41967" x="6711950" y="2736850"/>
          <p14:tracePt t="41985" x="6686550" y="2736850"/>
          <p14:tracePt t="41986" x="6678613" y="2736850"/>
          <p14:tracePt t="42002" x="6643688" y="2736850"/>
          <p14:tracePt t="42020" x="6610350" y="2736850"/>
          <p14:tracePt t="42035" x="6584950" y="2736850"/>
          <p14:tracePt t="42050" x="6559550" y="2736850"/>
          <p14:tracePt t="42067" x="6542088" y="2736850"/>
          <p14:tracePt t="42084" x="6524625" y="2736850"/>
          <p14:tracePt t="42101" x="6508750" y="2736850"/>
          <p14:tracePt t="42118" x="6499225" y="2736850"/>
          <p14:tracePt t="42134" x="6483350" y="2736850"/>
          <p14:tracePt t="42151" x="6465888" y="2736850"/>
          <p14:tracePt t="42168" x="6456363" y="2736850"/>
          <p14:tracePt t="42170" x="6430963" y="2736850"/>
          <p14:tracePt t="42184" x="6423025" y="2736850"/>
          <p14:tracePt t="42201" x="6405563" y="2736850"/>
          <p14:tracePt t="43652" x="6397625" y="2736850"/>
          <p14:tracePt t="43669" x="6389688" y="2736850"/>
          <p14:tracePt t="43939" x="6397625" y="2736850"/>
          <p14:tracePt t="43955" x="6423025" y="2736850"/>
          <p14:tracePt t="43963" x="6430963" y="2736850"/>
          <p14:tracePt t="43970" x="6465888" y="2736850"/>
          <p14:tracePt t="43983" x="6508750" y="2736850"/>
          <p14:tracePt t="44000" x="6600825" y="2744788"/>
          <p14:tracePt t="44018" x="6856413" y="2744788"/>
          <p14:tracePt t="44035" x="7000875" y="2744788"/>
          <p14:tracePt t="44050" x="7051675" y="2744788"/>
          <p14:tracePt t="44052" x="7127875" y="2744788"/>
          <p14:tracePt t="44067" x="7170738" y="2762250"/>
          <p14:tracePt t="44069" x="7229475" y="2762250"/>
          <p14:tracePt t="44083" x="7307263" y="2778125"/>
          <p14:tracePt t="44101" x="7348538" y="2787650"/>
          <p14:tracePt t="44116" x="7366000" y="2787650"/>
          <p14:tracePt t="44133" x="7383463" y="2795588"/>
          <p14:tracePt t="44155" x="7391400" y="2795588"/>
          <p14:tracePt t="44166" x="7400925" y="2795588"/>
          <p14:tracePt t="44183" x="7408863" y="2795588"/>
          <p14:tracePt t="44200" x="7434263" y="2795588"/>
          <p14:tracePt t="44217" x="7467600" y="2795588"/>
          <p14:tracePt t="44219" x="7477125" y="2795588"/>
          <p14:tracePt t="44235" x="7493000" y="2795588"/>
          <p14:tracePt t="44251" x="7502525" y="2795588"/>
          <p14:tracePt t="44266" x="7510463" y="2795588"/>
          <p14:tracePt t="44267" x="7527925" y="2795588"/>
          <p14:tracePt t="44364" x="7535863" y="2795588"/>
          <p14:tracePt t="44371" x="7545388" y="2795588"/>
          <p14:tracePt t="44383" x="7553325" y="2795588"/>
          <p14:tracePt t="44400" x="7596188" y="2795588"/>
          <p14:tracePt t="44417" x="7637463" y="2795588"/>
          <p14:tracePt t="44419" x="7680325" y="2795588"/>
          <p14:tracePt t="44434" x="7766050" y="2805113"/>
          <p14:tracePt t="44451" x="7842250" y="2805113"/>
          <p14:tracePt t="44467" x="7885113" y="2805113"/>
          <p14:tracePt t="44469" x="7910513" y="2805113"/>
          <p14:tracePt t="44483" x="7986713" y="2805113"/>
          <p14:tracePt t="44499" x="8045450" y="2805113"/>
          <p14:tracePt t="44517" x="8105775" y="2805113"/>
          <p14:tracePt t="44533" x="8189913" y="2805113"/>
          <p14:tracePt t="44549" x="8232775" y="2805113"/>
          <p14:tracePt t="44566" x="8291513" y="2805113"/>
          <p14:tracePt t="44584" x="8326438" y="2795588"/>
          <p14:tracePt t="44586" x="8334375" y="2795588"/>
          <p14:tracePt t="44601" x="8343900" y="2795588"/>
          <p14:tracePt t="44602" x="8369300" y="2795588"/>
          <p14:tracePt t="44616" x="8377238" y="2795588"/>
          <p14:tracePt t="44635" x="8394700" y="2795588"/>
          <p14:tracePt t="44651" x="8402638" y="2795588"/>
          <p14:tracePt t="44674" x="8428038" y="2787650"/>
          <p14:tracePt t="44682" x="8445500" y="2778125"/>
          <p14:tracePt t="44699" x="8470900" y="2762250"/>
          <p14:tracePt t="44716" x="8521700" y="2752725"/>
          <p14:tracePt t="44733" x="8555038" y="2744788"/>
          <p14:tracePt t="44749" x="8589963" y="2744788"/>
          <p14:tracePt t="44766" x="8605838" y="2744788"/>
          <p14:tracePt t="44783" x="8615363" y="2744788"/>
          <p14:tracePt t="44819" x="8623300" y="2744788"/>
          <p14:tracePt t="44843" x="8640763" y="2744788"/>
          <p14:tracePt t="44868" x="8648700" y="2744788"/>
          <p14:tracePt t="44883" x="8666163" y="2744788"/>
          <p14:tracePt t="44890" x="8674100" y="2744788"/>
          <p14:tracePt t="44899" x="8683625" y="2744788"/>
          <p14:tracePt t="44916" x="8709025" y="2744788"/>
          <p14:tracePt t="44933" x="8716963" y="2744788"/>
          <p14:tracePt t="44949" x="8734425" y="2744788"/>
          <p14:tracePt t="44966" x="8742363" y="2744788"/>
          <p14:tracePt t="44983" x="8767763" y="2744788"/>
          <p14:tracePt t="44987" x="8777288" y="2744788"/>
          <p14:tracePt t="44999" x="8785225" y="2744788"/>
          <p14:tracePt t="45016" x="8810625" y="2744788"/>
          <p14:tracePt t="45033" x="8843963" y="2744788"/>
          <p14:tracePt t="45052" x="8861425" y="2744788"/>
          <p14:tracePt t="45066" x="8869363" y="2744788"/>
          <p14:tracePt t="45083" x="8878888" y="2727325"/>
          <p14:tracePt t="45100" x="8894763" y="2727325"/>
          <p14:tracePt t="45236" x="8886825" y="2727325"/>
          <p14:tracePt t="45242" x="8828088" y="2727325"/>
          <p14:tracePt t="45251" x="8742363" y="2727325"/>
          <p14:tracePt t="45267" x="8623300" y="2727325"/>
          <p14:tracePt t="45268" x="8470900" y="2744788"/>
          <p14:tracePt t="45282" x="8088313" y="2805113"/>
          <p14:tracePt t="45299" x="7510463" y="2881313"/>
          <p14:tracePt t="45316" x="7127875" y="2940050"/>
          <p14:tracePt t="45332" x="6754813" y="2974975"/>
          <p14:tracePt t="45350" x="6456363" y="3016250"/>
          <p14:tracePt t="45366" x="6134100" y="3059113"/>
          <p14:tracePt t="45382" x="5837238" y="3076575"/>
          <p14:tracePt t="45399" x="5616575" y="3076575"/>
          <p14:tracePt t="45416" x="5378450" y="3076575"/>
          <p14:tracePt t="45432" x="5122863" y="3076575"/>
          <p14:tracePt t="45452" x="4808538" y="3076575"/>
          <p14:tracePt t="45467" x="4595813" y="3076575"/>
          <p14:tracePt t="45482" x="4503738" y="3076575"/>
          <p14:tracePt t="45499" x="4248150" y="3084513"/>
          <p14:tracePt t="45516" x="4146550" y="3084513"/>
          <p14:tracePt t="45532" x="4070350" y="3084513"/>
          <p14:tracePt t="45549" x="3967163" y="3094038"/>
          <p14:tracePt t="45566" x="3822700" y="3119438"/>
          <p14:tracePt t="45584" x="3729038" y="3127375"/>
          <p14:tracePt t="45587" x="3678238" y="3135313"/>
          <p14:tracePt t="45599" x="3662363" y="3135313"/>
          <p14:tracePt t="45616" x="3586163" y="3144838"/>
          <p14:tracePt t="45635" x="3457575" y="3170238"/>
          <p14:tracePt t="45651" x="3363913" y="3178175"/>
          <p14:tracePt t="45666" x="3313113" y="3186113"/>
          <p14:tracePt t="45667" x="3254375" y="3186113"/>
          <p14:tracePt t="45683" x="3194050" y="3211513"/>
          <p14:tracePt t="45684" x="3135313" y="3221038"/>
          <p14:tracePt t="45699" x="3084513" y="3228975"/>
          <p14:tracePt t="45716" x="3041650" y="3228975"/>
          <p14:tracePt t="45732" x="3016250" y="3238500"/>
          <p14:tracePt t="45749" x="3008313" y="3238500"/>
          <p14:tracePt t="45766" x="2982913" y="3238500"/>
          <p14:tracePt t="45783" x="2973388" y="3246438"/>
          <p14:tracePt t="45799" x="2955925" y="3246438"/>
          <p14:tracePt t="45816" x="2947988" y="3246438"/>
          <p14:tracePt t="45834" x="2940050" y="3246438"/>
          <p14:tracePt t="45849" x="2930525" y="3246438"/>
          <p14:tracePt t="45867" x="2922588" y="3246438"/>
          <p14:tracePt t="45869" x="2914650" y="3246438"/>
          <p14:tracePt t="45890" x="2905125" y="3246438"/>
          <p14:tracePt t="45908" x="2897188" y="3246438"/>
          <p14:tracePt t="45915" x="2889250" y="3246438"/>
          <p14:tracePt t="45932" x="2863850" y="3246438"/>
          <p14:tracePt t="45949" x="2854325" y="3246438"/>
          <p14:tracePt t="45965" x="2828925" y="3246438"/>
          <p14:tracePt t="45982" x="2820988" y="3246438"/>
          <p14:tracePt t="45999" x="2803525" y="3246438"/>
          <p14:tracePt t="46016" x="2786063" y="3246438"/>
          <p14:tracePt t="46032" x="2760663" y="3246438"/>
          <p14:tracePt t="46051" x="2727325" y="3254375"/>
          <p14:tracePt t="46083" x="2719388" y="3254375"/>
          <p14:tracePt t="46090" x="2701925" y="3254375"/>
          <p14:tracePt t="46130" x="2693988" y="3254375"/>
          <p14:tracePt t="46139" x="2684463" y="3254375"/>
          <p14:tracePt t="46154" x="2676525" y="3254375"/>
          <p14:tracePt t="46166" x="2668588" y="3254375"/>
          <p14:tracePt t="46182" x="2659063" y="3263900"/>
          <p14:tracePt t="46199" x="2641600" y="3271838"/>
          <p14:tracePt t="46216" x="2633663" y="3271838"/>
          <p14:tracePt t="46233" x="2625725" y="3271838"/>
          <p14:tracePt t="46236" x="2608263" y="3271838"/>
          <p14:tracePt t="46251" x="2600325" y="3271838"/>
          <p14:tracePt t="46267" x="2590800" y="3271838"/>
          <p14:tracePt t="46283" x="2582863" y="3279775"/>
          <p14:tracePt t="46307" x="2574925" y="3279775"/>
          <p14:tracePt t="47531" x="2565400" y="3279775"/>
          <p14:tracePt t="47538" x="2549525" y="3279775"/>
          <p14:tracePt t="47548" x="2540000" y="3279775"/>
          <p14:tracePt t="47565" x="2497138" y="3279775"/>
          <p14:tracePt t="47582" x="2463800" y="3279775"/>
          <p14:tracePt t="47598" x="2430463" y="3279775"/>
          <p14:tracePt t="47615" x="2405063" y="3289300"/>
          <p14:tracePt t="47631" x="2387600" y="3289300"/>
          <p14:tracePt t="47648" x="2362200" y="3289300"/>
          <p14:tracePt t="47666" x="2293938" y="3289300"/>
          <p14:tracePt t="47682" x="2268538" y="3297238"/>
          <p14:tracePt t="47698" x="2251075" y="3297238"/>
          <p14:tracePt t="47715" x="2225675" y="3305175"/>
          <p14:tracePt t="47738" x="2217738" y="3305175"/>
          <p14:tracePt t="47842" x="2192338" y="3305175"/>
          <p14:tracePt t="48242" x="2192338" y="3314700"/>
          <p14:tracePt t="48250" x="2200275" y="3314700"/>
          <p14:tracePt t="48258" x="2217738" y="3314700"/>
          <p14:tracePt t="48266" x="2260600" y="3314700"/>
          <p14:tracePt t="48282" x="2362200" y="3305175"/>
          <p14:tracePt t="48297" x="2413000" y="3305175"/>
          <p14:tracePt t="48314" x="2532063" y="3271838"/>
          <p14:tracePt t="48331" x="2557463" y="3263900"/>
          <p14:tracePt t="48348" x="2574925" y="3263900"/>
          <p14:tracePt t="48364" x="2582863" y="3263900"/>
          <p14:tracePt t="48382" x="2600325" y="3263900"/>
          <p14:tracePt t="48398" x="2625725" y="3263900"/>
          <p14:tracePt t="48415" x="2676525" y="3263900"/>
          <p14:tracePt t="48431" x="2744788" y="3263900"/>
          <p14:tracePt t="48448" x="2828925" y="3263900"/>
          <p14:tracePt t="48466" x="3016250" y="3263900"/>
          <p14:tracePt t="48482" x="3100388" y="3263900"/>
          <p14:tracePt t="48498" x="3143250" y="3263900"/>
          <p14:tracePt t="48501" x="3219450" y="3263900"/>
          <p14:tracePt t="48514" x="3270250" y="3263900"/>
          <p14:tracePt t="48531" x="3381375" y="3254375"/>
          <p14:tracePt t="48548" x="3424238" y="3238500"/>
          <p14:tracePt t="48564" x="3449638" y="3238500"/>
          <p14:tracePt t="48581" x="3500438" y="3228975"/>
          <p14:tracePt t="48598" x="3551238" y="3221038"/>
          <p14:tracePt t="48615" x="3619500" y="3211513"/>
          <p14:tracePt t="48631" x="3687763" y="3195638"/>
          <p14:tracePt t="48648" x="3746500" y="3186113"/>
          <p14:tracePt t="48650" x="3781425" y="3186113"/>
          <p14:tracePt t="48664" x="3822700" y="3186113"/>
          <p14:tracePt t="48683" x="3941763" y="3186113"/>
          <p14:tracePt t="48699" x="4060825" y="3186113"/>
          <p14:tracePt t="48715" x="4129088" y="3186113"/>
          <p14:tracePt t="48716" x="4197350" y="3186113"/>
          <p14:tracePt t="48731" x="4316413" y="3186113"/>
          <p14:tracePt t="48748" x="4443413" y="3178175"/>
          <p14:tracePt t="48764" x="4545013" y="3170238"/>
          <p14:tracePt t="48781" x="4605338" y="3170238"/>
          <p14:tracePt t="48798" x="4656138" y="3170238"/>
          <p14:tracePt t="48814" x="4681538" y="3170238"/>
          <p14:tracePt t="48832" x="4714875" y="3170238"/>
          <p14:tracePt t="48848" x="4749800" y="3170238"/>
          <p14:tracePt t="48867" x="4800600" y="3170238"/>
          <p14:tracePt t="48883" x="4868863" y="3170238"/>
          <p14:tracePt t="48898" x="4876800" y="3170238"/>
          <p14:tracePt t="48900" x="4910138" y="3170238"/>
          <p14:tracePt t="48915" x="4935538" y="3170238"/>
          <p14:tracePt t="48916" x="4945063" y="3170238"/>
          <p14:tracePt t="48931" x="4987925" y="3170238"/>
          <p14:tracePt t="48948" x="5013325" y="3170238"/>
          <p14:tracePt t="48964" x="5029200" y="3152775"/>
          <p14:tracePt t="48981" x="5046663" y="3152775"/>
          <p14:tracePt t="48997" x="5072063" y="3152775"/>
          <p14:tracePt t="49015" x="5089525" y="3144838"/>
          <p14:tracePt t="49031" x="5106988" y="3144838"/>
          <p14:tracePt t="49048" x="5114925" y="3144838"/>
          <p14:tracePt t="49251" x="5114925" y="3135313"/>
          <p14:tracePt t="49267" x="5097463" y="3135313"/>
          <p14:tracePt t="49274" x="5089525" y="3135313"/>
          <p14:tracePt t="49282" x="5054600" y="3135313"/>
          <p14:tracePt t="49300" x="5038725" y="3135313"/>
          <p14:tracePt t="49315" x="5021263" y="3135313"/>
          <p14:tracePt t="49331" x="5003800" y="3135313"/>
          <p14:tracePt t="49347" x="4987925" y="3135313"/>
          <p14:tracePt t="49364" x="4978400" y="3135313"/>
          <p14:tracePt t="49381" x="4962525" y="3135313"/>
          <p14:tracePt t="49398" x="4953000" y="3135313"/>
          <p14:tracePt t="49415" x="4935538" y="3144838"/>
          <p14:tracePt t="49547" x="4945063" y="3152775"/>
          <p14:tracePt t="49556" x="4953000" y="3152775"/>
          <p14:tracePt t="49564" x="4962525" y="3152775"/>
          <p14:tracePt t="49581" x="5029200" y="3152775"/>
          <p14:tracePt t="49598" x="5114925" y="3152775"/>
          <p14:tracePt t="49614" x="5249863" y="3152775"/>
          <p14:tracePt t="49631" x="5353050" y="3152775"/>
          <p14:tracePt t="49647" x="5394325" y="3152775"/>
          <p14:tracePt t="49664" x="5454650" y="3152775"/>
          <p14:tracePt t="49682" x="5548313" y="3170238"/>
          <p14:tracePt t="49699" x="5599113" y="3186113"/>
          <p14:tracePt t="49714" x="5624513" y="3186113"/>
          <p14:tracePt t="49730" x="5667375" y="3186113"/>
          <p14:tracePt t="49747" x="5708650" y="3195638"/>
          <p14:tracePt t="49765" x="5743575" y="3195638"/>
          <p14:tracePt t="49780" x="5776913" y="3203575"/>
          <p14:tracePt t="49798" x="5811838" y="3203575"/>
          <p14:tracePt t="49814" x="5862638" y="3221038"/>
          <p14:tracePt t="49830" x="5888038" y="3221038"/>
          <p14:tracePt t="49847" x="5930900" y="3221038"/>
          <p14:tracePt t="49865" x="5956300" y="3221038"/>
          <p14:tracePt t="49867" x="5964238" y="3221038"/>
          <p14:tracePt t="49955" x="5905500" y="3221038"/>
          <p14:tracePt t="49963" x="5802313" y="3228975"/>
          <p14:tracePt t="49970" x="5667375" y="3254375"/>
          <p14:tracePt t="49980" x="5472113" y="3254375"/>
          <p14:tracePt t="49998" x="4962525" y="3297238"/>
          <p14:tracePt t="50013" x="4554538" y="3297238"/>
          <p14:tracePt t="50031" x="4187825" y="3314700"/>
          <p14:tracePt t="50035" x="4027488" y="3314700"/>
          <p14:tracePt t="50047" x="3857625" y="3314700"/>
          <p14:tracePt t="50064" x="3568700" y="3314700"/>
          <p14:tracePt t="50083" x="3194050" y="3314700"/>
          <p14:tracePt t="50099" x="2973388" y="3314700"/>
          <p14:tracePt t="50114" x="2863850" y="3314700"/>
          <p14:tracePt t="50116" x="2735263" y="3314700"/>
          <p14:tracePt t="50131" x="2608263" y="3297238"/>
          <p14:tracePt t="50133" x="2514600" y="3289300"/>
          <p14:tracePt t="50147" x="2362200" y="3289300"/>
          <p14:tracePt t="50164" x="2200275" y="3289300"/>
          <p14:tracePt t="50181" x="2022475" y="3289300"/>
          <p14:tracePt t="50197" x="1903413" y="3289300"/>
          <p14:tracePt t="50214" x="1843088" y="3289300"/>
          <p14:tracePt t="50231" x="1801813" y="3279775"/>
          <p14:tracePt t="50247" x="1749425" y="3279775"/>
          <p14:tracePt t="50264" x="1708150" y="3271838"/>
          <p14:tracePt t="50267" x="1682750" y="3271838"/>
          <p14:tracePt t="50280" x="1665288" y="3254375"/>
          <p14:tracePt t="50299" x="1614488" y="3254375"/>
          <p14:tracePt t="50315" x="1571625" y="3254375"/>
          <p14:tracePt t="50331" x="1546225" y="3254375"/>
          <p14:tracePt t="50333" x="1538288" y="3254375"/>
          <p14:tracePt t="50347" x="1528763" y="3254375"/>
          <p14:tracePt t="50370" x="1520825" y="3254375"/>
          <p14:tracePt t="50419" x="1503363" y="3254375"/>
          <p14:tracePt t="50451" x="1495425" y="3254375"/>
          <p14:tracePt t="50467" x="1487488" y="3254375"/>
          <p14:tracePt t="50474" x="1477963" y="3246438"/>
          <p14:tracePt t="50490" x="1470025" y="3246438"/>
          <p14:tracePt t="50498" x="1462088" y="3246438"/>
          <p14:tracePt t="50514" x="1462088" y="3238500"/>
          <p14:tracePt t="50554" x="1444625" y="3238500"/>
          <p14:tracePt t="50579" x="1435100" y="3238500"/>
          <p14:tracePt t="50618" x="1427163" y="3238500"/>
          <p14:tracePt t="50627" x="1419225" y="3238500"/>
          <p14:tracePt t="50955" x="1435100" y="3238500"/>
          <p14:tracePt t="50963" x="1462088" y="3238500"/>
          <p14:tracePt t="50970" x="1477963" y="3238500"/>
          <p14:tracePt t="50980" x="1512888" y="3238500"/>
          <p14:tracePt t="50997" x="1554163" y="3238500"/>
          <p14:tracePt t="51013" x="1571625" y="3238500"/>
          <p14:tracePt t="51030" x="1614488" y="3238500"/>
          <p14:tracePt t="51048" x="1631950" y="3238500"/>
          <p14:tracePt t="51051" x="1647825" y="3238500"/>
          <p14:tracePt t="51063" x="1665288" y="3238500"/>
          <p14:tracePt t="51067" x="1690688" y="3238500"/>
          <p14:tracePt t="51080" x="1716088" y="3238500"/>
          <p14:tracePt t="51098" x="1792288" y="3238500"/>
          <p14:tracePt t="51116" x="1852613" y="3238500"/>
          <p14:tracePt t="51131" x="1893888" y="3238500"/>
          <p14:tracePt t="51132" x="1928813" y="3238500"/>
          <p14:tracePt t="51147" x="1971675" y="3238500"/>
          <p14:tracePt t="51164" x="2038350" y="3238500"/>
          <p14:tracePt t="51180" x="2055813" y="3238500"/>
          <p14:tracePt t="51197" x="2073275" y="3238500"/>
          <p14:tracePt t="51213" x="2081213" y="3238500"/>
          <p14:tracePt t="51230" x="2106613" y="3238500"/>
          <p14:tracePt t="51247" x="2116138" y="3238500"/>
          <p14:tracePt t="51263" x="2141538" y="3238500"/>
          <p14:tracePt t="51280" x="2166938" y="3238500"/>
          <p14:tracePt t="51296" x="2208213" y="3238500"/>
          <p14:tracePt t="51315" x="2276475" y="3238500"/>
          <p14:tracePt t="51331" x="2319338" y="3238500"/>
          <p14:tracePt t="51347" x="2327275" y="3238500"/>
          <p14:tracePt t="51349" x="2352675" y="3238500"/>
          <p14:tracePt t="51363" x="2379663" y="3238500"/>
          <p14:tracePt t="51380" x="2420938" y="3238500"/>
          <p14:tracePt t="51397" x="2438400" y="3238500"/>
          <p14:tracePt t="51413" x="2455863" y="3238500"/>
          <p14:tracePt t="51430" x="2481263" y="3238500"/>
          <p14:tracePt t="51447" x="2489200" y="3238500"/>
          <p14:tracePt t="51463" x="2497138" y="3238500"/>
          <p14:tracePt t="51482" x="2532063" y="3238500"/>
          <p14:tracePt t="51499" x="2549525" y="3238500"/>
          <p14:tracePt t="51515" x="2582863" y="3238500"/>
          <p14:tracePt t="51531" x="2600325" y="3238500"/>
          <p14:tracePt t="51547" x="2625725" y="3238500"/>
          <p14:tracePt t="51563" x="2659063" y="3238500"/>
          <p14:tracePt t="51580" x="2693988" y="3238500"/>
          <p14:tracePt t="51596" x="2719388" y="3238500"/>
          <p14:tracePt t="51613" x="2744788" y="3238500"/>
          <p14:tracePt t="51629" x="2770188" y="3238500"/>
          <p14:tracePt t="51646" x="2811463" y="3238500"/>
          <p14:tracePt t="51663" x="2838450" y="3238500"/>
          <p14:tracePt t="51680" x="2854325" y="3238500"/>
          <p14:tracePt t="51682" x="2863850" y="3238500"/>
          <p14:tracePt t="51696" x="2871788" y="3238500"/>
          <p14:tracePt t="51715" x="2897188" y="3238500"/>
          <p14:tracePt t="51731" x="2922588" y="3238500"/>
          <p14:tracePt t="51733" x="2930525" y="3238500"/>
          <p14:tracePt t="51748" x="2940050" y="3238500"/>
          <p14:tracePt t="51763" x="2965450" y="3238500"/>
          <p14:tracePt t="51780" x="2982913" y="3238500"/>
          <p14:tracePt t="51797" x="2990850" y="3238500"/>
          <p14:tracePt t="51813" x="2998788" y="3238500"/>
          <p14:tracePt t="51829" x="3024188" y="3238500"/>
          <p14:tracePt t="51847" x="3033713" y="3238500"/>
          <p14:tracePt t="51863" x="3049588" y="3238500"/>
          <p14:tracePt t="51866" x="3059113" y="3238500"/>
          <p14:tracePt t="51880" x="3067050" y="3238500"/>
          <p14:tracePt t="51883" x="3074988" y="3238500"/>
          <p14:tracePt t="51897" x="3084513" y="3238500"/>
          <p14:tracePt t="51899" x="3092450" y="3238500"/>
          <p14:tracePt t="51913" x="3109913" y="3238500"/>
          <p14:tracePt t="51930" x="3117850" y="3238500"/>
          <p14:tracePt t="51947" x="3127375" y="3238500"/>
          <p14:tracePt t="51963" x="3152775" y="3238500"/>
          <p14:tracePt t="51979" x="3168650" y="3238500"/>
          <p14:tracePt t="51997" x="3194050" y="3238500"/>
          <p14:tracePt t="52013" x="3219450" y="3238500"/>
          <p14:tracePt t="52029" x="3244850" y="3238500"/>
          <p14:tracePt t="52047" x="3279775" y="3238500"/>
          <p14:tracePt t="52050" x="3297238" y="3238500"/>
          <p14:tracePt t="52063" x="3330575" y="3238500"/>
          <p14:tracePt t="52079" x="3363913" y="3254375"/>
          <p14:tracePt t="52099" x="3441700" y="3263900"/>
          <p14:tracePt t="52114" x="3492500" y="3271838"/>
          <p14:tracePt t="52131" x="3517900" y="3271838"/>
          <p14:tracePt t="52147" x="3543300" y="3279775"/>
          <p14:tracePt t="52163" x="3568700" y="3279775"/>
          <p14:tracePt t="52180" x="3611563" y="3279775"/>
          <p14:tracePt t="52197" x="3627438" y="3279775"/>
          <p14:tracePt t="52213" x="3662363" y="3279775"/>
          <p14:tracePt t="52229" x="3695700" y="3279775"/>
          <p14:tracePt t="52246" x="3738563" y="3279775"/>
          <p14:tracePt t="52263" x="3763963" y="3279775"/>
          <p14:tracePt t="52279" x="3781425" y="3279775"/>
          <p14:tracePt t="52296" x="3789363" y="3279775"/>
          <p14:tracePt t="52315" x="3814763" y="3279775"/>
          <p14:tracePt t="52354" x="3822700" y="3279775"/>
          <p14:tracePt t="52379" x="3832225" y="3279775"/>
          <p14:tracePt t="52395" x="3840163" y="3279775"/>
          <p14:tracePt t="52565" x="3848100" y="3279775"/>
          <p14:tracePt t="52595" x="3857625" y="3279775"/>
          <p14:tracePt t="52627" x="3865563" y="3289300"/>
          <p14:tracePt t="52683" x="3873500" y="3289300"/>
          <p14:tracePt t="52723" x="3883025" y="3289300"/>
          <p14:tracePt t="52739" x="3890963" y="3289300"/>
          <p14:tracePt t="52764" x="3900488" y="3289300"/>
          <p14:tracePt t="52779" x="3908425" y="3289300"/>
          <p14:tracePt t="52786" x="3916363" y="3289300"/>
          <p14:tracePt t="52796" x="3925888" y="3289300"/>
          <p14:tracePt t="52812" x="3941763" y="3289300"/>
          <p14:tracePt t="52829" x="3951288" y="3289300"/>
          <p14:tracePt t="52846" x="3967163" y="3289300"/>
          <p14:tracePt t="52862" x="3984625" y="3289300"/>
          <p14:tracePt t="52880" x="3992563" y="3289300"/>
          <p14:tracePt t="52883" x="4002088" y="3289300"/>
          <p14:tracePt t="52896" x="4010025" y="3289300"/>
          <p14:tracePt t="52914" x="4035425" y="3289300"/>
          <p14:tracePt t="52930" x="4060825" y="3289300"/>
          <p14:tracePt t="52946" x="4078288" y="3289300"/>
          <p14:tracePt t="52962" x="4137025" y="3289300"/>
          <p14:tracePt t="52980" x="4205288" y="3289300"/>
          <p14:tracePt t="52996" x="4265613" y="3289300"/>
          <p14:tracePt t="53013" x="4341813" y="3289300"/>
          <p14:tracePt t="53029" x="4400550" y="3289300"/>
          <p14:tracePt t="53046" x="4468813" y="3289300"/>
          <p14:tracePt t="53063" x="4537075" y="3289300"/>
          <p14:tracePt t="53080" x="4579938" y="3289300"/>
          <p14:tracePt t="53083" x="4595813" y="3289300"/>
          <p14:tracePt t="53096" x="4613275" y="3289300"/>
          <p14:tracePt t="53112" x="4638675" y="3289300"/>
          <p14:tracePt t="53130" x="4656138" y="3289300"/>
          <p14:tracePt t="53146" x="4664075" y="3289300"/>
          <p14:tracePt t="53178" x="4673600" y="3289300"/>
          <p14:tracePt t="56051" x="4689475" y="3289300"/>
          <p14:tracePt t="56060" x="4689475" y="3297238"/>
          <p14:tracePt t="56074" x="4714875" y="3297238"/>
          <p14:tracePt t="56082" x="4724400" y="3297238"/>
          <p14:tracePt t="56094" x="4749800" y="3297238"/>
          <p14:tracePt t="56111" x="4833938" y="3297238"/>
          <p14:tracePt t="56127" x="4935538" y="3297238"/>
          <p14:tracePt t="56147" x="5080000" y="3297238"/>
          <p14:tracePt t="56163" x="5173663" y="3289300"/>
          <p14:tracePt t="56178" x="5208588" y="3289300"/>
          <p14:tracePt t="56181" x="5249863" y="3279775"/>
          <p14:tracePt t="56195" x="5327650" y="3271838"/>
          <p14:tracePt t="56210" x="5394325" y="3271838"/>
          <p14:tracePt t="56228" x="5462588" y="3271838"/>
          <p14:tracePt t="56244" x="5538788" y="3271838"/>
          <p14:tracePt t="56261" x="5581650" y="3271838"/>
          <p14:tracePt t="56278" x="5641975" y="3271838"/>
          <p14:tracePt t="56295" x="5649913" y="3271838"/>
          <p14:tracePt t="56299" x="5657850" y="3271838"/>
          <p14:tracePt t="56311" x="5667375" y="3271838"/>
          <p14:tracePt t="57180" x="5657850" y="3271838"/>
          <p14:tracePt t="57213" x="5649913" y="3271838"/>
          <p14:tracePt t="57259" x="5641975" y="3271838"/>
          <p14:tracePt t="57275" x="5632450" y="3271838"/>
          <p14:tracePt t="57282" x="5624513" y="3271838"/>
          <p14:tracePt t="57298" x="5616575" y="3271838"/>
          <p14:tracePt t="57322" x="5607050" y="3271838"/>
          <p14:tracePt t="57329" x="5599113" y="3271838"/>
          <p14:tracePt t="57344" x="5591175" y="3271838"/>
          <p14:tracePt t="57362" x="5581650" y="3271838"/>
          <p14:tracePt t="57396" x="5573713" y="3271838"/>
          <p14:tracePt t="57402" x="5565775" y="3271838"/>
          <p14:tracePt t="57418" x="5556250" y="3271838"/>
          <p14:tracePt t="57475" x="5556250" y="3279775"/>
          <p14:tracePt t="57515" x="5556250" y="3289300"/>
          <p14:tracePt t="57635" x="5565775" y="3289300"/>
          <p14:tracePt t="57643" x="5581650" y="3289300"/>
          <p14:tracePt t="57650" x="5599113" y="3289300"/>
          <p14:tracePt t="57660" x="5616575" y="3289300"/>
          <p14:tracePt t="57677" x="5649913" y="3289300"/>
          <p14:tracePt t="57694" x="5667375" y="3289300"/>
          <p14:tracePt t="57710" x="5692775" y="3297238"/>
          <p14:tracePt t="57728" x="5718175" y="3297238"/>
          <p14:tracePt t="57747" x="5726113" y="3297238"/>
          <p14:tracePt t="57829" x="5735638" y="3297238"/>
          <p14:tracePt t="57979" x="5743575" y="3297238"/>
          <p14:tracePt t="57996" x="5751513" y="3297238"/>
          <p14:tracePt t="58013" x="5761038" y="3297238"/>
          <p14:tracePt t="58027" x="5776913" y="3297238"/>
          <p14:tracePt t="58042" x="5794375" y="3297238"/>
          <p14:tracePt t="58059" x="5811838" y="3297238"/>
          <p14:tracePt t="58066" x="5819775" y="3297238"/>
          <p14:tracePt t="58099" x="5827713" y="3297238"/>
          <p14:tracePt t="58114" x="5837238" y="3297238"/>
          <p14:tracePt t="58130" x="5845175" y="3297238"/>
          <p14:tracePt t="58139" x="5853113" y="3297238"/>
          <p14:tracePt t="58155" x="5862638" y="3297238"/>
          <p14:tracePt t="58228" x="5870575" y="3297238"/>
          <p14:tracePt t="58356" x="5888038" y="3297238"/>
          <p14:tracePt t="58371" x="5913438" y="3297238"/>
          <p14:tracePt t="58378" x="5921375" y="3289300"/>
          <p14:tracePt t="58395" x="5946775" y="3289300"/>
          <p14:tracePt t="58411" x="5956300" y="3279775"/>
          <p14:tracePt t="58413" x="5981700" y="3279775"/>
          <p14:tracePt t="58426" x="6007100" y="3279775"/>
          <p14:tracePt t="58444" x="6040438" y="3271838"/>
          <p14:tracePt t="58460" x="6083300" y="3271838"/>
          <p14:tracePt t="58478" x="6142038" y="3263900"/>
          <p14:tracePt t="58494" x="6210300" y="3263900"/>
          <p14:tracePt t="58510" x="6261100" y="3263900"/>
          <p14:tracePt t="58527" x="6303963" y="3263900"/>
          <p14:tracePt t="58544" x="6329363" y="3263900"/>
          <p14:tracePt t="58560" x="6354763" y="3263900"/>
          <p14:tracePt t="58579" x="6389688" y="3254375"/>
          <p14:tracePt t="58594" x="6415088" y="3246438"/>
          <p14:tracePt t="58611" x="6430963" y="3246438"/>
          <p14:tracePt t="58613" x="6456363" y="3246438"/>
          <p14:tracePt t="58626" x="6499225" y="3238500"/>
          <p14:tracePt t="58643" x="6542088" y="3228975"/>
          <p14:tracePt t="58660" x="6584950" y="3228975"/>
          <p14:tracePt t="58677" x="6618288" y="3228975"/>
          <p14:tracePt t="58694" x="6653213" y="3228975"/>
          <p14:tracePt t="58711" x="6686550" y="3228975"/>
          <p14:tracePt t="58727" x="6729413" y="3228975"/>
          <p14:tracePt t="58743" x="6762750" y="3228975"/>
          <p14:tracePt t="58761" x="6805613" y="3228975"/>
          <p14:tracePt t="58763" x="6823075" y="3228975"/>
          <p14:tracePt t="58778" x="6864350" y="3228975"/>
          <p14:tracePt t="58795" x="6889750" y="3228975"/>
          <p14:tracePt t="58810" x="6907213" y="3228975"/>
          <p14:tracePt t="58812" x="6924675" y="3228975"/>
          <p14:tracePt t="58826" x="6932613" y="3228975"/>
          <p14:tracePt t="58843" x="6975475" y="3228975"/>
          <p14:tracePt t="58860" x="7000875" y="3228975"/>
          <p14:tracePt t="58876" x="7034213" y="3228975"/>
          <p14:tracePt t="58894" x="7069138" y="3228975"/>
          <p14:tracePt t="58910" x="7102475" y="3228975"/>
          <p14:tracePt t="58926" x="7119938" y="3228975"/>
          <p14:tracePt t="58943" x="7153275" y="3228975"/>
          <p14:tracePt t="58960" x="7188200" y="3211513"/>
          <p14:tracePt t="58980" x="7213600" y="3211513"/>
          <p14:tracePt t="58995" x="7229475" y="3211513"/>
          <p14:tracePt t="59010" x="7246938" y="3203575"/>
          <p14:tracePt t="59012" x="7264400" y="3203575"/>
          <p14:tracePt t="59028" x="7272338" y="3203575"/>
          <p14:tracePt t="59043" x="7307263" y="3195638"/>
          <p14:tracePt t="59060" x="7315200" y="3195638"/>
          <p14:tracePt t="59077" x="7323138" y="3195638"/>
          <p14:tracePt t="59114" x="7340600" y="3195638"/>
          <p14:tracePt t="59156" x="7348538" y="3195638"/>
          <p14:tracePt t="59195" x="7358063" y="3195638"/>
          <p14:tracePt t="59218" x="7373938" y="3195638"/>
          <p14:tracePt t="60163" x="7383463" y="3195638"/>
          <p14:tracePt t="60171" x="7383463" y="3203575"/>
          <p14:tracePt t="60178" x="7383463" y="3211513"/>
          <p14:tracePt t="60194" x="7383463" y="3221038"/>
          <p14:tracePt t="60211" x="7383463" y="3228975"/>
          <p14:tracePt t="60299" x="7383463" y="3238500"/>
          <p14:tracePt t="60314" x="7391400" y="3246438"/>
          <p14:tracePt t="60323" x="7408863" y="3246438"/>
          <p14:tracePt t="60330" x="7442200" y="3246438"/>
          <p14:tracePt t="60342" x="7451725" y="3246438"/>
          <p14:tracePt t="60359" x="7493000" y="3246438"/>
          <p14:tracePt t="60376" x="7518400" y="3246438"/>
          <p14:tracePt t="60395" x="7553325" y="3246438"/>
          <p14:tracePt t="60410" x="7570788" y="3246438"/>
          <p14:tracePt t="60426" x="7578725" y="3246438"/>
          <p14:tracePt t="60428" x="7596188" y="3246438"/>
          <p14:tracePt t="60443" x="7621588" y="3246438"/>
          <p14:tracePt t="60445" x="7629525" y="3246438"/>
          <p14:tracePt t="60460" x="7672388" y="3246438"/>
          <p14:tracePt t="60476" x="7723188" y="3246438"/>
          <p14:tracePt t="60492" x="7766050" y="3246438"/>
          <p14:tracePt t="60509" x="7807325" y="3246438"/>
          <p14:tracePt t="60526" x="7842250" y="3246438"/>
          <p14:tracePt t="60542" x="7875588" y="3246438"/>
          <p14:tracePt t="60559" x="7900988" y="3246438"/>
          <p14:tracePt t="60580" x="7935913" y="3246438"/>
          <p14:tracePt t="60592" x="7943850" y="3246438"/>
          <p14:tracePt t="60610" x="7977188" y="3246438"/>
          <p14:tracePt t="60627" x="7986713" y="3246438"/>
          <p14:tracePt t="60628" x="8004175" y="3246438"/>
          <p14:tracePt t="60642" x="8012113" y="3246438"/>
          <p14:tracePt t="60659" x="8037513" y="3246438"/>
          <p14:tracePt t="60676" x="8045450" y="3246438"/>
          <p14:tracePt t="60692" x="8054975" y="3246438"/>
          <p14:tracePt t="60715" x="8062913" y="3246438"/>
          <p14:tracePt t="60726" x="8070850" y="3246438"/>
          <p14:tracePt t="60743" x="8080375" y="3246438"/>
          <p14:tracePt t="60770" x="8096250" y="3246438"/>
          <p14:tracePt t="60883" x="8105775" y="3246438"/>
          <p14:tracePt t="60907" x="8113713" y="3238500"/>
          <p14:tracePt t="60946" x="8131175" y="3238500"/>
          <p14:tracePt t="60963" x="8139113" y="3238500"/>
          <p14:tracePt t="60970" x="8147050" y="3238500"/>
          <p14:tracePt t="60978" x="8156575" y="3238500"/>
          <p14:tracePt t="60994" x="8174038" y="3238500"/>
          <p14:tracePt t="61009" x="8181975" y="3238500"/>
          <p14:tracePt t="61027" x="8199438" y="3238500"/>
          <p14:tracePt t="61050" x="8207375" y="3238500"/>
          <p14:tracePt t="61066" x="8232775" y="3238500"/>
          <p14:tracePt t="61083" x="8258175" y="3238500"/>
          <p14:tracePt t="61098" x="8266113" y="3238500"/>
          <p14:tracePt t="61109" x="8291513" y="3228975"/>
          <p14:tracePt t="61126" x="8308975" y="3228975"/>
          <p14:tracePt t="61143" x="8326438" y="3228975"/>
          <p14:tracePt t="61159" x="8334375" y="3228975"/>
          <p14:tracePt t="61176" x="8343900" y="3221038"/>
          <p14:tracePt t="61193" x="8351838" y="3221038"/>
          <p14:tracePt t="61196" x="8369300" y="3221038"/>
          <p14:tracePt t="61211" x="8385175" y="3221038"/>
          <p14:tracePt t="61226" x="8394700" y="3221038"/>
          <p14:tracePt t="61242" x="8402638" y="3221038"/>
          <p14:tracePt t="61259" x="8410575" y="3211513"/>
          <p14:tracePt t="61275" x="8420100" y="3211513"/>
          <p14:tracePt t="61298" x="8428038" y="3211513"/>
          <p14:tracePt t="61308" x="8435975" y="3211513"/>
          <p14:tracePt t="61325" x="8445500" y="3211513"/>
          <p14:tracePt t="61346" x="8453438" y="3211513"/>
          <p14:tracePt t="61378" x="8462963" y="3203575"/>
          <p14:tracePt t="61435" x="8478838" y="3203575"/>
          <p14:tracePt t="61451" x="8488363" y="3203575"/>
          <p14:tracePt t="61499" x="8496300" y="3203575"/>
          <p14:tracePt t="61507" x="8521700" y="3195638"/>
          <p14:tracePt t="61523" x="8529638" y="3195638"/>
          <p14:tracePt t="61530" x="8547100" y="3195638"/>
          <p14:tracePt t="61542" x="8555038" y="3186113"/>
          <p14:tracePt t="61835" x="8580438" y="3186113"/>
          <p14:tracePt t="61845" x="8589963" y="3186113"/>
          <p14:tracePt t="61850" x="8597900" y="3186113"/>
          <p14:tracePt t="61860" x="8615363" y="3186113"/>
          <p14:tracePt t="61875" x="8623300" y="3186113"/>
          <p14:tracePt t="61893" x="8640763" y="3186113"/>
          <p14:tracePt t="61908" x="8648700" y="3186113"/>
          <p14:tracePt t="61926" x="8658225" y="3186113"/>
          <p14:tracePt t="61955" x="8674100" y="3186113"/>
          <p14:tracePt t="61962" x="8683625" y="3186113"/>
          <p14:tracePt t="61978" x="8709025" y="3186113"/>
          <p14:tracePt t="61992" x="8716963" y="3186113"/>
          <p14:tracePt t="62011" x="8742363" y="3186113"/>
          <p14:tracePt t="62025" x="8750300" y="3186113"/>
          <p14:tracePt t="62042" x="8759825" y="3186113"/>
          <p14:tracePt t="62044" x="8767763" y="3186113"/>
          <p14:tracePt t="62059" x="8777288" y="3186113"/>
          <p14:tracePt t="62060" x="8785225" y="3186113"/>
          <p14:tracePt t="62075" x="8802688" y="3186113"/>
          <p14:tracePt t="62092" x="8853488" y="3170238"/>
          <p14:tracePt t="62109" x="8904288" y="3170238"/>
          <p14:tracePt t="62125" x="8980488" y="3160713"/>
          <p14:tracePt t="62142" x="9039225" y="3160713"/>
          <p14:tracePt t="62159" x="9082088" y="3160713"/>
          <p14:tracePt t="62175" x="9099550" y="3160713"/>
          <p14:tracePt t="62195" x="9117013" y="3160713"/>
          <p14:tracePt t="62218" x="9124950" y="3160713"/>
          <p14:tracePt t="62226" x="9132888" y="3160713"/>
          <p14:tracePt t="62243" x="9142413" y="3160713"/>
          <p14:tracePt t="62245" x="9150350" y="3160713"/>
          <p14:tracePt t="62258" x="9158288" y="3160713"/>
          <p14:tracePt t="62275" x="9183688" y="3152775"/>
          <p14:tracePt t="62292" x="9193213" y="3152775"/>
          <p14:tracePt t="62309" x="9209088" y="3152775"/>
          <p14:tracePt t="62346" x="9218613" y="3152775"/>
          <p14:tracePt t="62355" x="9226550" y="3152775"/>
          <p14:tracePt t="62362" x="9236075" y="3152775"/>
          <p14:tracePt t="62378" x="9244013" y="3152775"/>
          <p14:tracePt t="62392" x="9251950" y="3152775"/>
          <p14:tracePt t="62408" x="9269413" y="3152775"/>
          <p14:tracePt t="62427" x="9286875" y="3152775"/>
          <p14:tracePt t="62444" x="9302750" y="3152775"/>
          <p14:tracePt t="62459" x="9312275" y="3152775"/>
          <p14:tracePt t="62461" x="9320213" y="3152775"/>
          <p14:tracePt t="62475" x="9371013" y="3152775"/>
          <p14:tracePt t="62491" x="9405938" y="3152775"/>
          <p14:tracePt t="62508" x="9447213" y="3152775"/>
          <p14:tracePt t="62525" x="9472613" y="3160713"/>
          <p14:tracePt t="62542" x="9490075" y="3160713"/>
          <p14:tracePt t="62558" x="9515475" y="3160713"/>
          <p14:tracePt t="62576" x="9532938" y="3160713"/>
          <p14:tracePt t="62579" x="9558338" y="3160713"/>
          <p14:tracePt t="62592" x="9583738" y="3160713"/>
          <p14:tracePt t="62611" x="9642475" y="3160713"/>
          <p14:tracePt t="62627" x="9694863" y="3160713"/>
          <p14:tracePt t="62643" x="9710738" y="3160713"/>
          <p14:tracePt t="62659" x="9736138" y="3160713"/>
          <p14:tracePt t="62660" x="9745663" y="3160713"/>
          <p14:tracePt t="62674" x="9786938" y="3160713"/>
          <p14:tracePt t="62691" x="9821863" y="3170238"/>
          <p14:tracePt t="62708" x="9872663" y="3170238"/>
          <p14:tracePt t="62725" x="9915525" y="3170238"/>
          <p14:tracePt t="62741" x="9923463" y="3170238"/>
          <p14:tracePt t="62759" x="9940925" y="3170238"/>
          <p14:tracePt t="62775" x="9948863" y="3170238"/>
          <p14:tracePt t="62791" x="9956800" y="3170238"/>
          <p14:tracePt t="62811" x="9974263" y="3170238"/>
          <p14:tracePt t="62827" x="9983788" y="3170238"/>
          <p14:tracePt t="62931" x="9956800" y="3170238"/>
          <p14:tracePt t="62939" x="9898063" y="3170238"/>
          <p14:tracePt t="62946" x="9796463" y="3170238"/>
          <p14:tracePt t="62957" x="9685338" y="3170238"/>
          <p14:tracePt t="62975" x="9388475" y="3170238"/>
          <p14:tracePt t="62991" x="8947150" y="3170238"/>
          <p14:tracePt t="63008" x="8394700" y="3170238"/>
          <p14:tracePt t="63026" x="7629525" y="3186113"/>
          <p14:tracePt t="63042" x="7119938" y="3238500"/>
          <p14:tracePt t="63059" x="6567488" y="3314700"/>
          <p14:tracePt t="63075" x="6286500" y="3365500"/>
          <p14:tracePt t="63091" x="5641975" y="3502025"/>
          <p14:tracePt t="63108" x="5335588" y="3552825"/>
          <p14:tracePt t="63125" x="5089525" y="3594100"/>
          <p14:tracePt t="63141" x="4919663" y="3594100"/>
          <p14:tracePt t="63158" x="4732338" y="3594100"/>
          <p14:tracePt t="63175" x="4545013" y="3594100"/>
          <p14:tracePt t="63192" x="4341813" y="3594100"/>
          <p14:tracePt t="63195" x="4222750" y="3594100"/>
          <p14:tracePt t="63208" x="4111625" y="3594100"/>
          <p14:tracePt t="63226" x="3763963" y="3594100"/>
          <p14:tracePt t="63243" x="3586163" y="3594100"/>
          <p14:tracePt t="63258" x="3500438" y="3594100"/>
          <p14:tracePt t="63260" x="3432175" y="3594100"/>
          <p14:tracePt t="63274" x="3363913" y="3594100"/>
          <p14:tracePt t="63276" x="3305175" y="3594100"/>
          <p14:tracePt t="63291" x="3203575" y="3594100"/>
          <p14:tracePt t="63308" x="3016250" y="3594100"/>
          <p14:tracePt t="63325" x="2820988" y="3594100"/>
          <p14:tracePt t="63341" x="2676525" y="3594100"/>
          <p14:tracePt t="63359" x="2506663" y="3619500"/>
          <p14:tracePt t="63362" x="2446338" y="3629025"/>
          <p14:tracePt t="63375" x="2405063" y="3629025"/>
          <p14:tracePt t="63391" x="2336800" y="3646488"/>
          <p14:tracePt t="63408" x="2260600" y="3646488"/>
          <p14:tracePt t="63426" x="2116138" y="3646488"/>
          <p14:tracePt t="63443" x="1971675" y="3646488"/>
          <p14:tracePt t="63458" x="1903413" y="3646488"/>
          <p14:tracePt t="63459" x="1827213" y="3646488"/>
          <p14:tracePt t="63475" x="1758950" y="3646488"/>
          <p14:tracePt t="63476" x="1682750" y="3646488"/>
          <p14:tracePt t="63491" x="1614488" y="3646488"/>
          <p14:tracePt t="63508" x="1538288" y="3646488"/>
          <p14:tracePt t="63525" x="1495425" y="3646488"/>
          <p14:tracePt t="63542" x="1419225" y="3646488"/>
          <p14:tracePt t="63558" x="1343025" y="3646488"/>
          <p14:tracePt t="63574" x="1282700" y="3646488"/>
          <p14:tracePt t="63592" x="1214438" y="3646488"/>
          <p14:tracePt t="63595" x="1198563" y="3646488"/>
          <p14:tracePt t="63607" x="1189038" y="3646488"/>
          <p14:tracePt t="63626" x="1155700" y="3646488"/>
          <p14:tracePt t="63643" x="1112838" y="3646488"/>
          <p14:tracePt t="63659" x="1054100" y="3646488"/>
          <p14:tracePt t="63675" x="1036638" y="3646488"/>
          <p14:tracePt t="63676" x="1003300" y="3646488"/>
          <p14:tracePt t="63691" x="985838" y="3646488"/>
          <p14:tracePt t="63708" x="960438" y="3646488"/>
          <p14:tracePt t="63730" x="950913" y="3646488"/>
          <p14:tracePt t="63939" x="960438" y="3646488"/>
          <p14:tracePt t="63946" x="976313" y="3646488"/>
          <p14:tracePt t="63958" x="993775" y="3646488"/>
          <p14:tracePt t="63974" x="1028700" y="3646488"/>
          <p14:tracePt t="63991" x="1036638" y="3646488"/>
          <p14:tracePt t="64008" x="1054100" y="3646488"/>
          <p14:tracePt t="64026" x="1079500" y="3646488"/>
          <p14:tracePt t="64042" x="1095375" y="3646488"/>
          <p14:tracePt t="64059" x="1138238" y="3646488"/>
          <p14:tracePt t="64076" x="1163638" y="3646488"/>
          <p14:tracePt t="64090" x="1189038" y="3646488"/>
          <p14:tracePt t="64107" x="1223963" y="3636963"/>
          <p14:tracePt t="64124" x="1257300" y="3636963"/>
          <p14:tracePt t="64141" x="1265238" y="3636963"/>
          <p14:tracePt t="64158" x="1282700" y="3629025"/>
          <p14:tracePt t="64174" x="1300163" y="3629025"/>
          <p14:tracePt t="64191" x="1308100" y="3629025"/>
          <p14:tracePt t="64207" x="1317625" y="3629025"/>
          <p14:tracePt t="64225" x="1343025" y="3611563"/>
          <p14:tracePt t="64227" x="1358900" y="3611563"/>
          <p14:tracePt t="64243" x="1376363" y="3611563"/>
          <p14:tracePt t="64259" x="1393825" y="3611563"/>
          <p14:tracePt t="64275" x="1409700" y="3611563"/>
          <p14:tracePt t="64276" x="1419225" y="3611563"/>
          <p14:tracePt t="64291" x="1435100" y="3611563"/>
          <p14:tracePt t="64307" x="1495425" y="3611563"/>
          <p14:tracePt t="64324" x="1554163" y="3603625"/>
          <p14:tracePt t="64341" x="1589088" y="3603625"/>
          <p14:tracePt t="64363" x="1606550" y="3603625"/>
          <p14:tracePt t="64747" x="1597025" y="3603625"/>
          <p14:tracePt t="64755" x="1589088" y="3603625"/>
          <p14:tracePt t="64771" x="1579563" y="3603625"/>
          <p14:tracePt t="64787" x="1563688" y="3603625"/>
          <p14:tracePt t="64810" x="1554163" y="3603625"/>
          <p14:tracePt t="64827" x="1538288" y="3603625"/>
          <p14:tracePt t="64850" x="1528763" y="3603625"/>
          <p14:tracePt t="64859" x="1520825" y="3611563"/>
          <p14:tracePt t="64876" x="1512888" y="3619500"/>
          <p14:tracePt t="64907" x="1503363" y="3619500"/>
          <p14:tracePt t="64914" x="1495425" y="3619500"/>
          <p14:tracePt t="64930" x="1487488" y="3619500"/>
          <p14:tracePt t="64946" x="1487488" y="3629025"/>
          <p14:tracePt t="64962" x="1477963" y="3636963"/>
          <p14:tracePt t="64978" x="1470025" y="3646488"/>
          <p14:tracePt t="65003" x="1462088" y="3646488"/>
          <p14:tracePt t="65018" x="1452563" y="3646488"/>
          <p14:tracePt t="65140" x="1444625" y="3654425"/>
          <p14:tracePt t="65171" x="1452563" y="3654425"/>
          <p14:tracePt t="65178" x="1470025" y="3654425"/>
          <p14:tracePt t="65190" x="1477963" y="3654425"/>
          <p14:tracePt t="65207" x="1495425" y="3654425"/>
          <p14:tracePt t="65243" x="1512888" y="3654425"/>
          <p14:tracePt t="65275" x="1520825" y="3662363"/>
          <p14:tracePt t="65292" x="1528763" y="3662363"/>
          <p14:tracePt t="65298" x="1546225" y="3671888"/>
          <p14:tracePt t="65307" x="1554163" y="3671888"/>
          <p14:tracePt t="65323" x="1579563" y="3671888"/>
          <p14:tracePt t="65340" x="1589088" y="3671888"/>
          <p14:tracePt t="65356" x="1622425" y="3671888"/>
          <p14:tracePt t="65374" x="1657350" y="3671888"/>
          <p14:tracePt t="65390" x="1690688" y="3671888"/>
          <p14:tracePt t="65408" x="1741488" y="3671888"/>
          <p14:tracePt t="65411" x="1766888" y="3671888"/>
          <p14:tracePt t="65424" x="1809750" y="3671888"/>
          <p14:tracePt t="65440" x="1860550" y="3671888"/>
          <p14:tracePt t="65459" x="1954213" y="3671888"/>
          <p14:tracePt t="65475" x="2022475" y="3671888"/>
          <p14:tracePt t="65491" x="2098675" y="3671888"/>
          <p14:tracePt t="65507" x="2200275" y="3671888"/>
          <p14:tracePt t="65523" x="2260600" y="3671888"/>
          <p14:tracePt t="65541" x="2319338" y="3671888"/>
          <p14:tracePt t="65557" x="2344738" y="3671888"/>
          <p14:tracePt t="65573" x="2370138" y="3671888"/>
          <p14:tracePt t="65590" x="2379663" y="3671888"/>
          <p14:tracePt t="65607" x="2395538" y="3671888"/>
          <p14:tracePt t="65624" x="2413000" y="3671888"/>
          <p14:tracePt t="65642" x="2430463" y="3671888"/>
          <p14:tracePt t="65659" x="2455863" y="3671888"/>
          <p14:tracePt t="65683" x="2463800" y="3671888"/>
          <p14:tracePt t="65698" x="2471738" y="3671888"/>
          <p14:tracePt t="65707" x="2481263" y="3671888"/>
          <p14:tracePt t="65724" x="2497138" y="3671888"/>
          <p14:tracePt t="65741" x="2524125" y="3671888"/>
          <p14:tracePt t="65757" x="2540000" y="3671888"/>
          <p14:tracePt t="65773" x="2565400" y="3671888"/>
          <p14:tracePt t="65790" x="2574925" y="3671888"/>
          <p14:tracePt t="65818" x="2590800" y="3671888"/>
          <p14:tracePt t="65842" x="2600325" y="3671888"/>
          <p14:tracePt t="65858" x="2608263" y="3671888"/>
          <p14:tracePt t="65866" x="2616200" y="3679825"/>
          <p14:tracePt t="65882" x="2625725" y="3679825"/>
          <p14:tracePt t="65899" x="2633663" y="3679825"/>
          <p14:tracePt t="65923" x="2651125" y="3679825"/>
          <p14:tracePt t="65930" x="2659063" y="3679825"/>
          <p14:tracePt t="65946" x="2684463" y="3679825"/>
          <p14:tracePt t="65962" x="2701925" y="3679825"/>
          <p14:tracePt t="65973" x="2727325" y="3679825"/>
          <p14:tracePt t="65990" x="2752725" y="3679825"/>
          <p14:tracePt t="66007" x="2786063" y="3679825"/>
          <p14:tracePt t="66024" x="2828925" y="3679825"/>
          <p14:tracePt t="66027" x="2838450" y="3679825"/>
          <p14:tracePt t="66041" x="2846388" y="3679825"/>
          <p14:tracePt t="66042" x="2854325" y="3679825"/>
          <p14:tracePt t="66058" x="2863850" y="3679825"/>
          <p14:tracePt t="66082" x="2871788" y="3679825"/>
          <p14:tracePt t="66109" x="2889250" y="3679825"/>
          <p14:tracePt t="66114" x="2897188" y="3679825"/>
          <p14:tracePt t="66139" x="2905125" y="3679825"/>
          <p14:tracePt t="66155" x="2922588" y="3679825"/>
          <p14:tracePt t="66587" x="2905125" y="3679825"/>
          <p14:tracePt t="66595" x="2897188" y="3679825"/>
          <p14:tracePt t="66606" x="2871788" y="3687763"/>
          <p14:tracePt t="66623" x="2854325" y="3687763"/>
          <p14:tracePt t="66640" x="2828925" y="3687763"/>
          <p14:tracePt t="66659" x="2786063" y="3687763"/>
          <p14:tracePt t="66675" x="2770188" y="3687763"/>
          <p14:tracePt t="66690" x="2752725" y="3687763"/>
          <p14:tracePt t="66692" x="2744788" y="3687763"/>
          <p14:tracePt t="66707" x="2727325" y="3687763"/>
          <p14:tracePt t="66708" x="2709863" y="3687763"/>
          <p14:tracePt t="66723" x="2651125" y="3687763"/>
          <p14:tracePt t="66740" x="2616200" y="3687763"/>
          <p14:tracePt t="66756" x="2574925" y="3687763"/>
          <p14:tracePt t="66773" x="2540000" y="3687763"/>
          <p14:tracePt t="66790" x="2497138" y="3687763"/>
          <p14:tracePt t="66807" x="2438400" y="3687763"/>
          <p14:tracePt t="66824" x="2362200" y="3687763"/>
          <p14:tracePt t="66828" x="2319338" y="3687763"/>
          <p14:tracePt t="66839" x="2293938" y="3687763"/>
          <p14:tracePt t="66859" x="2200275" y="3687763"/>
          <p14:tracePt t="66875" x="2149475" y="3687763"/>
          <p14:tracePt t="66890" x="2116138" y="3687763"/>
          <p14:tracePt t="66891" x="2081213" y="3687763"/>
          <p14:tracePt t="66907" x="2065338" y="3687763"/>
          <p14:tracePt t="66908" x="2030413" y="3687763"/>
          <p14:tracePt t="66923" x="1954213" y="3687763"/>
          <p14:tracePt t="66940" x="1928813" y="3687763"/>
          <p14:tracePt t="66956" x="1903413" y="3687763"/>
          <p14:tracePt t="66973" x="1885950" y="3687763"/>
          <p14:tracePt t="67187" x="1920875" y="3687763"/>
          <p14:tracePt t="67195" x="1954213" y="3687763"/>
          <p14:tracePt t="67206" x="1971675" y="3687763"/>
          <p14:tracePt t="67223" x="2047875" y="3687763"/>
          <p14:tracePt t="67241" x="2106613" y="3687763"/>
          <p14:tracePt t="67244" x="2124075" y="3671888"/>
          <p14:tracePt t="67257" x="2157413" y="3671888"/>
          <p14:tracePt t="67258" x="2166938" y="3671888"/>
          <p14:tracePt t="67275" x="2208213" y="3662363"/>
          <p14:tracePt t="67291" x="2243138" y="3662363"/>
          <p14:tracePt t="67307" x="2276475" y="3662363"/>
          <p14:tracePt t="67308" x="2293938" y="3662363"/>
          <p14:tracePt t="67322" x="2344738" y="3654425"/>
          <p14:tracePt t="67340" x="2420938" y="3646488"/>
          <p14:tracePt t="67356" x="2524125" y="3629025"/>
          <p14:tracePt t="67373" x="2625725" y="3619500"/>
          <p14:tracePt t="67390" x="2778125" y="3619500"/>
          <p14:tracePt t="67406" x="2879725" y="3619500"/>
          <p14:tracePt t="67423" x="2973388" y="3619500"/>
          <p14:tracePt t="67426" x="2998788" y="3619500"/>
          <p14:tracePt t="67439" x="3033713" y="3619500"/>
          <p14:tracePt t="67456" x="3074988" y="3619500"/>
          <p14:tracePt t="67474" x="3160713" y="3619500"/>
          <p14:tracePt t="67490" x="3203575" y="3603625"/>
          <p14:tracePt t="67507" x="3244850" y="3603625"/>
          <p14:tracePt t="67509" x="3287713" y="3603625"/>
          <p14:tracePt t="67523" x="3381375" y="3603625"/>
          <p14:tracePt t="67539" x="3449638" y="3603625"/>
          <p14:tracePt t="67557" x="3559175" y="3578225"/>
          <p14:tracePt t="67574" x="3670300" y="3568700"/>
          <p14:tracePt t="67589" x="3756025" y="3552825"/>
          <p14:tracePt t="67606" x="3814763" y="3552825"/>
          <p14:tracePt t="67623" x="3890963" y="3552825"/>
          <p14:tracePt t="67627" x="3908425" y="3543300"/>
          <p14:tracePt t="67639" x="3925888" y="3543300"/>
          <p14:tracePt t="67656" x="3959225" y="3543300"/>
          <p14:tracePt t="67674" x="3967163" y="3543300"/>
          <p14:tracePt t="67675" x="3984625" y="3543300"/>
          <p14:tracePt t="67691" x="4010025" y="3543300"/>
          <p14:tracePt t="67707" x="4027488" y="3543300"/>
          <p14:tracePt t="67709" x="4035425" y="3543300"/>
          <p14:tracePt t="67722" x="4052888" y="3543300"/>
          <p14:tracePt t="67739" x="4086225" y="3543300"/>
          <p14:tracePt t="67756" x="4103688" y="3543300"/>
          <p14:tracePt t="67772" x="4137025" y="3543300"/>
          <p14:tracePt t="67789" x="4154488" y="3543300"/>
          <p14:tracePt t="67807" x="4162425" y="3543300"/>
          <p14:tracePt t="67822" x="4197350" y="3543300"/>
          <p14:tracePt t="67840" x="4230688" y="3543300"/>
          <p14:tracePt t="67843" x="4240213" y="3543300"/>
          <p14:tracePt t="67856" x="4291013" y="3543300"/>
          <p14:tracePt t="67875" x="4384675" y="3543300"/>
          <p14:tracePt t="67891" x="4425950" y="3543300"/>
          <p14:tracePt t="67906" x="4443413" y="3543300"/>
          <p14:tracePt t="67908" x="4451350" y="3543300"/>
          <p14:tracePt t="67923" x="4468813" y="3543300"/>
          <p14:tracePt t="67925" x="4494213" y="3543300"/>
          <p14:tracePt t="67939" x="4503738" y="3543300"/>
          <p14:tracePt t="67956" x="4519613" y="3543300"/>
          <p14:tracePt t="67973" x="4529138" y="3543300"/>
          <p14:tracePt t="67989" x="4537075" y="3543300"/>
          <p14:tracePt t="68027" x="4545013" y="3543300"/>
          <p14:tracePt t="68059" x="4554538" y="3543300"/>
          <p14:tracePt t="68083" x="4562475" y="3543300"/>
          <p14:tracePt t="68243" x="4579938" y="3552825"/>
          <p14:tracePt t="68251" x="4595813" y="3552825"/>
          <p14:tracePt t="68266" x="4621213" y="3568700"/>
          <p14:tracePt t="68282" x="4656138" y="3578225"/>
          <p14:tracePt t="68290" x="4664075" y="3578225"/>
          <p14:tracePt t="68306" x="4689475" y="3578225"/>
          <p14:tracePt t="68307" x="4699000" y="3586163"/>
          <p14:tracePt t="68322" x="4706938" y="3586163"/>
          <p14:tracePt t="68339" x="4740275" y="3603625"/>
          <p14:tracePt t="68370" x="4749800" y="3603625"/>
          <p14:tracePt t="68395" x="4757738" y="3603625"/>
          <p14:tracePt t="68419" x="4765675" y="3603625"/>
          <p14:tracePt t="70403" x="4765675" y="3611563"/>
          <p14:tracePt t="70483" x="4765675" y="3619500"/>
          <p14:tracePt t="70540" x="4757738" y="3629025"/>
          <p14:tracePt t="70595" x="4749800" y="3629025"/>
          <p14:tracePt t="70620" x="4740275" y="3629025"/>
          <p14:tracePt t="70635" x="4732338" y="3636963"/>
          <p14:tracePt t="70675" x="4724400" y="3646488"/>
          <p14:tracePt t="70683" x="4714875" y="3646488"/>
          <p14:tracePt t="70715" x="4706938" y="3654425"/>
          <p14:tracePt t="70739" x="4699000" y="3654425"/>
          <p14:tracePt t="70756" x="4689475" y="3654425"/>
          <p14:tracePt t="70762" x="4681538" y="3654425"/>
          <p14:tracePt t="70771" x="4673600" y="3654425"/>
          <p14:tracePt t="70811" x="4656138" y="3654425"/>
          <p14:tracePt t="70827" x="4638675" y="3662363"/>
          <p14:tracePt t="70875" x="4621213" y="3662363"/>
          <p14:tracePt t="70883" x="4613275" y="3662363"/>
          <p14:tracePt t="70899" x="4605338" y="3671888"/>
          <p14:tracePt t="70939" x="4587875" y="3671888"/>
          <p14:tracePt t="70962" x="4579938" y="3671888"/>
          <p14:tracePt t="71307" x="4570413" y="3671888"/>
          <p14:tracePt t="71314" x="4562475" y="3671888"/>
          <p14:tracePt t="73131" x="4554538" y="3679825"/>
          <p14:tracePt t="73139" x="4537075" y="3687763"/>
          <p14:tracePt t="73155" x="4529138" y="3697288"/>
          <p14:tracePt t="73173" x="4519613" y="3705225"/>
          <p14:tracePt t="73195" x="4511675" y="3705225"/>
          <p14:tracePt t="73243" x="4486275" y="3713163"/>
          <p14:tracePt t="73258" x="4476750" y="3713163"/>
          <p14:tracePt t="73266" x="4460875" y="3713163"/>
          <p14:tracePt t="73282" x="4451350" y="3713163"/>
          <p14:tracePt t="73290" x="4443413" y="3713163"/>
          <p14:tracePt t="73303" x="4435475" y="3713163"/>
          <p14:tracePt t="73321" x="4418013" y="3713163"/>
          <p14:tracePt t="73338" x="4400550" y="3713163"/>
          <p14:tracePt t="73355" x="4392613" y="3713163"/>
          <p14:tracePt t="73371" x="4367213" y="3713163"/>
          <p14:tracePt t="73387" x="4359275" y="3713163"/>
          <p14:tracePt t="73403" x="4341813" y="3713163"/>
          <p14:tracePt t="73420" x="4324350" y="3713163"/>
          <p14:tracePt t="73437" x="4291013" y="3713163"/>
          <p14:tracePt t="73454" x="4265613" y="3713163"/>
          <p14:tracePt t="73470" x="4230688" y="3713163"/>
          <p14:tracePt t="73487" x="4197350" y="3713163"/>
          <p14:tracePt t="73491" x="4179888" y="3713163"/>
          <p14:tracePt t="73503" x="4162425" y="3713163"/>
          <p14:tracePt t="73523" x="4146550" y="3713163"/>
          <p14:tracePt t="73537" x="4129088" y="3713163"/>
          <p14:tracePt t="73556" x="4111625" y="3713163"/>
          <p14:tracePt t="73571" x="4103688" y="3713163"/>
          <p14:tracePt t="73573" x="4095750" y="3713163"/>
          <p14:tracePt t="73588" x="4070350" y="3713163"/>
          <p14:tracePt t="73604" x="4052888" y="3713163"/>
          <p14:tracePt t="73620" x="4027488" y="3705225"/>
          <p14:tracePt t="73637" x="4017963" y="3705225"/>
          <p14:tracePt t="73716" x="4002088" y="3705225"/>
          <p14:tracePt t="73754" x="3992563" y="3705225"/>
          <p14:tracePt t="73892" x="3992563" y="3697288"/>
          <p14:tracePt t="73915" x="4027488" y="3697288"/>
          <p14:tracePt t="73931" x="4052888" y="3687763"/>
          <p14:tracePt t="73938" x="4060825" y="3687763"/>
          <p14:tracePt t="73954" x="4070350" y="3687763"/>
          <p14:tracePt t="73962" x="4086225" y="3687763"/>
          <p14:tracePt t="73971" x="4095750" y="3687763"/>
          <p14:tracePt t="73986" x="4103688" y="3687763"/>
          <p14:tracePt t="74003" x="4129088" y="3687763"/>
          <p14:tracePt t="74020" x="4154488" y="3687763"/>
          <p14:tracePt t="74037" x="4162425" y="3687763"/>
          <p14:tracePt t="74054" x="4179888" y="3687763"/>
          <p14:tracePt t="74070" x="4197350" y="3671888"/>
          <p14:tracePt t="74090" x="4214813" y="3671888"/>
          <p14:tracePt t="75139" x="4197350" y="3671888"/>
          <p14:tracePt t="75147" x="4187825" y="3671888"/>
          <p14:tracePt t="75154" x="4179888" y="3671888"/>
          <p14:tracePt t="75172" x="4154488" y="3671888"/>
          <p14:tracePt t="75188" x="4137025" y="3671888"/>
          <p14:tracePt t="75203" x="4129088" y="3671888"/>
          <p14:tracePt t="75220" x="4121150" y="3679825"/>
          <p14:tracePt t="75897" x="4103688" y="3679825"/>
          <p14:tracePt t="75994" x="4095750" y="3679825"/>
          <p14:tracePt t="76010" x="4086225" y="3679825"/>
          <p14:tracePt t="76017" x="4078288" y="3679825"/>
          <p14:tracePt t="76034" x="4070350" y="3679825"/>
          <p14:tracePt t="76050" x="4060825" y="3679825"/>
          <p14:tracePt t="76082" x="4044950" y="3679825"/>
          <p14:tracePt t="76106" x="4027488" y="3679825"/>
          <p14:tracePt t="76147" x="4017963" y="3679825"/>
          <p14:tracePt t="76155" x="4010025" y="3679825"/>
          <p14:tracePt t="76179" x="4002088" y="3679825"/>
          <p14:tracePt t="76195" x="3984625" y="3687763"/>
          <p14:tracePt t="76203" x="3984625" y="3697288"/>
          <p14:tracePt t="76218" x="3976688" y="3697288"/>
          <p14:tracePt t="76226" x="3967163" y="3697288"/>
          <p14:tracePt t="76243" x="3959225" y="3697288"/>
          <p14:tracePt t="76252" x="3951288" y="3697288"/>
          <p14:tracePt t="76269" x="3941763" y="3697288"/>
          <p14:tracePt t="76299" x="3933825" y="3697288"/>
          <p14:tracePt t="76338" x="3916363" y="3697288"/>
          <p14:tracePt t="76371" x="3908425" y="3697288"/>
          <p14:tracePt t="76388" x="3900488" y="3697288"/>
          <p14:tracePt t="76708" x="3908425" y="3697288"/>
          <p14:tracePt t="76715" x="3916363" y="3697288"/>
          <p14:tracePt t="76722" x="3941763" y="3697288"/>
          <p14:tracePt t="76735" x="3951288" y="3697288"/>
          <p14:tracePt t="76752" x="3984625" y="3687763"/>
          <p14:tracePt t="76770" x="4017963" y="3687763"/>
          <p14:tracePt t="76787" x="4060825" y="3687763"/>
          <p14:tracePt t="76802" x="4070350" y="3687763"/>
          <p14:tracePt t="76803" x="4078288" y="3687763"/>
          <p14:tracePt t="76818" x="4095750" y="3679825"/>
          <p14:tracePt t="76835" x="4121150" y="3671888"/>
          <p14:tracePt t="76853" x="4146550" y="3671888"/>
          <p14:tracePt t="76869" x="4187825" y="3671888"/>
          <p14:tracePt t="76886" x="4222750" y="3671888"/>
          <p14:tracePt t="76902" x="4256088" y="3671888"/>
          <p14:tracePt t="76918" x="4291013" y="3671888"/>
          <p14:tracePt t="76936" x="4298950" y="3671888"/>
          <p14:tracePt t="76952" x="4316413" y="3671888"/>
          <p14:tracePt t="76970" x="4359275" y="3671888"/>
          <p14:tracePt t="76988" x="4384675" y="3671888"/>
          <p14:tracePt t="77002" x="4392613" y="3671888"/>
          <p14:tracePt t="77004" x="4400550" y="3671888"/>
          <p14:tracePt t="77018" x="4418013" y="3671888"/>
          <p14:tracePt t="77035" x="4435475" y="3671888"/>
          <p14:tracePt t="77052" x="4443413" y="3671888"/>
          <p14:tracePt t="77069" x="4451350" y="3671888"/>
          <p14:tracePt t="77086" x="4460875" y="3671888"/>
          <p14:tracePt t="77123" x="4476750" y="3671888"/>
          <p14:tracePt t="78971" x="4494213" y="3671888"/>
          <p14:tracePt t="78979" x="4529138" y="3662363"/>
          <p14:tracePt t="78986" x="4537075" y="3662363"/>
          <p14:tracePt t="79002" x="4579938" y="3662363"/>
          <p14:tracePt t="79018" x="4587875" y="3662363"/>
          <p14:tracePt t="79019" x="4605338" y="3662363"/>
          <p14:tracePt t="79035" x="4621213" y="3662363"/>
          <p14:tracePt t="79036" x="4638675" y="3662363"/>
          <p14:tracePt t="79050" x="4673600" y="3662363"/>
          <p14:tracePt t="79068" x="4732338" y="3662363"/>
          <p14:tracePt t="79085" x="4783138" y="3662363"/>
          <p14:tracePt t="79101" x="4894263" y="3662363"/>
          <p14:tracePt t="79118" x="5038725" y="3662363"/>
          <p14:tracePt t="79134" x="5173663" y="3687763"/>
          <p14:tracePt t="79151" x="5353050" y="3738563"/>
          <p14:tracePt t="79168" x="5454650" y="3781425"/>
          <p14:tracePt t="79184" x="5530850" y="3798888"/>
          <p14:tracePt t="79203" x="5556250" y="3798888"/>
          <p14:tracePt t="79219" x="5565775" y="3798888"/>
          <p14:tracePt t="79236" x="5573713" y="3798888"/>
          <p14:tracePt t="79251" x="5591175" y="3798888"/>
          <p14:tracePt t="79267" x="5616575" y="3798888"/>
          <p14:tracePt t="79284" x="5632450" y="3798888"/>
          <p14:tracePt t="79306" x="5649913" y="3798888"/>
          <p14:tracePt t="79317" x="5667375" y="3798888"/>
          <p14:tracePt t="79334" x="5692775" y="3798888"/>
          <p14:tracePt t="79350" x="5743575" y="3798888"/>
          <p14:tracePt t="79367" x="5837238" y="3824288"/>
          <p14:tracePt t="79384" x="5921375" y="3832225"/>
          <p14:tracePt t="79402" x="6065838" y="3867150"/>
          <p14:tracePt t="79419" x="6116638" y="3883025"/>
          <p14:tracePt t="79434" x="6134100" y="3892550"/>
          <p14:tracePt t="79436" x="6167438" y="3908425"/>
          <p14:tracePt t="79451" x="6194425" y="3908425"/>
          <p14:tracePt t="79467" x="6210300" y="3908425"/>
          <p14:tracePt t="79484" x="6245225" y="3908425"/>
          <p14:tracePt t="79501" x="6270625" y="3908425"/>
          <p14:tracePt t="79517" x="6278563" y="3908425"/>
          <p14:tracePt t="79534" x="6303963" y="3908425"/>
          <p14:tracePt t="79554" x="6311900" y="3908425"/>
          <p14:tracePt t="79567" x="6321425" y="3900488"/>
          <p14:tracePt t="79595" x="6338888" y="3892550"/>
          <p14:tracePt t="79610" x="6346825" y="3892550"/>
          <p14:tracePt t="79618" x="6354763" y="3883025"/>
          <p14:tracePt t="79634" x="6364288" y="3875088"/>
          <p14:tracePt t="79637" x="6372225" y="3867150"/>
          <p14:tracePt t="79650" x="6372225" y="3857625"/>
          <p14:tracePt t="79667" x="6397625" y="3857625"/>
          <p14:tracePt t="79684" x="6405563" y="3849688"/>
          <p14:tracePt t="79701" x="6405563" y="3841750"/>
          <p14:tracePt t="79717" x="6430963" y="3841750"/>
          <p14:tracePt t="79734" x="6440488" y="3832225"/>
          <p14:tracePt t="79751" x="6456363" y="3832225"/>
          <p14:tracePt t="79767" x="6473825" y="3816350"/>
          <p14:tracePt t="79784" x="6491288" y="3816350"/>
          <p14:tracePt t="79801" x="6499225" y="3816350"/>
          <p14:tracePt t="79820" x="6534150" y="3806825"/>
          <p14:tracePt t="79843" x="6534150" y="3798888"/>
          <p14:tracePt t="79852" x="6550025" y="3798888"/>
          <p14:tracePt t="79867" x="6567488" y="3781425"/>
          <p14:tracePt t="79898" x="6575425" y="3773488"/>
          <p14:tracePt t="79906" x="6584950" y="3773488"/>
          <p14:tracePt t="79917" x="6592888" y="3763963"/>
          <p14:tracePt t="79934" x="6600825" y="3756025"/>
          <p14:tracePt t="79951" x="6610350" y="3748088"/>
          <p14:tracePt t="79967" x="6618288" y="3748088"/>
          <p14:tracePt t="79984" x="6635750" y="3738563"/>
          <p14:tracePt t="80000" x="6653213" y="3730625"/>
          <p14:tracePt t="80020" x="6678613" y="3722688"/>
          <p14:tracePt t="80052" x="6686550" y="3722688"/>
          <p14:tracePt t="80058" x="6704013" y="3713163"/>
          <p14:tracePt t="80090" x="6711950" y="3713163"/>
          <p14:tracePt t="80098" x="6729413" y="3705225"/>
          <p14:tracePt t="80123" x="6737350" y="3705225"/>
          <p14:tracePt t="80130" x="6745288" y="3697288"/>
          <p14:tracePt t="80155" x="6754813" y="3697288"/>
          <p14:tracePt t="80187" x="6762750" y="3697288"/>
          <p14:tracePt t="80659" x="6788150" y="3697288"/>
          <p14:tracePt t="80669" x="6797675" y="3697288"/>
          <p14:tracePt t="80675" x="6813550" y="3697288"/>
          <p14:tracePt t="80684" x="6831013" y="3697288"/>
          <p14:tracePt t="80702" x="6864350" y="3697288"/>
          <p14:tracePt t="80706" x="6881813" y="3697288"/>
          <p14:tracePt t="80717" x="6907213" y="3697288"/>
          <p14:tracePt t="80733" x="6950075" y="3679825"/>
          <p14:tracePt t="80750" x="6983413" y="3679825"/>
          <p14:tracePt t="80767" x="7000875" y="3679825"/>
          <p14:tracePt t="80783" x="7018338" y="3679825"/>
          <p14:tracePt t="80802" x="7051675" y="3679825"/>
          <p14:tracePt t="80818" x="7069138" y="3679825"/>
          <p14:tracePt t="80836" x="7085013" y="3679825"/>
          <p14:tracePt t="80852" x="7094538" y="3679825"/>
          <p14:tracePt t="80866" x="7102475" y="3679825"/>
          <p14:tracePt t="80884" x="7112000" y="3679825"/>
          <p14:tracePt t="80900" x="7127875" y="3679825"/>
          <p14:tracePt t="80917" x="7137400" y="3679825"/>
          <p14:tracePt t="80934" x="7145338" y="3679825"/>
          <p14:tracePt t="80950" x="7170738" y="3671888"/>
          <p14:tracePt t="80967" x="7178675" y="3671888"/>
          <p14:tracePt t="80984" x="7188200" y="3671888"/>
          <p14:tracePt t="81001" x="7196138" y="3671888"/>
          <p14:tracePt t="81016" x="7204075" y="3671888"/>
          <p14:tracePt t="81052" x="7221538" y="3671888"/>
          <p14:tracePt t="81069" x="7229475" y="3671888"/>
          <p14:tracePt t="81090" x="7256463" y="3671888"/>
          <p14:tracePt t="81123" x="7264400" y="3671888"/>
          <p14:tracePt t="81131" x="7272338" y="3662363"/>
          <p14:tracePt t="81459" x="7281863" y="3662363"/>
          <p14:tracePt t="81475" x="7289800" y="3662363"/>
          <p14:tracePt t="81482" x="7297738" y="3662363"/>
          <p14:tracePt t="81643" x="7297738" y="3671888"/>
          <p14:tracePt t="81652" x="7297738" y="3679825"/>
          <p14:tracePt t="81658" x="7297738" y="3697288"/>
          <p14:tracePt t="81668" x="7297738" y="3713163"/>
          <p14:tracePt t="81683" x="7297738" y="3738563"/>
          <p14:tracePt t="81700" x="7323138" y="3763963"/>
          <p14:tracePt t="81716" x="7323138" y="3773488"/>
          <p14:tracePt t="81734" x="7323138" y="3781425"/>
          <p14:tracePt t="81750" x="7289800" y="3781425"/>
          <p14:tracePt t="81939" x="7281863" y="3790950"/>
          <p14:tracePt t="81954" x="7281863" y="3798888"/>
          <p14:tracePt t="81962" x="7281863" y="3806825"/>
          <p14:tracePt t="81970" x="7272338" y="3824288"/>
          <p14:tracePt t="82028" x="7272338" y="3806825"/>
          <p14:tracePt t="82038" x="7297738" y="3781425"/>
          <p14:tracePt t="82042" x="7340600" y="3756025"/>
          <p14:tracePt t="82051" x="7373938" y="3738563"/>
          <p14:tracePt t="82066" x="7426325" y="3713163"/>
          <p14:tracePt t="82083" x="7477125" y="3679825"/>
          <p14:tracePt t="82101" x="7535863" y="3662363"/>
          <p14:tracePt t="82118" x="7578725" y="3662363"/>
          <p14:tracePt t="82133" x="7596188" y="3662363"/>
          <p14:tracePt t="82149" x="7612063" y="3662363"/>
          <p14:tracePt t="82227" x="7621588" y="3662363"/>
          <p14:tracePt t="82291" x="7629525" y="3662363"/>
          <p14:tracePt t="82306" x="7637463" y="3662363"/>
          <p14:tracePt t="82314" x="7646988" y="3662363"/>
          <p14:tracePt t="82371" x="7654925" y="3662363"/>
          <p14:tracePt t="82475" x="7662863" y="3662363"/>
          <p14:tracePt t="82491" x="7672388" y="3662363"/>
          <p14:tracePt t="82499" x="7672388" y="3671888"/>
          <p14:tracePt t="82595" x="7680325" y="3671888"/>
          <p14:tracePt t="82603" x="7688263" y="3679825"/>
          <p14:tracePt t="82627" x="7697788" y="3679825"/>
          <p14:tracePt t="82643" x="7715250" y="3687763"/>
          <p14:tracePt t="82668" x="7731125" y="3697288"/>
          <p14:tracePt t="82685" x="7740650" y="3697288"/>
          <p14:tracePt t="82690" x="7748588" y="3705225"/>
          <p14:tracePt t="82699" x="7756525" y="3705225"/>
          <p14:tracePt t="82718" x="7791450" y="3713163"/>
          <p14:tracePt t="82732" x="7816850" y="3722688"/>
          <p14:tracePt t="82750" x="7824788" y="3722688"/>
          <p14:tracePt t="82767" x="7842250" y="3722688"/>
          <p14:tracePt t="82783" x="7850188" y="3722688"/>
          <p14:tracePt t="82799" x="7867650" y="3722688"/>
          <p14:tracePt t="82802" x="7885113" y="3722688"/>
          <p14:tracePt t="82816" x="7900988" y="3738563"/>
          <p14:tracePt t="82833" x="7926388" y="3738563"/>
          <p14:tracePt t="82834" x="7943850" y="3738563"/>
          <p14:tracePt t="82851" x="7969250" y="3738563"/>
          <p14:tracePt t="82867" x="7994650" y="3738563"/>
          <p14:tracePt t="82884" x="8004175" y="3738563"/>
          <p14:tracePt t="82900" x="8037513" y="3738563"/>
          <p14:tracePt t="82916" x="8070850" y="3738563"/>
          <p14:tracePt t="82932" x="8113713" y="3738563"/>
          <p14:tracePt t="82949" x="8164513" y="3738563"/>
          <p14:tracePt t="82966" x="8240713" y="3738563"/>
          <p14:tracePt t="82982" x="8318500" y="3738563"/>
          <p14:tracePt t="82999" x="8359775" y="3738563"/>
          <p14:tracePt t="83016" x="8402638" y="3738563"/>
          <p14:tracePt t="83034" x="8478838" y="3738563"/>
          <p14:tracePt t="83051" x="8529638" y="3738563"/>
          <p14:tracePt t="83066" x="8547100" y="3738563"/>
          <p14:tracePt t="83067" x="8564563" y="3748088"/>
          <p14:tracePt t="83084" x="8605838" y="3756025"/>
          <p14:tracePt t="83099" x="8623300" y="3756025"/>
          <p14:tracePt t="83117" x="8632825" y="3756025"/>
          <p14:tracePt t="83133" x="8648700" y="3756025"/>
          <p14:tracePt t="83149" x="8658225" y="3756025"/>
          <p14:tracePt t="83166" x="8674100" y="3756025"/>
          <p14:tracePt t="83183" x="8699500" y="3756025"/>
          <p14:tracePt t="83199" x="8716963" y="3756025"/>
          <p14:tracePt t="83216" x="8724900" y="3756025"/>
          <p14:tracePt t="83307" x="8742363" y="3756025"/>
          <p14:tracePt t="83314" x="8750300" y="3756025"/>
          <p14:tracePt t="83363" x="8759825" y="3756025"/>
          <p14:tracePt t="83379" x="8777288" y="3773488"/>
          <p14:tracePt t="83395" x="8785225" y="3773488"/>
          <p14:tracePt t="83402" x="8802688" y="3773488"/>
          <p14:tracePt t="83416" x="8810625" y="3773488"/>
          <p14:tracePt t="83432" x="8836025" y="3773488"/>
          <p14:tracePt t="83451" x="8853488" y="3773488"/>
          <p14:tracePt t="83466" x="8869363" y="3773488"/>
          <p14:tracePt t="83483" x="8878888" y="3773488"/>
          <p14:tracePt t="83500" x="8886825" y="3773488"/>
          <p14:tracePt t="83502" x="8904288" y="3773488"/>
          <p14:tracePt t="83516" x="8912225" y="3773488"/>
          <p14:tracePt t="83532" x="8929688" y="3773488"/>
          <p14:tracePt t="83549" x="8947150" y="3773488"/>
          <p14:tracePt t="83566" x="8972550" y="3773488"/>
          <p14:tracePt t="84003" x="8972550" y="3763963"/>
          <p14:tracePt t="84043" x="8988425" y="3756025"/>
          <p14:tracePt t="84058" x="8997950" y="3756025"/>
          <p14:tracePt t="84115" x="9013825" y="3756025"/>
          <p14:tracePt t="84419" x="9023350" y="3748088"/>
          <p14:tracePt t="84451" x="9031288" y="3748088"/>
          <p14:tracePt t="84491" x="9039225" y="3748088"/>
          <p14:tracePt t="84515" x="9048750" y="3738563"/>
          <p14:tracePt t="84531" x="9056688" y="3738563"/>
          <p14:tracePt t="84538" x="9064625" y="3738563"/>
          <p14:tracePt t="84554" x="9074150" y="3738563"/>
          <p14:tracePt t="84619" x="9091613" y="3738563"/>
          <p14:tracePt t="84642" x="9107488" y="3730625"/>
          <p14:tracePt t="84659" x="9124950" y="3730625"/>
          <p14:tracePt t="84675" x="9132888" y="3730625"/>
          <p14:tracePt t="84683" x="9142413" y="3730625"/>
          <p14:tracePt t="84699" x="9150350" y="3730625"/>
          <p14:tracePt t="84706" x="9167813" y="3713163"/>
          <p14:tracePt t="84731" x="9175750" y="3713163"/>
          <p14:tracePt t="84738" x="9183688" y="3713163"/>
          <p14:tracePt t="84748" x="9193213" y="3705225"/>
          <p14:tracePt t="84765" x="9201150" y="3705225"/>
          <p14:tracePt t="84786" x="9218613" y="3705225"/>
          <p14:tracePt t="84810" x="9226550" y="3705225"/>
          <p14:tracePt t="85676" x="9218613" y="3705225"/>
          <p14:tracePt t="85691" x="9209088" y="3705225"/>
          <p14:tracePt t="85706" x="9201150" y="3705225"/>
          <p14:tracePt t="85739" x="9193213" y="3705225"/>
          <p14:tracePt t="85755" x="9193213" y="3713163"/>
          <p14:tracePt t="85811" x="9175750" y="3713163"/>
          <p14:tracePt t="85835" x="9167813" y="3713163"/>
          <p14:tracePt t="85891" x="9158288" y="3713163"/>
          <p14:tracePt t="85939" x="9150350" y="3713163"/>
          <p14:tracePt t="85963" x="9142413" y="3713163"/>
          <p14:tracePt t="85986" x="9132888" y="3713163"/>
          <p14:tracePt t="85994" x="9124950" y="3713163"/>
          <p14:tracePt t="86372" x="9117013" y="3713163"/>
          <p14:tracePt t="86379" x="9107488" y="3713163"/>
          <p14:tracePt t="86395" x="9099550" y="3713163"/>
          <p14:tracePt t="86796" x="9117013" y="3713163"/>
          <p14:tracePt t="86803" x="9132888" y="3713163"/>
          <p14:tracePt t="86814" x="9142413" y="3713163"/>
          <p14:tracePt t="86831" x="9183688" y="3713163"/>
          <p14:tracePt t="86848" x="9209088" y="3705225"/>
          <p14:tracePt t="86851" x="9209088" y="3697288"/>
          <p14:tracePt t="86874" x="9218613" y="3697288"/>
          <p14:tracePt t="86882" x="9226550" y="3697288"/>
          <p14:tracePt t="86899" x="9236075" y="3697288"/>
          <p14:tracePt t="86915" x="9244013" y="3697288"/>
          <p14:tracePt t="86917" x="9251950" y="3697288"/>
          <p14:tracePt t="86931" x="9269413" y="3697288"/>
          <p14:tracePt t="86948" x="9294813" y="3697288"/>
          <p14:tracePt t="86964" x="9302750" y="3687763"/>
          <p14:tracePt t="86987" x="9312275" y="3687763"/>
          <p14:tracePt t="87019" x="9320213" y="3687763"/>
          <p14:tracePt t="87387" x="9320213" y="3679825"/>
          <p14:tracePt t="87411" x="9328150" y="3679825"/>
          <p14:tracePt t="87419" x="9337675" y="3679825"/>
          <p14:tracePt t="87442" x="9345613" y="3679825"/>
          <p14:tracePt t="87450" x="9345613" y="3671888"/>
          <p14:tracePt t="87524" x="9353550" y="3671888"/>
          <p14:tracePt t="87549" x="9363075" y="3662363"/>
          <p14:tracePt t="87579" x="9371013" y="3662363"/>
          <p14:tracePt t="87603" x="9380538" y="3654425"/>
          <p14:tracePt t="87626" x="9388475" y="3646488"/>
          <p14:tracePt t="87642" x="9396413" y="3646488"/>
          <p14:tracePt t="87658" x="9405938" y="3636963"/>
          <p14:tracePt t="87682" x="9413875" y="3629025"/>
          <p14:tracePt t="87716" x="9421813" y="3619500"/>
          <p14:tracePt t="87722" x="9431338" y="3619500"/>
          <p14:tracePt t="87738" x="9431338" y="3611563"/>
          <p14:tracePt t="87754" x="9447213" y="3611563"/>
          <p14:tracePt t="87764" x="9456738" y="3603625"/>
          <p14:tracePt t="87786" x="9464675" y="3603625"/>
          <p14:tracePt t="87797" x="9482138" y="3603625"/>
          <p14:tracePt t="87818" x="9498013" y="3586163"/>
          <p14:tracePt t="87830" x="9515475" y="3586163"/>
          <p14:tracePt t="87847" x="9523413" y="3578225"/>
          <p14:tracePt t="87864" x="9558338" y="3578225"/>
          <p14:tracePt t="87883" x="9591675" y="3578225"/>
          <p14:tracePt t="87898" x="9617075" y="3568700"/>
          <p14:tracePt t="87914" x="9634538" y="3568700"/>
          <p14:tracePt t="87915" x="9642475" y="3568700"/>
          <p14:tracePt t="87930" x="9652000" y="3568700"/>
          <p14:tracePt t="87932" x="9659938" y="3568700"/>
          <p14:tracePt t="87946" x="9694863" y="3568700"/>
          <p14:tracePt t="87965" x="9720263" y="3568700"/>
          <p14:tracePt t="87981" x="9745663" y="3568700"/>
          <p14:tracePt t="87998" x="9771063" y="3568700"/>
          <p14:tracePt t="88014" x="9804400" y="3568700"/>
          <p14:tracePt t="88030" x="9829800" y="3568700"/>
          <p14:tracePt t="88047" x="9864725" y="3568700"/>
          <p14:tracePt t="88064" x="9890125" y="3568700"/>
          <p14:tracePt t="88067" x="9898063" y="3568700"/>
          <p14:tracePt t="88082" x="9923463" y="3568700"/>
          <p14:tracePt t="88099" x="9931400" y="3568700"/>
          <p14:tracePt t="88116" x="9948863" y="3568700"/>
          <p14:tracePt t="88211" x="9931400" y="3568700"/>
          <p14:tracePt t="88219" x="9906000" y="3568700"/>
          <p14:tracePt t="88231" x="9880600" y="3568700"/>
          <p14:tracePt t="88248" x="9753600" y="3568700"/>
          <p14:tracePt t="88264" x="9566275" y="3568700"/>
          <p14:tracePt t="88283" x="9056688" y="3527425"/>
          <p14:tracePt t="88299" x="8640763" y="3459163"/>
          <p14:tracePt t="88315" x="8156575" y="3390900"/>
          <p14:tracePt t="88331" x="7961313" y="3365500"/>
          <p14:tracePt t="88332" x="7697788" y="3348038"/>
          <p14:tracePt t="88347" x="7213600" y="3305175"/>
          <p14:tracePt t="88364" x="6653213" y="3289300"/>
          <p14:tracePt t="88381" x="6159500" y="3289300"/>
          <p14:tracePt t="88397" x="5776913" y="3289300"/>
          <p14:tracePt t="88413" x="5497513" y="3289300"/>
          <p14:tracePt t="88430" x="5122863" y="3289300"/>
          <p14:tracePt t="88446" x="4876800" y="3289300"/>
          <p14:tracePt t="88463" x="4724400" y="3297238"/>
          <p14:tracePt t="88465" x="4646613" y="3305175"/>
          <p14:tracePt t="88480" x="4562475" y="3322638"/>
          <p14:tracePt t="88498" x="4367213" y="3348038"/>
          <p14:tracePt t="88515" x="4265613" y="3373438"/>
          <p14:tracePt t="88531" x="4171950" y="3382963"/>
          <p14:tracePt t="88546" x="4129088" y="3382963"/>
          <p14:tracePt t="88563" x="4002088" y="3408363"/>
          <p14:tracePt t="88580" x="3916363" y="3416300"/>
          <p14:tracePt t="88597" x="3857625" y="3424238"/>
          <p14:tracePt t="88613" x="3771900" y="3441700"/>
          <p14:tracePt t="88630" x="3713163" y="3449638"/>
          <p14:tracePt t="88647" x="3619500" y="3484563"/>
          <p14:tracePt t="88664" x="3500438" y="3517900"/>
          <p14:tracePt t="88680" x="3389313" y="3560763"/>
          <p14:tracePt t="88698" x="3186113" y="3654425"/>
          <p14:tracePt t="88715" x="3074988" y="3705225"/>
          <p14:tracePt t="88730" x="3059113" y="3713163"/>
          <p14:tracePt t="88747" x="2973388" y="3738563"/>
          <p14:tracePt t="88763" x="2914650" y="3763963"/>
          <p14:tracePt t="88780" x="2854325" y="3798888"/>
          <p14:tracePt t="88797" x="2760663" y="3867150"/>
          <p14:tracePt t="88814" x="2616200" y="3951288"/>
          <p14:tracePt t="88830" x="2481263" y="4044950"/>
          <p14:tracePt t="88847" x="2344738" y="4105275"/>
          <p14:tracePt t="88864" x="2260600" y="4146550"/>
          <p14:tracePt t="88867" x="2225675" y="4156075"/>
          <p14:tracePt t="88880" x="2192338" y="4164013"/>
          <p14:tracePt t="88898" x="2065338" y="4224338"/>
          <p14:tracePt t="88915" x="1954213" y="4249738"/>
          <p14:tracePt t="88931" x="1843088" y="4283075"/>
          <p14:tracePt t="88948" x="1741488" y="4308475"/>
          <p14:tracePt t="88963" x="1657350" y="4308475"/>
          <p14:tracePt t="88980" x="1614488" y="4325938"/>
          <p14:tracePt t="88997" x="1571625" y="4325938"/>
          <p14:tracePt t="89013" x="1538288" y="4325938"/>
          <p14:tracePt t="89030" x="1512888" y="4325938"/>
          <p14:tracePt t="89046" x="1470025" y="4325938"/>
          <p14:tracePt t="89063" x="1435100" y="4325938"/>
          <p14:tracePt t="89082" x="1376363" y="4325938"/>
          <p14:tracePt t="89096" x="1358900" y="4325938"/>
          <p14:tracePt t="89115" x="1333500" y="4325938"/>
          <p14:tracePt t="89131" x="1317625" y="4325938"/>
          <p14:tracePt t="89149" x="1308100" y="4325938"/>
          <p14:tracePt t="89166" x="1265238" y="4316413"/>
          <p14:tracePt t="89171" x="1231900" y="4316413"/>
          <p14:tracePt t="89180" x="1198563" y="4308475"/>
          <p14:tracePt t="89196" x="1155700" y="4291013"/>
          <p14:tracePt t="89214" x="1104900" y="4291013"/>
          <p14:tracePt t="89230" x="1079500" y="4283075"/>
          <p14:tracePt t="89246" x="1069975" y="4283075"/>
          <p14:tracePt t="89274" x="1054100" y="4283075"/>
          <p14:tracePt t="89306" x="1054100" y="4275138"/>
          <p14:tracePt t="89508" x="1054100" y="4265613"/>
          <p14:tracePt t="89532" x="1054100" y="4257675"/>
          <p14:tracePt t="89566" x="1069975" y="4249738"/>
          <p14:tracePt t="89594" x="1079500" y="4249738"/>
          <p14:tracePt t="89611" x="1095375" y="4240213"/>
          <p14:tracePt t="89749" x="1112838" y="4232275"/>
          <p14:tracePt t="89779" x="1120775" y="4224338"/>
          <p14:tracePt t="89803" x="1130300" y="4224338"/>
          <p14:tracePt t="89827" x="1138238" y="4214813"/>
          <p14:tracePt t="90955" x="1163638" y="4214813"/>
          <p14:tracePt t="90963" x="1173163" y="4214813"/>
          <p14:tracePt t="90980" x="1181100" y="4214813"/>
          <p14:tracePt t="91003" x="1198563" y="4214813"/>
          <p14:tracePt t="91091" x="1206500" y="4214813"/>
          <p14:tracePt t="91099" x="1214438" y="4214813"/>
          <p14:tracePt t="91148" x="1223963" y="4214813"/>
          <p14:tracePt t="91165" x="1231900" y="4214813"/>
          <p14:tracePt t="91170" x="1239838" y="4214813"/>
          <p14:tracePt t="91195" x="1257300" y="4214813"/>
          <p14:tracePt t="91226" x="1265238" y="4214813"/>
          <p14:tracePt t="91234" x="1274763" y="4224338"/>
          <p14:tracePt t="91259" x="1300163" y="4224338"/>
          <p14:tracePt t="91266" x="1308100" y="4224338"/>
          <p14:tracePt t="91282" x="1325563" y="4224338"/>
          <p14:tracePt t="91299" x="1333500" y="4224338"/>
          <p14:tracePt t="91312" x="1343025" y="4224338"/>
          <p14:tracePt t="91330" x="1368425" y="4224338"/>
          <p14:tracePt t="91347" x="1393825" y="4224338"/>
          <p14:tracePt t="91364" x="1401763" y="4224338"/>
          <p14:tracePt t="91380" x="1419225" y="4224338"/>
          <p14:tracePt t="91395" x="1427163" y="4224338"/>
          <p14:tracePt t="91413" x="1452563" y="4224338"/>
          <p14:tracePt t="91428" x="1462088" y="4224338"/>
          <p14:tracePt t="91446" x="1487488" y="4224338"/>
          <p14:tracePt t="91463" x="1512888" y="4224338"/>
          <p14:tracePt t="91467" x="1528763" y="4224338"/>
          <p14:tracePt t="91479" x="1538288" y="4224338"/>
          <p14:tracePt t="91496" x="1571625" y="4224338"/>
          <p14:tracePt t="91500" x="1589088" y="4224338"/>
          <p14:tracePt t="91512" x="1597025" y="4224338"/>
          <p14:tracePt t="91530" x="1631950" y="4224338"/>
          <p14:tracePt t="91548" x="1657350" y="4224338"/>
          <p14:tracePt t="91564" x="1682750" y="4224338"/>
          <p14:tracePt t="91579" x="1690688" y="4224338"/>
          <p14:tracePt t="91595" x="1708150" y="4224338"/>
          <p14:tracePt t="91613" x="1716088" y="4224338"/>
          <p14:tracePt t="91629" x="1724025" y="4224338"/>
          <p14:tracePt t="91646" x="1733550" y="4224338"/>
          <p14:tracePt t="91662" x="1741488" y="4224338"/>
          <p14:tracePt t="91680" x="1749425" y="4224338"/>
          <p14:tracePt t="91955" x="1758950" y="4224338"/>
          <p14:tracePt t="91971" x="1766888" y="4232275"/>
          <p14:tracePt t="91979" x="1776413" y="4232275"/>
          <p14:tracePt t="92011" x="1784350" y="4232275"/>
          <p14:tracePt t="92019" x="1792288" y="4232275"/>
          <p14:tracePt t="92028" x="1801813" y="4232275"/>
          <p14:tracePt t="92045" x="1817688" y="4232275"/>
          <p14:tracePt t="92062" x="1835150" y="4232275"/>
          <p14:tracePt t="92079" x="1843088" y="4232275"/>
          <p14:tracePt t="92096" x="1868488" y="4232275"/>
          <p14:tracePt t="92100" x="1878013" y="4240213"/>
          <p14:tracePt t="92112" x="1885950" y="4240213"/>
          <p14:tracePt t="92129" x="1903413" y="4240213"/>
          <p14:tracePt t="92130" x="1920875" y="4240213"/>
          <p14:tracePt t="92147" x="1936750" y="4240213"/>
          <p14:tracePt t="92163" x="1971675" y="4240213"/>
          <p14:tracePt t="92178" x="1987550" y="4240213"/>
          <p14:tracePt t="92196" x="2047875" y="4240213"/>
          <p14:tracePt t="92212" x="2090738" y="4240213"/>
          <p14:tracePt t="92228" x="2124075" y="4240213"/>
          <p14:tracePt t="92245" x="2192338" y="4240213"/>
          <p14:tracePt t="92262" x="2225675" y="4240213"/>
          <p14:tracePt t="92279" x="2276475" y="4240213"/>
          <p14:tracePt t="92283" x="2311400" y="4240213"/>
          <p14:tracePt t="92295" x="2327275" y="4240213"/>
          <p14:tracePt t="92313" x="2379663" y="4240213"/>
          <p14:tracePt t="92314" x="2395538" y="4240213"/>
          <p14:tracePt t="92328" x="2413000" y="4240213"/>
          <p14:tracePt t="92346" x="2463800" y="4240213"/>
          <p14:tracePt t="92362" x="2471738" y="4240213"/>
          <p14:tracePt t="92363" x="2489200" y="4240213"/>
          <p14:tracePt t="92378" x="2497138" y="4240213"/>
          <p14:tracePt t="92395" x="2557463" y="4240213"/>
          <p14:tracePt t="92412" x="2590800" y="4240213"/>
          <p14:tracePt t="92428" x="2633663" y="4240213"/>
          <p14:tracePt t="92445" x="2684463" y="4240213"/>
          <p14:tracePt t="92461" x="2719388" y="4240213"/>
          <p14:tracePt t="92479" x="2752725" y="4240213"/>
          <p14:tracePt t="92495" x="2786063" y="4240213"/>
          <p14:tracePt t="92511" x="2811463" y="4240213"/>
          <p14:tracePt t="92528" x="2820988" y="4232275"/>
          <p14:tracePt t="92544" x="2828925" y="4232275"/>
          <p14:tracePt t="92563" x="2846388" y="4232275"/>
          <p14:tracePt t="92579" x="2854325" y="4224338"/>
          <p14:tracePt t="92595" x="2863850" y="4224338"/>
          <p14:tracePt t="92612" x="2889250" y="4214813"/>
          <p14:tracePt t="92628" x="2914650" y="4206875"/>
          <p14:tracePt t="92650" x="2922588" y="4206875"/>
          <p14:tracePt t="92674" x="2940050" y="4206875"/>
          <p14:tracePt t="92682" x="2947988" y="4206875"/>
          <p14:tracePt t="92695" x="2955925" y="4206875"/>
          <p14:tracePt t="92711" x="2973388" y="4197350"/>
          <p14:tracePt t="92728" x="2990850" y="4197350"/>
          <p14:tracePt t="92747" x="3024188" y="4189413"/>
          <p14:tracePt t="92763" x="3041650" y="4189413"/>
          <p14:tracePt t="92779" x="3059113" y="4189413"/>
          <p14:tracePt t="92781" x="3074988" y="4189413"/>
          <p14:tracePt t="92795" x="3092450" y="4181475"/>
          <p14:tracePt t="92811" x="3117850" y="4181475"/>
          <p14:tracePt t="92828" x="3143250" y="4171950"/>
          <p14:tracePt t="92850" x="3152775" y="4171950"/>
          <p14:tracePt t="92862" x="3160713" y="4171950"/>
          <p14:tracePt t="92878" x="3168650" y="4171950"/>
          <p14:tracePt t="92896" x="3178175" y="4171950"/>
          <p14:tracePt t="92912" x="3186113" y="4171950"/>
          <p14:tracePt t="92930" x="3203575" y="4164013"/>
          <p14:tracePt t="92955" x="3219450" y="4164013"/>
          <p14:tracePt t="92979" x="3236913" y="4164013"/>
          <p14:tracePt t="93003" x="3244850" y="4164013"/>
          <p14:tracePt t="93019" x="3254375" y="4164013"/>
          <p14:tracePt t="93027" x="3262313" y="4164013"/>
          <p14:tracePt t="93034" x="3270250" y="4164013"/>
          <p14:tracePt t="93045" x="3279775" y="4164013"/>
          <p14:tracePt t="93061" x="3297238" y="4164013"/>
          <p14:tracePt t="93078" x="3305175" y="4164013"/>
          <p14:tracePt t="93095" x="3313113" y="4164013"/>
          <p14:tracePt t="93111" x="3330575" y="4156075"/>
          <p14:tracePt t="93114" x="3338513" y="4156075"/>
          <p14:tracePt t="93128" x="3348038" y="4156075"/>
          <p14:tracePt t="93145" x="3363913" y="4146550"/>
          <p14:tracePt t="93161" x="3373438" y="4146550"/>
          <p14:tracePt t="93178" x="3381375" y="4146550"/>
          <p14:tracePt t="93196" x="3389313" y="4146550"/>
          <p14:tracePt t="93227" x="3398838" y="4146550"/>
          <p14:tracePt t="93291" x="3406775" y="4138613"/>
          <p14:tracePt t="95963" x="3424238" y="4138613"/>
          <p14:tracePt t="95996" x="3432175" y="4138613"/>
          <p14:tracePt t="100450" x="3424238" y="4138613"/>
          <p14:tracePt t="100459" x="3424238" y="4146550"/>
          <p14:tracePt t="100482" x="3424238" y="4156075"/>
          <p14:tracePt t="100490" x="3414713" y="4156075"/>
          <p14:tracePt t="100506" x="3406775" y="4164013"/>
          <p14:tracePt t="100522" x="3398838" y="4171950"/>
          <p14:tracePt t="100538" x="3398838" y="4181475"/>
          <p14:tracePt t="100546" x="3398838" y="4189413"/>
          <p14:tracePt t="100562" x="3398838" y="4197350"/>
          <p14:tracePt t="100574" x="3389313" y="4197350"/>
          <p14:tracePt t="100591" x="3389313" y="4206875"/>
          <p14:tracePt t="100608" x="3381375" y="4214813"/>
          <p14:tracePt t="100659" x="3373438" y="4224338"/>
          <p14:tracePt t="100676" x="3363913" y="4232275"/>
          <p14:tracePt t="100682" x="3355975" y="4240213"/>
          <p14:tracePt t="100691" x="3338513" y="4249738"/>
          <p14:tracePt t="100708" x="3287713" y="4265613"/>
          <p14:tracePt t="100724" x="3254375" y="4291013"/>
          <p14:tracePt t="100741" x="3203575" y="4308475"/>
          <p14:tracePt t="100758" x="3143250" y="4316413"/>
          <p14:tracePt t="100775" x="3109913" y="4325938"/>
          <p14:tracePt t="100779" x="3084513" y="4325938"/>
          <p14:tracePt t="100791" x="3059113" y="4333875"/>
          <p14:tracePt t="100808" x="2982913" y="4341813"/>
          <p14:tracePt t="100827" x="2795588" y="4376738"/>
          <p14:tracePt t="100842" x="2633663" y="4376738"/>
          <p14:tracePt t="100859" x="2532063" y="4376738"/>
          <p14:tracePt t="100874" x="2489200" y="4376738"/>
          <p14:tracePt t="100891" x="2413000" y="4376738"/>
          <p14:tracePt t="100907" x="2379663" y="4384675"/>
          <p14:tracePt t="100924" x="2336800" y="4394200"/>
          <p14:tracePt t="100941" x="2301875" y="4394200"/>
          <p14:tracePt t="100958" x="2235200" y="4410075"/>
          <p14:tracePt t="100974" x="2166938" y="4427538"/>
          <p14:tracePt t="100991" x="2090738" y="4460875"/>
          <p14:tracePt t="101007" x="2012950" y="4478338"/>
          <p14:tracePt t="101024" x="1962150" y="4503738"/>
          <p14:tracePt t="101042" x="1928813" y="4503738"/>
          <p14:tracePt t="101058" x="1911350" y="4503738"/>
          <p14:tracePt t="101074" x="1903413" y="4513263"/>
          <p14:tracePt t="101091" x="1868488" y="4529138"/>
          <p14:tracePt t="101107" x="1835150" y="4538663"/>
          <p14:tracePt t="101124" x="1801813" y="4538663"/>
          <p14:tracePt t="101140" x="1766888" y="4546600"/>
          <p14:tracePt t="101157" x="1758950" y="4554538"/>
          <p14:tracePt t="101174" x="1749425" y="4564063"/>
          <p14:tracePt t="101651" x="1766888" y="4564063"/>
          <p14:tracePt t="101660" x="1792288" y="4564063"/>
          <p14:tracePt t="101666" x="1801813" y="4564063"/>
          <p14:tracePt t="101675" x="1817688" y="4554538"/>
          <p14:tracePt t="101690" x="1852613" y="4554538"/>
          <p14:tracePt t="101707" x="1878013" y="4546600"/>
          <p14:tracePt t="101724" x="1911350" y="4546600"/>
          <p14:tracePt t="101741" x="1962150" y="4529138"/>
          <p14:tracePt t="101757" x="2005013" y="4529138"/>
          <p14:tracePt t="101775" x="2022475" y="4529138"/>
          <p14:tracePt t="101791" x="2038350" y="4521200"/>
          <p14:tracePt t="101808" x="2055813" y="4521200"/>
          <p14:tracePt t="101824" x="2073275" y="4521200"/>
          <p14:tracePt t="101843" x="2106613" y="4513263"/>
          <p14:tracePt t="101859" x="2157413" y="4495800"/>
          <p14:tracePt t="101876" x="2182813" y="4495800"/>
          <p14:tracePt t="101891" x="2225675" y="4486275"/>
          <p14:tracePt t="101907" x="2260600" y="4470400"/>
          <p14:tracePt t="101924" x="2276475" y="4470400"/>
          <p14:tracePt t="101941" x="2301875" y="4470400"/>
          <p14:tracePt t="101957" x="2319338" y="4470400"/>
          <p14:tracePt t="101974" x="2336800" y="4470400"/>
          <p14:tracePt t="101991" x="2362200" y="4470400"/>
          <p14:tracePt t="102007" x="2370138" y="4470400"/>
          <p14:tracePt t="102026" x="2430463" y="4470400"/>
          <p14:tracePt t="102043" x="2438400" y="4470400"/>
          <p14:tracePt t="102059" x="2463800" y="4470400"/>
          <p14:tracePt t="102075" x="2489200" y="4470400"/>
          <p14:tracePt t="102091" x="2497138" y="4470400"/>
          <p14:tracePt t="102093" x="2514600" y="4470400"/>
          <p14:tracePt t="102108" x="2540000" y="4470400"/>
          <p14:tracePt t="102124" x="2557463" y="4470400"/>
          <p14:tracePt t="102141" x="2590800" y="4470400"/>
          <p14:tracePt t="102158" x="2625725" y="4470400"/>
          <p14:tracePt t="102175" x="2633663" y="4470400"/>
          <p14:tracePt t="102179" x="2641600" y="4470400"/>
          <p14:tracePt t="102190" x="2651125" y="4470400"/>
          <p14:tracePt t="102208" x="2668588" y="4470400"/>
          <p14:tracePt t="102226" x="2693988" y="4470400"/>
          <p14:tracePt t="102251" x="2701925" y="4470400"/>
          <p14:tracePt t="102266" x="2709863" y="4478338"/>
          <p14:tracePt t="102276" x="2719388" y="4486275"/>
          <p14:tracePt t="105019" x="2735263" y="4486275"/>
          <p14:tracePt t="105027" x="2744788" y="4486275"/>
          <p14:tracePt t="105042" x="2760663" y="4486275"/>
          <p14:tracePt t="105058" x="2786063" y="4486275"/>
          <p14:tracePt t="105075" x="2811463" y="4486275"/>
          <p14:tracePt t="105092" x="2854325" y="4486275"/>
          <p14:tracePt t="105108" x="2905125" y="4486275"/>
          <p14:tracePt t="105122" x="2930525" y="4486275"/>
          <p14:tracePt t="105139" x="3033713" y="4486275"/>
          <p14:tracePt t="105156" x="3117850" y="4486275"/>
          <p14:tracePt t="105173" x="3305175" y="4486275"/>
          <p14:tracePt t="105189" x="3482975" y="4486275"/>
          <p14:tracePt t="105206" x="3687763" y="4486275"/>
          <p14:tracePt t="105223" x="3857625" y="4486275"/>
          <p14:tracePt t="105239" x="4002088" y="4486275"/>
          <p14:tracePt t="105256" x="4129088" y="4478338"/>
          <p14:tracePt t="105274" x="4291013" y="4460875"/>
          <p14:tracePt t="105291" x="4367213" y="4460875"/>
          <p14:tracePt t="105306" x="4425950" y="4460875"/>
          <p14:tracePt t="105307" x="4468813" y="4460875"/>
          <p14:tracePt t="105322" x="4554538" y="4460875"/>
          <p14:tracePt t="105339" x="4621213" y="4460875"/>
          <p14:tracePt t="105356" x="4699000" y="4460875"/>
          <p14:tracePt t="105372" x="4783138" y="4486275"/>
          <p14:tracePt t="105389" x="4833938" y="4486275"/>
          <p14:tracePt t="105406" x="4902200" y="4495800"/>
          <p14:tracePt t="105422" x="4953000" y="4503738"/>
          <p14:tracePt t="105440" x="4995863" y="4521200"/>
          <p14:tracePt t="105443" x="5013325" y="4521200"/>
          <p14:tracePt t="105456" x="5029200" y="4521200"/>
          <p14:tracePt t="105474" x="5064125" y="4521200"/>
          <p14:tracePt t="105490" x="5080000" y="4521200"/>
          <p14:tracePt t="105506" x="5089525" y="4521200"/>
          <p14:tracePt t="105522" x="5097463" y="4521200"/>
          <p14:tracePt t="105539" x="5140325" y="4521200"/>
          <p14:tracePt t="105556" x="5183188" y="4521200"/>
          <p14:tracePt t="105573" x="5216525" y="4521200"/>
          <p14:tracePt t="105589" x="5233988" y="4521200"/>
          <p14:tracePt t="105606" x="5241925" y="4521200"/>
          <p14:tracePt t="105623" x="5259388" y="4521200"/>
          <p14:tracePt t="105639" x="5267325" y="4521200"/>
          <p14:tracePt t="105656" x="5284788" y="4521200"/>
          <p14:tracePt t="105675" x="5327650" y="4521200"/>
          <p14:tracePt t="105691" x="5343525" y="4521200"/>
          <p14:tracePt t="105706" x="5353050" y="4521200"/>
          <p14:tracePt t="105708" x="5360988" y="4521200"/>
          <p14:tracePt t="105723" x="5378450" y="4521200"/>
          <p14:tracePt t="105740" x="5386388" y="4521200"/>
          <p14:tracePt t="105756" x="5394325" y="4521200"/>
          <p14:tracePt t="105773" x="5411788" y="4521200"/>
          <p14:tracePt t="105789" x="5421313" y="4521200"/>
          <p14:tracePt t="105806" x="5437188" y="4521200"/>
          <p14:tracePt t="105822" x="5472113" y="4521200"/>
          <p14:tracePt t="105839" x="5480050" y="4521200"/>
          <p14:tracePt t="105856" x="5497513" y="4521200"/>
          <p14:tracePt t="105873" x="5513388" y="4521200"/>
          <p14:tracePt t="105874" x="5522913" y="4521200"/>
          <p14:tracePt t="105890" x="5530850" y="4521200"/>
          <p14:tracePt t="105906" x="5538788" y="4521200"/>
          <p14:tracePt t="105924" x="5548313" y="4521200"/>
          <p14:tracePt t="105939" x="5565775" y="4521200"/>
          <p14:tracePt t="105956" x="5573713" y="4521200"/>
          <p14:tracePt t="105972" x="5591175" y="4521200"/>
          <p14:tracePt t="105989" x="5607050" y="4521200"/>
          <p14:tracePt t="106006" x="5624513" y="4521200"/>
          <p14:tracePt t="106024" x="5632450" y="4521200"/>
          <p14:tracePt t="106040" x="5641975" y="4521200"/>
          <p14:tracePt t="106056" x="5657850" y="4521200"/>
          <p14:tracePt t="106171" x="5657850" y="4529138"/>
          <p14:tracePt t="106187" x="5657850" y="4554538"/>
          <p14:tracePt t="106203" x="5657850" y="4564063"/>
          <p14:tracePt t="106210" x="5675313" y="4579938"/>
          <p14:tracePt t="106222" x="5700713" y="4605338"/>
          <p14:tracePt t="106239" x="5735638" y="4622800"/>
          <p14:tracePt t="106256" x="5751513" y="4622800"/>
          <p14:tracePt t="106275" x="5768975" y="4614863"/>
          <p14:tracePt t="106443" x="5761038" y="4648200"/>
          <p14:tracePt t="106451" x="5761038" y="4673600"/>
          <p14:tracePt t="106466" x="5743575" y="4708525"/>
          <p14:tracePt t="106474" x="5735638" y="4716463"/>
          <p14:tracePt t="106548" x="5726113" y="4716463"/>
          <p14:tracePt t="106555" x="5726113" y="4708525"/>
          <p14:tracePt t="106562" x="5743575" y="4699000"/>
          <p14:tracePt t="106578" x="5776913" y="4691063"/>
          <p14:tracePt t="106588" x="5811838" y="4673600"/>
          <p14:tracePt t="106605" x="5888038" y="4665663"/>
          <p14:tracePt t="106622" x="5964238" y="4657725"/>
          <p14:tracePt t="106639" x="6065838" y="4648200"/>
          <p14:tracePt t="106656" x="6167438" y="4622800"/>
          <p14:tracePt t="106675" x="6354763" y="4622800"/>
          <p14:tracePt t="106691" x="6448425" y="4622800"/>
          <p14:tracePt t="106707" x="6534150" y="4622800"/>
          <p14:tracePt t="106724" x="6584950" y="4622800"/>
          <p14:tracePt t="106738" x="6635750" y="4622800"/>
          <p14:tracePt t="106755" x="6686550" y="4622800"/>
          <p14:tracePt t="106773" x="6737350" y="4622800"/>
          <p14:tracePt t="106789" x="6745288" y="4622800"/>
          <p14:tracePt t="106805" x="6762750" y="4622800"/>
          <p14:tracePt t="106822" x="6780213" y="4622800"/>
          <p14:tracePt t="106839" x="6797675" y="4622800"/>
          <p14:tracePt t="106855" x="6805613" y="4622800"/>
          <p14:tracePt t="106876" x="6831013" y="4622800"/>
          <p14:tracePt t="106889" x="6838950" y="4622800"/>
          <p14:tracePt t="106890" x="6848475" y="4622800"/>
          <p14:tracePt t="106905" x="6864350" y="4622800"/>
          <p14:tracePt t="106906" x="6873875" y="4622800"/>
          <p14:tracePt t="106921" x="6889750" y="4622800"/>
          <p14:tracePt t="106938" x="6924675" y="4622800"/>
          <p14:tracePt t="106954" x="6950075" y="4622800"/>
          <p14:tracePt t="106971" x="6967538" y="4622800"/>
          <p14:tracePt t="106987" x="6992938" y="4622800"/>
          <p14:tracePt t="107004" x="7000875" y="4622800"/>
          <p14:tracePt t="107021" x="7026275" y="4622800"/>
          <p14:tracePt t="107038" x="7051675" y="4614863"/>
          <p14:tracePt t="107054" x="7085013" y="4614863"/>
          <p14:tracePt t="107071" x="7102475" y="4614863"/>
          <p14:tracePt t="107088" x="7137400" y="4614863"/>
          <p14:tracePt t="107090" x="7170738" y="4614863"/>
          <p14:tracePt t="107107" x="7213600" y="4614863"/>
          <p14:tracePt t="107121" x="7246938" y="4614863"/>
          <p14:tracePt t="107138" x="7297738" y="4605338"/>
          <p14:tracePt t="107154" x="7366000" y="4589463"/>
          <p14:tracePt t="107171" x="7426325" y="4579938"/>
          <p14:tracePt t="107188" x="7459663" y="4572000"/>
          <p14:tracePt t="107204" x="7502525" y="4572000"/>
          <p14:tracePt t="107221" x="7510463" y="4564063"/>
          <p14:tracePt t="107238" x="7545388" y="4564063"/>
          <p14:tracePt t="107255" x="7586663" y="4554538"/>
          <p14:tracePt t="107271" x="7604125" y="4546600"/>
          <p14:tracePt t="107288" x="7629525" y="4546600"/>
          <p14:tracePt t="107305" x="7654925" y="4546600"/>
          <p14:tracePt t="107329" x="7672388" y="4546600"/>
          <p14:tracePt t="107339" x="7680325" y="4546600"/>
          <p14:tracePt t="107354" x="7688263" y="4546600"/>
          <p14:tracePt t="107371" x="7715250" y="4546600"/>
          <p14:tracePt t="107388" x="7756525" y="4546600"/>
          <p14:tracePt t="107405" x="7781925" y="4546600"/>
          <p14:tracePt t="107421" x="7816850" y="4546600"/>
          <p14:tracePt t="107438" x="7832725" y="4538663"/>
          <p14:tracePt t="107454" x="7850188" y="4538663"/>
          <p14:tracePt t="107471" x="7859713" y="4538663"/>
          <p14:tracePt t="107491" x="7893050" y="4538663"/>
          <p14:tracePt t="107507" x="7926388" y="4538663"/>
          <p14:tracePt t="107523" x="7961313" y="4538663"/>
          <p14:tracePt t="107539" x="7977188" y="4538663"/>
          <p14:tracePt t="107541" x="7986713" y="4538663"/>
          <p14:tracePt t="107571" x="7994650" y="4538663"/>
          <p14:tracePt t="107683" x="8004175" y="4529138"/>
          <p14:tracePt t="107787" x="8012113" y="4529138"/>
          <p14:tracePt t="107795" x="8020050" y="4529138"/>
          <p14:tracePt t="107805" x="8029575" y="4529138"/>
          <p14:tracePt t="107835" x="8037513" y="4529138"/>
          <p14:tracePt t="107859" x="8045450" y="4529138"/>
          <p14:tracePt t="108035" x="8037513" y="4538663"/>
          <p14:tracePt t="108051" x="8029575" y="4538663"/>
          <p14:tracePt t="108066" x="8020050" y="4538663"/>
          <p14:tracePt t="108083" x="8012113" y="4538663"/>
          <p14:tracePt t="108123" x="7994650" y="4538663"/>
          <p14:tracePt t="108140" x="7986713" y="4546600"/>
          <p14:tracePt t="108156" x="7977188" y="4554538"/>
          <p14:tracePt t="108162" x="7961313" y="4564063"/>
          <p14:tracePt t="108171" x="7951788" y="4564063"/>
          <p14:tracePt t="108188" x="7910513" y="4579938"/>
          <p14:tracePt t="108205" x="7885113" y="4589463"/>
          <p14:tracePt t="108222" x="7875588" y="4589463"/>
          <p14:tracePt t="108258" x="7875588" y="4597400"/>
          <p14:tracePt t="108298" x="7859713" y="4597400"/>
          <p14:tracePt t="108306" x="7850188" y="4605338"/>
          <p14:tracePt t="108331" x="7842250" y="4605338"/>
          <p14:tracePt t="108338" x="7824788" y="4614863"/>
          <p14:tracePt t="108362" x="7816850" y="4614863"/>
          <p14:tracePt t="108370" x="7799388" y="4622800"/>
          <p14:tracePt t="108387" x="7791450" y="4630738"/>
          <p14:tracePt t="108403" x="7781925" y="4630738"/>
          <p14:tracePt t="108418" x="7766050" y="4630738"/>
          <p14:tracePt t="108426" x="7756525" y="4630738"/>
          <p14:tracePt t="108442" x="7748588" y="4630738"/>
          <p14:tracePt t="108455" x="7731125" y="4630738"/>
          <p14:tracePt t="108471" x="7688263" y="4630738"/>
          <p14:tracePt t="108488" x="7646988" y="4630738"/>
          <p14:tracePt t="108506" x="7561263" y="4630738"/>
          <p14:tracePt t="108522" x="7535863" y="4630738"/>
          <p14:tracePt t="108524" x="7502525" y="4630738"/>
          <p14:tracePt t="108539" x="7434263" y="4648200"/>
          <p14:tracePt t="108554" x="7366000" y="4657725"/>
          <p14:tracePt t="108571" x="7297738" y="4657725"/>
          <p14:tracePt t="108587" x="7256463" y="4657725"/>
          <p14:tracePt t="108604" x="7196138" y="4657725"/>
          <p14:tracePt t="108621" x="7119938" y="4657725"/>
          <p14:tracePt t="108638" x="7026275" y="4657725"/>
          <p14:tracePt t="108655" x="6907213" y="4657725"/>
          <p14:tracePt t="108671" x="6813550" y="4673600"/>
          <p14:tracePt t="108687" x="6754813" y="4691063"/>
          <p14:tracePt t="108706" x="6643688" y="4708525"/>
          <p14:tracePt t="108723" x="6584950" y="4708525"/>
          <p14:tracePt t="108739" x="6491288" y="4716463"/>
          <p14:tracePt t="108754" x="6473825" y="4724400"/>
          <p14:tracePt t="108771" x="6329363" y="4749800"/>
          <p14:tracePt t="108788" x="6219825" y="4759325"/>
          <p14:tracePt t="108804" x="6159500" y="4759325"/>
          <p14:tracePt t="108822" x="6126163" y="4759325"/>
          <p14:tracePt t="108838" x="6065838" y="4759325"/>
          <p14:tracePt t="108854" x="6040438" y="4759325"/>
          <p14:tracePt t="108871" x="6015038" y="4759325"/>
          <p14:tracePt t="108888" x="5989638" y="4767263"/>
          <p14:tracePt t="108904" x="5972175" y="4767263"/>
          <p14:tracePt t="108923" x="5913438" y="4767263"/>
          <p14:tracePt t="108939" x="5870575" y="4767263"/>
          <p14:tracePt t="108955" x="5853113" y="4767263"/>
          <p14:tracePt t="108957" x="5837238" y="4767263"/>
          <p14:tracePt t="108971" x="5802313" y="4767263"/>
          <p14:tracePt t="108994" x="5794375" y="4767263"/>
          <p14:tracePt t="109005" x="5786438" y="4767263"/>
          <p14:tracePt t="109021" x="5761038" y="4767263"/>
          <p14:tracePt t="109038" x="5735638" y="4767263"/>
          <p14:tracePt t="109055" x="5692775" y="4767263"/>
          <p14:tracePt t="109059" x="5667375" y="4775200"/>
          <p14:tracePt t="109071" x="5641975" y="4775200"/>
          <p14:tracePt t="109087" x="5591175" y="4784725"/>
          <p14:tracePt t="109106" x="5538788" y="4792663"/>
          <p14:tracePt t="109122" x="5530850" y="4792663"/>
          <p14:tracePt t="109138" x="5522913" y="4792663"/>
          <p14:tracePt t="109139" x="5513388" y="4792663"/>
          <p14:tracePt t="109155" x="5497513" y="4802188"/>
          <p14:tracePt t="109157" x="5487988" y="4810125"/>
          <p14:tracePt t="109171" x="5462588" y="4810125"/>
          <p14:tracePt t="109187" x="5446713" y="4810125"/>
          <p14:tracePt t="109204" x="5411788" y="4810125"/>
          <p14:tracePt t="109221" x="5403850" y="4810125"/>
          <p14:tracePt t="109436" x="5394325" y="4810125"/>
          <p14:tracePt t="109452" x="5386388" y="4810125"/>
          <p14:tracePt t="109466" x="5378450" y="4810125"/>
          <p14:tracePt t="109474" x="5368925" y="4818063"/>
          <p14:tracePt t="109514" x="5353050" y="4818063"/>
          <p14:tracePt t="109522" x="5343525" y="4818063"/>
          <p14:tracePt t="109538" x="5335588" y="4818063"/>
          <p14:tracePt t="109546" x="5327650" y="4818063"/>
          <p14:tracePt t="109555" x="5318125" y="4818063"/>
          <p14:tracePt t="109573" x="5310188" y="4818063"/>
          <p14:tracePt t="109587" x="5302250" y="4818063"/>
          <p14:tracePt t="109605" x="5284788" y="4818063"/>
          <p14:tracePt t="109621" x="5276850" y="4818063"/>
          <p14:tracePt t="109637" x="5233988" y="4810125"/>
          <p14:tracePt t="109654" x="5199063" y="4810125"/>
          <p14:tracePt t="109671" x="5173663" y="4802188"/>
          <p14:tracePt t="109687" x="5157788" y="4802188"/>
          <p14:tracePt t="109706" x="5140325" y="4802188"/>
          <p14:tracePt t="109730" x="5132388" y="4792663"/>
          <p14:tracePt t="109739" x="5122863" y="4792663"/>
          <p14:tracePt t="109763" x="5114925" y="4792663"/>
          <p14:tracePt t="109786" x="5106988" y="4792663"/>
          <p14:tracePt t="109803" x="5089525" y="4792663"/>
          <p14:tracePt t="109835" x="5080000" y="4792663"/>
          <p14:tracePt t="109851" x="5072063" y="4792663"/>
          <p14:tracePt t="109874" x="5064125" y="4792663"/>
          <p14:tracePt t="109940" x="5054600" y="4792663"/>
          <p14:tracePt t="109987" x="5046663" y="4792663"/>
          <p14:tracePt t="110027" x="5029200" y="4792663"/>
          <p14:tracePt t="110043" x="5021263" y="4792663"/>
          <p14:tracePt t="110283" x="5013325" y="4792663"/>
          <p14:tracePt t="110300" x="5003800" y="4792663"/>
          <p14:tracePt t="110315" x="4995863" y="4792663"/>
          <p14:tracePt t="110331" x="4978400" y="4792663"/>
          <p14:tracePt t="110347" x="4970463" y="4792663"/>
          <p14:tracePt t="110355" x="4962525" y="4792663"/>
          <p14:tracePt t="110371" x="4953000" y="4792663"/>
          <p14:tracePt t="110387" x="4927600" y="4792663"/>
          <p14:tracePt t="110404" x="4919663" y="4792663"/>
          <p14:tracePt t="110422" x="4902200" y="4792663"/>
          <p14:tracePt t="110437" x="4894263" y="4792663"/>
          <p14:tracePt t="110454" x="4884738" y="4792663"/>
          <p14:tracePt t="110474" x="4876800" y="4784725"/>
          <p14:tracePt t="110487" x="4868863" y="4784725"/>
          <p14:tracePt t="110507" x="4859338" y="4784725"/>
          <p14:tracePt t="110603" x="4843463" y="4784725"/>
          <p14:tracePt t="110756" x="4833938" y="4784725"/>
          <p14:tracePt t="110779" x="4826000" y="4784725"/>
          <p14:tracePt t="110819" x="4818063" y="4784725"/>
          <p14:tracePt t="110956" x="4808538" y="4784725"/>
          <p14:tracePt t="111003" x="4800600" y="4784725"/>
          <p14:tracePt t="111026" x="4791075" y="4784725"/>
          <p14:tracePt t="111058" x="4783138" y="4775200"/>
          <p14:tracePt t="111227" x="4775200" y="4775200"/>
          <p14:tracePt t="111243" x="4765675" y="4775200"/>
          <p14:tracePt t="111299" x="4749800" y="4775200"/>
          <p14:tracePt t="111339" x="4740275" y="4775200"/>
          <p14:tracePt t="111347" x="4732338" y="4775200"/>
          <p14:tracePt t="111355" x="4724400" y="4775200"/>
          <p14:tracePt t="111371" x="4714875" y="4775200"/>
          <p14:tracePt t="111387" x="4706938" y="4775200"/>
          <p14:tracePt t="111404" x="4699000" y="4775200"/>
          <p14:tracePt t="111406" x="4689475" y="4775200"/>
          <p14:tracePt t="111420" x="4681538" y="4775200"/>
          <p14:tracePt t="111442" x="4673600" y="4775200"/>
          <p14:tracePt t="111459" x="4656138" y="4775200"/>
          <p14:tracePt t="111474" x="4656138" y="4767263"/>
          <p14:tracePt t="111899" x="4646613" y="4767263"/>
          <p14:tracePt t="111947" x="4638675" y="4767263"/>
          <p14:tracePt t="112019" x="4630738" y="4767263"/>
          <p14:tracePt t="112677" x="4621213" y="4767263"/>
          <p14:tracePt t="112691" x="4613275" y="4767263"/>
          <p14:tracePt t="112907" x="4595813" y="4767263"/>
          <p14:tracePt t="112916" x="4587875" y="4759325"/>
          <p14:tracePt t="112922" x="4587875" y="4749800"/>
          <p14:tracePt t="112938" x="4570413" y="4749800"/>
          <p14:tracePt t="112952" x="4554538" y="4749800"/>
          <p14:tracePt t="112970" x="4545013" y="4741863"/>
          <p14:tracePt t="112988" x="4537075" y="4741863"/>
          <p14:tracePt t="113003" x="4529138" y="4741863"/>
          <p14:tracePt t="113019" x="4511675" y="4733925"/>
          <p14:tracePt t="113036" x="4494213" y="4733925"/>
          <p14:tracePt t="113053" x="4486275" y="4716463"/>
          <p14:tracePt t="113069" x="4468813" y="4716463"/>
          <p14:tracePt t="113086" x="4460875" y="4716463"/>
          <p14:tracePt t="113102" x="4451350" y="4716463"/>
          <p14:tracePt t="113119" x="4425950" y="4716463"/>
          <p14:tracePt t="113154" x="4418013" y="4716463"/>
          <p14:tracePt t="113162" x="4400550" y="4716463"/>
          <p14:tracePt t="113178" x="4392613" y="4716463"/>
          <p14:tracePt t="113187" x="4384675" y="4716463"/>
          <p14:tracePt t="113202" x="4359275" y="4716463"/>
          <p14:tracePt t="113219" x="4316413" y="4716463"/>
          <p14:tracePt t="113235" x="4291013" y="4716463"/>
          <p14:tracePt t="113252" x="4248150" y="4716463"/>
          <p14:tracePt t="113269" x="4179888" y="4724400"/>
          <p14:tracePt t="113285" x="4103688" y="4733925"/>
          <p14:tracePt t="113303" x="3984625" y="4741863"/>
          <p14:tracePt t="113306" x="3941763" y="4741863"/>
          <p14:tracePt t="113319" x="3900488" y="4759325"/>
          <p14:tracePt t="113335" x="3797300" y="4759325"/>
          <p14:tracePt t="113354" x="3713163" y="4759325"/>
          <p14:tracePt t="113369" x="3678238" y="4759325"/>
          <p14:tracePt t="113370" x="3636963" y="4759325"/>
          <p14:tracePt t="113386" x="3594100" y="4759325"/>
          <p14:tracePt t="113387" x="3517900" y="4759325"/>
          <p14:tracePt t="113402" x="3500438" y="4759325"/>
          <p14:tracePt t="113403" x="3467100" y="4759325"/>
          <p14:tracePt t="113418" x="3398838" y="4759325"/>
          <p14:tracePt t="113437" x="3338513" y="4767263"/>
          <p14:tracePt t="113452" x="3262313" y="4775200"/>
          <p14:tracePt t="113469" x="3168650" y="4802188"/>
          <p14:tracePt t="113486" x="3074988" y="4818063"/>
          <p14:tracePt t="113502" x="2998788" y="4852988"/>
          <p14:tracePt t="113519" x="2889250" y="4878388"/>
          <p14:tracePt t="113536" x="2770188" y="4911725"/>
          <p14:tracePt t="113552" x="2633663" y="4929188"/>
          <p14:tracePt t="113571" x="2506663" y="4979988"/>
          <p14:tracePt t="113586" x="2463800" y="4987925"/>
          <p14:tracePt t="113586" x="2413000" y="5005388"/>
          <p14:tracePt t="113602" x="2370138" y="5013325"/>
          <p14:tracePt t="113618" x="2225675" y="5048250"/>
          <p14:tracePt t="113636" x="2124075" y="5073650"/>
          <p14:tracePt t="113652" x="2030413" y="5091113"/>
          <p14:tracePt t="113669" x="1971675" y="5091113"/>
          <p14:tracePt t="113686" x="1903413" y="5099050"/>
          <p14:tracePt t="113702" x="1835150" y="5099050"/>
          <p14:tracePt t="113719" x="1792288" y="5099050"/>
          <p14:tracePt t="113723" x="1766888" y="5099050"/>
          <p14:tracePt t="113738" x="1758950" y="5099050"/>
          <p14:tracePt t="113755" x="1749425" y="5099050"/>
          <p14:tracePt t="113770" x="1733550" y="5099050"/>
          <p14:tracePt t="113787" x="1698625" y="5099050"/>
          <p14:tracePt t="113803" x="1682750" y="5099050"/>
          <p14:tracePt t="113804" x="1665288" y="5099050"/>
          <p14:tracePt t="113819" x="1614488" y="5099050"/>
          <p14:tracePt t="113836" x="1579563" y="5099050"/>
          <p14:tracePt t="113852" x="1546225" y="5099050"/>
          <p14:tracePt t="113869" x="1512888" y="5099050"/>
          <p14:tracePt t="113886" x="1477963" y="5099050"/>
          <p14:tracePt t="113902" x="1452563" y="5099050"/>
          <p14:tracePt t="113919" x="1409700" y="5099050"/>
          <p14:tracePt t="113936" x="1358900" y="5099050"/>
          <p14:tracePt t="113939" x="1333500" y="5099050"/>
          <p14:tracePt t="113952" x="1317625" y="5099050"/>
          <p14:tracePt t="113970" x="1282700" y="5099050"/>
          <p14:tracePt t="113986" x="1265238" y="5099050"/>
          <p14:tracePt t="114018" x="1257300" y="5099050"/>
          <p14:tracePt t="114035" x="1249363" y="5099050"/>
          <p14:tracePt t="114051" x="1239838" y="5099050"/>
          <p14:tracePt t="114058" x="1231900" y="5099050"/>
          <p14:tracePt t="114069" x="1223963" y="5099050"/>
          <p14:tracePt t="114086" x="1189038" y="5099050"/>
          <p14:tracePt t="114091" x="1173163" y="5099050"/>
          <p14:tracePt t="114102" x="1155700" y="5099050"/>
          <p14:tracePt t="114119" x="1120775" y="5099050"/>
          <p14:tracePt t="114122" x="1095375" y="5099050"/>
          <p14:tracePt t="114135" x="1087438" y="5099050"/>
          <p14:tracePt t="114139" x="1079500" y="5099050"/>
          <p14:tracePt t="114152" x="1062038" y="5099050"/>
          <p14:tracePt t="114171" x="1044575" y="5099050"/>
          <p14:tracePt t="114187" x="1028700" y="5099050"/>
          <p14:tracePt t="114259" x="1019175" y="5099050"/>
          <p14:tracePt t="114283" x="1019175" y="5091113"/>
          <p14:tracePt t="114451" x="1003300" y="5091113"/>
          <p14:tracePt t="114459" x="993775" y="5091113"/>
          <p14:tracePt t="114532" x="985838" y="5091113"/>
          <p14:tracePt t="114811" x="993775" y="5091113"/>
          <p14:tracePt t="114820" x="1019175" y="5091113"/>
          <p14:tracePt t="114826" x="1028700" y="5099050"/>
          <p14:tracePt t="114842" x="1054100" y="5099050"/>
          <p14:tracePt t="114852" x="1062038" y="5099050"/>
          <p14:tracePt t="114869" x="1095375" y="5099050"/>
          <p14:tracePt t="114886" x="1147763" y="5099050"/>
          <p14:tracePt t="114902" x="1223963" y="5099050"/>
          <p14:tracePt t="114919" x="1317625" y="5099050"/>
          <p14:tracePt t="114939" x="1579563" y="5099050"/>
          <p14:tracePt t="114952" x="1665288" y="5099050"/>
          <p14:tracePt t="114971" x="1835150" y="5099050"/>
          <p14:tracePt t="114987" x="1954213" y="5099050"/>
          <p14:tracePt t="115002" x="2005013" y="5099050"/>
          <p14:tracePt t="115005" x="2065338" y="5099050"/>
          <p14:tracePt t="115019" x="2106613" y="5099050"/>
          <p14:tracePt t="115021" x="2166938" y="5099050"/>
          <p14:tracePt t="115034" x="2286000" y="5099050"/>
          <p14:tracePt t="115052" x="2387600" y="5099050"/>
          <p14:tracePt t="115069" x="2471738" y="5099050"/>
          <p14:tracePt t="115085" x="2557463" y="5099050"/>
          <p14:tracePt t="115102" x="2659063" y="5099050"/>
          <p14:tracePt t="115118" x="2744788" y="5099050"/>
          <p14:tracePt t="115135" x="2879725" y="5099050"/>
          <p14:tracePt t="115151" x="2965450" y="5099050"/>
          <p14:tracePt t="115168" x="3024188" y="5099050"/>
          <p14:tracePt t="115187" x="3127375" y="5099050"/>
          <p14:tracePt t="115203" x="3160713" y="5099050"/>
          <p14:tracePt t="115219" x="3168650" y="5099050"/>
          <p14:tracePt t="115220" x="3178175" y="5099050"/>
          <p14:tracePt t="115235" x="3203575" y="5099050"/>
          <p14:tracePt t="115252" x="3211513" y="5099050"/>
          <p14:tracePt t="115268" x="3228975" y="5099050"/>
          <p14:tracePt t="115285" x="3244850" y="5099050"/>
          <p14:tracePt t="115303" x="3254375" y="5099050"/>
          <p14:tracePt t="115306" x="3262313" y="5099050"/>
          <p14:tracePt t="115318" x="3270250" y="5099050"/>
          <p14:tracePt t="115380" x="3287713" y="5099050"/>
          <p14:tracePt t="115811" x="3287713" y="5091113"/>
          <p14:tracePt t="115826" x="3297238" y="5081588"/>
          <p14:tracePt t="128619" x="3279775" y="5081588"/>
          <p14:tracePt t="128627" x="3244850" y="5081588"/>
          <p14:tracePt t="128634" x="3219450" y="5081588"/>
          <p14:tracePt t="128645" x="3186113" y="5081588"/>
          <p14:tracePt t="128663" x="3168650" y="5081588"/>
          <p14:tracePt t="128679" x="3160713" y="5081588"/>
          <p14:tracePt t="128696" x="3143250" y="5081588"/>
          <p14:tracePt t="128714" x="3041650" y="5081588"/>
          <p14:tracePt t="128730" x="2998788" y="5081588"/>
          <p14:tracePt t="128762" x="2990850" y="5081588"/>
          <p14:tracePt t="128770" x="2955925" y="5005388"/>
          <p14:tracePt t="128779" x="2922588" y="4903788"/>
          <p14:tracePt t="128795" x="2786063" y="4554538"/>
          <p14:tracePt t="128812" x="2641600" y="3986213"/>
          <p14:tracePt t="128829" x="2387600" y="3203575"/>
          <p14:tracePt t="128845" x="2200275" y="2617788"/>
          <p14:tracePt t="128862" x="2030413" y="2166938"/>
          <p14:tracePt t="128879" x="1885950" y="1674813"/>
          <p14:tracePt t="128896" x="1792288" y="1112838"/>
          <p14:tracePt t="128912" x="1749425" y="790575"/>
          <p14:tracePt t="128931" x="1749425" y="585788"/>
          <p14:tracePt t="128947" x="1716088" y="484188"/>
          <p14:tracePt t="128964" x="1622425" y="382588"/>
          <p14:tracePt t="128979" x="1495425" y="271463"/>
          <p14:tracePt t="128996" x="1350963" y="161925"/>
          <p14:tracePt t="129014" x="1206500" y="58738"/>
          <p14:tracePt t="129018" x="1130300" y="254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88642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17697"/>
            <a:ext cx="8220075"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Lloyd’s of London</a:t>
            </a:r>
            <a:endParaRPr lang="en-MY" sz="3600" b="1" dirty="0">
              <a:solidFill>
                <a:schemeClr val="bg1"/>
              </a:solidFill>
              <a:latin typeface="Alexandria" charset="0"/>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41270" y="1841479"/>
            <a:ext cx="5662715" cy="4199611"/>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Lloyd’s of London </a:t>
            </a:r>
            <a:r>
              <a:rPr lang="en-US" sz="2000" dirty="0">
                <a:solidFill>
                  <a:srgbClr val="0A1F61"/>
                </a:solidFill>
                <a:cs typeface="Tajawal ExtraBold" panose="00000800000000000000" pitchFamily="2" charset="-78"/>
              </a:rPr>
              <a:t>is not an insurer, but is the world’s leading insurance market that provides services and physical facilities for its members to write specialized lines of insurance. It is a market where members join together to form syndicates to insure and pool risks. Members include some of the world’s major insurance groups and companies listed on the London Stock Exchange, as well as individuals (called Names) and limited partnerships..</a:t>
            </a:r>
          </a:p>
        </p:txBody>
      </p:sp>
      <p:sp>
        <p:nvSpPr>
          <p:cNvPr id="4" name="TextBox 3">
            <a:extLst>
              <a:ext uri="{FF2B5EF4-FFF2-40B4-BE49-F238E27FC236}">
                <a16:creationId xmlns:a16="http://schemas.microsoft.com/office/drawing/2014/main" id="{773B2DA5-B3CE-A479-2A3A-C9C9CB9901E8}"/>
              </a:ext>
            </a:extLst>
          </p:cNvPr>
          <p:cNvSpPr txBox="1"/>
          <p:nvPr/>
        </p:nvSpPr>
        <p:spPr>
          <a:xfrm>
            <a:off x="6331789" y="1841479"/>
            <a:ext cx="5443268" cy="3539430"/>
          </a:xfrm>
          <a:prstGeom prst="rect">
            <a:avLst/>
          </a:prstGeom>
          <a:noFill/>
        </p:spPr>
        <p:txBody>
          <a:bodyPr wrap="square">
            <a:spAutoFit/>
          </a:bodyPr>
          <a:lstStyle/>
          <a:p>
            <a:pPr algn="r" rtl="1"/>
            <a:r>
              <a:rPr lang="en-MY" sz="2800" b="1" dirty="0" err="1">
                <a:solidFill>
                  <a:srgbClr val="00B0F0"/>
                </a:solidFill>
                <a:latin typeface="Traditional Arabic" panose="02020603050405020304" pitchFamily="18" charset="-78"/>
                <a:cs typeface="Traditional Arabic" panose="02020603050405020304" pitchFamily="18" charset="-78"/>
              </a:rPr>
              <a:t>loyd’s</a:t>
            </a:r>
            <a:r>
              <a:rPr lang="en-MY" sz="2800" b="1" dirty="0">
                <a:solidFill>
                  <a:srgbClr val="00B0F0"/>
                </a:solidFill>
                <a:latin typeface="Traditional Arabic" panose="02020603050405020304" pitchFamily="18" charset="-78"/>
                <a:cs typeface="Traditional Arabic" panose="02020603050405020304" pitchFamily="18" charset="-78"/>
              </a:rPr>
              <a:t> of London </a:t>
            </a:r>
            <a:r>
              <a:rPr lang="ar-YE" sz="2800" b="1" dirty="0">
                <a:solidFill>
                  <a:srgbClr val="00B0F0"/>
                </a:solidFill>
                <a:latin typeface="Traditional Arabic" panose="02020603050405020304" pitchFamily="18" charset="-78"/>
                <a:cs typeface="Traditional Arabic" panose="02020603050405020304" pitchFamily="18" charset="-78"/>
              </a:rPr>
              <a:t>  </a:t>
            </a:r>
          </a:p>
          <a:p>
            <a:pPr algn="r" rtl="1"/>
            <a:r>
              <a:rPr lang="ar-YE" sz="2800" b="1" dirty="0">
                <a:solidFill>
                  <a:srgbClr val="00B0F0"/>
                </a:solidFill>
                <a:latin typeface="Traditional Arabic" panose="02020603050405020304" pitchFamily="18" charset="-78"/>
                <a:cs typeface="Traditional Arabic" panose="02020603050405020304" pitchFamily="18" charset="-78"/>
              </a:rPr>
              <a:t>ليست شركة تأمين، بل هي السوق الرائدة في العالم للتأمين، حيث تقدم خدمات ومرافق مادية لأعضائها لكتابة خطوط التأمين المتخصصة. إنها سوق يجتمع فيها الأعضاء لتشكيل اتحادات لتأمين المخاطر وتجميعها. يشمل الأعضاء بعضًا من أكبر مجموعات وشركات التأمين في العالم المدرجة في بورصة لندن، بالإضافة إلى أفراد (يسمون "الأسماء") وشراكات محدودة.</a:t>
            </a:r>
            <a:endParaRPr lang="en-MY" sz="28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46001435"/>
      </p:ext>
    </p:extLst>
  </p:cSld>
  <p:clrMapOvr>
    <a:masterClrMapping/>
  </p:clrMapOvr>
  <mc:AlternateContent xmlns:mc="http://schemas.openxmlformats.org/markup-compatibility/2006" xmlns:p14="http://schemas.microsoft.com/office/powerpoint/2010/main">
    <mc:Choice Requires="p14">
      <p:transition spd="slow" p14:dur="2000" advTm="93357"/>
    </mc:Choice>
    <mc:Fallback xmlns="">
      <p:transition spd="slow" advTm="9335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66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17697"/>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Lloyd’s of London</a:t>
            </a:r>
            <a:endParaRPr lang="en-MY" sz="3600" b="1" dirty="0">
              <a:solidFill>
                <a:schemeClr val="bg1"/>
              </a:solidFill>
              <a:latin typeface="Alexandria" charset="0"/>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24485" y="1255617"/>
            <a:ext cx="6018260" cy="5594096"/>
          </a:xfrm>
          <a:prstGeom prst="rect">
            <a:avLst/>
          </a:prstGeom>
          <a:noFill/>
        </p:spPr>
        <p:txBody>
          <a:bodyPr wrap="square">
            <a:spAutoFit/>
          </a:bodyPr>
          <a:lstStyle/>
          <a:p>
            <a:pPr>
              <a:lnSpc>
                <a:spcPct val="150000"/>
              </a:lnSpc>
            </a:pPr>
            <a:r>
              <a:rPr lang="en-US" sz="1600" b="1" dirty="0">
                <a:solidFill>
                  <a:srgbClr val="0A1F61"/>
                </a:solidFill>
                <a:cs typeface="Tajawal ExtraBold" panose="00000800000000000000" pitchFamily="2" charset="-78"/>
              </a:rPr>
              <a:t>Lloyd’s of London has several important characteristics</a:t>
            </a:r>
            <a:r>
              <a:rPr lang="en-US" sz="1600" dirty="0">
                <a:solidFill>
                  <a:srgbClr val="0A1F61"/>
                </a:solidFill>
                <a:cs typeface="Tajawal ExtraBold" panose="00000800000000000000" pitchFamily="2" charset="-78"/>
              </a:rPr>
              <a:t> :</a:t>
            </a:r>
          </a:p>
          <a:p>
            <a:pPr>
              <a:lnSpc>
                <a:spcPct val="150000"/>
              </a:lnSpc>
            </a:pPr>
            <a:r>
              <a:rPr lang="en-US" sz="1600" b="1" dirty="0">
                <a:solidFill>
                  <a:srgbClr val="0A1F61"/>
                </a:solidFill>
                <a:cs typeface="Tajawal ExtraBold" panose="00000800000000000000" pitchFamily="2" charset="-78"/>
              </a:rPr>
              <a:t>First, </a:t>
            </a:r>
            <a:r>
              <a:rPr lang="en-US" sz="1600" dirty="0">
                <a:solidFill>
                  <a:srgbClr val="0A1F61"/>
                </a:solidFill>
                <a:cs typeface="Tajawal ExtraBold" panose="00000800000000000000" pitchFamily="2" charset="-78"/>
              </a:rPr>
              <a:t>as stated earlier, Lloyd’s technically is not an insurance company; rather, it is a group of members (corporations, individuals, and limited partnerships) who underwrite insurance in syndicates.</a:t>
            </a:r>
          </a:p>
          <a:p>
            <a:pPr>
              <a:lnSpc>
                <a:spcPct val="150000"/>
              </a:lnSpc>
            </a:pPr>
            <a:r>
              <a:rPr lang="en-US" sz="1600" b="1" dirty="0">
                <a:solidFill>
                  <a:srgbClr val="0A1F61"/>
                </a:solidFill>
                <a:cs typeface="Tajawal ExtraBold" panose="00000800000000000000" pitchFamily="2" charset="-78"/>
              </a:rPr>
              <a:t>Second, </a:t>
            </a:r>
            <a:r>
              <a:rPr lang="en-US" sz="1600" dirty="0">
                <a:solidFill>
                  <a:srgbClr val="0A1F61"/>
                </a:solidFill>
                <a:cs typeface="Tajawal ExtraBold" panose="00000800000000000000" pitchFamily="2" charset="-78"/>
              </a:rPr>
              <a:t>as stated earlier, the insurance is written by the various syndicates that belong to Lloyd’s.</a:t>
            </a:r>
          </a:p>
          <a:p>
            <a:pPr>
              <a:lnSpc>
                <a:spcPct val="150000"/>
              </a:lnSpc>
            </a:pPr>
            <a:r>
              <a:rPr lang="en-US" sz="1600" b="1" dirty="0">
                <a:solidFill>
                  <a:srgbClr val="0A1F61"/>
                </a:solidFill>
                <a:cs typeface="Tajawal ExtraBold" panose="00000800000000000000" pitchFamily="2" charset="-78"/>
              </a:rPr>
              <a:t>Third, </a:t>
            </a:r>
            <a:r>
              <a:rPr lang="en-US" sz="1600" dirty="0">
                <a:solidFill>
                  <a:srgbClr val="0A1F61"/>
                </a:solidFill>
                <a:cs typeface="Tajawal ExtraBold" panose="00000800000000000000" pitchFamily="2" charset="-78"/>
              </a:rPr>
              <a:t>new individual members, or Names, who belong to the various syndicates now have limited legal liability.</a:t>
            </a:r>
          </a:p>
          <a:p>
            <a:pPr>
              <a:lnSpc>
                <a:spcPct val="150000"/>
              </a:lnSpc>
            </a:pPr>
            <a:r>
              <a:rPr lang="en-US" sz="1600" b="1" dirty="0">
                <a:solidFill>
                  <a:srgbClr val="0A1F61"/>
                </a:solidFill>
                <a:cs typeface="Tajawal ExtraBold" panose="00000800000000000000" pitchFamily="2" charset="-78"/>
              </a:rPr>
              <a:t>Fourth, </a:t>
            </a:r>
            <a:r>
              <a:rPr lang="en-US" sz="1600" dirty="0">
                <a:solidFill>
                  <a:srgbClr val="0A1F61"/>
                </a:solidFill>
                <a:cs typeface="Tajawal ExtraBold" panose="00000800000000000000" pitchFamily="2" charset="-78"/>
              </a:rPr>
              <a:t>corporations with limited legal liability and limited liability partnerships are also members of Lloyd’s of London.</a:t>
            </a:r>
          </a:p>
          <a:p>
            <a:pPr algn="l">
              <a:lnSpc>
                <a:spcPct val="150000"/>
              </a:lnSpc>
            </a:pPr>
            <a:r>
              <a:rPr lang="en-US" sz="1600" b="1" dirty="0">
                <a:solidFill>
                  <a:srgbClr val="0A1F61"/>
                </a:solidFill>
                <a:cs typeface="Tajawal ExtraBold" panose="00000800000000000000" pitchFamily="2" charset="-78"/>
              </a:rPr>
              <a:t>Fifth, </a:t>
            </a:r>
            <a:r>
              <a:rPr lang="en-US" sz="1600" dirty="0">
                <a:solidFill>
                  <a:srgbClr val="0A1F61"/>
                </a:solidFill>
                <a:cs typeface="Tajawal ExtraBold" panose="00000800000000000000" pitchFamily="2" charset="-78"/>
              </a:rPr>
              <a:t>members must also meet stringent financial requirements. Individual members are high–net worth</a:t>
            </a:r>
          </a:p>
          <a:p>
            <a:pPr algn="l">
              <a:lnSpc>
                <a:spcPct val="150000"/>
              </a:lnSpc>
            </a:pPr>
            <a:r>
              <a:rPr lang="en-MY" sz="1600" dirty="0">
                <a:solidFill>
                  <a:srgbClr val="0A1F61"/>
                </a:solidFill>
                <a:cs typeface="Tajawal ExtraBold" panose="00000800000000000000" pitchFamily="2" charset="-78"/>
              </a:rPr>
              <a:t>individuals.</a:t>
            </a:r>
          </a:p>
          <a:p>
            <a:pPr algn="l">
              <a:lnSpc>
                <a:spcPct val="150000"/>
              </a:lnSpc>
            </a:pPr>
            <a:r>
              <a:rPr lang="en-US" sz="1600" b="1" dirty="0">
                <a:solidFill>
                  <a:srgbClr val="0A1F61"/>
                </a:solidFill>
                <a:cs typeface="Tajawal ExtraBold" panose="00000800000000000000" pitchFamily="2" charset="-78"/>
              </a:rPr>
              <a:t>Finally, </a:t>
            </a:r>
            <a:r>
              <a:rPr lang="en-US" sz="1600" dirty="0">
                <a:solidFill>
                  <a:srgbClr val="0A1F61"/>
                </a:solidFill>
                <a:cs typeface="Tajawal ExtraBold" panose="00000800000000000000" pitchFamily="2" charset="-78"/>
              </a:rPr>
              <a:t>Lloyd’s is licensed only in a small number of jurisdictions in the United States.</a:t>
            </a:r>
            <a:endParaRPr lang="en-MY"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6198A31A-5400-6DC0-0708-DE17B8D3FD33}"/>
              </a:ext>
            </a:extLst>
          </p:cNvPr>
          <p:cNvSpPr txBox="1"/>
          <p:nvPr/>
        </p:nvSpPr>
        <p:spPr>
          <a:xfrm>
            <a:off x="6442745" y="1451953"/>
            <a:ext cx="5410899" cy="5201424"/>
          </a:xfrm>
          <a:prstGeom prst="rect">
            <a:avLst/>
          </a:prstGeom>
          <a:noFill/>
        </p:spPr>
        <p:txBody>
          <a:bodyPr wrap="square">
            <a:spAutoFit/>
          </a:bodyPr>
          <a:lstStyle/>
          <a:p>
            <a:pPr algn="r" rtl="1"/>
            <a:r>
              <a:rPr lang="ar-YE" sz="2000" b="1" dirty="0">
                <a:latin typeface="Traditional Arabic" panose="02020603050405020304" pitchFamily="18" charset="-78"/>
                <a:cs typeface="Traditional Arabic" panose="02020603050405020304" pitchFamily="18" charset="-78"/>
              </a:rPr>
              <a:t>لدى لويدز لندن عدة خصائص هامة:</a:t>
            </a:r>
          </a:p>
          <a:p>
            <a:pPr algn="r" rtl="1"/>
            <a:r>
              <a:rPr lang="ar-YE" sz="2400" dirty="0">
                <a:latin typeface="Traditional Arabic" panose="02020603050405020304" pitchFamily="18" charset="-78"/>
                <a:cs typeface="Traditional Arabic" panose="02020603050405020304" pitchFamily="18" charset="-78"/>
              </a:rPr>
              <a:t>أولاً: كما ذُكر سابقًا، لويدز ليست شركة تأمين بشكل تقني؛ بل هي مجموعة من الأعضاء (شركات وأفراد وشراكات محدودة) الذين يقومون بإكتتاب التأمين ضمن نقابات.</a:t>
            </a:r>
          </a:p>
          <a:p>
            <a:pPr algn="r" rtl="1"/>
            <a:r>
              <a:rPr lang="ar-YE" sz="2400" dirty="0">
                <a:latin typeface="Traditional Arabic" panose="02020603050405020304" pitchFamily="18" charset="-78"/>
                <a:cs typeface="Traditional Arabic" panose="02020603050405020304" pitchFamily="18" charset="-78"/>
              </a:rPr>
              <a:t>ثانيًا: التأمين يتم إكتابته من قبل النقابات المختلفة التي تنتمي إلى لويدز.</a:t>
            </a:r>
          </a:p>
          <a:p>
            <a:pPr algn="r" rtl="1"/>
            <a:r>
              <a:rPr lang="ar-YE" sz="2400" dirty="0">
                <a:latin typeface="Traditional Arabic" panose="02020603050405020304" pitchFamily="18" charset="-78"/>
                <a:cs typeface="Traditional Arabic" panose="02020603050405020304" pitchFamily="18" charset="-78"/>
              </a:rPr>
              <a:t>ثالثًا: الأعضاء الجدد، أو ما يُعرفون بـ"الأسماء"، الذين ينضمون إلى النقابات المختلفة، لديهم الآن مسؤولية قانونية محدودة.</a:t>
            </a:r>
          </a:p>
          <a:p>
            <a:pPr algn="r" rtl="1"/>
            <a:r>
              <a:rPr lang="ar-YE" sz="2400" dirty="0">
                <a:latin typeface="Traditional Arabic" panose="02020603050405020304" pitchFamily="18" charset="-78"/>
                <a:cs typeface="Traditional Arabic" panose="02020603050405020304" pitchFamily="18" charset="-78"/>
              </a:rPr>
              <a:t>رابعًا، الشركات التي لديها مسؤولية قانونية محدودة والشراكات ذات المسؤولية المحدودة هي أيضًا أعضاء في لويدز لندن.</a:t>
            </a:r>
          </a:p>
          <a:p>
            <a:pPr algn="r" rtl="1"/>
            <a:r>
              <a:rPr lang="ar-YE" sz="2400" dirty="0">
                <a:latin typeface="Traditional Arabic" panose="02020603050405020304" pitchFamily="18" charset="-78"/>
                <a:cs typeface="Traditional Arabic" panose="02020603050405020304" pitchFamily="18" charset="-78"/>
              </a:rPr>
              <a:t>خامسًا، يجب على الأعضاء تلبية متطلبات مالية صارمة، حيث إن الأعضاء الفرديين هم أفراد من أصحاب الثروات العالية.</a:t>
            </a:r>
          </a:p>
          <a:p>
            <a:pPr algn="r" rtl="1"/>
            <a:r>
              <a:rPr lang="ar-YE" sz="2400" dirty="0">
                <a:latin typeface="Traditional Arabic" panose="02020603050405020304" pitchFamily="18" charset="-78"/>
                <a:cs typeface="Traditional Arabic" panose="02020603050405020304" pitchFamily="18" charset="-78"/>
              </a:rPr>
              <a:t>وأخيرًا، لويدز مرخصة فقط في عدد قليل من السلطات القضائية</a:t>
            </a:r>
          </a:p>
          <a:p>
            <a:pPr algn="r" rtl="1"/>
            <a:r>
              <a:rPr lang="ar-YE" sz="2400" dirty="0">
                <a:latin typeface="Traditional Arabic" panose="02020603050405020304" pitchFamily="18" charset="-78"/>
                <a:cs typeface="Traditional Arabic" panose="02020603050405020304" pitchFamily="18" charset="-78"/>
              </a:rPr>
              <a:t>في الولايات المتحدة.</a:t>
            </a:r>
          </a:p>
        </p:txBody>
      </p:sp>
    </p:spTree>
    <p:extLst>
      <p:ext uri="{BB962C8B-B14F-4D97-AF65-F5344CB8AC3E}">
        <p14:creationId xmlns:p14="http://schemas.microsoft.com/office/powerpoint/2010/main" val="2498494078"/>
      </p:ext>
    </p:extLst>
  </p:cSld>
  <p:clrMapOvr>
    <a:masterClrMapping/>
  </p:clrMapOvr>
  <mc:AlternateContent xmlns:mc="http://schemas.openxmlformats.org/markup-compatibility/2006" xmlns:p14="http://schemas.microsoft.com/office/powerpoint/2010/main">
    <mc:Choice Requires="p14">
      <p:transition spd="slow" p14:dur="2000" advTm="136296"/>
    </mc:Choice>
    <mc:Fallback xmlns="">
      <p:transition spd="slow" advTm="1362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45447"/>
            <a:ext cx="9183384" cy="554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894026" y="568476"/>
            <a:ext cx="8220075" cy="7546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0" u="none" strike="noStrike" baseline="0" dirty="0">
                <a:latin typeface="QuaySansITCPro-Medium"/>
              </a:rPr>
              <a:t>Reciprocal Exchange</a:t>
            </a:r>
            <a:endParaRPr lang="ar-YE" sz="2400" b="1" i="0" u="none" strike="noStrike" baseline="0" dirty="0">
              <a:latin typeface="QuaySansITCPro-Medium"/>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التأمين المتبادل</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61077" y="1427867"/>
            <a:ext cx="5653829" cy="4855432"/>
          </a:xfrm>
          <a:prstGeom prst="rect">
            <a:avLst/>
          </a:prstGeom>
          <a:noFill/>
        </p:spPr>
        <p:txBody>
          <a:bodyPr wrap="square">
            <a:spAutoFit/>
          </a:bodyPr>
          <a:lstStyle/>
          <a:p>
            <a:pPr>
              <a:lnSpc>
                <a:spcPct val="150000"/>
              </a:lnSpc>
            </a:pPr>
            <a:r>
              <a:rPr lang="en-US" sz="1600" b="1" dirty="0">
                <a:solidFill>
                  <a:srgbClr val="0A1F61"/>
                </a:solidFill>
                <a:cs typeface="Tajawal ExtraBold" panose="00000800000000000000" pitchFamily="2" charset="-78"/>
              </a:rPr>
              <a:t>A reciprocal exchange </a:t>
            </a:r>
            <a:r>
              <a:rPr lang="en-US" sz="1600" dirty="0">
                <a:solidFill>
                  <a:srgbClr val="0A1F61"/>
                </a:solidFill>
                <a:cs typeface="Tajawal ExtraBold" panose="00000800000000000000" pitchFamily="2" charset="-78"/>
              </a:rPr>
              <a:t>is another type of private insurer. A reciprocal exchange (also called an interinsurance exchange) can be defined as an unincorporated organization in which insurance is exchanged among the members (called subscribers). In its basic form, insurance is exchanged among the members; each member of the reciprocal insures the other members and, in turn, is insured by them. Thus, there is an exchange of insurance promises—hence, the name reciprocal exchange.</a:t>
            </a:r>
          </a:p>
          <a:p>
            <a:pPr>
              <a:lnSpc>
                <a:spcPct val="150000"/>
              </a:lnSpc>
            </a:pPr>
            <a:r>
              <a:rPr lang="en-US" sz="1600" b="1" dirty="0">
                <a:solidFill>
                  <a:srgbClr val="0A1F61"/>
                </a:solidFill>
                <a:cs typeface="Tajawal ExtraBold" panose="00000800000000000000" pitchFamily="2" charset="-78"/>
              </a:rPr>
              <a:t>Most reciprocals</a:t>
            </a:r>
            <a:r>
              <a:rPr lang="en-US" sz="1600" dirty="0">
                <a:solidFill>
                  <a:srgbClr val="0A1F61"/>
                </a:solidFill>
                <a:cs typeface="Tajawal ExtraBold" panose="00000800000000000000" pitchFamily="2" charset="-78"/>
              </a:rPr>
              <a:t> are relatively small and account for only a small percentage of the total property and casualty insurance premiums written. In addition, most reciprocals specialize in a limited number of lines of insurance. However, a few reciprocals are multiple-line insurers that are large.</a:t>
            </a:r>
            <a:endParaRPr lang="en-MY" sz="16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285C844E-8B44-7A0C-6308-4B50DD9FE0CC}"/>
              </a:ext>
            </a:extLst>
          </p:cNvPr>
          <p:cNvSpPr txBox="1"/>
          <p:nvPr/>
        </p:nvSpPr>
        <p:spPr>
          <a:xfrm>
            <a:off x="5889843" y="1373531"/>
            <a:ext cx="6157242" cy="5128327"/>
          </a:xfrm>
          <a:prstGeom prst="rect">
            <a:avLst/>
          </a:prstGeom>
          <a:noFill/>
        </p:spPr>
        <p:txBody>
          <a:bodyPr wrap="square">
            <a:spAutoFit/>
          </a:bodyPr>
          <a:lstStyle/>
          <a:p>
            <a:pPr algn="r" rtl="1">
              <a:lnSpc>
                <a:spcPct val="150000"/>
              </a:lnSpc>
            </a:pPr>
            <a:r>
              <a:rPr lang="ar-YE" sz="2200" b="1" dirty="0">
                <a:latin typeface="Traditional Arabic" panose="02020603050405020304" pitchFamily="18" charset="-78"/>
                <a:cs typeface="Traditional Arabic" panose="02020603050405020304" pitchFamily="18" charset="-78"/>
              </a:rPr>
              <a:t>التأمين المتبادل </a:t>
            </a:r>
            <a:r>
              <a:rPr lang="ar-YE" sz="2200" dirty="0">
                <a:latin typeface="Traditional Arabic" panose="02020603050405020304" pitchFamily="18" charset="-78"/>
                <a:cs typeface="Traditional Arabic" panose="02020603050405020304" pitchFamily="18" charset="-78"/>
              </a:rPr>
              <a:t>:هو نوع آخر من شركات التأمين الخاصة. يمكن تعريف التأمين المتبادل (ويُسمى أيضًا تبادل التأمين المتبادل) على أنه منظمة غير مدمجة يتم فيها تبادل التأمين بين الأعضاء (يُطلق عليهم المشتركين). في شكله الأساسي، يتم تبادل التأمين بين الأعضاء؛ حيث يقوم كل عضو في التأمين المتبادل بتأمين الأعضاء الآخرين، وفي المقابل، يتم تأمينه من قِبَلهم. وبالتالي، هناك تبادل للوعود التأمينية، ومن هنا جاء اسم "التأمين المتبادل".</a:t>
            </a:r>
          </a:p>
          <a:p>
            <a:pPr algn="r" rtl="1">
              <a:lnSpc>
                <a:spcPct val="150000"/>
              </a:lnSpc>
            </a:pPr>
            <a:r>
              <a:rPr lang="ar-YE" sz="2200" dirty="0">
                <a:latin typeface="Traditional Arabic" panose="02020603050405020304" pitchFamily="18" charset="-78"/>
                <a:cs typeface="Traditional Arabic" panose="02020603050405020304" pitchFamily="18" charset="-78"/>
              </a:rPr>
              <a:t>تعتبر معظم التبادلات صغيرة نسبيًا وتشكل نسبة صغيرة فقط من إجمالي أقساط التأمين على الممتلكات والمسؤوليات المكتوبة. إضافة إلى ذلك، فإن معظم التبادلات متخصصة في عدد محدود من أنواع التأمين. ومع ذلك، فإن بعض التبادلات هي شركات تأمين متعددة الخطوط وكبيرة الحجم.</a:t>
            </a:r>
          </a:p>
        </p:txBody>
      </p:sp>
    </p:spTree>
    <p:extLst>
      <p:ext uri="{BB962C8B-B14F-4D97-AF65-F5344CB8AC3E}">
        <p14:creationId xmlns:p14="http://schemas.microsoft.com/office/powerpoint/2010/main" val="2941088873"/>
      </p:ext>
    </p:extLst>
  </p:cSld>
  <p:clrMapOvr>
    <a:masterClrMapping/>
  </p:clrMapOvr>
  <mc:AlternateContent xmlns:mc="http://schemas.openxmlformats.org/markup-compatibility/2006" xmlns:p14="http://schemas.microsoft.com/office/powerpoint/2010/main">
    <mc:Choice Requires="p14">
      <p:transition spd="slow" p14:dur="2000" advTm="86246"/>
    </mc:Choice>
    <mc:Fallback xmlns="">
      <p:transition spd="slow" advTm="86246"/>
    </mc:Fallback>
  </mc:AlternateContent>
  <p:extLst>
    <p:ext uri="{3A86A75C-4F4B-4683-9AE1-C65F6400EC91}">
      <p14:laserTraceLst xmlns:p14="http://schemas.microsoft.com/office/powerpoint/2010/main">
        <p14:tracePtLst>
          <p14:tracePt t="28438" x="3670300" y="6280150"/>
          <p14:tracePt t="28647" x="2940050" y="6526213"/>
          <p14:tracePt t="28664" x="3109913" y="5999163"/>
          <p14:tracePt t="28680" x="3322638" y="5380038"/>
          <p14:tracePt t="28697" x="3543300" y="4818063"/>
          <p14:tracePt t="28714" x="3729038" y="4427538"/>
          <p14:tracePt t="28731" x="3832225" y="4249738"/>
          <p14:tracePt t="28747" x="3916363" y="4130675"/>
          <p14:tracePt t="28764" x="3959225" y="4062413"/>
          <p14:tracePt t="28782" x="4027488" y="4011613"/>
          <p14:tracePt t="28800" x="4035425" y="4002088"/>
          <p14:tracePt t="28814" x="4044950" y="3976688"/>
          <p14:tracePt t="28816" x="4052888" y="3976688"/>
          <p14:tracePt t="28830" x="4052888" y="3960813"/>
          <p14:tracePt t="28847" x="4060825" y="3943350"/>
          <p14:tracePt t="28866" x="4060825" y="3935413"/>
          <p14:tracePt t="28872" x="4060825" y="3925888"/>
          <p14:tracePt t="28880" x="4070350" y="3908425"/>
          <p14:tracePt t="28897" x="4086225" y="3892550"/>
          <p14:tracePt t="28913" x="4086225" y="3875088"/>
          <p14:tracePt t="28930" x="4078288" y="3832225"/>
          <p14:tracePt t="28947" x="4035425" y="3781425"/>
          <p14:tracePt t="28964" x="3959225" y="3705225"/>
          <p14:tracePt t="28967" x="3941763" y="3679825"/>
          <p14:tracePt t="28982" x="3900488" y="3611563"/>
          <p14:tracePt t="28999" x="3865563" y="3527425"/>
          <p14:tracePt t="29014" x="3857625" y="3502025"/>
          <p14:tracePt t="29016" x="3840163" y="3484563"/>
          <p14:tracePt t="29030" x="3832225" y="3467100"/>
          <p14:tracePt t="29047" x="3814763" y="3449638"/>
          <p14:tracePt t="29064" x="3789363" y="3424238"/>
          <p14:tracePt t="29080" x="3746500" y="3416300"/>
          <p14:tracePt t="29098" x="3670300" y="3398838"/>
          <p14:tracePt t="29114" x="3568700" y="3382963"/>
          <p14:tracePt t="29130" x="3432175" y="3365500"/>
          <p14:tracePt t="29147" x="3270250" y="3348038"/>
          <p14:tracePt t="29151" x="3178175" y="3348038"/>
          <p14:tracePt t="29164" x="3092450" y="3348038"/>
          <p14:tracePt t="29180" x="2947988" y="3348038"/>
          <p14:tracePt t="29199" x="2760663" y="3348038"/>
          <p14:tracePt t="29214" x="2719388" y="3348038"/>
          <p14:tracePt t="29215" x="2684463" y="3348038"/>
          <p14:tracePt t="29230" x="2668588" y="3348038"/>
          <p14:tracePt t="29247" x="2633663" y="3365500"/>
          <p14:tracePt t="29351" x="2641600" y="3373438"/>
          <p14:tracePt t="29360" x="2701925" y="3382963"/>
          <p14:tracePt t="29366" x="2778125" y="3382963"/>
          <p14:tracePt t="29382" x="3033713" y="3382963"/>
          <p14:tracePt t="29399" x="3457575" y="3382963"/>
          <p14:tracePt t="29414" x="3662363" y="3382963"/>
          <p14:tracePt t="29416" x="3832225" y="3382963"/>
          <p14:tracePt t="29431" x="3984625" y="3382963"/>
          <p14:tracePt t="29433" x="4129088" y="3382963"/>
          <p14:tracePt t="29446" x="4410075" y="3390900"/>
          <p14:tracePt t="29463" x="4681538" y="3416300"/>
          <p14:tracePt t="29480" x="4808538" y="3416300"/>
          <p14:tracePt t="29497" x="4868863" y="3416300"/>
          <p14:tracePt t="29513" x="4884738" y="3416300"/>
          <p14:tracePt t="29615" x="4894263" y="3416300"/>
          <p14:tracePt t="29632" x="4894263" y="3398838"/>
          <p14:tracePt t="29638" x="4868863" y="3390900"/>
          <p14:tracePt t="29646" x="4818063" y="3390900"/>
          <p14:tracePt t="29664" x="4605338" y="3390900"/>
          <p14:tracePt t="29680" x="4392613" y="3390900"/>
          <p14:tracePt t="29697" x="4205288" y="3390900"/>
          <p14:tracePt t="29714" x="3967163" y="3390900"/>
          <p14:tracePt t="29730" x="3729038" y="3390900"/>
          <p14:tracePt t="29747" x="3543300" y="3390900"/>
          <p14:tracePt t="29763" x="3355975" y="3390900"/>
          <p14:tracePt t="29780" x="3178175" y="3390900"/>
          <p14:tracePt t="29799" x="3074988" y="3390900"/>
          <p14:tracePt t="29814" x="3059113" y="3390900"/>
          <p14:tracePt t="29815" x="3041650" y="3390900"/>
          <p14:tracePt t="29832" x="3024188" y="3390900"/>
          <p14:tracePt t="30095" x="3049588" y="3390900"/>
          <p14:tracePt t="30111" x="3074988" y="3390900"/>
          <p14:tracePt t="30118" x="3092450" y="3398838"/>
          <p14:tracePt t="30130" x="3109913" y="3408363"/>
          <p14:tracePt t="30146" x="3135313" y="3408363"/>
          <p14:tracePt t="30166" x="3203575" y="3408363"/>
          <p14:tracePt t="30180" x="3228975" y="3408363"/>
          <p14:tracePt t="30199" x="3389313" y="3408363"/>
          <p14:tracePt t="30216" x="3475038" y="3408363"/>
          <p14:tracePt t="30230" x="3533775" y="3424238"/>
          <p14:tracePt t="30232" x="3559175" y="3424238"/>
          <p14:tracePt t="30246" x="3602038" y="3433763"/>
          <p14:tracePt t="30263" x="3636963" y="3441700"/>
          <p14:tracePt t="30280" x="3652838" y="3441700"/>
          <p14:tracePt t="30297" x="3662363" y="3441700"/>
          <p14:tracePt t="30313" x="3687763" y="3441700"/>
          <p14:tracePt t="30330" x="3703638" y="3441700"/>
          <p14:tracePt t="30347" x="3729038" y="3441700"/>
          <p14:tracePt t="30350" x="3738563" y="3441700"/>
          <p14:tracePt t="30363" x="3746500" y="3441700"/>
          <p14:tracePt t="30383" x="3763963" y="3441700"/>
          <p14:tracePt t="31168" x="3781425" y="3441700"/>
          <p14:tracePt t="31175" x="3797300" y="3441700"/>
          <p14:tracePt t="31181" x="3822700" y="3441700"/>
          <p14:tracePt t="31196" x="3857625" y="3441700"/>
          <p14:tracePt t="31215" x="4121150" y="3441700"/>
          <p14:tracePt t="31230" x="4248150" y="3441700"/>
          <p14:tracePt t="31232" x="4367213" y="3441700"/>
          <p14:tracePt t="31246" x="4435475" y="3441700"/>
          <p14:tracePt t="31249" x="4519613" y="3441700"/>
          <p14:tracePt t="31263" x="4689475" y="3441700"/>
          <p14:tracePt t="31280" x="4808538" y="3441700"/>
          <p14:tracePt t="31296" x="4859338" y="3441700"/>
          <p14:tracePt t="31313" x="4884738" y="3441700"/>
          <p14:tracePt t="31330" x="4945063" y="3433763"/>
          <p14:tracePt t="31346" x="4978400" y="3424238"/>
          <p14:tracePt t="31363" x="5029200" y="3424238"/>
          <p14:tracePt t="31366" x="5054600" y="3424238"/>
          <p14:tracePt t="31379" x="5080000" y="3424238"/>
          <p14:tracePt t="31396" x="5114925" y="3424238"/>
          <p14:tracePt t="31414" x="5191125" y="3424238"/>
          <p14:tracePt t="31430" x="5208588" y="3424238"/>
          <p14:tracePt t="31431" x="5233988" y="3424238"/>
          <p14:tracePt t="31447" x="5249863" y="3424238"/>
          <p14:tracePt t="31463" x="5284788" y="3424238"/>
          <p14:tracePt t="31479" x="5310188" y="3424238"/>
          <p14:tracePt t="31496" x="5335588" y="3424238"/>
          <p14:tracePt t="31514" x="5343525" y="3424238"/>
          <p14:tracePt t="31616" x="5353050" y="3424238"/>
          <p14:tracePt t="31886" x="5343525" y="3424238"/>
          <p14:tracePt t="31894" x="5335588" y="3424238"/>
          <p14:tracePt t="31901" x="5318125" y="3424238"/>
          <p14:tracePt t="31917" x="5310188" y="3424238"/>
          <p14:tracePt t="31929" x="5284788" y="3424238"/>
          <p14:tracePt t="31945" x="5233988" y="3433763"/>
          <p14:tracePt t="31962" x="5199063" y="3433763"/>
          <p14:tracePt t="31979" x="5173663" y="3441700"/>
          <p14:tracePt t="31995" x="5140325" y="3441700"/>
          <p14:tracePt t="32013" x="5122863" y="3441700"/>
          <p14:tracePt t="32014" x="5114925" y="3441700"/>
          <p14:tracePt t="32030" x="5106988" y="3441700"/>
          <p14:tracePt t="32045" x="5097463" y="3441700"/>
          <p14:tracePt t="32062" x="5089525" y="3441700"/>
          <p14:tracePt t="32079" x="5072063" y="3441700"/>
          <p14:tracePt t="32095" x="5038725" y="3441700"/>
          <p14:tracePt t="32118" x="5029200" y="3441700"/>
          <p14:tracePt t="32143" x="5013325" y="3441700"/>
          <p14:tracePt t="32351" x="5003800" y="3441700"/>
          <p14:tracePt t="32783" x="5013325" y="3441700"/>
          <p14:tracePt t="32791" x="5029200" y="3441700"/>
          <p14:tracePt t="32806" x="5038725" y="3441700"/>
          <p14:tracePt t="32814" x="5046663" y="3441700"/>
          <p14:tracePt t="32830" x="5072063" y="3441700"/>
          <p14:tracePt t="32847" x="5097463" y="3441700"/>
          <p14:tracePt t="32863" x="5106988" y="3441700"/>
          <p14:tracePt t="32865" x="5114925" y="3441700"/>
          <p14:tracePt t="32879" x="5132388" y="3441700"/>
          <p14:tracePt t="32895" x="5157788" y="3441700"/>
          <p14:tracePt t="32912" x="5173663" y="3441700"/>
          <p14:tracePt t="32929" x="5191125" y="3441700"/>
          <p14:tracePt t="32946" x="5208588" y="3449638"/>
          <p14:tracePt t="32963" x="5208588" y="3459163"/>
          <p14:tracePt t="32979" x="5224463" y="3459163"/>
          <p14:tracePt t="32996" x="5233988" y="3459163"/>
          <p14:tracePt t="33012" x="5241925" y="3459163"/>
          <p14:tracePt t="33031" x="5267325" y="3467100"/>
          <p14:tracePt t="33047" x="5284788" y="3467100"/>
          <p14:tracePt t="33062" x="5310188" y="3475038"/>
          <p14:tracePt t="33065" x="5335588" y="3475038"/>
          <p14:tracePt t="33078" x="5360988" y="3475038"/>
          <p14:tracePt t="33095" x="5378450" y="3475038"/>
          <p14:tracePt t="33112" x="5403850" y="3475038"/>
          <p14:tracePt t="33129" x="5429250" y="3475038"/>
          <p14:tracePt t="33146" x="5446713" y="3475038"/>
          <p14:tracePt t="33162" x="5454650" y="3475038"/>
          <p14:tracePt t="33179" x="5472113" y="3475038"/>
          <p14:tracePt t="33198" x="5487988" y="3475038"/>
          <p14:tracePt t="33214" x="5497513" y="3475038"/>
          <p14:tracePt t="33230" x="5505450" y="3475038"/>
          <p14:tracePt t="33247" x="5522913" y="3475038"/>
          <p14:tracePt t="33263" x="5530850" y="3475038"/>
          <p14:tracePt t="33264" x="5538788" y="3475038"/>
          <p14:tracePt t="33278" x="5565775" y="3475038"/>
          <p14:tracePt t="33295" x="5581650" y="3475038"/>
          <p14:tracePt t="33312" x="5599113" y="3475038"/>
          <p14:tracePt t="33329" x="5624513" y="3475038"/>
          <p14:tracePt t="33345" x="5667375" y="3475038"/>
          <p14:tracePt t="33362" x="5692775" y="3475038"/>
          <p14:tracePt t="33379" x="5718175" y="3475038"/>
          <p14:tracePt t="33395" x="5726113" y="3475038"/>
          <p14:tracePt t="33412" x="5751513" y="3475038"/>
          <p14:tracePt t="33431" x="5768975" y="3475038"/>
          <p14:tracePt t="33447" x="5786438" y="3475038"/>
          <p14:tracePt t="33462" x="5794375" y="3475038"/>
          <p14:tracePt t="33478" x="5811838" y="3475038"/>
          <p14:tracePt t="33495" x="5845175" y="3475038"/>
          <p14:tracePt t="33512" x="5862638" y="3475038"/>
          <p14:tracePt t="34647" x="5870575" y="3475038"/>
          <p14:tracePt t="34743" x="5880100" y="3475038"/>
          <p14:tracePt t="34783" x="5888038" y="3475038"/>
          <p14:tracePt t="34807" x="5895975" y="3475038"/>
          <p14:tracePt t="34839" x="5905500" y="3467100"/>
          <p14:tracePt t="34854" x="5913438" y="3467100"/>
          <p14:tracePt t="34879" x="5921375" y="3467100"/>
          <p14:tracePt t="34888" x="5938838" y="3467100"/>
          <p14:tracePt t="34910" x="5946775" y="3467100"/>
          <p14:tracePt t="34934" x="5956300" y="3467100"/>
          <p14:tracePt t="34949" x="5964238" y="3467100"/>
          <p14:tracePt t="34983" x="5972175" y="3467100"/>
          <p14:tracePt t="34998" x="5981700" y="3467100"/>
          <p14:tracePt t="35071" x="5997575" y="3467100"/>
          <p14:tracePt t="35120" x="6007100" y="3467100"/>
          <p14:tracePt t="84849" x="6007100" y="3459163"/>
          <p14:tracePt t="84854" x="5997575" y="3433763"/>
          <p14:tracePt t="84862" x="5964238" y="3424238"/>
          <p14:tracePt t="84872" x="5905500" y="3416300"/>
          <p14:tracePt t="84890" x="5811838" y="3382963"/>
          <p14:tracePt t="84906" x="5726113" y="3340100"/>
          <p14:tracePt t="84922" x="5581650" y="3254375"/>
          <p14:tracePt t="84940" x="5360988" y="3084513"/>
          <p14:tracePt t="84956" x="4800600" y="2651125"/>
          <p14:tracePt t="84972" x="3781425" y="2073275"/>
          <p14:tracePt t="84974" x="3373438" y="1793875"/>
          <p14:tracePt t="84991" x="2940050" y="1504950"/>
          <p14:tracePt t="85007" x="2879725" y="1477963"/>
          <p14:tracePt t="85111" x="2871788" y="1477963"/>
          <p14:tracePt t="85119" x="2863850" y="1462088"/>
          <p14:tracePt t="85125" x="2778125" y="1444625"/>
          <p14:tracePt t="85139" x="2651125" y="1393825"/>
          <p14:tracePt t="85156" x="2166938" y="1241425"/>
          <p14:tracePt t="85176" x="1198563" y="900113"/>
          <p14:tracePt t="85191" x="892175" y="603250"/>
          <p14:tracePt t="85206" x="747713" y="374650"/>
          <p14:tracePt t="85207" x="595313" y="428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78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592340"/>
            <a:ext cx="8220075"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Blue Cross and Blue Shield Plans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خطط بلو كروس وبلو شيلد </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96465" y="1549804"/>
            <a:ext cx="6497950" cy="512294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Blue Cross and Blue Shield plans </a:t>
            </a:r>
            <a:r>
              <a:rPr lang="en-US" sz="2000" dirty="0">
                <a:solidFill>
                  <a:srgbClr val="0A1F61"/>
                </a:solidFill>
                <a:cs typeface="Tajawal ExtraBold" panose="00000800000000000000" pitchFamily="2" charset="-78"/>
              </a:rPr>
              <a:t>are another type of insurer organization. Blue Cross plans initially were</a:t>
            </a:r>
          </a:p>
          <a:p>
            <a:pPr>
              <a:lnSpc>
                <a:spcPct val="150000"/>
              </a:lnSpc>
            </a:pPr>
            <a:r>
              <a:rPr lang="en-US" sz="2000" dirty="0">
                <a:solidFill>
                  <a:srgbClr val="0A1F61"/>
                </a:solidFill>
                <a:cs typeface="Tajawal ExtraBold" panose="00000800000000000000" pitchFamily="2" charset="-78"/>
              </a:rPr>
              <a:t>organized as nonprofit, community-oriented prepayment plans that provided coverage primarily for hospital services. Blue Shield plans earlier also were organized as nonprofit, prepayment plans that provided coverage for physicians’ and surgeons’ fees and other medical services. Today, most Blue Cross and Blue Shield plans have merged into single entities.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Cross and Blue Shield plans are considered nonprofit organizations that receive favorable tax treatment and are regulated under special legislation.</a:t>
            </a:r>
            <a:endParaRPr lang="en-MY" sz="20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4F3B66D0-C9F6-FF6F-992D-E9475CC06018}"/>
              </a:ext>
            </a:extLst>
          </p:cNvPr>
          <p:cNvSpPr txBox="1"/>
          <p:nvPr/>
        </p:nvSpPr>
        <p:spPr>
          <a:xfrm>
            <a:off x="6694415" y="1843962"/>
            <a:ext cx="5301120"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خطط بلو كروس وبلو شيلد هي نوع آخر من منظمات التأمين. تأسست خطط بلو كروس في البداية كخطط دفع مسبق غير ربحية تركز على المجتمع وتوفر تغطية أساسية لخدمات المستشفيات. أما خطط بلو شيلد، فقد تأسست أيضًا كخطط دفع مسبق غير ربحية لتغطية رسوم الأطباء والجراحين والخدمات الطبية الأخرى. اليوم، اندمجت معظم خطط بلو كروس وبلو شيلد في كيانات واحدة. تُعتبر خطط بلو كروس وبلو شيلد منظمات غير ربحية تحظى بمعاملة ضريبية مميزة وتخضع لتنظيم خاص بموجب تشريعات خاصة</a:t>
            </a:r>
            <a:r>
              <a:rPr lang="ar-YE" dirty="0"/>
              <a:t>.</a:t>
            </a:r>
            <a:endParaRPr lang="en-MY" dirty="0"/>
          </a:p>
        </p:txBody>
      </p:sp>
    </p:spTree>
    <p:extLst>
      <p:ext uri="{BB962C8B-B14F-4D97-AF65-F5344CB8AC3E}">
        <p14:creationId xmlns:p14="http://schemas.microsoft.com/office/powerpoint/2010/main" val="1669594891"/>
      </p:ext>
    </p:extLst>
  </p:cSld>
  <p:clrMapOvr>
    <a:masterClrMapping/>
  </p:clrMapOvr>
  <mc:AlternateContent xmlns:mc="http://schemas.openxmlformats.org/markup-compatibility/2006" xmlns:p14="http://schemas.microsoft.com/office/powerpoint/2010/main">
    <mc:Choice Requires="p14">
      <p:transition spd="slow" p14:dur="2000" advTm="102674"/>
    </mc:Choice>
    <mc:Fallback xmlns="">
      <p:transition spd="slow" advTm="102674"/>
    </mc:Fallback>
  </mc:AlternateContent>
  <p:extLst>
    <p:ext uri="{3A86A75C-4F4B-4683-9AE1-C65F6400EC91}">
      <p14:laserTraceLst xmlns:p14="http://schemas.microsoft.com/office/powerpoint/2010/main">
        <p14:tracePtLst>
          <p14:tracePt t="44714" x="3676650" y="6337300"/>
          <p14:tracePt t="44885" x="2947988" y="6654800"/>
          <p14:tracePt t="44892" x="2998788" y="6407150"/>
          <p14:tracePt t="44909" x="3074988" y="5880100"/>
          <p14:tracePt t="44926" x="3135313" y="5616575"/>
          <p14:tracePt t="44943" x="3186113" y="5405438"/>
          <p14:tracePt t="44960" x="3244850" y="5183188"/>
          <p14:tracePt t="44962" x="3270250" y="5106988"/>
          <p14:tracePt t="44976" x="3305175" y="5022850"/>
          <p14:tracePt t="44994" x="3322638" y="4835525"/>
          <p14:tracePt t="45010" x="3322638" y="4741863"/>
          <p14:tracePt t="45026" x="3322638" y="4724400"/>
          <p14:tracePt t="45043" x="3322638" y="4665663"/>
          <p14:tracePt t="45061" x="3322638" y="4622800"/>
          <p14:tracePt t="45076" x="3322638" y="4589463"/>
          <p14:tracePt t="45094" x="3305175" y="4572000"/>
          <p14:tracePt t="45110" x="3270250" y="4538663"/>
          <p14:tracePt t="45126" x="3254375" y="4521200"/>
          <p14:tracePt t="45143" x="3236913" y="4513263"/>
          <p14:tracePt t="45160" x="3219450" y="4513263"/>
          <p14:tracePt t="45178" x="3109913" y="4470400"/>
          <p14:tracePt t="45195" x="3008313" y="4410075"/>
          <p14:tracePt t="45210" x="2955925" y="4376738"/>
          <p14:tracePt t="45211" x="2947988" y="4368800"/>
          <p14:tracePt t="45226" x="2940050" y="4359275"/>
          <p14:tracePt t="45228" x="2930525" y="4351338"/>
          <p14:tracePt t="45243" x="2914650" y="4308475"/>
          <p14:tracePt t="45259" x="2914650" y="4206875"/>
          <p14:tracePt t="45276" x="2914650" y="4113213"/>
          <p14:tracePt t="45293" x="2930525" y="4002088"/>
          <p14:tracePt t="45310" x="2947988" y="3892550"/>
          <p14:tracePt t="45326" x="2973388" y="3832225"/>
          <p14:tracePt t="45331" x="2982913" y="3816350"/>
          <p14:tracePt t="45342" x="2990850" y="3798888"/>
          <p14:tracePt t="45359" x="2990850" y="3790950"/>
          <p14:tracePt t="45378" x="2998788" y="3781425"/>
          <p14:tracePt t="45395" x="2998788" y="3773488"/>
          <p14:tracePt t="45409" x="2998788" y="3763963"/>
          <p14:tracePt t="45434" x="2998788" y="3748088"/>
          <p14:tracePt t="45442" x="2998788" y="3738563"/>
          <p14:tracePt t="45466" x="2998788" y="3730625"/>
          <p14:tracePt t="45476" x="2998788" y="3713163"/>
          <p14:tracePt t="45493" x="2990850" y="3705225"/>
          <p14:tracePt t="45509" x="2982913" y="3705225"/>
          <p14:tracePt t="45527" x="2973388" y="3697288"/>
          <p14:tracePt t="45530" x="2955925" y="3697288"/>
          <p14:tracePt t="45578" x="2955925" y="3687763"/>
          <p14:tracePt t="45586" x="2955925" y="3671888"/>
          <p14:tracePt t="45594" x="2955925" y="3654425"/>
          <p14:tracePt t="45610" x="2955925" y="3636963"/>
          <p14:tracePt t="45611" x="2955925" y="3629025"/>
          <p14:tracePt t="45626" x="2955925" y="3619500"/>
          <p14:tracePt t="45995" x="2947988" y="3611563"/>
          <p14:tracePt t="46011" x="2940050" y="3603625"/>
          <p14:tracePt t="46028" x="2922588" y="3603625"/>
          <p14:tracePt t="46034" x="2905125" y="3603625"/>
          <p14:tracePt t="46041" x="2889250" y="3603625"/>
          <p14:tracePt t="46059" x="2871788" y="3603625"/>
          <p14:tracePt t="46098" x="2863850" y="3603625"/>
          <p14:tracePt t="46106" x="2854325" y="3594100"/>
          <p14:tracePt t="46146" x="2846388" y="3594100"/>
          <p14:tracePt t="46170" x="2828925" y="3594100"/>
          <p14:tracePt t="46178" x="2811463" y="3578225"/>
          <p14:tracePt t="46571" x="2803525" y="3578225"/>
          <p14:tracePt t="46578" x="2803525" y="3568700"/>
          <p14:tracePt t="46594" x="2803525" y="3543300"/>
          <p14:tracePt t="46610" x="2838450" y="3509963"/>
          <p14:tracePt t="46628" x="2854325" y="3509963"/>
          <p14:tracePt t="46643" x="2871788" y="3502025"/>
          <p14:tracePt t="46645" x="2889250" y="3502025"/>
          <p14:tracePt t="46658" x="2897188" y="3502025"/>
          <p14:tracePt t="46675" x="2905125" y="3502025"/>
          <p14:tracePt t="46693" x="2914650" y="3502025"/>
          <p14:tracePt t="46722" x="2922588" y="3502025"/>
          <p14:tracePt t="46746" x="2930525" y="3502025"/>
          <p14:tracePt t="46803" x="2947988" y="3502025"/>
          <p14:tracePt t="46817" x="2955925" y="3502025"/>
          <p14:tracePt t="46826" x="2965450" y="3502025"/>
          <p14:tracePt t="46834" x="2982913" y="3502025"/>
          <p14:tracePt t="46849" x="2990850" y="3502025"/>
          <p14:tracePt t="46859" x="2998788" y="3502025"/>
          <p14:tracePt t="46874" x="3033713" y="3502025"/>
          <p14:tracePt t="46892" x="3049588" y="3502025"/>
          <p14:tracePt t="47163" x="3049588" y="3492500"/>
          <p14:tracePt t="47178" x="3033713" y="3492500"/>
          <p14:tracePt t="47186" x="3024188" y="3492500"/>
          <p14:tracePt t="47202" x="3016250" y="3492500"/>
          <p14:tracePt t="47210" x="2982913" y="3475038"/>
          <p14:tracePt t="47234" x="2965450" y="3475038"/>
          <p14:tracePt t="47243" x="2955925" y="3475038"/>
          <p14:tracePt t="47258" x="2905125" y="3475038"/>
          <p14:tracePt t="47275" x="2846388" y="3475038"/>
          <p14:tracePt t="47292" x="2795588" y="3475038"/>
          <p14:tracePt t="47308" x="2778125" y="3475038"/>
          <p14:tracePt t="47325" x="2770188" y="3475038"/>
          <p14:tracePt t="47342" x="2760663" y="3475038"/>
          <p14:tracePt t="47358" x="2744788" y="3475038"/>
          <p14:tracePt t="47378" x="2735263" y="3475038"/>
          <p14:tracePt t="47394" x="2727325" y="3475038"/>
          <p14:tracePt t="47408" x="2719388" y="3475038"/>
          <p14:tracePt t="47425" x="2709863" y="3475038"/>
          <p14:tracePt t="47450" x="2701925" y="3475038"/>
          <p14:tracePt t="47499" x="2684463" y="3475038"/>
          <p14:tracePt t="47555" x="2676525" y="3475038"/>
          <p14:tracePt t="47595" x="2668588" y="3475038"/>
          <p14:tracePt t="47602" x="2651125" y="3475038"/>
          <p14:tracePt t="47618" x="2641600" y="3475038"/>
          <p14:tracePt t="47626" x="2633663" y="3475038"/>
          <p14:tracePt t="47642" x="2625725" y="3475038"/>
          <p14:tracePt t="47644" x="2616200" y="3475038"/>
          <p14:tracePt t="47660" x="2608263" y="3475038"/>
          <p14:tracePt t="47803" x="2600325" y="3475038"/>
          <p14:tracePt t="48435" x="2600325" y="3484563"/>
          <p14:tracePt t="48444" x="2608263" y="3484563"/>
          <p14:tracePt t="48450" x="2616200" y="3484563"/>
          <p14:tracePt t="48459" x="2625725" y="3484563"/>
          <p14:tracePt t="48474" x="2641600" y="3484563"/>
          <p14:tracePt t="48492" x="2659063" y="3502025"/>
          <p14:tracePt t="48530" x="2668588" y="3502025"/>
          <p14:tracePt t="48539" x="2676525" y="3502025"/>
          <p14:tracePt t="48545" x="2684463" y="3502025"/>
          <p14:tracePt t="48561" x="2701925" y="3502025"/>
          <p14:tracePt t="48586" x="2709863" y="3502025"/>
          <p14:tracePt t="48660" x="2719388" y="3502025"/>
          <p14:tracePt t="48677" x="2735263" y="3502025"/>
          <p14:tracePt t="48690" x="2752725" y="3502025"/>
          <p14:tracePt t="48697" x="2760663" y="3502025"/>
          <p14:tracePt t="48708" x="2770188" y="3502025"/>
          <p14:tracePt t="48724" x="2778125" y="3502025"/>
          <p14:tracePt t="48741" x="2795588" y="3502025"/>
          <p14:tracePt t="48758" x="2828925" y="3502025"/>
          <p14:tracePt t="48774" x="2854325" y="3502025"/>
          <p14:tracePt t="48791" x="2905125" y="3492500"/>
          <p14:tracePt t="48810" x="3008313" y="3467100"/>
          <p14:tracePt t="48826" x="3067050" y="3467100"/>
          <p14:tracePt t="48843" x="3178175" y="3449638"/>
          <p14:tracePt t="48859" x="3254375" y="3441700"/>
          <p14:tracePt t="48874" x="3279775" y="3433763"/>
          <p14:tracePt t="48890" x="3305175" y="3424238"/>
          <p14:tracePt t="48914" x="3322638" y="3424238"/>
          <p14:tracePt t="48931" x="3330575" y="3424238"/>
          <p14:tracePt t="48953" x="3338513" y="3424238"/>
          <p14:tracePt t="48962" x="3355975" y="3424238"/>
          <p14:tracePt t="48974" x="3373438" y="3424238"/>
          <p14:tracePt t="48991" x="3424238" y="3424238"/>
          <p14:tracePt t="49010" x="3525838" y="3416300"/>
          <p14:tracePt t="49026" x="3594100" y="3408363"/>
          <p14:tracePt t="49043" x="3644900" y="3408363"/>
          <p14:tracePt t="49059" x="3678238" y="3390900"/>
          <p14:tracePt t="49074" x="3713163" y="3390900"/>
          <p14:tracePt t="49091" x="3721100" y="3390900"/>
          <p14:tracePt t="49108" x="3738563" y="3390900"/>
          <p14:tracePt t="49130" x="3746500" y="3390900"/>
          <p14:tracePt t="49187" x="3756025" y="3390900"/>
          <p14:tracePt t="49194" x="3763963" y="3390900"/>
          <p14:tracePt t="49208" x="3781425" y="3390900"/>
          <p14:tracePt t="49210" x="3789363" y="3390900"/>
          <p14:tracePt t="49226" x="3848100" y="3390900"/>
          <p14:tracePt t="49243" x="3883025" y="3390900"/>
          <p14:tracePt t="49258" x="3890963" y="3390900"/>
          <p14:tracePt t="49260" x="3900488" y="3398838"/>
          <p14:tracePt t="49274" x="3908425" y="3398838"/>
          <p14:tracePt t="49306" x="3916363" y="3398838"/>
          <p14:tracePt t="49322" x="3925888" y="3398838"/>
          <p14:tracePt t="49330" x="3941763" y="3416300"/>
          <p14:tracePt t="49341" x="3951288" y="3424238"/>
          <p14:tracePt t="49357" x="3959225" y="3424238"/>
          <p14:tracePt t="49374" x="3984625" y="3424238"/>
          <p14:tracePt t="49451" x="3992563" y="3424238"/>
          <p14:tracePt t="52524" x="4010025" y="3424238"/>
          <p14:tracePt t="52539" x="4027488" y="3433763"/>
          <p14:tracePt t="52563" x="4035425" y="3433763"/>
          <p14:tracePt t="52570" x="4044950" y="3433763"/>
          <p14:tracePt t="52586" x="4052888" y="3433763"/>
          <p14:tracePt t="52593" x="4060825" y="3433763"/>
          <p14:tracePt t="52610" x="4070350" y="3433763"/>
          <p14:tracePt t="52626" x="4078288" y="3433763"/>
          <p14:tracePt t="52642" x="4111625" y="3433763"/>
          <p14:tracePt t="52656" x="4121150" y="3433763"/>
          <p14:tracePt t="52674" x="4146550" y="3433763"/>
          <p14:tracePt t="52690" x="4154488" y="3433763"/>
          <p14:tracePt t="52705" x="4171950" y="3433763"/>
          <p14:tracePt t="52722" x="4197350" y="3433763"/>
          <p14:tracePt t="52739" x="4214813" y="3433763"/>
          <p14:tracePt t="52755" x="4273550" y="3433763"/>
          <p14:tracePt t="52773" x="4349750" y="3433763"/>
          <p14:tracePt t="52790" x="4443413" y="3467100"/>
          <p14:tracePt t="52806" x="4494213" y="3467100"/>
          <p14:tracePt t="52823" x="4537075" y="3467100"/>
          <p14:tracePt t="52840" x="4570413" y="3467100"/>
          <p14:tracePt t="52859" x="4605338" y="3467100"/>
          <p14:tracePt t="52874" x="4613275" y="3467100"/>
          <p14:tracePt t="52890" x="4621213" y="3467100"/>
          <p14:tracePt t="52907" x="4638675" y="3467100"/>
          <p14:tracePt t="52922" x="4664075" y="3467100"/>
          <p14:tracePt t="52939" x="4673600" y="3467100"/>
          <p14:tracePt t="52956" x="4699000" y="3467100"/>
          <p14:tracePt t="52973" x="4706938" y="3467100"/>
          <p14:tracePt t="52989" x="4732338" y="3467100"/>
          <p14:tracePt t="53007" x="4740275" y="3467100"/>
          <p14:tracePt t="53010" x="4757738" y="3467100"/>
          <p14:tracePt t="53026" x="4765675" y="3467100"/>
          <p14:tracePt t="53042" x="4775200" y="3467100"/>
          <p14:tracePt t="53057" x="4783138" y="3467100"/>
          <p14:tracePt t="53074" x="4800600" y="3467100"/>
          <p14:tracePt t="53091" x="4808538" y="3467100"/>
          <p14:tracePt t="53122" x="4818063" y="3467100"/>
          <p14:tracePt t="53154" x="4826000" y="3467100"/>
          <p14:tracePt t="55357" x="4833938" y="3467100"/>
          <p14:tracePt t="55371" x="4851400" y="3467100"/>
          <p14:tracePt t="55378" x="4859338" y="3467100"/>
          <p14:tracePt t="55402" x="4868863" y="3467100"/>
          <p14:tracePt t="56026" x="4884738" y="3467100"/>
          <p14:tracePt t="56034" x="4910138" y="3475038"/>
          <p14:tracePt t="56042" x="4935538" y="3475038"/>
          <p14:tracePt t="56055" x="4962525" y="3475038"/>
          <p14:tracePt t="56058" x="4978400" y="3492500"/>
          <p14:tracePt t="56074" x="5046663" y="3502025"/>
          <p14:tracePt t="56088" x="5072063" y="3509963"/>
          <p14:tracePt t="56106" x="5157788" y="3543300"/>
          <p14:tracePt t="56122" x="5165725" y="3543300"/>
          <p14:tracePt t="56123" x="5173663" y="3543300"/>
          <p14:tracePt t="56138" x="5191125" y="3552825"/>
          <p14:tracePt t="56178" x="5199063" y="3552825"/>
          <p14:tracePt t="56186" x="5208588" y="3552825"/>
          <p14:tracePt t="56227" x="5224463" y="3552825"/>
          <p14:tracePt t="56267" x="5233988" y="3552825"/>
          <p14:tracePt t="56274" x="5241925" y="3552825"/>
          <p14:tracePt t="56290" x="5259388" y="3552825"/>
          <p14:tracePt t="56304" x="5267325" y="3552825"/>
          <p14:tracePt t="56323" x="5284788" y="3552825"/>
          <p14:tracePt t="56338" x="5292725" y="3552825"/>
          <p14:tracePt t="56355" x="5302250" y="3560763"/>
          <p14:tracePt t="56371" x="5318125" y="3568700"/>
          <p14:tracePt t="56419" x="5335588" y="3578225"/>
          <p14:tracePt t="56458" x="5353050" y="3578225"/>
          <p14:tracePt t="56979" x="5360988" y="3578225"/>
          <p14:tracePt t="56986" x="5378450" y="3578225"/>
          <p14:tracePt t="56994" x="5386388" y="3578225"/>
          <p14:tracePt t="57003" x="5394325" y="3578225"/>
          <p14:tracePt t="57021" x="5437188" y="3578225"/>
          <p14:tracePt t="57037" x="5505450" y="3578225"/>
          <p14:tracePt t="57054" x="5591175" y="3578225"/>
          <p14:tracePt t="57071" x="5675313" y="3578225"/>
          <p14:tracePt t="57074" x="5726113" y="3586163"/>
          <p14:tracePt t="57087" x="5776913" y="3586163"/>
          <p14:tracePt t="57106" x="5895975" y="3586163"/>
          <p14:tracePt t="57123" x="5972175" y="3586163"/>
          <p14:tracePt t="57138" x="5997575" y="3586163"/>
          <p14:tracePt t="57139" x="6049963" y="3586163"/>
          <p14:tracePt t="57154" x="6075363" y="3586163"/>
          <p14:tracePt t="57155" x="6116638" y="3586163"/>
          <p14:tracePt t="57170" x="6159500" y="3586163"/>
          <p14:tracePt t="57188" x="6227763" y="3586163"/>
          <p14:tracePt t="57204" x="6270625" y="3578225"/>
          <p14:tracePt t="57220" x="6338888" y="3578225"/>
          <p14:tracePt t="57238" x="6389688" y="3578225"/>
          <p14:tracePt t="57254" x="6465888" y="3578225"/>
          <p14:tracePt t="57258" x="6508750" y="3578225"/>
          <p14:tracePt t="57270" x="6567488" y="3578225"/>
          <p14:tracePt t="57288" x="6711950" y="3578225"/>
          <p14:tracePt t="57306" x="6907213" y="3578225"/>
          <p14:tracePt t="57322" x="7026275" y="3578225"/>
          <p14:tracePt t="57338" x="7051675" y="3578225"/>
          <p14:tracePt t="98988" x="7051675" y="3560763"/>
          <p14:tracePt t="98994" x="7008813" y="3484563"/>
          <p14:tracePt t="99004" x="6924675" y="3305175"/>
          <p14:tracePt t="99019" x="6380163" y="2319338"/>
          <p14:tracePt t="99036" x="5497513" y="1079500"/>
          <p14:tracePt t="99053" x="4706938" y="1111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89946" y="617697"/>
            <a:ext cx="8220075" cy="10763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Health Maintenance Organizations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منظمات الرعاية الصحية</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62312" y="1810836"/>
            <a:ext cx="5227797"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Health maintenance organizations, or HMOs, </a:t>
            </a:r>
            <a:r>
              <a:rPr lang="en-US" sz="2000" dirty="0">
                <a:solidFill>
                  <a:srgbClr val="0A1F61"/>
                </a:solidFill>
                <a:cs typeface="Tajawal ExtraBold" panose="00000800000000000000" pitchFamily="2" charset="-78"/>
              </a:rPr>
              <a:t>are organized plans of healthcare that provide comprehensive healthcare services to their members. The HMOs provide broad healthcare services to a specified group for a fixed prepaid fee; however, many HMOs today also have cost-sharing provisions, such as deductibles and copayments. Cost control is heavily emphasized.</a:t>
            </a:r>
            <a:endParaRPr lang="en-MY" sz="20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B5BD3CD9-2264-0F37-7573-73A4D3CBE6E5}"/>
              </a:ext>
            </a:extLst>
          </p:cNvPr>
          <p:cNvSpPr txBox="1"/>
          <p:nvPr/>
        </p:nvSpPr>
        <p:spPr>
          <a:xfrm>
            <a:off x="5916287" y="2228671"/>
            <a:ext cx="5625855" cy="3108543"/>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منظمات الرعاية الصحية (</a:t>
            </a:r>
            <a:r>
              <a:rPr kumimoji="0" lang="en-MY"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HMOs</a:t>
            </a:r>
            <a:r>
              <a:rPr lang="ar-YE" sz="2800" b="1" dirty="0">
                <a:latin typeface="Traditional Arabic" panose="02020603050405020304" pitchFamily="18" charset="-78"/>
                <a:cs typeface="Traditional Arabic" panose="02020603050405020304" pitchFamily="18" charset="-78"/>
              </a:rPr>
              <a:t>)</a:t>
            </a:r>
            <a:r>
              <a:rPr lang="en-MY" sz="2800" b="1" dirty="0">
                <a:latin typeface="Traditional Arabic" panose="02020603050405020304" pitchFamily="18" charset="-78"/>
                <a:cs typeface="Traditional Arabic" panose="02020603050405020304" pitchFamily="18" charset="-78"/>
              </a:rPr>
              <a:t> </a:t>
            </a:r>
            <a:r>
              <a:rPr lang="ar-YE" sz="2800" b="1" dirty="0">
                <a:latin typeface="Traditional Arabic" panose="02020603050405020304" pitchFamily="18" charset="-78"/>
                <a:cs typeface="Traditional Arabic" panose="02020603050405020304" pitchFamily="18" charset="-78"/>
              </a:rPr>
              <a:t>:</a:t>
            </a:r>
          </a:p>
          <a:p>
            <a:pPr algn="r" rtl="1"/>
            <a:r>
              <a:rPr lang="ar-YE" sz="2800" dirty="0">
                <a:latin typeface="Traditional Arabic" panose="02020603050405020304" pitchFamily="18" charset="-78"/>
                <a:cs typeface="Traditional Arabic" panose="02020603050405020304" pitchFamily="18" charset="-78"/>
              </a:rPr>
              <a:t>هي خطط منظمة للرعاية الصحية توفر خدمات صحية شاملة لأعضائها. تقدم هذه المنظمات خدمات صحية واسعة لمجموعة محددة مقابل رسوم ثابتة تُدفع مسبقًا. ومع ذلك، فإن العديد من هذه المنظمات اليوم تتضمن أيضًا ترتيبات لتقاسم التكاليف، مثل الخصومات والدفع المشترك. ويتم التركيز بشكل كبير على التحكم في التكاليف</a:t>
            </a:r>
            <a:r>
              <a:rPr lang="ar-YE" sz="2800" dirty="0"/>
              <a:t>.</a:t>
            </a:r>
            <a:endParaRPr lang="en-MY" sz="2800" dirty="0"/>
          </a:p>
        </p:txBody>
      </p:sp>
    </p:spTree>
    <p:extLst>
      <p:ext uri="{BB962C8B-B14F-4D97-AF65-F5344CB8AC3E}">
        <p14:creationId xmlns:p14="http://schemas.microsoft.com/office/powerpoint/2010/main" val="1355063870"/>
      </p:ext>
    </p:extLst>
  </p:cSld>
  <p:clrMapOvr>
    <a:masterClrMapping/>
  </p:clrMapOvr>
  <mc:AlternateContent xmlns:mc="http://schemas.openxmlformats.org/markup-compatibility/2006" xmlns:p14="http://schemas.microsoft.com/office/powerpoint/2010/main">
    <mc:Choice Requires="p14">
      <p:transition spd="slow" p14:dur="2000" advTm="74275"/>
    </mc:Choice>
    <mc:Fallback xmlns="">
      <p:transition spd="slow" advTm="7427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2140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09617" y="574749"/>
            <a:ext cx="8220075" cy="9348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Other Private Insurers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شركات التأمين الخاصة الأخرى</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1" y="1374822"/>
            <a:ext cx="6475422" cy="545085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In addition to the preceding, other types of private insurers merit a brief discussion. These include captive insurers and savings bank life insurance</a:t>
            </a:r>
            <a:r>
              <a:rPr lang="en-US" b="1" dirty="0">
                <a:solidFill>
                  <a:srgbClr val="0A1F61"/>
                </a:solidFill>
                <a:cs typeface="Tajawal ExtraBold" panose="00000800000000000000" pitchFamily="2" charset="-78"/>
              </a:rPr>
              <a:t>:</a:t>
            </a:r>
          </a:p>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Captive Insurers As noted in Chapter 3, a captive insurer is an insurer owned by a parent firm for the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purposes of insuring the parent firm’s loss exposures. There are different types of captive insurers. </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A single-parent captive (also called a pure captive) is an insurer owned by one parent, such as a corporation. </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The captive can be an association captive, which is owned by several parents. Captive insurers are becoming more important in commercial property and casualty insurance, and thousands of captive insurers exist today.</a:t>
            </a:r>
            <a:endParaRPr lang="en-MY"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50134372-C2A1-D300-1BF6-1BC0968FDE07}"/>
              </a:ext>
            </a:extLst>
          </p:cNvPr>
          <p:cNvSpPr txBox="1"/>
          <p:nvPr/>
        </p:nvSpPr>
        <p:spPr>
          <a:xfrm>
            <a:off x="6477505" y="1595021"/>
            <a:ext cx="5534064" cy="5262979"/>
          </a:xfrm>
          <a:prstGeom prst="rect">
            <a:avLst/>
          </a:prstGeom>
          <a:noFill/>
        </p:spPr>
        <p:txBody>
          <a:bodyPr wrap="square">
            <a:spAutoFit/>
          </a:bodyPr>
          <a:lstStyle/>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بالإضافة إلى ما سبق، تستحق أنواع أخرى من شركات التأمين الخاصة مناقشة موجزة. تشمل هذه الأنواع شركات التأمين الأسيرة وتأمين الحياة عن طريق بنوك الادخار:</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شركات التأمين المحدودة</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كما ذُكر في الفصل الثالث، فإن شركة التأمين المحدودة هي شركة تأمين مملوكة لشركة أم تهدف إلى تأمين تعريضات خسارة الشركة الأم. هناك أنواع مختلفة من شركات التأمين المحدودة: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شركة محدودة ذات مالك واحد (تسمى أيضًا محدودة خالصة)، وهي شركة تأمين مملوكة لمالك واحد، مثل شركة تجارية.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يمكن أن تكون الشركة التأمين المحدودة مملوكة لجمعية، حيث يملكها عدة شركات أو كيانات.</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تزداد أهمية شركات التأمين التأمين المحدودة في مجال التأمين التجاري على الممتلكات والحوادث، ويوجد اليوم آلاف الشركات التأمين المحدودة.</a:t>
            </a:r>
          </a:p>
        </p:txBody>
      </p:sp>
    </p:spTree>
    <p:extLst>
      <p:ext uri="{BB962C8B-B14F-4D97-AF65-F5344CB8AC3E}">
        <p14:creationId xmlns:p14="http://schemas.microsoft.com/office/powerpoint/2010/main" val="2288894716"/>
      </p:ext>
    </p:extLst>
  </p:cSld>
  <p:clrMapOvr>
    <a:masterClrMapping/>
  </p:clrMapOvr>
  <mc:AlternateContent xmlns:mc="http://schemas.openxmlformats.org/markup-compatibility/2006" xmlns:p14="http://schemas.microsoft.com/office/powerpoint/2010/main">
    <mc:Choice Requires="p14">
      <p:transition spd="slow" p14:dur="2000" advTm="95716"/>
    </mc:Choice>
    <mc:Fallback xmlns="">
      <p:transition spd="slow" advTm="9571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4766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17697"/>
            <a:ext cx="8220075" cy="9739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0" u="none" strike="noStrike" baseline="0" dirty="0">
                <a:latin typeface="QuaySansITCPro-Medium"/>
              </a:rPr>
              <a:t>Savings Bank Life Insurance</a:t>
            </a:r>
            <a:endParaRPr lang="ar-YE" sz="3200" b="1" i="0" u="none" strike="noStrike" baseline="0" dirty="0">
              <a:latin typeface="QuaySansITCPro-Medium"/>
            </a:endParaRPr>
          </a:p>
          <a:p>
            <a:pPr algn="ctr"/>
            <a:r>
              <a:rPr lang="ar-YE" sz="3200" b="1" i="0" u="none" strike="noStrike" baseline="0" dirty="0">
                <a:latin typeface="Traditional Arabic" panose="02020603050405020304" pitchFamily="18" charset="-78"/>
                <a:cs typeface="Traditional Arabic" panose="02020603050405020304" pitchFamily="18" charset="-78"/>
              </a:rPr>
              <a:t>التأمين على الحياة من بنك الادخار</a:t>
            </a:r>
            <a:r>
              <a:rPr lang="en-US" sz="3200" b="1" i="0" u="none" strike="noStrike" baseline="0" dirty="0">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49568" y="1954441"/>
            <a:ext cx="5415643" cy="4486100"/>
          </a:xfrm>
          <a:prstGeom prst="rect">
            <a:avLst/>
          </a:prstGeom>
          <a:noFill/>
        </p:spPr>
        <p:txBody>
          <a:bodyPr wrap="square">
            <a:spAutoFit/>
          </a:bodyPr>
          <a:lstStyle/>
          <a:p>
            <a:pPr>
              <a:lnSpc>
                <a:spcPct val="150000"/>
              </a:lnSpc>
            </a:pPr>
            <a:r>
              <a:rPr lang="en-US" sz="1600" b="1" dirty="0">
                <a:solidFill>
                  <a:srgbClr val="0A1F61"/>
                </a:solidFill>
                <a:cs typeface="Tajawal ExtraBold" panose="00000800000000000000" pitchFamily="2" charset="-78"/>
              </a:rPr>
              <a:t>Savings Bank Life Insurance (SBLI) </a:t>
            </a:r>
            <a:r>
              <a:rPr lang="en-US" sz="1600" dirty="0">
                <a:solidFill>
                  <a:srgbClr val="0A1F61"/>
                </a:solidFill>
                <a:cs typeface="Tajawal ExtraBold" panose="00000800000000000000" pitchFamily="2" charset="-78"/>
              </a:rPr>
              <a:t>refers to life insurance that was sold originally by mutual savings banks in three states: </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Massachusetts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New York</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Connecticut. </a:t>
            </a:r>
          </a:p>
          <a:p>
            <a:pPr>
              <a:lnSpc>
                <a:spcPct val="150000"/>
              </a:lnSpc>
            </a:pPr>
            <a:r>
              <a:rPr lang="en-US" sz="1600" dirty="0">
                <a:solidFill>
                  <a:srgbClr val="0A1F61"/>
                </a:solidFill>
                <a:cs typeface="Tajawal ExtraBold" panose="00000800000000000000" pitchFamily="2" charset="-78"/>
              </a:rPr>
              <a:t>Today,  SBLI is also sold to consumers over the phone or through websites in those states, and to consumers who reside in other states as well, including Maine, New Hampshire, New Jersey, Pennsylvania, and Rhode Island. The objective of SBLI is to provide low cost life insurance to consumers by holding down operating costs and the payment of high sales commissions to agents. </a:t>
            </a:r>
            <a:endParaRPr lang="en-MY" sz="16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1DF606D4-F64B-EC18-41E5-D91FD7A5AC2F}"/>
              </a:ext>
            </a:extLst>
          </p:cNvPr>
          <p:cNvSpPr txBox="1"/>
          <p:nvPr/>
        </p:nvSpPr>
        <p:spPr>
          <a:xfrm>
            <a:off x="5838736" y="2070192"/>
            <a:ext cx="6003696" cy="4524315"/>
          </a:xfrm>
          <a:prstGeom prst="rect">
            <a:avLst/>
          </a:prstGeom>
          <a:noFill/>
        </p:spPr>
        <p:txBody>
          <a:bodyPr wrap="square">
            <a:spAutoFit/>
          </a:bodyPr>
          <a:lstStyle/>
          <a:p>
            <a:pPr algn="r" rtl="1"/>
            <a:r>
              <a:rPr lang="ar-YE" sz="2400" b="1" dirty="0">
                <a:latin typeface="Traditional Arabic" panose="02020603050405020304" pitchFamily="18" charset="-78"/>
                <a:cs typeface="Traditional Arabic" panose="02020603050405020304" pitchFamily="18" charset="-78"/>
              </a:rPr>
              <a:t>التأمين على الحياة من بنك الادخار </a:t>
            </a:r>
          </a:p>
          <a:p>
            <a:pPr algn="r" rtl="1"/>
            <a:r>
              <a:rPr lang="ar-YE" sz="2400" dirty="0">
                <a:latin typeface="Traditional Arabic" panose="02020603050405020304" pitchFamily="18" charset="-78"/>
                <a:cs typeface="Traditional Arabic" panose="02020603050405020304" pitchFamily="18" charset="-78"/>
              </a:rPr>
              <a:t>يشير التأمين على الحياة من بنك الادخار إلى التأمين على الحياة الذي كان يُباع في الأصل عن طريق بنوك الادخار التعاونية في ثلاث ولايات:</a:t>
            </a:r>
          </a:p>
          <a:p>
            <a:pPr algn="r" rtl="1"/>
            <a:r>
              <a:rPr lang="ar-YE" sz="2400" dirty="0">
                <a:latin typeface="Traditional Arabic" panose="02020603050405020304" pitchFamily="18" charset="-78"/>
                <a:cs typeface="Traditional Arabic" panose="02020603050405020304" pitchFamily="18" charset="-78"/>
              </a:rPr>
              <a:t>ماساتشوستس</a:t>
            </a:r>
          </a:p>
          <a:p>
            <a:pPr algn="r" rtl="1"/>
            <a:r>
              <a:rPr lang="ar-YE" sz="2400" dirty="0">
                <a:latin typeface="Traditional Arabic" panose="02020603050405020304" pitchFamily="18" charset="-78"/>
                <a:cs typeface="Traditional Arabic" panose="02020603050405020304" pitchFamily="18" charset="-78"/>
              </a:rPr>
              <a:t>نيويورك</a:t>
            </a:r>
          </a:p>
          <a:p>
            <a:pPr algn="r" rtl="1"/>
            <a:r>
              <a:rPr lang="ar-YE" sz="2400" dirty="0">
                <a:latin typeface="Traditional Arabic" panose="02020603050405020304" pitchFamily="18" charset="-78"/>
                <a:cs typeface="Traditional Arabic" panose="02020603050405020304" pitchFamily="18" charset="-78"/>
              </a:rPr>
              <a:t>كونيتيكتفي </a:t>
            </a:r>
          </a:p>
          <a:p>
            <a:pPr algn="r" rtl="1"/>
            <a:r>
              <a:rPr lang="ar-YE" sz="2400" dirty="0">
                <a:latin typeface="Traditional Arabic" panose="02020603050405020304" pitchFamily="18" charset="-78"/>
                <a:cs typeface="Traditional Arabic" panose="02020603050405020304" pitchFamily="18" charset="-78"/>
              </a:rPr>
              <a:t>في الوقت الحالي، يُباع أيضًا للمستهلكين عبر الهاتف أو من خلال المواقع الإلكترونية في تلك الولايات، وللمستهلكين المقيمين في ولايات أخرى كذلك، بما في ذلك مين، نيو هامبشاير، نيو جيرسي، بنسلفانيا، ورود آيلاند.يهدف إلى توفير تأمين على الحياة بتكلفة منخفضة للمستهلكين عن طريق تقليل تكاليف التشغيل وتقليل عمولات المبيعات المرتفعة المدفوعة للوكلاء.</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83157357"/>
      </p:ext>
    </p:extLst>
  </p:cSld>
  <p:clrMapOvr>
    <a:masterClrMapping/>
  </p:clrMapOvr>
  <mc:AlternateContent xmlns:mc="http://schemas.openxmlformats.org/markup-compatibility/2006" xmlns:p14="http://schemas.microsoft.com/office/powerpoint/2010/main">
    <mc:Choice Requires="p14">
      <p:transition spd="slow" p14:dur="2000" advTm="67722"/>
    </mc:Choice>
    <mc:Fallback xmlns="">
      <p:transition spd="slow" advTm="6772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833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87255" y="597569"/>
            <a:ext cx="8220075" cy="9739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Agents and Brokers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الوكلاء والوسطاء</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67124" y="1999378"/>
            <a:ext cx="6718680" cy="2716128"/>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 successful sales force is the key to success in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financial services industry. Most insurance policies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sold today are sold by agents and brokers.</a:t>
            </a:r>
            <a:endParaRPr lang="ar-YE" sz="2000" dirty="0">
              <a:solidFill>
                <a:srgbClr val="0A1F61"/>
              </a:solidFill>
              <a:cs typeface="Tajawal ExtraBold" panose="00000800000000000000" pitchFamily="2" charset="-78"/>
            </a:endParaRPr>
          </a:p>
          <a:p>
            <a:pPr algn="r" rtl="1">
              <a:lnSpc>
                <a:spcPct val="150000"/>
              </a:lnSpc>
            </a:pPr>
            <a:r>
              <a:rPr lang="ar-YE" sz="2800" dirty="0">
                <a:solidFill>
                  <a:srgbClr val="0A1F61"/>
                </a:solidFill>
                <a:latin typeface="Traditional Arabic" panose="02020603050405020304" pitchFamily="18" charset="-78"/>
                <a:cs typeface="Traditional Arabic" panose="02020603050405020304" pitchFamily="18" charset="-78"/>
              </a:rPr>
              <a:t>تُعد قوة المبيعات الناجحة العامل الأساسي للنجاح في صناعة الخدمات المالية. يتم بيع معظم وثائق التأمين اليوم من خلال الوكلاء والوسطاء.</a:t>
            </a:r>
            <a:endParaRPr lang="en-MY" sz="2800" dirty="0">
              <a:solidFill>
                <a:srgbClr val="0A1F61"/>
              </a:solidFill>
              <a:latin typeface="Traditional Arabic" panose="02020603050405020304" pitchFamily="18" charset="-78"/>
              <a:cs typeface="Traditional Arabic" panose="02020603050405020304" pitchFamily="18" charset="-78"/>
            </a:endParaRPr>
          </a:p>
        </p:txBody>
      </p:sp>
      <p:pic>
        <p:nvPicPr>
          <p:cNvPr id="7" name="Picture 6">
            <a:extLst>
              <a:ext uri="{FF2B5EF4-FFF2-40B4-BE49-F238E27FC236}">
                <a16:creationId xmlns:a16="http://schemas.microsoft.com/office/drawing/2014/main" id="{8B8AB35A-2C0B-0E88-5AEA-CA5BA1F3AA76}"/>
              </a:ext>
            </a:extLst>
          </p:cNvPr>
          <p:cNvPicPr>
            <a:picLocks noChangeAspect="1"/>
          </p:cNvPicPr>
          <p:nvPr/>
        </p:nvPicPr>
        <p:blipFill>
          <a:blip r:embed="rId3"/>
          <a:stretch>
            <a:fillRect/>
          </a:stretch>
        </p:blipFill>
        <p:spPr>
          <a:xfrm>
            <a:off x="7418717" y="2660689"/>
            <a:ext cx="4188712" cy="2240527"/>
          </a:xfrm>
          <a:prstGeom prst="rect">
            <a:avLst/>
          </a:prstGeom>
        </p:spPr>
      </p:pic>
    </p:spTree>
    <p:extLst>
      <p:ext uri="{BB962C8B-B14F-4D97-AF65-F5344CB8AC3E}">
        <p14:creationId xmlns:p14="http://schemas.microsoft.com/office/powerpoint/2010/main" val="859843043"/>
      </p:ext>
    </p:extLst>
  </p:cSld>
  <p:clrMapOvr>
    <a:masterClrMapping/>
  </p:clrMapOvr>
  <mc:AlternateContent xmlns:mc="http://schemas.openxmlformats.org/markup-compatibility/2006" xmlns:p14="http://schemas.microsoft.com/office/powerpoint/2010/main">
    <mc:Choice Requires="p14">
      <p:transition spd="slow" p14:dur="2000" advTm="128175"/>
    </mc:Choice>
    <mc:Fallback xmlns="">
      <p:transition spd="slow" advTm="1281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0063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35971" y="599893"/>
            <a:ext cx="8220075" cy="9739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Agents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الوكلاء</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27935" y="1696107"/>
            <a:ext cx="6374790" cy="512095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An agent has the authority to represent the insurer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based on express authority, implied authority,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apparent authority. </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A1F61"/>
                </a:solidFill>
                <a:cs typeface="Tajawal ExtraBold" panose="00000800000000000000" pitchFamily="2" charset="-78"/>
              </a:rPr>
              <a:t>Express authority </a:t>
            </a:r>
            <a:r>
              <a:rPr lang="en-US" sz="2000" dirty="0">
                <a:solidFill>
                  <a:srgbClr val="0A1F61"/>
                </a:solidFill>
                <a:cs typeface="Tajawal ExtraBold" panose="00000800000000000000" pitchFamily="2" charset="-78"/>
              </a:rPr>
              <a:t>refers to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specific powers that the agent receives from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A1F61"/>
                </a:solidFill>
                <a:cs typeface="Tajawal ExtraBold" panose="00000800000000000000" pitchFamily="2" charset="-78"/>
              </a:rPr>
              <a:t>Implied authority </a:t>
            </a:r>
            <a:r>
              <a:rPr lang="en-US" sz="2000" dirty="0">
                <a:solidFill>
                  <a:srgbClr val="0A1F61"/>
                </a:solidFill>
                <a:cs typeface="Tajawal ExtraBold" panose="00000800000000000000" pitchFamily="2" charset="-78"/>
              </a:rPr>
              <a:t>means the agent has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authority to perform all incidental acts necessary 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exercise the powers that are expressly given.</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A1F61"/>
                </a:solidFill>
                <a:cs typeface="Tajawal ExtraBold" panose="00000800000000000000" pitchFamily="2" charset="-78"/>
              </a:rPr>
              <a:t> Apparent</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authority </a:t>
            </a:r>
            <a:r>
              <a:rPr lang="en-US" sz="2000" dirty="0">
                <a:solidFill>
                  <a:srgbClr val="0A1F61"/>
                </a:solidFill>
                <a:cs typeface="Tajawal ExtraBold" panose="00000800000000000000" pitchFamily="2" charset="-78"/>
              </a:rPr>
              <a:t>is the authority the public reasonably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believes the agent possesses based on the actions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principal</a:t>
            </a:r>
            <a:r>
              <a:rPr lang="ar-YE" sz="2000" dirty="0">
                <a:solidFill>
                  <a:srgbClr val="0A1F61"/>
                </a:solidFill>
                <a:cs typeface="Tajawal ExtraBold" panose="00000800000000000000" pitchFamily="2" charset="-78"/>
              </a:rPr>
              <a:t> .</a:t>
            </a:r>
          </a:p>
        </p:txBody>
      </p:sp>
      <p:sp>
        <p:nvSpPr>
          <p:cNvPr id="7" name="TextBox 6">
            <a:extLst>
              <a:ext uri="{FF2B5EF4-FFF2-40B4-BE49-F238E27FC236}">
                <a16:creationId xmlns:a16="http://schemas.microsoft.com/office/drawing/2014/main" id="{C8B8D60B-E2B8-C8CC-EA62-6DADFABBC25E}"/>
              </a:ext>
            </a:extLst>
          </p:cNvPr>
          <p:cNvSpPr txBox="1"/>
          <p:nvPr/>
        </p:nvSpPr>
        <p:spPr>
          <a:xfrm>
            <a:off x="6467912" y="2200953"/>
            <a:ext cx="5519957" cy="3539430"/>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للوكيل صلاحية تمثيل شركة التأمين بناءً على السلطة الصريحة، والسلطة الضمنية، والسلطة الظاهرة.</a:t>
            </a:r>
          </a:p>
          <a:p>
            <a:pPr algn="r" rtl="1"/>
            <a:r>
              <a:rPr lang="ar-YE" sz="2800" b="1" dirty="0">
                <a:latin typeface="Traditional Arabic" panose="02020603050405020304" pitchFamily="18" charset="-78"/>
                <a:cs typeface="Traditional Arabic" panose="02020603050405020304" pitchFamily="18" charset="-78"/>
              </a:rPr>
              <a:t>تشير السلطة الصريحة </a:t>
            </a:r>
            <a:r>
              <a:rPr lang="ar-YE" sz="2800" dirty="0">
                <a:latin typeface="Traditional Arabic" panose="02020603050405020304" pitchFamily="18" charset="-78"/>
                <a:cs typeface="Traditional Arabic" panose="02020603050405020304" pitchFamily="18" charset="-78"/>
              </a:rPr>
              <a:t>إلى الصلاحيات المحددة التي يمنحها الوكيل من قبل شركة التأمين.</a:t>
            </a:r>
          </a:p>
          <a:p>
            <a:pPr algn="r" rtl="1"/>
            <a:r>
              <a:rPr lang="ar-YE" sz="2800" b="1" dirty="0">
                <a:latin typeface="Traditional Arabic" panose="02020603050405020304" pitchFamily="18" charset="-78"/>
                <a:cs typeface="Traditional Arabic" panose="02020603050405020304" pitchFamily="18" charset="-78"/>
              </a:rPr>
              <a:t>تعني السلطة الضمنية </a:t>
            </a:r>
            <a:r>
              <a:rPr lang="ar-YE" sz="2800" dirty="0">
                <a:latin typeface="Traditional Arabic" panose="02020603050405020304" pitchFamily="18" charset="-78"/>
                <a:cs typeface="Traditional Arabic" panose="02020603050405020304" pitchFamily="18" charset="-78"/>
              </a:rPr>
              <a:t>أن للوكيل صلاحية القيام بجميع الأعمال اللازمة لتنفيذ الصلاحيات الممنوحة له صراحة.</a:t>
            </a:r>
          </a:p>
          <a:p>
            <a:pPr algn="r" rtl="1"/>
            <a:r>
              <a:rPr lang="ar-YE" sz="2800" dirty="0">
                <a:latin typeface="Traditional Arabic" panose="02020603050405020304" pitchFamily="18" charset="-78"/>
                <a:cs typeface="Traditional Arabic" panose="02020603050405020304" pitchFamily="18" charset="-78"/>
              </a:rPr>
              <a:t>أما </a:t>
            </a:r>
            <a:r>
              <a:rPr lang="ar-YE" sz="2800" b="1" dirty="0">
                <a:latin typeface="Traditional Arabic" panose="02020603050405020304" pitchFamily="18" charset="-78"/>
                <a:cs typeface="Traditional Arabic" panose="02020603050405020304" pitchFamily="18" charset="-78"/>
              </a:rPr>
              <a:t>السلطة الظاهرة </a:t>
            </a:r>
            <a:r>
              <a:rPr lang="ar-YE" sz="2800" dirty="0">
                <a:latin typeface="Traditional Arabic" panose="02020603050405020304" pitchFamily="18" charset="-78"/>
                <a:cs typeface="Traditional Arabic" panose="02020603050405020304" pitchFamily="18" charset="-78"/>
              </a:rPr>
              <a:t>فهي الصلاحية التي يعتقد الجمهور بشكل معقول أن الوكيل يمتلكها بناءً على تصرفات الموكل.</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3969000"/>
      </p:ext>
    </p:extLst>
  </p:cSld>
  <p:clrMapOvr>
    <a:masterClrMapping/>
  </p:clrMapOvr>
  <mc:AlternateContent xmlns:mc="http://schemas.openxmlformats.org/markup-compatibility/2006" xmlns:p14="http://schemas.microsoft.com/office/powerpoint/2010/main">
    <mc:Choice Requires="p14">
      <p:transition spd="slow" p14:dur="2000" advTm="135358"/>
    </mc:Choice>
    <mc:Fallback xmlns="">
      <p:transition spd="slow" advTm="135358"/>
    </mc:Fallback>
  </mc:AlternateContent>
  <p:extLst>
    <p:ext uri="{3A86A75C-4F4B-4683-9AE1-C65F6400EC91}">
      <p14:laserTraceLst xmlns:p14="http://schemas.microsoft.com/office/powerpoint/2010/main">
        <p14:tracePtLst>
          <p14:tracePt t="57126" x="3727450" y="6203950"/>
          <p14:tracePt t="57296" x="3016250" y="6602413"/>
          <p14:tracePt t="57302" x="3041650" y="6391275"/>
          <p14:tracePt t="57319" x="3059113" y="5634038"/>
          <p14:tracePt t="57337" x="3219450" y="4979988"/>
          <p14:tracePt t="57353" x="3398838" y="4470400"/>
          <p14:tracePt t="57370" x="3500438" y="4224338"/>
          <p14:tracePt t="57386" x="3594100" y="4027488"/>
          <p14:tracePt t="57403" x="3662363" y="3867150"/>
          <p14:tracePt t="57422" x="3729038" y="3722688"/>
          <p14:tracePt t="57438" x="3771900" y="3654425"/>
          <p14:tracePt t="57454" x="3789363" y="3636963"/>
          <p14:tracePt t="57471" x="3797300" y="3629025"/>
          <p14:tracePt t="57534" x="3806825" y="3619500"/>
          <p14:tracePt t="57542" x="3822700" y="3603625"/>
          <p14:tracePt t="57553" x="3832225" y="3594100"/>
          <p14:tracePt t="57571" x="3840163" y="3578225"/>
          <p14:tracePt t="57574" x="3848100" y="3568700"/>
          <p14:tracePt t="57711" x="3832225" y="3568700"/>
          <p14:tracePt t="57719" x="3814763" y="3568700"/>
          <p14:tracePt t="57726" x="3797300" y="3568700"/>
          <p14:tracePt t="57736" x="3789363" y="3568700"/>
          <p14:tracePt t="57754" x="3781425" y="3568700"/>
          <p14:tracePt t="57769" x="3763963" y="3568700"/>
          <p14:tracePt t="57787" x="3746500" y="3568700"/>
          <p14:tracePt t="57790" x="3713163" y="3578225"/>
          <p14:tracePt t="57803" x="3670300" y="3578225"/>
          <p14:tracePt t="57821" x="3551238" y="3578225"/>
          <p14:tracePt t="57822" x="3467100" y="3578225"/>
          <p14:tracePt t="57836" x="3363913" y="3578225"/>
          <p14:tracePt t="57839" x="3270250" y="3578225"/>
          <p14:tracePt t="57854" x="3041650" y="3578225"/>
          <p14:tracePt t="57869" x="2930525" y="3578225"/>
          <p14:tracePt t="57886" x="2811463" y="3578225"/>
          <p14:tracePt t="57903" x="2778125" y="3578225"/>
          <p14:tracePt t="57926" x="2770188" y="3578225"/>
          <p14:tracePt t="57942" x="2752725" y="3578225"/>
          <p14:tracePt t="57958" x="2735263" y="3578225"/>
          <p14:tracePt t="57974" x="2709863" y="3578225"/>
          <p14:tracePt t="57990" x="2709863" y="3586163"/>
          <p14:tracePt t="58105" x="2709863" y="3611563"/>
          <p14:tracePt t="58119" x="2760663" y="3619500"/>
          <p14:tracePt t="58126" x="2820988" y="3636963"/>
          <p14:tracePt t="58136" x="2846388" y="3636963"/>
          <p14:tracePt t="58153" x="2973388" y="3636963"/>
          <p14:tracePt t="58170" x="3100388" y="3636963"/>
          <p14:tracePt t="58186" x="3244850" y="3636963"/>
          <p14:tracePt t="58203" x="3475038" y="3636963"/>
          <p14:tracePt t="58220" x="3687763" y="3636963"/>
          <p14:tracePt t="58238" x="3916363" y="3662363"/>
          <p14:tracePt t="58256" x="4060825" y="3662363"/>
          <p14:tracePt t="58270" x="4111625" y="3662363"/>
          <p14:tracePt t="58271" x="4162425" y="3662363"/>
          <p14:tracePt t="58286" x="4205288" y="3662363"/>
          <p14:tracePt t="58288" x="4222750" y="3662363"/>
          <p14:tracePt t="58302" x="4298950" y="3662363"/>
          <p14:tracePt t="58320" x="4375150" y="3662363"/>
          <p14:tracePt t="58336" x="4468813" y="3662363"/>
          <p14:tracePt t="58353" x="4587875" y="3662363"/>
          <p14:tracePt t="58370" x="4664075" y="3662363"/>
          <p14:tracePt t="58386" x="4714875" y="3662363"/>
          <p14:tracePt t="58404" x="4808538" y="3654425"/>
          <p14:tracePt t="58407" x="4851400" y="3654425"/>
          <p14:tracePt t="58419" x="4884738" y="3654425"/>
          <p14:tracePt t="58438" x="5003800" y="3636963"/>
          <p14:tracePt t="58455" x="5106988" y="3619500"/>
          <p14:tracePt t="58471" x="5183188" y="3603625"/>
          <p14:tracePt t="58488" x="5292725" y="3594100"/>
          <p14:tracePt t="58504" x="5368925" y="3578225"/>
          <p14:tracePt t="58519" x="5421313" y="3568700"/>
          <p14:tracePt t="58536" x="5446713" y="3568700"/>
          <p14:tracePt t="58552" x="5472113" y="3560763"/>
          <p14:tracePt t="58569" x="5513388" y="3552825"/>
          <p14:tracePt t="58586" x="5538788" y="3535363"/>
          <p14:tracePt t="58602" x="5573713" y="3535363"/>
          <p14:tracePt t="58619" x="5591175" y="3535363"/>
          <p14:tracePt t="59104" x="5607050" y="3535363"/>
          <p14:tracePt t="59111" x="5616575" y="3535363"/>
          <p14:tracePt t="59126" x="5624513" y="3535363"/>
          <p14:tracePt t="59136" x="5632450" y="3535363"/>
          <p14:tracePt t="59166" x="5641975" y="3535363"/>
          <p14:tracePt t="66295" x="5657850" y="3535363"/>
          <p14:tracePt t="66302" x="5692775" y="3527425"/>
          <p14:tracePt t="66316" x="5708650" y="3527425"/>
          <p14:tracePt t="66335" x="5743575" y="3527425"/>
          <p14:tracePt t="66374" x="5761038" y="3517900"/>
          <p14:tracePt t="66478" x="5776913" y="3517900"/>
          <p14:tracePt t="133402" x="5786438" y="3509963"/>
          <p14:tracePt t="133518" x="5786438" y="3502025"/>
          <p14:tracePt t="133526" x="5761038" y="3502025"/>
          <p14:tracePt t="133536" x="5726113" y="3543300"/>
          <p14:tracePt t="133553" x="5675313" y="3560763"/>
          <p14:tracePt t="133569" x="5657850" y="3560763"/>
          <p14:tracePt t="133615" x="5649913" y="3560763"/>
          <p14:tracePt t="133622" x="5632450" y="3560763"/>
          <p14:tracePt t="133629" x="5599113" y="3560763"/>
          <p14:tracePt t="133638" x="5548313" y="3560763"/>
          <p14:tracePt t="133654" x="5208588" y="3373438"/>
          <p14:tracePt t="133670" x="4859338" y="3144838"/>
          <p14:tracePt t="133671" x="4375150" y="2805113"/>
          <p14:tracePt t="133686" x="3789363" y="2354263"/>
          <p14:tracePt t="133688" x="3160713" y="1954213"/>
          <p14:tracePt t="133702" x="1860550" y="968375"/>
          <p14:tracePt t="133719" x="942975" y="1111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2140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006372" y="617697"/>
            <a:ext cx="8220075" cy="101761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Agents</a:t>
            </a:r>
          </a:p>
          <a:p>
            <a:pPr algn="ctr"/>
            <a:r>
              <a:rPr lang="ar-YE" sz="3600" b="1" i="0" u="none" strike="noStrike" baseline="0" dirty="0">
                <a:latin typeface="Traditional Arabic" panose="02020603050405020304" pitchFamily="18" charset="-78"/>
                <a:cs typeface="Traditional Arabic" panose="02020603050405020304" pitchFamily="18" charset="-78"/>
              </a:rPr>
              <a:t>ال</a:t>
            </a:r>
            <a:r>
              <a:rPr lang="ar-YE" sz="3600" b="1" dirty="0">
                <a:latin typeface="Traditional Arabic" panose="02020603050405020304" pitchFamily="18" charset="-78"/>
                <a:cs typeface="Traditional Arabic" panose="02020603050405020304" pitchFamily="18" charset="-78"/>
              </a:rPr>
              <a:t>وكيل </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612396" y="1765118"/>
            <a:ext cx="5159230"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agent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acting within the scope of his or her authority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granted or implied by the principal.</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There is an important difference between a property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casualty insurance agent and a life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agent. A property and casualty agent has the power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bind the insurer immediately with respect to certain</a:t>
            </a:r>
            <a:r>
              <a:rPr lang="ar-YE" sz="2000" dirty="0">
                <a:solidFill>
                  <a:srgbClr val="0A1F61"/>
                </a:solidFill>
                <a:cs typeface="Tajawal ExtraBold" panose="00000800000000000000" pitchFamily="2" charset="-78"/>
              </a:rPr>
              <a:t> </a:t>
            </a:r>
            <a:r>
              <a:rPr lang="en-MY" sz="2000" dirty="0">
                <a:solidFill>
                  <a:srgbClr val="0A1F61"/>
                </a:solidFill>
                <a:cs typeface="Tajawal ExtraBold" panose="00000800000000000000" pitchFamily="2" charset="-78"/>
              </a:rPr>
              <a:t>types of coverage.</a:t>
            </a:r>
            <a:endParaRPr lang="ar-YE"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7ECBA3BF-5F04-9B93-FEFB-CE1E1854756C}"/>
              </a:ext>
            </a:extLst>
          </p:cNvPr>
          <p:cNvSpPr txBox="1"/>
          <p:nvPr/>
        </p:nvSpPr>
        <p:spPr>
          <a:xfrm>
            <a:off x="6283353" y="2438302"/>
            <a:ext cx="5664231" cy="2246769"/>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الوكيل يتصرف ضمن نطاق سلطته الممنوحة أو الضمنية من قبل الموكل. هناك فرق مهم بين وكيل التأمين على الممتلكات والحوادث ووكيل التأمين على الحياة. يتمتع وكيل الممتلكات والحوادث بسلطة ربط المؤمن عليه على الفور فيما يتعلق بأنواع معينة من التغطية.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26447901"/>
      </p:ext>
    </p:extLst>
  </p:cSld>
  <p:clrMapOvr>
    <a:masterClrMapping/>
  </p:clrMapOvr>
  <mc:AlternateContent xmlns:mc="http://schemas.openxmlformats.org/markup-compatibility/2006" xmlns:p14="http://schemas.microsoft.com/office/powerpoint/2010/main">
    <mc:Choice Requires="p14">
      <p:transition spd="slow" p14:dur="2000" advTm="79772"/>
    </mc:Choice>
    <mc:Fallback xmlns="">
      <p:transition spd="slow" advTm="797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95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546619"/>
            <a:ext cx="6638926" cy="893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Brokers</a:t>
            </a:r>
            <a:endParaRPr lang="ar-YE" sz="3600" b="1" i="0" u="none" strike="noStrike" baseline="0" dirty="0">
              <a:latin typeface="QuaySansITCPro-Medium"/>
            </a:endParaRPr>
          </a:p>
          <a:p>
            <a:pPr algn="ctr"/>
            <a:r>
              <a:rPr lang="ar-YE" sz="3600" b="1" dirty="0">
                <a:latin typeface="Traditional Arabic" panose="02020603050405020304" pitchFamily="18" charset="-78"/>
                <a:cs typeface="Traditional Arabic" panose="02020603050405020304" pitchFamily="18" charset="-78"/>
              </a:rPr>
              <a:t>الوسطاء</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46303" y="1499482"/>
            <a:ext cx="6355834" cy="5224764"/>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In contrast to an agent who represents the insurer, a</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broker is someone who legally represents the insured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even though he or she receives a commission from the insurer. A broker legally does not have the authority to bind the insurer. Instead, he or she can solicit or accept applications for insurance and then attempt to place the coverage with an appropriate insurer. But the insurance is not in force until the insurer accepts the business.</a:t>
            </a:r>
          </a:p>
          <a:p>
            <a:pPr>
              <a:lnSpc>
                <a:spcPct val="150000"/>
              </a:lnSpc>
            </a:pPr>
            <a:r>
              <a:rPr lang="en-US" sz="1600" b="1" dirty="0">
                <a:solidFill>
                  <a:srgbClr val="0A1F61"/>
                </a:solidFill>
                <a:cs typeface="Tajawal ExtraBold" panose="00000800000000000000" pitchFamily="2" charset="-78"/>
              </a:rPr>
              <a:t>A broker </a:t>
            </a:r>
            <a:r>
              <a:rPr lang="en-US" sz="1600" dirty="0">
                <a:solidFill>
                  <a:srgbClr val="0A1F61"/>
                </a:solidFill>
                <a:cs typeface="Tajawal ExtraBold" panose="00000800000000000000" pitchFamily="2" charset="-78"/>
              </a:rPr>
              <a:t>is paid a commission by insurers where the business is placed. Many brokers are also licensed as agents, so that they have the authority to bind their companies when acting as agents.</a:t>
            </a:r>
          </a:p>
          <a:p>
            <a:pPr>
              <a:lnSpc>
                <a:spcPct val="150000"/>
              </a:lnSpc>
            </a:pPr>
            <a:r>
              <a:rPr lang="en-US" sz="1600" b="1" dirty="0">
                <a:solidFill>
                  <a:srgbClr val="0A1F61"/>
                </a:solidFill>
                <a:cs typeface="Tajawal ExtraBold" panose="00000800000000000000" pitchFamily="2" charset="-78"/>
              </a:rPr>
              <a:t>Brokers </a:t>
            </a:r>
            <a:r>
              <a:rPr lang="en-US" sz="1600" dirty="0">
                <a:solidFill>
                  <a:srgbClr val="0A1F61"/>
                </a:solidFill>
                <a:cs typeface="Tajawal ExtraBold" panose="00000800000000000000" pitchFamily="2" charset="-78"/>
              </a:rPr>
              <a:t>are extremely important in commercial property and casualty insurance. Large brokerage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firms have knowledge of highly specialized insurance markets, provide risk management and loss-control services, and handle the accounts of large corporate insurance buyers.</a:t>
            </a:r>
            <a:endParaRPr lang="en-MY"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BD10D034-8FB1-B6E6-4F4F-D5F27265FF82}"/>
              </a:ext>
            </a:extLst>
          </p:cNvPr>
          <p:cNvSpPr txBox="1"/>
          <p:nvPr/>
        </p:nvSpPr>
        <p:spPr>
          <a:xfrm>
            <a:off x="6459523" y="1653371"/>
            <a:ext cx="5545123" cy="4893647"/>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على عكس الوكيل الذي يمثل شركة التأمين، فإن الوسيط هو شخص يمثل المؤمن عليه قانونياً على الرغم من أنه يتلقى عمولة من شركة التأمين. </a:t>
            </a:r>
          </a:p>
          <a:p>
            <a:pPr algn="r" rtl="1"/>
            <a:r>
              <a:rPr lang="ar-YE" sz="2400" dirty="0">
                <a:latin typeface="Traditional Arabic" panose="02020603050405020304" pitchFamily="18" charset="-78"/>
                <a:cs typeface="Traditional Arabic" panose="02020603050405020304" pitchFamily="18" charset="-78"/>
              </a:rPr>
              <a:t>الوسيط ليس لديه السلطة القانونية لالزام شركة التأمين. بدلاً من ذلك، يمكنه طلب أو قبول طلبات التأمين ثم محاولة وضع التغطية مع شركة تأمين مناسبة. ولكن التأمين لا يكون ساري المفعول حتى تقبل شركة التأمين به . يتلقى الوسيط عمولة من شركات التأمين التي يرسل العمل لها. العديد من الوسطاء مرخصون أيضًا كوكلاء، بحيث يكون لديهم السلطة لالزام شركاتهم عند العمل كوكيل. الوسطاء مهمون للغاية في تأمين الممتلكات التجارية وتأمين الحوادث. تتمتع شركات الوساطة الكبيرة بمعرفة بأسواق التأمين المتخصصة للغاية، وتقدم خدمات إدارة المخاطر والتحكم في الخسائر، والتعامل مع حسابات مشتري التأمين من الشركات الكبيرة.</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408637640"/>
      </p:ext>
    </p:extLst>
  </p:cSld>
  <p:clrMapOvr>
    <a:masterClrMapping/>
  </p:clrMapOvr>
  <mc:AlternateContent xmlns:mc="http://schemas.openxmlformats.org/markup-compatibility/2006" xmlns:p14="http://schemas.microsoft.com/office/powerpoint/2010/main">
    <mc:Choice Requires="p14">
      <p:transition spd="slow" p14:dur="2000" advTm="109584"/>
    </mc:Choice>
    <mc:Fallback xmlns="">
      <p:transition spd="slow" advTm="1095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279159" y="1553710"/>
            <a:ext cx="5651858" cy="4116768"/>
          </a:xfrm>
          <a:prstGeom prst="rect">
            <a:avLst/>
          </a:prstGeom>
          <a:noFill/>
        </p:spPr>
        <p:txBody>
          <a:bodyPr wrap="square">
            <a:spAutoFit/>
          </a:bodyPr>
          <a:lstStyle/>
          <a:p>
            <a:pPr>
              <a:lnSpc>
                <a:spcPct val="150000"/>
              </a:lnSpc>
            </a:pPr>
            <a:r>
              <a:rPr lang="en-US" sz="1600" b="1" dirty="0">
                <a:solidFill>
                  <a:srgbClr val="0A1F61"/>
                </a:solidFill>
                <a:cs typeface="Tajawal ExtraBold" panose="00000800000000000000" pitchFamily="2" charset="-78"/>
              </a:rPr>
              <a:t>Brokers</a:t>
            </a:r>
            <a:r>
              <a:rPr lang="en-US" sz="1600" dirty="0">
                <a:solidFill>
                  <a:srgbClr val="0A1F61"/>
                </a:solidFill>
                <a:cs typeface="Tajawal ExtraBold" panose="00000800000000000000" pitchFamily="2" charset="-78"/>
              </a:rPr>
              <a:t> are important in the surplus lines markets. </a:t>
            </a:r>
          </a:p>
          <a:p>
            <a:pPr>
              <a:lnSpc>
                <a:spcPct val="150000"/>
              </a:lnSpc>
            </a:pPr>
            <a:r>
              <a:rPr lang="en-US" sz="1600" b="1" dirty="0">
                <a:solidFill>
                  <a:srgbClr val="0A1F61"/>
                </a:solidFill>
                <a:cs typeface="Tajawal ExtraBold" panose="00000800000000000000" pitchFamily="2" charset="-78"/>
              </a:rPr>
              <a:t>A non admitted insurer </a:t>
            </a:r>
            <a:r>
              <a:rPr lang="en-US" sz="1600" dirty="0">
                <a:solidFill>
                  <a:srgbClr val="0A1F61"/>
                </a:solidFill>
                <a:cs typeface="Tajawal ExtraBold" panose="00000800000000000000" pitchFamily="2" charset="-78"/>
              </a:rPr>
              <a:t>is an insurer not licensed to do business in the state. A surplus lines broker is a special type of broker who is licensed to place business with a non admitted insurer. </a:t>
            </a:r>
          </a:p>
          <a:p>
            <a:pPr>
              <a:lnSpc>
                <a:spcPct val="150000"/>
              </a:lnSpc>
            </a:pPr>
            <a:r>
              <a:rPr lang="en-US" sz="1600" b="1" dirty="0">
                <a:solidFill>
                  <a:srgbClr val="0A1F61"/>
                </a:solidFill>
                <a:cs typeface="Tajawal ExtraBold" panose="00000800000000000000" pitchFamily="2" charset="-78"/>
              </a:rPr>
              <a:t>A surplus lines broker </a:t>
            </a:r>
            <a:r>
              <a:rPr lang="en-US" sz="1600" dirty="0">
                <a:solidFill>
                  <a:srgbClr val="0A1F61"/>
                </a:solidFill>
                <a:cs typeface="Tajawal ExtraBold" panose="00000800000000000000" pitchFamily="2" charset="-78"/>
              </a:rPr>
              <a:t>has the authority to place the business with a surplus lines insurer if the coverage cannot be obtained in the state from an admitted company.</a:t>
            </a:r>
          </a:p>
          <a:p>
            <a:pPr>
              <a:lnSpc>
                <a:spcPct val="150000"/>
              </a:lnSpc>
            </a:pPr>
            <a:r>
              <a:rPr lang="en-US" sz="1600" b="1" dirty="0">
                <a:solidFill>
                  <a:srgbClr val="0A1F61"/>
                </a:solidFill>
                <a:cs typeface="Tajawal ExtraBold" panose="00000800000000000000" pitchFamily="2" charset="-78"/>
              </a:rPr>
              <a:t>Brokers are important in the area of employee benefits</a:t>
            </a:r>
            <a:r>
              <a:rPr lang="en-US" sz="1600" dirty="0">
                <a:solidFill>
                  <a:srgbClr val="0A1F61"/>
                </a:solidFill>
                <a:cs typeface="Tajawal ExtraBold" panose="00000800000000000000" pitchFamily="2" charset="-78"/>
              </a:rPr>
              <a:t>, especially for larger employers.</a:t>
            </a:r>
          </a:p>
          <a:p>
            <a:pPr>
              <a:lnSpc>
                <a:spcPct val="150000"/>
              </a:lnSpc>
            </a:pPr>
            <a:r>
              <a:rPr lang="en-US" sz="1600" b="1" dirty="0">
                <a:solidFill>
                  <a:srgbClr val="0A1F61"/>
                </a:solidFill>
                <a:cs typeface="Tajawal ExtraBold" panose="00000800000000000000" pitchFamily="2" charset="-78"/>
              </a:rPr>
              <a:t>Brokers</a:t>
            </a:r>
            <a:r>
              <a:rPr lang="en-US" sz="1600" dirty="0">
                <a:solidFill>
                  <a:srgbClr val="0A1F61"/>
                </a:solidFill>
                <a:cs typeface="Tajawal ExtraBold" panose="00000800000000000000" pitchFamily="2" charset="-78"/>
              </a:rPr>
              <a:t> also play a major role in the marketing of property and casualty insurance to large national accounts.</a:t>
            </a:r>
            <a:endParaRPr lang="en-MY" sz="1600" dirty="0">
              <a:solidFill>
                <a:srgbClr val="0A1F61"/>
              </a:solidFill>
              <a:cs typeface="Tajawal ExtraBold" panose="00000800000000000000" pitchFamily="2" charset="-78"/>
            </a:endParaRPr>
          </a:p>
        </p:txBody>
      </p:sp>
      <p:sp>
        <p:nvSpPr>
          <p:cNvPr id="3" name="Rectangle 2">
            <a:extLst>
              <a:ext uri="{FF2B5EF4-FFF2-40B4-BE49-F238E27FC236}">
                <a16:creationId xmlns:a16="http://schemas.microsoft.com/office/drawing/2014/main" id="{83B48020-1842-288D-FC70-11A4AEEFBEFA}"/>
              </a:ext>
            </a:extLst>
          </p:cNvPr>
          <p:cNvSpPr/>
          <p:nvPr/>
        </p:nvSpPr>
        <p:spPr>
          <a:xfrm>
            <a:off x="3503627" y="603438"/>
            <a:ext cx="6638926" cy="893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Brokers</a:t>
            </a:r>
            <a:endParaRPr lang="ar-YE" sz="3600" b="1" i="0" u="none" strike="noStrike" baseline="0" dirty="0">
              <a:latin typeface="QuaySansITCPro-Medium"/>
            </a:endParaRPr>
          </a:p>
          <a:p>
            <a:pPr algn="ctr"/>
            <a:r>
              <a:rPr lang="ar-YE" sz="3600" b="1" dirty="0">
                <a:latin typeface="Traditional Arabic" panose="02020603050405020304" pitchFamily="18" charset="-78"/>
                <a:cs typeface="Traditional Arabic" panose="02020603050405020304" pitchFamily="18" charset="-78"/>
              </a:rPr>
              <a:t>الوسطاء</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AE199D88-25D9-B801-C458-1BB25BF8D6BE}"/>
              </a:ext>
            </a:extLst>
          </p:cNvPr>
          <p:cNvSpPr txBox="1"/>
          <p:nvPr/>
        </p:nvSpPr>
        <p:spPr>
          <a:xfrm>
            <a:off x="6148207" y="1719268"/>
            <a:ext cx="5764634" cy="4093428"/>
          </a:xfrm>
          <a:prstGeom prst="rect">
            <a:avLst/>
          </a:prstGeom>
          <a:noFill/>
        </p:spPr>
        <p:txBody>
          <a:bodyPr wrap="square">
            <a:spAutoFit/>
          </a:bodyPr>
          <a:lstStyle/>
          <a:p>
            <a:pPr algn="r" rtl="1"/>
            <a:r>
              <a:rPr lang="ar-YE" sz="2600" b="1" dirty="0">
                <a:latin typeface="Traditional Arabic" panose="02020603050405020304" pitchFamily="18" charset="-78"/>
                <a:cs typeface="Traditional Arabic" panose="02020603050405020304" pitchFamily="18" charset="-78"/>
              </a:rPr>
              <a:t>الوسطاء</a:t>
            </a:r>
            <a:r>
              <a:rPr lang="ar-YE" sz="2600" dirty="0">
                <a:latin typeface="Traditional Arabic" panose="02020603050405020304" pitchFamily="18" charset="-78"/>
                <a:cs typeface="Traditional Arabic" panose="02020603050405020304" pitchFamily="18" charset="-78"/>
              </a:rPr>
              <a:t> مهمون في أسواق الخطوط الفائضة. </a:t>
            </a:r>
            <a:endParaRPr lang="en-US" sz="2600" dirty="0">
              <a:latin typeface="Traditional Arabic" panose="02020603050405020304" pitchFamily="18" charset="-78"/>
              <a:cs typeface="Traditional Arabic" panose="02020603050405020304" pitchFamily="18" charset="-78"/>
            </a:endParaRPr>
          </a:p>
          <a:p>
            <a:pPr algn="r" rtl="1"/>
            <a:r>
              <a:rPr lang="ar-YE" sz="2600" b="1" dirty="0">
                <a:latin typeface="Traditional Arabic" panose="02020603050405020304" pitchFamily="18" charset="-78"/>
                <a:cs typeface="Traditional Arabic" panose="02020603050405020304" pitchFamily="18" charset="-78"/>
              </a:rPr>
              <a:t>المُؤَمِّن غير المعتمد </a:t>
            </a:r>
            <a:r>
              <a:rPr lang="ar-YE" sz="2600" dirty="0">
                <a:latin typeface="Traditional Arabic" panose="02020603050405020304" pitchFamily="18" charset="-78"/>
                <a:cs typeface="Traditional Arabic" panose="02020603050405020304" pitchFamily="18" charset="-78"/>
              </a:rPr>
              <a:t>هو مُؤَمِّن غير مُرَخَّص له بالعمل في الولاية. يُعتبر وسيط الخطوط الفائضة نوعًا خاصًا من الوسطاء الذين يحملون ترخيصًا لوضع الأعمال مع مُؤَمِّن غير معتمد.</a:t>
            </a:r>
          </a:p>
          <a:p>
            <a:pPr algn="r" rtl="1"/>
            <a:r>
              <a:rPr lang="ar-YE" sz="2600" dirty="0">
                <a:latin typeface="Traditional Arabic" panose="02020603050405020304" pitchFamily="18" charset="-78"/>
                <a:cs typeface="Traditional Arabic" panose="02020603050405020304" pitchFamily="18" charset="-78"/>
              </a:rPr>
              <a:t> يمتلك </a:t>
            </a:r>
            <a:r>
              <a:rPr lang="ar-YE" sz="2600" b="1" dirty="0">
                <a:latin typeface="Traditional Arabic" panose="02020603050405020304" pitchFamily="18" charset="-78"/>
                <a:cs typeface="Traditional Arabic" panose="02020603050405020304" pitchFamily="18" charset="-78"/>
              </a:rPr>
              <a:t>وسيط الخطوط الفائضة </a:t>
            </a:r>
            <a:r>
              <a:rPr lang="ar-YE" sz="2600" dirty="0">
                <a:latin typeface="Traditional Arabic" panose="02020603050405020304" pitchFamily="18" charset="-78"/>
                <a:cs typeface="Traditional Arabic" panose="02020603050405020304" pitchFamily="18" charset="-78"/>
              </a:rPr>
              <a:t>السلطة لوضع الأعمال مع مُؤَمِّن وسيط الخطوط الفائضة إذا لم يكن بالإمكان الحصول على التغطية في الولاية من شركة مُعتمدة. </a:t>
            </a:r>
          </a:p>
          <a:p>
            <a:pPr algn="r" rtl="1"/>
            <a:r>
              <a:rPr lang="ar-YE" sz="2600" b="1" dirty="0">
                <a:latin typeface="Traditional Arabic" panose="02020603050405020304" pitchFamily="18" charset="-78"/>
                <a:cs typeface="Traditional Arabic" panose="02020603050405020304" pitchFamily="18" charset="-78"/>
              </a:rPr>
              <a:t>الوسطاء</a:t>
            </a:r>
            <a:r>
              <a:rPr lang="ar-YE" sz="2600" dirty="0">
                <a:latin typeface="Traditional Arabic" panose="02020603050405020304" pitchFamily="18" charset="-78"/>
                <a:cs typeface="Traditional Arabic" panose="02020603050405020304" pitchFamily="18" charset="-78"/>
              </a:rPr>
              <a:t> مهمون في مجال مزايا الموظفين، خاصة بالنسبة لأصحاب العمل الكبار. كما يلعب الوسطاء دورًا رئيسيًا في تسويق تأمين الممتلكات والحوادث للحسابات الوطنية الكبيرة.</a:t>
            </a:r>
            <a:endParaRPr lang="en-MY" sz="2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62288040"/>
      </p:ext>
    </p:extLst>
  </p:cSld>
  <p:clrMapOvr>
    <a:masterClrMapping/>
  </p:clrMapOvr>
  <mc:AlternateContent xmlns:mc="http://schemas.openxmlformats.org/markup-compatibility/2006" xmlns:p14="http://schemas.microsoft.com/office/powerpoint/2010/main">
    <mc:Choice Requires="p14">
      <p:transition spd="slow" p14:dur="2000" advTm="79688"/>
    </mc:Choice>
    <mc:Fallback xmlns="">
      <p:transition spd="slow" advTm="796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617697"/>
            <a:ext cx="6638926" cy="12172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Types of Marketing Systems</a:t>
            </a:r>
            <a:endParaRPr lang="ar-YE" sz="3600" b="1" i="0" u="none" strike="noStrike" baseline="0" dirty="0">
              <a:latin typeface="QuaySansITCPro-Medium"/>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YE" sz="3600" b="1" dirty="0">
                <a:latin typeface="Traditional Arabic" panose="02020603050405020304" pitchFamily="18" charset="-78"/>
                <a:cs typeface="Traditional Arabic" panose="02020603050405020304" pitchFamily="18" charset="-78"/>
              </a:rPr>
              <a:t>أنواع أنظمة التسويق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38150" y="2031513"/>
            <a:ext cx="7069997" cy="2270109"/>
          </a:xfrm>
          <a:prstGeom prst="rect">
            <a:avLst/>
          </a:prstGeom>
          <a:noFill/>
        </p:spPr>
        <p:txBody>
          <a:bodyPr wrap="square">
            <a:spAutoFit/>
          </a:bodyPr>
          <a:lstStyle/>
          <a:p>
            <a:pPr>
              <a:lnSpc>
                <a:spcPct val="150000"/>
              </a:lnSpc>
            </a:pPr>
            <a:r>
              <a:rPr lang="en-US" sz="1600" b="1" dirty="0">
                <a:solidFill>
                  <a:srgbClr val="0A1F61"/>
                </a:solidFill>
                <a:cs typeface="Tajawal ExtraBold" panose="00000800000000000000" pitchFamily="2" charset="-78"/>
              </a:rPr>
              <a:t>Marketing systems </a:t>
            </a:r>
            <a:r>
              <a:rPr lang="en-US" sz="1600" dirty="0">
                <a:solidFill>
                  <a:srgbClr val="0A1F61"/>
                </a:solidFill>
                <a:cs typeface="Tajawal ExtraBold" panose="00000800000000000000" pitchFamily="2" charset="-78"/>
              </a:rPr>
              <a:t>refer to the various methods for selling and marketing insurance products. These methods of selling are also called distribution systems. </a:t>
            </a:r>
          </a:p>
          <a:p>
            <a:pPr>
              <a:lnSpc>
                <a:spcPct val="150000"/>
              </a:lnSpc>
            </a:pPr>
            <a:r>
              <a:rPr lang="en-US" sz="1600" dirty="0">
                <a:solidFill>
                  <a:srgbClr val="0A1F61"/>
                </a:solidFill>
                <a:cs typeface="Tajawal ExtraBold" panose="00000800000000000000" pitchFamily="2" charset="-78"/>
              </a:rPr>
              <a:t>Insurers employ actuaries, claims adjusters, underwriters, and other home office personnel, but unless insurance policies are profitably sold, the insurer’s financial survival is unlikely. Thus, an efficient distribution system is essential to an insurance company’s survival.</a:t>
            </a:r>
            <a:endParaRPr lang="en-MY" sz="1600" dirty="0">
              <a:solidFill>
                <a:srgbClr val="0A1F61"/>
              </a:solidFill>
              <a:cs typeface="Tajawal ExtraBold" panose="00000800000000000000" pitchFamily="2" charset="-78"/>
            </a:endParaRPr>
          </a:p>
        </p:txBody>
      </p:sp>
      <p:pic>
        <p:nvPicPr>
          <p:cNvPr id="3" name="Picture 2">
            <a:extLst>
              <a:ext uri="{FF2B5EF4-FFF2-40B4-BE49-F238E27FC236}">
                <a16:creationId xmlns:a16="http://schemas.microsoft.com/office/drawing/2014/main" id="{FDB00D1B-4367-3A5F-90BF-B8E241DA6A9B}"/>
              </a:ext>
            </a:extLst>
          </p:cNvPr>
          <p:cNvPicPr>
            <a:picLocks noChangeAspect="1"/>
          </p:cNvPicPr>
          <p:nvPr/>
        </p:nvPicPr>
        <p:blipFill>
          <a:blip r:embed="rId3"/>
          <a:stretch>
            <a:fillRect/>
          </a:stretch>
        </p:blipFill>
        <p:spPr>
          <a:xfrm>
            <a:off x="7867650" y="2331602"/>
            <a:ext cx="3886200" cy="2185988"/>
          </a:xfrm>
          <a:prstGeom prst="rect">
            <a:avLst/>
          </a:prstGeom>
        </p:spPr>
      </p:pic>
      <p:sp>
        <p:nvSpPr>
          <p:cNvPr id="7" name="TextBox 6">
            <a:extLst>
              <a:ext uri="{FF2B5EF4-FFF2-40B4-BE49-F238E27FC236}">
                <a16:creationId xmlns:a16="http://schemas.microsoft.com/office/drawing/2014/main" id="{BF31661E-4D1B-9D77-864D-56D8568580BD}"/>
              </a:ext>
            </a:extLst>
          </p:cNvPr>
          <p:cNvSpPr txBox="1"/>
          <p:nvPr/>
        </p:nvSpPr>
        <p:spPr>
          <a:xfrm>
            <a:off x="371038" y="4470150"/>
            <a:ext cx="7069997" cy="230832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تشير أنظمة التسويق إلى الأساليب المختلفة لبيع وتسويق منتجات التأمين. تُعرف هذه الأساليب أيضاً بأنظمة التوزيع.</a:t>
            </a:r>
          </a:p>
          <a:p>
            <a:pPr algn="r" rtl="1"/>
            <a:r>
              <a:rPr lang="ar-YE" sz="2400" dirty="0">
                <a:latin typeface="Traditional Arabic" panose="02020603050405020304" pitchFamily="18" charset="-78"/>
                <a:cs typeface="Traditional Arabic" panose="02020603050405020304" pitchFamily="18" charset="-78"/>
              </a:rPr>
              <a:t>توظف شركات التأمين متخصصين مثل الإكتواريين ومحققي المطالبات والمكتتبين وغيرهم من موظفي المكتب الرئيسي، لكن من دون بيع وثائق التأمين بشكل مربح، فإن البقاء المالي لشركة التأمين يكون غير مؤكد. لذا، فإن نظام توزيع فعال يعد ضرورياً لبقاء شركة التأمين.</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86271437"/>
      </p:ext>
    </p:extLst>
  </p:cSld>
  <p:clrMapOvr>
    <a:masterClrMapping/>
  </p:clrMapOvr>
  <mc:AlternateContent xmlns:mc="http://schemas.openxmlformats.org/markup-compatibility/2006" xmlns:p14="http://schemas.microsoft.com/office/powerpoint/2010/main">
    <mc:Choice Requires="p14">
      <p:transition spd="slow" p14:dur="2000" advTm="61077"/>
    </mc:Choice>
    <mc:Fallback xmlns="">
      <p:transition spd="slow" advTm="6107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592338"/>
            <a:ext cx="6630274" cy="11190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Life Insurance Marketing</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تسويق التأمين على الحياة</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55995" y="1786455"/>
            <a:ext cx="5540005" cy="4116768"/>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Distribution systems for the sale of life insurance have changed dramatically over time. Traditional methods for selling life insurance have been substantially modified, and new marketing models have emerged. It is beyond the scope of the text to discuss all distribution methods in detail. However, the major life insurance distribution systems used today can be classified as follows: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Personal selling systems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Financial institution distribution systems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Direct response system</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Other distribution systems.</a:t>
            </a:r>
            <a:endParaRPr lang="en-MY"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009F6798-E294-B1F0-EFE2-9C411443CF6F}"/>
              </a:ext>
            </a:extLst>
          </p:cNvPr>
          <p:cNvSpPr txBox="1"/>
          <p:nvPr/>
        </p:nvSpPr>
        <p:spPr>
          <a:xfrm>
            <a:off x="6096000" y="1786455"/>
            <a:ext cx="5915569" cy="4678204"/>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تغيرت أنظمة توزيع بيع التأمين على الحياة بشكل كبير بمرور الوقت. لقد تم تعديل الأساليب التقليدية لبيع التأمين على الحياة بشكل كبير، وظهرت نماذج تسويقية جديدة. من غير الممكن تناول جميع طرق التوزيع بالتفصيل هنا، ومع ذلك، يمكن تصنيف أنظمة توزيع التأمين على الحياة الرئيسية المستخدمة اليوم على النحو التالي: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أنظمة البيع الشخصي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أنظمة التوزيع عبر المؤسسات المالية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نظام الاستجابة المباشرة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أنظمة توزيع أخرى</a:t>
            </a:r>
            <a:endParaRPr lang="ar-YE"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273206679"/>
      </p:ext>
    </p:extLst>
  </p:cSld>
  <p:clrMapOvr>
    <a:masterClrMapping/>
  </p:clrMapOvr>
  <mc:AlternateContent xmlns:mc="http://schemas.openxmlformats.org/markup-compatibility/2006" xmlns:p14="http://schemas.microsoft.com/office/powerpoint/2010/main">
    <mc:Choice Requires="p14">
      <p:transition spd="slow" p14:dur="2000" advTm="123249"/>
    </mc:Choice>
    <mc:Fallback xmlns="">
      <p:transition spd="slow" advTm="1232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1339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28794" y="568894"/>
            <a:ext cx="6638926" cy="1173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Personal Selling Systems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أنظمة البيع الشخصي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584571" y="1816333"/>
            <a:ext cx="5511429" cy="4116768"/>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The majority of life insurance policies and annuities sold today are through personal selling distribution systems, which are systems in which commissioned agents solicit and sell life insurance products to prospective insureds. Life insurance and annuities are complex products, and knowledgeable agents are needed to explain and sell the various products. Personal selling distribution systems include the following:</a:t>
            </a:r>
          </a:p>
          <a:p>
            <a:pPr marL="342900" indent="-342900">
              <a:lnSpc>
                <a:spcPct val="150000"/>
              </a:lnSpc>
              <a:buFont typeface="Wingdings" panose="05000000000000000000" pitchFamily="2" charset="2"/>
              <a:buChar char="v"/>
            </a:pPr>
            <a:r>
              <a:rPr lang="en-MY" sz="1600" dirty="0">
                <a:solidFill>
                  <a:srgbClr val="0A1F61"/>
                </a:solidFill>
                <a:cs typeface="Tajawal ExtraBold" panose="00000800000000000000" pitchFamily="2" charset="-78"/>
              </a:rPr>
              <a:t>Career agents.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Multiple Line Exclusive Agency System. </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Independent Property and Casualty Agents.</a:t>
            </a: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Brokers.</a:t>
            </a:r>
            <a:endParaRPr lang="en-MY" sz="16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4A9E84E9-20F3-C9A7-E8AC-23E390DC4F59}"/>
              </a:ext>
            </a:extLst>
          </p:cNvPr>
          <p:cNvSpPr txBox="1"/>
          <p:nvPr/>
        </p:nvSpPr>
        <p:spPr>
          <a:xfrm>
            <a:off x="6096001" y="1912096"/>
            <a:ext cx="5824756" cy="4893647"/>
          </a:xfrm>
          <a:prstGeom prst="rect">
            <a:avLst/>
          </a:prstGeom>
          <a:noFill/>
        </p:spPr>
        <p:txBody>
          <a:bodyPr wrap="square">
            <a:spAutoFit/>
          </a:bodyPr>
          <a:lstStyle/>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يتم بيع غالبية وثائق التأمين على الحياة والتقاعد اليوم من خلال أنظمة توزيع البيع الشخصي، وهي أنظمة يقوم فيها الوكلاء العمولة بعرض وبيع منتجات التأمين على الحياة للعملاء المحتملين.</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 يُعد التأمين على الحياة والتقاعد من المنتجات المعقدة، ويتطلب ذلك وجود وكلاء على دراية لشرح وبيع المنتجات المختلفة.</a:t>
            </a:r>
          </a:p>
          <a:p>
            <a:pPr algn="r" rtl="1"/>
            <a:r>
              <a:rPr lang="ar-YE" sz="2600" dirty="0">
                <a:latin typeface="Traditional Arabic" panose="02020603050405020304" pitchFamily="18" charset="-78"/>
                <a:cs typeface="Traditional Arabic" panose="02020603050405020304" pitchFamily="18" charset="-78"/>
              </a:rPr>
              <a:t> تشمل أنظمة توزيع البيع الشخصي ما يلي:</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الوكلاء المهنيين </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نظام الوكالة الحصرية متعددة الخطوط</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وكلاء التأمين المستقلون على الممتلكات والحوادث</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الوسطاء</a:t>
            </a:r>
            <a:endParaRPr lang="en-MY" sz="2600" dirty="0">
              <a:latin typeface="Traditional Arabic" panose="02020603050405020304" pitchFamily="18" charset="-78"/>
              <a:cs typeface="Traditional Arabic" panose="02020603050405020304" pitchFamily="18" charset="-78"/>
            </a:endParaRPr>
          </a:p>
        </p:txBody>
      </p:sp>
      <p:pic>
        <p:nvPicPr>
          <p:cNvPr id="9" name="Audio 8">
            <a:hlinkClick r:id="" action="ppaction://media"/>
            <a:extLst>
              <a:ext uri="{FF2B5EF4-FFF2-40B4-BE49-F238E27FC236}">
                <a16:creationId xmlns:a16="http://schemas.microsoft.com/office/drawing/2014/main" id="{12F9AFB7-10C2-2D58-5A98-335A08291F8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941681786"/>
      </p:ext>
    </p:extLst>
  </p:cSld>
  <p:clrMapOvr>
    <a:masterClrMapping/>
  </p:clrMapOvr>
  <mc:AlternateContent xmlns:mc="http://schemas.openxmlformats.org/markup-compatibility/2006" xmlns:p14="http://schemas.microsoft.com/office/powerpoint/2010/main">
    <mc:Choice Requires="p14">
      <p:transition spd="slow" p14:dur="2000" advTm="62063"/>
    </mc:Choice>
    <mc:Fallback xmlns="">
      <p:transition spd="slow" advTm="620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456264" y="596606"/>
            <a:ext cx="6745012"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Career agents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وكلاء المهنة</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68498" y="2018281"/>
            <a:ext cx="5756133" cy="4484497"/>
          </a:xfrm>
          <a:prstGeom prst="rect">
            <a:avLst/>
          </a:prstGeom>
          <a:noFill/>
        </p:spPr>
        <p:txBody>
          <a:bodyPr wrap="square">
            <a:spAutoFit/>
          </a:bodyPr>
          <a:lstStyle/>
          <a:p>
            <a:pPr>
              <a:lnSpc>
                <a:spcPct val="150000"/>
              </a:lnSpc>
            </a:pPr>
            <a:r>
              <a:rPr lang="en-US" sz="1600" b="1" dirty="0">
                <a:solidFill>
                  <a:srgbClr val="0A1F61"/>
                </a:solidFill>
                <a:cs typeface="Tajawal ExtraBold" panose="00000800000000000000" pitchFamily="2" charset="-78"/>
              </a:rPr>
              <a:t>Career agents </a:t>
            </a:r>
            <a:r>
              <a:rPr lang="en-US" sz="1600" dirty="0">
                <a:solidFill>
                  <a:srgbClr val="0A1F61"/>
                </a:solidFill>
                <a:cs typeface="Tajawal ExtraBold" panose="00000800000000000000" pitchFamily="2" charset="-78"/>
              </a:rPr>
              <a:t>are full-time agents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who usually represent one insurer and are paid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on a commission basis. These agents are also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called affiliated agents because they sell primarily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life insurance products of a single insurer.</a:t>
            </a:r>
          </a:p>
          <a:p>
            <a:pPr>
              <a:lnSpc>
                <a:spcPct val="150000"/>
              </a:lnSpc>
            </a:pPr>
            <a:r>
              <a:rPr lang="en-US" sz="1600" dirty="0">
                <a:solidFill>
                  <a:srgbClr val="0A1F61"/>
                </a:solidFill>
                <a:cs typeface="Tajawal ExtraBold" panose="00000800000000000000" pitchFamily="2" charset="-78"/>
              </a:rPr>
              <a:t>Under this system, insurers recruit new agents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provide financing, training, supervision, 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office facilities. Commissions on the sale of life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typically range from 40 to 90 percent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the first-year’s premium. Renewal commissions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for policies in force are much lower, such as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2 to 5 percent, and are paid for a limited number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years. Despite aptitude tests, the attrition rate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for new life insurance agents is high. The five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year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retention rate is typically less than 15 percent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for many insurers.</a:t>
            </a:r>
            <a:endParaRPr lang="en-MY"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380917F0-4D72-16C2-47D2-8DE73B983332}"/>
              </a:ext>
            </a:extLst>
          </p:cNvPr>
          <p:cNvSpPr txBox="1"/>
          <p:nvPr/>
        </p:nvSpPr>
        <p:spPr>
          <a:xfrm>
            <a:off x="6224631" y="1722937"/>
            <a:ext cx="5756133" cy="4862870"/>
          </a:xfrm>
          <a:prstGeom prst="rect">
            <a:avLst/>
          </a:prstGeom>
          <a:noFill/>
        </p:spPr>
        <p:txBody>
          <a:bodyPr wrap="square">
            <a:spAutoFit/>
          </a:bodyPr>
          <a:lstStyle/>
          <a:p>
            <a:pPr algn="r" rtl="1"/>
            <a:br>
              <a:rPr lang="ar-YE"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وكلاء المهنة هم وكلاء بدوام كامل يمثلون عادةً شركة تأمين واحدة ويتم دفع أجورهم على أساس العمولة. يُطلق على هؤلاء الوكلاء أيضًا اسم "الوكلاء المنتسبين" لأنهم يبيعون بشكل رئيسي منتجات التأمين على الحياة لشركة تأمين واحدة.</a:t>
            </a:r>
          </a:p>
          <a:p>
            <a:pPr algn="r" rtl="1"/>
            <a:r>
              <a:rPr lang="ar-YE" sz="2400" dirty="0">
                <a:latin typeface="Traditional Arabic" panose="02020603050405020304" pitchFamily="18" charset="-78"/>
                <a:cs typeface="Traditional Arabic" panose="02020603050405020304" pitchFamily="18" charset="-78"/>
              </a:rPr>
              <a:t>في هذا النظام، تقوم شركات التأمين بتوظيف وكلاء جدد وتوفر لهم التمويل، والتدريب، والإشراف، ومرافق المكتب. تتراوح العمولات على بيع التأمين على الحياة عادةً من 40 إلى 90 في المئة من قسط التأمين للسنة الأولى. أما عمولات التجديد للسياسات السارية فهي أقل بكثير، مثل 2 إلى 5 في المئة، وتدفع لعدد محدود من السنوات. وعلى الرغم من اختبارات الكفاءة، فإن معدل التسرب بين وكلاء التأمين الجدد على الحياة مرتفع. حيث يكون معدل الاحتفاظ لمدة خمس سنوات أقل من 15 في المئة لدى العديد من شركات التأمين.</a:t>
            </a:r>
          </a:p>
        </p:txBody>
      </p:sp>
    </p:spTree>
    <p:extLst>
      <p:ext uri="{BB962C8B-B14F-4D97-AF65-F5344CB8AC3E}">
        <p14:creationId xmlns:p14="http://schemas.microsoft.com/office/powerpoint/2010/main" val="3980510818"/>
      </p:ext>
    </p:extLst>
  </p:cSld>
  <p:clrMapOvr>
    <a:masterClrMapping/>
  </p:clrMapOvr>
  <mc:AlternateContent xmlns:mc="http://schemas.openxmlformats.org/markup-compatibility/2006" xmlns:p14="http://schemas.microsoft.com/office/powerpoint/2010/main">
    <mc:Choice Requires="p14">
      <p:transition spd="slow" p14:dur="2000" advTm="129419"/>
    </mc:Choice>
    <mc:Fallback xmlns="">
      <p:transition spd="slow" advTm="12941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0973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594882"/>
            <a:ext cx="779145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Multiple Line Exclusive Agency System</a:t>
            </a:r>
            <a:endParaRPr lang="ar-YE" sz="3600" b="1" i="0" u="none" strike="noStrike" baseline="0" dirty="0">
              <a:latin typeface="QuaySansITCPro-Medium"/>
            </a:endParaRPr>
          </a:p>
          <a:p>
            <a:pPr algn="ctr"/>
            <a:r>
              <a:rPr lang="ar-YE" sz="3600" b="1" dirty="0">
                <a:latin typeface="Traditional Arabic" panose="02020603050405020304" pitchFamily="18" charset="-78"/>
                <a:cs typeface="Traditional Arabic" panose="02020603050405020304" pitchFamily="18" charset="-78"/>
              </a:rPr>
              <a:t>نظام الوكالة الحصرية متعددة الخطوط</a:t>
            </a:r>
            <a:endParaRPr lang="en-US" sz="3600" b="1" i="0" u="none" strike="noStrike" baseline="0" dirty="0">
              <a:latin typeface="QuaySansITCPro-Medium"/>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32144" y="1852723"/>
            <a:ext cx="5689021" cy="4486100"/>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Under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multiple line exclusive agency system, agents who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sell primarily property and casualty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also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sell individual life and health insurance products.</a:t>
            </a:r>
          </a:p>
          <a:p>
            <a:pPr>
              <a:lnSpc>
                <a:spcPct val="150000"/>
              </a:lnSpc>
            </a:pPr>
            <a:r>
              <a:rPr lang="en-US" sz="1600" dirty="0">
                <a:solidFill>
                  <a:srgbClr val="0A1F61"/>
                </a:solidFill>
                <a:cs typeface="Tajawal ExtraBold" panose="00000800000000000000" pitchFamily="2" charset="-78"/>
              </a:rPr>
              <a:t>These agents are also called captive agents. Under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this system, agents represent only one insurer or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group of insurers that are financially interrelated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or under common ownership. For example, an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agent may sell an auto or homeowners policy to a</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client. Depending on the client’s needs and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products available, the agent can also sell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life insurance, health insurance, annuities, mutual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funds, individual retirement accounts, and other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products as well. State Farm Mutual and Allstate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are examples of this system.</a:t>
            </a:r>
            <a:endParaRPr lang="en-MY" sz="1600"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055E633E-A087-830B-7132-FFE74C41B580}"/>
              </a:ext>
            </a:extLst>
          </p:cNvPr>
          <p:cNvSpPr txBox="1"/>
          <p:nvPr/>
        </p:nvSpPr>
        <p:spPr>
          <a:xfrm>
            <a:off x="6224631" y="2018281"/>
            <a:ext cx="5689021" cy="415498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في ظل نظام الوكالة الحصرية متعددة الخطوط، يقوم الوكلاء الذين يبيعون بشكل أساسي تأمين الممتلكات والحوادث ببيع منتجات التأمين على الحياة والتأمين الصحي الفردي أيضًا.</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يُطلق على هؤلاء الوكلاء أيضًا اسم الوكلاء الحصريين. في هذا النظام، يمثل الوكلاء شركة تأمين واحدة فقط أو مجموعة من شركات التأمين التي ترتبط مالياً أو تكون تحت ملكية مشتركة. على سبيل المثال، قد يبيع الوكيل بوليصة تأمين على السيارات أو المنازل للعميل. وبناءً على احتياجات العميل والمنتجات التأمينية المتاحة، يمكن للوكيل أيضًا بيع تأمين على الحياة، وتأمين صحي، والمعاشات، وصناديق استثمار مشتركة، وحسابات تقاعد فردية، ومنتجات أخرى. تعتبر شركات مثل </a:t>
            </a:r>
            <a:r>
              <a:rPr lang="en-MY" sz="2400" dirty="0">
                <a:latin typeface="Traditional Arabic" panose="02020603050405020304" pitchFamily="18" charset="-78"/>
                <a:cs typeface="Traditional Arabic" panose="02020603050405020304" pitchFamily="18" charset="-78"/>
              </a:rPr>
              <a:t>State Farm Mutual </a:t>
            </a:r>
            <a:r>
              <a:rPr lang="ar-YE" sz="2400" dirty="0">
                <a:latin typeface="Traditional Arabic" panose="02020603050405020304" pitchFamily="18" charset="-78"/>
                <a:cs typeface="Traditional Arabic" panose="02020603050405020304" pitchFamily="18" charset="-78"/>
              </a:rPr>
              <a:t>و</a:t>
            </a:r>
            <a:r>
              <a:rPr lang="en-MY" sz="2400" dirty="0">
                <a:latin typeface="Traditional Arabic" panose="02020603050405020304" pitchFamily="18" charset="-78"/>
                <a:cs typeface="Traditional Arabic" panose="02020603050405020304" pitchFamily="18" charset="-78"/>
              </a:rPr>
              <a:t>Allstate </a:t>
            </a:r>
            <a:r>
              <a:rPr lang="ar-YE" sz="2400" dirty="0">
                <a:latin typeface="Traditional Arabic" panose="02020603050405020304" pitchFamily="18" charset="-78"/>
                <a:cs typeface="Traditional Arabic" panose="02020603050405020304" pitchFamily="18" charset="-78"/>
              </a:rPr>
              <a:t>أمثلة على هذا النظام</a:t>
            </a:r>
            <a:r>
              <a:rPr lang="ar-YE" dirty="0"/>
              <a:t>.</a:t>
            </a:r>
            <a:endParaRPr lang="en-MY" dirty="0"/>
          </a:p>
        </p:txBody>
      </p:sp>
    </p:spTree>
    <p:extLst>
      <p:ext uri="{BB962C8B-B14F-4D97-AF65-F5344CB8AC3E}">
        <p14:creationId xmlns:p14="http://schemas.microsoft.com/office/powerpoint/2010/main" val="109059801"/>
      </p:ext>
    </p:extLst>
  </p:cSld>
  <p:clrMapOvr>
    <a:masterClrMapping/>
  </p:clrMapOvr>
  <mc:AlternateContent xmlns:mc="http://schemas.openxmlformats.org/markup-compatibility/2006" xmlns:p14="http://schemas.microsoft.com/office/powerpoint/2010/main">
    <mc:Choice Requires="p14">
      <p:transition spd="slow" p14:dur="2000" advTm="91464"/>
    </mc:Choice>
    <mc:Fallback xmlns="">
      <p:transition spd="slow" advTm="914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2"/>
            <a:ext cx="8639175" cy="10763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Independent Agents</a:t>
            </a:r>
            <a:endParaRPr lang="ar-YE" sz="3600" b="1" i="0" u="none" strike="noStrike" baseline="0" dirty="0">
              <a:latin typeface="QuaySansITCPro-Medium"/>
            </a:endParaRPr>
          </a:p>
          <a:p>
            <a:pPr algn="ctr"/>
            <a:r>
              <a:rPr lang="ar-YE" sz="3600" b="1" dirty="0">
                <a:latin typeface="Traditional Arabic" panose="02020603050405020304" pitchFamily="18" charset="-78"/>
                <a:cs typeface="Traditional Arabic" panose="02020603050405020304" pitchFamily="18" charset="-78"/>
              </a:rPr>
              <a:t>الوكلاء المستقلون</a:t>
            </a:r>
            <a:endParaRPr lang="en-US" sz="3600" b="1"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68497" y="2018281"/>
            <a:ext cx="10974085" cy="142763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Independent property and casualty agents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independent contractors who represent several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insurers and sell primarily property and casualty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In addition to property and casualty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many independent agents also sell life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health insurance to their clients..</a:t>
            </a:r>
            <a:endParaRPr lang="en-MY" sz="2000"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8FFDF089-EF8A-6E13-1734-069752CC20A7}"/>
              </a:ext>
            </a:extLst>
          </p:cNvPr>
          <p:cNvSpPr txBox="1"/>
          <p:nvPr/>
        </p:nvSpPr>
        <p:spPr>
          <a:xfrm>
            <a:off x="653056" y="3943171"/>
            <a:ext cx="10974085" cy="1569660"/>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الوكلاء المستقلون للتأمين على الممتلكات والحوادث هم مقاولون مستقلون يمثلون عدة شركات تأمين ويبيعون بشكل رئيسي تأمين الممتلكات والحوادث. بالإضافة إلى تأمين الممتلكات والحوادث، يقوم العديد من الوكلاء المستقلين أيضًا ببيع تأمين الحياة والتأمين الصحي لعملائهم.</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12179900"/>
      </p:ext>
    </p:extLst>
  </p:cSld>
  <p:clrMapOvr>
    <a:masterClrMapping/>
  </p:clrMapOvr>
  <mc:AlternateContent xmlns:mc="http://schemas.openxmlformats.org/markup-compatibility/2006" xmlns:p14="http://schemas.microsoft.com/office/powerpoint/2010/main">
    <mc:Choice Requires="p14">
      <p:transition spd="slow" p14:dur="2000" advTm="60686"/>
    </mc:Choice>
    <mc:Fallback xmlns="">
      <p:transition spd="slow" advTm="606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920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612397"/>
            <a:ext cx="8639175" cy="126609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Personal-Producing General Agent (PPGA)</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الوكيل العام للإنتاج</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68497" y="2075431"/>
            <a:ext cx="11255005" cy="4093428"/>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Some independent agents place substantial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amounts of business with one insurer and enter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into a special financial arrangement with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A personal-producing general agent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(PPGA) is an independent agent who receives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special financial consideration for meeting minimum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sales requirements.</a:t>
            </a:r>
            <a:endParaRPr lang="ar-YE" sz="2000" dirty="0">
              <a:solidFill>
                <a:srgbClr val="0A1F61"/>
              </a:solidFill>
              <a:cs typeface="Tajawal ExtraBold" panose="00000800000000000000" pitchFamily="2" charset="-78"/>
            </a:endParaRPr>
          </a:p>
          <a:p>
            <a:pPr algn="r" rtl="1">
              <a:lnSpc>
                <a:spcPct val="150000"/>
              </a:lnSpc>
            </a:pPr>
            <a:r>
              <a:rPr lang="ar-YE" sz="3200" dirty="0">
                <a:solidFill>
                  <a:srgbClr val="0A1F61"/>
                </a:solidFill>
                <a:latin typeface="Traditional Arabic" panose="02020603050405020304" pitchFamily="18" charset="-78"/>
                <a:cs typeface="Traditional Arabic" panose="02020603050405020304" pitchFamily="18" charset="-78"/>
              </a:rPr>
              <a:t>يضع بعض الوكلاء المستقلين كميات كبيرة من الأعمال مع شركة تأمين واحدة ويدخلون في ترتيب مالي خاص مع تلك الشركة.وكيل عام منتج هو وكيل مستقل يحصل على اعتبارات مالية خاصة لتحقيق متطلبات مبيعات معينة.</a:t>
            </a:r>
            <a:endParaRPr lang="en-MY" sz="32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305299413"/>
      </p:ext>
    </p:extLst>
  </p:cSld>
  <p:clrMapOvr>
    <a:masterClrMapping/>
  </p:clrMapOvr>
  <mc:AlternateContent xmlns:mc="http://schemas.openxmlformats.org/markup-compatibility/2006" xmlns:p14="http://schemas.microsoft.com/office/powerpoint/2010/main">
    <mc:Choice Requires="p14">
      <p:transition spd="slow" p14:dur="2000" advTm="61056"/>
    </mc:Choice>
    <mc:Fallback xmlns="">
      <p:transition spd="slow" advTm="610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1"/>
            <a:ext cx="8639175" cy="1152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Brokers</a:t>
            </a:r>
            <a:endParaRPr lang="ar-YE" sz="3600" b="1" i="0" u="none" strike="noStrike" baseline="0" dirty="0">
              <a:latin typeface="QuaySansITCPro-Medium"/>
            </a:endParaRPr>
          </a:p>
          <a:p>
            <a:pPr algn="ctr"/>
            <a:r>
              <a:rPr lang="ar-YE" sz="3600" b="1" dirty="0">
                <a:latin typeface="Traditional Arabic" panose="02020603050405020304" pitchFamily="18" charset="-78"/>
                <a:cs typeface="Traditional Arabic" panose="02020603050405020304" pitchFamily="18" charset="-78"/>
              </a:rPr>
              <a:t>الوسطاء</a:t>
            </a:r>
            <a:endParaRPr lang="en-US" sz="3600" b="1"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10461" y="2425582"/>
            <a:ext cx="11371078" cy="3747180"/>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Life insurance and annuities are also sold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brokers. Brokers are independent agents who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do not have an exclusive contract with any single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or an obligation to sell the insurance products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a single insurer. Although brokers may place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substantial amount of business with a particular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they have no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obligation to sell a certain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amount of insurance for that insurer.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 Brokers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usually enter into separate agency contracts with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each insurer in which business is placed.</a:t>
            </a:r>
            <a:endParaRPr lang="ar-YE" sz="2000" dirty="0">
              <a:solidFill>
                <a:srgbClr val="0A1F61"/>
              </a:solidFill>
              <a:cs typeface="Tajawal ExtraBold" panose="00000800000000000000" pitchFamily="2" charset="-78"/>
            </a:endParaRPr>
          </a:p>
          <a:p>
            <a:pPr algn="r" rtl="1">
              <a:lnSpc>
                <a:spcPct val="150000"/>
              </a:lnSpc>
            </a:pPr>
            <a:r>
              <a:rPr lang="ar-YE" sz="2000" dirty="0">
                <a:latin typeface="Traditional Arabic" panose="02020603050405020304" pitchFamily="18" charset="-78"/>
                <a:cs typeface="Traditional Arabic" panose="02020603050405020304" pitchFamily="18" charset="-78"/>
              </a:rPr>
              <a:t>يتم أيضًا بيع التأمين على الحياة والمعاشات السنوية عن طريق الوسطاء وهم وكلاء مستقلون ليس لديهم عقد حصري مع شركة تأمين معينة ولا التزام ببيع منتجات التأمين الخاصة بشركة تأمين واحدة فقط. على الرغم من أن الوسطاء قد يقومون بتقديم نسبة كبيرة من الأعمال إلى شركة تأمين معينة، إلا أنهم ليسوا ملزمين ببيع كمية محددة من التأمين لتلك الشركة. عادةً ما يقوم الوسطاء بإبرام عقود وكالة منفصلة مع كل شركة تأمين يتم تقديم الأعمال لها.</a:t>
            </a:r>
            <a:endParaRPr lang="en-MY" sz="20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130788310"/>
      </p:ext>
    </p:extLst>
  </p:cSld>
  <p:clrMapOvr>
    <a:masterClrMapping/>
  </p:clrMapOvr>
  <mc:AlternateContent xmlns:mc="http://schemas.openxmlformats.org/markup-compatibility/2006" xmlns:p14="http://schemas.microsoft.com/office/powerpoint/2010/main">
    <mc:Choice Requires="p14">
      <p:transition spd="slow" p14:dur="2000" advTm="83631"/>
    </mc:Choice>
    <mc:Fallback xmlns="">
      <p:transition spd="slow" advTm="836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823681" y="848180"/>
            <a:ext cx="8639175" cy="9887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Financial Institution Distribution Systems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أنظمة توزيع المؤسسات المالية</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51671" y="2425582"/>
            <a:ext cx="11102130" cy="336245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Many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insurers today use commercial banks and other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institutions as a distribution system 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market life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and annuity products. Commercial banks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becoming increasingly more important in the marketing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fixed and variable annuities, and to a lesser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degree, life insurance</a:t>
            </a:r>
            <a:endParaRPr lang="ar-YE" sz="2000" dirty="0">
              <a:solidFill>
                <a:srgbClr val="0A1F61"/>
              </a:solidFill>
              <a:cs typeface="Tajawal ExtraBold" panose="00000800000000000000" pitchFamily="2" charset="-78"/>
            </a:endParaRPr>
          </a:p>
          <a:p>
            <a:pPr algn="r" rtl="1">
              <a:lnSpc>
                <a:spcPct val="150000"/>
              </a:lnSpc>
            </a:pPr>
            <a:r>
              <a:rPr lang="ar-YE" sz="2800" dirty="0">
                <a:latin typeface="Traditional Arabic" panose="02020603050405020304" pitchFamily="18" charset="-78"/>
                <a:cs typeface="Traditional Arabic" panose="02020603050405020304" pitchFamily="18" charset="-78"/>
              </a:rPr>
              <a:t>تستخدم العديد من شركات التأمين اليوم البنوك التجارية وغيرها من المؤسسات المالية كنظام توزيع لتسويق منتجات التأمين على الحياة ومنتجات تأمين المعاشات. وتكتسب البنوك التجارية أهمية متزايدة في تسويق تأمين المعاشات الثابتة والمتغيرة، وبدرجة أقل في تسويق التأمين على الحياة.</a:t>
            </a:r>
            <a:endParaRPr lang="en-MY"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194747793"/>
      </p:ext>
    </p:extLst>
  </p:cSld>
  <p:clrMapOvr>
    <a:masterClrMapping/>
  </p:clrMapOvr>
  <mc:AlternateContent xmlns:mc="http://schemas.openxmlformats.org/markup-compatibility/2006" xmlns:p14="http://schemas.microsoft.com/office/powerpoint/2010/main">
    <mc:Choice Requires="p14">
      <p:transition spd="slow" p14:dur="2000" advTm="66160"/>
    </mc:Choice>
    <mc:Fallback xmlns="">
      <p:transition spd="slow" advTm="6616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12259"/>
            <a:ext cx="9385391" cy="886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592340"/>
            <a:ext cx="8639175" cy="9753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Direct Response System</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نظام الاستجابة المباشرة </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85526" y="1613418"/>
            <a:ext cx="5814606" cy="5224764"/>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The direct response system</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is a marketing system by which life and health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products are sold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directly to consumers without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 face-to-face meeting with an agent. Potential customers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are solicited by television, radio, mail, newspapers,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the Internet. Some insurers use telemarketing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to sell their products; others advertise extensively 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television. Many insurers have websites through</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which life and health insurance can be sold directly to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consumer.</a:t>
            </a:r>
            <a:r>
              <a:rPr lang="ar-YE" sz="1600" dirty="0">
                <a:solidFill>
                  <a:srgbClr val="0A1F61"/>
                </a:solidFill>
                <a:cs typeface="Tajawal ExtraBold" panose="00000800000000000000" pitchFamily="2" charset="-78"/>
              </a:rPr>
              <a:t> </a:t>
            </a:r>
          </a:p>
          <a:p>
            <a:pPr>
              <a:lnSpc>
                <a:spcPct val="150000"/>
              </a:lnSpc>
            </a:pPr>
            <a:r>
              <a:rPr lang="en-US" sz="1600" dirty="0">
                <a:solidFill>
                  <a:srgbClr val="0A1F61"/>
                </a:solidFill>
                <a:cs typeface="Tajawal ExtraBold" panose="00000800000000000000" pitchFamily="2" charset="-78"/>
              </a:rPr>
              <a:t>The direct response system has several advantages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to insurers. Insurers gain access to large markets;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acquisition costs can be held down; and uncomplicated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products, such as term insurance, can be sold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effectively. One disadvantage, however, is that complex</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products are often difficult to sell because an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agent’s services may be required.</a:t>
            </a:r>
            <a:endParaRPr lang="en-MY" sz="16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7DEC4FDC-3A36-D4C8-E27B-185B0C7335CC}"/>
              </a:ext>
            </a:extLst>
          </p:cNvPr>
          <p:cNvSpPr txBox="1"/>
          <p:nvPr/>
        </p:nvSpPr>
        <p:spPr>
          <a:xfrm>
            <a:off x="6400800" y="1747779"/>
            <a:ext cx="5679345" cy="4893647"/>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نظام الاستجابة المباشرة هو نظام تسويق يتم من خلاله بيع منتجات التأمين على الحياة والصحة مباشرة للمستهلكين دون الحاجة إلى مقابلة وجهاً لوجه مع وكيل. يتم استهداف العملاء المحتملين عبر التلفزيون، الراديو، البريد، الصحف، والإنترنت. يستخدم بعض شركات التأمين التسويق عبر الهاتف لبيع منتجاتهم، بينما تقوم شركات أخرى بالإعلان بشكل مكثف على التلفزيون. كما أن العديد من شركات التأمين لديها مواقع إلكترونية يمكن من خلالها بيع التأمين على الحياة والصحة مباشرةً للمستهلك.</a:t>
            </a:r>
          </a:p>
          <a:p>
            <a:pPr algn="r" rtl="1"/>
            <a:r>
              <a:rPr lang="ar-YE" sz="2400" dirty="0">
                <a:latin typeface="Traditional Arabic" panose="02020603050405020304" pitchFamily="18" charset="-78"/>
                <a:cs typeface="Traditional Arabic" panose="02020603050405020304" pitchFamily="18" charset="-78"/>
              </a:rPr>
              <a:t>يوفر نظام الاستجابة المباشرة عدة مزايا لشركات التأمين، منها الوصول إلى أسواق كبيرة، وخفض تكاليف الاستحواذ، وبيع المنتجات البسيطة بفعالية، مثل التأمين المؤقت. ومع ذلك، من عيوب هذا النظام أن بيع المنتجات المعقدة يكون صعباً في كثير من الأحيان، حيث قد تكون خدمات الوكيل مطلوبة.</a:t>
            </a:r>
          </a:p>
        </p:txBody>
      </p:sp>
    </p:spTree>
    <p:extLst>
      <p:ext uri="{BB962C8B-B14F-4D97-AF65-F5344CB8AC3E}">
        <p14:creationId xmlns:p14="http://schemas.microsoft.com/office/powerpoint/2010/main" val="4188623104"/>
      </p:ext>
    </p:extLst>
  </p:cSld>
  <p:clrMapOvr>
    <a:masterClrMapping/>
  </p:clrMapOvr>
  <mc:AlternateContent xmlns:mc="http://schemas.openxmlformats.org/markup-compatibility/2006" xmlns:p14="http://schemas.microsoft.com/office/powerpoint/2010/main">
    <mc:Choice Requires="p14">
      <p:transition spd="slow" p14:dur="2000" advTm="114916"/>
    </mc:Choice>
    <mc:Fallback xmlns="">
      <p:transition spd="slow" advTm="11491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50256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612396"/>
            <a:ext cx="8639175" cy="998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Other Distribution Systems</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أنظمة توزيع أخرى</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89615" y="1529665"/>
            <a:ext cx="6288022" cy="5248809"/>
          </a:xfrm>
          <a:prstGeom prst="rect">
            <a:avLst/>
          </a:prstGeom>
          <a:noFill/>
        </p:spPr>
        <p:txBody>
          <a:bodyPr wrap="square">
            <a:spAutoFit/>
          </a:bodyPr>
          <a:lstStyle/>
          <a:p>
            <a:pPr>
              <a:lnSpc>
                <a:spcPct val="150000"/>
              </a:lnSpc>
            </a:pPr>
            <a:r>
              <a:rPr lang="en-US" sz="1500" dirty="0">
                <a:solidFill>
                  <a:srgbClr val="0A1F61"/>
                </a:solidFill>
                <a:cs typeface="Tajawal ExtraBold" panose="00000800000000000000" pitchFamily="2" charset="-78"/>
              </a:rPr>
              <a:t>Life insurers also use a</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variety of additional distribution systems to sell their</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products. They include the following:</a:t>
            </a:r>
          </a:p>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Worksite Marketing. Under this system, individual</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producers go into a business firm, and, with the approval of management, conduct</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sales interviews on site with employees interested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in purchasing life insurance products or</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annuities. There are few direct costs or fees</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to employers, and this method is especially</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appropriate for low-income and middle-income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markets.</a:t>
            </a:r>
          </a:p>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Stock Brokers. Many stock brokers are also</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licensed to sell life insurance products and fixed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and variable annuities. As a result, stock brokers</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can better meet both the investment needs and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life insurance needs of clients.</a:t>
            </a:r>
          </a:p>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Financial Planners. Financial planners provide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advice to clients on investments, estate planning,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taxation, wealth management, and insurance.</a:t>
            </a:r>
            <a:r>
              <a:rPr lang="ar-YE" sz="1500" dirty="0">
                <a:solidFill>
                  <a:srgbClr val="0A1F61"/>
                </a:solidFill>
                <a:cs typeface="Tajawal ExtraBold" panose="00000800000000000000" pitchFamily="2" charset="-78"/>
              </a:rPr>
              <a:t> </a:t>
            </a:r>
            <a:endParaRPr lang="en-MY" sz="15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A3AE0E18-AB44-F6A2-E514-750445E39570}"/>
              </a:ext>
            </a:extLst>
          </p:cNvPr>
          <p:cNvSpPr txBox="1"/>
          <p:nvPr/>
        </p:nvSpPr>
        <p:spPr>
          <a:xfrm>
            <a:off x="6585357" y="1724653"/>
            <a:ext cx="5427677" cy="4893647"/>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تستخدم شركات التأمين على الحياة أيضًا مجموعة متنوعة من أنظمة التوزيع الإضافية لبيع منتجاتها. وتشمل ما يلي:</a:t>
            </a:r>
          </a:p>
          <a:p>
            <a:pPr algn="r" rtl="1"/>
            <a:r>
              <a:rPr lang="ar-YE" sz="2400" b="1" dirty="0">
                <a:latin typeface="Traditional Arabic" panose="02020603050405020304" pitchFamily="18" charset="-78"/>
                <a:cs typeface="Traditional Arabic" panose="02020603050405020304" pitchFamily="18" charset="-78"/>
              </a:rPr>
              <a:t>التسويق في موقع العمل</a:t>
            </a:r>
            <a:r>
              <a:rPr lang="ar-YE" sz="2400" dirty="0">
                <a:latin typeface="Traditional Arabic" panose="02020603050405020304" pitchFamily="18" charset="-78"/>
                <a:cs typeface="Traditional Arabic" panose="02020603050405020304" pitchFamily="18" charset="-78"/>
              </a:rPr>
              <a:t>: في ظل هذا النظام، يقوم وكلاء فرديون بزيارة شركة تجارية، وبدعم من إدارة الشركة، يجرون مقابلات مبيعات في الموقع مع الموظفين المهتمين بشراء منتجات التأمين على الحياة أو المعاشات. يتسم هذا الأسلوب بكونه منخفض التكاليف المباشرة أو الرسوم على أصحاب العمل، ويعد ملائمًا بشكل خاص للأسواق ذات الدخل المنخفض والمتوسط.</a:t>
            </a:r>
          </a:p>
          <a:p>
            <a:pPr algn="r" rtl="1"/>
            <a:r>
              <a:rPr lang="ar-YE" sz="2400" b="1" dirty="0">
                <a:latin typeface="Traditional Arabic" panose="02020603050405020304" pitchFamily="18" charset="-78"/>
                <a:cs typeface="Traditional Arabic" panose="02020603050405020304" pitchFamily="18" charset="-78"/>
              </a:rPr>
              <a:t>وسطاء الأسهم</a:t>
            </a:r>
            <a:r>
              <a:rPr lang="ar-YE" sz="2400" dirty="0">
                <a:latin typeface="Traditional Arabic" panose="02020603050405020304" pitchFamily="18" charset="-78"/>
                <a:cs typeface="Traditional Arabic" panose="02020603050405020304" pitchFamily="18" charset="-78"/>
              </a:rPr>
              <a:t>: يتمتع العديد من وسطاء الأسهم بتراخيص لبيع منتجات التأمين على الحياة والمعاشات الثابتة والمتغيرة، مما يتيح لهم تلبية احتياجات العملاء الاستثمارية واحتياجاتهم التأمينية معًا.</a:t>
            </a:r>
          </a:p>
          <a:p>
            <a:pPr algn="r" rtl="1"/>
            <a:r>
              <a:rPr lang="ar-YE" sz="2400" b="1" dirty="0">
                <a:latin typeface="Traditional Arabic" panose="02020603050405020304" pitchFamily="18" charset="-78"/>
                <a:cs typeface="Traditional Arabic" panose="02020603050405020304" pitchFamily="18" charset="-78"/>
              </a:rPr>
              <a:t>المخططون الماليون</a:t>
            </a:r>
            <a:r>
              <a:rPr lang="ar-YE" sz="2400" dirty="0">
                <a:latin typeface="Traditional Arabic" panose="02020603050405020304" pitchFamily="18" charset="-78"/>
                <a:cs typeface="Traditional Arabic" panose="02020603050405020304" pitchFamily="18" charset="-78"/>
              </a:rPr>
              <a:t>: يقدم المخططون الماليون نصائح للعملاء بشأن الاستثمارات وتخطيط التركات والضرائب وإدارة الثروات والتأمين.</a:t>
            </a:r>
          </a:p>
        </p:txBody>
      </p:sp>
    </p:spTree>
    <p:extLst>
      <p:ext uri="{BB962C8B-B14F-4D97-AF65-F5344CB8AC3E}">
        <p14:creationId xmlns:p14="http://schemas.microsoft.com/office/powerpoint/2010/main" val="163161256"/>
      </p:ext>
    </p:extLst>
  </p:cSld>
  <p:clrMapOvr>
    <a:masterClrMapping/>
  </p:clrMapOvr>
  <mc:AlternateContent xmlns:mc="http://schemas.openxmlformats.org/markup-compatibility/2006" xmlns:p14="http://schemas.microsoft.com/office/powerpoint/2010/main">
    <mc:Choice Requires="p14">
      <p:transition spd="slow" p14:dur="2000" advTm="99623"/>
    </mc:Choice>
    <mc:Fallback xmlns="">
      <p:transition spd="slow" advTm="996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69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4" y="655815"/>
            <a:ext cx="8639175" cy="10071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0" u="none" strike="noStrike" baseline="0" dirty="0">
                <a:latin typeface="QuaySansITCPro-Medium"/>
              </a:rPr>
              <a:t>Property and Casualty Insurance Marketing</a:t>
            </a:r>
            <a:endParaRPr lang="ar-YE" sz="3200" b="1" i="0" u="none" strike="noStrike" baseline="0" dirty="0">
              <a:latin typeface="QuaySansITCPro-Medium"/>
            </a:endParaRPr>
          </a:p>
          <a:p>
            <a:pPr algn="ctr"/>
            <a:r>
              <a:rPr lang="ar-YE" sz="3200" b="1" i="0" u="none" strike="noStrike" baseline="0" dirty="0">
                <a:latin typeface="Traditional Arabic" panose="02020603050405020304" pitchFamily="18" charset="-78"/>
                <a:cs typeface="Traditional Arabic" panose="02020603050405020304" pitchFamily="18" charset="-78"/>
              </a:rPr>
              <a:t>تسويق التأمين على الممتلكات والحوادث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14781" y="2032226"/>
            <a:ext cx="5681220" cy="3737946"/>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major distribution systems for marketing property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casualty insurance 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agency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Exclusive agency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Direct writer</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Direct response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Multiple distribution systems</a:t>
            </a:r>
            <a:endParaRPr lang="en-MY" sz="20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B3A7EB9D-7E4B-7B7E-07B1-C30C4A6E6EBA}"/>
              </a:ext>
            </a:extLst>
          </p:cNvPr>
          <p:cNvSpPr txBox="1"/>
          <p:nvPr/>
        </p:nvSpPr>
        <p:spPr>
          <a:xfrm>
            <a:off x="6325298" y="2566760"/>
            <a:ext cx="5028501" cy="3539430"/>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تشمل الأنظمة الرئيسية لتوزيع وتسويق التأمين على الممتلكات والحوادث ما يلي:</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نظام الوكالة المستقلة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نظام الوكالة الحصرية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الكاتب  المباشر</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نظام الاستجابة المباشرة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أنظمة التوزيع المتعددة</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79049246"/>
      </p:ext>
    </p:extLst>
  </p:cSld>
  <p:clrMapOvr>
    <a:masterClrMapping/>
  </p:clrMapOvr>
  <mc:AlternateContent xmlns:mc="http://schemas.openxmlformats.org/markup-compatibility/2006" xmlns:p14="http://schemas.microsoft.com/office/powerpoint/2010/main">
    <mc:Choice Requires="p14">
      <p:transition spd="slow" p14:dur="2000" advTm="154123"/>
    </mc:Choice>
    <mc:Fallback xmlns="">
      <p:transition spd="slow" advTm="15412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4376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648289"/>
            <a:ext cx="8639175" cy="9540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Independent agency system</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نظام الوكالة المستقلة</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23171" y="1725214"/>
            <a:ext cx="5608514" cy="4484497"/>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which is sometimes called the American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agency system, has several basic characteristics.</a:t>
            </a:r>
          </a:p>
          <a:p>
            <a:pPr>
              <a:lnSpc>
                <a:spcPct val="150000"/>
              </a:lnSpc>
            </a:pPr>
            <a:r>
              <a:rPr lang="en-US" sz="1600" b="1" dirty="0">
                <a:solidFill>
                  <a:srgbClr val="0A1F61"/>
                </a:solidFill>
                <a:cs typeface="Tajawal ExtraBold" panose="00000800000000000000" pitchFamily="2" charset="-78"/>
              </a:rPr>
              <a:t>First, </a:t>
            </a:r>
            <a:r>
              <a:rPr lang="en-US" sz="1600" dirty="0">
                <a:solidFill>
                  <a:srgbClr val="0A1F61"/>
                </a:solidFill>
                <a:cs typeface="Tajawal ExtraBold" panose="00000800000000000000" pitchFamily="2" charset="-78"/>
              </a:rPr>
              <a:t>the independent agency is a business firm that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usually represents several unrelated insurers. Agents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are authorized to write business on behalf of these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insurers and, in turn, are paid a commission based 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amount of business produced.</a:t>
            </a:r>
          </a:p>
          <a:p>
            <a:pPr>
              <a:lnSpc>
                <a:spcPct val="150000"/>
              </a:lnSpc>
            </a:pPr>
            <a:r>
              <a:rPr lang="en-US" sz="1600" b="1" dirty="0">
                <a:solidFill>
                  <a:srgbClr val="0A1F61"/>
                </a:solidFill>
                <a:cs typeface="Tajawal ExtraBold" panose="00000800000000000000" pitchFamily="2" charset="-78"/>
              </a:rPr>
              <a:t>Second, </a:t>
            </a:r>
            <a:r>
              <a:rPr lang="en-US" sz="1600" dirty="0">
                <a:solidFill>
                  <a:srgbClr val="0A1F61"/>
                </a:solidFill>
                <a:cs typeface="Tajawal ExtraBold" panose="00000800000000000000" pitchFamily="2" charset="-78"/>
              </a:rPr>
              <a:t>the agency owns the expirations or renewal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rights to the business. If a policy comes up for renewal, the agency can place the business with another insurer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if it chooses to do so.</a:t>
            </a:r>
          </a:p>
          <a:p>
            <a:pPr>
              <a:lnSpc>
                <a:spcPct val="150000"/>
              </a:lnSpc>
            </a:pPr>
            <a:r>
              <a:rPr lang="en-US" sz="1600" b="1" dirty="0">
                <a:solidFill>
                  <a:srgbClr val="0A1F61"/>
                </a:solidFill>
                <a:cs typeface="Tajawal ExtraBold" panose="00000800000000000000" pitchFamily="2" charset="-78"/>
              </a:rPr>
              <a:t>Third, </a:t>
            </a:r>
            <a:r>
              <a:rPr lang="en-US" sz="1600" dirty="0">
                <a:solidFill>
                  <a:srgbClr val="0A1F61"/>
                </a:solidFill>
                <a:cs typeface="Tajawal ExtraBold" panose="00000800000000000000" pitchFamily="2" charset="-78"/>
              </a:rPr>
              <a:t>the independent agent is compensated by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commissions that vary by line of insurance.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commission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rate on renewal business generally is the same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as that paid on new business.</a:t>
            </a:r>
            <a:endParaRPr lang="ar-YE" sz="16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997F338A-252E-863F-6BC8-580AF66295CC}"/>
              </a:ext>
            </a:extLst>
          </p:cNvPr>
          <p:cNvSpPr txBox="1"/>
          <p:nvPr/>
        </p:nvSpPr>
        <p:spPr>
          <a:xfrm>
            <a:off x="6031685" y="1595021"/>
            <a:ext cx="5996729" cy="5262979"/>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نظام الوكالة المستقلة، الذي يُطلق عليه أحيانًا نظام الوكالة الأمريكي، له عدة خصائص أساسية.</a:t>
            </a:r>
          </a:p>
          <a:p>
            <a:pPr algn="r" rtl="1"/>
            <a:r>
              <a:rPr lang="ar-YE" sz="2800" b="1" dirty="0">
                <a:latin typeface="Traditional Arabic" panose="02020603050405020304" pitchFamily="18" charset="-78"/>
                <a:cs typeface="Traditional Arabic" panose="02020603050405020304" pitchFamily="18" charset="-78"/>
              </a:rPr>
              <a:t>أولاً</a:t>
            </a:r>
            <a:r>
              <a:rPr lang="ar-YE" sz="2800" dirty="0">
                <a:latin typeface="Traditional Arabic" panose="02020603050405020304" pitchFamily="18" charset="-78"/>
                <a:cs typeface="Traditional Arabic" panose="02020603050405020304" pitchFamily="18" charset="-78"/>
              </a:rPr>
              <a:t>، الوكالة المستقلة هي شركة تجارية تمثل عادةً عدة شركات تأمين غير مرتبطة ببعضها. ويكون الوكلاء مخولين بإصدار وثائق التأمين نيابة عن هذه الشركات، ويحصلون في المقابل على عمولة تستند إلى حجم الأعمال المُنتجة.</a:t>
            </a:r>
          </a:p>
          <a:p>
            <a:pPr algn="r" rtl="1"/>
            <a:r>
              <a:rPr lang="ar-YE" sz="2800" b="1" dirty="0">
                <a:latin typeface="Traditional Arabic" panose="02020603050405020304" pitchFamily="18" charset="-78"/>
                <a:cs typeface="Traditional Arabic" panose="02020603050405020304" pitchFamily="18" charset="-78"/>
              </a:rPr>
              <a:t>ثانياً</a:t>
            </a:r>
            <a:r>
              <a:rPr lang="ar-YE" sz="2800" dirty="0">
                <a:latin typeface="Traditional Arabic" panose="02020603050405020304" pitchFamily="18" charset="-78"/>
                <a:cs typeface="Traditional Arabic" panose="02020603050405020304" pitchFamily="18" charset="-78"/>
              </a:rPr>
              <a:t>، الوكالة تمتلك حقوق انتهاء أو تجديد العقود المتعلقة بالأعمال. فإذا كانت هناك وثيقة تأمين تحتاج إلى التجديد، يمكن للوكالة نقل العمل إلى شركة تأمين أخرى إذا رغبت بذلك.</a:t>
            </a:r>
          </a:p>
          <a:p>
            <a:pPr algn="r" rtl="1"/>
            <a:r>
              <a:rPr lang="ar-YE" sz="2800" b="1" dirty="0">
                <a:latin typeface="Traditional Arabic" panose="02020603050405020304" pitchFamily="18" charset="-78"/>
                <a:cs typeface="Traditional Arabic" panose="02020603050405020304" pitchFamily="18" charset="-78"/>
              </a:rPr>
              <a:t>ثالثاً</a:t>
            </a:r>
            <a:r>
              <a:rPr lang="ar-YE" sz="2800" dirty="0">
                <a:latin typeface="Traditional Arabic" panose="02020603050405020304" pitchFamily="18" charset="-78"/>
                <a:cs typeface="Traditional Arabic" panose="02020603050405020304" pitchFamily="18" charset="-78"/>
              </a:rPr>
              <a:t>، يتم تعويض الوكيل المستقل بعمولات تختلف حسب نوع التأمين. وعادةً ما يكون معدل العمولة على التجديدات هو نفسه المعدل المدفوع على الأعمال الجديدة.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31097278"/>
      </p:ext>
    </p:extLst>
  </p:cSld>
  <p:clrMapOvr>
    <a:masterClrMapping/>
  </p:clrMapOvr>
  <mc:AlternateContent xmlns:mc="http://schemas.openxmlformats.org/markup-compatibility/2006" xmlns:p14="http://schemas.microsoft.com/office/powerpoint/2010/main">
    <mc:Choice Requires="p14">
      <p:transition spd="slow" p14:dur="2000" advTm="104354"/>
    </mc:Choice>
    <mc:Fallback xmlns="">
      <p:transition spd="slow" advTm="10435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523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1962150" y="905830"/>
            <a:ext cx="8639175"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Exclusive Agency System</a:t>
            </a:r>
            <a:endParaRPr lang="ar-YE" sz="3600" b="1" i="0" u="none" strike="noStrike" baseline="0" dirty="0">
              <a:latin typeface="QuaySansITCPro-Medium"/>
            </a:endParaRPr>
          </a:p>
          <a:p>
            <a:pPr algn="ctr"/>
            <a:r>
              <a:rPr lang="ar-YE" sz="3600" b="1" i="0" u="none" strike="noStrike" baseline="0" dirty="0">
                <a:latin typeface="Traditional Arabic" panose="02020603050405020304" pitchFamily="18" charset="-78"/>
                <a:cs typeface="Traditional Arabic" panose="02020603050405020304" pitchFamily="18" charset="-78"/>
              </a:rPr>
              <a:t>نظام الوكالة الحصرية</a:t>
            </a:r>
            <a:r>
              <a:rPr lang="en-US" sz="3600" b="1" i="0" u="none" strike="noStrike" baseline="0" dirty="0">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14781" y="2380170"/>
            <a:ext cx="5818240" cy="4204356"/>
          </a:xfrm>
          <a:prstGeom prst="rect">
            <a:avLst/>
          </a:prstGeom>
          <a:noFill/>
        </p:spPr>
        <p:txBody>
          <a:bodyPr wrap="square">
            <a:spAutoFit/>
          </a:bodyPr>
          <a:lstStyle/>
          <a:p>
            <a:pPr>
              <a:lnSpc>
                <a:spcPct val="150000"/>
              </a:lnSpc>
            </a:pPr>
            <a:r>
              <a:rPr lang="en-US" dirty="0">
                <a:solidFill>
                  <a:srgbClr val="0A1F61"/>
                </a:solidFill>
                <a:cs typeface="Tajawal ExtraBold" panose="00000800000000000000" pitchFamily="2" charset="-78"/>
              </a:rPr>
              <a:t>Under the exclusive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agency system, the agent represents only one insurer</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or a group of insurers under common ownership.</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Exclusive agents prohibited by contract from</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representing other insurers. However, some contracts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may permit the agent to sell an insurance product of</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 competitor if the company she or he represents has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no similar product</a:t>
            </a:r>
            <a:r>
              <a:rPr lang="ar-YE" dirty="0">
                <a:solidFill>
                  <a:srgbClr val="0A1F61"/>
                </a:solidFill>
                <a:cs typeface="Tajawal ExtraBold" panose="00000800000000000000" pitchFamily="2" charset="-78"/>
              </a:rPr>
              <a:t>.</a:t>
            </a:r>
          </a:p>
          <a:p>
            <a:pPr>
              <a:lnSpc>
                <a:spcPct val="150000"/>
              </a:lnSpc>
            </a:pPr>
            <a:r>
              <a:rPr lang="en-US" dirty="0">
                <a:solidFill>
                  <a:srgbClr val="0A1F61"/>
                </a:solidFill>
                <a:cs typeface="Tajawal ExtraBold" panose="00000800000000000000" pitchFamily="2" charset="-78"/>
              </a:rPr>
              <a:t>Exclusive agents in the property and casualty industry are also called captive agents who represent a single insurer or a group of insurers under common management.</a:t>
            </a:r>
            <a:endParaRPr lang="en-MY"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id="{7D14D7B5-9904-A1D2-81DF-8ED90A02D083}"/>
              </a:ext>
            </a:extLst>
          </p:cNvPr>
          <p:cNvSpPr txBox="1"/>
          <p:nvPr/>
        </p:nvSpPr>
        <p:spPr>
          <a:xfrm>
            <a:off x="6096000" y="2032803"/>
            <a:ext cx="5922628" cy="3970318"/>
          </a:xfrm>
          <a:prstGeom prst="rect">
            <a:avLst/>
          </a:prstGeom>
          <a:noFill/>
        </p:spPr>
        <p:txBody>
          <a:bodyPr wrap="square">
            <a:spAutoFit/>
          </a:bodyPr>
          <a:lstStyle/>
          <a:p>
            <a:pPr algn="r" rtl="1"/>
            <a:br>
              <a:rPr lang="ar-YE" sz="2800" dirty="0"/>
            </a:br>
            <a:r>
              <a:rPr lang="ar-YE" sz="2800" dirty="0">
                <a:latin typeface="Traditional Arabic" panose="02020603050405020304" pitchFamily="18" charset="-78"/>
                <a:cs typeface="Traditional Arabic" panose="02020603050405020304" pitchFamily="18" charset="-78"/>
              </a:rPr>
              <a:t>في نظام الوكالة الحصرية، يمثل الوكيل شركة تأمين واحدة فقط أو مجموعة من شركات التأمين تحت ملكية مشتركة. يُحظر على الوكلاء الحصريين بموجب العقد تمثيل شركات تأمين أخرى. ومع ذلك، قد تسمح بعض العقود للوكيل ببيع منتج تأمين تابع لمنافس إذا لم يكن لدى الشركة التي يمثلها منتج مشابه.</a:t>
            </a:r>
          </a:p>
          <a:p>
            <a:pPr algn="r" rtl="1"/>
            <a:r>
              <a:rPr lang="ar-YE" sz="2800" dirty="0">
                <a:latin typeface="Traditional Arabic" panose="02020603050405020304" pitchFamily="18" charset="-78"/>
                <a:cs typeface="Traditional Arabic" panose="02020603050405020304" pitchFamily="18" charset="-78"/>
              </a:rPr>
              <a:t>يُطلق على الوكلاء الحصريين في صناعة التأمين على الممتلكات والمسؤولية أيضًا اسم "الوكلاء الحصريون "، حيث يمثلون شركة تأمين واحدة أو مجموعة من شركات التأمين تحت إدارة مشتركة.</a:t>
            </a:r>
          </a:p>
        </p:txBody>
      </p:sp>
    </p:spTree>
    <p:extLst>
      <p:ext uri="{BB962C8B-B14F-4D97-AF65-F5344CB8AC3E}">
        <p14:creationId xmlns:p14="http://schemas.microsoft.com/office/powerpoint/2010/main" val="3497326240"/>
      </p:ext>
    </p:extLst>
  </p:cSld>
  <p:clrMapOvr>
    <a:masterClrMapping/>
  </p:clrMapOvr>
  <mc:AlternateContent xmlns:mc="http://schemas.openxmlformats.org/markup-compatibility/2006" xmlns:p14="http://schemas.microsoft.com/office/powerpoint/2010/main">
    <mc:Choice Requires="p14">
      <p:transition spd="slow" p14:dur="2000" advTm="96448"/>
    </mc:Choice>
    <mc:Fallback xmlns="">
      <p:transition spd="slow" advTm="9644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9178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90825" y="706332"/>
            <a:ext cx="7543800" cy="9379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Direct Writer</a:t>
            </a:r>
            <a:endParaRPr lang="ar-YE" sz="3600" b="1" i="0" u="none" strike="noStrike" baseline="0" dirty="0">
              <a:latin typeface="QuaySansITCPro-Medium"/>
            </a:endParaRPr>
          </a:p>
          <a:p>
            <a:pPr algn="ctr"/>
            <a:r>
              <a:rPr lang="en-US" sz="3600" b="1" i="0" u="none" strike="noStrike" baseline="0" dirty="0">
                <a:latin typeface="Traditional Arabic" panose="02020603050405020304" pitchFamily="18" charset="-78"/>
                <a:cs typeface="Traditional Arabic" panose="02020603050405020304" pitchFamily="18" charset="-78"/>
              </a:rPr>
              <a:t> </a:t>
            </a:r>
            <a:r>
              <a:rPr lang="ar-YE" sz="3600" b="1" i="0" u="none" strike="noStrike" baseline="0" dirty="0">
                <a:latin typeface="Traditional Arabic" panose="02020603050405020304" pitchFamily="18" charset="-78"/>
                <a:cs typeface="Traditional Arabic" panose="02020603050405020304" pitchFamily="18" charset="-78"/>
              </a:rPr>
              <a:t>الكاتب المباشر </a:t>
            </a:r>
            <a:endParaRPr lang="en-US" sz="3600" b="1" i="0" u="none" strike="noStrike" baseline="0" dirty="0">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36228" y="1969399"/>
            <a:ext cx="5738069" cy="3747436"/>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The term “direct writer” generally applies to insurers that use certain marketing methods. Two examples are often cited in the trade press and professional literature.</a:t>
            </a:r>
          </a:p>
          <a:p>
            <a:pPr>
              <a:lnSpc>
                <a:spcPct val="150000"/>
              </a:lnSpc>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First, </a:t>
            </a:r>
            <a:r>
              <a:rPr lang="en-US" sz="1600" dirty="0">
                <a:solidFill>
                  <a:srgbClr val="0A1F61"/>
                </a:solidFill>
                <a:cs typeface="Tajawal ExtraBold" panose="00000800000000000000" pitchFamily="2" charset="-78"/>
              </a:rPr>
              <a:t>the term “direct writer” is an insurer in which sales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representatives are employees and not independent contractors, such as salaried representatives. </a:t>
            </a:r>
          </a:p>
          <a:p>
            <a:pPr>
              <a:lnSpc>
                <a:spcPct val="150000"/>
              </a:lnSpc>
            </a:pPr>
            <a:r>
              <a:rPr lang="en-US" sz="1600" b="1" dirty="0">
                <a:solidFill>
                  <a:srgbClr val="0A1F61"/>
                </a:solidFill>
                <a:cs typeface="Tajawal ExtraBold" panose="00000800000000000000" pitchFamily="2" charset="-78"/>
              </a:rPr>
              <a:t>Second, </a:t>
            </a:r>
            <a:r>
              <a:rPr lang="en-US" sz="1600" dirty="0">
                <a:solidFill>
                  <a:srgbClr val="0A1F61"/>
                </a:solidFill>
                <a:cs typeface="Tajawal ExtraBold" panose="00000800000000000000" pitchFamily="2" charset="-78"/>
              </a:rPr>
              <a:t>a “direct writer” is a term to identify insurers that use the exclusive agency system for selling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products; as stated earlier, agents represent only one usurer or group of companies under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common ownership or management.</a:t>
            </a:r>
          </a:p>
        </p:txBody>
      </p:sp>
      <p:sp>
        <p:nvSpPr>
          <p:cNvPr id="7" name="TextBox 6">
            <a:extLst>
              <a:ext uri="{FF2B5EF4-FFF2-40B4-BE49-F238E27FC236}">
                <a16:creationId xmlns:a16="http://schemas.microsoft.com/office/drawing/2014/main" id="{01C74F9D-B0BF-80F8-F5D0-2A39F338AE20}"/>
              </a:ext>
            </a:extLst>
          </p:cNvPr>
          <p:cNvSpPr txBox="1"/>
          <p:nvPr/>
        </p:nvSpPr>
        <p:spPr>
          <a:xfrm>
            <a:off x="6096000" y="1969399"/>
            <a:ext cx="5821959"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يشير مصطلح "الكاتب المباشر" عمومًا إلى شركات التأمين التي تستخدم أساليب تسويق معينة. وغالبًا ما يتم الاستشهاد بمثالين في الصحافة التجارية والأدبيات المهنية.</a:t>
            </a:r>
          </a:p>
          <a:p>
            <a:pPr algn="r" rtl="1"/>
            <a:r>
              <a:rPr lang="ar-YE" sz="2800" b="1" dirty="0">
                <a:latin typeface="Traditional Arabic" panose="02020603050405020304" pitchFamily="18" charset="-78"/>
                <a:cs typeface="Traditional Arabic" panose="02020603050405020304" pitchFamily="18" charset="-78"/>
              </a:rPr>
              <a:t>أولًا، </a:t>
            </a:r>
            <a:r>
              <a:rPr lang="ar-YE" sz="2800" dirty="0">
                <a:latin typeface="Traditional Arabic" panose="02020603050405020304" pitchFamily="18" charset="-78"/>
                <a:cs typeface="Traditional Arabic" panose="02020603050405020304" pitchFamily="18" charset="-78"/>
              </a:rPr>
              <a:t>يشير مصطلح "الكاتب المباشر" إلى شركة تأمين تكون فيها ممثلو المبيعات موظفين وليسوا مقاولين مستقلين، مثل الممثلين الذين يتقاضون راتبًا.</a:t>
            </a:r>
          </a:p>
          <a:p>
            <a:pPr algn="r" rtl="1"/>
            <a:r>
              <a:rPr lang="ar-YE" sz="2800" b="1" dirty="0">
                <a:latin typeface="Traditional Arabic" panose="02020603050405020304" pitchFamily="18" charset="-78"/>
                <a:cs typeface="Traditional Arabic" panose="02020603050405020304" pitchFamily="18" charset="-78"/>
              </a:rPr>
              <a:t>ثانيًا</a:t>
            </a:r>
            <a:r>
              <a:rPr lang="ar-YE" sz="2800" dirty="0">
                <a:latin typeface="Traditional Arabic" panose="02020603050405020304" pitchFamily="18" charset="-78"/>
                <a:cs typeface="Traditional Arabic" panose="02020603050405020304" pitchFamily="18" charset="-78"/>
              </a:rPr>
              <a:t>، يشير "الكاتب المباشر" إلى مصطلح لتحديد شركات التأمين التي تستخدم نظام الوكالة الحصرية لبيع منتجات التأمين؛ كما ذُكر سابقًا، فإن الوكلاء يمثلون فقط شركة واحدة أو مجموعة من الشركات تحت ملكية أو إدارة مشتركة</a:t>
            </a:r>
            <a:r>
              <a:rPr lang="ar-YE" dirty="0"/>
              <a:t>.</a:t>
            </a:r>
            <a:endParaRPr lang="en-MY" dirty="0"/>
          </a:p>
        </p:txBody>
      </p:sp>
    </p:spTree>
    <p:extLst>
      <p:ext uri="{BB962C8B-B14F-4D97-AF65-F5344CB8AC3E}">
        <p14:creationId xmlns:p14="http://schemas.microsoft.com/office/powerpoint/2010/main" val="3337828536"/>
      </p:ext>
    </p:extLst>
  </p:cSld>
  <p:clrMapOvr>
    <a:masterClrMapping/>
  </p:clrMapOvr>
  <mc:AlternateContent xmlns:mc="http://schemas.openxmlformats.org/markup-compatibility/2006" xmlns:p14="http://schemas.microsoft.com/office/powerpoint/2010/main">
    <mc:Choice Requires="p14">
      <p:transition spd="slow" p14:dur="2000" advTm="106102"/>
    </mc:Choice>
    <mc:Fallback xmlns="">
      <p:transition spd="slow" advTm="10610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99214" y="481833"/>
            <a:ext cx="92123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99214" y="602386"/>
            <a:ext cx="7543800" cy="11483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Direct Response System</a:t>
            </a:r>
            <a:endParaRPr lang="ar-YE" sz="3600" b="1" i="0" u="none" strike="noStrike" baseline="0" dirty="0">
              <a:latin typeface="QuaySansITCPro-Medium"/>
            </a:endParaRPr>
          </a:p>
          <a:p>
            <a:pPr algn="ctr"/>
            <a:r>
              <a:rPr lang="en-US" sz="3600" b="1" i="0" u="none" strike="noStrike" baseline="0" dirty="0">
                <a:latin typeface="QuaySansITCPro-Medium"/>
              </a:rPr>
              <a:t> </a:t>
            </a:r>
            <a:r>
              <a:rPr lang="ar-YE" sz="3600" b="1" i="0" u="none" strike="noStrike" baseline="0" dirty="0">
                <a:latin typeface="QuaySansITCPro-Medium"/>
              </a:rPr>
              <a:t>نظام الاستجابة المباشرة</a:t>
            </a:r>
            <a:endParaRPr lang="en-US" sz="3600" b="1" i="0" u="none" strike="noStrike" baseline="0" dirty="0">
              <a:latin typeface="QuaySansITCPro-Medium"/>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52175" y="1854662"/>
            <a:ext cx="5511568" cy="4486100"/>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Property and casualty insurers also use the direct response system to sell insurance.</a:t>
            </a:r>
          </a:p>
          <a:p>
            <a:pPr>
              <a:lnSpc>
                <a:spcPct val="150000"/>
              </a:lnSpc>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A direct response insurer </a:t>
            </a:r>
            <a:r>
              <a:rPr lang="en-US" sz="1600" dirty="0">
                <a:solidFill>
                  <a:srgbClr val="0A1F61"/>
                </a:solidFill>
                <a:cs typeface="Tajawal ExtraBold" panose="00000800000000000000" pitchFamily="2" charset="-78"/>
              </a:rPr>
              <a:t>sells directly to the public by television, telephone, mail, newspapers, and other media. Property and casualty insurers also operate websites that provide considerable consumer information and premium quotes.</a:t>
            </a:r>
          </a:p>
          <a:p>
            <a:pPr>
              <a:lnSpc>
                <a:spcPct val="150000"/>
              </a:lnSpc>
            </a:pPr>
            <a:r>
              <a:rPr lang="en-US" sz="1600" b="1" dirty="0">
                <a:solidFill>
                  <a:srgbClr val="0A1F61"/>
                </a:solidFill>
                <a:cs typeface="Tajawal ExtraBold" panose="00000800000000000000" pitchFamily="2" charset="-78"/>
              </a:rPr>
              <a:t>The direct response system </a:t>
            </a:r>
            <a:r>
              <a:rPr lang="en-US" sz="1600" dirty="0">
                <a:solidFill>
                  <a:srgbClr val="0A1F61"/>
                </a:solidFill>
                <a:cs typeface="Tajawal ExtraBold" panose="00000800000000000000" pitchFamily="2" charset="-78"/>
              </a:rPr>
              <a:t>is used primarily to sell personal lines of insurance, such as auto and homeowners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It is not as useful in the marketing of commercial property and casualty coverages because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complexity of contracts and rating considerations</a:t>
            </a:r>
          </a:p>
        </p:txBody>
      </p:sp>
      <p:sp>
        <p:nvSpPr>
          <p:cNvPr id="8" name="TextBox 7">
            <a:extLst>
              <a:ext uri="{FF2B5EF4-FFF2-40B4-BE49-F238E27FC236}">
                <a16:creationId xmlns:a16="http://schemas.microsoft.com/office/drawing/2014/main" id="{D87D8E2A-5F5A-7EFD-18A2-771E5D990388}"/>
              </a:ext>
            </a:extLst>
          </p:cNvPr>
          <p:cNvSpPr txBox="1"/>
          <p:nvPr/>
        </p:nvSpPr>
        <p:spPr>
          <a:xfrm>
            <a:off x="6096000" y="1750715"/>
            <a:ext cx="5917035" cy="5109091"/>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تستخدم شركات التأمين على الممتلكات والحوادث أيضًا نظام الاستجابة المباشرة لبيع التأمين. </a:t>
            </a:r>
          </a:p>
          <a:p>
            <a:pPr algn="r" rtl="1"/>
            <a:r>
              <a:rPr lang="ar-YE" sz="2800" b="1" dirty="0">
                <a:latin typeface="Traditional Arabic" panose="02020603050405020304" pitchFamily="18" charset="-78"/>
                <a:cs typeface="Traditional Arabic" panose="02020603050405020304" pitchFamily="18" charset="-78"/>
              </a:rPr>
              <a:t>يبيع مؤمنو الاستجابة المباشرة </a:t>
            </a:r>
            <a:r>
              <a:rPr lang="ar-YE" sz="2800" dirty="0">
                <a:latin typeface="Traditional Arabic" panose="02020603050405020304" pitchFamily="18" charset="-78"/>
                <a:cs typeface="Traditional Arabic" panose="02020603050405020304" pitchFamily="18" charset="-78"/>
              </a:rPr>
              <a:t>مباشرة للجمهور من خلال التلفزيون، والهاتف، والبريد، والصحف، ووسائط الإعلام الأخرى. كما تدير شركات التأمين على الممتلكات والحوادث مواقع إلكترونية تقدم معلومات مستهلك واسعة واقتباسات للأقساط.</a:t>
            </a:r>
            <a:br>
              <a:rPr lang="ar-YE" sz="2800" dirty="0">
                <a:latin typeface="Traditional Arabic" panose="02020603050405020304" pitchFamily="18" charset="-78"/>
                <a:cs typeface="Traditional Arabic" panose="02020603050405020304" pitchFamily="18" charset="-78"/>
              </a:rPr>
            </a:br>
            <a:r>
              <a:rPr lang="ar-YE" sz="2800" b="1" dirty="0">
                <a:latin typeface="Traditional Arabic" panose="02020603050405020304" pitchFamily="18" charset="-78"/>
                <a:cs typeface="Traditional Arabic" panose="02020603050405020304" pitchFamily="18" charset="-78"/>
              </a:rPr>
              <a:t>يستخدم نظام الاستجابة المباشرة </a:t>
            </a:r>
            <a:r>
              <a:rPr lang="ar-YE" sz="2800" dirty="0">
                <a:latin typeface="Traditional Arabic" panose="02020603050405020304" pitchFamily="18" charset="-78"/>
                <a:cs typeface="Traditional Arabic" panose="02020603050405020304" pitchFamily="18" charset="-78"/>
              </a:rPr>
              <a:t>بشكل أساسي لبيع خطوط التأمين الشخصية، مثل تأمين السيارات وتأمين المنازل. وهو ليس مفيدًا بنفس القدر في تسويق تغطيات الممتلكات والحوادث التجارية بسبب تعقيد العقود واعتبارات التصنيف.</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294102980"/>
      </p:ext>
    </p:extLst>
  </p:cSld>
  <p:clrMapOvr>
    <a:masterClrMapping/>
  </p:clrMapOvr>
  <mc:AlternateContent xmlns:mc="http://schemas.openxmlformats.org/markup-compatibility/2006" xmlns:p14="http://schemas.microsoft.com/office/powerpoint/2010/main">
    <mc:Choice Requires="p14">
      <p:transition spd="slow" p14:dur="2000" advTm="49794"/>
    </mc:Choice>
    <mc:Fallback xmlns="">
      <p:transition spd="slow" advTm="4979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90825" y="706333"/>
            <a:ext cx="7543800"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Group Insurance Marketing</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10262" y="1610448"/>
            <a:ext cx="6207984" cy="461985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Many insurers use group insurance marketing methods to sell individual insurance policies to members of a group. Employees typically pay for the insurance by payroll deduction. Workers no longer employed can keep their insurance in force by paying premiums directly to the insurer.</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Mass merchandising is a plan for selling individually underwritten property and casualty coverages to group members; individual underwriting is used; rate discounts may be given; employees typically pay for the insurance by payroll deduction; and employers do not usually contribute to the plans. </a:t>
            </a:r>
          </a:p>
        </p:txBody>
      </p:sp>
      <p:sp>
        <p:nvSpPr>
          <p:cNvPr id="8" name="TextBox 7">
            <a:extLst>
              <a:ext uri="{FF2B5EF4-FFF2-40B4-BE49-F238E27FC236}">
                <a16:creationId xmlns:a16="http://schemas.microsoft.com/office/drawing/2014/main" id="{AA1876BA-8CD8-1E4A-3077-9146039A73DC}"/>
              </a:ext>
            </a:extLst>
          </p:cNvPr>
          <p:cNvSpPr txBox="1"/>
          <p:nvPr/>
        </p:nvSpPr>
        <p:spPr>
          <a:xfrm>
            <a:off x="6425967" y="1714500"/>
            <a:ext cx="5514495" cy="4154984"/>
          </a:xfrm>
          <a:prstGeom prst="rect">
            <a:avLst/>
          </a:prstGeom>
          <a:noFill/>
        </p:spPr>
        <p:txBody>
          <a:bodyPr wrap="square">
            <a:spAutoFit/>
          </a:bodyPr>
          <a:lstStyle/>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تسويق التأمين الجماعي</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تستخدم العديد من شركات التأمين طرق تسويق التأمين الجماعي لبيع وثائق التأمين الفردية لأعضاء مجموعة ما. عادةً ما يدفع الموظفون تكلفة التأمين من خلال خصم الرواتب. يمكن للعمال الذين لم يعودوا موظفين الاحتفاظ بالتأمين ساري المفعول من خلال دفع الأقساط مباشرةً لشركة التأمين.</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التسويق الجماعي </a:t>
            </a:r>
            <a:r>
              <a:rPr lang="ar-YE" sz="2400" dirty="0">
                <a:latin typeface="Traditional Arabic" panose="02020603050405020304" pitchFamily="18" charset="-78"/>
                <a:cs typeface="Traditional Arabic" panose="02020603050405020304" pitchFamily="18" charset="-78"/>
              </a:rPr>
              <a:t>هو خطة لبيع التغطيات الممتلكات والحوادث التي يتم الإكتتاب</a:t>
            </a:r>
            <a:r>
              <a:rPr lang="en-MY" sz="2400"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بشكل فردي لأعضاء المجموعة؛ حيث يتم استخدام الإكتتاب</a:t>
            </a:r>
            <a:r>
              <a:rPr lang="en-MY" sz="2400"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الفردي؛ وقد يتم تقديم خصومات على الأسعار؛ عادةً ما يدفع الموظفون تكلفة التأمين من خلال خصم الرواتب؛ وعادةً لا يساهم أصحاب العمل في الخطط.</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3104620"/>
      </p:ext>
    </p:extLst>
  </p:cSld>
  <p:clrMapOvr>
    <a:masterClrMapping/>
  </p:clrMapOvr>
  <mc:AlternateContent xmlns:mc="http://schemas.openxmlformats.org/markup-compatibility/2006" xmlns:p14="http://schemas.microsoft.com/office/powerpoint/2010/main">
    <mc:Choice Requires="p14">
      <p:transition spd="slow" p14:dur="2000" advTm="70629"/>
    </mc:Choice>
    <mc:Fallback xmlns="">
      <p:transition spd="slow" advTm="7062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6"/>
    </mc:Choice>
    <mc:Fallback xmlns="">
      <p:transition spd="slow" advTm="1412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38990A1-A0E2-4FB1-AC17-C9FBA71A3740}"/>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schemas.openxmlformats.org/package/2006/metadata/core-properties"/>
    <ds:schemaRef ds:uri="http://purl.org/dc/dcmitype/"/>
    <ds:schemaRef ds:uri="http://purl.org/dc/terms/"/>
    <ds:schemaRef ds:uri="http://schemas.microsoft.com/office/2006/documentManagement/types"/>
    <ds:schemaRef ds:uri="http://purl.org/dc/elements/1.1/"/>
    <ds:schemaRef ds:uri="http://schemas.microsoft.com/office/infopath/2007/PartnerControl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emplate/>
  <TotalTime>62112</TotalTime>
  <Words>6883</Words>
  <Application>Microsoft Office PowerPoint</Application>
  <PresentationFormat>Widescreen</PresentationFormat>
  <Paragraphs>350</Paragraphs>
  <Slides>41</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QuaySansITCPro-Medium</vt:lpstr>
      <vt:lpstr>Tajawal ExtraBold</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514</cp:revision>
  <dcterms:created xsi:type="dcterms:W3CDTF">2023-04-29T09:08:00Z</dcterms:created>
  <dcterms:modified xsi:type="dcterms:W3CDTF">2024-10-30T17:12:24Z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