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42" r:id="rId7"/>
    <p:sldId id="543" r:id="rId8"/>
    <p:sldId id="271" r:id="rId9"/>
    <p:sldId id="574" r:id="rId10"/>
    <p:sldId id="575" r:id="rId11"/>
    <p:sldId id="576" r:id="rId12"/>
    <p:sldId id="577" r:id="rId13"/>
    <p:sldId id="578" r:id="rId14"/>
    <p:sldId id="579" r:id="rId15"/>
    <p:sldId id="580" r:id="rId16"/>
    <p:sldId id="581" r:id="rId17"/>
    <p:sldId id="582" r:id="rId18"/>
    <p:sldId id="583" r:id="rId19"/>
    <p:sldId id="589" r:id="rId20"/>
    <p:sldId id="590" r:id="rId21"/>
    <p:sldId id="591" r:id="rId22"/>
    <p:sldId id="592" r:id="rId23"/>
    <p:sldId id="588" r:id="rId24"/>
    <p:sldId id="584" r:id="rId25"/>
    <p:sldId id="585" r:id="rId26"/>
    <p:sldId id="586" r:id="rId27"/>
    <p:sldId id="587" r:id="rId28"/>
    <p:sldId id="593" r:id="rId29"/>
    <p:sldId id="594" r:id="rId30"/>
    <p:sldId id="595" r:id="rId31"/>
    <p:sldId id="597" r:id="rId32"/>
    <p:sldId id="598" r:id="rId33"/>
    <p:sldId id="599" r:id="rId34"/>
    <p:sldId id="601" r:id="rId35"/>
    <p:sldId id="602" r:id="rId36"/>
    <p:sldId id="603" r:id="rId37"/>
    <p:sldId id="604" r:id="rId38"/>
    <p:sldId id="605" r:id="rId39"/>
    <p:sldId id="606" r:id="rId40"/>
    <p:sldId id="607" r:id="rId41"/>
    <p:sldId id="608" r:id="rId42"/>
    <p:sldId id="609" r:id="rId43"/>
    <p:sldId id="564" r:id="rId44"/>
    <p:sldId id="50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2"/>
            <p14:sldId id="543"/>
            <p14:sldId id="271"/>
            <p14:sldId id="574"/>
            <p14:sldId id="575"/>
            <p14:sldId id="576"/>
            <p14:sldId id="577"/>
            <p14:sldId id="578"/>
            <p14:sldId id="579"/>
            <p14:sldId id="580"/>
            <p14:sldId id="581"/>
            <p14:sldId id="582"/>
            <p14:sldId id="583"/>
            <p14:sldId id="589"/>
            <p14:sldId id="590"/>
            <p14:sldId id="591"/>
            <p14:sldId id="592"/>
            <p14:sldId id="588"/>
            <p14:sldId id="584"/>
            <p14:sldId id="585"/>
            <p14:sldId id="586"/>
            <p14:sldId id="587"/>
            <p14:sldId id="593"/>
            <p14:sldId id="594"/>
            <p14:sldId id="595"/>
            <p14:sldId id="597"/>
            <p14:sldId id="598"/>
            <p14:sldId id="599"/>
            <p14:sldId id="601"/>
            <p14:sldId id="602"/>
            <p14:sldId id="603"/>
            <p14:sldId id="604"/>
            <p14:sldId id="605"/>
            <p14:sldId id="606"/>
            <p14:sldId id="607"/>
            <p14:sldId id="608"/>
            <p14:sldId id="609"/>
            <p14:sldId id="564"/>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81" autoAdjust="0"/>
    <p:restoredTop sz="94233" autoAdjust="0"/>
  </p:normalViewPr>
  <p:slideViewPr>
    <p:cSldViewPr snapToGrid="0">
      <p:cViewPr varScale="1">
        <p:scale>
          <a:sx n="82" d="100"/>
          <a:sy n="82" d="100"/>
        </p:scale>
        <p:origin x="734"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1D3CE2-FA5B-412F-8F0C-A34AE5B6B256}" type="doc">
      <dgm:prSet loTypeId="urn:microsoft.com/office/officeart/2005/8/layout/cycle3" loCatId="cycle" qsTypeId="urn:microsoft.com/office/officeart/2005/8/quickstyle/3d3" qsCatId="3D" csTypeId="urn:microsoft.com/office/officeart/2005/8/colors/colorful4" csCatId="colorful" phldr="1"/>
      <dgm:spPr/>
      <dgm:t>
        <a:bodyPr/>
        <a:lstStyle/>
        <a:p>
          <a:pPr rtl="1"/>
          <a:endParaRPr lang="ar-SA"/>
        </a:p>
      </dgm:t>
    </dgm:pt>
    <dgm:pt modelId="{CE507D9D-54BD-45B4-9E73-EC9C064AF9C7}">
      <dgm:prSet phldrT="[نص]"/>
      <dgm:spPr>
        <a:solidFill>
          <a:schemeClr val="accent2"/>
        </a:solidFill>
      </dgm:spPr>
      <dgm:t>
        <a:bodyPr/>
        <a:lstStyle/>
        <a:p>
          <a:pPr rtl="1"/>
          <a:r>
            <a:rPr lang="ar-SA" dirty="0" smtClean="0"/>
            <a:t>اختيار المكان</a:t>
          </a:r>
          <a:endParaRPr lang="ar-SA" dirty="0"/>
        </a:p>
      </dgm:t>
    </dgm:pt>
    <dgm:pt modelId="{B523794F-BED7-45BC-A64D-165295D0C6FA}" type="parTrans" cxnId="{AEC044F9-3FDB-4FE6-BE0D-9D28D035F3D9}">
      <dgm:prSet/>
      <dgm:spPr/>
      <dgm:t>
        <a:bodyPr/>
        <a:lstStyle/>
        <a:p>
          <a:pPr rtl="1"/>
          <a:endParaRPr lang="ar-SA"/>
        </a:p>
      </dgm:t>
    </dgm:pt>
    <dgm:pt modelId="{BF2FB305-E52D-4429-BCED-0CDC3CFAB838}" type="sibTrans" cxnId="{AEC044F9-3FDB-4FE6-BE0D-9D28D035F3D9}">
      <dgm:prSet/>
      <dgm:spPr/>
      <dgm:t>
        <a:bodyPr/>
        <a:lstStyle/>
        <a:p>
          <a:pPr rtl="1"/>
          <a:endParaRPr lang="ar-SA" b="0" cap="none" spc="0">
            <a:ln w="0"/>
            <a:solidFill>
              <a:schemeClr val="tx1"/>
            </a:solidFill>
            <a:effectLst>
              <a:outerShdw blurRad="38100" dist="19050" dir="2700000" algn="tl" rotWithShape="0">
                <a:schemeClr val="dk1">
                  <a:alpha val="40000"/>
                </a:schemeClr>
              </a:outerShdw>
            </a:effectLst>
          </a:endParaRPr>
        </a:p>
      </dgm:t>
    </dgm:pt>
    <dgm:pt modelId="{31F7D1C7-56CA-42FC-9300-A6CE4F8877DE}">
      <dgm:prSet phldrT="[نص]"/>
      <dgm:spPr>
        <a:solidFill>
          <a:srgbClr val="00B050"/>
        </a:solidFill>
      </dgm:spPr>
      <dgm:t>
        <a:bodyPr/>
        <a:lstStyle/>
        <a:p>
          <a:pPr rtl="1"/>
          <a:r>
            <a:rPr lang="ar-SA" dirty="0" smtClean="0"/>
            <a:t>إدارة الموردين</a:t>
          </a:r>
          <a:endParaRPr lang="ar-SA" dirty="0"/>
        </a:p>
      </dgm:t>
    </dgm:pt>
    <dgm:pt modelId="{51AC0D01-BE6E-4BF8-87CF-401DF66D9ACF}" type="parTrans" cxnId="{0A013FE4-CDE5-4EB2-969F-92179E960C77}">
      <dgm:prSet/>
      <dgm:spPr/>
      <dgm:t>
        <a:bodyPr/>
        <a:lstStyle/>
        <a:p>
          <a:pPr rtl="1"/>
          <a:endParaRPr lang="ar-SA"/>
        </a:p>
      </dgm:t>
    </dgm:pt>
    <dgm:pt modelId="{179B2E3C-FAF6-4C58-AD95-1EA62C895326}" type="sibTrans" cxnId="{0A013FE4-CDE5-4EB2-969F-92179E960C77}">
      <dgm:prSet/>
      <dgm:spPr/>
      <dgm:t>
        <a:bodyPr/>
        <a:lstStyle/>
        <a:p>
          <a:pPr rtl="1"/>
          <a:endParaRPr lang="ar-SA"/>
        </a:p>
      </dgm:t>
    </dgm:pt>
    <dgm:pt modelId="{73F8E068-AE05-4D1C-B9C2-614BA055545B}">
      <dgm:prSet phldrT="[نص]"/>
      <dgm:spPr>
        <a:solidFill>
          <a:srgbClr val="FF0000"/>
        </a:solidFill>
      </dgm:spPr>
      <dgm:t>
        <a:bodyPr/>
        <a:lstStyle/>
        <a:p>
          <a:pPr rtl="1"/>
          <a:r>
            <a:rPr lang="ar-SA" dirty="0" smtClean="0"/>
            <a:t>الإضاءة والصوت</a:t>
          </a:r>
          <a:endParaRPr lang="ar-SA" dirty="0"/>
        </a:p>
      </dgm:t>
    </dgm:pt>
    <dgm:pt modelId="{6609B155-12F3-43A2-8E8B-C98FD1E653FF}" type="parTrans" cxnId="{EC28C9E3-44B7-41D2-BE28-D038C4C7522F}">
      <dgm:prSet/>
      <dgm:spPr/>
      <dgm:t>
        <a:bodyPr/>
        <a:lstStyle/>
        <a:p>
          <a:pPr rtl="1"/>
          <a:endParaRPr lang="ar-SA"/>
        </a:p>
      </dgm:t>
    </dgm:pt>
    <dgm:pt modelId="{0E08B5BA-5796-49F2-9AA8-21AC3118CF7B}" type="sibTrans" cxnId="{EC28C9E3-44B7-41D2-BE28-D038C4C7522F}">
      <dgm:prSet/>
      <dgm:spPr/>
      <dgm:t>
        <a:bodyPr/>
        <a:lstStyle/>
        <a:p>
          <a:pPr rtl="1"/>
          <a:endParaRPr lang="ar-SA"/>
        </a:p>
      </dgm:t>
    </dgm:pt>
    <dgm:pt modelId="{17F6AFF3-FB3E-4479-8B22-0ADFD847F01E}">
      <dgm:prSet phldrT="[نص]"/>
      <dgm:spPr/>
      <dgm:t>
        <a:bodyPr/>
        <a:lstStyle/>
        <a:p>
          <a:pPr rtl="1"/>
          <a:r>
            <a:rPr lang="ar-SA" dirty="0" smtClean="0"/>
            <a:t>التجهيزات التقنية</a:t>
          </a:r>
          <a:endParaRPr lang="ar-SA" dirty="0"/>
        </a:p>
      </dgm:t>
    </dgm:pt>
    <dgm:pt modelId="{38E12450-6F4A-4758-9EF8-B33F9023B9BF}" type="parTrans" cxnId="{267FB545-7400-4CE1-B943-F55623A6107C}">
      <dgm:prSet/>
      <dgm:spPr/>
      <dgm:t>
        <a:bodyPr/>
        <a:lstStyle/>
        <a:p>
          <a:pPr rtl="1"/>
          <a:endParaRPr lang="ar-SA"/>
        </a:p>
      </dgm:t>
    </dgm:pt>
    <dgm:pt modelId="{5ADA9888-72AB-480D-A2C0-3DDA1012C216}" type="sibTrans" cxnId="{267FB545-7400-4CE1-B943-F55623A6107C}">
      <dgm:prSet/>
      <dgm:spPr/>
      <dgm:t>
        <a:bodyPr/>
        <a:lstStyle/>
        <a:p>
          <a:pPr rtl="1"/>
          <a:endParaRPr lang="ar-SA"/>
        </a:p>
      </dgm:t>
    </dgm:pt>
    <dgm:pt modelId="{8D2511B7-54CD-4E9E-B4CE-A2423CD0FE3E}">
      <dgm:prSet phldrT="[نص]"/>
      <dgm:spPr/>
      <dgm:t>
        <a:bodyPr/>
        <a:lstStyle/>
        <a:p>
          <a:pPr rtl="1"/>
          <a:r>
            <a:rPr lang="ar-SA" dirty="0" smtClean="0"/>
            <a:t>النقل والاستقبال</a:t>
          </a:r>
          <a:endParaRPr lang="ar-SA" dirty="0"/>
        </a:p>
      </dgm:t>
    </dgm:pt>
    <dgm:pt modelId="{FF552EEB-5599-4749-925A-9262C670DB3E}" type="parTrans" cxnId="{9461E527-9ADF-4E7F-AECA-41E6C753BFE2}">
      <dgm:prSet/>
      <dgm:spPr/>
      <dgm:t>
        <a:bodyPr/>
        <a:lstStyle/>
        <a:p>
          <a:pPr rtl="1"/>
          <a:endParaRPr lang="ar-SA"/>
        </a:p>
      </dgm:t>
    </dgm:pt>
    <dgm:pt modelId="{1EEE1E10-904B-4160-A979-02BE3CC5CF76}" type="sibTrans" cxnId="{9461E527-9ADF-4E7F-AECA-41E6C753BFE2}">
      <dgm:prSet/>
      <dgm:spPr/>
      <dgm:t>
        <a:bodyPr/>
        <a:lstStyle/>
        <a:p>
          <a:pPr rtl="1"/>
          <a:endParaRPr lang="ar-SA"/>
        </a:p>
      </dgm:t>
    </dgm:pt>
    <dgm:pt modelId="{E5028889-FC38-4728-A96A-CBD0408C3342}" type="pres">
      <dgm:prSet presAssocID="{C11D3CE2-FA5B-412F-8F0C-A34AE5B6B256}" presName="Name0" presStyleCnt="0">
        <dgm:presLayoutVars>
          <dgm:dir/>
          <dgm:resizeHandles val="exact"/>
        </dgm:presLayoutVars>
      </dgm:prSet>
      <dgm:spPr/>
      <dgm:t>
        <a:bodyPr/>
        <a:lstStyle/>
        <a:p>
          <a:pPr rtl="1"/>
          <a:endParaRPr lang="ar-SA"/>
        </a:p>
      </dgm:t>
    </dgm:pt>
    <dgm:pt modelId="{74E7D350-C515-4AC2-894D-0DDE2B8FB828}" type="pres">
      <dgm:prSet presAssocID="{C11D3CE2-FA5B-412F-8F0C-A34AE5B6B256}" presName="cycle" presStyleCnt="0"/>
      <dgm:spPr/>
    </dgm:pt>
    <dgm:pt modelId="{C33744C4-3559-4FBC-A3D3-EF40D86B2240}" type="pres">
      <dgm:prSet presAssocID="{CE507D9D-54BD-45B4-9E73-EC9C064AF9C7}" presName="nodeFirstNode" presStyleLbl="node1" presStyleIdx="0" presStyleCnt="5">
        <dgm:presLayoutVars>
          <dgm:bulletEnabled val="1"/>
        </dgm:presLayoutVars>
      </dgm:prSet>
      <dgm:spPr/>
      <dgm:t>
        <a:bodyPr/>
        <a:lstStyle/>
        <a:p>
          <a:pPr rtl="1"/>
          <a:endParaRPr lang="ar-SA"/>
        </a:p>
      </dgm:t>
    </dgm:pt>
    <dgm:pt modelId="{4697BADB-4298-4DD1-A068-EEC2399D4FD3}" type="pres">
      <dgm:prSet presAssocID="{BF2FB305-E52D-4429-BCED-0CDC3CFAB838}" presName="sibTransFirstNode" presStyleLbl="bgShp" presStyleIdx="0" presStyleCnt="1"/>
      <dgm:spPr/>
      <dgm:t>
        <a:bodyPr/>
        <a:lstStyle/>
        <a:p>
          <a:pPr rtl="1"/>
          <a:endParaRPr lang="ar-SA"/>
        </a:p>
      </dgm:t>
    </dgm:pt>
    <dgm:pt modelId="{941453B0-24AE-49D5-AA81-5CABD6E9E121}" type="pres">
      <dgm:prSet presAssocID="{31F7D1C7-56CA-42FC-9300-A6CE4F8877DE}" presName="nodeFollowingNodes" presStyleLbl="node1" presStyleIdx="1" presStyleCnt="5">
        <dgm:presLayoutVars>
          <dgm:bulletEnabled val="1"/>
        </dgm:presLayoutVars>
      </dgm:prSet>
      <dgm:spPr/>
      <dgm:t>
        <a:bodyPr/>
        <a:lstStyle/>
        <a:p>
          <a:pPr rtl="1"/>
          <a:endParaRPr lang="ar-SA"/>
        </a:p>
      </dgm:t>
    </dgm:pt>
    <dgm:pt modelId="{CE6BC1F0-AE41-4C88-A11B-A9E32B883CA1}" type="pres">
      <dgm:prSet presAssocID="{73F8E068-AE05-4D1C-B9C2-614BA055545B}" presName="nodeFollowingNodes" presStyleLbl="node1" presStyleIdx="2" presStyleCnt="5">
        <dgm:presLayoutVars>
          <dgm:bulletEnabled val="1"/>
        </dgm:presLayoutVars>
      </dgm:prSet>
      <dgm:spPr/>
      <dgm:t>
        <a:bodyPr/>
        <a:lstStyle/>
        <a:p>
          <a:pPr rtl="1"/>
          <a:endParaRPr lang="ar-SA"/>
        </a:p>
      </dgm:t>
    </dgm:pt>
    <dgm:pt modelId="{74E400CD-112A-4A19-A0BA-C1B6F2C9E033}" type="pres">
      <dgm:prSet presAssocID="{17F6AFF3-FB3E-4479-8B22-0ADFD847F01E}" presName="nodeFollowingNodes" presStyleLbl="node1" presStyleIdx="3" presStyleCnt="5">
        <dgm:presLayoutVars>
          <dgm:bulletEnabled val="1"/>
        </dgm:presLayoutVars>
      </dgm:prSet>
      <dgm:spPr/>
      <dgm:t>
        <a:bodyPr/>
        <a:lstStyle/>
        <a:p>
          <a:pPr rtl="1"/>
          <a:endParaRPr lang="ar-SA"/>
        </a:p>
      </dgm:t>
    </dgm:pt>
    <dgm:pt modelId="{5CCEB7A0-5535-4E77-BE2E-8ED3D90E869D}" type="pres">
      <dgm:prSet presAssocID="{8D2511B7-54CD-4E9E-B4CE-A2423CD0FE3E}" presName="nodeFollowingNodes" presStyleLbl="node1" presStyleIdx="4" presStyleCnt="5">
        <dgm:presLayoutVars>
          <dgm:bulletEnabled val="1"/>
        </dgm:presLayoutVars>
      </dgm:prSet>
      <dgm:spPr/>
      <dgm:t>
        <a:bodyPr/>
        <a:lstStyle/>
        <a:p>
          <a:pPr rtl="1"/>
          <a:endParaRPr lang="ar-SA"/>
        </a:p>
      </dgm:t>
    </dgm:pt>
  </dgm:ptLst>
  <dgm:cxnLst>
    <dgm:cxn modelId="{AEC044F9-3FDB-4FE6-BE0D-9D28D035F3D9}" srcId="{C11D3CE2-FA5B-412F-8F0C-A34AE5B6B256}" destId="{CE507D9D-54BD-45B4-9E73-EC9C064AF9C7}" srcOrd="0" destOrd="0" parTransId="{B523794F-BED7-45BC-A64D-165295D0C6FA}" sibTransId="{BF2FB305-E52D-4429-BCED-0CDC3CFAB838}"/>
    <dgm:cxn modelId="{24BF00AF-601E-4B3B-AA50-B8804F2140DA}" type="presOf" srcId="{CE507D9D-54BD-45B4-9E73-EC9C064AF9C7}" destId="{C33744C4-3559-4FBC-A3D3-EF40D86B2240}" srcOrd="0" destOrd="0" presId="urn:microsoft.com/office/officeart/2005/8/layout/cycle3"/>
    <dgm:cxn modelId="{ECBE0E84-9218-4226-8513-0BF4E555D9DB}" type="presOf" srcId="{8D2511B7-54CD-4E9E-B4CE-A2423CD0FE3E}" destId="{5CCEB7A0-5535-4E77-BE2E-8ED3D90E869D}" srcOrd="0" destOrd="0" presId="urn:microsoft.com/office/officeart/2005/8/layout/cycle3"/>
    <dgm:cxn modelId="{0A618A42-A37D-4052-810B-C0977CF1CA71}" type="presOf" srcId="{73F8E068-AE05-4D1C-B9C2-614BA055545B}" destId="{CE6BC1F0-AE41-4C88-A11B-A9E32B883CA1}" srcOrd="0" destOrd="0" presId="urn:microsoft.com/office/officeart/2005/8/layout/cycle3"/>
    <dgm:cxn modelId="{BAE689FC-7E1C-47CA-8971-A44EFEFA6B75}" type="presOf" srcId="{31F7D1C7-56CA-42FC-9300-A6CE4F8877DE}" destId="{941453B0-24AE-49D5-AA81-5CABD6E9E121}" srcOrd="0" destOrd="0" presId="urn:microsoft.com/office/officeart/2005/8/layout/cycle3"/>
    <dgm:cxn modelId="{2A0C0B47-3E10-4915-AE13-77C61E118B38}" type="presOf" srcId="{BF2FB305-E52D-4429-BCED-0CDC3CFAB838}" destId="{4697BADB-4298-4DD1-A068-EEC2399D4FD3}" srcOrd="0" destOrd="0" presId="urn:microsoft.com/office/officeart/2005/8/layout/cycle3"/>
    <dgm:cxn modelId="{0A013FE4-CDE5-4EB2-969F-92179E960C77}" srcId="{C11D3CE2-FA5B-412F-8F0C-A34AE5B6B256}" destId="{31F7D1C7-56CA-42FC-9300-A6CE4F8877DE}" srcOrd="1" destOrd="0" parTransId="{51AC0D01-BE6E-4BF8-87CF-401DF66D9ACF}" sibTransId="{179B2E3C-FAF6-4C58-AD95-1EA62C895326}"/>
    <dgm:cxn modelId="{22EDAA4F-07E3-4195-BA7D-1FED96390842}" type="presOf" srcId="{C11D3CE2-FA5B-412F-8F0C-A34AE5B6B256}" destId="{E5028889-FC38-4728-A96A-CBD0408C3342}" srcOrd="0" destOrd="0" presId="urn:microsoft.com/office/officeart/2005/8/layout/cycle3"/>
    <dgm:cxn modelId="{EC28C9E3-44B7-41D2-BE28-D038C4C7522F}" srcId="{C11D3CE2-FA5B-412F-8F0C-A34AE5B6B256}" destId="{73F8E068-AE05-4D1C-B9C2-614BA055545B}" srcOrd="2" destOrd="0" parTransId="{6609B155-12F3-43A2-8E8B-C98FD1E653FF}" sibTransId="{0E08B5BA-5796-49F2-9AA8-21AC3118CF7B}"/>
    <dgm:cxn modelId="{9461E527-9ADF-4E7F-AECA-41E6C753BFE2}" srcId="{C11D3CE2-FA5B-412F-8F0C-A34AE5B6B256}" destId="{8D2511B7-54CD-4E9E-B4CE-A2423CD0FE3E}" srcOrd="4" destOrd="0" parTransId="{FF552EEB-5599-4749-925A-9262C670DB3E}" sibTransId="{1EEE1E10-904B-4160-A979-02BE3CC5CF76}"/>
    <dgm:cxn modelId="{74182F0F-27F1-4682-AFF2-14C393906D5A}" type="presOf" srcId="{17F6AFF3-FB3E-4479-8B22-0ADFD847F01E}" destId="{74E400CD-112A-4A19-A0BA-C1B6F2C9E033}" srcOrd="0" destOrd="0" presId="urn:microsoft.com/office/officeart/2005/8/layout/cycle3"/>
    <dgm:cxn modelId="{267FB545-7400-4CE1-B943-F55623A6107C}" srcId="{C11D3CE2-FA5B-412F-8F0C-A34AE5B6B256}" destId="{17F6AFF3-FB3E-4479-8B22-0ADFD847F01E}" srcOrd="3" destOrd="0" parTransId="{38E12450-6F4A-4758-9EF8-B33F9023B9BF}" sibTransId="{5ADA9888-72AB-480D-A2C0-3DDA1012C216}"/>
    <dgm:cxn modelId="{918B450F-B591-4BE2-BA5C-0C2DD0BF3C58}" type="presParOf" srcId="{E5028889-FC38-4728-A96A-CBD0408C3342}" destId="{74E7D350-C515-4AC2-894D-0DDE2B8FB828}" srcOrd="0" destOrd="0" presId="urn:microsoft.com/office/officeart/2005/8/layout/cycle3"/>
    <dgm:cxn modelId="{A429A6CA-2B23-417C-A0EA-994C33160C84}" type="presParOf" srcId="{74E7D350-C515-4AC2-894D-0DDE2B8FB828}" destId="{C33744C4-3559-4FBC-A3D3-EF40D86B2240}" srcOrd="0" destOrd="0" presId="urn:microsoft.com/office/officeart/2005/8/layout/cycle3"/>
    <dgm:cxn modelId="{963860A4-DB45-4906-98EA-C06E2B62DE91}" type="presParOf" srcId="{74E7D350-C515-4AC2-894D-0DDE2B8FB828}" destId="{4697BADB-4298-4DD1-A068-EEC2399D4FD3}" srcOrd="1" destOrd="0" presId="urn:microsoft.com/office/officeart/2005/8/layout/cycle3"/>
    <dgm:cxn modelId="{BD6900A1-D4F5-453F-B732-57754358A1F1}" type="presParOf" srcId="{74E7D350-C515-4AC2-894D-0DDE2B8FB828}" destId="{941453B0-24AE-49D5-AA81-5CABD6E9E121}" srcOrd="2" destOrd="0" presId="urn:microsoft.com/office/officeart/2005/8/layout/cycle3"/>
    <dgm:cxn modelId="{C1B8A8CC-8D8B-406F-835E-E7589A3D0859}" type="presParOf" srcId="{74E7D350-C515-4AC2-894D-0DDE2B8FB828}" destId="{CE6BC1F0-AE41-4C88-A11B-A9E32B883CA1}" srcOrd="3" destOrd="0" presId="urn:microsoft.com/office/officeart/2005/8/layout/cycle3"/>
    <dgm:cxn modelId="{4D2104BF-F7B7-45AA-B365-E4BDDBE5992E}" type="presParOf" srcId="{74E7D350-C515-4AC2-894D-0DDE2B8FB828}" destId="{74E400CD-112A-4A19-A0BA-C1B6F2C9E033}" srcOrd="4" destOrd="0" presId="urn:microsoft.com/office/officeart/2005/8/layout/cycle3"/>
    <dgm:cxn modelId="{8F9423AF-FD2D-4451-9AE0-B85D54F74AA9}" type="presParOf" srcId="{74E7D350-C515-4AC2-894D-0DDE2B8FB828}" destId="{5CCEB7A0-5535-4E77-BE2E-8ED3D90E869D}"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11D3CE2-FA5B-412F-8F0C-A34AE5B6B256}" type="doc">
      <dgm:prSet loTypeId="urn:microsoft.com/office/officeart/2005/8/layout/cycle3" loCatId="cycle" qsTypeId="urn:microsoft.com/office/officeart/2005/8/quickstyle/3d3" qsCatId="3D" csTypeId="urn:microsoft.com/office/officeart/2005/8/colors/colorful4" csCatId="colorful" phldr="1"/>
      <dgm:spPr/>
      <dgm:t>
        <a:bodyPr/>
        <a:lstStyle/>
        <a:p>
          <a:pPr rtl="1"/>
          <a:endParaRPr lang="ar-SA"/>
        </a:p>
      </dgm:t>
    </dgm:pt>
    <dgm:pt modelId="{CE507D9D-54BD-45B4-9E73-EC9C064AF9C7}">
      <dgm:prSet phldrT="[نص]"/>
      <dgm:spPr>
        <a:solidFill>
          <a:schemeClr val="accent2"/>
        </a:solidFill>
      </dgm:spPr>
      <dgm:t>
        <a:bodyPr/>
        <a:lstStyle/>
        <a:p>
          <a:pPr rtl="1"/>
          <a:r>
            <a:rPr lang="ar-SA" dirty="0" smtClean="0"/>
            <a:t>المعايير اللوجستية الأساسية للاختيار</a:t>
          </a:r>
          <a:endParaRPr lang="ar-SA" dirty="0"/>
        </a:p>
      </dgm:t>
    </dgm:pt>
    <dgm:pt modelId="{B523794F-BED7-45BC-A64D-165295D0C6FA}" type="parTrans" cxnId="{AEC044F9-3FDB-4FE6-BE0D-9D28D035F3D9}">
      <dgm:prSet/>
      <dgm:spPr/>
      <dgm:t>
        <a:bodyPr/>
        <a:lstStyle/>
        <a:p>
          <a:pPr rtl="1"/>
          <a:endParaRPr lang="ar-SA"/>
        </a:p>
      </dgm:t>
    </dgm:pt>
    <dgm:pt modelId="{BF2FB305-E52D-4429-BCED-0CDC3CFAB838}" type="sibTrans" cxnId="{AEC044F9-3FDB-4FE6-BE0D-9D28D035F3D9}">
      <dgm:prSet/>
      <dgm:spPr/>
      <dgm:t>
        <a:bodyPr/>
        <a:lstStyle/>
        <a:p>
          <a:pPr rtl="1"/>
          <a:endParaRPr lang="ar-SA" b="0" cap="none" spc="0">
            <a:ln w="0"/>
            <a:solidFill>
              <a:schemeClr val="tx1"/>
            </a:solidFill>
            <a:effectLst>
              <a:outerShdw blurRad="38100" dist="19050" dir="2700000" algn="tl" rotWithShape="0">
                <a:schemeClr val="dk1">
                  <a:alpha val="40000"/>
                </a:schemeClr>
              </a:outerShdw>
            </a:effectLst>
          </a:endParaRPr>
        </a:p>
      </dgm:t>
    </dgm:pt>
    <dgm:pt modelId="{31F7D1C7-56CA-42FC-9300-A6CE4F8877DE}">
      <dgm:prSet phldrT="[نص]"/>
      <dgm:spPr>
        <a:solidFill>
          <a:srgbClr val="00B050"/>
        </a:solidFill>
      </dgm:spPr>
      <dgm:t>
        <a:bodyPr/>
        <a:lstStyle/>
        <a:p>
          <a:pPr rtl="1"/>
          <a:r>
            <a:rPr lang="ar-SA" dirty="0" smtClean="0"/>
            <a:t>الخدمات اللوجستية الملحقة بالمكان</a:t>
          </a:r>
          <a:endParaRPr lang="ar-SA" dirty="0"/>
        </a:p>
      </dgm:t>
    </dgm:pt>
    <dgm:pt modelId="{51AC0D01-BE6E-4BF8-87CF-401DF66D9ACF}" type="parTrans" cxnId="{0A013FE4-CDE5-4EB2-969F-92179E960C77}">
      <dgm:prSet/>
      <dgm:spPr/>
      <dgm:t>
        <a:bodyPr/>
        <a:lstStyle/>
        <a:p>
          <a:pPr rtl="1"/>
          <a:endParaRPr lang="ar-SA"/>
        </a:p>
      </dgm:t>
    </dgm:pt>
    <dgm:pt modelId="{179B2E3C-FAF6-4C58-AD95-1EA62C895326}" type="sibTrans" cxnId="{0A013FE4-CDE5-4EB2-969F-92179E960C77}">
      <dgm:prSet/>
      <dgm:spPr/>
      <dgm:t>
        <a:bodyPr/>
        <a:lstStyle/>
        <a:p>
          <a:pPr rtl="1"/>
          <a:endParaRPr lang="ar-SA"/>
        </a:p>
      </dgm:t>
    </dgm:pt>
    <dgm:pt modelId="{73F8E068-AE05-4D1C-B9C2-614BA055545B}">
      <dgm:prSet phldrT="[نص]"/>
      <dgm:spPr>
        <a:solidFill>
          <a:srgbClr val="FF0000"/>
        </a:solidFill>
      </dgm:spPr>
      <dgm:t>
        <a:bodyPr/>
        <a:lstStyle/>
        <a:p>
          <a:pPr rtl="1"/>
          <a:r>
            <a:rPr lang="ar-SA" dirty="0" smtClean="0"/>
            <a:t>التكاليف الخفية</a:t>
          </a:r>
          <a:endParaRPr lang="ar-SA" dirty="0"/>
        </a:p>
      </dgm:t>
    </dgm:pt>
    <dgm:pt modelId="{6609B155-12F3-43A2-8E8B-C98FD1E653FF}" type="parTrans" cxnId="{EC28C9E3-44B7-41D2-BE28-D038C4C7522F}">
      <dgm:prSet/>
      <dgm:spPr/>
      <dgm:t>
        <a:bodyPr/>
        <a:lstStyle/>
        <a:p>
          <a:pPr rtl="1"/>
          <a:endParaRPr lang="ar-SA"/>
        </a:p>
      </dgm:t>
    </dgm:pt>
    <dgm:pt modelId="{0E08B5BA-5796-49F2-9AA8-21AC3118CF7B}" type="sibTrans" cxnId="{EC28C9E3-44B7-41D2-BE28-D038C4C7522F}">
      <dgm:prSet/>
      <dgm:spPr/>
      <dgm:t>
        <a:bodyPr/>
        <a:lstStyle/>
        <a:p>
          <a:pPr rtl="1"/>
          <a:endParaRPr lang="ar-SA"/>
        </a:p>
      </dgm:t>
    </dgm:pt>
    <dgm:pt modelId="{8D2511B7-54CD-4E9E-B4CE-A2423CD0FE3E}">
      <dgm:prSet phldrT="[نص]"/>
      <dgm:spPr/>
      <dgm:t>
        <a:bodyPr/>
        <a:lstStyle/>
        <a:p>
          <a:pPr rtl="1"/>
          <a:r>
            <a:rPr lang="ar-SA" dirty="0" smtClean="0"/>
            <a:t>معاينة الموقع</a:t>
          </a:r>
          <a:endParaRPr lang="ar-SA" dirty="0"/>
        </a:p>
      </dgm:t>
    </dgm:pt>
    <dgm:pt modelId="{FF552EEB-5599-4749-925A-9262C670DB3E}" type="parTrans" cxnId="{9461E527-9ADF-4E7F-AECA-41E6C753BFE2}">
      <dgm:prSet/>
      <dgm:spPr/>
      <dgm:t>
        <a:bodyPr/>
        <a:lstStyle/>
        <a:p>
          <a:pPr rtl="1"/>
          <a:endParaRPr lang="ar-SA"/>
        </a:p>
      </dgm:t>
    </dgm:pt>
    <dgm:pt modelId="{1EEE1E10-904B-4160-A979-02BE3CC5CF76}" type="sibTrans" cxnId="{9461E527-9ADF-4E7F-AECA-41E6C753BFE2}">
      <dgm:prSet/>
      <dgm:spPr/>
      <dgm:t>
        <a:bodyPr/>
        <a:lstStyle/>
        <a:p>
          <a:pPr rtl="1"/>
          <a:endParaRPr lang="ar-SA"/>
        </a:p>
      </dgm:t>
    </dgm:pt>
    <dgm:pt modelId="{E5028889-FC38-4728-A96A-CBD0408C3342}" type="pres">
      <dgm:prSet presAssocID="{C11D3CE2-FA5B-412F-8F0C-A34AE5B6B256}" presName="Name0" presStyleCnt="0">
        <dgm:presLayoutVars>
          <dgm:dir/>
          <dgm:resizeHandles val="exact"/>
        </dgm:presLayoutVars>
      </dgm:prSet>
      <dgm:spPr/>
      <dgm:t>
        <a:bodyPr/>
        <a:lstStyle/>
        <a:p>
          <a:pPr rtl="1"/>
          <a:endParaRPr lang="ar-SA"/>
        </a:p>
      </dgm:t>
    </dgm:pt>
    <dgm:pt modelId="{74E7D350-C515-4AC2-894D-0DDE2B8FB828}" type="pres">
      <dgm:prSet presAssocID="{C11D3CE2-FA5B-412F-8F0C-A34AE5B6B256}" presName="cycle" presStyleCnt="0"/>
      <dgm:spPr/>
    </dgm:pt>
    <dgm:pt modelId="{C33744C4-3559-4FBC-A3D3-EF40D86B2240}" type="pres">
      <dgm:prSet presAssocID="{CE507D9D-54BD-45B4-9E73-EC9C064AF9C7}" presName="nodeFirstNode" presStyleLbl="node1" presStyleIdx="0" presStyleCnt="4">
        <dgm:presLayoutVars>
          <dgm:bulletEnabled val="1"/>
        </dgm:presLayoutVars>
      </dgm:prSet>
      <dgm:spPr/>
      <dgm:t>
        <a:bodyPr/>
        <a:lstStyle/>
        <a:p>
          <a:pPr rtl="1"/>
          <a:endParaRPr lang="ar-SA"/>
        </a:p>
      </dgm:t>
    </dgm:pt>
    <dgm:pt modelId="{4697BADB-4298-4DD1-A068-EEC2399D4FD3}" type="pres">
      <dgm:prSet presAssocID="{BF2FB305-E52D-4429-BCED-0CDC3CFAB838}" presName="sibTransFirstNode" presStyleLbl="bgShp" presStyleIdx="0" presStyleCnt="1"/>
      <dgm:spPr/>
      <dgm:t>
        <a:bodyPr/>
        <a:lstStyle/>
        <a:p>
          <a:pPr rtl="1"/>
          <a:endParaRPr lang="ar-SA"/>
        </a:p>
      </dgm:t>
    </dgm:pt>
    <dgm:pt modelId="{941453B0-24AE-49D5-AA81-5CABD6E9E121}" type="pres">
      <dgm:prSet presAssocID="{31F7D1C7-56CA-42FC-9300-A6CE4F8877DE}" presName="nodeFollowingNodes" presStyleLbl="node1" presStyleIdx="1" presStyleCnt="4">
        <dgm:presLayoutVars>
          <dgm:bulletEnabled val="1"/>
        </dgm:presLayoutVars>
      </dgm:prSet>
      <dgm:spPr/>
      <dgm:t>
        <a:bodyPr/>
        <a:lstStyle/>
        <a:p>
          <a:pPr rtl="1"/>
          <a:endParaRPr lang="ar-SA"/>
        </a:p>
      </dgm:t>
    </dgm:pt>
    <dgm:pt modelId="{CE6BC1F0-AE41-4C88-A11B-A9E32B883CA1}" type="pres">
      <dgm:prSet presAssocID="{73F8E068-AE05-4D1C-B9C2-614BA055545B}" presName="nodeFollowingNodes" presStyleLbl="node1" presStyleIdx="2" presStyleCnt="4">
        <dgm:presLayoutVars>
          <dgm:bulletEnabled val="1"/>
        </dgm:presLayoutVars>
      </dgm:prSet>
      <dgm:spPr/>
      <dgm:t>
        <a:bodyPr/>
        <a:lstStyle/>
        <a:p>
          <a:pPr rtl="1"/>
          <a:endParaRPr lang="ar-SA"/>
        </a:p>
      </dgm:t>
    </dgm:pt>
    <dgm:pt modelId="{5CCEB7A0-5535-4E77-BE2E-8ED3D90E869D}" type="pres">
      <dgm:prSet presAssocID="{8D2511B7-54CD-4E9E-B4CE-A2423CD0FE3E}" presName="nodeFollowingNodes" presStyleLbl="node1" presStyleIdx="3" presStyleCnt="4">
        <dgm:presLayoutVars>
          <dgm:bulletEnabled val="1"/>
        </dgm:presLayoutVars>
      </dgm:prSet>
      <dgm:spPr/>
      <dgm:t>
        <a:bodyPr/>
        <a:lstStyle/>
        <a:p>
          <a:pPr rtl="1"/>
          <a:endParaRPr lang="ar-SA"/>
        </a:p>
      </dgm:t>
    </dgm:pt>
  </dgm:ptLst>
  <dgm:cxnLst>
    <dgm:cxn modelId="{0A618A42-A37D-4052-810B-C0977CF1CA71}" type="presOf" srcId="{73F8E068-AE05-4D1C-B9C2-614BA055545B}" destId="{CE6BC1F0-AE41-4C88-A11B-A9E32B883CA1}" srcOrd="0" destOrd="0" presId="urn:microsoft.com/office/officeart/2005/8/layout/cycle3"/>
    <dgm:cxn modelId="{22EDAA4F-07E3-4195-BA7D-1FED96390842}" type="presOf" srcId="{C11D3CE2-FA5B-412F-8F0C-A34AE5B6B256}" destId="{E5028889-FC38-4728-A96A-CBD0408C3342}" srcOrd="0" destOrd="0" presId="urn:microsoft.com/office/officeart/2005/8/layout/cycle3"/>
    <dgm:cxn modelId="{AEC044F9-3FDB-4FE6-BE0D-9D28D035F3D9}" srcId="{C11D3CE2-FA5B-412F-8F0C-A34AE5B6B256}" destId="{CE507D9D-54BD-45B4-9E73-EC9C064AF9C7}" srcOrd="0" destOrd="0" parTransId="{B523794F-BED7-45BC-A64D-165295D0C6FA}" sibTransId="{BF2FB305-E52D-4429-BCED-0CDC3CFAB838}"/>
    <dgm:cxn modelId="{EC28C9E3-44B7-41D2-BE28-D038C4C7522F}" srcId="{C11D3CE2-FA5B-412F-8F0C-A34AE5B6B256}" destId="{73F8E068-AE05-4D1C-B9C2-614BA055545B}" srcOrd="2" destOrd="0" parTransId="{6609B155-12F3-43A2-8E8B-C98FD1E653FF}" sibTransId="{0E08B5BA-5796-49F2-9AA8-21AC3118CF7B}"/>
    <dgm:cxn modelId="{24BF00AF-601E-4B3B-AA50-B8804F2140DA}" type="presOf" srcId="{CE507D9D-54BD-45B4-9E73-EC9C064AF9C7}" destId="{C33744C4-3559-4FBC-A3D3-EF40D86B2240}" srcOrd="0" destOrd="0" presId="urn:microsoft.com/office/officeart/2005/8/layout/cycle3"/>
    <dgm:cxn modelId="{9461E527-9ADF-4E7F-AECA-41E6C753BFE2}" srcId="{C11D3CE2-FA5B-412F-8F0C-A34AE5B6B256}" destId="{8D2511B7-54CD-4E9E-B4CE-A2423CD0FE3E}" srcOrd="3" destOrd="0" parTransId="{FF552EEB-5599-4749-925A-9262C670DB3E}" sibTransId="{1EEE1E10-904B-4160-A979-02BE3CC5CF76}"/>
    <dgm:cxn modelId="{BAE689FC-7E1C-47CA-8971-A44EFEFA6B75}" type="presOf" srcId="{31F7D1C7-56CA-42FC-9300-A6CE4F8877DE}" destId="{941453B0-24AE-49D5-AA81-5CABD6E9E121}" srcOrd="0" destOrd="0" presId="urn:microsoft.com/office/officeart/2005/8/layout/cycle3"/>
    <dgm:cxn modelId="{ECBE0E84-9218-4226-8513-0BF4E555D9DB}" type="presOf" srcId="{8D2511B7-54CD-4E9E-B4CE-A2423CD0FE3E}" destId="{5CCEB7A0-5535-4E77-BE2E-8ED3D90E869D}" srcOrd="0" destOrd="0" presId="urn:microsoft.com/office/officeart/2005/8/layout/cycle3"/>
    <dgm:cxn modelId="{0A013FE4-CDE5-4EB2-969F-92179E960C77}" srcId="{C11D3CE2-FA5B-412F-8F0C-A34AE5B6B256}" destId="{31F7D1C7-56CA-42FC-9300-A6CE4F8877DE}" srcOrd="1" destOrd="0" parTransId="{51AC0D01-BE6E-4BF8-87CF-401DF66D9ACF}" sibTransId="{179B2E3C-FAF6-4C58-AD95-1EA62C895326}"/>
    <dgm:cxn modelId="{2A0C0B47-3E10-4915-AE13-77C61E118B38}" type="presOf" srcId="{BF2FB305-E52D-4429-BCED-0CDC3CFAB838}" destId="{4697BADB-4298-4DD1-A068-EEC2399D4FD3}" srcOrd="0" destOrd="0" presId="urn:microsoft.com/office/officeart/2005/8/layout/cycle3"/>
    <dgm:cxn modelId="{918B450F-B591-4BE2-BA5C-0C2DD0BF3C58}" type="presParOf" srcId="{E5028889-FC38-4728-A96A-CBD0408C3342}" destId="{74E7D350-C515-4AC2-894D-0DDE2B8FB828}" srcOrd="0" destOrd="0" presId="urn:microsoft.com/office/officeart/2005/8/layout/cycle3"/>
    <dgm:cxn modelId="{A429A6CA-2B23-417C-A0EA-994C33160C84}" type="presParOf" srcId="{74E7D350-C515-4AC2-894D-0DDE2B8FB828}" destId="{C33744C4-3559-4FBC-A3D3-EF40D86B2240}" srcOrd="0" destOrd="0" presId="urn:microsoft.com/office/officeart/2005/8/layout/cycle3"/>
    <dgm:cxn modelId="{963860A4-DB45-4906-98EA-C06E2B62DE91}" type="presParOf" srcId="{74E7D350-C515-4AC2-894D-0DDE2B8FB828}" destId="{4697BADB-4298-4DD1-A068-EEC2399D4FD3}" srcOrd="1" destOrd="0" presId="urn:microsoft.com/office/officeart/2005/8/layout/cycle3"/>
    <dgm:cxn modelId="{BD6900A1-D4F5-453F-B732-57754358A1F1}" type="presParOf" srcId="{74E7D350-C515-4AC2-894D-0DDE2B8FB828}" destId="{941453B0-24AE-49D5-AA81-5CABD6E9E121}" srcOrd="2" destOrd="0" presId="urn:microsoft.com/office/officeart/2005/8/layout/cycle3"/>
    <dgm:cxn modelId="{C1B8A8CC-8D8B-406F-835E-E7589A3D0859}" type="presParOf" srcId="{74E7D350-C515-4AC2-894D-0DDE2B8FB828}" destId="{CE6BC1F0-AE41-4C88-A11B-A9E32B883CA1}" srcOrd="3" destOrd="0" presId="urn:microsoft.com/office/officeart/2005/8/layout/cycle3"/>
    <dgm:cxn modelId="{8F9423AF-FD2D-4451-9AE0-B85D54F74AA9}" type="presParOf" srcId="{74E7D350-C515-4AC2-894D-0DDE2B8FB828}" destId="{5CCEB7A0-5535-4E77-BE2E-8ED3D90E869D}"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7BADB-4298-4DD1-A068-EEC2399D4FD3}">
      <dsp:nvSpPr>
        <dsp:cNvPr id="0" name=""/>
        <dsp:cNvSpPr/>
      </dsp:nvSpPr>
      <dsp:spPr>
        <a:xfrm>
          <a:off x="2297638" y="-24838"/>
          <a:ext cx="4063913" cy="4063913"/>
        </a:xfrm>
        <a:prstGeom prst="circularArrow">
          <a:avLst>
            <a:gd name="adj1" fmla="val 5544"/>
            <a:gd name="adj2" fmla="val 330680"/>
            <a:gd name="adj3" fmla="val 13760853"/>
            <a:gd name="adj4" fmla="val 17395144"/>
            <a:gd name="adj5" fmla="val 5757"/>
          </a:avLst>
        </a:prstGeom>
        <a:solidFill>
          <a:schemeClr val="accent4">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C33744C4-3559-4FBC-A3D3-EF40D86B2240}">
      <dsp:nvSpPr>
        <dsp:cNvPr id="0" name=""/>
        <dsp:cNvSpPr/>
      </dsp:nvSpPr>
      <dsp:spPr>
        <a:xfrm>
          <a:off x="3371926" y="1433"/>
          <a:ext cx="1915338" cy="957669"/>
        </a:xfrm>
        <a:prstGeom prst="roundRect">
          <a:avLst/>
        </a:prstGeom>
        <a:solidFill>
          <a:schemeClr val="accent2"/>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ar-SA" sz="2500" kern="1200" dirty="0" smtClean="0"/>
            <a:t>اختيار المكان</a:t>
          </a:r>
          <a:endParaRPr lang="ar-SA" sz="2500" kern="1200" dirty="0"/>
        </a:p>
      </dsp:txBody>
      <dsp:txXfrm>
        <a:off x="3418676" y="48183"/>
        <a:ext cx="1821838" cy="864169"/>
      </dsp:txXfrm>
    </dsp:sp>
    <dsp:sp modelId="{941453B0-24AE-49D5-AA81-5CABD6E9E121}">
      <dsp:nvSpPr>
        <dsp:cNvPr id="0" name=""/>
        <dsp:cNvSpPr/>
      </dsp:nvSpPr>
      <dsp:spPr>
        <a:xfrm>
          <a:off x="5020118" y="1198915"/>
          <a:ext cx="1915338" cy="957669"/>
        </a:xfrm>
        <a:prstGeom prst="roundRect">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ar-SA" sz="2500" kern="1200" dirty="0" smtClean="0"/>
            <a:t>إدارة الموردين</a:t>
          </a:r>
          <a:endParaRPr lang="ar-SA" sz="2500" kern="1200" dirty="0"/>
        </a:p>
      </dsp:txBody>
      <dsp:txXfrm>
        <a:off x="5066868" y="1245665"/>
        <a:ext cx="1821838" cy="864169"/>
      </dsp:txXfrm>
    </dsp:sp>
    <dsp:sp modelId="{CE6BC1F0-AE41-4C88-A11B-A9E32B883CA1}">
      <dsp:nvSpPr>
        <dsp:cNvPr id="0" name=""/>
        <dsp:cNvSpPr/>
      </dsp:nvSpPr>
      <dsp:spPr>
        <a:xfrm>
          <a:off x="4390565" y="3136482"/>
          <a:ext cx="1915338" cy="957669"/>
        </a:xfrm>
        <a:prstGeom prst="roundRect">
          <a:avLst/>
        </a:prstGeom>
        <a:solidFill>
          <a:srgbClr val="FF0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ar-SA" sz="2500" kern="1200" dirty="0" smtClean="0"/>
            <a:t>الإضاءة والصوت</a:t>
          </a:r>
          <a:endParaRPr lang="ar-SA" sz="2500" kern="1200" dirty="0"/>
        </a:p>
      </dsp:txBody>
      <dsp:txXfrm>
        <a:off x="4437315" y="3183232"/>
        <a:ext cx="1821838" cy="864169"/>
      </dsp:txXfrm>
    </dsp:sp>
    <dsp:sp modelId="{74E400CD-112A-4A19-A0BA-C1B6F2C9E033}">
      <dsp:nvSpPr>
        <dsp:cNvPr id="0" name=""/>
        <dsp:cNvSpPr/>
      </dsp:nvSpPr>
      <dsp:spPr>
        <a:xfrm>
          <a:off x="2353287" y="3136482"/>
          <a:ext cx="1915338" cy="957669"/>
        </a:xfrm>
        <a:prstGeom prst="roundRect">
          <a:avLst/>
        </a:prstGeom>
        <a:solidFill>
          <a:schemeClr val="accent4">
            <a:hueOff val="7350668"/>
            <a:satOff val="-30583"/>
            <a:lumOff val="7206"/>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ar-SA" sz="2500" kern="1200" dirty="0" smtClean="0"/>
            <a:t>التجهيزات التقنية</a:t>
          </a:r>
          <a:endParaRPr lang="ar-SA" sz="2500" kern="1200" dirty="0"/>
        </a:p>
      </dsp:txBody>
      <dsp:txXfrm>
        <a:off x="2400037" y="3183232"/>
        <a:ext cx="1821838" cy="864169"/>
      </dsp:txXfrm>
    </dsp:sp>
    <dsp:sp modelId="{5CCEB7A0-5535-4E77-BE2E-8ED3D90E869D}">
      <dsp:nvSpPr>
        <dsp:cNvPr id="0" name=""/>
        <dsp:cNvSpPr/>
      </dsp:nvSpPr>
      <dsp:spPr>
        <a:xfrm>
          <a:off x="1723733" y="1198915"/>
          <a:ext cx="1915338" cy="957669"/>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ar-SA" sz="2500" kern="1200" dirty="0" smtClean="0"/>
            <a:t>النقل والاستقبال</a:t>
          </a:r>
          <a:endParaRPr lang="ar-SA" sz="2500" kern="1200" dirty="0"/>
        </a:p>
      </dsp:txBody>
      <dsp:txXfrm>
        <a:off x="1770483" y="1245665"/>
        <a:ext cx="1821838" cy="8641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7BADB-4298-4DD1-A068-EEC2399D4FD3}">
      <dsp:nvSpPr>
        <dsp:cNvPr id="0" name=""/>
        <dsp:cNvSpPr/>
      </dsp:nvSpPr>
      <dsp:spPr>
        <a:xfrm>
          <a:off x="2375747" y="-97554"/>
          <a:ext cx="3907696" cy="3907696"/>
        </a:xfrm>
        <a:prstGeom prst="circularArrow">
          <a:avLst>
            <a:gd name="adj1" fmla="val 4668"/>
            <a:gd name="adj2" fmla="val 272909"/>
            <a:gd name="adj3" fmla="val 12872452"/>
            <a:gd name="adj4" fmla="val 18002904"/>
            <a:gd name="adj5" fmla="val 4847"/>
          </a:avLst>
        </a:prstGeom>
        <a:solidFill>
          <a:schemeClr val="accent4">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C33744C4-3559-4FBC-A3D3-EF40D86B2240}">
      <dsp:nvSpPr>
        <dsp:cNvPr id="0" name=""/>
        <dsp:cNvSpPr/>
      </dsp:nvSpPr>
      <dsp:spPr>
        <a:xfrm>
          <a:off x="3042132" y="938"/>
          <a:ext cx="2574925" cy="1287462"/>
        </a:xfrm>
        <a:prstGeom prst="roundRect">
          <a:avLst/>
        </a:prstGeom>
        <a:solidFill>
          <a:schemeClr val="accent2"/>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المعايير اللوجستية الأساسية للاختيار</a:t>
          </a:r>
          <a:endParaRPr lang="ar-SA" sz="2900" kern="1200" dirty="0"/>
        </a:p>
      </dsp:txBody>
      <dsp:txXfrm>
        <a:off x="3104981" y="63787"/>
        <a:ext cx="2449227" cy="1161764"/>
      </dsp:txXfrm>
    </dsp:sp>
    <dsp:sp modelId="{941453B0-24AE-49D5-AA81-5CABD6E9E121}">
      <dsp:nvSpPr>
        <dsp:cNvPr id="0" name=""/>
        <dsp:cNvSpPr/>
      </dsp:nvSpPr>
      <dsp:spPr>
        <a:xfrm>
          <a:off x="4445255" y="1404061"/>
          <a:ext cx="2574925" cy="1287462"/>
        </a:xfrm>
        <a:prstGeom prst="roundRect">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الخدمات اللوجستية الملحقة بالمكان</a:t>
          </a:r>
          <a:endParaRPr lang="ar-SA" sz="2900" kern="1200" dirty="0"/>
        </a:p>
      </dsp:txBody>
      <dsp:txXfrm>
        <a:off x="4508104" y="1466910"/>
        <a:ext cx="2449227" cy="1161764"/>
      </dsp:txXfrm>
    </dsp:sp>
    <dsp:sp modelId="{CE6BC1F0-AE41-4C88-A11B-A9E32B883CA1}">
      <dsp:nvSpPr>
        <dsp:cNvPr id="0" name=""/>
        <dsp:cNvSpPr/>
      </dsp:nvSpPr>
      <dsp:spPr>
        <a:xfrm>
          <a:off x="3042132" y="2807183"/>
          <a:ext cx="2574925" cy="1287462"/>
        </a:xfrm>
        <a:prstGeom prst="roundRect">
          <a:avLst/>
        </a:prstGeom>
        <a:solidFill>
          <a:srgbClr val="FF0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التكاليف الخفية</a:t>
          </a:r>
          <a:endParaRPr lang="ar-SA" sz="2900" kern="1200" dirty="0"/>
        </a:p>
      </dsp:txBody>
      <dsp:txXfrm>
        <a:off x="3104981" y="2870032"/>
        <a:ext cx="2449227" cy="1161764"/>
      </dsp:txXfrm>
    </dsp:sp>
    <dsp:sp modelId="{5CCEB7A0-5535-4E77-BE2E-8ED3D90E869D}">
      <dsp:nvSpPr>
        <dsp:cNvPr id="0" name=""/>
        <dsp:cNvSpPr/>
      </dsp:nvSpPr>
      <dsp:spPr>
        <a:xfrm>
          <a:off x="1639010" y="1404061"/>
          <a:ext cx="2574925" cy="1287462"/>
        </a:xfrm>
        <a:prstGeom prst="roundRect">
          <a:avLst/>
        </a:prstGeom>
        <a:solidFill>
          <a:schemeClr val="accent4">
            <a:hueOff val="9800891"/>
            <a:satOff val="-40777"/>
            <a:lumOff val="9608"/>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smtClean="0"/>
            <a:t>معاينة الموقع</a:t>
          </a:r>
          <a:endParaRPr lang="ar-SA" sz="2900" kern="1200" dirty="0"/>
        </a:p>
      </dsp:txBody>
      <dsp:txXfrm>
        <a:off x="1701859" y="1466910"/>
        <a:ext cx="2449227" cy="1161764"/>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689805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653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4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Fifth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تنظيم </a:t>
            </a:r>
            <a:r>
              <a:rPr lang="ar-SA" sz="3200" b="1" dirty="0">
                <a:solidFill>
                  <a:srgbClr val="00AEEF"/>
                </a:solidFill>
                <a:latin typeface="Alexandria"/>
              </a:rPr>
              <a:t>الفعاليات والأحداث </a:t>
            </a:r>
            <a:r>
              <a:rPr lang="ar-SA" sz="3200" b="1" dirty="0" smtClean="0">
                <a:solidFill>
                  <a:srgbClr val="00AEEF"/>
                </a:solidFill>
                <a:latin typeface="Alexandria"/>
              </a:rPr>
              <a:t>الخاصة</a:t>
            </a:r>
          </a:p>
          <a:p>
            <a:pPr algn="ctr"/>
            <a:r>
              <a:rPr lang="en-US" sz="2800" b="1" dirty="0">
                <a:solidFill>
                  <a:srgbClr val="FF0000"/>
                </a:solidFill>
                <a:latin typeface="Alexandria"/>
              </a:rPr>
              <a:t>Organizing special events and occasions</a:t>
            </a:r>
            <a:endParaRPr lang="ar-SA" sz="2800" b="1" dirty="0">
              <a:solidFill>
                <a:srgbClr val="FF0000"/>
              </a:solidFill>
              <a:latin typeface="Alexandria"/>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56705" y="2864682"/>
            <a:ext cx="5217325" cy="769441"/>
          </a:xfrm>
          <a:prstGeom prst="rect">
            <a:avLst/>
          </a:prstGeom>
          <a:noFill/>
        </p:spPr>
        <p:txBody>
          <a:bodyPr wrap="square" rtlCol="0">
            <a:spAutoFit/>
          </a:bodyPr>
          <a:lstStyle/>
          <a:p>
            <a:pPr algn="ctr" rtl="1"/>
            <a:r>
              <a:rPr lang="ar-SA" sz="4400" b="1" dirty="0" smtClean="0">
                <a:solidFill>
                  <a:srgbClr val="00AEEF"/>
                </a:solidFill>
                <a:latin typeface="Alexandria"/>
              </a:rPr>
              <a:t>الإدارة اللوجستية للفعاليات</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Fifth </a:t>
            </a:r>
            <a:r>
              <a:rPr lang="en-US" sz="2800" b="1" dirty="0">
                <a:solidFill>
                  <a:schemeClr val="tx1"/>
                </a:solidFill>
              </a:rPr>
              <a:t>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902304" cy="707886"/>
          </a:xfrm>
          <a:prstGeom prst="rect">
            <a:avLst/>
          </a:prstGeom>
          <a:noFill/>
        </p:spPr>
        <p:txBody>
          <a:bodyPr wrap="none" rtlCol="0">
            <a:spAutoFit/>
          </a:bodyPr>
          <a:lstStyle/>
          <a:p>
            <a:pPr rtl="1"/>
            <a:r>
              <a:rPr lang="en-US" sz="2000" dirty="0" smtClean="0">
                <a:latin typeface="Alexandria"/>
              </a:rPr>
              <a:t>MKT 411</a:t>
            </a:r>
            <a:endParaRPr lang="en-US" sz="2000" dirty="0">
              <a:latin typeface="Alexandria"/>
            </a:endParaRPr>
          </a:p>
          <a:p>
            <a:r>
              <a:rPr lang="en-US" sz="2000" dirty="0">
                <a:latin typeface="Alexandria" charset="0"/>
                <a:cs typeface="Alexandria" charset="0"/>
              </a:rPr>
              <a:t>Organizing special events and occasions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Fifth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flipH="1">
            <a:off x="3637935" y="2411309"/>
            <a:ext cx="8332222" cy="3832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7000"/>
              </a:lnSpc>
            </a:pPr>
            <a:r>
              <a:rPr lang="ar-SA" sz="4000" b="1" dirty="0" smtClean="0">
                <a:latin typeface="Alexandria"/>
              </a:rPr>
              <a:t>1- اختيار المكان.</a:t>
            </a:r>
          </a:p>
          <a:p>
            <a:pPr algn="r" rtl="1">
              <a:lnSpc>
                <a:spcPts val="7000"/>
              </a:lnSpc>
            </a:pPr>
            <a:r>
              <a:rPr lang="ar-SA" sz="4000" b="1" dirty="0" smtClean="0">
                <a:latin typeface="Alexandria"/>
              </a:rPr>
              <a:t>2- إدارة الموردين.</a:t>
            </a:r>
            <a:endParaRPr lang="ar-SA" sz="4000" b="1" dirty="0">
              <a:latin typeface="Alexandria"/>
            </a:endParaRPr>
          </a:p>
          <a:p>
            <a:pPr algn="r" rtl="1">
              <a:lnSpc>
                <a:spcPts val="7000"/>
              </a:lnSpc>
            </a:pPr>
            <a:r>
              <a:rPr lang="ar-SA" sz="4000" b="1" dirty="0" smtClean="0">
                <a:latin typeface="Alexandria"/>
              </a:rPr>
              <a:t>3- الإضاءة والصوت والتجهيزات التقنية.</a:t>
            </a:r>
          </a:p>
          <a:p>
            <a:pPr algn="r" rtl="1">
              <a:lnSpc>
                <a:spcPts val="7000"/>
              </a:lnSpc>
            </a:pPr>
            <a:r>
              <a:rPr lang="ar-SA" sz="4000" b="1" dirty="0" smtClean="0">
                <a:latin typeface="Alexandria"/>
              </a:rPr>
              <a:t>4- النقل والاستقبال.</a:t>
            </a:r>
            <a:endParaRPr lang="ar-SA" sz="4000" b="1" dirty="0">
              <a:latin typeface="Alexandria"/>
            </a:endParaRPr>
          </a:p>
        </p:txBody>
      </p:sp>
    </p:spTree>
    <p:extLst>
      <p:ext uri="{BB962C8B-B14F-4D97-AF65-F5344CB8AC3E}">
        <p14:creationId xmlns:p14="http://schemas.microsoft.com/office/powerpoint/2010/main" val="35398264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61769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5912" y="2093940"/>
            <a:ext cx="83734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a:solidFill>
                  <a:schemeClr val="tx1"/>
                </a:solidFill>
                <a:latin typeface="Alexandria"/>
              </a:rPr>
              <a:t>فهم </a:t>
            </a:r>
            <a:r>
              <a:rPr lang="ar-SA" sz="2800" dirty="0" smtClean="0">
                <a:solidFill>
                  <a:schemeClr val="tx1"/>
                </a:solidFill>
                <a:latin typeface="Alexandria"/>
              </a:rPr>
              <a:t>الركائز الأساسية للإدارة اللوجستية للفعاليات.</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كيف أستطيع اختيار المكان المناسب لفعاليتي.</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كيف أدير سلاسل الإمداد والمشتريات للفعالية.</a:t>
            </a:r>
            <a:endParaRPr lang="en-US" sz="2800" dirty="0">
              <a:solidFill>
                <a:schemeClr val="tx1"/>
              </a:solidFill>
              <a:latin typeface="Alexandria"/>
            </a:endParaRP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كيف أضمن عمليات النقل والاستقبال وتدفق الحشود.</a:t>
            </a:r>
          </a:p>
          <a:p>
            <a:pPr marL="457200" lvl="0" indent="-457200" algn="justLow" rtl="1">
              <a:lnSpc>
                <a:spcPts val="5000"/>
              </a:lnSpc>
              <a:buFont typeface="Arial" panose="020B0604020202020204" pitchFamily="34" charset="0"/>
              <a:buChar char="•"/>
            </a:pPr>
            <a:r>
              <a:rPr lang="ar-SA" sz="2800" dirty="0" smtClean="0">
                <a:solidFill>
                  <a:schemeClr val="tx1"/>
                </a:solidFill>
                <a:latin typeface="Alexandria"/>
              </a:rPr>
              <a:t>كيفية إدارة المخاطر اللوجستية للفعالية.</a:t>
            </a:r>
            <a:endParaRPr lang="en-US" sz="2800" dirty="0">
              <a:solidFill>
                <a:schemeClr val="tx1"/>
              </a:solidFill>
              <a:latin typeface="Alexandria"/>
            </a:endParaRPr>
          </a:p>
          <a:p>
            <a:pPr algn="r" rtl="1"/>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9395" y="1484690"/>
            <a:ext cx="3618985" cy="4952309"/>
          </a:xfrm>
          <a:prstGeom prst="rect">
            <a:avLst/>
          </a:prstGeom>
        </p:spPr>
      </p:pic>
      <p:sp>
        <p:nvSpPr>
          <p:cNvPr id="3" name="مستطيل 2"/>
          <p:cNvSpPr/>
          <p:nvPr/>
        </p:nvSpPr>
        <p:spPr>
          <a:xfrm>
            <a:off x="401216" y="1102598"/>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3865916"/>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2554657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32" dur="500"/>
                                        <p:tgtEl>
                                          <p:spTgt spid="2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7" dur="500"/>
                                        <p:tgtEl>
                                          <p:spTgt spid="2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42" dur="500"/>
                                        <p:tgtEl>
                                          <p:spTgt spid="2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7" dur="500"/>
                                        <p:tgtEl>
                                          <p:spTgt spid="25">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52" dur="500"/>
                                        <p:tgtEl>
                                          <p:spTgt spid="2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80" y="520216"/>
            <a:ext cx="6576814" cy="69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9202994" y="195681"/>
            <a:ext cx="2589821" cy="646331"/>
          </a:xfrm>
          <a:prstGeom prst="rect">
            <a:avLst/>
          </a:prstGeom>
          <a:solidFill>
            <a:srgbClr val="00AEEF"/>
          </a:solidFill>
        </p:spPr>
        <p:txBody>
          <a:bodyPr wrap="square" rtlCol="0">
            <a:spAutoFit/>
          </a:bodyPr>
          <a:lstStyle/>
          <a:p>
            <a:pPr algn="ctr" rtl="1"/>
            <a:r>
              <a:rPr lang="ar-SA" sz="3600" b="1" dirty="0" smtClean="0">
                <a:solidFill>
                  <a:schemeClr val="bg1"/>
                </a:solidFill>
                <a:latin typeface="Alexandria" charset="0"/>
                <a:cs typeface="Alexandria" charset="0"/>
              </a:rPr>
              <a:t>مقدمة</a:t>
            </a:r>
            <a:endParaRPr lang="en-US" sz="36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ستطيل مستدير الزوايا 7"/>
          <p:cNvSpPr/>
          <p:nvPr/>
        </p:nvSpPr>
        <p:spPr>
          <a:xfrm rot="10800000" flipH="1" flipV="1">
            <a:off x="400293" y="1166547"/>
            <a:ext cx="9576827" cy="5061109"/>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	في عالم الفعاليات الإبداع هو الروح، ولكن اللوجستيات هي العمود الفقري بدون تخطيط دقيق لسلاسل الإمداد وإدارة الموقع، وحركة الحشود. يظل الإبداع مجرد فكرة حبيسة الورق. لذلك سنناقش في هذه المحاضرة كيف نحول الخطط التشغيلية المعقدة إلى واقع ملموس، وكيف نطبق استراتيجيات الكفاءة لضمان نجاح الفعالية من الفكرة وحتى خروج آخر زائر.</a:t>
            </a:r>
            <a:endParaRPr lang="ar-SA"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77120" y="1418624"/>
            <a:ext cx="2966720" cy="4504655"/>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27355"/>
            <a:ext cx="47529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067550" y="92486"/>
            <a:ext cx="503858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إدارة اللوجستيات للفعاليات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الركائز الأساسية للإدارة اللوجستية للفعاليات:</a:t>
            </a:r>
            <a:endParaRPr lang="en-US" sz="2800" b="1" dirty="0">
              <a:solidFill>
                <a:srgbClr val="FF0000"/>
              </a:solidFill>
              <a:latin typeface="Alexandria"/>
            </a:endParaRPr>
          </a:p>
        </p:txBody>
      </p:sp>
      <p:graphicFrame>
        <p:nvGraphicFramePr>
          <p:cNvPr id="9" name="رسم تخطيطي 8"/>
          <p:cNvGraphicFramePr/>
          <p:nvPr>
            <p:extLst/>
          </p:nvPr>
        </p:nvGraphicFramePr>
        <p:xfrm>
          <a:off x="881684" y="2422106"/>
          <a:ext cx="8659191" cy="40955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مستطيل 7"/>
          <p:cNvSpPr/>
          <p:nvPr/>
        </p:nvSpPr>
        <p:spPr>
          <a:xfrm rot="10800000" flipH="1" flipV="1">
            <a:off x="989882" y="1626108"/>
            <a:ext cx="10546245" cy="113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	إدارة اللوجستيات هي عملية التخطيط والتنفيذ والرقابة على تدفق الأفراد والمعدات والخدمات من نقطة المنشأ إلى موقع الفعالية:</a:t>
            </a:r>
            <a:endParaRPr lang="en-US" sz="2800" dirty="0">
              <a:solidFill>
                <a:schemeClr val="tx1"/>
              </a:solidFill>
              <a:latin typeface="Alexandria"/>
            </a:endParaRPr>
          </a:p>
        </p:txBody>
      </p:sp>
    </p:spTree>
    <p:extLst>
      <p:ext uri="{BB962C8B-B14F-4D97-AF65-F5344CB8AC3E}">
        <p14:creationId xmlns:p14="http://schemas.microsoft.com/office/powerpoint/2010/main" val="292587752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graphicEl>
                                              <a:dgm id="{C33744C4-3559-4FBC-A3D3-EF40D86B2240}"/>
                                            </p:graphicEl>
                                          </p:spTgt>
                                        </p:tgtEl>
                                        <p:attrNameLst>
                                          <p:attrName>style.visibility</p:attrName>
                                        </p:attrNameLst>
                                      </p:cBhvr>
                                      <p:to>
                                        <p:strVal val="visible"/>
                                      </p:to>
                                    </p:set>
                                    <p:animEffect transition="in" filter="randombar(horizontal)">
                                      <p:cBhvr>
                                        <p:cTn id="27" dur="500"/>
                                        <p:tgtEl>
                                          <p:spTgt spid="9">
                                            <p:graphicEl>
                                              <a:dgm id="{C33744C4-3559-4FBC-A3D3-EF40D86B224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graphicEl>
                                              <a:dgm id="{4697BADB-4298-4DD1-A068-EEC2399D4FD3}"/>
                                            </p:graphicEl>
                                          </p:spTgt>
                                        </p:tgtEl>
                                        <p:attrNameLst>
                                          <p:attrName>style.visibility</p:attrName>
                                        </p:attrNameLst>
                                      </p:cBhvr>
                                      <p:to>
                                        <p:strVal val="visible"/>
                                      </p:to>
                                    </p:set>
                                    <p:animEffect transition="in" filter="randombar(horizontal)">
                                      <p:cBhvr>
                                        <p:cTn id="32" dur="500"/>
                                        <p:tgtEl>
                                          <p:spTgt spid="9">
                                            <p:graphicEl>
                                              <a:dgm id="{4697BADB-4298-4DD1-A068-EEC2399D4FD3}"/>
                                            </p:graphicEl>
                                          </p:spTgt>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9">
                                            <p:graphicEl>
                                              <a:dgm id="{941453B0-24AE-49D5-AA81-5CABD6E9E121}"/>
                                            </p:graphicEl>
                                          </p:spTgt>
                                        </p:tgtEl>
                                        <p:attrNameLst>
                                          <p:attrName>style.visibility</p:attrName>
                                        </p:attrNameLst>
                                      </p:cBhvr>
                                      <p:to>
                                        <p:strVal val="visible"/>
                                      </p:to>
                                    </p:set>
                                    <p:animEffect transition="in" filter="randombar(horizontal)">
                                      <p:cBhvr>
                                        <p:cTn id="35" dur="500"/>
                                        <p:tgtEl>
                                          <p:spTgt spid="9">
                                            <p:graphicEl>
                                              <a:dgm id="{941453B0-24AE-49D5-AA81-5CABD6E9E121}"/>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9">
                                            <p:graphicEl>
                                              <a:dgm id="{CE6BC1F0-AE41-4C88-A11B-A9E32B883CA1}"/>
                                            </p:graphicEl>
                                          </p:spTgt>
                                        </p:tgtEl>
                                        <p:attrNameLst>
                                          <p:attrName>style.visibility</p:attrName>
                                        </p:attrNameLst>
                                      </p:cBhvr>
                                      <p:to>
                                        <p:strVal val="visible"/>
                                      </p:to>
                                    </p:set>
                                    <p:animEffect transition="in" filter="randombar(horizontal)">
                                      <p:cBhvr>
                                        <p:cTn id="40" dur="500"/>
                                        <p:tgtEl>
                                          <p:spTgt spid="9">
                                            <p:graphicEl>
                                              <a:dgm id="{CE6BC1F0-AE41-4C88-A11B-A9E32B883CA1}"/>
                                            </p:graphicEl>
                                          </p:spTgt>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9">
                                            <p:graphicEl>
                                              <a:dgm id="{74E400CD-112A-4A19-A0BA-C1B6F2C9E033}"/>
                                            </p:graphicEl>
                                          </p:spTgt>
                                        </p:tgtEl>
                                        <p:attrNameLst>
                                          <p:attrName>style.visibility</p:attrName>
                                        </p:attrNameLst>
                                      </p:cBhvr>
                                      <p:to>
                                        <p:strVal val="visible"/>
                                      </p:to>
                                    </p:set>
                                    <p:animEffect transition="in" filter="randombar(horizontal)">
                                      <p:cBhvr>
                                        <p:cTn id="45" dur="500"/>
                                        <p:tgtEl>
                                          <p:spTgt spid="9">
                                            <p:graphicEl>
                                              <a:dgm id="{74E400CD-112A-4A19-A0BA-C1B6F2C9E033}"/>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grpId="0" nodeType="clickEffect">
                                  <p:stCondLst>
                                    <p:cond delay="0"/>
                                  </p:stCondLst>
                                  <p:childTnLst>
                                    <p:set>
                                      <p:cBhvr>
                                        <p:cTn id="49" dur="1" fill="hold">
                                          <p:stCondLst>
                                            <p:cond delay="0"/>
                                          </p:stCondLst>
                                        </p:cTn>
                                        <p:tgtEl>
                                          <p:spTgt spid="9">
                                            <p:graphicEl>
                                              <a:dgm id="{5CCEB7A0-5535-4E77-BE2E-8ED3D90E869D}"/>
                                            </p:graphicEl>
                                          </p:spTgt>
                                        </p:tgtEl>
                                        <p:attrNameLst>
                                          <p:attrName>style.visibility</p:attrName>
                                        </p:attrNameLst>
                                      </p:cBhvr>
                                      <p:to>
                                        <p:strVal val="visible"/>
                                      </p:to>
                                    </p:set>
                                    <p:animEffect transition="in" filter="randombar(horizontal)">
                                      <p:cBhvr>
                                        <p:cTn id="50" dur="500"/>
                                        <p:tgtEl>
                                          <p:spTgt spid="9">
                                            <p:graphicEl>
                                              <a:dgm id="{5CCEB7A0-5535-4E77-BE2E-8ED3D90E86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9" grpId="0">
        <p:bldSub>
          <a:bldDgm bld="one"/>
        </p:bldSub>
      </p:bldGraphic>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27355"/>
            <a:ext cx="47529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067550" y="92486"/>
            <a:ext cx="503858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إدارة اللوجستيات للفعاليات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اختيار المكان:</a:t>
            </a:r>
            <a:endParaRPr lang="en-US" sz="2800" b="1" dirty="0">
              <a:solidFill>
                <a:srgbClr val="FF0000"/>
              </a:solidFill>
              <a:latin typeface="Alexandria"/>
            </a:endParaRPr>
          </a:p>
        </p:txBody>
      </p:sp>
      <p:sp>
        <p:nvSpPr>
          <p:cNvPr id="8" name="مستطيل 7"/>
          <p:cNvSpPr/>
          <p:nvPr/>
        </p:nvSpPr>
        <p:spPr>
          <a:xfrm rot="10800000" flipH="1" flipV="1">
            <a:off x="552451" y="1830160"/>
            <a:ext cx="10810874" cy="113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	في اللوجستيات المكان هو المنصة التي ستتحرك عليها كل التدفقات (بشر، معدات، معلومات)، لذلك يُعدّ المكان العمود الفقري للوجستيات الذي سيحمل كامل جسد الفعالية.</a:t>
            </a:r>
            <a:endParaRPr lang="en-US" sz="2800" dirty="0">
              <a:solidFill>
                <a:schemeClr val="tx1"/>
              </a:solidFill>
              <a:latin typeface="Alexandria"/>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297" y="3200400"/>
            <a:ext cx="11352807" cy="3558102"/>
          </a:xfrm>
          <a:prstGeom prst="rect">
            <a:avLst/>
          </a:prstGeom>
        </p:spPr>
      </p:pic>
    </p:spTree>
    <p:extLst>
      <p:ext uri="{BB962C8B-B14F-4D97-AF65-F5344CB8AC3E}">
        <p14:creationId xmlns:p14="http://schemas.microsoft.com/office/powerpoint/2010/main" val="163601854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48513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69967" y="92486"/>
            <a:ext cx="5136169"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إدارة اللوجستيات للفعاليات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اختيار المكان</a:t>
            </a:r>
            <a:endParaRPr lang="en-US" sz="2800" b="1" dirty="0">
              <a:solidFill>
                <a:srgbClr val="FF0000"/>
              </a:solidFill>
              <a:latin typeface="Alexandria"/>
            </a:endParaRPr>
          </a:p>
        </p:txBody>
      </p:sp>
      <p:graphicFrame>
        <p:nvGraphicFramePr>
          <p:cNvPr id="9" name="رسم تخطيطي 8"/>
          <p:cNvGraphicFramePr/>
          <p:nvPr>
            <p:extLst>
              <p:ext uri="{D42A27DB-BD31-4B8C-83A1-F6EECF244321}">
                <p14:modId xmlns:p14="http://schemas.microsoft.com/office/powerpoint/2010/main" val="3134823661"/>
              </p:ext>
            </p:extLst>
          </p:nvPr>
        </p:nvGraphicFramePr>
        <p:xfrm>
          <a:off x="881684" y="2422106"/>
          <a:ext cx="8659191" cy="40955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588390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graphicEl>
                                              <a:dgm id="{C33744C4-3559-4FBC-A3D3-EF40D86B2240}"/>
                                            </p:graphicEl>
                                          </p:spTgt>
                                        </p:tgtEl>
                                        <p:attrNameLst>
                                          <p:attrName>style.visibility</p:attrName>
                                        </p:attrNameLst>
                                      </p:cBhvr>
                                      <p:to>
                                        <p:strVal val="visible"/>
                                      </p:to>
                                    </p:set>
                                    <p:animEffect transition="in" filter="randombar(horizontal)">
                                      <p:cBhvr>
                                        <p:cTn id="22" dur="500"/>
                                        <p:tgtEl>
                                          <p:spTgt spid="9">
                                            <p:graphicEl>
                                              <a:dgm id="{C33744C4-3559-4FBC-A3D3-EF40D86B224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graphicEl>
                                              <a:dgm id="{4697BADB-4298-4DD1-A068-EEC2399D4FD3}"/>
                                            </p:graphicEl>
                                          </p:spTgt>
                                        </p:tgtEl>
                                        <p:attrNameLst>
                                          <p:attrName>style.visibility</p:attrName>
                                        </p:attrNameLst>
                                      </p:cBhvr>
                                      <p:to>
                                        <p:strVal val="visible"/>
                                      </p:to>
                                    </p:set>
                                    <p:animEffect transition="in" filter="randombar(horizontal)">
                                      <p:cBhvr>
                                        <p:cTn id="27" dur="500"/>
                                        <p:tgtEl>
                                          <p:spTgt spid="9">
                                            <p:graphicEl>
                                              <a:dgm id="{4697BADB-4298-4DD1-A068-EEC2399D4FD3}"/>
                                            </p:graphic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9">
                                            <p:graphicEl>
                                              <a:dgm id="{941453B0-24AE-49D5-AA81-5CABD6E9E121}"/>
                                            </p:graphicEl>
                                          </p:spTgt>
                                        </p:tgtEl>
                                        <p:attrNameLst>
                                          <p:attrName>style.visibility</p:attrName>
                                        </p:attrNameLst>
                                      </p:cBhvr>
                                      <p:to>
                                        <p:strVal val="visible"/>
                                      </p:to>
                                    </p:set>
                                    <p:animEffect transition="in" filter="randombar(horizontal)">
                                      <p:cBhvr>
                                        <p:cTn id="30" dur="500"/>
                                        <p:tgtEl>
                                          <p:spTgt spid="9">
                                            <p:graphicEl>
                                              <a:dgm id="{941453B0-24AE-49D5-AA81-5CABD6E9E121}"/>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9">
                                            <p:graphicEl>
                                              <a:dgm id="{CE6BC1F0-AE41-4C88-A11B-A9E32B883CA1}"/>
                                            </p:graphicEl>
                                          </p:spTgt>
                                        </p:tgtEl>
                                        <p:attrNameLst>
                                          <p:attrName>style.visibility</p:attrName>
                                        </p:attrNameLst>
                                      </p:cBhvr>
                                      <p:to>
                                        <p:strVal val="visible"/>
                                      </p:to>
                                    </p:set>
                                    <p:animEffect transition="in" filter="randombar(horizontal)">
                                      <p:cBhvr>
                                        <p:cTn id="35" dur="500"/>
                                        <p:tgtEl>
                                          <p:spTgt spid="9">
                                            <p:graphicEl>
                                              <a:dgm id="{CE6BC1F0-AE41-4C88-A11B-A9E32B883CA1}"/>
                                            </p:graphic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9">
                                            <p:graphicEl>
                                              <a:dgm id="{5CCEB7A0-5535-4E77-BE2E-8ED3D90E869D}"/>
                                            </p:graphicEl>
                                          </p:spTgt>
                                        </p:tgtEl>
                                        <p:attrNameLst>
                                          <p:attrName>style.visibility</p:attrName>
                                        </p:attrNameLst>
                                      </p:cBhvr>
                                      <p:to>
                                        <p:strVal val="visible"/>
                                      </p:to>
                                    </p:set>
                                    <p:animEffect transition="in" filter="randombar(horizontal)">
                                      <p:cBhvr>
                                        <p:cTn id="40" dur="500"/>
                                        <p:tgtEl>
                                          <p:spTgt spid="9">
                                            <p:graphicEl>
                                              <a:dgm id="{5CCEB7A0-5535-4E77-BE2E-8ED3D90E869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Graphic spid="9"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7296150" cy="536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01694" y="92486"/>
            <a:ext cx="290444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اختيار المكان</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المعايير اللوجستية الأساسية للاختيار:</a:t>
            </a:r>
            <a:endParaRPr lang="en-US" sz="2800" b="1" dirty="0">
              <a:solidFill>
                <a:srgbClr val="FF0000"/>
              </a:solidFill>
              <a:latin typeface="Alexandria"/>
            </a:endParaRPr>
          </a:p>
        </p:txBody>
      </p:sp>
      <p:sp>
        <p:nvSpPr>
          <p:cNvPr id="8" name="مستطيل 7"/>
          <p:cNvSpPr/>
          <p:nvPr/>
        </p:nvSpPr>
        <p:spPr>
          <a:xfrm rot="10800000" flipH="1" flipV="1">
            <a:off x="4394717" y="1740863"/>
            <a:ext cx="7016621" cy="4502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عند تقييم أي موقع يجب النظر إليه من خلال العدسات الآتية:</a:t>
            </a:r>
            <a:endParaRPr lang="en-US" sz="2800" dirty="0">
              <a:solidFill>
                <a:schemeClr val="tx1"/>
              </a:solidFill>
              <a:latin typeface="Alexandria"/>
            </a:endParaRPr>
          </a:p>
        </p:txBody>
      </p:sp>
      <p:sp>
        <p:nvSpPr>
          <p:cNvPr id="10" name="مستطيل 9"/>
          <p:cNvSpPr/>
          <p:nvPr/>
        </p:nvSpPr>
        <p:spPr>
          <a:xfrm rot="10800000" flipH="1" flipV="1">
            <a:off x="6102221" y="2392534"/>
            <a:ext cx="5309117" cy="4502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الموقع الجغرافي وسهولة الوصول:</a:t>
            </a:r>
            <a:endParaRPr lang="en-US" sz="2800" dirty="0">
              <a:solidFill>
                <a:schemeClr val="tx1"/>
              </a:solidFill>
              <a:latin typeface="Alexandria"/>
            </a:endParaRPr>
          </a:p>
        </p:txBody>
      </p:sp>
      <p:sp>
        <p:nvSpPr>
          <p:cNvPr id="11" name="مستطيل 10"/>
          <p:cNvSpPr/>
          <p:nvPr/>
        </p:nvSpPr>
        <p:spPr>
          <a:xfrm rot="10800000" flipH="1" flipV="1">
            <a:off x="2911152" y="3095953"/>
            <a:ext cx="8500186" cy="33328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5000"/>
              </a:lnSpc>
              <a:buFont typeface="Wingdings" panose="05000000000000000000" pitchFamily="2" charset="2"/>
              <a:buChar char="ü"/>
            </a:pPr>
            <a:r>
              <a:rPr lang="ar-SA" sz="2800" dirty="0">
                <a:solidFill>
                  <a:schemeClr val="tx1"/>
                </a:solidFill>
                <a:latin typeface="Alexandria"/>
              </a:rPr>
              <a:t>القرب من </a:t>
            </a:r>
            <a:r>
              <a:rPr lang="ar-SA" sz="2800" dirty="0" smtClean="0">
                <a:solidFill>
                  <a:schemeClr val="tx1"/>
                </a:solidFill>
                <a:latin typeface="Alexandria"/>
              </a:rPr>
              <a:t>المواصلات: هل </a:t>
            </a:r>
            <a:r>
              <a:rPr lang="ar-SA" sz="2800" dirty="0">
                <a:solidFill>
                  <a:schemeClr val="tx1"/>
                </a:solidFill>
                <a:latin typeface="Alexandria"/>
              </a:rPr>
              <a:t>يسهل الوصول إليه عبر المطارات، محطات القطار، أو النقل العام</a:t>
            </a:r>
            <a:r>
              <a:rPr lang="ar-SA" sz="2800" dirty="0" smtClean="0">
                <a:solidFill>
                  <a:schemeClr val="tx1"/>
                </a:solidFill>
                <a:latin typeface="Alexandria"/>
              </a:rPr>
              <a:t>؟</a:t>
            </a:r>
            <a:endParaRPr lang="ar-SA" sz="2800" dirty="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حركة المرور: هل يقع في منطقة تعاني من ازدحام خانق وقت الفعالية.</a:t>
            </a: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مواقف السيارات: هل يتوفر عدد كافي من المواقف، وهل تتوفر خدمة </a:t>
            </a:r>
            <a:r>
              <a:rPr lang="en-US" sz="2800" dirty="0" smtClean="0">
                <a:solidFill>
                  <a:schemeClr val="tx1"/>
                </a:solidFill>
                <a:latin typeface="Alexandria"/>
              </a:rPr>
              <a:t>Valet</a:t>
            </a:r>
            <a:r>
              <a:rPr lang="ar-SA" sz="2800" dirty="0" smtClean="0">
                <a:solidFill>
                  <a:schemeClr val="tx1"/>
                </a:solidFill>
                <a:latin typeface="Alexandria"/>
              </a:rPr>
              <a:t>؟</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261" y="1803738"/>
            <a:ext cx="2493535" cy="4121201"/>
          </a:xfrm>
          <a:prstGeom prst="rect">
            <a:avLst/>
          </a:prstGeom>
        </p:spPr>
      </p:pic>
    </p:spTree>
    <p:extLst>
      <p:ext uri="{BB962C8B-B14F-4D97-AF65-F5344CB8AC3E}">
        <p14:creationId xmlns:p14="http://schemas.microsoft.com/office/powerpoint/2010/main" val="35512769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37" dur="500"/>
                                        <p:tgtEl>
                                          <p:spTgt spid="11">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11">
                                            <p:txEl>
                                              <p:pRg st="1" end="1"/>
                                            </p:txEl>
                                          </p:spTgt>
                                        </p:tgtEl>
                                        <p:attrNameLst>
                                          <p:attrName>style.visibility</p:attrName>
                                        </p:attrNameLst>
                                      </p:cBhvr>
                                      <p:to>
                                        <p:strVal val="visible"/>
                                      </p:to>
                                    </p:set>
                                    <p:animEffect transition="in" filter="randombar(horizontal)">
                                      <p:cBhvr>
                                        <p:cTn id="42" dur="500"/>
                                        <p:tgtEl>
                                          <p:spTgt spid="11">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11">
                                            <p:txEl>
                                              <p:pRg st="2" end="2"/>
                                            </p:txEl>
                                          </p:spTgt>
                                        </p:tgtEl>
                                        <p:attrNameLst>
                                          <p:attrName>style.visibility</p:attrName>
                                        </p:attrNameLst>
                                      </p:cBhvr>
                                      <p:to>
                                        <p:strVal val="visible"/>
                                      </p:to>
                                    </p:set>
                                    <p:animEffect transition="in" filter="randombar(horizontal)">
                                      <p:cBhvr>
                                        <p:cTn id="47"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7296150" cy="536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01694" y="92486"/>
            <a:ext cx="290444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اختيار المكان</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المعايير اللوجستية الأساسية للاختيار:</a:t>
            </a:r>
            <a:endParaRPr lang="en-US" sz="2800" b="1" dirty="0">
              <a:solidFill>
                <a:srgbClr val="FF0000"/>
              </a:solidFill>
              <a:latin typeface="Alexandria"/>
            </a:endParaRPr>
          </a:p>
        </p:txBody>
      </p:sp>
      <p:sp>
        <p:nvSpPr>
          <p:cNvPr id="10" name="مستطيل 9"/>
          <p:cNvSpPr/>
          <p:nvPr/>
        </p:nvSpPr>
        <p:spPr>
          <a:xfrm rot="10800000" flipH="1" flipV="1">
            <a:off x="8388220" y="1866154"/>
            <a:ext cx="3023118" cy="4502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السعة والمساحة:</a:t>
            </a:r>
            <a:endParaRPr lang="en-US" sz="2800" dirty="0">
              <a:solidFill>
                <a:schemeClr val="tx1"/>
              </a:solidFill>
              <a:latin typeface="Alexandria"/>
            </a:endParaRPr>
          </a:p>
        </p:txBody>
      </p:sp>
      <p:sp>
        <p:nvSpPr>
          <p:cNvPr id="11" name="مستطيل 10"/>
          <p:cNvSpPr/>
          <p:nvPr/>
        </p:nvSpPr>
        <p:spPr>
          <a:xfrm rot="10800000" flipH="1" flipV="1">
            <a:off x="2985796" y="2562975"/>
            <a:ext cx="8500186" cy="17839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b="1" dirty="0" smtClean="0">
                <a:solidFill>
                  <a:schemeClr val="tx1"/>
                </a:solidFill>
                <a:latin typeface="Alexandria"/>
              </a:rPr>
              <a:t>قاعدة المساحة المريحة</a:t>
            </a:r>
            <a:r>
              <a:rPr lang="ar-SA" sz="2800" dirty="0" smtClean="0">
                <a:solidFill>
                  <a:schemeClr val="tx1"/>
                </a:solidFill>
                <a:latin typeface="Alexandria"/>
              </a:rPr>
              <a:t>: يجب أن يستوعب المكان العدد المتوقع من الحضور مع  ترك مساحة لا تقل عن </a:t>
            </a:r>
            <a:r>
              <a:rPr lang="en-US" sz="2800" dirty="0" smtClean="0">
                <a:solidFill>
                  <a:schemeClr val="tx1"/>
                </a:solidFill>
                <a:latin typeface="Alexandria"/>
              </a:rPr>
              <a:t>1.5</a:t>
            </a:r>
            <a:r>
              <a:rPr lang="ar-SA" sz="2800" dirty="0" smtClean="0">
                <a:solidFill>
                  <a:schemeClr val="tx1"/>
                </a:solidFill>
                <a:latin typeface="Alexandria"/>
              </a:rPr>
              <a:t> متر مربع لكل شخص في حالة الوقوف أو وفقاً لتصميم المقاعد</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261" y="1803738"/>
            <a:ext cx="2493535" cy="4121201"/>
          </a:xfrm>
          <a:prstGeom prst="rect">
            <a:avLst/>
          </a:prstGeom>
        </p:spPr>
      </p:pic>
      <p:sp>
        <p:nvSpPr>
          <p:cNvPr id="12" name="مستطيل 11"/>
          <p:cNvSpPr/>
          <p:nvPr/>
        </p:nvSpPr>
        <p:spPr>
          <a:xfrm rot="10800000" flipH="1" flipV="1">
            <a:off x="2985796" y="4484599"/>
            <a:ext cx="8500186" cy="17839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b="1" dirty="0" smtClean="0">
                <a:solidFill>
                  <a:schemeClr val="tx1"/>
                </a:solidFill>
                <a:latin typeface="Alexandria"/>
              </a:rPr>
              <a:t>توزيع التدفق: </a:t>
            </a:r>
            <a:r>
              <a:rPr lang="ar-SA" sz="2800" dirty="0" smtClean="0">
                <a:solidFill>
                  <a:schemeClr val="tx1"/>
                </a:solidFill>
                <a:latin typeface="Alexandria"/>
              </a:rPr>
              <a:t>هل يسمح تصميم المكان بانسيابية الحركة بين القاعات؟ أو سيحدث تكدس عند المداخل؟</a:t>
            </a:r>
            <a:endParaRPr lang="en-US" sz="2800" dirty="0">
              <a:solidFill>
                <a:schemeClr val="tx1"/>
              </a:solidFill>
              <a:latin typeface="Alexandria"/>
            </a:endParaRPr>
          </a:p>
        </p:txBody>
      </p:sp>
    </p:spTree>
    <p:extLst>
      <p:ext uri="{BB962C8B-B14F-4D97-AF65-F5344CB8AC3E}">
        <p14:creationId xmlns:p14="http://schemas.microsoft.com/office/powerpoint/2010/main" val="99607159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7296150" cy="536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01694" y="92486"/>
            <a:ext cx="290444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اختيار المكان</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المعايير اللوجستية الأساسية للاختيار:</a:t>
            </a:r>
            <a:endParaRPr lang="en-US" sz="2800" b="1" dirty="0">
              <a:solidFill>
                <a:srgbClr val="FF0000"/>
              </a:solidFill>
              <a:latin typeface="Alexandria"/>
            </a:endParaRPr>
          </a:p>
        </p:txBody>
      </p:sp>
      <p:sp>
        <p:nvSpPr>
          <p:cNvPr id="10" name="مستطيل 9"/>
          <p:cNvSpPr/>
          <p:nvPr/>
        </p:nvSpPr>
        <p:spPr>
          <a:xfrm rot="10800000" flipH="1" flipV="1">
            <a:off x="5290456" y="1830050"/>
            <a:ext cx="3023118" cy="4502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البنية التحتية:</a:t>
            </a:r>
            <a:endParaRPr lang="en-US" sz="2800" dirty="0">
              <a:solidFill>
                <a:schemeClr val="tx1"/>
              </a:solidFill>
              <a:latin typeface="Alexandria"/>
            </a:endParaRPr>
          </a:p>
        </p:txBody>
      </p:sp>
      <p:sp>
        <p:nvSpPr>
          <p:cNvPr id="11" name="مستطيل 10"/>
          <p:cNvSpPr/>
          <p:nvPr/>
        </p:nvSpPr>
        <p:spPr>
          <a:xfrm rot="10800000" flipH="1" flipV="1">
            <a:off x="587829" y="2451646"/>
            <a:ext cx="8500186" cy="103703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الأحمال الكهربائية: هل يتحمل المكان تشغيل شاشات </a:t>
            </a:r>
            <a:r>
              <a:rPr lang="en-US" sz="2600" dirty="0" smtClean="0">
                <a:solidFill>
                  <a:schemeClr val="tx1"/>
                </a:solidFill>
                <a:latin typeface="Alexandria"/>
                <a:cs typeface="+mj-cs"/>
              </a:rPr>
              <a:t>LED</a:t>
            </a:r>
            <a:r>
              <a:rPr lang="ar-SA" sz="2800" dirty="0" smtClean="0">
                <a:solidFill>
                  <a:schemeClr val="tx1"/>
                </a:solidFill>
                <a:latin typeface="Alexandria"/>
              </a:rPr>
              <a:t> ضخمة؟ أو أجهزة صوت متطورة دون انقطاع.</a:t>
            </a:r>
            <a:endParaRPr lang="en-US" sz="2800" dirty="0">
              <a:solidFill>
                <a:schemeClr val="tx1"/>
              </a:solidFill>
              <a:latin typeface="Alexandria"/>
            </a:endParaRPr>
          </a:p>
        </p:txBody>
      </p:sp>
      <p:sp>
        <p:nvSpPr>
          <p:cNvPr id="12" name="مستطيل 11"/>
          <p:cNvSpPr/>
          <p:nvPr/>
        </p:nvSpPr>
        <p:spPr>
          <a:xfrm rot="10800000" flipH="1" flipV="1">
            <a:off x="587829" y="3740655"/>
            <a:ext cx="8500186" cy="1199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قوة الإنترنت: هل البنية التحتية تدعم اتصال مئات الأشخاص في وقت واحد.</a:t>
            </a:r>
            <a:endParaRPr lang="en-US" sz="2800" dirty="0">
              <a:solidFill>
                <a:schemeClr val="tx1"/>
              </a:solidFill>
              <a:latin typeface="Alexandria"/>
            </a:endParaRPr>
          </a:p>
        </p:txBody>
      </p:sp>
      <p:sp>
        <p:nvSpPr>
          <p:cNvPr id="13" name="مستطيل 12"/>
          <p:cNvSpPr/>
          <p:nvPr/>
        </p:nvSpPr>
        <p:spPr>
          <a:xfrm rot="10800000" flipH="1" flipV="1">
            <a:off x="587829" y="5460264"/>
            <a:ext cx="8500186" cy="5446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أنظمة السلامة: توفر مخارج طوارئ واضحة وأنظمة إطفاء حريق حديثة.</a:t>
            </a:r>
            <a:endParaRPr lang="en-US" sz="2800" dirty="0">
              <a:solidFill>
                <a:schemeClr val="tx1"/>
              </a:solidFill>
              <a:latin typeface="Alexandria"/>
            </a:endParaRPr>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8015" y="1366667"/>
            <a:ext cx="3748283" cy="5164762"/>
          </a:xfrm>
          <a:prstGeom prst="rect">
            <a:avLst/>
          </a:prstGeom>
        </p:spPr>
      </p:pic>
    </p:spTree>
    <p:extLst>
      <p:ext uri="{BB962C8B-B14F-4D97-AF65-F5344CB8AC3E}">
        <p14:creationId xmlns:p14="http://schemas.microsoft.com/office/powerpoint/2010/main" val="37764632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randombar(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11" grpId="0"/>
      <p:bldP spid="12"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7296150" cy="536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01694" y="92486"/>
            <a:ext cx="290444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اختيار المكان</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الخدمات اللوجستية الملحقة بالمكان:</a:t>
            </a:r>
            <a:endParaRPr lang="en-US" sz="2800" b="1" dirty="0">
              <a:solidFill>
                <a:srgbClr val="FF0000"/>
              </a:solidFill>
              <a:latin typeface="Alexandria"/>
            </a:endParaRPr>
          </a:p>
        </p:txBody>
      </p:sp>
      <p:sp>
        <p:nvSpPr>
          <p:cNvPr id="10" name="مستطيل 9"/>
          <p:cNvSpPr/>
          <p:nvPr/>
        </p:nvSpPr>
        <p:spPr>
          <a:xfrm rot="10800000" flipH="1" flipV="1">
            <a:off x="1362270" y="1973464"/>
            <a:ext cx="7725745" cy="4502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يجب فحص ما يوفره المكان داخلياً وما سنضطر لجلبه من الخارج:</a:t>
            </a:r>
            <a:endParaRPr lang="en-US" sz="2800" dirty="0">
              <a:solidFill>
                <a:schemeClr val="tx1"/>
              </a:solidFill>
              <a:latin typeface="Alexandria"/>
            </a:endParaRPr>
          </a:p>
        </p:txBody>
      </p:sp>
      <p:sp>
        <p:nvSpPr>
          <p:cNvPr id="11" name="مستطيل 10"/>
          <p:cNvSpPr/>
          <p:nvPr/>
        </p:nvSpPr>
        <p:spPr>
          <a:xfrm rot="10800000" flipH="1" flipV="1">
            <a:off x="587829" y="2549415"/>
            <a:ext cx="8500186" cy="13414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خدمات الإطعام هل المكان يحتوي على مطبخ داخلي أم يسمح بموردين خارجيين (هذا يؤثر على تكلفة النقل وتنسيق الوجبات).</a:t>
            </a:r>
            <a:endParaRPr lang="en-US" sz="2800" dirty="0">
              <a:solidFill>
                <a:schemeClr val="tx1"/>
              </a:solidFill>
              <a:latin typeface="Alexandria"/>
            </a:endParaRPr>
          </a:p>
        </p:txBody>
      </p:sp>
      <p:sp>
        <p:nvSpPr>
          <p:cNvPr id="12" name="مستطيل 11"/>
          <p:cNvSpPr/>
          <p:nvPr/>
        </p:nvSpPr>
        <p:spPr>
          <a:xfrm rot="10800000" flipH="1" flipV="1">
            <a:off x="587829" y="3890865"/>
            <a:ext cx="8500186" cy="1199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مرافق التحميل: هل يوجد مدخل واسع للشاحنات لتفريغ المعدات </a:t>
            </a:r>
            <a:r>
              <a:rPr lang="ar-SA" sz="2800" dirty="0" smtClean="0">
                <a:solidFill>
                  <a:schemeClr val="tx1"/>
                </a:solidFill>
                <a:latin typeface="Alexandria"/>
              </a:rPr>
              <a:t>الثقيلة (وهذا الأمر يمثل نقطة حرجة للموردين).</a:t>
            </a:r>
            <a:endParaRPr lang="en-US" sz="2800" dirty="0">
              <a:solidFill>
                <a:schemeClr val="tx1"/>
              </a:solidFill>
              <a:latin typeface="Alexandria"/>
            </a:endParaRPr>
          </a:p>
        </p:txBody>
      </p:sp>
      <p:sp>
        <p:nvSpPr>
          <p:cNvPr id="13" name="مستطيل 12"/>
          <p:cNvSpPr/>
          <p:nvPr/>
        </p:nvSpPr>
        <p:spPr>
          <a:xfrm rot="10800000" flipH="1" flipV="1">
            <a:off x="587829" y="5249622"/>
            <a:ext cx="8500186" cy="10377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غرف العمليات: مدى توفر غرف جانبية لإدارة الفعالية، استراحة للمتحدثين، أماكن تخزين هدايا.</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8015" y="1366667"/>
            <a:ext cx="3627062" cy="5174092"/>
          </a:xfrm>
          <a:prstGeom prst="rect">
            <a:avLst/>
          </a:prstGeom>
        </p:spPr>
      </p:pic>
    </p:spTree>
    <p:extLst>
      <p:ext uri="{BB962C8B-B14F-4D97-AF65-F5344CB8AC3E}">
        <p14:creationId xmlns:p14="http://schemas.microsoft.com/office/powerpoint/2010/main" val="108102466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11" grpId="0"/>
      <p:bldP spid="12"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7296150" cy="536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01694" y="92486"/>
            <a:ext cx="290444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اختيار المكان</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التكاليف الخفيّة:</a:t>
            </a:r>
            <a:endParaRPr lang="en-US" sz="2800" b="1" dirty="0">
              <a:solidFill>
                <a:srgbClr val="FF0000"/>
              </a:solidFill>
              <a:latin typeface="Alexandria"/>
            </a:endParaRPr>
          </a:p>
        </p:txBody>
      </p:sp>
      <p:sp>
        <p:nvSpPr>
          <p:cNvPr id="10" name="مستطيل 9"/>
          <p:cNvSpPr/>
          <p:nvPr/>
        </p:nvSpPr>
        <p:spPr>
          <a:xfrm rot="10800000" flipH="1" flipV="1">
            <a:off x="1231641" y="2763769"/>
            <a:ext cx="7725745" cy="4502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رسوم الخدمة والضرائب قد تصل إلى </a:t>
            </a:r>
            <a:r>
              <a:rPr lang="en-US" sz="2800" dirty="0" smtClean="0">
                <a:solidFill>
                  <a:schemeClr val="tx1"/>
                </a:solidFill>
                <a:latin typeface="Alexandria"/>
              </a:rPr>
              <a:t>15-25</a:t>
            </a:r>
            <a:r>
              <a:rPr lang="ar-SA" sz="2800" dirty="0" smtClean="0">
                <a:solidFill>
                  <a:schemeClr val="tx1"/>
                </a:solidFill>
                <a:latin typeface="Alexandria"/>
              </a:rPr>
              <a:t>% إضافية.</a:t>
            </a:r>
            <a:endParaRPr lang="en-US" sz="2800" dirty="0">
              <a:solidFill>
                <a:schemeClr val="tx1"/>
              </a:solidFill>
              <a:latin typeface="Alexandria"/>
            </a:endParaRPr>
          </a:p>
        </p:txBody>
      </p:sp>
      <p:sp>
        <p:nvSpPr>
          <p:cNvPr id="11" name="مستطيل 10"/>
          <p:cNvSpPr/>
          <p:nvPr/>
        </p:nvSpPr>
        <p:spPr>
          <a:xfrm rot="10800000" flipH="1" flipV="1">
            <a:off x="587829" y="3500073"/>
            <a:ext cx="8500186" cy="13414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الحاجة لتعديلات: إذا كان المكان يفتقر للإضاءة الكافية ستدفع مبالغ طائلة لاستئجار معدات إضافية.</a:t>
            </a:r>
            <a:endParaRPr lang="en-US" sz="2800" dirty="0">
              <a:solidFill>
                <a:schemeClr val="tx1"/>
              </a:solidFill>
              <a:latin typeface="Alexandria"/>
            </a:endParaRPr>
          </a:p>
        </p:txBody>
      </p:sp>
      <p:sp>
        <p:nvSpPr>
          <p:cNvPr id="12" name="مستطيل 11"/>
          <p:cNvSpPr/>
          <p:nvPr/>
        </p:nvSpPr>
        <p:spPr>
          <a:xfrm rot="10800000" flipH="1" flipV="1">
            <a:off x="587829" y="4869659"/>
            <a:ext cx="8500186" cy="1199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تصاريح الموقع: بعض الأماكن العامة تتطلب رسوم تصاريح بلدية أو أمنية معقدة .</a:t>
            </a:r>
            <a:endParaRPr lang="en-US" sz="2800" dirty="0">
              <a:solidFill>
                <a:schemeClr val="tx1"/>
              </a:solidFill>
              <a:latin typeface="Alexandria"/>
            </a:endParaRPr>
          </a:p>
        </p:txBody>
      </p:sp>
      <p:sp>
        <p:nvSpPr>
          <p:cNvPr id="14" name="مستطيل 13"/>
          <p:cNvSpPr/>
          <p:nvPr/>
        </p:nvSpPr>
        <p:spPr>
          <a:xfrm rot="10800000" flipH="1" flipV="1">
            <a:off x="587829" y="1721188"/>
            <a:ext cx="8369557" cy="1099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أحياناً يكون سعر إيجار الموقع منخفضاً لكن تكون خلفه لوجستيات أخرى باهظة.</a:t>
            </a:r>
            <a:endParaRPr lang="en-US" sz="2800" dirty="0">
              <a:solidFill>
                <a:schemeClr val="tx1"/>
              </a:solidFill>
              <a:latin typeface="Alexandria"/>
            </a:endParaRPr>
          </a:p>
        </p:txBody>
      </p:sp>
      <p:pic>
        <p:nvPicPr>
          <p:cNvPr id="6" name="صورة 5"/>
          <p:cNvPicPr>
            <a:picLocks noChangeAspect="1"/>
          </p:cNvPicPr>
          <p:nvPr/>
        </p:nvPicPr>
        <p:blipFill rotWithShape="1">
          <a:blip r:embed="rId3"/>
          <a:srcRect l="6496" t="2824" r="6862" b="1859"/>
          <a:stretch/>
        </p:blipFill>
        <p:spPr>
          <a:xfrm>
            <a:off x="9088014" y="1366666"/>
            <a:ext cx="3637385" cy="5110333"/>
          </a:xfrm>
          <a:prstGeom prst="rect">
            <a:avLst/>
          </a:prstGeom>
        </p:spPr>
      </p:pic>
    </p:spTree>
    <p:extLst>
      <p:ext uri="{BB962C8B-B14F-4D97-AF65-F5344CB8AC3E}">
        <p14:creationId xmlns:p14="http://schemas.microsoft.com/office/powerpoint/2010/main" val="3392207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11" grpId="0"/>
      <p:bldP spid="12"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7296150" cy="536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201694" y="92486"/>
            <a:ext cx="290444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اختيار المكان</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معاينة الموقع:</a:t>
            </a:r>
            <a:endParaRPr lang="en-US" sz="2800" b="1" dirty="0">
              <a:solidFill>
                <a:srgbClr val="FF0000"/>
              </a:solidFill>
              <a:latin typeface="Alexandria"/>
            </a:endParaRPr>
          </a:p>
        </p:txBody>
      </p:sp>
      <p:sp>
        <p:nvSpPr>
          <p:cNvPr id="10" name="مستطيل 9"/>
          <p:cNvSpPr/>
          <p:nvPr/>
        </p:nvSpPr>
        <p:spPr>
          <a:xfrm rot="10800000" flipH="1" flipV="1">
            <a:off x="494329" y="2709621"/>
            <a:ext cx="7725745" cy="45026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قياس أبعاد الأبواب والمصاعد (للتأكد من دخول المعدات).</a:t>
            </a:r>
            <a:endParaRPr lang="en-US" sz="2800" dirty="0">
              <a:solidFill>
                <a:schemeClr val="tx1"/>
              </a:solidFill>
              <a:latin typeface="Alexandria"/>
            </a:endParaRPr>
          </a:p>
        </p:txBody>
      </p:sp>
      <p:sp>
        <p:nvSpPr>
          <p:cNvPr id="11" name="مستطيل 10"/>
          <p:cNvSpPr/>
          <p:nvPr/>
        </p:nvSpPr>
        <p:spPr>
          <a:xfrm rot="10800000" flipH="1" flipV="1">
            <a:off x="770359" y="3723332"/>
            <a:ext cx="7449715" cy="7267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فحص نظافة وجودة المرافق الصحية.</a:t>
            </a:r>
            <a:endParaRPr lang="en-US" sz="2800" dirty="0">
              <a:solidFill>
                <a:schemeClr val="tx1"/>
              </a:solidFill>
              <a:latin typeface="Alexandria"/>
            </a:endParaRPr>
          </a:p>
        </p:txBody>
      </p:sp>
      <p:sp>
        <p:nvSpPr>
          <p:cNvPr id="12" name="مستطيل 11"/>
          <p:cNvSpPr/>
          <p:nvPr/>
        </p:nvSpPr>
        <p:spPr>
          <a:xfrm rot="10800000" flipH="1" flipV="1">
            <a:off x="1333001" y="4868321"/>
            <a:ext cx="6909330" cy="7310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5000"/>
              </a:lnSpc>
            </a:pPr>
            <a:r>
              <a:rPr lang="ar-SA" sz="2800" dirty="0" smtClean="0">
                <a:solidFill>
                  <a:schemeClr val="tx1"/>
                </a:solidFill>
                <a:latin typeface="Alexandria"/>
              </a:rPr>
              <a:t>تجربة تغطية شبكات الجوال في الزوايا البعيدة.</a:t>
            </a:r>
            <a:endParaRPr lang="en-US" sz="2800" dirty="0">
              <a:solidFill>
                <a:schemeClr val="tx1"/>
              </a:solidFill>
              <a:latin typeface="Alexandria"/>
            </a:endParaRPr>
          </a:p>
        </p:txBody>
      </p:sp>
      <p:sp>
        <p:nvSpPr>
          <p:cNvPr id="14" name="مستطيل 13"/>
          <p:cNvSpPr/>
          <p:nvPr/>
        </p:nvSpPr>
        <p:spPr>
          <a:xfrm rot="10800000" flipH="1" flipV="1">
            <a:off x="952499" y="1547863"/>
            <a:ext cx="7267575" cy="1099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لا تكتمل اللوجستيات دون زيارة ميدانية حيث يجب التأكد من:</a:t>
            </a:r>
            <a:endParaRPr lang="en-US" sz="2800" dirty="0">
              <a:solidFill>
                <a:schemeClr val="tx1"/>
              </a:solidFill>
              <a:latin typeface="Alexandria"/>
            </a:endParaRPr>
          </a:p>
        </p:txBody>
      </p:sp>
      <p:pic>
        <p:nvPicPr>
          <p:cNvPr id="4" name="صورة 3"/>
          <p:cNvPicPr>
            <a:picLocks noChangeAspect="1"/>
          </p:cNvPicPr>
          <p:nvPr/>
        </p:nvPicPr>
        <p:blipFill rotWithShape="1">
          <a:blip r:embed="rId3"/>
          <a:srcRect l="2401" t="3014" r="4748" b="5290"/>
          <a:stretch/>
        </p:blipFill>
        <p:spPr>
          <a:xfrm>
            <a:off x="8380106" y="1277506"/>
            <a:ext cx="4431019" cy="5180444"/>
          </a:xfrm>
          <a:prstGeom prst="rect">
            <a:avLst/>
          </a:prstGeom>
        </p:spPr>
      </p:pic>
    </p:spTree>
    <p:extLst>
      <p:ext uri="{BB962C8B-B14F-4D97-AF65-F5344CB8AC3E}">
        <p14:creationId xmlns:p14="http://schemas.microsoft.com/office/powerpoint/2010/main" val="234782621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11"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48513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69967" y="92486"/>
            <a:ext cx="5136169"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إدارة اللوجستيات للفعاليات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إدارة الموردين</a:t>
            </a:r>
            <a:endParaRPr lang="en-US" sz="2800" b="1" dirty="0">
              <a:solidFill>
                <a:srgbClr val="FF0000"/>
              </a:solidFill>
              <a:latin typeface="Alexandria"/>
            </a:endParaRPr>
          </a:p>
        </p:txBody>
      </p:sp>
      <p:sp>
        <p:nvSpPr>
          <p:cNvPr id="10" name="مستطيل 9"/>
          <p:cNvSpPr/>
          <p:nvPr/>
        </p:nvSpPr>
        <p:spPr>
          <a:xfrm rot="10800000" flipH="1" flipV="1">
            <a:off x="5584752" y="1893323"/>
            <a:ext cx="3953299" cy="599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chemeClr val="tx1"/>
                </a:solidFill>
                <a:latin typeface="Alexandria"/>
              </a:rPr>
              <a:t>1) تحديد الاحتياجات اللوجستية:</a:t>
            </a:r>
            <a:endParaRPr lang="en-US" sz="2800" b="1" dirty="0">
              <a:solidFill>
                <a:schemeClr val="tx1"/>
              </a:solidFill>
              <a:latin typeface="Alexandria"/>
            </a:endParaRPr>
          </a:p>
        </p:txBody>
      </p:sp>
      <p:sp>
        <p:nvSpPr>
          <p:cNvPr id="11" name="مستطيل 10"/>
          <p:cNvSpPr/>
          <p:nvPr/>
        </p:nvSpPr>
        <p:spPr>
          <a:xfrm rot="10800000" flipH="1" flipV="1">
            <a:off x="2382645" y="3448179"/>
            <a:ext cx="7256110" cy="6357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موردو الخدمات الأساسية: المكان، التموين، الصوت، الإضاءة.</a:t>
            </a:r>
            <a:endParaRPr lang="en-US" sz="2800" dirty="0">
              <a:solidFill>
                <a:schemeClr val="tx1"/>
              </a:solidFill>
              <a:latin typeface="Alexandria"/>
            </a:endParaRPr>
          </a:p>
        </p:txBody>
      </p:sp>
      <p:sp>
        <p:nvSpPr>
          <p:cNvPr id="12" name="مستطيل 11"/>
          <p:cNvSpPr/>
          <p:nvPr/>
        </p:nvSpPr>
        <p:spPr>
          <a:xfrm rot="10800000" flipH="1" flipV="1">
            <a:off x="409575" y="2503593"/>
            <a:ext cx="9206618" cy="8706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قبل البحث عن موردين يجب على المدير اللوجستي تصنيف الموردين إلى فئات:</a:t>
            </a:r>
            <a:endParaRPr lang="en-US" sz="2800" dirty="0">
              <a:solidFill>
                <a:schemeClr val="tx1"/>
              </a:solidFill>
              <a:latin typeface="Alexandria"/>
            </a:endParaRPr>
          </a:p>
        </p:txBody>
      </p:sp>
      <p:sp>
        <p:nvSpPr>
          <p:cNvPr id="13" name="مستطيل 12"/>
          <p:cNvSpPr/>
          <p:nvPr/>
        </p:nvSpPr>
        <p:spPr>
          <a:xfrm rot="10800000" flipH="1" flipV="1">
            <a:off x="1216538" y="4330534"/>
            <a:ext cx="8446735" cy="6357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موردو الخدمات المساندة: الأمن، النظافة، الشحن، الترجمة الفورية.</a:t>
            </a:r>
            <a:endParaRPr lang="en-US" sz="2800" dirty="0">
              <a:solidFill>
                <a:schemeClr val="tx1"/>
              </a:solidFill>
              <a:latin typeface="Alexandria"/>
            </a:endParaRPr>
          </a:p>
        </p:txBody>
      </p:sp>
      <p:sp>
        <p:nvSpPr>
          <p:cNvPr id="14" name="مستطيل 13"/>
          <p:cNvSpPr/>
          <p:nvPr/>
        </p:nvSpPr>
        <p:spPr>
          <a:xfrm rot="10800000" flipH="1" flipV="1">
            <a:off x="1169458" y="5120866"/>
            <a:ext cx="8446735" cy="6357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موردو الموارد الاستهلاكية: الطعام، الهدايا، المطبوعات، بطاقات الدخول.</a:t>
            </a:r>
            <a:endParaRPr lang="en-US" sz="2800" dirty="0">
              <a:solidFill>
                <a:schemeClr val="tx1"/>
              </a:solidFill>
              <a:latin typeface="Alexandria"/>
            </a:endParaRPr>
          </a:p>
        </p:txBody>
      </p:sp>
      <p:pic>
        <p:nvPicPr>
          <p:cNvPr id="6" name="صورة 5"/>
          <p:cNvPicPr>
            <a:picLocks noChangeAspect="1"/>
          </p:cNvPicPr>
          <p:nvPr/>
        </p:nvPicPr>
        <p:blipFill rotWithShape="1">
          <a:blip r:embed="rId3"/>
          <a:srcRect l="1204" t="1620" r="1020" b="2103"/>
          <a:stretch/>
        </p:blipFill>
        <p:spPr>
          <a:xfrm>
            <a:off x="9645241" y="1371571"/>
            <a:ext cx="3810000" cy="5161393"/>
          </a:xfrm>
          <a:prstGeom prst="rect">
            <a:avLst/>
          </a:prstGeom>
        </p:spPr>
      </p:pic>
    </p:spTree>
    <p:extLst>
      <p:ext uri="{BB962C8B-B14F-4D97-AF65-F5344CB8AC3E}">
        <p14:creationId xmlns:p14="http://schemas.microsoft.com/office/powerpoint/2010/main" val="165950558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randombar(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11" grpId="0"/>
      <p:bldP spid="12" grpId="0"/>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70199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77325" y="92486"/>
            <a:ext cx="3028811"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إدارة الموردين</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مراحل اختيار الموردين</a:t>
            </a:r>
            <a:endParaRPr lang="en-US" sz="2800" b="1" dirty="0">
              <a:solidFill>
                <a:srgbClr val="FF0000"/>
              </a:solidFill>
              <a:latin typeface="Alexandria"/>
            </a:endParaRPr>
          </a:p>
        </p:txBody>
      </p:sp>
      <p:sp>
        <p:nvSpPr>
          <p:cNvPr id="10" name="مستطيل 9"/>
          <p:cNvSpPr/>
          <p:nvPr/>
        </p:nvSpPr>
        <p:spPr>
          <a:xfrm rot="10800000" flipH="1" flipV="1">
            <a:off x="409576" y="1893323"/>
            <a:ext cx="9128476" cy="599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لا يتم اختيار الموردين بناءً على السعر الأقل فقط بل وفق عملية لوجستية دقيقة</a:t>
            </a:r>
            <a:endParaRPr lang="en-US" sz="2800" dirty="0">
              <a:solidFill>
                <a:schemeClr val="tx1"/>
              </a:solidFill>
              <a:latin typeface="Alexandria"/>
            </a:endParaRPr>
          </a:p>
        </p:txBody>
      </p:sp>
      <p:sp>
        <p:nvSpPr>
          <p:cNvPr id="11" name="مستطيل 10"/>
          <p:cNvSpPr/>
          <p:nvPr/>
        </p:nvSpPr>
        <p:spPr>
          <a:xfrm rot="10800000" flipH="1" flipV="1">
            <a:off x="533400" y="3595676"/>
            <a:ext cx="9129873" cy="8585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التقييم الفني: هل يمتلك المورد المعدات الكافية؟ هل لديه خبرة في فعاليات مماثلة؟.</a:t>
            </a:r>
            <a:endParaRPr lang="en-US" sz="2800" dirty="0">
              <a:solidFill>
                <a:schemeClr val="tx1"/>
              </a:solidFill>
              <a:latin typeface="Alexandria"/>
            </a:endParaRPr>
          </a:p>
        </p:txBody>
      </p:sp>
      <p:sp>
        <p:nvSpPr>
          <p:cNvPr id="12" name="مستطيل 11"/>
          <p:cNvSpPr/>
          <p:nvPr/>
        </p:nvSpPr>
        <p:spPr>
          <a:xfrm rot="10800000" flipH="1" flipV="1">
            <a:off x="409575" y="2516205"/>
            <a:ext cx="9206618" cy="8706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طلب تقديم العروض: إرسال وثيقة مفصلة تحتوي على (التواريخ، الموقع، المواصفات التقنية الدقيقة)</a:t>
            </a:r>
            <a:endParaRPr lang="en-US" sz="2800" dirty="0">
              <a:solidFill>
                <a:schemeClr val="tx1"/>
              </a:solidFill>
              <a:latin typeface="Alexandria"/>
            </a:endParaRPr>
          </a:p>
        </p:txBody>
      </p:sp>
      <p:sp>
        <p:nvSpPr>
          <p:cNvPr id="13" name="مستطيل 12"/>
          <p:cNvSpPr/>
          <p:nvPr/>
        </p:nvSpPr>
        <p:spPr>
          <a:xfrm rot="10800000" flipH="1" flipV="1">
            <a:off x="606088" y="4600851"/>
            <a:ext cx="9057185" cy="9463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التقييم الميداني: زيارة مستودعات المورد للتأكد من جودة صيانة المعدات (خاصة أجهزة الصوت والإضاءة).</a:t>
            </a:r>
            <a:endParaRPr lang="en-US" sz="2800" dirty="0">
              <a:solidFill>
                <a:schemeClr val="tx1"/>
              </a:solidFill>
              <a:latin typeface="Alexandria"/>
            </a:endParaRPr>
          </a:p>
        </p:txBody>
      </p:sp>
      <p:sp>
        <p:nvSpPr>
          <p:cNvPr id="14" name="مستطيل 13"/>
          <p:cNvSpPr/>
          <p:nvPr/>
        </p:nvSpPr>
        <p:spPr>
          <a:xfrm rot="10800000" flipH="1" flipV="1">
            <a:off x="533400" y="5711416"/>
            <a:ext cx="9081137" cy="1037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4) فحص الموثوقية: مراجعة سجل المورد مع عملاء سابقين (الالتزام بالمواعيد، جودة التنفيذ).</a:t>
            </a:r>
            <a:endParaRPr lang="en-US" sz="2800" dirty="0">
              <a:solidFill>
                <a:schemeClr val="tx1"/>
              </a:solidFill>
              <a:latin typeface="Alexandria"/>
            </a:endParaRPr>
          </a:p>
        </p:txBody>
      </p:sp>
      <p:pic>
        <p:nvPicPr>
          <p:cNvPr id="4" name="صورة 3"/>
          <p:cNvPicPr>
            <a:picLocks noChangeAspect="1"/>
          </p:cNvPicPr>
          <p:nvPr/>
        </p:nvPicPr>
        <p:blipFill rotWithShape="1">
          <a:blip r:embed="rId3"/>
          <a:srcRect l="3844" t="4934" r="3412" b="2833"/>
          <a:stretch/>
        </p:blipFill>
        <p:spPr>
          <a:xfrm>
            <a:off x="9691470" y="1264870"/>
            <a:ext cx="3477719" cy="4991100"/>
          </a:xfrm>
          <a:prstGeom prst="rect">
            <a:avLst/>
          </a:prstGeom>
        </p:spPr>
      </p:pic>
    </p:spTree>
    <p:extLst>
      <p:ext uri="{BB962C8B-B14F-4D97-AF65-F5344CB8AC3E}">
        <p14:creationId xmlns:p14="http://schemas.microsoft.com/office/powerpoint/2010/main" val="36150831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11" grpId="0"/>
      <p:bldP spid="12" grpId="0"/>
      <p:bldP spid="13"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70199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77325" y="92486"/>
            <a:ext cx="3028811"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إدارة الموردين</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إدارة العقود والاتفاقيات</a:t>
            </a:r>
            <a:endParaRPr lang="en-US" sz="2800" b="1" dirty="0">
              <a:solidFill>
                <a:srgbClr val="FF0000"/>
              </a:solidFill>
              <a:latin typeface="Alexandria"/>
            </a:endParaRPr>
          </a:p>
        </p:txBody>
      </p:sp>
      <p:sp>
        <p:nvSpPr>
          <p:cNvPr id="10" name="مستطيل 9"/>
          <p:cNvSpPr/>
          <p:nvPr/>
        </p:nvSpPr>
        <p:spPr>
          <a:xfrm rot="10800000" flipH="1" flipV="1">
            <a:off x="334297" y="1878169"/>
            <a:ext cx="8974610" cy="599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العقد هو الضمان اللوجستي الوحيد ضد المخاطر يجب أن يتضمن العقد ما يلي: </a:t>
            </a:r>
            <a:endParaRPr lang="en-US" sz="2800" dirty="0">
              <a:solidFill>
                <a:schemeClr val="tx1"/>
              </a:solidFill>
              <a:latin typeface="Alexandria"/>
            </a:endParaRPr>
          </a:p>
        </p:txBody>
      </p:sp>
      <p:sp>
        <p:nvSpPr>
          <p:cNvPr id="11" name="مستطيل 10"/>
          <p:cNvSpPr/>
          <p:nvPr/>
        </p:nvSpPr>
        <p:spPr>
          <a:xfrm rot="10800000" flipH="1" flipV="1">
            <a:off x="457200" y="3272079"/>
            <a:ext cx="8749418" cy="8585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مواعد التسليم والتركيب: متى يحق للمورد دخول الموقع؟ ومتى يجب أن يغادر؟</a:t>
            </a:r>
            <a:endParaRPr lang="en-US" sz="2800" dirty="0">
              <a:solidFill>
                <a:schemeClr val="tx1"/>
              </a:solidFill>
              <a:latin typeface="Alexandria"/>
            </a:endParaRPr>
          </a:p>
        </p:txBody>
      </p:sp>
      <p:sp>
        <p:nvSpPr>
          <p:cNvPr id="12" name="مستطيل 11"/>
          <p:cNvSpPr/>
          <p:nvPr/>
        </p:nvSpPr>
        <p:spPr>
          <a:xfrm rot="10800000" flipH="1" flipV="1">
            <a:off x="1268962" y="2420249"/>
            <a:ext cx="7937655" cy="8706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نطاق العمل: وصف دقيق لكل مسار أو خدمة مقدمة.</a:t>
            </a:r>
            <a:endParaRPr lang="en-US" sz="2800" dirty="0">
              <a:solidFill>
                <a:schemeClr val="tx1"/>
              </a:solidFill>
              <a:latin typeface="Alexandria"/>
            </a:endParaRPr>
          </a:p>
        </p:txBody>
      </p:sp>
      <p:sp>
        <p:nvSpPr>
          <p:cNvPr id="13" name="مستطيل 12"/>
          <p:cNvSpPr/>
          <p:nvPr/>
        </p:nvSpPr>
        <p:spPr>
          <a:xfrm rot="10800000" flipH="1" flipV="1">
            <a:off x="533400" y="4425148"/>
            <a:ext cx="8673218" cy="9463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شروط الإلغاء والتعويض: ما العمل في حال تأخر المورد أو قدم خدمة دون المستوى.</a:t>
            </a:r>
            <a:endParaRPr lang="en-US" sz="2800" dirty="0">
              <a:solidFill>
                <a:schemeClr val="tx1"/>
              </a:solidFill>
              <a:latin typeface="Alexandria"/>
            </a:endParaRPr>
          </a:p>
        </p:txBody>
      </p:sp>
      <p:sp>
        <p:nvSpPr>
          <p:cNvPr id="14" name="مستطيل 13"/>
          <p:cNvSpPr/>
          <p:nvPr/>
        </p:nvSpPr>
        <p:spPr>
          <a:xfrm rot="10800000" flipH="1" flipV="1">
            <a:off x="533400" y="5612618"/>
            <a:ext cx="8673218" cy="10372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4) اتفاقية مستوى الخدمة: معايير الجودة القابلة للقياس مثلاً (يجب تقديم الطعام ساخناً لـ </a:t>
            </a:r>
            <a:r>
              <a:rPr lang="en-US" sz="2800" dirty="0" smtClean="0">
                <a:solidFill>
                  <a:schemeClr val="tx1"/>
                </a:solidFill>
                <a:latin typeface="Alexandria"/>
              </a:rPr>
              <a:t>500</a:t>
            </a:r>
            <a:r>
              <a:rPr lang="ar-SA" sz="2800" dirty="0" smtClean="0">
                <a:solidFill>
                  <a:schemeClr val="tx1"/>
                </a:solidFill>
                <a:latin typeface="Alexandria"/>
              </a:rPr>
              <a:t> شخص في غضون </a:t>
            </a:r>
            <a:r>
              <a:rPr lang="en-US" sz="2800" dirty="0" smtClean="0">
                <a:solidFill>
                  <a:schemeClr val="tx1"/>
                </a:solidFill>
                <a:latin typeface="Alexandria"/>
              </a:rPr>
              <a:t>20</a:t>
            </a:r>
            <a:r>
              <a:rPr lang="ar-SA" sz="2800" dirty="0" smtClean="0">
                <a:solidFill>
                  <a:schemeClr val="tx1"/>
                </a:solidFill>
                <a:latin typeface="Alexandria"/>
              </a:rPr>
              <a:t> دقيقة).</a:t>
            </a:r>
            <a:endParaRPr lang="en-US" sz="2800" dirty="0">
              <a:solidFill>
                <a:schemeClr val="tx1"/>
              </a:solidFill>
              <a:latin typeface="Alexandria"/>
            </a:endParaRPr>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1811" y="1480633"/>
            <a:ext cx="4099682" cy="5088608"/>
          </a:xfrm>
          <a:prstGeom prst="rect">
            <a:avLst/>
          </a:prstGeom>
        </p:spPr>
      </p:pic>
    </p:spTree>
    <p:extLst>
      <p:ext uri="{BB962C8B-B14F-4D97-AF65-F5344CB8AC3E}">
        <p14:creationId xmlns:p14="http://schemas.microsoft.com/office/powerpoint/2010/main" val="236894237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11" grpId="0"/>
      <p:bldP spid="12" grpId="0"/>
      <p:bldP spid="13"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70199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77325" y="92486"/>
            <a:ext cx="3028811"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إدارة الموردين</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التنسيق اللوجستي الميداني مع الموردين</a:t>
            </a:r>
            <a:endParaRPr lang="en-US" sz="2800" b="1" dirty="0">
              <a:solidFill>
                <a:srgbClr val="FF0000"/>
              </a:solidFill>
              <a:latin typeface="Alexandria"/>
            </a:endParaRPr>
          </a:p>
        </p:txBody>
      </p:sp>
      <p:sp>
        <p:nvSpPr>
          <p:cNvPr id="10" name="مستطيل 9"/>
          <p:cNvSpPr/>
          <p:nvPr/>
        </p:nvSpPr>
        <p:spPr>
          <a:xfrm rot="10800000" flipH="1" flipV="1">
            <a:off x="102715" y="1854678"/>
            <a:ext cx="8974610" cy="599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يتمثل دورك كمدير لوجستي في قيادة الأوركسترا كما يلي: </a:t>
            </a:r>
            <a:endParaRPr lang="en-US" sz="2800" dirty="0">
              <a:solidFill>
                <a:schemeClr val="tx1"/>
              </a:solidFill>
              <a:latin typeface="Alexandria"/>
            </a:endParaRPr>
          </a:p>
        </p:txBody>
      </p:sp>
      <p:sp>
        <p:nvSpPr>
          <p:cNvPr id="11" name="مستطيل 10"/>
          <p:cNvSpPr/>
          <p:nvPr/>
        </p:nvSpPr>
        <p:spPr>
          <a:xfrm rot="10800000" flipH="1" flipV="1">
            <a:off x="446893" y="3872412"/>
            <a:ext cx="8749418" cy="8585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إدارة المواعيد: تنظيم مواعيد ومواقف شاحنات الموردين لتجنب الازدحام عند بوابة التحميل.</a:t>
            </a:r>
            <a:endParaRPr lang="en-US" sz="2800" dirty="0">
              <a:solidFill>
                <a:schemeClr val="tx1"/>
              </a:solidFill>
              <a:latin typeface="Alexandria"/>
            </a:endParaRPr>
          </a:p>
        </p:txBody>
      </p:sp>
      <p:sp>
        <p:nvSpPr>
          <p:cNvPr id="12" name="مستطيل 11"/>
          <p:cNvSpPr/>
          <p:nvPr/>
        </p:nvSpPr>
        <p:spPr>
          <a:xfrm rot="10800000" flipH="1" flipV="1">
            <a:off x="446893" y="2589813"/>
            <a:ext cx="8749418" cy="8706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كتيب الموردين: تزويد كل مورد بملف يحتوي على (خريطة الموقع، نقاط التفريغ، تصاريح الدخول، أرقام الطوارئ)</a:t>
            </a:r>
            <a:endParaRPr lang="en-US" sz="2800" dirty="0">
              <a:solidFill>
                <a:schemeClr val="tx1"/>
              </a:solidFill>
              <a:latin typeface="Alexandria"/>
            </a:endParaRPr>
          </a:p>
        </p:txBody>
      </p:sp>
      <p:sp>
        <p:nvSpPr>
          <p:cNvPr id="13" name="مستطيل 12"/>
          <p:cNvSpPr/>
          <p:nvPr/>
        </p:nvSpPr>
        <p:spPr>
          <a:xfrm rot="10800000" flipH="1" flipV="1">
            <a:off x="484993" y="5258406"/>
            <a:ext cx="8673218" cy="9463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تنسيق التداخلات: التأكد من أن فنيي الديكور لا يعيقون عمل فنيي الإضاءة </a:t>
            </a:r>
            <a:endParaRPr lang="en-US" sz="2800" dirty="0">
              <a:solidFill>
                <a:schemeClr val="tx1"/>
              </a:solidFill>
              <a:latin typeface="Alexandria"/>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58211" y="1326231"/>
            <a:ext cx="3657600" cy="5083899"/>
          </a:xfrm>
          <a:prstGeom prst="rect">
            <a:avLst/>
          </a:prstGeom>
        </p:spPr>
      </p:pic>
    </p:spTree>
    <p:extLst>
      <p:ext uri="{BB962C8B-B14F-4D97-AF65-F5344CB8AC3E}">
        <p14:creationId xmlns:p14="http://schemas.microsoft.com/office/powerpoint/2010/main" val="180679478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0686"/>
            <a:ext cx="70199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077325" y="92486"/>
            <a:ext cx="3028811"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إدارة الموردين</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مرحلة ما بعد الفعالية</a:t>
            </a:r>
            <a:endParaRPr lang="en-US" sz="2800" b="1" dirty="0">
              <a:solidFill>
                <a:srgbClr val="FF0000"/>
              </a:solidFill>
              <a:latin typeface="Alexandria"/>
            </a:endParaRPr>
          </a:p>
        </p:txBody>
      </p:sp>
      <p:sp>
        <p:nvSpPr>
          <p:cNvPr id="11" name="مستطيل 10"/>
          <p:cNvSpPr/>
          <p:nvPr/>
        </p:nvSpPr>
        <p:spPr>
          <a:xfrm rot="10800000" flipH="1" flipV="1">
            <a:off x="569167" y="3382778"/>
            <a:ext cx="7916466" cy="8585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تقرير تقييم المورد: توثيق أداء المورد لنقرر (هل نكرر التعاون معه أم لا).</a:t>
            </a:r>
            <a:endParaRPr lang="en-US" sz="2800" dirty="0">
              <a:solidFill>
                <a:schemeClr val="tx1"/>
              </a:solidFill>
              <a:latin typeface="Alexandria"/>
            </a:endParaRPr>
          </a:p>
        </p:txBody>
      </p:sp>
      <p:sp>
        <p:nvSpPr>
          <p:cNvPr id="12" name="مستطيل 11"/>
          <p:cNvSpPr/>
          <p:nvPr/>
        </p:nvSpPr>
        <p:spPr>
          <a:xfrm rot="10800000" flipH="1" flipV="1">
            <a:off x="979714" y="2160109"/>
            <a:ext cx="7505919" cy="8706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تسوية الفواتير: ربط الدفعات النهائية بمدى الالتزام بالمعايير.</a:t>
            </a:r>
            <a:endParaRPr lang="en-US" sz="2800" dirty="0">
              <a:solidFill>
                <a:schemeClr val="tx1"/>
              </a:solidFill>
              <a:latin typeface="Alexandria"/>
            </a:endParaRPr>
          </a:p>
        </p:txBody>
      </p:sp>
      <p:sp>
        <p:nvSpPr>
          <p:cNvPr id="13" name="مستطيل 12"/>
          <p:cNvSpPr/>
          <p:nvPr/>
        </p:nvSpPr>
        <p:spPr>
          <a:xfrm rot="10800000" flipH="1" flipV="1">
            <a:off x="569167" y="5028622"/>
            <a:ext cx="7916466" cy="9463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إعادة العهدة: التأكد من استلام المورد لكافة معداته دون الإضرار بموقع الفعالية</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85633" y="1309292"/>
            <a:ext cx="4138685" cy="5093288"/>
          </a:xfrm>
          <a:prstGeom prst="rect">
            <a:avLst/>
          </a:prstGeom>
        </p:spPr>
      </p:pic>
    </p:spTree>
    <p:extLst>
      <p:ext uri="{BB962C8B-B14F-4D97-AF65-F5344CB8AC3E}">
        <p14:creationId xmlns:p14="http://schemas.microsoft.com/office/powerpoint/2010/main" val="24280626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48513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69967" y="92486"/>
            <a:ext cx="5136169"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إدارة اللوجستيات للفعاليات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الإضاءة والصوت</a:t>
            </a:r>
            <a:endParaRPr lang="en-US" sz="2800" b="1" dirty="0">
              <a:solidFill>
                <a:srgbClr val="FF0000"/>
              </a:solidFill>
              <a:latin typeface="Alexandria"/>
            </a:endParaRPr>
          </a:p>
        </p:txBody>
      </p:sp>
      <p:sp>
        <p:nvSpPr>
          <p:cNvPr id="8" name="مستطيل 7"/>
          <p:cNvSpPr/>
          <p:nvPr/>
        </p:nvSpPr>
        <p:spPr>
          <a:xfrm rot="10800000" flipH="1" flipV="1">
            <a:off x="571501" y="1793905"/>
            <a:ext cx="9124950" cy="9263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في الإدارة اللوجستية لا نتعامل مع الصوت والصورة كفن فقط، بل كعملية إمداد وتجهيز وتشغيل معقدة :</a:t>
            </a:r>
            <a:endParaRPr lang="en-US" sz="2800" dirty="0">
              <a:solidFill>
                <a:schemeClr val="tx1"/>
              </a:solidFill>
              <a:latin typeface="Alexandria"/>
            </a:endParaRPr>
          </a:p>
        </p:txBody>
      </p:sp>
      <p:sp>
        <p:nvSpPr>
          <p:cNvPr id="10" name="مستطيل 9"/>
          <p:cNvSpPr/>
          <p:nvPr/>
        </p:nvSpPr>
        <p:spPr>
          <a:xfrm rot="10800000" flipH="1" flipV="1">
            <a:off x="6524625" y="2802489"/>
            <a:ext cx="3410374" cy="599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chemeClr val="tx1"/>
                </a:solidFill>
                <a:latin typeface="Alexandria"/>
              </a:rPr>
              <a:t>التخطيط اللوجستي للصوت:</a:t>
            </a:r>
            <a:endParaRPr lang="en-US" sz="2800" b="1" dirty="0">
              <a:solidFill>
                <a:schemeClr val="tx1"/>
              </a:solidFill>
              <a:latin typeface="Alexandria"/>
            </a:endParaRPr>
          </a:p>
        </p:txBody>
      </p:sp>
      <p:sp>
        <p:nvSpPr>
          <p:cNvPr id="11" name="مستطيل 10"/>
          <p:cNvSpPr/>
          <p:nvPr/>
        </p:nvSpPr>
        <p:spPr>
          <a:xfrm rot="10800000" flipH="1" flipV="1">
            <a:off x="365654" y="4318994"/>
            <a:ext cx="9775192" cy="23302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فحص الموقع:</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دراسة الصوتيات هل القاعة تسبب الصدى (الأسطح الزجاجية والرخامية تتطلب معالجة لوجستية مختلفة عن القاعات </a:t>
            </a:r>
            <a:r>
              <a:rPr lang="ar-SA" sz="2800" dirty="0" err="1" smtClean="0">
                <a:solidFill>
                  <a:schemeClr val="tx1"/>
                </a:solidFill>
                <a:latin typeface="Alexandria"/>
              </a:rPr>
              <a:t>السجادية</a:t>
            </a:r>
            <a:r>
              <a:rPr lang="ar-SA" sz="2800" dirty="0" smtClean="0">
                <a:solidFill>
                  <a:schemeClr val="tx1"/>
                </a:solidFill>
                <a:latin typeface="Alexandria"/>
              </a:rPr>
              <a:t>).</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توزيع السماعات: حساب المسافات لضمان عدم وجود مناطق ميتة لا يصلها الصوت</a:t>
            </a:r>
            <a:endParaRPr lang="en-US" sz="2800" dirty="0">
              <a:solidFill>
                <a:schemeClr val="tx1"/>
              </a:solidFill>
              <a:latin typeface="Alexandria"/>
            </a:endParaRPr>
          </a:p>
        </p:txBody>
      </p:sp>
      <p:sp>
        <p:nvSpPr>
          <p:cNvPr id="12" name="مستطيل 11"/>
          <p:cNvSpPr/>
          <p:nvPr/>
        </p:nvSpPr>
        <p:spPr>
          <a:xfrm rot="10800000" flipH="1" flipV="1">
            <a:off x="571500" y="3348879"/>
            <a:ext cx="9363500" cy="8706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هدف اللوجستيات هنا هو ضمان وصول صوت نقي لكل حاضر في كل زاوية دون انقطاع:</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0845" y="1245099"/>
            <a:ext cx="3358341" cy="5320635"/>
          </a:xfrm>
          <a:prstGeom prst="rect">
            <a:avLst/>
          </a:prstGeom>
        </p:spPr>
      </p:pic>
    </p:spTree>
    <p:extLst>
      <p:ext uri="{BB962C8B-B14F-4D97-AF65-F5344CB8AC3E}">
        <p14:creationId xmlns:p14="http://schemas.microsoft.com/office/powerpoint/2010/main" val="36213357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42" dur="500"/>
                                        <p:tgtEl>
                                          <p:spTgt spid="11">
                                            <p:txEl>
                                              <p:pRg st="0" end="0"/>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11">
                                            <p:txEl>
                                              <p:pRg st="1" end="1"/>
                                            </p:txEl>
                                          </p:spTgt>
                                        </p:tgtEl>
                                        <p:attrNameLst>
                                          <p:attrName>style.visibility</p:attrName>
                                        </p:attrNameLst>
                                      </p:cBhvr>
                                      <p:to>
                                        <p:strVal val="visible"/>
                                      </p:to>
                                    </p:set>
                                    <p:animEffect transition="in" filter="randombar(horizontal)">
                                      <p:cBhvr>
                                        <p:cTn id="45" dur="500"/>
                                        <p:tgtEl>
                                          <p:spTgt spid="11">
                                            <p:txEl>
                                              <p:pRg st="1" end="1"/>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nodeType="clickEffect">
                                  <p:stCondLst>
                                    <p:cond delay="0"/>
                                  </p:stCondLst>
                                  <p:childTnLst>
                                    <p:set>
                                      <p:cBhvr>
                                        <p:cTn id="49" dur="1" fill="hold">
                                          <p:stCondLst>
                                            <p:cond delay="0"/>
                                          </p:stCondLst>
                                        </p:cTn>
                                        <p:tgtEl>
                                          <p:spTgt spid="11">
                                            <p:txEl>
                                              <p:pRg st="2" end="2"/>
                                            </p:txEl>
                                          </p:spTgt>
                                        </p:tgtEl>
                                        <p:attrNameLst>
                                          <p:attrName>style.visibility</p:attrName>
                                        </p:attrNameLst>
                                      </p:cBhvr>
                                      <p:to>
                                        <p:strVal val="visible"/>
                                      </p:to>
                                    </p:set>
                                    <p:animEffect transition="in" filter="randombar(horizontal)">
                                      <p:cBhvr>
                                        <p:cTn id="50"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0"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1161"/>
            <a:ext cx="642820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742784" y="92486"/>
            <a:ext cx="3363352"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الإضاءة والصوت</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8534399" y="1562592"/>
            <a:ext cx="2552699" cy="5732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قائمة المعدات:</a:t>
            </a:r>
            <a:endParaRPr lang="en-US" sz="2800" dirty="0">
              <a:solidFill>
                <a:schemeClr val="tx1"/>
              </a:solidFill>
              <a:latin typeface="Alexandria"/>
            </a:endParaRPr>
          </a:p>
        </p:txBody>
      </p:sp>
      <p:sp>
        <p:nvSpPr>
          <p:cNvPr id="10" name="مستطيل 9"/>
          <p:cNvSpPr/>
          <p:nvPr/>
        </p:nvSpPr>
        <p:spPr>
          <a:xfrm rot="10800000" flipH="1" flipV="1">
            <a:off x="571499" y="2190795"/>
            <a:ext cx="10515599" cy="9109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الميكروفونات: توفير أنواع مختلفة (لاسلكي رأس المنصة) مع تأمين احتياطي بنسبة 20% على الأقل.</a:t>
            </a:r>
            <a:endParaRPr lang="en-US" sz="2800" dirty="0">
              <a:solidFill>
                <a:schemeClr val="tx1"/>
              </a:solidFill>
              <a:latin typeface="Alexandria"/>
            </a:endParaRPr>
          </a:p>
        </p:txBody>
      </p:sp>
      <p:sp>
        <p:nvSpPr>
          <p:cNvPr id="11" name="مستطيل 10"/>
          <p:cNvSpPr/>
          <p:nvPr/>
        </p:nvSpPr>
        <p:spPr>
          <a:xfrm rot="10800000" flipH="1" flipV="1">
            <a:off x="407033" y="4003868"/>
            <a:ext cx="10844529" cy="23302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اللوجستيات التشغيلية للصوت:</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إدارة الترددات: في الفعاليات الكبرى يجب التنسيق لضمان عدم تداخل ترددات الميكروفونات اللاسلكية مع أجهزة الأمن أو البث التلفزيوني.</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الطاقة الاحتياطية: تأمين موصلات كهربائية مستقلة للصوت لتجنب الضجيج الكهربائي الناتج عن الأجهزة الأخرى</a:t>
            </a:r>
            <a:endParaRPr lang="en-US" sz="2800" dirty="0">
              <a:solidFill>
                <a:schemeClr val="tx1"/>
              </a:solidFill>
              <a:latin typeface="Alexandria"/>
            </a:endParaRPr>
          </a:p>
        </p:txBody>
      </p:sp>
      <p:sp>
        <p:nvSpPr>
          <p:cNvPr id="12" name="مستطيل 11"/>
          <p:cNvSpPr/>
          <p:nvPr/>
        </p:nvSpPr>
        <p:spPr>
          <a:xfrm rot="10800000" flipH="1" flipV="1">
            <a:off x="571499" y="3101786"/>
            <a:ext cx="10515599" cy="8467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4000"/>
              </a:lnSpc>
              <a:buFont typeface="Wingdings" panose="05000000000000000000" pitchFamily="2" charset="2"/>
              <a:buChar char="ü"/>
            </a:pPr>
            <a:r>
              <a:rPr lang="ar-SA" sz="2800" dirty="0" err="1" smtClean="0">
                <a:solidFill>
                  <a:schemeClr val="tx1"/>
                </a:solidFill>
                <a:latin typeface="Alexandria"/>
              </a:rPr>
              <a:t>الميكسر</a:t>
            </a:r>
            <a:r>
              <a:rPr lang="ar-SA" sz="2800" dirty="0" smtClean="0">
                <a:solidFill>
                  <a:schemeClr val="tx1"/>
                </a:solidFill>
                <a:latin typeface="Alexandria"/>
              </a:rPr>
              <a:t>: اختيار الجهاز الذي يستوعب عدد المداخل المطلوبة (موسيقى – متحدثين – فيديوهات).</a:t>
            </a:r>
            <a:endParaRPr lang="en-US" sz="2800" dirty="0">
              <a:solidFill>
                <a:schemeClr val="tx1"/>
              </a:solidFill>
              <a:latin typeface="Alexandria"/>
            </a:endParaRPr>
          </a:p>
        </p:txBody>
      </p:sp>
    </p:spTree>
    <p:extLst>
      <p:ext uri="{BB962C8B-B14F-4D97-AF65-F5344CB8AC3E}">
        <p14:creationId xmlns:p14="http://schemas.microsoft.com/office/powerpoint/2010/main" val="10453541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32" dur="500"/>
                                        <p:tgtEl>
                                          <p:spTgt spid="11">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1">
                                            <p:txEl>
                                              <p:pRg st="1" end="1"/>
                                            </p:txEl>
                                          </p:spTgt>
                                        </p:tgtEl>
                                        <p:attrNameLst>
                                          <p:attrName>style.visibility</p:attrName>
                                        </p:attrNameLst>
                                      </p:cBhvr>
                                      <p:to>
                                        <p:strVal val="visible"/>
                                      </p:to>
                                    </p:set>
                                    <p:animEffect transition="in" filter="randombar(horizontal)">
                                      <p:cBhvr>
                                        <p:cTn id="37" dur="500"/>
                                        <p:tgtEl>
                                          <p:spTgt spid="11">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11">
                                            <p:txEl>
                                              <p:pRg st="2" end="2"/>
                                            </p:txEl>
                                          </p:spTgt>
                                        </p:tgtEl>
                                        <p:attrNameLst>
                                          <p:attrName>style.visibility</p:attrName>
                                        </p:attrNameLst>
                                      </p:cBhvr>
                                      <p:to>
                                        <p:strVal val="visible"/>
                                      </p:to>
                                    </p:set>
                                    <p:animEffect transition="in" filter="randombar(horizontal)">
                                      <p:cBhvr>
                                        <p:cTn id="42"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0"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491161"/>
            <a:ext cx="65495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658808" y="92486"/>
            <a:ext cx="3447328"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الإضاءة والصوت</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6068969" y="1307901"/>
            <a:ext cx="3800473" cy="5732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chemeClr val="tx1"/>
                </a:solidFill>
                <a:latin typeface="Alexandria"/>
              </a:rPr>
              <a:t>التخطيط اللوجستي للإضاءة:</a:t>
            </a:r>
            <a:endParaRPr lang="en-US" sz="2800" b="1" dirty="0">
              <a:solidFill>
                <a:schemeClr val="tx1"/>
              </a:solidFill>
              <a:latin typeface="Alexandria"/>
            </a:endParaRPr>
          </a:p>
        </p:txBody>
      </p:sp>
      <p:sp>
        <p:nvSpPr>
          <p:cNvPr id="12" name="مستطيل 11"/>
          <p:cNvSpPr/>
          <p:nvPr/>
        </p:nvSpPr>
        <p:spPr>
          <a:xfrm rot="10800000" flipH="1" flipV="1">
            <a:off x="6273702" y="1838091"/>
            <a:ext cx="3667123"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أنواع الإضاءة المطلوبة:</a:t>
            </a:r>
            <a:endParaRPr lang="en-US" sz="2800" dirty="0">
              <a:solidFill>
                <a:schemeClr val="tx1"/>
              </a:solidFill>
              <a:latin typeface="Alexandria"/>
            </a:endParaRPr>
          </a:p>
        </p:txBody>
      </p:sp>
      <p:sp>
        <p:nvSpPr>
          <p:cNvPr id="13" name="مستطيل 12"/>
          <p:cNvSpPr/>
          <p:nvPr/>
        </p:nvSpPr>
        <p:spPr>
          <a:xfrm rot="10800000" flipH="1" flipV="1">
            <a:off x="1719453" y="2395669"/>
            <a:ext cx="7975425" cy="17721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الإضاءة الوظيفية: إضاءة المنصة والممرات ومخارج الطوارئ.</a:t>
            </a:r>
          </a:p>
          <a:p>
            <a:pPr marL="457200" indent="-457200" algn="justLow" rtl="1">
              <a:lnSpc>
                <a:spcPts val="4000"/>
              </a:lnSpc>
              <a:buFont typeface="Wingdings" panose="05000000000000000000" pitchFamily="2" charset="2"/>
              <a:buChar char="ü"/>
            </a:pPr>
            <a:r>
              <a:rPr lang="ar-SA" sz="2800" dirty="0">
                <a:solidFill>
                  <a:schemeClr val="tx1"/>
                </a:solidFill>
                <a:latin typeface="Alexandria"/>
              </a:rPr>
              <a:t>إضاءة الديكور: تلوين القاعة وهوية العلامة التجارية</a:t>
            </a:r>
            <a:r>
              <a:rPr lang="ar-SA" sz="2800" dirty="0" smtClean="0">
                <a:solidFill>
                  <a:schemeClr val="tx1"/>
                </a:solidFill>
                <a:latin typeface="Alexandria"/>
              </a:rPr>
              <a:t>.</a:t>
            </a:r>
          </a:p>
          <a:p>
            <a:pPr marL="457200" indent="-457200" algn="justLow" rtl="1">
              <a:lnSpc>
                <a:spcPts val="4000"/>
              </a:lnSpc>
              <a:buFont typeface="Wingdings" panose="05000000000000000000" pitchFamily="2" charset="2"/>
              <a:buChar char="ü"/>
            </a:pPr>
            <a:r>
              <a:rPr lang="ar-SA" sz="2800" dirty="0">
                <a:solidFill>
                  <a:schemeClr val="tx1"/>
                </a:solidFill>
                <a:latin typeface="Alexandria"/>
              </a:rPr>
              <a:t>إضاءة التركيز: لتتبع المتحدث أو تسليط الضوء على منتج معين</a:t>
            </a:r>
            <a:r>
              <a:rPr lang="ar-SA" sz="2800" dirty="0" smtClean="0">
                <a:solidFill>
                  <a:schemeClr val="tx1"/>
                </a:solidFill>
                <a:latin typeface="Alexandria"/>
              </a:rPr>
              <a:t>.</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7" name="مستطيل 16"/>
          <p:cNvSpPr/>
          <p:nvPr/>
        </p:nvSpPr>
        <p:spPr>
          <a:xfrm rot="10800000" flipH="1" flipV="1">
            <a:off x="461858" y="4104028"/>
            <a:ext cx="9582149" cy="26072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الأحمال الكهربائية:</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هذه هي أكبر عقبة لوجستية يجب التأكد من أن قدرة هذه القاعة الكهربائية تتحمل عدد الكشافات.</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في حال عدم الكفاية يجب توفير مولدات كهربائية خارجية وتأمين مسار للكابلات لا يعيق حركة الجمهور.</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44007" y="1437659"/>
            <a:ext cx="3028253" cy="5058391"/>
          </a:xfrm>
          <a:prstGeom prst="rect">
            <a:avLst/>
          </a:prstGeom>
        </p:spPr>
      </p:pic>
    </p:spTree>
    <p:extLst>
      <p:ext uri="{BB962C8B-B14F-4D97-AF65-F5344CB8AC3E}">
        <p14:creationId xmlns:p14="http://schemas.microsoft.com/office/powerpoint/2010/main" val="13774391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2">
                                            <p:txEl>
                                              <p:pRg st="0" end="0"/>
                                            </p:txEl>
                                          </p:spTgt>
                                        </p:tgtEl>
                                        <p:attrNameLst>
                                          <p:attrName>style.visibility</p:attrName>
                                        </p:attrNameLst>
                                      </p:cBhvr>
                                      <p:to>
                                        <p:strVal val="visible"/>
                                      </p:to>
                                    </p:set>
                                    <p:animEffect transition="in" filter="randombar(horizontal)">
                                      <p:cBhvr>
                                        <p:cTn id="27" dur="500"/>
                                        <p:tgtEl>
                                          <p:spTgt spid="12">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3">
                                            <p:txEl>
                                              <p:pRg st="0" end="0"/>
                                            </p:txEl>
                                          </p:spTgt>
                                        </p:tgtEl>
                                        <p:attrNameLst>
                                          <p:attrName>style.visibility</p:attrName>
                                        </p:attrNameLst>
                                      </p:cBhvr>
                                      <p:to>
                                        <p:strVal val="visible"/>
                                      </p:to>
                                    </p:set>
                                    <p:animEffect transition="in" filter="randombar(horizontal)">
                                      <p:cBhvr>
                                        <p:cTn id="32" dur="500"/>
                                        <p:tgtEl>
                                          <p:spTgt spid="1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3">
                                            <p:txEl>
                                              <p:pRg st="1" end="1"/>
                                            </p:txEl>
                                          </p:spTgt>
                                        </p:tgtEl>
                                        <p:attrNameLst>
                                          <p:attrName>style.visibility</p:attrName>
                                        </p:attrNameLst>
                                      </p:cBhvr>
                                      <p:to>
                                        <p:strVal val="visible"/>
                                      </p:to>
                                    </p:set>
                                    <p:animEffect transition="in" filter="randombar(horizontal)">
                                      <p:cBhvr>
                                        <p:cTn id="37" dur="500"/>
                                        <p:tgtEl>
                                          <p:spTgt spid="13">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42" dur="500"/>
                                        <p:tgtEl>
                                          <p:spTgt spid="13">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17">
                                            <p:txEl>
                                              <p:pRg st="0" end="0"/>
                                            </p:txEl>
                                          </p:spTgt>
                                        </p:tgtEl>
                                        <p:attrNameLst>
                                          <p:attrName>style.visibility</p:attrName>
                                        </p:attrNameLst>
                                      </p:cBhvr>
                                      <p:to>
                                        <p:strVal val="visible"/>
                                      </p:to>
                                    </p:set>
                                    <p:animEffect transition="in" filter="randombar(horizontal)">
                                      <p:cBhvr>
                                        <p:cTn id="47" dur="500"/>
                                        <p:tgtEl>
                                          <p:spTgt spid="17">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17">
                                            <p:txEl>
                                              <p:pRg st="1" end="1"/>
                                            </p:txEl>
                                          </p:spTgt>
                                        </p:tgtEl>
                                        <p:attrNameLst>
                                          <p:attrName>style.visibility</p:attrName>
                                        </p:attrNameLst>
                                      </p:cBhvr>
                                      <p:to>
                                        <p:strVal val="visible"/>
                                      </p:to>
                                    </p:set>
                                    <p:animEffect transition="in" filter="randombar(horizontal)">
                                      <p:cBhvr>
                                        <p:cTn id="52" dur="500"/>
                                        <p:tgtEl>
                                          <p:spTgt spid="17">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nodeType="clickEffect">
                                  <p:stCondLst>
                                    <p:cond delay="0"/>
                                  </p:stCondLst>
                                  <p:childTnLst>
                                    <p:set>
                                      <p:cBhvr>
                                        <p:cTn id="56" dur="1" fill="hold">
                                          <p:stCondLst>
                                            <p:cond delay="0"/>
                                          </p:stCondLst>
                                        </p:cTn>
                                        <p:tgtEl>
                                          <p:spTgt spid="17">
                                            <p:txEl>
                                              <p:pRg st="2" end="2"/>
                                            </p:txEl>
                                          </p:spTgt>
                                        </p:tgtEl>
                                        <p:attrNameLst>
                                          <p:attrName>style.visibility</p:attrName>
                                        </p:attrNameLst>
                                      </p:cBhvr>
                                      <p:to>
                                        <p:strVal val="visible"/>
                                      </p:to>
                                    </p:set>
                                    <p:animEffect transition="in" filter="randombar(horizontal)">
                                      <p:cBhvr>
                                        <p:cTn id="57" dur="500"/>
                                        <p:tgtEl>
                                          <p:spTgt spid="1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654950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724122" y="92486"/>
            <a:ext cx="3382014"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الإضاءة والصوت</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8" name="مستطيل 7"/>
          <p:cNvSpPr/>
          <p:nvPr/>
        </p:nvSpPr>
        <p:spPr>
          <a:xfrm rot="10800000" flipH="1" flipV="1">
            <a:off x="5964046" y="1446210"/>
            <a:ext cx="3800473" cy="5732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chemeClr val="tx1"/>
                </a:solidFill>
                <a:latin typeface="Alexandria"/>
              </a:rPr>
              <a:t>سلسلة التوريد والتركيب:</a:t>
            </a:r>
            <a:endParaRPr lang="en-US" sz="2800" b="1" dirty="0">
              <a:solidFill>
                <a:schemeClr val="tx1"/>
              </a:solidFill>
              <a:latin typeface="Alexandria"/>
            </a:endParaRPr>
          </a:p>
        </p:txBody>
      </p:sp>
      <p:sp>
        <p:nvSpPr>
          <p:cNvPr id="12" name="مستطيل 11"/>
          <p:cNvSpPr/>
          <p:nvPr/>
        </p:nvSpPr>
        <p:spPr>
          <a:xfrm rot="10800000" flipH="1" flipV="1">
            <a:off x="1428751" y="2064261"/>
            <a:ext cx="8518542"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تتضمن هذه المرحلة ثلاث خطوات حرجة من الجدول الزمني للفعالية:</a:t>
            </a:r>
            <a:endParaRPr lang="en-US" sz="2800" dirty="0">
              <a:solidFill>
                <a:schemeClr val="tx1"/>
              </a:solidFill>
              <a:latin typeface="Alexandria"/>
            </a:endParaRPr>
          </a:p>
        </p:txBody>
      </p:sp>
      <p:sp>
        <p:nvSpPr>
          <p:cNvPr id="13" name="مستطيل 12"/>
          <p:cNvSpPr/>
          <p:nvPr/>
        </p:nvSpPr>
        <p:spPr>
          <a:xfrm rot="10800000" flipH="1" flipV="1">
            <a:off x="685801" y="2855023"/>
            <a:ext cx="9261492" cy="9457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مرحلة التنزيل: توفير مداخل واسعة ومصادر شحن وعمالة كافية لنقل الصناديق الثقيلة.</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7" name="مستطيل 16"/>
          <p:cNvSpPr/>
          <p:nvPr/>
        </p:nvSpPr>
        <p:spPr>
          <a:xfrm rot="10800000" flipH="1" flipV="1">
            <a:off x="685802" y="5188095"/>
            <a:ext cx="9261492" cy="11219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اختبار الجودة: يجب أن يتم قبل الفعالية بـ </a:t>
            </a:r>
            <a:r>
              <a:rPr lang="en-US" sz="2800" dirty="0" smtClean="0">
                <a:solidFill>
                  <a:schemeClr val="tx1"/>
                </a:solidFill>
                <a:latin typeface="Alexandria"/>
              </a:rPr>
              <a:t>4</a:t>
            </a:r>
            <a:r>
              <a:rPr lang="ar-SA" sz="2800" dirty="0" smtClean="0">
                <a:solidFill>
                  <a:schemeClr val="tx1"/>
                </a:solidFill>
                <a:latin typeface="Alexandria"/>
              </a:rPr>
              <a:t> ساعات على الأقل ويشمل اختبار جميع الوصلات والبطاريات.</a:t>
            </a:r>
            <a:endParaRPr lang="en-US" sz="2800" dirty="0">
              <a:solidFill>
                <a:schemeClr val="tx1"/>
              </a:solidFill>
              <a:latin typeface="Alexandria"/>
            </a:endParaRPr>
          </a:p>
        </p:txBody>
      </p:sp>
      <p:sp>
        <p:nvSpPr>
          <p:cNvPr id="15" name="مستطيل 14"/>
          <p:cNvSpPr/>
          <p:nvPr/>
        </p:nvSpPr>
        <p:spPr>
          <a:xfrm rot="10800000" flipH="1" flipV="1">
            <a:off x="638174" y="3867040"/>
            <a:ext cx="9309119" cy="11219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مرحلة التعليق: إذا كانت الإضاءة ستعلق في السقف يجب التأكد لوجستياً من نقاط التعليق المسموحة وأوزانها وتوفير رافعات</a:t>
            </a:r>
            <a:endParaRPr lang="en-US" sz="2800" dirty="0">
              <a:solidFill>
                <a:schemeClr val="tx1"/>
              </a:solidFill>
              <a:latin typeface="Alexandria"/>
            </a:endParaRPr>
          </a:p>
        </p:txBody>
      </p:sp>
      <p:pic>
        <p:nvPicPr>
          <p:cNvPr id="6" name="صورة 5"/>
          <p:cNvPicPr>
            <a:picLocks noChangeAspect="1"/>
          </p:cNvPicPr>
          <p:nvPr/>
        </p:nvPicPr>
        <p:blipFill rotWithShape="1">
          <a:blip r:embed="rId3"/>
          <a:srcRect l="1340" t="15013" r="778" b="3458"/>
          <a:stretch/>
        </p:blipFill>
        <p:spPr>
          <a:xfrm>
            <a:off x="10267949" y="1446210"/>
            <a:ext cx="2857527" cy="4838701"/>
          </a:xfrm>
          <a:prstGeom prst="rect">
            <a:avLst/>
          </a:prstGeom>
        </p:spPr>
      </p:pic>
    </p:spTree>
    <p:extLst>
      <p:ext uri="{BB962C8B-B14F-4D97-AF65-F5344CB8AC3E}">
        <p14:creationId xmlns:p14="http://schemas.microsoft.com/office/powerpoint/2010/main" val="382576933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randombar(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8" grpId="0"/>
      <p:bldP spid="12" grpId="0"/>
      <p:bldP spid="13" grpId="0"/>
      <p:bldP spid="17"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48513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8"/>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69967" y="92486"/>
            <a:ext cx="5136169"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إدارة اللوجستيات للفعاليات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الإضاءة والصوت</a:t>
            </a:r>
            <a:endParaRPr lang="en-US" sz="2800" b="1" dirty="0">
              <a:solidFill>
                <a:srgbClr val="FF0000"/>
              </a:solidFill>
              <a:latin typeface="Alexandria"/>
            </a:endParaRPr>
          </a:p>
        </p:txBody>
      </p:sp>
      <p:sp>
        <p:nvSpPr>
          <p:cNvPr id="8" name="مستطيل 7"/>
          <p:cNvSpPr/>
          <p:nvPr/>
        </p:nvSpPr>
        <p:spPr>
          <a:xfrm rot="10800000" flipH="1" flipV="1">
            <a:off x="7553325" y="1761184"/>
            <a:ext cx="3800473" cy="5732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chemeClr val="tx1"/>
                </a:solidFill>
                <a:latin typeface="Alexandria"/>
              </a:rPr>
              <a:t>الاعتبارات البشرية:</a:t>
            </a:r>
            <a:endParaRPr lang="en-US" sz="2800" b="1" dirty="0">
              <a:solidFill>
                <a:schemeClr val="tx1"/>
              </a:solidFill>
              <a:latin typeface="Alexandria"/>
            </a:endParaRPr>
          </a:p>
        </p:txBody>
      </p:sp>
      <p:sp>
        <p:nvSpPr>
          <p:cNvPr id="12" name="مستطيل 11"/>
          <p:cNvSpPr/>
          <p:nvPr/>
        </p:nvSpPr>
        <p:spPr>
          <a:xfrm rot="10800000" flipH="1" flipV="1">
            <a:off x="6353175" y="2333220"/>
            <a:ext cx="5164146"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اللوجستيات لا تكتمل بدون العقل المشغل:</a:t>
            </a:r>
            <a:endParaRPr lang="en-US" sz="2800" dirty="0">
              <a:solidFill>
                <a:schemeClr val="tx1"/>
              </a:solidFill>
              <a:latin typeface="Alexandria"/>
            </a:endParaRPr>
          </a:p>
        </p:txBody>
      </p:sp>
      <p:sp>
        <p:nvSpPr>
          <p:cNvPr id="13" name="مستطيل 12"/>
          <p:cNvSpPr/>
          <p:nvPr/>
        </p:nvSpPr>
        <p:spPr>
          <a:xfrm rot="10800000" flipH="1" flipV="1">
            <a:off x="5286375" y="3006525"/>
            <a:ext cx="6153802" cy="9457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مهندس الصوت: لموازنة المستويات ومنع الصفير.</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7" name="مستطيل 16"/>
          <p:cNvSpPr/>
          <p:nvPr/>
        </p:nvSpPr>
        <p:spPr>
          <a:xfrm rot="10800000" flipH="1" flipV="1">
            <a:off x="2154871" y="5834648"/>
            <a:ext cx="9261492" cy="7489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فريق الدعم الميداني: للتدخل السريع عند حدوث خلل في الميكرفونات اللاسلكية.</a:t>
            </a:r>
            <a:endParaRPr lang="en-US" sz="2800" dirty="0">
              <a:solidFill>
                <a:schemeClr val="tx1"/>
              </a:solidFill>
              <a:latin typeface="Alexandria"/>
            </a:endParaRPr>
          </a:p>
        </p:txBody>
      </p:sp>
      <p:sp>
        <p:nvSpPr>
          <p:cNvPr id="15" name="مستطيل 14"/>
          <p:cNvSpPr/>
          <p:nvPr/>
        </p:nvSpPr>
        <p:spPr>
          <a:xfrm rot="10800000" flipH="1" flipV="1">
            <a:off x="5144444" y="4592187"/>
            <a:ext cx="6372877" cy="727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فني إضاءة: لبرمجة تسلسل الإضاءة مع فقرات الحفل.</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060" y="1352389"/>
            <a:ext cx="3962400" cy="2171491"/>
          </a:xfrm>
          <a:prstGeom prst="ellipse">
            <a:avLst/>
          </a:prstGeom>
          <a:ln>
            <a:noFill/>
          </a:ln>
          <a:effectLst>
            <a:softEdge rad="112500"/>
          </a:effectLst>
        </p:spPr>
      </p:pic>
      <p:pic>
        <p:nvPicPr>
          <p:cNvPr id="7" name="صورة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950" y="3770435"/>
            <a:ext cx="3750510" cy="2244729"/>
          </a:xfrm>
          <a:prstGeom prst="ellipse">
            <a:avLst/>
          </a:prstGeom>
          <a:ln>
            <a:noFill/>
          </a:ln>
          <a:effectLst>
            <a:softEdge rad="112500"/>
          </a:effectLst>
        </p:spPr>
      </p:pic>
    </p:spTree>
    <p:extLst>
      <p:ext uri="{BB962C8B-B14F-4D97-AF65-F5344CB8AC3E}">
        <p14:creationId xmlns:p14="http://schemas.microsoft.com/office/powerpoint/2010/main" val="282520686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randombar(horizontal)">
                                      <p:cBhvr>
                                        <p:cTn id="37" dur="500"/>
                                        <p:tgtEl>
                                          <p:spTgt spid="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randombar(horizontal)">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randombar(horizontal)">
                                      <p:cBhvr>
                                        <p:cTn id="5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2" grpId="0"/>
      <p:bldP spid="13" grpId="0"/>
      <p:bldP spid="17" grpId="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48513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69967" y="92486"/>
            <a:ext cx="5136169"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إدارة اللوجستيات للفعاليات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النقل والاستقبال</a:t>
            </a:r>
            <a:endParaRPr lang="en-US" sz="2800" b="1" dirty="0">
              <a:solidFill>
                <a:srgbClr val="FF0000"/>
              </a:solidFill>
              <a:latin typeface="Alexandria"/>
            </a:endParaRPr>
          </a:p>
        </p:txBody>
      </p:sp>
      <p:sp>
        <p:nvSpPr>
          <p:cNvPr id="8" name="مستطيل 7"/>
          <p:cNvSpPr/>
          <p:nvPr/>
        </p:nvSpPr>
        <p:spPr>
          <a:xfrm rot="10800000" flipH="1" flipV="1">
            <a:off x="7553325" y="1761184"/>
            <a:ext cx="3800473" cy="5732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chemeClr val="tx1"/>
                </a:solidFill>
                <a:latin typeface="Alexandria"/>
              </a:rPr>
              <a:t>التخطيط اللوجستي للنقل:</a:t>
            </a:r>
            <a:endParaRPr lang="en-US" sz="2800" b="1" dirty="0">
              <a:solidFill>
                <a:schemeClr val="tx1"/>
              </a:solidFill>
              <a:latin typeface="Alexandria"/>
            </a:endParaRPr>
          </a:p>
        </p:txBody>
      </p:sp>
      <p:sp>
        <p:nvSpPr>
          <p:cNvPr id="12" name="مستطيل 11"/>
          <p:cNvSpPr/>
          <p:nvPr/>
        </p:nvSpPr>
        <p:spPr>
          <a:xfrm rot="10800000" flipH="1" flipV="1">
            <a:off x="1562100" y="2333220"/>
            <a:ext cx="9955221"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الهدف هو ضمان انتقال الأفراد والمعدات بأمان وكفاءة وفي الوقت المحدد.</a:t>
            </a:r>
            <a:endParaRPr lang="en-US" sz="2800" dirty="0">
              <a:solidFill>
                <a:schemeClr val="tx1"/>
              </a:solidFill>
              <a:latin typeface="Alexandria"/>
            </a:endParaRPr>
          </a:p>
        </p:txBody>
      </p:sp>
      <p:sp>
        <p:nvSpPr>
          <p:cNvPr id="13" name="مستطيل 12"/>
          <p:cNvSpPr/>
          <p:nvPr/>
        </p:nvSpPr>
        <p:spPr>
          <a:xfrm rot="10800000" flipH="1" flipV="1">
            <a:off x="5363519" y="2906489"/>
            <a:ext cx="6153802" cy="5052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فئات النقل في الفعاليات:</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7" name="مستطيل 16"/>
          <p:cNvSpPr/>
          <p:nvPr/>
        </p:nvSpPr>
        <p:spPr>
          <a:xfrm rot="10800000" flipH="1" flipV="1">
            <a:off x="2255828" y="4321418"/>
            <a:ext cx="9261492" cy="74890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نقل المعدات: شاحنات لوجستية لنقل الديكور، أجهزة الصوت والمطبوعات.</a:t>
            </a:r>
            <a:endParaRPr lang="en-US" sz="2800" dirty="0">
              <a:solidFill>
                <a:schemeClr val="tx1"/>
              </a:solidFill>
              <a:latin typeface="Alexandria"/>
            </a:endParaRPr>
          </a:p>
        </p:txBody>
      </p:sp>
      <p:sp>
        <p:nvSpPr>
          <p:cNvPr id="15" name="مستطيل 14"/>
          <p:cNvSpPr/>
          <p:nvPr/>
        </p:nvSpPr>
        <p:spPr>
          <a:xfrm rot="10800000" flipH="1" flipV="1">
            <a:off x="3613792" y="3419561"/>
            <a:ext cx="7802571" cy="6473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نقل الضيوف والمتحدثين: سيارات خاصة أو حافلات فاخرة.</a:t>
            </a:r>
            <a:endParaRPr lang="en-US" sz="2800" dirty="0">
              <a:solidFill>
                <a:schemeClr val="tx1"/>
              </a:solidFill>
              <a:latin typeface="Alexandria"/>
            </a:endParaRPr>
          </a:p>
        </p:txBody>
      </p:sp>
      <p:sp>
        <p:nvSpPr>
          <p:cNvPr id="19" name="مستطيل 18"/>
          <p:cNvSpPr/>
          <p:nvPr/>
        </p:nvSpPr>
        <p:spPr>
          <a:xfrm rot="10800000" flipH="1" flipV="1">
            <a:off x="2091848" y="3836095"/>
            <a:ext cx="9387538" cy="727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نقل الجمهور: حافلات ترددية من نقاط تجمع محددة أو الفنادق إلى مقر الفعالية.</a:t>
            </a:r>
            <a:endParaRPr lang="en-US" sz="2800" dirty="0">
              <a:solidFill>
                <a:schemeClr val="tx1"/>
              </a:solidFill>
              <a:latin typeface="Alexandria"/>
            </a:endParaRPr>
          </a:p>
        </p:txBody>
      </p:sp>
      <p:sp>
        <p:nvSpPr>
          <p:cNvPr id="20" name="مستطيل 19"/>
          <p:cNvSpPr/>
          <p:nvPr/>
        </p:nvSpPr>
        <p:spPr>
          <a:xfrm rot="10800000" flipH="1" flipV="1">
            <a:off x="8915399" y="4846845"/>
            <a:ext cx="2601921" cy="5052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تحليل المسارات:</a:t>
            </a:r>
            <a:endParaRPr lang="en-US" sz="2800" dirty="0">
              <a:solidFill>
                <a:schemeClr val="tx1"/>
              </a:solidFill>
              <a:latin typeface="Alexandria"/>
            </a:endParaRPr>
          </a:p>
        </p:txBody>
      </p:sp>
      <p:sp>
        <p:nvSpPr>
          <p:cNvPr id="21" name="مستطيل 20"/>
          <p:cNvSpPr/>
          <p:nvPr/>
        </p:nvSpPr>
        <p:spPr>
          <a:xfrm rot="10800000" flipH="1" flipV="1">
            <a:off x="714375" y="5401523"/>
            <a:ext cx="10802945" cy="6473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تحديد المسارات: اختيار أسرع الطرق وأكثرها أماناً، ووضع خطة طوارئ من خلال مسارات بديلة في حال وقوع حوادث أو ازدحام مروري مفاجئ.</a:t>
            </a:r>
            <a:endParaRPr lang="en-US" sz="2800" dirty="0">
              <a:solidFill>
                <a:schemeClr val="tx1"/>
              </a:solidFill>
              <a:latin typeface="Alexandria"/>
            </a:endParaRPr>
          </a:p>
        </p:txBody>
      </p:sp>
      <p:sp>
        <p:nvSpPr>
          <p:cNvPr id="22" name="مستطيل 21"/>
          <p:cNvSpPr/>
          <p:nvPr/>
        </p:nvSpPr>
        <p:spPr>
          <a:xfrm rot="10800000" flipH="1" flipV="1">
            <a:off x="2255828" y="6147710"/>
            <a:ext cx="9338635" cy="6473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توقيتات الذروة: جدولة التحركات لتجنب ساعات الذروة المرورية في الموقع.</a:t>
            </a:r>
            <a:endParaRPr lang="en-US" sz="2800" dirty="0">
              <a:solidFill>
                <a:schemeClr val="tx1"/>
              </a:solidFill>
              <a:latin typeface="Alexandria"/>
            </a:endParaRPr>
          </a:p>
        </p:txBody>
      </p:sp>
    </p:spTree>
    <p:extLst>
      <p:ext uri="{BB962C8B-B14F-4D97-AF65-F5344CB8AC3E}">
        <p14:creationId xmlns:p14="http://schemas.microsoft.com/office/powerpoint/2010/main" val="88574922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randombar(horizontal)">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randombar(horizontal)">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randombar(horizontal)">
                                      <p:cBhvr>
                                        <p:cTn id="52" dur="500"/>
                                        <p:tgtEl>
                                          <p:spTgt spid="20"/>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randombar(horizontal)">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randombar(horizontal)">
                                      <p:cBhvr>
                                        <p:cTn id="6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2" grpId="0"/>
      <p:bldP spid="13" grpId="0"/>
      <p:bldP spid="17" grpId="0"/>
      <p:bldP spid="15" grpId="0"/>
      <p:bldP spid="19" grpId="0"/>
      <p:bldP spid="20" grpId="0"/>
      <p:bldP spid="21" grpId="0"/>
      <p:bldP spid="2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68103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915399" y="92486"/>
            <a:ext cx="3190737"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النقل والاستقبال</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إدارة الاستقبال والترحيب</a:t>
            </a:r>
            <a:endParaRPr lang="en-US" sz="2800" b="1" dirty="0">
              <a:solidFill>
                <a:srgbClr val="FF0000"/>
              </a:solidFill>
              <a:latin typeface="Alexandria"/>
            </a:endParaRPr>
          </a:p>
        </p:txBody>
      </p:sp>
      <p:sp>
        <p:nvSpPr>
          <p:cNvPr id="8" name="مستطيل 7"/>
          <p:cNvSpPr/>
          <p:nvPr/>
        </p:nvSpPr>
        <p:spPr>
          <a:xfrm rot="10800000" flipH="1" flipV="1">
            <a:off x="4724401" y="1761184"/>
            <a:ext cx="6629398" cy="5732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الاستقبال هو الواجهة الإنسانية للفعاليات:</a:t>
            </a:r>
            <a:endParaRPr lang="en-US" sz="2800" dirty="0">
              <a:solidFill>
                <a:schemeClr val="tx1"/>
              </a:solidFill>
              <a:latin typeface="Alexandria"/>
            </a:endParaRPr>
          </a:p>
        </p:txBody>
      </p:sp>
      <p:sp>
        <p:nvSpPr>
          <p:cNvPr id="12" name="مستطيل 11"/>
          <p:cNvSpPr/>
          <p:nvPr/>
        </p:nvSpPr>
        <p:spPr>
          <a:xfrm rot="10800000" flipH="1" flipV="1">
            <a:off x="9494828" y="2282784"/>
            <a:ext cx="1858971" cy="4785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chemeClr val="tx1"/>
                </a:solidFill>
                <a:latin typeface="Alexandria"/>
              </a:rPr>
              <a:t>في المطار:</a:t>
            </a:r>
            <a:endParaRPr lang="en-US" sz="2800" b="1" dirty="0">
              <a:solidFill>
                <a:schemeClr val="tx1"/>
              </a:solidFill>
              <a:latin typeface="Alexandria"/>
            </a:endParaRPr>
          </a:p>
        </p:txBody>
      </p:sp>
      <p:sp>
        <p:nvSpPr>
          <p:cNvPr id="13" name="مستطيل 12"/>
          <p:cNvSpPr/>
          <p:nvPr/>
        </p:nvSpPr>
        <p:spPr>
          <a:xfrm rot="10800000" flipH="1" flipV="1">
            <a:off x="3352965" y="2798903"/>
            <a:ext cx="8154995" cy="5052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مكاتب الاستقبال: وضع منصة بداخل المطار تحمل شعار الفعالية</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7" name="مستطيل 16"/>
          <p:cNvSpPr/>
          <p:nvPr/>
        </p:nvSpPr>
        <p:spPr>
          <a:xfrm rot="10800000" flipH="1" flipV="1">
            <a:off x="2255828" y="4610176"/>
            <a:ext cx="9261492" cy="4601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chemeClr val="tx1"/>
                </a:solidFill>
                <a:latin typeface="Alexandria"/>
              </a:rPr>
              <a:t>في موقع الفعالية:</a:t>
            </a:r>
            <a:endParaRPr lang="en-US" sz="2800" b="1" dirty="0">
              <a:solidFill>
                <a:schemeClr val="tx1"/>
              </a:solidFill>
              <a:latin typeface="Alexandria"/>
            </a:endParaRPr>
          </a:p>
        </p:txBody>
      </p:sp>
      <p:sp>
        <p:nvSpPr>
          <p:cNvPr id="15" name="مستطيل 14"/>
          <p:cNvSpPr/>
          <p:nvPr/>
        </p:nvSpPr>
        <p:spPr>
          <a:xfrm rot="10800000" flipH="1" flipV="1">
            <a:off x="178101" y="3160194"/>
            <a:ext cx="11416363" cy="6473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التخليص الجمركي والتأشيرات: التأكد من إنهاء كافة الإجراءات القانونية للضيوف الدوليين مسبقاً.</a:t>
            </a:r>
            <a:endParaRPr lang="en-US" sz="2800" dirty="0">
              <a:solidFill>
                <a:schemeClr val="tx1"/>
              </a:solidFill>
              <a:latin typeface="Alexandria"/>
            </a:endParaRPr>
          </a:p>
        </p:txBody>
      </p:sp>
      <p:sp>
        <p:nvSpPr>
          <p:cNvPr id="19" name="مستطيل 18"/>
          <p:cNvSpPr/>
          <p:nvPr/>
        </p:nvSpPr>
        <p:spPr>
          <a:xfrm rot="10800000" flipH="1" flipV="1">
            <a:off x="466725" y="3836095"/>
            <a:ext cx="11012661" cy="727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بروتوكول الاستقبال: تدريب الفريق على التعامل مع كبار الشخصيات (اللغات، السلوك، جدول الأعمال).</a:t>
            </a:r>
            <a:endParaRPr lang="en-US" sz="2800" dirty="0">
              <a:solidFill>
                <a:schemeClr val="tx1"/>
              </a:solidFill>
              <a:latin typeface="Alexandria"/>
            </a:endParaRPr>
          </a:p>
        </p:txBody>
      </p:sp>
      <p:sp>
        <p:nvSpPr>
          <p:cNvPr id="21" name="مستطيل 20"/>
          <p:cNvSpPr/>
          <p:nvPr/>
        </p:nvSpPr>
        <p:spPr>
          <a:xfrm rot="10800000" flipH="1" flipV="1">
            <a:off x="714375" y="5062872"/>
            <a:ext cx="10802945" cy="6473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نقاط النزول: تخصيص مسارات واضحة وسهلة للسيارات أمام مدخل القاعة.</a:t>
            </a:r>
            <a:endParaRPr lang="en-US" sz="2800" dirty="0">
              <a:solidFill>
                <a:schemeClr val="tx1"/>
              </a:solidFill>
              <a:latin typeface="Alexandria"/>
            </a:endParaRPr>
          </a:p>
        </p:txBody>
      </p:sp>
      <p:sp>
        <p:nvSpPr>
          <p:cNvPr id="22" name="مستطيل 21"/>
          <p:cNvSpPr/>
          <p:nvPr/>
        </p:nvSpPr>
        <p:spPr>
          <a:xfrm rot="10800000" flipH="1" flipV="1">
            <a:off x="600076" y="5885690"/>
            <a:ext cx="10994388" cy="7682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إدارة الحقائب: توفير نظام لوجستي لنقل حقائب الضيوف من السيارات إلى غرف الفندق أو منطقة تخزين الأمانات.</a:t>
            </a:r>
            <a:endParaRPr lang="en-US" sz="2800" dirty="0">
              <a:solidFill>
                <a:schemeClr val="tx1"/>
              </a:solidFill>
              <a:latin typeface="Alexandria"/>
            </a:endParaRPr>
          </a:p>
        </p:txBody>
      </p:sp>
    </p:spTree>
    <p:extLst>
      <p:ext uri="{BB962C8B-B14F-4D97-AF65-F5344CB8AC3E}">
        <p14:creationId xmlns:p14="http://schemas.microsoft.com/office/powerpoint/2010/main" val="35623586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randombar(horizontal)">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randombar(horizontal)">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randombar(horizontal)">
                                      <p:cBhvr>
                                        <p:cTn id="52" dur="5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randombar(horizontal)">
                                      <p:cBhvr>
                                        <p:cTn id="5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2" grpId="0"/>
      <p:bldP spid="13" grpId="0"/>
      <p:bldP spid="17" grpId="0"/>
      <p:bldP spid="15" grpId="0"/>
      <p:bldP spid="19" grpId="0"/>
      <p:bldP spid="21" grpId="0"/>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68103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34297"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915399" y="92486"/>
            <a:ext cx="3190737"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النقل والاستقبال</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التنسيق اللوجستي للإقامة</a:t>
            </a:r>
            <a:endParaRPr lang="en-US" sz="2800" b="1" dirty="0">
              <a:solidFill>
                <a:srgbClr val="FF0000"/>
              </a:solidFill>
              <a:latin typeface="Alexandria"/>
            </a:endParaRPr>
          </a:p>
        </p:txBody>
      </p:sp>
      <p:sp>
        <p:nvSpPr>
          <p:cNvPr id="8" name="مستطيل 7"/>
          <p:cNvSpPr/>
          <p:nvPr/>
        </p:nvSpPr>
        <p:spPr>
          <a:xfrm rot="10800000" flipH="1" flipV="1">
            <a:off x="4724401" y="1761184"/>
            <a:ext cx="6629398" cy="5732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يرتبط النقل ارتباطاً وثيقاً بمكان السكن:</a:t>
            </a:r>
            <a:endParaRPr lang="en-US" sz="2800" dirty="0">
              <a:solidFill>
                <a:schemeClr val="tx1"/>
              </a:solidFill>
              <a:latin typeface="Alexandria"/>
            </a:endParaRPr>
          </a:p>
        </p:txBody>
      </p:sp>
      <p:sp>
        <p:nvSpPr>
          <p:cNvPr id="12" name="مستطيل 11"/>
          <p:cNvSpPr/>
          <p:nvPr/>
        </p:nvSpPr>
        <p:spPr>
          <a:xfrm rot="10800000" flipH="1" flipV="1">
            <a:off x="3352966" y="2282784"/>
            <a:ext cx="8000834" cy="4785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اختيار الفنادق: يجب أن تكون قريبة من مقر الفعالية لتقليل زمن النقل</a:t>
            </a:r>
            <a:endParaRPr lang="en-US" sz="2800" dirty="0">
              <a:solidFill>
                <a:schemeClr val="tx1"/>
              </a:solidFill>
              <a:latin typeface="Alexandria"/>
            </a:endParaRPr>
          </a:p>
        </p:txBody>
      </p:sp>
      <p:sp>
        <p:nvSpPr>
          <p:cNvPr id="13" name="مستطيل 12"/>
          <p:cNvSpPr/>
          <p:nvPr/>
        </p:nvSpPr>
        <p:spPr>
          <a:xfrm rot="10800000" flipH="1" flipV="1">
            <a:off x="725448" y="2997582"/>
            <a:ext cx="10782513" cy="5052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مكتب المعلومات: توفير مكتب داخل الفندق للإجابة على استفسارات الضيوف حول مواعيد الحافلات والفعاليات.</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7" name="مستطيل 16"/>
          <p:cNvSpPr/>
          <p:nvPr/>
        </p:nvSpPr>
        <p:spPr>
          <a:xfrm rot="10800000" flipH="1" flipV="1">
            <a:off x="2178685" y="5461480"/>
            <a:ext cx="9261492" cy="4601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نظام التتبع </a:t>
            </a:r>
            <a:r>
              <a:rPr lang="en-US" sz="2800" dirty="0" smtClean="0">
                <a:solidFill>
                  <a:schemeClr val="tx1"/>
                </a:solidFill>
                <a:latin typeface="Alexandria"/>
              </a:rPr>
              <a:t>GPS</a:t>
            </a:r>
            <a:r>
              <a:rPr lang="ar-SA" sz="2800" dirty="0" smtClean="0">
                <a:solidFill>
                  <a:schemeClr val="tx1"/>
                </a:solidFill>
                <a:latin typeface="Alexandria"/>
              </a:rPr>
              <a:t>: لمراقبة حركة الحافلات والسيارات في وقتها الحقيقي.</a:t>
            </a:r>
            <a:endParaRPr lang="en-US" sz="2800" dirty="0">
              <a:solidFill>
                <a:schemeClr val="tx1"/>
              </a:solidFill>
              <a:latin typeface="Alexandria"/>
            </a:endParaRPr>
          </a:p>
        </p:txBody>
      </p:sp>
      <p:sp>
        <p:nvSpPr>
          <p:cNvPr id="15" name="مستطيل 14"/>
          <p:cNvSpPr/>
          <p:nvPr/>
        </p:nvSpPr>
        <p:spPr>
          <a:xfrm rot="10800000" flipH="1" flipV="1">
            <a:off x="7105651" y="3628057"/>
            <a:ext cx="4344050" cy="6473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b="1" dirty="0" smtClean="0">
                <a:solidFill>
                  <a:srgbClr val="FF0000"/>
                </a:solidFill>
                <a:latin typeface="Alexandria"/>
              </a:rPr>
              <a:t>أدوات التحكم والرقابة اللوجستية:</a:t>
            </a:r>
            <a:endParaRPr lang="en-US" sz="2800" b="1" dirty="0">
              <a:solidFill>
                <a:srgbClr val="FF0000"/>
              </a:solidFill>
              <a:latin typeface="Alexandria"/>
            </a:endParaRPr>
          </a:p>
        </p:txBody>
      </p:sp>
      <p:sp>
        <p:nvSpPr>
          <p:cNvPr id="19" name="مستطيل 18"/>
          <p:cNvSpPr/>
          <p:nvPr/>
        </p:nvSpPr>
        <p:spPr>
          <a:xfrm rot="10800000" flipH="1" flipV="1">
            <a:off x="427516" y="4168264"/>
            <a:ext cx="11012661" cy="727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لضمان عدم حدوث فوضى يستخدم المدير اللوجستي الأدوات الآتية:</a:t>
            </a:r>
            <a:endParaRPr lang="en-US" sz="2800" dirty="0">
              <a:solidFill>
                <a:schemeClr val="tx1"/>
              </a:solidFill>
              <a:latin typeface="Alexandria"/>
            </a:endParaRPr>
          </a:p>
        </p:txBody>
      </p:sp>
      <p:sp>
        <p:nvSpPr>
          <p:cNvPr id="21" name="مستطيل 20"/>
          <p:cNvSpPr/>
          <p:nvPr/>
        </p:nvSpPr>
        <p:spPr>
          <a:xfrm rot="10800000" flipH="1" flipV="1">
            <a:off x="725448" y="5930507"/>
            <a:ext cx="10802945" cy="6473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تطبيقات التواصل: مجموعات تواصل فورية بين السائقين وفريق التنسيق الميداني.</a:t>
            </a:r>
            <a:endParaRPr lang="en-US" sz="2800" dirty="0">
              <a:solidFill>
                <a:schemeClr val="tx1"/>
              </a:solidFill>
              <a:latin typeface="Alexandria"/>
            </a:endParaRPr>
          </a:p>
        </p:txBody>
      </p:sp>
      <p:sp>
        <p:nvSpPr>
          <p:cNvPr id="20" name="مستطيل 19"/>
          <p:cNvSpPr/>
          <p:nvPr/>
        </p:nvSpPr>
        <p:spPr>
          <a:xfrm rot="10800000" flipH="1" flipV="1">
            <a:off x="427516" y="4733081"/>
            <a:ext cx="11012661" cy="727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بيان الرحلات: جدول دقيق يحتوي على أرقام الرحلات، ومواعيد الوصول وأسماء الضيوف.</a:t>
            </a:r>
            <a:endParaRPr lang="en-US" sz="2800" dirty="0">
              <a:solidFill>
                <a:schemeClr val="tx1"/>
              </a:solidFill>
              <a:latin typeface="Alexandria"/>
            </a:endParaRPr>
          </a:p>
        </p:txBody>
      </p:sp>
    </p:spTree>
    <p:extLst>
      <p:ext uri="{BB962C8B-B14F-4D97-AF65-F5344CB8AC3E}">
        <p14:creationId xmlns:p14="http://schemas.microsoft.com/office/powerpoint/2010/main" val="41302687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randombar(horizontal)">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randombar(horizontal)">
                                      <p:cBhvr>
                                        <p:cTn id="47" dur="500"/>
                                        <p:tgtEl>
                                          <p:spTgt spid="20"/>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randombar(horizontal)">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randombar(horizontal)">
                                      <p:cBhvr>
                                        <p:cTn id="5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8" grpId="0"/>
      <p:bldP spid="12" grpId="0"/>
      <p:bldP spid="13" grpId="0"/>
      <p:bldP spid="17" grpId="0"/>
      <p:bldP spid="15" grpId="0"/>
      <p:bldP spid="19" grpId="0"/>
      <p:bldP spid="21" grpId="0"/>
      <p:bldP spid="2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48513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0160"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69967" y="92486"/>
            <a:ext cx="5136169"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إدارة اللوجستيات للفعاليات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التجهيزات التقنية</a:t>
            </a:r>
            <a:endParaRPr lang="en-US" sz="2800" b="1" dirty="0">
              <a:solidFill>
                <a:srgbClr val="FF0000"/>
              </a:solidFill>
              <a:latin typeface="Alexandria"/>
            </a:endParaRPr>
          </a:p>
        </p:txBody>
      </p:sp>
      <p:sp>
        <p:nvSpPr>
          <p:cNvPr id="12" name="مستطيل 11"/>
          <p:cNvSpPr/>
          <p:nvPr/>
        </p:nvSpPr>
        <p:spPr>
          <a:xfrm rot="10800000" flipH="1" flipV="1">
            <a:off x="476251" y="1892703"/>
            <a:ext cx="9292418" cy="17590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اللوجستيات هي فن إدارة التدفقات والتقنية هي الأداة التي تضمن تدفق المعلومات، الأفراد والمشاعر بدون عوائق فالتجهيز التقني الجيد يقلل من الفوضى ويرفع من قيمة العلامة التجارية للفعالية.</a:t>
            </a:r>
            <a:endParaRPr lang="en-US" sz="2800" dirty="0">
              <a:solidFill>
                <a:schemeClr val="tx1"/>
              </a:solidFill>
              <a:latin typeface="Alexandria"/>
            </a:endParaRPr>
          </a:p>
        </p:txBody>
      </p:sp>
      <p:sp>
        <p:nvSpPr>
          <p:cNvPr id="13" name="مستطيل 12"/>
          <p:cNvSpPr/>
          <p:nvPr/>
        </p:nvSpPr>
        <p:spPr>
          <a:xfrm rot="10800000" flipH="1" flipV="1">
            <a:off x="3630617" y="3719831"/>
            <a:ext cx="6153802" cy="5052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البنية التحتية للاتصالات:</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5" name="مستطيل 14"/>
          <p:cNvSpPr/>
          <p:nvPr/>
        </p:nvSpPr>
        <p:spPr>
          <a:xfrm rot="10800000" flipH="1" flipV="1">
            <a:off x="174202" y="4292988"/>
            <a:ext cx="9588238" cy="6473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شبكات واي </a:t>
            </a:r>
            <a:r>
              <a:rPr lang="ar-SA" sz="2800" dirty="0" err="1" smtClean="0">
                <a:solidFill>
                  <a:schemeClr val="tx1"/>
                </a:solidFill>
                <a:latin typeface="Alexandria"/>
              </a:rPr>
              <a:t>فاي</a:t>
            </a:r>
            <a:r>
              <a:rPr lang="ar-SA" sz="2800" dirty="0" smtClean="0">
                <a:solidFill>
                  <a:schemeClr val="tx1"/>
                </a:solidFill>
                <a:latin typeface="Alexandria"/>
              </a:rPr>
              <a:t> عالية الكثافة مع تخصيص شبكة للمنظمين مؤمنة وأخرى للحضور.</a:t>
            </a:r>
            <a:endParaRPr lang="en-US" sz="2800" dirty="0">
              <a:solidFill>
                <a:schemeClr val="tx1"/>
              </a:solidFill>
              <a:latin typeface="Alexandria"/>
            </a:endParaRPr>
          </a:p>
        </p:txBody>
      </p:sp>
      <p:sp>
        <p:nvSpPr>
          <p:cNvPr id="19" name="مستطيل 18"/>
          <p:cNvSpPr/>
          <p:nvPr/>
        </p:nvSpPr>
        <p:spPr>
          <a:xfrm rot="10800000" flipH="1" flipV="1">
            <a:off x="1310109" y="4922237"/>
            <a:ext cx="8458560" cy="7276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تقنية </a:t>
            </a:r>
            <a:r>
              <a:rPr lang="en-US" sz="2800" dirty="0" smtClean="0">
                <a:solidFill>
                  <a:schemeClr val="tx1"/>
                </a:solidFill>
                <a:latin typeface="Alexandria"/>
              </a:rPr>
              <a:t>5G</a:t>
            </a:r>
            <a:r>
              <a:rPr lang="ar-SA" sz="2800" dirty="0" smtClean="0">
                <a:solidFill>
                  <a:schemeClr val="tx1"/>
                </a:solidFill>
                <a:latin typeface="Alexandria"/>
              </a:rPr>
              <a:t>، و</a:t>
            </a:r>
            <a:r>
              <a:rPr lang="en-US" sz="2800" dirty="0" smtClean="0">
                <a:solidFill>
                  <a:schemeClr val="tx1"/>
                </a:solidFill>
                <a:latin typeface="Alexandria"/>
              </a:rPr>
              <a:t>6G</a:t>
            </a:r>
            <a:r>
              <a:rPr lang="ar-SA" sz="2800" dirty="0" smtClean="0">
                <a:solidFill>
                  <a:schemeClr val="tx1"/>
                </a:solidFill>
                <a:latin typeface="Alexandria"/>
              </a:rPr>
              <a:t> الموضعية لضمان استقرار البث المباشر بجودة عالية.</a:t>
            </a:r>
            <a:endParaRPr lang="en-US" sz="2800" dirty="0">
              <a:solidFill>
                <a:schemeClr val="tx1"/>
              </a:solidFill>
              <a:latin typeface="Alexandria"/>
            </a:endParaRPr>
          </a:p>
        </p:txBody>
      </p:sp>
      <p:sp>
        <p:nvSpPr>
          <p:cNvPr id="21" name="مستطيل 20"/>
          <p:cNvSpPr/>
          <p:nvPr/>
        </p:nvSpPr>
        <p:spPr>
          <a:xfrm rot="10800000" flipH="1" flipV="1">
            <a:off x="1392854" y="5678631"/>
            <a:ext cx="8391565" cy="6473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أنظمة اتصال داخلي لربط فريق العمل (الإنتاج، الأمن، الإدارة) لحظياً.</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84419" y="1380142"/>
            <a:ext cx="3511563" cy="5144254"/>
          </a:xfrm>
          <a:prstGeom prst="rect">
            <a:avLst/>
          </a:prstGeom>
        </p:spPr>
      </p:pic>
    </p:spTree>
    <p:extLst>
      <p:ext uri="{BB962C8B-B14F-4D97-AF65-F5344CB8AC3E}">
        <p14:creationId xmlns:p14="http://schemas.microsoft.com/office/powerpoint/2010/main" val="386640285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randombar(horizontal)">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randombar(horizontal)">
                                      <p:cBhvr>
                                        <p:cTn id="4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2" grpId="0"/>
      <p:bldP spid="13" grpId="0"/>
      <p:bldP spid="15" grpId="0"/>
      <p:bldP spid="19" grpId="0"/>
      <p:bldP spid="2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65436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0160"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658225" y="92486"/>
            <a:ext cx="3447911"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التجهيزات التقنية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تقنيات الصورة والصوت والإنتاج المرئي</a:t>
            </a:r>
            <a:endParaRPr lang="en-US" sz="2800" b="1" dirty="0">
              <a:solidFill>
                <a:srgbClr val="FF0000"/>
              </a:solidFill>
              <a:latin typeface="Alexandria"/>
            </a:endParaRPr>
          </a:p>
        </p:txBody>
      </p:sp>
      <p:sp>
        <p:nvSpPr>
          <p:cNvPr id="12" name="مستطيل 11"/>
          <p:cNvSpPr/>
          <p:nvPr/>
        </p:nvSpPr>
        <p:spPr>
          <a:xfrm rot="10800000" flipH="1" flipV="1">
            <a:off x="426027" y="3182078"/>
            <a:ext cx="8385827" cy="15197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الصوتيات الذكية: توزيع الصوت بحيث يشعر الحاضر بخاصية الصوت المحيطي بغض النظر عن مكان جلوسه في القاعة..</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5" name="مستطيل 14"/>
          <p:cNvSpPr/>
          <p:nvPr/>
        </p:nvSpPr>
        <p:spPr>
          <a:xfrm rot="10800000" flipH="1" flipV="1">
            <a:off x="628650" y="4790509"/>
            <a:ext cx="8183204" cy="11981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الإضاءة البرمجية: ربط الإضاءة بجدول الفعالية الزمني لتتغير تلقائياً مع نوع الفقرة (هادئة للنقاش، حماسية للافتتاح) .</a:t>
            </a:r>
            <a:endParaRPr lang="en-US" sz="2800" dirty="0">
              <a:solidFill>
                <a:schemeClr val="tx1"/>
              </a:solidFill>
              <a:latin typeface="Alexandria"/>
            </a:endParaRPr>
          </a:p>
        </p:txBody>
      </p:sp>
      <p:sp>
        <p:nvSpPr>
          <p:cNvPr id="17" name="مستطيل 16"/>
          <p:cNvSpPr/>
          <p:nvPr/>
        </p:nvSpPr>
        <p:spPr>
          <a:xfrm rot="10800000" flipH="1" flipV="1">
            <a:off x="522515" y="2119736"/>
            <a:ext cx="8335736" cy="10483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شاشات </a:t>
            </a:r>
            <a:r>
              <a:rPr lang="en-US" sz="2800" dirty="0" smtClean="0">
                <a:solidFill>
                  <a:schemeClr val="tx1"/>
                </a:solidFill>
                <a:latin typeface="Alexandria"/>
              </a:rPr>
              <a:t>LED</a:t>
            </a:r>
            <a:r>
              <a:rPr lang="ar-SA" sz="2800" dirty="0" smtClean="0">
                <a:solidFill>
                  <a:schemeClr val="tx1"/>
                </a:solidFill>
                <a:latin typeface="Alexandria"/>
              </a:rPr>
              <a:t> بدقة متناهية ويفضل استخدام الشاشات المنحنية، أو الشفافة لإعطاء عمق للمسرح.</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1854" y="1420415"/>
            <a:ext cx="3859116" cy="5055029"/>
          </a:xfrm>
          <a:prstGeom prst="rect">
            <a:avLst/>
          </a:prstGeom>
        </p:spPr>
      </p:pic>
    </p:spTree>
    <p:extLst>
      <p:ext uri="{BB962C8B-B14F-4D97-AF65-F5344CB8AC3E}">
        <p14:creationId xmlns:p14="http://schemas.microsoft.com/office/powerpoint/2010/main" val="196181005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2" grpId="0"/>
      <p:bldP spid="15" grpId="0"/>
      <p:bldP spid="1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6405"/>
            <a:ext cx="65436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60635" y="1165702"/>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658225" y="92486"/>
            <a:ext cx="3447911"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التجهيزات التقنية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تقنيات إدارة الحشود للدخول</a:t>
            </a:r>
            <a:endParaRPr lang="en-US" sz="2800" b="1" dirty="0">
              <a:solidFill>
                <a:srgbClr val="FF0000"/>
              </a:solidFill>
              <a:latin typeface="Alexandria"/>
            </a:endParaRPr>
          </a:p>
        </p:txBody>
      </p:sp>
      <p:sp>
        <p:nvSpPr>
          <p:cNvPr id="12" name="مستطيل 11"/>
          <p:cNvSpPr/>
          <p:nvPr/>
        </p:nvSpPr>
        <p:spPr>
          <a:xfrm rot="10800000" flipH="1" flipV="1">
            <a:off x="550507" y="1835274"/>
            <a:ext cx="8307744" cy="10518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تسهيل حركة الناس هو جوهر اللوجستيات ومن التقنيات التي يمكن أن تعزز ذلك:</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5" name="مستطيل 14"/>
          <p:cNvSpPr/>
          <p:nvPr/>
        </p:nvSpPr>
        <p:spPr>
          <a:xfrm rot="10800000" flipH="1" flipV="1">
            <a:off x="550507" y="3022629"/>
            <a:ext cx="8307743" cy="12755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نظام </a:t>
            </a:r>
            <a:r>
              <a:rPr lang="en-US" sz="2800" dirty="0" smtClean="0">
                <a:solidFill>
                  <a:schemeClr val="tx1"/>
                </a:solidFill>
                <a:latin typeface="Alexandria"/>
              </a:rPr>
              <a:t>RFID</a:t>
            </a:r>
            <a:r>
              <a:rPr lang="ar-SA" sz="2800" dirty="0" smtClean="0">
                <a:solidFill>
                  <a:schemeClr val="tx1"/>
                </a:solidFill>
                <a:latin typeface="Alexandria"/>
              </a:rPr>
              <a:t> و</a:t>
            </a:r>
            <a:r>
              <a:rPr lang="en-US" sz="2800" dirty="0" smtClean="0">
                <a:solidFill>
                  <a:schemeClr val="tx1"/>
                </a:solidFill>
                <a:latin typeface="Alexandria"/>
              </a:rPr>
              <a:t>NFC</a:t>
            </a:r>
            <a:r>
              <a:rPr lang="ar-SA" sz="2800" dirty="0" smtClean="0">
                <a:solidFill>
                  <a:schemeClr val="tx1"/>
                </a:solidFill>
                <a:latin typeface="Alexandria"/>
              </a:rPr>
              <a:t>: أساور إلكترونية تُغني عن التذاكر الورقية وتسمح بالدخول السريع والدفع الإلكتروني داخل الفعالية.</a:t>
            </a:r>
            <a:endParaRPr lang="en-US" sz="2800" dirty="0">
              <a:solidFill>
                <a:schemeClr val="tx1"/>
              </a:solidFill>
              <a:latin typeface="Alexandria"/>
            </a:endParaRPr>
          </a:p>
        </p:txBody>
      </p:sp>
      <p:sp>
        <p:nvSpPr>
          <p:cNvPr id="13" name="مستطيل 12"/>
          <p:cNvSpPr/>
          <p:nvPr/>
        </p:nvSpPr>
        <p:spPr>
          <a:xfrm rot="10800000" flipH="1" flipV="1">
            <a:off x="2314574" y="4548105"/>
            <a:ext cx="6543675" cy="6473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أكشاك الخدمة الذاتية: لتقليل الطوابير عند الاستقبال.</a:t>
            </a:r>
            <a:endParaRPr lang="en-US" sz="2800" dirty="0">
              <a:solidFill>
                <a:schemeClr val="tx1"/>
              </a:solidFill>
              <a:latin typeface="Alexandria"/>
            </a:endParaRPr>
          </a:p>
        </p:txBody>
      </p:sp>
      <p:sp>
        <p:nvSpPr>
          <p:cNvPr id="19" name="مستطيل 18"/>
          <p:cNvSpPr/>
          <p:nvPr/>
        </p:nvSpPr>
        <p:spPr>
          <a:xfrm rot="10800000" flipH="1" flipV="1">
            <a:off x="550507" y="5374433"/>
            <a:ext cx="8378889" cy="11133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خرائط التفاعل الحراري: كاميرات ذكية تحلل أماكن التجمعات لتوجيه المنظمين لفك الازدحام.</a:t>
            </a: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29396" y="1384434"/>
            <a:ext cx="3817522" cy="4970327"/>
          </a:xfrm>
          <a:prstGeom prst="rect">
            <a:avLst/>
          </a:prstGeom>
        </p:spPr>
      </p:pic>
    </p:spTree>
    <p:extLst>
      <p:ext uri="{BB962C8B-B14F-4D97-AF65-F5344CB8AC3E}">
        <p14:creationId xmlns:p14="http://schemas.microsoft.com/office/powerpoint/2010/main" val="230832001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randombar(horizontal)">
                                      <p:cBhvr>
                                        <p:cTn id="4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2" grpId="0"/>
      <p:bldP spid="15" grpId="0"/>
      <p:bldP spid="13" grpId="0"/>
      <p:bldP spid="1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36880"/>
            <a:ext cx="485133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0160"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969967" y="92486"/>
            <a:ext cx="5136169" cy="816827"/>
          </a:xfrm>
          <a:prstGeom prst="rect">
            <a:avLst/>
          </a:prstGeom>
        </p:spPr>
        <p:txBody>
          <a:bodyPr wrap="square">
            <a:spAutoFit/>
          </a:bodyPr>
          <a:lstStyle/>
          <a:p>
            <a:pPr algn="r" rtl="1">
              <a:lnSpc>
                <a:spcPct val="107000"/>
              </a:lnSpc>
              <a:spcAft>
                <a:spcPts val="800"/>
              </a:spcAft>
            </a:pPr>
            <a:r>
              <a:rPr lang="ar-SA" sz="4400" b="1" dirty="0">
                <a:solidFill>
                  <a:srgbClr val="00AEEF"/>
                </a:solidFill>
                <a:latin typeface="Alexandria"/>
                <a:ea typeface="Calibri" panose="020F0502020204030204" pitchFamily="34" charset="0"/>
              </a:rPr>
              <a:t>إدارة اللوجستيات للفعاليات</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إدارة المخاطر اللوجستية</a:t>
            </a:r>
            <a:endParaRPr lang="en-US" sz="2800" b="1" dirty="0">
              <a:solidFill>
                <a:srgbClr val="FF0000"/>
              </a:solidFill>
              <a:latin typeface="Alexandria"/>
            </a:endParaRPr>
          </a:p>
        </p:txBody>
      </p:sp>
      <p:sp>
        <p:nvSpPr>
          <p:cNvPr id="12" name="مستطيل 11"/>
          <p:cNvSpPr/>
          <p:nvPr/>
        </p:nvSpPr>
        <p:spPr>
          <a:xfrm rot="10800000" flipH="1" flipV="1">
            <a:off x="597670" y="1821725"/>
            <a:ext cx="10556104" cy="17805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المخاطر اللوجستية: هي مجموعة الأحداث غير المتوقعة والتي تؤثر على تدفق الموارد (أفراد، معدات، معلومات) وتؤدي إلى تأخير الجدول الزمني، أو تجاوز الميزانية، أو تهديد سلامة الحضور.</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161" y="3489649"/>
            <a:ext cx="11352806" cy="3259021"/>
          </a:xfrm>
          <a:prstGeom prst="rect">
            <a:avLst/>
          </a:prstGeom>
        </p:spPr>
      </p:pic>
    </p:spTree>
    <p:extLst>
      <p:ext uri="{BB962C8B-B14F-4D97-AF65-F5344CB8AC3E}">
        <p14:creationId xmlns:p14="http://schemas.microsoft.com/office/powerpoint/2010/main" val="352687651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3400"/>
            <a:ext cx="52338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0160"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305869" y="92486"/>
            <a:ext cx="4800267"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إدارة المخاطر اللوجستية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أنواع المخاطر اللوجستية</a:t>
            </a:r>
            <a:endParaRPr lang="en-US" sz="2800" b="1" dirty="0">
              <a:solidFill>
                <a:srgbClr val="FF0000"/>
              </a:solidFill>
              <a:latin typeface="Alexandria"/>
            </a:endParaRPr>
          </a:p>
        </p:txBody>
      </p:sp>
      <p:sp>
        <p:nvSpPr>
          <p:cNvPr id="12" name="مستطيل 11"/>
          <p:cNvSpPr/>
          <p:nvPr/>
        </p:nvSpPr>
        <p:spPr>
          <a:xfrm rot="10800000" flipH="1" flipV="1">
            <a:off x="3219407" y="2090159"/>
            <a:ext cx="7934367" cy="7102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يمكن تصنيف المخاطر التي تواجه اللوجستيين إلى أربعة أنواع:</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0" name="مستطيل 9"/>
          <p:cNvSpPr/>
          <p:nvPr/>
        </p:nvSpPr>
        <p:spPr>
          <a:xfrm rot="10800000" flipH="1" flipV="1">
            <a:off x="662474" y="2868457"/>
            <a:ext cx="10562760" cy="12437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مخاطر البنية التحتية والتقنية: مثل اقطاع التيار الكهربائي المفاجئ، تعطل شبكة الإنترنت، والذي يُعدّ من الخاطر الجسيمة في فعاليات اليوم.</a:t>
            </a:r>
            <a:endParaRPr lang="en-US" sz="2800" dirty="0">
              <a:solidFill>
                <a:schemeClr val="tx1"/>
              </a:solidFill>
              <a:latin typeface="Alexandria"/>
            </a:endParaRPr>
          </a:p>
        </p:txBody>
      </p:sp>
      <p:sp>
        <p:nvSpPr>
          <p:cNvPr id="11" name="مستطيل 10"/>
          <p:cNvSpPr/>
          <p:nvPr/>
        </p:nvSpPr>
        <p:spPr>
          <a:xfrm rot="10800000" flipH="1" flipV="1">
            <a:off x="6326154" y="4209584"/>
            <a:ext cx="4913343" cy="7449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مخاطر سلاسل الإمداد والموردين:</a:t>
            </a:r>
            <a:endParaRPr lang="en-US" sz="2800" dirty="0">
              <a:solidFill>
                <a:schemeClr val="tx1"/>
              </a:solidFill>
              <a:latin typeface="Alexandria"/>
            </a:endParaRPr>
          </a:p>
        </p:txBody>
      </p:sp>
      <p:sp>
        <p:nvSpPr>
          <p:cNvPr id="13" name="مستطيل 12"/>
          <p:cNvSpPr/>
          <p:nvPr/>
        </p:nvSpPr>
        <p:spPr>
          <a:xfrm rot="10800000" flipH="1" flipV="1">
            <a:off x="3579069" y="4941358"/>
            <a:ext cx="7357961" cy="14944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تأخر وصول الشاحنات بسبب الازدحام، أو الحوادث.</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اعتذار المورد في اللحظة الأخيرة.</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تلف المعدات أثناء النقل.</a:t>
            </a:r>
          </a:p>
        </p:txBody>
      </p:sp>
    </p:spTree>
    <p:extLst>
      <p:ext uri="{BB962C8B-B14F-4D97-AF65-F5344CB8AC3E}">
        <p14:creationId xmlns:p14="http://schemas.microsoft.com/office/powerpoint/2010/main" val="23119487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2" grpId="0"/>
      <p:bldP spid="10" grpId="0"/>
      <p:bldP spid="11" grpId="0"/>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3400"/>
            <a:ext cx="52338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0160"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305869" y="92486"/>
            <a:ext cx="4800267"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إدارة المخاطر اللوجستية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أنواع المخاطر اللوجستية</a:t>
            </a:r>
            <a:endParaRPr lang="en-US" sz="2800" b="1" dirty="0">
              <a:solidFill>
                <a:srgbClr val="FF0000"/>
              </a:solidFill>
              <a:latin typeface="Alexandria"/>
            </a:endParaRPr>
          </a:p>
        </p:txBody>
      </p:sp>
      <p:sp>
        <p:nvSpPr>
          <p:cNvPr id="12" name="مستطيل 11"/>
          <p:cNvSpPr/>
          <p:nvPr/>
        </p:nvSpPr>
        <p:spPr>
          <a:xfrm rot="10800000" flipH="1" flipV="1">
            <a:off x="3219407" y="2090159"/>
            <a:ext cx="7934367" cy="7102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مخاطر الموقع والحشود:</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0" name="مستطيل 9"/>
          <p:cNvSpPr/>
          <p:nvPr/>
        </p:nvSpPr>
        <p:spPr>
          <a:xfrm rot="10800000" flipH="1" flipV="1">
            <a:off x="3147722" y="2878012"/>
            <a:ext cx="7862908" cy="15449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تدافع الحشود عند المداخل.</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سوء الأحوال الجوية (وخاصة في الفعاليات الخارجية).</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عدم كفاية المسارات اللوجستية لإخلاء الطوارئ.</a:t>
            </a:r>
            <a:endParaRPr lang="en-US" sz="2800" dirty="0">
              <a:solidFill>
                <a:schemeClr val="tx1"/>
              </a:solidFill>
              <a:latin typeface="Alexandria"/>
            </a:endParaRPr>
          </a:p>
        </p:txBody>
      </p:sp>
      <p:sp>
        <p:nvSpPr>
          <p:cNvPr id="11" name="مستطيل 10"/>
          <p:cNvSpPr/>
          <p:nvPr/>
        </p:nvSpPr>
        <p:spPr>
          <a:xfrm rot="10800000" flipH="1" flipV="1">
            <a:off x="6326155" y="4425208"/>
            <a:ext cx="4913343" cy="7449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4) المخاطر التشغيلية والبشرية:</a:t>
            </a:r>
            <a:endParaRPr lang="en-US" sz="2800" dirty="0">
              <a:solidFill>
                <a:schemeClr val="tx1"/>
              </a:solidFill>
              <a:latin typeface="Alexandria"/>
            </a:endParaRPr>
          </a:p>
        </p:txBody>
      </p:sp>
      <p:sp>
        <p:nvSpPr>
          <p:cNvPr id="13" name="مستطيل 12"/>
          <p:cNvSpPr/>
          <p:nvPr/>
        </p:nvSpPr>
        <p:spPr>
          <a:xfrm rot="10800000" flipH="1" flipV="1">
            <a:off x="3579069" y="4941358"/>
            <a:ext cx="7357961" cy="14944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إضراب العمال أو نقص الكادر التشغيلي.</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وقوع إصابات عمل أثناء التجهيز.</a:t>
            </a:r>
          </a:p>
        </p:txBody>
      </p:sp>
    </p:spTree>
    <p:extLst>
      <p:ext uri="{BB962C8B-B14F-4D97-AF65-F5344CB8AC3E}">
        <p14:creationId xmlns:p14="http://schemas.microsoft.com/office/powerpoint/2010/main" val="1850624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2" grpId="0"/>
      <p:bldP spid="10" grpId="0"/>
      <p:bldP spid="11" grpId="0"/>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3400"/>
            <a:ext cx="52338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0160"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305869" y="92486"/>
            <a:ext cx="4800267"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إدارة المخاطر اللوجستية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دورة إدارة المخاطر</a:t>
            </a:r>
            <a:endParaRPr lang="en-US" sz="2800" b="1" dirty="0">
              <a:solidFill>
                <a:srgbClr val="FF0000"/>
              </a:solidFill>
              <a:latin typeface="Alexandria"/>
            </a:endParaRPr>
          </a:p>
        </p:txBody>
      </p:sp>
      <p:sp>
        <p:nvSpPr>
          <p:cNvPr id="12" name="مستطيل 11"/>
          <p:cNvSpPr/>
          <p:nvPr/>
        </p:nvSpPr>
        <p:spPr>
          <a:xfrm rot="10800000" flipH="1" flipV="1">
            <a:off x="3219407" y="2090159"/>
            <a:ext cx="7934367" cy="7102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لا تدار المخاطر بالصدفة بل عبر منهجية علمية:</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0" name="مستطيل 9"/>
          <p:cNvSpPr/>
          <p:nvPr/>
        </p:nvSpPr>
        <p:spPr>
          <a:xfrm rot="10800000" flipH="1" flipV="1">
            <a:off x="774441" y="2878013"/>
            <a:ext cx="10236189" cy="1152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1) تحديد المخاطر: من خلال عصف ذهني مع فريق العمل لتوقع كل السيناريوهات السوداوية.</a:t>
            </a:r>
            <a:endParaRPr lang="en-US" sz="2800" dirty="0">
              <a:solidFill>
                <a:schemeClr val="tx1"/>
              </a:solidFill>
              <a:latin typeface="Alexandria"/>
            </a:endParaRPr>
          </a:p>
        </p:txBody>
      </p:sp>
      <p:sp>
        <p:nvSpPr>
          <p:cNvPr id="11" name="مستطيل 10"/>
          <p:cNvSpPr/>
          <p:nvPr/>
        </p:nvSpPr>
        <p:spPr>
          <a:xfrm rot="10800000" flipH="1" flipV="1">
            <a:off x="1040095" y="4196387"/>
            <a:ext cx="9970535" cy="7449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2) تقييم المخاطر: من خلال استخدام مصفوفة المخاطر لترتيب الأولويات بناءً على: </a:t>
            </a:r>
            <a:endParaRPr lang="en-US" sz="2800" dirty="0">
              <a:solidFill>
                <a:schemeClr val="tx1"/>
              </a:solidFill>
              <a:latin typeface="Alexandria"/>
            </a:endParaRPr>
          </a:p>
        </p:txBody>
      </p:sp>
      <p:sp>
        <p:nvSpPr>
          <p:cNvPr id="13" name="مستطيل 12"/>
          <p:cNvSpPr/>
          <p:nvPr/>
        </p:nvSpPr>
        <p:spPr>
          <a:xfrm rot="10800000" flipH="1" flipV="1">
            <a:off x="3362326" y="4974816"/>
            <a:ext cx="7357961" cy="14944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الاحتمالية: ما مدى فرصة حدوث الخطر؟</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الأثر: ما مدى الضرر الناتج في حال حدوثه؟</a:t>
            </a:r>
          </a:p>
        </p:txBody>
      </p:sp>
    </p:spTree>
    <p:extLst>
      <p:ext uri="{BB962C8B-B14F-4D97-AF65-F5344CB8AC3E}">
        <p14:creationId xmlns:p14="http://schemas.microsoft.com/office/powerpoint/2010/main" val="8790105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2" grpId="0"/>
      <p:bldP spid="10" grpId="0"/>
      <p:bldP spid="11" grpId="0"/>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3400"/>
            <a:ext cx="52338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0160"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305869" y="92486"/>
            <a:ext cx="4800267"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إدارة المخاطر اللوجستية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دورة إدارة المخاطر</a:t>
            </a:r>
            <a:endParaRPr lang="en-US" sz="2800" b="1" dirty="0">
              <a:solidFill>
                <a:srgbClr val="FF0000"/>
              </a:solidFill>
              <a:latin typeface="Alexandria"/>
            </a:endParaRPr>
          </a:p>
        </p:txBody>
      </p:sp>
      <p:sp>
        <p:nvSpPr>
          <p:cNvPr id="12" name="مستطيل 11"/>
          <p:cNvSpPr/>
          <p:nvPr/>
        </p:nvSpPr>
        <p:spPr>
          <a:xfrm rot="10800000" flipH="1" flipV="1">
            <a:off x="3219407" y="2090159"/>
            <a:ext cx="7934367" cy="7102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3) خطة الاستجابة وهنا نضع الحلول وغالباً تأتي في أربعة أنواع:</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0" name="مستطيل 9"/>
          <p:cNvSpPr/>
          <p:nvPr/>
        </p:nvSpPr>
        <p:spPr>
          <a:xfrm rot="10800000" flipH="1" flipV="1">
            <a:off x="690465" y="2789137"/>
            <a:ext cx="10236189" cy="22625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التجنب: من خلال تغيير الخطة لتفادي الخطر تماماً.</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التقليل: من خلال وضع إجراءات تخفف من احتمالية الحدوث (مثل الصيانة الوقائية).</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النقل: من خلال تحويل الخطر لجهة أخرى (كالتأمين، أو تحويل المسؤولية للمورد).</a:t>
            </a:r>
          </a:p>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القبول: من خلال التعايش مع الخطر البسيط ووضع ميزانية طوارئ له.</a:t>
            </a:r>
            <a:endParaRPr lang="en-US" sz="2800" dirty="0">
              <a:solidFill>
                <a:schemeClr val="tx1"/>
              </a:solidFill>
              <a:latin typeface="Alexandria"/>
            </a:endParaRPr>
          </a:p>
        </p:txBody>
      </p:sp>
      <p:sp>
        <p:nvSpPr>
          <p:cNvPr id="11" name="مستطيل 10"/>
          <p:cNvSpPr/>
          <p:nvPr/>
        </p:nvSpPr>
        <p:spPr>
          <a:xfrm rot="10800000" flipH="1" flipV="1">
            <a:off x="1183239" y="5140586"/>
            <a:ext cx="9970535" cy="7449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4) المراقبة والمراجعة: من خلال مراقبة الخطر طوال فترة الفعالية للتدخل فور حدوثه: </a:t>
            </a:r>
            <a:endParaRPr lang="en-US" sz="2800" dirty="0">
              <a:solidFill>
                <a:schemeClr val="tx1"/>
              </a:solidFill>
              <a:latin typeface="Alexandria"/>
            </a:endParaRPr>
          </a:p>
        </p:txBody>
      </p:sp>
    </p:spTree>
    <p:extLst>
      <p:ext uri="{BB962C8B-B14F-4D97-AF65-F5344CB8AC3E}">
        <p14:creationId xmlns:p14="http://schemas.microsoft.com/office/powerpoint/2010/main" val="305295137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2" grpId="0"/>
      <p:bldP spid="10"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3400"/>
            <a:ext cx="52338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0160"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305869" y="92486"/>
            <a:ext cx="4800267"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إدارة المخاطر اللوجستية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إدارة الأزمات والاتصال اللوجستي</a:t>
            </a:r>
            <a:endParaRPr lang="en-US" sz="2800" b="1" dirty="0">
              <a:solidFill>
                <a:srgbClr val="FF0000"/>
              </a:solidFill>
              <a:latin typeface="Alexandria"/>
            </a:endParaRPr>
          </a:p>
        </p:txBody>
      </p:sp>
      <p:sp>
        <p:nvSpPr>
          <p:cNvPr id="12" name="مستطيل 11"/>
          <p:cNvSpPr/>
          <p:nvPr/>
        </p:nvSpPr>
        <p:spPr>
          <a:xfrm rot="10800000" flipH="1" flipV="1">
            <a:off x="3219407" y="2090159"/>
            <a:ext cx="7934367" cy="7102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عند وقوع الخطر فعلياً تتحول الإدارة إلى إدارة أزمات من خلال:</a:t>
            </a:r>
            <a:endParaRPr lang="en-US" sz="2800" dirty="0">
              <a:solidFill>
                <a:schemeClr val="tx1"/>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0" name="مستطيل 9"/>
          <p:cNvSpPr/>
          <p:nvPr/>
        </p:nvSpPr>
        <p:spPr>
          <a:xfrm rot="10800000" flipH="1" flipV="1">
            <a:off x="917585" y="3028644"/>
            <a:ext cx="10236189" cy="11066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بروتوكول التواصل: من يتحدث مع من؟ (يجب أن يكون هناك خط اتصال مباشر بين مدير اللوجستيات والمدير العام.</a:t>
            </a:r>
            <a:endParaRPr lang="en-US" sz="2800" dirty="0">
              <a:solidFill>
                <a:schemeClr val="tx1"/>
              </a:solidFill>
              <a:latin typeface="Alexandria"/>
            </a:endParaRPr>
          </a:p>
        </p:txBody>
      </p:sp>
      <p:sp>
        <p:nvSpPr>
          <p:cNvPr id="11" name="مستطيل 10"/>
          <p:cNvSpPr/>
          <p:nvPr/>
        </p:nvSpPr>
        <p:spPr>
          <a:xfrm rot="10800000" flipH="1" flipV="1">
            <a:off x="1183239" y="5389567"/>
            <a:ext cx="9970535" cy="7449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r>
              <a:rPr lang="ar-SA" sz="2800" dirty="0" smtClean="0">
                <a:solidFill>
                  <a:schemeClr val="tx1"/>
                </a:solidFill>
                <a:latin typeface="Alexandria"/>
              </a:rPr>
              <a:t>غرفة العمليات: تأمين غرفة لإدارة الفعالية تعمل على اتخاذ القرارات بناءً على تقارير ميدانية وليس إشاعات. </a:t>
            </a:r>
            <a:endParaRPr lang="en-US" sz="2800" dirty="0">
              <a:solidFill>
                <a:schemeClr val="tx1"/>
              </a:solidFill>
              <a:latin typeface="Alexandria"/>
            </a:endParaRPr>
          </a:p>
        </p:txBody>
      </p:sp>
      <p:sp>
        <p:nvSpPr>
          <p:cNvPr id="13" name="مستطيل 12"/>
          <p:cNvSpPr/>
          <p:nvPr/>
        </p:nvSpPr>
        <p:spPr>
          <a:xfrm rot="10800000" flipH="1" flipV="1">
            <a:off x="1003309" y="4143290"/>
            <a:ext cx="10236189" cy="11066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indent="-457200" algn="justLow" rtl="1">
              <a:lnSpc>
                <a:spcPts val="4000"/>
              </a:lnSpc>
              <a:buFont typeface="Wingdings" panose="05000000000000000000" pitchFamily="2" charset="2"/>
              <a:buChar char="ü"/>
            </a:pPr>
            <a:r>
              <a:rPr lang="ar-SA" sz="2800" dirty="0" smtClean="0">
                <a:solidFill>
                  <a:schemeClr val="tx1"/>
                </a:solidFill>
                <a:latin typeface="Alexandria"/>
              </a:rPr>
              <a:t>الشفافية مع الجمهور: من خلال إبلاغ الحضور بأي تأخير تقني بصدق وهدوء لمنع الذعر..</a:t>
            </a:r>
            <a:endParaRPr lang="en-US" sz="2800" dirty="0">
              <a:solidFill>
                <a:schemeClr val="tx1"/>
              </a:solidFill>
              <a:latin typeface="Alexandria"/>
            </a:endParaRPr>
          </a:p>
        </p:txBody>
      </p:sp>
    </p:spTree>
    <p:extLst>
      <p:ext uri="{BB962C8B-B14F-4D97-AF65-F5344CB8AC3E}">
        <p14:creationId xmlns:p14="http://schemas.microsoft.com/office/powerpoint/2010/main" val="262829150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2" grpId="0"/>
      <p:bldP spid="10" grpId="0"/>
      <p:bldP spid="11" grpId="0"/>
      <p:bldP spid="1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3400"/>
            <a:ext cx="52338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0160"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305869" y="92486"/>
            <a:ext cx="4800267"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إدارة المخاطر اللوجستية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سجل المخاطر اللوجستية للفعاليات الأكثر احتمالية</a:t>
            </a:r>
            <a:endParaRPr lang="en-US" sz="2800" b="1" dirty="0">
              <a:solidFill>
                <a:srgbClr val="FF0000"/>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graphicFrame>
        <p:nvGraphicFramePr>
          <p:cNvPr id="4" name="جدول 3"/>
          <p:cNvGraphicFramePr>
            <a:graphicFrameLocks noGrp="1"/>
          </p:cNvGraphicFramePr>
          <p:nvPr>
            <p:extLst>
              <p:ext uri="{D42A27DB-BD31-4B8C-83A1-F6EECF244321}">
                <p14:modId xmlns:p14="http://schemas.microsoft.com/office/powerpoint/2010/main" val="2154781628"/>
              </p:ext>
            </p:extLst>
          </p:nvPr>
        </p:nvGraphicFramePr>
        <p:xfrm>
          <a:off x="483420" y="1812701"/>
          <a:ext cx="10926285" cy="4846320"/>
        </p:xfrm>
        <a:graphic>
          <a:graphicData uri="http://schemas.openxmlformats.org/drawingml/2006/table">
            <a:tbl>
              <a:tblPr rtl="1" firstRow="1" bandRow="1">
                <a:tableStyleId>{5C22544A-7EE6-4342-B048-85BDC9FD1C3A}</a:tableStyleId>
              </a:tblPr>
              <a:tblGrid>
                <a:gridCol w="2056155">
                  <a:extLst>
                    <a:ext uri="{9D8B030D-6E8A-4147-A177-3AD203B41FA5}">
                      <a16:colId xmlns:a16="http://schemas.microsoft.com/office/drawing/2014/main" val="857131690"/>
                    </a:ext>
                  </a:extLst>
                </a:gridCol>
                <a:gridCol w="1228725">
                  <a:extLst>
                    <a:ext uri="{9D8B030D-6E8A-4147-A177-3AD203B41FA5}">
                      <a16:colId xmlns:a16="http://schemas.microsoft.com/office/drawing/2014/main" val="1252608634"/>
                    </a:ext>
                  </a:extLst>
                </a:gridCol>
                <a:gridCol w="1019175">
                  <a:extLst>
                    <a:ext uri="{9D8B030D-6E8A-4147-A177-3AD203B41FA5}">
                      <a16:colId xmlns:a16="http://schemas.microsoft.com/office/drawing/2014/main" val="2771707054"/>
                    </a:ext>
                  </a:extLst>
                </a:gridCol>
                <a:gridCol w="3311115">
                  <a:extLst>
                    <a:ext uri="{9D8B030D-6E8A-4147-A177-3AD203B41FA5}">
                      <a16:colId xmlns:a16="http://schemas.microsoft.com/office/drawing/2014/main" val="445296909"/>
                    </a:ext>
                  </a:extLst>
                </a:gridCol>
                <a:gridCol w="3311115">
                  <a:extLst>
                    <a:ext uri="{9D8B030D-6E8A-4147-A177-3AD203B41FA5}">
                      <a16:colId xmlns:a16="http://schemas.microsoft.com/office/drawing/2014/main" val="3265883999"/>
                    </a:ext>
                  </a:extLst>
                </a:gridCol>
              </a:tblGrid>
              <a:tr h="370840">
                <a:tc>
                  <a:txBody>
                    <a:bodyPr/>
                    <a:lstStyle/>
                    <a:p>
                      <a:pPr algn="ctr" rtl="1"/>
                      <a:r>
                        <a:rPr lang="ar-SA" sz="2400" dirty="0" smtClean="0"/>
                        <a:t>الخطر اللوجستي</a:t>
                      </a:r>
                      <a:endParaRPr lang="ar-SA" sz="2400" dirty="0"/>
                    </a:p>
                  </a:txBody>
                  <a:tcPr/>
                </a:tc>
                <a:tc>
                  <a:txBody>
                    <a:bodyPr/>
                    <a:lstStyle/>
                    <a:p>
                      <a:pPr algn="ctr" rtl="1"/>
                      <a:r>
                        <a:rPr lang="ar-SA" sz="2400" dirty="0" smtClean="0"/>
                        <a:t>الاحتمالية</a:t>
                      </a:r>
                      <a:endParaRPr lang="ar-SA" sz="2400" dirty="0"/>
                    </a:p>
                  </a:txBody>
                  <a:tcPr/>
                </a:tc>
                <a:tc>
                  <a:txBody>
                    <a:bodyPr/>
                    <a:lstStyle/>
                    <a:p>
                      <a:pPr algn="ctr" rtl="1"/>
                      <a:r>
                        <a:rPr lang="ar-SA" sz="2400" dirty="0" smtClean="0"/>
                        <a:t>الأثر</a:t>
                      </a:r>
                      <a:endParaRPr lang="ar-SA" sz="2400" dirty="0"/>
                    </a:p>
                  </a:txBody>
                  <a:tcPr/>
                </a:tc>
                <a:tc>
                  <a:txBody>
                    <a:bodyPr/>
                    <a:lstStyle/>
                    <a:p>
                      <a:pPr algn="ctr" rtl="1"/>
                      <a:r>
                        <a:rPr lang="ar-SA" sz="2400" dirty="0" smtClean="0"/>
                        <a:t>الاجراء الاستباقي الوقائي</a:t>
                      </a:r>
                      <a:endParaRPr lang="ar-SA" sz="2400" dirty="0"/>
                    </a:p>
                  </a:txBody>
                  <a:tcPr/>
                </a:tc>
                <a:tc>
                  <a:txBody>
                    <a:bodyPr/>
                    <a:lstStyle/>
                    <a:p>
                      <a:pPr algn="ctr" rtl="1"/>
                      <a:r>
                        <a:rPr lang="ar-SA" sz="2400" dirty="0" smtClean="0"/>
                        <a:t>خطة الطوارئ (ب)</a:t>
                      </a:r>
                      <a:endParaRPr lang="ar-SA" sz="2400" dirty="0"/>
                    </a:p>
                  </a:txBody>
                  <a:tcPr/>
                </a:tc>
                <a:extLst>
                  <a:ext uri="{0D108BD9-81ED-4DB2-BD59-A6C34878D82A}">
                    <a16:rowId xmlns:a16="http://schemas.microsoft.com/office/drawing/2014/main" val="2953071734"/>
                  </a:ext>
                </a:extLst>
              </a:tr>
              <a:tr h="370840">
                <a:tc>
                  <a:txBody>
                    <a:bodyPr/>
                    <a:lstStyle/>
                    <a:p>
                      <a:pPr algn="ctr" rtl="1"/>
                      <a:r>
                        <a:rPr lang="ar-SA" sz="2400" dirty="0" smtClean="0"/>
                        <a:t>انقطاع التيار الكهربائي</a:t>
                      </a:r>
                      <a:endParaRPr lang="ar-SA" sz="2400" dirty="0"/>
                    </a:p>
                  </a:txBody>
                  <a:tcPr/>
                </a:tc>
                <a:tc>
                  <a:txBody>
                    <a:bodyPr/>
                    <a:lstStyle/>
                    <a:p>
                      <a:pPr algn="ctr" rtl="1"/>
                      <a:r>
                        <a:rPr lang="ar-SA" sz="2400" dirty="0" smtClean="0"/>
                        <a:t>متوسطة</a:t>
                      </a:r>
                      <a:endParaRPr lang="ar-SA" sz="2400" dirty="0"/>
                    </a:p>
                  </a:txBody>
                  <a:tcPr/>
                </a:tc>
                <a:tc>
                  <a:txBody>
                    <a:bodyPr/>
                    <a:lstStyle/>
                    <a:p>
                      <a:pPr algn="ctr" rtl="1"/>
                      <a:r>
                        <a:rPr lang="ar-SA" sz="2400" dirty="0" smtClean="0"/>
                        <a:t>كارثي</a:t>
                      </a:r>
                      <a:endParaRPr lang="ar-SA" sz="2400" dirty="0"/>
                    </a:p>
                  </a:txBody>
                  <a:tcPr/>
                </a:tc>
                <a:tc>
                  <a:txBody>
                    <a:bodyPr/>
                    <a:lstStyle/>
                    <a:p>
                      <a:pPr algn="ctr" rtl="1"/>
                      <a:r>
                        <a:rPr lang="ar-SA" sz="2400" dirty="0" smtClean="0"/>
                        <a:t>حساب الأحمال بدقة + توفير مولدات للأجهزة الحساسة</a:t>
                      </a:r>
                      <a:endParaRPr lang="ar-SA" sz="2400" dirty="0"/>
                    </a:p>
                  </a:txBody>
                  <a:tcPr/>
                </a:tc>
                <a:tc>
                  <a:txBody>
                    <a:bodyPr/>
                    <a:lstStyle/>
                    <a:p>
                      <a:pPr algn="ctr" rtl="1"/>
                      <a:r>
                        <a:rPr lang="ar-SA" sz="2400" dirty="0" smtClean="0"/>
                        <a:t>تشغيل المولد الاحتياطي التلقائي فوراً</a:t>
                      </a:r>
                      <a:endParaRPr lang="ar-SA" sz="2400" dirty="0"/>
                    </a:p>
                  </a:txBody>
                  <a:tcPr/>
                </a:tc>
                <a:extLst>
                  <a:ext uri="{0D108BD9-81ED-4DB2-BD59-A6C34878D82A}">
                    <a16:rowId xmlns:a16="http://schemas.microsoft.com/office/drawing/2014/main" val="2953739337"/>
                  </a:ext>
                </a:extLst>
              </a:tr>
              <a:tr h="370840">
                <a:tc>
                  <a:txBody>
                    <a:bodyPr/>
                    <a:lstStyle/>
                    <a:p>
                      <a:pPr algn="ctr" rtl="1"/>
                      <a:r>
                        <a:rPr lang="ar-SA" sz="2400" dirty="0" smtClean="0"/>
                        <a:t>تأخر الموردين بالتسليم</a:t>
                      </a:r>
                      <a:endParaRPr lang="ar-SA" sz="2400" dirty="0"/>
                    </a:p>
                  </a:txBody>
                  <a:tcPr/>
                </a:tc>
                <a:tc>
                  <a:txBody>
                    <a:bodyPr/>
                    <a:lstStyle/>
                    <a:p>
                      <a:pPr algn="ctr" rtl="1"/>
                      <a:r>
                        <a:rPr lang="ar-SA" sz="2400" dirty="0" smtClean="0"/>
                        <a:t>عالية</a:t>
                      </a:r>
                      <a:endParaRPr lang="ar-SA" sz="2400" dirty="0"/>
                    </a:p>
                  </a:txBody>
                  <a:tcPr/>
                </a:tc>
                <a:tc>
                  <a:txBody>
                    <a:bodyPr/>
                    <a:lstStyle/>
                    <a:p>
                      <a:pPr algn="ctr" rtl="1"/>
                      <a:r>
                        <a:rPr lang="ar-SA" sz="2400" dirty="0" smtClean="0"/>
                        <a:t>كبير</a:t>
                      </a:r>
                      <a:endParaRPr lang="ar-SA" sz="2400" dirty="0"/>
                    </a:p>
                  </a:txBody>
                  <a:tcPr/>
                </a:tc>
                <a:tc>
                  <a:txBody>
                    <a:bodyPr/>
                    <a:lstStyle/>
                    <a:p>
                      <a:pPr algn="ctr" rtl="1"/>
                      <a:r>
                        <a:rPr lang="ar-SA" sz="2400" dirty="0" smtClean="0"/>
                        <a:t>وضع بنود جزائية في العقد + طلب التسليم قبل الموعد بمدة زمنية آمنة</a:t>
                      </a:r>
                      <a:endParaRPr lang="ar-SA" sz="2400" dirty="0"/>
                    </a:p>
                  </a:txBody>
                  <a:tcPr/>
                </a:tc>
                <a:tc>
                  <a:txBody>
                    <a:bodyPr/>
                    <a:lstStyle/>
                    <a:p>
                      <a:pPr algn="ctr" rtl="1"/>
                      <a:r>
                        <a:rPr lang="ar-SA" sz="2400" dirty="0" smtClean="0"/>
                        <a:t>الاحتفاظ بقائمة موردين</a:t>
                      </a:r>
                      <a:r>
                        <a:rPr lang="ar-SA" sz="2400" baseline="0" dirty="0" smtClean="0"/>
                        <a:t> بدلاء على أهبة الاستعداد بنفس المنطقة</a:t>
                      </a:r>
                      <a:endParaRPr lang="ar-SA" sz="2400" dirty="0"/>
                    </a:p>
                  </a:txBody>
                  <a:tcPr/>
                </a:tc>
                <a:extLst>
                  <a:ext uri="{0D108BD9-81ED-4DB2-BD59-A6C34878D82A}">
                    <a16:rowId xmlns:a16="http://schemas.microsoft.com/office/drawing/2014/main" val="1668693933"/>
                  </a:ext>
                </a:extLst>
              </a:tr>
              <a:tr h="370840">
                <a:tc>
                  <a:txBody>
                    <a:bodyPr/>
                    <a:lstStyle/>
                    <a:p>
                      <a:pPr algn="ctr" rtl="1"/>
                      <a:r>
                        <a:rPr lang="ar-SA" sz="2400" dirty="0" smtClean="0"/>
                        <a:t>تعطل شبكة الإنترنت</a:t>
                      </a:r>
                      <a:endParaRPr lang="ar-SA" sz="2400" dirty="0"/>
                    </a:p>
                  </a:txBody>
                  <a:tcPr/>
                </a:tc>
                <a:tc>
                  <a:txBody>
                    <a:bodyPr/>
                    <a:lstStyle/>
                    <a:p>
                      <a:pPr algn="ctr" rtl="1"/>
                      <a:r>
                        <a:rPr lang="ar-SA" sz="2400" dirty="0" smtClean="0"/>
                        <a:t>متوسطة</a:t>
                      </a:r>
                      <a:endParaRPr lang="ar-SA" sz="2400" dirty="0"/>
                    </a:p>
                  </a:txBody>
                  <a:tcPr/>
                </a:tc>
                <a:tc>
                  <a:txBody>
                    <a:bodyPr/>
                    <a:lstStyle/>
                    <a:p>
                      <a:pPr algn="ctr" rtl="1"/>
                      <a:r>
                        <a:rPr lang="ar-SA" sz="2400" dirty="0" smtClean="0"/>
                        <a:t>كبير</a:t>
                      </a:r>
                      <a:endParaRPr lang="ar-SA" sz="2400" dirty="0"/>
                    </a:p>
                  </a:txBody>
                  <a:tcPr/>
                </a:tc>
                <a:tc>
                  <a:txBody>
                    <a:bodyPr/>
                    <a:lstStyle/>
                    <a:p>
                      <a:pPr algn="ctr" rtl="1"/>
                      <a:r>
                        <a:rPr lang="ar-SA" sz="2400" dirty="0" smtClean="0"/>
                        <a:t>توفير خط إنترنت </a:t>
                      </a:r>
                      <a:r>
                        <a:rPr lang="en-US" sz="2400" dirty="0" smtClean="0"/>
                        <a:t>Fiber</a:t>
                      </a:r>
                      <a:r>
                        <a:rPr lang="ar-SA" sz="2400" dirty="0" smtClean="0"/>
                        <a:t> أساسي وخط آخر من مزود مختلف</a:t>
                      </a:r>
                      <a:endParaRPr lang="ar-SA" sz="2400" dirty="0"/>
                    </a:p>
                  </a:txBody>
                  <a:tcPr/>
                </a:tc>
                <a:tc>
                  <a:txBody>
                    <a:bodyPr/>
                    <a:lstStyle/>
                    <a:p>
                      <a:pPr algn="ctr" rtl="1"/>
                      <a:r>
                        <a:rPr lang="ar-SA" sz="2400" dirty="0" smtClean="0"/>
                        <a:t>استخدام أجهزة </a:t>
                      </a:r>
                      <a:r>
                        <a:rPr lang="en-US" sz="2400" dirty="0" smtClean="0"/>
                        <a:t>Cradle point</a:t>
                      </a:r>
                      <a:r>
                        <a:rPr lang="ar-SA" sz="2400" dirty="0" smtClean="0"/>
                        <a:t> تعمل بشرائح </a:t>
                      </a:r>
                      <a:r>
                        <a:rPr lang="en-US" sz="2400" dirty="0" smtClean="0"/>
                        <a:t>5G</a:t>
                      </a:r>
                      <a:r>
                        <a:rPr lang="ar-SA" sz="2400" dirty="0" smtClean="0"/>
                        <a:t> لضمان استمرار البث والتسجيل</a:t>
                      </a:r>
                      <a:endParaRPr lang="ar-SA" sz="2400" dirty="0"/>
                    </a:p>
                  </a:txBody>
                  <a:tcPr/>
                </a:tc>
                <a:extLst>
                  <a:ext uri="{0D108BD9-81ED-4DB2-BD59-A6C34878D82A}">
                    <a16:rowId xmlns:a16="http://schemas.microsoft.com/office/drawing/2014/main" val="3688175403"/>
                  </a:ext>
                </a:extLst>
              </a:tr>
              <a:tr h="370840">
                <a:tc>
                  <a:txBody>
                    <a:bodyPr/>
                    <a:lstStyle/>
                    <a:p>
                      <a:pPr algn="ctr" rtl="1"/>
                      <a:r>
                        <a:rPr lang="ar-SA" sz="2400" dirty="0" smtClean="0"/>
                        <a:t>تكدس الجمهور عند المدخل</a:t>
                      </a:r>
                      <a:endParaRPr lang="ar-SA" sz="2400" dirty="0"/>
                    </a:p>
                  </a:txBody>
                  <a:tcPr/>
                </a:tc>
                <a:tc>
                  <a:txBody>
                    <a:bodyPr/>
                    <a:lstStyle/>
                    <a:p>
                      <a:pPr algn="ctr" rtl="1"/>
                      <a:r>
                        <a:rPr lang="ar-SA" sz="2400" dirty="0" smtClean="0"/>
                        <a:t>عالية</a:t>
                      </a:r>
                      <a:endParaRPr lang="ar-SA" sz="2400" dirty="0"/>
                    </a:p>
                  </a:txBody>
                  <a:tcPr/>
                </a:tc>
                <a:tc>
                  <a:txBody>
                    <a:bodyPr/>
                    <a:lstStyle/>
                    <a:p>
                      <a:pPr algn="ctr" rtl="1"/>
                      <a:r>
                        <a:rPr lang="ar-SA" sz="2400" dirty="0" smtClean="0"/>
                        <a:t>متوسط</a:t>
                      </a:r>
                      <a:endParaRPr lang="ar-SA" sz="2400" dirty="0"/>
                    </a:p>
                  </a:txBody>
                  <a:tcPr/>
                </a:tc>
                <a:tc>
                  <a:txBody>
                    <a:bodyPr/>
                    <a:lstStyle/>
                    <a:p>
                      <a:pPr algn="ctr" rtl="1"/>
                      <a:r>
                        <a:rPr lang="ar-SA" sz="2400" dirty="0" smtClean="0"/>
                        <a:t>تصميم مسارات دخول متعددة + استخدام نظام تسجيل إلكتروني</a:t>
                      </a:r>
                      <a:r>
                        <a:rPr lang="ar-SA" sz="2400" baseline="0" dirty="0" smtClean="0"/>
                        <a:t> سريع</a:t>
                      </a:r>
                      <a:endParaRPr lang="ar-SA" sz="2400" dirty="0"/>
                    </a:p>
                  </a:txBody>
                  <a:tcPr/>
                </a:tc>
                <a:tc>
                  <a:txBody>
                    <a:bodyPr/>
                    <a:lstStyle/>
                    <a:p>
                      <a:pPr algn="ctr" rtl="1"/>
                      <a:r>
                        <a:rPr lang="ar-SA" sz="2400" dirty="0" smtClean="0"/>
                        <a:t>فتح بوابات إضافية فوراً وتحويل المسارات عبر فريق التنظيم الميداني.</a:t>
                      </a:r>
                      <a:endParaRPr lang="ar-SA" sz="2400" dirty="0"/>
                    </a:p>
                  </a:txBody>
                  <a:tcPr/>
                </a:tc>
                <a:extLst>
                  <a:ext uri="{0D108BD9-81ED-4DB2-BD59-A6C34878D82A}">
                    <a16:rowId xmlns:a16="http://schemas.microsoft.com/office/drawing/2014/main" val="1805360565"/>
                  </a:ext>
                </a:extLst>
              </a:tr>
            </a:tbl>
          </a:graphicData>
        </a:graphic>
      </p:graphicFrame>
    </p:spTree>
    <p:extLst>
      <p:ext uri="{BB962C8B-B14F-4D97-AF65-F5344CB8AC3E}">
        <p14:creationId xmlns:p14="http://schemas.microsoft.com/office/powerpoint/2010/main" val="9914660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4575" y="503400"/>
            <a:ext cx="52338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0160"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305869" y="92486"/>
            <a:ext cx="4800267" cy="764184"/>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سجل المخاطر اللوجستية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graphicFrame>
        <p:nvGraphicFramePr>
          <p:cNvPr id="4" name="جدول 3"/>
          <p:cNvGraphicFramePr>
            <a:graphicFrameLocks noGrp="1"/>
          </p:cNvGraphicFramePr>
          <p:nvPr>
            <p:extLst>
              <p:ext uri="{D42A27DB-BD31-4B8C-83A1-F6EECF244321}">
                <p14:modId xmlns:p14="http://schemas.microsoft.com/office/powerpoint/2010/main" val="2311891311"/>
              </p:ext>
            </p:extLst>
          </p:nvPr>
        </p:nvGraphicFramePr>
        <p:xfrm>
          <a:off x="483420" y="1267584"/>
          <a:ext cx="10926285" cy="5394960"/>
        </p:xfrm>
        <a:graphic>
          <a:graphicData uri="http://schemas.openxmlformats.org/drawingml/2006/table">
            <a:tbl>
              <a:tblPr rtl="1" firstRow="1" bandRow="1">
                <a:tableStyleId>{5C22544A-7EE6-4342-B048-85BDC9FD1C3A}</a:tableStyleId>
              </a:tblPr>
              <a:tblGrid>
                <a:gridCol w="2056155">
                  <a:extLst>
                    <a:ext uri="{9D8B030D-6E8A-4147-A177-3AD203B41FA5}">
                      <a16:colId xmlns:a16="http://schemas.microsoft.com/office/drawing/2014/main" val="857131690"/>
                    </a:ext>
                  </a:extLst>
                </a:gridCol>
                <a:gridCol w="1228725">
                  <a:extLst>
                    <a:ext uri="{9D8B030D-6E8A-4147-A177-3AD203B41FA5}">
                      <a16:colId xmlns:a16="http://schemas.microsoft.com/office/drawing/2014/main" val="1252608634"/>
                    </a:ext>
                  </a:extLst>
                </a:gridCol>
                <a:gridCol w="1019175">
                  <a:extLst>
                    <a:ext uri="{9D8B030D-6E8A-4147-A177-3AD203B41FA5}">
                      <a16:colId xmlns:a16="http://schemas.microsoft.com/office/drawing/2014/main" val="2771707054"/>
                    </a:ext>
                  </a:extLst>
                </a:gridCol>
                <a:gridCol w="3311115">
                  <a:extLst>
                    <a:ext uri="{9D8B030D-6E8A-4147-A177-3AD203B41FA5}">
                      <a16:colId xmlns:a16="http://schemas.microsoft.com/office/drawing/2014/main" val="445296909"/>
                    </a:ext>
                  </a:extLst>
                </a:gridCol>
                <a:gridCol w="3311115">
                  <a:extLst>
                    <a:ext uri="{9D8B030D-6E8A-4147-A177-3AD203B41FA5}">
                      <a16:colId xmlns:a16="http://schemas.microsoft.com/office/drawing/2014/main" val="3265883999"/>
                    </a:ext>
                  </a:extLst>
                </a:gridCol>
              </a:tblGrid>
              <a:tr h="370840">
                <a:tc>
                  <a:txBody>
                    <a:bodyPr/>
                    <a:lstStyle/>
                    <a:p>
                      <a:pPr algn="ctr" rtl="1"/>
                      <a:r>
                        <a:rPr lang="ar-SA" sz="2400" dirty="0" smtClean="0"/>
                        <a:t>الخطر اللوجستي</a:t>
                      </a:r>
                      <a:endParaRPr lang="ar-SA" sz="2400" dirty="0"/>
                    </a:p>
                  </a:txBody>
                  <a:tcPr/>
                </a:tc>
                <a:tc>
                  <a:txBody>
                    <a:bodyPr/>
                    <a:lstStyle/>
                    <a:p>
                      <a:pPr algn="ctr" rtl="1"/>
                      <a:r>
                        <a:rPr lang="ar-SA" sz="2400" dirty="0" smtClean="0"/>
                        <a:t>الاحتمالية</a:t>
                      </a:r>
                      <a:endParaRPr lang="ar-SA" sz="2400" dirty="0"/>
                    </a:p>
                  </a:txBody>
                  <a:tcPr/>
                </a:tc>
                <a:tc>
                  <a:txBody>
                    <a:bodyPr/>
                    <a:lstStyle/>
                    <a:p>
                      <a:pPr algn="ctr" rtl="1"/>
                      <a:r>
                        <a:rPr lang="ar-SA" sz="2400" dirty="0" smtClean="0"/>
                        <a:t>الأثر</a:t>
                      </a:r>
                      <a:endParaRPr lang="ar-SA" sz="2400" dirty="0"/>
                    </a:p>
                  </a:txBody>
                  <a:tcPr/>
                </a:tc>
                <a:tc>
                  <a:txBody>
                    <a:bodyPr/>
                    <a:lstStyle/>
                    <a:p>
                      <a:pPr algn="ctr" rtl="1"/>
                      <a:r>
                        <a:rPr lang="ar-SA" sz="2400" dirty="0" smtClean="0"/>
                        <a:t>الاجراء الاستباقي الوقائي</a:t>
                      </a:r>
                      <a:endParaRPr lang="ar-SA" sz="2400" dirty="0"/>
                    </a:p>
                  </a:txBody>
                  <a:tcPr/>
                </a:tc>
                <a:tc>
                  <a:txBody>
                    <a:bodyPr/>
                    <a:lstStyle/>
                    <a:p>
                      <a:pPr algn="ctr" rtl="1"/>
                      <a:r>
                        <a:rPr lang="ar-SA" sz="2400" dirty="0" smtClean="0"/>
                        <a:t>خطة الطوارئ (ب)</a:t>
                      </a:r>
                      <a:endParaRPr lang="ar-SA" sz="2400" dirty="0"/>
                    </a:p>
                  </a:txBody>
                  <a:tcPr/>
                </a:tc>
                <a:extLst>
                  <a:ext uri="{0D108BD9-81ED-4DB2-BD59-A6C34878D82A}">
                    <a16:rowId xmlns:a16="http://schemas.microsoft.com/office/drawing/2014/main" val="2953071734"/>
                  </a:ext>
                </a:extLst>
              </a:tr>
              <a:tr h="370840">
                <a:tc>
                  <a:txBody>
                    <a:bodyPr/>
                    <a:lstStyle/>
                    <a:p>
                      <a:pPr algn="ctr" rtl="1"/>
                      <a:r>
                        <a:rPr lang="ar-SA" sz="2400" dirty="0" smtClean="0"/>
                        <a:t>سوء الأحوال الجوية</a:t>
                      </a:r>
                      <a:endParaRPr lang="ar-SA" sz="2400" dirty="0"/>
                    </a:p>
                  </a:txBody>
                  <a:tcPr/>
                </a:tc>
                <a:tc>
                  <a:txBody>
                    <a:bodyPr/>
                    <a:lstStyle/>
                    <a:p>
                      <a:pPr algn="ctr" rtl="1"/>
                      <a:r>
                        <a:rPr lang="ar-SA" sz="2400" dirty="0" smtClean="0"/>
                        <a:t>متوسطة</a:t>
                      </a:r>
                      <a:endParaRPr lang="ar-SA" sz="2400" dirty="0"/>
                    </a:p>
                  </a:txBody>
                  <a:tcPr/>
                </a:tc>
                <a:tc>
                  <a:txBody>
                    <a:bodyPr/>
                    <a:lstStyle/>
                    <a:p>
                      <a:pPr algn="ctr" rtl="1"/>
                      <a:r>
                        <a:rPr lang="ar-SA" sz="2400" dirty="0" smtClean="0"/>
                        <a:t>كبير</a:t>
                      </a:r>
                      <a:endParaRPr lang="ar-SA" sz="2400" dirty="0"/>
                    </a:p>
                  </a:txBody>
                  <a:tcPr/>
                </a:tc>
                <a:tc>
                  <a:txBody>
                    <a:bodyPr/>
                    <a:lstStyle/>
                    <a:p>
                      <a:pPr algn="ctr" rtl="1"/>
                      <a:r>
                        <a:rPr lang="ar-SA" sz="2400" dirty="0" smtClean="0"/>
                        <a:t>متابعة النشرات الجوية + اختيار خيام مقاومة للرياح والأمطار</a:t>
                      </a:r>
                      <a:r>
                        <a:rPr lang="ar-SA" sz="2400" baseline="0" dirty="0" smtClean="0"/>
                        <a:t> </a:t>
                      </a:r>
                      <a:endParaRPr lang="ar-SA" sz="2400" dirty="0"/>
                    </a:p>
                  </a:txBody>
                  <a:tcPr/>
                </a:tc>
                <a:tc>
                  <a:txBody>
                    <a:bodyPr/>
                    <a:lstStyle/>
                    <a:p>
                      <a:pPr algn="ctr" rtl="1"/>
                      <a:r>
                        <a:rPr lang="ar-SA" sz="2400" dirty="0" smtClean="0"/>
                        <a:t>نقل الفقرات الرئيسية لمكان مغطى</a:t>
                      </a:r>
                      <a:endParaRPr lang="ar-SA" sz="2400" dirty="0"/>
                    </a:p>
                  </a:txBody>
                  <a:tcPr/>
                </a:tc>
                <a:extLst>
                  <a:ext uri="{0D108BD9-81ED-4DB2-BD59-A6C34878D82A}">
                    <a16:rowId xmlns:a16="http://schemas.microsoft.com/office/drawing/2014/main" val="2953739337"/>
                  </a:ext>
                </a:extLst>
              </a:tr>
              <a:tr h="370840">
                <a:tc>
                  <a:txBody>
                    <a:bodyPr/>
                    <a:lstStyle/>
                    <a:p>
                      <a:pPr algn="ctr" rtl="1"/>
                      <a:r>
                        <a:rPr lang="ar-SA" sz="2400" dirty="0" smtClean="0"/>
                        <a:t>نقص في كادر العمل الموظفين</a:t>
                      </a:r>
                      <a:endParaRPr lang="ar-SA" sz="2400" dirty="0"/>
                    </a:p>
                  </a:txBody>
                  <a:tcPr/>
                </a:tc>
                <a:tc>
                  <a:txBody>
                    <a:bodyPr/>
                    <a:lstStyle/>
                    <a:p>
                      <a:pPr algn="ctr" rtl="1"/>
                      <a:r>
                        <a:rPr lang="ar-SA" sz="2400" dirty="0" smtClean="0"/>
                        <a:t>متوسطة</a:t>
                      </a:r>
                      <a:endParaRPr lang="ar-SA" sz="2400" dirty="0"/>
                    </a:p>
                  </a:txBody>
                  <a:tcPr/>
                </a:tc>
                <a:tc>
                  <a:txBody>
                    <a:bodyPr/>
                    <a:lstStyle/>
                    <a:p>
                      <a:pPr algn="ctr" rtl="1"/>
                      <a:r>
                        <a:rPr lang="ar-SA" sz="2400" dirty="0" smtClean="0"/>
                        <a:t>متوسط</a:t>
                      </a:r>
                      <a:endParaRPr lang="ar-SA" sz="2400" dirty="0"/>
                    </a:p>
                  </a:txBody>
                  <a:tcPr/>
                </a:tc>
                <a:tc>
                  <a:txBody>
                    <a:bodyPr/>
                    <a:lstStyle/>
                    <a:p>
                      <a:pPr algn="ctr" rtl="1"/>
                      <a:r>
                        <a:rPr lang="ar-SA" sz="2400" dirty="0" smtClean="0"/>
                        <a:t>التعاقد مع شركة عمالة إضافية بنسبة</a:t>
                      </a:r>
                      <a:r>
                        <a:rPr lang="ar-SA" sz="2400" baseline="0" dirty="0" smtClean="0"/>
                        <a:t> </a:t>
                      </a:r>
                      <a:r>
                        <a:rPr lang="en-US" sz="2400" baseline="0" dirty="0" smtClean="0"/>
                        <a:t>15</a:t>
                      </a:r>
                      <a:r>
                        <a:rPr lang="ar-SA" sz="2400" baseline="0" dirty="0" smtClean="0"/>
                        <a:t>% زيادة عن الحاجة</a:t>
                      </a:r>
                      <a:endParaRPr lang="ar-SA" sz="2400" dirty="0"/>
                    </a:p>
                  </a:txBody>
                  <a:tcPr/>
                </a:tc>
                <a:tc>
                  <a:txBody>
                    <a:bodyPr/>
                    <a:lstStyle/>
                    <a:p>
                      <a:pPr algn="ctr" rtl="1"/>
                      <a:r>
                        <a:rPr lang="ar-SA" sz="2200" dirty="0" smtClean="0"/>
                        <a:t>إعادة توزيع المهام وتكليف المشرفين بالمهام التشغيلية العاجلة</a:t>
                      </a:r>
                      <a:endParaRPr lang="ar-SA" sz="2200" dirty="0"/>
                    </a:p>
                  </a:txBody>
                  <a:tcPr/>
                </a:tc>
                <a:extLst>
                  <a:ext uri="{0D108BD9-81ED-4DB2-BD59-A6C34878D82A}">
                    <a16:rowId xmlns:a16="http://schemas.microsoft.com/office/drawing/2014/main" val="1668693933"/>
                  </a:ext>
                </a:extLst>
              </a:tr>
              <a:tr h="370840">
                <a:tc>
                  <a:txBody>
                    <a:bodyPr/>
                    <a:lstStyle/>
                    <a:p>
                      <a:pPr algn="ctr" rtl="1"/>
                      <a:r>
                        <a:rPr lang="ar-SA" sz="2400" dirty="0" smtClean="0"/>
                        <a:t>تلف المعدات أثناء النقل</a:t>
                      </a:r>
                      <a:endParaRPr lang="ar-SA" sz="2400" dirty="0"/>
                    </a:p>
                  </a:txBody>
                  <a:tcPr/>
                </a:tc>
                <a:tc>
                  <a:txBody>
                    <a:bodyPr/>
                    <a:lstStyle/>
                    <a:p>
                      <a:pPr algn="ctr" rtl="1"/>
                      <a:r>
                        <a:rPr lang="ar-SA" sz="2400" dirty="0" smtClean="0"/>
                        <a:t>منخفضة</a:t>
                      </a:r>
                      <a:endParaRPr lang="ar-SA" sz="2400" dirty="0"/>
                    </a:p>
                  </a:txBody>
                  <a:tcPr/>
                </a:tc>
                <a:tc>
                  <a:txBody>
                    <a:bodyPr/>
                    <a:lstStyle/>
                    <a:p>
                      <a:pPr algn="ctr" rtl="1"/>
                      <a:r>
                        <a:rPr lang="ar-SA" sz="2400" dirty="0" smtClean="0"/>
                        <a:t>كبير</a:t>
                      </a:r>
                      <a:endParaRPr lang="ar-SA" sz="2400" dirty="0"/>
                    </a:p>
                  </a:txBody>
                  <a:tcPr/>
                </a:tc>
                <a:tc>
                  <a:txBody>
                    <a:bodyPr/>
                    <a:lstStyle/>
                    <a:p>
                      <a:pPr algn="ctr" rtl="1"/>
                      <a:r>
                        <a:rPr lang="ar-SA" sz="2400" dirty="0" smtClean="0"/>
                        <a:t>التأمين على المعدات + الفحص اللحظي أثناء</a:t>
                      </a:r>
                      <a:r>
                        <a:rPr lang="ar-SA" sz="2400" baseline="0" dirty="0" smtClean="0"/>
                        <a:t> الاستلام</a:t>
                      </a:r>
                      <a:endParaRPr lang="ar-SA" sz="2400" dirty="0"/>
                    </a:p>
                  </a:txBody>
                  <a:tcPr/>
                </a:tc>
                <a:tc>
                  <a:txBody>
                    <a:bodyPr/>
                    <a:lstStyle/>
                    <a:p>
                      <a:pPr algn="ctr" rtl="1"/>
                      <a:r>
                        <a:rPr lang="ar-SA" sz="2400" dirty="0" smtClean="0"/>
                        <a:t>توفير قطع غيار للمعدات الحيوية.</a:t>
                      </a:r>
                      <a:endParaRPr lang="ar-SA" sz="2400" dirty="0"/>
                    </a:p>
                  </a:txBody>
                  <a:tcPr/>
                </a:tc>
                <a:extLst>
                  <a:ext uri="{0D108BD9-81ED-4DB2-BD59-A6C34878D82A}">
                    <a16:rowId xmlns:a16="http://schemas.microsoft.com/office/drawing/2014/main" val="3688175403"/>
                  </a:ext>
                </a:extLst>
              </a:tr>
              <a:tr h="370840">
                <a:tc>
                  <a:txBody>
                    <a:bodyPr/>
                    <a:lstStyle/>
                    <a:p>
                      <a:pPr algn="ctr" rtl="1"/>
                      <a:r>
                        <a:rPr lang="ar-SA" sz="2400" dirty="0" smtClean="0"/>
                        <a:t>تسمم غذائي أو سوء جودة الطعام</a:t>
                      </a:r>
                      <a:endParaRPr lang="ar-SA" sz="2400" dirty="0"/>
                    </a:p>
                  </a:txBody>
                  <a:tcPr/>
                </a:tc>
                <a:tc>
                  <a:txBody>
                    <a:bodyPr/>
                    <a:lstStyle/>
                    <a:p>
                      <a:pPr algn="ctr" rtl="1"/>
                      <a:r>
                        <a:rPr lang="ar-SA" sz="2400" dirty="0" smtClean="0"/>
                        <a:t>منخفضة</a:t>
                      </a:r>
                      <a:endParaRPr lang="ar-SA" sz="2400" dirty="0"/>
                    </a:p>
                  </a:txBody>
                  <a:tcPr/>
                </a:tc>
                <a:tc>
                  <a:txBody>
                    <a:bodyPr/>
                    <a:lstStyle/>
                    <a:p>
                      <a:pPr algn="ctr" rtl="1"/>
                      <a:r>
                        <a:rPr lang="ar-SA" sz="2400" dirty="0" smtClean="0"/>
                        <a:t>كارثي</a:t>
                      </a:r>
                      <a:endParaRPr lang="ar-SA" sz="2400" dirty="0"/>
                    </a:p>
                  </a:txBody>
                  <a:tcPr/>
                </a:tc>
                <a:tc>
                  <a:txBody>
                    <a:bodyPr/>
                    <a:lstStyle/>
                    <a:p>
                      <a:pPr algn="ctr" rtl="1"/>
                      <a:r>
                        <a:rPr lang="ar-SA" sz="2400" dirty="0" smtClean="0"/>
                        <a:t>اختيار مورد مرخص + فحص الشهادات الصحية والحفظ</a:t>
                      </a:r>
                      <a:endParaRPr lang="ar-SA" sz="2400" dirty="0"/>
                    </a:p>
                  </a:txBody>
                  <a:tcPr/>
                </a:tc>
                <a:tc>
                  <a:txBody>
                    <a:bodyPr/>
                    <a:lstStyle/>
                    <a:p>
                      <a:pPr algn="ctr" rtl="1"/>
                      <a:r>
                        <a:rPr lang="ar-SA" sz="2300" dirty="0" smtClean="0"/>
                        <a:t>وجود فريق طبي ميداني + التعاقد مع مطعم</a:t>
                      </a:r>
                      <a:r>
                        <a:rPr lang="ar-SA" sz="2300" baseline="0" dirty="0" smtClean="0"/>
                        <a:t> بديل لتوفير وجبات</a:t>
                      </a:r>
                      <a:endParaRPr lang="ar-SA" sz="2300" dirty="0"/>
                    </a:p>
                  </a:txBody>
                  <a:tcPr/>
                </a:tc>
                <a:extLst>
                  <a:ext uri="{0D108BD9-81ED-4DB2-BD59-A6C34878D82A}">
                    <a16:rowId xmlns:a16="http://schemas.microsoft.com/office/drawing/2014/main" val="1805360565"/>
                  </a:ext>
                </a:extLst>
              </a:tr>
              <a:tr h="370840">
                <a:tc>
                  <a:txBody>
                    <a:bodyPr/>
                    <a:lstStyle/>
                    <a:p>
                      <a:pPr algn="ctr" rtl="1"/>
                      <a:r>
                        <a:rPr lang="ar-SA" sz="2400" dirty="0" smtClean="0"/>
                        <a:t>ضياع أو سرقة مقتنيات تقنية</a:t>
                      </a:r>
                      <a:endParaRPr lang="ar-SA" sz="2400" dirty="0"/>
                    </a:p>
                  </a:txBody>
                  <a:tcPr/>
                </a:tc>
                <a:tc>
                  <a:txBody>
                    <a:bodyPr/>
                    <a:lstStyle/>
                    <a:p>
                      <a:pPr algn="ctr" rtl="1"/>
                      <a:r>
                        <a:rPr lang="ar-SA" sz="2400" dirty="0" smtClean="0"/>
                        <a:t>متوسطة</a:t>
                      </a:r>
                      <a:endParaRPr lang="ar-SA" sz="2400" dirty="0"/>
                    </a:p>
                  </a:txBody>
                  <a:tcPr/>
                </a:tc>
                <a:tc>
                  <a:txBody>
                    <a:bodyPr/>
                    <a:lstStyle/>
                    <a:p>
                      <a:pPr algn="ctr" rtl="1"/>
                      <a:r>
                        <a:rPr lang="ar-SA" sz="2400" dirty="0" smtClean="0"/>
                        <a:t>متوسط</a:t>
                      </a:r>
                      <a:endParaRPr lang="ar-SA" sz="2400" dirty="0"/>
                    </a:p>
                  </a:txBody>
                  <a:tcPr/>
                </a:tc>
                <a:tc>
                  <a:txBody>
                    <a:bodyPr/>
                    <a:lstStyle/>
                    <a:p>
                      <a:pPr algn="ctr" rtl="1"/>
                      <a:r>
                        <a:rPr lang="ar-SA" sz="2400" dirty="0" smtClean="0"/>
                        <a:t>تعيين حراسة أمنية لمنطقة المعدات + نظام جرد دقيق</a:t>
                      </a:r>
                      <a:endParaRPr lang="ar-SA" sz="2400" dirty="0"/>
                    </a:p>
                  </a:txBody>
                  <a:tcPr/>
                </a:tc>
                <a:tc>
                  <a:txBody>
                    <a:bodyPr/>
                    <a:lstStyle/>
                    <a:p>
                      <a:pPr algn="ctr" rtl="1"/>
                      <a:r>
                        <a:rPr lang="ar-SA" sz="2300" dirty="0" smtClean="0"/>
                        <a:t>تفعيل التأمين فوراً والاعتماد</a:t>
                      </a:r>
                      <a:r>
                        <a:rPr lang="ar-SA" sz="2300" baseline="0" dirty="0" smtClean="0"/>
                        <a:t> على المعدات الاحتياطية المتوفرة</a:t>
                      </a:r>
                      <a:endParaRPr lang="ar-SA" sz="2300" dirty="0"/>
                    </a:p>
                  </a:txBody>
                  <a:tcPr/>
                </a:tc>
                <a:extLst>
                  <a:ext uri="{0D108BD9-81ED-4DB2-BD59-A6C34878D82A}">
                    <a16:rowId xmlns:a16="http://schemas.microsoft.com/office/drawing/2014/main" val="191531919"/>
                  </a:ext>
                </a:extLst>
              </a:tr>
              <a:tr h="370840">
                <a:tc>
                  <a:txBody>
                    <a:bodyPr/>
                    <a:lstStyle/>
                    <a:p>
                      <a:pPr algn="ctr" rtl="1"/>
                      <a:r>
                        <a:rPr lang="ar-SA" sz="2400" dirty="0" smtClean="0"/>
                        <a:t>عدم ملائمة الموقع للمعدات</a:t>
                      </a:r>
                      <a:endParaRPr lang="ar-SA" sz="2400" dirty="0"/>
                    </a:p>
                  </a:txBody>
                  <a:tcPr/>
                </a:tc>
                <a:tc>
                  <a:txBody>
                    <a:bodyPr/>
                    <a:lstStyle/>
                    <a:p>
                      <a:pPr algn="ctr" rtl="1"/>
                      <a:r>
                        <a:rPr lang="ar-SA" sz="2400" dirty="0" smtClean="0"/>
                        <a:t>منخفضة</a:t>
                      </a:r>
                      <a:endParaRPr lang="ar-SA" sz="2400" dirty="0"/>
                    </a:p>
                  </a:txBody>
                  <a:tcPr/>
                </a:tc>
                <a:tc>
                  <a:txBody>
                    <a:bodyPr/>
                    <a:lstStyle/>
                    <a:p>
                      <a:pPr algn="ctr" rtl="1"/>
                      <a:r>
                        <a:rPr lang="ar-SA" sz="2400" dirty="0" smtClean="0"/>
                        <a:t>كبير</a:t>
                      </a:r>
                      <a:endParaRPr lang="ar-SA" sz="2400" dirty="0"/>
                    </a:p>
                  </a:txBody>
                  <a:tcPr/>
                </a:tc>
                <a:tc>
                  <a:txBody>
                    <a:bodyPr/>
                    <a:lstStyle/>
                    <a:p>
                      <a:pPr algn="ctr" rtl="1"/>
                      <a:r>
                        <a:rPr lang="ar-SA" sz="2400" dirty="0" smtClean="0"/>
                        <a:t>زيارة ميدانية للموقع وقياس الأبواب والارتفاع قبل</a:t>
                      </a:r>
                      <a:endParaRPr lang="ar-SA" sz="2400" dirty="0"/>
                    </a:p>
                  </a:txBody>
                  <a:tcPr/>
                </a:tc>
                <a:tc>
                  <a:txBody>
                    <a:bodyPr/>
                    <a:lstStyle/>
                    <a:p>
                      <a:pPr algn="ctr" rtl="1"/>
                      <a:r>
                        <a:rPr lang="ar-SA" sz="2200" dirty="0" smtClean="0"/>
                        <a:t>تعديل تصميم المسرح أو الديكور ميدانياً ليتناسب مع المساحة المتاحة</a:t>
                      </a:r>
                      <a:endParaRPr lang="ar-SA" sz="2200" dirty="0"/>
                    </a:p>
                  </a:txBody>
                  <a:tcPr/>
                </a:tc>
                <a:extLst>
                  <a:ext uri="{0D108BD9-81ED-4DB2-BD59-A6C34878D82A}">
                    <a16:rowId xmlns:a16="http://schemas.microsoft.com/office/drawing/2014/main" val="3110282301"/>
                  </a:ext>
                </a:extLst>
              </a:tr>
            </a:tbl>
          </a:graphicData>
        </a:graphic>
      </p:graphicFrame>
    </p:spTree>
    <p:extLst>
      <p:ext uri="{BB962C8B-B14F-4D97-AF65-F5344CB8AC3E}">
        <p14:creationId xmlns:p14="http://schemas.microsoft.com/office/powerpoint/2010/main" val="13124291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4575" y="549118"/>
            <a:ext cx="77251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70160" y="1155869"/>
            <a:ext cx="11352807" cy="5592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871788" y="92486"/>
            <a:ext cx="2234348" cy="816827"/>
          </a:xfrm>
          <a:prstGeom prst="rect">
            <a:avLst/>
          </a:prstGeom>
        </p:spPr>
        <p:txBody>
          <a:bodyPr wrap="square">
            <a:spAutoFit/>
          </a:bodyPr>
          <a:lstStyle/>
          <a:p>
            <a:pPr algn="r" rtl="1">
              <a:lnSpc>
                <a:spcPct val="107000"/>
              </a:lnSpc>
              <a:spcAft>
                <a:spcPts val="800"/>
              </a:spcAft>
            </a:pPr>
            <a:r>
              <a:rPr lang="ar-SA" sz="44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2178685" y="1165703"/>
            <a:ext cx="8168640" cy="6282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ts val="4000"/>
              </a:lnSpc>
            </a:pPr>
            <a:r>
              <a:rPr lang="ar-SA" sz="2800" b="1" dirty="0" smtClean="0">
                <a:solidFill>
                  <a:srgbClr val="FF0000"/>
                </a:solidFill>
                <a:latin typeface="Alexandria"/>
              </a:rPr>
              <a:t>	</a:t>
            </a:r>
            <a:r>
              <a:rPr lang="ar-SA" sz="2800" b="1" dirty="0" smtClean="0">
                <a:solidFill>
                  <a:srgbClr val="FF0000"/>
                </a:solidFill>
                <a:latin typeface="Alexandria"/>
              </a:rPr>
              <a:t>الإدارة اللوجستية لموسم الرياض منطقة </a:t>
            </a:r>
            <a:r>
              <a:rPr lang="ar-SA" sz="2800" b="1" dirty="0" err="1" smtClean="0">
                <a:solidFill>
                  <a:srgbClr val="FF0000"/>
                </a:solidFill>
                <a:latin typeface="Alexandria"/>
              </a:rPr>
              <a:t>بوليفارد</a:t>
            </a:r>
            <a:r>
              <a:rPr lang="ar-SA" sz="2800" b="1" dirty="0" smtClean="0">
                <a:solidFill>
                  <a:srgbClr val="FF0000"/>
                </a:solidFill>
                <a:latin typeface="Alexandria"/>
              </a:rPr>
              <a:t> وورلد</a:t>
            </a:r>
            <a:endParaRPr lang="en-US" sz="2800" b="1" dirty="0">
              <a:solidFill>
                <a:srgbClr val="FF0000"/>
              </a:solidFill>
              <a:latin typeface="Alexandria"/>
            </a:endParaRPr>
          </a:p>
        </p:txBody>
      </p:sp>
      <p:sp>
        <p:nvSpPr>
          <p:cNvPr id="14" name="مستطيل 13"/>
          <p:cNvSpPr/>
          <p:nvPr/>
        </p:nvSpPr>
        <p:spPr>
          <a:xfrm rot="10800000" flipH="1" flipV="1">
            <a:off x="3362326" y="5756689"/>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sp>
        <p:nvSpPr>
          <p:cNvPr id="16" name="مستطيل 15"/>
          <p:cNvSpPr/>
          <p:nvPr/>
        </p:nvSpPr>
        <p:spPr>
          <a:xfrm rot="10800000" flipH="1" flipV="1">
            <a:off x="3448050" y="5090531"/>
            <a:ext cx="7791448" cy="598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4000"/>
              </a:lnSpc>
            </a:pPr>
            <a:endParaRPr lang="en-US" sz="2800" dirty="0">
              <a:solidFill>
                <a:schemeClr val="tx1"/>
              </a:solidFill>
              <a:latin typeface="Alexandria"/>
            </a:endParaRPr>
          </a:p>
        </p:txBody>
      </p:sp>
      <p:grpSp>
        <p:nvGrpSpPr>
          <p:cNvPr id="7" name="مجموعة 6"/>
          <p:cNvGrpSpPr/>
          <p:nvPr/>
        </p:nvGrpSpPr>
        <p:grpSpPr>
          <a:xfrm>
            <a:off x="270159" y="1890037"/>
            <a:ext cx="11352808" cy="4762500"/>
            <a:chOff x="270159" y="1890037"/>
            <a:chExt cx="11352808" cy="4762500"/>
          </a:xfrm>
        </p:grpSpPr>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0963" y="1890037"/>
              <a:ext cx="5782004" cy="4762500"/>
            </a:xfrm>
            <a:prstGeom prst="rect">
              <a:avLst/>
            </a:prstGeom>
          </p:spPr>
        </p:pic>
        <p:pic>
          <p:nvPicPr>
            <p:cNvPr id="6" name="صورة 5"/>
            <p:cNvPicPr>
              <a:picLocks noChangeAspect="1"/>
            </p:cNvPicPr>
            <p:nvPr/>
          </p:nvPicPr>
          <p:blipFill>
            <a:blip r:embed="rId4"/>
            <a:stretch>
              <a:fillRect/>
            </a:stretch>
          </p:blipFill>
          <p:spPr>
            <a:xfrm>
              <a:off x="270159" y="1890037"/>
              <a:ext cx="5570803" cy="4762500"/>
            </a:xfrm>
            <a:prstGeom prst="rect">
              <a:avLst/>
            </a:prstGeom>
          </p:spPr>
        </p:pic>
      </p:grpSp>
    </p:spTree>
    <p:extLst>
      <p:ext uri="{BB962C8B-B14F-4D97-AF65-F5344CB8AC3E}">
        <p14:creationId xmlns:p14="http://schemas.microsoft.com/office/powerpoint/2010/main" val="322789322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flipV="1">
            <a:off x="2567297" y="455180"/>
            <a:ext cx="77959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2565349826"/>
      </p:ext>
    </p:extLst>
  </p:cSld>
  <p:clrMapOvr>
    <a:masterClrMapping/>
  </p:clrMapOvr>
  <p:transition spd="slow">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5052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ستتمحور المحاضرة القادمة حول الأمور الآتية:</a:t>
            </a:r>
          </a:p>
          <a:p>
            <a:pPr algn="justLow" rtl="1"/>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الميزانية والتمويل:</a:t>
            </a:r>
            <a:endParaRPr lang="ar-SA" sz="2800" dirty="0" smtClean="0">
              <a:solidFill>
                <a:schemeClr val="tx1"/>
              </a:solidFill>
              <a:latin typeface="Alexandria"/>
            </a:endParaRPr>
          </a:p>
          <a:p>
            <a:pPr algn="justLow" rtl="1"/>
            <a:r>
              <a:rPr lang="ar-SA" sz="2800" dirty="0" smtClean="0">
                <a:solidFill>
                  <a:schemeClr val="tx1"/>
                </a:solidFill>
                <a:latin typeface="Alexandria"/>
              </a:rPr>
              <a:t> </a:t>
            </a:r>
            <a:endParaRPr lang="en-US" sz="2800" dirty="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إعداد الميزانية.</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ضبط التكاليف.</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مصادر التمويل والرعاية.</a:t>
            </a:r>
            <a:endParaRPr lang="ar-SA" sz="2800" dirty="0" smtClean="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التقييم المالي للفعالية.</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Fifth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7" dur="500"/>
                                        <p:tgtEl>
                                          <p:spTgt spid="2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32" dur="500"/>
                                        <p:tgtEl>
                                          <p:spTgt spid="2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5" end="5"/>
                                            </p:txEl>
                                          </p:spTgt>
                                        </p:tgtEl>
                                        <p:attrNameLst>
                                          <p:attrName>style.visibility</p:attrName>
                                        </p:attrNameLst>
                                      </p:cBhvr>
                                      <p:to>
                                        <p:strVal val="visible"/>
                                      </p:to>
                                    </p:set>
                                    <p:animEffect transition="in" filter="randombar(horizontal)">
                                      <p:cBhvr>
                                        <p:cTn id="37" dur="500"/>
                                        <p:tgtEl>
                                          <p:spTgt spid="2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6" end="6"/>
                                            </p:txEl>
                                          </p:spTgt>
                                        </p:tgtEl>
                                        <p:attrNameLst>
                                          <p:attrName>style.visibility</p:attrName>
                                        </p:attrNameLst>
                                      </p:cBhvr>
                                      <p:to>
                                        <p:strVal val="visible"/>
                                      </p:to>
                                    </p:set>
                                    <p:animEffect transition="in" filter="randombar(horizontal)">
                                      <p:cBhvr>
                                        <p:cTn id="42" dur="500"/>
                                        <p:tgtEl>
                                          <p:spTgt spid="2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5">
                                            <p:txEl>
                                              <p:pRg st="7" end="7"/>
                                            </p:txEl>
                                          </p:spTgt>
                                        </p:tgtEl>
                                        <p:attrNameLst>
                                          <p:attrName>style.visibility</p:attrName>
                                        </p:attrNameLst>
                                      </p:cBhvr>
                                      <p:to>
                                        <p:strVal val="visible"/>
                                      </p:to>
                                    </p:set>
                                    <p:animEffect transition="in" filter="randombar(horizontal)">
                                      <p:cBhvr>
                                        <p:cTn id="47" dur="500"/>
                                        <p:tgtEl>
                                          <p:spTgt spid="2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61523EB-786C-4F3A-A562-EEC742153347}"/>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88354b5-287c-4cda-825e-1d7935aea40e"/>
    <ds:schemaRef ds:uri="aca13214-df29-4e3c-a050-857c0bf7bd8e"/>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4922</TotalTime>
  <Words>2347</Words>
  <Application>Microsoft Office PowerPoint</Application>
  <PresentationFormat>شاشة عريضة</PresentationFormat>
  <Paragraphs>318</Paragraphs>
  <Slides>42</Slides>
  <Notes>3</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42</vt:i4>
      </vt:variant>
    </vt:vector>
  </HeadingPairs>
  <TitlesOfParts>
    <vt:vector size="48"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383</cp:revision>
  <dcterms:created xsi:type="dcterms:W3CDTF">2023-04-29T09:08:00Z</dcterms:created>
  <dcterms:modified xsi:type="dcterms:W3CDTF">2026-02-13T16:38:52Z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