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g"/>
  <Default Extension="png" ContentType="image/png"/>
  <Default Extension="bmp" ContentType="image/bmp"/>
  <Default Extension="gif" ContentType="image/gif"/>
  <Default Extension="tif" ContentType="image/tif"/>
  <Default Extension="pdf" ContentType="application/pdf"/>
  <Default Extension="mov" ContentType="application/movie"/>
  <Default Extension="vml" ContentType="application/vnd.openxmlformats-officedocument.vmlDrawing"/>
  <Default Extension="xlsx" ContentType="application/vnd.openxmlformats-officedocument.spreadsheetml.shee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tableStyles.xml" ContentType="application/vnd.openxmlformats-officedocument.presentationml.tableStyles+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 id="284" r:id="rId36"/>
    <p:sldId id="285" r:id="rId37"/>
    <p:sldId id="286" r:id="rId38"/>
    <p:sldId id="287" r:id="rId39"/>
    <p:sldId id="288" r:id="rId40"/>
    <p:sldId id="289" r:id="rId41"/>
    <p:sldId id="290" r:id="rId42"/>
    <p:sldId id="291" r:id="rId43"/>
    <p:sldId id="292" r:id="rId44"/>
    <p:sldId id="293" r:id="rId45"/>
    <p:sldId id="294" r:id="rId46"/>
    <p:sldId id="295" r:id="rId47"/>
    <p:sldId id="296" r:id="rId48"/>
    <p:sldId id="297" r:id="rId49"/>
    <p:sldId id="298" r:id="rId50"/>
    <p:sldId id="299" r:id="rId51"/>
    <p:sldId id="300" r:id="rId52"/>
  </p:sldIdLst>
  <p:sldSz cx="24384000" cy="13716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r" defTabSz="18288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n-lt"/>
        <a:ea typeface="+mn-ea"/>
        <a:cs typeface="+mn-cs"/>
        <a:sym typeface="Calibri"/>
      </a:defRPr>
    </a:lvl1pPr>
    <a:lvl2pPr marL="0" marR="0" indent="457200" algn="r" defTabSz="18288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n-lt"/>
        <a:ea typeface="+mn-ea"/>
        <a:cs typeface="+mn-cs"/>
        <a:sym typeface="Calibri"/>
      </a:defRPr>
    </a:lvl2pPr>
    <a:lvl3pPr marL="0" marR="0" indent="914400" algn="r" defTabSz="18288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n-lt"/>
        <a:ea typeface="+mn-ea"/>
        <a:cs typeface="+mn-cs"/>
        <a:sym typeface="Calibri"/>
      </a:defRPr>
    </a:lvl3pPr>
    <a:lvl4pPr marL="0" marR="0" indent="1371600" algn="r" defTabSz="18288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n-lt"/>
        <a:ea typeface="+mn-ea"/>
        <a:cs typeface="+mn-cs"/>
        <a:sym typeface="Calibri"/>
      </a:defRPr>
    </a:lvl4pPr>
    <a:lvl5pPr marL="0" marR="0" indent="1828800" algn="r" defTabSz="18288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n-lt"/>
        <a:ea typeface="+mn-ea"/>
        <a:cs typeface="+mn-cs"/>
        <a:sym typeface="Calibri"/>
      </a:defRPr>
    </a:lvl5pPr>
    <a:lvl6pPr marL="0" marR="0" indent="2286000" algn="r" defTabSz="18288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n-lt"/>
        <a:ea typeface="+mn-ea"/>
        <a:cs typeface="+mn-cs"/>
        <a:sym typeface="Calibri"/>
      </a:defRPr>
    </a:lvl6pPr>
    <a:lvl7pPr marL="0" marR="0" indent="2743200" algn="r" defTabSz="18288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n-lt"/>
        <a:ea typeface="+mn-ea"/>
        <a:cs typeface="+mn-cs"/>
        <a:sym typeface="Calibri"/>
      </a:defRPr>
    </a:lvl7pPr>
    <a:lvl8pPr marL="0" marR="0" indent="3200400" algn="r" defTabSz="18288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n-lt"/>
        <a:ea typeface="+mn-ea"/>
        <a:cs typeface="+mn-cs"/>
        <a:sym typeface="Calibri"/>
      </a:defRPr>
    </a:lvl8pPr>
    <a:lvl9pPr marL="0" marR="0" indent="3657600" algn="r" defTabSz="18288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n-lt"/>
        <a:ea typeface="+mn-ea"/>
        <a:cs typeface="+mn-cs"/>
        <a:sym typeface="Calibri"/>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file>

<file path=ppt/presProps.xml><?xml version="1.0" encoding="utf-8"?>
<p:presentation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ff" i="off">
        <a:fontRef idx="minor">
          <a:srgbClr val="000000"/>
        </a:fontRef>
        <a:srgbClr val="000000"/>
      </a:tcTxStyle>
      <a:tcStyle>
        <a:tcBdr>
          <a:left>
            <a:ln w="25400" cap="flat">
              <a:solidFill>
                <a:srgbClr val="FFFFFF"/>
              </a:solidFill>
              <a:prstDash val="solid"/>
              <a:round/>
            </a:ln>
          </a:left>
          <a:right>
            <a:ln w="25400" cap="flat">
              <a:solidFill>
                <a:srgbClr val="FFFFFF"/>
              </a:solidFill>
              <a:prstDash val="solid"/>
              <a:round/>
            </a:ln>
          </a:right>
          <a:top>
            <a:ln w="25400" cap="flat">
              <a:solidFill>
                <a:srgbClr val="FFFFFF"/>
              </a:solidFill>
              <a:prstDash val="solid"/>
              <a:round/>
            </a:ln>
          </a:top>
          <a:bottom>
            <a:ln w="25400" cap="flat">
              <a:solidFill>
                <a:srgbClr val="FFFFFF"/>
              </a:solidFill>
              <a:prstDash val="solid"/>
              <a:round/>
            </a:ln>
          </a:bottom>
          <a:insideH>
            <a:ln w="25400" cap="flat">
              <a:solidFill>
                <a:srgbClr val="FFFFFF"/>
              </a:solidFill>
              <a:prstDash val="solid"/>
              <a:round/>
            </a:ln>
          </a:insideH>
          <a:insideV>
            <a:ln w="25400" cap="flat">
              <a:solidFill>
                <a:srgbClr val="FFFFFF"/>
              </a:solidFill>
              <a:prstDash val="solid"/>
              <a:round/>
            </a:ln>
          </a:insideV>
        </a:tcBdr>
        <a:fill>
          <a:solidFill>
            <a:srgbClr val="CFD7E7"/>
          </a:solidFill>
        </a:fill>
      </a:tcStyle>
    </a:wholeTbl>
    <a:band2H>
      <a:tcTxStyle b="def" i="def"/>
      <a:tcStyle>
        <a:tcBdr/>
        <a:fill>
          <a:solidFill>
            <a:srgbClr val="E8ECF4"/>
          </a:solidFill>
        </a:fill>
      </a:tcStyle>
    </a:band2H>
    <a:firstCol>
      <a:tcTxStyle b="on" i="off">
        <a:fontRef idx="minor">
          <a:srgbClr val="FFFFFF"/>
        </a:fontRef>
        <a:srgbClr val="FFFFFF"/>
      </a:tcTxStyle>
      <a:tcStyle>
        <a:tcBdr>
          <a:left>
            <a:ln w="25400" cap="flat">
              <a:solidFill>
                <a:srgbClr val="FFFFFF"/>
              </a:solidFill>
              <a:prstDash val="solid"/>
              <a:round/>
            </a:ln>
          </a:left>
          <a:right>
            <a:ln w="25400" cap="flat">
              <a:solidFill>
                <a:srgbClr val="FFFFFF"/>
              </a:solidFill>
              <a:prstDash val="solid"/>
              <a:round/>
            </a:ln>
          </a:right>
          <a:top>
            <a:ln w="25400" cap="flat">
              <a:solidFill>
                <a:srgbClr val="FFFFFF"/>
              </a:solidFill>
              <a:prstDash val="solid"/>
              <a:round/>
            </a:ln>
          </a:top>
          <a:bottom>
            <a:ln w="25400" cap="flat">
              <a:solidFill>
                <a:srgbClr val="FFFFFF"/>
              </a:solidFill>
              <a:prstDash val="solid"/>
              <a:round/>
            </a:ln>
          </a:bottom>
          <a:insideH>
            <a:ln w="25400" cap="flat">
              <a:solidFill>
                <a:srgbClr val="FFFFFF"/>
              </a:solidFill>
              <a:prstDash val="solid"/>
              <a:round/>
            </a:ln>
          </a:insideH>
          <a:insideV>
            <a:ln w="25400" cap="flat">
              <a:solidFill>
                <a:srgbClr val="FFFFFF"/>
              </a:solidFill>
              <a:prstDash val="solid"/>
              <a:round/>
            </a:ln>
          </a:insideV>
        </a:tcBdr>
        <a:fill>
          <a:solidFill>
            <a:schemeClr val="accent1"/>
          </a:solidFill>
        </a:fill>
      </a:tcStyle>
    </a:firstCol>
    <a:lastRow>
      <a:tcTxStyle b="on" i="off">
        <a:fontRef idx="minor">
          <a:srgbClr val="FFFFFF"/>
        </a:fontRef>
        <a:srgbClr val="FFFFFF"/>
      </a:tcTxStyle>
      <a:tcStyle>
        <a:tcBdr>
          <a:left>
            <a:ln w="25400" cap="flat">
              <a:solidFill>
                <a:srgbClr val="FFFFFF"/>
              </a:solidFill>
              <a:prstDash val="solid"/>
              <a:round/>
            </a:ln>
          </a:left>
          <a:right>
            <a:ln w="25400" cap="flat">
              <a:solidFill>
                <a:srgbClr val="FFFFFF"/>
              </a:solidFill>
              <a:prstDash val="solid"/>
              <a:round/>
            </a:ln>
          </a:right>
          <a:top>
            <a:ln w="76200" cap="flat">
              <a:solidFill>
                <a:srgbClr val="FFFFFF"/>
              </a:solidFill>
              <a:prstDash val="solid"/>
              <a:round/>
            </a:ln>
          </a:top>
          <a:bottom>
            <a:ln w="25400" cap="flat">
              <a:solidFill>
                <a:srgbClr val="FFFFFF"/>
              </a:solidFill>
              <a:prstDash val="solid"/>
              <a:round/>
            </a:ln>
          </a:bottom>
          <a:insideH>
            <a:ln w="25400" cap="flat">
              <a:solidFill>
                <a:srgbClr val="FFFFFF"/>
              </a:solidFill>
              <a:prstDash val="solid"/>
              <a:round/>
            </a:ln>
          </a:insideH>
          <a:insideV>
            <a:ln w="25400" cap="flat">
              <a:solidFill>
                <a:srgbClr val="FFFFFF"/>
              </a:solidFill>
              <a:prstDash val="solid"/>
              <a:round/>
            </a:ln>
          </a:insideV>
        </a:tcBdr>
        <a:fill>
          <a:solidFill>
            <a:schemeClr val="accent1"/>
          </a:solidFill>
        </a:fill>
      </a:tcStyle>
    </a:lastRow>
    <a:firstRow>
      <a:tcTxStyle b="on" i="off">
        <a:fontRef idx="minor">
          <a:srgbClr val="FFFFFF"/>
        </a:fontRef>
        <a:srgbClr val="FFFFFF"/>
      </a:tcTxStyle>
      <a:tcStyle>
        <a:tcBdr>
          <a:left>
            <a:ln w="25400" cap="flat">
              <a:solidFill>
                <a:srgbClr val="FFFFFF"/>
              </a:solidFill>
              <a:prstDash val="solid"/>
              <a:round/>
            </a:ln>
          </a:left>
          <a:right>
            <a:ln w="25400" cap="flat">
              <a:solidFill>
                <a:srgbClr val="FFFFFF"/>
              </a:solidFill>
              <a:prstDash val="solid"/>
              <a:round/>
            </a:ln>
          </a:right>
          <a:top>
            <a:ln w="25400" cap="flat">
              <a:solidFill>
                <a:srgbClr val="FFFFFF"/>
              </a:solidFill>
              <a:prstDash val="solid"/>
              <a:round/>
            </a:ln>
          </a:top>
          <a:bottom>
            <a:ln w="76200" cap="flat">
              <a:solidFill>
                <a:srgbClr val="FFFFFF"/>
              </a:solidFill>
              <a:prstDash val="solid"/>
              <a:round/>
            </a:ln>
          </a:bottom>
          <a:insideH>
            <a:ln w="25400" cap="flat">
              <a:solidFill>
                <a:srgbClr val="FFFFFF"/>
              </a:solidFill>
              <a:prstDash val="solid"/>
              <a:round/>
            </a:ln>
          </a:insideH>
          <a:insideV>
            <a:ln w="254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inor">
          <a:srgbClr val="000000"/>
        </a:fontRef>
        <a:srgbClr val="000000"/>
      </a:tcTxStyle>
      <a:tcStyle>
        <a:tcBdr>
          <a:left>
            <a:ln w="25400" cap="flat">
              <a:solidFill>
                <a:srgbClr val="FFFFFF"/>
              </a:solidFill>
              <a:prstDash val="solid"/>
              <a:round/>
            </a:ln>
          </a:left>
          <a:right>
            <a:ln w="25400" cap="flat">
              <a:solidFill>
                <a:srgbClr val="FFFFFF"/>
              </a:solidFill>
              <a:prstDash val="solid"/>
              <a:round/>
            </a:ln>
          </a:right>
          <a:top>
            <a:ln w="25400" cap="flat">
              <a:solidFill>
                <a:srgbClr val="FFFFFF"/>
              </a:solidFill>
              <a:prstDash val="solid"/>
              <a:round/>
            </a:ln>
          </a:top>
          <a:bottom>
            <a:ln w="25400" cap="flat">
              <a:solidFill>
                <a:srgbClr val="FFFFFF"/>
              </a:solidFill>
              <a:prstDash val="solid"/>
              <a:round/>
            </a:ln>
          </a:bottom>
          <a:insideH>
            <a:ln w="25400" cap="flat">
              <a:solidFill>
                <a:srgbClr val="FFFFFF"/>
              </a:solidFill>
              <a:prstDash val="solid"/>
              <a:round/>
            </a:ln>
          </a:insideH>
          <a:insideV>
            <a:ln w="25400" cap="flat">
              <a:solidFill>
                <a:srgbClr val="FFFFFF"/>
              </a:solidFill>
              <a:prstDash val="solid"/>
              <a:round/>
            </a:ln>
          </a:insideV>
        </a:tcBdr>
        <a:fill>
          <a:solidFill>
            <a:srgbClr val="DEE7D0"/>
          </a:solidFill>
        </a:fill>
      </a:tcStyle>
    </a:wholeTbl>
    <a:band2H>
      <a:tcTxStyle b="def" i="def"/>
      <a:tcStyle>
        <a:tcBdr/>
        <a:fill>
          <a:solidFill>
            <a:srgbClr val="EFF3E9"/>
          </a:solidFill>
        </a:fill>
      </a:tcStyle>
    </a:band2H>
    <a:firstCol>
      <a:tcTxStyle b="on" i="off">
        <a:fontRef idx="minor">
          <a:srgbClr val="FFFFFF"/>
        </a:fontRef>
        <a:srgbClr val="FFFFFF"/>
      </a:tcTxStyle>
      <a:tcStyle>
        <a:tcBdr>
          <a:left>
            <a:ln w="25400" cap="flat">
              <a:solidFill>
                <a:srgbClr val="FFFFFF"/>
              </a:solidFill>
              <a:prstDash val="solid"/>
              <a:round/>
            </a:ln>
          </a:left>
          <a:right>
            <a:ln w="25400" cap="flat">
              <a:solidFill>
                <a:srgbClr val="FFFFFF"/>
              </a:solidFill>
              <a:prstDash val="solid"/>
              <a:round/>
            </a:ln>
          </a:right>
          <a:top>
            <a:ln w="25400" cap="flat">
              <a:solidFill>
                <a:srgbClr val="FFFFFF"/>
              </a:solidFill>
              <a:prstDash val="solid"/>
              <a:round/>
            </a:ln>
          </a:top>
          <a:bottom>
            <a:ln w="25400" cap="flat">
              <a:solidFill>
                <a:srgbClr val="FFFFFF"/>
              </a:solidFill>
              <a:prstDash val="solid"/>
              <a:round/>
            </a:ln>
          </a:bottom>
          <a:insideH>
            <a:ln w="25400" cap="flat">
              <a:solidFill>
                <a:srgbClr val="FFFFFF"/>
              </a:solidFill>
              <a:prstDash val="solid"/>
              <a:round/>
            </a:ln>
          </a:insideH>
          <a:insideV>
            <a:ln w="25400" cap="flat">
              <a:solidFill>
                <a:srgbClr val="FFFFFF"/>
              </a:solidFill>
              <a:prstDash val="solid"/>
              <a:round/>
            </a:ln>
          </a:insideV>
        </a:tcBdr>
        <a:fill>
          <a:solidFill>
            <a:schemeClr val="accent3"/>
          </a:solidFill>
        </a:fill>
      </a:tcStyle>
    </a:firstCol>
    <a:lastRow>
      <a:tcTxStyle b="on" i="off">
        <a:fontRef idx="minor">
          <a:srgbClr val="FFFFFF"/>
        </a:fontRef>
        <a:srgbClr val="FFFFFF"/>
      </a:tcTxStyle>
      <a:tcStyle>
        <a:tcBdr>
          <a:left>
            <a:ln w="25400" cap="flat">
              <a:solidFill>
                <a:srgbClr val="FFFFFF"/>
              </a:solidFill>
              <a:prstDash val="solid"/>
              <a:round/>
            </a:ln>
          </a:left>
          <a:right>
            <a:ln w="25400" cap="flat">
              <a:solidFill>
                <a:srgbClr val="FFFFFF"/>
              </a:solidFill>
              <a:prstDash val="solid"/>
              <a:round/>
            </a:ln>
          </a:right>
          <a:top>
            <a:ln w="76200" cap="flat">
              <a:solidFill>
                <a:srgbClr val="FFFFFF"/>
              </a:solidFill>
              <a:prstDash val="solid"/>
              <a:round/>
            </a:ln>
          </a:top>
          <a:bottom>
            <a:ln w="25400" cap="flat">
              <a:solidFill>
                <a:srgbClr val="FFFFFF"/>
              </a:solidFill>
              <a:prstDash val="solid"/>
              <a:round/>
            </a:ln>
          </a:bottom>
          <a:insideH>
            <a:ln w="25400" cap="flat">
              <a:solidFill>
                <a:srgbClr val="FFFFFF"/>
              </a:solidFill>
              <a:prstDash val="solid"/>
              <a:round/>
            </a:ln>
          </a:insideH>
          <a:insideV>
            <a:ln w="25400" cap="flat">
              <a:solidFill>
                <a:srgbClr val="FFFFFF"/>
              </a:solidFill>
              <a:prstDash val="solid"/>
              <a:round/>
            </a:ln>
          </a:insideV>
        </a:tcBdr>
        <a:fill>
          <a:solidFill>
            <a:schemeClr val="accent3"/>
          </a:solidFill>
        </a:fill>
      </a:tcStyle>
    </a:lastRow>
    <a:firstRow>
      <a:tcTxStyle b="on" i="off">
        <a:fontRef idx="minor">
          <a:srgbClr val="FFFFFF"/>
        </a:fontRef>
        <a:srgbClr val="FFFFFF"/>
      </a:tcTxStyle>
      <a:tcStyle>
        <a:tcBdr>
          <a:left>
            <a:ln w="25400" cap="flat">
              <a:solidFill>
                <a:srgbClr val="FFFFFF"/>
              </a:solidFill>
              <a:prstDash val="solid"/>
              <a:round/>
            </a:ln>
          </a:left>
          <a:right>
            <a:ln w="25400" cap="flat">
              <a:solidFill>
                <a:srgbClr val="FFFFFF"/>
              </a:solidFill>
              <a:prstDash val="solid"/>
              <a:round/>
            </a:ln>
          </a:right>
          <a:top>
            <a:ln w="25400" cap="flat">
              <a:solidFill>
                <a:srgbClr val="FFFFFF"/>
              </a:solidFill>
              <a:prstDash val="solid"/>
              <a:round/>
            </a:ln>
          </a:top>
          <a:bottom>
            <a:ln w="76200" cap="flat">
              <a:solidFill>
                <a:srgbClr val="FFFFFF"/>
              </a:solidFill>
              <a:prstDash val="solid"/>
              <a:round/>
            </a:ln>
          </a:bottom>
          <a:insideH>
            <a:ln w="25400" cap="flat">
              <a:solidFill>
                <a:srgbClr val="FFFFFF"/>
              </a:solidFill>
              <a:prstDash val="solid"/>
              <a:round/>
            </a:ln>
          </a:insideH>
          <a:insideV>
            <a:ln w="254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inor">
          <a:srgbClr val="000000"/>
        </a:fontRef>
        <a:srgbClr val="000000"/>
      </a:tcTxStyle>
      <a:tcStyle>
        <a:tcBdr>
          <a:left>
            <a:ln w="25400" cap="flat">
              <a:solidFill>
                <a:srgbClr val="FFFFFF"/>
              </a:solidFill>
              <a:prstDash val="solid"/>
              <a:round/>
            </a:ln>
          </a:left>
          <a:right>
            <a:ln w="25400" cap="flat">
              <a:solidFill>
                <a:srgbClr val="FFFFFF"/>
              </a:solidFill>
              <a:prstDash val="solid"/>
              <a:round/>
            </a:ln>
          </a:right>
          <a:top>
            <a:ln w="25400" cap="flat">
              <a:solidFill>
                <a:srgbClr val="FFFFFF"/>
              </a:solidFill>
              <a:prstDash val="solid"/>
              <a:round/>
            </a:ln>
          </a:top>
          <a:bottom>
            <a:ln w="25400" cap="flat">
              <a:solidFill>
                <a:srgbClr val="FFFFFF"/>
              </a:solidFill>
              <a:prstDash val="solid"/>
              <a:round/>
            </a:ln>
          </a:bottom>
          <a:insideH>
            <a:ln w="25400" cap="flat">
              <a:solidFill>
                <a:srgbClr val="FFFFFF"/>
              </a:solidFill>
              <a:prstDash val="solid"/>
              <a:round/>
            </a:ln>
          </a:insideH>
          <a:insideV>
            <a:ln w="25400" cap="flat">
              <a:solidFill>
                <a:srgbClr val="FFFFFF"/>
              </a:solidFill>
              <a:prstDash val="solid"/>
              <a:round/>
            </a:ln>
          </a:insideV>
        </a:tcBdr>
        <a:fill>
          <a:solidFill>
            <a:srgbClr val="FCDCCE"/>
          </a:solidFill>
        </a:fill>
      </a:tcStyle>
    </a:wholeTbl>
    <a:band2H>
      <a:tcTxStyle b="def" i="def"/>
      <a:tcStyle>
        <a:tcBdr/>
        <a:fill>
          <a:solidFill>
            <a:srgbClr val="FDEEE8"/>
          </a:solidFill>
        </a:fill>
      </a:tcStyle>
    </a:band2H>
    <a:firstCol>
      <a:tcTxStyle b="on" i="off">
        <a:fontRef idx="minor">
          <a:srgbClr val="FFFFFF"/>
        </a:fontRef>
        <a:srgbClr val="FFFFFF"/>
      </a:tcTxStyle>
      <a:tcStyle>
        <a:tcBdr>
          <a:left>
            <a:ln w="25400" cap="flat">
              <a:solidFill>
                <a:srgbClr val="FFFFFF"/>
              </a:solidFill>
              <a:prstDash val="solid"/>
              <a:round/>
            </a:ln>
          </a:left>
          <a:right>
            <a:ln w="25400" cap="flat">
              <a:solidFill>
                <a:srgbClr val="FFFFFF"/>
              </a:solidFill>
              <a:prstDash val="solid"/>
              <a:round/>
            </a:ln>
          </a:right>
          <a:top>
            <a:ln w="25400" cap="flat">
              <a:solidFill>
                <a:srgbClr val="FFFFFF"/>
              </a:solidFill>
              <a:prstDash val="solid"/>
              <a:round/>
            </a:ln>
          </a:top>
          <a:bottom>
            <a:ln w="25400" cap="flat">
              <a:solidFill>
                <a:srgbClr val="FFFFFF"/>
              </a:solidFill>
              <a:prstDash val="solid"/>
              <a:round/>
            </a:ln>
          </a:bottom>
          <a:insideH>
            <a:ln w="25400" cap="flat">
              <a:solidFill>
                <a:srgbClr val="FFFFFF"/>
              </a:solidFill>
              <a:prstDash val="solid"/>
              <a:round/>
            </a:ln>
          </a:insideH>
          <a:insideV>
            <a:ln w="25400" cap="flat">
              <a:solidFill>
                <a:srgbClr val="FFFFFF"/>
              </a:solidFill>
              <a:prstDash val="solid"/>
              <a:round/>
            </a:ln>
          </a:insideV>
        </a:tcBdr>
        <a:fill>
          <a:solidFill>
            <a:schemeClr val="accent6"/>
          </a:solidFill>
        </a:fill>
      </a:tcStyle>
    </a:firstCol>
    <a:lastRow>
      <a:tcTxStyle b="on" i="off">
        <a:fontRef idx="minor">
          <a:srgbClr val="FFFFFF"/>
        </a:fontRef>
        <a:srgbClr val="FFFFFF"/>
      </a:tcTxStyle>
      <a:tcStyle>
        <a:tcBdr>
          <a:left>
            <a:ln w="25400" cap="flat">
              <a:solidFill>
                <a:srgbClr val="FFFFFF"/>
              </a:solidFill>
              <a:prstDash val="solid"/>
              <a:round/>
            </a:ln>
          </a:left>
          <a:right>
            <a:ln w="25400" cap="flat">
              <a:solidFill>
                <a:srgbClr val="FFFFFF"/>
              </a:solidFill>
              <a:prstDash val="solid"/>
              <a:round/>
            </a:ln>
          </a:right>
          <a:top>
            <a:ln w="76200" cap="flat">
              <a:solidFill>
                <a:srgbClr val="FFFFFF"/>
              </a:solidFill>
              <a:prstDash val="solid"/>
              <a:round/>
            </a:ln>
          </a:top>
          <a:bottom>
            <a:ln w="25400" cap="flat">
              <a:solidFill>
                <a:srgbClr val="FFFFFF"/>
              </a:solidFill>
              <a:prstDash val="solid"/>
              <a:round/>
            </a:ln>
          </a:bottom>
          <a:insideH>
            <a:ln w="25400" cap="flat">
              <a:solidFill>
                <a:srgbClr val="FFFFFF"/>
              </a:solidFill>
              <a:prstDash val="solid"/>
              <a:round/>
            </a:ln>
          </a:insideH>
          <a:insideV>
            <a:ln w="25400" cap="flat">
              <a:solidFill>
                <a:srgbClr val="FFFFFF"/>
              </a:solidFill>
              <a:prstDash val="solid"/>
              <a:round/>
            </a:ln>
          </a:insideV>
        </a:tcBdr>
        <a:fill>
          <a:solidFill>
            <a:schemeClr val="accent6"/>
          </a:solidFill>
        </a:fill>
      </a:tcStyle>
    </a:lastRow>
    <a:firstRow>
      <a:tcTxStyle b="on" i="off">
        <a:fontRef idx="minor">
          <a:srgbClr val="FFFFFF"/>
        </a:fontRef>
        <a:srgbClr val="FFFFFF"/>
      </a:tcTxStyle>
      <a:tcStyle>
        <a:tcBdr>
          <a:left>
            <a:ln w="25400" cap="flat">
              <a:solidFill>
                <a:srgbClr val="FFFFFF"/>
              </a:solidFill>
              <a:prstDash val="solid"/>
              <a:round/>
            </a:ln>
          </a:left>
          <a:right>
            <a:ln w="25400" cap="flat">
              <a:solidFill>
                <a:srgbClr val="FFFFFF"/>
              </a:solidFill>
              <a:prstDash val="solid"/>
              <a:round/>
            </a:ln>
          </a:right>
          <a:top>
            <a:ln w="25400" cap="flat">
              <a:solidFill>
                <a:srgbClr val="FFFFFF"/>
              </a:solidFill>
              <a:prstDash val="solid"/>
              <a:round/>
            </a:ln>
          </a:top>
          <a:bottom>
            <a:ln w="76200" cap="flat">
              <a:solidFill>
                <a:srgbClr val="FFFFFF"/>
              </a:solidFill>
              <a:prstDash val="solid"/>
              <a:round/>
            </a:ln>
          </a:bottom>
          <a:insideH>
            <a:ln w="25400" cap="flat">
              <a:solidFill>
                <a:srgbClr val="FFFFFF"/>
              </a:solidFill>
              <a:prstDash val="solid"/>
              <a:round/>
            </a:ln>
          </a:insideH>
          <a:insideV>
            <a:ln w="254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inor">
          <a:srgbClr val="000000"/>
        </a:fontRef>
        <a:srgbClr val="000000"/>
      </a:tcTxStyle>
      <a:tcStyle>
        <a:tcBdr>
          <a:left>
            <a:ln w="25400" cap="flat">
              <a:noFill/>
              <a:miter lim="400000"/>
            </a:ln>
          </a:left>
          <a:right>
            <a:ln w="25400" cap="flat">
              <a:noFill/>
              <a:miter lim="400000"/>
            </a:ln>
          </a:right>
          <a:top>
            <a:ln w="25400" cap="flat">
              <a:noFill/>
              <a:miter lim="400000"/>
            </a:ln>
          </a:top>
          <a:bottom>
            <a:ln w="25400" cap="flat">
              <a:noFill/>
              <a:miter lim="400000"/>
            </a:ln>
          </a:bottom>
          <a:insideH>
            <a:ln w="25400" cap="flat">
              <a:noFill/>
              <a:miter lim="400000"/>
            </a:ln>
          </a:insideH>
          <a:insideV>
            <a:ln w="25400" cap="flat">
              <a:noFill/>
              <a:miter lim="400000"/>
            </a:ln>
          </a:insideV>
        </a:tcBdr>
        <a:fill>
          <a:solidFill>
            <a:srgbClr val="E6E6E6"/>
          </a:solidFill>
        </a:fill>
      </a:tcStyle>
    </a:wholeTbl>
    <a:band2H>
      <a:tcTxStyle b="def" i="def"/>
      <a:tcStyle>
        <a:tcBdr/>
        <a:fill>
          <a:solidFill>
            <a:srgbClr val="FFFFFF"/>
          </a:solidFill>
        </a:fill>
      </a:tcStyle>
    </a:band2H>
    <a:firstCol>
      <a:tcTxStyle b="on" i="off">
        <a:fontRef idx="minor">
          <a:srgbClr val="FFFFFF"/>
        </a:fontRef>
        <a:srgbClr val="FFFFFF"/>
      </a:tcTxStyle>
      <a:tcStyle>
        <a:tcBdr>
          <a:left>
            <a:ln w="25400" cap="flat">
              <a:noFill/>
              <a:miter lim="400000"/>
            </a:ln>
          </a:left>
          <a:right>
            <a:ln w="25400" cap="flat">
              <a:noFill/>
              <a:miter lim="400000"/>
            </a:ln>
          </a:right>
          <a:top>
            <a:ln w="25400" cap="flat">
              <a:noFill/>
              <a:miter lim="400000"/>
            </a:ln>
          </a:top>
          <a:bottom>
            <a:ln w="25400" cap="flat">
              <a:noFill/>
              <a:miter lim="400000"/>
            </a:ln>
          </a:bottom>
          <a:insideH>
            <a:ln w="25400" cap="flat">
              <a:noFill/>
              <a:miter lim="400000"/>
            </a:ln>
          </a:insideH>
          <a:insideV>
            <a:ln w="25400" cap="flat">
              <a:noFill/>
              <a:miter lim="400000"/>
            </a:ln>
          </a:insideV>
        </a:tcBdr>
        <a:fill>
          <a:solidFill>
            <a:schemeClr val="accent1"/>
          </a:solidFill>
        </a:fill>
      </a:tcStyle>
    </a:firstCol>
    <a:lastRow>
      <a:tcTxStyle b="on" i="off">
        <a:fontRef idx="minor">
          <a:srgbClr val="000000"/>
        </a:fontRef>
        <a:srgbClr val="000000"/>
      </a:tcTxStyle>
      <a:tcStyle>
        <a:tcBdr>
          <a:left>
            <a:ln w="25400" cap="flat">
              <a:noFill/>
              <a:miter lim="400000"/>
            </a:ln>
          </a:left>
          <a:right>
            <a:ln w="25400" cap="flat">
              <a:noFill/>
              <a:miter lim="400000"/>
            </a:ln>
          </a:right>
          <a:top>
            <a:ln w="101600" cap="flat">
              <a:solidFill>
                <a:srgbClr val="000000"/>
              </a:solidFill>
              <a:prstDash val="solid"/>
              <a:round/>
            </a:ln>
          </a:top>
          <a:bottom>
            <a:ln w="50800" cap="flat">
              <a:solidFill>
                <a:srgbClr val="000000"/>
              </a:solidFill>
              <a:prstDash val="solid"/>
              <a:round/>
            </a:ln>
          </a:bottom>
          <a:insideH>
            <a:ln w="25400" cap="flat">
              <a:noFill/>
              <a:miter lim="400000"/>
            </a:ln>
          </a:insideH>
          <a:insideV>
            <a:ln w="25400" cap="flat">
              <a:noFill/>
              <a:miter lim="400000"/>
            </a:ln>
          </a:insideV>
        </a:tcBdr>
        <a:fill>
          <a:solidFill>
            <a:srgbClr val="FFFFFF"/>
          </a:solidFill>
        </a:fill>
      </a:tcStyle>
    </a:lastRow>
    <a:firstRow>
      <a:tcTxStyle b="on" i="off">
        <a:fontRef idx="minor">
          <a:srgbClr val="FFFFFF"/>
        </a:fontRef>
        <a:srgbClr val="FFFFFF"/>
      </a:tcTxStyle>
      <a:tcStyle>
        <a:tcBdr>
          <a:left>
            <a:ln w="25400" cap="flat">
              <a:noFill/>
              <a:miter lim="400000"/>
            </a:ln>
          </a:left>
          <a:right>
            <a:ln w="25400" cap="flat">
              <a:noFill/>
              <a:miter lim="400000"/>
            </a:ln>
          </a:right>
          <a:top>
            <a:ln w="50800" cap="flat">
              <a:solidFill>
                <a:srgbClr val="000000"/>
              </a:solidFill>
              <a:prstDash val="solid"/>
              <a:round/>
            </a:ln>
          </a:top>
          <a:bottom>
            <a:ln w="50800" cap="flat">
              <a:solidFill>
                <a:srgbClr val="000000"/>
              </a:solidFill>
              <a:prstDash val="solid"/>
              <a:round/>
            </a:ln>
          </a:bottom>
          <a:insideH>
            <a:ln w="25400" cap="flat">
              <a:noFill/>
              <a:miter lim="400000"/>
            </a:ln>
          </a:insideH>
          <a:insideV>
            <a:ln w="25400" cap="flat">
              <a:noFill/>
              <a:miter lim="400000"/>
            </a:ln>
          </a:insideV>
        </a:tcBdr>
        <a:fill>
          <a:solidFill>
            <a:schemeClr val="accent1"/>
          </a:solidFill>
        </a:fill>
      </a:tcStyle>
    </a:firstRow>
  </a:tblStyle>
  <a:tblStyle styleId="{33BA23B1-9221-436E-865A-0063620EA4FD}" styleName="">
    <a:tblBg/>
    <a:wholeTbl>
      <a:tcTxStyle b="off" i="off">
        <a:fontRef idx="minor">
          <a:srgbClr val="000000"/>
        </a:fontRef>
        <a:srgbClr val="000000"/>
      </a:tcTxStyle>
      <a:tcStyle>
        <a:tcBdr>
          <a:left>
            <a:ln w="25400" cap="flat">
              <a:solidFill>
                <a:srgbClr val="FFFFFF"/>
              </a:solidFill>
              <a:prstDash val="solid"/>
              <a:round/>
            </a:ln>
          </a:left>
          <a:right>
            <a:ln w="25400" cap="flat">
              <a:solidFill>
                <a:srgbClr val="FFFFFF"/>
              </a:solidFill>
              <a:prstDash val="solid"/>
              <a:round/>
            </a:ln>
          </a:right>
          <a:top>
            <a:ln w="25400" cap="flat">
              <a:solidFill>
                <a:srgbClr val="FFFFFF"/>
              </a:solidFill>
              <a:prstDash val="solid"/>
              <a:round/>
            </a:ln>
          </a:top>
          <a:bottom>
            <a:ln w="25400" cap="flat">
              <a:solidFill>
                <a:srgbClr val="FFFFFF"/>
              </a:solidFill>
              <a:prstDash val="solid"/>
              <a:round/>
            </a:ln>
          </a:bottom>
          <a:insideH>
            <a:ln w="25400" cap="flat">
              <a:solidFill>
                <a:srgbClr val="FFFFFF"/>
              </a:solidFill>
              <a:prstDash val="solid"/>
              <a:round/>
            </a:ln>
          </a:insideH>
          <a:insideV>
            <a:ln w="25400" cap="flat">
              <a:solidFill>
                <a:srgbClr val="FFFFFF"/>
              </a:solidFill>
              <a:prstDash val="solid"/>
              <a:round/>
            </a:ln>
          </a:insideV>
        </a:tcBdr>
        <a:fill>
          <a:solidFill>
            <a:srgbClr val="CACACA"/>
          </a:solidFill>
        </a:fill>
      </a:tcStyle>
    </a:wholeTbl>
    <a:band2H>
      <a:tcTxStyle b="def" i="def"/>
      <a:tcStyle>
        <a:tcBdr/>
        <a:fill>
          <a:solidFill>
            <a:srgbClr val="E6E6E6"/>
          </a:solidFill>
        </a:fill>
      </a:tcStyle>
    </a:band2H>
    <a:firstCol>
      <a:tcTxStyle b="on" i="off">
        <a:fontRef idx="minor">
          <a:srgbClr val="FFFFFF"/>
        </a:fontRef>
        <a:srgbClr val="FFFFFF"/>
      </a:tcTxStyle>
      <a:tcStyle>
        <a:tcBdr>
          <a:left>
            <a:ln w="25400" cap="flat">
              <a:solidFill>
                <a:srgbClr val="FFFFFF"/>
              </a:solidFill>
              <a:prstDash val="solid"/>
              <a:round/>
            </a:ln>
          </a:left>
          <a:right>
            <a:ln w="25400" cap="flat">
              <a:solidFill>
                <a:srgbClr val="FFFFFF"/>
              </a:solidFill>
              <a:prstDash val="solid"/>
              <a:round/>
            </a:ln>
          </a:right>
          <a:top>
            <a:ln w="25400" cap="flat">
              <a:solidFill>
                <a:srgbClr val="FFFFFF"/>
              </a:solidFill>
              <a:prstDash val="solid"/>
              <a:round/>
            </a:ln>
          </a:top>
          <a:bottom>
            <a:ln w="25400" cap="flat">
              <a:solidFill>
                <a:srgbClr val="FFFFFF"/>
              </a:solidFill>
              <a:prstDash val="solid"/>
              <a:round/>
            </a:ln>
          </a:bottom>
          <a:insideH>
            <a:ln w="25400" cap="flat">
              <a:solidFill>
                <a:srgbClr val="FFFFFF"/>
              </a:solidFill>
              <a:prstDash val="solid"/>
              <a:round/>
            </a:ln>
          </a:insideH>
          <a:insideV>
            <a:ln w="25400" cap="flat">
              <a:solidFill>
                <a:srgbClr val="FFFFFF"/>
              </a:solidFill>
              <a:prstDash val="solid"/>
              <a:round/>
            </a:ln>
          </a:insideV>
        </a:tcBdr>
        <a:fill>
          <a:solidFill>
            <a:srgbClr val="000000"/>
          </a:solidFill>
        </a:fill>
      </a:tcStyle>
    </a:firstCol>
    <a:lastRow>
      <a:tcTxStyle b="on" i="off">
        <a:fontRef idx="minor">
          <a:srgbClr val="FFFFFF"/>
        </a:fontRef>
        <a:srgbClr val="FFFFFF"/>
      </a:tcTxStyle>
      <a:tcStyle>
        <a:tcBdr>
          <a:left>
            <a:ln w="25400" cap="flat">
              <a:solidFill>
                <a:srgbClr val="FFFFFF"/>
              </a:solidFill>
              <a:prstDash val="solid"/>
              <a:round/>
            </a:ln>
          </a:left>
          <a:right>
            <a:ln w="25400" cap="flat">
              <a:solidFill>
                <a:srgbClr val="FFFFFF"/>
              </a:solidFill>
              <a:prstDash val="solid"/>
              <a:round/>
            </a:ln>
          </a:right>
          <a:top>
            <a:ln w="76200" cap="flat">
              <a:solidFill>
                <a:srgbClr val="FFFFFF"/>
              </a:solidFill>
              <a:prstDash val="solid"/>
              <a:round/>
            </a:ln>
          </a:top>
          <a:bottom>
            <a:ln w="25400" cap="flat">
              <a:solidFill>
                <a:srgbClr val="FFFFFF"/>
              </a:solidFill>
              <a:prstDash val="solid"/>
              <a:round/>
            </a:ln>
          </a:bottom>
          <a:insideH>
            <a:ln w="25400" cap="flat">
              <a:solidFill>
                <a:srgbClr val="FFFFFF"/>
              </a:solidFill>
              <a:prstDash val="solid"/>
              <a:round/>
            </a:ln>
          </a:insideH>
          <a:insideV>
            <a:ln w="25400" cap="flat">
              <a:solidFill>
                <a:srgbClr val="FFFFFF"/>
              </a:solidFill>
              <a:prstDash val="solid"/>
              <a:round/>
            </a:ln>
          </a:insideV>
        </a:tcBdr>
        <a:fill>
          <a:solidFill>
            <a:srgbClr val="000000"/>
          </a:solidFill>
        </a:fill>
      </a:tcStyle>
    </a:lastRow>
    <a:firstRow>
      <a:tcTxStyle b="on" i="off">
        <a:fontRef idx="minor">
          <a:srgbClr val="FFFFFF"/>
        </a:fontRef>
        <a:srgbClr val="FFFFFF"/>
      </a:tcTxStyle>
      <a:tcStyle>
        <a:tcBdr>
          <a:left>
            <a:ln w="25400" cap="flat">
              <a:solidFill>
                <a:srgbClr val="FFFFFF"/>
              </a:solidFill>
              <a:prstDash val="solid"/>
              <a:round/>
            </a:ln>
          </a:left>
          <a:right>
            <a:ln w="25400" cap="flat">
              <a:solidFill>
                <a:srgbClr val="FFFFFF"/>
              </a:solidFill>
              <a:prstDash val="solid"/>
              <a:round/>
            </a:ln>
          </a:right>
          <a:top>
            <a:ln w="25400" cap="flat">
              <a:solidFill>
                <a:srgbClr val="FFFFFF"/>
              </a:solidFill>
              <a:prstDash val="solid"/>
              <a:round/>
            </a:ln>
          </a:top>
          <a:bottom>
            <a:ln w="76200" cap="flat">
              <a:solidFill>
                <a:srgbClr val="FFFFFF"/>
              </a:solidFill>
              <a:prstDash val="solid"/>
              <a:round/>
            </a:ln>
          </a:bottom>
          <a:insideH>
            <a:ln w="25400" cap="flat">
              <a:solidFill>
                <a:srgbClr val="FFFFFF"/>
              </a:solidFill>
              <a:prstDash val="solid"/>
              <a:round/>
            </a:ln>
          </a:insideH>
          <a:insideV>
            <a:ln w="254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inor">
          <a:srgbClr val="000000"/>
        </a:fontRef>
        <a:srgbClr val="000000"/>
      </a:tcTxStyle>
      <a:tcStyle>
        <a:tcBdr>
          <a:left>
            <a:ln w="25400" cap="flat">
              <a:solidFill>
                <a:srgbClr val="000000"/>
              </a:solidFill>
              <a:prstDash val="solid"/>
              <a:round/>
            </a:ln>
          </a:left>
          <a:right>
            <a:ln w="25400" cap="flat">
              <a:solidFill>
                <a:srgbClr val="000000"/>
              </a:solidFill>
              <a:prstDash val="solid"/>
              <a:round/>
            </a:ln>
          </a:right>
          <a:top>
            <a:ln w="25400" cap="flat">
              <a:solidFill>
                <a:srgbClr val="000000"/>
              </a:solidFill>
              <a:prstDash val="solid"/>
              <a:round/>
            </a:ln>
          </a:top>
          <a:bottom>
            <a:ln w="25400" cap="flat">
              <a:solidFill>
                <a:srgbClr val="000000"/>
              </a:solidFill>
              <a:prstDash val="solid"/>
              <a:round/>
            </a:ln>
          </a:bottom>
          <a:insideH>
            <a:ln w="25400" cap="flat">
              <a:solidFill>
                <a:srgbClr val="000000"/>
              </a:solidFill>
              <a:prstDash val="solid"/>
              <a:round/>
            </a:ln>
          </a:insideH>
          <a:insideV>
            <a:ln w="25400" cap="flat">
              <a:solidFill>
                <a:srgbClr val="000000"/>
              </a:solidFill>
              <a:prstDash val="solid"/>
              <a:round/>
            </a:ln>
          </a:insideV>
        </a:tcBdr>
        <a:fill>
          <a:solidFill>
            <a:srgbClr val="000000">
              <a:alpha val="20000"/>
            </a:srgbClr>
          </a:solidFill>
        </a:fill>
      </a:tcStyle>
    </a:wholeTbl>
    <a:band2H>
      <a:tcTxStyle b="def" i="def"/>
      <a:tcStyle>
        <a:tcBdr/>
        <a:fill>
          <a:solidFill>
            <a:srgbClr val="FFFFFF"/>
          </a:solidFill>
        </a:fill>
      </a:tcStyle>
    </a:band2H>
    <a:firstCol>
      <a:tcTxStyle b="on" i="off">
        <a:fontRef idx="minor">
          <a:srgbClr val="000000"/>
        </a:fontRef>
        <a:srgbClr val="000000"/>
      </a:tcTxStyle>
      <a:tcStyle>
        <a:tcBdr>
          <a:left>
            <a:ln w="25400" cap="flat">
              <a:solidFill>
                <a:srgbClr val="000000"/>
              </a:solidFill>
              <a:prstDash val="solid"/>
              <a:round/>
            </a:ln>
          </a:left>
          <a:right>
            <a:ln w="25400" cap="flat">
              <a:solidFill>
                <a:srgbClr val="000000"/>
              </a:solidFill>
              <a:prstDash val="solid"/>
              <a:round/>
            </a:ln>
          </a:right>
          <a:top>
            <a:ln w="25400" cap="flat">
              <a:solidFill>
                <a:srgbClr val="000000"/>
              </a:solidFill>
              <a:prstDash val="solid"/>
              <a:round/>
            </a:ln>
          </a:top>
          <a:bottom>
            <a:ln w="25400" cap="flat">
              <a:solidFill>
                <a:srgbClr val="000000"/>
              </a:solidFill>
              <a:prstDash val="solid"/>
              <a:round/>
            </a:ln>
          </a:bottom>
          <a:insideH>
            <a:ln w="25400" cap="flat">
              <a:solidFill>
                <a:srgbClr val="000000"/>
              </a:solidFill>
              <a:prstDash val="solid"/>
              <a:round/>
            </a:ln>
          </a:insideH>
          <a:insideV>
            <a:ln w="25400" cap="flat">
              <a:solidFill>
                <a:srgbClr val="000000"/>
              </a:solidFill>
              <a:prstDash val="solid"/>
              <a:round/>
            </a:ln>
          </a:insideV>
        </a:tcBdr>
        <a:fill>
          <a:solidFill>
            <a:srgbClr val="000000">
              <a:alpha val="20000"/>
            </a:srgbClr>
          </a:solidFill>
        </a:fill>
      </a:tcStyle>
    </a:firstCol>
    <a:lastRow>
      <a:tcTxStyle b="on" i="off">
        <a:fontRef idx="minor">
          <a:srgbClr val="000000"/>
        </a:fontRef>
        <a:srgbClr val="000000"/>
      </a:tcTxStyle>
      <a:tcStyle>
        <a:tcBdr>
          <a:left>
            <a:ln w="25400" cap="flat">
              <a:solidFill>
                <a:srgbClr val="000000"/>
              </a:solidFill>
              <a:prstDash val="solid"/>
              <a:round/>
            </a:ln>
          </a:left>
          <a:right>
            <a:ln w="25400" cap="flat">
              <a:solidFill>
                <a:srgbClr val="000000"/>
              </a:solidFill>
              <a:prstDash val="solid"/>
              <a:round/>
            </a:ln>
          </a:right>
          <a:top>
            <a:ln w="101600" cap="flat">
              <a:solidFill>
                <a:srgbClr val="000000"/>
              </a:solidFill>
              <a:prstDash val="solid"/>
              <a:round/>
            </a:ln>
          </a:top>
          <a:bottom>
            <a:ln w="25400" cap="flat">
              <a:solidFill>
                <a:srgbClr val="000000"/>
              </a:solidFill>
              <a:prstDash val="solid"/>
              <a:round/>
            </a:ln>
          </a:bottom>
          <a:insideH>
            <a:ln w="25400" cap="flat">
              <a:solidFill>
                <a:srgbClr val="000000"/>
              </a:solidFill>
              <a:prstDash val="solid"/>
              <a:round/>
            </a:ln>
          </a:insideH>
          <a:insideV>
            <a:ln w="25400" cap="flat">
              <a:solidFill>
                <a:srgbClr val="000000"/>
              </a:solidFill>
              <a:prstDash val="solid"/>
              <a:round/>
            </a:ln>
          </a:insideV>
        </a:tcBdr>
        <a:fill>
          <a:noFill/>
        </a:fill>
      </a:tcStyle>
    </a:lastRow>
    <a:firstRow>
      <a:tcTxStyle b="on" i="off">
        <a:fontRef idx="minor">
          <a:srgbClr val="000000"/>
        </a:fontRef>
        <a:srgbClr val="000000"/>
      </a:tcTxStyle>
      <a:tcStyle>
        <a:tcBdr>
          <a:left>
            <a:ln w="25400" cap="flat">
              <a:solidFill>
                <a:srgbClr val="000000"/>
              </a:solidFill>
              <a:prstDash val="solid"/>
              <a:round/>
            </a:ln>
          </a:left>
          <a:right>
            <a:ln w="25400" cap="flat">
              <a:solidFill>
                <a:srgbClr val="000000"/>
              </a:solidFill>
              <a:prstDash val="solid"/>
              <a:round/>
            </a:ln>
          </a:right>
          <a:top>
            <a:ln w="25400" cap="flat">
              <a:solidFill>
                <a:srgbClr val="000000"/>
              </a:solidFill>
              <a:prstDash val="solid"/>
              <a:round/>
            </a:ln>
          </a:top>
          <a:bottom>
            <a:ln w="50800" cap="flat">
              <a:solidFill>
                <a:srgbClr val="000000"/>
              </a:solidFill>
              <a:prstDash val="solid"/>
              <a:round/>
            </a:ln>
          </a:bottom>
          <a:insideH>
            <a:ln w="25400" cap="flat">
              <a:solidFill>
                <a:srgbClr val="000000"/>
              </a:solidFill>
              <a:prstDash val="solid"/>
              <a:round/>
            </a:ln>
          </a:insideH>
          <a:insideV>
            <a:ln w="254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Comments="1"/>
</file>

<file path=ppt/_rels/presentation.xml.rels><?xml version="1.0" encoding="UTF-8"?>
<Relationships xmlns="http://schemas.openxmlformats.org/package/2006/relationships"><Relationship Id="rId1" Type="http://schemas.openxmlformats.org/officeDocument/2006/relationships/presProps" Target="presProps.xml"/><Relationship Id="rId2" Type="http://schemas.openxmlformats.org/officeDocument/2006/relationships/viewProps" Target="viewProps.xml"/><Relationship Id="rId3" Type="http://schemas.openxmlformats.org/officeDocument/2006/relationships/commentAuthors" Target="commentAuthor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theme" Target="theme/theme1.xml"/><Relationship Id="rId7" Type="http://schemas.openxmlformats.org/officeDocument/2006/relationships/notesMaster" Target="notesMasters/notesMaster1.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20" Type="http://schemas.openxmlformats.org/officeDocument/2006/relationships/slide" Target="slides/slide13.xml"/><Relationship Id="rId21" Type="http://schemas.openxmlformats.org/officeDocument/2006/relationships/slide" Target="slides/slide14.xml"/><Relationship Id="rId22" Type="http://schemas.openxmlformats.org/officeDocument/2006/relationships/slide" Target="slides/slide15.xml"/><Relationship Id="rId23" Type="http://schemas.openxmlformats.org/officeDocument/2006/relationships/slide" Target="slides/slide16.xml"/><Relationship Id="rId24" Type="http://schemas.openxmlformats.org/officeDocument/2006/relationships/slide" Target="slides/slide17.xml"/><Relationship Id="rId25" Type="http://schemas.openxmlformats.org/officeDocument/2006/relationships/slide" Target="slides/slide18.xml"/><Relationship Id="rId26" Type="http://schemas.openxmlformats.org/officeDocument/2006/relationships/slide" Target="slides/slide19.xml"/><Relationship Id="rId27" Type="http://schemas.openxmlformats.org/officeDocument/2006/relationships/slide" Target="slides/slide20.xml"/><Relationship Id="rId28" Type="http://schemas.openxmlformats.org/officeDocument/2006/relationships/slide" Target="slides/slide21.xml"/><Relationship Id="rId29" Type="http://schemas.openxmlformats.org/officeDocument/2006/relationships/slide" Target="slides/slide22.xml"/><Relationship Id="rId30" Type="http://schemas.openxmlformats.org/officeDocument/2006/relationships/slide" Target="slides/slide23.xml"/><Relationship Id="rId31" Type="http://schemas.openxmlformats.org/officeDocument/2006/relationships/slide" Target="slides/slide24.xml"/><Relationship Id="rId32" Type="http://schemas.openxmlformats.org/officeDocument/2006/relationships/slide" Target="slides/slide25.xml"/><Relationship Id="rId33" Type="http://schemas.openxmlformats.org/officeDocument/2006/relationships/slide" Target="slides/slide26.xml"/><Relationship Id="rId34" Type="http://schemas.openxmlformats.org/officeDocument/2006/relationships/slide" Target="slides/slide27.xml"/><Relationship Id="rId35" Type="http://schemas.openxmlformats.org/officeDocument/2006/relationships/slide" Target="slides/slide28.xml"/><Relationship Id="rId36" Type="http://schemas.openxmlformats.org/officeDocument/2006/relationships/slide" Target="slides/slide29.xml"/><Relationship Id="rId37" Type="http://schemas.openxmlformats.org/officeDocument/2006/relationships/slide" Target="slides/slide30.xml"/><Relationship Id="rId38" Type="http://schemas.openxmlformats.org/officeDocument/2006/relationships/slide" Target="slides/slide31.xml"/><Relationship Id="rId39" Type="http://schemas.openxmlformats.org/officeDocument/2006/relationships/slide" Target="slides/slide32.xml"/><Relationship Id="rId40" Type="http://schemas.openxmlformats.org/officeDocument/2006/relationships/slide" Target="slides/slide33.xml"/><Relationship Id="rId41" Type="http://schemas.openxmlformats.org/officeDocument/2006/relationships/slide" Target="slides/slide34.xml"/><Relationship Id="rId42" Type="http://schemas.openxmlformats.org/officeDocument/2006/relationships/slide" Target="slides/slide35.xml"/><Relationship Id="rId43" Type="http://schemas.openxmlformats.org/officeDocument/2006/relationships/slide" Target="slides/slide36.xml"/><Relationship Id="rId44" Type="http://schemas.openxmlformats.org/officeDocument/2006/relationships/slide" Target="slides/slide37.xml"/><Relationship Id="rId45" Type="http://schemas.openxmlformats.org/officeDocument/2006/relationships/slide" Target="slides/slide38.xml"/><Relationship Id="rId46" Type="http://schemas.openxmlformats.org/officeDocument/2006/relationships/slide" Target="slides/slide39.xml"/><Relationship Id="rId47" Type="http://schemas.openxmlformats.org/officeDocument/2006/relationships/slide" Target="slides/slide40.xml"/><Relationship Id="rId48" Type="http://schemas.openxmlformats.org/officeDocument/2006/relationships/slide" Target="slides/slide41.xml"/><Relationship Id="rId49" Type="http://schemas.openxmlformats.org/officeDocument/2006/relationships/slide" Target="slides/slide42.xml"/><Relationship Id="rId50" Type="http://schemas.openxmlformats.org/officeDocument/2006/relationships/slide" Target="slides/slide43.xml"/><Relationship Id="rId51" Type="http://schemas.openxmlformats.org/officeDocument/2006/relationships/slide" Target="slides/slide44.xml"/><Relationship Id="rId52" Type="http://schemas.openxmlformats.org/officeDocument/2006/relationships/slide" Target="slides/slide45.xml"/></Relationships>

</file>

<file path=ppt/notesMasters/_rels/notesMaster1.xml.rels><?xml version="1.0" encoding="UTF-8"?>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spTree>
      <p:nvGrpSpPr>
        <p:cNvPr id="1" name=""/>
        <p:cNvGrpSpPr/>
        <p:nvPr/>
      </p:nvGrpSpPr>
      <p:grpSpPr>
        <a:xfrm>
          <a:off x="0" y="0"/>
          <a:ext cx="0" cy="0"/>
          <a:chOff x="0" y="0"/>
          <a:chExt cx="0" cy="0"/>
        </a:xfrm>
      </p:grpSpPr>
      <p:sp>
        <p:nvSpPr>
          <p:cNvPr id="128" name="Shape 128"/>
          <p:cNvSpPr/>
          <p:nvPr>
            <p:ph type="sldImg"/>
          </p:nvPr>
        </p:nvSpPr>
        <p:spPr>
          <a:xfrm>
            <a:off x="1143000" y="685800"/>
            <a:ext cx="4572000" cy="3429000"/>
          </a:xfrm>
          <a:prstGeom prst="rect">
            <a:avLst/>
          </a:prstGeom>
        </p:spPr>
        <p:txBody>
          <a:bodyPr/>
          <a:lstStyle/>
          <a:p>
            <a:pPr/>
          </a:p>
        </p:txBody>
      </p:sp>
      <p:sp>
        <p:nvSpPr>
          <p:cNvPr id="129" name="Shape 129"/>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algn="r" defTabSz="1828800" latinLnBrk="0">
      <a:defRPr sz="2400">
        <a:latin typeface="+mn-lt"/>
        <a:ea typeface="+mn-ea"/>
        <a:cs typeface="+mn-cs"/>
        <a:sym typeface="Calibri"/>
      </a:defRPr>
    </a:lvl1pPr>
    <a:lvl2pPr indent="228600" algn="r" defTabSz="1828800" latinLnBrk="0">
      <a:defRPr sz="2400">
        <a:latin typeface="+mn-lt"/>
        <a:ea typeface="+mn-ea"/>
        <a:cs typeface="+mn-cs"/>
        <a:sym typeface="Calibri"/>
      </a:defRPr>
    </a:lvl2pPr>
    <a:lvl3pPr indent="457200" algn="r" defTabSz="1828800" latinLnBrk="0">
      <a:defRPr sz="2400">
        <a:latin typeface="+mn-lt"/>
        <a:ea typeface="+mn-ea"/>
        <a:cs typeface="+mn-cs"/>
        <a:sym typeface="Calibri"/>
      </a:defRPr>
    </a:lvl3pPr>
    <a:lvl4pPr indent="685800" algn="r" defTabSz="1828800" latinLnBrk="0">
      <a:defRPr sz="2400">
        <a:latin typeface="+mn-lt"/>
        <a:ea typeface="+mn-ea"/>
        <a:cs typeface="+mn-cs"/>
        <a:sym typeface="Calibri"/>
      </a:defRPr>
    </a:lvl4pPr>
    <a:lvl5pPr indent="914400" algn="r" defTabSz="1828800" latinLnBrk="0">
      <a:defRPr sz="2400">
        <a:latin typeface="+mn-lt"/>
        <a:ea typeface="+mn-ea"/>
        <a:cs typeface="+mn-cs"/>
        <a:sym typeface="Calibri"/>
      </a:defRPr>
    </a:lvl5pPr>
    <a:lvl6pPr indent="1143000" algn="r" defTabSz="1828800" latinLnBrk="0">
      <a:defRPr sz="2400">
        <a:latin typeface="+mn-lt"/>
        <a:ea typeface="+mn-ea"/>
        <a:cs typeface="+mn-cs"/>
        <a:sym typeface="Calibri"/>
      </a:defRPr>
    </a:lvl6pPr>
    <a:lvl7pPr indent="1371600" algn="r" defTabSz="1828800" latinLnBrk="0">
      <a:defRPr sz="2400">
        <a:latin typeface="+mn-lt"/>
        <a:ea typeface="+mn-ea"/>
        <a:cs typeface="+mn-cs"/>
        <a:sym typeface="Calibri"/>
      </a:defRPr>
    </a:lvl7pPr>
    <a:lvl8pPr indent="1600200" algn="r" defTabSz="1828800" latinLnBrk="0">
      <a:defRPr sz="2400">
        <a:latin typeface="+mn-lt"/>
        <a:ea typeface="+mn-ea"/>
        <a:cs typeface="+mn-cs"/>
        <a:sym typeface="Calibri"/>
      </a:defRPr>
    </a:lvl8pPr>
    <a:lvl9pPr indent="1828800" algn="r" defTabSz="1828800" latinLnBrk="0">
      <a:defRPr sz="2400">
        <a:latin typeface="+mn-lt"/>
        <a:ea typeface="+mn-ea"/>
        <a:cs typeface="+mn-cs"/>
        <a:sym typeface="Calibri"/>
      </a:defRPr>
    </a:lvl9pPr>
  </p:notesStyle>
</p:notesMaster>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4.png"/></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itle" showMasterSp="1" showMasterPhAnim="1">
  <p:cSld name="شريحة عنوان">
    <p:spTree>
      <p:nvGrpSpPr>
        <p:cNvPr id="1" name=""/>
        <p:cNvGrpSpPr/>
        <p:nvPr/>
      </p:nvGrpSpPr>
      <p:grpSpPr>
        <a:xfrm>
          <a:off x="0" y="0"/>
          <a:ext cx="0" cy="0"/>
          <a:chOff x="0" y="0"/>
          <a:chExt cx="0" cy="0"/>
        </a:xfrm>
      </p:grpSpPr>
      <p:sp>
        <p:nvSpPr>
          <p:cNvPr id="11" name="Title Text"/>
          <p:cNvSpPr txBox="1"/>
          <p:nvPr>
            <p:ph type="title"/>
          </p:nvPr>
        </p:nvSpPr>
        <p:spPr>
          <a:xfrm>
            <a:off x="4419600" y="4260850"/>
            <a:ext cx="15544800" cy="2940050"/>
          </a:xfrm>
          <a:prstGeom prst="rect">
            <a:avLst/>
          </a:prstGeom>
        </p:spPr>
        <p:txBody>
          <a:bodyPr/>
          <a:lstStyle/>
          <a:p>
            <a:pPr/>
            <a:r>
              <a:t>Title Text</a:t>
            </a:r>
          </a:p>
        </p:txBody>
      </p:sp>
      <p:sp>
        <p:nvSpPr>
          <p:cNvPr id="12" name="Body Level One…"/>
          <p:cNvSpPr txBox="1"/>
          <p:nvPr>
            <p:ph type="body" sz="quarter" idx="1"/>
          </p:nvPr>
        </p:nvSpPr>
        <p:spPr>
          <a:xfrm>
            <a:off x="5791200" y="7772400"/>
            <a:ext cx="12801600" cy="3505200"/>
          </a:xfrm>
          <a:prstGeom prst="rect">
            <a:avLst/>
          </a:prstGeom>
        </p:spPr>
        <p:txBody>
          <a:bodyPr/>
          <a:lstStyle>
            <a:lvl1pPr marL="0" indent="0" algn="ctr">
              <a:buSzTx/>
              <a:buFontTx/>
              <a:buNone/>
              <a:defRPr>
                <a:solidFill>
                  <a:srgbClr val="888888"/>
                </a:solidFill>
              </a:defRPr>
            </a:lvl1pPr>
            <a:lvl2pPr marL="0" indent="457200" algn="ctr">
              <a:buSzTx/>
              <a:buFontTx/>
              <a:buNone/>
              <a:defRPr>
                <a:solidFill>
                  <a:srgbClr val="888888"/>
                </a:solidFill>
              </a:defRPr>
            </a:lvl2pPr>
            <a:lvl3pPr marL="0" indent="914400" algn="ctr">
              <a:buSzTx/>
              <a:buFontTx/>
              <a:buNone/>
              <a:defRPr>
                <a:solidFill>
                  <a:srgbClr val="888888"/>
                </a:solidFill>
              </a:defRPr>
            </a:lvl3pPr>
            <a:lvl4pPr marL="0" indent="1371600" algn="ctr">
              <a:buSzTx/>
              <a:buFontTx/>
              <a:buNone/>
              <a:defRPr>
                <a:solidFill>
                  <a:srgbClr val="888888"/>
                </a:solidFill>
              </a:defRPr>
            </a:lvl4pPr>
            <a:lvl5pPr marL="0" indent="1828800" algn="ctr">
              <a:buSzTx/>
              <a:buFontTx/>
              <a:buNone/>
              <a:defRPr>
                <a:solidFill>
                  <a:srgbClr val="888888"/>
                </a:solidFill>
              </a:defRPr>
            </a:lvl5pPr>
          </a:lstStyle>
          <a:p>
            <a:pPr/>
            <a:r>
              <a:t>Body Level One</a:t>
            </a:r>
          </a:p>
          <a:p>
            <a:pPr lvl="1"/>
            <a:r>
              <a:t>Body Level Two</a:t>
            </a:r>
          </a:p>
          <a:p>
            <a:pPr lvl="2"/>
            <a:r>
              <a:t>Body Level Three</a:t>
            </a:r>
          </a:p>
          <a:p>
            <a:pPr lvl="3"/>
            <a:r>
              <a:t>Body Level Four</a:t>
            </a:r>
          </a:p>
          <a:p>
            <a:pPr lvl="4"/>
            <a:r>
              <a:t>Body Level Five</a:t>
            </a:r>
          </a:p>
        </p:txBody>
      </p:sp>
      <p:sp>
        <p:nvSpPr>
          <p:cNvPr id="13"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عنوان ومحتوى">
    <p:spTree>
      <p:nvGrpSpPr>
        <p:cNvPr id="1" name=""/>
        <p:cNvGrpSpPr/>
        <p:nvPr/>
      </p:nvGrpSpPr>
      <p:grpSpPr>
        <a:xfrm>
          <a:off x="0" y="0"/>
          <a:ext cx="0" cy="0"/>
          <a:chOff x="0" y="0"/>
          <a:chExt cx="0" cy="0"/>
        </a:xfrm>
      </p:grpSpPr>
      <p:sp>
        <p:nvSpPr>
          <p:cNvPr id="20" name="Title Text"/>
          <p:cNvSpPr txBox="1"/>
          <p:nvPr>
            <p:ph type="title"/>
          </p:nvPr>
        </p:nvSpPr>
        <p:spPr>
          <a:prstGeom prst="rect">
            <a:avLst/>
          </a:prstGeom>
        </p:spPr>
        <p:txBody>
          <a:bodyPr/>
          <a:lstStyle/>
          <a:p>
            <a:pPr/>
            <a:r>
              <a:t>Title Text</a:t>
            </a:r>
          </a:p>
        </p:txBody>
      </p:sp>
      <p:sp>
        <p:nvSpPr>
          <p:cNvPr id="21" name="Body Level One…"/>
          <p:cNvSpPr txBox="1"/>
          <p:nvPr>
            <p:ph type="body" idx="1"/>
          </p:nvPr>
        </p:nvSpPr>
        <p:spPr>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22"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عنوان المقطع">
    <p:spTree>
      <p:nvGrpSpPr>
        <p:cNvPr id="1" name=""/>
        <p:cNvGrpSpPr/>
        <p:nvPr/>
      </p:nvGrpSpPr>
      <p:grpSpPr>
        <a:xfrm>
          <a:off x="0" y="0"/>
          <a:ext cx="0" cy="0"/>
          <a:chOff x="0" y="0"/>
          <a:chExt cx="0" cy="0"/>
        </a:xfrm>
      </p:grpSpPr>
      <p:sp>
        <p:nvSpPr>
          <p:cNvPr id="29" name="Title Text"/>
          <p:cNvSpPr txBox="1"/>
          <p:nvPr>
            <p:ph type="title"/>
          </p:nvPr>
        </p:nvSpPr>
        <p:spPr>
          <a:xfrm>
            <a:off x="4492625" y="8813800"/>
            <a:ext cx="15544801" cy="2724150"/>
          </a:xfrm>
          <a:prstGeom prst="rect">
            <a:avLst/>
          </a:prstGeom>
        </p:spPr>
        <p:txBody>
          <a:bodyPr anchor="t"/>
          <a:lstStyle>
            <a:lvl1pPr algn="r">
              <a:defRPr b="1" cap="all" sz="8000"/>
            </a:lvl1pPr>
          </a:lstStyle>
          <a:p>
            <a:pPr/>
            <a:r>
              <a:t>Title Text</a:t>
            </a:r>
          </a:p>
        </p:txBody>
      </p:sp>
      <p:sp>
        <p:nvSpPr>
          <p:cNvPr id="30" name="Body Level One…"/>
          <p:cNvSpPr txBox="1"/>
          <p:nvPr>
            <p:ph type="body" sz="quarter" idx="1"/>
          </p:nvPr>
        </p:nvSpPr>
        <p:spPr>
          <a:xfrm>
            <a:off x="4492625" y="5813426"/>
            <a:ext cx="15544801" cy="3000375"/>
          </a:xfrm>
          <a:prstGeom prst="rect">
            <a:avLst/>
          </a:prstGeom>
        </p:spPr>
        <p:txBody>
          <a:bodyPr anchor="b"/>
          <a:lstStyle>
            <a:lvl1pPr marL="0" indent="0">
              <a:spcBef>
                <a:spcPts val="900"/>
              </a:spcBef>
              <a:buSzTx/>
              <a:buFontTx/>
              <a:buNone/>
              <a:defRPr sz="4000">
                <a:solidFill>
                  <a:srgbClr val="888888"/>
                </a:solidFill>
              </a:defRPr>
            </a:lvl1pPr>
            <a:lvl2pPr marL="0" indent="457200">
              <a:spcBef>
                <a:spcPts val="900"/>
              </a:spcBef>
              <a:buSzTx/>
              <a:buFontTx/>
              <a:buNone/>
              <a:defRPr sz="4000">
                <a:solidFill>
                  <a:srgbClr val="888888"/>
                </a:solidFill>
              </a:defRPr>
            </a:lvl2pPr>
            <a:lvl3pPr marL="0" indent="914400">
              <a:spcBef>
                <a:spcPts val="900"/>
              </a:spcBef>
              <a:buSzTx/>
              <a:buFontTx/>
              <a:buNone/>
              <a:defRPr sz="4000">
                <a:solidFill>
                  <a:srgbClr val="888888"/>
                </a:solidFill>
              </a:defRPr>
            </a:lvl3pPr>
            <a:lvl4pPr marL="0" indent="1371600">
              <a:spcBef>
                <a:spcPts val="900"/>
              </a:spcBef>
              <a:buSzTx/>
              <a:buFontTx/>
              <a:buNone/>
              <a:defRPr sz="4000">
                <a:solidFill>
                  <a:srgbClr val="888888"/>
                </a:solidFill>
              </a:defRPr>
            </a:lvl4pPr>
            <a:lvl5pPr marL="0" indent="1828800">
              <a:spcBef>
                <a:spcPts val="900"/>
              </a:spcBef>
              <a:buSzTx/>
              <a:buFontTx/>
              <a:buNone/>
              <a:defRPr sz="4000">
                <a:solidFill>
                  <a:srgbClr val="888888"/>
                </a:solidFill>
              </a:defRPr>
            </a:lvl5pPr>
          </a:lstStyle>
          <a:p>
            <a:pPr/>
            <a:r>
              <a:t>Body Level One</a:t>
            </a:r>
          </a:p>
          <a:p>
            <a:pPr lvl="1"/>
            <a:r>
              <a:t>Body Level Two</a:t>
            </a:r>
          </a:p>
          <a:p>
            <a:pPr lvl="2"/>
            <a:r>
              <a:t>Body Level Three</a:t>
            </a:r>
          </a:p>
          <a:p>
            <a:pPr lvl="3"/>
            <a:r>
              <a:t>Body Level Four</a:t>
            </a:r>
          </a:p>
          <a:p>
            <a:pPr lvl="4"/>
            <a:r>
              <a:t>Body Level Five</a:t>
            </a:r>
          </a:p>
        </p:txBody>
      </p:sp>
      <p:sp>
        <p:nvSpPr>
          <p:cNvPr id="31"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محتويين">
    <p:spTree>
      <p:nvGrpSpPr>
        <p:cNvPr id="1" name=""/>
        <p:cNvGrpSpPr/>
        <p:nvPr/>
      </p:nvGrpSpPr>
      <p:grpSpPr>
        <a:xfrm>
          <a:off x="0" y="0"/>
          <a:ext cx="0" cy="0"/>
          <a:chOff x="0" y="0"/>
          <a:chExt cx="0" cy="0"/>
        </a:xfrm>
      </p:grpSpPr>
      <p:sp>
        <p:nvSpPr>
          <p:cNvPr id="38" name="Title Text"/>
          <p:cNvSpPr txBox="1"/>
          <p:nvPr>
            <p:ph type="title"/>
          </p:nvPr>
        </p:nvSpPr>
        <p:spPr>
          <a:prstGeom prst="rect">
            <a:avLst/>
          </a:prstGeom>
        </p:spPr>
        <p:txBody>
          <a:bodyPr/>
          <a:lstStyle/>
          <a:p>
            <a:pPr/>
            <a:r>
              <a:t>Title Text</a:t>
            </a:r>
          </a:p>
        </p:txBody>
      </p:sp>
      <p:sp>
        <p:nvSpPr>
          <p:cNvPr id="39" name="Body Level One…"/>
          <p:cNvSpPr txBox="1"/>
          <p:nvPr>
            <p:ph type="body" sz="half" idx="1"/>
          </p:nvPr>
        </p:nvSpPr>
        <p:spPr>
          <a:xfrm>
            <a:off x="3962400" y="3200400"/>
            <a:ext cx="8077200" cy="9051926"/>
          </a:xfrm>
          <a:prstGeom prst="rect">
            <a:avLst/>
          </a:prstGeom>
        </p:spPr>
        <p:txBody>
          <a:bodyPr/>
          <a:lstStyle>
            <a:lvl1pPr>
              <a:spcBef>
                <a:spcPts val="1300"/>
              </a:spcBef>
              <a:defRPr sz="5600"/>
            </a:lvl1pPr>
            <a:lvl2pPr marL="1123950" indent="-666750">
              <a:spcBef>
                <a:spcPts val="1300"/>
              </a:spcBef>
              <a:defRPr sz="5600"/>
            </a:lvl2pPr>
            <a:lvl3pPr marL="1554479" indent="-640079">
              <a:spcBef>
                <a:spcPts val="1300"/>
              </a:spcBef>
              <a:defRPr sz="5600"/>
            </a:lvl3pPr>
            <a:lvl4pPr marL="2082800" indent="-711200">
              <a:spcBef>
                <a:spcPts val="1300"/>
              </a:spcBef>
              <a:defRPr sz="5600"/>
            </a:lvl4pPr>
            <a:lvl5pPr marL="2540000" indent="-711200">
              <a:spcBef>
                <a:spcPts val="1300"/>
              </a:spcBef>
              <a:defRPr sz="5600"/>
            </a:lvl5pPr>
          </a:lstStyle>
          <a:p>
            <a:pPr/>
            <a:r>
              <a:t>Body Level One</a:t>
            </a:r>
          </a:p>
          <a:p>
            <a:pPr lvl="1"/>
            <a:r>
              <a:t>Body Level Two</a:t>
            </a:r>
          </a:p>
          <a:p>
            <a:pPr lvl="2"/>
            <a:r>
              <a:t>Body Level Three</a:t>
            </a:r>
          </a:p>
          <a:p>
            <a:pPr lvl="3"/>
            <a:r>
              <a:t>Body Level Four</a:t>
            </a:r>
          </a:p>
          <a:p>
            <a:pPr lvl="4"/>
            <a:r>
              <a:t>Body Level Five</a:t>
            </a:r>
          </a:p>
        </p:txBody>
      </p:sp>
      <p:sp>
        <p:nvSpPr>
          <p:cNvPr id="4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مقارنة">
    <p:spTree>
      <p:nvGrpSpPr>
        <p:cNvPr id="1" name=""/>
        <p:cNvGrpSpPr/>
        <p:nvPr/>
      </p:nvGrpSpPr>
      <p:grpSpPr>
        <a:xfrm>
          <a:off x="0" y="0"/>
          <a:ext cx="0" cy="0"/>
          <a:chOff x="0" y="0"/>
          <a:chExt cx="0" cy="0"/>
        </a:xfrm>
      </p:grpSpPr>
      <p:sp>
        <p:nvSpPr>
          <p:cNvPr id="47" name="Title Text"/>
          <p:cNvSpPr txBox="1"/>
          <p:nvPr>
            <p:ph type="title"/>
          </p:nvPr>
        </p:nvSpPr>
        <p:spPr>
          <a:prstGeom prst="rect">
            <a:avLst/>
          </a:prstGeom>
        </p:spPr>
        <p:txBody>
          <a:bodyPr/>
          <a:lstStyle/>
          <a:p>
            <a:pPr/>
            <a:r>
              <a:t>Title Text</a:t>
            </a:r>
          </a:p>
        </p:txBody>
      </p:sp>
      <p:sp>
        <p:nvSpPr>
          <p:cNvPr id="48" name="Body Level One…"/>
          <p:cNvSpPr txBox="1"/>
          <p:nvPr>
            <p:ph type="body" sz="quarter" idx="1"/>
          </p:nvPr>
        </p:nvSpPr>
        <p:spPr>
          <a:xfrm>
            <a:off x="3962400" y="3070225"/>
            <a:ext cx="8080376" cy="1279525"/>
          </a:xfrm>
          <a:prstGeom prst="rect">
            <a:avLst/>
          </a:prstGeom>
        </p:spPr>
        <p:txBody>
          <a:bodyPr anchor="b"/>
          <a:lstStyle>
            <a:lvl1pPr marL="0" indent="0">
              <a:spcBef>
                <a:spcPts val="1100"/>
              </a:spcBef>
              <a:buSzTx/>
              <a:buFontTx/>
              <a:buNone/>
              <a:defRPr b="1" sz="4800"/>
            </a:lvl1pPr>
            <a:lvl2pPr marL="0" indent="457200">
              <a:spcBef>
                <a:spcPts val="1100"/>
              </a:spcBef>
              <a:buSzTx/>
              <a:buFontTx/>
              <a:buNone/>
              <a:defRPr b="1" sz="4800"/>
            </a:lvl2pPr>
            <a:lvl3pPr marL="0" indent="914400">
              <a:spcBef>
                <a:spcPts val="1100"/>
              </a:spcBef>
              <a:buSzTx/>
              <a:buFontTx/>
              <a:buNone/>
              <a:defRPr b="1" sz="4800"/>
            </a:lvl3pPr>
            <a:lvl4pPr marL="0" indent="1371600">
              <a:spcBef>
                <a:spcPts val="1100"/>
              </a:spcBef>
              <a:buSzTx/>
              <a:buFontTx/>
              <a:buNone/>
              <a:defRPr b="1" sz="4800"/>
            </a:lvl4pPr>
            <a:lvl5pPr marL="0" indent="1828800">
              <a:spcBef>
                <a:spcPts val="1100"/>
              </a:spcBef>
              <a:buSzTx/>
              <a:buFontTx/>
              <a:buNone/>
              <a:defRPr b="1" sz="4800"/>
            </a:lvl5pPr>
          </a:lstStyle>
          <a:p>
            <a:pPr/>
            <a:r>
              <a:t>Body Level One</a:t>
            </a:r>
          </a:p>
          <a:p>
            <a:pPr lvl="1"/>
            <a:r>
              <a:t>Body Level Two</a:t>
            </a:r>
          </a:p>
          <a:p>
            <a:pPr lvl="2"/>
            <a:r>
              <a:t>Body Level Three</a:t>
            </a:r>
          </a:p>
          <a:p>
            <a:pPr lvl="3"/>
            <a:r>
              <a:t>Body Level Four</a:t>
            </a:r>
          </a:p>
          <a:p>
            <a:pPr lvl="4"/>
            <a:r>
              <a:t>Body Level Five</a:t>
            </a:r>
          </a:p>
        </p:txBody>
      </p:sp>
      <p:sp>
        <p:nvSpPr>
          <p:cNvPr id="49" name="عنصر نائب للنص 4"/>
          <p:cNvSpPr/>
          <p:nvPr>
            <p:ph type="body" sz="quarter" idx="21"/>
          </p:nvPr>
        </p:nvSpPr>
        <p:spPr>
          <a:xfrm>
            <a:off x="12338050" y="3070225"/>
            <a:ext cx="8083550" cy="1279525"/>
          </a:xfrm>
          <a:prstGeom prst="rect">
            <a:avLst/>
          </a:prstGeom>
          <a:ln w="12700"/>
        </p:spPr>
        <p:txBody>
          <a:bodyPr anchor="b"/>
          <a:lstStyle/>
          <a:p>
            <a:pPr marL="0" indent="0">
              <a:spcBef>
                <a:spcPts val="1100"/>
              </a:spcBef>
              <a:buSzTx/>
              <a:buFontTx/>
              <a:buNone/>
              <a:defRPr b="1" sz="4800"/>
            </a:pPr>
          </a:p>
        </p:txBody>
      </p:sp>
      <p:sp>
        <p:nvSpPr>
          <p:cNvPr id="5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عنوان فقط">
    <p:spTree>
      <p:nvGrpSpPr>
        <p:cNvPr id="1" name=""/>
        <p:cNvGrpSpPr/>
        <p:nvPr/>
      </p:nvGrpSpPr>
      <p:grpSpPr>
        <a:xfrm>
          <a:off x="0" y="0"/>
          <a:ext cx="0" cy="0"/>
          <a:chOff x="0" y="0"/>
          <a:chExt cx="0" cy="0"/>
        </a:xfrm>
      </p:grpSpPr>
      <p:sp>
        <p:nvSpPr>
          <p:cNvPr id="57" name="Title Text"/>
          <p:cNvSpPr txBox="1"/>
          <p:nvPr>
            <p:ph type="title"/>
          </p:nvPr>
        </p:nvSpPr>
        <p:spPr>
          <a:prstGeom prst="rect">
            <a:avLst/>
          </a:prstGeom>
        </p:spPr>
        <p:txBody>
          <a:bodyPr/>
          <a:lstStyle/>
          <a:p>
            <a:pPr/>
            <a:r>
              <a:t>Title Text</a:t>
            </a:r>
          </a:p>
        </p:txBody>
      </p:sp>
      <p:sp>
        <p:nvSpPr>
          <p:cNvPr id="58"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فارغ">
    <p:spTree>
      <p:nvGrpSpPr>
        <p:cNvPr id="1" name=""/>
        <p:cNvGrpSpPr/>
        <p:nvPr/>
      </p:nvGrpSpPr>
      <p:grpSpPr>
        <a:xfrm>
          <a:off x="0" y="0"/>
          <a:ext cx="0" cy="0"/>
          <a:chOff x="0" y="0"/>
          <a:chExt cx="0" cy="0"/>
        </a:xfrm>
      </p:grpSpPr>
      <p:pic>
        <p:nvPicPr>
          <p:cNvPr id="65" name="Google Shape;125;p4" descr="Google Shape;125;p4"/>
          <p:cNvPicPr>
            <a:picLocks noChangeAspect="1"/>
          </p:cNvPicPr>
          <p:nvPr/>
        </p:nvPicPr>
        <p:blipFill>
          <a:blip r:embed="rId2">
            <a:extLst/>
          </a:blip>
          <a:stretch>
            <a:fillRect/>
          </a:stretch>
        </p:blipFill>
        <p:spPr>
          <a:xfrm>
            <a:off x="-216073" y="0"/>
            <a:ext cx="19066204" cy="3220400"/>
          </a:xfrm>
          <a:prstGeom prst="rect">
            <a:avLst/>
          </a:prstGeom>
          <a:ln w="12700">
            <a:miter lim="400000"/>
          </a:ln>
        </p:spPr>
      </p:pic>
      <p:pic>
        <p:nvPicPr>
          <p:cNvPr id="66" name="Google Shape;121;p4" descr="Google Shape;121;p4"/>
          <p:cNvPicPr>
            <a:picLocks noChangeAspect="1"/>
          </p:cNvPicPr>
          <p:nvPr/>
        </p:nvPicPr>
        <p:blipFill>
          <a:blip r:embed="rId3">
            <a:extLst/>
          </a:blip>
          <a:stretch>
            <a:fillRect/>
          </a:stretch>
        </p:blipFill>
        <p:spPr>
          <a:xfrm>
            <a:off x="1303480" y="11017957"/>
            <a:ext cx="2444851" cy="2192413"/>
          </a:xfrm>
          <a:prstGeom prst="rect">
            <a:avLst/>
          </a:prstGeom>
          <a:ln w="12700">
            <a:miter lim="400000"/>
          </a:ln>
        </p:spPr>
      </p:pic>
      <p:pic>
        <p:nvPicPr>
          <p:cNvPr id="67" name="Google Shape;122;p4" descr="Google Shape;122;p4"/>
          <p:cNvPicPr>
            <a:picLocks noChangeAspect="1"/>
          </p:cNvPicPr>
          <p:nvPr/>
        </p:nvPicPr>
        <p:blipFill>
          <a:blip r:embed="rId4">
            <a:extLst/>
          </a:blip>
          <a:stretch>
            <a:fillRect/>
          </a:stretch>
        </p:blipFill>
        <p:spPr>
          <a:xfrm>
            <a:off x="4881576" y="11898487"/>
            <a:ext cx="19804458" cy="409677"/>
          </a:xfrm>
          <a:prstGeom prst="rect">
            <a:avLst/>
          </a:prstGeom>
          <a:ln w="12700">
            <a:miter lim="400000"/>
          </a:ln>
        </p:spPr>
      </p:pic>
      <p:pic>
        <p:nvPicPr>
          <p:cNvPr id="68" name="Google Shape;123;p4" descr="Google Shape;123;p4"/>
          <p:cNvPicPr>
            <a:picLocks noChangeAspect="1"/>
          </p:cNvPicPr>
          <p:nvPr/>
        </p:nvPicPr>
        <p:blipFill>
          <a:blip r:embed="rId5">
            <a:extLst/>
          </a:blip>
          <a:stretch>
            <a:fillRect/>
          </a:stretch>
        </p:blipFill>
        <p:spPr>
          <a:xfrm>
            <a:off x="-216073" y="4409644"/>
            <a:ext cx="477301" cy="5419069"/>
          </a:xfrm>
          <a:prstGeom prst="rect">
            <a:avLst/>
          </a:prstGeom>
          <a:ln w="12700">
            <a:miter lim="400000"/>
          </a:ln>
        </p:spPr>
      </p:pic>
      <p:pic>
        <p:nvPicPr>
          <p:cNvPr id="69" name="Google Shape;124;p4" descr="Google Shape;124;p4"/>
          <p:cNvPicPr>
            <a:picLocks noChangeAspect="1"/>
          </p:cNvPicPr>
          <p:nvPr/>
        </p:nvPicPr>
        <p:blipFill>
          <a:blip r:embed="rId5">
            <a:extLst/>
          </a:blip>
          <a:stretch>
            <a:fillRect/>
          </a:stretch>
        </p:blipFill>
        <p:spPr>
          <a:xfrm>
            <a:off x="24145349" y="4409644"/>
            <a:ext cx="477301" cy="5419069"/>
          </a:xfrm>
          <a:prstGeom prst="rect">
            <a:avLst/>
          </a:prstGeom>
          <a:ln w="12700">
            <a:miter lim="400000"/>
          </a:ln>
        </p:spPr>
      </p:pic>
      <p:sp>
        <p:nvSpPr>
          <p:cNvPr id="70" name="Google Shape;128;p4"/>
          <p:cNvSpPr txBox="1"/>
          <p:nvPr/>
        </p:nvSpPr>
        <p:spPr>
          <a:xfrm>
            <a:off x="2298073" y="4451437"/>
            <a:ext cx="19149677" cy="5097701"/>
          </a:xfrm>
          <a:prstGeom prst="rect">
            <a:avLst/>
          </a:prstGeom>
          <a:ln w="25400">
            <a:miter lim="400000"/>
          </a:ln>
          <a:extLst>
            <a:ext uri="{C572A759-6A51-4108-AA02-DFA0A04FC94B}">
              <ma14:wrappingTextBoxFlag xmlns:ma14="http://schemas.microsoft.com/office/mac/drawingml/2011/main" val="1"/>
            </a:ext>
          </a:extLst>
        </p:spPr>
        <p:txBody>
          <a:bodyPr lIns="91399" tIns="91399" rIns="91399" bIns="91399">
            <a:spAutoFit/>
          </a:bodyPr>
          <a:lstStyle/>
          <a:p>
            <a:pPr algn="l">
              <a:lnSpc>
                <a:spcPct val="200000"/>
              </a:lnSpc>
              <a:defRPr>
                <a:solidFill>
                  <a:srgbClr val="0A1F61"/>
                </a:solidFill>
                <a:latin typeface="Tajawal ExtraBold"/>
                <a:ea typeface="Tajawal ExtraBold"/>
                <a:cs typeface="Tajawal ExtraBold"/>
                <a:sym typeface="Tajawal ExtraBold"/>
              </a:defRPr>
            </a:pPr>
          </a:p>
          <a:p>
            <a:pPr algn="l">
              <a:lnSpc>
                <a:spcPct val="200000"/>
              </a:lnSpc>
              <a:defRPr>
                <a:solidFill>
                  <a:srgbClr val="0A1F61"/>
                </a:solidFill>
                <a:latin typeface="Tajawal ExtraBold"/>
                <a:ea typeface="Tajawal ExtraBold"/>
                <a:cs typeface="Tajawal ExtraBold"/>
                <a:sym typeface="Tajawal ExtraBold"/>
              </a:defRPr>
            </a:pPr>
          </a:p>
          <a:p>
            <a:pPr algn="l">
              <a:lnSpc>
                <a:spcPct val="200000"/>
              </a:lnSpc>
              <a:defRPr>
                <a:solidFill>
                  <a:srgbClr val="0A1F61"/>
                </a:solidFill>
                <a:latin typeface="Tajawal ExtraBold"/>
                <a:ea typeface="Tajawal ExtraBold"/>
                <a:cs typeface="Tajawal ExtraBold"/>
                <a:sym typeface="Tajawal ExtraBold"/>
              </a:defRPr>
            </a:pPr>
          </a:p>
          <a:p>
            <a:pPr algn="l">
              <a:lnSpc>
                <a:spcPct val="200000"/>
              </a:lnSpc>
              <a:defRPr>
                <a:solidFill>
                  <a:srgbClr val="0A1F61"/>
                </a:solidFill>
                <a:latin typeface="Tajawal ExtraBold"/>
                <a:ea typeface="Tajawal ExtraBold"/>
                <a:cs typeface="Tajawal ExtraBold"/>
                <a:sym typeface="Tajawal ExtraBold"/>
              </a:defRPr>
            </a:pPr>
          </a:p>
        </p:txBody>
      </p:sp>
      <p:sp>
        <p:nvSpPr>
          <p:cNvPr id="71" name="Google Shape;127;p4"/>
          <p:cNvSpPr txBox="1"/>
          <p:nvPr/>
        </p:nvSpPr>
        <p:spPr>
          <a:xfrm>
            <a:off x="693185" y="473447"/>
            <a:ext cx="2958779" cy="1884601"/>
          </a:xfrm>
          <a:prstGeom prst="rect">
            <a:avLst/>
          </a:prstGeom>
          <a:ln w="25400">
            <a:miter lim="400000"/>
          </a:ln>
          <a:extLst>
            <a:ext uri="{C572A759-6A51-4108-AA02-DFA0A04FC94B}">
              <ma14:wrappingTextBoxFlag xmlns:ma14="http://schemas.microsoft.com/office/mac/drawingml/2011/main" val="1"/>
            </a:ext>
          </a:extLst>
        </p:spPr>
        <p:txBody>
          <a:bodyPr lIns="91399" tIns="91399" rIns="91399" bIns="91399">
            <a:spAutoFit/>
          </a:bodyPr>
          <a:lstStyle/>
          <a:p>
            <a:pPr algn="ctr">
              <a:defRPr sz="5600">
                <a:solidFill>
                  <a:srgbClr val="FFFFFF"/>
                </a:solidFill>
                <a:latin typeface="Tajawal Medium"/>
                <a:ea typeface="Tajawal Medium"/>
                <a:cs typeface="Tajawal Medium"/>
                <a:sym typeface="Tajawal Medium"/>
              </a:defRPr>
            </a:pPr>
            <a:r>
              <a:t>Chapter</a:t>
            </a:r>
          </a:p>
          <a:p>
            <a:pPr algn="ctr">
              <a:defRPr sz="5600">
                <a:solidFill>
                  <a:srgbClr val="FFFFFF"/>
                </a:solidFill>
                <a:latin typeface="Tajawal Medium"/>
                <a:ea typeface="Tajawal Medium"/>
                <a:cs typeface="Tajawal Medium"/>
                <a:sym typeface="Tajawal Medium"/>
              </a:defRPr>
            </a:pPr>
            <a:r>
              <a:t>02</a:t>
            </a:r>
          </a:p>
        </p:txBody>
      </p:sp>
      <p:sp>
        <p:nvSpPr>
          <p:cNvPr id="72" name="Lecturer: Dr. Sahar ALBOSAILY"/>
          <p:cNvSpPr txBox="1"/>
          <p:nvPr/>
        </p:nvSpPr>
        <p:spPr>
          <a:xfrm>
            <a:off x="4957182" y="12904605"/>
            <a:ext cx="5221904" cy="614681"/>
          </a:xfrm>
          <a:prstGeom prst="rect">
            <a:avLst/>
          </a:prstGeom>
          <a:ln w="25400">
            <a:miter lim="400000"/>
          </a:ln>
          <a:extLst>
            <a:ext uri="{C572A759-6A51-4108-AA02-DFA0A04FC94B}">
              <ma14:wrappingTextBoxFlag xmlns:ma14="http://schemas.microsoft.com/office/mac/drawingml/2011/main" val="1"/>
            </a:ext>
          </a:extLst>
        </p:spPr>
        <p:txBody>
          <a:bodyPr wrap="none" tIns="91439" bIns="91439">
            <a:spAutoFit/>
          </a:bodyPr>
          <a:lstStyle>
            <a:lvl1pPr>
              <a:defRPr sz="2800">
                <a:solidFill>
                  <a:schemeClr val="accent1">
                    <a:satOff val="-4409"/>
                    <a:lumOff val="-10509"/>
                  </a:schemeClr>
                </a:solidFill>
                <a:latin typeface="Book Antiqua"/>
                <a:ea typeface="Book Antiqua"/>
                <a:cs typeface="Book Antiqua"/>
                <a:sym typeface="Book Antiqua"/>
              </a:defRPr>
            </a:lvl1pPr>
          </a:lstStyle>
          <a:p>
            <a:pPr/>
            <a:r>
              <a:t>Lecturer: Dr. Sahar ALBOSAILY</a:t>
            </a:r>
          </a:p>
        </p:txBody>
      </p:sp>
      <p:sp>
        <p:nvSpPr>
          <p:cNvPr id="73" name="MTH 112 Lecture 04 PPt."/>
          <p:cNvSpPr txBox="1"/>
          <p:nvPr/>
        </p:nvSpPr>
        <p:spPr>
          <a:xfrm>
            <a:off x="18703129" y="12904605"/>
            <a:ext cx="4085304" cy="614681"/>
          </a:xfrm>
          <a:prstGeom prst="rect">
            <a:avLst/>
          </a:prstGeom>
          <a:ln w="25400">
            <a:miter lim="400000"/>
          </a:ln>
          <a:extLst>
            <a:ext uri="{C572A759-6A51-4108-AA02-DFA0A04FC94B}">
              <ma14:wrappingTextBoxFlag xmlns:ma14="http://schemas.microsoft.com/office/mac/drawingml/2011/main" val="1"/>
            </a:ext>
          </a:extLst>
        </p:spPr>
        <p:txBody>
          <a:bodyPr wrap="none" tIns="91439" bIns="91439">
            <a:spAutoFit/>
          </a:bodyPr>
          <a:lstStyle>
            <a:lvl1pPr>
              <a:defRPr sz="2800">
                <a:solidFill>
                  <a:schemeClr val="accent1">
                    <a:satOff val="-4409"/>
                    <a:lumOff val="-10509"/>
                  </a:schemeClr>
                </a:solidFill>
                <a:latin typeface="Book Antiqua"/>
                <a:ea typeface="Book Antiqua"/>
                <a:cs typeface="Book Antiqua"/>
                <a:sym typeface="Book Antiqua"/>
              </a:defRPr>
            </a:lvl1pPr>
          </a:lstStyle>
          <a:p>
            <a:pPr/>
            <a:r>
              <a:t>MTH 112 Lecture 04 PPt.</a:t>
            </a:r>
          </a:p>
        </p:txBody>
      </p:sp>
      <p:sp>
        <p:nvSpPr>
          <p:cNvPr id="74" name="Resource Book: T. Bradley and P., Patton, Essential Mathematics for Economics and Business, 2nd Ed. John Willey &amp; Sons, Ltd, 2002"/>
          <p:cNvSpPr txBox="1"/>
          <p:nvPr/>
        </p:nvSpPr>
        <p:spPr>
          <a:xfrm>
            <a:off x="4962684" y="12343234"/>
            <a:ext cx="18280375" cy="526302"/>
          </a:xfrm>
          <a:prstGeom prst="rect">
            <a:avLst/>
          </a:prstGeom>
          <a:ln w="25400">
            <a:miter lim="400000"/>
          </a:ln>
          <a:extLst>
            <a:ext uri="{C572A759-6A51-4108-AA02-DFA0A04FC94B}">
              <ma14:wrappingTextBoxFlag xmlns:ma14="http://schemas.microsoft.com/office/mac/drawingml/2011/main" val="1"/>
            </a:ext>
          </a:extLst>
        </p:spPr>
        <p:txBody>
          <a:bodyPr wrap="none" tIns="91439" bIns="91439">
            <a:spAutoFit/>
          </a:bodyPr>
          <a:lstStyle/>
          <a:p>
            <a:pPr>
              <a:defRPr sz="2700">
                <a:solidFill>
                  <a:schemeClr val="accent1">
                    <a:satOff val="-4409"/>
                    <a:lumOff val="-10509"/>
                  </a:schemeClr>
                </a:solidFill>
              </a:defRPr>
            </a:pPr>
            <a:r>
              <a:t>Resource Book: T. Bradley and P., Patton, </a:t>
            </a:r>
            <a:r>
              <a:rPr i="1"/>
              <a:t>Essential Mathematics for Economics and Business,</a:t>
            </a:r>
            <a:r>
              <a:t> 2nd Ed. John Willey &amp; Sons, Ltd, 2002</a:t>
            </a:r>
          </a:p>
        </p:txBody>
      </p:sp>
      <p:sp>
        <p:nvSpPr>
          <p:cNvPr id="75" name="Slide Number"/>
          <p:cNvSpPr txBox="1"/>
          <p:nvPr>
            <p:ph type="sldNum" sz="quarter" idx="2"/>
          </p:nvPr>
        </p:nvSpPr>
        <p:spPr>
          <a:xfrm>
            <a:off x="22617074" y="12904605"/>
            <a:ext cx="551181" cy="614681"/>
          </a:xfrm>
          <a:prstGeom prst="rect">
            <a:avLst/>
          </a:prstGeom>
        </p:spPr>
        <p:txBody>
          <a:bodyPr/>
          <a:lstStyle>
            <a:lvl1pPr>
              <a:defRPr sz="2800">
                <a:solidFill>
                  <a:schemeClr val="accent1"/>
                </a:solidFill>
                <a:latin typeface="Book Antiqua"/>
                <a:ea typeface="Book Antiqua"/>
                <a:cs typeface="Book Antiqua"/>
                <a:sym typeface="Book Antiqua"/>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محتوى ذو تسمية توضيحية">
    <p:spTree>
      <p:nvGrpSpPr>
        <p:cNvPr id="1" name=""/>
        <p:cNvGrpSpPr/>
        <p:nvPr/>
      </p:nvGrpSpPr>
      <p:grpSpPr>
        <a:xfrm>
          <a:off x="0" y="0"/>
          <a:ext cx="0" cy="0"/>
          <a:chOff x="0" y="0"/>
          <a:chExt cx="0" cy="0"/>
        </a:xfrm>
      </p:grpSpPr>
      <p:sp>
        <p:nvSpPr>
          <p:cNvPr id="82" name="Title Text"/>
          <p:cNvSpPr txBox="1"/>
          <p:nvPr>
            <p:ph type="title"/>
          </p:nvPr>
        </p:nvSpPr>
        <p:spPr>
          <a:xfrm>
            <a:off x="3962400" y="546100"/>
            <a:ext cx="6016627" cy="2324100"/>
          </a:xfrm>
          <a:prstGeom prst="rect">
            <a:avLst/>
          </a:prstGeom>
        </p:spPr>
        <p:txBody>
          <a:bodyPr anchor="b"/>
          <a:lstStyle>
            <a:lvl1pPr algn="r">
              <a:defRPr b="1" sz="4000"/>
            </a:lvl1pPr>
          </a:lstStyle>
          <a:p>
            <a:pPr/>
            <a:r>
              <a:t>Title Text</a:t>
            </a:r>
          </a:p>
        </p:txBody>
      </p:sp>
      <p:sp>
        <p:nvSpPr>
          <p:cNvPr id="83" name="Body Level One…"/>
          <p:cNvSpPr txBox="1"/>
          <p:nvPr>
            <p:ph type="body" sz="half" idx="1"/>
          </p:nvPr>
        </p:nvSpPr>
        <p:spPr>
          <a:xfrm>
            <a:off x="10198100" y="546100"/>
            <a:ext cx="10223500" cy="11706226"/>
          </a:xfrm>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84" name="عنصر نائب للنص 3"/>
          <p:cNvSpPr/>
          <p:nvPr>
            <p:ph type="body" sz="quarter" idx="21"/>
          </p:nvPr>
        </p:nvSpPr>
        <p:spPr>
          <a:xfrm>
            <a:off x="3962400" y="2870200"/>
            <a:ext cx="6016627" cy="9382126"/>
          </a:xfrm>
          <a:prstGeom prst="rect">
            <a:avLst/>
          </a:prstGeom>
          <a:ln w="12700"/>
        </p:spPr>
        <p:txBody>
          <a:bodyPr/>
          <a:lstStyle/>
          <a:p>
            <a:pPr marL="0" indent="0">
              <a:spcBef>
                <a:spcPts val="600"/>
              </a:spcBef>
              <a:buSzTx/>
              <a:buFontTx/>
              <a:buNone/>
              <a:defRPr sz="2800"/>
            </a:pPr>
          </a:p>
        </p:txBody>
      </p:sp>
      <p:sp>
        <p:nvSpPr>
          <p:cNvPr id="8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صورة ذو تسمية توضيحية">
    <p:spTree>
      <p:nvGrpSpPr>
        <p:cNvPr id="1" name=""/>
        <p:cNvGrpSpPr/>
        <p:nvPr/>
      </p:nvGrpSpPr>
      <p:grpSpPr>
        <a:xfrm>
          <a:off x="0" y="0"/>
          <a:ext cx="0" cy="0"/>
          <a:chOff x="0" y="0"/>
          <a:chExt cx="0" cy="0"/>
        </a:xfrm>
      </p:grpSpPr>
      <p:sp>
        <p:nvSpPr>
          <p:cNvPr id="92" name="Title Text"/>
          <p:cNvSpPr txBox="1"/>
          <p:nvPr>
            <p:ph type="title"/>
          </p:nvPr>
        </p:nvSpPr>
        <p:spPr>
          <a:xfrm>
            <a:off x="6632576" y="9601200"/>
            <a:ext cx="10972801" cy="1133476"/>
          </a:xfrm>
          <a:prstGeom prst="rect">
            <a:avLst/>
          </a:prstGeom>
        </p:spPr>
        <p:txBody>
          <a:bodyPr anchor="b"/>
          <a:lstStyle>
            <a:lvl1pPr algn="r">
              <a:defRPr b="1" sz="4000"/>
            </a:lvl1pPr>
          </a:lstStyle>
          <a:p>
            <a:pPr/>
            <a:r>
              <a:t>Title Text</a:t>
            </a:r>
          </a:p>
        </p:txBody>
      </p:sp>
      <p:sp>
        <p:nvSpPr>
          <p:cNvPr id="93" name="عنصر نائب للصورة 2"/>
          <p:cNvSpPr/>
          <p:nvPr>
            <p:ph type="pic" sz="half" idx="21"/>
          </p:nvPr>
        </p:nvSpPr>
        <p:spPr>
          <a:xfrm>
            <a:off x="6632576" y="1225550"/>
            <a:ext cx="10972801" cy="8229600"/>
          </a:xfrm>
          <a:prstGeom prst="rect">
            <a:avLst/>
          </a:prstGeom>
          <a:ln w="12700"/>
        </p:spPr>
        <p:txBody>
          <a:bodyPr tIns="45719" bIns="45719">
            <a:noAutofit/>
          </a:bodyPr>
          <a:lstStyle/>
          <a:p>
            <a:pPr/>
          </a:p>
        </p:txBody>
      </p:sp>
      <p:sp>
        <p:nvSpPr>
          <p:cNvPr id="94" name="Body Level One…"/>
          <p:cNvSpPr txBox="1"/>
          <p:nvPr>
            <p:ph type="body" sz="quarter" idx="1"/>
          </p:nvPr>
        </p:nvSpPr>
        <p:spPr>
          <a:xfrm>
            <a:off x="6632576" y="10734675"/>
            <a:ext cx="10972801" cy="1609725"/>
          </a:xfrm>
          <a:prstGeom prst="rect">
            <a:avLst/>
          </a:prstGeom>
        </p:spPr>
        <p:txBody>
          <a:bodyPr/>
          <a:lstStyle>
            <a:lvl1pPr marL="0" indent="0">
              <a:spcBef>
                <a:spcPts val="600"/>
              </a:spcBef>
              <a:buSzTx/>
              <a:buFontTx/>
              <a:buNone/>
              <a:defRPr sz="2800"/>
            </a:lvl1pPr>
            <a:lvl2pPr marL="0" indent="457200">
              <a:spcBef>
                <a:spcPts val="600"/>
              </a:spcBef>
              <a:buSzTx/>
              <a:buFontTx/>
              <a:buNone/>
              <a:defRPr sz="2800"/>
            </a:lvl2pPr>
            <a:lvl3pPr marL="0" indent="914400">
              <a:spcBef>
                <a:spcPts val="600"/>
              </a:spcBef>
              <a:buSzTx/>
              <a:buFontTx/>
              <a:buNone/>
              <a:defRPr sz="2800"/>
            </a:lvl3pPr>
            <a:lvl4pPr marL="0" indent="1371600">
              <a:spcBef>
                <a:spcPts val="600"/>
              </a:spcBef>
              <a:buSzTx/>
              <a:buFontTx/>
              <a:buNone/>
              <a:defRPr sz="2800"/>
            </a:lvl4pPr>
            <a:lvl5pPr marL="0" indent="1828800">
              <a:spcBef>
                <a:spcPts val="600"/>
              </a:spcBef>
              <a:buSzTx/>
              <a:buFontTx/>
              <a:buNone/>
              <a:defRPr sz="2800"/>
            </a:lvl5pPr>
          </a:lstStyle>
          <a:p>
            <a:pPr/>
            <a:r>
              <a:t>Body Level One</a:t>
            </a:r>
          </a:p>
          <a:p>
            <a:pPr lvl="1"/>
            <a:r>
              <a:t>Body Level Two</a:t>
            </a:r>
          </a:p>
          <a:p>
            <a:pPr lvl="2"/>
            <a:r>
              <a:t>Body Level Three</a:t>
            </a:r>
          </a:p>
          <a:p>
            <a:pPr lvl="3"/>
            <a:r>
              <a:t>Body Level Four</a:t>
            </a:r>
          </a:p>
          <a:p>
            <a:pPr lvl="4"/>
            <a:r>
              <a:t>Body Level Five</a:t>
            </a:r>
          </a:p>
        </p:txBody>
      </p:sp>
      <p:sp>
        <p:nvSpPr>
          <p:cNvPr id="9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Default">
    <p:bg>
      <p:bgPr>
        <a:gradFill flip="none" rotWithShape="1">
          <a:gsLst>
            <a:gs pos="0">
              <a:schemeClr val="accent1">
                <a:hueOff val="418253"/>
                <a:satOff val="54545"/>
                <a:lumOff val="42493"/>
              </a:schemeClr>
            </a:gs>
            <a:gs pos="93789">
              <a:srgbClr val="C4D9FF"/>
            </a:gs>
            <a:gs pos="100000">
              <a:schemeClr val="accent1">
                <a:hueOff val="357503"/>
                <a:satOff val="54545"/>
                <a:lumOff val="29273"/>
              </a:schemeClr>
            </a:gs>
          </a:gsLst>
          <a:path path="circle">
            <a:fillToRect l="50000" t="50000" r="50000" b="50000"/>
          </a:path>
        </a:gradFill>
      </p:bgPr>
    </p:bg>
    <p:spTree>
      <p:nvGrpSpPr>
        <p:cNvPr id="1" name=""/>
        <p:cNvGrpSpPr/>
        <p:nvPr/>
      </p:nvGrpSpPr>
      <p:grpSpPr>
        <a:xfrm>
          <a:off x="0" y="0"/>
          <a:ext cx="0" cy="0"/>
          <a:chOff x="0" y="0"/>
          <a:chExt cx="0" cy="0"/>
        </a:xfrm>
      </p:grpSpPr>
      <p:sp>
        <p:nvSpPr>
          <p:cNvPr id="102" name="Lecturer: Dr. Sahar ALBOSAILY"/>
          <p:cNvSpPr txBox="1"/>
          <p:nvPr/>
        </p:nvSpPr>
        <p:spPr>
          <a:xfrm>
            <a:off x="18658448" y="12876101"/>
            <a:ext cx="5221904" cy="614681"/>
          </a:xfrm>
          <a:prstGeom prst="rect">
            <a:avLst/>
          </a:prstGeom>
          <a:ln w="25400">
            <a:miter lim="400000"/>
          </a:ln>
          <a:extLst>
            <a:ext uri="{C572A759-6A51-4108-AA02-DFA0A04FC94B}">
              <ma14:wrappingTextBoxFlag xmlns:ma14="http://schemas.microsoft.com/office/mac/drawingml/2011/main" val="1"/>
            </a:ext>
          </a:extLst>
        </p:spPr>
        <p:txBody>
          <a:bodyPr wrap="none" tIns="91439" bIns="91439">
            <a:spAutoFit/>
          </a:bodyPr>
          <a:lstStyle>
            <a:lvl1pPr>
              <a:defRPr sz="2800">
                <a:solidFill>
                  <a:schemeClr val="accent1">
                    <a:satOff val="-4409"/>
                    <a:lumOff val="-10509"/>
                  </a:schemeClr>
                </a:solidFill>
                <a:latin typeface="Book Antiqua"/>
                <a:ea typeface="Book Antiqua"/>
                <a:cs typeface="Book Antiqua"/>
                <a:sym typeface="Book Antiqua"/>
              </a:defRPr>
            </a:lvl1pPr>
          </a:lstStyle>
          <a:p>
            <a:pPr/>
            <a:r>
              <a:t>Lecturer: Dr. Sahar ALBOSAILY</a:t>
            </a:r>
          </a:p>
        </p:txBody>
      </p:sp>
      <p:sp>
        <p:nvSpPr>
          <p:cNvPr id="103" name="Slide Number"/>
          <p:cNvSpPr txBox="1"/>
          <p:nvPr>
            <p:ph type="sldNum" sz="quarter" idx="2"/>
          </p:nvPr>
        </p:nvSpPr>
        <p:spPr>
          <a:xfrm>
            <a:off x="8276055" y="794117"/>
            <a:ext cx="617176" cy="614681"/>
          </a:xfrm>
          <a:prstGeom prst="rect">
            <a:avLst/>
          </a:prstGeom>
        </p:spPr>
        <p:txBody>
          <a:bodyPr wrap="square"/>
          <a:lstStyle>
            <a:lvl1pPr algn="r">
              <a:defRPr b="1" sz="2800">
                <a:solidFill>
                  <a:schemeClr val="accent1">
                    <a:satOff val="-4409"/>
                    <a:lumOff val="-10509"/>
                  </a:schemeClr>
                </a:solidFill>
                <a:latin typeface="Book Antiqua"/>
                <a:ea typeface="Book Antiqua"/>
                <a:cs typeface="Book Antiqua"/>
                <a:sym typeface="Book Antiqua"/>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Default copy">
    <p:bg>
      <p:bgPr>
        <a:gradFill flip="none" rotWithShape="1">
          <a:gsLst>
            <a:gs pos="0">
              <a:schemeClr val="accent1">
                <a:hueOff val="418253"/>
                <a:satOff val="54545"/>
                <a:lumOff val="42493"/>
              </a:schemeClr>
            </a:gs>
            <a:gs pos="93789">
              <a:srgbClr val="C4D9FF"/>
            </a:gs>
            <a:gs pos="100000">
              <a:schemeClr val="accent1">
                <a:hueOff val="357503"/>
                <a:satOff val="54545"/>
                <a:lumOff val="29273"/>
              </a:schemeClr>
            </a:gs>
          </a:gsLst>
          <a:path path="circle">
            <a:fillToRect l="50000" t="50000" r="50000" b="50000"/>
          </a:path>
        </a:gradFill>
      </p:bgPr>
    </p:bg>
    <p:spTree>
      <p:nvGrpSpPr>
        <p:cNvPr id="1" name=""/>
        <p:cNvGrpSpPr/>
        <p:nvPr/>
      </p:nvGrpSpPr>
      <p:grpSpPr>
        <a:xfrm>
          <a:off x="0" y="0"/>
          <a:ext cx="0" cy="0"/>
          <a:chOff x="0" y="0"/>
          <a:chExt cx="0" cy="0"/>
        </a:xfrm>
      </p:grpSpPr>
      <p:sp>
        <p:nvSpPr>
          <p:cNvPr id="110" name="مربع نص 1"/>
          <p:cNvSpPr txBox="1"/>
          <p:nvPr/>
        </p:nvSpPr>
        <p:spPr>
          <a:xfrm>
            <a:off x="4709429" y="756017"/>
            <a:ext cx="4333717" cy="614681"/>
          </a:xfrm>
          <a:prstGeom prst="rect">
            <a:avLst/>
          </a:prstGeom>
          <a:ln w="25400">
            <a:miter lim="400000"/>
          </a:ln>
          <a:extLst>
            <a:ext uri="{C572A759-6A51-4108-AA02-DFA0A04FC94B}">
              <ma14:wrappingTextBoxFlag xmlns:ma14="http://schemas.microsoft.com/office/mac/drawingml/2011/main" val="1"/>
            </a:ext>
          </a:extLst>
        </p:spPr>
        <p:txBody>
          <a:bodyPr tIns="91439" bIns="91439">
            <a:spAutoFit/>
          </a:bodyPr>
          <a:lstStyle>
            <a:lvl1pPr algn="l">
              <a:defRPr sz="2800">
                <a:solidFill>
                  <a:schemeClr val="accent1">
                    <a:satOff val="-4409"/>
                    <a:lumOff val="-10509"/>
                  </a:schemeClr>
                </a:solidFill>
                <a:latin typeface="Book Antiqua"/>
                <a:ea typeface="Book Antiqua"/>
                <a:cs typeface="Book Antiqua"/>
                <a:sym typeface="Book Antiqua"/>
              </a:defRPr>
            </a:lvl1pPr>
          </a:lstStyle>
          <a:p>
            <a:pPr/>
            <a:r>
              <a:t>MTH112 Lecture 1: pp. </a:t>
            </a:r>
          </a:p>
        </p:txBody>
      </p:sp>
      <p:sp>
        <p:nvSpPr>
          <p:cNvPr id="111" name="Slide Number"/>
          <p:cNvSpPr txBox="1"/>
          <p:nvPr>
            <p:ph type="sldNum" sz="quarter" idx="2"/>
          </p:nvPr>
        </p:nvSpPr>
        <p:spPr>
          <a:xfrm>
            <a:off x="8276055" y="794117"/>
            <a:ext cx="617176" cy="614681"/>
          </a:xfrm>
          <a:prstGeom prst="rect">
            <a:avLst/>
          </a:prstGeom>
        </p:spPr>
        <p:txBody>
          <a:bodyPr wrap="square"/>
          <a:lstStyle>
            <a:lvl1pPr algn="r">
              <a:defRPr b="1" sz="2800">
                <a:solidFill>
                  <a:schemeClr val="accent1">
                    <a:satOff val="-4409"/>
                    <a:lumOff val="-10509"/>
                  </a:schemeClr>
                </a:solidFill>
                <a:latin typeface="Book Antiqua"/>
                <a:ea typeface="Book Antiqua"/>
                <a:cs typeface="Book Antiqua"/>
                <a:sym typeface="Book Antiqua"/>
              </a:defRPr>
            </a:lvl1pPr>
          </a:lstStyle>
          <a:p>
            <a:pPr/>
            <a:fld id="{86CB4B4D-7CA3-9044-876B-883B54F8677D}" type="slidenum"/>
          </a:p>
        </p:txBody>
      </p:sp>
      <p:sp>
        <p:nvSpPr>
          <p:cNvPr id="112" name="Object Placeholder"/>
          <p:cNvSpPr txBox="1"/>
          <p:nvPr>
            <p:ph type="obj" idx="3"/>
          </p:nvPr>
        </p:nvSpPr>
        <p:spPr>
          <a:xfrm>
            <a:off x="3904228" y="1778000"/>
            <a:ext cx="16575544" cy="10160000"/>
          </a:xfrm>
          <a:prstGeom prst="rect">
            <a:avLst/>
          </a:prstGeom>
        </p:spPr>
        <p:txBody>
          <a:bodyPr/>
          <a:lstStyle/>
          <a:p>
            <a:pPr/>
          </a:p>
        </p:txBody>
      </p:sp>
      <p:sp>
        <p:nvSpPr>
          <p:cNvPr id="113" name="Lecturer: Dr. Sahar ALBOSAILY"/>
          <p:cNvSpPr txBox="1"/>
          <p:nvPr/>
        </p:nvSpPr>
        <p:spPr>
          <a:xfrm>
            <a:off x="18658448" y="12876101"/>
            <a:ext cx="5221904" cy="614681"/>
          </a:xfrm>
          <a:prstGeom prst="rect">
            <a:avLst/>
          </a:prstGeom>
          <a:ln w="25400">
            <a:miter lim="400000"/>
          </a:ln>
          <a:extLst>
            <a:ext uri="{C572A759-6A51-4108-AA02-DFA0A04FC94B}">
              <ma14:wrappingTextBoxFlag xmlns:ma14="http://schemas.microsoft.com/office/mac/drawingml/2011/main" val="1"/>
            </a:ext>
          </a:extLst>
        </p:spPr>
        <p:txBody>
          <a:bodyPr wrap="none" tIns="91439" bIns="91439">
            <a:spAutoFit/>
          </a:bodyPr>
          <a:lstStyle>
            <a:lvl1pPr>
              <a:defRPr sz="2800">
                <a:solidFill>
                  <a:schemeClr val="accent1">
                    <a:satOff val="-4409"/>
                    <a:lumOff val="-10509"/>
                  </a:schemeClr>
                </a:solidFill>
                <a:latin typeface="Book Antiqua"/>
                <a:ea typeface="Book Antiqua"/>
                <a:cs typeface="Book Antiqua"/>
                <a:sym typeface="Book Antiqua"/>
              </a:defRPr>
            </a:lvl1pPr>
          </a:lstStyle>
          <a:p>
            <a:pPr/>
            <a:r>
              <a:t>Lecturer: Dr. Sahar ALBOSAILY</a:t>
            </a:r>
          </a:p>
        </p:txBody>
      </p:sp>
    </p:spTree>
  </p:cSld>
  <p:clrMapOvr>
    <a:masterClrMapping/>
  </p:clrMapOvr>
  <p:transition xmlns:p14="http://schemas.microsoft.com/office/powerpoint/2010/main" spd="med" advClick="1"/>
</p:sldLayout>
</file>

<file path=ppt/slideLayouts/slideLayout1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p:spTree>
      <p:nvGrpSpPr>
        <p:cNvPr id="1" name=""/>
        <p:cNvGrpSpPr/>
        <p:nvPr/>
      </p:nvGrpSpPr>
      <p:grpSpPr>
        <a:xfrm>
          <a:off x="0" y="0"/>
          <a:ext cx="0" cy="0"/>
          <a:chOff x="0" y="0"/>
          <a:chExt cx="0" cy="0"/>
        </a:xfrm>
      </p:grpSpPr>
      <p:sp>
        <p:nvSpPr>
          <p:cNvPr id="120" name="Title Text"/>
          <p:cNvSpPr txBox="1"/>
          <p:nvPr>
            <p:ph type="title"/>
          </p:nvPr>
        </p:nvSpPr>
        <p:spPr>
          <a:xfrm>
            <a:off x="3048000" y="2244725"/>
            <a:ext cx="18288000" cy="4775201"/>
          </a:xfrm>
          <a:prstGeom prst="rect">
            <a:avLst/>
          </a:prstGeom>
        </p:spPr>
        <p:txBody>
          <a:bodyPr lIns="91399" tIns="91399" rIns="91399" bIns="91399" anchor="b"/>
          <a:lstStyle>
            <a:lvl1pPr>
              <a:lnSpc>
                <a:spcPct val="90000"/>
              </a:lnSpc>
              <a:defRPr sz="12000"/>
            </a:lvl1pPr>
          </a:lstStyle>
          <a:p>
            <a:pPr/>
            <a:r>
              <a:t>Title Text</a:t>
            </a:r>
          </a:p>
        </p:txBody>
      </p:sp>
      <p:sp>
        <p:nvSpPr>
          <p:cNvPr id="121" name="Body Level One…"/>
          <p:cNvSpPr txBox="1"/>
          <p:nvPr>
            <p:ph type="body" sz="quarter" idx="1"/>
          </p:nvPr>
        </p:nvSpPr>
        <p:spPr>
          <a:xfrm>
            <a:off x="3048000" y="7204075"/>
            <a:ext cx="18288000" cy="3311525"/>
          </a:xfrm>
          <a:prstGeom prst="rect">
            <a:avLst/>
          </a:prstGeom>
        </p:spPr>
        <p:txBody>
          <a:bodyPr lIns="91399" tIns="91399" rIns="91399" bIns="91399"/>
          <a:lstStyle>
            <a:lvl1pPr marL="812800" indent="-762000" algn="ctr">
              <a:lnSpc>
                <a:spcPct val="90000"/>
              </a:lnSpc>
              <a:spcBef>
                <a:spcPts val="2000"/>
              </a:spcBef>
              <a:buSzTx/>
              <a:buFontTx/>
              <a:buNone/>
              <a:defRPr sz="4800"/>
            </a:lvl1pPr>
            <a:lvl2pPr marL="812800" indent="-279400" algn="ctr">
              <a:lnSpc>
                <a:spcPct val="90000"/>
              </a:lnSpc>
              <a:spcBef>
                <a:spcPts val="2000"/>
              </a:spcBef>
              <a:buSzTx/>
              <a:buFontTx/>
              <a:buNone/>
              <a:defRPr sz="4800"/>
            </a:lvl2pPr>
            <a:lvl3pPr marL="812800" indent="203200" algn="ctr">
              <a:lnSpc>
                <a:spcPct val="90000"/>
              </a:lnSpc>
              <a:spcBef>
                <a:spcPts val="2000"/>
              </a:spcBef>
              <a:buSzTx/>
              <a:buFontTx/>
              <a:buNone/>
              <a:defRPr sz="4800"/>
            </a:lvl3pPr>
            <a:lvl4pPr marL="812800" indent="673100" algn="ctr">
              <a:lnSpc>
                <a:spcPct val="90000"/>
              </a:lnSpc>
              <a:spcBef>
                <a:spcPts val="2000"/>
              </a:spcBef>
              <a:buSzTx/>
              <a:buFontTx/>
              <a:buNone/>
              <a:defRPr sz="4800"/>
            </a:lvl4pPr>
            <a:lvl5pPr marL="812800" indent="1130300" algn="ctr">
              <a:lnSpc>
                <a:spcPct val="90000"/>
              </a:lnSpc>
              <a:spcBef>
                <a:spcPts val="2000"/>
              </a:spcBef>
              <a:buSzTx/>
              <a:buFontTx/>
              <a:buNone/>
              <a:defRPr sz="4800"/>
            </a:lvl5pPr>
          </a:lstStyle>
          <a:p>
            <a:pPr/>
            <a:r>
              <a:t>Body Level One</a:t>
            </a:r>
          </a:p>
          <a:p>
            <a:pPr lvl="1"/>
            <a:r>
              <a:t>Body Level Two</a:t>
            </a:r>
          </a:p>
          <a:p>
            <a:pPr lvl="2"/>
            <a:r>
              <a:t>Body Level Three</a:t>
            </a:r>
          </a:p>
          <a:p>
            <a:pPr lvl="3"/>
            <a:r>
              <a:t>Body Level Four</a:t>
            </a:r>
          </a:p>
          <a:p>
            <a:pPr lvl="4"/>
            <a:r>
              <a:t>Body Level Five</a:t>
            </a:r>
          </a:p>
        </p:txBody>
      </p:sp>
      <p:sp>
        <p:nvSpPr>
          <p:cNvPr id="122" name="Slide Number"/>
          <p:cNvSpPr txBox="1"/>
          <p:nvPr>
            <p:ph type="sldNum" sz="quarter" idx="2"/>
          </p:nvPr>
        </p:nvSpPr>
        <p:spPr>
          <a:xfrm>
            <a:off x="22203132" y="12835910"/>
            <a:ext cx="504468" cy="483830"/>
          </a:xfrm>
          <a:prstGeom prst="rect">
            <a:avLst/>
          </a:prstGeom>
        </p:spPr>
        <p:txBody>
          <a:bodyPr lIns="91399" tIns="91399" rIns="91399" bIns="91399"/>
          <a:lstStyle>
            <a:lvl1pPr algn="r"/>
          </a:lstStyle>
          <a:p>
            <a:pPr/>
            <a:fld id="{86CB4B4D-7CA3-9044-876B-883B54F8677D}" type="slidenum"/>
          </a:p>
        </p:txBody>
      </p:sp>
    </p:spTree>
  </p:cSld>
  <p:clrMapOvr>
    <a:masterClrMapping/>
  </p:clrMapOvr>
  <p:transition xmlns:p14="http://schemas.microsoft.com/office/powerpoint/2010/main" spd="med" advClick="1"/>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 Id="rId9" Type="http://schemas.openxmlformats.org/officeDocument/2006/relationships/slideLayout" Target="../slideLayouts/slideLayout8.xml"/><Relationship Id="rId10" Type="http://schemas.openxmlformats.org/officeDocument/2006/relationships/slideLayout" Target="../slideLayouts/slideLayout9.xml"/><Relationship Id="rId11" Type="http://schemas.openxmlformats.org/officeDocument/2006/relationships/slideLayout" Target="../slideLayouts/slideLayout10.xml"/><Relationship Id="rId12" Type="http://schemas.openxmlformats.org/officeDocument/2006/relationships/slideLayout" Target="../slideLayouts/slideLayout11.xml"/><Relationship Id="rId13"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bg>
      <p:bgPr>
        <a:solidFill>
          <a:srgbClr val="FFFFFF"/>
        </a:solidFill>
      </p:bgPr>
    </p:bg>
    <p:spTree>
      <p:nvGrpSpPr>
        <p:cNvPr id="1" name=""/>
        <p:cNvGrpSpPr/>
        <p:nvPr/>
      </p:nvGrpSpPr>
      <p:grpSpPr>
        <a:xfrm>
          <a:off x="0" y="0"/>
          <a:ext cx="0" cy="0"/>
          <a:chOff x="0" y="0"/>
          <a:chExt cx="0" cy="0"/>
        </a:xfrm>
      </p:grpSpPr>
      <p:sp>
        <p:nvSpPr>
          <p:cNvPr id="2" name="Title Text"/>
          <p:cNvSpPr txBox="1"/>
          <p:nvPr>
            <p:ph type="title"/>
          </p:nvPr>
        </p:nvSpPr>
        <p:spPr>
          <a:xfrm>
            <a:off x="3962400" y="549276"/>
            <a:ext cx="16459200" cy="2286001"/>
          </a:xfrm>
          <a:prstGeom prst="rect">
            <a:avLst/>
          </a:prstGeom>
          <a:ln w="25400">
            <a:miter lim="400000"/>
          </a:ln>
          <a:extLst>
            <a:ext uri="{C572A759-6A51-4108-AA02-DFA0A04FC94B}">
              <ma14:wrappingTextBoxFlag xmlns:ma14="http://schemas.microsoft.com/office/mac/drawingml/2011/main" val="1"/>
            </a:ext>
          </a:extLst>
        </p:spPr>
        <p:txBody>
          <a:bodyPr tIns="91439" bIns="91439" anchor="ctr">
            <a:normAutofit fontScale="100000" lnSpcReduction="0"/>
          </a:bodyPr>
          <a:lstStyle/>
          <a:p>
            <a:pPr/>
            <a:r>
              <a:t>Title Text</a:t>
            </a:r>
          </a:p>
        </p:txBody>
      </p:sp>
      <p:sp>
        <p:nvSpPr>
          <p:cNvPr id="3" name="Body Level One…"/>
          <p:cNvSpPr txBox="1"/>
          <p:nvPr>
            <p:ph type="body" idx="1"/>
          </p:nvPr>
        </p:nvSpPr>
        <p:spPr>
          <a:xfrm>
            <a:off x="3962400" y="3200400"/>
            <a:ext cx="16459200" cy="9051926"/>
          </a:xfrm>
          <a:prstGeom prst="rect">
            <a:avLst/>
          </a:prstGeom>
          <a:ln w="25400">
            <a:miter lim="400000"/>
          </a:ln>
          <a:extLst>
            <a:ext uri="{C572A759-6A51-4108-AA02-DFA0A04FC94B}">
              <ma14:wrappingTextBoxFlag xmlns:ma14="http://schemas.microsoft.com/office/mac/drawingml/2011/main" val="1"/>
            </a:ext>
          </a:extLst>
        </p:spPr>
        <p:txBody>
          <a:bodyPr tIns="91439" bIns="91439">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4" name="Slide Number"/>
          <p:cNvSpPr txBox="1"/>
          <p:nvPr>
            <p:ph type="sldNum" sz="quarter" idx="2"/>
          </p:nvPr>
        </p:nvSpPr>
        <p:spPr>
          <a:xfrm>
            <a:off x="3962400" y="12835870"/>
            <a:ext cx="504548" cy="483910"/>
          </a:xfrm>
          <a:prstGeom prst="rect">
            <a:avLst/>
          </a:prstGeom>
          <a:ln w="25400">
            <a:miter lim="400000"/>
          </a:ln>
        </p:spPr>
        <p:txBody>
          <a:bodyPr wrap="none" tIns="91439" bIns="91439" anchor="ctr">
            <a:spAutoFit/>
          </a:bodyPr>
          <a:lstStyle>
            <a:lvl1pPr algn="l">
              <a:defRPr sz="2400">
                <a:solidFill>
                  <a:srgbClr val="888888"/>
                </a:solidFill>
              </a:defRPr>
            </a:lvl1pPr>
          </a:lstStyle>
          <a:p>
            <a:pPr/>
            <a:fld id="{86CB4B4D-7CA3-9044-876B-883B54F8677D}" type="slidenum"/>
          </a:p>
        </p:txBody>
      </p:sp>
    </p:spTree>
  </p:cSld>
  <p:clrMap bg1="lt1" tx1="dk1" bg2="lt2" tx2="dk2" accent1="accent1" accent2="accent2" accent3="accent3" accent4="accent4" accent5="accent5" accent6="accent6" hlink="hlink" folHlink="fol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Lst>
  <p:transition xmlns:p14="http://schemas.microsoft.com/office/powerpoint/2010/main" spd="med" advClick="1"/>
  <p:txStyles>
    <p:titleStyle>
      <a:lvl1pPr marL="0" marR="0" indent="0" algn="ctr" defTabSz="1828800" rtl="0" latinLnBrk="0">
        <a:lnSpc>
          <a:spcPct val="100000"/>
        </a:lnSpc>
        <a:spcBef>
          <a:spcPts val="0"/>
        </a:spcBef>
        <a:spcAft>
          <a:spcPts val="0"/>
        </a:spcAft>
        <a:buClrTx/>
        <a:buSzTx/>
        <a:buFontTx/>
        <a:buNone/>
        <a:tabLst/>
        <a:defRPr b="0" baseline="0" cap="none" i="0" spc="0" strike="noStrike" sz="8800" u="none">
          <a:solidFill>
            <a:srgbClr val="000000"/>
          </a:solidFill>
          <a:uFillTx/>
          <a:latin typeface="+mn-lt"/>
          <a:ea typeface="+mn-ea"/>
          <a:cs typeface="+mn-cs"/>
          <a:sym typeface="Calibri"/>
        </a:defRPr>
      </a:lvl1pPr>
      <a:lvl2pPr marL="0" marR="0" indent="0" algn="ctr" defTabSz="1828800" rtl="0" latinLnBrk="0">
        <a:lnSpc>
          <a:spcPct val="100000"/>
        </a:lnSpc>
        <a:spcBef>
          <a:spcPts val="0"/>
        </a:spcBef>
        <a:spcAft>
          <a:spcPts val="0"/>
        </a:spcAft>
        <a:buClrTx/>
        <a:buSzTx/>
        <a:buFontTx/>
        <a:buNone/>
        <a:tabLst/>
        <a:defRPr b="0" baseline="0" cap="none" i="0" spc="0" strike="noStrike" sz="8800" u="none">
          <a:solidFill>
            <a:srgbClr val="000000"/>
          </a:solidFill>
          <a:uFillTx/>
          <a:latin typeface="+mn-lt"/>
          <a:ea typeface="+mn-ea"/>
          <a:cs typeface="+mn-cs"/>
          <a:sym typeface="Calibri"/>
        </a:defRPr>
      </a:lvl2pPr>
      <a:lvl3pPr marL="0" marR="0" indent="0" algn="ctr" defTabSz="1828800" rtl="0" latinLnBrk="0">
        <a:lnSpc>
          <a:spcPct val="100000"/>
        </a:lnSpc>
        <a:spcBef>
          <a:spcPts val="0"/>
        </a:spcBef>
        <a:spcAft>
          <a:spcPts val="0"/>
        </a:spcAft>
        <a:buClrTx/>
        <a:buSzTx/>
        <a:buFontTx/>
        <a:buNone/>
        <a:tabLst/>
        <a:defRPr b="0" baseline="0" cap="none" i="0" spc="0" strike="noStrike" sz="8800" u="none">
          <a:solidFill>
            <a:srgbClr val="000000"/>
          </a:solidFill>
          <a:uFillTx/>
          <a:latin typeface="+mn-lt"/>
          <a:ea typeface="+mn-ea"/>
          <a:cs typeface="+mn-cs"/>
          <a:sym typeface="Calibri"/>
        </a:defRPr>
      </a:lvl3pPr>
      <a:lvl4pPr marL="0" marR="0" indent="0" algn="ctr" defTabSz="1828800" rtl="0" latinLnBrk="0">
        <a:lnSpc>
          <a:spcPct val="100000"/>
        </a:lnSpc>
        <a:spcBef>
          <a:spcPts val="0"/>
        </a:spcBef>
        <a:spcAft>
          <a:spcPts val="0"/>
        </a:spcAft>
        <a:buClrTx/>
        <a:buSzTx/>
        <a:buFontTx/>
        <a:buNone/>
        <a:tabLst/>
        <a:defRPr b="0" baseline="0" cap="none" i="0" spc="0" strike="noStrike" sz="8800" u="none">
          <a:solidFill>
            <a:srgbClr val="000000"/>
          </a:solidFill>
          <a:uFillTx/>
          <a:latin typeface="+mn-lt"/>
          <a:ea typeface="+mn-ea"/>
          <a:cs typeface="+mn-cs"/>
          <a:sym typeface="Calibri"/>
        </a:defRPr>
      </a:lvl4pPr>
      <a:lvl5pPr marL="0" marR="0" indent="0" algn="ctr" defTabSz="1828800" rtl="0" latinLnBrk="0">
        <a:lnSpc>
          <a:spcPct val="100000"/>
        </a:lnSpc>
        <a:spcBef>
          <a:spcPts val="0"/>
        </a:spcBef>
        <a:spcAft>
          <a:spcPts val="0"/>
        </a:spcAft>
        <a:buClrTx/>
        <a:buSzTx/>
        <a:buFontTx/>
        <a:buNone/>
        <a:tabLst/>
        <a:defRPr b="0" baseline="0" cap="none" i="0" spc="0" strike="noStrike" sz="8800" u="none">
          <a:solidFill>
            <a:srgbClr val="000000"/>
          </a:solidFill>
          <a:uFillTx/>
          <a:latin typeface="+mn-lt"/>
          <a:ea typeface="+mn-ea"/>
          <a:cs typeface="+mn-cs"/>
          <a:sym typeface="Calibri"/>
        </a:defRPr>
      </a:lvl5pPr>
      <a:lvl6pPr marL="0" marR="0" indent="0" algn="ctr" defTabSz="1828800" rtl="0" latinLnBrk="0">
        <a:lnSpc>
          <a:spcPct val="100000"/>
        </a:lnSpc>
        <a:spcBef>
          <a:spcPts val="0"/>
        </a:spcBef>
        <a:spcAft>
          <a:spcPts val="0"/>
        </a:spcAft>
        <a:buClrTx/>
        <a:buSzTx/>
        <a:buFontTx/>
        <a:buNone/>
        <a:tabLst/>
        <a:defRPr b="0" baseline="0" cap="none" i="0" spc="0" strike="noStrike" sz="8800" u="none">
          <a:solidFill>
            <a:srgbClr val="000000"/>
          </a:solidFill>
          <a:uFillTx/>
          <a:latin typeface="+mn-lt"/>
          <a:ea typeface="+mn-ea"/>
          <a:cs typeface="+mn-cs"/>
          <a:sym typeface="Calibri"/>
        </a:defRPr>
      </a:lvl6pPr>
      <a:lvl7pPr marL="0" marR="0" indent="0" algn="ctr" defTabSz="1828800" rtl="0" latinLnBrk="0">
        <a:lnSpc>
          <a:spcPct val="100000"/>
        </a:lnSpc>
        <a:spcBef>
          <a:spcPts val="0"/>
        </a:spcBef>
        <a:spcAft>
          <a:spcPts val="0"/>
        </a:spcAft>
        <a:buClrTx/>
        <a:buSzTx/>
        <a:buFontTx/>
        <a:buNone/>
        <a:tabLst/>
        <a:defRPr b="0" baseline="0" cap="none" i="0" spc="0" strike="noStrike" sz="8800" u="none">
          <a:solidFill>
            <a:srgbClr val="000000"/>
          </a:solidFill>
          <a:uFillTx/>
          <a:latin typeface="+mn-lt"/>
          <a:ea typeface="+mn-ea"/>
          <a:cs typeface="+mn-cs"/>
          <a:sym typeface="Calibri"/>
        </a:defRPr>
      </a:lvl7pPr>
      <a:lvl8pPr marL="0" marR="0" indent="0" algn="ctr" defTabSz="1828800" rtl="0" latinLnBrk="0">
        <a:lnSpc>
          <a:spcPct val="100000"/>
        </a:lnSpc>
        <a:spcBef>
          <a:spcPts val="0"/>
        </a:spcBef>
        <a:spcAft>
          <a:spcPts val="0"/>
        </a:spcAft>
        <a:buClrTx/>
        <a:buSzTx/>
        <a:buFontTx/>
        <a:buNone/>
        <a:tabLst/>
        <a:defRPr b="0" baseline="0" cap="none" i="0" spc="0" strike="noStrike" sz="8800" u="none">
          <a:solidFill>
            <a:srgbClr val="000000"/>
          </a:solidFill>
          <a:uFillTx/>
          <a:latin typeface="+mn-lt"/>
          <a:ea typeface="+mn-ea"/>
          <a:cs typeface="+mn-cs"/>
          <a:sym typeface="Calibri"/>
        </a:defRPr>
      </a:lvl8pPr>
      <a:lvl9pPr marL="0" marR="0" indent="0" algn="ctr" defTabSz="1828800" rtl="0" latinLnBrk="0">
        <a:lnSpc>
          <a:spcPct val="100000"/>
        </a:lnSpc>
        <a:spcBef>
          <a:spcPts val="0"/>
        </a:spcBef>
        <a:spcAft>
          <a:spcPts val="0"/>
        </a:spcAft>
        <a:buClrTx/>
        <a:buSzTx/>
        <a:buFontTx/>
        <a:buNone/>
        <a:tabLst/>
        <a:defRPr b="0" baseline="0" cap="none" i="0" spc="0" strike="noStrike" sz="8800" u="none">
          <a:solidFill>
            <a:srgbClr val="000000"/>
          </a:solidFill>
          <a:uFillTx/>
          <a:latin typeface="+mn-lt"/>
          <a:ea typeface="+mn-ea"/>
          <a:cs typeface="+mn-cs"/>
          <a:sym typeface="Calibri"/>
        </a:defRPr>
      </a:lvl9pPr>
    </p:titleStyle>
    <p:bodyStyle>
      <a:lvl1pPr marL="685800" marR="0" indent="-685800" algn="r" defTabSz="1828800" rtl="0" latinLnBrk="0">
        <a:lnSpc>
          <a:spcPct val="100000"/>
        </a:lnSpc>
        <a:spcBef>
          <a:spcPts val="1500"/>
        </a:spcBef>
        <a:spcAft>
          <a:spcPts val="0"/>
        </a:spcAft>
        <a:buClrTx/>
        <a:buSzPct val="100000"/>
        <a:buFont typeface="Arial"/>
        <a:buChar char="•"/>
        <a:tabLst/>
        <a:defRPr b="0" baseline="0" cap="none" i="0" spc="0" strike="noStrike" sz="6400" u="none">
          <a:solidFill>
            <a:srgbClr val="000000"/>
          </a:solidFill>
          <a:uFillTx/>
          <a:latin typeface="+mn-lt"/>
          <a:ea typeface="+mn-ea"/>
          <a:cs typeface="+mn-cs"/>
          <a:sym typeface="Calibri"/>
        </a:defRPr>
      </a:lvl1pPr>
      <a:lvl2pPr marL="1110342" marR="0" indent="-653142" algn="r" defTabSz="1828800" rtl="0" latinLnBrk="0">
        <a:lnSpc>
          <a:spcPct val="100000"/>
        </a:lnSpc>
        <a:spcBef>
          <a:spcPts val="1500"/>
        </a:spcBef>
        <a:spcAft>
          <a:spcPts val="0"/>
        </a:spcAft>
        <a:buClrTx/>
        <a:buSzPct val="100000"/>
        <a:buFont typeface="Arial"/>
        <a:buChar char="–"/>
        <a:tabLst/>
        <a:defRPr b="0" baseline="0" cap="none" i="0" spc="0" strike="noStrike" sz="6400" u="none">
          <a:solidFill>
            <a:srgbClr val="000000"/>
          </a:solidFill>
          <a:uFillTx/>
          <a:latin typeface="+mn-lt"/>
          <a:ea typeface="+mn-ea"/>
          <a:cs typeface="+mn-cs"/>
          <a:sym typeface="Calibri"/>
        </a:defRPr>
      </a:lvl2pPr>
      <a:lvl3pPr marL="1524000" marR="0" indent="-609600" algn="r" defTabSz="1828800" rtl="0" latinLnBrk="0">
        <a:lnSpc>
          <a:spcPct val="100000"/>
        </a:lnSpc>
        <a:spcBef>
          <a:spcPts val="1500"/>
        </a:spcBef>
        <a:spcAft>
          <a:spcPts val="0"/>
        </a:spcAft>
        <a:buClrTx/>
        <a:buSzPct val="100000"/>
        <a:buFont typeface="Arial"/>
        <a:buChar char="•"/>
        <a:tabLst/>
        <a:defRPr b="0" baseline="0" cap="none" i="0" spc="0" strike="noStrike" sz="6400" u="none">
          <a:solidFill>
            <a:srgbClr val="000000"/>
          </a:solidFill>
          <a:uFillTx/>
          <a:latin typeface="+mn-lt"/>
          <a:ea typeface="+mn-ea"/>
          <a:cs typeface="+mn-cs"/>
          <a:sym typeface="Calibri"/>
        </a:defRPr>
      </a:lvl3pPr>
      <a:lvl4pPr marL="2103120" marR="0" indent="-731520" algn="r" defTabSz="1828800" rtl="0" latinLnBrk="0">
        <a:lnSpc>
          <a:spcPct val="100000"/>
        </a:lnSpc>
        <a:spcBef>
          <a:spcPts val="1500"/>
        </a:spcBef>
        <a:spcAft>
          <a:spcPts val="0"/>
        </a:spcAft>
        <a:buClrTx/>
        <a:buSzPct val="100000"/>
        <a:buFont typeface="Arial"/>
        <a:buChar char="–"/>
        <a:tabLst/>
        <a:defRPr b="0" baseline="0" cap="none" i="0" spc="0" strike="noStrike" sz="6400" u="none">
          <a:solidFill>
            <a:srgbClr val="000000"/>
          </a:solidFill>
          <a:uFillTx/>
          <a:latin typeface="+mn-lt"/>
          <a:ea typeface="+mn-ea"/>
          <a:cs typeface="+mn-cs"/>
          <a:sym typeface="Calibri"/>
        </a:defRPr>
      </a:lvl4pPr>
      <a:lvl5pPr marL="2560320" marR="0" indent="-731520" algn="r" defTabSz="1828800" rtl="0" latinLnBrk="0">
        <a:lnSpc>
          <a:spcPct val="100000"/>
        </a:lnSpc>
        <a:spcBef>
          <a:spcPts val="1500"/>
        </a:spcBef>
        <a:spcAft>
          <a:spcPts val="0"/>
        </a:spcAft>
        <a:buClrTx/>
        <a:buSzPct val="100000"/>
        <a:buFont typeface="Arial"/>
        <a:buChar char="»"/>
        <a:tabLst/>
        <a:defRPr b="0" baseline="0" cap="none" i="0" spc="0" strike="noStrike" sz="6400" u="none">
          <a:solidFill>
            <a:srgbClr val="000000"/>
          </a:solidFill>
          <a:uFillTx/>
          <a:latin typeface="+mn-lt"/>
          <a:ea typeface="+mn-ea"/>
          <a:cs typeface="+mn-cs"/>
          <a:sym typeface="Calibri"/>
        </a:defRPr>
      </a:lvl5pPr>
      <a:lvl6pPr marL="3017520" marR="0" indent="-731520" algn="r" defTabSz="1828800" rtl="0" latinLnBrk="0">
        <a:lnSpc>
          <a:spcPct val="100000"/>
        </a:lnSpc>
        <a:spcBef>
          <a:spcPts val="1500"/>
        </a:spcBef>
        <a:spcAft>
          <a:spcPts val="0"/>
        </a:spcAft>
        <a:buClrTx/>
        <a:buSzPct val="100000"/>
        <a:buFont typeface="Arial"/>
        <a:buChar char="•"/>
        <a:tabLst/>
        <a:defRPr b="0" baseline="0" cap="none" i="0" spc="0" strike="noStrike" sz="6400" u="none">
          <a:solidFill>
            <a:srgbClr val="000000"/>
          </a:solidFill>
          <a:uFillTx/>
          <a:latin typeface="+mn-lt"/>
          <a:ea typeface="+mn-ea"/>
          <a:cs typeface="+mn-cs"/>
          <a:sym typeface="Calibri"/>
        </a:defRPr>
      </a:lvl6pPr>
      <a:lvl7pPr marL="3474720" marR="0" indent="-731520" algn="r" defTabSz="1828800" rtl="0" latinLnBrk="0">
        <a:lnSpc>
          <a:spcPct val="100000"/>
        </a:lnSpc>
        <a:spcBef>
          <a:spcPts val="1500"/>
        </a:spcBef>
        <a:spcAft>
          <a:spcPts val="0"/>
        </a:spcAft>
        <a:buClrTx/>
        <a:buSzPct val="100000"/>
        <a:buFont typeface="Arial"/>
        <a:buChar char="•"/>
        <a:tabLst/>
        <a:defRPr b="0" baseline="0" cap="none" i="0" spc="0" strike="noStrike" sz="6400" u="none">
          <a:solidFill>
            <a:srgbClr val="000000"/>
          </a:solidFill>
          <a:uFillTx/>
          <a:latin typeface="+mn-lt"/>
          <a:ea typeface="+mn-ea"/>
          <a:cs typeface="+mn-cs"/>
          <a:sym typeface="Calibri"/>
        </a:defRPr>
      </a:lvl7pPr>
      <a:lvl8pPr marL="3931920" marR="0" indent="-731520" algn="r" defTabSz="1828800" rtl="0" latinLnBrk="0">
        <a:lnSpc>
          <a:spcPct val="100000"/>
        </a:lnSpc>
        <a:spcBef>
          <a:spcPts val="1500"/>
        </a:spcBef>
        <a:spcAft>
          <a:spcPts val="0"/>
        </a:spcAft>
        <a:buClrTx/>
        <a:buSzPct val="100000"/>
        <a:buFont typeface="Arial"/>
        <a:buChar char="•"/>
        <a:tabLst/>
        <a:defRPr b="0" baseline="0" cap="none" i="0" spc="0" strike="noStrike" sz="6400" u="none">
          <a:solidFill>
            <a:srgbClr val="000000"/>
          </a:solidFill>
          <a:uFillTx/>
          <a:latin typeface="+mn-lt"/>
          <a:ea typeface="+mn-ea"/>
          <a:cs typeface="+mn-cs"/>
          <a:sym typeface="Calibri"/>
        </a:defRPr>
      </a:lvl8pPr>
      <a:lvl9pPr marL="4389120" marR="0" indent="-731520" algn="r" defTabSz="1828800" rtl="0" latinLnBrk="0">
        <a:lnSpc>
          <a:spcPct val="100000"/>
        </a:lnSpc>
        <a:spcBef>
          <a:spcPts val="1500"/>
        </a:spcBef>
        <a:spcAft>
          <a:spcPts val="0"/>
        </a:spcAft>
        <a:buClrTx/>
        <a:buSzPct val="100000"/>
        <a:buFont typeface="Arial"/>
        <a:buChar char="•"/>
        <a:tabLst/>
        <a:defRPr b="0" baseline="0" cap="none" i="0" spc="0" strike="noStrike" sz="6400" u="none">
          <a:solidFill>
            <a:srgbClr val="000000"/>
          </a:solidFill>
          <a:uFillTx/>
          <a:latin typeface="+mn-lt"/>
          <a:ea typeface="+mn-ea"/>
          <a:cs typeface="+mn-cs"/>
          <a:sym typeface="Calibri"/>
        </a:defRPr>
      </a:lvl9pPr>
    </p:bodyStyle>
    <p:otherStyle>
      <a:lvl1pPr marL="0" marR="0" indent="0" algn="l" defTabSz="1828800" rtl="0" latinLnBrk="0">
        <a:lnSpc>
          <a:spcPct val="100000"/>
        </a:lnSpc>
        <a:spcBef>
          <a:spcPts val="0"/>
        </a:spcBef>
        <a:spcAft>
          <a:spcPts val="0"/>
        </a:spcAft>
        <a:buClrTx/>
        <a:buSzTx/>
        <a:buFontTx/>
        <a:buNone/>
        <a:tabLst/>
        <a:defRPr b="0" baseline="0" cap="none" i="0" spc="0" strike="noStrike" sz="2400" u="none">
          <a:solidFill>
            <a:schemeClr val="tx1"/>
          </a:solidFill>
          <a:uFillTx/>
          <a:latin typeface="+mn-lt"/>
          <a:ea typeface="+mn-ea"/>
          <a:cs typeface="+mn-cs"/>
          <a:sym typeface="Calibri"/>
        </a:defRPr>
      </a:lvl1pPr>
      <a:lvl2pPr marL="0" marR="0" indent="457200" algn="l" defTabSz="1828800" rtl="0" latinLnBrk="0">
        <a:lnSpc>
          <a:spcPct val="100000"/>
        </a:lnSpc>
        <a:spcBef>
          <a:spcPts val="0"/>
        </a:spcBef>
        <a:spcAft>
          <a:spcPts val="0"/>
        </a:spcAft>
        <a:buClrTx/>
        <a:buSzTx/>
        <a:buFontTx/>
        <a:buNone/>
        <a:tabLst/>
        <a:defRPr b="0" baseline="0" cap="none" i="0" spc="0" strike="noStrike" sz="2400" u="none">
          <a:solidFill>
            <a:schemeClr val="tx1"/>
          </a:solidFill>
          <a:uFillTx/>
          <a:latin typeface="+mn-lt"/>
          <a:ea typeface="+mn-ea"/>
          <a:cs typeface="+mn-cs"/>
          <a:sym typeface="Calibri"/>
        </a:defRPr>
      </a:lvl2pPr>
      <a:lvl3pPr marL="0" marR="0" indent="914400" algn="l" defTabSz="1828800" rtl="0" latinLnBrk="0">
        <a:lnSpc>
          <a:spcPct val="100000"/>
        </a:lnSpc>
        <a:spcBef>
          <a:spcPts val="0"/>
        </a:spcBef>
        <a:spcAft>
          <a:spcPts val="0"/>
        </a:spcAft>
        <a:buClrTx/>
        <a:buSzTx/>
        <a:buFontTx/>
        <a:buNone/>
        <a:tabLst/>
        <a:defRPr b="0" baseline="0" cap="none" i="0" spc="0" strike="noStrike" sz="2400" u="none">
          <a:solidFill>
            <a:schemeClr val="tx1"/>
          </a:solidFill>
          <a:uFillTx/>
          <a:latin typeface="+mn-lt"/>
          <a:ea typeface="+mn-ea"/>
          <a:cs typeface="+mn-cs"/>
          <a:sym typeface="Calibri"/>
        </a:defRPr>
      </a:lvl3pPr>
      <a:lvl4pPr marL="0" marR="0" indent="1371600" algn="l" defTabSz="1828800" rtl="0" latinLnBrk="0">
        <a:lnSpc>
          <a:spcPct val="100000"/>
        </a:lnSpc>
        <a:spcBef>
          <a:spcPts val="0"/>
        </a:spcBef>
        <a:spcAft>
          <a:spcPts val="0"/>
        </a:spcAft>
        <a:buClrTx/>
        <a:buSzTx/>
        <a:buFontTx/>
        <a:buNone/>
        <a:tabLst/>
        <a:defRPr b="0" baseline="0" cap="none" i="0" spc="0" strike="noStrike" sz="2400" u="none">
          <a:solidFill>
            <a:schemeClr val="tx1"/>
          </a:solidFill>
          <a:uFillTx/>
          <a:latin typeface="+mn-lt"/>
          <a:ea typeface="+mn-ea"/>
          <a:cs typeface="+mn-cs"/>
          <a:sym typeface="Calibri"/>
        </a:defRPr>
      </a:lvl4pPr>
      <a:lvl5pPr marL="0" marR="0" indent="1828800" algn="l" defTabSz="1828800" rtl="0" latinLnBrk="0">
        <a:lnSpc>
          <a:spcPct val="100000"/>
        </a:lnSpc>
        <a:spcBef>
          <a:spcPts val="0"/>
        </a:spcBef>
        <a:spcAft>
          <a:spcPts val="0"/>
        </a:spcAft>
        <a:buClrTx/>
        <a:buSzTx/>
        <a:buFontTx/>
        <a:buNone/>
        <a:tabLst/>
        <a:defRPr b="0" baseline="0" cap="none" i="0" spc="0" strike="noStrike" sz="2400" u="none">
          <a:solidFill>
            <a:schemeClr val="tx1"/>
          </a:solidFill>
          <a:uFillTx/>
          <a:latin typeface="+mn-lt"/>
          <a:ea typeface="+mn-ea"/>
          <a:cs typeface="+mn-cs"/>
          <a:sym typeface="Calibri"/>
        </a:defRPr>
      </a:lvl5pPr>
      <a:lvl6pPr marL="0" marR="0" indent="2286000" algn="l" defTabSz="1828800" rtl="0" latinLnBrk="0">
        <a:lnSpc>
          <a:spcPct val="100000"/>
        </a:lnSpc>
        <a:spcBef>
          <a:spcPts val="0"/>
        </a:spcBef>
        <a:spcAft>
          <a:spcPts val="0"/>
        </a:spcAft>
        <a:buClrTx/>
        <a:buSzTx/>
        <a:buFontTx/>
        <a:buNone/>
        <a:tabLst/>
        <a:defRPr b="0" baseline="0" cap="none" i="0" spc="0" strike="noStrike" sz="2400" u="none">
          <a:solidFill>
            <a:schemeClr val="tx1"/>
          </a:solidFill>
          <a:uFillTx/>
          <a:latin typeface="+mn-lt"/>
          <a:ea typeface="+mn-ea"/>
          <a:cs typeface="+mn-cs"/>
          <a:sym typeface="Calibri"/>
        </a:defRPr>
      </a:lvl6pPr>
      <a:lvl7pPr marL="0" marR="0" indent="2743200" algn="l" defTabSz="1828800" rtl="0" latinLnBrk="0">
        <a:lnSpc>
          <a:spcPct val="100000"/>
        </a:lnSpc>
        <a:spcBef>
          <a:spcPts val="0"/>
        </a:spcBef>
        <a:spcAft>
          <a:spcPts val="0"/>
        </a:spcAft>
        <a:buClrTx/>
        <a:buSzTx/>
        <a:buFontTx/>
        <a:buNone/>
        <a:tabLst/>
        <a:defRPr b="0" baseline="0" cap="none" i="0" spc="0" strike="noStrike" sz="2400" u="none">
          <a:solidFill>
            <a:schemeClr val="tx1"/>
          </a:solidFill>
          <a:uFillTx/>
          <a:latin typeface="+mn-lt"/>
          <a:ea typeface="+mn-ea"/>
          <a:cs typeface="+mn-cs"/>
          <a:sym typeface="Calibri"/>
        </a:defRPr>
      </a:lvl7pPr>
      <a:lvl8pPr marL="0" marR="0" indent="3200400" algn="l" defTabSz="1828800" rtl="0" latinLnBrk="0">
        <a:lnSpc>
          <a:spcPct val="100000"/>
        </a:lnSpc>
        <a:spcBef>
          <a:spcPts val="0"/>
        </a:spcBef>
        <a:spcAft>
          <a:spcPts val="0"/>
        </a:spcAft>
        <a:buClrTx/>
        <a:buSzTx/>
        <a:buFontTx/>
        <a:buNone/>
        <a:tabLst/>
        <a:defRPr b="0" baseline="0" cap="none" i="0" spc="0" strike="noStrike" sz="2400" u="none">
          <a:solidFill>
            <a:schemeClr val="tx1"/>
          </a:solidFill>
          <a:uFillTx/>
          <a:latin typeface="+mn-lt"/>
          <a:ea typeface="+mn-ea"/>
          <a:cs typeface="+mn-cs"/>
          <a:sym typeface="Calibri"/>
        </a:defRPr>
      </a:lvl8pPr>
      <a:lvl9pPr marL="0" marR="0" indent="3657600" algn="l" defTabSz="1828800" rtl="0" latinLnBrk="0">
        <a:lnSpc>
          <a:spcPct val="100000"/>
        </a:lnSpc>
        <a:spcBef>
          <a:spcPts val="0"/>
        </a:spcBef>
        <a:spcAft>
          <a:spcPts val="0"/>
        </a:spcAft>
        <a:buClrTx/>
        <a:buSzTx/>
        <a:buFontTx/>
        <a:buNone/>
        <a:tabLst/>
        <a:defRPr b="0" baseline="0" cap="none" i="0" spc="0" strike="noStrike" sz="2400" u="none">
          <a:solidFill>
            <a:schemeClr val="tx1"/>
          </a:solidFill>
          <a:uFillTx/>
          <a:latin typeface="+mn-lt"/>
          <a:ea typeface="+mn-ea"/>
          <a:cs typeface="+mn-cs"/>
          <a:sym typeface="Calibri"/>
        </a:defRPr>
      </a:lvl9pPr>
    </p:otherStyle>
  </p:txStyles>
</p:sldMaster>
</file>

<file path=ppt/slides/_rels/slide1.xml.rels><?xml version="1.0" encoding="UTF-8"?>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5.png"/><Relationship Id="rId3" Type="http://schemas.openxmlformats.org/officeDocument/2006/relationships/image" Target="../media/image6.png"/><Relationship Id="rId4" Type="http://schemas.openxmlformats.org/officeDocument/2006/relationships/image" Target="../media/image7.png"/><Relationship Id="rId5" Type="http://schemas.openxmlformats.org/officeDocument/2006/relationships/image" Target="../media/image8.png"/><Relationship Id="rId6" Type="http://schemas.openxmlformats.org/officeDocument/2006/relationships/image" Target="../media/image9.png"/><Relationship Id="rId7" Type="http://schemas.openxmlformats.org/officeDocument/2006/relationships/image" Target="../media/image10.png"/></Relationships>

</file>

<file path=ppt/slides/_rels/slide2.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tif"/></Relationships>

</file>

<file path=ppt/slides/_rels/slide5.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1.png"/></Relationships>

</file>

<file path=ppt/slides/_rels/slide6.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tif"/></Relationships>

</file>

<file path=ppt/slides/_rels/slide7.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tif"/></Relationships>

</file>

<file path=ppt/slides/_rels/slide8.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tif"/></Relationships>

</file>

<file path=ppt/slides/_rels/slide9.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tif"/></Relationships>

</file>

<file path=ppt/slides/_rels/slide11.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tif"/></Relationships>

</file>

<file path=ppt/slides/_rels/slide12.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tif"/></Relationships>

</file>

<file path=ppt/slides/_rels/slide13.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5.tif"/></Relationships>

</file>

<file path=ppt/slides/_rels/slide14.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1.png"/></Relationships>

</file>

<file path=ppt/slides/_rels/slide16.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6.tif"/></Relationships>

</file>

<file path=ppt/slides/_rels/slide17.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6.tif"/></Relationships>

</file>

<file path=ppt/slides/_rels/slide18.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6.tif"/></Relationships>

</file>

<file path=ppt/slides/_rels/slide19.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6.tif"/></Relationships>

</file>

<file path=ppt/slides/_rels/slide20.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7.tif"/></Relationships>

</file>

<file path=ppt/slides/_rels/slide21.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7.tif"/></Relationships>

</file>

<file path=ppt/slides/_rels/slide22.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8.tif"/></Relationships>

</file>

<file path=ppt/slides/_rels/slide23.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9.tif"/></Relationships>

</file>

<file path=ppt/slides/_rels/slide26.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1.png"/></Relationships>

</file>

<file path=ppt/slides/_rels/slide27.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0.tif"/></Relationships>

</file>

<file path=ppt/slides/_rels/slide30.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0.tif"/></Relationships>

</file>

<file path=ppt/slides/_rels/slide32.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0.tif"/></Relationships>

</file>

<file path=ppt/slides/_rels/slide33.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1.tif"/></Relationships>

</file>

<file path=ppt/slides/_rels/slide34.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2.tif"/></Relationships>

</file>

<file path=ppt/slides/_rels/slide37.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3.tif"/></Relationships>

</file>

<file path=ppt/slides/_rels/slide40.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4.tif"/></Relationships>

</file>

<file path=ppt/slides/_rels/slide41.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4.tif"/></Relationships>

</file>

<file path=ppt/slides/_rels/slide42.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5.tif"/></Relationships>

</file>

<file path=ppt/slides/_rels/slide43.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6.tif"/></Relationships>

</file>

<file path=ppt/slides/_rels/slide44.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7.tif"/></Relationships>

</file>

<file path=ppt/slides/_rels/slide45.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8.tif"/></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31" name="Google Shape;108;p3" descr="Google Shape;108;p3"/>
          <p:cNvPicPr>
            <a:picLocks noChangeAspect="1"/>
          </p:cNvPicPr>
          <p:nvPr/>
        </p:nvPicPr>
        <p:blipFill>
          <a:blip r:embed="rId2">
            <a:extLst/>
          </a:blip>
          <a:stretch>
            <a:fillRect/>
          </a:stretch>
        </p:blipFill>
        <p:spPr>
          <a:xfrm>
            <a:off x="-143929" y="-235807"/>
            <a:ext cx="24671860" cy="14187613"/>
          </a:xfrm>
          <a:prstGeom prst="rect">
            <a:avLst/>
          </a:prstGeom>
          <a:ln w="12700">
            <a:miter lim="400000"/>
          </a:ln>
        </p:spPr>
      </p:pic>
      <p:sp>
        <p:nvSpPr>
          <p:cNvPr id="132" name="Google Shape;109;p3"/>
          <p:cNvSpPr/>
          <p:nvPr/>
        </p:nvSpPr>
        <p:spPr>
          <a:xfrm rot="10800000">
            <a:off x="-312704" y="-270574"/>
            <a:ext cx="25009408" cy="14257149"/>
          </a:xfrm>
          <a:prstGeom prst="rect">
            <a:avLst/>
          </a:prstGeom>
          <a:gradFill>
            <a:gsLst>
              <a:gs pos="0">
                <a:srgbClr val="F6F9FC">
                  <a:alpha val="26666"/>
                </a:srgbClr>
              </a:gs>
              <a:gs pos="100000">
                <a:srgbClr val="FF9518">
                  <a:alpha val="38823"/>
                </a:srgbClr>
              </a:gs>
            </a:gsLst>
            <a:lin ang="5400000"/>
          </a:gradFill>
          <a:ln w="12700">
            <a:miter lim="400000"/>
          </a:ln>
        </p:spPr>
        <p:txBody>
          <a:bodyPr lIns="0" tIns="0" rIns="0" bIns="0" anchor="ctr"/>
          <a:lstStyle/>
          <a:p>
            <a:pPr algn="ctr">
              <a:defRPr>
                <a:solidFill>
                  <a:srgbClr val="FFFFFF"/>
                </a:solidFill>
              </a:defRPr>
            </a:pPr>
          </a:p>
        </p:txBody>
      </p:sp>
      <p:pic>
        <p:nvPicPr>
          <p:cNvPr id="133" name="Google Shape;110;p3" descr="Google Shape;110;p3"/>
          <p:cNvPicPr>
            <a:picLocks noChangeAspect="1"/>
          </p:cNvPicPr>
          <p:nvPr/>
        </p:nvPicPr>
        <p:blipFill>
          <a:blip r:embed="rId3">
            <a:extLst/>
          </a:blip>
          <a:stretch>
            <a:fillRect/>
          </a:stretch>
        </p:blipFill>
        <p:spPr>
          <a:xfrm>
            <a:off x="9744503" y="-788821"/>
            <a:ext cx="11442304" cy="13127338"/>
          </a:xfrm>
          <a:prstGeom prst="rect">
            <a:avLst/>
          </a:prstGeom>
          <a:ln w="12700">
            <a:miter lim="400000"/>
          </a:ln>
        </p:spPr>
      </p:pic>
      <p:pic>
        <p:nvPicPr>
          <p:cNvPr id="134" name="Google Shape;111;p3" descr="Google Shape;111;p3"/>
          <p:cNvPicPr>
            <a:picLocks noChangeAspect="1"/>
          </p:cNvPicPr>
          <p:nvPr/>
        </p:nvPicPr>
        <p:blipFill>
          <a:blip r:embed="rId4">
            <a:extLst/>
          </a:blip>
          <a:stretch>
            <a:fillRect/>
          </a:stretch>
        </p:blipFill>
        <p:spPr>
          <a:xfrm>
            <a:off x="4470400" y="1830179"/>
            <a:ext cx="13428902" cy="3944670"/>
          </a:xfrm>
          <a:prstGeom prst="rect">
            <a:avLst/>
          </a:prstGeom>
          <a:ln w="12700">
            <a:miter lim="400000"/>
          </a:ln>
        </p:spPr>
      </p:pic>
      <p:pic>
        <p:nvPicPr>
          <p:cNvPr id="135" name="Google Shape;112;p3" descr="Google Shape;112;p3"/>
          <p:cNvPicPr>
            <a:picLocks noChangeAspect="1"/>
          </p:cNvPicPr>
          <p:nvPr/>
        </p:nvPicPr>
        <p:blipFill>
          <a:blip r:embed="rId5">
            <a:extLst/>
          </a:blip>
          <a:stretch>
            <a:fillRect/>
          </a:stretch>
        </p:blipFill>
        <p:spPr>
          <a:xfrm>
            <a:off x="-278523" y="-203204"/>
            <a:ext cx="8338789" cy="14274086"/>
          </a:xfrm>
          <a:prstGeom prst="rect">
            <a:avLst/>
          </a:prstGeom>
          <a:ln w="12700">
            <a:miter lim="400000"/>
          </a:ln>
        </p:spPr>
      </p:pic>
      <p:sp>
        <p:nvSpPr>
          <p:cNvPr id="136" name="Google Shape;113;p3"/>
          <p:cNvSpPr txBox="1"/>
          <p:nvPr/>
        </p:nvSpPr>
        <p:spPr>
          <a:xfrm>
            <a:off x="5735893" y="2417517"/>
            <a:ext cx="11316679" cy="2735501"/>
          </a:xfrm>
          <a:prstGeom prst="rect">
            <a:avLst/>
          </a:prstGeom>
          <a:ln w="25400">
            <a:miter lim="400000"/>
          </a:ln>
          <a:extLst>
            <a:ext uri="{C572A759-6A51-4108-AA02-DFA0A04FC94B}">
              <ma14:wrappingTextBoxFlag xmlns:ma14="http://schemas.microsoft.com/office/mac/drawingml/2011/main" val="1"/>
            </a:ext>
          </a:extLst>
        </p:spPr>
        <p:txBody>
          <a:bodyPr lIns="91399" tIns="91399" rIns="91399" bIns="91399">
            <a:spAutoFit/>
          </a:bodyPr>
          <a:lstStyle/>
          <a:p>
            <a:pPr algn="l">
              <a:defRPr sz="5600">
                <a:solidFill>
                  <a:srgbClr val="FFFFFF"/>
                </a:solidFill>
                <a:latin typeface="Tajawal Medium"/>
                <a:ea typeface="Tajawal Medium"/>
                <a:cs typeface="Tajawal Medium"/>
                <a:sym typeface="Tajawal Medium"/>
              </a:defRPr>
            </a:pPr>
            <a:r>
              <a:t>The Straight Line</a:t>
            </a:r>
          </a:p>
          <a:p>
            <a:pPr algn="l">
              <a:defRPr sz="5600">
                <a:solidFill>
                  <a:srgbClr val="24A9E1"/>
                </a:solidFill>
                <a:latin typeface="Tajawal Medium"/>
                <a:ea typeface="Tajawal Medium"/>
                <a:cs typeface="Tajawal Medium"/>
                <a:sym typeface="Tajawal Medium"/>
              </a:defRPr>
            </a:pPr>
            <a:r>
              <a:t>Prepared by Dr. Sahar ALBOSAILY</a:t>
            </a:r>
          </a:p>
          <a:p>
            <a:pPr algn="l">
              <a:defRPr sz="5600">
                <a:solidFill>
                  <a:srgbClr val="FF9518"/>
                </a:solidFill>
                <a:latin typeface="Tajawal Medium"/>
                <a:ea typeface="Tajawal Medium"/>
                <a:cs typeface="Tajawal Medium"/>
                <a:sym typeface="Tajawal Medium"/>
              </a:defRPr>
            </a:pPr>
            <a:r>
              <a:t>Lecture 02</a:t>
            </a:r>
          </a:p>
        </p:txBody>
      </p:sp>
      <p:pic>
        <p:nvPicPr>
          <p:cNvPr id="137" name="Google Shape;114;p3" descr="Google Shape;114;p3"/>
          <p:cNvPicPr>
            <a:picLocks noChangeAspect="1"/>
          </p:cNvPicPr>
          <p:nvPr/>
        </p:nvPicPr>
        <p:blipFill>
          <a:blip r:embed="rId6">
            <a:extLst/>
          </a:blip>
          <a:stretch>
            <a:fillRect/>
          </a:stretch>
        </p:blipFill>
        <p:spPr>
          <a:xfrm>
            <a:off x="1303480" y="9868855"/>
            <a:ext cx="3398952" cy="3048001"/>
          </a:xfrm>
          <a:prstGeom prst="rect">
            <a:avLst/>
          </a:prstGeom>
          <a:ln w="12700">
            <a:miter lim="400000"/>
          </a:ln>
        </p:spPr>
      </p:pic>
      <p:pic>
        <p:nvPicPr>
          <p:cNvPr id="138" name="Google Shape;115;p3" descr="Google Shape;115;p3"/>
          <p:cNvPicPr>
            <a:picLocks noChangeAspect="1"/>
          </p:cNvPicPr>
          <p:nvPr/>
        </p:nvPicPr>
        <p:blipFill>
          <a:blip r:embed="rId7">
            <a:extLst/>
          </a:blip>
          <a:stretch>
            <a:fillRect/>
          </a:stretch>
        </p:blipFill>
        <p:spPr>
          <a:xfrm rot="10800000">
            <a:off x="7224887" y="10568375"/>
            <a:ext cx="11764803" cy="2069335"/>
          </a:xfrm>
          <a:prstGeom prst="rect">
            <a:avLst/>
          </a:prstGeom>
          <a:ln w="12700">
            <a:miter lim="400000"/>
          </a:ln>
        </p:spPr>
      </p:pic>
      <p:sp>
        <p:nvSpPr>
          <p:cNvPr id="139" name="Google Shape;116;p3"/>
          <p:cNvSpPr txBox="1"/>
          <p:nvPr/>
        </p:nvSpPr>
        <p:spPr>
          <a:xfrm>
            <a:off x="8440204" y="10636108"/>
            <a:ext cx="9334170" cy="1884601"/>
          </a:xfrm>
          <a:prstGeom prst="rect">
            <a:avLst/>
          </a:prstGeom>
          <a:ln w="25400">
            <a:miter lim="400000"/>
          </a:ln>
          <a:extLst>
            <a:ext uri="{C572A759-6A51-4108-AA02-DFA0A04FC94B}">
              <ma14:wrappingTextBoxFlag xmlns:ma14="http://schemas.microsoft.com/office/mac/drawingml/2011/main" val="1"/>
            </a:ext>
          </a:extLst>
        </p:spPr>
        <p:txBody>
          <a:bodyPr lIns="91399" tIns="91399" rIns="91399" bIns="91399">
            <a:spAutoFit/>
          </a:bodyPr>
          <a:lstStyle/>
          <a:p>
            <a:pPr algn="l">
              <a:defRPr sz="5600">
                <a:solidFill>
                  <a:srgbClr val="FFFFFF"/>
                </a:solidFill>
                <a:latin typeface="Tajawal Medium"/>
                <a:ea typeface="Tajawal Medium"/>
                <a:cs typeface="Tajawal Medium"/>
                <a:sym typeface="Tajawal Medium"/>
              </a:defRPr>
            </a:pPr>
            <a:r>
              <a:t>MTH 112</a:t>
            </a:r>
          </a:p>
          <a:p>
            <a:pPr algn="l">
              <a:defRPr sz="5600">
                <a:solidFill>
                  <a:srgbClr val="FFFFFF"/>
                </a:solidFill>
                <a:latin typeface="Tajawal Medium"/>
                <a:ea typeface="Tajawal Medium"/>
                <a:cs typeface="Tajawal Medium"/>
                <a:sym typeface="Tajawal Medium"/>
              </a:defRPr>
            </a:pPr>
            <a:r>
              <a:t>Business Mathematics</a:t>
            </a:r>
          </a:p>
        </p:txBody>
      </p:sp>
    </p:spTree>
  </p:cSld>
  <p:clrMapOvr>
    <a:masterClrMapping/>
  </p:clrMapOvr>
  <p:transition xmlns:p14="http://schemas.microsoft.com/office/powerpoint/2010/main" spd="med" advClick="1"/>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41" name="Slide Number"/>
          <p:cNvSpPr txBox="1"/>
          <p:nvPr>
            <p:ph type="sldNum" sz="quarter" idx="2"/>
          </p:nvPr>
        </p:nvSpPr>
        <p:spPr>
          <a:xfrm>
            <a:off x="22617074" y="12904605"/>
            <a:ext cx="373381" cy="61468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42" name="Rectangle 29"/>
          <p:cNvSpPr txBox="1"/>
          <p:nvPr/>
        </p:nvSpPr>
        <p:spPr>
          <a:xfrm>
            <a:off x="1921011" y="4243596"/>
            <a:ext cx="19066203" cy="3445409"/>
          </a:xfrm>
          <a:prstGeom prst="rect">
            <a:avLst/>
          </a:prstGeom>
          <a:ln w="25400">
            <a:miter lim="400000"/>
          </a:ln>
          <a:extLst>
            <a:ext uri="{C572A759-6A51-4108-AA02-DFA0A04FC94B}">
              <ma14:wrappingTextBoxFlag xmlns:ma14="http://schemas.microsoft.com/office/mac/drawingml/2011/main" val="1"/>
            </a:ext>
          </a:extLst>
        </p:spPr>
        <p:txBody>
          <a:bodyPr lIns="0" tIns="0" rIns="0" bIns="0">
            <a:spAutoFit/>
          </a:bodyPr>
          <a:lstStyle/>
          <a:p>
            <a:pPr marL="990600" indent="-990600" algn="just">
              <a:lnSpc>
                <a:spcPct val="120000"/>
              </a:lnSpc>
              <a:spcBef>
                <a:spcPts val="2400"/>
              </a:spcBef>
              <a:defRPr b="1">
                <a:solidFill>
                  <a:srgbClr val="0A1F61"/>
                </a:solidFill>
                <a:latin typeface="Tajawal Medium"/>
                <a:ea typeface="Tajawal Medium"/>
                <a:cs typeface="Tajawal Medium"/>
                <a:sym typeface="Tajawal Medium"/>
              </a:defRPr>
            </a:pPr>
            <a:r>
              <a:t>□ At the end of this Lecture you should be able to:</a:t>
            </a:r>
          </a:p>
          <a:p>
            <a:pPr marL="1041400" indent="-1045972" algn="l">
              <a:lnSpc>
                <a:spcPct val="120000"/>
              </a:lnSpc>
              <a:defRPr>
                <a:solidFill>
                  <a:srgbClr val="0A1F61"/>
                </a:solidFill>
                <a:latin typeface="Tajawal Medium"/>
                <a:ea typeface="Tajawal Medium"/>
                <a:cs typeface="Tajawal Medium"/>
                <a:sym typeface="Tajawal Medium"/>
              </a:defRPr>
            </a:pPr>
            <a:r>
              <a:t>•    Define the slope and intercept of a straight line and plot its graph</a:t>
            </a:r>
          </a:p>
          <a:p>
            <a:pPr marL="1041400" indent="-1045972" algn="l">
              <a:lnSpc>
                <a:spcPct val="120000"/>
              </a:lnSpc>
              <a:defRPr>
                <a:solidFill>
                  <a:srgbClr val="0A1F61"/>
                </a:solidFill>
                <a:latin typeface="Tajawal Medium"/>
                <a:ea typeface="Tajawal Medium"/>
                <a:cs typeface="Tajawal Medium"/>
                <a:sym typeface="Tajawal Medium"/>
              </a:defRPr>
            </a:pPr>
            <a:r>
              <a:t>•    Understand what ‘the equation of a line’ means</a:t>
            </a:r>
          </a:p>
          <a:p>
            <a:pPr marL="360947" indent="-360947" algn="l">
              <a:lnSpc>
                <a:spcPct val="120000"/>
              </a:lnSpc>
              <a:buSzPct val="100000"/>
              <a:buChar char="•"/>
              <a:defRPr>
                <a:solidFill>
                  <a:srgbClr val="0A1F61"/>
                </a:solidFill>
                <a:latin typeface="Tajawal Medium"/>
                <a:ea typeface="Tajawal Medium"/>
                <a:cs typeface="Tajawal Medium"/>
                <a:sym typeface="Tajawal Medium"/>
              </a:defRPr>
            </a:pPr>
            <a:r>
              <a:t>  Plot any straight line given the equation in the form </a:t>
            </a:r>
            <a14:m>
              <m:oMath>
                <m:r>
                  <a:rPr xmlns:a="http://schemas.openxmlformats.org/drawingml/2006/main" sz="4450" i="1">
                    <a:solidFill>
                      <a:srgbClr val="0A1F61"/>
                    </a:solidFill>
                    <a:latin typeface="Cambria Math" panose="02040503050406030204" pitchFamily="18" charset="0"/>
                  </a:rPr>
                  <m:t>y</m:t>
                </m:r>
                <m:r>
                  <a:rPr xmlns:a="http://schemas.openxmlformats.org/drawingml/2006/main" sz="4450" i="1">
                    <a:solidFill>
                      <a:srgbClr val="0A1F61"/>
                    </a:solidFill>
                    <a:latin typeface="Cambria Math" panose="02040503050406030204" pitchFamily="18" charset="0"/>
                  </a:rPr>
                  <m:t>=</m:t>
                </m:r>
                <m:r>
                  <a:rPr xmlns:a="http://schemas.openxmlformats.org/drawingml/2006/main" sz="4450" i="1">
                    <a:solidFill>
                      <a:srgbClr val="0A1F61"/>
                    </a:solidFill>
                    <a:latin typeface="Cambria Math" panose="02040503050406030204" pitchFamily="18" charset="0"/>
                  </a:rPr>
                  <m:t>m</m:t>
                </m:r>
                <m:r>
                  <a:rPr xmlns:a="http://schemas.openxmlformats.org/drawingml/2006/main" sz="4450" i="1">
                    <a:solidFill>
                      <a:srgbClr val="0A1F61"/>
                    </a:solidFill>
                    <a:latin typeface="Cambria Math" panose="02040503050406030204" pitchFamily="18" charset="0"/>
                  </a:rPr>
                  <m:t>x</m:t>
                </m:r>
                <m:r>
                  <a:rPr xmlns:a="http://schemas.openxmlformats.org/drawingml/2006/main" sz="4450" i="1">
                    <a:solidFill>
                      <a:srgbClr val="0A1F61"/>
                    </a:solidFill>
                    <a:latin typeface="Cambria Math" panose="02040503050406030204" pitchFamily="18" charset="0"/>
                  </a:rPr>
                  <m:t>+</m:t>
                </m:r>
                <m:r>
                  <a:rPr xmlns:a="http://schemas.openxmlformats.org/drawingml/2006/main" sz="4450" i="1">
                    <a:solidFill>
                      <a:srgbClr val="0A1F61"/>
                    </a:solidFill>
                    <a:latin typeface="Cambria Math" panose="02040503050406030204" pitchFamily="18" charset="0"/>
                  </a:rPr>
                  <m:t>c</m:t>
                </m:r>
              </m:oMath>
            </a14:m>
            <a:r>
              <a:t>   or  </a:t>
            </a:r>
            <a14:m>
              <m:oMath>
                <m:r>
                  <a:rPr xmlns:a="http://schemas.openxmlformats.org/drawingml/2006/main" sz="4450" i="1">
                    <a:solidFill>
                      <a:srgbClr val="0A1F61"/>
                    </a:solidFill>
                    <a:latin typeface="Cambria Math" panose="02040503050406030204" pitchFamily="18" charset="0"/>
                  </a:rPr>
                  <m:t>a</m:t>
                </m:r>
                <m:r>
                  <a:rPr xmlns:a="http://schemas.openxmlformats.org/drawingml/2006/main" sz="4450" i="1">
                    <a:solidFill>
                      <a:srgbClr val="0A1F61"/>
                    </a:solidFill>
                    <a:latin typeface="Cambria Math" panose="02040503050406030204" pitchFamily="18" charset="0"/>
                  </a:rPr>
                  <m:t>x</m:t>
                </m:r>
                <m:r>
                  <a:rPr xmlns:a="http://schemas.openxmlformats.org/drawingml/2006/main" sz="4450" i="1">
                    <a:solidFill>
                      <a:srgbClr val="0A1F61"/>
                    </a:solidFill>
                    <a:latin typeface="Cambria Math" panose="02040503050406030204" pitchFamily="18" charset="0"/>
                  </a:rPr>
                  <m:t>+</m:t>
                </m:r>
                <m:r>
                  <a:rPr xmlns:a="http://schemas.openxmlformats.org/drawingml/2006/main" sz="4450" i="1">
                    <a:solidFill>
                      <a:srgbClr val="0A1F61"/>
                    </a:solidFill>
                    <a:latin typeface="Cambria Math" panose="02040503050406030204" pitchFamily="18" charset="0"/>
                  </a:rPr>
                  <m:t>b</m:t>
                </m:r>
                <m:r>
                  <a:rPr xmlns:a="http://schemas.openxmlformats.org/drawingml/2006/main" sz="4450" i="1">
                    <a:solidFill>
                      <a:srgbClr val="0A1F61"/>
                    </a:solidFill>
                    <a:latin typeface="Cambria Math" panose="02040503050406030204" pitchFamily="18" charset="0"/>
                  </a:rPr>
                  <m:t>y</m:t>
                </m:r>
                <m:r>
                  <a:rPr xmlns:a="http://schemas.openxmlformats.org/drawingml/2006/main" sz="4450" i="1">
                    <a:solidFill>
                      <a:srgbClr val="0A1F61"/>
                    </a:solidFill>
                    <a:latin typeface="Cambria Math" panose="02040503050406030204" pitchFamily="18" charset="0"/>
                  </a:rPr>
                  <m:t>+</m:t>
                </m:r>
                <m:r>
                  <a:rPr xmlns:a="http://schemas.openxmlformats.org/drawingml/2006/main" sz="4450" i="1">
                    <a:solidFill>
                      <a:srgbClr val="0A1F61"/>
                    </a:solidFill>
                    <a:latin typeface="Cambria Math" panose="02040503050406030204" pitchFamily="18" charset="0"/>
                  </a:rPr>
                  <m:t>d</m:t>
                </m:r>
                <m:r>
                  <a:rPr xmlns:a="http://schemas.openxmlformats.org/drawingml/2006/main" sz="4450" i="1">
                    <a:solidFill>
                      <a:srgbClr val="0A1F61"/>
                    </a:solidFill>
                    <a:latin typeface="Cambria Math" panose="02040503050406030204" pitchFamily="18" charset="0"/>
                  </a:rPr>
                  <m:t>=</m:t>
                </m:r>
                <m:r>
                  <a:rPr xmlns:a="http://schemas.openxmlformats.org/drawingml/2006/main" sz="4450" i="1">
                    <a:solidFill>
                      <a:srgbClr val="0A1F61"/>
                    </a:solidFill>
                    <a:latin typeface="Cambria Math" panose="02040503050406030204" pitchFamily="18" charset="0"/>
                  </a:rPr>
                  <m:t>0</m:t>
                </m:r>
              </m:oMath>
            </a14:m>
            <a:r>
              <a:t> .</a:t>
            </a:r>
          </a:p>
          <a:p>
            <a:pPr marL="360947" indent="-360947" algn="l">
              <a:lnSpc>
                <a:spcPct val="120000"/>
              </a:lnSpc>
              <a:buSzPct val="100000"/>
              <a:buChar char="•"/>
              <a:defRPr>
                <a:solidFill>
                  <a:srgbClr val="0A1F61"/>
                </a:solidFill>
                <a:latin typeface="Tajawal Medium"/>
                <a:ea typeface="Tajawal Medium"/>
                <a:cs typeface="Tajawal Medium"/>
                <a:sym typeface="Tajawal Medium"/>
              </a:defRPr>
            </a:pPr>
            <a:r>
              <a:t>  Introducing Excel</a:t>
            </a:r>
          </a:p>
        </p:txBody>
      </p:sp>
      <p:sp>
        <p:nvSpPr>
          <p:cNvPr id="143" name="Google Shape;126;p4"/>
          <p:cNvSpPr txBox="1"/>
          <p:nvPr/>
        </p:nvSpPr>
        <p:spPr>
          <a:xfrm>
            <a:off x="5325853" y="1125093"/>
            <a:ext cx="11790862" cy="1033701"/>
          </a:xfrm>
          <a:prstGeom prst="rect">
            <a:avLst/>
          </a:prstGeom>
          <a:ln w="25400">
            <a:miter lim="400000"/>
          </a:ln>
          <a:extLst>
            <a:ext uri="{C572A759-6A51-4108-AA02-DFA0A04FC94B}">
              <ma14:wrappingTextBoxFlag xmlns:ma14="http://schemas.microsoft.com/office/mac/drawingml/2011/main" val="1"/>
            </a:ext>
          </a:extLst>
        </p:spPr>
        <p:txBody>
          <a:bodyPr lIns="91399" tIns="91399" rIns="91399" bIns="91399">
            <a:spAutoFit/>
          </a:bodyPr>
          <a:lstStyle>
            <a:lvl1pPr algn="l">
              <a:defRPr sz="5600">
                <a:solidFill>
                  <a:srgbClr val="FFFFFF"/>
                </a:solidFill>
                <a:latin typeface="Tajawal Medium"/>
                <a:ea typeface="Tajawal Medium"/>
                <a:cs typeface="Tajawal Medium"/>
                <a:sym typeface="Tajawal Medium"/>
              </a:defRPr>
            </a:lvl1pPr>
          </a:lstStyle>
          <a:p>
            <a:pPr/>
            <a:r>
              <a:t>The Straight Line and Applications</a:t>
            </a:r>
          </a:p>
        </p:txBody>
      </p:sp>
    </p:spTree>
  </p:cSld>
  <p:clrMapOvr>
    <a:masterClrMapping/>
  </p:clrMapOvr>
  <p:transition xmlns:p14="http://schemas.microsoft.com/office/powerpoint/2010/main" spd="med" advClick="1"/>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45" name="Slide Number"/>
          <p:cNvSpPr txBox="1"/>
          <p:nvPr>
            <p:ph type="sldNum" sz="quarter" idx="2"/>
          </p:nvPr>
        </p:nvSpPr>
        <p:spPr>
          <a:xfrm>
            <a:off x="22617074" y="12904605"/>
            <a:ext cx="373381" cy="61468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46" name="Rectangle 29"/>
          <p:cNvSpPr txBox="1"/>
          <p:nvPr/>
        </p:nvSpPr>
        <p:spPr>
          <a:xfrm>
            <a:off x="1921011" y="4243596"/>
            <a:ext cx="17550589" cy="4087149"/>
          </a:xfrm>
          <a:prstGeom prst="rect">
            <a:avLst/>
          </a:prstGeom>
          <a:ln w="25400">
            <a:miter lim="400000"/>
          </a:ln>
          <a:extLst>
            <a:ext uri="{C572A759-6A51-4108-AA02-DFA0A04FC94B}">
              <ma14:wrappingTextBoxFlag xmlns:ma14="http://schemas.microsoft.com/office/mac/drawingml/2011/main" val="1"/>
            </a:ext>
          </a:extLst>
        </p:spPr>
        <p:txBody>
          <a:bodyPr lIns="0" tIns="0" rIns="0" bIns="0">
            <a:spAutoFit/>
          </a:bodyPr>
          <a:lstStyle/>
          <a:p>
            <a:pPr marL="990600" indent="-990600" algn="just">
              <a:lnSpc>
                <a:spcPct val="120000"/>
              </a:lnSpc>
              <a:spcBef>
                <a:spcPts val="2400"/>
              </a:spcBef>
              <a:defRPr b="1">
                <a:solidFill>
                  <a:srgbClr val="0A1F61"/>
                </a:solidFill>
                <a:latin typeface="Tajawal Medium"/>
                <a:ea typeface="Tajawal Medium"/>
                <a:cs typeface="Tajawal Medium"/>
                <a:sym typeface="Tajawal Medium"/>
              </a:defRPr>
            </a:pPr>
            <a:r>
              <a:t>□ The straight line</a:t>
            </a:r>
          </a:p>
          <a:p>
            <a:pPr algn="l">
              <a:lnSpc>
                <a:spcPct val="120000"/>
              </a:lnSpc>
              <a:defRPr>
                <a:solidFill>
                  <a:srgbClr val="0A1F61"/>
                </a:solidFill>
                <a:latin typeface="Tajawal Medium"/>
                <a:ea typeface="Tajawal Medium"/>
                <a:cs typeface="Tajawal Medium"/>
                <a:sym typeface="Tajawal Medium"/>
              </a:defRPr>
            </a:pPr>
            <a:r>
              <a:t>The straight line is one of the simplest mathematical functions: it is easy to manipulate and to graph. It is, therefore, essential to fully understand the straight line, what each part of the equation means and the effect of changes in each part on the graph of the line. </a:t>
            </a:r>
          </a:p>
        </p:txBody>
      </p:sp>
      <p:sp>
        <p:nvSpPr>
          <p:cNvPr id="147" name="Google Shape;126;p4"/>
          <p:cNvSpPr txBox="1"/>
          <p:nvPr/>
        </p:nvSpPr>
        <p:spPr>
          <a:xfrm>
            <a:off x="5325853" y="1125093"/>
            <a:ext cx="11790862" cy="1033701"/>
          </a:xfrm>
          <a:prstGeom prst="rect">
            <a:avLst/>
          </a:prstGeom>
          <a:ln w="25400">
            <a:miter lim="400000"/>
          </a:ln>
          <a:extLst>
            <a:ext uri="{C572A759-6A51-4108-AA02-DFA0A04FC94B}">
              <ma14:wrappingTextBoxFlag xmlns:ma14="http://schemas.microsoft.com/office/mac/drawingml/2011/main" val="1"/>
            </a:ext>
          </a:extLst>
        </p:spPr>
        <p:txBody>
          <a:bodyPr lIns="91399" tIns="91399" rIns="91399" bIns="91399">
            <a:spAutoFit/>
          </a:bodyPr>
          <a:lstStyle>
            <a:lvl1pPr algn="l">
              <a:defRPr sz="5600">
                <a:solidFill>
                  <a:srgbClr val="FFFFFF"/>
                </a:solidFill>
                <a:latin typeface="Tajawal Medium"/>
                <a:ea typeface="Tajawal Medium"/>
                <a:cs typeface="Tajawal Medium"/>
                <a:sym typeface="Tajawal Medium"/>
              </a:defRPr>
            </a:lvl1pPr>
          </a:lstStyle>
          <a:p>
            <a:pPr/>
            <a:r>
              <a:t>The Straight Line and Applications</a:t>
            </a:r>
          </a:p>
        </p:txBody>
      </p:sp>
    </p:spTree>
  </p:cSld>
  <p:clrMapOvr>
    <a:masterClrMapping/>
  </p:clrMapOvr>
  <p:transition xmlns:p14="http://schemas.microsoft.com/office/powerpoint/2010/main" spd="med" advClick="1"/>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49" name="Slide Number"/>
          <p:cNvSpPr txBox="1"/>
          <p:nvPr>
            <p:ph type="sldNum" sz="quarter" idx="2"/>
          </p:nvPr>
        </p:nvSpPr>
        <p:spPr>
          <a:xfrm>
            <a:off x="22617074" y="12904605"/>
            <a:ext cx="373381" cy="61468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50" name="Rectangle 29"/>
          <p:cNvSpPr txBox="1"/>
          <p:nvPr/>
        </p:nvSpPr>
        <p:spPr>
          <a:xfrm>
            <a:off x="1921011" y="4243596"/>
            <a:ext cx="10683949" cy="4799483"/>
          </a:xfrm>
          <a:prstGeom prst="rect">
            <a:avLst/>
          </a:prstGeom>
          <a:ln w="25400">
            <a:miter lim="400000"/>
          </a:ln>
          <a:extLst>
            <a:ext uri="{C572A759-6A51-4108-AA02-DFA0A04FC94B}">
              <ma14:wrappingTextBoxFlag xmlns:ma14="http://schemas.microsoft.com/office/mac/drawingml/2011/main" val="1"/>
            </a:ext>
          </a:extLst>
        </p:spPr>
        <p:txBody>
          <a:bodyPr lIns="0" tIns="0" rIns="0" bIns="0">
            <a:spAutoFit/>
          </a:bodyPr>
          <a:lstStyle/>
          <a:p>
            <a:pPr marL="350921" indent="-350921" algn="just">
              <a:lnSpc>
                <a:spcPct val="120000"/>
              </a:lnSpc>
              <a:spcBef>
                <a:spcPts val="2400"/>
              </a:spcBef>
              <a:buSzPct val="100000"/>
              <a:buChar char="□"/>
              <a:defRPr b="1">
                <a:solidFill>
                  <a:srgbClr val="0A1F61"/>
                </a:solidFill>
                <a:latin typeface="Tajawal Medium"/>
                <a:ea typeface="Tajawal Medium"/>
                <a:cs typeface="Tajawal Medium"/>
                <a:sym typeface="Tajawal Medium"/>
              </a:defRPr>
            </a:pPr>
            <a:r>
              <a:t>The straight line</a:t>
            </a:r>
          </a:p>
          <a:p>
            <a:pPr algn="just">
              <a:lnSpc>
                <a:spcPct val="120000"/>
              </a:lnSpc>
              <a:spcBef>
                <a:spcPts val="2000"/>
              </a:spcBef>
              <a:defRPr>
                <a:solidFill>
                  <a:srgbClr val="0A1F61"/>
                </a:solidFill>
                <a:latin typeface="Tajawal Medium"/>
                <a:ea typeface="Tajawal Medium"/>
                <a:cs typeface="Tajawal Medium"/>
                <a:sym typeface="Tajawal Medium"/>
              </a:defRPr>
            </a:pPr>
            <a:r>
              <a:rPr b="1"/>
              <a:t>Figure 2.2</a:t>
            </a:r>
            <a:r>
              <a:t> shows the horizontal axis, </a:t>
            </a:r>
            <a14:m>
              <m:oMath>
                <m:r>
                  <a:rPr xmlns:a="http://schemas.openxmlformats.org/drawingml/2006/main" sz="4150" i="1">
                    <a:solidFill>
                      <a:srgbClr val="0A1F61"/>
                    </a:solidFill>
                    <a:latin typeface="Cambria Math" panose="02040503050406030204" pitchFamily="18" charset="0"/>
                  </a:rPr>
                  <m:t>x</m:t>
                </m:r>
              </m:oMath>
            </a14:m>
            <a:r>
              <a:t>, and the vertical axis, </a:t>
            </a:r>
            <a14:m>
              <m:oMath>
                <m:r>
                  <a:rPr xmlns:a="http://schemas.openxmlformats.org/drawingml/2006/main" sz="4400" i="1">
                    <a:solidFill>
                      <a:srgbClr val="0A1F61"/>
                    </a:solidFill>
                    <a:latin typeface="Cambria Math" panose="02040503050406030204" pitchFamily="18" charset="0"/>
                  </a:rPr>
                  <m:t>y</m:t>
                </m:r>
              </m:oMath>
            </a14:m>
            <a:r>
              <a:t> which intersect at the origin where </a:t>
            </a:r>
            <a14:m>
              <m:oMath>
                <m:r>
                  <a:rPr xmlns:a="http://schemas.openxmlformats.org/drawingml/2006/main" sz="4450" i="1">
                    <a:solidFill>
                      <a:srgbClr val="0A1F61"/>
                    </a:solidFill>
                    <a:latin typeface="Cambria Math" panose="02040503050406030204" pitchFamily="18" charset="0"/>
                  </a:rPr>
                  <m:t>x</m:t>
                </m:r>
                <m:r>
                  <a:rPr xmlns:a="http://schemas.openxmlformats.org/drawingml/2006/main" sz="4450" i="1">
                    <a:solidFill>
                      <a:srgbClr val="0A1F61"/>
                    </a:solidFill>
                    <a:latin typeface="Cambria Math" panose="02040503050406030204" pitchFamily="18" charset="0"/>
                  </a:rPr>
                  <m:t>=</m:t>
                </m:r>
                <m:r>
                  <a:rPr xmlns:a="http://schemas.openxmlformats.org/drawingml/2006/main" sz="4450" i="1">
                    <a:solidFill>
                      <a:srgbClr val="0A1F61"/>
                    </a:solidFill>
                    <a:latin typeface="Cambria Math" panose="02040503050406030204" pitchFamily="18" charset="0"/>
                  </a:rPr>
                  <m:t>0</m:t>
                </m:r>
              </m:oMath>
            </a14:m>
            <a:r>
              <a:t> and </a:t>
            </a:r>
            <a14:m>
              <m:oMath>
                <m:r>
                  <a:rPr xmlns:a="http://schemas.openxmlformats.org/drawingml/2006/main" sz="4450" i="1">
                    <a:solidFill>
                      <a:srgbClr val="0A1F61"/>
                    </a:solidFill>
                    <a:latin typeface="Cambria Math" panose="02040503050406030204" pitchFamily="18" charset="0"/>
                  </a:rPr>
                  <m:t>y</m:t>
                </m:r>
                <m:r>
                  <a:rPr xmlns:a="http://schemas.openxmlformats.org/drawingml/2006/main" sz="4450" i="1">
                    <a:solidFill>
                      <a:srgbClr val="0A1F61"/>
                    </a:solidFill>
                    <a:latin typeface="Cambria Math" panose="02040503050406030204" pitchFamily="18" charset="0"/>
                  </a:rPr>
                  <m:t>=</m:t>
                </m:r>
                <m:r>
                  <a:rPr xmlns:a="http://schemas.openxmlformats.org/drawingml/2006/main" sz="4450" i="1">
                    <a:solidFill>
                      <a:srgbClr val="0A1F61"/>
                    </a:solidFill>
                    <a:latin typeface="Cambria Math" panose="02040503050406030204" pitchFamily="18" charset="0"/>
                  </a:rPr>
                  <m:t>0</m:t>
                </m:r>
              </m:oMath>
            </a14:m>
            <a:r>
              <a:t>. Any point can be plotted on this graph if the coordinates, </a:t>
            </a:r>
            <a14:m>
              <m:oMath>
                <m:r>
                  <a:rPr xmlns:a="http://schemas.openxmlformats.org/drawingml/2006/main" sz="4700" i="1">
                    <a:solidFill>
                      <a:srgbClr val="0A1F61"/>
                    </a:solidFill>
                    <a:latin typeface="Cambria Math" panose="02040503050406030204" pitchFamily="18" charset="0"/>
                  </a:rPr>
                  <m:t>(</m:t>
                </m:r>
                <m:r>
                  <a:rPr xmlns:a="http://schemas.openxmlformats.org/drawingml/2006/main" sz="4700" i="1">
                    <a:solidFill>
                      <a:srgbClr val="0A1F61"/>
                    </a:solidFill>
                    <a:latin typeface="Cambria Math" panose="02040503050406030204" pitchFamily="18" charset="0"/>
                  </a:rPr>
                  <m:t>x</m:t>
                </m:r>
                <m:r>
                  <a:rPr xmlns:a="http://schemas.openxmlformats.org/drawingml/2006/main" sz="4700" i="1">
                    <a:solidFill>
                      <a:srgbClr val="0A1F61"/>
                    </a:solidFill>
                    <a:latin typeface="Cambria Math" panose="02040503050406030204" pitchFamily="18" charset="0"/>
                  </a:rPr>
                  <m:t>,</m:t>
                </m:r>
                <m:r>
                  <a:rPr xmlns:a="http://schemas.openxmlformats.org/drawingml/2006/main" sz="4700" i="1">
                    <a:solidFill>
                      <a:srgbClr val="0A1F61"/>
                    </a:solidFill>
                    <a:latin typeface="Cambria Math" panose="02040503050406030204" pitchFamily="18" charset="0"/>
                  </a:rPr>
                  <m:t>y</m:t>
                </m:r>
                <m:r>
                  <a:rPr xmlns:a="http://schemas.openxmlformats.org/drawingml/2006/main" sz="4700" i="1">
                    <a:solidFill>
                      <a:srgbClr val="0A1F61"/>
                    </a:solidFill>
                    <a:latin typeface="Cambria Math" panose="02040503050406030204" pitchFamily="18" charset="0"/>
                  </a:rPr>
                  <m:t>)</m:t>
                </m:r>
              </m:oMath>
            </a14:m>
            <a:r>
              <a:rPr i="1"/>
              <a:t>. </a:t>
            </a:r>
            <a:r>
              <a:t>The points </a:t>
            </a:r>
            <a14:m>
              <m:oMath>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2,2</m:t>
                </m:r>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1,1</m:t>
                </m:r>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2,</m:t>
                </m:r>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2</m:t>
                </m:r>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4,</m:t>
                </m:r>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3</m:t>
                </m:r>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3,2</m:t>
                </m:r>
                <m:r>
                  <a:rPr xmlns:a="http://schemas.openxmlformats.org/drawingml/2006/main" sz="4350" i="1">
                    <a:solidFill>
                      <a:srgbClr val="0A1F61"/>
                    </a:solidFill>
                    <a:latin typeface="Cambria Math" panose="02040503050406030204" pitchFamily="18" charset="0"/>
                  </a:rPr>
                  <m:t>)</m:t>
                </m:r>
                <m:r>
                  <m:rPr>
                    <m:nor/>
                  </m:rPr>
                  <a:rPr xmlns:a="http://schemas.openxmlformats.org/drawingml/2006/main" sz="4350" i="1">
                    <a:solidFill>
                      <a:srgbClr val="0A1F61"/>
                    </a:solidFill>
                    <a:latin typeface="Cambria Math" panose="02040503050406030204" pitchFamily="18" charset="0"/>
                  </a:rPr>
                  <m:t>and</m:t>
                </m:r>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0,0</m:t>
                </m:r>
                <m:r>
                  <a:rPr xmlns:a="http://schemas.openxmlformats.org/drawingml/2006/main" sz="4350" i="1">
                    <a:solidFill>
                      <a:srgbClr val="0A1F61"/>
                    </a:solidFill>
                    <a:latin typeface="Cambria Math" panose="02040503050406030204" pitchFamily="18" charset="0"/>
                  </a:rPr>
                  <m:t>)</m:t>
                </m:r>
              </m:oMath>
            </a14:m>
            <a:r>
              <a:t> are plotted in </a:t>
            </a:r>
            <a:r>
              <a:rPr b="1"/>
              <a:t>Figure 2.2</a:t>
            </a:r>
            <a:r>
              <a:t>.</a:t>
            </a:r>
          </a:p>
        </p:txBody>
      </p:sp>
      <p:sp>
        <p:nvSpPr>
          <p:cNvPr id="151" name="Google Shape;126;p4"/>
          <p:cNvSpPr txBox="1"/>
          <p:nvPr/>
        </p:nvSpPr>
        <p:spPr>
          <a:xfrm>
            <a:off x="5325853" y="1125093"/>
            <a:ext cx="11790862" cy="1033701"/>
          </a:xfrm>
          <a:prstGeom prst="rect">
            <a:avLst/>
          </a:prstGeom>
          <a:ln w="25400">
            <a:miter lim="400000"/>
          </a:ln>
          <a:extLst>
            <a:ext uri="{C572A759-6A51-4108-AA02-DFA0A04FC94B}">
              <ma14:wrappingTextBoxFlag xmlns:ma14="http://schemas.microsoft.com/office/mac/drawingml/2011/main" val="1"/>
            </a:ext>
          </a:extLst>
        </p:spPr>
        <p:txBody>
          <a:bodyPr lIns="91399" tIns="91399" rIns="91399" bIns="91399">
            <a:spAutoFit/>
          </a:bodyPr>
          <a:lstStyle>
            <a:lvl1pPr algn="l">
              <a:defRPr sz="5600">
                <a:solidFill>
                  <a:srgbClr val="FFFFFF"/>
                </a:solidFill>
                <a:latin typeface="Tajawal Medium"/>
                <a:ea typeface="Tajawal Medium"/>
                <a:cs typeface="Tajawal Medium"/>
                <a:sym typeface="Tajawal Medium"/>
              </a:defRPr>
            </a:lvl1pPr>
          </a:lstStyle>
          <a:p>
            <a:pPr/>
            <a:r>
              <a:t>The Straight Line and Applications</a:t>
            </a:r>
          </a:p>
        </p:txBody>
      </p:sp>
      <p:pic>
        <p:nvPicPr>
          <p:cNvPr id="152" name="Image" descr="Image"/>
          <p:cNvPicPr>
            <a:picLocks noChangeAspect="1"/>
          </p:cNvPicPr>
          <p:nvPr/>
        </p:nvPicPr>
        <p:blipFill>
          <a:blip r:embed="rId2">
            <a:extLst/>
          </a:blip>
          <a:stretch>
            <a:fillRect/>
          </a:stretch>
        </p:blipFill>
        <p:spPr>
          <a:xfrm>
            <a:off x="12647822" y="3331761"/>
            <a:ext cx="9077280" cy="7574834"/>
          </a:xfrm>
          <a:prstGeom prst="rect">
            <a:avLst/>
          </a:prstGeom>
          <a:ln w="12700">
            <a:miter lim="400000"/>
          </a:ln>
        </p:spPr>
      </p:pic>
    </p:spTree>
  </p:cSld>
  <p:clrMapOvr>
    <a:masterClrMapping/>
  </p:clrMapOvr>
  <p:transition xmlns:p14="http://schemas.microsoft.com/office/powerpoint/2010/main" spd="med" advClick="1"/>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54" name="Slide Number"/>
          <p:cNvSpPr txBox="1"/>
          <p:nvPr>
            <p:ph type="sldNum" sz="quarter" idx="2"/>
          </p:nvPr>
        </p:nvSpPr>
        <p:spPr>
          <a:xfrm>
            <a:off x="22617074" y="12904605"/>
            <a:ext cx="373381" cy="61468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55" name="Rectangle 29"/>
          <p:cNvSpPr txBox="1"/>
          <p:nvPr/>
        </p:nvSpPr>
        <p:spPr>
          <a:xfrm>
            <a:off x="1921011" y="4243596"/>
            <a:ext cx="19608148" cy="5909152"/>
          </a:xfrm>
          <a:prstGeom prst="rect">
            <a:avLst/>
          </a:prstGeom>
          <a:ln w="25400">
            <a:miter lim="400000"/>
          </a:ln>
          <a:extLst>
            <a:ext uri="{C572A759-6A51-4108-AA02-DFA0A04FC94B}">
              <ma14:wrappingTextBoxFlag xmlns:ma14="http://schemas.microsoft.com/office/mac/drawingml/2011/main" val="1"/>
            </a:ext>
          </a:extLst>
        </p:spPr>
        <p:txBody>
          <a:bodyPr lIns="0" tIns="0" rIns="0" bIns="0">
            <a:spAutoFit/>
          </a:bodyPr>
          <a:lstStyle/>
          <a:p>
            <a:pPr marL="350921" indent="-350921" algn="just">
              <a:lnSpc>
                <a:spcPct val="120000"/>
              </a:lnSpc>
              <a:spcBef>
                <a:spcPts val="2400"/>
              </a:spcBef>
              <a:buSzPct val="100000"/>
              <a:buChar char="□"/>
              <a:defRPr b="1">
                <a:solidFill>
                  <a:srgbClr val="0A1F61"/>
                </a:solidFill>
                <a:latin typeface="Tajawal Medium"/>
                <a:ea typeface="Tajawal Medium"/>
                <a:cs typeface="Tajawal Medium"/>
                <a:sym typeface="Tajawal Medium"/>
              </a:defRPr>
            </a:pPr>
            <a:r>
              <a:t>How to define a straight line</a:t>
            </a:r>
          </a:p>
          <a:p>
            <a:pPr marL="990600" indent="-990600" algn="just">
              <a:lnSpc>
                <a:spcPct val="120000"/>
              </a:lnSpc>
              <a:spcBef>
                <a:spcPts val="2400"/>
              </a:spcBef>
              <a:defRPr>
                <a:solidFill>
                  <a:srgbClr val="0A1F61"/>
                </a:solidFill>
                <a:latin typeface="Tajawal Medium"/>
                <a:ea typeface="Tajawal Medium"/>
                <a:cs typeface="Tajawal Medium"/>
                <a:sym typeface="Tajawal Medium"/>
              </a:defRPr>
            </a:pPr>
            <a:r>
              <a:t>A straight line may be defined by two properties:</a:t>
            </a:r>
          </a:p>
          <a:p>
            <a:pPr marL="360947" indent="-360947" algn="just">
              <a:lnSpc>
                <a:spcPct val="120000"/>
              </a:lnSpc>
              <a:spcBef>
                <a:spcPts val="2400"/>
              </a:spcBef>
              <a:buSzPct val="60000"/>
              <a:buBlip>
                <a:blip r:embed="rId2"/>
              </a:buBlip>
              <a:defRPr>
                <a:solidFill>
                  <a:srgbClr val="0A1F61"/>
                </a:solidFill>
                <a:latin typeface="Tajawal Medium"/>
                <a:ea typeface="Tajawal Medium"/>
                <a:cs typeface="Tajawal Medium"/>
                <a:sym typeface="Tajawal Medium"/>
              </a:defRPr>
            </a:pPr>
            <a:r>
              <a:rPr b="1"/>
              <a:t>Slope</a:t>
            </a:r>
            <a:r>
              <a:t>, usually represented by the symbol </a:t>
            </a:r>
            <a14:m>
              <m:oMath>
                <m:r>
                  <a:rPr xmlns:a="http://schemas.openxmlformats.org/drawingml/2006/main" sz="4650" i="1">
                    <a:solidFill>
                      <a:srgbClr val="0A1F61"/>
                    </a:solidFill>
                    <a:latin typeface="Cambria Math" panose="02040503050406030204" pitchFamily="18" charset="0"/>
                  </a:rPr>
                  <m:t>m</m:t>
                </m:r>
              </m:oMath>
            </a14:m>
            <a:r>
              <a:t>.</a:t>
            </a:r>
          </a:p>
          <a:p>
            <a:pPr marL="360947" indent="-360947" algn="just">
              <a:lnSpc>
                <a:spcPct val="120000"/>
              </a:lnSpc>
              <a:spcBef>
                <a:spcPts val="2400"/>
              </a:spcBef>
              <a:buSzPct val="60000"/>
              <a:buBlip>
                <a:blip r:embed="rId2"/>
              </a:buBlip>
              <a:defRPr>
                <a:solidFill>
                  <a:srgbClr val="0A1F61"/>
                </a:solidFill>
                <a:latin typeface="Tajawal Medium"/>
                <a:ea typeface="Tajawal Medium"/>
                <a:cs typeface="Tajawal Medium"/>
                <a:sym typeface="Tajawal Medium"/>
              </a:defRPr>
            </a:pPr>
            <a:r>
              <a:rPr b="1"/>
              <a:t>Vertical intercept</a:t>
            </a:r>
            <a:r>
              <a:t>, the point at which the line crosses the </a:t>
            </a:r>
            <a14:m>
              <m:oMath>
                <m:r>
                  <a:rPr xmlns:a="http://schemas.openxmlformats.org/drawingml/2006/main" sz="4400" i="1">
                    <a:solidFill>
                      <a:srgbClr val="0A1F61"/>
                    </a:solidFill>
                    <a:latin typeface="Cambria Math" panose="02040503050406030204" pitchFamily="18" charset="0"/>
                  </a:rPr>
                  <m:t>y</m:t>
                </m:r>
              </m:oMath>
            </a14:m>
            <a:r>
              <a:t>-axis, usually represented by the symbol </a:t>
            </a:r>
            <a14:m>
              <m:oMath>
                <m:r>
                  <a:rPr xmlns:a="http://schemas.openxmlformats.org/drawingml/2006/main" sz="5000" i="1">
                    <a:solidFill>
                      <a:srgbClr val="0A1F61"/>
                    </a:solidFill>
                    <a:latin typeface="Cambria Math" panose="02040503050406030204" pitchFamily="18" charset="0"/>
                  </a:rPr>
                  <m:t>c</m:t>
                </m:r>
              </m:oMath>
            </a14:m>
            <a:r>
              <a:t>.</a:t>
            </a:r>
          </a:p>
          <a:p>
            <a:pPr marL="990600" indent="-990600" algn="just">
              <a:lnSpc>
                <a:spcPct val="120000"/>
              </a:lnSpc>
              <a:spcBef>
                <a:spcPts val="2400"/>
              </a:spcBef>
              <a:defRPr>
                <a:solidFill>
                  <a:srgbClr val="0A1F61"/>
                </a:solidFill>
                <a:latin typeface="Tajawal Medium"/>
                <a:ea typeface="Tajawal Medium"/>
                <a:cs typeface="Tajawal Medium"/>
                <a:sym typeface="Tajawal Medium"/>
              </a:defRPr>
            </a:pPr>
          </a:p>
          <a:p>
            <a:pPr algn="l">
              <a:lnSpc>
                <a:spcPct val="120000"/>
              </a:lnSpc>
              <a:defRPr sz="2900">
                <a:solidFill>
                  <a:srgbClr val="0A1F61"/>
                </a:solidFill>
                <a:latin typeface="Tajawal Medium"/>
                <a:ea typeface="Tajawal Medium"/>
                <a:cs typeface="Tajawal Medium"/>
                <a:sym typeface="Tajawal Medium"/>
              </a:defRPr>
            </a:pPr>
            <a:r>
              <a:rPr b="1"/>
              <a:t>Note</a:t>
            </a:r>
            <a:r>
              <a:t>: The vertical or </a:t>
            </a:r>
            <a14:m>
              <m:oMath>
                <m:r>
                  <a:rPr xmlns:a="http://schemas.openxmlformats.org/drawingml/2006/main" sz="3450" i="1">
                    <a:solidFill>
                      <a:srgbClr val="0A1F61"/>
                    </a:solidFill>
                    <a:latin typeface="Cambria Math" panose="02040503050406030204" pitchFamily="18" charset="0"/>
                  </a:rPr>
                  <m:t>y</m:t>
                </m:r>
              </m:oMath>
            </a14:m>
            <a:r>
              <a:t>-intercept is often simply called ‘the intercept’. This is the convention adopted throughout this text.</a:t>
            </a:r>
          </a:p>
        </p:txBody>
      </p:sp>
      <p:sp>
        <p:nvSpPr>
          <p:cNvPr id="156" name="Google Shape;126;p4"/>
          <p:cNvSpPr txBox="1"/>
          <p:nvPr/>
        </p:nvSpPr>
        <p:spPr>
          <a:xfrm>
            <a:off x="5325853" y="1125093"/>
            <a:ext cx="11790862" cy="1033701"/>
          </a:xfrm>
          <a:prstGeom prst="rect">
            <a:avLst/>
          </a:prstGeom>
          <a:ln w="25400">
            <a:miter lim="400000"/>
          </a:ln>
          <a:extLst>
            <a:ext uri="{C572A759-6A51-4108-AA02-DFA0A04FC94B}">
              <ma14:wrappingTextBoxFlag xmlns:ma14="http://schemas.microsoft.com/office/mac/drawingml/2011/main" val="1"/>
            </a:ext>
          </a:extLst>
        </p:spPr>
        <p:txBody>
          <a:bodyPr lIns="91399" tIns="91399" rIns="91399" bIns="91399">
            <a:spAutoFit/>
          </a:bodyPr>
          <a:lstStyle>
            <a:lvl1pPr algn="l">
              <a:defRPr sz="5600">
                <a:solidFill>
                  <a:srgbClr val="FFFFFF"/>
                </a:solidFill>
                <a:latin typeface="Tajawal Medium"/>
                <a:ea typeface="Tajawal Medium"/>
                <a:cs typeface="Tajawal Medium"/>
                <a:sym typeface="Tajawal Medium"/>
              </a:defRPr>
            </a:lvl1pPr>
          </a:lstStyle>
          <a:p>
            <a:pPr/>
            <a:r>
              <a:t>The Straight Line and Applications</a:t>
            </a:r>
          </a:p>
        </p:txBody>
      </p:sp>
    </p:spTree>
  </p:cSld>
  <p:clrMapOvr>
    <a:masterClrMapping/>
  </p:clrMapOvr>
  <p:transition xmlns:p14="http://schemas.microsoft.com/office/powerpoint/2010/main" spd="med" advClick="1"/>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58" name="Slide Number"/>
          <p:cNvSpPr txBox="1"/>
          <p:nvPr>
            <p:ph type="sldNum" sz="quarter" idx="2"/>
          </p:nvPr>
        </p:nvSpPr>
        <p:spPr>
          <a:xfrm>
            <a:off x="22617074" y="12904605"/>
            <a:ext cx="373381" cy="61468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59" name="Rectangle 29"/>
          <p:cNvSpPr txBox="1"/>
          <p:nvPr/>
        </p:nvSpPr>
        <p:spPr>
          <a:xfrm>
            <a:off x="1921011" y="4243596"/>
            <a:ext cx="11562698" cy="6042661"/>
          </a:xfrm>
          <a:prstGeom prst="rect">
            <a:avLst/>
          </a:prstGeom>
          <a:ln w="25400">
            <a:miter lim="400000"/>
          </a:ln>
          <a:extLst>
            <a:ext uri="{C572A759-6A51-4108-AA02-DFA0A04FC94B}">
              <ma14:wrappingTextBoxFlag xmlns:ma14="http://schemas.microsoft.com/office/mac/drawingml/2011/main" val="1"/>
            </a:ext>
          </a:extLst>
        </p:spPr>
        <p:txBody>
          <a:bodyPr lIns="0" tIns="0" rIns="0" bIns="0">
            <a:spAutoFit/>
          </a:bodyPr>
          <a:lstStyle/>
          <a:p>
            <a:pPr marL="990600" indent="-990600" algn="just">
              <a:lnSpc>
                <a:spcPct val="120000"/>
              </a:lnSpc>
              <a:spcBef>
                <a:spcPts val="2400"/>
              </a:spcBef>
              <a:defRPr b="1">
                <a:solidFill>
                  <a:srgbClr val="0A1F61"/>
                </a:solidFill>
                <a:latin typeface="Tajawal Medium"/>
                <a:ea typeface="Tajawal Medium"/>
                <a:cs typeface="Tajawal Medium"/>
                <a:sym typeface="Tajawal Medium"/>
              </a:defRPr>
            </a:pPr>
            <a:r>
              <a:t>Slope</a:t>
            </a:r>
          </a:p>
          <a:p>
            <a:pPr marL="360947" indent="-360947" algn="l">
              <a:lnSpc>
                <a:spcPct val="120000"/>
              </a:lnSpc>
              <a:spcBef>
                <a:spcPts val="2000"/>
              </a:spcBef>
              <a:buSzPct val="100000"/>
              <a:buChar char="•"/>
              <a:defRPr>
                <a:solidFill>
                  <a:srgbClr val="0A1F61"/>
                </a:solidFill>
                <a:latin typeface="Tajawal Medium"/>
                <a:ea typeface="Tajawal Medium"/>
                <a:cs typeface="Tajawal Medium"/>
                <a:sym typeface="Tajawal Medium"/>
              </a:defRPr>
            </a:pPr>
            <a:r>
              <a:t>The slope of a line is simply the ‘slant’ of the line.</a:t>
            </a:r>
          </a:p>
          <a:p>
            <a:pPr marL="360947" indent="-360947" algn="l">
              <a:lnSpc>
                <a:spcPct val="120000"/>
              </a:lnSpc>
              <a:buSzPct val="100000"/>
              <a:buChar char="•"/>
              <a:defRPr>
                <a:solidFill>
                  <a:srgbClr val="0A1F61"/>
                </a:solidFill>
                <a:latin typeface="Tajawal Medium"/>
                <a:ea typeface="Tajawal Medium"/>
                <a:cs typeface="Tajawal Medium"/>
                <a:sym typeface="Tajawal Medium"/>
              </a:defRPr>
            </a:pPr>
            <a:r>
              <a:t>The slope is </a:t>
            </a:r>
            <a:r>
              <a:rPr i="1" u="sng"/>
              <a:t>negative</a:t>
            </a:r>
            <a:r>
              <a:t> if the line is falling from left to right.</a:t>
            </a:r>
          </a:p>
          <a:p>
            <a:pPr marL="360947" indent="-360947" algn="l">
              <a:lnSpc>
                <a:spcPct val="120000"/>
              </a:lnSpc>
              <a:buSzPct val="100000"/>
              <a:buChar char="•"/>
              <a:defRPr>
                <a:solidFill>
                  <a:srgbClr val="0A1F61"/>
                </a:solidFill>
                <a:latin typeface="Tajawal Medium"/>
                <a:ea typeface="Tajawal Medium"/>
                <a:cs typeface="Tajawal Medium"/>
                <a:sym typeface="Tajawal Medium"/>
              </a:defRPr>
            </a:pPr>
            <a:r>
              <a:t>The slope is </a:t>
            </a:r>
            <a:r>
              <a:rPr i="1" u="sng"/>
              <a:t>positive</a:t>
            </a:r>
            <a:r>
              <a:t> if the line is rising from left to right. In </a:t>
            </a:r>
            <a:r>
              <a:rPr b="1"/>
              <a:t>Figure 2.3</a:t>
            </a:r>
            <a:r>
              <a:t>, each line has a different slope and a different intercept. Note the horizontal line which has a zero slope and the vertical line which has an infinite slope.</a:t>
            </a:r>
          </a:p>
        </p:txBody>
      </p:sp>
      <p:sp>
        <p:nvSpPr>
          <p:cNvPr id="160" name="Google Shape;126;p4"/>
          <p:cNvSpPr txBox="1"/>
          <p:nvPr/>
        </p:nvSpPr>
        <p:spPr>
          <a:xfrm>
            <a:off x="5325853" y="1125093"/>
            <a:ext cx="11790862" cy="1033701"/>
          </a:xfrm>
          <a:prstGeom prst="rect">
            <a:avLst/>
          </a:prstGeom>
          <a:ln w="25400">
            <a:miter lim="400000"/>
          </a:ln>
          <a:extLst>
            <a:ext uri="{C572A759-6A51-4108-AA02-DFA0A04FC94B}">
              <ma14:wrappingTextBoxFlag xmlns:ma14="http://schemas.microsoft.com/office/mac/drawingml/2011/main" val="1"/>
            </a:ext>
          </a:extLst>
        </p:spPr>
        <p:txBody>
          <a:bodyPr lIns="91399" tIns="91399" rIns="91399" bIns="91399">
            <a:spAutoFit/>
          </a:bodyPr>
          <a:lstStyle>
            <a:lvl1pPr algn="l">
              <a:defRPr sz="5600">
                <a:solidFill>
                  <a:srgbClr val="FFFFFF"/>
                </a:solidFill>
                <a:latin typeface="Tajawal Medium"/>
                <a:ea typeface="Tajawal Medium"/>
                <a:cs typeface="Tajawal Medium"/>
                <a:sym typeface="Tajawal Medium"/>
              </a:defRPr>
            </a:lvl1pPr>
          </a:lstStyle>
          <a:p>
            <a:pPr/>
            <a:r>
              <a:t>The Straight Line and Applications</a:t>
            </a:r>
          </a:p>
        </p:txBody>
      </p:sp>
      <p:pic>
        <p:nvPicPr>
          <p:cNvPr id="161" name="Image" descr="Image"/>
          <p:cNvPicPr>
            <a:picLocks noChangeAspect="1"/>
          </p:cNvPicPr>
          <p:nvPr/>
        </p:nvPicPr>
        <p:blipFill>
          <a:blip r:embed="rId2">
            <a:extLst/>
          </a:blip>
          <a:srcRect l="0" t="0" r="0" b="0"/>
          <a:stretch>
            <a:fillRect/>
          </a:stretch>
        </p:blipFill>
        <p:spPr>
          <a:xfrm>
            <a:off x="13670322" y="4259138"/>
            <a:ext cx="8373503" cy="5720081"/>
          </a:xfrm>
          <a:prstGeom prst="rect">
            <a:avLst/>
          </a:prstGeom>
          <a:ln w="12700">
            <a:miter lim="400000"/>
          </a:ln>
        </p:spPr>
      </p:pic>
    </p:spTree>
  </p:cSld>
  <p:clrMapOvr>
    <a:masterClrMapping/>
  </p:clrMapOvr>
  <p:transition xmlns:p14="http://schemas.microsoft.com/office/powerpoint/2010/main" spd="med" advClick="1"/>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63" name="Slide Number"/>
          <p:cNvSpPr txBox="1"/>
          <p:nvPr>
            <p:ph type="sldNum" sz="quarter" idx="2"/>
          </p:nvPr>
        </p:nvSpPr>
        <p:spPr>
          <a:xfrm>
            <a:off x="22617074" y="12904605"/>
            <a:ext cx="373381" cy="61468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64" name="Rectangle 29"/>
          <p:cNvSpPr txBox="1"/>
          <p:nvPr/>
        </p:nvSpPr>
        <p:spPr>
          <a:xfrm>
            <a:off x="1921011" y="4243596"/>
            <a:ext cx="11888356" cy="4002602"/>
          </a:xfrm>
          <a:prstGeom prst="rect">
            <a:avLst/>
          </a:prstGeom>
          <a:ln w="25400">
            <a:miter lim="400000"/>
          </a:ln>
          <a:extLst>
            <a:ext uri="{C572A759-6A51-4108-AA02-DFA0A04FC94B}">
              <ma14:wrappingTextBoxFlag xmlns:ma14="http://schemas.microsoft.com/office/mac/drawingml/2011/main" val="1"/>
            </a:ext>
          </a:extLst>
        </p:spPr>
        <p:txBody>
          <a:bodyPr lIns="0" tIns="0" rIns="0" bIns="0">
            <a:spAutoFit/>
          </a:bodyPr>
          <a:lstStyle/>
          <a:p>
            <a:pPr marL="990600" indent="-990600" algn="just">
              <a:lnSpc>
                <a:spcPct val="120000"/>
              </a:lnSpc>
              <a:spcBef>
                <a:spcPts val="2400"/>
              </a:spcBef>
              <a:defRPr b="1">
                <a:solidFill>
                  <a:srgbClr val="0A1F61"/>
                </a:solidFill>
                <a:latin typeface="Tajawal Medium"/>
                <a:ea typeface="Tajawal Medium"/>
                <a:cs typeface="Tajawal Medium"/>
                <a:sym typeface="Tajawal Medium"/>
              </a:defRPr>
            </a:pPr>
            <a:r>
              <a:t>□ Measuring the slope of a line</a:t>
            </a:r>
          </a:p>
          <a:p>
            <a:pPr marL="990600" indent="-990600" algn="just">
              <a:lnSpc>
                <a:spcPct val="120000"/>
              </a:lnSpc>
              <a:spcBef>
                <a:spcPts val="2400"/>
              </a:spcBef>
              <a:defRPr b="1">
                <a:solidFill>
                  <a:srgbClr val="0A1F61"/>
                </a:solidFill>
                <a:latin typeface="Tajawal Medium"/>
                <a:ea typeface="Tajawal Medium"/>
                <a:cs typeface="Tajawal Medium"/>
                <a:sym typeface="Tajawal Medium"/>
              </a:defRPr>
            </a:pPr>
            <a:r>
              <a:t>Figure 2.4 </a:t>
            </a:r>
            <a:r>
              <a:rPr b="0"/>
              <a:t>shows how the slope of a line is measured.</a:t>
            </a:r>
            <a:endParaRPr b="0"/>
          </a:p>
          <a:p>
            <a:pPr algn="just">
              <a:lnSpc>
                <a:spcPct val="110000"/>
              </a:lnSpc>
              <a:spcBef>
                <a:spcPts val="2400"/>
              </a:spcBef>
              <a:defRPr>
                <a:solidFill>
                  <a:srgbClr val="0A1F61"/>
                </a:solidFill>
                <a:latin typeface="Tajawal Medium"/>
                <a:ea typeface="Tajawal Medium"/>
                <a:cs typeface="Tajawal Medium"/>
                <a:sym typeface="Tajawal Medium"/>
              </a:defRPr>
            </a:pPr>
            <a:r>
              <a:t>The line through the points </a:t>
            </a:r>
            <a14:m>
              <m:oMath>
                <m:r>
                  <a:rPr xmlns:a="http://schemas.openxmlformats.org/drawingml/2006/main" sz="3950" i="1">
                    <a:solidFill>
                      <a:srgbClr val="0A1F61"/>
                    </a:solidFill>
                    <a:latin typeface="Cambria Math" panose="02040503050406030204" pitchFamily="18" charset="0"/>
                  </a:rPr>
                  <m:t>A</m:t>
                </m:r>
                <m:r>
                  <m:rPr>
                    <m:nor/>
                  </m:rPr>
                  <a:rPr xmlns:a="http://schemas.openxmlformats.org/drawingml/2006/main" sz="3950" i="1">
                    <a:solidFill>
                      <a:srgbClr val="0A1F61"/>
                    </a:solidFill>
                    <a:latin typeface="Cambria Math" panose="02040503050406030204" pitchFamily="18" charset="0"/>
                  </a:rPr>
                  <m:t>and</m:t>
                </m:r>
                <m:r>
                  <a:rPr xmlns:a="http://schemas.openxmlformats.org/drawingml/2006/main" sz="3950" i="1">
                    <a:solidFill>
                      <a:srgbClr val="0A1F61"/>
                    </a:solidFill>
                    <a:latin typeface="Cambria Math" panose="02040503050406030204" pitchFamily="18" charset="0"/>
                  </a:rPr>
                  <m:t>B</m:t>
                </m:r>
              </m:oMath>
            </a14:m>
            <a:r>
              <a:t> has a positive slope since it is rising from left to right. </a:t>
            </a:r>
          </a:p>
        </p:txBody>
      </p:sp>
      <p:sp>
        <p:nvSpPr>
          <p:cNvPr id="165" name="Google Shape;126;p4"/>
          <p:cNvSpPr txBox="1"/>
          <p:nvPr/>
        </p:nvSpPr>
        <p:spPr>
          <a:xfrm>
            <a:off x="5325853" y="1125093"/>
            <a:ext cx="11790862" cy="1033701"/>
          </a:xfrm>
          <a:prstGeom prst="rect">
            <a:avLst/>
          </a:prstGeom>
          <a:ln w="25400">
            <a:miter lim="400000"/>
          </a:ln>
          <a:extLst>
            <a:ext uri="{C572A759-6A51-4108-AA02-DFA0A04FC94B}">
              <ma14:wrappingTextBoxFlag xmlns:ma14="http://schemas.microsoft.com/office/mac/drawingml/2011/main" val="1"/>
            </a:ext>
          </a:extLst>
        </p:spPr>
        <p:txBody>
          <a:bodyPr lIns="91399" tIns="91399" rIns="91399" bIns="91399">
            <a:spAutoFit/>
          </a:bodyPr>
          <a:lstStyle>
            <a:lvl1pPr algn="l">
              <a:defRPr sz="5600">
                <a:solidFill>
                  <a:srgbClr val="FFFFFF"/>
                </a:solidFill>
                <a:latin typeface="Tajawal Medium"/>
                <a:ea typeface="Tajawal Medium"/>
                <a:cs typeface="Tajawal Medium"/>
                <a:sym typeface="Tajawal Medium"/>
              </a:defRPr>
            </a:lvl1pPr>
          </a:lstStyle>
          <a:p>
            <a:pPr/>
            <a:r>
              <a:t>The Straight Line and Applications</a:t>
            </a:r>
          </a:p>
        </p:txBody>
      </p:sp>
      <p:pic>
        <p:nvPicPr>
          <p:cNvPr id="166" name="Image" descr="Image"/>
          <p:cNvPicPr>
            <a:picLocks noChangeAspect="1"/>
          </p:cNvPicPr>
          <p:nvPr/>
        </p:nvPicPr>
        <p:blipFill>
          <a:blip r:embed="rId2">
            <a:extLst/>
          </a:blip>
          <a:stretch>
            <a:fillRect/>
          </a:stretch>
        </p:blipFill>
        <p:spPr>
          <a:xfrm>
            <a:off x="13871114" y="3633803"/>
            <a:ext cx="7947388" cy="6970750"/>
          </a:xfrm>
          <a:prstGeom prst="rect">
            <a:avLst/>
          </a:prstGeom>
          <a:ln w="12700">
            <a:miter lim="400000"/>
          </a:ln>
        </p:spPr>
      </p:pic>
      <p:sp>
        <p:nvSpPr>
          <p:cNvPr id="167" name="Figure 2.4 Measuring slope"/>
          <p:cNvSpPr txBox="1"/>
          <p:nvPr/>
        </p:nvSpPr>
        <p:spPr>
          <a:xfrm>
            <a:off x="14105974" y="10334046"/>
            <a:ext cx="4086420" cy="1033533"/>
          </a:xfrm>
          <a:prstGeom prst="rect">
            <a:avLst/>
          </a:prstGeom>
          <a:ln w="25400">
            <a:miter lim="400000"/>
          </a:ln>
          <a:extLst>
            <a:ext uri="{C572A759-6A51-4108-AA02-DFA0A04FC94B}">
              <ma14:wrappingTextBoxFlag xmlns:ma14="http://schemas.microsoft.com/office/mac/drawingml/2011/main" val="1"/>
            </a:ext>
          </a:extLst>
        </p:spPr>
        <p:txBody>
          <a:bodyPr tIns="91439" bIns="91439">
            <a:spAutoFit/>
          </a:bodyPr>
          <a:lstStyle/>
          <a:p>
            <a:pPr algn="l" defTabSz="457200">
              <a:spcBef>
                <a:spcPts val="1200"/>
              </a:spcBef>
              <a:defRPr b="1" sz="2400">
                <a:solidFill>
                  <a:srgbClr val="0A1F61"/>
                </a:solidFill>
                <a:latin typeface="Times Roman"/>
                <a:ea typeface="Times Roman"/>
                <a:cs typeface="Times Roman"/>
                <a:sym typeface="Times Roman"/>
              </a:defRPr>
            </a:pPr>
            <a:r>
              <a:t>Figure 2.4 </a:t>
            </a:r>
            <a:r>
              <a:rPr b="0"/>
              <a:t>Measuring slope </a:t>
            </a:r>
            <a:endParaRPr b="0"/>
          </a:p>
        </p:txBody>
      </p:sp>
    </p:spTree>
  </p:cSld>
  <p:clrMapOvr>
    <a:masterClrMapping/>
  </p:clrMapOvr>
  <p:transition xmlns:p14="http://schemas.microsoft.com/office/powerpoint/2010/main" spd="med" advClick="1"/>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69" name="Slide Number"/>
          <p:cNvSpPr txBox="1"/>
          <p:nvPr>
            <p:ph type="sldNum" sz="quarter" idx="2"/>
          </p:nvPr>
        </p:nvSpPr>
        <p:spPr>
          <a:xfrm>
            <a:off x="22617074" y="12904605"/>
            <a:ext cx="373381" cy="61468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70" name="Rectangle 29"/>
          <p:cNvSpPr txBox="1"/>
          <p:nvPr/>
        </p:nvSpPr>
        <p:spPr>
          <a:xfrm>
            <a:off x="1921011" y="4243596"/>
            <a:ext cx="11888356" cy="4747072"/>
          </a:xfrm>
          <a:prstGeom prst="rect">
            <a:avLst/>
          </a:prstGeom>
          <a:ln w="25400">
            <a:miter lim="400000"/>
          </a:ln>
          <a:extLst>
            <a:ext uri="{C572A759-6A51-4108-AA02-DFA0A04FC94B}">
              <ma14:wrappingTextBoxFlag xmlns:ma14="http://schemas.microsoft.com/office/mac/drawingml/2011/main" val="1"/>
            </a:ext>
          </a:extLst>
        </p:spPr>
        <p:txBody>
          <a:bodyPr lIns="0" tIns="0" rIns="0" bIns="0">
            <a:spAutoFit/>
          </a:bodyPr>
          <a:lstStyle/>
          <a:p>
            <a:pPr marL="990600" indent="-990600" algn="just">
              <a:lnSpc>
                <a:spcPct val="120000"/>
              </a:lnSpc>
              <a:spcBef>
                <a:spcPts val="2400"/>
              </a:spcBef>
              <a:defRPr b="1">
                <a:solidFill>
                  <a:srgbClr val="0A1F61"/>
                </a:solidFill>
                <a:latin typeface="Tajawal Medium"/>
                <a:ea typeface="Tajawal Medium"/>
                <a:cs typeface="Tajawal Medium"/>
                <a:sym typeface="Tajawal Medium"/>
              </a:defRPr>
            </a:pPr>
            <a:r>
              <a:t>□ Measuring the slope of a line</a:t>
            </a:r>
          </a:p>
          <a:p>
            <a:pPr marL="990600" indent="-990600" algn="just">
              <a:lnSpc>
                <a:spcPct val="110000"/>
              </a:lnSpc>
              <a:spcBef>
                <a:spcPts val="2400"/>
              </a:spcBef>
              <a:defRPr>
                <a:solidFill>
                  <a:srgbClr val="0A1F61"/>
                </a:solidFill>
                <a:latin typeface="Tajawal Medium"/>
                <a:ea typeface="Tajawal Medium"/>
                <a:cs typeface="Tajawal Medium"/>
                <a:sym typeface="Tajawal Medium"/>
              </a:defRPr>
            </a:pPr>
            <a:r>
              <a:t>The slope is measured as follows:</a:t>
            </a:r>
          </a:p>
          <a:p>
            <a:pPr marL="990600" indent="-990600" algn="just">
              <a:lnSpc>
                <a:spcPct val="110000"/>
              </a:lnSpc>
              <a:spcBef>
                <a:spcPts val="2400"/>
              </a:spcBef>
              <a:defRPr>
                <a:solidFill>
                  <a:srgbClr val="0A1F61"/>
                </a:solidFill>
                <a:latin typeface="Tajawal Medium"/>
                <a:ea typeface="Tajawal Medium"/>
                <a:cs typeface="Tajawal Medium"/>
                <a:sym typeface="Tajawal Medium"/>
              </a:defRPr>
            </a:pPr>
            <a14:m>
              <m:oMathPara>
                <m:oMathParaPr>
                  <m:jc m:val="left"/>
                </m:oMathParaPr>
                <m:oMath>
                  <m:r>
                    <m:rPr>
                      <m:nor/>
                    </m:rPr>
                    <a:rPr xmlns:a="http://schemas.openxmlformats.org/drawingml/2006/main" sz="3950" i="1">
                      <a:solidFill>
                        <a:srgbClr val="0A1F61"/>
                      </a:solidFill>
                      <a:latin typeface="Cambria Math" panose="02040503050406030204" pitchFamily="18" charset="0"/>
                    </a:rPr>
                    <m:t>Slope</m:t>
                  </m:r>
                  <m:r>
                    <a:rPr xmlns:a="http://schemas.openxmlformats.org/drawingml/2006/main" sz="3950" i="1">
                      <a:solidFill>
                        <a:srgbClr val="0A1F61"/>
                      </a:solidFill>
                      <a:latin typeface="Cambria Math" panose="02040503050406030204" pitchFamily="18" charset="0"/>
                    </a:rPr>
                    <m:t>=</m:t>
                  </m:r>
                  <m:f>
                    <m:fPr>
                      <m:ctrlPr>
                        <a:rPr xmlns:a="http://schemas.openxmlformats.org/drawingml/2006/main" sz="3950" i="1">
                          <a:solidFill>
                            <a:srgbClr val="0A1F61"/>
                          </a:solidFill>
                          <a:latin typeface="Cambria Math" panose="02040503050406030204" pitchFamily="18" charset="0"/>
                        </a:rPr>
                      </m:ctrlPr>
                      <m:type m:val="bar"/>
                    </m:fPr>
                    <m:num>
                      <m:r>
                        <m:rPr>
                          <m:nor/>
                        </m:rPr>
                        <a:rPr xmlns:a="http://schemas.openxmlformats.org/drawingml/2006/main" sz="3950" i="1">
                          <a:solidFill>
                            <a:srgbClr val="0A1F61"/>
                          </a:solidFill>
                          <a:latin typeface="Cambria Math" panose="02040503050406030204" pitchFamily="18" charset="0"/>
                        </a:rPr>
                        <m:t>Change in hight</m:t>
                      </m:r>
                    </m:num>
                    <m:den>
                      <m:r>
                        <m:rPr>
                          <m:nor/>
                        </m:rPr>
                        <a:rPr xmlns:a="http://schemas.openxmlformats.org/drawingml/2006/main" sz="3950" i="1">
                          <a:solidFill>
                            <a:srgbClr val="0A1F61"/>
                          </a:solidFill>
                          <a:latin typeface="Cambria Math" panose="02040503050406030204" pitchFamily="18" charset="0"/>
                        </a:rPr>
                        <m:t>Change in distance</m:t>
                      </m:r>
                    </m:den>
                  </m:f>
                  <m:r>
                    <a:rPr xmlns:a="http://schemas.openxmlformats.org/drawingml/2006/main" sz="3950" i="1">
                      <a:solidFill>
                        <a:srgbClr val="0A1F61"/>
                      </a:solidFill>
                      <a:latin typeface="Cambria Math" panose="02040503050406030204" pitchFamily="18" charset="0"/>
                    </a:rPr>
                    <m:t>=</m:t>
                  </m:r>
                  <m:f>
                    <m:fPr>
                      <m:ctrlPr>
                        <a:rPr xmlns:a="http://schemas.openxmlformats.org/drawingml/2006/main" sz="3950" i="1">
                          <a:solidFill>
                            <a:srgbClr val="0A1F61"/>
                          </a:solidFill>
                          <a:latin typeface="Cambria Math" panose="02040503050406030204" pitchFamily="18" charset="0"/>
                        </a:rPr>
                      </m:ctrlPr>
                      <m:type m:val="bar"/>
                    </m:fPr>
                    <m:num>
                      <m:r>
                        <a:rPr xmlns:a="http://schemas.openxmlformats.org/drawingml/2006/main" sz="3950" i="1">
                          <a:solidFill>
                            <a:srgbClr val="0A1F61"/>
                          </a:solidFill>
                          <a:latin typeface="Cambria Math" panose="02040503050406030204" pitchFamily="18" charset="0"/>
                        </a:rPr>
                        <m:t>2</m:t>
                      </m:r>
                    </m:num>
                    <m:den>
                      <m:r>
                        <a:rPr xmlns:a="http://schemas.openxmlformats.org/drawingml/2006/main" sz="3950" i="1">
                          <a:solidFill>
                            <a:srgbClr val="0A1F61"/>
                          </a:solidFill>
                          <a:latin typeface="Cambria Math" panose="02040503050406030204" pitchFamily="18" charset="0"/>
                        </a:rPr>
                        <m:t>4</m:t>
                      </m:r>
                    </m:den>
                  </m:f>
                  <m:r>
                    <a:rPr xmlns:a="http://schemas.openxmlformats.org/drawingml/2006/main" sz="3950" i="1">
                      <a:solidFill>
                        <a:srgbClr val="0A1F61"/>
                      </a:solidFill>
                      <a:latin typeface="Cambria Math" panose="02040503050406030204" pitchFamily="18" charset="0"/>
                    </a:rPr>
                    <m:t>=</m:t>
                  </m:r>
                  <m:f>
                    <m:fPr>
                      <m:ctrlPr>
                        <a:rPr xmlns:a="http://schemas.openxmlformats.org/drawingml/2006/main" sz="3950" i="1">
                          <a:solidFill>
                            <a:srgbClr val="0A1F61"/>
                          </a:solidFill>
                          <a:latin typeface="Cambria Math" panose="02040503050406030204" pitchFamily="18" charset="0"/>
                        </a:rPr>
                      </m:ctrlPr>
                      <m:type m:val="bar"/>
                    </m:fPr>
                    <m:num>
                      <m:r>
                        <a:rPr xmlns:a="http://schemas.openxmlformats.org/drawingml/2006/main" sz="3950" i="1">
                          <a:solidFill>
                            <a:srgbClr val="0A1F61"/>
                          </a:solidFill>
                          <a:latin typeface="Cambria Math" panose="02040503050406030204" pitchFamily="18" charset="0"/>
                        </a:rPr>
                        <m:t>1</m:t>
                      </m:r>
                    </m:num>
                    <m:den>
                      <m:r>
                        <a:rPr xmlns:a="http://schemas.openxmlformats.org/drawingml/2006/main" sz="3950" i="1">
                          <a:solidFill>
                            <a:srgbClr val="0A1F61"/>
                          </a:solidFill>
                          <a:latin typeface="Cambria Math" panose="02040503050406030204" pitchFamily="18" charset="0"/>
                        </a:rPr>
                        <m:t>2</m:t>
                      </m:r>
                    </m:den>
                  </m:f>
                  <m:r>
                    <a:rPr xmlns:a="http://schemas.openxmlformats.org/drawingml/2006/main" sz="3950" i="1">
                      <a:solidFill>
                        <a:srgbClr val="0A1F61"/>
                      </a:solidFill>
                      <a:latin typeface="Cambria Math" panose="02040503050406030204" pitchFamily="18" charset="0"/>
                    </a:rPr>
                    <m:t>=</m:t>
                  </m:r>
                  <m:f>
                    <m:fPr>
                      <m:ctrlPr>
                        <a:rPr xmlns:a="http://schemas.openxmlformats.org/drawingml/2006/main" sz="3950" i="1">
                          <a:solidFill>
                            <a:srgbClr val="0A1F61"/>
                          </a:solidFill>
                          <a:latin typeface="Cambria Math" panose="02040503050406030204" pitchFamily="18" charset="0"/>
                        </a:rPr>
                      </m:ctrlPr>
                      <m:type m:val="bar"/>
                    </m:fPr>
                    <m:num>
                      <m:r>
                        <a:rPr xmlns:a="http://schemas.openxmlformats.org/drawingml/2006/main" sz="3950" i="1">
                          <a:solidFill>
                            <a:srgbClr val="0A1F61"/>
                          </a:solidFill>
                          <a:latin typeface="Cambria Math" panose="02040503050406030204" pitchFamily="18" charset="0"/>
                        </a:rPr>
                        <m:t>0.5</m:t>
                      </m:r>
                    </m:num>
                    <m:den>
                      <m:r>
                        <a:rPr xmlns:a="http://schemas.openxmlformats.org/drawingml/2006/main" sz="3950" i="1">
                          <a:solidFill>
                            <a:srgbClr val="0A1F61"/>
                          </a:solidFill>
                          <a:latin typeface="Cambria Math" panose="02040503050406030204" pitchFamily="18" charset="0"/>
                        </a:rPr>
                        <m:t>1</m:t>
                      </m:r>
                    </m:den>
                  </m:f>
                  <m:r>
                    <a:rPr xmlns:a="http://schemas.openxmlformats.org/drawingml/2006/main" sz="3950" i="1">
                      <a:solidFill>
                        <a:srgbClr val="0A1F61"/>
                      </a:solidFill>
                      <a:latin typeface="Cambria Math" panose="02040503050406030204" pitchFamily="18" charset="0"/>
                    </a:rPr>
                    <m:t>=</m:t>
                  </m:r>
                  <m:r>
                    <a:rPr xmlns:a="http://schemas.openxmlformats.org/drawingml/2006/main" sz="3950" i="1">
                      <a:solidFill>
                        <a:srgbClr val="0A1F61"/>
                      </a:solidFill>
                      <a:latin typeface="Cambria Math" panose="02040503050406030204" pitchFamily="18" charset="0"/>
                    </a:rPr>
                    <m:t>0.5</m:t>
                  </m:r>
                </m:oMath>
              </m:oMathPara>
            </a14:m>
          </a:p>
          <a:p>
            <a:pPr algn="just">
              <a:lnSpc>
                <a:spcPct val="110000"/>
              </a:lnSpc>
              <a:spcBef>
                <a:spcPts val="2400"/>
              </a:spcBef>
              <a:defRPr>
                <a:solidFill>
                  <a:srgbClr val="0A1F61"/>
                </a:solidFill>
                <a:latin typeface="Tajawal Medium"/>
                <a:ea typeface="Tajawal Medium"/>
                <a:cs typeface="Tajawal Medium"/>
                <a:sym typeface="Tajawal Medium"/>
              </a:defRPr>
            </a:pPr>
            <a:r>
              <a:t>That is, height increases by </a:t>
            </a:r>
            <a14:m>
              <m:oMath>
                <m:r>
                  <a:rPr xmlns:a="http://schemas.openxmlformats.org/drawingml/2006/main" sz="4800" i="1">
                    <a:solidFill>
                      <a:srgbClr val="0A1F61"/>
                    </a:solidFill>
                    <a:latin typeface="Cambria Math" panose="02040503050406030204" pitchFamily="18" charset="0"/>
                  </a:rPr>
                  <m:t>0.5</m:t>
                </m:r>
              </m:oMath>
            </a14:m>
            <a:r>
              <a:t> units when the horizontal distance increases by </a:t>
            </a:r>
            <a14:m>
              <m:oMath>
                <m:r>
                  <a:rPr xmlns:a="http://schemas.openxmlformats.org/drawingml/2006/main" sz="6600" i="1">
                    <a:solidFill>
                      <a:srgbClr val="0A1F61"/>
                    </a:solidFill>
                    <a:latin typeface="Cambria Math" panose="02040503050406030204" pitchFamily="18" charset="0"/>
                  </a:rPr>
                  <m:t>1</m:t>
                </m:r>
              </m:oMath>
            </a14:m>
            <a:r>
              <a:t> unit.</a:t>
            </a:r>
          </a:p>
        </p:txBody>
      </p:sp>
      <p:sp>
        <p:nvSpPr>
          <p:cNvPr id="171" name="Google Shape;126;p4"/>
          <p:cNvSpPr txBox="1"/>
          <p:nvPr/>
        </p:nvSpPr>
        <p:spPr>
          <a:xfrm>
            <a:off x="5325853" y="1125093"/>
            <a:ext cx="11790862" cy="1033701"/>
          </a:xfrm>
          <a:prstGeom prst="rect">
            <a:avLst/>
          </a:prstGeom>
          <a:ln w="25400">
            <a:miter lim="400000"/>
          </a:ln>
          <a:extLst>
            <a:ext uri="{C572A759-6A51-4108-AA02-DFA0A04FC94B}">
              <ma14:wrappingTextBoxFlag xmlns:ma14="http://schemas.microsoft.com/office/mac/drawingml/2011/main" val="1"/>
            </a:ext>
          </a:extLst>
        </p:spPr>
        <p:txBody>
          <a:bodyPr lIns="91399" tIns="91399" rIns="91399" bIns="91399">
            <a:spAutoFit/>
          </a:bodyPr>
          <a:lstStyle>
            <a:lvl1pPr algn="l">
              <a:defRPr sz="5600">
                <a:solidFill>
                  <a:srgbClr val="FFFFFF"/>
                </a:solidFill>
                <a:latin typeface="Tajawal Medium"/>
                <a:ea typeface="Tajawal Medium"/>
                <a:cs typeface="Tajawal Medium"/>
                <a:sym typeface="Tajawal Medium"/>
              </a:defRPr>
            </a:lvl1pPr>
          </a:lstStyle>
          <a:p>
            <a:pPr/>
            <a:r>
              <a:t>The Straight Line and Applications</a:t>
            </a:r>
          </a:p>
        </p:txBody>
      </p:sp>
      <p:pic>
        <p:nvPicPr>
          <p:cNvPr id="172" name="Image" descr="Image"/>
          <p:cNvPicPr>
            <a:picLocks noChangeAspect="1"/>
          </p:cNvPicPr>
          <p:nvPr/>
        </p:nvPicPr>
        <p:blipFill>
          <a:blip r:embed="rId2">
            <a:extLst/>
          </a:blip>
          <a:stretch>
            <a:fillRect/>
          </a:stretch>
        </p:blipFill>
        <p:spPr>
          <a:xfrm>
            <a:off x="13871114" y="3633803"/>
            <a:ext cx="7947388" cy="6970750"/>
          </a:xfrm>
          <a:prstGeom prst="rect">
            <a:avLst/>
          </a:prstGeom>
          <a:ln w="12700">
            <a:miter lim="400000"/>
          </a:ln>
        </p:spPr>
      </p:pic>
      <p:sp>
        <p:nvSpPr>
          <p:cNvPr id="173" name="Figure 2.4 Measuring slope"/>
          <p:cNvSpPr txBox="1"/>
          <p:nvPr/>
        </p:nvSpPr>
        <p:spPr>
          <a:xfrm>
            <a:off x="14105974" y="10334046"/>
            <a:ext cx="4086420" cy="1033533"/>
          </a:xfrm>
          <a:prstGeom prst="rect">
            <a:avLst/>
          </a:prstGeom>
          <a:ln w="25400">
            <a:miter lim="400000"/>
          </a:ln>
          <a:extLst>
            <a:ext uri="{C572A759-6A51-4108-AA02-DFA0A04FC94B}">
              <ma14:wrappingTextBoxFlag xmlns:ma14="http://schemas.microsoft.com/office/mac/drawingml/2011/main" val="1"/>
            </a:ext>
          </a:extLst>
        </p:spPr>
        <p:txBody>
          <a:bodyPr tIns="91439" bIns="91439">
            <a:spAutoFit/>
          </a:bodyPr>
          <a:lstStyle/>
          <a:p>
            <a:pPr algn="l" defTabSz="457200">
              <a:spcBef>
                <a:spcPts val="1200"/>
              </a:spcBef>
              <a:defRPr b="1" sz="2400">
                <a:solidFill>
                  <a:srgbClr val="0A1F61"/>
                </a:solidFill>
                <a:latin typeface="Times Roman"/>
                <a:ea typeface="Times Roman"/>
                <a:cs typeface="Times Roman"/>
                <a:sym typeface="Times Roman"/>
              </a:defRPr>
            </a:pPr>
            <a:r>
              <a:t>Figure 2.4 </a:t>
            </a:r>
            <a:r>
              <a:rPr b="0"/>
              <a:t>Measuring slope </a:t>
            </a:r>
            <a:endParaRPr b="0"/>
          </a:p>
        </p:txBody>
      </p:sp>
    </p:spTree>
  </p:cSld>
  <p:clrMapOvr>
    <a:masterClrMapping/>
  </p:clrMapOvr>
  <p:transition xmlns:p14="http://schemas.microsoft.com/office/powerpoint/2010/main" spd="med" advClick="1"/>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75" name="Slide Number"/>
          <p:cNvSpPr txBox="1"/>
          <p:nvPr>
            <p:ph type="sldNum" sz="quarter" idx="2"/>
          </p:nvPr>
        </p:nvSpPr>
        <p:spPr>
          <a:xfrm>
            <a:off x="22617074" y="12904605"/>
            <a:ext cx="373381" cy="61468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76" name="Rectangle 29"/>
          <p:cNvSpPr txBox="1"/>
          <p:nvPr/>
        </p:nvSpPr>
        <p:spPr>
          <a:xfrm>
            <a:off x="1921011" y="4243596"/>
            <a:ext cx="19439681" cy="5872951"/>
          </a:xfrm>
          <a:prstGeom prst="rect">
            <a:avLst/>
          </a:prstGeom>
          <a:ln w="25400">
            <a:miter lim="400000"/>
          </a:ln>
          <a:extLst>
            <a:ext uri="{C572A759-6A51-4108-AA02-DFA0A04FC94B}">
              <ma14:wrappingTextBoxFlag xmlns:ma14="http://schemas.microsoft.com/office/mac/drawingml/2011/main" val="1"/>
            </a:ext>
          </a:extLst>
        </p:spPr>
        <p:txBody>
          <a:bodyPr lIns="0" tIns="0" rIns="0" bIns="0">
            <a:spAutoFit/>
          </a:bodyPr>
          <a:lstStyle/>
          <a:p>
            <a:pPr marL="990600" indent="-990600" algn="just">
              <a:lnSpc>
                <a:spcPct val="120000"/>
              </a:lnSpc>
              <a:spcBef>
                <a:spcPts val="2400"/>
              </a:spcBef>
              <a:defRPr b="1">
                <a:solidFill>
                  <a:srgbClr val="0A1F61"/>
                </a:solidFill>
                <a:latin typeface="Tajawal Medium"/>
                <a:ea typeface="Tajawal Medium"/>
                <a:cs typeface="Tajawal Medium"/>
                <a:sym typeface="Tajawal Medium"/>
              </a:defRPr>
            </a:pPr>
            <a:r>
              <a:t>□ The slope of a line may be described in several ways: </a:t>
            </a:r>
          </a:p>
          <a:p>
            <a:pPr marL="990600" indent="-990600" algn="just">
              <a:lnSpc>
                <a:spcPct val="110000"/>
              </a:lnSpc>
              <a:spcBef>
                <a:spcPts val="2400"/>
              </a:spcBef>
              <a:defRPr>
                <a:solidFill>
                  <a:srgbClr val="0A1F61"/>
                </a:solidFill>
                <a:latin typeface="Tajawal Medium"/>
                <a:ea typeface="Tajawal Medium"/>
                <a:cs typeface="Tajawal Medium"/>
                <a:sym typeface="Tajawal Medium"/>
              </a:defRPr>
            </a:pPr>
            <a:r>
              <a:t>1. The change in height (</a:t>
            </a:r>
            <a14:m>
              <m:oMath>
                <m:r>
                  <m:rPr>
                    <m:sty m:val="p"/>
                  </m:rPr>
                  <a:rPr xmlns:a="http://schemas.openxmlformats.org/drawingml/2006/main" sz="4700" i="1">
                    <a:solidFill>
                      <a:srgbClr val="0A1F61"/>
                    </a:solidFill>
                    <a:latin typeface="Cambria Math" panose="02040503050406030204" pitchFamily="18" charset="0"/>
                  </a:rPr>
                  <m:t>Δ</m:t>
                </m:r>
                <m:r>
                  <a:rPr xmlns:a="http://schemas.openxmlformats.org/drawingml/2006/main" sz="4700" i="1">
                    <a:solidFill>
                      <a:srgbClr val="0A1F61"/>
                    </a:solidFill>
                    <a:latin typeface="Cambria Math" panose="02040503050406030204" pitchFamily="18" charset="0"/>
                  </a:rPr>
                  <m:t>y</m:t>
                </m:r>
              </m:oMath>
            </a14:m>
            <a:r>
              <a:t>) divided by the corresponding increase in horizontal distance (</a:t>
            </a:r>
            <a14:m>
              <m:oMath>
                <m:r>
                  <m:rPr>
                    <m:sty m:val="p"/>
                  </m:rPr>
                  <a:rPr xmlns:a="http://schemas.openxmlformats.org/drawingml/2006/main" sz="4600" i="1">
                    <a:solidFill>
                      <a:srgbClr val="0A1F61"/>
                    </a:solidFill>
                    <a:latin typeface="Cambria Math" panose="02040503050406030204" pitchFamily="18" charset="0"/>
                  </a:rPr>
                  <m:t>Δ</m:t>
                </m:r>
                <m:r>
                  <a:rPr xmlns:a="http://schemas.openxmlformats.org/drawingml/2006/main" sz="4600" i="1">
                    <a:solidFill>
                      <a:srgbClr val="0A1F61"/>
                    </a:solidFill>
                    <a:latin typeface="Cambria Math" panose="02040503050406030204" pitchFamily="18" charset="0"/>
                  </a:rPr>
                  <m:t>x</m:t>
                </m:r>
              </m:oMath>
            </a14:m>
            <a:r>
              <a:t>): </a:t>
            </a:r>
          </a:p>
          <a:p>
            <a:pPr marL="990600" indent="-990600" algn="ctr">
              <a:lnSpc>
                <a:spcPct val="110000"/>
              </a:lnSpc>
              <a:spcBef>
                <a:spcPts val="2400"/>
              </a:spcBef>
              <a:defRPr>
                <a:solidFill>
                  <a:srgbClr val="0A1F61"/>
                </a:solidFill>
                <a:latin typeface="Tajawal Medium"/>
                <a:ea typeface="Tajawal Medium"/>
                <a:cs typeface="Tajawal Medium"/>
                <a:sym typeface="Tajawal Medium"/>
              </a:defRPr>
            </a:pPr>
            <a14:m>
              <m:oMathPara>
                <m:oMathParaPr>
                  <m:jc m:val="center"/>
                </m:oMathParaPr>
                <m:oMath>
                  <m:r>
                    <m:rPr>
                      <m:nor/>
                    </m:rPr>
                    <a:rPr xmlns:a="http://schemas.openxmlformats.org/drawingml/2006/main" sz="4100" i="1">
                      <a:solidFill>
                        <a:srgbClr val="0A1F61"/>
                      </a:solidFill>
                      <a:latin typeface="Cambria Math" panose="02040503050406030204" pitchFamily="18" charset="0"/>
                    </a:rPr>
                    <m:t>Slope</m:t>
                  </m:r>
                  <m:r>
                    <a:rPr xmlns:a="http://schemas.openxmlformats.org/drawingml/2006/main" sz="4100" i="1">
                      <a:solidFill>
                        <a:srgbClr val="0A1F61"/>
                      </a:solidFill>
                      <a:latin typeface="Cambria Math" panose="02040503050406030204" pitchFamily="18" charset="0"/>
                    </a:rPr>
                    <m:t>=</m:t>
                  </m:r>
                  <m:f>
                    <m:fPr>
                      <m:ctrlPr>
                        <a:rPr xmlns:a="http://schemas.openxmlformats.org/drawingml/2006/main" sz="4100" i="1">
                          <a:solidFill>
                            <a:srgbClr val="0A1F61"/>
                          </a:solidFill>
                          <a:latin typeface="Cambria Math" panose="02040503050406030204" pitchFamily="18" charset="0"/>
                        </a:rPr>
                      </m:ctrlPr>
                      <m:type m:val="bar"/>
                    </m:fPr>
                    <m:num>
                      <m:r>
                        <m:rPr>
                          <m:sty m:val="p"/>
                        </m:rPr>
                        <a:rPr xmlns:a="http://schemas.openxmlformats.org/drawingml/2006/main" sz="4100" i="1">
                          <a:solidFill>
                            <a:srgbClr val="0A1F61"/>
                          </a:solidFill>
                          <a:latin typeface="Cambria Math" panose="02040503050406030204" pitchFamily="18" charset="0"/>
                        </a:rPr>
                        <m:t>Δ</m:t>
                      </m:r>
                      <m:r>
                        <a:rPr xmlns:a="http://schemas.openxmlformats.org/drawingml/2006/main" sz="4100" i="1">
                          <a:solidFill>
                            <a:srgbClr val="0A1F61"/>
                          </a:solidFill>
                          <a:latin typeface="Cambria Math" panose="02040503050406030204" pitchFamily="18" charset="0"/>
                        </a:rPr>
                        <m:t>y</m:t>
                      </m:r>
                    </m:num>
                    <m:den>
                      <m:r>
                        <m:rPr>
                          <m:sty m:val="p"/>
                        </m:rPr>
                        <a:rPr xmlns:a="http://schemas.openxmlformats.org/drawingml/2006/main" sz="4100" i="1">
                          <a:solidFill>
                            <a:srgbClr val="0A1F61"/>
                          </a:solidFill>
                          <a:latin typeface="Cambria Math" panose="02040503050406030204" pitchFamily="18" charset="0"/>
                        </a:rPr>
                        <m:t>Δ</m:t>
                      </m:r>
                      <m:r>
                        <a:rPr xmlns:a="http://schemas.openxmlformats.org/drawingml/2006/main" sz="4100" i="1">
                          <a:solidFill>
                            <a:srgbClr val="0A1F61"/>
                          </a:solidFill>
                          <a:latin typeface="Cambria Math" panose="02040503050406030204" pitchFamily="18" charset="0"/>
                        </a:rPr>
                        <m:t>x</m:t>
                      </m:r>
                    </m:den>
                  </m:f>
                </m:oMath>
              </m:oMathPara>
            </a14:m>
          </a:p>
          <a:p>
            <a:pPr marL="990600" indent="-990600" algn="just">
              <a:lnSpc>
                <a:spcPct val="110000"/>
              </a:lnSpc>
              <a:spcBef>
                <a:spcPts val="2400"/>
              </a:spcBef>
              <a:defRPr>
                <a:solidFill>
                  <a:srgbClr val="0A1F61"/>
                </a:solidFill>
                <a:latin typeface="Tajawal Medium"/>
                <a:ea typeface="Tajawal Medium"/>
                <a:cs typeface="Tajawal Medium"/>
                <a:sym typeface="Tajawal Medium"/>
              </a:defRPr>
            </a:pPr>
            <a:r>
              <a:t>2. The change in height per unit increase in horizontal distance</a:t>
            </a:r>
          </a:p>
          <a:p>
            <a:pPr marL="990600" indent="-990600" algn="just">
              <a:lnSpc>
                <a:spcPct val="110000"/>
              </a:lnSpc>
              <a:spcBef>
                <a:spcPts val="2400"/>
              </a:spcBef>
              <a:defRPr>
                <a:solidFill>
                  <a:srgbClr val="0A1F61"/>
                </a:solidFill>
                <a:latin typeface="Tajawal Medium"/>
                <a:ea typeface="Tajawal Medium"/>
                <a:cs typeface="Tajawal Medium"/>
                <a:sym typeface="Tajawal Medium"/>
              </a:defRPr>
            </a:pPr>
            <a:r>
              <a:t>3. The number of units by which </a:t>
            </a:r>
            <a14:m>
              <m:oMath>
                <m:r>
                  <a:rPr xmlns:a="http://schemas.openxmlformats.org/drawingml/2006/main" sz="4400" i="1">
                    <a:solidFill>
                      <a:srgbClr val="0A1F61"/>
                    </a:solidFill>
                    <a:latin typeface="Cambria Math" panose="02040503050406030204" pitchFamily="18" charset="0"/>
                  </a:rPr>
                  <m:t>y</m:t>
                </m:r>
              </m:oMath>
            </a14:m>
            <a:r>
              <a:t> changes when </a:t>
            </a:r>
            <a14:m>
              <m:oMath>
                <m:r>
                  <a:rPr xmlns:a="http://schemas.openxmlformats.org/drawingml/2006/main" sz="4150" i="1">
                    <a:solidFill>
                      <a:srgbClr val="0A1F61"/>
                    </a:solidFill>
                    <a:latin typeface="Cambria Math" panose="02040503050406030204" pitchFamily="18" charset="0"/>
                  </a:rPr>
                  <m:t>x</m:t>
                </m:r>
              </m:oMath>
            </a14:m>
            <a:r>
              <a:t> increases by </a:t>
            </a:r>
            <a14:m>
              <m:oMath>
                <m:r>
                  <a:rPr xmlns:a="http://schemas.openxmlformats.org/drawingml/2006/main" sz="6600" i="1">
                    <a:solidFill>
                      <a:srgbClr val="0A1F61"/>
                    </a:solidFill>
                    <a:latin typeface="Cambria Math" panose="02040503050406030204" pitchFamily="18" charset="0"/>
                  </a:rPr>
                  <m:t>1</m:t>
                </m:r>
              </m:oMath>
            </a14:m>
            <a:r>
              <a:t> unit.</a:t>
            </a:r>
          </a:p>
        </p:txBody>
      </p:sp>
      <p:sp>
        <p:nvSpPr>
          <p:cNvPr id="177" name="Google Shape;126;p4"/>
          <p:cNvSpPr txBox="1"/>
          <p:nvPr/>
        </p:nvSpPr>
        <p:spPr>
          <a:xfrm>
            <a:off x="5325853" y="1125093"/>
            <a:ext cx="11790862" cy="1033701"/>
          </a:xfrm>
          <a:prstGeom prst="rect">
            <a:avLst/>
          </a:prstGeom>
          <a:ln w="25400">
            <a:miter lim="400000"/>
          </a:ln>
          <a:extLst>
            <a:ext uri="{C572A759-6A51-4108-AA02-DFA0A04FC94B}">
              <ma14:wrappingTextBoxFlag xmlns:ma14="http://schemas.microsoft.com/office/mac/drawingml/2011/main" val="1"/>
            </a:ext>
          </a:extLst>
        </p:spPr>
        <p:txBody>
          <a:bodyPr lIns="91399" tIns="91399" rIns="91399" bIns="91399">
            <a:spAutoFit/>
          </a:bodyPr>
          <a:lstStyle>
            <a:lvl1pPr algn="l">
              <a:defRPr sz="5600">
                <a:solidFill>
                  <a:srgbClr val="FFFFFF"/>
                </a:solidFill>
                <a:latin typeface="Tajawal Medium"/>
                <a:ea typeface="Tajawal Medium"/>
                <a:cs typeface="Tajawal Medium"/>
                <a:sym typeface="Tajawal Medium"/>
              </a:defRPr>
            </a:lvl1pPr>
          </a:lstStyle>
          <a:p>
            <a:pPr/>
            <a:r>
              <a:t>The Straight Line and Applications</a:t>
            </a:r>
          </a:p>
        </p:txBody>
      </p:sp>
    </p:spTree>
  </p:cSld>
  <p:clrMapOvr>
    <a:masterClrMapping/>
  </p:clrMapOvr>
  <p:transition xmlns:p14="http://schemas.microsoft.com/office/powerpoint/2010/main" spd="med" advClick="1"/>
</p:sld>
</file>

<file path=ppt/slides/slide1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79"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80" name="Rectangle 29"/>
          <p:cNvSpPr txBox="1"/>
          <p:nvPr/>
        </p:nvSpPr>
        <p:spPr>
          <a:xfrm>
            <a:off x="1921011" y="4243596"/>
            <a:ext cx="11953540" cy="4548702"/>
          </a:xfrm>
          <a:prstGeom prst="rect">
            <a:avLst/>
          </a:prstGeom>
          <a:ln w="25400">
            <a:miter lim="400000"/>
          </a:ln>
          <a:extLst>
            <a:ext uri="{C572A759-6A51-4108-AA02-DFA0A04FC94B}">
              <ma14:wrappingTextBoxFlag xmlns:ma14="http://schemas.microsoft.com/office/mac/drawingml/2011/main" val="1"/>
            </a:ext>
          </a:extLst>
        </p:spPr>
        <p:txBody>
          <a:bodyPr lIns="0" tIns="0" rIns="0" bIns="0">
            <a:spAutoFit/>
          </a:bodyPr>
          <a:lstStyle/>
          <a:p>
            <a:pPr marL="990600" indent="-990600" algn="just">
              <a:lnSpc>
                <a:spcPct val="120000"/>
              </a:lnSpc>
              <a:spcBef>
                <a:spcPts val="2400"/>
              </a:spcBef>
              <a:defRPr b="1">
                <a:solidFill>
                  <a:srgbClr val="0A1F61"/>
                </a:solidFill>
                <a:latin typeface="Tajawal Medium"/>
                <a:ea typeface="Tajawal Medium"/>
                <a:cs typeface="Tajawal Medium"/>
                <a:sym typeface="Tajawal Medium"/>
              </a:defRPr>
            </a:pPr>
            <a:r>
              <a:t>□ Plotting a line</a:t>
            </a:r>
          </a:p>
          <a:p>
            <a:pPr marL="990600" indent="-990600" algn="just">
              <a:lnSpc>
                <a:spcPct val="110000"/>
              </a:lnSpc>
              <a:spcBef>
                <a:spcPts val="2400"/>
              </a:spcBef>
              <a:defRPr>
                <a:solidFill>
                  <a:srgbClr val="0A1F61"/>
                </a:solidFill>
                <a:latin typeface="Tajawal Medium"/>
                <a:ea typeface="Tajawal Medium"/>
                <a:cs typeface="Tajawal Medium"/>
                <a:sym typeface="Tajawal Medium"/>
              </a:defRPr>
            </a:pPr>
            <a:r>
              <a:rPr b="1"/>
              <a:t>Ex:</a:t>
            </a:r>
            <a:r>
              <a:t> Plotting lines given slope and intercept </a:t>
            </a:r>
          </a:p>
          <a:p>
            <a:pPr marL="990600" indent="-990600" algn="just">
              <a:lnSpc>
                <a:spcPct val="110000"/>
              </a:lnSpc>
              <a:spcBef>
                <a:spcPts val="2400"/>
              </a:spcBef>
              <a:defRPr>
                <a:solidFill>
                  <a:srgbClr val="0A1F61"/>
                </a:solidFill>
                <a:latin typeface="Tajawal Medium"/>
                <a:ea typeface="Tajawal Medium"/>
                <a:cs typeface="Tajawal Medium"/>
                <a:sym typeface="Tajawal Medium"/>
              </a:defRPr>
            </a:pPr>
            <a:r>
              <a:t>Plot the lines given the following information on slope and intercept:</a:t>
            </a:r>
            <a:br/>
            <a:r>
              <a:t>(a) Slope =</a:t>
            </a:r>
            <a14:m>
              <m:oMath>
                <m:r>
                  <a:rPr xmlns:a="http://schemas.openxmlformats.org/drawingml/2006/main" sz="6600" i="1">
                    <a:solidFill>
                      <a:srgbClr val="0A1F61"/>
                    </a:solidFill>
                    <a:latin typeface="Cambria Math" panose="02040503050406030204" pitchFamily="18" charset="0"/>
                  </a:rPr>
                  <m:t>1</m:t>
                </m:r>
              </m:oMath>
            </a14:m>
            <a:r>
              <a:t>, intercept = </a:t>
            </a:r>
            <a14:m>
              <m:oMath>
                <m:r>
                  <a:rPr xmlns:a="http://schemas.openxmlformats.org/drawingml/2006/main" sz="4900" i="1">
                    <a:solidFill>
                      <a:srgbClr val="0A1F61"/>
                    </a:solidFill>
                    <a:latin typeface="Cambria Math" panose="02040503050406030204" pitchFamily="18" charset="0"/>
                  </a:rPr>
                  <m:t>0</m:t>
                </m:r>
              </m:oMath>
            </a14:m>
            <a:r>
              <a:t> (</a:t>
            </a:r>
            <a14:m>
              <m:oMath>
                <m:r>
                  <a:rPr xmlns:a="http://schemas.openxmlformats.org/drawingml/2006/main" sz="4500" i="1">
                    <a:solidFill>
                      <a:srgbClr val="0A1F61"/>
                    </a:solidFill>
                    <a:latin typeface="Cambria Math" panose="02040503050406030204" pitchFamily="18" charset="0"/>
                  </a:rPr>
                  <m:t>m</m:t>
                </m:r>
                <m:r>
                  <a:rPr xmlns:a="http://schemas.openxmlformats.org/drawingml/2006/main" sz="4500" i="1">
                    <a:solidFill>
                      <a:srgbClr val="0A1F61"/>
                    </a:solidFill>
                    <a:latin typeface="Cambria Math" panose="02040503050406030204" pitchFamily="18" charset="0"/>
                  </a:rPr>
                  <m:t>=</m:t>
                </m:r>
                <m:r>
                  <a:rPr xmlns:a="http://schemas.openxmlformats.org/drawingml/2006/main" sz="4500" i="1">
                    <a:solidFill>
                      <a:srgbClr val="0A1F61"/>
                    </a:solidFill>
                    <a:latin typeface="Cambria Math" panose="02040503050406030204" pitchFamily="18" charset="0"/>
                  </a:rPr>
                  <m:t>1,</m:t>
                </m:r>
                <m:r>
                  <a:rPr xmlns:a="http://schemas.openxmlformats.org/drawingml/2006/main" sz="4500" i="1">
                    <a:solidFill>
                      <a:srgbClr val="0A1F61"/>
                    </a:solidFill>
                    <a:latin typeface="Cambria Math" panose="02040503050406030204" pitchFamily="18" charset="0"/>
                  </a:rPr>
                  <m:t>c</m:t>
                </m:r>
                <m:r>
                  <a:rPr xmlns:a="http://schemas.openxmlformats.org/drawingml/2006/main" sz="4500" i="1">
                    <a:solidFill>
                      <a:srgbClr val="0A1F61"/>
                    </a:solidFill>
                    <a:latin typeface="Cambria Math" panose="02040503050406030204" pitchFamily="18" charset="0"/>
                  </a:rPr>
                  <m:t>=</m:t>
                </m:r>
                <m:r>
                  <a:rPr xmlns:a="http://schemas.openxmlformats.org/drawingml/2006/main" sz="4500" i="1">
                    <a:solidFill>
                      <a:srgbClr val="0A1F61"/>
                    </a:solidFill>
                    <a:latin typeface="Cambria Math" panose="02040503050406030204" pitchFamily="18" charset="0"/>
                  </a:rPr>
                  <m:t>0</m:t>
                </m:r>
              </m:oMath>
            </a14:m>
            <a:r>
              <a:t>) </a:t>
            </a:r>
          </a:p>
        </p:txBody>
      </p:sp>
      <p:sp>
        <p:nvSpPr>
          <p:cNvPr id="181" name="Google Shape;126;p4"/>
          <p:cNvSpPr txBox="1"/>
          <p:nvPr/>
        </p:nvSpPr>
        <p:spPr>
          <a:xfrm>
            <a:off x="5325853" y="1125093"/>
            <a:ext cx="11790862" cy="1033701"/>
          </a:xfrm>
          <a:prstGeom prst="rect">
            <a:avLst/>
          </a:prstGeom>
          <a:ln w="25400">
            <a:miter lim="400000"/>
          </a:ln>
          <a:extLst>
            <a:ext uri="{C572A759-6A51-4108-AA02-DFA0A04FC94B}">
              <ma14:wrappingTextBoxFlag xmlns:ma14="http://schemas.microsoft.com/office/mac/drawingml/2011/main" val="1"/>
            </a:ext>
          </a:extLst>
        </p:spPr>
        <p:txBody>
          <a:bodyPr lIns="91399" tIns="91399" rIns="91399" bIns="91399">
            <a:spAutoFit/>
          </a:bodyPr>
          <a:lstStyle>
            <a:lvl1pPr algn="l">
              <a:defRPr sz="5600">
                <a:solidFill>
                  <a:srgbClr val="FFFFFF"/>
                </a:solidFill>
                <a:latin typeface="Tajawal Medium"/>
                <a:ea typeface="Tajawal Medium"/>
                <a:cs typeface="Tajawal Medium"/>
                <a:sym typeface="Tajawal Medium"/>
              </a:defRPr>
            </a:lvl1pPr>
          </a:lstStyle>
          <a:p>
            <a:pPr/>
            <a:r>
              <a:t>The Straight Line and Applications</a:t>
            </a:r>
          </a:p>
        </p:txBody>
      </p:sp>
      <p:pic>
        <p:nvPicPr>
          <p:cNvPr id="182" name="Image" descr="Image"/>
          <p:cNvPicPr>
            <a:picLocks noChangeAspect="1"/>
          </p:cNvPicPr>
          <p:nvPr/>
        </p:nvPicPr>
        <p:blipFill>
          <a:blip r:embed="rId2">
            <a:extLst/>
          </a:blip>
          <a:stretch>
            <a:fillRect/>
          </a:stretch>
        </p:blipFill>
        <p:spPr>
          <a:xfrm>
            <a:off x="14543509" y="3749476"/>
            <a:ext cx="7608154" cy="6217048"/>
          </a:xfrm>
          <a:prstGeom prst="rect">
            <a:avLst/>
          </a:prstGeom>
          <a:ln w="12700">
            <a:miter lim="400000"/>
          </a:ln>
        </p:spPr>
      </p:pic>
      <p:sp>
        <p:nvSpPr>
          <p:cNvPr id="183" name="Figure 2.5   line through the origin"/>
          <p:cNvSpPr txBox="1"/>
          <p:nvPr/>
        </p:nvSpPr>
        <p:spPr>
          <a:xfrm>
            <a:off x="14825952" y="9726190"/>
            <a:ext cx="5538188" cy="1229484"/>
          </a:xfrm>
          <a:prstGeom prst="rect">
            <a:avLst/>
          </a:prstGeom>
          <a:ln w="25400">
            <a:miter lim="400000"/>
          </a:ln>
          <a:extLst>
            <a:ext uri="{C572A759-6A51-4108-AA02-DFA0A04FC94B}">
              <ma14:wrappingTextBoxFlag xmlns:ma14="http://schemas.microsoft.com/office/mac/drawingml/2011/main" val="1"/>
            </a:ext>
          </a:extLst>
        </p:spPr>
        <p:txBody>
          <a:bodyPr wrap="none" tIns="91439" bIns="91439">
            <a:spAutoFit/>
          </a:bodyPr>
          <a:lstStyle/>
          <a:p>
            <a:pPr algn="l" defTabSz="457200">
              <a:spcBef>
                <a:spcPts val="1200"/>
              </a:spcBef>
              <a:defRPr sz="2700">
                <a:solidFill>
                  <a:srgbClr val="0A1F61"/>
                </a:solidFill>
                <a:latin typeface="Times New Roman"/>
                <a:ea typeface="Times New Roman"/>
                <a:cs typeface="Times New Roman"/>
                <a:sym typeface="Times New Roman"/>
              </a:defRPr>
            </a:pPr>
            <a:r>
              <a:rPr b="1">
                <a:latin typeface="Times Roman"/>
                <a:ea typeface="Times Roman"/>
                <a:cs typeface="Times Roman"/>
                <a:sym typeface="Times Roman"/>
              </a:rPr>
              <a:t>Figure </a:t>
            </a:r>
            <a:r>
              <a:t>2.5 </a:t>
            </a:r>
            <a14:m>
              <m:oMath>
                <m:sSup>
                  <m:e>
                    <m:r>
                      <a:rPr xmlns:a="http://schemas.openxmlformats.org/drawingml/2006/main" sz="2850" i="1">
                        <a:solidFill>
                          <a:srgbClr val="0A1F61"/>
                        </a:solidFill>
                        <a:latin typeface="Cambria Math" panose="02040503050406030204" pitchFamily="18" charset="0"/>
                      </a:rPr>
                      <m:t>45</m:t>
                    </m:r>
                  </m:e>
                  <m:sup>
                    <m:r>
                      <m:rPr>
                        <m:nor/>
                      </m:rPr>
                      <a:rPr xmlns:a="http://schemas.openxmlformats.org/drawingml/2006/main" sz="2850" i="1">
                        <a:solidFill>
                          <a:srgbClr val="0A1F61"/>
                        </a:solidFill>
                        <a:latin typeface="Cambria Math" panose="02040503050406030204" pitchFamily="18" charset="0"/>
                      </a:rPr>
                      <m:t>o</m:t>
                    </m:r>
                  </m:sup>
                </m:sSup>
              </m:oMath>
            </a14:m>
            <a:r>
              <a:rPr baseline="24074"/>
              <a:t> </a:t>
            </a:r>
            <a:r>
              <a:t>line through the origin </a:t>
            </a:r>
            <a:endParaRPr>
              <a:latin typeface="Times Roman"/>
              <a:ea typeface="Times Roman"/>
              <a:cs typeface="Times Roman"/>
              <a:sym typeface="Times Roman"/>
            </a:endParaRPr>
          </a:p>
        </p:txBody>
      </p:sp>
    </p:spTree>
  </p:cSld>
  <p:clrMapOvr>
    <a:masterClrMapping/>
  </p:clrMapOvr>
  <p:transition xmlns:p14="http://schemas.microsoft.com/office/powerpoint/2010/main" spd="med" advClick="1"/>
</p:sld>
</file>

<file path=ppt/slides/slide1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85" name="Slide Number"/>
          <p:cNvSpPr txBox="1"/>
          <p:nvPr>
            <p:ph type="sldNum" sz="quarter" idx="2"/>
          </p:nvPr>
        </p:nvSpPr>
        <p:spPr>
          <a:xfrm>
            <a:off x="22617074" y="12904605"/>
            <a:ext cx="531560" cy="61468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86" name="Rectangle 29"/>
          <p:cNvSpPr txBox="1"/>
          <p:nvPr/>
        </p:nvSpPr>
        <p:spPr>
          <a:xfrm>
            <a:off x="1921011" y="4243596"/>
            <a:ext cx="11953540" cy="6753596"/>
          </a:xfrm>
          <a:prstGeom prst="rect">
            <a:avLst/>
          </a:prstGeom>
          <a:ln w="25400">
            <a:miter lim="400000"/>
          </a:ln>
          <a:extLst>
            <a:ext uri="{C572A759-6A51-4108-AA02-DFA0A04FC94B}">
              <ma14:wrappingTextBoxFlag xmlns:ma14="http://schemas.microsoft.com/office/mac/drawingml/2011/main" val="1"/>
            </a:ext>
          </a:extLst>
        </p:spPr>
        <p:txBody>
          <a:bodyPr lIns="0" tIns="0" rIns="0" bIns="0">
            <a:spAutoFit/>
          </a:bodyPr>
          <a:lstStyle/>
          <a:p>
            <a:pPr marL="990600" indent="-990600" algn="just">
              <a:lnSpc>
                <a:spcPct val="120000"/>
              </a:lnSpc>
              <a:spcBef>
                <a:spcPts val="2400"/>
              </a:spcBef>
              <a:defRPr b="1">
                <a:solidFill>
                  <a:srgbClr val="0A1F61"/>
                </a:solidFill>
                <a:latin typeface="Tajawal Medium"/>
                <a:ea typeface="Tajawal Medium"/>
                <a:cs typeface="Tajawal Medium"/>
                <a:sym typeface="Tajawal Medium"/>
              </a:defRPr>
            </a:pPr>
            <a:r>
              <a:t>□ Plotting a line</a:t>
            </a:r>
          </a:p>
          <a:p>
            <a:pPr marL="990600" indent="-990600" algn="just">
              <a:lnSpc>
                <a:spcPct val="110000"/>
              </a:lnSpc>
              <a:spcBef>
                <a:spcPts val="2400"/>
              </a:spcBef>
              <a:defRPr>
                <a:solidFill>
                  <a:srgbClr val="0A1F61"/>
                </a:solidFill>
                <a:latin typeface="Tajawal Medium"/>
                <a:ea typeface="Tajawal Medium"/>
                <a:cs typeface="Tajawal Medium"/>
                <a:sym typeface="Tajawal Medium"/>
              </a:defRPr>
            </a:pPr>
            <a:r>
              <a:rPr b="1"/>
              <a:t>Solution (a):</a:t>
            </a:r>
            <a:endParaRPr b="1"/>
          </a:p>
          <a:p>
            <a:pPr marL="360947" indent="-360947" algn="just">
              <a:lnSpc>
                <a:spcPct val="110000"/>
              </a:lnSpc>
              <a:spcBef>
                <a:spcPts val="2400"/>
              </a:spcBef>
              <a:buSzPct val="100000"/>
              <a:buChar char="•"/>
              <a:defRPr>
                <a:solidFill>
                  <a:srgbClr val="0A1F61"/>
                </a:solidFill>
                <a:latin typeface="Tajawal Medium"/>
                <a:ea typeface="Tajawal Medium"/>
                <a:cs typeface="Tajawal Medium"/>
                <a:sym typeface="Tajawal Medium"/>
              </a:defRPr>
            </a:pPr>
            <a:r>
              <a:t>Locate the vertical intercept, </a:t>
            </a:r>
            <a14:m>
              <m:oMath>
                <m:r>
                  <a:rPr xmlns:a="http://schemas.openxmlformats.org/drawingml/2006/main" sz="4450" i="1">
                    <a:solidFill>
                      <a:srgbClr val="0A1F61"/>
                    </a:solidFill>
                    <a:latin typeface="Cambria Math" panose="02040503050406030204" pitchFamily="18" charset="0"/>
                  </a:rPr>
                  <m:t>y</m:t>
                </m:r>
                <m:r>
                  <a:rPr xmlns:a="http://schemas.openxmlformats.org/drawingml/2006/main" sz="4450" i="1">
                    <a:solidFill>
                      <a:srgbClr val="0A1F61"/>
                    </a:solidFill>
                    <a:latin typeface="Cambria Math" panose="02040503050406030204" pitchFamily="18" charset="0"/>
                  </a:rPr>
                  <m:t>=</m:t>
                </m:r>
                <m:r>
                  <a:rPr xmlns:a="http://schemas.openxmlformats.org/drawingml/2006/main" sz="4450" i="1">
                    <a:solidFill>
                      <a:srgbClr val="0A1F61"/>
                    </a:solidFill>
                    <a:latin typeface="Cambria Math" panose="02040503050406030204" pitchFamily="18" charset="0"/>
                  </a:rPr>
                  <m:t>0</m:t>
                </m:r>
              </m:oMath>
            </a14:m>
            <a:r>
              <a:t> on the </a:t>
            </a:r>
            <a14:m>
              <m:oMath>
                <m:r>
                  <a:rPr xmlns:a="http://schemas.openxmlformats.org/drawingml/2006/main" sz="4400" i="1">
                    <a:solidFill>
                      <a:srgbClr val="0A1F61"/>
                    </a:solidFill>
                    <a:latin typeface="Cambria Math" panose="02040503050406030204" pitchFamily="18" charset="0"/>
                  </a:rPr>
                  <m:t>y</m:t>
                </m:r>
              </m:oMath>
            </a14:m>
            <a:r>
              <a:t>-axis. This gives the point (</a:t>
            </a:r>
            <a14:m>
              <m:oMath>
                <m:r>
                  <a:rPr xmlns:a="http://schemas.openxmlformats.org/drawingml/2006/main" sz="4650" i="1">
                    <a:solidFill>
                      <a:srgbClr val="0A1F61"/>
                    </a:solidFill>
                    <a:latin typeface="Cambria Math" panose="02040503050406030204" pitchFamily="18" charset="0"/>
                  </a:rPr>
                  <m:t>0,0</m:t>
                </m:r>
              </m:oMath>
            </a14:m>
            <a:r>
              <a:t>) which is the origin. </a:t>
            </a:r>
          </a:p>
          <a:p>
            <a:pPr marL="360947" indent="-360947" algn="just">
              <a:lnSpc>
                <a:spcPct val="110000"/>
              </a:lnSpc>
              <a:spcBef>
                <a:spcPts val="2400"/>
              </a:spcBef>
              <a:buSzPct val="100000"/>
              <a:buChar char="•"/>
              <a:defRPr>
                <a:solidFill>
                  <a:srgbClr val="0A1F61"/>
                </a:solidFill>
                <a:latin typeface="Tajawal Medium"/>
                <a:ea typeface="Tajawal Medium"/>
                <a:cs typeface="Tajawal Medium"/>
                <a:sym typeface="Tajawal Medium"/>
              </a:defRPr>
            </a:pPr>
            <a:r>
              <a:t>Since slope is </a:t>
            </a:r>
            <a14:m>
              <m:oMath>
                <m:r>
                  <a:rPr xmlns:a="http://schemas.openxmlformats.org/drawingml/2006/main" sz="6600" i="1">
                    <a:solidFill>
                      <a:srgbClr val="0A1F61"/>
                    </a:solidFill>
                    <a:latin typeface="Cambria Math" panose="02040503050406030204" pitchFamily="18" charset="0"/>
                  </a:rPr>
                  <m:t>1</m:t>
                </m:r>
              </m:oMath>
            </a14:m>
            <a:r>
              <a:t> and, slope = </a:t>
            </a:r>
            <a14:m>
              <m:oMath>
                <m:r>
                  <m:rPr>
                    <m:sty m:val="p"/>
                  </m:rPr>
                  <a:rPr xmlns:a="http://schemas.openxmlformats.org/drawingml/2006/main" sz="4500" i="1">
                    <a:solidFill>
                      <a:srgbClr val="0A1F61"/>
                    </a:solidFill>
                    <a:latin typeface="Cambria Math" panose="02040503050406030204" pitchFamily="18" charset="0"/>
                  </a:rPr>
                  <m:t>Δ</m:t>
                </m:r>
                <m:r>
                  <a:rPr xmlns:a="http://schemas.openxmlformats.org/drawingml/2006/main" sz="4500" i="1">
                    <a:solidFill>
                      <a:srgbClr val="0A1F61"/>
                    </a:solidFill>
                    <a:latin typeface="Cambria Math" panose="02040503050406030204" pitchFamily="18" charset="0"/>
                  </a:rPr>
                  <m:t>y</m:t>
                </m:r>
                <m:r>
                  <a:rPr xmlns:a="http://schemas.openxmlformats.org/drawingml/2006/main" sz="4500" i="1">
                    <a:solidFill>
                      <a:srgbClr val="0A1F61"/>
                    </a:solidFill>
                    <a:latin typeface="Cambria Math" panose="02040503050406030204" pitchFamily="18" charset="0"/>
                  </a:rPr>
                  <m:t>/</m:t>
                </m:r>
                <m:r>
                  <m:rPr>
                    <m:sty m:val="p"/>
                  </m:rPr>
                  <a:rPr xmlns:a="http://schemas.openxmlformats.org/drawingml/2006/main" sz="4500" i="1">
                    <a:solidFill>
                      <a:srgbClr val="0A1F61"/>
                    </a:solidFill>
                    <a:latin typeface="Cambria Math" panose="02040503050406030204" pitchFamily="18" charset="0"/>
                  </a:rPr>
                  <m:t>Δ</m:t>
                </m:r>
                <m:r>
                  <a:rPr xmlns:a="http://schemas.openxmlformats.org/drawingml/2006/main" sz="4500" i="1">
                    <a:solidFill>
                      <a:srgbClr val="0A1F61"/>
                    </a:solidFill>
                    <a:latin typeface="Cambria Math" panose="02040503050406030204" pitchFamily="18" charset="0"/>
                  </a:rPr>
                  <m:t>x</m:t>
                </m:r>
              </m:oMath>
            </a14:m>
            <a:r>
              <a:t>, start at the origin (intercept) and move forward a horizontal distance of </a:t>
            </a:r>
            <a14:m>
              <m:oMath>
                <m:r>
                  <a:rPr xmlns:a="http://schemas.openxmlformats.org/drawingml/2006/main" sz="6600" i="1">
                    <a:solidFill>
                      <a:srgbClr val="0A1F61"/>
                    </a:solidFill>
                    <a:latin typeface="Cambria Math" panose="02040503050406030204" pitchFamily="18" charset="0"/>
                  </a:rPr>
                  <m:t>1</m:t>
                </m:r>
              </m:oMath>
            </a14:m>
            <a:r>
              <a:t> unit and move up a vertical height of </a:t>
            </a:r>
            <a14:m>
              <m:oMath>
                <m:r>
                  <a:rPr xmlns:a="http://schemas.openxmlformats.org/drawingml/2006/main" sz="6600" i="1">
                    <a:solidFill>
                      <a:srgbClr val="0A1F61"/>
                    </a:solidFill>
                    <a:latin typeface="Cambria Math" panose="02040503050406030204" pitchFamily="18" charset="0"/>
                  </a:rPr>
                  <m:t>1</m:t>
                </m:r>
              </m:oMath>
            </a14:m>
            <a:r>
              <a:t> unit; see Figure2.5. This gives the point (</a:t>
            </a:r>
            <a14:m>
              <m:oMath>
                <m:r>
                  <a:rPr xmlns:a="http://schemas.openxmlformats.org/drawingml/2006/main" sz="5400" i="1">
                    <a:solidFill>
                      <a:srgbClr val="0A1F61"/>
                    </a:solidFill>
                    <a:latin typeface="Cambria Math" panose="02040503050406030204" pitchFamily="18" charset="0"/>
                  </a:rPr>
                  <m:t>1,1</m:t>
                </m:r>
              </m:oMath>
            </a14:m>
            <a:r>
              <a:t>). </a:t>
            </a:r>
          </a:p>
        </p:txBody>
      </p:sp>
      <p:sp>
        <p:nvSpPr>
          <p:cNvPr id="187" name="Google Shape;126;p4"/>
          <p:cNvSpPr txBox="1"/>
          <p:nvPr/>
        </p:nvSpPr>
        <p:spPr>
          <a:xfrm>
            <a:off x="5325853" y="1125093"/>
            <a:ext cx="11790862" cy="1033701"/>
          </a:xfrm>
          <a:prstGeom prst="rect">
            <a:avLst/>
          </a:prstGeom>
          <a:ln w="25400">
            <a:miter lim="400000"/>
          </a:ln>
          <a:extLst>
            <a:ext uri="{C572A759-6A51-4108-AA02-DFA0A04FC94B}">
              <ma14:wrappingTextBoxFlag xmlns:ma14="http://schemas.microsoft.com/office/mac/drawingml/2011/main" val="1"/>
            </a:ext>
          </a:extLst>
        </p:spPr>
        <p:txBody>
          <a:bodyPr lIns="91399" tIns="91399" rIns="91399" bIns="91399">
            <a:spAutoFit/>
          </a:bodyPr>
          <a:lstStyle>
            <a:lvl1pPr algn="l">
              <a:defRPr sz="5600">
                <a:solidFill>
                  <a:srgbClr val="FFFFFF"/>
                </a:solidFill>
                <a:latin typeface="Tajawal Medium"/>
                <a:ea typeface="Tajawal Medium"/>
                <a:cs typeface="Tajawal Medium"/>
                <a:sym typeface="Tajawal Medium"/>
              </a:defRPr>
            </a:lvl1pPr>
          </a:lstStyle>
          <a:p>
            <a:pPr/>
            <a:r>
              <a:t>The Straight Line and Applications</a:t>
            </a:r>
          </a:p>
        </p:txBody>
      </p:sp>
      <p:pic>
        <p:nvPicPr>
          <p:cNvPr id="188" name="Image" descr="Image"/>
          <p:cNvPicPr>
            <a:picLocks noChangeAspect="1"/>
          </p:cNvPicPr>
          <p:nvPr/>
        </p:nvPicPr>
        <p:blipFill>
          <a:blip r:embed="rId2">
            <a:extLst/>
          </a:blip>
          <a:stretch>
            <a:fillRect/>
          </a:stretch>
        </p:blipFill>
        <p:spPr>
          <a:xfrm>
            <a:off x="14543509" y="3749476"/>
            <a:ext cx="7608154" cy="6217048"/>
          </a:xfrm>
          <a:prstGeom prst="rect">
            <a:avLst/>
          </a:prstGeom>
          <a:ln w="12700">
            <a:miter lim="400000"/>
          </a:ln>
        </p:spPr>
      </p:pic>
      <p:sp>
        <p:nvSpPr>
          <p:cNvPr id="189" name="Figure 2.5   line through the origin"/>
          <p:cNvSpPr txBox="1"/>
          <p:nvPr/>
        </p:nvSpPr>
        <p:spPr>
          <a:xfrm>
            <a:off x="14825952" y="9726190"/>
            <a:ext cx="5538188" cy="1229484"/>
          </a:xfrm>
          <a:prstGeom prst="rect">
            <a:avLst/>
          </a:prstGeom>
          <a:ln w="25400">
            <a:miter lim="400000"/>
          </a:ln>
          <a:extLst>
            <a:ext uri="{C572A759-6A51-4108-AA02-DFA0A04FC94B}">
              <ma14:wrappingTextBoxFlag xmlns:ma14="http://schemas.microsoft.com/office/mac/drawingml/2011/main" val="1"/>
            </a:ext>
          </a:extLst>
        </p:spPr>
        <p:txBody>
          <a:bodyPr wrap="none" tIns="91439" bIns="91439">
            <a:spAutoFit/>
          </a:bodyPr>
          <a:lstStyle/>
          <a:p>
            <a:pPr algn="l" defTabSz="457200">
              <a:spcBef>
                <a:spcPts val="1200"/>
              </a:spcBef>
              <a:defRPr sz="2700">
                <a:solidFill>
                  <a:srgbClr val="0A1F61"/>
                </a:solidFill>
                <a:latin typeface="Times New Roman"/>
                <a:ea typeface="Times New Roman"/>
                <a:cs typeface="Times New Roman"/>
                <a:sym typeface="Times New Roman"/>
              </a:defRPr>
            </a:pPr>
            <a:r>
              <a:rPr b="1">
                <a:latin typeface="Times Roman"/>
                <a:ea typeface="Times Roman"/>
                <a:cs typeface="Times Roman"/>
                <a:sym typeface="Times Roman"/>
              </a:rPr>
              <a:t>Figure </a:t>
            </a:r>
            <a:r>
              <a:t>2.5 </a:t>
            </a:r>
            <a14:m>
              <m:oMath>
                <m:sSup>
                  <m:e>
                    <m:r>
                      <a:rPr xmlns:a="http://schemas.openxmlformats.org/drawingml/2006/main" sz="2850" i="1">
                        <a:solidFill>
                          <a:srgbClr val="0A1F61"/>
                        </a:solidFill>
                        <a:latin typeface="Cambria Math" panose="02040503050406030204" pitchFamily="18" charset="0"/>
                      </a:rPr>
                      <m:t>45</m:t>
                    </m:r>
                  </m:e>
                  <m:sup>
                    <m:r>
                      <m:rPr>
                        <m:nor/>
                      </m:rPr>
                      <a:rPr xmlns:a="http://schemas.openxmlformats.org/drawingml/2006/main" sz="2850" i="1">
                        <a:solidFill>
                          <a:srgbClr val="0A1F61"/>
                        </a:solidFill>
                        <a:latin typeface="Cambria Math" panose="02040503050406030204" pitchFamily="18" charset="0"/>
                      </a:rPr>
                      <m:t>o</m:t>
                    </m:r>
                  </m:sup>
                </m:sSup>
              </m:oMath>
            </a14:m>
            <a:r>
              <a:rPr baseline="24074"/>
              <a:t> </a:t>
            </a:r>
            <a:r>
              <a:t>line through the origin </a:t>
            </a:r>
            <a:endParaRPr>
              <a:latin typeface="Times Roman"/>
              <a:ea typeface="Times Roman"/>
              <a:cs typeface="Times Roman"/>
              <a:sym typeface="Times Roman"/>
            </a:endParaRPr>
          </a:p>
        </p:txBody>
      </p:sp>
    </p:spTree>
  </p:cSld>
  <p:clrMapOvr>
    <a:masterClrMapping/>
  </p:clrMapOvr>
  <p:transition xmlns:p14="http://schemas.microsoft.com/office/powerpoint/2010/main" spd="med" advClick="1"/>
</p:sld>
</file>

<file path=ppt/slides/slide1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91"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92" name="Rectangle 29"/>
          <p:cNvSpPr txBox="1"/>
          <p:nvPr/>
        </p:nvSpPr>
        <p:spPr>
          <a:xfrm>
            <a:off x="1921011" y="4243596"/>
            <a:ext cx="11953540" cy="7580735"/>
          </a:xfrm>
          <a:prstGeom prst="rect">
            <a:avLst/>
          </a:prstGeom>
          <a:ln w="25400">
            <a:miter lim="400000"/>
          </a:ln>
          <a:extLst>
            <a:ext uri="{C572A759-6A51-4108-AA02-DFA0A04FC94B}">
              <ma14:wrappingTextBoxFlag xmlns:ma14="http://schemas.microsoft.com/office/mac/drawingml/2011/main" val="1"/>
            </a:ext>
          </a:extLst>
        </p:spPr>
        <p:txBody>
          <a:bodyPr lIns="0" tIns="0" rIns="0" bIns="0">
            <a:spAutoFit/>
          </a:bodyPr>
          <a:lstStyle/>
          <a:p>
            <a:pPr marL="990600" indent="-990600" algn="just">
              <a:lnSpc>
                <a:spcPct val="120000"/>
              </a:lnSpc>
              <a:spcBef>
                <a:spcPts val="2400"/>
              </a:spcBef>
              <a:defRPr b="1">
                <a:solidFill>
                  <a:srgbClr val="0A1F61"/>
                </a:solidFill>
                <a:latin typeface="Tajawal Medium"/>
                <a:ea typeface="Tajawal Medium"/>
                <a:cs typeface="Tajawal Medium"/>
                <a:sym typeface="Tajawal Medium"/>
              </a:defRPr>
            </a:pPr>
            <a:r>
              <a:t>□ Plotting a line</a:t>
            </a:r>
          </a:p>
          <a:p>
            <a:pPr marL="990600" indent="-990600" algn="just">
              <a:lnSpc>
                <a:spcPct val="110000"/>
              </a:lnSpc>
              <a:spcBef>
                <a:spcPts val="2400"/>
              </a:spcBef>
              <a:defRPr>
                <a:solidFill>
                  <a:srgbClr val="0A1F61"/>
                </a:solidFill>
                <a:latin typeface="Tajawal Medium"/>
                <a:ea typeface="Tajawal Medium"/>
                <a:cs typeface="Tajawal Medium"/>
                <a:sym typeface="Tajawal Medium"/>
              </a:defRPr>
            </a:pPr>
            <a:r>
              <a:rPr b="1"/>
              <a:t>Solution (a):</a:t>
            </a:r>
            <a:endParaRPr b="1"/>
          </a:p>
          <a:p>
            <a:pPr marL="360947" indent="-360947" algn="just">
              <a:lnSpc>
                <a:spcPct val="110000"/>
              </a:lnSpc>
              <a:spcBef>
                <a:spcPts val="2400"/>
              </a:spcBef>
              <a:buSzPct val="100000"/>
              <a:buChar char="•"/>
              <a:defRPr>
                <a:solidFill>
                  <a:srgbClr val="0A1F61"/>
                </a:solidFill>
                <a:latin typeface="Tajawal Medium"/>
                <a:ea typeface="Tajawal Medium"/>
                <a:cs typeface="Tajawal Medium"/>
                <a:sym typeface="Tajawal Medium"/>
              </a:defRPr>
            </a:pPr>
            <a:r>
              <a:t>Join the points (</a:t>
            </a:r>
            <a14:m>
              <m:oMath>
                <m:r>
                  <a:rPr xmlns:a="http://schemas.openxmlformats.org/drawingml/2006/main" sz="4650" i="1">
                    <a:solidFill>
                      <a:srgbClr val="0A1F61"/>
                    </a:solidFill>
                    <a:latin typeface="Cambria Math" panose="02040503050406030204" pitchFamily="18" charset="0"/>
                  </a:rPr>
                  <m:t>0,0</m:t>
                </m:r>
              </m:oMath>
            </a14:m>
            <a:r>
              <a:t>) and (</a:t>
            </a:r>
            <a14:m>
              <m:oMath>
                <m:r>
                  <a:rPr xmlns:a="http://schemas.openxmlformats.org/drawingml/2006/main" sz="5400" i="1">
                    <a:solidFill>
                      <a:srgbClr val="0A1F61"/>
                    </a:solidFill>
                    <a:latin typeface="Cambria Math" panose="02040503050406030204" pitchFamily="18" charset="0"/>
                  </a:rPr>
                  <m:t>1,1</m:t>
                </m:r>
              </m:oMath>
            </a14:m>
            <a:r>
              <a:t>); continue the straight line until it is the required length. </a:t>
            </a:r>
          </a:p>
          <a:p>
            <a:pPr marL="360947" indent="-360947" algn="just">
              <a:lnSpc>
                <a:spcPct val="110000"/>
              </a:lnSpc>
              <a:spcBef>
                <a:spcPts val="2400"/>
              </a:spcBef>
              <a:buSzPct val="100000"/>
              <a:buChar char="•"/>
              <a:defRPr>
                <a:solidFill>
                  <a:srgbClr val="0A1F61"/>
                </a:solidFill>
                <a:latin typeface="Tajawal Medium"/>
                <a:ea typeface="Tajawal Medium"/>
                <a:cs typeface="Tajawal Medium"/>
                <a:sym typeface="Tajawal Medium"/>
              </a:defRPr>
            </a:pPr>
            <a:r>
              <a:t>This line is often referred to as the 45° line: a line through the origin which makes an angle of </a:t>
            </a:r>
            <a14:m>
              <m:oMath>
                <m:r>
                  <a:rPr xmlns:a="http://schemas.openxmlformats.org/drawingml/2006/main" sz="4800" i="1">
                    <a:solidFill>
                      <a:srgbClr val="0A1F61"/>
                    </a:solidFill>
                    <a:latin typeface="Cambria Math" panose="02040503050406030204" pitchFamily="18" charset="0"/>
                  </a:rPr>
                  <m:t>45</m:t>
                </m:r>
              </m:oMath>
            </a14:m>
            <a:r>
              <a:t>° with the horizontal axis (use for simplicity). </a:t>
            </a:r>
          </a:p>
          <a:p>
            <a:pPr marL="360947" indent="-360947" algn="just">
              <a:lnSpc>
                <a:spcPct val="110000"/>
              </a:lnSpc>
              <a:spcBef>
                <a:spcPts val="2400"/>
              </a:spcBef>
              <a:buSzPct val="100000"/>
              <a:buChar char="•"/>
              <a:defRPr>
                <a:solidFill>
                  <a:srgbClr val="0A1F61"/>
                </a:solidFill>
                <a:latin typeface="Tajawal Medium"/>
                <a:ea typeface="Tajawal Medium"/>
                <a:cs typeface="Tajawal Medium"/>
                <a:sym typeface="Tajawal Medium"/>
              </a:defRPr>
            </a:pPr>
            <a:r>
              <a:t>Any change in the horizontal distance is accompanied by an equal change in the vertical height.</a:t>
            </a:r>
          </a:p>
        </p:txBody>
      </p:sp>
      <p:sp>
        <p:nvSpPr>
          <p:cNvPr id="193" name="Google Shape;126;p4"/>
          <p:cNvSpPr txBox="1"/>
          <p:nvPr/>
        </p:nvSpPr>
        <p:spPr>
          <a:xfrm>
            <a:off x="5325853" y="1125093"/>
            <a:ext cx="11790862" cy="1033701"/>
          </a:xfrm>
          <a:prstGeom prst="rect">
            <a:avLst/>
          </a:prstGeom>
          <a:ln w="25400">
            <a:miter lim="400000"/>
          </a:ln>
          <a:extLst>
            <a:ext uri="{C572A759-6A51-4108-AA02-DFA0A04FC94B}">
              <ma14:wrappingTextBoxFlag xmlns:ma14="http://schemas.microsoft.com/office/mac/drawingml/2011/main" val="1"/>
            </a:ext>
          </a:extLst>
        </p:spPr>
        <p:txBody>
          <a:bodyPr lIns="91399" tIns="91399" rIns="91399" bIns="91399">
            <a:spAutoFit/>
          </a:bodyPr>
          <a:lstStyle>
            <a:lvl1pPr algn="l">
              <a:defRPr sz="5600">
                <a:solidFill>
                  <a:srgbClr val="FFFFFF"/>
                </a:solidFill>
                <a:latin typeface="Tajawal Medium"/>
                <a:ea typeface="Tajawal Medium"/>
                <a:cs typeface="Tajawal Medium"/>
                <a:sym typeface="Tajawal Medium"/>
              </a:defRPr>
            </a:lvl1pPr>
          </a:lstStyle>
          <a:p>
            <a:pPr/>
            <a:r>
              <a:t>The Straight Line and Applications</a:t>
            </a:r>
          </a:p>
        </p:txBody>
      </p:sp>
      <p:pic>
        <p:nvPicPr>
          <p:cNvPr id="194" name="Image" descr="Image"/>
          <p:cNvPicPr>
            <a:picLocks noChangeAspect="1"/>
          </p:cNvPicPr>
          <p:nvPr/>
        </p:nvPicPr>
        <p:blipFill>
          <a:blip r:embed="rId2">
            <a:extLst/>
          </a:blip>
          <a:stretch>
            <a:fillRect/>
          </a:stretch>
        </p:blipFill>
        <p:spPr>
          <a:xfrm>
            <a:off x="14543509" y="3749476"/>
            <a:ext cx="7608154" cy="6217048"/>
          </a:xfrm>
          <a:prstGeom prst="rect">
            <a:avLst/>
          </a:prstGeom>
          <a:ln w="12700">
            <a:miter lim="400000"/>
          </a:ln>
        </p:spPr>
      </p:pic>
      <p:sp>
        <p:nvSpPr>
          <p:cNvPr id="195" name="Figure 2.5   line through the origin"/>
          <p:cNvSpPr txBox="1"/>
          <p:nvPr/>
        </p:nvSpPr>
        <p:spPr>
          <a:xfrm>
            <a:off x="14825952" y="9726190"/>
            <a:ext cx="5538188" cy="1229484"/>
          </a:xfrm>
          <a:prstGeom prst="rect">
            <a:avLst/>
          </a:prstGeom>
          <a:ln w="25400">
            <a:miter lim="400000"/>
          </a:ln>
          <a:extLst>
            <a:ext uri="{C572A759-6A51-4108-AA02-DFA0A04FC94B}">
              <ma14:wrappingTextBoxFlag xmlns:ma14="http://schemas.microsoft.com/office/mac/drawingml/2011/main" val="1"/>
            </a:ext>
          </a:extLst>
        </p:spPr>
        <p:txBody>
          <a:bodyPr wrap="none" tIns="91439" bIns="91439">
            <a:spAutoFit/>
          </a:bodyPr>
          <a:lstStyle/>
          <a:p>
            <a:pPr algn="l" defTabSz="457200">
              <a:spcBef>
                <a:spcPts val="1200"/>
              </a:spcBef>
              <a:defRPr sz="2700">
                <a:solidFill>
                  <a:srgbClr val="0A1F61"/>
                </a:solidFill>
                <a:latin typeface="Times New Roman"/>
                <a:ea typeface="Times New Roman"/>
                <a:cs typeface="Times New Roman"/>
                <a:sym typeface="Times New Roman"/>
              </a:defRPr>
            </a:pPr>
            <a:r>
              <a:rPr b="1">
                <a:latin typeface="Times Roman"/>
                <a:ea typeface="Times Roman"/>
                <a:cs typeface="Times Roman"/>
                <a:sym typeface="Times Roman"/>
              </a:rPr>
              <a:t>Figure </a:t>
            </a:r>
            <a:r>
              <a:t>2.5 </a:t>
            </a:r>
            <a14:m>
              <m:oMath>
                <m:sSup>
                  <m:e>
                    <m:r>
                      <a:rPr xmlns:a="http://schemas.openxmlformats.org/drawingml/2006/main" sz="2850" i="1">
                        <a:solidFill>
                          <a:srgbClr val="0A1F61"/>
                        </a:solidFill>
                        <a:latin typeface="Cambria Math" panose="02040503050406030204" pitchFamily="18" charset="0"/>
                      </a:rPr>
                      <m:t>45</m:t>
                    </m:r>
                  </m:e>
                  <m:sup>
                    <m:r>
                      <m:rPr>
                        <m:nor/>
                      </m:rPr>
                      <a:rPr xmlns:a="http://schemas.openxmlformats.org/drawingml/2006/main" sz="2850" i="1">
                        <a:solidFill>
                          <a:srgbClr val="0A1F61"/>
                        </a:solidFill>
                        <a:latin typeface="Cambria Math" panose="02040503050406030204" pitchFamily="18" charset="0"/>
                      </a:rPr>
                      <m:t>o</m:t>
                    </m:r>
                  </m:sup>
                </m:sSup>
              </m:oMath>
            </a14:m>
            <a:r>
              <a:rPr baseline="24074"/>
              <a:t> </a:t>
            </a:r>
            <a:r>
              <a:t>line through the origin </a:t>
            </a:r>
            <a:endParaRPr>
              <a:latin typeface="Times Roman"/>
              <a:ea typeface="Times Roman"/>
              <a:cs typeface="Times Roman"/>
              <a:sym typeface="Times Roman"/>
            </a:endParaRPr>
          </a:p>
        </p:txBody>
      </p:sp>
    </p:spTree>
  </p:cSld>
  <p:clrMapOvr>
    <a:masterClrMapping/>
  </p:clrMapOvr>
  <p:transition xmlns:p14="http://schemas.microsoft.com/office/powerpoint/2010/main" spd="med" advClick="1"/>
</p:sld>
</file>

<file path=ppt/slides/slide1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97"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98" name="Rectangle 29"/>
          <p:cNvSpPr txBox="1"/>
          <p:nvPr/>
        </p:nvSpPr>
        <p:spPr>
          <a:xfrm>
            <a:off x="1921011" y="4243596"/>
            <a:ext cx="12090905" cy="4548702"/>
          </a:xfrm>
          <a:prstGeom prst="rect">
            <a:avLst/>
          </a:prstGeom>
          <a:ln w="25400">
            <a:miter lim="400000"/>
          </a:ln>
          <a:extLst>
            <a:ext uri="{C572A759-6A51-4108-AA02-DFA0A04FC94B}">
              <ma14:wrappingTextBoxFlag xmlns:ma14="http://schemas.microsoft.com/office/mac/drawingml/2011/main" val="1"/>
            </a:ext>
          </a:extLst>
        </p:spPr>
        <p:txBody>
          <a:bodyPr lIns="0" tIns="0" rIns="0" bIns="0">
            <a:spAutoFit/>
          </a:bodyPr>
          <a:lstStyle/>
          <a:p>
            <a:pPr marL="990600" indent="-990600" algn="just">
              <a:lnSpc>
                <a:spcPct val="120000"/>
              </a:lnSpc>
              <a:spcBef>
                <a:spcPts val="2400"/>
              </a:spcBef>
              <a:defRPr b="1">
                <a:solidFill>
                  <a:srgbClr val="0A1F61"/>
                </a:solidFill>
                <a:latin typeface="Tajawal Medium"/>
                <a:ea typeface="Tajawal Medium"/>
                <a:cs typeface="Tajawal Medium"/>
                <a:sym typeface="Tajawal Medium"/>
              </a:defRPr>
            </a:pPr>
            <a:r>
              <a:t>□ Plotting a line</a:t>
            </a:r>
          </a:p>
          <a:p>
            <a:pPr marL="990600" indent="-990600" algn="just">
              <a:lnSpc>
                <a:spcPct val="110000"/>
              </a:lnSpc>
              <a:spcBef>
                <a:spcPts val="2400"/>
              </a:spcBef>
              <a:defRPr>
                <a:solidFill>
                  <a:srgbClr val="0A1F61"/>
                </a:solidFill>
                <a:latin typeface="Tajawal Medium"/>
                <a:ea typeface="Tajawal Medium"/>
                <a:cs typeface="Tajawal Medium"/>
                <a:sym typeface="Tajawal Medium"/>
              </a:defRPr>
            </a:pPr>
            <a:r>
              <a:rPr b="1"/>
              <a:t>Ex: (</a:t>
            </a:r>
            <a:r>
              <a:t>Plotting lines given slope and intercept )</a:t>
            </a:r>
          </a:p>
          <a:p>
            <a:pPr algn="just">
              <a:lnSpc>
                <a:spcPct val="110000"/>
              </a:lnSpc>
              <a:spcBef>
                <a:spcPts val="2400"/>
              </a:spcBef>
              <a:defRPr>
                <a:solidFill>
                  <a:srgbClr val="0A1F61"/>
                </a:solidFill>
                <a:latin typeface="Tajawal Medium"/>
                <a:ea typeface="Tajawal Medium"/>
                <a:cs typeface="Tajawal Medium"/>
                <a:sym typeface="Tajawal Medium"/>
              </a:defRPr>
            </a:pPr>
            <a:r>
              <a:t>Plot the lines given the following information on slope and intercept:</a:t>
            </a:r>
            <a:br/>
            <a:r>
              <a:t>(a) Slope = </a:t>
            </a:r>
            <a14:m>
              <m:oMath>
                <m:r>
                  <a:rPr xmlns:a="http://schemas.openxmlformats.org/drawingml/2006/main" sz="6600" i="1">
                    <a:solidFill>
                      <a:srgbClr val="0A1F61"/>
                    </a:solidFill>
                    <a:latin typeface="Cambria Math" panose="02040503050406030204" pitchFamily="18" charset="0"/>
                  </a:rPr>
                  <m:t>1</m:t>
                </m:r>
              </m:oMath>
            </a14:m>
            <a:r>
              <a:t>, intercept = </a:t>
            </a:r>
            <a14:m>
              <m:oMath>
                <m:r>
                  <a:rPr xmlns:a="http://schemas.openxmlformats.org/drawingml/2006/main" sz="5000" i="1">
                    <a:solidFill>
                      <a:srgbClr val="0A1F61"/>
                    </a:solidFill>
                    <a:latin typeface="Cambria Math" panose="02040503050406030204" pitchFamily="18" charset="0"/>
                  </a:rPr>
                  <m:t>2</m:t>
                </m:r>
              </m:oMath>
            </a14:m>
            <a:r>
              <a:t> (</a:t>
            </a:r>
            <a14:m>
              <m:oMath>
                <m:r>
                  <a:rPr xmlns:a="http://schemas.openxmlformats.org/drawingml/2006/main" sz="4500" i="1">
                    <a:solidFill>
                      <a:srgbClr val="0A1F61"/>
                    </a:solidFill>
                    <a:latin typeface="Cambria Math" panose="02040503050406030204" pitchFamily="18" charset="0"/>
                  </a:rPr>
                  <m:t>m</m:t>
                </m:r>
                <m:r>
                  <a:rPr xmlns:a="http://schemas.openxmlformats.org/drawingml/2006/main" sz="4500" i="1">
                    <a:solidFill>
                      <a:srgbClr val="0A1F61"/>
                    </a:solidFill>
                    <a:latin typeface="Cambria Math" panose="02040503050406030204" pitchFamily="18" charset="0"/>
                  </a:rPr>
                  <m:t>=</m:t>
                </m:r>
                <m:r>
                  <a:rPr xmlns:a="http://schemas.openxmlformats.org/drawingml/2006/main" sz="4500" i="1">
                    <a:solidFill>
                      <a:srgbClr val="0A1F61"/>
                    </a:solidFill>
                    <a:latin typeface="Cambria Math" panose="02040503050406030204" pitchFamily="18" charset="0"/>
                  </a:rPr>
                  <m:t>1</m:t>
                </m:r>
                <m:r>
                  <a:rPr xmlns:a="http://schemas.openxmlformats.org/drawingml/2006/main" sz="4500" i="1">
                    <a:solidFill>
                      <a:srgbClr val="0A1F61"/>
                    </a:solidFill>
                    <a:latin typeface="Cambria Math" panose="02040503050406030204" pitchFamily="18" charset="0"/>
                  </a:rPr>
                  <m:t>,</m:t>
                </m:r>
                <m:r>
                  <a:rPr xmlns:a="http://schemas.openxmlformats.org/drawingml/2006/main" sz="4500" i="1">
                    <a:solidFill>
                      <a:srgbClr val="0A1F61"/>
                    </a:solidFill>
                    <a:latin typeface="Cambria Math" panose="02040503050406030204" pitchFamily="18" charset="0"/>
                  </a:rPr>
                  <m:t>c</m:t>
                </m:r>
                <m:r>
                  <a:rPr xmlns:a="http://schemas.openxmlformats.org/drawingml/2006/main" sz="4500" i="1">
                    <a:solidFill>
                      <a:srgbClr val="0A1F61"/>
                    </a:solidFill>
                    <a:latin typeface="Cambria Math" panose="02040503050406030204" pitchFamily="18" charset="0"/>
                  </a:rPr>
                  <m:t>=</m:t>
                </m:r>
                <m:r>
                  <a:rPr xmlns:a="http://schemas.openxmlformats.org/drawingml/2006/main" sz="4500" i="1">
                    <a:solidFill>
                      <a:srgbClr val="0A1F61"/>
                    </a:solidFill>
                    <a:latin typeface="Cambria Math" panose="02040503050406030204" pitchFamily="18" charset="0"/>
                  </a:rPr>
                  <m:t>2</m:t>
                </m:r>
              </m:oMath>
            </a14:m>
            <a:r>
              <a:t>) </a:t>
            </a:r>
          </a:p>
          <a:p>
            <a:pPr marL="990600" indent="-990600" algn="just">
              <a:lnSpc>
                <a:spcPct val="110000"/>
              </a:lnSpc>
              <a:spcBef>
                <a:spcPts val="2400"/>
              </a:spcBef>
              <a:defRPr>
                <a:solidFill>
                  <a:srgbClr val="0A1F61"/>
                </a:solidFill>
                <a:latin typeface="Tajawal Medium"/>
                <a:ea typeface="Tajawal Medium"/>
                <a:cs typeface="Tajawal Medium"/>
                <a:sym typeface="Tajawal Medium"/>
              </a:defRPr>
            </a:pPr>
            <a:r>
              <a:rPr b="1"/>
              <a:t>Solution</a:t>
            </a:r>
            <a:r>
              <a:t>: Left as a HW.</a:t>
            </a:r>
          </a:p>
        </p:txBody>
      </p:sp>
      <p:sp>
        <p:nvSpPr>
          <p:cNvPr id="199" name="Google Shape;126;p4"/>
          <p:cNvSpPr txBox="1"/>
          <p:nvPr/>
        </p:nvSpPr>
        <p:spPr>
          <a:xfrm>
            <a:off x="5325853" y="1125093"/>
            <a:ext cx="11790862" cy="1033701"/>
          </a:xfrm>
          <a:prstGeom prst="rect">
            <a:avLst/>
          </a:prstGeom>
          <a:ln w="25400">
            <a:miter lim="400000"/>
          </a:ln>
          <a:extLst>
            <a:ext uri="{C572A759-6A51-4108-AA02-DFA0A04FC94B}">
              <ma14:wrappingTextBoxFlag xmlns:ma14="http://schemas.microsoft.com/office/mac/drawingml/2011/main" val="1"/>
            </a:ext>
          </a:extLst>
        </p:spPr>
        <p:txBody>
          <a:bodyPr lIns="91399" tIns="91399" rIns="91399" bIns="91399">
            <a:spAutoFit/>
          </a:bodyPr>
          <a:lstStyle>
            <a:lvl1pPr algn="l">
              <a:defRPr sz="5600">
                <a:solidFill>
                  <a:srgbClr val="FFFFFF"/>
                </a:solidFill>
                <a:latin typeface="Tajawal Medium"/>
                <a:ea typeface="Tajawal Medium"/>
                <a:cs typeface="Tajawal Medium"/>
                <a:sym typeface="Tajawal Medium"/>
              </a:defRPr>
            </a:lvl1pPr>
          </a:lstStyle>
          <a:p>
            <a:pPr/>
            <a:r>
              <a:t>The Straight Line and Applications</a:t>
            </a:r>
          </a:p>
        </p:txBody>
      </p:sp>
      <p:sp>
        <p:nvSpPr>
          <p:cNvPr id="200" name="Figure 2.6: Line with slope = 1, intercept = 2"/>
          <p:cNvSpPr txBox="1"/>
          <p:nvPr/>
        </p:nvSpPr>
        <p:spPr>
          <a:xfrm>
            <a:off x="15058176" y="10429172"/>
            <a:ext cx="6518637" cy="589281"/>
          </a:xfrm>
          <a:prstGeom prst="rect">
            <a:avLst/>
          </a:prstGeom>
          <a:ln w="25400">
            <a:miter lim="400000"/>
          </a:ln>
          <a:extLst>
            <a:ext uri="{C572A759-6A51-4108-AA02-DFA0A04FC94B}">
              <ma14:wrappingTextBoxFlag xmlns:ma14="http://schemas.microsoft.com/office/mac/drawingml/2011/main" val="1"/>
            </a:ext>
          </a:extLst>
        </p:spPr>
        <p:txBody>
          <a:bodyPr wrap="none" tIns="91439" bIns="91439">
            <a:spAutoFit/>
          </a:bodyPr>
          <a:lstStyle/>
          <a:p>
            <a:pPr algn="l" defTabSz="457200">
              <a:spcBef>
                <a:spcPts val="1200"/>
              </a:spcBef>
              <a:defRPr sz="2700">
                <a:solidFill>
                  <a:srgbClr val="0A1F61"/>
                </a:solidFill>
                <a:latin typeface="Times New Roman"/>
                <a:ea typeface="Times New Roman"/>
                <a:cs typeface="Times New Roman"/>
                <a:sym typeface="Times New Roman"/>
              </a:defRPr>
            </a:pPr>
            <a:r>
              <a:rPr b="1">
                <a:latin typeface="Times Roman"/>
                <a:ea typeface="Times Roman"/>
                <a:cs typeface="Times Roman"/>
                <a:sym typeface="Times Roman"/>
              </a:rPr>
              <a:t>Figure </a:t>
            </a:r>
            <a:r>
              <a:t>2.6: Line with slope = 1, intercept = 2 </a:t>
            </a:r>
          </a:p>
        </p:txBody>
      </p:sp>
      <p:pic>
        <p:nvPicPr>
          <p:cNvPr id="201" name="Image" descr="Image"/>
          <p:cNvPicPr>
            <a:picLocks noChangeAspect="1"/>
          </p:cNvPicPr>
          <p:nvPr/>
        </p:nvPicPr>
        <p:blipFill>
          <a:blip r:embed="rId2">
            <a:extLst/>
          </a:blip>
          <a:stretch>
            <a:fillRect/>
          </a:stretch>
        </p:blipFill>
        <p:spPr>
          <a:xfrm>
            <a:off x="14809317" y="3555565"/>
            <a:ext cx="7016357" cy="6889446"/>
          </a:xfrm>
          <a:prstGeom prst="rect">
            <a:avLst/>
          </a:prstGeom>
          <a:ln w="12700">
            <a:miter lim="400000"/>
          </a:ln>
        </p:spPr>
      </p:pic>
    </p:spTree>
  </p:cSld>
  <p:clrMapOvr>
    <a:masterClrMapping/>
  </p:clrMapOvr>
  <p:transition xmlns:p14="http://schemas.microsoft.com/office/powerpoint/2010/main" spd="med" advClick="1"/>
</p:sld>
</file>

<file path=ppt/slides/slide1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03"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04" name="Rectangle 29"/>
          <p:cNvSpPr txBox="1"/>
          <p:nvPr/>
        </p:nvSpPr>
        <p:spPr>
          <a:xfrm>
            <a:off x="1921011" y="4243596"/>
            <a:ext cx="19149677" cy="3682357"/>
          </a:xfrm>
          <a:prstGeom prst="rect">
            <a:avLst/>
          </a:prstGeom>
          <a:ln w="25400">
            <a:miter lim="400000"/>
          </a:ln>
          <a:extLst>
            <a:ext uri="{C572A759-6A51-4108-AA02-DFA0A04FC94B}">
              <ma14:wrappingTextBoxFlag xmlns:ma14="http://schemas.microsoft.com/office/mac/drawingml/2011/main" val="1"/>
            </a:ext>
          </a:extLst>
        </p:spPr>
        <p:txBody>
          <a:bodyPr lIns="0" tIns="0" rIns="0" bIns="0">
            <a:spAutoFit/>
          </a:bodyPr>
          <a:lstStyle/>
          <a:p>
            <a:pPr marL="990600" indent="-990600" algn="just">
              <a:lnSpc>
                <a:spcPct val="120000"/>
              </a:lnSpc>
              <a:spcBef>
                <a:spcPts val="2400"/>
              </a:spcBef>
              <a:defRPr b="1">
                <a:solidFill>
                  <a:srgbClr val="0A1F61"/>
                </a:solidFill>
                <a:latin typeface="Tajawal Medium"/>
                <a:ea typeface="Tajawal Medium"/>
                <a:cs typeface="Tajawal Medium"/>
                <a:sym typeface="Tajawal Medium"/>
              </a:defRPr>
            </a:pPr>
            <a:r>
              <a:t>□ The equation of a line: </a:t>
            </a:r>
          </a:p>
          <a:p>
            <a:pPr algn="l">
              <a:lnSpc>
                <a:spcPct val="113800"/>
              </a:lnSpc>
              <a:spcBef>
                <a:spcPts val="2000"/>
              </a:spcBef>
              <a:defRPr>
                <a:solidFill>
                  <a:srgbClr val="0A1F61"/>
                </a:solidFill>
                <a:latin typeface="Tajawal Medium"/>
                <a:ea typeface="Tajawal Medium"/>
                <a:cs typeface="Tajawal Medium"/>
                <a:sym typeface="Tajawal Medium"/>
              </a:defRPr>
            </a:pPr>
            <a:r>
              <a:t>The equation of a line is simply a formula which shows how the </a:t>
            </a:r>
            <a14:m>
              <m:oMath>
                <m:r>
                  <a:rPr xmlns:a="http://schemas.openxmlformats.org/drawingml/2006/main" sz="4300" i="1">
                    <a:solidFill>
                      <a:srgbClr val="0A1F61"/>
                    </a:solidFill>
                    <a:latin typeface="Cambria Math" panose="02040503050406030204" pitchFamily="18" charset="0"/>
                  </a:rPr>
                  <m:t>y</m:t>
                </m:r>
                <m:r>
                  <a:rPr xmlns:a="http://schemas.openxmlformats.org/drawingml/2006/main" sz="4300" i="1">
                    <a:solidFill>
                      <a:srgbClr val="0A1F61"/>
                    </a:solidFill>
                    <a:latin typeface="Cambria Math" panose="02040503050406030204" pitchFamily="18" charset="0"/>
                  </a:rPr>
                  <m:t>-</m:t>
                </m:r>
              </m:oMath>
            </a14:m>
            <a:r>
              <a:t>coordinate is related to the </a:t>
            </a:r>
            <a14:m>
              <m:oMath>
                <m:r>
                  <a:rPr xmlns:a="http://schemas.openxmlformats.org/drawingml/2006/main" sz="4300" i="1">
                    <a:solidFill>
                      <a:srgbClr val="0A1F61"/>
                    </a:solidFill>
                    <a:latin typeface="Cambria Math" panose="02040503050406030204" pitchFamily="18" charset="0"/>
                  </a:rPr>
                  <m:t>x</m:t>
                </m:r>
                <m:r>
                  <a:rPr xmlns:a="http://schemas.openxmlformats.org/drawingml/2006/main" sz="4300" i="1">
                    <a:solidFill>
                      <a:srgbClr val="0A1F61"/>
                    </a:solidFill>
                    <a:latin typeface="Cambria Math" panose="02040503050406030204" pitchFamily="18" charset="0"/>
                  </a:rPr>
                  <m:t>-</m:t>
                </m:r>
              </m:oMath>
            </a14:m>
            <a:r>
              <a:t>coordinate for every point on the line. The equation of a line is simply a formula which shows how the </a:t>
            </a:r>
            <a14:m>
              <m:oMath>
                <m:r>
                  <a:rPr xmlns:a="http://schemas.openxmlformats.org/drawingml/2006/main" sz="4300" i="1">
                    <a:solidFill>
                      <a:srgbClr val="0A1F61"/>
                    </a:solidFill>
                    <a:latin typeface="Cambria Math" panose="02040503050406030204" pitchFamily="18" charset="0"/>
                  </a:rPr>
                  <m:t>y</m:t>
                </m:r>
                <m:r>
                  <a:rPr xmlns:a="http://schemas.openxmlformats.org/drawingml/2006/main" sz="4300" i="1">
                    <a:solidFill>
                      <a:srgbClr val="0A1F61"/>
                    </a:solidFill>
                    <a:latin typeface="Cambria Math" panose="02040503050406030204" pitchFamily="18" charset="0"/>
                  </a:rPr>
                  <m:t>-</m:t>
                </m:r>
              </m:oMath>
            </a14:m>
            <a:r>
              <a:t>coordinate is related to the </a:t>
            </a:r>
            <a14:m>
              <m:oMath>
                <m:r>
                  <a:rPr xmlns:a="http://schemas.openxmlformats.org/drawingml/2006/main" sz="4300" i="1">
                    <a:solidFill>
                      <a:srgbClr val="0A1F61"/>
                    </a:solidFill>
                    <a:latin typeface="Cambria Math" panose="02040503050406030204" pitchFamily="18" charset="0"/>
                  </a:rPr>
                  <m:t>x</m:t>
                </m:r>
                <m:r>
                  <a:rPr xmlns:a="http://schemas.openxmlformats.org/drawingml/2006/main" sz="4300" i="1">
                    <a:solidFill>
                      <a:srgbClr val="0A1F61"/>
                    </a:solidFill>
                    <a:latin typeface="Cambria Math" panose="02040503050406030204" pitchFamily="18" charset="0"/>
                  </a:rPr>
                  <m:t>-</m:t>
                </m:r>
              </m:oMath>
            </a14:m>
            <a:r>
              <a:t>coordinate for every point on the line.</a:t>
            </a:r>
          </a:p>
        </p:txBody>
      </p:sp>
      <p:sp>
        <p:nvSpPr>
          <p:cNvPr id="205" name="Google Shape;126;p4"/>
          <p:cNvSpPr txBox="1"/>
          <p:nvPr/>
        </p:nvSpPr>
        <p:spPr>
          <a:xfrm>
            <a:off x="5325853" y="1125093"/>
            <a:ext cx="11790862" cy="1033701"/>
          </a:xfrm>
          <a:prstGeom prst="rect">
            <a:avLst/>
          </a:prstGeom>
          <a:ln w="25400">
            <a:miter lim="400000"/>
          </a:ln>
          <a:extLst>
            <a:ext uri="{C572A759-6A51-4108-AA02-DFA0A04FC94B}">
              <ma14:wrappingTextBoxFlag xmlns:ma14="http://schemas.microsoft.com/office/mac/drawingml/2011/main" val="1"/>
            </a:ext>
          </a:extLst>
        </p:spPr>
        <p:txBody>
          <a:bodyPr lIns="91399" tIns="91399" rIns="91399" bIns="91399">
            <a:spAutoFit/>
          </a:bodyPr>
          <a:lstStyle>
            <a:lvl1pPr algn="l">
              <a:defRPr sz="5600">
                <a:solidFill>
                  <a:srgbClr val="FFFFFF"/>
                </a:solidFill>
                <a:latin typeface="Tajawal Medium"/>
                <a:ea typeface="Tajawal Medium"/>
                <a:cs typeface="Tajawal Medium"/>
                <a:sym typeface="Tajawal Medium"/>
              </a:defRPr>
            </a:lvl1pPr>
          </a:lstStyle>
          <a:p>
            <a:pPr/>
            <a:r>
              <a:t>The Straight Line and Applications</a:t>
            </a:r>
          </a:p>
        </p:txBody>
      </p:sp>
    </p:spTree>
  </p:cSld>
  <p:clrMapOvr>
    <a:masterClrMapping/>
  </p:clrMapOvr>
  <p:transition xmlns:p14="http://schemas.microsoft.com/office/powerpoint/2010/main" spd="med" advClick="1"/>
</p:sld>
</file>

<file path=ppt/slides/slide1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07"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08" name="Rectangle 29"/>
          <p:cNvSpPr txBox="1"/>
          <p:nvPr/>
        </p:nvSpPr>
        <p:spPr>
          <a:xfrm>
            <a:off x="1921011" y="4243596"/>
            <a:ext cx="19149677" cy="5022577"/>
          </a:xfrm>
          <a:prstGeom prst="rect">
            <a:avLst/>
          </a:prstGeom>
          <a:ln w="25400">
            <a:miter lim="400000"/>
          </a:ln>
          <a:extLst>
            <a:ext uri="{C572A759-6A51-4108-AA02-DFA0A04FC94B}">
              <ma14:wrappingTextBoxFlag xmlns:ma14="http://schemas.microsoft.com/office/mac/drawingml/2011/main" val="1"/>
            </a:ext>
          </a:extLst>
        </p:spPr>
        <p:txBody>
          <a:bodyPr lIns="0" tIns="0" rIns="0" bIns="0">
            <a:spAutoFit/>
          </a:bodyPr>
          <a:lstStyle/>
          <a:p>
            <a:pPr marL="990600" indent="-990600" algn="just">
              <a:lnSpc>
                <a:spcPct val="120000"/>
              </a:lnSpc>
              <a:spcBef>
                <a:spcPts val="2400"/>
              </a:spcBef>
              <a:defRPr b="1">
                <a:solidFill>
                  <a:srgbClr val="0A1F61"/>
                </a:solidFill>
                <a:latin typeface="Tajawal Medium"/>
                <a:ea typeface="Tajawal Medium"/>
                <a:cs typeface="Tajawal Medium"/>
                <a:sym typeface="Tajawal Medium"/>
              </a:defRPr>
            </a:pPr>
            <a:r>
              <a:t>□ The equation of a line: </a:t>
            </a:r>
          </a:p>
          <a:p>
            <a:pPr algn="l">
              <a:lnSpc>
                <a:spcPct val="113800"/>
              </a:lnSpc>
              <a:spcBef>
                <a:spcPts val="2000"/>
              </a:spcBef>
              <a:defRPr>
                <a:solidFill>
                  <a:srgbClr val="0A1F61"/>
                </a:solidFill>
                <a:latin typeface="Tajawal Medium"/>
                <a:ea typeface="Tajawal Medium"/>
                <a:cs typeface="Tajawal Medium"/>
                <a:sym typeface="Tajawal Medium"/>
              </a:defRPr>
            </a:pPr>
            <a:r>
              <a:t>The general form of the equation of a line</a:t>
            </a:r>
          </a:p>
          <a:p>
            <a:pPr algn="ctr">
              <a:lnSpc>
                <a:spcPct val="113800"/>
              </a:lnSpc>
              <a:spcBef>
                <a:spcPts val="2000"/>
              </a:spcBef>
              <a:defRPr>
                <a:solidFill>
                  <a:srgbClr val="0A1F61"/>
                </a:solidFill>
                <a:latin typeface="Tajawal Medium"/>
                <a:ea typeface="Tajawal Medium"/>
                <a:cs typeface="Tajawal Medium"/>
                <a:sym typeface="Tajawal Medium"/>
              </a:defRPr>
            </a:pPr>
            <a14:m>
              <m:oMathPara>
                <m:oMathParaPr>
                  <m:jc m:val="center"/>
                </m:oMathParaPr>
                <m:oMath>
                  <m:r>
                    <a:rPr xmlns:a="http://schemas.openxmlformats.org/drawingml/2006/main" sz="4350" i="1">
                      <a:solidFill>
                        <a:srgbClr val="0A1F61"/>
                      </a:solidFill>
                      <a:latin typeface="Cambria Math" panose="02040503050406030204" pitchFamily="18" charset="0"/>
                    </a:rPr>
                    <m:t>y</m:t>
                  </m:r>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m</m:t>
                  </m:r>
                  <m:r>
                    <a:rPr xmlns:a="http://schemas.openxmlformats.org/drawingml/2006/main" sz="4350" i="1">
                      <a:solidFill>
                        <a:srgbClr val="0A1F61"/>
                      </a:solidFill>
                      <a:latin typeface="Cambria Math" panose="02040503050406030204" pitchFamily="18" charset="0"/>
                    </a:rPr>
                    <m:t>x</m:t>
                  </m:r>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c</m:t>
                  </m:r>
                </m:oMath>
              </m:oMathPara>
            </a14:m>
          </a:p>
          <a:p>
            <a:pPr algn="l">
              <a:lnSpc>
                <a:spcPct val="113800"/>
              </a:lnSpc>
              <a:spcBef>
                <a:spcPts val="2000"/>
              </a:spcBef>
              <a:defRPr>
                <a:solidFill>
                  <a:srgbClr val="0A1F61"/>
                </a:solidFill>
                <a:latin typeface="Tajawal Medium"/>
                <a:ea typeface="Tajawal Medium"/>
                <a:cs typeface="Tajawal Medium"/>
                <a:sym typeface="Tajawal Medium"/>
              </a:defRPr>
            </a:pPr>
            <a:r>
              <a:t>where </a:t>
            </a:r>
          </a:p>
          <a:p>
            <a:pPr marL="360947" indent="-360947" algn="l">
              <a:lnSpc>
                <a:spcPct val="113800"/>
              </a:lnSpc>
              <a:spcBef>
                <a:spcPts val="2000"/>
              </a:spcBef>
              <a:buSzPct val="60000"/>
              <a:buBlip>
                <a:blip r:embed="rId2"/>
              </a:buBlip>
              <a:defRPr>
                <a:solidFill>
                  <a:srgbClr val="0A1F61"/>
                </a:solidFill>
                <a:latin typeface="Tajawal Medium"/>
                <a:ea typeface="Tajawal Medium"/>
                <a:cs typeface="Tajawal Medium"/>
                <a:sym typeface="Tajawal Medium"/>
              </a:defRPr>
            </a:pPr>
            <a:r>
              <a:t> </a:t>
            </a:r>
            <a14:m>
              <m:oMath>
                <m:r>
                  <a:rPr xmlns:a="http://schemas.openxmlformats.org/drawingml/2006/main" sz="4550" i="1">
                    <a:solidFill>
                      <a:srgbClr val="0A1F61"/>
                    </a:solidFill>
                    <a:latin typeface="Cambria Math" panose="02040503050406030204" pitchFamily="18" charset="0"/>
                  </a:rPr>
                  <m:t>m</m:t>
                </m:r>
              </m:oMath>
            </a14:m>
            <a:r>
              <a:t> is the symbol representing slope.</a:t>
            </a:r>
          </a:p>
          <a:p>
            <a:pPr marL="360947" indent="-360947" algn="l">
              <a:lnSpc>
                <a:spcPct val="113800"/>
              </a:lnSpc>
              <a:spcBef>
                <a:spcPts val="2000"/>
              </a:spcBef>
              <a:buSzPct val="60000"/>
              <a:buBlip>
                <a:blip r:embed="rId2"/>
              </a:buBlip>
              <a:defRPr>
                <a:solidFill>
                  <a:srgbClr val="0A1F61"/>
                </a:solidFill>
                <a:latin typeface="Tajawal Medium"/>
                <a:ea typeface="Tajawal Medium"/>
                <a:cs typeface="Tajawal Medium"/>
                <a:sym typeface="Tajawal Medium"/>
              </a:defRPr>
            </a:pPr>
            <a:r>
              <a:t> </a:t>
            </a:r>
            <a14:m>
              <m:oMath>
                <m:r>
                  <a:rPr xmlns:a="http://schemas.openxmlformats.org/drawingml/2006/main" sz="4900" i="1">
                    <a:solidFill>
                      <a:srgbClr val="0A1F61"/>
                    </a:solidFill>
                    <a:latin typeface="Cambria Math" panose="02040503050406030204" pitchFamily="18" charset="0"/>
                  </a:rPr>
                  <m:t>c</m:t>
                </m:r>
              </m:oMath>
            </a14:m>
            <a:r>
              <a:t> is the symbol representing the intercept on the </a:t>
            </a:r>
            <a14:m>
              <m:oMath>
                <m:r>
                  <a:rPr xmlns:a="http://schemas.openxmlformats.org/drawingml/2006/main" sz="4300" i="1">
                    <a:solidFill>
                      <a:srgbClr val="0A1F61"/>
                    </a:solidFill>
                    <a:latin typeface="Cambria Math" panose="02040503050406030204" pitchFamily="18" charset="0"/>
                  </a:rPr>
                  <m:t>y</m:t>
                </m:r>
              </m:oMath>
            </a14:m>
            <a:r>
              <a:t>-axis.</a:t>
            </a:r>
          </a:p>
        </p:txBody>
      </p:sp>
      <p:sp>
        <p:nvSpPr>
          <p:cNvPr id="209" name="Google Shape;126;p4"/>
          <p:cNvSpPr txBox="1"/>
          <p:nvPr/>
        </p:nvSpPr>
        <p:spPr>
          <a:xfrm>
            <a:off x="5325853" y="1125093"/>
            <a:ext cx="11790862" cy="1033701"/>
          </a:xfrm>
          <a:prstGeom prst="rect">
            <a:avLst/>
          </a:prstGeom>
          <a:ln w="25400">
            <a:miter lim="400000"/>
          </a:ln>
          <a:extLst>
            <a:ext uri="{C572A759-6A51-4108-AA02-DFA0A04FC94B}">
              <ma14:wrappingTextBoxFlag xmlns:ma14="http://schemas.microsoft.com/office/mac/drawingml/2011/main" val="1"/>
            </a:ext>
          </a:extLst>
        </p:spPr>
        <p:txBody>
          <a:bodyPr lIns="91399" tIns="91399" rIns="91399" bIns="91399">
            <a:spAutoFit/>
          </a:bodyPr>
          <a:lstStyle>
            <a:lvl1pPr algn="l">
              <a:defRPr sz="5600">
                <a:solidFill>
                  <a:srgbClr val="FFFFFF"/>
                </a:solidFill>
                <a:latin typeface="Tajawal Medium"/>
                <a:ea typeface="Tajawal Medium"/>
                <a:cs typeface="Tajawal Medium"/>
                <a:sym typeface="Tajawal Medium"/>
              </a:defRPr>
            </a:lvl1pPr>
          </a:lstStyle>
          <a:p>
            <a:pPr/>
            <a:r>
              <a:t>The Straight Line and Applications</a:t>
            </a:r>
          </a:p>
        </p:txBody>
      </p:sp>
    </p:spTree>
  </p:cSld>
  <p:clrMapOvr>
    <a:masterClrMapping/>
  </p:clrMapOvr>
  <p:transition xmlns:p14="http://schemas.microsoft.com/office/powerpoint/2010/main" spd="med" advClick="1"/>
</p:sld>
</file>

<file path=ppt/slides/slide1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11"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12" name="Rectangle 29"/>
          <p:cNvSpPr txBox="1"/>
          <p:nvPr/>
        </p:nvSpPr>
        <p:spPr>
          <a:xfrm>
            <a:off x="1921011" y="4243596"/>
            <a:ext cx="13558268" cy="5659806"/>
          </a:xfrm>
          <a:prstGeom prst="rect">
            <a:avLst/>
          </a:prstGeom>
          <a:ln w="25400">
            <a:miter lim="400000"/>
          </a:ln>
          <a:extLst>
            <a:ext uri="{C572A759-6A51-4108-AA02-DFA0A04FC94B}">
              <ma14:wrappingTextBoxFlag xmlns:ma14="http://schemas.microsoft.com/office/mac/drawingml/2011/main" val="1"/>
            </a:ext>
          </a:extLst>
        </p:spPr>
        <p:txBody>
          <a:bodyPr lIns="0" tIns="0" rIns="0" bIns="0">
            <a:spAutoFit/>
          </a:bodyPr>
          <a:lstStyle/>
          <a:p>
            <a:pPr marL="990600" indent="-990600" algn="just">
              <a:lnSpc>
                <a:spcPct val="120000"/>
              </a:lnSpc>
              <a:spcBef>
                <a:spcPts val="2400"/>
              </a:spcBef>
              <a:defRPr b="1">
                <a:solidFill>
                  <a:srgbClr val="0A1F61"/>
                </a:solidFill>
                <a:latin typeface="Tajawal Medium"/>
                <a:ea typeface="Tajawal Medium"/>
                <a:cs typeface="Tajawal Medium"/>
                <a:sym typeface="Tajawal Medium"/>
              </a:defRPr>
            </a:pPr>
            <a:r>
              <a:t>□ The equation of a line: </a:t>
            </a:r>
          </a:p>
          <a:p>
            <a:pPr algn="l">
              <a:lnSpc>
                <a:spcPct val="113800"/>
              </a:lnSpc>
              <a:spcBef>
                <a:spcPts val="2000"/>
              </a:spcBef>
              <a:defRPr>
                <a:solidFill>
                  <a:srgbClr val="0A1F61"/>
                </a:solidFill>
                <a:latin typeface="Tajawal Medium"/>
                <a:ea typeface="Tajawal Medium"/>
                <a:cs typeface="Tajawal Medium"/>
                <a:sym typeface="Tajawal Medium"/>
              </a:defRPr>
            </a:pPr>
            <a:r>
              <a:rPr b="1"/>
              <a:t>Ex</a:t>
            </a:r>
            <a:r>
              <a:t>: (Determine the equation of a line given slope and intercept)</a:t>
            </a:r>
          </a:p>
          <a:p>
            <a:pPr algn="l">
              <a:lnSpc>
                <a:spcPct val="113800"/>
              </a:lnSpc>
              <a:spcBef>
                <a:spcPts val="2000"/>
              </a:spcBef>
              <a:defRPr>
                <a:solidFill>
                  <a:srgbClr val="0A1F61"/>
                </a:solidFill>
                <a:latin typeface="Tajawal Medium"/>
                <a:ea typeface="Tajawal Medium"/>
                <a:cs typeface="Tajawal Medium"/>
                <a:sym typeface="Tajawal Medium"/>
              </a:defRPr>
            </a:pPr>
            <a:r>
              <a:t>(a)  Demonstrate that the equation of the line with slope </a:t>
            </a:r>
            <a14:m>
              <m:oMath>
                <m:r>
                  <a:rPr xmlns:a="http://schemas.openxmlformats.org/drawingml/2006/main" sz="4500" i="1">
                    <a:solidFill>
                      <a:srgbClr val="0A1F61"/>
                    </a:solidFill>
                    <a:latin typeface="Cambria Math" panose="02040503050406030204" pitchFamily="18" charset="0"/>
                  </a:rPr>
                  <m:t>m</m:t>
                </m:r>
                <m:r>
                  <a:rPr xmlns:a="http://schemas.openxmlformats.org/drawingml/2006/main" sz="4500" i="1">
                    <a:solidFill>
                      <a:srgbClr val="0A1F61"/>
                    </a:solidFill>
                    <a:latin typeface="Cambria Math" panose="02040503050406030204" pitchFamily="18" charset="0"/>
                  </a:rPr>
                  <m:t>=</m:t>
                </m:r>
                <m:r>
                  <a:rPr xmlns:a="http://schemas.openxmlformats.org/drawingml/2006/main" sz="4500" i="1">
                    <a:solidFill>
                      <a:srgbClr val="0A1F61"/>
                    </a:solidFill>
                    <a:latin typeface="Cambria Math" panose="02040503050406030204" pitchFamily="18" charset="0"/>
                  </a:rPr>
                  <m:t>3</m:t>
                </m:r>
              </m:oMath>
            </a14:m>
            <a:r>
              <a:t> and intercept </a:t>
            </a:r>
            <a14:m>
              <m:oMath>
                <m:r>
                  <a:rPr xmlns:a="http://schemas.openxmlformats.org/drawingml/2006/main" sz="4650" i="1">
                    <a:solidFill>
                      <a:srgbClr val="0A1F61"/>
                    </a:solidFill>
                    <a:latin typeface="Cambria Math" panose="02040503050406030204" pitchFamily="18" charset="0"/>
                  </a:rPr>
                  <m:t>c</m:t>
                </m:r>
                <m:r>
                  <a:rPr xmlns:a="http://schemas.openxmlformats.org/drawingml/2006/main" sz="4650" i="1">
                    <a:solidFill>
                      <a:srgbClr val="0A1F61"/>
                    </a:solidFill>
                    <a:latin typeface="Cambria Math" panose="02040503050406030204" pitchFamily="18" charset="0"/>
                  </a:rPr>
                  <m:t>=</m:t>
                </m:r>
                <m:r>
                  <a:rPr xmlns:a="http://schemas.openxmlformats.org/drawingml/2006/main" sz="4650" i="1">
                    <a:solidFill>
                      <a:srgbClr val="0A1F61"/>
                    </a:solidFill>
                    <a:latin typeface="Cambria Math" panose="02040503050406030204" pitchFamily="18" charset="0"/>
                  </a:rPr>
                  <m:t>1</m:t>
                </m:r>
              </m:oMath>
            </a14:m>
            <a:r>
              <a:t> is:</a:t>
            </a:r>
          </a:p>
          <a:p>
            <a:pPr algn="ctr">
              <a:lnSpc>
                <a:spcPct val="113800"/>
              </a:lnSpc>
              <a:spcBef>
                <a:spcPts val="2000"/>
              </a:spcBef>
              <a:defRPr>
                <a:solidFill>
                  <a:srgbClr val="0A1F61"/>
                </a:solidFill>
                <a:latin typeface="Tajawal Medium"/>
                <a:ea typeface="Tajawal Medium"/>
                <a:cs typeface="Tajawal Medium"/>
                <a:sym typeface="Tajawal Medium"/>
              </a:defRPr>
            </a:pPr>
            <a:r>
              <a:t>          </a:t>
            </a:r>
            <a14:m>
              <m:oMath>
                <m:r>
                  <a:rPr xmlns:a="http://schemas.openxmlformats.org/drawingml/2006/main" sz="4350" i="1">
                    <a:solidFill>
                      <a:srgbClr val="0A1F61"/>
                    </a:solidFill>
                    <a:latin typeface="Cambria Math" panose="02040503050406030204" pitchFamily="18" charset="0"/>
                  </a:rPr>
                  <m:t>y</m:t>
                </m:r>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1</m:t>
                </m:r>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3</m:t>
                </m:r>
                <m:r>
                  <a:rPr xmlns:a="http://schemas.openxmlformats.org/drawingml/2006/main" sz="4350" i="1">
                    <a:solidFill>
                      <a:srgbClr val="0A1F61"/>
                    </a:solidFill>
                    <a:latin typeface="Cambria Math" panose="02040503050406030204" pitchFamily="18" charset="0"/>
                  </a:rPr>
                  <m:t>x</m:t>
                </m:r>
              </m:oMath>
            </a14:m>
            <a:r>
              <a:t>. </a:t>
            </a:r>
          </a:p>
          <a:p>
            <a:pPr algn="l">
              <a:lnSpc>
                <a:spcPct val="113800"/>
              </a:lnSpc>
              <a:spcBef>
                <a:spcPts val="2000"/>
              </a:spcBef>
              <a:defRPr>
                <a:solidFill>
                  <a:srgbClr val="0A1F61"/>
                </a:solidFill>
                <a:latin typeface="Tajawal Medium"/>
                <a:ea typeface="Tajawal Medium"/>
                <a:cs typeface="Tajawal Medium"/>
                <a:sym typeface="Tajawal Medium"/>
              </a:defRPr>
            </a:pPr>
            <a:r>
              <a:t> Hence deduce that the equation of any line is: </a:t>
            </a:r>
          </a:p>
          <a:p>
            <a:pPr algn="ctr">
              <a:lnSpc>
                <a:spcPct val="113800"/>
              </a:lnSpc>
              <a:spcBef>
                <a:spcPts val="2000"/>
              </a:spcBef>
              <a:defRPr>
                <a:solidFill>
                  <a:srgbClr val="0A1F61"/>
                </a:solidFill>
                <a:latin typeface="Tajawal Medium"/>
                <a:ea typeface="Tajawal Medium"/>
                <a:cs typeface="Tajawal Medium"/>
                <a:sym typeface="Tajawal Medium"/>
              </a:defRPr>
            </a:pPr>
            <a14:m>
              <m:oMathPara>
                <m:oMathParaPr>
                  <m:jc m:val="center"/>
                </m:oMathParaPr>
                <m:oMath>
                  <m:r>
                    <a:rPr xmlns:a="http://schemas.openxmlformats.org/drawingml/2006/main" sz="4350" i="1">
                      <a:solidFill>
                        <a:srgbClr val="0A1F61"/>
                      </a:solidFill>
                      <a:latin typeface="Cambria Math" panose="02040503050406030204" pitchFamily="18" charset="0"/>
                    </a:rPr>
                    <m:t>y</m:t>
                  </m:r>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m</m:t>
                  </m:r>
                  <m:r>
                    <a:rPr xmlns:a="http://schemas.openxmlformats.org/drawingml/2006/main" sz="4350" i="1">
                      <a:solidFill>
                        <a:srgbClr val="0A1F61"/>
                      </a:solidFill>
                      <a:latin typeface="Cambria Math" panose="02040503050406030204" pitchFamily="18" charset="0"/>
                    </a:rPr>
                    <m:t>x</m:t>
                  </m:r>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c</m:t>
                  </m:r>
                  <m:r>
                    <a:rPr xmlns:a="http://schemas.openxmlformats.org/drawingml/2006/main" sz="4350" i="1">
                      <a:solidFill>
                        <a:srgbClr val="0A1F61"/>
                      </a:solidFill>
                      <a:latin typeface="Cambria Math" panose="02040503050406030204" pitchFamily="18" charset="0"/>
                    </a:rPr>
                    <m:t>.</m:t>
                  </m:r>
                </m:oMath>
              </m:oMathPara>
            </a14:m>
          </a:p>
        </p:txBody>
      </p:sp>
      <p:sp>
        <p:nvSpPr>
          <p:cNvPr id="213" name="Google Shape;126;p4"/>
          <p:cNvSpPr txBox="1"/>
          <p:nvPr/>
        </p:nvSpPr>
        <p:spPr>
          <a:xfrm>
            <a:off x="5325853" y="1125093"/>
            <a:ext cx="11790862" cy="1033701"/>
          </a:xfrm>
          <a:prstGeom prst="rect">
            <a:avLst/>
          </a:prstGeom>
          <a:ln w="25400">
            <a:miter lim="400000"/>
          </a:ln>
          <a:extLst>
            <a:ext uri="{C572A759-6A51-4108-AA02-DFA0A04FC94B}">
              <ma14:wrappingTextBoxFlag xmlns:ma14="http://schemas.microsoft.com/office/mac/drawingml/2011/main" val="1"/>
            </a:ext>
          </a:extLst>
        </p:spPr>
        <p:txBody>
          <a:bodyPr lIns="91399" tIns="91399" rIns="91399" bIns="91399">
            <a:spAutoFit/>
          </a:bodyPr>
          <a:lstStyle>
            <a:lvl1pPr algn="l">
              <a:defRPr sz="5600">
                <a:solidFill>
                  <a:srgbClr val="FFFFFF"/>
                </a:solidFill>
                <a:latin typeface="Tajawal Medium"/>
                <a:ea typeface="Tajawal Medium"/>
                <a:cs typeface="Tajawal Medium"/>
                <a:sym typeface="Tajawal Medium"/>
              </a:defRPr>
            </a:lvl1pPr>
          </a:lstStyle>
          <a:p>
            <a:pPr/>
            <a:r>
              <a:t>The Straight Line and Applications</a:t>
            </a:r>
          </a:p>
        </p:txBody>
      </p:sp>
      <p:pic>
        <p:nvPicPr>
          <p:cNvPr id="214" name="Image" descr="Image"/>
          <p:cNvPicPr>
            <a:picLocks noChangeAspect="1"/>
          </p:cNvPicPr>
          <p:nvPr/>
        </p:nvPicPr>
        <p:blipFill>
          <a:blip r:embed="rId2">
            <a:extLst/>
          </a:blip>
          <a:stretch>
            <a:fillRect/>
          </a:stretch>
        </p:blipFill>
        <p:spPr>
          <a:xfrm>
            <a:off x="16145563" y="2901532"/>
            <a:ext cx="5699366" cy="8197513"/>
          </a:xfrm>
          <a:prstGeom prst="rect">
            <a:avLst/>
          </a:prstGeom>
          <a:ln w="12700">
            <a:miter lim="400000"/>
          </a:ln>
        </p:spPr>
      </p:pic>
      <p:sp>
        <p:nvSpPr>
          <p:cNvPr id="215" name="Figure 2.7: Deducing the equation of the line y = 1 4- 3."/>
          <p:cNvSpPr txBox="1"/>
          <p:nvPr/>
        </p:nvSpPr>
        <p:spPr>
          <a:xfrm>
            <a:off x="14680258" y="10926598"/>
            <a:ext cx="8629975" cy="1239926"/>
          </a:xfrm>
          <a:prstGeom prst="rect">
            <a:avLst/>
          </a:prstGeom>
          <a:ln w="25400">
            <a:miter lim="400000"/>
          </a:ln>
          <a:extLst>
            <a:ext uri="{C572A759-6A51-4108-AA02-DFA0A04FC94B}">
              <ma14:wrappingTextBoxFlag xmlns:ma14="http://schemas.microsoft.com/office/mac/drawingml/2011/main" val="1"/>
            </a:ext>
          </a:extLst>
        </p:spPr>
        <p:txBody>
          <a:bodyPr wrap="none" tIns="91439" bIns="91439">
            <a:spAutoFit/>
          </a:bodyPr>
          <a:lstStyle/>
          <a:p>
            <a:pPr algn="l" defTabSz="457200">
              <a:spcBef>
                <a:spcPts val="1200"/>
              </a:spcBef>
              <a:defRPr sz="2900">
                <a:solidFill>
                  <a:srgbClr val="0A1F61"/>
                </a:solidFill>
                <a:latin typeface="Times New Roman"/>
                <a:ea typeface="Times New Roman"/>
                <a:cs typeface="Times New Roman"/>
                <a:sym typeface="Times New Roman"/>
              </a:defRPr>
            </a:pPr>
            <a:r>
              <a:rPr b="1"/>
              <a:t>Figure 2.7</a:t>
            </a:r>
            <a:r>
              <a:t>: Deducing the equation of the line </a:t>
            </a:r>
            <a:r>
              <a:rPr i="1">
                <a:latin typeface="Times Roman"/>
                <a:ea typeface="Times Roman"/>
                <a:cs typeface="Times Roman"/>
                <a:sym typeface="Times Roman"/>
              </a:rPr>
              <a:t>y = </a:t>
            </a:r>
            <a:r>
              <a:t>1 4- 3. </a:t>
            </a:r>
            <a:endParaRPr>
              <a:latin typeface="Times Roman"/>
              <a:ea typeface="Times Roman"/>
              <a:cs typeface="Times Roman"/>
              <a:sym typeface="Times Roman"/>
            </a:endParaRPr>
          </a:p>
        </p:txBody>
      </p:sp>
    </p:spTree>
  </p:cSld>
  <p:clrMapOvr>
    <a:masterClrMapping/>
  </p:clrMapOvr>
  <p:transition xmlns:p14="http://schemas.microsoft.com/office/powerpoint/2010/main" spd="med" advClick="1"/>
</p:sld>
</file>

<file path=ppt/slides/slide1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17"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18" name="Rectangle 29"/>
          <p:cNvSpPr txBox="1"/>
          <p:nvPr/>
        </p:nvSpPr>
        <p:spPr>
          <a:xfrm>
            <a:off x="1921011" y="4243596"/>
            <a:ext cx="13558268" cy="4514577"/>
          </a:xfrm>
          <a:prstGeom prst="rect">
            <a:avLst/>
          </a:prstGeom>
          <a:ln w="25400">
            <a:miter lim="400000"/>
          </a:ln>
          <a:extLst>
            <a:ext uri="{C572A759-6A51-4108-AA02-DFA0A04FC94B}">
              <ma14:wrappingTextBoxFlag xmlns:ma14="http://schemas.microsoft.com/office/mac/drawingml/2011/main" val="1"/>
            </a:ext>
          </a:extLst>
        </p:spPr>
        <p:txBody>
          <a:bodyPr lIns="0" tIns="0" rIns="0" bIns="0">
            <a:spAutoFit/>
          </a:bodyPr>
          <a:lstStyle/>
          <a:p>
            <a:pPr marL="990600" indent="-990600" algn="just">
              <a:lnSpc>
                <a:spcPct val="120000"/>
              </a:lnSpc>
              <a:spcBef>
                <a:spcPts val="2400"/>
              </a:spcBef>
              <a:defRPr b="1">
                <a:solidFill>
                  <a:srgbClr val="0A1F61"/>
                </a:solidFill>
                <a:latin typeface="Tajawal Medium"/>
                <a:ea typeface="Tajawal Medium"/>
                <a:cs typeface="Tajawal Medium"/>
                <a:sym typeface="Tajawal Medium"/>
              </a:defRPr>
            </a:pPr>
            <a:r>
              <a:t>□ The equation of a line: </a:t>
            </a:r>
          </a:p>
          <a:p>
            <a:pPr algn="l">
              <a:lnSpc>
                <a:spcPct val="113800"/>
              </a:lnSpc>
              <a:spcBef>
                <a:spcPts val="2000"/>
              </a:spcBef>
              <a:defRPr>
                <a:solidFill>
                  <a:srgbClr val="0A1F61"/>
                </a:solidFill>
                <a:latin typeface="Tajawal Medium"/>
                <a:ea typeface="Tajawal Medium"/>
                <a:cs typeface="Tajawal Medium"/>
                <a:sym typeface="Tajawal Medium"/>
              </a:defRPr>
            </a:pPr>
            <a:r>
              <a:rPr b="1"/>
              <a:t>Solution:</a:t>
            </a:r>
            <a:endParaRPr b="1"/>
          </a:p>
          <a:p>
            <a:pPr algn="l">
              <a:lnSpc>
                <a:spcPct val="113800"/>
              </a:lnSpc>
              <a:spcBef>
                <a:spcPts val="2000"/>
              </a:spcBef>
              <a:defRPr>
                <a:solidFill>
                  <a:srgbClr val="0A1F61"/>
                </a:solidFill>
                <a:latin typeface="Tajawal Medium"/>
                <a:ea typeface="Tajawal Medium"/>
                <a:cs typeface="Tajawal Medium"/>
                <a:sym typeface="Tajawal Medium"/>
              </a:defRPr>
            </a:pPr>
            <a:r>
              <a:rPr b="1"/>
              <a:t>(</a:t>
            </a:r>
            <a:r>
              <a:t>a) See </a:t>
            </a:r>
            <a:r>
              <a:rPr b="1"/>
              <a:t>Figure 2.7</a:t>
            </a:r>
            <a:r>
              <a:t>. The line is drawn starting at the intercept </a:t>
            </a:r>
            <a14:m>
              <m:oMath>
                <m:r>
                  <a:rPr xmlns:a="http://schemas.openxmlformats.org/drawingml/2006/main" sz="4650" i="1">
                    <a:solidFill>
                      <a:srgbClr val="0A1F61"/>
                    </a:solidFill>
                    <a:latin typeface="Cambria Math" panose="02040503050406030204" pitchFamily="18" charset="0"/>
                  </a:rPr>
                  <m:t>c</m:t>
                </m:r>
                <m:r>
                  <a:rPr xmlns:a="http://schemas.openxmlformats.org/drawingml/2006/main" sz="4650" i="1">
                    <a:solidFill>
                      <a:srgbClr val="0A1F61"/>
                    </a:solidFill>
                    <a:latin typeface="Cambria Math" panose="02040503050406030204" pitchFamily="18" charset="0"/>
                  </a:rPr>
                  <m:t>=</m:t>
                </m:r>
                <m:r>
                  <a:rPr xmlns:a="http://schemas.openxmlformats.org/drawingml/2006/main" sz="4650" i="1">
                    <a:solidFill>
                      <a:srgbClr val="0A1F61"/>
                    </a:solidFill>
                    <a:latin typeface="Cambria Math" panose="02040503050406030204" pitchFamily="18" charset="0"/>
                  </a:rPr>
                  <m:t>1</m:t>
                </m:r>
              </m:oMath>
            </a14:m>
            <a:r>
              <a:t> on the v-axis. that is at the point </a:t>
            </a:r>
            <a14:m>
              <m:oMath>
                <m:r>
                  <a:rPr xmlns:a="http://schemas.openxmlformats.org/drawingml/2006/main" sz="4450" i="1">
                    <a:solidFill>
                      <a:srgbClr val="0A1F61"/>
                    </a:solidFill>
                    <a:latin typeface="Cambria Math" panose="02040503050406030204" pitchFamily="18" charset="0"/>
                  </a:rPr>
                  <m:t>x</m:t>
                </m:r>
                <m:r>
                  <a:rPr xmlns:a="http://schemas.openxmlformats.org/drawingml/2006/main" sz="4450" i="1">
                    <a:solidFill>
                      <a:srgbClr val="0A1F61"/>
                    </a:solidFill>
                    <a:latin typeface="Cambria Math" panose="02040503050406030204" pitchFamily="18" charset="0"/>
                  </a:rPr>
                  <m:t>=</m:t>
                </m:r>
                <m:r>
                  <a:rPr xmlns:a="http://schemas.openxmlformats.org/drawingml/2006/main" sz="4450" i="1">
                    <a:solidFill>
                      <a:srgbClr val="0A1F61"/>
                    </a:solidFill>
                    <a:latin typeface="Cambria Math" panose="02040503050406030204" pitchFamily="18" charset="0"/>
                  </a:rPr>
                  <m:t>0</m:t>
                </m:r>
                <m:r>
                  <a:rPr xmlns:a="http://schemas.openxmlformats.org/drawingml/2006/main" sz="4450" i="1">
                    <a:solidFill>
                      <a:srgbClr val="0A1F61"/>
                    </a:solidFill>
                    <a:latin typeface="Cambria Math" panose="02040503050406030204" pitchFamily="18" charset="0"/>
                  </a:rPr>
                  <m:t>,</m:t>
                </m:r>
                <m:r>
                  <a:rPr xmlns:a="http://schemas.openxmlformats.org/drawingml/2006/main" sz="4450" i="1">
                    <a:solidFill>
                      <a:srgbClr val="0A1F61"/>
                    </a:solidFill>
                    <a:latin typeface="Cambria Math" panose="02040503050406030204" pitchFamily="18" charset="0"/>
                  </a:rPr>
                  <m:t>y</m:t>
                </m:r>
                <m:r>
                  <a:rPr xmlns:a="http://schemas.openxmlformats.org/drawingml/2006/main" sz="4450" i="1">
                    <a:solidFill>
                      <a:srgbClr val="0A1F61"/>
                    </a:solidFill>
                    <a:latin typeface="Cambria Math" panose="02040503050406030204" pitchFamily="18" charset="0"/>
                  </a:rPr>
                  <m:t>=</m:t>
                </m:r>
                <m:r>
                  <a:rPr xmlns:a="http://schemas.openxmlformats.org/drawingml/2006/main" sz="4450" i="1">
                    <a:solidFill>
                      <a:srgbClr val="0A1F61"/>
                    </a:solidFill>
                    <a:latin typeface="Cambria Math" panose="02040503050406030204" pitchFamily="18" charset="0"/>
                  </a:rPr>
                  <m:t>1</m:t>
                </m:r>
              </m:oMath>
            </a14:m>
            <a:r>
              <a:t>.</a:t>
            </a:r>
          </a:p>
          <a:p>
            <a:pPr algn="l">
              <a:lnSpc>
                <a:spcPct val="113800"/>
              </a:lnSpc>
              <a:spcBef>
                <a:spcPts val="2000"/>
              </a:spcBef>
              <a:defRPr>
                <a:solidFill>
                  <a:srgbClr val="0A1F61"/>
                </a:solidFill>
                <a:latin typeface="Tajawal Medium"/>
                <a:ea typeface="Tajawal Medium"/>
                <a:cs typeface="Tajawal Medium"/>
                <a:sym typeface="Tajawal Medium"/>
              </a:defRPr>
            </a:pPr>
            <a:r>
              <a:t>Then, for each subsequent unit increase in </a:t>
            </a:r>
            <a14:m>
              <m:oMath>
                <m:r>
                  <a:rPr xmlns:a="http://schemas.openxmlformats.org/drawingml/2006/main" sz="4350" i="1">
                    <a:solidFill>
                      <a:srgbClr val="0A1F61"/>
                    </a:solidFill>
                    <a:latin typeface="Cambria Math" panose="02040503050406030204" pitchFamily="18" charset="0"/>
                  </a:rPr>
                  <m:t>x</m:t>
                </m:r>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y</m:t>
                </m:r>
              </m:oMath>
            </a14:m>
            <a:r>
              <a:t> increases by </a:t>
            </a:r>
            <a14:m>
              <m:oMath>
                <m:r>
                  <a:rPr xmlns:a="http://schemas.openxmlformats.org/drawingml/2006/main" sz="5600" i="1">
                    <a:solidFill>
                      <a:srgbClr val="0A1F61"/>
                    </a:solidFill>
                    <a:latin typeface="Cambria Math" panose="02040503050406030204" pitchFamily="18" charset="0"/>
                  </a:rPr>
                  <m:t>3</m:t>
                </m:r>
              </m:oMath>
            </a14:m>
            <a:r>
              <a:t> units since slope </a:t>
            </a:r>
            <a14:m>
              <m:oMath>
                <m:r>
                  <a:rPr xmlns:a="http://schemas.openxmlformats.org/drawingml/2006/main" sz="4500" i="1">
                    <a:solidFill>
                      <a:srgbClr val="0A1F61"/>
                    </a:solidFill>
                    <a:latin typeface="Cambria Math" panose="02040503050406030204" pitchFamily="18" charset="0"/>
                  </a:rPr>
                  <m:t>m</m:t>
                </m:r>
                <m:r>
                  <a:rPr xmlns:a="http://schemas.openxmlformats.org/drawingml/2006/main" sz="4500" i="1">
                    <a:solidFill>
                      <a:srgbClr val="0A1F61"/>
                    </a:solidFill>
                    <a:latin typeface="Cambria Math" panose="02040503050406030204" pitchFamily="18" charset="0"/>
                  </a:rPr>
                  <m:t>=</m:t>
                </m:r>
                <m:r>
                  <a:rPr xmlns:a="http://schemas.openxmlformats.org/drawingml/2006/main" sz="4500" i="1">
                    <a:solidFill>
                      <a:srgbClr val="0A1F61"/>
                    </a:solidFill>
                    <a:latin typeface="Cambria Math" panose="02040503050406030204" pitchFamily="18" charset="0"/>
                  </a:rPr>
                  <m:t>3</m:t>
                </m:r>
              </m:oMath>
            </a14:m>
            <a:r>
              <a:t>.</a:t>
            </a:r>
          </a:p>
        </p:txBody>
      </p:sp>
      <p:sp>
        <p:nvSpPr>
          <p:cNvPr id="219" name="Google Shape;126;p4"/>
          <p:cNvSpPr txBox="1"/>
          <p:nvPr/>
        </p:nvSpPr>
        <p:spPr>
          <a:xfrm>
            <a:off x="5325853" y="1125093"/>
            <a:ext cx="11790862" cy="1033701"/>
          </a:xfrm>
          <a:prstGeom prst="rect">
            <a:avLst/>
          </a:prstGeom>
          <a:ln w="25400">
            <a:miter lim="400000"/>
          </a:ln>
          <a:extLst>
            <a:ext uri="{C572A759-6A51-4108-AA02-DFA0A04FC94B}">
              <ma14:wrappingTextBoxFlag xmlns:ma14="http://schemas.microsoft.com/office/mac/drawingml/2011/main" val="1"/>
            </a:ext>
          </a:extLst>
        </p:spPr>
        <p:txBody>
          <a:bodyPr lIns="91399" tIns="91399" rIns="91399" bIns="91399">
            <a:spAutoFit/>
          </a:bodyPr>
          <a:lstStyle>
            <a:lvl1pPr algn="l">
              <a:defRPr sz="5600">
                <a:solidFill>
                  <a:srgbClr val="FFFFFF"/>
                </a:solidFill>
                <a:latin typeface="Tajawal Medium"/>
                <a:ea typeface="Tajawal Medium"/>
                <a:cs typeface="Tajawal Medium"/>
                <a:sym typeface="Tajawal Medium"/>
              </a:defRPr>
            </a:lvl1pPr>
          </a:lstStyle>
          <a:p>
            <a:pPr/>
            <a:r>
              <a:t>The Straight Line and Applications</a:t>
            </a:r>
          </a:p>
        </p:txBody>
      </p:sp>
      <p:pic>
        <p:nvPicPr>
          <p:cNvPr id="220" name="Image" descr="Image"/>
          <p:cNvPicPr>
            <a:picLocks noChangeAspect="1"/>
          </p:cNvPicPr>
          <p:nvPr/>
        </p:nvPicPr>
        <p:blipFill>
          <a:blip r:embed="rId2">
            <a:extLst/>
          </a:blip>
          <a:stretch>
            <a:fillRect/>
          </a:stretch>
        </p:blipFill>
        <p:spPr>
          <a:xfrm>
            <a:off x="16145563" y="2901532"/>
            <a:ext cx="5699366" cy="8197513"/>
          </a:xfrm>
          <a:prstGeom prst="rect">
            <a:avLst/>
          </a:prstGeom>
          <a:ln w="12700">
            <a:miter lim="400000"/>
          </a:ln>
        </p:spPr>
      </p:pic>
      <p:sp>
        <p:nvSpPr>
          <p:cNvPr id="221" name="Figure 2.7: Deducing the equation of the line y = 1 +3x."/>
          <p:cNvSpPr txBox="1"/>
          <p:nvPr/>
        </p:nvSpPr>
        <p:spPr>
          <a:xfrm>
            <a:off x="14680258" y="10926598"/>
            <a:ext cx="8622962" cy="1239926"/>
          </a:xfrm>
          <a:prstGeom prst="rect">
            <a:avLst/>
          </a:prstGeom>
          <a:ln w="25400">
            <a:miter lim="400000"/>
          </a:ln>
          <a:extLst>
            <a:ext uri="{C572A759-6A51-4108-AA02-DFA0A04FC94B}">
              <ma14:wrappingTextBoxFlag xmlns:ma14="http://schemas.microsoft.com/office/mac/drawingml/2011/main" val="1"/>
            </a:ext>
          </a:extLst>
        </p:spPr>
        <p:txBody>
          <a:bodyPr wrap="none" tIns="91439" bIns="91439">
            <a:spAutoFit/>
          </a:bodyPr>
          <a:lstStyle/>
          <a:p>
            <a:pPr algn="l" defTabSz="457200">
              <a:spcBef>
                <a:spcPts val="1200"/>
              </a:spcBef>
              <a:defRPr sz="2900">
                <a:solidFill>
                  <a:srgbClr val="0A1F61"/>
                </a:solidFill>
                <a:latin typeface="Times New Roman"/>
                <a:ea typeface="Times New Roman"/>
                <a:cs typeface="Times New Roman"/>
                <a:sym typeface="Times New Roman"/>
              </a:defRPr>
            </a:pPr>
            <a:r>
              <a:rPr b="1"/>
              <a:t>Figure 2.7</a:t>
            </a:r>
            <a:r>
              <a:t>: Deducing the equation of the line </a:t>
            </a:r>
            <a:r>
              <a:rPr i="1">
                <a:latin typeface="Times Roman"/>
                <a:ea typeface="Times Roman"/>
                <a:cs typeface="Times Roman"/>
                <a:sym typeface="Times Roman"/>
              </a:rPr>
              <a:t>y = </a:t>
            </a:r>
            <a:r>
              <a:t>1 +3x. </a:t>
            </a:r>
            <a:endParaRPr>
              <a:latin typeface="Times Roman"/>
              <a:ea typeface="Times Roman"/>
              <a:cs typeface="Times Roman"/>
              <a:sym typeface="Times Roman"/>
            </a:endParaRPr>
          </a:p>
        </p:txBody>
      </p:sp>
    </p:spTree>
  </p:cSld>
  <p:clrMapOvr>
    <a:masterClrMapping/>
  </p:clrMapOvr>
  <p:transition xmlns:p14="http://schemas.microsoft.com/office/powerpoint/2010/main" spd="med" advClick="1"/>
</p:sld>
</file>

<file path=ppt/slides/slide1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23"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24" name="Rectangle 29"/>
          <p:cNvSpPr txBox="1"/>
          <p:nvPr/>
        </p:nvSpPr>
        <p:spPr>
          <a:xfrm>
            <a:off x="1921011" y="4243596"/>
            <a:ext cx="13558268" cy="2978560"/>
          </a:xfrm>
          <a:prstGeom prst="rect">
            <a:avLst/>
          </a:prstGeom>
          <a:ln w="25400">
            <a:miter lim="400000"/>
          </a:ln>
          <a:extLst>
            <a:ext uri="{C572A759-6A51-4108-AA02-DFA0A04FC94B}">
              <ma14:wrappingTextBoxFlag xmlns:ma14="http://schemas.microsoft.com/office/mac/drawingml/2011/main" val="1"/>
            </a:ext>
          </a:extLst>
        </p:spPr>
        <p:txBody>
          <a:bodyPr lIns="0" tIns="0" rIns="0" bIns="0">
            <a:spAutoFit/>
          </a:bodyPr>
          <a:lstStyle/>
          <a:p>
            <a:pPr marL="990600" indent="-990600" algn="just">
              <a:lnSpc>
                <a:spcPct val="120000"/>
              </a:lnSpc>
              <a:spcBef>
                <a:spcPts val="2400"/>
              </a:spcBef>
              <a:defRPr b="1">
                <a:solidFill>
                  <a:srgbClr val="0A1F61"/>
                </a:solidFill>
                <a:latin typeface="Tajawal Medium"/>
                <a:ea typeface="Tajawal Medium"/>
                <a:cs typeface="Tajawal Medium"/>
                <a:sym typeface="Tajawal Medium"/>
              </a:defRPr>
            </a:pPr>
            <a:r>
              <a:t>□ The equation of a line: </a:t>
            </a:r>
          </a:p>
          <a:p>
            <a:pPr algn="l">
              <a:lnSpc>
                <a:spcPct val="113800"/>
              </a:lnSpc>
              <a:spcBef>
                <a:spcPts val="2000"/>
              </a:spcBef>
              <a:defRPr>
                <a:solidFill>
                  <a:srgbClr val="0A1F61"/>
                </a:solidFill>
                <a:latin typeface="Tajawal Medium"/>
                <a:ea typeface="Tajawal Medium"/>
                <a:cs typeface="Tajawal Medium"/>
                <a:sym typeface="Tajawal Medium"/>
              </a:defRPr>
            </a:pPr>
            <a:r>
              <a:rPr b="1"/>
              <a:t>Solution:</a:t>
            </a:r>
            <a:endParaRPr b="1"/>
          </a:p>
          <a:p>
            <a:pPr algn="l">
              <a:lnSpc>
                <a:spcPct val="113800"/>
              </a:lnSpc>
              <a:spcBef>
                <a:spcPts val="2000"/>
              </a:spcBef>
              <a:defRPr>
                <a:solidFill>
                  <a:srgbClr val="0A1F61"/>
                </a:solidFill>
                <a:latin typeface="Tajawal Medium"/>
                <a:ea typeface="Tajawal Medium"/>
                <a:cs typeface="Tajawal Medium"/>
                <a:sym typeface="Tajawal Medium"/>
              </a:defRPr>
            </a:pPr>
            <a:r>
              <a:rPr b="1"/>
              <a:t>(</a:t>
            </a:r>
            <a:r>
              <a:t>a) Now observe the pattern relating the </a:t>
            </a:r>
            <a14:m>
              <m:oMath>
                <m:r>
                  <a:rPr xmlns:a="http://schemas.openxmlformats.org/drawingml/2006/main" sz="4100" i="1">
                    <a:solidFill>
                      <a:srgbClr val="0A1F61"/>
                    </a:solidFill>
                    <a:latin typeface="Cambria Math" panose="02040503050406030204" pitchFamily="18" charset="0"/>
                  </a:rPr>
                  <m:t>x</m:t>
                </m:r>
              </m:oMath>
            </a14:m>
            <a:r>
              <a:t> and </a:t>
            </a:r>
            <a14:m>
              <m:oMath>
                <m:r>
                  <a:rPr xmlns:a="http://schemas.openxmlformats.org/drawingml/2006/main" sz="4300" i="1">
                    <a:solidFill>
                      <a:srgbClr val="0A1F61"/>
                    </a:solidFill>
                    <a:latin typeface="Cambria Math" panose="02040503050406030204" pitchFamily="18" charset="0"/>
                  </a:rPr>
                  <m:t>y</m:t>
                </m:r>
              </m:oMath>
            </a14:m>
            <a:r>
              <a:t> values for selected points on the line.</a:t>
            </a:r>
          </a:p>
        </p:txBody>
      </p:sp>
      <p:sp>
        <p:nvSpPr>
          <p:cNvPr id="225" name="Google Shape;126;p4"/>
          <p:cNvSpPr txBox="1"/>
          <p:nvPr/>
        </p:nvSpPr>
        <p:spPr>
          <a:xfrm>
            <a:off x="5325853" y="1125093"/>
            <a:ext cx="11790862" cy="1033701"/>
          </a:xfrm>
          <a:prstGeom prst="rect">
            <a:avLst/>
          </a:prstGeom>
          <a:ln w="25400">
            <a:miter lim="400000"/>
          </a:ln>
          <a:extLst>
            <a:ext uri="{C572A759-6A51-4108-AA02-DFA0A04FC94B}">
              <ma14:wrappingTextBoxFlag xmlns:ma14="http://schemas.microsoft.com/office/mac/drawingml/2011/main" val="1"/>
            </a:ext>
          </a:extLst>
        </p:spPr>
        <p:txBody>
          <a:bodyPr lIns="91399" tIns="91399" rIns="91399" bIns="91399">
            <a:spAutoFit/>
          </a:bodyPr>
          <a:lstStyle>
            <a:lvl1pPr algn="l">
              <a:defRPr sz="5600">
                <a:solidFill>
                  <a:srgbClr val="FFFFFF"/>
                </a:solidFill>
                <a:latin typeface="Tajawal Medium"/>
                <a:ea typeface="Tajawal Medium"/>
                <a:cs typeface="Tajawal Medium"/>
                <a:sym typeface="Tajawal Medium"/>
              </a:defRPr>
            </a:lvl1pPr>
          </a:lstStyle>
          <a:p>
            <a:pPr/>
            <a:r>
              <a:t>The Straight Line and Applications</a:t>
            </a:r>
          </a:p>
        </p:txBody>
      </p:sp>
      <p:pic>
        <p:nvPicPr>
          <p:cNvPr id="226" name="Image" descr="Image"/>
          <p:cNvPicPr>
            <a:picLocks noChangeAspect="1"/>
          </p:cNvPicPr>
          <p:nvPr/>
        </p:nvPicPr>
        <p:blipFill>
          <a:blip r:embed="rId2">
            <a:extLst/>
          </a:blip>
          <a:stretch>
            <a:fillRect/>
          </a:stretch>
        </p:blipFill>
        <p:spPr>
          <a:xfrm>
            <a:off x="16145563" y="2901532"/>
            <a:ext cx="5699366" cy="8197513"/>
          </a:xfrm>
          <a:prstGeom prst="rect">
            <a:avLst/>
          </a:prstGeom>
          <a:ln w="12700">
            <a:miter lim="400000"/>
          </a:ln>
        </p:spPr>
      </p:pic>
      <p:sp>
        <p:nvSpPr>
          <p:cNvPr id="227" name="Figure 2.7: Deducing the equation of the line y = 1 4- 3."/>
          <p:cNvSpPr txBox="1"/>
          <p:nvPr/>
        </p:nvSpPr>
        <p:spPr>
          <a:xfrm>
            <a:off x="14680258" y="10926598"/>
            <a:ext cx="8629975" cy="1239926"/>
          </a:xfrm>
          <a:prstGeom prst="rect">
            <a:avLst/>
          </a:prstGeom>
          <a:ln w="25400">
            <a:miter lim="400000"/>
          </a:ln>
          <a:extLst>
            <a:ext uri="{C572A759-6A51-4108-AA02-DFA0A04FC94B}">
              <ma14:wrappingTextBoxFlag xmlns:ma14="http://schemas.microsoft.com/office/mac/drawingml/2011/main" val="1"/>
            </a:ext>
          </a:extLst>
        </p:spPr>
        <p:txBody>
          <a:bodyPr wrap="none" tIns="91439" bIns="91439">
            <a:spAutoFit/>
          </a:bodyPr>
          <a:lstStyle/>
          <a:p>
            <a:pPr algn="l" defTabSz="457200">
              <a:spcBef>
                <a:spcPts val="1200"/>
              </a:spcBef>
              <a:defRPr sz="2900">
                <a:solidFill>
                  <a:srgbClr val="0A1F61"/>
                </a:solidFill>
                <a:latin typeface="Times New Roman"/>
                <a:ea typeface="Times New Roman"/>
                <a:cs typeface="Times New Roman"/>
                <a:sym typeface="Times New Roman"/>
              </a:defRPr>
            </a:pPr>
            <a:r>
              <a:rPr b="1"/>
              <a:t>Figure 2.7</a:t>
            </a:r>
            <a:r>
              <a:t>: Deducing the equation of the line </a:t>
            </a:r>
            <a:r>
              <a:rPr i="1">
                <a:latin typeface="Times Roman"/>
                <a:ea typeface="Times Roman"/>
                <a:cs typeface="Times Roman"/>
                <a:sym typeface="Times Roman"/>
              </a:rPr>
              <a:t>y = </a:t>
            </a:r>
            <a:r>
              <a:t>1 4- 3. </a:t>
            </a:r>
            <a:endParaRPr>
              <a:latin typeface="Times Roman"/>
              <a:ea typeface="Times Roman"/>
              <a:cs typeface="Times Roman"/>
              <a:sym typeface="Times Roman"/>
            </a:endParaRPr>
          </a:p>
        </p:txBody>
      </p:sp>
      <p:graphicFrame>
        <p:nvGraphicFramePr>
          <p:cNvPr id="228" name="Google Shape;157;p8"/>
          <p:cNvGraphicFramePr/>
          <p:nvPr/>
        </p:nvGraphicFramePr>
        <p:xfrm>
          <a:off x="2008519" y="7909293"/>
          <a:ext cx="13395952" cy="1748202"/>
        </p:xfrm>
        <a:graphic xmlns:a="http://schemas.openxmlformats.org/drawingml/2006/main">
          <a:graphicData uri="http://schemas.openxmlformats.org/drawingml/2006/table">
            <a:tbl>
              <a:tblPr firstCol="0" firstRow="0" lastCol="0" lastRow="0" bandCol="0" bandRow="0" rtl="0">
                <a:tableStyleId>{4C3C2611-4C71-4FC5-86AE-919BDF0F9419}</a:tableStyleId>
              </a:tblPr>
              <a:tblGrid>
                <a:gridCol w="3369552"/>
                <a:gridCol w="4685254"/>
                <a:gridCol w="5328444"/>
              </a:tblGrid>
              <a:tr h="294501">
                <a:tc>
                  <a:txBody>
                    <a:bodyPr/>
                    <a:lstStyle/>
                    <a:p>
                      <a:pPr>
                        <a:defRPr sz="1800"/>
                      </a:pPr>
                      <a:r>
                        <a:rPr b="1" sz="2900">
                          <a:solidFill>
                            <a:srgbClr val="0A1F61"/>
                          </a:solidFill>
                          <a:latin typeface="Times New Roman"/>
                          <a:ea typeface="Times New Roman"/>
                          <a:cs typeface="Times New Roman"/>
                          <a:sym typeface="Times New Roman"/>
                        </a:rPr>
                        <a:t>x-value</a:t>
                      </a:r>
                    </a:p>
                  </a:txBody>
                  <a:tcPr marL="0" marR="0" marT="0" marB="0" anchor="b"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c>
                  <a:txBody>
                    <a:bodyPr/>
                    <a:lstStyle/>
                    <a:p>
                      <a:pPr>
                        <a:defRPr sz="1800"/>
                      </a:pPr>
                      <a:r>
                        <a:rPr b="1" sz="2900">
                          <a:solidFill>
                            <a:srgbClr val="0A1F61"/>
                          </a:solidFill>
                          <a:latin typeface="Times New Roman"/>
                          <a:ea typeface="Times New Roman"/>
                          <a:cs typeface="Times New Roman"/>
                          <a:sym typeface="Times New Roman"/>
                        </a:rPr>
                        <a:t>y-value</a:t>
                      </a:r>
                    </a:p>
                  </a:txBody>
                  <a:tcPr marL="0" marR="0" marT="0" marB="0" anchor="b"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c>
                  <a:txBody>
                    <a:bodyPr/>
                    <a:lstStyle/>
                    <a:p>
                      <a:pPr>
                        <a:defRPr sz="1800"/>
                      </a:pPr>
                      <a:r>
                        <a:rPr b="1" sz="2900">
                          <a:solidFill>
                            <a:srgbClr val="0A1F61"/>
                          </a:solidFill>
                          <a:latin typeface="Times New Roman"/>
                          <a:ea typeface="Times New Roman"/>
                          <a:cs typeface="Times New Roman"/>
                          <a:sym typeface="Times New Roman"/>
                        </a:rPr>
                        <a:t>Calculation of y-value</a:t>
                      </a:r>
                    </a:p>
                  </a:txBody>
                  <a:tcPr marL="0" marR="0" marT="0" marB="0" anchor="b"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r>
              <a:tr h="294501">
                <a:tc>
                  <a:txBody>
                    <a:bodyPr/>
                    <a:lstStyle/>
                    <a:p>
                      <a:pPr>
                        <a:defRPr i="1" sz="2900">
                          <a:solidFill>
                            <a:srgbClr val="0A1F61"/>
                          </a:solidFill>
                          <a:latin typeface="Times New Roman"/>
                          <a:ea typeface="Times New Roman"/>
                          <a:cs typeface="Times New Roman"/>
                          <a:sym typeface="Times New Roman"/>
                        </a:defRPr>
                      </a:pPr>
                      <a:r>
                        <a:t>x = </a:t>
                      </a:r>
                      <a:r>
                        <a:rPr i="0"/>
                        <a:t>0</a:t>
                      </a:r>
                    </a:p>
                  </a:txBody>
                  <a:tcPr marL="0" marR="0" marT="0" marB="0" anchor="b"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c>
                  <a:txBody>
                    <a:bodyPr/>
                    <a:lstStyle/>
                    <a:p>
                      <a:pPr>
                        <a:defRPr i="1" sz="2900">
                          <a:solidFill>
                            <a:srgbClr val="0A1F61"/>
                          </a:solidFill>
                          <a:latin typeface="Times New Roman"/>
                          <a:ea typeface="Times New Roman"/>
                          <a:cs typeface="Times New Roman"/>
                          <a:sym typeface="Times New Roman"/>
                        </a:defRPr>
                      </a:pPr>
                      <a:r>
                        <a:t>y=</a:t>
                      </a:r>
                      <a:r>
                        <a:rPr i="0"/>
                        <a:t>1</a:t>
                      </a:r>
                    </a:p>
                  </a:txBody>
                  <a:tcPr marL="0" marR="0" marT="0" marB="0" anchor="b"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c>
                  <a:txBody>
                    <a:bodyPr/>
                    <a:lstStyle/>
                    <a:p>
                      <a:pPr>
                        <a:defRPr sz="1800"/>
                      </a:pPr>
                      <a:r>
                        <a:rPr sz="2900">
                          <a:solidFill>
                            <a:srgbClr val="0A1F61"/>
                          </a:solidFill>
                          <a:latin typeface="Times New Roman"/>
                          <a:ea typeface="Times New Roman"/>
                          <a:cs typeface="Times New Roman"/>
                          <a:sym typeface="Times New Roman"/>
                        </a:rPr>
                        <a:t>this is the intercept</a:t>
                      </a:r>
                    </a:p>
                  </a:txBody>
                  <a:tcPr marL="0" marR="0" marT="0" marB="0" anchor="b"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r>
              <a:tr h="294501">
                <a:tc>
                  <a:txBody>
                    <a:bodyPr/>
                    <a:lstStyle/>
                    <a:p>
                      <a:pPr>
                        <a:defRPr i="1" sz="2900">
                          <a:solidFill>
                            <a:srgbClr val="0A1F61"/>
                          </a:solidFill>
                          <a:latin typeface="Times New Roman"/>
                          <a:ea typeface="Times New Roman"/>
                          <a:cs typeface="Times New Roman"/>
                          <a:sym typeface="Times New Roman"/>
                        </a:defRPr>
                      </a:pPr>
                      <a:r>
                        <a:t>x = </a:t>
                      </a:r>
                      <a:r>
                        <a:rPr i="0"/>
                        <a:t>1</a:t>
                      </a:r>
                    </a:p>
                  </a:txBody>
                  <a:tcPr marL="0" marR="0" marT="0" marB="0" anchor="b"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c>
                  <a:txBody>
                    <a:bodyPr/>
                    <a:lstStyle/>
                    <a:p>
                      <a:pPr>
                        <a:defRPr i="1" sz="2900">
                          <a:solidFill>
                            <a:srgbClr val="0A1F61"/>
                          </a:solidFill>
                          <a:latin typeface="Times New Roman"/>
                          <a:ea typeface="Times New Roman"/>
                          <a:cs typeface="Times New Roman"/>
                          <a:sym typeface="Times New Roman"/>
                        </a:defRPr>
                      </a:pPr>
                      <a:r>
                        <a:t>y = </a:t>
                      </a:r>
                      <a:r>
                        <a:rPr i="0"/>
                        <a:t>4</a:t>
                      </a:r>
                    </a:p>
                  </a:txBody>
                  <a:tcPr marL="0" marR="0" marT="0" marB="0" anchor="b"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c>
                  <a:txBody>
                    <a:bodyPr/>
                    <a:lstStyle/>
                    <a:p>
                      <a:pPr>
                        <a:defRPr i="1" sz="2900">
                          <a:solidFill>
                            <a:srgbClr val="0A1F61"/>
                          </a:solidFill>
                          <a:latin typeface="Times New Roman"/>
                          <a:ea typeface="Times New Roman"/>
                          <a:cs typeface="Times New Roman"/>
                          <a:sym typeface="Times New Roman"/>
                        </a:defRPr>
                      </a:pPr>
                      <a:r>
                        <a:t>y = </a:t>
                      </a:r>
                      <a:r>
                        <a:rPr i="0"/>
                        <a:t>1 + 3</a:t>
                      </a:r>
                      <a:r>
                        <a:t> x (x-value)</a:t>
                      </a:r>
                    </a:p>
                  </a:txBody>
                  <a:tcPr marL="0" marR="0" marT="0" marB="0" anchor="b"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r>
              <a:tr h="294501">
                <a:tc>
                  <a:txBody>
                    <a:bodyPr/>
                    <a:lstStyle/>
                    <a:p>
                      <a:pPr>
                        <a:defRPr i="1" sz="2900">
                          <a:solidFill>
                            <a:srgbClr val="0A1F61"/>
                          </a:solidFill>
                          <a:latin typeface="Times New Roman"/>
                          <a:ea typeface="Times New Roman"/>
                          <a:cs typeface="Times New Roman"/>
                          <a:sym typeface="Times New Roman"/>
                        </a:defRPr>
                      </a:pPr>
                      <a:r>
                        <a:t>x = </a:t>
                      </a:r>
                      <a:r>
                        <a:rPr i="0"/>
                        <a:t>2</a:t>
                      </a:r>
                    </a:p>
                  </a:txBody>
                  <a:tcPr marL="0" marR="0" marT="0" marB="0" anchor="t"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c>
                  <a:txBody>
                    <a:bodyPr/>
                    <a:lstStyle/>
                    <a:p>
                      <a:pPr>
                        <a:defRPr i="1" sz="2900">
                          <a:solidFill>
                            <a:srgbClr val="0A1F61"/>
                          </a:solidFill>
                          <a:latin typeface="Times New Roman"/>
                          <a:ea typeface="Times New Roman"/>
                          <a:cs typeface="Times New Roman"/>
                          <a:sym typeface="Times New Roman"/>
                        </a:defRPr>
                      </a:pPr>
                      <a:r>
                        <a:t>y = </a:t>
                      </a:r>
                      <a:r>
                        <a:rPr i="0"/>
                        <a:t>7</a:t>
                      </a:r>
                    </a:p>
                  </a:txBody>
                  <a:tcPr marL="0" marR="0" marT="0" marB="0" anchor="t"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c>
                  <a:txBody>
                    <a:bodyPr/>
                    <a:lstStyle/>
                    <a:p>
                      <a:pPr>
                        <a:defRPr i="1" sz="2900">
                          <a:solidFill>
                            <a:srgbClr val="0A1F61"/>
                          </a:solidFill>
                          <a:latin typeface="Times New Roman"/>
                          <a:ea typeface="Times New Roman"/>
                          <a:cs typeface="Times New Roman"/>
                          <a:sym typeface="Times New Roman"/>
                        </a:defRPr>
                      </a:pPr>
                      <a:r>
                        <a:t>y = </a:t>
                      </a:r>
                      <a:r>
                        <a:rPr i="0"/>
                        <a:t>1 + 3</a:t>
                      </a:r>
                      <a:r>
                        <a:t> x (x-value)</a:t>
                      </a:r>
                    </a:p>
                  </a:txBody>
                  <a:tcPr marL="0" marR="0" marT="0" marB="0" anchor="t"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r>
              <a:tr h="294501">
                <a:tc>
                  <a:txBody>
                    <a:bodyPr/>
                    <a:lstStyle/>
                    <a:p>
                      <a:pPr>
                        <a:defRPr i="1" sz="2900">
                          <a:solidFill>
                            <a:srgbClr val="0A1F61"/>
                          </a:solidFill>
                          <a:latin typeface="Times New Roman"/>
                          <a:ea typeface="Times New Roman"/>
                          <a:cs typeface="Times New Roman"/>
                          <a:sym typeface="Times New Roman"/>
                        </a:defRPr>
                      </a:pPr>
                      <a:r>
                        <a:t>x = </a:t>
                      </a:r>
                      <a:r>
                        <a:rPr i="0"/>
                        <a:t>3</a:t>
                      </a:r>
                    </a:p>
                  </a:txBody>
                  <a:tcPr marL="0" marR="0" marT="0" marB="0" anchor="b"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c>
                  <a:txBody>
                    <a:bodyPr/>
                    <a:lstStyle/>
                    <a:p>
                      <a:pPr>
                        <a:defRPr i="1" sz="2900">
                          <a:solidFill>
                            <a:srgbClr val="0A1F61"/>
                          </a:solidFill>
                          <a:latin typeface="Times New Roman"/>
                          <a:ea typeface="Times New Roman"/>
                          <a:cs typeface="Times New Roman"/>
                          <a:sym typeface="Times New Roman"/>
                        </a:defRPr>
                      </a:pPr>
                      <a:r>
                        <a:t>y= </a:t>
                      </a:r>
                      <a:r>
                        <a:rPr i="0"/>
                        <a:t>10</a:t>
                      </a:r>
                    </a:p>
                  </a:txBody>
                  <a:tcPr marL="0" marR="0" marT="0" marB="0" anchor="b"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c>
                  <a:txBody>
                    <a:bodyPr/>
                    <a:lstStyle/>
                    <a:p>
                      <a:pPr>
                        <a:defRPr i="1" sz="2900">
                          <a:solidFill>
                            <a:srgbClr val="0A1F61"/>
                          </a:solidFill>
                          <a:latin typeface="Times New Roman"/>
                          <a:ea typeface="Times New Roman"/>
                          <a:cs typeface="Times New Roman"/>
                          <a:sym typeface="Times New Roman"/>
                        </a:defRPr>
                      </a:pPr>
                      <a:r>
                        <a:t>y = </a:t>
                      </a:r>
                      <a:r>
                        <a:rPr i="0"/>
                        <a:t>1 + 3</a:t>
                      </a:r>
                      <a:r>
                        <a:t> x (x-value)</a:t>
                      </a:r>
                    </a:p>
                  </a:txBody>
                  <a:tcPr marL="0" marR="0" marT="0" marB="0" anchor="b"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r>
              <a:tr h="294501">
                <a:tc>
                  <a:txBody>
                    <a:bodyPr/>
                    <a:lstStyle/>
                    <a:p>
                      <a:pPr>
                        <a:defRPr sz="1800"/>
                      </a:pPr>
                      <a:r>
                        <a:rPr sz="2900">
                          <a:solidFill>
                            <a:srgbClr val="0A1F61"/>
                          </a:solidFill>
                          <a:latin typeface="Times New Roman"/>
                          <a:ea typeface="Times New Roman"/>
                          <a:cs typeface="Times New Roman"/>
                          <a:sym typeface="Times New Roman"/>
                        </a:rPr>
                        <a:t>any -value</a:t>
                      </a:r>
                    </a:p>
                  </a:txBody>
                  <a:tcPr marL="0" marR="0" marT="0" marB="0" anchor="t"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c>
                  <a:txBody>
                    <a:bodyPr/>
                    <a:lstStyle/>
                    <a:p>
                      <a:pPr>
                        <a:defRPr i="1" sz="2900">
                          <a:solidFill>
                            <a:srgbClr val="0A1F61"/>
                          </a:solidFill>
                          <a:latin typeface="Times New Roman"/>
                          <a:ea typeface="Times New Roman"/>
                          <a:cs typeface="Times New Roman"/>
                          <a:sym typeface="Times New Roman"/>
                        </a:defRPr>
                      </a:pPr>
                      <a:r>
                        <a:t>y= </a:t>
                      </a:r>
                      <a:r>
                        <a:rPr i="0"/>
                        <a:t>1+3</a:t>
                      </a:r>
                      <a:r>
                        <a:t>x</a:t>
                      </a:r>
                    </a:p>
                  </a:txBody>
                  <a:tcPr marL="0" marR="0" marT="0" marB="0" anchor="t"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c>
                  <a:txBody>
                    <a:bodyPr/>
                    <a:lstStyle/>
                    <a:p>
                      <a:pPr>
                        <a:defRPr i="1" sz="2900">
                          <a:solidFill>
                            <a:srgbClr val="0A1F61"/>
                          </a:solidFill>
                          <a:latin typeface="Times New Roman"/>
                          <a:ea typeface="Times New Roman"/>
                          <a:cs typeface="Times New Roman"/>
                          <a:sym typeface="Times New Roman"/>
                        </a:defRPr>
                      </a:pPr>
                      <a:r>
                        <a:t>y = </a:t>
                      </a:r>
                      <a:r>
                        <a:rPr i="0"/>
                        <a:t>1 + 3</a:t>
                      </a:r>
                      <a:r>
                        <a:t> x (x-value)</a:t>
                      </a:r>
                    </a:p>
                  </a:txBody>
                  <a:tcPr marL="0" marR="0" marT="0" marB="0" anchor="t"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r>
            </a:tbl>
          </a:graphicData>
        </a:graphic>
      </p:graphicFrame>
    </p:spTree>
  </p:cSld>
  <p:clrMapOvr>
    <a:masterClrMapping/>
  </p:clrMapOvr>
  <p:transition xmlns:p14="http://schemas.microsoft.com/office/powerpoint/2010/main" spd="med" advClick="1"/>
</p:sld>
</file>

<file path=ppt/slides/slide1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30"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31" name="Rectangle 29"/>
          <p:cNvSpPr txBox="1"/>
          <p:nvPr/>
        </p:nvSpPr>
        <p:spPr>
          <a:xfrm>
            <a:off x="1921011" y="4243596"/>
            <a:ext cx="13558268" cy="6122578"/>
          </a:xfrm>
          <a:prstGeom prst="rect">
            <a:avLst/>
          </a:prstGeom>
          <a:ln w="25400">
            <a:miter lim="400000"/>
          </a:ln>
          <a:extLst>
            <a:ext uri="{C572A759-6A51-4108-AA02-DFA0A04FC94B}">
              <ma14:wrappingTextBoxFlag xmlns:ma14="http://schemas.microsoft.com/office/mac/drawingml/2011/main" val="1"/>
            </a:ext>
          </a:extLst>
        </p:spPr>
        <p:txBody>
          <a:bodyPr lIns="0" tIns="0" rIns="0" bIns="0">
            <a:spAutoFit/>
          </a:bodyPr>
          <a:lstStyle/>
          <a:p>
            <a:pPr marL="990600" indent="-990600" algn="just">
              <a:lnSpc>
                <a:spcPct val="120000"/>
              </a:lnSpc>
              <a:spcBef>
                <a:spcPts val="2400"/>
              </a:spcBef>
              <a:defRPr b="1">
                <a:solidFill>
                  <a:srgbClr val="0A1F61"/>
                </a:solidFill>
                <a:latin typeface="Tajawal Medium"/>
                <a:ea typeface="Tajawal Medium"/>
                <a:cs typeface="Tajawal Medium"/>
                <a:sym typeface="Tajawal Medium"/>
              </a:defRPr>
            </a:pPr>
            <a:r>
              <a:t>□ The equation of a line: </a:t>
            </a:r>
          </a:p>
          <a:p>
            <a:pPr algn="l">
              <a:lnSpc>
                <a:spcPct val="113800"/>
              </a:lnSpc>
              <a:spcBef>
                <a:spcPts val="2000"/>
              </a:spcBef>
              <a:defRPr>
                <a:solidFill>
                  <a:srgbClr val="0A1F61"/>
                </a:solidFill>
                <a:latin typeface="Tajawal Medium"/>
                <a:ea typeface="Tajawal Medium"/>
                <a:cs typeface="Tajawal Medium"/>
                <a:sym typeface="Tajawal Medium"/>
              </a:defRPr>
            </a:pPr>
            <a:r>
              <a:rPr b="1"/>
              <a:t>Solution: (a)</a:t>
            </a:r>
            <a:endParaRPr b="1"/>
          </a:p>
          <a:p>
            <a:pPr algn="ctr">
              <a:lnSpc>
                <a:spcPct val="113800"/>
              </a:lnSpc>
              <a:spcBef>
                <a:spcPts val="2000"/>
              </a:spcBef>
              <a:defRPr>
                <a:solidFill>
                  <a:srgbClr val="0A1F61"/>
                </a:solidFill>
                <a:latin typeface="Tajawal Medium"/>
                <a:ea typeface="Tajawal Medium"/>
                <a:cs typeface="Tajawal Medium"/>
                <a:sym typeface="Tajawal Medium"/>
              </a:defRPr>
            </a:pPr>
            <a:endParaRPr b="1"/>
          </a:p>
          <a:p>
            <a:pPr algn="ctr">
              <a:lnSpc>
                <a:spcPct val="113800"/>
              </a:lnSpc>
              <a:spcBef>
                <a:spcPts val="2000"/>
              </a:spcBef>
              <a:defRPr>
                <a:solidFill>
                  <a:srgbClr val="0A1F61"/>
                </a:solidFill>
                <a:latin typeface="Tajawal Medium"/>
                <a:ea typeface="Tajawal Medium"/>
                <a:cs typeface="Tajawal Medium"/>
                <a:sym typeface="Tajawal Medium"/>
              </a:defRPr>
            </a:pPr>
            <a:r>
              <a:rPr i="1">
                <a:solidFill>
                  <a:schemeClr val="accent2"/>
                </a:solidFill>
              </a:rPr>
              <a:t>y = </a:t>
            </a:r>
            <a:r>
              <a:rPr>
                <a:solidFill>
                  <a:schemeClr val="accent2"/>
                </a:solidFill>
              </a:rPr>
              <a:t>1+ 3</a:t>
            </a:r>
            <a:r>
              <a:rPr i="1">
                <a:solidFill>
                  <a:schemeClr val="accent2"/>
                </a:solidFill>
              </a:rPr>
              <a:t>x</a:t>
            </a:r>
            <a:r>
              <a:rPr i="1"/>
              <a:t> </a:t>
            </a:r>
            <a:r>
              <a:t>is the equation of the line </a:t>
            </a:r>
          </a:p>
          <a:p>
            <a:pPr algn="l">
              <a:lnSpc>
                <a:spcPct val="113800"/>
              </a:lnSpc>
              <a:spcBef>
                <a:spcPts val="2000"/>
              </a:spcBef>
              <a:defRPr>
                <a:solidFill>
                  <a:srgbClr val="0A1F61"/>
                </a:solidFill>
                <a:latin typeface="Tajawal Medium"/>
                <a:ea typeface="Tajawal Medium"/>
                <a:cs typeface="Tajawal Medium"/>
                <a:sym typeface="Tajawal Medium"/>
              </a:defRPr>
            </a:pPr>
          </a:p>
          <a:p>
            <a:pPr algn="l">
              <a:lnSpc>
                <a:spcPct val="113800"/>
              </a:lnSpc>
              <a:spcBef>
                <a:spcPts val="2000"/>
              </a:spcBef>
              <a:defRPr>
                <a:solidFill>
                  <a:srgbClr val="0A1F61"/>
                </a:solidFill>
                <a:latin typeface="Tajawal Medium"/>
                <a:ea typeface="Tajawal Medium"/>
                <a:cs typeface="Tajawal Medium"/>
                <a:sym typeface="Tajawal Medium"/>
              </a:defRPr>
            </a:pPr>
          </a:p>
          <a:p>
            <a:pPr algn="l">
              <a:lnSpc>
                <a:spcPct val="120000"/>
              </a:lnSpc>
              <a:spcBef>
                <a:spcPts val="400"/>
              </a:spcBef>
              <a:defRPr sz="2900">
                <a:solidFill>
                  <a:srgbClr val="0A1F61"/>
                </a:solidFill>
                <a:latin typeface="Tajawal Medium"/>
                <a:ea typeface="Tajawal Medium"/>
                <a:cs typeface="Tajawal Medium"/>
                <a:sym typeface="Tajawal Medium"/>
              </a:defRPr>
            </a:pPr>
            <a:r>
              <a:t>Note: slope is the change in </a:t>
            </a:r>
            <a:r>
              <a:rPr i="1"/>
              <a:t>y</a:t>
            </a:r>
            <a:r>
              <a:t> per unit increases in </a:t>
            </a:r>
            <a:r>
              <a:rPr i="1"/>
              <a:t>x.</a:t>
            </a:r>
            <a:endParaRPr i="1"/>
          </a:p>
        </p:txBody>
      </p:sp>
      <p:sp>
        <p:nvSpPr>
          <p:cNvPr id="232" name="Google Shape;126;p4"/>
          <p:cNvSpPr txBox="1"/>
          <p:nvPr/>
        </p:nvSpPr>
        <p:spPr>
          <a:xfrm>
            <a:off x="5325853" y="1125093"/>
            <a:ext cx="11790862" cy="1033701"/>
          </a:xfrm>
          <a:prstGeom prst="rect">
            <a:avLst/>
          </a:prstGeom>
          <a:ln w="25400">
            <a:miter lim="400000"/>
          </a:ln>
          <a:extLst>
            <a:ext uri="{C572A759-6A51-4108-AA02-DFA0A04FC94B}">
              <ma14:wrappingTextBoxFlag xmlns:ma14="http://schemas.microsoft.com/office/mac/drawingml/2011/main" val="1"/>
            </a:ext>
          </a:extLst>
        </p:spPr>
        <p:txBody>
          <a:bodyPr lIns="91399" tIns="91399" rIns="91399" bIns="91399">
            <a:spAutoFit/>
          </a:bodyPr>
          <a:lstStyle>
            <a:lvl1pPr algn="l">
              <a:defRPr sz="5600">
                <a:solidFill>
                  <a:srgbClr val="FFFFFF"/>
                </a:solidFill>
                <a:latin typeface="Tajawal Medium"/>
                <a:ea typeface="Tajawal Medium"/>
                <a:cs typeface="Tajawal Medium"/>
                <a:sym typeface="Tajawal Medium"/>
              </a:defRPr>
            </a:lvl1pPr>
          </a:lstStyle>
          <a:p>
            <a:pPr/>
            <a:r>
              <a:t>The Straight Line and Applications</a:t>
            </a:r>
          </a:p>
        </p:txBody>
      </p:sp>
      <p:pic>
        <p:nvPicPr>
          <p:cNvPr id="233" name="Image" descr="Image"/>
          <p:cNvPicPr>
            <a:picLocks noChangeAspect="1"/>
          </p:cNvPicPr>
          <p:nvPr/>
        </p:nvPicPr>
        <p:blipFill>
          <a:blip r:embed="rId2">
            <a:extLst/>
          </a:blip>
          <a:stretch>
            <a:fillRect/>
          </a:stretch>
        </p:blipFill>
        <p:spPr>
          <a:xfrm>
            <a:off x="16145563" y="2901532"/>
            <a:ext cx="5699366" cy="8197513"/>
          </a:xfrm>
          <a:prstGeom prst="rect">
            <a:avLst/>
          </a:prstGeom>
          <a:ln w="12700">
            <a:miter lim="400000"/>
          </a:ln>
        </p:spPr>
      </p:pic>
      <p:sp>
        <p:nvSpPr>
          <p:cNvPr id="234" name="Figure 2.7: Deducing the equation of the line y = 1 4- 3."/>
          <p:cNvSpPr txBox="1"/>
          <p:nvPr/>
        </p:nvSpPr>
        <p:spPr>
          <a:xfrm>
            <a:off x="14680258" y="10926598"/>
            <a:ext cx="8629975" cy="1239926"/>
          </a:xfrm>
          <a:prstGeom prst="rect">
            <a:avLst/>
          </a:prstGeom>
          <a:ln w="25400">
            <a:miter lim="400000"/>
          </a:ln>
          <a:extLst>
            <a:ext uri="{C572A759-6A51-4108-AA02-DFA0A04FC94B}">
              <ma14:wrappingTextBoxFlag xmlns:ma14="http://schemas.microsoft.com/office/mac/drawingml/2011/main" val="1"/>
            </a:ext>
          </a:extLst>
        </p:spPr>
        <p:txBody>
          <a:bodyPr wrap="none" tIns="91439" bIns="91439">
            <a:spAutoFit/>
          </a:bodyPr>
          <a:lstStyle/>
          <a:p>
            <a:pPr algn="l" defTabSz="457200">
              <a:spcBef>
                <a:spcPts val="1200"/>
              </a:spcBef>
              <a:defRPr sz="2900">
                <a:solidFill>
                  <a:srgbClr val="0A1F61"/>
                </a:solidFill>
                <a:latin typeface="Times New Roman"/>
                <a:ea typeface="Times New Roman"/>
                <a:cs typeface="Times New Roman"/>
                <a:sym typeface="Times New Roman"/>
              </a:defRPr>
            </a:pPr>
            <a:r>
              <a:rPr b="1"/>
              <a:t>Figure 2.7</a:t>
            </a:r>
            <a:r>
              <a:t>: Deducing the equation of the line </a:t>
            </a:r>
            <a:r>
              <a:rPr i="1">
                <a:latin typeface="Times Roman"/>
                <a:ea typeface="Times Roman"/>
                <a:cs typeface="Times Roman"/>
                <a:sym typeface="Times Roman"/>
              </a:rPr>
              <a:t>y = </a:t>
            </a:r>
            <a:r>
              <a:t>1 4- 3. </a:t>
            </a:r>
            <a:endParaRPr>
              <a:latin typeface="Times Roman"/>
              <a:ea typeface="Times Roman"/>
              <a:cs typeface="Times Roman"/>
              <a:sym typeface="Times Roman"/>
            </a:endParaRPr>
          </a:p>
        </p:txBody>
      </p:sp>
    </p:spTree>
  </p:cSld>
  <p:clrMapOvr>
    <a:masterClrMapping/>
  </p:clrMapOvr>
  <p:transition xmlns:p14="http://schemas.microsoft.com/office/powerpoint/2010/main" spd="med" advClick="1"/>
</p:sld>
</file>

<file path=ppt/slides/slide2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36"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37" name="Rectangle 29"/>
          <p:cNvSpPr txBox="1"/>
          <p:nvPr/>
        </p:nvSpPr>
        <p:spPr>
          <a:xfrm>
            <a:off x="1921011" y="4243596"/>
            <a:ext cx="13558268" cy="2986119"/>
          </a:xfrm>
          <a:prstGeom prst="rect">
            <a:avLst/>
          </a:prstGeom>
          <a:ln w="25400">
            <a:miter lim="400000"/>
          </a:ln>
          <a:extLst>
            <a:ext uri="{C572A759-6A51-4108-AA02-DFA0A04FC94B}">
              <ma14:wrappingTextBoxFlag xmlns:ma14="http://schemas.microsoft.com/office/mac/drawingml/2011/main" val="1"/>
            </a:ext>
          </a:extLst>
        </p:spPr>
        <p:txBody>
          <a:bodyPr lIns="0" tIns="0" rIns="0" bIns="0">
            <a:spAutoFit/>
          </a:bodyPr>
          <a:lstStyle/>
          <a:p>
            <a:pPr marL="990600" indent="-990600" algn="just">
              <a:lnSpc>
                <a:spcPct val="120000"/>
              </a:lnSpc>
              <a:spcBef>
                <a:spcPts val="2400"/>
              </a:spcBef>
              <a:defRPr b="1">
                <a:solidFill>
                  <a:srgbClr val="0A1F61"/>
                </a:solidFill>
                <a:latin typeface="Tajawal Medium"/>
                <a:ea typeface="Tajawal Medium"/>
                <a:cs typeface="Tajawal Medium"/>
                <a:sym typeface="Tajawal Medium"/>
              </a:defRPr>
            </a:pPr>
            <a:r>
              <a:t>□ The equation of a line: </a:t>
            </a:r>
          </a:p>
          <a:p>
            <a:pPr algn="l">
              <a:lnSpc>
                <a:spcPct val="113800"/>
              </a:lnSpc>
              <a:spcBef>
                <a:spcPts val="2000"/>
              </a:spcBef>
              <a:defRPr>
                <a:solidFill>
                  <a:srgbClr val="0A1F61"/>
                </a:solidFill>
                <a:latin typeface="Tajawal Medium"/>
                <a:ea typeface="Tajawal Medium"/>
                <a:cs typeface="Tajawal Medium"/>
                <a:sym typeface="Tajawal Medium"/>
              </a:defRPr>
            </a:pPr>
            <a:r>
              <a:rPr b="1"/>
              <a:t>Solution: (a)</a:t>
            </a:r>
            <a:endParaRPr b="1"/>
          </a:p>
          <a:p>
            <a:pPr algn="l">
              <a:lnSpc>
                <a:spcPct val="113800"/>
              </a:lnSpc>
              <a:spcBef>
                <a:spcPts val="2000"/>
              </a:spcBef>
              <a:defRPr>
                <a:solidFill>
                  <a:srgbClr val="0A1F61"/>
                </a:solidFill>
                <a:latin typeface="Tajawal Medium"/>
                <a:ea typeface="Tajawal Medium"/>
                <a:cs typeface="Tajawal Medium"/>
                <a:sym typeface="Tajawal Medium"/>
              </a:defRPr>
            </a:pPr>
            <a:r>
              <a:rPr b="1"/>
              <a:t>Figure 2.8</a:t>
            </a:r>
            <a:r>
              <a:t> is simply </a:t>
            </a:r>
            <a:r>
              <a:rPr b="1"/>
              <a:t>Figure 2.7</a:t>
            </a:r>
            <a:r>
              <a:t> redrawn with the intercept referred to as </a:t>
            </a:r>
            <a14:m>
              <m:oMath>
                <m:r>
                  <a:rPr xmlns:a="http://schemas.openxmlformats.org/drawingml/2006/main" sz="4900" i="1">
                    <a:solidFill>
                      <a:srgbClr val="0A1F61"/>
                    </a:solidFill>
                    <a:latin typeface="Cambria Math" panose="02040503050406030204" pitchFamily="18" charset="0"/>
                  </a:rPr>
                  <m:t>c</m:t>
                </m:r>
              </m:oMath>
            </a14:m>
            <a:r>
              <a:t>, slope as </a:t>
            </a:r>
            <a14:m>
              <m:oMath>
                <m:r>
                  <a:rPr xmlns:a="http://schemas.openxmlformats.org/drawingml/2006/main" sz="4550" i="1">
                    <a:solidFill>
                      <a:srgbClr val="0A1F61"/>
                    </a:solidFill>
                    <a:latin typeface="Cambria Math" panose="02040503050406030204" pitchFamily="18" charset="0"/>
                  </a:rPr>
                  <m:t>m</m:t>
                </m:r>
              </m:oMath>
            </a14:m>
            <a:r>
              <a:t>.</a:t>
            </a:r>
          </a:p>
        </p:txBody>
      </p:sp>
      <p:sp>
        <p:nvSpPr>
          <p:cNvPr id="238" name="Google Shape;126;p4"/>
          <p:cNvSpPr txBox="1"/>
          <p:nvPr/>
        </p:nvSpPr>
        <p:spPr>
          <a:xfrm>
            <a:off x="5325853" y="1125093"/>
            <a:ext cx="11790862" cy="1033701"/>
          </a:xfrm>
          <a:prstGeom prst="rect">
            <a:avLst/>
          </a:prstGeom>
          <a:ln w="25400">
            <a:miter lim="400000"/>
          </a:ln>
          <a:extLst>
            <a:ext uri="{C572A759-6A51-4108-AA02-DFA0A04FC94B}">
              <ma14:wrappingTextBoxFlag xmlns:ma14="http://schemas.microsoft.com/office/mac/drawingml/2011/main" val="1"/>
            </a:ext>
          </a:extLst>
        </p:spPr>
        <p:txBody>
          <a:bodyPr lIns="91399" tIns="91399" rIns="91399" bIns="91399">
            <a:spAutoFit/>
          </a:bodyPr>
          <a:lstStyle>
            <a:lvl1pPr algn="l">
              <a:defRPr sz="5600">
                <a:solidFill>
                  <a:srgbClr val="FFFFFF"/>
                </a:solidFill>
                <a:latin typeface="Tajawal Medium"/>
                <a:ea typeface="Tajawal Medium"/>
                <a:cs typeface="Tajawal Medium"/>
                <a:sym typeface="Tajawal Medium"/>
              </a:defRPr>
            </a:lvl1pPr>
          </a:lstStyle>
          <a:p>
            <a:pPr/>
            <a:r>
              <a:t>The Straight Line and Applications</a:t>
            </a:r>
          </a:p>
        </p:txBody>
      </p:sp>
      <p:sp>
        <p:nvSpPr>
          <p:cNvPr id="239" name="Figure2.8 Deducing the equation of the line y=mx+c with m=3, c=1"/>
          <p:cNvSpPr txBox="1"/>
          <p:nvPr/>
        </p:nvSpPr>
        <p:spPr>
          <a:xfrm>
            <a:off x="12689760" y="10780176"/>
            <a:ext cx="10378500" cy="1157835"/>
          </a:xfrm>
          <a:prstGeom prst="rect">
            <a:avLst/>
          </a:prstGeom>
          <a:ln w="25400">
            <a:miter lim="400000"/>
          </a:ln>
          <a:extLst>
            <a:ext uri="{C572A759-6A51-4108-AA02-DFA0A04FC94B}">
              <ma14:wrappingTextBoxFlag xmlns:ma14="http://schemas.microsoft.com/office/mac/drawingml/2011/main" val="1"/>
            </a:ext>
          </a:extLst>
        </p:spPr>
        <p:txBody>
          <a:bodyPr wrap="none" tIns="91439" bIns="91439">
            <a:spAutoFit/>
          </a:bodyPr>
          <a:lstStyle/>
          <a:p>
            <a:pPr algn="l" defTabSz="457200">
              <a:spcBef>
                <a:spcPts val="1200"/>
              </a:spcBef>
              <a:defRPr sz="2900">
                <a:solidFill>
                  <a:srgbClr val="0A1F61"/>
                </a:solidFill>
                <a:latin typeface="Times New Roman"/>
                <a:ea typeface="Times New Roman"/>
                <a:cs typeface="Times New Roman"/>
                <a:sym typeface="Times New Roman"/>
              </a:defRPr>
            </a:pPr>
            <a:r>
              <a:rPr b="1"/>
              <a:t>Figure2.8 </a:t>
            </a:r>
            <a:r>
              <a:t>Deducing the equation of the line y=mx+c with m=3, c=1 </a:t>
            </a:r>
          </a:p>
        </p:txBody>
      </p:sp>
      <p:pic>
        <p:nvPicPr>
          <p:cNvPr id="240" name="Image" descr="Image"/>
          <p:cNvPicPr>
            <a:picLocks noChangeAspect="1"/>
          </p:cNvPicPr>
          <p:nvPr/>
        </p:nvPicPr>
        <p:blipFill>
          <a:blip r:embed="rId2">
            <a:extLst/>
          </a:blip>
          <a:stretch>
            <a:fillRect/>
          </a:stretch>
        </p:blipFill>
        <p:spPr>
          <a:xfrm>
            <a:off x="16696537" y="2873037"/>
            <a:ext cx="5232780" cy="7969926"/>
          </a:xfrm>
          <a:prstGeom prst="rect">
            <a:avLst/>
          </a:prstGeom>
          <a:ln w="12700">
            <a:miter lim="400000"/>
          </a:ln>
        </p:spPr>
      </p:pic>
    </p:spTree>
  </p:cSld>
  <p:clrMapOvr>
    <a:masterClrMapping/>
  </p:clrMapOvr>
  <p:transition xmlns:p14="http://schemas.microsoft.com/office/powerpoint/2010/main" spd="med" advClick="1"/>
</p:sld>
</file>

<file path=ppt/slides/slide2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42"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43" name="Rectangle 29"/>
          <p:cNvSpPr txBox="1"/>
          <p:nvPr/>
        </p:nvSpPr>
        <p:spPr>
          <a:xfrm>
            <a:off x="1921011" y="4243596"/>
            <a:ext cx="14567513" cy="2673760"/>
          </a:xfrm>
          <a:prstGeom prst="rect">
            <a:avLst/>
          </a:prstGeom>
          <a:ln w="25400">
            <a:miter lim="400000"/>
          </a:ln>
          <a:extLst>
            <a:ext uri="{C572A759-6A51-4108-AA02-DFA0A04FC94B}">
              <ma14:wrappingTextBoxFlag xmlns:ma14="http://schemas.microsoft.com/office/mac/drawingml/2011/main" val="1"/>
            </a:ext>
          </a:extLst>
        </p:spPr>
        <p:txBody>
          <a:bodyPr lIns="0" tIns="0" rIns="0" bIns="0">
            <a:spAutoFit/>
          </a:bodyPr>
          <a:lstStyle/>
          <a:p>
            <a:pPr marL="990600" indent="-990600" algn="just">
              <a:lnSpc>
                <a:spcPct val="120000"/>
              </a:lnSpc>
              <a:spcBef>
                <a:spcPts val="2400"/>
              </a:spcBef>
              <a:defRPr b="1">
                <a:solidFill>
                  <a:srgbClr val="0A1F61"/>
                </a:solidFill>
                <a:latin typeface="Tajawal Medium"/>
                <a:ea typeface="Tajawal Medium"/>
                <a:cs typeface="Tajawal Medium"/>
                <a:sym typeface="Tajawal Medium"/>
              </a:defRPr>
            </a:pPr>
            <a:r>
              <a:t>□ The equation of a line: </a:t>
            </a:r>
          </a:p>
          <a:p>
            <a:pPr algn="l">
              <a:lnSpc>
                <a:spcPct val="113800"/>
              </a:lnSpc>
              <a:spcBef>
                <a:spcPts val="2000"/>
              </a:spcBef>
              <a:defRPr>
                <a:solidFill>
                  <a:srgbClr val="0A1F61"/>
                </a:solidFill>
                <a:latin typeface="Tajawal Medium"/>
                <a:ea typeface="Tajawal Medium"/>
                <a:cs typeface="Tajawal Medium"/>
                <a:sym typeface="Tajawal Medium"/>
              </a:defRPr>
            </a:pPr>
            <a:r>
              <a:rPr b="1"/>
              <a:t>Solution: (a) </a:t>
            </a:r>
            <a:r>
              <a:t>Now observe the pattern relating the </a:t>
            </a:r>
            <a14:m>
              <m:oMath>
                <m:r>
                  <a:rPr xmlns:a="http://schemas.openxmlformats.org/drawingml/2006/main" sz="4100" i="1">
                    <a:solidFill>
                      <a:srgbClr val="0A1F61"/>
                    </a:solidFill>
                    <a:latin typeface="Cambria Math" panose="02040503050406030204" pitchFamily="18" charset="0"/>
                  </a:rPr>
                  <m:t>x</m:t>
                </m:r>
              </m:oMath>
            </a14:m>
            <a:r>
              <a:t> and </a:t>
            </a:r>
            <a14:m>
              <m:oMath>
                <m:r>
                  <a:rPr xmlns:a="http://schemas.openxmlformats.org/drawingml/2006/main" sz="4300" i="1">
                    <a:solidFill>
                      <a:srgbClr val="0A1F61"/>
                    </a:solidFill>
                    <a:latin typeface="Cambria Math" panose="02040503050406030204" pitchFamily="18" charset="0"/>
                  </a:rPr>
                  <m:t>y</m:t>
                </m:r>
              </m:oMath>
            </a14:m>
            <a:r>
              <a:t> values for selected points on the line. </a:t>
            </a:r>
          </a:p>
        </p:txBody>
      </p:sp>
      <p:sp>
        <p:nvSpPr>
          <p:cNvPr id="244" name="Google Shape;126;p4"/>
          <p:cNvSpPr txBox="1"/>
          <p:nvPr/>
        </p:nvSpPr>
        <p:spPr>
          <a:xfrm>
            <a:off x="5325853" y="1125093"/>
            <a:ext cx="11790862" cy="1033701"/>
          </a:xfrm>
          <a:prstGeom prst="rect">
            <a:avLst/>
          </a:prstGeom>
          <a:ln w="25400">
            <a:miter lim="400000"/>
          </a:ln>
          <a:extLst>
            <a:ext uri="{C572A759-6A51-4108-AA02-DFA0A04FC94B}">
              <ma14:wrappingTextBoxFlag xmlns:ma14="http://schemas.microsoft.com/office/mac/drawingml/2011/main" val="1"/>
            </a:ext>
          </a:extLst>
        </p:spPr>
        <p:txBody>
          <a:bodyPr lIns="91399" tIns="91399" rIns="91399" bIns="91399">
            <a:spAutoFit/>
          </a:bodyPr>
          <a:lstStyle>
            <a:lvl1pPr algn="l">
              <a:defRPr sz="5600">
                <a:solidFill>
                  <a:srgbClr val="FFFFFF"/>
                </a:solidFill>
                <a:latin typeface="Tajawal Medium"/>
                <a:ea typeface="Tajawal Medium"/>
                <a:cs typeface="Tajawal Medium"/>
                <a:sym typeface="Tajawal Medium"/>
              </a:defRPr>
            </a:lvl1pPr>
          </a:lstStyle>
          <a:p>
            <a:pPr/>
            <a:r>
              <a:t>The Straight Line and Applications</a:t>
            </a:r>
          </a:p>
        </p:txBody>
      </p:sp>
      <p:sp>
        <p:nvSpPr>
          <p:cNvPr id="245" name="Figure2.8 Deducing the equation of the line y=mx+c with m=3, c=1"/>
          <p:cNvSpPr txBox="1"/>
          <p:nvPr/>
        </p:nvSpPr>
        <p:spPr>
          <a:xfrm>
            <a:off x="12689760" y="10780176"/>
            <a:ext cx="10378500" cy="1157835"/>
          </a:xfrm>
          <a:prstGeom prst="rect">
            <a:avLst/>
          </a:prstGeom>
          <a:ln w="25400">
            <a:miter lim="400000"/>
          </a:ln>
          <a:extLst>
            <a:ext uri="{C572A759-6A51-4108-AA02-DFA0A04FC94B}">
              <ma14:wrappingTextBoxFlag xmlns:ma14="http://schemas.microsoft.com/office/mac/drawingml/2011/main" val="1"/>
            </a:ext>
          </a:extLst>
        </p:spPr>
        <p:txBody>
          <a:bodyPr wrap="none" tIns="91439" bIns="91439">
            <a:spAutoFit/>
          </a:bodyPr>
          <a:lstStyle/>
          <a:p>
            <a:pPr algn="l" defTabSz="457200">
              <a:spcBef>
                <a:spcPts val="1200"/>
              </a:spcBef>
              <a:defRPr sz="2900">
                <a:solidFill>
                  <a:srgbClr val="0A1F61"/>
                </a:solidFill>
                <a:latin typeface="Times New Roman"/>
                <a:ea typeface="Times New Roman"/>
                <a:cs typeface="Times New Roman"/>
                <a:sym typeface="Times New Roman"/>
              </a:defRPr>
            </a:pPr>
            <a:r>
              <a:rPr b="1"/>
              <a:t>Figure2.8 </a:t>
            </a:r>
            <a:r>
              <a:t>Deducing the equation of the line y=mx+c with m=3, c=1 </a:t>
            </a:r>
          </a:p>
        </p:txBody>
      </p:sp>
      <p:pic>
        <p:nvPicPr>
          <p:cNvPr id="246" name="Image" descr="Image"/>
          <p:cNvPicPr>
            <a:picLocks noChangeAspect="1"/>
          </p:cNvPicPr>
          <p:nvPr/>
        </p:nvPicPr>
        <p:blipFill>
          <a:blip r:embed="rId2">
            <a:extLst/>
          </a:blip>
          <a:stretch>
            <a:fillRect/>
          </a:stretch>
        </p:blipFill>
        <p:spPr>
          <a:xfrm>
            <a:off x="16696537" y="2873037"/>
            <a:ext cx="5232780" cy="7969926"/>
          </a:xfrm>
          <a:prstGeom prst="rect">
            <a:avLst/>
          </a:prstGeom>
          <a:ln w="12700">
            <a:miter lim="400000"/>
          </a:ln>
        </p:spPr>
      </p:pic>
      <p:graphicFrame>
        <p:nvGraphicFramePr>
          <p:cNvPr id="247" name="Google Shape;157;p8"/>
          <p:cNvGraphicFramePr/>
          <p:nvPr/>
        </p:nvGraphicFramePr>
        <p:xfrm>
          <a:off x="2036625" y="6589934"/>
          <a:ext cx="11638206" cy="4025901"/>
        </p:xfrm>
        <a:graphic xmlns:a="http://schemas.openxmlformats.org/drawingml/2006/main">
          <a:graphicData uri="http://schemas.openxmlformats.org/drawingml/2006/table">
            <a:tbl>
              <a:tblPr firstCol="0" firstRow="0" lastCol="0" lastRow="0" bandCol="0" bandRow="0" rtl="0">
                <a:tableStyleId>{4C3C2611-4C71-4FC5-86AE-919BDF0F9419}</a:tableStyleId>
              </a:tblPr>
              <a:tblGrid>
                <a:gridCol w="2513962"/>
                <a:gridCol w="3183863"/>
                <a:gridCol w="5914978"/>
              </a:tblGrid>
              <a:tr h="1125025">
                <a:tc>
                  <a:txBody>
                    <a:bodyPr/>
                    <a:lstStyle/>
                    <a:p>
                      <a:pPr algn="ctr">
                        <a:defRPr sz="1800"/>
                      </a:pPr>
                      <a:r>
                        <a:rPr b="1" sz="3200">
                          <a:solidFill>
                            <a:srgbClr val="0A1F61"/>
                          </a:solidFill>
                          <a:latin typeface="+mj-lt"/>
                          <a:ea typeface="+mj-ea"/>
                          <a:cs typeface="+mj-cs"/>
                          <a:sym typeface="Helvetica"/>
                        </a:rPr>
                        <a:t>x-value</a:t>
                      </a:r>
                    </a:p>
                  </a:txBody>
                  <a:tcPr marL="0" marR="0" marT="0" marB="0" anchor="b"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c>
                  <a:txBody>
                    <a:bodyPr/>
                    <a:lstStyle/>
                    <a:p>
                      <a:pPr algn="ctr">
                        <a:defRPr sz="1800"/>
                      </a:pPr>
                      <a:r>
                        <a:rPr b="1" sz="3200">
                          <a:solidFill>
                            <a:srgbClr val="0A1F61"/>
                          </a:solidFill>
                          <a:latin typeface="+mj-lt"/>
                          <a:ea typeface="+mj-ea"/>
                          <a:cs typeface="+mj-cs"/>
                          <a:sym typeface="Helvetica"/>
                        </a:rPr>
                        <a:t>y-value</a:t>
                      </a:r>
                    </a:p>
                  </a:txBody>
                  <a:tcPr marL="0" marR="0" marT="0" marB="0" anchor="b"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c>
                  <a:txBody>
                    <a:bodyPr/>
                    <a:lstStyle/>
                    <a:p>
                      <a:pPr algn="ctr">
                        <a:defRPr sz="1800"/>
                      </a:pPr>
                      <a:r>
                        <a:rPr b="1" sz="3200">
                          <a:solidFill>
                            <a:srgbClr val="0A1F61"/>
                          </a:solidFill>
                          <a:latin typeface="+mj-lt"/>
                          <a:ea typeface="+mj-ea"/>
                          <a:cs typeface="+mj-cs"/>
                          <a:sym typeface="Helvetica"/>
                        </a:rPr>
                        <a:t>Calculation of y-value</a:t>
                      </a:r>
                    </a:p>
                  </a:txBody>
                  <a:tcPr marL="0" marR="0" marT="0" marB="0" anchor="b"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r>
              <a:tr h="575297">
                <a:tc>
                  <a:txBody>
                    <a:bodyPr/>
                    <a:lstStyle/>
                    <a:p>
                      <a:pPr>
                        <a:defRPr i="1" sz="3200">
                          <a:solidFill>
                            <a:srgbClr val="0A1F61"/>
                          </a:solidFill>
                          <a:latin typeface="+mj-lt"/>
                          <a:ea typeface="+mj-ea"/>
                          <a:cs typeface="+mj-cs"/>
                          <a:sym typeface="Helvetica"/>
                        </a:defRPr>
                      </a:pPr>
                      <a:r>
                        <a:t>x = </a:t>
                      </a:r>
                      <a:r>
                        <a:rPr i="0"/>
                        <a:t>0</a:t>
                      </a:r>
                    </a:p>
                  </a:txBody>
                  <a:tcPr marL="0" marR="0" marT="0" marB="0" anchor="b"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c>
                  <a:txBody>
                    <a:bodyPr/>
                    <a:lstStyle/>
                    <a:p>
                      <a:pPr>
                        <a:defRPr sz="1800"/>
                      </a:pPr>
                      <a:r>
                        <a:rPr i="1" sz="3200">
                          <a:solidFill>
                            <a:srgbClr val="0A1F61"/>
                          </a:solidFill>
                          <a:latin typeface="+mj-lt"/>
                          <a:ea typeface="+mj-ea"/>
                          <a:cs typeface="+mj-cs"/>
                          <a:sym typeface="Helvetica"/>
                        </a:rPr>
                        <a:t>y=c</a:t>
                      </a:r>
                    </a:p>
                  </a:txBody>
                  <a:tcPr marL="0" marR="0" marT="0" marB="0" anchor="b"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c>
                  <a:txBody>
                    <a:bodyPr/>
                    <a:lstStyle/>
                    <a:p>
                      <a:pPr>
                        <a:defRPr sz="1800"/>
                      </a:pPr>
                      <a:r>
                        <a:rPr sz="3200">
                          <a:solidFill>
                            <a:srgbClr val="0A1F61"/>
                          </a:solidFill>
                          <a:latin typeface="+mj-lt"/>
                          <a:ea typeface="+mj-ea"/>
                          <a:cs typeface="+mj-cs"/>
                          <a:sym typeface="Helvetica"/>
                        </a:rPr>
                        <a:t>this is the intercept</a:t>
                      </a:r>
                    </a:p>
                  </a:txBody>
                  <a:tcPr marL="0" marR="0" marT="0" marB="0" anchor="b"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r>
              <a:tr h="575297">
                <a:tc>
                  <a:txBody>
                    <a:bodyPr/>
                    <a:lstStyle/>
                    <a:p>
                      <a:pPr>
                        <a:defRPr i="1" sz="3200">
                          <a:solidFill>
                            <a:srgbClr val="0A1F61"/>
                          </a:solidFill>
                          <a:latin typeface="+mj-lt"/>
                          <a:ea typeface="+mj-ea"/>
                          <a:cs typeface="+mj-cs"/>
                          <a:sym typeface="Helvetica"/>
                        </a:defRPr>
                      </a:pPr>
                      <a:r>
                        <a:t>x = </a:t>
                      </a:r>
                      <a:r>
                        <a:rPr i="0"/>
                        <a:t>1</a:t>
                      </a:r>
                    </a:p>
                  </a:txBody>
                  <a:tcPr marL="0" marR="0" marT="0" marB="0" anchor="b"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c>
                  <a:txBody>
                    <a:bodyPr/>
                    <a:lstStyle/>
                    <a:p>
                      <a:pPr>
                        <a:defRPr i="1" sz="3200">
                          <a:solidFill>
                            <a:srgbClr val="0A1F61"/>
                          </a:solidFill>
                          <a:latin typeface="+mj-lt"/>
                          <a:ea typeface="+mj-ea"/>
                          <a:cs typeface="+mj-cs"/>
                          <a:sym typeface="Helvetica"/>
                        </a:defRPr>
                      </a:pPr>
                      <a:r>
                        <a:t>y = c+m</a:t>
                      </a:r>
                      <a:r>
                        <a:rPr i="0"/>
                        <a:t>(1)</a:t>
                      </a:r>
                    </a:p>
                  </a:txBody>
                  <a:tcPr marL="0" marR="0" marT="0" marB="0" anchor="b"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c>
                  <a:txBody>
                    <a:bodyPr/>
                    <a:lstStyle/>
                    <a:p>
                      <a:pPr>
                        <a:defRPr i="1" sz="3200">
                          <a:solidFill>
                            <a:srgbClr val="0A1F61"/>
                          </a:solidFill>
                          <a:latin typeface="+mj-lt"/>
                          <a:ea typeface="+mj-ea"/>
                          <a:cs typeface="+mj-cs"/>
                          <a:sym typeface="Helvetica"/>
                        </a:defRPr>
                      </a:pPr>
                      <a:r>
                        <a:t>y = c+m</a:t>
                      </a:r>
                      <a:r>
                        <a:rPr i="0"/>
                        <a:t>(</a:t>
                      </a:r>
                      <a:r>
                        <a:t>x</a:t>
                      </a:r>
                      <a:r>
                        <a:rPr i="0"/>
                        <a:t>) </a:t>
                      </a:r>
                      <a:r>
                        <a:t>(x-value)</a:t>
                      </a:r>
                    </a:p>
                  </a:txBody>
                  <a:tcPr marL="0" marR="0" marT="0" marB="0" anchor="b"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r>
              <a:tr h="575297">
                <a:tc>
                  <a:txBody>
                    <a:bodyPr/>
                    <a:lstStyle/>
                    <a:p>
                      <a:pPr>
                        <a:defRPr i="1" sz="3200">
                          <a:solidFill>
                            <a:srgbClr val="0A1F61"/>
                          </a:solidFill>
                          <a:latin typeface="+mj-lt"/>
                          <a:ea typeface="+mj-ea"/>
                          <a:cs typeface="+mj-cs"/>
                          <a:sym typeface="Helvetica"/>
                        </a:defRPr>
                      </a:pPr>
                      <a:r>
                        <a:t>x = </a:t>
                      </a:r>
                      <a:r>
                        <a:rPr i="0"/>
                        <a:t>2</a:t>
                      </a:r>
                    </a:p>
                  </a:txBody>
                  <a:tcPr marL="0" marR="0" marT="0" marB="0" anchor="t"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c>
                  <a:txBody>
                    <a:bodyPr/>
                    <a:lstStyle/>
                    <a:p>
                      <a:pPr>
                        <a:defRPr i="1" sz="3200">
                          <a:solidFill>
                            <a:srgbClr val="0A1F61"/>
                          </a:solidFill>
                          <a:latin typeface="+mj-lt"/>
                          <a:ea typeface="+mj-ea"/>
                          <a:cs typeface="+mj-cs"/>
                          <a:sym typeface="Helvetica"/>
                        </a:defRPr>
                      </a:pPr>
                      <a:r>
                        <a:t>y = c+m</a:t>
                      </a:r>
                      <a:r>
                        <a:rPr i="0"/>
                        <a:t>(2)</a:t>
                      </a:r>
                    </a:p>
                  </a:txBody>
                  <a:tcPr marL="0" marR="0" marT="0" marB="0" anchor="t"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c>
                  <a:txBody>
                    <a:bodyPr/>
                    <a:lstStyle/>
                    <a:p>
                      <a:pPr>
                        <a:defRPr i="1" sz="3200">
                          <a:solidFill>
                            <a:srgbClr val="0A1F61"/>
                          </a:solidFill>
                          <a:latin typeface="+mj-lt"/>
                          <a:ea typeface="+mj-ea"/>
                          <a:cs typeface="+mj-cs"/>
                          <a:sym typeface="Helvetica"/>
                        </a:defRPr>
                      </a:pPr>
                      <a:r>
                        <a:t>y = c+m</a:t>
                      </a:r>
                      <a:r>
                        <a:rPr i="0"/>
                        <a:t>(</a:t>
                      </a:r>
                      <a:r>
                        <a:t>x</a:t>
                      </a:r>
                      <a:r>
                        <a:rPr i="0"/>
                        <a:t>)</a:t>
                      </a:r>
                      <a:r>
                        <a:t> (x-value)</a:t>
                      </a:r>
                    </a:p>
                  </a:txBody>
                  <a:tcPr marL="0" marR="0" marT="0" marB="0" anchor="t"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r>
              <a:tr h="575297">
                <a:tc>
                  <a:txBody>
                    <a:bodyPr/>
                    <a:lstStyle/>
                    <a:p>
                      <a:pPr>
                        <a:defRPr i="1" sz="3200">
                          <a:solidFill>
                            <a:srgbClr val="0A1F61"/>
                          </a:solidFill>
                          <a:latin typeface="+mj-lt"/>
                          <a:ea typeface="+mj-ea"/>
                          <a:cs typeface="+mj-cs"/>
                          <a:sym typeface="Helvetica"/>
                        </a:defRPr>
                      </a:pPr>
                      <a:r>
                        <a:t>x = </a:t>
                      </a:r>
                      <a:r>
                        <a:rPr i="0"/>
                        <a:t>3</a:t>
                      </a:r>
                    </a:p>
                  </a:txBody>
                  <a:tcPr marL="0" marR="0" marT="0" marB="0" anchor="b"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c>
                  <a:txBody>
                    <a:bodyPr/>
                    <a:lstStyle/>
                    <a:p>
                      <a:pPr>
                        <a:defRPr i="1" sz="3200">
                          <a:solidFill>
                            <a:srgbClr val="0A1F61"/>
                          </a:solidFill>
                          <a:latin typeface="+mj-lt"/>
                          <a:ea typeface="+mj-ea"/>
                          <a:cs typeface="+mj-cs"/>
                          <a:sym typeface="Helvetica"/>
                        </a:defRPr>
                      </a:pPr>
                      <a:r>
                        <a:t>y = c+m</a:t>
                      </a:r>
                      <a:r>
                        <a:rPr i="0"/>
                        <a:t>(3)</a:t>
                      </a:r>
                    </a:p>
                  </a:txBody>
                  <a:tcPr marL="0" marR="0" marT="0" marB="0" anchor="b"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c>
                  <a:txBody>
                    <a:bodyPr/>
                    <a:lstStyle/>
                    <a:p>
                      <a:pPr>
                        <a:defRPr i="1" sz="3200">
                          <a:solidFill>
                            <a:srgbClr val="0A1F61"/>
                          </a:solidFill>
                          <a:latin typeface="+mj-lt"/>
                          <a:ea typeface="+mj-ea"/>
                          <a:cs typeface="+mj-cs"/>
                          <a:sym typeface="Helvetica"/>
                        </a:defRPr>
                      </a:pPr>
                      <a:r>
                        <a:t>y = c+m</a:t>
                      </a:r>
                      <a:r>
                        <a:rPr i="0"/>
                        <a:t>(</a:t>
                      </a:r>
                      <a:r>
                        <a:t>x</a:t>
                      </a:r>
                      <a:r>
                        <a:rPr i="0"/>
                        <a:t>) </a:t>
                      </a:r>
                      <a:r>
                        <a:t>(x-value)</a:t>
                      </a:r>
                    </a:p>
                  </a:txBody>
                  <a:tcPr marL="0" marR="0" marT="0" marB="0" anchor="b"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r>
              <a:tr h="575297">
                <a:tc>
                  <a:txBody>
                    <a:bodyPr/>
                    <a:lstStyle/>
                    <a:p>
                      <a:pPr>
                        <a:defRPr sz="1800"/>
                      </a:pPr>
                      <a:r>
                        <a:rPr sz="3200">
                          <a:solidFill>
                            <a:srgbClr val="0A1F61"/>
                          </a:solidFill>
                          <a:latin typeface="+mj-lt"/>
                          <a:ea typeface="+mj-ea"/>
                          <a:cs typeface="+mj-cs"/>
                          <a:sym typeface="Helvetica"/>
                        </a:rPr>
                        <a:t>any -value</a:t>
                      </a:r>
                    </a:p>
                  </a:txBody>
                  <a:tcPr marL="0" marR="0" marT="0" marB="0" anchor="t"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c>
                  <a:txBody>
                    <a:bodyPr/>
                    <a:lstStyle/>
                    <a:p>
                      <a:pPr>
                        <a:defRPr i="1" sz="3200">
                          <a:solidFill>
                            <a:srgbClr val="0A1F61"/>
                          </a:solidFill>
                          <a:latin typeface="+mj-lt"/>
                          <a:ea typeface="+mj-ea"/>
                          <a:cs typeface="+mj-cs"/>
                          <a:sym typeface="Helvetica"/>
                        </a:defRPr>
                      </a:pPr>
                      <a:r>
                        <a:t>y = c+m</a:t>
                      </a:r>
                      <a:r>
                        <a:rPr i="0"/>
                        <a:t>(</a:t>
                      </a:r>
                      <a:r>
                        <a:t>x</a:t>
                      </a:r>
                      <a:r>
                        <a:rPr i="0"/>
                        <a:t>)</a:t>
                      </a:r>
                    </a:p>
                  </a:txBody>
                  <a:tcPr marL="0" marR="0" marT="0" marB="0" anchor="t"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c>
                  <a:txBody>
                    <a:bodyPr/>
                    <a:lstStyle/>
                    <a:p>
                      <a:pPr>
                        <a:defRPr i="1" sz="3200">
                          <a:solidFill>
                            <a:srgbClr val="0A1F61"/>
                          </a:solidFill>
                          <a:latin typeface="+mj-lt"/>
                          <a:ea typeface="+mj-ea"/>
                          <a:cs typeface="+mj-cs"/>
                          <a:sym typeface="Helvetica"/>
                        </a:defRPr>
                      </a:pPr>
                      <a:r>
                        <a:t>y = c+m</a:t>
                      </a:r>
                      <a:r>
                        <a:rPr i="0"/>
                        <a:t>(</a:t>
                      </a:r>
                      <a:r>
                        <a:t>x</a:t>
                      </a:r>
                      <a:r>
                        <a:rPr i="0"/>
                        <a:t>)</a:t>
                      </a:r>
                      <a:r>
                        <a:t> (x-value)</a:t>
                      </a:r>
                    </a:p>
                  </a:txBody>
                  <a:tcPr marL="0" marR="0" marT="0" marB="0" anchor="t"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r>
            </a:tbl>
          </a:graphicData>
        </a:graphic>
      </p:graphicFrame>
    </p:spTree>
  </p:cSld>
  <p:clrMapOvr>
    <a:masterClrMapping/>
  </p:clrMapOvr>
  <p:transition xmlns:p14="http://schemas.microsoft.com/office/powerpoint/2010/main" spd="med" advClick="1"/>
</p:sld>
</file>

<file path=ppt/slides/slide2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49"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50" name="Rectangle 29"/>
          <p:cNvSpPr txBox="1"/>
          <p:nvPr/>
        </p:nvSpPr>
        <p:spPr>
          <a:xfrm>
            <a:off x="1921011" y="4243596"/>
            <a:ext cx="13254211" cy="6281268"/>
          </a:xfrm>
          <a:prstGeom prst="rect">
            <a:avLst/>
          </a:prstGeom>
          <a:ln w="25400">
            <a:miter lim="400000"/>
          </a:ln>
          <a:extLst>
            <a:ext uri="{C572A759-6A51-4108-AA02-DFA0A04FC94B}">
              <ma14:wrappingTextBoxFlag xmlns:ma14="http://schemas.microsoft.com/office/mac/drawingml/2011/main" val="1"/>
            </a:ext>
          </a:extLst>
        </p:spPr>
        <p:txBody>
          <a:bodyPr lIns="0" tIns="0" rIns="0" bIns="0">
            <a:spAutoFit/>
          </a:bodyPr>
          <a:lstStyle/>
          <a:p>
            <a:pPr marL="990600" indent="-990600" algn="just">
              <a:lnSpc>
                <a:spcPct val="120000"/>
              </a:lnSpc>
              <a:spcBef>
                <a:spcPts val="2400"/>
              </a:spcBef>
              <a:defRPr b="1">
                <a:solidFill>
                  <a:srgbClr val="0A1F61"/>
                </a:solidFill>
                <a:latin typeface="Tajawal Medium"/>
                <a:ea typeface="Tajawal Medium"/>
                <a:cs typeface="Tajawal Medium"/>
                <a:sym typeface="Tajawal Medium"/>
              </a:defRPr>
            </a:pPr>
            <a:r>
              <a:t>□ The equation of a line: </a:t>
            </a:r>
          </a:p>
          <a:p>
            <a:pPr algn="l">
              <a:lnSpc>
                <a:spcPct val="113800"/>
              </a:lnSpc>
              <a:spcBef>
                <a:spcPts val="2000"/>
              </a:spcBef>
              <a:defRPr>
                <a:solidFill>
                  <a:srgbClr val="0A1F61"/>
                </a:solidFill>
                <a:latin typeface="Tajawal Medium"/>
                <a:ea typeface="Tajawal Medium"/>
                <a:cs typeface="Tajawal Medium"/>
                <a:sym typeface="Tajawal Medium"/>
              </a:defRPr>
            </a:pPr>
            <a:r>
              <a:rPr b="1"/>
              <a:t>Solution: (a)</a:t>
            </a:r>
            <a:endParaRPr b="1"/>
          </a:p>
          <a:p>
            <a:pPr algn="l">
              <a:lnSpc>
                <a:spcPct val="113800"/>
              </a:lnSpc>
              <a:spcBef>
                <a:spcPts val="2000"/>
              </a:spcBef>
              <a:defRPr>
                <a:solidFill>
                  <a:srgbClr val="0A1F61"/>
                </a:solidFill>
                <a:latin typeface="Tajawal Medium"/>
                <a:ea typeface="Tajawal Medium"/>
                <a:cs typeface="Tajawal Medium"/>
                <a:sym typeface="Tajawal Medium"/>
              </a:defRPr>
            </a:pPr>
            <a:r>
              <a:t>For each value of </a:t>
            </a:r>
            <a14:m>
              <m:oMath>
                <m:r>
                  <a:rPr xmlns:a="http://schemas.openxmlformats.org/drawingml/2006/main" sz="4100" i="1">
                    <a:solidFill>
                      <a:srgbClr val="0A1F61"/>
                    </a:solidFill>
                    <a:latin typeface="Cambria Math" panose="02040503050406030204" pitchFamily="18" charset="0"/>
                  </a:rPr>
                  <m:t>x</m:t>
                </m:r>
              </m:oMath>
            </a14:m>
            <a:r>
              <a:t>, the </a:t>
            </a:r>
            <a14:m>
              <m:oMath>
                <m:r>
                  <a:rPr xmlns:a="http://schemas.openxmlformats.org/drawingml/2006/main" sz="4300" i="1">
                    <a:solidFill>
                      <a:srgbClr val="0A1F61"/>
                    </a:solidFill>
                    <a:latin typeface="Cambria Math" panose="02040503050406030204" pitchFamily="18" charset="0"/>
                  </a:rPr>
                  <m:t>y</m:t>
                </m:r>
              </m:oMath>
            </a14:m>
            <a:r>
              <a:t>-coordinate is calculated by the formula: </a:t>
            </a:r>
          </a:p>
          <a:p>
            <a:pPr algn="ctr">
              <a:lnSpc>
                <a:spcPct val="113800"/>
              </a:lnSpc>
              <a:spcBef>
                <a:spcPts val="2000"/>
              </a:spcBef>
              <a:defRPr>
                <a:solidFill>
                  <a:srgbClr val="0A1F61"/>
                </a:solidFill>
                <a:latin typeface="Tajawal Medium"/>
                <a:ea typeface="Tajawal Medium"/>
                <a:cs typeface="Tajawal Medium"/>
                <a:sym typeface="Tajawal Medium"/>
              </a:defRPr>
            </a:pPr>
            <a14:m>
              <m:oMath>
                <m:r>
                  <a:rPr xmlns:a="http://schemas.openxmlformats.org/drawingml/2006/main" sz="4300" i="1">
                    <a:solidFill>
                      <a:srgbClr val="0A1F61"/>
                    </a:solidFill>
                    <a:latin typeface="Cambria Math" panose="02040503050406030204" pitchFamily="18" charset="0"/>
                  </a:rPr>
                  <m:t>y</m:t>
                </m:r>
                <m:r>
                  <a:rPr xmlns:a="http://schemas.openxmlformats.org/drawingml/2006/main" sz="4300" i="1">
                    <a:solidFill>
                      <a:srgbClr val="0A1F61"/>
                    </a:solidFill>
                    <a:latin typeface="Cambria Math" panose="02040503050406030204" pitchFamily="18" charset="0"/>
                  </a:rPr>
                  <m:t>=</m:t>
                </m:r>
                <m:r>
                  <a:rPr xmlns:a="http://schemas.openxmlformats.org/drawingml/2006/main" sz="4300" i="1">
                    <a:solidFill>
                      <a:srgbClr val="0A1F61"/>
                    </a:solidFill>
                    <a:latin typeface="Cambria Math" panose="02040503050406030204" pitchFamily="18" charset="0"/>
                  </a:rPr>
                  <m:t>c</m:t>
                </m:r>
                <m:r>
                  <a:rPr xmlns:a="http://schemas.openxmlformats.org/drawingml/2006/main" sz="4300" i="1">
                    <a:solidFill>
                      <a:srgbClr val="0A1F61"/>
                    </a:solidFill>
                    <a:latin typeface="Cambria Math" panose="02040503050406030204" pitchFamily="18" charset="0"/>
                  </a:rPr>
                  <m:t>+</m:t>
                </m:r>
                <m:r>
                  <a:rPr xmlns:a="http://schemas.openxmlformats.org/drawingml/2006/main" sz="4300" i="1">
                    <a:solidFill>
                      <a:srgbClr val="0A1F61"/>
                    </a:solidFill>
                    <a:latin typeface="Cambria Math" panose="02040503050406030204" pitchFamily="18" charset="0"/>
                  </a:rPr>
                  <m:t>m</m:t>
                </m:r>
                <m:r>
                  <a:rPr xmlns:a="http://schemas.openxmlformats.org/drawingml/2006/main" sz="4300" i="1">
                    <a:solidFill>
                      <a:srgbClr val="0A1F61"/>
                    </a:solidFill>
                    <a:latin typeface="Cambria Math" panose="02040503050406030204" pitchFamily="18" charset="0"/>
                  </a:rPr>
                  <m:t>x</m:t>
                </m:r>
                <m:r>
                  <m:rPr>
                    <m:nor/>
                  </m:rPr>
                  <a:rPr xmlns:a="http://schemas.openxmlformats.org/drawingml/2006/main" sz="4300" i="1">
                    <a:solidFill>
                      <a:srgbClr val="0A1F61"/>
                    </a:solidFill>
                    <a:latin typeface="Cambria Math" panose="02040503050406030204" pitchFamily="18" charset="0"/>
                  </a:rPr>
                  <m:t>or</m:t>
                </m:r>
                <m:r>
                  <a:rPr xmlns:a="http://schemas.openxmlformats.org/drawingml/2006/main" sz="4300" i="1">
                    <a:solidFill>
                      <a:srgbClr val="0A1F61"/>
                    </a:solidFill>
                    <a:latin typeface="Cambria Math" panose="02040503050406030204" pitchFamily="18" charset="0"/>
                  </a:rPr>
                  <m:t>y</m:t>
                </m:r>
                <m:r>
                  <a:rPr xmlns:a="http://schemas.openxmlformats.org/drawingml/2006/main" sz="4300" i="1">
                    <a:solidFill>
                      <a:srgbClr val="0A1F61"/>
                    </a:solidFill>
                    <a:latin typeface="Cambria Math" panose="02040503050406030204" pitchFamily="18" charset="0"/>
                  </a:rPr>
                  <m:t>=</m:t>
                </m:r>
                <m:r>
                  <a:rPr xmlns:a="http://schemas.openxmlformats.org/drawingml/2006/main" sz="4300" i="1">
                    <a:solidFill>
                      <a:srgbClr val="0A1F61"/>
                    </a:solidFill>
                    <a:latin typeface="Cambria Math" panose="02040503050406030204" pitchFamily="18" charset="0"/>
                  </a:rPr>
                  <m:t>m</m:t>
                </m:r>
                <m:r>
                  <a:rPr xmlns:a="http://schemas.openxmlformats.org/drawingml/2006/main" sz="4300" i="1">
                    <a:solidFill>
                      <a:srgbClr val="0A1F61"/>
                    </a:solidFill>
                    <a:latin typeface="Cambria Math" panose="02040503050406030204" pitchFamily="18" charset="0"/>
                  </a:rPr>
                  <m:t>x</m:t>
                </m:r>
                <m:r>
                  <a:rPr xmlns:a="http://schemas.openxmlformats.org/drawingml/2006/main" sz="4300" i="1">
                    <a:solidFill>
                      <a:srgbClr val="0A1F61"/>
                    </a:solidFill>
                    <a:latin typeface="Cambria Math" panose="02040503050406030204" pitchFamily="18" charset="0"/>
                  </a:rPr>
                  <m:t>+</m:t>
                </m:r>
                <m:r>
                  <a:rPr xmlns:a="http://schemas.openxmlformats.org/drawingml/2006/main" sz="4300" i="1">
                    <a:solidFill>
                      <a:srgbClr val="0A1F61"/>
                    </a:solidFill>
                    <a:latin typeface="Cambria Math" panose="02040503050406030204" pitchFamily="18" charset="0"/>
                  </a:rPr>
                  <m:t>c</m:t>
                </m:r>
              </m:oMath>
            </a14:m>
            <a:r>
              <a:t>  </a:t>
            </a:r>
          </a:p>
          <a:p>
            <a:pPr algn="l">
              <a:lnSpc>
                <a:spcPct val="113800"/>
              </a:lnSpc>
              <a:spcBef>
                <a:spcPts val="2000"/>
              </a:spcBef>
              <a:defRPr>
                <a:solidFill>
                  <a:srgbClr val="0A1F61"/>
                </a:solidFill>
                <a:latin typeface="Tajawal Medium"/>
                <a:ea typeface="Tajawal Medium"/>
                <a:cs typeface="Tajawal Medium"/>
                <a:sym typeface="Tajawal Medium"/>
              </a:defRPr>
            </a:pPr>
            <a:r>
              <a:t>is the equation of the line </a:t>
            </a:r>
          </a:p>
          <a:p>
            <a:pPr algn="l">
              <a:lnSpc>
                <a:spcPct val="113800"/>
              </a:lnSpc>
              <a:spcBef>
                <a:spcPts val="2000"/>
              </a:spcBef>
              <a:defRPr>
                <a:solidFill>
                  <a:srgbClr val="0A1F61"/>
                </a:solidFill>
                <a:latin typeface="Tajawal Medium"/>
                <a:ea typeface="Tajawal Medium"/>
                <a:cs typeface="Tajawal Medium"/>
                <a:sym typeface="Tajawal Medium"/>
              </a:defRPr>
            </a:pPr>
            <a:r>
              <a:t>Hence, if the slope and intercept of a line are given, the equation of that line may be obtained by substituting the given values of </a:t>
            </a:r>
            <a14:m>
              <m:oMath>
                <m:r>
                  <a:rPr xmlns:a="http://schemas.openxmlformats.org/drawingml/2006/main" sz="4550" i="1">
                    <a:solidFill>
                      <a:srgbClr val="0A1F61"/>
                    </a:solidFill>
                    <a:latin typeface="Cambria Math" panose="02040503050406030204" pitchFamily="18" charset="0"/>
                  </a:rPr>
                  <m:t>m</m:t>
                </m:r>
              </m:oMath>
            </a14:m>
            <a:r>
              <a:t> and </a:t>
            </a:r>
            <a14:m>
              <m:oMath>
                <m:r>
                  <a:rPr xmlns:a="http://schemas.openxmlformats.org/drawingml/2006/main" sz="4900" i="1">
                    <a:solidFill>
                      <a:srgbClr val="0A1F61"/>
                    </a:solidFill>
                    <a:latin typeface="Cambria Math" panose="02040503050406030204" pitchFamily="18" charset="0"/>
                  </a:rPr>
                  <m:t>c</m:t>
                </m:r>
              </m:oMath>
            </a14:m>
            <a:r>
              <a:t> into the general formula </a:t>
            </a:r>
            <a14:m>
              <m:oMath>
                <m:r>
                  <a:rPr xmlns:a="http://schemas.openxmlformats.org/drawingml/2006/main" sz="4350" i="1">
                    <a:solidFill>
                      <a:srgbClr val="0A1F61"/>
                    </a:solidFill>
                    <a:latin typeface="Cambria Math" panose="02040503050406030204" pitchFamily="18" charset="0"/>
                  </a:rPr>
                  <m:t>y</m:t>
                </m:r>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m</m:t>
                </m:r>
                <m:r>
                  <a:rPr xmlns:a="http://schemas.openxmlformats.org/drawingml/2006/main" sz="4350" i="1">
                    <a:solidFill>
                      <a:srgbClr val="0A1F61"/>
                    </a:solidFill>
                    <a:latin typeface="Cambria Math" panose="02040503050406030204" pitchFamily="18" charset="0"/>
                  </a:rPr>
                  <m:t>x</m:t>
                </m:r>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c</m:t>
                </m:r>
                <m:r>
                  <a:rPr xmlns:a="http://schemas.openxmlformats.org/drawingml/2006/main" sz="4350" i="1">
                    <a:solidFill>
                      <a:srgbClr val="0A1F61"/>
                    </a:solidFill>
                    <a:latin typeface="Cambria Math" panose="02040503050406030204" pitchFamily="18" charset="0"/>
                  </a:rPr>
                  <m:t>.</m:t>
                </m:r>
              </m:oMath>
            </a14:m>
          </a:p>
        </p:txBody>
      </p:sp>
      <p:sp>
        <p:nvSpPr>
          <p:cNvPr id="251" name="Google Shape;126;p4"/>
          <p:cNvSpPr txBox="1"/>
          <p:nvPr/>
        </p:nvSpPr>
        <p:spPr>
          <a:xfrm>
            <a:off x="5325853" y="1125093"/>
            <a:ext cx="11790862" cy="1033701"/>
          </a:xfrm>
          <a:prstGeom prst="rect">
            <a:avLst/>
          </a:prstGeom>
          <a:ln w="25400">
            <a:miter lim="400000"/>
          </a:ln>
          <a:extLst>
            <a:ext uri="{C572A759-6A51-4108-AA02-DFA0A04FC94B}">
              <ma14:wrappingTextBoxFlag xmlns:ma14="http://schemas.microsoft.com/office/mac/drawingml/2011/main" val="1"/>
            </a:ext>
          </a:extLst>
        </p:spPr>
        <p:txBody>
          <a:bodyPr lIns="91399" tIns="91399" rIns="91399" bIns="91399">
            <a:spAutoFit/>
          </a:bodyPr>
          <a:lstStyle>
            <a:lvl1pPr algn="l">
              <a:defRPr sz="5600">
                <a:solidFill>
                  <a:srgbClr val="FFFFFF"/>
                </a:solidFill>
                <a:latin typeface="Tajawal Medium"/>
                <a:ea typeface="Tajawal Medium"/>
                <a:cs typeface="Tajawal Medium"/>
                <a:sym typeface="Tajawal Medium"/>
              </a:defRPr>
            </a:lvl1pPr>
          </a:lstStyle>
          <a:p>
            <a:pPr/>
            <a:r>
              <a:t>The Straight Line and Applications</a:t>
            </a:r>
          </a:p>
        </p:txBody>
      </p:sp>
      <p:pic>
        <p:nvPicPr>
          <p:cNvPr id="252" name="Image" descr="Image"/>
          <p:cNvPicPr>
            <a:picLocks noChangeAspect="1"/>
          </p:cNvPicPr>
          <p:nvPr/>
        </p:nvPicPr>
        <p:blipFill>
          <a:blip r:embed="rId2">
            <a:extLst/>
          </a:blip>
          <a:stretch>
            <a:fillRect/>
          </a:stretch>
        </p:blipFill>
        <p:spPr>
          <a:xfrm>
            <a:off x="16129939" y="3760930"/>
            <a:ext cx="6168255" cy="5627180"/>
          </a:xfrm>
          <a:prstGeom prst="rect">
            <a:avLst/>
          </a:prstGeom>
          <a:ln w="12700">
            <a:miter lim="400000"/>
          </a:ln>
        </p:spPr>
      </p:pic>
      <p:sp>
        <p:nvSpPr>
          <p:cNvPr id="253" name="Figure 2.9 Graph of the line y = x"/>
          <p:cNvSpPr txBox="1"/>
          <p:nvPr/>
        </p:nvSpPr>
        <p:spPr>
          <a:xfrm>
            <a:off x="16056804" y="9271595"/>
            <a:ext cx="5651025" cy="627381"/>
          </a:xfrm>
          <a:prstGeom prst="rect">
            <a:avLst/>
          </a:prstGeom>
          <a:ln w="25400">
            <a:miter lim="400000"/>
          </a:ln>
          <a:extLst>
            <a:ext uri="{C572A759-6A51-4108-AA02-DFA0A04FC94B}">
              <ma14:wrappingTextBoxFlag xmlns:ma14="http://schemas.microsoft.com/office/mac/drawingml/2011/main" val="1"/>
            </a:ext>
          </a:extLst>
        </p:spPr>
        <p:txBody>
          <a:bodyPr wrap="none" tIns="91439" bIns="91439">
            <a:spAutoFit/>
          </a:bodyPr>
          <a:lstStyle/>
          <a:p>
            <a:pPr algn="l" defTabSz="457200">
              <a:spcBef>
                <a:spcPts val="1200"/>
              </a:spcBef>
              <a:defRPr sz="2900">
                <a:solidFill>
                  <a:srgbClr val="0A1F61"/>
                </a:solidFill>
                <a:latin typeface="Tajawal Medium"/>
                <a:ea typeface="Tajawal Medium"/>
                <a:cs typeface="Tajawal Medium"/>
                <a:sym typeface="Tajawal Medium"/>
              </a:defRPr>
            </a:pPr>
            <a:r>
              <a:rPr b="1"/>
              <a:t>Figure 2.9 </a:t>
            </a:r>
            <a:r>
              <a:t>Graph of the line </a:t>
            </a:r>
            <a:r>
              <a:rPr i="1"/>
              <a:t>y = x</a:t>
            </a:r>
          </a:p>
        </p:txBody>
      </p:sp>
    </p:spTree>
  </p:cSld>
  <p:clrMapOvr>
    <a:masterClrMapping/>
  </p:clrMapOvr>
  <p:transition xmlns:p14="http://schemas.microsoft.com/office/powerpoint/2010/main" spd="med" advClick="1"/>
</p:sld>
</file>

<file path=ppt/slides/slide2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55"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56" name="Rectangle 29"/>
          <p:cNvSpPr txBox="1"/>
          <p:nvPr/>
        </p:nvSpPr>
        <p:spPr>
          <a:xfrm>
            <a:off x="1921011" y="4243596"/>
            <a:ext cx="19066203" cy="5136039"/>
          </a:xfrm>
          <a:prstGeom prst="rect">
            <a:avLst/>
          </a:prstGeom>
          <a:ln w="25400">
            <a:miter lim="400000"/>
          </a:ln>
          <a:extLst>
            <a:ext uri="{C572A759-6A51-4108-AA02-DFA0A04FC94B}">
              <ma14:wrappingTextBoxFlag xmlns:ma14="http://schemas.microsoft.com/office/mac/drawingml/2011/main" val="1"/>
            </a:ext>
          </a:extLst>
        </p:spPr>
        <p:txBody>
          <a:bodyPr lIns="0" tIns="0" rIns="0" bIns="0">
            <a:spAutoFit/>
          </a:bodyPr>
          <a:lstStyle/>
          <a:p>
            <a:pPr marL="990600" indent="-990600" algn="just">
              <a:lnSpc>
                <a:spcPct val="120000"/>
              </a:lnSpc>
              <a:spcBef>
                <a:spcPts val="2400"/>
              </a:spcBef>
              <a:defRPr b="1">
                <a:solidFill>
                  <a:srgbClr val="0A1F61"/>
                </a:solidFill>
                <a:latin typeface="Tajawal Medium"/>
                <a:ea typeface="Tajawal Medium"/>
                <a:cs typeface="Tajawal Medium"/>
                <a:sym typeface="Tajawal Medium"/>
              </a:defRPr>
            </a:pPr>
            <a:r>
              <a:t>□ Horizontal intercepts  </a:t>
            </a:r>
          </a:p>
          <a:p>
            <a:pPr algn="l">
              <a:lnSpc>
                <a:spcPct val="113800"/>
              </a:lnSpc>
              <a:spcBef>
                <a:spcPts val="2000"/>
              </a:spcBef>
              <a:defRPr>
                <a:solidFill>
                  <a:srgbClr val="0A1F61"/>
                </a:solidFill>
                <a:latin typeface="Tajawal Medium"/>
                <a:ea typeface="Tajawal Medium"/>
                <a:cs typeface="Tajawal Medium"/>
                <a:sym typeface="Tajawal Medium"/>
              </a:defRPr>
            </a:pPr>
            <a:r>
              <a:t>The point where the line crosses the horizontal axis. This calculation uses the fact that every point on the horizontal axis has a </a:t>
            </a:r>
            <a14:m>
              <m:oMath>
                <m:r>
                  <a:rPr xmlns:a="http://schemas.openxmlformats.org/drawingml/2006/main" sz="4300" i="1">
                    <a:solidFill>
                      <a:srgbClr val="0A1F61"/>
                    </a:solidFill>
                    <a:latin typeface="Cambria Math" panose="02040503050406030204" pitchFamily="18" charset="0"/>
                  </a:rPr>
                  <m:t>y</m:t>
                </m:r>
              </m:oMath>
            </a14:m>
            <a:r>
              <a:t>-coordinate </a:t>
            </a:r>
            <a14:m>
              <m:oMath>
                <m:r>
                  <a:rPr xmlns:a="http://schemas.openxmlformats.org/drawingml/2006/main" sz="4350" i="1">
                    <a:solidFill>
                      <a:srgbClr val="0A1F61"/>
                    </a:solidFill>
                    <a:latin typeface="Cambria Math" panose="02040503050406030204" pitchFamily="18" charset="0"/>
                  </a:rPr>
                  <m:t>y</m:t>
                </m:r>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0</m:t>
                </m:r>
              </m:oMath>
            </a14:m>
            <a:r>
              <a:t>. Since y is known, substitute </a:t>
            </a:r>
            <a14:m>
              <m:oMath>
                <m:r>
                  <a:rPr xmlns:a="http://schemas.openxmlformats.org/drawingml/2006/main" sz="4350" i="1">
                    <a:solidFill>
                      <a:srgbClr val="0A1F61"/>
                    </a:solidFill>
                    <a:latin typeface="Cambria Math" panose="02040503050406030204" pitchFamily="18" charset="0"/>
                  </a:rPr>
                  <m:t>y</m:t>
                </m:r>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0</m:t>
                </m:r>
              </m:oMath>
            </a14:m>
            <a:r>
              <a:t> into the equation of the line, </a:t>
            </a:r>
            <a14:m>
              <m:oMath>
                <m:r>
                  <a:rPr xmlns:a="http://schemas.openxmlformats.org/drawingml/2006/main" sz="4350" i="1">
                    <a:solidFill>
                      <a:srgbClr val="0A1F61"/>
                    </a:solidFill>
                    <a:latin typeface="Cambria Math" panose="02040503050406030204" pitchFamily="18" charset="0"/>
                  </a:rPr>
                  <m:t>y</m:t>
                </m:r>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m</m:t>
                </m:r>
                <m:r>
                  <a:rPr xmlns:a="http://schemas.openxmlformats.org/drawingml/2006/main" sz="4350" i="1">
                    <a:solidFill>
                      <a:srgbClr val="0A1F61"/>
                    </a:solidFill>
                    <a:latin typeface="Cambria Math" panose="02040503050406030204" pitchFamily="18" charset="0"/>
                  </a:rPr>
                  <m:t>x</m:t>
                </m:r>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c</m:t>
                </m:r>
              </m:oMath>
            </a14:m>
            <a:r>
              <a:t>, and solve for </a:t>
            </a:r>
            <a14:m>
              <m:oMath>
                <m:r>
                  <a:rPr xmlns:a="http://schemas.openxmlformats.org/drawingml/2006/main" sz="4100" i="1">
                    <a:solidFill>
                      <a:srgbClr val="0A1F61"/>
                    </a:solidFill>
                    <a:latin typeface="Cambria Math" panose="02040503050406030204" pitchFamily="18" charset="0"/>
                  </a:rPr>
                  <m:t>x</m:t>
                </m:r>
              </m:oMath>
            </a14:m>
            <a:r>
              <a:t>: this value of </a:t>
            </a:r>
            <a14:m>
              <m:oMath>
                <m:r>
                  <a:rPr xmlns:a="http://schemas.openxmlformats.org/drawingml/2006/main" sz="4450" i="1">
                    <a:solidFill>
                      <a:srgbClr val="0A1F61"/>
                    </a:solidFill>
                    <a:latin typeface="Cambria Math" panose="02040503050406030204" pitchFamily="18" charset="0"/>
                  </a:rPr>
                  <m:t>(</m:t>
                </m:r>
                <m:r>
                  <a:rPr xmlns:a="http://schemas.openxmlformats.org/drawingml/2006/main" sz="4450" i="1">
                    <a:solidFill>
                      <a:srgbClr val="0A1F61"/>
                    </a:solidFill>
                    <a:latin typeface="Cambria Math" panose="02040503050406030204" pitchFamily="18" charset="0"/>
                  </a:rPr>
                  <m:t>x</m:t>
                </m:r>
                <m:r>
                  <a:rPr xmlns:a="http://schemas.openxmlformats.org/drawingml/2006/main" sz="4450" i="1">
                    <a:solidFill>
                      <a:srgbClr val="0A1F61"/>
                    </a:solidFill>
                    <a:latin typeface="Cambria Math" panose="02040503050406030204" pitchFamily="18" charset="0"/>
                  </a:rPr>
                  <m:t>=</m:t>
                </m:r>
                <m:r>
                  <a:rPr xmlns:a="http://schemas.openxmlformats.org/drawingml/2006/main" sz="4450" i="1">
                    <a:solidFill>
                      <a:srgbClr val="0A1F61"/>
                    </a:solidFill>
                    <a:latin typeface="Cambria Math" panose="02040503050406030204" pitchFamily="18" charset="0"/>
                  </a:rPr>
                  <m:t>-</m:t>
                </m:r>
                <m:r>
                  <a:rPr xmlns:a="http://schemas.openxmlformats.org/drawingml/2006/main" sz="4450" i="1">
                    <a:solidFill>
                      <a:srgbClr val="0A1F61"/>
                    </a:solidFill>
                    <a:latin typeface="Cambria Math" panose="02040503050406030204" pitchFamily="18" charset="0"/>
                  </a:rPr>
                  <m:t>c</m:t>
                </m:r>
                <m:r>
                  <a:rPr xmlns:a="http://schemas.openxmlformats.org/drawingml/2006/main" sz="4450" i="1">
                    <a:solidFill>
                      <a:srgbClr val="0A1F61"/>
                    </a:solidFill>
                    <a:latin typeface="Cambria Math" panose="02040503050406030204" pitchFamily="18" charset="0"/>
                  </a:rPr>
                  <m:t>/</m:t>
                </m:r>
                <m:r>
                  <a:rPr xmlns:a="http://schemas.openxmlformats.org/drawingml/2006/main" sz="4450" i="1">
                    <a:solidFill>
                      <a:srgbClr val="0A1F61"/>
                    </a:solidFill>
                    <a:latin typeface="Cambria Math" panose="02040503050406030204" pitchFamily="18" charset="0"/>
                  </a:rPr>
                  <m:t>m</m:t>
                </m:r>
                <m:r>
                  <a:rPr xmlns:a="http://schemas.openxmlformats.org/drawingml/2006/main" sz="4450" i="1">
                    <a:solidFill>
                      <a:srgbClr val="0A1F61"/>
                    </a:solidFill>
                    <a:latin typeface="Cambria Math" panose="02040503050406030204" pitchFamily="18" charset="0"/>
                  </a:rPr>
                  <m:t>)</m:t>
                </m:r>
              </m:oMath>
            </a14:m>
            <a:r>
              <a:t> is the horizontal intercept.</a:t>
            </a:r>
          </a:p>
          <a:p>
            <a:pPr algn="l">
              <a:lnSpc>
                <a:spcPct val="113800"/>
              </a:lnSpc>
              <a:spcBef>
                <a:spcPts val="2000"/>
              </a:spcBef>
              <a:defRPr>
                <a:solidFill>
                  <a:srgbClr val="0A1F61"/>
                </a:solidFill>
                <a:latin typeface="Tajawal Medium"/>
                <a:ea typeface="Tajawal Medium"/>
                <a:cs typeface="Tajawal Medium"/>
                <a:sym typeface="Tajawal Medium"/>
              </a:defRPr>
            </a:pPr>
            <a:r>
              <a:rPr b="1"/>
              <a:t>Ex</a:t>
            </a:r>
            <a:r>
              <a:t>: Calculate the horizontal and vertical intercepts for each of the following lines: </a:t>
            </a:r>
          </a:p>
          <a:p>
            <a:pPr algn="l">
              <a:lnSpc>
                <a:spcPct val="113800"/>
              </a:lnSpc>
              <a:spcBef>
                <a:spcPts val="2000"/>
              </a:spcBef>
              <a:defRPr>
                <a:solidFill>
                  <a:srgbClr val="0A1F61"/>
                </a:solidFill>
                <a:latin typeface="Tajawal Medium"/>
                <a:ea typeface="Tajawal Medium"/>
                <a:cs typeface="Tajawal Medium"/>
                <a:sym typeface="Tajawal Medium"/>
              </a:defRPr>
            </a:pPr>
            <a:r>
              <a:t>(i) </a:t>
            </a:r>
            <a14:m>
              <m:oMath>
                <m:r>
                  <a:rPr xmlns:a="http://schemas.openxmlformats.org/drawingml/2006/main" sz="4350" i="1">
                    <a:solidFill>
                      <a:srgbClr val="0A1F61"/>
                    </a:solidFill>
                    <a:latin typeface="Cambria Math" panose="02040503050406030204" pitchFamily="18" charset="0"/>
                  </a:rPr>
                  <m:t>y</m:t>
                </m:r>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m</m:t>
                </m:r>
                <m:r>
                  <a:rPr xmlns:a="http://schemas.openxmlformats.org/drawingml/2006/main" sz="4350" i="1">
                    <a:solidFill>
                      <a:srgbClr val="0A1F61"/>
                    </a:solidFill>
                    <a:latin typeface="Cambria Math" panose="02040503050406030204" pitchFamily="18" charset="0"/>
                  </a:rPr>
                  <m:t>x</m:t>
                </m:r>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c</m:t>
                </m:r>
              </m:oMath>
            </a14:m>
          </a:p>
        </p:txBody>
      </p:sp>
      <p:sp>
        <p:nvSpPr>
          <p:cNvPr id="257" name="Google Shape;126;p4"/>
          <p:cNvSpPr txBox="1"/>
          <p:nvPr/>
        </p:nvSpPr>
        <p:spPr>
          <a:xfrm>
            <a:off x="5325853" y="1125093"/>
            <a:ext cx="11790862" cy="1033701"/>
          </a:xfrm>
          <a:prstGeom prst="rect">
            <a:avLst/>
          </a:prstGeom>
          <a:ln w="25400">
            <a:miter lim="400000"/>
          </a:ln>
          <a:extLst>
            <a:ext uri="{C572A759-6A51-4108-AA02-DFA0A04FC94B}">
              <ma14:wrappingTextBoxFlag xmlns:ma14="http://schemas.microsoft.com/office/mac/drawingml/2011/main" val="1"/>
            </a:ext>
          </a:extLst>
        </p:spPr>
        <p:txBody>
          <a:bodyPr lIns="91399" tIns="91399" rIns="91399" bIns="91399">
            <a:spAutoFit/>
          </a:bodyPr>
          <a:lstStyle>
            <a:lvl1pPr algn="l">
              <a:defRPr sz="5600">
                <a:solidFill>
                  <a:srgbClr val="FFFFFF"/>
                </a:solidFill>
                <a:latin typeface="Tajawal Medium"/>
                <a:ea typeface="Tajawal Medium"/>
                <a:cs typeface="Tajawal Medium"/>
                <a:sym typeface="Tajawal Medium"/>
              </a:defRPr>
            </a:lvl1pPr>
          </a:lstStyle>
          <a:p>
            <a:pPr/>
            <a:r>
              <a:t>The Straight Line and Applications</a:t>
            </a:r>
          </a:p>
        </p:txBody>
      </p:sp>
    </p:spTree>
  </p:cSld>
  <p:clrMapOvr>
    <a:masterClrMapping/>
  </p:clrMapOvr>
  <p:transition xmlns:p14="http://schemas.microsoft.com/office/powerpoint/2010/main" spd="med" advClick="1"/>
</p:sld>
</file>

<file path=ppt/slides/slide2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59"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60" name="Rectangle 29"/>
          <p:cNvSpPr txBox="1"/>
          <p:nvPr/>
        </p:nvSpPr>
        <p:spPr>
          <a:xfrm>
            <a:off x="1921011" y="4243596"/>
            <a:ext cx="19066203" cy="6306586"/>
          </a:xfrm>
          <a:prstGeom prst="rect">
            <a:avLst/>
          </a:prstGeom>
          <a:ln w="25400">
            <a:miter lim="400000"/>
          </a:ln>
          <a:extLst>
            <a:ext uri="{C572A759-6A51-4108-AA02-DFA0A04FC94B}">
              <ma14:wrappingTextBoxFlag xmlns:ma14="http://schemas.microsoft.com/office/mac/drawingml/2011/main" val="1"/>
            </a:ext>
          </a:extLst>
        </p:spPr>
        <p:txBody>
          <a:bodyPr lIns="0" tIns="0" rIns="0" bIns="0">
            <a:spAutoFit/>
          </a:bodyPr>
          <a:lstStyle/>
          <a:p>
            <a:pPr marL="990600" indent="-990600" algn="just">
              <a:lnSpc>
                <a:spcPct val="120000"/>
              </a:lnSpc>
              <a:spcBef>
                <a:spcPts val="2400"/>
              </a:spcBef>
              <a:defRPr b="1">
                <a:solidFill>
                  <a:srgbClr val="0A1F61"/>
                </a:solidFill>
                <a:latin typeface="Tajawal Medium"/>
                <a:ea typeface="Tajawal Medium"/>
                <a:cs typeface="Tajawal Medium"/>
                <a:sym typeface="Tajawal Medium"/>
              </a:defRPr>
            </a:pPr>
            <a:r>
              <a:t>□ Horizontal intercepts  </a:t>
            </a:r>
          </a:p>
          <a:p>
            <a:pPr algn="l">
              <a:lnSpc>
                <a:spcPct val="113800"/>
              </a:lnSpc>
              <a:spcBef>
                <a:spcPts val="2000"/>
              </a:spcBef>
              <a:defRPr>
                <a:solidFill>
                  <a:srgbClr val="0A1F61"/>
                </a:solidFill>
                <a:latin typeface="Tajawal Medium"/>
                <a:ea typeface="Tajawal Medium"/>
                <a:cs typeface="Tajawal Medium"/>
                <a:sym typeface="Tajawal Medium"/>
              </a:defRPr>
            </a:pPr>
            <a:r>
              <a:rPr b="1"/>
              <a:t>Solution</a:t>
            </a:r>
            <a:r>
              <a:t>: (i)</a:t>
            </a:r>
          </a:p>
          <a:p>
            <a:pPr algn="l">
              <a:lnSpc>
                <a:spcPct val="113800"/>
              </a:lnSpc>
              <a:spcBef>
                <a:spcPts val="2000"/>
              </a:spcBef>
              <a:defRPr>
                <a:solidFill>
                  <a:srgbClr val="0A1F61"/>
                </a:solidFill>
                <a:latin typeface="Tajawal Medium"/>
                <a:ea typeface="Tajawal Medium"/>
                <a:cs typeface="Tajawal Medium"/>
                <a:sym typeface="Tajawal Medium"/>
              </a:defRPr>
            </a:pPr>
            <a:r>
              <a:t>Equation of line: </a:t>
            </a:r>
            <a14:m>
              <m:oMath>
                <m:r>
                  <a:rPr xmlns:a="http://schemas.openxmlformats.org/drawingml/2006/main" sz="4350" i="1">
                    <a:solidFill>
                      <a:srgbClr val="0A1F61"/>
                    </a:solidFill>
                    <a:latin typeface="Cambria Math" panose="02040503050406030204" pitchFamily="18" charset="0"/>
                  </a:rPr>
                  <m:t>y</m:t>
                </m:r>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m</m:t>
                </m:r>
                <m:r>
                  <a:rPr xmlns:a="http://schemas.openxmlformats.org/drawingml/2006/main" sz="4350" i="1">
                    <a:solidFill>
                      <a:srgbClr val="0A1F61"/>
                    </a:solidFill>
                    <a:latin typeface="Cambria Math" panose="02040503050406030204" pitchFamily="18" charset="0"/>
                  </a:rPr>
                  <m:t>x</m:t>
                </m:r>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c</m:t>
                </m:r>
              </m:oMath>
            </a14:m>
          </a:p>
          <a:p>
            <a:pPr algn="l">
              <a:lnSpc>
                <a:spcPct val="113800"/>
              </a:lnSpc>
              <a:spcBef>
                <a:spcPts val="2000"/>
              </a:spcBef>
              <a:defRPr>
                <a:solidFill>
                  <a:srgbClr val="0A1F61"/>
                </a:solidFill>
                <a:latin typeface="Tajawal Medium"/>
                <a:ea typeface="Tajawal Medium"/>
                <a:cs typeface="Tajawal Medium"/>
                <a:sym typeface="Tajawal Medium"/>
              </a:defRPr>
            </a:pPr>
            <a:r>
              <a:t>Horizontal or </a:t>
            </a:r>
            <a14:m>
              <m:oMath>
                <m:r>
                  <a:rPr xmlns:a="http://schemas.openxmlformats.org/drawingml/2006/main" sz="4100" i="1">
                    <a:solidFill>
                      <a:srgbClr val="0A1F61"/>
                    </a:solidFill>
                    <a:latin typeface="Cambria Math" panose="02040503050406030204" pitchFamily="18" charset="0"/>
                  </a:rPr>
                  <m:t>x</m:t>
                </m:r>
              </m:oMath>
            </a14:m>
            <a:r>
              <a:t>-intercept Line cuts </a:t>
            </a:r>
            <a14:m>
              <m:oMath>
                <m:r>
                  <a:rPr xmlns:a="http://schemas.openxmlformats.org/drawingml/2006/main" sz="4100" i="1">
                    <a:solidFill>
                      <a:srgbClr val="0A1F61"/>
                    </a:solidFill>
                    <a:latin typeface="Cambria Math" panose="02040503050406030204" pitchFamily="18" charset="0"/>
                  </a:rPr>
                  <m:t>x</m:t>
                </m:r>
              </m:oMath>
            </a14:m>
            <a:r>
              <a:t>-axis at </a:t>
            </a:r>
            <a14:m>
              <m:oMath>
                <m:r>
                  <a:rPr xmlns:a="http://schemas.openxmlformats.org/drawingml/2006/main" sz="4350" i="1">
                    <a:solidFill>
                      <a:srgbClr val="0A1F61"/>
                    </a:solidFill>
                    <a:latin typeface="Cambria Math" panose="02040503050406030204" pitchFamily="18" charset="0"/>
                  </a:rPr>
                  <m:t>y</m:t>
                </m:r>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0</m:t>
                </m:r>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0</m:t>
                </m:r>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m</m:t>
                </m:r>
                <m:r>
                  <a:rPr xmlns:a="http://schemas.openxmlformats.org/drawingml/2006/main" sz="4350" i="1">
                    <a:solidFill>
                      <a:srgbClr val="0A1F61"/>
                    </a:solidFill>
                    <a:latin typeface="Cambria Math" panose="02040503050406030204" pitchFamily="18" charset="0"/>
                  </a:rPr>
                  <m:t>x</m:t>
                </m:r>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c</m:t>
                </m:r>
              </m:oMath>
            </a14:m>
          </a:p>
          <a:p>
            <a:pPr algn="l">
              <a:lnSpc>
                <a:spcPct val="113800"/>
              </a:lnSpc>
              <a:spcBef>
                <a:spcPts val="2000"/>
              </a:spcBef>
              <a:defRPr>
                <a:solidFill>
                  <a:srgbClr val="0A1F61"/>
                </a:solidFill>
                <a:latin typeface="Tajawal Medium"/>
                <a:ea typeface="Tajawal Medium"/>
                <a:cs typeface="Tajawal Medium"/>
                <a:sym typeface="Tajawal Medium"/>
              </a:defRPr>
            </a:pPr>
            <a:r>
              <a:t>Solve for </a:t>
            </a:r>
            <a14:m>
              <m:oMath>
                <m:r>
                  <a:rPr xmlns:a="http://schemas.openxmlformats.org/drawingml/2006/main" sz="4100" i="1">
                    <a:solidFill>
                      <a:srgbClr val="0A1F61"/>
                    </a:solidFill>
                    <a:latin typeface="Cambria Math" panose="02040503050406030204" pitchFamily="18" charset="0"/>
                  </a:rPr>
                  <m:t>x</m:t>
                </m:r>
              </m:oMath>
            </a14:m>
            <a:r>
              <a:t>:       </a:t>
            </a:r>
            <a14:m>
              <m:oMath>
                <m:r>
                  <a:rPr xmlns:a="http://schemas.openxmlformats.org/drawingml/2006/main" sz="3850" i="1">
                    <a:solidFill>
                      <a:srgbClr val="0A1F61"/>
                    </a:solidFill>
                    <a:latin typeface="Cambria Math" panose="02040503050406030204" pitchFamily="18" charset="0"/>
                  </a:rPr>
                  <m:t>-</m:t>
                </m:r>
                <m:r>
                  <a:rPr xmlns:a="http://schemas.openxmlformats.org/drawingml/2006/main" sz="3850" i="1">
                    <a:solidFill>
                      <a:srgbClr val="0A1F61"/>
                    </a:solidFill>
                    <a:latin typeface="Cambria Math" panose="02040503050406030204" pitchFamily="18" charset="0"/>
                  </a:rPr>
                  <m:t>c</m:t>
                </m:r>
                <m:r>
                  <a:rPr xmlns:a="http://schemas.openxmlformats.org/drawingml/2006/main" sz="3850" i="1">
                    <a:solidFill>
                      <a:srgbClr val="0A1F61"/>
                    </a:solidFill>
                    <a:latin typeface="Cambria Math" panose="02040503050406030204" pitchFamily="18" charset="0"/>
                  </a:rPr>
                  <m:t>=</m:t>
                </m:r>
                <m:r>
                  <a:rPr xmlns:a="http://schemas.openxmlformats.org/drawingml/2006/main" sz="3850" i="1">
                    <a:solidFill>
                      <a:srgbClr val="0A1F61"/>
                    </a:solidFill>
                    <a:latin typeface="Cambria Math" panose="02040503050406030204" pitchFamily="18" charset="0"/>
                  </a:rPr>
                  <m:t>m</m:t>
                </m:r>
                <m:r>
                  <a:rPr xmlns:a="http://schemas.openxmlformats.org/drawingml/2006/main" sz="3850" i="1">
                    <a:solidFill>
                      <a:srgbClr val="0A1F61"/>
                    </a:solidFill>
                    <a:latin typeface="Cambria Math" panose="02040503050406030204" pitchFamily="18" charset="0"/>
                  </a:rPr>
                  <m:t>x</m:t>
                </m:r>
              </m:oMath>
            </a14:m>
          </a:p>
          <a:p>
            <a:pPr algn="l">
              <a:lnSpc>
                <a:spcPct val="113800"/>
              </a:lnSpc>
              <a:spcBef>
                <a:spcPts val="2000"/>
              </a:spcBef>
              <a:defRPr>
                <a:solidFill>
                  <a:srgbClr val="0A1F61"/>
                </a:solidFill>
                <a:latin typeface="Tajawal Medium"/>
                <a:ea typeface="Tajawal Medium"/>
                <a:cs typeface="Tajawal Medium"/>
                <a:sym typeface="Tajawal Medium"/>
              </a:defRPr>
            </a:pPr>
            <a:r>
              <a:t>                           </a:t>
            </a:r>
            <a14:m>
              <m:oMath>
                <m:r>
                  <a:rPr xmlns:a="http://schemas.openxmlformats.org/drawingml/2006/main" sz="4350" i="1">
                    <a:solidFill>
                      <a:srgbClr val="0A1F61"/>
                    </a:solidFill>
                    <a:latin typeface="Cambria Math" panose="02040503050406030204" pitchFamily="18" charset="0"/>
                  </a:rPr>
                  <m:t>x</m:t>
                </m:r>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c</m:t>
                </m:r>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m</m:t>
                </m:r>
              </m:oMath>
            </a14:m>
          </a:p>
          <a:p>
            <a:pPr algn="l">
              <a:lnSpc>
                <a:spcPct val="113800"/>
              </a:lnSpc>
              <a:spcBef>
                <a:spcPts val="2000"/>
              </a:spcBef>
              <a:defRPr>
                <a:solidFill>
                  <a:srgbClr val="0A1F61"/>
                </a:solidFill>
                <a:latin typeface="Tajawal Medium"/>
                <a:ea typeface="Tajawal Medium"/>
                <a:cs typeface="Tajawal Medium"/>
                <a:sym typeface="Tajawal Medium"/>
              </a:defRPr>
            </a:pPr>
            <a:r>
              <a:t>This is the horizontal intercept:   </a:t>
            </a:r>
            <a14:m>
              <m:oMath>
                <m:r>
                  <a:rPr xmlns:a="http://schemas.openxmlformats.org/drawingml/2006/main" sz="3900" i="1">
                    <a:solidFill>
                      <a:srgbClr val="0A1F61"/>
                    </a:solidFill>
                    <a:latin typeface="Cambria Math" panose="02040503050406030204" pitchFamily="18" charset="0"/>
                  </a:rPr>
                  <m:t>x</m:t>
                </m:r>
                <m:r>
                  <a:rPr xmlns:a="http://schemas.openxmlformats.org/drawingml/2006/main" sz="3900" i="1">
                    <a:solidFill>
                      <a:srgbClr val="0A1F61"/>
                    </a:solidFill>
                    <a:latin typeface="Cambria Math" panose="02040503050406030204" pitchFamily="18" charset="0"/>
                  </a:rPr>
                  <m:t>=</m:t>
                </m:r>
                <m:r>
                  <a:rPr xmlns:a="http://schemas.openxmlformats.org/drawingml/2006/main" sz="3900" i="1">
                    <a:solidFill>
                      <a:srgbClr val="0A1F61"/>
                    </a:solidFill>
                    <a:latin typeface="Cambria Math" panose="02040503050406030204" pitchFamily="18" charset="0"/>
                  </a:rPr>
                  <m:t>-</m:t>
                </m:r>
                <m:f>
                  <m:fPr>
                    <m:ctrlPr>
                      <a:rPr xmlns:a="http://schemas.openxmlformats.org/drawingml/2006/main" sz="3900" i="1">
                        <a:solidFill>
                          <a:srgbClr val="0A1F61"/>
                        </a:solidFill>
                        <a:latin typeface="Cambria Math" panose="02040503050406030204" pitchFamily="18" charset="0"/>
                      </a:rPr>
                    </m:ctrlPr>
                    <m:type m:val="bar"/>
                  </m:fPr>
                  <m:num>
                    <m:r>
                      <a:rPr xmlns:a="http://schemas.openxmlformats.org/drawingml/2006/main" sz="3900" i="1">
                        <a:solidFill>
                          <a:srgbClr val="0A1F61"/>
                        </a:solidFill>
                        <a:latin typeface="Cambria Math" panose="02040503050406030204" pitchFamily="18" charset="0"/>
                      </a:rPr>
                      <m:t>c</m:t>
                    </m:r>
                  </m:num>
                  <m:den>
                    <m:r>
                      <a:rPr xmlns:a="http://schemas.openxmlformats.org/drawingml/2006/main" sz="3900" i="1">
                        <a:solidFill>
                          <a:srgbClr val="0A1F61"/>
                        </a:solidFill>
                        <a:latin typeface="Cambria Math" panose="02040503050406030204" pitchFamily="18" charset="0"/>
                      </a:rPr>
                      <m:t>m</m:t>
                    </m:r>
                  </m:den>
                </m:f>
                <m:r>
                  <a:rPr xmlns:a="http://schemas.openxmlformats.org/drawingml/2006/main" sz="3900" i="1">
                    <a:solidFill>
                      <a:srgbClr val="0A1F61"/>
                    </a:solidFill>
                    <a:latin typeface="Cambria Math" panose="02040503050406030204" pitchFamily="18" charset="0"/>
                  </a:rPr>
                  <m:t>,</m:t>
                </m:r>
                <m:r>
                  <a:rPr xmlns:a="http://schemas.openxmlformats.org/drawingml/2006/main" sz="3900" i="1">
                    <a:solidFill>
                      <a:srgbClr val="0A1F61"/>
                    </a:solidFill>
                    <a:latin typeface="Cambria Math" panose="02040503050406030204" pitchFamily="18" charset="0"/>
                  </a:rPr>
                  <m:t>y</m:t>
                </m:r>
                <m:r>
                  <a:rPr xmlns:a="http://schemas.openxmlformats.org/drawingml/2006/main" sz="3900" i="1">
                    <a:solidFill>
                      <a:srgbClr val="0A1F61"/>
                    </a:solidFill>
                    <a:latin typeface="Cambria Math" panose="02040503050406030204" pitchFamily="18" charset="0"/>
                  </a:rPr>
                  <m:t>=</m:t>
                </m:r>
                <m:r>
                  <a:rPr xmlns:a="http://schemas.openxmlformats.org/drawingml/2006/main" sz="3900" i="1">
                    <a:solidFill>
                      <a:srgbClr val="0A1F61"/>
                    </a:solidFill>
                    <a:latin typeface="Cambria Math" panose="02040503050406030204" pitchFamily="18" charset="0"/>
                  </a:rPr>
                  <m:t>0</m:t>
                </m:r>
              </m:oMath>
            </a14:m>
            <a:endParaRPr sz="3200"/>
          </a:p>
        </p:txBody>
      </p:sp>
      <p:sp>
        <p:nvSpPr>
          <p:cNvPr id="261" name="Google Shape;126;p4"/>
          <p:cNvSpPr txBox="1"/>
          <p:nvPr/>
        </p:nvSpPr>
        <p:spPr>
          <a:xfrm>
            <a:off x="5325853" y="1125093"/>
            <a:ext cx="11790862" cy="1033701"/>
          </a:xfrm>
          <a:prstGeom prst="rect">
            <a:avLst/>
          </a:prstGeom>
          <a:ln w="25400">
            <a:miter lim="400000"/>
          </a:ln>
          <a:extLst>
            <a:ext uri="{C572A759-6A51-4108-AA02-DFA0A04FC94B}">
              <ma14:wrappingTextBoxFlag xmlns:ma14="http://schemas.microsoft.com/office/mac/drawingml/2011/main" val="1"/>
            </a:ext>
          </a:extLst>
        </p:spPr>
        <p:txBody>
          <a:bodyPr lIns="91399" tIns="91399" rIns="91399" bIns="91399">
            <a:spAutoFit/>
          </a:bodyPr>
          <a:lstStyle>
            <a:lvl1pPr algn="l">
              <a:defRPr sz="5600">
                <a:solidFill>
                  <a:srgbClr val="FFFFFF"/>
                </a:solidFill>
                <a:latin typeface="Tajawal Medium"/>
                <a:ea typeface="Tajawal Medium"/>
                <a:cs typeface="Tajawal Medium"/>
                <a:sym typeface="Tajawal Medium"/>
              </a:defRPr>
            </a:lvl1pPr>
          </a:lstStyle>
          <a:p>
            <a:pPr/>
            <a:r>
              <a:t>The Straight Line and Applications</a:t>
            </a:r>
          </a:p>
        </p:txBody>
      </p:sp>
    </p:spTree>
  </p:cSld>
  <p:clrMapOvr>
    <a:masterClrMapping/>
  </p:clrMapOvr>
  <p:transition xmlns:p14="http://schemas.microsoft.com/office/powerpoint/2010/main" spd="med" advClick="1"/>
</p:sld>
</file>

<file path=ppt/slides/slide2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63"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64" name="Rectangle 29"/>
          <p:cNvSpPr txBox="1"/>
          <p:nvPr/>
        </p:nvSpPr>
        <p:spPr>
          <a:xfrm>
            <a:off x="1921011" y="4243596"/>
            <a:ext cx="11356261" cy="4950930"/>
          </a:xfrm>
          <a:prstGeom prst="rect">
            <a:avLst/>
          </a:prstGeom>
          <a:ln w="25400">
            <a:miter lim="400000"/>
          </a:ln>
          <a:extLst>
            <a:ext uri="{C572A759-6A51-4108-AA02-DFA0A04FC94B}">
              <ma14:wrappingTextBoxFlag xmlns:ma14="http://schemas.microsoft.com/office/mac/drawingml/2011/main" val="1"/>
            </a:ext>
          </a:extLst>
        </p:spPr>
        <p:txBody>
          <a:bodyPr lIns="0" tIns="0" rIns="0" bIns="0">
            <a:spAutoFit/>
          </a:bodyPr>
          <a:lstStyle/>
          <a:p>
            <a:pPr marL="990600" indent="-990600" algn="just">
              <a:lnSpc>
                <a:spcPct val="120000"/>
              </a:lnSpc>
              <a:spcBef>
                <a:spcPts val="2400"/>
              </a:spcBef>
              <a:defRPr b="1">
                <a:solidFill>
                  <a:srgbClr val="0A1F61"/>
                </a:solidFill>
                <a:latin typeface="Tajawal Medium"/>
                <a:ea typeface="Tajawal Medium"/>
                <a:cs typeface="Tajawal Medium"/>
                <a:sym typeface="Tajawal Medium"/>
              </a:defRPr>
            </a:pPr>
            <a:r>
              <a:t>□ The straight line</a:t>
            </a:r>
          </a:p>
          <a:p>
            <a:pPr marL="990600" indent="-990600" algn="just">
              <a:lnSpc>
                <a:spcPct val="120000"/>
              </a:lnSpc>
              <a:spcBef>
                <a:spcPts val="2400"/>
              </a:spcBef>
              <a:defRPr b="1">
                <a:solidFill>
                  <a:srgbClr val="0A1F61"/>
                </a:solidFill>
                <a:latin typeface="Tajawal Medium"/>
                <a:ea typeface="Tajawal Medium"/>
                <a:cs typeface="Tajawal Medium"/>
                <a:sym typeface="Tajawal Medium"/>
              </a:defRPr>
            </a:pPr>
            <a:r>
              <a:t>Equation of horizontal and vertical lines: </a:t>
            </a:r>
          </a:p>
          <a:p>
            <a:pPr algn="l">
              <a:lnSpc>
                <a:spcPct val="113800"/>
              </a:lnSpc>
              <a:spcBef>
                <a:spcPts val="2000"/>
              </a:spcBef>
              <a:defRPr>
                <a:solidFill>
                  <a:srgbClr val="0A1F61"/>
                </a:solidFill>
                <a:latin typeface="Tajawal Medium"/>
                <a:ea typeface="Tajawal Medium"/>
                <a:cs typeface="Tajawal Medium"/>
                <a:sym typeface="Tajawal Medium"/>
              </a:defRPr>
            </a:pPr>
            <a:r>
              <a:rPr b="1"/>
              <a:t>Figure 2.11 </a:t>
            </a:r>
            <a:r>
              <a:t>illustrates that the equation of a horizontal line simply takes the value of the coordinate where the line crosses the </a:t>
            </a:r>
            <a14:m>
              <m:oMath>
                <m:r>
                  <a:rPr xmlns:a="http://schemas.openxmlformats.org/drawingml/2006/main" sz="4300" i="1">
                    <a:solidFill>
                      <a:srgbClr val="0A1F61"/>
                    </a:solidFill>
                    <a:latin typeface="Cambria Math" panose="02040503050406030204" pitchFamily="18" charset="0"/>
                  </a:rPr>
                  <m:t>y</m:t>
                </m:r>
              </m:oMath>
            </a14:m>
            <a:r>
              <a:t>-axis, and the equation of a vertical line simply takes the value of the coordinate where the line crosses the </a:t>
            </a:r>
            <a14:m>
              <m:oMath>
                <m:r>
                  <a:rPr xmlns:a="http://schemas.openxmlformats.org/drawingml/2006/main" sz="4100" i="1">
                    <a:solidFill>
                      <a:srgbClr val="0A1F61"/>
                    </a:solidFill>
                    <a:latin typeface="Cambria Math" panose="02040503050406030204" pitchFamily="18" charset="0"/>
                  </a:rPr>
                  <m:t>x</m:t>
                </m:r>
              </m:oMath>
            </a14:m>
            <a:r>
              <a:t>-axis.</a:t>
            </a:r>
          </a:p>
        </p:txBody>
      </p:sp>
      <p:sp>
        <p:nvSpPr>
          <p:cNvPr id="265" name="Google Shape;126;p4"/>
          <p:cNvSpPr txBox="1"/>
          <p:nvPr/>
        </p:nvSpPr>
        <p:spPr>
          <a:xfrm>
            <a:off x="5325853" y="1125093"/>
            <a:ext cx="11790862" cy="1033701"/>
          </a:xfrm>
          <a:prstGeom prst="rect">
            <a:avLst/>
          </a:prstGeom>
          <a:ln w="25400">
            <a:miter lim="400000"/>
          </a:ln>
          <a:extLst>
            <a:ext uri="{C572A759-6A51-4108-AA02-DFA0A04FC94B}">
              <ma14:wrappingTextBoxFlag xmlns:ma14="http://schemas.microsoft.com/office/mac/drawingml/2011/main" val="1"/>
            </a:ext>
          </a:extLst>
        </p:spPr>
        <p:txBody>
          <a:bodyPr lIns="91399" tIns="91399" rIns="91399" bIns="91399">
            <a:spAutoFit/>
          </a:bodyPr>
          <a:lstStyle>
            <a:lvl1pPr algn="l">
              <a:defRPr sz="5600">
                <a:solidFill>
                  <a:srgbClr val="FFFFFF"/>
                </a:solidFill>
                <a:latin typeface="Tajawal Medium"/>
                <a:ea typeface="Tajawal Medium"/>
                <a:cs typeface="Tajawal Medium"/>
                <a:sym typeface="Tajawal Medium"/>
              </a:defRPr>
            </a:lvl1pPr>
          </a:lstStyle>
          <a:p>
            <a:pPr/>
            <a:r>
              <a:t>The Straight Line and Applications</a:t>
            </a:r>
          </a:p>
        </p:txBody>
      </p:sp>
      <p:pic>
        <p:nvPicPr>
          <p:cNvPr id="266" name="Image" descr="Image"/>
          <p:cNvPicPr>
            <a:picLocks noChangeAspect="1"/>
          </p:cNvPicPr>
          <p:nvPr/>
        </p:nvPicPr>
        <p:blipFill>
          <a:blip r:embed="rId2">
            <a:extLst/>
          </a:blip>
          <a:stretch>
            <a:fillRect/>
          </a:stretch>
        </p:blipFill>
        <p:spPr>
          <a:xfrm>
            <a:off x="14164051" y="3436372"/>
            <a:ext cx="7586148" cy="6902151"/>
          </a:xfrm>
          <a:prstGeom prst="rect">
            <a:avLst/>
          </a:prstGeom>
          <a:ln w="12700">
            <a:miter lim="400000"/>
          </a:ln>
        </p:spPr>
      </p:pic>
      <p:sp>
        <p:nvSpPr>
          <p:cNvPr id="267" name="Figure 2.11 Equation of horizontal and vertical lines"/>
          <p:cNvSpPr txBox="1"/>
          <p:nvPr/>
        </p:nvSpPr>
        <p:spPr>
          <a:xfrm>
            <a:off x="14412658" y="10471880"/>
            <a:ext cx="8732839" cy="1224281"/>
          </a:xfrm>
          <a:prstGeom prst="rect">
            <a:avLst/>
          </a:prstGeom>
          <a:ln w="25400">
            <a:miter lim="400000"/>
          </a:ln>
          <a:extLst>
            <a:ext uri="{C572A759-6A51-4108-AA02-DFA0A04FC94B}">
              <ma14:wrappingTextBoxFlag xmlns:ma14="http://schemas.microsoft.com/office/mac/drawingml/2011/main" val="1"/>
            </a:ext>
          </a:extLst>
        </p:spPr>
        <p:txBody>
          <a:bodyPr wrap="none" tIns="91439" bIns="91439">
            <a:spAutoFit/>
          </a:bodyPr>
          <a:lstStyle/>
          <a:p>
            <a:pPr algn="l" defTabSz="457200">
              <a:spcBef>
                <a:spcPts val="1200"/>
              </a:spcBef>
              <a:defRPr sz="2900">
                <a:solidFill>
                  <a:srgbClr val="0A1F61"/>
                </a:solidFill>
                <a:latin typeface="Tajawal Medium"/>
                <a:ea typeface="Tajawal Medium"/>
                <a:cs typeface="Tajawal Medium"/>
                <a:sym typeface="Tajawal Medium"/>
              </a:defRPr>
            </a:pPr>
            <a:r>
              <a:rPr b="1"/>
              <a:t>Figure 2.11 </a:t>
            </a:r>
            <a:r>
              <a:t>Equation of horizontal and vertical lines </a:t>
            </a:r>
          </a:p>
        </p:txBody>
      </p:sp>
    </p:spTree>
  </p:cSld>
  <p:clrMapOvr>
    <a:masterClrMapping/>
  </p:clrMapOvr>
  <p:transition xmlns:p14="http://schemas.microsoft.com/office/powerpoint/2010/main" spd="med" advClick="1"/>
</p:sld>
</file>

<file path=ppt/slides/slide2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69"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70" name="Rectangle 29"/>
          <p:cNvSpPr txBox="1"/>
          <p:nvPr/>
        </p:nvSpPr>
        <p:spPr>
          <a:xfrm>
            <a:off x="1921011" y="4243596"/>
            <a:ext cx="19406506" cy="5988175"/>
          </a:xfrm>
          <a:prstGeom prst="rect">
            <a:avLst/>
          </a:prstGeom>
          <a:ln w="25400">
            <a:miter lim="400000"/>
          </a:ln>
          <a:extLst>
            <a:ext uri="{C572A759-6A51-4108-AA02-DFA0A04FC94B}">
              <ma14:wrappingTextBoxFlag xmlns:ma14="http://schemas.microsoft.com/office/mac/drawingml/2011/main" val="1"/>
            </a:ext>
          </a:extLst>
        </p:spPr>
        <p:txBody>
          <a:bodyPr lIns="0" tIns="0" rIns="0" bIns="0">
            <a:spAutoFit/>
          </a:bodyPr>
          <a:lstStyle/>
          <a:p>
            <a:pPr marL="990600" indent="-990600" algn="just">
              <a:lnSpc>
                <a:spcPct val="120000"/>
              </a:lnSpc>
              <a:spcBef>
                <a:spcPts val="2400"/>
              </a:spcBef>
              <a:defRPr b="1">
                <a:solidFill>
                  <a:srgbClr val="0A1F61"/>
                </a:solidFill>
                <a:latin typeface="Tajawal Medium"/>
                <a:ea typeface="Tajawal Medium"/>
                <a:cs typeface="Tajawal Medium"/>
                <a:sym typeface="Tajawal Medium"/>
              </a:defRPr>
            </a:pPr>
            <a:r>
              <a:t>□ The straight line</a:t>
            </a:r>
          </a:p>
          <a:p>
            <a:pPr algn="l">
              <a:lnSpc>
                <a:spcPct val="113800"/>
              </a:lnSpc>
              <a:spcBef>
                <a:spcPts val="2000"/>
              </a:spcBef>
              <a:defRPr>
                <a:solidFill>
                  <a:srgbClr val="0A1F61"/>
                </a:solidFill>
                <a:latin typeface="Tajawal Medium"/>
                <a:ea typeface="Tajawal Medium"/>
                <a:cs typeface="Tajawal Medium"/>
                <a:sym typeface="Tajawal Medium"/>
              </a:defRPr>
            </a:pPr>
            <a:r>
              <a:rPr b="1"/>
              <a:t>To graph a straight line from its equation </a:t>
            </a:r>
            <a14:m>
              <m:oMath>
                <m:r>
                  <a:rPr xmlns:a="http://schemas.openxmlformats.org/drawingml/2006/main" sz="4350" i="1">
                    <a:solidFill>
                      <a:srgbClr val="0A1F61"/>
                    </a:solidFill>
                    <a:latin typeface="Cambria Math" panose="02040503050406030204" pitchFamily="18" charset="0"/>
                  </a:rPr>
                  <m:t>y</m:t>
                </m:r>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m</m:t>
                </m:r>
                <m:r>
                  <a:rPr xmlns:a="http://schemas.openxmlformats.org/drawingml/2006/main" sz="4350" i="1">
                    <a:solidFill>
                      <a:srgbClr val="0A1F61"/>
                    </a:solidFill>
                    <a:latin typeface="Cambria Math" panose="02040503050406030204" pitchFamily="18" charset="0"/>
                  </a:rPr>
                  <m:t>x</m:t>
                </m:r>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c</m:t>
                </m:r>
              </m:oMath>
            </a14:m>
            <a:endParaRPr b="1"/>
          </a:p>
          <a:p>
            <a:pPr marL="360947" indent="-360947" algn="l">
              <a:lnSpc>
                <a:spcPct val="113800"/>
              </a:lnSpc>
              <a:spcBef>
                <a:spcPts val="2000"/>
              </a:spcBef>
              <a:buSzPct val="60000"/>
              <a:buBlip>
                <a:blip r:embed="rId2"/>
              </a:buBlip>
              <a:defRPr>
                <a:solidFill>
                  <a:srgbClr val="0A1F61"/>
                </a:solidFill>
                <a:latin typeface="Tajawal Medium"/>
                <a:ea typeface="Tajawal Medium"/>
                <a:cs typeface="Tajawal Medium"/>
                <a:sym typeface="Tajawal Medium"/>
              </a:defRPr>
            </a:pPr>
            <a:r>
              <a:t>Earlier in this Lecture lines were plotted, starting at the intercept (first point), then plotting further points using the fact that the slope is the change in </a:t>
            </a:r>
            <a14:m>
              <m:oMath>
                <m:r>
                  <a:rPr xmlns:a="http://schemas.openxmlformats.org/drawingml/2006/main" sz="4300" i="1">
                    <a:solidFill>
                      <a:srgbClr val="0A1F61"/>
                    </a:solidFill>
                    <a:latin typeface="Cambria Math" panose="02040503050406030204" pitchFamily="18" charset="0"/>
                  </a:rPr>
                  <m:t>y</m:t>
                </m:r>
              </m:oMath>
            </a14:m>
            <a:r>
              <a:t> per unit increase in </a:t>
            </a:r>
            <a14:m>
              <m:oMath>
                <m:r>
                  <a:rPr xmlns:a="http://schemas.openxmlformats.org/drawingml/2006/main" sz="4100" i="1">
                    <a:solidFill>
                      <a:srgbClr val="0A1F61"/>
                    </a:solidFill>
                    <a:latin typeface="Cambria Math" panose="02040503050406030204" pitchFamily="18" charset="0"/>
                  </a:rPr>
                  <m:t>x</m:t>
                </m:r>
              </m:oMath>
            </a14:m>
            <a:r>
              <a:t>.</a:t>
            </a:r>
          </a:p>
          <a:p>
            <a:pPr marL="360947" indent="-360947" algn="l">
              <a:lnSpc>
                <a:spcPct val="113800"/>
              </a:lnSpc>
              <a:spcBef>
                <a:spcPts val="2000"/>
              </a:spcBef>
              <a:buSzPct val="60000"/>
              <a:buBlip>
                <a:blip r:embed="rId2"/>
              </a:buBlip>
              <a:defRPr>
                <a:solidFill>
                  <a:srgbClr val="0A1F61"/>
                </a:solidFill>
                <a:latin typeface="Tajawal Medium"/>
                <a:ea typeface="Tajawal Medium"/>
                <a:cs typeface="Tajawal Medium"/>
                <a:sym typeface="Tajawal Medium"/>
              </a:defRPr>
            </a:pPr>
            <a:r>
              <a:t>In this section a straight line is graphed from its equation by calculating at least two points then drawing a line through them. To calculate the required points, use either of the following methods.</a:t>
            </a:r>
          </a:p>
        </p:txBody>
      </p:sp>
      <p:sp>
        <p:nvSpPr>
          <p:cNvPr id="271" name="Google Shape;126;p4"/>
          <p:cNvSpPr txBox="1"/>
          <p:nvPr/>
        </p:nvSpPr>
        <p:spPr>
          <a:xfrm>
            <a:off x="5325853" y="1125093"/>
            <a:ext cx="11790862" cy="1033701"/>
          </a:xfrm>
          <a:prstGeom prst="rect">
            <a:avLst/>
          </a:prstGeom>
          <a:ln w="25400">
            <a:miter lim="400000"/>
          </a:ln>
          <a:extLst>
            <a:ext uri="{C572A759-6A51-4108-AA02-DFA0A04FC94B}">
              <ma14:wrappingTextBoxFlag xmlns:ma14="http://schemas.microsoft.com/office/mac/drawingml/2011/main" val="1"/>
            </a:ext>
          </a:extLst>
        </p:spPr>
        <p:txBody>
          <a:bodyPr lIns="91399" tIns="91399" rIns="91399" bIns="91399">
            <a:spAutoFit/>
          </a:bodyPr>
          <a:lstStyle>
            <a:lvl1pPr algn="l">
              <a:defRPr sz="5600">
                <a:solidFill>
                  <a:srgbClr val="FFFFFF"/>
                </a:solidFill>
                <a:latin typeface="Tajawal Medium"/>
                <a:ea typeface="Tajawal Medium"/>
                <a:cs typeface="Tajawal Medium"/>
                <a:sym typeface="Tajawal Medium"/>
              </a:defRPr>
            </a:lvl1pPr>
          </a:lstStyle>
          <a:p>
            <a:pPr/>
            <a:r>
              <a:t>The Straight Line and Applications</a:t>
            </a:r>
          </a:p>
        </p:txBody>
      </p:sp>
    </p:spTree>
  </p:cSld>
  <p:clrMapOvr>
    <a:masterClrMapping/>
  </p:clrMapOvr>
  <p:transition xmlns:p14="http://schemas.microsoft.com/office/powerpoint/2010/main" spd="med" advClick="1"/>
</p:sld>
</file>

<file path=ppt/slides/slide2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73"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74" name="Rectangle 29"/>
          <p:cNvSpPr txBox="1"/>
          <p:nvPr/>
        </p:nvSpPr>
        <p:spPr>
          <a:xfrm>
            <a:off x="1921011" y="4243596"/>
            <a:ext cx="19903802" cy="7403171"/>
          </a:xfrm>
          <a:prstGeom prst="rect">
            <a:avLst/>
          </a:prstGeom>
          <a:ln w="25400">
            <a:miter lim="400000"/>
          </a:ln>
          <a:extLst>
            <a:ext uri="{C572A759-6A51-4108-AA02-DFA0A04FC94B}">
              <ma14:wrappingTextBoxFlag xmlns:ma14="http://schemas.microsoft.com/office/mac/drawingml/2011/main" val="1"/>
            </a:ext>
          </a:extLst>
        </p:spPr>
        <p:txBody>
          <a:bodyPr lIns="0" tIns="0" rIns="0" bIns="0">
            <a:spAutoFit/>
          </a:bodyPr>
          <a:lstStyle/>
          <a:p>
            <a:pPr marL="990600" indent="-990600" algn="just">
              <a:lnSpc>
                <a:spcPct val="120000"/>
              </a:lnSpc>
              <a:spcBef>
                <a:spcPts val="2400"/>
              </a:spcBef>
              <a:defRPr b="1">
                <a:solidFill>
                  <a:srgbClr val="0A1F61"/>
                </a:solidFill>
                <a:latin typeface="Tajawal Medium"/>
                <a:ea typeface="Tajawal Medium"/>
                <a:cs typeface="Tajawal Medium"/>
                <a:sym typeface="Tajawal Medium"/>
              </a:defRPr>
            </a:pPr>
            <a:r>
              <a:t>□ The straight line</a:t>
            </a:r>
          </a:p>
          <a:p>
            <a:pPr algn="l">
              <a:lnSpc>
                <a:spcPct val="113800"/>
              </a:lnSpc>
              <a:spcBef>
                <a:spcPts val="2000"/>
              </a:spcBef>
              <a:defRPr>
                <a:solidFill>
                  <a:srgbClr val="0A1F61"/>
                </a:solidFill>
                <a:latin typeface="Tajawal Medium"/>
                <a:ea typeface="Tajawal Medium"/>
                <a:cs typeface="Tajawal Medium"/>
                <a:sym typeface="Tajawal Medium"/>
              </a:defRPr>
            </a:pPr>
            <a:r>
              <a:rPr b="1"/>
              <a:t>To graph a straight line from its equation </a:t>
            </a:r>
            <a14:m>
              <m:oMath>
                <m:r>
                  <a:rPr xmlns:a="http://schemas.openxmlformats.org/drawingml/2006/main" sz="4350" i="1">
                    <a:solidFill>
                      <a:srgbClr val="0A1F61"/>
                    </a:solidFill>
                    <a:latin typeface="Cambria Math" panose="02040503050406030204" pitchFamily="18" charset="0"/>
                  </a:rPr>
                  <m:t>y</m:t>
                </m:r>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m</m:t>
                </m:r>
                <m:r>
                  <a:rPr xmlns:a="http://schemas.openxmlformats.org/drawingml/2006/main" sz="4350" i="1">
                    <a:solidFill>
                      <a:srgbClr val="0A1F61"/>
                    </a:solidFill>
                    <a:latin typeface="Cambria Math" panose="02040503050406030204" pitchFamily="18" charset="0"/>
                  </a:rPr>
                  <m:t>x</m:t>
                </m:r>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c</m:t>
                </m:r>
              </m:oMath>
            </a14:m>
            <a:endParaRPr b="1"/>
          </a:p>
          <a:p>
            <a:pPr algn="l">
              <a:lnSpc>
                <a:spcPct val="113800"/>
              </a:lnSpc>
              <a:spcBef>
                <a:spcPts val="2000"/>
              </a:spcBef>
              <a:defRPr>
                <a:solidFill>
                  <a:srgbClr val="0A1F61"/>
                </a:solidFill>
                <a:latin typeface="Tajawal Medium"/>
                <a:ea typeface="Tajawal Medium"/>
                <a:cs typeface="Tajawal Medium"/>
                <a:sym typeface="Tajawal Medium"/>
              </a:defRPr>
            </a:pPr>
            <a:r>
              <a:rPr b="1"/>
              <a:t>Method A (</a:t>
            </a:r>
            <a:r>
              <a:t>Calculate a table of points (at least two points).)</a:t>
            </a:r>
          </a:p>
          <a:p>
            <a:pPr algn="l">
              <a:lnSpc>
                <a:spcPct val="113800"/>
              </a:lnSpc>
              <a:spcBef>
                <a:spcPts val="2000"/>
              </a:spcBef>
              <a:defRPr>
                <a:solidFill>
                  <a:srgbClr val="0A1F61"/>
                </a:solidFill>
                <a:latin typeface="Tajawal Medium"/>
                <a:ea typeface="Tajawal Medium"/>
                <a:cs typeface="Tajawal Medium"/>
                <a:sym typeface="Tajawal Medium"/>
              </a:defRPr>
            </a:pPr>
            <a:r>
              <a:rPr b="1"/>
              <a:t>Step 1</a:t>
            </a:r>
            <a:r>
              <a:t>: Rearrange the equation into the form </a:t>
            </a:r>
            <a14:m>
              <m:oMath>
                <m:r>
                  <a:rPr xmlns:a="http://schemas.openxmlformats.org/drawingml/2006/main" sz="4350" i="1">
                    <a:solidFill>
                      <a:srgbClr val="0A1F61"/>
                    </a:solidFill>
                    <a:latin typeface="Cambria Math" panose="02040503050406030204" pitchFamily="18" charset="0"/>
                  </a:rPr>
                  <m:t>y</m:t>
                </m:r>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m</m:t>
                </m:r>
                <m:r>
                  <a:rPr xmlns:a="http://schemas.openxmlformats.org/drawingml/2006/main" sz="4350" i="1">
                    <a:solidFill>
                      <a:srgbClr val="0A1F61"/>
                    </a:solidFill>
                    <a:latin typeface="Cambria Math" panose="02040503050406030204" pitchFamily="18" charset="0"/>
                  </a:rPr>
                  <m:t>x</m:t>
                </m:r>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c</m:t>
                </m:r>
              </m:oMath>
            </a14:m>
            <a:r>
              <a:t>, if it is not already in this form.</a:t>
            </a:r>
          </a:p>
          <a:p>
            <a:pPr algn="l">
              <a:lnSpc>
                <a:spcPct val="113800"/>
              </a:lnSpc>
              <a:spcBef>
                <a:spcPts val="2000"/>
              </a:spcBef>
              <a:defRPr>
                <a:solidFill>
                  <a:srgbClr val="0A1F61"/>
                </a:solidFill>
                <a:latin typeface="Tajawal Medium"/>
                <a:ea typeface="Tajawal Medium"/>
                <a:cs typeface="Tajawal Medium"/>
                <a:sym typeface="Tajawal Medium"/>
              </a:defRPr>
            </a:pPr>
            <a:r>
              <a:rPr b="1"/>
              <a:t>Step 2</a:t>
            </a:r>
            <a:r>
              <a:t>: Choose any </a:t>
            </a:r>
            <a14:m>
              <m:oMath>
                <m:r>
                  <a:rPr xmlns:a="http://schemas.openxmlformats.org/drawingml/2006/main" sz="4100" i="1">
                    <a:solidFill>
                      <a:srgbClr val="0A1F61"/>
                    </a:solidFill>
                    <a:latin typeface="Cambria Math" panose="02040503050406030204" pitchFamily="18" charset="0"/>
                  </a:rPr>
                  <m:t>x</m:t>
                </m:r>
              </m:oMath>
            </a14:m>
            <a:r>
              <a:t>-values (choose convenient values of </a:t>
            </a:r>
            <a14:m>
              <m:oMath>
                <m:r>
                  <a:rPr xmlns:a="http://schemas.openxmlformats.org/drawingml/2006/main" sz="4100" i="1">
                    <a:solidFill>
                      <a:srgbClr val="0A1F61"/>
                    </a:solidFill>
                    <a:latin typeface="Cambria Math" panose="02040503050406030204" pitchFamily="18" charset="0"/>
                  </a:rPr>
                  <m:t>x</m:t>
                </m:r>
              </m:oMath>
            </a14:m>
            <a:r>
              <a:t>, such as ( </a:t>
            </a:r>
            <a14:m>
              <m:oMath>
                <m:r>
                  <a:rPr xmlns:a="http://schemas.openxmlformats.org/drawingml/2006/main" sz="4350" i="1">
                    <a:solidFill>
                      <a:srgbClr val="0A1F61"/>
                    </a:solidFill>
                    <a:latin typeface="Cambria Math" panose="02040503050406030204" pitchFamily="18" charset="0"/>
                  </a:rPr>
                  <m:t>x</m:t>
                </m:r>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0,</m:t>
                </m:r>
                <m:r>
                  <a:rPr xmlns:a="http://schemas.openxmlformats.org/drawingml/2006/main" sz="4350" i="1">
                    <a:solidFill>
                      <a:srgbClr val="0A1F61"/>
                    </a:solidFill>
                    <a:latin typeface="Cambria Math" panose="02040503050406030204" pitchFamily="18" charset="0"/>
                  </a:rPr>
                  <m:t>x</m:t>
                </m:r>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10,</m:t>
                </m:r>
                <m:r>
                  <a:rPr xmlns:a="http://schemas.openxmlformats.org/drawingml/2006/main" sz="4350" i="1">
                    <a:solidFill>
                      <a:srgbClr val="0A1F61"/>
                    </a:solidFill>
                    <a:latin typeface="Cambria Math" panose="02040503050406030204" pitchFamily="18" charset="0"/>
                  </a:rPr>
                  <m:t>x</m:t>
                </m:r>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2</m:t>
                </m:r>
              </m:oMath>
            </a14:m>
            <a:r>
              <a:t>); calculate the corresponding </a:t>
            </a:r>
            <a14:m>
              <m:oMath>
                <m:r>
                  <a:rPr xmlns:a="http://schemas.openxmlformats.org/drawingml/2006/main" sz="4300" i="1">
                    <a:solidFill>
                      <a:srgbClr val="0A1F61"/>
                    </a:solidFill>
                    <a:latin typeface="Cambria Math" panose="02040503050406030204" pitchFamily="18" charset="0"/>
                  </a:rPr>
                  <m:t>y</m:t>
                </m:r>
              </m:oMath>
            </a14:m>
            <a:r>
              <a:t>-values, using the rearranged formula.</a:t>
            </a:r>
          </a:p>
          <a:p>
            <a:pPr algn="l">
              <a:lnSpc>
                <a:spcPct val="113800"/>
              </a:lnSpc>
              <a:spcBef>
                <a:spcPts val="2000"/>
              </a:spcBef>
              <a:defRPr>
                <a:solidFill>
                  <a:srgbClr val="0A1F61"/>
                </a:solidFill>
                <a:latin typeface="Tajawal Medium"/>
                <a:ea typeface="Tajawal Medium"/>
                <a:cs typeface="Tajawal Medium"/>
                <a:sym typeface="Tajawal Medium"/>
              </a:defRPr>
            </a:pPr>
            <a:r>
              <a:rPr b="1"/>
              <a:t>Step 3</a:t>
            </a:r>
            <a:r>
              <a:t>: Plot the points and draw the line through these points.</a:t>
            </a:r>
          </a:p>
          <a:p>
            <a:pPr algn="l">
              <a:lnSpc>
                <a:spcPct val="113800"/>
              </a:lnSpc>
              <a:spcBef>
                <a:spcPts val="2000"/>
              </a:spcBef>
              <a:defRPr>
                <a:solidFill>
                  <a:srgbClr val="0A1F61"/>
                </a:solidFill>
                <a:latin typeface="Tajawal Medium"/>
                <a:ea typeface="Tajawal Medium"/>
                <a:cs typeface="Tajawal Medium"/>
                <a:sym typeface="Tajawal Medium"/>
              </a:defRPr>
            </a:pPr>
          </a:p>
        </p:txBody>
      </p:sp>
      <p:sp>
        <p:nvSpPr>
          <p:cNvPr id="275" name="Google Shape;126;p4"/>
          <p:cNvSpPr txBox="1"/>
          <p:nvPr/>
        </p:nvSpPr>
        <p:spPr>
          <a:xfrm>
            <a:off x="5325853" y="1125093"/>
            <a:ext cx="11790862" cy="1033701"/>
          </a:xfrm>
          <a:prstGeom prst="rect">
            <a:avLst/>
          </a:prstGeom>
          <a:ln w="25400">
            <a:miter lim="400000"/>
          </a:ln>
          <a:extLst>
            <a:ext uri="{C572A759-6A51-4108-AA02-DFA0A04FC94B}">
              <ma14:wrappingTextBoxFlag xmlns:ma14="http://schemas.microsoft.com/office/mac/drawingml/2011/main" val="1"/>
            </a:ext>
          </a:extLst>
        </p:spPr>
        <p:txBody>
          <a:bodyPr lIns="91399" tIns="91399" rIns="91399" bIns="91399">
            <a:spAutoFit/>
          </a:bodyPr>
          <a:lstStyle>
            <a:lvl1pPr algn="l">
              <a:defRPr sz="5600">
                <a:solidFill>
                  <a:srgbClr val="FFFFFF"/>
                </a:solidFill>
                <a:latin typeface="Tajawal Medium"/>
                <a:ea typeface="Tajawal Medium"/>
                <a:cs typeface="Tajawal Medium"/>
                <a:sym typeface="Tajawal Medium"/>
              </a:defRPr>
            </a:lvl1pPr>
          </a:lstStyle>
          <a:p>
            <a:pPr/>
            <a:r>
              <a:t>The Straight Line and Applications</a:t>
            </a:r>
          </a:p>
        </p:txBody>
      </p:sp>
    </p:spTree>
  </p:cSld>
  <p:clrMapOvr>
    <a:masterClrMapping/>
  </p:clrMapOvr>
  <p:transition xmlns:p14="http://schemas.microsoft.com/office/powerpoint/2010/main" spd="med" advClick="1"/>
</p:sld>
</file>

<file path=ppt/slides/slide2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77"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78" name="Rectangle 29"/>
          <p:cNvSpPr txBox="1"/>
          <p:nvPr/>
        </p:nvSpPr>
        <p:spPr>
          <a:xfrm>
            <a:off x="1921011" y="4243596"/>
            <a:ext cx="19903802" cy="6527709"/>
          </a:xfrm>
          <a:prstGeom prst="rect">
            <a:avLst/>
          </a:prstGeom>
          <a:ln w="25400">
            <a:miter lim="400000"/>
          </a:ln>
          <a:extLst>
            <a:ext uri="{C572A759-6A51-4108-AA02-DFA0A04FC94B}">
              <ma14:wrappingTextBoxFlag xmlns:ma14="http://schemas.microsoft.com/office/mac/drawingml/2011/main" val="1"/>
            </a:ext>
          </a:extLst>
        </p:spPr>
        <p:txBody>
          <a:bodyPr lIns="0" tIns="0" rIns="0" bIns="0">
            <a:spAutoFit/>
          </a:bodyPr>
          <a:lstStyle/>
          <a:p>
            <a:pPr marL="990600" indent="-990600" algn="just">
              <a:lnSpc>
                <a:spcPct val="120000"/>
              </a:lnSpc>
              <a:spcBef>
                <a:spcPts val="2400"/>
              </a:spcBef>
              <a:defRPr b="1">
                <a:solidFill>
                  <a:srgbClr val="0A1F61"/>
                </a:solidFill>
                <a:latin typeface="Tajawal Medium"/>
                <a:ea typeface="Tajawal Medium"/>
                <a:cs typeface="Tajawal Medium"/>
                <a:sym typeface="Tajawal Medium"/>
              </a:defRPr>
            </a:pPr>
            <a:r>
              <a:t>□ The straight line</a:t>
            </a:r>
          </a:p>
          <a:p>
            <a:pPr algn="l">
              <a:lnSpc>
                <a:spcPct val="113800"/>
              </a:lnSpc>
              <a:spcBef>
                <a:spcPts val="2000"/>
              </a:spcBef>
              <a:defRPr>
                <a:solidFill>
                  <a:srgbClr val="0A1F61"/>
                </a:solidFill>
                <a:latin typeface="Tajawal Medium"/>
                <a:ea typeface="Tajawal Medium"/>
                <a:cs typeface="Tajawal Medium"/>
                <a:sym typeface="Tajawal Medium"/>
              </a:defRPr>
            </a:pPr>
            <a:r>
              <a:rPr b="1"/>
              <a:t>To graph a straight line from its equation </a:t>
            </a:r>
            <a14:m>
              <m:oMath>
                <m:r>
                  <a:rPr xmlns:a="http://schemas.openxmlformats.org/drawingml/2006/main" sz="4350" i="1">
                    <a:solidFill>
                      <a:srgbClr val="0A1F61"/>
                    </a:solidFill>
                    <a:latin typeface="Cambria Math" panose="02040503050406030204" pitchFamily="18" charset="0"/>
                  </a:rPr>
                  <m:t>y</m:t>
                </m:r>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m</m:t>
                </m:r>
                <m:r>
                  <a:rPr xmlns:a="http://schemas.openxmlformats.org/drawingml/2006/main" sz="4350" i="1">
                    <a:solidFill>
                      <a:srgbClr val="0A1F61"/>
                    </a:solidFill>
                    <a:latin typeface="Cambria Math" panose="02040503050406030204" pitchFamily="18" charset="0"/>
                  </a:rPr>
                  <m:t>x</m:t>
                </m:r>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c</m:t>
                </m:r>
              </m:oMath>
            </a14:m>
            <a:endParaRPr b="1"/>
          </a:p>
          <a:p>
            <a:pPr algn="l">
              <a:lnSpc>
                <a:spcPct val="113800"/>
              </a:lnSpc>
              <a:spcBef>
                <a:spcPts val="2000"/>
              </a:spcBef>
              <a:defRPr>
                <a:solidFill>
                  <a:srgbClr val="0A1F61"/>
                </a:solidFill>
                <a:latin typeface="Tajawal Medium"/>
                <a:ea typeface="Tajawal Medium"/>
                <a:cs typeface="Tajawal Medium"/>
                <a:sym typeface="Tajawal Medium"/>
              </a:defRPr>
            </a:pPr>
            <a:r>
              <a:t>In economics, graphs are frequently required in the region where </a:t>
            </a:r>
            <a14:m>
              <m:oMath>
                <m:r>
                  <a:rPr xmlns:a="http://schemas.openxmlformats.org/drawingml/2006/main" sz="4100" i="1">
                    <a:solidFill>
                      <a:srgbClr val="0A1F61"/>
                    </a:solidFill>
                    <a:latin typeface="Cambria Math" panose="02040503050406030204" pitchFamily="18" charset="0"/>
                  </a:rPr>
                  <m:t>x</m:t>
                </m:r>
              </m:oMath>
            </a14:m>
            <a:r>
              <a:t>-values and </a:t>
            </a:r>
            <a14:m>
              <m:oMath>
                <m:r>
                  <a:rPr xmlns:a="http://schemas.openxmlformats.org/drawingml/2006/main" sz="4300" i="1">
                    <a:solidFill>
                      <a:srgbClr val="0A1F61"/>
                    </a:solidFill>
                    <a:latin typeface="Cambria Math" panose="02040503050406030204" pitchFamily="18" charset="0"/>
                  </a:rPr>
                  <m:t>y</m:t>
                </m:r>
              </m:oMath>
            </a14:m>
            <a:r>
              <a:t>-values are positive. To plot a line in this region, calculate the horizontal and vertical intercepts.</a:t>
            </a:r>
          </a:p>
          <a:p>
            <a:pPr algn="l">
              <a:lnSpc>
                <a:spcPct val="113800"/>
              </a:lnSpc>
              <a:spcBef>
                <a:spcPts val="2000"/>
              </a:spcBef>
              <a:defRPr>
                <a:solidFill>
                  <a:srgbClr val="0A1F61"/>
                </a:solidFill>
                <a:latin typeface="Tajawal Medium"/>
                <a:ea typeface="Tajawal Medium"/>
                <a:cs typeface="Tajawal Medium"/>
                <a:sym typeface="Tajawal Medium"/>
              </a:defRPr>
            </a:pPr>
            <a:r>
              <a:rPr b="1"/>
              <a:t>Method B</a:t>
            </a:r>
            <a:endParaRPr b="1"/>
          </a:p>
          <a:p>
            <a:pPr algn="l">
              <a:lnSpc>
                <a:spcPct val="113800"/>
              </a:lnSpc>
              <a:spcBef>
                <a:spcPts val="2000"/>
              </a:spcBef>
              <a:defRPr>
                <a:solidFill>
                  <a:srgbClr val="0A1F61"/>
                </a:solidFill>
                <a:latin typeface="Tajawal Medium"/>
                <a:ea typeface="Tajawal Medium"/>
                <a:cs typeface="Tajawal Medium"/>
                <a:sym typeface="Tajawal Medium"/>
              </a:defRPr>
            </a:pPr>
            <a:r>
              <a:rPr b="1"/>
              <a:t>Step 1: </a:t>
            </a:r>
            <a:r>
              <a:t>Rearrange the equation into the form </a:t>
            </a:r>
            <a14:m>
              <m:oMath>
                <m:r>
                  <a:rPr xmlns:a="http://schemas.openxmlformats.org/drawingml/2006/main" sz="4350" i="1">
                    <a:solidFill>
                      <a:srgbClr val="0A1F61"/>
                    </a:solidFill>
                    <a:latin typeface="Cambria Math" panose="02040503050406030204" pitchFamily="18" charset="0"/>
                  </a:rPr>
                  <m:t>y</m:t>
                </m:r>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m</m:t>
                </m:r>
                <m:r>
                  <a:rPr xmlns:a="http://schemas.openxmlformats.org/drawingml/2006/main" sz="4350" i="1">
                    <a:solidFill>
                      <a:srgbClr val="0A1F61"/>
                    </a:solidFill>
                    <a:latin typeface="Cambria Math" panose="02040503050406030204" pitchFamily="18" charset="0"/>
                  </a:rPr>
                  <m:t>x</m:t>
                </m:r>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c</m:t>
                </m:r>
              </m:oMath>
            </a14:m>
            <a:r>
              <a:t> if necessary.</a:t>
            </a:r>
          </a:p>
          <a:p>
            <a:pPr algn="l">
              <a:lnSpc>
                <a:spcPct val="113800"/>
              </a:lnSpc>
              <a:spcBef>
                <a:spcPts val="2000"/>
              </a:spcBef>
              <a:defRPr>
                <a:solidFill>
                  <a:srgbClr val="0A1F61"/>
                </a:solidFill>
                <a:latin typeface="Tajawal Medium"/>
                <a:ea typeface="Tajawal Medium"/>
                <a:cs typeface="Tajawal Medium"/>
                <a:sym typeface="Tajawal Medium"/>
              </a:defRPr>
            </a:pPr>
            <a:r>
              <a:rPr b="1"/>
              <a:t>Step 2: </a:t>
            </a:r>
            <a:r>
              <a:t>The </a:t>
            </a:r>
            <a14:m>
              <m:oMath>
                <m:r>
                  <a:rPr xmlns:a="http://schemas.openxmlformats.org/drawingml/2006/main" sz="4100" i="1">
                    <a:solidFill>
                      <a:srgbClr val="0A1F61"/>
                    </a:solidFill>
                    <a:latin typeface="Cambria Math" panose="02040503050406030204" pitchFamily="18" charset="0"/>
                  </a:rPr>
                  <m:t>x</m:t>
                </m:r>
              </m:oMath>
            </a14:m>
            <a:r>
              <a:t>-intercept is at (</a:t>
            </a:r>
            <a14:m>
              <m:oMath>
                <m:r>
                  <a:rPr xmlns:a="http://schemas.openxmlformats.org/drawingml/2006/main" sz="4350" i="1">
                    <a:solidFill>
                      <a:srgbClr val="0A1F61"/>
                    </a:solidFill>
                    <a:latin typeface="Cambria Math" panose="02040503050406030204" pitchFamily="18" charset="0"/>
                  </a:rPr>
                  <m:t>x</m:t>
                </m:r>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c</m:t>
                </m:r>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m</m:t>
                </m:r>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y</m:t>
                </m:r>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0</m:t>
                </m:r>
              </m:oMath>
            </a14:m>
            <a:r>
              <a:t>); the </a:t>
            </a:r>
            <a14:m>
              <m:oMath>
                <m:r>
                  <a:rPr xmlns:a="http://schemas.openxmlformats.org/drawingml/2006/main" sz="4300" i="1">
                    <a:solidFill>
                      <a:srgbClr val="0A1F61"/>
                    </a:solidFill>
                    <a:latin typeface="Cambria Math" panose="02040503050406030204" pitchFamily="18" charset="0"/>
                  </a:rPr>
                  <m:t>y</m:t>
                </m:r>
              </m:oMath>
            </a14:m>
            <a:r>
              <a:t>-intercept is at (</a:t>
            </a:r>
            <a14:m>
              <m:oMath>
                <m:r>
                  <a:rPr xmlns:a="http://schemas.openxmlformats.org/drawingml/2006/main" sz="4350" i="1">
                    <a:solidFill>
                      <a:srgbClr val="0A1F61"/>
                    </a:solidFill>
                    <a:latin typeface="Cambria Math" panose="02040503050406030204" pitchFamily="18" charset="0"/>
                  </a:rPr>
                  <m:t>x</m:t>
                </m:r>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0,</m:t>
                </m:r>
                <m:r>
                  <a:rPr xmlns:a="http://schemas.openxmlformats.org/drawingml/2006/main" sz="4350" i="1">
                    <a:solidFill>
                      <a:srgbClr val="0A1F61"/>
                    </a:solidFill>
                    <a:latin typeface="Cambria Math" panose="02040503050406030204" pitchFamily="18" charset="0"/>
                  </a:rPr>
                  <m:t>y</m:t>
                </m:r>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c</m:t>
                </m:r>
              </m:oMath>
            </a14:m>
            <a:r>
              <a:t>).</a:t>
            </a:r>
          </a:p>
          <a:p>
            <a:pPr algn="l">
              <a:lnSpc>
                <a:spcPct val="113800"/>
              </a:lnSpc>
              <a:spcBef>
                <a:spcPts val="2000"/>
              </a:spcBef>
              <a:defRPr>
                <a:solidFill>
                  <a:srgbClr val="0A1F61"/>
                </a:solidFill>
                <a:latin typeface="Tajawal Medium"/>
                <a:ea typeface="Tajawal Medium"/>
                <a:cs typeface="Tajawal Medium"/>
                <a:sym typeface="Tajawal Medium"/>
              </a:defRPr>
            </a:pPr>
            <a:r>
              <a:rPr b="1"/>
              <a:t>Step 3: </a:t>
            </a:r>
            <a:r>
              <a:t>Draw the line through the points.</a:t>
            </a:r>
          </a:p>
        </p:txBody>
      </p:sp>
      <p:sp>
        <p:nvSpPr>
          <p:cNvPr id="279" name="Google Shape;126;p4"/>
          <p:cNvSpPr txBox="1"/>
          <p:nvPr/>
        </p:nvSpPr>
        <p:spPr>
          <a:xfrm>
            <a:off x="5325853" y="1125093"/>
            <a:ext cx="11790862" cy="1033701"/>
          </a:xfrm>
          <a:prstGeom prst="rect">
            <a:avLst/>
          </a:prstGeom>
          <a:ln w="25400">
            <a:miter lim="400000"/>
          </a:ln>
          <a:extLst>
            <a:ext uri="{C572A759-6A51-4108-AA02-DFA0A04FC94B}">
              <ma14:wrappingTextBoxFlag xmlns:ma14="http://schemas.microsoft.com/office/mac/drawingml/2011/main" val="1"/>
            </a:ext>
          </a:extLst>
        </p:spPr>
        <p:txBody>
          <a:bodyPr lIns="91399" tIns="91399" rIns="91399" bIns="91399">
            <a:spAutoFit/>
          </a:bodyPr>
          <a:lstStyle>
            <a:lvl1pPr algn="l">
              <a:defRPr sz="5600">
                <a:solidFill>
                  <a:srgbClr val="FFFFFF"/>
                </a:solidFill>
                <a:latin typeface="Tajawal Medium"/>
                <a:ea typeface="Tajawal Medium"/>
                <a:cs typeface="Tajawal Medium"/>
                <a:sym typeface="Tajawal Medium"/>
              </a:defRPr>
            </a:lvl1pPr>
          </a:lstStyle>
          <a:p>
            <a:pPr/>
            <a:r>
              <a:t>The Straight Line and Applications</a:t>
            </a:r>
          </a:p>
        </p:txBody>
      </p:sp>
    </p:spTree>
  </p:cSld>
  <p:clrMapOvr>
    <a:masterClrMapping/>
  </p:clrMapOvr>
  <p:transition xmlns:p14="http://schemas.microsoft.com/office/powerpoint/2010/main" spd="med" advClick="1"/>
</p:sld>
</file>

<file path=ppt/slides/slide2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81"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82" name="Rectangle 29"/>
          <p:cNvSpPr txBox="1"/>
          <p:nvPr/>
        </p:nvSpPr>
        <p:spPr>
          <a:xfrm>
            <a:off x="1921011" y="4243596"/>
            <a:ext cx="12791268" cy="6047340"/>
          </a:xfrm>
          <a:prstGeom prst="rect">
            <a:avLst/>
          </a:prstGeom>
          <a:ln w="25400">
            <a:miter lim="400000"/>
          </a:ln>
          <a:extLst>
            <a:ext uri="{C572A759-6A51-4108-AA02-DFA0A04FC94B}">
              <ma14:wrappingTextBoxFlag xmlns:ma14="http://schemas.microsoft.com/office/mac/drawingml/2011/main" val="1"/>
            </a:ext>
          </a:extLst>
        </p:spPr>
        <p:txBody>
          <a:bodyPr lIns="0" tIns="0" rIns="0" bIns="0">
            <a:spAutoFit/>
          </a:bodyPr>
          <a:lstStyle/>
          <a:p>
            <a:pPr marL="990600" indent="-990600" algn="just">
              <a:lnSpc>
                <a:spcPct val="120000"/>
              </a:lnSpc>
              <a:spcBef>
                <a:spcPts val="2400"/>
              </a:spcBef>
              <a:defRPr b="1">
                <a:solidFill>
                  <a:srgbClr val="0A1F61"/>
                </a:solidFill>
                <a:latin typeface="Tajawal Medium"/>
                <a:ea typeface="Tajawal Medium"/>
                <a:cs typeface="Tajawal Medium"/>
                <a:sym typeface="Tajawal Medium"/>
              </a:defRPr>
            </a:pPr>
            <a:r>
              <a:t>□ The straight line</a:t>
            </a:r>
          </a:p>
          <a:p>
            <a:pPr algn="l">
              <a:lnSpc>
                <a:spcPct val="113800"/>
              </a:lnSpc>
              <a:spcBef>
                <a:spcPts val="2000"/>
              </a:spcBef>
              <a:defRPr>
                <a:solidFill>
                  <a:srgbClr val="0A1F61"/>
                </a:solidFill>
                <a:latin typeface="Tajawal Medium"/>
                <a:ea typeface="Tajawal Medium"/>
                <a:cs typeface="Tajawal Medium"/>
                <a:sym typeface="Tajawal Medium"/>
              </a:defRPr>
            </a:pPr>
            <a:r>
              <a:rPr b="1"/>
              <a:t>Ex: </a:t>
            </a:r>
            <a:r>
              <a:t>A line has the equation (or formula) </a:t>
            </a:r>
            <a14:m>
              <m:oMath>
                <m:r>
                  <a:rPr xmlns:a="http://schemas.openxmlformats.org/drawingml/2006/main" sz="4450" i="1">
                    <a:solidFill>
                      <a:srgbClr val="0A1F61"/>
                    </a:solidFill>
                    <a:latin typeface="Cambria Math" panose="02040503050406030204" pitchFamily="18" charset="0"/>
                  </a:rPr>
                  <m:t>y</m:t>
                </m:r>
                <m:r>
                  <a:rPr xmlns:a="http://schemas.openxmlformats.org/drawingml/2006/main" sz="4450" i="1">
                    <a:solidFill>
                      <a:srgbClr val="0A1F61"/>
                    </a:solidFill>
                    <a:latin typeface="Cambria Math" panose="02040503050406030204" pitchFamily="18" charset="0"/>
                  </a:rPr>
                  <m:t>=</m:t>
                </m:r>
                <m:r>
                  <a:rPr xmlns:a="http://schemas.openxmlformats.org/drawingml/2006/main" sz="4450" i="1">
                    <a:solidFill>
                      <a:srgbClr val="0A1F61"/>
                    </a:solidFill>
                    <a:latin typeface="Cambria Math" panose="02040503050406030204" pitchFamily="18" charset="0"/>
                  </a:rPr>
                  <m:t>2</m:t>
                </m:r>
                <m:r>
                  <a:rPr xmlns:a="http://schemas.openxmlformats.org/drawingml/2006/main" sz="4450" i="1">
                    <a:solidFill>
                      <a:srgbClr val="0A1F61"/>
                    </a:solidFill>
                    <a:latin typeface="Cambria Math" panose="02040503050406030204" pitchFamily="18" charset="0"/>
                  </a:rPr>
                  <m:t>x</m:t>
                </m:r>
                <m:r>
                  <a:rPr xmlns:a="http://schemas.openxmlformats.org/drawingml/2006/main" sz="4450" i="1">
                    <a:solidFill>
                      <a:srgbClr val="0A1F61"/>
                    </a:solidFill>
                    <a:latin typeface="Cambria Math" panose="02040503050406030204" pitchFamily="18" charset="0"/>
                  </a:rPr>
                  <m:t>-</m:t>
                </m:r>
                <m:r>
                  <a:rPr xmlns:a="http://schemas.openxmlformats.org/drawingml/2006/main" sz="4450" i="1">
                    <a:solidFill>
                      <a:srgbClr val="0A1F61"/>
                    </a:solidFill>
                    <a:latin typeface="Cambria Math" panose="02040503050406030204" pitchFamily="18" charset="0"/>
                  </a:rPr>
                  <m:t>1</m:t>
                </m:r>
              </m:oMath>
            </a14:m>
            <a:r>
              <a:t>. Plot the line over the interval </a:t>
            </a:r>
            <a14:m>
              <m:oMath>
                <m:r>
                  <a:rPr xmlns:a="http://schemas.openxmlformats.org/drawingml/2006/main" sz="4300" i="1">
                    <a:solidFill>
                      <a:srgbClr val="0A1F61"/>
                    </a:solidFill>
                    <a:latin typeface="Cambria Math" panose="02040503050406030204" pitchFamily="18" charset="0"/>
                  </a:rPr>
                  <m:t>x</m:t>
                </m:r>
                <m:r>
                  <a:rPr xmlns:a="http://schemas.openxmlformats.org/drawingml/2006/main" sz="4300" i="1">
                    <a:solidFill>
                      <a:srgbClr val="0A1F61"/>
                    </a:solidFill>
                    <a:latin typeface="Cambria Math" panose="02040503050406030204" pitchFamily="18" charset="0"/>
                  </a:rPr>
                  <m:t>=</m:t>
                </m:r>
                <m:r>
                  <a:rPr xmlns:a="http://schemas.openxmlformats.org/drawingml/2006/main" sz="4300" i="1">
                    <a:solidFill>
                      <a:srgbClr val="0A1F61"/>
                    </a:solidFill>
                    <a:latin typeface="Cambria Math" panose="02040503050406030204" pitchFamily="18" charset="0"/>
                  </a:rPr>
                  <m:t>-</m:t>
                </m:r>
                <m:r>
                  <a:rPr xmlns:a="http://schemas.openxmlformats.org/drawingml/2006/main" sz="4300" i="1">
                    <a:solidFill>
                      <a:srgbClr val="0A1F61"/>
                    </a:solidFill>
                    <a:latin typeface="Cambria Math" panose="02040503050406030204" pitchFamily="18" charset="0"/>
                  </a:rPr>
                  <m:t>2</m:t>
                </m:r>
                <m:r>
                  <m:rPr>
                    <m:nor/>
                  </m:rPr>
                  <a:rPr xmlns:a="http://schemas.openxmlformats.org/drawingml/2006/main" sz="4300" i="1">
                    <a:solidFill>
                      <a:srgbClr val="0A1F61"/>
                    </a:solidFill>
                    <a:latin typeface="Cambria Math" panose="02040503050406030204" pitchFamily="18" charset="0"/>
                  </a:rPr>
                  <m:t>to</m:t>
                </m:r>
                <m:r>
                  <a:rPr xmlns:a="http://schemas.openxmlformats.org/drawingml/2006/main" sz="4300" i="1">
                    <a:solidFill>
                      <a:srgbClr val="0A1F61"/>
                    </a:solidFill>
                    <a:latin typeface="Cambria Math" panose="02040503050406030204" pitchFamily="18" charset="0"/>
                  </a:rPr>
                  <m:t>x</m:t>
                </m:r>
                <m:r>
                  <a:rPr xmlns:a="http://schemas.openxmlformats.org/drawingml/2006/main" sz="4300" i="1">
                    <a:solidFill>
                      <a:srgbClr val="0A1F61"/>
                    </a:solidFill>
                    <a:latin typeface="Cambria Math" panose="02040503050406030204" pitchFamily="18" charset="0"/>
                  </a:rPr>
                  <m:t>=</m:t>
                </m:r>
                <m:r>
                  <a:rPr xmlns:a="http://schemas.openxmlformats.org/drawingml/2006/main" sz="4300" i="1">
                    <a:solidFill>
                      <a:srgbClr val="0A1F61"/>
                    </a:solidFill>
                    <a:latin typeface="Cambria Math" panose="02040503050406030204" pitchFamily="18" charset="0"/>
                  </a:rPr>
                  <m:t>3</m:t>
                </m:r>
              </m:oMath>
            </a14:m>
            <a:r>
              <a:t>.</a:t>
            </a:r>
          </a:p>
          <a:p>
            <a:pPr algn="l">
              <a:lnSpc>
                <a:spcPct val="113800"/>
              </a:lnSpc>
              <a:spcBef>
                <a:spcPts val="2000"/>
              </a:spcBef>
              <a:defRPr>
                <a:solidFill>
                  <a:srgbClr val="0A1F61"/>
                </a:solidFill>
                <a:latin typeface="Tajawal Medium"/>
                <a:ea typeface="Tajawal Medium"/>
                <a:cs typeface="Tajawal Medium"/>
                <a:sym typeface="Tajawal Medium"/>
              </a:defRPr>
            </a:pPr>
          </a:p>
          <a:p>
            <a:pPr algn="l">
              <a:lnSpc>
                <a:spcPct val="113800"/>
              </a:lnSpc>
              <a:spcBef>
                <a:spcPts val="2000"/>
              </a:spcBef>
              <a:defRPr>
                <a:solidFill>
                  <a:srgbClr val="0A1F61"/>
                </a:solidFill>
                <a:latin typeface="Tajawal Medium"/>
                <a:ea typeface="Tajawal Medium"/>
                <a:cs typeface="Tajawal Medium"/>
                <a:sym typeface="Tajawal Medium"/>
              </a:defRPr>
            </a:pPr>
          </a:p>
          <a:p>
            <a:pPr algn="just">
              <a:lnSpc>
                <a:spcPct val="101454"/>
              </a:lnSpc>
              <a:spcBef>
                <a:spcPts val="400"/>
              </a:spcBef>
              <a:defRPr b="1" sz="2900">
                <a:solidFill>
                  <a:srgbClr val="0A1F61"/>
                </a:solidFill>
                <a:latin typeface="Tajawal Medium"/>
                <a:ea typeface="Tajawal Medium"/>
                <a:cs typeface="Tajawal Medium"/>
                <a:sym typeface="Tajawal Medium"/>
              </a:defRPr>
            </a:pPr>
            <a:r>
              <a:t>Note: </a:t>
            </a:r>
            <a:r>
              <a:rPr b="0"/>
              <a:t>While a minimum of two points are required to plot a line, it is a good idea to calculate at least three points, just in case of mistakes in calculations. All points should lie perfectly on the line.</a:t>
            </a:r>
          </a:p>
        </p:txBody>
      </p:sp>
      <p:sp>
        <p:nvSpPr>
          <p:cNvPr id="283" name="Google Shape;126;p4"/>
          <p:cNvSpPr txBox="1"/>
          <p:nvPr/>
        </p:nvSpPr>
        <p:spPr>
          <a:xfrm>
            <a:off x="5325853" y="1125093"/>
            <a:ext cx="11790862" cy="1033701"/>
          </a:xfrm>
          <a:prstGeom prst="rect">
            <a:avLst/>
          </a:prstGeom>
          <a:ln w="25400">
            <a:miter lim="400000"/>
          </a:ln>
          <a:extLst>
            <a:ext uri="{C572A759-6A51-4108-AA02-DFA0A04FC94B}">
              <ma14:wrappingTextBoxFlag xmlns:ma14="http://schemas.microsoft.com/office/mac/drawingml/2011/main" val="1"/>
            </a:ext>
          </a:extLst>
        </p:spPr>
        <p:txBody>
          <a:bodyPr lIns="91399" tIns="91399" rIns="91399" bIns="91399">
            <a:spAutoFit/>
          </a:bodyPr>
          <a:lstStyle>
            <a:lvl1pPr algn="l">
              <a:defRPr sz="5600">
                <a:solidFill>
                  <a:srgbClr val="FFFFFF"/>
                </a:solidFill>
                <a:latin typeface="Tajawal Medium"/>
                <a:ea typeface="Tajawal Medium"/>
                <a:cs typeface="Tajawal Medium"/>
                <a:sym typeface="Tajawal Medium"/>
              </a:defRPr>
            </a:lvl1pPr>
          </a:lstStyle>
          <a:p>
            <a:pPr/>
            <a:r>
              <a:t>The Straight Line and Applications</a:t>
            </a:r>
          </a:p>
        </p:txBody>
      </p:sp>
      <p:pic>
        <p:nvPicPr>
          <p:cNvPr id="284" name="Image" descr="Image"/>
          <p:cNvPicPr>
            <a:picLocks noChangeAspect="1"/>
          </p:cNvPicPr>
          <p:nvPr/>
        </p:nvPicPr>
        <p:blipFill>
          <a:blip r:embed="rId2">
            <a:extLst/>
          </a:blip>
          <a:stretch>
            <a:fillRect/>
          </a:stretch>
        </p:blipFill>
        <p:spPr>
          <a:xfrm>
            <a:off x="16036714" y="3026699"/>
            <a:ext cx="4614478" cy="8184958"/>
          </a:xfrm>
          <a:prstGeom prst="rect">
            <a:avLst/>
          </a:prstGeom>
          <a:ln w="12700">
            <a:miter lim="400000"/>
          </a:ln>
        </p:spPr>
      </p:pic>
      <p:sp>
        <p:nvSpPr>
          <p:cNvPr id="285" name="Figure 2.12: Plot the line"/>
          <p:cNvSpPr txBox="1"/>
          <p:nvPr/>
        </p:nvSpPr>
        <p:spPr>
          <a:xfrm>
            <a:off x="16145772" y="10959987"/>
            <a:ext cx="6322893" cy="1244908"/>
          </a:xfrm>
          <a:prstGeom prst="rect">
            <a:avLst/>
          </a:prstGeom>
          <a:ln w="25400">
            <a:miter lim="400000"/>
          </a:ln>
          <a:extLst>
            <a:ext uri="{C572A759-6A51-4108-AA02-DFA0A04FC94B}">
              <ma14:wrappingTextBoxFlag xmlns:ma14="http://schemas.microsoft.com/office/mac/drawingml/2011/main" val="1"/>
            </a:ext>
          </a:extLst>
        </p:spPr>
        <p:txBody>
          <a:bodyPr wrap="none" tIns="91439" bIns="91439">
            <a:spAutoFit/>
          </a:bodyPr>
          <a:lstStyle/>
          <a:p>
            <a:pPr algn="l" defTabSz="457200">
              <a:spcBef>
                <a:spcPts val="1200"/>
              </a:spcBef>
              <a:defRPr sz="2900">
                <a:solidFill>
                  <a:srgbClr val="0A1F61"/>
                </a:solidFill>
                <a:latin typeface="Tajawal Medium"/>
                <a:ea typeface="Tajawal Medium"/>
                <a:cs typeface="Tajawal Medium"/>
                <a:sym typeface="Tajawal Medium"/>
              </a:defRPr>
            </a:pPr>
            <a:r>
              <a:rPr b="1"/>
              <a:t>Figure 2.12</a:t>
            </a:r>
            <a:r>
              <a:t>: Plot the line </a:t>
            </a:r>
            <a14:m>
              <m:oMath>
                <m:r>
                  <a:rPr xmlns:a="http://schemas.openxmlformats.org/drawingml/2006/main" sz="3650" i="1">
                    <a:solidFill>
                      <a:srgbClr val="0A1F61"/>
                    </a:solidFill>
                    <a:latin typeface="Cambria Math" panose="02040503050406030204" pitchFamily="18" charset="0"/>
                  </a:rPr>
                  <m:t>y</m:t>
                </m:r>
                <m:r>
                  <a:rPr xmlns:a="http://schemas.openxmlformats.org/drawingml/2006/main" sz="3650" i="1">
                    <a:solidFill>
                      <a:srgbClr val="0A1F61"/>
                    </a:solidFill>
                    <a:latin typeface="Cambria Math" panose="02040503050406030204" pitchFamily="18" charset="0"/>
                  </a:rPr>
                  <m:t>=</m:t>
                </m:r>
                <m:r>
                  <a:rPr xmlns:a="http://schemas.openxmlformats.org/drawingml/2006/main" sz="3650" i="1">
                    <a:solidFill>
                      <a:srgbClr val="0A1F61"/>
                    </a:solidFill>
                    <a:latin typeface="Cambria Math" panose="02040503050406030204" pitchFamily="18" charset="0"/>
                  </a:rPr>
                  <m:t>2</m:t>
                </m:r>
                <m:r>
                  <a:rPr xmlns:a="http://schemas.openxmlformats.org/drawingml/2006/main" sz="3650" i="1">
                    <a:solidFill>
                      <a:srgbClr val="0A1F61"/>
                    </a:solidFill>
                    <a:latin typeface="Cambria Math" panose="02040503050406030204" pitchFamily="18" charset="0"/>
                  </a:rPr>
                  <m:t>x</m:t>
                </m:r>
                <m:r>
                  <a:rPr xmlns:a="http://schemas.openxmlformats.org/drawingml/2006/main" sz="3650" i="1">
                    <a:solidFill>
                      <a:srgbClr val="0A1F61"/>
                    </a:solidFill>
                    <a:latin typeface="Cambria Math" panose="02040503050406030204" pitchFamily="18" charset="0"/>
                  </a:rPr>
                  <m:t>-</m:t>
                </m:r>
                <m:r>
                  <a:rPr xmlns:a="http://schemas.openxmlformats.org/drawingml/2006/main" sz="3650" i="1">
                    <a:solidFill>
                      <a:srgbClr val="0A1F61"/>
                    </a:solidFill>
                    <a:latin typeface="Cambria Math" panose="02040503050406030204" pitchFamily="18" charset="0"/>
                  </a:rPr>
                  <m:t>1</m:t>
                </m:r>
              </m:oMath>
            </a14:m>
          </a:p>
        </p:txBody>
      </p:sp>
    </p:spTree>
  </p:cSld>
  <p:clrMapOvr>
    <a:masterClrMapping/>
  </p:clrMapOvr>
  <p:transition xmlns:p14="http://schemas.microsoft.com/office/powerpoint/2010/main" spd="med" advClick="1"/>
</p:sld>
</file>

<file path=ppt/slides/slide3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87"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88" name="Rectangle 29"/>
          <p:cNvSpPr txBox="1"/>
          <p:nvPr/>
        </p:nvSpPr>
        <p:spPr>
          <a:xfrm>
            <a:off x="1921011" y="4243596"/>
            <a:ext cx="20061253" cy="4247806"/>
          </a:xfrm>
          <a:prstGeom prst="rect">
            <a:avLst/>
          </a:prstGeom>
          <a:ln w="25400">
            <a:miter lim="400000"/>
          </a:ln>
          <a:extLst>
            <a:ext uri="{C572A759-6A51-4108-AA02-DFA0A04FC94B}">
              <ma14:wrappingTextBoxFlag xmlns:ma14="http://schemas.microsoft.com/office/mac/drawingml/2011/main" val="1"/>
            </a:ext>
          </a:extLst>
        </p:spPr>
        <p:txBody>
          <a:bodyPr lIns="0" tIns="0" rIns="0" bIns="0">
            <a:spAutoFit/>
          </a:bodyPr>
          <a:lstStyle/>
          <a:p>
            <a:pPr algn="l">
              <a:lnSpc>
                <a:spcPct val="113800"/>
              </a:lnSpc>
              <a:spcBef>
                <a:spcPts val="2000"/>
              </a:spcBef>
              <a:defRPr>
                <a:solidFill>
                  <a:srgbClr val="0A1F61"/>
                </a:solidFill>
                <a:latin typeface="Tajawal Medium"/>
                <a:ea typeface="Tajawal Medium"/>
                <a:cs typeface="Tajawal Medium"/>
                <a:sym typeface="Tajawal Medium"/>
              </a:defRPr>
            </a:pPr>
            <a:r>
              <a:rPr b="1"/>
              <a:t>Solution: (Method A)</a:t>
            </a:r>
            <a:endParaRPr b="1"/>
          </a:p>
          <a:p>
            <a:pPr algn="l">
              <a:lnSpc>
                <a:spcPct val="113800"/>
              </a:lnSpc>
              <a:spcBef>
                <a:spcPts val="2000"/>
              </a:spcBef>
              <a:defRPr>
                <a:solidFill>
                  <a:srgbClr val="0A1F61"/>
                </a:solidFill>
                <a:latin typeface="Tajawal Medium"/>
                <a:ea typeface="Tajawal Medium"/>
                <a:cs typeface="Tajawal Medium"/>
                <a:sym typeface="Tajawal Medium"/>
              </a:defRPr>
            </a:pPr>
            <a:r>
              <a:rPr b="1"/>
              <a:t>Step 1: </a:t>
            </a:r>
            <a14:m>
              <m:oMath>
                <m:r>
                  <a:rPr xmlns:a="http://schemas.openxmlformats.org/drawingml/2006/main" sz="4450" i="1">
                    <a:solidFill>
                      <a:srgbClr val="0A1F61"/>
                    </a:solidFill>
                    <a:latin typeface="Cambria Math" panose="02040503050406030204" pitchFamily="18" charset="0"/>
                  </a:rPr>
                  <m:t>y</m:t>
                </m:r>
                <m:r>
                  <a:rPr xmlns:a="http://schemas.openxmlformats.org/drawingml/2006/main" sz="4450" i="1">
                    <a:solidFill>
                      <a:srgbClr val="0A1F61"/>
                    </a:solidFill>
                    <a:latin typeface="Cambria Math" panose="02040503050406030204" pitchFamily="18" charset="0"/>
                  </a:rPr>
                  <m:t>=</m:t>
                </m:r>
                <m:r>
                  <a:rPr xmlns:a="http://schemas.openxmlformats.org/drawingml/2006/main" sz="4450" i="1">
                    <a:solidFill>
                      <a:srgbClr val="0A1F61"/>
                    </a:solidFill>
                    <a:latin typeface="Cambria Math" panose="02040503050406030204" pitchFamily="18" charset="0"/>
                  </a:rPr>
                  <m:t>2</m:t>
                </m:r>
                <m:r>
                  <a:rPr xmlns:a="http://schemas.openxmlformats.org/drawingml/2006/main" sz="4450" i="1">
                    <a:solidFill>
                      <a:srgbClr val="0A1F61"/>
                    </a:solidFill>
                    <a:latin typeface="Cambria Math" panose="02040503050406030204" pitchFamily="18" charset="0"/>
                  </a:rPr>
                  <m:t>x</m:t>
                </m:r>
                <m:r>
                  <a:rPr xmlns:a="http://schemas.openxmlformats.org/drawingml/2006/main" sz="4450" i="1">
                    <a:solidFill>
                      <a:srgbClr val="0A1F61"/>
                    </a:solidFill>
                    <a:latin typeface="Cambria Math" panose="02040503050406030204" pitchFamily="18" charset="0"/>
                  </a:rPr>
                  <m:t>-</m:t>
                </m:r>
                <m:r>
                  <a:rPr xmlns:a="http://schemas.openxmlformats.org/drawingml/2006/main" sz="4450" i="1">
                    <a:solidFill>
                      <a:srgbClr val="0A1F61"/>
                    </a:solidFill>
                    <a:latin typeface="Cambria Math" panose="02040503050406030204" pitchFamily="18" charset="0"/>
                  </a:rPr>
                  <m:t>1</m:t>
                </m:r>
              </m:oMath>
            </a14:m>
            <a:r>
              <a:t>. No rearranging necessary.</a:t>
            </a:r>
          </a:p>
          <a:p>
            <a:pPr algn="l">
              <a:lnSpc>
                <a:spcPct val="113800"/>
              </a:lnSpc>
              <a:spcBef>
                <a:spcPts val="2000"/>
              </a:spcBef>
              <a:defRPr>
                <a:solidFill>
                  <a:srgbClr val="0A1F61"/>
                </a:solidFill>
                <a:latin typeface="Tajawal Medium"/>
                <a:ea typeface="Tajawal Medium"/>
                <a:cs typeface="Tajawal Medium"/>
                <a:sym typeface="Tajawal Medium"/>
              </a:defRPr>
            </a:pPr>
            <a:r>
              <a:rPr b="1"/>
              <a:t>Step 2: </a:t>
            </a:r>
            <a:r>
              <a:t>Since the graph is required for values of </a:t>
            </a:r>
            <a14:m>
              <m:oMath>
                <m:r>
                  <a:rPr xmlns:a="http://schemas.openxmlformats.org/drawingml/2006/main" sz="4100" i="1">
                    <a:solidFill>
                      <a:srgbClr val="0A1F61"/>
                    </a:solidFill>
                    <a:latin typeface="Cambria Math" panose="02040503050406030204" pitchFamily="18" charset="0"/>
                  </a:rPr>
                  <m:t>x</m:t>
                </m:r>
              </m:oMath>
            </a14:m>
            <a:r>
              <a:t> from </a:t>
            </a:r>
            <a14:m>
              <m:oMath>
                <m:r>
                  <a:rPr xmlns:a="http://schemas.openxmlformats.org/drawingml/2006/main" sz="4350" i="1">
                    <a:solidFill>
                      <a:srgbClr val="0A1F61"/>
                    </a:solidFill>
                    <a:latin typeface="Cambria Math" panose="02040503050406030204" pitchFamily="18" charset="0"/>
                  </a:rPr>
                  <m:t>x</m:t>
                </m:r>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2</m:t>
                </m:r>
              </m:oMath>
            </a14:m>
            <a:r>
              <a:t> to </a:t>
            </a:r>
            <a14:m>
              <m:oMath>
                <m:r>
                  <a:rPr xmlns:a="http://schemas.openxmlformats.org/drawingml/2006/main" sz="4450" i="1">
                    <a:solidFill>
                      <a:srgbClr val="0A1F61"/>
                    </a:solidFill>
                    <a:latin typeface="Cambria Math" panose="02040503050406030204" pitchFamily="18" charset="0"/>
                  </a:rPr>
                  <m:t>x</m:t>
                </m:r>
                <m:r>
                  <a:rPr xmlns:a="http://schemas.openxmlformats.org/drawingml/2006/main" sz="4450" i="1">
                    <a:solidFill>
                      <a:srgbClr val="0A1F61"/>
                    </a:solidFill>
                    <a:latin typeface="Cambria Math" panose="02040503050406030204" pitchFamily="18" charset="0"/>
                  </a:rPr>
                  <m:t>=</m:t>
                </m:r>
                <m:r>
                  <a:rPr xmlns:a="http://schemas.openxmlformats.org/drawingml/2006/main" sz="4450" i="1">
                    <a:solidFill>
                      <a:srgbClr val="0A1F61"/>
                    </a:solidFill>
                    <a:latin typeface="Cambria Math" panose="02040503050406030204" pitchFamily="18" charset="0"/>
                  </a:rPr>
                  <m:t>3</m:t>
                </m:r>
              </m:oMath>
            </a14:m>
            <a:r>
              <a:t>, calculate </a:t>
            </a:r>
            <a14:m>
              <m:oMath>
                <m:r>
                  <a:rPr xmlns:a="http://schemas.openxmlformats.org/drawingml/2006/main" sz="4300" i="1">
                    <a:solidFill>
                      <a:srgbClr val="0A1F61"/>
                    </a:solidFill>
                    <a:latin typeface="Cambria Math" panose="02040503050406030204" pitchFamily="18" charset="0"/>
                  </a:rPr>
                  <m:t>y</m:t>
                </m:r>
              </m:oMath>
            </a14:m>
            <a:r>
              <a:t> for several </a:t>
            </a:r>
            <a14:m>
              <m:oMath>
                <m:r>
                  <a:rPr xmlns:a="http://schemas.openxmlformats.org/drawingml/2006/main" sz="4100" i="1">
                    <a:solidFill>
                      <a:srgbClr val="0A1F61"/>
                    </a:solidFill>
                    <a:latin typeface="Cambria Math" panose="02040503050406030204" pitchFamily="18" charset="0"/>
                  </a:rPr>
                  <m:t>x</m:t>
                </m:r>
              </m:oMath>
            </a14:m>
            <a:r>
              <a:t>-values within this interval. You may choose any ,</a:t>
            </a:r>
            <a14:m>
              <m:oMath>
                <m:r>
                  <a:rPr xmlns:a="http://schemas.openxmlformats.org/drawingml/2006/main" sz="4100" i="1">
                    <a:solidFill>
                      <a:srgbClr val="0A1F61"/>
                    </a:solidFill>
                    <a:latin typeface="Cambria Math" panose="02040503050406030204" pitchFamily="18" charset="0"/>
                  </a:rPr>
                  <m:t>x</m:t>
                </m:r>
              </m:oMath>
            </a14:m>
            <a:r>
              <a:t>-values you wish, for example </a:t>
            </a:r>
            <a14:m>
              <m:oMath>
                <m:r>
                  <a:rPr xmlns:a="http://schemas.openxmlformats.org/drawingml/2006/main" sz="4400" i="1">
                    <a:solidFill>
                      <a:srgbClr val="0A1F61"/>
                    </a:solidFill>
                    <a:latin typeface="Cambria Math" panose="02040503050406030204" pitchFamily="18" charset="0"/>
                  </a:rPr>
                  <m:t>x</m:t>
                </m:r>
                <m:r>
                  <a:rPr xmlns:a="http://schemas.openxmlformats.org/drawingml/2006/main" sz="4400" i="1">
                    <a:solidFill>
                      <a:srgbClr val="0A1F61"/>
                    </a:solidFill>
                    <a:latin typeface="Cambria Math" panose="02040503050406030204" pitchFamily="18" charset="0"/>
                  </a:rPr>
                  <m:t>=</m:t>
                </m:r>
                <m:r>
                  <a:rPr xmlns:a="http://schemas.openxmlformats.org/drawingml/2006/main" sz="4400" i="1">
                    <a:solidFill>
                      <a:srgbClr val="0A1F61"/>
                    </a:solidFill>
                    <a:latin typeface="Cambria Math" panose="02040503050406030204" pitchFamily="18" charset="0"/>
                  </a:rPr>
                  <m:t>-</m:t>
                </m:r>
                <m:r>
                  <a:rPr xmlns:a="http://schemas.openxmlformats.org/drawingml/2006/main" sz="4400" i="1">
                    <a:solidFill>
                      <a:srgbClr val="0A1F61"/>
                    </a:solidFill>
                    <a:latin typeface="Cambria Math" panose="02040503050406030204" pitchFamily="18" charset="0"/>
                  </a:rPr>
                  <m:t>2,</m:t>
                </m:r>
                <m:r>
                  <a:rPr xmlns:a="http://schemas.openxmlformats.org/drawingml/2006/main" sz="4400" i="1">
                    <a:solidFill>
                      <a:srgbClr val="0A1F61"/>
                    </a:solidFill>
                    <a:latin typeface="Cambria Math" panose="02040503050406030204" pitchFamily="18" charset="0"/>
                  </a:rPr>
                  <m:t>-</m:t>
                </m:r>
                <m:r>
                  <a:rPr xmlns:a="http://schemas.openxmlformats.org/drawingml/2006/main" sz="4400" i="1">
                    <a:solidFill>
                      <a:srgbClr val="0A1F61"/>
                    </a:solidFill>
                    <a:latin typeface="Cambria Math" panose="02040503050406030204" pitchFamily="18" charset="0"/>
                  </a:rPr>
                  <m:t>1,</m:t>
                </m:r>
                <m:r>
                  <a:rPr xmlns:a="http://schemas.openxmlformats.org/drawingml/2006/main" sz="4400" i="1">
                    <a:solidFill>
                      <a:srgbClr val="0A1F61"/>
                    </a:solidFill>
                    <a:latin typeface="Cambria Math" panose="02040503050406030204" pitchFamily="18" charset="0"/>
                  </a:rPr>
                  <m:t>0,</m:t>
                </m:r>
                <m:r>
                  <a:rPr xmlns:a="http://schemas.openxmlformats.org/drawingml/2006/main" sz="4400" i="1">
                    <a:solidFill>
                      <a:srgbClr val="0A1F61"/>
                    </a:solidFill>
                    <a:latin typeface="Cambria Math" panose="02040503050406030204" pitchFamily="18" charset="0"/>
                  </a:rPr>
                  <m:t>1,</m:t>
                </m:r>
                <m:r>
                  <a:rPr xmlns:a="http://schemas.openxmlformats.org/drawingml/2006/main" sz="4400" i="1">
                    <a:solidFill>
                      <a:srgbClr val="0A1F61"/>
                    </a:solidFill>
                    <a:latin typeface="Cambria Math" panose="02040503050406030204" pitchFamily="18" charset="0"/>
                  </a:rPr>
                  <m:t>2,</m:t>
                </m:r>
                <m:r>
                  <a:rPr xmlns:a="http://schemas.openxmlformats.org/drawingml/2006/main" sz="4400" i="1">
                    <a:solidFill>
                      <a:srgbClr val="0A1F61"/>
                    </a:solidFill>
                    <a:latin typeface="Cambria Math" panose="02040503050406030204" pitchFamily="18" charset="0"/>
                  </a:rPr>
                  <m:t>3.</m:t>
                </m:r>
              </m:oMath>
            </a14:m>
            <a:r>
              <a:t> Calculate the corresponding </a:t>
            </a:r>
            <a14:m>
              <m:oMath>
                <m:r>
                  <a:rPr xmlns:a="http://schemas.openxmlformats.org/drawingml/2006/main" sz="4300" i="1">
                    <a:solidFill>
                      <a:srgbClr val="0A1F61"/>
                    </a:solidFill>
                    <a:latin typeface="Cambria Math" panose="02040503050406030204" pitchFamily="18" charset="0"/>
                  </a:rPr>
                  <m:t>y</m:t>
                </m:r>
              </m:oMath>
            </a14:m>
            <a:r>
              <a:t>-coordinates by simply substituting the chosen </a:t>
            </a:r>
            <a14:m>
              <m:oMath>
                <m:r>
                  <a:rPr xmlns:a="http://schemas.openxmlformats.org/drawingml/2006/main" sz="4100" i="1">
                    <a:solidFill>
                      <a:srgbClr val="0A1F61"/>
                    </a:solidFill>
                    <a:latin typeface="Cambria Math" panose="02040503050406030204" pitchFamily="18" charset="0"/>
                  </a:rPr>
                  <m:t>x</m:t>
                </m:r>
              </m:oMath>
            </a14:m>
            <a:r>
              <a:t>-value into the equation (Table 2.2).</a:t>
            </a:r>
          </a:p>
        </p:txBody>
      </p:sp>
      <p:sp>
        <p:nvSpPr>
          <p:cNvPr id="289" name="Google Shape;126;p4"/>
          <p:cNvSpPr txBox="1"/>
          <p:nvPr/>
        </p:nvSpPr>
        <p:spPr>
          <a:xfrm>
            <a:off x="5325853" y="1125093"/>
            <a:ext cx="11790862" cy="1033701"/>
          </a:xfrm>
          <a:prstGeom prst="rect">
            <a:avLst/>
          </a:prstGeom>
          <a:ln w="25400">
            <a:miter lim="400000"/>
          </a:ln>
          <a:extLst>
            <a:ext uri="{C572A759-6A51-4108-AA02-DFA0A04FC94B}">
              <ma14:wrappingTextBoxFlag xmlns:ma14="http://schemas.microsoft.com/office/mac/drawingml/2011/main" val="1"/>
            </a:ext>
          </a:extLst>
        </p:spPr>
        <p:txBody>
          <a:bodyPr lIns="91399" tIns="91399" rIns="91399" bIns="91399">
            <a:spAutoFit/>
          </a:bodyPr>
          <a:lstStyle>
            <a:lvl1pPr algn="l">
              <a:defRPr sz="5600">
                <a:solidFill>
                  <a:srgbClr val="FFFFFF"/>
                </a:solidFill>
                <a:latin typeface="Tajawal Medium"/>
                <a:ea typeface="Tajawal Medium"/>
                <a:cs typeface="Tajawal Medium"/>
                <a:sym typeface="Tajawal Medium"/>
              </a:defRPr>
            </a:lvl1pPr>
          </a:lstStyle>
          <a:p>
            <a:pPr/>
            <a:r>
              <a:t>The Straight Line and Applications</a:t>
            </a:r>
          </a:p>
        </p:txBody>
      </p:sp>
    </p:spTree>
  </p:cSld>
  <p:clrMapOvr>
    <a:masterClrMapping/>
  </p:clrMapOvr>
  <p:transition xmlns:p14="http://schemas.microsoft.com/office/powerpoint/2010/main" spd="med" advClick="1"/>
</p:sld>
</file>

<file path=ppt/slides/slide3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91"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92" name="Rectangle 29"/>
          <p:cNvSpPr txBox="1"/>
          <p:nvPr/>
        </p:nvSpPr>
        <p:spPr>
          <a:xfrm>
            <a:off x="1921011" y="4243596"/>
            <a:ext cx="11459862" cy="5798872"/>
          </a:xfrm>
          <a:prstGeom prst="rect">
            <a:avLst/>
          </a:prstGeom>
          <a:ln w="25400">
            <a:miter lim="400000"/>
          </a:ln>
          <a:extLst>
            <a:ext uri="{C572A759-6A51-4108-AA02-DFA0A04FC94B}">
              <ma14:wrappingTextBoxFlag xmlns:ma14="http://schemas.microsoft.com/office/mac/drawingml/2011/main" val="1"/>
            </a:ext>
          </a:extLst>
        </p:spPr>
        <p:txBody>
          <a:bodyPr lIns="0" tIns="0" rIns="0" bIns="0">
            <a:spAutoFit/>
          </a:bodyPr>
          <a:lstStyle/>
          <a:p>
            <a:pPr algn="l">
              <a:lnSpc>
                <a:spcPct val="113800"/>
              </a:lnSpc>
              <a:spcBef>
                <a:spcPts val="2000"/>
              </a:spcBef>
              <a:defRPr>
                <a:solidFill>
                  <a:srgbClr val="0A1F61"/>
                </a:solidFill>
                <a:latin typeface="Tajawal Medium"/>
                <a:ea typeface="Tajawal Medium"/>
                <a:cs typeface="Tajawal Medium"/>
                <a:sym typeface="Tajawal Medium"/>
              </a:defRPr>
            </a:pPr>
            <a:r>
              <a:rPr b="1"/>
              <a:t>Solution: (Method A)</a:t>
            </a:r>
            <a:endParaRPr b="1"/>
          </a:p>
          <a:p>
            <a:pPr algn="l">
              <a:lnSpc>
                <a:spcPct val="113800"/>
              </a:lnSpc>
              <a:spcBef>
                <a:spcPts val="2000"/>
              </a:spcBef>
              <a:defRPr>
                <a:solidFill>
                  <a:srgbClr val="0A1F61"/>
                </a:solidFill>
                <a:latin typeface="Tajawal Medium"/>
                <a:ea typeface="Tajawal Medium"/>
                <a:cs typeface="Tajawal Medium"/>
                <a:sym typeface="Tajawal Medium"/>
              </a:defRPr>
            </a:pPr>
            <a:r>
              <a:rPr b="1"/>
              <a:t>Step 2:</a:t>
            </a:r>
            <a:endParaRPr b="1"/>
          </a:p>
          <a:p>
            <a:pPr algn="l">
              <a:lnSpc>
                <a:spcPct val="113800"/>
              </a:lnSpc>
              <a:spcBef>
                <a:spcPts val="2000"/>
              </a:spcBef>
              <a:defRPr>
                <a:solidFill>
                  <a:srgbClr val="0A1F61"/>
                </a:solidFill>
                <a:latin typeface="Tajawal Medium"/>
                <a:ea typeface="Tajawal Medium"/>
                <a:cs typeface="Tajawal Medium"/>
                <a:sym typeface="Tajawal Medium"/>
              </a:defRPr>
            </a:pPr>
            <a:endParaRPr b="1"/>
          </a:p>
          <a:p>
            <a:pPr algn="l">
              <a:lnSpc>
                <a:spcPct val="113800"/>
              </a:lnSpc>
              <a:spcBef>
                <a:spcPts val="2000"/>
              </a:spcBef>
              <a:defRPr>
                <a:solidFill>
                  <a:srgbClr val="0A1F61"/>
                </a:solidFill>
                <a:latin typeface="Tajawal Medium"/>
                <a:ea typeface="Tajawal Medium"/>
                <a:cs typeface="Tajawal Medium"/>
                <a:sym typeface="Tajawal Medium"/>
              </a:defRPr>
            </a:pPr>
            <a:endParaRPr b="1"/>
          </a:p>
          <a:p>
            <a:pPr algn="l">
              <a:lnSpc>
                <a:spcPct val="113800"/>
              </a:lnSpc>
              <a:spcBef>
                <a:spcPts val="2000"/>
              </a:spcBef>
              <a:defRPr>
                <a:solidFill>
                  <a:srgbClr val="0A1F61"/>
                </a:solidFill>
                <a:latin typeface="Tajawal Medium"/>
                <a:ea typeface="Tajawal Medium"/>
                <a:cs typeface="Tajawal Medium"/>
                <a:sym typeface="Tajawal Medium"/>
              </a:defRPr>
            </a:pPr>
            <a:endParaRPr b="1"/>
          </a:p>
          <a:p>
            <a:pPr algn="l">
              <a:lnSpc>
                <a:spcPct val="113800"/>
              </a:lnSpc>
              <a:spcBef>
                <a:spcPts val="2000"/>
              </a:spcBef>
              <a:defRPr>
                <a:solidFill>
                  <a:srgbClr val="0A1F61"/>
                </a:solidFill>
                <a:latin typeface="Tajawal Medium"/>
                <a:ea typeface="Tajawal Medium"/>
                <a:cs typeface="Tajawal Medium"/>
                <a:sym typeface="Tajawal Medium"/>
              </a:defRPr>
            </a:pPr>
            <a:endParaRPr b="1"/>
          </a:p>
          <a:p>
            <a:pPr algn="l">
              <a:lnSpc>
                <a:spcPct val="113800"/>
              </a:lnSpc>
              <a:spcBef>
                <a:spcPts val="2000"/>
              </a:spcBef>
              <a:defRPr>
                <a:solidFill>
                  <a:srgbClr val="0A1F61"/>
                </a:solidFill>
                <a:latin typeface="Tajawal Medium"/>
                <a:ea typeface="Tajawal Medium"/>
                <a:cs typeface="Tajawal Medium"/>
                <a:sym typeface="Tajawal Medium"/>
              </a:defRPr>
            </a:pPr>
            <a:r>
              <a:rPr b="1"/>
              <a:t>Step 3: </a:t>
            </a:r>
            <a:r>
              <a:t>Plot the points, draw the line; see Figure 2.12.</a:t>
            </a:r>
          </a:p>
        </p:txBody>
      </p:sp>
      <p:sp>
        <p:nvSpPr>
          <p:cNvPr id="293" name="Google Shape;126;p4"/>
          <p:cNvSpPr txBox="1"/>
          <p:nvPr/>
        </p:nvSpPr>
        <p:spPr>
          <a:xfrm>
            <a:off x="5325853" y="1125093"/>
            <a:ext cx="11790862" cy="1033701"/>
          </a:xfrm>
          <a:prstGeom prst="rect">
            <a:avLst/>
          </a:prstGeom>
          <a:ln w="25400">
            <a:miter lim="400000"/>
          </a:ln>
          <a:extLst>
            <a:ext uri="{C572A759-6A51-4108-AA02-DFA0A04FC94B}">
              <ma14:wrappingTextBoxFlag xmlns:ma14="http://schemas.microsoft.com/office/mac/drawingml/2011/main" val="1"/>
            </a:ext>
          </a:extLst>
        </p:spPr>
        <p:txBody>
          <a:bodyPr lIns="91399" tIns="91399" rIns="91399" bIns="91399">
            <a:spAutoFit/>
          </a:bodyPr>
          <a:lstStyle>
            <a:lvl1pPr algn="l">
              <a:defRPr sz="5600">
                <a:solidFill>
                  <a:srgbClr val="FFFFFF"/>
                </a:solidFill>
                <a:latin typeface="Tajawal Medium"/>
                <a:ea typeface="Tajawal Medium"/>
                <a:cs typeface="Tajawal Medium"/>
                <a:sym typeface="Tajawal Medium"/>
              </a:defRPr>
            </a:lvl1pPr>
          </a:lstStyle>
          <a:p>
            <a:pPr/>
            <a:r>
              <a:t>The Straight Line and Applications</a:t>
            </a:r>
          </a:p>
        </p:txBody>
      </p:sp>
      <p:graphicFrame>
        <p:nvGraphicFramePr>
          <p:cNvPr id="294" name="Google Shape;183;p11"/>
          <p:cNvGraphicFramePr/>
          <p:nvPr/>
        </p:nvGraphicFramePr>
        <p:xfrm>
          <a:off x="3799790" y="5537468"/>
          <a:ext cx="10622702" cy="2048629"/>
        </p:xfrm>
        <a:graphic xmlns:a="http://schemas.openxmlformats.org/drawingml/2006/main">
          <a:graphicData uri="http://schemas.openxmlformats.org/drawingml/2006/table">
            <a:tbl>
              <a:tblPr firstCol="0" firstRow="0" lastCol="0" lastRow="0" bandCol="0" bandRow="0" rtl="0">
                <a:tableStyleId>{4C3C2611-4C71-4FC5-86AE-919BDF0F9419}</a:tableStyleId>
              </a:tblPr>
              <a:tblGrid>
                <a:gridCol w="1317603"/>
                <a:gridCol w="2973114"/>
                <a:gridCol w="2174025"/>
                <a:gridCol w="2605796"/>
              </a:tblGrid>
              <a:tr h="511733">
                <a:tc>
                  <a:txBody>
                    <a:bodyPr/>
                    <a:lstStyle/>
                    <a:p>
                      <a:pPr algn="ctr">
                        <a:defRPr sz="1800"/>
                      </a:pPr>
                      <a:r>
                        <a:rPr sz="3300">
                          <a:solidFill>
                            <a:srgbClr val="0A1F61"/>
                          </a:solidFill>
                          <a:latin typeface="+mj-lt"/>
                          <a:ea typeface="+mj-ea"/>
                          <a:cs typeface="+mj-cs"/>
                          <a:sym typeface="Helvetica"/>
                        </a:rPr>
                        <a:t>x</a:t>
                      </a:r>
                    </a:p>
                  </a:txBody>
                  <a:tcPr marL="0" marR="0" marT="0" marB="0" anchor="b"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c gridSpan="2">
                  <a:txBody>
                    <a:bodyPr/>
                    <a:lstStyle/>
                    <a:p>
                      <a:pPr>
                        <a:defRPr i="1" sz="3300">
                          <a:solidFill>
                            <a:srgbClr val="0A1F61"/>
                          </a:solidFill>
                          <a:latin typeface="+mj-lt"/>
                          <a:ea typeface="+mj-ea"/>
                          <a:cs typeface="+mj-cs"/>
                          <a:sym typeface="Helvetica"/>
                        </a:defRPr>
                      </a:pPr>
                      <a:r>
                        <a:t>y</a:t>
                      </a:r>
                      <a:r>
                        <a:rPr i="0"/>
                        <a:t> =</a:t>
                      </a:r>
                      <a:r>
                        <a:t>2x-</a:t>
                      </a:r>
                      <a:r>
                        <a:rPr i="0"/>
                        <a:t>1</a:t>
                      </a:r>
                    </a:p>
                  </a:txBody>
                  <a:tcPr marL="0" marR="0" marT="0" marB="0" anchor="b"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c hMerge="1">
                  <a:tcPr/>
                </a:tc>
                <a:tc>
                  <a:txBody>
                    <a:bodyPr/>
                    <a:lstStyle/>
                    <a:p>
                      <a:pPr algn="ctr">
                        <a:defRPr sz="1800"/>
                      </a:pPr>
                      <a:r>
                        <a:rPr sz="3300">
                          <a:solidFill>
                            <a:srgbClr val="0A1F61"/>
                          </a:solidFill>
                          <a:latin typeface="+mj-lt"/>
                          <a:ea typeface="+mj-ea"/>
                          <a:cs typeface="+mj-cs"/>
                          <a:sym typeface="Helvetica"/>
                        </a:rPr>
                        <a:t>Points (x,y)</a:t>
                      </a:r>
                    </a:p>
                  </a:txBody>
                  <a:tcPr marL="0" marR="0" marT="0" marB="0" anchor="b"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r>
              <a:tr h="280751">
                <a:tc>
                  <a:txBody>
                    <a:bodyPr/>
                    <a:lstStyle/>
                    <a:p>
                      <a:pPr algn="ctr">
                        <a:defRPr sz="1800"/>
                      </a:pPr>
                      <a:r>
                        <a:rPr sz="3300">
                          <a:solidFill>
                            <a:srgbClr val="0A1F61"/>
                          </a:solidFill>
                          <a:latin typeface="+mj-lt"/>
                          <a:ea typeface="+mj-ea"/>
                          <a:cs typeface="+mj-cs"/>
                          <a:sym typeface="Helvetica"/>
                        </a:rPr>
                        <a:t>-2</a:t>
                      </a:r>
                    </a:p>
                  </a:txBody>
                  <a:tcPr marL="0" marR="0" marT="0" marB="0" anchor="b"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c gridSpan="2">
                  <a:txBody>
                    <a:bodyPr/>
                    <a:lstStyle/>
                    <a:p>
                      <a:pPr>
                        <a:defRPr sz="1800"/>
                      </a:pPr>
                      <a:r>
                        <a:rPr sz="3300">
                          <a:solidFill>
                            <a:srgbClr val="0A1F61"/>
                          </a:solidFill>
                          <a:latin typeface="+mj-lt"/>
                          <a:ea typeface="+mj-ea"/>
                          <a:cs typeface="+mj-cs"/>
                          <a:sym typeface="Helvetica"/>
                        </a:rPr>
                        <a:t>y = 2(-2) -	1 = (-4) - 1 = -5</a:t>
                      </a:r>
                    </a:p>
                  </a:txBody>
                  <a:tcPr marL="0" marR="0" marT="0" marB="0" anchor="b"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c hMerge="1">
                  <a:tcPr/>
                </a:tc>
                <a:tc>
                  <a:txBody>
                    <a:bodyPr/>
                    <a:lstStyle/>
                    <a:p>
                      <a:pPr algn="ctr">
                        <a:defRPr sz="1800"/>
                      </a:pPr>
                      <a:r>
                        <a:rPr sz="3300">
                          <a:solidFill>
                            <a:srgbClr val="0A1F61"/>
                          </a:solidFill>
                          <a:latin typeface="+mj-lt"/>
                          <a:ea typeface="+mj-ea"/>
                          <a:cs typeface="+mj-cs"/>
                          <a:sym typeface="Helvetica"/>
                        </a:rPr>
                        <a:t>(-2, -5)</a:t>
                      </a:r>
                    </a:p>
                  </a:txBody>
                  <a:tcPr marL="0" marR="0" marT="0" marB="0" anchor="b"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r>
              <a:tr h="245367">
                <a:tc>
                  <a:txBody>
                    <a:bodyPr/>
                    <a:lstStyle/>
                    <a:p>
                      <a:pPr algn="ctr">
                        <a:defRPr sz="1800"/>
                      </a:pPr>
                      <a:r>
                        <a:rPr sz="3300">
                          <a:solidFill>
                            <a:srgbClr val="0A1F61"/>
                          </a:solidFill>
                          <a:latin typeface="+mj-lt"/>
                          <a:ea typeface="+mj-ea"/>
                          <a:cs typeface="+mj-cs"/>
                          <a:sym typeface="Helvetica"/>
                        </a:rPr>
                        <a:t>-1</a:t>
                      </a:r>
                    </a:p>
                  </a:txBody>
                  <a:tcPr marL="0" marR="0" marT="0" marB="0" anchor="b"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c gridSpan="2">
                  <a:txBody>
                    <a:bodyPr/>
                    <a:lstStyle/>
                    <a:p>
                      <a:pPr>
                        <a:defRPr sz="3300">
                          <a:solidFill>
                            <a:srgbClr val="0A1F61"/>
                          </a:solidFill>
                          <a:latin typeface="+mj-lt"/>
                          <a:ea typeface="+mj-ea"/>
                          <a:cs typeface="+mj-cs"/>
                          <a:sym typeface="Helvetica"/>
                        </a:defRPr>
                      </a:pPr>
                      <a:r>
                        <a:t>y = 2(-1) -</a:t>
                      </a:r>
                      <a:r>
                        <a:t>	1</a:t>
                      </a:r>
                      <a:r>
                        <a:t>= (-2) - 1 = -3</a:t>
                      </a:r>
                    </a:p>
                  </a:txBody>
                  <a:tcPr marL="0" marR="0" marT="0" marB="0" anchor="t"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c hMerge="1">
                  <a:tcPr/>
                </a:tc>
                <a:tc>
                  <a:txBody>
                    <a:bodyPr/>
                    <a:lstStyle/>
                    <a:p>
                      <a:pPr algn="ctr">
                        <a:defRPr sz="1800"/>
                      </a:pPr>
                      <a:r>
                        <a:rPr sz="3300">
                          <a:solidFill>
                            <a:srgbClr val="0A1F61"/>
                          </a:solidFill>
                          <a:latin typeface="+mj-lt"/>
                          <a:ea typeface="+mj-ea"/>
                          <a:cs typeface="+mj-cs"/>
                          <a:sym typeface="Helvetica"/>
                        </a:rPr>
                        <a:t>(-1, -3)</a:t>
                      </a:r>
                    </a:p>
                  </a:txBody>
                  <a:tcPr marL="0" marR="0" marT="0" marB="0" anchor="t"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r>
              <a:tr h="245367">
                <a:tc>
                  <a:txBody>
                    <a:bodyPr/>
                    <a:lstStyle/>
                    <a:p>
                      <a:pPr algn="ctr">
                        <a:defRPr sz="1800"/>
                      </a:pPr>
                      <a:r>
                        <a:rPr sz="3300">
                          <a:solidFill>
                            <a:srgbClr val="0A1F61"/>
                          </a:solidFill>
                          <a:latin typeface="+mj-lt"/>
                          <a:ea typeface="+mj-ea"/>
                          <a:cs typeface="+mj-cs"/>
                          <a:sym typeface="Helvetica"/>
                        </a:rPr>
                        <a:t>0</a:t>
                      </a:r>
                    </a:p>
                  </a:txBody>
                  <a:tcPr marL="0" marR="0" marT="0" marB="0" anchor="b"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c gridSpan="2">
                  <a:txBody>
                    <a:bodyPr/>
                    <a:lstStyle/>
                    <a:p>
                      <a:pPr>
                        <a:defRPr sz="1800"/>
                      </a:pPr>
                      <a:r>
                        <a:rPr sz="3300">
                          <a:solidFill>
                            <a:srgbClr val="0A1F61"/>
                          </a:solidFill>
                          <a:latin typeface="+mj-lt"/>
                          <a:ea typeface="+mj-ea"/>
                          <a:cs typeface="+mj-cs"/>
                          <a:sym typeface="Helvetica"/>
                        </a:rPr>
                        <a:t>y = 2(0) - 1= (0) - 1 = -1</a:t>
                      </a:r>
                    </a:p>
                  </a:txBody>
                  <a:tcPr marL="0" marR="0" marT="0" marB="0" anchor="t"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c hMerge="1">
                  <a:tcPr/>
                </a:tc>
                <a:tc>
                  <a:txBody>
                    <a:bodyPr/>
                    <a:lstStyle/>
                    <a:p>
                      <a:pPr algn="ctr">
                        <a:defRPr sz="1800"/>
                      </a:pPr>
                      <a:r>
                        <a:rPr sz="3300">
                          <a:solidFill>
                            <a:srgbClr val="0A1F61"/>
                          </a:solidFill>
                          <a:latin typeface="+mj-lt"/>
                          <a:ea typeface="+mj-ea"/>
                          <a:cs typeface="+mj-cs"/>
                          <a:sym typeface="Helvetica"/>
                        </a:rPr>
                        <a:t>(0, -1)</a:t>
                      </a:r>
                    </a:p>
                  </a:txBody>
                  <a:tcPr marL="0" marR="0" marT="0" marB="0" anchor="b"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r>
              <a:tr h="245367">
                <a:tc>
                  <a:txBody>
                    <a:bodyPr/>
                    <a:lstStyle/>
                    <a:p>
                      <a:pPr algn="ctr">
                        <a:defRPr sz="1800"/>
                      </a:pPr>
                      <a:r>
                        <a:rPr sz="3300">
                          <a:solidFill>
                            <a:srgbClr val="0A1F61"/>
                          </a:solidFill>
                          <a:latin typeface="+mj-lt"/>
                          <a:ea typeface="+mj-ea"/>
                          <a:cs typeface="+mj-cs"/>
                          <a:sym typeface="Helvetica"/>
                        </a:rPr>
                        <a:t>1</a:t>
                      </a:r>
                    </a:p>
                  </a:txBody>
                  <a:tcPr marL="0" marR="0" marT="0" marB="0" anchor="b"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c gridSpan="2">
                  <a:txBody>
                    <a:bodyPr/>
                    <a:lstStyle/>
                    <a:p>
                      <a:pPr>
                        <a:defRPr sz="3300">
                          <a:solidFill>
                            <a:srgbClr val="0A1F61"/>
                          </a:solidFill>
                          <a:latin typeface="+mj-lt"/>
                          <a:ea typeface="+mj-ea"/>
                          <a:cs typeface="+mj-cs"/>
                          <a:sym typeface="Helvetica"/>
                        </a:defRPr>
                      </a:pPr>
                      <a:r>
                        <a:t>y = 2(1) - 1= (2) - 1 =1</a:t>
                      </a:r>
                    </a:p>
                  </a:txBody>
                  <a:tcPr marL="0" marR="0" marT="0" marB="0" anchor="t"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c hMerge="1">
                  <a:tcPr/>
                </a:tc>
                <a:tc>
                  <a:txBody>
                    <a:bodyPr/>
                    <a:lstStyle/>
                    <a:p>
                      <a:pPr algn="ctr">
                        <a:defRPr sz="1800"/>
                      </a:pPr>
                      <a:r>
                        <a:rPr sz="3300">
                          <a:solidFill>
                            <a:srgbClr val="0A1F61"/>
                          </a:solidFill>
                          <a:latin typeface="+mj-lt"/>
                          <a:ea typeface="+mj-ea"/>
                          <a:cs typeface="+mj-cs"/>
                          <a:sym typeface="Helvetica"/>
                        </a:rPr>
                        <a:t>(1, 1)</a:t>
                      </a:r>
                    </a:p>
                  </a:txBody>
                  <a:tcPr marL="0" marR="0" marT="0" marB="0" anchor="b"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r>
              <a:tr h="245367">
                <a:tc>
                  <a:txBody>
                    <a:bodyPr/>
                    <a:lstStyle/>
                    <a:p>
                      <a:pPr algn="ctr">
                        <a:defRPr sz="1800"/>
                      </a:pPr>
                      <a:r>
                        <a:rPr sz="3300">
                          <a:solidFill>
                            <a:srgbClr val="0A1F61"/>
                          </a:solidFill>
                          <a:latin typeface="+mj-lt"/>
                          <a:ea typeface="+mj-ea"/>
                          <a:cs typeface="+mj-cs"/>
                          <a:sym typeface="Helvetica"/>
                        </a:rPr>
                        <a:t>2</a:t>
                      </a:r>
                    </a:p>
                  </a:txBody>
                  <a:tcPr marL="0" marR="0" marT="0" marB="0" anchor="b"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c gridSpan="2">
                  <a:txBody>
                    <a:bodyPr/>
                    <a:lstStyle/>
                    <a:p>
                      <a:pPr>
                        <a:defRPr sz="3300">
                          <a:solidFill>
                            <a:srgbClr val="0A1F61"/>
                          </a:solidFill>
                          <a:latin typeface="+mj-lt"/>
                          <a:ea typeface="+mj-ea"/>
                          <a:cs typeface="+mj-cs"/>
                          <a:sym typeface="Helvetica"/>
                        </a:defRPr>
                      </a:pPr>
                      <a:r>
                        <a:t>y = 2(2) - 1= (4) -1 =3</a:t>
                      </a:r>
                    </a:p>
                  </a:txBody>
                  <a:tcPr marL="0" marR="0" marT="0" marB="0" anchor="t"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c hMerge="1">
                  <a:tcPr/>
                </a:tc>
                <a:tc>
                  <a:txBody>
                    <a:bodyPr/>
                    <a:lstStyle/>
                    <a:p>
                      <a:pPr algn="ctr">
                        <a:defRPr sz="1800"/>
                      </a:pPr>
                      <a:r>
                        <a:rPr sz="3300">
                          <a:solidFill>
                            <a:srgbClr val="0A1F61"/>
                          </a:solidFill>
                          <a:latin typeface="+mj-lt"/>
                          <a:ea typeface="+mj-ea"/>
                          <a:cs typeface="+mj-cs"/>
                          <a:sym typeface="Helvetica"/>
                        </a:rPr>
                        <a:t>(2, 3)</a:t>
                      </a:r>
                    </a:p>
                  </a:txBody>
                  <a:tcPr marL="0" marR="0" marT="0" marB="0" anchor="t"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r>
              <a:tr h="245367">
                <a:tc>
                  <a:txBody>
                    <a:bodyPr/>
                    <a:lstStyle/>
                    <a:p>
                      <a:pPr algn="ctr">
                        <a:defRPr sz="1800"/>
                      </a:pPr>
                      <a:r>
                        <a:rPr sz="3300">
                          <a:solidFill>
                            <a:srgbClr val="0A1F61"/>
                          </a:solidFill>
                          <a:latin typeface="+mj-lt"/>
                          <a:ea typeface="+mj-ea"/>
                          <a:cs typeface="+mj-cs"/>
                          <a:sym typeface="Helvetica"/>
                        </a:rPr>
                        <a:t>3</a:t>
                      </a:r>
                    </a:p>
                  </a:txBody>
                  <a:tcPr marL="0" marR="0" marT="0" marB="0" anchor="t"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c gridSpan="2">
                  <a:txBody>
                    <a:bodyPr/>
                    <a:lstStyle/>
                    <a:p>
                      <a:pPr>
                        <a:defRPr sz="1800"/>
                      </a:pPr>
                      <a:r>
                        <a:rPr sz="3300">
                          <a:solidFill>
                            <a:srgbClr val="0A1F61"/>
                          </a:solidFill>
                          <a:latin typeface="+mj-lt"/>
                          <a:ea typeface="+mj-ea"/>
                          <a:cs typeface="+mj-cs"/>
                          <a:sym typeface="Helvetica"/>
                        </a:rPr>
                        <a:t>y = 2(3) - 1= (6) -1= 5</a:t>
                      </a:r>
                    </a:p>
                  </a:txBody>
                  <a:tcPr marL="0" marR="0" marT="0" marB="0" anchor="t"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c hMerge="1">
                  <a:tcPr/>
                </a:tc>
                <a:tc>
                  <a:txBody>
                    <a:bodyPr/>
                    <a:lstStyle/>
                    <a:p>
                      <a:pPr algn="ctr">
                        <a:defRPr sz="1800"/>
                      </a:pPr>
                      <a:r>
                        <a:rPr sz="3300">
                          <a:solidFill>
                            <a:srgbClr val="0A1F61"/>
                          </a:solidFill>
                          <a:latin typeface="+mj-lt"/>
                          <a:ea typeface="+mj-ea"/>
                          <a:cs typeface="+mj-cs"/>
                          <a:sym typeface="Helvetica"/>
                        </a:rPr>
                        <a:t>(3, 5)</a:t>
                      </a:r>
                    </a:p>
                  </a:txBody>
                  <a:tcPr marL="0" marR="0" marT="0" marB="0" anchor="t"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r>
            </a:tbl>
          </a:graphicData>
        </a:graphic>
      </p:graphicFrame>
      <p:sp>
        <p:nvSpPr>
          <p:cNvPr id="295" name="Google Shape;182;p11"/>
          <p:cNvSpPr txBox="1"/>
          <p:nvPr/>
        </p:nvSpPr>
        <p:spPr>
          <a:xfrm>
            <a:off x="3642521" y="5095448"/>
            <a:ext cx="9385080" cy="463292"/>
          </a:xfrm>
          <a:prstGeom prst="rect">
            <a:avLst/>
          </a:prstGeom>
          <a:ln w="25400">
            <a:miter lim="400000"/>
          </a:ln>
          <a:extLst>
            <a:ext uri="{C572A759-6A51-4108-AA02-DFA0A04FC94B}">
              <ma14:wrappingTextBoxFlag xmlns:ma14="http://schemas.microsoft.com/office/mac/drawingml/2011/main" val="1"/>
            </a:ext>
          </a:extLst>
        </p:spPr>
        <p:txBody>
          <a:bodyPr lIns="0" tIns="0" rIns="0" bIns="0">
            <a:spAutoFit/>
          </a:bodyPr>
          <a:lstStyle/>
          <a:p>
            <a:pPr algn="l">
              <a:defRPr sz="2900">
                <a:solidFill>
                  <a:srgbClr val="0A1F61"/>
                </a:solidFill>
                <a:latin typeface="Tajawal Medium"/>
                <a:ea typeface="Tajawal Medium"/>
                <a:cs typeface="Tajawal Medium"/>
                <a:sym typeface="Tajawal Medium"/>
              </a:defRPr>
            </a:pPr>
            <a:r>
              <a:t>Table 2.2 Calculating </a:t>
            </a:r>
            <a14:m>
              <m:oMath>
                <m:r>
                  <a:rPr xmlns:a="http://schemas.openxmlformats.org/drawingml/2006/main" sz="3450" i="1">
                    <a:solidFill>
                      <a:srgbClr val="0A1F61"/>
                    </a:solidFill>
                    <a:latin typeface="Cambria Math" panose="02040503050406030204" pitchFamily="18" charset="0"/>
                  </a:rPr>
                  <m:t>y</m:t>
                </m:r>
              </m:oMath>
            </a14:m>
            <a:r>
              <a:t>-coordinate given the </a:t>
            </a:r>
            <a14:m>
              <m:oMath>
                <m:r>
                  <a:rPr xmlns:a="http://schemas.openxmlformats.org/drawingml/2006/main" sz="3300" i="1">
                    <a:solidFill>
                      <a:srgbClr val="0A1F61"/>
                    </a:solidFill>
                    <a:latin typeface="Cambria Math" panose="02040503050406030204" pitchFamily="18" charset="0"/>
                  </a:rPr>
                  <m:t>x</m:t>
                </m:r>
              </m:oMath>
            </a14:m>
            <a:r>
              <a:t>-coordinate</a:t>
            </a:r>
          </a:p>
        </p:txBody>
      </p:sp>
      <p:pic>
        <p:nvPicPr>
          <p:cNvPr id="296" name="Image" descr="Image"/>
          <p:cNvPicPr>
            <a:picLocks noChangeAspect="1"/>
          </p:cNvPicPr>
          <p:nvPr/>
        </p:nvPicPr>
        <p:blipFill>
          <a:blip r:embed="rId2">
            <a:extLst/>
          </a:blip>
          <a:stretch>
            <a:fillRect/>
          </a:stretch>
        </p:blipFill>
        <p:spPr>
          <a:xfrm>
            <a:off x="16036714" y="3026699"/>
            <a:ext cx="4614478" cy="8184958"/>
          </a:xfrm>
          <a:prstGeom prst="rect">
            <a:avLst/>
          </a:prstGeom>
          <a:ln w="12700">
            <a:miter lim="400000"/>
          </a:ln>
        </p:spPr>
      </p:pic>
      <p:sp>
        <p:nvSpPr>
          <p:cNvPr id="297" name="Figure 2.12: Plot the line"/>
          <p:cNvSpPr txBox="1"/>
          <p:nvPr/>
        </p:nvSpPr>
        <p:spPr>
          <a:xfrm>
            <a:off x="16145772" y="10959987"/>
            <a:ext cx="6322893" cy="1244908"/>
          </a:xfrm>
          <a:prstGeom prst="rect">
            <a:avLst/>
          </a:prstGeom>
          <a:ln w="25400">
            <a:miter lim="400000"/>
          </a:ln>
          <a:extLst>
            <a:ext uri="{C572A759-6A51-4108-AA02-DFA0A04FC94B}">
              <ma14:wrappingTextBoxFlag xmlns:ma14="http://schemas.microsoft.com/office/mac/drawingml/2011/main" val="1"/>
            </a:ext>
          </a:extLst>
        </p:spPr>
        <p:txBody>
          <a:bodyPr wrap="none" tIns="91439" bIns="91439">
            <a:spAutoFit/>
          </a:bodyPr>
          <a:lstStyle/>
          <a:p>
            <a:pPr algn="l" defTabSz="457200">
              <a:spcBef>
                <a:spcPts val="1200"/>
              </a:spcBef>
              <a:defRPr sz="2900">
                <a:solidFill>
                  <a:srgbClr val="0A1F61"/>
                </a:solidFill>
                <a:latin typeface="Tajawal Medium"/>
                <a:ea typeface="Tajawal Medium"/>
                <a:cs typeface="Tajawal Medium"/>
                <a:sym typeface="Tajawal Medium"/>
              </a:defRPr>
            </a:pPr>
            <a:r>
              <a:rPr b="1"/>
              <a:t>Figure 2.12</a:t>
            </a:r>
            <a:r>
              <a:t>: Plot the line </a:t>
            </a:r>
            <a14:m>
              <m:oMath>
                <m:r>
                  <a:rPr xmlns:a="http://schemas.openxmlformats.org/drawingml/2006/main" sz="3650" i="1">
                    <a:solidFill>
                      <a:srgbClr val="0A1F61"/>
                    </a:solidFill>
                    <a:latin typeface="Cambria Math" panose="02040503050406030204" pitchFamily="18" charset="0"/>
                  </a:rPr>
                  <m:t>y</m:t>
                </m:r>
                <m:r>
                  <a:rPr xmlns:a="http://schemas.openxmlformats.org/drawingml/2006/main" sz="3650" i="1">
                    <a:solidFill>
                      <a:srgbClr val="0A1F61"/>
                    </a:solidFill>
                    <a:latin typeface="Cambria Math" panose="02040503050406030204" pitchFamily="18" charset="0"/>
                  </a:rPr>
                  <m:t>=</m:t>
                </m:r>
                <m:r>
                  <a:rPr xmlns:a="http://schemas.openxmlformats.org/drawingml/2006/main" sz="3650" i="1">
                    <a:solidFill>
                      <a:srgbClr val="0A1F61"/>
                    </a:solidFill>
                    <a:latin typeface="Cambria Math" panose="02040503050406030204" pitchFamily="18" charset="0"/>
                  </a:rPr>
                  <m:t>2</m:t>
                </m:r>
                <m:r>
                  <a:rPr xmlns:a="http://schemas.openxmlformats.org/drawingml/2006/main" sz="3650" i="1">
                    <a:solidFill>
                      <a:srgbClr val="0A1F61"/>
                    </a:solidFill>
                    <a:latin typeface="Cambria Math" panose="02040503050406030204" pitchFamily="18" charset="0"/>
                  </a:rPr>
                  <m:t>x</m:t>
                </m:r>
                <m:r>
                  <a:rPr xmlns:a="http://schemas.openxmlformats.org/drawingml/2006/main" sz="3650" i="1">
                    <a:solidFill>
                      <a:srgbClr val="0A1F61"/>
                    </a:solidFill>
                    <a:latin typeface="Cambria Math" panose="02040503050406030204" pitchFamily="18" charset="0"/>
                  </a:rPr>
                  <m:t>-</m:t>
                </m:r>
                <m:r>
                  <a:rPr xmlns:a="http://schemas.openxmlformats.org/drawingml/2006/main" sz="3650" i="1">
                    <a:solidFill>
                      <a:srgbClr val="0A1F61"/>
                    </a:solidFill>
                    <a:latin typeface="Cambria Math" panose="02040503050406030204" pitchFamily="18" charset="0"/>
                  </a:rPr>
                  <m:t>1</m:t>
                </m:r>
              </m:oMath>
            </a14:m>
          </a:p>
        </p:txBody>
      </p:sp>
    </p:spTree>
  </p:cSld>
  <p:clrMapOvr>
    <a:masterClrMapping/>
  </p:clrMapOvr>
  <p:transition xmlns:p14="http://schemas.microsoft.com/office/powerpoint/2010/main" spd="med" advClick="1"/>
</p:sld>
</file>

<file path=ppt/slides/slide3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99"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300" name="Rectangle 29"/>
          <p:cNvSpPr txBox="1"/>
          <p:nvPr/>
        </p:nvSpPr>
        <p:spPr>
          <a:xfrm>
            <a:off x="1887836" y="4340965"/>
            <a:ext cx="15499433" cy="6263261"/>
          </a:xfrm>
          <a:prstGeom prst="rect">
            <a:avLst/>
          </a:prstGeom>
          <a:ln w="25400">
            <a:miter lim="400000"/>
          </a:ln>
          <a:extLst>
            <a:ext uri="{C572A759-6A51-4108-AA02-DFA0A04FC94B}">
              <ma14:wrappingTextBoxFlag xmlns:ma14="http://schemas.microsoft.com/office/mac/drawingml/2011/main" val="1"/>
            </a:ext>
          </a:extLst>
        </p:spPr>
        <p:txBody>
          <a:bodyPr lIns="0" tIns="0" rIns="0" bIns="0">
            <a:spAutoFit/>
          </a:bodyPr>
          <a:lstStyle/>
          <a:p>
            <a:pPr marL="990600" indent="-990600" algn="just">
              <a:lnSpc>
                <a:spcPct val="120000"/>
              </a:lnSpc>
              <a:spcBef>
                <a:spcPts val="2400"/>
              </a:spcBef>
              <a:defRPr b="1">
                <a:solidFill>
                  <a:srgbClr val="0A1F61"/>
                </a:solidFill>
                <a:latin typeface="Tajawal Medium"/>
                <a:ea typeface="Tajawal Medium"/>
                <a:cs typeface="Tajawal Medium"/>
                <a:sym typeface="Tajawal Medium"/>
              </a:defRPr>
            </a:pPr>
            <a:r>
              <a:t>Solution: (Method B)</a:t>
            </a:r>
          </a:p>
          <a:p>
            <a:pPr algn="l">
              <a:lnSpc>
                <a:spcPct val="113800"/>
              </a:lnSpc>
              <a:spcBef>
                <a:spcPts val="2000"/>
              </a:spcBef>
              <a:defRPr>
                <a:solidFill>
                  <a:srgbClr val="0A1F61"/>
                </a:solidFill>
                <a:latin typeface="Tajawal Medium"/>
                <a:ea typeface="Tajawal Medium"/>
                <a:cs typeface="Tajawal Medium"/>
                <a:sym typeface="Tajawal Medium"/>
              </a:defRPr>
            </a:pPr>
            <a:r>
              <a:rPr b="1"/>
              <a:t>Step 1: </a:t>
            </a:r>
            <a14:m>
              <m:oMath>
                <m:r>
                  <a:rPr xmlns:a="http://schemas.openxmlformats.org/drawingml/2006/main" sz="4450" i="1">
                    <a:solidFill>
                      <a:srgbClr val="0A1F61"/>
                    </a:solidFill>
                    <a:latin typeface="Cambria Math" panose="02040503050406030204" pitchFamily="18" charset="0"/>
                  </a:rPr>
                  <m:t>y</m:t>
                </m:r>
                <m:r>
                  <a:rPr xmlns:a="http://schemas.openxmlformats.org/drawingml/2006/main" sz="4450" i="1">
                    <a:solidFill>
                      <a:srgbClr val="0A1F61"/>
                    </a:solidFill>
                    <a:latin typeface="Cambria Math" panose="02040503050406030204" pitchFamily="18" charset="0"/>
                  </a:rPr>
                  <m:t>=</m:t>
                </m:r>
                <m:r>
                  <a:rPr xmlns:a="http://schemas.openxmlformats.org/drawingml/2006/main" sz="4450" i="1">
                    <a:solidFill>
                      <a:srgbClr val="0A1F61"/>
                    </a:solidFill>
                    <a:latin typeface="Cambria Math" panose="02040503050406030204" pitchFamily="18" charset="0"/>
                  </a:rPr>
                  <m:t>2</m:t>
                </m:r>
                <m:r>
                  <a:rPr xmlns:a="http://schemas.openxmlformats.org/drawingml/2006/main" sz="4450" i="1">
                    <a:solidFill>
                      <a:srgbClr val="0A1F61"/>
                    </a:solidFill>
                    <a:latin typeface="Cambria Math" panose="02040503050406030204" pitchFamily="18" charset="0"/>
                  </a:rPr>
                  <m:t>x</m:t>
                </m:r>
                <m:r>
                  <a:rPr xmlns:a="http://schemas.openxmlformats.org/drawingml/2006/main" sz="4450" i="1">
                    <a:solidFill>
                      <a:srgbClr val="0A1F61"/>
                    </a:solidFill>
                    <a:latin typeface="Cambria Math" panose="02040503050406030204" pitchFamily="18" charset="0"/>
                  </a:rPr>
                  <m:t>-</m:t>
                </m:r>
                <m:r>
                  <a:rPr xmlns:a="http://schemas.openxmlformats.org/drawingml/2006/main" sz="4450" i="1">
                    <a:solidFill>
                      <a:srgbClr val="0A1F61"/>
                    </a:solidFill>
                    <a:latin typeface="Cambria Math" panose="02040503050406030204" pitchFamily="18" charset="0"/>
                  </a:rPr>
                  <m:t>1</m:t>
                </m:r>
              </m:oMath>
            </a14:m>
            <a:r>
              <a:t>. No rearranging necessary.</a:t>
            </a:r>
          </a:p>
          <a:p>
            <a:pPr algn="l">
              <a:lnSpc>
                <a:spcPct val="113800"/>
              </a:lnSpc>
              <a:spcBef>
                <a:spcPts val="2000"/>
              </a:spcBef>
              <a:defRPr>
                <a:solidFill>
                  <a:srgbClr val="0A1F61"/>
                </a:solidFill>
                <a:latin typeface="Tajawal Medium"/>
                <a:ea typeface="Tajawal Medium"/>
                <a:cs typeface="Tajawal Medium"/>
                <a:sym typeface="Tajawal Medium"/>
              </a:defRPr>
            </a:pPr>
            <a:r>
              <a:rPr b="1"/>
              <a:t>Step 2: </a:t>
            </a:r>
            <a:r>
              <a:rPr i="1"/>
              <a:t>Vertical intercept</a:t>
            </a:r>
            <a:r>
              <a:t>: the line cuts the vertical axis at </a:t>
            </a:r>
            <a14:m>
              <m:oMath>
                <m:r>
                  <a:rPr xmlns:a="http://schemas.openxmlformats.org/drawingml/2006/main" sz="4450" i="1">
                    <a:solidFill>
                      <a:srgbClr val="0A1F61"/>
                    </a:solidFill>
                    <a:latin typeface="Cambria Math" panose="02040503050406030204" pitchFamily="18" charset="0"/>
                  </a:rPr>
                  <m:t>x</m:t>
                </m:r>
                <m:r>
                  <a:rPr xmlns:a="http://schemas.openxmlformats.org/drawingml/2006/main" sz="4450" i="1">
                    <a:solidFill>
                      <a:srgbClr val="0A1F61"/>
                    </a:solidFill>
                    <a:latin typeface="Cambria Math" panose="02040503050406030204" pitchFamily="18" charset="0"/>
                  </a:rPr>
                  <m:t>=</m:t>
                </m:r>
                <m:r>
                  <a:rPr xmlns:a="http://schemas.openxmlformats.org/drawingml/2006/main" sz="4450" i="1">
                    <a:solidFill>
                      <a:srgbClr val="0A1F61"/>
                    </a:solidFill>
                    <a:latin typeface="Cambria Math" panose="02040503050406030204" pitchFamily="18" charset="0"/>
                  </a:rPr>
                  <m:t>0,</m:t>
                </m:r>
                <m:r>
                  <a:rPr xmlns:a="http://schemas.openxmlformats.org/drawingml/2006/main" sz="4450" i="1">
                    <a:solidFill>
                      <a:srgbClr val="0A1F61"/>
                    </a:solidFill>
                    <a:latin typeface="Cambria Math" panose="02040503050406030204" pitchFamily="18" charset="0"/>
                  </a:rPr>
                  <m:t>y</m:t>
                </m:r>
                <m:r>
                  <a:rPr xmlns:a="http://schemas.openxmlformats.org/drawingml/2006/main" sz="4450" i="1">
                    <a:solidFill>
                      <a:srgbClr val="0A1F61"/>
                    </a:solidFill>
                    <a:latin typeface="Cambria Math" panose="02040503050406030204" pitchFamily="18" charset="0"/>
                  </a:rPr>
                  <m:t>=</m:t>
                </m:r>
                <m:r>
                  <a:rPr xmlns:a="http://schemas.openxmlformats.org/drawingml/2006/main" sz="4450" i="1">
                    <a:solidFill>
                      <a:srgbClr val="0A1F61"/>
                    </a:solidFill>
                    <a:latin typeface="Cambria Math" panose="02040503050406030204" pitchFamily="18" charset="0"/>
                  </a:rPr>
                  <m:t>-</m:t>
                </m:r>
                <m:r>
                  <a:rPr xmlns:a="http://schemas.openxmlformats.org/drawingml/2006/main" sz="4450" i="1">
                    <a:solidFill>
                      <a:srgbClr val="0A1F61"/>
                    </a:solidFill>
                    <a:latin typeface="Cambria Math" panose="02040503050406030204" pitchFamily="18" charset="0"/>
                  </a:rPr>
                  <m:t>1</m:t>
                </m:r>
              </m:oMath>
            </a14:m>
            <a:r>
              <a:t>, hence vertical intercept is </a:t>
            </a:r>
            <a14:m>
              <m:oMath>
                <m:r>
                  <a:rPr xmlns:a="http://schemas.openxmlformats.org/drawingml/2006/main" sz="4500" i="1">
                    <a:solidFill>
                      <a:srgbClr val="0A1F61"/>
                    </a:solidFill>
                    <a:latin typeface="Cambria Math" panose="02040503050406030204" pitchFamily="18" charset="0"/>
                  </a:rPr>
                  <m:t>(</m:t>
                </m:r>
                <m:r>
                  <a:rPr xmlns:a="http://schemas.openxmlformats.org/drawingml/2006/main" sz="4500" i="1">
                    <a:solidFill>
                      <a:srgbClr val="0A1F61"/>
                    </a:solidFill>
                    <a:latin typeface="Cambria Math" panose="02040503050406030204" pitchFamily="18" charset="0"/>
                  </a:rPr>
                  <m:t>0,</m:t>
                </m:r>
                <m:r>
                  <a:rPr xmlns:a="http://schemas.openxmlformats.org/drawingml/2006/main" sz="4500" i="1">
                    <a:solidFill>
                      <a:srgbClr val="0A1F61"/>
                    </a:solidFill>
                    <a:latin typeface="Cambria Math" panose="02040503050406030204" pitchFamily="18" charset="0"/>
                  </a:rPr>
                  <m:t>-</m:t>
                </m:r>
                <m:r>
                  <a:rPr xmlns:a="http://schemas.openxmlformats.org/drawingml/2006/main" sz="4500" i="1">
                    <a:solidFill>
                      <a:srgbClr val="0A1F61"/>
                    </a:solidFill>
                    <a:latin typeface="Cambria Math" panose="02040503050406030204" pitchFamily="18" charset="0"/>
                  </a:rPr>
                  <m:t>1</m:t>
                </m:r>
                <m:r>
                  <a:rPr xmlns:a="http://schemas.openxmlformats.org/drawingml/2006/main" sz="4500" i="1">
                    <a:solidFill>
                      <a:srgbClr val="0A1F61"/>
                    </a:solidFill>
                    <a:latin typeface="Cambria Math" panose="02040503050406030204" pitchFamily="18" charset="0"/>
                  </a:rPr>
                  <m:t>)</m:t>
                </m:r>
              </m:oMath>
            </a14:m>
            <a:r>
              <a:t>.</a:t>
            </a:r>
          </a:p>
          <a:p>
            <a:pPr algn="l">
              <a:lnSpc>
                <a:spcPct val="113800"/>
              </a:lnSpc>
              <a:spcBef>
                <a:spcPts val="2000"/>
              </a:spcBef>
              <a:defRPr>
                <a:solidFill>
                  <a:srgbClr val="0A1F61"/>
                </a:solidFill>
                <a:latin typeface="Tajawal Medium"/>
                <a:ea typeface="Tajawal Medium"/>
                <a:cs typeface="Tajawal Medium"/>
                <a:sym typeface="Tajawal Medium"/>
              </a:defRPr>
            </a:pPr>
            <a:r>
              <a:rPr i="1"/>
              <a:t>Horizontal intercept</a:t>
            </a:r>
            <a:r>
              <a:t>: the line cuts the horizontal axis at </a:t>
            </a:r>
          </a:p>
          <a:p>
            <a:pPr algn="l">
              <a:lnSpc>
                <a:spcPct val="113800"/>
              </a:lnSpc>
              <a:spcBef>
                <a:spcPts val="2000"/>
              </a:spcBef>
              <a:defRPr>
                <a:solidFill>
                  <a:srgbClr val="0A1F61"/>
                </a:solidFill>
                <a:latin typeface="Tajawal Medium"/>
                <a:ea typeface="Tajawal Medium"/>
                <a:cs typeface="Tajawal Medium"/>
                <a:sym typeface="Tajawal Medium"/>
              </a:defRPr>
            </a:pPr>
            <a14:m>
              <m:oMath>
                <m:r>
                  <a:rPr xmlns:a="http://schemas.openxmlformats.org/drawingml/2006/main" sz="4400" i="1">
                    <a:solidFill>
                      <a:srgbClr val="0A1F61"/>
                    </a:solidFill>
                    <a:latin typeface="Cambria Math" panose="02040503050406030204" pitchFamily="18" charset="0"/>
                  </a:rPr>
                  <m:t>x</m:t>
                </m:r>
                <m:r>
                  <a:rPr xmlns:a="http://schemas.openxmlformats.org/drawingml/2006/main" sz="4400" i="1">
                    <a:solidFill>
                      <a:srgbClr val="0A1F61"/>
                    </a:solidFill>
                    <a:latin typeface="Cambria Math" panose="02040503050406030204" pitchFamily="18" charset="0"/>
                  </a:rPr>
                  <m:t>=</m:t>
                </m:r>
                <m:r>
                  <a:rPr xmlns:a="http://schemas.openxmlformats.org/drawingml/2006/main" sz="4400" i="1">
                    <a:solidFill>
                      <a:srgbClr val="0A1F61"/>
                    </a:solidFill>
                    <a:latin typeface="Cambria Math" panose="02040503050406030204" pitchFamily="18" charset="0"/>
                  </a:rPr>
                  <m:t>-</m:t>
                </m:r>
                <m:r>
                  <a:rPr xmlns:a="http://schemas.openxmlformats.org/drawingml/2006/main" sz="4400" i="1">
                    <a:solidFill>
                      <a:srgbClr val="0A1F61"/>
                    </a:solidFill>
                    <a:latin typeface="Cambria Math" panose="02040503050406030204" pitchFamily="18" charset="0"/>
                  </a:rPr>
                  <m:t>c</m:t>
                </m:r>
                <m:r>
                  <a:rPr xmlns:a="http://schemas.openxmlformats.org/drawingml/2006/main" sz="4400" i="1">
                    <a:solidFill>
                      <a:srgbClr val="0A1F61"/>
                    </a:solidFill>
                    <a:latin typeface="Cambria Math" panose="02040503050406030204" pitchFamily="18" charset="0"/>
                  </a:rPr>
                  <m:t>/</m:t>
                </m:r>
                <m:r>
                  <a:rPr xmlns:a="http://schemas.openxmlformats.org/drawingml/2006/main" sz="4400" i="1">
                    <a:solidFill>
                      <a:srgbClr val="0A1F61"/>
                    </a:solidFill>
                    <a:latin typeface="Cambria Math" panose="02040503050406030204" pitchFamily="18" charset="0"/>
                  </a:rPr>
                  <m:t>m</m:t>
                </m:r>
                <m:r>
                  <a:rPr xmlns:a="http://schemas.openxmlformats.org/drawingml/2006/main" sz="4400" i="1">
                    <a:solidFill>
                      <a:srgbClr val="0A1F61"/>
                    </a:solidFill>
                    <a:latin typeface="Cambria Math" panose="02040503050406030204" pitchFamily="18" charset="0"/>
                  </a:rPr>
                  <m:t>,</m:t>
                </m:r>
                <m:r>
                  <a:rPr xmlns:a="http://schemas.openxmlformats.org/drawingml/2006/main" sz="4400" i="1">
                    <a:solidFill>
                      <a:srgbClr val="0A1F61"/>
                    </a:solidFill>
                    <a:latin typeface="Cambria Math" panose="02040503050406030204" pitchFamily="18" charset="0"/>
                  </a:rPr>
                  <m:t>x</m:t>
                </m:r>
                <m:r>
                  <a:rPr xmlns:a="http://schemas.openxmlformats.org/drawingml/2006/main" sz="4400" i="1">
                    <a:solidFill>
                      <a:srgbClr val="0A1F61"/>
                    </a:solidFill>
                    <a:latin typeface="Cambria Math" panose="02040503050406030204" pitchFamily="18" charset="0"/>
                  </a:rPr>
                  <m:t>=</m:t>
                </m:r>
                <m:r>
                  <a:rPr xmlns:a="http://schemas.openxmlformats.org/drawingml/2006/main" sz="4400" i="1">
                    <a:solidFill>
                      <a:srgbClr val="0A1F61"/>
                    </a:solidFill>
                    <a:latin typeface="Cambria Math" panose="02040503050406030204" pitchFamily="18" charset="0"/>
                  </a:rPr>
                  <m:t>0.5</m:t>
                </m:r>
              </m:oMath>
            </a14:m>
            <a:r>
              <a:t>, hence horizontal intercept is </a:t>
            </a:r>
            <a14:m>
              <m:oMath>
                <m:r>
                  <a:rPr xmlns:a="http://schemas.openxmlformats.org/drawingml/2006/main" sz="4450" i="1">
                    <a:solidFill>
                      <a:srgbClr val="0A1F61"/>
                    </a:solidFill>
                    <a:latin typeface="Cambria Math" panose="02040503050406030204" pitchFamily="18" charset="0"/>
                  </a:rPr>
                  <m:t>(</m:t>
                </m:r>
                <m:r>
                  <a:rPr xmlns:a="http://schemas.openxmlformats.org/drawingml/2006/main" sz="4450" i="1">
                    <a:solidFill>
                      <a:srgbClr val="0A1F61"/>
                    </a:solidFill>
                    <a:latin typeface="Cambria Math" panose="02040503050406030204" pitchFamily="18" charset="0"/>
                  </a:rPr>
                  <m:t>0.5,</m:t>
                </m:r>
                <m:r>
                  <a:rPr xmlns:a="http://schemas.openxmlformats.org/drawingml/2006/main" sz="4450" i="1">
                    <a:solidFill>
                      <a:srgbClr val="0A1F61"/>
                    </a:solidFill>
                    <a:latin typeface="Cambria Math" panose="02040503050406030204" pitchFamily="18" charset="0"/>
                  </a:rPr>
                  <m:t>0</m:t>
                </m:r>
                <m:r>
                  <a:rPr xmlns:a="http://schemas.openxmlformats.org/drawingml/2006/main" sz="4450" i="1">
                    <a:solidFill>
                      <a:srgbClr val="0A1F61"/>
                    </a:solidFill>
                    <a:latin typeface="Cambria Math" panose="02040503050406030204" pitchFamily="18" charset="0"/>
                  </a:rPr>
                  <m:t>)</m:t>
                </m:r>
                <m:r>
                  <a:rPr xmlns:a="http://schemas.openxmlformats.org/drawingml/2006/main" sz="4450" i="1">
                    <a:solidFill>
                      <a:srgbClr val="0A1F61"/>
                    </a:solidFill>
                    <a:latin typeface="Cambria Math" panose="02040503050406030204" pitchFamily="18" charset="0"/>
                  </a:rPr>
                  <m:t>.</m:t>
                </m:r>
              </m:oMath>
            </a14:m>
            <a:endParaRPr b="1"/>
          </a:p>
          <a:p>
            <a:pPr algn="l">
              <a:lnSpc>
                <a:spcPct val="113800"/>
              </a:lnSpc>
              <a:spcBef>
                <a:spcPts val="2000"/>
              </a:spcBef>
              <a:defRPr>
                <a:solidFill>
                  <a:srgbClr val="0A1F61"/>
                </a:solidFill>
                <a:latin typeface="Tajawal Medium"/>
                <a:ea typeface="Tajawal Medium"/>
                <a:cs typeface="Tajawal Medium"/>
                <a:sym typeface="Tajawal Medium"/>
              </a:defRPr>
            </a:pPr>
            <a:r>
              <a:rPr b="1"/>
              <a:t>Step 3: </a:t>
            </a:r>
            <a:r>
              <a:t>Plot the vertical and horizontal intercept on the axis, then draw the line through these points. See </a:t>
            </a:r>
            <a:r>
              <a:rPr b="1"/>
              <a:t>Figure 2.12. </a:t>
            </a:r>
          </a:p>
        </p:txBody>
      </p:sp>
      <p:sp>
        <p:nvSpPr>
          <p:cNvPr id="301" name="Google Shape;126;p4"/>
          <p:cNvSpPr txBox="1"/>
          <p:nvPr/>
        </p:nvSpPr>
        <p:spPr>
          <a:xfrm>
            <a:off x="5325853" y="1125093"/>
            <a:ext cx="11790862" cy="1033701"/>
          </a:xfrm>
          <a:prstGeom prst="rect">
            <a:avLst/>
          </a:prstGeom>
          <a:ln w="25400">
            <a:miter lim="400000"/>
          </a:ln>
          <a:extLst>
            <a:ext uri="{C572A759-6A51-4108-AA02-DFA0A04FC94B}">
              <ma14:wrappingTextBoxFlag xmlns:ma14="http://schemas.microsoft.com/office/mac/drawingml/2011/main" val="1"/>
            </a:ext>
          </a:extLst>
        </p:spPr>
        <p:txBody>
          <a:bodyPr lIns="91399" tIns="91399" rIns="91399" bIns="91399">
            <a:spAutoFit/>
          </a:bodyPr>
          <a:lstStyle>
            <a:lvl1pPr algn="l">
              <a:defRPr sz="5600">
                <a:solidFill>
                  <a:srgbClr val="FFFFFF"/>
                </a:solidFill>
                <a:latin typeface="Tajawal Medium"/>
                <a:ea typeface="Tajawal Medium"/>
                <a:cs typeface="Tajawal Medium"/>
                <a:sym typeface="Tajawal Medium"/>
              </a:defRPr>
            </a:lvl1pPr>
          </a:lstStyle>
          <a:p>
            <a:pPr/>
            <a:r>
              <a:t>The Straight Line and Applications</a:t>
            </a:r>
          </a:p>
        </p:txBody>
      </p:sp>
      <p:pic>
        <p:nvPicPr>
          <p:cNvPr id="302" name="Image" descr="Image"/>
          <p:cNvPicPr>
            <a:picLocks noChangeAspect="1"/>
          </p:cNvPicPr>
          <p:nvPr/>
        </p:nvPicPr>
        <p:blipFill>
          <a:blip r:embed="rId2">
            <a:extLst/>
          </a:blip>
          <a:stretch>
            <a:fillRect/>
          </a:stretch>
        </p:blipFill>
        <p:spPr>
          <a:xfrm>
            <a:off x="17468908" y="3026699"/>
            <a:ext cx="4614479" cy="8184958"/>
          </a:xfrm>
          <a:prstGeom prst="rect">
            <a:avLst/>
          </a:prstGeom>
          <a:ln w="12700">
            <a:miter lim="400000"/>
          </a:ln>
        </p:spPr>
      </p:pic>
      <p:sp>
        <p:nvSpPr>
          <p:cNvPr id="303" name="Figure 2.12: Plot the line"/>
          <p:cNvSpPr txBox="1"/>
          <p:nvPr/>
        </p:nvSpPr>
        <p:spPr>
          <a:xfrm>
            <a:off x="16145772" y="10959987"/>
            <a:ext cx="6322893" cy="1244908"/>
          </a:xfrm>
          <a:prstGeom prst="rect">
            <a:avLst/>
          </a:prstGeom>
          <a:ln w="25400">
            <a:miter lim="400000"/>
          </a:ln>
          <a:extLst>
            <a:ext uri="{C572A759-6A51-4108-AA02-DFA0A04FC94B}">
              <ma14:wrappingTextBoxFlag xmlns:ma14="http://schemas.microsoft.com/office/mac/drawingml/2011/main" val="1"/>
            </a:ext>
          </a:extLst>
        </p:spPr>
        <p:txBody>
          <a:bodyPr wrap="none" tIns="91439" bIns="91439">
            <a:spAutoFit/>
          </a:bodyPr>
          <a:lstStyle/>
          <a:p>
            <a:pPr algn="l" defTabSz="457200">
              <a:spcBef>
                <a:spcPts val="1200"/>
              </a:spcBef>
              <a:defRPr sz="2900">
                <a:solidFill>
                  <a:srgbClr val="0A1F61"/>
                </a:solidFill>
                <a:latin typeface="Tajawal Medium"/>
                <a:ea typeface="Tajawal Medium"/>
                <a:cs typeface="Tajawal Medium"/>
                <a:sym typeface="Tajawal Medium"/>
              </a:defRPr>
            </a:pPr>
            <a:r>
              <a:rPr b="1"/>
              <a:t>Figure 2.12</a:t>
            </a:r>
            <a:r>
              <a:t>: Plot the line </a:t>
            </a:r>
            <a14:m>
              <m:oMath>
                <m:r>
                  <a:rPr xmlns:a="http://schemas.openxmlformats.org/drawingml/2006/main" sz="3650" i="1">
                    <a:solidFill>
                      <a:srgbClr val="0A1F61"/>
                    </a:solidFill>
                    <a:latin typeface="Cambria Math" panose="02040503050406030204" pitchFamily="18" charset="0"/>
                  </a:rPr>
                  <m:t>y</m:t>
                </m:r>
                <m:r>
                  <a:rPr xmlns:a="http://schemas.openxmlformats.org/drawingml/2006/main" sz="3650" i="1">
                    <a:solidFill>
                      <a:srgbClr val="0A1F61"/>
                    </a:solidFill>
                    <a:latin typeface="Cambria Math" panose="02040503050406030204" pitchFamily="18" charset="0"/>
                  </a:rPr>
                  <m:t>=</m:t>
                </m:r>
                <m:r>
                  <a:rPr xmlns:a="http://schemas.openxmlformats.org/drawingml/2006/main" sz="3650" i="1">
                    <a:solidFill>
                      <a:srgbClr val="0A1F61"/>
                    </a:solidFill>
                    <a:latin typeface="Cambria Math" panose="02040503050406030204" pitchFamily="18" charset="0"/>
                  </a:rPr>
                  <m:t>2</m:t>
                </m:r>
                <m:r>
                  <a:rPr xmlns:a="http://schemas.openxmlformats.org/drawingml/2006/main" sz="3650" i="1">
                    <a:solidFill>
                      <a:srgbClr val="0A1F61"/>
                    </a:solidFill>
                    <a:latin typeface="Cambria Math" panose="02040503050406030204" pitchFamily="18" charset="0"/>
                  </a:rPr>
                  <m:t>x</m:t>
                </m:r>
                <m:r>
                  <a:rPr xmlns:a="http://schemas.openxmlformats.org/drawingml/2006/main" sz="3650" i="1">
                    <a:solidFill>
                      <a:srgbClr val="0A1F61"/>
                    </a:solidFill>
                    <a:latin typeface="Cambria Math" panose="02040503050406030204" pitchFamily="18" charset="0"/>
                  </a:rPr>
                  <m:t>-</m:t>
                </m:r>
                <m:r>
                  <a:rPr xmlns:a="http://schemas.openxmlformats.org/drawingml/2006/main" sz="3650" i="1">
                    <a:solidFill>
                      <a:srgbClr val="0A1F61"/>
                    </a:solidFill>
                    <a:latin typeface="Cambria Math" panose="02040503050406030204" pitchFamily="18" charset="0"/>
                  </a:rPr>
                  <m:t>1</m:t>
                </m:r>
              </m:oMath>
            </a14:m>
          </a:p>
        </p:txBody>
      </p:sp>
    </p:spTree>
  </p:cSld>
  <p:clrMapOvr>
    <a:masterClrMapping/>
  </p:clrMapOvr>
  <p:transition xmlns:p14="http://schemas.microsoft.com/office/powerpoint/2010/main" spd="med" advClick="1"/>
</p:sld>
</file>

<file path=ppt/slides/slide3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05"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306" name="A spreadsheet is another aid to mathematical and statistical problem solving. An electronic spreadsheet is a software package that accepts data in the rows and columns of its worksheet as shown in Figure 1.6.…"/>
          <p:cNvSpPr txBox="1"/>
          <p:nvPr/>
        </p:nvSpPr>
        <p:spPr>
          <a:xfrm>
            <a:off x="1995121" y="4321992"/>
            <a:ext cx="11049740" cy="6414771"/>
          </a:xfrm>
          <a:prstGeom prst="rect">
            <a:avLst/>
          </a:prstGeom>
          <a:ln w="25400">
            <a:miter lim="400000"/>
          </a:ln>
          <a:extLst>
            <a:ext uri="{C572A759-6A51-4108-AA02-DFA0A04FC94B}">
              <ma14:wrappingTextBoxFlag xmlns:ma14="http://schemas.microsoft.com/office/mac/drawingml/2011/main" val="1"/>
            </a:ext>
          </a:extLst>
        </p:spPr>
        <p:txBody>
          <a:bodyPr tIns="91439" bIns="91439">
            <a:spAutoFit/>
          </a:bodyPr>
          <a:lstStyle/>
          <a:p>
            <a:pPr algn="just">
              <a:lnSpc>
                <a:spcPts val="2200"/>
              </a:lnSpc>
              <a:defRPr>
                <a:solidFill>
                  <a:srgbClr val="0A1F61"/>
                </a:solidFill>
                <a:latin typeface="Tajawal Medium"/>
                <a:ea typeface="Tajawal Medium"/>
                <a:cs typeface="Tajawal Medium"/>
                <a:sym typeface="Tajawal Medium"/>
              </a:defRPr>
            </a:pPr>
          </a:p>
          <a:p>
            <a:pPr algn="just">
              <a:lnSpc>
                <a:spcPct val="110000"/>
              </a:lnSpc>
              <a:defRPr>
                <a:solidFill>
                  <a:srgbClr val="0A1F61"/>
                </a:solidFill>
                <a:latin typeface="Tajawal Medium"/>
                <a:ea typeface="Tajawal Medium"/>
                <a:cs typeface="Tajawal Medium"/>
                <a:sym typeface="Tajawal Medium"/>
              </a:defRPr>
            </a:pPr>
            <a:r>
              <a:t>A spreadsheet is another aid to mathematical and statistical problem solving. An electronic spreadsheet is a software package that accepts data in the rows and columns of its worksheet as shown in </a:t>
            </a:r>
            <a:r>
              <a:rPr b="1"/>
              <a:t>Figure 1.6.</a:t>
            </a:r>
          </a:p>
          <a:p>
            <a:pPr algn="just">
              <a:lnSpc>
                <a:spcPct val="110000"/>
              </a:lnSpc>
              <a:defRPr>
                <a:solidFill>
                  <a:srgbClr val="0A1F61"/>
                </a:solidFill>
                <a:latin typeface="Tajawal Medium"/>
                <a:ea typeface="Tajawal Medium"/>
                <a:cs typeface="Tajawal Medium"/>
                <a:sym typeface="Tajawal Medium"/>
              </a:defRPr>
            </a:pPr>
          </a:p>
          <a:p>
            <a:pPr algn="just">
              <a:lnSpc>
                <a:spcPct val="110000"/>
              </a:lnSpc>
              <a:defRPr>
                <a:solidFill>
                  <a:srgbClr val="0A1F61"/>
                </a:solidFill>
                <a:latin typeface="Tajawal Medium"/>
                <a:ea typeface="Tajawal Medium"/>
                <a:cs typeface="Tajawal Medium"/>
                <a:sym typeface="Tajawal Medium"/>
              </a:defRPr>
            </a:pPr>
            <a:r>
              <a:t>One single location on the spreadsheet is called a ‘cell’. Cells A4, C2, C7, C9, E2 and H8 are highlighted in </a:t>
            </a:r>
            <a:r>
              <a:rPr b="1"/>
              <a:t>Figure 1.6</a:t>
            </a:r>
            <a:r>
              <a:t>. A cell is referenced by the column letter followed by the row number, for example, cell C7l, is located in column C, row 7.</a:t>
            </a:r>
          </a:p>
        </p:txBody>
      </p:sp>
      <p:sp>
        <p:nvSpPr>
          <p:cNvPr id="307" name="Google Shape;126;p4"/>
          <p:cNvSpPr txBox="1"/>
          <p:nvPr/>
        </p:nvSpPr>
        <p:spPr>
          <a:xfrm>
            <a:off x="5325853" y="1125093"/>
            <a:ext cx="11790862" cy="1884601"/>
          </a:xfrm>
          <a:prstGeom prst="rect">
            <a:avLst/>
          </a:prstGeom>
          <a:ln w="25400">
            <a:miter lim="400000"/>
          </a:ln>
          <a:extLst>
            <a:ext uri="{C572A759-6A51-4108-AA02-DFA0A04FC94B}">
              <ma14:wrappingTextBoxFlag xmlns:ma14="http://schemas.microsoft.com/office/mac/drawingml/2011/main" val="1"/>
            </a:ext>
          </a:extLst>
        </p:spPr>
        <p:txBody>
          <a:bodyPr lIns="91399" tIns="91399" rIns="91399" bIns="91399">
            <a:spAutoFit/>
          </a:bodyPr>
          <a:lstStyle>
            <a:lvl1pPr algn="l">
              <a:defRPr sz="5600">
                <a:solidFill>
                  <a:srgbClr val="FFFFFF"/>
                </a:solidFill>
                <a:latin typeface="Tajawal Medium"/>
                <a:ea typeface="Tajawal Medium"/>
                <a:cs typeface="Tajawal Medium"/>
                <a:sym typeface="Tajawal Medium"/>
              </a:defRPr>
            </a:lvl1pPr>
          </a:lstStyle>
          <a:p>
            <a:pPr/>
            <a:r>
              <a:t>Introducing Excel</a:t>
            </a:r>
          </a:p>
        </p:txBody>
      </p:sp>
      <p:pic>
        <p:nvPicPr>
          <p:cNvPr id="308" name="Image" descr="Image"/>
          <p:cNvPicPr>
            <a:picLocks noChangeAspect="1"/>
          </p:cNvPicPr>
          <p:nvPr/>
        </p:nvPicPr>
        <p:blipFill>
          <a:blip r:embed="rId2">
            <a:extLst/>
          </a:blip>
          <a:stretch>
            <a:fillRect/>
          </a:stretch>
        </p:blipFill>
        <p:spPr>
          <a:xfrm>
            <a:off x="13589176" y="4567223"/>
            <a:ext cx="8747494" cy="6129335"/>
          </a:xfrm>
          <a:prstGeom prst="rect">
            <a:avLst/>
          </a:prstGeom>
          <a:ln w="12700">
            <a:miter lim="400000"/>
          </a:ln>
        </p:spPr>
      </p:pic>
    </p:spTree>
  </p:cSld>
  <p:clrMapOvr>
    <a:masterClrMapping/>
  </p:clrMapOvr>
  <p:transition xmlns:p14="http://schemas.microsoft.com/office/powerpoint/2010/main" spd="med" advClick="1"/>
</p:sld>
</file>

<file path=ppt/slides/slide3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10"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311" name="When the data is entered, the user may then perform calculations, such as:…"/>
          <p:cNvSpPr txBox="1"/>
          <p:nvPr/>
        </p:nvSpPr>
        <p:spPr>
          <a:xfrm>
            <a:off x="1995121" y="4321992"/>
            <a:ext cx="19755582" cy="3732531"/>
          </a:xfrm>
          <a:prstGeom prst="rect">
            <a:avLst/>
          </a:prstGeom>
          <a:ln w="25400">
            <a:miter lim="400000"/>
          </a:ln>
          <a:extLst>
            <a:ext uri="{C572A759-6A51-4108-AA02-DFA0A04FC94B}">
              <ma14:wrappingTextBoxFlag xmlns:ma14="http://schemas.microsoft.com/office/mac/drawingml/2011/main" val="1"/>
            </a:ext>
          </a:extLst>
        </p:spPr>
        <p:txBody>
          <a:bodyPr tIns="91439" bIns="91439">
            <a:spAutoFit/>
          </a:bodyPr>
          <a:lstStyle/>
          <a:p>
            <a:pPr algn="just">
              <a:lnSpc>
                <a:spcPct val="110000"/>
              </a:lnSpc>
              <a:defRPr>
                <a:solidFill>
                  <a:srgbClr val="0A1F61"/>
                </a:solidFill>
                <a:latin typeface="Tajawal Medium"/>
                <a:ea typeface="Tajawal Medium"/>
                <a:cs typeface="Tajawal Medium"/>
                <a:sym typeface="Tajawal Medium"/>
              </a:defRPr>
            </a:pPr>
            <a:r>
              <a:t>When the data is entered, the user may then perform calculations, such as:</a:t>
            </a:r>
          </a:p>
          <a:p>
            <a:pPr marL="360947" indent="-360947" algn="just">
              <a:lnSpc>
                <a:spcPct val="110000"/>
              </a:lnSpc>
              <a:buSzPct val="100000"/>
              <a:buChar char="•"/>
              <a:defRPr>
                <a:solidFill>
                  <a:srgbClr val="0A1F61"/>
                </a:solidFill>
                <a:latin typeface="Tajawal Medium"/>
                <a:ea typeface="Tajawal Medium"/>
                <a:cs typeface="Tajawal Medium"/>
                <a:sym typeface="Tajawal Medium"/>
              </a:defRPr>
            </a:pPr>
            <a:r>
              <a:t>Sum the data in specified rows and/or columns of the spreadsheet.</a:t>
            </a:r>
          </a:p>
          <a:p>
            <a:pPr marL="360947" indent="-360947" algn="just">
              <a:lnSpc>
                <a:spcPct val="110000"/>
              </a:lnSpc>
              <a:buSzPct val="100000"/>
              <a:buChar char="•"/>
              <a:defRPr>
                <a:solidFill>
                  <a:srgbClr val="0A1F61"/>
                </a:solidFill>
                <a:latin typeface="Tajawal Medium"/>
                <a:ea typeface="Tajawal Medium"/>
                <a:cs typeface="Tajawal Medium"/>
                <a:sym typeface="Tajawal Medium"/>
              </a:defRPr>
            </a:pPr>
            <a:r>
              <a:t>Enter formula which calculates results from data in the spreadsheet.</a:t>
            </a:r>
          </a:p>
          <a:p>
            <a:pPr marL="360947" indent="-360947" algn="just">
              <a:lnSpc>
                <a:spcPct val="110000"/>
              </a:lnSpc>
              <a:buSzPct val="100000"/>
              <a:buChar char="•"/>
              <a:defRPr>
                <a:solidFill>
                  <a:srgbClr val="0A1F61"/>
                </a:solidFill>
                <a:latin typeface="Tajawal Medium"/>
                <a:ea typeface="Tajawal Medium"/>
                <a:cs typeface="Tajawal Medium"/>
                <a:sym typeface="Tajawal Medium"/>
              </a:defRPr>
            </a:pPr>
            <a:r>
              <a:t>Plot graphs from data in the spreadsheet.</a:t>
            </a:r>
          </a:p>
          <a:p>
            <a:pPr algn="just">
              <a:lnSpc>
                <a:spcPct val="110000"/>
              </a:lnSpc>
              <a:defRPr>
                <a:solidFill>
                  <a:srgbClr val="0A1F61"/>
                </a:solidFill>
                <a:latin typeface="Tajawal Medium"/>
                <a:ea typeface="Tajawal Medium"/>
                <a:cs typeface="Tajawal Medium"/>
                <a:sym typeface="Tajawal Medium"/>
              </a:defRPr>
            </a:pPr>
            <a:r>
              <a:t>There is a variety of different spreadsheet packages available. We shall use Excel, which is available in Microsoft Office.</a:t>
            </a:r>
          </a:p>
        </p:txBody>
      </p:sp>
      <p:sp>
        <p:nvSpPr>
          <p:cNvPr id="312" name="Google Shape;126;p4"/>
          <p:cNvSpPr txBox="1"/>
          <p:nvPr/>
        </p:nvSpPr>
        <p:spPr>
          <a:xfrm>
            <a:off x="5325853" y="1125093"/>
            <a:ext cx="11790862" cy="1884601"/>
          </a:xfrm>
          <a:prstGeom prst="rect">
            <a:avLst/>
          </a:prstGeom>
          <a:ln w="25400">
            <a:miter lim="400000"/>
          </a:ln>
          <a:extLst>
            <a:ext uri="{C572A759-6A51-4108-AA02-DFA0A04FC94B}">
              <ma14:wrappingTextBoxFlag xmlns:ma14="http://schemas.microsoft.com/office/mac/drawingml/2011/main" val="1"/>
            </a:ext>
          </a:extLst>
        </p:spPr>
        <p:txBody>
          <a:bodyPr lIns="91399" tIns="91399" rIns="91399" bIns="91399">
            <a:spAutoFit/>
          </a:bodyPr>
          <a:lstStyle>
            <a:lvl1pPr algn="l">
              <a:defRPr sz="5600">
                <a:solidFill>
                  <a:srgbClr val="FFFFFF"/>
                </a:solidFill>
                <a:latin typeface="Tajawal Medium"/>
                <a:ea typeface="Tajawal Medium"/>
                <a:cs typeface="Tajawal Medium"/>
                <a:sym typeface="Tajawal Medium"/>
              </a:defRPr>
            </a:lvl1pPr>
          </a:lstStyle>
          <a:p>
            <a:pPr/>
            <a:r>
              <a:t>Introducing Excel</a:t>
            </a:r>
          </a:p>
        </p:txBody>
      </p:sp>
    </p:spTree>
  </p:cSld>
  <p:clrMapOvr>
    <a:masterClrMapping/>
  </p:clrMapOvr>
  <p:transition xmlns:p14="http://schemas.microsoft.com/office/powerpoint/2010/main" spd="med" advClick="1"/>
</p:sld>
</file>

<file path=ppt/slides/slide3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14"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315" name="Ex: (Using Excel to perform calculations and plot graphs)…"/>
          <p:cNvSpPr txBox="1"/>
          <p:nvPr/>
        </p:nvSpPr>
        <p:spPr>
          <a:xfrm>
            <a:off x="1995121" y="4321992"/>
            <a:ext cx="19755582" cy="6736081"/>
          </a:xfrm>
          <a:prstGeom prst="rect">
            <a:avLst/>
          </a:prstGeom>
          <a:ln w="25400">
            <a:miter lim="400000"/>
          </a:ln>
          <a:extLst>
            <a:ext uri="{C572A759-6A51-4108-AA02-DFA0A04FC94B}">
              <ma14:wrappingTextBoxFlag xmlns:ma14="http://schemas.microsoft.com/office/mac/drawingml/2011/main" val="1"/>
            </a:ext>
          </a:extLst>
        </p:spPr>
        <p:txBody>
          <a:bodyPr tIns="91439" bIns="91439">
            <a:spAutoFit/>
          </a:bodyPr>
          <a:lstStyle/>
          <a:p>
            <a:pPr algn="just">
              <a:lnSpc>
                <a:spcPct val="110000"/>
              </a:lnSpc>
              <a:defRPr>
                <a:solidFill>
                  <a:srgbClr val="0A1F61"/>
                </a:solidFill>
                <a:latin typeface="Tajawal Medium"/>
                <a:ea typeface="Tajawal Medium"/>
                <a:cs typeface="Tajawal Medium"/>
                <a:sym typeface="Tajawal Medium"/>
              </a:defRPr>
            </a:pPr>
            <a:r>
              <a:rPr b="1"/>
              <a:t>Ex</a:t>
            </a:r>
            <a:r>
              <a:t>: (Using Excel to perform calculations and plot graphs)</a:t>
            </a:r>
          </a:p>
          <a:p>
            <a:pPr algn="just">
              <a:lnSpc>
                <a:spcPct val="110000"/>
              </a:lnSpc>
              <a:defRPr>
                <a:solidFill>
                  <a:srgbClr val="0A1F61"/>
                </a:solidFill>
                <a:latin typeface="Tajawal Medium"/>
                <a:ea typeface="Tajawal Medium"/>
                <a:cs typeface="Tajawal Medium"/>
                <a:sym typeface="Tajawal Medium"/>
              </a:defRPr>
            </a:pPr>
            <a:r>
              <a:t>Part-time staff are paid on an hourly basis. The number of hours worked with the hourly rate of pay for seven staff are as follows:</a:t>
            </a:r>
          </a:p>
          <a:p>
            <a:pPr algn="just">
              <a:lnSpc>
                <a:spcPct val="110000"/>
              </a:lnSpc>
              <a:defRPr>
                <a:solidFill>
                  <a:srgbClr val="0A1F61"/>
                </a:solidFill>
                <a:latin typeface="Tajawal Medium"/>
                <a:ea typeface="Tajawal Medium"/>
                <a:cs typeface="Tajawal Medium"/>
                <a:sym typeface="Tajawal Medium"/>
              </a:defRPr>
            </a:pPr>
          </a:p>
          <a:p>
            <a:pPr algn="just">
              <a:lnSpc>
                <a:spcPct val="110000"/>
              </a:lnSpc>
              <a:defRPr>
                <a:solidFill>
                  <a:srgbClr val="0A1F61"/>
                </a:solidFill>
                <a:latin typeface="Tajawal Medium"/>
                <a:ea typeface="Tajawal Medium"/>
                <a:cs typeface="Tajawal Medium"/>
                <a:sym typeface="Tajawal Medium"/>
              </a:defRPr>
            </a:pPr>
          </a:p>
          <a:p>
            <a:pPr algn="just">
              <a:lnSpc>
                <a:spcPct val="110000"/>
              </a:lnSpc>
              <a:defRPr>
                <a:solidFill>
                  <a:srgbClr val="0A1F61"/>
                </a:solidFill>
                <a:latin typeface="Tajawal Medium"/>
                <a:ea typeface="Tajawal Medium"/>
                <a:cs typeface="Tajawal Medium"/>
                <a:sym typeface="Tajawal Medium"/>
              </a:defRPr>
            </a:pPr>
          </a:p>
          <a:p>
            <a:pPr algn="just">
              <a:lnSpc>
                <a:spcPct val="110000"/>
              </a:lnSpc>
              <a:defRPr>
                <a:solidFill>
                  <a:srgbClr val="0A1F61"/>
                </a:solidFill>
                <a:latin typeface="Tajawal Medium"/>
                <a:ea typeface="Tajawal Medium"/>
                <a:cs typeface="Tajawal Medium"/>
                <a:sym typeface="Tajawal Medium"/>
              </a:defRPr>
            </a:pPr>
          </a:p>
          <a:p>
            <a:pPr algn="just">
              <a:lnSpc>
                <a:spcPct val="110000"/>
              </a:lnSpc>
              <a:defRPr>
                <a:solidFill>
                  <a:srgbClr val="0A1F61"/>
                </a:solidFill>
                <a:latin typeface="Tajawal Medium"/>
                <a:ea typeface="Tajawal Medium"/>
                <a:cs typeface="Tajawal Medium"/>
                <a:sym typeface="Tajawal Medium"/>
              </a:defRPr>
            </a:pPr>
            <a:r>
              <a:t>(a)    Enter the data onto a spreadsheet.</a:t>
            </a:r>
          </a:p>
          <a:p>
            <a:pPr algn="just">
              <a:lnSpc>
                <a:spcPct val="110000"/>
              </a:lnSpc>
              <a:defRPr>
                <a:solidFill>
                  <a:srgbClr val="0A1F61"/>
                </a:solidFill>
                <a:latin typeface="Tajawal Medium"/>
                <a:ea typeface="Tajawal Medium"/>
                <a:cs typeface="Tajawal Medium"/>
                <a:sym typeface="Tajawal Medium"/>
              </a:defRPr>
            </a:pPr>
            <a:r>
              <a:t>(b)    Enter a formula to calculate the total pay for each member of staff.</a:t>
            </a:r>
          </a:p>
          <a:p>
            <a:pPr algn="just">
              <a:lnSpc>
                <a:spcPct val="110000"/>
              </a:lnSpc>
              <a:defRPr>
                <a:solidFill>
                  <a:srgbClr val="0A1F61"/>
                </a:solidFill>
                <a:latin typeface="Tajawal Medium"/>
                <a:ea typeface="Tajawal Medium"/>
                <a:cs typeface="Tajawal Medium"/>
                <a:sym typeface="Tajawal Medium"/>
              </a:defRPr>
            </a:pPr>
            <a:r>
              <a:t>(c)    Plot a barchart, showing the total pay received by each member of staff</a:t>
            </a:r>
          </a:p>
        </p:txBody>
      </p:sp>
      <p:sp>
        <p:nvSpPr>
          <p:cNvPr id="316" name="Google Shape;126;p4"/>
          <p:cNvSpPr txBox="1"/>
          <p:nvPr/>
        </p:nvSpPr>
        <p:spPr>
          <a:xfrm>
            <a:off x="5325853" y="1125093"/>
            <a:ext cx="11790862" cy="1884601"/>
          </a:xfrm>
          <a:prstGeom prst="rect">
            <a:avLst/>
          </a:prstGeom>
          <a:ln w="25400">
            <a:miter lim="400000"/>
          </a:ln>
          <a:extLst>
            <a:ext uri="{C572A759-6A51-4108-AA02-DFA0A04FC94B}">
              <ma14:wrappingTextBoxFlag xmlns:ma14="http://schemas.microsoft.com/office/mac/drawingml/2011/main" val="1"/>
            </a:ext>
          </a:extLst>
        </p:spPr>
        <p:txBody>
          <a:bodyPr lIns="91399" tIns="91399" rIns="91399" bIns="91399">
            <a:spAutoFit/>
          </a:bodyPr>
          <a:lstStyle>
            <a:lvl1pPr algn="l">
              <a:defRPr sz="5600">
                <a:solidFill>
                  <a:srgbClr val="FFFFFF"/>
                </a:solidFill>
                <a:latin typeface="Tajawal Medium"/>
                <a:ea typeface="Tajawal Medium"/>
                <a:cs typeface="Tajawal Medium"/>
                <a:sym typeface="Tajawal Medium"/>
              </a:defRPr>
            </a:lvl1pPr>
          </a:lstStyle>
          <a:p>
            <a:pPr/>
            <a:r>
              <a:t>Introducing Excel</a:t>
            </a:r>
          </a:p>
        </p:txBody>
      </p:sp>
      <p:graphicFrame>
        <p:nvGraphicFramePr>
          <p:cNvPr id="317" name="Table 15"/>
          <p:cNvGraphicFramePr/>
          <p:nvPr/>
        </p:nvGraphicFramePr>
        <p:xfrm>
          <a:off x="2172522" y="6402124"/>
          <a:ext cx="13274039" cy="983861"/>
        </p:xfrm>
        <a:graphic xmlns:a="http://schemas.openxmlformats.org/drawingml/2006/main">
          <a:graphicData uri="http://schemas.openxmlformats.org/drawingml/2006/table">
            <a:tbl>
              <a:tblPr firstCol="0" firstRow="0" lastCol="0" lastRow="0" bandCol="0" bandRow="0" rtl="0">
                <a:tableStyleId>{4C3C2611-4C71-4FC5-86AE-919BDF0F9419}</a:tableStyleId>
              </a:tblPr>
              <a:tblGrid>
                <a:gridCol w="1613894"/>
                <a:gridCol w="1796599"/>
                <a:gridCol w="1618967"/>
                <a:gridCol w="1618971"/>
                <a:gridCol w="1593593"/>
                <a:gridCol w="1791522"/>
                <a:gridCol w="1446416"/>
                <a:gridCol w="1781371"/>
              </a:tblGrid>
              <a:tr h="376012">
                <a:tc>
                  <a:txBody>
                    <a:bodyPr/>
                    <a:lstStyle/>
                    <a:p>
                      <a:pPr>
                        <a:defRPr sz="1800"/>
                      </a:pPr>
                      <a:r>
                        <a:rPr b="1" sz="3600">
                          <a:solidFill>
                            <a:srgbClr val="0A1F61"/>
                          </a:solidFill>
                          <a:latin typeface="+mj-lt"/>
                          <a:ea typeface="+mj-ea"/>
                          <a:cs typeface="+mj-cs"/>
                          <a:sym typeface="Helvetica"/>
                        </a:rPr>
                        <a:t>Name</a:t>
                      </a:r>
                    </a:p>
                  </a:txBody>
                  <a:tcPr marL="0" marR="0" marT="0" marB="0" anchor="ctr"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c>
                  <a:txBody>
                    <a:bodyPr/>
                    <a:lstStyle/>
                    <a:p>
                      <a:pPr algn="ctr">
                        <a:defRPr sz="1800"/>
                      </a:pPr>
                      <a:r>
                        <a:rPr b="1" sz="3600">
                          <a:solidFill>
                            <a:srgbClr val="0A1F61"/>
                          </a:solidFill>
                          <a:latin typeface="+mj-lt"/>
                          <a:ea typeface="+mj-ea"/>
                          <a:cs typeface="+mj-cs"/>
                          <a:sym typeface="Helvetica"/>
                        </a:rPr>
                        <a:t>J.M</a:t>
                      </a:r>
                    </a:p>
                  </a:txBody>
                  <a:tcPr marL="0" marR="0" marT="0" marB="0" anchor="ctr"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c>
                  <a:txBody>
                    <a:bodyPr/>
                    <a:lstStyle/>
                    <a:p>
                      <a:pPr algn="ctr">
                        <a:defRPr sz="1800"/>
                      </a:pPr>
                      <a:r>
                        <a:rPr b="1" sz="3600">
                          <a:solidFill>
                            <a:srgbClr val="0A1F61"/>
                          </a:solidFill>
                          <a:latin typeface="+mj-lt"/>
                          <a:ea typeface="+mj-ea"/>
                          <a:cs typeface="+mj-cs"/>
                          <a:sym typeface="Helvetica"/>
                        </a:rPr>
                        <a:t>P.M</a:t>
                      </a:r>
                    </a:p>
                  </a:txBody>
                  <a:tcPr marL="0" marR="0" marT="0" marB="0" anchor="ctr"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c>
                  <a:txBody>
                    <a:bodyPr/>
                    <a:lstStyle/>
                    <a:p>
                      <a:pPr algn="ctr">
                        <a:defRPr sz="1800"/>
                      </a:pPr>
                      <a:r>
                        <a:rPr b="1" sz="3600">
                          <a:solidFill>
                            <a:srgbClr val="0A1F61"/>
                          </a:solidFill>
                          <a:latin typeface="+mj-lt"/>
                          <a:ea typeface="+mj-ea"/>
                          <a:cs typeface="+mj-cs"/>
                          <a:sym typeface="Helvetica"/>
                        </a:rPr>
                        <a:t>D.H</a:t>
                      </a:r>
                    </a:p>
                  </a:txBody>
                  <a:tcPr marL="0" marR="0" marT="0" marB="0" anchor="ctr"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c>
                  <a:txBody>
                    <a:bodyPr/>
                    <a:lstStyle/>
                    <a:p>
                      <a:pPr algn="ctr">
                        <a:defRPr sz="1800"/>
                      </a:pPr>
                      <a:r>
                        <a:rPr b="1" sz="3600">
                          <a:solidFill>
                            <a:srgbClr val="0A1F61"/>
                          </a:solidFill>
                          <a:latin typeface="+mj-lt"/>
                          <a:ea typeface="+mj-ea"/>
                          <a:cs typeface="+mj-cs"/>
                          <a:sym typeface="Helvetica"/>
                        </a:rPr>
                        <a:t>K.C</a:t>
                      </a:r>
                    </a:p>
                  </a:txBody>
                  <a:tcPr marL="0" marR="0" marT="0" marB="0" anchor="ctr"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c>
                  <a:txBody>
                    <a:bodyPr/>
                    <a:lstStyle/>
                    <a:p>
                      <a:pPr algn="ctr">
                        <a:defRPr sz="1800"/>
                      </a:pPr>
                      <a:r>
                        <a:rPr b="1" sz="3600">
                          <a:solidFill>
                            <a:srgbClr val="0A1F61"/>
                          </a:solidFill>
                          <a:latin typeface="+mj-lt"/>
                          <a:ea typeface="+mj-ea"/>
                          <a:cs typeface="+mj-cs"/>
                          <a:sym typeface="Helvetica"/>
                        </a:rPr>
                        <a:t>J.McM</a:t>
                      </a:r>
                    </a:p>
                  </a:txBody>
                  <a:tcPr marL="0" marR="0" marT="0" marB="0" anchor="ctr"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c>
                  <a:txBody>
                    <a:bodyPr/>
                    <a:lstStyle/>
                    <a:p>
                      <a:pPr algn="ctr">
                        <a:defRPr sz="1800"/>
                      </a:pPr>
                      <a:r>
                        <a:rPr b="1" sz="3600">
                          <a:solidFill>
                            <a:srgbClr val="0A1F61"/>
                          </a:solidFill>
                          <a:latin typeface="+mj-lt"/>
                          <a:ea typeface="+mj-ea"/>
                          <a:cs typeface="+mj-cs"/>
                          <a:sym typeface="Helvetica"/>
                        </a:rPr>
                        <a:t>A.B</a:t>
                      </a:r>
                    </a:p>
                  </a:txBody>
                  <a:tcPr marL="0" marR="0" marT="0" marB="0" anchor="ctr"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c>
                  <a:txBody>
                    <a:bodyPr/>
                    <a:lstStyle/>
                    <a:p>
                      <a:pPr algn="ctr">
                        <a:defRPr sz="1800"/>
                      </a:pPr>
                      <a:r>
                        <a:rPr b="1" sz="3600">
                          <a:solidFill>
                            <a:srgbClr val="0A1F61"/>
                          </a:solidFill>
                          <a:latin typeface="+mj-lt"/>
                          <a:ea typeface="+mj-ea"/>
                          <a:cs typeface="+mj-cs"/>
                          <a:sym typeface="Helvetica"/>
                        </a:rPr>
                        <a:t>C.McK</a:t>
                      </a:r>
                    </a:p>
                  </a:txBody>
                  <a:tcPr marL="0" marR="0" marT="0" marB="0" anchor="ctr"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r>
              <a:tr h="316250">
                <a:tc>
                  <a:txBody>
                    <a:bodyPr/>
                    <a:lstStyle/>
                    <a:p>
                      <a:pPr>
                        <a:defRPr sz="1800"/>
                      </a:pPr>
                      <a:r>
                        <a:rPr sz="3600">
                          <a:solidFill>
                            <a:srgbClr val="0A1F61"/>
                          </a:solidFill>
                          <a:latin typeface="+mj-lt"/>
                          <a:ea typeface="+mj-ea"/>
                          <a:cs typeface="+mj-cs"/>
                          <a:sym typeface="Helvetica"/>
                        </a:rPr>
                        <a:t>Hours</a:t>
                      </a:r>
                    </a:p>
                  </a:txBody>
                  <a:tcPr marL="0" marR="0" marT="0" marB="0" anchor="b"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c>
                  <a:txBody>
                    <a:bodyPr/>
                    <a:lstStyle/>
                    <a:p>
                      <a:pPr>
                        <a:defRPr sz="1800"/>
                      </a:pPr>
                      <a:r>
                        <a:rPr sz="3600">
                          <a:solidFill>
                            <a:srgbClr val="0A1F61"/>
                          </a:solidFill>
                          <a:latin typeface="+mj-lt"/>
                          <a:ea typeface="+mj-ea"/>
                          <a:cs typeface="+mj-cs"/>
                          <a:sym typeface="Helvetica"/>
                        </a:rPr>
                        <a:t>6</a:t>
                      </a:r>
                    </a:p>
                  </a:txBody>
                  <a:tcPr marL="0" marR="0" marT="0" marB="0" anchor="b"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c>
                  <a:txBody>
                    <a:bodyPr/>
                    <a:lstStyle/>
                    <a:p>
                      <a:pPr>
                        <a:defRPr sz="1800"/>
                      </a:pPr>
                      <a:r>
                        <a:rPr sz="3600">
                          <a:solidFill>
                            <a:srgbClr val="0A1F61"/>
                          </a:solidFill>
                          <a:latin typeface="+mj-lt"/>
                          <a:ea typeface="+mj-ea"/>
                          <a:cs typeface="+mj-cs"/>
                          <a:sym typeface="Helvetica"/>
                        </a:rPr>
                        <a:t>12.6</a:t>
                      </a:r>
                    </a:p>
                  </a:txBody>
                  <a:tcPr marL="0" marR="0" marT="0" marB="0" anchor="b"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c>
                  <a:txBody>
                    <a:bodyPr/>
                    <a:lstStyle/>
                    <a:p>
                      <a:pPr>
                        <a:defRPr sz="1800"/>
                      </a:pPr>
                      <a:r>
                        <a:rPr sz="3600">
                          <a:solidFill>
                            <a:srgbClr val="0A1F61"/>
                          </a:solidFill>
                          <a:latin typeface="+mj-lt"/>
                          <a:ea typeface="+mj-ea"/>
                          <a:cs typeface="+mj-cs"/>
                          <a:sym typeface="Helvetica"/>
                        </a:rPr>
                        <a:t>34</a:t>
                      </a:r>
                    </a:p>
                  </a:txBody>
                  <a:tcPr marL="0" marR="0" marT="0" marB="0" anchor="b"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c>
                  <a:txBody>
                    <a:bodyPr/>
                    <a:lstStyle/>
                    <a:p>
                      <a:pPr>
                        <a:defRPr sz="1800"/>
                      </a:pPr>
                      <a:r>
                        <a:rPr sz="3600">
                          <a:solidFill>
                            <a:srgbClr val="0A1F61"/>
                          </a:solidFill>
                          <a:latin typeface="+mj-lt"/>
                          <a:ea typeface="+mj-ea"/>
                          <a:cs typeface="+mj-cs"/>
                          <a:sym typeface="Helvetica"/>
                        </a:rPr>
                        <a:t>23</a:t>
                      </a:r>
                    </a:p>
                  </a:txBody>
                  <a:tcPr marL="0" marR="0" marT="0" marB="0" anchor="b"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c>
                  <a:txBody>
                    <a:bodyPr/>
                    <a:lstStyle/>
                    <a:p>
                      <a:pPr>
                        <a:defRPr sz="1800"/>
                      </a:pPr>
                      <a:r>
                        <a:rPr sz="3600">
                          <a:solidFill>
                            <a:srgbClr val="0A1F61"/>
                          </a:solidFill>
                          <a:latin typeface="+mj-lt"/>
                          <a:ea typeface="+mj-ea"/>
                          <a:cs typeface="+mj-cs"/>
                          <a:sym typeface="Helvetica"/>
                        </a:rPr>
                        <a:t>45.8</a:t>
                      </a:r>
                    </a:p>
                  </a:txBody>
                  <a:tcPr marL="0" marR="0" marT="0" marB="0" anchor="b"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c>
                  <a:txBody>
                    <a:bodyPr/>
                    <a:lstStyle/>
                    <a:p>
                      <a:pPr>
                        <a:defRPr sz="1800"/>
                      </a:pPr>
                      <a:r>
                        <a:rPr sz="3600">
                          <a:solidFill>
                            <a:srgbClr val="0A1F61"/>
                          </a:solidFill>
                          <a:latin typeface="+mj-lt"/>
                          <a:ea typeface="+mj-ea"/>
                          <a:cs typeface="+mj-cs"/>
                          <a:sym typeface="Helvetica"/>
                        </a:rPr>
                        <a:t>18</a:t>
                      </a:r>
                    </a:p>
                  </a:txBody>
                  <a:tcPr marL="0" marR="0" marT="0" marB="0" anchor="b"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c>
                  <a:txBody>
                    <a:bodyPr/>
                    <a:lstStyle/>
                    <a:p>
                      <a:pPr>
                        <a:defRPr sz="1800"/>
                      </a:pPr>
                      <a:r>
                        <a:rPr sz="3600">
                          <a:solidFill>
                            <a:srgbClr val="0A1F61"/>
                          </a:solidFill>
                          <a:latin typeface="+mj-lt"/>
                          <a:ea typeface="+mj-ea"/>
                          <a:cs typeface="+mj-cs"/>
                          <a:sym typeface="Helvetica"/>
                        </a:rPr>
                        <a:t>12.6</a:t>
                      </a:r>
                    </a:p>
                  </a:txBody>
                  <a:tcPr marL="0" marR="0" marT="0" marB="0" anchor="b"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r>
              <a:tr h="278896">
                <a:tc>
                  <a:txBody>
                    <a:bodyPr/>
                    <a:lstStyle/>
                    <a:p>
                      <a:pPr>
                        <a:defRPr sz="1800"/>
                      </a:pPr>
                      <a:r>
                        <a:rPr sz="3600">
                          <a:solidFill>
                            <a:srgbClr val="0A1F61"/>
                          </a:solidFill>
                          <a:latin typeface="+mj-lt"/>
                          <a:ea typeface="+mj-ea"/>
                          <a:cs typeface="+mj-cs"/>
                          <a:sym typeface="Helvetica"/>
                        </a:rPr>
                        <a:t>Rate</a:t>
                      </a:r>
                    </a:p>
                  </a:txBody>
                  <a:tcPr marL="0" marR="0" marT="0" marB="0" anchor="t"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c>
                  <a:txBody>
                    <a:bodyPr/>
                    <a:lstStyle/>
                    <a:p>
                      <a:pPr>
                        <a:defRPr sz="1800"/>
                      </a:pPr>
                      <a:r>
                        <a:rPr sz="3600">
                          <a:solidFill>
                            <a:srgbClr val="0A1F61"/>
                          </a:solidFill>
                          <a:latin typeface="+mj-lt"/>
                          <a:ea typeface="+mj-ea"/>
                          <a:cs typeface="+mj-cs"/>
                          <a:sym typeface="Helvetica"/>
                        </a:rPr>
                        <a:t>£27.5</a:t>
                      </a:r>
                    </a:p>
                  </a:txBody>
                  <a:tcPr marL="0" marR="0" marT="0" marB="0" anchor="t"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c>
                  <a:txBody>
                    <a:bodyPr/>
                    <a:lstStyle/>
                    <a:p>
                      <a:pPr>
                        <a:defRPr sz="1800"/>
                      </a:pPr>
                      <a:r>
                        <a:rPr sz="3600">
                          <a:solidFill>
                            <a:srgbClr val="0A1F61"/>
                          </a:solidFill>
                          <a:latin typeface="+mj-lt"/>
                          <a:ea typeface="+mj-ea"/>
                          <a:cs typeface="+mj-cs"/>
                          <a:sym typeface="Helvetica"/>
                        </a:rPr>
                        <a:t>£27.5</a:t>
                      </a:r>
                    </a:p>
                  </a:txBody>
                  <a:tcPr marL="0" marR="0" marT="0" marB="0" anchor="t"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c>
                  <a:txBody>
                    <a:bodyPr/>
                    <a:lstStyle/>
                    <a:p>
                      <a:pPr>
                        <a:defRPr sz="1800"/>
                      </a:pPr>
                      <a:r>
                        <a:rPr sz="3600">
                          <a:solidFill>
                            <a:srgbClr val="0A1F61"/>
                          </a:solidFill>
                          <a:latin typeface="+mj-lt"/>
                          <a:ea typeface="+mj-ea"/>
                          <a:cs typeface="+mj-cs"/>
                          <a:sym typeface="Helvetica"/>
                        </a:rPr>
                        <a:t>£16.6</a:t>
                      </a:r>
                    </a:p>
                  </a:txBody>
                  <a:tcPr marL="0" marR="0" marT="0" marB="0" anchor="t"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c>
                  <a:txBody>
                    <a:bodyPr/>
                    <a:lstStyle/>
                    <a:p>
                      <a:pPr>
                        <a:defRPr sz="1800"/>
                      </a:pPr>
                      <a:r>
                        <a:rPr sz="3600">
                          <a:solidFill>
                            <a:srgbClr val="0A1F61"/>
                          </a:solidFill>
                          <a:latin typeface="+mj-lt"/>
                          <a:ea typeface="+mj-ea"/>
                          <a:cs typeface="+mj-cs"/>
                          <a:sym typeface="Helvetica"/>
                        </a:rPr>
                        <a:t>£19.2</a:t>
                      </a:r>
                    </a:p>
                  </a:txBody>
                  <a:tcPr marL="0" marR="0" marT="0" marB="0" anchor="t"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c>
                  <a:txBody>
                    <a:bodyPr/>
                    <a:lstStyle/>
                    <a:p>
                      <a:pPr>
                        <a:defRPr sz="1800"/>
                      </a:pPr>
                      <a:r>
                        <a:rPr sz="3600">
                          <a:solidFill>
                            <a:srgbClr val="0A1F61"/>
                          </a:solidFill>
                          <a:latin typeface="+mj-lt"/>
                          <a:ea typeface="+mj-ea"/>
                          <a:cs typeface="+mj-cs"/>
                          <a:sym typeface="Helvetica"/>
                        </a:rPr>
                        <a:t>£50.5</a:t>
                      </a:r>
                    </a:p>
                  </a:txBody>
                  <a:tcPr marL="0" marR="0" marT="0" marB="0" anchor="t"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c>
                  <a:txBody>
                    <a:bodyPr/>
                    <a:lstStyle/>
                    <a:p>
                      <a:pPr>
                        <a:defRPr sz="1800"/>
                      </a:pPr>
                      <a:r>
                        <a:rPr sz="3600">
                          <a:solidFill>
                            <a:srgbClr val="0A1F61"/>
                          </a:solidFill>
                          <a:latin typeface="+mj-lt"/>
                          <a:ea typeface="+mj-ea"/>
                          <a:cs typeface="+mj-cs"/>
                          <a:sym typeface="Helvetica"/>
                        </a:rPr>
                        <a:t>£27.5</a:t>
                      </a:r>
                    </a:p>
                  </a:txBody>
                  <a:tcPr marL="0" marR="0" marT="0" marB="0" anchor="t"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c>
                  <a:txBody>
                    <a:bodyPr/>
                    <a:lstStyle/>
                    <a:p>
                      <a:pPr>
                        <a:defRPr sz="1800"/>
                      </a:pPr>
                      <a:r>
                        <a:rPr sz="3600">
                          <a:solidFill>
                            <a:srgbClr val="0A1F61"/>
                          </a:solidFill>
                          <a:latin typeface="+mj-lt"/>
                          <a:ea typeface="+mj-ea"/>
                          <a:cs typeface="+mj-cs"/>
                          <a:sym typeface="Helvetica"/>
                        </a:rPr>
                        <a:t>£27.5</a:t>
                      </a:r>
                    </a:p>
                  </a:txBody>
                  <a:tcPr marL="0" marR="0" marT="0" marB="0" anchor="t"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r>
            </a:tbl>
          </a:graphicData>
        </a:graphic>
      </p:graphicFrame>
    </p:spTree>
  </p:cSld>
  <p:clrMapOvr>
    <a:masterClrMapping/>
  </p:clrMapOvr>
  <p:transition xmlns:p14="http://schemas.microsoft.com/office/powerpoint/2010/main" spd="med" advClick="1"/>
</p:sld>
</file>

<file path=ppt/slides/slide3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19"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320" name="Solution:…"/>
          <p:cNvSpPr txBox="1"/>
          <p:nvPr/>
        </p:nvSpPr>
        <p:spPr>
          <a:xfrm>
            <a:off x="1995121" y="4321992"/>
            <a:ext cx="9579157" cy="3131821"/>
          </a:xfrm>
          <a:prstGeom prst="rect">
            <a:avLst/>
          </a:prstGeom>
          <a:ln w="25400">
            <a:miter lim="400000"/>
          </a:ln>
          <a:extLst>
            <a:ext uri="{C572A759-6A51-4108-AA02-DFA0A04FC94B}">
              <ma14:wrappingTextBoxFlag xmlns:ma14="http://schemas.microsoft.com/office/mac/drawingml/2011/main" val="1"/>
            </a:ext>
          </a:extLst>
        </p:spPr>
        <p:txBody>
          <a:bodyPr tIns="91439" bIns="91439">
            <a:spAutoFit/>
          </a:bodyPr>
          <a:lstStyle/>
          <a:p>
            <a:pPr algn="just">
              <a:lnSpc>
                <a:spcPct val="110000"/>
              </a:lnSpc>
              <a:defRPr>
                <a:solidFill>
                  <a:srgbClr val="0A1F61"/>
                </a:solidFill>
                <a:latin typeface="Tajawal Medium"/>
                <a:ea typeface="Tajawal Medium"/>
                <a:cs typeface="Tajawal Medium"/>
                <a:sym typeface="Tajawal Medium"/>
              </a:defRPr>
            </a:pPr>
            <a:r>
              <a:rPr b="1"/>
              <a:t>Solution</a:t>
            </a:r>
            <a:r>
              <a:t>:</a:t>
            </a:r>
          </a:p>
          <a:p>
            <a:pPr marL="601578" indent="-601578" algn="just">
              <a:lnSpc>
                <a:spcPct val="110000"/>
              </a:lnSpc>
              <a:buSzPct val="100000"/>
              <a:buAutoNum type="alphaLcParenBoth" startAt="1"/>
              <a:defRPr>
                <a:solidFill>
                  <a:srgbClr val="0A1F61"/>
                </a:solidFill>
                <a:latin typeface="Tajawal Medium"/>
                <a:ea typeface="Tajawal Medium"/>
                <a:cs typeface="Tajawal Medium"/>
                <a:sym typeface="Tajawal Medium"/>
              </a:defRPr>
            </a:pPr>
            <a:r>
              <a:t>Enter the data onto the spreadsheet as shown in </a:t>
            </a:r>
            <a:r>
              <a:rPr b="1"/>
              <a:t>Figure 1.8</a:t>
            </a:r>
            <a:r>
              <a:t>. You may start entering the data anywhere in the spreadsheet. </a:t>
            </a:r>
          </a:p>
        </p:txBody>
      </p:sp>
      <p:sp>
        <p:nvSpPr>
          <p:cNvPr id="321" name="Google Shape;126;p4"/>
          <p:cNvSpPr txBox="1"/>
          <p:nvPr/>
        </p:nvSpPr>
        <p:spPr>
          <a:xfrm>
            <a:off x="5325853" y="1125093"/>
            <a:ext cx="11790862" cy="1884601"/>
          </a:xfrm>
          <a:prstGeom prst="rect">
            <a:avLst/>
          </a:prstGeom>
          <a:ln w="25400">
            <a:miter lim="400000"/>
          </a:ln>
          <a:extLst>
            <a:ext uri="{C572A759-6A51-4108-AA02-DFA0A04FC94B}">
              <ma14:wrappingTextBoxFlag xmlns:ma14="http://schemas.microsoft.com/office/mac/drawingml/2011/main" val="1"/>
            </a:ext>
          </a:extLst>
        </p:spPr>
        <p:txBody>
          <a:bodyPr lIns="91399" tIns="91399" rIns="91399" bIns="91399">
            <a:spAutoFit/>
          </a:bodyPr>
          <a:lstStyle>
            <a:lvl1pPr algn="l">
              <a:defRPr sz="5600">
                <a:solidFill>
                  <a:srgbClr val="FFFFFF"/>
                </a:solidFill>
                <a:latin typeface="Tajawal Medium"/>
                <a:ea typeface="Tajawal Medium"/>
                <a:cs typeface="Tajawal Medium"/>
                <a:sym typeface="Tajawal Medium"/>
              </a:defRPr>
            </a:lvl1pPr>
          </a:lstStyle>
          <a:p>
            <a:pPr/>
            <a:r>
              <a:t>Introducing Excel</a:t>
            </a:r>
          </a:p>
        </p:txBody>
      </p:sp>
      <p:pic>
        <p:nvPicPr>
          <p:cNvPr id="322" name="Image" descr="Image"/>
          <p:cNvPicPr>
            <a:picLocks noChangeAspect="1"/>
          </p:cNvPicPr>
          <p:nvPr/>
        </p:nvPicPr>
        <p:blipFill>
          <a:blip r:embed="rId2">
            <a:extLst/>
          </a:blip>
          <a:stretch>
            <a:fillRect/>
          </a:stretch>
        </p:blipFill>
        <p:spPr>
          <a:xfrm>
            <a:off x="11535677" y="3470251"/>
            <a:ext cx="10974070" cy="7967679"/>
          </a:xfrm>
          <a:prstGeom prst="rect">
            <a:avLst/>
          </a:prstGeom>
          <a:ln w="12700">
            <a:miter lim="400000"/>
          </a:ln>
        </p:spPr>
      </p:pic>
    </p:spTree>
  </p:cSld>
  <p:clrMapOvr>
    <a:masterClrMapping/>
  </p:clrMapOvr>
  <p:transition xmlns:p14="http://schemas.microsoft.com/office/powerpoint/2010/main" spd="med" advClick="1"/>
</p:sld>
</file>

<file path=ppt/slides/slide3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24"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325" name="Solution:…"/>
          <p:cNvSpPr txBox="1"/>
          <p:nvPr/>
        </p:nvSpPr>
        <p:spPr>
          <a:xfrm>
            <a:off x="1995121" y="4321992"/>
            <a:ext cx="19804459" cy="6736081"/>
          </a:xfrm>
          <a:prstGeom prst="rect">
            <a:avLst/>
          </a:prstGeom>
          <a:ln w="25400">
            <a:miter lim="400000"/>
          </a:ln>
          <a:extLst>
            <a:ext uri="{C572A759-6A51-4108-AA02-DFA0A04FC94B}">
              <ma14:wrappingTextBoxFlag xmlns:ma14="http://schemas.microsoft.com/office/mac/drawingml/2011/main" val="1"/>
            </a:ext>
          </a:extLst>
        </p:spPr>
        <p:txBody>
          <a:bodyPr tIns="91439" bIns="91439">
            <a:spAutoFit/>
          </a:bodyPr>
          <a:lstStyle/>
          <a:p>
            <a:pPr algn="just">
              <a:lnSpc>
                <a:spcPct val="110000"/>
              </a:lnSpc>
              <a:defRPr>
                <a:solidFill>
                  <a:srgbClr val="0A1F61"/>
                </a:solidFill>
                <a:latin typeface="Tajawal Medium"/>
                <a:ea typeface="Tajawal Medium"/>
                <a:cs typeface="Tajawal Medium"/>
                <a:sym typeface="Tajawal Medium"/>
              </a:defRPr>
            </a:pPr>
            <a:r>
              <a:rPr b="1"/>
              <a:t>Solution</a:t>
            </a:r>
            <a:r>
              <a:t>:</a:t>
            </a:r>
          </a:p>
          <a:p>
            <a:pPr algn="just">
              <a:lnSpc>
                <a:spcPct val="110000"/>
              </a:lnSpc>
              <a:defRPr>
                <a:solidFill>
                  <a:srgbClr val="0A1F61"/>
                </a:solidFill>
                <a:latin typeface="Tajawal Medium"/>
                <a:ea typeface="Tajawal Medium"/>
                <a:cs typeface="Tajawal Medium"/>
                <a:sym typeface="Tajawal Medium"/>
              </a:defRPr>
            </a:pPr>
            <a:r>
              <a:t>(b)    Next, enter a formula to calculate total pay for each individual in the table.</a:t>
            </a:r>
          </a:p>
          <a:p>
            <a:pPr algn="just">
              <a:lnSpc>
                <a:spcPct val="110000"/>
              </a:lnSpc>
              <a:defRPr>
                <a:solidFill>
                  <a:srgbClr val="0A1F61"/>
                </a:solidFill>
                <a:latin typeface="Tajawal Medium"/>
                <a:ea typeface="Tajawal Medium"/>
                <a:cs typeface="Tajawal Medium"/>
                <a:sym typeface="Tajawal Medium"/>
              </a:defRPr>
            </a:pPr>
            <a:r>
              <a:t>Total pay = number of hours x hourly rate</a:t>
            </a:r>
          </a:p>
          <a:p>
            <a:pPr algn="just">
              <a:lnSpc>
                <a:spcPct val="110000"/>
              </a:lnSpc>
              <a:defRPr>
                <a:solidFill>
                  <a:srgbClr val="0A1F61"/>
                </a:solidFill>
                <a:latin typeface="Tajawal Medium"/>
                <a:ea typeface="Tajawal Medium"/>
                <a:cs typeface="Tajawal Medium"/>
                <a:sym typeface="Tajawal Medium"/>
              </a:defRPr>
            </a:pPr>
            <a:r>
              <a:t>To indicate to the computer that a formula is being entered into a given cell, the first character typed should be, = , followed by the formula as follows:</a:t>
            </a:r>
          </a:p>
          <a:p>
            <a:pPr algn="just">
              <a:lnSpc>
                <a:spcPct val="110000"/>
              </a:lnSpc>
              <a:defRPr>
                <a:solidFill>
                  <a:srgbClr val="0A1F61"/>
                </a:solidFill>
                <a:latin typeface="Tajawal Medium"/>
                <a:ea typeface="Tajawal Medium"/>
                <a:cs typeface="Tajawal Medium"/>
                <a:sym typeface="Tajawal Medium"/>
              </a:defRPr>
            </a:pPr>
            <a:r>
              <a:t>•    Position the cursor in cell B5 (so that hours worked, the hourly rate and total pay for J.M are all in the same column).</a:t>
            </a:r>
          </a:p>
          <a:p>
            <a:pPr algn="just">
              <a:lnSpc>
                <a:spcPct val="110000"/>
              </a:lnSpc>
              <a:defRPr>
                <a:solidFill>
                  <a:srgbClr val="0A1F61"/>
                </a:solidFill>
                <a:latin typeface="Tajawal Medium"/>
                <a:ea typeface="Tajawal Medium"/>
                <a:cs typeface="Tajawal Medium"/>
                <a:sym typeface="Tajawal Medium"/>
              </a:defRPr>
            </a:pPr>
            <a:r>
              <a:t>•    Now, from the keyboard, enter the formula to calculate total pay by typing = B3*B4</a:t>
            </a:r>
          </a:p>
          <a:p>
            <a:pPr algn="just">
              <a:lnSpc>
                <a:spcPct val="110000"/>
              </a:lnSpc>
              <a:defRPr>
                <a:solidFill>
                  <a:srgbClr val="0A1F61"/>
                </a:solidFill>
                <a:latin typeface="Tajawal Medium"/>
                <a:ea typeface="Tajawal Medium"/>
                <a:cs typeface="Tajawal Medium"/>
                <a:sym typeface="Tajawal Medium"/>
              </a:defRPr>
            </a:pPr>
            <a:r>
              <a:t>•    Repeat this process for each cell in row 5: ‘= C3*C4’: "= D3*D4’ etc.</a:t>
            </a:r>
          </a:p>
          <a:p>
            <a:pPr algn="just">
              <a:lnSpc>
                <a:spcPct val="110000"/>
              </a:lnSpc>
              <a:defRPr>
                <a:solidFill>
                  <a:srgbClr val="0A1F61"/>
                </a:solidFill>
                <a:latin typeface="Tajawal Medium"/>
                <a:ea typeface="Tajawal Medium"/>
                <a:cs typeface="Tajawal Medium"/>
                <a:sym typeface="Tajawal Medium"/>
              </a:defRPr>
            </a:pPr>
            <a:r>
              <a:t>The results of the calculations are given in row 5, </a:t>
            </a:r>
            <a:r>
              <a:rPr b="1"/>
              <a:t>Figure 1.8.</a:t>
            </a:r>
            <a:endParaRPr b="1"/>
          </a:p>
        </p:txBody>
      </p:sp>
      <p:sp>
        <p:nvSpPr>
          <p:cNvPr id="326" name="Google Shape;126;p4"/>
          <p:cNvSpPr txBox="1"/>
          <p:nvPr/>
        </p:nvSpPr>
        <p:spPr>
          <a:xfrm>
            <a:off x="5325853" y="1125093"/>
            <a:ext cx="11790862" cy="1884601"/>
          </a:xfrm>
          <a:prstGeom prst="rect">
            <a:avLst/>
          </a:prstGeom>
          <a:ln w="25400">
            <a:miter lim="400000"/>
          </a:ln>
          <a:extLst>
            <a:ext uri="{C572A759-6A51-4108-AA02-DFA0A04FC94B}">
              <ma14:wrappingTextBoxFlag xmlns:ma14="http://schemas.microsoft.com/office/mac/drawingml/2011/main" val="1"/>
            </a:ext>
          </a:extLst>
        </p:spPr>
        <p:txBody>
          <a:bodyPr lIns="91399" tIns="91399" rIns="91399" bIns="91399">
            <a:spAutoFit/>
          </a:bodyPr>
          <a:lstStyle>
            <a:lvl1pPr algn="l">
              <a:defRPr sz="5600">
                <a:solidFill>
                  <a:srgbClr val="FFFFFF"/>
                </a:solidFill>
                <a:latin typeface="Tajawal Medium"/>
                <a:ea typeface="Tajawal Medium"/>
                <a:cs typeface="Tajawal Medium"/>
                <a:sym typeface="Tajawal Medium"/>
              </a:defRPr>
            </a:lvl1pPr>
          </a:lstStyle>
          <a:p>
            <a:pPr/>
            <a:r>
              <a:t>Introducing Excel</a:t>
            </a:r>
          </a:p>
        </p:txBody>
      </p:sp>
    </p:spTree>
  </p:cSld>
  <p:clrMapOvr>
    <a:masterClrMapping/>
  </p:clrMapOvr>
  <p:transition xmlns:p14="http://schemas.microsoft.com/office/powerpoint/2010/main" spd="med" advClick="1"/>
</p:sld>
</file>

<file path=ppt/slides/slide3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28"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329" name="Note: the advantage of entering the cell names instead of the actual values is that the result is automatically recalculated if the numbers in these cells are changed. Try it!…"/>
          <p:cNvSpPr txBox="1"/>
          <p:nvPr/>
        </p:nvSpPr>
        <p:spPr>
          <a:xfrm>
            <a:off x="1995121" y="4321992"/>
            <a:ext cx="19804459" cy="4933951"/>
          </a:xfrm>
          <a:prstGeom prst="rect">
            <a:avLst/>
          </a:prstGeom>
          <a:ln w="25400">
            <a:miter lim="400000"/>
          </a:ln>
          <a:extLst>
            <a:ext uri="{C572A759-6A51-4108-AA02-DFA0A04FC94B}">
              <ma14:wrappingTextBoxFlag xmlns:ma14="http://schemas.microsoft.com/office/mac/drawingml/2011/main" val="1"/>
            </a:ext>
          </a:extLst>
        </p:spPr>
        <p:txBody>
          <a:bodyPr tIns="91439" bIns="91439">
            <a:spAutoFit/>
          </a:bodyPr>
          <a:lstStyle/>
          <a:p>
            <a:pPr algn="just">
              <a:lnSpc>
                <a:spcPct val="110000"/>
              </a:lnSpc>
              <a:defRPr>
                <a:solidFill>
                  <a:srgbClr val="0A1F61"/>
                </a:solidFill>
                <a:latin typeface="Tajawal Medium"/>
                <a:ea typeface="Tajawal Medium"/>
                <a:cs typeface="Tajawal Medium"/>
                <a:sym typeface="Tajawal Medium"/>
              </a:defRPr>
            </a:pPr>
            <a:r>
              <a:rPr b="1"/>
              <a:t>Note</a:t>
            </a:r>
            <a:r>
              <a:t>: the advantage of entering the cell names instead of the actual values is that the result is automatically recalculated if the numbers in these cells are changed. Try it!</a:t>
            </a:r>
          </a:p>
          <a:p>
            <a:pPr algn="just">
              <a:lnSpc>
                <a:spcPct val="110000"/>
              </a:lnSpc>
              <a:defRPr>
                <a:solidFill>
                  <a:srgbClr val="0A1F61"/>
                </a:solidFill>
                <a:latin typeface="Tajawal Medium"/>
                <a:ea typeface="Tajawal Medium"/>
                <a:cs typeface="Tajawal Medium"/>
                <a:sym typeface="Tajawal Medium"/>
              </a:defRPr>
            </a:pPr>
            <a:r>
              <a:t>It is possible to copy the first formula in cell B5 across row 5, instead of keying the formula into each individual cell. This may be done by clicking on cell B5. It is now the active cell with a black box around it. Point to the bottom right-hand corner of the black box until a solid black cross appears, hold the left click on the mouse down and drag across cells C5 to H5. (Use the HELP button or consult some of the many reference books on Excel.)</a:t>
            </a:r>
          </a:p>
        </p:txBody>
      </p:sp>
      <p:sp>
        <p:nvSpPr>
          <p:cNvPr id="330" name="Google Shape;126;p4"/>
          <p:cNvSpPr txBox="1"/>
          <p:nvPr/>
        </p:nvSpPr>
        <p:spPr>
          <a:xfrm>
            <a:off x="5325853" y="1125093"/>
            <a:ext cx="11790862" cy="1884601"/>
          </a:xfrm>
          <a:prstGeom prst="rect">
            <a:avLst/>
          </a:prstGeom>
          <a:ln w="25400">
            <a:miter lim="400000"/>
          </a:ln>
          <a:extLst>
            <a:ext uri="{C572A759-6A51-4108-AA02-DFA0A04FC94B}">
              <ma14:wrappingTextBoxFlag xmlns:ma14="http://schemas.microsoft.com/office/mac/drawingml/2011/main" val="1"/>
            </a:ext>
          </a:extLst>
        </p:spPr>
        <p:txBody>
          <a:bodyPr lIns="91399" tIns="91399" rIns="91399" bIns="91399">
            <a:spAutoFit/>
          </a:bodyPr>
          <a:lstStyle>
            <a:lvl1pPr algn="l">
              <a:defRPr sz="5600">
                <a:solidFill>
                  <a:srgbClr val="FFFFFF"/>
                </a:solidFill>
                <a:latin typeface="Tajawal Medium"/>
                <a:ea typeface="Tajawal Medium"/>
                <a:cs typeface="Tajawal Medium"/>
                <a:sym typeface="Tajawal Medium"/>
              </a:defRPr>
            </a:lvl1pPr>
          </a:lstStyle>
          <a:p>
            <a:pPr/>
            <a:r>
              <a:t>Introducing Excel</a:t>
            </a:r>
          </a:p>
        </p:txBody>
      </p:sp>
    </p:spTree>
  </p:cSld>
  <p:clrMapOvr>
    <a:masterClrMapping/>
  </p:clrMapOvr>
  <p:transition xmlns:p14="http://schemas.microsoft.com/office/powerpoint/2010/main" spd="med" advClick="1"/>
</p:sld>
</file>

<file path=ppt/slides/slide3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32"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333" name="Solution:…"/>
          <p:cNvSpPr txBox="1"/>
          <p:nvPr/>
        </p:nvSpPr>
        <p:spPr>
          <a:xfrm>
            <a:off x="1995121" y="4321992"/>
            <a:ext cx="9356674" cy="4933951"/>
          </a:xfrm>
          <a:prstGeom prst="rect">
            <a:avLst/>
          </a:prstGeom>
          <a:ln w="25400">
            <a:miter lim="400000"/>
          </a:ln>
          <a:extLst>
            <a:ext uri="{C572A759-6A51-4108-AA02-DFA0A04FC94B}">
              <ma14:wrappingTextBoxFlag xmlns:ma14="http://schemas.microsoft.com/office/mac/drawingml/2011/main" val="1"/>
            </a:ext>
          </a:extLst>
        </p:spPr>
        <p:txBody>
          <a:bodyPr tIns="91439" bIns="91439">
            <a:spAutoFit/>
          </a:bodyPr>
          <a:lstStyle/>
          <a:p>
            <a:pPr algn="just">
              <a:lnSpc>
                <a:spcPct val="110000"/>
              </a:lnSpc>
              <a:defRPr>
                <a:solidFill>
                  <a:srgbClr val="0A1F61"/>
                </a:solidFill>
                <a:latin typeface="Tajawal Medium"/>
                <a:ea typeface="Tajawal Medium"/>
                <a:cs typeface="Tajawal Medium"/>
                <a:sym typeface="Tajawal Medium"/>
              </a:defRPr>
            </a:pPr>
            <a:r>
              <a:rPr b="1"/>
              <a:t>Solution</a:t>
            </a:r>
            <a:r>
              <a:t>:</a:t>
            </a:r>
          </a:p>
          <a:p>
            <a:pPr algn="just">
              <a:lnSpc>
                <a:spcPct val="110000"/>
              </a:lnSpc>
              <a:defRPr>
                <a:solidFill>
                  <a:srgbClr val="0A1F61"/>
                </a:solidFill>
                <a:latin typeface="Tajawal Medium"/>
                <a:ea typeface="Tajawal Medium"/>
                <a:cs typeface="Tajawal Medium"/>
                <a:sym typeface="Tajawal Medium"/>
              </a:defRPr>
            </a:pPr>
            <a:r>
              <a:t>(c) To simplify the graph sketching, copy or move the rows containing the data required for plotting together. In this example, it is required to plot total pay for each person, so the row of initials is moved from row 2 to row 6, and the row of total pay from row 5 to row 7 as showm in </a:t>
            </a:r>
            <a:r>
              <a:rPr b="1"/>
              <a:t>Figure 1.9</a:t>
            </a:r>
            <a:r>
              <a:t>.</a:t>
            </a:r>
          </a:p>
        </p:txBody>
      </p:sp>
      <p:sp>
        <p:nvSpPr>
          <p:cNvPr id="334" name="Google Shape;126;p4"/>
          <p:cNvSpPr txBox="1"/>
          <p:nvPr/>
        </p:nvSpPr>
        <p:spPr>
          <a:xfrm>
            <a:off x="5325853" y="1125093"/>
            <a:ext cx="11790862" cy="1884601"/>
          </a:xfrm>
          <a:prstGeom prst="rect">
            <a:avLst/>
          </a:prstGeom>
          <a:ln w="25400">
            <a:miter lim="400000"/>
          </a:ln>
          <a:extLst>
            <a:ext uri="{C572A759-6A51-4108-AA02-DFA0A04FC94B}">
              <ma14:wrappingTextBoxFlag xmlns:ma14="http://schemas.microsoft.com/office/mac/drawingml/2011/main" val="1"/>
            </a:ext>
          </a:extLst>
        </p:spPr>
        <p:txBody>
          <a:bodyPr lIns="91399" tIns="91399" rIns="91399" bIns="91399">
            <a:spAutoFit/>
          </a:bodyPr>
          <a:lstStyle>
            <a:lvl1pPr algn="l">
              <a:defRPr sz="5600">
                <a:solidFill>
                  <a:srgbClr val="FFFFFF"/>
                </a:solidFill>
                <a:latin typeface="Tajawal Medium"/>
                <a:ea typeface="Tajawal Medium"/>
                <a:cs typeface="Tajawal Medium"/>
                <a:sym typeface="Tajawal Medium"/>
              </a:defRPr>
            </a:lvl1pPr>
          </a:lstStyle>
          <a:p>
            <a:pPr/>
            <a:r>
              <a:t>Introducing Excel</a:t>
            </a:r>
          </a:p>
        </p:txBody>
      </p:sp>
      <p:pic>
        <p:nvPicPr>
          <p:cNvPr id="335" name="Image" descr="Image"/>
          <p:cNvPicPr>
            <a:picLocks noChangeAspect="1"/>
          </p:cNvPicPr>
          <p:nvPr/>
        </p:nvPicPr>
        <p:blipFill>
          <a:blip r:embed="rId2">
            <a:extLst/>
          </a:blip>
          <a:stretch>
            <a:fillRect/>
          </a:stretch>
        </p:blipFill>
        <p:spPr>
          <a:xfrm>
            <a:off x="11425082" y="3257862"/>
            <a:ext cx="10955360" cy="7722631"/>
          </a:xfrm>
          <a:prstGeom prst="rect">
            <a:avLst/>
          </a:prstGeom>
          <a:ln w="12700">
            <a:miter lim="400000"/>
          </a:ln>
        </p:spPr>
      </p:pic>
    </p:spTree>
  </p:cSld>
  <p:clrMapOvr>
    <a:masterClrMapping/>
  </p:clrMapOvr>
  <p:transition xmlns:p14="http://schemas.microsoft.com/office/powerpoint/2010/main" spd="med" advClick="1"/>
</p:sld>
</file>

<file path=ppt/slides/slide4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37"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338" name="To plot the graph, select the data required for the graph plotting. Then click on ‘chart wizard’ from the standard toolbar, as shown in Figure 1.9. A cross should now appear with the chart wizard symbol attached. Select any location on the spreadsheet fo"/>
          <p:cNvSpPr txBox="1"/>
          <p:nvPr/>
        </p:nvSpPr>
        <p:spPr>
          <a:xfrm>
            <a:off x="1995121" y="4321993"/>
            <a:ext cx="10081679" cy="6736081"/>
          </a:xfrm>
          <a:prstGeom prst="rect">
            <a:avLst/>
          </a:prstGeom>
          <a:ln w="25400">
            <a:miter lim="400000"/>
          </a:ln>
          <a:extLst>
            <a:ext uri="{C572A759-6A51-4108-AA02-DFA0A04FC94B}">
              <ma14:wrappingTextBoxFlag xmlns:ma14="http://schemas.microsoft.com/office/mac/drawingml/2011/main" val="1"/>
            </a:ext>
          </a:extLst>
        </p:spPr>
        <p:txBody>
          <a:bodyPr tIns="91439" bIns="91439">
            <a:spAutoFit/>
          </a:bodyPr>
          <a:lstStyle/>
          <a:p>
            <a:pPr algn="just">
              <a:lnSpc>
                <a:spcPct val="110000"/>
              </a:lnSpc>
              <a:defRPr>
                <a:solidFill>
                  <a:srgbClr val="0A1F61"/>
                </a:solidFill>
                <a:latin typeface="Tajawal Medium"/>
                <a:ea typeface="Tajawal Medium"/>
                <a:cs typeface="Tajawal Medium"/>
                <a:sym typeface="Tajawal Medium"/>
              </a:defRPr>
            </a:pPr>
            <a:r>
              <a:t>To plot the graph, select the data required for the graph plotting. Then click on ‘chart wizard’ from the standard toolbar, as shown in </a:t>
            </a:r>
            <a:r>
              <a:rPr b="1"/>
              <a:t>Figure 1.9</a:t>
            </a:r>
            <a:r>
              <a:t>. A cross should now appear with the chart wizard symbol attached. Select any location on the spreadsheet for the final graph. This location and its size is not crucial since both may be changed when the graph is finished.</a:t>
            </a:r>
          </a:p>
          <a:p>
            <a:pPr algn="just">
              <a:lnSpc>
                <a:spcPct val="110000"/>
              </a:lnSpc>
              <a:defRPr>
                <a:solidFill>
                  <a:srgbClr val="0A1F61"/>
                </a:solidFill>
                <a:latin typeface="Tajawal Medium"/>
                <a:ea typeface="Tajawal Medium"/>
                <a:cs typeface="Tajawal Medium"/>
                <a:sym typeface="Tajawal Medium"/>
              </a:defRPr>
            </a:pPr>
            <a:r>
              <a:t>Excel will now guide you through the graph plotting by presenting a series of five menus as shown in </a:t>
            </a:r>
            <a:r>
              <a:rPr b="1"/>
              <a:t>Figure 1.10</a:t>
            </a:r>
            <a:r>
              <a:t>(a) to (e).</a:t>
            </a:r>
          </a:p>
        </p:txBody>
      </p:sp>
      <p:sp>
        <p:nvSpPr>
          <p:cNvPr id="339" name="Google Shape;126;p4"/>
          <p:cNvSpPr txBox="1"/>
          <p:nvPr/>
        </p:nvSpPr>
        <p:spPr>
          <a:xfrm>
            <a:off x="5325853" y="1125093"/>
            <a:ext cx="11790862" cy="1884601"/>
          </a:xfrm>
          <a:prstGeom prst="rect">
            <a:avLst/>
          </a:prstGeom>
          <a:ln w="25400">
            <a:miter lim="400000"/>
          </a:ln>
          <a:extLst>
            <a:ext uri="{C572A759-6A51-4108-AA02-DFA0A04FC94B}">
              <ma14:wrappingTextBoxFlag xmlns:ma14="http://schemas.microsoft.com/office/mac/drawingml/2011/main" val="1"/>
            </a:ext>
          </a:extLst>
        </p:spPr>
        <p:txBody>
          <a:bodyPr lIns="91399" tIns="91399" rIns="91399" bIns="91399">
            <a:spAutoFit/>
          </a:bodyPr>
          <a:lstStyle>
            <a:lvl1pPr algn="l">
              <a:defRPr sz="5600">
                <a:solidFill>
                  <a:srgbClr val="FFFFFF"/>
                </a:solidFill>
                <a:latin typeface="Tajawal Medium"/>
                <a:ea typeface="Tajawal Medium"/>
                <a:cs typeface="Tajawal Medium"/>
                <a:sym typeface="Tajawal Medium"/>
              </a:defRPr>
            </a:lvl1pPr>
          </a:lstStyle>
          <a:p>
            <a:pPr/>
            <a:r>
              <a:t>Introducing Excel</a:t>
            </a:r>
          </a:p>
        </p:txBody>
      </p:sp>
      <p:pic>
        <p:nvPicPr>
          <p:cNvPr id="340" name="Image" descr="Image"/>
          <p:cNvPicPr>
            <a:picLocks noChangeAspect="1"/>
          </p:cNvPicPr>
          <p:nvPr/>
        </p:nvPicPr>
        <p:blipFill>
          <a:blip r:embed="rId2">
            <a:extLst/>
          </a:blip>
          <a:srcRect l="0" t="0" r="0" b="0"/>
          <a:stretch>
            <a:fillRect/>
          </a:stretch>
        </p:blipFill>
        <p:spPr>
          <a:xfrm>
            <a:off x="12101332" y="4941887"/>
            <a:ext cx="10208829" cy="3832388"/>
          </a:xfrm>
          <a:prstGeom prst="rect">
            <a:avLst/>
          </a:prstGeom>
          <a:ln w="12700">
            <a:miter lim="400000"/>
          </a:ln>
        </p:spPr>
      </p:pic>
    </p:spTree>
  </p:cSld>
  <p:clrMapOvr>
    <a:masterClrMapping/>
  </p:clrMapOvr>
  <p:transition xmlns:p14="http://schemas.microsoft.com/office/powerpoint/2010/main" spd="med" advClick="1"/>
</p:sld>
</file>

<file path=ppt/slides/slide4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42"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343" name="Excel will now guide you through the graph plotting by presenting a series of five menus as shown in Figure 1.10(a) to (e).…"/>
          <p:cNvSpPr txBox="1"/>
          <p:nvPr/>
        </p:nvSpPr>
        <p:spPr>
          <a:xfrm>
            <a:off x="1995121" y="4321993"/>
            <a:ext cx="10081679" cy="6736081"/>
          </a:xfrm>
          <a:prstGeom prst="rect">
            <a:avLst/>
          </a:prstGeom>
          <a:ln w="25400">
            <a:miter lim="400000"/>
          </a:ln>
          <a:extLst>
            <a:ext uri="{C572A759-6A51-4108-AA02-DFA0A04FC94B}">
              <ma14:wrappingTextBoxFlag xmlns:ma14="http://schemas.microsoft.com/office/mac/drawingml/2011/main" val="1"/>
            </a:ext>
          </a:extLst>
        </p:spPr>
        <p:txBody>
          <a:bodyPr tIns="91439" bIns="91439">
            <a:spAutoFit/>
          </a:bodyPr>
          <a:lstStyle/>
          <a:p>
            <a:pPr algn="just">
              <a:lnSpc>
                <a:spcPct val="110000"/>
              </a:lnSpc>
              <a:defRPr>
                <a:solidFill>
                  <a:srgbClr val="0A1F61"/>
                </a:solidFill>
                <a:latin typeface="Tajawal Medium"/>
                <a:ea typeface="Tajawal Medium"/>
                <a:cs typeface="Tajawal Medium"/>
                <a:sym typeface="Tajawal Medium"/>
              </a:defRPr>
            </a:pPr>
            <a:r>
              <a:t>Excel will now guide you through the graph plotting by presenting a series of five menus as shown in Figure 1.10(a) to (e).</a:t>
            </a:r>
          </a:p>
          <a:p>
            <a:pPr algn="just">
              <a:lnSpc>
                <a:spcPct val="110000"/>
              </a:lnSpc>
              <a:defRPr>
                <a:solidFill>
                  <a:srgbClr val="0A1F61"/>
                </a:solidFill>
                <a:latin typeface="Tajawal Medium"/>
                <a:ea typeface="Tajawal Medium"/>
                <a:cs typeface="Tajawal Medium"/>
                <a:sym typeface="Tajawal Medium"/>
              </a:defRPr>
            </a:pPr>
          </a:p>
          <a:p>
            <a:pPr algn="just">
              <a:lnSpc>
                <a:spcPct val="110000"/>
              </a:lnSpc>
              <a:defRPr>
                <a:solidFill>
                  <a:srgbClr val="0A1F61"/>
                </a:solidFill>
                <a:latin typeface="Tajawal Medium"/>
                <a:ea typeface="Tajawal Medium"/>
                <a:cs typeface="Tajawal Medium"/>
                <a:sym typeface="Tajawal Medium"/>
              </a:defRPr>
            </a:pPr>
            <a:r>
              <a:rPr b="1"/>
              <a:t>Step 1 of 5</a:t>
            </a:r>
            <a:r>
              <a:t>: Select the rows or columns of data on the spreadsheet for which the graph is required (if different from those selected already). In this example, rows 6 and 7 should already be selected, ranging from cell A6 to cell H7, as shown in Figure 1.10(a).</a:t>
            </a:r>
          </a:p>
        </p:txBody>
      </p:sp>
      <p:sp>
        <p:nvSpPr>
          <p:cNvPr id="344" name="Google Shape;126;p4"/>
          <p:cNvSpPr txBox="1"/>
          <p:nvPr/>
        </p:nvSpPr>
        <p:spPr>
          <a:xfrm>
            <a:off x="5325853" y="1125093"/>
            <a:ext cx="11790862" cy="1884601"/>
          </a:xfrm>
          <a:prstGeom prst="rect">
            <a:avLst/>
          </a:prstGeom>
          <a:ln w="25400">
            <a:miter lim="400000"/>
          </a:ln>
          <a:extLst>
            <a:ext uri="{C572A759-6A51-4108-AA02-DFA0A04FC94B}">
              <ma14:wrappingTextBoxFlag xmlns:ma14="http://schemas.microsoft.com/office/mac/drawingml/2011/main" val="1"/>
            </a:ext>
          </a:extLst>
        </p:spPr>
        <p:txBody>
          <a:bodyPr lIns="91399" tIns="91399" rIns="91399" bIns="91399">
            <a:spAutoFit/>
          </a:bodyPr>
          <a:lstStyle>
            <a:lvl1pPr algn="l">
              <a:defRPr sz="5600">
                <a:solidFill>
                  <a:srgbClr val="FFFFFF"/>
                </a:solidFill>
                <a:latin typeface="Tajawal Medium"/>
                <a:ea typeface="Tajawal Medium"/>
                <a:cs typeface="Tajawal Medium"/>
                <a:sym typeface="Tajawal Medium"/>
              </a:defRPr>
            </a:lvl1pPr>
          </a:lstStyle>
          <a:p>
            <a:pPr/>
            <a:r>
              <a:t>Introducing Excel</a:t>
            </a:r>
          </a:p>
        </p:txBody>
      </p:sp>
      <p:pic>
        <p:nvPicPr>
          <p:cNvPr id="345" name="Image" descr="Image"/>
          <p:cNvPicPr>
            <a:picLocks noChangeAspect="1"/>
          </p:cNvPicPr>
          <p:nvPr/>
        </p:nvPicPr>
        <p:blipFill>
          <a:blip r:embed="rId2">
            <a:extLst/>
          </a:blip>
          <a:srcRect l="0" t="0" r="0" b="0"/>
          <a:stretch>
            <a:fillRect/>
          </a:stretch>
        </p:blipFill>
        <p:spPr>
          <a:xfrm>
            <a:off x="12101332" y="4941887"/>
            <a:ext cx="10208829" cy="3832388"/>
          </a:xfrm>
          <a:prstGeom prst="rect">
            <a:avLst/>
          </a:prstGeom>
          <a:ln w="12700">
            <a:miter lim="400000"/>
          </a:ln>
        </p:spPr>
      </p:pic>
      <p:sp>
        <p:nvSpPr>
          <p:cNvPr id="346" name="Figure 1.10 Excel menus for graph plotting"/>
          <p:cNvSpPr txBox="1"/>
          <p:nvPr/>
        </p:nvSpPr>
        <p:spPr>
          <a:xfrm>
            <a:off x="13545979" y="8501633"/>
            <a:ext cx="7319524" cy="627381"/>
          </a:xfrm>
          <a:prstGeom prst="rect">
            <a:avLst/>
          </a:prstGeom>
          <a:ln w="25400">
            <a:miter lim="400000"/>
          </a:ln>
          <a:extLst>
            <a:ext uri="{C572A759-6A51-4108-AA02-DFA0A04FC94B}">
              <ma14:wrappingTextBoxFlag xmlns:ma14="http://schemas.microsoft.com/office/mac/drawingml/2011/main" val="1"/>
            </a:ext>
          </a:extLst>
        </p:spPr>
        <p:txBody>
          <a:bodyPr wrap="none" tIns="91439" bIns="91439">
            <a:spAutoFit/>
          </a:bodyPr>
          <a:lstStyle/>
          <a:p>
            <a:pPr algn="l" defTabSz="457200">
              <a:spcBef>
                <a:spcPts val="1200"/>
              </a:spcBef>
              <a:defRPr sz="2900">
                <a:solidFill>
                  <a:srgbClr val="0A1F61"/>
                </a:solidFill>
                <a:latin typeface="Tajawal Medium"/>
                <a:ea typeface="Tajawal Medium"/>
                <a:cs typeface="Tajawal Medium"/>
                <a:sym typeface="Tajawal Medium"/>
              </a:defRPr>
            </a:pPr>
            <a:r>
              <a:rPr b="1"/>
              <a:t>Figure 1.10 </a:t>
            </a:r>
            <a:r>
              <a:t>Excel menus for graph plotting </a:t>
            </a:r>
          </a:p>
        </p:txBody>
      </p:sp>
    </p:spTree>
  </p:cSld>
  <p:clrMapOvr>
    <a:masterClrMapping/>
  </p:clrMapOvr>
  <p:transition xmlns:p14="http://schemas.microsoft.com/office/powerpoint/2010/main" spd="med" advClick="1"/>
</p:sld>
</file>

<file path=ppt/slides/slide4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48"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349" name="Step 2 of 5: Select the chart or graph type. A column bar chart is selected. Figure 1.10(b)."/>
          <p:cNvSpPr txBox="1"/>
          <p:nvPr/>
        </p:nvSpPr>
        <p:spPr>
          <a:xfrm>
            <a:off x="1995121" y="4321993"/>
            <a:ext cx="8822974" cy="3131821"/>
          </a:xfrm>
          <a:prstGeom prst="rect">
            <a:avLst/>
          </a:prstGeom>
          <a:ln w="25400">
            <a:miter lim="400000"/>
          </a:ln>
          <a:extLst>
            <a:ext uri="{C572A759-6A51-4108-AA02-DFA0A04FC94B}">
              <ma14:wrappingTextBoxFlag xmlns:ma14="http://schemas.microsoft.com/office/mac/drawingml/2011/main" val="1"/>
            </a:ext>
          </a:extLst>
        </p:spPr>
        <p:txBody>
          <a:bodyPr tIns="91439" bIns="91439">
            <a:spAutoFit/>
          </a:bodyPr>
          <a:lstStyle/>
          <a:p>
            <a:pPr algn="just">
              <a:lnSpc>
                <a:spcPct val="110000"/>
              </a:lnSpc>
              <a:defRPr>
                <a:solidFill>
                  <a:srgbClr val="0A1F61"/>
                </a:solidFill>
                <a:latin typeface="Tajawal Medium"/>
                <a:ea typeface="Tajawal Medium"/>
                <a:cs typeface="Tajawal Medium"/>
                <a:sym typeface="Tajawal Medium"/>
              </a:defRPr>
            </a:pPr>
            <a:r>
              <a:rPr b="1"/>
              <a:t>Step 2 of 5</a:t>
            </a:r>
            <a:r>
              <a:t>: Select the chart or graph type. A column bar chart is selected. Figure 1.10(b).</a:t>
            </a:r>
          </a:p>
          <a:p>
            <a:pPr algn="just">
              <a:lnSpc>
                <a:spcPct val="110000"/>
              </a:lnSpc>
              <a:defRPr>
                <a:solidFill>
                  <a:srgbClr val="0A1F61"/>
                </a:solidFill>
                <a:latin typeface="Tajawal Medium"/>
                <a:ea typeface="Tajawal Medium"/>
                <a:cs typeface="Tajawal Medium"/>
                <a:sym typeface="Tajawal Medium"/>
              </a:defRPr>
            </a:pPr>
          </a:p>
        </p:txBody>
      </p:sp>
      <p:sp>
        <p:nvSpPr>
          <p:cNvPr id="350" name="Google Shape;126;p4"/>
          <p:cNvSpPr txBox="1"/>
          <p:nvPr/>
        </p:nvSpPr>
        <p:spPr>
          <a:xfrm>
            <a:off x="5325853" y="1125093"/>
            <a:ext cx="11790862" cy="1884601"/>
          </a:xfrm>
          <a:prstGeom prst="rect">
            <a:avLst/>
          </a:prstGeom>
          <a:ln w="25400">
            <a:miter lim="400000"/>
          </a:ln>
          <a:extLst>
            <a:ext uri="{C572A759-6A51-4108-AA02-DFA0A04FC94B}">
              <ma14:wrappingTextBoxFlag xmlns:ma14="http://schemas.microsoft.com/office/mac/drawingml/2011/main" val="1"/>
            </a:ext>
          </a:extLst>
        </p:spPr>
        <p:txBody>
          <a:bodyPr lIns="91399" tIns="91399" rIns="91399" bIns="91399">
            <a:spAutoFit/>
          </a:bodyPr>
          <a:lstStyle>
            <a:lvl1pPr algn="l">
              <a:defRPr sz="5600">
                <a:solidFill>
                  <a:srgbClr val="FFFFFF"/>
                </a:solidFill>
                <a:latin typeface="Tajawal Medium"/>
                <a:ea typeface="Tajawal Medium"/>
                <a:cs typeface="Tajawal Medium"/>
                <a:sym typeface="Tajawal Medium"/>
              </a:defRPr>
            </a:lvl1pPr>
          </a:lstStyle>
          <a:p>
            <a:pPr/>
            <a:r>
              <a:t>Introducing Excel</a:t>
            </a:r>
          </a:p>
        </p:txBody>
      </p:sp>
      <p:pic>
        <p:nvPicPr>
          <p:cNvPr id="351" name="Image" descr="Image"/>
          <p:cNvPicPr>
            <a:picLocks noChangeAspect="1"/>
          </p:cNvPicPr>
          <p:nvPr/>
        </p:nvPicPr>
        <p:blipFill>
          <a:blip r:embed="rId2">
            <a:extLst/>
          </a:blip>
          <a:stretch>
            <a:fillRect/>
          </a:stretch>
        </p:blipFill>
        <p:spPr>
          <a:xfrm>
            <a:off x="11152060" y="3221071"/>
            <a:ext cx="11272749" cy="7796108"/>
          </a:xfrm>
          <a:prstGeom prst="rect">
            <a:avLst/>
          </a:prstGeom>
          <a:ln w="12700">
            <a:miter lim="400000"/>
          </a:ln>
        </p:spPr>
      </p:pic>
      <p:sp>
        <p:nvSpPr>
          <p:cNvPr id="352" name="Figure 1.10 Excel menus for graph plotting"/>
          <p:cNvSpPr txBox="1"/>
          <p:nvPr/>
        </p:nvSpPr>
        <p:spPr>
          <a:xfrm>
            <a:off x="12413710" y="10766229"/>
            <a:ext cx="7319524" cy="627381"/>
          </a:xfrm>
          <a:prstGeom prst="rect">
            <a:avLst/>
          </a:prstGeom>
          <a:ln w="25400">
            <a:miter lim="400000"/>
          </a:ln>
          <a:extLst>
            <a:ext uri="{C572A759-6A51-4108-AA02-DFA0A04FC94B}">
              <ma14:wrappingTextBoxFlag xmlns:ma14="http://schemas.microsoft.com/office/mac/drawingml/2011/main" val="1"/>
            </a:ext>
          </a:extLst>
        </p:spPr>
        <p:txBody>
          <a:bodyPr wrap="none" tIns="91439" bIns="91439">
            <a:spAutoFit/>
          </a:bodyPr>
          <a:lstStyle/>
          <a:p>
            <a:pPr algn="l" defTabSz="457200">
              <a:spcBef>
                <a:spcPts val="1200"/>
              </a:spcBef>
              <a:defRPr sz="2900">
                <a:solidFill>
                  <a:srgbClr val="0A1F61"/>
                </a:solidFill>
                <a:latin typeface="Tajawal Medium"/>
                <a:ea typeface="Tajawal Medium"/>
                <a:cs typeface="Tajawal Medium"/>
                <a:sym typeface="Tajawal Medium"/>
              </a:defRPr>
            </a:pPr>
            <a:r>
              <a:rPr b="1"/>
              <a:t>Figure 1.10 </a:t>
            </a:r>
            <a:r>
              <a:t>Excel menus for graph plotting </a:t>
            </a:r>
          </a:p>
        </p:txBody>
      </p:sp>
    </p:spTree>
  </p:cSld>
  <p:clrMapOvr>
    <a:masterClrMapping/>
  </p:clrMapOvr>
  <p:transition xmlns:p14="http://schemas.microsoft.com/office/powerpoint/2010/main" spd="med" advClick="1"/>
</p:sld>
</file>

<file path=ppt/slides/slide4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54"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355" name="Step 3 of 5: Select the type of column chart. Type 6 was selected, though type 1 is also suitable, see Figure 1.10(c)."/>
          <p:cNvSpPr txBox="1"/>
          <p:nvPr/>
        </p:nvSpPr>
        <p:spPr>
          <a:xfrm>
            <a:off x="1995121" y="4321993"/>
            <a:ext cx="7562194" cy="3732531"/>
          </a:xfrm>
          <a:prstGeom prst="rect">
            <a:avLst/>
          </a:prstGeom>
          <a:ln w="25400">
            <a:miter lim="400000"/>
          </a:ln>
          <a:extLst>
            <a:ext uri="{C572A759-6A51-4108-AA02-DFA0A04FC94B}">
              <ma14:wrappingTextBoxFlag xmlns:ma14="http://schemas.microsoft.com/office/mac/drawingml/2011/main" val="1"/>
            </a:ext>
          </a:extLst>
        </p:spPr>
        <p:txBody>
          <a:bodyPr tIns="91439" bIns="91439">
            <a:spAutoFit/>
          </a:bodyPr>
          <a:lstStyle/>
          <a:p>
            <a:pPr algn="just">
              <a:lnSpc>
                <a:spcPct val="110000"/>
              </a:lnSpc>
              <a:defRPr>
                <a:solidFill>
                  <a:srgbClr val="0A1F61"/>
                </a:solidFill>
                <a:latin typeface="Tajawal Medium"/>
                <a:ea typeface="Tajawal Medium"/>
                <a:cs typeface="Tajawal Medium"/>
                <a:sym typeface="Tajawal Medium"/>
              </a:defRPr>
            </a:pPr>
            <a:r>
              <a:rPr b="1"/>
              <a:t>Step 3 of 5</a:t>
            </a:r>
            <a:r>
              <a:t>: Select the type of column chart. Type 6 was selected, though type 1 is also suitable, see Figure 1.10(c).</a:t>
            </a:r>
          </a:p>
          <a:p>
            <a:pPr algn="just">
              <a:lnSpc>
                <a:spcPct val="110000"/>
              </a:lnSpc>
              <a:defRPr>
                <a:solidFill>
                  <a:srgbClr val="0A1F61"/>
                </a:solidFill>
                <a:latin typeface="Tajawal Medium"/>
                <a:ea typeface="Tajawal Medium"/>
                <a:cs typeface="Tajawal Medium"/>
                <a:sym typeface="Tajawal Medium"/>
              </a:defRPr>
            </a:pPr>
          </a:p>
        </p:txBody>
      </p:sp>
      <p:sp>
        <p:nvSpPr>
          <p:cNvPr id="356" name="Google Shape;126;p4"/>
          <p:cNvSpPr txBox="1"/>
          <p:nvPr/>
        </p:nvSpPr>
        <p:spPr>
          <a:xfrm>
            <a:off x="5325853" y="1125093"/>
            <a:ext cx="11790862" cy="1884601"/>
          </a:xfrm>
          <a:prstGeom prst="rect">
            <a:avLst/>
          </a:prstGeom>
          <a:ln w="25400">
            <a:miter lim="400000"/>
          </a:ln>
          <a:extLst>
            <a:ext uri="{C572A759-6A51-4108-AA02-DFA0A04FC94B}">
              <ma14:wrappingTextBoxFlag xmlns:ma14="http://schemas.microsoft.com/office/mac/drawingml/2011/main" val="1"/>
            </a:ext>
          </a:extLst>
        </p:spPr>
        <p:txBody>
          <a:bodyPr lIns="91399" tIns="91399" rIns="91399" bIns="91399">
            <a:spAutoFit/>
          </a:bodyPr>
          <a:lstStyle>
            <a:lvl1pPr algn="l">
              <a:defRPr sz="5600">
                <a:solidFill>
                  <a:srgbClr val="FFFFFF"/>
                </a:solidFill>
                <a:latin typeface="Tajawal Medium"/>
                <a:ea typeface="Tajawal Medium"/>
                <a:cs typeface="Tajawal Medium"/>
                <a:sym typeface="Tajawal Medium"/>
              </a:defRPr>
            </a:lvl1pPr>
          </a:lstStyle>
          <a:p>
            <a:pPr/>
            <a:r>
              <a:t>Introducing Excel</a:t>
            </a:r>
          </a:p>
        </p:txBody>
      </p:sp>
      <p:pic>
        <p:nvPicPr>
          <p:cNvPr id="357" name="Image" descr="Image"/>
          <p:cNvPicPr>
            <a:picLocks noChangeAspect="1"/>
          </p:cNvPicPr>
          <p:nvPr/>
        </p:nvPicPr>
        <p:blipFill>
          <a:blip r:embed="rId2">
            <a:extLst/>
          </a:blip>
          <a:stretch>
            <a:fillRect/>
          </a:stretch>
        </p:blipFill>
        <p:spPr>
          <a:xfrm>
            <a:off x="9670262" y="3290697"/>
            <a:ext cx="13010094" cy="7419126"/>
          </a:xfrm>
          <a:prstGeom prst="rect">
            <a:avLst/>
          </a:prstGeom>
          <a:ln w="12700">
            <a:miter lim="400000"/>
          </a:ln>
        </p:spPr>
      </p:pic>
      <p:sp>
        <p:nvSpPr>
          <p:cNvPr id="358" name="Figure 1.10 Excel menus for graph plotting"/>
          <p:cNvSpPr txBox="1"/>
          <p:nvPr/>
        </p:nvSpPr>
        <p:spPr>
          <a:xfrm>
            <a:off x="10592892" y="10471880"/>
            <a:ext cx="7319525" cy="627381"/>
          </a:xfrm>
          <a:prstGeom prst="rect">
            <a:avLst/>
          </a:prstGeom>
          <a:ln w="25400">
            <a:miter lim="400000"/>
          </a:ln>
          <a:extLst>
            <a:ext uri="{C572A759-6A51-4108-AA02-DFA0A04FC94B}">
              <ma14:wrappingTextBoxFlag xmlns:ma14="http://schemas.microsoft.com/office/mac/drawingml/2011/main" val="1"/>
            </a:ext>
          </a:extLst>
        </p:spPr>
        <p:txBody>
          <a:bodyPr wrap="none" tIns="91439" bIns="91439">
            <a:spAutoFit/>
          </a:bodyPr>
          <a:lstStyle/>
          <a:p>
            <a:pPr algn="l" defTabSz="457200">
              <a:spcBef>
                <a:spcPts val="1200"/>
              </a:spcBef>
              <a:defRPr sz="2900">
                <a:solidFill>
                  <a:srgbClr val="0A1F61"/>
                </a:solidFill>
                <a:latin typeface="Tajawal Medium"/>
                <a:ea typeface="Tajawal Medium"/>
                <a:cs typeface="Tajawal Medium"/>
                <a:sym typeface="Tajawal Medium"/>
              </a:defRPr>
            </a:pPr>
            <a:r>
              <a:rPr b="1"/>
              <a:t>Figure 1.10 </a:t>
            </a:r>
            <a:r>
              <a:t>Excel menus for graph plotting </a:t>
            </a:r>
          </a:p>
        </p:txBody>
      </p:sp>
    </p:spTree>
  </p:cSld>
  <p:clrMapOvr>
    <a:masterClrMapping/>
  </p:clrMapOvr>
  <p:transition xmlns:p14="http://schemas.microsoft.com/office/powerpoint/2010/main" spd="med" advClick="1"/>
</p:sld>
</file>

<file path=ppt/slides/slide4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60"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361" name="Step 4 of 5: Sample chart. This menu asks if you wish to use any row of data as names for the x-values. In this example, the first of the data rows (the initials) is to be used as the names for the .x-values, while the first column represents the value o"/>
          <p:cNvSpPr txBox="1"/>
          <p:nvPr/>
        </p:nvSpPr>
        <p:spPr>
          <a:xfrm>
            <a:off x="1995121" y="4321993"/>
            <a:ext cx="7562194" cy="5534661"/>
          </a:xfrm>
          <a:prstGeom prst="rect">
            <a:avLst/>
          </a:prstGeom>
          <a:ln w="25400">
            <a:miter lim="400000"/>
          </a:ln>
          <a:extLst>
            <a:ext uri="{C572A759-6A51-4108-AA02-DFA0A04FC94B}">
              <ma14:wrappingTextBoxFlag xmlns:ma14="http://schemas.microsoft.com/office/mac/drawingml/2011/main" val="1"/>
            </a:ext>
          </a:extLst>
        </p:spPr>
        <p:txBody>
          <a:bodyPr tIns="91439" bIns="91439">
            <a:spAutoFit/>
          </a:bodyPr>
          <a:lstStyle/>
          <a:p>
            <a:pPr algn="just">
              <a:lnSpc>
                <a:spcPct val="110000"/>
              </a:lnSpc>
              <a:defRPr>
                <a:solidFill>
                  <a:srgbClr val="0A1F61"/>
                </a:solidFill>
                <a:latin typeface="Tajawal Medium"/>
                <a:ea typeface="Tajawal Medium"/>
                <a:cs typeface="Tajawal Medium"/>
                <a:sym typeface="Tajawal Medium"/>
              </a:defRPr>
            </a:pPr>
            <a:r>
              <a:rPr b="1"/>
              <a:t>Step 4 of 5: </a:t>
            </a:r>
            <a:r>
              <a:t>Sample chart. This menu asks if you wish to use any row of data as names for the x-values. In this example, the first of the data rows (the initials) is to be used as the names for the .x-values, while the first column represents the value of the pay for each employee.</a:t>
            </a:r>
          </a:p>
        </p:txBody>
      </p:sp>
      <p:sp>
        <p:nvSpPr>
          <p:cNvPr id="362" name="Google Shape;126;p4"/>
          <p:cNvSpPr txBox="1"/>
          <p:nvPr/>
        </p:nvSpPr>
        <p:spPr>
          <a:xfrm>
            <a:off x="5325853" y="1125093"/>
            <a:ext cx="11790862" cy="1884601"/>
          </a:xfrm>
          <a:prstGeom prst="rect">
            <a:avLst/>
          </a:prstGeom>
          <a:ln w="25400">
            <a:miter lim="400000"/>
          </a:ln>
          <a:extLst>
            <a:ext uri="{C572A759-6A51-4108-AA02-DFA0A04FC94B}">
              <ma14:wrappingTextBoxFlag xmlns:ma14="http://schemas.microsoft.com/office/mac/drawingml/2011/main" val="1"/>
            </a:ext>
          </a:extLst>
        </p:spPr>
        <p:txBody>
          <a:bodyPr lIns="91399" tIns="91399" rIns="91399" bIns="91399">
            <a:spAutoFit/>
          </a:bodyPr>
          <a:lstStyle>
            <a:lvl1pPr algn="l">
              <a:defRPr sz="5600">
                <a:solidFill>
                  <a:srgbClr val="FFFFFF"/>
                </a:solidFill>
                <a:latin typeface="Tajawal Medium"/>
                <a:ea typeface="Tajawal Medium"/>
                <a:cs typeface="Tajawal Medium"/>
                <a:sym typeface="Tajawal Medium"/>
              </a:defRPr>
            </a:lvl1pPr>
          </a:lstStyle>
          <a:p>
            <a:pPr/>
            <a:r>
              <a:t>Introducing Excel</a:t>
            </a:r>
          </a:p>
        </p:txBody>
      </p:sp>
      <p:sp>
        <p:nvSpPr>
          <p:cNvPr id="363" name="Figure 1.10 Excel menus for graph plotting"/>
          <p:cNvSpPr txBox="1"/>
          <p:nvPr/>
        </p:nvSpPr>
        <p:spPr>
          <a:xfrm>
            <a:off x="12152117" y="9841556"/>
            <a:ext cx="7319524" cy="627381"/>
          </a:xfrm>
          <a:prstGeom prst="rect">
            <a:avLst/>
          </a:prstGeom>
          <a:ln w="25400">
            <a:miter lim="400000"/>
          </a:ln>
          <a:extLst>
            <a:ext uri="{C572A759-6A51-4108-AA02-DFA0A04FC94B}">
              <ma14:wrappingTextBoxFlag xmlns:ma14="http://schemas.microsoft.com/office/mac/drawingml/2011/main" val="1"/>
            </a:ext>
          </a:extLst>
        </p:spPr>
        <p:txBody>
          <a:bodyPr wrap="none" tIns="91439" bIns="91439">
            <a:spAutoFit/>
          </a:bodyPr>
          <a:lstStyle/>
          <a:p>
            <a:pPr algn="l" defTabSz="457200">
              <a:spcBef>
                <a:spcPts val="1200"/>
              </a:spcBef>
              <a:defRPr sz="2900">
                <a:solidFill>
                  <a:srgbClr val="0A1F61"/>
                </a:solidFill>
                <a:latin typeface="Tajawal Medium"/>
                <a:ea typeface="Tajawal Medium"/>
                <a:cs typeface="Tajawal Medium"/>
                <a:sym typeface="Tajawal Medium"/>
              </a:defRPr>
            </a:pPr>
            <a:r>
              <a:rPr b="1"/>
              <a:t>Figure 1.10 </a:t>
            </a:r>
            <a:r>
              <a:t>Excel menus for graph plotting </a:t>
            </a:r>
          </a:p>
        </p:txBody>
      </p:sp>
      <p:pic>
        <p:nvPicPr>
          <p:cNvPr id="364" name="Image" descr="Image"/>
          <p:cNvPicPr>
            <a:picLocks noChangeAspect="1"/>
          </p:cNvPicPr>
          <p:nvPr/>
        </p:nvPicPr>
        <p:blipFill>
          <a:blip r:embed="rId2">
            <a:extLst/>
          </a:blip>
          <a:stretch>
            <a:fillRect/>
          </a:stretch>
        </p:blipFill>
        <p:spPr>
          <a:xfrm>
            <a:off x="11340296" y="4499724"/>
            <a:ext cx="10352810" cy="5393787"/>
          </a:xfrm>
          <a:prstGeom prst="rect">
            <a:avLst/>
          </a:prstGeom>
          <a:ln w="12700">
            <a:miter lim="400000"/>
          </a:ln>
        </p:spPr>
      </p:pic>
    </p:spTree>
  </p:cSld>
  <p:clrMapOvr>
    <a:masterClrMapping/>
  </p:clrMapOvr>
  <p:transition xmlns:p14="http://schemas.microsoft.com/office/powerpoint/2010/main" spd="med" advClick="1"/>
</p:sld>
</file>

<file path=ppt/slides/slide4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66"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367" name="Step 5 of 5: This menu allows you to enter a chart title and labels for axes. In Figure 1.10(e), ‘Employees’ was entered for the .x-category, pay in £ for the rvalues. Finish.…"/>
          <p:cNvSpPr txBox="1"/>
          <p:nvPr/>
        </p:nvSpPr>
        <p:spPr>
          <a:xfrm>
            <a:off x="1995121" y="4321993"/>
            <a:ext cx="8810662" cy="6135371"/>
          </a:xfrm>
          <a:prstGeom prst="rect">
            <a:avLst/>
          </a:prstGeom>
          <a:ln w="25400">
            <a:miter lim="400000"/>
          </a:ln>
          <a:extLst>
            <a:ext uri="{C572A759-6A51-4108-AA02-DFA0A04FC94B}">
              <ma14:wrappingTextBoxFlag xmlns:ma14="http://schemas.microsoft.com/office/mac/drawingml/2011/main" val="1"/>
            </a:ext>
          </a:extLst>
        </p:spPr>
        <p:txBody>
          <a:bodyPr tIns="91439" bIns="91439">
            <a:spAutoFit/>
          </a:bodyPr>
          <a:lstStyle/>
          <a:p>
            <a:pPr algn="just">
              <a:lnSpc>
                <a:spcPct val="110000"/>
              </a:lnSpc>
              <a:defRPr>
                <a:solidFill>
                  <a:srgbClr val="0A1F61"/>
                </a:solidFill>
                <a:latin typeface="Tajawal Medium"/>
                <a:ea typeface="Tajawal Medium"/>
                <a:cs typeface="Tajawal Medium"/>
                <a:sym typeface="Tajawal Medium"/>
              </a:defRPr>
            </a:pPr>
            <a:r>
              <a:rPr b="1"/>
              <a:t>Step 5 of 5: </a:t>
            </a:r>
            <a:r>
              <a:t>This menu allows you to enter a chart title and labels for axes. In Figure 1.10(e), ‘Employees’ was entered for the .x-category, pay in £ for the rvalues. Finish.</a:t>
            </a:r>
          </a:p>
          <a:p>
            <a:pPr algn="just">
              <a:lnSpc>
                <a:spcPct val="110000"/>
              </a:lnSpc>
              <a:defRPr>
                <a:solidFill>
                  <a:srgbClr val="0A1F61"/>
                </a:solidFill>
                <a:latin typeface="Tajawal Medium"/>
                <a:ea typeface="Tajawal Medium"/>
                <a:cs typeface="Tajawal Medium"/>
                <a:sym typeface="Tajawal Medium"/>
              </a:defRPr>
            </a:pPr>
            <a:r>
              <a:t>The finished graph now appears at the preselected location on the spreadsheet. However,the location may be changed and the chart edited. Consult HELP and reference manuals for further details.</a:t>
            </a:r>
          </a:p>
        </p:txBody>
      </p:sp>
      <p:sp>
        <p:nvSpPr>
          <p:cNvPr id="368" name="Google Shape;126;p4"/>
          <p:cNvSpPr txBox="1"/>
          <p:nvPr/>
        </p:nvSpPr>
        <p:spPr>
          <a:xfrm>
            <a:off x="5325853" y="1125093"/>
            <a:ext cx="11790862" cy="1884601"/>
          </a:xfrm>
          <a:prstGeom prst="rect">
            <a:avLst/>
          </a:prstGeom>
          <a:ln w="25400">
            <a:miter lim="400000"/>
          </a:ln>
          <a:extLst>
            <a:ext uri="{C572A759-6A51-4108-AA02-DFA0A04FC94B}">
              <ma14:wrappingTextBoxFlag xmlns:ma14="http://schemas.microsoft.com/office/mac/drawingml/2011/main" val="1"/>
            </a:ext>
          </a:extLst>
        </p:spPr>
        <p:txBody>
          <a:bodyPr lIns="91399" tIns="91399" rIns="91399" bIns="91399">
            <a:spAutoFit/>
          </a:bodyPr>
          <a:lstStyle>
            <a:lvl1pPr algn="l">
              <a:defRPr sz="5600">
                <a:solidFill>
                  <a:srgbClr val="FFFFFF"/>
                </a:solidFill>
                <a:latin typeface="Tajawal Medium"/>
                <a:ea typeface="Tajawal Medium"/>
                <a:cs typeface="Tajawal Medium"/>
                <a:sym typeface="Tajawal Medium"/>
              </a:defRPr>
            </a:lvl1pPr>
          </a:lstStyle>
          <a:p>
            <a:pPr/>
            <a:r>
              <a:t>Introducing Excel</a:t>
            </a:r>
          </a:p>
        </p:txBody>
      </p:sp>
      <p:sp>
        <p:nvSpPr>
          <p:cNvPr id="369" name="Figure 1.10 Excel menus for graph plotting"/>
          <p:cNvSpPr txBox="1"/>
          <p:nvPr/>
        </p:nvSpPr>
        <p:spPr>
          <a:xfrm>
            <a:off x="12152117" y="9841556"/>
            <a:ext cx="7319524" cy="627381"/>
          </a:xfrm>
          <a:prstGeom prst="rect">
            <a:avLst/>
          </a:prstGeom>
          <a:ln w="25400">
            <a:miter lim="400000"/>
          </a:ln>
          <a:extLst>
            <a:ext uri="{C572A759-6A51-4108-AA02-DFA0A04FC94B}">
              <ma14:wrappingTextBoxFlag xmlns:ma14="http://schemas.microsoft.com/office/mac/drawingml/2011/main" val="1"/>
            </a:ext>
          </a:extLst>
        </p:spPr>
        <p:txBody>
          <a:bodyPr wrap="none" tIns="91439" bIns="91439">
            <a:spAutoFit/>
          </a:bodyPr>
          <a:lstStyle/>
          <a:p>
            <a:pPr algn="l" defTabSz="457200">
              <a:spcBef>
                <a:spcPts val="1200"/>
              </a:spcBef>
              <a:defRPr sz="2900">
                <a:solidFill>
                  <a:srgbClr val="0A1F61"/>
                </a:solidFill>
                <a:latin typeface="Tajawal Medium"/>
                <a:ea typeface="Tajawal Medium"/>
                <a:cs typeface="Tajawal Medium"/>
                <a:sym typeface="Tajawal Medium"/>
              </a:defRPr>
            </a:pPr>
            <a:r>
              <a:rPr b="1"/>
              <a:t>Figure 1.10 </a:t>
            </a:r>
            <a:r>
              <a:t>Excel menus for graph plotting </a:t>
            </a:r>
          </a:p>
        </p:txBody>
      </p:sp>
      <p:pic>
        <p:nvPicPr>
          <p:cNvPr id="370" name="Image" descr="Image"/>
          <p:cNvPicPr>
            <a:picLocks noChangeAspect="1"/>
          </p:cNvPicPr>
          <p:nvPr/>
        </p:nvPicPr>
        <p:blipFill>
          <a:blip r:embed="rId2">
            <a:extLst/>
          </a:blip>
          <a:srcRect l="0" t="0" r="0" b="0"/>
          <a:stretch>
            <a:fillRect/>
          </a:stretch>
        </p:blipFill>
        <p:spPr>
          <a:xfrm>
            <a:off x="11554106" y="4771890"/>
            <a:ext cx="9793691" cy="5235458"/>
          </a:xfrm>
          <a:prstGeom prst="rect">
            <a:avLst/>
          </a:prstGeom>
          <a:ln w="12700">
            <a:miter lim="400000"/>
          </a:ln>
        </p:spPr>
      </p:pic>
    </p:spTree>
  </p:cSld>
  <p:clrMapOvr>
    <a:masterClrMapping/>
  </p:clrMapOvr>
  <p:transition xmlns:p14="http://schemas.microsoft.com/office/powerpoint/2010/main" spd="med" advClick="1"/>
</p:sld>
</file>

<file path=ppt/theme/theme1.xml><?xml version="1.0" encoding="utf-8"?>
<a:theme xmlns:a="http://schemas.openxmlformats.org/drawingml/2006/main" xmlns:r="http://schemas.openxmlformats.org/officeDocument/2006/relationships" name="نسق Office">
  <a:themeElements>
    <a:clrScheme name="نسق Office">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نسق Office">
      <a:majorFont>
        <a:latin typeface="Helvetica"/>
        <a:ea typeface="Helvetica"/>
        <a:cs typeface="Helvetica"/>
      </a:majorFont>
      <a:minorFont>
        <a:latin typeface="Calibri"/>
        <a:ea typeface="Calibri"/>
        <a:cs typeface="Calibri"/>
      </a:minorFont>
    </a:fontScheme>
    <a:fmtScheme name="نسق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sx="100000" sy="100000" kx="0" ky="0" algn="b" rotWithShape="0" blurRad="76200" dist="38100" dir="5400000">
              <a:srgbClr val="000000">
                <a:alpha val="35000"/>
              </a:srgbClr>
            </a:outerShdw>
          </a:effectLst>
        </a:effectStyle>
        <a:effectStyle>
          <a:effectLst>
            <a:outerShdw sx="100000" sy="100000" kx="0" ky="0" algn="b" rotWithShape="0" blurRad="76200" dist="38100" dir="5400000">
              <a:srgbClr val="000000">
                <a:alpha val="35000"/>
              </a:srgbClr>
            </a:outerShdw>
          </a:effectLst>
        </a:effectStyle>
        <a:effectStyle>
          <a:effectLst>
            <a:outerShdw sx="100000" sy="100000" kx="0" ky="0" algn="b" rotWithShape="0" blurRad="76200" dist="38100" dir="540000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50800" cap="flat">
          <a:solidFill>
            <a:schemeClr val="accent1"/>
          </a:solidFill>
          <a:prstDash val="solid"/>
          <a:round/>
        </a:ln>
        <a:effectLst>
          <a:outerShdw sx="100000" sy="100000" kx="0" ky="0" algn="b" rotWithShape="0" blurRad="76200" dist="38100" dir="5400000">
            <a:srgbClr val="000000">
              <a:alpha val="35000"/>
            </a:srgbClr>
          </a:outerShdw>
        </a:effectLst>
        <a:sp3d/>
      </a:spPr>
      <a:bodyPr rot="0" spcFirstLastPara="1" vertOverflow="overflow" horzOverflow="overflow" vert="horz" wrap="square" lIns="91439" tIns="91439" rIns="91439" bIns="91439" numCol="1" spcCol="38100" rtlCol="0" anchor="ctr" upright="0">
        <a:spAutoFit/>
      </a:bodyPr>
      <a:lstStyle>
        <a:defPPr marL="0" marR="0" indent="0" algn="r" defTabSz="18288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50800" cap="flat">
          <a:solidFill>
            <a:schemeClr val="accent1"/>
          </a:solidFill>
          <a:prstDash val="solid"/>
          <a:round/>
        </a:ln>
        <a:effectLst>
          <a:outerShdw sx="100000" sy="100000" kx="0" ky="0" algn="b" rotWithShape="0" blurRad="76200" dist="38100" dir="5400000">
            <a:srgbClr val="000000">
              <a:alpha val="38000"/>
            </a:srgbClr>
          </a:outerShdw>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25400" cap="flat">
          <a:noFill/>
          <a:miter lim="400000"/>
        </a:ln>
        <a:effectLst/>
        <a:sp3d/>
      </a:spPr>
      <a:bodyPr rot="0" spcFirstLastPara="1" vertOverflow="overflow" horzOverflow="overflow" vert="horz" wrap="square" lIns="91439" tIns="91439" rIns="91439" bIns="91439" numCol="1" spcCol="38100" rtlCol="0" anchor="t" upright="0">
        <a:spAutoFit/>
      </a:bodyPr>
      <a:lstStyle>
        <a:defPPr marL="0" marR="0" indent="0" algn="r" defTabSz="18288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نسق Office">
  <a:themeElements>
    <a:clrScheme name="نسق Office">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نسق Office">
      <a:majorFont>
        <a:latin typeface="Helvetica"/>
        <a:ea typeface="Helvetica"/>
        <a:cs typeface="Helvetica"/>
      </a:majorFont>
      <a:minorFont>
        <a:latin typeface="Calibri"/>
        <a:ea typeface="Calibri"/>
        <a:cs typeface="Calibri"/>
      </a:minorFont>
    </a:fontScheme>
    <a:fmtScheme name="نسق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sx="100000" sy="100000" kx="0" ky="0" algn="b" rotWithShape="0" blurRad="76200" dist="38100" dir="5400000">
              <a:srgbClr val="000000">
                <a:alpha val="35000"/>
              </a:srgbClr>
            </a:outerShdw>
          </a:effectLst>
        </a:effectStyle>
        <a:effectStyle>
          <a:effectLst>
            <a:outerShdw sx="100000" sy="100000" kx="0" ky="0" algn="b" rotWithShape="0" blurRad="76200" dist="38100" dir="5400000">
              <a:srgbClr val="000000">
                <a:alpha val="35000"/>
              </a:srgbClr>
            </a:outerShdw>
          </a:effectLst>
        </a:effectStyle>
        <a:effectStyle>
          <a:effectLst>
            <a:outerShdw sx="100000" sy="100000" kx="0" ky="0" algn="b" rotWithShape="0" blurRad="76200" dist="38100" dir="540000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50800" cap="flat">
          <a:solidFill>
            <a:schemeClr val="accent1"/>
          </a:solidFill>
          <a:prstDash val="solid"/>
          <a:round/>
        </a:ln>
        <a:effectLst>
          <a:outerShdw sx="100000" sy="100000" kx="0" ky="0" algn="b" rotWithShape="0" blurRad="76200" dist="38100" dir="5400000">
            <a:srgbClr val="000000">
              <a:alpha val="35000"/>
            </a:srgbClr>
          </a:outerShdw>
        </a:effectLst>
        <a:sp3d/>
      </a:spPr>
      <a:bodyPr rot="0" spcFirstLastPara="1" vertOverflow="overflow" horzOverflow="overflow" vert="horz" wrap="square" lIns="91439" tIns="91439" rIns="91439" bIns="91439" numCol="1" spcCol="38100" rtlCol="0" anchor="ctr" upright="0">
        <a:spAutoFit/>
      </a:bodyPr>
      <a:lstStyle>
        <a:defPPr marL="0" marR="0" indent="0" algn="r" defTabSz="18288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50800" cap="flat">
          <a:solidFill>
            <a:schemeClr val="accent1"/>
          </a:solidFill>
          <a:prstDash val="solid"/>
          <a:round/>
        </a:ln>
        <a:effectLst>
          <a:outerShdw sx="100000" sy="100000" kx="0" ky="0" algn="b" rotWithShape="0" blurRad="76200" dist="38100" dir="5400000">
            <a:srgbClr val="000000">
              <a:alpha val="38000"/>
            </a:srgbClr>
          </a:outerShdw>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25400" cap="flat">
          <a:noFill/>
          <a:miter lim="400000"/>
        </a:ln>
        <a:effectLst/>
        <a:sp3d/>
      </a:spPr>
      <a:bodyPr rot="0" spcFirstLastPara="1" vertOverflow="overflow" horzOverflow="overflow" vert="horz" wrap="square" lIns="91439" tIns="91439" rIns="91439" bIns="91439" numCol="1" spcCol="38100" rtlCol="0" anchor="t" upright="0">
        <a:spAutoFit/>
      </a:bodyPr>
      <a:lstStyle>
        <a:defPPr marL="0" marR="0" indent="0" algn="r" defTabSz="18288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xsi="http://www.w3.org/2001/XMLSchema-instance"/>
</file>