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26" r:id="rId6"/>
    <p:sldId id="503" r:id="rId7"/>
    <p:sldId id="313" r:id="rId8"/>
    <p:sldId id="276" r:id="rId9"/>
    <p:sldId id="628" r:id="rId10"/>
    <p:sldId id="599" r:id="rId11"/>
    <p:sldId id="630" r:id="rId12"/>
    <p:sldId id="627" r:id="rId13"/>
    <p:sldId id="635" r:id="rId14"/>
    <p:sldId id="636" r:id="rId15"/>
    <p:sldId id="637" r:id="rId16"/>
    <p:sldId id="544" r:id="rId17"/>
    <p:sldId id="625" r:id="rId18"/>
    <p:sldId id="642" r:id="rId19"/>
    <p:sldId id="545" r:id="rId20"/>
    <p:sldId id="633" r:id="rId21"/>
    <p:sldId id="632" r:id="rId22"/>
    <p:sldId id="616" r:id="rId23"/>
    <p:sldId id="640" r:id="rId24"/>
    <p:sldId id="587" r:id="rId25"/>
    <p:sldId id="604" r:id="rId26"/>
    <p:sldId id="609" r:id="rId27"/>
    <p:sldId id="605" r:id="rId28"/>
    <p:sldId id="613" r:id="rId29"/>
    <p:sldId id="569" r:id="rId30"/>
    <p:sldId id="618" r:id="rId31"/>
    <p:sldId id="566" r:id="rId32"/>
    <p:sldId id="646" r:id="rId33"/>
    <p:sldId id="645" r:id="rId34"/>
    <p:sldId id="644" r:id="rId35"/>
    <p:sldId id="533" r:id="rId36"/>
    <p:sldId id="601" r:id="rId37"/>
    <p:sldId id="602" r:id="rId38"/>
    <p:sldId id="570" r:id="rId39"/>
    <p:sldId id="624" r:id="rId40"/>
    <p:sldId id="572" r:id="rId41"/>
    <p:sldId id="606" r:id="rId42"/>
    <p:sldId id="593" r:id="rId43"/>
    <p:sldId id="64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276"/>
            <p14:sldId id="628"/>
            <p14:sldId id="599"/>
            <p14:sldId id="630"/>
            <p14:sldId id="627"/>
            <p14:sldId id="635"/>
            <p14:sldId id="636"/>
            <p14:sldId id="637"/>
            <p14:sldId id="544"/>
            <p14:sldId id="625"/>
            <p14:sldId id="642"/>
            <p14:sldId id="545"/>
            <p14:sldId id="633"/>
            <p14:sldId id="632"/>
            <p14:sldId id="616"/>
            <p14:sldId id="640"/>
            <p14:sldId id="587"/>
            <p14:sldId id="604"/>
            <p14:sldId id="609"/>
            <p14:sldId id="605"/>
            <p14:sldId id="613"/>
            <p14:sldId id="569"/>
            <p14:sldId id="618"/>
            <p14:sldId id="566"/>
            <p14:sldId id="646"/>
            <p14:sldId id="645"/>
            <p14:sldId id="644"/>
            <p14:sldId id="533"/>
            <p14:sldId id="601"/>
            <p14:sldId id="602"/>
            <p14:sldId id="570"/>
            <p14:sldId id="624"/>
            <p14:sldId id="572"/>
            <p14:sldId id="606"/>
            <p14:sldId id="593"/>
            <p14:sldId id="6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852F4A"/>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071"/>
    <p:restoredTop sz="91691"/>
  </p:normalViewPr>
  <p:slideViewPr>
    <p:cSldViewPr snapToGrid="0">
      <p:cViewPr varScale="1">
        <p:scale>
          <a:sx n="97" d="100"/>
          <a:sy n="97" d="100"/>
        </p:scale>
        <p:origin x="240" y="40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53050F-B247-CD49-B11C-EEA36556ECA2}" type="doc">
      <dgm:prSet loTypeId="urn:microsoft.com/office/officeart/2005/8/layout/venn1" loCatId="" qsTypeId="urn:microsoft.com/office/officeart/2005/8/quickstyle/3d4" qsCatId="3D" csTypeId="urn:microsoft.com/office/officeart/2005/8/colors/accent1_5" csCatId="accent1" phldr="1"/>
      <dgm:spPr/>
    </dgm:pt>
    <dgm:pt modelId="{E6CBE56B-9A84-5A4F-8419-7855EF406BB8}">
      <dgm:prSet phldrT="[Text]"/>
      <dgm:spPr/>
      <dgm:t>
        <a:bodyPr/>
        <a:lstStyle/>
        <a:p>
          <a:pPr rtl="1"/>
          <a:r>
            <a:rPr lang="ar-SA" dirty="0"/>
            <a:t>القوة والهيمنة</a:t>
          </a:r>
          <a:endParaRPr lang="en-US" dirty="0"/>
        </a:p>
      </dgm:t>
    </dgm:pt>
    <dgm:pt modelId="{76856E85-7083-BD44-BCA8-A2C47B00429D}" type="parTrans" cxnId="{1D51F39A-7CCF-C44E-86E0-AB466DAC0146}">
      <dgm:prSet/>
      <dgm:spPr/>
      <dgm:t>
        <a:bodyPr/>
        <a:lstStyle/>
        <a:p>
          <a:endParaRPr lang="en-US"/>
        </a:p>
      </dgm:t>
    </dgm:pt>
    <dgm:pt modelId="{DF2EA380-D3C4-4F4C-BCBD-7993094F4DDB}" type="sibTrans" cxnId="{1D51F39A-7CCF-C44E-86E0-AB466DAC0146}">
      <dgm:prSet/>
      <dgm:spPr/>
      <dgm:t>
        <a:bodyPr/>
        <a:lstStyle/>
        <a:p>
          <a:endParaRPr lang="en-US"/>
        </a:p>
      </dgm:t>
    </dgm:pt>
    <dgm:pt modelId="{3589DC55-A512-6B44-969E-535E887C1631}">
      <dgm:prSet phldrT="[Text]"/>
      <dgm:spPr/>
      <dgm:t>
        <a:bodyPr/>
        <a:lstStyle/>
        <a:p>
          <a:pPr rtl="1"/>
          <a:r>
            <a:rPr lang="ar-SA" dirty="0"/>
            <a:t>المجال  العام</a:t>
          </a:r>
          <a:endParaRPr lang="en-US" dirty="0"/>
        </a:p>
      </dgm:t>
    </dgm:pt>
    <dgm:pt modelId="{B653C403-E29B-2241-B7CA-0DE5671A2BF9}" type="parTrans" cxnId="{8167460C-7E2B-7C4A-9612-3346068386B7}">
      <dgm:prSet/>
      <dgm:spPr/>
      <dgm:t>
        <a:bodyPr/>
        <a:lstStyle/>
        <a:p>
          <a:endParaRPr lang="en-US"/>
        </a:p>
      </dgm:t>
    </dgm:pt>
    <dgm:pt modelId="{7587EF6B-11E5-1840-B233-6B011C87BCF1}" type="sibTrans" cxnId="{8167460C-7E2B-7C4A-9612-3346068386B7}">
      <dgm:prSet/>
      <dgm:spPr/>
      <dgm:t>
        <a:bodyPr/>
        <a:lstStyle/>
        <a:p>
          <a:endParaRPr lang="en-US"/>
        </a:p>
      </dgm:t>
    </dgm:pt>
    <dgm:pt modelId="{8D4060CC-27C4-AB44-87E0-6EE78A5CA84E}">
      <dgm:prSet phldrT="[Text]"/>
      <dgm:spPr/>
      <dgm:t>
        <a:bodyPr/>
        <a:lstStyle/>
        <a:p>
          <a:pPr rtl="1"/>
          <a:r>
            <a:rPr lang="ar-SA" dirty="0"/>
            <a:t>المشاركة المدنية</a:t>
          </a:r>
          <a:endParaRPr lang="en-US" dirty="0"/>
        </a:p>
      </dgm:t>
    </dgm:pt>
    <dgm:pt modelId="{CBED9E68-3EC8-D344-A642-CFE7E496B3B9}" type="parTrans" cxnId="{18213F2E-C3A8-DC4F-A24A-A2FE30944FC0}">
      <dgm:prSet/>
      <dgm:spPr/>
      <dgm:t>
        <a:bodyPr/>
        <a:lstStyle/>
        <a:p>
          <a:endParaRPr lang="en-US"/>
        </a:p>
      </dgm:t>
    </dgm:pt>
    <dgm:pt modelId="{0210B2E6-436C-C14D-B8C7-A09B0DA32DBA}" type="sibTrans" cxnId="{18213F2E-C3A8-DC4F-A24A-A2FE30944FC0}">
      <dgm:prSet/>
      <dgm:spPr/>
      <dgm:t>
        <a:bodyPr/>
        <a:lstStyle/>
        <a:p>
          <a:endParaRPr lang="en-US"/>
        </a:p>
      </dgm:t>
    </dgm:pt>
    <dgm:pt modelId="{74C50E3F-0CBD-4C4D-808D-13ADF4D6F663}" type="pres">
      <dgm:prSet presAssocID="{4B53050F-B247-CD49-B11C-EEA36556ECA2}" presName="compositeShape" presStyleCnt="0">
        <dgm:presLayoutVars>
          <dgm:chMax val="7"/>
          <dgm:dir/>
          <dgm:resizeHandles val="exact"/>
        </dgm:presLayoutVars>
      </dgm:prSet>
      <dgm:spPr/>
    </dgm:pt>
    <dgm:pt modelId="{D12666A9-D3D3-604D-99DE-21D626115156}" type="pres">
      <dgm:prSet presAssocID="{E6CBE56B-9A84-5A4F-8419-7855EF406BB8}" presName="circ1" presStyleLbl="vennNode1" presStyleIdx="0" presStyleCnt="3"/>
      <dgm:spPr/>
    </dgm:pt>
    <dgm:pt modelId="{37731F1D-5D2F-7E44-8352-EFDAE2D0B12E}" type="pres">
      <dgm:prSet presAssocID="{E6CBE56B-9A84-5A4F-8419-7855EF406BB8}" presName="circ1Tx" presStyleLbl="revTx" presStyleIdx="0" presStyleCnt="0">
        <dgm:presLayoutVars>
          <dgm:chMax val="0"/>
          <dgm:chPref val="0"/>
          <dgm:bulletEnabled val="1"/>
        </dgm:presLayoutVars>
      </dgm:prSet>
      <dgm:spPr/>
    </dgm:pt>
    <dgm:pt modelId="{2C844A73-6164-B743-8157-5982361B7812}" type="pres">
      <dgm:prSet presAssocID="{3589DC55-A512-6B44-969E-535E887C1631}" presName="circ2" presStyleLbl="vennNode1" presStyleIdx="1" presStyleCnt="3"/>
      <dgm:spPr/>
    </dgm:pt>
    <dgm:pt modelId="{EB7DFCE4-ED8D-B540-A6DC-B691DADEF937}" type="pres">
      <dgm:prSet presAssocID="{3589DC55-A512-6B44-969E-535E887C1631}" presName="circ2Tx" presStyleLbl="revTx" presStyleIdx="0" presStyleCnt="0">
        <dgm:presLayoutVars>
          <dgm:chMax val="0"/>
          <dgm:chPref val="0"/>
          <dgm:bulletEnabled val="1"/>
        </dgm:presLayoutVars>
      </dgm:prSet>
      <dgm:spPr/>
    </dgm:pt>
    <dgm:pt modelId="{9B391A7B-8278-8D40-9CBB-E1B6F45317D5}" type="pres">
      <dgm:prSet presAssocID="{8D4060CC-27C4-AB44-87E0-6EE78A5CA84E}" presName="circ3" presStyleLbl="vennNode1" presStyleIdx="2" presStyleCnt="3"/>
      <dgm:spPr/>
    </dgm:pt>
    <dgm:pt modelId="{278ABB87-D96C-A345-99BA-74093F90AB5C}" type="pres">
      <dgm:prSet presAssocID="{8D4060CC-27C4-AB44-87E0-6EE78A5CA84E}" presName="circ3Tx" presStyleLbl="revTx" presStyleIdx="0" presStyleCnt="0">
        <dgm:presLayoutVars>
          <dgm:chMax val="0"/>
          <dgm:chPref val="0"/>
          <dgm:bulletEnabled val="1"/>
        </dgm:presLayoutVars>
      </dgm:prSet>
      <dgm:spPr/>
    </dgm:pt>
  </dgm:ptLst>
  <dgm:cxnLst>
    <dgm:cxn modelId="{8167460C-7E2B-7C4A-9612-3346068386B7}" srcId="{4B53050F-B247-CD49-B11C-EEA36556ECA2}" destId="{3589DC55-A512-6B44-969E-535E887C1631}" srcOrd="1" destOrd="0" parTransId="{B653C403-E29B-2241-B7CA-0DE5671A2BF9}" sibTransId="{7587EF6B-11E5-1840-B233-6B011C87BCF1}"/>
    <dgm:cxn modelId="{18213F2E-C3A8-DC4F-A24A-A2FE30944FC0}" srcId="{4B53050F-B247-CD49-B11C-EEA36556ECA2}" destId="{8D4060CC-27C4-AB44-87E0-6EE78A5CA84E}" srcOrd="2" destOrd="0" parTransId="{CBED9E68-3EC8-D344-A642-CFE7E496B3B9}" sibTransId="{0210B2E6-436C-C14D-B8C7-A09B0DA32DBA}"/>
    <dgm:cxn modelId="{F1411B54-BBFA-A441-A301-B229E54AFF03}" type="presOf" srcId="{E6CBE56B-9A84-5A4F-8419-7855EF406BB8}" destId="{D12666A9-D3D3-604D-99DE-21D626115156}" srcOrd="0" destOrd="0" presId="urn:microsoft.com/office/officeart/2005/8/layout/venn1"/>
    <dgm:cxn modelId="{B2414F57-E195-2B43-AC19-44DEDA7663B0}" type="presOf" srcId="{3589DC55-A512-6B44-969E-535E887C1631}" destId="{2C844A73-6164-B743-8157-5982361B7812}" srcOrd="0" destOrd="0" presId="urn:microsoft.com/office/officeart/2005/8/layout/venn1"/>
    <dgm:cxn modelId="{1D51F39A-7CCF-C44E-86E0-AB466DAC0146}" srcId="{4B53050F-B247-CD49-B11C-EEA36556ECA2}" destId="{E6CBE56B-9A84-5A4F-8419-7855EF406BB8}" srcOrd="0" destOrd="0" parTransId="{76856E85-7083-BD44-BCA8-A2C47B00429D}" sibTransId="{DF2EA380-D3C4-4F4C-BCBD-7993094F4DDB}"/>
    <dgm:cxn modelId="{BEBB82A6-814C-9242-BB2B-C85281DA7C02}" type="presOf" srcId="{8D4060CC-27C4-AB44-87E0-6EE78A5CA84E}" destId="{9B391A7B-8278-8D40-9CBB-E1B6F45317D5}" srcOrd="0" destOrd="0" presId="urn:microsoft.com/office/officeart/2005/8/layout/venn1"/>
    <dgm:cxn modelId="{EFBFDBAC-D786-1944-8786-8D4D0F2BA826}" type="presOf" srcId="{8D4060CC-27C4-AB44-87E0-6EE78A5CA84E}" destId="{278ABB87-D96C-A345-99BA-74093F90AB5C}" srcOrd="1" destOrd="0" presId="urn:microsoft.com/office/officeart/2005/8/layout/venn1"/>
    <dgm:cxn modelId="{7D5F8EE1-A351-0D48-AB95-308D5440E252}" type="presOf" srcId="{4B53050F-B247-CD49-B11C-EEA36556ECA2}" destId="{74C50E3F-0CBD-4C4D-808D-13ADF4D6F663}" srcOrd="0" destOrd="0" presId="urn:microsoft.com/office/officeart/2005/8/layout/venn1"/>
    <dgm:cxn modelId="{F12556E2-3E11-824A-BB51-5D34D7D640D1}" type="presOf" srcId="{3589DC55-A512-6B44-969E-535E887C1631}" destId="{EB7DFCE4-ED8D-B540-A6DC-B691DADEF937}" srcOrd="1" destOrd="0" presId="urn:microsoft.com/office/officeart/2005/8/layout/venn1"/>
    <dgm:cxn modelId="{04C062FD-DFA6-5945-AE77-63FB1799F2C9}" type="presOf" srcId="{E6CBE56B-9A84-5A4F-8419-7855EF406BB8}" destId="{37731F1D-5D2F-7E44-8352-EFDAE2D0B12E}" srcOrd="1" destOrd="0" presId="urn:microsoft.com/office/officeart/2005/8/layout/venn1"/>
    <dgm:cxn modelId="{2D2D5F2A-C70A-5447-BE7A-FDCD611465B2}" type="presParOf" srcId="{74C50E3F-0CBD-4C4D-808D-13ADF4D6F663}" destId="{D12666A9-D3D3-604D-99DE-21D626115156}" srcOrd="0" destOrd="0" presId="urn:microsoft.com/office/officeart/2005/8/layout/venn1"/>
    <dgm:cxn modelId="{75509E45-2777-B047-87D8-DF99A6B3C714}" type="presParOf" srcId="{74C50E3F-0CBD-4C4D-808D-13ADF4D6F663}" destId="{37731F1D-5D2F-7E44-8352-EFDAE2D0B12E}" srcOrd="1" destOrd="0" presId="urn:microsoft.com/office/officeart/2005/8/layout/venn1"/>
    <dgm:cxn modelId="{18C3851E-AAD8-8941-B60A-AFDA2DA95383}" type="presParOf" srcId="{74C50E3F-0CBD-4C4D-808D-13ADF4D6F663}" destId="{2C844A73-6164-B743-8157-5982361B7812}" srcOrd="2" destOrd="0" presId="urn:microsoft.com/office/officeart/2005/8/layout/venn1"/>
    <dgm:cxn modelId="{31AC8FD3-940B-3541-A36B-B661D81AB5DD}" type="presParOf" srcId="{74C50E3F-0CBD-4C4D-808D-13ADF4D6F663}" destId="{EB7DFCE4-ED8D-B540-A6DC-B691DADEF937}" srcOrd="3" destOrd="0" presId="urn:microsoft.com/office/officeart/2005/8/layout/venn1"/>
    <dgm:cxn modelId="{4BD7E0C0-451F-294B-A805-F8461D7DA455}" type="presParOf" srcId="{74C50E3F-0CBD-4C4D-808D-13ADF4D6F663}" destId="{9B391A7B-8278-8D40-9CBB-E1B6F45317D5}" srcOrd="4" destOrd="0" presId="urn:microsoft.com/office/officeart/2005/8/layout/venn1"/>
    <dgm:cxn modelId="{6D95A6AD-938B-6849-8867-7C3BFECD16D6}" type="presParOf" srcId="{74C50E3F-0CBD-4C4D-808D-13ADF4D6F663}" destId="{278ABB87-D96C-A345-99BA-74093F90AB5C}" srcOrd="5"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2666A9-D3D3-604D-99DE-21D626115156}">
      <dsp:nvSpPr>
        <dsp:cNvPr id="0" name=""/>
        <dsp:cNvSpPr/>
      </dsp:nvSpPr>
      <dsp:spPr>
        <a:xfrm>
          <a:off x="3137824" y="38728"/>
          <a:ext cx="1858950" cy="1858950"/>
        </a:xfrm>
        <a:prstGeom prst="ellipse">
          <a:avLst/>
        </a:prstGeom>
        <a:solidFill>
          <a:schemeClr val="accent1">
            <a:shade val="80000"/>
            <a:alpha val="50000"/>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rtl="1">
            <a:lnSpc>
              <a:spcPct val="90000"/>
            </a:lnSpc>
            <a:spcBef>
              <a:spcPct val="0"/>
            </a:spcBef>
            <a:spcAft>
              <a:spcPct val="35000"/>
            </a:spcAft>
            <a:buNone/>
          </a:pPr>
          <a:r>
            <a:rPr lang="ar-SA" sz="3000" kern="1200" dirty="0"/>
            <a:t>القوة والهيمنة</a:t>
          </a:r>
          <a:endParaRPr lang="en-US" sz="3000" kern="1200" dirty="0"/>
        </a:p>
      </dsp:txBody>
      <dsp:txXfrm>
        <a:off x="3385684" y="364044"/>
        <a:ext cx="1363230" cy="836527"/>
      </dsp:txXfrm>
    </dsp:sp>
    <dsp:sp modelId="{2C844A73-6164-B743-8157-5982361B7812}">
      <dsp:nvSpPr>
        <dsp:cNvPr id="0" name=""/>
        <dsp:cNvSpPr/>
      </dsp:nvSpPr>
      <dsp:spPr>
        <a:xfrm>
          <a:off x="3808595" y="1200571"/>
          <a:ext cx="1858950" cy="1858950"/>
        </a:xfrm>
        <a:prstGeom prst="ellipse">
          <a:avLst/>
        </a:prstGeom>
        <a:solidFill>
          <a:schemeClr val="accent1">
            <a:shade val="80000"/>
            <a:alpha val="50000"/>
            <a:hueOff val="7"/>
            <a:satOff val="1521"/>
            <a:lumOff val="2542"/>
            <a:alphaOff val="15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rtl="1">
            <a:lnSpc>
              <a:spcPct val="90000"/>
            </a:lnSpc>
            <a:spcBef>
              <a:spcPct val="0"/>
            </a:spcBef>
            <a:spcAft>
              <a:spcPct val="35000"/>
            </a:spcAft>
            <a:buNone/>
          </a:pPr>
          <a:r>
            <a:rPr lang="ar-SA" sz="3000" kern="1200" dirty="0"/>
            <a:t>المجال  العام</a:t>
          </a:r>
          <a:endParaRPr lang="en-US" sz="3000" kern="1200" dirty="0"/>
        </a:p>
      </dsp:txBody>
      <dsp:txXfrm>
        <a:off x="4377124" y="1680800"/>
        <a:ext cx="1115370" cy="1022422"/>
      </dsp:txXfrm>
    </dsp:sp>
    <dsp:sp modelId="{9B391A7B-8278-8D40-9CBB-E1B6F45317D5}">
      <dsp:nvSpPr>
        <dsp:cNvPr id="0" name=""/>
        <dsp:cNvSpPr/>
      </dsp:nvSpPr>
      <dsp:spPr>
        <a:xfrm>
          <a:off x="2467052" y="1200571"/>
          <a:ext cx="1858950" cy="1858950"/>
        </a:xfrm>
        <a:prstGeom prst="ellipse">
          <a:avLst/>
        </a:prstGeom>
        <a:solidFill>
          <a:schemeClr val="accent1">
            <a:shade val="80000"/>
            <a:alpha val="50000"/>
            <a:hueOff val="15"/>
            <a:satOff val="3042"/>
            <a:lumOff val="5084"/>
            <a:alphaOff val="3000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333500" rtl="1">
            <a:lnSpc>
              <a:spcPct val="90000"/>
            </a:lnSpc>
            <a:spcBef>
              <a:spcPct val="0"/>
            </a:spcBef>
            <a:spcAft>
              <a:spcPct val="35000"/>
            </a:spcAft>
            <a:buNone/>
          </a:pPr>
          <a:r>
            <a:rPr lang="ar-SA" sz="3000" kern="1200" dirty="0"/>
            <a:t>المشاركة المدنية</a:t>
          </a:r>
          <a:endParaRPr lang="en-US" sz="3000" kern="1200" dirty="0"/>
        </a:p>
      </dsp:txBody>
      <dsp:txXfrm>
        <a:off x="2642104" y="1680800"/>
        <a:ext cx="1115370" cy="102242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9/18/25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24498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9/18/25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9/18/25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9/18/25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9/18/25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9/18/25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9/18/25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6.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hyperlink" Target="https://ilearnjo.com/ar/about/" TargetMode="External"/><Relationship Id="rId2" Type="http://schemas.openxmlformats.org/officeDocument/2006/relationships/hyperlink" Target="https://petra.gov.jo/Include/InnerPage.jsp?ID=52755&amp;lang=ar&amp;name=local_news" TargetMode="Externa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hyperlink" Target="https://youtu.be/yWKYNSLdgBM?si=HHjWwvsNjWOld6t4" TargetMode="External"/><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5.png"/><Relationship Id="rId1" Type="http://schemas.openxmlformats.org/officeDocument/2006/relationships/slideLayout" Target="../slideLayouts/slideLayout4.xml"/><Relationship Id="rId5" Type="http://schemas.openxmlformats.org/officeDocument/2006/relationships/hyperlink" Target="https://www.youtube.com/user/TahrirAcademy" TargetMode="External"/><Relationship Id="rId4" Type="http://schemas.openxmlformats.org/officeDocument/2006/relationships/hyperlink" Target="https://mawdoo3.co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bilarabi.news/18269"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0.png"/></Relationships>
</file>

<file path=ppt/slides/_rels/slide3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moe.gov.jo/content/&#1578;&#1593;&#1576;&#1574;&#1577;-&#1575;&#1604;&#1576;&#1610;&#1575;&#1606;&#1575;&#1578;-&#1575;&#1604;&#1582;&#1575;&#1589;&#1577;-&#1576;&#1575;&#1604;&#1591;&#1604;&#1575;&#1576;-&#1575;&#1604;&#1605;&#1578;&#1587;&#1585;&#1576;&#1610;&#1606;"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aseza.jo/Ar/NewsDetails/clean_"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2.png"/></Relationships>
</file>

<file path=ppt/slides/_rels/slide35.xml.rels><?xml version="1.0" encoding="UTF-8" standalone="yes"?>
<Relationships xmlns="http://schemas.openxmlformats.org/package/2006/relationships"><Relationship Id="rId3" Type="http://schemas.openxmlformats.org/officeDocument/2006/relationships/hyperlink" Target="https://akeed.jo/"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hyperlink" Target="https://enjoy.sa/ar/"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7.xml.rels><?xml version="1.0" encoding="UTF-8" standalone="yes"?>
<Relationships xmlns="http://schemas.openxmlformats.org/package/2006/relationships"><Relationship Id="rId3" Type="http://schemas.openxmlformats.org/officeDocument/2006/relationships/hyperlink" Target="https://madrasa.org/"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7.xml"/><Relationship Id="rId5" Type="http://schemas.openxmlformats.org/officeDocument/2006/relationships/image" Target="../media/image39.png"/><Relationship Id="rId4" Type="http://schemas.openxmlformats.org/officeDocument/2006/relationships/image" Target="../media/image3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73272" y="-98837"/>
            <a:ext cx="6032310" cy="580360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الأولى</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sp>
        <p:nvSpPr>
          <p:cNvPr id="14" name="Oval 13"/>
          <p:cNvSpPr/>
          <p:nvPr/>
        </p:nvSpPr>
        <p:spPr>
          <a:xfrm>
            <a:off x="5735277" y="414841"/>
            <a:ext cx="6614905" cy="64756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4848693" y="3465910"/>
            <a:ext cx="6794421" cy="1077218"/>
          </a:xfrm>
          <a:prstGeom prst="rect">
            <a:avLst/>
          </a:prstGeom>
          <a:noFill/>
        </p:spPr>
        <p:txBody>
          <a:bodyPr wrap="square" rtlCol="0">
            <a:spAutoFit/>
          </a:bodyPr>
          <a:lstStyle/>
          <a:p>
            <a:pPr algn="ctr"/>
            <a:r>
              <a:rPr lang="ar-SA" sz="3200" b="1" dirty="0">
                <a:solidFill>
                  <a:srgbClr val="00B0F0"/>
                </a:solidFill>
                <a:latin typeface="Alexandria" charset="0"/>
                <a:cs typeface="Alexandria" charset="0"/>
              </a:rPr>
              <a:t>الإعلام والمجتمع: الإطار المفاهيمي و الاتجاهات الكبرى </a:t>
            </a:r>
            <a:endParaRPr lang="en-US" sz="3200" b="1" dirty="0">
              <a:solidFill>
                <a:srgbClr val="00B0F0"/>
              </a:solidFill>
              <a:latin typeface="Alexandria" charset="0"/>
              <a:cs typeface="Alexandria" charset="0"/>
            </a:endParaRPr>
          </a:p>
        </p:txBody>
      </p:sp>
      <p:sp>
        <p:nvSpPr>
          <p:cNvPr id="10" name="Rectangle: Rounded Corners 9"/>
          <p:cNvSpPr/>
          <p:nvPr/>
        </p:nvSpPr>
        <p:spPr>
          <a:xfrm>
            <a:off x="6865157" y="4961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الأولى</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 name="Picture Placeholder 15">
            <a:extLst>
              <a:ext uri="{FF2B5EF4-FFF2-40B4-BE49-F238E27FC236}">
                <a16:creationId xmlns:a16="http://schemas.microsoft.com/office/drawing/2014/main" id="{39E3EF5E-C1F7-C14F-9688-A940B6B314B8}"/>
              </a:ext>
            </a:extLst>
          </p:cNvPr>
          <p:cNvPicPr>
            <a:picLocks noGrp="1" noChangeAspect="1"/>
          </p:cNvPicPr>
          <p:nvPr>
            <p:ph type="pic" sz="quarter" idx="10"/>
          </p:nvPr>
        </p:nvPicPr>
        <p:blipFill rotWithShape="1">
          <a:blip r:embed="rId5">
            <a:extLst>
              <a:ext uri="{28A0092B-C50C-407E-A947-70E740481C1C}">
                <a14:useLocalDpi xmlns:a14="http://schemas.microsoft.com/office/drawing/2010/main" val="0"/>
              </a:ext>
            </a:extLst>
          </a:blip>
          <a:srcRect t="19394" b="20746"/>
          <a:stretch/>
        </p:blipFill>
        <p:spPr>
          <a:xfrm>
            <a:off x="1" y="0"/>
            <a:ext cx="8193973" cy="4904966"/>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2404637" y="1188339"/>
            <a:ext cx="9324385" cy="5086264"/>
          </a:xfrm>
          <a:prstGeom prst="rect">
            <a:avLst/>
          </a:prstGeom>
          <a:noFill/>
        </p:spPr>
        <p:txBody>
          <a:bodyPr wrap="square" rtlCol="0">
            <a:spAutoFit/>
          </a:bodyPr>
          <a:lstStyle/>
          <a:p>
            <a:pPr marL="285750" indent="-285750" algn="r" rtl="1">
              <a:lnSpc>
                <a:spcPct val="150000"/>
              </a:lnSpc>
              <a:buFont typeface="Wingdings" pitchFamily="2" charset="2"/>
              <a:buChar char="ü"/>
            </a:pPr>
            <a:r>
              <a:rPr lang="ar-SA" sz="1600" b="1" u="sng" dirty="0">
                <a:solidFill>
                  <a:schemeClr val="accent2">
                    <a:lumMod val="75000"/>
                  </a:schemeClr>
                </a:solidFill>
                <a:latin typeface="Alexandria" charset="0"/>
                <a:cs typeface="Alexandria" charset="0"/>
              </a:rPr>
              <a:t>مدخل مفاهيمي</a:t>
            </a:r>
          </a:p>
          <a:p>
            <a:pPr algn="r" rtl="1">
              <a:lnSpc>
                <a:spcPct val="150000"/>
              </a:lnSpc>
            </a:pPr>
            <a:r>
              <a:rPr lang="ar-SA" sz="1400" dirty="0">
                <a:solidFill>
                  <a:schemeClr val="accent2">
                    <a:lumMod val="75000"/>
                  </a:schemeClr>
                </a:solidFill>
                <a:latin typeface="Alexandria" charset="0"/>
                <a:cs typeface="Alexandria" charset="0"/>
              </a:rPr>
              <a:t>تعريف المجال العام (</a:t>
            </a:r>
            <a:r>
              <a:rPr lang="en-US" sz="1400" dirty="0">
                <a:solidFill>
                  <a:schemeClr val="accent2">
                    <a:lumMod val="75000"/>
                  </a:schemeClr>
                </a:solidFill>
                <a:latin typeface="Alexandria" charset="0"/>
                <a:cs typeface="Alexandria" charset="0"/>
              </a:rPr>
              <a:t>Public Sphere)</a:t>
            </a:r>
          </a:p>
          <a:p>
            <a:pPr algn="r" rtl="1">
              <a:lnSpc>
                <a:spcPct val="150000"/>
              </a:lnSpc>
            </a:pPr>
            <a:r>
              <a:rPr lang="ar-SA" sz="1400" dirty="0">
                <a:solidFill>
                  <a:schemeClr val="accent2">
                    <a:lumMod val="75000"/>
                  </a:schemeClr>
                </a:solidFill>
                <a:latin typeface="Alexandria" charset="0"/>
                <a:cs typeface="Alexandria" charset="0"/>
              </a:rPr>
              <a:t>تعريف المشاركة المدنية (</a:t>
            </a:r>
            <a:r>
              <a:rPr lang="en-US" sz="1400" dirty="0">
                <a:solidFill>
                  <a:schemeClr val="accent2">
                    <a:lumMod val="75000"/>
                  </a:schemeClr>
                </a:solidFill>
                <a:latin typeface="Alexandria" charset="0"/>
                <a:cs typeface="Alexandria" charset="0"/>
              </a:rPr>
              <a:t>Civic Engagement)</a:t>
            </a:r>
          </a:p>
          <a:p>
            <a:pPr marL="342900" indent="-342900" algn="r" rtl="1">
              <a:lnSpc>
                <a:spcPct val="150000"/>
              </a:lnSpc>
              <a:buFont typeface="Wingdings" pitchFamily="2" charset="2"/>
              <a:buChar char="ü"/>
            </a:pPr>
            <a:r>
              <a:rPr lang="ar-SA" sz="1600" b="1" u="sng" dirty="0">
                <a:solidFill>
                  <a:schemeClr val="accent2">
                    <a:lumMod val="75000"/>
                  </a:schemeClr>
                </a:solidFill>
                <a:latin typeface="Alexandria" charset="0"/>
                <a:cs typeface="Alexandria" charset="0"/>
              </a:rPr>
              <a:t>الإعلام وبُنى المجتمع</a:t>
            </a:r>
          </a:p>
          <a:p>
            <a:pPr algn="r" rtl="1">
              <a:lnSpc>
                <a:spcPct val="150000"/>
              </a:lnSpc>
            </a:pPr>
            <a:r>
              <a:rPr lang="ar-SA" sz="1400" dirty="0">
                <a:solidFill>
                  <a:schemeClr val="accent2">
                    <a:lumMod val="75000"/>
                  </a:schemeClr>
                </a:solidFill>
                <a:latin typeface="Alexandria" charset="0"/>
                <a:cs typeface="Alexandria" charset="0"/>
              </a:rPr>
              <a:t>القوة والهيمنة</a:t>
            </a:r>
          </a:p>
          <a:p>
            <a:pPr algn="r" rtl="1">
              <a:lnSpc>
                <a:spcPct val="150000"/>
              </a:lnSpc>
            </a:pPr>
            <a:r>
              <a:rPr lang="ar-SA" sz="1400" dirty="0">
                <a:solidFill>
                  <a:schemeClr val="accent2">
                    <a:lumMod val="75000"/>
                  </a:schemeClr>
                </a:solidFill>
                <a:latin typeface="Alexandria" charset="0"/>
                <a:cs typeface="Alexandria" charset="0"/>
              </a:rPr>
              <a:t>المجال العام كمنصة للنقاش</a:t>
            </a:r>
          </a:p>
          <a:p>
            <a:pPr algn="r" rtl="1">
              <a:lnSpc>
                <a:spcPct val="150000"/>
              </a:lnSpc>
            </a:pPr>
            <a:r>
              <a:rPr lang="ar-SA" sz="1400" dirty="0">
                <a:solidFill>
                  <a:schemeClr val="accent2">
                    <a:lumMod val="75000"/>
                  </a:schemeClr>
                </a:solidFill>
                <a:latin typeface="Alexandria" charset="0"/>
                <a:cs typeface="Alexandria" charset="0"/>
              </a:rPr>
              <a:t>الإعلام كوسيط للمشاركة المدنية</a:t>
            </a:r>
          </a:p>
          <a:p>
            <a:pPr marL="342900" indent="-342900" algn="r" rtl="1">
              <a:lnSpc>
                <a:spcPct val="150000"/>
              </a:lnSpc>
              <a:buFont typeface="Wingdings" pitchFamily="2" charset="2"/>
              <a:buChar char="ü"/>
            </a:pPr>
            <a:r>
              <a:rPr lang="ar-SA" sz="1600" b="1" u="sng" dirty="0">
                <a:solidFill>
                  <a:schemeClr val="accent2">
                    <a:lumMod val="75000"/>
                  </a:schemeClr>
                </a:solidFill>
                <a:latin typeface="Alexandria" charset="0"/>
                <a:cs typeface="Alexandria" charset="0"/>
              </a:rPr>
              <a:t>تحولات الجمهور والاستهلاك الإعلامي</a:t>
            </a:r>
          </a:p>
          <a:p>
            <a:pPr algn="r" rtl="1">
              <a:lnSpc>
                <a:spcPct val="150000"/>
              </a:lnSpc>
            </a:pPr>
            <a:r>
              <a:rPr lang="ar-SA" sz="1400" dirty="0">
                <a:solidFill>
                  <a:schemeClr val="accent2">
                    <a:lumMod val="75000"/>
                  </a:schemeClr>
                </a:solidFill>
                <a:latin typeface="Alexandria" charset="0"/>
                <a:cs typeface="Alexandria" charset="0"/>
              </a:rPr>
              <a:t>الجمهور التقليدي مقابل الجمهور الرقمي</a:t>
            </a:r>
          </a:p>
          <a:p>
            <a:pPr algn="r" rtl="1">
              <a:lnSpc>
                <a:spcPct val="150000"/>
              </a:lnSpc>
            </a:pPr>
            <a:r>
              <a:rPr lang="ar-SA" sz="1400" dirty="0">
                <a:solidFill>
                  <a:schemeClr val="accent2">
                    <a:lumMod val="75000"/>
                  </a:schemeClr>
                </a:solidFill>
                <a:latin typeface="Alexandria" charset="0"/>
                <a:cs typeface="Alexandria" charset="0"/>
              </a:rPr>
              <a:t>الجمهور الهجين (</a:t>
            </a:r>
            <a:r>
              <a:rPr lang="en-US" sz="1400" dirty="0">
                <a:solidFill>
                  <a:schemeClr val="accent2">
                    <a:lumMod val="75000"/>
                  </a:schemeClr>
                </a:solidFill>
                <a:latin typeface="Alexandria" charset="0"/>
                <a:cs typeface="Alexandria" charset="0"/>
              </a:rPr>
              <a:t>Hybrid Audience)</a:t>
            </a:r>
          </a:p>
          <a:p>
            <a:pPr marL="342900" indent="-342900" algn="r" rtl="1">
              <a:lnSpc>
                <a:spcPct val="150000"/>
              </a:lnSpc>
              <a:buFont typeface="Wingdings" pitchFamily="2" charset="2"/>
              <a:buChar char="ü"/>
            </a:pPr>
            <a:r>
              <a:rPr lang="ar-SA" sz="1600" b="1" u="sng" dirty="0">
                <a:solidFill>
                  <a:schemeClr val="accent2">
                    <a:lumMod val="75000"/>
                  </a:schemeClr>
                </a:solidFill>
                <a:latin typeface="Alexandria" charset="0"/>
                <a:cs typeface="Alexandria" charset="0"/>
              </a:rPr>
              <a:t>المجال العام الرقمي</a:t>
            </a:r>
          </a:p>
          <a:p>
            <a:pPr algn="r" rtl="1">
              <a:lnSpc>
                <a:spcPct val="150000"/>
              </a:lnSpc>
            </a:pPr>
            <a:r>
              <a:rPr lang="ar-SA" sz="1400" dirty="0">
                <a:solidFill>
                  <a:schemeClr val="accent2">
                    <a:lumMod val="75000"/>
                  </a:schemeClr>
                </a:solidFill>
                <a:latin typeface="Alexandria" charset="0"/>
                <a:cs typeface="Alexandria" charset="0"/>
              </a:rPr>
              <a:t>دور وسائل الإعلام الرقمية</a:t>
            </a:r>
          </a:p>
          <a:p>
            <a:pPr algn="r" rtl="1">
              <a:lnSpc>
                <a:spcPct val="150000"/>
              </a:lnSpc>
            </a:pPr>
            <a:r>
              <a:rPr lang="ar-SA" sz="1400" dirty="0">
                <a:solidFill>
                  <a:schemeClr val="accent2">
                    <a:lumMod val="75000"/>
                  </a:schemeClr>
                </a:solidFill>
                <a:latin typeface="Alexandria" charset="0"/>
                <a:cs typeface="Alexandria" charset="0"/>
              </a:rPr>
              <a:t>فرص المشاركة المدنية عبر الفضاء الافتراضي</a:t>
            </a:r>
          </a:p>
          <a:p>
            <a:pPr algn="r" rtl="1">
              <a:lnSpc>
                <a:spcPct val="150000"/>
              </a:lnSpc>
            </a:pPr>
            <a:r>
              <a:rPr lang="ar-SA" sz="1400" dirty="0">
                <a:solidFill>
                  <a:schemeClr val="accent2">
                    <a:lumMod val="75000"/>
                  </a:schemeClr>
                </a:solidFill>
                <a:latin typeface="Alexandria" charset="0"/>
                <a:cs typeface="Alexandria" charset="0"/>
              </a:rPr>
              <a:t>التحديات (تضليل، فجوة رقمية، خصوصية)</a:t>
            </a:r>
          </a:p>
          <a:p>
            <a:pPr marL="342900" indent="-342900" algn="r" rtl="1">
              <a:lnSpc>
                <a:spcPct val="150000"/>
              </a:lnSpc>
              <a:buFont typeface="Wingdings" pitchFamily="2" charset="2"/>
              <a:buChar char="ü"/>
            </a:pPr>
            <a:r>
              <a:rPr lang="ar-SA" sz="1600" b="1" u="sng" dirty="0">
                <a:solidFill>
                  <a:schemeClr val="accent2">
                    <a:lumMod val="75000"/>
                  </a:schemeClr>
                </a:solidFill>
                <a:latin typeface="Alexandria" charset="0"/>
                <a:cs typeface="Alexandria" charset="0"/>
              </a:rPr>
              <a:t>أمثلة تطبيقية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pic>
        <p:nvPicPr>
          <p:cNvPr id="8" name="Picture 7">
            <a:extLst>
              <a:ext uri="{FF2B5EF4-FFF2-40B4-BE49-F238E27FC236}">
                <a16:creationId xmlns:a16="http://schemas.microsoft.com/office/drawing/2014/main" id="{6E959624-6166-C344-ACD7-8584189893AC}"/>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6774" b="81195" l="43841" r="93760"/>
                    </a14:imgEffect>
                  </a14:imgLayer>
                </a14:imgProps>
              </a:ext>
              <a:ext uri="{28A0092B-C50C-407E-A947-70E740481C1C}">
                <a14:useLocalDpi xmlns:a14="http://schemas.microsoft.com/office/drawing/2010/main" val="0"/>
              </a:ext>
            </a:extLst>
          </a:blip>
          <a:srcRect l="37601" t="8721" b="10752"/>
          <a:stretch/>
        </p:blipFill>
        <p:spPr>
          <a:xfrm rot="19683212">
            <a:off x="138045" y="2017216"/>
            <a:ext cx="3498507" cy="2953629"/>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965257" y="452172"/>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4562017" y="1578102"/>
            <a:ext cx="7493544" cy="3543919"/>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000" dirty="0">
                <a:latin typeface="Arial" panose="020B0604020202020204" pitchFamily="34" charset="0"/>
                <a:cs typeface="Arial" panose="020B0604020202020204" pitchFamily="34" charset="0"/>
              </a:rPr>
              <a:t>فهم المفاهيم الأساسية للمجال العام والمشاركة المدنية ودورهما في المجتمع</a:t>
            </a:r>
          </a:p>
          <a:p>
            <a:pPr marL="342900" indent="-342900" algn="r" rtl="1">
              <a:lnSpc>
                <a:spcPct val="150000"/>
              </a:lnSpc>
              <a:buFont typeface="Wingdings" pitchFamily="2" charset="2"/>
              <a:buChar char="ü"/>
            </a:pPr>
            <a:r>
              <a:rPr lang="ar-JO" sz="2000" dirty="0">
                <a:latin typeface="Arial" panose="020B0604020202020204" pitchFamily="34" charset="0"/>
                <a:cs typeface="Arial" panose="020B0604020202020204" pitchFamily="34" charset="0"/>
              </a:rPr>
              <a:t>تحليل علاقة الإعلام ببُنى المجتمع من حيث القوة، الهيمنة، ودور الإعلام كمنصة للنقاش</a:t>
            </a:r>
          </a:p>
          <a:p>
            <a:pPr marL="342900" indent="-342900" algn="r" rtl="1">
              <a:lnSpc>
                <a:spcPct val="150000"/>
              </a:lnSpc>
              <a:buFont typeface="Wingdings" pitchFamily="2" charset="2"/>
              <a:buChar char="ü"/>
            </a:pPr>
            <a:r>
              <a:rPr lang="ar-JO" sz="2000" dirty="0">
                <a:latin typeface="Arial" panose="020B0604020202020204" pitchFamily="34" charset="0"/>
                <a:cs typeface="Arial" panose="020B0604020202020204" pitchFamily="34" charset="0"/>
              </a:rPr>
              <a:t>التعرّف على تحولات الجمهور من الجمهور التقليدي إلى الجمهور الرقمي والهجين</a:t>
            </a:r>
          </a:p>
          <a:p>
            <a:pPr marL="342900" indent="-342900" algn="r" rtl="1">
              <a:lnSpc>
                <a:spcPct val="150000"/>
              </a:lnSpc>
              <a:buFont typeface="Wingdings" pitchFamily="2" charset="2"/>
              <a:buChar char="ü"/>
            </a:pPr>
            <a:r>
              <a:rPr lang="ar-JO" sz="2000" dirty="0">
                <a:latin typeface="Arial" panose="020B0604020202020204" pitchFamily="34" charset="0"/>
                <a:cs typeface="Arial" panose="020B0604020202020204" pitchFamily="34" charset="0"/>
              </a:rPr>
              <a:t>استكشاف المجال العام الرقمي ودور الإعلام الجديد في تعزيز المشاركة المدنية</a:t>
            </a:r>
          </a:p>
          <a:p>
            <a:pPr marL="342900" indent="-342900" algn="r" rtl="1">
              <a:lnSpc>
                <a:spcPct val="150000"/>
              </a:lnSpc>
              <a:buFont typeface="Wingdings" pitchFamily="2" charset="2"/>
              <a:buChar char="ü"/>
            </a:pPr>
            <a:r>
              <a:rPr lang="ar-JO" sz="2000" dirty="0">
                <a:latin typeface="Arial" panose="020B0604020202020204" pitchFamily="34" charset="0"/>
                <a:cs typeface="Arial" panose="020B0604020202020204" pitchFamily="34" charset="0"/>
              </a:rPr>
              <a:t>مناقشة التحديات الإعلامية المعاصرة مثل التضليل، الفجوة الرقمية، والخصوصية</a:t>
            </a:r>
          </a:p>
          <a:p>
            <a:pPr marL="342900" indent="-342900" algn="r" rtl="1">
              <a:lnSpc>
                <a:spcPct val="150000"/>
              </a:lnSpc>
              <a:buFont typeface="Wingdings" pitchFamily="2" charset="2"/>
              <a:buChar char="ü"/>
            </a:pPr>
            <a:r>
              <a:rPr lang="ar-JO" sz="2000" dirty="0">
                <a:latin typeface="Arial" panose="020B0604020202020204" pitchFamily="34" charset="0"/>
                <a:cs typeface="Arial" panose="020B0604020202020204" pitchFamily="34" charset="0"/>
              </a:rPr>
              <a:t>تطبيق المفاهيم على أمثلة عملية من المبادرات الإعلامية والمجتمعية غير الجدلية</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pic>
        <p:nvPicPr>
          <p:cNvPr id="4" name="Picture 3">
            <a:extLst>
              <a:ext uri="{FF2B5EF4-FFF2-40B4-BE49-F238E27FC236}">
                <a16:creationId xmlns:a16="http://schemas.microsoft.com/office/drawing/2014/main" id="{62EDE4E9-4D6F-9448-AAB7-954797EADC7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359798"/>
            <a:ext cx="4329564" cy="34982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4012786" y="401867"/>
            <a:ext cx="7614945" cy="661207"/>
          </a:xfrm>
          <a:prstGeom prst="rect">
            <a:avLst/>
          </a:prstGeom>
          <a:noFill/>
        </p:spPr>
        <p:txBody>
          <a:bodyPr wrap="square" rtlCol="0">
            <a:spAutoFit/>
          </a:bodyPr>
          <a:lstStyle/>
          <a:p>
            <a:pPr algn="just" rtl="1">
              <a:lnSpc>
                <a:spcPct val="150000"/>
              </a:lnSpc>
            </a:pPr>
            <a:r>
              <a:rPr lang="ar-JO" sz="2800" b="1" dirty="0">
                <a:solidFill>
                  <a:srgbClr val="C00000"/>
                </a:solidFill>
                <a:latin typeface="Arial" panose="020B0604020202020204" pitchFamily="34" charset="0"/>
                <a:cs typeface="Arial" panose="020B0604020202020204" pitchFamily="34" charset="0"/>
              </a:rPr>
              <a:t>الإعلام وبنى المجتمع : مفاهيم أساسية </a:t>
            </a:r>
            <a:endParaRPr lang="ar-JO" sz="28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380010" y="1168607"/>
            <a:ext cx="11368897" cy="1685846"/>
          </a:xfrm>
          <a:prstGeom prst="rect">
            <a:avLst/>
          </a:prstGeom>
          <a:noFill/>
        </p:spPr>
        <p:txBody>
          <a:bodyPr wrap="square" rtlCol="0">
            <a:spAutoFit/>
          </a:bodyPr>
          <a:lstStyle/>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يربط هذا المحور ثلاث مجموعات مفاهيمية أساسية: القوة/الهيمنة (كيف تستخدم البنى الإعلامية سلطتها الثقافية)، المجال العام (فضاء النقاش العام وسُبل تشكّله)، والمشاركة المدنية (أشكال انخراط الأفراد في هموم المجتمع).</a:t>
            </a: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الهدف فهم كيف يعمل الإعلام كآلية اجتماعية لدى إنتاج/توزيع المعاني وتأثيره على سلوك المجتمع.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graphicFrame>
        <p:nvGraphicFramePr>
          <p:cNvPr id="2" name="Diagram 1">
            <a:extLst>
              <a:ext uri="{FF2B5EF4-FFF2-40B4-BE49-F238E27FC236}">
                <a16:creationId xmlns:a16="http://schemas.microsoft.com/office/drawing/2014/main" id="{81749D4F-6DBF-5445-A64D-3CAC3B8183C1}"/>
              </a:ext>
            </a:extLst>
          </p:cNvPr>
          <p:cNvGraphicFramePr/>
          <p:nvPr>
            <p:extLst>
              <p:ext uri="{D42A27DB-BD31-4B8C-83A1-F6EECF244321}">
                <p14:modId xmlns:p14="http://schemas.microsoft.com/office/powerpoint/2010/main" val="1478886894"/>
              </p:ext>
            </p:extLst>
          </p:nvPr>
        </p:nvGraphicFramePr>
        <p:xfrm>
          <a:off x="2280062" y="3217649"/>
          <a:ext cx="8134598" cy="3098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480869" y="471501"/>
            <a:ext cx="7614945" cy="661207"/>
          </a:xfrm>
          <a:prstGeom prst="rect">
            <a:avLst/>
          </a:prstGeom>
          <a:noFill/>
        </p:spPr>
        <p:txBody>
          <a:bodyPr wrap="square" rtlCol="0">
            <a:spAutoFit/>
          </a:bodyPr>
          <a:lstStyle/>
          <a:p>
            <a:pPr algn="ctr" rtl="1">
              <a:lnSpc>
                <a:spcPct val="150000"/>
              </a:lnSpc>
            </a:pPr>
            <a:r>
              <a:rPr lang="ar-JO" sz="2800" b="1" dirty="0">
                <a:solidFill>
                  <a:srgbClr val="C00000"/>
                </a:solidFill>
                <a:latin typeface="Arial" panose="020B0604020202020204" pitchFamily="34" charset="0"/>
                <a:cs typeface="Arial" panose="020B0604020202020204" pitchFamily="34" charset="0"/>
              </a:rPr>
              <a:t>الإعلام كمؤسسة أجتماعية </a:t>
            </a:r>
            <a:endParaRPr lang="ar-JO" sz="28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265043" y="1168607"/>
            <a:ext cx="11661913" cy="5009833"/>
          </a:xfrm>
          <a:prstGeom prst="rect">
            <a:avLst/>
          </a:prstGeom>
          <a:noFill/>
        </p:spPr>
        <p:txBody>
          <a:bodyPr wrap="square" rtlCol="0">
            <a:spAutoFit/>
          </a:bodyPr>
          <a:lstStyle/>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الإعلام يُعد من أهم المؤسسات الاجتماعية التي تؤثر في تشكيل الرأي العام، وتعيد إنتاج القيم والمعايير الثقافية.</a:t>
            </a: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وفقًا لـ</a:t>
            </a:r>
            <a:r>
              <a:rPr lang="en-US" sz="2400" dirty="0">
                <a:solidFill>
                  <a:schemeClr val="accent1"/>
                </a:solidFill>
                <a:latin typeface="Arial" panose="020B0604020202020204" pitchFamily="34" charset="0"/>
                <a:cs typeface="Arial" panose="020B0604020202020204" pitchFamily="34" charset="0"/>
              </a:rPr>
              <a:t>McQuail</a:t>
            </a:r>
            <a:r>
              <a:rPr lang="ar-SA" sz="2400" dirty="0">
                <a:solidFill>
                  <a:schemeClr val="accent1"/>
                </a:solidFill>
                <a:latin typeface="Arial" panose="020B0604020202020204" pitchFamily="34" charset="0"/>
                <a:cs typeface="Arial" panose="020B0604020202020204" pitchFamily="34" charset="0"/>
              </a:rPr>
              <a:t> </a:t>
            </a:r>
            <a:r>
              <a:rPr lang="en-US" sz="2400" dirty="0">
                <a:solidFill>
                  <a:schemeClr val="accent1"/>
                </a:solidFill>
                <a:latin typeface="Arial" panose="020B0604020202020204" pitchFamily="34" charset="0"/>
                <a:cs typeface="Arial" panose="020B0604020202020204" pitchFamily="34" charset="0"/>
              </a:rPr>
              <a:t>، </a:t>
            </a:r>
            <a:r>
              <a:rPr lang="ar-JO" sz="2400" dirty="0">
                <a:solidFill>
                  <a:schemeClr val="accent1"/>
                </a:solidFill>
                <a:latin typeface="Arial" panose="020B0604020202020204" pitchFamily="34" charset="0"/>
                <a:cs typeface="Arial" panose="020B0604020202020204" pitchFamily="34" charset="0"/>
              </a:rPr>
              <a:t>فإن الإعلام لا ينقل المعلومات فقط، بل يساهم في بناء الواقع الاجتماعي من خلال اختيار المحتوى وتحديد الأولويات.</a:t>
            </a:r>
          </a:p>
          <a:p>
            <a:pPr marL="342900" indent="-342900" algn="just" rtl="1">
              <a:lnSpc>
                <a:spcPct val="150000"/>
              </a:lnSpc>
              <a:buFont typeface="Wingdings" pitchFamily="2" charset="2"/>
              <a:buChar char="Ø"/>
            </a:pPr>
            <a:r>
              <a:rPr lang="ar-JO" sz="2400" dirty="0">
                <a:solidFill>
                  <a:schemeClr val="accent1">
                    <a:lumMod val="75000"/>
                  </a:schemeClr>
                </a:solidFill>
                <a:latin typeface="Arial" panose="020B0604020202020204" pitchFamily="34" charset="0"/>
                <a:cs typeface="Arial" panose="020B0604020202020204" pitchFamily="34" charset="0"/>
              </a:rPr>
              <a:t>الإعلام يعكس ويعيد تشكيل البُنى الاجتماعية</a:t>
            </a:r>
          </a:p>
          <a:p>
            <a:pPr marL="342900" indent="-342900" algn="just" rtl="1">
              <a:lnSpc>
                <a:spcPct val="150000"/>
              </a:lnSpc>
              <a:buFont typeface="Wingdings" pitchFamily="2" charset="2"/>
              <a:buChar char="Ø"/>
            </a:pPr>
            <a:r>
              <a:rPr lang="ar-JO" sz="2400" dirty="0">
                <a:solidFill>
                  <a:schemeClr val="accent1">
                    <a:lumMod val="75000"/>
                  </a:schemeClr>
                </a:solidFill>
                <a:latin typeface="Arial" panose="020B0604020202020204" pitchFamily="34" charset="0"/>
                <a:cs typeface="Arial" panose="020B0604020202020204" pitchFamily="34" charset="0"/>
              </a:rPr>
              <a:t>له دور في التنشئة الاجتماعية والتأثير الثقافي</a:t>
            </a:r>
          </a:p>
          <a:p>
            <a:pPr marL="342900" indent="-342900" algn="r" rtl="1">
              <a:lnSpc>
                <a:spcPct val="150000"/>
              </a:lnSpc>
              <a:buFont typeface="Wingdings" pitchFamily="2" charset="2"/>
              <a:buChar char="Ø"/>
            </a:pPr>
            <a:r>
              <a:rPr lang="ar-JO" sz="2400" dirty="0">
                <a:solidFill>
                  <a:schemeClr val="accent1">
                    <a:lumMod val="75000"/>
                  </a:schemeClr>
                </a:solidFill>
                <a:latin typeface="Arial" panose="020B0604020202020204" pitchFamily="34" charset="0"/>
                <a:cs typeface="Arial" panose="020B0604020202020204" pitchFamily="34" charset="0"/>
              </a:rPr>
              <a:t>يتفاعل مع مؤسسات أخرى مثل التعليم والسياسة والاقتصاد</a:t>
            </a:r>
          </a:p>
          <a:p>
            <a:pPr algn="r" rtl="1">
              <a:lnSpc>
                <a:spcPct val="150000"/>
              </a:lnSpc>
            </a:pPr>
            <a:endParaRPr lang="ar-JO" sz="2400" u="sng" dirty="0">
              <a:solidFill>
                <a:srgbClr val="C00000"/>
              </a:solidFill>
              <a:latin typeface="Arial" panose="020B0604020202020204" pitchFamily="34" charset="0"/>
              <a:cs typeface="Arial" panose="020B0604020202020204" pitchFamily="34" charset="0"/>
            </a:endParaRPr>
          </a:p>
          <a:p>
            <a:pPr rtl="1">
              <a:lnSpc>
                <a:spcPct val="150000"/>
              </a:lnSpc>
            </a:pPr>
            <a:r>
              <a:rPr lang="ar-JO" sz="2400" u="sng" dirty="0">
                <a:solidFill>
                  <a:srgbClr val="C00000"/>
                </a:solidFill>
                <a:latin typeface="Arial" panose="020B0604020202020204" pitchFamily="34" charset="0"/>
                <a:cs typeface="Arial" panose="020B0604020202020204" pitchFamily="34" charset="0"/>
              </a:rPr>
              <a:t>"</a:t>
            </a:r>
            <a:r>
              <a:rPr lang="en-US" sz="2400" u="sng" dirty="0">
                <a:solidFill>
                  <a:srgbClr val="C00000"/>
                </a:solidFill>
                <a:latin typeface="Arial" panose="020B0604020202020204" pitchFamily="34" charset="0"/>
                <a:cs typeface="Arial" panose="020B0604020202020204" pitchFamily="34" charset="0"/>
              </a:rPr>
              <a:t>Mass media are not just channels of communication but institutions that shape society." </a:t>
            </a:r>
            <a:r>
              <a:rPr lang="en-US" sz="2400" dirty="0">
                <a:solidFill>
                  <a:schemeClr val="accent1"/>
                </a:solidFill>
                <a:latin typeface="Arial" panose="020B0604020202020204" pitchFamily="34" charset="0"/>
                <a:cs typeface="Arial" panose="020B0604020202020204" pitchFamily="34" charset="0"/>
              </a:rPr>
              <a:t>— McQuail, 2010</a:t>
            </a:r>
            <a:endParaRPr lang="ar-JO" sz="2400" dirty="0">
              <a:solidFill>
                <a:schemeClr val="accent1"/>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Tree>
    <p:extLst>
      <p:ext uri="{BB962C8B-B14F-4D97-AF65-F5344CB8AC3E}">
        <p14:creationId xmlns:p14="http://schemas.microsoft.com/office/powerpoint/2010/main" val="216550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162150" y="366118"/>
            <a:ext cx="7614945" cy="742511"/>
          </a:xfrm>
          <a:prstGeom prst="rect">
            <a:avLst/>
          </a:prstGeom>
          <a:noFill/>
        </p:spPr>
        <p:txBody>
          <a:bodyPr wrap="square" rtlCol="0">
            <a:spAutoFit/>
          </a:bodyPr>
          <a:lstStyle/>
          <a:p>
            <a:pPr algn="ctr" rtl="1">
              <a:lnSpc>
                <a:spcPct val="150000"/>
              </a:lnSpc>
            </a:pPr>
            <a:r>
              <a:rPr lang="ar-SA" sz="3200" b="1" dirty="0">
                <a:solidFill>
                  <a:srgbClr val="C00000"/>
                </a:solidFill>
                <a:latin typeface="Al Nile" pitchFamily="2" charset="-78"/>
                <a:cs typeface="+mj-cs"/>
              </a:rPr>
              <a:t>المجتمع</a:t>
            </a:r>
            <a:r>
              <a:rPr lang="ar-SA" sz="2800" b="1" dirty="0">
                <a:solidFill>
                  <a:srgbClr val="C00000"/>
                </a:solidFill>
                <a:latin typeface="Al Nile" pitchFamily="2" charset="-78"/>
                <a:cs typeface="+mj-cs"/>
              </a:rPr>
              <a:t> كمنظومة علاقات </a:t>
            </a:r>
            <a:endParaRPr lang="ar-JO" sz="2800" b="1" dirty="0">
              <a:solidFill>
                <a:schemeClr val="accent1">
                  <a:lumMod val="75000"/>
                </a:schemeClr>
              </a:solidFill>
              <a:latin typeface="Arial" panose="020B0604020202020204" pitchFamily="34" charset="0"/>
              <a:cs typeface="+mj-cs"/>
            </a:endParaRP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2"/>
            <a:ext cx="819590"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٠٢</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1587705" y="1108630"/>
            <a:ext cx="10156991" cy="5399048"/>
          </a:xfrm>
        </p:spPr>
        <p:txBody>
          <a:bodyPr/>
          <a:lstStyle/>
          <a:p>
            <a:pPr marL="0" indent="0" algn="r">
              <a:buNone/>
            </a:pPr>
            <a:r>
              <a:rPr lang="ar-JO" sz="2400" u="sng" dirty="0">
                <a:solidFill>
                  <a:srgbClr val="C00000"/>
                </a:solidFill>
              </a:rPr>
              <a:t>كيف يمكن أن يؤثر الإعلام في تشكيل قيم المجتمع دون أن يكون موجّهًا سياسيًا؟</a:t>
            </a:r>
            <a:br>
              <a:rPr lang="ar-JO" sz="2400" u="sng" dirty="0">
                <a:solidFill>
                  <a:srgbClr val="C00000"/>
                </a:solidFill>
              </a:rPr>
            </a:br>
            <a:endParaRPr lang="ar-JO" sz="2400" b="0" i="0" u="sng" strike="noStrike" dirty="0">
              <a:solidFill>
                <a:srgbClr val="C00000"/>
              </a:solidFill>
              <a:effectLst/>
            </a:endParaRPr>
          </a:p>
          <a:p>
            <a:pPr marL="0" indent="0" algn="r">
              <a:buNone/>
            </a:pPr>
            <a:r>
              <a:rPr lang="ar-JO" sz="2400" b="0" i="0" u="none" strike="noStrike" dirty="0">
                <a:solidFill>
                  <a:schemeClr val="accent1"/>
                </a:solidFill>
                <a:effectLst/>
              </a:rPr>
              <a:t>المجتمع يُفهم على أنه شبكة من العلاقات بين الأفراد والمؤسسات، تحكمها قيم ومعايير مشتركة.</a:t>
            </a:r>
          </a:p>
          <a:p>
            <a:pPr marL="0" indent="0" algn="r">
              <a:buNone/>
            </a:pPr>
            <a:r>
              <a:rPr lang="ar-JO" sz="2400" b="0" i="0" u="none" strike="noStrike" dirty="0">
                <a:solidFill>
                  <a:schemeClr val="accent1"/>
                </a:solidFill>
                <a:effectLst/>
              </a:rPr>
              <a:t>والإعلام يتفاعل مع هذه المنظومة من خلال نقل الرسائل، وتشكيل التصورات، وتحديد ما يُعتبر مهمًا أو هامشيًا.</a:t>
            </a:r>
          </a:p>
          <a:p>
            <a:pPr marL="0" indent="0" algn="r">
              <a:buNone/>
            </a:pPr>
            <a:endParaRPr lang="ar-JO" sz="2400" b="0" i="0" u="none" strike="noStrike" dirty="0">
              <a:solidFill>
                <a:schemeClr val="accent1"/>
              </a:solidFill>
              <a:effectLst/>
            </a:endParaRPr>
          </a:p>
          <a:p>
            <a:pPr algn="r" rtl="1">
              <a:buFont typeface="Arial" panose="020B0604020202020204" pitchFamily="34" charset="0"/>
              <a:buChar char="•"/>
            </a:pPr>
            <a:r>
              <a:rPr lang="ar-JO" sz="2400" b="0" i="0" u="none" strike="noStrike" dirty="0">
                <a:solidFill>
                  <a:schemeClr val="accent1"/>
                </a:solidFill>
                <a:effectLst/>
              </a:rPr>
              <a:t>الإعلام لا يعمل في فراغ، بل ضمن سياق اجتماعي وثقافي</a:t>
            </a:r>
          </a:p>
          <a:p>
            <a:pPr algn="r" rtl="1">
              <a:buFont typeface="Arial" panose="020B0604020202020204" pitchFamily="34" charset="0"/>
              <a:buChar char="•"/>
            </a:pPr>
            <a:r>
              <a:rPr lang="ar-JO" sz="2400" b="0" i="0" u="none" strike="noStrike" dirty="0">
                <a:solidFill>
                  <a:schemeClr val="accent1"/>
                </a:solidFill>
                <a:effectLst/>
              </a:rPr>
              <a:t>العلاقة بين الإعلام والمجتمع علاقة تبادلية: كل منهما يؤثر ويتأثر بالآخر</a:t>
            </a:r>
          </a:p>
          <a:p>
            <a:pPr algn="r" rtl="1">
              <a:buFont typeface="Arial" panose="020B0604020202020204" pitchFamily="34" charset="0"/>
              <a:buChar char="•"/>
            </a:pPr>
            <a:endParaRPr lang="ar-JO" sz="2400" dirty="0">
              <a:solidFill>
                <a:schemeClr val="accent1"/>
              </a:solidFill>
            </a:endParaRPr>
          </a:p>
          <a:p>
            <a:pPr algn="r" rtl="1">
              <a:buFont typeface="Arial" panose="020B0604020202020204" pitchFamily="34" charset="0"/>
              <a:buChar char="•"/>
            </a:pPr>
            <a:r>
              <a:rPr lang="ar-JO" sz="2000" u="sng" dirty="0">
                <a:solidFill>
                  <a:srgbClr val="C00000"/>
                </a:solidFill>
              </a:rPr>
              <a:t>هل يمكن للإعلام أن يُحدث تغييرًا اجتماعيًا دون دعم من مؤسسات أخرى؟</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14" name="Picture 13">
            <a:extLst>
              <a:ext uri="{FF2B5EF4-FFF2-40B4-BE49-F238E27FC236}">
                <a16:creationId xmlns:a16="http://schemas.microsoft.com/office/drawing/2014/main" id="{5818DB53-85B6-9A47-9E14-B90510A648EB}"/>
              </a:ext>
            </a:extLst>
          </p:cNvPr>
          <p:cNvPicPr>
            <a:picLocks noChangeAspect="1"/>
          </p:cNvPicPr>
          <p:nvPr/>
        </p:nvPicPr>
        <p:blipFill rotWithShape="1">
          <a:blip r:embed="rId3">
            <a:extLst>
              <a:ext uri="{28A0092B-C50C-407E-A947-70E740481C1C}">
                <a14:useLocalDpi xmlns:a14="http://schemas.microsoft.com/office/drawing/2010/main" val="0"/>
              </a:ext>
            </a:extLst>
          </a:blip>
          <a:srcRect b="7234"/>
          <a:stretch/>
        </p:blipFill>
        <p:spPr>
          <a:xfrm>
            <a:off x="0" y="3507839"/>
            <a:ext cx="3962400" cy="3350161"/>
          </a:xfrm>
          <a:prstGeom prst="rect">
            <a:avLst/>
          </a:prstGeom>
        </p:spPr>
      </p:pic>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196709"/>
            <a:ext cx="11780791" cy="55623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64727" y="483066"/>
            <a:ext cx="7614945" cy="742511"/>
          </a:xfrm>
          <a:prstGeom prst="rect">
            <a:avLst/>
          </a:prstGeom>
          <a:noFill/>
        </p:spPr>
        <p:txBody>
          <a:bodyPr wrap="square" rtlCol="0">
            <a:spAutoFit/>
          </a:bodyPr>
          <a:lstStyle/>
          <a:p>
            <a:pPr algn="ctr" rtl="1">
              <a:lnSpc>
                <a:spcPct val="150000"/>
              </a:lnSpc>
            </a:pPr>
            <a:r>
              <a:rPr lang="ar-SA" sz="3200" b="1" dirty="0">
                <a:solidFill>
                  <a:srgbClr val="C00000"/>
                </a:solidFill>
                <a:latin typeface="Al Nile" pitchFamily="2" charset="-78"/>
                <a:cs typeface="+mj-cs"/>
              </a:rPr>
              <a:t>المجال العام والعصر الرقمي </a:t>
            </a:r>
            <a:endParaRPr lang="ar-JO" sz="3200" b="1" dirty="0">
              <a:solidFill>
                <a:schemeClr val="accent1">
                  <a:lumMod val="75000"/>
                </a:schemeClr>
              </a:solidFill>
              <a:latin typeface="Arial" panose="020B0604020202020204" pitchFamily="34" charset="0"/>
              <a:cs typeface="+mj-cs"/>
            </a:endParaRPr>
          </a:p>
        </p:txBody>
      </p:sp>
      <p:sp>
        <p:nvSpPr>
          <p:cNvPr id="5" name="Rectangle 4"/>
          <p:cNvSpPr/>
          <p:nvPr/>
        </p:nvSpPr>
        <p:spPr>
          <a:xfrm>
            <a:off x="595215" y="791951"/>
            <a:ext cx="803108" cy="8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608025" y="969198"/>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6592550" y="1666830"/>
            <a:ext cx="5181600" cy="4933283"/>
          </a:xfrm>
        </p:spPr>
        <p:txBody>
          <a:bodyPr>
            <a:normAutofit fontScale="92500" lnSpcReduction="20000"/>
          </a:bodyPr>
          <a:lstStyle/>
          <a:p>
            <a:pPr marL="0" indent="0" algn="just" rtl="1">
              <a:lnSpc>
                <a:spcPct val="150000"/>
              </a:lnSpc>
              <a:buNone/>
            </a:pPr>
            <a:r>
              <a:rPr lang="ar-JO" sz="2400" b="0" i="0" u="none" strike="noStrike" dirty="0">
                <a:solidFill>
                  <a:schemeClr val="accent1">
                    <a:lumMod val="75000"/>
                  </a:schemeClr>
                </a:solidFill>
                <a:effectLst/>
              </a:rPr>
              <a:t>يُعرّف "المجال العام" بأنه فضاء للنقاش العقلاني بين المواطنين حول القضايا العامة، كما صاغه يورغن هابرماس (</a:t>
            </a:r>
            <a:r>
              <a:rPr lang="en-US" sz="2400" b="0" i="0" u="none" strike="noStrike" dirty="0">
                <a:solidFill>
                  <a:schemeClr val="accent1">
                    <a:lumMod val="75000"/>
                  </a:schemeClr>
                </a:solidFill>
                <a:effectLst/>
              </a:rPr>
              <a:t>Habermas, 1989).</a:t>
            </a:r>
          </a:p>
          <a:p>
            <a:pPr algn="just" rtl="1">
              <a:lnSpc>
                <a:spcPct val="150000"/>
              </a:lnSpc>
              <a:buFont typeface="Arial" panose="020B0604020202020204" pitchFamily="34" charset="0"/>
              <a:buChar char="•"/>
            </a:pPr>
            <a:r>
              <a:rPr lang="ar-JO" sz="2400" b="0" i="0" u="none" strike="noStrike" dirty="0">
                <a:solidFill>
                  <a:schemeClr val="accent1">
                    <a:lumMod val="75000"/>
                  </a:schemeClr>
                </a:solidFill>
                <a:effectLst/>
              </a:rPr>
              <a:t>في العصر الرقمي، تحوّل هذا المجال إلى فضاء افتراضي عبر منصات التواصل الاجتماعي، مما أتاح فرصًا أوسع للتعبير والمشاركة، لكنه خضع أيضًا لهيمنة خوارزميات الشركات الرقمية</a:t>
            </a:r>
          </a:p>
          <a:p>
            <a:pPr algn="just" rtl="1">
              <a:lnSpc>
                <a:spcPct val="150000"/>
              </a:lnSpc>
              <a:buFont typeface="Arial" panose="020B0604020202020204" pitchFamily="34" charset="0"/>
              <a:buChar char="•"/>
            </a:pPr>
            <a:r>
              <a:rPr lang="ar-JO" sz="2400" b="0" i="0" u="none" strike="noStrike" dirty="0">
                <a:solidFill>
                  <a:schemeClr val="accent1">
                    <a:lumMod val="75000"/>
                  </a:schemeClr>
                </a:solidFill>
                <a:effectLst/>
              </a:rPr>
              <a:t>الإعلام الجديد أعاد تشكيل المجال العام من خلال إتاحة أدوات تفاعلية، لكنه يواجه تحديات تتعلق بالاستقطاب، التضليل، والرقابة</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
        <p:nvSpPr>
          <p:cNvPr id="4" name="Content Placeholder 3">
            <a:extLst>
              <a:ext uri="{FF2B5EF4-FFF2-40B4-BE49-F238E27FC236}">
                <a16:creationId xmlns:a16="http://schemas.microsoft.com/office/drawing/2014/main" id="{BA82CF31-99B1-AA49-B42D-2314D1F18814}"/>
              </a:ext>
            </a:extLst>
          </p:cNvPr>
          <p:cNvSpPr>
            <a:spLocks noGrp="1"/>
          </p:cNvSpPr>
          <p:nvPr>
            <p:ph sz="half" idx="2"/>
          </p:nvPr>
        </p:nvSpPr>
        <p:spPr>
          <a:xfrm>
            <a:off x="595215" y="1666831"/>
            <a:ext cx="5181600" cy="4933283"/>
          </a:xfrm>
        </p:spPr>
        <p:txBody>
          <a:bodyPr>
            <a:normAutofit fontScale="92500" lnSpcReduction="20000"/>
          </a:bodyPr>
          <a:lstStyle/>
          <a:p>
            <a:pPr algn="just" rtl="1">
              <a:lnSpc>
                <a:spcPct val="170000"/>
              </a:lnSpc>
              <a:buFont typeface="Arial" panose="020B0604020202020204" pitchFamily="34" charset="0"/>
              <a:buChar char="•"/>
            </a:pPr>
            <a:r>
              <a:rPr lang="ar-JO" sz="2600" b="0" i="0" u="none" strike="noStrike" dirty="0">
                <a:solidFill>
                  <a:srgbClr val="0070C0"/>
                </a:solidFill>
                <a:effectLst/>
              </a:rPr>
              <a:t>الإعلام التقليدي كان يُعتبر وسيطًا رئيسيًا في تشكيل هذا المجال، من خلال الصحف والبرامج الحوارية</a:t>
            </a:r>
          </a:p>
          <a:p>
            <a:pPr algn="just" rtl="1">
              <a:lnSpc>
                <a:spcPct val="170000"/>
              </a:lnSpc>
              <a:buFont typeface="Arial" panose="020B0604020202020204" pitchFamily="34" charset="0"/>
              <a:buChar char="•"/>
            </a:pPr>
            <a:r>
              <a:rPr lang="ar-JO" sz="2600" b="0" i="0" u="none" strike="noStrike" dirty="0">
                <a:solidFill>
                  <a:srgbClr val="0070C0"/>
                </a:solidFill>
                <a:effectLst/>
              </a:rPr>
              <a:t>المجال العام يقوم على حرية التعبير وتعدد الآراء</a:t>
            </a:r>
          </a:p>
          <a:p>
            <a:pPr algn="just" rtl="1">
              <a:lnSpc>
                <a:spcPct val="170000"/>
              </a:lnSpc>
              <a:buFont typeface="Arial" panose="020B0604020202020204" pitchFamily="34" charset="0"/>
              <a:buChar char="•"/>
            </a:pPr>
            <a:r>
              <a:rPr lang="ar-JO" sz="2600" b="0" i="0" u="none" strike="noStrike" dirty="0">
                <a:solidFill>
                  <a:srgbClr val="0070C0"/>
                </a:solidFill>
                <a:effectLst/>
              </a:rPr>
              <a:t>الإعلام يحدد من يشارك في النقاش ومن يُستبعد</a:t>
            </a:r>
          </a:p>
          <a:p>
            <a:pPr algn="just" rtl="1">
              <a:lnSpc>
                <a:spcPct val="170000"/>
              </a:lnSpc>
              <a:buFont typeface="Arial" panose="020B0604020202020204" pitchFamily="34" charset="0"/>
              <a:buChar char="•"/>
            </a:pPr>
            <a:r>
              <a:rPr lang="ar-JO" sz="2600" b="0" i="0" u="none" strike="noStrike" dirty="0">
                <a:solidFill>
                  <a:srgbClr val="0070C0"/>
                </a:solidFill>
                <a:effectLst/>
              </a:rPr>
              <a:t>المجال العام يتأثر بالبُنى الاقتصادية والسياسية</a:t>
            </a:r>
          </a:p>
          <a:p>
            <a:pPr algn="r" rtl="1">
              <a:lnSpc>
                <a:spcPct val="170000"/>
              </a:lnSpc>
              <a:buFont typeface="Arial" panose="020B0604020202020204" pitchFamily="34" charset="0"/>
              <a:buChar char="•"/>
            </a:pPr>
            <a:r>
              <a:rPr lang="ar-JO" sz="2200" b="0" i="0" u="sng" strike="noStrike" dirty="0">
                <a:solidFill>
                  <a:srgbClr val="C00000"/>
                </a:solidFill>
                <a:effectLst/>
              </a:rPr>
              <a:t>هل يمكن اعتبار التعليقات على منشورات فيسبوك جزءًا من المجال العام؟</a:t>
            </a:r>
            <a:br>
              <a:rPr lang="ar-JO" sz="2200" b="0" i="0" u="sng" strike="noStrike" dirty="0">
                <a:solidFill>
                  <a:srgbClr val="C00000"/>
                </a:solidFill>
                <a:effectLst/>
              </a:rPr>
            </a:br>
            <a:endParaRPr lang="ar-JO" sz="2200" b="0" i="0" u="sng" strike="noStrike" dirty="0">
              <a:solidFill>
                <a:srgbClr val="C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31983702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139247"/>
            <a:ext cx="11780791" cy="5591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64727" y="478039"/>
            <a:ext cx="7614945" cy="742511"/>
          </a:xfrm>
          <a:prstGeom prst="rect">
            <a:avLst/>
          </a:prstGeom>
          <a:noFill/>
        </p:spPr>
        <p:txBody>
          <a:bodyPr wrap="square" rtlCol="0">
            <a:spAutoFit/>
          </a:bodyPr>
          <a:lstStyle/>
          <a:p>
            <a:pPr algn="ctr" rtl="1">
              <a:lnSpc>
                <a:spcPct val="150000"/>
              </a:lnSpc>
            </a:pPr>
            <a:r>
              <a:rPr lang="ar-SA" sz="3200" b="1" dirty="0">
                <a:solidFill>
                  <a:srgbClr val="C00000"/>
                </a:solidFill>
                <a:latin typeface="Al Nile" pitchFamily="2" charset="-78"/>
                <a:cs typeface="+mj-cs"/>
              </a:rPr>
              <a:t>المجال العام والعصر الرقمي </a:t>
            </a:r>
            <a:endParaRPr lang="ar-JO" sz="3200" b="1" dirty="0">
              <a:solidFill>
                <a:schemeClr val="accent1">
                  <a:lumMod val="75000"/>
                </a:schemeClr>
              </a:solidFill>
              <a:latin typeface="Arial" panose="020B0604020202020204" pitchFamily="34" charset="0"/>
              <a:cs typeface="+mj-cs"/>
            </a:endParaRPr>
          </a:p>
        </p:txBody>
      </p:sp>
      <p:sp>
        <p:nvSpPr>
          <p:cNvPr id="5" name="Rectangle 4"/>
          <p:cNvSpPr/>
          <p:nvPr/>
        </p:nvSpPr>
        <p:spPr>
          <a:xfrm>
            <a:off x="595215" y="791950"/>
            <a:ext cx="803108" cy="7694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604125" y="965921"/>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٠٤</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6096001" y="1448790"/>
            <a:ext cx="5672446" cy="5089422"/>
          </a:xfrm>
        </p:spPr>
        <p:txBody>
          <a:bodyPr>
            <a:normAutofit fontScale="92500"/>
          </a:bodyPr>
          <a:lstStyle/>
          <a:p>
            <a:pPr algn="just" rtl="1">
              <a:lnSpc>
                <a:spcPct val="160000"/>
              </a:lnSpc>
              <a:buFont typeface="Arial" panose="020B0604020202020204" pitchFamily="34" charset="0"/>
              <a:buChar char="•"/>
            </a:pPr>
            <a:r>
              <a:rPr lang="ar-JO" sz="2200" b="0" i="0" u="none" strike="noStrike" dirty="0">
                <a:solidFill>
                  <a:srgbClr val="000000"/>
                </a:solidFill>
                <a:effectLst/>
              </a:rPr>
              <a:t>مع تطور الإعلام الرقمي، انتقل المجال العام إلى الفضاء الافتراضي، حيث أصبح بإمكان الأفراد التعبير والمشاركة عبر المنصات الرقمية.</a:t>
            </a:r>
          </a:p>
          <a:p>
            <a:pPr algn="just" rtl="1">
              <a:lnSpc>
                <a:spcPct val="160000"/>
              </a:lnSpc>
              <a:buFont typeface="Arial" panose="020B0604020202020204" pitchFamily="34" charset="0"/>
              <a:buChar char="•"/>
            </a:pPr>
            <a:r>
              <a:rPr lang="ar-JO" sz="2200" b="0" i="0" u="none" strike="noStrike" dirty="0">
                <a:solidFill>
                  <a:srgbClr val="000000"/>
                </a:solidFill>
                <a:effectLst/>
              </a:rPr>
              <a:t>هذا التحول أتاح فرصًا جديدة لكنه خلق تحديات تتعلق بالاستقطاب، التضليل، والرقابة</a:t>
            </a:r>
          </a:p>
          <a:p>
            <a:pPr algn="just" rtl="1">
              <a:lnSpc>
                <a:spcPct val="160000"/>
              </a:lnSpc>
              <a:buFont typeface="Arial" panose="020B0604020202020204" pitchFamily="34" charset="0"/>
              <a:buChar char="•"/>
            </a:pPr>
            <a:r>
              <a:rPr lang="ar-JO" sz="2200" b="0" i="0" u="none" strike="noStrike" dirty="0">
                <a:solidFill>
                  <a:srgbClr val="000000"/>
                </a:solidFill>
                <a:effectLst/>
              </a:rPr>
              <a:t>المجال العام الرقمي أكثر انفتاحًا لكنه أقل تنظيمًا</a:t>
            </a:r>
          </a:p>
          <a:p>
            <a:pPr algn="just" rtl="1">
              <a:lnSpc>
                <a:spcPct val="160000"/>
              </a:lnSpc>
              <a:buFont typeface="Arial" panose="020B0604020202020204" pitchFamily="34" charset="0"/>
              <a:buChar char="•"/>
            </a:pPr>
            <a:r>
              <a:rPr lang="ar-JO" sz="2200" b="0" i="0" u="none" strike="noStrike" dirty="0">
                <a:solidFill>
                  <a:srgbClr val="000000"/>
                </a:solidFill>
                <a:effectLst/>
              </a:rPr>
              <a:t>المنصات الرقمية تتحكم في الوصول والتفاعل عبر الخوارزميات</a:t>
            </a:r>
          </a:p>
          <a:p>
            <a:pPr algn="just" rtl="1">
              <a:lnSpc>
                <a:spcPct val="160000"/>
              </a:lnSpc>
              <a:buFont typeface="Arial" panose="020B0604020202020204" pitchFamily="34" charset="0"/>
              <a:buChar char="•"/>
            </a:pPr>
            <a:r>
              <a:rPr lang="ar-JO" sz="2200" b="0" i="0" u="none" strike="noStrike" dirty="0">
                <a:solidFill>
                  <a:srgbClr val="000000"/>
                </a:solidFill>
                <a:effectLst/>
              </a:rPr>
              <a:t>النقاشات الرقمية قد تكون سطحية أو عاطفية أكثر من كونها عقلانية</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13" name="Content Placeholder 12">
            <a:extLst>
              <a:ext uri="{FF2B5EF4-FFF2-40B4-BE49-F238E27FC236}">
                <a16:creationId xmlns:a16="http://schemas.microsoft.com/office/drawing/2014/main" id="{2B1B8CDB-5BF9-C344-8500-43ABF6DEDACA}"/>
              </a:ext>
            </a:extLst>
          </p:cNvPr>
          <p:cNvPicPr>
            <a:picLocks noGrp="1" noChangeAspect="1"/>
          </p:cNvPicPr>
          <p:nvPr>
            <p:ph sz="half" idx="1"/>
          </p:nvPr>
        </p:nvPicPr>
        <p:blipFill rotWithShape="1">
          <a:blip r:embed="rId3">
            <a:extLst>
              <a:ext uri="{28A0092B-C50C-407E-A947-70E740481C1C}">
                <a14:useLocalDpi xmlns:a14="http://schemas.microsoft.com/office/drawing/2010/main" val="0"/>
              </a:ext>
            </a:extLst>
          </a:blip>
          <a:srcRect b="7478"/>
          <a:stretch/>
        </p:blipFill>
        <p:spPr>
          <a:xfrm>
            <a:off x="423553" y="2577767"/>
            <a:ext cx="4924743" cy="4176763"/>
          </a:xfrm>
        </p:spPr>
      </p:pic>
    </p:spTree>
    <p:extLst>
      <p:ext uri="{BB962C8B-B14F-4D97-AF65-F5344CB8AC3E}">
        <p14:creationId xmlns:p14="http://schemas.microsoft.com/office/powerpoint/2010/main" val="17491273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5340887"/>
            <a:ext cx="10515600" cy="774906"/>
          </a:xfrm>
        </p:spPr>
        <p:txBody>
          <a:bodyPr>
            <a:normAutofit fontScale="90000"/>
          </a:bodyPr>
          <a:lstStyle/>
          <a:p>
            <a:pPr algn="ctr"/>
            <a:r>
              <a:rPr lang="ar-JO" sz="3200" u="sng" dirty="0">
                <a:solidFill>
                  <a:srgbClr val="C00000"/>
                </a:solidFill>
              </a:rPr>
              <a:t>هل تعتقد أن المجال العام الرقمي يعزز الديمقراطية أم يضعفها؟</a:t>
            </a:r>
            <a:br>
              <a:rPr lang="ar-JO" sz="3200" u="sng" dirty="0">
                <a:solidFill>
                  <a:srgbClr val="C00000"/>
                </a:solidFill>
              </a:rPr>
            </a:br>
            <a:endParaRPr lang="en-JO" sz="3200" u="sng" dirty="0">
              <a:solidFill>
                <a:srgbClr val="C00000"/>
              </a:solidFill>
            </a:endParaRPr>
          </a:p>
        </p:txBody>
      </p:sp>
      <p:sp>
        <p:nvSpPr>
          <p:cNvPr id="3" name="Content Placeholder 11">
            <a:extLst>
              <a:ext uri="{FF2B5EF4-FFF2-40B4-BE49-F238E27FC236}">
                <a16:creationId xmlns:a16="http://schemas.microsoft.com/office/drawing/2014/main" id="{007AE73A-87B2-5C41-90E2-7EADC63D4483}"/>
              </a:ext>
            </a:extLst>
          </p:cNvPr>
          <p:cNvSpPr txBox="1">
            <a:spLocks/>
          </p:cNvSpPr>
          <p:nvPr/>
        </p:nvSpPr>
        <p:spPr>
          <a:xfrm>
            <a:off x="1104405" y="742207"/>
            <a:ext cx="1001089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lnSpc>
                <a:spcPct val="150000"/>
              </a:lnSpc>
              <a:buFont typeface="Arial" panose="020B0604020202020204" pitchFamily="34" charset="0"/>
              <a:buNone/>
            </a:pPr>
            <a:r>
              <a:rPr lang="ar-JO" sz="2200" b="1" u="sng" dirty="0">
                <a:solidFill>
                  <a:schemeClr val="accent1"/>
                </a:solidFill>
              </a:rPr>
              <a:t>التحديات في المجال العام الرقمي</a:t>
            </a:r>
          </a:p>
          <a:p>
            <a:pPr algn="just" rtl="1">
              <a:lnSpc>
                <a:spcPct val="150000"/>
              </a:lnSpc>
            </a:pPr>
            <a:r>
              <a:rPr lang="ar-JO" sz="2200" b="1" dirty="0">
                <a:solidFill>
                  <a:schemeClr val="accent1"/>
                </a:solidFill>
              </a:rPr>
              <a:t>التضليل الإعلامي</a:t>
            </a:r>
            <a:r>
              <a:rPr lang="ar-JO" sz="2200" dirty="0">
                <a:solidFill>
                  <a:schemeClr val="accent1"/>
                </a:solidFill>
              </a:rPr>
              <a:t>: انتشار الأخبار الكاذبة والمعلومات المضللة عبر المنصات الرقمية</a:t>
            </a:r>
          </a:p>
          <a:p>
            <a:pPr algn="just" rtl="1">
              <a:lnSpc>
                <a:spcPct val="150000"/>
              </a:lnSpc>
            </a:pPr>
            <a:r>
              <a:rPr lang="ar-JO" sz="2200" b="1" dirty="0">
                <a:solidFill>
                  <a:schemeClr val="accent1"/>
                </a:solidFill>
              </a:rPr>
              <a:t>الفجوة الرقمية</a:t>
            </a:r>
            <a:r>
              <a:rPr lang="ar-JO" sz="2200" dirty="0">
                <a:solidFill>
                  <a:schemeClr val="accent1"/>
                </a:solidFill>
              </a:rPr>
              <a:t>: تفاوت الوصول إلى التكنولوجيا بين الفئات الاجتماعية، مما يحد من المشاركة المتكافئة</a:t>
            </a:r>
          </a:p>
          <a:p>
            <a:pPr algn="just" rtl="1">
              <a:lnSpc>
                <a:spcPct val="150000"/>
              </a:lnSpc>
            </a:pPr>
            <a:r>
              <a:rPr lang="ar-JO" sz="2200" b="1" dirty="0">
                <a:solidFill>
                  <a:schemeClr val="accent1"/>
                </a:solidFill>
              </a:rPr>
              <a:t>الخصوصية والرقابة</a:t>
            </a:r>
            <a:r>
              <a:rPr lang="ar-JO" sz="2200" dirty="0">
                <a:solidFill>
                  <a:schemeClr val="accent1"/>
                </a:solidFill>
              </a:rPr>
              <a:t>: جمع البيانات الشخصية من قبل الشركات والمنصات يثير مخاوف أخلاقية وقانونية</a:t>
            </a:r>
          </a:p>
          <a:p>
            <a:pPr algn="r" rtl="1"/>
            <a:endParaRPr lang="en-JO" dirty="0"/>
          </a:p>
        </p:txBody>
      </p:sp>
      <p:pic>
        <p:nvPicPr>
          <p:cNvPr id="4" name="Graphic 21">
            <a:extLst>
              <a:ext uri="{FF2B5EF4-FFF2-40B4-BE49-F238E27FC236}">
                <a16:creationId xmlns:a16="http://schemas.microsoft.com/office/drawing/2014/main" id="{20B0F79A-D647-C842-9F70-39E4048C5F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Tree>
    <p:extLst>
      <p:ext uri="{BB962C8B-B14F-4D97-AF65-F5344CB8AC3E}">
        <p14:creationId xmlns:p14="http://schemas.microsoft.com/office/powerpoint/2010/main" val="3738203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rmAutofit fontScale="90000"/>
          </a:bodyPr>
          <a:lstStyle/>
          <a:p>
            <a:pPr algn="ctr"/>
            <a:r>
              <a:rPr lang="ar-JO" sz="3600" b="1" u="sng" dirty="0">
                <a:solidFill>
                  <a:schemeClr val="accent1">
                    <a:lumMod val="75000"/>
                  </a:schemeClr>
                </a:solidFill>
              </a:rPr>
              <a:t>الاعلام كمنصة للنقاش العام</a:t>
            </a:r>
            <a:endParaRPr lang="en-JO" sz="3600" b="1" u="sng" dirty="0">
              <a:solidFill>
                <a:schemeClr val="accent1">
                  <a:lumMod val="75000"/>
                </a:schemeClr>
              </a:solidFill>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178130" y="1021278"/>
            <a:ext cx="11780322" cy="5533901"/>
          </a:xfrm>
        </p:spPr>
        <p:txBody>
          <a:bodyPr>
            <a:normAutofit/>
          </a:bodyPr>
          <a:lstStyle/>
          <a:p>
            <a:pPr marL="0" indent="0" algn="l">
              <a:buNone/>
            </a:pPr>
            <a:endParaRPr lang="ar-JO" b="0" i="0" u="none" strike="noStrike" dirty="0">
              <a:solidFill>
                <a:srgbClr val="000000"/>
              </a:solidFill>
              <a:effectLst/>
            </a:endParaRPr>
          </a:p>
          <a:p>
            <a:pPr marL="0" indent="0" algn="just" rtl="1">
              <a:lnSpc>
                <a:spcPct val="150000"/>
              </a:lnSpc>
              <a:buNone/>
            </a:pPr>
            <a:r>
              <a:rPr lang="ar-JO" sz="2400" b="0" i="0" u="none" strike="noStrike" dirty="0">
                <a:solidFill>
                  <a:srgbClr val="000000"/>
                </a:solidFill>
                <a:effectLst/>
              </a:rPr>
              <a:t>الإعلام يوفر فضاءً للنقاش العام، لكنه قد يُقيّد هذا النقاش عبر انتقاء الضيوف، تحديد المواضيع، أو توجيه الأسئلة،</a:t>
            </a:r>
          </a:p>
          <a:p>
            <a:pPr marL="0" indent="0" algn="just" rtl="1">
              <a:lnSpc>
                <a:spcPct val="150000"/>
              </a:lnSpc>
              <a:buNone/>
            </a:pPr>
            <a:r>
              <a:rPr lang="ar-JO" sz="2400" b="0" i="0" u="none" strike="noStrike" dirty="0">
                <a:solidFill>
                  <a:srgbClr val="000000"/>
                </a:solidFill>
                <a:effectLst/>
              </a:rPr>
              <a:t>بينما في الإعلام الرقمي، أصبح الجمهور أكثر قدرة على المشاركة، لكن جودة النقاش تعتمد على وعي المستخدمين.</a:t>
            </a:r>
          </a:p>
          <a:p>
            <a:pPr algn="just" rtl="1">
              <a:lnSpc>
                <a:spcPct val="150000"/>
              </a:lnSpc>
            </a:pPr>
            <a:r>
              <a:rPr lang="ar-JO" sz="2400" b="1" i="0" u="sng" strike="noStrike" dirty="0">
                <a:solidFill>
                  <a:schemeClr val="accent1">
                    <a:lumMod val="75000"/>
                  </a:schemeClr>
                </a:solidFill>
                <a:effectLst/>
              </a:rPr>
              <a:t>الاعلام والنقاش العام:</a:t>
            </a:r>
          </a:p>
          <a:p>
            <a:pPr algn="just" rtl="1">
              <a:lnSpc>
                <a:spcPct val="150000"/>
              </a:lnSpc>
              <a:buFont typeface="Arial" panose="020B0604020202020204" pitchFamily="34" charset="0"/>
              <a:buChar char="•"/>
            </a:pPr>
            <a:r>
              <a:rPr lang="ar-JO" sz="2400" b="0" i="0" u="none" strike="noStrike" dirty="0">
                <a:solidFill>
                  <a:srgbClr val="000000"/>
                </a:solidFill>
                <a:effectLst/>
              </a:rPr>
              <a:t>الإعلام مسؤول عن تمكين النقاش العام وليس فقط نقله</a:t>
            </a:r>
          </a:p>
          <a:p>
            <a:pPr algn="just" rtl="1">
              <a:lnSpc>
                <a:spcPct val="150000"/>
              </a:lnSpc>
              <a:buFont typeface="Arial" panose="020B0604020202020204" pitchFamily="34" charset="0"/>
              <a:buChar char="•"/>
            </a:pPr>
            <a:r>
              <a:rPr lang="ar-JO" sz="2400" b="0" i="0" u="none" strike="noStrike" dirty="0">
                <a:solidFill>
                  <a:srgbClr val="000000"/>
                </a:solidFill>
                <a:effectLst/>
              </a:rPr>
              <a:t>النقاش العام يتطلب تنوعًا في الآراء وتمثيلًا للفئات المختلفة</a:t>
            </a:r>
          </a:p>
          <a:p>
            <a:pPr algn="just" rtl="1">
              <a:lnSpc>
                <a:spcPct val="150000"/>
              </a:lnSpc>
              <a:buFont typeface="Arial" panose="020B0604020202020204" pitchFamily="34" charset="0"/>
              <a:buChar char="•"/>
            </a:pPr>
            <a:r>
              <a:rPr lang="ar-JO" sz="2400" b="0" i="0" u="none" strike="noStrike" dirty="0">
                <a:solidFill>
                  <a:srgbClr val="000000"/>
                </a:solidFill>
                <a:effectLst/>
              </a:rPr>
              <a:t>الإعلام قد يُستخدم لتضييق المجال العام بدلًا من توسيعه</a:t>
            </a:r>
          </a:p>
          <a:p>
            <a:pPr algn="just" rtl="1">
              <a:lnSpc>
                <a:spcPct val="150000"/>
              </a:lnSpc>
            </a:pPr>
            <a:r>
              <a:rPr lang="ar-JO" sz="2400" u="sng" dirty="0">
                <a:solidFill>
                  <a:schemeClr val="accent1">
                    <a:lumMod val="75000"/>
                  </a:schemeClr>
                </a:solidFill>
              </a:rPr>
              <a:t>ما الفرق بين النقاش العام في البرامج الحوارية التقليدية وبين النقاشات على تويتر؟</a:t>
            </a:r>
          </a:p>
          <a:p>
            <a:pPr algn="l">
              <a:buFont typeface="Arial" panose="020B0604020202020204" pitchFamily="34" charset="0"/>
              <a:buChar char="•"/>
            </a:pPr>
            <a:endParaRPr lang="ar-JO" b="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Tree>
    <p:extLst>
      <p:ext uri="{BB962C8B-B14F-4D97-AF65-F5344CB8AC3E}">
        <p14:creationId xmlns:p14="http://schemas.microsoft.com/office/powerpoint/2010/main" val="2587007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ormAutofit/>
          </a:bodyPr>
          <a:lstStyle/>
          <a:p>
            <a:pPr algn="ctr"/>
            <a:r>
              <a:rPr lang="ar-JO" sz="3200" b="1" u="sng" dirty="0">
                <a:solidFill>
                  <a:schemeClr val="accent1">
                    <a:lumMod val="75000"/>
                  </a:schemeClr>
                </a:solidFill>
              </a:rPr>
              <a:t>العلاقة بين الإعلام والمجال العام </a:t>
            </a:r>
            <a:endParaRPr lang="en-JO" sz="3200" b="1" u="sng" dirty="0">
              <a:solidFill>
                <a:schemeClr val="accent1">
                  <a:lumMod val="75000"/>
                </a:schemeClr>
              </a:solidFill>
            </a:endParaRP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2066306" y="1141694"/>
            <a:ext cx="10022774" cy="5650955"/>
          </a:xfrm>
        </p:spPr>
        <p:txBody>
          <a:bodyPr>
            <a:normAutofit/>
          </a:bodyPr>
          <a:lstStyle/>
          <a:p>
            <a:pPr algn="just" rtl="1">
              <a:lnSpc>
                <a:spcPct val="150000"/>
              </a:lnSpc>
              <a:buFont typeface="Arial" panose="020B0604020202020204" pitchFamily="34" charset="0"/>
              <a:buChar char="•"/>
            </a:pPr>
            <a:r>
              <a:rPr lang="ar-JO" sz="2400" b="0" i="0" u="none" strike="noStrike" dirty="0">
                <a:solidFill>
                  <a:srgbClr val="000000"/>
                </a:solidFill>
                <a:effectLst/>
              </a:rPr>
              <a:t>العلاقة بين الإعلام والمجال العام علاقة تكاملية: الإعلام يخلق المجال العام ويُعيد تشكيله، والمجال العام يمنح الإعلام شرعيته. وفي السياق التسويقي، يُستخدم المجال العام الرقمي لفهم توجهات الجمهور وتشكيل الحملات.</a:t>
            </a:r>
          </a:p>
          <a:p>
            <a:pPr algn="just" rtl="1">
              <a:lnSpc>
                <a:spcPct val="150000"/>
              </a:lnSpc>
            </a:pPr>
            <a:r>
              <a:rPr lang="ar-JO" sz="2400" b="1" i="0" u="sng" strike="noStrike" dirty="0">
                <a:solidFill>
                  <a:schemeClr val="accent1">
                    <a:lumMod val="75000"/>
                  </a:schemeClr>
                </a:solidFill>
                <a:effectLst/>
              </a:rPr>
              <a:t>سمات عامة:</a:t>
            </a:r>
          </a:p>
          <a:p>
            <a:pPr algn="just" rtl="1">
              <a:lnSpc>
                <a:spcPct val="150000"/>
              </a:lnSpc>
              <a:buFont typeface="Arial" panose="020B0604020202020204" pitchFamily="34" charset="0"/>
              <a:buChar char="•"/>
            </a:pPr>
            <a:r>
              <a:rPr lang="ar-JO" sz="2400" b="0" i="0" u="none" strike="noStrike" dirty="0">
                <a:solidFill>
                  <a:srgbClr val="000000"/>
                </a:solidFill>
                <a:effectLst/>
              </a:rPr>
              <a:t>الإعلام يحدد من يُسمع ومن يُهمّش</a:t>
            </a:r>
          </a:p>
          <a:p>
            <a:pPr algn="just" rtl="1">
              <a:lnSpc>
                <a:spcPct val="150000"/>
              </a:lnSpc>
              <a:buFont typeface="Arial" panose="020B0604020202020204" pitchFamily="34" charset="0"/>
              <a:buChar char="•"/>
            </a:pPr>
            <a:r>
              <a:rPr lang="ar-JO" sz="2400" b="0" i="0" u="none" strike="noStrike" dirty="0">
                <a:solidFill>
                  <a:srgbClr val="000000"/>
                </a:solidFill>
                <a:effectLst/>
              </a:rPr>
              <a:t>المجال العام الرقمي أصبح أداة تحليلية في التسويق السياسي والاجتماعي</a:t>
            </a:r>
          </a:p>
          <a:p>
            <a:pPr algn="just" rtl="1">
              <a:lnSpc>
                <a:spcPct val="150000"/>
              </a:lnSpc>
              <a:buFont typeface="Arial" panose="020B0604020202020204" pitchFamily="34" charset="0"/>
              <a:buChar char="•"/>
            </a:pPr>
            <a:r>
              <a:rPr lang="ar-JO" sz="2400" b="0" i="0" u="none" strike="noStrike" dirty="0">
                <a:solidFill>
                  <a:srgbClr val="000000"/>
                </a:solidFill>
                <a:effectLst/>
              </a:rPr>
              <a:t>فهم هذه العلاقة ضروري لتقييم دور الإعلام في المجتمع</a:t>
            </a:r>
          </a:p>
          <a:p>
            <a:pPr algn="just" rtl="1">
              <a:lnSpc>
                <a:spcPct val="150000"/>
              </a:lnSpc>
            </a:pPr>
            <a:r>
              <a:rPr lang="ar-JO" sz="2400" b="1" u="sng" dirty="0">
                <a:solidFill>
                  <a:schemeClr val="accent1">
                    <a:lumMod val="75000"/>
                  </a:schemeClr>
                </a:solidFill>
              </a:rPr>
              <a:t>كيف يمكن استخدام المجال العام الرقمي في تصميم حملات تسويقية فعالة؟</a:t>
            </a:r>
          </a:p>
          <a:p>
            <a:pPr algn="just" rtl="1">
              <a:lnSpc>
                <a:spcPct val="150000"/>
              </a:lnSpc>
              <a:buFont typeface="Arial" panose="020B0604020202020204" pitchFamily="34" charset="0"/>
              <a:buChar char="•"/>
            </a:pPr>
            <a:endParaRPr lang="ar-JO" sz="2400" b="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pic>
        <p:nvPicPr>
          <p:cNvPr id="8" name="Picture 7">
            <a:extLst>
              <a:ext uri="{FF2B5EF4-FFF2-40B4-BE49-F238E27FC236}">
                <a16:creationId xmlns:a16="http://schemas.microsoft.com/office/drawing/2014/main" id="{3EE15AB7-8D6E-E145-84FE-C60BE0707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608270"/>
            <a:ext cx="4025735" cy="3555023"/>
          </a:xfrm>
          <a:prstGeom prst="rect">
            <a:avLst/>
          </a:prstGeom>
        </p:spPr>
      </p:pic>
    </p:spTree>
    <p:extLst>
      <p:ext uri="{BB962C8B-B14F-4D97-AF65-F5344CB8AC3E}">
        <p14:creationId xmlns:p14="http://schemas.microsoft.com/office/powerpoint/2010/main" val="28386064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78774"/>
            <a:ext cx="11718948" cy="593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575112" y="269407"/>
            <a:ext cx="8789599" cy="1307537"/>
          </a:xfrm>
          <a:prstGeom prst="rect">
            <a:avLst/>
          </a:prstGeom>
          <a:noFill/>
        </p:spPr>
        <p:txBody>
          <a:bodyPr wrap="square" rtlCol="0">
            <a:spAutoFit/>
          </a:bodyPr>
          <a:lstStyle/>
          <a:p>
            <a:pPr algn="ctr" rtl="1">
              <a:lnSpc>
                <a:spcPct val="150000"/>
              </a:lnSpc>
            </a:pPr>
            <a:r>
              <a:rPr lang="ar-JO" sz="2800" b="1" i="0" u="none" strike="noStrike" dirty="0">
                <a:solidFill>
                  <a:srgbClr val="002060"/>
                </a:solidFill>
                <a:effectLst/>
              </a:rPr>
              <a:t>المشاركة المدنية عبر الفضاء الرقمي </a:t>
            </a:r>
          </a:p>
          <a:p>
            <a:pPr algn="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604164" y="1049442"/>
            <a:ext cx="6172200" cy="5766119"/>
          </a:xfrm>
        </p:spPr>
        <p:txBody>
          <a:bodyPr>
            <a:normAutofit lnSpcReduction="10000"/>
          </a:bodyPr>
          <a:lstStyle/>
          <a:p>
            <a:pPr marL="0" indent="0" algn="just" rtl="1">
              <a:lnSpc>
                <a:spcPct val="150000"/>
              </a:lnSpc>
              <a:buNone/>
            </a:pPr>
            <a:r>
              <a:rPr lang="ar-JO" sz="2200" i="0" u="none" strike="noStrike" dirty="0">
                <a:solidFill>
                  <a:schemeClr val="accent1">
                    <a:lumMod val="75000"/>
                  </a:schemeClr>
                </a:solidFill>
                <a:effectLst/>
              </a:rPr>
              <a:t>المشاركة المدنية تشير إلى انخراط الأفراد في الأنشطة التي تهدف إلى التأثير في السياسات العامة أو خدمة المجتمع. تشمل التصويت، التطوع، التوعية، والمشاركة في الحملات الاجتماعية.</a:t>
            </a:r>
          </a:p>
          <a:p>
            <a:pPr algn="just" rtl="1">
              <a:lnSpc>
                <a:spcPct val="150000"/>
              </a:lnSpc>
            </a:pPr>
            <a:r>
              <a:rPr lang="ar-JO" sz="2200" b="1" i="0" u="sng" strike="noStrike" dirty="0">
                <a:solidFill>
                  <a:srgbClr val="C00000"/>
                </a:solidFill>
                <a:effectLst/>
              </a:rPr>
              <a:t>سمات عامة:</a:t>
            </a:r>
          </a:p>
          <a:p>
            <a:pPr algn="just" rtl="1">
              <a:lnSpc>
                <a:spcPct val="150000"/>
              </a:lnSpc>
              <a:buFont typeface="Arial" panose="020B0604020202020204" pitchFamily="34" charset="0"/>
              <a:buChar char="•"/>
            </a:pPr>
            <a:r>
              <a:rPr lang="ar-JO" sz="2000" i="0" u="none" strike="noStrike" dirty="0">
                <a:solidFill>
                  <a:srgbClr val="000000"/>
                </a:solidFill>
                <a:effectLst/>
              </a:rPr>
              <a:t>المشاركة المدنية تعكس مدى اندماج الفرد في الحياة العامة</a:t>
            </a:r>
          </a:p>
          <a:p>
            <a:pPr algn="just" rtl="1">
              <a:lnSpc>
                <a:spcPct val="150000"/>
              </a:lnSpc>
              <a:buFont typeface="Arial" panose="020B0604020202020204" pitchFamily="34" charset="0"/>
              <a:buChar char="•"/>
            </a:pPr>
            <a:r>
              <a:rPr lang="ar-JO" sz="2000" i="0" u="none" strike="noStrike" dirty="0">
                <a:solidFill>
                  <a:srgbClr val="000000"/>
                </a:solidFill>
                <a:effectLst/>
              </a:rPr>
              <a:t>الإعلام يلعب دورًا في تحفيز أو إعاقة هذه المشاركة</a:t>
            </a:r>
          </a:p>
          <a:p>
            <a:pPr algn="just" rtl="1">
              <a:lnSpc>
                <a:spcPct val="150000"/>
              </a:lnSpc>
              <a:buFont typeface="Arial" panose="020B0604020202020204" pitchFamily="34" charset="0"/>
              <a:buChar char="•"/>
            </a:pPr>
            <a:r>
              <a:rPr lang="ar-JO" sz="2000" i="0" u="none" strike="noStrike" dirty="0">
                <a:solidFill>
                  <a:srgbClr val="000000"/>
                </a:solidFill>
                <a:effectLst/>
              </a:rPr>
              <a:t>المشاركة قد تكون فردية أو جماعية، واقعية أو رقمية</a:t>
            </a:r>
          </a:p>
          <a:p>
            <a:pPr algn="just" rtl="1">
              <a:lnSpc>
                <a:spcPct val="150000"/>
              </a:lnSpc>
            </a:pPr>
            <a:r>
              <a:rPr lang="ar-JO" sz="2000" b="0" i="0" u="none" strike="noStrike" dirty="0">
                <a:solidFill>
                  <a:srgbClr val="000000"/>
                </a:solidFill>
                <a:effectLst/>
              </a:rPr>
              <a:t>الإعلام الرقمي مكّن فئات واسعة من التعبير عن آرائها والمشاركة في الحملات الاجتماعية والسياسية، مثل التوقيعات الإلكترونية والهاشتاغات. رغم ذلك، فإن بعض أشكال المشاركة الرقمية قد تكون سطحية (مثل "الضغط للمشاركة") ولا تعكس دائمًا التزامًا حقيقيًا</a:t>
            </a:r>
          </a:p>
          <a:p>
            <a:pPr algn="just" rtl="1">
              <a:lnSpc>
                <a:spcPct val="150000"/>
              </a:lnSpc>
            </a:pPr>
            <a:endParaRPr lang="ar-JO" sz="2000" b="0" i="0" u="none" strike="noStrike" dirty="0">
              <a:solidFill>
                <a:srgbClr val="000000"/>
              </a:solidFill>
              <a:effectLst/>
            </a:endParaRPr>
          </a:p>
          <a:p>
            <a:pPr algn="just" rtl="1">
              <a:lnSpc>
                <a:spcPct val="150000"/>
              </a:lnSpc>
            </a:pPr>
            <a:endParaRPr lang="ar-JO" sz="2000" b="0" i="0" u="none" strike="noStrike" dirty="0">
              <a:solidFill>
                <a:srgbClr val="000000"/>
              </a:solidFill>
              <a:effectLst/>
            </a:endParaRPr>
          </a:p>
          <a:p>
            <a:pPr algn="just" rtl="1">
              <a:lnSpc>
                <a:spcPct val="150000"/>
              </a:lnSpc>
              <a:buFont typeface="Arial" panose="020B0604020202020204" pitchFamily="34" charset="0"/>
              <a:buChar char="•"/>
            </a:pPr>
            <a:endParaRPr lang="ar-JO" sz="220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11" name="Picture 10">
            <a:extLst>
              <a:ext uri="{FF2B5EF4-FFF2-40B4-BE49-F238E27FC236}">
                <a16:creationId xmlns:a16="http://schemas.microsoft.com/office/drawing/2014/main" id="{2C935A04-BB44-C849-A175-14527703DB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43" y="2186311"/>
            <a:ext cx="5131494" cy="4238240"/>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902526"/>
            <a:ext cx="11718948" cy="5913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701200" y="309828"/>
            <a:ext cx="8789599" cy="1399870"/>
          </a:xfrm>
          <a:prstGeom prst="rect">
            <a:avLst/>
          </a:prstGeom>
          <a:noFill/>
        </p:spPr>
        <p:txBody>
          <a:bodyPr wrap="square" rtlCol="0">
            <a:spAutoFit/>
          </a:bodyPr>
          <a:lstStyle/>
          <a:p>
            <a:pPr algn="ctr" rtl="1">
              <a:lnSpc>
                <a:spcPct val="150000"/>
              </a:lnSpc>
            </a:pPr>
            <a:r>
              <a:rPr lang="ar-JO" sz="3200" b="1" i="0" u="none" strike="noStrike" dirty="0">
                <a:solidFill>
                  <a:srgbClr val="002060"/>
                </a:solidFill>
                <a:effectLst/>
              </a:rPr>
              <a:t>الإعلام كوسيط للمشاركة المدنية </a:t>
            </a:r>
          </a:p>
          <a:p>
            <a:pPr algn="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type="body" sz="half" idx="2"/>
          </p:nvPr>
        </p:nvSpPr>
        <p:spPr>
          <a:xfrm>
            <a:off x="415636" y="1094759"/>
            <a:ext cx="6442364" cy="5610841"/>
          </a:xfrm>
        </p:spPr>
        <p:txBody>
          <a:bodyPr anchor="ctr">
            <a:normAutofit/>
          </a:bodyPr>
          <a:lstStyle/>
          <a:p>
            <a:pPr marL="342900" indent="-342900" algn="just" rtl="1">
              <a:lnSpc>
                <a:spcPct val="150000"/>
              </a:lnSpc>
              <a:buFont typeface="Arial" panose="020B0604020202020204" pitchFamily="34" charset="0"/>
              <a:buChar char="•"/>
            </a:pPr>
            <a:r>
              <a:rPr lang="ar-JO" sz="2400" dirty="0">
                <a:solidFill>
                  <a:schemeClr val="accent1"/>
                </a:solidFill>
              </a:rPr>
              <a:t>الإعلام الجديد يوفر أدوات تمكينية للمشاركة مثل البث المباشر، التعليقات، والاستطلاعات</a:t>
            </a:r>
          </a:p>
          <a:p>
            <a:pPr marL="342900" indent="-342900" algn="just" rtl="1">
              <a:lnSpc>
                <a:spcPct val="150000"/>
              </a:lnSpc>
              <a:buFont typeface="Arial" panose="020B0604020202020204" pitchFamily="34" charset="0"/>
              <a:buChar char="•"/>
            </a:pPr>
            <a:r>
              <a:rPr lang="ar-JO" sz="2400" dirty="0">
                <a:solidFill>
                  <a:schemeClr val="accent1"/>
                </a:solidFill>
              </a:rPr>
              <a:t>هذه الأدوات تعزز من قدرة الأفراد على التأثير في الخطاب العام، لكنها تتطلب وعيًا نقديًا لتجنب الوقوع في التضليل أو الاستغلال</a:t>
            </a:r>
          </a:p>
          <a:p>
            <a:pPr marL="342900" indent="-342900" algn="just" rtl="1">
              <a:lnSpc>
                <a:spcPct val="150000"/>
              </a:lnSpc>
              <a:buFont typeface="Arial" panose="020B0604020202020204" pitchFamily="34" charset="0"/>
              <a:buChar char="•"/>
            </a:pPr>
            <a:r>
              <a:rPr lang="ar-JO" sz="2400" dirty="0">
                <a:solidFill>
                  <a:schemeClr val="accent1"/>
                </a:solidFill>
              </a:rPr>
              <a:t>العلاقة بين الإعلام والمشاركة المدنية أصبحت أكثر تعقيدًا، حيث يتداخل فيها الجانب التقني مع البُعد الاجتماعي والسياسي</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pic>
        <p:nvPicPr>
          <p:cNvPr id="18" name="Content Placeholder 17">
            <a:extLst>
              <a:ext uri="{FF2B5EF4-FFF2-40B4-BE49-F238E27FC236}">
                <a16:creationId xmlns:a16="http://schemas.microsoft.com/office/drawing/2014/main" id="{14434BBC-4BB9-BD46-98F2-DF9CDCA97BF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079246" y="1709698"/>
            <a:ext cx="4847710" cy="4108370"/>
          </a:xfrm>
        </p:spPr>
      </p:pic>
    </p:spTree>
    <p:extLst>
      <p:ext uri="{BB962C8B-B14F-4D97-AF65-F5344CB8AC3E}">
        <p14:creationId xmlns:p14="http://schemas.microsoft.com/office/powerpoint/2010/main" val="256601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B62019-2FF3-5D4B-B79A-4562AFFFE715}"/>
              </a:ext>
            </a:extLst>
          </p:cNvPr>
          <p:cNvSpPr>
            <a:spLocks noGrp="1"/>
          </p:cNvSpPr>
          <p:nvPr>
            <p:ph type="title"/>
          </p:nvPr>
        </p:nvSpPr>
        <p:spPr>
          <a:xfrm>
            <a:off x="2492442" y="210745"/>
            <a:ext cx="8848106" cy="656153"/>
          </a:xfrm>
        </p:spPr>
        <p:txBody>
          <a:bodyPr>
            <a:normAutofit fontScale="90000"/>
          </a:bodyPr>
          <a:lstStyle/>
          <a:p>
            <a:pPr algn="ctr" rtl="1"/>
            <a:r>
              <a:rPr lang="ar-JO" sz="3200" b="1" i="0" u="sng" strike="noStrike" dirty="0">
                <a:solidFill>
                  <a:schemeClr val="accent1"/>
                </a:solidFill>
                <a:effectLst/>
              </a:rPr>
              <a:t>أمثلة تطبيقية – المشاركة المدنية عبر الإعلام</a:t>
            </a:r>
            <a:br>
              <a:rPr lang="ar-JO" sz="3200" b="1" i="0" u="sng" strike="noStrike" dirty="0">
                <a:solidFill>
                  <a:schemeClr val="accent1"/>
                </a:solidFill>
                <a:effectLst/>
              </a:rPr>
            </a:br>
            <a:endParaRPr lang="en-JO" sz="3200" u="sng" dirty="0">
              <a:solidFill>
                <a:schemeClr val="accent1"/>
              </a:solidFill>
            </a:endParaRPr>
          </a:p>
        </p:txBody>
      </p:sp>
      <p:sp>
        <p:nvSpPr>
          <p:cNvPr id="3" name="Content Placeholder 2">
            <a:extLst>
              <a:ext uri="{FF2B5EF4-FFF2-40B4-BE49-F238E27FC236}">
                <a16:creationId xmlns:a16="http://schemas.microsoft.com/office/drawing/2014/main" id="{724254BE-EEB0-A04D-BE3A-6EB123837376}"/>
              </a:ext>
            </a:extLst>
          </p:cNvPr>
          <p:cNvSpPr>
            <a:spLocks noGrp="1"/>
          </p:cNvSpPr>
          <p:nvPr>
            <p:ph idx="1"/>
          </p:nvPr>
        </p:nvSpPr>
        <p:spPr>
          <a:xfrm>
            <a:off x="4833257" y="866898"/>
            <a:ext cx="7160821" cy="5890161"/>
          </a:xfrm>
        </p:spPr>
        <p:txBody>
          <a:bodyPr>
            <a:normAutofit/>
          </a:bodyPr>
          <a:lstStyle/>
          <a:p>
            <a:pPr algn="just" rtl="1">
              <a:buFont typeface="+mj-lt"/>
              <a:buAutoNum type="arabicPeriod"/>
            </a:pPr>
            <a:r>
              <a:rPr lang="ar-JO" sz="2400" b="1" i="0" u="sng" strike="noStrike" dirty="0">
                <a:solidFill>
                  <a:schemeClr val="accent1"/>
                </a:solidFill>
                <a:effectLst/>
              </a:rPr>
              <a:t>حملة "صوتك مستقبلك" – الأردن</a:t>
            </a:r>
            <a:endParaRPr lang="ar-JO" sz="2400" b="0" i="0" u="sng" strike="noStrike" dirty="0">
              <a:solidFill>
                <a:schemeClr val="accent1"/>
              </a:solidFill>
              <a:effectLst/>
            </a:endParaRPr>
          </a:p>
          <a:p>
            <a:pPr marL="457200" lvl="1" indent="0" algn="just" rtl="1">
              <a:buNone/>
            </a:pPr>
            <a:r>
              <a:rPr lang="ar-JO" b="0" i="0" u="none" strike="noStrike" dirty="0">
                <a:solidFill>
                  <a:srgbClr val="000000"/>
                </a:solidFill>
                <a:effectLst/>
              </a:rPr>
              <a:t>حملة توعوية لتعزيز المشاركة في الانتخابات النيابية.</a:t>
            </a:r>
            <a:r>
              <a:rPr lang="ar-SA" dirty="0">
                <a:solidFill>
                  <a:srgbClr val="000000"/>
                </a:solidFill>
              </a:rPr>
              <a:t> اطلقتها هيئة شباب كلنا الأردن بالتعاون مع </a:t>
            </a:r>
            <a:r>
              <a:rPr lang="ar-JO" b="0" i="0" u="none" strike="noStrike" dirty="0">
                <a:solidFill>
                  <a:srgbClr val="000000"/>
                </a:solidFill>
                <a:effectLst/>
              </a:rPr>
              <a:t>الهيئة المستقلة للانتخاب والعديد من مؤسسات المجتمع المحلي، عبر وسائل الاعلام التقليدي والرقمي، باستخدام وسم #صوتك مستقبلك والتي حققت انتشار وتفاعل واسع </a:t>
            </a:r>
            <a:r>
              <a:rPr lang="en-US" sz="1400" b="0" i="0" u="none" strike="noStrike" dirty="0">
                <a:solidFill>
                  <a:srgbClr val="000000"/>
                </a:solidFill>
                <a:effectLst/>
                <a:hlinkClick r:id="rId2"/>
              </a:rPr>
              <a:t>https://petra.gov.jo/Include/InnerPage.jsp?ID=52755&amp;lang=ar&amp;name=local_news</a:t>
            </a:r>
            <a:r>
              <a:rPr lang="ar-SA" sz="1400" b="0" i="0" u="none" strike="noStrike" dirty="0">
                <a:solidFill>
                  <a:srgbClr val="000000"/>
                </a:solidFill>
                <a:effectLst/>
              </a:rPr>
              <a:t> </a:t>
            </a:r>
            <a:endParaRPr lang="ar-JO" sz="1400" b="0" i="0" u="none" strike="noStrike" dirty="0">
              <a:solidFill>
                <a:srgbClr val="000000"/>
              </a:solidFill>
              <a:effectLst/>
            </a:endParaRPr>
          </a:p>
          <a:p>
            <a:pPr marL="457200" lvl="1" indent="0" algn="r" rtl="1">
              <a:buNone/>
            </a:pPr>
            <a:endParaRPr lang="ar-JO" b="0" i="0" u="none" strike="noStrike" dirty="0">
              <a:solidFill>
                <a:srgbClr val="000000"/>
              </a:solidFill>
              <a:effectLst/>
            </a:endParaRPr>
          </a:p>
          <a:p>
            <a:pPr algn="r" rtl="1">
              <a:buFont typeface="+mj-lt"/>
              <a:buAutoNum type="arabicPeriod"/>
            </a:pPr>
            <a:r>
              <a:rPr lang="ar-JO" sz="2400" b="1" i="0" u="sng" strike="noStrike" dirty="0">
                <a:solidFill>
                  <a:schemeClr val="accent1"/>
                </a:solidFill>
                <a:effectLst/>
              </a:rPr>
              <a:t>برنامج "أنا أتعلم" – الأردن</a:t>
            </a:r>
            <a:endParaRPr lang="ar-JO" sz="2400" b="0" i="0" u="sng" strike="noStrike" dirty="0">
              <a:solidFill>
                <a:schemeClr val="accent1"/>
              </a:solidFill>
              <a:effectLst/>
            </a:endParaRPr>
          </a:p>
          <a:p>
            <a:pPr marL="457200" lvl="1" indent="0" algn="r" rtl="1">
              <a:buNone/>
            </a:pPr>
            <a:r>
              <a:rPr lang="ar-JO" b="0" i="0" u="none" strike="noStrike" dirty="0">
                <a:solidFill>
                  <a:srgbClr val="000000"/>
                </a:solidFill>
                <a:effectLst/>
              </a:rPr>
              <a:t>مبادرة من مؤسسة أنا أتعلم لتشجيع الشباب على التطوع لدعم وتنفيذ برامج تعلم للأطفال في مختلف محافظات الأردن. تستخدم هذه المبادرة الإعلام الرقمي لنشر ثقافة التطوع والتعليم المجتمعي. </a:t>
            </a:r>
            <a:r>
              <a:rPr lang="en-JO" b="0" i="0" u="none" strike="noStrike" dirty="0">
                <a:solidFill>
                  <a:srgbClr val="000000"/>
                </a:solidFill>
                <a:effectLst/>
              </a:rPr>
              <a:t> </a:t>
            </a:r>
            <a:endParaRPr lang="ar-SA" b="0" i="0" u="none" strike="noStrike" dirty="0">
              <a:solidFill>
                <a:srgbClr val="000000"/>
              </a:solidFill>
              <a:effectLst/>
            </a:endParaRPr>
          </a:p>
          <a:p>
            <a:pPr marL="457200" lvl="1" indent="0" algn="r" rtl="1">
              <a:buNone/>
            </a:pPr>
            <a:r>
              <a:rPr lang="en-US" sz="1800" dirty="0">
                <a:hlinkClick r:id="rId3"/>
              </a:rPr>
              <a:t>https://ilearnjo.com/ar/about/</a:t>
            </a:r>
            <a:r>
              <a:rPr lang="ar-SA" sz="1800" dirty="0"/>
              <a:t> </a:t>
            </a:r>
            <a:endParaRPr lang="en-JO" sz="1800" dirty="0"/>
          </a:p>
        </p:txBody>
      </p:sp>
      <p:pic>
        <p:nvPicPr>
          <p:cNvPr id="5" name="Picture 4">
            <a:extLst>
              <a:ext uri="{FF2B5EF4-FFF2-40B4-BE49-F238E27FC236}">
                <a16:creationId xmlns:a16="http://schemas.microsoft.com/office/drawing/2014/main" id="{67FECBFB-85D5-364D-AE54-86AD7EDED7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018" y="0"/>
            <a:ext cx="2945081" cy="4573107"/>
          </a:xfrm>
          <a:prstGeom prst="rect">
            <a:avLst/>
          </a:prstGeom>
        </p:spPr>
      </p:pic>
      <p:pic>
        <p:nvPicPr>
          <p:cNvPr id="7" name="Picture 6">
            <a:extLst>
              <a:ext uri="{FF2B5EF4-FFF2-40B4-BE49-F238E27FC236}">
                <a16:creationId xmlns:a16="http://schemas.microsoft.com/office/drawing/2014/main" id="{84CDDA0E-F2D6-1744-AE90-5C6509B31DD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144489"/>
            <a:ext cx="4640306" cy="2713512"/>
          </a:xfrm>
          <a:prstGeom prst="rect">
            <a:avLst/>
          </a:prstGeom>
        </p:spPr>
      </p:pic>
    </p:spTree>
    <p:extLst>
      <p:ext uri="{BB962C8B-B14F-4D97-AF65-F5344CB8AC3E}">
        <p14:creationId xmlns:p14="http://schemas.microsoft.com/office/powerpoint/2010/main" val="4148206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754" y="-135345"/>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929003" y="138989"/>
            <a:ext cx="10515600" cy="881784"/>
          </a:xfrm>
        </p:spPr>
        <p:txBody>
          <a:bodyPr anchor="t">
            <a:noAutofit/>
          </a:bodyPr>
          <a:lstStyle/>
          <a:p>
            <a:pPr algn="ctr"/>
            <a:r>
              <a:rPr lang="ar-SA" sz="2800" b="1" u="sng" dirty="0">
                <a:solidFill>
                  <a:schemeClr val="accent1"/>
                </a:solidFill>
              </a:rPr>
              <a:t>القوة </a:t>
            </a:r>
            <a:r>
              <a:rPr lang="ar-SA" sz="3200" b="1" u="sng" dirty="0">
                <a:solidFill>
                  <a:schemeClr val="accent1"/>
                </a:solidFill>
              </a:rPr>
              <a:t>والهيمنة</a:t>
            </a:r>
            <a:r>
              <a:rPr lang="ar-SA" sz="2800" b="1" u="sng" dirty="0">
                <a:solidFill>
                  <a:schemeClr val="accent1"/>
                </a:solidFill>
              </a:rPr>
              <a:t> الإعلامية</a:t>
            </a:r>
            <a:endParaRPr lang="en-US" sz="2800" b="1" u="sng" dirty="0">
              <a:solidFill>
                <a:schemeClr val="accent1"/>
              </a:solidFill>
            </a:endParaRP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66255" y="1215332"/>
            <a:ext cx="6567053" cy="5503679"/>
          </a:xfrm>
        </p:spPr>
        <p:txBody>
          <a:bodyPr>
            <a:normAutofit fontScale="92500"/>
          </a:bodyPr>
          <a:lstStyle/>
          <a:p>
            <a:pPr marL="0" indent="0" algn="just" rtl="1">
              <a:lnSpc>
                <a:spcPct val="150000"/>
              </a:lnSpc>
              <a:buNone/>
            </a:pPr>
            <a:r>
              <a:rPr lang="ar-JO" sz="2200" dirty="0">
                <a:solidFill>
                  <a:schemeClr val="accent1"/>
                </a:solidFill>
              </a:rPr>
              <a:t>الهيمنة الإعلامية تشير إلى قدرة المؤسسات الإعلامية على فرض تصورات معينة على الجمهور، بما يخدم مصالح اقتصادية أو ثقافية أو رمزية.</a:t>
            </a:r>
          </a:p>
          <a:p>
            <a:pPr algn="just" rtl="1">
              <a:lnSpc>
                <a:spcPct val="150000"/>
              </a:lnSpc>
            </a:pPr>
            <a:r>
              <a:rPr lang="ar-JO" sz="2200" dirty="0"/>
              <a:t>يستند المفهوم إلى نظرية الهيمنة الثقافية لأنطونيو غرامشي، التي ترى أن السيطرة لا تتم بالقوة فقط، بل عبر التأثير في القيم والمعايير</a:t>
            </a:r>
          </a:p>
          <a:p>
            <a:pPr algn="just" rtl="1">
              <a:lnSpc>
                <a:spcPct val="150000"/>
              </a:lnSpc>
            </a:pPr>
            <a:r>
              <a:rPr lang="ar-JO" sz="2200" b="1" u="sng" dirty="0">
                <a:solidFill>
                  <a:schemeClr val="accent1"/>
                </a:solidFill>
              </a:rPr>
              <a:t>سمات عامة:</a:t>
            </a:r>
          </a:p>
          <a:p>
            <a:pPr algn="just" rtl="1">
              <a:lnSpc>
                <a:spcPct val="150000"/>
              </a:lnSpc>
            </a:pPr>
            <a:r>
              <a:rPr lang="ar-JO" sz="2200" dirty="0"/>
              <a:t>يعيد الإعلام إنتاج السلطة من خلال المحتوى</a:t>
            </a:r>
          </a:p>
          <a:p>
            <a:pPr algn="just" rtl="1">
              <a:lnSpc>
                <a:spcPct val="150000"/>
              </a:lnSpc>
            </a:pPr>
            <a:r>
              <a:rPr lang="ar-JO" sz="2200" dirty="0"/>
              <a:t>تهيمن الشركات الكبرى على المنصات الرقمية وتوجه النقاش العام، وقد تكون هذه الهيمنة ناعمة وغير مباشرة</a:t>
            </a:r>
          </a:p>
          <a:p>
            <a:pPr marL="0" indent="0" algn="l">
              <a:lnSpc>
                <a:spcPct val="150000"/>
              </a:lnSpc>
              <a:buNone/>
            </a:pPr>
            <a:r>
              <a:rPr lang="ar-JO" sz="2400" dirty="0"/>
              <a:t>"</a:t>
            </a:r>
            <a:r>
              <a:rPr lang="en-US" sz="2400" dirty="0">
                <a:solidFill>
                  <a:srgbClr val="C00000"/>
                </a:solidFill>
              </a:rPr>
              <a:t>The media are key sites for the construction of hegemony." — </a:t>
            </a:r>
            <a:r>
              <a:rPr lang="en-US" sz="2400" dirty="0" err="1">
                <a:solidFill>
                  <a:srgbClr val="C00000"/>
                </a:solidFill>
              </a:rPr>
              <a:t>Couldry</a:t>
            </a:r>
            <a:r>
              <a:rPr lang="en-US" sz="2400" dirty="0">
                <a:solidFill>
                  <a:srgbClr val="C00000"/>
                </a:solidFill>
              </a:rPr>
              <a:t>, 2012</a:t>
            </a:r>
            <a:endParaRPr lang="en-JO" sz="2400" dirty="0">
              <a:solidFill>
                <a:srgbClr val="C00000"/>
              </a:solidFill>
            </a:endParaRPr>
          </a:p>
        </p:txBody>
      </p:sp>
      <p:pic>
        <p:nvPicPr>
          <p:cNvPr id="12" name="Content Placeholder 11">
            <a:extLst>
              <a:ext uri="{FF2B5EF4-FFF2-40B4-BE49-F238E27FC236}">
                <a16:creationId xmlns:a16="http://schemas.microsoft.com/office/drawing/2014/main" id="{82E70942-C145-F24F-B686-EBC3F59BF5C3}"/>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t="12307"/>
          <a:stretch/>
        </p:blipFill>
        <p:spPr>
          <a:xfrm>
            <a:off x="7010400" y="1937565"/>
            <a:ext cx="5181600" cy="3053575"/>
          </a:xfrm>
        </p:spPr>
      </p:pic>
      <p:sp>
        <p:nvSpPr>
          <p:cNvPr id="14" name="TextBox 13">
            <a:extLst>
              <a:ext uri="{FF2B5EF4-FFF2-40B4-BE49-F238E27FC236}">
                <a16:creationId xmlns:a16="http://schemas.microsoft.com/office/drawing/2014/main" id="{F05F01BB-7095-5F47-8FAF-0F85ED1D6799}"/>
              </a:ext>
            </a:extLst>
          </p:cNvPr>
          <p:cNvSpPr txBox="1"/>
          <p:nvPr/>
        </p:nvSpPr>
        <p:spPr>
          <a:xfrm>
            <a:off x="7010400" y="5213268"/>
            <a:ext cx="5181600" cy="878574"/>
          </a:xfrm>
          <a:prstGeom prst="rect">
            <a:avLst/>
          </a:prstGeom>
          <a:noFill/>
        </p:spPr>
        <p:txBody>
          <a:bodyPr wrap="square" rtlCol="0">
            <a:spAutoFit/>
          </a:bodyPr>
          <a:lstStyle/>
          <a:p>
            <a:pPr algn="r" rtl="1">
              <a:lnSpc>
                <a:spcPct val="150000"/>
              </a:lnSpc>
            </a:pPr>
            <a:r>
              <a:rPr lang="ar-JO" sz="1800" dirty="0"/>
              <a:t>"الهيمنة الثقافية لا تُفرض بالقوة، بل تُبنى عبر القبول الطوعي للمفاهيم السائدة." — غرامشي، دفاتر السجن</a:t>
            </a:r>
            <a:endParaRPr lang="en-JO" sz="1800" dirty="0"/>
          </a:p>
        </p:txBody>
      </p:sp>
    </p:spTree>
    <p:extLst>
      <p:ext uri="{BB962C8B-B14F-4D97-AF65-F5344CB8AC3E}">
        <p14:creationId xmlns:p14="http://schemas.microsoft.com/office/powerpoint/2010/main" val="39202015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ABA0A3-E109-2A40-873A-08CE04534683}"/>
              </a:ext>
            </a:extLst>
          </p:cNvPr>
          <p:cNvSpPr>
            <a:spLocks noGrp="1"/>
          </p:cNvSpPr>
          <p:nvPr>
            <p:ph type="title"/>
          </p:nvPr>
        </p:nvSpPr>
        <p:spPr>
          <a:xfrm>
            <a:off x="449284" y="4312247"/>
            <a:ext cx="11293432" cy="1325563"/>
          </a:xfrm>
        </p:spPr>
        <p:txBody>
          <a:bodyPr>
            <a:noAutofit/>
          </a:bodyPr>
          <a:lstStyle/>
          <a:p>
            <a:pPr algn="ctr"/>
            <a:r>
              <a:rPr lang="ar-JO" sz="3600" b="1" dirty="0">
                <a:solidFill>
                  <a:srgbClr val="C00000"/>
                </a:solidFill>
              </a:rPr>
              <a:t>هل تعتقد أن المحتوى الترفيهي يمكن أن يحمل رسائل هيمنة غير مباشرة؟</a:t>
            </a:r>
            <a:br>
              <a:rPr lang="en-US" sz="3600" b="1" dirty="0">
                <a:solidFill>
                  <a:srgbClr val="C00000"/>
                </a:solidFill>
              </a:rPr>
            </a:br>
            <a:br>
              <a:rPr lang="en-US" sz="3600" b="1" dirty="0">
                <a:solidFill>
                  <a:srgbClr val="C00000"/>
                </a:solidFill>
              </a:rPr>
            </a:br>
            <a:r>
              <a:rPr lang="ar-JO" sz="3600" b="1" dirty="0">
                <a:solidFill>
                  <a:srgbClr val="C00000"/>
                </a:solidFill>
              </a:rPr>
              <a:t>هل تعتقد أن الإعلانات التجارية يمكن أن تساهم في ترسيخ قيم اجتماعية معينة؟</a:t>
            </a:r>
            <a:br>
              <a:rPr lang="ar-JO" sz="3600" b="1" dirty="0">
                <a:solidFill>
                  <a:srgbClr val="C00000"/>
                </a:solidFill>
              </a:rPr>
            </a:br>
            <a:br>
              <a:rPr lang="ar-JO" sz="3600" b="1" dirty="0">
                <a:solidFill>
                  <a:srgbClr val="C00000"/>
                </a:solidFill>
              </a:rPr>
            </a:br>
            <a:endParaRPr lang="en-JO" sz="3600" b="1" dirty="0">
              <a:solidFill>
                <a:srgbClr val="C00000"/>
              </a:solidFill>
            </a:endParaRPr>
          </a:p>
        </p:txBody>
      </p:sp>
      <p:pic>
        <p:nvPicPr>
          <p:cNvPr id="4" name="Picture 3">
            <a:extLst>
              <a:ext uri="{FF2B5EF4-FFF2-40B4-BE49-F238E27FC236}">
                <a16:creationId xmlns:a16="http://schemas.microsoft.com/office/drawing/2014/main" id="{FA762002-70B3-1745-9001-1AE40D67A394}"/>
              </a:ext>
            </a:extLst>
          </p:cNvPr>
          <p:cNvPicPr>
            <a:picLocks noChangeAspect="1"/>
          </p:cNvPicPr>
          <p:nvPr/>
        </p:nvPicPr>
        <p:blipFill rotWithShape="1">
          <a:blip r:embed="rId2">
            <a:extLst>
              <a:ext uri="{BEBA8EAE-BF5A-486C-A8C5-ECC9F3942E4B}">
                <a14:imgProps xmlns:a14="http://schemas.microsoft.com/office/drawing/2010/main">
                  <a14:imgLayer r:embed="rId3">
                    <a14:imgEffect>
                      <a14:backgroundRemoval t="9104" b="81928" l="10000" r="90000"/>
                    </a14:imgEffect>
                  </a14:imgLayer>
                </a14:imgProps>
              </a:ext>
              <a:ext uri="{28A0092B-C50C-407E-A947-70E740481C1C}">
                <a14:useLocalDpi xmlns:a14="http://schemas.microsoft.com/office/drawing/2010/main" val="0"/>
              </a:ext>
            </a:extLst>
          </a:blip>
          <a:srcRect b="8969"/>
          <a:stretch/>
        </p:blipFill>
        <p:spPr>
          <a:xfrm rot="19954347">
            <a:off x="298758" y="-243150"/>
            <a:ext cx="3812254" cy="3737281"/>
          </a:xfrm>
          <a:prstGeom prst="rect">
            <a:avLst/>
          </a:prstGeom>
        </p:spPr>
      </p:pic>
    </p:spTree>
    <p:extLst>
      <p:ext uri="{BB962C8B-B14F-4D97-AF65-F5344CB8AC3E}">
        <p14:creationId xmlns:p14="http://schemas.microsoft.com/office/powerpoint/2010/main" val="18632504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80890"/>
            <a:ext cx="10515600" cy="822407"/>
          </a:xfrm>
        </p:spPr>
        <p:txBody>
          <a:bodyPr anchor="t">
            <a:noAutofit/>
          </a:bodyPr>
          <a:lstStyle/>
          <a:p>
            <a:pPr algn="ctr" rtl="1">
              <a:lnSpc>
                <a:spcPct val="150000"/>
              </a:lnSpc>
            </a:pPr>
            <a:r>
              <a:rPr lang="ar-JO" sz="2800" b="1" u="sng" dirty="0">
                <a:solidFill>
                  <a:srgbClr val="C00000"/>
                </a:solidFill>
              </a:rPr>
              <a:t>الإعلام كأداة لإعادة إنتاج السلطة</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4572000" y="1235035"/>
            <a:ext cx="7452360" cy="5388844"/>
          </a:xfrm>
        </p:spPr>
        <p:txBody>
          <a:bodyPr>
            <a:normAutofit fontScale="92500" lnSpcReduction="10000"/>
          </a:bodyPr>
          <a:lstStyle/>
          <a:p>
            <a:pPr marL="0" indent="0" algn="just" rtl="1">
              <a:lnSpc>
                <a:spcPct val="150000"/>
              </a:lnSpc>
              <a:buNone/>
            </a:pPr>
            <a:r>
              <a:rPr lang="ar-SA" sz="2400" dirty="0">
                <a:solidFill>
                  <a:schemeClr val="accent1">
                    <a:lumMod val="75000"/>
                  </a:schemeClr>
                </a:solidFill>
              </a:rPr>
              <a:t>يعيد </a:t>
            </a:r>
            <a:r>
              <a:rPr lang="ar-JO" sz="2400" dirty="0">
                <a:solidFill>
                  <a:schemeClr val="accent1">
                    <a:lumMod val="75000"/>
                  </a:schemeClr>
                </a:solidFill>
              </a:rPr>
              <a:t>الإعلام إنتاج السلطة من خلال اختيار ما يُعرض وما يُستبعد، ومن يُمنح صوتًا ومن يُهمّش. اما في السياق التسويقي، يُستخدم الإعلام لترسيخ أنماط استهلاكية تخدم مصالح الشركات الكبرى.</a:t>
            </a:r>
          </a:p>
          <a:p>
            <a:pPr marL="0" indent="0" algn="r" rtl="1">
              <a:lnSpc>
                <a:spcPct val="150000"/>
              </a:lnSpc>
              <a:buNone/>
            </a:pPr>
            <a:r>
              <a:rPr lang="ar-JO" sz="2400" b="1" u="sng" dirty="0">
                <a:solidFill>
                  <a:srgbClr val="C00000"/>
                </a:solidFill>
              </a:rPr>
              <a:t>دور الإعلام:</a:t>
            </a:r>
          </a:p>
          <a:p>
            <a:pPr algn="r" rtl="1">
              <a:lnSpc>
                <a:spcPct val="150000"/>
              </a:lnSpc>
              <a:buFont typeface="Wingdings" pitchFamily="2" charset="2"/>
              <a:buChar char="Ø"/>
            </a:pPr>
            <a:r>
              <a:rPr lang="ar-JO" sz="2400" dirty="0"/>
              <a:t>يحدد الإعلام الأجندة العامة </a:t>
            </a:r>
            <a:r>
              <a:rPr lang="en-US" sz="2400" dirty="0"/>
              <a:t>Agenda Setting</a:t>
            </a:r>
          </a:p>
          <a:p>
            <a:pPr algn="r" rtl="1">
              <a:lnSpc>
                <a:spcPct val="150000"/>
              </a:lnSpc>
              <a:buFont typeface="Wingdings" pitchFamily="2" charset="2"/>
              <a:buChar char="Ø"/>
            </a:pPr>
            <a:r>
              <a:rPr lang="ar-JO" sz="2400" dirty="0"/>
              <a:t>يساهم في تشكيل "الوعي الزائف" لدى الجمهور</a:t>
            </a:r>
          </a:p>
          <a:p>
            <a:pPr algn="r" rtl="1">
              <a:lnSpc>
                <a:spcPct val="150000"/>
              </a:lnSpc>
              <a:buFont typeface="Wingdings" pitchFamily="2" charset="2"/>
              <a:buChar char="Ø"/>
            </a:pPr>
            <a:r>
              <a:rPr lang="ar-JO" sz="2400" dirty="0"/>
              <a:t>يُستخدم الاعلام في بناء الصورة الذهنية للعلامات التجارية والمؤسسات</a:t>
            </a:r>
          </a:p>
          <a:p>
            <a:pPr marL="0" indent="0" algn="r" rtl="1">
              <a:lnSpc>
                <a:spcPct val="150000"/>
              </a:lnSpc>
              <a:buNone/>
            </a:pPr>
            <a:r>
              <a:rPr lang="ar-JO" sz="2200" u="sng" dirty="0">
                <a:solidFill>
                  <a:srgbClr val="C00000"/>
                </a:solidFill>
              </a:rPr>
              <a:t>كيف يمكن أن تؤثر التغطية الإعلامية المتكررة لمنتج معين في قرارات الشراء لدى الجمهور؟</a:t>
            </a:r>
            <a:br>
              <a:rPr lang="ar-JO" sz="2200" u="sng" dirty="0">
                <a:solidFill>
                  <a:srgbClr val="C00000"/>
                </a:solidFill>
              </a:rPr>
            </a:br>
            <a:endParaRPr lang="en-JO" sz="2200" u="sng" dirty="0">
              <a:solidFill>
                <a:srgbClr val="C00000"/>
              </a:solidFill>
            </a:endParaRPr>
          </a:p>
        </p:txBody>
      </p:sp>
      <p:pic>
        <p:nvPicPr>
          <p:cNvPr id="8" name="Content Placeholder 7">
            <a:extLst>
              <a:ext uri="{FF2B5EF4-FFF2-40B4-BE49-F238E27FC236}">
                <a16:creationId xmlns:a16="http://schemas.microsoft.com/office/drawing/2014/main" id="{DC640E6D-0806-1D40-983D-BFB5124ED9E7}"/>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0" y="1157233"/>
            <a:ext cx="3523686" cy="5700767"/>
          </a:xfrm>
        </p:spPr>
      </p:pic>
    </p:spTree>
    <p:extLst>
      <p:ext uri="{BB962C8B-B14F-4D97-AF65-F5344CB8AC3E}">
        <p14:creationId xmlns:p14="http://schemas.microsoft.com/office/powerpoint/2010/main" val="21216131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algn="ctr" rtl="1">
              <a:lnSpc>
                <a:spcPct val="150000"/>
              </a:lnSpc>
            </a:pPr>
            <a:r>
              <a:rPr lang="ar-JO" sz="2800" b="1" i="0" u="sng" strike="noStrike" dirty="0">
                <a:solidFill>
                  <a:schemeClr val="accent1"/>
                </a:solidFill>
                <a:effectLst/>
                <a:latin typeface="Alexandria"/>
              </a:rPr>
              <a:t>الهيمنة الرقمية – خوارزميات التأثير</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318654" y="1076343"/>
            <a:ext cx="6505575" cy="5675313"/>
          </a:xfrm>
        </p:spPr>
        <p:txBody>
          <a:bodyPr>
            <a:normAutofit/>
          </a:bodyPr>
          <a:lstStyle/>
          <a:p>
            <a:pPr marL="0" indent="0" algn="just" rtl="1">
              <a:lnSpc>
                <a:spcPct val="150000"/>
              </a:lnSpc>
              <a:buNone/>
            </a:pPr>
            <a:r>
              <a:rPr lang="ar-JO" sz="2400" b="0" i="0" u="none" strike="noStrike" dirty="0">
                <a:solidFill>
                  <a:schemeClr val="accent1">
                    <a:lumMod val="50000"/>
                  </a:schemeClr>
                </a:solidFill>
                <a:effectLst/>
                <a:latin typeface="Alexandria"/>
              </a:rPr>
              <a:t>في الإعلام الرقمي، الهيمنة لا تأتي فقط من المحتوى، بل من الخوارزميات التي تحدد ما يظهر للمستخدم.</a:t>
            </a:r>
          </a:p>
          <a:p>
            <a:pPr algn="just" rtl="1">
              <a:lnSpc>
                <a:spcPct val="150000"/>
              </a:lnSpc>
            </a:pPr>
            <a:r>
              <a:rPr lang="ar-JO" sz="2400" b="0" i="0" u="none" strike="noStrike" dirty="0">
                <a:solidFill>
                  <a:schemeClr val="accent1"/>
                </a:solidFill>
                <a:effectLst/>
                <a:latin typeface="Alexandria"/>
              </a:rPr>
              <a:t>المنصات مثل فيسبوك ويوتيوب تخلق "فقاعات تصورية" عبر تخصيص المحتوى بناءً على التفضيلات السابقة</a:t>
            </a:r>
          </a:p>
          <a:p>
            <a:pPr algn="just" rtl="1">
              <a:lnSpc>
                <a:spcPct val="150000"/>
              </a:lnSpc>
            </a:pPr>
            <a:r>
              <a:rPr lang="ar-JO" sz="2400" b="0" i="0" u="none" strike="noStrike" dirty="0">
                <a:solidFill>
                  <a:schemeClr val="accent1"/>
                </a:solidFill>
                <a:effectLst/>
                <a:latin typeface="Alexandria"/>
              </a:rPr>
              <a:t>الخوارزميات تعزز التحيّز وتحدّ من التنوع في الرأي</a:t>
            </a:r>
          </a:p>
          <a:p>
            <a:pPr algn="just" rtl="1">
              <a:lnSpc>
                <a:spcPct val="150000"/>
              </a:lnSpc>
            </a:pPr>
            <a:r>
              <a:rPr lang="ar-JO" sz="2400" b="0" i="0" u="none" strike="noStrike" dirty="0">
                <a:solidFill>
                  <a:schemeClr val="accent1"/>
                </a:solidFill>
                <a:effectLst/>
                <a:latin typeface="Alexandria"/>
              </a:rPr>
              <a:t>المستخدم يتعرض لمحتوى يوافق آراءه، مما يقلل من فرص النقاش النقدي</a:t>
            </a:r>
          </a:p>
          <a:p>
            <a:pPr algn="just" rtl="1">
              <a:lnSpc>
                <a:spcPct val="150000"/>
              </a:lnSpc>
            </a:pPr>
            <a:r>
              <a:rPr lang="ar-JO" sz="2400" b="0" i="0" u="sng" strike="noStrike" dirty="0">
                <a:solidFill>
                  <a:srgbClr val="C00000"/>
                </a:solidFill>
                <a:effectLst/>
                <a:latin typeface="Alexandria"/>
              </a:rPr>
              <a:t>الهيمنة الرقمية تُمارس عبر التحكم في الوصول وليس الرقابة المباشرة</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1" name="TextBox 10">
            <a:extLst>
              <a:ext uri="{FF2B5EF4-FFF2-40B4-BE49-F238E27FC236}">
                <a16:creationId xmlns:a16="http://schemas.microsoft.com/office/drawing/2014/main" id="{742623B2-3B4F-D44D-8C6E-D392967C1F29}"/>
              </a:ext>
            </a:extLst>
          </p:cNvPr>
          <p:cNvSpPr txBox="1"/>
          <p:nvPr/>
        </p:nvSpPr>
        <p:spPr>
          <a:xfrm>
            <a:off x="6948533" y="4987727"/>
            <a:ext cx="5267757" cy="707886"/>
          </a:xfrm>
          <a:prstGeom prst="rect">
            <a:avLst/>
          </a:prstGeom>
          <a:noFill/>
        </p:spPr>
        <p:txBody>
          <a:bodyPr wrap="square" rtlCol="0">
            <a:spAutoFit/>
          </a:bodyPr>
          <a:lstStyle/>
          <a:p>
            <a:pPr algn="ctr"/>
            <a:r>
              <a:rPr lang="ar-JO" sz="2000" b="1" u="sng" dirty="0">
                <a:solidFill>
                  <a:srgbClr val="C00000"/>
                </a:solidFill>
              </a:rPr>
              <a:t>هل تعتقد أن المحتوى الذي يظهر لك على إنستغرام يعكس اختياراتك أم يُفرض عليك؟</a:t>
            </a:r>
          </a:p>
        </p:txBody>
      </p:sp>
      <p:pic>
        <p:nvPicPr>
          <p:cNvPr id="5" name="Picture 4">
            <a:extLst>
              <a:ext uri="{FF2B5EF4-FFF2-40B4-BE49-F238E27FC236}">
                <a16:creationId xmlns:a16="http://schemas.microsoft.com/office/drawing/2014/main" id="{09497300-7747-8A43-B09E-ABAFBE2595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8533" y="1818275"/>
            <a:ext cx="5243467" cy="2950406"/>
          </a:xfrm>
          <a:prstGeom prst="rect">
            <a:avLst/>
          </a:prstGeom>
        </p:spPr>
      </p:pic>
    </p:spTree>
    <p:extLst>
      <p:ext uri="{BB962C8B-B14F-4D97-AF65-F5344CB8AC3E}">
        <p14:creationId xmlns:p14="http://schemas.microsoft.com/office/powerpoint/2010/main" val="19796794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algn="ctr" rtl="1">
              <a:lnSpc>
                <a:spcPct val="150000"/>
              </a:lnSpc>
            </a:pPr>
            <a:r>
              <a:rPr lang="ar-JO" sz="2800" b="1" i="0" u="sng" strike="noStrike" dirty="0">
                <a:solidFill>
                  <a:schemeClr val="accent1">
                    <a:lumMod val="50000"/>
                  </a:schemeClr>
                </a:solidFill>
                <a:effectLst/>
                <a:latin typeface="Alexandria"/>
              </a:rPr>
              <a:t>الهيمنة الرمزية في الإعلام الترفيهي</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318654" y="1076343"/>
            <a:ext cx="6505575" cy="5675313"/>
          </a:xfrm>
        </p:spPr>
        <p:txBody>
          <a:bodyPr>
            <a:normAutofit fontScale="92500" lnSpcReduction="10000"/>
          </a:bodyPr>
          <a:lstStyle/>
          <a:p>
            <a:pPr marL="0" indent="0" algn="just" rtl="1">
              <a:lnSpc>
                <a:spcPct val="150000"/>
              </a:lnSpc>
              <a:buNone/>
            </a:pPr>
            <a:r>
              <a:rPr lang="ar-JO" sz="2400" b="0" i="0" u="none" strike="noStrike" dirty="0">
                <a:solidFill>
                  <a:schemeClr val="accent1"/>
                </a:solidFill>
                <a:effectLst/>
                <a:latin typeface="Alexandria"/>
              </a:rPr>
              <a:t>الإعلام الترفيهي (مثل المسلسلات والإعلانات) يحمل رسائل رمزية تؤثر في القيم والسلوكيات. </a:t>
            </a:r>
            <a:r>
              <a:rPr lang="ar-SA" sz="2400" dirty="0">
                <a:solidFill>
                  <a:schemeClr val="accent1"/>
                </a:solidFill>
                <a:latin typeface="Alexandria"/>
              </a:rPr>
              <a:t>وقد </a:t>
            </a:r>
            <a:r>
              <a:rPr lang="ar-SA" sz="2400" dirty="0" err="1">
                <a:solidFill>
                  <a:schemeClr val="accent1"/>
                </a:solidFill>
                <a:latin typeface="Alexandria"/>
              </a:rPr>
              <a:t>ي</a:t>
            </a:r>
            <a:r>
              <a:rPr lang="ar-JO" sz="2400" b="0" i="0" u="none" strike="noStrike" dirty="0">
                <a:solidFill>
                  <a:schemeClr val="accent1"/>
                </a:solidFill>
                <a:effectLst/>
                <a:latin typeface="Alexandria"/>
              </a:rPr>
              <a:t>ستخدم لتطبيع أنماط معينة من الحياة، مثل الاستهلاك الفاخر أو الجمال المثالي.</a:t>
            </a:r>
          </a:p>
          <a:p>
            <a:pPr algn="just" rtl="1">
              <a:lnSpc>
                <a:spcPct val="150000"/>
              </a:lnSpc>
            </a:pPr>
            <a:r>
              <a:rPr lang="ar-JO" sz="2400" b="1" i="0" u="sng" strike="noStrike" dirty="0">
                <a:solidFill>
                  <a:schemeClr val="accent1">
                    <a:lumMod val="50000"/>
                  </a:schemeClr>
                </a:solidFill>
                <a:effectLst/>
                <a:latin typeface="Alexandria"/>
              </a:rPr>
              <a:t>سمات عامة:</a:t>
            </a:r>
          </a:p>
          <a:p>
            <a:pPr algn="just" rtl="1">
              <a:lnSpc>
                <a:spcPct val="150000"/>
              </a:lnSpc>
            </a:pPr>
            <a:r>
              <a:rPr lang="ar-JO" sz="2400" b="0" i="0" u="none" strike="noStrike" dirty="0">
                <a:solidFill>
                  <a:schemeClr val="accent1"/>
                </a:solidFill>
                <a:effectLst/>
                <a:latin typeface="Alexandria"/>
              </a:rPr>
              <a:t>الترفيه ليس محايدًا، بل يحمل أيديولوجيا ضمنية</a:t>
            </a:r>
          </a:p>
          <a:p>
            <a:pPr algn="just" rtl="1">
              <a:lnSpc>
                <a:spcPct val="150000"/>
              </a:lnSpc>
            </a:pPr>
            <a:r>
              <a:rPr lang="ar-JO" sz="2400" b="0" i="0" u="none" strike="noStrike" dirty="0">
                <a:solidFill>
                  <a:schemeClr val="accent1"/>
                </a:solidFill>
                <a:effectLst/>
                <a:latin typeface="Alexandria"/>
              </a:rPr>
              <a:t>يُستخدم في التسويق لترسيخ صورة نمطية عن النجاح أو الجاذبية</a:t>
            </a:r>
          </a:p>
          <a:p>
            <a:pPr algn="just" rtl="1">
              <a:lnSpc>
                <a:spcPct val="150000"/>
              </a:lnSpc>
            </a:pPr>
            <a:r>
              <a:rPr lang="ar-JO" sz="2400" b="0" i="0" u="none" strike="noStrike" dirty="0">
                <a:solidFill>
                  <a:schemeClr val="accent1"/>
                </a:solidFill>
                <a:effectLst/>
                <a:latin typeface="Alexandria"/>
              </a:rPr>
              <a:t>يؤثر في الشباب بشكل خاص من خلال المحتوى البصري والموسيقي</a:t>
            </a:r>
          </a:p>
          <a:p>
            <a:pPr algn="just" rtl="1">
              <a:lnSpc>
                <a:spcPct val="150000"/>
              </a:lnSpc>
            </a:pPr>
            <a:r>
              <a:rPr lang="ar-JO" sz="2400" b="1" i="0" u="sng" strike="noStrike" dirty="0">
                <a:solidFill>
                  <a:schemeClr val="accent1">
                    <a:lumMod val="50000"/>
                  </a:schemeClr>
                </a:solidFill>
                <a:effectLst/>
                <a:latin typeface="Alexandria"/>
              </a:rPr>
              <a:t>أمثلة:</a:t>
            </a:r>
          </a:p>
          <a:p>
            <a:pPr algn="just" rtl="1">
              <a:lnSpc>
                <a:spcPct val="150000"/>
              </a:lnSpc>
            </a:pPr>
            <a:r>
              <a:rPr lang="ar-JO" sz="2400" b="0" i="0" u="none" strike="noStrike" dirty="0">
                <a:solidFill>
                  <a:schemeClr val="accent1"/>
                </a:solidFill>
                <a:effectLst/>
                <a:latin typeface="Alexandria"/>
              </a:rPr>
              <a:t>الإعلانات التي تربط النجاح بالمنتجات الفاخرة</a:t>
            </a:r>
          </a:p>
          <a:p>
            <a:pPr algn="just" rtl="1">
              <a:lnSpc>
                <a:spcPct val="150000"/>
              </a:lnSpc>
            </a:pPr>
            <a:r>
              <a:rPr lang="ar-JO" sz="2400" b="0" i="0" u="none" strike="noStrike" dirty="0">
                <a:solidFill>
                  <a:schemeClr val="accent1"/>
                </a:solidFill>
                <a:effectLst/>
                <a:latin typeface="Alexandria"/>
              </a:rPr>
              <a:t>المسلسلات التي تروّج لأنماط حياة استهلاكية</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1" name="TextBox 10">
            <a:extLst>
              <a:ext uri="{FF2B5EF4-FFF2-40B4-BE49-F238E27FC236}">
                <a16:creationId xmlns:a16="http://schemas.microsoft.com/office/drawing/2014/main" id="{742623B2-3B4F-D44D-8C6E-D392967C1F29}"/>
              </a:ext>
            </a:extLst>
          </p:cNvPr>
          <p:cNvSpPr txBox="1"/>
          <p:nvPr/>
        </p:nvSpPr>
        <p:spPr>
          <a:xfrm>
            <a:off x="7126124" y="5730090"/>
            <a:ext cx="5065876" cy="646331"/>
          </a:xfrm>
          <a:prstGeom prst="rect">
            <a:avLst/>
          </a:prstGeom>
          <a:noFill/>
        </p:spPr>
        <p:txBody>
          <a:bodyPr wrap="square" rtlCol="0">
            <a:spAutoFit/>
          </a:bodyPr>
          <a:lstStyle/>
          <a:p>
            <a:pPr algn="r"/>
            <a:r>
              <a:rPr lang="ar-JO" b="1" u="sng" dirty="0">
                <a:solidFill>
                  <a:srgbClr val="C00000"/>
                </a:solidFill>
              </a:rPr>
              <a:t>هل تعتقد أن المسلسلات الرمضانية تساهم في تشكيل صورة معينة عن "الحياة المثالية"؟</a:t>
            </a:r>
          </a:p>
        </p:txBody>
      </p:sp>
      <p:pic>
        <p:nvPicPr>
          <p:cNvPr id="5" name="Picture 4">
            <a:extLst>
              <a:ext uri="{FF2B5EF4-FFF2-40B4-BE49-F238E27FC236}">
                <a16:creationId xmlns:a16="http://schemas.microsoft.com/office/drawing/2014/main" id="{7DC76072-AC44-1641-ABEE-E4F1A4C28B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6124" y="1814829"/>
            <a:ext cx="5065876" cy="3644900"/>
          </a:xfrm>
          <a:prstGeom prst="rect">
            <a:avLst/>
          </a:prstGeom>
        </p:spPr>
      </p:pic>
    </p:spTree>
    <p:extLst>
      <p:ext uri="{BB962C8B-B14F-4D97-AF65-F5344CB8AC3E}">
        <p14:creationId xmlns:p14="http://schemas.microsoft.com/office/powerpoint/2010/main" val="6255428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53641" y="198"/>
            <a:ext cx="8077200" cy="822960"/>
          </a:xfrm>
        </p:spPr>
        <p:txBody>
          <a:bodyPr>
            <a:normAutofit/>
          </a:bodyPr>
          <a:lstStyle/>
          <a:p>
            <a:pPr algn="ctr" rtl="1"/>
            <a:r>
              <a:rPr lang="ar-JO" sz="2800" b="1" u="sng" dirty="0">
                <a:solidFill>
                  <a:schemeClr val="accent1">
                    <a:lumMod val="50000"/>
                  </a:schemeClr>
                </a:solidFill>
                <a:latin typeface="Arial" panose="020B0604020202020204" pitchFamily="34" charset="0"/>
                <a:cs typeface="Arial" panose="020B0604020202020204" pitchFamily="34" charset="0"/>
              </a:rPr>
              <a:t>الهيمنة الرمزية في الإعلام العربي - مثال</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2"/>
          </p:nvPr>
        </p:nvSpPr>
        <p:spPr>
          <a:xfrm>
            <a:off x="289559" y="1056529"/>
            <a:ext cx="11722331" cy="5496671"/>
          </a:xfrm>
        </p:spPr>
        <p:txBody>
          <a:bodyPr>
            <a:normAutofit/>
          </a:bodyPr>
          <a:lstStyle/>
          <a:p>
            <a:pPr algn="just" rtl="1">
              <a:lnSpc>
                <a:spcPct val="150000"/>
              </a:lnSpc>
            </a:pPr>
            <a:r>
              <a:rPr lang="ar-JO" sz="2400" b="1" u="sng" dirty="0">
                <a:solidFill>
                  <a:schemeClr val="accent1">
                    <a:lumMod val="50000"/>
                  </a:schemeClr>
                </a:solidFill>
                <a:latin typeface="Arial" panose="020B0604020202020204" pitchFamily="34" charset="0"/>
                <a:cs typeface="Arial" panose="020B0604020202020204" pitchFamily="34" charset="0"/>
              </a:rPr>
              <a:t>إعلانات شركات الاتصالات</a:t>
            </a:r>
          </a:p>
          <a:p>
            <a:pPr algn="just" rtl="1">
              <a:lnSpc>
                <a:spcPct val="150000"/>
              </a:lnSpc>
            </a:pPr>
            <a:r>
              <a:rPr lang="ar-JO" sz="2400" dirty="0">
                <a:solidFill>
                  <a:schemeClr val="accent1">
                    <a:lumMod val="50000"/>
                  </a:schemeClr>
                </a:solidFill>
                <a:latin typeface="Arial" panose="020B0604020202020204" pitchFamily="34" charset="0"/>
                <a:cs typeface="Arial" panose="020B0604020202020204" pitchFamily="34" charset="0"/>
              </a:rPr>
              <a:t>تروّج لفكرة أن النجاح والتفوق مرتبط بالتكنولوجيا والاتصال الدائم. مثل: إعلان شركة اتصالات المصرية "سابق بكثير" </a:t>
            </a:r>
          </a:p>
          <a:p>
            <a:pPr algn="just" rtl="1">
              <a:lnSpc>
                <a:spcPct val="150000"/>
              </a:lnSpc>
            </a:pPr>
            <a:r>
              <a:rPr lang="en-US" sz="1700" dirty="0">
                <a:solidFill>
                  <a:schemeClr val="accent1">
                    <a:lumMod val="50000"/>
                  </a:schemeClr>
                </a:solidFill>
                <a:latin typeface="Arial" panose="020B0604020202020204" pitchFamily="34" charset="0"/>
                <a:cs typeface="Arial" panose="020B0604020202020204" pitchFamily="34" charset="0"/>
                <a:hlinkClick r:id="rId3"/>
              </a:rPr>
              <a:t>https://youtu.be/yWKYNSLdgBM?si=HHjWwvsNjWOld6t4</a:t>
            </a:r>
            <a:r>
              <a:rPr lang="ar-SA" sz="1700" dirty="0">
                <a:solidFill>
                  <a:schemeClr val="accent1">
                    <a:lumMod val="50000"/>
                  </a:schemeClr>
                </a:solidFill>
                <a:latin typeface="Arial" panose="020B0604020202020204" pitchFamily="34" charset="0"/>
                <a:cs typeface="Arial" panose="020B0604020202020204" pitchFamily="34" charset="0"/>
              </a:rPr>
              <a:t> </a:t>
            </a:r>
            <a:endParaRPr lang="ar-JO" sz="1700" dirty="0">
              <a:solidFill>
                <a:schemeClr val="accent1">
                  <a:lumMod val="50000"/>
                </a:schemeClr>
              </a:solidFill>
              <a:latin typeface="Arial" panose="020B0604020202020204" pitchFamily="34" charset="0"/>
              <a:cs typeface="Arial" panose="020B0604020202020204" pitchFamily="34" charset="0"/>
            </a:endParaRPr>
          </a:p>
          <a:p>
            <a:pPr marL="342900" indent="-342900" algn="just" rtl="1">
              <a:lnSpc>
                <a:spcPct val="150000"/>
              </a:lnSpc>
              <a:buFont typeface="Arial" panose="020B0604020202020204" pitchFamily="34" charset="0"/>
              <a:buChar char="•"/>
            </a:pPr>
            <a:r>
              <a:rPr lang="ar-JO" sz="2400" dirty="0">
                <a:solidFill>
                  <a:schemeClr val="accent1">
                    <a:lumMod val="50000"/>
                  </a:schemeClr>
                </a:solidFill>
                <a:latin typeface="Arial" panose="020B0604020202020204" pitchFamily="34" charset="0"/>
                <a:cs typeface="Arial" panose="020B0604020202020204" pitchFamily="34" charset="0"/>
              </a:rPr>
              <a:t>الوصف: إعلان رمضاني يروّج لفكرة التقدم والتميز، باستخدام رموز ثقافية ورياضية وفنية مثل نجوم فريق النادي الأهلي و نجوم من الوسط الفني مثل خالد النبوي والموسيقار عمر خيرت</a:t>
            </a:r>
          </a:p>
          <a:p>
            <a:pPr marL="342900" indent="-342900" algn="just" rtl="1">
              <a:lnSpc>
                <a:spcPct val="150000"/>
              </a:lnSpc>
              <a:buFont typeface="Arial" panose="020B0604020202020204" pitchFamily="34" charset="0"/>
              <a:buChar char="•"/>
            </a:pPr>
            <a:r>
              <a:rPr lang="ar-JO" sz="2400" dirty="0">
                <a:solidFill>
                  <a:schemeClr val="accent1">
                    <a:lumMod val="50000"/>
                  </a:schemeClr>
                </a:solidFill>
                <a:latin typeface="Arial" panose="020B0604020202020204" pitchFamily="34" charset="0"/>
                <a:cs typeface="Arial" panose="020B0604020202020204" pitchFamily="34" charset="0"/>
              </a:rPr>
              <a:t>الرسائل الرمزية: يربط بين استخدام خدمات الاتصالات وبين التفوق والسبق، مما يعكس هيمنة رمزية عبر ربط المنتج بالنجاح المجتمعي.</a:t>
            </a:r>
            <a:endParaRPr lang="ar-JO" sz="2400" b="1" u="sng" dirty="0">
              <a:solidFill>
                <a:srgbClr val="C00000"/>
              </a:solidFill>
              <a:latin typeface="Arial" panose="020B0604020202020204" pitchFamily="34" charset="0"/>
              <a:cs typeface="Arial" panose="020B0604020202020204" pitchFamily="34" charset="0"/>
            </a:endParaRPr>
          </a:p>
          <a:p>
            <a:pPr algn="r" rtl="1"/>
            <a:r>
              <a:rPr lang="ar-JO" sz="2800" u="sng" dirty="0">
                <a:solidFill>
                  <a:srgbClr val="C00000"/>
                </a:solidFill>
              </a:rPr>
              <a:t>هل تعتقد أن الإعلام الترفيهي يؤثر في اختيارات الجمهور أكثر من الأخبار؟</a:t>
            </a:r>
          </a:p>
          <a:p>
            <a:pPr algn="r" rtl="1"/>
            <a:endParaRPr lang="en-US" sz="2400" b="1" u="sng" dirty="0">
              <a:solidFill>
                <a:srgbClr val="C0000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Tree>
    <p:extLst>
      <p:ext uri="{BB962C8B-B14F-4D97-AF65-F5344CB8AC3E}">
        <p14:creationId xmlns:p14="http://schemas.microsoft.com/office/powerpoint/2010/main" val="20638669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27" y="-119197"/>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JO" sz="3200" b="1" u="sng" dirty="0">
                <a:solidFill>
                  <a:srgbClr val="C00000"/>
                </a:solidFill>
              </a:rPr>
              <a:t>نقاط تلخيصية</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4334494" y="859680"/>
            <a:ext cx="7648239" cy="5880071"/>
          </a:xfrm>
        </p:spPr>
        <p:txBody>
          <a:bodyPr>
            <a:normAutofit/>
          </a:bodyPr>
          <a:lstStyle/>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الهيمنة الإعلامية قد تكون مباشرة أو رمزية</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الإعلام يعيد إنتاج السلطة من خلال المحتوى والخوارزميات</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الجمهور بحاجة إلى وعي نقدي لفهم الرسائل الضمنية</a:t>
            </a:r>
          </a:p>
          <a:p>
            <a:pPr marL="0" indent="0" algn="r" defTabSz="914400" rtl="1" eaLnBrk="1" latinLnBrk="0" hangingPunct="1">
              <a:lnSpc>
                <a:spcPct val="150000"/>
              </a:lnSpc>
              <a:spcBef>
                <a:spcPts val="1000"/>
              </a:spcBef>
              <a:buNone/>
            </a:pPr>
            <a:r>
              <a:rPr lang="ar-JO" sz="2400" b="1" u="sng" dirty="0">
                <a:solidFill>
                  <a:srgbClr val="002060"/>
                </a:solidFill>
              </a:rPr>
              <a:t>دعوة للتفكير:</a:t>
            </a:r>
          </a:p>
          <a:p>
            <a:pPr marL="0" indent="0" algn="r" defTabSz="914400" rtl="1" eaLnBrk="1" latinLnBrk="0" hangingPunct="1">
              <a:lnSpc>
                <a:spcPct val="150000"/>
              </a:lnSpc>
              <a:spcBef>
                <a:spcPts val="1000"/>
              </a:spcBef>
              <a:buNone/>
            </a:pPr>
            <a:r>
              <a:rPr lang="ar-JO" sz="2400" u="sng" dirty="0">
                <a:solidFill>
                  <a:srgbClr val="C00000"/>
                </a:solidFill>
              </a:rPr>
              <a:t>كيف يمكننا كطلاب إعلام وتسويق أن نستخدم أدوات الإعلام بشكل مسؤول دون الوقوع في فخ الهيمنة؟</a:t>
            </a:r>
            <a:endParaRPr lang="ar-SA" sz="2400" u="sng" dirty="0">
              <a:solidFill>
                <a:srgbClr val="C00000"/>
              </a:solidFill>
            </a:endParaRPr>
          </a:p>
        </p:txBody>
      </p:sp>
      <p:pic>
        <p:nvPicPr>
          <p:cNvPr id="4" name="Picture 3">
            <a:extLst>
              <a:ext uri="{FF2B5EF4-FFF2-40B4-BE49-F238E27FC236}">
                <a16:creationId xmlns:a16="http://schemas.microsoft.com/office/drawing/2014/main" id="{4B3AC408-83B9-6D44-9E61-0925666EE9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24032"/>
            <a:ext cx="2796931" cy="2796931"/>
          </a:xfrm>
          <a:prstGeom prst="rect">
            <a:avLst/>
          </a:prstGeom>
        </p:spPr>
      </p:pic>
    </p:spTree>
    <p:extLst>
      <p:ext uri="{BB962C8B-B14F-4D97-AF65-F5344CB8AC3E}">
        <p14:creationId xmlns:p14="http://schemas.microsoft.com/office/powerpoint/2010/main" val="28809058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005" y="-68987"/>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168276"/>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50000"/>
                  </a:schemeClr>
                </a:solidFill>
              </a:rPr>
              <a:t>الجمهور التقليدي – الخصائص والسياق</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286603" y="1155032"/>
            <a:ext cx="11696131" cy="5584719"/>
          </a:xfrm>
        </p:spPr>
        <p:txBody>
          <a:bodyPr>
            <a:normAutofit/>
          </a:bodyPr>
          <a:lstStyle/>
          <a:p>
            <a:pPr marL="0" indent="0" algn="r" defTabSz="914400" rtl="1" eaLnBrk="1" latinLnBrk="0" hangingPunct="1">
              <a:lnSpc>
                <a:spcPct val="150000"/>
              </a:lnSpc>
              <a:spcBef>
                <a:spcPts val="1000"/>
              </a:spcBef>
              <a:buNone/>
            </a:pPr>
            <a:r>
              <a:rPr lang="ar-SA" sz="2400" dirty="0">
                <a:solidFill>
                  <a:schemeClr val="accent1"/>
                </a:solidFill>
              </a:rPr>
              <a:t>الجمهور التقليدي يُقصد به المتلقّي السلبي للمحتوى الإعلامي، الذي يتفاعل بشكل محدود مع الرسائل الإعلامية.</a:t>
            </a:r>
          </a:p>
          <a:p>
            <a:pPr marL="0" indent="0" algn="r" defTabSz="914400" rtl="1" eaLnBrk="1" latinLnBrk="0" hangingPunct="1">
              <a:lnSpc>
                <a:spcPct val="150000"/>
              </a:lnSpc>
              <a:spcBef>
                <a:spcPts val="1000"/>
              </a:spcBef>
              <a:buNone/>
            </a:pPr>
            <a:r>
              <a:rPr lang="ar-SA" sz="2400" dirty="0">
                <a:solidFill>
                  <a:schemeClr val="accent1"/>
                </a:solidFill>
              </a:rPr>
              <a:t>كان الإعلام يُبث من جهة واحدة </a:t>
            </a:r>
            <a:r>
              <a:rPr lang="en-US" sz="2400" dirty="0">
                <a:solidFill>
                  <a:schemeClr val="accent1"/>
                </a:solidFill>
              </a:rPr>
              <a:t>One-to-Many)</a:t>
            </a:r>
            <a:r>
              <a:rPr lang="ar-SA" sz="2400" dirty="0">
                <a:solidFill>
                  <a:schemeClr val="accent1"/>
                </a:solidFill>
              </a:rPr>
              <a:t>مثل التلفزيون والراديو، دون قدرة الجمهور على الرد أو التفاعل.</a:t>
            </a:r>
            <a:endParaRPr lang="en-US" sz="2400" dirty="0">
              <a:solidFill>
                <a:schemeClr val="accent1"/>
              </a:solidFill>
            </a:endParaRPr>
          </a:p>
          <a:p>
            <a:pPr marL="0" indent="0" algn="r" defTabSz="914400" rtl="1" eaLnBrk="1" latinLnBrk="0" hangingPunct="1">
              <a:lnSpc>
                <a:spcPct val="150000"/>
              </a:lnSpc>
              <a:spcBef>
                <a:spcPts val="1000"/>
              </a:spcBef>
              <a:buNone/>
            </a:pPr>
            <a:r>
              <a:rPr lang="ar-SA" sz="2400" b="1" dirty="0">
                <a:solidFill>
                  <a:schemeClr val="accent1">
                    <a:lumMod val="50000"/>
                  </a:schemeClr>
                </a:solidFill>
              </a:rPr>
              <a:t>سمات الجمهور التقليدي السلبي:</a:t>
            </a:r>
          </a:p>
          <a:p>
            <a:pPr algn="r" rtl="1">
              <a:lnSpc>
                <a:spcPct val="150000"/>
              </a:lnSpc>
            </a:pPr>
            <a:r>
              <a:rPr lang="ar-SA" sz="2400" dirty="0"/>
              <a:t>الجمهور التقليدي يتسم بالاستقبال السلبي</a:t>
            </a:r>
          </a:p>
          <a:p>
            <a:pPr algn="r" rtl="1">
              <a:lnSpc>
                <a:spcPct val="150000"/>
              </a:lnSpc>
            </a:pPr>
            <a:r>
              <a:rPr lang="ar-SA" sz="2400" dirty="0"/>
              <a:t>يعتمد على مصادر إعلامية مركزية</a:t>
            </a:r>
          </a:p>
          <a:p>
            <a:pPr algn="r" rtl="1">
              <a:lnSpc>
                <a:spcPct val="150000"/>
              </a:lnSpc>
            </a:pPr>
            <a:r>
              <a:rPr lang="ar-SA" sz="2400" dirty="0"/>
              <a:t>محدود في التفاعل والمشاركة</a:t>
            </a:r>
          </a:p>
          <a:p>
            <a:pPr marL="0" indent="0" algn="r" defTabSz="914400" rtl="1" eaLnBrk="1" latinLnBrk="0" hangingPunct="1">
              <a:lnSpc>
                <a:spcPct val="150000"/>
              </a:lnSpc>
              <a:spcBef>
                <a:spcPts val="1000"/>
              </a:spcBef>
              <a:buNone/>
            </a:pPr>
            <a:endParaRPr lang="ar-SA" sz="2400" dirty="0"/>
          </a:p>
          <a:p>
            <a:pPr marL="0" indent="0" algn="r" rtl="1">
              <a:lnSpc>
                <a:spcPct val="150000"/>
              </a:lnSpc>
              <a:buNone/>
            </a:pPr>
            <a:r>
              <a:rPr lang="ar-JO" sz="1800" b="1" u="sng" dirty="0">
                <a:solidFill>
                  <a:srgbClr val="C00000"/>
                </a:solidFill>
              </a:rPr>
              <a:t>هل تعتقد أن الجمهور التقليدي ما زال موجودًا في ظل انتشار الإعلام الرقمي؟</a:t>
            </a:r>
          </a:p>
          <a:p>
            <a:pPr marL="0" indent="0" algn="r" defTabSz="914400" rtl="1" eaLnBrk="1" latinLnBrk="0" hangingPunct="1">
              <a:lnSpc>
                <a:spcPct val="150000"/>
              </a:lnSpc>
              <a:spcBef>
                <a:spcPts val="1000"/>
              </a:spcBef>
              <a:buNone/>
            </a:pPr>
            <a:endParaRPr lang="ar-SA" sz="2400" dirty="0"/>
          </a:p>
        </p:txBody>
      </p:sp>
      <p:pic>
        <p:nvPicPr>
          <p:cNvPr id="4" name="Picture 3">
            <a:extLst>
              <a:ext uri="{FF2B5EF4-FFF2-40B4-BE49-F238E27FC236}">
                <a16:creationId xmlns:a16="http://schemas.microsoft.com/office/drawing/2014/main" id="{96423995-C899-424B-8F64-841E0008B5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789301"/>
            <a:ext cx="5120774" cy="3068699"/>
          </a:xfrm>
          <a:prstGeom prst="rect">
            <a:avLst/>
          </a:prstGeom>
        </p:spPr>
      </p:pic>
    </p:spTree>
    <p:extLst>
      <p:ext uri="{BB962C8B-B14F-4D97-AF65-F5344CB8AC3E}">
        <p14:creationId xmlns:p14="http://schemas.microsoft.com/office/powerpoint/2010/main" val="38101331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27399"/>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75000"/>
                  </a:schemeClr>
                </a:solidFill>
              </a:rPr>
              <a:t>الجمهور الرقمي – التحول والتفاعل</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4251366" y="760021"/>
            <a:ext cx="7742711" cy="5979730"/>
          </a:xfrm>
        </p:spPr>
        <p:txBody>
          <a:bodyPr>
            <a:normAutofit/>
          </a:bodyPr>
          <a:lstStyle/>
          <a:p>
            <a:pPr marL="0" indent="0" algn="just" defTabSz="914400" rtl="1" eaLnBrk="1" latinLnBrk="0" hangingPunct="1">
              <a:lnSpc>
                <a:spcPct val="150000"/>
              </a:lnSpc>
              <a:spcBef>
                <a:spcPts val="1000"/>
              </a:spcBef>
              <a:buNone/>
            </a:pPr>
            <a:r>
              <a:rPr lang="ar-SA" sz="2200" dirty="0">
                <a:solidFill>
                  <a:schemeClr val="accent1">
                    <a:lumMod val="75000"/>
                  </a:schemeClr>
                </a:solidFill>
              </a:rPr>
              <a:t>الجمهور الرقمي هو جمهور نشط، يشارك في إنتاج المحتوى وتداوله، ويؤثر في الرسائل الإعلامية من خلال التعليقات والمشاركة.</a:t>
            </a:r>
          </a:p>
          <a:p>
            <a:pPr marL="0" indent="0" algn="just" defTabSz="914400" rtl="1" eaLnBrk="1" latinLnBrk="0" hangingPunct="1">
              <a:lnSpc>
                <a:spcPct val="150000"/>
              </a:lnSpc>
              <a:spcBef>
                <a:spcPts val="1000"/>
              </a:spcBef>
              <a:buNone/>
            </a:pPr>
            <a:r>
              <a:rPr lang="ar-SA" sz="2200" b="1" u="sng" dirty="0">
                <a:solidFill>
                  <a:schemeClr val="accent1">
                    <a:lumMod val="75000"/>
                  </a:schemeClr>
                </a:solidFill>
              </a:rPr>
              <a:t>سمات الجمهور الرقمي:</a:t>
            </a:r>
          </a:p>
          <a:p>
            <a:pPr algn="just" defTabSz="914400" rtl="1" eaLnBrk="1" latinLnBrk="0" hangingPunct="1">
              <a:lnSpc>
                <a:spcPct val="150000"/>
              </a:lnSpc>
              <a:spcBef>
                <a:spcPts val="1000"/>
              </a:spcBef>
              <a:buFont typeface="Wingdings" pitchFamily="2" charset="2"/>
              <a:buChar char="ü"/>
            </a:pPr>
            <a:r>
              <a:rPr lang="ar-SA" sz="2200" dirty="0">
                <a:solidFill>
                  <a:schemeClr val="accent1">
                    <a:lumMod val="75000"/>
                  </a:schemeClr>
                </a:solidFill>
              </a:rPr>
              <a:t>يتميز بالتفاعل اللحظي، وتعدد مصادر المعلومات، والقدرة على التخصيص</a:t>
            </a:r>
          </a:p>
          <a:p>
            <a:pPr algn="just" defTabSz="914400" rtl="1" eaLnBrk="1" latinLnBrk="0" hangingPunct="1">
              <a:lnSpc>
                <a:spcPct val="150000"/>
              </a:lnSpc>
              <a:spcBef>
                <a:spcPts val="1000"/>
              </a:spcBef>
              <a:buFont typeface="Wingdings" pitchFamily="2" charset="2"/>
              <a:buChar char="ü"/>
            </a:pPr>
            <a:r>
              <a:rPr lang="ar-SA" sz="2200" dirty="0">
                <a:solidFill>
                  <a:schemeClr val="accent1">
                    <a:lumMod val="75000"/>
                  </a:schemeClr>
                </a:solidFill>
              </a:rPr>
              <a:t>يشارك في إنتاج الرسائل الإعلامية</a:t>
            </a:r>
            <a:endParaRPr lang="en-US" sz="2200" dirty="0">
              <a:solidFill>
                <a:schemeClr val="accent1">
                  <a:lumMod val="75000"/>
                </a:schemeClr>
              </a:solidFill>
            </a:endParaRPr>
          </a:p>
          <a:p>
            <a:pPr algn="just" defTabSz="914400" rtl="1" eaLnBrk="1" latinLnBrk="0" hangingPunct="1">
              <a:lnSpc>
                <a:spcPct val="150000"/>
              </a:lnSpc>
              <a:spcBef>
                <a:spcPts val="1000"/>
              </a:spcBef>
              <a:buFont typeface="Wingdings" pitchFamily="2" charset="2"/>
              <a:buChar char="ü"/>
            </a:pPr>
            <a:r>
              <a:rPr lang="ar-SA" sz="2200" dirty="0">
                <a:solidFill>
                  <a:schemeClr val="accent1">
                    <a:lumMod val="75000"/>
                  </a:schemeClr>
                </a:solidFill>
              </a:rPr>
              <a:t>يتنقل بين المنصات ويعيد تشكيل المحتوى</a:t>
            </a:r>
            <a:endParaRPr lang="ar-SA" sz="2200" dirty="0">
              <a:solidFill>
                <a:srgbClr val="002060"/>
              </a:solidFill>
            </a:endParaRPr>
          </a:p>
          <a:p>
            <a:pPr marL="0" indent="0" algn="r" rtl="1">
              <a:lnSpc>
                <a:spcPct val="150000"/>
              </a:lnSpc>
              <a:buNone/>
            </a:pPr>
            <a:r>
              <a:rPr lang="ar-JO" sz="2000" b="1" u="sng" dirty="0">
                <a:solidFill>
                  <a:srgbClr val="C00000"/>
                </a:solidFill>
              </a:rPr>
              <a:t>كيف غيّر الجمهور الرقمي طريقة تفاعل الشركات مع المستهلكين؟</a:t>
            </a:r>
          </a:p>
          <a:p>
            <a:pPr marL="0" indent="0" algn="r" defTabSz="914400" rtl="1" eaLnBrk="1" latinLnBrk="0" hangingPunct="1">
              <a:lnSpc>
                <a:spcPct val="150000"/>
              </a:lnSpc>
              <a:spcBef>
                <a:spcPts val="1000"/>
              </a:spcBef>
              <a:buNone/>
            </a:pPr>
            <a:endParaRPr lang="ar-SA" sz="2400" dirty="0"/>
          </a:p>
        </p:txBody>
      </p:sp>
      <p:pic>
        <p:nvPicPr>
          <p:cNvPr id="4" name="Picture 3">
            <a:extLst>
              <a:ext uri="{FF2B5EF4-FFF2-40B4-BE49-F238E27FC236}">
                <a16:creationId xmlns:a16="http://schemas.microsoft.com/office/drawing/2014/main" id="{E691F7F5-6A6E-5B45-93A3-0139E13839C3}"/>
              </a:ext>
            </a:extLst>
          </p:cNvPr>
          <p:cNvPicPr>
            <a:picLocks noChangeAspect="1"/>
          </p:cNvPicPr>
          <p:nvPr/>
        </p:nvPicPr>
        <p:blipFill rotWithShape="1">
          <a:blip r:embed="rId3">
            <a:extLst>
              <a:ext uri="{28A0092B-C50C-407E-A947-70E740481C1C}">
                <a14:useLocalDpi xmlns:a14="http://schemas.microsoft.com/office/drawing/2010/main" val="0"/>
              </a:ext>
            </a:extLst>
          </a:blip>
          <a:srcRect t="21129" b="10822"/>
          <a:stretch/>
        </p:blipFill>
        <p:spPr>
          <a:xfrm rot="16200000">
            <a:off x="-1066776" y="2038615"/>
            <a:ext cx="5886160" cy="3752605"/>
          </a:xfrm>
          <a:prstGeom prst="rect">
            <a:avLst/>
          </a:prstGeom>
        </p:spPr>
      </p:pic>
    </p:spTree>
    <p:extLst>
      <p:ext uri="{BB962C8B-B14F-4D97-AF65-F5344CB8AC3E}">
        <p14:creationId xmlns:p14="http://schemas.microsoft.com/office/powerpoint/2010/main" val="23590451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1089070" y="49216"/>
            <a:ext cx="10515600" cy="938281"/>
          </a:xfrm>
        </p:spPr>
        <p:txBody>
          <a:bodyPr anchor="t">
            <a:noAutofit/>
          </a:bodyPr>
          <a:lstStyle/>
          <a:p>
            <a:pPr marL="0" indent="0" algn="ctr" defTabSz="914400" rtl="1" eaLnBrk="1" latinLnBrk="0" hangingPunct="1">
              <a:lnSpc>
                <a:spcPct val="160000"/>
              </a:lnSpc>
              <a:spcBef>
                <a:spcPts val="1000"/>
              </a:spcBef>
              <a:buNone/>
            </a:pPr>
            <a:r>
              <a:rPr lang="ar-JO" sz="2800" b="1" u="sng" dirty="0">
                <a:solidFill>
                  <a:schemeClr val="accent1">
                    <a:lumMod val="75000"/>
                  </a:schemeClr>
                </a:solidFill>
                <a:latin typeface="Arial" panose="020B0604020202020204" pitchFamily="34" charset="0"/>
                <a:cs typeface="Arial" panose="020B0604020202020204" pitchFamily="34" charset="0"/>
              </a:rPr>
              <a:t>الجمهور الهجين – المفهوم والخصائص</a:t>
            </a:r>
          </a:p>
        </p:txBody>
      </p:sp>
      <p:sp>
        <p:nvSpPr>
          <p:cNvPr id="6" name="Content Placeholder 5">
            <a:extLst>
              <a:ext uri="{FF2B5EF4-FFF2-40B4-BE49-F238E27FC236}">
                <a16:creationId xmlns:a16="http://schemas.microsoft.com/office/drawing/2014/main" id="{EE7E0E07-17C6-374A-8731-33CE85BD681E}"/>
              </a:ext>
            </a:extLst>
          </p:cNvPr>
          <p:cNvSpPr>
            <a:spLocks noGrp="1"/>
          </p:cNvSpPr>
          <p:nvPr>
            <p:ph sz="half" idx="2"/>
          </p:nvPr>
        </p:nvSpPr>
        <p:spPr>
          <a:xfrm>
            <a:off x="4987636" y="1206500"/>
            <a:ext cx="7051964" cy="5435600"/>
          </a:xfrm>
        </p:spPr>
        <p:txBody>
          <a:bodyPr>
            <a:normAutofit fontScale="77500" lnSpcReduction="20000"/>
          </a:bodyPr>
          <a:lstStyle/>
          <a:p>
            <a:pPr marL="0" indent="0" algn="r" defTabSz="914400" rtl="1" eaLnBrk="1" latinLnBrk="0" hangingPunct="1">
              <a:lnSpc>
                <a:spcPct val="160000"/>
              </a:lnSpc>
              <a:spcBef>
                <a:spcPts val="1000"/>
              </a:spcBef>
              <a:buNone/>
            </a:pPr>
            <a:r>
              <a:rPr lang="ar-JO" dirty="0">
                <a:solidFill>
                  <a:schemeClr val="accent1">
                    <a:lumMod val="75000"/>
                  </a:schemeClr>
                </a:solidFill>
                <a:latin typeface="Arial" panose="020B0604020202020204" pitchFamily="34" charset="0"/>
                <a:cs typeface="Arial" panose="020B0604020202020204" pitchFamily="34" charset="0"/>
              </a:rPr>
              <a:t>الجمهور الهجين يجمع بين خصائص الجمهور التقليدي والرقمي، حيث يتفاعل مع المحتوى عبر منصات متعددة، ويستهلكه بطرق متنوعة.</a:t>
            </a:r>
            <a:endParaRPr lang="en-US" dirty="0">
              <a:solidFill>
                <a:schemeClr val="accent1">
                  <a:lumMod val="75000"/>
                </a:schemeClr>
              </a:solidFill>
              <a:latin typeface="Arial" panose="020B0604020202020204" pitchFamily="34" charset="0"/>
              <a:cs typeface="Arial" panose="020B0604020202020204" pitchFamily="34" charset="0"/>
            </a:endParaRPr>
          </a:p>
          <a:p>
            <a:pPr marL="0" indent="0" algn="r" defTabSz="914400" rtl="1" eaLnBrk="1" latinLnBrk="0" hangingPunct="1">
              <a:lnSpc>
                <a:spcPct val="160000"/>
              </a:lnSpc>
              <a:spcBef>
                <a:spcPts val="1000"/>
              </a:spcBef>
              <a:buNone/>
            </a:pPr>
            <a:r>
              <a:rPr lang="ar-SA" b="1" u="sng" dirty="0">
                <a:solidFill>
                  <a:schemeClr val="accent1">
                    <a:lumMod val="75000"/>
                  </a:schemeClr>
                </a:solidFill>
                <a:latin typeface="Arial" panose="020B0604020202020204" pitchFamily="34" charset="0"/>
                <a:cs typeface="Arial" panose="020B0604020202020204" pitchFamily="34" charset="0"/>
              </a:rPr>
              <a:t>سمات الجمهور الهجين:</a:t>
            </a:r>
            <a:endParaRPr lang="ar-JO" b="1" u="sng" dirty="0">
              <a:solidFill>
                <a:schemeClr val="accent1">
                  <a:lumMod val="75000"/>
                </a:schemeClr>
              </a:solidFill>
              <a:latin typeface="Arial" panose="020B0604020202020204" pitchFamily="34" charset="0"/>
              <a:cs typeface="Arial" panose="020B0604020202020204" pitchFamily="34" charset="0"/>
            </a:endParaRPr>
          </a:p>
          <a:p>
            <a:pPr algn="r" defTabSz="914400" rtl="1" eaLnBrk="1" latinLnBrk="0" hangingPunct="1">
              <a:lnSpc>
                <a:spcPct val="160000"/>
              </a:lnSpc>
              <a:spcBef>
                <a:spcPts val="1000"/>
              </a:spcBef>
              <a:buFont typeface="Wingdings" pitchFamily="2" charset="2"/>
              <a:buChar char="ü"/>
            </a:pPr>
            <a:r>
              <a:rPr lang="ar-JO" dirty="0">
                <a:solidFill>
                  <a:schemeClr val="accent1">
                    <a:lumMod val="75000"/>
                  </a:schemeClr>
                </a:solidFill>
                <a:latin typeface="Arial" panose="020B0604020202020204" pitchFamily="34" charset="0"/>
                <a:cs typeface="Arial" panose="020B0604020202020204" pitchFamily="34" charset="0"/>
              </a:rPr>
              <a:t>يتنقل بين الاستقبال السلبي والمشاركة النشطة حسب السياق والمحتوى</a:t>
            </a:r>
          </a:p>
          <a:p>
            <a:pPr algn="r" defTabSz="914400" rtl="1" eaLnBrk="1" latinLnBrk="0" hangingPunct="1">
              <a:lnSpc>
                <a:spcPct val="160000"/>
              </a:lnSpc>
              <a:spcBef>
                <a:spcPts val="1000"/>
              </a:spcBef>
              <a:buFont typeface="Wingdings" pitchFamily="2" charset="2"/>
              <a:buChar char="ü"/>
            </a:pPr>
            <a:r>
              <a:rPr lang="ar-JO" dirty="0">
                <a:solidFill>
                  <a:schemeClr val="accent1">
                    <a:lumMod val="75000"/>
                  </a:schemeClr>
                </a:solidFill>
                <a:latin typeface="Arial" panose="020B0604020202020204" pitchFamily="34" charset="0"/>
                <a:cs typeface="Arial" panose="020B0604020202020204" pitchFamily="34" charset="0"/>
              </a:rPr>
              <a:t>الجمهور الهجين مرن ومتعدد الأدوار</a:t>
            </a:r>
          </a:p>
          <a:p>
            <a:pPr algn="r" defTabSz="914400" rtl="1" eaLnBrk="1" latinLnBrk="0" hangingPunct="1">
              <a:lnSpc>
                <a:spcPct val="160000"/>
              </a:lnSpc>
              <a:spcBef>
                <a:spcPts val="1000"/>
              </a:spcBef>
              <a:buFont typeface="Wingdings" pitchFamily="2" charset="2"/>
              <a:buChar char="ü"/>
            </a:pPr>
            <a:r>
              <a:rPr lang="ar-JO" dirty="0">
                <a:solidFill>
                  <a:schemeClr val="accent1">
                    <a:lumMod val="75000"/>
                  </a:schemeClr>
                </a:solidFill>
                <a:latin typeface="Arial" panose="020B0604020202020204" pitchFamily="34" charset="0"/>
                <a:cs typeface="Arial" panose="020B0604020202020204" pitchFamily="34" charset="0"/>
              </a:rPr>
              <a:t>يستهلك المحتوى عبر التلفزيون، الهاتف، الحاسوب، والمنصات الاجتماعية</a:t>
            </a:r>
          </a:p>
          <a:p>
            <a:pPr algn="r" defTabSz="914400" rtl="1" eaLnBrk="1" latinLnBrk="0" hangingPunct="1">
              <a:lnSpc>
                <a:spcPct val="160000"/>
              </a:lnSpc>
              <a:spcBef>
                <a:spcPts val="1000"/>
              </a:spcBef>
              <a:buFont typeface="Wingdings" pitchFamily="2" charset="2"/>
              <a:buChar char="ü"/>
            </a:pPr>
            <a:r>
              <a:rPr lang="ar-JO" dirty="0">
                <a:solidFill>
                  <a:schemeClr val="accent1">
                    <a:lumMod val="75000"/>
                  </a:schemeClr>
                </a:solidFill>
                <a:latin typeface="Arial" panose="020B0604020202020204" pitchFamily="34" charset="0"/>
                <a:cs typeface="Arial" panose="020B0604020202020204" pitchFamily="34" charset="0"/>
              </a:rPr>
              <a:t>يُعد نموذجًا أكثر واقعية للجمهور المعاصر</a:t>
            </a:r>
            <a:endParaRPr lang="en-US" dirty="0">
              <a:solidFill>
                <a:schemeClr val="accent1">
                  <a:lumMod val="75000"/>
                </a:schemeClr>
              </a:solidFill>
              <a:latin typeface="Arial" panose="020B0604020202020204" pitchFamily="34" charset="0"/>
              <a:cs typeface="Arial" panose="020B0604020202020204" pitchFamily="34" charset="0"/>
            </a:endParaRPr>
          </a:p>
          <a:p>
            <a:pPr marL="0" indent="0" algn="r" rtl="1">
              <a:lnSpc>
                <a:spcPct val="160000"/>
              </a:lnSpc>
              <a:buNone/>
            </a:pPr>
            <a:r>
              <a:rPr lang="ar-JO" sz="2600" b="1" u="sng" dirty="0">
                <a:solidFill>
                  <a:srgbClr val="C00000"/>
                </a:solidFill>
              </a:rPr>
              <a:t>هل ترى نفسك جمهورًا رقميًا أم هجينًا؟ ولماذا؟</a:t>
            </a:r>
          </a:p>
          <a:p>
            <a:pPr marL="0" indent="0" algn="r" defTabSz="914400" rtl="1" eaLnBrk="1" latinLnBrk="0" hangingPunct="1">
              <a:lnSpc>
                <a:spcPct val="160000"/>
              </a:lnSpc>
              <a:spcBef>
                <a:spcPts val="1000"/>
              </a:spcBef>
              <a:buNone/>
            </a:pPr>
            <a:endParaRPr lang="en-US" sz="20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5998AAC-B670-C548-925F-F390E557AE2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391" y="1651000"/>
            <a:ext cx="2857500" cy="2273300"/>
          </a:xfrm>
          <a:prstGeom prst="rect">
            <a:avLst/>
          </a:prstGeom>
        </p:spPr>
      </p:pic>
      <p:pic>
        <p:nvPicPr>
          <p:cNvPr id="9" name="Picture 8">
            <a:extLst>
              <a:ext uri="{FF2B5EF4-FFF2-40B4-BE49-F238E27FC236}">
                <a16:creationId xmlns:a16="http://schemas.microsoft.com/office/drawing/2014/main" id="{A5428A08-AF4D-CF4D-9A87-45E639CBAE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4370119"/>
            <a:ext cx="4328027" cy="2487880"/>
          </a:xfrm>
          <a:prstGeom prst="rect">
            <a:avLst/>
          </a:prstGeom>
        </p:spPr>
      </p:pic>
    </p:spTree>
    <p:extLst>
      <p:ext uri="{BB962C8B-B14F-4D97-AF65-F5344CB8AC3E}">
        <p14:creationId xmlns:p14="http://schemas.microsoft.com/office/powerpoint/2010/main" val="2712213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254" y="-3299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2458192" y="0"/>
            <a:ext cx="7481454" cy="629452"/>
          </a:xfrm>
        </p:spPr>
        <p:txBody>
          <a:bodyPr anchor="t">
            <a:noAutofit/>
          </a:bodyPr>
          <a:lstStyle/>
          <a:p>
            <a:pPr marL="0" indent="0" algn="just" rtl="1">
              <a:lnSpc>
                <a:spcPct val="150000"/>
              </a:lnSpc>
              <a:buNone/>
            </a:pPr>
            <a:r>
              <a:rPr lang="ar-JO" sz="2800" b="1" i="0" u="sng" strike="noStrike" dirty="0">
                <a:solidFill>
                  <a:schemeClr val="accent1"/>
                </a:solidFill>
                <a:effectLst/>
                <a:latin typeface="Arial" panose="020B0604020202020204" pitchFamily="34" charset="0"/>
                <a:cs typeface="Arial" panose="020B0604020202020204" pitchFamily="34" charset="0"/>
              </a:rPr>
              <a:t>تحولات الاستهلاك الإعلامي – من السلبية إلى التفاعل</a:t>
            </a: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1983180" y="1043353"/>
            <a:ext cx="10077640" cy="5810777"/>
          </a:xfrm>
        </p:spPr>
        <p:txBody>
          <a:bodyPr>
            <a:normAutofit/>
          </a:bodyPr>
          <a:lstStyle/>
          <a:p>
            <a:pPr marL="0" indent="0" algn="just" rtl="1">
              <a:lnSpc>
                <a:spcPct val="150000"/>
              </a:lnSpc>
              <a:buNone/>
            </a:pPr>
            <a:r>
              <a:rPr lang="ar-JO" sz="2400" i="0" strike="noStrike" dirty="0">
                <a:solidFill>
                  <a:schemeClr val="accent1"/>
                </a:solidFill>
                <a:effectLst/>
                <a:latin typeface="Arial" panose="020B0604020202020204" pitchFamily="34" charset="0"/>
                <a:cs typeface="Arial" panose="020B0604020202020204" pitchFamily="34" charset="0"/>
              </a:rPr>
              <a:t>تغيرت أنماط الاستهلاك الإعلامي من المشاهدة الجماعية إلى التصفح الفردي، ومن الاستقبال إلى الإنتاج. وأصبح الجمهور يختار المحتوى، يعلّق عليه، ويعيد نشره، مما غيّر ديناميكيات التأثير الإعلامي.</a:t>
            </a:r>
          </a:p>
          <a:p>
            <a:pPr marL="0" indent="0" algn="just" rtl="1">
              <a:lnSpc>
                <a:spcPct val="150000"/>
              </a:lnSpc>
              <a:buNone/>
            </a:pPr>
            <a:r>
              <a:rPr lang="ar-JO" sz="2400" b="1" i="0" u="sng" strike="noStrike" dirty="0">
                <a:solidFill>
                  <a:schemeClr val="accent1">
                    <a:lumMod val="50000"/>
                  </a:schemeClr>
                </a:solidFill>
                <a:effectLst/>
                <a:latin typeface="Arial" panose="020B0604020202020204" pitchFamily="34" charset="0"/>
                <a:cs typeface="Arial" panose="020B0604020202020204" pitchFamily="34" charset="0"/>
              </a:rPr>
              <a:t>سمات عامة:</a:t>
            </a:r>
          </a:p>
          <a:p>
            <a:pPr algn="just" rtl="1">
              <a:lnSpc>
                <a:spcPct val="150000"/>
              </a:lnSpc>
              <a:buFont typeface="Wingdings" pitchFamily="2" charset="2"/>
              <a:buChar char="Ø"/>
            </a:pPr>
            <a:r>
              <a:rPr lang="ar-JO" sz="2400" i="0" strike="noStrike" dirty="0">
                <a:solidFill>
                  <a:schemeClr val="accent1">
                    <a:lumMod val="50000"/>
                  </a:schemeClr>
                </a:solidFill>
                <a:effectLst/>
                <a:latin typeface="Arial" panose="020B0604020202020204" pitchFamily="34" charset="0"/>
                <a:cs typeface="Arial" panose="020B0604020202020204" pitchFamily="34" charset="0"/>
              </a:rPr>
              <a:t>الاستهلاك الإعلامي أصبح شخصيًا ومخصصًا</a:t>
            </a:r>
          </a:p>
          <a:p>
            <a:pPr algn="just" rtl="1">
              <a:lnSpc>
                <a:spcPct val="150000"/>
              </a:lnSpc>
              <a:buFont typeface="Wingdings" pitchFamily="2" charset="2"/>
              <a:buChar char="Ø"/>
            </a:pPr>
            <a:r>
              <a:rPr lang="ar-JO" sz="2400" i="0" strike="noStrike" dirty="0">
                <a:solidFill>
                  <a:schemeClr val="accent1">
                    <a:lumMod val="50000"/>
                  </a:schemeClr>
                </a:solidFill>
                <a:effectLst/>
                <a:latin typeface="Arial" panose="020B0604020202020204" pitchFamily="34" charset="0"/>
                <a:cs typeface="Arial" panose="020B0604020202020204" pitchFamily="34" charset="0"/>
              </a:rPr>
              <a:t>الجمهور يشارك في تشكيل الأجندة الإعلامية</a:t>
            </a:r>
          </a:p>
          <a:p>
            <a:pPr algn="just" rtl="1">
              <a:lnSpc>
                <a:spcPct val="150000"/>
              </a:lnSpc>
              <a:buFont typeface="Wingdings" pitchFamily="2" charset="2"/>
              <a:buChar char="Ø"/>
            </a:pPr>
            <a:r>
              <a:rPr lang="ar-JO" sz="2400" i="0" strike="noStrike" dirty="0">
                <a:solidFill>
                  <a:schemeClr val="accent1">
                    <a:lumMod val="50000"/>
                  </a:schemeClr>
                </a:solidFill>
                <a:effectLst/>
                <a:latin typeface="Arial" panose="020B0604020202020204" pitchFamily="34" charset="0"/>
                <a:cs typeface="Arial" panose="020B0604020202020204" pitchFamily="34" charset="0"/>
              </a:rPr>
              <a:t>التفاعل أصبح معيارًا لنجاح المحتوى</a:t>
            </a:r>
            <a:endParaRPr lang="en-US" sz="2400" i="0" strike="noStrike" dirty="0">
              <a:solidFill>
                <a:schemeClr val="accent1">
                  <a:lumMod val="50000"/>
                </a:schemeClr>
              </a:solidFill>
              <a:effectLst/>
              <a:latin typeface="Arial" panose="020B0604020202020204" pitchFamily="34" charset="0"/>
              <a:cs typeface="Arial" panose="020B0604020202020204" pitchFamily="34" charset="0"/>
            </a:endParaRPr>
          </a:p>
          <a:p>
            <a:pPr marL="0" indent="0" algn="just" rtl="1">
              <a:lnSpc>
                <a:spcPct val="150000"/>
              </a:lnSpc>
              <a:buNone/>
            </a:pPr>
            <a:endParaRPr lang="ar-JO" sz="2400" i="0" strike="noStrike" dirty="0">
              <a:solidFill>
                <a:schemeClr val="accent1">
                  <a:lumMod val="50000"/>
                </a:schemeClr>
              </a:solidFill>
              <a:effectLst/>
              <a:latin typeface="Arial" panose="020B0604020202020204" pitchFamily="34" charset="0"/>
              <a:cs typeface="Arial" panose="020B0604020202020204" pitchFamily="34" charset="0"/>
            </a:endParaRPr>
          </a:p>
          <a:p>
            <a:pPr marL="0" indent="0" algn="just" rtl="1">
              <a:lnSpc>
                <a:spcPct val="150000"/>
              </a:lnSpc>
              <a:buNone/>
            </a:pPr>
            <a:r>
              <a:rPr lang="ar-JO" sz="2400" dirty="0">
                <a:solidFill>
                  <a:srgbClr val="C00000"/>
                </a:solidFill>
              </a:rPr>
              <a:t>هل تعتقد أن التفاعل مع المحتوى يزيد من تأثيره أم يشتت انتباه الجمهور؟</a:t>
            </a:r>
          </a:p>
          <a:p>
            <a:pPr marL="0" indent="0" algn="just" rtl="1">
              <a:lnSpc>
                <a:spcPct val="150000"/>
              </a:lnSpc>
              <a:buNone/>
            </a:pPr>
            <a:endParaRPr lang="en-JO"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50D6E00B-5F52-7348-8F3F-07FBB3395DB8}"/>
              </a:ext>
            </a:extLst>
          </p:cNvPr>
          <p:cNvPicPr>
            <a:picLocks noChangeAspect="1"/>
          </p:cNvPicPr>
          <p:nvPr/>
        </p:nvPicPr>
        <p:blipFill rotWithShape="1">
          <a:blip r:embed="rId4">
            <a:extLst>
              <a:ext uri="{28A0092B-C50C-407E-A947-70E740481C1C}">
                <a14:useLocalDpi xmlns:a14="http://schemas.microsoft.com/office/drawing/2010/main" val="0"/>
              </a:ext>
            </a:extLst>
          </a:blip>
          <a:srcRect b="6954"/>
          <a:stretch/>
        </p:blipFill>
        <p:spPr>
          <a:xfrm>
            <a:off x="-1" y="2351313"/>
            <a:ext cx="5652655" cy="3740729"/>
          </a:xfrm>
          <a:prstGeom prst="rect">
            <a:avLst/>
          </a:prstGeom>
        </p:spPr>
      </p:pic>
    </p:spTree>
    <p:extLst>
      <p:ext uri="{BB962C8B-B14F-4D97-AF65-F5344CB8AC3E}">
        <p14:creationId xmlns:p14="http://schemas.microsoft.com/office/powerpoint/2010/main" val="16054936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A6273-FB6A-DD42-AF1B-7847BB95FC9F}"/>
              </a:ext>
            </a:extLst>
          </p:cNvPr>
          <p:cNvSpPr>
            <a:spLocks noGrp="1"/>
          </p:cNvSpPr>
          <p:nvPr>
            <p:ph type="title"/>
          </p:nvPr>
        </p:nvSpPr>
        <p:spPr>
          <a:xfrm>
            <a:off x="838200" y="0"/>
            <a:ext cx="10515600" cy="805265"/>
          </a:xfrm>
        </p:spPr>
        <p:txBody>
          <a:bodyPr anchor="t">
            <a:normAutofit fontScale="90000"/>
          </a:bodyPr>
          <a:lstStyle/>
          <a:p>
            <a:pPr algn="ctr"/>
            <a:r>
              <a:rPr lang="ar-SA" b="1" dirty="0">
                <a:solidFill>
                  <a:schemeClr val="accent1"/>
                </a:solidFill>
              </a:rPr>
              <a:t>الجمهور الهجين في الوطن العربي </a:t>
            </a:r>
            <a:endParaRPr lang="en-JO" b="1" dirty="0">
              <a:solidFill>
                <a:schemeClr val="accent1"/>
              </a:solidFill>
            </a:endParaRPr>
          </a:p>
        </p:txBody>
      </p:sp>
      <p:pic>
        <p:nvPicPr>
          <p:cNvPr id="7" name="Picture 6">
            <a:extLst>
              <a:ext uri="{FF2B5EF4-FFF2-40B4-BE49-F238E27FC236}">
                <a16:creationId xmlns:a16="http://schemas.microsoft.com/office/drawing/2014/main" id="{4DB58694-D0DF-174E-97E6-7633FEEBFB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05265"/>
            <a:ext cx="12192000" cy="6052735"/>
          </a:xfrm>
          <a:prstGeom prst="rect">
            <a:avLst/>
          </a:prstGeom>
        </p:spPr>
      </p:pic>
    </p:spTree>
    <p:extLst>
      <p:ext uri="{BB962C8B-B14F-4D97-AF65-F5344CB8AC3E}">
        <p14:creationId xmlns:p14="http://schemas.microsoft.com/office/powerpoint/2010/main" val="2325558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026" y="-21986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18255"/>
            <a:ext cx="10515600" cy="838219"/>
          </a:xfrm>
        </p:spPr>
        <p:txBody>
          <a:bodyPr>
            <a:normAutofit/>
          </a:bodyPr>
          <a:lstStyle/>
          <a:p>
            <a:pPr algn="ctr"/>
            <a:r>
              <a:rPr lang="ar-JO" sz="3200" b="1" i="0" u="sng" strike="noStrike" dirty="0">
                <a:solidFill>
                  <a:schemeClr val="accent1"/>
                </a:solidFill>
                <a:effectLst/>
              </a:rPr>
              <a:t>أمثلة على الجمهور الهجين</a:t>
            </a:r>
          </a:p>
        </p:txBody>
      </p:sp>
      <p:pic>
        <p:nvPicPr>
          <p:cNvPr id="12" name="Content Placeholder 11">
            <a:extLst>
              <a:ext uri="{FF2B5EF4-FFF2-40B4-BE49-F238E27FC236}">
                <a16:creationId xmlns:a16="http://schemas.microsoft.com/office/drawing/2014/main" id="{B14B7125-61BC-4A4B-AE46-21C4E4841B95}"/>
              </a:ext>
            </a:extLst>
          </p:cNvPr>
          <p:cNvPicPr>
            <a:picLocks noGrp="1" noChangeAspect="1"/>
          </p:cNvPicPr>
          <p:nvPr>
            <p:ph sz="half" idx="1"/>
          </p:nvPr>
        </p:nvPicPr>
        <p:blipFill>
          <a:blip r:embed="rId3">
            <a:extLst>
              <a:ext uri="{28A0092B-C50C-407E-A947-70E740481C1C}">
                <a14:useLocalDpi xmlns:a14="http://schemas.microsoft.com/office/drawing/2010/main" val="0"/>
              </a:ext>
            </a:extLst>
          </a:blip>
          <a:stretch>
            <a:fillRect/>
          </a:stretch>
        </p:blipFill>
        <p:spPr>
          <a:xfrm>
            <a:off x="188912" y="1497495"/>
            <a:ext cx="5615539" cy="4956313"/>
          </a:xfrm>
        </p:spPr>
      </p:pic>
      <p:sp>
        <p:nvSpPr>
          <p:cNvPr id="10" name="Content Placeholder 9">
            <a:extLst>
              <a:ext uri="{FF2B5EF4-FFF2-40B4-BE49-F238E27FC236}">
                <a16:creationId xmlns:a16="http://schemas.microsoft.com/office/drawing/2014/main" id="{5F93E1B0-DE59-A246-89B9-36EC26439E98}"/>
              </a:ext>
            </a:extLst>
          </p:cNvPr>
          <p:cNvSpPr>
            <a:spLocks noGrp="1"/>
          </p:cNvSpPr>
          <p:nvPr>
            <p:ph sz="half" idx="2"/>
          </p:nvPr>
        </p:nvSpPr>
        <p:spPr>
          <a:xfrm>
            <a:off x="6096000" y="979796"/>
            <a:ext cx="6096000" cy="5759956"/>
          </a:xfrm>
        </p:spPr>
        <p:txBody>
          <a:bodyPr>
            <a:normAutofit/>
          </a:bodyPr>
          <a:lstStyle/>
          <a:p>
            <a:pPr algn="r" rtl="1">
              <a:buFont typeface="Wingdings" pitchFamily="2" charset="2"/>
              <a:buChar char="v"/>
            </a:pPr>
            <a:r>
              <a:rPr lang="ar-JO" sz="2400" b="1" i="0" u="none" strike="noStrike" dirty="0">
                <a:solidFill>
                  <a:srgbClr val="000000"/>
                </a:solidFill>
                <a:effectLst/>
              </a:rPr>
              <a:t>منصة "موضوع"</a:t>
            </a:r>
            <a:endParaRPr lang="ar-JO" sz="2400" b="0" i="0" u="none" strike="noStrike" dirty="0">
              <a:solidFill>
                <a:srgbClr val="000000"/>
              </a:solidFill>
              <a:effectLst/>
            </a:endParaRPr>
          </a:p>
          <a:p>
            <a:pPr marL="457200" lvl="1" indent="0" algn="r" rtl="1">
              <a:buNone/>
            </a:pPr>
            <a:r>
              <a:rPr lang="ar-JO" b="0" i="0" u="none" strike="noStrike" dirty="0">
                <a:solidFill>
                  <a:srgbClr val="000000"/>
                </a:solidFill>
                <a:effectLst/>
              </a:rPr>
              <a:t>تجمع بين المقالات التثقيفية والتفاعل الرقمي عبر التعليقات والمشاركة.</a:t>
            </a:r>
          </a:p>
          <a:p>
            <a:pPr marL="457200" lvl="1" indent="0" algn="r" rtl="1">
              <a:buNone/>
            </a:pPr>
            <a:r>
              <a:rPr lang="en-US" b="0" i="0" u="none" strike="noStrike" dirty="0">
                <a:solidFill>
                  <a:srgbClr val="000000"/>
                </a:solidFill>
                <a:effectLst/>
                <a:hlinkClick r:id="rId4"/>
              </a:rPr>
              <a:t>https://mawdoo3.com</a:t>
            </a:r>
            <a:r>
              <a:rPr lang="ar-SA" b="0" i="0" u="none" strike="noStrike" dirty="0">
                <a:solidFill>
                  <a:srgbClr val="000000"/>
                </a:solidFill>
                <a:effectLst/>
              </a:rPr>
              <a:t> </a:t>
            </a:r>
          </a:p>
          <a:p>
            <a:pPr marL="457200" lvl="1" indent="0" algn="r" rtl="1">
              <a:buNone/>
            </a:pPr>
            <a:endParaRPr lang="ar-JO" b="0" i="0" u="none" strike="noStrike" dirty="0">
              <a:solidFill>
                <a:srgbClr val="000000"/>
              </a:solidFill>
              <a:effectLst/>
            </a:endParaRPr>
          </a:p>
          <a:p>
            <a:pPr algn="r" rtl="1">
              <a:buFont typeface="Wingdings" pitchFamily="2" charset="2"/>
              <a:buChar char="v"/>
            </a:pPr>
            <a:r>
              <a:rPr lang="ar-JO" sz="2400" b="1" i="0" u="none" strike="noStrike" dirty="0">
                <a:solidFill>
                  <a:srgbClr val="000000"/>
                </a:solidFill>
                <a:effectLst/>
              </a:rPr>
              <a:t>قناة "أكاديمية التحرير" على يوتيوب</a:t>
            </a:r>
            <a:endParaRPr lang="ar-JO" sz="2400" b="0" i="0" u="none" strike="noStrike" dirty="0">
              <a:solidFill>
                <a:srgbClr val="000000"/>
              </a:solidFill>
              <a:effectLst/>
            </a:endParaRPr>
          </a:p>
          <a:p>
            <a:pPr marL="457200" lvl="1" indent="0" algn="r" rtl="1">
              <a:buNone/>
            </a:pPr>
            <a:r>
              <a:rPr lang="ar-JO" b="0" i="0" u="none" strike="noStrike" dirty="0">
                <a:solidFill>
                  <a:srgbClr val="000000"/>
                </a:solidFill>
                <a:effectLst/>
              </a:rPr>
              <a:t>مبادرة تعليمية مصرية بموقع رقمي وقناة يوتيوب تقدم محتوى تعليمي تفاعلي يجمع بين الفيديوهات التقليدية والتفاعل الرقمي. </a:t>
            </a:r>
          </a:p>
          <a:p>
            <a:pPr marL="457200" lvl="1" indent="0" algn="r" rtl="1">
              <a:buNone/>
            </a:pPr>
            <a:r>
              <a:rPr lang="en-US" b="1" i="0" u="none" strike="noStrike" dirty="0">
                <a:solidFill>
                  <a:srgbClr val="000000"/>
                </a:solidFill>
                <a:effectLst/>
                <a:hlinkClick r:id="rId5"/>
              </a:rPr>
              <a:t>https://www.youtube.com/user/TahrirAcademy</a:t>
            </a:r>
            <a:r>
              <a:rPr lang="ar-SA" b="1" i="0" u="none" strike="noStrike" dirty="0">
                <a:solidFill>
                  <a:srgbClr val="000000"/>
                </a:solidFill>
                <a:effectLst/>
              </a:rPr>
              <a:t> </a:t>
            </a:r>
            <a:endParaRPr lang="ar-JO" b="1" i="0" u="none" strike="noStrike" dirty="0">
              <a:solidFill>
                <a:srgbClr val="000000"/>
              </a:solidFill>
              <a:effectLst/>
            </a:endParaRPr>
          </a:p>
          <a:p>
            <a:pPr marL="0" indent="0" algn="r" defTabSz="914400" rtl="1" eaLnBrk="1" latinLnBrk="0" hangingPunct="1">
              <a:lnSpc>
                <a:spcPct val="90000"/>
              </a:lnSpc>
              <a:spcBef>
                <a:spcPts val="1000"/>
              </a:spcBef>
              <a:buNone/>
            </a:pP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Tree>
    <p:extLst>
      <p:ext uri="{BB962C8B-B14F-4D97-AF65-F5344CB8AC3E}">
        <p14:creationId xmlns:p14="http://schemas.microsoft.com/office/powerpoint/2010/main" val="14662851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3062" y="-182563"/>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82636" y="0"/>
            <a:ext cx="7624293" cy="711218"/>
          </a:xfrm>
        </p:spPr>
        <p:txBody>
          <a:bodyPr>
            <a:normAutofit/>
          </a:bodyPr>
          <a:lstStyle/>
          <a:p>
            <a:pPr algn="ctr"/>
            <a:r>
              <a:rPr lang="ar-JO" sz="3200" b="1" i="0" u="sng" strike="noStrike" dirty="0">
                <a:solidFill>
                  <a:schemeClr val="accent1"/>
                </a:solidFill>
                <a:effectLst/>
              </a:rPr>
              <a:t>الاتجاهات الكبرى في الإعلام الرقمي</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4253948" y="893780"/>
            <a:ext cx="7742434" cy="5824107"/>
          </a:xfrm>
        </p:spPr>
        <p:txBody>
          <a:bodyPr>
            <a:normAutofit/>
          </a:bodyPr>
          <a:lstStyle/>
          <a:p>
            <a:pPr marL="0" indent="0" algn="just" rtl="1">
              <a:lnSpc>
                <a:spcPct val="150000"/>
              </a:lnSpc>
              <a:buNone/>
            </a:pPr>
            <a:r>
              <a:rPr lang="ar-JO" sz="2400" dirty="0">
                <a:solidFill>
                  <a:schemeClr val="accent1">
                    <a:lumMod val="75000"/>
                  </a:schemeClr>
                </a:solidFill>
              </a:rPr>
              <a:t>يشهد </a:t>
            </a:r>
            <a:r>
              <a:rPr lang="ar-JO" sz="2400" i="0" u="none" strike="noStrike" dirty="0">
                <a:solidFill>
                  <a:schemeClr val="accent1">
                    <a:lumMod val="75000"/>
                  </a:schemeClr>
                </a:solidFill>
                <a:effectLst/>
              </a:rPr>
              <a:t>الإعلام الرقمي تحولات متسارعة تشمل التخصيص، التفاعلية، والانتقال من البث الجماهيري إلى المحتوى الموجه.</a:t>
            </a:r>
          </a:p>
          <a:p>
            <a:pPr algn="just" rtl="1">
              <a:lnSpc>
                <a:spcPct val="150000"/>
              </a:lnSpc>
            </a:pPr>
            <a:r>
              <a:rPr lang="ar-JO" sz="2400" i="0" u="none" strike="noStrike" dirty="0">
                <a:solidFill>
                  <a:schemeClr val="accent1"/>
                </a:solidFill>
                <a:effectLst/>
              </a:rPr>
              <a:t>من أبرز الاتجاهات: الذكاء الاصطناعي في صناعة المحتوى، الصحافة التشاركية، وصعود المؤثرين كفاعلين إعلاميين.</a:t>
            </a:r>
          </a:p>
          <a:p>
            <a:pPr algn="just" rtl="1">
              <a:lnSpc>
                <a:spcPct val="150000"/>
              </a:lnSpc>
            </a:pPr>
            <a:r>
              <a:rPr lang="ar-JO" sz="2400" i="0" u="none" strike="noStrike" dirty="0">
                <a:solidFill>
                  <a:schemeClr val="accent1"/>
                </a:solidFill>
                <a:effectLst/>
              </a:rPr>
              <a:t>الإعلام الرقمي أصبح أكثر فردية وتخصيصًا</a:t>
            </a:r>
          </a:p>
          <a:p>
            <a:pPr algn="just" rtl="1">
              <a:lnSpc>
                <a:spcPct val="150000"/>
              </a:lnSpc>
            </a:pPr>
            <a:r>
              <a:rPr lang="ar-JO" sz="2400" i="0" u="none" strike="noStrike" dirty="0">
                <a:solidFill>
                  <a:schemeClr val="accent1"/>
                </a:solidFill>
                <a:effectLst/>
              </a:rPr>
              <a:t>الجمهور يشارك في إنتاج وتقييم المحتوى</a:t>
            </a:r>
          </a:p>
          <a:p>
            <a:pPr algn="just" rtl="1">
              <a:lnSpc>
                <a:spcPct val="150000"/>
              </a:lnSpc>
            </a:pPr>
            <a:r>
              <a:rPr lang="ar-JO" sz="2400" i="0" u="none" strike="noStrike" dirty="0">
                <a:solidFill>
                  <a:schemeClr val="accent1"/>
                </a:solidFill>
                <a:effectLst/>
              </a:rPr>
              <a:t>المنصات الاجتماعية أصبحت مصادر رئيسية للأخبار والمعلومات</a:t>
            </a:r>
            <a:endParaRPr lang="ar-JO" sz="2400" dirty="0">
              <a:solidFill>
                <a:schemeClr val="accent1"/>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pic>
        <p:nvPicPr>
          <p:cNvPr id="8" name="Picture 7">
            <a:extLst>
              <a:ext uri="{FF2B5EF4-FFF2-40B4-BE49-F238E27FC236}">
                <a16:creationId xmlns:a16="http://schemas.microsoft.com/office/drawing/2014/main" id="{A147A9F5-28DA-204E-A406-74A82E4845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8805183">
            <a:off x="-515371" y="2777624"/>
            <a:ext cx="5294900" cy="3444734"/>
          </a:xfrm>
          <a:prstGeom prst="rect">
            <a:avLst/>
          </a:prstGeom>
        </p:spPr>
      </p:pic>
    </p:spTree>
    <p:extLst>
      <p:ext uri="{BB962C8B-B14F-4D97-AF65-F5344CB8AC3E}">
        <p14:creationId xmlns:p14="http://schemas.microsoft.com/office/powerpoint/2010/main" val="265770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775"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140113"/>
            <a:ext cx="7624293" cy="711218"/>
          </a:xfrm>
        </p:spPr>
        <p:txBody>
          <a:bodyPr>
            <a:normAutofit/>
          </a:bodyPr>
          <a:lstStyle/>
          <a:p>
            <a:pPr algn="ctr" rtl="1">
              <a:lnSpc>
                <a:spcPct val="150000"/>
              </a:lnSpc>
            </a:pPr>
            <a:r>
              <a:rPr lang="ar-JO" sz="2800" b="1" u="sng" dirty="0">
                <a:solidFill>
                  <a:schemeClr val="accent1">
                    <a:lumMod val="75000"/>
                  </a:schemeClr>
                </a:solidFill>
              </a:rPr>
              <a:t>التضليل الإعلامي – المفهوم والأشكال</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5575300" y="1166173"/>
            <a:ext cx="6421082" cy="5551714"/>
          </a:xfrm>
        </p:spPr>
        <p:txBody>
          <a:bodyPr>
            <a:normAutofit/>
          </a:bodyPr>
          <a:lstStyle/>
          <a:p>
            <a:pPr marL="0" indent="0" algn="just" rtl="1">
              <a:lnSpc>
                <a:spcPct val="150000"/>
              </a:lnSpc>
              <a:buNone/>
            </a:pPr>
            <a:r>
              <a:rPr lang="ar-JO" sz="2400" b="0" i="0" u="none" strike="noStrike" dirty="0">
                <a:solidFill>
                  <a:schemeClr val="accent1">
                    <a:lumMod val="75000"/>
                  </a:schemeClr>
                </a:solidFill>
                <a:effectLst/>
              </a:rPr>
              <a:t>التضليل الإعلامي يشمل نشر معلومات خاطئة أو مضللة بهدف التأثير في الرأي العام.</a:t>
            </a:r>
          </a:p>
          <a:p>
            <a:pPr marL="0" indent="0" algn="just" rtl="1">
              <a:lnSpc>
                <a:spcPct val="150000"/>
              </a:lnSpc>
              <a:buNone/>
            </a:pPr>
            <a:r>
              <a:rPr lang="ar-JO" sz="2400" b="0" i="0" u="none" strike="noStrike" dirty="0">
                <a:solidFill>
                  <a:schemeClr val="accent1">
                    <a:lumMod val="75000"/>
                  </a:schemeClr>
                </a:solidFill>
                <a:effectLst/>
              </a:rPr>
              <a:t>يأخذ أشكالًا متعددة مثل الأخبار الكاذبة، الصور المفبركة، والمحتوى المضلل عبر المؤثرين.</a:t>
            </a:r>
          </a:p>
          <a:p>
            <a:pPr algn="just" rtl="1">
              <a:lnSpc>
                <a:spcPct val="150000"/>
              </a:lnSpc>
              <a:buFont typeface="Wingdings" pitchFamily="2" charset="2"/>
              <a:buChar char="ü"/>
            </a:pPr>
            <a:r>
              <a:rPr lang="ar-JO" sz="2400" b="0" i="0" u="none" strike="noStrike" dirty="0">
                <a:solidFill>
                  <a:schemeClr val="accent1">
                    <a:lumMod val="75000"/>
                  </a:schemeClr>
                </a:solidFill>
                <a:effectLst/>
              </a:rPr>
              <a:t>التضليل يهدد المجال العام الرقمي ويضعف الثقة في الإعلام</a:t>
            </a:r>
          </a:p>
          <a:p>
            <a:pPr algn="just" rtl="1">
              <a:lnSpc>
                <a:spcPct val="150000"/>
              </a:lnSpc>
              <a:buFont typeface="Wingdings" pitchFamily="2" charset="2"/>
              <a:buChar char="ü"/>
            </a:pPr>
            <a:r>
              <a:rPr lang="ar-JO" sz="2400" b="0" i="0" u="none" strike="noStrike" dirty="0">
                <a:solidFill>
                  <a:schemeClr val="accent1">
                    <a:lumMod val="75000"/>
                  </a:schemeClr>
                </a:solidFill>
                <a:effectLst/>
              </a:rPr>
              <a:t>الجمهور بحاجة إلى مهارات التفكير النقدي والتحقق من المصادر</a:t>
            </a:r>
          </a:p>
          <a:p>
            <a:pPr algn="just" rtl="1">
              <a:lnSpc>
                <a:spcPct val="150000"/>
              </a:lnSpc>
              <a:buFont typeface="Wingdings" pitchFamily="2" charset="2"/>
              <a:buChar char="ü"/>
            </a:pPr>
            <a:r>
              <a:rPr lang="ar-JO" sz="2400" b="0" i="0" u="none" strike="noStrike" dirty="0">
                <a:solidFill>
                  <a:schemeClr val="accent1">
                    <a:lumMod val="75000"/>
                  </a:schemeClr>
                </a:solidFill>
                <a:effectLst/>
              </a:rPr>
              <a:t>المنصات الرقمية تتحمل مسؤولية في الحد من التضليل</a:t>
            </a:r>
          </a:p>
          <a:p>
            <a:pPr marL="0" indent="0" algn="just" rtl="1">
              <a:lnSpc>
                <a:spcPct val="150000"/>
              </a:lnSpc>
              <a:buNone/>
            </a:pPr>
            <a:endParaRPr lang="ar-JO" sz="2000" dirty="0">
              <a:solidFill>
                <a:srgbClr val="002060"/>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pic>
        <p:nvPicPr>
          <p:cNvPr id="10" name="Picture 9">
            <a:extLst>
              <a:ext uri="{FF2B5EF4-FFF2-40B4-BE49-F238E27FC236}">
                <a16:creationId xmlns:a16="http://schemas.microsoft.com/office/drawing/2014/main" id="{3AA7C71D-299F-2140-B624-AEF424FBF4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497496"/>
            <a:ext cx="5255684" cy="4638261"/>
          </a:xfrm>
          <a:prstGeom prst="rect">
            <a:avLst/>
          </a:prstGeom>
        </p:spPr>
      </p:pic>
    </p:spTree>
    <p:extLst>
      <p:ext uri="{BB962C8B-B14F-4D97-AF65-F5344CB8AC3E}">
        <p14:creationId xmlns:p14="http://schemas.microsoft.com/office/powerpoint/2010/main" val="2313645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130" y="-67591"/>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22398" y="20636"/>
            <a:ext cx="7624293" cy="711218"/>
          </a:xfrm>
        </p:spPr>
        <p:txBody>
          <a:bodyPr>
            <a:normAutofit/>
          </a:bodyPr>
          <a:lstStyle/>
          <a:p>
            <a:pPr algn="ctr" rtl="1">
              <a:lnSpc>
                <a:spcPct val="150000"/>
              </a:lnSpc>
              <a:buFont typeface="Wingdings" pitchFamily="2" charset="2"/>
              <a:buChar char="ü"/>
            </a:pPr>
            <a:r>
              <a:rPr lang="ar-JO" sz="2800" b="1" u="sng" dirty="0">
                <a:solidFill>
                  <a:srgbClr val="002060"/>
                </a:solidFill>
              </a:rPr>
              <a:t>الفجوة الرقمية – التفاوت في الوصول</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4843637" y="731854"/>
            <a:ext cx="7152746" cy="5882702"/>
          </a:xfrm>
        </p:spPr>
        <p:txBody>
          <a:bodyPr>
            <a:normAutofit lnSpcReduction="10000"/>
          </a:bodyPr>
          <a:lstStyle/>
          <a:p>
            <a:pPr marL="0" indent="0" algn="just" rtl="1">
              <a:lnSpc>
                <a:spcPct val="150000"/>
              </a:lnSpc>
              <a:buNone/>
            </a:pPr>
            <a:r>
              <a:rPr lang="ar-JO" sz="2000" dirty="0">
                <a:solidFill>
                  <a:schemeClr val="accent1"/>
                </a:solidFill>
              </a:rPr>
              <a:t>الفجوة الرقمية تشير إلى التفاوت في الوصول إلى التكنولوجيا والمعلومات بين الأفراد والمجتمعات.</a:t>
            </a:r>
          </a:p>
          <a:p>
            <a:pPr algn="just" rtl="1">
              <a:lnSpc>
                <a:spcPct val="150000"/>
              </a:lnSpc>
              <a:buFont typeface="Wingdings" pitchFamily="2" charset="2"/>
              <a:buChar char="ü"/>
            </a:pPr>
            <a:r>
              <a:rPr lang="ar-JO" sz="2000" dirty="0">
                <a:solidFill>
                  <a:srgbClr val="002060"/>
                </a:solidFill>
              </a:rPr>
              <a:t>تؤثر في فرص المشاركة المدنية، التعليم، والتفاعل الإعلامي</a:t>
            </a:r>
          </a:p>
          <a:p>
            <a:pPr algn="just" rtl="1">
              <a:lnSpc>
                <a:spcPct val="150000"/>
              </a:lnSpc>
              <a:buFont typeface="Wingdings" pitchFamily="2" charset="2"/>
              <a:buChar char="ü"/>
            </a:pPr>
            <a:r>
              <a:rPr lang="ar-JO" sz="2000" dirty="0">
                <a:solidFill>
                  <a:srgbClr val="002060"/>
                </a:solidFill>
              </a:rPr>
              <a:t>الفجوة الرقمية تعمّق التفاوت الاجتماعي والاقتصادي</a:t>
            </a:r>
          </a:p>
          <a:p>
            <a:pPr algn="just" rtl="1">
              <a:lnSpc>
                <a:spcPct val="150000"/>
              </a:lnSpc>
              <a:buFont typeface="Wingdings" pitchFamily="2" charset="2"/>
              <a:buChar char="ü"/>
            </a:pPr>
            <a:r>
              <a:rPr lang="ar-JO" sz="2000" dirty="0">
                <a:solidFill>
                  <a:srgbClr val="002060"/>
                </a:solidFill>
              </a:rPr>
              <a:t>تؤثر في تمثيل الفئات المهمّشة في المجال العام الرقمي</a:t>
            </a:r>
          </a:p>
          <a:p>
            <a:pPr algn="just" rtl="1">
              <a:lnSpc>
                <a:spcPct val="150000"/>
              </a:lnSpc>
              <a:buFont typeface="Wingdings" pitchFamily="2" charset="2"/>
              <a:buChar char="ü"/>
            </a:pPr>
            <a:r>
              <a:rPr lang="ar-JO" sz="2000" dirty="0">
                <a:solidFill>
                  <a:srgbClr val="002060"/>
                </a:solidFill>
              </a:rPr>
              <a:t>تحتاج إلى سياسات وطنية لسد الفجوة وتعزيز الشمول الرقمي</a:t>
            </a:r>
          </a:p>
          <a:p>
            <a:pPr marL="0" indent="0" algn="just" rtl="1">
              <a:lnSpc>
                <a:spcPct val="150000"/>
              </a:lnSpc>
              <a:buNone/>
            </a:pPr>
            <a:r>
              <a:rPr lang="ar-JO" sz="2000" b="1" u="sng" dirty="0">
                <a:solidFill>
                  <a:srgbClr val="C00000"/>
                </a:solidFill>
              </a:rPr>
              <a:t>مثال لحلول:</a:t>
            </a:r>
          </a:p>
          <a:p>
            <a:pPr marL="0" indent="0" algn="just" rtl="1">
              <a:lnSpc>
                <a:spcPct val="150000"/>
              </a:lnSpc>
              <a:buNone/>
            </a:pPr>
            <a:r>
              <a:rPr lang="ar-JO" sz="2000" dirty="0">
                <a:solidFill>
                  <a:srgbClr val="002060"/>
                </a:solidFill>
              </a:rPr>
              <a:t>مبادرة "ربط البشرية" التي أطلقتها السعودية بالشراكة مع الاتحاد الدولي للاتصالات، بهدف إيجاد حلول مبتكرة ومستدامة، ميسورة التكلفة، لمعالجة التحديات المتعلقة بالبنية التحتية، وتكاليف الوصول، والسياسات والتنظيمات، إلى جانب تطوير القدرات الرقمية.</a:t>
            </a:r>
          </a:p>
          <a:p>
            <a:pPr marL="0" indent="0" algn="just" rtl="1">
              <a:lnSpc>
                <a:spcPct val="150000"/>
              </a:lnSpc>
              <a:buNone/>
            </a:pPr>
            <a:r>
              <a:rPr lang="en-US" sz="2000" dirty="0">
                <a:solidFill>
                  <a:srgbClr val="002060"/>
                </a:solidFill>
                <a:hlinkClick r:id="rId3"/>
              </a:rPr>
              <a:t>https://www.bilarabi.news/18269</a:t>
            </a:r>
            <a:r>
              <a:rPr lang="ar-SA" sz="2000" dirty="0">
                <a:solidFill>
                  <a:srgbClr val="002060"/>
                </a:solidFill>
              </a:rPr>
              <a:t> </a:t>
            </a:r>
            <a:endParaRPr lang="ar-JO" sz="2000" dirty="0">
              <a:solidFill>
                <a:srgbClr val="002060"/>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pic>
        <p:nvPicPr>
          <p:cNvPr id="8" name="Picture 7">
            <a:extLst>
              <a:ext uri="{FF2B5EF4-FFF2-40B4-BE49-F238E27FC236}">
                <a16:creationId xmlns:a16="http://schemas.microsoft.com/office/drawing/2014/main" id="{1E26F3AA-FC3B-6A46-8A87-E6A63335BCBD}"/>
              </a:ext>
            </a:extLst>
          </p:cNvPr>
          <p:cNvPicPr>
            <a:picLocks noChangeAspect="1"/>
          </p:cNvPicPr>
          <p:nvPr/>
        </p:nvPicPr>
        <p:blipFill rotWithShape="1">
          <a:blip r:embed="rId4">
            <a:extLst>
              <a:ext uri="{28A0092B-C50C-407E-A947-70E740481C1C}">
                <a14:useLocalDpi xmlns:a14="http://schemas.microsoft.com/office/drawing/2010/main" val="0"/>
              </a:ext>
            </a:extLst>
          </a:blip>
          <a:srcRect t="4195" b="5188"/>
          <a:stretch/>
        </p:blipFill>
        <p:spPr>
          <a:xfrm>
            <a:off x="0" y="1912805"/>
            <a:ext cx="4702629" cy="3877059"/>
          </a:xfrm>
          <a:prstGeom prst="rect">
            <a:avLst/>
          </a:prstGeom>
        </p:spPr>
      </p:pic>
    </p:spTree>
    <p:extLst>
      <p:ext uri="{BB962C8B-B14F-4D97-AF65-F5344CB8AC3E}">
        <p14:creationId xmlns:p14="http://schemas.microsoft.com/office/powerpoint/2010/main" val="32149890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011345" y="252874"/>
            <a:ext cx="7599294" cy="669029"/>
          </a:xfrm>
          <a:prstGeom prst="rect">
            <a:avLst/>
          </a:prstGeom>
          <a:noFill/>
        </p:spPr>
        <p:txBody>
          <a:bodyPr wrap="square" rtlCol="0">
            <a:spAutoFit/>
          </a:bodyPr>
          <a:lstStyle/>
          <a:p>
            <a:pPr marL="0" indent="0" algn="ctr" defTabSz="914400" rtl="1" eaLnBrk="1" latinLnBrk="0" hangingPunct="1">
              <a:lnSpc>
                <a:spcPct val="150000"/>
              </a:lnSpc>
              <a:buNone/>
            </a:pPr>
            <a:r>
              <a:rPr lang="ar-JO" sz="2800" b="1" dirty="0">
                <a:solidFill>
                  <a:schemeClr val="accent1">
                    <a:lumMod val="75000"/>
                  </a:schemeClr>
                </a:solidFill>
              </a:rPr>
              <a:t>الخصوصية والرقابة في الإعلام الرقمي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5498275" y="991100"/>
            <a:ext cx="6300025" cy="5532530"/>
          </a:xfrm>
        </p:spPr>
        <p:txBody>
          <a:bodyPr>
            <a:normAutofit/>
          </a:bodyPr>
          <a:lstStyle/>
          <a:p>
            <a:pPr marL="0" indent="0" algn="just" defTabSz="914400" rtl="1" eaLnBrk="1" latinLnBrk="0" hangingPunct="1">
              <a:lnSpc>
                <a:spcPct val="150000"/>
              </a:lnSpc>
              <a:buNone/>
            </a:pPr>
            <a:r>
              <a:rPr lang="ar-JO" sz="2400" dirty="0">
                <a:solidFill>
                  <a:schemeClr val="accent1"/>
                </a:solidFill>
              </a:rPr>
              <a:t>الخصوصية أصبحت قضية مركزية في الإعلام الرقمي، حيث تُجمع بيانات المستخدمين وتُستخدم لأغراض تجارية أو تحليلية.</a:t>
            </a:r>
          </a:p>
          <a:p>
            <a:pPr marL="0" indent="0" algn="just" defTabSz="914400" rtl="1" eaLnBrk="1" latinLnBrk="0" hangingPunct="1">
              <a:lnSpc>
                <a:spcPct val="150000"/>
              </a:lnSpc>
              <a:buNone/>
            </a:pPr>
            <a:r>
              <a:rPr lang="ar-JO" sz="2400" b="1" u="sng" dirty="0">
                <a:solidFill>
                  <a:srgbClr val="C00000"/>
                </a:solidFill>
              </a:rPr>
              <a:t>سمات عامة:</a:t>
            </a:r>
          </a:p>
          <a:p>
            <a:pPr algn="just" defTabSz="914400" rtl="1" eaLnBrk="1" latinLnBrk="0" hangingPunct="1">
              <a:lnSpc>
                <a:spcPct val="150000"/>
              </a:lnSpc>
              <a:buFont typeface="Wingdings" pitchFamily="2" charset="2"/>
              <a:buChar char="Ø"/>
            </a:pPr>
            <a:r>
              <a:rPr lang="ar-JO" sz="2400" dirty="0">
                <a:solidFill>
                  <a:schemeClr val="accent1">
                    <a:lumMod val="75000"/>
                  </a:schemeClr>
                </a:solidFill>
              </a:rPr>
              <a:t>الرقابة قد تكون حكومية أو خوارزمية، وتؤثر في حرية التعبير والوصول إلى المعلومات</a:t>
            </a:r>
          </a:p>
          <a:p>
            <a:pPr algn="just" defTabSz="914400" rtl="1" eaLnBrk="1" latinLnBrk="0" hangingPunct="1">
              <a:lnSpc>
                <a:spcPct val="150000"/>
              </a:lnSpc>
              <a:buFont typeface="Wingdings" pitchFamily="2" charset="2"/>
              <a:buChar char="Ø"/>
            </a:pPr>
            <a:r>
              <a:rPr lang="ar-JO" sz="2400" dirty="0">
                <a:solidFill>
                  <a:schemeClr val="accent1">
                    <a:lumMod val="75000"/>
                  </a:schemeClr>
                </a:solidFill>
              </a:rPr>
              <a:t>المستخدمون غالبًا لا يدركون حجم البيانات التي تُجمع عنهم</a:t>
            </a:r>
          </a:p>
          <a:p>
            <a:pPr algn="just" defTabSz="914400" rtl="1" eaLnBrk="1" latinLnBrk="0" hangingPunct="1">
              <a:lnSpc>
                <a:spcPct val="150000"/>
              </a:lnSpc>
              <a:buFont typeface="Wingdings" pitchFamily="2" charset="2"/>
              <a:buChar char="Ø"/>
            </a:pPr>
            <a:r>
              <a:rPr lang="ar-JO" sz="2400" dirty="0">
                <a:solidFill>
                  <a:schemeClr val="accent1">
                    <a:lumMod val="75000"/>
                  </a:schemeClr>
                </a:solidFill>
              </a:rPr>
              <a:t>الرقابة الخوارزمية تحدد ما يُعرض وما يُخفى</a:t>
            </a:r>
          </a:p>
          <a:p>
            <a:pPr algn="just" defTabSz="914400" rtl="1" eaLnBrk="1" latinLnBrk="0" hangingPunct="1">
              <a:lnSpc>
                <a:spcPct val="150000"/>
              </a:lnSpc>
              <a:buFont typeface="Wingdings" pitchFamily="2" charset="2"/>
              <a:buChar char="Ø"/>
            </a:pPr>
            <a:r>
              <a:rPr lang="ar-JO" sz="2400" dirty="0">
                <a:solidFill>
                  <a:schemeClr val="accent1">
                    <a:lumMod val="75000"/>
                  </a:schemeClr>
                </a:solidFill>
              </a:rPr>
              <a:t>هناك حاجة لتشريعات تحمي الخصوصية وتضمن الشفافية</a:t>
            </a:r>
          </a:p>
        </p:txBody>
      </p:sp>
      <p:pic>
        <p:nvPicPr>
          <p:cNvPr id="5" name="Picture 4">
            <a:extLst>
              <a:ext uri="{FF2B5EF4-FFF2-40B4-BE49-F238E27FC236}">
                <a16:creationId xmlns:a16="http://schemas.microsoft.com/office/drawing/2014/main" id="{9D7C7159-0FA0-2A4C-9389-D7820F3BB4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6527" y="1535928"/>
            <a:ext cx="4786736" cy="4947392"/>
          </a:xfrm>
          <a:prstGeom prst="rect">
            <a:avLst/>
          </a:prstGeom>
        </p:spPr>
      </p:pic>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27320"/>
            <a:ext cx="11718948" cy="589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296353" y="252874"/>
            <a:ext cx="7599294" cy="523220"/>
          </a:xfrm>
          <a:prstGeom prst="rect">
            <a:avLst/>
          </a:prstGeom>
          <a:noFill/>
        </p:spPr>
        <p:txBody>
          <a:bodyPr wrap="square" rtlCol="0">
            <a:spAutoFit/>
          </a:bodyPr>
          <a:lstStyle/>
          <a:p>
            <a:pPr algn="ctr"/>
            <a:r>
              <a:rPr lang="ar-JO" sz="2800" b="1" i="0" u="none" strike="noStrike" dirty="0">
                <a:solidFill>
                  <a:schemeClr val="accent1"/>
                </a:solidFill>
                <a:effectLst/>
              </a:rPr>
              <a:t>الإعلام الرقمي كأداة للتغيير المجتمعي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993"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236527" y="827320"/>
            <a:ext cx="11556424" cy="5668355"/>
          </a:xfrm>
        </p:spPr>
        <p:txBody>
          <a:bodyPr anchor="t">
            <a:normAutofit fontScale="25000" lnSpcReduction="20000"/>
          </a:bodyPr>
          <a:lstStyle/>
          <a:p>
            <a:pPr marL="0" indent="0" algn="l">
              <a:buNone/>
            </a:pPr>
            <a:endParaRPr lang="ar-JO" sz="1100" b="0" i="0" u="none" strike="noStrike" dirty="0">
              <a:solidFill>
                <a:srgbClr val="000000"/>
              </a:solidFill>
              <a:effectLst/>
            </a:endParaRPr>
          </a:p>
          <a:p>
            <a:pPr marL="0" indent="0" algn="just" rtl="1">
              <a:lnSpc>
                <a:spcPct val="160000"/>
              </a:lnSpc>
              <a:buNone/>
            </a:pPr>
            <a:r>
              <a:rPr lang="ar-JO" sz="8000" i="0" u="none" strike="noStrike" dirty="0">
                <a:solidFill>
                  <a:schemeClr val="accent1"/>
                </a:solidFill>
                <a:effectLst/>
              </a:rPr>
              <a:t>الإعلام الرقمي يمكن أن يكون أداة فعالة للتغيير الاجتماعي من خلال التوعية، التعليم، وتمكين الفئات المهمّشة.</a:t>
            </a:r>
          </a:p>
          <a:p>
            <a:pPr marL="0" indent="0" algn="just" rtl="1">
              <a:lnSpc>
                <a:spcPct val="160000"/>
              </a:lnSpc>
              <a:buNone/>
            </a:pPr>
            <a:r>
              <a:rPr lang="ar-JO" sz="8000" b="1" u="sng" dirty="0">
                <a:solidFill>
                  <a:srgbClr val="C00000"/>
                </a:solidFill>
              </a:rPr>
              <a:t>سمات عامة:</a:t>
            </a:r>
            <a:endParaRPr lang="ar-JO" sz="8000" b="1" i="0" u="sng" strike="noStrike" dirty="0">
              <a:solidFill>
                <a:srgbClr val="C00000"/>
              </a:solidFill>
              <a:effectLst/>
            </a:endParaRPr>
          </a:p>
          <a:p>
            <a:pPr algn="just" rtl="1">
              <a:lnSpc>
                <a:spcPct val="160000"/>
              </a:lnSpc>
              <a:buFont typeface="Arial" panose="020B0604020202020204" pitchFamily="34" charset="0"/>
              <a:buChar char="•"/>
            </a:pPr>
            <a:r>
              <a:rPr lang="ar-JO" sz="8000" i="0" u="none" strike="noStrike" dirty="0">
                <a:solidFill>
                  <a:srgbClr val="000000"/>
                </a:solidFill>
                <a:effectLst/>
              </a:rPr>
              <a:t>الحملات الرقمية الناجحة تعتمد على التفاعل، المصداقية، والوضوح في الرسالة</a:t>
            </a:r>
          </a:p>
          <a:p>
            <a:pPr algn="just" rtl="1">
              <a:lnSpc>
                <a:spcPct val="160000"/>
              </a:lnSpc>
              <a:buFont typeface="Arial" panose="020B0604020202020204" pitchFamily="34" charset="0"/>
              <a:buChar char="•"/>
            </a:pPr>
            <a:r>
              <a:rPr lang="ar-JO" sz="8000" i="0" u="none" strike="noStrike" dirty="0">
                <a:solidFill>
                  <a:srgbClr val="000000"/>
                </a:solidFill>
                <a:effectLst/>
              </a:rPr>
              <a:t>الإعلام الرقمي يتيح الوصول إلى جمهور واسع بتكلفة منخفضة</a:t>
            </a:r>
          </a:p>
          <a:p>
            <a:pPr algn="just" rtl="1">
              <a:lnSpc>
                <a:spcPct val="160000"/>
              </a:lnSpc>
              <a:buFont typeface="Arial" panose="020B0604020202020204" pitchFamily="34" charset="0"/>
              <a:buChar char="•"/>
            </a:pPr>
            <a:r>
              <a:rPr lang="ar-JO" sz="8000" i="0" u="none" strike="noStrike" dirty="0">
                <a:solidFill>
                  <a:srgbClr val="000000"/>
                </a:solidFill>
                <a:effectLst/>
              </a:rPr>
              <a:t>يمكن استخدامه في قضايا الصحة، التعليم، والبيئة</a:t>
            </a:r>
          </a:p>
          <a:p>
            <a:pPr algn="just" rtl="1">
              <a:lnSpc>
                <a:spcPct val="160000"/>
              </a:lnSpc>
              <a:buFont typeface="Arial" panose="020B0604020202020204" pitchFamily="34" charset="0"/>
              <a:buChar char="•"/>
            </a:pPr>
            <a:r>
              <a:rPr lang="ar-JO" sz="8000" i="0" u="none" strike="noStrike" dirty="0">
                <a:solidFill>
                  <a:srgbClr val="000000"/>
                </a:solidFill>
                <a:effectLst/>
              </a:rPr>
              <a:t>يتطلب تخطيطًا استراتيجيًا لضمان الأثر الحقيقي</a:t>
            </a:r>
          </a:p>
          <a:p>
            <a:pPr algn="just" rtl="1">
              <a:lnSpc>
                <a:spcPct val="160000"/>
              </a:lnSpc>
            </a:pPr>
            <a:r>
              <a:rPr lang="ar-JO" sz="8000" i="0" u="none" strike="noStrike" dirty="0">
                <a:solidFill>
                  <a:srgbClr val="000000"/>
                </a:solidFill>
                <a:effectLst/>
              </a:rPr>
              <a:t>مثال:</a:t>
            </a:r>
          </a:p>
          <a:p>
            <a:pPr algn="just" rtl="1">
              <a:lnSpc>
                <a:spcPct val="160000"/>
              </a:lnSpc>
              <a:buFont typeface="Arial" panose="020B0604020202020204" pitchFamily="34" charset="0"/>
              <a:buChar char="•"/>
            </a:pPr>
            <a:r>
              <a:rPr lang="ar-JO" sz="8000" i="0" u="none" strike="noStrike" dirty="0">
                <a:solidFill>
                  <a:srgbClr val="000000"/>
                </a:solidFill>
                <a:effectLst/>
              </a:rPr>
              <a:t>حملة وبرنامج النظام الوطني لمكافحة عمالة الأطفال الذي أطلقته وزراة التربية والتعليم الأردنية بالتعاون مع وسائل الاعلام التقليدية والرقمية المختلفة</a:t>
            </a:r>
          </a:p>
          <a:p>
            <a:pPr marL="0" indent="0" algn="just" rtl="1">
              <a:lnSpc>
                <a:spcPct val="160000"/>
              </a:lnSpc>
              <a:buNone/>
            </a:pPr>
            <a:r>
              <a:rPr lang="en-US" sz="5600" i="0" u="none" strike="noStrike" dirty="0">
                <a:solidFill>
                  <a:srgbClr val="000000"/>
                </a:solidFill>
                <a:effectLst/>
                <a:hlinkClick r:id="rId3"/>
              </a:rPr>
              <a:t>https://moe.gov.jo/content/</a:t>
            </a:r>
            <a:r>
              <a:rPr lang="ar-JO" sz="5600" i="0" u="none" strike="noStrike" dirty="0">
                <a:solidFill>
                  <a:srgbClr val="000000"/>
                </a:solidFill>
                <a:effectLst/>
                <a:hlinkClick r:id="rId3"/>
              </a:rPr>
              <a:t>تعبئة-البيانات-الخاصة-بالطلاب-المتسربين</a:t>
            </a:r>
            <a:r>
              <a:rPr lang="ar-JO" sz="5600" i="0" u="none" strike="noStrike" dirty="0">
                <a:solidFill>
                  <a:srgbClr val="000000"/>
                </a:solidFill>
                <a:effectLst/>
              </a:rPr>
              <a:t> </a:t>
            </a:r>
          </a:p>
          <a:p>
            <a:pPr algn="r" rtl="1"/>
            <a:endParaRPr lang="ar-JO" sz="1600" b="1" i="0" dirty="0">
              <a:solidFill>
                <a:srgbClr val="002060"/>
              </a:solidFill>
              <a:effectLst/>
              <a:latin typeface="HacenTunisiaBd"/>
            </a:endParaRPr>
          </a:p>
          <a:p>
            <a:pPr marL="0" indent="0">
              <a:buNone/>
            </a:pPr>
            <a:br>
              <a:rPr lang="ar-JO" sz="1600" dirty="0"/>
            </a:br>
            <a:endParaRPr lang="ar-JO" sz="2400" dirty="0">
              <a:solidFill>
                <a:schemeClr val="accent1">
                  <a:lumMod val="50000"/>
                </a:schemeClr>
              </a:solidFill>
            </a:endParaRPr>
          </a:p>
        </p:txBody>
      </p:sp>
    </p:spTree>
    <p:extLst>
      <p:ext uri="{BB962C8B-B14F-4D97-AF65-F5344CB8AC3E}">
        <p14:creationId xmlns:p14="http://schemas.microsoft.com/office/powerpoint/2010/main" val="2443431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130" y="-134192"/>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394326" y="50706"/>
            <a:ext cx="7755355" cy="566812"/>
          </a:xfrm>
        </p:spPr>
        <p:txBody>
          <a:bodyPr anchor="t">
            <a:normAutofit/>
          </a:bodyPr>
          <a:lstStyle/>
          <a:p>
            <a:pPr marL="0" indent="0" algn="ctr" rtl="1">
              <a:buNone/>
            </a:pPr>
            <a:r>
              <a:rPr lang="ar-JO" sz="2800" b="1" u="sng" dirty="0">
                <a:solidFill>
                  <a:srgbClr val="002060"/>
                </a:solidFill>
              </a:rPr>
              <a:t>الإعلام الرقمي والتسويق الاجتماعي</a:t>
            </a:r>
          </a:p>
        </p:txBody>
      </p:sp>
      <p:sp>
        <p:nvSpPr>
          <p:cNvPr id="4" name="Content Placeholder 3">
            <a:extLst>
              <a:ext uri="{FF2B5EF4-FFF2-40B4-BE49-F238E27FC236}">
                <a16:creationId xmlns:a16="http://schemas.microsoft.com/office/drawing/2014/main" id="{0D0E4511-20A6-9144-9264-666C583F8945}"/>
              </a:ext>
            </a:extLst>
          </p:cNvPr>
          <p:cNvSpPr>
            <a:spLocks noGrp="1"/>
          </p:cNvSpPr>
          <p:nvPr>
            <p:ph sz="half" idx="1"/>
          </p:nvPr>
        </p:nvSpPr>
        <p:spPr>
          <a:xfrm>
            <a:off x="2425700" y="783772"/>
            <a:ext cx="9651505" cy="5925786"/>
          </a:xfrm>
        </p:spPr>
        <p:txBody>
          <a:bodyPr>
            <a:normAutofit fontScale="92500" lnSpcReduction="10000"/>
          </a:bodyPr>
          <a:lstStyle/>
          <a:p>
            <a:pPr marL="0" indent="0" algn="r" rtl="1">
              <a:lnSpc>
                <a:spcPct val="150000"/>
              </a:lnSpc>
              <a:buNone/>
            </a:pPr>
            <a:r>
              <a:rPr lang="ar-JO" sz="2400" dirty="0">
                <a:solidFill>
                  <a:srgbClr val="002060"/>
                </a:solidFill>
              </a:rPr>
              <a:t>التسويق الاجتماعي يستخدم أدوات الإعلام الرقمي للتأثير في السلوكيات المجتمعية، مثل الصحة العامة، البيئة، والتعليم.</a:t>
            </a:r>
          </a:p>
          <a:p>
            <a:pPr marL="0" indent="0" algn="r" rtl="1">
              <a:lnSpc>
                <a:spcPct val="150000"/>
              </a:lnSpc>
              <a:buNone/>
            </a:pPr>
            <a:r>
              <a:rPr lang="ar-JO" sz="2400" b="1" u="sng" dirty="0">
                <a:solidFill>
                  <a:srgbClr val="C00000"/>
                </a:solidFill>
              </a:rPr>
              <a:t>سمات عامة:</a:t>
            </a:r>
          </a:p>
          <a:p>
            <a:pPr algn="r" rtl="1">
              <a:lnSpc>
                <a:spcPct val="150000"/>
              </a:lnSpc>
            </a:pPr>
            <a:r>
              <a:rPr lang="ar-JO" sz="2200" dirty="0">
                <a:solidFill>
                  <a:srgbClr val="002060"/>
                </a:solidFill>
              </a:rPr>
              <a:t>يعتمد على فهم الجمهور، صياغة الرسائل، واختيار القنوات المناسبة</a:t>
            </a:r>
          </a:p>
          <a:p>
            <a:pPr algn="r" rtl="1">
              <a:lnSpc>
                <a:spcPct val="150000"/>
              </a:lnSpc>
            </a:pPr>
            <a:r>
              <a:rPr lang="ar-JO" sz="2200" dirty="0">
                <a:solidFill>
                  <a:srgbClr val="002060"/>
                </a:solidFill>
              </a:rPr>
              <a:t>الإعلام الرقمي يعزز فعالية الحملات الاجتماعية</a:t>
            </a:r>
          </a:p>
          <a:p>
            <a:pPr algn="r" rtl="1">
              <a:lnSpc>
                <a:spcPct val="150000"/>
              </a:lnSpc>
            </a:pPr>
            <a:r>
              <a:rPr lang="ar-JO" sz="2200" dirty="0">
                <a:solidFill>
                  <a:srgbClr val="002060"/>
                </a:solidFill>
              </a:rPr>
              <a:t>المؤثرون يلعبون دورًا في نشر الرسائل المجتمعية</a:t>
            </a:r>
          </a:p>
          <a:p>
            <a:pPr algn="r" rtl="1">
              <a:lnSpc>
                <a:spcPct val="150000"/>
              </a:lnSpc>
            </a:pPr>
            <a:r>
              <a:rPr lang="ar-JO" sz="2200" dirty="0">
                <a:solidFill>
                  <a:srgbClr val="002060"/>
                </a:solidFill>
              </a:rPr>
              <a:t>التفاعل مع الجمهور يزيد من مصداقية الرسالة</a:t>
            </a:r>
          </a:p>
          <a:p>
            <a:pPr marL="0" indent="0" algn="r" rtl="1">
              <a:lnSpc>
                <a:spcPct val="150000"/>
              </a:lnSpc>
              <a:buNone/>
            </a:pPr>
            <a:r>
              <a:rPr lang="ar-JO" sz="2400" b="1" u="sng" dirty="0">
                <a:solidFill>
                  <a:srgbClr val="C00000"/>
                </a:solidFill>
              </a:rPr>
              <a:t>مثال</a:t>
            </a:r>
            <a:r>
              <a:rPr lang="ar-JO" sz="2400" dirty="0">
                <a:solidFill>
                  <a:srgbClr val="002060"/>
                </a:solidFill>
              </a:rPr>
              <a:t>:</a:t>
            </a:r>
          </a:p>
          <a:p>
            <a:pPr marL="0" indent="0" algn="r" rtl="1">
              <a:lnSpc>
                <a:spcPct val="150000"/>
              </a:lnSpc>
              <a:buNone/>
            </a:pPr>
            <a:r>
              <a:rPr lang="ar-JO" sz="2400" dirty="0">
                <a:solidFill>
                  <a:srgbClr val="002060"/>
                </a:solidFill>
              </a:rPr>
              <a:t>حملة "خليها نظيفة" للتوعية البيئية في الأردن باستخدام المنصات الرقمية</a:t>
            </a:r>
          </a:p>
          <a:p>
            <a:pPr marL="0" indent="0" algn="r" rtl="1">
              <a:lnSpc>
                <a:spcPct val="150000"/>
              </a:lnSpc>
              <a:buNone/>
            </a:pPr>
            <a:r>
              <a:rPr lang="en-US" sz="2400" dirty="0">
                <a:solidFill>
                  <a:srgbClr val="002060"/>
                </a:solidFill>
                <a:hlinkClick r:id="rId3"/>
              </a:rPr>
              <a:t>https://aseza.jo/Ar/NewsDetails/clean_</a:t>
            </a:r>
            <a:r>
              <a:rPr lang="ar-SA" sz="2400" dirty="0">
                <a:solidFill>
                  <a:srgbClr val="002060"/>
                </a:solidFill>
              </a:rPr>
              <a:t> </a:t>
            </a:r>
            <a:endParaRPr lang="ar-JO" sz="2400" dirty="0">
              <a:solidFill>
                <a:srgbClr val="002060"/>
              </a:solidFill>
            </a:endParaRPr>
          </a:p>
          <a:p>
            <a:pPr marL="0" indent="0" algn="r" rtl="1">
              <a:lnSpc>
                <a:spcPct val="150000"/>
              </a:lnSpc>
              <a:buNone/>
            </a:pPr>
            <a:endParaRPr lang="ar-JO" sz="2400" dirty="0">
              <a:solidFill>
                <a:srgbClr val="002060"/>
              </a:solidFill>
            </a:endParaRPr>
          </a:p>
        </p:txBody>
      </p:sp>
      <p:pic>
        <p:nvPicPr>
          <p:cNvPr id="5" name="Picture 4">
            <a:extLst>
              <a:ext uri="{FF2B5EF4-FFF2-40B4-BE49-F238E27FC236}">
                <a16:creationId xmlns:a16="http://schemas.microsoft.com/office/drawing/2014/main" id="{F4DB72BE-9BD2-FC46-A6FB-3E5E12766526}"/>
              </a:ext>
            </a:extLst>
          </p:cNvPr>
          <p:cNvPicPr>
            <a:picLocks noChangeAspect="1"/>
          </p:cNvPicPr>
          <p:nvPr/>
        </p:nvPicPr>
        <p:blipFill rotWithShape="1">
          <a:blip r:embed="rId4">
            <a:extLst>
              <a:ext uri="{28A0092B-C50C-407E-A947-70E740481C1C}">
                <a14:useLocalDpi xmlns:a14="http://schemas.microsoft.com/office/drawing/2010/main" val="0"/>
              </a:ext>
            </a:extLst>
          </a:blip>
          <a:srcRect t="8086" b="5555"/>
          <a:stretch/>
        </p:blipFill>
        <p:spPr>
          <a:xfrm>
            <a:off x="-1" y="3075709"/>
            <a:ext cx="4595751" cy="3746903"/>
          </a:xfrm>
          <a:prstGeom prst="rect">
            <a:avLst/>
          </a:prstGeom>
        </p:spPr>
      </p:pic>
    </p:spTree>
    <p:extLst>
      <p:ext uri="{BB962C8B-B14F-4D97-AF65-F5344CB8AC3E}">
        <p14:creationId xmlns:p14="http://schemas.microsoft.com/office/powerpoint/2010/main" val="15631844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096" y="-81954"/>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305141" y="39740"/>
            <a:ext cx="8342806" cy="720739"/>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lumMod val="75000"/>
                  </a:schemeClr>
                </a:solidFill>
                <a:latin typeface="Al Nile" pitchFamily="2" charset="-78"/>
              </a:rPr>
              <a:t>مثال من الأردن – منصة أكيد لرصد الأخبار الكاذبة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360947" y="760479"/>
            <a:ext cx="11642162" cy="5844858"/>
          </a:xfrm>
        </p:spPr>
        <p:txBody>
          <a:bodyPr>
            <a:normAutofit/>
          </a:bodyPr>
          <a:lstStyle/>
          <a:p>
            <a:pPr marL="0" indent="0" algn="r" defTabSz="914400" rtl="1" eaLnBrk="1" latinLnBrk="0" hangingPunct="1">
              <a:lnSpc>
                <a:spcPct val="150000"/>
              </a:lnSpc>
              <a:spcBef>
                <a:spcPts val="1000"/>
              </a:spcBef>
              <a:buNone/>
            </a:pPr>
            <a:r>
              <a:rPr lang="ar-JO" sz="2400" dirty="0">
                <a:solidFill>
                  <a:schemeClr val="accent1"/>
                </a:solidFill>
                <a:latin typeface="Al Nile" pitchFamily="2" charset="-78"/>
              </a:rPr>
              <a:t>الوصف: منصة "أكيد" هي مرصد أردني لمصداقية الإعلام، تهدف إلى التحقق من الأخبار المتداولة على وسائل الإعلام ومنصات التواصل الاجتماعي، وتوعية الجمهور بمخاطر التضليل الإعلامي.</a:t>
            </a:r>
          </a:p>
          <a:p>
            <a:pPr marL="0" indent="0" algn="r" defTabSz="914400" rtl="1" eaLnBrk="1" latinLnBrk="0" hangingPunct="1">
              <a:lnSpc>
                <a:spcPct val="150000"/>
              </a:lnSpc>
              <a:spcBef>
                <a:spcPts val="1000"/>
              </a:spcBef>
              <a:buNone/>
            </a:pPr>
            <a:r>
              <a:rPr lang="ar-JO" sz="2400" b="1" u="sng" dirty="0">
                <a:solidFill>
                  <a:srgbClr val="C00000"/>
                </a:solidFill>
                <a:latin typeface="Al Nile" pitchFamily="2" charset="-78"/>
              </a:rPr>
              <a:t>لماذا تعتبر مثال مناسب؟</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لأنها تعكس دور الإعلام الرقمي في تعزيز التفكير النقدي</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latin typeface="Al Nile" pitchFamily="2" charset="-78"/>
              </a:rPr>
              <a:t>وتساهم في بناء مجال عام رقمي أكثر شفافية</a:t>
            </a:r>
          </a:p>
          <a:p>
            <a:pPr marL="0" indent="0" algn="r" defTabSz="914400" rtl="1" eaLnBrk="1" latinLnBrk="0" hangingPunct="1">
              <a:lnSpc>
                <a:spcPct val="150000"/>
              </a:lnSpc>
              <a:spcBef>
                <a:spcPts val="1000"/>
              </a:spcBef>
              <a:buNone/>
            </a:pPr>
            <a:r>
              <a:rPr lang="en-US" sz="2000" b="1" dirty="0">
                <a:solidFill>
                  <a:schemeClr val="accent1"/>
                </a:solidFill>
                <a:latin typeface="Al Nile" pitchFamily="2" charset="-78"/>
                <a:hlinkClick r:id="rId3"/>
              </a:rPr>
              <a:t>https://akeed.jo</a:t>
            </a:r>
            <a:r>
              <a:rPr lang="ar-SA" sz="2000" b="1" dirty="0">
                <a:solidFill>
                  <a:schemeClr val="accent1"/>
                </a:solidFill>
                <a:latin typeface="Al Nile" pitchFamily="2" charset="-78"/>
              </a:rPr>
              <a:t> </a:t>
            </a:r>
          </a:p>
          <a:p>
            <a:pPr marL="0" indent="0" algn="r" defTabSz="914400" rtl="1" eaLnBrk="1" latinLnBrk="0" hangingPunct="1">
              <a:lnSpc>
                <a:spcPct val="150000"/>
              </a:lnSpc>
              <a:spcBef>
                <a:spcPts val="1000"/>
              </a:spcBef>
              <a:buNone/>
            </a:pPr>
            <a:endParaRPr lang="ar-JO" sz="2000" b="1" dirty="0">
              <a:solidFill>
                <a:schemeClr val="accent1"/>
              </a:solidFill>
              <a:latin typeface="Al Nile" pitchFamily="2" charset="-78"/>
            </a:endParaRPr>
          </a:p>
        </p:txBody>
      </p:sp>
      <p:pic>
        <p:nvPicPr>
          <p:cNvPr id="4" name="Picture 3">
            <a:extLst>
              <a:ext uri="{FF2B5EF4-FFF2-40B4-BE49-F238E27FC236}">
                <a16:creationId xmlns:a16="http://schemas.microsoft.com/office/drawing/2014/main" id="{8E15C259-CFD2-C447-B0F4-915915684CB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576946"/>
            <a:ext cx="5878285" cy="4281054"/>
          </a:xfrm>
          <a:prstGeom prst="rect">
            <a:avLst/>
          </a:prstGeom>
        </p:spPr>
      </p:pic>
    </p:spTree>
    <p:extLst>
      <p:ext uri="{BB962C8B-B14F-4D97-AF65-F5344CB8AC3E}">
        <p14:creationId xmlns:p14="http://schemas.microsoft.com/office/powerpoint/2010/main" val="31468617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096" y="-115091"/>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145045" y="21327"/>
            <a:ext cx="8342806" cy="720739"/>
          </a:xfrm>
        </p:spPr>
        <p:txBody>
          <a:bodyPr>
            <a:normAutofit/>
          </a:bodyPr>
          <a:lstStyle/>
          <a:p>
            <a:pPr marL="0" indent="0" algn="ctr" defTabSz="914400" rtl="1" eaLnBrk="1" latinLnBrk="0" hangingPunct="1">
              <a:lnSpc>
                <a:spcPct val="150000"/>
              </a:lnSpc>
              <a:spcBef>
                <a:spcPts val="1000"/>
              </a:spcBef>
              <a:buNone/>
            </a:pPr>
            <a:r>
              <a:rPr lang="ar-JO" sz="2800" b="1" u="sng" dirty="0">
                <a:solidFill>
                  <a:schemeClr val="accent1"/>
                </a:solidFill>
                <a:latin typeface="Al Nile" pitchFamily="2" charset="-78"/>
              </a:rPr>
              <a:t>مثال من السعودية – حملة "عيشها" الترفيهية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1400" y="1076343"/>
            <a:ext cx="5876886" cy="5629701"/>
          </a:xfrm>
        </p:spPr>
        <p:txBody>
          <a:bodyPr>
            <a:normAutofit/>
          </a:bodyPr>
          <a:lstStyle/>
          <a:p>
            <a:pPr marL="0" indent="0" algn="just" defTabSz="914400" rtl="1" eaLnBrk="1" latinLnBrk="0" hangingPunct="1">
              <a:lnSpc>
                <a:spcPct val="150000"/>
              </a:lnSpc>
              <a:spcBef>
                <a:spcPts val="1000"/>
              </a:spcBef>
              <a:buNone/>
            </a:pPr>
            <a:r>
              <a:rPr lang="ar-JO" sz="2400" dirty="0">
                <a:solidFill>
                  <a:schemeClr val="accent1">
                    <a:lumMod val="50000"/>
                  </a:schemeClr>
                </a:solidFill>
                <a:latin typeface="Al Nile" pitchFamily="2" charset="-78"/>
              </a:rPr>
              <a:t>الوصف: حملة "عيشها" أطلقتها الهيئة العامة للترفيه في السعودية، وتستخدم الإعلام الرقمي للترويج للفعاليات الثقافية والترفيهية، مع تفاعل واسع عبر منصات التواصل.</a:t>
            </a:r>
          </a:p>
          <a:p>
            <a:pPr marL="0" indent="0" algn="just" defTabSz="914400" rtl="1" eaLnBrk="1" latinLnBrk="0" hangingPunct="1">
              <a:lnSpc>
                <a:spcPct val="150000"/>
              </a:lnSpc>
              <a:spcBef>
                <a:spcPts val="1000"/>
              </a:spcBef>
              <a:buNone/>
            </a:pPr>
            <a:r>
              <a:rPr lang="ar-JO" sz="2400" b="1" u="sng" dirty="0">
                <a:solidFill>
                  <a:srgbClr val="C00000"/>
                </a:solidFill>
                <a:latin typeface="Al Nile" pitchFamily="2" charset="-78"/>
              </a:rPr>
              <a:t>لماذا تعتبر مثال مناسب؟</a:t>
            </a:r>
          </a:p>
          <a:p>
            <a:pPr marL="0" indent="0" algn="just" defTabSz="914400" rtl="1" eaLnBrk="1" latinLnBrk="0" hangingPunct="1">
              <a:lnSpc>
                <a:spcPct val="150000"/>
              </a:lnSpc>
              <a:spcBef>
                <a:spcPts val="1000"/>
              </a:spcBef>
              <a:buNone/>
            </a:pPr>
            <a:r>
              <a:rPr lang="ar-JO" sz="2400" dirty="0">
                <a:solidFill>
                  <a:schemeClr val="accent1">
                    <a:lumMod val="50000"/>
                  </a:schemeClr>
                </a:solidFill>
                <a:latin typeface="Al Nile" pitchFamily="2" charset="-78"/>
              </a:rPr>
              <a:t>لأنها توظف الإعلام الرقمي في تعزيز المشاركة المجتمعية.</a:t>
            </a:r>
          </a:p>
          <a:p>
            <a:pPr marL="0" indent="0" algn="just" defTabSz="914400" rtl="1" eaLnBrk="1" latinLnBrk="0" hangingPunct="1">
              <a:lnSpc>
                <a:spcPct val="150000"/>
              </a:lnSpc>
              <a:spcBef>
                <a:spcPts val="1000"/>
              </a:spcBef>
              <a:buNone/>
            </a:pPr>
            <a:r>
              <a:rPr lang="ar-JO" sz="2400" dirty="0">
                <a:solidFill>
                  <a:schemeClr val="accent1">
                    <a:lumMod val="50000"/>
                  </a:schemeClr>
                </a:solidFill>
                <a:latin typeface="Al Nile" pitchFamily="2" charset="-78"/>
              </a:rPr>
              <a:t>و تبرز كيف يمكن للإعلام أن يدعم الهوية الثقافية بعيدا عن الخطاب سياسي. </a:t>
            </a:r>
          </a:p>
          <a:p>
            <a:pPr marL="0" indent="0" algn="just" defTabSz="914400" rtl="1" eaLnBrk="1" latinLnBrk="0" hangingPunct="1">
              <a:lnSpc>
                <a:spcPct val="150000"/>
              </a:lnSpc>
              <a:spcBef>
                <a:spcPts val="1000"/>
              </a:spcBef>
              <a:buNone/>
            </a:pPr>
            <a:r>
              <a:rPr lang="en-US" sz="1800" dirty="0">
                <a:solidFill>
                  <a:schemeClr val="accent1">
                    <a:lumMod val="50000"/>
                  </a:schemeClr>
                </a:solidFill>
                <a:latin typeface="Al Nile" pitchFamily="2" charset="-78"/>
                <a:hlinkClick r:id="rId3"/>
              </a:rPr>
              <a:t>https://enjoy.sa/ar/</a:t>
            </a:r>
            <a:r>
              <a:rPr lang="ar-SA" sz="1800" dirty="0">
                <a:solidFill>
                  <a:schemeClr val="accent1">
                    <a:lumMod val="50000"/>
                  </a:schemeClr>
                </a:solidFill>
                <a:latin typeface="Al Nile" pitchFamily="2" charset="-78"/>
              </a:rPr>
              <a:t> </a:t>
            </a:r>
            <a:endParaRPr lang="ar-JO" sz="1800" dirty="0">
              <a:solidFill>
                <a:schemeClr val="accent1">
                  <a:lumMod val="50000"/>
                </a:schemeClr>
              </a:solidFill>
              <a:latin typeface="Al Nile" pitchFamily="2" charset="-78"/>
            </a:endParaRPr>
          </a:p>
        </p:txBody>
      </p:sp>
      <p:pic>
        <p:nvPicPr>
          <p:cNvPr id="5" name="Picture 4">
            <a:extLst>
              <a:ext uri="{FF2B5EF4-FFF2-40B4-BE49-F238E27FC236}">
                <a16:creationId xmlns:a16="http://schemas.microsoft.com/office/drawing/2014/main" id="{E9932FDA-32B6-C24F-BD4E-EFE221B0F8F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8286" y="1076343"/>
            <a:ext cx="6313714" cy="5781657"/>
          </a:xfrm>
          <a:prstGeom prst="rect">
            <a:avLst/>
          </a:prstGeom>
        </p:spPr>
      </p:pic>
    </p:spTree>
    <p:extLst>
      <p:ext uri="{BB962C8B-B14F-4D97-AF65-F5344CB8AC3E}">
        <p14:creationId xmlns:p14="http://schemas.microsoft.com/office/powerpoint/2010/main" val="35806042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12542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838200" y="125422"/>
            <a:ext cx="10515600" cy="574675"/>
          </a:xfrm>
        </p:spPr>
        <p:txBody>
          <a:bodyPr>
            <a:normAutofit fontScale="90000"/>
          </a:bodyPr>
          <a:lstStyle/>
          <a:p>
            <a:pPr algn="ctr" defTabSz="914400" rtl="1" eaLnBrk="1" latinLnBrk="0" hangingPunct="1">
              <a:lnSpc>
                <a:spcPct val="150000"/>
              </a:lnSpc>
              <a:spcBef>
                <a:spcPts val="1000"/>
              </a:spcBef>
            </a:pPr>
            <a:r>
              <a:rPr lang="ar-JO" sz="2400" b="1" u="sng" dirty="0">
                <a:solidFill>
                  <a:srgbClr val="002060"/>
                </a:solidFill>
              </a:rPr>
              <a:t>مثال من الإمارات – منصة "مدرسة" التعليمية الرقمية</a:t>
            </a:r>
          </a:p>
        </p:txBody>
      </p:sp>
      <p:sp>
        <p:nvSpPr>
          <p:cNvPr id="5" name="Content Placeholder 4">
            <a:extLst>
              <a:ext uri="{FF2B5EF4-FFF2-40B4-BE49-F238E27FC236}">
                <a16:creationId xmlns:a16="http://schemas.microsoft.com/office/drawing/2014/main" id="{86AC5D6D-3BC7-8F48-86BD-728FA2FBB39E}"/>
              </a:ext>
            </a:extLst>
          </p:cNvPr>
          <p:cNvSpPr>
            <a:spLocks noGrp="1"/>
          </p:cNvSpPr>
          <p:nvPr>
            <p:ph sz="half" idx="2"/>
          </p:nvPr>
        </p:nvSpPr>
        <p:spPr>
          <a:xfrm>
            <a:off x="5943600" y="1201764"/>
            <a:ext cx="6159500" cy="5530814"/>
          </a:xfrm>
        </p:spPr>
        <p:txBody>
          <a:bodyPr/>
          <a:lstStyle/>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الوصف: منصة "مدرسة" هي مبادرة تعليمية رقمية أطلقتها مؤسسة محمد بن راشد آل مكتوم، تقدم محتوى تعليميًا مجانيًا باللغة العربية في مجالات العلوم والرياضيات والعديد من المجالات الأخرى ومتاحة لكل الأطفال العرب. وتقييم العديد من المبادرات مع منظماتت دولية مثل اليونيسيف واليونسكو باستخدام مختلف وسائل الاعلام الرقمي والتقليدي.</a:t>
            </a:r>
          </a:p>
          <a:p>
            <a:pPr marL="228600" indent="-228600" algn="just" defTabSz="914400" rtl="1" eaLnBrk="1" latinLnBrk="0" hangingPunct="1">
              <a:lnSpc>
                <a:spcPct val="150000"/>
              </a:lnSpc>
              <a:spcBef>
                <a:spcPts val="1000"/>
              </a:spcBef>
              <a:buFont typeface="Arial" panose="020B0604020202020204" pitchFamily="34" charset="0"/>
              <a:buChar char="•"/>
            </a:pPr>
            <a:r>
              <a:rPr lang="ar-SA" sz="2000" dirty="0">
                <a:solidFill>
                  <a:srgbClr val="002060"/>
                </a:solidFill>
              </a:rPr>
              <a:t>يوضح هذا المثال</a:t>
            </a:r>
            <a:r>
              <a:rPr lang="ar-JO" sz="2000" dirty="0">
                <a:solidFill>
                  <a:srgbClr val="002060"/>
                </a:solidFill>
              </a:rPr>
              <a:t> كيف يمكن للإعلام الرقمي أن يسد الفجوة التعليمية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تعززهذه المبادرة المشاركة المدنية من خلال تمكين المعرفة</a:t>
            </a:r>
          </a:p>
          <a:p>
            <a:pPr marL="0" indent="0" algn="just" defTabSz="914400" rtl="1" eaLnBrk="1" latinLnBrk="0" hangingPunct="1">
              <a:lnSpc>
                <a:spcPct val="150000"/>
              </a:lnSpc>
              <a:spcBef>
                <a:spcPts val="1000"/>
              </a:spcBef>
              <a:buNone/>
            </a:pPr>
            <a:r>
              <a:rPr lang="en-US" sz="2000" dirty="0">
                <a:hlinkClick r:id="rId3"/>
              </a:rPr>
              <a:t>https://madrasa.org</a:t>
            </a:r>
            <a:r>
              <a:rPr lang="ar-SA" sz="2000" dirty="0"/>
              <a:t> </a:t>
            </a:r>
            <a:endParaRPr lang="ar-JO" sz="2000" dirty="0"/>
          </a:p>
          <a:p>
            <a:pPr marL="0" indent="0" algn="r" defTabSz="914400" rtl="1" eaLnBrk="1" latinLnBrk="0" hangingPunct="1">
              <a:lnSpc>
                <a:spcPct val="90000"/>
              </a:lnSpc>
              <a:spcBef>
                <a:spcPts val="1000"/>
              </a:spcBef>
              <a:buNone/>
            </a:pPr>
            <a:endParaRPr lang="en-JO" dirty="0"/>
          </a:p>
        </p:txBody>
      </p:sp>
      <p:pic>
        <p:nvPicPr>
          <p:cNvPr id="10" name="Content Placeholder 9">
            <a:extLst>
              <a:ext uri="{FF2B5EF4-FFF2-40B4-BE49-F238E27FC236}">
                <a16:creationId xmlns:a16="http://schemas.microsoft.com/office/drawing/2014/main" id="{0D374591-5576-794F-85D0-E5138AEE9795}"/>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tretch>
            <a:fillRect/>
          </a:stretch>
        </p:blipFill>
        <p:spPr>
          <a:xfrm>
            <a:off x="0" y="1377538"/>
            <a:ext cx="5830784" cy="4678877"/>
          </a:xfrm>
        </p:spPr>
      </p:pic>
    </p:spTree>
    <p:extLst>
      <p:ext uri="{BB962C8B-B14F-4D97-AF65-F5344CB8AC3E}">
        <p14:creationId xmlns:p14="http://schemas.microsoft.com/office/powerpoint/2010/main" val="4034185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28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1</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3"/>
            <a:ext cx="7042245" cy="912571"/>
          </a:xfrm>
        </p:spPr>
        <p:txBody>
          <a:bodyPr>
            <a:normAutofit/>
          </a:bodyPr>
          <a:lstStyle/>
          <a:p>
            <a:pPr marL="0" indent="0" algn="ctr" defTabSz="914400" rtl="1" eaLnBrk="1" latinLnBrk="0" hangingPunct="1">
              <a:lnSpc>
                <a:spcPct val="90000"/>
              </a:lnSpc>
              <a:spcBef>
                <a:spcPts val="1000"/>
              </a:spcBef>
              <a:buNone/>
            </a:pPr>
            <a:r>
              <a:rPr lang="ar-JO" sz="2800" b="1" u="sng" dirty="0">
                <a:solidFill>
                  <a:schemeClr val="accent1"/>
                </a:solidFill>
              </a:rPr>
              <a:t>في الختام </a:t>
            </a: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2646336" y="1076343"/>
            <a:ext cx="9249962" cy="5617884"/>
          </a:xfrm>
        </p:spPr>
        <p:txBody>
          <a:bodyPr>
            <a:noAutofit/>
          </a:bodyPr>
          <a:lstStyle/>
          <a:p>
            <a:pPr algn="r" defTabSz="914400" rtl="1" eaLnBrk="1" latinLnBrk="0" hangingPunct="1">
              <a:lnSpc>
                <a:spcPct val="150000"/>
              </a:lnSpc>
              <a:spcBef>
                <a:spcPts val="1000"/>
              </a:spcBef>
              <a:buFont typeface="Wingdings" pitchFamily="2" charset="2"/>
              <a:buChar char="ü"/>
            </a:pPr>
            <a:r>
              <a:rPr lang="ar-JO" sz="2400" dirty="0">
                <a:solidFill>
                  <a:schemeClr val="accent1"/>
                </a:solidFill>
              </a:rPr>
              <a:t>الإعلام والمجتمع في علاقة ديناميكية تتأثر بالقوة، الهيمنة، والمجال العام</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rPr>
              <a:t>المشاركة المدنية أصبحت رقمية وتفاعلية</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rPr>
              <a:t>الجمهور الهجين هو النموذج السائد في العصر الرقمي</a:t>
            </a:r>
          </a:p>
          <a:p>
            <a:pPr algn="r" defTabSz="914400" rtl="1" eaLnBrk="1" latinLnBrk="0" hangingPunct="1">
              <a:lnSpc>
                <a:spcPct val="150000"/>
              </a:lnSpc>
              <a:spcBef>
                <a:spcPts val="1000"/>
              </a:spcBef>
              <a:buFont typeface="Wingdings" pitchFamily="2" charset="2"/>
              <a:buChar char="ü"/>
            </a:pPr>
            <a:r>
              <a:rPr lang="ar-JO" sz="2400" dirty="0">
                <a:solidFill>
                  <a:schemeClr val="accent1"/>
                </a:solidFill>
              </a:rPr>
              <a:t>الإعلام الرقمي يواجه تحديات لكنه يحمل فرصًا للتغيير الإيجابي</a:t>
            </a:r>
            <a:endParaRPr lang="en-US" sz="2400" dirty="0">
              <a:solidFill>
                <a:schemeClr val="accent1">
                  <a:lumMod val="50000"/>
                </a:schemeClr>
              </a:solidFill>
            </a:endParaRP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50000"/>
                  </a:schemeClr>
                </a:solidFill>
              </a:rPr>
              <a:t>تابعوا المنصات التي تراقب مصداقية الأخبار</a:t>
            </a: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50000"/>
                  </a:schemeClr>
                </a:solidFill>
              </a:rPr>
              <a:t>شاركوا في الحملات الرقمية ذات الأثر المجتمعي</a:t>
            </a: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50000"/>
                  </a:schemeClr>
                </a:solidFill>
              </a:rPr>
              <a:t>قيموا المحتوى الإعلامي بوعي نقدي</a:t>
            </a: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50000"/>
                  </a:schemeClr>
                </a:solidFill>
              </a:rPr>
              <a:t>وظفوا أدوات الإعلام الرقمي في مشاريعكم الأكاديمية والتسويقية</a:t>
            </a:r>
            <a:endParaRPr lang="en-JO" sz="2400" dirty="0">
              <a:solidFill>
                <a:schemeClr val="accent1">
                  <a:lumMod val="50000"/>
                </a:schemeClr>
              </a:solidFill>
            </a:endParaRPr>
          </a:p>
        </p:txBody>
      </p:sp>
    </p:spTree>
    <p:extLst>
      <p:ext uri="{BB962C8B-B14F-4D97-AF65-F5344CB8AC3E}">
        <p14:creationId xmlns:p14="http://schemas.microsoft.com/office/powerpoint/2010/main" val="25553630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859443"/>
            <a:ext cx="11679192" cy="5924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3160938" y="107378"/>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1" y="1235474"/>
            <a:ext cx="11383024" cy="4154984"/>
          </a:xfrm>
          <a:prstGeom prst="rect">
            <a:avLst/>
          </a:prstGeom>
          <a:noFill/>
        </p:spPr>
        <p:txBody>
          <a:bodyPr wrap="square" rtlCol="0">
            <a:spAutoFit/>
          </a:bodyPr>
          <a:lstStyle/>
          <a:p>
            <a:pPr marL="285750" indent="-285750">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Bennett, W. L., &amp; </a:t>
            </a:r>
            <a:r>
              <a:rPr lang="en-US" sz="1200" dirty="0" err="1">
                <a:solidFill>
                  <a:schemeClr val="accent1">
                    <a:lumMod val="75000"/>
                  </a:schemeClr>
                </a:solidFill>
                <a:latin typeface="Arial" panose="020B0604020202020204" pitchFamily="34" charset="0"/>
                <a:cs typeface="Arial" panose="020B0604020202020204" pitchFamily="34" charset="0"/>
              </a:rPr>
              <a:t>Segerberg</a:t>
            </a:r>
            <a:r>
              <a:rPr lang="en-US" sz="1200" dirty="0">
                <a:solidFill>
                  <a:schemeClr val="accent1">
                    <a:lumMod val="75000"/>
                  </a:schemeClr>
                </a:solidFill>
                <a:latin typeface="Arial" panose="020B0604020202020204" pitchFamily="34" charset="0"/>
                <a:cs typeface="Arial" panose="020B0604020202020204" pitchFamily="34" charset="0"/>
              </a:rPr>
              <a:t>, A. (2013). *The logic of connective action: Digital media and the personalization of contentious politics*. Cambridge University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Bruns, A. (2008). *Blogs, Wikipedia, Second Life, and beyond: From production to </a:t>
            </a:r>
            <a:r>
              <a:rPr lang="en-US" sz="1200" dirty="0" err="1">
                <a:solidFill>
                  <a:schemeClr val="accent1">
                    <a:lumMod val="75000"/>
                  </a:schemeClr>
                </a:solidFill>
                <a:latin typeface="Arial" panose="020B0604020202020204" pitchFamily="34" charset="0"/>
                <a:cs typeface="Arial" panose="020B0604020202020204" pitchFamily="34" charset="0"/>
              </a:rPr>
              <a:t>produsage</a:t>
            </a:r>
            <a:r>
              <a:rPr lang="en-US" sz="1200" dirty="0">
                <a:solidFill>
                  <a:schemeClr val="accent1">
                    <a:lumMod val="75000"/>
                  </a:schemeClr>
                </a:solidFill>
                <a:latin typeface="Arial" panose="020B0604020202020204" pitchFamily="34" charset="0"/>
                <a:cs typeface="Arial" panose="020B0604020202020204" pitchFamily="34" charset="0"/>
              </a:rPr>
              <a:t>*. Peter Lang.</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Castells, M. (2012). *Networks of outrage and hope: Social movements in the Internet age*. Polity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Couldry</a:t>
            </a:r>
            <a:r>
              <a:rPr lang="en-US" sz="1200" dirty="0">
                <a:solidFill>
                  <a:schemeClr val="accent1">
                    <a:lumMod val="75000"/>
                  </a:schemeClr>
                </a:solidFill>
                <a:latin typeface="Arial" panose="020B0604020202020204" pitchFamily="34" charset="0"/>
                <a:cs typeface="Arial" panose="020B0604020202020204" pitchFamily="34" charset="0"/>
              </a:rPr>
              <a:t>, N. (2012). *Media, society, world: Social theory and digital media practice*. Polity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Couldry</a:t>
            </a:r>
            <a:r>
              <a:rPr lang="en-US" sz="1200" dirty="0">
                <a:solidFill>
                  <a:schemeClr val="accent1">
                    <a:lumMod val="75000"/>
                  </a:schemeClr>
                </a:solidFill>
                <a:latin typeface="Arial" panose="020B0604020202020204" pitchFamily="34" charset="0"/>
                <a:cs typeface="Arial" panose="020B0604020202020204" pitchFamily="34" charset="0"/>
              </a:rPr>
              <a:t>, N., &amp; </a:t>
            </a:r>
            <a:r>
              <a:rPr lang="en-US" sz="1200" dirty="0" err="1">
                <a:solidFill>
                  <a:schemeClr val="accent1">
                    <a:lumMod val="75000"/>
                  </a:schemeClr>
                </a:solidFill>
                <a:latin typeface="Arial" panose="020B0604020202020204" pitchFamily="34" charset="0"/>
                <a:cs typeface="Arial" panose="020B0604020202020204" pitchFamily="34" charset="0"/>
              </a:rPr>
              <a:t>Hepp</a:t>
            </a:r>
            <a:r>
              <a:rPr lang="en-US" sz="1200" dirty="0">
                <a:solidFill>
                  <a:schemeClr val="accent1">
                    <a:lumMod val="75000"/>
                  </a:schemeClr>
                </a:solidFill>
                <a:latin typeface="Arial" panose="020B0604020202020204" pitchFamily="34" charset="0"/>
                <a:cs typeface="Arial" panose="020B0604020202020204" pitchFamily="34" charset="0"/>
              </a:rPr>
              <a:t>, A. (2017). *The mediated construction of reality*. Polity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Dahlgren, P. (2009). *Media and political engagement: Citizens, communication, and democracy*. Cambridge University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Gramsci, A. (1971). *Selections from the prison notebooks*. International Publishers.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Habermas, J. (1989). *The structural transformation of the public sphere*. MIT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Hall, S. (1997). *Representation: Cultural representations and signifying practices*. Sage Publications.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Jenkins, H. (2006). *Convergence culture: Where old and new media collide*. NYU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Kotler, P., &amp; Lee, N. R. (2008). *Social marketing: Influencing behaviors for good*. Sage Publications.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859443"/>
            <a:ext cx="11679192" cy="5924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160938" y="107378"/>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1" y="1397614"/>
            <a:ext cx="11383024" cy="3382080"/>
          </a:xfrm>
          <a:prstGeom prst="rect">
            <a:avLst/>
          </a:prstGeom>
          <a:noFill/>
        </p:spPr>
        <p:txBody>
          <a:bodyPr wrap="square" rtlCol="0">
            <a:spAutoFit/>
          </a:bodyPr>
          <a:lstStyle/>
          <a:p>
            <a:pPr marL="285750" indent="-285750">
              <a:buFont typeface="Arial" panose="020B0604020202020204" pitchFamily="34" charset="0"/>
              <a:buChar char="•"/>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McQuail, D. (2010). *</a:t>
            </a:r>
            <a:r>
              <a:rPr lang="en-US" sz="1200" dirty="0" err="1">
                <a:solidFill>
                  <a:schemeClr val="accent1">
                    <a:lumMod val="75000"/>
                  </a:schemeClr>
                </a:solidFill>
                <a:latin typeface="Arial" panose="020B0604020202020204" pitchFamily="34" charset="0"/>
                <a:cs typeface="Arial" panose="020B0604020202020204" pitchFamily="34" charset="0"/>
              </a:rPr>
              <a:t>McQuail’s</a:t>
            </a:r>
            <a:r>
              <a:rPr lang="en-US" sz="1200" dirty="0">
                <a:solidFill>
                  <a:schemeClr val="accent1">
                    <a:lumMod val="75000"/>
                  </a:schemeClr>
                </a:solidFill>
                <a:latin typeface="Arial" panose="020B0604020202020204" pitchFamily="34" charset="0"/>
                <a:cs typeface="Arial" panose="020B0604020202020204" pitchFamily="34" charset="0"/>
              </a:rPr>
              <a:t> mass communication theory* (6th ed.). Sage Publications.</a:t>
            </a: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Napoli, P. M. (2011). *Audience evolution: New technologies and the transformation of media audiences*. Columbia University Press.</a:t>
            </a:r>
          </a:p>
          <a:p>
            <a:pPr marL="285750" indent="-285750">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Papacharissi</a:t>
            </a:r>
            <a:r>
              <a:rPr lang="en-US" sz="1200" dirty="0">
                <a:solidFill>
                  <a:schemeClr val="accent1">
                    <a:lumMod val="75000"/>
                  </a:schemeClr>
                </a:solidFill>
                <a:latin typeface="Arial" panose="020B0604020202020204" pitchFamily="34" charset="0"/>
                <a:cs typeface="Arial" panose="020B0604020202020204" pitchFamily="34" charset="0"/>
              </a:rPr>
              <a:t>, Z. (2010). *A private sphere: Democracy in a digital age*. Polity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Pariser, E. (2011). *The filter bubble: What the Internet is hiding from you*. Penguin Press.</a:t>
            </a:r>
          </a:p>
          <a:p>
            <a:pPr marL="285750" indent="-285750">
              <a:buFont typeface="+mj-lt"/>
              <a:buAutoNum type="arabicPeriod"/>
            </a:pP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Pavlik, J. V. (2013). *Media in the digital age*. Columbia University Press.</a:t>
            </a:r>
          </a:p>
          <a:p>
            <a:pPr marL="285750" indent="-285750">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van Dijk, J. (2020). *The digital divide*. Polity Press.</a:t>
            </a:r>
          </a:p>
          <a:p>
            <a:pPr marL="285750" indent="-285750">
              <a:lnSpc>
                <a:spcPct val="150000"/>
              </a:lnSpc>
              <a:buFont typeface="+mj-lt"/>
              <a:buAutoNum type="arabicPeriod"/>
            </a:pPr>
            <a:r>
              <a:rPr lang="en-US" sz="1200" dirty="0">
                <a:solidFill>
                  <a:schemeClr val="accent1">
                    <a:lumMod val="75000"/>
                  </a:schemeClr>
                </a:solidFill>
                <a:latin typeface="Arial" panose="020B0604020202020204" pitchFamily="34" charset="0"/>
                <a:cs typeface="Arial" panose="020B0604020202020204" pitchFamily="34" charset="0"/>
              </a:rPr>
              <a:t>Wardle, C., &amp; </a:t>
            </a:r>
            <a:r>
              <a:rPr lang="en-US" sz="1200" dirty="0" err="1">
                <a:solidFill>
                  <a:schemeClr val="accent1">
                    <a:lumMod val="75000"/>
                  </a:schemeClr>
                </a:solidFill>
                <a:latin typeface="Arial" panose="020B0604020202020204" pitchFamily="34" charset="0"/>
                <a:cs typeface="Arial" panose="020B0604020202020204" pitchFamily="34" charset="0"/>
              </a:rPr>
              <a:t>Derakhshan</a:t>
            </a:r>
            <a:r>
              <a:rPr lang="en-US" sz="1200" dirty="0">
                <a:solidFill>
                  <a:schemeClr val="accent1">
                    <a:lumMod val="75000"/>
                  </a:schemeClr>
                </a:solidFill>
                <a:latin typeface="Arial" panose="020B0604020202020204" pitchFamily="34" charset="0"/>
                <a:cs typeface="Arial" panose="020B0604020202020204" pitchFamily="34" charset="0"/>
              </a:rPr>
              <a:t>, H. (2017). *Information disorder: Toward an interdisciplinary framework*. Council of Europe.</a:t>
            </a:r>
          </a:p>
          <a:p>
            <a:pPr marL="285750" indent="-285750">
              <a:lnSpc>
                <a:spcPct val="150000"/>
              </a:lnSpc>
              <a:buFont typeface="+mj-lt"/>
              <a:buAutoNum type="arabicPeriod"/>
            </a:pPr>
            <a:r>
              <a:rPr lang="en-US" sz="1200" dirty="0" err="1">
                <a:solidFill>
                  <a:schemeClr val="accent1">
                    <a:lumMod val="75000"/>
                  </a:schemeClr>
                </a:solidFill>
                <a:latin typeface="Arial" panose="020B0604020202020204" pitchFamily="34" charset="0"/>
                <a:cs typeface="Arial" panose="020B0604020202020204" pitchFamily="34" charset="0"/>
              </a:rPr>
              <a:t>Zuboff</a:t>
            </a:r>
            <a:r>
              <a:rPr lang="en-US" sz="1200" dirty="0">
                <a:solidFill>
                  <a:schemeClr val="accent1">
                    <a:lumMod val="75000"/>
                  </a:schemeClr>
                </a:solidFill>
                <a:latin typeface="Arial" panose="020B0604020202020204" pitchFamily="34" charset="0"/>
                <a:cs typeface="Arial" panose="020B0604020202020204" pitchFamily="34" charset="0"/>
              </a:rPr>
              <a:t>, S. (2019). *The age of surveillance capitalism: The fight for a human future at the new frontier of power*. </a:t>
            </a:r>
            <a:r>
              <a:rPr lang="en-US" sz="1200" dirty="0" err="1">
                <a:solidFill>
                  <a:schemeClr val="accent1">
                    <a:lumMod val="75000"/>
                  </a:schemeClr>
                </a:solidFill>
                <a:latin typeface="Arial" panose="020B0604020202020204" pitchFamily="34" charset="0"/>
                <a:cs typeface="Arial" panose="020B0604020202020204" pitchFamily="34" charset="0"/>
              </a:rPr>
              <a:t>PublicAffairs</a:t>
            </a:r>
            <a:r>
              <a:rPr lang="en-US" sz="1200" dirty="0">
                <a:solidFill>
                  <a:schemeClr val="accent1">
                    <a:lumMod val="75000"/>
                  </a:schemeClr>
                </a:solidFill>
                <a:latin typeface="Arial" panose="020B0604020202020204" pitchFamily="34" charset="0"/>
                <a:cs typeface="Arial" panose="020B0604020202020204" pitchFamily="34" charset="0"/>
              </a:rPr>
              <a:t>.</a:t>
            </a: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مكاوي، حسن. (2015). *الإعلام والمجتمع*. عالم الكتب.</a:t>
            </a: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عبد المجيد، ليلى. (2019). *الإعلام والمجتمع المدني*. دار النهضة العربية.</a:t>
            </a: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شومان، محمد. (2021). *الإعلام الرقمي والسلطة*. المركز العربي للأبحاث ودراسة السياسات.</a:t>
            </a:r>
          </a:p>
          <a:p>
            <a:pPr marL="285750" indent="-285750">
              <a:lnSpc>
                <a:spcPct val="150000"/>
              </a:lnSpc>
              <a:buFont typeface="+mj-lt"/>
              <a:buAutoNum type="arabicPeriod"/>
            </a:pPr>
            <a:r>
              <a:rPr lang="ar-JO" sz="1200" dirty="0">
                <a:solidFill>
                  <a:schemeClr val="accent1">
                    <a:lumMod val="75000"/>
                  </a:schemeClr>
                </a:solidFill>
                <a:latin typeface="Arial" panose="020B0604020202020204" pitchFamily="34" charset="0"/>
                <a:cs typeface="Arial" panose="020B0604020202020204" pitchFamily="34" charset="0"/>
              </a:rPr>
              <a:t>عبد العزيز، سامي. (2020). *الإعلام والعلاقات العامة الرقمية*. دار الفجر.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1</a:t>
            </a:r>
            <a:endParaRPr lang="en-JO" sz="2000" b="1" dirty="0">
              <a:solidFill>
                <a:schemeClr val="accent1">
                  <a:lumMod val="75000"/>
                </a:schemeClr>
              </a:solidFill>
            </a:endParaRPr>
          </a:p>
        </p:txBody>
      </p:sp>
    </p:spTree>
    <p:extLst>
      <p:ext uri="{BB962C8B-B14F-4D97-AF65-F5344CB8AC3E}">
        <p14:creationId xmlns:p14="http://schemas.microsoft.com/office/powerpoint/2010/main" val="14170155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27D3D9A-6205-472B-A359-6378CA8B161E}"/>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33522</TotalTime>
  <Words>3387</Words>
  <Application>Microsoft Macintosh PowerPoint</Application>
  <PresentationFormat>Widescreen</PresentationFormat>
  <Paragraphs>355</Paragraphs>
  <Slides>41</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41</vt:i4>
      </vt:variant>
    </vt:vector>
  </HeadingPairs>
  <TitlesOfParts>
    <vt:vector size="50" baseType="lpstr">
      <vt:lpstr>Al Nile</vt:lpstr>
      <vt:lpstr>Alexandria</vt:lpstr>
      <vt:lpstr>Arial</vt:lpstr>
      <vt:lpstr>Calibri</vt:lpstr>
      <vt:lpstr>Calibri Light</vt:lpstr>
      <vt:lpstr>HacenTunisiaBd</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هل تعتقد أن المجال العام الرقمي يعزز الديمقراطية أم يضعفها؟ </vt:lpstr>
      <vt:lpstr>الاعلام كمنصة للنقاش العام</vt:lpstr>
      <vt:lpstr>العلاقة بين الإعلام والمجال العام </vt:lpstr>
      <vt:lpstr>PowerPoint Presentation</vt:lpstr>
      <vt:lpstr>PowerPoint Presentation</vt:lpstr>
      <vt:lpstr>أمثلة تطبيقية – المشاركة المدنية عبر الإعلام </vt:lpstr>
      <vt:lpstr>القوة والهيمنة الإعلامية</vt:lpstr>
      <vt:lpstr>هل تعتقد أن المحتوى الترفيهي يمكن أن يحمل رسائل هيمنة غير مباشرة؟  هل تعتقد أن الإعلانات التجارية يمكن أن تساهم في ترسيخ قيم اجتماعية معينة؟  </vt:lpstr>
      <vt:lpstr>الإعلام كأداة لإعادة إنتاج السلطة</vt:lpstr>
      <vt:lpstr>الهيمنة الرقمية – خوارزميات التأثير</vt:lpstr>
      <vt:lpstr>الهيمنة الرمزية في الإعلام الترفيهي</vt:lpstr>
      <vt:lpstr>الهيمنة الرمزية في الإعلام العربي - مثال</vt:lpstr>
      <vt:lpstr>نقاط تلخيصية</vt:lpstr>
      <vt:lpstr>الجمهور التقليدي – الخصائص والسياق</vt:lpstr>
      <vt:lpstr>الجمهور الرقمي – التحول والتفاعل</vt:lpstr>
      <vt:lpstr>الجمهور الهجين – المفهوم والخصائص</vt:lpstr>
      <vt:lpstr>تحولات الاستهلاك الإعلامي – من السلبية إلى التفاعل</vt:lpstr>
      <vt:lpstr>الجمهور الهجين في الوطن العربي </vt:lpstr>
      <vt:lpstr>أمثلة على الجمهور الهجين</vt:lpstr>
      <vt:lpstr>الاتجاهات الكبرى في الإعلام الرقمي</vt:lpstr>
      <vt:lpstr>التضليل الإعلامي – المفهوم والأشكال</vt:lpstr>
      <vt:lpstr>الفجوة الرقمية – التفاوت في الوصول</vt:lpstr>
      <vt:lpstr>PowerPoint Presentation</vt:lpstr>
      <vt:lpstr>PowerPoint Presentation</vt:lpstr>
      <vt:lpstr>الإعلام الرقمي والتسويق الاجتماعي</vt:lpstr>
      <vt:lpstr>مثال من الأردن – منصة أكيد لرصد الأخبار الكاذبة</vt:lpstr>
      <vt:lpstr>مثال من السعودية – حملة "عيشها" الترفيهية</vt:lpstr>
      <vt:lpstr>مثال من الإمارات – منصة "مدرسة" التعليمية الرقمية</vt:lpstr>
      <vt:lpstr>في الختام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467</cp:revision>
  <dcterms:created xsi:type="dcterms:W3CDTF">2023-04-29T09:08:00Z</dcterms:created>
  <dcterms:modified xsi:type="dcterms:W3CDTF">2025-09-18T18:34:52Z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