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0" r:id="rId1"/>
    <p:sldMasterId id="2147483722" r:id="rId2"/>
    <p:sldMasterId id="2147483738" r:id="rId3"/>
    <p:sldMasterId id="2147483739" r:id="rId4"/>
    <p:sldMasterId id="2147483830" r:id="rId5"/>
  </p:sldMasterIdLst>
  <p:notesMasterIdLst>
    <p:notesMasterId r:id="rId31"/>
  </p:notesMasterIdLst>
  <p:handoutMasterIdLst>
    <p:handoutMasterId r:id="rId32"/>
  </p:handoutMasterIdLst>
  <p:sldIdLst>
    <p:sldId id="308" r:id="rId6"/>
    <p:sldId id="258" r:id="rId7"/>
    <p:sldId id="257" r:id="rId8"/>
    <p:sldId id="259" r:id="rId9"/>
    <p:sldId id="260" r:id="rId10"/>
    <p:sldId id="302" r:id="rId11"/>
    <p:sldId id="261" r:id="rId12"/>
    <p:sldId id="262" r:id="rId13"/>
    <p:sldId id="263" r:id="rId14"/>
    <p:sldId id="264" r:id="rId15"/>
    <p:sldId id="265" r:id="rId16"/>
    <p:sldId id="268" r:id="rId17"/>
    <p:sldId id="270" r:id="rId18"/>
    <p:sldId id="285" r:id="rId19"/>
    <p:sldId id="286" r:id="rId20"/>
    <p:sldId id="287" r:id="rId21"/>
    <p:sldId id="289" r:id="rId22"/>
    <p:sldId id="290" r:id="rId23"/>
    <p:sldId id="291" r:id="rId24"/>
    <p:sldId id="292" r:id="rId25"/>
    <p:sldId id="293" r:id="rId26"/>
    <p:sldId id="294" r:id="rId27"/>
    <p:sldId id="295" r:id="rId28"/>
    <p:sldId id="296" r:id="rId29"/>
    <p:sldId id="297" r:id="rId30"/>
  </p:sldIdLst>
  <p:sldSz cx="9144000" cy="6858000" type="screen4x3"/>
  <p:notesSz cx="7010400" cy="9296400"/>
  <p:custDataLst>
    <p:tags r:id="rId33"/>
  </p:custDataLst>
  <p:defaultTextStyle>
    <a:defPPr>
      <a:defRPr lang="en-US"/>
    </a:defPPr>
    <a:lvl1pPr algn="l" rtl="0" eaLnBrk="0" fontAlgn="base" hangingPunct="0">
      <a:spcBef>
        <a:spcPct val="0"/>
      </a:spcBef>
      <a:spcAft>
        <a:spcPct val="0"/>
      </a:spcAft>
      <a:defRPr sz="32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32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32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32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3200" kern="1200">
        <a:solidFill>
          <a:schemeClr val="tx1"/>
        </a:solidFill>
        <a:latin typeface="Arial" panose="020B0604020202020204" pitchFamily="34" charset="0"/>
        <a:ea typeface="+mn-ea"/>
        <a:cs typeface="+mn-cs"/>
      </a:defRPr>
    </a:lvl5pPr>
    <a:lvl6pPr marL="2286000" algn="l" defTabSz="914400" rtl="0" eaLnBrk="1" latinLnBrk="0" hangingPunct="1">
      <a:defRPr sz="3200" kern="1200">
        <a:solidFill>
          <a:schemeClr val="tx1"/>
        </a:solidFill>
        <a:latin typeface="Arial" panose="020B0604020202020204" pitchFamily="34" charset="0"/>
        <a:ea typeface="+mn-ea"/>
        <a:cs typeface="+mn-cs"/>
      </a:defRPr>
    </a:lvl6pPr>
    <a:lvl7pPr marL="2743200" algn="l" defTabSz="914400" rtl="0" eaLnBrk="1" latinLnBrk="0" hangingPunct="1">
      <a:defRPr sz="3200" kern="1200">
        <a:solidFill>
          <a:schemeClr val="tx1"/>
        </a:solidFill>
        <a:latin typeface="Arial" panose="020B0604020202020204" pitchFamily="34" charset="0"/>
        <a:ea typeface="+mn-ea"/>
        <a:cs typeface="+mn-cs"/>
      </a:defRPr>
    </a:lvl7pPr>
    <a:lvl8pPr marL="3200400" algn="l" defTabSz="914400" rtl="0" eaLnBrk="1" latinLnBrk="0" hangingPunct="1">
      <a:defRPr sz="3200" kern="1200">
        <a:solidFill>
          <a:schemeClr val="tx1"/>
        </a:solidFill>
        <a:latin typeface="Arial" panose="020B0604020202020204" pitchFamily="34" charset="0"/>
        <a:ea typeface="+mn-ea"/>
        <a:cs typeface="+mn-cs"/>
      </a:defRPr>
    </a:lvl8pPr>
    <a:lvl9pPr marL="3657600" algn="l" defTabSz="914400" rtl="0" eaLnBrk="1" latinLnBrk="0" hangingPunct="1">
      <a:defRPr sz="32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528">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33"/>
    <a:srgbClr val="3A9C57"/>
    <a:srgbClr val="1C4E2C"/>
    <a:srgbClr val="FAFE88"/>
    <a:srgbClr val="B8E6C1"/>
    <a:srgbClr val="29703E"/>
    <a:srgbClr val="67422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83" autoAdjust="0"/>
    <p:restoredTop sz="95595" autoAdjust="0"/>
  </p:normalViewPr>
  <p:slideViewPr>
    <p:cSldViewPr>
      <p:cViewPr varScale="1">
        <p:scale>
          <a:sx n="63" d="100"/>
          <a:sy n="63" d="100"/>
        </p:scale>
        <p:origin x="894" y="66"/>
      </p:cViewPr>
      <p:guideLst>
        <p:guide orient="horz"/>
        <p:guide pos="52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p:cViewPr varScale="1">
        <p:scale>
          <a:sx n="41" d="100"/>
          <a:sy n="41" d="100"/>
        </p:scale>
        <p:origin x="-1476" y="-84"/>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0354"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eaLnBrk="1" hangingPunct="1">
              <a:defRPr sz="1200">
                <a:latin typeface="Times New Roman" pitchFamily="18" charset="0"/>
              </a:defRPr>
            </a:lvl1pPr>
          </a:lstStyle>
          <a:p>
            <a:pPr>
              <a:defRPr/>
            </a:pPr>
            <a:endParaRPr lang="en-US"/>
          </a:p>
        </p:txBody>
      </p:sp>
      <p:sp>
        <p:nvSpPr>
          <p:cNvPr id="740355" name="Rectangle 3"/>
          <p:cNvSpPr>
            <a:spLocks noGrp="1" noChangeArrowheads="1"/>
          </p:cNvSpPr>
          <p:nvPr>
            <p:ph type="dt" sz="quarter" idx="1"/>
          </p:nvPr>
        </p:nvSpPr>
        <p:spPr bwMode="auto">
          <a:xfrm>
            <a:off x="3970338"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eaLnBrk="1" hangingPunct="1">
              <a:defRPr sz="1200">
                <a:latin typeface="Times New Roman" pitchFamily="18" charset="0"/>
              </a:defRPr>
            </a:lvl1pPr>
          </a:lstStyle>
          <a:p>
            <a:pPr>
              <a:defRPr/>
            </a:pPr>
            <a:endParaRPr lang="en-US"/>
          </a:p>
        </p:txBody>
      </p:sp>
      <p:sp>
        <p:nvSpPr>
          <p:cNvPr id="740356"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eaLnBrk="1" hangingPunct="1">
              <a:defRPr sz="1200">
                <a:latin typeface="Times New Roman" pitchFamily="18" charset="0"/>
              </a:defRPr>
            </a:lvl1pPr>
          </a:lstStyle>
          <a:p>
            <a:pPr>
              <a:defRPr/>
            </a:pPr>
            <a:endParaRPr lang="en-US"/>
          </a:p>
        </p:txBody>
      </p:sp>
      <p:sp>
        <p:nvSpPr>
          <p:cNvPr id="740357" name="Rectangle 5"/>
          <p:cNvSpPr>
            <a:spLocks noGrp="1" noChangeArrowheads="1"/>
          </p:cNvSpPr>
          <p:nvPr>
            <p:ph type="sldNum" sz="quarter" idx="3"/>
          </p:nvPr>
        </p:nvSpPr>
        <p:spPr bwMode="auto">
          <a:xfrm>
            <a:off x="3970338"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eaLnBrk="1" hangingPunct="1">
              <a:defRPr sz="1200">
                <a:latin typeface="Times New Roman" panose="02020603050405020304" pitchFamily="18" charset="0"/>
              </a:defRPr>
            </a:lvl1pPr>
          </a:lstStyle>
          <a:p>
            <a:pPr>
              <a:defRPr/>
            </a:pPr>
            <a:fld id="{93B3D52B-5FDE-42B4-B168-0AFA79C512EE}" type="slidenum">
              <a:rPr lang="en-US" altLang="ar-JO"/>
              <a:pPr>
                <a:defRPr/>
              </a:pPr>
              <a:t>‹#›</a:t>
            </a:fld>
            <a:endParaRPr lang="en-US" altLang="ar-JO"/>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eaLnBrk="1" hangingPunct="1">
              <a:defRPr sz="1200">
                <a:latin typeface="Times New Roman" pitchFamily="18" charset="0"/>
              </a:defRPr>
            </a:lvl1pPr>
          </a:lstStyle>
          <a:p>
            <a:pPr>
              <a:defRPr/>
            </a:pPr>
            <a:endParaRPr lang="en-US"/>
          </a:p>
        </p:txBody>
      </p:sp>
      <p:sp>
        <p:nvSpPr>
          <p:cNvPr id="35843" name="Rectangle 3"/>
          <p:cNvSpPr>
            <a:spLocks noGrp="1" noChangeArrowheads="1"/>
          </p:cNvSpPr>
          <p:nvPr>
            <p:ph type="dt" idx="1"/>
          </p:nvPr>
        </p:nvSpPr>
        <p:spPr bwMode="auto">
          <a:xfrm>
            <a:off x="3971925"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eaLnBrk="1" hangingPunct="1">
              <a:defRPr sz="1200">
                <a:latin typeface="Times New Roman" pitchFamily="18" charset="0"/>
              </a:defRPr>
            </a:lvl1pPr>
          </a:lstStyle>
          <a:p>
            <a:pPr>
              <a:defRPr/>
            </a:pPr>
            <a:endParaRPr lang="en-US"/>
          </a:p>
        </p:txBody>
      </p:sp>
      <p:sp>
        <p:nvSpPr>
          <p:cNvPr id="22532"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5" name="Rectangle 5"/>
          <p:cNvSpPr>
            <a:spLocks noGrp="1" noChangeArrowheads="1"/>
          </p:cNvSpPr>
          <p:nvPr>
            <p:ph type="body" sz="quarter" idx="3"/>
          </p:nvPr>
        </p:nvSpPr>
        <p:spPr bwMode="auto">
          <a:xfrm>
            <a:off x="935038" y="4416425"/>
            <a:ext cx="5140325" cy="418306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5846" name="Rectangle 6"/>
          <p:cNvSpPr>
            <a:spLocks noGrp="1" noChangeArrowheads="1"/>
          </p:cNvSpPr>
          <p:nvPr>
            <p:ph type="ftr" sz="quarter" idx="4"/>
          </p:nvPr>
        </p:nvSpPr>
        <p:spPr bwMode="auto">
          <a:xfrm>
            <a:off x="0" y="8831263"/>
            <a:ext cx="3038475" cy="465137"/>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eaLnBrk="1" hangingPunct="1">
              <a:defRPr sz="1200">
                <a:latin typeface="Times New Roman" pitchFamily="18" charset="0"/>
              </a:defRPr>
            </a:lvl1pPr>
          </a:lstStyle>
          <a:p>
            <a:pPr>
              <a:defRPr/>
            </a:pPr>
            <a:endParaRPr lang="en-US"/>
          </a:p>
        </p:txBody>
      </p:sp>
      <p:sp>
        <p:nvSpPr>
          <p:cNvPr id="35847" name="Rectangle 7"/>
          <p:cNvSpPr>
            <a:spLocks noGrp="1" noChangeArrowheads="1"/>
          </p:cNvSpPr>
          <p:nvPr>
            <p:ph type="sldNum" sz="quarter" idx="5"/>
          </p:nvPr>
        </p:nvSpPr>
        <p:spPr bwMode="auto">
          <a:xfrm>
            <a:off x="3971925" y="8831263"/>
            <a:ext cx="3038475" cy="465137"/>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eaLnBrk="1" hangingPunct="1">
              <a:defRPr sz="1200">
                <a:latin typeface="Times New Roman" panose="02020603050405020304" pitchFamily="18" charset="0"/>
              </a:defRPr>
            </a:lvl1pPr>
          </a:lstStyle>
          <a:p>
            <a:pPr>
              <a:defRPr/>
            </a:pPr>
            <a:fld id="{F2813B0E-EFB6-432B-AF9B-F969DF0F8A48}" type="slidenum">
              <a:rPr lang="en-US" altLang="ar-JO"/>
              <a:pPr>
                <a:defRPr/>
              </a:pPr>
              <a:t>‹#›</a:t>
            </a:fld>
            <a:endParaRPr lang="en-US" altLang="ar-JO"/>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9B19678-EC27-459B-A95C-A1D3E0EF43B8}" type="slidenum">
              <a:rPr lang="en-US" altLang="ar-JO" smtClean="0"/>
              <a:pPr>
                <a:spcBef>
                  <a:spcPct val="0"/>
                </a:spcBef>
              </a:pPr>
              <a:t>2</a:t>
            </a:fld>
            <a:endParaRPr lang="en-US" altLang="ar-JO" smtClean="0"/>
          </a:p>
        </p:txBody>
      </p:sp>
      <p:sp>
        <p:nvSpPr>
          <p:cNvPr id="26627" name="Rectangle 2"/>
          <p:cNvSpPr>
            <a:spLocks noGrp="1" noRot="1" noChangeAspect="1" noChangeArrowheads="1" noTextEdit="1"/>
          </p:cNvSpPr>
          <p:nvPr>
            <p:ph type="sldImg"/>
          </p:nvPr>
        </p:nvSpPr>
        <p:spPr>
          <a:xfrm>
            <a:off x="1190625" y="703263"/>
            <a:ext cx="4630738" cy="347345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As stated earlier, </a:t>
            </a:r>
            <a:r>
              <a:rPr lang="en-US" altLang="ar-JO" i="1" smtClean="0"/>
              <a:t>fiscal policy</a:t>
            </a:r>
            <a:r>
              <a:rPr lang="en-US" altLang="ar-JO" smtClean="0"/>
              <a:t> is the use of government taxes and spending to alter macroeconomic outcomes.  The premise of fiscal policy is that the aggregate demand for goods and services will </a:t>
            </a:r>
            <a:r>
              <a:rPr lang="en-US" altLang="ar-JO" i="1" smtClean="0"/>
              <a:t>not</a:t>
            </a:r>
            <a:r>
              <a:rPr lang="en-US" altLang="ar-JO" smtClean="0"/>
              <a:t> always be compatible with economic stability.  Fiscal policy can be used to stimulate (or dampen) aggregate demand.</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4A71F92-507D-4F7F-B262-4711F43D44ED}" type="slidenum">
              <a:rPr lang="en-US" altLang="ar-JO" smtClean="0"/>
              <a:pPr>
                <a:spcBef>
                  <a:spcPct val="0"/>
                </a:spcBef>
              </a:pPr>
              <a:t>3</a:t>
            </a:fld>
            <a:endParaRPr lang="en-US" altLang="ar-JO" smtClean="0"/>
          </a:p>
        </p:txBody>
      </p:sp>
      <p:sp>
        <p:nvSpPr>
          <p:cNvPr id="28675" name="Rectangle 2"/>
          <p:cNvSpPr>
            <a:spLocks noGrp="1" noRot="1" noChangeAspect="1" noChangeArrowheads="1" noTextEdit="1"/>
          </p:cNvSpPr>
          <p:nvPr>
            <p:ph type="sldImg"/>
          </p:nvPr>
        </p:nvSpPr>
        <p:spPr>
          <a:xfrm>
            <a:off x="1190625" y="703263"/>
            <a:ext cx="4630738" cy="3473450"/>
          </a:xfrm>
          <a:ln/>
        </p:spPr>
      </p:sp>
      <p:sp>
        <p:nvSpPr>
          <p:cNvPr id="2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John Maynard Keynes was a British economist who recommended government intervention as a way to end the Great Depression of the 1930s. Keynes explained how a deficiency in </a:t>
            </a:r>
            <a:r>
              <a:rPr lang="en-US" altLang="ar-JO" i="1" smtClean="0"/>
              <a:t>demand</a:t>
            </a:r>
            <a:r>
              <a:rPr lang="en-US" altLang="ar-JO" smtClean="0"/>
              <a:t> could arise in a market economy.  He showed how and why the government should intervene to achieve macroeconomic goals.  He also advocated aggressive use of fiscal policy to alter market outcomes.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17AEF64-9AC5-491B-849F-5327970FDD06}" type="slidenum">
              <a:rPr lang="en-US" altLang="ar-JO" smtClean="0"/>
              <a:pPr>
                <a:spcBef>
                  <a:spcPct val="0"/>
                </a:spcBef>
              </a:pPr>
              <a:t>4</a:t>
            </a:fld>
            <a:endParaRPr lang="en-US" altLang="ar-JO" smtClean="0"/>
          </a:p>
        </p:txBody>
      </p:sp>
      <p:sp>
        <p:nvSpPr>
          <p:cNvPr id="30723" name="Rectangle 2"/>
          <p:cNvSpPr>
            <a:spLocks noGrp="1" noRot="1" noChangeAspect="1" noChangeArrowheads="1" noTextEdit="1"/>
          </p:cNvSpPr>
          <p:nvPr>
            <p:ph type="sldImg"/>
          </p:nvPr>
        </p:nvSpPr>
        <p:spPr>
          <a:xfrm>
            <a:off x="1190625" y="703263"/>
            <a:ext cx="4630738" cy="3473450"/>
          </a:xfrm>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As stated earlier, </a:t>
            </a:r>
            <a:r>
              <a:rPr lang="en-US" altLang="ar-JO" i="1" smtClean="0"/>
              <a:t>aggregate demand</a:t>
            </a:r>
            <a:r>
              <a:rPr lang="en-US" altLang="ar-JO" smtClean="0"/>
              <a:t> is the total quantity of output demanded at alternative price levels in a given time period, </a:t>
            </a:r>
            <a:r>
              <a:rPr lang="en-US" altLang="ar-JO" i="1" smtClean="0"/>
              <a:t>ceteris paribus</a:t>
            </a:r>
            <a:r>
              <a:rPr lang="en-US" altLang="ar-JO" smtClean="0"/>
              <a:t>.  Aggregate demand is the total demand for all goods and services.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FE9B6C8-8186-4A71-AACA-0924DC1D8B6B}" type="slidenum">
              <a:rPr lang="en-US" altLang="ar-JO" smtClean="0"/>
              <a:pPr>
                <a:spcBef>
                  <a:spcPct val="0"/>
                </a:spcBef>
              </a:pPr>
              <a:t>5</a:t>
            </a:fld>
            <a:endParaRPr lang="en-US" altLang="ar-JO" smtClean="0"/>
          </a:p>
        </p:txBody>
      </p:sp>
      <p:sp>
        <p:nvSpPr>
          <p:cNvPr id="32771" name="Rectangle 2"/>
          <p:cNvSpPr>
            <a:spLocks noGrp="1" noRot="1" noChangeAspect="1" noChangeArrowheads="1" noTextEdit="1"/>
          </p:cNvSpPr>
          <p:nvPr>
            <p:ph type="sldImg"/>
          </p:nvPr>
        </p:nvSpPr>
        <p:spPr>
          <a:xfrm>
            <a:off x="1190625" y="703263"/>
            <a:ext cx="4630738" cy="3473450"/>
          </a:xfrm>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four major components of aggregate demand are consumption (C), investment (I), government spending (G), and net exports (X-IM).  Aggregate demand is made up of these four categories of spending.  The formula can be written as: AD = C + I + G + (X-IM).</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E2FD4FF-C178-470F-A17D-4B25F5B715DA}" type="slidenum">
              <a:rPr lang="en-US" altLang="ar-JO" smtClean="0"/>
              <a:pPr>
                <a:spcBef>
                  <a:spcPct val="0"/>
                </a:spcBef>
              </a:pPr>
              <a:t>7</a:t>
            </a:fld>
            <a:endParaRPr lang="en-US" altLang="ar-JO" smtClean="0"/>
          </a:p>
        </p:txBody>
      </p:sp>
      <p:sp>
        <p:nvSpPr>
          <p:cNvPr id="35843" name="Rectangle 2"/>
          <p:cNvSpPr>
            <a:spLocks noGrp="1" noRot="1" noChangeAspect="1" noChangeArrowheads="1" noTextEdit="1"/>
          </p:cNvSpPr>
          <p:nvPr>
            <p:ph type="sldImg"/>
          </p:nvPr>
        </p:nvSpPr>
        <p:spPr>
          <a:xfrm>
            <a:off x="1190625" y="703263"/>
            <a:ext cx="4630738" cy="3473450"/>
          </a:xfrm>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i="1" smtClean="0"/>
              <a:t>Consumption</a:t>
            </a:r>
            <a:r>
              <a:rPr lang="en-US" altLang="ar-JO" smtClean="0"/>
              <a:t> refers to expenditures by consumers on final goods and services.  Consumption spending accounts for approximately two-thirds of total spending in the U.S. economy.  Consumption is household spending; it is the largest component of overall spending.  Consumers often </a:t>
            </a:r>
            <a:r>
              <a:rPr lang="en-US" altLang="ar-JO" i="1" smtClean="0"/>
              <a:t>change</a:t>
            </a:r>
            <a:r>
              <a:rPr lang="en-US" altLang="ar-JO" smtClean="0"/>
              <a:t> their spending behavior.</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51810A5-6380-4C76-8B91-A78AB90A0B64}" type="slidenum">
              <a:rPr lang="en-US" altLang="ar-JO" smtClean="0"/>
              <a:pPr>
                <a:spcBef>
                  <a:spcPct val="0"/>
                </a:spcBef>
              </a:pPr>
              <a:t>8</a:t>
            </a:fld>
            <a:endParaRPr lang="en-US" altLang="ar-JO" smtClean="0"/>
          </a:p>
        </p:txBody>
      </p:sp>
      <p:sp>
        <p:nvSpPr>
          <p:cNvPr id="37891" name="Rectangle 2"/>
          <p:cNvSpPr>
            <a:spLocks noGrp="1" noRot="1" noChangeAspect="1" noChangeArrowheads="1" noTextEdit="1"/>
          </p:cNvSpPr>
          <p:nvPr>
            <p:ph type="sldImg"/>
          </p:nvPr>
        </p:nvSpPr>
        <p:spPr>
          <a:xfrm>
            <a:off x="1190625" y="703263"/>
            <a:ext cx="4630738" cy="3473450"/>
          </a:xfrm>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i="1" smtClean="0"/>
              <a:t>Investment</a:t>
            </a:r>
            <a:r>
              <a:rPr lang="en-US" altLang="ar-JO" smtClean="0"/>
              <a:t> refers to expenditures on (production of) new plant and equipment in a given time period, plus changes in business inventories.  Investment represents spending by business firms on capital goods like machinery, tools, and equipment.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3B260B5-7C60-430A-BF61-7F3FEC03D0DA}" type="slidenum">
              <a:rPr lang="en-US" altLang="ar-JO" smtClean="0"/>
              <a:pPr>
                <a:spcBef>
                  <a:spcPct val="0"/>
                </a:spcBef>
              </a:pPr>
              <a:t>9</a:t>
            </a:fld>
            <a:endParaRPr lang="en-US" altLang="ar-JO" smtClean="0"/>
          </a:p>
        </p:txBody>
      </p:sp>
      <p:sp>
        <p:nvSpPr>
          <p:cNvPr id="39939" name="Rectangle 2"/>
          <p:cNvSpPr>
            <a:spLocks noGrp="1" noRot="1" noChangeAspect="1" noChangeArrowheads="1" noTextEdit="1"/>
          </p:cNvSpPr>
          <p:nvPr>
            <p:ph type="sldImg"/>
          </p:nvPr>
        </p:nvSpPr>
        <p:spPr>
          <a:xfrm>
            <a:off x="1190625" y="703263"/>
            <a:ext cx="4630738" cy="3473450"/>
          </a:xfrm>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Government spending includes expenditures on all goods and services provided by the public sector.  Income transfers are </a:t>
            </a:r>
            <a:r>
              <a:rPr lang="en-US" altLang="ar-JO" i="1" smtClean="0"/>
              <a:t>not</a:t>
            </a:r>
            <a:r>
              <a:rPr lang="en-US" altLang="ar-JO" smtClean="0"/>
              <a:t> included.  </a:t>
            </a:r>
            <a:r>
              <a:rPr lang="en-US" altLang="ar-JO" i="1" smtClean="0"/>
              <a:t>Income transfers</a:t>
            </a:r>
            <a:r>
              <a:rPr lang="en-US" altLang="ar-JO" smtClean="0"/>
              <a:t> are payments to individuals for which no services are exchanged.  Examples include Social Security payments and food stamps.  Government spending includes spending by all levels of government.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DB0611F-2742-4528-90A2-B79E15047EC4}" type="slidenum">
              <a:rPr lang="en-US" altLang="ar-JO" smtClean="0"/>
              <a:pPr>
                <a:spcBef>
                  <a:spcPct val="0"/>
                </a:spcBef>
              </a:pPr>
              <a:t>10</a:t>
            </a:fld>
            <a:endParaRPr lang="en-US" altLang="ar-JO" smtClean="0"/>
          </a:p>
        </p:txBody>
      </p:sp>
      <p:sp>
        <p:nvSpPr>
          <p:cNvPr id="41987" name="Rectangle 2"/>
          <p:cNvSpPr>
            <a:spLocks noGrp="1" noRot="1" noChangeAspect="1" noChangeArrowheads="1" noTextEdit="1"/>
          </p:cNvSpPr>
          <p:nvPr>
            <p:ph type="sldImg"/>
          </p:nvPr>
        </p:nvSpPr>
        <p:spPr>
          <a:xfrm>
            <a:off x="1190625" y="703263"/>
            <a:ext cx="4630738" cy="3473450"/>
          </a:xfrm>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i="1" smtClean="0"/>
              <a:t>Net exports</a:t>
            </a:r>
            <a:r>
              <a:rPr lang="en-US" altLang="ar-JO" smtClean="0"/>
              <a:t> is the difference between export and import spending.  It is also known as the trade balance—the difference between what we sell to other countries (exports) and what we buy from other countries (imports).  Currently, Americans buy more goods from abroad than foreigners buy from us.  This means that U.S. net exports are </a:t>
            </a:r>
            <a:r>
              <a:rPr lang="en-US" altLang="ar-JO" i="1" smtClean="0"/>
              <a:t>negative</a:t>
            </a:r>
            <a:r>
              <a:rPr lang="en-US" altLang="ar-JO" smtClean="0"/>
              <a:t>.  It is also known as a trade deficit.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2DD041A-6741-4E54-B5F9-0DD99157D56E}" type="slidenum">
              <a:rPr lang="en-US" altLang="ar-JO" smtClean="0"/>
              <a:pPr>
                <a:spcBef>
                  <a:spcPct val="0"/>
                </a:spcBef>
              </a:pPr>
              <a:t>11</a:t>
            </a:fld>
            <a:endParaRPr lang="en-US" altLang="ar-JO" smtClean="0"/>
          </a:p>
        </p:txBody>
      </p:sp>
      <p:sp>
        <p:nvSpPr>
          <p:cNvPr id="44035" name="Rectangle 2"/>
          <p:cNvSpPr>
            <a:spLocks noGrp="1" noRot="1" noChangeAspect="1" noChangeArrowheads="1" noTextEdit="1"/>
          </p:cNvSpPr>
          <p:nvPr>
            <p:ph type="sldImg"/>
          </p:nvPr>
        </p:nvSpPr>
        <p:spPr>
          <a:xfrm>
            <a:off x="1190625" y="703263"/>
            <a:ext cx="4630738" cy="3473450"/>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recession of 2008-09 had an impact on all elements of aggregate demand as consumers decreased spending, businesses decreased inventories and employment, government increased spending to stimulate the economy, and fewer purchases of imports decreased the U.S. trade deficit.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E21CAE7-DC58-4358-B3E2-1891345C4DA7}" type="slidenum">
              <a:rPr lang="en-US" altLang="ar-JO" smtClean="0"/>
              <a:pPr>
                <a:spcBef>
                  <a:spcPct val="0"/>
                </a:spcBef>
              </a:pPr>
              <a:t>12</a:t>
            </a:fld>
            <a:endParaRPr lang="en-US" altLang="ar-JO" smtClean="0"/>
          </a:p>
        </p:txBody>
      </p:sp>
      <p:sp>
        <p:nvSpPr>
          <p:cNvPr id="46083" name="Rectangle 2"/>
          <p:cNvSpPr>
            <a:spLocks noGrp="1" noRot="1" noChangeAspect="1" noChangeArrowheads="1" noTextEdit="1"/>
          </p:cNvSpPr>
          <p:nvPr>
            <p:ph type="sldImg"/>
          </p:nvPr>
        </p:nvSpPr>
        <p:spPr>
          <a:xfrm>
            <a:off x="1190625" y="703263"/>
            <a:ext cx="4630738" cy="3473450"/>
          </a:xfrm>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C + I + G + (X-IM) seldom adds up to exactly the right amount of aggregate demand.  The use of government spending and taxes to adjust aggregate demand is the essence of fiscal policy.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11B8D8B-704C-40A1-B0C3-752E09D923F7}" type="slidenum">
              <a:rPr lang="en-US" altLang="ar-JO" smtClean="0"/>
              <a:pPr>
                <a:spcBef>
                  <a:spcPct val="0"/>
                </a:spcBef>
              </a:pPr>
              <a:t>13</a:t>
            </a:fld>
            <a:endParaRPr lang="en-US" altLang="ar-JO" smtClean="0"/>
          </a:p>
        </p:txBody>
      </p:sp>
      <p:sp>
        <p:nvSpPr>
          <p:cNvPr id="48131" name="Rectangle 2"/>
          <p:cNvSpPr>
            <a:spLocks noGrp="1" noRot="1" noChangeAspect="1" noChangeArrowheads="1" noTextEdit="1"/>
          </p:cNvSpPr>
          <p:nvPr>
            <p:ph type="sldImg"/>
          </p:nvPr>
        </p:nvSpPr>
        <p:spPr>
          <a:xfrm>
            <a:off x="1190625" y="703263"/>
            <a:ext cx="4630738" cy="3473450"/>
          </a:xfrm>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As demonstrated by Obama Administration, increased government spending can be a form of fiscal stimulus.  </a:t>
            </a:r>
            <a:r>
              <a:rPr lang="en-US" altLang="ar-JO" i="1" smtClean="0"/>
              <a:t>Fiscal stimulus</a:t>
            </a:r>
            <a:r>
              <a:rPr lang="en-US" altLang="ar-JO" smtClean="0"/>
              <a:t> is tax cuts or spending hikes intended to increase (shift) aggregate demand.  A decrease in taxes or an increase in government spending will shift the aggregate demand curve to the right.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C096E86-6961-47E3-A619-E44819F5B3D6}" type="slidenum">
              <a:rPr lang="en-US" altLang="ar-JO" smtClean="0"/>
              <a:pPr>
                <a:spcBef>
                  <a:spcPct val="0"/>
                </a:spcBef>
              </a:pPr>
              <a:t>14</a:t>
            </a:fld>
            <a:endParaRPr lang="en-US" altLang="ar-JO" smtClean="0"/>
          </a:p>
        </p:txBody>
      </p:sp>
      <p:sp>
        <p:nvSpPr>
          <p:cNvPr id="50179" name="Rectangle 2"/>
          <p:cNvSpPr>
            <a:spLocks noGrp="1" noRot="1" noChangeAspect="1" noChangeArrowheads="1" noTextEdit="1"/>
          </p:cNvSpPr>
          <p:nvPr>
            <p:ph type="sldImg"/>
          </p:nvPr>
        </p:nvSpPr>
        <p:spPr>
          <a:xfrm>
            <a:off x="1190625" y="703263"/>
            <a:ext cx="4630738" cy="3473450"/>
          </a:xfrm>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Whenever the aggregate supply curve is upward-sloping, an increase in aggregate demand increases prices as well as output.  President Clinton raised taxes partly because he feared inflationary pressures were building.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D8C3391-C3B7-4341-A98F-C0E9D9497EC3}" type="slidenum">
              <a:rPr lang="en-US" altLang="ar-JO" smtClean="0"/>
              <a:pPr>
                <a:spcBef>
                  <a:spcPct val="0"/>
                </a:spcBef>
              </a:pPr>
              <a:t>15</a:t>
            </a:fld>
            <a:endParaRPr lang="en-US" altLang="ar-JO" smtClean="0"/>
          </a:p>
        </p:txBody>
      </p:sp>
      <p:sp>
        <p:nvSpPr>
          <p:cNvPr id="52227" name="Rectangle 2"/>
          <p:cNvSpPr>
            <a:spLocks noGrp="1" noRot="1" noChangeAspect="1" noChangeArrowheads="1" noTextEdit="1"/>
          </p:cNvSpPr>
          <p:nvPr>
            <p:ph type="sldImg"/>
          </p:nvPr>
        </p:nvSpPr>
        <p:spPr>
          <a:xfrm>
            <a:off x="1190625" y="703263"/>
            <a:ext cx="4630738" cy="3473450"/>
          </a:xfrm>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Fiscal restraint may be the proper policy when inflation threatens.  </a:t>
            </a:r>
            <a:r>
              <a:rPr lang="en-US" altLang="ar-JO" i="1" smtClean="0"/>
              <a:t>Fiscal restraint</a:t>
            </a:r>
            <a:r>
              <a:rPr lang="en-US" altLang="ar-JO" smtClean="0"/>
              <a:t> is tax hikes or spending cuts intended to reduce (shift) aggregate demand.  It is the opposite of fiscal stimulus.  The purpose of fiscal restraint is to decrease aggregate demand (shift it to the left). 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6F65474-5737-42EA-BEA6-DC9C8244C4A3}" type="slidenum">
              <a:rPr lang="en-US" altLang="ar-JO" smtClean="0"/>
              <a:pPr>
                <a:spcBef>
                  <a:spcPct val="0"/>
                </a:spcBef>
              </a:pPr>
              <a:t>16</a:t>
            </a:fld>
            <a:endParaRPr lang="en-US" altLang="ar-JO" smtClean="0"/>
          </a:p>
        </p:txBody>
      </p:sp>
      <p:sp>
        <p:nvSpPr>
          <p:cNvPr id="54275" name="Rectangle 2"/>
          <p:cNvSpPr>
            <a:spLocks noGrp="1" noRot="1" noChangeAspect="1" noChangeArrowheads="1" noTextEdit="1"/>
          </p:cNvSpPr>
          <p:nvPr>
            <p:ph type="sldImg"/>
          </p:nvPr>
        </p:nvSpPr>
        <p:spPr>
          <a:xfrm>
            <a:off x="1190625" y="703263"/>
            <a:ext cx="4630738" cy="3473450"/>
          </a:xfrm>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Cutbacks in government spending directly reduce aggregate demand.  As with spending increases, the impact of spending cuts is </a:t>
            </a:r>
            <a:r>
              <a:rPr lang="en-US" altLang="ar-JO" i="1" smtClean="0"/>
              <a:t>magnified</a:t>
            </a:r>
            <a:r>
              <a:rPr lang="en-US" altLang="ar-JO" smtClean="0"/>
              <a:t> by the multiplier.  This is the multiplier effect in reverse.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AEA8FE2-8F1C-4C5F-B8E3-9FFE3A12D9AB}" type="slidenum">
              <a:rPr lang="en-US" altLang="ar-JO" smtClean="0"/>
              <a:pPr>
                <a:spcBef>
                  <a:spcPct val="0"/>
                </a:spcBef>
              </a:pPr>
              <a:t>17</a:t>
            </a:fld>
            <a:endParaRPr lang="en-US" altLang="ar-JO" smtClean="0"/>
          </a:p>
        </p:txBody>
      </p:sp>
      <p:sp>
        <p:nvSpPr>
          <p:cNvPr id="56323" name="Rectangle 2"/>
          <p:cNvSpPr>
            <a:spLocks noGrp="1" noRot="1" noChangeAspect="1" noChangeArrowheads="1" noTextEdit="1"/>
          </p:cNvSpPr>
          <p:nvPr>
            <p:ph type="sldImg"/>
          </p:nvPr>
        </p:nvSpPr>
        <p:spPr>
          <a:xfrm>
            <a:off x="1190625" y="703263"/>
            <a:ext cx="4630738" cy="3473450"/>
          </a:xfrm>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Tax increases reduce disposable income and thus reduce consumption.  This shifts the aggregate demand curve to the </a:t>
            </a:r>
            <a:r>
              <a:rPr lang="en-US" altLang="ar-JO" i="1" smtClean="0"/>
              <a:t>left</a:t>
            </a:r>
            <a:r>
              <a:rPr lang="en-US" altLang="ar-JO" smtClean="0"/>
              <a:t>.  Tax increases have been used to “cool down” the economy.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0F43A66-133F-4CE9-9629-38EE7E9632AF}" type="slidenum">
              <a:rPr lang="en-US" altLang="ar-JO" smtClean="0"/>
              <a:pPr>
                <a:spcBef>
                  <a:spcPct val="0"/>
                </a:spcBef>
              </a:pPr>
              <a:t>18</a:t>
            </a:fld>
            <a:endParaRPr lang="en-US" altLang="ar-JO" smtClean="0"/>
          </a:p>
        </p:txBody>
      </p:sp>
      <p:sp>
        <p:nvSpPr>
          <p:cNvPr id="58371" name="Rectangle 2"/>
          <p:cNvSpPr>
            <a:spLocks noGrp="1" noRot="1" noChangeAspect="1" noChangeArrowheads="1" noTextEdit="1"/>
          </p:cNvSpPr>
          <p:nvPr>
            <p:ph type="sldImg"/>
          </p:nvPr>
        </p:nvSpPr>
        <p:spPr>
          <a:xfrm>
            <a:off x="1190625" y="703263"/>
            <a:ext cx="4630738" cy="3473450"/>
          </a:xfrm>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Equity and Fiscal Responsibility Act of 1982 increased taxes to reduce inflationary pressures.  President Clinton restrained aggregate demand in 1993 with a tax increase, but increased aggregate demand in 1997 with a five-year package of tax cuts.</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D62CF13-70C9-432E-8A54-5BFA127B257B}" type="slidenum">
              <a:rPr lang="en-US" altLang="ar-JO" smtClean="0"/>
              <a:pPr>
                <a:spcBef>
                  <a:spcPct val="0"/>
                </a:spcBef>
              </a:pPr>
              <a:t>19</a:t>
            </a:fld>
            <a:endParaRPr lang="en-US" altLang="ar-JO" smtClean="0"/>
          </a:p>
        </p:txBody>
      </p:sp>
      <p:sp>
        <p:nvSpPr>
          <p:cNvPr id="60419" name="Rectangle 2"/>
          <p:cNvSpPr>
            <a:spLocks noGrp="1" noRot="1" noChangeAspect="1" noChangeArrowheads="1" noTextEdit="1"/>
          </p:cNvSpPr>
          <p:nvPr>
            <p:ph type="sldImg"/>
          </p:nvPr>
        </p:nvSpPr>
        <p:spPr>
          <a:xfrm>
            <a:off x="1190625" y="703263"/>
            <a:ext cx="4630738" cy="3473450"/>
          </a:xfrm>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policy goal is to match aggregate demand with the full-employment potential of the economy.  The fiscal strategy for attaining that goal is to shift the aggregate demand curve.  The ultimate goal is to achieve full employment.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4423EC4-403C-484B-BFA3-95325A4CE9AC}" type="slidenum">
              <a:rPr lang="en-US" altLang="ar-JO" smtClean="0"/>
              <a:pPr>
                <a:spcBef>
                  <a:spcPct val="0"/>
                </a:spcBef>
              </a:pPr>
              <a:t>20</a:t>
            </a:fld>
            <a:endParaRPr lang="en-US" altLang="ar-JO" smtClean="0"/>
          </a:p>
        </p:txBody>
      </p:sp>
      <p:sp>
        <p:nvSpPr>
          <p:cNvPr id="62467" name="Rectangle 2"/>
          <p:cNvSpPr>
            <a:spLocks noGrp="1" noRot="1" noChangeAspect="1" noChangeArrowheads="1" noTextEdit="1"/>
          </p:cNvSpPr>
          <p:nvPr>
            <p:ph type="sldImg"/>
          </p:nvPr>
        </p:nvSpPr>
        <p:spPr>
          <a:xfrm>
            <a:off x="1190625" y="703263"/>
            <a:ext cx="4630738" cy="3473450"/>
          </a:xfrm>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use of the budget to manage aggregate demand implies that the budget will often be unbalanced.  A balanced budget is not usually ideal.</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1ED1869-1DF3-46AF-9A0E-85291953BE3B}" type="slidenum">
              <a:rPr lang="en-US" altLang="ar-JO" smtClean="0"/>
              <a:pPr>
                <a:spcBef>
                  <a:spcPct val="0"/>
                </a:spcBef>
              </a:pPr>
              <a:t>21</a:t>
            </a:fld>
            <a:endParaRPr lang="en-US" altLang="ar-JO" smtClean="0"/>
          </a:p>
        </p:txBody>
      </p:sp>
      <p:sp>
        <p:nvSpPr>
          <p:cNvPr id="64515" name="Rectangle 2"/>
          <p:cNvSpPr>
            <a:spLocks noGrp="1" noRot="1" noChangeAspect="1" noChangeArrowheads="1" noTextEdit="1"/>
          </p:cNvSpPr>
          <p:nvPr>
            <p:ph type="sldImg"/>
          </p:nvPr>
        </p:nvSpPr>
        <p:spPr>
          <a:xfrm>
            <a:off x="1190625" y="703263"/>
            <a:ext cx="4630738" cy="3473450"/>
          </a:xfrm>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A </a:t>
            </a:r>
            <a:r>
              <a:rPr lang="en-US" altLang="ar-JO" i="1" smtClean="0"/>
              <a:t>budget deficit</a:t>
            </a:r>
            <a:r>
              <a:rPr lang="en-US" altLang="ar-JO" smtClean="0"/>
              <a:t> is the amount by which government expenditures </a:t>
            </a:r>
            <a:r>
              <a:rPr lang="en-US" altLang="ar-JO" i="1" smtClean="0"/>
              <a:t>exceed</a:t>
            </a:r>
            <a:r>
              <a:rPr lang="en-US" altLang="ar-JO" smtClean="0"/>
              <a:t> government revenues in a given time period.  A deficit is one year of overspending by the government.  A budget deficit equals government spending over and above tax revenues.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30D1009-3A66-4879-9930-C255EF00DF1A}" type="slidenum">
              <a:rPr lang="en-US" altLang="ar-JO" smtClean="0"/>
              <a:pPr>
                <a:spcBef>
                  <a:spcPct val="0"/>
                </a:spcBef>
              </a:pPr>
              <a:t>22</a:t>
            </a:fld>
            <a:endParaRPr lang="en-US" altLang="ar-JO" smtClean="0"/>
          </a:p>
        </p:txBody>
      </p:sp>
      <p:sp>
        <p:nvSpPr>
          <p:cNvPr id="66563" name="Rectangle 2"/>
          <p:cNvSpPr>
            <a:spLocks noGrp="1" noRot="1" noChangeAspect="1" noChangeArrowheads="1" noTextEdit="1"/>
          </p:cNvSpPr>
          <p:nvPr>
            <p:ph type="sldImg"/>
          </p:nvPr>
        </p:nvSpPr>
        <p:spPr>
          <a:xfrm>
            <a:off x="1190625" y="703263"/>
            <a:ext cx="4630738" cy="3473450"/>
          </a:xfrm>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The government </a:t>
            </a:r>
            <a:r>
              <a:rPr lang="en-US" altLang="ar-JO" i="1" smtClean="0"/>
              <a:t>borrow</a:t>
            </a:r>
            <a:r>
              <a:rPr lang="en-US" altLang="ar-JO" smtClean="0"/>
              <a:t>s money to pay for deficit spending.  It sells bonds—which are essentially IOUs—to finance the deficit.  The federal government ran significant budget deficits between 1970 and 1997.</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9AB0446-7CC1-43FF-B747-6ABBB4CD1EA7}" type="slidenum">
              <a:rPr lang="en-US" altLang="ar-JO" smtClean="0"/>
              <a:pPr>
                <a:spcBef>
                  <a:spcPct val="0"/>
                </a:spcBef>
              </a:pPr>
              <a:t>23</a:t>
            </a:fld>
            <a:endParaRPr lang="en-US" altLang="ar-JO" smtClean="0"/>
          </a:p>
        </p:txBody>
      </p:sp>
      <p:sp>
        <p:nvSpPr>
          <p:cNvPr id="68611" name="Rectangle 2"/>
          <p:cNvSpPr>
            <a:spLocks noGrp="1" noRot="1" noChangeAspect="1" noChangeArrowheads="1" noTextEdit="1"/>
          </p:cNvSpPr>
          <p:nvPr>
            <p:ph type="sldImg"/>
          </p:nvPr>
        </p:nvSpPr>
        <p:spPr>
          <a:xfrm>
            <a:off x="1190625" y="703263"/>
            <a:ext cx="4630738" cy="3473450"/>
          </a:xfrm>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A </a:t>
            </a:r>
            <a:r>
              <a:rPr lang="en-US" altLang="ar-JO" i="1" smtClean="0"/>
              <a:t>budget surplus</a:t>
            </a:r>
            <a:r>
              <a:rPr lang="en-US" altLang="ar-JO" smtClean="0"/>
              <a:t> is an excess of government revenues over government expenditures in a given time period.  A budget surplus if the </a:t>
            </a:r>
            <a:r>
              <a:rPr lang="en-US" altLang="ar-JO" i="1" smtClean="0"/>
              <a:t>opposite</a:t>
            </a:r>
            <a:r>
              <a:rPr lang="en-US" altLang="ar-JO" smtClean="0"/>
              <a:t> of a budget deficit.  The budget surplus equals the amount by which government spending is less than tax revenues.</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FE1A25B-857B-4B14-A36A-B3182982D9A9}" type="slidenum">
              <a:rPr lang="en-US" altLang="ar-JO" smtClean="0"/>
              <a:pPr>
                <a:spcBef>
                  <a:spcPct val="0"/>
                </a:spcBef>
              </a:pPr>
              <a:t>24</a:t>
            </a:fld>
            <a:endParaRPr lang="en-US" altLang="ar-JO" smtClean="0"/>
          </a:p>
        </p:txBody>
      </p:sp>
      <p:sp>
        <p:nvSpPr>
          <p:cNvPr id="70659" name="Rectangle 2"/>
          <p:cNvSpPr>
            <a:spLocks noGrp="1" noRot="1" noChangeAspect="1" noChangeArrowheads="1" noTextEdit="1"/>
          </p:cNvSpPr>
          <p:nvPr>
            <p:ph type="sldImg"/>
          </p:nvPr>
        </p:nvSpPr>
        <p:spPr>
          <a:xfrm>
            <a:off x="1190625" y="703263"/>
            <a:ext cx="4630738" cy="3473450"/>
          </a:xfrm>
          <a:ln/>
        </p:spPr>
      </p:sp>
      <p:sp>
        <p:nvSpPr>
          <p:cNvPr id="70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By 1998, a combination of growing tax revenues and slower government spending created a budget surplus.  Starting in 2003, however, the budget returned to a deficit due to tax cuts, increased defense spending, and the Iraq War.  There were a few years during the Clinton Administration when the budget was in surplus.  During the Bush Administration, however, this changed to a deficit, and the deficit increased to over $1.3 trillion in 2010 under the Obama Administration.</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defRPr>
            </a:lvl1pPr>
            <a:lvl2pPr marL="742950" indent="-285750" defTabSz="931863">
              <a:spcBef>
                <a:spcPct val="30000"/>
              </a:spcBef>
              <a:defRPr sz="1200">
                <a:solidFill>
                  <a:schemeClr val="tx1"/>
                </a:solidFill>
                <a:latin typeface="Times New Roman" panose="02020603050405020304" pitchFamily="18" charset="0"/>
              </a:defRPr>
            </a:lvl2pPr>
            <a:lvl3pPr marL="1143000" indent="-228600" defTabSz="931863">
              <a:spcBef>
                <a:spcPct val="30000"/>
              </a:spcBef>
              <a:defRPr sz="1200">
                <a:solidFill>
                  <a:schemeClr val="tx1"/>
                </a:solidFill>
                <a:latin typeface="Times New Roman" panose="02020603050405020304" pitchFamily="18" charset="0"/>
              </a:defRPr>
            </a:lvl3pPr>
            <a:lvl4pPr marL="1600200" indent="-228600" defTabSz="931863">
              <a:spcBef>
                <a:spcPct val="30000"/>
              </a:spcBef>
              <a:defRPr sz="1200">
                <a:solidFill>
                  <a:schemeClr val="tx1"/>
                </a:solidFill>
                <a:latin typeface="Times New Roman" panose="02020603050405020304" pitchFamily="18" charset="0"/>
              </a:defRPr>
            </a:lvl4pPr>
            <a:lvl5pPr marL="2057400" indent="-228600" defTabSz="931863">
              <a:spcBef>
                <a:spcPct val="30000"/>
              </a:spcBef>
              <a:defRPr sz="1200">
                <a:solidFill>
                  <a:schemeClr val="tx1"/>
                </a:solidFill>
                <a:latin typeface="Times New Roman" panose="02020603050405020304" pitchFamily="18" charset="0"/>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15CC76C-E2B7-490F-92C0-FAA9D321B21B}" type="slidenum">
              <a:rPr lang="en-US" altLang="ar-JO" smtClean="0"/>
              <a:pPr>
                <a:spcBef>
                  <a:spcPct val="0"/>
                </a:spcBef>
              </a:pPr>
              <a:t>25</a:t>
            </a:fld>
            <a:endParaRPr lang="en-US" altLang="ar-JO" smtClean="0"/>
          </a:p>
        </p:txBody>
      </p:sp>
      <p:sp>
        <p:nvSpPr>
          <p:cNvPr id="72707" name="Rectangle 2"/>
          <p:cNvSpPr>
            <a:spLocks noGrp="1" noRot="1" noChangeAspect="1" noChangeArrowheads="1" noTextEdit="1"/>
          </p:cNvSpPr>
          <p:nvPr>
            <p:ph type="sldImg"/>
          </p:nvPr>
        </p:nvSpPr>
        <p:spPr>
          <a:xfrm>
            <a:off x="1190625" y="703263"/>
            <a:ext cx="4630738" cy="3473450"/>
          </a:xfrm>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ar-JO" smtClean="0"/>
              <a:t>In Keynes’ view, an unbalanced budget is perfectly appropriate if macro conditions call for a deficit or surplus.  A balanced budget is appropriate only if the resulting aggregate demand is consistent with full-employment equilibrium.  Keynes argued that a budget deficit was needed to help the economy out of a recession.</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rot="10800000">
            <a:off x="0" y="0"/>
            <a:ext cx="347663"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tabLst>
                <a:tab pos="177800" algn="l"/>
              </a:tabLst>
              <a:defRPr sz="3200">
                <a:solidFill>
                  <a:schemeClr val="tx1"/>
                </a:solidFill>
                <a:latin typeface="Arial" panose="020B0604020202020204" pitchFamily="34" charset="0"/>
              </a:defRPr>
            </a:lvl1pPr>
            <a:lvl2pPr marL="742950" indent="-285750">
              <a:tabLst>
                <a:tab pos="177800" algn="l"/>
              </a:tabLst>
              <a:defRPr sz="3200">
                <a:solidFill>
                  <a:schemeClr val="tx1"/>
                </a:solidFill>
                <a:latin typeface="Arial" panose="020B0604020202020204" pitchFamily="34" charset="0"/>
              </a:defRPr>
            </a:lvl2pPr>
            <a:lvl3pPr marL="1143000" indent="-228600">
              <a:tabLst>
                <a:tab pos="177800" algn="l"/>
              </a:tabLst>
              <a:defRPr sz="3200">
                <a:solidFill>
                  <a:schemeClr val="tx1"/>
                </a:solidFill>
                <a:latin typeface="Arial" panose="020B0604020202020204" pitchFamily="34" charset="0"/>
              </a:defRPr>
            </a:lvl3pPr>
            <a:lvl4pPr marL="1600200" indent="-228600">
              <a:tabLst>
                <a:tab pos="177800" algn="l"/>
              </a:tabLst>
              <a:defRPr sz="3200">
                <a:solidFill>
                  <a:schemeClr val="tx1"/>
                </a:solidFill>
                <a:latin typeface="Arial" panose="020B0604020202020204" pitchFamily="34" charset="0"/>
              </a:defRPr>
            </a:lvl4pPr>
            <a:lvl5pPr marL="2057400" indent="-228600">
              <a:tabLst>
                <a:tab pos="177800" algn="l"/>
              </a:tabLst>
              <a:defRPr sz="3200">
                <a:solidFill>
                  <a:schemeClr val="tx1"/>
                </a:solidFill>
                <a:latin typeface="Arial" panose="020B0604020202020204" pitchFamily="34" charset="0"/>
              </a:defRPr>
            </a:lvl5pPr>
            <a:lvl6pPr marL="2514600" indent="-228600" eaLnBrk="0" fontAlgn="base" hangingPunct="0">
              <a:spcBef>
                <a:spcPct val="0"/>
              </a:spcBef>
              <a:spcAft>
                <a:spcPct val="0"/>
              </a:spcAft>
              <a:tabLst>
                <a:tab pos="177800" algn="l"/>
              </a:tabLst>
              <a:defRPr sz="3200">
                <a:solidFill>
                  <a:schemeClr val="tx1"/>
                </a:solidFill>
                <a:latin typeface="Arial" panose="020B0604020202020204" pitchFamily="34" charset="0"/>
              </a:defRPr>
            </a:lvl6pPr>
            <a:lvl7pPr marL="2971800" indent="-228600" eaLnBrk="0" fontAlgn="base" hangingPunct="0">
              <a:spcBef>
                <a:spcPct val="0"/>
              </a:spcBef>
              <a:spcAft>
                <a:spcPct val="0"/>
              </a:spcAft>
              <a:tabLst>
                <a:tab pos="177800" algn="l"/>
              </a:tabLst>
              <a:defRPr sz="3200">
                <a:solidFill>
                  <a:schemeClr val="tx1"/>
                </a:solidFill>
                <a:latin typeface="Arial" panose="020B0604020202020204" pitchFamily="34" charset="0"/>
              </a:defRPr>
            </a:lvl7pPr>
            <a:lvl8pPr marL="3429000" indent="-228600" eaLnBrk="0" fontAlgn="base" hangingPunct="0">
              <a:spcBef>
                <a:spcPct val="0"/>
              </a:spcBef>
              <a:spcAft>
                <a:spcPct val="0"/>
              </a:spcAft>
              <a:tabLst>
                <a:tab pos="177800" algn="l"/>
              </a:tabLst>
              <a:defRPr sz="3200">
                <a:solidFill>
                  <a:schemeClr val="tx1"/>
                </a:solidFill>
                <a:latin typeface="Arial" panose="020B0604020202020204" pitchFamily="34" charset="0"/>
              </a:defRPr>
            </a:lvl8pPr>
            <a:lvl9pPr marL="3886200" indent="-228600" eaLnBrk="0" fontAlgn="base" hangingPunct="0">
              <a:spcBef>
                <a:spcPct val="0"/>
              </a:spcBef>
              <a:spcAft>
                <a:spcPct val="0"/>
              </a:spcAft>
              <a:tabLst>
                <a:tab pos="177800" algn="l"/>
              </a:tabLst>
              <a:defRPr sz="3200">
                <a:solidFill>
                  <a:schemeClr val="tx1"/>
                </a:solidFill>
                <a:latin typeface="Arial" panose="020B0604020202020204" pitchFamily="34" charset="0"/>
              </a:defRPr>
            </a:lvl9pPr>
          </a:lstStyle>
          <a:p>
            <a:pPr algn="ctr" eaLnBrk="1" hangingPunct="1">
              <a:defRPr/>
            </a:pPr>
            <a:endParaRPr lang="ar-JO" altLang="ar-JO" sz="4000" smtClean="0">
              <a:solidFill>
                <a:srgbClr val="003366"/>
              </a:solidFill>
            </a:endParaRPr>
          </a:p>
        </p:txBody>
      </p:sp>
      <p:sp>
        <p:nvSpPr>
          <p:cNvPr id="5" name="Text Box 12"/>
          <p:cNvSpPr txBox="1">
            <a:spLocks noChangeArrowheads="1"/>
          </p:cNvSpPr>
          <p:nvPr userDrawn="1"/>
        </p:nvSpPr>
        <p:spPr bwMode="auto">
          <a:xfrm>
            <a:off x="4600575" y="6477000"/>
            <a:ext cx="4429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r" eaLnBrk="1" hangingPunct="1">
              <a:spcBef>
                <a:spcPct val="50000"/>
              </a:spcBef>
              <a:defRPr/>
            </a:pPr>
            <a:r>
              <a:rPr lang="en-US" altLang="ar-JO" sz="1000" b="1" i="1" smtClean="0">
                <a:solidFill>
                  <a:schemeClr val="bg1"/>
                </a:solidFill>
                <a:latin typeface="Times New Roman" panose="02020603050405020304" pitchFamily="18" charset="0"/>
                <a:cs typeface="Arial" panose="020B0604020202020204" pitchFamily="34" charset="0"/>
              </a:rPr>
              <a:t>Copyright © 2011 by The McGraw-Hill Companies, Inc. All Rights Reserved.</a:t>
            </a:r>
          </a:p>
        </p:txBody>
      </p:sp>
      <p:sp>
        <p:nvSpPr>
          <p:cNvPr id="6" name="Text Box 13"/>
          <p:cNvSpPr txBox="1">
            <a:spLocks noChangeArrowheads="1"/>
          </p:cNvSpPr>
          <p:nvPr userDrawn="1"/>
        </p:nvSpPr>
        <p:spPr bwMode="auto">
          <a:xfrm>
            <a:off x="76200" y="6477000"/>
            <a:ext cx="12573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defRPr/>
            </a:pPr>
            <a:r>
              <a:rPr lang="en-US" altLang="ar-JO" sz="1000" b="1" i="1" smtClean="0">
                <a:solidFill>
                  <a:schemeClr val="bg1"/>
                </a:solidFill>
                <a:latin typeface="Times New Roman" panose="02020603050405020304" pitchFamily="18" charset="0"/>
              </a:rPr>
              <a:t>McGraw-Hill/Irwin</a:t>
            </a:r>
          </a:p>
        </p:txBody>
      </p:sp>
      <p:sp>
        <p:nvSpPr>
          <p:cNvPr id="1270787" name="Rectangle 3"/>
          <p:cNvSpPr>
            <a:spLocks noGrp="1" noChangeArrowheads="1"/>
          </p:cNvSpPr>
          <p:nvPr>
            <p:ph type="subTitle" idx="1"/>
          </p:nvPr>
        </p:nvSpPr>
        <p:spPr>
          <a:xfrm>
            <a:off x="3200400" y="4267200"/>
            <a:ext cx="5029200" cy="1752600"/>
          </a:xfrm>
          <a:noFill/>
          <a:ln w="28575">
            <a:noFill/>
          </a:ln>
        </p:spPr>
        <p:txBody>
          <a:bodyPr/>
          <a:lstStyle>
            <a:lvl1pPr marL="0" indent="0">
              <a:buFontTx/>
              <a:buNone/>
              <a:defRPr>
                <a:latin typeface="Arial Narrow" pitchFamily="34" charset="0"/>
              </a:defRPr>
            </a:lvl1pPr>
          </a:lstStyle>
          <a:p>
            <a:endParaRPr lang="en-US"/>
          </a:p>
        </p:txBody>
      </p:sp>
      <p:sp>
        <p:nvSpPr>
          <p:cNvPr id="1270788" name="Rectangle 4"/>
          <p:cNvSpPr>
            <a:spLocks noGrp="1" noChangeArrowheads="1"/>
          </p:cNvSpPr>
          <p:nvPr>
            <p:ph type="ctrTitle"/>
          </p:nvPr>
        </p:nvSpPr>
        <p:spPr>
          <a:xfrm>
            <a:off x="228600" y="228600"/>
            <a:ext cx="3733800" cy="2895600"/>
          </a:xfrm>
          <a:noFill/>
          <a:ln>
            <a:noFill/>
          </a:ln>
        </p:spPr>
        <p:txBody>
          <a:bodyPr anchor="t"/>
          <a:lstStyle>
            <a:lvl1pPr>
              <a:defRPr/>
            </a:lvl1pPr>
          </a:lstStyle>
          <a:p>
            <a:r>
              <a:rPr lang="en-US"/>
              <a:t>Click to edit Master title style</a:t>
            </a:r>
          </a:p>
        </p:txBody>
      </p:sp>
    </p:spTree>
    <p:extLst>
      <p:ext uri="{BB962C8B-B14F-4D97-AF65-F5344CB8AC3E}">
        <p14:creationId xmlns:p14="http://schemas.microsoft.com/office/powerpoint/2010/main" val="139505723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r>
              <a:rPr lang="en-US" altLang="ar-JO"/>
              <a:t>12-</a:t>
            </a:r>
            <a:fld id="{9BB9539C-597D-4CC4-8C86-9994D95177E7}" type="slidenum">
              <a:rPr lang="en-US" altLang="ar-JO"/>
              <a:pPr>
                <a:defRPr/>
              </a:pPr>
              <a:t>‹#›</a:t>
            </a:fld>
            <a:endParaRPr lang="en-US" altLang="ar-JO"/>
          </a:p>
        </p:txBody>
      </p:sp>
    </p:spTree>
    <p:extLst>
      <p:ext uri="{BB962C8B-B14F-4D97-AF65-F5344CB8AC3E}">
        <p14:creationId xmlns:p14="http://schemas.microsoft.com/office/powerpoint/2010/main" val="3182602187"/>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a:ln/>
        </p:spPr>
        <p:txBody>
          <a:bodyPr/>
          <a:lstStyle>
            <a:lvl1pPr>
              <a:defRPr/>
            </a:lvl1pPr>
          </a:lstStyle>
          <a:p>
            <a:pPr>
              <a:defRPr/>
            </a:pPr>
            <a:r>
              <a:rPr lang="en-US" altLang="ar-JO"/>
              <a:t>12-</a:t>
            </a:r>
            <a:fld id="{B2EF224A-0F0C-44D0-83DD-7D5C1B7D2E5A}" type="slidenum">
              <a:rPr lang="en-US" altLang="ar-JO"/>
              <a:pPr>
                <a:defRPr/>
              </a:pPr>
              <a:t>‹#›</a:t>
            </a:fld>
            <a:endParaRPr lang="en-US" altLang="ar-JO"/>
          </a:p>
        </p:txBody>
      </p:sp>
    </p:spTree>
    <p:extLst>
      <p:ext uri="{BB962C8B-B14F-4D97-AF65-F5344CB8AC3E}">
        <p14:creationId xmlns:p14="http://schemas.microsoft.com/office/powerpoint/2010/main" val="889764430"/>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47800"/>
            <a:ext cx="40005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33900" y="1447800"/>
            <a:ext cx="40005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8"/>
          <p:cNvSpPr>
            <a:spLocks noGrp="1" noChangeArrowheads="1"/>
          </p:cNvSpPr>
          <p:nvPr>
            <p:ph type="sldNum" sz="quarter" idx="10"/>
          </p:nvPr>
        </p:nvSpPr>
        <p:spPr>
          <a:ln/>
        </p:spPr>
        <p:txBody>
          <a:bodyPr/>
          <a:lstStyle>
            <a:lvl1pPr>
              <a:defRPr/>
            </a:lvl1pPr>
          </a:lstStyle>
          <a:p>
            <a:pPr>
              <a:defRPr/>
            </a:pPr>
            <a:r>
              <a:rPr lang="en-US" altLang="ar-JO"/>
              <a:t>12-</a:t>
            </a:r>
            <a:fld id="{2E9E0A0F-EB14-4744-BCC4-157589092F65}" type="slidenum">
              <a:rPr lang="en-US" altLang="ar-JO"/>
              <a:pPr>
                <a:defRPr/>
              </a:pPr>
              <a:t>‹#›</a:t>
            </a:fld>
            <a:endParaRPr lang="en-US" altLang="ar-JO"/>
          </a:p>
        </p:txBody>
      </p:sp>
    </p:spTree>
    <p:extLst>
      <p:ext uri="{BB962C8B-B14F-4D97-AF65-F5344CB8AC3E}">
        <p14:creationId xmlns:p14="http://schemas.microsoft.com/office/powerpoint/2010/main" val="4189160026"/>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8"/>
          <p:cNvSpPr>
            <a:spLocks noGrp="1" noChangeArrowheads="1"/>
          </p:cNvSpPr>
          <p:nvPr>
            <p:ph type="sldNum" sz="quarter" idx="10"/>
          </p:nvPr>
        </p:nvSpPr>
        <p:spPr>
          <a:ln/>
        </p:spPr>
        <p:txBody>
          <a:bodyPr/>
          <a:lstStyle>
            <a:lvl1pPr>
              <a:defRPr/>
            </a:lvl1pPr>
          </a:lstStyle>
          <a:p>
            <a:pPr>
              <a:defRPr/>
            </a:pPr>
            <a:r>
              <a:rPr lang="en-US" altLang="ar-JO"/>
              <a:t>12-</a:t>
            </a:r>
            <a:fld id="{A3DCA0B4-C602-4047-8557-8B728B68DCF7}" type="slidenum">
              <a:rPr lang="en-US" altLang="ar-JO"/>
              <a:pPr>
                <a:defRPr/>
              </a:pPr>
              <a:t>‹#›</a:t>
            </a:fld>
            <a:endParaRPr lang="en-US" altLang="ar-JO"/>
          </a:p>
        </p:txBody>
      </p:sp>
    </p:spTree>
    <p:extLst>
      <p:ext uri="{BB962C8B-B14F-4D97-AF65-F5344CB8AC3E}">
        <p14:creationId xmlns:p14="http://schemas.microsoft.com/office/powerpoint/2010/main" val="2762410905"/>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8"/>
          <p:cNvSpPr>
            <a:spLocks noGrp="1" noChangeArrowheads="1"/>
          </p:cNvSpPr>
          <p:nvPr>
            <p:ph type="sldNum" sz="quarter" idx="10"/>
          </p:nvPr>
        </p:nvSpPr>
        <p:spPr>
          <a:ln/>
        </p:spPr>
        <p:txBody>
          <a:bodyPr/>
          <a:lstStyle>
            <a:lvl1pPr>
              <a:defRPr/>
            </a:lvl1pPr>
          </a:lstStyle>
          <a:p>
            <a:pPr>
              <a:defRPr/>
            </a:pPr>
            <a:r>
              <a:rPr lang="en-US" altLang="ar-JO"/>
              <a:t>12-</a:t>
            </a:r>
            <a:fld id="{6FE6667B-155E-4E53-9029-9EC28978EDCC}" type="slidenum">
              <a:rPr lang="en-US" altLang="ar-JO"/>
              <a:pPr>
                <a:defRPr/>
              </a:pPr>
              <a:t>‹#›</a:t>
            </a:fld>
            <a:endParaRPr lang="en-US" altLang="ar-JO"/>
          </a:p>
        </p:txBody>
      </p:sp>
    </p:spTree>
    <p:extLst>
      <p:ext uri="{BB962C8B-B14F-4D97-AF65-F5344CB8AC3E}">
        <p14:creationId xmlns:p14="http://schemas.microsoft.com/office/powerpoint/2010/main" val="1306499642"/>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sldNum" sz="quarter" idx="10"/>
          </p:nvPr>
        </p:nvSpPr>
        <p:spPr>
          <a:ln/>
        </p:spPr>
        <p:txBody>
          <a:bodyPr/>
          <a:lstStyle>
            <a:lvl1pPr>
              <a:defRPr/>
            </a:lvl1pPr>
          </a:lstStyle>
          <a:p>
            <a:pPr>
              <a:defRPr/>
            </a:pPr>
            <a:r>
              <a:rPr lang="en-US" altLang="ar-JO"/>
              <a:t>12-</a:t>
            </a:r>
            <a:fld id="{8783CA5E-934C-4344-9546-BDCBB13B9238}" type="slidenum">
              <a:rPr lang="en-US" altLang="ar-JO"/>
              <a:pPr>
                <a:defRPr/>
              </a:pPr>
              <a:t>‹#›</a:t>
            </a:fld>
            <a:endParaRPr lang="en-US" altLang="ar-JO"/>
          </a:p>
        </p:txBody>
      </p:sp>
    </p:spTree>
    <p:extLst>
      <p:ext uri="{BB962C8B-B14F-4D97-AF65-F5344CB8AC3E}">
        <p14:creationId xmlns:p14="http://schemas.microsoft.com/office/powerpoint/2010/main" val="236421491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r>
              <a:rPr lang="en-US" altLang="ar-JO"/>
              <a:t>12-</a:t>
            </a:r>
            <a:fld id="{E625AFF1-6682-4781-8BC8-8C4B2E6F3437}" type="slidenum">
              <a:rPr lang="en-US" altLang="ar-JO"/>
              <a:pPr>
                <a:defRPr/>
              </a:pPr>
              <a:t>‹#›</a:t>
            </a:fld>
            <a:endParaRPr lang="en-US" altLang="ar-JO"/>
          </a:p>
        </p:txBody>
      </p:sp>
    </p:spTree>
    <p:extLst>
      <p:ext uri="{BB962C8B-B14F-4D97-AF65-F5344CB8AC3E}">
        <p14:creationId xmlns:p14="http://schemas.microsoft.com/office/powerpoint/2010/main" val="3683869155"/>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r>
              <a:rPr lang="en-US" altLang="ar-JO"/>
              <a:t>12-</a:t>
            </a:r>
            <a:fld id="{096437D7-B669-490A-B0F5-520834C0B193}" type="slidenum">
              <a:rPr lang="en-US" altLang="ar-JO"/>
              <a:pPr>
                <a:defRPr/>
              </a:pPr>
              <a:t>‹#›</a:t>
            </a:fld>
            <a:endParaRPr lang="en-US" altLang="ar-JO"/>
          </a:p>
        </p:txBody>
      </p:sp>
    </p:spTree>
    <p:extLst>
      <p:ext uri="{BB962C8B-B14F-4D97-AF65-F5344CB8AC3E}">
        <p14:creationId xmlns:p14="http://schemas.microsoft.com/office/powerpoint/2010/main" val="363939337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r>
              <a:rPr lang="en-US" altLang="ar-JO"/>
              <a:t>12-</a:t>
            </a:r>
            <a:fld id="{307D4E3F-CBDA-47E0-B1C4-C3233D12BF4D}" type="slidenum">
              <a:rPr lang="en-US" altLang="ar-JO"/>
              <a:pPr>
                <a:defRPr/>
              </a:pPr>
              <a:t>‹#›</a:t>
            </a:fld>
            <a:endParaRPr lang="en-US" altLang="ar-JO"/>
          </a:p>
        </p:txBody>
      </p:sp>
    </p:spTree>
    <p:extLst>
      <p:ext uri="{BB962C8B-B14F-4D97-AF65-F5344CB8AC3E}">
        <p14:creationId xmlns:p14="http://schemas.microsoft.com/office/powerpoint/2010/main" val="3995738278"/>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34150" y="228600"/>
            <a:ext cx="2076450" cy="6096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228600"/>
            <a:ext cx="6076950" cy="6096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a:ln/>
        </p:spPr>
        <p:txBody>
          <a:bodyPr/>
          <a:lstStyle>
            <a:lvl1pPr>
              <a:defRPr/>
            </a:lvl1pPr>
          </a:lstStyle>
          <a:p>
            <a:pPr>
              <a:defRPr/>
            </a:pPr>
            <a:r>
              <a:rPr lang="en-US" altLang="ar-JO"/>
              <a:t>12-</a:t>
            </a:r>
            <a:fld id="{C6618A44-79E0-4811-9B14-B25982B18A5A}" type="slidenum">
              <a:rPr lang="en-US" altLang="ar-JO"/>
              <a:pPr>
                <a:defRPr/>
              </a:pPr>
              <a:t>‹#›</a:t>
            </a:fld>
            <a:endParaRPr lang="en-US" altLang="ar-JO"/>
          </a:p>
        </p:txBody>
      </p:sp>
    </p:spTree>
    <p:extLst>
      <p:ext uri="{BB962C8B-B14F-4D97-AF65-F5344CB8AC3E}">
        <p14:creationId xmlns:p14="http://schemas.microsoft.com/office/powerpoint/2010/main" val="2191449206"/>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ext Box 8"/>
          <p:cNvSpPr txBox="1">
            <a:spLocks noChangeArrowheads="1"/>
          </p:cNvSpPr>
          <p:nvPr/>
        </p:nvSpPr>
        <p:spPr bwMode="auto">
          <a:xfrm>
            <a:off x="4191000" y="3505200"/>
            <a:ext cx="4343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defRPr/>
            </a:pPr>
            <a:r>
              <a:rPr lang="en-US" altLang="ar-JO" sz="5400" smtClean="0">
                <a:solidFill>
                  <a:schemeClr val="bg1"/>
                </a:solidFill>
              </a:rPr>
              <a:t>Chapter title</a:t>
            </a:r>
          </a:p>
        </p:txBody>
      </p:sp>
      <p:sp>
        <p:nvSpPr>
          <p:cNvPr id="3" name="Text Box 10"/>
          <p:cNvSpPr txBox="1">
            <a:spLocks noChangeArrowheads="1"/>
          </p:cNvSpPr>
          <p:nvPr/>
        </p:nvSpPr>
        <p:spPr bwMode="auto">
          <a:xfrm>
            <a:off x="4724400" y="2667000"/>
            <a:ext cx="35210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defRPr/>
            </a:pPr>
            <a:r>
              <a:rPr lang="en-US" altLang="ar-JO" sz="4800" smtClean="0">
                <a:solidFill>
                  <a:srgbClr val="F6B14C"/>
                </a:solidFill>
              </a:rPr>
              <a:t>Chapter #</a:t>
            </a:r>
          </a:p>
        </p:txBody>
      </p:sp>
      <p:sp>
        <p:nvSpPr>
          <p:cNvPr id="4" name="Text Box 12"/>
          <p:cNvSpPr txBox="1">
            <a:spLocks noChangeArrowheads="1"/>
          </p:cNvSpPr>
          <p:nvPr userDrawn="1"/>
        </p:nvSpPr>
        <p:spPr bwMode="auto">
          <a:xfrm>
            <a:off x="4600575" y="6477000"/>
            <a:ext cx="4429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r" eaLnBrk="1" hangingPunct="1">
              <a:spcBef>
                <a:spcPct val="50000"/>
              </a:spcBef>
              <a:defRPr/>
            </a:pPr>
            <a:r>
              <a:rPr lang="en-US" altLang="ar-JO" sz="1000" b="1" i="1" smtClean="0">
                <a:solidFill>
                  <a:schemeClr val="bg1"/>
                </a:solidFill>
                <a:latin typeface="Times New Roman" panose="02020603050405020304" pitchFamily="18" charset="0"/>
                <a:cs typeface="Arial" panose="020B0604020202020204" pitchFamily="34" charset="0"/>
              </a:rPr>
              <a:t>Copyright © 2011 by The McGraw-Hill Companies, Inc. All Rights Reserved.</a:t>
            </a:r>
          </a:p>
        </p:txBody>
      </p:sp>
      <p:sp>
        <p:nvSpPr>
          <p:cNvPr id="5" name="Text Box 13"/>
          <p:cNvSpPr txBox="1">
            <a:spLocks noChangeArrowheads="1"/>
          </p:cNvSpPr>
          <p:nvPr userDrawn="1"/>
        </p:nvSpPr>
        <p:spPr bwMode="auto">
          <a:xfrm>
            <a:off x="76200" y="6477000"/>
            <a:ext cx="12573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defRPr/>
            </a:pPr>
            <a:r>
              <a:rPr lang="en-US" altLang="ar-JO" sz="1000" b="1" i="1" smtClean="0">
                <a:solidFill>
                  <a:schemeClr val="bg1"/>
                </a:solidFill>
                <a:latin typeface="Times New Roman" panose="02020603050405020304" pitchFamily="18" charset="0"/>
              </a:rPr>
              <a:t>McGraw-Hill/Irwin</a:t>
            </a:r>
          </a:p>
        </p:txBody>
      </p:sp>
    </p:spTree>
    <p:extLst>
      <p:ext uri="{BB962C8B-B14F-4D97-AF65-F5344CB8AC3E}">
        <p14:creationId xmlns:p14="http://schemas.microsoft.com/office/powerpoint/2010/main" val="1334061929"/>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Google Shape;191;p1" descr="Logo&#10;&#10;Description automatically generated"/>
          <p:cNvPicPr preferRelativeResize="0">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204075" y="168275"/>
            <a:ext cx="1931988"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p:txBody>
          <a:bodyPr/>
          <a:lstStyle>
            <a:lvl1pPr>
              <a:defRPr/>
            </a:lvl1pPr>
          </a:lstStyle>
          <a:p>
            <a:pPr>
              <a:defRPr/>
            </a:pPr>
            <a:r>
              <a:rPr lang="en-US" altLang="ar-JO"/>
              <a:t>12-</a:t>
            </a:r>
            <a:fld id="{3DCAE4EB-9436-45E4-AF6B-A5A64ABFD12E}" type="slidenum">
              <a:rPr lang="en-US" altLang="ar-JO"/>
              <a:pPr>
                <a:defRPr/>
              </a:pPr>
              <a:t>‹#›</a:t>
            </a:fld>
            <a:endParaRPr lang="en-US" altLang="ar-JO"/>
          </a:p>
        </p:txBody>
      </p:sp>
    </p:spTree>
    <p:extLst>
      <p:ext uri="{BB962C8B-B14F-4D97-AF65-F5344CB8AC3E}">
        <p14:creationId xmlns:p14="http://schemas.microsoft.com/office/powerpoint/2010/main" val="17341558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Google Shape;191;p1" descr="Logo&#10;&#10;Description automatically generated"/>
          <p:cNvPicPr preferRelativeResize="0">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467600" y="0"/>
            <a:ext cx="1697038"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5" name="Rectangle 6"/>
          <p:cNvSpPr>
            <a:spLocks noGrp="1" noChangeArrowheads="1"/>
          </p:cNvSpPr>
          <p:nvPr>
            <p:ph type="sldNum" sz="quarter" idx="10"/>
          </p:nvPr>
        </p:nvSpPr>
        <p:spPr/>
        <p:txBody>
          <a:bodyPr/>
          <a:lstStyle>
            <a:lvl1pPr>
              <a:defRPr/>
            </a:lvl1pPr>
          </a:lstStyle>
          <a:p>
            <a:pPr>
              <a:defRPr/>
            </a:pPr>
            <a:r>
              <a:rPr lang="en-US" altLang="ar-JO"/>
              <a:t>12-</a:t>
            </a:r>
            <a:fld id="{AFB35A9D-6144-448A-9548-376DEA9B8333}" type="slidenum">
              <a:rPr lang="en-US" altLang="ar-JO"/>
              <a:pPr>
                <a:defRPr/>
              </a:pPr>
              <a:t>‹#›</a:t>
            </a:fld>
            <a:endParaRPr lang="en-US" altLang="ar-JO"/>
          </a:p>
        </p:txBody>
      </p:sp>
    </p:spTree>
    <p:extLst>
      <p:ext uri="{BB962C8B-B14F-4D97-AF65-F5344CB8AC3E}">
        <p14:creationId xmlns:p14="http://schemas.microsoft.com/office/powerpoint/2010/main" val="22064906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2057400" y="1524000"/>
            <a:ext cx="33909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600700" y="1524000"/>
            <a:ext cx="33909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r>
              <a:rPr lang="en-US" altLang="ar-JO"/>
              <a:t>12-</a:t>
            </a:r>
            <a:fld id="{6C3A7547-F00A-4006-B9BB-C3730C6BA8ED}" type="slidenum">
              <a:rPr lang="en-US" altLang="ar-JO"/>
              <a:pPr>
                <a:defRPr/>
              </a:pPr>
              <a:t>‹#›</a:t>
            </a:fld>
            <a:endParaRPr lang="en-US" altLang="ar-JO"/>
          </a:p>
        </p:txBody>
      </p:sp>
    </p:spTree>
    <p:extLst>
      <p:ext uri="{BB962C8B-B14F-4D97-AF65-F5344CB8AC3E}">
        <p14:creationId xmlns:p14="http://schemas.microsoft.com/office/powerpoint/2010/main" val="35212719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r>
              <a:rPr lang="en-US" altLang="ar-JO"/>
              <a:t>12-</a:t>
            </a:r>
            <a:fld id="{64E918BE-4469-4151-8A4B-3EB3F10C1BD2}" type="slidenum">
              <a:rPr lang="en-US" altLang="ar-JO"/>
              <a:pPr>
                <a:defRPr/>
              </a:pPr>
              <a:t>‹#›</a:t>
            </a:fld>
            <a:endParaRPr lang="en-US" altLang="ar-JO"/>
          </a:p>
        </p:txBody>
      </p:sp>
    </p:spTree>
    <p:extLst>
      <p:ext uri="{BB962C8B-B14F-4D97-AF65-F5344CB8AC3E}">
        <p14:creationId xmlns:p14="http://schemas.microsoft.com/office/powerpoint/2010/main" val="12302523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r>
              <a:rPr lang="en-US" altLang="ar-JO"/>
              <a:t>12-</a:t>
            </a:r>
            <a:fld id="{8539AB43-1B10-4F14-8286-1E5908C055F2}" type="slidenum">
              <a:rPr lang="en-US" altLang="ar-JO"/>
              <a:pPr>
                <a:defRPr/>
              </a:pPr>
              <a:t>‹#›</a:t>
            </a:fld>
            <a:endParaRPr lang="en-US" altLang="ar-JO"/>
          </a:p>
        </p:txBody>
      </p:sp>
    </p:spTree>
    <p:extLst>
      <p:ext uri="{BB962C8B-B14F-4D97-AF65-F5344CB8AC3E}">
        <p14:creationId xmlns:p14="http://schemas.microsoft.com/office/powerpoint/2010/main" val="10495359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r>
              <a:rPr lang="en-US" altLang="ar-JO"/>
              <a:t>12-</a:t>
            </a:r>
            <a:fld id="{80D9ECB4-DCFF-446C-B38B-E3B28C48E998}" type="slidenum">
              <a:rPr lang="en-US" altLang="ar-JO"/>
              <a:pPr>
                <a:defRPr/>
              </a:pPr>
              <a:t>‹#›</a:t>
            </a:fld>
            <a:endParaRPr lang="en-US" altLang="ar-JO"/>
          </a:p>
        </p:txBody>
      </p:sp>
    </p:spTree>
    <p:extLst>
      <p:ext uri="{BB962C8B-B14F-4D97-AF65-F5344CB8AC3E}">
        <p14:creationId xmlns:p14="http://schemas.microsoft.com/office/powerpoint/2010/main" val="3114571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r>
              <a:rPr lang="en-US" altLang="ar-JO"/>
              <a:t>12-</a:t>
            </a:r>
            <a:fld id="{20415DB3-5678-4E82-995D-219BA12D4F86}" type="slidenum">
              <a:rPr lang="en-US" altLang="ar-JO"/>
              <a:pPr>
                <a:defRPr/>
              </a:pPr>
              <a:t>‹#›</a:t>
            </a:fld>
            <a:endParaRPr lang="en-US" altLang="ar-JO"/>
          </a:p>
        </p:txBody>
      </p:sp>
    </p:spTree>
    <p:extLst>
      <p:ext uri="{BB962C8B-B14F-4D97-AF65-F5344CB8AC3E}">
        <p14:creationId xmlns:p14="http://schemas.microsoft.com/office/powerpoint/2010/main" val="1136826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r>
              <a:rPr lang="en-US" altLang="ar-JO"/>
              <a:t>12-</a:t>
            </a:r>
            <a:fld id="{D523971F-9B24-4080-A507-3984381314B7}" type="slidenum">
              <a:rPr lang="en-US" altLang="ar-JO"/>
              <a:pPr>
                <a:defRPr/>
              </a:pPr>
              <a:t>‹#›</a:t>
            </a:fld>
            <a:endParaRPr lang="en-US" altLang="ar-JO"/>
          </a:p>
        </p:txBody>
      </p:sp>
    </p:spTree>
    <p:extLst>
      <p:ext uri="{BB962C8B-B14F-4D97-AF65-F5344CB8AC3E}">
        <p14:creationId xmlns:p14="http://schemas.microsoft.com/office/powerpoint/2010/main" val="41310340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ltLang="ar-JO"/>
              <a:t>12-</a:t>
            </a:r>
            <a:fld id="{85ACAD75-7C61-46E7-A564-FB7D38E7CA2D}" type="slidenum">
              <a:rPr lang="en-US" altLang="ar-JO"/>
              <a:pPr>
                <a:defRPr/>
              </a:pPr>
              <a:t>‹#›</a:t>
            </a:fld>
            <a:endParaRPr lang="en-US" altLang="ar-JO"/>
          </a:p>
        </p:txBody>
      </p:sp>
    </p:spTree>
    <p:extLst>
      <p:ext uri="{BB962C8B-B14F-4D97-AF65-F5344CB8AC3E}">
        <p14:creationId xmlns:p14="http://schemas.microsoft.com/office/powerpoint/2010/main" val="26701779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8"/>
            <a:ext cx="2133600" cy="5745162"/>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248400" cy="57451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ltLang="ar-JO"/>
              <a:t>12-</a:t>
            </a:r>
            <a:fld id="{E15F222F-180A-4258-90CE-8EA1B68A4B63}" type="slidenum">
              <a:rPr lang="en-US" altLang="ar-JO"/>
              <a:pPr>
                <a:defRPr/>
              </a:pPr>
              <a:t>‹#›</a:t>
            </a:fld>
            <a:endParaRPr lang="en-US" altLang="ar-JO"/>
          </a:p>
        </p:txBody>
      </p:sp>
    </p:spTree>
    <p:extLst>
      <p:ext uri="{BB962C8B-B14F-4D97-AF65-F5344CB8AC3E}">
        <p14:creationId xmlns:p14="http://schemas.microsoft.com/office/powerpoint/2010/main" val="31196089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4752168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213826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7271065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767371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785293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9919906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63639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181997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294613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571182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838059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3782501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067412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8213874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058219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482495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37813422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9754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2714595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9173759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3653380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0762855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3175" y="6400800"/>
            <a:ext cx="9140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0" y="6334125"/>
            <a:ext cx="9142413" cy="6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p:cNvCxnSpPr/>
          <p:nvPr/>
        </p:nvCxnSpPr>
        <p:spPr>
          <a:xfrm>
            <a:off x="906463" y="4343400"/>
            <a:ext cx="740727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822960" y="758952"/>
            <a:ext cx="7543800" cy="3566160"/>
          </a:xfrm>
        </p:spPr>
        <p:txBody>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7" name="Date Placeholder 3"/>
          <p:cNvSpPr>
            <a:spLocks noGrp="1"/>
          </p:cNvSpPr>
          <p:nvPr>
            <p:ph type="dt" sz="half" idx="10"/>
          </p:nvPr>
        </p:nvSpPr>
        <p:spPr/>
        <p:txBody>
          <a:bodyPr/>
          <a:lstStyle>
            <a:lvl1pPr>
              <a:defRPr/>
            </a:lvl1pPr>
          </a:lstStyle>
          <a:p>
            <a:pPr>
              <a:defRPr/>
            </a:pPr>
            <a:fld id="{0691273B-D956-43FD-92B4-ADAB839D4BDA}" type="datetimeFigureOut">
              <a:rPr lang="en-US"/>
              <a:pPr>
                <a:defRPr/>
              </a:pPr>
              <a:t>3/6/2021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7ABFFD2-F145-43D1-9B50-0B4567081E40}" type="slidenum">
              <a:rPr lang="en-US"/>
              <a:pPr>
                <a:defRPr/>
              </a:pPr>
              <a:t>‹#›</a:t>
            </a:fld>
            <a:endParaRPr lang="en-US"/>
          </a:p>
        </p:txBody>
      </p:sp>
    </p:spTree>
    <p:extLst>
      <p:ext uri="{BB962C8B-B14F-4D97-AF65-F5344CB8AC3E}">
        <p14:creationId xmlns:p14="http://schemas.microsoft.com/office/powerpoint/2010/main" val="7298039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2"/>
          <p:cNvSpPr txBox="1">
            <a:spLocks noChangeArrowheads="1"/>
          </p:cNvSpPr>
          <p:nvPr userDrawn="1"/>
        </p:nvSpPr>
        <p:spPr bwMode="auto">
          <a:xfrm>
            <a:off x="1528763" y="420688"/>
            <a:ext cx="6286500" cy="914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35" tIns="25718" rIns="51435" bIns="25718">
            <a:normAutofit fontScale="97500"/>
          </a:bodyPr>
          <a:lstStyle>
            <a:lvl1pPr algn="l" defTabSz="914400" rtl="1" eaLnBrk="1" latinLnBrk="0" hangingPunct="1">
              <a:lnSpc>
                <a:spcPct val="85000"/>
              </a:lnSpc>
              <a:spcBef>
                <a:spcPct val="0"/>
              </a:spcBef>
              <a:buNone/>
              <a:defRPr sz="4800" kern="1200" spc="-50" baseline="0">
                <a:solidFill>
                  <a:schemeClr val="tx1"/>
                </a:solidFill>
                <a:latin typeface="Sakkal Majalla" panose="02000000000000000000" pitchFamily="2" charset="-78"/>
                <a:ea typeface="+mj-ea"/>
                <a:cs typeface="Sakkal Majalla" panose="02000000000000000000" pitchFamily="2" charset="-78"/>
              </a:defRPr>
            </a:lvl1pPr>
          </a:lstStyle>
          <a:p>
            <a:pPr defTabSz="514350" fontAlgn="auto">
              <a:spcAft>
                <a:spcPts val="0"/>
              </a:spcAft>
              <a:defRPr/>
            </a:pPr>
            <a:endParaRPr lang="en-US" altLang="ar-JO" sz="2700" b="1" spc="-28" dirty="0" smtClean="0">
              <a:solidFill>
                <a:prstClr val="black"/>
              </a:solidFill>
            </a:endParaRPr>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4549E16D-B052-4ECC-8DA0-B1335334BBDA}" type="datetimeFigureOut">
              <a:rPr lang="en-US"/>
              <a:pPr>
                <a:defRPr/>
              </a:pPr>
              <a:t>3/6/2021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BAF44E-E163-459B-AC4F-0A8C915A8C4C}" type="slidenum">
              <a:rPr lang="en-US"/>
              <a:pPr>
                <a:defRPr/>
              </a:pPr>
              <a:t>‹#›</a:t>
            </a:fld>
            <a:endParaRPr lang="en-US" dirty="0"/>
          </a:p>
        </p:txBody>
      </p:sp>
    </p:spTree>
    <p:extLst>
      <p:ext uri="{BB962C8B-B14F-4D97-AF65-F5344CB8AC3E}">
        <p14:creationId xmlns:p14="http://schemas.microsoft.com/office/powerpoint/2010/main" val="18804472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3175" y="6400800"/>
            <a:ext cx="9140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0" y="6334125"/>
            <a:ext cx="9142413" cy="6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p:cNvCxnSpPr/>
          <p:nvPr/>
        </p:nvCxnSpPr>
        <p:spPr>
          <a:xfrm>
            <a:off x="906463" y="4343400"/>
            <a:ext cx="740727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 name="object 3"/>
          <p:cNvSpPr/>
          <p:nvPr userDrawn="1"/>
        </p:nvSpPr>
        <p:spPr>
          <a:xfrm>
            <a:off x="6923088" y="184150"/>
            <a:ext cx="1485900" cy="1463675"/>
          </a:xfrm>
          <a:prstGeom prst="rect">
            <a:avLst/>
          </a:prstGeom>
          <a:blipFill>
            <a:blip r:embed="rId2" cstate="print"/>
            <a:stretch>
              <a:fillRect/>
            </a:stretch>
          </a:blipFill>
        </p:spPr>
        <p:txBody>
          <a:bodyPr lIns="0" tIns="0" rIns="0" bIns="0"/>
          <a:lstStyle/>
          <a:p>
            <a:pPr defTabSz="514350" eaLnBrk="1" fontAlgn="auto" hangingPunct="1">
              <a:spcBef>
                <a:spcPts val="0"/>
              </a:spcBef>
              <a:spcAft>
                <a:spcPts val="0"/>
              </a:spcAft>
              <a:defRPr/>
            </a:pPr>
            <a:endParaRPr sz="1013">
              <a:ln w="0"/>
              <a:solidFill>
                <a:prstClr val="black"/>
              </a:solidFill>
              <a:effectLst>
                <a:outerShdw blurRad="38100" dist="19050" dir="2700000" algn="tl" rotWithShape="0">
                  <a:prstClr val="black">
                    <a:alpha val="40000"/>
                  </a:prstClr>
                </a:outerShdw>
              </a:effectLst>
              <a:latin typeface="Sakkal Majalla" panose="02000000000000000000" pitchFamily="2" charset="-78"/>
              <a:cs typeface="Sakkal Majalla" panose="02000000000000000000" pitchFamily="2" charset="-78"/>
            </a:endParaRPr>
          </a:p>
        </p:txBody>
      </p:sp>
      <p:sp>
        <p:nvSpPr>
          <p:cNvPr id="2" name="Title 1"/>
          <p:cNvSpPr>
            <a:spLocks noGrp="1"/>
          </p:cNvSpPr>
          <p:nvPr>
            <p:ph type="title"/>
          </p:nvPr>
        </p:nvSpPr>
        <p:spPr>
          <a:xfrm>
            <a:off x="822960" y="758952"/>
            <a:ext cx="7543800" cy="3566160"/>
          </a:xfrm>
        </p:spPr>
        <p:txBody>
          <a:bodyPr anchorCtr="0"/>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8" name="Date Placeholder 3"/>
          <p:cNvSpPr>
            <a:spLocks noGrp="1"/>
          </p:cNvSpPr>
          <p:nvPr>
            <p:ph type="dt" sz="half" idx="10"/>
          </p:nvPr>
        </p:nvSpPr>
        <p:spPr/>
        <p:txBody>
          <a:bodyPr/>
          <a:lstStyle>
            <a:lvl1pPr>
              <a:defRPr/>
            </a:lvl1pPr>
          </a:lstStyle>
          <a:p>
            <a:pPr>
              <a:defRPr/>
            </a:pPr>
            <a:fld id="{A4EDE63A-9735-46E4-B89A-54C0BFFA74AF}" type="datetimeFigureOut">
              <a:rPr lang="en-US"/>
              <a:pPr>
                <a:defRPr/>
              </a:pPr>
              <a:t>3/6/2021</a:t>
            </a:fld>
            <a:endParaRPr lang="en-US"/>
          </a:p>
        </p:txBody>
      </p:sp>
      <p:sp>
        <p:nvSpPr>
          <p:cNvPr id="9" name="Footer Placeholder 4"/>
          <p:cNvSpPr>
            <a:spLocks noGrp="1"/>
          </p:cNvSpPr>
          <p:nvPr>
            <p:ph type="ftr" sz="quarter" idx="11"/>
          </p:nvPr>
        </p:nvSpPr>
        <p:spPr/>
        <p:txBody>
          <a:bodyPr/>
          <a:lstStyle>
            <a:lvl1pPr>
              <a:defRPr/>
            </a:lvl1pPr>
          </a:lstStyle>
          <a:p>
            <a:pPr>
              <a:defRPr/>
            </a:pPr>
            <a:r>
              <a:rPr lang="en-US"/>
              <a:t>Business Champions School</a:t>
            </a:r>
          </a:p>
        </p:txBody>
      </p:sp>
      <p:sp>
        <p:nvSpPr>
          <p:cNvPr id="10" name="Slide Number Placeholder 5"/>
          <p:cNvSpPr>
            <a:spLocks noGrp="1"/>
          </p:cNvSpPr>
          <p:nvPr>
            <p:ph type="sldNum" sz="quarter" idx="12"/>
          </p:nvPr>
        </p:nvSpPr>
        <p:spPr/>
        <p:txBody>
          <a:bodyPr/>
          <a:lstStyle>
            <a:lvl1pPr>
              <a:defRPr/>
            </a:lvl1pPr>
          </a:lstStyle>
          <a:p>
            <a:pPr>
              <a:defRPr/>
            </a:pPr>
            <a:fld id="{C8FE9764-71A2-4B1B-907D-1C7F2543D3CA}" type="slidenum">
              <a:rPr lang="en-US"/>
              <a:pPr>
                <a:defRPr/>
              </a:pPr>
              <a:t>‹#›</a:t>
            </a:fld>
            <a:endParaRPr lang="en-US"/>
          </a:p>
        </p:txBody>
      </p:sp>
    </p:spTree>
    <p:extLst>
      <p:ext uri="{BB962C8B-B14F-4D97-AF65-F5344CB8AC3E}">
        <p14:creationId xmlns:p14="http://schemas.microsoft.com/office/powerpoint/2010/main" val="368331573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4F287013-C68A-4B3E-920A-9C2454354C2A}" type="datetimeFigureOut">
              <a:rPr lang="en-US"/>
              <a:pPr>
                <a:defRPr/>
              </a:pPr>
              <a:t>3/6/2021</a:t>
            </a:fld>
            <a:endParaRPr lang="en-US"/>
          </a:p>
        </p:txBody>
      </p:sp>
      <p:sp>
        <p:nvSpPr>
          <p:cNvPr id="6" name="Footer Placeholder 5"/>
          <p:cNvSpPr>
            <a:spLocks noGrp="1"/>
          </p:cNvSpPr>
          <p:nvPr>
            <p:ph type="ftr" sz="quarter" idx="11"/>
          </p:nvPr>
        </p:nvSpPr>
        <p:spPr/>
        <p:txBody>
          <a:bodyPr/>
          <a:lstStyle>
            <a:lvl1pPr>
              <a:defRPr/>
            </a:lvl1pPr>
          </a:lstStyle>
          <a:p>
            <a:pPr>
              <a:defRPr/>
            </a:pPr>
            <a:r>
              <a:rPr lang="en-US"/>
              <a:t>Business Champions School</a:t>
            </a:r>
          </a:p>
        </p:txBody>
      </p:sp>
      <p:sp>
        <p:nvSpPr>
          <p:cNvPr id="7" name="Slide Number Placeholder 6"/>
          <p:cNvSpPr>
            <a:spLocks noGrp="1"/>
          </p:cNvSpPr>
          <p:nvPr>
            <p:ph type="sldNum" sz="quarter" idx="12"/>
          </p:nvPr>
        </p:nvSpPr>
        <p:spPr/>
        <p:txBody>
          <a:bodyPr/>
          <a:lstStyle>
            <a:lvl1pPr>
              <a:defRPr/>
            </a:lvl1pPr>
          </a:lstStyle>
          <a:p>
            <a:pPr>
              <a:defRPr/>
            </a:pPr>
            <a:fld id="{015E3456-7F7B-4CAA-9532-B0D8DDD290D4}" type="slidenum">
              <a:rPr lang="en-US"/>
              <a:pPr>
                <a:defRPr/>
              </a:pPr>
              <a:t>‹#›</a:t>
            </a:fld>
            <a:endParaRPr lang="en-US"/>
          </a:p>
        </p:txBody>
      </p:sp>
    </p:spTree>
    <p:extLst>
      <p:ext uri="{BB962C8B-B14F-4D97-AF65-F5344CB8AC3E}">
        <p14:creationId xmlns:p14="http://schemas.microsoft.com/office/powerpoint/2010/main" val="356898999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05F5079A-5DF9-4DE1-B2C0-E613BF8C0165}" type="datetimeFigureOut">
              <a:rPr lang="en-US"/>
              <a:pPr>
                <a:defRPr/>
              </a:pPr>
              <a:t>3/6/2021</a:t>
            </a:fld>
            <a:endParaRPr lang="en-US"/>
          </a:p>
        </p:txBody>
      </p:sp>
      <p:sp>
        <p:nvSpPr>
          <p:cNvPr id="8" name="Footer Placeholder 7"/>
          <p:cNvSpPr>
            <a:spLocks noGrp="1"/>
          </p:cNvSpPr>
          <p:nvPr>
            <p:ph type="ftr" sz="quarter" idx="11"/>
          </p:nvPr>
        </p:nvSpPr>
        <p:spPr/>
        <p:txBody>
          <a:bodyPr/>
          <a:lstStyle>
            <a:lvl1pPr>
              <a:defRPr/>
            </a:lvl1pPr>
          </a:lstStyle>
          <a:p>
            <a:pPr>
              <a:defRPr/>
            </a:pPr>
            <a:r>
              <a:rPr lang="en-US"/>
              <a:t>Business Champions School</a:t>
            </a:r>
          </a:p>
        </p:txBody>
      </p:sp>
      <p:sp>
        <p:nvSpPr>
          <p:cNvPr id="9" name="Slide Number Placeholder 8"/>
          <p:cNvSpPr>
            <a:spLocks noGrp="1"/>
          </p:cNvSpPr>
          <p:nvPr>
            <p:ph type="sldNum" sz="quarter" idx="12"/>
          </p:nvPr>
        </p:nvSpPr>
        <p:spPr/>
        <p:txBody>
          <a:bodyPr/>
          <a:lstStyle>
            <a:lvl1pPr>
              <a:defRPr/>
            </a:lvl1pPr>
          </a:lstStyle>
          <a:p>
            <a:pPr>
              <a:defRPr/>
            </a:pPr>
            <a:fld id="{A500C852-0644-4CFC-96E8-21E2530ED65F}" type="slidenum">
              <a:rPr lang="en-US"/>
              <a:pPr>
                <a:defRPr/>
              </a:pPr>
              <a:t>‹#›</a:t>
            </a:fld>
            <a:endParaRPr lang="en-US"/>
          </a:p>
        </p:txBody>
      </p:sp>
    </p:spTree>
    <p:extLst>
      <p:ext uri="{BB962C8B-B14F-4D97-AF65-F5344CB8AC3E}">
        <p14:creationId xmlns:p14="http://schemas.microsoft.com/office/powerpoint/2010/main" val="333798466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EBDAAA1C-DA5B-44D6-B2EE-B9FE541F32B4}" type="datetimeFigureOut">
              <a:rPr lang="en-US"/>
              <a:pPr>
                <a:defRPr/>
              </a:pPr>
              <a:t>3/6/2021</a:t>
            </a:fld>
            <a:endParaRPr lang="en-US"/>
          </a:p>
        </p:txBody>
      </p:sp>
      <p:sp>
        <p:nvSpPr>
          <p:cNvPr id="4" name="Footer Placeholder 3"/>
          <p:cNvSpPr>
            <a:spLocks noGrp="1"/>
          </p:cNvSpPr>
          <p:nvPr>
            <p:ph type="ftr" sz="quarter" idx="11"/>
          </p:nvPr>
        </p:nvSpPr>
        <p:spPr/>
        <p:txBody>
          <a:bodyPr/>
          <a:lstStyle>
            <a:lvl1pPr>
              <a:defRPr/>
            </a:lvl1pPr>
          </a:lstStyle>
          <a:p>
            <a:pPr>
              <a:defRPr/>
            </a:pPr>
            <a:r>
              <a:rPr lang="en-US"/>
              <a:t>Business Champions School</a:t>
            </a:r>
          </a:p>
        </p:txBody>
      </p:sp>
      <p:sp>
        <p:nvSpPr>
          <p:cNvPr id="5" name="Slide Number Placeholder 4"/>
          <p:cNvSpPr>
            <a:spLocks noGrp="1"/>
          </p:cNvSpPr>
          <p:nvPr>
            <p:ph type="sldNum" sz="quarter" idx="12"/>
          </p:nvPr>
        </p:nvSpPr>
        <p:spPr/>
        <p:txBody>
          <a:bodyPr/>
          <a:lstStyle>
            <a:lvl1pPr>
              <a:defRPr/>
            </a:lvl1pPr>
          </a:lstStyle>
          <a:p>
            <a:pPr>
              <a:defRPr/>
            </a:pPr>
            <a:fld id="{647D3577-A863-4313-AC6A-604885455CFC}" type="slidenum">
              <a:rPr lang="en-US"/>
              <a:pPr>
                <a:defRPr/>
              </a:pPr>
              <a:t>‹#›</a:t>
            </a:fld>
            <a:endParaRPr lang="en-US"/>
          </a:p>
        </p:txBody>
      </p:sp>
    </p:spTree>
    <p:extLst>
      <p:ext uri="{BB962C8B-B14F-4D97-AF65-F5344CB8AC3E}">
        <p14:creationId xmlns:p14="http://schemas.microsoft.com/office/powerpoint/2010/main" val="304688775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3175" y="6400800"/>
            <a:ext cx="9140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2"/>
          <p:cNvSpPr/>
          <p:nvPr/>
        </p:nvSpPr>
        <p:spPr>
          <a:xfrm>
            <a:off x="0" y="6334125"/>
            <a:ext cx="9142413" cy="6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1E52E1CE-3350-40DE-8B14-5F81DB08282B}" type="datetimeFigureOut">
              <a:rPr lang="en-US"/>
              <a:pPr>
                <a:defRPr/>
              </a:pPr>
              <a:t>3/6/2021</a:t>
            </a:fld>
            <a:endParaRPr lang="en-US"/>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en-US"/>
          </a:p>
        </p:txBody>
      </p:sp>
      <p:sp>
        <p:nvSpPr>
          <p:cNvPr id="6" name="Slide Number Placeholder 8"/>
          <p:cNvSpPr>
            <a:spLocks noGrp="1"/>
          </p:cNvSpPr>
          <p:nvPr>
            <p:ph type="sldNum" sz="quarter" idx="12"/>
          </p:nvPr>
        </p:nvSpPr>
        <p:spPr/>
        <p:txBody>
          <a:bodyPr/>
          <a:lstStyle>
            <a:lvl1pPr>
              <a:defRPr/>
            </a:lvl1pPr>
          </a:lstStyle>
          <a:p>
            <a:pPr>
              <a:defRPr/>
            </a:pPr>
            <a:fld id="{7C82174E-9B64-48CD-9E5F-EE0DA56520EB}" type="slidenum">
              <a:rPr lang="en-US"/>
              <a:pPr>
                <a:defRPr/>
              </a:pPr>
              <a:t>‹#›</a:t>
            </a:fld>
            <a:endParaRPr lang="en-US" dirty="0"/>
          </a:p>
        </p:txBody>
      </p:sp>
    </p:spTree>
    <p:extLst>
      <p:ext uri="{BB962C8B-B14F-4D97-AF65-F5344CB8AC3E}">
        <p14:creationId xmlns:p14="http://schemas.microsoft.com/office/powerpoint/2010/main" val="211325332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3038475"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3030538" y="0"/>
            <a:ext cx="47625"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7" name="Date Placeholder 4"/>
          <p:cNvSpPr>
            <a:spLocks noGrp="1"/>
          </p:cNvSpPr>
          <p:nvPr>
            <p:ph type="dt" sz="half" idx="10"/>
          </p:nvPr>
        </p:nvSpPr>
        <p:spPr>
          <a:xfrm>
            <a:off x="349250" y="6459538"/>
            <a:ext cx="1963738" cy="365125"/>
          </a:xfrm>
        </p:spPr>
        <p:txBody>
          <a:bodyPr/>
          <a:lstStyle>
            <a:lvl1pPr algn="l">
              <a:defRPr/>
            </a:lvl1pPr>
          </a:lstStyle>
          <a:p>
            <a:pPr>
              <a:defRPr/>
            </a:pPr>
            <a:fld id="{0B2600A7-831E-492A-868E-74671755EB5E}" type="datetimeFigureOut">
              <a:rPr lang="en-US"/>
              <a:pPr>
                <a:defRPr/>
              </a:pPr>
              <a:t>3/6/2021</a:t>
            </a:fld>
            <a:endParaRPr lang="en-US"/>
          </a:p>
        </p:txBody>
      </p:sp>
      <p:sp>
        <p:nvSpPr>
          <p:cNvPr id="8" name="Footer Placeholder 5"/>
          <p:cNvSpPr>
            <a:spLocks noGrp="1"/>
          </p:cNvSpPr>
          <p:nvPr>
            <p:ph type="ftr" sz="quarter" idx="11"/>
          </p:nvPr>
        </p:nvSpPr>
        <p:spPr>
          <a:xfrm>
            <a:off x="3600450" y="6459538"/>
            <a:ext cx="3486150" cy="365125"/>
          </a:xfrm>
        </p:spPr>
        <p:txBody>
          <a:bodyPr/>
          <a:lstStyle>
            <a:lvl1pPr algn="l">
              <a:defRPr>
                <a:solidFill>
                  <a:srgbClr val="46464A"/>
                </a:solidFill>
              </a:defRPr>
            </a:lvl1pPr>
          </a:lstStyle>
          <a:p>
            <a:pPr>
              <a:defRPr/>
            </a:pPr>
            <a:r>
              <a:rPr lang="en-US"/>
              <a:t>Business Champions School</a:t>
            </a:r>
            <a:endParaRPr lang="en-US" dirty="0">
              <a:solidFill>
                <a:srgbClr val="344068"/>
              </a:solidFill>
            </a:endParaRPr>
          </a:p>
        </p:txBody>
      </p:sp>
      <p:sp>
        <p:nvSpPr>
          <p:cNvPr id="9" name="Slide Number Placeholder 6"/>
          <p:cNvSpPr>
            <a:spLocks noGrp="1"/>
          </p:cNvSpPr>
          <p:nvPr>
            <p:ph type="sldNum" sz="quarter" idx="12"/>
          </p:nvPr>
        </p:nvSpPr>
        <p:spPr/>
        <p:txBody>
          <a:bodyPr/>
          <a:lstStyle>
            <a:lvl1pPr>
              <a:defRPr>
                <a:solidFill>
                  <a:srgbClr val="46464A"/>
                </a:solidFill>
              </a:defRPr>
            </a:lvl1pPr>
          </a:lstStyle>
          <a:p>
            <a:pPr>
              <a:defRPr/>
            </a:pPr>
            <a:fld id="{662FC9F8-0434-4286-AC34-F40EB283EB8B}" type="slidenum">
              <a:rPr lang="en-US"/>
              <a:pPr>
                <a:defRPr/>
              </a:pPr>
              <a:t>‹#›</a:t>
            </a:fld>
            <a:endParaRPr lang="en-US"/>
          </a:p>
        </p:txBody>
      </p:sp>
    </p:spTree>
    <p:extLst>
      <p:ext uri="{BB962C8B-B14F-4D97-AF65-F5344CB8AC3E}">
        <p14:creationId xmlns:p14="http://schemas.microsoft.com/office/powerpoint/2010/main" val="66283393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4953000"/>
            <a:ext cx="9142413"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0" y="4914900"/>
            <a:ext cx="9142413" cy="6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22960" y="5907024"/>
            <a:ext cx="7584948" cy="59436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7" name="Date Placeholder 4"/>
          <p:cNvSpPr>
            <a:spLocks noGrp="1"/>
          </p:cNvSpPr>
          <p:nvPr>
            <p:ph type="dt" sz="half" idx="10"/>
          </p:nvPr>
        </p:nvSpPr>
        <p:spPr/>
        <p:txBody>
          <a:bodyPr/>
          <a:lstStyle>
            <a:lvl1pPr>
              <a:defRPr/>
            </a:lvl1pPr>
          </a:lstStyle>
          <a:p>
            <a:pPr>
              <a:defRPr/>
            </a:pPr>
            <a:fld id="{4B49E313-CE15-4726-B1BF-E9ECD1B730EB}" type="datetimeFigureOut">
              <a:rPr lang="en-US"/>
              <a:pPr>
                <a:defRPr/>
              </a:pPr>
              <a:t>3/6/2021</a:t>
            </a:fld>
            <a:endParaRPr lang="en-US"/>
          </a:p>
        </p:txBody>
      </p:sp>
      <p:sp>
        <p:nvSpPr>
          <p:cNvPr id="8" name="Footer Placeholder 5"/>
          <p:cNvSpPr>
            <a:spLocks noGrp="1"/>
          </p:cNvSpPr>
          <p:nvPr>
            <p:ph type="ftr" sz="quarter" idx="11"/>
          </p:nvPr>
        </p:nvSpPr>
        <p:spPr/>
        <p:txBody>
          <a:bodyPr/>
          <a:lstStyle>
            <a:lvl1pPr>
              <a:defRPr/>
            </a:lvl1pPr>
          </a:lstStyle>
          <a:p>
            <a:pPr>
              <a:defRPr/>
            </a:pPr>
            <a:r>
              <a:rPr lang="en-US"/>
              <a:t>Business Champions School</a:t>
            </a:r>
          </a:p>
        </p:txBody>
      </p:sp>
      <p:sp>
        <p:nvSpPr>
          <p:cNvPr id="9" name="Slide Number Placeholder 6"/>
          <p:cNvSpPr>
            <a:spLocks noGrp="1"/>
          </p:cNvSpPr>
          <p:nvPr>
            <p:ph type="sldNum" sz="quarter" idx="12"/>
          </p:nvPr>
        </p:nvSpPr>
        <p:spPr/>
        <p:txBody>
          <a:bodyPr/>
          <a:lstStyle>
            <a:lvl1pPr>
              <a:defRPr/>
            </a:lvl1pPr>
          </a:lstStyle>
          <a:p>
            <a:pPr>
              <a:defRPr/>
            </a:pPr>
            <a:fld id="{A9A1A4EF-538B-4699-9E27-C19DEB4F68D9}" type="slidenum">
              <a:rPr lang="en-US"/>
              <a:pPr>
                <a:defRPr/>
              </a:pPr>
              <a:t>‹#›</a:t>
            </a:fld>
            <a:endParaRPr lang="en-US"/>
          </a:p>
        </p:txBody>
      </p:sp>
    </p:spTree>
    <p:extLst>
      <p:ext uri="{BB962C8B-B14F-4D97-AF65-F5344CB8AC3E}">
        <p14:creationId xmlns:p14="http://schemas.microsoft.com/office/powerpoint/2010/main" val="31503629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4E2C41-7FAB-43F1-9E04-AB818579B811}" type="datetimeFigureOut">
              <a:rPr lang="en-US"/>
              <a:pPr>
                <a:defRPr/>
              </a:pPr>
              <a:t>3/6/2021</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p:cNvSpPr>
            <a:spLocks noGrp="1"/>
          </p:cNvSpPr>
          <p:nvPr>
            <p:ph type="sldNum" sz="quarter" idx="12"/>
          </p:nvPr>
        </p:nvSpPr>
        <p:spPr/>
        <p:txBody>
          <a:bodyPr/>
          <a:lstStyle>
            <a:lvl1pPr>
              <a:defRPr/>
            </a:lvl1pPr>
          </a:lstStyle>
          <a:p>
            <a:pPr>
              <a:defRPr/>
            </a:pPr>
            <a:fld id="{F14C3CF4-1D32-4973-A56A-6BAF8EC34632}" type="slidenum">
              <a:rPr lang="en-US"/>
              <a:pPr>
                <a:defRPr/>
              </a:pPr>
              <a:t>‹#›</a:t>
            </a:fld>
            <a:endParaRPr lang="en-US"/>
          </a:p>
        </p:txBody>
      </p:sp>
    </p:spTree>
    <p:extLst>
      <p:ext uri="{BB962C8B-B14F-4D97-AF65-F5344CB8AC3E}">
        <p14:creationId xmlns:p14="http://schemas.microsoft.com/office/powerpoint/2010/main" val="168115781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a:xfrm>
            <a:off x="3175" y="6400800"/>
            <a:ext cx="9140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0" y="6334125"/>
            <a:ext cx="9142413" cy="63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3"/>
          <p:cNvSpPr>
            <a:spLocks noGrp="1"/>
          </p:cNvSpPr>
          <p:nvPr>
            <p:ph type="dt" sz="half" idx="10"/>
          </p:nvPr>
        </p:nvSpPr>
        <p:spPr/>
        <p:txBody>
          <a:bodyPr/>
          <a:lstStyle>
            <a:lvl1pPr>
              <a:defRPr/>
            </a:lvl1pPr>
          </a:lstStyle>
          <a:p>
            <a:pPr>
              <a:defRPr/>
            </a:pPr>
            <a:fld id="{6366D6C3-BC6E-44B8-BEAD-4218C363EFE1}" type="datetimeFigureOut">
              <a:rPr lang="en-US"/>
              <a:pPr>
                <a:defRPr/>
              </a:pPr>
              <a:t>3/6/2021</a:t>
            </a:fld>
            <a:endParaRPr lang="en-US"/>
          </a:p>
        </p:txBody>
      </p:sp>
      <p:sp>
        <p:nvSpPr>
          <p:cNvPr id="7" name="Footer Placeholder 4"/>
          <p:cNvSpPr>
            <a:spLocks noGrp="1"/>
          </p:cNvSpPr>
          <p:nvPr>
            <p:ph type="ftr" sz="quarter" idx="11"/>
          </p:nvPr>
        </p:nvSpPr>
        <p:spPr/>
        <p:txBody>
          <a:bodyPr/>
          <a:lstStyle>
            <a:lvl1pPr>
              <a:defRPr/>
            </a:lvl1pPr>
          </a:lstStyle>
          <a:p>
            <a:pPr>
              <a:defRPr/>
            </a:pPr>
            <a:r>
              <a:rPr lang="en-US"/>
              <a:t>Business Champions School</a:t>
            </a:r>
          </a:p>
        </p:txBody>
      </p:sp>
      <p:sp>
        <p:nvSpPr>
          <p:cNvPr id="8" name="Slide Number Placeholder 5"/>
          <p:cNvSpPr>
            <a:spLocks noGrp="1"/>
          </p:cNvSpPr>
          <p:nvPr>
            <p:ph type="sldNum" sz="quarter" idx="12"/>
          </p:nvPr>
        </p:nvSpPr>
        <p:spPr/>
        <p:txBody>
          <a:bodyPr/>
          <a:lstStyle>
            <a:lvl1pPr>
              <a:defRPr/>
            </a:lvl1pPr>
          </a:lstStyle>
          <a:p>
            <a:pPr>
              <a:defRPr/>
            </a:pPr>
            <a:fld id="{D2C77F77-2E4F-42BF-9799-A1E86B1BE31F}" type="slidenum">
              <a:rPr lang="en-US"/>
              <a:pPr>
                <a:defRPr/>
              </a:pPr>
              <a:t>‹#›</a:t>
            </a:fld>
            <a:endParaRPr lang="en-US"/>
          </a:p>
        </p:txBody>
      </p:sp>
    </p:spTree>
    <p:extLst>
      <p:ext uri="{BB962C8B-B14F-4D97-AF65-F5344CB8AC3E}">
        <p14:creationId xmlns:p14="http://schemas.microsoft.com/office/powerpoint/2010/main" val="41188294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chemeClr val="tx1"/>
                </a:solidFill>
              </a:defRPr>
            </a:lvl1pPr>
          </a:lstStyle>
          <a:p>
            <a:r>
              <a:rPr lang="en-US" dirty="0" smtClean="0"/>
              <a:t>Click to edit Master title style</a:t>
            </a:r>
            <a:endParaRPr lang="ar-JO" dirty="0"/>
          </a:p>
        </p:txBody>
      </p:sp>
      <p:sp>
        <p:nvSpPr>
          <p:cNvPr id="3" name="Date Placeholder 3"/>
          <p:cNvSpPr>
            <a:spLocks noGrp="1"/>
          </p:cNvSpPr>
          <p:nvPr>
            <p:ph type="dt" sz="half" idx="10"/>
          </p:nvPr>
        </p:nvSpPr>
        <p:spPr/>
        <p:txBody>
          <a:bodyPr/>
          <a:lstStyle>
            <a:lvl1pPr>
              <a:defRPr/>
            </a:lvl1pPr>
          </a:lstStyle>
          <a:p>
            <a:pPr>
              <a:defRPr/>
            </a:pPr>
            <a:fld id="{FD42D6CE-E38E-4533-87CC-922AB9D1FAC3}" type="datetimeFigureOut">
              <a:rPr lang="en-US"/>
              <a:pPr>
                <a:defRPr/>
              </a:pPr>
              <a:t>3/6/2021</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a:t>Business Champions School</a:t>
            </a: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1BF4AC27-3960-4710-98FF-A0E52B199B07}" type="slidenum">
              <a:rPr lang="en-US"/>
              <a:pPr>
                <a:defRPr/>
              </a:pPr>
              <a:t>‹#›</a:t>
            </a:fld>
            <a:endParaRPr lang="en-US"/>
          </a:p>
        </p:txBody>
      </p:sp>
    </p:spTree>
    <p:extLst>
      <p:ext uri="{BB962C8B-B14F-4D97-AF65-F5344CB8AC3E}">
        <p14:creationId xmlns:p14="http://schemas.microsoft.com/office/powerpoint/2010/main" val="927791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rot="10800000">
            <a:off x="0" y="0"/>
            <a:ext cx="347663"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tabLst>
                <a:tab pos="177800" algn="l"/>
              </a:tabLst>
              <a:defRPr sz="3200">
                <a:solidFill>
                  <a:schemeClr val="tx1"/>
                </a:solidFill>
                <a:latin typeface="Arial" panose="020B0604020202020204" pitchFamily="34" charset="0"/>
              </a:defRPr>
            </a:lvl1pPr>
            <a:lvl2pPr marL="742950" indent="-285750">
              <a:tabLst>
                <a:tab pos="177800" algn="l"/>
              </a:tabLst>
              <a:defRPr sz="3200">
                <a:solidFill>
                  <a:schemeClr val="tx1"/>
                </a:solidFill>
                <a:latin typeface="Arial" panose="020B0604020202020204" pitchFamily="34" charset="0"/>
              </a:defRPr>
            </a:lvl2pPr>
            <a:lvl3pPr marL="1143000" indent="-228600">
              <a:tabLst>
                <a:tab pos="177800" algn="l"/>
              </a:tabLst>
              <a:defRPr sz="3200">
                <a:solidFill>
                  <a:schemeClr val="tx1"/>
                </a:solidFill>
                <a:latin typeface="Arial" panose="020B0604020202020204" pitchFamily="34" charset="0"/>
              </a:defRPr>
            </a:lvl3pPr>
            <a:lvl4pPr marL="1600200" indent="-228600">
              <a:tabLst>
                <a:tab pos="177800" algn="l"/>
              </a:tabLst>
              <a:defRPr sz="3200">
                <a:solidFill>
                  <a:schemeClr val="tx1"/>
                </a:solidFill>
                <a:latin typeface="Arial" panose="020B0604020202020204" pitchFamily="34" charset="0"/>
              </a:defRPr>
            </a:lvl4pPr>
            <a:lvl5pPr marL="2057400" indent="-228600">
              <a:tabLst>
                <a:tab pos="177800" algn="l"/>
              </a:tabLst>
              <a:defRPr sz="3200">
                <a:solidFill>
                  <a:schemeClr val="tx1"/>
                </a:solidFill>
                <a:latin typeface="Arial" panose="020B0604020202020204" pitchFamily="34" charset="0"/>
              </a:defRPr>
            </a:lvl5pPr>
            <a:lvl6pPr marL="2514600" indent="-228600" eaLnBrk="0" fontAlgn="base" hangingPunct="0">
              <a:spcBef>
                <a:spcPct val="0"/>
              </a:spcBef>
              <a:spcAft>
                <a:spcPct val="0"/>
              </a:spcAft>
              <a:tabLst>
                <a:tab pos="177800" algn="l"/>
              </a:tabLst>
              <a:defRPr sz="3200">
                <a:solidFill>
                  <a:schemeClr val="tx1"/>
                </a:solidFill>
                <a:latin typeface="Arial" panose="020B0604020202020204" pitchFamily="34" charset="0"/>
              </a:defRPr>
            </a:lvl6pPr>
            <a:lvl7pPr marL="2971800" indent="-228600" eaLnBrk="0" fontAlgn="base" hangingPunct="0">
              <a:spcBef>
                <a:spcPct val="0"/>
              </a:spcBef>
              <a:spcAft>
                <a:spcPct val="0"/>
              </a:spcAft>
              <a:tabLst>
                <a:tab pos="177800" algn="l"/>
              </a:tabLst>
              <a:defRPr sz="3200">
                <a:solidFill>
                  <a:schemeClr val="tx1"/>
                </a:solidFill>
                <a:latin typeface="Arial" panose="020B0604020202020204" pitchFamily="34" charset="0"/>
              </a:defRPr>
            </a:lvl7pPr>
            <a:lvl8pPr marL="3429000" indent="-228600" eaLnBrk="0" fontAlgn="base" hangingPunct="0">
              <a:spcBef>
                <a:spcPct val="0"/>
              </a:spcBef>
              <a:spcAft>
                <a:spcPct val="0"/>
              </a:spcAft>
              <a:tabLst>
                <a:tab pos="177800" algn="l"/>
              </a:tabLst>
              <a:defRPr sz="3200">
                <a:solidFill>
                  <a:schemeClr val="tx1"/>
                </a:solidFill>
                <a:latin typeface="Arial" panose="020B0604020202020204" pitchFamily="34" charset="0"/>
              </a:defRPr>
            </a:lvl8pPr>
            <a:lvl9pPr marL="3886200" indent="-228600" eaLnBrk="0" fontAlgn="base" hangingPunct="0">
              <a:spcBef>
                <a:spcPct val="0"/>
              </a:spcBef>
              <a:spcAft>
                <a:spcPct val="0"/>
              </a:spcAft>
              <a:tabLst>
                <a:tab pos="177800" algn="l"/>
              </a:tabLst>
              <a:defRPr sz="3200">
                <a:solidFill>
                  <a:schemeClr val="tx1"/>
                </a:solidFill>
                <a:latin typeface="Arial" panose="020B0604020202020204" pitchFamily="34" charset="0"/>
              </a:defRPr>
            </a:lvl9pPr>
          </a:lstStyle>
          <a:p>
            <a:pPr algn="ctr" eaLnBrk="1" hangingPunct="1">
              <a:defRPr/>
            </a:pPr>
            <a:endParaRPr lang="ar-JO" altLang="ar-JO" sz="4000" smtClean="0">
              <a:solidFill>
                <a:srgbClr val="003366"/>
              </a:solidFill>
            </a:endParaRPr>
          </a:p>
        </p:txBody>
      </p:sp>
      <p:sp>
        <p:nvSpPr>
          <p:cNvPr id="1027" name="Rectangle 3"/>
          <p:cNvSpPr>
            <a:spLocks noChangeArrowheads="1"/>
          </p:cNvSpPr>
          <p:nvPr userDrawn="1"/>
        </p:nvSpPr>
        <p:spPr bwMode="auto">
          <a:xfrm>
            <a:off x="381000" y="1447800"/>
            <a:ext cx="7620000" cy="4876800"/>
          </a:xfrm>
          <a:prstGeom prst="rect">
            <a:avLst/>
          </a:prstGeom>
          <a:solidFill>
            <a:schemeClr val="bg1">
              <a:alpha val="56078"/>
            </a:schemeClr>
          </a:solidFill>
          <a:ln w="9525">
            <a:solidFill>
              <a:schemeClr val="tx1"/>
            </a:solidFill>
            <a:miter lim="800000"/>
            <a:headEnd/>
            <a:tailEnd/>
          </a:ln>
        </p:spPr>
        <p:txBody>
          <a:bodyPr wrap="none" anchor="ct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defRPr/>
            </a:pPr>
            <a:endParaRPr lang="ar-JO" altLang="ar-JO" smtClean="0"/>
          </a:p>
        </p:txBody>
      </p:sp>
      <p:sp>
        <p:nvSpPr>
          <p:cNvPr id="1028" name="Rectangle 4"/>
          <p:cNvSpPr>
            <a:spLocks noGrp="1" noChangeArrowheads="1"/>
          </p:cNvSpPr>
          <p:nvPr>
            <p:ph type="body" idx="1"/>
          </p:nvPr>
        </p:nvSpPr>
        <p:spPr bwMode="auto">
          <a:xfrm>
            <a:off x="381000" y="1447800"/>
            <a:ext cx="8153400" cy="4876800"/>
          </a:xfrm>
          <a:prstGeom prst="rect">
            <a:avLst/>
          </a:prstGeom>
          <a:solidFill>
            <a:schemeClr val="bg1"/>
          </a:solidFill>
          <a:ln w="12700">
            <a:solidFill>
              <a:schemeClr val="bg1"/>
            </a:solidFill>
            <a:miter lim="800000"/>
            <a:headEnd/>
            <a:tailEnd/>
          </a:ln>
        </p:spPr>
        <p:txBody>
          <a:bodyPr vert="horz" wrap="square" lIns="91440" tIns="45720" rIns="91440" bIns="45720" numCol="1" anchor="t" anchorCtr="0" compatLnSpc="1">
            <a:prstTxWarp prst="textNoShape">
              <a:avLst/>
            </a:prstTxWarp>
          </a:bodyPr>
          <a:lstStyle/>
          <a:p>
            <a:pPr lvl="0"/>
            <a:r>
              <a:rPr lang="en-US" altLang="ar-JO" smtClean="0"/>
              <a:t>Click to edit Master text styles</a:t>
            </a:r>
          </a:p>
          <a:p>
            <a:pPr lvl="1"/>
            <a:r>
              <a:rPr lang="en-US" altLang="ar-JO" smtClean="0"/>
              <a:t>Second level</a:t>
            </a:r>
          </a:p>
          <a:p>
            <a:pPr lvl="2"/>
            <a:r>
              <a:rPr lang="en-US" altLang="ar-JO" smtClean="0"/>
              <a:t>Third level</a:t>
            </a:r>
          </a:p>
          <a:p>
            <a:pPr lvl="3"/>
            <a:r>
              <a:rPr lang="en-US" altLang="ar-JO" smtClean="0"/>
              <a:t>Fourth level</a:t>
            </a:r>
          </a:p>
          <a:p>
            <a:pPr lvl="4"/>
            <a:r>
              <a:rPr lang="en-US" altLang="ar-JO" smtClean="0"/>
              <a:t>Fifth level</a:t>
            </a:r>
          </a:p>
        </p:txBody>
      </p:sp>
      <p:sp>
        <p:nvSpPr>
          <p:cNvPr id="1029" name="Rectangle 5"/>
          <p:cNvSpPr>
            <a:spLocks noChangeArrowheads="1"/>
          </p:cNvSpPr>
          <p:nvPr userDrawn="1"/>
        </p:nvSpPr>
        <p:spPr bwMode="auto">
          <a:xfrm>
            <a:off x="304800" y="228600"/>
            <a:ext cx="8305800" cy="838200"/>
          </a:xfrm>
          <a:prstGeom prst="rect">
            <a:avLst/>
          </a:prstGeom>
          <a:solidFill>
            <a:schemeClr val="bg1">
              <a:alpha val="56078"/>
            </a:schemeClr>
          </a:solidFill>
          <a:ln w="9525">
            <a:solidFill>
              <a:schemeClr val="tx1"/>
            </a:solidFill>
            <a:miter lim="800000"/>
            <a:headEnd/>
            <a:tailEnd/>
          </a:ln>
        </p:spPr>
        <p:txBody>
          <a:bodyPr wrap="none" anchor="ct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defRPr/>
            </a:pPr>
            <a:endParaRPr lang="ar-JO" altLang="ar-JO" smtClean="0"/>
          </a:p>
        </p:txBody>
      </p:sp>
      <p:sp>
        <p:nvSpPr>
          <p:cNvPr id="1269766" name="Rectangle 6"/>
          <p:cNvSpPr>
            <a:spLocks noGrp="1" noChangeArrowheads="1"/>
          </p:cNvSpPr>
          <p:nvPr>
            <p:ph type="title"/>
          </p:nvPr>
        </p:nvSpPr>
        <p:spPr bwMode="auto">
          <a:xfrm>
            <a:off x="304800" y="228600"/>
            <a:ext cx="8305800" cy="990600"/>
          </a:xfrm>
          <a:prstGeom prst="rect">
            <a:avLst/>
          </a:prstGeom>
          <a:solidFill>
            <a:schemeClr val="bg1"/>
          </a:solidFill>
          <a:ln w="9525">
            <a:solidFill>
              <a:schemeClr val="bg1"/>
            </a:solid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269768" name="Rectangle 8"/>
          <p:cNvSpPr>
            <a:spLocks noGrp="1" noChangeArrowheads="1"/>
          </p:cNvSpPr>
          <p:nvPr>
            <p:ph type="sldNum" sz="quarter" idx="4"/>
          </p:nvPr>
        </p:nvSpPr>
        <p:spPr bwMode="auto">
          <a:xfrm>
            <a:off x="0" y="6324600"/>
            <a:ext cx="609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r>
              <a:rPr lang="en-US" altLang="ar-JO"/>
              <a:t>12-</a:t>
            </a:r>
            <a:fld id="{9CDE233E-9F57-4239-908E-660020B68853}" type="slidenum">
              <a:rPr lang="en-US" altLang="ar-JO"/>
              <a:pPr>
                <a:defRPr/>
              </a:pPr>
              <a:t>‹#›</a:t>
            </a:fld>
            <a:endParaRPr lang="en-US" altLang="ar-JO"/>
          </a:p>
        </p:txBody>
      </p:sp>
    </p:spTree>
  </p:cSld>
  <p:clrMap bg1="lt1" tx1="dk1" bg2="lt2" tx2="dk2" accent1="accent1" accent2="accent2" accent3="accent3" accent4="accent4" accent5="accent5" accent6="accent6" hlink="hlink" folHlink="folHlink"/>
  <p:sldLayoutIdLst>
    <p:sldLayoutId id="2147484181" r:id="rId1"/>
    <p:sldLayoutId id="2147484141" r:id="rId2"/>
    <p:sldLayoutId id="2147484142" r:id="rId3"/>
    <p:sldLayoutId id="2147484143" r:id="rId4"/>
    <p:sldLayoutId id="2147484144" r:id="rId5"/>
    <p:sldLayoutId id="2147484145" r:id="rId6"/>
    <p:sldLayoutId id="2147484146" r:id="rId7"/>
    <p:sldLayoutId id="2147484147" r:id="rId8"/>
    <p:sldLayoutId id="2147484148" r:id="rId9"/>
    <p:sldLayoutId id="2147484149" r:id="rId10"/>
    <p:sldLayoutId id="2147484150" r:id="rId11"/>
  </p:sldLayoutIdLst>
  <p:transition/>
  <p:timing>
    <p:tnLst>
      <p:par>
        <p:cTn id="1" dur="indefinite" restart="never" nodeType="tmRoot"/>
      </p:par>
    </p:tnLst>
  </p:timing>
  <p:hf hdr="0" ftr="0" dt="0"/>
  <p:txStyles>
    <p:titleStyle>
      <a:lvl1pPr algn="l" rtl="0" eaLnBrk="0" fontAlgn="base" hangingPunct="0">
        <a:spcBef>
          <a:spcPct val="0"/>
        </a:spcBef>
        <a:spcAft>
          <a:spcPct val="0"/>
        </a:spcAft>
        <a:defRPr sz="4000" b="1">
          <a:solidFill>
            <a:srgbClr val="67422C"/>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2pPr>
      <a:lvl3pPr algn="l" rtl="0" eaLnBrk="0" fontAlgn="base" hangingPunct="0">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3pPr>
      <a:lvl4pPr algn="l" rtl="0" eaLnBrk="0" fontAlgn="base" hangingPunct="0">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4pPr>
      <a:lvl5pPr algn="l" rtl="0" eaLnBrk="0" fontAlgn="base" hangingPunct="0">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5pPr>
      <a:lvl6pPr marL="457200" algn="l" rtl="0" fontAlgn="base">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6pPr>
      <a:lvl7pPr marL="914400" algn="l" rtl="0" fontAlgn="base">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7pPr>
      <a:lvl8pPr marL="1371600" algn="l" rtl="0" fontAlgn="base">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8pPr>
      <a:lvl9pPr marL="1828800" algn="l" rtl="0" fontAlgn="base">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9pPr>
    </p:titleStyle>
    <p:bodyStyle>
      <a:lvl1pPr marL="342900" indent="-342900" algn="l" rtl="0" eaLnBrk="0" fontAlgn="base" hangingPunct="0">
        <a:spcBef>
          <a:spcPct val="20000"/>
        </a:spcBef>
        <a:spcAft>
          <a:spcPct val="0"/>
        </a:spcAft>
        <a:buClr>
          <a:srgbClr val="67422C"/>
        </a:buClr>
        <a:buChar char="o"/>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67422C"/>
        </a:buClr>
        <a:buChar char="o"/>
        <a:defRPr sz="2800">
          <a:solidFill>
            <a:schemeClr val="tx1"/>
          </a:solidFill>
          <a:latin typeface="+mn-lt"/>
        </a:defRPr>
      </a:lvl2pPr>
      <a:lvl3pPr marL="1143000" indent="-228600" algn="l" rtl="0" eaLnBrk="0" fontAlgn="base" hangingPunct="0">
        <a:spcBef>
          <a:spcPct val="20000"/>
        </a:spcBef>
        <a:spcAft>
          <a:spcPct val="0"/>
        </a:spcAft>
        <a:buClr>
          <a:srgbClr val="67422C"/>
        </a:buClr>
        <a:buChar char="o"/>
        <a:defRPr sz="2400">
          <a:solidFill>
            <a:schemeClr val="tx1"/>
          </a:solidFill>
          <a:latin typeface="+mn-lt"/>
        </a:defRPr>
      </a:lvl3pPr>
      <a:lvl4pPr marL="1600200" indent="-228600" algn="l" rtl="0" eaLnBrk="0" fontAlgn="base" hangingPunct="0">
        <a:spcBef>
          <a:spcPct val="20000"/>
        </a:spcBef>
        <a:spcAft>
          <a:spcPct val="0"/>
        </a:spcAft>
        <a:buClr>
          <a:srgbClr val="67422C"/>
        </a:buClr>
        <a:buChar char="o"/>
        <a:defRPr sz="2000">
          <a:solidFill>
            <a:schemeClr val="tx1"/>
          </a:solidFill>
          <a:latin typeface="+mn-lt"/>
        </a:defRPr>
      </a:lvl4pPr>
      <a:lvl5pPr marL="2057400" indent="-228600" algn="l" rtl="0" eaLnBrk="0" fontAlgn="base" hangingPunct="0">
        <a:spcBef>
          <a:spcPct val="20000"/>
        </a:spcBef>
        <a:spcAft>
          <a:spcPct val="0"/>
        </a:spcAft>
        <a:buClr>
          <a:srgbClr val="67422C"/>
        </a:buClr>
        <a:buChar char="o"/>
        <a:defRPr sz="2000">
          <a:solidFill>
            <a:schemeClr val="tx1"/>
          </a:solidFill>
          <a:latin typeface="+mn-lt"/>
        </a:defRPr>
      </a:lvl5pPr>
      <a:lvl6pPr marL="2514600" indent="-228600" algn="l" rtl="0" fontAlgn="base">
        <a:spcBef>
          <a:spcPct val="20000"/>
        </a:spcBef>
        <a:spcAft>
          <a:spcPct val="0"/>
        </a:spcAft>
        <a:buClr>
          <a:srgbClr val="67422C"/>
        </a:buClr>
        <a:buChar char="o"/>
        <a:defRPr sz="2000">
          <a:solidFill>
            <a:schemeClr val="tx1"/>
          </a:solidFill>
          <a:latin typeface="+mn-lt"/>
        </a:defRPr>
      </a:lvl6pPr>
      <a:lvl7pPr marL="2971800" indent="-228600" algn="l" rtl="0" fontAlgn="base">
        <a:spcBef>
          <a:spcPct val="20000"/>
        </a:spcBef>
        <a:spcAft>
          <a:spcPct val="0"/>
        </a:spcAft>
        <a:buClr>
          <a:srgbClr val="67422C"/>
        </a:buClr>
        <a:buChar char="o"/>
        <a:defRPr sz="2000">
          <a:solidFill>
            <a:schemeClr val="tx1"/>
          </a:solidFill>
          <a:latin typeface="+mn-lt"/>
        </a:defRPr>
      </a:lvl7pPr>
      <a:lvl8pPr marL="3429000" indent="-228600" algn="l" rtl="0" fontAlgn="base">
        <a:spcBef>
          <a:spcPct val="20000"/>
        </a:spcBef>
        <a:spcAft>
          <a:spcPct val="0"/>
        </a:spcAft>
        <a:buClr>
          <a:srgbClr val="67422C"/>
        </a:buClr>
        <a:buChar char="o"/>
        <a:defRPr sz="2000">
          <a:solidFill>
            <a:schemeClr val="tx1"/>
          </a:solidFill>
          <a:latin typeface="+mn-lt"/>
        </a:defRPr>
      </a:lvl8pPr>
      <a:lvl9pPr marL="3886200" indent="-228600" algn="l" rtl="0" fontAlgn="base">
        <a:spcBef>
          <a:spcPct val="20000"/>
        </a:spcBef>
        <a:spcAft>
          <a:spcPct val="0"/>
        </a:spcAft>
        <a:buClr>
          <a:srgbClr val="67422C"/>
        </a:buClr>
        <a:buChar char="o"/>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3"/>
          <p:cNvSpPr>
            <a:spLocks noGrp="1" noChangeArrowheads="1"/>
          </p:cNvSpPr>
          <p:nvPr>
            <p:ph type="body" idx="1"/>
          </p:nvPr>
        </p:nvSpPr>
        <p:spPr bwMode="auto">
          <a:xfrm>
            <a:off x="2057400" y="1524000"/>
            <a:ext cx="69342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ar-JO" smtClean="0"/>
              <a:t>Click to edit Master text styles</a:t>
            </a:r>
          </a:p>
          <a:p>
            <a:pPr lvl="1"/>
            <a:r>
              <a:rPr lang="en-US" altLang="ar-JO" smtClean="0"/>
              <a:t>Second level</a:t>
            </a:r>
          </a:p>
          <a:p>
            <a:pPr lvl="2"/>
            <a:r>
              <a:rPr lang="en-US" altLang="ar-JO" smtClean="0"/>
              <a:t>Third level</a:t>
            </a:r>
          </a:p>
          <a:p>
            <a:pPr lvl="3"/>
            <a:r>
              <a:rPr lang="en-US" altLang="ar-JO" smtClean="0"/>
              <a:t>Fourth level</a:t>
            </a:r>
          </a:p>
          <a:p>
            <a:pPr lvl="4"/>
            <a:r>
              <a:rPr lang="en-US" altLang="ar-JO" smtClean="0"/>
              <a:t>Fifth level</a:t>
            </a:r>
          </a:p>
        </p:txBody>
      </p:sp>
      <p:sp>
        <p:nvSpPr>
          <p:cNvPr id="1030" name="Rectangle 6"/>
          <p:cNvSpPr>
            <a:spLocks noGrp="1" noChangeArrowheads="1"/>
          </p:cNvSpPr>
          <p:nvPr>
            <p:ph type="sldNum" sz="quarter" idx="4"/>
          </p:nvPr>
        </p:nvSpPr>
        <p:spPr bwMode="auto">
          <a:xfrm>
            <a:off x="8382000" y="6553200"/>
            <a:ext cx="609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latin typeface="Times New Roman" panose="02020603050405020304" pitchFamily="18" charset="0"/>
              </a:defRPr>
            </a:lvl1pPr>
          </a:lstStyle>
          <a:p>
            <a:pPr>
              <a:defRPr/>
            </a:pPr>
            <a:r>
              <a:rPr lang="en-US" altLang="ar-JO"/>
              <a:t>12-</a:t>
            </a:r>
            <a:fld id="{3ACC666B-E2D9-4215-9882-01C1E42A1EF2}" type="slidenum">
              <a:rPr lang="en-US" altLang="ar-JO"/>
              <a:pPr>
                <a:defRPr/>
              </a:pPr>
              <a:t>‹#›</a:t>
            </a:fld>
            <a:endParaRPr lang="en-US" altLang="ar-JO"/>
          </a:p>
        </p:txBody>
      </p:sp>
    </p:spTree>
  </p:cSld>
  <p:clrMap bg1="lt1" tx1="dk1" bg2="lt2" tx2="dk2" accent1="accent1" accent2="accent2" accent3="accent3" accent4="accent4" accent5="accent5" accent6="accent6" hlink="hlink" folHlink="folHlink"/>
  <p:sldLayoutIdLst>
    <p:sldLayoutId id="2147484182" r:id="rId1"/>
    <p:sldLayoutId id="2147484183" r:id="rId2"/>
    <p:sldLayoutId id="2147484184" r:id="rId3"/>
    <p:sldLayoutId id="2147484151" r:id="rId4"/>
    <p:sldLayoutId id="2147484152" r:id="rId5"/>
    <p:sldLayoutId id="2147484153" r:id="rId6"/>
    <p:sldLayoutId id="2147484154" r:id="rId7"/>
    <p:sldLayoutId id="2147484155" r:id="rId8"/>
    <p:sldLayoutId id="2147484156" r:id="rId9"/>
    <p:sldLayoutId id="2147484157" r:id="rId10"/>
    <p:sldLayoutId id="2147484158"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lr>
          <a:srgbClr val="F6B14C"/>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F6B14C"/>
        </a:buClr>
        <a:buChar char="–"/>
        <a:defRPr sz="2800">
          <a:solidFill>
            <a:schemeClr val="tx1"/>
          </a:solidFill>
          <a:latin typeface="+mn-lt"/>
        </a:defRPr>
      </a:lvl2pPr>
      <a:lvl3pPr marL="1143000" indent="-228600" algn="l" rtl="0" eaLnBrk="0" fontAlgn="base" hangingPunct="0">
        <a:spcBef>
          <a:spcPct val="20000"/>
        </a:spcBef>
        <a:spcAft>
          <a:spcPct val="0"/>
        </a:spcAft>
        <a:buClr>
          <a:srgbClr val="F6B14C"/>
        </a:buClr>
        <a:buChar char="•"/>
        <a:defRPr sz="2400">
          <a:solidFill>
            <a:schemeClr val="tx1"/>
          </a:solidFill>
          <a:latin typeface="+mn-lt"/>
        </a:defRPr>
      </a:lvl3pPr>
      <a:lvl4pPr marL="1600200" indent="-228600" algn="l" rtl="0" eaLnBrk="0" fontAlgn="base" hangingPunct="0">
        <a:spcBef>
          <a:spcPct val="20000"/>
        </a:spcBef>
        <a:spcAft>
          <a:spcPct val="0"/>
        </a:spcAft>
        <a:buClr>
          <a:srgbClr val="F6B14C"/>
        </a:buClr>
        <a:buChar char="–"/>
        <a:defRPr sz="2000">
          <a:solidFill>
            <a:schemeClr val="tx1"/>
          </a:solidFill>
          <a:latin typeface="+mn-lt"/>
        </a:defRPr>
      </a:lvl4pPr>
      <a:lvl5pPr marL="2057400" indent="-228600" algn="l" rtl="0" eaLnBrk="0" fontAlgn="base" hangingPunct="0">
        <a:spcBef>
          <a:spcPct val="20000"/>
        </a:spcBef>
        <a:spcAft>
          <a:spcPct val="0"/>
        </a:spcAft>
        <a:buClr>
          <a:srgbClr val="F6B14C"/>
        </a:buClr>
        <a:buChar char="»"/>
        <a:defRPr sz="2000">
          <a:solidFill>
            <a:schemeClr val="tx1"/>
          </a:solidFill>
          <a:latin typeface="+mn-lt"/>
        </a:defRPr>
      </a:lvl5pPr>
      <a:lvl6pPr marL="2514600" indent="-228600" algn="l" rtl="0" eaLnBrk="1" fontAlgn="base" hangingPunct="1">
        <a:spcBef>
          <a:spcPct val="20000"/>
        </a:spcBef>
        <a:spcAft>
          <a:spcPct val="0"/>
        </a:spcAft>
        <a:buClr>
          <a:srgbClr val="F6B14C"/>
        </a:buClr>
        <a:buChar char="»"/>
        <a:defRPr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ext Box 8"/>
          <p:cNvSpPr txBox="1">
            <a:spLocks noChangeArrowheads="1"/>
          </p:cNvSpPr>
          <p:nvPr/>
        </p:nvSpPr>
        <p:spPr bwMode="auto">
          <a:xfrm>
            <a:off x="4800600" y="2514600"/>
            <a:ext cx="4800600" cy="173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defRPr/>
            </a:pPr>
            <a:r>
              <a:rPr lang="en-US" altLang="ar-JO" sz="5400" b="1" smtClean="0">
                <a:solidFill>
                  <a:schemeClr val="bg1"/>
                </a:solidFill>
              </a:rPr>
              <a:t>Fiscal </a:t>
            </a:r>
          </a:p>
          <a:p>
            <a:pPr algn="ctr" eaLnBrk="1" hangingPunct="1">
              <a:defRPr/>
            </a:pPr>
            <a:r>
              <a:rPr lang="en-US" altLang="ar-JO" sz="5400" b="1" smtClean="0">
                <a:solidFill>
                  <a:schemeClr val="bg1"/>
                </a:solidFill>
              </a:rPr>
              <a:t>Policy</a:t>
            </a:r>
          </a:p>
        </p:txBody>
      </p:sp>
      <p:sp>
        <p:nvSpPr>
          <p:cNvPr id="3075" name="Text Box 10"/>
          <p:cNvSpPr txBox="1">
            <a:spLocks noChangeArrowheads="1"/>
          </p:cNvSpPr>
          <p:nvPr/>
        </p:nvSpPr>
        <p:spPr bwMode="auto">
          <a:xfrm>
            <a:off x="5334000" y="5410200"/>
            <a:ext cx="35210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defRPr/>
            </a:pPr>
            <a:r>
              <a:rPr lang="en-US" altLang="ar-JO" sz="4800" b="1" smtClean="0">
                <a:solidFill>
                  <a:srgbClr val="F6B14C"/>
                </a:solidFill>
              </a:rPr>
              <a:t>Chapter 12</a:t>
            </a:r>
          </a:p>
        </p:txBody>
      </p:sp>
      <p:sp>
        <p:nvSpPr>
          <p:cNvPr id="3076" name="Text Box 12"/>
          <p:cNvSpPr txBox="1">
            <a:spLocks noChangeArrowheads="1"/>
          </p:cNvSpPr>
          <p:nvPr userDrawn="1"/>
        </p:nvSpPr>
        <p:spPr bwMode="auto">
          <a:xfrm>
            <a:off x="4600575" y="6477000"/>
            <a:ext cx="4429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r" eaLnBrk="1" hangingPunct="1">
              <a:spcBef>
                <a:spcPct val="50000"/>
              </a:spcBef>
              <a:defRPr/>
            </a:pPr>
            <a:r>
              <a:rPr lang="en-US" altLang="ar-JO" sz="1000" b="1" i="1" smtClean="0">
                <a:solidFill>
                  <a:schemeClr val="bg1"/>
                </a:solidFill>
                <a:latin typeface="Times New Roman" panose="02020603050405020304" pitchFamily="18" charset="0"/>
                <a:cs typeface="Arial" panose="020B0604020202020204" pitchFamily="34" charset="0"/>
              </a:rPr>
              <a:t>Copyright © 2011 by The McGraw-Hill Companies, Inc. All Rights Reserved.</a:t>
            </a:r>
          </a:p>
        </p:txBody>
      </p:sp>
      <p:sp>
        <p:nvSpPr>
          <p:cNvPr id="3077" name="Text Box 13"/>
          <p:cNvSpPr txBox="1">
            <a:spLocks noChangeArrowheads="1"/>
          </p:cNvSpPr>
          <p:nvPr userDrawn="1"/>
        </p:nvSpPr>
        <p:spPr bwMode="auto">
          <a:xfrm>
            <a:off x="76200" y="6477000"/>
            <a:ext cx="12573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spcBef>
                <a:spcPct val="50000"/>
              </a:spcBef>
              <a:defRPr/>
            </a:pPr>
            <a:r>
              <a:rPr lang="en-US" altLang="ar-JO" sz="1000" b="1" i="1" smtClean="0">
                <a:solidFill>
                  <a:schemeClr val="bg1"/>
                </a:solidFill>
                <a:latin typeface="Times New Roman" panose="02020603050405020304" pitchFamily="18" charset="0"/>
              </a:rPr>
              <a:t>McGraw-Hill/Irwin</a:t>
            </a:r>
          </a:p>
        </p:txBody>
      </p:sp>
    </p:spTree>
  </p:cSld>
  <p:clrMap bg1="lt1" tx1="dk1" bg2="lt2" tx2="dk2" accent1="accent1" accent2="accent2" accent3="accent3" accent4="accent4" accent5="accent5" accent6="accent6" hlink="hlink" folHlink="folHlink"/>
  <p:sldLayoutIdLst>
    <p:sldLayoutId id="2147484159" r:id="rId1"/>
    <p:sldLayoutId id="2147484160" r:id="rId2"/>
    <p:sldLayoutId id="2147484161" r:id="rId3"/>
    <p:sldLayoutId id="2147484162" r:id="rId4"/>
    <p:sldLayoutId id="2147484163" r:id="rId5"/>
    <p:sldLayoutId id="2147484164" r:id="rId6"/>
    <p:sldLayoutId id="2147484165" r:id="rId7"/>
    <p:sldLayoutId id="2147484166" r:id="rId8"/>
    <p:sldLayoutId id="2147484167" r:id="rId9"/>
    <p:sldLayoutId id="2147484168" r:id="rId10"/>
    <p:sldLayoutId id="214748416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lr>
          <a:srgbClr val="F6B14C"/>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F6B14C"/>
        </a:buClr>
        <a:buChar char="–"/>
        <a:defRPr sz="2800">
          <a:solidFill>
            <a:schemeClr val="tx1"/>
          </a:solidFill>
          <a:latin typeface="+mn-lt"/>
        </a:defRPr>
      </a:lvl2pPr>
      <a:lvl3pPr marL="1143000" indent="-228600" algn="l" rtl="0" eaLnBrk="0" fontAlgn="base" hangingPunct="0">
        <a:spcBef>
          <a:spcPct val="20000"/>
        </a:spcBef>
        <a:spcAft>
          <a:spcPct val="0"/>
        </a:spcAft>
        <a:buClr>
          <a:srgbClr val="F6B14C"/>
        </a:buClr>
        <a:buChar char="•"/>
        <a:defRPr sz="2400">
          <a:solidFill>
            <a:schemeClr val="tx1"/>
          </a:solidFill>
          <a:latin typeface="+mn-lt"/>
        </a:defRPr>
      </a:lvl3pPr>
      <a:lvl4pPr marL="1600200" indent="-228600" algn="l" rtl="0" eaLnBrk="0" fontAlgn="base" hangingPunct="0">
        <a:spcBef>
          <a:spcPct val="20000"/>
        </a:spcBef>
        <a:spcAft>
          <a:spcPct val="0"/>
        </a:spcAft>
        <a:buClr>
          <a:srgbClr val="F6B14C"/>
        </a:buClr>
        <a:buChar char="–"/>
        <a:defRPr sz="2000">
          <a:solidFill>
            <a:schemeClr val="tx1"/>
          </a:solidFill>
          <a:latin typeface="+mn-lt"/>
        </a:defRPr>
      </a:lvl4pPr>
      <a:lvl5pPr marL="2057400" indent="-228600" algn="l" rtl="0" eaLnBrk="0" fontAlgn="base" hangingPunct="0">
        <a:spcBef>
          <a:spcPct val="20000"/>
        </a:spcBef>
        <a:spcAft>
          <a:spcPct val="0"/>
        </a:spcAft>
        <a:buClr>
          <a:srgbClr val="F6B14C"/>
        </a:buClr>
        <a:buChar char="»"/>
        <a:defRPr sz="2000">
          <a:solidFill>
            <a:schemeClr val="tx1"/>
          </a:solidFill>
          <a:latin typeface="+mn-lt"/>
        </a:defRPr>
      </a:lvl5pPr>
      <a:lvl6pPr marL="2514600" indent="-228600" algn="l" rtl="0" fontAlgn="base">
        <a:spcBef>
          <a:spcPct val="20000"/>
        </a:spcBef>
        <a:spcAft>
          <a:spcPct val="0"/>
        </a:spcAft>
        <a:buClr>
          <a:srgbClr val="F6B14C"/>
        </a:buClr>
        <a:buChar char="»"/>
        <a:defRPr sz="2000">
          <a:solidFill>
            <a:schemeClr val="tx1"/>
          </a:solidFill>
          <a:latin typeface="+mn-lt"/>
        </a:defRPr>
      </a:lvl6pPr>
      <a:lvl7pPr marL="2971800" indent="-228600" algn="l" rtl="0" fontAlgn="base">
        <a:spcBef>
          <a:spcPct val="20000"/>
        </a:spcBef>
        <a:spcAft>
          <a:spcPct val="0"/>
        </a:spcAft>
        <a:buClr>
          <a:srgbClr val="F6B14C"/>
        </a:buClr>
        <a:buChar char="»"/>
        <a:defRPr sz="2000">
          <a:solidFill>
            <a:schemeClr val="tx1"/>
          </a:solidFill>
          <a:latin typeface="+mn-lt"/>
        </a:defRPr>
      </a:lvl7pPr>
      <a:lvl8pPr marL="3429000" indent="-228600" algn="l" rtl="0" fontAlgn="base">
        <a:spcBef>
          <a:spcPct val="20000"/>
        </a:spcBef>
        <a:spcAft>
          <a:spcPct val="0"/>
        </a:spcAft>
        <a:buClr>
          <a:srgbClr val="F6B14C"/>
        </a:buClr>
        <a:buChar char="»"/>
        <a:defRPr sz="2000">
          <a:solidFill>
            <a:schemeClr val="tx1"/>
          </a:solidFill>
          <a:latin typeface="+mn-lt"/>
        </a:defRPr>
      </a:lvl8pPr>
      <a:lvl9pPr marL="3886200" indent="-228600" algn="l" rtl="0" fontAlgn="base">
        <a:spcBef>
          <a:spcPct val="20000"/>
        </a:spcBef>
        <a:spcAft>
          <a:spcPct val="0"/>
        </a:spcAft>
        <a:buClr>
          <a:srgbClr val="F6B14C"/>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098" name="Text Box 10"/>
          <p:cNvSpPr txBox="1">
            <a:spLocks noChangeArrowheads="1"/>
          </p:cNvSpPr>
          <p:nvPr/>
        </p:nvSpPr>
        <p:spPr bwMode="auto">
          <a:xfrm>
            <a:off x="5257800" y="2667000"/>
            <a:ext cx="352107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algn="ctr" eaLnBrk="1" hangingPunct="1">
              <a:defRPr/>
            </a:pPr>
            <a:r>
              <a:rPr lang="en-US" altLang="ar-JO" sz="4800" b="1" smtClean="0">
                <a:solidFill>
                  <a:schemeClr val="bg1"/>
                </a:solidFill>
              </a:rPr>
              <a:t>End of Chapter 12</a:t>
            </a:r>
          </a:p>
        </p:txBody>
      </p:sp>
    </p:spTree>
  </p:cSld>
  <p:clrMap bg1="lt1" tx1="dk1" bg2="lt2" tx2="dk2" accent1="accent1" accent2="accent2" accent3="accent3" accent4="accent4" accent5="accent5" accent6="accent6" hlink="hlink" folHlink="folHlink"/>
  <p:sldLayoutIdLst>
    <p:sldLayoutId id="2147484170" r:id="rId1"/>
    <p:sldLayoutId id="2147484171" r:id="rId2"/>
    <p:sldLayoutId id="2147484172" r:id="rId3"/>
    <p:sldLayoutId id="2147484173" r:id="rId4"/>
    <p:sldLayoutId id="2147484174" r:id="rId5"/>
    <p:sldLayoutId id="2147484175" r:id="rId6"/>
    <p:sldLayoutId id="2147484176" r:id="rId7"/>
    <p:sldLayoutId id="2147484177" r:id="rId8"/>
    <p:sldLayoutId id="2147484178" r:id="rId9"/>
    <p:sldLayoutId id="2147484179" r:id="rId10"/>
    <p:sldLayoutId id="214748418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lr>
          <a:srgbClr val="F6B14C"/>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F6B14C"/>
        </a:buClr>
        <a:buChar char="–"/>
        <a:defRPr sz="2800">
          <a:solidFill>
            <a:schemeClr val="tx1"/>
          </a:solidFill>
          <a:latin typeface="+mn-lt"/>
        </a:defRPr>
      </a:lvl2pPr>
      <a:lvl3pPr marL="1143000" indent="-228600" algn="l" rtl="0" eaLnBrk="0" fontAlgn="base" hangingPunct="0">
        <a:spcBef>
          <a:spcPct val="20000"/>
        </a:spcBef>
        <a:spcAft>
          <a:spcPct val="0"/>
        </a:spcAft>
        <a:buClr>
          <a:srgbClr val="F6B14C"/>
        </a:buClr>
        <a:buChar char="•"/>
        <a:defRPr sz="2400">
          <a:solidFill>
            <a:schemeClr val="tx1"/>
          </a:solidFill>
          <a:latin typeface="+mn-lt"/>
        </a:defRPr>
      </a:lvl3pPr>
      <a:lvl4pPr marL="1600200" indent="-228600" algn="l" rtl="0" eaLnBrk="0" fontAlgn="base" hangingPunct="0">
        <a:spcBef>
          <a:spcPct val="20000"/>
        </a:spcBef>
        <a:spcAft>
          <a:spcPct val="0"/>
        </a:spcAft>
        <a:buClr>
          <a:srgbClr val="F6B14C"/>
        </a:buClr>
        <a:buChar char="–"/>
        <a:defRPr sz="2000">
          <a:solidFill>
            <a:schemeClr val="tx1"/>
          </a:solidFill>
          <a:latin typeface="+mn-lt"/>
        </a:defRPr>
      </a:lvl4pPr>
      <a:lvl5pPr marL="2057400" indent="-228600" algn="l" rtl="0" eaLnBrk="0" fontAlgn="base" hangingPunct="0">
        <a:spcBef>
          <a:spcPct val="20000"/>
        </a:spcBef>
        <a:spcAft>
          <a:spcPct val="0"/>
        </a:spcAft>
        <a:buClr>
          <a:srgbClr val="F6B14C"/>
        </a:buClr>
        <a:buChar char="»"/>
        <a:defRPr sz="2000">
          <a:solidFill>
            <a:schemeClr val="tx1"/>
          </a:solidFill>
          <a:latin typeface="+mn-lt"/>
        </a:defRPr>
      </a:lvl5pPr>
      <a:lvl6pPr marL="2514600" indent="-228600" algn="l" rtl="0" fontAlgn="base">
        <a:spcBef>
          <a:spcPct val="20000"/>
        </a:spcBef>
        <a:spcAft>
          <a:spcPct val="0"/>
        </a:spcAft>
        <a:buClr>
          <a:srgbClr val="F6B14C"/>
        </a:buClr>
        <a:buChar char="»"/>
        <a:defRPr sz="2000">
          <a:solidFill>
            <a:schemeClr val="tx1"/>
          </a:solidFill>
          <a:latin typeface="+mn-lt"/>
        </a:defRPr>
      </a:lvl6pPr>
      <a:lvl7pPr marL="2971800" indent="-228600" algn="l" rtl="0" fontAlgn="base">
        <a:spcBef>
          <a:spcPct val="20000"/>
        </a:spcBef>
        <a:spcAft>
          <a:spcPct val="0"/>
        </a:spcAft>
        <a:buClr>
          <a:srgbClr val="F6B14C"/>
        </a:buClr>
        <a:buChar char="»"/>
        <a:defRPr sz="2000">
          <a:solidFill>
            <a:schemeClr val="tx1"/>
          </a:solidFill>
          <a:latin typeface="+mn-lt"/>
        </a:defRPr>
      </a:lvl7pPr>
      <a:lvl8pPr marL="3429000" indent="-228600" algn="l" rtl="0" fontAlgn="base">
        <a:spcBef>
          <a:spcPct val="20000"/>
        </a:spcBef>
        <a:spcAft>
          <a:spcPct val="0"/>
        </a:spcAft>
        <a:buClr>
          <a:srgbClr val="F6B14C"/>
        </a:buClr>
        <a:buChar char="»"/>
        <a:defRPr sz="2000">
          <a:solidFill>
            <a:schemeClr val="tx1"/>
          </a:solidFill>
          <a:latin typeface="+mn-lt"/>
        </a:defRPr>
      </a:lvl8pPr>
      <a:lvl9pPr marL="3886200" indent="-228600" algn="l" rtl="0" fontAlgn="base">
        <a:spcBef>
          <a:spcPct val="20000"/>
        </a:spcBef>
        <a:spcAft>
          <a:spcPct val="0"/>
        </a:spcAft>
        <a:buClr>
          <a:srgbClr val="F6B14C"/>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p:cNvSpPr/>
          <p:nvPr/>
        </p:nvSpPr>
        <p:spPr>
          <a:xfrm>
            <a:off x="0" y="6400800"/>
            <a:ext cx="9144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9144000" cy="66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325" y="287338"/>
            <a:ext cx="7543800" cy="144938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5125" name="Text Placeholder 2"/>
          <p:cNvSpPr>
            <a:spLocks noGrp="1"/>
          </p:cNvSpPr>
          <p:nvPr>
            <p:ph type="body" idx="1"/>
          </p:nvPr>
        </p:nvSpPr>
        <p:spPr bwMode="auto">
          <a:xfrm>
            <a:off x="822325" y="1846263"/>
            <a:ext cx="75438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en-US" altLang="ar-JO" smtClean="0"/>
              <a:t>Edit Master text styles</a:t>
            </a:r>
          </a:p>
          <a:p>
            <a:pPr lvl="1"/>
            <a:r>
              <a:rPr lang="en-US" altLang="ar-JO" smtClean="0"/>
              <a:t>Second level</a:t>
            </a:r>
          </a:p>
          <a:p>
            <a:pPr lvl="2"/>
            <a:r>
              <a:rPr lang="en-US" altLang="ar-JO" smtClean="0"/>
              <a:t>Third level</a:t>
            </a:r>
          </a:p>
          <a:p>
            <a:pPr lvl="3"/>
            <a:r>
              <a:rPr lang="en-US" altLang="ar-JO" smtClean="0"/>
              <a:t>Fourth level</a:t>
            </a:r>
          </a:p>
          <a:p>
            <a:pPr lvl="4"/>
            <a:r>
              <a:rPr lang="en-US" altLang="ar-JO" smtClean="0"/>
              <a:t>Fifth level</a:t>
            </a:r>
          </a:p>
        </p:txBody>
      </p:sp>
      <p:sp>
        <p:nvSpPr>
          <p:cNvPr id="4" name="Date Placeholder 3"/>
          <p:cNvSpPr>
            <a:spLocks noGrp="1"/>
          </p:cNvSpPr>
          <p:nvPr>
            <p:ph type="dt" sz="half" idx="2"/>
          </p:nvPr>
        </p:nvSpPr>
        <p:spPr>
          <a:xfrm>
            <a:off x="822325" y="6459538"/>
            <a:ext cx="1855788" cy="365125"/>
          </a:xfrm>
          <a:prstGeom prst="rect">
            <a:avLst/>
          </a:prstGeom>
        </p:spPr>
        <p:txBody>
          <a:bodyPr vert="horz" lIns="91440" tIns="45720" rIns="91440" bIns="45720" rtlCol="0" anchor="ctr"/>
          <a:lstStyle>
            <a:lvl1pPr algn="l" defTabSz="685800" eaLnBrk="1" hangingPunct="1">
              <a:defRPr sz="675">
                <a:solidFill>
                  <a:srgbClr val="FFFFFF"/>
                </a:solidFill>
              </a:defRPr>
            </a:lvl1pPr>
          </a:lstStyle>
          <a:p>
            <a:pPr>
              <a:defRPr/>
            </a:pPr>
            <a:fld id="{3C1EF3DF-F66C-4CCD-8075-C4E358C89865}" type="datetimeFigureOut">
              <a:rPr lang="en-US"/>
              <a:pPr>
                <a:defRPr/>
              </a:pPr>
              <a:t>3/6/2021</a:t>
            </a:fld>
            <a:endParaRPr lang="en-US"/>
          </a:p>
        </p:txBody>
      </p:sp>
      <p:sp>
        <p:nvSpPr>
          <p:cNvPr id="5" name="Footer Placeholder 4"/>
          <p:cNvSpPr>
            <a:spLocks noGrp="1"/>
          </p:cNvSpPr>
          <p:nvPr>
            <p:ph type="ftr" sz="quarter" idx="3"/>
          </p:nvPr>
        </p:nvSpPr>
        <p:spPr>
          <a:xfrm>
            <a:off x="2765425" y="6459538"/>
            <a:ext cx="3616325" cy="365125"/>
          </a:xfrm>
          <a:prstGeom prst="rect">
            <a:avLst/>
          </a:prstGeom>
        </p:spPr>
        <p:txBody>
          <a:bodyPr vert="horz" lIns="91440" tIns="45720" rIns="91440" bIns="45720" rtlCol="0" anchor="ctr"/>
          <a:lstStyle>
            <a:lvl1pPr algn="ctr" defTabSz="685800" eaLnBrk="1" hangingPunct="1">
              <a:defRPr sz="675" cap="all" baseline="0">
                <a:solidFill>
                  <a:srgbClr val="FFFFFF"/>
                </a:solidFill>
              </a:defRPr>
            </a:lvl1pPr>
          </a:lstStyle>
          <a:p>
            <a:pPr>
              <a:defRPr/>
            </a:pPr>
            <a:endParaRPr lang="en-US"/>
          </a:p>
        </p:txBody>
      </p:sp>
      <p:sp>
        <p:nvSpPr>
          <p:cNvPr id="6" name="Slide Number Placeholder 5"/>
          <p:cNvSpPr>
            <a:spLocks noGrp="1"/>
          </p:cNvSpPr>
          <p:nvPr>
            <p:ph type="sldNum" sz="quarter" idx="4"/>
          </p:nvPr>
        </p:nvSpPr>
        <p:spPr>
          <a:xfrm>
            <a:off x="7426325" y="6459538"/>
            <a:ext cx="982663" cy="365125"/>
          </a:xfrm>
          <a:prstGeom prst="rect">
            <a:avLst/>
          </a:prstGeom>
        </p:spPr>
        <p:txBody>
          <a:bodyPr vert="horz" lIns="91440" tIns="45720" rIns="91440" bIns="45720" rtlCol="0" anchor="ctr"/>
          <a:lstStyle>
            <a:lvl1pPr algn="r" defTabSz="685800" eaLnBrk="1" hangingPunct="1">
              <a:defRPr sz="788">
                <a:solidFill>
                  <a:srgbClr val="FFFFFF"/>
                </a:solidFill>
              </a:defRPr>
            </a:lvl1pPr>
          </a:lstStyle>
          <a:p>
            <a:pPr>
              <a:defRPr/>
            </a:pPr>
            <a:r>
              <a:rPr lang="en-US" altLang="ar-JO"/>
              <a:t>11-</a:t>
            </a:r>
            <a:fld id="{41A7A189-E7C7-44C3-BC80-8CECA5BABF23}" type="slidenum">
              <a:rPr lang="en-US" altLang="ar-JO"/>
              <a:pPr>
                <a:defRPr/>
              </a:pPr>
              <a:t>‹#›</a:t>
            </a:fld>
            <a:endParaRPr lang="en-US" altLang="ar-JO"/>
          </a:p>
        </p:txBody>
      </p:sp>
      <p:cxnSp>
        <p:nvCxnSpPr>
          <p:cNvPr id="10" name="Straight Connector 9"/>
          <p:cNvCxnSpPr/>
          <p:nvPr/>
        </p:nvCxnSpPr>
        <p:spPr>
          <a:xfrm>
            <a:off x="895350" y="1738313"/>
            <a:ext cx="747553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object 3"/>
          <p:cNvSpPr/>
          <p:nvPr userDrawn="1"/>
        </p:nvSpPr>
        <p:spPr>
          <a:xfrm>
            <a:off x="6778625" y="328613"/>
            <a:ext cx="1487488" cy="1463675"/>
          </a:xfrm>
          <a:prstGeom prst="rect">
            <a:avLst/>
          </a:prstGeom>
          <a:blipFill>
            <a:blip r:embed="rId14" cstate="print"/>
            <a:stretch>
              <a:fillRect/>
            </a:stretch>
          </a:blipFill>
        </p:spPr>
        <p:txBody>
          <a:bodyPr lIns="0" tIns="0" rIns="0" bIns="0"/>
          <a:lstStyle/>
          <a:p>
            <a:pPr defTabSz="514350" eaLnBrk="1" fontAlgn="auto" hangingPunct="1">
              <a:spcBef>
                <a:spcPts val="0"/>
              </a:spcBef>
              <a:spcAft>
                <a:spcPts val="0"/>
              </a:spcAft>
              <a:defRPr/>
            </a:pPr>
            <a:endParaRPr sz="1013">
              <a:ln w="0"/>
              <a:solidFill>
                <a:prstClr val="black"/>
              </a:solidFill>
              <a:effectLst>
                <a:outerShdw blurRad="38100" dist="19050" dir="2700000" algn="tl" rotWithShape="0">
                  <a:prstClr val="black">
                    <a:alpha val="40000"/>
                  </a:prstClr>
                </a:outerShdw>
              </a:effectLst>
              <a:latin typeface="Sakkal Majalla" panose="02000000000000000000" pitchFamily="2" charset="-78"/>
              <a:cs typeface="Sakkal Majalla" panose="02000000000000000000" pitchFamily="2" charset="-78"/>
            </a:endParaRPr>
          </a:p>
        </p:txBody>
      </p:sp>
    </p:spTree>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 id="2147484189" r:id="rId5"/>
    <p:sldLayoutId id="2147484190" r:id="rId6"/>
    <p:sldLayoutId id="2147484191" r:id="rId7"/>
    <p:sldLayoutId id="2147484192" r:id="rId8"/>
    <p:sldLayoutId id="2147484193" r:id="rId9"/>
    <p:sldLayoutId id="2147484194" r:id="rId10"/>
    <p:sldLayoutId id="2147484195" r:id="rId11"/>
    <p:sldLayoutId id="2147484196" r:id="rId12"/>
  </p:sldLayoutIdLst>
  <p:hf hdr="0" ftr="0" dt="0"/>
  <p:txStyles>
    <p:titleStyle>
      <a:lvl1pPr algn="l" rtl="1" eaLnBrk="0" fontAlgn="base" hangingPunct="0">
        <a:lnSpc>
          <a:spcPct val="85000"/>
        </a:lnSpc>
        <a:spcBef>
          <a:spcPct val="0"/>
        </a:spcBef>
        <a:spcAft>
          <a:spcPct val="0"/>
        </a:spcAft>
        <a:defRPr sz="3600" kern="1200" spc="-38">
          <a:solidFill>
            <a:srgbClr val="404040"/>
          </a:solidFill>
          <a:latin typeface="+mj-lt"/>
          <a:ea typeface="+mj-ea"/>
          <a:cs typeface="+mj-cs"/>
        </a:defRPr>
      </a:lvl1pPr>
      <a:lvl2pPr algn="l" rtl="1" eaLnBrk="0" fontAlgn="base" hangingPunct="0">
        <a:lnSpc>
          <a:spcPct val="85000"/>
        </a:lnSpc>
        <a:spcBef>
          <a:spcPct val="0"/>
        </a:spcBef>
        <a:spcAft>
          <a:spcPct val="0"/>
        </a:spcAft>
        <a:defRPr sz="3600">
          <a:solidFill>
            <a:srgbClr val="404040"/>
          </a:solidFill>
          <a:latin typeface="Calibri Light" panose="020F0302020204030204" pitchFamily="34" charset="0"/>
        </a:defRPr>
      </a:lvl2pPr>
      <a:lvl3pPr algn="l" rtl="1" eaLnBrk="0" fontAlgn="base" hangingPunct="0">
        <a:lnSpc>
          <a:spcPct val="85000"/>
        </a:lnSpc>
        <a:spcBef>
          <a:spcPct val="0"/>
        </a:spcBef>
        <a:spcAft>
          <a:spcPct val="0"/>
        </a:spcAft>
        <a:defRPr sz="3600">
          <a:solidFill>
            <a:srgbClr val="404040"/>
          </a:solidFill>
          <a:latin typeface="Calibri Light" panose="020F0302020204030204" pitchFamily="34" charset="0"/>
        </a:defRPr>
      </a:lvl3pPr>
      <a:lvl4pPr algn="l" rtl="1" eaLnBrk="0" fontAlgn="base" hangingPunct="0">
        <a:lnSpc>
          <a:spcPct val="85000"/>
        </a:lnSpc>
        <a:spcBef>
          <a:spcPct val="0"/>
        </a:spcBef>
        <a:spcAft>
          <a:spcPct val="0"/>
        </a:spcAft>
        <a:defRPr sz="3600">
          <a:solidFill>
            <a:srgbClr val="404040"/>
          </a:solidFill>
          <a:latin typeface="Calibri Light" panose="020F0302020204030204" pitchFamily="34" charset="0"/>
        </a:defRPr>
      </a:lvl4pPr>
      <a:lvl5pPr algn="l" rtl="1" eaLnBrk="0" fontAlgn="base" hangingPunct="0">
        <a:lnSpc>
          <a:spcPct val="85000"/>
        </a:lnSpc>
        <a:spcBef>
          <a:spcPct val="0"/>
        </a:spcBef>
        <a:spcAft>
          <a:spcPct val="0"/>
        </a:spcAft>
        <a:defRPr sz="3600">
          <a:solidFill>
            <a:srgbClr val="404040"/>
          </a:solidFill>
          <a:latin typeface="Calibri Light" panose="020F0302020204030204" pitchFamily="34" charset="0"/>
        </a:defRPr>
      </a:lvl5pPr>
      <a:lvl6pPr marL="342900" algn="l" rtl="1" fontAlgn="base">
        <a:lnSpc>
          <a:spcPct val="85000"/>
        </a:lnSpc>
        <a:spcBef>
          <a:spcPct val="0"/>
        </a:spcBef>
        <a:spcAft>
          <a:spcPct val="0"/>
        </a:spcAft>
        <a:defRPr sz="3600">
          <a:solidFill>
            <a:srgbClr val="404040"/>
          </a:solidFill>
          <a:latin typeface="Calibri Light" panose="020F0302020204030204" pitchFamily="34" charset="0"/>
        </a:defRPr>
      </a:lvl6pPr>
      <a:lvl7pPr marL="685800" algn="l" rtl="1" fontAlgn="base">
        <a:lnSpc>
          <a:spcPct val="85000"/>
        </a:lnSpc>
        <a:spcBef>
          <a:spcPct val="0"/>
        </a:spcBef>
        <a:spcAft>
          <a:spcPct val="0"/>
        </a:spcAft>
        <a:defRPr sz="3600">
          <a:solidFill>
            <a:srgbClr val="404040"/>
          </a:solidFill>
          <a:latin typeface="Calibri Light" panose="020F0302020204030204" pitchFamily="34" charset="0"/>
        </a:defRPr>
      </a:lvl7pPr>
      <a:lvl8pPr marL="1028700" algn="l" rtl="1" fontAlgn="base">
        <a:lnSpc>
          <a:spcPct val="85000"/>
        </a:lnSpc>
        <a:spcBef>
          <a:spcPct val="0"/>
        </a:spcBef>
        <a:spcAft>
          <a:spcPct val="0"/>
        </a:spcAft>
        <a:defRPr sz="3600">
          <a:solidFill>
            <a:srgbClr val="404040"/>
          </a:solidFill>
          <a:latin typeface="Calibri Light" panose="020F0302020204030204" pitchFamily="34" charset="0"/>
        </a:defRPr>
      </a:lvl8pPr>
      <a:lvl9pPr marL="1371600" algn="l" rtl="1" fontAlgn="base">
        <a:lnSpc>
          <a:spcPct val="85000"/>
        </a:lnSpc>
        <a:spcBef>
          <a:spcPct val="0"/>
        </a:spcBef>
        <a:spcAft>
          <a:spcPct val="0"/>
        </a:spcAft>
        <a:defRPr sz="3600">
          <a:solidFill>
            <a:srgbClr val="404040"/>
          </a:solidFill>
          <a:latin typeface="Calibri Light" panose="020F0302020204030204" pitchFamily="34" charset="0"/>
        </a:defRPr>
      </a:lvl9pPr>
    </p:titleStyle>
    <p:bodyStyle>
      <a:lvl1pPr marL="66675" indent="-66675" algn="r" rtl="1" eaLnBrk="0" fontAlgn="base" hangingPunct="0">
        <a:lnSpc>
          <a:spcPct val="90000"/>
        </a:lnSpc>
        <a:spcBef>
          <a:spcPts val="900"/>
        </a:spcBef>
        <a:spcAft>
          <a:spcPts val="150"/>
        </a:spcAft>
        <a:buClr>
          <a:schemeClr val="accent1"/>
        </a:buClr>
        <a:buSzPct val="100000"/>
        <a:buFont typeface="Calibri" panose="020F0502020204030204" pitchFamily="34" charset="0"/>
        <a:buChar char=" "/>
        <a:defRPr sz="1500" kern="1200">
          <a:solidFill>
            <a:srgbClr val="404040"/>
          </a:solidFill>
          <a:latin typeface="+mn-lt"/>
          <a:ea typeface="+mn-ea"/>
          <a:cs typeface="+mn-cs"/>
        </a:defRPr>
      </a:lvl1pPr>
      <a:lvl2pPr marL="285750" indent="-136525" algn="r" rtl="1" eaLnBrk="0" fontAlgn="base" hangingPunct="0">
        <a:lnSpc>
          <a:spcPct val="90000"/>
        </a:lnSpc>
        <a:spcBef>
          <a:spcPts val="150"/>
        </a:spcBef>
        <a:spcAft>
          <a:spcPts val="300"/>
        </a:spcAft>
        <a:buClr>
          <a:schemeClr val="accent1"/>
        </a:buClr>
        <a:buFont typeface="Calibri" panose="020F0502020204030204" pitchFamily="34" charset="0"/>
        <a:buChar char="◦"/>
        <a:defRPr kern="1200">
          <a:solidFill>
            <a:srgbClr val="404040"/>
          </a:solidFill>
          <a:latin typeface="+mn-lt"/>
          <a:ea typeface="+mn-ea"/>
          <a:cs typeface="+mn-cs"/>
        </a:defRPr>
      </a:lvl2pPr>
      <a:lvl3pPr marL="423863" indent="-136525" algn="r" rtl="1" eaLnBrk="0" fontAlgn="base" hangingPunct="0">
        <a:lnSpc>
          <a:spcPct val="90000"/>
        </a:lnSpc>
        <a:spcBef>
          <a:spcPts val="150"/>
        </a:spcBef>
        <a:spcAft>
          <a:spcPts val="300"/>
        </a:spcAft>
        <a:buClr>
          <a:schemeClr val="accent1"/>
        </a:buClr>
        <a:buFont typeface="Calibri" panose="020F0502020204030204" pitchFamily="34" charset="0"/>
        <a:buChar char="◦"/>
        <a:defRPr sz="1000" kern="1200">
          <a:solidFill>
            <a:srgbClr val="404040"/>
          </a:solidFill>
          <a:latin typeface="+mn-lt"/>
          <a:ea typeface="+mn-ea"/>
          <a:cs typeface="+mn-cs"/>
        </a:defRPr>
      </a:lvl3pPr>
      <a:lvl4pPr marL="561975" indent="-136525" algn="r" rtl="1" eaLnBrk="0" fontAlgn="base" hangingPunct="0">
        <a:lnSpc>
          <a:spcPct val="90000"/>
        </a:lnSpc>
        <a:spcBef>
          <a:spcPts val="150"/>
        </a:spcBef>
        <a:spcAft>
          <a:spcPts val="300"/>
        </a:spcAft>
        <a:buClr>
          <a:schemeClr val="accent1"/>
        </a:buClr>
        <a:buFont typeface="Calibri" panose="020F0502020204030204" pitchFamily="34" charset="0"/>
        <a:buChar char="◦"/>
        <a:defRPr sz="1000" kern="1200">
          <a:solidFill>
            <a:srgbClr val="404040"/>
          </a:solidFill>
          <a:latin typeface="+mn-lt"/>
          <a:ea typeface="+mn-ea"/>
          <a:cs typeface="+mn-cs"/>
        </a:defRPr>
      </a:lvl4pPr>
      <a:lvl5pPr marL="698500" indent="-136525" algn="r" rtl="1" eaLnBrk="0" fontAlgn="base" hangingPunct="0">
        <a:lnSpc>
          <a:spcPct val="90000"/>
        </a:lnSpc>
        <a:spcBef>
          <a:spcPts val="150"/>
        </a:spcBef>
        <a:spcAft>
          <a:spcPts val="300"/>
        </a:spcAft>
        <a:buClr>
          <a:schemeClr val="accent1"/>
        </a:buClr>
        <a:buFont typeface="Calibri" panose="020F0502020204030204" pitchFamily="34" charset="0"/>
        <a:buChar char="◦"/>
        <a:defRPr sz="1000" kern="1200">
          <a:solidFill>
            <a:srgbClr val="404040"/>
          </a:solidFill>
          <a:latin typeface="+mn-lt"/>
          <a:ea typeface="+mn-ea"/>
          <a:cs typeface="+mn-cs"/>
        </a:defRPr>
      </a:lvl5pPr>
      <a:lvl6pPr marL="825000" indent="-171450" algn="r" defTabSz="685800" rtl="1"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r" defTabSz="685800" rtl="1"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r" defTabSz="685800" rtl="1"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r" defTabSz="685800" rtl="1"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1143000" y="2179638"/>
            <a:ext cx="7715250" cy="1935162"/>
          </a:xfrm>
          <a:solidFill>
            <a:srgbClr val="53728A"/>
          </a:solidFill>
        </p:spPr>
        <p:txBody>
          <a:bodyPr lIns="154305" tIns="51435" rIns="102870" bIns="51435"/>
          <a:lstStyle/>
          <a:p>
            <a:pPr algn="ctr" eaLnBrk="1" fontAlgn="auto" hangingPunct="1">
              <a:spcAft>
                <a:spcPts val="0"/>
              </a:spcAft>
              <a:defRPr/>
            </a:pPr>
            <a:r>
              <a:rPr lang="en-US" b="1" dirty="0" smtClean="0">
                <a:solidFill>
                  <a:schemeClr val="bg1"/>
                </a:solidFill>
                <a:latin typeface="Sakkal Majalla" panose="02000000000000000000" pitchFamily="2" charset="-78"/>
                <a:cs typeface="Sakkal Majalla" panose="02000000000000000000" pitchFamily="2" charset="-78"/>
              </a:rPr>
              <a:t>Introduction to Economics  </a:t>
            </a:r>
            <a:r>
              <a:rPr lang="en-US" b="1" dirty="0">
                <a:solidFill>
                  <a:schemeClr val="bg1"/>
                </a:solidFill>
                <a:latin typeface="+mn-lt"/>
              </a:rPr>
              <a:t/>
            </a:r>
            <a:br>
              <a:rPr lang="en-US" b="1" dirty="0">
                <a:solidFill>
                  <a:schemeClr val="bg1"/>
                </a:solidFill>
                <a:latin typeface="+mn-lt"/>
              </a:rPr>
            </a:br>
            <a:r>
              <a:rPr lang="en-US" sz="1575" b="1" dirty="0">
                <a:solidFill>
                  <a:schemeClr val="bg1"/>
                </a:solidFill>
                <a:latin typeface="+mn-lt"/>
              </a:rPr>
              <a:t>Chapter  </a:t>
            </a:r>
            <a:r>
              <a:rPr lang="en-US" sz="1575" b="1" dirty="0" smtClean="0">
                <a:solidFill>
                  <a:schemeClr val="bg1"/>
                </a:solidFill>
                <a:latin typeface="+mn-lt"/>
              </a:rPr>
              <a:t>6</a:t>
            </a:r>
            <a:endParaRPr lang="en-US" b="1" dirty="0">
              <a:solidFill>
                <a:schemeClr val="bg1"/>
              </a:solidFill>
              <a:latin typeface="+mn-lt"/>
            </a:endParaRPr>
          </a:p>
        </p:txBody>
      </p:sp>
      <p:sp>
        <p:nvSpPr>
          <p:cNvPr id="4" name="Subtitle 3"/>
          <p:cNvSpPr>
            <a:spLocks noGrp="1"/>
          </p:cNvSpPr>
          <p:nvPr>
            <p:ph type="subTitle" idx="1"/>
          </p:nvPr>
        </p:nvSpPr>
        <p:spPr>
          <a:xfrm>
            <a:off x="3200400" y="4576763"/>
            <a:ext cx="5657850" cy="857250"/>
          </a:xfrm>
        </p:spPr>
        <p:txBody>
          <a:bodyPr rtlCol="0"/>
          <a:lstStyle/>
          <a:p>
            <a:pPr eaLnBrk="1" fontAlgn="auto" hangingPunct="1">
              <a:defRPr/>
            </a:pPr>
            <a:r>
              <a:rPr lang="en-US" sz="3200" b="1" dirty="0" smtClean="0">
                <a:latin typeface="Sakkal Majalla" panose="02000000000000000000" pitchFamily="2" charset="-78"/>
                <a:cs typeface="Sakkal Majalla" panose="02000000000000000000" pitchFamily="2" charset="-78"/>
              </a:rPr>
              <a:t>Fiscal policy </a:t>
            </a:r>
            <a:endParaRPr lang="ar-JO" sz="3200" b="1" dirty="0">
              <a:latin typeface="Sakkal Majalla" panose="02000000000000000000" pitchFamily="2" charset="-78"/>
              <a:cs typeface="Sakkal Majalla" panose="02000000000000000000" pitchFamily="2" charset="-78"/>
            </a:endParaRPr>
          </a:p>
        </p:txBody>
      </p:sp>
      <p:pic>
        <p:nvPicPr>
          <p:cNvPr id="24580" name="Picture 7" descr="Logo&#10;&#10;Description automatically generate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00300" y="923925"/>
            <a:ext cx="41148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Rectangle 2"/>
          <p:cNvSpPr>
            <a:spLocks noChangeArrowheads="1"/>
          </p:cNvSpPr>
          <p:nvPr/>
        </p:nvSpPr>
        <p:spPr bwMode="auto">
          <a:xfrm>
            <a:off x="2784475" y="1727200"/>
            <a:ext cx="58689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14350">
              <a:defRPr sz="3200">
                <a:solidFill>
                  <a:schemeClr val="tx1"/>
                </a:solidFill>
                <a:latin typeface="Arial" panose="020B0604020202020204" pitchFamily="34" charset="0"/>
              </a:defRPr>
            </a:lvl1pPr>
            <a:lvl2pPr marL="742950" indent="-285750" defTabSz="514350">
              <a:defRPr sz="3200">
                <a:solidFill>
                  <a:schemeClr val="tx1"/>
                </a:solidFill>
                <a:latin typeface="Arial" panose="020B0604020202020204" pitchFamily="34" charset="0"/>
              </a:defRPr>
            </a:lvl2pPr>
            <a:lvl3pPr marL="1143000" indent="-228600" defTabSz="514350">
              <a:defRPr sz="3200">
                <a:solidFill>
                  <a:schemeClr val="tx1"/>
                </a:solidFill>
                <a:latin typeface="Arial" panose="020B0604020202020204" pitchFamily="34" charset="0"/>
              </a:defRPr>
            </a:lvl3pPr>
            <a:lvl4pPr marL="1600200" indent="-228600" defTabSz="514350">
              <a:defRPr sz="3200">
                <a:solidFill>
                  <a:schemeClr val="tx1"/>
                </a:solidFill>
                <a:latin typeface="Arial" panose="020B0604020202020204" pitchFamily="34" charset="0"/>
              </a:defRPr>
            </a:lvl4pPr>
            <a:lvl5pPr marL="2057400" indent="-228600" defTabSz="514350">
              <a:defRPr sz="3200">
                <a:solidFill>
                  <a:schemeClr val="tx1"/>
                </a:solidFill>
                <a:latin typeface="Arial" panose="020B0604020202020204" pitchFamily="34" charset="0"/>
              </a:defRPr>
            </a:lvl5pPr>
            <a:lvl6pPr marL="2514600" indent="-228600" defTabSz="514350" eaLnBrk="0" fontAlgn="base" hangingPunct="0">
              <a:spcBef>
                <a:spcPct val="0"/>
              </a:spcBef>
              <a:spcAft>
                <a:spcPct val="0"/>
              </a:spcAft>
              <a:defRPr sz="3200">
                <a:solidFill>
                  <a:schemeClr val="tx1"/>
                </a:solidFill>
                <a:latin typeface="Arial" panose="020B0604020202020204" pitchFamily="34" charset="0"/>
              </a:defRPr>
            </a:lvl6pPr>
            <a:lvl7pPr marL="2971800" indent="-228600" defTabSz="514350" eaLnBrk="0" fontAlgn="base" hangingPunct="0">
              <a:spcBef>
                <a:spcPct val="0"/>
              </a:spcBef>
              <a:spcAft>
                <a:spcPct val="0"/>
              </a:spcAft>
              <a:defRPr sz="3200">
                <a:solidFill>
                  <a:schemeClr val="tx1"/>
                </a:solidFill>
                <a:latin typeface="Arial" panose="020B0604020202020204" pitchFamily="34" charset="0"/>
              </a:defRPr>
            </a:lvl7pPr>
            <a:lvl8pPr marL="3429000" indent="-228600" defTabSz="514350" eaLnBrk="0" fontAlgn="base" hangingPunct="0">
              <a:spcBef>
                <a:spcPct val="0"/>
              </a:spcBef>
              <a:spcAft>
                <a:spcPct val="0"/>
              </a:spcAft>
              <a:defRPr sz="3200">
                <a:solidFill>
                  <a:schemeClr val="tx1"/>
                </a:solidFill>
                <a:latin typeface="Arial" panose="020B0604020202020204" pitchFamily="34" charset="0"/>
              </a:defRPr>
            </a:lvl8pPr>
            <a:lvl9pPr marL="3886200" indent="-228600" defTabSz="514350" eaLnBrk="0" fontAlgn="base" hangingPunct="0">
              <a:spcBef>
                <a:spcPct val="0"/>
              </a:spcBef>
              <a:spcAft>
                <a:spcPct val="0"/>
              </a:spcAft>
              <a:defRPr sz="3200">
                <a:solidFill>
                  <a:schemeClr val="tx1"/>
                </a:solidFill>
                <a:latin typeface="Arial" panose="020B0604020202020204" pitchFamily="34" charset="0"/>
              </a:defRPr>
            </a:lvl9pPr>
          </a:lstStyle>
          <a:p>
            <a:pPr eaLnBrk="1" hangingPunct="1"/>
            <a:r>
              <a:rPr lang="en-US" altLang="ar-JO" sz="2400" b="1">
                <a:solidFill>
                  <a:srgbClr val="53728A"/>
                </a:solidFill>
                <a:latin typeface="Sakkal Majalla" panose="02000000000000000000" pitchFamily="2" charset="-78"/>
                <a:cs typeface="Sakkal Majalla" panose="02000000000000000000" pitchFamily="2" charset="-78"/>
              </a:rPr>
              <a:t>Everyone’s Smart University</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16764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Fiscal Policy</a:t>
            </a:r>
          </a:p>
        </p:txBody>
      </p:sp>
      <p:sp>
        <p:nvSpPr>
          <p:cNvPr id="1475587" name="Rectangle 3"/>
          <p:cNvSpPr>
            <a:spLocks noGrp="1" noChangeArrowheads="1"/>
          </p:cNvSpPr>
          <p:nvPr>
            <p:ph idx="1"/>
          </p:nvPr>
        </p:nvSpPr>
        <p:spPr>
          <a:xfrm>
            <a:off x="1524000" y="1981200"/>
            <a:ext cx="7620000" cy="4876800"/>
          </a:xfrm>
        </p:spPr>
        <p:txBody>
          <a:bodyPr/>
          <a:lstStyle/>
          <a:p>
            <a:pPr eaLnBrk="1" hangingPunct="1"/>
            <a:r>
              <a:rPr lang="en-US" altLang="ar-JO" b="1" smtClean="0"/>
              <a:t>Fiscal policy</a:t>
            </a:r>
            <a:r>
              <a:rPr lang="en-US" altLang="ar-JO" smtClean="0"/>
              <a:t> is the use of government taxes and spending to alter macroeconomic outcomes.</a:t>
            </a:r>
          </a:p>
          <a:p>
            <a:pPr eaLnBrk="1" hangingPunct="1"/>
            <a:r>
              <a:rPr lang="en-US" altLang="ar-JO" smtClean="0"/>
              <a:t>The premise of fiscal policy is that the aggregate demand for goods and services will not always be compatible with economic stability.</a:t>
            </a:r>
          </a:p>
        </p:txBody>
      </p:sp>
      <p:sp>
        <p:nvSpPr>
          <p:cNvPr id="25604"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LO-1</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75587">
                                            <p:txEl>
                                              <p:pRg st="0" end="0"/>
                                            </p:txEl>
                                          </p:spTgt>
                                        </p:tgtEl>
                                        <p:attrNameLst>
                                          <p:attrName>style.visibility</p:attrName>
                                        </p:attrNameLst>
                                      </p:cBhvr>
                                      <p:to>
                                        <p:strVal val="visible"/>
                                      </p:to>
                                    </p:set>
                                    <p:animEffect transition="in" filter="wipe(left)">
                                      <p:cBhvr>
                                        <p:cTn id="7" dur="500"/>
                                        <p:tgtEl>
                                          <p:spTgt spid="14755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75587">
                                            <p:txEl>
                                              <p:pRg st="1" end="1"/>
                                            </p:txEl>
                                          </p:spTgt>
                                        </p:tgtEl>
                                        <p:attrNameLst>
                                          <p:attrName>style.visibility</p:attrName>
                                        </p:attrNameLst>
                                      </p:cBhvr>
                                      <p:to>
                                        <p:strVal val="visible"/>
                                      </p:to>
                                    </p:set>
                                    <p:animEffect transition="in" filter="wipe(left)">
                                      <p:cBhvr>
                                        <p:cTn id="12" dur="500"/>
                                        <p:tgtEl>
                                          <p:spTgt spid="14755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5587"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A3E74EDD-0E7C-496D-880B-DC4E770DD148}" type="slidenum">
              <a:rPr lang="en-US" altLang="ar-JO" sz="1000" smtClean="0">
                <a:latin typeface="Times New Roman" panose="02020603050405020304" pitchFamily="18" charset="0"/>
              </a:rPr>
              <a:pPr>
                <a:spcBef>
                  <a:spcPct val="0"/>
                </a:spcBef>
                <a:buClrTx/>
                <a:buFontTx/>
                <a:buNone/>
              </a:pPr>
              <a:t>3</a:t>
            </a:fld>
            <a:endParaRPr lang="en-US" altLang="ar-JO" sz="1000" smtClean="0">
              <a:latin typeface="Times New Roman" panose="02020603050405020304" pitchFamily="18" charset="0"/>
            </a:endParaRPr>
          </a:p>
        </p:txBody>
      </p:sp>
      <p:sp>
        <p:nvSpPr>
          <p:cNvPr id="1473538" name="Rectangle 2"/>
          <p:cNvSpPr>
            <a:spLocks noGrp="1" noChangeArrowheads="1"/>
          </p:cNvSpPr>
          <p:nvPr>
            <p:ph type="title"/>
          </p:nvPr>
        </p:nvSpPr>
        <p:spPr bwMode="auto">
          <a:xfrm>
            <a:off x="1752600" y="0"/>
            <a:ext cx="8382000" cy="1371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John Maynard Keynes </a:t>
            </a:r>
            <a:br>
              <a:rPr lang="en-US" altLang="ar-JO" b="1" smtClean="0">
                <a:solidFill>
                  <a:schemeClr val="bg1"/>
                </a:solidFill>
              </a:rPr>
            </a:br>
            <a:r>
              <a:rPr lang="en-US" altLang="ar-JO" b="1" smtClean="0">
                <a:solidFill>
                  <a:schemeClr val="bg1"/>
                </a:solidFill>
              </a:rPr>
              <a:t>and Fiscal Policy</a:t>
            </a:r>
          </a:p>
        </p:txBody>
      </p:sp>
      <p:sp>
        <p:nvSpPr>
          <p:cNvPr id="1473539" name="Rectangle 3"/>
          <p:cNvSpPr>
            <a:spLocks noGrp="1" noChangeArrowheads="1"/>
          </p:cNvSpPr>
          <p:nvPr>
            <p:ph idx="1"/>
          </p:nvPr>
        </p:nvSpPr>
        <p:spPr>
          <a:xfrm>
            <a:off x="1371600" y="1981200"/>
            <a:ext cx="7620000" cy="4876800"/>
          </a:xfrm>
        </p:spPr>
        <p:txBody>
          <a:bodyPr/>
          <a:lstStyle/>
          <a:p>
            <a:pPr eaLnBrk="1" hangingPunct="1">
              <a:lnSpc>
                <a:spcPct val="90000"/>
              </a:lnSpc>
            </a:pPr>
            <a:r>
              <a:rPr lang="en-US" altLang="ar-JO" smtClean="0"/>
              <a:t>John Maynard Keynes explained how a deficiency in demand could arise in a market economy.</a:t>
            </a:r>
          </a:p>
          <a:p>
            <a:pPr eaLnBrk="1" hangingPunct="1">
              <a:lnSpc>
                <a:spcPct val="90000"/>
              </a:lnSpc>
            </a:pPr>
            <a:r>
              <a:rPr lang="en-US" altLang="ar-JO" smtClean="0"/>
              <a:t>He showed how and why the government should intervene to achieve macroeconomic goals.</a:t>
            </a:r>
          </a:p>
          <a:p>
            <a:pPr eaLnBrk="1" hangingPunct="1">
              <a:lnSpc>
                <a:spcPct val="90000"/>
              </a:lnSpc>
            </a:pPr>
            <a:r>
              <a:rPr lang="en-US" altLang="ar-JO" smtClean="0"/>
              <a:t>He also advocated aggressive use of fiscal policy to alter market outcomes.</a:t>
            </a:r>
          </a:p>
        </p:txBody>
      </p:sp>
      <p:sp>
        <p:nvSpPr>
          <p:cNvPr id="27653"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LO-1</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73538">
                                            <p:txEl>
                                              <p:pRg st="0" end="0"/>
                                            </p:txEl>
                                          </p:spTgt>
                                        </p:tgtEl>
                                        <p:attrNameLst>
                                          <p:attrName>style.visibility</p:attrName>
                                        </p:attrNameLst>
                                      </p:cBhvr>
                                      <p:to>
                                        <p:strVal val="visible"/>
                                      </p:to>
                                    </p:set>
                                    <p:animEffect transition="in" filter="wipe(left)">
                                      <p:cBhvr>
                                        <p:cTn id="7" dur="500"/>
                                        <p:tgtEl>
                                          <p:spTgt spid="147353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73539">
                                            <p:txEl>
                                              <p:pRg st="0" end="0"/>
                                            </p:txEl>
                                          </p:spTgt>
                                        </p:tgtEl>
                                        <p:attrNameLst>
                                          <p:attrName>style.visibility</p:attrName>
                                        </p:attrNameLst>
                                      </p:cBhvr>
                                      <p:to>
                                        <p:strVal val="visible"/>
                                      </p:to>
                                    </p:set>
                                    <p:animEffect transition="in" filter="wipe(left)">
                                      <p:cBhvr>
                                        <p:cTn id="12" dur="500"/>
                                        <p:tgtEl>
                                          <p:spTgt spid="147353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73539">
                                            <p:txEl>
                                              <p:pRg st="1" end="1"/>
                                            </p:txEl>
                                          </p:spTgt>
                                        </p:tgtEl>
                                        <p:attrNameLst>
                                          <p:attrName>style.visibility</p:attrName>
                                        </p:attrNameLst>
                                      </p:cBhvr>
                                      <p:to>
                                        <p:strVal val="visible"/>
                                      </p:to>
                                    </p:set>
                                    <p:animEffect transition="in" filter="wipe(left)">
                                      <p:cBhvr>
                                        <p:cTn id="17" dur="500"/>
                                        <p:tgtEl>
                                          <p:spTgt spid="147353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73539">
                                            <p:txEl>
                                              <p:pRg st="2" end="2"/>
                                            </p:txEl>
                                          </p:spTgt>
                                        </p:tgtEl>
                                        <p:attrNameLst>
                                          <p:attrName>style.visibility</p:attrName>
                                        </p:attrNameLst>
                                      </p:cBhvr>
                                      <p:to>
                                        <p:strVal val="visible"/>
                                      </p:to>
                                    </p:set>
                                    <p:animEffect transition="in" filter="wipe(left)">
                                      <p:cBhvr>
                                        <p:cTn id="22" dur="500"/>
                                        <p:tgtEl>
                                          <p:spTgt spid="14735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3538" grpId="0" build="p" autoUpdateAnimBg="0"/>
      <p:bldP spid="1473539"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21AA3D13-B33B-437C-B020-2D5EC5DDCBD9}" type="slidenum">
              <a:rPr lang="en-US" altLang="ar-JO" sz="1000" smtClean="0">
                <a:latin typeface="Times New Roman" panose="02020603050405020304" pitchFamily="18" charset="0"/>
              </a:rPr>
              <a:pPr>
                <a:spcBef>
                  <a:spcPct val="0"/>
                </a:spcBef>
                <a:buClrTx/>
                <a:buFontTx/>
                <a:buNone/>
              </a:pPr>
              <a:t>4</a:t>
            </a:fld>
            <a:endParaRPr lang="en-US" altLang="ar-JO" sz="1000" smtClean="0">
              <a:latin typeface="Times New Roman" panose="02020603050405020304" pitchFamily="18" charset="0"/>
            </a:endParaRPr>
          </a:p>
        </p:txBody>
      </p:sp>
      <p:sp>
        <p:nvSpPr>
          <p:cNvPr id="29699" name="Rectangle 2"/>
          <p:cNvSpPr>
            <a:spLocks noGrp="1" noChangeArrowheads="1"/>
          </p:cNvSpPr>
          <p:nvPr>
            <p:ph type="title"/>
          </p:nvPr>
        </p:nvSpPr>
        <p:spPr bwMode="auto">
          <a:xfrm>
            <a:off x="1752600" y="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Components of </a:t>
            </a:r>
            <a:br>
              <a:rPr lang="en-US" altLang="ar-JO" b="1" smtClean="0">
                <a:solidFill>
                  <a:schemeClr val="bg1"/>
                </a:solidFill>
              </a:rPr>
            </a:br>
            <a:r>
              <a:rPr lang="en-US" altLang="ar-JO" b="1" smtClean="0">
                <a:solidFill>
                  <a:schemeClr val="bg1"/>
                </a:solidFill>
              </a:rPr>
              <a:t>Aggregate Demand</a:t>
            </a:r>
          </a:p>
        </p:txBody>
      </p:sp>
      <p:sp>
        <p:nvSpPr>
          <p:cNvPr id="1477635" name="Rectangle 3"/>
          <p:cNvSpPr>
            <a:spLocks noGrp="1" noChangeArrowheads="1"/>
          </p:cNvSpPr>
          <p:nvPr>
            <p:ph idx="1"/>
          </p:nvPr>
        </p:nvSpPr>
        <p:spPr>
          <a:xfrm>
            <a:off x="1524000" y="1981200"/>
            <a:ext cx="7620000" cy="4876800"/>
          </a:xfrm>
        </p:spPr>
        <p:txBody>
          <a:bodyPr/>
          <a:lstStyle/>
          <a:p>
            <a:pPr eaLnBrk="1" hangingPunct="1"/>
            <a:r>
              <a:rPr lang="en-US" altLang="ar-JO" b="1" i="1" smtClean="0"/>
              <a:t>Aggregate demand</a:t>
            </a:r>
            <a:r>
              <a:rPr lang="en-US" altLang="ar-JO" smtClean="0"/>
              <a:t> is the total quantity of output demanded at alternative price levels in a given time period, </a:t>
            </a:r>
            <a:r>
              <a:rPr lang="en-US" altLang="ar-JO" i="1" smtClean="0"/>
              <a:t>ceteris paribus</a:t>
            </a:r>
            <a:r>
              <a:rPr lang="en-US" altLang="ar-JO" smtClean="0"/>
              <a:t>.</a:t>
            </a:r>
          </a:p>
        </p:txBody>
      </p:sp>
      <p:sp>
        <p:nvSpPr>
          <p:cNvPr id="29701"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LO-1</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77635">
                                            <p:txEl>
                                              <p:pRg st="0" end="0"/>
                                            </p:txEl>
                                          </p:spTgt>
                                        </p:tgtEl>
                                        <p:attrNameLst>
                                          <p:attrName>style.visibility</p:attrName>
                                        </p:attrNameLst>
                                      </p:cBhvr>
                                      <p:to>
                                        <p:strVal val="visible"/>
                                      </p:to>
                                    </p:set>
                                    <p:animEffect transition="in" filter="wipe(left)">
                                      <p:cBhvr>
                                        <p:cTn id="7" dur="500"/>
                                        <p:tgtEl>
                                          <p:spTgt spid="14776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763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3E5D2C47-AA9F-4A8C-8CD9-055678F175AF}" type="slidenum">
              <a:rPr lang="en-US" altLang="ar-JO" sz="1000" smtClean="0">
                <a:latin typeface="Times New Roman" panose="02020603050405020304" pitchFamily="18" charset="0"/>
              </a:rPr>
              <a:pPr>
                <a:spcBef>
                  <a:spcPct val="0"/>
                </a:spcBef>
                <a:buClrTx/>
                <a:buFontTx/>
                <a:buNone/>
              </a:pPr>
              <a:t>5</a:t>
            </a:fld>
            <a:endParaRPr lang="en-US" altLang="ar-JO" sz="1000" smtClean="0">
              <a:latin typeface="Times New Roman" panose="02020603050405020304" pitchFamily="18" charset="0"/>
            </a:endParaRPr>
          </a:p>
        </p:txBody>
      </p:sp>
      <p:sp>
        <p:nvSpPr>
          <p:cNvPr id="31747" name="Rectangle 3"/>
          <p:cNvSpPr>
            <a:spLocks noGrp="1" noChangeArrowheads="1"/>
          </p:cNvSpPr>
          <p:nvPr>
            <p:ph idx="1"/>
          </p:nvPr>
        </p:nvSpPr>
        <p:spPr>
          <a:xfrm>
            <a:off x="1524000" y="1905000"/>
            <a:ext cx="7620000" cy="4953000"/>
          </a:xfrm>
        </p:spPr>
        <p:txBody>
          <a:bodyPr/>
          <a:lstStyle/>
          <a:p>
            <a:pPr eaLnBrk="1" hangingPunct="1">
              <a:lnSpc>
                <a:spcPct val="90000"/>
              </a:lnSpc>
            </a:pPr>
            <a:r>
              <a:rPr lang="en-US" altLang="ar-JO" smtClean="0"/>
              <a:t>The four major components of aggregate demand are: </a:t>
            </a:r>
          </a:p>
          <a:p>
            <a:pPr lvl="1" eaLnBrk="1" hangingPunct="1">
              <a:lnSpc>
                <a:spcPct val="90000"/>
              </a:lnSpc>
            </a:pPr>
            <a:r>
              <a:rPr lang="en-US" altLang="ar-JO" smtClean="0"/>
              <a:t>Consumption (</a:t>
            </a:r>
            <a:r>
              <a:rPr lang="en-US" altLang="ar-JO" i="1" smtClean="0"/>
              <a:t>C</a:t>
            </a:r>
            <a:r>
              <a:rPr lang="en-US" altLang="ar-JO" smtClean="0"/>
              <a:t>) </a:t>
            </a:r>
          </a:p>
          <a:p>
            <a:pPr lvl="1" eaLnBrk="1" hangingPunct="1">
              <a:lnSpc>
                <a:spcPct val="90000"/>
              </a:lnSpc>
            </a:pPr>
            <a:r>
              <a:rPr lang="en-US" altLang="ar-JO" smtClean="0"/>
              <a:t>Investment (</a:t>
            </a:r>
            <a:r>
              <a:rPr lang="en-US" altLang="ar-JO" i="1" smtClean="0"/>
              <a:t>I</a:t>
            </a:r>
            <a:r>
              <a:rPr lang="en-US" altLang="ar-JO" smtClean="0"/>
              <a:t>) </a:t>
            </a:r>
          </a:p>
          <a:p>
            <a:pPr lvl="1" eaLnBrk="1" hangingPunct="1">
              <a:lnSpc>
                <a:spcPct val="90000"/>
              </a:lnSpc>
            </a:pPr>
            <a:r>
              <a:rPr lang="en-US" altLang="ar-JO" smtClean="0"/>
              <a:t>Government spending (</a:t>
            </a:r>
            <a:r>
              <a:rPr lang="en-US" altLang="ar-JO" i="1" smtClean="0"/>
              <a:t>G</a:t>
            </a:r>
            <a:r>
              <a:rPr lang="en-US" altLang="ar-JO" smtClean="0"/>
              <a:t>) </a:t>
            </a:r>
          </a:p>
          <a:p>
            <a:pPr lvl="1" eaLnBrk="1" hangingPunct="1">
              <a:lnSpc>
                <a:spcPct val="90000"/>
              </a:lnSpc>
            </a:pPr>
            <a:r>
              <a:rPr lang="en-US" altLang="ar-JO" smtClean="0"/>
              <a:t>Net exports (exports minus imports) (</a:t>
            </a:r>
            <a:r>
              <a:rPr lang="en-US" altLang="ar-JO" i="1" smtClean="0"/>
              <a:t>X- IM</a:t>
            </a:r>
            <a:r>
              <a:rPr lang="en-US" altLang="ar-JO" smtClean="0"/>
              <a:t>)</a:t>
            </a:r>
          </a:p>
          <a:p>
            <a:pPr lvl="1" eaLnBrk="1" hangingPunct="1">
              <a:lnSpc>
                <a:spcPct val="90000"/>
              </a:lnSpc>
            </a:pPr>
            <a:endParaRPr lang="en-US" altLang="ar-JO" smtClean="0"/>
          </a:p>
          <a:p>
            <a:pPr lvl="1" eaLnBrk="1" hangingPunct="1">
              <a:lnSpc>
                <a:spcPct val="90000"/>
              </a:lnSpc>
            </a:pPr>
            <a:endParaRPr lang="en-US" altLang="ar-JO" smtClean="0"/>
          </a:p>
          <a:p>
            <a:pPr lvl="1" eaLnBrk="1" hangingPunct="1">
              <a:lnSpc>
                <a:spcPct val="90000"/>
              </a:lnSpc>
            </a:pPr>
            <a:endParaRPr lang="en-US" altLang="ar-JO" smtClean="0"/>
          </a:p>
        </p:txBody>
      </p:sp>
      <p:sp>
        <p:nvSpPr>
          <p:cNvPr id="1479685" name="Rectangle 5"/>
          <p:cNvSpPr>
            <a:spLocks noChangeArrowheads="1"/>
          </p:cNvSpPr>
          <p:nvPr/>
        </p:nvSpPr>
        <p:spPr bwMode="auto">
          <a:xfrm>
            <a:off x="990600" y="5181600"/>
            <a:ext cx="7772400"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lgn="ctr">
              <a:lnSpc>
                <a:spcPct val="130000"/>
              </a:lnSpc>
              <a:spcBef>
                <a:spcPct val="0"/>
              </a:spcBef>
              <a:buClrTx/>
              <a:buFontTx/>
              <a:buNone/>
            </a:pPr>
            <a:r>
              <a:rPr lang="en-US" altLang="ar-JO" i="1"/>
              <a:t>AD = C + I + G + </a:t>
            </a:r>
            <a:r>
              <a:rPr lang="en-US" altLang="ar-JO"/>
              <a:t>(</a:t>
            </a:r>
            <a:r>
              <a:rPr lang="en-US" altLang="ar-JO" i="1"/>
              <a:t>X - IM</a:t>
            </a:r>
            <a:r>
              <a:rPr lang="en-US" altLang="ar-JO"/>
              <a:t>)</a:t>
            </a:r>
          </a:p>
        </p:txBody>
      </p:sp>
      <p:sp>
        <p:nvSpPr>
          <p:cNvPr id="31749" name="Rectangle 2"/>
          <p:cNvSpPr>
            <a:spLocks noChangeArrowheads="1"/>
          </p:cNvSpPr>
          <p:nvPr/>
        </p:nvSpPr>
        <p:spPr bwMode="auto">
          <a:xfrm>
            <a:off x="1752600" y="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ar-JO" sz="4400" b="1">
                <a:solidFill>
                  <a:schemeClr val="bg1"/>
                </a:solidFill>
              </a:rPr>
              <a:t>Components of </a:t>
            </a:r>
            <a:br>
              <a:rPr lang="en-US" altLang="ar-JO" sz="4400" b="1">
                <a:solidFill>
                  <a:schemeClr val="bg1"/>
                </a:solidFill>
              </a:rPr>
            </a:br>
            <a:r>
              <a:rPr lang="en-US" altLang="ar-JO" sz="4400" b="1">
                <a:solidFill>
                  <a:schemeClr val="bg1"/>
                </a:solidFill>
              </a:rPr>
              <a:t>Aggregate Demand</a:t>
            </a:r>
          </a:p>
        </p:txBody>
      </p:sp>
      <p:sp>
        <p:nvSpPr>
          <p:cNvPr id="31750"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LO-1</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79685">
                                            <p:txEl>
                                              <p:pRg st="0" end="0"/>
                                            </p:txEl>
                                          </p:spTgt>
                                        </p:tgtEl>
                                        <p:attrNameLst>
                                          <p:attrName>style.visibility</p:attrName>
                                        </p:attrNameLst>
                                      </p:cBhvr>
                                      <p:to>
                                        <p:strVal val="visible"/>
                                      </p:to>
                                    </p:set>
                                    <p:animEffect transition="in" filter="wipe(left)">
                                      <p:cBhvr>
                                        <p:cTn id="7" dur="500"/>
                                        <p:tgtEl>
                                          <p:spTgt spid="147968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9685"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smtClean="0"/>
              <a:t>	</a:t>
            </a:r>
            <a:r>
              <a:rPr lang="en-US" altLang="ar-JO" b="1" smtClean="0">
                <a:solidFill>
                  <a:schemeClr val="bg1"/>
                </a:solidFill>
              </a:rPr>
              <a:t>	Figure 6.1</a:t>
            </a:r>
          </a:p>
        </p:txBody>
      </p:sp>
      <p:pic>
        <p:nvPicPr>
          <p:cNvPr id="3379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600200"/>
            <a:ext cx="6477000" cy="5165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a:t>
            </a:r>
            <a:fld id="{6F68B8A3-DECA-4BE6-B18A-269D93E515BC}" type="slidenum">
              <a:rPr lang="en-US" altLang="ar-JO" sz="1000" smtClean="0">
                <a:latin typeface="Times New Roman" panose="02020603050405020304" pitchFamily="18" charset="0"/>
              </a:rPr>
              <a:pPr>
                <a:spcBef>
                  <a:spcPct val="0"/>
                </a:spcBef>
                <a:buClrTx/>
                <a:buFontTx/>
                <a:buNone/>
              </a:pPr>
              <a:t>7</a:t>
            </a:fld>
            <a:endParaRPr lang="en-US" altLang="ar-JO" sz="1000" smtClean="0">
              <a:latin typeface="Times New Roman" panose="02020603050405020304" pitchFamily="18" charset="0"/>
            </a:endParaRPr>
          </a:p>
        </p:txBody>
      </p:sp>
      <p:sp>
        <p:nvSpPr>
          <p:cNvPr id="34819" name="Rectangle 2"/>
          <p:cNvSpPr>
            <a:spLocks noGrp="1" noChangeArrowheads="1"/>
          </p:cNvSpPr>
          <p:nvPr>
            <p:ph type="title"/>
          </p:nvPr>
        </p:nvSpPr>
        <p:spPr bwMode="auto">
          <a:xfrm>
            <a:off x="16764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Consumption (C)</a:t>
            </a:r>
          </a:p>
        </p:txBody>
      </p:sp>
      <p:sp>
        <p:nvSpPr>
          <p:cNvPr id="1481731" name="Rectangle 3"/>
          <p:cNvSpPr>
            <a:spLocks noGrp="1" noChangeArrowheads="1"/>
          </p:cNvSpPr>
          <p:nvPr>
            <p:ph idx="1"/>
          </p:nvPr>
        </p:nvSpPr>
        <p:spPr>
          <a:xfrm>
            <a:off x="1371600" y="1812925"/>
            <a:ext cx="7620000" cy="4876800"/>
          </a:xfrm>
        </p:spPr>
        <p:txBody>
          <a:bodyPr/>
          <a:lstStyle/>
          <a:p>
            <a:pPr eaLnBrk="1" hangingPunct="1"/>
            <a:r>
              <a:rPr lang="en-US" altLang="ar-JO" b="1" i="1" smtClean="0"/>
              <a:t>Consumption</a:t>
            </a:r>
            <a:r>
              <a:rPr lang="en-US" altLang="ar-JO" smtClean="0"/>
              <a:t> refers to expenditures by consumers on final goods and services.</a:t>
            </a:r>
          </a:p>
          <a:p>
            <a:pPr eaLnBrk="1" hangingPunct="1"/>
            <a:r>
              <a:rPr lang="en-US" altLang="ar-JO" smtClean="0"/>
              <a:t>Consumption spending accounts for approximately two-thirds of total spending in the U.S. economy.</a:t>
            </a:r>
          </a:p>
          <a:p>
            <a:pPr eaLnBrk="1" hangingPunct="1"/>
            <a:r>
              <a:rPr lang="en-US" altLang="ar-JO" smtClean="0"/>
              <a:t>Consumers often </a:t>
            </a:r>
            <a:r>
              <a:rPr lang="en-US" altLang="ar-JO" i="1" smtClean="0"/>
              <a:t>change</a:t>
            </a:r>
            <a:r>
              <a:rPr lang="en-US" altLang="ar-JO" smtClean="0"/>
              <a:t> their spending behavior.</a:t>
            </a:r>
          </a:p>
        </p:txBody>
      </p:sp>
      <p:sp>
        <p:nvSpPr>
          <p:cNvPr id="34821"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LO-1</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81731">
                                            <p:txEl>
                                              <p:pRg st="0" end="0"/>
                                            </p:txEl>
                                          </p:spTgt>
                                        </p:tgtEl>
                                        <p:attrNameLst>
                                          <p:attrName>style.visibility</p:attrName>
                                        </p:attrNameLst>
                                      </p:cBhvr>
                                      <p:to>
                                        <p:strVal val="visible"/>
                                      </p:to>
                                    </p:set>
                                    <p:animEffect transition="in" filter="wipe(left)">
                                      <p:cBhvr>
                                        <p:cTn id="7" dur="500"/>
                                        <p:tgtEl>
                                          <p:spTgt spid="14817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81731">
                                            <p:txEl>
                                              <p:pRg st="1" end="1"/>
                                            </p:txEl>
                                          </p:spTgt>
                                        </p:tgtEl>
                                        <p:attrNameLst>
                                          <p:attrName>style.visibility</p:attrName>
                                        </p:attrNameLst>
                                      </p:cBhvr>
                                      <p:to>
                                        <p:strVal val="visible"/>
                                      </p:to>
                                    </p:set>
                                    <p:animEffect transition="in" filter="wipe(left)">
                                      <p:cBhvr>
                                        <p:cTn id="12" dur="500"/>
                                        <p:tgtEl>
                                          <p:spTgt spid="148173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81731">
                                            <p:txEl>
                                              <p:pRg st="2" end="2"/>
                                            </p:txEl>
                                          </p:spTgt>
                                        </p:tgtEl>
                                        <p:attrNameLst>
                                          <p:attrName>style.visibility</p:attrName>
                                        </p:attrNameLst>
                                      </p:cBhvr>
                                      <p:to>
                                        <p:strVal val="visible"/>
                                      </p:to>
                                    </p:set>
                                    <p:animEffect transition="in" filter="wipe(left)">
                                      <p:cBhvr>
                                        <p:cTn id="17" dur="500"/>
                                        <p:tgtEl>
                                          <p:spTgt spid="14817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1731"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9A541D57-7EE9-4792-9A00-B8C2C2B169FB}" type="slidenum">
              <a:rPr lang="en-US" altLang="ar-JO" sz="1000" smtClean="0">
                <a:latin typeface="Times New Roman" panose="02020603050405020304" pitchFamily="18" charset="0"/>
              </a:rPr>
              <a:pPr>
                <a:spcBef>
                  <a:spcPct val="0"/>
                </a:spcBef>
                <a:buClrTx/>
                <a:buFontTx/>
                <a:buNone/>
              </a:pPr>
              <a:t>8</a:t>
            </a:fld>
            <a:endParaRPr lang="en-US" altLang="ar-JO" sz="1000" smtClean="0">
              <a:latin typeface="Times New Roman" panose="02020603050405020304" pitchFamily="18" charset="0"/>
            </a:endParaRPr>
          </a:p>
        </p:txBody>
      </p:sp>
      <p:sp>
        <p:nvSpPr>
          <p:cNvPr id="36867" name="Rectangle 2"/>
          <p:cNvSpPr>
            <a:spLocks noGrp="1" noChangeArrowheads="1"/>
          </p:cNvSpPr>
          <p:nvPr>
            <p:ph type="title"/>
          </p:nvPr>
        </p:nvSpPr>
        <p:spPr bwMode="auto">
          <a:xfrm>
            <a:off x="15240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Investment (I)</a:t>
            </a:r>
          </a:p>
        </p:txBody>
      </p:sp>
      <p:sp>
        <p:nvSpPr>
          <p:cNvPr id="1483779" name="Rectangle 3"/>
          <p:cNvSpPr>
            <a:spLocks noGrp="1" noChangeArrowheads="1"/>
          </p:cNvSpPr>
          <p:nvPr>
            <p:ph idx="1"/>
          </p:nvPr>
        </p:nvSpPr>
        <p:spPr>
          <a:xfrm>
            <a:off x="1524000" y="1981200"/>
            <a:ext cx="7620000" cy="4876800"/>
          </a:xfrm>
        </p:spPr>
        <p:txBody>
          <a:bodyPr/>
          <a:lstStyle/>
          <a:p>
            <a:pPr eaLnBrk="1" hangingPunct="1"/>
            <a:r>
              <a:rPr lang="en-US" altLang="ar-JO" b="1" i="1" smtClean="0"/>
              <a:t>Investment</a:t>
            </a:r>
            <a:r>
              <a:rPr lang="en-US" altLang="ar-JO" smtClean="0"/>
              <a:t> refers to expenditures on (production of) new plant and equipment in a given time period, plus changes in business inventories.</a:t>
            </a:r>
          </a:p>
        </p:txBody>
      </p:sp>
      <p:sp>
        <p:nvSpPr>
          <p:cNvPr id="36869"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LO-1</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83779">
                                            <p:txEl>
                                              <p:pRg st="0" end="0"/>
                                            </p:txEl>
                                          </p:spTgt>
                                        </p:tgtEl>
                                        <p:attrNameLst>
                                          <p:attrName>style.visibility</p:attrName>
                                        </p:attrNameLst>
                                      </p:cBhvr>
                                      <p:to>
                                        <p:strVal val="visible"/>
                                      </p:to>
                                    </p:set>
                                    <p:animEffect transition="in" filter="wipe(left)">
                                      <p:cBhvr>
                                        <p:cTn id="7" dur="500"/>
                                        <p:tgtEl>
                                          <p:spTgt spid="14837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3779" grpId="0" build="p" bldLvl="2"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98132A68-ADB2-4E14-A4FF-1F6C71FA5D83}" type="slidenum">
              <a:rPr lang="en-US" altLang="ar-JO" sz="1000" smtClean="0">
                <a:latin typeface="Times New Roman" panose="02020603050405020304" pitchFamily="18" charset="0"/>
              </a:rPr>
              <a:pPr>
                <a:spcBef>
                  <a:spcPct val="0"/>
                </a:spcBef>
                <a:buClrTx/>
                <a:buFontTx/>
                <a:buNone/>
              </a:pPr>
              <a:t>9</a:t>
            </a:fld>
            <a:endParaRPr lang="en-US" altLang="ar-JO" sz="1000" smtClean="0">
              <a:latin typeface="Times New Roman" panose="02020603050405020304" pitchFamily="18" charset="0"/>
            </a:endParaRPr>
          </a:p>
        </p:txBody>
      </p:sp>
      <p:sp>
        <p:nvSpPr>
          <p:cNvPr id="38915" name="Rectangle 2"/>
          <p:cNvSpPr>
            <a:spLocks noGrp="1" noChangeArrowheads="1"/>
          </p:cNvSpPr>
          <p:nvPr>
            <p:ph type="title"/>
          </p:nvPr>
        </p:nvSpPr>
        <p:spPr bwMode="auto">
          <a:xfrm>
            <a:off x="1676400" y="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Government </a:t>
            </a:r>
            <a:br>
              <a:rPr lang="en-US" altLang="ar-JO" b="1" smtClean="0">
                <a:solidFill>
                  <a:schemeClr val="bg1"/>
                </a:solidFill>
              </a:rPr>
            </a:br>
            <a:r>
              <a:rPr lang="en-US" altLang="ar-JO" b="1" smtClean="0">
                <a:solidFill>
                  <a:schemeClr val="bg1"/>
                </a:solidFill>
              </a:rPr>
              <a:t>Spending (G)</a:t>
            </a:r>
          </a:p>
        </p:txBody>
      </p:sp>
      <p:sp>
        <p:nvSpPr>
          <p:cNvPr id="1485827" name="Rectangle 3"/>
          <p:cNvSpPr>
            <a:spLocks noGrp="1" noChangeArrowheads="1"/>
          </p:cNvSpPr>
          <p:nvPr>
            <p:ph idx="1"/>
          </p:nvPr>
        </p:nvSpPr>
        <p:spPr>
          <a:xfrm>
            <a:off x="1524000" y="1981200"/>
            <a:ext cx="7620000" cy="4876800"/>
          </a:xfrm>
        </p:spPr>
        <p:txBody>
          <a:bodyPr/>
          <a:lstStyle/>
          <a:p>
            <a:pPr eaLnBrk="1" hangingPunct="1"/>
            <a:r>
              <a:rPr lang="en-US" altLang="ar-JO" smtClean="0"/>
              <a:t>Government spending includes expenditures on all goods and services provided by the public sector.</a:t>
            </a:r>
          </a:p>
          <a:p>
            <a:pPr eaLnBrk="1" hangingPunct="1"/>
            <a:r>
              <a:rPr lang="en-US" altLang="ar-JO" smtClean="0"/>
              <a:t>Income transfers are </a:t>
            </a:r>
            <a:r>
              <a:rPr lang="en-US" altLang="ar-JO" i="1" smtClean="0"/>
              <a:t>not</a:t>
            </a:r>
            <a:r>
              <a:rPr lang="en-US" altLang="ar-JO" smtClean="0"/>
              <a:t> included:</a:t>
            </a:r>
          </a:p>
          <a:p>
            <a:pPr lvl="1" eaLnBrk="1" hangingPunct="1"/>
            <a:r>
              <a:rPr lang="en-US" altLang="ar-JO" b="1" i="1" smtClean="0"/>
              <a:t>Income transfers</a:t>
            </a:r>
            <a:r>
              <a:rPr lang="en-US" altLang="ar-JO" smtClean="0"/>
              <a:t> are payments to individuals for which no services are exchanged.</a:t>
            </a:r>
          </a:p>
        </p:txBody>
      </p:sp>
      <p:sp>
        <p:nvSpPr>
          <p:cNvPr id="38917"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LO-1</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85827">
                                            <p:txEl>
                                              <p:pRg st="0" end="0"/>
                                            </p:txEl>
                                          </p:spTgt>
                                        </p:tgtEl>
                                        <p:attrNameLst>
                                          <p:attrName>style.visibility</p:attrName>
                                        </p:attrNameLst>
                                      </p:cBhvr>
                                      <p:to>
                                        <p:strVal val="visible"/>
                                      </p:to>
                                    </p:set>
                                    <p:animEffect transition="in" filter="wipe(left)">
                                      <p:cBhvr>
                                        <p:cTn id="7" dur="500"/>
                                        <p:tgtEl>
                                          <p:spTgt spid="14858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85827">
                                            <p:txEl>
                                              <p:pRg st="1" end="1"/>
                                            </p:txEl>
                                          </p:spTgt>
                                        </p:tgtEl>
                                        <p:attrNameLst>
                                          <p:attrName>style.visibility</p:attrName>
                                        </p:attrNameLst>
                                      </p:cBhvr>
                                      <p:to>
                                        <p:strVal val="visible"/>
                                      </p:to>
                                    </p:set>
                                    <p:animEffect transition="in" filter="wipe(left)">
                                      <p:cBhvr>
                                        <p:cTn id="12" dur="500"/>
                                        <p:tgtEl>
                                          <p:spTgt spid="148582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85827">
                                            <p:txEl>
                                              <p:pRg st="2" end="2"/>
                                            </p:txEl>
                                          </p:spTgt>
                                        </p:tgtEl>
                                        <p:attrNameLst>
                                          <p:attrName>style.visibility</p:attrName>
                                        </p:attrNameLst>
                                      </p:cBhvr>
                                      <p:to>
                                        <p:strVal val="visible"/>
                                      </p:to>
                                    </p:set>
                                    <p:animEffect transition="in" filter="wipe(left)">
                                      <p:cBhvr>
                                        <p:cTn id="17" dur="500"/>
                                        <p:tgtEl>
                                          <p:spTgt spid="14858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5827" grpId="0" build="p" bldLvl="2"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bwMode="auto">
          <a:xfrm>
            <a:off x="16764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Net Exports (X-IM)</a:t>
            </a:r>
          </a:p>
        </p:txBody>
      </p:sp>
      <p:sp>
        <p:nvSpPr>
          <p:cNvPr id="1487875" name="Rectangle 3"/>
          <p:cNvSpPr>
            <a:spLocks noGrp="1" noChangeArrowheads="1"/>
          </p:cNvSpPr>
          <p:nvPr>
            <p:ph idx="1"/>
          </p:nvPr>
        </p:nvSpPr>
        <p:spPr>
          <a:xfrm>
            <a:off x="1296988" y="1676400"/>
            <a:ext cx="7620000" cy="4876800"/>
          </a:xfrm>
        </p:spPr>
        <p:txBody>
          <a:bodyPr/>
          <a:lstStyle/>
          <a:p>
            <a:pPr eaLnBrk="1" hangingPunct="1"/>
            <a:r>
              <a:rPr lang="en-US" altLang="ar-JO" b="1" smtClean="0"/>
              <a:t>Net exports</a:t>
            </a:r>
            <a:r>
              <a:rPr lang="en-US" altLang="ar-JO" smtClean="0"/>
              <a:t> is the difference between export spending and import spending.</a:t>
            </a:r>
          </a:p>
          <a:p>
            <a:pPr eaLnBrk="1" hangingPunct="1"/>
            <a:r>
              <a:rPr lang="en-US" altLang="ar-JO" smtClean="0"/>
              <a:t>Currently, Americans buy more goods from abroad than foreigners buy from us.</a:t>
            </a:r>
          </a:p>
          <a:p>
            <a:pPr eaLnBrk="1" hangingPunct="1"/>
            <a:r>
              <a:rPr lang="en-US" altLang="ar-JO" smtClean="0"/>
              <a:t>This means that U.S. net exports are negative.</a:t>
            </a:r>
          </a:p>
        </p:txBody>
      </p:sp>
      <p:sp>
        <p:nvSpPr>
          <p:cNvPr id="40964"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LO-1</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87875">
                                            <p:txEl>
                                              <p:pRg st="0" end="0"/>
                                            </p:txEl>
                                          </p:spTgt>
                                        </p:tgtEl>
                                        <p:attrNameLst>
                                          <p:attrName>style.visibility</p:attrName>
                                        </p:attrNameLst>
                                      </p:cBhvr>
                                      <p:to>
                                        <p:strVal val="visible"/>
                                      </p:to>
                                    </p:set>
                                    <p:animEffect transition="in" filter="wipe(left)">
                                      <p:cBhvr>
                                        <p:cTn id="7" dur="500"/>
                                        <p:tgtEl>
                                          <p:spTgt spid="14878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87875">
                                            <p:txEl>
                                              <p:pRg st="1" end="1"/>
                                            </p:txEl>
                                          </p:spTgt>
                                        </p:tgtEl>
                                        <p:attrNameLst>
                                          <p:attrName>style.visibility</p:attrName>
                                        </p:attrNameLst>
                                      </p:cBhvr>
                                      <p:to>
                                        <p:strVal val="visible"/>
                                      </p:to>
                                    </p:set>
                                    <p:animEffect transition="in" filter="wipe(left)">
                                      <p:cBhvr>
                                        <p:cTn id="12" dur="500"/>
                                        <p:tgtEl>
                                          <p:spTgt spid="148787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87875">
                                            <p:txEl>
                                              <p:pRg st="2" end="2"/>
                                            </p:txEl>
                                          </p:spTgt>
                                        </p:tgtEl>
                                        <p:attrNameLst>
                                          <p:attrName>style.visibility</p:attrName>
                                        </p:attrNameLst>
                                      </p:cBhvr>
                                      <p:to>
                                        <p:strVal val="visible"/>
                                      </p:to>
                                    </p:set>
                                    <p:animEffect transition="in" filter="wipe(left)">
                                      <p:cBhvr>
                                        <p:cTn id="17" dur="500"/>
                                        <p:tgtEl>
                                          <p:spTgt spid="148787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7875"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bwMode="auto">
          <a:xfrm>
            <a:off x="1752600" y="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Aggregate Demand </a:t>
            </a:r>
            <a:br>
              <a:rPr lang="en-US" altLang="ar-JO" b="1" smtClean="0">
                <a:solidFill>
                  <a:schemeClr val="bg1"/>
                </a:solidFill>
              </a:rPr>
            </a:br>
            <a:r>
              <a:rPr lang="en-US" altLang="ar-JO" b="1" smtClean="0">
                <a:solidFill>
                  <a:schemeClr val="bg1"/>
                </a:solidFill>
              </a:rPr>
              <a:t>in 2008-09</a:t>
            </a:r>
          </a:p>
        </p:txBody>
      </p:sp>
      <p:sp>
        <p:nvSpPr>
          <p:cNvPr id="1489923" name="Rectangle 3"/>
          <p:cNvSpPr>
            <a:spLocks noGrp="1" noChangeArrowheads="1"/>
          </p:cNvSpPr>
          <p:nvPr>
            <p:ph idx="1"/>
          </p:nvPr>
        </p:nvSpPr>
        <p:spPr>
          <a:xfrm>
            <a:off x="1524000" y="1554163"/>
            <a:ext cx="7620000" cy="4876800"/>
          </a:xfrm>
        </p:spPr>
        <p:txBody>
          <a:bodyPr/>
          <a:lstStyle/>
          <a:p>
            <a:pPr eaLnBrk="1" hangingPunct="1"/>
            <a:r>
              <a:rPr lang="en-US" altLang="ar-JO" smtClean="0"/>
              <a:t>A slowdown in consumer spending reversed the growth path of AD.</a:t>
            </a:r>
          </a:p>
          <a:p>
            <a:pPr eaLnBrk="1" hangingPunct="1"/>
            <a:r>
              <a:rPr lang="en-US" altLang="ar-JO" smtClean="0"/>
              <a:t>Businesses decreased inventories and employment.</a:t>
            </a:r>
          </a:p>
          <a:p>
            <a:pPr eaLnBrk="1" hangingPunct="1"/>
            <a:r>
              <a:rPr lang="en-US" altLang="ar-JO" smtClean="0"/>
              <a:t>Government increased spending in an attempt to stimulate the economy.</a:t>
            </a:r>
          </a:p>
          <a:p>
            <a:pPr eaLnBrk="1" hangingPunct="1"/>
            <a:r>
              <a:rPr lang="en-US" altLang="ar-JO" smtClean="0"/>
              <a:t>The trade deficit decreased as buyers in the U.S. bought fewer imported items.</a:t>
            </a:r>
          </a:p>
        </p:txBody>
      </p:sp>
      <p:sp>
        <p:nvSpPr>
          <p:cNvPr id="43012"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LO-1</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89923">
                                            <p:txEl>
                                              <p:pRg st="0" end="0"/>
                                            </p:txEl>
                                          </p:spTgt>
                                        </p:tgtEl>
                                        <p:attrNameLst>
                                          <p:attrName>style.visibility</p:attrName>
                                        </p:attrNameLst>
                                      </p:cBhvr>
                                      <p:to>
                                        <p:strVal val="visible"/>
                                      </p:to>
                                    </p:set>
                                    <p:animEffect transition="in" filter="wipe(left)">
                                      <p:cBhvr>
                                        <p:cTn id="7" dur="500"/>
                                        <p:tgtEl>
                                          <p:spTgt spid="14899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89923">
                                            <p:txEl>
                                              <p:pRg st="1" end="1"/>
                                            </p:txEl>
                                          </p:spTgt>
                                        </p:tgtEl>
                                        <p:attrNameLst>
                                          <p:attrName>style.visibility</p:attrName>
                                        </p:attrNameLst>
                                      </p:cBhvr>
                                      <p:to>
                                        <p:strVal val="visible"/>
                                      </p:to>
                                    </p:set>
                                    <p:animEffect transition="in" filter="wipe(left)">
                                      <p:cBhvr>
                                        <p:cTn id="12" dur="500"/>
                                        <p:tgtEl>
                                          <p:spTgt spid="148992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89923">
                                            <p:txEl>
                                              <p:pRg st="2" end="2"/>
                                            </p:txEl>
                                          </p:spTgt>
                                        </p:tgtEl>
                                        <p:attrNameLst>
                                          <p:attrName>style.visibility</p:attrName>
                                        </p:attrNameLst>
                                      </p:cBhvr>
                                      <p:to>
                                        <p:strVal val="visible"/>
                                      </p:to>
                                    </p:set>
                                    <p:animEffect transition="in" filter="wipe(left)">
                                      <p:cBhvr>
                                        <p:cTn id="17" dur="500"/>
                                        <p:tgtEl>
                                          <p:spTgt spid="148992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89923">
                                            <p:txEl>
                                              <p:pRg st="3" end="3"/>
                                            </p:txEl>
                                          </p:spTgt>
                                        </p:tgtEl>
                                        <p:attrNameLst>
                                          <p:attrName>style.visibility</p:attrName>
                                        </p:attrNameLst>
                                      </p:cBhvr>
                                      <p:to>
                                        <p:strVal val="visible"/>
                                      </p:to>
                                    </p:set>
                                    <p:animEffect transition="in" filter="wipe(left)">
                                      <p:cBhvr>
                                        <p:cTn id="22" dur="500"/>
                                        <p:tgtEl>
                                          <p:spTgt spid="14899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9923"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bwMode="auto">
          <a:xfrm>
            <a:off x="1524000" y="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The Nature of </a:t>
            </a:r>
            <a:br>
              <a:rPr lang="en-US" altLang="ar-JO" b="1" smtClean="0">
                <a:solidFill>
                  <a:schemeClr val="bg1"/>
                </a:solidFill>
              </a:rPr>
            </a:br>
            <a:r>
              <a:rPr lang="en-US" altLang="ar-JO" b="1" smtClean="0">
                <a:solidFill>
                  <a:schemeClr val="bg1"/>
                </a:solidFill>
              </a:rPr>
              <a:t>Fiscal Policy</a:t>
            </a:r>
          </a:p>
        </p:txBody>
      </p:sp>
      <p:sp>
        <p:nvSpPr>
          <p:cNvPr id="1496067" name="Rectangle 3"/>
          <p:cNvSpPr>
            <a:spLocks noGrp="1" noChangeArrowheads="1"/>
          </p:cNvSpPr>
          <p:nvPr>
            <p:ph idx="1"/>
          </p:nvPr>
        </p:nvSpPr>
        <p:spPr>
          <a:xfrm>
            <a:off x="1447800" y="1981200"/>
            <a:ext cx="7620000" cy="4876800"/>
          </a:xfrm>
        </p:spPr>
        <p:txBody>
          <a:bodyPr/>
          <a:lstStyle/>
          <a:p>
            <a:pPr eaLnBrk="1" hangingPunct="1"/>
            <a:r>
              <a:rPr lang="en-US" altLang="ar-JO" i="1" smtClean="0"/>
              <a:t>C + I + G + </a:t>
            </a:r>
            <a:r>
              <a:rPr lang="en-US" altLang="ar-JO" smtClean="0"/>
              <a:t>(</a:t>
            </a:r>
            <a:r>
              <a:rPr lang="en-US" altLang="ar-JO" i="1" smtClean="0"/>
              <a:t>X - IM</a:t>
            </a:r>
            <a:r>
              <a:rPr lang="en-US" altLang="ar-JO" smtClean="0"/>
              <a:t>) seldom adds up to exactly the right amount of aggregate demand.</a:t>
            </a:r>
          </a:p>
          <a:p>
            <a:pPr eaLnBrk="1" hangingPunct="1"/>
            <a:r>
              <a:rPr lang="en-US" altLang="ar-JO" smtClean="0"/>
              <a:t>The use of government spending and taxes to adjust aggregate demand is the essence of fiscal policy.</a:t>
            </a:r>
          </a:p>
        </p:txBody>
      </p:sp>
      <p:sp>
        <p:nvSpPr>
          <p:cNvPr id="45060"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LO-2</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96067">
                                            <p:txEl>
                                              <p:pRg st="0" end="0"/>
                                            </p:txEl>
                                          </p:spTgt>
                                        </p:tgtEl>
                                        <p:attrNameLst>
                                          <p:attrName>style.visibility</p:attrName>
                                        </p:attrNameLst>
                                      </p:cBhvr>
                                      <p:to>
                                        <p:strVal val="visible"/>
                                      </p:to>
                                    </p:set>
                                    <p:animEffect transition="in" filter="wipe(left)">
                                      <p:cBhvr>
                                        <p:cTn id="7" dur="500"/>
                                        <p:tgtEl>
                                          <p:spTgt spid="14960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96067">
                                            <p:txEl>
                                              <p:pRg st="1" end="1"/>
                                            </p:txEl>
                                          </p:spTgt>
                                        </p:tgtEl>
                                        <p:attrNameLst>
                                          <p:attrName>style.visibility</p:attrName>
                                        </p:attrNameLst>
                                      </p:cBhvr>
                                      <p:to>
                                        <p:strVal val="visible"/>
                                      </p:to>
                                    </p:set>
                                    <p:animEffect transition="in" filter="wipe(left)">
                                      <p:cBhvr>
                                        <p:cTn id="12" dur="500"/>
                                        <p:tgtEl>
                                          <p:spTgt spid="14960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6067"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A77B2685-06AA-4171-944A-9CAEBF28CE4A}" type="slidenum">
              <a:rPr lang="en-US" altLang="ar-JO" sz="1000" smtClean="0">
                <a:latin typeface="Times New Roman" panose="02020603050405020304" pitchFamily="18" charset="0"/>
              </a:rPr>
              <a:pPr>
                <a:spcBef>
                  <a:spcPct val="0"/>
                </a:spcBef>
                <a:buClrTx/>
                <a:buFontTx/>
                <a:buNone/>
              </a:pPr>
              <a:t>13</a:t>
            </a:fld>
            <a:endParaRPr lang="en-US" altLang="ar-JO" sz="1000" smtClean="0">
              <a:latin typeface="Times New Roman" panose="02020603050405020304" pitchFamily="18" charset="0"/>
            </a:endParaRPr>
          </a:p>
        </p:txBody>
      </p:sp>
      <p:sp>
        <p:nvSpPr>
          <p:cNvPr id="47107" name="Rectangle 2"/>
          <p:cNvSpPr>
            <a:spLocks noGrp="1" noChangeArrowheads="1"/>
          </p:cNvSpPr>
          <p:nvPr>
            <p:ph type="title"/>
          </p:nvPr>
        </p:nvSpPr>
        <p:spPr bwMode="auto">
          <a:xfrm>
            <a:off x="1752600" y="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More Government </a:t>
            </a:r>
            <a:br>
              <a:rPr lang="en-US" altLang="ar-JO" b="1" smtClean="0">
                <a:solidFill>
                  <a:schemeClr val="bg1"/>
                </a:solidFill>
              </a:rPr>
            </a:br>
            <a:r>
              <a:rPr lang="en-US" altLang="ar-JO" b="1" smtClean="0">
                <a:solidFill>
                  <a:schemeClr val="bg1"/>
                </a:solidFill>
              </a:rPr>
              <a:t>Spending</a:t>
            </a:r>
          </a:p>
        </p:txBody>
      </p:sp>
      <p:sp>
        <p:nvSpPr>
          <p:cNvPr id="1500163" name="Rectangle 3"/>
          <p:cNvSpPr>
            <a:spLocks noGrp="1" noChangeArrowheads="1"/>
          </p:cNvSpPr>
          <p:nvPr>
            <p:ph idx="1"/>
          </p:nvPr>
        </p:nvSpPr>
        <p:spPr>
          <a:xfrm>
            <a:off x="1524000" y="1828800"/>
            <a:ext cx="7620000" cy="4876800"/>
          </a:xfrm>
        </p:spPr>
        <p:txBody>
          <a:bodyPr/>
          <a:lstStyle/>
          <a:p>
            <a:pPr eaLnBrk="1" hangingPunct="1"/>
            <a:r>
              <a:rPr lang="en-US" altLang="ar-JO" smtClean="0"/>
              <a:t>To help with the 2008-09 recession, President Obama created huge increases in government spending.</a:t>
            </a:r>
          </a:p>
          <a:p>
            <a:pPr eaLnBrk="1" hangingPunct="1"/>
            <a:r>
              <a:rPr lang="en-US" altLang="ar-JO" smtClean="0"/>
              <a:t>Increased government spending is a form of fiscal stimulus:</a:t>
            </a:r>
          </a:p>
          <a:p>
            <a:pPr lvl="1" eaLnBrk="1" hangingPunct="1"/>
            <a:r>
              <a:rPr lang="en-US" altLang="ar-JO" b="1" i="1" smtClean="0"/>
              <a:t>Fiscal stimulus</a:t>
            </a:r>
            <a:r>
              <a:rPr lang="en-US" altLang="ar-JO" i="1" smtClean="0"/>
              <a:t>–</a:t>
            </a:r>
            <a:r>
              <a:rPr lang="en-US" altLang="ar-JO" smtClean="0"/>
              <a:t>tax cuts or spending hikes intended to increase (shift) aggregate demand.</a:t>
            </a:r>
          </a:p>
        </p:txBody>
      </p:sp>
      <p:sp>
        <p:nvSpPr>
          <p:cNvPr id="47109"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LO-4</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00163">
                                            <p:txEl>
                                              <p:pRg st="0" end="0"/>
                                            </p:txEl>
                                          </p:spTgt>
                                        </p:tgtEl>
                                        <p:attrNameLst>
                                          <p:attrName>style.visibility</p:attrName>
                                        </p:attrNameLst>
                                      </p:cBhvr>
                                      <p:to>
                                        <p:strVal val="visible"/>
                                      </p:to>
                                    </p:set>
                                    <p:animEffect transition="in" filter="wipe(left)">
                                      <p:cBhvr>
                                        <p:cTn id="7" dur="500"/>
                                        <p:tgtEl>
                                          <p:spTgt spid="15001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00163">
                                            <p:txEl>
                                              <p:pRg st="1" end="1"/>
                                            </p:txEl>
                                          </p:spTgt>
                                        </p:tgtEl>
                                        <p:attrNameLst>
                                          <p:attrName>style.visibility</p:attrName>
                                        </p:attrNameLst>
                                      </p:cBhvr>
                                      <p:to>
                                        <p:strVal val="visible"/>
                                      </p:to>
                                    </p:set>
                                    <p:animEffect transition="in" filter="wipe(left)">
                                      <p:cBhvr>
                                        <p:cTn id="12" dur="500"/>
                                        <p:tgtEl>
                                          <p:spTgt spid="150016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00163">
                                            <p:txEl>
                                              <p:pRg st="2" end="2"/>
                                            </p:txEl>
                                          </p:spTgt>
                                        </p:tgtEl>
                                        <p:attrNameLst>
                                          <p:attrName>style.visibility</p:attrName>
                                        </p:attrNameLst>
                                      </p:cBhvr>
                                      <p:to>
                                        <p:strVal val="visible"/>
                                      </p:to>
                                    </p:set>
                                    <p:animEffect transition="in" filter="wipe(left)">
                                      <p:cBhvr>
                                        <p:cTn id="17" dur="500"/>
                                        <p:tgtEl>
                                          <p:spTgt spid="15001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0163" grpId="0" build="p" bldLvl="2"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16764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Inflation Worries</a:t>
            </a:r>
          </a:p>
        </p:txBody>
      </p:sp>
      <p:sp>
        <p:nvSpPr>
          <p:cNvPr id="1530883" name="Rectangle 3"/>
          <p:cNvSpPr>
            <a:spLocks noGrp="1" noChangeArrowheads="1"/>
          </p:cNvSpPr>
          <p:nvPr>
            <p:ph idx="1"/>
          </p:nvPr>
        </p:nvSpPr>
        <p:spPr>
          <a:xfrm>
            <a:off x="1524000" y="1981200"/>
            <a:ext cx="7620000" cy="4876800"/>
          </a:xfrm>
        </p:spPr>
        <p:txBody>
          <a:bodyPr/>
          <a:lstStyle/>
          <a:p>
            <a:pPr eaLnBrk="1" hangingPunct="1"/>
            <a:r>
              <a:rPr lang="en-US" altLang="ar-JO" smtClean="0"/>
              <a:t>Whenever the aggregate supply curve is upward-sloping, an increase in aggregate demand increases prices as well as output.</a:t>
            </a:r>
          </a:p>
          <a:p>
            <a:pPr eaLnBrk="1" hangingPunct="1"/>
            <a:r>
              <a:rPr lang="en-US" altLang="ar-JO" smtClean="0"/>
              <a:t>President Clinton raised taxes partly because he feared inflationary pressures were building.</a:t>
            </a:r>
          </a:p>
        </p:txBody>
      </p:sp>
      <p:sp>
        <p:nvSpPr>
          <p:cNvPr id="49156"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LO-4</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0883">
                                            <p:txEl>
                                              <p:pRg st="0" end="0"/>
                                            </p:txEl>
                                          </p:spTgt>
                                        </p:tgtEl>
                                        <p:attrNameLst>
                                          <p:attrName>style.visibility</p:attrName>
                                        </p:attrNameLst>
                                      </p:cBhvr>
                                      <p:to>
                                        <p:strVal val="visible"/>
                                      </p:to>
                                    </p:set>
                                    <p:animEffect transition="in" filter="wipe(left)">
                                      <p:cBhvr>
                                        <p:cTn id="7" dur="500"/>
                                        <p:tgtEl>
                                          <p:spTgt spid="15308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30883">
                                            <p:txEl>
                                              <p:pRg st="1" end="1"/>
                                            </p:txEl>
                                          </p:spTgt>
                                        </p:tgtEl>
                                        <p:attrNameLst>
                                          <p:attrName>style.visibility</p:attrName>
                                        </p:attrNameLst>
                                      </p:cBhvr>
                                      <p:to>
                                        <p:strVal val="visible"/>
                                      </p:to>
                                    </p:set>
                                    <p:animEffect transition="in" filter="wipe(left)">
                                      <p:cBhvr>
                                        <p:cTn id="12" dur="500"/>
                                        <p:tgtEl>
                                          <p:spTgt spid="153088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088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16764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Fiscal Restraint</a:t>
            </a:r>
          </a:p>
        </p:txBody>
      </p:sp>
      <p:sp>
        <p:nvSpPr>
          <p:cNvPr id="1532931" name="Rectangle 3"/>
          <p:cNvSpPr>
            <a:spLocks noGrp="1" noChangeArrowheads="1"/>
          </p:cNvSpPr>
          <p:nvPr>
            <p:ph idx="1"/>
          </p:nvPr>
        </p:nvSpPr>
        <p:spPr>
          <a:xfrm>
            <a:off x="1220788" y="1562100"/>
            <a:ext cx="7696200" cy="4876800"/>
          </a:xfrm>
        </p:spPr>
        <p:txBody>
          <a:bodyPr/>
          <a:lstStyle/>
          <a:p>
            <a:pPr eaLnBrk="1" hangingPunct="1"/>
            <a:r>
              <a:rPr lang="en-US" altLang="ar-JO" smtClean="0"/>
              <a:t>Fiscal restraint may be the proper policy when inflation threatens:</a:t>
            </a:r>
          </a:p>
          <a:p>
            <a:pPr lvl="1" eaLnBrk="1" hangingPunct="1"/>
            <a:r>
              <a:rPr lang="en-US" altLang="ar-JO" b="1" i="1" smtClean="0"/>
              <a:t>Fiscal restraint</a:t>
            </a:r>
            <a:r>
              <a:rPr lang="en-US" altLang="ar-JO" smtClean="0"/>
              <a:t>–tax hikes or spending cuts intended to reduce (shift) aggregate demand.</a:t>
            </a:r>
          </a:p>
        </p:txBody>
      </p:sp>
      <p:sp>
        <p:nvSpPr>
          <p:cNvPr id="51204"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LO-4</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2931">
                                            <p:txEl>
                                              <p:pRg st="0" end="0"/>
                                            </p:txEl>
                                          </p:spTgt>
                                        </p:tgtEl>
                                        <p:attrNameLst>
                                          <p:attrName>style.visibility</p:attrName>
                                        </p:attrNameLst>
                                      </p:cBhvr>
                                      <p:to>
                                        <p:strVal val="visible"/>
                                      </p:to>
                                    </p:set>
                                    <p:animEffect transition="in" filter="wipe(left)">
                                      <p:cBhvr>
                                        <p:cTn id="7" dur="500"/>
                                        <p:tgtEl>
                                          <p:spTgt spid="15329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32931">
                                            <p:txEl>
                                              <p:pRg st="1" end="1"/>
                                            </p:txEl>
                                          </p:spTgt>
                                        </p:tgtEl>
                                        <p:attrNameLst>
                                          <p:attrName>style.visibility</p:attrName>
                                        </p:attrNameLst>
                                      </p:cBhvr>
                                      <p:to>
                                        <p:strVal val="visible"/>
                                      </p:to>
                                    </p:set>
                                    <p:animEffect transition="in" filter="wipe(left)">
                                      <p:cBhvr>
                                        <p:cTn id="12" dur="500"/>
                                        <p:tgtEl>
                                          <p:spTgt spid="15329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2931" grpId="0" build="p" bldLvl="2"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bwMode="auto">
          <a:xfrm>
            <a:off x="16764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Budget Cuts</a:t>
            </a:r>
          </a:p>
        </p:txBody>
      </p:sp>
      <p:sp>
        <p:nvSpPr>
          <p:cNvPr id="1534979" name="Rectangle 3"/>
          <p:cNvSpPr>
            <a:spLocks noGrp="1" noChangeArrowheads="1"/>
          </p:cNvSpPr>
          <p:nvPr>
            <p:ph idx="1"/>
          </p:nvPr>
        </p:nvSpPr>
        <p:spPr>
          <a:xfrm>
            <a:off x="1219200" y="1985963"/>
            <a:ext cx="7620000" cy="4876800"/>
          </a:xfrm>
        </p:spPr>
        <p:txBody>
          <a:bodyPr/>
          <a:lstStyle/>
          <a:p>
            <a:pPr eaLnBrk="1" hangingPunct="1"/>
            <a:r>
              <a:rPr lang="en-US" altLang="ar-JO" smtClean="0"/>
              <a:t>Cutbacks in government spending directly reduce aggregate demand.</a:t>
            </a:r>
          </a:p>
          <a:p>
            <a:pPr eaLnBrk="1" hangingPunct="1"/>
            <a:endParaRPr lang="en-US" altLang="ar-JO" smtClean="0"/>
          </a:p>
        </p:txBody>
      </p:sp>
      <p:sp>
        <p:nvSpPr>
          <p:cNvPr id="53252"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LO-3</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4979">
                                            <p:txEl>
                                              <p:pRg st="0" end="0"/>
                                            </p:txEl>
                                          </p:spTgt>
                                        </p:tgtEl>
                                        <p:attrNameLst>
                                          <p:attrName>style.visibility</p:attrName>
                                        </p:attrNameLst>
                                      </p:cBhvr>
                                      <p:to>
                                        <p:strVal val="visible"/>
                                      </p:to>
                                    </p:set>
                                    <p:animEffect transition="in" filter="wipe(left)">
                                      <p:cBhvr>
                                        <p:cTn id="7" dur="500"/>
                                        <p:tgtEl>
                                          <p:spTgt spid="15349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4979"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21FD0C4F-1074-46FD-B815-4F33E2E41183}" type="slidenum">
              <a:rPr lang="en-US" altLang="ar-JO" sz="1000" smtClean="0">
                <a:latin typeface="Times New Roman" panose="02020603050405020304" pitchFamily="18" charset="0"/>
              </a:rPr>
              <a:pPr>
                <a:spcBef>
                  <a:spcPct val="0"/>
                </a:spcBef>
                <a:buClrTx/>
                <a:buFontTx/>
                <a:buNone/>
              </a:pPr>
              <a:t>17</a:t>
            </a:fld>
            <a:endParaRPr lang="en-US" altLang="ar-JO" sz="1000" smtClean="0">
              <a:latin typeface="Times New Roman" panose="02020603050405020304" pitchFamily="18" charset="0"/>
            </a:endParaRPr>
          </a:p>
        </p:txBody>
      </p:sp>
      <p:sp>
        <p:nvSpPr>
          <p:cNvPr id="55299" name="Rectangle 2"/>
          <p:cNvSpPr>
            <a:spLocks noGrp="1" noChangeArrowheads="1"/>
          </p:cNvSpPr>
          <p:nvPr>
            <p:ph type="title"/>
          </p:nvPr>
        </p:nvSpPr>
        <p:spPr bwMode="auto">
          <a:xfrm>
            <a:off x="16002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Tax Hikes</a:t>
            </a:r>
          </a:p>
        </p:txBody>
      </p:sp>
      <p:sp>
        <p:nvSpPr>
          <p:cNvPr id="1539075" name="Rectangle 3"/>
          <p:cNvSpPr>
            <a:spLocks noGrp="1" noChangeArrowheads="1"/>
          </p:cNvSpPr>
          <p:nvPr>
            <p:ph idx="1"/>
          </p:nvPr>
        </p:nvSpPr>
        <p:spPr>
          <a:xfrm>
            <a:off x="1524000" y="1981200"/>
            <a:ext cx="7620000" cy="4876800"/>
          </a:xfrm>
        </p:spPr>
        <p:txBody>
          <a:bodyPr/>
          <a:lstStyle/>
          <a:p>
            <a:pPr eaLnBrk="1" hangingPunct="1"/>
            <a:r>
              <a:rPr lang="en-US" altLang="ar-JO" smtClean="0"/>
              <a:t>Tax increases reduce disposable income and thus reduce consumption.</a:t>
            </a:r>
          </a:p>
          <a:p>
            <a:pPr eaLnBrk="1" hangingPunct="1"/>
            <a:r>
              <a:rPr lang="en-US" altLang="ar-JO" smtClean="0"/>
              <a:t>This shifts the aggregate demand curve to the </a:t>
            </a:r>
            <a:r>
              <a:rPr lang="en-US" altLang="ar-JO" i="1" smtClean="0"/>
              <a:t>left</a:t>
            </a:r>
            <a:r>
              <a:rPr lang="en-US" altLang="ar-JO" smtClean="0"/>
              <a:t>.</a:t>
            </a:r>
          </a:p>
          <a:p>
            <a:pPr eaLnBrk="1" hangingPunct="1"/>
            <a:r>
              <a:rPr lang="en-US" altLang="ar-JO" smtClean="0"/>
              <a:t>Tax increases have been used to “cool down” the economy.</a:t>
            </a:r>
          </a:p>
        </p:txBody>
      </p:sp>
      <p:sp>
        <p:nvSpPr>
          <p:cNvPr id="55301"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LO-4</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9075">
                                            <p:txEl>
                                              <p:pRg st="0" end="0"/>
                                            </p:txEl>
                                          </p:spTgt>
                                        </p:tgtEl>
                                        <p:attrNameLst>
                                          <p:attrName>style.visibility</p:attrName>
                                        </p:attrNameLst>
                                      </p:cBhvr>
                                      <p:to>
                                        <p:strVal val="visible"/>
                                      </p:to>
                                    </p:set>
                                    <p:animEffect transition="in" filter="wipe(left)">
                                      <p:cBhvr>
                                        <p:cTn id="7" dur="500"/>
                                        <p:tgtEl>
                                          <p:spTgt spid="15390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39075">
                                            <p:txEl>
                                              <p:pRg st="1" end="1"/>
                                            </p:txEl>
                                          </p:spTgt>
                                        </p:tgtEl>
                                        <p:attrNameLst>
                                          <p:attrName>style.visibility</p:attrName>
                                        </p:attrNameLst>
                                      </p:cBhvr>
                                      <p:to>
                                        <p:strVal val="visible"/>
                                      </p:to>
                                    </p:set>
                                    <p:animEffect transition="in" filter="wipe(left)">
                                      <p:cBhvr>
                                        <p:cTn id="12" dur="500"/>
                                        <p:tgtEl>
                                          <p:spTgt spid="153907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39075">
                                            <p:txEl>
                                              <p:pRg st="2" end="2"/>
                                            </p:txEl>
                                          </p:spTgt>
                                        </p:tgtEl>
                                        <p:attrNameLst>
                                          <p:attrName>style.visibility</p:attrName>
                                        </p:attrNameLst>
                                      </p:cBhvr>
                                      <p:to>
                                        <p:strVal val="visible"/>
                                      </p:to>
                                    </p:set>
                                    <p:animEffect transition="in" filter="wipe(left)">
                                      <p:cBhvr>
                                        <p:cTn id="17" dur="500"/>
                                        <p:tgtEl>
                                          <p:spTgt spid="153907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907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03D974B0-2245-42A0-BFE0-613D94BB860B}" type="slidenum">
              <a:rPr lang="en-US" altLang="ar-JO" sz="1000" smtClean="0">
                <a:latin typeface="Times New Roman" panose="02020603050405020304" pitchFamily="18" charset="0"/>
              </a:rPr>
              <a:pPr>
                <a:spcBef>
                  <a:spcPct val="0"/>
                </a:spcBef>
                <a:buClrTx/>
                <a:buFontTx/>
                <a:buNone/>
              </a:pPr>
              <a:t>18</a:t>
            </a:fld>
            <a:endParaRPr lang="en-US" altLang="ar-JO" sz="1000" smtClean="0">
              <a:latin typeface="Times New Roman" panose="02020603050405020304" pitchFamily="18" charset="0"/>
            </a:endParaRPr>
          </a:p>
        </p:txBody>
      </p:sp>
      <p:sp>
        <p:nvSpPr>
          <p:cNvPr id="1541123" name="Rectangle 3"/>
          <p:cNvSpPr>
            <a:spLocks noGrp="1" noChangeArrowheads="1"/>
          </p:cNvSpPr>
          <p:nvPr>
            <p:ph idx="1"/>
          </p:nvPr>
        </p:nvSpPr>
        <p:spPr>
          <a:xfrm>
            <a:off x="1371600" y="1981200"/>
            <a:ext cx="7620000" cy="4876800"/>
          </a:xfrm>
        </p:spPr>
        <p:txBody>
          <a:bodyPr/>
          <a:lstStyle/>
          <a:p>
            <a:pPr eaLnBrk="1" hangingPunct="1"/>
            <a:r>
              <a:rPr lang="en-US" altLang="ar-JO" smtClean="0"/>
              <a:t>The Equity and Fiscal Responsibility Act of 1982 increased taxes to reduce inflationary pressures.</a:t>
            </a:r>
          </a:p>
          <a:p>
            <a:pPr eaLnBrk="1" hangingPunct="1"/>
            <a:r>
              <a:rPr lang="en-US" altLang="ar-JO" smtClean="0"/>
              <a:t>President Clinton restrained aggregate demand in 1993 with a tax increase, but increased aggregate demand in 1997 with a five-year package of tax cuts.</a:t>
            </a:r>
          </a:p>
        </p:txBody>
      </p:sp>
      <p:sp>
        <p:nvSpPr>
          <p:cNvPr id="57348" name="Rectangle 2"/>
          <p:cNvSpPr>
            <a:spLocks noChangeArrowheads="1"/>
          </p:cNvSpPr>
          <p:nvPr/>
        </p:nvSpPr>
        <p:spPr bwMode="auto">
          <a:xfrm>
            <a:off x="1600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ar-JO" sz="4400" b="1">
                <a:solidFill>
                  <a:schemeClr val="bg1"/>
                </a:solidFill>
              </a:rPr>
              <a:t>Tax Hikes</a:t>
            </a:r>
          </a:p>
        </p:txBody>
      </p:sp>
      <p:sp>
        <p:nvSpPr>
          <p:cNvPr id="57349"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LO-4</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41123">
                                            <p:txEl>
                                              <p:pRg st="0" end="0"/>
                                            </p:txEl>
                                          </p:spTgt>
                                        </p:tgtEl>
                                        <p:attrNameLst>
                                          <p:attrName>style.visibility</p:attrName>
                                        </p:attrNameLst>
                                      </p:cBhvr>
                                      <p:to>
                                        <p:strVal val="visible"/>
                                      </p:to>
                                    </p:set>
                                    <p:animEffect transition="in" filter="wipe(left)">
                                      <p:cBhvr>
                                        <p:cTn id="7" dur="500"/>
                                        <p:tgtEl>
                                          <p:spTgt spid="15411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41123">
                                            <p:txEl>
                                              <p:pRg st="1" end="1"/>
                                            </p:txEl>
                                          </p:spTgt>
                                        </p:tgtEl>
                                        <p:attrNameLst>
                                          <p:attrName>style.visibility</p:attrName>
                                        </p:attrNameLst>
                                      </p:cBhvr>
                                      <p:to>
                                        <p:strVal val="visible"/>
                                      </p:to>
                                    </p:set>
                                    <p:animEffect transition="in" filter="wipe(left)">
                                      <p:cBhvr>
                                        <p:cTn id="12" dur="500"/>
                                        <p:tgtEl>
                                          <p:spTgt spid="15411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1123"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942CFCDD-8B79-4E23-956C-E26DC64FC355}" type="slidenum">
              <a:rPr lang="en-US" altLang="ar-JO" sz="1000" smtClean="0">
                <a:latin typeface="Times New Roman" panose="02020603050405020304" pitchFamily="18" charset="0"/>
              </a:rPr>
              <a:pPr>
                <a:spcBef>
                  <a:spcPct val="0"/>
                </a:spcBef>
                <a:buClrTx/>
                <a:buFontTx/>
                <a:buNone/>
              </a:pPr>
              <a:t>19</a:t>
            </a:fld>
            <a:endParaRPr lang="en-US" altLang="ar-JO" sz="1000" smtClean="0">
              <a:latin typeface="Times New Roman" panose="02020603050405020304" pitchFamily="18" charset="0"/>
            </a:endParaRPr>
          </a:p>
        </p:txBody>
      </p:sp>
      <p:sp>
        <p:nvSpPr>
          <p:cNvPr id="59395" name="Rectangle 2"/>
          <p:cNvSpPr>
            <a:spLocks noGrp="1" noChangeArrowheads="1"/>
          </p:cNvSpPr>
          <p:nvPr>
            <p:ph type="title"/>
          </p:nvPr>
        </p:nvSpPr>
        <p:spPr bwMode="auto">
          <a:xfrm>
            <a:off x="17526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Fiscal Guidelines</a:t>
            </a:r>
          </a:p>
        </p:txBody>
      </p:sp>
      <p:sp>
        <p:nvSpPr>
          <p:cNvPr id="1543171" name="Rectangle 3"/>
          <p:cNvSpPr>
            <a:spLocks noGrp="1" noChangeArrowheads="1"/>
          </p:cNvSpPr>
          <p:nvPr>
            <p:ph idx="1"/>
          </p:nvPr>
        </p:nvSpPr>
        <p:spPr>
          <a:xfrm>
            <a:off x="1524000" y="1981200"/>
            <a:ext cx="7620000" cy="4876800"/>
          </a:xfrm>
        </p:spPr>
        <p:txBody>
          <a:bodyPr/>
          <a:lstStyle/>
          <a:p>
            <a:pPr eaLnBrk="1" hangingPunct="1"/>
            <a:r>
              <a:rPr lang="en-US" altLang="ar-JO" smtClean="0"/>
              <a:t>The policy goal is to match aggregate demand with the full-employment potential of the economy.</a:t>
            </a:r>
          </a:p>
          <a:p>
            <a:pPr eaLnBrk="1" hangingPunct="1"/>
            <a:r>
              <a:rPr lang="en-US" altLang="ar-JO" smtClean="0"/>
              <a:t>The fiscal strategy for attaining that goal is to shift the aggregate demand curve.</a:t>
            </a:r>
          </a:p>
        </p:txBody>
      </p:sp>
      <p:sp>
        <p:nvSpPr>
          <p:cNvPr id="59397"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LO-4</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43171">
                                            <p:txEl>
                                              <p:pRg st="0" end="0"/>
                                            </p:txEl>
                                          </p:spTgt>
                                        </p:tgtEl>
                                        <p:attrNameLst>
                                          <p:attrName>style.visibility</p:attrName>
                                        </p:attrNameLst>
                                      </p:cBhvr>
                                      <p:to>
                                        <p:strVal val="visible"/>
                                      </p:to>
                                    </p:set>
                                    <p:animEffect transition="in" filter="wipe(left)">
                                      <p:cBhvr>
                                        <p:cTn id="7" dur="500"/>
                                        <p:tgtEl>
                                          <p:spTgt spid="15431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43171">
                                            <p:txEl>
                                              <p:pRg st="1" end="1"/>
                                            </p:txEl>
                                          </p:spTgt>
                                        </p:tgtEl>
                                        <p:attrNameLst>
                                          <p:attrName>style.visibility</p:attrName>
                                        </p:attrNameLst>
                                      </p:cBhvr>
                                      <p:to>
                                        <p:strVal val="visible"/>
                                      </p:to>
                                    </p:set>
                                    <p:animEffect transition="in" filter="wipe(left)">
                                      <p:cBhvr>
                                        <p:cTn id="12" dur="500"/>
                                        <p:tgtEl>
                                          <p:spTgt spid="15431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3171"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2"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0C27A04B-ED09-4AFF-A6FA-F199C8ED243E}" type="slidenum">
              <a:rPr lang="en-US" altLang="ar-JO" sz="1000" smtClean="0">
                <a:latin typeface="Times New Roman" panose="02020603050405020304" pitchFamily="18" charset="0"/>
              </a:rPr>
              <a:pPr>
                <a:spcBef>
                  <a:spcPct val="0"/>
                </a:spcBef>
                <a:buClrTx/>
                <a:buFontTx/>
                <a:buNone/>
              </a:pPr>
              <a:t>20</a:t>
            </a:fld>
            <a:endParaRPr lang="en-US" altLang="ar-JO" sz="1000" smtClean="0">
              <a:latin typeface="Times New Roman" panose="02020603050405020304" pitchFamily="18" charset="0"/>
            </a:endParaRPr>
          </a:p>
        </p:txBody>
      </p:sp>
      <p:sp>
        <p:nvSpPr>
          <p:cNvPr id="61443" name="Rectangle 2"/>
          <p:cNvSpPr>
            <a:spLocks noGrp="1" noChangeArrowheads="1"/>
          </p:cNvSpPr>
          <p:nvPr>
            <p:ph type="title"/>
          </p:nvPr>
        </p:nvSpPr>
        <p:spPr bwMode="auto">
          <a:xfrm>
            <a:off x="1828800" y="2286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Unbalanced Budgets</a:t>
            </a:r>
          </a:p>
        </p:txBody>
      </p:sp>
      <p:sp>
        <p:nvSpPr>
          <p:cNvPr id="1545219" name="Rectangle 3"/>
          <p:cNvSpPr>
            <a:spLocks noGrp="1" noChangeArrowheads="1"/>
          </p:cNvSpPr>
          <p:nvPr>
            <p:ph idx="1"/>
          </p:nvPr>
        </p:nvSpPr>
        <p:spPr>
          <a:xfrm>
            <a:off x="1524000" y="1981200"/>
            <a:ext cx="7620000" cy="4876800"/>
          </a:xfrm>
        </p:spPr>
        <p:txBody>
          <a:bodyPr/>
          <a:lstStyle/>
          <a:p>
            <a:pPr eaLnBrk="1" hangingPunct="1"/>
            <a:r>
              <a:rPr lang="en-US" altLang="ar-JO" smtClean="0"/>
              <a:t>The use of the budget to manage aggregate demand implies that the budget will often be unbalanced.</a:t>
            </a:r>
          </a:p>
        </p:txBody>
      </p:sp>
      <p:sp>
        <p:nvSpPr>
          <p:cNvPr id="61445"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LO-5</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45219">
                                            <p:txEl>
                                              <p:pRg st="0" end="0"/>
                                            </p:txEl>
                                          </p:spTgt>
                                        </p:tgtEl>
                                        <p:attrNameLst>
                                          <p:attrName>style.visibility</p:attrName>
                                        </p:attrNameLst>
                                      </p:cBhvr>
                                      <p:to>
                                        <p:strVal val="visible"/>
                                      </p:to>
                                    </p:set>
                                    <p:animEffect transition="in" filter="wipe(left)">
                                      <p:cBhvr>
                                        <p:cTn id="7" dur="500"/>
                                        <p:tgtEl>
                                          <p:spTgt spid="15452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5219"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0B08D970-EFA9-48FA-A62B-5373DDE90F67}" type="slidenum">
              <a:rPr lang="en-US" altLang="ar-JO" sz="1000" smtClean="0">
                <a:latin typeface="Times New Roman" panose="02020603050405020304" pitchFamily="18" charset="0"/>
              </a:rPr>
              <a:pPr>
                <a:spcBef>
                  <a:spcPct val="0"/>
                </a:spcBef>
                <a:buClrTx/>
                <a:buFontTx/>
                <a:buNone/>
              </a:pPr>
              <a:t>21</a:t>
            </a:fld>
            <a:endParaRPr lang="en-US" altLang="ar-JO" sz="1000" smtClean="0">
              <a:latin typeface="Times New Roman" panose="02020603050405020304" pitchFamily="18" charset="0"/>
            </a:endParaRPr>
          </a:p>
        </p:txBody>
      </p:sp>
      <p:sp>
        <p:nvSpPr>
          <p:cNvPr id="63491" name="Rectangle 2"/>
          <p:cNvSpPr>
            <a:spLocks noGrp="1" noChangeArrowheads="1"/>
          </p:cNvSpPr>
          <p:nvPr>
            <p:ph type="title"/>
          </p:nvPr>
        </p:nvSpPr>
        <p:spPr bwMode="auto">
          <a:xfrm>
            <a:off x="1524000" y="228600"/>
            <a:ext cx="8305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Budget Deficit </a:t>
            </a:r>
          </a:p>
        </p:txBody>
      </p:sp>
      <p:sp>
        <p:nvSpPr>
          <p:cNvPr id="1547267" name="Rectangle 3"/>
          <p:cNvSpPr>
            <a:spLocks noGrp="1" noChangeArrowheads="1"/>
          </p:cNvSpPr>
          <p:nvPr>
            <p:ph idx="1"/>
          </p:nvPr>
        </p:nvSpPr>
        <p:spPr>
          <a:xfrm>
            <a:off x="1524000" y="1981200"/>
            <a:ext cx="7620000" cy="4876800"/>
          </a:xfrm>
        </p:spPr>
        <p:txBody>
          <a:bodyPr/>
          <a:lstStyle/>
          <a:p>
            <a:pPr eaLnBrk="1" hangingPunct="1"/>
            <a:r>
              <a:rPr lang="en-US" altLang="ar-JO" b="1" i="1" smtClean="0"/>
              <a:t>Budget deficit</a:t>
            </a:r>
            <a:r>
              <a:rPr lang="en-US" altLang="ar-JO" smtClean="0"/>
              <a:t>–the amount by which government expenditures </a:t>
            </a:r>
            <a:r>
              <a:rPr lang="en-US" altLang="ar-JO" i="1" smtClean="0"/>
              <a:t>exceed</a:t>
            </a:r>
            <a:r>
              <a:rPr lang="en-US" altLang="ar-JO" smtClean="0"/>
              <a:t> government revenues in a given time period:</a:t>
            </a:r>
          </a:p>
        </p:txBody>
      </p:sp>
      <p:sp>
        <p:nvSpPr>
          <p:cNvPr id="1547268" name="Rectangle 4"/>
          <p:cNvSpPr>
            <a:spLocks noChangeArrowheads="1"/>
          </p:cNvSpPr>
          <p:nvPr/>
        </p:nvSpPr>
        <p:spPr bwMode="auto">
          <a:xfrm>
            <a:off x="1524000" y="3962400"/>
            <a:ext cx="77724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2568575" indent="-2568575">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lnSpc>
                <a:spcPct val="90000"/>
              </a:lnSpc>
              <a:buClrTx/>
              <a:buFontTx/>
              <a:buNone/>
            </a:pPr>
            <a:endParaRPr lang="en-US" altLang="ar-JO" sz="2800" i="1"/>
          </a:p>
          <a:p>
            <a:pPr>
              <a:lnSpc>
                <a:spcPct val="90000"/>
              </a:lnSpc>
              <a:buClrTx/>
              <a:buFontTx/>
              <a:buNone/>
            </a:pPr>
            <a:r>
              <a:rPr lang="en-US" altLang="ar-JO" i="1"/>
              <a:t>Budget deficit = Government spending &gt; 	  Tax revenues</a:t>
            </a:r>
            <a:endParaRPr lang="en-US" altLang="ar-JO" sz="2800" i="1"/>
          </a:p>
        </p:txBody>
      </p:sp>
      <p:sp>
        <p:nvSpPr>
          <p:cNvPr id="63494"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LO-5</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47267">
                                            <p:txEl>
                                              <p:pRg st="0" end="0"/>
                                            </p:txEl>
                                          </p:spTgt>
                                        </p:tgtEl>
                                        <p:attrNameLst>
                                          <p:attrName>style.visibility</p:attrName>
                                        </p:attrNameLst>
                                      </p:cBhvr>
                                      <p:to>
                                        <p:strVal val="visible"/>
                                      </p:to>
                                    </p:set>
                                    <p:animEffect transition="in" filter="wipe(left)">
                                      <p:cBhvr>
                                        <p:cTn id="7" dur="500"/>
                                        <p:tgtEl>
                                          <p:spTgt spid="15472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47268">
                                            <p:txEl>
                                              <p:pRg st="1" end="1"/>
                                            </p:txEl>
                                          </p:spTgt>
                                        </p:tgtEl>
                                        <p:attrNameLst>
                                          <p:attrName>style.visibility</p:attrName>
                                        </p:attrNameLst>
                                      </p:cBhvr>
                                      <p:to>
                                        <p:strVal val="visible"/>
                                      </p:to>
                                    </p:set>
                                    <p:animEffect transition="in" filter="wipe(left)">
                                      <p:cBhvr>
                                        <p:cTn id="12" dur="500"/>
                                        <p:tgtEl>
                                          <p:spTgt spid="154726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7267" grpId="0" build="p" autoUpdateAnimBg="0"/>
      <p:bldP spid="1547268"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067615EB-8461-4C7A-B03B-F54CE43E956F}" type="slidenum">
              <a:rPr lang="en-US" altLang="ar-JO" sz="1000" smtClean="0">
                <a:latin typeface="Times New Roman" panose="02020603050405020304" pitchFamily="18" charset="0"/>
              </a:rPr>
              <a:pPr>
                <a:spcBef>
                  <a:spcPct val="0"/>
                </a:spcBef>
                <a:buClrTx/>
                <a:buFontTx/>
                <a:buNone/>
              </a:pPr>
              <a:t>22</a:t>
            </a:fld>
            <a:endParaRPr lang="en-US" altLang="ar-JO" sz="1000" smtClean="0">
              <a:latin typeface="Times New Roman" panose="02020603050405020304" pitchFamily="18" charset="0"/>
            </a:endParaRPr>
          </a:p>
        </p:txBody>
      </p:sp>
      <p:sp>
        <p:nvSpPr>
          <p:cNvPr id="1549315" name="Rectangle 3"/>
          <p:cNvSpPr>
            <a:spLocks noGrp="1" noChangeArrowheads="1"/>
          </p:cNvSpPr>
          <p:nvPr>
            <p:ph idx="1"/>
          </p:nvPr>
        </p:nvSpPr>
        <p:spPr>
          <a:xfrm>
            <a:off x="1524000" y="1981200"/>
            <a:ext cx="7620000" cy="4876800"/>
          </a:xfrm>
        </p:spPr>
        <p:txBody>
          <a:bodyPr/>
          <a:lstStyle/>
          <a:p>
            <a:pPr eaLnBrk="1" hangingPunct="1"/>
            <a:r>
              <a:rPr lang="en-US" altLang="ar-JO" smtClean="0"/>
              <a:t>The government </a:t>
            </a:r>
            <a:r>
              <a:rPr lang="en-US" altLang="ar-JO" i="1" smtClean="0"/>
              <a:t>borrows</a:t>
            </a:r>
            <a:r>
              <a:rPr lang="en-US" altLang="ar-JO" smtClean="0"/>
              <a:t> money to pay for deficit spending.</a:t>
            </a:r>
          </a:p>
          <a:p>
            <a:pPr eaLnBrk="1" hangingPunct="1"/>
            <a:r>
              <a:rPr lang="en-US" altLang="ar-JO" smtClean="0"/>
              <a:t>The federal government ran significant budget deficits between 1970 and 1997.</a:t>
            </a:r>
          </a:p>
        </p:txBody>
      </p:sp>
      <p:sp>
        <p:nvSpPr>
          <p:cNvPr id="65540" name="Rectangle 2"/>
          <p:cNvSpPr>
            <a:spLocks noChangeArrowheads="1"/>
          </p:cNvSpPr>
          <p:nvPr/>
        </p:nvSpPr>
        <p:spPr bwMode="auto">
          <a:xfrm>
            <a:off x="1524000" y="228600"/>
            <a:ext cx="83058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ar-JO" sz="4400" b="1">
                <a:solidFill>
                  <a:schemeClr val="bg1"/>
                </a:solidFill>
              </a:rPr>
              <a:t>Budget Deficit </a:t>
            </a:r>
          </a:p>
        </p:txBody>
      </p:sp>
      <p:sp>
        <p:nvSpPr>
          <p:cNvPr id="65541"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LO-5</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49315">
                                            <p:txEl>
                                              <p:pRg st="0" end="0"/>
                                            </p:txEl>
                                          </p:spTgt>
                                        </p:tgtEl>
                                        <p:attrNameLst>
                                          <p:attrName>style.visibility</p:attrName>
                                        </p:attrNameLst>
                                      </p:cBhvr>
                                      <p:to>
                                        <p:strVal val="visible"/>
                                      </p:to>
                                    </p:set>
                                    <p:animEffect transition="in" filter="wipe(left)">
                                      <p:cBhvr>
                                        <p:cTn id="7" dur="500"/>
                                        <p:tgtEl>
                                          <p:spTgt spid="1549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49315">
                                            <p:txEl>
                                              <p:pRg st="1" end="1"/>
                                            </p:txEl>
                                          </p:spTgt>
                                        </p:tgtEl>
                                        <p:attrNameLst>
                                          <p:attrName>style.visibility</p:attrName>
                                        </p:attrNameLst>
                                      </p:cBhvr>
                                      <p:to>
                                        <p:strVal val="visible"/>
                                      </p:to>
                                    </p:set>
                                    <p:animEffect transition="in" filter="wipe(left)">
                                      <p:cBhvr>
                                        <p:cTn id="12" dur="500"/>
                                        <p:tgtEl>
                                          <p:spTgt spid="15493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9315"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7FA850C8-E27B-4E3F-9F53-1787993A57CD}" type="slidenum">
              <a:rPr lang="en-US" altLang="ar-JO" sz="1000" smtClean="0">
                <a:latin typeface="Times New Roman" panose="02020603050405020304" pitchFamily="18" charset="0"/>
              </a:rPr>
              <a:pPr>
                <a:spcBef>
                  <a:spcPct val="0"/>
                </a:spcBef>
                <a:buClrTx/>
                <a:buFontTx/>
                <a:buNone/>
              </a:pPr>
              <a:t>23</a:t>
            </a:fld>
            <a:endParaRPr lang="en-US" altLang="ar-JO" sz="1000" smtClean="0">
              <a:latin typeface="Times New Roman" panose="02020603050405020304" pitchFamily="18" charset="0"/>
            </a:endParaRPr>
          </a:p>
        </p:txBody>
      </p:sp>
      <p:sp>
        <p:nvSpPr>
          <p:cNvPr id="67587" name="Rectangle 2"/>
          <p:cNvSpPr>
            <a:spLocks noGrp="1" noChangeArrowheads="1"/>
          </p:cNvSpPr>
          <p:nvPr>
            <p:ph type="title"/>
          </p:nvPr>
        </p:nvSpPr>
        <p:spPr bwMode="auto">
          <a:xfrm>
            <a:off x="16764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Budget Surplus </a:t>
            </a:r>
          </a:p>
        </p:txBody>
      </p:sp>
      <p:sp>
        <p:nvSpPr>
          <p:cNvPr id="1551363" name="Rectangle 3"/>
          <p:cNvSpPr>
            <a:spLocks noGrp="1" noChangeArrowheads="1"/>
          </p:cNvSpPr>
          <p:nvPr>
            <p:ph idx="1"/>
          </p:nvPr>
        </p:nvSpPr>
        <p:spPr>
          <a:xfrm>
            <a:off x="1524000" y="1981200"/>
            <a:ext cx="7620000" cy="4876800"/>
          </a:xfrm>
        </p:spPr>
        <p:txBody>
          <a:bodyPr/>
          <a:lstStyle/>
          <a:p>
            <a:pPr eaLnBrk="1" hangingPunct="1"/>
            <a:r>
              <a:rPr lang="en-US" altLang="ar-JO" b="1" i="1" smtClean="0"/>
              <a:t>Budget surplus</a:t>
            </a:r>
            <a:r>
              <a:rPr lang="en-US" altLang="ar-JO" smtClean="0"/>
              <a:t>–an excess of government revenues over government expenditures in a given time period:</a:t>
            </a:r>
          </a:p>
        </p:txBody>
      </p:sp>
      <p:sp>
        <p:nvSpPr>
          <p:cNvPr id="1551364" name="Rectangle 4"/>
          <p:cNvSpPr>
            <a:spLocks noChangeArrowheads="1"/>
          </p:cNvSpPr>
          <p:nvPr/>
        </p:nvSpPr>
        <p:spPr bwMode="auto">
          <a:xfrm>
            <a:off x="1524000" y="3810000"/>
            <a:ext cx="7924800"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2627313" indent="-2627313">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lnSpc>
                <a:spcPct val="90000"/>
              </a:lnSpc>
              <a:buClrTx/>
              <a:buFontTx/>
              <a:buNone/>
            </a:pPr>
            <a:r>
              <a:rPr lang="en-US" altLang="ar-JO" sz="2800" i="1"/>
              <a:t>Budget surplus = Government spending &lt; 	   Tax revenues</a:t>
            </a:r>
          </a:p>
        </p:txBody>
      </p:sp>
      <p:sp>
        <p:nvSpPr>
          <p:cNvPr id="67590"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LO-5</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51363">
                                            <p:txEl>
                                              <p:pRg st="0" end="0"/>
                                            </p:txEl>
                                          </p:spTgt>
                                        </p:tgtEl>
                                        <p:attrNameLst>
                                          <p:attrName>style.visibility</p:attrName>
                                        </p:attrNameLst>
                                      </p:cBhvr>
                                      <p:to>
                                        <p:strVal val="visible"/>
                                      </p:to>
                                    </p:set>
                                    <p:animEffect transition="in" filter="wipe(left)">
                                      <p:cBhvr>
                                        <p:cTn id="7" dur="500"/>
                                        <p:tgtEl>
                                          <p:spTgt spid="15513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51364">
                                            <p:txEl>
                                              <p:pRg st="0" end="0"/>
                                            </p:txEl>
                                          </p:spTgt>
                                        </p:tgtEl>
                                        <p:attrNameLst>
                                          <p:attrName>style.visibility</p:attrName>
                                        </p:attrNameLst>
                                      </p:cBhvr>
                                      <p:to>
                                        <p:strVal val="visible"/>
                                      </p:to>
                                    </p:set>
                                    <p:animEffect transition="in" filter="wipe(left)">
                                      <p:cBhvr>
                                        <p:cTn id="12" dur="500"/>
                                        <p:tgtEl>
                                          <p:spTgt spid="155136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1363" grpId="0" build="p" autoUpdateAnimBg="0"/>
      <p:bldP spid="1551364"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5A639EB7-69C0-42AD-97C0-6E214E6AE1E6}" type="slidenum">
              <a:rPr lang="en-US" altLang="ar-JO" sz="1000" smtClean="0">
                <a:latin typeface="Times New Roman" panose="02020603050405020304" pitchFamily="18" charset="0"/>
              </a:rPr>
              <a:pPr>
                <a:spcBef>
                  <a:spcPct val="0"/>
                </a:spcBef>
                <a:buClrTx/>
                <a:buFontTx/>
                <a:buNone/>
              </a:pPr>
              <a:t>24</a:t>
            </a:fld>
            <a:endParaRPr lang="en-US" altLang="ar-JO" sz="1000" smtClean="0">
              <a:latin typeface="Times New Roman" panose="02020603050405020304" pitchFamily="18" charset="0"/>
            </a:endParaRPr>
          </a:p>
        </p:txBody>
      </p:sp>
      <p:sp>
        <p:nvSpPr>
          <p:cNvPr id="1553411" name="Rectangle 3"/>
          <p:cNvSpPr>
            <a:spLocks noGrp="1" noChangeArrowheads="1"/>
          </p:cNvSpPr>
          <p:nvPr>
            <p:ph idx="1"/>
          </p:nvPr>
        </p:nvSpPr>
        <p:spPr>
          <a:xfrm>
            <a:off x="1524000" y="1676400"/>
            <a:ext cx="7620000" cy="4876800"/>
          </a:xfrm>
        </p:spPr>
        <p:txBody>
          <a:bodyPr/>
          <a:lstStyle/>
          <a:p>
            <a:pPr eaLnBrk="1" hangingPunct="1"/>
            <a:r>
              <a:rPr lang="en-US" altLang="ar-JO" smtClean="0"/>
              <a:t>By 1998, a combination of growing tax revenues and slower government spending created a budget surplus.</a:t>
            </a:r>
          </a:p>
          <a:p>
            <a:pPr eaLnBrk="1" hangingPunct="1"/>
            <a:r>
              <a:rPr lang="en-US" altLang="ar-JO" smtClean="0"/>
              <a:t>Starting in 2003, however, the budget returned to a deficit due to tax cuts, increased defense spending, and the Iraq War.</a:t>
            </a:r>
          </a:p>
          <a:p>
            <a:pPr eaLnBrk="1" hangingPunct="1"/>
            <a:r>
              <a:rPr lang="en-US" altLang="ar-JO" smtClean="0"/>
              <a:t>By 2010, the federal budget deficit exceeded $1.3 trillion.</a:t>
            </a:r>
          </a:p>
        </p:txBody>
      </p:sp>
      <p:sp>
        <p:nvSpPr>
          <p:cNvPr id="69636" name="Rectangle 2"/>
          <p:cNvSpPr>
            <a:spLocks noChangeArrowheads="1"/>
          </p:cNvSpPr>
          <p:nvPr/>
        </p:nvSpPr>
        <p:spPr bwMode="auto">
          <a:xfrm>
            <a:off x="16764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ar-JO" sz="4400" b="1">
                <a:solidFill>
                  <a:schemeClr val="bg1"/>
                </a:solidFill>
              </a:rPr>
              <a:t>Budget Surplus </a:t>
            </a:r>
          </a:p>
        </p:txBody>
      </p:sp>
      <p:sp>
        <p:nvSpPr>
          <p:cNvPr id="69637"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LO-5</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53411">
                                            <p:txEl>
                                              <p:pRg st="0" end="0"/>
                                            </p:txEl>
                                          </p:spTgt>
                                        </p:tgtEl>
                                        <p:attrNameLst>
                                          <p:attrName>style.visibility</p:attrName>
                                        </p:attrNameLst>
                                      </p:cBhvr>
                                      <p:to>
                                        <p:strVal val="visible"/>
                                      </p:to>
                                    </p:set>
                                    <p:animEffect transition="in" filter="wipe(left)">
                                      <p:cBhvr>
                                        <p:cTn id="7" dur="500"/>
                                        <p:tgtEl>
                                          <p:spTgt spid="15534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53411">
                                            <p:txEl>
                                              <p:pRg st="1" end="1"/>
                                            </p:txEl>
                                          </p:spTgt>
                                        </p:tgtEl>
                                        <p:attrNameLst>
                                          <p:attrName>style.visibility</p:attrName>
                                        </p:attrNameLst>
                                      </p:cBhvr>
                                      <p:to>
                                        <p:strVal val="visible"/>
                                      </p:to>
                                    </p:set>
                                    <p:animEffect transition="in" filter="wipe(left)">
                                      <p:cBhvr>
                                        <p:cTn id="12" dur="500"/>
                                        <p:tgtEl>
                                          <p:spTgt spid="15534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53411">
                                            <p:txEl>
                                              <p:pRg st="2" end="2"/>
                                            </p:txEl>
                                          </p:spTgt>
                                        </p:tgtEl>
                                        <p:attrNameLst>
                                          <p:attrName>style.visibility</p:attrName>
                                        </p:attrNameLst>
                                      </p:cBhvr>
                                      <p:to>
                                        <p:strVal val="visible"/>
                                      </p:to>
                                    </p:set>
                                    <p:animEffect transition="in" filter="wipe(left)">
                                      <p:cBhvr>
                                        <p:cTn id="17" dur="500"/>
                                        <p:tgtEl>
                                          <p:spTgt spid="15534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3411"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a:spcBef>
                <a:spcPct val="0"/>
              </a:spcBef>
              <a:buClrTx/>
              <a:buFontTx/>
              <a:buNone/>
            </a:pPr>
            <a:r>
              <a:rPr lang="en-US" altLang="ar-JO" sz="1000" smtClean="0">
                <a:latin typeface="Times New Roman" panose="02020603050405020304" pitchFamily="18" charset="0"/>
              </a:rPr>
              <a:t>12-</a:t>
            </a:r>
            <a:fld id="{89CAC718-51AB-4ABE-89AF-B8A5059C6AD0}" type="slidenum">
              <a:rPr lang="en-US" altLang="ar-JO" sz="1000" smtClean="0">
                <a:latin typeface="Times New Roman" panose="02020603050405020304" pitchFamily="18" charset="0"/>
              </a:rPr>
              <a:pPr>
                <a:spcBef>
                  <a:spcPct val="0"/>
                </a:spcBef>
                <a:buClrTx/>
                <a:buFontTx/>
                <a:buNone/>
              </a:pPr>
              <a:t>25</a:t>
            </a:fld>
            <a:endParaRPr lang="en-US" altLang="ar-JO" sz="1000" smtClean="0">
              <a:latin typeface="Times New Roman" panose="02020603050405020304" pitchFamily="18" charset="0"/>
            </a:endParaRPr>
          </a:p>
        </p:txBody>
      </p:sp>
      <p:sp>
        <p:nvSpPr>
          <p:cNvPr id="71683" name="Rectangle 2"/>
          <p:cNvSpPr>
            <a:spLocks noGrp="1" noChangeArrowheads="1"/>
          </p:cNvSpPr>
          <p:nvPr>
            <p:ph type="title"/>
          </p:nvPr>
        </p:nvSpPr>
        <p:spPr bwMode="auto">
          <a:xfrm>
            <a:off x="1752600" y="30480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ar-JO" b="1" smtClean="0">
                <a:solidFill>
                  <a:schemeClr val="bg1"/>
                </a:solidFill>
              </a:rPr>
              <a:t>Countercyclical Policy</a:t>
            </a:r>
          </a:p>
        </p:txBody>
      </p:sp>
      <p:sp>
        <p:nvSpPr>
          <p:cNvPr id="1555459" name="Rectangle 3"/>
          <p:cNvSpPr>
            <a:spLocks noGrp="1" noChangeArrowheads="1"/>
          </p:cNvSpPr>
          <p:nvPr>
            <p:ph idx="1"/>
          </p:nvPr>
        </p:nvSpPr>
        <p:spPr>
          <a:xfrm>
            <a:off x="1524000" y="1981200"/>
            <a:ext cx="7620000" cy="4876800"/>
          </a:xfrm>
        </p:spPr>
        <p:txBody>
          <a:bodyPr/>
          <a:lstStyle/>
          <a:p>
            <a:pPr eaLnBrk="1" hangingPunct="1"/>
            <a:r>
              <a:rPr lang="en-US" altLang="ar-JO" smtClean="0"/>
              <a:t>In Keynes’ view, an unbalanced budget is perfectly appropriate if macro conditions call for a deficit or a surplus.</a:t>
            </a:r>
          </a:p>
          <a:p>
            <a:pPr eaLnBrk="1" hangingPunct="1"/>
            <a:r>
              <a:rPr lang="en-US" altLang="ar-JO" smtClean="0"/>
              <a:t>A balanced budget is appropriate only if the resulting aggregate demand is consistent with full-employment equilibrium.</a:t>
            </a:r>
          </a:p>
        </p:txBody>
      </p:sp>
      <p:sp>
        <p:nvSpPr>
          <p:cNvPr id="71685" name="Rectangle 4"/>
          <p:cNvSpPr>
            <a:spLocks noChangeArrowheads="1"/>
          </p:cNvSpPr>
          <p:nvPr/>
        </p:nvSpPr>
        <p:spPr bwMode="auto">
          <a:xfrm>
            <a:off x="8686800" y="6308725"/>
            <a:ext cx="4603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a:spAutoFit/>
          </a:bodyPr>
          <a:lstStyle>
            <a:lvl1pPr>
              <a:spcBef>
                <a:spcPct val="20000"/>
              </a:spcBef>
              <a:buClr>
                <a:srgbClr val="F6B14C"/>
              </a:buClr>
              <a:buChar char="•"/>
              <a:defRPr sz="3200">
                <a:solidFill>
                  <a:schemeClr val="tx1"/>
                </a:solidFill>
                <a:latin typeface="Arial" panose="020B0604020202020204" pitchFamily="34" charset="0"/>
              </a:defRPr>
            </a:lvl1pPr>
            <a:lvl2pPr marL="742950" indent="-285750">
              <a:spcBef>
                <a:spcPct val="20000"/>
              </a:spcBef>
              <a:buClr>
                <a:srgbClr val="F6B14C"/>
              </a:buClr>
              <a:buChar char="–"/>
              <a:defRPr sz="2800">
                <a:solidFill>
                  <a:schemeClr val="tx1"/>
                </a:solidFill>
                <a:latin typeface="Arial" panose="020B0604020202020204" pitchFamily="34" charset="0"/>
              </a:defRPr>
            </a:lvl2pPr>
            <a:lvl3pPr marL="1143000" indent="-228600">
              <a:spcBef>
                <a:spcPct val="20000"/>
              </a:spcBef>
              <a:buClr>
                <a:srgbClr val="F6B14C"/>
              </a:buClr>
              <a:buChar char="•"/>
              <a:defRPr sz="2400">
                <a:solidFill>
                  <a:schemeClr val="tx1"/>
                </a:solidFill>
                <a:latin typeface="Arial" panose="020B0604020202020204" pitchFamily="34" charset="0"/>
              </a:defRPr>
            </a:lvl3pPr>
            <a:lvl4pPr marL="1600200" indent="-228600">
              <a:spcBef>
                <a:spcPct val="20000"/>
              </a:spcBef>
              <a:buClr>
                <a:srgbClr val="F6B14C"/>
              </a:buClr>
              <a:buChar char="–"/>
              <a:defRPr sz="2000">
                <a:solidFill>
                  <a:schemeClr val="tx1"/>
                </a:solidFill>
                <a:latin typeface="Arial" panose="020B0604020202020204" pitchFamily="34" charset="0"/>
              </a:defRPr>
            </a:lvl4pPr>
            <a:lvl5pPr marL="2057400" indent="-228600">
              <a:spcBef>
                <a:spcPct val="20000"/>
              </a:spcBef>
              <a:buClr>
                <a:srgbClr val="F6B14C"/>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6B14C"/>
              </a:buClr>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ar-JO" sz="1000">
                <a:latin typeface="Times New Roman" panose="02020603050405020304" pitchFamily="18" charset="0"/>
              </a:rPr>
              <a:t>LO-5</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55459">
                                            <p:txEl>
                                              <p:pRg st="0" end="0"/>
                                            </p:txEl>
                                          </p:spTgt>
                                        </p:tgtEl>
                                        <p:attrNameLst>
                                          <p:attrName>style.visibility</p:attrName>
                                        </p:attrNameLst>
                                      </p:cBhvr>
                                      <p:to>
                                        <p:strVal val="visible"/>
                                      </p:to>
                                    </p:set>
                                    <p:animEffect transition="in" filter="wipe(left)">
                                      <p:cBhvr>
                                        <p:cTn id="7" dur="500"/>
                                        <p:tgtEl>
                                          <p:spTgt spid="155545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55459">
                                            <p:txEl>
                                              <p:pRg st="1" end="1"/>
                                            </p:txEl>
                                          </p:spTgt>
                                        </p:tgtEl>
                                        <p:attrNameLst>
                                          <p:attrName>style.visibility</p:attrName>
                                        </p:attrNameLst>
                                      </p:cBhvr>
                                      <p:to>
                                        <p:strVal val="visible"/>
                                      </p:to>
                                    </p:set>
                                    <p:animEffect transition="in" filter="wipe(left)">
                                      <p:cBhvr>
                                        <p:cTn id="12" dur="500"/>
                                        <p:tgtEl>
                                          <p:spTgt spid="155545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5459" grpId="0" build="p"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20"/>
  <p:tag name="MMPROD_UIDATA" val="&lt;database version=&quot;7.0&quot;&gt;&lt;object type=&quot;1&quot; unique_id=&quot;10001&quot;&gt;&lt;object type=&quot;8&quot; unique_id=&quot;13451&quot;&gt;&lt;/object&gt;&lt;object type=&quot;2&quot; unique_id=&quot;13452&quot;&gt;&lt;object type=&quot;3&quot; unique_id=&quot;13453&quot;&gt;&lt;property id=&quot;20148&quot; value=&quot;5&quot;/&gt;&lt;property id=&quot;20300&quot; value=&quot;Slide 1&quot;/&gt;&lt;property id=&quot;20307&quot; value=&quot;300&quot;/&gt;&lt;/object&gt;&lt;object type=&quot;3&quot; unique_id=&quot;13454&quot;&gt;&lt;property id=&quot;20148&quot; value=&quot;5&quot;/&gt;&lt;property id=&quot;20300&quot; value=&quot;Slide 2 - &amp;quot;Fiscal Policy&amp;quot;&quot;/&gt;&lt;property id=&quot;20307&quot; value=&quot;258&quot;/&gt;&lt;/object&gt;&lt;object type=&quot;3&quot; unique_id=&quot;13455&quot;&gt;&lt;property id=&quot;20148&quot; value=&quot;5&quot;/&gt;&lt;property id=&quot;20300&quot; value=&quot;Slide 3 - &amp;quot;John Maynard Keynes &amp;#x0D;&amp;#x0A;and Fiscal Policy&amp;quot;&quot;/&gt;&lt;property id=&quot;20307&quot; value=&quot;257&quot;/&gt;&lt;/object&gt;&lt;object type=&quot;3&quot; unique_id=&quot;13456&quot;&gt;&lt;property id=&quot;20148&quot; value=&quot;5&quot;/&gt;&lt;property id=&quot;20300&quot; value=&quot;Slide 4 - &amp;quot;Components of &amp;#x0D;&amp;#x0A;Aggregate Demand&amp;quot;&quot;/&gt;&lt;property id=&quot;20307&quot; value=&quot;259&quot;/&gt;&lt;/object&gt;&lt;object type=&quot;3&quot; unique_id=&quot;13457&quot;&gt;&lt;property id=&quot;20148&quot; value=&quot;5&quot;/&gt;&lt;property id=&quot;20300&quot; value=&quot;Slide 5&quot;/&gt;&lt;property id=&quot;20307&quot; value=&quot;260&quot;/&gt;&lt;/object&gt;&lt;object type=&quot;3&quot; unique_id=&quot;13458&quot;&gt;&lt;property id=&quot;20148&quot; value=&quot;5&quot;/&gt;&lt;property id=&quot;20300&quot; value=&quot;Slide 6 - &amp;quot;&amp;amp;#x09;&amp;amp;#x09;Figure 12.1&amp;quot;&quot;/&gt;&lt;property id=&quot;20307&quot; value=&quot;302&quot;/&gt;&lt;/object&gt;&lt;object type=&quot;3&quot; unique_id=&quot;13459&quot;&gt;&lt;property id=&quot;20148&quot; value=&quot;5&quot;/&gt;&lt;property id=&quot;20300&quot; value=&quot;Slide 7 - &amp;quot;Consumption (C)&amp;quot;&quot;/&gt;&lt;property id=&quot;20307&quot; value=&quot;261&quot;/&gt;&lt;/object&gt;&lt;object type=&quot;3&quot; unique_id=&quot;13460&quot;&gt;&lt;property id=&quot;20148&quot; value=&quot;5&quot;/&gt;&lt;property id=&quot;20300&quot; value=&quot;Slide 8 - &amp;quot;Investment (I)&amp;quot;&quot;/&gt;&lt;property id=&quot;20307&quot; value=&quot;262&quot;/&gt;&lt;/object&gt;&lt;object type=&quot;3&quot; unique_id=&quot;13461&quot;&gt;&lt;property id=&quot;20148&quot; value=&quot;5&quot;/&gt;&lt;property id=&quot;20300&quot; value=&quot;Slide 9 - &amp;quot;Government &amp;#x0D;&amp;#x0A;Spending (G)&amp;quot;&quot;/&gt;&lt;property id=&quot;20307&quot; value=&quot;263&quot;/&gt;&lt;/object&gt;&lt;object type=&quot;3&quot; unique_id=&quot;13462&quot;&gt;&lt;property id=&quot;20148&quot; value=&quot;5&quot;/&gt;&lt;property id=&quot;20300&quot; value=&quot;Slide 10 - &amp;quot;Net Exports (X-IM)&amp;quot;&quot;/&gt;&lt;property id=&quot;20307&quot; value=&quot;264&quot;/&gt;&lt;/object&gt;&lt;object type=&quot;3&quot; unique_id=&quot;13463&quot;&gt;&lt;property id=&quot;20148&quot; value=&quot;5&quot;/&gt;&lt;property id=&quot;20300&quot; value=&quot;Slide 11 - &amp;quot;Aggregate Demand &amp;#x0D;&amp;#x0A;in 2008-09&amp;quot;&quot;/&gt;&lt;property id=&quot;20307&quot; value=&quot;265&quot;/&gt;&lt;/object&gt;&lt;object type=&quot;3&quot; unique_id=&quot;13464&quot;&gt;&lt;property id=&quot;20148&quot; value=&quot;5&quot;/&gt;&lt;property id=&quot;20300&quot; value=&quot;Slide 12 - &amp;quot;Equilibrium&amp;quot;&quot;/&gt;&lt;property id=&quot;20307&quot; value=&quot;299&quot;/&gt;&lt;/object&gt;&lt;object type=&quot;3&quot; unique_id=&quot;13465&quot;&gt;&lt;property id=&quot;20148&quot; value=&quot;5&quot;/&gt;&lt;property id=&quot;20300&quot; value=&quot;Slide 13&quot;/&gt;&lt;property id=&quot;20307&quot; value=&quot;266&quot;/&gt;&lt;/object&gt;&lt;object type=&quot;3&quot; unique_id=&quot;13466&quot;&gt;&lt;property id=&quot;20148&quot; value=&quot;5&quot;/&gt;&lt;property id=&quot;20300&quot; value=&quot;Slide 14 - &amp;quot;&amp;amp;#x09;&amp;amp;#x09;Figure 12.2&amp;quot;&quot;/&gt;&lt;property id=&quot;20307&quot; value=&quot;303&quot;/&gt;&lt;/object&gt;&lt;object type=&quot;3&quot; unique_id=&quot;13467&quot;&gt;&lt;property id=&quot;20148&quot; value=&quot;5&quot;/&gt;&lt;property id=&quot;20300&quot; value=&quot;Slide 15 - &amp;quot;The Nature of &amp;#x0D;&amp;#x0A;Fiscal Policy&amp;quot;&quot;/&gt;&lt;property id=&quot;20307&quot; value=&quot;268&quot;/&gt;&lt;/object&gt;&lt;object type=&quot;3&quot; unique_id=&quot;13468&quot;&gt;&lt;property id=&quot;20148&quot; value=&quot;5&quot;/&gt;&lt;property id=&quot;20300&quot; value=&quot;Slide 16 - &amp;quot;&amp;amp;#x09;&amp;amp;#x09;Figure 12.3&amp;quot;&quot;/&gt;&lt;property id=&quot;20307&quot; value=&quot;304&quot;/&gt;&lt;/object&gt;&lt;object type=&quot;3&quot; unique_id=&quot;13469&quot;&gt;&lt;property id=&quot;20148&quot; value=&quot;5&quot;/&gt;&lt;property id=&quot;20300&quot; value=&quot;Slide 17 - &amp;quot;Fiscal Stimulus&amp;quot;&quot;/&gt;&lt;property id=&quot;20307&quot; value=&quot;269&quot;/&gt;&lt;/object&gt;&lt;object type=&quot;3&quot; unique_id=&quot;13470&quot;&gt;&lt;property id=&quot;20148&quot; value=&quot;5&quot;/&gt;&lt;property id=&quot;20300&quot; value=&quot;Slide 18 - &amp;quot;More Government &amp;#x0D;&amp;#x0A;Spending&amp;quot;&quot;/&gt;&lt;property id=&quot;20307&quot; value=&quot;270&quot;/&gt;&lt;/object&gt;&lt;object type=&quot;3&quot; unique_id=&quot;13471&quot;&gt;&lt;property id=&quot;20148&quot; value=&quot;5&quot;/&gt;&lt;property id=&quot;20300&quot; value=&quot;Slide 19 - &amp;quot;Multiplier Effects&amp;quot;&quot;/&gt;&lt;property id=&quot;20307&quot; value=&quot;271&quot;/&gt;&lt;/object&gt;&lt;object type=&quot;3&quot; unique_id=&quot;13472&quot;&gt;&lt;property id=&quot;20148&quot; value=&quot;5&quot;/&gt;&lt;property id=&quot;20300&quot; value=&quot;Slide 20&quot;/&gt;&lt;property id=&quot;20307&quot; value=&quot;272&quot;/&gt;&lt;/object&gt;&lt;object type=&quot;3&quot; unique_id=&quot;13473&quot;&gt;&lt;property id=&quot;20148&quot; value=&quot;5&quot;/&gt;&lt;property id=&quot;20300&quot; value=&quot;Slide 21&quot;/&gt;&lt;property id=&quot;20307&quot; value=&quot;273&quot;/&gt;&lt;/object&gt;&lt;object type=&quot;3&quot; unique_id=&quot;13474&quot;&gt;&lt;property id=&quot;20148&quot; value=&quot;5&quot;/&gt;&lt;property id=&quot;20300&quot; value=&quot;Slide 22&quot;/&gt;&lt;property id=&quot;20307&quot; value=&quot;274&quot;/&gt;&lt;/object&gt;&lt;object type=&quot;3&quot; unique_id=&quot;13475&quot;&gt;&lt;property id=&quot;20148&quot; value=&quot;5&quot;/&gt;&lt;property id=&quot;20300&quot; value=&quot;Slide 23&quot;/&gt;&lt;property id=&quot;20307&quot; value=&quot;275&quot;/&gt;&lt;/object&gt;&lt;object type=&quot;3&quot; unique_id=&quot;13476&quot;&gt;&lt;property id=&quot;20148&quot; value=&quot;5&quot;/&gt;&lt;property id=&quot;20300&quot; value=&quot;Slide 24 - &amp;quot;Multiplier Effects and &amp;#x0D;&amp;#x0A;the Circular Flow&amp;quot;&quot;/&gt;&lt;property id=&quot;20307&quot; value=&quot;276&quot;/&gt;&lt;/object&gt;&lt;object type=&quot;3&quot; unique_id=&quot;13477&quot;&gt;&lt;property id=&quot;20148&quot; value=&quot;5&quot;/&gt;&lt;property id=&quot;20300&quot; value=&quot;Slide 25 - &amp;quot;&amp;amp;#x09;&amp;amp;#x09;Figure 12.6&amp;quot;&quot;/&gt;&lt;property id=&quot;20307&quot; value=&quot;305&quot;/&gt;&lt;/object&gt;&lt;object type=&quot;3&quot; unique_id=&quot;13478&quot;&gt;&lt;property id=&quot;20148&quot; value=&quot;5&quot;/&gt;&lt;property id=&quot;20300&quot; value=&quot;Slide 26 - &amp;quot;Spending Cycles&amp;quot;&quot;/&gt;&lt;property id=&quot;20307&quot; value=&quot;277&quot;/&gt;&lt;/object&gt;&lt;object type=&quot;3&quot; unique_id=&quot;13479&quot;&gt;&lt;property id=&quot;20148&quot; value=&quot;5&quot;/&gt;&lt;property id=&quot;20300&quot; value=&quot;Slide 27 - &amp;quot;Multiplier Formula&amp;quot;&quot;/&gt;&lt;property id=&quot;20307&quot; value=&quot;278&quot;/&gt;&lt;/object&gt;&lt;object type=&quot;3&quot; unique_id=&quot;13480&quot;&gt;&lt;property id=&quot;20148&quot; value=&quot;5&quot;/&gt;&lt;property id=&quot;20300&quot; value=&quot;Slide 28&quot;/&gt;&lt;property id=&quot;20307&quot; value=&quot;279&quot;/&gt;&lt;/object&gt;&lt;object type=&quot;3&quot; unique_id=&quot;13481&quot;&gt;&lt;property id=&quot;20148&quot; value=&quot;5&quot;/&gt;&lt;property id=&quot;20300&quot; value=&quot;Slide 29 - &amp;quot;Tax Cuts&amp;quot;&quot;/&gt;&lt;property id=&quot;20307&quot; value=&quot;280&quot;/&gt;&lt;/object&gt;&lt;object type=&quot;3&quot; unique_id=&quot;13482&quot;&gt;&lt;property id=&quot;20148&quot; value=&quot;5&quot;/&gt;&lt;property id=&quot;20300&quot; value=&quot;Slide 30 - &amp;quot;Taxes and Consumption&amp;quot;&quot;/&gt;&lt;property id=&quot;20307&quot; value=&quot;281&quot;/&gt;&lt;/object&gt;&lt;object type=&quot;3&quot; unique_id=&quot;13483&quot;&gt;&lt;property id=&quot;20148&quot; value=&quot;5&quot;/&gt;&lt;property id=&quot;20300&quot; value=&quot;Slide 31 - &amp;quot;Taxes and Consumption&amp;quot;&quot;/&gt;&lt;property id=&quot;20307&quot; value=&quot;282&quot;/&gt;&lt;/object&gt;&lt;object type=&quot;3&quot; unique_id=&quot;13484&quot;&gt;&lt;property id=&quot;20148&quot; value=&quot;5&quot;/&gt;&lt;property id=&quot;20300&quot; value=&quot;Slide 32&quot;/&gt;&lt;property id=&quot;20307&quot; value=&quot;283&quot;/&gt;&lt;/object&gt;&lt;object type=&quot;3&quot; unique_id=&quot;13485&quot;&gt;&lt;property id=&quot;20148&quot; value=&quot;5&quot;/&gt;&lt;property id=&quot;20300&quot; value=&quot;Slide 33 - &amp;quot;Inflation Worries&amp;quot;&quot;/&gt;&lt;property id=&quot;20307&quot; value=&quot;285&quot;/&gt;&lt;/object&gt;&lt;object type=&quot;3&quot; unique_id=&quot;13486&quot;&gt;&lt;property id=&quot;20148&quot; value=&quot;5&quot;/&gt;&lt;property id=&quot;20300&quot; value=&quot;Slide 34 - &amp;quot;Fiscal Restraint&amp;quot;&quot;/&gt;&lt;property id=&quot;20307&quot; value=&quot;286&quot;/&gt;&lt;/object&gt;&lt;object type=&quot;3&quot; unique_id=&quot;13487&quot;&gt;&lt;property id=&quot;20148&quot; value=&quot;5&quot;/&gt;&lt;property id=&quot;20300&quot; value=&quot;Slide 35 - &amp;quot;&amp;amp;#x09;&amp;amp;#x09;Figure 12.8&amp;quot;&quot;/&gt;&lt;property id=&quot;20307&quot; value=&quot;306&quot;/&gt;&lt;/object&gt;&lt;object type=&quot;3&quot; unique_id=&quot;13488&quot;&gt;&lt;property id=&quot;20148&quot; value=&quot;5&quot;/&gt;&lt;property id=&quot;20300&quot; value=&quot;Slide 36 - &amp;quot;Budget Cuts&amp;quot;&quot;/&gt;&lt;property id=&quot;20307&quot; value=&quot;287&quot;/&gt;&lt;/object&gt;&lt;object type=&quot;3&quot; unique_id=&quot;13489&quot;&gt;&lt;property id=&quot;20148&quot; value=&quot;5&quot;/&gt;&lt;property id=&quot;20300&quot; value=&quot;Slide 37 - &amp;quot;Multiplier Cycles&amp;quot;&quot;/&gt;&lt;property id=&quot;20307&quot; value=&quot;288&quot;/&gt;&lt;/object&gt;&lt;object type=&quot;3&quot; unique_id=&quot;13490&quot;&gt;&lt;property id=&quot;20148&quot; value=&quot;5&quot;/&gt;&lt;property id=&quot;20300&quot; value=&quot;Slide 38 - &amp;quot;Tax Hikes&amp;quot;&quot;/&gt;&lt;property id=&quot;20307&quot; value=&quot;289&quot;/&gt;&lt;/object&gt;&lt;object type=&quot;3&quot; unique_id=&quot;13491&quot;&gt;&lt;property id=&quot;20148&quot; value=&quot;5&quot;/&gt;&lt;property id=&quot;20300&quot; value=&quot;Slide 39&quot;/&gt;&lt;property id=&quot;20307&quot; value=&quot;290&quot;/&gt;&lt;/object&gt;&lt;object type=&quot;3&quot; unique_id=&quot;13492&quot;&gt;&lt;property id=&quot;20148&quot; value=&quot;5&quot;/&gt;&lt;property id=&quot;20300&quot; value=&quot;Slide 40 - &amp;quot;Fiscal Guidelines&amp;quot;&quot;/&gt;&lt;property id=&quot;20307&quot; value=&quot;291&quot;/&gt;&lt;/object&gt;&lt;object type=&quot;3&quot; unique_id=&quot;13493&quot;&gt;&lt;property id=&quot;20148&quot; value=&quot;5&quot;/&gt;&lt;property id=&quot;20300&quot; value=&quot;Slide 41 - &amp;quot;Unbalanced Budgets&amp;quot;&quot;/&gt;&lt;property id=&quot;20307&quot; value=&quot;292&quot;/&gt;&lt;/object&gt;&lt;object type=&quot;3&quot; unique_id=&quot;13494&quot;&gt;&lt;property id=&quot;20148&quot; value=&quot;5&quot;/&gt;&lt;property id=&quot;20300&quot; value=&quot;Slide 42 - &amp;quot;&amp;amp;#x09;&amp;amp;#x09;Figure 12.9&amp;quot;&quot;/&gt;&lt;property id=&quot;20307&quot; value=&quot;307&quot;/&gt;&lt;/object&gt;&lt;object type=&quot;3&quot; unique_id=&quot;13495&quot;&gt;&lt;property id=&quot;20148&quot; value=&quot;5&quot;/&gt;&lt;property id=&quot;20300&quot; value=&quot;Slide 43 - &amp;quot;Budget Deficit &amp;quot;&quot;/&gt;&lt;property id=&quot;20307&quot; value=&quot;293&quot;/&gt;&lt;/object&gt;&lt;object type=&quot;3&quot; unique_id=&quot;13496&quot;&gt;&lt;property id=&quot;20148&quot; value=&quot;5&quot;/&gt;&lt;property id=&quot;20300&quot; value=&quot;Slide 44&quot;/&gt;&lt;property id=&quot;20307&quot; value=&quot;294&quot;/&gt;&lt;/object&gt;&lt;object type=&quot;3&quot; unique_id=&quot;13497&quot;&gt;&lt;property id=&quot;20148&quot; value=&quot;5&quot;/&gt;&lt;property id=&quot;20300&quot; value=&quot;Slide 45 - &amp;quot;Budget Surplus &amp;quot;&quot;/&gt;&lt;property id=&quot;20307&quot; value=&quot;295&quot;/&gt;&lt;/object&gt;&lt;object type=&quot;3&quot; unique_id=&quot;13498&quot;&gt;&lt;property id=&quot;20148&quot; value=&quot;5&quot;/&gt;&lt;property id=&quot;20300&quot; value=&quot;Slide 46&quot;/&gt;&lt;property id=&quot;20307&quot; value=&quot;296&quot;/&gt;&lt;/object&gt;&lt;object type=&quot;3&quot; unique_id=&quot;13499&quot;&gt;&lt;property id=&quot;20148&quot; value=&quot;5&quot;/&gt;&lt;property id=&quot;20300&quot; value=&quot;Slide 47 - &amp;quot;Countercyclical Policy&amp;quot;&quot;/&gt;&lt;property id=&quot;20307&quot; value=&quot;297&quot;/&gt;&lt;/object&gt;&lt;object type=&quot;3&quot; unique_id=&quot;13500&quot;&gt;&lt;property id=&quot;20148&quot; value=&quot;5&quot;/&gt;&lt;property id=&quot;20300&quot; value=&quot;Slide 48&quot;/&gt;&lt;property id=&quot;20307&quot; value=&quot;301&quot;/&gt;&lt;/object&gt;&lt;/object&gt;&lt;/object&gt;&lt;/database&gt;"/>
  <p:tag name="SECTOMILLISECCONVERTED" val="1"/>
</p:tagLst>
</file>

<file path=ppt/theme/theme1.xml><?xml version="1.0" encoding="utf-8"?>
<a:theme xmlns:a="http://schemas.openxmlformats.org/drawingml/2006/main" name="1_Default Design">
  <a:themeElements>
    <a:clrScheme name="1_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66FF"/>
      </a:hlink>
      <a:folHlink>
        <a:srgbClr val="B2B2B2"/>
      </a:folHlink>
    </a:clrScheme>
    <a:fontScheme name="1_Default Design">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66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Final Schiller PPT">
  <a:themeElements>
    <a:clrScheme name="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nal Schiller PP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nal Schiller PP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nal Schiller PP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nal Schiller PP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nal Schiller PP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nal Schiller PP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nal Schiller PP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nal Schiller PP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nal Schiller PP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nal Schiller PP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nal Schiller PP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nal Schiller PP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Final Schiller PPT">
  <a:themeElements>
    <a:clrScheme name="3_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Final Schiller PP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Final Schiller PP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Final Schiller PP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Final Schiller PP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Final Schiller PP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Final Schiller PP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Final Schiller PP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Final Schiller PP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Final Schiller PP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Final Schiller PP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Final Schiller PP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Final Schiller PP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Final Schiller PPT">
  <a:themeElements>
    <a:clrScheme name="4_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Final Schiller PP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Final Schiller PP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Final Schiller PP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Final Schiller PP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Final Schiller PP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Final Schiller PP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Final Schiller PP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Final Schiller PP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Final Schiller PP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Final Schiller PP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Final Schiller PP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Final Schiller PP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Retrospect">
  <a:themeElements>
    <a:clrScheme name="Retrospect">
      <a:dk1>
        <a:srgbClr val="000000"/>
      </a:dk1>
      <a:lt1>
        <a:srgbClr val="FFFFFF"/>
      </a:lt1>
      <a:dk2>
        <a:srgbClr val="46464A"/>
      </a:dk2>
      <a:lt2>
        <a:srgbClr val="D1D9E1"/>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BAB94BD4-5D6D-4148-AB57-A4CCF1FD4E0C}"/>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8424</TotalTime>
  <Words>1970</Words>
  <Application>Microsoft Office PowerPoint</Application>
  <PresentationFormat>On-screen Show (4:3)</PresentationFormat>
  <Paragraphs>169</Paragraphs>
  <Slides>25</Slides>
  <Notes>23</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25</vt:i4>
      </vt:variant>
    </vt:vector>
  </HeadingPairs>
  <TitlesOfParts>
    <vt:vector size="35" baseType="lpstr">
      <vt:lpstr>Arial</vt:lpstr>
      <vt:lpstr>Times New Roman</vt:lpstr>
      <vt:lpstr>Calibri Light</vt:lpstr>
      <vt:lpstr>Calibri</vt:lpstr>
      <vt:lpstr>Sakkal Majalla</vt:lpstr>
      <vt:lpstr>1_Default Design</vt:lpstr>
      <vt:lpstr>Final Schiller PPT</vt:lpstr>
      <vt:lpstr>3_Final Schiller PPT</vt:lpstr>
      <vt:lpstr>4_Final Schiller PPT</vt:lpstr>
      <vt:lpstr>Retrospect</vt:lpstr>
      <vt:lpstr>Introduction to Economics   Chapter  6</vt:lpstr>
      <vt:lpstr>Fiscal Policy</vt:lpstr>
      <vt:lpstr>John Maynard Keynes  and Fiscal Policy</vt:lpstr>
      <vt:lpstr>Components of  Aggregate Demand</vt:lpstr>
      <vt:lpstr>PowerPoint Presentation</vt:lpstr>
      <vt:lpstr>  Figure 6.1</vt:lpstr>
      <vt:lpstr>Consumption (C)</vt:lpstr>
      <vt:lpstr>Investment (I)</vt:lpstr>
      <vt:lpstr>Government  Spending (G)</vt:lpstr>
      <vt:lpstr>Net Exports (X-IM)</vt:lpstr>
      <vt:lpstr>Aggregate Demand  in 2008-09</vt:lpstr>
      <vt:lpstr>The Nature of  Fiscal Policy</vt:lpstr>
      <vt:lpstr>More Government  Spending</vt:lpstr>
      <vt:lpstr>Inflation Worries</vt:lpstr>
      <vt:lpstr>Fiscal Restraint</vt:lpstr>
      <vt:lpstr>Budget Cuts</vt:lpstr>
      <vt:lpstr>Tax Hikes</vt:lpstr>
      <vt:lpstr>PowerPoint Presentation</vt:lpstr>
      <vt:lpstr>Fiscal Guidelines</vt:lpstr>
      <vt:lpstr>Unbalanced Budgets</vt:lpstr>
      <vt:lpstr>Budget Deficit </vt:lpstr>
      <vt:lpstr>PowerPoint Presentation</vt:lpstr>
      <vt:lpstr>Budget Surplus </vt:lpstr>
      <vt:lpstr>PowerPoint Presentation</vt:lpstr>
      <vt:lpstr>Countercyclical Policy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house</dc:creator>
  <cp:lastModifiedBy>NTC</cp:lastModifiedBy>
  <cp:revision>514</cp:revision>
  <dcterms:created xsi:type="dcterms:W3CDTF">2001-10-05T18:21:30Z</dcterms:created>
  <dcterms:modified xsi:type="dcterms:W3CDTF">2021-03-06T08:15:25Z</dcterms:modified>
</cp:coreProperties>
</file>