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6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</p:sldIdLst>
  <p:sldSz cy="6858000" cx="12192000"/>
  <p:notesSz cx="6858000" cy="9144000"/>
  <p:embeddedFontLst>
    <p:embeddedFont>
      <p:font typeface="Helvetica Neue"/>
      <p:regular r:id="rId25"/>
      <p:bold r:id="rId26"/>
      <p:italic r:id="rId27"/>
      <p:boldItalic r:id="rId2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HelveticaNeue-bold.fntdata"/><Relationship Id="rId25" Type="http://schemas.openxmlformats.org/officeDocument/2006/relationships/font" Target="fonts/HelveticaNeue-regular.fntdata"/><Relationship Id="rId28" Type="http://schemas.openxmlformats.org/officeDocument/2006/relationships/font" Target="fonts/HelveticaNeue-boldItalic.fntdata"/><Relationship Id="rId27" Type="http://schemas.openxmlformats.org/officeDocument/2006/relationships/font" Target="fonts/HelveticaNeue-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" name="Google Shape;100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1" name="Google Shape;101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1" name="Google Shape;111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2" name="Google Shape;112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2" name="Google Shape;122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4" name="Google Shape;134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6" name="Google Shape;146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8" name="Google Shape;158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1" name="Google Shape;171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5" name="Google Shape;185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99" name="Google Shape;199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1" name="Google Shape;211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1" name="Google Shape;221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3" name="Google Shape;233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5" name="Google Shape;245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1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8" name="Google Shape;258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1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0" name="Google Shape;270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1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2" name="Google Shape;282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1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5" name="Google Shape;295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1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07" name="Google Shape;307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3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20" name="Google Shape;320;p3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019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8_Title Slid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/>
          <p:nvPr>
            <p:ph idx="2" type="pic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/>
          <p:nvPr>
            <p:ph idx="2" type="pic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8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8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30" name="Google Shape;30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/>
          <p:nvPr>
            <p:ph idx="2" type="pic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1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2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8" name="Google Shape;48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3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4" name="Google Shape;54;p13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5" name="Google Shape;55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4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61" name="Google Shape;61;p14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2" name="Google Shape;62;p14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63" name="Google Shape;63;p14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4" name="Google Shape;64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75" name="Google Shape;75;p16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7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3" name="Google Shape;83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8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9" name="Google Shape;89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9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5" name="Google Shape;95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theme" Target="../theme/theme1.xml"/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4.xml"/><Relationship Id="rId19" Type="http://schemas.openxmlformats.org/officeDocument/2006/relationships/slideLayout" Target="../slideLayouts/slideLayout18.xml"/><Relationship Id="rId6" Type="http://schemas.openxmlformats.org/officeDocument/2006/relationships/slideLayout" Target="../slideLayouts/slideLayout5.xml"/><Relationship Id="rId18" Type="http://schemas.openxmlformats.org/officeDocument/2006/relationships/slideLayout" Target="../slideLayouts/slideLayout17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  <p:sldLayoutId id="2147483664" r:id="rId18"/>
    <p:sldLayoutId id="2147483665" r:id="rId1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Relationship Id="rId4" Type="http://schemas.openxmlformats.org/officeDocument/2006/relationships/image" Target="../media/image10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8.png"/><Relationship Id="rId4" Type="http://schemas.openxmlformats.org/officeDocument/2006/relationships/image" Target="../media/image4.jpg"/><Relationship Id="rId5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hyperlink" Target="https://www.esl-lab.com/intermediate/car-insurance/" TargetMode="External"/><Relationship Id="rId4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hyperlink" Target="https://webapps.towson.edu/ows/conjunctions.htm#COORDINATING%20CONJUNCTIONS" TargetMode="External"/><Relationship Id="rId4" Type="http://schemas.openxmlformats.org/officeDocument/2006/relationships/hyperlink" Target="https://webapps.towson.edu/ows/conjunctions.htm#CONJUNCTIVE%20ADVERBS" TargetMode="External"/><Relationship Id="rId5" Type="http://schemas.openxmlformats.org/officeDocument/2006/relationships/hyperlink" Target="https://webapps.towson.edu/ows/punct2.htm#semicolon" TargetMode="External"/><Relationship Id="rId6" Type="http://schemas.openxmlformats.org/officeDocument/2006/relationships/image" Target="../media/image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.png"/><Relationship Id="rId4" Type="http://schemas.openxmlformats.org/officeDocument/2006/relationships/image" Target="../media/image6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hyperlink" Target="https://webapps.towson.edu/ows/sentences.htm#dependent%20clause" TargetMode="External"/><Relationship Id="rId4" Type="http://schemas.openxmlformats.org/officeDocument/2006/relationships/hyperlink" Target="https://webapps.towson.edu/ows/sentences.htm#independent%20clause" TargetMode="External"/><Relationship Id="rId5" Type="http://schemas.openxmlformats.org/officeDocument/2006/relationships/image" Target="../media/image1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.png"/><Relationship Id="rId4" Type="http://schemas.openxmlformats.org/officeDocument/2006/relationships/image" Target="../media/image13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.png"/><Relationship Id="rId4" Type="http://schemas.openxmlformats.org/officeDocument/2006/relationships/image" Target="../media/image9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2.jpg"/><Relationship Id="rId4" Type="http://schemas.openxmlformats.org/officeDocument/2006/relationships/image" Target="../media/image11.png"/><Relationship Id="rId5" Type="http://schemas.openxmlformats.org/officeDocument/2006/relationships/image" Target="../media/image15.png"/><Relationship Id="rId6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20"/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20"/>
          <p:cNvSpPr/>
          <p:nvPr/>
        </p:nvSpPr>
        <p:spPr>
          <a:xfrm>
            <a:off x="479725" y="4675025"/>
            <a:ext cx="3465300" cy="529200"/>
          </a:xfrm>
          <a:prstGeom prst="roundRect">
            <a:avLst>
              <a:gd fmla="val 16667" name="adj"/>
            </a:avLst>
          </a:prstGeom>
          <a:solidFill>
            <a:srgbClr val="00B0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b="1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6" name="Google Shape;106;p20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 b="0" l="0" r="0" t="-997"/>
            </a:stretch>
          </a:blipFill>
          <a:ln cap="flat" cmpd="sng" w="12700">
            <a:solidFill>
              <a:srgbClr val="1C305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7" name="Google Shape;107;p20"/>
          <p:cNvPicPr preferRelativeResize="0"/>
          <p:nvPr/>
        </p:nvPicPr>
        <p:blipFill rotWithShape="1">
          <a:blip r:embed="rId4">
            <a:alphaModFix/>
          </a:blip>
          <a:srcRect b="25427" l="0" r="0" t="27876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20"/>
          <p:cNvSpPr txBox="1"/>
          <p:nvPr/>
        </p:nvSpPr>
        <p:spPr>
          <a:xfrm>
            <a:off x="0" y="2329900"/>
            <a:ext cx="5754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Course- Intermediate Level</a:t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Google Shape;114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59992" y="-58058"/>
            <a:ext cx="12663752" cy="7053944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21"/>
          <p:cNvSpPr/>
          <p:nvPr/>
        </p:nvSpPr>
        <p:spPr>
          <a:xfrm flipH="1" rot="10800000">
            <a:off x="-1" y="-43544"/>
            <a:ext cx="12191999" cy="5816453"/>
          </a:xfrm>
          <a:prstGeom prst="round1Rect">
            <a:avLst>
              <a:gd fmla="val 3222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6" name="Google Shape;116;p21"/>
          <p:cNvPicPr preferRelativeResize="0"/>
          <p:nvPr>
            <p:ph idx="2" type="pic"/>
          </p:nvPr>
        </p:nvPicPr>
        <p:blipFill rotWithShape="1">
          <a:blip r:embed="rId4">
            <a:alphaModFix/>
          </a:blip>
          <a:srcRect b="0" l="4175" r="4175" t="0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pic>
      <p:sp>
        <p:nvSpPr>
          <p:cNvPr id="117" name="Google Shape;117;p21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8E5A6D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3</a:t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8" name="Google Shape;118;p2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9" name="Google Shape;119;p21"/>
          <p:cNvPicPr preferRelativeResize="0"/>
          <p:nvPr/>
        </p:nvPicPr>
        <p:blipFill rotWithShape="1">
          <a:blip r:embed="rId5">
            <a:alphaModFix/>
          </a:blip>
          <a:srcRect b="25427" l="0" r="0" t="27876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2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2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6" name="Google Shape;126;p2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2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2"/>
          <p:cNvSpPr txBox="1"/>
          <p:nvPr/>
        </p:nvSpPr>
        <p:spPr>
          <a:xfrm>
            <a:off x="889000" y="2391844"/>
            <a:ext cx="10541100" cy="2185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1" i="0" lang="en-US" sz="26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Listening: car insurance	</a:t>
            </a:r>
            <a:endParaRPr b="1" i="0" sz="26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1" i="0" lang="en-US" sz="26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Grammar: Types of Sentences</a:t>
            </a:r>
            <a:endParaRPr b="1" i="0" sz="26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22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1" name="Google Shape;131;p22"/>
          <p:cNvPicPr preferRelativeResize="0"/>
          <p:nvPr/>
        </p:nvPicPr>
        <p:blipFill rotWithShape="1">
          <a:blip r:embed="rId3">
            <a:alphaModFix/>
          </a:blip>
          <a:srcRect b="25428" l="0" r="0" t="27875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3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23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8" name="Google Shape;138;p2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2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1" name="Google Shape;141;p23"/>
          <p:cNvSpPr txBox="1"/>
          <p:nvPr/>
        </p:nvSpPr>
        <p:spPr>
          <a:xfrm>
            <a:off x="889000" y="2391844"/>
            <a:ext cx="10541100" cy="1847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1" i="0" sz="38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1" i="0" lang="en-US" sz="38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Listening</a:t>
            </a:r>
            <a:endParaRPr b="1" i="0" sz="38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1" i="0" lang="en-US" sz="38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car insurance	</a:t>
            </a:r>
            <a:endParaRPr b="1" i="0" sz="38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2" name="Google Shape;142;p23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3" name="Google Shape;143;p23"/>
          <p:cNvPicPr preferRelativeResize="0"/>
          <p:nvPr/>
        </p:nvPicPr>
        <p:blipFill rotWithShape="1">
          <a:blip r:embed="rId3">
            <a:alphaModFix/>
          </a:blip>
          <a:srcRect b="25428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4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24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0" name="Google Shape;150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2" name="Google Shape;152;p24"/>
          <p:cNvSpPr txBox="1"/>
          <p:nvPr/>
        </p:nvSpPr>
        <p:spPr>
          <a:xfrm>
            <a:off x="617276" y="1102750"/>
            <a:ext cx="18912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23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Vocabulary</a:t>
            </a:r>
            <a:endParaRPr b="1" i="0" sz="23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3" name="Google Shape;153;p24"/>
          <p:cNvSpPr txBox="1"/>
          <p:nvPr/>
        </p:nvSpPr>
        <p:spPr>
          <a:xfrm>
            <a:off x="889000" y="1803726"/>
            <a:ext cx="10541100" cy="42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556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70707"/>
              </a:buClr>
              <a:buSzPts val="2000"/>
              <a:buFont typeface="Helvetica Neue"/>
              <a:buChar char="●"/>
            </a:pPr>
            <a:r>
              <a:rPr b="1" i="0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run into </a:t>
            </a:r>
            <a:r>
              <a:rPr b="0" i="1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(verb)</a:t>
            </a:r>
            <a:r>
              <a:rPr b="0" i="0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: crash into</a:t>
            </a:r>
            <a:br>
              <a:rPr b="0" i="0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0" i="0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– Unfortunately, we </a:t>
            </a:r>
            <a:r>
              <a:rPr b="0" i="0" lang="en-US" sz="2000" u="sng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ran into</a:t>
            </a:r>
            <a:r>
              <a:rPr b="0" i="0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 a deer that jumped into the road.</a:t>
            </a:r>
            <a:endParaRPr b="0" i="0" sz="2000" u="none" cap="none" strike="noStrike">
              <a:solidFill>
                <a:srgbClr val="070707"/>
              </a:solidFill>
              <a:highlight>
                <a:srgbClr val="FFFFFF"/>
              </a:highlight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3556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70707"/>
              </a:buClr>
              <a:buSzPts val="2000"/>
              <a:buFont typeface="Helvetica Neue"/>
              <a:buChar char="●"/>
            </a:pPr>
            <a:r>
              <a:rPr b="1" i="0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alongside</a:t>
            </a:r>
            <a:r>
              <a:rPr b="0" i="0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b="0" i="1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(preposition)</a:t>
            </a:r>
            <a:r>
              <a:rPr b="0" i="0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: next to</a:t>
            </a:r>
            <a:br>
              <a:rPr b="0" i="0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0" i="0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–  My wife drove her </a:t>
            </a:r>
            <a:r>
              <a:rPr b="0" i="0" lang="en-US" sz="2000" u="sng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alongside</a:t>
            </a:r>
            <a:r>
              <a:rPr b="0" i="0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 me as I ran in the marathon.</a:t>
            </a:r>
            <a:endParaRPr b="0" i="0" sz="2000" u="none" cap="none" strike="noStrike">
              <a:solidFill>
                <a:srgbClr val="070707"/>
              </a:solidFill>
              <a:highlight>
                <a:srgbClr val="FFFFFF"/>
              </a:highlight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3556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70707"/>
              </a:buClr>
              <a:buSzPts val="2000"/>
              <a:buFont typeface="Helvetica Neue"/>
              <a:buChar char="●"/>
            </a:pPr>
            <a:r>
              <a:rPr b="1" i="0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distracted </a:t>
            </a:r>
            <a:r>
              <a:rPr b="0" i="0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(</a:t>
            </a:r>
            <a:r>
              <a:rPr b="0" i="1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adjective</a:t>
            </a:r>
            <a:r>
              <a:rPr b="0" i="0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): unable to concentrate</a:t>
            </a:r>
            <a:br>
              <a:rPr b="0" i="0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0" i="0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– I was </a:t>
            </a:r>
            <a:r>
              <a:rPr b="0" i="0" lang="en-US" sz="2000" u="sng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distracted</a:t>
            </a:r>
            <a:r>
              <a:rPr b="0" i="0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 by the loud music, and I didn’t see the stoplight.</a:t>
            </a:r>
            <a:endParaRPr b="0" i="0" sz="2000" u="none" cap="none" strike="noStrike">
              <a:solidFill>
                <a:srgbClr val="070707"/>
              </a:solidFill>
              <a:highlight>
                <a:srgbClr val="FFFFFF"/>
              </a:highlight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3556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70707"/>
              </a:buClr>
              <a:buSzPts val="2000"/>
              <a:buFont typeface="Helvetica Neue"/>
              <a:buChar char="●"/>
            </a:pPr>
            <a:r>
              <a:rPr b="1" i="0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a rip off </a:t>
            </a:r>
            <a:r>
              <a:rPr b="0" i="1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(noun)</a:t>
            </a:r>
            <a:r>
              <a:rPr b="0" i="0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: something that is very expensive</a:t>
            </a:r>
            <a:br>
              <a:rPr b="0" i="0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0" i="0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– The car was </a:t>
            </a:r>
            <a:r>
              <a:rPr b="0" i="0" lang="en-US" sz="2000" u="sng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a rip off</a:t>
            </a:r>
            <a:r>
              <a:rPr b="0" i="0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. It broke down one week after I bought it. </a:t>
            </a:r>
            <a:endParaRPr b="0" i="0" sz="2000" u="none" cap="none" strike="noStrike">
              <a:solidFill>
                <a:srgbClr val="070707"/>
              </a:solidFill>
              <a:highlight>
                <a:srgbClr val="FFFFFF"/>
              </a:highlight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3556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70707"/>
              </a:buClr>
              <a:buSzPts val="2000"/>
              <a:buFont typeface="Helvetica Neue"/>
              <a:buChar char="●"/>
            </a:pPr>
            <a:r>
              <a:rPr b="1" i="0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fork out (or over) </a:t>
            </a:r>
            <a:r>
              <a:rPr b="0" i="0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(</a:t>
            </a:r>
            <a:r>
              <a:rPr b="0" i="1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verb</a:t>
            </a:r>
            <a:r>
              <a:rPr b="0" i="0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): pay money</a:t>
            </a:r>
            <a:br>
              <a:rPr b="0" i="0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0" i="0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– I had to </a:t>
            </a:r>
            <a:r>
              <a:rPr b="0" i="0" lang="en-US" sz="2000" u="sng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fork out</a:t>
            </a:r>
            <a:r>
              <a:rPr b="0" i="0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 $3,000 to repair my car.</a:t>
            </a:r>
            <a:endParaRPr b="0" i="0" sz="2000" u="none" cap="none" strike="noStrike">
              <a:solidFill>
                <a:srgbClr val="070707"/>
              </a:solidFill>
              <a:highlight>
                <a:srgbClr val="FFFFFF"/>
              </a:highlight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3556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70707"/>
              </a:buClr>
              <a:buSzPts val="2000"/>
              <a:buFont typeface="Helvetica Neue"/>
              <a:buChar char="●"/>
            </a:pPr>
            <a:r>
              <a:rPr b="1" i="0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(be) loaded </a:t>
            </a:r>
            <a:r>
              <a:rPr b="0" i="1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(adjective)</a:t>
            </a:r>
            <a:r>
              <a:rPr b="0" i="0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: have a lot of money</a:t>
            </a:r>
            <a:br>
              <a:rPr b="0" i="0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0" i="0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– Her boyfriend </a:t>
            </a:r>
            <a:r>
              <a:rPr b="0" i="0" lang="en-US" sz="2000" u="sng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is loaded</a:t>
            </a:r>
            <a:r>
              <a:rPr b="0" i="0" lang="en-US" sz="2000" u="none" cap="none" strike="noStrike">
                <a:solidFill>
                  <a:srgbClr val="070707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 and buys her anything she wants. </a:t>
            </a:r>
            <a:endParaRPr b="0" i="0" sz="2000" u="none" cap="none" strike="noStrike">
              <a:solidFill>
                <a:srgbClr val="070707"/>
              </a:solidFill>
              <a:highlight>
                <a:srgbClr val="FFFFFF"/>
              </a:highlight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54" name="Google Shape;154;p24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5" name="Google Shape;155;p24"/>
          <p:cNvPicPr preferRelativeResize="0"/>
          <p:nvPr/>
        </p:nvPicPr>
        <p:blipFill rotWithShape="1">
          <a:blip r:embed="rId3">
            <a:alphaModFix/>
          </a:blip>
          <a:srcRect b="25428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5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25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2" name="Google Shape;162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4" name="Google Shape;164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5" name="Google Shape;165;p25"/>
          <p:cNvSpPr txBox="1"/>
          <p:nvPr/>
        </p:nvSpPr>
        <p:spPr>
          <a:xfrm>
            <a:off x="889000" y="1943625"/>
            <a:ext cx="10541100" cy="3663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sng" cap="none" strike="noStrike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https://www.esl-lab.com/intermediate/car-insurance/</a:t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en-US" sz="3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1- The man wants to go to ______.</a:t>
            </a:r>
            <a:endParaRPr b="1" i="0" sz="3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3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gym</a:t>
            </a:r>
            <a:endParaRPr b="0" i="0" sz="3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3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work</a:t>
            </a:r>
            <a:endParaRPr b="0" i="0" sz="3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3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school</a:t>
            </a:r>
            <a:endParaRPr b="0" i="0" sz="3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6" name="Google Shape;166;p25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7" name="Google Shape;167;p25"/>
          <p:cNvPicPr preferRelativeResize="0"/>
          <p:nvPr/>
        </p:nvPicPr>
        <p:blipFill rotWithShape="1">
          <a:blip r:embed="rId4">
            <a:alphaModFix/>
          </a:blip>
          <a:srcRect b="25428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68" name="Google Shape;168;p25"/>
          <p:cNvCxnSpPr/>
          <p:nvPr/>
        </p:nvCxnSpPr>
        <p:spPr>
          <a:xfrm flipH="1">
            <a:off x="1043300" y="4217675"/>
            <a:ext cx="770100" cy="180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6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26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5" name="Google Shape;175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8" name="Google Shape;178;p26"/>
          <p:cNvSpPr txBox="1"/>
          <p:nvPr/>
        </p:nvSpPr>
        <p:spPr>
          <a:xfrm>
            <a:off x="889000" y="1961951"/>
            <a:ext cx="10541100" cy="4248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2700">
                <a:latin typeface="Times New Roman"/>
                <a:ea typeface="Times New Roman"/>
                <a:cs typeface="Times New Roman"/>
                <a:sym typeface="Times New Roman"/>
              </a:rPr>
              <a:t>2- </a:t>
            </a:r>
            <a:r>
              <a:rPr b="1" i="0" lang="en-US" sz="27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man has had two _______ violations recently.</a:t>
            </a:r>
            <a:endParaRPr b="1" i="0" sz="27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7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speeding</a:t>
            </a:r>
            <a:endParaRPr b="0" i="0" sz="27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7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parking</a:t>
            </a:r>
            <a:endParaRPr b="0" i="0" sz="27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b="0" i="0" lang="en-US" sz="27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seat belt</a:t>
            </a:r>
            <a:endParaRPr b="0" i="0" sz="27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t/>
            </a:r>
            <a:endParaRPr b="0" i="0" sz="27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b="1" lang="en-US" sz="2700">
                <a:latin typeface="Times New Roman"/>
                <a:ea typeface="Times New Roman"/>
                <a:cs typeface="Times New Roman"/>
                <a:sym typeface="Times New Roman"/>
              </a:rPr>
              <a:t>3- </a:t>
            </a:r>
            <a:r>
              <a:rPr b="1" i="0" lang="en-US" sz="27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Then, the man ran into a police car while he was ________.</a:t>
            </a:r>
            <a:endParaRPr b="1" i="0" sz="27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b="0" i="0" lang="en-US" sz="27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texting</a:t>
            </a:r>
            <a:endParaRPr b="0" i="0" sz="27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b="0" i="0" lang="en-US" sz="27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drinking</a:t>
            </a:r>
            <a:endParaRPr b="0" i="0" sz="27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b="0" i="0" lang="en-US" sz="27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eating</a:t>
            </a:r>
            <a:endParaRPr b="0" i="0" sz="27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7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9" name="Google Shape;179;p26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0" name="Google Shape;180;p26"/>
          <p:cNvPicPr preferRelativeResize="0"/>
          <p:nvPr/>
        </p:nvPicPr>
        <p:blipFill rotWithShape="1">
          <a:blip r:embed="rId3">
            <a:alphaModFix/>
          </a:blip>
          <a:srcRect b="25428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81" name="Google Shape;181;p26"/>
          <p:cNvCxnSpPr/>
          <p:nvPr/>
        </p:nvCxnSpPr>
        <p:spPr>
          <a:xfrm rot="10800000">
            <a:off x="1025500" y="2838925"/>
            <a:ext cx="11460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82" name="Google Shape;182;p26"/>
          <p:cNvCxnSpPr/>
          <p:nvPr/>
        </p:nvCxnSpPr>
        <p:spPr>
          <a:xfrm flipH="1">
            <a:off x="1025575" y="4880200"/>
            <a:ext cx="1074300" cy="93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7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27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9" name="Google Shape;189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1" name="Google Shape;191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2" name="Google Shape;192;p27"/>
          <p:cNvSpPr txBox="1"/>
          <p:nvPr/>
        </p:nvSpPr>
        <p:spPr>
          <a:xfrm>
            <a:off x="889000" y="1865475"/>
            <a:ext cx="10541100" cy="472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24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4- </a:t>
            </a:r>
            <a:r>
              <a:rPr b="1" i="0" lang="en-US" sz="2400" u="none" cap="none" strike="noStrik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The man has to take a defensive driving course for ______.</a:t>
            </a:r>
            <a:endParaRPr b="1" i="0" sz="24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14300" marR="1143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$250</a:t>
            </a:r>
            <a:endParaRPr b="0" i="0" sz="24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14300" marR="1143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$200</a:t>
            </a:r>
            <a:endParaRPr b="0" i="0" sz="24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14300" marR="1143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$225</a:t>
            </a:r>
            <a:endParaRPr b="0" i="0" sz="24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24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5- </a:t>
            </a:r>
            <a:r>
              <a:rPr b="1" i="0" lang="en-US" sz="2400" u="none" cap="none" strike="noStrik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The man doesn't want to take the class because ______.</a:t>
            </a:r>
            <a:endParaRPr b="1" i="0" sz="24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14300" marR="114300" rtl="0" algn="l">
              <a:lnSpc>
                <a:spcPct val="100000"/>
              </a:lnSpc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the class only meets on weeknights</a:t>
            </a:r>
            <a:endParaRPr b="0" i="0" sz="24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14300" marR="1143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he doesn't have a lot of money</a:t>
            </a:r>
            <a:endParaRPr b="0" i="0" sz="24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14300" marR="1143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he didn't deserve a ticket</a:t>
            </a:r>
            <a:endParaRPr b="0" i="0" sz="24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14300" marR="1143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3" name="Google Shape;193;p27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4" name="Google Shape;194;p27"/>
          <p:cNvPicPr preferRelativeResize="0"/>
          <p:nvPr/>
        </p:nvPicPr>
        <p:blipFill rotWithShape="1">
          <a:blip r:embed="rId3">
            <a:alphaModFix/>
          </a:blip>
          <a:srcRect b="25428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95" name="Google Shape;195;p27"/>
          <p:cNvCxnSpPr/>
          <p:nvPr/>
        </p:nvCxnSpPr>
        <p:spPr>
          <a:xfrm rot="10800000">
            <a:off x="942300" y="2749375"/>
            <a:ext cx="9069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96" name="Google Shape;196;p27"/>
          <p:cNvCxnSpPr/>
          <p:nvPr/>
        </p:nvCxnSpPr>
        <p:spPr>
          <a:xfrm rot="10800000">
            <a:off x="1132800" y="5560625"/>
            <a:ext cx="36888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8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28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3" name="Google Shape;203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" name="Google Shape;204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5" name="Google Shape;205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6" name="Google Shape;206;p28"/>
          <p:cNvSpPr txBox="1"/>
          <p:nvPr/>
        </p:nvSpPr>
        <p:spPr>
          <a:xfrm>
            <a:off x="889000" y="2391844"/>
            <a:ext cx="10541100" cy="1262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1" i="0" lang="en-US" sz="38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Grammar</a:t>
            </a:r>
            <a:endParaRPr b="1" i="0" sz="38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1" i="0" lang="en-US" sz="38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Sentences</a:t>
            </a:r>
            <a:endParaRPr b="1" i="0" sz="38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7" name="Google Shape;207;p28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8" name="Google Shape;208;p28"/>
          <p:cNvPicPr preferRelativeResize="0"/>
          <p:nvPr/>
        </p:nvPicPr>
        <p:blipFill rotWithShape="1">
          <a:blip r:embed="rId3">
            <a:alphaModFix/>
          </a:blip>
          <a:srcRect b="25428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29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29"/>
          <p:cNvSpPr txBox="1"/>
          <p:nvPr/>
        </p:nvSpPr>
        <p:spPr>
          <a:xfrm>
            <a:off x="889000" y="982575"/>
            <a:ext cx="8790000" cy="46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1- A </a:t>
            </a:r>
            <a:r>
              <a:rPr b="1" i="0" lang="en-US" sz="2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SIMPLE SENTENCE</a:t>
            </a:r>
            <a:r>
              <a:rPr b="0" i="0" lang="en-US" sz="2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has one independent clause.</a:t>
            </a:r>
            <a:endParaRPr b="0" i="0" sz="27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29"/>
          <p:cNvSpPr txBox="1"/>
          <p:nvPr/>
        </p:nvSpPr>
        <p:spPr>
          <a:xfrm>
            <a:off x="889000" y="2391844"/>
            <a:ext cx="10541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6" name="Google Shape;216;p29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7" name="Google Shape;217;p29"/>
          <p:cNvPicPr preferRelativeResize="0"/>
          <p:nvPr/>
        </p:nvPicPr>
        <p:blipFill rotWithShape="1">
          <a:blip r:embed="rId3">
            <a:alphaModFix/>
          </a:blip>
          <a:srcRect b="25428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p2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1200" y="1720225"/>
            <a:ext cx="10812600" cy="4351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30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30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5" name="Google Shape;225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7" name="Google Shape;227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8" name="Google Shape;228;p30"/>
          <p:cNvSpPr txBox="1"/>
          <p:nvPr/>
        </p:nvSpPr>
        <p:spPr>
          <a:xfrm>
            <a:off x="889000" y="2391844"/>
            <a:ext cx="10541100" cy="70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54000" lvl="0" marL="2286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b="0" i="0" lang="en-US" sz="22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Punctuation note</a:t>
            </a:r>
            <a:r>
              <a:rPr b="0" i="0" lang="en-US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  NO commas separate </a:t>
            </a:r>
            <a:r>
              <a:rPr b="1" i="0" lang="en-US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two</a:t>
            </a:r>
            <a:r>
              <a:rPr b="0" i="0" lang="en-US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compound elements (subject, verb, direct object, indirect object, subjective complement, etc.) in a simple sentence.</a:t>
            </a:r>
            <a:endParaRPr b="0" i="0" sz="3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9" name="Google Shape;229;p30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0" name="Google Shape;230;p30"/>
          <p:cNvPicPr preferRelativeResize="0"/>
          <p:nvPr/>
        </p:nvPicPr>
        <p:blipFill rotWithShape="1">
          <a:blip r:embed="rId3">
            <a:alphaModFix/>
          </a:blip>
          <a:srcRect b="25428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31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p31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7" name="Google Shape;237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9" name="Google Shape;239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0" name="Google Shape;240;p31"/>
          <p:cNvSpPr txBox="1"/>
          <p:nvPr/>
        </p:nvSpPr>
        <p:spPr>
          <a:xfrm>
            <a:off x="889000" y="2101500"/>
            <a:ext cx="10541100" cy="33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2. A </a:t>
            </a:r>
            <a:r>
              <a:rPr b="1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COMPOUND SENTENCE </a:t>
            </a: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has two independent clauses joined by</a:t>
            </a:r>
            <a:endParaRPr b="0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  </a:t>
            </a: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   A.  a </a:t>
            </a:r>
            <a:r>
              <a:rPr b="0" i="0" lang="en-US" sz="2800" u="sng" cap="none" strike="noStrike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coordinating conjunction</a:t>
            </a: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(</a:t>
            </a:r>
            <a:r>
              <a:rPr b="0" i="1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for, and, nor, but, or, yet, so</a:t>
            </a: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),</a:t>
            </a:r>
            <a:endParaRPr b="0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 </a:t>
            </a: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    B.  a </a:t>
            </a:r>
            <a:r>
              <a:rPr b="0" i="0" lang="en-US" sz="2800" u="sng" cap="none" strike="noStrike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conjunctive adverb</a:t>
            </a: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(e.g. </a:t>
            </a:r>
            <a:r>
              <a:rPr b="0" i="1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however, therefore</a:t>
            </a: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), or</a:t>
            </a:r>
            <a:endParaRPr b="0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</a:t>
            </a: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    C.  a </a:t>
            </a:r>
            <a:r>
              <a:rPr b="0" i="0" lang="en-US" sz="2800" u="sng" cap="none" strike="noStrike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/>
              </a:rPr>
              <a:t>semicolon</a:t>
            </a: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alone.</a:t>
            </a:r>
            <a:endParaRPr b="0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08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31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2" name="Google Shape;242;p31"/>
          <p:cNvPicPr preferRelativeResize="0"/>
          <p:nvPr/>
        </p:nvPicPr>
        <p:blipFill rotWithShape="1">
          <a:blip r:embed="rId6">
            <a:alphaModFix/>
          </a:blip>
          <a:srcRect b="25428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32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32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9" name="Google Shape;249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1" name="Google Shape;251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2" name="Google Shape;252;p32"/>
          <p:cNvSpPr txBox="1"/>
          <p:nvPr/>
        </p:nvSpPr>
        <p:spPr>
          <a:xfrm>
            <a:off x="889000" y="2391844"/>
            <a:ext cx="10541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3" name="Google Shape;253;p32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4" name="Google Shape;254;p32"/>
          <p:cNvPicPr preferRelativeResize="0"/>
          <p:nvPr/>
        </p:nvPicPr>
        <p:blipFill rotWithShape="1">
          <a:blip r:embed="rId3">
            <a:alphaModFix/>
          </a:blip>
          <a:srcRect b="25428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5" name="Google Shape;255;p3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17275" y="1499175"/>
            <a:ext cx="10812600" cy="4556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33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p33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2" name="Google Shape;262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4" name="Google Shape;264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5" name="Google Shape;265;p33"/>
          <p:cNvSpPr txBox="1"/>
          <p:nvPr/>
        </p:nvSpPr>
        <p:spPr>
          <a:xfrm>
            <a:off x="889000" y="2194299"/>
            <a:ext cx="10541100" cy="3192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28600" lvl="0" marL="2286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 </a:t>
            </a: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r>
              <a:rPr b="1" i="0" lang="en-US" sz="2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Punctuation patterns</a:t>
            </a: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(to match A, B, and C above):</a:t>
            </a:r>
            <a:endParaRPr b="0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  </a:t>
            </a: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    A. Independent clause</a:t>
            </a:r>
            <a:r>
              <a:rPr b="1" i="0" lang="en-US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</a:t>
            </a:r>
            <a:r>
              <a:rPr b="1" i="0" lang="en-US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coordinating conjunction  independent clause.</a:t>
            </a:r>
            <a:endParaRPr b="0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  </a:t>
            </a: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    B. Independent clause</a:t>
            </a:r>
            <a:r>
              <a:rPr b="1" i="0" lang="en-US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;</a:t>
            </a:r>
            <a:r>
              <a:rPr b="1" i="0" lang="en-US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conjunctive adverb</a:t>
            </a:r>
            <a:r>
              <a:rPr b="1" i="0" lang="en-US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</a:t>
            </a:r>
            <a:r>
              <a:rPr b="1" i="0" lang="en-US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independent clause.</a:t>
            </a:r>
            <a:endParaRPr b="0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  </a:t>
            </a: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    C. Independent clause</a:t>
            </a:r>
            <a:r>
              <a:rPr b="1" i="0" lang="en-US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;</a:t>
            </a: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independent clause.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33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7" name="Google Shape;267;p33"/>
          <p:cNvPicPr preferRelativeResize="0"/>
          <p:nvPr/>
        </p:nvPicPr>
        <p:blipFill rotWithShape="1">
          <a:blip r:embed="rId3">
            <a:alphaModFix/>
          </a:blip>
          <a:srcRect b="25428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4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34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4" name="Google Shape;274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6" name="Google Shape;276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7" name="Google Shape;277;p34"/>
          <p:cNvSpPr txBox="1"/>
          <p:nvPr/>
        </p:nvSpPr>
        <p:spPr>
          <a:xfrm>
            <a:off x="889000" y="2391844"/>
            <a:ext cx="10541100" cy="1644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3. A </a:t>
            </a:r>
            <a:r>
              <a:rPr b="1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COMPLEX SENTENCE </a:t>
            </a: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has one </a:t>
            </a:r>
            <a:r>
              <a:rPr b="0" i="0" lang="en-US" sz="2800" u="sng" cap="none" strike="noStrike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dependent clause</a:t>
            </a: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(headed by a subordinating conjunction or a relative pronoun ) joined to an </a:t>
            </a:r>
            <a:r>
              <a:rPr b="0" i="0" lang="en-US" sz="2800" u="sng" cap="none" strike="noStrike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independent clause</a:t>
            </a: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b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" name="Google Shape;278;p34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9" name="Google Shape;279;p34"/>
          <p:cNvPicPr preferRelativeResize="0"/>
          <p:nvPr/>
        </p:nvPicPr>
        <p:blipFill rotWithShape="1">
          <a:blip r:embed="rId5">
            <a:alphaModFix/>
          </a:blip>
          <a:srcRect b="25428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35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" name="Google Shape;285;p35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6" name="Google Shape;286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8" name="Google Shape;288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9" name="Google Shape;289;p35"/>
          <p:cNvSpPr txBox="1"/>
          <p:nvPr/>
        </p:nvSpPr>
        <p:spPr>
          <a:xfrm>
            <a:off x="889000" y="2391844"/>
            <a:ext cx="10541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0" name="Google Shape;290;p35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1" name="Google Shape;291;p35"/>
          <p:cNvPicPr preferRelativeResize="0"/>
          <p:nvPr/>
        </p:nvPicPr>
        <p:blipFill rotWithShape="1">
          <a:blip r:embed="rId3">
            <a:alphaModFix/>
          </a:blip>
          <a:srcRect b="25428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92" name="Google Shape;292;p3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19225" y="1685500"/>
            <a:ext cx="10812600" cy="4357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36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" name="Google Shape;298;p36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9" name="Google Shape;299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" name="Google Shape;300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1" name="Google Shape;301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2" name="Google Shape;302;p36"/>
          <p:cNvSpPr txBox="1"/>
          <p:nvPr/>
        </p:nvSpPr>
        <p:spPr>
          <a:xfrm>
            <a:off x="889000" y="2391844"/>
            <a:ext cx="10541100" cy="868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28600" lvl="0" marL="2286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4. A </a:t>
            </a:r>
            <a:r>
              <a:rPr b="1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COMPOUND-COMPLEX SENTENCE</a:t>
            </a: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has two independent clauses joined to one or more dependent clauses.</a:t>
            </a:r>
            <a:endParaRPr b="0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3" name="Google Shape;303;p36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4" name="Google Shape;304;p36"/>
          <p:cNvPicPr preferRelativeResize="0"/>
          <p:nvPr/>
        </p:nvPicPr>
        <p:blipFill rotWithShape="1">
          <a:blip r:embed="rId3">
            <a:alphaModFix/>
          </a:blip>
          <a:srcRect b="25428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37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0" name="Google Shape;310;p37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1" name="Google Shape;311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2" name="Google Shape;312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3" name="Google Shape;313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4" name="Google Shape;314;p37"/>
          <p:cNvSpPr txBox="1"/>
          <p:nvPr/>
        </p:nvSpPr>
        <p:spPr>
          <a:xfrm>
            <a:off x="889000" y="2391844"/>
            <a:ext cx="10541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5" name="Google Shape;315;p37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6" name="Google Shape;316;p37"/>
          <p:cNvPicPr preferRelativeResize="0"/>
          <p:nvPr/>
        </p:nvPicPr>
        <p:blipFill rotWithShape="1">
          <a:blip r:embed="rId3">
            <a:alphaModFix/>
          </a:blip>
          <a:srcRect b="25428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17" name="Google Shape;317;p3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17275" y="1231800"/>
            <a:ext cx="10812600" cy="5060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2" name="Google Shape;322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7112"/>
            <a:ext cx="12192000" cy="6843776"/>
          </a:xfrm>
          <a:prstGeom prst="rect">
            <a:avLst/>
          </a:prstGeom>
          <a:noFill/>
          <a:ln>
            <a:noFill/>
          </a:ln>
        </p:spPr>
      </p:pic>
      <p:sp>
        <p:nvSpPr>
          <p:cNvPr id="323" name="Google Shape;323;p38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078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" name="Google Shape;324;p38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b="1" i="0" lang="en-US" sz="54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5" name="Google Shape;325;p3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326" name="Google Shape;326;p38"/>
          <p:cNvSpPr/>
          <p:nvPr/>
        </p:nvSpPr>
        <p:spPr>
          <a:xfrm flipH="1" rot="5400000">
            <a:off x="-2058944" y="4401414"/>
            <a:ext cx="3801492" cy="1097456"/>
          </a:xfrm>
          <a:custGeom>
            <a:rect b="b" l="l" r="r" t="t"/>
            <a:pathLst>
              <a:path extrusionOk="0" h="1097456" w="3801492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7" name="Google Shape;327;p38"/>
          <p:cNvPicPr preferRelativeResize="0"/>
          <p:nvPr/>
        </p:nvPicPr>
        <p:blipFill rotWithShape="1">
          <a:blip r:embed="rId5">
            <a:alphaModFix/>
          </a:blip>
          <a:srcRect b="25427" l="0" r="0" t="27876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  <a:noFill/>
          <a:ln>
            <a:noFill/>
          </a:ln>
        </p:spPr>
      </p:pic>
      <p:pic>
        <p:nvPicPr>
          <p:cNvPr id="328" name="Google Shape;328;p3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67466" y="542565"/>
            <a:ext cx="2758843" cy="7530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