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9" r:id="rId3"/>
  </p:sldMasterIdLst>
  <p:notesMasterIdLst>
    <p:notesMasterId r:id="rId46"/>
  </p:notesMasterIdLst>
  <p:sldIdLst>
    <p:sldId id="572" r:id="rId4"/>
    <p:sldId id="573" r:id="rId5"/>
    <p:sldId id="631" r:id="rId6"/>
    <p:sldId id="675" r:id="rId7"/>
    <p:sldId id="680" r:id="rId8"/>
    <p:sldId id="721" r:id="rId9"/>
    <p:sldId id="714" r:id="rId10"/>
    <p:sldId id="722" r:id="rId11"/>
    <p:sldId id="689" r:id="rId12"/>
    <p:sldId id="676" r:id="rId13"/>
    <p:sldId id="677" r:id="rId14"/>
    <p:sldId id="679" r:id="rId15"/>
    <p:sldId id="681" r:id="rId16"/>
    <p:sldId id="682" r:id="rId17"/>
    <p:sldId id="683" r:id="rId18"/>
    <p:sldId id="703" r:id="rId19"/>
    <p:sldId id="715" r:id="rId20"/>
    <p:sldId id="716" r:id="rId21"/>
    <p:sldId id="684" r:id="rId22"/>
    <p:sldId id="717" r:id="rId23"/>
    <p:sldId id="723" r:id="rId24"/>
    <p:sldId id="685" r:id="rId25"/>
    <p:sldId id="724" r:id="rId26"/>
    <p:sldId id="686" r:id="rId27"/>
    <p:sldId id="687" r:id="rId28"/>
    <p:sldId id="688" r:id="rId29"/>
    <p:sldId id="690" r:id="rId30"/>
    <p:sldId id="691" r:id="rId31"/>
    <p:sldId id="725" r:id="rId32"/>
    <p:sldId id="692" r:id="rId33"/>
    <p:sldId id="693" r:id="rId34"/>
    <p:sldId id="695" r:id="rId35"/>
    <p:sldId id="697" r:id="rId36"/>
    <p:sldId id="726" r:id="rId37"/>
    <p:sldId id="698" r:id="rId38"/>
    <p:sldId id="694" r:id="rId39"/>
    <p:sldId id="699" r:id="rId40"/>
    <p:sldId id="718" r:id="rId41"/>
    <p:sldId id="701" r:id="rId42"/>
    <p:sldId id="702" r:id="rId43"/>
    <p:sldId id="712" r:id="rId44"/>
    <p:sldId id="57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ED7D31"/>
    <a:srgbClr val="25A9E7"/>
    <a:srgbClr val="FF9518"/>
    <a:srgbClr val="CE7408"/>
    <a:srgbClr val="0310BD"/>
    <a:srgbClr val="FD95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79374" autoAdjust="0"/>
  </p:normalViewPr>
  <p:slideViewPr>
    <p:cSldViewPr snapToGrid="0">
      <p:cViewPr varScale="1">
        <p:scale>
          <a:sx n="66" d="100"/>
          <a:sy n="66" d="100"/>
        </p:scale>
        <p:origin x="524" y="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3d3" qsCatId="3D" csTypeId="urn:microsoft.com/office/officeart/2005/8/colors/colorful1" csCatId="colorful" phldr="1"/>
      <dgm:spPr/>
      <dgm:t>
        <a:bodyPr/>
        <a:lstStyle/>
        <a:p>
          <a:endParaRPr lang="en-US"/>
        </a:p>
      </dgm:t>
    </dgm:pt>
    <dgm:pt modelId="{CD3DE9F8-6D17-4F05-A4EB-AB4BED40B297}">
      <dgm:prSet custT="1"/>
      <dgm:spPr/>
      <dgm:t>
        <a:bodyPr/>
        <a:lstStyle/>
        <a:p>
          <a:r>
            <a:rPr lang="en-US" sz="2000" b="1" kern="1200" dirty="0" smtClean="0">
              <a:solidFill>
                <a:schemeClr val="dk1"/>
              </a:solidFill>
              <a:latin typeface="Calibri"/>
              <a:ea typeface="Calibri"/>
              <a:cs typeface="Calibri"/>
              <a:sym typeface="Calibri"/>
            </a:rPr>
            <a:t>Types of Malware</a:t>
          </a:r>
          <a:endParaRPr lang="en-US" sz="2000" b="1" kern="1200" dirty="0" smtClean="0">
            <a:solidFill>
              <a:schemeClr val="dk1"/>
            </a:solidFill>
            <a:latin typeface="Calibri"/>
            <a:cs typeface="Calibri"/>
            <a:sym typeface="Calibri"/>
          </a:endParaRP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custT="1"/>
      <dgm:spPr/>
      <dgm:t>
        <a:bodyPr/>
        <a:lstStyle/>
        <a:p>
          <a:r>
            <a:rPr lang="en-US" sz="2000" b="1" dirty="0" smtClean="0">
              <a:solidFill>
                <a:schemeClr val="dk1"/>
              </a:solidFill>
              <a:latin typeface="Calibri"/>
              <a:ea typeface="Calibri"/>
              <a:cs typeface="Calibri"/>
              <a:sym typeface="Calibri"/>
            </a:rPr>
            <a:t>Relocation</a:t>
          </a:r>
          <a:endParaRPr lang="en-US" sz="2000" b="1" dirty="0" smtClean="0">
            <a:solidFill>
              <a:schemeClr val="dk1"/>
            </a:solidFill>
            <a:latin typeface="Calibri"/>
            <a:cs typeface="Calibri"/>
            <a:sym typeface="Calibri"/>
          </a:endParaRP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custT="1"/>
      <dgm:spPr/>
      <dgm:t>
        <a:bodyPr/>
        <a:lstStyle/>
        <a:p>
          <a:r>
            <a:rPr lang="en-US" sz="2000" b="1" dirty="0" smtClean="0">
              <a:solidFill>
                <a:schemeClr val="dk1"/>
              </a:solidFill>
              <a:latin typeface="Calibri"/>
              <a:ea typeface="Calibri"/>
              <a:cs typeface="Calibri"/>
              <a:sym typeface="Calibri"/>
            </a:rPr>
            <a:t>Base/Bounds Registers</a:t>
          </a:r>
          <a:endParaRPr lang="en-US" sz="2000" b="1" dirty="0" smtClean="0">
            <a:solidFill>
              <a:schemeClr val="dk1"/>
            </a:solidFill>
            <a:latin typeface="Calibri"/>
            <a:cs typeface="Calibri"/>
            <a:sym typeface="Calibri"/>
          </a:endParaRP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custT="1"/>
      <dgm:spPr/>
      <dgm:t>
        <a:bodyPr/>
        <a:lstStyle/>
        <a:p>
          <a:r>
            <a:rPr lang="en-US" sz="2000" b="1" dirty="0" smtClean="0">
              <a:solidFill>
                <a:schemeClr val="dk1"/>
              </a:solidFill>
              <a:latin typeface="Calibri"/>
              <a:ea typeface="Calibri"/>
              <a:cs typeface="Calibri"/>
              <a:sym typeface="Calibri"/>
            </a:rPr>
            <a:t>Buffer Overflows</a:t>
          </a:r>
          <a:endParaRPr lang="en-US" sz="2000" b="1" dirty="0" smtClean="0">
            <a:solidFill>
              <a:schemeClr val="dk1"/>
            </a:solidFill>
            <a:latin typeface="Calibri"/>
            <a:cs typeface="Calibri"/>
            <a:sym typeface="Calibri"/>
          </a:endParaRP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7C938456-2C93-4568-A375-26A275A9356A}">
      <dgm:prSet custT="1"/>
      <dgm:spPr/>
      <dgm:t>
        <a:bodyPr/>
        <a:lstStyle/>
        <a:p>
          <a:r>
            <a:rPr lang="en-US" sz="2000" b="1" dirty="0" smtClean="0">
              <a:solidFill>
                <a:schemeClr val="dk1"/>
              </a:solidFill>
              <a:latin typeface="Calibri"/>
              <a:ea typeface="Calibri"/>
              <a:cs typeface="Calibri"/>
              <a:sym typeface="Calibri"/>
            </a:rPr>
            <a:t>Cross Site Scripting (XSS) Attacks</a:t>
          </a:r>
          <a:endParaRPr lang="en-US" sz="2000" b="1" dirty="0" smtClean="0">
            <a:solidFill>
              <a:schemeClr val="dk1"/>
            </a:solidFill>
            <a:latin typeface="Calibri"/>
            <a:cs typeface="Calibri"/>
            <a:sym typeface="Calibri"/>
          </a:endParaRPr>
        </a:p>
      </dgm:t>
    </dgm:pt>
    <dgm:pt modelId="{CB478898-851F-411D-8878-B487C9052AE9}" type="parTrans" cxnId="{A9DEB343-2940-4259-A7BF-9CD7E90214E2}">
      <dgm:prSet/>
      <dgm:spPr/>
      <dgm:t>
        <a:bodyPr/>
        <a:lstStyle/>
        <a:p>
          <a:endParaRPr lang="en-US"/>
        </a:p>
      </dgm:t>
    </dgm:pt>
    <dgm:pt modelId="{10292B71-ED41-4953-B6BF-23137E78D40A}" type="sibTrans" cxnId="{A9DEB343-2940-4259-A7BF-9CD7E90214E2}">
      <dgm:prSet/>
      <dgm:spPr/>
      <dgm:t>
        <a:bodyPr/>
        <a:lstStyle/>
        <a:p>
          <a:endParaRPr lang="en-US"/>
        </a:p>
      </dgm:t>
    </dgm:pt>
    <dgm:pt modelId="{B9F5F909-2F69-4914-8993-4797A330EAA0}">
      <dgm:prSet custT="1"/>
      <dgm:spPr/>
      <dgm:t>
        <a:bodyPr/>
        <a:lstStyle/>
        <a:p>
          <a:r>
            <a:rPr lang="en-US" sz="2000" b="1" dirty="0" smtClean="0">
              <a:solidFill>
                <a:schemeClr val="tx1"/>
              </a:solidFill>
            </a:rPr>
            <a:t>Validating Input Syntax</a:t>
          </a:r>
          <a:endParaRPr lang="en-US" sz="2000" b="1" dirty="0">
            <a:solidFill>
              <a:schemeClr val="tx1"/>
            </a:solidFill>
            <a:latin typeface="Calibri"/>
            <a:cs typeface="Calibri"/>
          </a:endParaRPr>
        </a:p>
      </dgm:t>
    </dgm:pt>
    <dgm:pt modelId="{E1868451-1CCD-48F1-A42A-C88BF09D2564}" type="parTrans" cxnId="{C6A1E188-67B5-4FAD-8506-667146C0A26E}">
      <dgm:prSet/>
      <dgm:spPr/>
      <dgm:t>
        <a:bodyPr/>
        <a:lstStyle/>
        <a:p>
          <a:endParaRPr lang="en-US"/>
        </a:p>
      </dgm:t>
    </dgm:pt>
    <dgm:pt modelId="{56B7DB4F-B76D-4413-94FC-6A3C764CC5FE}" type="sibTrans" cxnId="{C6A1E188-67B5-4FAD-8506-667146C0A26E}">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6" custScaleX="70772" custScaleY="40476"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t>
        <a:bodyPr/>
        <a:lstStyle/>
        <a:p>
          <a:endParaRPr lang="en-US"/>
        </a:p>
      </dgm:t>
    </dgm:pt>
    <dgm:pt modelId="{A225E621-A183-4BDC-A13D-E985F1D2904A}" type="pres">
      <dgm:prSet presAssocID="{44CE27D9-26EA-401B-9C8C-5632A0F335D3}" presName="node" presStyleLbl="node1" presStyleIdx="1" presStyleCnt="6" custScaleX="70772" custScaleY="40476">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t>
        <a:bodyPr/>
        <a:lstStyle/>
        <a:p>
          <a:endParaRPr lang="en-US"/>
        </a:p>
      </dgm:t>
    </dgm:pt>
    <dgm:pt modelId="{6079C722-0F89-4CB5-9ABC-93EBF4F7091D}" type="pres">
      <dgm:prSet presAssocID="{0B95DC17-9B63-48A8-98F6-16D47A51221E}" presName="node" presStyleLbl="node1" presStyleIdx="2" presStyleCnt="6" custScaleX="70772" custScaleY="40476">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t>
        <a:bodyPr/>
        <a:lstStyle/>
        <a:p>
          <a:endParaRPr lang="en-US"/>
        </a:p>
      </dgm:t>
    </dgm:pt>
    <dgm:pt modelId="{30E2B1F7-B108-4DF4-A791-1C63D5951F27}" type="pres">
      <dgm:prSet presAssocID="{7281A13B-7CE9-4BB5-8E2A-ECEAD5E757D0}" presName="node" presStyleLbl="node1" presStyleIdx="3" presStyleCnt="6" custScaleX="70772" custScaleY="40476">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t>
        <a:bodyPr/>
        <a:lstStyle/>
        <a:p>
          <a:endParaRPr lang="en-US"/>
        </a:p>
      </dgm:t>
    </dgm:pt>
    <dgm:pt modelId="{2CFAF534-83BD-45CC-B333-370B78CE5B90}" type="pres">
      <dgm:prSet presAssocID="{7C938456-2C93-4568-A375-26A275A9356A}" presName="node" presStyleLbl="node1" presStyleIdx="4" presStyleCnt="6" custScaleX="70772" custScaleY="40476">
        <dgm:presLayoutVars>
          <dgm:bulletEnabled val="1"/>
        </dgm:presLayoutVars>
      </dgm:prSet>
      <dgm:spPr/>
      <dgm:t>
        <a:bodyPr/>
        <a:lstStyle/>
        <a:p>
          <a:endParaRPr lang="en-US"/>
        </a:p>
      </dgm:t>
    </dgm:pt>
    <dgm:pt modelId="{5E87B2E9-073B-4CE1-AE14-3BD344B24BE9}" type="pres">
      <dgm:prSet presAssocID="{10292B71-ED41-4953-B6BF-23137E78D40A}" presName="sibTrans" presStyleCnt="0"/>
      <dgm:spPr/>
    </dgm:pt>
    <dgm:pt modelId="{31E0A7D3-C5A1-4BAB-91CB-A9140DEFE472}" type="pres">
      <dgm:prSet presAssocID="{B9F5F909-2F69-4914-8993-4797A330EAA0}" presName="node" presStyleLbl="node1" presStyleIdx="5" presStyleCnt="6" custScaleX="70772" custScaleY="40476">
        <dgm:presLayoutVars>
          <dgm:bulletEnabled val="1"/>
        </dgm:presLayoutVars>
      </dgm:prSet>
      <dgm:spPr/>
      <dgm:t>
        <a:bodyPr/>
        <a:lstStyle/>
        <a:p>
          <a:endParaRPr lang="en-US"/>
        </a:p>
      </dgm:t>
    </dgm:pt>
  </dgm:ptLst>
  <dgm:cxnLst>
    <dgm:cxn modelId="{9FEB0FC0-8A98-4A6C-AE76-678597C7690F}" type="presOf" srcId="{7281A13B-7CE9-4BB5-8E2A-ECEAD5E757D0}" destId="{30E2B1F7-B108-4DF4-A791-1C63D5951F27}" srcOrd="0" destOrd="0" presId="urn:microsoft.com/office/officeart/2005/8/layout/default"/>
    <dgm:cxn modelId="{AE6B0577-9D13-4685-A221-751F31A0DD15}" srcId="{D0F07F19-1F50-4B42-A7A0-278DF9D25BB1}" destId="{44CE27D9-26EA-401B-9C8C-5632A0F335D3}" srcOrd="1" destOrd="0" parTransId="{C20428E1-0BC5-4CD3-B9B7-2D2AFEB81605}" sibTransId="{D8682215-00BF-4001-85F6-42A0BAE906B1}"/>
    <dgm:cxn modelId="{B2796552-A251-4E03-8DFC-391FA3440351}" srcId="{D0F07F19-1F50-4B42-A7A0-278DF9D25BB1}" destId="{7281A13B-7CE9-4BB5-8E2A-ECEAD5E757D0}" srcOrd="3" destOrd="0" parTransId="{5BA89598-8FAB-4A1D-80B0-D070F0BCDCCD}" sibTransId="{57DD08F6-3180-4B87-A11A-78B3BDFA8B67}"/>
    <dgm:cxn modelId="{A9DEB343-2940-4259-A7BF-9CD7E90214E2}" srcId="{D0F07F19-1F50-4B42-A7A0-278DF9D25BB1}" destId="{7C938456-2C93-4568-A375-26A275A9356A}" srcOrd="4" destOrd="0" parTransId="{CB478898-851F-411D-8878-B487C9052AE9}" sibTransId="{10292B71-ED41-4953-B6BF-23137E78D40A}"/>
    <dgm:cxn modelId="{4415586D-7090-4CDE-9952-A5F01C0EED82}" type="presOf" srcId="{CD3DE9F8-6D17-4F05-A4EB-AB4BED40B297}" destId="{7D1AEAC6-525A-44A9-8147-5DFEBD2A1F2D}" srcOrd="0" destOrd="0" presId="urn:microsoft.com/office/officeart/2005/8/layout/default"/>
    <dgm:cxn modelId="{0DF8B872-34CD-4061-ACB9-8555F66C965D}" type="presOf" srcId="{7C938456-2C93-4568-A375-26A275A9356A}" destId="{2CFAF534-83BD-45CC-B333-370B78CE5B90}" srcOrd="0" destOrd="0" presId="urn:microsoft.com/office/officeart/2005/8/layout/default"/>
    <dgm:cxn modelId="{218B92A5-4C4C-4D89-ADC9-F53FC783A336}" type="presOf" srcId="{0B95DC17-9B63-48A8-98F6-16D47A51221E}" destId="{6079C722-0F89-4CB5-9ABC-93EBF4F7091D}" srcOrd="0" destOrd="0" presId="urn:microsoft.com/office/officeart/2005/8/layout/default"/>
    <dgm:cxn modelId="{C6A1E188-67B5-4FAD-8506-667146C0A26E}" srcId="{D0F07F19-1F50-4B42-A7A0-278DF9D25BB1}" destId="{B9F5F909-2F69-4914-8993-4797A330EAA0}" srcOrd="5" destOrd="0" parTransId="{E1868451-1CCD-48F1-A42A-C88BF09D2564}" sibTransId="{56B7DB4F-B76D-4413-94FC-6A3C764CC5FE}"/>
    <dgm:cxn modelId="{D4235E92-7B87-4583-9557-8139C1F56CE0}" type="presOf" srcId="{D0F07F19-1F50-4B42-A7A0-278DF9D25BB1}" destId="{40FE0EB9-B287-43F6-ABB4-527CB1B94B4A}" srcOrd="0" destOrd="0" presId="urn:microsoft.com/office/officeart/2005/8/layout/default"/>
    <dgm:cxn modelId="{E0766434-FD43-44D9-BAF4-7B57B836F4D4}" type="presOf" srcId="{B9F5F909-2F69-4914-8993-4797A330EAA0}" destId="{31E0A7D3-C5A1-4BAB-91CB-A9140DEFE472}"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FA2AFC0D-00C5-498F-853B-485D97A3D53B}" type="presOf" srcId="{44CE27D9-26EA-401B-9C8C-5632A0F335D3}" destId="{A225E621-A183-4BDC-A13D-E985F1D2904A}" srcOrd="0" destOrd="0" presId="urn:microsoft.com/office/officeart/2005/8/layout/default"/>
    <dgm:cxn modelId="{4339E252-A238-480D-95AA-370EE10CC36E}" type="presParOf" srcId="{40FE0EB9-B287-43F6-ABB4-527CB1B94B4A}" destId="{7D1AEAC6-525A-44A9-8147-5DFEBD2A1F2D}" srcOrd="0" destOrd="0" presId="urn:microsoft.com/office/officeart/2005/8/layout/default"/>
    <dgm:cxn modelId="{7E6D33A8-5DC4-4B56-9C4D-B76BF536A4AC}" type="presParOf" srcId="{40FE0EB9-B287-43F6-ABB4-527CB1B94B4A}" destId="{E37E95CE-B343-40F4-8C35-3185EB5C414E}" srcOrd="1" destOrd="0" presId="urn:microsoft.com/office/officeart/2005/8/layout/default"/>
    <dgm:cxn modelId="{89DD9CED-4E88-4BA1-853B-6117EC3CF2A9}" type="presParOf" srcId="{40FE0EB9-B287-43F6-ABB4-527CB1B94B4A}" destId="{A225E621-A183-4BDC-A13D-E985F1D2904A}" srcOrd="2" destOrd="0" presId="urn:microsoft.com/office/officeart/2005/8/layout/default"/>
    <dgm:cxn modelId="{84FBCBE6-BB5F-471C-BE2B-9EAF82BAAA6C}" type="presParOf" srcId="{40FE0EB9-B287-43F6-ABB4-527CB1B94B4A}" destId="{BB8543D6-7D9A-4660-A106-C147D939DE78}" srcOrd="3" destOrd="0" presId="urn:microsoft.com/office/officeart/2005/8/layout/default"/>
    <dgm:cxn modelId="{FFBC9D1E-7427-45C6-851C-AECFC9D84FBA}" type="presParOf" srcId="{40FE0EB9-B287-43F6-ABB4-527CB1B94B4A}" destId="{6079C722-0F89-4CB5-9ABC-93EBF4F7091D}" srcOrd="4" destOrd="0" presId="urn:microsoft.com/office/officeart/2005/8/layout/default"/>
    <dgm:cxn modelId="{A279E44B-AD1E-4D2A-81EE-8F1AA8DC7D47}" type="presParOf" srcId="{40FE0EB9-B287-43F6-ABB4-527CB1B94B4A}" destId="{D384A258-2B75-495C-8A65-878819F0844E}" srcOrd="5" destOrd="0" presId="urn:microsoft.com/office/officeart/2005/8/layout/default"/>
    <dgm:cxn modelId="{BF0092F8-4816-4DF0-80CC-92F2F9AD425B}" type="presParOf" srcId="{40FE0EB9-B287-43F6-ABB4-527CB1B94B4A}" destId="{30E2B1F7-B108-4DF4-A791-1C63D5951F27}" srcOrd="6" destOrd="0" presId="urn:microsoft.com/office/officeart/2005/8/layout/default"/>
    <dgm:cxn modelId="{B8D85FF0-3C4C-442E-8934-9508852509F8}" type="presParOf" srcId="{40FE0EB9-B287-43F6-ABB4-527CB1B94B4A}" destId="{0C4E0409-1744-4EB9-B3B4-A9F04BB94204}" srcOrd="7" destOrd="0" presId="urn:microsoft.com/office/officeart/2005/8/layout/default"/>
    <dgm:cxn modelId="{2B8077D3-0C62-490E-9E05-6DBBDF9ED52D}" type="presParOf" srcId="{40FE0EB9-B287-43F6-ABB4-527CB1B94B4A}" destId="{2CFAF534-83BD-45CC-B333-370B78CE5B90}" srcOrd="8" destOrd="0" presId="urn:microsoft.com/office/officeart/2005/8/layout/default"/>
    <dgm:cxn modelId="{5756DA81-A6D9-4070-B886-001281D5DDAB}" type="presParOf" srcId="{40FE0EB9-B287-43F6-ABB4-527CB1B94B4A}" destId="{5E87B2E9-073B-4CE1-AE14-3BD344B24BE9}" srcOrd="9" destOrd="0" presId="urn:microsoft.com/office/officeart/2005/8/layout/default"/>
    <dgm:cxn modelId="{A149FA0F-5F84-40E0-8081-C48BD2AF3755}" type="presParOf" srcId="{40FE0EB9-B287-43F6-ABB4-527CB1B94B4A}" destId="{31E0A7D3-C5A1-4BAB-91CB-A9140DEFE472}"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63680" y="254926"/>
          <a:ext cx="2931143" cy="1005829"/>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dk1"/>
              </a:solidFill>
              <a:latin typeface="Calibri"/>
              <a:ea typeface="Calibri"/>
              <a:cs typeface="Calibri"/>
              <a:sym typeface="Calibri"/>
            </a:rPr>
            <a:t>Types of Malware</a:t>
          </a:r>
          <a:endParaRPr lang="en-US" sz="2000" b="1" kern="1200" dirty="0" smtClean="0">
            <a:solidFill>
              <a:schemeClr val="dk1"/>
            </a:solidFill>
            <a:latin typeface="Calibri"/>
            <a:cs typeface="Calibri"/>
            <a:sym typeface="Calibri"/>
          </a:endParaRPr>
        </a:p>
      </dsp:txBody>
      <dsp:txXfrm>
        <a:off x="63680" y="254926"/>
        <a:ext cx="2931143" cy="1005829"/>
      </dsp:txXfrm>
    </dsp:sp>
    <dsp:sp modelId="{A225E621-A183-4BDC-A13D-E985F1D2904A}">
      <dsp:nvSpPr>
        <dsp:cNvPr id="0" name=""/>
        <dsp:cNvSpPr/>
      </dsp:nvSpPr>
      <dsp:spPr>
        <a:xfrm>
          <a:off x="3348357" y="291530"/>
          <a:ext cx="2931143" cy="1005829"/>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dk1"/>
              </a:solidFill>
              <a:latin typeface="Calibri"/>
              <a:ea typeface="Calibri"/>
              <a:cs typeface="Calibri"/>
              <a:sym typeface="Calibri"/>
            </a:rPr>
            <a:t>Relocation</a:t>
          </a:r>
          <a:endParaRPr lang="en-US" sz="2000" b="1" kern="1200" dirty="0" smtClean="0">
            <a:solidFill>
              <a:schemeClr val="dk1"/>
            </a:solidFill>
            <a:latin typeface="Calibri"/>
            <a:cs typeface="Calibri"/>
            <a:sym typeface="Calibri"/>
          </a:endParaRPr>
        </a:p>
      </dsp:txBody>
      <dsp:txXfrm>
        <a:off x="3348357" y="291530"/>
        <a:ext cx="2931143" cy="1005829"/>
      </dsp:txXfrm>
    </dsp:sp>
    <dsp:sp modelId="{6079C722-0F89-4CB5-9ABC-93EBF4F7091D}">
      <dsp:nvSpPr>
        <dsp:cNvPr id="0" name=""/>
        <dsp:cNvSpPr/>
      </dsp:nvSpPr>
      <dsp:spPr>
        <a:xfrm>
          <a:off x="6693668" y="291530"/>
          <a:ext cx="2931143" cy="1005829"/>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dk1"/>
              </a:solidFill>
              <a:latin typeface="Calibri"/>
              <a:ea typeface="Calibri"/>
              <a:cs typeface="Calibri"/>
              <a:sym typeface="Calibri"/>
            </a:rPr>
            <a:t>Base/Bounds Registers</a:t>
          </a:r>
          <a:endParaRPr lang="en-US" sz="2000" b="1" kern="1200" dirty="0" smtClean="0">
            <a:solidFill>
              <a:schemeClr val="dk1"/>
            </a:solidFill>
            <a:latin typeface="Calibri"/>
            <a:cs typeface="Calibri"/>
            <a:sym typeface="Calibri"/>
          </a:endParaRPr>
        </a:p>
      </dsp:txBody>
      <dsp:txXfrm>
        <a:off x="6693668" y="291530"/>
        <a:ext cx="2931143" cy="1005829"/>
      </dsp:txXfrm>
    </dsp:sp>
    <dsp:sp modelId="{30E2B1F7-B108-4DF4-A791-1C63D5951F27}">
      <dsp:nvSpPr>
        <dsp:cNvPr id="0" name=""/>
        <dsp:cNvSpPr/>
      </dsp:nvSpPr>
      <dsp:spPr>
        <a:xfrm>
          <a:off x="3046" y="1711527"/>
          <a:ext cx="2931143" cy="1005829"/>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dk1"/>
              </a:solidFill>
              <a:latin typeface="Calibri"/>
              <a:ea typeface="Calibri"/>
              <a:cs typeface="Calibri"/>
              <a:sym typeface="Calibri"/>
            </a:rPr>
            <a:t>Buffer Overflows</a:t>
          </a:r>
          <a:endParaRPr lang="en-US" sz="2000" b="1" kern="1200" dirty="0" smtClean="0">
            <a:solidFill>
              <a:schemeClr val="dk1"/>
            </a:solidFill>
            <a:latin typeface="Calibri"/>
            <a:cs typeface="Calibri"/>
            <a:sym typeface="Calibri"/>
          </a:endParaRPr>
        </a:p>
      </dsp:txBody>
      <dsp:txXfrm>
        <a:off x="3046" y="1711527"/>
        <a:ext cx="2931143" cy="1005829"/>
      </dsp:txXfrm>
    </dsp:sp>
    <dsp:sp modelId="{2CFAF534-83BD-45CC-B333-370B78CE5B90}">
      <dsp:nvSpPr>
        <dsp:cNvPr id="0" name=""/>
        <dsp:cNvSpPr/>
      </dsp:nvSpPr>
      <dsp:spPr>
        <a:xfrm>
          <a:off x="3348357" y="1711527"/>
          <a:ext cx="2931143" cy="1005829"/>
        </a:xfrm>
        <a:prstGeom prst="rect">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dk1"/>
              </a:solidFill>
              <a:latin typeface="Calibri"/>
              <a:ea typeface="Calibri"/>
              <a:cs typeface="Calibri"/>
              <a:sym typeface="Calibri"/>
            </a:rPr>
            <a:t>Cross Site Scripting (XSS) Attacks</a:t>
          </a:r>
          <a:endParaRPr lang="en-US" sz="2000" b="1" kern="1200" dirty="0" smtClean="0">
            <a:solidFill>
              <a:schemeClr val="dk1"/>
            </a:solidFill>
            <a:latin typeface="Calibri"/>
            <a:cs typeface="Calibri"/>
            <a:sym typeface="Calibri"/>
          </a:endParaRPr>
        </a:p>
      </dsp:txBody>
      <dsp:txXfrm>
        <a:off x="3348357" y="1711527"/>
        <a:ext cx="2931143" cy="1005829"/>
      </dsp:txXfrm>
    </dsp:sp>
    <dsp:sp modelId="{31E0A7D3-C5A1-4BAB-91CB-A9140DEFE472}">
      <dsp:nvSpPr>
        <dsp:cNvPr id="0" name=""/>
        <dsp:cNvSpPr/>
      </dsp:nvSpPr>
      <dsp:spPr>
        <a:xfrm>
          <a:off x="6693668" y="1711527"/>
          <a:ext cx="2931143" cy="1005829"/>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tx1"/>
              </a:solidFill>
            </a:rPr>
            <a:t>Validating Input Syntax</a:t>
          </a:r>
          <a:endParaRPr lang="en-US" sz="2000" b="1" kern="1200" dirty="0">
            <a:solidFill>
              <a:schemeClr val="tx1"/>
            </a:solidFill>
            <a:latin typeface="Calibri"/>
            <a:cs typeface="Calibri"/>
          </a:endParaRPr>
        </a:p>
      </dsp:txBody>
      <dsp:txXfrm>
        <a:off x="6693668" y="1711527"/>
        <a:ext cx="2931143" cy="100582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2/20/2024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5398356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503288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349166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583296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1465470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24683954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15501088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15809292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721974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A buffer overflow attack is a common cyberattack that deliberately exploits a buffer overflow vulnerability where user-controlled data is written to memory. By submitting more data than can fit in the allocated memory block, the attacker can overwrite data in other parts of memory.</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3583807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1993072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1745956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28802850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26798567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40767184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130529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40819911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0740063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41544440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1144362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911771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11873695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9789306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3437701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5501255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1371390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13843531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14035322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10849549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7222930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40002906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545506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YE" dirty="0" smtClean="0"/>
              <a:t>إنفاذ تقاسم المواردللحفاظ على النزاهة والاتساق (القسم النقدي)</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8157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YE" dirty="0" smtClean="0"/>
              <a:t>إنفاذ تقاسم المواردللحفاظ على النزاهة والاتساق (القسم النقدي)</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111385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solidFill>
                  <a:schemeClr val="dk1"/>
                </a:solidFill>
                <a:latin typeface="Alexandria" pitchFamily="2" charset="-78"/>
                <a:ea typeface="Tahoma"/>
                <a:cs typeface="Alexandria" pitchFamily="2" charset="-78"/>
                <a:sym typeface="Tahoma"/>
              </a:rPr>
              <a:t>Discretionary Access Control </a:t>
            </a:r>
            <a:endParaRPr lang="ar-YE" dirty="0" smtClean="0"/>
          </a:p>
          <a:p>
            <a:r>
              <a:rPr lang="ar-YE" dirty="0" smtClean="0"/>
              <a:t>التحكم في الوصول التقديرية</a:t>
            </a:r>
          </a:p>
          <a:p>
            <a:r>
              <a:rPr lang="en-US" sz="1200" dirty="0" smtClean="0">
                <a:solidFill>
                  <a:schemeClr val="dk1"/>
                </a:solidFill>
                <a:latin typeface="Alexandria" pitchFamily="2" charset="-78"/>
                <a:ea typeface="Tahoma"/>
                <a:cs typeface="Alexandria" pitchFamily="2" charset="-78"/>
                <a:sym typeface="Tahoma"/>
              </a:rPr>
              <a:t>Accountability and Audit </a:t>
            </a:r>
            <a:endParaRPr lang="ar-YE" sz="1200" dirty="0" smtClean="0">
              <a:solidFill>
                <a:schemeClr val="dk1"/>
              </a:solidFill>
              <a:latin typeface="Alexandria" pitchFamily="2" charset="-78"/>
              <a:ea typeface="Tahoma"/>
              <a:cs typeface="Alexandria" pitchFamily="2" charset="-78"/>
              <a:sym typeface="Tahoma"/>
            </a:endParaRPr>
          </a:p>
          <a:p>
            <a:r>
              <a:rPr lang="ar-YE" sz="1200" dirty="0" smtClean="0">
                <a:solidFill>
                  <a:schemeClr val="dk1"/>
                </a:solidFill>
                <a:latin typeface="Alexandria" pitchFamily="2" charset="-78"/>
                <a:ea typeface="Tahoma"/>
                <a:cs typeface="Alexandria" pitchFamily="2" charset="-78"/>
                <a:sym typeface="Tahoma"/>
              </a:rPr>
              <a:t>المسألة والتطبيق والمراجعة</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778785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21230471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9799389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41906821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9200660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25008098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741361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2/20/2024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2/20/2024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2/20/2024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2/20/2024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2/20/2024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2/20/2024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776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7165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46168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252411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81200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170713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18182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934784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75407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3413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08847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05094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690006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0917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131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67893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302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382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45785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3827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18490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39461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65017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04348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16627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915071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1712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38639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73041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331360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2970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6474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7274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6622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5169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00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1.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2/20/2024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422669621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9506988"/>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5.xml"/><Relationship Id="rId6" Type="http://schemas.openxmlformats.org/officeDocument/2006/relationships/image" Target="../media/image5.jpeg"/><Relationship Id="rId5" Type="http://schemas.openxmlformats.org/officeDocument/2006/relationships/image" Target="NUL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4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45.xml"/><Relationship Id="rId5" Type="http://schemas.openxmlformats.org/officeDocument/2006/relationships/image" Target="../media/image8.pn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45.xml"/><Relationship Id="rId5" Type="http://schemas.openxmlformats.org/officeDocument/2006/relationships/image" Target="../media/image9.png"/><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45.xml"/><Relationship Id="rId5" Type="http://schemas.openxmlformats.org/officeDocument/2006/relationships/image" Target="../media/image11.pn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45.xml"/><Relationship Id="rId5" Type="http://schemas.openxmlformats.org/officeDocument/2006/relationships/image" Target="../media/image12.png"/><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45.xml"/><Relationship Id="rId5" Type="http://schemas.openxmlformats.org/officeDocument/2006/relationships/image" Target="../media/image13.png"/><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45.xml"/><Relationship Id="rId5" Type="http://schemas.openxmlformats.org/officeDocument/2006/relationships/image" Target="../media/image14.png"/><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45.xml"/><Relationship Id="rId5" Type="http://schemas.openxmlformats.org/officeDocument/2006/relationships/image" Target="../media/image15.png"/><Relationship Id="rId4" Type="http://schemas.openxmlformats.org/officeDocument/2006/relationships/image" Target="../media/image6.jpe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45.xml"/><Relationship Id="rId5" Type="http://schemas.openxmlformats.org/officeDocument/2006/relationships/image" Target="../media/image16.png"/><Relationship Id="rId4" Type="http://schemas.openxmlformats.org/officeDocument/2006/relationships/image" Target="../media/image6.jpe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45.xml"/><Relationship Id="rId5" Type="http://schemas.openxmlformats.org/officeDocument/2006/relationships/image" Target="../media/image16.png"/><Relationship Id="rId4" Type="http://schemas.openxmlformats.org/officeDocument/2006/relationships/image" Target="../media/image6.jpe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45.xml"/><Relationship Id="rId5" Type="http://schemas.openxmlformats.org/officeDocument/2006/relationships/image" Target="../media/image17.png"/><Relationship Id="rId4" Type="http://schemas.openxmlformats.org/officeDocument/2006/relationships/image" Target="../media/image6.jpe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45.xml"/><Relationship Id="rId5" Type="http://schemas.openxmlformats.org/officeDocument/2006/relationships/image" Target="../media/image18.png"/><Relationship Id="rId4" Type="http://schemas.openxmlformats.org/officeDocument/2006/relationships/image" Target="../media/image6.jpe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NULL"/><Relationship Id="rId2" Type="http://schemas.openxmlformats.org/officeDocument/2006/relationships/image" Target="../media/image19.jpe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a16="http://schemas.microsoft.com/office/drawing/2014/main" id="{8C520B7F-7764-8B81-C7C7-A7440DA2CCAF}"/>
              </a:ext>
            </a:extLst>
          </p:cNvPr>
          <p:cNvSpPr txBox="1"/>
          <p:nvPr/>
        </p:nvSpPr>
        <p:spPr>
          <a:xfrm>
            <a:off x="5257800" y="4512500"/>
            <a:ext cx="5867402" cy="954107"/>
          </a:xfrm>
          <a:prstGeom prst="rect">
            <a:avLst/>
          </a:prstGeom>
          <a:noFill/>
        </p:spPr>
        <p:txBody>
          <a:bodyPr wrap="square" rtlCol="0">
            <a:spAutoFit/>
          </a:bodyPr>
          <a:lstStyle/>
          <a:p>
            <a:pPr algn="ctr"/>
            <a:r>
              <a:rPr lang="en-US" sz="1400" b="1" i="1" dirty="0" smtClean="0">
                <a:solidFill>
                  <a:srgbClr val="00AAEB"/>
                </a:solidFill>
                <a:latin typeface="Alexandria Light" pitchFamily="2" charset="-78"/>
                <a:ea typeface="Tajawal Medium"/>
                <a:cs typeface="Alexandria Light" pitchFamily="2" charset="-78"/>
                <a:sym typeface="Tajawal Medium"/>
              </a:rPr>
              <a:t>Dr. </a:t>
            </a:r>
            <a:r>
              <a:rPr lang="en-US" sz="1400" b="1" i="1" dirty="0" err="1" smtClean="0">
                <a:solidFill>
                  <a:srgbClr val="00AAEB"/>
                </a:solidFill>
                <a:latin typeface="Alexandria Light" pitchFamily="2" charset="-78"/>
                <a:ea typeface="Tajawal Medium"/>
                <a:cs typeface="Alexandria Light" pitchFamily="2" charset="-78"/>
                <a:sym typeface="Tajawal Medium"/>
              </a:rPr>
              <a:t>Hesham</a:t>
            </a:r>
            <a:r>
              <a:rPr lang="en-US" sz="1400" b="1" i="1" dirty="0" smtClean="0">
                <a:solidFill>
                  <a:srgbClr val="00AAEB"/>
                </a:solidFill>
                <a:latin typeface="Alexandria Light" pitchFamily="2" charset="-78"/>
                <a:ea typeface="Tajawal Medium"/>
                <a:cs typeface="Alexandria Light" pitchFamily="2" charset="-78"/>
                <a:sym typeface="Tajawal Medium"/>
              </a:rPr>
              <a:t> </a:t>
            </a:r>
            <a:r>
              <a:rPr lang="en-US" sz="1400" b="1" i="1" dirty="0" err="1">
                <a:solidFill>
                  <a:srgbClr val="00AAEB"/>
                </a:solidFill>
                <a:latin typeface="Alexandria Light" pitchFamily="2" charset="-78"/>
                <a:ea typeface="Tajawal Medium"/>
                <a:cs typeface="Alexandria Light" pitchFamily="2" charset="-78"/>
                <a:sym typeface="Tajawal Medium"/>
              </a:rPr>
              <a:t>Abou</a:t>
            </a:r>
            <a:r>
              <a:rPr lang="en-US" sz="1400" b="1" i="1" dirty="0">
                <a:solidFill>
                  <a:srgbClr val="00AAEB"/>
                </a:solidFill>
                <a:latin typeface="Alexandria Light" pitchFamily="2" charset="-78"/>
                <a:ea typeface="Tajawal Medium"/>
                <a:cs typeface="Alexandria Light" pitchFamily="2" charset="-78"/>
                <a:sym typeface="Tajawal Medium"/>
              </a:rPr>
              <a:t> </a:t>
            </a:r>
            <a:r>
              <a:rPr lang="en-US" sz="1400" b="1" i="1" dirty="0" err="1" smtClean="0">
                <a:solidFill>
                  <a:srgbClr val="00AAEB"/>
                </a:solidFill>
                <a:latin typeface="Alexandria Light" pitchFamily="2" charset="-78"/>
                <a:ea typeface="Tajawal Medium"/>
                <a:cs typeface="Alexandria Light" pitchFamily="2" charset="-78"/>
                <a:sym typeface="Tajawal Medium"/>
              </a:rPr>
              <a:t>Elfetouh</a:t>
            </a:r>
            <a:endParaRPr lang="en-US" sz="1400" b="1" i="1" dirty="0" smtClean="0">
              <a:solidFill>
                <a:srgbClr val="00AAEB"/>
              </a:solidFill>
              <a:latin typeface="Alexandria Light" pitchFamily="2" charset="-78"/>
              <a:ea typeface="Tajawal Medium"/>
              <a:cs typeface="Alexandria Light" pitchFamily="2" charset="-78"/>
              <a:sym typeface="Tajawal Medium"/>
            </a:endParaRPr>
          </a:p>
          <a:p>
            <a:pPr algn="ctr"/>
            <a:r>
              <a:rPr lang="en-US" sz="1200" b="1" i="1" dirty="0" smtClean="0">
                <a:solidFill>
                  <a:srgbClr val="35A8E0"/>
                </a:solidFill>
                <a:ea typeface="Majalla UI"/>
                <a:cs typeface="Majalla UI"/>
              </a:rPr>
              <a:t>Cybersecurity </a:t>
            </a:r>
            <a:r>
              <a:rPr lang="en-US" sz="1200" b="1" i="1" dirty="0">
                <a:solidFill>
                  <a:srgbClr val="35A8E0"/>
                </a:solidFill>
                <a:ea typeface="Majalla UI"/>
                <a:cs typeface="Majalla UI"/>
              </a:rPr>
              <a:t>Department</a:t>
            </a:r>
            <a:endParaRPr lang="ar-YE" sz="1200" b="1" i="1" dirty="0">
              <a:solidFill>
                <a:srgbClr val="35A8E0"/>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solidFill>
                  <a:srgbClr val="84492B"/>
                </a:solidFill>
                <a:latin typeface="Andalus" panose="02020603050405020304" pitchFamily="18" charset="-78"/>
                <a:cs typeface="Andalus" panose="02020603050405020304" pitchFamily="18" charset="-78"/>
              </a:rPr>
              <a:t>          Secure Operating Systems </a:t>
            </a:r>
            <a:r>
              <a:rPr lang="en-US" sz="2000" b="1" dirty="0" smtClean="0">
                <a:solidFill>
                  <a:srgbClr val="00B0F0"/>
                </a:solidFill>
                <a:latin typeface="Andalus" panose="02020603050405020304" pitchFamily="18" charset="-78"/>
                <a:cs typeface="Andalus" panose="02020603050405020304" pitchFamily="18" charset="-78"/>
              </a:rPr>
              <a:t>(CYB610)</a:t>
            </a:r>
            <a:endParaRPr lang="ar-YE" sz="2000" b="1" dirty="0">
              <a:solidFill>
                <a:srgbClr val="35A8E0"/>
              </a:solidFill>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5452286" y="1290762"/>
            <a:ext cx="6739713"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#0</a:t>
            </a:r>
            <a:r>
              <a:rPr lang="ar-YE" sz="2400" b="1" dirty="0" smtClean="0">
                <a:solidFill>
                  <a:srgbClr val="FF9518"/>
                </a:solidFill>
                <a:latin typeface="Andalus" panose="02020603050405020304" pitchFamily="18" charset="-78"/>
                <a:cs typeface="Andalus" panose="02020603050405020304" pitchFamily="18" charset="-78"/>
              </a:rPr>
              <a:t>4</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 </a:t>
            </a:r>
            <a:r>
              <a:rPr lang="en-US" sz="3200" b="1" dirty="0" smtClean="0">
                <a:solidFill>
                  <a:srgbClr val="84492B"/>
                </a:solidFill>
                <a:latin typeface="Andalus" panose="02020603050405020304" pitchFamily="18" charset="-78"/>
                <a:cs typeface="Andalus" panose="02020603050405020304" pitchFamily="18" charset="-78"/>
              </a:rPr>
              <a:t>Malware and Countermeasures in OS</a:t>
            </a:r>
            <a:r>
              <a:rPr lang="en-US" sz="3200" b="1" dirty="0">
                <a:solidFill>
                  <a:srgbClr val="84492B"/>
                </a:solidFill>
                <a:latin typeface="Andalus" panose="02020603050405020304" pitchFamily="18" charset="-78"/>
                <a:cs typeface="Andalus" panose="02020603050405020304" pitchFamily="18" charset="-78"/>
              </a:rPr>
              <a:t/>
            </a:r>
            <a:br>
              <a:rPr lang="en-US" sz="3200" b="1" dirty="0">
                <a:solidFill>
                  <a:srgbClr val="84492B"/>
                </a:solidFill>
                <a:latin typeface="Andalus" panose="02020603050405020304" pitchFamily="18" charset="-78"/>
                <a:cs typeface="Andalus" panose="02020603050405020304" pitchFamily="18" charset="-78"/>
              </a:rPr>
            </a:b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pic>
        <p:nvPicPr>
          <p:cNvPr id="18" name="Picture 2" descr="https://www.emertxe.com/wp-content/uploads/2017/10/linux-870-x-445_.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05600" y="2428558"/>
            <a:ext cx="3914254" cy="201087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9"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4776" y="5876837"/>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51891" y="68393"/>
            <a:ext cx="2617876" cy="1222369"/>
          </a:xfrm>
          <a:prstGeom prst="rect">
            <a:avLst/>
          </a:prstGeom>
        </p:spPr>
      </p:pic>
    </p:spTree>
    <p:extLst>
      <p:ext uri="{BB962C8B-B14F-4D97-AF65-F5344CB8AC3E}">
        <p14:creationId xmlns:p14="http://schemas.microsoft.com/office/powerpoint/2010/main" val="38544198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492443"/>
          </a:xfrm>
          <a:prstGeom prst="rect">
            <a:avLst/>
          </a:prstGeom>
          <a:noFill/>
        </p:spPr>
        <p:txBody>
          <a:bodyPr wrap="square" rtlCol="0">
            <a:spAutoFit/>
          </a:bodyPr>
          <a:lstStyle/>
          <a:p>
            <a:pPr algn="ctr"/>
            <a:r>
              <a:rPr lang="en-US" sz="2600" dirty="0">
                <a:latin typeface="Alexandria ExtraBold" pitchFamily="2" charset="-78"/>
                <a:ea typeface="Calibri"/>
                <a:cs typeface="Alexandria ExtraBold" pitchFamily="2" charset="-78"/>
              </a:rPr>
              <a:t>Outline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a:t>
            </a:fld>
            <a:endParaRPr lang="en-US" dirty="0">
              <a:solidFill>
                <a:prstClr val="black"/>
              </a:solidFill>
            </a:endParaRPr>
          </a:p>
        </p:txBody>
      </p:sp>
      <p:sp>
        <p:nvSpPr>
          <p:cNvPr id="16" name="TextBox 15"/>
          <p:cNvSpPr txBox="1"/>
          <p:nvPr/>
        </p:nvSpPr>
        <p:spPr>
          <a:xfrm>
            <a:off x="1466756" y="1577425"/>
            <a:ext cx="9025406" cy="506292"/>
          </a:xfrm>
          <a:prstGeom prst="rect">
            <a:avLst/>
          </a:prstGeom>
          <a:noFill/>
        </p:spPr>
        <p:txBody>
          <a:bodyPr wrap="square" rtlCol="0">
            <a:spAutoFit/>
          </a:bodyPr>
          <a:lstStyle/>
          <a:p>
            <a:pPr marL="280988" lvl="2">
              <a:lnSpc>
                <a:spcPct val="150000"/>
              </a:lnSpc>
              <a:defRPr/>
            </a:pPr>
            <a:r>
              <a:rPr lang="en-US" sz="2000" b="1" i="1" dirty="0">
                <a:solidFill>
                  <a:srgbClr val="FF0000"/>
                </a:solidFill>
              </a:rPr>
              <a:t>This chapter covers the following topics and concepts</a:t>
            </a:r>
          </a:p>
        </p:txBody>
      </p:sp>
      <p:graphicFrame>
        <p:nvGraphicFramePr>
          <p:cNvPr id="17" name="Content Placeholder 2" descr="SmartArt object">
            <a:extLst>
              <a:ext uri="{FF2B5EF4-FFF2-40B4-BE49-F238E27FC236}">
                <a16:creationId xmlns:a16="http://schemas.microsoft.com/office/drawing/2014/main" id="{A1342CC9-B5BC-4EE6-A03F-6501ED7CC4CC}"/>
              </a:ext>
            </a:extLst>
          </p:cNvPr>
          <p:cNvGraphicFramePr>
            <a:graphicFrameLocks/>
          </p:cNvGraphicFramePr>
          <p:nvPr>
            <p:extLst>
              <p:ext uri="{D42A27DB-BD31-4B8C-83A1-F6EECF244321}">
                <p14:modId xmlns:p14="http://schemas.microsoft.com/office/powerpoint/2010/main" val="954272607"/>
              </p:ext>
            </p:extLst>
          </p:nvPr>
        </p:nvGraphicFramePr>
        <p:xfrm>
          <a:off x="1143234" y="2310378"/>
          <a:ext cx="9627859" cy="30088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8" name="Picture 2"/>
          <p:cNvPicPr>
            <a:picLocks noChangeAspect="1" noChangeArrowheads="1"/>
          </p:cNvPicPr>
          <p:nvPr/>
        </p:nvPicPr>
        <p:blipFill>
          <a:blip r:embed="rId9"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268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23220"/>
          </a:xfrm>
          <a:prstGeom prst="rect">
            <a:avLst/>
          </a:prstGeom>
          <a:noFill/>
        </p:spPr>
        <p:txBody>
          <a:bodyPr wrap="square" rtlCol="0">
            <a:spAutoFit/>
          </a:bodyPr>
          <a:lstStyle/>
          <a:p>
            <a:pPr lvl="0"/>
            <a:r>
              <a:rPr lang="en-US" sz="2800" dirty="0">
                <a:latin typeface="Alexandria ExtraBold" pitchFamily="2" charset="-78"/>
                <a:ea typeface="Calibri"/>
                <a:cs typeface="Alexandria ExtraBold" pitchFamily="2" charset="-78"/>
                <a:sym typeface="Calibri"/>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616;p12"/>
          <p:cNvSpPr txBox="1"/>
          <p:nvPr/>
        </p:nvSpPr>
        <p:spPr>
          <a:xfrm>
            <a:off x="1073817" y="1391826"/>
            <a:ext cx="9666288" cy="3139281"/>
          </a:xfrm>
          <a:prstGeom prst="rect">
            <a:avLst/>
          </a:prstGeom>
          <a:noFill/>
          <a:ln>
            <a:noFill/>
          </a:ln>
        </p:spPr>
        <p:txBody>
          <a:bodyPr spcFirstLastPara="1" wrap="square" lIns="91425" tIns="45700" rIns="91425" bIns="45700" anchor="t" anchorCtr="0">
            <a:spAutoFit/>
          </a:bodyPr>
          <a:lstStyle/>
          <a:p>
            <a:pPr lvl="0" algn="just">
              <a:lnSpc>
                <a:spcPct val="150000"/>
              </a:lnSpc>
            </a:pPr>
            <a:r>
              <a:rPr lang="en-US" sz="2400" b="1" dirty="0">
                <a:solidFill>
                  <a:srgbClr val="FF0000"/>
                </a:solidFill>
                <a:latin typeface="Alexandria" pitchFamily="2" charset="-78"/>
                <a:ea typeface="Calibri"/>
                <a:cs typeface="Alexandria" pitchFamily="2" charset="-78"/>
                <a:sym typeface="Calibri"/>
              </a:rPr>
              <a:t>In Previous Lecture you learned:</a:t>
            </a:r>
          </a:p>
          <a:p>
            <a:pPr marL="801688" lvl="0" indent="-285750" algn="just">
              <a:lnSpc>
                <a:spcPct val="150000"/>
              </a:lnSpc>
              <a:buFont typeface="Wingdings" panose="05000000000000000000" pitchFamily="2" charset="2"/>
              <a:buChar char="§"/>
            </a:pPr>
            <a:r>
              <a:rPr lang="en-US" b="1" dirty="0">
                <a:latin typeface="Alexandria Medium" pitchFamily="2" charset="-78"/>
                <a:ea typeface="Calibri"/>
                <a:cs typeface="Alexandria Medium" pitchFamily="2" charset="-78"/>
                <a:sym typeface="Calibri"/>
              </a:rPr>
              <a:t>Operating System Functions</a:t>
            </a:r>
          </a:p>
          <a:p>
            <a:pPr marL="801688" lvl="0" indent="-285750" algn="just">
              <a:lnSpc>
                <a:spcPct val="150000"/>
              </a:lnSpc>
              <a:buFont typeface="Wingdings" panose="05000000000000000000" pitchFamily="2" charset="2"/>
              <a:buChar char="§"/>
            </a:pPr>
            <a:r>
              <a:rPr lang="en-US" b="1" dirty="0">
                <a:latin typeface="Alexandria Medium" pitchFamily="2" charset="-78"/>
                <a:ea typeface="Calibri"/>
                <a:cs typeface="Alexandria Medium" pitchFamily="2" charset="-78"/>
                <a:sym typeface="Calibri"/>
              </a:rPr>
              <a:t>Operating system Security attack types</a:t>
            </a:r>
          </a:p>
          <a:p>
            <a:pPr marL="801688" lvl="0" indent="-285750" algn="just">
              <a:lnSpc>
                <a:spcPct val="150000"/>
              </a:lnSpc>
              <a:buFont typeface="Wingdings" panose="05000000000000000000" pitchFamily="2" charset="2"/>
              <a:buChar char="§"/>
            </a:pPr>
            <a:r>
              <a:rPr lang="en-US" b="1" dirty="0">
                <a:latin typeface="Alexandria Medium" pitchFamily="2" charset="-78"/>
                <a:ea typeface="Calibri"/>
                <a:cs typeface="Alexandria Medium" pitchFamily="2" charset="-78"/>
                <a:sym typeface="Calibri"/>
              </a:rPr>
              <a:t>Principles of Secure OS Design</a:t>
            </a:r>
          </a:p>
          <a:p>
            <a:pPr marL="801688" lvl="0" indent="-285750" algn="just">
              <a:lnSpc>
                <a:spcPct val="150000"/>
              </a:lnSpc>
              <a:buFont typeface="Wingdings" panose="05000000000000000000" pitchFamily="2" charset="2"/>
              <a:buChar char="§"/>
            </a:pPr>
            <a:r>
              <a:rPr lang="en-US" b="1" dirty="0">
                <a:latin typeface="Alexandria Medium" pitchFamily="2" charset="-78"/>
                <a:ea typeface="Calibri"/>
                <a:cs typeface="Alexandria Medium" pitchFamily="2" charset="-78"/>
                <a:sym typeface="Calibri"/>
              </a:rPr>
              <a:t>Protecting an OS from Malicious Software</a:t>
            </a:r>
          </a:p>
          <a:p>
            <a:pPr marL="801688" lvl="0" indent="-285750" algn="just">
              <a:lnSpc>
                <a:spcPct val="150000"/>
              </a:lnSpc>
              <a:buFont typeface="Wingdings" panose="05000000000000000000" pitchFamily="2" charset="2"/>
              <a:buChar char="§"/>
            </a:pPr>
            <a:r>
              <a:rPr lang="en-US" b="1" dirty="0">
                <a:latin typeface="Alexandria Medium" pitchFamily="2" charset="-78"/>
                <a:ea typeface="Calibri"/>
                <a:cs typeface="Alexandria Medium" pitchFamily="2" charset="-78"/>
                <a:sym typeface="Calibri"/>
              </a:rPr>
              <a:t>Memory and Address Protection</a:t>
            </a:r>
          </a:p>
          <a:p>
            <a:pPr marL="801688" lvl="0" indent="-285750" algn="just">
              <a:lnSpc>
                <a:spcPct val="150000"/>
              </a:lnSpc>
              <a:buFont typeface="Wingdings" panose="05000000000000000000" pitchFamily="2" charset="2"/>
              <a:buChar char="§"/>
            </a:pPr>
            <a:r>
              <a:rPr lang="en-US" b="1" dirty="0">
                <a:latin typeface="Alexandria Medium" pitchFamily="2" charset="-78"/>
                <a:ea typeface="Calibri"/>
                <a:cs typeface="Alexandria Medium" pitchFamily="2" charset="-78"/>
                <a:sym typeface="Calibri"/>
              </a:rPr>
              <a:t>Linux Security</a:t>
            </a:r>
          </a:p>
        </p:txBody>
      </p:sp>
    </p:spTree>
    <p:extLst>
      <p:ext uri="{BB962C8B-B14F-4D97-AF65-F5344CB8AC3E}">
        <p14:creationId xmlns:p14="http://schemas.microsoft.com/office/powerpoint/2010/main" val="383350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CHAPTER </a:t>
            </a:r>
            <a:r>
              <a:rPr lang="ar-YE" sz="2600" dirty="0" smtClean="0">
                <a:latin typeface="Alexandria ExtraBold" pitchFamily="2" charset="-78"/>
                <a:ea typeface="Calibri"/>
                <a:cs typeface="Alexandria ExtraBold" pitchFamily="2" charset="-78"/>
                <a:sym typeface="Calibri"/>
              </a:rPr>
              <a:t>4</a:t>
            </a:r>
            <a:r>
              <a:rPr lang="en-US" sz="2600" dirty="0" smtClean="0">
                <a:latin typeface="Alexandria ExtraBold" pitchFamily="2" charset="-78"/>
                <a:ea typeface="Calibri"/>
                <a:cs typeface="Alexandria ExtraBold" pitchFamily="2" charset="-78"/>
                <a:sym typeface="Calibri"/>
              </a:rPr>
              <a:t> </a:t>
            </a:r>
            <a:r>
              <a:rPr lang="en-US" sz="2600" dirty="0">
                <a:latin typeface="Alexandria ExtraBold" pitchFamily="2" charset="-78"/>
                <a:ea typeface="Calibri"/>
                <a:cs typeface="Alexandria ExtraBold" pitchFamily="2" charset="-78"/>
                <a:sym typeface="Calibri"/>
              </a:rPr>
              <a:t>GOALS</a:t>
            </a:r>
            <a:endParaRPr lang="en-US" sz="2600" dirty="0">
              <a:latin typeface="Alexandria ExtraBold" pitchFamily="2" charset="-78"/>
              <a:ea typeface="Calibri"/>
              <a:cs typeface="Alexandria ExtraBold" pitchFamily="2" charset="-78"/>
              <a:sym typeface="Tajawal Medium"/>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616;p12"/>
          <p:cNvSpPr txBox="1"/>
          <p:nvPr/>
        </p:nvSpPr>
        <p:spPr>
          <a:xfrm>
            <a:off x="1103312" y="1880058"/>
            <a:ext cx="9666288" cy="364711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dirty="0">
                <a:solidFill>
                  <a:srgbClr val="FF0000"/>
                </a:solidFill>
                <a:latin typeface="Alexandria" pitchFamily="2" charset="-78"/>
                <a:ea typeface="Calibri"/>
                <a:cs typeface="Alexandria" pitchFamily="2" charset="-78"/>
                <a:sym typeface="Calibri"/>
              </a:rPr>
              <a:t>When you complete this chapter, you will be able to:</a:t>
            </a:r>
            <a:endParaRPr sz="2200" b="1" dirty="0">
              <a:solidFill>
                <a:srgbClr val="FF0000"/>
              </a:solidFill>
              <a:latin typeface="Alexandria" pitchFamily="2" charset="-78"/>
              <a:cs typeface="Alexandria" pitchFamily="2" charset="-78"/>
            </a:endParaRPr>
          </a:p>
          <a:p>
            <a:pPr marL="576263" lvl="0" indent="-285750" algn="just">
              <a:lnSpc>
                <a:spcPct val="150000"/>
              </a:lnSpc>
              <a:buClr>
                <a:schemeClr val="dk1"/>
              </a:buClr>
              <a:buSzPts val="2400"/>
              <a:buFont typeface="Arial"/>
              <a:buChar char="•"/>
            </a:pPr>
            <a:r>
              <a:rPr lang="en-US" sz="2200" dirty="0">
                <a:solidFill>
                  <a:schemeClr val="dk1"/>
                </a:solidFill>
                <a:latin typeface="Alexandria" pitchFamily="2" charset="-78"/>
                <a:ea typeface="Calibri"/>
                <a:cs typeface="Alexandria" pitchFamily="2" charset="-78"/>
                <a:sym typeface="Calibri"/>
              </a:rPr>
              <a:t>Define the difference between types of Malware</a:t>
            </a:r>
          </a:p>
          <a:p>
            <a:pPr marL="576263" lvl="0" indent="-285750" algn="just">
              <a:lnSpc>
                <a:spcPct val="150000"/>
              </a:lnSpc>
              <a:buClr>
                <a:schemeClr val="dk1"/>
              </a:buClr>
              <a:buSzPts val="2400"/>
              <a:buFont typeface="Arial"/>
              <a:buChar char="•"/>
            </a:pPr>
            <a:r>
              <a:rPr lang="en-US" sz="2200" dirty="0">
                <a:solidFill>
                  <a:schemeClr val="dk1"/>
                </a:solidFill>
                <a:latin typeface="Alexandria" pitchFamily="2" charset="-78"/>
                <a:ea typeface="Calibri"/>
                <a:cs typeface="Alexandria" pitchFamily="2" charset="-78"/>
                <a:sym typeface="Calibri"/>
              </a:rPr>
              <a:t>Explain the Virus Effects</a:t>
            </a:r>
          </a:p>
          <a:p>
            <a:pPr marL="576263" lvl="0" indent="-285750" algn="just">
              <a:lnSpc>
                <a:spcPct val="150000"/>
              </a:lnSpc>
              <a:buClr>
                <a:schemeClr val="dk1"/>
              </a:buClr>
              <a:buSzPts val="2400"/>
              <a:buFont typeface="Arial"/>
              <a:buChar char="•"/>
            </a:pPr>
            <a:r>
              <a:rPr lang="en-US" sz="2200" dirty="0">
                <a:solidFill>
                  <a:schemeClr val="dk1"/>
                </a:solidFill>
                <a:latin typeface="Alexandria" pitchFamily="2" charset="-78"/>
                <a:ea typeface="Calibri"/>
                <a:cs typeface="Alexandria" pitchFamily="2" charset="-78"/>
                <a:sym typeface="Calibri"/>
              </a:rPr>
              <a:t>Determine the Virus Signatures</a:t>
            </a:r>
          </a:p>
          <a:p>
            <a:pPr marL="576263" lvl="0" indent="-285750" algn="just">
              <a:lnSpc>
                <a:spcPct val="150000"/>
              </a:lnSpc>
              <a:buClr>
                <a:schemeClr val="dk1"/>
              </a:buClr>
              <a:buSzPts val="2400"/>
              <a:buFont typeface="Arial"/>
              <a:buChar char="•"/>
            </a:pPr>
            <a:r>
              <a:rPr lang="en-US" sz="2200" dirty="0">
                <a:solidFill>
                  <a:schemeClr val="dk1"/>
                </a:solidFill>
                <a:latin typeface="Alexandria" pitchFamily="2" charset="-78"/>
                <a:ea typeface="Calibri"/>
                <a:cs typeface="Alexandria" pitchFamily="2" charset="-78"/>
                <a:sym typeface="Calibri"/>
              </a:rPr>
              <a:t>Build a Protected Memory and Address </a:t>
            </a:r>
          </a:p>
          <a:p>
            <a:pPr marL="576263" lvl="0" indent="-285750" algn="just">
              <a:lnSpc>
                <a:spcPct val="150000"/>
              </a:lnSpc>
              <a:buClr>
                <a:schemeClr val="dk1"/>
              </a:buClr>
              <a:buSzPts val="2400"/>
              <a:buFont typeface="Arial"/>
              <a:buChar char="•"/>
            </a:pPr>
            <a:r>
              <a:rPr lang="en-US" sz="2200" dirty="0">
                <a:solidFill>
                  <a:schemeClr val="dk1"/>
                </a:solidFill>
                <a:latin typeface="Alexandria" pitchFamily="2" charset="-78"/>
                <a:ea typeface="Calibri"/>
                <a:cs typeface="Alexandria" pitchFamily="2" charset="-78"/>
                <a:sym typeface="Calibri"/>
              </a:rPr>
              <a:t>Explain what is the memory corruption defenses</a:t>
            </a:r>
          </a:p>
          <a:p>
            <a:pPr marL="576263" lvl="0" indent="-285750" algn="just">
              <a:lnSpc>
                <a:spcPct val="150000"/>
              </a:lnSpc>
              <a:buClr>
                <a:schemeClr val="dk1"/>
              </a:buClr>
              <a:buSzPts val="2400"/>
              <a:buFont typeface="Arial"/>
              <a:buChar char="•"/>
            </a:pPr>
            <a:r>
              <a:rPr lang="en-US" sz="2200" dirty="0">
                <a:solidFill>
                  <a:schemeClr val="dk1"/>
                </a:solidFill>
                <a:latin typeface="Alexandria" pitchFamily="2" charset="-78"/>
                <a:ea typeface="Calibri"/>
                <a:cs typeface="Alexandria" pitchFamily="2" charset="-78"/>
                <a:sym typeface="Calibri"/>
              </a:rPr>
              <a:t>How to validating input syntax</a:t>
            </a:r>
          </a:p>
        </p:txBody>
      </p:sp>
    </p:spTree>
    <p:extLst>
      <p:ext uri="{BB962C8B-B14F-4D97-AF65-F5344CB8AC3E}">
        <p14:creationId xmlns:p14="http://schemas.microsoft.com/office/powerpoint/2010/main" val="2172603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22867"/>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Operating system Security attack types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59749" y="1317169"/>
            <a:ext cx="10821076" cy="4920942"/>
          </a:xfrm>
          <a:prstGeom prst="rect">
            <a:avLst/>
          </a:prstGeom>
          <a:noFill/>
          <a:ln>
            <a:noFill/>
          </a:ln>
        </p:spPr>
        <p:txBody>
          <a:bodyPr spcFirstLastPara="1" wrap="square" lIns="0" tIns="0" rIns="0" bIns="0" anchor="t" anchorCtr="0">
            <a:noAutofit/>
          </a:bodyPr>
          <a:lstStyle/>
          <a:p>
            <a:pPr marL="463550" lvl="0" indent="-452438" algn="just">
              <a:lnSpc>
                <a:spcPct val="150000"/>
              </a:lnSpc>
              <a:buClr>
                <a:srgbClr val="BF0000"/>
              </a:buClr>
              <a:buSzPts val="2500"/>
              <a:buFont typeface="Wingdings" panose="05000000000000000000" pitchFamily="2" charset="2"/>
              <a:buChar char="v"/>
            </a:pPr>
            <a:r>
              <a:rPr lang="en-US" sz="2000" b="1" dirty="0">
                <a:solidFill>
                  <a:srgbClr val="FF0000"/>
                </a:solidFill>
                <a:latin typeface="Alexandria Medium" pitchFamily="2" charset="-78"/>
                <a:ea typeface="Tahoma"/>
                <a:cs typeface="Alexandria Medium" pitchFamily="2" charset="-78"/>
                <a:sym typeface="Tahoma"/>
              </a:rPr>
              <a:t>Malware Attack:</a:t>
            </a:r>
          </a:p>
          <a:p>
            <a:pPr marL="914400" lvl="0" indent="-452438" algn="just">
              <a:lnSpc>
                <a:spcPct val="150000"/>
              </a:lnSpc>
              <a:buClr>
                <a:srgbClr val="BF0000"/>
              </a:buClr>
              <a:buSzPts val="2500"/>
              <a:buFont typeface="Wingdings" panose="05000000000000000000" pitchFamily="2" charset="2"/>
              <a:buChar char="§"/>
            </a:pPr>
            <a:r>
              <a:rPr lang="en-US" b="1" dirty="0">
                <a:latin typeface="Alexandria Medium" pitchFamily="2" charset="-78"/>
                <a:ea typeface="Tahoma"/>
                <a:cs typeface="Alexandria Medium" pitchFamily="2" charset="-78"/>
                <a:sym typeface="Tahoma"/>
              </a:rPr>
              <a:t>A generic term for software that has a malicious purpose</a:t>
            </a:r>
          </a:p>
          <a:p>
            <a:pPr marL="914400" lvl="0" indent="-452438" algn="just">
              <a:lnSpc>
                <a:spcPct val="150000"/>
              </a:lnSpc>
              <a:buClr>
                <a:srgbClr val="BF0000"/>
              </a:buClr>
              <a:buSzPts val="2500"/>
              <a:buFont typeface="Wingdings" panose="05000000000000000000" pitchFamily="2" charset="2"/>
              <a:buChar char="§"/>
            </a:pPr>
            <a:r>
              <a:rPr lang="en-US" b="1" dirty="0">
                <a:latin typeface="Alexandria Medium" pitchFamily="2" charset="-78"/>
                <a:ea typeface="Tahoma"/>
                <a:cs typeface="Alexandria Medium" pitchFamily="2" charset="-78"/>
                <a:sym typeface="Tahoma"/>
              </a:rPr>
              <a:t>Is software that is intentionally included or inserted in a system for a harmful purpose</a:t>
            </a:r>
            <a:r>
              <a:rPr lang="en-US" b="1" dirty="0" smtClean="0">
                <a:latin typeface="Alexandria Medium" pitchFamily="2" charset="-78"/>
                <a:ea typeface="Tahoma"/>
                <a:cs typeface="Alexandria Medium" pitchFamily="2" charset="-78"/>
                <a:sym typeface="Tahoma"/>
              </a:rPr>
              <a:t>.</a:t>
            </a:r>
            <a:endParaRPr lang="en-US" b="1" dirty="0">
              <a:latin typeface="Alexandria Medium" pitchFamily="2" charset="-78"/>
              <a:ea typeface="Tahoma"/>
              <a:cs typeface="Alexandria Medium" pitchFamily="2" charset="-78"/>
              <a:sym typeface="Tahoma"/>
            </a:endParaRPr>
          </a:p>
          <a:p>
            <a:pPr marL="463550" lvl="0" indent="-452438" algn="just">
              <a:lnSpc>
                <a:spcPct val="150000"/>
              </a:lnSpc>
              <a:buClr>
                <a:srgbClr val="BF0000"/>
              </a:buClr>
              <a:buSzPts val="2500"/>
              <a:buFont typeface="Wingdings" panose="05000000000000000000" pitchFamily="2" charset="2"/>
              <a:buChar char="v"/>
            </a:pPr>
            <a:r>
              <a:rPr lang="en-US" sz="2000" b="1" dirty="0" smtClean="0">
                <a:solidFill>
                  <a:srgbClr val="FF0000"/>
                </a:solidFill>
                <a:latin typeface="Alexandria Medium" pitchFamily="2" charset="-78"/>
                <a:ea typeface="Tahoma"/>
                <a:cs typeface="Alexandria Medium" pitchFamily="2" charset="-78"/>
                <a:sym typeface="Tahoma"/>
              </a:rPr>
              <a:t>Different </a:t>
            </a:r>
            <a:r>
              <a:rPr lang="en-US" sz="2000" b="1" dirty="0">
                <a:solidFill>
                  <a:srgbClr val="FF0000"/>
                </a:solidFill>
                <a:latin typeface="Alexandria Medium" pitchFamily="2" charset="-78"/>
                <a:ea typeface="Tahoma"/>
                <a:cs typeface="Alexandria Medium" pitchFamily="2" charset="-78"/>
                <a:sym typeface="Tahoma"/>
              </a:rPr>
              <a:t>forms of malicious software (malware) Intended </a:t>
            </a:r>
            <a:r>
              <a:rPr lang="en-US" sz="2000" b="1" dirty="0" smtClean="0">
                <a:solidFill>
                  <a:srgbClr val="FF0000"/>
                </a:solidFill>
                <a:latin typeface="Alexandria Medium" pitchFamily="2" charset="-78"/>
                <a:ea typeface="Tahoma"/>
                <a:cs typeface="Alexandria Medium" pitchFamily="2" charset="-78"/>
                <a:sym typeface="Tahoma"/>
              </a:rPr>
              <a:t>to</a:t>
            </a:r>
            <a:endParaRPr lang="en-US" sz="2000" b="1" dirty="0">
              <a:solidFill>
                <a:srgbClr val="FF0000"/>
              </a:solidFill>
              <a:latin typeface="Alexandria Medium" pitchFamily="2" charset="-78"/>
              <a:ea typeface="Tahoma"/>
              <a:cs typeface="Alexandria Medium" pitchFamily="2" charset="-78"/>
              <a:sym typeface="Tahoma"/>
            </a:endParaRPr>
          </a:p>
          <a:p>
            <a:pPr marL="914400" lvl="0" indent="-452438" algn="just">
              <a:lnSpc>
                <a:spcPct val="150000"/>
              </a:lnSpc>
              <a:buClr>
                <a:srgbClr val="BF0000"/>
              </a:buClr>
              <a:buSzPts val="2500"/>
              <a:buFont typeface="Wingdings" panose="05000000000000000000" pitchFamily="2" charset="2"/>
              <a:buChar char="§"/>
            </a:pPr>
            <a:r>
              <a:rPr lang="en-US" b="1" dirty="0">
                <a:latin typeface="Alexandria Medium" pitchFamily="2" charset="-78"/>
                <a:ea typeface="Tahoma"/>
                <a:cs typeface="Alexandria Medium" pitchFamily="2" charset="-78"/>
                <a:sym typeface="Tahoma"/>
              </a:rPr>
              <a:t>Cause distress to a user</a:t>
            </a:r>
          </a:p>
          <a:p>
            <a:pPr marL="914400" lvl="0" indent="-452438" algn="just">
              <a:lnSpc>
                <a:spcPct val="150000"/>
              </a:lnSpc>
              <a:buClr>
                <a:srgbClr val="BF0000"/>
              </a:buClr>
              <a:buSzPts val="2500"/>
              <a:buFont typeface="Wingdings" panose="05000000000000000000" pitchFamily="2" charset="2"/>
              <a:buChar char="§"/>
            </a:pPr>
            <a:r>
              <a:rPr lang="en-US" b="1" dirty="0">
                <a:latin typeface="Alexandria Medium" pitchFamily="2" charset="-78"/>
                <a:ea typeface="Tahoma"/>
                <a:cs typeface="Alexandria Medium" pitchFamily="2" charset="-78"/>
                <a:sym typeface="Tahoma"/>
              </a:rPr>
              <a:t>Damage files or systems</a:t>
            </a:r>
          </a:p>
          <a:p>
            <a:pPr marL="914400" lvl="0" indent="-452438" algn="just">
              <a:lnSpc>
                <a:spcPct val="150000"/>
              </a:lnSpc>
              <a:buClr>
                <a:srgbClr val="BF0000"/>
              </a:buClr>
              <a:buSzPts val="2500"/>
              <a:buFont typeface="Wingdings" panose="05000000000000000000" pitchFamily="2" charset="2"/>
              <a:buChar char="§"/>
            </a:pPr>
            <a:r>
              <a:rPr lang="en-US" b="1" dirty="0">
                <a:latin typeface="Alexandria Medium" pitchFamily="2" charset="-78"/>
                <a:ea typeface="Tahoma"/>
                <a:cs typeface="Alexandria Medium" pitchFamily="2" charset="-78"/>
                <a:sym typeface="Tahoma"/>
              </a:rPr>
              <a:t>Disrupt ordinary computer and network functions</a:t>
            </a:r>
          </a:p>
          <a:p>
            <a:pPr marL="463550" lvl="0" indent="-452438" algn="just">
              <a:lnSpc>
                <a:spcPct val="150000"/>
              </a:lnSpc>
              <a:buClr>
                <a:srgbClr val="BF0000"/>
              </a:buClr>
              <a:buSzPts val="2500"/>
              <a:buFont typeface="Wingdings" panose="05000000000000000000" pitchFamily="2" charset="2"/>
              <a:buChar char="v"/>
            </a:pPr>
            <a:r>
              <a:rPr lang="en-US" sz="2000" b="1" dirty="0" smtClean="0">
                <a:latin typeface="Alexandria Medium" pitchFamily="2" charset="-78"/>
                <a:ea typeface="Tahoma"/>
                <a:cs typeface="Alexandria Medium" pitchFamily="2" charset="-78"/>
                <a:sym typeface="Tahoma"/>
              </a:rPr>
              <a:t>Examples</a:t>
            </a:r>
            <a:endParaRPr lang="ar-YE" sz="2000" b="1" dirty="0" smtClean="0">
              <a:latin typeface="Alexandria Medium" pitchFamily="2" charset="-78"/>
              <a:ea typeface="Tahoma"/>
              <a:cs typeface="Alexandria Medium" pitchFamily="2" charset="-78"/>
              <a:sym typeface="Tahoma"/>
            </a:endParaRPr>
          </a:p>
          <a:p>
            <a:pPr marL="1087438" indent="-296863">
              <a:lnSpc>
                <a:spcPts val="2607"/>
              </a:lnSpc>
              <a:buSzPct val="150000"/>
              <a:buFont typeface="Arial"/>
              <a:buChar char="•"/>
              <a:tabLst>
                <a:tab pos="1203325" algn="l"/>
              </a:tabLst>
            </a:pPr>
            <a:r>
              <a:rPr lang="en-US" sz="1600" spc="-9" dirty="0">
                <a:latin typeface="Alexandria Medium" pitchFamily="2" charset="-78"/>
                <a:cs typeface="Alexandria Medium" pitchFamily="2" charset="-78"/>
              </a:rPr>
              <a:t>Viruses, </a:t>
            </a:r>
            <a:r>
              <a:rPr lang="en-US" sz="1600" spc="-4" dirty="0">
                <a:latin typeface="Alexandria Medium" pitchFamily="2" charset="-78"/>
                <a:cs typeface="Alexandria Medium" pitchFamily="2" charset="-78"/>
              </a:rPr>
              <a:t>w</a:t>
            </a:r>
            <a:r>
              <a:rPr lang="en-US" sz="1600" spc="-13" dirty="0">
                <a:latin typeface="Alexandria Medium" pitchFamily="2" charset="-78"/>
                <a:cs typeface="Alexandria Medium" pitchFamily="2" charset="-78"/>
              </a:rPr>
              <a:t>o</a:t>
            </a:r>
            <a:r>
              <a:rPr lang="en-US" sz="1600" spc="-9" dirty="0">
                <a:latin typeface="Alexandria Medium" pitchFamily="2" charset="-78"/>
                <a:cs typeface="Alexandria Medium" pitchFamily="2" charset="-78"/>
              </a:rPr>
              <a:t>rms</a:t>
            </a:r>
            <a:endParaRPr lang="en-US" sz="1600" dirty="0">
              <a:latin typeface="Alexandria Medium" pitchFamily="2" charset="-78"/>
              <a:cs typeface="Alexandria Medium" pitchFamily="2" charset="-78"/>
            </a:endParaRPr>
          </a:p>
          <a:p>
            <a:pPr marL="1087438" indent="-296863">
              <a:lnSpc>
                <a:spcPts val="1906"/>
              </a:lnSpc>
              <a:buSzPct val="150000"/>
              <a:buFont typeface="Arial"/>
              <a:buChar char="•"/>
              <a:tabLst>
                <a:tab pos="1203325" algn="l"/>
              </a:tabLst>
            </a:pPr>
            <a:r>
              <a:rPr lang="en-US" sz="1600" spc="-9" dirty="0">
                <a:latin typeface="Alexandria Medium" pitchFamily="2" charset="-78"/>
                <a:cs typeface="Alexandria Medium" pitchFamily="2" charset="-78"/>
              </a:rPr>
              <a:t>L</a:t>
            </a:r>
            <a:r>
              <a:rPr lang="en-US" sz="1600" spc="-13" dirty="0">
                <a:latin typeface="Alexandria Medium" pitchFamily="2" charset="-78"/>
                <a:cs typeface="Alexandria Medium" pitchFamily="2" charset="-78"/>
              </a:rPr>
              <a:t>o</a:t>
            </a:r>
            <a:r>
              <a:rPr lang="en-US" sz="1600" spc="-9" dirty="0">
                <a:latin typeface="Alexandria Medium" pitchFamily="2" charset="-78"/>
                <a:cs typeface="Alexandria Medium" pitchFamily="2" charset="-78"/>
              </a:rPr>
              <a:t>gi</a:t>
            </a:r>
            <a:r>
              <a:rPr lang="en-US" sz="1600" dirty="0">
                <a:latin typeface="Alexandria Medium" pitchFamily="2" charset="-78"/>
                <a:cs typeface="Alexandria Medium" pitchFamily="2" charset="-78"/>
              </a:rPr>
              <a:t>c</a:t>
            </a:r>
            <a:r>
              <a:rPr lang="en-US" sz="1600" spc="9" dirty="0">
                <a:latin typeface="Alexandria Medium" pitchFamily="2" charset="-78"/>
                <a:cs typeface="Alexandria Medium" pitchFamily="2" charset="-78"/>
              </a:rPr>
              <a:t> </a:t>
            </a:r>
            <a:r>
              <a:rPr lang="en-US" sz="1600" spc="-9" dirty="0">
                <a:latin typeface="Alexandria Medium" pitchFamily="2" charset="-78"/>
                <a:cs typeface="Alexandria Medium" pitchFamily="2" charset="-78"/>
              </a:rPr>
              <a:t>b</a:t>
            </a:r>
            <a:r>
              <a:rPr lang="en-US" sz="1600" spc="-13" dirty="0">
                <a:latin typeface="Alexandria Medium" pitchFamily="2" charset="-78"/>
                <a:cs typeface="Alexandria Medium" pitchFamily="2" charset="-78"/>
              </a:rPr>
              <a:t>omb</a:t>
            </a:r>
            <a:endParaRPr lang="en-US" sz="1600" dirty="0">
              <a:latin typeface="Alexandria Medium" pitchFamily="2" charset="-78"/>
              <a:cs typeface="Alexandria Medium" pitchFamily="2" charset="-78"/>
            </a:endParaRPr>
          </a:p>
          <a:p>
            <a:pPr marL="1087438" indent="-296863">
              <a:lnSpc>
                <a:spcPts val="1906"/>
              </a:lnSpc>
              <a:buSzPct val="150000"/>
              <a:buFont typeface="Arial"/>
              <a:buChar char="•"/>
              <a:tabLst>
                <a:tab pos="1203325" algn="l"/>
              </a:tabLst>
            </a:pPr>
            <a:r>
              <a:rPr lang="en-US" sz="1600" spc="-9" dirty="0">
                <a:latin typeface="Alexandria Medium" pitchFamily="2" charset="-78"/>
                <a:cs typeface="Alexandria Medium" pitchFamily="2" charset="-78"/>
              </a:rPr>
              <a:t>Tr</a:t>
            </a:r>
            <a:r>
              <a:rPr lang="en-US" sz="1600" spc="-13" dirty="0">
                <a:latin typeface="Alexandria Medium" pitchFamily="2" charset="-78"/>
                <a:cs typeface="Alexandria Medium" pitchFamily="2" charset="-78"/>
              </a:rPr>
              <a:t>o</a:t>
            </a:r>
            <a:r>
              <a:rPr lang="en-US" sz="1600" spc="-9" dirty="0">
                <a:latin typeface="Alexandria Medium" pitchFamily="2" charset="-78"/>
                <a:cs typeface="Alexandria Medium" pitchFamily="2" charset="-78"/>
              </a:rPr>
              <a:t>jan</a:t>
            </a:r>
            <a:r>
              <a:rPr lang="en-US" sz="1600" spc="9" dirty="0">
                <a:latin typeface="Alexandria Medium" pitchFamily="2" charset="-78"/>
                <a:cs typeface="Alexandria Medium" pitchFamily="2" charset="-78"/>
              </a:rPr>
              <a:t> </a:t>
            </a:r>
            <a:r>
              <a:rPr lang="en-US" sz="1600" spc="-9" dirty="0">
                <a:latin typeface="Alexandria Medium" pitchFamily="2" charset="-78"/>
                <a:cs typeface="Alexandria Medium" pitchFamily="2" charset="-78"/>
              </a:rPr>
              <a:t>h</a:t>
            </a:r>
            <a:r>
              <a:rPr lang="en-US" sz="1600" spc="-13" dirty="0">
                <a:latin typeface="Alexandria Medium" pitchFamily="2" charset="-78"/>
                <a:cs typeface="Alexandria Medium" pitchFamily="2" charset="-78"/>
              </a:rPr>
              <a:t>o</a:t>
            </a:r>
            <a:r>
              <a:rPr lang="en-US" sz="1600" dirty="0">
                <a:latin typeface="Alexandria Medium" pitchFamily="2" charset="-78"/>
                <a:cs typeface="Alexandria Medium" pitchFamily="2" charset="-78"/>
              </a:rPr>
              <a:t>rses</a:t>
            </a:r>
          </a:p>
          <a:p>
            <a:pPr marL="1087438" indent="-296863">
              <a:lnSpc>
                <a:spcPts val="2030"/>
              </a:lnSpc>
              <a:buSzPct val="150000"/>
              <a:buFont typeface="Arial"/>
              <a:buChar char="•"/>
              <a:tabLst>
                <a:tab pos="1203325" algn="l"/>
              </a:tabLst>
            </a:pPr>
            <a:r>
              <a:rPr lang="en-US" sz="1600" dirty="0">
                <a:latin typeface="Alexandria Medium" pitchFamily="2" charset="-78"/>
                <a:cs typeface="Alexandria Medium" pitchFamily="2" charset="-78"/>
              </a:rPr>
              <a:t>S</a:t>
            </a:r>
            <a:r>
              <a:rPr lang="en-US" sz="1600" spc="-9" dirty="0">
                <a:latin typeface="Alexandria Medium" pitchFamily="2" charset="-78"/>
                <a:cs typeface="Alexandria Medium" pitchFamily="2" charset="-78"/>
              </a:rPr>
              <a:t>p</a:t>
            </a:r>
            <a:r>
              <a:rPr lang="en-US" sz="1600" spc="-4" dirty="0">
                <a:latin typeface="Alexandria Medium" pitchFamily="2" charset="-78"/>
                <a:cs typeface="Alexandria Medium" pitchFamily="2" charset="-78"/>
              </a:rPr>
              <a:t>y</a:t>
            </a:r>
            <a:r>
              <a:rPr lang="en-US" sz="1600" spc="-9" dirty="0">
                <a:latin typeface="Alexandria Medium" pitchFamily="2" charset="-78"/>
                <a:cs typeface="Alexandria Medium" pitchFamily="2" charset="-78"/>
              </a:rPr>
              <a:t>-</a:t>
            </a:r>
            <a:r>
              <a:rPr lang="en-US" sz="1600" spc="-4" dirty="0">
                <a:latin typeface="Alexandria Medium" pitchFamily="2" charset="-78"/>
                <a:cs typeface="Alexandria Medium" pitchFamily="2" charset="-78"/>
              </a:rPr>
              <a:t>w</a:t>
            </a:r>
            <a:r>
              <a:rPr lang="en-US" sz="1600" spc="-9" dirty="0">
                <a:latin typeface="Alexandria Medium" pitchFamily="2" charset="-78"/>
                <a:cs typeface="Alexandria Medium" pitchFamily="2" charset="-78"/>
              </a:rPr>
              <a:t>ares</a:t>
            </a:r>
            <a:endParaRPr lang="en-US" sz="1600" dirty="0">
              <a:latin typeface="Alexandria Medium" pitchFamily="2" charset="-78"/>
              <a:cs typeface="Alexandria Medium" pitchFamily="2" charset="-78"/>
            </a:endParaRPr>
          </a:p>
          <a:p>
            <a:pPr marL="1087438" indent="-296863">
              <a:lnSpc>
                <a:spcPts val="2277"/>
              </a:lnSpc>
              <a:buSzPct val="150000"/>
              <a:buFont typeface="Arial"/>
              <a:buChar char="•"/>
              <a:tabLst>
                <a:tab pos="1203325" algn="l"/>
              </a:tabLst>
            </a:pPr>
            <a:r>
              <a:rPr lang="en-US" sz="1600" dirty="0">
                <a:solidFill>
                  <a:srgbClr val="3333CC"/>
                </a:solidFill>
                <a:latin typeface="Alexandria Medium" pitchFamily="2" charset="-78"/>
                <a:cs typeface="Alexandria Medium" pitchFamily="2" charset="-78"/>
              </a:rPr>
              <a:t>New</a:t>
            </a:r>
            <a:r>
              <a:rPr lang="en-US" sz="1600" spc="-4" dirty="0">
                <a:solidFill>
                  <a:srgbClr val="3333CC"/>
                </a:solidFill>
                <a:latin typeface="Alexandria Medium" pitchFamily="2" charset="-78"/>
                <a:cs typeface="Alexandria Medium" pitchFamily="2" charset="-78"/>
              </a:rPr>
              <a:t> </a:t>
            </a:r>
            <a:r>
              <a:rPr lang="en-US" sz="1600" spc="-13" dirty="0">
                <a:solidFill>
                  <a:srgbClr val="3333CC"/>
                </a:solidFill>
                <a:latin typeface="Alexandria Medium" pitchFamily="2" charset="-78"/>
                <a:cs typeface="Alexandria Medium" pitchFamily="2" charset="-78"/>
              </a:rPr>
              <a:t>o</a:t>
            </a:r>
            <a:r>
              <a:rPr lang="en-US" sz="1600" spc="-9" dirty="0">
                <a:solidFill>
                  <a:srgbClr val="3333CC"/>
                </a:solidFill>
                <a:latin typeface="Alexandria Medium" pitchFamily="2" charset="-78"/>
                <a:cs typeface="Alexandria Medium" pitchFamily="2" charset="-78"/>
              </a:rPr>
              <a:t>nes: S</a:t>
            </a:r>
            <a:r>
              <a:rPr lang="en-US" sz="1600" spc="-13" dirty="0">
                <a:solidFill>
                  <a:srgbClr val="3333CC"/>
                </a:solidFill>
                <a:latin typeface="Alexandria Medium" pitchFamily="2" charset="-78"/>
                <a:cs typeface="Alexandria Medium" pitchFamily="2" charset="-78"/>
              </a:rPr>
              <a:t>pam/</a:t>
            </a:r>
            <a:r>
              <a:rPr lang="en-US" sz="1600" dirty="0">
                <a:solidFill>
                  <a:srgbClr val="3333CC"/>
                </a:solidFill>
                <a:latin typeface="Alexandria Medium" pitchFamily="2" charset="-78"/>
                <a:cs typeface="Alexandria Medium" pitchFamily="2" charset="-78"/>
              </a:rPr>
              <a:t>s</a:t>
            </a:r>
            <a:r>
              <a:rPr lang="en-US" sz="1600" spc="-4" dirty="0">
                <a:solidFill>
                  <a:srgbClr val="3333CC"/>
                </a:solidFill>
                <a:latin typeface="Alexandria Medium" pitchFamily="2" charset="-78"/>
                <a:cs typeface="Alexandria Medium" pitchFamily="2" charset="-78"/>
              </a:rPr>
              <a:t>c</a:t>
            </a:r>
            <a:r>
              <a:rPr lang="en-US" sz="1600" spc="-9" dirty="0">
                <a:solidFill>
                  <a:srgbClr val="3333CC"/>
                </a:solidFill>
                <a:latin typeface="Alexandria Medium" pitchFamily="2" charset="-78"/>
                <a:cs typeface="Alexandria Medium" pitchFamily="2" charset="-78"/>
              </a:rPr>
              <a:t>am,</a:t>
            </a:r>
            <a:r>
              <a:rPr lang="en-US" sz="1600" spc="9" dirty="0">
                <a:solidFill>
                  <a:srgbClr val="3333CC"/>
                </a:solidFill>
                <a:latin typeface="Alexandria Medium" pitchFamily="2" charset="-78"/>
                <a:cs typeface="Alexandria Medium" pitchFamily="2" charset="-78"/>
              </a:rPr>
              <a:t> </a:t>
            </a:r>
            <a:r>
              <a:rPr lang="en-US" sz="1600" dirty="0">
                <a:solidFill>
                  <a:srgbClr val="3333CC"/>
                </a:solidFill>
                <a:latin typeface="Alexandria Medium" pitchFamily="2" charset="-78"/>
                <a:cs typeface="Alexandria Medium" pitchFamily="2" charset="-78"/>
              </a:rPr>
              <a:t>S</a:t>
            </a:r>
            <a:r>
              <a:rPr lang="en-US" sz="1600" spc="-9" dirty="0">
                <a:solidFill>
                  <a:srgbClr val="3333CC"/>
                </a:solidFill>
                <a:latin typeface="Alexandria Medium" pitchFamily="2" charset="-78"/>
                <a:cs typeface="Alexandria Medium" pitchFamily="2" charset="-78"/>
              </a:rPr>
              <a:t>l</a:t>
            </a:r>
            <a:r>
              <a:rPr lang="en-US" sz="1600" spc="-13" dirty="0">
                <a:solidFill>
                  <a:srgbClr val="3333CC"/>
                </a:solidFill>
                <a:latin typeface="Alexandria Medium" pitchFamily="2" charset="-78"/>
                <a:cs typeface="Alexandria Medium" pitchFamily="2" charset="-78"/>
              </a:rPr>
              <a:t>ammer,</a:t>
            </a:r>
            <a:r>
              <a:rPr lang="en-US" sz="1600" spc="13" dirty="0">
                <a:solidFill>
                  <a:srgbClr val="3333CC"/>
                </a:solidFill>
                <a:latin typeface="Alexandria Medium" pitchFamily="2" charset="-78"/>
                <a:cs typeface="Alexandria Medium" pitchFamily="2" charset="-78"/>
              </a:rPr>
              <a:t> </a:t>
            </a:r>
            <a:r>
              <a:rPr lang="en-US" sz="1600" spc="-13" dirty="0" err="1">
                <a:solidFill>
                  <a:srgbClr val="3333CC"/>
                </a:solidFill>
                <a:latin typeface="Alexandria Medium" pitchFamily="2" charset="-78"/>
                <a:cs typeface="Alexandria Medium" pitchFamily="2" charset="-78"/>
              </a:rPr>
              <a:t>N</a:t>
            </a:r>
            <a:r>
              <a:rPr lang="en-US" sz="1600" spc="-9" dirty="0" err="1">
                <a:solidFill>
                  <a:srgbClr val="3333CC"/>
                </a:solidFill>
                <a:latin typeface="Alexandria Medium" pitchFamily="2" charset="-78"/>
                <a:cs typeface="Alexandria Medium" pitchFamily="2" charset="-78"/>
              </a:rPr>
              <a:t>i</a:t>
            </a:r>
            <a:r>
              <a:rPr lang="en-US" sz="1600" spc="-13" dirty="0" err="1">
                <a:solidFill>
                  <a:srgbClr val="3333CC"/>
                </a:solidFill>
                <a:latin typeface="Alexandria Medium" pitchFamily="2" charset="-78"/>
                <a:cs typeface="Alexandria Medium" pitchFamily="2" charset="-78"/>
              </a:rPr>
              <a:t>md</a:t>
            </a:r>
            <a:r>
              <a:rPr lang="en-US" sz="1600" spc="-4" dirty="0" err="1">
                <a:solidFill>
                  <a:srgbClr val="3333CC"/>
                </a:solidFill>
                <a:latin typeface="Alexandria Medium" pitchFamily="2" charset="-78"/>
                <a:cs typeface="Alexandria Medium" pitchFamily="2" charset="-78"/>
              </a:rPr>
              <a:t>a</a:t>
            </a:r>
            <a:r>
              <a:rPr lang="en-US" sz="1600" spc="-9" dirty="0">
                <a:solidFill>
                  <a:srgbClr val="3333CC"/>
                </a:solidFill>
                <a:latin typeface="Alexandria Medium" pitchFamily="2" charset="-78"/>
                <a:cs typeface="Alexandria Medium" pitchFamily="2" charset="-78"/>
              </a:rPr>
              <a:t>,</a:t>
            </a:r>
            <a:r>
              <a:rPr lang="en-US" sz="1600" spc="18" dirty="0">
                <a:solidFill>
                  <a:srgbClr val="3333CC"/>
                </a:solidFill>
                <a:latin typeface="Alexandria Medium" pitchFamily="2" charset="-78"/>
                <a:cs typeface="Alexandria Medium" pitchFamily="2" charset="-78"/>
              </a:rPr>
              <a:t> </a:t>
            </a:r>
            <a:r>
              <a:rPr lang="en-US" sz="1600" dirty="0">
                <a:solidFill>
                  <a:srgbClr val="3333CC"/>
                </a:solidFill>
                <a:latin typeface="Alexandria Medium" pitchFamily="2" charset="-78"/>
                <a:cs typeface="Alexandria Medium" pitchFamily="2" charset="-78"/>
              </a:rPr>
              <a:t>e</a:t>
            </a:r>
            <a:r>
              <a:rPr lang="en-US" sz="1600" spc="-9" dirty="0">
                <a:solidFill>
                  <a:srgbClr val="3333CC"/>
                </a:solidFill>
                <a:latin typeface="Alexandria Medium" pitchFamily="2" charset="-78"/>
                <a:cs typeface="Alexandria Medium" pitchFamily="2" charset="-78"/>
              </a:rPr>
              <a:t>-pay</a:t>
            </a:r>
            <a:r>
              <a:rPr lang="en-US" sz="1600" spc="-13" dirty="0">
                <a:solidFill>
                  <a:srgbClr val="3333CC"/>
                </a:solidFill>
                <a:latin typeface="Alexandria Medium" pitchFamily="2" charset="-78"/>
                <a:cs typeface="Alexandria Medium" pitchFamily="2" charset="-78"/>
              </a:rPr>
              <a:t>ment</a:t>
            </a:r>
            <a:r>
              <a:rPr lang="en-US" sz="1600" spc="9" dirty="0">
                <a:solidFill>
                  <a:srgbClr val="3333CC"/>
                </a:solidFill>
                <a:latin typeface="Alexandria Medium" pitchFamily="2" charset="-78"/>
                <a:cs typeface="Alexandria Medium" pitchFamily="2" charset="-78"/>
              </a:rPr>
              <a:t> </a:t>
            </a:r>
            <a:r>
              <a:rPr lang="en-US" sz="1600" dirty="0">
                <a:solidFill>
                  <a:srgbClr val="3333CC"/>
                </a:solidFill>
                <a:latin typeface="Alexandria Medium" pitchFamily="2" charset="-78"/>
                <a:cs typeface="Alexandria Medium" pitchFamily="2" charset="-78"/>
              </a:rPr>
              <a:t>f</a:t>
            </a:r>
            <a:r>
              <a:rPr lang="en-US" sz="1600" spc="-9" dirty="0">
                <a:solidFill>
                  <a:srgbClr val="3333CC"/>
                </a:solidFill>
                <a:latin typeface="Alexandria Medium" pitchFamily="2" charset="-78"/>
                <a:cs typeface="Alexandria Medium" pitchFamily="2" charset="-78"/>
              </a:rPr>
              <a:t>rauds,</a:t>
            </a:r>
            <a:r>
              <a:rPr lang="en-US" sz="1600" spc="13" dirty="0">
                <a:solidFill>
                  <a:srgbClr val="3333CC"/>
                </a:solidFill>
                <a:latin typeface="Alexandria Medium" pitchFamily="2" charset="-78"/>
                <a:cs typeface="Alexandria Medium" pitchFamily="2" charset="-78"/>
              </a:rPr>
              <a:t> </a:t>
            </a:r>
            <a:r>
              <a:rPr lang="en-US" sz="1600" dirty="0">
                <a:solidFill>
                  <a:srgbClr val="3333CC"/>
                </a:solidFill>
                <a:latin typeface="Alexandria Medium" pitchFamily="2" charset="-78"/>
                <a:cs typeface="Alexandria Medium" pitchFamily="2" charset="-78"/>
              </a:rPr>
              <a:t>e</a:t>
            </a:r>
            <a:r>
              <a:rPr lang="en-US" sz="1600" spc="-4" dirty="0">
                <a:solidFill>
                  <a:srgbClr val="3333CC"/>
                </a:solidFill>
                <a:latin typeface="Alexandria Medium" pitchFamily="2" charset="-78"/>
                <a:cs typeface="Alexandria Medium" pitchFamily="2" charset="-78"/>
              </a:rPr>
              <a:t>t</a:t>
            </a:r>
            <a:r>
              <a:rPr lang="en-US" sz="1600" dirty="0">
                <a:solidFill>
                  <a:srgbClr val="3333CC"/>
                </a:solidFill>
                <a:latin typeface="Alexandria Medium" pitchFamily="2" charset="-78"/>
                <a:cs typeface="Alexandria Medium" pitchFamily="2" charset="-78"/>
              </a:rPr>
              <a:t>c</a:t>
            </a:r>
            <a:r>
              <a:rPr lang="en-US" sz="1600" dirty="0" smtClean="0">
                <a:solidFill>
                  <a:srgbClr val="3333CC"/>
                </a:solidFill>
                <a:latin typeface="Alexandria Medium" pitchFamily="2" charset="-78"/>
                <a:cs typeface="Alexandria Medium" pitchFamily="2" charset="-78"/>
              </a:rPr>
              <a:t>..</a:t>
            </a:r>
            <a:r>
              <a:rPr lang="en-US" sz="1600" spc="-9" dirty="0" smtClean="0">
                <a:solidFill>
                  <a:srgbClr val="3333CC"/>
                </a:solidFill>
                <a:latin typeface="Alexandria Medium" pitchFamily="2" charset="-78"/>
                <a:cs typeface="Alexandria Medium" pitchFamily="2" charset="-78"/>
              </a:rPr>
              <a:t>.</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798861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22867"/>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Types of Malware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aphicFrame>
        <p:nvGraphicFramePr>
          <p:cNvPr id="19" name="object 2"/>
          <p:cNvGraphicFramePr>
            <a:graphicFrameLocks noGrp="1"/>
          </p:cNvGraphicFramePr>
          <p:nvPr>
            <p:extLst/>
          </p:nvPr>
        </p:nvGraphicFramePr>
        <p:xfrm>
          <a:off x="587039" y="1163172"/>
          <a:ext cx="11020926" cy="5154166"/>
        </p:xfrm>
        <a:graphic>
          <a:graphicData uri="http://schemas.openxmlformats.org/drawingml/2006/table">
            <a:tbl>
              <a:tblPr firstRow="1" bandRow="1">
                <a:tableStyleId>{5202B0CA-FC54-4496-8BCA-5EF66A818D29}</a:tableStyleId>
              </a:tblPr>
              <a:tblGrid>
                <a:gridCol w="2271039">
                  <a:extLst>
                    <a:ext uri="{9D8B030D-6E8A-4147-A177-3AD203B41FA5}">
                      <a16:colId xmlns:a16="http://schemas.microsoft.com/office/drawing/2014/main" val="20000"/>
                    </a:ext>
                  </a:extLst>
                </a:gridCol>
                <a:gridCol w="8749887">
                  <a:extLst>
                    <a:ext uri="{9D8B030D-6E8A-4147-A177-3AD203B41FA5}">
                      <a16:colId xmlns:a16="http://schemas.microsoft.com/office/drawing/2014/main" val="20001"/>
                    </a:ext>
                  </a:extLst>
                </a:gridCol>
              </a:tblGrid>
              <a:tr h="377944">
                <a:tc>
                  <a:txBody>
                    <a:bodyPr/>
                    <a:lstStyle/>
                    <a:p>
                      <a:pPr marR="3175" algn="ctr">
                        <a:lnSpc>
                          <a:spcPct val="100000"/>
                        </a:lnSpc>
                      </a:pPr>
                      <a:r>
                        <a:rPr sz="1400" spc="-5" dirty="0" smtClean="0">
                          <a:latin typeface="Alexandria Medium" pitchFamily="2" charset="-78"/>
                          <a:cs typeface="Alexandria Medium" pitchFamily="2" charset="-78"/>
                        </a:rPr>
                        <a:t>N</a:t>
                      </a:r>
                      <a:r>
                        <a:rPr sz="1400" spc="0" dirty="0" smtClean="0">
                          <a:latin typeface="Alexandria Medium" pitchFamily="2" charset="-78"/>
                          <a:cs typeface="Alexandria Medium" pitchFamily="2" charset="-78"/>
                        </a:rPr>
                        <a:t>ame</a:t>
                      </a:r>
                      <a:endParaRPr sz="1400" dirty="0">
                        <a:solidFill>
                          <a:schemeClr val="bg1"/>
                        </a:solidFill>
                        <a:latin typeface="Alexandria Medium" pitchFamily="2" charset="-78"/>
                        <a:cs typeface="Alexandria Medium" pitchFamily="2" charset="-78"/>
                      </a:endParaRPr>
                    </a:p>
                  </a:txBody>
                  <a:tcPr marL="0" marR="0" marT="0" marB="0" anchor="ctr"/>
                </a:tc>
                <a:tc>
                  <a:txBody>
                    <a:bodyPr/>
                    <a:lstStyle/>
                    <a:p>
                      <a:pPr marR="3810" algn="ctr">
                        <a:lnSpc>
                          <a:spcPct val="100000"/>
                        </a:lnSpc>
                      </a:pPr>
                      <a:r>
                        <a:rPr sz="1400" dirty="0" smtClean="0">
                          <a:latin typeface="Alexandria Medium" pitchFamily="2" charset="-78"/>
                          <a:cs typeface="Alexandria Medium" pitchFamily="2" charset="-78"/>
                        </a:rPr>
                        <a:t>De</a:t>
                      </a:r>
                      <a:r>
                        <a:rPr sz="1400" spc="-5" dirty="0" smtClean="0">
                          <a:latin typeface="Alexandria Medium" pitchFamily="2" charset="-78"/>
                          <a:cs typeface="Alexandria Medium" pitchFamily="2" charset="-78"/>
                        </a:rPr>
                        <a:t>sc</a:t>
                      </a:r>
                      <a:r>
                        <a:rPr sz="1400" spc="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i</a:t>
                      </a:r>
                      <a:r>
                        <a:rPr sz="1400" spc="0" dirty="0" smtClean="0">
                          <a:latin typeface="Alexandria Medium" pitchFamily="2" charset="-78"/>
                          <a:cs typeface="Alexandria Medium" pitchFamily="2" charset="-78"/>
                        </a:rPr>
                        <a:t>p</a:t>
                      </a:r>
                      <a:r>
                        <a:rPr sz="1400" spc="-5" dirty="0" smtClean="0">
                          <a:latin typeface="Alexandria Medium" pitchFamily="2" charset="-78"/>
                          <a:cs typeface="Alexandria Medium" pitchFamily="2" charset="-78"/>
                        </a:rPr>
                        <a:t>ti</a:t>
                      </a:r>
                      <a:r>
                        <a:rPr sz="1400" spc="0" dirty="0" smtClean="0">
                          <a:latin typeface="Alexandria Medium" pitchFamily="2" charset="-78"/>
                          <a:cs typeface="Alexandria Medium" pitchFamily="2" charset="-78"/>
                        </a:rPr>
                        <a:t>on</a:t>
                      </a:r>
                      <a:endParaRPr sz="1400" dirty="0">
                        <a:solidFill>
                          <a:schemeClr val="bg1"/>
                        </a:solidFill>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0"/>
                  </a:ext>
                </a:extLst>
              </a:tr>
              <a:tr h="492469">
                <a:tc>
                  <a:txBody>
                    <a:bodyPr/>
                    <a:lstStyle/>
                    <a:p>
                      <a:pPr marL="74930">
                        <a:lnSpc>
                          <a:spcPct val="100000"/>
                        </a:lnSpc>
                      </a:pPr>
                      <a:r>
                        <a:rPr sz="1400" spc="-5" dirty="0" smtClean="0">
                          <a:latin typeface="Alexandria Medium" pitchFamily="2" charset="-78"/>
                          <a:cs typeface="Alexandria Medium" pitchFamily="2" charset="-78"/>
                        </a:rPr>
                        <a:t>Vi</a:t>
                      </a:r>
                      <a:r>
                        <a:rPr sz="1400" spc="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u</a:t>
                      </a:r>
                      <a:r>
                        <a:rPr sz="1400" spc="0" dirty="0" smtClean="0">
                          <a:latin typeface="Alexandria Medium" pitchFamily="2" charset="-78"/>
                          <a:cs typeface="Alexandria Medium" pitchFamily="2" charset="-78"/>
                        </a:rPr>
                        <a:t>s</a:t>
                      </a:r>
                      <a:endParaRPr sz="1400" dirty="0">
                        <a:latin typeface="Alexandria Medium" pitchFamily="2" charset="-78"/>
                        <a:cs typeface="Alexandria Medium" pitchFamily="2" charset="-78"/>
                      </a:endParaRPr>
                    </a:p>
                  </a:txBody>
                  <a:tcPr marL="0" marR="0" marT="0" marB="0" anchor="ctr"/>
                </a:tc>
                <a:tc>
                  <a:txBody>
                    <a:bodyPr/>
                    <a:lstStyle/>
                    <a:p>
                      <a:pPr marL="75565" marR="240029">
                        <a:lnSpc>
                          <a:spcPct val="100000"/>
                        </a:lnSpc>
                      </a:pPr>
                      <a:r>
                        <a:rPr sz="1400" b="1" spc="-10" dirty="0" smtClean="0">
                          <a:latin typeface="Alexandria Medium" pitchFamily="2" charset="-78"/>
                          <a:cs typeface="Alexandria Medium" pitchFamily="2" charset="-78"/>
                        </a:rPr>
                        <a:t>A</a:t>
                      </a:r>
                      <a:r>
                        <a:rPr sz="1400" b="1" spc="-20"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ch</a:t>
                      </a:r>
                      <a:r>
                        <a:rPr sz="1400" b="1" spc="0" dirty="0" smtClean="0">
                          <a:latin typeface="Alexandria Medium" pitchFamily="2" charset="-78"/>
                          <a:cs typeface="Alexandria Medium" pitchFamily="2" charset="-78"/>
                        </a:rPr>
                        <a:t>es</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its</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f</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 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g</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n</a:t>
                      </a:r>
                      <a:r>
                        <a:rPr sz="1400" b="1" spc="0" dirty="0" smtClean="0">
                          <a:latin typeface="Alexandria Medium" pitchFamily="2" charset="-78"/>
                          <a:cs typeface="Alexandria Medium" pitchFamily="2" charset="-78"/>
                        </a:rPr>
                        <a:t>d</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paga</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es</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a:t>
                      </a:r>
                      <a:r>
                        <a:rPr sz="1400" b="1" spc="0" dirty="0" smtClean="0">
                          <a:latin typeface="Alexandria Medium" pitchFamily="2" charset="-78"/>
                          <a:cs typeface="Alexandria Medium" pitchFamily="2" charset="-78"/>
                        </a:rPr>
                        <a:t>p</a:t>
                      </a:r>
                      <a:r>
                        <a:rPr sz="1400" b="1" spc="-5" dirty="0" smtClean="0">
                          <a:latin typeface="Alexandria Medium" pitchFamily="2" charset="-78"/>
                          <a:cs typeface="Alexandria Medium" pitchFamily="2" charset="-78"/>
                        </a:rPr>
                        <a:t>i</a:t>
                      </a:r>
                      <a:r>
                        <a:rPr sz="1400" b="1" spc="0" dirty="0" smtClean="0">
                          <a:latin typeface="Alexandria Medium" pitchFamily="2" charset="-78"/>
                          <a:cs typeface="Alexandria Medium" pitchFamily="2" charset="-78"/>
                        </a:rPr>
                        <a:t>es</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f</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its</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f</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 </a:t>
                      </a:r>
                      <a:r>
                        <a:rPr sz="1400" b="1" spc="-5" dirty="0" smtClean="0">
                          <a:latin typeface="Alexandria Medium" pitchFamily="2" charset="-78"/>
                          <a:cs typeface="Alexandria Medium" pitchFamily="2" charset="-78"/>
                        </a:rPr>
                        <a:t>oth</a:t>
                      </a:r>
                      <a:r>
                        <a:rPr sz="1400" b="1" spc="0" dirty="0" smtClean="0">
                          <a:latin typeface="Alexandria Medium" pitchFamily="2" charset="-78"/>
                          <a:cs typeface="Alexandria Medium" pitchFamily="2" charset="-78"/>
                        </a:rPr>
                        <a:t>er</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g</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ams</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1"/>
                  </a:ext>
                </a:extLst>
              </a:tr>
              <a:tr h="285012">
                <a:tc>
                  <a:txBody>
                    <a:bodyPr/>
                    <a:lstStyle/>
                    <a:p>
                      <a:pPr marL="74930">
                        <a:lnSpc>
                          <a:spcPct val="100000"/>
                        </a:lnSpc>
                      </a:pPr>
                      <a:r>
                        <a:rPr sz="1400" spc="-60" dirty="0" smtClean="0">
                          <a:latin typeface="Alexandria Medium" pitchFamily="2" charset="-78"/>
                          <a:cs typeface="Alexandria Medium" pitchFamily="2" charset="-78"/>
                        </a:rPr>
                        <a:t>W</a:t>
                      </a:r>
                      <a:r>
                        <a:rPr sz="1400" spc="-5" dirty="0" smtClean="0">
                          <a:latin typeface="Alexandria Medium" pitchFamily="2" charset="-78"/>
                          <a:cs typeface="Alexandria Medium" pitchFamily="2" charset="-78"/>
                        </a:rPr>
                        <a:t>o</a:t>
                      </a:r>
                      <a:r>
                        <a:rPr sz="1400" spc="0" dirty="0" smtClean="0">
                          <a:latin typeface="Alexandria Medium" pitchFamily="2" charset="-78"/>
                          <a:cs typeface="Alexandria Medium" pitchFamily="2" charset="-78"/>
                        </a:rPr>
                        <a:t>rm</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spc="-5"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g</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a:t>
                      </a:r>
                      <a:r>
                        <a:rPr sz="1400" b="1" spc="2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th</a:t>
                      </a:r>
                      <a:r>
                        <a:rPr sz="1400" b="1" spc="0" dirty="0" smtClean="0">
                          <a:latin typeface="Alexandria Medium" pitchFamily="2" charset="-78"/>
                          <a:cs typeface="Alexandria Medium" pitchFamily="2" charset="-78"/>
                        </a:rPr>
                        <a:t>at</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paga</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es</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a:t>
                      </a:r>
                      <a:r>
                        <a:rPr sz="1400" b="1" spc="0" dirty="0" smtClean="0">
                          <a:latin typeface="Alexandria Medium" pitchFamily="2" charset="-78"/>
                          <a:cs typeface="Alexandria Medium" pitchFamily="2" charset="-78"/>
                        </a:rPr>
                        <a:t>p</a:t>
                      </a:r>
                      <a:r>
                        <a:rPr sz="1400" b="1" spc="-5" dirty="0" smtClean="0">
                          <a:latin typeface="Alexandria Medium" pitchFamily="2" charset="-78"/>
                          <a:cs typeface="Alexandria Medium" pitchFamily="2" charset="-78"/>
                        </a:rPr>
                        <a:t>i</a:t>
                      </a:r>
                      <a:r>
                        <a:rPr sz="1400" b="1" spc="0" dirty="0" smtClean="0">
                          <a:latin typeface="Alexandria Medium" pitchFamily="2" charset="-78"/>
                          <a:cs typeface="Alexandria Medium" pitchFamily="2" charset="-78"/>
                        </a:rPr>
                        <a:t>es</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f</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its</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f</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oth</a:t>
                      </a:r>
                      <a:r>
                        <a:rPr sz="1400" b="1" spc="0" dirty="0" smtClean="0">
                          <a:latin typeface="Alexandria Medium" pitchFamily="2" charset="-78"/>
                          <a:cs typeface="Alexandria Medium" pitchFamily="2" charset="-78"/>
                        </a:rPr>
                        <a:t>er</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a:t>
                      </a:r>
                      <a:r>
                        <a:rPr sz="1400" b="1" spc="0" dirty="0" smtClean="0">
                          <a:latin typeface="Alexandria Medium" pitchFamily="2" charset="-78"/>
                          <a:cs typeface="Alexandria Medium" pitchFamily="2" charset="-78"/>
                        </a:rPr>
                        <a:t>mp</a:t>
                      </a:r>
                      <a:r>
                        <a:rPr sz="1400" b="1" spc="-5" dirty="0" smtClean="0">
                          <a:latin typeface="Alexandria Medium" pitchFamily="2" charset="-78"/>
                          <a:cs typeface="Alexandria Medium" pitchFamily="2" charset="-78"/>
                        </a:rPr>
                        <a:t>ut</a:t>
                      </a:r>
                      <a:r>
                        <a:rPr sz="1400" b="1" spc="0" dirty="0" smtClean="0">
                          <a:latin typeface="Alexandria Medium" pitchFamily="2" charset="-78"/>
                          <a:cs typeface="Alexandria Medium" pitchFamily="2" charset="-78"/>
                        </a:rPr>
                        <a:t>ers</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2"/>
                  </a:ext>
                </a:extLst>
              </a:tr>
              <a:tr h="285657">
                <a:tc>
                  <a:txBody>
                    <a:bodyPr/>
                    <a:lstStyle/>
                    <a:p>
                      <a:pPr marL="74930">
                        <a:lnSpc>
                          <a:spcPct val="100000"/>
                        </a:lnSpc>
                      </a:pPr>
                      <a:r>
                        <a:rPr sz="1400" spc="-5" dirty="0" smtClean="0">
                          <a:latin typeface="Alexandria Medium" pitchFamily="2" charset="-78"/>
                          <a:cs typeface="Alexandria Medium" pitchFamily="2" charset="-78"/>
                        </a:rPr>
                        <a:t>Lo</a:t>
                      </a:r>
                      <a:r>
                        <a:rPr sz="1400" spc="0" dirty="0" smtClean="0">
                          <a:latin typeface="Alexandria Medium" pitchFamily="2" charset="-78"/>
                          <a:cs typeface="Alexandria Medium" pitchFamily="2" charset="-78"/>
                        </a:rPr>
                        <a:t>g</a:t>
                      </a:r>
                      <a:r>
                        <a:rPr sz="1400" spc="-5" dirty="0" smtClean="0">
                          <a:latin typeface="Alexandria Medium" pitchFamily="2" charset="-78"/>
                          <a:cs typeface="Alexandria Medium" pitchFamily="2" charset="-78"/>
                        </a:rPr>
                        <a:t>i</a:t>
                      </a:r>
                      <a:r>
                        <a:rPr sz="1400" spc="0" dirty="0" smtClean="0">
                          <a:latin typeface="Alexandria Medium" pitchFamily="2" charset="-78"/>
                          <a:cs typeface="Alexandria Medium" pitchFamily="2" charset="-78"/>
                        </a:rPr>
                        <a:t>c</a:t>
                      </a:r>
                      <a:r>
                        <a:rPr sz="1400" spc="20" dirty="0" smtClean="0">
                          <a:latin typeface="Alexandria Medium" pitchFamily="2" charset="-78"/>
                          <a:cs typeface="Alexandria Medium" pitchFamily="2" charset="-78"/>
                        </a:rPr>
                        <a:t> </a:t>
                      </a:r>
                      <a:r>
                        <a:rPr sz="1400" spc="0" dirty="0" smtClean="0">
                          <a:latin typeface="Alexandria Medium" pitchFamily="2" charset="-78"/>
                          <a:cs typeface="Alexandria Medium" pitchFamily="2" charset="-78"/>
                        </a:rPr>
                        <a:t>b</a:t>
                      </a:r>
                      <a:r>
                        <a:rPr sz="1400" spc="-5" dirty="0" smtClean="0">
                          <a:latin typeface="Alexandria Medium" pitchFamily="2" charset="-78"/>
                          <a:cs typeface="Alexandria Medium" pitchFamily="2" charset="-78"/>
                        </a:rPr>
                        <a:t>o</a:t>
                      </a:r>
                      <a:r>
                        <a:rPr sz="1400" spc="0" dirty="0" smtClean="0">
                          <a:latin typeface="Alexandria Medium" pitchFamily="2" charset="-78"/>
                          <a:cs typeface="Alexandria Medium" pitchFamily="2" charset="-78"/>
                        </a:rPr>
                        <a:t>mb</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spc="-140"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i</a:t>
                      </a:r>
                      <a:r>
                        <a:rPr sz="1400" b="1" spc="0" dirty="0" smtClean="0">
                          <a:latin typeface="Alexandria Medium" pitchFamily="2" charset="-78"/>
                          <a:cs typeface="Alexandria Medium" pitchFamily="2" charset="-78"/>
                        </a:rPr>
                        <a:t>ggers</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ctio</a:t>
                      </a:r>
                      <a:r>
                        <a:rPr sz="1400" b="1" spc="0" dirty="0" smtClean="0">
                          <a:latin typeface="Alexandria Medium" pitchFamily="2" charset="-78"/>
                          <a:cs typeface="Alexandria Medium" pitchFamily="2" charset="-78"/>
                        </a:rPr>
                        <a:t>n</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w</a:t>
                      </a:r>
                      <a:r>
                        <a:rPr sz="1400" b="1" spc="-5" dirty="0" smtClean="0">
                          <a:latin typeface="Alexandria Medium" pitchFamily="2" charset="-78"/>
                          <a:cs typeface="Alexandria Medium" pitchFamily="2" charset="-78"/>
                        </a:rPr>
                        <a:t>h</a:t>
                      </a:r>
                      <a:r>
                        <a:rPr sz="1400" b="1" spc="0" dirty="0" smtClean="0">
                          <a:latin typeface="Alexandria Medium" pitchFamily="2" charset="-78"/>
                          <a:cs typeface="Alexandria Medium" pitchFamily="2" charset="-78"/>
                        </a:rPr>
                        <a:t>en </a:t>
                      </a:r>
                      <a:r>
                        <a:rPr sz="1400" b="1" spc="-5" dirty="0" smtClean="0">
                          <a:latin typeface="Alexandria Medium" pitchFamily="2" charset="-78"/>
                          <a:cs typeface="Alexandria Medium" pitchFamily="2" charset="-78"/>
                        </a:rPr>
                        <a:t>con</a:t>
                      </a:r>
                      <a:r>
                        <a:rPr sz="1400" b="1" spc="0" dirty="0" smtClean="0">
                          <a:latin typeface="Alexandria Medium" pitchFamily="2" charset="-78"/>
                          <a:cs typeface="Alexandria Medium" pitchFamily="2" charset="-78"/>
                        </a:rPr>
                        <a:t>d</a:t>
                      </a:r>
                      <a:r>
                        <a:rPr sz="1400" b="1" spc="-5" dirty="0" smtClean="0">
                          <a:latin typeface="Alexandria Medium" pitchFamily="2" charset="-78"/>
                          <a:cs typeface="Alexandria Medium" pitchFamily="2" charset="-78"/>
                        </a:rPr>
                        <a:t>itio</a:t>
                      </a:r>
                      <a:r>
                        <a:rPr sz="1400" b="1" spc="0" dirty="0" smtClean="0">
                          <a:latin typeface="Alexandria Medium" pitchFamily="2" charset="-78"/>
                          <a:cs typeface="Alexandria Medium" pitchFamily="2" charset="-78"/>
                        </a:rPr>
                        <a:t>n</a:t>
                      </a:r>
                      <a:r>
                        <a:rPr sz="1400" b="1" spc="3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occu</a:t>
                      </a:r>
                      <a:r>
                        <a:rPr sz="1400" b="1" spc="0" dirty="0" smtClean="0">
                          <a:latin typeface="Alexandria Medium" pitchFamily="2" charset="-78"/>
                          <a:cs typeface="Alexandria Medium" pitchFamily="2" charset="-78"/>
                        </a:rPr>
                        <a:t>rs</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3"/>
                  </a:ext>
                </a:extLst>
              </a:tr>
              <a:tr h="285012">
                <a:tc>
                  <a:txBody>
                    <a:bodyPr/>
                    <a:lstStyle/>
                    <a:p>
                      <a:pPr marL="74930">
                        <a:lnSpc>
                          <a:spcPct val="100000"/>
                        </a:lnSpc>
                      </a:pPr>
                      <a:r>
                        <a:rPr sz="1400" spc="-140" dirty="0" smtClean="0">
                          <a:latin typeface="Alexandria Medium" pitchFamily="2" charset="-78"/>
                          <a:cs typeface="Alexandria Medium" pitchFamily="2" charset="-78"/>
                        </a:rPr>
                        <a:t>T</a:t>
                      </a:r>
                      <a:r>
                        <a:rPr sz="1400" spc="-1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oj</a:t>
                      </a:r>
                      <a:r>
                        <a:rPr sz="1400" spc="0" dirty="0" smtClean="0">
                          <a:latin typeface="Alexandria Medium" pitchFamily="2" charset="-78"/>
                          <a:cs typeface="Alexandria Medium" pitchFamily="2" charset="-78"/>
                        </a:rPr>
                        <a:t>an</a:t>
                      </a:r>
                      <a:r>
                        <a:rPr sz="1400" spc="10" dirty="0" smtClean="0">
                          <a:latin typeface="Alexandria Medium" pitchFamily="2" charset="-78"/>
                          <a:cs typeface="Alexandria Medium" pitchFamily="2" charset="-78"/>
                        </a:rPr>
                        <a:t> </a:t>
                      </a:r>
                      <a:r>
                        <a:rPr sz="1400" spc="-5" dirty="0" smtClean="0">
                          <a:latin typeface="Alexandria Medium" pitchFamily="2" charset="-78"/>
                          <a:cs typeface="Alexandria Medium" pitchFamily="2" charset="-78"/>
                        </a:rPr>
                        <a:t>ho</a:t>
                      </a:r>
                      <a:r>
                        <a:rPr sz="1400" spc="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s</a:t>
                      </a:r>
                      <a:r>
                        <a:rPr sz="1400" spc="0" dirty="0" smtClean="0">
                          <a:latin typeface="Alexandria Medium" pitchFamily="2" charset="-78"/>
                          <a:cs typeface="Alexandria Medium" pitchFamily="2" charset="-78"/>
                        </a:rPr>
                        <a:t>e</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spc="-5"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g</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a:t>
                      </a:r>
                      <a:r>
                        <a:rPr sz="1400" b="1" spc="2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th</a:t>
                      </a:r>
                      <a:r>
                        <a:rPr sz="1400" b="1" spc="0" dirty="0" smtClean="0">
                          <a:latin typeface="Alexandria Medium" pitchFamily="2" charset="-78"/>
                          <a:cs typeface="Alexandria Medium" pitchFamily="2" charset="-78"/>
                        </a:rPr>
                        <a:t>at</a:t>
                      </a:r>
                      <a:r>
                        <a:rPr sz="1400" b="1" spc="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cont</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in</a:t>
                      </a:r>
                      <a:r>
                        <a:rPr sz="1400" b="1" spc="0" dirty="0" smtClean="0">
                          <a:latin typeface="Alexandria Medium" pitchFamily="2" charset="-78"/>
                          <a:cs typeface="Alexandria Medium" pitchFamily="2" charset="-78"/>
                        </a:rPr>
                        <a:t>s</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un</a:t>
                      </a:r>
                      <a:r>
                        <a:rPr sz="1400" b="1" spc="0" dirty="0" smtClean="0">
                          <a:latin typeface="Alexandria Medium" pitchFamily="2" charset="-78"/>
                          <a:cs typeface="Alexandria Medium" pitchFamily="2" charset="-78"/>
                        </a:rPr>
                        <a:t>expe</a:t>
                      </a:r>
                      <a:r>
                        <a:rPr sz="1400" b="1" spc="-5" dirty="0" smtClean="0">
                          <a:latin typeface="Alexandria Medium" pitchFamily="2" charset="-78"/>
                          <a:cs typeface="Alexandria Medium" pitchFamily="2" charset="-78"/>
                        </a:rPr>
                        <a:t>ct</a:t>
                      </a:r>
                      <a:r>
                        <a:rPr sz="1400" b="1" spc="0" dirty="0" smtClean="0">
                          <a:latin typeface="Alexandria Medium" pitchFamily="2" charset="-78"/>
                          <a:cs typeface="Alexandria Medium" pitchFamily="2" charset="-78"/>
                        </a:rPr>
                        <a:t>ed</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add</a:t>
                      </a:r>
                      <a:r>
                        <a:rPr sz="1400" b="1" spc="-5" dirty="0" smtClean="0">
                          <a:latin typeface="Alexandria Medium" pitchFamily="2" charset="-78"/>
                          <a:cs typeface="Alexandria Medium" pitchFamily="2" charset="-78"/>
                        </a:rPr>
                        <a:t>ition</a:t>
                      </a:r>
                      <a:r>
                        <a:rPr sz="1400" b="1" spc="0" dirty="0" smtClean="0">
                          <a:latin typeface="Alexandria Medium" pitchFamily="2" charset="-78"/>
                          <a:cs typeface="Alexandria Medium" pitchFamily="2" charset="-78"/>
                        </a:rPr>
                        <a:t>al</a:t>
                      </a:r>
                      <a:r>
                        <a:rPr sz="1400" b="1" spc="10" dirty="0" smtClean="0">
                          <a:latin typeface="Alexandria Medium" pitchFamily="2" charset="-78"/>
                          <a:cs typeface="Alexandria Medium" pitchFamily="2" charset="-78"/>
                        </a:rPr>
                        <a:t> </a:t>
                      </a:r>
                      <a:r>
                        <a:rPr sz="1400" b="1" spc="-20" dirty="0" smtClean="0">
                          <a:latin typeface="Alexandria Medium" pitchFamily="2" charset="-78"/>
                          <a:cs typeface="Alexandria Medium" pitchFamily="2" charset="-78"/>
                        </a:rPr>
                        <a:t>f</a:t>
                      </a:r>
                      <a:r>
                        <a:rPr sz="1400" b="1" spc="-5" dirty="0" smtClean="0">
                          <a:latin typeface="Alexandria Medium" pitchFamily="2" charset="-78"/>
                          <a:cs typeface="Alexandria Medium" pitchFamily="2" charset="-78"/>
                        </a:rPr>
                        <a:t>unction</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li</a:t>
                      </a:r>
                      <a:r>
                        <a:rPr sz="1400" b="1" spc="-20"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y</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4"/>
                  </a:ext>
                </a:extLst>
              </a:tr>
              <a:tr h="703804">
                <a:tc>
                  <a:txBody>
                    <a:bodyPr/>
                    <a:lstStyle/>
                    <a:p>
                      <a:pPr marL="74930">
                        <a:lnSpc>
                          <a:spcPct val="100000"/>
                        </a:lnSpc>
                      </a:pPr>
                      <a:r>
                        <a:rPr sz="1400" spc="5" dirty="0" smtClean="0">
                          <a:latin typeface="Alexandria Medium" pitchFamily="2" charset="-78"/>
                          <a:cs typeface="Alexandria Medium" pitchFamily="2" charset="-78"/>
                        </a:rPr>
                        <a:t>B</a:t>
                      </a:r>
                      <a:r>
                        <a:rPr sz="1400" spc="0" dirty="0" smtClean="0">
                          <a:latin typeface="Alexandria Medium" pitchFamily="2" charset="-78"/>
                          <a:cs typeface="Alexandria Medium" pitchFamily="2" charset="-78"/>
                        </a:rPr>
                        <a:t>a</a:t>
                      </a:r>
                      <a:r>
                        <a:rPr sz="1400" spc="-5" dirty="0" smtClean="0">
                          <a:latin typeface="Alexandria Medium" pitchFamily="2" charset="-78"/>
                          <a:cs typeface="Alexandria Medium" pitchFamily="2" charset="-78"/>
                        </a:rPr>
                        <a:t>ck</a:t>
                      </a:r>
                      <a:r>
                        <a:rPr sz="1400" spc="0" dirty="0" smtClean="0">
                          <a:latin typeface="Alexandria Medium" pitchFamily="2" charset="-78"/>
                          <a:cs typeface="Alexandria Medium" pitchFamily="2" charset="-78"/>
                        </a:rPr>
                        <a:t>d</a:t>
                      </a:r>
                      <a:r>
                        <a:rPr sz="1400" spc="-5" dirty="0" smtClean="0">
                          <a:latin typeface="Alexandria Medium" pitchFamily="2" charset="-78"/>
                          <a:cs typeface="Alexandria Medium" pitchFamily="2" charset="-78"/>
                        </a:rPr>
                        <a:t>oo</a:t>
                      </a:r>
                      <a:r>
                        <a:rPr sz="1400" spc="0" dirty="0" smtClean="0">
                          <a:latin typeface="Alexandria Medium" pitchFamily="2" charset="-78"/>
                          <a:cs typeface="Alexandria Medium" pitchFamily="2" charset="-78"/>
                        </a:rPr>
                        <a:t>r</a:t>
                      </a:r>
                      <a:r>
                        <a:rPr sz="1400" spc="25" dirty="0" smtClean="0">
                          <a:latin typeface="Alexandria Medium" pitchFamily="2" charset="-78"/>
                          <a:cs typeface="Alexandria Medium" pitchFamily="2" charset="-78"/>
                        </a:rPr>
                        <a:t> </a:t>
                      </a:r>
                      <a:r>
                        <a:rPr sz="1400" spc="0" dirty="0" smtClean="0">
                          <a:latin typeface="Alexandria Medium" pitchFamily="2" charset="-78"/>
                          <a:cs typeface="Alexandria Medium" pitchFamily="2" charset="-78"/>
                        </a:rPr>
                        <a:t>(</a:t>
                      </a:r>
                      <a:r>
                        <a:rPr sz="1400" spc="-5" dirty="0" smtClean="0">
                          <a:latin typeface="Alexandria Medium" pitchFamily="2" charset="-78"/>
                          <a:cs typeface="Alexandria Medium" pitchFamily="2" charset="-78"/>
                        </a:rPr>
                        <a:t>t</a:t>
                      </a:r>
                      <a:r>
                        <a:rPr sz="1400" spc="-25" dirty="0" smtClean="0">
                          <a:latin typeface="Alexandria Medium" pitchFamily="2" charset="-78"/>
                          <a:cs typeface="Alexandria Medium" pitchFamily="2" charset="-78"/>
                        </a:rPr>
                        <a:t>r</a:t>
                      </a:r>
                      <a:r>
                        <a:rPr sz="1400" spc="0" dirty="0" smtClean="0">
                          <a:latin typeface="Alexandria Medium" pitchFamily="2" charset="-78"/>
                          <a:cs typeface="Alexandria Medium" pitchFamily="2" charset="-78"/>
                        </a:rPr>
                        <a:t>apd</a:t>
                      </a:r>
                      <a:r>
                        <a:rPr sz="1400" spc="-5" dirty="0" smtClean="0">
                          <a:latin typeface="Alexandria Medium" pitchFamily="2" charset="-78"/>
                          <a:cs typeface="Alexandria Medium" pitchFamily="2" charset="-78"/>
                        </a:rPr>
                        <a:t>oo</a:t>
                      </a:r>
                      <a:r>
                        <a:rPr sz="1400" spc="0" dirty="0" smtClean="0">
                          <a:latin typeface="Alexandria Medium" pitchFamily="2" charset="-78"/>
                          <a:cs typeface="Alexandria Medium" pitchFamily="2" charset="-78"/>
                        </a:rPr>
                        <a:t>r)</a:t>
                      </a:r>
                      <a:endParaRPr sz="1400" dirty="0">
                        <a:latin typeface="Alexandria Medium" pitchFamily="2" charset="-78"/>
                        <a:cs typeface="Alexandria Medium" pitchFamily="2" charset="-78"/>
                      </a:endParaRPr>
                    </a:p>
                  </a:txBody>
                  <a:tcPr marL="0" marR="0" marT="0" marB="0" anchor="ctr"/>
                </a:tc>
                <a:tc>
                  <a:txBody>
                    <a:bodyPr/>
                    <a:lstStyle/>
                    <a:p>
                      <a:pPr marL="75565" marR="169545" algn="just">
                        <a:lnSpc>
                          <a:spcPct val="100000"/>
                        </a:lnSpc>
                      </a:pPr>
                      <a:r>
                        <a:rPr sz="1400" b="1" dirty="0" smtClean="0">
                          <a:latin typeface="Alexandria Medium" pitchFamily="2" charset="-78"/>
                          <a:cs typeface="Alexandria Medium" pitchFamily="2" charset="-78"/>
                        </a:rPr>
                        <a:t>is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sec</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et</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ent</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y</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point</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into</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og</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a:t>
                      </a:r>
                      <a:r>
                        <a:rPr sz="1400" b="1" spc="2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that</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allo</a:t>
                      </a:r>
                      <a:r>
                        <a:rPr sz="1400" b="1" spc="-15" dirty="0" smtClean="0">
                          <a:latin typeface="Alexandria Medium" pitchFamily="2" charset="-78"/>
                          <a:cs typeface="Alexandria Medium" pitchFamily="2" charset="-78"/>
                        </a:rPr>
                        <a:t>w</a:t>
                      </a:r>
                      <a:r>
                        <a:rPr sz="1400" b="1" spc="0" dirty="0" smtClean="0">
                          <a:latin typeface="Alexandria Medium" pitchFamily="2" charset="-78"/>
                          <a:cs typeface="Alexandria Medium" pitchFamily="2" charset="-78"/>
                        </a:rPr>
                        <a:t>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someone</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that is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15" dirty="0" smtClean="0">
                          <a:latin typeface="Alexandria Medium" pitchFamily="2" charset="-78"/>
                          <a:cs typeface="Alexandria Medium" pitchFamily="2" charset="-78"/>
                        </a:rPr>
                        <a:t>w</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a:t>
                      </a:r>
                      <a:r>
                        <a:rPr sz="1400" b="1" spc="2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of</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the</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backdoor</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to</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gain</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access</a:t>
                      </a:r>
                      <a:r>
                        <a:rPr sz="1400" b="1" spc="-10" dirty="0" smtClean="0">
                          <a:latin typeface="Alexandria Medium" pitchFamily="2" charset="-78"/>
                          <a:cs typeface="Alexandria Medium" pitchFamily="2" charset="-78"/>
                        </a:rPr>
                        <a:t> </a:t>
                      </a:r>
                      <a:r>
                        <a:rPr sz="1400" b="1" spc="-15" dirty="0" smtClean="0">
                          <a:latin typeface="Alexandria Medium" pitchFamily="2" charset="-78"/>
                          <a:cs typeface="Alexandria Medium" pitchFamily="2" charset="-78"/>
                        </a:rPr>
                        <a:t>w</a:t>
                      </a:r>
                      <a:r>
                        <a:rPr sz="1400" b="1" spc="0" dirty="0" smtClean="0">
                          <a:latin typeface="Alexandria Medium" pitchFamily="2" charset="-78"/>
                          <a:cs typeface="Alexandria Medium" pitchFamily="2" charset="-78"/>
                        </a:rPr>
                        <a:t>ithout</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going</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th</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ough the</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usual</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secu</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ity access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ocedu</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es.</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5"/>
                  </a:ext>
                </a:extLst>
              </a:tr>
              <a:tr h="418858">
                <a:tc>
                  <a:txBody>
                    <a:bodyPr/>
                    <a:lstStyle/>
                    <a:p>
                      <a:pPr marL="74930">
                        <a:lnSpc>
                          <a:spcPct val="100000"/>
                        </a:lnSpc>
                      </a:pPr>
                      <a:r>
                        <a:rPr sz="1400" spc="-10" dirty="0" smtClean="0">
                          <a:latin typeface="Alexandria Medium" pitchFamily="2" charset="-78"/>
                          <a:cs typeface="Alexandria Medium" pitchFamily="2" charset="-78"/>
                        </a:rPr>
                        <a:t>A</a:t>
                      </a:r>
                      <a:r>
                        <a:rPr sz="1400" spc="-5" dirty="0" smtClean="0">
                          <a:latin typeface="Alexandria Medium" pitchFamily="2" charset="-78"/>
                          <a:cs typeface="Alexandria Medium" pitchFamily="2" charset="-78"/>
                        </a:rPr>
                        <a:t>uto-</a:t>
                      </a:r>
                      <a:r>
                        <a:rPr sz="1400" spc="-1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o</a:t>
                      </a:r>
                      <a:r>
                        <a:rPr sz="1400" spc="5" dirty="0" smtClean="0">
                          <a:latin typeface="Alexandria Medium" pitchFamily="2" charset="-78"/>
                          <a:cs typeface="Alexandria Medium" pitchFamily="2" charset="-78"/>
                        </a:rPr>
                        <a:t>o</a:t>
                      </a:r>
                      <a:r>
                        <a:rPr sz="1400" spc="-5" dirty="0" smtClean="0">
                          <a:latin typeface="Alexandria Medium" pitchFamily="2" charset="-78"/>
                          <a:cs typeface="Alexandria Medium" pitchFamily="2" charset="-78"/>
                        </a:rPr>
                        <a:t>t</a:t>
                      </a:r>
                      <a:r>
                        <a:rPr sz="1400" spc="0" dirty="0" smtClean="0">
                          <a:latin typeface="Alexandria Medium" pitchFamily="2" charset="-78"/>
                          <a:cs typeface="Alexandria Medium" pitchFamily="2" charset="-78"/>
                        </a:rPr>
                        <a:t>er</a:t>
                      </a:r>
                      <a:endParaRPr sz="1400" dirty="0">
                        <a:latin typeface="Alexandria Medium" pitchFamily="2" charset="-78"/>
                        <a:cs typeface="Alexandria Medium" pitchFamily="2" charset="-78"/>
                      </a:endParaRPr>
                    </a:p>
                  </a:txBody>
                  <a:tcPr marL="0" marR="0" marT="0" marB="0" anchor="ctr"/>
                </a:tc>
                <a:tc>
                  <a:txBody>
                    <a:bodyPr/>
                    <a:lstStyle/>
                    <a:p>
                      <a:pPr marL="75565" marR="786765">
                        <a:lnSpc>
                          <a:spcPct val="100000"/>
                        </a:lnSpc>
                      </a:pPr>
                      <a:r>
                        <a:rPr sz="1400" b="1" spc="-5" dirty="0" smtClean="0">
                          <a:latin typeface="Alexandria Medium" pitchFamily="2" charset="-78"/>
                          <a:cs typeface="Alexandria Medium" pitchFamily="2" charset="-78"/>
                        </a:rPr>
                        <a:t>M</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liciou</a:t>
                      </a:r>
                      <a:r>
                        <a:rPr sz="1400" b="1" spc="0" dirty="0" smtClean="0">
                          <a:latin typeface="Alexandria Medium" pitchFamily="2" charset="-78"/>
                          <a:cs typeface="Alexandria Medium" pitchFamily="2" charset="-78"/>
                        </a:rPr>
                        <a:t>s</a:t>
                      </a:r>
                      <a:r>
                        <a:rPr sz="1400" b="1" spc="3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h</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a:t>
                      </a:r>
                      <a:r>
                        <a:rPr sz="1400" b="1" spc="-15" dirty="0" smtClean="0">
                          <a:latin typeface="Alexandria Medium" pitchFamily="2" charset="-78"/>
                          <a:cs typeface="Alexandria Medium" pitchFamily="2" charset="-78"/>
                        </a:rPr>
                        <a:t>k</a:t>
                      </a:r>
                      <a:r>
                        <a:rPr sz="1400" b="1" spc="0" dirty="0" smtClean="0">
                          <a:latin typeface="Alexandria Medium" pitchFamily="2" charset="-78"/>
                          <a:cs typeface="Alexandria Medium" pitchFamily="2" charset="-78"/>
                        </a:rPr>
                        <a:t>er </a:t>
                      </a:r>
                      <a:r>
                        <a:rPr sz="1400" b="1" spc="-5" dirty="0" smtClean="0">
                          <a:latin typeface="Alexandria Medium" pitchFamily="2" charset="-78"/>
                          <a:cs typeface="Alexandria Medium" pitchFamily="2" charset="-78"/>
                        </a:rPr>
                        <a:t>tool</a:t>
                      </a:r>
                      <a:r>
                        <a:rPr sz="1400" b="1" spc="0" dirty="0" smtClean="0">
                          <a:latin typeface="Alexandria Medium" pitchFamily="2" charset="-78"/>
                          <a:cs typeface="Alexandria Medium" pitchFamily="2" charset="-78"/>
                        </a:rPr>
                        <a:t>s</a:t>
                      </a:r>
                      <a:r>
                        <a:rPr sz="1400" b="1" spc="3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us</a:t>
                      </a:r>
                      <a:r>
                        <a:rPr sz="1400" b="1" spc="0" dirty="0" smtClean="0">
                          <a:latin typeface="Alexandria Medium" pitchFamily="2" charset="-78"/>
                          <a:cs typeface="Alexandria Medium" pitchFamily="2" charset="-78"/>
                        </a:rPr>
                        <a:t>ed</a:t>
                      </a:r>
                      <a:r>
                        <a:rPr sz="1400" b="1" spc="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b</a:t>
                      </a:r>
                      <a:r>
                        <a:rPr sz="1400" b="1" spc="-10"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eak </a:t>
                      </a:r>
                      <a:r>
                        <a:rPr sz="1400" b="1" spc="-5" dirty="0" smtClean="0">
                          <a:latin typeface="Alexandria Medium" pitchFamily="2" charset="-78"/>
                          <a:cs typeface="Alexandria Medium" pitchFamily="2" charset="-78"/>
                        </a:rPr>
                        <a:t>int</a:t>
                      </a:r>
                      <a:r>
                        <a:rPr sz="1400" b="1" spc="0" dirty="0" smtClean="0">
                          <a:latin typeface="Alexandria Medium" pitchFamily="2" charset="-78"/>
                          <a:cs typeface="Alexandria Medium" pitchFamily="2" charset="-78"/>
                        </a:rPr>
                        <a:t>o</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n</a:t>
                      </a:r>
                      <a:r>
                        <a:rPr sz="1400" b="1" spc="0" dirty="0" smtClean="0">
                          <a:latin typeface="Alexandria Medium" pitchFamily="2" charset="-78"/>
                          <a:cs typeface="Alexandria Medium" pitchFamily="2" charset="-78"/>
                        </a:rPr>
                        <a:t>ew</a:t>
                      </a:r>
                      <a:r>
                        <a:rPr lang="en-US" sz="1400" b="1" spc="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ma</a:t>
                      </a:r>
                      <a:r>
                        <a:rPr sz="1400" b="1" spc="-5" dirty="0" smtClean="0">
                          <a:latin typeface="Alexandria Medium" pitchFamily="2" charset="-78"/>
                          <a:cs typeface="Alexandria Medium" pitchFamily="2" charset="-78"/>
                        </a:rPr>
                        <a:t>chin</a:t>
                      </a:r>
                      <a:r>
                        <a:rPr sz="1400" b="1" spc="0" dirty="0" smtClean="0">
                          <a:latin typeface="Alexandria Medium" pitchFamily="2" charset="-78"/>
                          <a:cs typeface="Alexandria Medium" pitchFamily="2" charset="-78"/>
                        </a:rPr>
                        <a:t>es </a:t>
                      </a:r>
                      <a:r>
                        <a:rPr sz="1400" b="1" spc="-10"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em</a:t>
                      </a:r>
                      <a:r>
                        <a:rPr sz="1400" b="1" spc="-5" dirty="0" smtClean="0">
                          <a:latin typeface="Alexandria Medium" pitchFamily="2" charset="-78"/>
                          <a:cs typeface="Alexandria Medium" pitchFamily="2" charset="-78"/>
                        </a:rPr>
                        <a:t>ot</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y</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6"/>
                  </a:ext>
                </a:extLst>
              </a:tr>
              <a:tr h="285012">
                <a:tc>
                  <a:txBody>
                    <a:bodyPr/>
                    <a:lstStyle/>
                    <a:p>
                      <a:pPr marL="74930">
                        <a:lnSpc>
                          <a:spcPct val="100000"/>
                        </a:lnSpc>
                      </a:pPr>
                      <a:r>
                        <a:rPr sz="1400" spc="-5" dirty="0" smtClean="0">
                          <a:latin typeface="Alexandria Medium" pitchFamily="2" charset="-78"/>
                          <a:cs typeface="Alexandria Medium" pitchFamily="2" charset="-78"/>
                        </a:rPr>
                        <a:t>Ki</a:t>
                      </a:r>
                      <a:r>
                        <a:rPr sz="1400" spc="0" dirty="0" smtClean="0">
                          <a:latin typeface="Alexandria Medium" pitchFamily="2" charset="-78"/>
                          <a:cs typeface="Alexandria Medium" pitchFamily="2" charset="-78"/>
                        </a:rPr>
                        <a:t>t</a:t>
                      </a:r>
                      <a:r>
                        <a:rPr sz="1400" spc="5" dirty="0" smtClean="0">
                          <a:latin typeface="Alexandria Medium" pitchFamily="2" charset="-78"/>
                          <a:cs typeface="Alexandria Medium" pitchFamily="2" charset="-78"/>
                        </a:rPr>
                        <a:t> </a:t>
                      </a:r>
                      <a:r>
                        <a:rPr sz="1400" spc="0" dirty="0" smtClean="0">
                          <a:latin typeface="Alexandria Medium" pitchFamily="2" charset="-78"/>
                          <a:cs typeface="Alexandria Medium" pitchFamily="2" charset="-78"/>
                        </a:rPr>
                        <a:t>(</a:t>
                      </a:r>
                      <a:r>
                        <a:rPr sz="1400" spc="-5" dirty="0" smtClean="0">
                          <a:latin typeface="Alexandria Medium" pitchFamily="2" charset="-78"/>
                          <a:cs typeface="Alexandria Medium" pitchFamily="2" charset="-78"/>
                        </a:rPr>
                        <a:t>vi</a:t>
                      </a:r>
                      <a:r>
                        <a:rPr sz="1400" spc="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u</a:t>
                      </a:r>
                      <a:r>
                        <a:rPr sz="1400" spc="0" dirty="0" smtClean="0">
                          <a:latin typeface="Alexandria Medium" pitchFamily="2" charset="-78"/>
                          <a:cs typeface="Alexandria Medium" pitchFamily="2" charset="-78"/>
                        </a:rPr>
                        <a:t>s</a:t>
                      </a:r>
                      <a:r>
                        <a:rPr sz="1400" spc="10" dirty="0" smtClean="0">
                          <a:latin typeface="Alexandria Medium" pitchFamily="2" charset="-78"/>
                          <a:cs typeface="Alexandria Medium" pitchFamily="2" charset="-78"/>
                        </a:rPr>
                        <a:t> </a:t>
                      </a:r>
                      <a:r>
                        <a:rPr sz="1400" spc="0" dirty="0" smtClean="0">
                          <a:latin typeface="Alexandria Medium" pitchFamily="2" charset="-78"/>
                          <a:cs typeface="Alexandria Medium" pitchFamily="2" charset="-78"/>
                        </a:rPr>
                        <a:t>ge</a:t>
                      </a:r>
                      <a:r>
                        <a:rPr sz="1400" spc="-5" dirty="0" smtClean="0">
                          <a:latin typeface="Alexandria Medium" pitchFamily="2" charset="-78"/>
                          <a:cs typeface="Alexandria Medium" pitchFamily="2" charset="-78"/>
                        </a:rPr>
                        <a:t>n</a:t>
                      </a:r>
                      <a:r>
                        <a:rPr sz="1400" spc="0" dirty="0" smtClean="0">
                          <a:latin typeface="Alexandria Medium" pitchFamily="2" charset="-78"/>
                          <a:cs typeface="Alexandria Medium" pitchFamily="2" charset="-78"/>
                        </a:rPr>
                        <a:t>e</a:t>
                      </a:r>
                      <a:r>
                        <a:rPr sz="1400" spc="-25" dirty="0" smtClean="0">
                          <a:latin typeface="Alexandria Medium" pitchFamily="2" charset="-78"/>
                          <a:cs typeface="Alexandria Medium" pitchFamily="2" charset="-78"/>
                        </a:rPr>
                        <a:t>r</a:t>
                      </a:r>
                      <a:r>
                        <a:rPr sz="1400" spc="0" dirty="0" smtClean="0">
                          <a:latin typeface="Alexandria Medium" pitchFamily="2" charset="-78"/>
                          <a:cs typeface="Alexandria Medium" pitchFamily="2" charset="-78"/>
                        </a:rPr>
                        <a:t>a</a:t>
                      </a:r>
                      <a:r>
                        <a:rPr sz="1400" spc="-5" dirty="0" smtClean="0">
                          <a:latin typeface="Alexandria Medium" pitchFamily="2" charset="-78"/>
                          <a:cs typeface="Alexandria Medium" pitchFamily="2" charset="-78"/>
                        </a:rPr>
                        <a:t>to</a:t>
                      </a:r>
                      <a:r>
                        <a:rPr sz="1400" spc="0" dirty="0" smtClean="0">
                          <a:latin typeface="Alexandria Medium" pitchFamily="2" charset="-78"/>
                          <a:cs typeface="Alexandria Medium" pitchFamily="2" charset="-78"/>
                        </a:rPr>
                        <a:t>r)</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dirty="0" smtClean="0">
                          <a:latin typeface="Alexandria Medium" pitchFamily="2" charset="-78"/>
                          <a:cs typeface="Alexandria Medium" pitchFamily="2" charset="-78"/>
                        </a:rPr>
                        <a:t>Set</a:t>
                      </a:r>
                      <a:r>
                        <a:rPr sz="1400" b="1" spc="-5" dirty="0" smtClean="0">
                          <a:latin typeface="Alexandria Medium" pitchFamily="2" charset="-78"/>
                          <a:cs typeface="Alexandria Medium" pitchFamily="2" charset="-78"/>
                        </a:rPr>
                        <a:t> o</a:t>
                      </a:r>
                      <a:r>
                        <a:rPr sz="1400" b="1" spc="0" dirty="0" smtClean="0">
                          <a:latin typeface="Alexandria Medium" pitchFamily="2" charset="-78"/>
                          <a:cs typeface="Alexandria Medium" pitchFamily="2" charset="-78"/>
                        </a:rPr>
                        <a:t>f</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tool</a:t>
                      </a:r>
                      <a:r>
                        <a:rPr sz="1400" b="1" spc="0" dirty="0" smtClean="0">
                          <a:latin typeface="Alexandria Medium" pitchFamily="2" charset="-78"/>
                          <a:cs typeface="Alexandria Medium" pitchFamily="2" charset="-78"/>
                        </a:rPr>
                        <a:t>s</a:t>
                      </a:r>
                      <a:r>
                        <a:rPr sz="1400" b="1" spc="30" dirty="0" smtClean="0">
                          <a:latin typeface="Alexandria Medium" pitchFamily="2" charset="-78"/>
                          <a:cs typeface="Alexandria Medium" pitchFamily="2" charset="-78"/>
                        </a:rPr>
                        <a:t> </a:t>
                      </a:r>
                      <a:r>
                        <a:rPr sz="1400" b="1" spc="-20" dirty="0" smtClean="0">
                          <a:latin typeface="Alexandria Medium" pitchFamily="2" charset="-78"/>
                          <a:cs typeface="Alexandria Medium" pitchFamily="2" charset="-78"/>
                        </a:rPr>
                        <a:t>f</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r</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ge</a:t>
                      </a:r>
                      <a:r>
                        <a:rPr sz="1400" b="1" spc="-5" dirty="0" smtClean="0">
                          <a:latin typeface="Alexandria Medium" pitchFamily="2" charset="-78"/>
                          <a:cs typeface="Alexandria Medium" pitchFamily="2" charset="-78"/>
                        </a:rPr>
                        <a:t>n</a:t>
                      </a:r>
                      <a:r>
                        <a:rPr sz="1400" b="1" spc="0" dirty="0" smtClean="0">
                          <a:latin typeface="Alexandria Medium" pitchFamily="2" charset="-78"/>
                          <a:cs typeface="Alexandria Medium" pitchFamily="2" charset="-78"/>
                        </a:rPr>
                        <a:t>e</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tin</a:t>
                      </a:r>
                      <a:r>
                        <a:rPr sz="1400" b="1" spc="0" dirty="0" smtClean="0">
                          <a:latin typeface="Alexandria Medium" pitchFamily="2" charset="-78"/>
                          <a:cs typeface="Alexandria Medium" pitchFamily="2" charset="-78"/>
                        </a:rPr>
                        <a:t>g</a:t>
                      </a:r>
                      <a:r>
                        <a:rPr sz="1400" b="1" spc="-5" dirty="0" smtClean="0">
                          <a:latin typeface="Alexandria Medium" pitchFamily="2" charset="-78"/>
                          <a:cs typeface="Alexandria Medium" pitchFamily="2" charset="-78"/>
                        </a:rPr>
                        <a:t> n</a:t>
                      </a:r>
                      <a:r>
                        <a:rPr sz="1400" b="1" spc="0" dirty="0" smtClean="0">
                          <a:latin typeface="Alexandria Medium" pitchFamily="2" charset="-78"/>
                          <a:cs typeface="Alexandria Medium" pitchFamily="2" charset="-78"/>
                        </a:rPr>
                        <a:t>ew</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vi</a:t>
                      </a:r>
                      <a:r>
                        <a:rPr sz="1400" b="1" spc="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us</a:t>
                      </a:r>
                      <a:r>
                        <a:rPr sz="1400" b="1" spc="0" dirty="0" smtClean="0">
                          <a:latin typeface="Alexandria Medium" pitchFamily="2" charset="-78"/>
                          <a:cs typeface="Alexandria Medium" pitchFamily="2" charset="-78"/>
                        </a:rPr>
                        <a:t>es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uto</a:t>
                      </a:r>
                      <a:r>
                        <a:rPr sz="1400" b="1" spc="0" dirty="0" smtClean="0">
                          <a:latin typeface="Alexandria Medium" pitchFamily="2" charset="-78"/>
                          <a:cs typeface="Alexandria Medium" pitchFamily="2" charset="-78"/>
                        </a:rPr>
                        <a:t>ma</a:t>
                      </a:r>
                      <a:r>
                        <a:rPr sz="1400" b="1" spc="-5" dirty="0" smtClean="0">
                          <a:latin typeface="Alexandria Medium" pitchFamily="2" charset="-78"/>
                          <a:cs typeface="Alexandria Medium" pitchFamily="2" charset="-78"/>
                        </a:rPr>
                        <a:t>tic</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ll</a:t>
                      </a:r>
                      <a:r>
                        <a:rPr sz="1400" b="1" spc="0" dirty="0" smtClean="0">
                          <a:latin typeface="Alexandria Medium" pitchFamily="2" charset="-78"/>
                          <a:cs typeface="Alexandria Medium" pitchFamily="2" charset="-78"/>
                        </a:rPr>
                        <a:t>y</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7"/>
                  </a:ext>
                </a:extLst>
              </a:tr>
              <a:tr h="285012">
                <a:tc>
                  <a:txBody>
                    <a:bodyPr/>
                    <a:lstStyle/>
                    <a:p>
                      <a:pPr marL="74930">
                        <a:lnSpc>
                          <a:spcPct val="100000"/>
                        </a:lnSpc>
                      </a:pPr>
                      <a:r>
                        <a:rPr sz="1400" dirty="0" smtClean="0">
                          <a:latin typeface="Alexandria Medium" pitchFamily="2" charset="-78"/>
                          <a:cs typeface="Alexandria Medium" pitchFamily="2" charset="-78"/>
                        </a:rPr>
                        <a:t>Spammer p</a:t>
                      </a:r>
                      <a:r>
                        <a:rPr sz="1400" spc="-1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o</a:t>
                      </a:r>
                      <a:r>
                        <a:rPr sz="1400" spc="0" dirty="0" smtClean="0">
                          <a:latin typeface="Alexandria Medium" pitchFamily="2" charset="-78"/>
                          <a:cs typeface="Alexandria Medium" pitchFamily="2" charset="-78"/>
                        </a:rPr>
                        <a:t>g</a:t>
                      </a:r>
                      <a:r>
                        <a:rPr sz="1400" spc="-25" dirty="0" smtClean="0">
                          <a:latin typeface="Alexandria Medium" pitchFamily="2" charset="-78"/>
                          <a:cs typeface="Alexandria Medium" pitchFamily="2" charset="-78"/>
                        </a:rPr>
                        <a:t>r</a:t>
                      </a:r>
                      <a:r>
                        <a:rPr sz="1400" spc="0" dirty="0" smtClean="0">
                          <a:latin typeface="Alexandria Medium" pitchFamily="2" charset="-78"/>
                          <a:cs typeface="Alexandria Medium" pitchFamily="2" charset="-78"/>
                        </a:rPr>
                        <a:t>ams</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spc="-5" dirty="0" smtClean="0">
                          <a:latin typeface="Alexandria Medium" pitchFamily="2" charset="-78"/>
                          <a:cs typeface="Alexandria Medium" pitchFamily="2" charset="-78"/>
                        </a:rPr>
                        <a:t>Us</a:t>
                      </a:r>
                      <a:r>
                        <a:rPr sz="1400" b="1" spc="0" dirty="0" smtClean="0">
                          <a:latin typeface="Alexandria Medium" pitchFamily="2" charset="-78"/>
                          <a:cs typeface="Alexandria Medium" pitchFamily="2" charset="-78"/>
                        </a:rPr>
                        <a:t>ed</a:t>
                      </a:r>
                      <a:r>
                        <a:rPr sz="1400" b="1" spc="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s</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n</a:t>
                      </a:r>
                      <a:r>
                        <a:rPr sz="1400" b="1" spc="0" dirty="0" smtClean="0">
                          <a:latin typeface="Alexandria Medium" pitchFamily="2" charset="-78"/>
                          <a:cs typeface="Alexandria Medium" pitchFamily="2" charset="-78"/>
                        </a:rPr>
                        <a:t>d</a:t>
                      </a:r>
                      <a:r>
                        <a:rPr sz="1400" b="1" spc="-5" dirty="0" smtClean="0">
                          <a:latin typeface="Alexandria Medium" pitchFamily="2" charset="-78"/>
                          <a:cs typeface="Alexandria Medium" pitchFamily="2" charset="-78"/>
                        </a:rPr>
                        <a:t> l</a:t>
                      </a:r>
                      <a:r>
                        <a:rPr sz="1400" b="1" spc="0" dirty="0" smtClean="0">
                          <a:latin typeface="Alexandria Medium" pitchFamily="2" charset="-78"/>
                          <a:cs typeface="Alexandria Medium" pitchFamily="2" charset="-78"/>
                        </a:rPr>
                        <a:t>a</a:t>
                      </a:r>
                      <a:r>
                        <a:rPr sz="1400" b="1" spc="-10"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ge </a:t>
                      </a:r>
                      <a:r>
                        <a:rPr sz="1400" b="1" spc="-15" dirty="0" smtClean="0">
                          <a:latin typeface="Alexandria Medium" pitchFamily="2" charset="-78"/>
                          <a:cs typeface="Alexandria Medium" pitchFamily="2" charset="-78"/>
                        </a:rPr>
                        <a:t>v</a:t>
                      </a:r>
                      <a:r>
                        <a:rPr sz="1400" b="1" spc="-5" dirty="0" smtClean="0">
                          <a:latin typeface="Alexandria Medium" pitchFamily="2" charset="-78"/>
                          <a:cs typeface="Alexandria Medium" pitchFamily="2" charset="-78"/>
                        </a:rPr>
                        <a:t>olu</a:t>
                      </a:r>
                      <a:r>
                        <a:rPr sz="1400" b="1" spc="0" dirty="0" smtClean="0">
                          <a:latin typeface="Alexandria Medium" pitchFamily="2" charset="-78"/>
                          <a:cs typeface="Alexandria Medium" pitchFamily="2" charset="-78"/>
                        </a:rPr>
                        <a:t>mes</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f</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u</a:t>
                      </a:r>
                      <a:r>
                        <a:rPr sz="1400" b="1" spc="-15" dirty="0" smtClean="0">
                          <a:latin typeface="Alexandria Medium" pitchFamily="2" charset="-78"/>
                          <a:cs typeface="Alexandria Medium" pitchFamily="2" charset="-78"/>
                        </a:rPr>
                        <a:t>n</a:t>
                      </a:r>
                      <a:r>
                        <a:rPr sz="1400" b="1" spc="-10" dirty="0" smtClean="0">
                          <a:latin typeface="Alexandria Medium" pitchFamily="2" charset="-78"/>
                          <a:cs typeface="Alexandria Medium" pitchFamily="2" charset="-78"/>
                        </a:rPr>
                        <a:t>w</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nt</a:t>
                      </a:r>
                      <a:r>
                        <a:rPr sz="1400" b="1" spc="0" dirty="0" smtClean="0">
                          <a:latin typeface="Alexandria Medium" pitchFamily="2" charset="-78"/>
                          <a:cs typeface="Alexandria Medium" pitchFamily="2" charset="-78"/>
                        </a:rPr>
                        <a:t>ed</a:t>
                      </a:r>
                      <a:r>
                        <a:rPr sz="1400" b="1" spc="5" dirty="0" smtClean="0">
                          <a:latin typeface="Alexandria Medium" pitchFamily="2" charset="-78"/>
                          <a:cs typeface="Alexandria Medium" pitchFamily="2" charset="-78"/>
                        </a:rPr>
                        <a:t> </a:t>
                      </a:r>
                      <a:r>
                        <a:rPr sz="1400" b="1" spc="25"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a:t>
                      </a:r>
                      <a:r>
                        <a:rPr sz="1400" b="1" spc="0" dirty="0" smtClean="0">
                          <a:latin typeface="Alexandria Medium" pitchFamily="2" charset="-78"/>
                          <a:cs typeface="Alexandria Medium" pitchFamily="2" charset="-78"/>
                        </a:rPr>
                        <a:t>ma</a:t>
                      </a:r>
                      <a:r>
                        <a:rPr sz="1400" b="1" spc="-5" dirty="0" smtClean="0">
                          <a:latin typeface="Alexandria Medium" pitchFamily="2" charset="-78"/>
                          <a:cs typeface="Alexandria Medium" pitchFamily="2" charset="-78"/>
                        </a:rPr>
                        <a:t>i</a:t>
                      </a:r>
                      <a:r>
                        <a:rPr sz="1400" b="1" spc="0" dirty="0" smtClean="0">
                          <a:latin typeface="Alexandria Medium" pitchFamily="2" charset="-78"/>
                          <a:cs typeface="Alexandria Medium" pitchFamily="2" charset="-78"/>
                        </a:rPr>
                        <a:t>l</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8"/>
                  </a:ext>
                </a:extLst>
              </a:tr>
              <a:tr h="492469">
                <a:tc>
                  <a:txBody>
                    <a:bodyPr/>
                    <a:lstStyle/>
                    <a:p>
                      <a:pPr marL="74930">
                        <a:lnSpc>
                          <a:spcPct val="100000"/>
                        </a:lnSpc>
                      </a:pPr>
                      <a:r>
                        <a:rPr sz="1400" spc="-5" dirty="0" smtClean="0">
                          <a:latin typeface="Alexandria Medium" pitchFamily="2" charset="-78"/>
                          <a:cs typeface="Alexandria Medium" pitchFamily="2" charset="-78"/>
                        </a:rPr>
                        <a:t>Floo</a:t>
                      </a:r>
                      <a:r>
                        <a:rPr sz="1400" spc="0" dirty="0" smtClean="0">
                          <a:latin typeface="Alexandria Medium" pitchFamily="2" charset="-78"/>
                          <a:cs typeface="Alexandria Medium" pitchFamily="2" charset="-78"/>
                        </a:rPr>
                        <a:t>ders</a:t>
                      </a:r>
                      <a:endParaRPr sz="1400" dirty="0">
                        <a:latin typeface="Alexandria Medium" pitchFamily="2" charset="-78"/>
                        <a:cs typeface="Alexandria Medium" pitchFamily="2" charset="-78"/>
                      </a:endParaRPr>
                    </a:p>
                  </a:txBody>
                  <a:tcPr marL="0" marR="0" marT="0" marB="0" anchor="ctr"/>
                </a:tc>
                <a:tc>
                  <a:txBody>
                    <a:bodyPr/>
                    <a:lstStyle/>
                    <a:p>
                      <a:pPr marL="75565" marR="325755">
                        <a:lnSpc>
                          <a:spcPct val="100000"/>
                        </a:lnSpc>
                      </a:pPr>
                      <a:r>
                        <a:rPr sz="1400" b="1" spc="-5" dirty="0" smtClean="0">
                          <a:latin typeface="Alexandria Medium" pitchFamily="2" charset="-78"/>
                          <a:cs typeface="Alexandria Medium" pitchFamily="2" charset="-78"/>
                        </a:rPr>
                        <a:t>Us</a:t>
                      </a:r>
                      <a:r>
                        <a:rPr sz="1400" b="1" spc="0" dirty="0" smtClean="0">
                          <a:latin typeface="Alexandria Medium" pitchFamily="2" charset="-78"/>
                          <a:cs typeface="Alexandria Medium" pitchFamily="2" charset="-78"/>
                        </a:rPr>
                        <a:t>ed</a:t>
                      </a:r>
                      <a:r>
                        <a:rPr sz="1400" b="1" spc="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2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20"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a:t>
                      </a:r>
                      <a:r>
                        <a:rPr sz="1400" b="1" spc="0" dirty="0" smtClean="0">
                          <a:latin typeface="Alexandria Medium" pitchFamily="2" charset="-78"/>
                          <a:cs typeface="Alexandria Medium" pitchFamily="2" charset="-78"/>
                        </a:rPr>
                        <a:t>k</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n</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w</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r</a:t>
                      </a:r>
                      <a:r>
                        <a:rPr sz="1400" b="1" spc="-15" dirty="0" smtClean="0">
                          <a:latin typeface="Alexandria Medium" pitchFamily="2" charset="-78"/>
                          <a:cs typeface="Alexandria Medium" pitchFamily="2" charset="-78"/>
                        </a:rPr>
                        <a:t>k</a:t>
                      </a:r>
                      <a:r>
                        <a:rPr sz="1400" b="1" spc="0" dirty="0" smtClean="0">
                          <a:latin typeface="Alexandria Medium" pitchFamily="2" charset="-78"/>
                          <a:cs typeface="Alexandria Medium" pitchFamily="2" charset="-78"/>
                        </a:rPr>
                        <a:t>ed</a:t>
                      </a:r>
                      <a:r>
                        <a:rPr sz="1400" b="1" spc="1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a:t>
                      </a:r>
                      <a:r>
                        <a:rPr sz="1400" b="1" spc="0" dirty="0" smtClean="0">
                          <a:latin typeface="Alexandria Medium" pitchFamily="2" charset="-78"/>
                          <a:cs typeface="Alexandria Medium" pitchFamily="2" charset="-78"/>
                        </a:rPr>
                        <a:t>mp</a:t>
                      </a:r>
                      <a:r>
                        <a:rPr sz="1400" b="1" spc="-5" dirty="0" smtClean="0">
                          <a:latin typeface="Alexandria Medium" pitchFamily="2" charset="-78"/>
                          <a:cs typeface="Alexandria Medium" pitchFamily="2" charset="-78"/>
                        </a:rPr>
                        <a:t>ut</a:t>
                      </a:r>
                      <a:r>
                        <a:rPr sz="1400" b="1" spc="0" dirty="0" smtClean="0">
                          <a:latin typeface="Alexandria Medium" pitchFamily="2" charset="-78"/>
                          <a:cs typeface="Alexandria Medium" pitchFamily="2" charset="-78"/>
                        </a:rPr>
                        <a:t>er</a:t>
                      </a:r>
                      <a:r>
                        <a:rPr sz="1400" b="1" spc="2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syst</a:t>
                      </a:r>
                      <a:r>
                        <a:rPr sz="1400" b="1" spc="0" dirty="0" smtClean="0">
                          <a:latin typeface="Alexandria Medium" pitchFamily="2" charset="-78"/>
                          <a:cs typeface="Alexandria Medium" pitchFamily="2" charset="-78"/>
                        </a:rPr>
                        <a:t>ems</a:t>
                      </a:r>
                      <a:r>
                        <a:rPr sz="1400" b="1" spc="2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w</a:t>
                      </a:r>
                      <a:r>
                        <a:rPr sz="1400" b="1" spc="-5" dirty="0" smtClean="0">
                          <a:latin typeface="Alexandria Medium" pitchFamily="2" charset="-78"/>
                          <a:cs typeface="Alexandria Medium" pitchFamily="2" charset="-78"/>
                        </a:rPr>
                        <a:t>it</a:t>
                      </a:r>
                      <a:r>
                        <a:rPr sz="1400" b="1" spc="0" dirty="0" smtClean="0">
                          <a:latin typeface="Alexandria Medium" pitchFamily="2" charset="-78"/>
                          <a:cs typeface="Alexandria Medium" pitchFamily="2" charset="-78"/>
                        </a:rPr>
                        <a:t>h</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 </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a</a:t>
                      </a:r>
                      <a:r>
                        <a:rPr sz="1400" b="1" spc="-10"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ge </a:t>
                      </a:r>
                      <a:r>
                        <a:rPr sz="1400" b="1" spc="-15" dirty="0" smtClean="0">
                          <a:latin typeface="Alexandria Medium" pitchFamily="2" charset="-78"/>
                          <a:cs typeface="Alexandria Medium" pitchFamily="2" charset="-78"/>
                        </a:rPr>
                        <a:t>v</a:t>
                      </a:r>
                      <a:r>
                        <a:rPr sz="1400" b="1" spc="-5" dirty="0" smtClean="0">
                          <a:latin typeface="Alexandria Medium" pitchFamily="2" charset="-78"/>
                          <a:cs typeface="Alexandria Medium" pitchFamily="2" charset="-78"/>
                        </a:rPr>
                        <a:t>olu</a:t>
                      </a:r>
                      <a:r>
                        <a:rPr sz="1400" b="1" spc="0" dirty="0" smtClean="0">
                          <a:latin typeface="Alexandria Medium" pitchFamily="2" charset="-78"/>
                          <a:cs typeface="Alexandria Medium" pitchFamily="2" charset="-78"/>
                        </a:rPr>
                        <a:t>me</a:t>
                      </a:r>
                      <a:r>
                        <a:rPr sz="1400" b="1" spc="2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f</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a:t>
                      </a:r>
                      <a:r>
                        <a:rPr sz="1400" b="1" spc="-20" dirty="0" smtClean="0">
                          <a:latin typeface="Alexandria Medium" pitchFamily="2" charset="-78"/>
                          <a:cs typeface="Alexandria Medium" pitchFamily="2" charset="-78"/>
                        </a:rPr>
                        <a:t>f</a:t>
                      </a:r>
                      <a:r>
                        <a:rPr sz="1400" b="1" spc="-5" dirty="0" smtClean="0">
                          <a:latin typeface="Alexandria Medium" pitchFamily="2" charset="-78"/>
                          <a:cs typeface="Alexandria Medium" pitchFamily="2" charset="-78"/>
                        </a:rPr>
                        <a:t>fi</a:t>
                      </a:r>
                      <a:r>
                        <a:rPr sz="1400" b="1" spc="0" dirty="0" smtClean="0">
                          <a:latin typeface="Alexandria Medium" pitchFamily="2" charset="-78"/>
                          <a:cs typeface="Alexandria Medium" pitchFamily="2" charset="-78"/>
                        </a:rPr>
                        <a:t>c</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a:t>
                      </a:r>
                      <a:r>
                        <a:rPr sz="1400" b="1" spc="0" dirty="0" smtClean="0">
                          <a:latin typeface="Alexandria Medium" pitchFamily="2" charset="-78"/>
                          <a:cs typeface="Alexandria Medium" pitchFamily="2" charset="-78"/>
                        </a:rPr>
                        <a:t>arry</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ou</a:t>
                      </a:r>
                      <a:r>
                        <a:rPr sz="1400" b="1" spc="0"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 de</a:t>
                      </a:r>
                      <a:r>
                        <a:rPr sz="1400" b="1" spc="-5" dirty="0" smtClean="0">
                          <a:latin typeface="Alexandria Medium" pitchFamily="2" charset="-78"/>
                          <a:cs typeface="Alexandria Medium" pitchFamily="2" charset="-78"/>
                        </a:rPr>
                        <a:t>ni</a:t>
                      </a:r>
                      <a:r>
                        <a:rPr sz="1400" b="1" spc="0" dirty="0" smtClean="0">
                          <a:latin typeface="Alexandria Medium" pitchFamily="2" charset="-78"/>
                          <a:cs typeface="Alexandria Medium" pitchFamily="2" charset="-78"/>
                        </a:rPr>
                        <a:t>al</a:t>
                      </a:r>
                      <a:r>
                        <a:rPr sz="1400" b="1" spc="-1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f</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s</a:t>
                      </a:r>
                      <a:r>
                        <a:rPr sz="1400" b="1" spc="0" dirty="0" smtClean="0">
                          <a:latin typeface="Alexandria Medium" pitchFamily="2" charset="-78"/>
                          <a:cs typeface="Alexandria Medium" pitchFamily="2" charset="-78"/>
                        </a:rPr>
                        <a:t>er</a:t>
                      </a:r>
                      <a:r>
                        <a:rPr sz="1400" b="1" spc="-5" dirty="0" smtClean="0">
                          <a:latin typeface="Alexandria Medium" pitchFamily="2" charset="-78"/>
                          <a:cs typeface="Alexandria Medium" pitchFamily="2" charset="-78"/>
                        </a:rPr>
                        <a:t>vic</a:t>
                      </a:r>
                      <a:r>
                        <a:rPr sz="1400" b="1" spc="0" dirty="0" smtClean="0">
                          <a:latin typeface="Alexandria Medium" pitchFamily="2" charset="-78"/>
                          <a:cs typeface="Alexandria Medium" pitchFamily="2" charset="-78"/>
                        </a:rPr>
                        <a:t>e</a:t>
                      </a:r>
                      <a:r>
                        <a:rPr sz="1400" b="1" spc="10" dirty="0" smtClean="0">
                          <a:latin typeface="Alexandria Medium" pitchFamily="2" charset="-78"/>
                          <a:cs typeface="Alexandria Medium" pitchFamily="2" charset="-78"/>
                        </a:rPr>
                        <a:t> </a:t>
                      </a:r>
                      <a:r>
                        <a:rPr sz="1400" b="1" spc="30" dirty="0" smtClean="0">
                          <a:latin typeface="Alexandria Medium" pitchFamily="2" charset="-78"/>
                          <a:cs typeface="Alexandria Medium" pitchFamily="2" charset="-78"/>
                        </a:rPr>
                        <a:t>(</a:t>
                      </a:r>
                      <a:r>
                        <a:rPr sz="1400" b="1" spc="-5" dirty="0" smtClean="0">
                          <a:latin typeface="Alexandria Medium" pitchFamily="2" charset="-78"/>
                          <a:cs typeface="Alexandria Medium" pitchFamily="2" charset="-78"/>
                        </a:rPr>
                        <a:t>DoS</a:t>
                      </a:r>
                      <a:r>
                        <a:rPr sz="1400" b="1" spc="0" dirty="0" smtClean="0">
                          <a:latin typeface="Alexandria Medium" pitchFamily="2" charset="-78"/>
                          <a:cs typeface="Alexandria Medium" pitchFamily="2" charset="-78"/>
                        </a:rPr>
                        <a:t>)</a:t>
                      </a:r>
                      <a:r>
                        <a:rPr sz="1400" b="1" spc="2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20"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a:t>
                      </a:r>
                      <a:r>
                        <a:rPr sz="1400" b="1" spc="0" dirty="0" smtClean="0">
                          <a:latin typeface="Alexandria Medium" pitchFamily="2" charset="-78"/>
                          <a:cs typeface="Alexandria Medium" pitchFamily="2" charset="-78"/>
                        </a:rPr>
                        <a:t>k</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9"/>
                  </a:ext>
                </a:extLst>
              </a:tr>
              <a:tr h="285657">
                <a:tc>
                  <a:txBody>
                    <a:bodyPr/>
                    <a:lstStyle/>
                    <a:p>
                      <a:pPr marL="74930">
                        <a:lnSpc>
                          <a:spcPct val="100000"/>
                        </a:lnSpc>
                      </a:pPr>
                      <a:r>
                        <a:rPr sz="1400" spc="-50" dirty="0" smtClean="0">
                          <a:latin typeface="Alexandria Medium" pitchFamily="2" charset="-78"/>
                          <a:cs typeface="Alexandria Medium" pitchFamily="2" charset="-78"/>
                        </a:rPr>
                        <a:t>K</a:t>
                      </a:r>
                      <a:r>
                        <a:rPr sz="1400" spc="0" dirty="0" smtClean="0">
                          <a:latin typeface="Alexandria Medium" pitchFamily="2" charset="-78"/>
                          <a:cs typeface="Alexandria Medium" pitchFamily="2" charset="-78"/>
                        </a:rPr>
                        <a:t>e</a:t>
                      </a:r>
                      <a:r>
                        <a:rPr sz="1400" spc="-5" dirty="0" smtClean="0">
                          <a:latin typeface="Alexandria Medium" pitchFamily="2" charset="-78"/>
                          <a:cs typeface="Alexandria Medium" pitchFamily="2" charset="-78"/>
                        </a:rPr>
                        <a:t>ylo</a:t>
                      </a:r>
                      <a:r>
                        <a:rPr sz="1400" spc="0" dirty="0" smtClean="0">
                          <a:latin typeface="Alexandria Medium" pitchFamily="2" charset="-78"/>
                          <a:cs typeface="Alexandria Medium" pitchFamily="2" charset="-78"/>
                        </a:rPr>
                        <a:t>ggers</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dirty="0" smtClean="0">
                          <a:latin typeface="Alexandria Medium" pitchFamily="2" charset="-78"/>
                          <a:cs typeface="Alexandria Medium" pitchFamily="2" charset="-78"/>
                        </a:rPr>
                        <a:t>Cap</a:t>
                      </a:r>
                      <a:r>
                        <a:rPr sz="1400" b="1" spc="-5" dirty="0" smtClean="0">
                          <a:latin typeface="Alexandria Medium" pitchFamily="2" charset="-78"/>
                          <a:cs typeface="Alexandria Medium" pitchFamily="2" charset="-78"/>
                        </a:rPr>
                        <a:t>tu</a:t>
                      </a:r>
                      <a:r>
                        <a:rPr sz="1400" b="1" spc="-10"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es</a:t>
                      </a:r>
                      <a:r>
                        <a:rPr sz="1400" b="1" spc="10" dirty="0" smtClean="0">
                          <a:latin typeface="Alexandria Medium" pitchFamily="2" charset="-78"/>
                          <a:cs typeface="Alexandria Medium" pitchFamily="2" charset="-78"/>
                        </a:rPr>
                        <a:t> </a:t>
                      </a:r>
                      <a:r>
                        <a:rPr sz="1400" b="1" spc="-15" dirty="0" smtClean="0">
                          <a:latin typeface="Alexandria Medium" pitchFamily="2" charset="-78"/>
                          <a:cs typeface="Alexandria Medium" pitchFamily="2" charset="-78"/>
                        </a:rPr>
                        <a:t>k</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yst</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15" dirty="0" smtClean="0">
                          <a:latin typeface="Alexandria Medium" pitchFamily="2" charset="-78"/>
                          <a:cs typeface="Alexandria Medium" pitchFamily="2" charset="-78"/>
                        </a:rPr>
                        <a:t>k</a:t>
                      </a:r>
                      <a:r>
                        <a:rPr sz="1400" b="1" spc="0" dirty="0" smtClean="0">
                          <a:latin typeface="Alexandria Medium" pitchFamily="2" charset="-78"/>
                          <a:cs typeface="Alexandria Medium" pitchFamily="2" charset="-78"/>
                        </a:rPr>
                        <a:t>es</a:t>
                      </a:r>
                      <a:r>
                        <a:rPr sz="1400" b="1" spc="3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n</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a:t>
                      </a:r>
                      <a:r>
                        <a:rPr sz="1400" b="1" spc="0" dirty="0" smtClean="0">
                          <a:latin typeface="Alexandria Medium" pitchFamily="2" charset="-78"/>
                          <a:cs typeface="Alexandria Medium" pitchFamily="2" charset="-78"/>
                        </a:rPr>
                        <a:t>mp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m</a:t>
                      </a:r>
                      <a:r>
                        <a:rPr sz="1400" b="1" spc="-5" dirty="0" smtClean="0">
                          <a:latin typeface="Alexandria Medium" pitchFamily="2" charset="-78"/>
                          <a:cs typeface="Alexandria Medium" pitchFamily="2" charset="-78"/>
                        </a:rPr>
                        <a:t>is</a:t>
                      </a:r>
                      <a:r>
                        <a:rPr sz="1400" b="1" spc="0" dirty="0" smtClean="0">
                          <a:latin typeface="Alexandria Medium" pitchFamily="2" charset="-78"/>
                          <a:cs typeface="Alexandria Medium" pitchFamily="2" charset="-78"/>
                        </a:rPr>
                        <a:t>ed</a:t>
                      </a:r>
                      <a:r>
                        <a:rPr sz="1400" b="1" spc="5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syst</a:t>
                      </a:r>
                      <a:r>
                        <a:rPr sz="1400" b="1" spc="0" dirty="0" smtClean="0">
                          <a:latin typeface="Alexandria Medium" pitchFamily="2" charset="-78"/>
                          <a:cs typeface="Alexandria Medium" pitchFamily="2" charset="-78"/>
                        </a:rPr>
                        <a:t>em</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10"/>
                  </a:ext>
                </a:extLst>
              </a:tr>
              <a:tr h="464791">
                <a:tc>
                  <a:txBody>
                    <a:bodyPr/>
                    <a:lstStyle/>
                    <a:p>
                      <a:pPr marL="74930">
                        <a:lnSpc>
                          <a:spcPct val="100000"/>
                        </a:lnSpc>
                      </a:pPr>
                      <a:r>
                        <a:rPr sz="1400" spc="-55" dirty="0" smtClean="0">
                          <a:latin typeface="Alexandria Medium" pitchFamily="2" charset="-78"/>
                          <a:cs typeface="Alexandria Medium" pitchFamily="2" charset="-78"/>
                        </a:rPr>
                        <a:t>Z</a:t>
                      </a:r>
                      <a:r>
                        <a:rPr sz="1400" spc="-5" dirty="0" smtClean="0">
                          <a:latin typeface="Alexandria Medium" pitchFamily="2" charset="-78"/>
                          <a:cs typeface="Alexandria Medium" pitchFamily="2" charset="-78"/>
                        </a:rPr>
                        <a:t>o</a:t>
                      </a:r>
                      <a:r>
                        <a:rPr sz="1400" spc="0" dirty="0" smtClean="0">
                          <a:latin typeface="Alexandria Medium" pitchFamily="2" charset="-78"/>
                          <a:cs typeface="Alexandria Medium" pitchFamily="2" charset="-78"/>
                        </a:rPr>
                        <a:t>mb</a:t>
                      </a:r>
                      <a:r>
                        <a:rPr sz="1400" spc="-5" dirty="0" smtClean="0">
                          <a:latin typeface="Alexandria Medium" pitchFamily="2" charset="-78"/>
                          <a:cs typeface="Alexandria Medium" pitchFamily="2" charset="-78"/>
                        </a:rPr>
                        <a:t>i</a:t>
                      </a:r>
                      <a:r>
                        <a:rPr sz="1400" spc="0" dirty="0" smtClean="0">
                          <a:latin typeface="Alexandria Medium" pitchFamily="2" charset="-78"/>
                          <a:cs typeface="Alexandria Medium" pitchFamily="2" charset="-78"/>
                        </a:rPr>
                        <a:t>e</a:t>
                      </a:r>
                      <a:endParaRPr sz="1400" dirty="0">
                        <a:latin typeface="Alexandria Medium" pitchFamily="2" charset="-78"/>
                        <a:cs typeface="Alexandria Medium" pitchFamily="2" charset="-78"/>
                      </a:endParaRPr>
                    </a:p>
                  </a:txBody>
                  <a:tcPr marL="0" marR="0" marT="0" marB="0" anchor="ctr"/>
                </a:tc>
                <a:tc>
                  <a:txBody>
                    <a:bodyPr/>
                    <a:lstStyle/>
                    <a:p>
                      <a:pPr marL="75565" marR="262890">
                        <a:lnSpc>
                          <a:spcPct val="100000"/>
                        </a:lnSpc>
                      </a:pPr>
                      <a:r>
                        <a:rPr sz="1400" b="1" spc="-5"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g</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a:t>
                      </a:r>
                      <a:r>
                        <a:rPr sz="1400" b="1" spc="2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cti</a:t>
                      </a:r>
                      <a:r>
                        <a:rPr sz="1400" b="1" spc="-40" dirty="0" smtClean="0">
                          <a:latin typeface="Alexandria Medium" pitchFamily="2" charset="-78"/>
                          <a:cs typeface="Alexandria Medium" pitchFamily="2" charset="-78"/>
                        </a:rPr>
                        <a:t>v</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ed</a:t>
                      </a:r>
                      <a:r>
                        <a:rPr sz="1400" b="1" spc="3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n</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an</a:t>
                      </a:r>
                      <a:r>
                        <a:rPr sz="1400" b="1" spc="-1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in</a:t>
                      </a:r>
                      <a:r>
                        <a:rPr sz="1400" b="1" spc="-20" dirty="0" smtClean="0">
                          <a:latin typeface="Alexandria Medium" pitchFamily="2" charset="-78"/>
                          <a:cs typeface="Alexandria Medium" pitchFamily="2" charset="-78"/>
                        </a:rPr>
                        <a:t>f</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ct</a:t>
                      </a:r>
                      <a:r>
                        <a:rPr sz="1400" b="1" spc="0" dirty="0" smtClean="0">
                          <a:latin typeface="Alexandria Medium" pitchFamily="2" charset="-78"/>
                          <a:cs typeface="Alexandria Medium" pitchFamily="2" charset="-78"/>
                        </a:rPr>
                        <a:t>ed</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ma</a:t>
                      </a:r>
                      <a:r>
                        <a:rPr sz="1400" b="1" spc="-5" dirty="0" smtClean="0">
                          <a:latin typeface="Alexandria Medium" pitchFamily="2" charset="-78"/>
                          <a:cs typeface="Alexandria Medium" pitchFamily="2" charset="-78"/>
                        </a:rPr>
                        <a:t>chin</a:t>
                      </a:r>
                      <a:r>
                        <a:rPr sz="1400" b="1" spc="0" dirty="0" smtClean="0">
                          <a:latin typeface="Alexandria Medium" pitchFamily="2" charset="-78"/>
                          <a:cs typeface="Alexandria Medium" pitchFamily="2" charset="-78"/>
                        </a:rPr>
                        <a:t>e </a:t>
                      </a:r>
                      <a:r>
                        <a:rPr sz="1400" b="1" spc="-5" dirty="0" smtClean="0">
                          <a:latin typeface="Alexandria Medium" pitchFamily="2" charset="-78"/>
                          <a:cs typeface="Alexandria Medium" pitchFamily="2" charset="-78"/>
                        </a:rPr>
                        <a:t>th</a:t>
                      </a:r>
                      <a:r>
                        <a:rPr sz="1400" b="1" spc="0" dirty="0" smtClean="0">
                          <a:latin typeface="Alexandria Medium" pitchFamily="2" charset="-78"/>
                          <a:cs typeface="Alexandria Medium" pitchFamily="2" charset="-78"/>
                        </a:rPr>
                        <a:t>at</a:t>
                      </a:r>
                      <a:r>
                        <a:rPr sz="1400" b="1" spc="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i</a:t>
                      </a:r>
                      <a:r>
                        <a:rPr sz="1400" b="1" spc="0" dirty="0" smtClean="0">
                          <a:latin typeface="Alexandria Medium" pitchFamily="2" charset="-78"/>
                          <a:cs typeface="Alexandria Medium" pitchFamily="2" charset="-78"/>
                        </a:rPr>
                        <a:t>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cti</a:t>
                      </a:r>
                      <a:r>
                        <a:rPr sz="1400" b="1" spc="-40" dirty="0" smtClean="0">
                          <a:latin typeface="Alexandria Medium" pitchFamily="2" charset="-78"/>
                          <a:cs typeface="Alexandria Medium" pitchFamily="2" charset="-78"/>
                        </a:rPr>
                        <a:t>v</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ed</a:t>
                      </a:r>
                      <a:r>
                        <a:rPr sz="1400" b="1" spc="3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 </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unc</a:t>
                      </a:r>
                      <a:r>
                        <a:rPr sz="1400" b="1" spc="0" dirty="0" smtClean="0">
                          <a:latin typeface="Alexandria Medium" pitchFamily="2" charset="-78"/>
                          <a:cs typeface="Alexandria Medium" pitchFamily="2" charset="-78"/>
                        </a:rPr>
                        <a:t>h a</a:t>
                      </a:r>
                      <a:r>
                        <a:rPr sz="1400" b="1" spc="-20"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ck</a:t>
                      </a:r>
                      <a:r>
                        <a:rPr sz="1400" b="1" spc="0" dirty="0" smtClean="0">
                          <a:latin typeface="Alexandria Medium" pitchFamily="2" charset="-78"/>
                          <a:cs typeface="Alexandria Medium" pitchFamily="2" charset="-78"/>
                        </a:rPr>
                        <a:t>s</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n</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oth</a:t>
                      </a:r>
                      <a:r>
                        <a:rPr sz="1400" b="1" spc="0" dirty="0" smtClean="0">
                          <a:latin typeface="Alexandria Medium" pitchFamily="2" charset="-78"/>
                          <a:cs typeface="Alexandria Medium" pitchFamily="2" charset="-78"/>
                        </a:rPr>
                        <a:t>er</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ma</a:t>
                      </a:r>
                      <a:r>
                        <a:rPr sz="1400" b="1" spc="-5" dirty="0" smtClean="0">
                          <a:latin typeface="Alexandria Medium" pitchFamily="2" charset="-78"/>
                          <a:cs typeface="Alexandria Medium" pitchFamily="2" charset="-78"/>
                        </a:rPr>
                        <a:t>chin</a:t>
                      </a:r>
                      <a:r>
                        <a:rPr sz="1400" b="1" spc="0" dirty="0" smtClean="0">
                          <a:latin typeface="Alexandria Medium" pitchFamily="2" charset="-78"/>
                          <a:cs typeface="Alexandria Medium" pitchFamily="2" charset="-78"/>
                        </a:rPr>
                        <a:t>es</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11"/>
                  </a:ext>
                </a:extLst>
              </a:tr>
              <a:tr h="492469">
                <a:tc>
                  <a:txBody>
                    <a:bodyPr/>
                    <a:lstStyle/>
                    <a:p>
                      <a:pPr marL="74930">
                        <a:lnSpc>
                          <a:spcPct val="100000"/>
                        </a:lnSpc>
                      </a:pPr>
                      <a:r>
                        <a:rPr sz="1400" dirty="0" smtClean="0">
                          <a:latin typeface="Alexandria Medium" pitchFamily="2" charset="-78"/>
                          <a:cs typeface="Alexandria Medium" pitchFamily="2" charset="-78"/>
                        </a:rPr>
                        <a:t>Rootkit</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tabLst>
                          <a:tab pos="5863590" algn="r"/>
                        </a:tabLst>
                      </a:pPr>
                      <a:r>
                        <a:rPr sz="1400" b="1" dirty="0" smtClean="0">
                          <a:latin typeface="Alexandria Medium" pitchFamily="2" charset="-78"/>
                          <a:cs typeface="Alexandria Medium" pitchFamily="2" charset="-78"/>
                        </a:rPr>
                        <a:t>Set</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of</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hacker</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tools used</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after</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attacker</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has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b</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oken</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into</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 computer</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s</a:t>
                      </a:r>
                      <a:r>
                        <a:rPr sz="1400" b="1" spc="-20" dirty="0" smtClean="0">
                          <a:latin typeface="Alexandria Medium" pitchFamily="2" charset="-78"/>
                          <a:cs typeface="Alexandria Medium" pitchFamily="2" charset="-78"/>
                        </a:rPr>
                        <a:t>y</a:t>
                      </a:r>
                      <a:r>
                        <a:rPr sz="1400" b="1" spc="0" dirty="0" smtClean="0">
                          <a:latin typeface="Alexandria Medium" pitchFamily="2" charset="-78"/>
                          <a:cs typeface="Alexandria Medium" pitchFamily="2" charset="-78"/>
                        </a:rPr>
                        <a:t>stem</a:t>
                      </a:r>
                      <a:r>
                        <a:rPr sz="1400" b="1" spc="2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and</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gained</a:t>
                      </a:r>
                      <a:r>
                        <a:rPr sz="1400" b="1" spc="-1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oo</a:t>
                      </a:r>
                      <a:r>
                        <a:rPr sz="1400" b="1" spc="25"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a:t>
                      </a:r>
                      <a:r>
                        <a:rPr sz="1400" b="1" spc="0" dirty="0" smtClean="0">
                          <a:latin typeface="Alexandria Medium" pitchFamily="2" charset="-78"/>
                          <a:cs typeface="Alexandria Medium" pitchFamily="2" charset="-78"/>
                        </a:rPr>
                        <a:t>level access</a:t>
                      </a:r>
                      <a:r>
                        <a:rPr sz="1700" b="1" spc="0" baseline="-32051" dirty="0" smtClean="0">
                          <a:latin typeface="Alexandria Medium" pitchFamily="2" charset="-78"/>
                          <a:cs typeface="Alexandria Medium" pitchFamily="2" charset="-78"/>
                        </a:rPr>
                        <a:t> 	</a:t>
                      </a:r>
                      <a:endParaRPr sz="1700" b="1" baseline="-3205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4089465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22867"/>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Types of </a:t>
            </a:r>
            <a:r>
              <a:rPr lang="en-US" sz="2400" dirty="0" smtClean="0">
                <a:latin typeface="Alexandria ExtraBold" pitchFamily="2" charset="-78"/>
                <a:ea typeface="Calibri"/>
                <a:cs typeface="Alexandria ExtraBold" pitchFamily="2" charset="-78"/>
                <a:sym typeface="Calibri"/>
              </a:rPr>
              <a:t>Malware </a:t>
            </a:r>
            <a:r>
              <a:rPr lang="en-US" sz="2400" dirty="0">
                <a:latin typeface="Alexandria ExtraBold" pitchFamily="2" charset="-78"/>
                <a:ea typeface="Calibri"/>
                <a:cs typeface="Alexandria ExtraBold" pitchFamily="2" charset="-78"/>
                <a:sym typeface="Calibri"/>
              </a:rPr>
              <a:t> (cont.)</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graphicFrame>
        <p:nvGraphicFramePr>
          <p:cNvPr id="2" name="Table 1"/>
          <p:cNvGraphicFramePr>
            <a:graphicFrameLocks noGrp="1"/>
          </p:cNvGraphicFramePr>
          <p:nvPr>
            <p:extLst>
              <p:ext uri="{D42A27DB-BD31-4B8C-83A1-F6EECF244321}">
                <p14:modId xmlns:p14="http://schemas.microsoft.com/office/powerpoint/2010/main" val="743386774"/>
              </p:ext>
            </p:extLst>
          </p:nvPr>
        </p:nvGraphicFramePr>
        <p:xfrm>
          <a:off x="1073817" y="1727260"/>
          <a:ext cx="10185230" cy="3882806"/>
        </p:xfrm>
        <a:graphic>
          <a:graphicData uri="http://schemas.openxmlformats.org/drawingml/2006/table">
            <a:tbl>
              <a:tblPr firstRow="1" firstCol="1" lastRow="1" lastCol="1" bandRow="1" bandCol="1">
                <a:tableStyleId>{793D81CF-94F2-401A-BA57-92F5A7B2D0C5}</a:tableStyleId>
              </a:tblPr>
              <a:tblGrid>
                <a:gridCol w="3417503">
                  <a:extLst>
                    <a:ext uri="{9D8B030D-6E8A-4147-A177-3AD203B41FA5}">
                      <a16:colId xmlns:a16="http://schemas.microsoft.com/office/drawing/2014/main" val="3703109329"/>
                    </a:ext>
                  </a:extLst>
                </a:gridCol>
                <a:gridCol w="6767727">
                  <a:extLst>
                    <a:ext uri="{9D8B030D-6E8A-4147-A177-3AD203B41FA5}">
                      <a16:colId xmlns:a16="http://schemas.microsoft.com/office/drawing/2014/main" val="3521811378"/>
                    </a:ext>
                  </a:extLst>
                </a:gridCol>
              </a:tblGrid>
              <a:tr h="613034">
                <a:tc>
                  <a:txBody>
                    <a:bodyPr/>
                    <a:lstStyle/>
                    <a:p>
                      <a:pPr marL="0" marR="0" algn="ctr">
                        <a:lnSpc>
                          <a:spcPct val="107000"/>
                        </a:lnSpc>
                        <a:spcBef>
                          <a:spcPts val="0"/>
                        </a:spcBef>
                        <a:spcAft>
                          <a:spcPts val="3500"/>
                        </a:spcAft>
                        <a:tabLst>
                          <a:tab pos="1480820" algn="l"/>
                        </a:tabLst>
                      </a:pPr>
                      <a:r>
                        <a:rPr lang="en-US" sz="1800" i="1" dirty="0">
                          <a:effectLst/>
                          <a:latin typeface="Alexandria Medium" pitchFamily="2" charset="-78"/>
                          <a:cs typeface="Alexandria Medium" pitchFamily="2" charset="-78"/>
                        </a:rPr>
                        <a:t>Code Type</a:t>
                      </a:r>
                      <a:endParaRPr lang="en-US" sz="1800" i="1" dirty="0">
                        <a:solidFill>
                          <a:srgbClr val="000000"/>
                        </a:solidFill>
                        <a:effectLst/>
                        <a:latin typeface="Alexandria Medium" pitchFamily="2" charset="-78"/>
                        <a:ea typeface="Calibri" panose="020F0502020204030204" pitchFamily="34" charset="0"/>
                        <a:cs typeface="Alexandria Medium"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D31"/>
                    </a:solidFill>
                  </a:tcPr>
                </a:tc>
                <a:tc>
                  <a:txBody>
                    <a:bodyPr/>
                    <a:lstStyle/>
                    <a:p>
                      <a:pPr marL="0" marR="0" algn="ctr">
                        <a:lnSpc>
                          <a:spcPct val="107000"/>
                        </a:lnSpc>
                        <a:spcBef>
                          <a:spcPts val="0"/>
                        </a:spcBef>
                        <a:spcAft>
                          <a:spcPts val="3500"/>
                        </a:spcAft>
                        <a:tabLst>
                          <a:tab pos="1480820" algn="l"/>
                        </a:tabLst>
                      </a:pPr>
                      <a:r>
                        <a:rPr lang="en-US" sz="1800" i="1" dirty="0" smtClean="0">
                          <a:effectLst/>
                          <a:latin typeface="Alexandria Medium" pitchFamily="2" charset="-78"/>
                          <a:cs typeface="Alexandria Medium" pitchFamily="2" charset="-78"/>
                        </a:rPr>
                        <a:t>Characteristics</a:t>
                      </a:r>
                      <a:endParaRPr lang="en-US" sz="1800" i="1" dirty="0">
                        <a:solidFill>
                          <a:srgbClr val="000000"/>
                        </a:solidFill>
                        <a:effectLst/>
                        <a:latin typeface="Alexandria Medium" pitchFamily="2" charset="-78"/>
                        <a:ea typeface="Calibri" panose="020F0502020204030204" pitchFamily="34" charset="0"/>
                        <a:cs typeface="Alexandria Medium"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D31"/>
                    </a:solidFill>
                  </a:tcPr>
                </a:tc>
                <a:extLst>
                  <a:ext uri="{0D108BD9-81ED-4DB2-BD59-A6C34878D82A}">
                    <a16:rowId xmlns:a16="http://schemas.microsoft.com/office/drawing/2014/main" val="890498663"/>
                  </a:ext>
                </a:extLst>
              </a:tr>
              <a:tr h="521079">
                <a:tc>
                  <a:txBody>
                    <a:bodyPr/>
                    <a:lstStyle/>
                    <a:p>
                      <a:pPr marL="0" marR="0" indent="228600">
                        <a:lnSpc>
                          <a:spcPts val="1100"/>
                        </a:lnSpc>
                        <a:spcBef>
                          <a:spcPts val="0"/>
                        </a:spcBef>
                        <a:spcAft>
                          <a:spcPts val="300"/>
                        </a:spcAft>
                      </a:pPr>
                      <a:r>
                        <a:rPr lang="en-US" sz="1600">
                          <a:effectLst/>
                          <a:latin typeface="Alexandria Medium" pitchFamily="2" charset="-78"/>
                          <a:cs typeface="Alexandria Medium" pitchFamily="2" charset="-78"/>
                        </a:rPr>
                        <a:t>Rabbit</a:t>
                      </a:r>
                      <a:endParaRPr lang="en-US" sz="1400">
                        <a:effectLst/>
                        <a:latin typeface="Alexandria Medium" pitchFamily="2" charset="-78"/>
                        <a:ea typeface="Calibri" panose="020F0502020204030204" pitchFamily="34" charset="0"/>
                        <a:cs typeface="Alexandria Medium"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107000"/>
                        </a:lnSpc>
                        <a:spcBef>
                          <a:spcPts val="0"/>
                        </a:spcBef>
                        <a:spcAft>
                          <a:spcPts val="600"/>
                        </a:spcAft>
                        <a:tabLst>
                          <a:tab pos="1480820" algn="l"/>
                        </a:tabLst>
                      </a:pPr>
                      <a:r>
                        <a:rPr lang="en-US" sz="1400" b="0" dirty="0">
                          <a:effectLst/>
                          <a:latin typeface="Alexandria" pitchFamily="2" charset="-78"/>
                          <a:cs typeface="Alexandria" pitchFamily="2" charset="-78"/>
                        </a:rPr>
                        <a:t>Code that replicates itself without limit to exhaust resources</a:t>
                      </a:r>
                      <a:endParaRPr lang="en-US" sz="2400" b="0" i="1" dirty="0">
                        <a:solidFill>
                          <a:srgbClr val="000000"/>
                        </a:solidFill>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0602664"/>
                  </a:ext>
                </a:extLst>
              </a:tr>
              <a:tr h="521079">
                <a:tc>
                  <a:txBody>
                    <a:bodyPr/>
                    <a:lstStyle/>
                    <a:p>
                      <a:pPr marL="0" marR="0" indent="228600">
                        <a:lnSpc>
                          <a:spcPts val="1100"/>
                        </a:lnSpc>
                        <a:spcBef>
                          <a:spcPts val="0"/>
                        </a:spcBef>
                        <a:spcAft>
                          <a:spcPts val="300"/>
                        </a:spcAft>
                      </a:pPr>
                      <a:r>
                        <a:rPr lang="en-US" sz="1600" dirty="0">
                          <a:effectLst/>
                          <a:latin typeface="Alexandria Medium" pitchFamily="2" charset="-78"/>
                          <a:cs typeface="Alexandria Medium" pitchFamily="2" charset="-78"/>
                        </a:rPr>
                        <a:t>Time bomb</a:t>
                      </a:r>
                      <a:endParaRPr lang="en-US" sz="1400" dirty="0">
                        <a:effectLst/>
                        <a:latin typeface="Alexandria Medium" pitchFamily="2" charset="-78"/>
                        <a:ea typeface="Calibri" panose="020F0502020204030204" pitchFamily="34" charset="0"/>
                        <a:cs typeface="Alexandria Medium"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107000"/>
                        </a:lnSpc>
                        <a:spcBef>
                          <a:spcPts val="0"/>
                        </a:spcBef>
                        <a:spcAft>
                          <a:spcPts val="600"/>
                        </a:spcAft>
                        <a:tabLst>
                          <a:tab pos="1480820" algn="l"/>
                        </a:tabLst>
                      </a:pPr>
                      <a:r>
                        <a:rPr lang="en-US" sz="1400" b="0">
                          <a:effectLst/>
                          <a:latin typeface="Alexandria" pitchFamily="2" charset="-78"/>
                          <a:cs typeface="Alexandria" pitchFamily="2" charset="-78"/>
                        </a:rPr>
                        <a:t>Code that triggers action when a predetermined time occurs</a:t>
                      </a:r>
                      <a:endParaRPr lang="en-US" sz="2400" b="0" i="1">
                        <a:solidFill>
                          <a:srgbClr val="000000"/>
                        </a:solidFill>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82582058"/>
                  </a:ext>
                </a:extLst>
              </a:tr>
              <a:tr h="538704">
                <a:tc>
                  <a:txBody>
                    <a:bodyPr/>
                    <a:lstStyle/>
                    <a:p>
                      <a:pPr marL="0" marR="0" indent="228600">
                        <a:lnSpc>
                          <a:spcPts val="1100"/>
                        </a:lnSpc>
                        <a:spcBef>
                          <a:spcPts val="0"/>
                        </a:spcBef>
                        <a:spcAft>
                          <a:spcPts val="300"/>
                        </a:spcAft>
                      </a:pPr>
                      <a:r>
                        <a:rPr lang="en-US" sz="1600">
                          <a:effectLst/>
                          <a:latin typeface="Alexandria Medium" pitchFamily="2" charset="-78"/>
                          <a:cs typeface="Alexandria Medium" pitchFamily="2" charset="-78"/>
                        </a:rPr>
                        <a:t>Dropper</a:t>
                      </a:r>
                      <a:endParaRPr lang="en-US" sz="1400">
                        <a:effectLst/>
                        <a:latin typeface="Alexandria Medium" pitchFamily="2" charset="-78"/>
                        <a:ea typeface="Calibri" panose="020F0502020204030204" pitchFamily="34" charset="0"/>
                        <a:cs typeface="Alexandria Medium"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107000"/>
                        </a:lnSpc>
                        <a:spcBef>
                          <a:spcPts val="0"/>
                        </a:spcBef>
                        <a:spcAft>
                          <a:spcPts val="600"/>
                        </a:spcAft>
                        <a:tabLst>
                          <a:tab pos="1480820" algn="l"/>
                        </a:tabLst>
                      </a:pPr>
                      <a:r>
                        <a:rPr lang="en-US" sz="1400" b="0">
                          <a:effectLst/>
                          <a:latin typeface="Alexandria" pitchFamily="2" charset="-78"/>
                          <a:cs typeface="Alexandria" pitchFamily="2" charset="-78"/>
                        </a:rPr>
                        <a:t>Transfer agent code only to drop other malicious code, such as virus or Trojan horse</a:t>
                      </a:r>
                      <a:endParaRPr lang="en-US" sz="2400" b="0" i="1">
                        <a:solidFill>
                          <a:srgbClr val="000000"/>
                        </a:solidFill>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15508607"/>
                  </a:ext>
                </a:extLst>
              </a:tr>
              <a:tr h="736408">
                <a:tc>
                  <a:txBody>
                    <a:bodyPr/>
                    <a:lstStyle/>
                    <a:p>
                      <a:pPr marL="0" marR="0" indent="228600">
                        <a:lnSpc>
                          <a:spcPts val="1100"/>
                        </a:lnSpc>
                        <a:spcBef>
                          <a:spcPts val="0"/>
                        </a:spcBef>
                        <a:spcAft>
                          <a:spcPts val="300"/>
                        </a:spcAft>
                      </a:pPr>
                      <a:r>
                        <a:rPr lang="en-US" sz="1600" dirty="0">
                          <a:effectLst/>
                          <a:latin typeface="Alexandria Medium" pitchFamily="2" charset="-78"/>
                          <a:cs typeface="Alexandria Medium" pitchFamily="2" charset="-78"/>
                        </a:rPr>
                        <a:t>Hostile mobile code agent</a:t>
                      </a:r>
                      <a:endParaRPr lang="en-US" sz="1400" dirty="0">
                        <a:effectLst/>
                        <a:latin typeface="Alexandria Medium" pitchFamily="2" charset="-78"/>
                        <a:ea typeface="Calibri" panose="020F0502020204030204" pitchFamily="34" charset="0"/>
                        <a:cs typeface="Alexandria Medium"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107000"/>
                        </a:lnSpc>
                        <a:spcBef>
                          <a:spcPts val="0"/>
                        </a:spcBef>
                        <a:spcAft>
                          <a:spcPts val="600"/>
                        </a:spcAft>
                        <a:tabLst>
                          <a:tab pos="1480820" algn="l"/>
                        </a:tabLst>
                      </a:pPr>
                      <a:r>
                        <a:rPr lang="en-US" sz="1400" b="0" dirty="0">
                          <a:effectLst/>
                          <a:latin typeface="Alexandria" pitchFamily="2" charset="-78"/>
                          <a:cs typeface="Alexandria" pitchFamily="2" charset="-78"/>
                        </a:rPr>
                        <a:t>Code communicated semi-autonomously by programs transmitted through the web</a:t>
                      </a:r>
                      <a:endParaRPr lang="en-US" sz="2400" b="0" i="1" dirty="0">
                        <a:solidFill>
                          <a:srgbClr val="000000"/>
                        </a:solidFill>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78612711"/>
                  </a:ext>
                </a:extLst>
              </a:tr>
              <a:tr h="952502">
                <a:tc>
                  <a:txBody>
                    <a:bodyPr/>
                    <a:lstStyle/>
                    <a:p>
                      <a:pPr marL="396875" marR="0" indent="-166688">
                        <a:lnSpc>
                          <a:spcPct val="100000"/>
                        </a:lnSpc>
                        <a:spcBef>
                          <a:spcPts val="0"/>
                        </a:spcBef>
                        <a:spcAft>
                          <a:spcPts val="300"/>
                        </a:spcAft>
                      </a:pPr>
                      <a:r>
                        <a:rPr lang="en-US" sz="1600" dirty="0">
                          <a:effectLst/>
                          <a:latin typeface="Alexandria Medium" pitchFamily="2" charset="-78"/>
                          <a:cs typeface="Alexandria Medium" pitchFamily="2" charset="-78"/>
                        </a:rPr>
                        <a:t>Script attack, JavaScript, Active code attack</a:t>
                      </a:r>
                      <a:endParaRPr lang="en-US" sz="1400" dirty="0">
                        <a:effectLst/>
                        <a:latin typeface="Alexandria Medium" pitchFamily="2" charset="-78"/>
                        <a:ea typeface="Calibri" panose="020F0502020204030204" pitchFamily="34" charset="0"/>
                        <a:cs typeface="Alexandria Medium"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a:lnSpc>
                          <a:spcPct val="107000"/>
                        </a:lnSpc>
                        <a:spcBef>
                          <a:spcPts val="0"/>
                        </a:spcBef>
                        <a:spcAft>
                          <a:spcPts val="600"/>
                        </a:spcAft>
                        <a:tabLst>
                          <a:tab pos="1480820" algn="l"/>
                        </a:tabLst>
                      </a:pPr>
                      <a:r>
                        <a:rPr lang="en-US" sz="1400" b="0" dirty="0">
                          <a:effectLst/>
                          <a:latin typeface="Alexandria" pitchFamily="2" charset="-78"/>
                          <a:cs typeface="Alexandria" pitchFamily="2" charset="-78"/>
                        </a:rPr>
                        <a:t>Malicious code communicated in JavaScript, ActiveX, or another scripting language, downloaded as part of displaying a web page</a:t>
                      </a:r>
                      <a:endParaRPr lang="en-US" sz="2400" b="0" i="1" dirty="0">
                        <a:solidFill>
                          <a:srgbClr val="000000"/>
                        </a:solidFill>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599545714"/>
                  </a:ext>
                </a:extLst>
              </a:tr>
            </a:tbl>
          </a:graphicData>
        </a:graphic>
      </p:graphicFrame>
    </p:spTree>
    <p:extLst>
      <p:ext uri="{BB962C8B-B14F-4D97-AF65-F5344CB8AC3E}">
        <p14:creationId xmlns:p14="http://schemas.microsoft.com/office/powerpoint/2010/main" val="316284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22867"/>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Types of </a:t>
            </a:r>
            <a:r>
              <a:rPr lang="en-US" sz="2400" dirty="0" smtClean="0">
                <a:latin typeface="Alexandria ExtraBold" pitchFamily="2" charset="-78"/>
                <a:ea typeface="Calibri"/>
                <a:cs typeface="Alexandria ExtraBold" pitchFamily="2" charset="-78"/>
                <a:sym typeface="Calibri"/>
              </a:rPr>
              <a:t>Malware</a:t>
            </a:r>
            <a:r>
              <a:rPr lang="ar-YE" sz="2400" dirty="0" smtClean="0">
                <a:latin typeface="Alexandria ExtraBold" pitchFamily="2" charset="-78"/>
                <a:ea typeface="Calibri"/>
                <a:cs typeface="Alexandria ExtraBold" pitchFamily="2" charset="-78"/>
                <a:sym typeface="Calibri"/>
              </a:rPr>
              <a:t> </a:t>
            </a:r>
            <a:r>
              <a:rPr lang="en-US" sz="2400" dirty="0" smtClean="0">
                <a:latin typeface="Alexandria ExtraBold" pitchFamily="2" charset="-78"/>
                <a:ea typeface="Calibri"/>
                <a:cs typeface="Alexandria ExtraBold" pitchFamily="2" charset="-78"/>
                <a:sym typeface="Calibri"/>
              </a:rPr>
              <a:t> (cont.)</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graphicFrame>
        <p:nvGraphicFramePr>
          <p:cNvPr id="2" name="Table 1"/>
          <p:cNvGraphicFramePr>
            <a:graphicFrameLocks noGrp="1"/>
          </p:cNvGraphicFramePr>
          <p:nvPr>
            <p:extLst>
              <p:ext uri="{D42A27DB-BD31-4B8C-83A1-F6EECF244321}">
                <p14:modId xmlns:p14="http://schemas.microsoft.com/office/powerpoint/2010/main" val="3168266600"/>
              </p:ext>
            </p:extLst>
          </p:nvPr>
        </p:nvGraphicFramePr>
        <p:xfrm>
          <a:off x="1004887" y="1433250"/>
          <a:ext cx="10185230" cy="4701669"/>
        </p:xfrm>
        <a:graphic>
          <a:graphicData uri="http://schemas.openxmlformats.org/drawingml/2006/table">
            <a:tbl>
              <a:tblPr firstRow="1" firstCol="1" lastRow="1" lastCol="1" bandRow="1" bandCol="1">
                <a:tableStyleId>{793D81CF-94F2-401A-BA57-92F5A7B2D0C5}</a:tableStyleId>
              </a:tblPr>
              <a:tblGrid>
                <a:gridCol w="2599550">
                  <a:extLst>
                    <a:ext uri="{9D8B030D-6E8A-4147-A177-3AD203B41FA5}">
                      <a16:colId xmlns:a16="http://schemas.microsoft.com/office/drawing/2014/main" val="3703109329"/>
                    </a:ext>
                  </a:extLst>
                </a:gridCol>
                <a:gridCol w="7585680">
                  <a:extLst>
                    <a:ext uri="{9D8B030D-6E8A-4147-A177-3AD203B41FA5}">
                      <a16:colId xmlns:a16="http://schemas.microsoft.com/office/drawing/2014/main" val="3521811378"/>
                    </a:ext>
                  </a:extLst>
                </a:gridCol>
              </a:tblGrid>
              <a:tr h="523926">
                <a:tc>
                  <a:txBody>
                    <a:bodyPr/>
                    <a:lstStyle/>
                    <a:p>
                      <a:pPr marL="0" marR="0" algn="ctr">
                        <a:lnSpc>
                          <a:spcPct val="107000"/>
                        </a:lnSpc>
                        <a:spcBef>
                          <a:spcPts val="0"/>
                        </a:spcBef>
                        <a:spcAft>
                          <a:spcPts val="3500"/>
                        </a:spcAft>
                        <a:tabLst>
                          <a:tab pos="1480820" algn="l"/>
                        </a:tabLst>
                      </a:pPr>
                      <a:r>
                        <a:rPr lang="en-US" sz="1800" i="1" dirty="0">
                          <a:effectLst/>
                          <a:latin typeface="Alexandria Medium" pitchFamily="2" charset="-78"/>
                          <a:cs typeface="Alexandria Medium" pitchFamily="2" charset="-78"/>
                        </a:rPr>
                        <a:t>Code Type</a:t>
                      </a:r>
                      <a:endParaRPr lang="en-US" sz="1800" i="1" dirty="0">
                        <a:solidFill>
                          <a:srgbClr val="000000"/>
                        </a:solidFill>
                        <a:effectLst/>
                        <a:latin typeface="Alexandria Medium" pitchFamily="2" charset="-78"/>
                        <a:ea typeface="Calibri" panose="020F0502020204030204" pitchFamily="34" charset="0"/>
                        <a:cs typeface="Alexandria Medium"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D31"/>
                    </a:solidFill>
                  </a:tcPr>
                </a:tc>
                <a:tc>
                  <a:txBody>
                    <a:bodyPr/>
                    <a:lstStyle/>
                    <a:p>
                      <a:pPr marL="0" marR="0" algn="ctr">
                        <a:lnSpc>
                          <a:spcPct val="107000"/>
                        </a:lnSpc>
                        <a:spcBef>
                          <a:spcPts val="0"/>
                        </a:spcBef>
                        <a:spcAft>
                          <a:spcPts val="3500"/>
                        </a:spcAft>
                        <a:tabLst>
                          <a:tab pos="1480820" algn="l"/>
                        </a:tabLst>
                      </a:pPr>
                      <a:r>
                        <a:rPr lang="en-US" sz="1800" i="1" dirty="0" smtClean="0">
                          <a:effectLst/>
                          <a:latin typeface="Alexandria Medium" pitchFamily="2" charset="-78"/>
                          <a:cs typeface="Alexandria Medium" pitchFamily="2" charset="-78"/>
                        </a:rPr>
                        <a:t>Characteristics</a:t>
                      </a:r>
                      <a:endParaRPr lang="en-US" sz="1800" i="1" dirty="0">
                        <a:solidFill>
                          <a:srgbClr val="000000"/>
                        </a:solidFill>
                        <a:effectLst/>
                        <a:latin typeface="Alexandria Medium" pitchFamily="2" charset="-78"/>
                        <a:ea typeface="Calibri" panose="020F0502020204030204" pitchFamily="34" charset="0"/>
                        <a:cs typeface="Alexandria Medium"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D31"/>
                    </a:solidFill>
                  </a:tcPr>
                </a:tc>
                <a:extLst>
                  <a:ext uri="{0D108BD9-81ED-4DB2-BD59-A6C34878D82A}">
                    <a16:rowId xmlns:a16="http://schemas.microsoft.com/office/drawing/2014/main" val="890498663"/>
                  </a:ext>
                </a:extLst>
              </a:tr>
              <a:tr h="686068">
                <a:tc>
                  <a:txBody>
                    <a:bodyPr/>
                    <a:lstStyle/>
                    <a:p>
                      <a:pPr marL="404813" marR="0" indent="-176213">
                        <a:lnSpc>
                          <a:spcPct val="150000"/>
                        </a:lnSpc>
                        <a:spcBef>
                          <a:spcPts val="0"/>
                        </a:spcBef>
                        <a:spcAft>
                          <a:spcPts val="300"/>
                        </a:spcAft>
                      </a:pPr>
                      <a:r>
                        <a:rPr lang="en-US" sz="1600" b="0" i="0" dirty="0">
                          <a:effectLst/>
                          <a:latin typeface="Alexandria" pitchFamily="2" charset="-78"/>
                          <a:ea typeface="Calibri" panose="020F0502020204030204" pitchFamily="34" charset="0"/>
                          <a:cs typeface="Alexandria" pitchFamily="2" charset="-78"/>
                        </a:rPr>
                        <a:t> </a:t>
                      </a:r>
                      <a:r>
                        <a:rPr lang="en-US" sz="1600" b="0" i="0" dirty="0" smtClean="0">
                          <a:effectLst/>
                          <a:latin typeface="Alexandria" pitchFamily="2" charset="-78"/>
                          <a:ea typeface="Calibri" panose="020F0502020204030204" pitchFamily="34" charset="0"/>
                          <a:cs typeface="Alexandria" pitchFamily="2" charset="-78"/>
                        </a:rPr>
                        <a:t>RAT </a:t>
                      </a:r>
                      <a:r>
                        <a:rPr lang="en-US" sz="1600" b="0" i="0" dirty="0">
                          <a:effectLst/>
                          <a:latin typeface="Alexandria" pitchFamily="2" charset="-78"/>
                          <a:ea typeface="Calibri" panose="020F0502020204030204" pitchFamily="34" charset="0"/>
                          <a:cs typeface="Alexandria" pitchFamily="2" charset="-78"/>
                        </a:rPr>
                        <a:t>(remote access Trojan)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150000"/>
                        </a:lnSpc>
                        <a:spcBef>
                          <a:spcPts val="0"/>
                        </a:spcBef>
                        <a:spcAft>
                          <a:spcPts val="600"/>
                        </a:spcAft>
                        <a:tabLst>
                          <a:tab pos="1480820" algn="l"/>
                        </a:tabLst>
                      </a:pPr>
                      <a:r>
                        <a:rPr lang="en-US" sz="1600" b="0" i="0">
                          <a:solidFill>
                            <a:srgbClr val="000000"/>
                          </a:solidFill>
                          <a:effectLst/>
                          <a:latin typeface="Alexandria" pitchFamily="2" charset="-78"/>
                          <a:ea typeface="Calibri" panose="020F0502020204030204" pitchFamily="34" charset="0"/>
                          <a:cs typeface="Alexandria" pitchFamily="2" charset="-78"/>
                        </a:rPr>
                        <a:t>Trojan horse that, once planted, gives access from remote location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0602664"/>
                  </a:ext>
                </a:extLst>
              </a:tr>
              <a:tr h="686068">
                <a:tc>
                  <a:txBody>
                    <a:bodyPr/>
                    <a:lstStyle/>
                    <a:p>
                      <a:pPr marL="0" marR="0" indent="228600">
                        <a:lnSpc>
                          <a:spcPct val="150000"/>
                        </a:lnSpc>
                        <a:spcBef>
                          <a:spcPts val="0"/>
                        </a:spcBef>
                        <a:spcAft>
                          <a:spcPts val="300"/>
                        </a:spcAft>
                      </a:pPr>
                      <a:r>
                        <a:rPr lang="en-US" sz="1600" b="0" i="0" dirty="0">
                          <a:effectLst/>
                          <a:latin typeface="Alexandria" pitchFamily="2" charset="-78"/>
                          <a:ea typeface="Calibri" panose="020F0502020204030204" pitchFamily="34" charset="0"/>
                          <a:cs typeface="Alexandria" pitchFamily="2" charset="-78"/>
                        </a:rPr>
                        <a:t> </a:t>
                      </a:r>
                      <a:r>
                        <a:rPr lang="en-US" sz="1600" b="0" i="0" dirty="0" smtClean="0">
                          <a:effectLst/>
                          <a:latin typeface="Alexandria" pitchFamily="2" charset="-78"/>
                          <a:ea typeface="Calibri" panose="020F0502020204030204" pitchFamily="34" charset="0"/>
                          <a:cs typeface="Alexandria" pitchFamily="2" charset="-78"/>
                        </a:rPr>
                        <a:t>Bot</a:t>
                      </a:r>
                      <a:endParaRPr lang="en-US" sz="1600" b="0" i="0" dirty="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150000"/>
                        </a:lnSpc>
                        <a:spcBef>
                          <a:spcPts val="0"/>
                        </a:spcBef>
                        <a:spcAft>
                          <a:spcPts val="600"/>
                        </a:spcAft>
                        <a:tabLst>
                          <a:tab pos="1480820" algn="l"/>
                        </a:tabLst>
                      </a:pPr>
                      <a:r>
                        <a:rPr lang="en-US" sz="1600" b="0" i="0">
                          <a:solidFill>
                            <a:srgbClr val="000000"/>
                          </a:solidFill>
                          <a:effectLst/>
                          <a:latin typeface="Alexandria" pitchFamily="2" charset="-78"/>
                          <a:ea typeface="Calibri" panose="020F0502020204030204" pitchFamily="34" charset="0"/>
                          <a:cs typeface="Alexandria" pitchFamily="2" charset="-78"/>
                        </a:rPr>
                        <a:t>Semi-autonomous agent, under control of a (usually remote) controller or “herder”; not necessarily malicious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82582058"/>
                  </a:ext>
                </a:extLst>
              </a:tr>
              <a:tr h="686068">
                <a:tc>
                  <a:txBody>
                    <a:bodyPr/>
                    <a:lstStyle/>
                    <a:p>
                      <a:pPr marL="0" marR="0" indent="228600">
                        <a:lnSpc>
                          <a:spcPct val="150000"/>
                        </a:lnSpc>
                        <a:spcBef>
                          <a:spcPts val="0"/>
                        </a:spcBef>
                        <a:spcAft>
                          <a:spcPts val="300"/>
                        </a:spcAft>
                      </a:pPr>
                      <a:r>
                        <a:rPr lang="en-US" sz="1600" b="0" i="0" dirty="0">
                          <a:effectLst/>
                          <a:latin typeface="Alexandria" pitchFamily="2" charset="-78"/>
                          <a:ea typeface="Calibri" panose="020F0502020204030204" pitchFamily="34" charset="0"/>
                          <a:cs typeface="Alexandria" pitchFamily="2" charset="-78"/>
                        </a:rPr>
                        <a:t> </a:t>
                      </a:r>
                      <a:r>
                        <a:rPr lang="en-US" sz="1600" b="0" i="0" dirty="0" smtClean="0">
                          <a:effectLst/>
                          <a:latin typeface="Alexandria" pitchFamily="2" charset="-78"/>
                          <a:ea typeface="Calibri" panose="020F0502020204030204" pitchFamily="34" charset="0"/>
                          <a:cs typeface="Alexandria" pitchFamily="2" charset="-78"/>
                        </a:rPr>
                        <a:t>Browser </a:t>
                      </a:r>
                      <a:r>
                        <a:rPr lang="en-US" sz="1600" b="0" i="0" dirty="0">
                          <a:effectLst/>
                          <a:latin typeface="Alexandria" pitchFamily="2" charset="-78"/>
                          <a:ea typeface="Calibri" panose="020F0502020204030204" pitchFamily="34" charset="0"/>
                          <a:cs typeface="Alexandria" pitchFamily="2" charset="-78"/>
                        </a:rPr>
                        <a:t>hijacker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150000"/>
                        </a:lnSpc>
                        <a:spcBef>
                          <a:spcPts val="0"/>
                        </a:spcBef>
                        <a:spcAft>
                          <a:spcPts val="600"/>
                        </a:spcAft>
                        <a:tabLst>
                          <a:tab pos="1480820" algn="l"/>
                        </a:tabLst>
                      </a:pPr>
                      <a:r>
                        <a:rPr lang="en-US" sz="1600" b="0" i="0">
                          <a:solidFill>
                            <a:srgbClr val="000000"/>
                          </a:solidFill>
                          <a:effectLst/>
                          <a:latin typeface="Alexandria" pitchFamily="2" charset="-78"/>
                          <a:ea typeface="Calibri" panose="020F0502020204030204" pitchFamily="34" charset="0"/>
                          <a:cs typeface="Alexandria" pitchFamily="2" charset="-78"/>
                        </a:rPr>
                        <a:t>Code that changes browser settings, disallows access to certain sites, or redirects browser to others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15508607"/>
                  </a:ext>
                </a:extLst>
              </a:tr>
              <a:tr h="1169132">
                <a:tc>
                  <a:txBody>
                    <a:bodyPr/>
                    <a:lstStyle/>
                    <a:p>
                      <a:pPr marL="0" marR="0" indent="228600">
                        <a:lnSpc>
                          <a:spcPct val="150000"/>
                        </a:lnSpc>
                        <a:spcBef>
                          <a:spcPts val="0"/>
                        </a:spcBef>
                        <a:spcAft>
                          <a:spcPts val="300"/>
                        </a:spcAft>
                      </a:pPr>
                      <a:r>
                        <a:rPr lang="en-US" sz="1600" b="0" i="0" dirty="0">
                          <a:effectLst/>
                          <a:latin typeface="Alexandria" pitchFamily="2" charset="-78"/>
                          <a:ea typeface="Calibri" panose="020F0502020204030204" pitchFamily="34" charset="0"/>
                          <a:cs typeface="Alexandria" pitchFamily="2" charset="-78"/>
                        </a:rPr>
                        <a:t> </a:t>
                      </a:r>
                      <a:r>
                        <a:rPr lang="en-US" sz="1600" b="0" i="0" dirty="0" smtClean="0">
                          <a:effectLst/>
                          <a:latin typeface="Alexandria" pitchFamily="2" charset="-78"/>
                          <a:ea typeface="Calibri" panose="020F0502020204030204" pitchFamily="34" charset="0"/>
                          <a:cs typeface="Alexandria" pitchFamily="2" charset="-78"/>
                        </a:rPr>
                        <a:t>Tool </a:t>
                      </a:r>
                      <a:r>
                        <a:rPr lang="en-US" sz="1600" b="0" i="0" dirty="0">
                          <a:effectLst/>
                          <a:latin typeface="Alexandria" pitchFamily="2" charset="-78"/>
                          <a:ea typeface="Calibri" panose="020F0502020204030204" pitchFamily="34" charset="0"/>
                          <a:cs typeface="Alexandria" pitchFamily="2" charset="-78"/>
                        </a:rPr>
                        <a:t>or toolkit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150000"/>
                        </a:lnSpc>
                        <a:spcBef>
                          <a:spcPts val="0"/>
                        </a:spcBef>
                        <a:spcAft>
                          <a:spcPts val="600"/>
                        </a:spcAft>
                        <a:tabLst>
                          <a:tab pos="1480820" algn="l"/>
                        </a:tabLst>
                      </a:pPr>
                      <a:r>
                        <a:rPr lang="en-US" sz="1600" b="0" i="0" dirty="0">
                          <a:solidFill>
                            <a:srgbClr val="000000"/>
                          </a:solidFill>
                          <a:effectLst/>
                          <a:latin typeface="Alexandria" pitchFamily="2" charset="-78"/>
                          <a:ea typeface="Calibri" panose="020F0502020204030204" pitchFamily="34" charset="0"/>
                          <a:cs typeface="Alexandria" pitchFamily="2" charset="-78"/>
                        </a:rPr>
                        <a:t>Program containing a set of tests for vulnerabilities; not dangerous itself, but each successful test identifies a vulnerable host that can be attacked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78612711"/>
                  </a:ext>
                </a:extLst>
              </a:tr>
              <a:tr h="814051">
                <a:tc>
                  <a:txBody>
                    <a:bodyPr/>
                    <a:lstStyle/>
                    <a:p>
                      <a:pPr marL="0" marR="0" indent="228600">
                        <a:lnSpc>
                          <a:spcPct val="150000"/>
                        </a:lnSpc>
                        <a:spcBef>
                          <a:spcPts val="0"/>
                        </a:spcBef>
                        <a:spcAft>
                          <a:spcPts val="300"/>
                        </a:spcAft>
                      </a:pPr>
                      <a:r>
                        <a:rPr lang="en-US" sz="1600" b="0" i="0" dirty="0" smtClean="0">
                          <a:effectLst/>
                          <a:latin typeface="Alexandria" pitchFamily="2" charset="-78"/>
                          <a:ea typeface="Calibri" panose="020F0502020204030204" pitchFamily="34" charset="0"/>
                          <a:cs typeface="Alexandria" pitchFamily="2" charset="-78"/>
                        </a:rPr>
                        <a:t>Scareware</a:t>
                      </a:r>
                      <a:endParaRPr lang="en-US" sz="1600" b="0" i="0" dirty="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a:lnSpc>
                          <a:spcPct val="150000"/>
                        </a:lnSpc>
                        <a:spcBef>
                          <a:spcPts val="0"/>
                        </a:spcBef>
                        <a:spcAft>
                          <a:spcPts val="600"/>
                        </a:spcAft>
                        <a:tabLst>
                          <a:tab pos="1480820" algn="l"/>
                        </a:tabLst>
                      </a:pPr>
                      <a:r>
                        <a:rPr lang="en-US" sz="1600" b="0" i="0" dirty="0">
                          <a:solidFill>
                            <a:srgbClr val="000000"/>
                          </a:solidFill>
                          <a:effectLst/>
                          <a:latin typeface="Alexandria" pitchFamily="2" charset="-78"/>
                          <a:ea typeface="Calibri" panose="020F0502020204030204" pitchFamily="34" charset="0"/>
                          <a:cs typeface="Alexandria" pitchFamily="2" charset="-78"/>
                        </a:rPr>
                        <a:t>Not code; false warning of malicious code attack</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599545714"/>
                  </a:ext>
                </a:extLst>
              </a:tr>
            </a:tbl>
          </a:graphicData>
        </a:graphic>
      </p:graphicFrame>
    </p:spTree>
    <p:extLst>
      <p:ext uri="{BB962C8B-B14F-4D97-AF65-F5344CB8AC3E}">
        <p14:creationId xmlns:p14="http://schemas.microsoft.com/office/powerpoint/2010/main" val="452494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smtClean="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Malware attacks…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164385" y="1279691"/>
            <a:ext cx="10234299" cy="4958420"/>
          </a:xfrm>
          <a:prstGeom prst="rect">
            <a:avLst/>
          </a:prstGeom>
          <a:noFill/>
          <a:ln>
            <a:noFill/>
          </a:ln>
        </p:spPr>
        <p:txBody>
          <a:bodyPr spcFirstLastPara="1" wrap="square" lIns="0" tIns="0" rIns="0" bIns="0" anchor="t" anchorCtr="0">
            <a:noAutofit/>
          </a:bodyPr>
          <a:lstStyle/>
          <a:p>
            <a:pPr marL="281283" indent="-270636">
              <a:buFont typeface="Times New Roman"/>
              <a:buChar char="•"/>
              <a:tabLst>
                <a:tab pos="281283" algn="l"/>
              </a:tabLst>
            </a:pPr>
            <a:r>
              <a:rPr lang="en-US" sz="1941" spc="-13" dirty="0">
                <a:solidFill>
                  <a:srgbClr val="C00000"/>
                </a:solidFill>
                <a:latin typeface="Alexandria" pitchFamily="2" charset="-78"/>
                <a:cs typeface="Alexandria" pitchFamily="2" charset="-78"/>
              </a:rPr>
              <a:t>Inf</a:t>
            </a:r>
            <a:r>
              <a:rPr lang="en-US" sz="1941" spc="-18" dirty="0">
                <a:solidFill>
                  <a:srgbClr val="C00000"/>
                </a:solidFill>
                <a:latin typeface="Alexandria" pitchFamily="2" charset="-78"/>
                <a:cs typeface="Alexandria" pitchFamily="2" charset="-78"/>
              </a:rPr>
              <a:t>e</a:t>
            </a:r>
            <a:r>
              <a:rPr lang="en-US" sz="1941" spc="-13" dirty="0">
                <a:solidFill>
                  <a:srgbClr val="C00000"/>
                </a:solidFill>
                <a:latin typeface="Alexandria" pitchFamily="2" charset="-78"/>
                <a:cs typeface="Alexandria" pitchFamily="2" charset="-78"/>
              </a:rPr>
              <a:t>ct</a:t>
            </a:r>
            <a:r>
              <a:rPr lang="en-US" sz="1941" spc="-4" dirty="0">
                <a:solidFill>
                  <a:srgbClr val="C00000"/>
                </a:solidFill>
                <a:latin typeface="Alexandria" pitchFamily="2" charset="-78"/>
                <a:cs typeface="Alexandria" pitchFamily="2" charset="-78"/>
              </a:rPr>
              <a:t>i</a:t>
            </a:r>
            <a:r>
              <a:rPr lang="en-US" sz="1941" spc="-18" dirty="0">
                <a:solidFill>
                  <a:srgbClr val="C00000"/>
                </a:solidFill>
                <a:latin typeface="Alexandria" pitchFamily="2" charset="-78"/>
                <a:cs typeface="Alexandria" pitchFamily="2" charset="-78"/>
              </a:rPr>
              <a:t>o</a:t>
            </a:r>
            <a:r>
              <a:rPr lang="en-US" sz="1941" spc="-13" dirty="0">
                <a:solidFill>
                  <a:srgbClr val="C00000"/>
                </a:solidFill>
                <a:latin typeface="Alexandria" pitchFamily="2" charset="-78"/>
                <a:cs typeface="Alexandria" pitchFamily="2" charset="-78"/>
              </a:rPr>
              <a:t>n</a:t>
            </a:r>
            <a:r>
              <a:rPr lang="en-US" sz="1941" spc="35" dirty="0">
                <a:solidFill>
                  <a:srgbClr val="C00000"/>
                </a:solidFill>
                <a:latin typeface="Alexandria" pitchFamily="2" charset="-78"/>
                <a:cs typeface="Alexandria" pitchFamily="2" charset="-78"/>
              </a:rPr>
              <a:t> </a:t>
            </a:r>
            <a:r>
              <a:rPr lang="en-US" sz="1941" spc="-18" dirty="0">
                <a:solidFill>
                  <a:srgbClr val="C00000"/>
                </a:solidFill>
                <a:latin typeface="Alexandria" pitchFamily="2" charset="-78"/>
                <a:cs typeface="Alexandria" pitchFamily="2" charset="-78"/>
              </a:rPr>
              <a:t>me</a:t>
            </a:r>
            <a:r>
              <a:rPr lang="en-US" sz="1941" spc="-13" dirty="0">
                <a:solidFill>
                  <a:srgbClr val="C00000"/>
                </a:solidFill>
                <a:latin typeface="Alexandria" pitchFamily="2" charset="-78"/>
                <a:cs typeface="Alexandria" pitchFamily="2" charset="-78"/>
              </a:rPr>
              <a:t>chanisms</a:t>
            </a:r>
            <a:endParaRPr lang="en-US" sz="1941" dirty="0">
              <a:solidFill>
                <a:srgbClr val="C00000"/>
              </a:solidFill>
              <a:latin typeface="Alexandria" pitchFamily="2" charset="-78"/>
              <a:cs typeface="Alexandria" pitchFamily="2" charset="-78"/>
            </a:endParaRPr>
          </a:p>
          <a:p>
            <a:pPr>
              <a:lnSpc>
                <a:spcPts val="1147"/>
              </a:lnSpc>
              <a:spcBef>
                <a:spcPts val="3"/>
              </a:spcBef>
              <a:buFont typeface="Times New Roman"/>
              <a:buChar char="•"/>
            </a:pPr>
            <a:endParaRPr lang="en-US" sz="1147" dirty="0">
              <a:latin typeface="Alexandria" pitchFamily="2" charset="-78"/>
              <a:cs typeface="Alexandria" pitchFamily="2" charset="-78"/>
            </a:endParaRPr>
          </a:p>
          <a:p>
            <a:pPr marL="653898" lvl="1" indent="-246543">
              <a:buClr>
                <a:srgbClr val="FF0000"/>
              </a:buClr>
              <a:buSzPct val="90000"/>
              <a:buFont typeface="Wingdings"/>
              <a:buChar char=""/>
              <a:tabLst>
                <a:tab pos="653898" algn="l"/>
              </a:tabLst>
            </a:pPr>
            <a:r>
              <a:rPr lang="en-US" sz="1765" dirty="0">
                <a:latin typeface="Alexandria" pitchFamily="2" charset="-78"/>
                <a:cs typeface="Alexandria" pitchFamily="2" charset="-78"/>
              </a:rPr>
              <a:t>Fi</a:t>
            </a:r>
            <a:r>
              <a:rPr lang="en-US" sz="1765" spc="-4" dirty="0">
                <a:latin typeface="Alexandria" pitchFamily="2" charset="-78"/>
                <a:cs typeface="Alexandria" pitchFamily="2" charset="-78"/>
              </a:rPr>
              <a:t>r</a:t>
            </a:r>
            <a:r>
              <a:rPr lang="en-US" sz="1765" dirty="0">
                <a:latin typeface="Alexandria" pitchFamily="2" charset="-78"/>
                <a:cs typeface="Alexandria" pitchFamily="2" charset="-78"/>
              </a:rPr>
              <a:t>st,</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the</a:t>
            </a:r>
            <a:r>
              <a:rPr lang="en-US" sz="1765" spc="-9" dirty="0">
                <a:latin typeface="Alexandria" pitchFamily="2" charset="-78"/>
                <a:cs typeface="Alexandria" pitchFamily="2" charset="-78"/>
              </a:rPr>
              <a:t> </a:t>
            </a:r>
            <a:r>
              <a:rPr lang="en-US" sz="1765" spc="-4" dirty="0">
                <a:latin typeface="Alexandria" pitchFamily="2" charset="-78"/>
                <a:cs typeface="Alexandria" pitchFamily="2" charset="-78"/>
              </a:rPr>
              <a:t>v</a:t>
            </a:r>
            <a:r>
              <a:rPr lang="en-US" sz="1765" dirty="0">
                <a:latin typeface="Alexandria" pitchFamily="2" charset="-78"/>
                <a:cs typeface="Alexandria" pitchFamily="2" charset="-78"/>
              </a:rPr>
              <a:t>i</a:t>
            </a:r>
            <a:r>
              <a:rPr lang="en-US" sz="1765" spc="-4" dirty="0">
                <a:latin typeface="Alexandria" pitchFamily="2" charset="-78"/>
                <a:cs typeface="Alexandria" pitchFamily="2" charset="-78"/>
              </a:rPr>
              <a:t>r</a:t>
            </a:r>
            <a:r>
              <a:rPr lang="en-US" sz="1765" dirty="0">
                <a:latin typeface="Alexandria" pitchFamily="2" charset="-78"/>
                <a:cs typeface="Alexandria" pitchFamily="2" charset="-78"/>
              </a:rPr>
              <a:t>us sho</a:t>
            </a:r>
            <a:r>
              <a:rPr lang="en-US" sz="1765" spc="-9" dirty="0">
                <a:latin typeface="Alexandria" pitchFamily="2" charset="-78"/>
                <a:cs typeface="Alexandria" pitchFamily="2" charset="-78"/>
              </a:rPr>
              <a:t>uld</a:t>
            </a:r>
            <a:r>
              <a:rPr lang="en-US" sz="1765" spc="-13" dirty="0">
                <a:latin typeface="Alexandria" pitchFamily="2" charset="-78"/>
                <a:cs typeface="Alexandria" pitchFamily="2" charset="-78"/>
              </a:rPr>
              <a:t> </a:t>
            </a:r>
            <a:r>
              <a:rPr lang="en-US" sz="1765" dirty="0">
                <a:latin typeface="Alexandria" pitchFamily="2" charset="-78"/>
                <a:cs typeface="Alexandria" pitchFamily="2" charset="-78"/>
              </a:rPr>
              <a:t>sea</a:t>
            </a:r>
            <a:r>
              <a:rPr lang="en-US" sz="1765" spc="-4" dirty="0">
                <a:latin typeface="Alexandria" pitchFamily="2" charset="-78"/>
                <a:cs typeface="Alexandria" pitchFamily="2" charset="-78"/>
              </a:rPr>
              <a:t>r</a:t>
            </a:r>
            <a:r>
              <a:rPr lang="en-US" sz="1765" dirty="0">
                <a:latin typeface="Alexandria" pitchFamily="2" charset="-78"/>
                <a:cs typeface="Alexandria" pitchFamily="2" charset="-78"/>
              </a:rPr>
              <a:t>ch</a:t>
            </a:r>
            <a:r>
              <a:rPr lang="en-US" sz="1765" spc="-18" dirty="0">
                <a:latin typeface="Alexandria" pitchFamily="2" charset="-78"/>
                <a:cs typeface="Alexandria" pitchFamily="2" charset="-78"/>
              </a:rPr>
              <a:t> </a:t>
            </a:r>
            <a:r>
              <a:rPr lang="en-US" sz="1765" dirty="0">
                <a:latin typeface="Alexandria" pitchFamily="2" charset="-78"/>
                <a:cs typeface="Alexandria" pitchFamily="2" charset="-78"/>
              </a:rPr>
              <a:t>for</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and</a:t>
            </a:r>
            <a:r>
              <a:rPr lang="en-US" sz="1765" spc="-13" dirty="0">
                <a:latin typeface="Alexandria" pitchFamily="2" charset="-78"/>
                <a:cs typeface="Alexandria" pitchFamily="2" charset="-78"/>
              </a:rPr>
              <a:t> </a:t>
            </a:r>
            <a:r>
              <a:rPr lang="en-US" sz="1765" spc="-4" dirty="0">
                <a:latin typeface="Alexandria" pitchFamily="2" charset="-78"/>
                <a:cs typeface="Alexandria" pitchFamily="2" charset="-78"/>
              </a:rPr>
              <a:t>d</a:t>
            </a:r>
            <a:r>
              <a:rPr lang="en-US" sz="1765" dirty="0">
                <a:latin typeface="Alexandria" pitchFamily="2" charset="-78"/>
                <a:cs typeface="Alexandria" pitchFamily="2" charset="-78"/>
              </a:rPr>
              <a:t>etect</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o</a:t>
            </a:r>
            <a:r>
              <a:rPr lang="en-US" sz="1765" spc="-4" dirty="0">
                <a:latin typeface="Alexandria" pitchFamily="2" charset="-78"/>
                <a:cs typeface="Alexandria" pitchFamily="2" charset="-78"/>
              </a:rPr>
              <a:t>b</a:t>
            </a:r>
            <a:r>
              <a:rPr lang="en-US" sz="1765" dirty="0">
                <a:latin typeface="Alexandria" pitchFamily="2" charset="-78"/>
                <a:cs typeface="Alexandria" pitchFamily="2" charset="-78"/>
              </a:rPr>
              <a:t>jects</a:t>
            </a:r>
            <a:r>
              <a:rPr lang="en-US" sz="1765" spc="-13" dirty="0">
                <a:latin typeface="Alexandria" pitchFamily="2" charset="-78"/>
                <a:cs typeface="Alexandria" pitchFamily="2" charset="-78"/>
              </a:rPr>
              <a:t> </a:t>
            </a:r>
            <a:r>
              <a:rPr lang="en-US" sz="1765" dirty="0">
                <a:latin typeface="Alexandria" pitchFamily="2" charset="-78"/>
                <a:cs typeface="Alexandria" pitchFamily="2" charset="-78"/>
              </a:rPr>
              <a:t>to</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infect</a:t>
            </a:r>
          </a:p>
          <a:p>
            <a:pPr marL="653898" lvl="1" indent="-246543">
              <a:spcBef>
                <a:spcPts val="432"/>
              </a:spcBef>
              <a:buClr>
                <a:srgbClr val="FF0000"/>
              </a:buClr>
              <a:buSzPct val="90000"/>
              <a:buFont typeface="Wingdings"/>
              <a:buChar char=""/>
              <a:tabLst>
                <a:tab pos="653898" algn="l"/>
              </a:tabLst>
            </a:pPr>
            <a:r>
              <a:rPr lang="en-US" sz="1765" spc="-4" dirty="0">
                <a:latin typeface="Alexandria" pitchFamily="2" charset="-78"/>
                <a:cs typeface="Alexandria" pitchFamily="2" charset="-78"/>
              </a:rPr>
              <a:t>I</a:t>
            </a:r>
            <a:r>
              <a:rPr lang="en-US" sz="1765" dirty="0">
                <a:latin typeface="Alexandria" pitchFamily="2" charset="-78"/>
                <a:cs typeface="Alexandria" pitchFamily="2" charset="-78"/>
              </a:rPr>
              <a:t>nsta</a:t>
            </a:r>
            <a:r>
              <a:rPr lang="en-US" sz="1765" spc="-9" dirty="0">
                <a:latin typeface="Alexandria" pitchFamily="2" charset="-78"/>
                <a:cs typeface="Alexandria" pitchFamily="2" charset="-78"/>
              </a:rPr>
              <a:t>llation</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into</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the</a:t>
            </a:r>
            <a:r>
              <a:rPr lang="en-US" sz="1765" spc="-9" dirty="0">
                <a:latin typeface="Alexandria" pitchFamily="2" charset="-78"/>
                <a:cs typeface="Alexandria" pitchFamily="2" charset="-78"/>
              </a:rPr>
              <a:t> </a:t>
            </a:r>
            <a:r>
              <a:rPr lang="en-US" sz="1765" dirty="0" err="1">
                <a:latin typeface="Alexandria" pitchFamily="2" charset="-78"/>
                <a:cs typeface="Alexandria" pitchFamily="2" charset="-78"/>
              </a:rPr>
              <a:t>infecta</a:t>
            </a:r>
            <a:r>
              <a:rPr lang="en-US" sz="1765" spc="-4" dirty="0" err="1">
                <a:latin typeface="Alexandria" pitchFamily="2" charset="-78"/>
                <a:cs typeface="Alexandria" pitchFamily="2" charset="-78"/>
              </a:rPr>
              <a:t>b</a:t>
            </a:r>
            <a:r>
              <a:rPr lang="en-US" sz="1765" dirty="0" err="1">
                <a:latin typeface="Alexandria" pitchFamily="2" charset="-78"/>
                <a:cs typeface="Alexandria" pitchFamily="2" charset="-78"/>
              </a:rPr>
              <a:t>le</a:t>
            </a:r>
            <a:r>
              <a:rPr lang="en-US" sz="1765" dirty="0">
                <a:latin typeface="Alexandria" pitchFamily="2" charset="-78"/>
                <a:cs typeface="Alexandria" pitchFamily="2" charset="-78"/>
              </a:rPr>
              <a:t> o</a:t>
            </a:r>
            <a:r>
              <a:rPr lang="en-US" sz="1765" spc="-4" dirty="0">
                <a:latin typeface="Alexandria" pitchFamily="2" charset="-78"/>
                <a:cs typeface="Alexandria" pitchFamily="2" charset="-78"/>
              </a:rPr>
              <a:t>b</a:t>
            </a:r>
            <a:r>
              <a:rPr lang="en-US" sz="1765" dirty="0">
                <a:latin typeface="Alexandria" pitchFamily="2" charset="-78"/>
                <a:cs typeface="Alexandria" pitchFamily="2" charset="-78"/>
              </a:rPr>
              <a:t>ject</a:t>
            </a:r>
          </a:p>
          <a:p>
            <a:pPr marL="1001859" lvl="2" indent="-197793">
              <a:spcBef>
                <a:spcPts val="441"/>
              </a:spcBef>
              <a:buSzPct val="77777"/>
              <a:buFont typeface="Arial"/>
              <a:buChar char="•"/>
              <a:tabLst>
                <a:tab pos="1001859" algn="l"/>
              </a:tabLst>
            </a:pPr>
            <a:r>
              <a:rPr lang="en-US" sz="1588" spc="-22" dirty="0">
                <a:solidFill>
                  <a:srgbClr val="25A9E7"/>
                </a:solidFill>
                <a:latin typeface="Alexandria" pitchFamily="2" charset="-78"/>
                <a:cs typeface="Alexandria" pitchFamily="2" charset="-78"/>
              </a:rPr>
              <a:t>W</a:t>
            </a:r>
            <a:r>
              <a:rPr lang="en-US" sz="1588" spc="-9" dirty="0">
                <a:solidFill>
                  <a:srgbClr val="25A9E7"/>
                </a:solidFill>
                <a:latin typeface="Alexandria" pitchFamily="2" charset="-78"/>
                <a:cs typeface="Alexandria" pitchFamily="2" charset="-78"/>
              </a:rPr>
              <a:t>ri</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ing</a:t>
            </a:r>
            <a:r>
              <a:rPr lang="en-US" sz="1588" spc="13" dirty="0">
                <a:solidFill>
                  <a:srgbClr val="25A9E7"/>
                </a:solidFill>
                <a:latin typeface="Alexandria" pitchFamily="2" charset="-78"/>
                <a:cs typeface="Alexandria" pitchFamily="2" charset="-78"/>
              </a:rPr>
              <a:t> </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n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he b</a:t>
            </a:r>
            <a:r>
              <a:rPr lang="en-US" sz="1588" spc="-13" dirty="0">
                <a:solidFill>
                  <a:srgbClr val="25A9E7"/>
                </a:solidFill>
                <a:latin typeface="Alexandria" pitchFamily="2" charset="-78"/>
                <a:cs typeface="Alexandria" pitchFamily="2" charset="-78"/>
              </a:rPr>
              <a:t>oo</a:t>
            </a:r>
            <a:r>
              <a:rPr lang="en-US" sz="1588" dirty="0">
                <a:solidFill>
                  <a:srgbClr val="25A9E7"/>
                </a:solidFill>
                <a:latin typeface="Alexandria" pitchFamily="2" charset="-78"/>
                <a:cs typeface="Alexandria" pitchFamily="2" charset="-78"/>
              </a:rPr>
              <a:t>t se</a:t>
            </a:r>
            <a:r>
              <a:rPr lang="en-US" sz="1588" spc="-4" dirty="0">
                <a:solidFill>
                  <a:srgbClr val="25A9E7"/>
                </a:solidFill>
                <a:latin typeface="Alexandria" pitchFamily="2" charset="-78"/>
                <a:cs typeface="Alexandria" pitchFamily="2" charset="-78"/>
              </a:rPr>
              <a:t>ct</a:t>
            </a:r>
            <a:r>
              <a:rPr lang="en-US" sz="1588" spc="-13" dirty="0">
                <a:solidFill>
                  <a:srgbClr val="25A9E7"/>
                </a:solidFill>
                <a:latin typeface="Alexandria" pitchFamily="2" charset="-78"/>
                <a:cs typeface="Alexandria" pitchFamily="2" charset="-78"/>
              </a:rPr>
              <a:t>o</a:t>
            </a:r>
            <a:r>
              <a:rPr lang="en-US" sz="1588" dirty="0">
                <a:solidFill>
                  <a:srgbClr val="25A9E7"/>
                </a:solidFill>
                <a:latin typeface="Alexandria" pitchFamily="2" charset="-78"/>
                <a:cs typeface="Alexandria" pitchFamily="2" charset="-78"/>
              </a:rPr>
              <a:t>r</a:t>
            </a:r>
          </a:p>
          <a:p>
            <a:pPr marL="1001859" lvl="2" indent="-197793">
              <a:buSzPct val="77777"/>
              <a:buFont typeface="Arial"/>
              <a:buChar char="•"/>
              <a:tabLst>
                <a:tab pos="1001859" algn="l"/>
              </a:tabLst>
            </a:pPr>
            <a:r>
              <a:rPr lang="en-US" sz="1588" spc="-13" dirty="0">
                <a:solidFill>
                  <a:srgbClr val="25A9E7"/>
                </a:solidFill>
                <a:latin typeface="Alexandria" pitchFamily="2" charset="-78"/>
                <a:cs typeface="Alexandria" pitchFamily="2" charset="-78"/>
              </a:rPr>
              <a:t>Add</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s</a:t>
            </a:r>
            <a:r>
              <a:rPr lang="en-US" sz="1588" spc="-13" dirty="0">
                <a:solidFill>
                  <a:srgbClr val="25A9E7"/>
                </a:solidFill>
                <a:latin typeface="Alexandria" pitchFamily="2" charset="-78"/>
                <a:cs typeface="Alexandria" pitchFamily="2" charset="-78"/>
              </a:rPr>
              <a:t>ome </a:t>
            </a:r>
            <a:r>
              <a:rPr lang="en-US" sz="1588" spc="-4" dirty="0">
                <a:solidFill>
                  <a:srgbClr val="25A9E7"/>
                </a:solidFill>
                <a:latin typeface="Alexandria" pitchFamily="2" charset="-78"/>
                <a:cs typeface="Alexandria" pitchFamily="2" charset="-78"/>
              </a:rPr>
              <a:t>c</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de</a:t>
            </a:r>
            <a:r>
              <a:rPr lang="en-US" sz="1588" spc="13" dirty="0">
                <a:solidFill>
                  <a:srgbClr val="25A9E7"/>
                </a:solidFill>
                <a:latin typeface="Alexandria" pitchFamily="2" charset="-78"/>
                <a:cs typeface="Alexandria" pitchFamily="2" charset="-78"/>
              </a:rPr>
              <a:t>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o</a:t>
            </a:r>
            <a:r>
              <a:rPr lang="en-US" sz="1588" spc="-4" dirty="0">
                <a:solidFill>
                  <a:srgbClr val="25A9E7"/>
                </a:solidFill>
                <a:latin typeface="Alexandria" pitchFamily="2" charset="-78"/>
                <a:cs typeface="Alexandria" pitchFamily="2" charset="-78"/>
              </a:rPr>
              <a:t> </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x</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c</a:t>
            </a:r>
            <a:r>
              <a:rPr lang="en-US" sz="1588" spc="-9" dirty="0">
                <a:solidFill>
                  <a:srgbClr val="25A9E7"/>
                </a:solidFill>
                <a:latin typeface="Alexandria" pitchFamily="2" charset="-78"/>
                <a:cs typeface="Alexandria" pitchFamily="2" charset="-78"/>
              </a:rPr>
              <a:t>u</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abl</a:t>
            </a:r>
            <a:r>
              <a:rPr lang="en-US" sz="1588" dirty="0">
                <a:solidFill>
                  <a:srgbClr val="25A9E7"/>
                </a:solidFill>
                <a:latin typeface="Alexandria" pitchFamily="2" charset="-78"/>
                <a:cs typeface="Alexandria" pitchFamily="2" charset="-78"/>
              </a:rPr>
              <a:t>e</a:t>
            </a:r>
            <a:r>
              <a:rPr lang="en-US" sz="1588" spc="9"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pr</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grams</a:t>
            </a:r>
            <a:endParaRPr lang="en-US" sz="1588" dirty="0">
              <a:solidFill>
                <a:srgbClr val="25A9E7"/>
              </a:solidFill>
              <a:latin typeface="Alexandria" pitchFamily="2" charset="-78"/>
              <a:cs typeface="Alexandria" pitchFamily="2" charset="-78"/>
            </a:endParaRPr>
          </a:p>
          <a:p>
            <a:pPr marL="1001859" lvl="2" indent="-197793">
              <a:lnSpc>
                <a:spcPts val="1849"/>
              </a:lnSpc>
              <a:buSzPct val="77777"/>
              <a:buFont typeface="Arial"/>
              <a:buChar char="•"/>
              <a:tabLst>
                <a:tab pos="1001859" algn="l"/>
              </a:tabLst>
            </a:pPr>
            <a:r>
              <a:rPr lang="en-US" sz="1588" spc="-13" dirty="0">
                <a:solidFill>
                  <a:srgbClr val="25A9E7"/>
                </a:solidFill>
                <a:latin typeface="Alexandria" pitchFamily="2" charset="-78"/>
                <a:cs typeface="Alexandria" pitchFamily="2" charset="-78"/>
              </a:rPr>
              <a:t>Add</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s</a:t>
            </a:r>
            <a:r>
              <a:rPr lang="en-US" sz="1588" spc="-13" dirty="0">
                <a:solidFill>
                  <a:srgbClr val="25A9E7"/>
                </a:solidFill>
                <a:latin typeface="Alexandria" pitchFamily="2" charset="-78"/>
                <a:cs typeface="Alexandria" pitchFamily="2" charset="-78"/>
              </a:rPr>
              <a:t>ome </a:t>
            </a:r>
            <a:r>
              <a:rPr lang="en-US" sz="1588" spc="-4" dirty="0">
                <a:solidFill>
                  <a:srgbClr val="25A9E7"/>
                </a:solidFill>
                <a:latin typeface="Alexandria" pitchFamily="2" charset="-78"/>
                <a:cs typeface="Alexandria" pitchFamily="2" charset="-78"/>
              </a:rPr>
              <a:t>c</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de</a:t>
            </a:r>
            <a:r>
              <a:rPr lang="en-US" sz="1588" spc="13" dirty="0">
                <a:solidFill>
                  <a:srgbClr val="25A9E7"/>
                </a:solidFill>
                <a:latin typeface="Alexandria" pitchFamily="2" charset="-78"/>
                <a:cs typeface="Alexandria" pitchFamily="2" charset="-78"/>
              </a:rPr>
              <a:t>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o</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ini</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iali</a:t>
            </a:r>
            <a:r>
              <a:rPr lang="en-US" sz="1588" dirty="0">
                <a:solidFill>
                  <a:srgbClr val="25A9E7"/>
                </a:solidFill>
                <a:latin typeface="Alexandria" pitchFamily="2" charset="-78"/>
                <a:cs typeface="Alexandria" pitchFamily="2" charset="-78"/>
              </a:rPr>
              <a:t>z</a:t>
            </a:r>
            <a:r>
              <a:rPr lang="en-US" sz="1588" spc="-9" dirty="0">
                <a:solidFill>
                  <a:srgbClr val="25A9E7"/>
                </a:solidFill>
                <a:latin typeface="Alexandria" pitchFamily="2" charset="-78"/>
                <a:cs typeface="Alexandria" pitchFamily="2" charset="-78"/>
              </a:rPr>
              <a:t>a</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i</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n</a:t>
            </a:r>
            <a:r>
              <a:rPr lang="en-US" sz="1588" spc="-4" dirty="0">
                <a:solidFill>
                  <a:srgbClr val="25A9E7"/>
                </a:solidFill>
                <a:latin typeface="Alexandria" pitchFamily="2" charset="-78"/>
                <a:cs typeface="Alexandria" pitchFamily="2" charset="-78"/>
              </a:rPr>
              <a:t>/</a:t>
            </a:r>
            <a:r>
              <a:rPr lang="en-US" sz="1588" spc="-9" dirty="0">
                <a:solidFill>
                  <a:srgbClr val="25A9E7"/>
                </a:solidFill>
                <a:latin typeface="Alexandria" pitchFamily="2" charset="-78"/>
                <a:cs typeface="Alexandria" pitchFamily="2" charset="-78"/>
              </a:rPr>
              <a:t>au</a:t>
            </a:r>
            <a:r>
              <a:rPr lang="en-US" sz="1588" spc="-4" dirty="0">
                <a:solidFill>
                  <a:srgbClr val="25A9E7"/>
                </a:solidFill>
                <a:latin typeface="Alexandria" pitchFamily="2" charset="-78"/>
                <a:cs typeface="Alexandria" pitchFamily="2" charset="-78"/>
              </a:rPr>
              <a:t>t</a:t>
            </a:r>
            <a:r>
              <a:rPr lang="en-US" sz="1588"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x</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c</a:t>
            </a:r>
            <a:r>
              <a:rPr lang="en-US" sz="1588" spc="-9" dirty="0">
                <a:solidFill>
                  <a:srgbClr val="25A9E7"/>
                </a:solidFill>
                <a:latin typeface="Alexandria" pitchFamily="2" charset="-78"/>
                <a:cs typeface="Alexandria" pitchFamily="2" charset="-78"/>
              </a:rPr>
              <a:t>u</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abl</a:t>
            </a:r>
            <a:r>
              <a:rPr lang="en-US" sz="1588" dirty="0">
                <a:solidFill>
                  <a:srgbClr val="25A9E7"/>
                </a:solidFill>
                <a:latin typeface="Alexandria" pitchFamily="2" charset="-78"/>
                <a:cs typeface="Alexandria" pitchFamily="2" charset="-78"/>
              </a:rPr>
              <a:t>e</a:t>
            </a:r>
            <a:r>
              <a:rPr lang="en-US" sz="1588" spc="18" dirty="0">
                <a:solidFill>
                  <a:srgbClr val="25A9E7"/>
                </a:solidFill>
                <a:latin typeface="Alexandria" pitchFamily="2" charset="-78"/>
                <a:cs typeface="Alexandria" pitchFamily="2" charset="-78"/>
              </a:rPr>
              <a:t> </a:t>
            </a:r>
            <a:r>
              <a:rPr lang="en-US" sz="1588" spc="-9" dirty="0" smtClean="0">
                <a:solidFill>
                  <a:srgbClr val="25A9E7"/>
                </a:solidFill>
                <a:latin typeface="Alexandria" pitchFamily="2" charset="-78"/>
                <a:cs typeface="Alexandria" pitchFamily="2" charset="-78"/>
              </a:rPr>
              <a:t>pr</a:t>
            </a:r>
            <a:r>
              <a:rPr lang="en-US" sz="1588" spc="-13" dirty="0" smtClean="0">
                <a:solidFill>
                  <a:srgbClr val="25A9E7"/>
                </a:solidFill>
                <a:latin typeface="Alexandria" pitchFamily="2" charset="-78"/>
                <a:cs typeface="Alexandria" pitchFamily="2" charset="-78"/>
              </a:rPr>
              <a:t>o</a:t>
            </a:r>
            <a:r>
              <a:rPr lang="en-US" sz="1588" spc="-9" dirty="0" smtClean="0">
                <a:solidFill>
                  <a:srgbClr val="25A9E7"/>
                </a:solidFill>
                <a:latin typeface="Alexandria" pitchFamily="2" charset="-78"/>
                <a:cs typeface="Alexandria" pitchFamily="2" charset="-78"/>
              </a:rPr>
              <a:t>grams</a:t>
            </a:r>
            <a:endParaRPr lang="ar-YE" sz="1588" spc="-9" dirty="0" smtClean="0">
              <a:solidFill>
                <a:srgbClr val="25A9E7"/>
              </a:solidFill>
              <a:latin typeface="Alexandria" pitchFamily="2" charset="-78"/>
              <a:cs typeface="Alexandria" pitchFamily="2" charset="-78"/>
            </a:endParaRPr>
          </a:p>
          <a:p>
            <a:pPr marL="804066" lvl="2">
              <a:lnSpc>
                <a:spcPts val="1849"/>
              </a:lnSpc>
              <a:buSzPct val="77777"/>
              <a:tabLst>
                <a:tab pos="1001859" algn="l"/>
              </a:tabLst>
            </a:pPr>
            <a:endParaRPr lang="en-US" sz="1588" dirty="0">
              <a:latin typeface="Alexandria" pitchFamily="2" charset="-78"/>
              <a:cs typeface="Alexandria" pitchFamily="2" charset="-78"/>
            </a:endParaRPr>
          </a:p>
          <a:p>
            <a:pPr marL="308178" indent="-297532">
              <a:lnSpc>
                <a:spcPts val="2885"/>
              </a:lnSpc>
              <a:buSzPct val="150000"/>
              <a:buFont typeface="Arial"/>
              <a:buChar char="•"/>
              <a:tabLst>
                <a:tab pos="308178" algn="l"/>
              </a:tabLst>
            </a:pPr>
            <a:r>
              <a:rPr lang="en-US" sz="1941" spc="-9" dirty="0">
                <a:solidFill>
                  <a:srgbClr val="BF0000"/>
                </a:solidFill>
                <a:latin typeface="Alexandria" pitchFamily="2" charset="-78"/>
                <a:cs typeface="Alexandria" pitchFamily="2" charset="-78"/>
              </a:rPr>
              <a:t>Trigg</a:t>
            </a:r>
            <a:r>
              <a:rPr lang="en-US" sz="1941" spc="-18" dirty="0">
                <a:solidFill>
                  <a:srgbClr val="BF0000"/>
                </a:solidFill>
                <a:latin typeface="Alexandria" pitchFamily="2" charset="-78"/>
                <a:cs typeface="Alexandria" pitchFamily="2" charset="-78"/>
              </a:rPr>
              <a:t>e</a:t>
            </a:r>
            <a:r>
              <a:rPr lang="en-US" sz="1941" spc="-9" dirty="0">
                <a:solidFill>
                  <a:srgbClr val="BF0000"/>
                </a:solidFill>
                <a:latin typeface="Alexandria" pitchFamily="2" charset="-78"/>
                <a:cs typeface="Alexandria" pitchFamily="2" charset="-78"/>
              </a:rPr>
              <a:t>r </a:t>
            </a:r>
            <a:r>
              <a:rPr lang="en-US" sz="1941" spc="-18" dirty="0">
                <a:solidFill>
                  <a:srgbClr val="BF0000"/>
                </a:solidFill>
                <a:latin typeface="Alexandria" pitchFamily="2" charset="-78"/>
                <a:cs typeface="Alexandria" pitchFamily="2" charset="-78"/>
              </a:rPr>
              <a:t>me</a:t>
            </a:r>
            <a:r>
              <a:rPr lang="en-US" sz="1941" spc="-13" dirty="0">
                <a:solidFill>
                  <a:srgbClr val="BF0000"/>
                </a:solidFill>
                <a:latin typeface="Alexandria" pitchFamily="2" charset="-78"/>
                <a:cs typeface="Alexandria" pitchFamily="2" charset="-78"/>
              </a:rPr>
              <a:t>chanism</a:t>
            </a:r>
            <a:endParaRPr lang="en-US" sz="1941" dirty="0">
              <a:latin typeface="Alexandria" pitchFamily="2" charset="-78"/>
              <a:cs typeface="Alexandria" pitchFamily="2" charset="-78"/>
            </a:endParaRPr>
          </a:p>
          <a:p>
            <a:pPr marL="655019" lvl="1" indent="-247663">
              <a:buClr>
                <a:srgbClr val="FF0000"/>
              </a:buClr>
              <a:buSzPct val="88888"/>
              <a:buFont typeface="Wingdings"/>
              <a:buChar char=""/>
              <a:tabLst>
                <a:tab pos="655019" algn="l"/>
              </a:tabLst>
            </a:pPr>
            <a:r>
              <a:rPr lang="en-US" sz="1588" dirty="0" smtClean="0">
                <a:latin typeface="Alexandria" pitchFamily="2" charset="-78"/>
                <a:cs typeface="Alexandria" pitchFamily="2" charset="-78"/>
              </a:rPr>
              <a:t>D</a:t>
            </a:r>
            <a:r>
              <a:rPr lang="en-US" sz="1588" spc="-9" dirty="0" smtClean="0">
                <a:latin typeface="Alexandria" pitchFamily="2" charset="-78"/>
                <a:cs typeface="Alexandria" pitchFamily="2" charset="-78"/>
              </a:rPr>
              <a:t>a</a:t>
            </a:r>
            <a:r>
              <a:rPr lang="en-US" sz="1588" spc="-4" dirty="0" smtClean="0">
                <a:latin typeface="Alexandria" pitchFamily="2" charset="-78"/>
                <a:cs typeface="Alexandria" pitchFamily="2" charset="-78"/>
              </a:rPr>
              <a:t>t</a:t>
            </a:r>
            <a:r>
              <a:rPr lang="en-US" sz="1588" dirty="0" smtClean="0">
                <a:latin typeface="Alexandria" pitchFamily="2" charset="-78"/>
                <a:cs typeface="Alexandria" pitchFamily="2" charset="-78"/>
              </a:rPr>
              <a:t>e</a:t>
            </a:r>
            <a:endParaRPr lang="en-US" sz="1588" dirty="0">
              <a:latin typeface="Alexandria" pitchFamily="2" charset="-78"/>
              <a:cs typeface="Alexandria" pitchFamily="2" charset="-78"/>
            </a:endParaRPr>
          </a:p>
          <a:p>
            <a:pPr marL="655019" lvl="1" indent="-247663">
              <a:buClr>
                <a:srgbClr val="FF0000"/>
              </a:buClr>
              <a:buSzPct val="88888"/>
              <a:buFont typeface="Wingdings"/>
              <a:buChar char=""/>
              <a:tabLst>
                <a:tab pos="655019" algn="l"/>
              </a:tabLst>
            </a:pPr>
            <a:r>
              <a:rPr lang="en-US" sz="1588" spc="-13" dirty="0">
                <a:latin typeface="Alexandria" pitchFamily="2" charset="-78"/>
                <a:cs typeface="Alexandria" pitchFamily="2" charset="-78"/>
              </a:rPr>
              <a:t>Number</a:t>
            </a:r>
            <a:r>
              <a:rPr lang="en-US" sz="1588" spc="4" dirty="0">
                <a:latin typeface="Alexandria" pitchFamily="2" charset="-78"/>
                <a:cs typeface="Alexandria" pitchFamily="2" charset="-78"/>
              </a:rPr>
              <a:t> </a:t>
            </a:r>
            <a:r>
              <a:rPr lang="en-US" sz="1588" spc="-13" dirty="0">
                <a:latin typeface="Alexandria" pitchFamily="2" charset="-78"/>
                <a:cs typeface="Alexandria" pitchFamily="2" charset="-78"/>
              </a:rPr>
              <a:t>o</a:t>
            </a:r>
            <a:r>
              <a:rPr lang="en-US" sz="1588" dirty="0">
                <a:latin typeface="Alexandria" pitchFamily="2" charset="-78"/>
                <a:cs typeface="Alexandria" pitchFamily="2" charset="-78"/>
              </a:rPr>
              <a:t>f </a:t>
            </a:r>
            <a:r>
              <a:rPr lang="en-US" sz="1588" spc="-9" dirty="0">
                <a:latin typeface="Alexandria" pitchFamily="2" charset="-78"/>
                <a:cs typeface="Alexandria" pitchFamily="2" charset="-78"/>
              </a:rPr>
              <a:t>infe</a:t>
            </a:r>
            <a:r>
              <a:rPr lang="en-US" sz="1588" spc="-4" dirty="0">
                <a:latin typeface="Alexandria" pitchFamily="2" charset="-78"/>
                <a:cs typeface="Alexandria" pitchFamily="2" charset="-78"/>
              </a:rPr>
              <a:t>ct</a:t>
            </a:r>
            <a:r>
              <a:rPr lang="en-US" sz="1588" spc="-9" dirty="0">
                <a:latin typeface="Alexandria" pitchFamily="2" charset="-78"/>
                <a:cs typeface="Alexandria" pitchFamily="2" charset="-78"/>
              </a:rPr>
              <a:t>i</a:t>
            </a:r>
            <a:r>
              <a:rPr lang="en-US" sz="1588" spc="-13" dirty="0">
                <a:latin typeface="Alexandria" pitchFamily="2" charset="-78"/>
                <a:cs typeface="Alexandria" pitchFamily="2" charset="-78"/>
              </a:rPr>
              <a:t>o</a:t>
            </a:r>
            <a:r>
              <a:rPr lang="en-US" sz="1588" spc="-9" dirty="0">
                <a:latin typeface="Alexandria" pitchFamily="2" charset="-78"/>
                <a:cs typeface="Alexandria" pitchFamily="2" charset="-78"/>
              </a:rPr>
              <a:t>ns</a:t>
            </a:r>
            <a:endParaRPr lang="en-US" sz="1588" dirty="0">
              <a:latin typeface="Alexandria" pitchFamily="2" charset="-78"/>
              <a:cs typeface="Alexandria" pitchFamily="2" charset="-78"/>
            </a:endParaRPr>
          </a:p>
          <a:p>
            <a:pPr marL="655019" lvl="1" indent="-247663">
              <a:lnSpc>
                <a:spcPts val="1849"/>
              </a:lnSpc>
              <a:buClr>
                <a:srgbClr val="FF0000"/>
              </a:buClr>
              <a:buSzPct val="88888"/>
              <a:buFont typeface="Wingdings"/>
              <a:buChar char=""/>
              <a:tabLst>
                <a:tab pos="655019" algn="l"/>
              </a:tabLst>
            </a:pPr>
            <a:r>
              <a:rPr lang="en-US" sz="1588" spc="-4" dirty="0">
                <a:latin typeface="Alexandria" pitchFamily="2" charset="-78"/>
                <a:cs typeface="Alexandria" pitchFamily="2" charset="-78"/>
              </a:rPr>
              <a:t>F</a:t>
            </a:r>
            <a:r>
              <a:rPr lang="en-US" sz="1588" spc="-9" dirty="0">
                <a:latin typeface="Alexandria" pitchFamily="2" charset="-78"/>
                <a:cs typeface="Alexandria" pitchFamily="2" charset="-78"/>
              </a:rPr>
              <a:t>i</a:t>
            </a:r>
            <a:r>
              <a:rPr lang="en-US" sz="1588" dirty="0">
                <a:latin typeface="Alexandria" pitchFamily="2" charset="-78"/>
                <a:cs typeface="Alexandria" pitchFamily="2" charset="-78"/>
              </a:rPr>
              <a:t>rst </a:t>
            </a:r>
            <a:r>
              <a:rPr lang="en-US" sz="1588" spc="-9" dirty="0" smtClean="0">
                <a:latin typeface="Alexandria" pitchFamily="2" charset="-78"/>
                <a:cs typeface="Alexandria" pitchFamily="2" charset="-78"/>
              </a:rPr>
              <a:t>use</a:t>
            </a:r>
            <a:endParaRPr lang="ar-YE" sz="1588" spc="-9" dirty="0" smtClean="0">
              <a:latin typeface="Alexandria" pitchFamily="2" charset="-78"/>
              <a:cs typeface="Alexandria" pitchFamily="2" charset="-78"/>
            </a:endParaRPr>
          </a:p>
          <a:p>
            <a:pPr marL="655019" lvl="1" indent="-247663">
              <a:lnSpc>
                <a:spcPts val="1849"/>
              </a:lnSpc>
              <a:buClr>
                <a:srgbClr val="FF0000"/>
              </a:buClr>
              <a:buSzPct val="88888"/>
              <a:buFont typeface="Wingdings"/>
              <a:buChar char=""/>
              <a:tabLst>
                <a:tab pos="655019" algn="l"/>
              </a:tabLst>
            </a:pPr>
            <a:endParaRPr lang="en-US" sz="1588" dirty="0">
              <a:latin typeface="Alexandria" pitchFamily="2" charset="-78"/>
              <a:cs typeface="Alexandria" pitchFamily="2" charset="-78"/>
            </a:endParaRPr>
          </a:p>
          <a:p>
            <a:pPr marL="308178" indent="-297532">
              <a:lnSpc>
                <a:spcPts val="2885"/>
              </a:lnSpc>
              <a:buSzPct val="150000"/>
              <a:buFont typeface="Arial"/>
              <a:buChar char="•"/>
              <a:tabLst>
                <a:tab pos="308178" algn="l"/>
              </a:tabLst>
            </a:pPr>
            <a:r>
              <a:rPr lang="en-US" sz="1941" spc="-13" dirty="0">
                <a:solidFill>
                  <a:srgbClr val="BF0000"/>
                </a:solidFill>
                <a:latin typeface="Alexandria" pitchFamily="2" charset="-78"/>
                <a:cs typeface="Alexandria" pitchFamily="2" charset="-78"/>
              </a:rPr>
              <a:t>Eff</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ct</a:t>
            </a:r>
            <a:r>
              <a:rPr lang="en-US" sz="1941" spc="-4" dirty="0">
                <a:solidFill>
                  <a:srgbClr val="BF0000"/>
                </a:solidFill>
                <a:latin typeface="Alexandria" pitchFamily="2" charset="-78"/>
                <a:cs typeface="Alexandria" pitchFamily="2" charset="-78"/>
              </a:rPr>
              <a:t>s</a:t>
            </a:r>
            <a:r>
              <a:rPr lang="en-US" sz="1941" spc="-9" dirty="0">
                <a:solidFill>
                  <a:srgbClr val="BF0000"/>
                </a:solidFill>
                <a:latin typeface="Alexandria" pitchFamily="2" charset="-78"/>
                <a:cs typeface="Alexandria" pitchFamily="2" charset="-78"/>
              </a:rPr>
              <a:t>:</a:t>
            </a:r>
            <a:r>
              <a:rPr lang="en-US" sz="1941" spc="31" dirty="0">
                <a:solidFill>
                  <a:srgbClr val="BF0000"/>
                </a:solidFill>
                <a:latin typeface="Alexandria" pitchFamily="2" charset="-78"/>
                <a:cs typeface="Alexandria" pitchFamily="2" charset="-78"/>
              </a:rPr>
              <a:t> </a:t>
            </a:r>
            <a:r>
              <a:rPr lang="en-US" sz="1941" spc="-13" dirty="0">
                <a:solidFill>
                  <a:srgbClr val="BF0000"/>
                </a:solidFill>
                <a:latin typeface="Alexandria" pitchFamily="2" charset="-78"/>
                <a:cs typeface="Alexandria" pitchFamily="2" charset="-78"/>
              </a:rPr>
              <a:t>I</a:t>
            </a:r>
            <a:r>
              <a:rPr lang="en-US" sz="1941" spc="-9" dirty="0">
                <a:solidFill>
                  <a:srgbClr val="BF0000"/>
                </a:solidFill>
                <a:latin typeface="Alexandria" pitchFamily="2" charset="-78"/>
                <a:cs typeface="Alexandria" pitchFamily="2" charset="-78"/>
              </a:rPr>
              <a:t>t</a:t>
            </a:r>
            <a:r>
              <a:rPr lang="en-US" sz="1941" spc="4" dirty="0">
                <a:solidFill>
                  <a:srgbClr val="BF0000"/>
                </a:solidFill>
                <a:latin typeface="Alexandria" pitchFamily="2" charset="-78"/>
                <a:cs typeface="Alexandria" pitchFamily="2" charset="-78"/>
              </a:rPr>
              <a:t> </a:t>
            </a:r>
            <a:r>
              <a:rPr lang="en-US" sz="1941" spc="-13" dirty="0">
                <a:solidFill>
                  <a:srgbClr val="BF0000"/>
                </a:solidFill>
                <a:latin typeface="Alexandria" pitchFamily="2" charset="-78"/>
                <a:cs typeface="Alexandria" pitchFamily="2" charset="-78"/>
              </a:rPr>
              <a:t>can</a:t>
            </a:r>
            <a:r>
              <a:rPr lang="en-US" sz="1941" spc="4" dirty="0">
                <a:solidFill>
                  <a:srgbClr val="BF0000"/>
                </a:solidFill>
                <a:latin typeface="Alexandria" pitchFamily="2" charset="-78"/>
                <a:cs typeface="Alexandria" pitchFamily="2" charset="-78"/>
              </a:rPr>
              <a:t> </a:t>
            </a:r>
            <a:r>
              <a:rPr lang="en-US" sz="1941" spc="-13" dirty="0">
                <a:solidFill>
                  <a:srgbClr val="BF0000"/>
                </a:solidFill>
                <a:latin typeface="Alexandria" pitchFamily="2" charset="-78"/>
                <a:cs typeface="Alexandria" pitchFamily="2" charset="-78"/>
              </a:rPr>
              <a:t>be anything</a:t>
            </a:r>
            <a:endParaRPr lang="en-US" sz="1941" dirty="0">
              <a:latin typeface="Alexandria" pitchFamily="2" charset="-78"/>
              <a:cs typeface="Alexandria" pitchFamily="2" charset="-78"/>
            </a:endParaRPr>
          </a:p>
          <a:p>
            <a:pPr marL="655019" lvl="1" indent="-247663">
              <a:buClr>
                <a:srgbClr val="FF0000"/>
              </a:buClr>
              <a:buSzPct val="88888"/>
              <a:buFont typeface="Wingdings"/>
              <a:buChar char=""/>
              <a:tabLst>
                <a:tab pos="655019" algn="l"/>
              </a:tabLst>
            </a:pPr>
            <a:r>
              <a:rPr lang="en-US" sz="1588" spc="-13" dirty="0" smtClean="0">
                <a:latin typeface="Alexandria" pitchFamily="2" charset="-78"/>
                <a:cs typeface="Alexandria" pitchFamily="2" charset="-78"/>
              </a:rPr>
              <a:t>A</a:t>
            </a:r>
            <a:r>
              <a:rPr lang="en-US" sz="1588" spc="-9" dirty="0" smtClean="0">
                <a:latin typeface="Alexandria" pitchFamily="2" charset="-78"/>
                <a:cs typeface="Alexandria" pitchFamily="2" charset="-78"/>
              </a:rPr>
              <a:t> </a:t>
            </a:r>
            <a:r>
              <a:rPr lang="en-US" sz="1588" spc="-9" dirty="0">
                <a:latin typeface="Alexandria" pitchFamily="2" charset="-78"/>
                <a:cs typeface="Alexandria" pitchFamily="2" charset="-78"/>
              </a:rPr>
              <a:t>message</a:t>
            </a:r>
            <a:endParaRPr lang="en-US" sz="1588" dirty="0">
              <a:latin typeface="Alexandria" pitchFamily="2" charset="-78"/>
              <a:cs typeface="Alexandria" pitchFamily="2" charset="-78"/>
            </a:endParaRPr>
          </a:p>
          <a:p>
            <a:pPr marL="655019" lvl="1" indent="-247663">
              <a:buClr>
                <a:srgbClr val="FF0000"/>
              </a:buClr>
              <a:buSzPct val="88888"/>
              <a:buFont typeface="Wingdings"/>
              <a:buChar char=""/>
              <a:tabLst>
                <a:tab pos="655019" algn="l"/>
              </a:tabLst>
            </a:pPr>
            <a:r>
              <a:rPr lang="en-US" sz="1588" dirty="0">
                <a:latin typeface="Alexandria" pitchFamily="2" charset="-78"/>
                <a:cs typeface="Alexandria" pitchFamily="2" charset="-78"/>
              </a:rPr>
              <a:t>D</a:t>
            </a:r>
            <a:r>
              <a:rPr lang="en-US" sz="1588" spc="-9" dirty="0">
                <a:latin typeface="Alexandria" pitchFamily="2" charset="-78"/>
                <a:cs typeface="Alexandria" pitchFamily="2" charset="-78"/>
              </a:rPr>
              <a:t>el</a:t>
            </a:r>
            <a:r>
              <a:rPr lang="en-US" sz="1588" dirty="0">
                <a:latin typeface="Alexandria" pitchFamily="2" charset="-78"/>
                <a:cs typeface="Alexandria" pitchFamily="2" charset="-78"/>
              </a:rPr>
              <a:t>e</a:t>
            </a:r>
            <a:r>
              <a:rPr lang="en-US" sz="1588" spc="-4" dirty="0">
                <a:latin typeface="Alexandria" pitchFamily="2" charset="-78"/>
                <a:cs typeface="Alexandria" pitchFamily="2" charset="-78"/>
              </a:rPr>
              <a:t>t</a:t>
            </a:r>
            <a:r>
              <a:rPr lang="en-US" sz="1588" spc="-9" dirty="0">
                <a:latin typeface="Alexandria" pitchFamily="2" charset="-78"/>
                <a:cs typeface="Alexandria" pitchFamily="2" charset="-78"/>
              </a:rPr>
              <a:t>ing</a:t>
            </a:r>
            <a:r>
              <a:rPr lang="en-US" sz="1588" spc="18" dirty="0">
                <a:latin typeface="Alexandria" pitchFamily="2" charset="-78"/>
                <a:cs typeface="Alexandria" pitchFamily="2" charset="-78"/>
              </a:rPr>
              <a:t> </a:t>
            </a:r>
            <a:r>
              <a:rPr lang="en-US" sz="1588" dirty="0">
                <a:latin typeface="Alexandria" pitchFamily="2" charset="-78"/>
                <a:cs typeface="Alexandria" pitchFamily="2" charset="-78"/>
              </a:rPr>
              <a:t>f</a:t>
            </a:r>
            <a:r>
              <a:rPr lang="en-US" sz="1588" spc="-9" dirty="0">
                <a:latin typeface="Alexandria" pitchFamily="2" charset="-78"/>
                <a:cs typeface="Alexandria" pitchFamily="2" charset="-78"/>
              </a:rPr>
              <a:t>il</a:t>
            </a:r>
            <a:r>
              <a:rPr lang="en-US" sz="1588" dirty="0">
                <a:latin typeface="Alexandria" pitchFamily="2" charset="-78"/>
                <a:cs typeface="Alexandria" pitchFamily="2" charset="-78"/>
              </a:rPr>
              <a:t>es</a:t>
            </a:r>
          </a:p>
          <a:p>
            <a:pPr marL="655019" lvl="1" indent="-247663">
              <a:buClr>
                <a:srgbClr val="FF0000"/>
              </a:buClr>
              <a:buSzPct val="88888"/>
              <a:buFont typeface="Wingdings"/>
              <a:buChar char=""/>
              <a:tabLst>
                <a:tab pos="655019" algn="l"/>
              </a:tabLst>
            </a:pPr>
            <a:r>
              <a:rPr lang="en-US" sz="1588" spc="-4" dirty="0">
                <a:latin typeface="Alexandria" pitchFamily="2" charset="-78"/>
                <a:cs typeface="Alexandria" pitchFamily="2" charset="-78"/>
              </a:rPr>
              <a:t>F</a:t>
            </a:r>
            <a:r>
              <a:rPr lang="en-US" sz="1588" spc="-13" dirty="0">
                <a:latin typeface="Alexandria" pitchFamily="2" charset="-78"/>
                <a:cs typeface="Alexandria" pitchFamily="2" charset="-78"/>
              </a:rPr>
              <a:t>orma</a:t>
            </a:r>
            <a:r>
              <a:rPr lang="en-US" sz="1588" spc="-4" dirty="0">
                <a:latin typeface="Alexandria" pitchFamily="2" charset="-78"/>
                <a:cs typeface="Alexandria" pitchFamily="2" charset="-78"/>
              </a:rPr>
              <a:t>tt</a:t>
            </a:r>
            <a:r>
              <a:rPr lang="en-US" sz="1588" spc="-9" dirty="0">
                <a:latin typeface="Alexandria" pitchFamily="2" charset="-78"/>
                <a:cs typeface="Alexandria" pitchFamily="2" charset="-78"/>
              </a:rPr>
              <a:t>ing</a:t>
            </a:r>
            <a:r>
              <a:rPr lang="en-US" sz="1588" spc="18" dirty="0">
                <a:latin typeface="Alexandria" pitchFamily="2" charset="-78"/>
                <a:cs typeface="Alexandria" pitchFamily="2" charset="-78"/>
              </a:rPr>
              <a:t> </a:t>
            </a:r>
            <a:r>
              <a:rPr lang="en-US" sz="1588" spc="-9" dirty="0">
                <a:latin typeface="Alexandria" pitchFamily="2" charset="-78"/>
                <a:cs typeface="Alexandria" pitchFamily="2" charset="-78"/>
              </a:rPr>
              <a:t>di</a:t>
            </a:r>
            <a:r>
              <a:rPr lang="en-US" sz="1588" dirty="0">
                <a:latin typeface="Alexandria" pitchFamily="2" charset="-78"/>
                <a:cs typeface="Alexandria" pitchFamily="2" charset="-78"/>
              </a:rPr>
              <a:t>sk</a:t>
            </a:r>
          </a:p>
          <a:p>
            <a:pPr marL="655019" lvl="1" indent="-247663">
              <a:buClr>
                <a:srgbClr val="FF0000"/>
              </a:buClr>
              <a:buSzPct val="88888"/>
              <a:buFont typeface="Wingdings"/>
              <a:buChar char=""/>
              <a:tabLst>
                <a:tab pos="655019" algn="l"/>
              </a:tabLst>
            </a:pPr>
            <a:r>
              <a:rPr lang="en-US" sz="1588" spc="-9" dirty="0">
                <a:latin typeface="Alexandria" pitchFamily="2" charset="-78"/>
                <a:cs typeface="Alexandria" pitchFamily="2" charset="-78"/>
              </a:rPr>
              <a:t>Overl</a:t>
            </a:r>
            <a:r>
              <a:rPr lang="en-US" sz="1588" spc="-13" dirty="0">
                <a:latin typeface="Alexandria" pitchFamily="2" charset="-78"/>
                <a:cs typeface="Alexandria" pitchFamily="2" charset="-78"/>
              </a:rPr>
              <a:t>o</a:t>
            </a:r>
            <a:r>
              <a:rPr lang="en-US" sz="1588" spc="-9" dirty="0">
                <a:latin typeface="Alexandria" pitchFamily="2" charset="-78"/>
                <a:cs typeface="Alexandria" pitchFamily="2" charset="-78"/>
              </a:rPr>
              <a:t>ading</a:t>
            </a:r>
            <a:r>
              <a:rPr lang="en-US" sz="1588" spc="31" dirty="0">
                <a:latin typeface="Alexandria" pitchFamily="2" charset="-78"/>
                <a:cs typeface="Alexandria" pitchFamily="2" charset="-78"/>
              </a:rPr>
              <a:t> </a:t>
            </a:r>
            <a:r>
              <a:rPr lang="en-US" sz="1588" spc="-9" dirty="0">
                <a:latin typeface="Alexandria" pitchFamily="2" charset="-78"/>
                <a:cs typeface="Alexandria" pitchFamily="2" charset="-78"/>
              </a:rPr>
              <a:t>pr</a:t>
            </a:r>
            <a:r>
              <a:rPr lang="en-US" sz="1588" spc="-13" dirty="0">
                <a:latin typeface="Alexandria" pitchFamily="2" charset="-78"/>
                <a:cs typeface="Alexandria" pitchFamily="2" charset="-78"/>
              </a:rPr>
              <a:t>o</a:t>
            </a:r>
            <a:r>
              <a:rPr lang="en-US" sz="1588" spc="-4" dirty="0">
                <a:latin typeface="Alexandria" pitchFamily="2" charset="-78"/>
                <a:cs typeface="Alexandria" pitchFamily="2" charset="-78"/>
              </a:rPr>
              <a:t>c</a:t>
            </a:r>
            <a:r>
              <a:rPr lang="en-US" sz="1588" spc="-9" dirty="0">
                <a:latin typeface="Alexandria" pitchFamily="2" charset="-78"/>
                <a:cs typeface="Alexandria" pitchFamily="2" charset="-78"/>
              </a:rPr>
              <a:t>ess</a:t>
            </a:r>
            <a:r>
              <a:rPr lang="en-US" sz="1588" spc="-13" dirty="0">
                <a:latin typeface="Alexandria" pitchFamily="2" charset="-78"/>
                <a:cs typeface="Alexandria" pitchFamily="2" charset="-78"/>
              </a:rPr>
              <a:t>o</a:t>
            </a:r>
            <a:r>
              <a:rPr lang="en-US" sz="1588" dirty="0">
                <a:latin typeface="Alexandria" pitchFamily="2" charset="-78"/>
                <a:cs typeface="Alexandria" pitchFamily="2" charset="-78"/>
              </a:rPr>
              <a:t>r</a:t>
            </a:r>
            <a:r>
              <a:rPr lang="en-US" sz="1588" spc="-4" dirty="0">
                <a:latin typeface="Alexandria" pitchFamily="2" charset="-78"/>
                <a:cs typeface="Alexandria" pitchFamily="2" charset="-78"/>
              </a:rPr>
              <a:t>/</a:t>
            </a:r>
            <a:r>
              <a:rPr lang="en-US" sz="1588" spc="-13" dirty="0">
                <a:latin typeface="Alexandria" pitchFamily="2" charset="-78"/>
                <a:cs typeface="Alexandria" pitchFamily="2" charset="-78"/>
              </a:rPr>
              <a:t>memo</a:t>
            </a:r>
            <a:r>
              <a:rPr lang="en-US" sz="1588" dirty="0">
                <a:latin typeface="Alexandria" pitchFamily="2" charset="-78"/>
                <a:cs typeface="Alexandria" pitchFamily="2" charset="-78"/>
              </a:rPr>
              <a:t>ry</a:t>
            </a:r>
          </a:p>
          <a:p>
            <a:pPr marL="655019" lvl="1" indent="-247663">
              <a:lnSpc>
                <a:spcPts val="1862"/>
              </a:lnSpc>
              <a:buClr>
                <a:srgbClr val="FF0000"/>
              </a:buClr>
              <a:buSzPct val="88888"/>
              <a:buFont typeface="Wingdings"/>
              <a:buChar char=""/>
              <a:tabLst>
                <a:tab pos="655019" algn="l"/>
              </a:tabLst>
            </a:pPr>
            <a:r>
              <a:rPr lang="en-US" sz="1588" spc="-4" dirty="0">
                <a:latin typeface="Alexandria" pitchFamily="2" charset="-78"/>
                <a:cs typeface="Alexandria" pitchFamily="2" charset="-78"/>
              </a:rPr>
              <a:t>Etc</a:t>
            </a:r>
            <a:r>
              <a:rPr lang="en-US" sz="1588" spc="-9" dirty="0">
                <a:latin typeface="Alexandria" pitchFamily="2" charset="-78"/>
                <a:cs typeface="Alexandria" pitchFamily="2" charset="-78"/>
              </a:rPr>
              <a:t>.</a:t>
            </a:r>
            <a:endParaRPr lang="en-US" sz="1588" dirty="0">
              <a:latin typeface="Alexandria" pitchFamily="2" charset="-78"/>
              <a:cs typeface="Alexandria" pitchFamily="2" charset="-78"/>
            </a:endParaRPr>
          </a:p>
        </p:txBody>
      </p:sp>
    </p:spTree>
    <p:extLst>
      <p:ext uri="{BB962C8B-B14F-4D97-AF65-F5344CB8AC3E}">
        <p14:creationId xmlns:p14="http://schemas.microsoft.com/office/powerpoint/2010/main" val="4260769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92443"/>
          </a:xfrm>
          <a:prstGeom prst="rect">
            <a:avLst/>
          </a:prstGeom>
          <a:noFill/>
        </p:spPr>
        <p:txBody>
          <a:bodyPr wrap="square" rtlCol="0">
            <a:spAutoFit/>
          </a:bodyPr>
          <a:lstStyle/>
          <a:p>
            <a:r>
              <a:rPr lang="en-US" sz="2600" dirty="0">
                <a:latin typeface="Alexandria ExtraBold" pitchFamily="2" charset="-78"/>
                <a:ea typeface="Calibri"/>
                <a:cs typeface="Alexandria ExtraBold" pitchFamily="2" charset="-78"/>
                <a:sym typeface="Calibri"/>
              </a:rPr>
              <a:t>History of Malware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stretch>
            <a:fillRect/>
          </a:stretch>
        </p:blipFill>
        <p:spPr>
          <a:xfrm>
            <a:off x="2222646" y="1175622"/>
            <a:ext cx="8497486" cy="5139855"/>
          </a:xfrm>
          <a:prstGeom prst="rect">
            <a:avLst/>
          </a:prstGeom>
        </p:spPr>
      </p:pic>
    </p:spTree>
    <p:extLst>
      <p:ext uri="{BB962C8B-B14F-4D97-AF65-F5344CB8AC3E}">
        <p14:creationId xmlns:p14="http://schemas.microsoft.com/office/powerpoint/2010/main" val="3031103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84775"/>
          </a:xfrm>
          <a:prstGeom prst="rect">
            <a:avLst/>
          </a:prstGeom>
          <a:noFill/>
        </p:spPr>
        <p:txBody>
          <a:bodyPr wrap="square" rtlCol="0">
            <a:spAutoFit/>
          </a:bodyPr>
          <a:lstStyle/>
          <a:p>
            <a:r>
              <a:rPr lang="en-US" sz="3200" dirty="0">
                <a:latin typeface="Alexandria ExtraBold" pitchFamily="2" charset="-78"/>
                <a:ea typeface="Calibri"/>
                <a:cs typeface="Alexandria ExtraBold" pitchFamily="2" charset="-78"/>
                <a:sym typeface="Calibri"/>
              </a:rPr>
              <a:t>History of Malware (cont.)</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stretch>
            <a:fillRect/>
          </a:stretch>
        </p:blipFill>
        <p:spPr>
          <a:xfrm>
            <a:off x="2193867" y="1140558"/>
            <a:ext cx="8516539" cy="5184445"/>
          </a:xfrm>
          <a:prstGeom prst="rect">
            <a:avLst/>
          </a:prstGeom>
        </p:spPr>
      </p:pic>
    </p:spTree>
    <p:extLst>
      <p:ext uri="{BB962C8B-B14F-4D97-AF65-F5344CB8AC3E}">
        <p14:creationId xmlns:p14="http://schemas.microsoft.com/office/powerpoint/2010/main" val="1248343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Virus Effects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stretch>
            <a:fillRect/>
          </a:stretch>
        </p:blipFill>
        <p:spPr>
          <a:xfrm>
            <a:off x="2123520" y="1176494"/>
            <a:ext cx="7944959" cy="5116077"/>
          </a:xfrm>
          <a:prstGeom prst="rect">
            <a:avLst/>
          </a:prstGeom>
        </p:spPr>
      </p:pic>
    </p:spTree>
    <p:extLst>
      <p:ext uri="{BB962C8B-B14F-4D97-AF65-F5344CB8AC3E}">
        <p14:creationId xmlns:p14="http://schemas.microsoft.com/office/powerpoint/2010/main" val="2466964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Countermeasures for Users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817494" y="1531707"/>
            <a:ext cx="9130395" cy="2971349"/>
          </a:xfrm>
          <a:prstGeom prst="rect">
            <a:avLst/>
          </a:prstGeom>
          <a:noFill/>
          <a:ln>
            <a:noFill/>
          </a:ln>
        </p:spPr>
        <p:txBody>
          <a:bodyPr spcFirstLastPara="1" wrap="square" lIns="0" tIns="0" rIns="0" bIns="0" anchor="t" anchorCtr="0">
            <a:noAutofit/>
          </a:bodyPr>
          <a:lstStyle/>
          <a:p>
            <a:pPr marL="1146175" lvl="0" indent="-452438" algn="just">
              <a:lnSpc>
                <a:spcPct val="150000"/>
              </a:lnSpc>
              <a:buClr>
                <a:srgbClr val="BF0000"/>
              </a:buClr>
              <a:buSzPts val="2500"/>
              <a:buFont typeface="Wingdings" panose="05000000000000000000" pitchFamily="2" charset="2"/>
              <a:buChar char="§"/>
            </a:pPr>
            <a:r>
              <a:rPr lang="en-US" sz="2200" dirty="0" smtClean="0">
                <a:latin typeface="Alexandria" pitchFamily="2" charset="-78"/>
                <a:ea typeface="Tahoma"/>
                <a:cs typeface="Alexandria" pitchFamily="2" charset="-78"/>
                <a:sym typeface="Tahoma"/>
              </a:rPr>
              <a:t>Use </a:t>
            </a:r>
            <a:r>
              <a:rPr lang="en-US" sz="2200" dirty="0">
                <a:latin typeface="Alexandria" pitchFamily="2" charset="-78"/>
                <a:ea typeface="Tahoma"/>
                <a:cs typeface="Alexandria" pitchFamily="2" charset="-78"/>
                <a:sym typeface="Tahoma"/>
              </a:rPr>
              <a:t>software acquired from reliable sources</a:t>
            </a:r>
          </a:p>
          <a:p>
            <a:pPr marL="1146175" lvl="0" indent="-452438" algn="just">
              <a:lnSpc>
                <a:spcPct val="150000"/>
              </a:lnSpc>
              <a:buClr>
                <a:srgbClr val="BF0000"/>
              </a:buClr>
              <a:buSzPts val="2500"/>
              <a:buFont typeface="Wingdings" panose="05000000000000000000" pitchFamily="2" charset="2"/>
              <a:buChar char="§"/>
            </a:pPr>
            <a:r>
              <a:rPr lang="en-US" sz="2200" dirty="0">
                <a:latin typeface="Alexandria" pitchFamily="2" charset="-78"/>
                <a:ea typeface="Tahoma"/>
                <a:cs typeface="Alexandria" pitchFamily="2" charset="-78"/>
                <a:sym typeface="Tahoma"/>
              </a:rPr>
              <a:t>Test software in an isolated environment</a:t>
            </a:r>
          </a:p>
          <a:p>
            <a:pPr marL="1146175" lvl="0" indent="-452438" algn="just">
              <a:lnSpc>
                <a:spcPct val="150000"/>
              </a:lnSpc>
              <a:buClr>
                <a:srgbClr val="BF0000"/>
              </a:buClr>
              <a:buSzPts val="2500"/>
              <a:buFont typeface="Wingdings" panose="05000000000000000000" pitchFamily="2" charset="2"/>
              <a:buChar char="§"/>
            </a:pPr>
            <a:r>
              <a:rPr lang="en-US" sz="2200" dirty="0">
                <a:latin typeface="Alexandria" pitchFamily="2" charset="-78"/>
                <a:ea typeface="Tahoma"/>
                <a:cs typeface="Alexandria" pitchFamily="2" charset="-78"/>
                <a:sym typeface="Tahoma"/>
              </a:rPr>
              <a:t>Only open attachments when you know them to be safe</a:t>
            </a:r>
          </a:p>
          <a:p>
            <a:pPr marL="1146175" lvl="0" indent="-452438" algn="just">
              <a:lnSpc>
                <a:spcPct val="150000"/>
              </a:lnSpc>
              <a:buClr>
                <a:srgbClr val="BF0000"/>
              </a:buClr>
              <a:buSzPts val="2500"/>
              <a:buFont typeface="Wingdings" panose="05000000000000000000" pitchFamily="2" charset="2"/>
              <a:buChar char="§"/>
            </a:pPr>
            <a:r>
              <a:rPr lang="en-US" sz="2200" dirty="0">
                <a:latin typeface="Alexandria" pitchFamily="2" charset="-78"/>
                <a:ea typeface="Tahoma"/>
                <a:cs typeface="Alexandria" pitchFamily="2" charset="-78"/>
                <a:sym typeface="Tahoma"/>
              </a:rPr>
              <a:t>Treat every website as potentially harmful</a:t>
            </a:r>
          </a:p>
          <a:p>
            <a:pPr marL="1146175" lvl="0" indent="-452438" algn="just">
              <a:lnSpc>
                <a:spcPct val="150000"/>
              </a:lnSpc>
              <a:buClr>
                <a:srgbClr val="BF0000"/>
              </a:buClr>
              <a:buSzPts val="2500"/>
              <a:buFont typeface="Wingdings" panose="05000000000000000000" pitchFamily="2" charset="2"/>
              <a:buChar char="§"/>
            </a:pPr>
            <a:r>
              <a:rPr lang="en-US" sz="2200" dirty="0">
                <a:latin typeface="Alexandria" pitchFamily="2" charset="-78"/>
                <a:ea typeface="Tahoma"/>
                <a:cs typeface="Alexandria" pitchFamily="2" charset="-78"/>
                <a:sym typeface="Tahoma"/>
              </a:rPr>
              <a:t>Create and maintain backups</a:t>
            </a:r>
          </a:p>
        </p:txBody>
      </p:sp>
    </p:spTree>
    <p:extLst>
      <p:ext uri="{BB962C8B-B14F-4D97-AF65-F5344CB8AC3E}">
        <p14:creationId xmlns:p14="http://schemas.microsoft.com/office/powerpoint/2010/main" val="367674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Virus Detection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961874" y="1577425"/>
            <a:ext cx="9905048" cy="4253262"/>
          </a:xfrm>
          <a:prstGeom prst="rect">
            <a:avLst/>
          </a:prstGeom>
          <a:noFill/>
          <a:ln>
            <a:noFill/>
          </a:ln>
        </p:spPr>
        <p:txBody>
          <a:bodyPr spcFirstLastPara="1" wrap="square" lIns="0" tIns="0" rIns="0" bIns="0" anchor="t" anchorCtr="0">
            <a:noAutofit/>
          </a:bodyPr>
          <a:lstStyle/>
          <a:p>
            <a:pPr marL="682625" marR="11206" indent="-298450">
              <a:lnSpc>
                <a:spcPct val="150000"/>
              </a:lnSpc>
              <a:spcBef>
                <a:spcPts val="600"/>
              </a:spcBef>
              <a:buFont typeface="Wingdings" panose="05000000000000000000" pitchFamily="2" charset="2"/>
              <a:buChar char="§"/>
              <a:tabLst>
                <a:tab pos="682625" algn="l"/>
                <a:tab pos="1265238" algn="l"/>
                <a:tab pos="1581150" algn="l"/>
                <a:tab pos="1857375" algn="l"/>
                <a:tab pos="2570163" algn="l"/>
                <a:tab pos="2928938" algn="l"/>
                <a:tab pos="4013200" algn="l"/>
                <a:tab pos="4591050" algn="l"/>
                <a:tab pos="5118100" algn="l"/>
              </a:tabLst>
            </a:pPr>
            <a:r>
              <a:rPr lang="en-US" sz="2000" spc="-13" dirty="0" smtClean="0">
                <a:latin typeface="Alexandria" pitchFamily="2" charset="-78"/>
                <a:cs typeface="Alexandria" pitchFamily="2" charset="-78"/>
              </a:rPr>
              <a:t>Virus </a:t>
            </a:r>
            <a:r>
              <a:rPr lang="en-US" sz="2000" spc="-13" dirty="0">
                <a:latin typeface="Alexandria" pitchFamily="2" charset="-78"/>
                <a:cs typeface="Alexandria" pitchFamily="2" charset="-78"/>
              </a:rPr>
              <a:t>scanners look for signs of malicious code infection using signatures in program files and memory</a:t>
            </a:r>
          </a:p>
          <a:p>
            <a:pPr marL="682625" marR="11206" indent="-298450">
              <a:lnSpc>
                <a:spcPct val="150000"/>
              </a:lnSpc>
              <a:spcBef>
                <a:spcPts val="600"/>
              </a:spcBef>
              <a:buFont typeface="Wingdings" panose="05000000000000000000" pitchFamily="2" charset="2"/>
              <a:buChar char="§"/>
              <a:tabLst>
                <a:tab pos="682625" algn="l"/>
                <a:tab pos="1265238" algn="l"/>
                <a:tab pos="1581150" algn="l"/>
                <a:tab pos="1857375" algn="l"/>
                <a:tab pos="2570163" algn="l"/>
                <a:tab pos="2928938" algn="l"/>
                <a:tab pos="4013200" algn="l"/>
                <a:tab pos="4591050" algn="l"/>
                <a:tab pos="5118100" algn="l"/>
              </a:tabLst>
            </a:pPr>
            <a:r>
              <a:rPr lang="en-US" sz="2000" spc="-13" dirty="0">
                <a:latin typeface="Alexandria" pitchFamily="2" charset="-78"/>
                <a:cs typeface="Alexandria" pitchFamily="2" charset="-78"/>
              </a:rPr>
              <a:t>Traditional virus scanners have trouble keeping up with new malware—detect about 45% of infections</a:t>
            </a:r>
          </a:p>
          <a:p>
            <a:pPr marL="682625" marR="11206" indent="-298450">
              <a:lnSpc>
                <a:spcPct val="150000"/>
              </a:lnSpc>
              <a:spcBef>
                <a:spcPts val="600"/>
              </a:spcBef>
              <a:buFont typeface="Wingdings" panose="05000000000000000000" pitchFamily="2" charset="2"/>
              <a:buChar char="§"/>
              <a:tabLst>
                <a:tab pos="682625" algn="l"/>
                <a:tab pos="1265238" algn="l"/>
                <a:tab pos="1581150" algn="l"/>
                <a:tab pos="1857375" algn="l"/>
                <a:tab pos="2570163" algn="l"/>
                <a:tab pos="2928938" algn="l"/>
                <a:tab pos="4013200" algn="l"/>
                <a:tab pos="4591050" algn="l"/>
                <a:tab pos="5118100" algn="l"/>
              </a:tabLst>
            </a:pPr>
            <a:r>
              <a:rPr lang="en-US" sz="2000" spc="-13" dirty="0">
                <a:latin typeface="Alexandria" pitchFamily="2" charset="-78"/>
                <a:cs typeface="Alexandria" pitchFamily="2" charset="-78"/>
              </a:rPr>
              <a:t>Detection mechanisms:</a:t>
            </a:r>
          </a:p>
          <a:p>
            <a:pPr marL="1030288" marR="11206" indent="-298450">
              <a:spcBef>
                <a:spcPts val="600"/>
              </a:spcBef>
              <a:buFont typeface="Arial" panose="020B0604020202020204" pitchFamily="34" charset="0"/>
              <a:buChar char="•"/>
              <a:tabLst>
                <a:tab pos="1087438" algn="l"/>
                <a:tab pos="1265238" algn="l"/>
                <a:tab pos="1581150" algn="l"/>
                <a:tab pos="1857375" algn="l"/>
                <a:tab pos="2570163" algn="l"/>
                <a:tab pos="2928938" algn="l"/>
                <a:tab pos="4013200" algn="l"/>
                <a:tab pos="4591050" algn="l"/>
                <a:tab pos="5118100" algn="l"/>
              </a:tabLst>
            </a:pPr>
            <a:r>
              <a:rPr lang="en-US" spc="-13" dirty="0">
                <a:solidFill>
                  <a:srgbClr val="00B0F0"/>
                </a:solidFill>
                <a:latin typeface="Alexandria" pitchFamily="2" charset="-78"/>
                <a:cs typeface="Alexandria" pitchFamily="2" charset="-78"/>
              </a:rPr>
              <a:t>Known string patterns in files or memory</a:t>
            </a:r>
          </a:p>
          <a:p>
            <a:pPr marL="1030288" marR="11206" indent="-298450">
              <a:spcBef>
                <a:spcPts val="600"/>
              </a:spcBef>
              <a:buFont typeface="Arial" panose="020B0604020202020204" pitchFamily="34" charset="0"/>
              <a:buChar char="•"/>
              <a:tabLst>
                <a:tab pos="1087438" algn="l"/>
                <a:tab pos="1265238" algn="l"/>
                <a:tab pos="1581150" algn="l"/>
                <a:tab pos="1857375" algn="l"/>
                <a:tab pos="2570163" algn="l"/>
                <a:tab pos="2928938" algn="l"/>
                <a:tab pos="4013200" algn="l"/>
                <a:tab pos="4591050" algn="l"/>
                <a:tab pos="5118100" algn="l"/>
              </a:tabLst>
            </a:pPr>
            <a:r>
              <a:rPr lang="en-US" spc="-13" dirty="0">
                <a:solidFill>
                  <a:srgbClr val="00B0F0"/>
                </a:solidFill>
                <a:latin typeface="Alexandria" pitchFamily="2" charset="-78"/>
                <a:cs typeface="Alexandria" pitchFamily="2" charset="-78"/>
              </a:rPr>
              <a:t>Execution patterns</a:t>
            </a:r>
          </a:p>
          <a:p>
            <a:pPr marL="1030288" marR="11206" indent="-298450">
              <a:spcBef>
                <a:spcPts val="600"/>
              </a:spcBef>
              <a:buFont typeface="Arial" panose="020B0604020202020204" pitchFamily="34" charset="0"/>
              <a:buChar char="•"/>
              <a:tabLst>
                <a:tab pos="1087438" algn="l"/>
                <a:tab pos="1265238" algn="l"/>
                <a:tab pos="1581150" algn="l"/>
                <a:tab pos="1857375" algn="l"/>
                <a:tab pos="2570163" algn="l"/>
                <a:tab pos="2928938" algn="l"/>
                <a:tab pos="4013200" algn="l"/>
                <a:tab pos="4591050" algn="l"/>
                <a:tab pos="5118100" algn="l"/>
              </a:tabLst>
            </a:pPr>
            <a:r>
              <a:rPr lang="en-US" spc="-13" dirty="0">
                <a:solidFill>
                  <a:srgbClr val="00B0F0"/>
                </a:solidFill>
                <a:latin typeface="Alexandria" pitchFamily="2" charset="-78"/>
                <a:cs typeface="Alexandria" pitchFamily="2" charset="-78"/>
              </a:rPr>
              <a:t>Storage </a:t>
            </a:r>
            <a:r>
              <a:rPr lang="en-US" spc="-13" dirty="0" smtClean="0">
                <a:solidFill>
                  <a:srgbClr val="00B0F0"/>
                </a:solidFill>
                <a:latin typeface="Alexandria" pitchFamily="2" charset="-78"/>
                <a:cs typeface="Alexandria" pitchFamily="2" charset="-78"/>
              </a:rPr>
              <a:t>patterns</a:t>
            </a:r>
            <a:endParaRPr lang="en-US" spc="-13"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122776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Virus Signatures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712269" y="1461382"/>
            <a:ext cx="4340995" cy="4573681"/>
          </a:xfrm>
          <a:prstGeom prst="rect">
            <a:avLst/>
          </a:prstGeom>
          <a:noFill/>
          <a:ln>
            <a:noFill/>
          </a:ln>
        </p:spPr>
        <p:txBody>
          <a:bodyPr spcFirstLastPara="1" wrap="square" lIns="0" tIns="0" rIns="0" bIns="0" anchor="t" anchorCtr="0">
            <a:noAutofit/>
          </a:bodyPr>
          <a:lstStyle/>
          <a:p>
            <a:pPr algn="just">
              <a:spcBef>
                <a:spcPts val="42"/>
              </a:spcBef>
            </a:pPr>
            <a:endParaRPr lang="en-US" sz="2000" dirty="0">
              <a:latin typeface="Alexandria" pitchFamily="2" charset="-78"/>
              <a:cs typeface="Alexandria" pitchFamily="2" charset="-78"/>
            </a:endParaRPr>
          </a:p>
          <a:p>
            <a:pPr marL="280162" indent="-268956" algn="just">
              <a:buFont typeface="Times New Roman"/>
              <a:buChar char="•"/>
              <a:tabLst>
                <a:tab pos="279602" algn="l"/>
              </a:tabLst>
            </a:pPr>
            <a:r>
              <a:rPr lang="en-US" sz="2000" dirty="0">
                <a:latin typeface="Alexandria" pitchFamily="2" charset="-78"/>
                <a:cs typeface="Alexandria" pitchFamily="2" charset="-78"/>
              </a:rPr>
              <a:t>Alternatively known as a virus definition, a virus signature is the fingerprint of a virus. It is a set of unique data, or bits of code, that allows it to be identified. Antivirus software uses a virus signature to find a virus in a computer file system, allowing to detect, quarantine, and remove the virus. In the antivirus software, the virus signature is called a definition file or DAT file.</a:t>
            </a:r>
          </a:p>
          <a:p>
            <a:pPr marL="280162" indent="-268956" algn="just">
              <a:buFont typeface="Times New Roman"/>
              <a:buChar char="•"/>
              <a:tabLst>
                <a:tab pos="279602" algn="l"/>
              </a:tabLst>
            </a:pPr>
            <a:endParaRPr lang="en-US" sz="2000" dirty="0">
              <a:solidFill>
                <a:srgbClr val="25A9E7"/>
              </a:solidFill>
              <a:latin typeface="Alexandria" pitchFamily="2" charset="-78"/>
              <a:cs typeface="Alexandria" pitchFamily="2" charset="-78"/>
            </a:endParaRPr>
          </a:p>
        </p:txBody>
      </p:sp>
      <p:pic>
        <p:nvPicPr>
          <p:cNvPr id="17" name="Google Shape;230;p15" descr="fig03-25.eps"/>
          <p:cNvPicPr preferRelativeResize="0"/>
          <p:nvPr/>
        </p:nvPicPr>
        <p:blipFill rotWithShape="1">
          <a:blip r:embed="rId5">
            <a:alphaModFix/>
          </a:blip>
          <a:srcRect/>
          <a:stretch/>
        </p:blipFill>
        <p:spPr>
          <a:xfrm>
            <a:off x="5554518" y="1939205"/>
            <a:ext cx="5742325" cy="3855204"/>
          </a:xfrm>
          <a:prstGeom prst="rect">
            <a:avLst/>
          </a:prstGeom>
          <a:noFill/>
          <a:ln>
            <a:noFill/>
          </a:ln>
        </p:spPr>
      </p:pic>
    </p:spTree>
    <p:extLst>
      <p:ext uri="{BB962C8B-B14F-4D97-AF65-F5344CB8AC3E}">
        <p14:creationId xmlns:p14="http://schemas.microsoft.com/office/powerpoint/2010/main" val="36774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26818" y="453246"/>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Memory and Address Protection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894899" y="1488687"/>
            <a:ext cx="10193403" cy="3743641"/>
          </a:xfrm>
          <a:prstGeom prst="rect">
            <a:avLst/>
          </a:prstGeom>
          <a:noFill/>
          <a:ln>
            <a:noFill/>
          </a:ln>
        </p:spPr>
        <p:txBody>
          <a:bodyPr spcFirstLastPara="1" wrap="square" lIns="0" tIns="0" rIns="0" bIns="0" anchor="t" anchorCtr="0">
            <a:noAutofit/>
          </a:bodyPr>
          <a:lstStyle/>
          <a:p>
            <a:pPr marL="633413" algn="just">
              <a:buClr>
                <a:srgbClr val="BF0000"/>
              </a:buClr>
              <a:buSzPts val="2500"/>
            </a:pPr>
            <a:r>
              <a:rPr lang="en-US" sz="2200" dirty="0">
                <a:solidFill>
                  <a:srgbClr val="00B0F0"/>
                </a:solidFill>
                <a:latin typeface="Alexandria" pitchFamily="2" charset="-78"/>
                <a:cs typeface="Alexandria" pitchFamily="2" charset="-78"/>
              </a:rPr>
              <a:t>The most obvious problem of multiprogramming is preventing one program from affecting the data and programs in the memory space of other users. </a:t>
            </a:r>
            <a:endParaRPr lang="ar-YE" sz="2200" dirty="0" smtClean="0">
              <a:solidFill>
                <a:srgbClr val="00B0F0"/>
              </a:solidFill>
              <a:latin typeface="Alexandria" pitchFamily="2" charset="-78"/>
              <a:ea typeface="Tahoma"/>
              <a:cs typeface="Alexandria" pitchFamily="2" charset="-78"/>
              <a:sym typeface="Tahoma"/>
            </a:endParaRPr>
          </a:p>
          <a:p>
            <a:pPr marL="108743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Fence</a:t>
            </a:r>
            <a:endParaRPr lang="en-US" sz="2200" dirty="0">
              <a:latin typeface="Alexandria" pitchFamily="2" charset="-78"/>
              <a:ea typeface="Tahoma"/>
              <a:cs typeface="Alexandria" pitchFamily="2" charset="-78"/>
              <a:sym typeface="Tahoma"/>
            </a:endParaRPr>
          </a:p>
          <a:p>
            <a:pPr marL="1087438" lvl="0" indent="-454025" algn="just">
              <a:lnSpc>
                <a:spcPct val="150000"/>
              </a:lnSpc>
              <a:buClr>
                <a:srgbClr val="BF0000"/>
              </a:buClr>
              <a:buSzPts val="2500"/>
              <a:buFont typeface="Wingdings" panose="05000000000000000000" pitchFamily="2" charset="2"/>
              <a:buChar char="Ø"/>
            </a:pPr>
            <a:r>
              <a:rPr lang="en-US" sz="2200" dirty="0">
                <a:solidFill>
                  <a:srgbClr val="FF0000"/>
                </a:solidFill>
                <a:latin typeface="Alexandria" pitchFamily="2" charset="-78"/>
                <a:ea typeface="Tahoma"/>
                <a:cs typeface="Alexandria" pitchFamily="2" charset="-78"/>
                <a:sym typeface="Tahoma"/>
              </a:rPr>
              <a:t>Relocation</a:t>
            </a: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Base/Bounds Registers</a:t>
            </a: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Tagged Architecture</a:t>
            </a: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Segmentation</a:t>
            </a: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Paging</a:t>
            </a: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Combined Paging with Segmentation</a:t>
            </a:r>
          </a:p>
        </p:txBody>
      </p:sp>
    </p:spTree>
    <p:extLst>
      <p:ext uri="{BB962C8B-B14F-4D97-AF65-F5344CB8AC3E}">
        <p14:creationId xmlns:p14="http://schemas.microsoft.com/office/powerpoint/2010/main" val="2019975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Relocation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414261" y="1461382"/>
            <a:ext cx="9115777" cy="4573681"/>
          </a:xfrm>
          <a:prstGeom prst="rect">
            <a:avLst/>
          </a:prstGeom>
          <a:noFill/>
          <a:ln>
            <a:noFill/>
          </a:ln>
        </p:spPr>
        <p:txBody>
          <a:bodyPr spcFirstLastPara="1" wrap="square" lIns="0" tIns="0" rIns="0" bIns="0" anchor="t" anchorCtr="0">
            <a:noAutofit/>
          </a:bodyPr>
          <a:lstStyle/>
          <a:p>
            <a:pPr marL="354106" indent="-342900" algn="just">
              <a:lnSpc>
                <a:spcPct val="150000"/>
              </a:lnSpc>
              <a:buFont typeface="Wingdings" panose="05000000000000000000" pitchFamily="2" charset="2"/>
              <a:buChar char="Ø"/>
            </a:pPr>
            <a:r>
              <a:rPr lang="en-US" sz="1941" spc="-13" dirty="0">
                <a:latin typeface="Alexandria" pitchFamily="2" charset="-78"/>
                <a:cs typeface="Alexandria" pitchFamily="2" charset="-78"/>
              </a:rPr>
              <a:t>Is the process of taking a program written as if it began at address </a:t>
            </a:r>
            <a:r>
              <a:rPr lang="en-US" sz="1941" spc="-13" dirty="0">
                <a:solidFill>
                  <a:srgbClr val="FF0000"/>
                </a:solidFill>
                <a:latin typeface="Alexandria" pitchFamily="2" charset="-78"/>
                <a:cs typeface="Alexandria" pitchFamily="2" charset="-78"/>
              </a:rPr>
              <a:t>0</a:t>
            </a:r>
            <a:r>
              <a:rPr lang="en-US" sz="1941" spc="-13" dirty="0">
                <a:latin typeface="Alexandria" pitchFamily="2" charset="-78"/>
                <a:cs typeface="Alexandria" pitchFamily="2" charset="-78"/>
              </a:rPr>
              <a:t> and changing all addresses to reflect the actual address at which the program is located in memory</a:t>
            </a:r>
            <a:r>
              <a:rPr lang="en-US" sz="1941" spc="-13" dirty="0" smtClean="0">
                <a:latin typeface="Alexandria" pitchFamily="2" charset="-78"/>
                <a:cs typeface="Alexandria" pitchFamily="2" charset="-78"/>
              </a:rPr>
              <a:t>.</a:t>
            </a:r>
            <a:endParaRPr lang="ar-YE" sz="1941" spc="-13" dirty="0" smtClean="0">
              <a:latin typeface="Alexandria" pitchFamily="2" charset="-78"/>
              <a:cs typeface="Alexandria" pitchFamily="2" charset="-78"/>
            </a:endParaRPr>
          </a:p>
          <a:p>
            <a:pPr marL="354106" indent="-342900" algn="just">
              <a:lnSpc>
                <a:spcPct val="150000"/>
              </a:lnSpc>
              <a:buFont typeface="Wingdings" panose="05000000000000000000" pitchFamily="2" charset="2"/>
              <a:buChar char="Ø"/>
            </a:pPr>
            <a:endParaRPr lang="en-US" sz="1941" spc="-13" dirty="0">
              <a:latin typeface="Alexandria" pitchFamily="2" charset="-78"/>
              <a:cs typeface="Alexandria" pitchFamily="2" charset="-78"/>
            </a:endParaRPr>
          </a:p>
          <a:p>
            <a:pPr marL="354106" indent="-342900" algn="just">
              <a:lnSpc>
                <a:spcPct val="150000"/>
              </a:lnSpc>
              <a:buFont typeface="Wingdings" panose="05000000000000000000" pitchFamily="2" charset="2"/>
              <a:buChar char="Ø"/>
            </a:pPr>
            <a:r>
              <a:rPr lang="en-US" sz="1941" spc="-13" dirty="0">
                <a:latin typeface="Alexandria" pitchFamily="2" charset="-78"/>
                <a:cs typeface="Alexandria" pitchFamily="2" charset="-78"/>
              </a:rPr>
              <a:t>By adding a constant relocation factor to each address of the program.</a:t>
            </a:r>
          </a:p>
          <a:p>
            <a:pPr marL="354106" indent="-342900" algn="just">
              <a:lnSpc>
                <a:spcPct val="150000"/>
              </a:lnSpc>
              <a:buFont typeface="Wingdings" panose="05000000000000000000" pitchFamily="2" charset="2"/>
              <a:buChar char="Ø"/>
            </a:pPr>
            <a:endParaRPr lang="ar-YE" sz="1941" spc="-13" dirty="0" smtClean="0">
              <a:latin typeface="Alexandria" pitchFamily="2" charset="-78"/>
              <a:cs typeface="Alexandria" pitchFamily="2" charset="-78"/>
            </a:endParaRPr>
          </a:p>
          <a:p>
            <a:pPr marL="354106" indent="-342900" algn="just">
              <a:lnSpc>
                <a:spcPct val="150000"/>
              </a:lnSpc>
              <a:buFont typeface="Wingdings" panose="05000000000000000000" pitchFamily="2" charset="2"/>
              <a:buChar char="Ø"/>
            </a:pPr>
            <a:r>
              <a:rPr lang="en-US" sz="1941" spc="-13" dirty="0" smtClean="0">
                <a:latin typeface="Alexandria" pitchFamily="2" charset="-78"/>
                <a:cs typeface="Alexandria" pitchFamily="2" charset="-78"/>
              </a:rPr>
              <a:t>The </a:t>
            </a:r>
            <a:r>
              <a:rPr lang="en-US" sz="1941" spc="-13" dirty="0">
                <a:latin typeface="Alexandria" pitchFamily="2" charset="-78"/>
                <a:cs typeface="Alexandria" pitchFamily="2" charset="-78"/>
              </a:rPr>
              <a:t>relocation factor is the starting address of the memory assigned for the program.</a:t>
            </a:r>
          </a:p>
        </p:txBody>
      </p:sp>
    </p:spTree>
    <p:extLst>
      <p:ext uri="{BB962C8B-B14F-4D97-AF65-F5344CB8AC3E}">
        <p14:creationId xmlns:p14="http://schemas.microsoft.com/office/powerpoint/2010/main" val="2602740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Base/Bounds Registers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7" name="Google Shape;252;p18"/>
          <p:cNvPicPr preferRelativeResize="0">
            <a:picLocks/>
          </p:cNvPicPr>
          <p:nvPr/>
        </p:nvPicPr>
        <p:blipFill rotWithShape="1">
          <a:blip r:embed="rId5">
            <a:alphaModFix/>
          </a:blip>
          <a:srcRect/>
          <a:stretch/>
        </p:blipFill>
        <p:spPr>
          <a:xfrm>
            <a:off x="2337089" y="1488687"/>
            <a:ext cx="7833378" cy="4429630"/>
          </a:xfrm>
          <a:prstGeom prst="rect">
            <a:avLst/>
          </a:prstGeom>
          <a:noFill/>
          <a:ln>
            <a:noFill/>
          </a:ln>
        </p:spPr>
      </p:pic>
    </p:spTree>
    <p:extLst>
      <p:ext uri="{BB962C8B-B14F-4D97-AF65-F5344CB8AC3E}">
        <p14:creationId xmlns:p14="http://schemas.microsoft.com/office/powerpoint/2010/main" val="524817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Base/Bounds Registers(cont.)</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73818" y="1491812"/>
            <a:ext cx="8869080" cy="4416914"/>
          </a:xfrm>
          <a:prstGeom prst="rect">
            <a:avLst/>
          </a:prstGeom>
          <a:noFill/>
          <a:ln>
            <a:noFill/>
          </a:ln>
        </p:spPr>
        <p:txBody>
          <a:bodyPr spcFirstLastPara="1" wrap="square" lIns="0" tIns="0" rIns="0" bIns="0" anchor="t" anchorCtr="0">
            <a:noAutofit/>
          </a:bodyPr>
          <a:lstStyle/>
          <a:p>
            <a:pPr marL="11206">
              <a:lnSpc>
                <a:spcPct val="150000"/>
              </a:lnSpc>
              <a:tabLst>
                <a:tab pos="279602" algn="l"/>
              </a:tabLst>
            </a:pPr>
            <a:endParaRPr lang="en-US" sz="1147" dirty="0">
              <a:latin typeface="Alexandria" pitchFamily="2" charset="-78"/>
              <a:cs typeface="Alexandria" pitchFamily="2" charset="-78"/>
            </a:endParaRPr>
          </a:p>
          <a:p>
            <a:pPr marL="910527" marR="73963" lvl="1" indent="-180424" algn="just">
              <a:lnSpc>
                <a:spcPct val="150000"/>
              </a:lnSpc>
              <a:buFont typeface="Wingdings"/>
              <a:buChar char=""/>
              <a:tabLst>
                <a:tab pos="910527" algn="l"/>
              </a:tabLst>
            </a:pPr>
            <a:r>
              <a:rPr lang="en-US" sz="1941" spc="-13" dirty="0">
                <a:latin typeface="Alexandria" pitchFamily="2" charset="-78"/>
                <a:cs typeface="Alexandria" pitchFamily="2" charset="-78"/>
              </a:rPr>
              <a:t>By previous methods with two or more users, none can know in advance where a program  will be loaded for execution.</a:t>
            </a:r>
          </a:p>
          <a:p>
            <a:pPr marL="910527" marR="73963" lvl="1" indent="-180424" algn="just">
              <a:lnSpc>
                <a:spcPct val="150000"/>
              </a:lnSpc>
              <a:buFont typeface="Wingdings"/>
              <a:buChar char=""/>
              <a:tabLst>
                <a:tab pos="910527" algn="l"/>
              </a:tabLst>
            </a:pPr>
            <a:r>
              <a:rPr lang="en-US" sz="1941" spc="-13" dirty="0">
                <a:latin typeface="Alexandria" pitchFamily="2" charset="-78"/>
                <a:cs typeface="Alexandria" pitchFamily="2" charset="-78"/>
              </a:rPr>
              <a:t>The </a:t>
            </a:r>
            <a:r>
              <a:rPr lang="en-US" sz="1941" b="1" spc="-13" dirty="0">
                <a:solidFill>
                  <a:srgbClr val="FF0000"/>
                </a:solidFill>
                <a:latin typeface="Alexandria" pitchFamily="2" charset="-78"/>
                <a:cs typeface="Alexandria" pitchFamily="2" charset="-78"/>
              </a:rPr>
              <a:t>relocation register </a:t>
            </a:r>
            <a:r>
              <a:rPr lang="en-US" sz="1941" spc="-13" dirty="0">
                <a:latin typeface="Alexandria" pitchFamily="2" charset="-78"/>
                <a:cs typeface="Alexandria" pitchFamily="2" charset="-78"/>
              </a:rPr>
              <a:t>solves the problem by providing a base or starting address. </a:t>
            </a:r>
          </a:p>
          <a:p>
            <a:pPr marL="910527" marR="73963" lvl="1" indent="-180424" algn="just">
              <a:lnSpc>
                <a:spcPct val="150000"/>
              </a:lnSpc>
              <a:buFont typeface="Wingdings"/>
              <a:buChar char=""/>
              <a:tabLst>
                <a:tab pos="910527" algn="l"/>
              </a:tabLst>
            </a:pPr>
            <a:r>
              <a:rPr lang="en-US" sz="1941" spc="-13" dirty="0">
                <a:latin typeface="Alexandria" pitchFamily="2" charset="-78"/>
                <a:cs typeface="Alexandria" pitchFamily="2" charset="-78"/>
              </a:rPr>
              <a:t>All addresses inside a program are offsets from that base address.</a:t>
            </a:r>
          </a:p>
          <a:p>
            <a:pPr marL="910527" marR="73963" lvl="1" indent="-180424" algn="just">
              <a:lnSpc>
                <a:spcPct val="150000"/>
              </a:lnSpc>
              <a:buFont typeface="Wingdings"/>
              <a:buChar char=""/>
              <a:tabLst>
                <a:tab pos="910527" algn="l"/>
              </a:tabLst>
            </a:pPr>
            <a:r>
              <a:rPr lang="en-US" sz="1941" spc="-13" dirty="0">
                <a:latin typeface="Alexandria" pitchFamily="2" charset="-78"/>
                <a:cs typeface="Alexandria" pitchFamily="2" charset="-78"/>
              </a:rPr>
              <a:t>A variable fence register is generally known as a base register</a:t>
            </a:r>
            <a:r>
              <a:rPr lang="en-US" sz="1941" spc="-13" dirty="0" smtClean="0">
                <a:latin typeface="Alexandria" pitchFamily="2" charset="-78"/>
                <a:cs typeface="Alexandria" pitchFamily="2" charset="-78"/>
              </a:rPr>
              <a:t>.</a:t>
            </a:r>
            <a:endParaRPr lang="en-US" sz="1941" spc="-13" dirty="0">
              <a:latin typeface="Alexandria" pitchFamily="2" charset="-78"/>
              <a:cs typeface="Alexandria" pitchFamily="2" charset="-78"/>
            </a:endParaRPr>
          </a:p>
        </p:txBody>
      </p:sp>
    </p:spTree>
    <p:extLst>
      <p:ext uri="{BB962C8B-B14F-4D97-AF65-F5344CB8AC3E}">
        <p14:creationId xmlns:p14="http://schemas.microsoft.com/office/powerpoint/2010/main" val="1029900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Base/Bounds Registers(cont.)</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73817" y="1491812"/>
            <a:ext cx="9802730" cy="4416914"/>
          </a:xfrm>
          <a:prstGeom prst="rect">
            <a:avLst/>
          </a:prstGeom>
          <a:noFill/>
          <a:ln>
            <a:noFill/>
          </a:ln>
        </p:spPr>
        <p:txBody>
          <a:bodyPr spcFirstLastPara="1" wrap="square" lIns="0" tIns="0" rIns="0" bIns="0" anchor="t" anchorCtr="0">
            <a:noAutofit/>
          </a:bodyPr>
          <a:lstStyle/>
          <a:p>
            <a:pPr marL="280162" indent="-268956">
              <a:lnSpc>
                <a:spcPct val="150000"/>
              </a:lnSpc>
              <a:buFont typeface="Times New Roman"/>
              <a:buChar char="•"/>
              <a:tabLst>
                <a:tab pos="279602" algn="l"/>
              </a:tabLst>
            </a:pPr>
            <a:r>
              <a:rPr lang="en-US" sz="2000" b="1" spc="-18" dirty="0" smtClean="0">
                <a:solidFill>
                  <a:srgbClr val="BF0000"/>
                </a:solidFill>
                <a:latin typeface="Alexandria" pitchFamily="2" charset="-78"/>
                <a:cs typeface="Alexandria" pitchFamily="2" charset="-78"/>
              </a:rPr>
              <a:t>Context Switch</a:t>
            </a:r>
            <a:endParaRPr lang="en-US" sz="1147" dirty="0">
              <a:latin typeface="Alexandria" pitchFamily="2" charset="-78"/>
              <a:cs typeface="Alexandria" pitchFamily="2" charset="-78"/>
            </a:endParaRPr>
          </a:p>
          <a:p>
            <a:pPr marL="741363" marR="181545" indent="-269875" algn="just">
              <a:lnSpc>
                <a:spcPct val="150000"/>
              </a:lnSpc>
              <a:buFont typeface="Arial"/>
              <a:buChar char="•"/>
              <a:tabLst>
                <a:tab pos="281283" algn="l"/>
              </a:tabLst>
            </a:pPr>
            <a:r>
              <a:rPr lang="en-US" sz="2000" spc="-13" dirty="0">
                <a:latin typeface="Alexandria" pitchFamily="2" charset="-78"/>
                <a:cs typeface="Alexandria" pitchFamily="2" charset="-78"/>
              </a:rPr>
              <a:t>When execution changes from one user's program to another's, the operating system must change the contents of the base and bounds registers to reflect the true address space for that user.</a:t>
            </a:r>
          </a:p>
          <a:p>
            <a:pPr marL="741363" marR="181545" indent="-269875" algn="just">
              <a:lnSpc>
                <a:spcPct val="150000"/>
              </a:lnSpc>
              <a:buFont typeface="Arial"/>
              <a:buChar char="•"/>
              <a:tabLst>
                <a:tab pos="281283" algn="l"/>
              </a:tabLst>
            </a:pPr>
            <a:r>
              <a:rPr lang="en-US" sz="2000" spc="-13" dirty="0">
                <a:latin typeface="Alexandria" pitchFamily="2" charset="-78"/>
                <a:cs typeface="Alexandria" pitchFamily="2" charset="-78"/>
              </a:rPr>
              <a:t>This change is part of the general preparation, called a </a:t>
            </a:r>
            <a:r>
              <a:rPr lang="en-US" sz="2000" b="1" spc="-13" dirty="0">
                <a:solidFill>
                  <a:srgbClr val="FF0000"/>
                </a:solidFill>
                <a:latin typeface="Alexandria" pitchFamily="2" charset="-78"/>
                <a:cs typeface="Alexandria" pitchFamily="2" charset="-78"/>
              </a:rPr>
              <a:t>context switch</a:t>
            </a:r>
            <a:r>
              <a:rPr lang="en-US" sz="2000" spc="-13" dirty="0">
                <a:latin typeface="Alexandria" pitchFamily="2" charset="-78"/>
                <a:cs typeface="Alexandria" pitchFamily="2" charset="-78"/>
              </a:rPr>
              <a:t>.</a:t>
            </a:r>
          </a:p>
          <a:p>
            <a:pPr marL="741363" marR="181545" indent="-269875" algn="just">
              <a:lnSpc>
                <a:spcPct val="150000"/>
              </a:lnSpc>
              <a:buFont typeface="Arial"/>
              <a:buChar char="•"/>
              <a:tabLst>
                <a:tab pos="281283" algn="l"/>
              </a:tabLst>
            </a:pPr>
            <a:r>
              <a:rPr lang="en-US" sz="2000" spc="-13" dirty="0">
                <a:latin typeface="Alexandria" pitchFamily="2" charset="-78"/>
                <a:cs typeface="Alexandria" pitchFamily="2" charset="-78"/>
              </a:rPr>
              <a:t>Erroneous addresses inside a user's address space can still affect that program because the base/bounds checking guarantees only that each address is inside the user's address space</a:t>
            </a:r>
            <a:r>
              <a:rPr lang="en-US" sz="2000" spc="-13" dirty="0" smtClean="0">
                <a:latin typeface="Alexandria" pitchFamily="2" charset="-78"/>
                <a:cs typeface="Alexandria" pitchFamily="2" charset="-78"/>
              </a:rPr>
              <a:t>.</a:t>
            </a:r>
            <a:endParaRPr lang="en-US" sz="2000" spc="-13" dirty="0">
              <a:latin typeface="Alexandria" pitchFamily="2" charset="-78"/>
              <a:cs typeface="Alexandria" pitchFamily="2" charset="-78"/>
            </a:endParaRPr>
          </a:p>
        </p:txBody>
      </p:sp>
    </p:spTree>
    <p:extLst>
      <p:ext uri="{BB962C8B-B14F-4D97-AF65-F5344CB8AC3E}">
        <p14:creationId xmlns:p14="http://schemas.microsoft.com/office/powerpoint/2010/main" val="2758827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Base/Bounds Registers(cont.)</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73817" y="1491812"/>
            <a:ext cx="9802730" cy="4416914"/>
          </a:xfrm>
          <a:prstGeom prst="rect">
            <a:avLst/>
          </a:prstGeom>
          <a:noFill/>
          <a:ln>
            <a:noFill/>
          </a:ln>
        </p:spPr>
        <p:txBody>
          <a:bodyPr spcFirstLastPara="1" wrap="square" lIns="0" tIns="0" rIns="0" bIns="0" anchor="t" anchorCtr="0">
            <a:noAutofit/>
          </a:bodyPr>
          <a:lstStyle/>
          <a:p>
            <a:pPr marL="741363" marR="181545" indent="-269875" algn="just">
              <a:lnSpc>
                <a:spcPct val="150000"/>
              </a:lnSpc>
              <a:buFont typeface="Arial"/>
              <a:buChar char="•"/>
              <a:tabLst>
                <a:tab pos="281283" algn="l"/>
              </a:tabLst>
            </a:pPr>
            <a:r>
              <a:rPr lang="en-US" sz="2000" b="1" spc="-13" dirty="0" smtClean="0">
                <a:solidFill>
                  <a:srgbClr val="00B0F0"/>
                </a:solidFill>
                <a:latin typeface="Alexandria" pitchFamily="2" charset="-78"/>
                <a:cs typeface="Alexandria" pitchFamily="2" charset="-78"/>
              </a:rPr>
              <a:t>For </a:t>
            </a:r>
            <a:r>
              <a:rPr lang="en-US" sz="2000" b="1" spc="-13" dirty="0">
                <a:solidFill>
                  <a:srgbClr val="00B0F0"/>
                </a:solidFill>
                <a:latin typeface="Alexandria" pitchFamily="2" charset="-78"/>
                <a:cs typeface="Alexandria" pitchFamily="2" charset="-78"/>
              </a:rPr>
              <a:t>example, </a:t>
            </a:r>
            <a:r>
              <a:rPr lang="en-US" sz="2000" spc="-13" dirty="0">
                <a:latin typeface="Alexandria" pitchFamily="2" charset="-78"/>
                <a:cs typeface="Alexandria" pitchFamily="2" charset="-78"/>
              </a:rPr>
              <a:t>a user error might occur when a subscript is out of range or an undefined variable generates an address reference within the user's space but, unfortunately, inside the executable instructions of the user's program.</a:t>
            </a:r>
          </a:p>
          <a:p>
            <a:pPr marL="741363" marR="181545" indent="-269875" algn="just">
              <a:lnSpc>
                <a:spcPct val="150000"/>
              </a:lnSpc>
              <a:buFont typeface="Arial"/>
              <a:buChar char="•"/>
              <a:tabLst>
                <a:tab pos="281283" algn="l"/>
              </a:tabLst>
            </a:pPr>
            <a:r>
              <a:rPr lang="en-US" sz="2000" spc="-13" dirty="0">
                <a:latin typeface="Alexandria" pitchFamily="2" charset="-78"/>
                <a:cs typeface="Alexandria" pitchFamily="2" charset="-78"/>
              </a:rPr>
              <a:t>We can solve this overwriting problem by using another pair of base/bounds registers, one for the instructions (code) of the program and a second for the data space.</a:t>
            </a:r>
          </a:p>
        </p:txBody>
      </p:sp>
    </p:spTree>
    <p:extLst>
      <p:ext uri="{BB962C8B-B14F-4D97-AF65-F5344CB8AC3E}">
        <p14:creationId xmlns:p14="http://schemas.microsoft.com/office/powerpoint/2010/main" val="3184603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Two Base/Bounds Registers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7" name="Google Shape;280;p22" descr="fig05-08.eps"/>
          <p:cNvPicPr preferRelativeResize="0">
            <a:picLocks/>
          </p:cNvPicPr>
          <p:nvPr/>
        </p:nvPicPr>
        <p:blipFill rotWithShape="1">
          <a:blip r:embed="rId5">
            <a:alphaModFix/>
          </a:blip>
          <a:srcRect/>
          <a:stretch/>
        </p:blipFill>
        <p:spPr>
          <a:xfrm>
            <a:off x="2579571" y="1488687"/>
            <a:ext cx="7065171" cy="4070909"/>
          </a:xfrm>
          <a:prstGeom prst="rect">
            <a:avLst/>
          </a:prstGeom>
          <a:noFill/>
          <a:ln>
            <a:noFill/>
          </a:ln>
        </p:spPr>
      </p:pic>
    </p:spTree>
    <p:extLst>
      <p:ext uri="{BB962C8B-B14F-4D97-AF65-F5344CB8AC3E}">
        <p14:creationId xmlns:p14="http://schemas.microsoft.com/office/powerpoint/2010/main" val="4004474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Two Base/Bounds Registers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6" name="Google Shape;288;p23"/>
          <p:cNvPicPr preferRelativeResize="0">
            <a:picLocks/>
          </p:cNvPicPr>
          <p:nvPr/>
        </p:nvPicPr>
        <p:blipFill rotWithShape="1">
          <a:blip r:embed="rId5">
            <a:alphaModFix/>
          </a:blip>
          <a:srcRect/>
          <a:stretch/>
        </p:blipFill>
        <p:spPr>
          <a:xfrm>
            <a:off x="2885128" y="1404311"/>
            <a:ext cx="6824928" cy="4190945"/>
          </a:xfrm>
          <a:prstGeom prst="rect">
            <a:avLst/>
          </a:prstGeom>
          <a:noFill/>
          <a:ln>
            <a:noFill/>
          </a:ln>
        </p:spPr>
      </p:pic>
    </p:spTree>
    <p:extLst>
      <p:ext uri="{BB962C8B-B14F-4D97-AF65-F5344CB8AC3E}">
        <p14:creationId xmlns:p14="http://schemas.microsoft.com/office/powerpoint/2010/main" val="2230492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Tagged Architecture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7" name="Google Shape;295;p24" descr="fig05-10.eps"/>
          <p:cNvPicPr preferRelativeResize="0">
            <a:picLocks/>
          </p:cNvPicPr>
          <p:nvPr/>
        </p:nvPicPr>
        <p:blipFill rotWithShape="1">
          <a:blip r:embed="rId5">
            <a:alphaModFix/>
          </a:blip>
          <a:srcRect/>
          <a:stretch/>
        </p:blipFill>
        <p:spPr>
          <a:xfrm>
            <a:off x="3422710" y="1540779"/>
            <a:ext cx="5349583" cy="4427083"/>
          </a:xfrm>
          <a:prstGeom prst="rect">
            <a:avLst/>
          </a:prstGeom>
          <a:noFill/>
          <a:ln>
            <a:noFill/>
          </a:ln>
        </p:spPr>
      </p:pic>
    </p:spTree>
    <p:extLst>
      <p:ext uri="{BB962C8B-B14F-4D97-AF65-F5344CB8AC3E}">
        <p14:creationId xmlns:p14="http://schemas.microsoft.com/office/powerpoint/2010/main" val="792791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85128" y="388543"/>
            <a:ext cx="6684376"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Overwriting Memory for Execution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279508" y="1672831"/>
            <a:ext cx="9007394" cy="3309195"/>
          </a:xfrm>
          <a:prstGeom prst="rect">
            <a:avLst/>
          </a:prstGeom>
          <a:noFill/>
          <a:ln>
            <a:noFill/>
          </a:ln>
        </p:spPr>
        <p:txBody>
          <a:bodyPr spcFirstLastPara="1" wrap="square" lIns="0" tIns="0" rIns="0" bIns="0" anchor="t" anchorCtr="0">
            <a:noAutofit/>
          </a:bodyPr>
          <a:lstStyle/>
          <a:p>
            <a:pPr marL="280162" indent="-268956">
              <a:lnSpc>
                <a:spcPct val="150000"/>
              </a:lnSpc>
              <a:buFont typeface="Times New Roman"/>
              <a:buChar char="•"/>
              <a:tabLst>
                <a:tab pos="279602" algn="l"/>
              </a:tabLst>
            </a:pPr>
            <a:r>
              <a:rPr lang="en-US" sz="2200" dirty="0">
                <a:latin typeface="Alexandria" pitchFamily="2" charset="-78"/>
                <a:cs typeface="Alexandria" pitchFamily="2" charset="-78"/>
              </a:rPr>
              <a:t>Overwrite the program counter stored in the stack</a:t>
            </a:r>
          </a:p>
          <a:p>
            <a:pPr marL="280162" indent="-268956">
              <a:lnSpc>
                <a:spcPct val="150000"/>
              </a:lnSpc>
              <a:buFont typeface="Times New Roman"/>
              <a:buChar char="•"/>
              <a:tabLst>
                <a:tab pos="279602" algn="l"/>
              </a:tabLst>
            </a:pPr>
            <a:r>
              <a:rPr lang="en-US" sz="2200" dirty="0">
                <a:latin typeface="Alexandria" pitchFamily="2" charset="-78"/>
                <a:cs typeface="Alexandria" pitchFamily="2" charset="-78"/>
              </a:rPr>
              <a:t>Overwrite part of the code in low memory, substituting new instructions</a:t>
            </a:r>
          </a:p>
          <a:p>
            <a:pPr marL="280162" indent="-268956">
              <a:lnSpc>
                <a:spcPct val="150000"/>
              </a:lnSpc>
              <a:buFont typeface="Times New Roman"/>
              <a:buChar char="•"/>
              <a:tabLst>
                <a:tab pos="279602" algn="l"/>
              </a:tabLst>
            </a:pPr>
            <a:r>
              <a:rPr lang="en-US" sz="2200" dirty="0">
                <a:latin typeface="Alexandria" pitchFamily="2" charset="-78"/>
                <a:cs typeface="Alexandria" pitchFamily="2" charset="-78"/>
              </a:rPr>
              <a:t>Overwrite the program counter and data in the stack so that the program counter points to the </a:t>
            </a:r>
            <a:r>
              <a:rPr lang="en-US" sz="2200" dirty="0" smtClean="0">
                <a:latin typeface="Alexandria" pitchFamily="2" charset="-78"/>
                <a:cs typeface="Alexandria" pitchFamily="2" charset="-78"/>
              </a:rPr>
              <a:t>stack</a:t>
            </a:r>
            <a:endParaRPr lang="en-US" sz="2200" dirty="0">
              <a:latin typeface="Alexandria" pitchFamily="2" charset="-78"/>
              <a:cs typeface="Alexandria" pitchFamily="2" charset="-78"/>
            </a:endParaRPr>
          </a:p>
        </p:txBody>
      </p:sp>
    </p:spTree>
    <p:extLst>
      <p:ext uri="{BB962C8B-B14F-4D97-AF65-F5344CB8AC3E}">
        <p14:creationId xmlns:p14="http://schemas.microsoft.com/office/powerpoint/2010/main" val="3582594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26818" y="473895"/>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Harm from Buffer Overflows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164386" y="1539021"/>
            <a:ext cx="9007394" cy="4024381"/>
          </a:xfrm>
          <a:prstGeom prst="rect">
            <a:avLst/>
          </a:prstGeom>
          <a:noFill/>
          <a:ln>
            <a:noFill/>
          </a:ln>
        </p:spPr>
        <p:txBody>
          <a:bodyPr spcFirstLastPara="1" wrap="square" lIns="0" tIns="0" rIns="0" bIns="0" anchor="t" anchorCtr="0">
            <a:noAutofit/>
          </a:bodyPr>
          <a:lstStyle/>
          <a:p>
            <a:pPr marL="801688" lvl="0" indent="-454025" algn="just">
              <a:lnSpc>
                <a:spcPct val="150000"/>
              </a:lnSpc>
              <a:buClr>
                <a:srgbClr val="BF0000"/>
              </a:buClr>
              <a:buSzPts val="2500"/>
              <a:buFont typeface="Wingdings" panose="05000000000000000000" pitchFamily="2" charset="2"/>
              <a:buChar char="Ø"/>
            </a:pPr>
            <a:r>
              <a:rPr lang="en-US" sz="2000" dirty="0">
                <a:solidFill>
                  <a:srgbClr val="FF0000"/>
                </a:solidFill>
                <a:latin typeface="Alexandria" pitchFamily="2" charset="-78"/>
                <a:ea typeface="Tahoma"/>
                <a:cs typeface="Alexandria" pitchFamily="2" charset="-78"/>
                <a:sym typeface="Tahoma"/>
              </a:rPr>
              <a:t>Overwrite:</a:t>
            </a:r>
          </a:p>
          <a:p>
            <a:pPr marL="1319213" lvl="0" indent="-454025" algn="just">
              <a:lnSpc>
                <a:spcPct val="150000"/>
              </a:lnSpc>
              <a:buClr>
                <a:srgbClr val="BF0000"/>
              </a:buClr>
              <a:buSzPts val="2500"/>
              <a:buFont typeface="Wingdings" panose="05000000000000000000" pitchFamily="2" charset="2"/>
              <a:buChar char="§"/>
            </a:pPr>
            <a:r>
              <a:rPr lang="en-US" dirty="0">
                <a:solidFill>
                  <a:srgbClr val="00B0F0"/>
                </a:solidFill>
                <a:latin typeface="Alexandria" pitchFamily="2" charset="-78"/>
                <a:ea typeface="Tahoma"/>
                <a:cs typeface="Alexandria" pitchFamily="2" charset="-78"/>
                <a:sym typeface="Tahoma"/>
              </a:rPr>
              <a:t>Another piece of your program’s data</a:t>
            </a:r>
          </a:p>
          <a:p>
            <a:pPr marL="1319213" lvl="0" indent="-454025" algn="just">
              <a:lnSpc>
                <a:spcPct val="150000"/>
              </a:lnSpc>
              <a:buClr>
                <a:srgbClr val="BF0000"/>
              </a:buClr>
              <a:buSzPts val="2500"/>
              <a:buFont typeface="Wingdings" panose="05000000000000000000" pitchFamily="2" charset="2"/>
              <a:buChar char="§"/>
            </a:pPr>
            <a:r>
              <a:rPr lang="en-US" dirty="0">
                <a:solidFill>
                  <a:srgbClr val="00B0F0"/>
                </a:solidFill>
                <a:latin typeface="Alexandria" pitchFamily="2" charset="-78"/>
                <a:ea typeface="Tahoma"/>
                <a:cs typeface="Alexandria" pitchFamily="2" charset="-78"/>
                <a:sym typeface="Tahoma"/>
              </a:rPr>
              <a:t>An instruction in your program</a:t>
            </a:r>
          </a:p>
          <a:p>
            <a:pPr marL="1319213" lvl="0" indent="-454025" algn="just">
              <a:lnSpc>
                <a:spcPct val="150000"/>
              </a:lnSpc>
              <a:buClr>
                <a:srgbClr val="BF0000"/>
              </a:buClr>
              <a:buSzPts val="2500"/>
              <a:buFont typeface="Wingdings" panose="05000000000000000000" pitchFamily="2" charset="2"/>
              <a:buChar char="§"/>
            </a:pPr>
            <a:r>
              <a:rPr lang="en-US" dirty="0">
                <a:solidFill>
                  <a:srgbClr val="00B0F0"/>
                </a:solidFill>
                <a:latin typeface="Alexandria" pitchFamily="2" charset="-78"/>
                <a:ea typeface="Tahoma"/>
                <a:cs typeface="Alexandria" pitchFamily="2" charset="-78"/>
                <a:sym typeface="Tahoma"/>
              </a:rPr>
              <a:t>Data or code belonging to another program</a:t>
            </a:r>
          </a:p>
          <a:p>
            <a:pPr marL="1319213" lvl="0" indent="-454025" algn="just">
              <a:lnSpc>
                <a:spcPct val="150000"/>
              </a:lnSpc>
              <a:buClr>
                <a:srgbClr val="BF0000"/>
              </a:buClr>
              <a:buSzPts val="2500"/>
              <a:buFont typeface="Wingdings" panose="05000000000000000000" pitchFamily="2" charset="2"/>
              <a:buChar char="§"/>
            </a:pPr>
            <a:r>
              <a:rPr lang="en-US" dirty="0">
                <a:solidFill>
                  <a:srgbClr val="00B0F0"/>
                </a:solidFill>
                <a:latin typeface="Alexandria" pitchFamily="2" charset="-78"/>
                <a:ea typeface="Tahoma"/>
                <a:cs typeface="Alexandria" pitchFamily="2" charset="-78"/>
                <a:sym typeface="Tahoma"/>
              </a:rPr>
              <a:t>Data or code belonging to the operating system</a:t>
            </a:r>
          </a:p>
          <a:p>
            <a:pPr marL="801688" lvl="0" indent="-454025" algn="just">
              <a:lnSpc>
                <a:spcPct val="150000"/>
              </a:lnSpc>
              <a:buClr>
                <a:srgbClr val="BF0000"/>
              </a:buClr>
              <a:buSzPts val="2500"/>
              <a:buFont typeface="Wingdings" panose="05000000000000000000" pitchFamily="2" charset="2"/>
              <a:buChar char="Ø"/>
            </a:pPr>
            <a:r>
              <a:rPr lang="en-US" sz="2000" dirty="0">
                <a:latin typeface="Alexandria" pitchFamily="2" charset="-78"/>
                <a:ea typeface="Tahoma"/>
                <a:cs typeface="Alexandria" pitchFamily="2" charset="-78"/>
                <a:sym typeface="Tahoma"/>
              </a:rPr>
              <a:t>Overwriting a program’s instructions gives attackers that program’s execution privileges</a:t>
            </a:r>
          </a:p>
          <a:p>
            <a:pPr marL="801688" lvl="0" indent="-454025" algn="just">
              <a:lnSpc>
                <a:spcPct val="150000"/>
              </a:lnSpc>
              <a:buClr>
                <a:srgbClr val="BF0000"/>
              </a:buClr>
              <a:buSzPts val="2500"/>
              <a:buFont typeface="Wingdings" panose="05000000000000000000" pitchFamily="2" charset="2"/>
              <a:buChar char="Ø"/>
            </a:pPr>
            <a:r>
              <a:rPr lang="en-US" sz="2000" dirty="0">
                <a:latin typeface="Alexandria" pitchFamily="2" charset="-78"/>
                <a:ea typeface="Tahoma"/>
                <a:cs typeface="Alexandria" pitchFamily="2" charset="-78"/>
                <a:sym typeface="Tahoma"/>
              </a:rPr>
              <a:t>Overwriting operating system instructions gives attackers the operating system’s execution privileges</a:t>
            </a:r>
          </a:p>
        </p:txBody>
      </p:sp>
    </p:spTree>
    <p:extLst>
      <p:ext uri="{BB962C8B-B14F-4D97-AF65-F5344CB8AC3E}">
        <p14:creationId xmlns:p14="http://schemas.microsoft.com/office/powerpoint/2010/main" val="3784794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Overflow Countermeasures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164386" y="1488565"/>
            <a:ext cx="10234299" cy="4018819"/>
          </a:xfrm>
          <a:prstGeom prst="rect">
            <a:avLst/>
          </a:prstGeom>
          <a:noFill/>
          <a:ln>
            <a:noFill/>
          </a:ln>
        </p:spPr>
        <p:txBody>
          <a:bodyPr spcFirstLastPara="1" wrap="square" lIns="0" tIns="0" rIns="0" bIns="0" anchor="t" anchorCtr="0">
            <a:noAutofit/>
          </a:bodyPr>
          <a:lstStyle/>
          <a:p>
            <a:pPr marL="80168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Staying within bounds</a:t>
            </a:r>
          </a:p>
          <a:p>
            <a:pPr marL="1319213" lvl="0" indent="-454025" algn="just">
              <a:lnSpc>
                <a:spcPct val="150000"/>
              </a:lnSpc>
              <a:buClr>
                <a:srgbClr val="BF0000"/>
              </a:buClr>
              <a:buSzPts val="2500"/>
              <a:buFont typeface="Wingdings" panose="05000000000000000000" pitchFamily="2" charset="2"/>
              <a:buChar char="§"/>
            </a:pPr>
            <a:r>
              <a:rPr lang="en-US" dirty="0">
                <a:solidFill>
                  <a:srgbClr val="00B0F0"/>
                </a:solidFill>
                <a:latin typeface="Alexandria" pitchFamily="2" charset="-78"/>
                <a:ea typeface="Tahoma"/>
                <a:cs typeface="Alexandria" pitchFamily="2" charset="-78"/>
                <a:sym typeface="Tahoma"/>
              </a:rPr>
              <a:t>Check lengths before writing</a:t>
            </a:r>
          </a:p>
          <a:p>
            <a:pPr marL="1319213" lvl="0" indent="-454025" algn="just">
              <a:lnSpc>
                <a:spcPct val="150000"/>
              </a:lnSpc>
              <a:buClr>
                <a:srgbClr val="BF0000"/>
              </a:buClr>
              <a:buSzPts val="2500"/>
              <a:buFont typeface="Wingdings" panose="05000000000000000000" pitchFamily="2" charset="2"/>
              <a:buChar char="§"/>
            </a:pPr>
            <a:r>
              <a:rPr lang="en-US" dirty="0">
                <a:solidFill>
                  <a:srgbClr val="00B0F0"/>
                </a:solidFill>
                <a:latin typeface="Alexandria" pitchFamily="2" charset="-78"/>
                <a:ea typeface="Tahoma"/>
                <a:cs typeface="Alexandria" pitchFamily="2" charset="-78"/>
                <a:sym typeface="Tahoma"/>
              </a:rPr>
              <a:t>Confirm that array subscripts are within limits</a:t>
            </a:r>
          </a:p>
          <a:p>
            <a:pPr marL="1319213" lvl="0" indent="-454025" algn="just">
              <a:lnSpc>
                <a:spcPct val="150000"/>
              </a:lnSpc>
              <a:buClr>
                <a:srgbClr val="BF0000"/>
              </a:buClr>
              <a:buSzPts val="2500"/>
              <a:buFont typeface="Wingdings" panose="05000000000000000000" pitchFamily="2" charset="2"/>
              <a:buChar char="§"/>
            </a:pPr>
            <a:r>
              <a:rPr lang="en-US" dirty="0">
                <a:solidFill>
                  <a:srgbClr val="00B0F0"/>
                </a:solidFill>
                <a:latin typeface="Alexandria" pitchFamily="2" charset="-78"/>
                <a:ea typeface="Tahoma"/>
                <a:cs typeface="Alexandria" pitchFamily="2" charset="-78"/>
                <a:sym typeface="Tahoma"/>
              </a:rPr>
              <a:t>Double-check boundary condition code for off-by-one errors</a:t>
            </a:r>
          </a:p>
          <a:p>
            <a:pPr marL="1319213" lvl="0" indent="-454025" algn="just">
              <a:lnSpc>
                <a:spcPct val="150000"/>
              </a:lnSpc>
              <a:buClr>
                <a:srgbClr val="BF0000"/>
              </a:buClr>
              <a:buSzPts val="2500"/>
              <a:buFont typeface="Wingdings" panose="05000000000000000000" pitchFamily="2" charset="2"/>
              <a:buChar char="§"/>
            </a:pPr>
            <a:r>
              <a:rPr lang="en-US" dirty="0">
                <a:solidFill>
                  <a:srgbClr val="00B0F0"/>
                </a:solidFill>
                <a:latin typeface="Alexandria" pitchFamily="2" charset="-78"/>
                <a:ea typeface="Tahoma"/>
                <a:cs typeface="Alexandria" pitchFamily="2" charset="-78"/>
                <a:sym typeface="Tahoma"/>
              </a:rPr>
              <a:t>Limit input to the number of acceptable characters</a:t>
            </a:r>
          </a:p>
          <a:p>
            <a:pPr marL="1319213" lvl="0" indent="-454025" algn="just">
              <a:lnSpc>
                <a:spcPct val="150000"/>
              </a:lnSpc>
              <a:buClr>
                <a:srgbClr val="BF0000"/>
              </a:buClr>
              <a:buSzPts val="2500"/>
              <a:buFont typeface="Wingdings" panose="05000000000000000000" pitchFamily="2" charset="2"/>
              <a:buChar char="§"/>
            </a:pPr>
            <a:r>
              <a:rPr lang="en-US" dirty="0">
                <a:solidFill>
                  <a:srgbClr val="00B0F0"/>
                </a:solidFill>
                <a:latin typeface="Alexandria" pitchFamily="2" charset="-78"/>
                <a:ea typeface="Tahoma"/>
                <a:cs typeface="Alexandria" pitchFamily="2" charset="-78"/>
                <a:sym typeface="Tahoma"/>
              </a:rPr>
              <a:t>Limit programs’ privileges to reduce potential harm</a:t>
            </a:r>
          </a:p>
          <a:p>
            <a:pPr marL="80168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Many languages have overflow protections</a:t>
            </a:r>
          </a:p>
          <a:p>
            <a:pPr marL="80168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Code analyzers can identify many overflow vulnerabilities</a:t>
            </a:r>
          </a:p>
        </p:txBody>
      </p:sp>
    </p:spTree>
    <p:extLst>
      <p:ext uri="{BB962C8B-B14F-4D97-AF65-F5344CB8AC3E}">
        <p14:creationId xmlns:p14="http://schemas.microsoft.com/office/powerpoint/2010/main" val="387848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6527" y="404059"/>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Memory Corruption Defenses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606392" y="1488565"/>
            <a:ext cx="7690585" cy="4690591"/>
          </a:xfrm>
          <a:prstGeom prst="rect">
            <a:avLst/>
          </a:prstGeom>
          <a:noFill/>
          <a:ln>
            <a:noFill/>
          </a:ln>
        </p:spPr>
        <p:txBody>
          <a:bodyPr spcFirstLastPara="1" wrap="square" lIns="0" tIns="0" rIns="0" bIns="0" anchor="t" anchorCtr="0">
            <a:noAutofit/>
          </a:bodyPr>
          <a:lstStyle/>
          <a:p>
            <a:pPr marL="801688" lvl="0" indent="-454025" algn="just">
              <a:buClr>
                <a:srgbClr val="BF0000"/>
              </a:buClr>
              <a:buSzPts val="2500"/>
              <a:buFont typeface="Wingdings" panose="05000000000000000000" pitchFamily="2" charset="2"/>
              <a:buChar char="Ø"/>
            </a:pPr>
            <a:r>
              <a:rPr lang="en-US" sz="2000" b="1" dirty="0">
                <a:solidFill>
                  <a:srgbClr val="FF0000"/>
                </a:solidFill>
                <a:latin typeface="Alexandria" pitchFamily="2" charset="-78"/>
                <a:ea typeface="Tahoma"/>
                <a:cs typeface="Alexandria" pitchFamily="2" charset="-78"/>
                <a:sym typeface="Tahoma"/>
              </a:rPr>
              <a:t>Normally a function’s stack looks like the </a:t>
            </a:r>
            <a:r>
              <a:rPr lang="en-US" sz="2000" b="1" dirty="0" smtClean="0">
                <a:solidFill>
                  <a:srgbClr val="FF0000"/>
                </a:solidFill>
                <a:latin typeface="Alexandria" pitchFamily="2" charset="-78"/>
                <a:ea typeface="Tahoma"/>
                <a:cs typeface="Alexandria" pitchFamily="2" charset="-78"/>
                <a:sym typeface="Tahoma"/>
              </a:rPr>
              <a:t>Figure</a:t>
            </a:r>
            <a:endParaRPr lang="en-US" sz="2000" b="1" dirty="0">
              <a:solidFill>
                <a:srgbClr val="FF0000"/>
              </a:solidFill>
              <a:latin typeface="Alexandria" pitchFamily="2" charset="-78"/>
              <a:ea typeface="Tahoma"/>
              <a:cs typeface="Alexandria" pitchFamily="2" charset="-78"/>
              <a:sym typeface="Tahoma"/>
            </a:endParaRPr>
          </a:p>
          <a:p>
            <a:pPr marL="801688" lvl="0" indent="-454025" algn="just">
              <a:buClr>
                <a:srgbClr val="BF0000"/>
              </a:buClr>
              <a:buSzPts val="2500"/>
              <a:buFont typeface="Wingdings" panose="05000000000000000000" pitchFamily="2" charset="2"/>
              <a:buChar char="Ø"/>
            </a:pPr>
            <a:endParaRPr lang="ar-YE" sz="2000" dirty="0" smtClean="0">
              <a:latin typeface="Alexandria" pitchFamily="2" charset="-78"/>
              <a:ea typeface="Tahoma"/>
              <a:cs typeface="Alexandria" pitchFamily="2" charset="-78"/>
              <a:sym typeface="Tahoma"/>
            </a:endParaRPr>
          </a:p>
          <a:p>
            <a:pPr marL="801688" lvl="0" indent="-454025" algn="just">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Note </a:t>
            </a:r>
            <a:r>
              <a:rPr lang="en-US" sz="2000" dirty="0">
                <a:latin typeface="Alexandria" pitchFamily="2" charset="-78"/>
                <a:ea typeface="Tahoma"/>
                <a:cs typeface="Alexandria" pitchFamily="2" charset="-78"/>
                <a:sym typeface="Tahoma"/>
              </a:rPr>
              <a:t>the stacks EBP (extended base pointer) and EIP (extended instruction pointer). When the function returns, it must continue execution at the next instruction after the instruction that called this function. </a:t>
            </a:r>
          </a:p>
          <a:p>
            <a:pPr marL="801688" lvl="0" indent="-454025" algn="just">
              <a:buClr>
                <a:srgbClr val="BF0000"/>
              </a:buClr>
              <a:buSzPts val="2500"/>
              <a:buFont typeface="Wingdings" panose="05000000000000000000" pitchFamily="2" charset="2"/>
              <a:buChar char="Ø"/>
            </a:pPr>
            <a:endParaRPr lang="ar-YE" sz="2000" dirty="0" smtClean="0">
              <a:latin typeface="Alexandria" pitchFamily="2" charset="-78"/>
              <a:ea typeface="Tahoma"/>
              <a:cs typeface="Alexandria" pitchFamily="2" charset="-78"/>
              <a:sym typeface="Tahoma"/>
            </a:endParaRPr>
          </a:p>
          <a:p>
            <a:pPr marL="801688" lvl="0" indent="-454025" algn="just">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The </a:t>
            </a:r>
            <a:r>
              <a:rPr lang="en-US" sz="2000" dirty="0">
                <a:latin typeface="Alexandria" pitchFamily="2" charset="-78"/>
                <a:ea typeface="Tahoma"/>
                <a:cs typeface="Alexandria" pitchFamily="2" charset="-78"/>
                <a:sym typeface="Tahoma"/>
              </a:rPr>
              <a:t>CPU does this by taking the values off stack &amp; populating the EBP &amp; EIP registers. </a:t>
            </a:r>
            <a:endParaRPr lang="ar-YE" sz="2000" dirty="0" smtClean="0">
              <a:latin typeface="Alexandria" pitchFamily="2" charset="-78"/>
              <a:ea typeface="Tahoma"/>
              <a:cs typeface="Alexandria" pitchFamily="2" charset="-78"/>
              <a:sym typeface="Tahoma"/>
            </a:endParaRPr>
          </a:p>
          <a:p>
            <a:pPr marL="347663" lvl="0" algn="just">
              <a:buClr>
                <a:srgbClr val="BF0000"/>
              </a:buClr>
              <a:buSzPts val="2500"/>
            </a:pPr>
            <a:endParaRPr lang="en-US" sz="2000" dirty="0">
              <a:latin typeface="Alexandria" pitchFamily="2" charset="-78"/>
              <a:ea typeface="Tahoma"/>
              <a:cs typeface="Alexandria" pitchFamily="2" charset="-78"/>
              <a:sym typeface="Tahoma"/>
            </a:endParaRPr>
          </a:p>
          <a:p>
            <a:pPr marL="801688" lvl="0" indent="-454025" algn="just">
              <a:buClr>
                <a:srgbClr val="BF0000"/>
              </a:buClr>
              <a:buSzPts val="2500"/>
              <a:buFont typeface="Wingdings" panose="05000000000000000000" pitchFamily="2" charset="2"/>
              <a:buChar char="Ø"/>
            </a:pPr>
            <a:r>
              <a:rPr lang="en-US" sz="2000" dirty="0" smtClean="0">
                <a:solidFill>
                  <a:srgbClr val="00B0F0"/>
                </a:solidFill>
                <a:latin typeface="Alexandria" pitchFamily="2" charset="-78"/>
                <a:ea typeface="Tahoma"/>
                <a:cs typeface="Alexandria" pitchFamily="2" charset="-78"/>
                <a:sym typeface="Tahoma"/>
              </a:rPr>
              <a:t>If </a:t>
            </a:r>
            <a:r>
              <a:rPr lang="en-US" sz="2000" dirty="0">
                <a:solidFill>
                  <a:srgbClr val="00B0F0"/>
                </a:solidFill>
                <a:latin typeface="Alexandria" pitchFamily="2" charset="-78"/>
                <a:ea typeface="Tahoma"/>
                <a:cs typeface="Alexandria" pitchFamily="2" charset="-78"/>
                <a:sym typeface="Tahoma"/>
              </a:rPr>
              <a:t>the attacker can overflow the buffer on the stack, they can overrun the data used to populate the EBP &amp; EIP registers with values &amp; change the application’s execution flow.</a:t>
            </a:r>
          </a:p>
          <a:p>
            <a:pPr marL="801688" lvl="0" indent="-454025" algn="just">
              <a:buClr>
                <a:srgbClr val="BF0000"/>
              </a:buClr>
              <a:buSzPts val="2500"/>
              <a:buFont typeface="Wingdings" panose="05000000000000000000" pitchFamily="2" charset="2"/>
              <a:buChar char="Ø"/>
            </a:pPr>
            <a:endParaRPr lang="en-US" sz="2000" dirty="0">
              <a:latin typeface="Alexandria" pitchFamily="2" charset="-78"/>
              <a:ea typeface="Tahoma"/>
              <a:cs typeface="Alexandria" pitchFamily="2" charset="-78"/>
              <a:sym typeface="Tahoma"/>
            </a:endParaRPr>
          </a:p>
        </p:txBody>
      </p:sp>
      <p:pic>
        <p:nvPicPr>
          <p:cNvPr id="17" name="Google Shape;327;p28" descr="f2.pdf"/>
          <p:cNvPicPr preferRelativeResize="0"/>
          <p:nvPr/>
        </p:nvPicPr>
        <p:blipFill rotWithShape="1">
          <a:blip r:embed="rId5">
            <a:alphaModFix/>
          </a:blip>
          <a:srcRect l="2545" t="12938" r="3325" b="31098"/>
          <a:stretch/>
        </p:blipFill>
        <p:spPr>
          <a:xfrm>
            <a:off x="8520303" y="2416062"/>
            <a:ext cx="3240360" cy="2512868"/>
          </a:xfrm>
          <a:prstGeom prst="rect">
            <a:avLst/>
          </a:prstGeom>
          <a:solidFill>
            <a:schemeClr val="dk1"/>
          </a:solidFill>
          <a:ln>
            <a:noFill/>
          </a:ln>
        </p:spPr>
      </p:pic>
    </p:spTree>
    <p:extLst>
      <p:ext uri="{BB962C8B-B14F-4D97-AF65-F5344CB8AC3E}">
        <p14:creationId xmlns:p14="http://schemas.microsoft.com/office/powerpoint/2010/main" val="3173212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6527" y="404059"/>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Memory Corruption Defenses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606392" y="1488565"/>
            <a:ext cx="7690585" cy="4690591"/>
          </a:xfrm>
          <a:prstGeom prst="rect">
            <a:avLst/>
          </a:prstGeom>
          <a:noFill/>
          <a:ln>
            <a:noFill/>
          </a:ln>
        </p:spPr>
        <p:txBody>
          <a:bodyPr spcFirstLastPara="1" wrap="square" lIns="0" tIns="0" rIns="0" bIns="0" anchor="t" anchorCtr="0">
            <a:noAutofit/>
          </a:bodyPr>
          <a:lstStyle/>
          <a:p>
            <a:pPr marL="801688" lvl="0" indent="-454025" algn="just">
              <a:buClr>
                <a:srgbClr val="BF0000"/>
              </a:buClr>
              <a:buSzPts val="2500"/>
              <a:buFont typeface="Wingdings" panose="05000000000000000000" pitchFamily="2" charset="2"/>
              <a:buChar char="Ø"/>
            </a:pPr>
            <a:r>
              <a:rPr lang="en-US" sz="2000" dirty="0">
                <a:latin typeface="Alexandria" pitchFamily="2" charset="-78"/>
                <a:ea typeface="Tahoma"/>
                <a:cs typeface="Alexandria" pitchFamily="2" charset="-78"/>
                <a:sym typeface="Tahoma"/>
              </a:rPr>
              <a:t>A cookie has been inserted between stack data and function return address. This random value is checked when the function exits, and if the cookie is corrupted, the application is halted. </a:t>
            </a:r>
          </a:p>
          <a:p>
            <a:pPr marL="801688" lvl="0" indent="-454025" algn="just">
              <a:buClr>
                <a:srgbClr val="BF0000"/>
              </a:buClr>
              <a:buSzPts val="2500"/>
              <a:buFont typeface="Wingdings" panose="05000000000000000000" pitchFamily="2" charset="2"/>
              <a:buChar char="Ø"/>
            </a:pPr>
            <a:endParaRPr lang="en-US" sz="2000" dirty="0">
              <a:latin typeface="Alexandria" pitchFamily="2" charset="-78"/>
              <a:ea typeface="Tahoma"/>
              <a:cs typeface="Alexandria" pitchFamily="2" charset="-78"/>
              <a:sym typeface="Tahoma"/>
            </a:endParaRPr>
          </a:p>
          <a:p>
            <a:pPr marL="801688" lvl="0" indent="-454025" algn="just">
              <a:buClr>
                <a:srgbClr val="BF0000"/>
              </a:buClr>
              <a:buSzPts val="2500"/>
              <a:buFont typeface="Wingdings" panose="05000000000000000000" pitchFamily="2" charset="2"/>
              <a:buChar char="Ø"/>
            </a:pPr>
            <a:r>
              <a:rPr lang="en-US" sz="2000" dirty="0">
                <a:latin typeface="Alexandria" pitchFamily="2" charset="-78"/>
                <a:ea typeface="Tahoma"/>
                <a:cs typeface="Alexandria" pitchFamily="2" charset="-78"/>
                <a:sym typeface="Tahoma"/>
              </a:rPr>
              <a:t>Buffers on the stack are placed in higher memory than no buffers, such as function pointers, and scalar values to make it harder for some attacks to succeed. </a:t>
            </a:r>
          </a:p>
          <a:p>
            <a:pPr marL="801688" lvl="0" indent="-454025" algn="just">
              <a:buClr>
                <a:srgbClr val="BF0000"/>
              </a:buClr>
              <a:buSzPts val="2500"/>
              <a:buFont typeface="Wingdings" panose="05000000000000000000" pitchFamily="2" charset="2"/>
              <a:buChar char="Ø"/>
            </a:pPr>
            <a:endParaRPr lang="en-US" sz="2000" dirty="0">
              <a:latin typeface="Alexandria" pitchFamily="2" charset="-78"/>
              <a:ea typeface="Tahoma"/>
              <a:cs typeface="Alexandria" pitchFamily="2" charset="-78"/>
              <a:sym typeface="Tahoma"/>
            </a:endParaRPr>
          </a:p>
          <a:p>
            <a:pPr marL="801688" lvl="0" indent="-454025" algn="just">
              <a:buClr>
                <a:srgbClr val="BF0000"/>
              </a:buClr>
              <a:buSzPts val="2500"/>
              <a:buFont typeface="Wingdings" panose="05000000000000000000" pitchFamily="2" charset="2"/>
              <a:buChar char="Ø"/>
            </a:pPr>
            <a:r>
              <a:rPr lang="en-US" sz="2000" dirty="0">
                <a:latin typeface="Alexandria" pitchFamily="2" charset="-78"/>
                <a:ea typeface="Tahoma"/>
                <a:cs typeface="Alexandria" pitchFamily="2" charset="-78"/>
                <a:sym typeface="Tahoma"/>
              </a:rPr>
              <a:t>By switching the order around, the attacker must take advantage of a buffer underrun, which is rarer, to successfully corrupt the function pointer. There are variants of the buffer overrun that will still corrupt a function pointer, such as corrupting a stack frame in higher memory</a:t>
            </a:r>
            <a:r>
              <a:rPr lang="en-US" sz="2000" dirty="0" smtClean="0">
                <a:latin typeface="Alexandria" pitchFamily="2" charset="-78"/>
                <a:ea typeface="Tahoma"/>
                <a:cs typeface="Alexandria" pitchFamily="2" charset="-78"/>
                <a:sym typeface="Tahoma"/>
              </a:rPr>
              <a:t>.</a:t>
            </a:r>
            <a:endParaRPr lang="en-US" sz="2000" dirty="0">
              <a:latin typeface="Alexandria" pitchFamily="2" charset="-78"/>
              <a:ea typeface="Tahoma"/>
              <a:cs typeface="Alexandria" pitchFamily="2" charset="-78"/>
              <a:sym typeface="Tahoma"/>
            </a:endParaRPr>
          </a:p>
        </p:txBody>
      </p:sp>
      <p:pic>
        <p:nvPicPr>
          <p:cNvPr id="17" name="Google Shape;327;p28" descr="f2.pdf"/>
          <p:cNvPicPr preferRelativeResize="0"/>
          <p:nvPr/>
        </p:nvPicPr>
        <p:blipFill rotWithShape="1">
          <a:blip r:embed="rId5">
            <a:alphaModFix/>
          </a:blip>
          <a:srcRect l="2545" t="12938" r="3325" b="31098"/>
          <a:stretch/>
        </p:blipFill>
        <p:spPr>
          <a:xfrm>
            <a:off x="8520303" y="2416062"/>
            <a:ext cx="3240360" cy="2512868"/>
          </a:xfrm>
          <a:prstGeom prst="rect">
            <a:avLst/>
          </a:prstGeom>
          <a:solidFill>
            <a:schemeClr val="dk1"/>
          </a:solidFill>
          <a:ln>
            <a:noFill/>
          </a:ln>
        </p:spPr>
      </p:pic>
    </p:spTree>
    <p:extLst>
      <p:ext uri="{BB962C8B-B14F-4D97-AF65-F5344CB8AC3E}">
        <p14:creationId xmlns:p14="http://schemas.microsoft.com/office/powerpoint/2010/main" val="1011239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33567" y="434245"/>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Prevention Strategies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59749" y="1461382"/>
            <a:ext cx="10423190" cy="4717774"/>
          </a:xfrm>
          <a:prstGeom prst="rect">
            <a:avLst/>
          </a:prstGeom>
          <a:noFill/>
          <a:ln>
            <a:noFill/>
          </a:ln>
        </p:spPr>
        <p:txBody>
          <a:bodyPr spcFirstLastPara="1" wrap="square" lIns="0" tIns="0" rIns="0" bIns="0" anchor="t" anchorCtr="0">
            <a:noAutofit/>
          </a:bodyPr>
          <a:lstStyle/>
          <a:p>
            <a:pPr marL="280162" indent="-268956">
              <a:lnSpc>
                <a:spcPct val="150000"/>
              </a:lnSpc>
              <a:buFont typeface="Times New Roman"/>
              <a:buChar char="•"/>
              <a:tabLst>
                <a:tab pos="279602" algn="l"/>
              </a:tabLst>
            </a:pPr>
            <a:r>
              <a:rPr lang="en-US" sz="2118" spc="-18" dirty="0">
                <a:latin typeface="Alexandria" pitchFamily="2" charset="-78"/>
                <a:cs typeface="Alexandria" pitchFamily="2" charset="-78"/>
              </a:rPr>
              <a:t>The 2010 Australian Signals Directorate (ASD) lists the “Top 35 Mitigation Strategies”.</a:t>
            </a:r>
          </a:p>
          <a:p>
            <a:pPr marL="280162" indent="-268956">
              <a:lnSpc>
                <a:spcPct val="150000"/>
              </a:lnSpc>
              <a:buFont typeface="Times New Roman"/>
              <a:buChar char="•"/>
              <a:tabLst>
                <a:tab pos="279602" algn="l"/>
              </a:tabLst>
            </a:pPr>
            <a:r>
              <a:rPr lang="en-US" sz="2118" b="1" spc="-18" dirty="0" smtClean="0">
                <a:solidFill>
                  <a:srgbClr val="00B0F0"/>
                </a:solidFill>
                <a:latin typeface="Alexandria" pitchFamily="2" charset="-78"/>
                <a:cs typeface="Alexandria" pitchFamily="2" charset="-78"/>
              </a:rPr>
              <a:t>Note</a:t>
            </a:r>
            <a:r>
              <a:rPr lang="en-US" sz="2118" b="1" spc="-18" dirty="0">
                <a:solidFill>
                  <a:srgbClr val="00B0F0"/>
                </a:solidFill>
                <a:latin typeface="Alexandria" pitchFamily="2" charset="-78"/>
                <a:cs typeface="Alexandria" pitchFamily="2" charset="-78"/>
              </a:rPr>
              <a:t>: </a:t>
            </a:r>
            <a:r>
              <a:rPr lang="en-US" sz="2118" spc="-18" dirty="0">
                <a:latin typeface="Alexandria" pitchFamily="2" charset="-78"/>
                <a:cs typeface="Alexandria" pitchFamily="2" charset="-78"/>
              </a:rPr>
              <a:t>implementing just the top four of these strategies would have prevented at least 85% of the targeted cyber intrusions investigated by ASD</a:t>
            </a:r>
          </a:p>
          <a:p>
            <a:pPr marL="280162" indent="-268956">
              <a:lnSpc>
                <a:spcPct val="150000"/>
              </a:lnSpc>
              <a:buFont typeface="Times New Roman"/>
              <a:buChar char="•"/>
              <a:tabLst>
                <a:tab pos="279602" algn="l"/>
              </a:tabLst>
            </a:pPr>
            <a:endParaRPr lang="en-US" sz="2118" spc="-18" dirty="0">
              <a:latin typeface="Alexandria" pitchFamily="2" charset="-78"/>
              <a:cs typeface="Alexandria" pitchFamily="2" charset="-78"/>
            </a:endParaRPr>
          </a:p>
          <a:p>
            <a:pPr marL="280162" indent="-268956">
              <a:lnSpc>
                <a:spcPct val="150000"/>
              </a:lnSpc>
              <a:buFont typeface="Times New Roman"/>
              <a:buChar char="•"/>
              <a:tabLst>
                <a:tab pos="279602" algn="l"/>
              </a:tabLst>
            </a:pPr>
            <a:r>
              <a:rPr lang="en-US" sz="2118" spc="-18" dirty="0">
                <a:solidFill>
                  <a:srgbClr val="FF0000"/>
                </a:solidFill>
                <a:latin typeface="Alexandria" pitchFamily="2" charset="-78"/>
                <a:cs typeface="Alexandria" pitchFamily="2" charset="-78"/>
              </a:rPr>
              <a:t>The top four strategies for prevention are:</a:t>
            </a:r>
          </a:p>
          <a:p>
            <a:pPr marL="989012" indent="-342900">
              <a:lnSpc>
                <a:spcPct val="150000"/>
              </a:lnSpc>
              <a:buFont typeface="Wingdings" panose="05000000000000000000" pitchFamily="2" charset="2"/>
              <a:buChar char="ü"/>
              <a:tabLst>
                <a:tab pos="914400" algn="l"/>
              </a:tabLst>
            </a:pPr>
            <a:r>
              <a:rPr lang="en-US" spc="-18" dirty="0">
                <a:solidFill>
                  <a:srgbClr val="00B0F0"/>
                </a:solidFill>
                <a:latin typeface="Alexandria" pitchFamily="2" charset="-78"/>
                <a:cs typeface="Alexandria" pitchFamily="2" charset="-78"/>
              </a:rPr>
              <a:t>White-list approved applications</a:t>
            </a:r>
          </a:p>
          <a:p>
            <a:pPr marL="989012" indent="-342900">
              <a:lnSpc>
                <a:spcPct val="150000"/>
              </a:lnSpc>
              <a:buFont typeface="Wingdings" panose="05000000000000000000" pitchFamily="2" charset="2"/>
              <a:buChar char="ü"/>
              <a:tabLst>
                <a:tab pos="914400" algn="l"/>
              </a:tabLst>
            </a:pPr>
            <a:r>
              <a:rPr lang="en-US" spc="-18" dirty="0">
                <a:solidFill>
                  <a:srgbClr val="00B0F0"/>
                </a:solidFill>
                <a:latin typeface="Alexandria" pitchFamily="2" charset="-78"/>
                <a:cs typeface="Alexandria" pitchFamily="2" charset="-78"/>
              </a:rPr>
              <a:t>Patch third-party applications and operating system vulnerabilities</a:t>
            </a:r>
          </a:p>
          <a:p>
            <a:pPr marL="989012" indent="-342900">
              <a:lnSpc>
                <a:spcPct val="150000"/>
              </a:lnSpc>
              <a:buFont typeface="Wingdings" panose="05000000000000000000" pitchFamily="2" charset="2"/>
              <a:buChar char="ü"/>
              <a:tabLst>
                <a:tab pos="914400" algn="l"/>
              </a:tabLst>
            </a:pPr>
            <a:r>
              <a:rPr lang="en-US" spc="-18" dirty="0">
                <a:solidFill>
                  <a:srgbClr val="00B0F0"/>
                </a:solidFill>
                <a:latin typeface="Alexandria" pitchFamily="2" charset="-78"/>
                <a:cs typeface="Alexandria" pitchFamily="2" charset="-78"/>
              </a:rPr>
              <a:t>Restrict administrative privileges</a:t>
            </a:r>
          </a:p>
          <a:p>
            <a:pPr marL="989012" indent="-342900">
              <a:lnSpc>
                <a:spcPct val="150000"/>
              </a:lnSpc>
              <a:buFont typeface="Wingdings" panose="05000000000000000000" pitchFamily="2" charset="2"/>
              <a:buChar char="ü"/>
              <a:tabLst>
                <a:tab pos="914400" algn="l"/>
              </a:tabLst>
            </a:pPr>
            <a:r>
              <a:rPr lang="en-US" spc="-18" dirty="0">
                <a:solidFill>
                  <a:srgbClr val="00B0F0"/>
                </a:solidFill>
                <a:latin typeface="Alexandria" pitchFamily="2" charset="-78"/>
                <a:cs typeface="Alexandria" pitchFamily="2" charset="-78"/>
              </a:rPr>
              <a:t>Create a defense-in-depth system</a:t>
            </a:r>
          </a:p>
          <a:p>
            <a:pPr marL="280162" indent="-268956">
              <a:lnSpc>
                <a:spcPct val="150000"/>
              </a:lnSpc>
              <a:buFont typeface="Times New Roman"/>
              <a:buChar char="•"/>
              <a:tabLst>
                <a:tab pos="279602" algn="l"/>
              </a:tabLst>
            </a:pPr>
            <a:endParaRPr lang="en-US" sz="2118" spc="-18" dirty="0">
              <a:latin typeface="Alexandria" pitchFamily="2" charset="-78"/>
              <a:cs typeface="Alexandria" pitchFamily="2" charset="-78"/>
            </a:endParaRPr>
          </a:p>
        </p:txBody>
      </p:sp>
    </p:spTree>
    <p:extLst>
      <p:ext uri="{BB962C8B-B14F-4D97-AF65-F5344CB8AC3E}">
        <p14:creationId xmlns:p14="http://schemas.microsoft.com/office/powerpoint/2010/main" val="3812728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0" y="327968"/>
            <a:ext cx="6788145"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Prevention Strategies (cont.)</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59749" y="1691735"/>
            <a:ext cx="9508790" cy="4036820"/>
          </a:xfrm>
          <a:prstGeom prst="rect">
            <a:avLst/>
          </a:prstGeom>
          <a:noFill/>
          <a:ln>
            <a:noFill/>
          </a:ln>
        </p:spPr>
        <p:txBody>
          <a:bodyPr spcFirstLastPara="1" wrap="square" lIns="0" tIns="0" rIns="0" bIns="0" anchor="t" anchorCtr="0">
            <a:noAutofit/>
          </a:bodyPr>
          <a:lstStyle/>
          <a:p>
            <a:pPr marL="800100" lvl="1" indent="-342900" algn="just">
              <a:lnSpc>
                <a:spcPct val="150000"/>
              </a:lnSpc>
              <a:buFont typeface="Arial" panose="020B0604020202020204" pitchFamily="34" charset="0"/>
              <a:buChar char="•"/>
            </a:pPr>
            <a:r>
              <a:rPr lang="en-US" sz="2000" dirty="0">
                <a:latin typeface="Alexandria" pitchFamily="2" charset="-78"/>
                <a:cs typeface="Alexandria" pitchFamily="2" charset="-78"/>
              </a:rPr>
              <a:t>Possible for a system to be compromised during the installation process before it can install the latest patches</a:t>
            </a:r>
          </a:p>
          <a:p>
            <a:pPr marL="800100" lvl="1" indent="-342900" algn="just">
              <a:lnSpc>
                <a:spcPct val="150000"/>
              </a:lnSpc>
              <a:buFont typeface="Arial" panose="020B0604020202020204" pitchFamily="34" charset="0"/>
              <a:buChar char="•"/>
            </a:pPr>
            <a:r>
              <a:rPr lang="en-US" sz="2000" dirty="0" smtClean="0">
                <a:latin typeface="Alexandria" pitchFamily="2" charset="-78"/>
                <a:cs typeface="Alexandria" pitchFamily="2" charset="-78"/>
              </a:rPr>
              <a:t>Building </a:t>
            </a:r>
            <a:r>
              <a:rPr lang="en-US" sz="2000" dirty="0">
                <a:latin typeface="Alexandria" pitchFamily="2" charset="-78"/>
                <a:cs typeface="Alexandria" pitchFamily="2" charset="-78"/>
              </a:rPr>
              <a:t>and deploying a system should be a planned process designed to counter this threat</a:t>
            </a:r>
          </a:p>
          <a:p>
            <a:pPr marL="800100" lvl="1" indent="-342900" algn="just">
              <a:lnSpc>
                <a:spcPct val="150000"/>
              </a:lnSpc>
              <a:buFont typeface="Arial" panose="020B0604020202020204" pitchFamily="34" charset="0"/>
              <a:buChar char="•"/>
            </a:pPr>
            <a:r>
              <a:rPr lang="en-US" sz="2000" b="1" dirty="0" smtClean="0">
                <a:solidFill>
                  <a:srgbClr val="FF0000"/>
                </a:solidFill>
                <a:latin typeface="Alexandria" pitchFamily="2" charset="-78"/>
                <a:cs typeface="Alexandria" pitchFamily="2" charset="-78"/>
              </a:rPr>
              <a:t>Process </a:t>
            </a:r>
            <a:r>
              <a:rPr lang="en-US" sz="2000" b="1" dirty="0">
                <a:solidFill>
                  <a:srgbClr val="FF0000"/>
                </a:solidFill>
                <a:latin typeface="Alexandria" pitchFamily="2" charset="-78"/>
                <a:cs typeface="Alexandria" pitchFamily="2" charset="-78"/>
              </a:rPr>
              <a:t>must</a:t>
            </a:r>
            <a:r>
              <a:rPr lang="en-US" sz="2000" b="1" dirty="0" smtClean="0">
                <a:solidFill>
                  <a:srgbClr val="FF0000"/>
                </a:solidFill>
                <a:latin typeface="Alexandria" pitchFamily="2" charset="-78"/>
                <a:cs typeface="Alexandria" pitchFamily="2" charset="-78"/>
              </a:rPr>
              <a:t>:</a:t>
            </a:r>
            <a:endParaRPr lang="ar-YE" sz="2000" b="1" dirty="0" smtClean="0">
              <a:solidFill>
                <a:srgbClr val="FF0000"/>
              </a:solidFill>
              <a:latin typeface="Alexandria" pitchFamily="2" charset="-78"/>
              <a:cs typeface="Alexandria" pitchFamily="2" charset="-78"/>
            </a:endParaRPr>
          </a:p>
          <a:p>
            <a:pPr marL="1319213" lvl="1" indent="-285750">
              <a:lnSpc>
                <a:spcPct val="90000"/>
              </a:lnSpc>
              <a:spcBef>
                <a:spcPts val="440"/>
              </a:spcBef>
              <a:buClr>
                <a:srgbClr val="C4E0B2"/>
              </a:buClr>
              <a:buSzPts val="2200"/>
              <a:buFont typeface="Courier New"/>
              <a:buChar char="o"/>
            </a:pPr>
            <a:r>
              <a:rPr lang="en-US" dirty="0">
                <a:solidFill>
                  <a:srgbClr val="00B0F0"/>
                </a:solidFill>
                <a:latin typeface="Alexandria" pitchFamily="2" charset="-78"/>
                <a:ea typeface="Calibri"/>
                <a:cs typeface="Alexandria" pitchFamily="2" charset="-78"/>
                <a:sym typeface="Calibri"/>
              </a:rPr>
              <a:t>Assess risks and plan the system deployment</a:t>
            </a:r>
            <a:endParaRPr lang="en-US" dirty="0">
              <a:solidFill>
                <a:srgbClr val="00B0F0"/>
              </a:solidFill>
              <a:latin typeface="Alexandria" pitchFamily="2" charset="-78"/>
              <a:cs typeface="Alexandria" pitchFamily="2" charset="-78"/>
            </a:endParaRPr>
          </a:p>
          <a:p>
            <a:pPr marL="1319213" lvl="1" indent="-285750">
              <a:lnSpc>
                <a:spcPct val="90000"/>
              </a:lnSpc>
              <a:spcBef>
                <a:spcPts val="440"/>
              </a:spcBef>
              <a:buClr>
                <a:srgbClr val="C4E0B2"/>
              </a:buClr>
              <a:buSzPts val="2200"/>
              <a:buFont typeface="Courier New"/>
              <a:buChar char="o"/>
            </a:pPr>
            <a:r>
              <a:rPr lang="en-US" dirty="0">
                <a:solidFill>
                  <a:srgbClr val="00B0F0"/>
                </a:solidFill>
                <a:latin typeface="Alexandria" pitchFamily="2" charset="-78"/>
                <a:ea typeface="Calibri"/>
                <a:cs typeface="Alexandria" pitchFamily="2" charset="-78"/>
                <a:sym typeface="Calibri"/>
              </a:rPr>
              <a:t>Secure the underlying OS and then the key applications</a:t>
            </a:r>
            <a:endParaRPr lang="en-US" dirty="0">
              <a:solidFill>
                <a:srgbClr val="00B0F0"/>
              </a:solidFill>
              <a:latin typeface="Alexandria" pitchFamily="2" charset="-78"/>
              <a:cs typeface="Alexandria" pitchFamily="2" charset="-78"/>
            </a:endParaRPr>
          </a:p>
          <a:p>
            <a:pPr marL="1319213" lvl="1" indent="-285750">
              <a:lnSpc>
                <a:spcPct val="90000"/>
              </a:lnSpc>
              <a:spcBef>
                <a:spcPts val="440"/>
              </a:spcBef>
              <a:buClr>
                <a:srgbClr val="C4E0B2"/>
              </a:buClr>
              <a:buSzPts val="2200"/>
              <a:buFont typeface="Courier New"/>
              <a:buChar char="o"/>
            </a:pPr>
            <a:r>
              <a:rPr lang="en-US" dirty="0">
                <a:solidFill>
                  <a:srgbClr val="00B0F0"/>
                </a:solidFill>
                <a:latin typeface="Alexandria" pitchFamily="2" charset="-78"/>
                <a:ea typeface="Calibri"/>
                <a:cs typeface="Alexandria" pitchFamily="2" charset="-78"/>
                <a:sym typeface="Calibri"/>
              </a:rPr>
              <a:t>Ensure any critical content is secured</a:t>
            </a:r>
            <a:endParaRPr lang="en-US" dirty="0">
              <a:solidFill>
                <a:srgbClr val="00B0F0"/>
              </a:solidFill>
              <a:latin typeface="Alexandria" pitchFamily="2" charset="-78"/>
              <a:cs typeface="Alexandria" pitchFamily="2" charset="-78"/>
            </a:endParaRPr>
          </a:p>
          <a:p>
            <a:pPr marL="1319213" lvl="1" indent="-285750">
              <a:lnSpc>
                <a:spcPct val="90000"/>
              </a:lnSpc>
              <a:spcBef>
                <a:spcPts val="440"/>
              </a:spcBef>
              <a:buClr>
                <a:srgbClr val="C4E0B2"/>
              </a:buClr>
              <a:buSzPts val="2200"/>
              <a:buFont typeface="Courier New"/>
              <a:buChar char="o"/>
            </a:pPr>
            <a:r>
              <a:rPr lang="en-US" dirty="0">
                <a:solidFill>
                  <a:srgbClr val="00B0F0"/>
                </a:solidFill>
                <a:latin typeface="Alexandria" pitchFamily="2" charset="-78"/>
                <a:ea typeface="Calibri"/>
                <a:cs typeface="Alexandria" pitchFamily="2" charset="-78"/>
                <a:sym typeface="Calibri"/>
              </a:rPr>
              <a:t>Ensure appropriate network protection mechanisms are used</a:t>
            </a:r>
            <a:endParaRPr lang="en-US" dirty="0">
              <a:solidFill>
                <a:srgbClr val="00B0F0"/>
              </a:solidFill>
              <a:latin typeface="Alexandria" pitchFamily="2" charset="-78"/>
              <a:cs typeface="Alexandria" pitchFamily="2" charset="-78"/>
            </a:endParaRPr>
          </a:p>
          <a:p>
            <a:pPr marL="1319213" lvl="1" indent="-285750">
              <a:lnSpc>
                <a:spcPct val="90000"/>
              </a:lnSpc>
              <a:spcBef>
                <a:spcPts val="440"/>
              </a:spcBef>
              <a:buClr>
                <a:srgbClr val="C4E0B2"/>
              </a:buClr>
              <a:buSzPts val="2200"/>
              <a:buFont typeface="Courier New"/>
              <a:buChar char="o"/>
            </a:pPr>
            <a:r>
              <a:rPr lang="en-US" dirty="0">
                <a:solidFill>
                  <a:srgbClr val="00B0F0"/>
                </a:solidFill>
                <a:latin typeface="Alexandria" pitchFamily="2" charset="-78"/>
                <a:ea typeface="Calibri"/>
                <a:cs typeface="Alexandria" pitchFamily="2" charset="-78"/>
                <a:sym typeface="Calibri"/>
              </a:rPr>
              <a:t>Ensure appropriate processes used to maintain </a:t>
            </a:r>
            <a:r>
              <a:rPr lang="en-US" dirty="0" smtClean="0">
                <a:solidFill>
                  <a:srgbClr val="00B0F0"/>
                </a:solidFill>
                <a:latin typeface="Alexandria" pitchFamily="2" charset="-78"/>
                <a:ea typeface="Calibri"/>
                <a:cs typeface="Alexandria" pitchFamily="2" charset="-78"/>
                <a:sym typeface="Calibri"/>
              </a:rPr>
              <a:t>security</a:t>
            </a:r>
            <a:endParaRPr lang="en-US"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54683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noProof="0" dirty="0">
                <a:solidFill>
                  <a:prstClr val="white"/>
                </a:solidFill>
                <a:latin typeface="Times New Roman" panose="02020603050405020304" pitchFamily="18" charset="0"/>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501115"/>
            <a:ext cx="6942227" cy="461665"/>
          </a:xfrm>
          <a:prstGeom prst="rect">
            <a:avLst/>
          </a:prstGeom>
          <a:noFill/>
        </p:spPr>
        <p:txBody>
          <a:bodyPr wrap="square" rtlCol="0">
            <a:spAutoFit/>
          </a:bodyPr>
          <a:lstStyle/>
          <a:p>
            <a:pPr lvl="0">
              <a:defRPr/>
            </a:pPr>
            <a:r>
              <a:rPr lang="en-US" sz="2400" dirty="0" smtClean="0">
                <a:solidFill>
                  <a:prstClr val="black"/>
                </a:solidFill>
                <a:latin typeface="Alexandria ExtraBold" pitchFamily="2" charset="-78"/>
                <a:ea typeface="Calibri"/>
                <a:cs typeface="Alexandria ExtraBold" pitchFamily="2" charset="-78"/>
                <a:sym typeface="Calibri"/>
              </a:rPr>
              <a:t>Injection Attacks</a:t>
            </a:r>
            <a:endParaRPr kumimoji="0" lang="en-US" sz="24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32;p20"/>
          <p:cNvSpPr txBox="1"/>
          <p:nvPr/>
        </p:nvSpPr>
        <p:spPr>
          <a:xfrm>
            <a:off x="1017182" y="1438528"/>
            <a:ext cx="5708051" cy="4099560"/>
          </a:xfrm>
          <a:prstGeom prst="rect">
            <a:avLst/>
          </a:prstGeom>
          <a:noFill/>
          <a:ln>
            <a:noFill/>
          </a:ln>
        </p:spPr>
        <p:txBody>
          <a:bodyPr spcFirstLastPara="1" wrap="square" lIns="0" tIns="0" rIns="0" bIns="0" anchor="t" anchorCtr="0">
            <a:noAutofit/>
          </a:bodyPr>
          <a:lstStyle/>
          <a:p>
            <a:pPr marL="346075" lvl="1" indent="-285750">
              <a:lnSpc>
                <a:spcPct val="150000"/>
              </a:lnSpc>
              <a:buFont typeface="Wingdings" panose="05000000000000000000" pitchFamily="2" charset="2"/>
              <a:buChar char="Ø"/>
            </a:pPr>
            <a:r>
              <a:rPr lang="en-US" sz="1600" dirty="0" smtClean="0">
                <a:solidFill>
                  <a:srgbClr val="00B0F0"/>
                </a:solidFill>
                <a:latin typeface="Alexandria" pitchFamily="2" charset="-78"/>
                <a:cs typeface="Alexandria" pitchFamily="2" charset="-78"/>
              </a:rPr>
              <a:t>Flaws </a:t>
            </a:r>
            <a:r>
              <a:rPr lang="en-US" sz="1600" dirty="0">
                <a:solidFill>
                  <a:srgbClr val="00B0F0"/>
                </a:solidFill>
                <a:latin typeface="Alexandria" pitchFamily="2" charset="-78"/>
                <a:cs typeface="Alexandria" pitchFamily="2" charset="-78"/>
              </a:rPr>
              <a:t>relating to invalid handling of input data, specifically when program input data can accidentally or deliberately influence the flow of execution of the program</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This script contains a critical vulnerability.</a:t>
            </a:r>
          </a:p>
          <a:p>
            <a:pPr marL="742950" lvl="1" indent="-285750">
              <a:lnSpc>
                <a:spcPct val="150000"/>
              </a:lnSpc>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value of the user is passed directly to the finger program as a parameter. </a:t>
            </a:r>
          </a:p>
          <a:p>
            <a:pPr marL="742950" lvl="1" indent="-285750">
              <a:lnSpc>
                <a:spcPct val="150000"/>
              </a:lnSpc>
              <a:buFont typeface="Arial" panose="020B0604020202020204" pitchFamily="34" charset="0"/>
              <a:buChar char="•"/>
            </a:pPr>
            <a:r>
              <a:rPr lang="en-US" sz="1600" dirty="0" smtClean="0">
                <a:latin typeface="Alexandria" pitchFamily="2" charset="-78"/>
                <a:cs typeface="Alexandria" pitchFamily="2" charset="-78"/>
              </a:rPr>
              <a:t>If </a:t>
            </a:r>
            <a:r>
              <a:rPr lang="en-US" sz="1600" dirty="0">
                <a:latin typeface="Alexandria" pitchFamily="2" charset="-78"/>
                <a:cs typeface="Alexandria" pitchFamily="2" charset="-78"/>
              </a:rPr>
              <a:t>the identifier of a legitimate user is supplied, for example, </a:t>
            </a:r>
            <a:r>
              <a:rPr lang="en-US" sz="1600" dirty="0" err="1">
                <a:latin typeface="Alexandria" pitchFamily="2" charset="-78"/>
                <a:cs typeface="Alexandria" pitchFamily="2" charset="-78"/>
              </a:rPr>
              <a:t>lpb</a:t>
            </a:r>
            <a:r>
              <a:rPr lang="en-US" sz="1600" dirty="0">
                <a:latin typeface="Alexandria" pitchFamily="2" charset="-78"/>
                <a:cs typeface="Alexandria" pitchFamily="2" charset="-78"/>
              </a:rPr>
              <a:t>, then the output will be the information on that user.</a:t>
            </a:r>
          </a:p>
          <a:p>
            <a:pPr marL="742950" lvl="1" indent="-285750">
              <a:lnSpc>
                <a:spcPct val="150000"/>
              </a:lnSpc>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attacker is able to run any program on the system with the privileges of the Web server. </a:t>
            </a:r>
          </a:p>
          <a:p>
            <a:pPr>
              <a:lnSpc>
                <a:spcPct val="150000"/>
              </a:lnSpc>
            </a:pPr>
            <a:endParaRPr lang="en-US" sz="1600" dirty="0">
              <a:latin typeface="Alexandria" pitchFamily="2" charset="-78"/>
              <a:cs typeface="Alexandria" pitchFamily="2" charset="-78"/>
            </a:endParaRPr>
          </a:p>
        </p:txBody>
      </p:sp>
      <p:grpSp>
        <p:nvGrpSpPr>
          <p:cNvPr id="17" name="Google Shape;358;p32"/>
          <p:cNvGrpSpPr/>
          <p:nvPr/>
        </p:nvGrpSpPr>
        <p:grpSpPr>
          <a:xfrm>
            <a:off x="7218946" y="1222213"/>
            <a:ext cx="4237241" cy="533177"/>
            <a:chOff x="0" y="115052"/>
            <a:chExt cx="3703068" cy="395001"/>
          </a:xfrm>
        </p:grpSpPr>
        <p:sp>
          <p:nvSpPr>
            <p:cNvPr id="19" name="Google Shape;359;p32"/>
            <p:cNvSpPr/>
            <p:nvPr/>
          </p:nvSpPr>
          <p:spPr>
            <a:xfrm>
              <a:off x="0" y="115052"/>
              <a:ext cx="3699450" cy="395001"/>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360;p32"/>
            <p:cNvSpPr txBox="1"/>
            <p:nvPr/>
          </p:nvSpPr>
          <p:spPr>
            <a:xfrm>
              <a:off x="0" y="115052"/>
              <a:ext cx="3699450" cy="395001"/>
            </a:xfrm>
            <a:prstGeom prst="rect">
              <a:avLst/>
            </a:prstGeom>
            <a:noFill/>
            <a:ln>
              <a:noFill/>
            </a:ln>
          </p:spPr>
          <p:txBody>
            <a:bodyPr spcFirstLastPara="1" wrap="square" lIns="113775" tIns="65000" rIns="113775" bIns="65000" anchor="ctr" anchorCtr="0">
              <a:noAutofit/>
            </a:bodyPr>
            <a:lstStyle/>
            <a:p>
              <a:pPr marL="0" marR="0" lvl="0" indent="0" algn="ctr" rtl="0">
                <a:lnSpc>
                  <a:spcPct val="90000"/>
                </a:lnSpc>
                <a:spcBef>
                  <a:spcPts val="0"/>
                </a:spcBef>
                <a:spcAft>
                  <a:spcPts val="0"/>
                </a:spcAft>
                <a:buNone/>
              </a:pPr>
              <a:r>
                <a:rPr lang="en-US" sz="1600" b="0" dirty="0">
                  <a:solidFill>
                    <a:schemeClr val="lt1"/>
                  </a:solidFill>
                  <a:latin typeface="Calibri"/>
                  <a:ea typeface="Calibri"/>
                  <a:cs typeface="Calibri"/>
                  <a:sym typeface="Calibri"/>
                </a:rPr>
                <a:t>Most often occur in scripting languages</a:t>
              </a:r>
              <a:endParaRPr dirty="0"/>
            </a:p>
          </p:txBody>
        </p:sp>
        <p:sp>
          <p:nvSpPr>
            <p:cNvPr id="21" name="Google Shape;361;p32"/>
            <p:cNvSpPr/>
            <p:nvPr/>
          </p:nvSpPr>
          <p:spPr>
            <a:xfrm>
              <a:off x="3618" y="395001"/>
              <a:ext cx="3699450" cy="115052"/>
            </a:xfrm>
            <a:prstGeom prst="rect">
              <a:avLst/>
            </a:prstGeom>
            <a:solidFill>
              <a:schemeClr val="dk1"/>
            </a:solidFill>
            <a:ln w="9525" cap="flat" cmpd="sng">
              <a:solidFill>
                <a:srgbClr val="CFDEEF">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62;p32"/>
            <p:cNvSpPr txBox="1"/>
            <p:nvPr/>
          </p:nvSpPr>
          <p:spPr>
            <a:xfrm>
              <a:off x="3618" y="395001"/>
              <a:ext cx="3699450" cy="115052"/>
            </a:xfrm>
            <a:prstGeom prst="rect">
              <a:avLst/>
            </a:prstGeom>
            <a:noFill/>
            <a:ln>
              <a:noFill/>
            </a:ln>
          </p:spPr>
          <p:txBody>
            <a:bodyPr spcFirstLastPara="1" wrap="square" lIns="74675" tIns="74675" rIns="99550" bIns="112000" anchor="t" anchorCtr="0">
              <a:noAutofit/>
            </a:bodyPr>
            <a:lstStyle/>
            <a:p>
              <a:pPr marL="114300" marR="0" lvl="1" indent="-25400" algn="l" rtl="0">
                <a:lnSpc>
                  <a:spcPct val="90000"/>
                </a:lnSpc>
                <a:spcBef>
                  <a:spcPts val="0"/>
                </a:spcBef>
                <a:spcAft>
                  <a:spcPts val="0"/>
                </a:spcAft>
                <a:buClr>
                  <a:schemeClr val="dk1"/>
                </a:buClr>
                <a:buSzPts val="1400"/>
                <a:buFont typeface="Calibri"/>
                <a:buNone/>
              </a:pPr>
              <a:endParaRPr sz="1400" b="0" i="0" u="none" strike="noStrike" cap="none" dirty="0">
                <a:solidFill>
                  <a:schemeClr val="dk1"/>
                </a:solidFill>
                <a:latin typeface="Calibri"/>
                <a:ea typeface="Calibri"/>
                <a:cs typeface="Calibri"/>
                <a:sym typeface="Calibri"/>
              </a:endParaRPr>
            </a:p>
            <a:p>
              <a:pPr marL="114300" marR="0" lvl="1" indent="-114300" algn="ctr" rtl="0">
                <a:lnSpc>
                  <a:spcPct val="90000"/>
                </a:lnSpc>
                <a:spcBef>
                  <a:spcPts val="210"/>
                </a:spcBef>
                <a:spcAft>
                  <a:spcPts val="0"/>
                </a:spcAft>
                <a:buClr>
                  <a:schemeClr val="dk1"/>
                </a:buClr>
                <a:buSzPts val="1400"/>
                <a:buFont typeface="Calibri"/>
                <a:buChar char="•"/>
              </a:pPr>
              <a:r>
                <a:rPr lang="en-US" sz="1400" b="0" i="0" u="none" strike="noStrike" cap="none" dirty="0">
                  <a:solidFill>
                    <a:schemeClr val="dk1"/>
                  </a:solidFill>
                  <a:latin typeface="Calibri"/>
                  <a:ea typeface="Calibri"/>
                  <a:cs typeface="Calibri"/>
                  <a:sym typeface="Calibri"/>
                </a:rPr>
                <a:t>Encourage reuse of other programs and system utilities where possible to save coding effort</a:t>
              </a:r>
              <a:endParaRPr dirty="0"/>
            </a:p>
          </p:txBody>
        </p:sp>
      </p:grpSp>
      <p:pic>
        <p:nvPicPr>
          <p:cNvPr id="23" name="Google Shape;363;p32" descr="f2-10.pdf"/>
          <p:cNvPicPr preferRelativeResize="0"/>
          <p:nvPr/>
        </p:nvPicPr>
        <p:blipFill rotWithShape="1">
          <a:blip r:embed="rId5">
            <a:alphaModFix/>
          </a:blip>
          <a:srcRect l="6558" t="5673" r="6223" b="8738"/>
          <a:stretch/>
        </p:blipFill>
        <p:spPr>
          <a:xfrm>
            <a:off x="7218947" y="2324446"/>
            <a:ext cx="4237241" cy="3980031"/>
          </a:xfrm>
          <a:prstGeom prst="rect">
            <a:avLst/>
          </a:prstGeom>
          <a:solidFill>
            <a:schemeClr val="dk1"/>
          </a:solidFill>
          <a:ln>
            <a:noFill/>
          </a:ln>
        </p:spPr>
      </p:pic>
    </p:spTree>
    <p:extLst>
      <p:ext uri="{BB962C8B-B14F-4D97-AF65-F5344CB8AC3E}">
        <p14:creationId xmlns:p14="http://schemas.microsoft.com/office/powerpoint/2010/main" val="3546229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noProof="0" dirty="0">
                <a:solidFill>
                  <a:prstClr val="white"/>
                </a:solidFill>
                <a:latin typeface="Times New Roman" panose="02020603050405020304" pitchFamily="18" charset="0"/>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58005" y="463786"/>
            <a:ext cx="5685481" cy="430887"/>
          </a:xfrm>
          <a:prstGeom prst="rect">
            <a:avLst/>
          </a:prstGeom>
          <a:noFill/>
        </p:spPr>
        <p:txBody>
          <a:bodyPr wrap="square" rtlCol="0">
            <a:spAutoFit/>
          </a:bodyPr>
          <a:lstStyle/>
          <a:p>
            <a:pPr lvl="0">
              <a:defRPr/>
            </a:pPr>
            <a:r>
              <a:rPr lang="en-US" sz="2200" dirty="0">
                <a:solidFill>
                  <a:prstClr val="black"/>
                </a:solidFill>
                <a:latin typeface="Alexandria ExtraBold" pitchFamily="2" charset="-78"/>
                <a:ea typeface="Calibri"/>
                <a:cs typeface="Alexandria ExtraBold" pitchFamily="2" charset="-78"/>
                <a:sym typeface="Calibri"/>
              </a:rPr>
              <a:t>Cross Site Scripting (XSS) Attacks</a:t>
            </a:r>
            <a:endParaRPr kumimoji="0" lang="en-US" sz="22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164386" y="1531707"/>
            <a:ext cx="8842603" cy="4145279"/>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84"/>
              </a:spcBef>
              <a:spcAft>
                <a:spcPts val="0"/>
              </a:spcAft>
              <a:buClr>
                <a:prstClr val="black"/>
              </a:buClr>
              <a:buSzPts val="1000"/>
              <a:buFont typeface="Times New Roman"/>
              <a:buNone/>
              <a:tabLst/>
              <a:defRPr/>
            </a:pPr>
            <a:endParaRPr kumimoji="0" sz="800" b="0" i="0" u="none" strike="noStrike" kern="1200" cap="none" spc="0" normalizeH="0" baseline="0" noProof="0" dirty="0">
              <a:ln>
                <a:noFill/>
              </a:ln>
              <a:solidFill>
                <a:prstClr val="black"/>
              </a:solidFill>
              <a:effectLst/>
              <a:uLnTx/>
              <a:uFillTx/>
              <a:latin typeface="Alexandria" pitchFamily="2" charset="-78"/>
              <a:ea typeface="Calibri"/>
              <a:cs typeface="Alexandria" pitchFamily="2" charset="-78"/>
              <a:sym typeface="Calibri"/>
            </a:endParaRPr>
          </a:p>
        </p:txBody>
      </p:sp>
      <p:sp>
        <p:nvSpPr>
          <p:cNvPr id="16" name="Google Shape;760;p22"/>
          <p:cNvSpPr txBox="1"/>
          <p:nvPr/>
        </p:nvSpPr>
        <p:spPr>
          <a:xfrm>
            <a:off x="1073817" y="1223967"/>
            <a:ext cx="10052812" cy="5139003"/>
          </a:xfrm>
          <a:prstGeom prst="rect">
            <a:avLst/>
          </a:prstGeom>
          <a:noFill/>
          <a:ln>
            <a:noFill/>
          </a:ln>
        </p:spPr>
        <p:txBody>
          <a:bodyPr spcFirstLastPara="1" wrap="square" lIns="0" tIns="0" rIns="0" bIns="0" anchor="t" anchorCtr="0">
            <a:noAutofit/>
          </a:bodyPr>
          <a:lstStyle/>
          <a:p>
            <a:pPr marL="285750" indent="-285750" algn="just">
              <a:lnSpc>
                <a:spcPct val="150000"/>
              </a:lnSpc>
              <a:buFont typeface="Arial" panose="020B0604020202020204" pitchFamily="34" charset="0"/>
              <a:buChar char="•"/>
            </a:pPr>
            <a:r>
              <a:rPr lang="en-US" sz="1600" dirty="0">
                <a:solidFill>
                  <a:srgbClr val="00B0F0"/>
                </a:solidFill>
                <a:latin typeface="Alexandria" pitchFamily="2" charset="-78"/>
                <a:cs typeface="Alexandria" pitchFamily="2" charset="-78"/>
              </a:rPr>
              <a:t>Another broad class of vulnerabilities concerns inputs provided to a program by one user that is subsequently output to another user. Such attacks are known as cross-site scripting (</a:t>
            </a:r>
            <a:r>
              <a:rPr lang="en-US" sz="1600" dirty="0" smtClean="0">
                <a:solidFill>
                  <a:srgbClr val="00B0F0"/>
                </a:solidFill>
                <a:latin typeface="Alexandria" pitchFamily="2" charset="-78"/>
                <a:cs typeface="Alexandria" pitchFamily="2" charset="-78"/>
              </a:rPr>
              <a:t>XSS) </a:t>
            </a:r>
            <a:r>
              <a:rPr lang="en-US" sz="1600" dirty="0">
                <a:solidFill>
                  <a:srgbClr val="00B0F0"/>
                </a:solidFill>
                <a:latin typeface="Alexandria" pitchFamily="2" charset="-78"/>
                <a:cs typeface="Alexandria" pitchFamily="2" charset="-78"/>
              </a:rPr>
              <a:t>attacks because they are most commonly seen in scripted Web applications. This vulnerability involves the inclusion of script code in the HTML content of a Web page displayed by a user’s browser</a:t>
            </a:r>
          </a:p>
          <a:p>
            <a:pPr marL="285750" indent="-285750" algn="just">
              <a:lnSpc>
                <a:spcPct val="150000"/>
              </a:lnSpc>
              <a:buFont typeface="Arial" panose="020B0604020202020204" pitchFamily="34" charset="0"/>
              <a:buChar char="•"/>
            </a:pPr>
            <a:r>
              <a:rPr lang="en-US" sz="1600" dirty="0">
                <a:latin typeface="Alexandria" pitchFamily="2" charset="-78"/>
                <a:cs typeface="Alexandria" pitchFamily="2" charset="-78"/>
              </a:rPr>
              <a:t>Cross-site scripting attacks exploit this assumption and attempt to bypass the browser’s security checks to gain elevated access privileges to sensitive data belonging to another site. These data can include page contents, session cookies, and a variety of other objects. </a:t>
            </a:r>
          </a:p>
          <a:p>
            <a:pPr marL="285750" indent="-285750" algn="just">
              <a:lnSpc>
                <a:spcPct val="150000"/>
              </a:lnSpc>
              <a:buFont typeface="Arial" panose="020B0604020202020204" pitchFamily="34" charset="0"/>
              <a:buChar char="•"/>
            </a:pPr>
            <a:r>
              <a:rPr lang="en-US" sz="1600" dirty="0">
                <a:latin typeface="Alexandria" pitchFamily="2" charset="-78"/>
                <a:cs typeface="Alexandria" pitchFamily="2" charset="-78"/>
              </a:rPr>
              <a:t>The attacker includes the malicious script content in data supplied to a site. If this content is subsequently displayed to other users without sufficient checking, they will execute the script assuming it is trusted to access any data associated with that site. </a:t>
            </a:r>
          </a:p>
          <a:p>
            <a:pPr marL="285750" indent="-285750" algn="just">
              <a:lnSpc>
                <a:spcPct val="150000"/>
              </a:lnSpc>
              <a:buFont typeface="Arial" panose="020B0604020202020204" pitchFamily="34" charset="0"/>
              <a:buChar char="•"/>
            </a:pPr>
            <a:r>
              <a:rPr lang="en-US" sz="1600" dirty="0">
                <a:latin typeface="Alexandria" pitchFamily="2" charset="-78"/>
                <a:cs typeface="Alexandria" pitchFamily="2" charset="-78"/>
              </a:rPr>
              <a:t>Consider the widespread use of guestbook  allowing comments, which are subsequently viewed by other users. Unless the contents of these comments are checked and any dangerous code removed, the attack is possible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75324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noProof="0" dirty="0">
                <a:solidFill>
                  <a:prstClr val="white"/>
                </a:solidFill>
                <a:latin typeface="Times New Roman" panose="02020603050405020304" pitchFamily="18" charset="0"/>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58005" y="463786"/>
            <a:ext cx="5685481" cy="430887"/>
          </a:xfrm>
          <a:prstGeom prst="rect">
            <a:avLst/>
          </a:prstGeom>
          <a:noFill/>
        </p:spPr>
        <p:txBody>
          <a:bodyPr wrap="square" rtlCol="0">
            <a:spAutoFit/>
          </a:bodyPr>
          <a:lstStyle/>
          <a:p>
            <a:pPr lvl="0">
              <a:defRPr/>
            </a:pPr>
            <a:r>
              <a:rPr lang="en-US" sz="2200" dirty="0">
                <a:solidFill>
                  <a:prstClr val="black"/>
                </a:solidFill>
                <a:latin typeface="Alexandria ExtraBold" pitchFamily="2" charset="-78"/>
                <a:ea typeface="Calibri"/>
                <a:cs typeface="Alexandria ExtraBold" pitchFamily="2" charset="-78"/>
                <a:sym typeface="Calibri"/>
              </a:rPr>
              <a:t>Cross Site Scripting (XSS) Attacks</a:t>
            </a:r>
            <a:endParaRPr kumimoji="0" lang="en-US" sz="22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164386" y="1531707"/>
            <a:ext cx="8842603" cy="4145279"/>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84"/>
              </a:spcBef>
              <a:spcAft>
                <a:spcPts val="0"/>
              </a:spcAft>
              <a:buClr>
                <a:prstClr val="black"/>
              </a:buClr>
              <a:buSzPts val="1000"/>
              <a:buFont typeface="Times New Roman"/>
              <a:buNone/>
              <a:tabLst/>
              <a:defRPr/>
            </a:pPr>
            <a:endParaRPr kumimoji="0" sz="800" b="0" i="0" u="none" strike="noStrike" kern="1200" cap="none" spc="0" normalizeH="0" baseline="0" noProof="0" dirty="0">
              <a:ln>
                <a:noFill/>
              </a:ln>
              <a:solidFill>
                <a:prstClr val="black"/>
              </a:solidFill>
              <a:effectLst/>
              <a:uLnTx/>
              <a:uFillTx/>
              <a:latin typeface="Alexandria" pitchFamily="2" charset="-78"/>
              <a:ea typeface="Calibri"/>
              <a:cs typeface="Alexandria" pitchFamily="2" charset="-78"/>
              <a:sym typeface="Calibri"/>
            </a:endParaRPr>
          </a:p>
        </p:txBody>
      </p:sp>
      <p:grpSp>
        <p:nvGrpSpPr>
          <p:cNvPr id="19" name="Google Shape;378;p34"/>
          <p:cNvGrpSpPr/>
          <p:nvPr/>
        </p:nvGrpSpPr>
        <p:grpSpPr>
          <a:xfrm>
            <a:off x="1059749" y="1461382"/>
            <a:ext cx="10510530" cy="4351338"/>
            <a:chOff x="2535" y="0"/>
            <a:chExt cx="10510530" cy="4351338"/>
          </a:xfrm>
        </p:grpSpPr>
        <p:sp>
          <p:nvSpPr>
            <p:cNvPr id="20" name="Google Shape;379;p34"/>
            <p:cNvSpPr/>
            <p:nvPr/>
          </p:nvSpPr>
          <p:spPr>
            <a:xfrm rot="-5400000">
              <a:off x="-929284" y="931819"/>
              <a:ext cx="4351338" cy="2487699"/>
            </a:xfrm>
            <a:prstGeom prst="flowChartManualOperation">
              <a:avLst/>
            </a:prstGeom>
            <a:gradFill>
              <a:gsLst>
                <a:gs pos="0">
                  <a:srgbClr val="6EA5DA">
                    <a:alpha val="89803"/>
                  </a:srgbClr>
                </a:gs>
                <a:gs pos="50000">
                  <a:srgbClr val="529BDA">
                    <a:alpha val="89803"/>
                  </a:srgbClr>
                </a:gs>
                <a:gs pos="100000">
                  <a:srgbClr val="4188C8">
                    <a:alpha val="8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380;p34"/>
            <p:cNvSpPr txBox="1"/>
            <p:nvPr/>
          </p:nvSpPr>
          <p:spPr>
            <a:xfrm>
              <a:off x="2535" y="870268"/>
              <a:ext cx="2487699" cy="2610802"/>
            </a:xfrm>
            <a:prstGeom prst="rect">
              <a:avLst/>
            </a:prstGeom>
            <a:noFill/>
            <a:ln>
              <a:noFill/>
            </a:ln>
          </p:spPr>
          <p:txBody>
            <a:bodyPr spcFirstLastPara="1" wrap="square" lIns="139700" tIns="0" rIns="141850" bIns="0" anchor="ctr" anchorCtr="0">
              <a:noAutofit/>
            </a:bodyPr>
            <a:lstStyle/>
            <a:p>
              <a:pPr marL="0" marR="0" lvl="0" indent="0" algn="ctr" rtl="0">
                <a:lnSpc>
                  <a:spcPct val="90000"/>
                </a:lnSpc>
                <a:spcBef>
                  <a:spcPts val="0"/>
                </a:spcBef>
                <a:spcAft>
                  <a:spcPts val="0"/>
                </a:spcAft>
                <a:buNone/>
              </a:pPr>
              <a:r>
                <a:rPr lang="en-US" sz="2200" b="0">
                  <a:solidFill>
                    <a:schemeClr val="lt1"/>
                  </a:solidFill>
                  <a:latin typeface="Calibri"/>
                  <a:ea typeface="Calibri"/>
                  <a:cs typeface="Calibri"/>
                  <a:sym typeface="Calibri"/>
                </a:rPr>
                <a:t>Attacks where input provided by one user is subsequently output to another user</a:t>
              </a:r>
              <a:endParaRPr/>
            </a:p>
          </p:txBody>
        </p:sp>
        <p:sp>
          <p:nvSpPr>
            <p:cNvPr id="22" name="Google Shape;381;p34"/>
            <p:cNvSpPr/>
            <p:nvPr/>
          </p:nvSpPr>
          <p:spPr>
            <a:xfrm rot="-5400000">
              <a:off x="1754825" y="931819"/>
              <a:ext cx="4351338" cy="2487699"/>
            </a:xfrm>
            <a:prstGeom prst="flowChartManualOperation">
              <a:avLst/>
            </a:prstGeom>
            <a:gradFill>
              <a:gsLst>
                <a:gs pos="0">
                  <a:srgbClr val="6EA5DA">
                    <a:alpha val="76862"/>
                  </a:srgbClr>
                </a:gs>
                <a:gs pos="50000">
                  <a:srgbClr val="529BDA">
                    <a:alpha val="76862"/>
                  </a:srgbClr>
                </a:gs>
                <a:gs pos="100000">
                  <a:srgbClr val="4188C8">
                    <a:alpha val="76862"/>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82;p34"/>
            <p:cNvSpPr txBox="1"/>
            <p:nvPr/>
          </p:nvSpPr>
          <p:spPr>
            <a:xfrm>
              <a:off x="2686644" y="870268"/>
              <a:ext cx="2487699" cy="2610802"/>
            </a:xfrm>
            <a:prstGeom prst="rect">
              <a:avLst/>
            </a:prstGeom>
            <a:noFill/>
            <a:ln>
              <a:noFill/>
            </a:ln>
          </p:spPr>
          <p:txBody>
            <a:bodyPr spcFirstLastPara="1" wrap="square" lIns="101600" tIns="0" rIns="101600" bIns="0" anchor="t" anchorCtr="0">
              <a:noAutofit/>
            </a:bodyPr>
            <a:lstStyle/>
            <a:p>
              <a:pPr marL="0" marR="0" lvl="0" indent="0" algn="l" rtl="0">
                <a:lnSpc>
                  <a:spcPct val="90000"/>
                </a:lnSpc>
                <a:spcBef>
                  <a:spcPts val="0"/>
                </a:spcBef>
                <a:spcAft>
                  <a:spcPts val="0"/>
                </a:spcAft>
                <a:buNone/>
              </a:pPr>
              <a:r>
                <a:rPr lang="en-US" sz="1600" b="1">
                  <a:solidFill>
                    <a:srgbClr val="C00000"/>
                  </a:solidFill>
                  <a:latin typeface="Calibri"/>
                  <a:ea typeface="Calibri"/>
                  <a:cs typeface="Calibri"/>
                  <a:sym typeface="Calibri"/>
                </a:rPr>
                <a:t>Commonly seen in scripted Web applications</a:t>
              </a:r>
              <a:endParaRPr/>
            </a:p>
            <a:p>
              <a:pPr marL="114300" marR="0" lvl="1" indent="-114300" algn="l" rtl="0">
                <a:lnSpc>
                  <a:spcPct val="90000"/>
                </a:lnSpc>
                <a:spcBef>
                  <a:spcPts val="560"/>
                </a:spcBef>
                <a:spcAft>
                  <a:spcPts val="0"/>
                </a:spcAft>
                <a:buClr>
                  <a:schemeClr val="dk1"/>
                </a:buClr>
                <a:buSzPts val="1300"/>
                <a:buFont typeface="Calibri"/>
                <a:buChar char="•"/>
              </a:pPr>
              <a:r>
                <a:rPr lang="en-US" sz="1300" b="1" i="0" u="none" strike="noStrike" cap="none">
                  <a:solidFill>
                    <a:schemeClr val="dk1"/>
                  </a:solidFill>
                  <a:latin typeface="Calibri"/>
                  <a:ea typeface="Calibri"/>
                  <a:cs typeface="Calibri"/>
                  <a:sym typeface="Calibri"/>
                </a:rPr>
                <a:t>Vulnerability involves the inclusion of script code in the HTML content</a:t>
              </a:r>
              <a:endParaRPr/>
            </a:p>
            <a:p>
              <a:pPr marL="114300" marR="0" lvl="1" indent="-114300" algn="l" rtl="0">
                <a:lnSpc>
                  <a:spcPct val="90000"/>
                </a:lnSpc>
                <a:spcBef>
                  <a:spcPts val="195"/>
                </a:spcBef>
                <a:spcAft>
                  <a:spcPts val="0"/>
                </a:spcAft>
                <a:buClr>
                  <a:schemeClr val="dk1"/>
                </a:buClr>
                <a:buSzPts val="1300"/>
                <a:buFont typeface="Calibri"/>
                <a:buChar char="•"/>
              </a:pPr>
              <a:r>
                <a:rPr lang="en-US" sz="1300" b="1" i="0" u="none" strike="noStrike" cap="none">
                  <a:solidFill>
                    <a:schemeClr val="dk1"/>
                  </a:solidFill>
                  <a:latin typeface="Calibri"/>
                  <a:ea typeface="Calibri"/>
                  <a:cs typeface="Calibri"/>
                  <a:sym typeface="Calibri"/>
                </a:rPr>
                <a:t>Script code may need to access data associated with other pages</a:t>
              </a:r>
              <a:endParaRPr/>
            </a:p>
            <a:p>
              <a:pPr marL="114300" marR="0" lvl="1" indent="-114300" algn="l" rtl="0">
                <a:lnSpc>
                  <a:spcPct val="90000"/>
                </a:lnSpc>
                <a:spcBef>
                  <a:spcPts val="195"/>
                </a:spcBef>
                <a:spcAft>
                  <a:spcPts val="0"/>
                </a:spcAft>
                <a:buClr>
                  <a:schemeClr val="dk1"/>
                </a:buClr>
                <a:buSzPts val="1300"/>
                <a:buFont typeface="Calibri"/>
                <a:buChar char="•"/>
              </a:pPr>
              <a:r>
                <a:rPr lang="en-US" sz="1300" b="1" i="0" u="none" strike="noStrike" cap="none">
                  <a:solidFill>
                    <a:schemeClr val="dk1"/>
                  </a:solidFill>
                  <a:latin typeface="Calibri"/>
                  <a:ea typeface="Calibri"/>
                  <a:cs typeface="Calibri"/>
                  <a:sym typeface="Calibri"/>
                </a:rPr>
                <a:t>Browsers impose security checks and restrict data access to pages originating from the same site</a:t>
              </a:r>
              <a:endParaRPr/>
            </a:p>
          </p:txBody>
        </p:sp>
        <p:sp>
          <p:nvSpPr>
            <p:cNvPr id="24" name="Google Shape;383;p34"/>
            <p:cNvSpPr/>
            <p:nvPr/>
          </p:nvSpPr>
          <p:spPr>
            <a:xfrm rot="-5400000">
              <a:off x="4338725" y="931819"/>
              <a:ext cx="4351338" cy="2487699"/>
            </a:xfrm>
            <a:prstGeom prst="flowChartManualOperation">
              <a:avLst/>
            </a:prstGeom>
            <a:gradFill>
              <a:gsLst>
                <a:gs pos="0">
                  <a:srgbClr val="6EA5DA">
                    <a:alpha val="63137"/>
                  </a:srgbClr>
                </a:gs>
                <a:gs pos="50000">
                  <a:srgbClr val="529BDA">
                    <a:alpha val="63137"/>
                  </a:srgbClr>
                </a:gs>
                <a:gs pos="100000">
                  <a:srgbClr val="4188C8">
                    <a:alpha val="63137"/>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84;p34"/>
            <p:cNvSpPr txBox="1"/>
            <p:nvPr/>
          </p:nvSpPr>
          <p:spPr>
            <a:xfrm>
              <a:off x="5270544" y="870268"/>
              <a:ext cx="2487699" cy="2610802"/>
            </a:xfrm>
            <a:prstGeom prst="rect">
              <a:avLst/>
            </a:prstGeom>
            <a:noFill/>
            <a:ln>
              <a:noFill/>
            </a:ln>
          </p:spPr>
          <p:txBody>
            <a:bodyPr spcFirstLastPara="1" wrap="square" lIns="139700" tIns="0" rIns="141850" bIns="0" anchor="ctr" anchorCtr="0">
              <a:noAutofit/>
            </a:bodyPr>
            <a:lstStyle/>
            <a:p>
              <a:pPr marL="0" marR="0" lvl="0" indent="0" algn="ctr" rtl="0">
                <a:lnSpc>
                  <a:spcPct val="90000"/>
                </a:lnSpc>
                <a:spcBef>
                  <a:spcPts val="0"/>
                </a:spcBef>
                <a:spcAft>
                  <a:spcPts val="0"/>
                </a:spcAft>
                <a:buNone/>
              </a:pPr>
              <a:r>
                <a:rPr lang="en-US" sz="2200" b="0">
                  <a:solidFill>
                    <a:schemeClr val="lt1"/>
                  </a:solidFill>
                  <a:latin typeface="Calibri"/>
                  <a:ea typeface="Calibri"/>
                  <a:cs typeface="Calibri"/>
                  <a:sym typeface="Calibri"/>
                </a:rPr>
                <a:t>Exploit assumption that all content from one site is equally trusted and hence is permitted to interact with other content from the site</a:t>
              </a:r>
              <a:endParaRPr/>
            </a:p>
          </p:txBody>
        </p:sp>
        <p:sp>
          <p:nvSpPr>
            <p:cNvPr id="27" name="Google Shape;385;p34"/>
            <p:cNvSpPr/>
            <p:nvPr/>
          </p:nvSpPr>
          <p:spPr>
            <a:xfrm rot="-5400000">
              <a:off x="7093546" y="931819"/>
              <a:ext cx="4351338" cy="2487699"/>
            </a:xfrm>
            <a:prstGeom prst="flowChartManualOperation">
              <a:avLst/>
            </a:prstGeom>
            <a:gradFill>
              <a:gsLst>
                <a:gs pos="0">
                  <a:srgbClr val="6EA5DA">
                    <a:alpha val="49803"/>
                  </a:srgbClr>
                </a:gs>
                <a:gs pos="50000">
                  <a:srgbClr val="529BDA">
                    <a:alpha val="49803"/>
                  </a:srgbClr>
                </a:gs>
                <a:gs pos="100000">
                  <a:srgbClr val="4188C8">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86;p34"/>
            <p:cNvSpPr txBox="1"/>
            <p:nvPr/>
          </p:nvSpPr>
          <p:spPr>
            <a:xfrm>
              <a:off x="8025365" y="870268"/>
              <a:ext cx="2487699" cy="2610802"/>
            </a:xfrm>
            <a:prstGeom prst="rect">
              <a:avLst/>
            </a:prstGeom>
            <a:noFill/>
            <a:ln>
              <a:noFill/>
            </a:ln>
          </p:spPr>
          <p:txBody>
            <a:bodyPr spcFirstLastPara="1" wrap="square" lIns="107950" tIns="0" rIns="107950" bIns="0" anchor="t" anchorCtr="0">
              <a:noAutofit/>
            </a:bodyPr>
            <a:lstStyle/>
            <a:p>
              <a:pPr marL="0" marR="0" lvl="0" indent="0" algn="l" rtl="0">
                <a:lnSpc>
                  <a:spcPct val="90000"/>
                </a:lnSpc>
                <a:spcBef>
                  <a:spcPts val="0"/>
                </a:spcBef>
                <a:spcAft>
                  <a:spcPts val="0"/>
                </a:spcAft>
                <a:buNone/>
              </a:pPr>
              <a:endParaRPr sz="1700" b="0">
                <a:solidFill>
                  <a:schemeClr val="lt1"/>
                </a:solidFill>
                <a:latin typeface="Calibri"/>
                <a:ea typeface="Calibri"/>
                <a:cs typeface="Calibri"/>
                <a:sym typeface="Calibri"/>
              </a:endParaRPr>
            </a:p>
            <a:p>
              <a:pPr marL="0" marR="0" lvl="0" indent="0" algn="l" rtl="0">
                <a:lnSpc>
                  <a:spcPct val="90000"/>
                </a:lnSpc>
                <a:spcBef>
                  <a:spcPts val="595"/>
                </a:spcBef>
                <a:spcAft>
                  <a:spcPts val="0"/>
                </a:spcAft>
                <a:buNone/>
              </a:pPr>
              <a:r>
                <a:rPr lang="en-US" sz="2000" b="0">
                  <a:solidFill>
                    <a:srgbClr val="C00000"/>
                  </a:solidFill>
                  <a:latin typeface="Calibri"/>
                  <a:ea typeface="Calibri"/>
                  <a:cs typeface="Calibri"/>
                  <a:sym typeface="Calibri"/>
                </a:rPr>
                <a:t>XSS reflection vulnerability</a:t>
              </a:r>
              <a:endParaRPr/>
            </a:p>
            <a:p>
              <a:pPr marL="171450" marR="0" lvl="1" indent="-171450" algn="l" rtl="0">
                <a:lnSpc>
                  <a:spcPct val="90000"/>
                </a:lnSpc>
                <a:spcBef>
                  <a:spcPts val="700"/>
                </a:spcBef>
                <a:spcAft>
                  <a:spcPts val="0"/>
                </a:spcAft>
                <a:buClr>
                  <a:schemeClr val="dk1"/>
                </a:buClr>
                <a:buSzPts val="1800"/>
                <a:buFont typeface="Calibri"/>
                <a:buChar char="•"/>
              </a:pPr>
              <a:r>
                <a:rPr lang="en-US" sz="1800" b="0" i="0" u="none" strike="noStrike" cap="none">
                  <a:solidFill>
                    <a:schemeClr val="dk1"/>
                  </a:solidFill>
                  <a:latin typeface="Calibri"/>
                  <a:ea typeface="Calibri"/>
                  <a:cs typeface="Calibri"/>
                  <a:sym typeface="Calibri"/>
                </a:rPr>
                <a:t>Attacker includes the malicious script content in data supplied to a site</a:t>
              </a:r>
              <a:endParaRPr/>
            </a:p>
          </p:txBody>
        </p:sp>
      </p:grpSp>
    </p:spTree>
    <p:extLst>
      <p:ext uri="{BB962C8B-B14F-4D97-AF65-F5344CB8AC3E}">
        <p14:creationId xmlns:p14="http://schemas.microsoft.com/office/powerpoint/2010/main" val="2353020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noProof="0" dirty="0">
                <a:solidFill>
                  <a:prstClr val="white"/>
                </a:solidFill>
                <a:latin typeface="Times New Roman" panose="02020603050405020304" pitchFamily="18" charset="0"/>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85128" y="422867"/>
            <a:ext cx="6942227" cy="461665"/>
          </a:xfrm>
          <a:prstGeom prst="rect">
            <a:avLst/>
          </a:prstGeom>
          <a:noFill/>
        </p:spPr>
        <p:txBody>
          <a:bodyPr wrap="square" rtlCol="0">
            <a:spAutoFit/>
          </a:bodyPr>
          <a:lstStyle/>
          <a:p>
            <a:pPr lvl="0">
              <a:defRPr/>
            </a:pPr>
            <a:r>
              <a:rPr lang="en-US" sz="2400" dirty="0">
                <a:solidFill>
                  <a:prstClr val="black"/>
                </a:solidFill>
                <a:latin typeface="Alexandria ExtraBold" pitchFamily="2" charset="-78"/>
                <a:ea typeface="Calibri"/>
                <a:cs typeface="Alexandria ExtraBold" pitchFamily="2" charset="-78"/>
                <a:sym typeface="Calibri"/>
              </a:rPr>
              <a:t>Validating Input Syntax</a:t>
            </a:r>
            <a:endParaRPr kumimoji="0" lang="en-US" sz="24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164386" y="1531707"/>
            <a:ext cx="8842603" cy="4145279"/>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84"/>
              </a:spcBef>
              <a:spcAft>
                <a:spcPts val="0"/>
              </a:spcAft>
              <a:buClr>
                <a:prstClr val="black"/>
              </a:buClr>
              <a:buSzPts val="1000"/>
              <a:buFont typeface="Times New Roman"/>
              <a:buNone/>
              <a:tabLst/>
              <a:defRPr/>
            </a:pPr>
            <a:endParaRPr kumimoji="0" sz="800" b="0" i="0" u="none" strike="noStrike" kern="1200" cap="none" spc="0" normalizeH="0" baseline="0" noProof="0" dirty="0">
              <a:ln>
                <a:noFill/>
              </a:ln>
              <a:solidFill>
                <a:prstClr val="black"/>
              </a:solidFill>
              <a:effectLst/>
              <a:uLnTx/>
              <a:uFillTx/>
              <a:latin typeface="Alexandria" pitchFamily="2" charset="-78"/>
              <a:ea typeface="Calibri"/>
              <a:cs typeface="Alexandria" pitchFamily="2" charset="-78"/>
              <a:sym typeface="Calibri"/>
            </a:endParaRPr>
          </a:p>
        </p:txBody>
      </p:sp>
      <p:sp>
        <p:nvSpPr>
          <p:cNvPr id="19" name="Google Shape;774;p23"/>
          <p:cNvSpPr txBox="1"/>
          <p:nvPr/>
        </p:nvSpPr>
        <p:spPr>
          <a:xfrm>
            <a:off x="603750" y="1459227"/>
            <a:ext cx="10751417" cy="4573905"/>
          </a:xfrm>
          <a:prstGeom prst="rect">
            <a:avLst/>
          </a:prstGeom>
          <a:noFill/>
          <a:ln>
            <a:noFill/>
          </a:ln>
        </p:spPr>
        <p:txBody>
          <a:bodyPr spcFirstLastPara="1" wrap="square" lIns="0" tIns="0" rIns="0" bIns="0" anchor="t" anchorCtr="0">
            <a:noAutofit/>
          </a:bodyPr>
          <a:lstStyle/>
          <a:p>
            <a:pPr marL="461963" lvl="1" indent="-285750" algn="just">
              <a:buFont typeface="Arial" panose="020B0604020202020204" pitchFamily="34" charset="0"/>
              <a:buChar char="•"/>
            </a:pPr>
            <a:r>
              <a:rPr lang="en-US" sz="1600" dirty="0">
                <a:latin typeface="Alexandria" pitchFamily="2" charset="-78"/>
                <a:cs typeface="Alexandria" pitchFamily="2" charset="-78"/>
              </a:rPr>
              <a:t>Given that the programmer cannot control the content of input data, it is necessary to ensure that such data conform with any assumptions made about the data before subsequent use. If the data are textual, these assumptions may be that the data contain only printable characters, have certain HTML markup, are the name of a person, a user-id, an e-mail address, a filename, and/or a URL. </a:t>
            </a:r>
          </a:p>
          <a:p>
            <a:pPr marL="461963" lvl="1" indent="-285750" algn="just">
              <a:buFont typeface="Arial" panose="020B0604020202020204" pitchFamily="34" charset="0"/>
              <a:buChar char="•"/>
            </a:pPr>
            <a:r>
              <a:rPr lang="en-US" sz="1600" dirty="0">
                <a:latin typeface="Alexandria" pitchFamily="2" charset="-78"/>
                <a:cs typeface="Alexandria" pitchFamily="2" charset="-78"/>
              </a:rPr>
              <a:t>Alternatively, the data might represent an integer or other numeric value. A program using such input should confirm that it meets these assumptions. An important principle is that input data should be compared against what is wanted, accepting only valid input. The alternative is to compare the input data with known dangerous values. </a:t>
            </a:r>
          </a:p>
          <a:p>
            <a:pPr marL="461963" lvl="1" indent="-285750" algn="just">
              <a:buFont typeface="Arial" panose="020B0604020202020204" pitchFamily="34" charset="0"/>
              <a:buChar char="•"/>
            </a:pPr>
            <a:r>
              <a:rPr lang="en-US" sz="1600" dirty="0">
                <a:latin typeface="Alexandria" pitchFamily="2" charset="-78"/>
                <a:cs typeface="Alexandria" pitchFamily="2" charset="-78"/>
              </a:rPr>
              <a:t>The problem with this approach is that new problems and methods of bypassing existing checks continue to be discovered. By trying to block known dangerous input data, an attacker using a new encoding may succeed. By only accepting known safe data, the program is more likely to remain secure.</a:t>
            </a:r>
          </a:p>
          <a:p>
            <a:pPr marL="461963" lvl="1" indent="-285750" algn="just">
              <a:buFont typeface="Arial" panose="020B0604020202020204" pitchFamily="34" charset="0"/>
              <a:buChar char="•"/>
            </a:pPr>
            <a:r>
              <a:rPr lang="en-US" sz="1600" dirty="0">
                <a:latin typeface="Alexandria" pitchFamily="2" charset="-78"/>
                <a:cs typeface="Alexandria" pitchFamily="2" charset="-78"/>
              </a:rPr>
              <a:t>This type of comparison is commonly done using regular expressions. It may be explicitly coded by the programmer or may be implicitly included in a supplied input processing routine. A regular expression is a pattern composed of a sequence of characters that describe allowable input variants. An appropriate reference should be consulted for the language in use. </a:t>
            </a:r>
          </a:p>
          <a:p>
            <a:pPr marL="461963" lvl="1" indent="-285750" algn="just">
              <a:buFont typeface="Arial" panose="020B0604020202020204" pitchFamily="34" charset="0"/>
              <a:buChar char="•"/>
            </a:pPr>
            <a:r>
              <a:rPr lang="en-US" sz="1600" dirty="0">
                <a:latin typeface="Alexandria" pitchFamily="2" charset="-78"/>
                <a:cs typeface="Alexandria" pitchFamily="2" charset="-78"/>
              </a:rPr>
              <a:t>If the input data fail the comparison, they could be rejected. In this case a suitable error message should be sent to the source of the input to allow it to be corrected and reentered. Alternatively, the data may be altered to conform. </a:t>
            </a:r>
          </a:p>
        </p:txBody>
      </p:sp>
    </p:spTree>
    <p:extLst>
      <p:ext uri="{BB962C8B-B14F-4D97-AF65-F5344CB8AC3E}">
        <p14:creationId xmlns:p14="http://schemas.microsoft.com/office/powerpoint/2010/main" val="2081637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85128" y="4338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Validating Input Syntax</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grpSp>
        <p:nvGrpSpPr>
          <p:cNvPr id="17" name="Google Shape;400;p36"/>
          <p:cNvGrpSpPr/>
          <p:nvPr/>
        </p:nvGrpSpPr>
        <p:grpSpPr>
          <a:xfrm>
            <a:off x="964740" y="2493845"/>
            <a:ext cx="10506357" cy="2064650"/>
            <a:chOff x="4621" y="763817"/>
            <a:chExt cx="10506357" cy="2064650"/>
          </a:xfrm>
        </p:grpSpPr>
        <p:sp>
          <p:nvSpPr>
            <p:cNvPr id="19" name="Google Shape;401;p36"/>
            <p:cNvSpPr/>
            <p:nvPr/>
          </p:nvSpPr>
          <p:spPr>
            <a:xfrm>
              <a:off x="4621" y="763817"/>
              <a:ext cx="2020453" cy="2064650"/>
            </a:xfrm>
            <a:prstGeom prst="roundRect">
              <a:avLst>
                <a:gd name="adj" fmla="val 10000"/>
              </a:avLst>
            </a:prstGeom>
            <a:gradFill>
              <a:gsLst>
                <a:gs pos="0">
                  <a:srgbClr val="AFCAE9"/>
                </a:gs>
                <a:gs pos="50000">
                  <a:srgbClr val="A0C1E4"/>
                </a:gs>
                <a:gs pos="100000">
                  <a:srgbClr val="8FB8E4"/>
                </a:gs>
              </a:gsLst>
              <a:lin ang="5400000" scaled="0"/>
            </a:gra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402;p36"/>
            <p:cNvSpPr txBox="1"/>
            <p:nvPr/>
          </p:nvSpPr>
          <p:spPr>
            <a:xfrm>
              <a:off x="63798" y="822994"/>
              <a:ext cx="1902099" cy="1946296"/>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en-US" sz="1800" b="1" dirty="0">
                  <a:solidFill>
                    <a:schemeClr val="dk1"/>
                  </a:solidFill>
                  <a:latin typeface="Calibri"/>
                  <a:ea typeface="Calibri"/>
                  <a:cs typeface="Calibri"/>
                  <a:sym typeface="Calibri"/>
                </a:rPr>
                <a:t>It is necessary to ensure that data conform with any assumptions made about the data before subsequent use</a:t>
              </a:r>
              <a:endParaRPr sz="1800" dirty="0">
                <a:solidFill>
                  <a:schemeClr val="dk1"/>
                </a:solidFill>
                <a:latin typeface="Calibri"/>
                <a:ea typeface="Calibri"/>
                <a:cs typeface="Calibri"/>
                <a:sym typeface="Calibri"/>
              </a:endParaRPr>
            </a:p>
          </p:txBody>
        </p:sp>
        <p:sp>
          <p:nvSpPr>
            <p:cNvPr id="21" name="Google Shape;403;p36"/>
            <p:cNvSpPr/>
            <p:nvPr/>
          </p:nvSpPr>
          <p:spPr>
            <a:xfrm>
              <a:off x="2227119" y="1545606"/>
              <a:ext cx="428336" cy="501072"/>
            </a:xfrm>
            <a:prstGeom prst="rightArrow">
              <a:avLst>
                <a:gd name="adj1" fmla="val 60000"/>
                <a:gd name="adj2" fmla="val 50000"/>
              </a:avLst>
            </a:prstGeom>
            <a:gradFill>
              <a:gsLst>
                <a:gs pos="0">
                  <a:srgbClr val="E1EAF5"/>
                </a:gs>
                <a:gs pos="50000">
                  <a:srgbClr val="D4E0F1"/>
                </a:gs>
                <a:gs pos="100000">
                  <a:srgbClr val="CEDCF0"/>
                </a:gs>
              </a:gsLst>
              <a:lin ang="5400000" scaled="0"/>
            </a:gra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404;p36"/>
            <p:cNvSpPr txBox="1"/>
            <p:nvPr/>
          </p:nvSpPr>
          <p:spPr>
            <a:xfrm>
              <a:off x="2227119" y="1645820"/>
              <a:ext cx="299835" cy="30064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400">
                <a:solidFill>
                  <a:schemeClr val="dk1"/>
                </a:solidFill>
                <a:latin typeface="Calibri"/>
                <a:ea typeface="Calibri"/>
                <a:cs typeface="Calibri"/>
                <a:sym typeface="Calibri"/>
              </a:endParaRPr>
            </a:p>
          </p:txBody>
        </p:sp>
        <p:sp>
          <p:nvSpPr>
            <p:cNvPr id="23" name="Google Shape;405;p36"/>
            <p:cNvSpPr/>
            <p:nvPr/>
          </p:nvSpPr>
          <p:spPr>
            <a:xfrm>
              <a:off x="2833255" y="763817"/>
              <a:ext cx="2020453" cy="2064650"/>
            </a:xfrm>
            <a:prstGeom prst="roundRect">
              <a:avLst>
                <a:gd name="adj" fmla="val 10000"/>
              </a:avLst>
            </a:prstGeom>
            <a:gradFill>
              <a:gsLst>
                <a:gs pos="0">
                  <a:srgbClr val="AFCAE9"/>
                </a:gs>
                <a:gs pos="50000">
                  <a:srgbClr val="A0C1E4"/>
                </a:gs>
                <a:gs pos="100000">
                  <a:srgbClr val="8FB8E4"/>
                </a:gs>
              </a:gsLst>
              <a:lin ang="5400000" scaled="0"/>
            </a:gra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406;p36"/>
            <p:cNvSpPr txBox="1"/>
            <p:nvPr/>
          </p:nvSpPr>
          <p:spPr>
            <a:xfrm>
              <a:off x="2892432" y="822994"/>
              <a:ext cx="1902099" cy="1946296"/>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en-US" sz="1800" b="1">
                  <a:solidFill>
                    <a:schemeClr val="dk1"/>
                  </a:solidFill>
                  <a:latin typeface="Calibri"/>
                  <a:ea typeface="Calibri"/>
                  <a:cs typeface="Calibri"/>
                  <a:sym typeface="Calibri"/>
                </a:rPr>
                <a:t>Input data should be compared against what is wanted</a:t>
              </a:r>
              <a:endParaRPr sz="1800">
                <a:solidFill>
                  <a:schemeClr val="dk1"/>
                </a:solidFill>
                <a:latin typeface="Calibri"/>
                <a:ea typeface="Calibri"/>
                <a:cs typeface="Calibri"/>
                <a:sym typeface="Calibri"/>
              </a:endParaRPr>
            </a:p>
          </p:txBody>
        </p:sp>
        <p:sp>
          <p:nvSpPr>
            <p:cNvPr id="26" name="Google Shape;407;p36"/>
            <p:cNvSpPr/>
            <p:nvPr/>
          </p:nvSpPr>
          <p:spPr>
            <a:xfrm>
              <a:off x="5055754" y="1545606"/>
              <a:ext cx="428336" cy="501072"/>
            </a:xfrm>
            <a:prstGeom prst="rightArrow">
              <a:avLst>
                <a:gd name="adj1" fmla="val 60000"/>
                <a:gd name="adj2" fmla="val 50000"/>
              </a:avLst>
            </a:prstGeom>
            <a:gradFill>
              <a:gsLst>
                <a:gs pos="0">
                  <a:srgbClr val="E1EAF5"/>
                </a:gs>
                <a:gs pos="50000">
                  <a:srgbClr val="D4E0F1"/>
                </a:gs>
                <a:gs pos="100000">
                  <a:srgbClr val="CEDCF0"/>
                </a:gs>
              </a:gsLst>
              <a:lin ang="5400000" scaled="0"/>
            </a:gra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408;p36"/>
            <p:cNvSpPr txBox="1"/>
            <p:nvPr/>
          </p:nvSpPr>
          <p:spPr>
            <a:xfrm>
              <a:off x="5055754" y="1645820"/>
              <a:ext cx="299835" cy="30064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400">
                <a:solidFill>
                  <a:schemeClr val="dk1"/>
                </a:solidFill>
                <a:latin typeface="Calibri"/>
                <a:ea typeface="Calibri"/>
                <a:cs typeface="Calibri"/>
                <a:sym typeface="Calibri"/>
              </a:endParaRPr>
            </a:p>
          </p:txBody>
        </p:sp>
        <p:sp>
          <p:nvSpPr>
            <p:cNvPr id="28" name="Google Shape;409;p36"/>
            <p:cNvSpPr/>
            <p:nvPr/>
          </p:nvSpPr>
          <p:spPr>
            <a:xfrm>
              <a:off x="5661890" y="763817"/>
              <a:ext cx="2020453" cy="2064650"/>
            </a:xfrm>
            <a:prstGeom prst="roundRect">
              <a:avLst>
                <a:gd name="adj" fmla="val 10000"/>
              </a:avLst>
            </a:prstGeom>
            <a:gradFill>
              <a:gsLst>
                <a:gs pos="0">
                  <a:srgbClr val="AFCAE9"/>
                </a:gs>
                <a:gs pos="50000">
                  <a:srgbClr val="A0C1E4"/>
                </a:gs>
                <a:gs pos="100000">
                  <a:srgbClr val="8FB8E4"/>
                </a:gs>
              </a:gsLst>
              <a:lin ang="5400000" scaled="0"/>
            </a:gra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410;p36"/>
            <p:cNvSpPr txBox="1"/>
            <p:nvPr/>
          </p:nvSpPr>
          <p:spPr>
            <a:xfrm>
              <a:off x="5721067" y="822994"/>
              <a:ext cx="1902099" cy="1946296"/>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en-US" sz="1800" b="1">
                  <a:solidFill>
                    <a:schemeClr val="dk1"/>
                  </a:solidFill>
                  <a:latin typeface="Calibri"/>
                  <a:ea typeface="Calibri"/>
                  <a:cs typeface="Calibri"/>
                  <a:sym typeface="Calibri"/>
                </a:rPr>
                <a:t>Alternative is to compare the input data with known dangerous values</a:t>
              </a:r>
              <a:endParaRPr sz="1800">
                <a:solidFill>
                  <a:schemeClr val="dk1"/>
                </a:solidFill>
                <a:latin typeface="Calibri"/>
                <a:ea typeface="Calibri"/>
                <a:cs typeface="Calibri"/>
                <a:sym typeface="Calibri"/>
              </a:endParaRPr>
            </a:p>
          </p:txBody>
        </p:sp>
        <p:sp>
          <p:nvSpPr>
            <p:cNvPr id="30" name="Google Shape;411;p36"/>
            <p:cNvSpPr/>
            <p:nvPr/>
          </p:nvSpPr>
          <p:spPr>
            <a:xfrm>
              <a:off x="7884389" y="1545606"/>
              <a:ext cx="428336" cy="501072"/>
            </a:xfrm>
            <a:prstGeom prst="rightArrow">
              <a:avLst>
                <a:gd name="adj1" fmla="val 60000"/>
                <a:gd name="adj2" fmla="val 50000"/>
              </a:avLst>
            </a:prstGeom>
            <a:gradFill>
              <a:gsLst>
                <a:gs pos="0">
                  <a:srgbClr val="E1EAF5"/>
                </a:gs>
                <a:gs pos="50000">
                  <a:srgbClr val="D4E0F1"/>
                </a:gs>
                <a:gs pos="100000">
                  <a:srgbClr val="CEDCF0"/>
                </a:gs>
              </a:gsLst>
              <a:lin ang="5400000" scaled="0"/>
            </a:gra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412;p36"/>
            <p:cNvSpPr txBox="1"/>
            <p:nvPr/>
          </p:nvSpPr>
          <p:spPr>
            <a:xfrm>
              <a:off x="7884389" y="1645820"/>
              <a:ext cx="299835" cy="30064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400">
                <a:solidFill>
                  <a:schemeClr val="dk1"/>
                </a:solidFill>
                <a:latin typeface="Calibri"/>
                <a:ea typeface="Calibri"/>
                <a:cs typeface="Calibri"/>
                <a:sym typeface="Calibri"/>
              </a:endParaRPr>
            </a:p>
          </p:txBody>
        </p:sp>
        <p:sp>
          <p:nvSpPr>
            <p:cNvPr id="32" name="Google Shape;413;p36"/>
            <p:cNvSpPr/>
            <p:nvPr/>
          </p:nvSpPr>
          <p:spPr>
            <a:xfrm>
              <a:off x="8490525" y="763817"/>
              <a:ext cx="2020453" cy="2064650"/>
            </a:xfrm>
            <a:prstGeom prst="roundRect">
              <a:avLst>
                <a:gd name="adj" fmla="val 10000"/>
              </a:avLst>
            </a:prstGeom>
            <a:gradFill>
              <a:gsLst>
                <a:gs pos="0">
                  <a:srgbClr val="AFCAE9"/>
                </a:gs>
                <a:gs pos="50000">
                  <a:srgbClr val="A0C1E4"/>
                </a:gs>
                <a:gs pos="100000">
                  <a:srgbClr val="8FB8E4"/>
                </a:gs>
              </a:gsLst>
              <a:lin ang="5400000" scaled="0"/>
            </a:gra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14;p36"/>
            <p:cNvSpPr txBox="1"/>
            <p:nvPr/>
          </p:nvSpPr>
          <p:spPr>
            <a:xfrm>
              <a:off x="8549702" y="822994"/>
              <a:ext cx="1902099" cy="1946296"/>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en-US" sz="1800" b="1">
                  <a:solidFill>
                    <a:schemeClr val="dk1"/>
                  </a:solidFill>
                  <a:latin typeface="Calibri"/>
                  <a:ea typeface="Calibri"/>
                  <a:cs typeface="Calibri"/>
                  <a:sym typeface="Calibri"/>
                </a:rPr>
                <a:t>By only accepting known safe data the program is more likely to remain secure</a:t>
              </a:r>
              <a:endParaRPr sz="1800" b="1">
                <a:solidFill>
                  <a:schemeClr val="dk1"/>
                </a:solidFill>
                <a:latin typeface="Calibri"/>
                <a:ea typeface="Calibri"/>
                <a:cs typeface="Calibri"/>
                <a:sym typeface="Calibri"/>
              </a:endParaRPr>
            </a:p>
          </p:txBody>
        </p:sp>
      </p:grpSp>
    </p:spTree>
    <p:extLst>
      <p:ext uri="{BB962C8B-B14F-4D97-AF65-F5344CB8AC3E}">
        <p14:creationId xmlns:p14="http://schemas.microsoft.com/office/powerpoint/2010/main" val="3157322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417525"/>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Alternate Encodings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908902" y="1282104"/>
            <a:ext cx="10141113" cy="5080866"/>
          </a:xfrm>
          <a:prstGeom prst="rect">
            <a:avLst/>
          </a:prstGeom>
          <a:noFill/>
          <a:ln>
            <a:noFill/>
          </a:ln>
        </p:spPr>
        <p:txBody>
          <a:bodyPr spcFirstLastPara="1" wrap="square" lIns="0" tIns="0" rIns="0" bIns="0" anchor="t" anchorCtr="0">
            <a:noAutofit/>
          </a:bodyPr>
          <a:lstStyle/>
          <a:p>
            <a:pPr marL="364211" indent="-268956" algn="just">
              <a:lnSpc>
                <a:spcPct val="150000"/>
              </a:lnSpc>
              <a:buFont typeface="Times New Roman"/>
              <a:buChar char="•"/>
              <a:tabLst>
                <a:tab pos="363650" algn="l"/>
              </a:tabLst>
            </a:pPr>
            <a:r>
              <a:rPr lang="en-US" sz="1600" spc="-18" dirty="0">
                <a:latin typeface="Alexandria" pitchFamily="2" charset="-78"/>
                <a:cs typeface="Alexandria" pitchFamily="2" charset="-78"/>
              </a:rPr>
              <a:t>The issue of multiple, alternative encodings of the input data could occur because the data are encoded in HTML or some other structured encoding that allows multiple representations of characters. </a:t>
            </a:r>
          </a:p>
          <a:p>
            <a:pPr marL="364211" indent="-268956" algn="just">
              <a:lnSpc>
                <a:spcPct val="150000"/>
              </a:lnSpc>
              <a:buFont typeface="Times New Roman"/>
              <a:buChar char="•"/>
              <a:tabLst>
                <a:tab pos="363650" algn="l"/>
              </a:tabLst>
            </a:pPr>
            <a:r>
              <a:rPr lang="en-US" sz="1600" spc="-18" dirty="0">
                <a:latin typeface="Alexandria" pitchFamily="2" charset="-78"/>
                <a:cs typeface="Alexandria" pitchFamily="2" charset="-78"/>
              </a:rPr>
              <a:t>Growing requirement to support users around the globe, The Unicode character set is now widely used for this purpose. It is the native character set used in the Java language, for example. It is also the native character set used by operating systems such as Windows XP and later. </a:t>
            </a:r>
          </a:p>
          <a:p>
            <a:pPr marL="364211" indent="-268956" algn="just">
              <a:lnSpc>
                <a:spcPct val="150000"/>
              </a:lnSpc>
              <a:buFont typeface="Times New Roman"/>
              <a:buChar char="•"/>
              <a:tabLst>
                <a:tab pos="363650" algn="l"/>
              </a:tabLst>
            </a:pPr>
            <a:r>
              <a:rPr lang="en-US" sz="1600" spc="-18" dirty="0">
                <a:latin typeface="Alexandria" pitchFamily="2" charset="-78"/>
                <a:cs typeface="Alexandria" pitchFamily="2" charset="-78"/>
              </a:rPr>
              <a:t>A Unicode character can be encoded to accommodate many programs, databases, and other computer and communications applications. Any specific character is supposed to have a unique encoding. </a:t>
            </a:r>
          </a:p>
          <a:p>
            <a:pPr marL="364211" indent="-268956" algn="just">
              <a:lnSpc>
                <a:spcPct val="150000"/>
              </a:lnSpc>
              <a:buFont typeface="Times New Roman"/>
              <a:buChar char="•"/>
              <a:tabLst>
                <a:tab pos="363650" algn="l"/>
              </a:tabLst>
            </a:pPr>
            <a:r>
              <a:rPr lang="en-US" sz="1600" spc="-18" dirty="0">
                <a:latin typeface="Alexandria" pitchFamily="2" charset="-78"/>
                <a:cs typeface="Alexandria" pitchFamily="2" charset="-78"/>
              </a:rPr>
              <a:t>Consider the consequences of multiple encodings when validating input. There is a class of attacks that attempt to supply an absolute pathname for a file to a script that expects only a simple local filename. The common check to prevent this is to ensure that the supplied filename does not start with “/” and does not contain any “../” parent directory references. </a:t>
            </a:r>
          </a:p>
          <a:p>
            <a:pPr marL="364211" indent="-268956" algn="just">
              <a:lnSpc>
                <a:spcPct val="150000"/>
              </a:lnSpc>
              <a:buFont typeface="Times New Roman"/>
              <a:buChar char="•"/>
              <a:tabLst>
                <a:tab pos="363650" algn="l"/>
              </a:tabLst>
            </a:pPr>
            <a:r>
              <a:rPr lang="en-US" sz="1600" spc="-18" dirty="0">
                <a:latin typeface="Alexandria" pitchFamily="2" charset="-78"/>
                <a:cs typeface="Alexandria" pitchFamily="2" charset="-78"/>
              </a:rPr>
              <a:t>If this check only assumes the correct, encoding of slash, then an attacker using one of the longer encodings could avoid this check. </a:t>
            </a:r>
          </a:p>
        </p:txBody>
      </p:sp>
    </p:spTree>
    <p:extLst>
      <p:ext uri="{BB962C8B-B14F-4D97-AF65-F5344CB8AC3E}">
        <p14:creationId xmlns:p14="http://schemas.microsoft.com/office/powerpoint/2010/main" val="1123858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85128" y="4338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Alternate Encodings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grpSp>
        <p:nvGrpSpPr>
          <p:cNvPr id="17" name="Google Shape;428;p38"/>
          <p:cNvGrpSpPr/>
          <p:nvPr/>
        </p:nvGrpSpPr>
        <p:grpSpPr>
          <a:xfrm>
            <a:off x="1578543" y="1529495"/>
            <a:ext cx="9644513" cy="4345387"/>
            <a:chOff x="1748064" y="2975"/>
            <a:chExt cx="7019471" cy="4345387"/>
          </a:xfrm>
        </p:grpSpPr>
        <p:sp>
          <p:nvSpPr>
            <p:cNvPr id="19" name="Google Shape;429;p38"/>
            <p:cNvSpPr/>
            <p:nvPr/>
          </p:nvSpPr>
          <p:spPr>
            <a:xfrm>
              <a:off x="1748064" y="41662"/>
              <a:ext cx="3342605" cy="2005563"/>
            </a:xfrm>
            <a:prstGeom prst="rect">
              <a:avLst/>
            </a:prstGeom>
            <a:solidFill>
              <a:srgbClr val="F4B0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430;p38"/>
            <p:cNvSpPr txBox="1"/>
            <p:nvPr/>
          </p:nvSpPr>
          <p:spPr>
            <a:xfrm>
              <a:off x="1748064" y="41662"/>
              <a:ext cx="3342605" cy="2005563"/>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None/>
              </a:pPr>
              <a:r>
                <a:rPr lang="en-US" sz="1600" dirty="0">
                  <a:ln w="0"/>
                  <a:effectLst>
                    <a:outerShdw blurRad="38100" dist="19050" dir="2700000" algn="tl" rotWithShape="0">
                      <a:schemeClr val="dk1">
                        <a:alpha val="40000"/>
                      </a:schemeClr>
                    </a:outerShdw>
                  </a:effectLst>
                  <a:latin typeface="Alexandria" pitchFamily="2" charset="-78"/>
                  <a:ea typeface="Calibri"/>
                  <a:cs typeface="Alexandria" pitchFamily="2" charset="-78"/>
                  <a:sym typeface="Calibri"/>
                </a:rPr>
                <a:t>May have multiple means of encoding text</a:t>
              </a:r>
              <a:endParaRPr sz="1600" dirty="0">
                <a:ln w="0"/>
                <a:effectLst>
                  <a:outerShdw blurRad="38100" dist="19050" dir="2700000" algn="tl" rotWithShape="0">
                    <a:schemeClr val="dk1">
                      <a:alpha val="40000"/>
                    </a:schemeClr>
                  </a:outerShdw>
                </a:effectLst>
                <a:latin typeface="Alexandria" pitchFamily="2" charset="-78"/>
                <a:ea typeface="Calibri"/>
                <a:cs typeface="Alexandria" pitchFamily="2" charset="-78"/>
                <a:sym typeface="Calibri"/>
              </a:endParaRPr>
            </a:p>
          </p:txBody>
        </p:sp>
        <p:sp>
          <p:nvSpPr>
            <p:cNvPr id="21" name="Google Shape;431;p38"/>
            <p:cNvSpPr/>
            <p:nvPr/>
          </p:nvSpPr>
          <p:spPr>
            <a:xfrm>
              <a:off x="5424930" y="2975"/>
              <a:ext cx="3342605" cy="2005563"/>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432;p38"/>
            <p:cNvSpPr txBox="1"/>
            <p:nvPr/>
          </p:nvSpPr>
          <p:spPr>
            <a:xfrm>
              <a:off x="5424930" y="2975"/>
              <a:ext cx="3342605" cy="2005563"/>
            </a:xfrm>
            <a:prstGeom prst="rect">
              <a:avLst/>
            </a:prstGeom>
            <a:noFill/>
            <a:ln>
              <a:noFill/>
            </a:ln>
          </p:spPr>
          <p:txBody>
            <a:bodyPr spcFirstLastPara="1" wrap="square" lIns="72375" tIns="72375" rIns="72375" bIns="72375" anchor="ctr" anchorCtr="0">
              <a:noAutofit/>
            </a:bodyPr>
            <a:lstStyle/>
            <a:p>
              <a:pPr marL="0" marR="0" lvl="0" indent="0" algn="ctr" rtl="0">
                <a:lnSpc>
                  <a:spcPct val="150000"/>
                </a:lnSpc>
                <a:spcBef>
                  <a:spcPts val="0"/>
                </a:spcBef>
                <a:spcAft>
                  <a:spcPts val="0"/>
                </a:spcAft>
                <a:buNone/>
              </a:pPr>
              <a:r>
                <a:rPr lang="en-US" dirty="0">
                  <a:solidFill>
                    <a:schemeClr val="lt1"/>
                  </a:solidFill>
                  <a:latin typeface="Alexandria" pitchFamily="2" charset="-78"/>
                  <a:ea typeface="Calibri"/>
                  <a:cs typeface="Alexandria" pitchFamily="2" charset="-78"/>
                  <a:sym typeface="Calibri"/>
                </a:rPr>
                <a:t>Growing requirement to support users around the globe and to interact with them using their own languages</a:t>
              </a:r>
              <a:endParaRPr dirty="0">
                <a:solidFill>
                  <a:schemeClr val="lt1"/>
                </a:solidFill>
                <a:latin typeface="Alexandria" pitchFamily="2" charset="-78"/>
                <a:ea typeface="Calibri"/>
                <a:cs typeface="Alexandria" pitchFamily="2" charset="-78"/>
                <a:sym typeface="Calibri"/>
              </a:endParaRPr>
            </a:p>
          </p:txBody>
        </p:sp>
        <p:sp>
          <p:nvSpPr>
            <p:cNvPr id="23" name="Google Shape;433;p38"/>
            <p:cNvSpPr/>
            <p:nvPr/>
          </p:nvSpPr>
          <p:spPr>
            <a:xfrm>
              <a:off x="1748064" y="2342799"/>
              <a:ext cx="3342605" cy="2005563"/>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434;p38"/>
            <p:cNvSpPr txBox="1"/>
            <p:nvPr/>
          </p:nvSpPr>
          <p:spPr>
            <a:xfrm>
              <a:off x="1748064" y="2342799"/>
              <a:ext cx="3342605" cy="2005563"/>
            </a:xfrm>
            <a:prstGeom prst="rect">
              <a:avLst/>
            </a:prstGeom>
            <a:noFill/>
            <a:ln>
              <a:noFill/>
            </a:ln>
          </p:spPr>
          <p:txBody>
            <a:bodyPr spcFirstLastPara="1" wrap="square" lIns="72375" tIns="72375" rIns="72375" bIns="72375" anchor="t" anchorCtr="0">
              <a:noAutofit/>
            </a:bodyPr>
            <a:lstStyle/>
            <a:p>
              <a:pPr marL="0" marR="0" lvl="0" indent="0" algn="l" rtl="0">
                <a:lnSpc>
                  <a:spcPct val="150000"/>
                </a:lnSpc>
                <a:spcBef>
                  <a:spcPts val="0"/>
                </a:spcBef>
                <a:spcAft>
                  <a:spcPts val="0"/>
                </a:spcAft>
                <a:buNone/>
              </a:pPr>
              <a:r>
                <a:rPr lang="en-US" sz="2000" b="1" dirty="0">
                  <a:solidFill>
                    <a:schemeClr val="lt1"/>
                  </a:solidFill>
                  <a:latin typeface="Alexandria" pitchFamily="2" charset="-78"/>
                  <a:ea typeface="Calibri"/>
                  <a:cs typeface="Alexandria" pitchFamily="2" charset="-78"/>
                  <a:sym typeface="Calibri"/>
                </a:rPr>
                <a:t>Unicode used for internationalization</a:t>
              </a:r>
              <a:endParaRPr sz="2000" dirty="0">
                <a:solidFill>
                  <a:schemeClr val="lt1"/>
                </a:solidFill>
                <a:latin typeface="Alexandria" pitchFamily="2" charset="-78"/>
                <a:ea typeface="Calibri"/>
                <a:cs typeface="Alexandria" pitchFamily="2" charset="-78"/>
                <a:sym typeface="Calibri"/>
              </a:endParaRPr>
            </a:p>
            <a:p>
              <a:pPr marL="114300" marR="0" lvl="1" indent="-114300" algn="l" rtl="0">
                <a:lnSpc>
                  <a:spcPct val="150000"/>
                </a:lnSpc>
                <a:spcBef>
                  <a:spcPts val="665"/>
                </a:spcBef>
                <a:spcAft>
                  <a:spcPts val="0"/>
                </a:spcAft>
                <a:buClr>
                  <a:schemeClr val="lt1"/>
                </a:buClr>
                <a:buSzPts val="1500"/>
                <a:buFont typeface="Calibri"/>
                <a:buChar char="•"/>
              </a:pPr>
              <a:r>
                <a:rPr lang="en-US" sz="1600" b="1" i="0" u="none" strike="noStrike" cap="none" dirty="0">
                  <a:solidFill>
                    <a:schemeClr val="lt1"/>
                  </a:solidFill>
                  <a:latin typeface="Alexandria" pitchFamily="2" charset="-78"/>
                  <a:ea typeface="Calibri"/>
                  <a:cs typeface="Alexandria" pitchFamily="2" charset="-78"/>
                  <a:sym typeface="Calibri"/>
                </a:rPr>
                <a:t>Many Unicode decoders accept any valid equivalent sequence</a:t>
              </a:r>
              <a:endParaRPr sz="1600" b="0" i="0" u="none" strike="noStrike" cap="none" dirty="0">
                <a:solidFill>
                  <a:schemeClr val="lt1"/>
                </a:solidFill>
                <a:latin typeface="Alexandria" pitchFamily="2" charset="-78"/>
                <a:ea typeface="Calibri"/>
                <a:cs typeface="Alexandria" pitchFamily="2" charset="-78"/>
                <a:sym typeface="Calibri"/>
              </a:endParaRPr>
            </a:p>
          </p:txBody>
        </p:sp>
        <p:sp>
          <p:nvSpPr>
            <p:cNvPr id="26" name="Google Shape;435;p38"/>
            <p:cNvSpPr/>
            <p:nvPr/>
          </p:nvSpPr>
          <p:spPr>
            <a:xfrm>
              <a:off x="5424930" y="2342799"/>
              <a:ext cx="3342605" cy="2005563"/>
            </a:xfrm>
            <a:prstGeom prst="rect">
              <a:avLst/>
            </a:prstGeom>
            <a:solidFill>
              <a:srgbClr val="F4B0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436;p38"/>
            <p:cNvSpPr txBox="1"/>
            <p:nvPr/>
          </p:nvSpPr>
          <p:spPr>
            <a:xfrm>
              <a:off x="5424930" y="2342799"/>
              <a:ext cx="3342605" cy="2005563"/>
            </a:xfrm>
            <a:prstGeom prst="rect">
              <a:avLst/>
            </a:prstGeom>
            <a:noFill/>
            <a:ln>
              <a:noFill/>
            </a:ln>
          </p:spPr>
          <p:txBody>
            <a:bodyPr spcFirstLastPara="1" wrap="square" lIns="72375" tIns="72375" rIns="72375" bIns="72375" anchor="t" anchorCtr="0">
              <a:noAutofit/>
            </a:bodyPr>
            <a:lstStyle/>
            <a:p>
              <a:pPr marL="0" marR="0" lvl="0" indent="0" algn="l" rtl="0">
                <a:spcBef>
                  <a:spcPts val="0"/>
                </a:spcBef>
                <a:spcAft>
                  <a:spcPts val="0"/>
                </a:spcAft>
                <a:buNone/>
              </a:pPr>
              <a:r>
                <a:rPr lang="en-US" sz="1600" dirty="0">
                  <a:ln w="0"/>
                  <a:effectLst>
                    <a:outerShdw blurRad="38100" dist="19050" dir="2700000" algn="tl" rotWithShape="0">
                      <a:schemeClr val="dk1">
                        <a:alpha val="40000"/>
                      </a:schemeClr>
                    </a:outerShdw>
                  </a:effectLst>
                  <a:latin typeface="Alexandria" pitchFamily="2" charset="-78"/>
                  <a:ea typeface="Calibri"/>
                  <a:cs typeface="Alexandria" pitchFamily="2" charset="-78"/>
                  <a:sym typeface="Calibri"/>
                </a:rPr>
                <a:t>Canonicalization</a:t>
              </a:r>
              <a:endParaRPr sz="1600" dirty="0">
                <a:ln w="0"/>
                <a:effectLst>
                  <a:outerShdw blurRad="38100" dist="19050" dir="2700000" algn="tl" rotWithShape="0">
                    <a:schemeClr val="dk1">
                      <a:alpha val="40000"/>
                    </a:schemeClr>
                  </a:outerShdw>
                </a:effectLst>
                <a:latin typeface="Alexandria" pitchFamily="2" charset="-78"/>
                <a:ea typeface="Calibri"/>
                <a:cs typeface="Alexandria" pitchFamily="2" charset="-78"/>
                <a:sym typeface="Calibri"/>
              </a:endParaRPr>
            </a:p>
            <a:p>
              <a:pPr marL="114300" marR="0" lvl="1" indent="-114300" algn="l" rtl="0">
                <a:spcBef>
                  <a:spcPts val="665"/>
                </a:spcBef>
                <a:spcAft>
                  <a:spcPts val="0"/>
                </a:spcAft>
                <a:buClr>
                  <a:srgbClr val="000000"/>
                </a:buClr>
                <a:buSzPts val="1500"/>
                <a:buFont typeface="Calibri"/>
                <a:buChar char="•"/>
              </a:pPr>
              <a:r>
                <a:rPr lang="en-US" sz="1600" i="0" u="none" strike="noStrike" dirty="0">
                  <a:ln w="0"/>
                  <a:effectLst>
                    <a:outerShdw blurRad="38100" dist="19050" dir="2700000" algn="tl" rotWithShape="0">
                      <a:schemeClr val="dk1">
                        <a:alpha val="40000"/>
                      </a:schemeClr>
                    </a:outerShdw>
                  </a:effectLst>
                  <a:latin typeface="Alexandria" pitchFamily="2" charset="-78"/>
                  <a:ea typeface="Calibri"/>
                  <a:cs typeface="Alexandria" pitchFamily="2" charset="-78"/>
                  <a:sym typeface="Calibri"/>
                </a:rPr>
                <a:t>Transforming input data into a single, standard, minimal representation</a:t>
              </a:r>
              <a:endParaRPr sz="1600" i="0" u="none" strike="noStrike" dirty="0">
                <a:ln w="0"/>
                <a:effectLst>
                  <a:outerShdw blurRad="38100" dist="19050" dir="2700000" algn="tl" rotWithShape="0">
                    <a:schemeClr val="dk1">
                      <a:alpha val="40000"/>
                    </a:schemeClr>
                  </a:outerShdw>
                </a:effectLst>
                <a:latin typeface="Alexandria" pitchFamily="2" charset="-78"/>
                <a:ea typeface="Calibri"/>
                <a:cs typeface="Alexandria" pitchFamily="2" charset="-78"/>
                <a:sym typeface="Calibri"/>
              </a:endParaRPr>
            </a:p>
            <a:p>
              <a:pPr marL="114300" marR="0" lvl="1" indent="-114300" algn="l" rtl="0">
                <a:spcBef>
                  <a:spcPts val="225"/>
                </a:spcBef>
                <a:spcAft>
                  <a:spcPts val="0"/>
                </a:spcAft>
                <a:buClr>
                  <a:srgbClr val="000000"/>
                </a:buClr>
                <a:buSzPts val="1500"/>
                <a:buFont typeface="Calibri"/>
                <a:buChar char="•"/>
              </a:pPr>
              <a:r>
                <a:rPr lang="en-US" sz="1600" i="0" u="none" strike="noStrike" dirty="0">
                  <a:ln w="0"/>
                  <a:effectLst>
                    <a:outerShdw blurRad="38100" dist="19050" dir="2700000" algn="tl" rotWithShape="0">
                      <a:schemeClr val="dk1">
                        <a:alpha val="40000"/>
                      </a:schemeClr>
                    </a:outerShdw>
                  </a:effectLst>
                  <a:latin typeface="Alexandria" pitchFamily="2" charset="-78"/>
                  <a:ea typeface="Calibri"/>
                  <a:cs typeface="Alexandria" pitchFamily="2" charset="-78"/>
                  <a:sym typeface="Calibri"/>
                </a:rPr>
                <a:t>Once this is done the input data can be compared with a single representation of acceptable input values</a:t>
              </a:r>
              <a:endParaRPr sz="1600" dirty="0">
                <a:ln w="0"/>
                <a:effectLst>
                  <a:outerShdw blurRad="38100" dist="19050" dir="2700000" algn="tl" rotWithShape="0">
                    <a:schemeClr val="dk1">
                      <a:alpha val="40000"/>
                    </a:schemeClr>
                  </a:outerShdw>
                </a:effectLst>
                <a:latin typeface="Alexandria" pitchFamily="2" charset="-78"/>
                <a:cs typeface="Alexandria" pitchFamily="2" charset="-78"/>
              </a:endParaRPr>
            </a:p>
          </p:txBody>
        </p:sp>
      </p:grpSp>
    </p:spTree>
    <p:extLst>
      <p:ext uri="{BB962C8B-B14F-4D97-AF65-F5344CB8AC3E}">
        <p14:creationId xmlns:p14="http://schemas.microsoft.com/office/powerpoint/2010/main" val="3630258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422867"/>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Vulnerable Compiled Programs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grpSp>
        <p:nvGrpSpPr>
          <p:cNvPr id="17" name="Google Shape;443;p39"/>
          <p:cNvGrpSpPr/>
          <p:nvPr/>
        </p:nvGrpSpPr>
        <p:grpSpPr>
          <a:xfrm>
            <a:off x="1408906" y="1317947"/>
            <a:ext cx="8945910" cy="2123227"/>
            <a:chOff x="0" y="208750"/>
            <a:chExt cx="8517632" cy="1978561"/>
          </a:xfrm>
        </p:grpSpPr>
        <p:sp>
          <p:nvSpPr>
            <p:cNvPr id="19" name="Google Shape;444;p39"/>
            <p:cNvSpPr/>
            <p:nvPr/>
          </p:nvSpPr>
          <p:spPr>
            <a:xfrm>
              <a:off x="0" y="208750"/>
              <a:ext cx="8517632" cy="381418"/>
            </a:xfrm>
            <a:prstGeom prst="roundRect">
              <a:avLst>
                <a:gd name="adj" fmla="val 16667"/>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445;p39"/>
            <p:cNvSpPr txBox="1"/>
            <p:nvPr/>
          </p:nvSpPr>
          <p:spPr>
            <a:xfrm>
              <a:off x="18619" y="227369"/>
              <a:ext cx="8480394" cy="344180"/>
            </a:xfrm>
            <a:prstGeom prst="rect">
              <a:avLst/>
            </a:prstGeom>
            <a:noFill/>
            <a:ln>
              <a:noFill/>
            </a:ln>
          </p:spPr>
          <p:txBody>
            <a:bodyPr spcFirstLastPara="1" wrap="square" lIns="68575" tIns="68575" rIns="68575" bIns="68575" anchor="ctr" anchorCtr="0">
              <a:noAutofit/>
            </a:bodyPr>
            <a:lstStyle/>
            <a:p>
              <a:pPr marL="0" marR="0" lvl="0" indent="0" algn="l" rtl="0">
                <a:lnSpc>
                  <a:spcPct val="90000"/>
                </a:lnSpc>
                <a:spcBef>
                  <a:spcPts val="0"/>
                </a:spcBef>
                <a:spcAft>
                  <a:spcPts val="0"/>
                </a:spcAft>
                <a:buNone/>
              </a:pPr>
              <a:r>
                <a:rPr lang="en-US" sz="1800">
                  <a:solidFill>
                    <a:schemeClr val="lt1"/>
                  </a:solidFill>
                  <a:latin typeface="Calibri"/>
                  <a:ea typeface="Calibri"/>
                  <a:cs typeface="Calibri"/>
                  <a:sym typeface="Calibri"/>
                </a:rPr>
                <a:t>Programs can be vulnerable to PATH variable manipulation</a:t>
              </a:r>
              <a:endParaRPr/>
            </a:p>
          </p:txBody>
        </p:sp>
        <p:sp>
          <p:nvSpPr>
            <p:cNvPr id="21" name="Google Shape;446;p39"/>
            <p:cNvSpPr/>
            <p:nvPr/>
          </p:nvSpPr>
          <p:spPr>
            <a:xfrm>
              <a:off x="0" y="570371"/>
              <a:ext cx="8517632" cy="43056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447;p39"/>
            <p:cNvSpPr txBox="1"/>
            <p:nvPr/>
          </p:nvSpPr>
          <p:spPr>
            <a:xfrm>
              <a:off x="0" y="570371"/>
              <a:ext cx="8517632" cy="430560"/>
            </a:xfrm>
            <a:prstGeom prst="rect">
              <a:avLst/>
            </a:prstGeom>
            <a:noFill/>
            <a:ln>
              <a:noFill/>
            </a:ln>
          </p:spPr>
          <p:txBody>
            <a:bodyPr spcFirstLastPara="1" wrap="square" lIns="270425" tIns="33000" rIns="184900" bIns="33000" anchor="t" anchorCtr="0">
              <a:noAutofit/>
            </a:bodyPr>
            <a:lstStyle/>
            <a:p>
              <a:pPr marL="228600" marR="0" lvl="1" indent="-228600" algn="l" rtl="0">
                <a:lnSpc>
                  <a:spcPct val="90000"/>
                </a:lnSpc>
                <a:spcBef>
                  <a:spcPts val="0"/>
                </a:spcBef>
                <a:spcAft>
                  <a:spcPts val="0"/>
                </a:spcAft>
                <a:buClr>
                  <a:schemeClr val="dk1"/>
                </a:buClr>
                <a:buSzPts val="2000"/>
                <a:buFont typeface="Calibri"/>
                <a:buChar char="•"/>
              </a:pPr>
              <a:r>
                <a:rPr lang="en-US" sz="2000" b="0" i="0" u="none" strike="noStrike" cap="none">
                  <a:solidFill>
                    <a:schemeClr val="dk1"/>
                  </a:solidFill>
                  <a:latin typeface="Calibri"/>
                  <a:ea typeface="Calibri"/>
                  <a:cs typeface="Calibri"/>
                  <a:sym typeface="Calibri"/>
                </a:rPr>
                <a:t>Must reset to “safe” values</a:t>
              </a:r>
              <a:endParaRPr/>
            </a:p>
          </p:txBody>
        </p:sp>
        <p:sp>
          <p:nvSpPr>
            <p:cNvPr id="23" name="Google Shape;448;p39"/>
            <p:cNvSpPr/>
            <p:nvPr/>
          </p:nvSpPr>
          <p:spPr>
            <a:xfrm>
              <a:off x="0" y="1000931"/>
              <a:ext cx="8517632" cy="486720"/>
            </a:xfrm>
            <a:prstGeom prst="roundRect">
              <a:avLst>
                <a:gd name="adj" fmla="val 16667"/>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449;p39"/>
            <p:cNvSpPr txBox="1"/>
            <p:nvPr/>
          </p:nvSpPr>
          <p:spPr>
            <a:xfrm>
              <a:off x="23760" y="1024691"/>
              <a:ext cx="8470112" cy="439200"/>
            </a:xfrm>
            <a:prstGeom prst="rect">
              <a:avLst/>
            </a:prstGeom>
            <a:noFill/>
            <a:ln>
              <a:noFill/>
            </a:ln>
          </p:spPr>
          <p:txBody>
            <a:bodyPr spcFirstLastPara="1" wrap="square" lIns="68575" tIns="68575" rIns="68575" bIns="68575" anchor="ctr" anchorCtr="0">
              <a:noAutofit/>
            </a:bodyPr>
            <a:lstStyle/>
            <a:p>
              <a:pPr marL="0" marR="0" lvl="0" indent="0" algn="l" rtl="0">
                <a:lnSpc>
                  <a:spcPct val="90000"/>
                </a:lnSpc>
                <a:spcBef>
                  <a:spcPts val="0"/>
                </a:spcBef>
                <a:spcAft>
                  <a:spcPts val="0"/>
                </a:spcAft>
                <a:buNone/>
              </a:pPr>
              <a:r>
                <a:rPr lang="en-US" sz="1800" dirty="0">
                  <a:solidFill>
                    <a:schemeClr val="lt1"/>
                  </a:solidFill>
                  <a:latin typeface="Calibri"/>
                  <a:ea typeface="Calibri"/>
                  <a:cs typeface="Calibri"/>
                  <a:sym typeface="Calibri"/>
                </a:rPr>
                <a:t>If dynamically linked may be vulnerable to manipulation of LD_LIBRARY_PATH</a:t>
              </a:r>
              <a:endParaRPr dirty="0"/>
            </a:p>
          </p:txBody>
        </p:sp>
        <p:sp>
          <p:nvSpPr>
            <p:cNvPr id="26" name="Google Shape;450;p39"/>
            <p:cNvSpPr/>
            <p:nvPr/>
          </p:nvSpPr>
          <p:spPr>
            <a:xfrm>
              <a:off x="0" y="1487651"/>
              <a:ext cx="8517632" cy="69966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451;p39"/>
            <p:cNvSpPr txBox="1"/>
            <p:nvPr/>
          </p:nvSpPr>
          <p:spPr>
            <a:xfrm>
              <a:off x="0" y="1487651"/>
              <a:ext cx="8517632" cy="699660"/>
            </a:xfrm>
            <a:prstGeom prst="rect">
              <a:avLst/>
            </a:prstGeom>
            <a:noFill/>
            <a:ln>
              <a:noFill/>
            </a:ln>
          </p:spPr>
          <p:txBody>
            <a:bodyPr spcFirstLastPara="1" wrap="square" lIns="270425" tIns="33000" rIns="184900" bIns="33000" anchor="t" anchorCtr="0">
              <a:noAutofit/>
            </a:bodyPr>
            <a:lstStyle/>
            <a:p>
              <a:pPr marL="228600" marR="0" lvl="1" indent="-228600" algn="l" rtl="0">
                <a:lnSpc>
                  <a:spcPct val="90000"/>
                </a:lnSpc>
                <a:spcBef>
                  <a:spcPts val="0"/>
                </a:spcBef>
                <a:spcAft>
                  <a:spcPts val="0"/>
                </a:spcAft>
                <a:buClr>
                  <a:schemeClr val="dk1"/>
                </a:buClr>
                <a:buSzPts val="2000"/>
                <a:buFont typeface="Calibri"/>
                <a:buChar char="•"/>
              </a:pPr>
              <a:r>
                <a:rPr lang="en-US" sz="2000" b="0" i="0" u="none" strike="noStrike" cap="none">
                  <a:solidFill>
                    <a:schemeClr val="dk1"/>
                  </a:solidFill>
                  <a:latin typeface="Calibri"/>
                  <a:ea typeface="Calibri"/>
                  <a:cs typeface="Calibri"/>
                  <a:sym typeface="Calibri"/>
                </a:rPr>
                <a:t>Used to locate suitable dynamic library</a:t>
              </a:r>
              <a:endParaRPr/>
            </a:p>
            <a:p>
              <a:pPr marL="228600" marR="0" lvl="1" indent="-228600" algn="l" rtl="0">
                <a:lnSpc>
                  <a:spcPct val="90000"/>
                </a:lnSpc>
                <a:spcBef>
                  <a:spcPts val="400"/>
                </a:spcBef>
                <a:spcAft>
                  <a:spcPts val="0"/>
                </a:spcAft>
                <a:buClr>
                  <a:schemeClr val="dk1"/>
                </a:buClr>
                <a:buSzPts val="2000"/>
                <a:buFont typeface="Calibri"/>
                <a:buChar char="•"/>
              </a:pPr>
              <a:r>
                <a:rPr lang="en-US" sz="2000" b="0" i="0" u="none" strike="noStrike" cap="none">
                  <a:solidFill>
                    <a:schemeClr val="dk1"/>
                  </a:solidFill>
                  <a:latin typeface="Calibri"/>
                  <a:ea typeface="Calibri"/>
                  <a:cs typeface="Calibri"/>
                  <a:sym typeface="Calibri"/>
                </a:rPr>
                <a:t>Must either statically link privileged programs or prevent use of this variable</a:t>
              </a:r>
              <a:endParaRPr/>
            </a:p>
          </p:txBody>
        </p:sp>
      </p:grpSp>
      <p:sp>
        <p:nvSpPr>
          <p:cNvPr id="28" name="Google Shape;452;p39"/>
          <p:cNvSpPr txBox="1"/>
          <p:nvPr/>
        </p:nvSpPr>
        <p:spPr>
          <a:xfrm>
            <a:off x="1423388" y="3212977"/>
            <a:ext cx="8643396" cy="651276"/>
          </a:xfrm>
          <a:prstGeom prst="rect">
            <a:avLst/>
          </a:prstGeom>
          <a:noFill/>
          <a:ln>
            <a:noFill/>
          </a:ln>
        </p:spPr>
        <p:txBody>
          <a:bodyPr spcFirstLastPara="1" wrap="square" lIns="91425" tIns="45700" rIns="91425" bIns="45700" anchor="b" anchorCtr="0">
            <a:noAutofit/>
          </a:bodyPr>
          <a:lstStyle/>
          <a:p>
            <a:pPr marL="0" marR="0" lvl="0" indent="0" algn="ctr" rtl="0">
              <a:lnSpc>
                <a:spcPct val="207142"/>
              </a:lnSpc>
              <a:spcBef>
                <a:spcPts val="0"/>
              </a:spcBef>
              <a:spcAft>
                <a:spcPts val="0"/>
              </a:spcAft>
              <a:buClr>
                <a:srgbClr val="FF0000"/>
              </a:buClr>
              <a:buSzPts val="2800"/>
              <a:buFont typeface="Calibri"/>
              <a:buNone/>
            </a:pPr>
            <a:r>
              <a:rPr lang="en-US" sz="2800" b="1">
                <a:solidFill>
                  <a:srgbClr val="FF0000"/>
                </a:solidFill>
                <a:latin typeface="Calibri"/>
                <a:ea typeface="Calibri"/>
                <a:cs typeface="Calibri"/>
                <a:sym typeface="Calibri"/>
              </a:rPr>
              <a:t>Use of Least Privilege</a:t>
            </a:r>
            <a:endParaRPr/>
          </a:p>
        </p:txBody>
      </p:sp>
      <p:grpSp>
        <p:nvGrpSpPr>
          <p:cNvPr id="29" name="Google Shape;453;p39"/>
          <p:cNvGrpSpPr/>
          <p:nvPr/>
        </p:nvGrpSpPr>
        <p:grpSpPr>
          <a:xfrm>
            <a:off x="1722923" y="3742111"/>
            <a:ext cx="5253040" cy="2341055"/>
            <a:chOff x="259907" y="0"/>
            <a:chExt cx="5001555" cy="2181547"/>
          </a:xfrm>
        </p:grpSpPr>
        <p:sp>
          <p:nvSpPr>
            <p:cNvPr id="30" name="Google Shape;454;p39"/>
            <p:cNvSpPr/>
            <p:nvPr/>
          </p:nvSpPr>
          <p:spPr>
            <a:xfrm>
              <a:off x="259907" y="0"/>
              <a:ext cx="3849480" cy="479940"/>
            </a:xfrm>
            <a:prstGeom prst="roundRect">
              <a:avLst>
                <a:gd name="adj" fmla="val 1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455;p39"/>
            <p:cNvSpPr txBox="1"/>
            <p:nvPr/>
          </p:nvSpPr>
          <p:spPr>
            <a:xfrm>
              <a:off x="273964" y="14057"/>
              <a:ext cx="3354126" cy="451826"/>
            </a:xfrm>
            <a:prstGeom prst="rect">
              <a:avLst/>
            </a:prstGeom>
            <a:noFill/>
            <a:ln>
              <a:noFill/>
            </a:ln>
          </p:spPr>
          <p:txBody>
            <a:bodyPr spcFirstLastPara="1" wrap="square" lIns="45700" tIns="45700" rIns="45700" bIns="45700" anchor="ctr" anchorCtr="0">
              <a:noAutofit/>
            </a:bodyPr>
            <a:lstStyle/>
            <a:p>
              <a:pPr marL="0" marR="0" lvl="0" indent="0" algn="l" rtl="0">
                <a:lnSpc>
                  <a:spcPct val="90000"/>
                </a:lnSpc>
                <a:spcBef>
                  <a:spcPts val="0"/>
                </a:spcBef>
                <a:spcAft>
                  <a:spcPts val="0"/>
                </a:spcAft>
                <a:buNone/>
              </a:pPr>
              <a:r>
                <a:rPr lang="en-US" sz="1200" b="1" dirty="0">
                  <a:solidFill>
                    <a:srgbClr val="000000"/>
                  </a:solidFill>
                  <a:latin typeface="Calibri"/>
                  <a:ea typeface="Calibri"/>
                  <a:cs typeface="Calibri"/>
                  <a:sym typeface="Calibri"/>
                </a:rPr>
                <a:t>Privilege escalation</a:t>
              </a:r>
              <a:endParaRPr dirty="0"/>
            </a:p>
            <a:p>
              <a:pPr marL="57150" marR="0" lvl="1" indent="-63500" algn="l" rtl="0">
                <a:lnSpc>
                  <a:spcPct val="90000"/>
                </a:lnSpc>
                <a:spcBef>
                  <a:spcPts val="420"/>
                </a:spcBef>
                <a:spcAft>
                  <a:spcPts val="0"/>
                </a:spcAft>
                <a:buClr>
                  <a:srgbClr val="000000"/>
                </a:buClr>
                <a:buSzPts val="1000"/>
                <a:buFont typeface="Calibri"/>
                <a:buChar char="•"/>
              </a:pPr>
              <a:r>
                <a:rPr lang="en-US" sz="1000" b="1" i="0" u="none" strike="noStrike" cap="none" dirty="0">
                  <a:solidFill>
                    <a:srgbClr val="000000"/>
                  </a:solidFill>
                  <a:latin typeface="Calibri"/>
                  <a:ea typeface="Calibri"/>
                  <a:cs typeface="Calibri"/>
                  <a:sym typeface="Calibri"/>
                </a:rPr>
                <a:t>Exploit of flaws may give attacker greater privileges</a:t>
              </a:r>
              <a:endParaRPr dirty="0"/>
            </a:p>
          </p:txBody>
        </p:sp>
        <p:sp>
          <p:nvSpPr>
            <p:cNvPr id="32" name="Google Shape;456;p39"/>
            <p:cNvSpPr/>
            <p:nvPr/>
          </p:nvSpPr>
          <p:spPr>
            <a:xfrm>
              <a:off x="284222" y="567202"/>
              <a:ext cx="4532707" cy="479940"/>
            </a:xfrm>
            <a:prstGeom prst="roundRect">
              <a:avLst>
                <a:gd name="adj" fmla="val 1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57;p39"/>
            <p:cNvSpPr txBox="1"/>
            <p:nvPr/>
          </p:nvSpPr>
          <p:spPr>
            <a:xfrm>
              <a:off x="298279" y="581259"/>
              <a:ext cx="3801350" cy="451826"/>
            </a:xfrm>
            <a:prstGeom prst="rect">
              <a:avLst/>
            </a:prstGeom>
            <a:noFill/>
            <a:ln>
              <a:noFill/>
            </a:ln>
          </p:spPr>
          <p:txBody>
            <a:bodyPr spcFirstLastPara="1" wrap="square" lIns="45700" tIns="45700" rIns="45700" bIns="45700" anchor="ctr" anchorCtr="0">
              <a:noAutofit/>
            </a:bodyPr>
            <a:lstStyle/>
            <a:p>
              <a:pPr marL="0" marR="0" lvl="0" indent="0" algn="l" rtl="0">
                <a:lnSpc>
                  <a:spcPct val="90000"/>
                </a:lnSpc>
                <a:spcBef>
                  <a:spcPts val="0"/>
                </a:spcBef>
                <a:spcAft>
                  <a:spcPts val="0"/>
                </a:spcAft>
                <a:buNone/>
              </a:pPr>
              <a:r>
                <a:rPr lang="en-US" sz="1200" b="1">
                  <a:solidFill>
                    <a:srgbClr val="000000"/>
                  </a:solidFill>
                  <a:latin typeface="Calibri"/>
                  <a:ea typeface="Calibri"/>
                  <a:cs typeface="Calibri"/>
                  <a:sym typeface="Calibri"/>
                </a:rPr>
                <a:t>Least privilege</a:t>
              </a:r>
              <a:endParaRPr/>
            </a:p>
            <a:p>
              <a:pPr marL="57150" marR="0" lvl="1" indent="-63500" algn="l" rtl="0">
                <a:lnSpc>
                  <a:spcPct val="90000"/>
                </a:lnSpc>
                <a:spcBef>
                  <a:spcPts val="420"/>
                </a:spcBef>
                <a:spcAft>
                  <a:spcPts val="0"/>
                </a:spcAft>
                <a:buClr>
                  <a:srgbClr val="000000"/>
                </a:buClr>
                <a:buSzPts val="1000"/>
                <a:buFont typeface="Calibri"/>
                <a:buChar char="•"/>
              </a:pPr>
              <a:r>
                <a:rPr lang="en-US" sz="1000" b="1" i="0" u="none" strike="noStrike" cap="none">
                  <a:solidFill>
                    <a:srgbClr val="000000"/>
                  </a:solidFill>
                  <a:latin typeface="Calibri"/>
                  <a:ea typeface="Calibri"/>
                  <a:cs typeface="Calibri"/>
                  <a:sym typeface="Calibri"/>
                </a:rPr>
                <a:t>Run programs with least privilege needed to complete their function</a:t>
              </a:r>
              <a:endParaRPr/>
            </a:p>
          </p:txBody>
        </p:sp>
        <p:sp>
          <p:nvSpPr>
            <p:cNvPr id="34" name="Google Shape;458;p39"/>
            <p:cNvSpPr/>
            <p:nvPr/>
          </p:nvSpPr>
          <p:spPr>
            <a:xfrm>
              <a:off x="560624" y="1134404"/>
              <a:ext cx="4700838" cy="479940"/>
            </a:xfrm>
            <a:prstGeom prst="roundRect">
              <a:avLst>
                <a:gd name="adj" fmla="val 1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59;p39"/>
            <p:cNvSpPr txBox="1"/>
            <p:nvPr/>
          </p:nvSpPr>
          <p:spPr>
            <a:xfrm>
              <a:off x="574681" y="1148461"/>
              <a:ext cx="3949272" cy="451826"/>
            </a:xfrm>
            <a:prstGeom prst="rect">
              <a:avLst/>
            </a:prstGeom>
            <a:noFill/>
            <a:ln>
              <a:noFill/>
            </a:ln>
          </p:spPr>
          <p:txBody>
            <a:bodyPr spcFirstLastPara="1" wrap="square" lIns="45700" tIns="45700" rIns="45700" bIns="45700" anchor="ctr" anchorCtr="0">
              <a:noAutofit/>
            </a:bodyPr>
            <a:lstStyle/>
            <a:p>
              <a:pPr marL="0" marR="0" lvl="0" indent="0" algn="l" rtl="0">
                <a:lnSpc>
                  <a:spcPct val="90000"/>
                </a:lnSpc>
                <a:spcBef>
                  <a:spcPts val="0"/>
                </a:spcBef>
                <a:spcAft>
                  <a:spcPts val="0"/>
                </a:spcAft>
                <a:buNone/>
              </a:pPr>
              <a:r>
                <a:rPr lang="en-US" sz="1200" b="1">
                  <a:solidFill>
                    <a:srgbClr val="000000"/>
                  </a:solidFill>
                  <a:latin typeface="Calibri"/>
                  <a:ea typeface="Calibri"/>
                  <a:cs typeface="Calibri"/>
                  <a:sym typeface="Calibri"/>
                </a:rPr>
                <a:t>Determine appropriate user and group privileges required</a:t>
              </a:r>
              <a:endParaRPr/>
            </a:p>
            <a:p>
              <a:pPr marL="57150" marR="0" lvl="1" indent="-63500" algn="l" rtl="0">
                <a:lnSpc>
                  <a:spcPct val="90000"/>
                </a:lnSpc>
                <a:spcBef>
                  <a:spcPts val="420"/>
                </a:spcBef>
                <a:spcAft>
                  <a:spcPts val="0"/>
                </a:spcAft>
                <a:buClr>
                  <a:srgbClr val="000000"/>
                </a:buClr>
                <a:buSzPts val="1000"/>
                <a:buFont typeface="Calibri"/>
                <a:buChar char="•"/>
              </a:pPr>
              <a:r>
                <a:rPr lang="en-US" sz="1000" b="1" i="0" u="none" strike="noStrike" cap="none">
                  <a:solidFill>
                    <a:srgbClr val="000000"/>
                  </a:solidFill>
                  <a:latin typeface="Calibri"/>
                  <a:ea typeface="Calibri"/>
                  <a:cs typeface="Calibri"/>
                  <a:sym typeface="Calibri"/>
                </a:rPr>
                <a:t>Decide whether to grant extra user or just group privileg</a:t>
              </a:r>
              <a:r>
                <a:rPr lang="en-US" sz="800" b="1" i="0" u="none" strike="noStrike" cap="none">
                  <a:solidFill>
                    <a:srgbClr val="000000"/>
                  </a:solidFill>
                  <a:latin typeface="Calibri"/>
                  <a:ea typeface="Calibri"/>
                  <a:cs typeface="Calibri"/>
                  <a:sym typeface="Calibri"/>
                </a:rPr>
                <a:t>es</a:t>
              </a:r>
              <a:endParaRPr sz="800" b="0" i="0" u="none" strike="noStrike" cap="none">
                <a:solidFill>
                  <a:srgbClr val="000000"/>
                </a:solidFill>
                <a:latin typeface="Calibri"/>
                <a:ea typeface="Calibri"/>
                <a:cs typeface="Calibri"/>
                <a:sym typeface="Calibri"/>
              </a:endParaRPr>
            </a:p>
          </p:txBody>
        </p:sp>
        <p:sp>
          <p:nvSpPr>
            <p:cNvPr id="36" name="Google Shape;460;p39"/>
            <p:cNvSpPr/>
            <p:nvPr/>
          </p:nvSpPr>
          <p:spPr>
            <a:xfrm>
              <a:off x="1362543" y="1701607"/>
              <a:ext cx="3828857" cy="479940"/>
            </a:xfrm>
            <a:prstGeom prst="roundRect">
              <a:avLst>
                <a:gd name="adj" fmla="val 1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461;p39"/>
            <p:cNvSpPr txBox="1"/>
            <p:nvPr/>
          </p:nvSpPr>
          <p:spPr>
            <a:xfrm>
              <a:off x="1376600" y="1715664"/>
              <a:ext cx="3206702" cy="451826"/>
            </a:xfrm>
            <a:prstGeom prst="rect">
              <a:avLst/>
            </a:prstGeom>
            <a:noFill/>
            <a:ln>
              <a:noFill/>
            </a:ln>
          </p:spPr>
          <p:txBody>
            <a:bodyPr spcFirstLastPara="1" wrap="square" lIns="45700" tIns="45700" rIns="45700" bIns="45700" anchor="ctr" anchorCtr="0">
              <a:noAutofit/>
            </a:bodyPr>
            <a:lstStyle/>
            <a:p>
              <a:pPr marL="0" marR="0" lvl="0" indent="0" algn="l" rtl="0">
                <a:lnSpc>
                  <a:spcPct val="90000"/>
                </a:lnSpc>
                <a:spcBef>
                  <a:spcPts val="0"/>
                </a:spcBef>
                <a:spcAft>
                  <a:spcPts val="0"/>
                </a:spcAft>
                <a:buNone/>
              </a:pPr>
              <a:r>
                <a:rPr lang="en-US" sz="1200" b="1">
                  <a:solidFill>
                    <a:srgbClr val="000000"/>
                  </a:solidFill>
                  <a:latin typeface="Calibri"/>
                  <a:ea typeface="Calibri"/>
                  <a:cs typeface="Calibri"/>
                  <a:sym typeface="Calibri"/>
                </a:rPr>
                <a:t>Ensure that privileged program can modify only those files and directories necessary</a:t>
              </a:r>
              <a:endParaRPr sz="1200">
                <a:solidFill>
                  <a:srgbClr val="000000"/>
                </a:solidFill>
                <a:latin typeface="Calibri"/>
                <a:ea typeface="Calibri"/>
                <a:cs typeface="Calibri"/>
                <a:sym typeface="Calibri"/>
              </a:endParaRPr>
            </a:p>
          </p:txBody>
        </p:sp>
        <p:sp>
          <p:nvSpPr>
            <p:cNvPr id="38" name="Google Shape;462;p39"/>
            <p:cNvSpPr/>
            <p:nvPr/>
          </p:nvSpPr>
          <p:spPr>
            <a:xfrm>
              <a:off x="4057334" y="367590"/>
              <a:ext cx="311961" cy="311961"/>
            </a:xfrm>
            <a:prstGeom prst="downArrow">
              <a:avLst>
                <a:gd name="adj1" fmla="val 55000"/>
                <a:gd name="adj2" fmla="val 45000"/>
              </a:avLst>
            </a:prstGeom>
            <a:solidFill>
              <a:schemeClr val="dk1"/>
            </a:solidFill>
            <a:ln w="9525"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463;p39"/>
            <p:cNvSpPr txBox="1"/>
            <p:nvPr/>
          </p:nvSpPr>
          <p:spPr>
            <a:xfrm>
              <a:off x="4127525" y="367590"/>
              <a:ext cx="171579" cy="234751"/>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None/>
              </a:pPr>
              <a:endParaRPr sz="1400">
                <a:solidFill>
                  <a:schemeClr val="dk1"/>
                </a:solidFill>
                <a:latin typeface="Calibri"/>
                <a:ea typeface="Calibri"/>
                <a:cs typeface="Calibri"/>
                <a:sym typeface="Calibri"/>
              </a:endParaRPr>
            </a:p>
          </p:txBody>
        </p:sp>
        <p:sp>
          <p:nvSpPr>
            <p:cNvPr id="40" name="Google Shape;464;p39"/>
            <p:cNvSpPr/>
            <p:nvPr/>
          </p:nvSpPr>
          <p:spPr>
            <a:xfrm>
              <a:off x="4423263" y="934793"/>
              <a:ext cx="311961" cy="311961"/>
            </a:xfrm>
            <a:prstGeom prst="downArrow">
              <a:avLst>
                <a:gd name="adj1" fmla="val 55000"/>
                <a:gd name="adj2" fmla="val 45000"/>
              </a:avLst>
            </a:prstGeom>
            <a:solidFill>
              <a:schemeClr val="dk1"/>
            </a:solidFill>
            <a:ln w="9525"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65;p39"/>
            <p:cNvSpPr txBox="1"/>
            <p:nvPr/>
          </p:nvSpPr>
          <p:spPr>
            <a:xfrm>
              <a:off x="4493454" y="934793"/>
              <a:ext cx="171579" cy="234751"/>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None/>
              </a:pPr>
              <a:endParaRPr sz="1400">
                <a:solidFill>
                  <a:schemeClr val="dk1"/>
                </a:solidFill>
                <a:latin typeface="Calibri"/>
                <a:ea typeface="Calibri"/>
                <a:cs typeface="Calibri"/>
                <a:sym typeface="Calibri"/>
              </a:endParaRPr>
            </a:p>
          </p:txBody>
        </p:sp>
        <p:sp>
          <p:nvSpPr>
            <p:cNvPr id="42" name="Google Shape;466;p39"/>
            <p:cNvSpPr/>
            <p:nvPr/>
          </p:nvSpPr>
          <p:spPr>
            <a:xfrm>
              <a:off x="4783730" y="1501995"/>
              <a:ext cx="311961" cy="311961"/>
            </a:xfrm>
            <a:prstGeom prst="downArrow">
              <a:avLst>
                <a:gd name="adj1" fmla="val 55000"/>
                <a:gd name="adj2" fmla="val 45000"/>
              </a:avLst>
            </a:prstGeom>
            <a:solidFill>
              <a:schemeClr val="dk1"/>
            </a:solidFill>
            <a:ln w="9525"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67;p39"/>
            <p:cNvSpPr txBox="1"/>
            <p:nvPr/>
          </p:nvSpPr>
          <p:spPr>
            <a:xfrm>
              <a:off x="4853921" y="1501995"/>
              <a:ext cx="171579" cy="234751"/>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None/>
              </a:pPr>
              <a:endParaRPr sz="1400">
                <a:solidFill>
                  <a:schemeClr val="dk1"/>
                </a:solidFill>
                <a:latin typeface="Calibri"/>
                <a:ea typeface="Calibri"/>
                <a:cs typeface="Calibri"/>
                <a:sym typeface="Calibri"/>
              </a:endParaRPr>
            </a:p>
          </p:txBody>
        </p:sp>
      </p:grpSp>
      <p:pic>
        <p:nvPicPr>
          <p:cNvPr id="44" name="Google Shape;468;p39"/>
          <p:cNvPicPr preferRelativeResize="0"/>
          <p:nvPr/>
        </p:nvPicPr>
        <p:blipFill rotWithShape="1">
          <a:blip r:embed="rId5">
            <a:alphaModFix/>
          </a:blip>
          <a:srcRect/>
          <a:stretch/>
        </p:blipFill>
        <p:spPr>
          <a:xfrm>
            <a:off x="7573835" y="3696497"/>
            <a:ext cx="3692879" cy="2230726"/>
          </a:xfrm>
          <a:prstGeom prst="rect">
            <a:avLst/>
          </a:prstGeom>
          <a:noFill/>
          <a:ln>
            <a:noFill/>
          </a:ln>
        </p:spPr>
      </p:pic>
    </p:spTree>
    <p:extLst>
      <p:ext uri="{BB962C8B-B14F-4D97-AF65-F5344CB8AC3E}">
        <p14:creationId xmlns:p14="http://schemas.microsoft.com/office/powerpoint/2010/main" val="18435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450098"/>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Safe Temporary Files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475;p40"/>
          <p:cNvSpPr txBox="1">
            <a:spLocks/>
          </p:cNvSpPr>
          <p:nvPr/>
        </p:nvSpPr>
        <p:spPr>
          <a:xfrm>
            <a:off x="995978" y="1427990"/>
            <a:ext cx="10515600" cy="43513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buClr>
                <a:schemeClr val="dk1"/>
              </a:buClr>
              <a:buSzPts val="2340"/>
            </a:pPr>
            <a:r>
              <a:rPr lang="en-US" sz="1800" dirty="0" smtClean="0">
                <a:latin typeface="Alexandria" pitchFamily="2" charset="-78"/>
                <a:cs typeface="Alexandria" pitchFamily="2" charset="-78"/>
              </a:rPr>
              <a:t>Many programs use temporary files. Often in common, shared system area</a:t>
            </a:r>
            <a:endParaRPr lang="en-US" dirty="0" smtClean="0">
              <a:latin typeface="Alexandria" pitchFamily="2" charset="-78"/>
              <a:cs typeface="Alexandria" pitchFamily="2" charset="-78"/>
            </a:endParaRPr>
          </a:p>
          <a:p>
            <a:pPr>
              <a:buClr>
                <a:schemeClr val="dk1"/>
              </a:buClr>
              <a:buSzPts val="2340"/>
            </a:pPr>
            <a:r>
              <a:rPr lang="en-US" sz="1800" dirty="0" smtClean="0">
                <a:latin typeface="Alexandria" pitchFamily="2" charset="-78"/>
                <a:cs typeface="Alexandria" pitchFamily="2" charset="-78"/>
              </a:rPr>
              <a:t>Must be unique, not accessed by others</a:t>
            </a:r>
            <a:endParaRPr lang="en-US" dirty="0" smtClean="0">
              <a:latin typeface="Alexandria" pitchFamily="2" charset="-78"/>
              <a:cs typeface="Alexandria" pitchFamily="2" charset="-78"/>
            </a:endParaRPr>
          </a:p>
          <a:p>
            <a:pPr>
              <a:buClr>
                <a:schemeClr val="dk1"/>
              </a:buClr>
              <a:buSzPts val="2340"/>
            </a:pPr>
            <a:r>
              <a:rPr lang="en-US" sz="1800" dirty="0" smtClean="0">
                <a:latin typeface="Alexandria" pitchFamily="2" charset="-78"/>
                <a:cs typeface="Alexandria" pitchFamily="2" charset="-78"/>
              </a:rPr>
              <a:t>Commonly create name using process ID</a:t>
            </a:r>
            <a:endParaRPr lang="en-US" dirty="0" smtClean="0">
              <a:latin typeface="Alexandria" pitchFamily="2" charset="-78"/>
              <a:cs typeface="Alexandria" pitchFamily="2" charset="-78"/>
            </a:endParaRPr>
          </a:p>
          <a:p>
            <a:pPr lvl="1">
              <a:buClr>
                <a:srgbClr val="8DA9DB"/>
              </a:buClr>
              <a:buSzPts val="1440"/>
            </a:pPr>
            <a:r>
              <a:rPr lang="en-US" sz="1600" dirty="0" smtClean="0">
                <a:solidFill>
                  <a:srgbClr val="00B0F0"/>
                </a:solidFill>
                <a:latin typeface="Alexandria" pitchFamily="2" charset="-78"/>
                <a:cs typeface="Alexandria" pitchFamily="2" charset="-78"/>
              </a:rPr>
              <a:t>Unique, but predictable</a:t>
            </a:r>
            <a:endParaRPr lang="en-US" dirty="0" smtClean="0">
              <a:solidFill>
                <a:srgbClr val="00B0F0"/>
              </a:solidFill>
              <a:latin typeface="Alexandria" pitchFamily="2" charset="-78"/>
              <a:cs typeface="Alexandria" pitchFamily="2" charset="-78"/>
            </a:endParaRPr>
          </a:p>
          <a:p>
            <a:pPr lvl="1">
              <a:buClr>
                <a:srgbClr val="8DA9DB"/>
              </a:buClr>
              <a:buSzPts val="1440"/>
            </a:pPr>
            <a:r>
              <a:rPr lang="en-US" sz="1600" dirty="0" smtClean="0">
                <a:solidFill>
                  <a:srgbClr val="00B0F0"/>
                </a:solidFill>
                <a:latin typeface="Alexandria" pitchFamily="2" charset="-78"/>
                <a:cs typeface="Alexandria" pitchFamily="2" charset="-78"/>
              </a:rPr>
              <a:t>Attacker might guess and attempt to create own file between program checking and creating</a:t>
            </a:r>
            <a:endParaRPr lang="en-US" dirty="0" smtClean="0">
              <a:solidFill>
                <a:srgbClr val="00B0F0"/>
              </a:solidFill>
              <a:latin typeface="Alexandria" pitchFamily="2" charset="-78"/>
              <a:cs typeface="Alexandria" pitchFamily="2" charset="-78"/>
            </a:endParaRPr>
          </a:p>
          <a:p>
            <a:pPr>
              <a:buClr>
                <a:schemeClr val="dk1"/>
              </a:buClr>
              <a:buSzPts val="2340"/>
            </a:pPr>
            <a:r>
              <a:rPr lang="en-US" sz="1800" dirty="0" smtClean="0">
                <a:latin typeface="Alexandria" pitchFamily="2" charset="-78"/>
                <a:cs typeface="Alexandria" pitchFamily="2" charset="-78"/>
              </a:rPr>
              <a:t>Secure temporary file creation/use requires use of random names</a:t>
            </a:r>
            <a:endParaRPr lang="en-US" dirty="0">
              <a:latin typeface="Alexandria" pitchFamily="2" charset="-78"/>
              <a:cs typeface="Alexandria" pitchFamily="2" charset="-78"/>
            </a:endParaRPr>
          </a:p>
        </p:txBody>
      </p:sp>
      <p:grpSp>
        <p:nvGrpSpPr>
          <p:cNvPr id="19" name="Google Shape;476;p40"/>
          <p:cNvGrpSpPr/>
          <p:nvPr/>
        </p:nvGrpSpPr>
        <p:grpSpPr>
          <a:xfrm>
            <a:off x="1096756" y="3785495"/>
            <a:ext cx="10039672" cy="2366603"/>
            <a:chOff x="0" y="0"/>
            <a:chExt cx="10039672" cy="2366603"/>
          </a:xfrm>
        </p:grpSpPr>
        <p:sp>
          <p:nvSpPr>
            <p:cNvPr id="20" name="Google Shape;477;p40"/>
            <p:cNvSpPr/>
            <p:nvPr/>
          </p:nvSpPr>
          <p:spPr>
            <a:xfrm>
              <a:off x="0" y="0"/>
              <a:ext cx="10039672" cy="397229"/>
            </a:xfrm>
            <a:prstGeom prst="roundRect">
              <a:avLst>
                <a:gd name="adj" fmla="val 16667"/>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478;p40"/>
            <p:cNvSpPr txBox="1"/>
            <p:nvPr/>
          </p:nvSpPr>
          <p:spPr>
            <a:xfrm>
              <a:off x="19391" y="19391"/>
              <a:ext cx="10000890" cy="358447"/>
            </a:xfrm>
            <a:prstGeom prst="rect">
              <a:avLst/>
            </a:prstGeom>
            <a:noFill/>
            <a:ln>
              <a:noFill/>
            </a:ln>
          </p:spPr>
          <p:txBody>
            <a:bodyPr spcFirstLastPara="1" wrap="square" lIns="60950" tIns="60950" rIns="60950" bIns="60950" anchor="ctr" anchorCtr="0">
              <a:noAutofit/>
            </a:bodyPr>
            <a:lstStyle/>
            <a:p>
              <a:pPr marL="0" marR="0" lvl="0" indent="0" algn="l" rtl="0">
                <a:lnSpc>
                  <a:spcPct val="90000"/>
                </a:lnSpc>
                <a:spcBef>
                  <a:spcPts val="0"/>
                </a:spcBef>
                <a:spcAft>
                  <a:spcPts val="0"/>
                </a:spcAft>
                <a:buNone/>
              </a:pPr>
              <a:r>
                <a:rPr lang="en-US" sz="1600" dirty="0">
                  <a:solidFill>
                    <a:schemeClr val="lt1"/>
                  </a:solidFill>
                  <a:latin typeface="Calibri"/>
                  <a:ea typeface="Calibri"/>
                  <a:cs typeface="Calibri"/>
                  <a:sym typeface="Calibri"/>
                </a:rPr>
                <a:t>Programs may use functionality and services of other programs</a:t>
              </a:r>
              <a:endParaRPr dirty="0"/>
            </a:p>
          </p:txBody>
        </p:sp>
        <p:sp>
          <p:nvSpPr>
            <p:cNvPr id="22" name="Google Shape;479;p40"/>
            <p:cNvSpPr/>
            <p:nvPr/>
          </p:nvSpPr>
          <p:spPr>
            <a:xfrm>
              <a:off x="0" y="406324"/>
              <a:ext cx="10039672" cy="946324"/>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480;p40"/>
            <p:cNvSpPr txBox="1"/>
            <p:nvPr/>
          </p:nvSpPr>
          <p:spPr>
            <a:xfrm>
              <a:off x="0" y="406324"/>
              <a:ext cx="10039672" cy="946324"/>
            </a:xfrm>
            <a:prstGeom prst="rect">
              <a:avLst/>
            </a:prstGeom>
            <a:noFill/>
            <a:ln>
              <a:noFill/>
            </a:ln>
          </p:spPr>
          <p:txBody>
            <a:bodyPr spcFirstLastPara="1" wrap="square" lIns="318750" tIns="17775" rIns="99550" bIns="17775" anchor="t" anchorCtr="0">
              <a:noAutofit/>
            </a:bodyPr>
            <a:lstStyle/>
            <a:p>
              <a:pPr marL="114300" marR="0" lvl="1" indent="-114300" algn="l" rtl="0">
                <a:lnSpc>
                  <a:spcPct val="90000"/>
                </a:lnSpc>
                <a:spcBef>
                  <a:spcPts val="0"/>
                </a:spcBef>
                <a:spcAft>
                  <a:spcPts val="0"/>
                </a:spcAft>
                <a:buClr>
                  <a:schemeClr val="dk1"/>
                </a:buClr>
                <a:buSzPts val="1400"/>
                <a:buFont typeface="Calibri"/>
                <a:buChar char="•"/>
              </a:pPr>
              <a:r>
                <a:rPr lang="en-US" sz="1400" b="1" i="0" u="none" strike="noStrike" cap="none" dirty="0">
                  <a:solidFill>
                    <a:schemeClr val="dk1"/>
                  </a:solidFill>
                  <a:latin typeface="Calibri"/>
                  <a:ea typeface="Calibri"/>
                  <a:cs typeface="Calibri"/>
                  <a:sym typeface="Calibri"/>
                </a:rPr>
                <a:t>Security vulnerabilities can result unless care is taken with this interaction</a:t>
              </a:r>
              <a:endParaRPr b="1" dirty="0"/>
            </a:p>
            <a:p>
              <a:pPr marL="228600" marR="0" lvl="2" indent="-114300" algn="l" rtl="0">
                <a:lnSpc>
                  <a:spcPct val="90000"/>
                </a:lnSpc>
                <a:spcBef>
                  <a:spcPts val="280"/>
                </a:spcBef>
                <a:spcAft>
                  <a:spcPts val="0"/>
                </a:spcAft>
                <a:buClr>
                  <a:schemeClr val="dk1"/>
                </a:buClr>
                <a:buSzPts val="1200"/>
                <a:buFont typeface="Calibri"/>
                <a:buChar char="•"/>
              </a:pPr>
              <a:r>
                <a:rPr lang="en-US" sz="1200" b="0" i="0" u="none" strike="noStrike" cap="none" dirty="0">
                  <a:solidFill>
                    <a:schemeClr val="dk1"/>
                  </a:solidFill>
                  <a:latin typeface="Calibri"/>
                  <a:ea typeface="Calibri"/>
                  <a:cs typeface="Calibri"/>
                  <a:sym typeface="Calibri"/>
                </a:rPr>
                <a:t>Such issues are of particular concern when the program being used did not adequately identify all the security concerns that might arise</a:t>
              </a:r>
              <a:endParaRPr dirty="0"/>
            </a:p>
            <a:p>
              <a:pPr marL="228600" marR="0" lvl="2" indent="-114300" algn="l" rtl="0">
                <a:lnSpc>
                  <a:spcPct val="90000"/>
                </a:lnSpc>
                <a:spcBef>
                  <a:spcPts val="240"/>
                </a:spcBef>
                <a:spcAft>
                  <a:spcPts val="0"/>
                </a:spcAft>
                <a:buClr>
                  <a:schemeClr val="dk1"/>
                </a:buClr>
                <a:buSzPts val="1200"/>
                <a:buFont typeface="Calibri"/>
                <a:buChar char="•"/>
              </a:pPr>
              <a:r>
                <a:rPr lang="en-US" sz="1200" b="0" i="0" u="none" strike="noStrike" cap="none" dirty="0">
                  <a:solidFill>
                    <a:schemeClr val="dk1"/>
                  </a:solidFill>
                  <a:latin typeface="Calibri"/>
                  <a:ea typeface="Calibri"/>
                  <a:cs typeface="Calibri"/>
                  <a:sym typeface="Calibri"/>
                </a:rPr>
                <a:t>Occurs with the current trend of providing Web interfaces to programs</a:t>
              </a:r>
              <a:endParaRPr dirty="0"/>
            </a:p>
            <a:p>
              <a:pPr marL="228600" marR="0" lvl="2" indent="-114300" algn="l" rtl="0">
                <a:lnSpc>
                  <a:spcPct val="90000"/>
                </a:lnSpc>
                <a:spcBef>
                  <a:spcPts val="240"/>
                </a:spcBef>
                <a:spcAft>
                  <a:spcPts val="0"/>
                </a:spcAft>
                <a:buClr>
                  <a:schemeClr val="dk1"/>
                </a:buClr>
                <a:buSzPts val="1200"/>
                <a:buFont typeface="Calibri"/>
                <a:buChar char="•"/>
              </a:pPr>
              <a:r>
                <a:rPr lang="en-US" sz="1200" b="0" i="0" u="none" strike="noStrike" cap="none" dirty="0">
                  <a:solidFill>
                    <a:schemeClr val="dk1"/>
                  </a:solidFill>
                  <a:latin typeface="Calibri"/>
                  <a:ea typeface="Calibri"/>
                  <a:cs typeface="Calibri"/>
                  <a:sym typeface="Calibri"/>
                </a:rPr>
                <a:t>Burden falls on the newer programs to identify and manage any security issues that may arise</a:t>
              </a:r>
              <a:endParaRPr dirty="0"/>
            </a:p>
          </p:txBody>
        </p:sp>
        <p:sp>
          <p:nvSpPr>
            <p:cNvPr id="24" name="Google Shape;481;p40"/>
            <p:cNvSpPr/>
            <p:nvPr/>
          </p:nvSpPr>
          <p:spPr>
            <a:xfrm>
              <a:off x="0" y="1352648"/>
              <a:ext cx="10039672" cy="227438"/>
            </a:xfrm>
            <a:prstGeom prst="roundRect">
              <a:avLst>
                <a:gd name="adj" fmla="val 16667"/>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482;p40"/>
            <p:cNvSpPr txBox="1"/>
            <p:nvPr/>
          </p:nvSpPr>
          <p:spPr>
            <a:xfrm>
              <a:off x="11103" y="1363751"/>
              <a:ext cx="10017466" cy="205232"/>
            </a:xfrm>
            <a:prstGeom prst="rect">
              <a:avLst/>
            </a:prstGeom>
            <a:noFill/>
            <a:ln>
              <a:noFill/>
            </a:ln>
          </p:spPr>
          <p:txBody>
            <a:bodyPr spcFirstLastPara="1" wrap="square" lIns="60950" tIns="60950" rIns="60950" bIns="60950" anchor="ctr" anchorCtr="0">
              <a:noAutofit/>
            </a:bodyPr>
            <a:lstStyle/>
            <a:p>
              <a:pPr marL="0" marR="0" lvl="0" indent="0" algn="l" rtl="0">
                <a:lnSpc>
                  <a:spcPct val="90000"/>
                </a:lnSpc>
                <a:spcBef>
                  <a:spcPts val="0"/>
                </a:spcBef>
                <a:spcAft>
                  <a:spcPts val="0"/>
                </a:spcAft>
                <a:buNone/>
              </a:pPr>
              <a:r>
                <a:rPr lang="en-US" sz="1600">
                  <a:solidFill>
                    <a:schemeClr val="lt1"/>
                  </a:solidFill>
                  <a:latin typeface="Calibri"/>
                  <a:ea typeface="Calibri"/>
                  <a:cs typeface="Calibri"/>
                  <a:sym typeface="Calibri"/>
                </a:rPr>
                <a:t>Issue of data confidentiality/integrity</a:t>
              </a:r>
              <a:endParaRPr/>
            </a:p>
          </p:txBody>
        </p:sp>
        <p:sp>
          <p:nvSpPr>
            <p:cNvPr id="27" name="Google Shape;483;p40"/>
            <p:cNvSpPr/>
            <p:nvPr/>
          </p:nvSpPr>
          <p:spPr>
            <a:xfrm>
              <a:off x="0" y="1724086"/>
              <a:ext cx="10039672" cy="642517"/>
            </a:xfrm>
            <a:prstGeom prst="roundRect">
              <a:avLst>
                <a:gd name="adj" fmla="val 16667"/>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484;p40"/>
            <p:cNvSpPr txBox="1"/>
            <p:nvPr/>
          </p:nvSpPr>
          <p:spPr>
            <a:xfrm>
              <a:off x="31365" y="1755451"/>
              <a:ext cx="9976942" cy="579787"/>
            </a:xfrm>
            <a:prstGeom prst="rect">
              <a:avLst/>
            </a:prstGeom>
            <a:noFill/>
            <a:ln>
              <a:noFill/>
            </a:ln>
          </p:spPr>
          <p:txBody>
            <a:bodyPr spcFirstLastPara="1" wrap="square" lIns="60950" tIns="60950" rIns="60950" bIns="60950" anchor="ctr" anchorCtr="0">
              <a:noAutofit/>
            </a:bodyPr>
            <a:lstStyle/>
            <a:p>
              <a:pPr marL="0" marR="0" lvl="0" indent="0" algn="l" rtl="0">
                <a:lnSpc>
                  <a:spcPct val="90000"/>
                </a:lnSpc>
                <a:spcBef>
                  <a:spcPts val="0"/>
                </a:spcBef>
                <a:spcAft>
                  <a:spcPts val="0"/>
                </a:spcAft>
                <a:buNone/>
              </a:pPr>
              <a:r>
                <a:rPr lang="en-US" sz="1600">
                  <a:solidFill>
                    <a:schemeClr val="lt1"/>
                  </a:solidFill>
                  <a:latin typeface="Calibri"/>
                  <a:ea typeface="Calibri"/>
                  <a:cs typeface="Calibri"/>
                  <a:sym typeface="Calibri"/>
                </a:rPr>
                <a:t>Detection and handling of exceptions and errors generated by interaction is also important from a security perspective</a:t>
              </a:r>
              <a:endParaRPr/>
            </a:p>
          </p:txBody>
        </p:sp>
      </p:grpSp>
    </p:spTree>
    <p:extLst>
      <p:ext uri="{BB962C8B-B14F-4D97-AF65-F5344CB8AC3E}">
        <p14:creationId xmlns:p14="http://schemas.microsoft.com/office/powerpoint/2010/main" val="2644100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smtClean="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56253" y="4723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Summary</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59748" y="1359400"/>
            <a:ext cx="9499165" cy="4819756"/>
          </a:xfrm>
          <a:prstGeom prst="rect">
            <a:avLst/>
          </a:prstGeom>
          <a:noFill/>
          <a:ln>
            <a:noFill/>
          </a:ln>
        </p:spPr>
        <p:txBody>
          <a:bodyPr spcFirstLastPara="1" wrap="square" lIns="0" tIns="0" rIns="0" bIns="0" anchor="t" anchorCtr="0">
            <a:noAutofit/>
          </a:bodyPr>
          <a:lstStyle/>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Types of Malware</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Relocation Base/Bounds Registers and Tagged Architecture</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The difference between types of Malware</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The Virus Effects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The Virus Signatures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Protected Memory and Address </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Buffer Overflows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Cross Site Scripting (XSS) Attacks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The memory corruption defenses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Validating input </a:t>
            </a:r>
            <a:r>
              <a:rPr lang="en-US" sz="2000" dirty="0" smtClean="0">
                <a:latin typeface="Alexandria" pitchFamily="2" charset="-78"/>
                <a:ea typeface="Tahoma"/>
                <a:cs typeface="Alexandria" pitchFamily="2" charset="-78"/>
                <a:sym typeface="Tahoma"/>
              </a:rPr>
              <a:t>syntax</a:t>
            </a:r>
            <a:endParaRPr lang="en-US" sz="2000" dirty="0">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3634456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8753395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13245</TotalTime>
  <Words>3461</Words>
  <Application>Microsoft Office PowerPoint</Application>
  <PresentationFormat>Widescreen</PresentationFormat>
  <Paragraphs>562</Paragraphs>
  <Slides>42</Slides>
  <Notes>41</Notes>
  <HiddenSlides>0</HiddenSlides>
  <MMClips>0</MMClips>
  <ScaleCrop>false</ScaleCrop>
  <HeadingPairs>
    <vt:vector size="6" baseType="variant">
      <vt:variant>
        <vt:lpstr>Fonts Used</vt:lpstr>
      </vt:variant>
      <vt:variant>
        <vt:i4>15</vt:i4>
      </vt:variant>
      <vt:variant>
        <vt:lpstr>Theme</vt:lpstr>
      </vt:variant>
      <vt:variant>
        <vt:i4>3</vt:i4>
      </vt:variant>
      <vt:variant>
        <vt:lpstr>Slide Titles</vt:lpstr>
      </vt:variant>
      <vt:variant>
        <vt:i4>42</vt:i4>
      </vt:variant>
    </vt:vector>
  </HeadingPairs>
  <TitlesOfParts>
    <vt:vector size="60" baseType="lpstr">
      <vt:lpstr>Alexandria</vt:lpstr>
      <vt:lpstr>Alexandria ExtraBold</vt:lpstr>
      <vt:lpstr>Alexandria Light</vt:lpstr>
      <vt:lpstr>Alexandria Medium</vt:lpstr>
      <vt:lpstr>Andalus</vt:lpstr>
      <vt:lpstr>Arial</vt:lpstr>
      <vt:lpstr>Calibri</vt:lpstr>
      <vt:lpstr>Calibri Light</vt:lpstr>
      <vt:lpstr>Courier New</vt:lpstr>
      <vt:lpstr>Majalla UI</vt:lpstr>
      <vt:lpstr>Roboto Light</vt:lpstr>
      <vt:lpstr>Tahoma</vt:lpstr>
      <vt:lpstr>Tajawal Medium</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Dr. Redhwan</cp:lastModifiedBy>
  <cp:revision>276</cp:revision>
  <dcterms:created xsi:type="dcterms:W3CDTF">2022-03-12T19:01:36Z</dcterms:created>
  <dcterms:modified xsi:type="dcterms:W3CDTF">2024-02-20T21:21:37Z</dcterms:modified>
</cp:coreProperties>
</file>