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oleObject" PartName="/ppt/embeddings/oleObject3.bin"/>
  <Override ContentType="application/vnd.openxmlformats-officedocument.oleObject" PartName="/ppt/embeddings/oleObject5.bin"/>
  <Override ContentType="application/vnd.openxmlformats-officedocument.oleObject" PartName="/ppt/embeddings/oleObject4.bin"/>
  <Override ContentType="application/vnd.openxmlformats-officedocument.oleObject" PartName="/ppt/embeddings/oleObject2.bin"/>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drawingml.chart+xml" PartName="/ppt/charts/chart1.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themeOverride+xml" PartName="/ppt/theme/themeOverride1.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Lst>
  <p:sldSz cy="6858000" cx="12192000"/>
  <p:notesSz cx="6858000" cy="9144000"/>
  <p:embeddedFontLst>
    <p:embeddedFont>
      <p:font typeface="Century Schoolbook"/>
      <p:regular r:id="rId56"/>
      <p:bold r:id="rId57"/>
      <p:italic r:id="rId58"/>
      <p:boldItalic r:id="rId59"/>
    </p:embeddedFont>
    <p:embeddedFont>
      <p:font typeface="Tajawal Medium"/>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2" roundtripDataSignature="AMtx7miDt0mYJ/U7o6zUhKXSd8Yi4Nv+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BADDBB2-4238-4C3E-B286-9794AE9AB1C7}">
  <a:tblStyle styleId="{3BADDBB2-4238-4C3E-B286-9794AE9AB1C7}"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customschemas.google.com/relationships/presentationmetadata" Target="metadata"/><Relationship Id="rId61" Type="http://schemas.openxmlformats.org/officeDocument/2006/relationships/font" Target="fonts/TajawalMedium-bold.fnt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TajawalMedium-regular.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font" Target="fonts/CenturySchoolbook-bold.fntdata"/><Relationship Id="rId12" Type="http://schemas.openxmlformats.org/officeDocument/2006/relationships/slide" Target="slides/slide6.xml"/><Relationship Id="rId56" Type="http://schemas.openxmlformats.org/officeDocument/2006/relationships/font" Target="fonts/CenturySchoolbook-regular.fntdata"/><Relationship Id="rId15" Type="http://schemas.openxmlformats.org/officeDocument/2006/relationships/slide" Target="slides/slide9.xml"/><Relationship Id="rId59" Type="http://schemas.openxmlformats.org/officeDocument/2006/relationships/font" Target="fonts/CenturySchoolbook-boldItalic.fntdata"/><Relationship Id="rId14" Type="http://schemas.openxmlformats.org/officeDocument/2006/relationships/slide" Target="slides/slide8.xml"/><Relationship Id="rId58" Type="http://schemas.openxmlformats.org/officeDocument/2006/relationships/font" Target="fonts/CenturySchoolbook-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C:\Users\Jon%20Booker\AppData\Roaming\Microsoft\Excel\Book1%20(version%201).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9" name="Google Shape;14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Plant assets are tangible assets that are actively used in the operations of the entity. We fully expect these assets, sometimes referred to as property, plant, and equipment, to benefit more than one accounting period.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5" name="Google Shape;15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Plant assets are tangible assets that are actively used in the operations of the entity. We fully expect these assets, sometimes referred to as property, plant, and equipment, to benefit more than one accounting period.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1" name="Google Shape;17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8" name="Google Shape;17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endParaRPr/>
          </a:p>
          <a:p>
            <a:pPr indent="0" lvl="0" marL="0" rtl="0" algn="l">
              <a:spcBef>
                <a:spcPts val="0"/>
              </a:spcBef>
              <a:spcAft>
                <a:spcPts val="0"/>
              </a:spcAft>
              <a:buNone/>
            </a:pPr>
            <a:r>
              <a:rPr lang="en-US"/>
              <a:t>Finance charges are not included in the cost of an asset. If we elect to finance the purchase over a period of time, the interest cost is charged as an expense when incurred.</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1" name="Google Shape;191;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Land is not a depreciable plant asset. In addition to the purchase price, there are many costs generally incurred in connection with the acquisition. Many of these costs are related to obtaining legal title to the land.</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1" name="Google Shape;21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Land improvements are depreciated over their useful life. Land improvements include parking lots, driveways, fences, sidewalks, landscaping, and any outdoor lighting systems.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While the costs of these improvements increase the usefulness of the land, they are charged to a separate Land Improvement account so that their costs can be allocated to the periods they benefit.</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9" name="Google Shape;21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Whether we purchase or construct a building, the cost should include the purchase price plus any attorney fees or title fees. If we construct the building, the cost will include all the necessary construction costs as well as the costs we have just mentioned.</a:t>
            </a:r>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6" name="Google Shape;23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3" name="Google Shape;25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i="1" lang="en-US"/>
              <a:t>separately</a:t>
            </a:r>
            <a:r>
              <a:rPr lang="en-US"/>
              <a:t> to the land, land improvements and building. When faced with this type of problem, accountants normally divide the cost between the assets on the basis of relative fair market values.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3:notes"/>
          <p:cNvSpPr/>
          <p:nvPr>
            <p:ph idx="2" type="sldImg"/>
          </p:nvPr>
        </p:nvSpPr>
        <p:spPr>
          <a:xfrm>
            <a:off x="1152525" y="692150"/>
            <a:ext cx="4554538" cy="34163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62" name="Google Shape;262;p13:notes"/>
          <p:cNvSpPr txBox="1"/>
          <p:nvPr>
            <p:ph idx="1" type="body"/>
          </p:nvPr>
        </p:nvSpPr>
        <p:spPr>
          <a:xfrm>
            <a:off x="914400" y="4343400"/>
            <a:ext cx="5029200" cy="4114800"/>
          </a:xfrm>
          <a:prstGeom prst="rect">
            <a:avLst/>
          </a:prstGeom>
          <a:solidFill>
            <a:srgbClr val="FFFFFF"/>
          </a:solid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Depreciation is a process of cost allocation. We allocate the cost of the asset to expense over its useful life in some rational and systematic manner. We do not want to confuse asset valuation, an </a:t>
            </a:r>
            <a:r>
              <a:rPr i="1" lang="en-US"/>
              <a:t>economic</a:t>
            </a:r>
            <a:r>
              <a:rPr lang="en-US"/>
              <a:t> concept, with allocation.</a:t>
            </a:r>
            <a:endParaRPr/>
          </a:p>
          <a:p>
            <a:pPr indent="0" lvl="0" marL="0" rtl="0" algn="l">
              <a:spcBef>
                <a:spcPts val="0"/>
              </a:spcBef>
              <a:spcAft>
                <a:spcPts val="0"/>
              </a:spcAft>
              <a:buNone/>
            </a:pPr>
            <a:r>
              <a:rPr lang="en-US"/>
              <a:t>The unused portion of the asset’s cost appears on the balance sheet. We allocate a portion of the cost to expense on the income statement each accounting period. Let’s look at some very common methods of calculating depreciation expense.</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2" name="Google Shape;282;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endParaRPr/>
          </a:p>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90" name="Google Shape;290;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There are three popular methods of calculating depreciation expense. The easiest and most widely used method is called </a:t>
            </a:r>
            <a:r>
              <a:rPr i="1" lang="en-US"/>
              <a:t>straight-line depreciation</a:t>
            </a:r>
            <a:r>
              <a:rPr lang="en-US"/>
              <a:t>. </a:t>
            </a:r>
            <a:endParaRPr/>
          </a:p>
          <a:p>
            <a:pPr indent="0" lvl="0" marL="0" rtl="0" algn="l">
              <a:spcBef>
                <a:spcPts val="0"/>
              </a:spcBef>
              <a:spcAft>
                <a:spcPts val="0"/>
              </a:spcAft>
              <a:buNone/>
            </a:pPr>
            <a:r>
              <a:rPr lang="en-US"/>
              <a:t>When equipment use varies from period to period, the units-of-production depreciation method can better match expenses with revenues. </a:t>
            </a:r>
            <a:r>
              <a:rPr i="1" lang="en-US"/>
              <a:t>Units-of-production depreciation </a:t>
            </a:r>
            <a:r>
              <a:rPr lang="en-US"/>
              <a:t>charges a varying amount to expense for each period of an asset’s useful life depending on its usage.</a:t>
            </a:r>
            <a:endParaRPr/>
          </a:p>
          <a:p>
            <a:pPr indent="0" lvl="0" marL="0" rtl="0" algn="l">
              <a:spcBef>
                <a:spcPts val="0"/>
              </a:spcBef>
              <a:spcAft>
                <a:spcPts val="0"/>
              </a:spcAft>
              <a:buNone/>
            </a:pPr>
            <a:r>
              <a:rPr lang="en-US"/>
              <a:t>The third method is called the </a:t>
            </a:r>
            <a:r>
              <a:rPr i="1" lang="en-US"/>
              <a:t>declining-balance method</a:t>
            </a:r>
            <a:r>
              <a:rPr lang="en-US"/>
              <a:t>. Under this method, we take more depreciation expense in the early years of the asset’s life and lower amounts of depreciation in later years. Several income-tax depreciation calculations are based on the declining balance method.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We will use this to illustrate depreciation using the three methods listed. Let’s begin by looking at straight-line depreciation.</a:t>
            </a:r>
            <a:endParaRPr/>
          </a:p>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99" name="Google Shape;299;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As you can see, straight-line depreciation is $1,800 per year. We subtract the salvage value of $1,000 from the cost of the machinery and divide that amount by 5 years. Now let’s prepare the journal entry to record depreciation expense.</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8" name="Google Shape;30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endParaRPr/>
          </a:p>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18" name="Google Shape;318;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i="1" lang="en-US"/>
              <a:t>. </a:t>
            </a:r>
            <a:r>
              <a:rPr 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25" name="Google Shape;325;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endParaRPr/>
          </a:p>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51" name="Google Shape;351;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Let’s calculate depreciation in 2011 for our machinery. Assume 7,000 units were inspected during the year. We now apply our two-step process.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Step 2: Multiplying $0.25 per unit times the 7,000 units inspected results in $1,750 of depreciation for 2011.</a:t>
            </a:r>
            <a:endParaRPr/>
          </a:p>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85" name="Google Shape;385;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96" name="Google Shape;396;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None/>
            </a:pPr>
            <a:r>
              <a:rPr lang="en-US"/>
              <a:t>Declining-balance methods yield larger depreciation expense in the early years of an asset’s life and less depreciation in later years. The most popular declining-balance method is called double-declining balance (DDB) method. </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Step 1: To calculate depreciation expense for 2011 under the double-declining-balance we first calculate the straight-line depreciation </a:t>
            </a:r>
            <a:r>
              <a:rPr b="1" lang="en-US"/>
              <a:t>rate</a:t>
            </a:r>
            <a:r>
              <a:rPr lang="en-US"/>
              <a:t>. We do this by dividing 100% by the asset’s useful life. In our specific case, we divide 100% by the five-year useful life to get a straight-line rate of 20%.</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Step 2: We calculate the double-declining-balance rate. We do this by multiplying the straight-line rate times two. In our case that would be 20% times two, or 40%, the double-declining balance rate of depreciation.  </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Step 3: Finally, we calculate depreciation expense for 2011. To do this, we multiply the double-declining rate times the </a:t>
            </a:r>
            <a:r>
              <a:rPr b="1" lang="en-US"/>
              <a:t>book value </a:t>
            </a:r>
            <a:r>
              <a:rPr lang="en-US"/>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endParaRPr/>
          </a:p>
          <a:p>
            <a:pPr indent="0" lvl="0" marL="0" rtl="0" algn="l">
              <a:lnSpc>
                <a:spcPct val="90000"/>
              </a:lnSpc>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03" name="Google Shape;403;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endParaRPr/>
          </a:p>
          <a:p>
            <a:pPr indent="0" lvl="0" marL="0" rtl="0" algn="l">
              <a:spcBef>
                <a:spcPts val="0"/>
              </a:spcBef>
              <a:spcAft>
                <a:spcPts val="0"/>
              </a:spcAft>
              <a:buNone/>
            </a:pPr>
            <a:r>
              <a:rPr 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10" name="Google Shape;410;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19" name="Google Shape;419;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When filing a tax return, most corporations use the </a:t>
            </a:r>
            <a:r>
              <a:rPr b="1" lang="en-US"/>
              <a:t>modified accelerated cost recovery system</a:t>
            </a:r>
            <a:r>
              <a:rPr 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i="1" lang="en-US"/>
              <a:t>new</a:t>
            </a:r>
            <a:r>
              <a:rPr lang="en-US"/>
              <a:t> plant assets. Under the Modified Accelerated Cost Recovery System, companies may elect to use straight-line depreciation for some assets but are required to use MACRS for most types of assets. MACRS is not acceptable for financial reporting purposes.</a:t>
            </a:r>
            <a:endParaRPr/>
          </a:p>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27" name="Google Shape;427;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To this point, we have discussed depreciation of an asset that was purchased at the beginning of the year. Assume our machinery was purchased on October 8, 2010. Let’s calculate depreciation expense for 2010.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37" name="Google Shape;437;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50" name="Google Shape;45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Noto Sans Symbols"/>
              <a:buNone/>
            </a:pPr>
            <a:r>
              <a:rPr lang="en-US"/>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endParaRPr/>
          </a:p>
          <a:p>
            <a:pPr indent="0" lvl="0" marL="0" rtl="0" algn="l">
              <a:spcBef>
                <a:spcPts val="0"/>
              </a:spcBef>
              <a:spcAft>
                <a:spcPts val="0"/>
              </a:spcAft>
              <a:buClr>
                <a:schemeClr val="dk1"/>
              </a:buClr>
              <a:buSzPts val="1200"/>
              <a:buFont typeface="Noto Sans Symbols"/>
              <a:buNone/>
            </a:pPr>
            <a:r>
              <a:t/>
            </a:r>
            <a:endParaRPr/>
          </a:p>
          <a:p>
            <a:pPr indent="0" lvl="0" marL="0" rtl="0" algn="l">
              <a:spcBef>
                <a:spcPts val="0"/>
              </a:spcBef>
              <a:spcAft>
                <a:spcPts val="0"/>
              </a:spcAft>
              <a:buClr>
                <a:schemeClr val="dk1"/>
              </a:buClr>
              <a:buSzPts val="1200"/>
              <a:buFont typeface="Noto Sans Symbols"/>
              <a:buNone/>
            </a:pPr>
            <a:r>
              <a:rPr lang="en-US"/>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58" name="Google Shape;458;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endParaRPr/>
          </a:p>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66" name="Google Shape;466;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After a plant asset is purchased, the company may incur additional expenditures on that asset. These expenditures may be for repairs and maintenance, overhauls, upgrading the asset, and similar expenditures.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br>
              <a:rPr lang="en-US"/>
            </a:br>
            <a:endParaRPr/>
          </a:p>
          <a:p>
            <a:pPr indent="0" lvl="0" marL="0" rtl="0" algn="l">
              <a:spcBef>
                <a:spcPts val="0"/>
              </a:spcBef>
              <a:spcAft>
                <a:spcPts val="0"/>
              </a:spcAft>
              <a:buNone/>
            </a:pPr>
            <a:r>
              <a:rPr lang="en-US"/>
              <a:t>One way to handle these types of expenditures is to treat them as a capital expenditure and charge the amount to a balance sheet account like the asset or accumulated depreciation. In most cases, the capital expenditure represents an additional cost of plant assets that provide benefits extending beyond the current period. In some cases, the expenditures may be treated as a revenue expenditure and charged to current period income as an expense. For each expenditure subsequent to acquisition of a plant asset, we must decide if the expenditure is to be treated as a capital or revenue expenditure.</a:t>
            </a:r>
            <a:endParaRPr/>
          </a:p>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74" name="Google Shape;474;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81" name="Google Shape;481;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a:br>
            <a:r>
              <a:rPr lang="en-US"/>
              <a:t>Let’s see how we calculate the gain or loss associated with the disposal.</a:t>
            </a:r>
            <a:endParaRPr/>
          </a:p>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99" name="Google Shape;499;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If the amount of cash received is greater than the book value of the asset (cost less accumulated depreciation), a gain is associated with the disposal.</a:t>
            </a:r>
            <a:br>
              <a:rPr lang="en-US"/>
            </a:br>
            <a:endParaRPr/>
          </a:p>
          <a:p>
            <a:pPr indent="0" lvl="0" marL="0" rtl="0" algn="l">
              <a:spcBef>
                <a:spcPts val="0"/>
              </a:spcBef>
              <a:spcAft>
                <a:spcPts val="0"/>
              </a:spcAft>
              <a:buNone/>
            </a:pPr>
            <a:r>
              <a:rPr lang="en-US"/>
              <a:t>If the cash received is less than the book value of the asset, a loss will be recorded.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When the amount of cash is exactly equal to the book value of the asset, there will be no gain or loss in connection with the disposal.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Now let’s look at a specific example of disposal of a plant asset.</a:t>
            </a:r>
            <a:endParaRPr/>
          </a:p>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18" name="Google Shape;518;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Equipment costing $9,000, with accumulated depreciation of $9,000 on December 31</a:t>
            </a:r>
            <a:r>
              <a:rPr baseline="30000" lang="en-US"/>
              <a:t>st</a:t>
            </a:r>
            <a:r>
              <a:rPr lang="en-US"/>
              <a:t> of the previous year was discarded on June 5</a:t>
            </a:r>
            <a:r>
              <a:rPr baseline="30000" lang="en-US"/>
              <a:t>th</a:t>
            </a:r>
            <a:r>
              <a:rPr lang="en-US"/>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26" name="Google Shape;526;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endParaRPr/>
          </a:p>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37" name="Google Shape;537;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On March 31</a:t>
            </a:r>
            <a:r>
              <a:rPr baseline="30000" lang="en-US"/>
              <a:t>st</a:t>
            </a:r>
            <a:r>
              <a:rPr lang="en-US"/>
              <a:t>, BTO sells equipment that originally cost $16,000 and has accumulated depreciation of $12,000 at December 31</a:t>
            </a:r>
            <a:r>
              <a:rPr baseline="30000" lang="en-US"/>
              <a:t>st</a:t>
            </a:r>
            <a:r>
              <a:rPr 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48" name="Google Shape;548;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As before, we must bring the depreciation up-to-date as of March 31</a:t>
            </a:r>
            <a:r>
              <a:rPr baseline="30000" lang="en-US"/>
              <a:t>st</a:t>
            </a:r>
            <a:r>
              <a:rPr lang="en-US"/>
              <a:t>. The journal entry is to debit Depreciation Expense for $1,000 and credit Accumulated Depreciation – Equipment for the same amount. The balance in the accumulated depreciation account is now $13,000.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To determine the gain or loss on the transaction, we compare the book value of the equipment to the cash received in the sale. In our case, the cash received is less than the book value of the equipment, so we will recognize a loss on the sale of $500.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 entry to record the sale of the equipment is to debit Cash for $2,500, debit Loss on Disposal of Equipment for $500, and debit Accumulated Depreciation – Equipment for $13,000. To complete the entry, we will credit the Equipment account for $16,000.</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59" name="Google Shape;559;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Natural resources abound. We have accounting issues with oil, coal, timber, gold, gravel, and a wide variety of other natural resources. In general, natural resources can be thought of as anything extracted from our natural environment. As accountants, we report natural resources at their cost less accumulated </a:t>
            </a:r>
            <a:r>
              <a:rPr b="1" lang="en-US"/>
              <a:t>depletion</a:t>
            </a:r>
            <a:r>
              <a:rPr lang="en-US"/>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endParaRPr/>
          </a:p>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69" name="Google Shape;569;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We begin the process of calculating depletion expense by determining the depletion expense per unit of natural resource. The numerator of the equation contains the resource cost less any estimated salvage value. The denominator of the equation is our estimated total capacity of the natural resource we expect to extract. For our example, the cost of the mineral deposits are $500,000, and the company expects to extract 250,000 tons of ore. There will be no salvage value after all the ore is extracted.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 first step is to calculate the cost per ton extracted. In our example, the cost is $2 per ton. The next step it to calculate the depletion expense. Given that 85,000 tons of ore was extracted this period at a cost of $2 per ton, the depletion expense is $170,000.</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77" name="Google Shape;577;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Noto Sans Symbols"/>
              <a:buNone/>
            </a:pPr>
            <a:r>
              <a:rPr lang="en-US"/>
              <a:t>If the company extracts and sells 85,000 during the year, depletion expense will be $170,000 (85,000 tons times $2 per ton). The journal entry to record depletion is to debit Depletion Expense – Mineral Deposit for $170,000, and credit Accumulated Depletion – Mineral Deposit for the same amount.</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On the current period balance sheet, the company will show the cost of the mineral deposits of $500,000 less the accumulated depletion of $170,000, for a net amount of $330,000.</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88" name="Google Shape;588;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96" name="Google Shape;596;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endParaRPr/>
          </a:p>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09" name="Google Shape;609;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endParaRPr/>
          </a:p>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44:notes"/>
          <p:cNvSpPr/>
          <p:nvPr>
            <p:ph idx="2" type="sldImg"/>
          </p:nvPr>
        </p:nvSpPr>
        <p:spPr>
          <a:xfrm>
            <a:off x="1150938" y="692150"/>
            <a:ext cx="4556125" cy="341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19" name="Google Shape;619;p44:notes"/>
          <p:cNvSpPr txBox="1"/>
          <p:nvPr>
            <p:ph idx="1" type="body"/>
          </p:nvPr>
        </p:nvSpPr>
        <p:spPr>
          <a:xfrm>
            <a:off x="381000" y="4343400"/>
            <a:ext cx="6096000" cy="4572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Decreases in the Value of Plant Assets: Both U.S. GAAP and IFRS require that an impairment in value be recognized. U.S. GAAP revalues impaired plant assets to </a:t>
            </a:r>
            <a:r>
              <a:rPr i="1" lang="en-US"/>
              <a:t>fair value </a:t>
            </a:r>
            <a:r>
              <a:rPr lang="en-US"/>
              <a:t>whereas IFRS revalues them to a recoverable amount (defined as fair value less costs to sell).</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Increases in the Value of Plant Assets: U.S. GAAP prohibits companies from recording increases in the value of plant assets. However, IFRS permits upward </a:t>
            </a:r>
            <a:r>
              <a:rPr i="1" lang="en-US"/>
              <a:t>asset revaluations. </a:t>
            </a:r>
            <a:r>
              <a:rPr lang="en-US"/>
              <a:t>Namely, under IFRS, if an impairment was previously recorded, a company would reverse that impairment to the extent necessary and record that increase in income.</a:t>
            </a:r>
            <a:endParaRPr/>
          </a:p>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45:notes"/>
          <p:cNvSpPr txBox="1"/>
          <p:nvPr>
            <p:ph idx="1" type="body"/>
          </p:nvPr>
        </p:nvSpPr>
        <p:spPr>
          <a:xfrm>
            <a:off x="914400" y="4343400"/>
            <a:ext cx="5029200" cy="4114800"/>
          </a:xfrm>
          <a:prstGeom prst="rect">
            <a:avLst/>
          </a:prstGeom>
          <a:noFill/>
          <a:ln>
            <a:noFill/>
          </a:ln>
        </p:spPr>
        <p:txBody>
          <a:bodyPr anchorCtr="0" anchor="t" bIns="44425" lIns="90475" spcFirstLastPara="1" rIns="90475" wrap="square" tIns="44425">
            <a:noAutofit/>
          </a:bodyPr>
          <a:lstStyle/>
          <a:p>
            <a:pPr indent="0" lvl="0" marL="0" rtl="0" algn="l">
              <a:spcBef>
                <a:spcPts val="0"/>
              </a:spcBef>
              <a:spcAft>
                <a:spcPts val="0"/>
              </a:spcAft>
              <a:buNone/>
            </a:pPr>
            <a:r>
              <a:rPr lang="en-US"/>
              <a:t>Total asset turnover is equal to the net sales for the period divided by the average total assets. The average total assets is computed by taking the beginning balance of total assets, adding the ending balance, and dividing the result by two. Total asset turnover provides us with information about how efficiently a company uses its assets.  Here are two companies in the same industry. Notice the steady decline of the asset turnover at Molson Coors and the relatively stable and higher asset turnover at Boston Beer.</a:t>
            </a:r>
            <a:endParaRPr/>
          </a:p>
        </p:txBody>
      </p:sp>
      <p:sp>
        <p:nvSpPr>
          <p:cNvPr id="628" name="Google Shape;628;p45:notes"/>
          <p:cNvSpPr/>
          <p:nvPr>
            <p:ph idx="2" type="sldImg"/>
          </p:nvPr>
        </p:nvSpPr>
        <p:spPr>
          <a:xfrm>
            <a:off x="1152525" y="692150"/>
            <a:ext cx="4554538" cy="3416300"/>
          </a:xfrm>
          <a:custGeom>
            <a:rect b="b" l="l" r="r" t="t"/>
            <a:pathLst>
              <a:path extrusionOk="0" h="120000" w="120000">
                <a:moveTo>
                  <a:pt x="0" y="0"/>
                </a:moveTo>
                <a:lnTo>
                  <a:pt x="120000" y="0"/>
                </a:lnTo>
                <a:lnTo>
                  <a:pt x="120000" y="120000"/>
                </a:lnTo>
                <a:lnTo>
                  <a:pt x="0" y="120000"/>
                </a:lnTo>
                <a:close/>
              </a:path>
            </a:pathLst>
          </a:custGeom>
          <a:noFill/>
          <a:ln cap="flat" cmpd="sng" w="9525">
            <a:solidFill>
              <a:schemeClr val="dk1"/>
            </a:solidFill>
            <a:prstDash val="solid"/>
            <a:miter lim="800000"/>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p46:notes"/>
          <p:cNvSpPr/>
          <p:nvPr>
            <p:ph idx="2" type="sldImg"/>
          </p:nvPr>
        </p:nvSpPr>
        <p:spPr>
          <a:xfrm>
            <a:off x="1150938" y="692150"/>
            <a:ext cx="4556125" cy="341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43" name="Google Shape;643;p4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i="1" lang="en-US"/>
              <a:t>. </a:t>
            </a:r>
            <a:r>
              <a:rPr lang="en-US"/>
              <a:t>Commercial substance implies the company’s future cash flows will be altered.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If an asset exchange has commercial substance, a gain or loss is recorded based on the difference between the book value of the asset(s) given up and the market value of the asset(s) received. If an asset exchange lacks commercial substance, no gain or loss is recorded.</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p47:notes"/>
          <p:cNvSpPr/>
          <p:nvPr>
            <p:ph idx="2" type="sldImg"/>
          </p:nvPr>
        </p:nvSpPr>
        <p:spPr>
          <a:xfrm>
            <a:off x="1150938" y="692150"/>
            <a:ext cx="4556125" cy="341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54" name="Google Shape;654;p4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 gain or loss is calculated by comparing the market value of the asset received to the book value of the asset given up. In our case, the book value of the two assets given up (book value of old equipment plus cash) are greater than the market value of the asset received, so we will recognize a loss of $7,000.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 journal entry is debit Equipment for $42,000 (new), debit Loss on Exchange of Assets for $7,000, debit Accumulated Depreciation – Equipment for $20,000, credit Equipment for $36,000 (old), and credit Cash for $33,000.</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48:notes"/>
          <p:cNvSpPr/>
          <p:nvPr>
            <p:ph idx="2" type="sldImg"/>
          </p:nvPr>
        </p:nvSpPr>
        <p:spPr>
          <a:xfrm>
            <a:off x="1150938" y="692150"/>
            <a:ext cx="4556125" cy="341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63" name="Google Shape;663;p4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Let’s assume the same facts as presented on the previous screen except that the market value of the new equipment received is $52,000 and the transaction lacks commercial substance.</a:t>
            </a:r>
            <a:endParaRPr/>
          </a:p>
          <a:p>
            <a:pPr indent="0" lvl="0" marL="0" rtl="0" algn="l">
              <a:spcBef>
                <a:spcPts val="0"/>
              </a:spcBef>
              <a:spcAft>
                <a:spcPts val="0"/>
              </a:spcAft>
              <a:buNone/>
            </a:pPr>
            <a:r>
              <a:rPr lang="en-US"/>
              <a:t>Because the transaction is without commercial substance, no gain or loss will be recognized. The new equipment received will be recorded at the book value of the asset(s) given up. In our example, we gave up an old piece of equipment with a book value of $16,000 plus cash of $33,000.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 journal entry to record the exchange is to debit Equipment for $49,000, debit Accumulated Depreciation – Equipment for $20,000, credit Equipment for $36,000 and credit cash for $33,000. Remember, no gain or loss is recognized when the exchange lacks commercial substance.</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72" name="Google Shape;672;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End of Chapter 10.</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6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6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1"/>
          <p:cNvSpPr/>
          <p:nvPr>
            <p:ph idx="2" type="pic"/>
          </p:nvPr>
        </p:nvSpPr>
        <p:spPr>
          <a:xfrm>
            <a:off x="5183188" y="987425"/>
            <a:ext cx="6172200" cy="4873625"/>
          </a:xfrm>
          <a:prstGeom prst="rect">
            <a:avLst/>
          </a:prstGeom>
          <a:noFill/>
          <a:ln>
            <a:noFill/>
          </a:ln>
        </p:spPr>
      </p:sp>
      <p:sp>
        <p:nvSpPr>
          <p:cNvPr id="68" name="Google Shape;68;p6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6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8" name="Shape 88"/>
        <p:cNvGrpSpPr/>
        <p:nvPr/>
      </p:nvGrpSpPr>
      <p:grpSpPr>
        <a:xfrm>
          <a:off x="0" y="0"/>
          <a:ext cx="0" cy="0"/>
          <a:chOff x="0" y="0"/>
          <a:chExt cx="0" cy="0"/>
        </a:xfrm>
      </p:grpSpPr>
      <p:sp>
        <p:nvSpPr>
          <p:cNvPr id="89" name="Google Shape;89;p53"/>
          <p:cNvSpPr txBox="1"/>
          <p:nvPr>
            <p:ph type="title"/>
          </p:nvPr>
        </p:nvSpPr>
        <p:spPr>
          <a:xfrm>
            <a:off x="406400" y="274638"/>
            <a:ext cx="11379200" cy="11430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0" name="Shape 90"/>
        <p:cNvGrpSpPr/>
        <p:nvPr/>
      </p:nvGrpSpPr>
      <p:grpSpPr>
        <a:xfrm>
          <a:off x="0" y="0"/>
          <a:ext cx="0" cy="0"/>
          <a:chOff x="0" y="0"/>
          <a:chExt cx="0" cy="0"/>
        </a:xfrm>
      </p:grpSpPr>
      <p:sp>
        <p:nvSpPr>
          <p:cNvPr id="91" name="Google Shape;91;p64"/>
          <p:cNvSpPr txBox="1"/>
          <p:nvPr/>
        </p:nvSpPr>
        <p:spPr>
          <a:xfrm>
            <a:off x="101600" y="4846639"/>
            <a:ext cx="6299200" cy="13239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3668C4"/>
                </a:solidFill>
                <a:latin typeface="Arial"/>
                <a:ea typeface="Arial"/>
                <a:cs typeface="Arial"/>
                <a:sym typeface="Arial"/>
              </a:rPr>
              <a:t>PowerPoint Authors:</a:t>
            </a:r>
            <a:endParaRPr/>
          </a:p>
          <a:p>
            <a:pPr indent="0" lvl="0" marL="0" marR="0" rtl="0" algn="l">
              <a:spcBef>
                <a:spcPts val="0"/>
              </a:spcBef>
              <a:spcAft>
                <a:spcPts val="0"/>
              </a:spcAft>
              <a:buNone/>
            </a:pPr>
            <a:r>
              <a:rPr lang="en-US" sz="1600">
                <a:solidFill>
                  <a:srgbClr val="3668C4"/>
                </a:solidFill>
                <a:latin typeface="Arial"/>
                <a:ea typeface="Arial"/>
                <a:cs typeface="Arial"/>
                <a:sym typeface="Arial"/>
              </a:rPr>
              <a:t>	Susan Coomer Galbreath, Ph.D., CPA</a:t>
            </a:r>
            <a:endParaRPr/>
          </a:p>
          <a:p>
            <a:pPr indent="0" lvl="0" marL="0" marR="0" rtl="0" algn="l">
              <a:spcBef>
                <a:spcPts val="0"/>
              </a:spcBef>
              <a:spcAft>
                <a:spcPts val="0"/>
              </a:spcAft>
              <a:buNone/>
            </a:pPr>
            <a:r>
              <a:rPr lang="en-US" sz="1600">
                <a:solidFill>
                  <a:srgbClr val="3668C4"/>
                </a:solidFill>
                <a:latin typeface="Arial"/>
                <a:ea typeface="Arial"/>
                <a:cs typeface="Arial"/>
                <a:sym typeface="Arial"/>
              </a:rPr>
              <a:t>	Charles W. Caldwell, D.B.A., CMA</a:t>
            </a:r>
            <a:endParaRPr/>
          </a:p>
          <a:p>
            <a:pPr indent="0" lvl="0" marL="0" marR="0" rtl="0" algn="l">
              <a:spcBef>
                <a:spcPts val="0"/>
              </a:spcBef>
              <a:spcAft>
                <a:spcPts val="0"/>
              </a:spcAft>
              <a:buNone/>
            </a:pPr>
            <a:r>
              <a:rPr lang="en-US" sz="1600">
                <a:solidFill>
                  <a:srgbClr val="3668C4"/>
                </a:solidFill>
                <a:latin typeface="Arial"/>
                <a:ea typeface="Arial"/>
                <a:cs typeface="Arial"/>
                <a:sym typeface="Arial"/>
              </a:rPr>
              <a:t>	Jon A. Booker, Ph.D., CPA, CIA</a:t>
            </a:r>
            <a:endParaRPr/>
          </a:p>
          <a:p>
            <a:pPr indent="0" lvl="0" marL="0" marR="0" rtl="0" algn="l">
              <a:spcBef>
                <a:spcPts val="0"/>
              </a:spcBef>
              <a:spcAft>
                <a:spcPts val="0"/>
              </a:spcAft>
              <a:buNone/>
            </a:pPr>
            <a:r>
              <a:rPr lang="en-US" sz="1600">
                <a:solidFill>
                  <a:srgbClr val="3668C4"/>
                </a:solidFill>
                <a:latin typeface="Arial"/>
                <a:ea typeface="Arial"/>
                <a:cs typeface="Arial"/>
                <a:sym typeface="Arial"/>
              </a:rPr>
              <a:t>	Cynthia J. Rooney, Ph.D., CPA</a:t>
            </a:r>
            <a:endParaRPr/>
          </a:p>
        </p:txBody>
      </p:sp>
      <p:sp>
        <p:nvSpPr>
          <p:cNvPr id="92" name="Google Shape;92;p64"/>
          <p:cNvSpPr/>
          <p:nvPr/>
        </p:nvSpPr>
        <p:spPr>
          <a:xfrm rot="-5400000">
            <a:off x="2270919" y="-2270918"/>
            <a:ext cx="1554163" cy="6096000"/>
          </a:xfrm>
          <a:custGeom>
            <a:rect b="b" l="l" r="r" t="t"/>
            <a:pathLst>
              <a:path extrusionOk="0" h="3492" w="143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rgbClr val="3667C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entury Schoolbook"/>
              <a:ea typeface="Century Schoolbook"/>
              <a:cs typeface="Century Schoolbook"/>
              <a:sym typeface="Century Schoolbook"/>
            </a:endParaRPr>
          </a:p>
        </p:txBody>
      </p:sp>
      <p:sp>
        <p:nvSpPr>
          <p:cNvPr id="93" name="Google Shape;93;p64"/>
          <p:cNvSpPr/>
          <p:nvPr/>
        </p:nvSpPr>
        <p:spPr>
          <a:xfrm flipH="1" rot="5400000">
            <a:off x="8366919" y="-2270918"/>
            <a:ext cx="1554163" cy="6096000"/>
          </a:xfrm>
          <a:custGeom>
            <a:rect b="b" l="l" r="r" t="t"/>
            <a:pathLst>
              <a:path extrusionOk="0" h="3492" w="143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rgbClr val="3667C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entury Schoolbook"/>
              <a:ea typeface="Century Schoolbook"/>
              <a:cs typeface="Century Schoolbook"/>
              <a:sym typeface="Century Schoolbook"/>
            </a:endParaRPr>
          </a:p>
        </p:txBody>
      </p:sp>
      <p:pic>
        <p:nvPicPr>
          <p:cNvPr id="94" name="Google Shape;94;p64"/>
          <p:cNvPicPr preferRelativeResize="0"/>
          <p:nvPr/>
        </p:nvPicPr>
        <p:blipFill rotWithShape="1">
          <a:blip r:embed="rId2">
            <a:alphaModFix/>
          </a:blip>
          <a:srcRect b="0" l="0" r="0" t="0"/>
          <a:stretch/>
        </p:blipFill>
        <p:spPr>
          <a:xfrm>
            <a:off x="7609418" y="4191000"/>
            <a:ext cx="3968749" cy="1981200"/>
          </a:xfrm>
          <a:prstGeom prst="rect">
            <a:avLst/>
          </a:prstGeom>
          <a:noFill/>
          <a:ln>
            <a:noFill/>
          </a:ln>
        </p:spPr>
      </p:pic>
      <p:sp>
        <p:nvSpPr>
          <p:cNvPr id="95" name="Google Shape;95;p64"/>
          <p:cNvSpPr txBox="1"/>
          <p:nvPr/>
        </p:nvSpPr>
        <p:spPr>
          <a:xfrm>
            <a:off x="1138768" y="6613526"/>
            <a:ext cx="2417233" cy="2444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000">
                <a:solidFill>
                  <a:schemeClr val="dk1"/>
                </a:solidFill>
                <a:latin typeface="Times New Roman"/>
                <a:ea typeface="Times New Roman"/>
                <a:cs typeface="Times New Roman"/>
                <a:sym typeface="Times New Roman"/>
              </a:rPr>
              <a:t>McGraw-Hill/Irwin</a:t>
            </a:r>
            <a:endParaRPr b="1" i="1" sz="1000">
              <a:solidFill>
                <a:schemeClr val="dk1"/>
              </a:solidFill>
              <a:latin typeface="Times New Roman"/>
              <a:ea typeface="Times New Roman"/>
              <a:cs typeface="Times New Roman"/>
              <a:sym typeface="Times New Roman"/>
            </a:endParaRPr>
          </a:p>
        </p:txBody>
      </p:sp>
      <p:sp>
        <p:nvSpPr>
          <p:cNvPr id="96" name="Google Shape;96;p64"/>
          <p:cNvSpPr txBox="1"/>
          <p:nvPr/>
        </p:nvSpPr>
        <p:spPr>
          <a:xfrm>
            <a:off x="3657601" y="6613526"/>
            <a:ext cx="7641167" cy="24447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1" lang="en-US" sz="1000">
                <a:solidFill>
                  <a:schemeClr val="dk1"/>
                </a:solidFill>
                <a:latin typeface="Times New Roman"/>
                <a:ea typeface="Times New Roman"/>
                <a:cs typeface="Times New Roman"/>
                <a:sym typeface="Times New Roman"/>
              </a:rPr>
              <a:t>        Copyright © 2011 by The McGraw-Hill Companies, Inc. All rights reserved.</a:t>
            </a:r>
            <a:endParaRPr b="1" i="1" sz="1000">
              <a:solidFill>
                <a:schemeClr val="dk1"/>
              </a:solidFill>
              <a:latin typeface="Times New Roman"/>
              <a:ea typeface="Times New Roman"/>
              <a:cs typeface="Times New Roman"/>
              <a:sym typeface="Times New Roman"/>
            </a:endParaRPr>
          </a:p>
        </p:txBody>
      </p:sp>
      <p:sp>
        <p:nvSpPr>
          <p:cNvPr id="97" name="Google Shape;97;p64"/>
          <p:cNvSpPr txBox="1"/>
          <p:nvPr>
            <p:ph type="ctrTitle"/>
          </p:nvPr>
        </p:nvSpPr>
        <p:spPr>
          <a:xfrm>
            <a:off x="1117600" y="2286000"/>
            <a:ext cx="9956800" cy="979962"/>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SzPts val="1400"/>
              <a:buNone/>
              <a:defRPr b="1" sz="3600">
                <a:solidFill>
                  <a:srgbClr val="862110"/>
                </a:solidFill>
                <a:latin typeface="Arial"/>
                <a:ea typeface="Arial"/>
                <a:cs typeface="Arial"/>
                <a:sym typeface="Aria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64"/>
          <p:cNvSpPr txBox="1"/>
          <p:nvPr>
            <p:ph idx="1" type="subTitle"/>
          </p:nvPr>
        </p:nvSpPr>
        <p:spPr>
          <a:xfrm>
            <a:off x="3759200" y="1143000"/>
            <a:ext cx="4673600" cy="762000"/>
          </a:xfrm>
          <a:prstGeom prst="rect">
            <a:avLst/>
          </a:prstGeom>
          <a:noFill/>
          <a:ln>
            <a:noFill/>
          </a:ln>
        </p:spPr>
        <p:txBody>
          <a:bodyPr anchorCtr="0" anchor="t" bIns="45700" lIns="91425" spcFirstLastPara="1" rIns="91425" wrap="square" tIns="45700">
            <a:normAutofit/>
          </a:bodyPr>
          <a:lstStyle>
            <a:lvl1pPr lvl="0" algn="ctr">
              <a:spcBef>
                <a:spcPts val="600"/>
              </a:spcBef>
              <a:spcAft>
                <a:spcPts val="0"/>
              </a:spcAft>
              <a:buClr>
                <a:srgbClr val="3667C4"/>
              </a:buClr>
              <a:buSzPts val="2250"/>
              <a:buNone/>
              <a:defRPr b="0" sz="3000">
                <a:solidFill>
                  <a:srgbClr val="3667C4"/>
                </a:solidFill>
                <a:latin typeface="Arial"/>
                <a:ea typeface="Arial"/>
                <a:cs typeface="Arial"/>
                <a:sym typeface="Arial"/>
              </a:defRPr>
            </a:lvl1pPr>
            <a:lvl2pPr lvl="1" algn="ctr">
              <a:spcBef>
                <a:spcPts val="360"/>
              </a:spcBef>
              <a:spcAft>
                <a:spcPts val="0"/>
              </a:spcAft>
              <a:buClr>
                <a:srgbClr val="862110"/>
              </a:buClr>
              <a:buSzPts val="1800"/>
              <a:buNone/>
              <a:defRPr/>
            </a:lvl2pPr>
            <a:lvl3pPr lvl="2" algn="ctr">
              <a:spcBef>
                <a:spcPts val="360"/>
              </a:spcBef>
              <a:spcAft>
                <a:spcPts val="0"/>
              </a:spcAft>
              <a:buClr>
                <a:srgbClr val="862110"/>
              </a:buClr>
              <a:buSzPts val="1800"/>
              <a:buNone/>
              <a:defRPr/>
            </a:lvl3pPr>
            <a:lvl4pPr lvl="3" algn="ctr">
              <a:spcBef>
                <a:spcPts val="360"/>
              </a:spcBef>
              <a:spcAft>
                <a:spcPts val="0"/>
              </a:spcAft>
              <a:buSzPts val="1080"/>
              <a:buNone/>
              <a:defRPr/>
            </a:lvl4pPr>
            <a:lvl5pPr lvl="4" algn="ctr">
              <a:spcBef>
                <a:spcPts val="360"/>
              </a:spcBef>
              <a:spcAft>
                <a:spcPts val="0"/>
              </a:spcAft>
              <a:buSzPts val="1224"/>
              <a:buNone/>
              <a:defRPr/>
            </a:lvl5pPr>
            <a:lvl6pPr lvl="5" algn="ctr">
              <a:spcBef>
                <a:spcPts val="360"/>
              </a:spcBef>
              <a:spcAft>
                <a:spcPts val="0"/>
              </a:spcAft>
              <a:buSzPts val="1800"/>
              <a:buNone/>
              <a:defRPr/>
            </a:lvl6pPr>
            <a:lvl7pPr lvl="6" algn="ctr">
              <a:spcBef>
                <a:spcPts val="360"/>
              </a:spcBef>
              <a:spcAft>
                <a:spcPts val="0"/>
              </a:spcAft>
              <a:buSzPts val="108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9" name="Shape 99"/>
        <p:cNvGrpSpPr/>
        <p:nvPr/>
      </p:nvGrpSpPr>
      <p:grpSpPr>
        <a:xfrm>
          <a:off x="0" y="0"/>
          <a:ext cx="0" cy="0"/>
          <a:chOff x="0" y="0"/>
          <a:chExt cx="0" cy="0"/>
        </a:xfrm>
      </p:grpSpPr>
      <p:sp>
        <p:nvSpPr>
          <p:cNvPr id="100" name="Google Shape;100;p65"/>
          <p:cNvSpPr txBox="1"/>
          <p:nvPr>
            <p:ph type="title"/>
          </p:nvPr>
        </p:nvSpPr>
        <p:spPr>
          <a:xfrm>
            <a:off x="508000" y="274638"/>
            <a:ext cx="11176000" cy="11430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SzPts val="1400"/>
              <a:buNone/>
              <a:defRPr>
                <a:solidFill>
                  <a:srgbClr val="3667C4"/>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65"/>
          <p:cNvSpPr txBox="1"/>
          <p:nvPr>
            <p:ph idx="1" type="body"/>
          </p:nvPr>
        </p:nvSpPr>
        <p:spPr>
          <a:xfrm>
            <a:off x="609600" y="1600200"/>
            <a:ext cx="11074400" cy="4873752"/>
          </a:xfrm>
          <a:prstGeom prst="rect">
            <a:avLst/>
          </a:prstGeom>
          <a:noFill/>
          <a:ln>
            <a:noFill/>
          </a:ln>
        </p:spPr>
        <p:txBody>
          <a:bodyPr anchorCtr="0" anchor="t" bIns="45700" lIns="91425" spcFirstLastPara="1" rIns="91425" wrap="square" tIns="45700">
            <a:noAutofit/>
          </a:bodyPr>
          <a:lstStyle>
            <a:lvl1pPr indent="-361950" lvl="0" marL="457200" algn="l">
              <a:spcBef>
                <a:spcPts val="600"/>
              </a:spcBef>
              <a:spcAft>
                <a:spcPts val="0"/>
              </a:spcAft>
              <a:buClr>
                <a:srgbClr val="862110"/>
              </a:buClr>
              <a:buSzPts val="2100"/>
              <a:buChar char="❑"/>
              <a:defRPr>
                <a:solidFill>
                  <a:srgbClr val="862110"/>
                </a:solidFill>
              </a:defRPr>
            </a:lvl1pPr>
            <a:lvl2pPr indent="-393700" lvl="1" marL="914400" algn="l">
              <a:spcBef>
                <a:spcPts val="520"/>
              </a:spcBef>
              <a:spcAft>
                <a:spcPts val="0"/>
              </a:spcAft>
              <a:buClr>
                <a:srgbClr val="862110"/>
              </a:buClr>
              <a:buSzPts val="2600"/>
              <a:buChar char="▪"/>
              <a:defRPr>
                <a:solidFill>
                  <a:srgbClr val="862110"/>
                </a:solidFill>
              </a:defRPr>
            </a:lvl2pPr>
            <a:lvl3pPr indent="-381000" lvl="2" marL="1371600" algn="l">
              <a:spcBef>
                <a:spcPts val="480"/>
              </a:spcBef>
              <a:spcAft>
                <a:spcPts val="0"/>
              </a:spcAft>
              <a:buClr>
                <a:srgbClr val="862110"/>
              </a:buClr>
              <a:buSzPts val="2400"/>
              <a:buChar char="•"/>
              <a:defRPr>
                <a:solidFill>
                  <a:srgbClr val="862110"/>
                </a:solidFill>
              </a:defRPr>
            </a:lvl3pPr>
            <a:lvl4pPr indent="-297180" lvl="3" marL="1828800" algn="l">
              <a:spcBef>
                <a:spcPts val="360"/>
              </a:spcBef>
              <a:spcAft>
                <a:spcPts val="0"/>
              </a:spcAft>
              <a:buSzPts val="1080"/>
              <a:buChar char="●"/>
              <a:defRPr/>
            </a:lvl4pPr>
            <a:lvl5pPr indent="-306323" lvl="4" marL="2286000" algn="l">
              <a:spcBef>
                <a:spcPts val="360"/>
              </a:spcBef>
              <a:spcAft>
                <a:spcPts val="0"/>
              </a:spcAft>
              <a:buSzPts val="1224"/>
              <a:buChar char="⚫"/>
              <a:defRPr/>
            </a:lvl5pPr>
            <a:lvl6pPr indent="-342900" lvl="5" marL="2743200" algn="l">
              <a:spcBef>
                <a:spcPts val="360"/>
              </a:spcBef>
              <a:spcAft>
                <a:spcPts val="0"/>
              </a:spcAft>
              <a:buSzPts val="1800"/>
              <a:buChar char="•"/>
              <a:defRPr/>
            </a:lvl6pPr>
            <a:lvl7pPr indent="-297179" lvl="6" marL="3200400" algn="l">
              <a:spcBef>
                <a:spcPts val="360"/>
              </a:spcBef>
              <a:spcAft>
                <a:spcPts val="0"/>
              </a:spcAft>
              <a:buSzPts val="108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2" name="Shape 102"/>
        <p:cNvGrpSpPr/>
        <p:nvPr/>
      </p:nvGrpSpPr>
      <p:grpSpPr>
        <a:xfrm>
          <a:off x="0" y="0"/>
          <a:ext cx="0" cy="0"/>
          <a:chOff x="0" y="0"/>
          <a:chExt cx="0" cy="0"/>
        </a:xfrm>
      </p:grpSpPr>
      <p:sp>
        <p:nvSpPr>
          <p:cNvPr id="103" name="Google Shape;103;p66"/>
          <p:cNvSpPr txBox="1"/>
          <p:nvPr>
            <p:ph type="title"/>
          </p:nvPr>
        </p:nvSpPr>
        <p:spPr>
          <a:xfrm>
            <a:off x="508000" y="274638"/>
            <a:ext cx="11176000" cy="11430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66"/>
          <p:cNvSpPr txBox="1"/>
          <p:nvPr>
            <p:ph idx="1" type="body"/>
          </p:nvPr>
        </p:nvSpPr>
        <p:spPr>
          <a:xfrm>
            <a:off x="1117600" y="1600200"/>
            <a:ext cx="4876800" cy="4572000"/>
          </a:xfrm>
          <a:prstGeom prst="rect">
            <a:avLst/>
          </a:prstGeom>
          <a:noFill/>
          <a:ln>
            <a:noFill/>
          </a:ln>
        </p:spPr>
        <p:txBody>
          <a:bodyPr anchorCtr="0" anchor="t" bIns="45700" lIns="91425" spcFirstLastPara="1" rIns="91425" wrap="square" tIns="45700">
            <a:noAutofit/>
          </a:bodyPr>
          <a:lstStyle>
            <a:lvl1pPr indent="-314325" lvl="0" marL="457200" algn="l">
              <a:spcBef>
                <a:spcPts val="600"/>
              </a:spcBef>
              <a:spcAft>
                <a:spcPts val="0"/>
              </a:spcAft>
              <a:buClr>
                <a:srgbClr val="862110"/>
              </a:buClr>
              <a:buSzPts val="1350"/>
              <a:buChar char="❑"/>
              <a:defRPr/>
            </a:lvl1pPr>
            <a:lvl2pPr indent="-342900" lvl="1" marL="914400" algn="l">
              <a:spcBef>
                <a:spcPts val="360"/>
              </a:spcBef>
              <a:spcAft>
                <a:spcPts val="0"/>
              </a:spcAft>
              <a:buClr>
                <a:srgbClr val="862110"/>
              </a:buClr>
              <a:buSzPts val="1800"/>
              <a:buChar char="▪"/>
              <a:defRPr/>
            </a:lvl2pPr>
            <a:lvl3pPr indent="-342900" lvl="2" marL="1371600" algn="l">
              <a:spcBef>
                <a:spcPts val="360"/>
              </a:spcBef>
              <a:spcAft>
                <a:spcPts val="0"/>
              </a:spcAft>
              <a:buClr>
                <a:srgbClr val="862110"/>
              </a:buClr>
              <a:buSzPts val="1800"/>
              <a:buChar char="•"/>
              <a:defRPr/>
            </a:lvl3pPr>
            <a:lvl4pPr indent="-297180" lvl="3" marL="1828800" algn="l">
              <a:spcBef>
                <a:spcPts val="360"/>
              </a:spcBef>
              <a:spcAft>
                <a:spcPts val="0"/>
              </a:spcAft>
              <a:buSzPts val="1080"/>
              <a:buChar char="●"/>
              <a:defRPr/>
            </a:lvl4pPr>
            <a:lvl5pPr indent="-306323" lvl="4" marL="2286000" algn="l">
              <a:spcBef>
                <a:spcPts val="360"/>
              </a:spcBef>
              <a:spcAft>
                <a:spcPts val="0"/>
              </a:spcAft>
              <a:buSzPts val="1224"/>
              <a:buChar char="⚫"/>
              <a:defRPr/>
            </a:lvl5pPr>
            <a:lvl6pPr indent="-342900" lvl="5" marL="2743200" algn="l">
              <a:spcBef>
                <a:spcPts val="360"/>
              </a:spcBef>
              <a:spcAft>
                <a:spcPts val="0"/>
              </a:spcAft>
              <a:buSzPts val="1800"/>
              <a:buChar char="•"/>
              <a:defRPr/>
            </a:lvl6pPr>
            <a:lvl7pPr indent="-297179" lvl="6" marL="3200400" algn="l">
              <a:spcBef>
                <a:spcPts val="360"/>
              </a:spcBef>
              <a:spcAft>
                <a:spcPts val="0"/>
              </a:spcAft>
              <a:buSzPts val="108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5" name="Google Shape;105;p66"/>
          <p:cNvSpPr txBox="1"/>
          <p:nvPr>
            <p:ph idx="2" type="body"/>
          </p:nvPr>
        </p:nvSpPr>
        <p:spPr>
          <a:xfrm>
            <a:off x="6201664" y="1600200"/>
            <a:ext cx="4876800" cy="4572000"/>
          </a:xfrm>
          <a:prstGeom prst="rect">
            <a:avLst/>
          </a:prstGeom>
          <a:noFill/>
          <a:ln>
            <a:noFill/>
          </a:ln>
        </p:spPr>
        <p:txBody>
          <a:bodyPr anchorCtr="0" anchor="t" bIns="45700" lIns="91425" spcFirstLastPara="1" rIns="91425" wrap="square" tIns="45700">
            <a:noAutofit/>
          </a:bodyPr>
          <a:lstStyle>
            <a:lvl1pPr indent="-314325" lvl="0" marL="457200" algn="l">
              <a:spcBef>
                <a:spcPts val="600"/>
              </a:spcBef>
              <a:spcAft>
                <a:spcPts val="0"/>
              </a:spcAft>
              <a:buClr>
                <a:srgbClr val="862110"/>
              </a:buClr>
              <a:buSzPts val="1350"/>
              <a:buChar char="❑"/>
              <a:defRPr/>
            </a:lvl1pPr>
            <a:lvl2pPr indent="-342900" lvl="1" marL="914400" algn="l">
              <a:spcBef>
                <a:spcPts val="360"/>
              </a:spcBef>
              <a:spcAft>
                <a:spcPts val="0"/>
              </a:spcAft>
              <a:buClr>
                <a:srgbClr val="862110"/>
              </a:buClr>
              <a:buSzPts val="1800"/>
              <a:buChar char="▪"/>
              <a:defRPr/>
            </a:lvl2pPr>
            <a:lvl3pPr indent="-342900" lvl="2" marL="1371600" algn="l">
              <a:spcBef>
                <a:spcPts val="360"/>
              </a:spcBef>
              <a:spcAft>
                <a:spcPts val="0"/>
              </a:spcAft>
              <a:buClr>
                <a:srgbClr val="862110"/>
              </a:buClr>
              <a:buSzPts val="1800"/>
              <a:buChar char="•"/>
              <a:defRPr/>
            </a:lvl3pPr>
            <a:lvl4pPr indent="-297180" lvl="3" marL="1828800" algn="l">
              <a:spcBef>
                <a:spcPts val="360"/>
              </a:spcBef>
              <a:spcAft>
                <a:spcPts val="0"/>
              </a:spcAft>
              <a:buSzPts val="1080"/>
              <a:buChar char="●"/>
              <a:defRPr/>
            </a:lvl4pPr>
            <a:lvl5pPr indent="-306323" lvl="4" marL="2286000" algn="l">
              <a:spcBef>
                <a:spcPts val="360"/>
              </a:spcBef>
              <a:spcAft>
                <a:spcPts val="0"/>
              </a:spcAft>
              <a:buSzPts val="1224"/>
              <a:buChar char="⚫"/>
              <a:defRPr/>
            </a:lvl5pPr>
            <a:lvl6pPr indent="-342900" lvl="5" marL="2743200" algn="l">
              <a:spcBef>
                <a:spcPts val="360"/>
              </a:spcBef>
              <a:spcAft>
                <a:spcPts val="0"/>
              </a:spcAft>
              <a:buSzPts val="1800"/>
              <a:buChar char="•"/>
              <a:defRPr/>
            </a:lvl6pPr>
            <a:lvl7pPr indent="-297179" lvl="6" marL="3200400" algn="l">
              <a:spcBef>
                <a:spcPts val="360"/>
              </a:spcBef>
              <a:spcAft>
                <a:spcPts val="0"/>
              </a:spcAft>
              <a:buSzPts val="108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06" name="Shape 106"/>
        <p:cNvGrpSpPr/>
        <p:nvPr/>
      </p:nvGrpSpPr>
      <p:grpSpPr>
        <a:xfrm>
          <a:off x="0" y="0"/>
          <a:ext cx="0" cy="0"/>
          <a:chOff x="0" y="0"/>
          <a:chExt cx="0" cy="0"/>
        </a:xfrm>
      </p:grpSpPr>
      <p:sp>
        <p:nvSpPr>
          <p:cNvPr id="107" name="Google Shape;107;p67"/>
          <p:cNvSpPr txBox="1"/>
          <p:nvPr>
            <p:ph type="title"/>
          </p:nvPr>
        </p:nvSpPr>
        <p:spPr>
          <a:xfrm>
            <a:off x="755009" y="273050"/>
            <a:ext cx="10668000" cy="11430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67"/>
          <p:cNvSpPr txBox="1"/>
          <p:nvPr>
            <p:ph idx="1" type="body"/>
          </p:nvPr>
        </p:nvSpPr>
        <p:spPr>
          <a:xfrm>
            <a:off x="977900" y="2362200"/>
            <a:ext cx="4876800" cy="3886200"/>
          </a:xfrm>
          <a:prstGeom prst="rect">
            <a:avLst/>
          </a:prstGeom>
          <a:noFill/>
          <a:ln>
            <a:noFill/>
          </a:ln>
        </p:spPr>
        <p:txBody>
          <a:bodyPr anchorCtr="0" anchor="t" bIns="45700" lIns="91425" spcFirstLastPara="1" rIns="91425" wrap="square" tIns="45700">
            <a:noAutofit/>
          </a:bodyPr>
          <a:lstStyle>
            <a:lvl1pPr indent="-314325" lvl="0" marL="457200" algn="l">
              <a:spcBef>
                <a:spcPts val="600"/>
              </a:spcBef>
              <a:spcAft>
                <a:spcPts val="0"/>
              </a:spcAft>
              <a:buClr>
                <a:srgbClr val="862110"/>
              </a:buClr>
              <a:buSzPts val="1350"/>
              <a:buChar char="❑"/>
              <a:defRPr/>
            </a:lvl1pPr>
            <a:lvl2pPr indent="-342900" lvl="1" marL="914400" algn="l">
              <a:spcBef>
                <a:spcPts val="360"/>
              </a:spcBef>
              <a:spcAft>
                <a:spcPts val="0"/>
              </a:spcAft>
              <a:buClr>
                <a:srgbClr val="862110"/>
              </a:buClr>
              <a:buSzPts val="1800"/>
              <a:buChar char="▪"/>
              <a:defRPr/>
            </a:lvl2pPr>
            <a:lvl3pPr indent="-342900" lvl="2" marL="1371600" algn="l">
              <a:spcBef>
                <a:spcPts val="360"/>
              </a:spcBef>
              <a:spcAft>
                <a:spcPts val="0"/>
              </a:spcAft>
              <a:buClr>
                <a:srgbClr val="862110"/>
              </a:buClr>
              <a:buSzPts val="1800"/>
              <a:buChar char="•"/>
              <a:defRPr/>
            </a:lvl3pPr>
            <a:lvl4pPr indent="-297180" lvl="3" marL="1828800" algn="l">
              <a:spcBef>
                <a:spcPts val="360"/>
              </a:spcBef>
              <a:spcAft>
                <a:spcPts val="0"/>
              </a:spcAft>
              <a:buSzPts val="1080"/>
              <a:buChar char="●"/>
              <a:defRPr/>
            </a:lvl4pPr>
            <a:lvl5pPr indent="-306323" lvl="4" marL="2286000" algn="l">
              <a:spcBef>
                <a:spcPts val="360"/>
              </a:spcBef>
              <a:spcAft>
                <a:spcPts val="0"/>
              </a:spcAft>
              <a:buSzPts val="1224"/>
              <a:buChar char="⚫"/>
              <a:defRPr/>
            </a:lvl5pPr>
            <a:lvl6pPr indent="-342900" lvl="5" marL="2743200" algn="l">
              <a:spcBef>
                <a:spcPts val="360"/>
              </a:spcBef>
              <a:spcAft>
                <a:spcPts val="0"/>
              </a:spcAft>
              <a:buSzPts val="1800"/>
              <a:buChar char="•"/>
              <a:defRPr/>
            </a:lvl6pPr>
            <a:lvl7pPr indent="-297179" lvl="6" marL="3200400" algn="l">
              <a:spcBef>
                <a:spcPts val="360"/>
              </a:spcBef>
              <a:spcAft>
                <a:spcPts val="0"/>
              </a:spcAft>
              <a:buSzPts val="108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9" name="Google Shape;109;p67"/>
          <p:cNvSpPr txBox="1"/>
          <p:nvPr>
            <p:ph idx="2" type="body"/>
          </p:nvPr>
        </p:nvSpPr>
        <p:spPr>
          <a:xfrm>
            <a:off x="6197600" y="2362200"/>
            <a:ext cx="4876800" cy="3886200"/>
          </a:xfrm>
          <a:prstGeom prst="rect">
            <a:avLst/>
          </a:prstGeom>
          <a:noFill/>
          <a:ln>
            <a:noFill/>
          </a:ln>
        </p:spPr>
        <p:txBody>
          <a:bodyPr anchorCtr="0" anchor="t" bIns="45700" lIns="91425" spcFirstLastPara="1" rIns="91425" wrap="square" tIns="45700">
            <a:noAutofit/>
          </a:bodyPr>
          <a:lstStyle>
            <a:lvl1pPr indent="-314325" lvl="0" marL="457200" algn="l">
              <a:spcBef>
                <a:spcPts val="600"/>
              </a:spcBef>
              <a:spcAft>
                <a:spcPts val="0"/>
              </a:spcAft>
              <a:buClr>
                <a:srgbClr val="862110"/>
              </a:buClr>
              <a:buSzPts val="1350"/>
              <a:buChar char="❑"/>
              <a:defRPr/>
            </a:lvl1pPr>
            <a:lvl2pPr indent="-342900" lvl="1" marL="914400" algn="l">
              <a:spcBef>
                <a:spcPts val="360"/>
              </a:spcBef>
              <a:spcAft>
                <a:spcPts val="0"/>
              </a:spcAft>
              <a:buClr>
                <a:srgbClr val="862110"/>
              </a:buClr>
              <a:buSzPts val="1800"/>
              <a:buChar char="▪"/>
              <a:defRPr/>
            </a:lvl2pPr>
            <a:lvl3pPr indent="-342900" lvl="2" marL="1371600" algn="l">
              <a:spcBef>
                <a:spcPts val="360"/>
              </a:spcBef>
              <a:spcAft>
                <a:spcPts val="0"/>
              </a:spcAft>
              <a:buClr>
                <a:srgbClr val="862110"/>
              </a:buClr>
              <a:buSzPts val="1800"/>
              <a:buChar char="•"/>
              <a:defRPr/>
            </a:lvl3pPr>
            <a:lvl4pPr indent="-297180" lvl="3" marL="1828800" algn="l">
              <a:spcBef>
                <a:spcPts val="360"/>
              </a:spcBef>
              <a:spcAft>
                <a:spcPts val="0"/>
              </a:spcAft>
              <a:buSzPts val="1080"/>
              <a:buChar char="●"/>
              <a:defRPr/>
            </a:lvl4pPr>
            <a:lvl5pPr indent="-306323" lvl="4" marL="2286000" algn="l">
              <a:spcBef>
                <a:spcPts val="360"/>
              </a:spcBef>
              <a:spcAft>
                <a:spcPts val="0"/>
              </a:spcAft>
              <a:buSzPts val="1224"/>
              <a:buChar char="⚫"/>
              <a:defRPr/>
            </a:lvl5pPr>
            <a:lvl6pPr indent="-342900" lvl="5" marL="2743200" algn="l">
              <a:spcBef>
                <a:spcPts val="360"/>
              </a:spcBef>
              <a:spcAft>
                <a:spcPts val="0"/>
              </a:spcAft>
              <a:buSzPts val="1800"/>
              <a:buChar char="•"/>
              <a:defRPr/>
            </a:lvl6pPr>
            <a:lvl7pPr indent="-297179" lvl="6" marL="3200400" algn="l">
              <a:spcBef>
                <a:spcPts val="360"/>
              </a:spcBef>
              <a:spcAft>
                <a:spcPts val="0"/>
              </a:spcAft>
              <a:buSzPts val="108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0" name="Shape 1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4" name="Shape 84"/>
        <p:cNvGrpSpPr/>
        <p:nvPr/>
      </p:nvGrpSpPr>
      <p:grpSpPr>
        <a:xfrm>
          <a:off x="0" y="0"/>
          <a:ext cx="0" cy="0"/>
          <a:chOff x="0" y="0"/>
          <a:chExt cx="0" cy="0"/>
        </a:xfrm>
      </p:grpSpPr>
      <p:sp>
        <p:nvSpPr>
          <p:cNvPr id="85" name="Google Shape;85;p52"/>
          <p:cNvSpPr txBox="1"/>
          <p:nvPr>
            <p:ph type="title"/>
          </p:nvPr>
        </p:nvSpPr>
        <p:spPr>
          <a:xfrm>
            <a:off x="508000" y="274638"/>
            <a:ext cx="11176000" cy="1143000"/>
          </a:xfrm>
          <a:prstGeom prst="rect">
            <a:avLst/>
          </a:prstGeom>
          <a:noFill/>
          <a:ln>
            <a:noFill/>
          </a:ln>
        </p:spPr>
        <p:txBody>
          <a:bodyPr anchorCtr="0" anchor="b" bIns="45700" lIns="91425" spcFirstLastPara="1" rIns="91425" wrap="square" tIns="45700">
            <a:normAutofit/>
          </a:bodyPr>
          <a:lstStyle>
            <a:lvl1pPr lvl="0" marR="0" rtl="0" algn="ctr">
              <a:spcBef>
                <a:spcPts val="0"/>
              </a:spcBef>
              <a:spcAft>
                <a:spcPts val="0"/>
              </a:spcAft>
              <a:buSzPts val="1400"/>
              <a:buNone/>
              <a:defRPr b="0" i="0" sz="3600" u="none" cap="small" strike="noStrike">
                <a:solidFill>
                  <a:srgbClr val="3668C4"/>
                </a:solidFill>
                <a:latin typeface="Arial"/>
                <a:ea typeface="Arial"/>
                <a:cs typeface="Arial"/>
                <a:sym typeface="Arial"/>
              </a:defRPr>
            </a:lvl1pPr>
            <a:lvl2pPr lvl="1" marR="0" rtl="0" algn="ctr">
              <a:spcBef>
                <a:spcPts val="0"/>
              </a:spcBef>
              <a:spcAft>
                <a:spcPts val="0"/>
              </a:spcAft>
              <a:buSzPts val="1400"/>
              <a:buNone/>
              <a:defRPr b="0" i="0" sz="3600" u="none" cap="none" strike="noStrike">
                <a:solidFill>
                  <a:srgbClr val="3668C4"/>
                </a:solidFill>
                <a:latin typeface="Arial"/>
                <a:ea typeface="Arial"/>
                <a:cs typeface="Arial"/>
                <a:sym typeface="Arial"/>
              </a:defRPr>
            </a:lvl2pPr>
            <a:lvl3pPr lvl="2" marR="0" rtl="0" algn="ctr">
              <a:spcBef>
                <a:spcPts val="0"/>
              </a:spcBef>
              <a:spcAft>
                <a:spcPts val="0"/>
              </a:spcAft>
              <a:buSzPts val="1400"/>
              <a:buNone/>
              <a:defRPr b="0" i="0" sz="3600" u="none" cap="none" strike="noStrike">
                <a:solidFill>
                  <a:srgbClr val="3668C4"/>
                </a:solidFill>
                <a:latin typeface="Arial"/>
                <a:ea typeface="Arial"/>
                <a:cs typeface="Arial"/>
                <a:sym typeface="Arial"/>
              </a:defRPr>
            </a:lvl3pPr>
            <a:lvl4pPr lvl="3" marR="0" rtl="0" algn="ctr">
              <a:spcBef>
                <a:spcPts val="0"/>
              </a:spcBef>
              <a:spcAft>
                <a:spcPts val="0"/>
              </a:spcAft>
              <a:buSzPts val="1400"/>
              <a:buNone/>
              <a:defRPr b="0" i="0" sz="3600" u="none" cap="none" strike="noStrike">
                <a:solidFill>
                  <a:srgbClr val="3668C4"/>
                </a:solidFill>
                <a:latin typeface="Arial"/>
                <a:ea typeface="Arial"/>
                <a:cs typeface="Arial"/>
                <a:sym typeface="Arial"/>
              </a:defRPr>
            </a:lvl4pPr>
            <a:lvl5pPr lvl="4" marR="0" rtl="0" algn="ctr">
              <a:spcBef>
                <a:spcPts val="0"/>
              </a:spcBef>
              <a:spcAft>
                <a:spcPts val="0"/>
              </a:spcAft>
              <a:buSzPts val="1400"/>
              <a:buNone/>
              <a:defRPr b="0" i="0" sz="3600" u="none" cap="none" strike="noStrike">
                <a:solidFill>
                  <a:srgbClr val="3668C4"/>
                </a:solidFill>
                <a:latin typeface="Arial"/>
                <a:ea typeface="Arial"/>
                <a:cs typeface="Arial"/>
                <a:sym typeface="Arial"/>
              </a:defRPr>
            </a:lvl5pPr>
            <a:lvl6pPr lvl="5" marR="0" rtl="0" algn="l">
              <a:spcBef>
                <a:spcPts val="0"/>
              </a:spcBef>
              <a:spcAft>
                <a:spcPts val="0"/>
              </a:spcAft>
              <a:buSzPts val="1400"/>
              <a:buNone/>
              <a:defRPr b="0" i="0" sz="34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34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34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3400" u="none" cap="none" strike="noStrike">
                <a:solidFill>
                  <a:schemeClr val="dk1"/>
                </a:solidFill>
                <a:latin typeface="Arial"/>
                <a:ea typeface="Arial"/>
                <a:cs typeface="Arial"/>
                <a:sym typeface="Arial"/>
              </a:defRPr>
            </a:lvl9pPr>
          </a:lstStyle>
          <a:p/>
        </p:txBody>
      </p:sp>
      <p:sp>
        <p:nvSpPr>
          <p:cNvPr id="86" name="Google Shape;86;p52"/>
          <p:cNvSpPr txBox="1"/>
          <p:nvPr>
            <p:ph idx="1" type="body"/>
          </p:nvPr>
        </p:nvSpPr>
        <p:spPr>
          <a:xfrm>
            <a:off x="508000" y="1600201"/>
            <a:ext cx="11176000" cy="48736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600"/>
              </a:spcBef>
              <a:spcAft>
                <a:spcPts val="0"/>
              </a:spcAft>
              <a:buClr>
                <a:srgbClr val="862110"/>
              </a:buClr>
              <a:buSzPts val="2100"/>
              <a:buFont typeface="Noto Sans Symbols"/>
              <a:buChar char="❑"/>
              <a:defRPr b="0" i="0" sz="2800" u="none" cap="none" strike="noStrike">
                <a:solidFill>
                  <a:srgbClr val="862110"/>
                </a:solidFill>
                <a:latin typeface="Arial"/>
                <a:ea typeface="Arial"/>
                <a:cs typeface="Arial"/>
                <a:sym typeface="Arial"/>
              </a:defRPr>
            </a:lvl1pPr>
            <a:lvl2pPr indent="-393700" lvl="1" marL="914400" marR="0" rtl="0" algn="l">
              <a:spcBef>
                <a:spcPts val="520"/>
              </a:spcBef>
              <a:spcAft>
                <a:spcPts val="0"/>
              </a:spcAft>
              <a:buClr>
                <a:srgbClr val="862110"/>
              </a:buClr>
              <a:buSzPts val="2600"/>
              <a:buFont typeface="Noto Sans Symbols"/>
              <a:buChar char="▪"/>
              <a:defRPr b="0" i="0" sz="2600" u="none" cap="none" strike="noStrike">
                <a:solidFill>
                  <a:srgbClr val="862110"/>
                </a:solidFill>
                <a:latin typeface="Arial"/>
                <a:ea typeface="Arial"/>
                <a:cs typeface="Arial"/>
                <a:sym typeface="Arial"/>
              </a:defRPr>
            </a:lvl2pPr>
            <a:lvl3pPr indent="-381000" lvl="2" marL="1371600" marR="0" rtl="0" algn="l">
              <a:spcBef>
                <a:spcPts val="480"/>
              </a:spcBef>
              <a:spcAft>
                <a:spcPts val="0"/>
              </a:spcAft>
              <a:buClr>
                <a:srgbClr val="862110"/>
              </a:buClr>
              <a:buSzPts val="2400"/>
              <a:buFont typeface="Arial"/>
              <a:buChar char="•"/>
              <a:defRPr b="0" i="0" sz="2400" u="none" cap="none" strike="noStrike">
                <a:solidFill>
                  <a:srgbClr val="862110"/>
                </a:solidFill>
                <a:latin typeface="Arial"/>
                <a:ea typeface="Arial"/>
                <a:cs typeface="Arial"/>
                <a:sym typeface="Arial"/>
              </a:defRPr>
            </a:lvl3pPr>
            <a:lvl4pPr indent="-304800" lvl="3" marL="1828800" marR="0" rtl="0" algn="l">
              <a:spcBef>
                <a:spcPts val="400"/>
              </a:spcBef>
              <a:spcAft>
                <a:spcPts val="0"/>
              </a:spcAft>
              <a:buClr>
                <a:srgbClr val="FEC3AE"/>
              </a:buClr>
              <a:buSzPts val="1200"/>
              <a:buFont typeface="Noto Sans Symbols"/>
              <a:buChar char="●"/>
              <a:defRPr b="0" i="0" sz="2000" u="none" cap="none" strike="noStrike">
                <a:solidFill>
                  <a:schemeClr val="dk1"/>
                </a:solidFill>
                <a:latin typeface="Arial"/>
                <a:ea typeface="Arial"/>
                <a:cs typeface="Arial"/>
                <a:sym typeface="Arial"/>
              </a:defRPr>
            </a:lvl4pPr>
            <a:lvl5pPr indent="-297688" lvl="4" marL="2286000" marR="0" rtl="0" algn="l">
              <a:spcBef>
                <a:spcPts val="320"/>
              </a:spcBef>
              <a:spcAft>
                <a:spcPts val="0"/>
              </a:spcAft>
              <a:buClr>
                <a:srgbClr val="BDCAE9"/>
              </a:buClr>
              <a:buSzPts val="1088"/>
              <a:buFont typeface="Noto Sans Symbols"/>
              <a:buChar char="⚫"/>
              <a:defRPr b="0" i="0" sz="1600" u="none" cap="none" strike="noStrike">
                <a:solidFill>
                  <a:schemeClr val="dk1"/>
                </a:solidFill>
                <a:latin typeface="Arial"/>
                <a:ea typeface="Arial"/>
                <a:cs typeface="Arial"/>
                <a:sym typeface="Arial"/>
              </a:defRPr>
            </a:lvl5pPr>
            <a:lvl6pPr indent="-330200" lvl="5" marL="2743200" marR="0" rtl="0" algn="l">
              <a:spcBef>
                <a:spcPts val="320"/>
              </a:spcBef>
              <a:spcAft>
                <a:spcPts val="0"/>
              </a:spcAft>
              <a:buClr>
                <a:schemeClr val="accent1"/>
              </a:buClr>
              <a:buSzPts val="1600"/>
              <a:buFont typeface="Century Schoolbook"/>
              <a:buChar char="•"/>
              <a:defRPr b="0" i="0" sz="1600" u="none" cap="none" strike="noStrike">
                <a:solidFill>
                  <a:schemeClr val="dk2"/>
                </a:solidFill>
                <a:latin typeface="Century Schoolbook"/>
                <a:ea typeface="Century Schoolbook"/>
                <a:cs typeface="Century Schoolbook"/>
                <a:sym typeface="Century Schoolbook"/>
              </a:defRPr>
            </a:lvl6pPr>
            <a:lvl7pPr indent="-281939" lvl="6" marL="3200400" marR="0" rtl="0" algn="l">
              <a:spcBef>
                <a:spcPts val="280"/>
              </a:spcBef>
              <a:spcAft>
                <a:spcPts val="0"/>
              </a:spcAft>
              <a:buClr>
                <a:srgbClr val="FEC2AC"/>
              </a:buClr>
              <a:buSzPts val="840"/>
              <a:buFont typeface="Noto Sans Symbols"/>
              <a:buChar char="⚪"/>
              <a:defRPr b="0" i="0" sz="1400" u="none" cap="none" strike="noStrike">
                <a:solidFill>
                  <a:schemeClr val="dk2"/>
                </a:solidFill>
                <a:latin typeface="Century Schoolbook"/>
                <a:ea typeface="Century Schoolbook"/>
                <a:cs typeface="Century Schoolbook"/>
                <a:sym typeface="Century Schoolbook"/>
              </a:defRPr>
            </a:lvl7pPr>
            <a:lvl8pPr indent="-317500" lvl="7" marL="3657600" marR="0" rtl="0" algn="l">
              <a:spcBef>
                <a:spcPts val="280"/>
              </a:spcBef>
              <a:spcAft>
                <a:spcPts val="0"/>
              </a:spcAft>
              <a:buClr>
                <a:schemeClr val="accent2"/>
              </a:buClr>
              <a:buSzPts val="1400"/>
              <a:buFont typeface="Century Schoolbook"/>
              <a:buChar char="•"/>
              <a:defRPr b="0" i="0" sz="1400" u="none" cap="small" strike="noStrike">
                <a:solidFill>
                  <a:schemeClr val="dk2"/>
                </a:solidFill>
                <a:latin typeface="Century Schoolbook"/>
                <a:ea typeface="Century Schoolbook"/>
                <a:cs typeface="Century Schoolbook"/>
                <a:sym typeface="Century Schoolbook"/>
              </a:defRPr>
            </a:lvl8pPr>
            <a:lvl9pPr indent="-317500" lvl="8" marL="4114800" marR="0" rtl="0" algn="l">
              <a:spcBef>
                <a:spcPts val="280"/>
              </a:spcBef>
              <a:spcAft>
                <a:spcPts val="0"/>
              </a:spcAft>
              <a:buClr>
                <a:srgbClr val="DE7530"/>
              </a:buClr>
              <a:buSzPts val="1400"/>
              <a:buFont typeface="Century Schoolbook"/>
              <a:buChar char="•"/>
              <a:defRPr b="0" i="0" sz="1400" u="none" cap="none" strike="noStrike">
                <a:solidFill>
                  <a:schemeClr val="dk2"/>
                </a:solidFill>
                <a:latin typeface="Century Schoolbook"/>
                <a:ea typeface="Century Schoolbook"/>
                <a:cs typeface="Century Schoolbook"/>
                <a:sym typeface="Century Schoolbook"/>
              </a:defRPr>
            </a:lvl9pPr>
          </a:lstStyle>
          <a:p/>
        </p:txBody>
      </p:sp>
      <p:sp>
        <p:nvSpPr>
          <p:cNvPr id="87" name="Google Shape;87;p52"/>
          <p:cNvSpPr txBox="1"/>
          <p:nvPr/>
        </p:nvSpPr>
        <p:spPr>
          <a:xfrm>
            <a:off x="11332634" y="0"/>
            <a:ext cx="855133" cy="246063"/>
          </a:xfrm>
          <a:prstGeom prst="rect">
            <a:avLst/>
          </a:prstGeom>
          <a:solidFill>
            <a:srgbClr val="3667C4"/>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000">
                <a:solidFill>
                  <a:schemeClr val="lt1"/>
                </a:solidFill>
                <a:latin typeface="Century Schoolbook"/>
                <a:ea typeface="Century Schoolbook"/>
                <a:cs typeface="Century Schoolbook"/>
                <a:sym typeface="Century Schoolbook"/>
              </a:rPr>
              <a:t>10 - </a:t>
            </a:r>
            <a:fld id="{00000000-1234-1234-1234-123412341234}" type="slidenum">
              <a:rPr lang="en-US" sz="1000">
                <a:solidFill>
                  <a:schemeClr val="lt1"/>
                </a:solidFill>
                <a:latin typeface="Century Schoolbook"/>
                <a:ea typeface="Century Schoolbook"/>
                <a:cs typeface="Century Schoolbook"/>
                <a:sym typeface="Century Schoolbook"/>
              </a:rPr>
              <a:t>‹#›</a:t>
            </a:fld>
            <a:endParaRPr sz="1000">
              <a:solidFill>
                <a:schemeClr val="lt1"/>
              </a:solidFill>
              <a:latin typeface="Century Schoolbook"/>
              <a:ea typeface="Century Schoolbook"/>
              <a:cs typeface="Century Schoolbook"/>
              <a:sym typeface="Century Schoolbook"/>
            </a:endParaRPr>
          </a:p>
        </p:txBody>
      </p: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image" Target="../media/image6.png"/><Relationship Id="rId7"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5.png"/><Relationship Id="rId6" Type="http://schemas.openxmlformats.org/officeDocument/2006/relationships/image" Target="../media/image11.png"/><Relationship Id="rId7"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8.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15.png"/><Relationship Id="rId4" Type="http://schemas.openxmlformats.org/officeDocument/2006/relationships/image" Target="../media/image21.png"/><Relationship Id="rId5"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3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26.gif"/><Relationship Id="rId4" Type="http://schemas.openxmlformats.org/officeDocument/2006/relationships/image" Target="../media/image24.gif"/><Relationship Id="rId5"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vmlDrawing" Target="../drawings/vmlDrawing1.vml"/><Relationship Id="rId4" Type="http://schemas.openxmlformats.org/officeDocument/2006/relationships/oleObject" Target="../embeddings/oleObject1.bin"/><Relationship Id="rId5" Type="http://schemas.openxmlformats.org/officeDocument/2006/relationships/oleObject" Target="../embeddings/oleObject1.bin"/><Relationship Id="rId6" Type="http://schemas.openxmlformats.org/officeDocument/2006/relationships/image" Target="../media/image30.png"/><Relationship Id="rId7" Type="http://schemas.openxmlformats.org/officeDocument/2006/relationships/chart" Target="../charts/char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32.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3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3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vmlDrawing" Target="../drawings/vmlDrawing2.vml"/><Relationship Id="rId4" Type="http://schemas.openxmlformats.org/officeDocument/2006/relationships/oleObject" Target="../embeddings/oleObject2.bin"/><Relationship Id="rId5" Type="http://schemas.openxmlformats.org/officeDocument/2006/relationships/oleObject" Target="../embeddings/oleObject2.bin"/><Relationship Id="rId6" Type="http://schemas.openxmlformats.org/officeDocument/2006/relationships/image" Target="../media/image5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vmlDrawing" Target="../drawings/vmlDrawing3.vml"/><Relationship Id="rId4" Type="http://schemas.openxmlformats.org/officeDocument/2006/relationships/oleObject" Target="../embeddings/oleObject3.bin"/><Relationship Id="rId5" Type="http://schemas.openxmlformats.org/officeDocument/2006/relationships/oleObject" Target="../embeddings/oleObject3.bin"/><Relationship Id="rId6" Type="http://schemas.openxmlformats.org/officeDocument/2006/relationships/image" Target="../media/image3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3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image" Target="../media/image34.pn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39.png"/><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48.png"/><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vmlDrawing" Target="../drawings/vmlDrawing4.vml"/><Relationship Id="rId4" Type="http://schemas.openxmlformats.org/officeDocument/2006/relationships/oleObject" Target="../embeddings/oleObject4.bin"/><Relationship Id="rId5" Type="http://schemas.openxmlformats.org/officeDocument/2006/relationships/oleObject" Target="../embeddings/oleObject4.bin"/><Relationship Id="rId6" Type="http://schemas.openxmlformats.org/officeDocument/2006/relationships/image" Target="../media/image4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4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 Id="rId3" Type="http://schemas.openxmlformats.org/officeDocument/2006/relationships/image" Target="../media/image44.png"/><Relationship Id="rId4" Type="http://schemas.openxmlformats.org/officeDocument/2006/relationships/image" Target="../media/image43.png"/><Relationship Id="rId5" Type="http://schemas.openxmlformats.org/officeDocument/2006/relationships/image" Target="../media/image4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 Id="rId3" Type="http://schemas.openxmlformats.org/officeDocument/2006/relationships/vmlDrawing" Target="../drawings/vmlDrawing5.vml"/><Relationship Id="rId4" Type="http://schemas.openxmlformats.org/officeDocument/2006/relationships/oleObject" Target="../embeddings/oleObject5.bin"/><Relationship Id="rId5" Type="http://schemas.openxmlformats.org/officeDocument/2006/relationships/oleObject" Target="../embeddings/oleObject5.bin"/><Relationship Id="rId6" Type="http://schemas.openxmlformats.org/officeDocument/2006/relationships/image" Target="../media/image4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 Id="rId3" Type="http://schemas.openxmlformats.org/officeDocument/2006/relationships/image" Target="../media/image5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 Id="rId3" Type="http://schemas.openxmlformats.org/officeDocument/2006/relationships/image" Target="../media/image5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7.xml"/><Relationship Id="rId3" Type="http://schemas.openxmlformats.org/officeDocument/2006/relationships/image" Target="../media/image53.png"/><Relationship Id="rId4" Type="http://schemas.openxmlformats.org/officeDocument/2006/relationships/image" Target="../media/image5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8.xml"/><Relationship Id="rId3" Type="http://schemas.openxmlformats.org/officeDocument/2006/relationships/image" Target="../media/image51.png"/><Relationship Id="rId4" Type="http://schemas.openxmlformats.org/officeDocument/2006/relationships/image" Target="../media/image5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9.xml"/><Relationship Id="rId3" Type="http://schemas.openxmlformats.org/officeDocument/2006/relationships/image" Target="../media/image5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116" name="Google Shape;116;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17" name="Google Shape;117;p1"/>
          <p:cNvPicPr preferRelativeResize="0"/>
          <p:nvPr/>
        </p:nvPicPr>
        <p:blipFill rotWithShape="1">
          <a:blip r:embed="rId4">
            <a:alphaModFix/>
          </a:blip>
          <a:srcRect b="11911" l="984" r="913" t="0"/>
          <a:stretch/>
        </p:blipFill>
        <p:spPr>
          <a:xfrm>
            <a:off x="0" y="4202692"/>
            <a:ext cx="12200709" cy="2688772"/>
          </a:xfrm>
          <a:prstGeom prst="rect">
            <a:avLst/>
          </a:prstGeom>
          <a:noFill/>
          <a:ln>
            <a:noFill/>
          </a:ln>
        </p:spPr>
      </p:pic>
      <p:pic>
        <p:nvPicPr>
          <p:cNvPr id="118" name="Google Shape;118;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119" name="Google Shape;119;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120" name="Google Shape;120;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121" name="Google Shape;121;p1"/>
          <p:cNvSpPr txBox="1"/>
          <p:nvPr/>
        </p:nvSpPr>
        <p:spPr>
          <a:xfrm>
            <a:off x="474133" y="715791"/>
            <a:ext cx="606550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Financial Accounting</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Mohamed Hamouda</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6</a:t>
            </a:r>
            <a:endParaRPr/>
          </a:p>
        </p:txBody>
      </p:sp>
      <p:sp>
        <p:nvSpPr>
          <p:cNvPr id="122" name="Google Shape;122;p1"/>
          <p:cNvSpPr txBox="1"/>
          <p:nvPr/>
        </p:nvSpPr>
        <p:spPr>
          <a:xfrm>
            <a:off x="6601562" y="3035234"/>
            <a:ext cx="5590438" cy="10772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200" u="none" cap="small" strike="noStrike">
                <a:solidFill>
                  <a:srgbClr val="862110"/>
                </a:solidFill>
                <a:latin typeface="Arial"/>
                <a:ea typeface="Arial"/>
                <a:cs typeface="Arial"/>
                <a:sym typeface="Arial"/>
              </a:rPr>
              <a:t>Plant Assets, Natural Resources, and Intangibles</a:t>
            </a:r>
            <a:endParaRPr sz="20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2"/>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28" name="Google Shape;128;p2"/>
          <p:cNvSpPr/>
          <p:nvPr/>
        </p:nvSpPr>
        <p:spPr>
          <a:xfrm rot="10800000">
            <a:off x="-450735" y="-101603"/>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9" name="Google Shape;129;p2"/>
          <p:cNvPicPr preferRelativeResize="0"/>
          <p:nvPr/>
        </p:nvPicPr>
        <p:blipFill rotWithShape="1">
          <a:blip r:embed="rId4">
            <a:alphaModFix/>
          </a:blip>
          <a:srcRect b="11911" l="984" r="913" t="0"/>
          <a:stretch/>
        </p:blipFill>
        <p:spPr>
          <a:xfrm flipH="1" rot="10800000">
            <a:off x="-81742" y="-101602"/>
            <a:ext cx="12355484" cy="2722881"/>
          </a:xfrm>
          <a:prstGeom prst="rect">
            <a:avLst/>
          </a:prstGeom>
          <a:noFill/>
          <a:ln>
            <a:noFill/>
          </a:ln>
        </p:spPr>
      </p:pic>
      <p:pic>
        <p:nvPicPr>
          <p:cNvPr id="130" name="Google Shape;130;p2"/>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131" name="Google Shape;131;p2"/>
          <p:cNvPicPr preferRelativeResize="0"/>
          <p:nvPr/>
        </p:nvPicPr>
        <p:blipFill rotWithShape="1">
          <a:blip r:embed="rId6">
            <a:alphaModFix/>
          </a:blip>
          <a:srcRect b="0" l="0" r="0" t="0"/>
          <a:stretch/>
        </p:blipFill>
        <p:spPr>
          <a:xfrm>
            <a:off x="-112889" y="4288121"/>
            <a:ext cx="6714451" cy="1972334"/>
          </a:xfrm>
          <a:prstGeom prst="rect">
            <a:avLst/>
          </a:prstGeom>
          <a:noFill/>
          <a:ln>
            <a:noFill/>
          </a:ln>
        </p:spPr>
      </p:pic>
      <p:pic>
        <p:nvPicPr>
          <p:cNvPr id="132" name="Google Shape;132;p2"/>
          <p:cNvPicPr preferRelativeResize="0"/>
          <p:nvPr/>
        </p:nvPicPr>
        <p:blipFill rotWithShape="1">
          <a:blip r:embed="rId7">
            <a:alphaModFix/>
          </a:blip>
          <a:srcRect b="0" l="0" r="0" t="0"/>
          <a:stretch/>
        </p:blipFill>
        <p:spPr>
          <a:xfrm>
            <a:off x="7109562" y="4708455"/>
            <a:ext cx="5882401" cy="1034667"/>
          </a:xfrm>
          <a:prstGeom prst="rect">
            <a:avLst/>
          </a:prstGeom>
          <a:noFill/>
          <a:ln>
            <a:noFill/>
          </a:ln>
        </p:spPr>
      </p:pic>
      <p:sp>
        <p:nvSpPr>
          <p:cNvPr id="133" name="Google Shape;133;p2"/>
          <p:cNvSpPr txBox="1"/>
          <p:nvPr/>
        </p:nvSpPr>
        <p:spPr>
          <a:xfrm>
            <a:off x="474133" y="4581790"/>
            <a:ext cx="606550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Financial Accounting</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Mohamed Hamouda</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6</a:t>
            </a:r>
            <a:endParaRPr/>
          </a:p>
        </p:txBody>
      </p:sp>
      <p:sp>
        <p:nvSpPr>
          <p:cNvPr id="134" name="Google Shape;134;p2"/>
          <p:cNvSpPr txBox="1"/>
          <p:nvPr/>
        </p:nvSpPr>
        <p:spPr>
          <a:xfrm>
            <a:off x="7147659" y="4810289"/>
            <a:ext cx="6719886"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small" strike="noStrike">
                <a:solidFill>
                  <a:srgbClr val="862110"/>
                </a:solidFill>
                <a:latin typeface="Arial"/>
                <a:ea typeface="Arial"/>
                <a:cs typeface="Arial"/>
                <a:sym typeface="Arial"/>
              </a:rPr>
              <a:t>Plant Assets, Natural Resources, and Intangibles</a:t>
            </a:r>
            <a:endParaRPr sz="12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3"/>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40" name="Google Shape;140;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1" name="Google Shape;141;p3"/>
          <p:cNvPicPr preferRelativeResize="0"/>
          <p:nvPr/>
        </p:nvPicPr>
        <p:blipFill rotWithShape="1">
          <a:blip r:embed="rId4">
            <a:alphaModFix/>
          </a:blip>
          <a:srcRect b="0" l="0" r="0" t="0"/>
          <a:stretch/>
        </p:blipFill>
        <p:spPr>
          <a:xfrm>
            <a:off x="2235200" y="915090"/>
            <a:ext cx="6714451" cy="1972334"/>
          </a:xfrm>
          <a:prstGeom prst="rect">
            <a:avLst/>
          </a:prstGeom>
          <a:noFill/>
          <a:ln>
            <a:noFill/>
          </a:ln>
        </p:spPr>
      </p:pic>
      <p:pic>
        <p:nvPicPr>
          <p:cNvPr id="142" name="Google Shape;142;p3"/>
          <p:cNvPicPr preferRelativeResize="0"/>
          <p:nvPr/>
        </p:nvPicPr>
        <p:blipFill rotWithShape="1">
          <a:blip r:embed="rId5">
            <a:alphaModFix/>
          </a:blip>
          <a:srcRect b="0" l="0" r="0" t="0"/>
          <a:stretch/>
        </p:blipFill>
        <p:spPr>
          <a:xfrm>
            <a:off x="-139261" y="-101602"/>
            <a:ext cx="4169394" cy="7137043"/>
          </a:xfrm>
          <a:prstGeom prst="rect">
            <a:avLst/>
          </a:prstGeom>
          <a:noFill/>
          <a:ln>
            <a:noFill/>
          </a:ln>
        </p:spPr>
      </p:pic>
      <p:sp>
        <p:nvSpPr>
          <p:cNvPr id="143" name="Google Shape;143;p3"/>
          <p:cNvSpPr txBox="1"/>
          <p:nvPr/>
        </p:nvSpPr>
        <p:spPr>
          <a:xfrm>
            <a:off x="2822222" y="1208759"/>
            <a:ext cx="6065507" cy="13849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Financial Accounting</a:t>
            </a:r>
            <a:endParaRPr/>
          </a:p>
          <a:p>
            <a:pPr indent="0" lvl="0" marL="0" marR="0" rtl="0" algn="l">
              <a:lnSpc>
                <a:spcPct val="100000"/>
              </a:lnSpc>
              <a:spcBef>
                <a:spcPts val="0"/>
              </a:spcBef>
              <a:spcAft>
                <a:spcPts val="0"/>
              </a:spcAft>
              <a:buClr>
                <a:srgbClr val="24A9E1"/>
              </a:buClr>
              <a:buSzPts val="2800"/>
              <a:buFont typeface="Tajawal Medium"/>
              <a:buNone/>
            </a:pPr>
            <a:r>
              <a:rPr b="0" i="0" lang="en-US" sz="2800" u="none" cap="none" strike="noStrike">
                <a:solidFill>
                  <a:srgbClr val="24A9E1"/>
                </a:solidFill>
                <a:latin typeface="Tajawal Medium"/>
                <a:ea typeface="Tajawal Medium"/>
                <a:cs typeface="Tajawal Medium"/>
                <a:sym typeface="Tajawal Medium"/>
              </a:rPr>
              <a:t>Prepared by Dr. Mohamed Hamouda</a:t>
            </a:r>
            <a:endParaRPr/>
          </a:p>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Lecture 6</a:t>
            </a:r>
            <a:endParaRPr/>
          </a:p>
        </p:txBody>
      </p:sp>
      <p:pic>
        <p:nvPicPr>
          <p:cNvPr id="144" name="Google Shape;144;p3"/>
          <p:cNvPicPr preferRelativeResize="0"/>
          <p:nvPr/>
        </p:nvPicPr>
        <p:blipFill rotWithShape="1">
          <a:blip r:embed="rId6">
            <a:alphaModFix/>
          </a:blip>
          <a:srcRect b="0" l="0" r="0" t="0"/>
          <a:stretch/>
        </p:blipFill>
        <p:spPr>
          <a:xfrm>
            <a:off x="651740" y="4934428"/>
            <a:ext cx="1699476" cy="1524000"/>
          </a:xfrm>
          <a:prstGeom prst="rect">
            <a:avLst/>
          </a:prstGeom>
          <a:noFill/>
          <a:ln>
            <a:noFill/>
          </a:ln>
        </p:spPr>
      </p:pic>
      <p:pic>
        <p:nvPicPr>
          <p:cNvPr id="145" name="Google Shape;145;p3"/>
          <p:cNvPicPr preferRelativeResize="0"/>
          <p:nvPr/>
        </p:nvPicPr>
        <p:blipFill rotWithShape="1">
          <a:blip r:embed="rId7">
            <a:alphaModFix/>
          </a:blip>
          <a:srcRect b="0" l="0" r="0" t="0"/>
          <a:stretch/>
        </p:blipFill>
        <p:spPr>
          <a:xfrm rot="10800000">
            <a:off x="3612444" y="5284188"/>
            <a:ext cx="5882401" cy="1034667"/>
          </a:xfrm>
          <a:prstGeom prst="rect">
            <a:avLst/>
          </a:prstGeom>
          <a:noFill/>
          <a:ln>
            <a:noFill/>
          </a:ln>
        </p:spPr>
      </p:pic>
      <p:sp>
        <p:nvSpPr>
          <p:cNvPr id="146" name="Google Shape;146;p3"/>
          <p:cNvSpPr txBox="1"/>
          <p:nvPr/>
        </p:nvSpPr>
        <p:spPr>
          <a:xfrm>
            <a:off x="3617078" y="5354562"/>
            <a:ext cx="6719886"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small" strike="noStrike">
                <a:solidFill>
                  <a:srgbClr val="862110"/>
                </a:solidFill>
                <a:latin typeface="Arial"/>
                <a:ea typeface="Arial"/>
                <a:cs typeface="Arial"/>
                <a:sym typeface="Arial"/>
              </a:rPr>
              <a:t>Plant Assets, Natural Resources, and Intangibles</a:t>
            </a:r>
            <a:endParaRPr sz="12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4"/>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
        <p:nvSpPr>
          <p:cNvPr id="152" name="Google Shape;152;p4"/>
          <p:cNvSpPr txBox="1"/>
          <p:nvPr/>
        </p:nvSpPr>
        <p:spPr>
          <a:xfrm>
            <a:off x="1600200" y="2939256"/>
            <a:ext cx="7467600" cy="979488"/>
          </a:xfrm>
          <a:prstGeom prst="rect">
            <a:avLst/>
          </a:prstGeom>
          <a:noFill/>
          <a:ln>
            <a:noFill/>
          </a:ln>
        </p:spPr>
        <p:txBody>
          <a:bodyPr anchorCtr="0" anchor="b" bIns="45700" lIns="91425" spcFirstLastPara="1" rIns="91425" wrap="square" tIns="45700">
            <a:normAutofit fontScale="90000" lnSpcReduction="10000"/>
          </a:bodyPr>
          <a:lstStyle/>
          <a:p>
            <a:pPr indent="0" lvl="0" marL="0" marR="0" rtl="0" algn="ctr">
              <a:spcBef>
                <a:spcPts val="0"/>
              </a:spcBef>
              <a:spcAft>
                <a:spcPts val="0"/>
              </a:spcAft>
              <a:buNone/>
            </a:pPr>
            <a:r>
              <a:rPr lang="en-US" sz="3600" cap="small">
                <a:solidFill>
                  <a:srgbClr val="3668C4"/>
                </a:solidFill>
                <a:latin typeface="Arial"/>
                <a:ea typeface="Arial"/>
                <a:cs typeface="Arial"/>
                <a:sym typeface="Arial"/>
              </a:rPr>
              <a:t>Plant Assets, Natural Resources, and Intangibles</a:t>
            </a:r>
            <a:endParaRPr/>
          </a:p>
        </p:txBody>
      </p:sp>
    </p:spTree>
  </p:cSld>
  <p:clrMapOvr>
    <a:masterClrMapping/>
  </p:clrMapOvr>
  <p:transition>
    <p:split orient="ver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grpSp>
        <p:nvGrpSpPr>
          <p:cNvPr id="157" name="Google Shape;157;p5"/>
          <p:cNvGrpSpPr/>
          <p:nvPr/>
        </p:nvGrpSpPr>
        <p:grpSpPr>
          <a:xfrm>
            <a:off x="2913063" y="4973638"/>
            <a:ext cx="6375400" cy="1504950"/>
            <a:chOff x="875" y="3133"/>
            <a:chExt cx="4016" cy="948"/>
          </a:xfrm>
        </p:grpSpPr>
        <p:sp>
          <p:nvSpPr>
            <p:cNvPr id="158" name="Google Shape;158;p5"/>
            <p:cNvSpPr/>
            <p:nvPr/>
          </p:nvSpPr>
          <p:spPr>
            <a:xfrm flipH="1" rot="-5400000">
              <a:off x="2671" y="3205"/>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159" name="Google Shape;159;p5"/>
            <p:cNvSpPr/>
            <p:nvPr/>
          </p:nvSpPr>
          <p:spPr>
            <a:xfrm>
              <a:off x="875" y="3569"/>
              <a:ext cx="4016" cy="512"/>
            </a:xfrm>
            <a:prstGeom prst="roundRect">
              <a:avLst>
                <a:gd fmla="val 12495" name="adj"/>
              </a:avLst>
            </a:prstGeom>
            <a:solidFill>
              <a:schemeClr val="folHlink"/>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CC"/>
                  </a:solidFill>
                  <a:latin typeface="Arial"/>
                  <a:ea typeface="Arial"/>
                  <a:cs typeface="Arial"/>
                  <a:sym typeface="Arial"/>
                </a:rPr>
                <a:t>Called Property, Plant, &amp; Equipment</a:t>
              </a:r>
              <a:endParaRPr/>
            </a:p>
          </p:txBody>
        </p:sp>
      </p:grpSp>
      <p:sp>
        <p:nvSpPr>
          <p:cNvPr id="160" name="Google Shape;160;p5"/>
          <p:cNvSpPr txBox="1"/>
          <p:nvPr>
            <p:ph type="title"/>
          </p:nvPr>
        </p:nvSpPr>
        <p:spPr>
          <a:xfrm>
            <a:off x="406400" y="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Plant Assets</a:t>
            </a:r>
            <a:endParaRPr/>
          </a:p>
        </p:txBody>
      </p:sp>
      <p:grpSp>
        <p:nvGrpSpPr>
          <p:cNvPr id="161" name="Google Shape;161;p5"/>
          <p:cNvGrpSpPr/>
          <p:nvPr/>
        </p:nvGrpSpPr>
        <p:grpSpPr>
          <a:xfrm>
            <a:off x="2913063" y="3635376"/>
            <a:ext cx="6375400" cy="1509713"/>
            <a:chOff x="875" y="2290"/>
            <a:chExt cx="4016" cy="951"/>
          </a:xfrm>
        </p:grpSpPr>
        <p:sp>
          <p:nvSpPr>
            <p:cNvPr id="162" name="Google Shape;162;p5"/>
            <p:cNvSpPr/>
            <p:nvPr/>
          </p:nvSpPr>
          <p:spPr>
            <a:xfrm flipH="1" rot="-5400000">
              <a:off x="2671" y="2362"/>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163" name="Google Shape;163;p5"/>
            <p:cNvSpPr/>
            <p:nvPr/>
          </p:nvSpPr>
          <p:spPr>
            <a:xfrm>
              <a:off x="875" y="2729"/>
              <a:ext cx="4016" cy="512"/>
            </a:xfrm>
            <a:prstGeom prst="roundRect">
              <a:avLst>
                <a:gd fmla="val 12495" name="adj"/>
              </a:avLst>
            </a:prstGeom>
            <a:solidFill>
              <a:srgbClr val="0033CC"/>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Expected to Benefit Future Periods</a:t>
              </a:r>
              <a:endParaRPr/>
            </a:p>
          </p:txBody>
        </p:sp>
      </p:grpSp>
      <p:grpSp>
        <p:nvGrpSpPr>
          <p:cNvPr id="164" name="Google Shape;164;p5"/>
          <p:cNvGrpSpPr/>
          <p:nvPr/>
        </p:nvGrpSpPr>
        <p:grpSpPr>
          <a:xfrm>
            <a:off x="2913063" y="2330450"/>
            <a:ext cx="6375400" cy="1466850"/>
            <a:chOff x="875" y="1468"/>
            <a:chExt cx="4016" cy="924"/>
          </a:xfrm>
        </p:grpSpPr>
        <p:sp>
          <p:nvSpPr>
            <p:cNvPr id="165" name="Google Shape;165;p5"/>
            <p:cNvSpPr/>
            <p:nvPr/>
          </p:nvSpPr>
          <p:spPr>
            <a:xfrm flipH="1" rot="-5400000">
              <a:off x="2671" y="1540"/>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166" name="Google Shape;166;p5"/>
            <p:cNvSpPr/>
            <p:nvPr/>
          </p:nvSpPr>
          <p:spPr>
            <a:xfrm>
              <a:off x="875" y="1880"/>
              <a:ext cx="4016" cy="512"/>
            </a:xfrm>
            <a:prstGeom prst="roundRect">
              <a:avLst>
                <a:gd fmla="val 12495" name="adj"/>
              </a:avLst>
            </a:prstGeom>
            <a:solidFill>
              <a:srgbClr val="9A2F6F"/>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Actively Used in Operations</a:t>
              </a:r>
              <a:endParaRPr/>
            </a:p>
          </p:txBody>
        </p:sp>
      </p:grpSp>
      <p:sp>
        <p:nvSpPr>
          <p:cNvPr id="167" name="Google Shape;167;p5"/>
          <p:cNvSpPr/>
          <p:nvPr/>
        </p:nvSpPr>
        <p:spPr>
          <a:xfrm>
            <a:off x="2913063" y="1600200"/>
            <a:ext cx="6375400" cy="812800"/>
          </a:xfrm>
          <a:prstGeom prst="roundRect">
            <a:avLst>
              <a:gd fmla="val 12495" name="adj"/>
            </a:avLst>
          </a:prstGeom>
          <a:solidFill>
            <a:schemeClr val="accent1"/>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000000"/>
                </a:solidFill>
                <a:latin typeface="Arial"/>
                <a:ea typeface="Arial"/>
                <a:cs typeface="Arial"/>
                <a:sym typeface="Arial"/>
              </a:rPr>
              <a:t>Tangible in Nature</a:t>
            </a:r>
            <a:endParaRPr/>
          </a:p>
        </p:txBody>
      </p:sp>
      <p:sp>
        <p:nvSpPr>
          <p:cNvPr id="168" name="Google Shape;168;p5"/>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64"/>
                                        </p:tgtEl>
                                        <p:attrNameLst>
                                          <p:attrName>style.visibility</p:attrName>
                                        </p:attrNameLst>
                                      </p:cBhvr>
                                      <p:to>
                                        <p:strVal val="visible"/>
                                      </p:to>
                                    </p:set>
                                    <p:animEffect filter="fade" transition="in">
                                      <p:cBhvr>
                                        <p:cTn dur="500"/>
                                        <p:tgtEl>
                                          <p:spTgt spid="16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61"/>
                                        </p:tgtEl>
                                        <p:attrNameLst>
                                          <p:attrName>style.visibility</p:attrName>
                                        </p:attrNameLst>
                                      </p:cBhvr>
                                      <p:to>
                                        <p:strVal val="visible"/>
                                      </p:to>
                                    </p:set>
                                    <p:animEffect filter="fade" transition="in">
                                      <p:cBhvr>
                                        <p:cTn dur="500"/>
                                        <p:tgtEl>
                                          <p:spTgt spid="161"/>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500"/>
                                        <p:tgtEl>
                                          <p:spTgt spid="1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6"/>
          <p:cNvSpPr txBox="1"/>
          <p:nvPr>
            <p:ph type="title"/>
          </p:nvPr>
        </p:nvSpPr>
        <p:spPr>
          <a:xfrm>
            <a:off x="40640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Plant Assets</a:t>
            </a:r>
            <a:endParaRPr/>
          </a:p>
        </p:txBody>
      </p:sp>
      <p:sp>
        <p:nvSpPr>
          <p:cNvPr id="174" name="Google Shape;174;p6"/>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pic>
        <p:nvPicPr>
          <p:cNvPr id="175" name="Google Shape;175;p6"/>
          <p:cNvPicPr preferRelativeResize="0"/>
          <p:nvPr/>
        </p:nvPicPr>
        <p:blipFill rotWithShape="1">
          <a:blip r:embed="rId3">
            <a:alphaModFix/>
          </a:blip>
          <a:srcRect b="0" l="0" r="0" t="0"/>
          <a:stretch/>
        </p:blipFill>
        <p:spPr>
          <a:xfrm>
            <a:off x="1600200" y="1600200"/>
            <a:ext cx="8991600" cy="4605338"/>
          </a:xfrm>
          <a:prstGeom prst="rect">
            <a:avLst/>
          </a:prstGeom>
          <a:noFill/>
          <a:ln>
            <a:noFill/>
          </a:ln>
        </p:spPr>
      </p:pic>
    </p:spTree>
  </p:cSld>
  <p:clrMapOvr>
    <a:masterClrMapping/>
  </p:clrMapOvr>
  <p:transition>
    <p:zoom dir="o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7"/>
          <p:cNvSpPr/>
          <p:nvPr/>
        </p:nvSpPr>
        <p:spPr>
          <a:xfrm>
            <a:off x="4572000" y="2743200"/>
            <a:ext cx="2590800" cy="1295400"/>
          </a:xfrm>
          <a:prstGeom prst="ellipse">
            <a:avLst/>
          </a:prstGeom>
          <a:solidFill>
            <a:srgbClr val="F6E9B4"/>
          </a:solidFill>
          <a:ln cap="flat"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rgbClr val="862110"/>
                </a:solidFill>
                <a:latin typeface="Arial"/>
                <a:ea typeface="Arial"/>
                <a:cs typeface="Arial"/>
                <a:sym typeface="Arial"/>
              </a:rPr>
              <a:t>Acquisition</a:t>
            </a:r>
            <a:br>
              <a:rPr lang="en-US" sz="3200">
                <a:solidFill>
                  <a:srgbClr val="862110"/>
                </a:solidFill>
                <a:latin typeface="Arial"/>
                <a:ea typeface="Arial"/>
                <a:cs typeface="Arial"/>
                <a:sym typeface="Arial"/>
              </a:rPr>
            </a:br>
            <a:r>
              <a:rPr lang="en-US" sz="3200">
                <a:solidFill>
                  <a:srgbClr val="862110"/>
                </a:solidFill>
                <a:latin typeface="Arial"/>
                <a:ea typeface="Arial"/>
                <a:cs typeface="Arial"/>
                <a:sym typeface="Arial"/>
              </a:rPr>
              <a:t>Cost</a:t>
            </a:r>
            <a:endParaRPr/>
          </a:p>
        </p:txBody>
      </p:sp>
      <p:sp>
        <p:nvSpPr>
          <p:cNvPr id="181" name="Google Shape;181;p7"/>
          <p:cNvSpPr/>
          <p:nvPr/>
        </p:nvSpPr>
        <p:spPr>
          <a:xfrm>
            <a:off x="1828801" y="4876801"/>
            <a:ext cx="4416425" cy="1196975"/>
          </a:xfrm>
          <a:prstGeom prst="rect">
            <a:avLst/>
          </a:prstGeom>
          <a:solidFill>
            <a:srgbClr val="244582"/>
          </a:solidFill>
          <a:ln cap="flat" cmpd="sng" w="12700">
            <a:solidFill>
              <a:schemeClr val="dk2"/>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FFFFFF"/>
                </a:solidFill>
                <a:latin typeface="Arial"/>
                <a:ea typeface="Arial"/>
                <a:cs typeface="Arial"/>
                <a:sym typeface="Arial"/>
              </a:rPr>
              <a:t>Acquisition cost </a:t>
            </a:r>
            <a:r>
              <a:rPr i="1" lang="en-US" sz="2400">
                <a:solidFill>
                  <a:srgbClr val="FFFF00"/>
                </a:solidFill>
                <a:latin typeface="Arial"/>
                <a:ea typeface="Arial"/>
                <a:cs typeface="Arial"/>
                <a:sym typeface="Arial"/>
              </a:rPr>
              <a:t>excludes </a:t>
            </a:r>
            <a:r>
              <a:rPr lang="en-US" sz="2400">
                <a:solidFill>
                  <a:srgbClr val="FFFFFF"/>
                </a:solidFill>
                <a:latin typeface="Arial"/>
                <a:ea typeface="Arial"/>
                <a:cs typeface="Arial"/>
                <a:sym typeface="Arial"/>
              </a:rPr>
              <a:t>financing charges and</a:t>
            </a:r>
            <a:br>
              <a:rPr lang="en-US" sz="2400">
                <a:solidFill>
                  <a:srgbClr val="FFFFFF"/>
                </a:solidFill>
                <a:latin typeface="Arial"/>
                <a:ea typeface="Arial"/>
                <a:cs typeface="Arial"/>
                <a:sym typeface="Arial"/>
              </a:rPr>
            </a:br>
            <a:r>
              <a:rPr lang="en-US" sz="2400">
                <a:solidFill>
                  <a:srgbClr val="FFFFFF"/>
                </a:solidFill>
                <a:latin typeface="Arial"/>
                <a:ea typeface="Arial"/>
                <a:cs typeface="Arial"/>
                <a:sym typeface="Arial"/>
              </a:rPr>
              <a:t>cash discounts </a:t>
            </a:r>
            <a:endParaRPr/>
          </a:p>
        </p:txBody>
      </p:sp>
      <p:cxnSp>
        <p:nvCxnSpPr>
          <p:cNvPr id="182" name="Google Shape;182;p7"/>
          <p:cNvCxnSpPr/>
          <p:nvPr/>
        </p:nvCxnSpPr>
        <p:spPr>
          <a:xfrm flipH="1">
            <a:off x="7010400" y="2438400"/>
            <a:ext cx="1295400" cy="685800"/>
          </a:xfrm>
          <a:prstGeom prst="straightConnector1">
            <a:avLst/>
          </a:prstGeom>
          <a:solidFill>
            <a:srgbClr val="244582"/>
          </a:solid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sp>
        <p:nvSpPr>
          <p:cNvPr id="183" name="Google Shape;183;p7"/>
          <p:cNvSpPr/>
          <p:nvPr/>
        </p:nvSpPr>
        <p:spPr>
          <a:xfrm>
            <a:off x="8072439" y="1976439"/>
            <a:ext cx="2371725" cy="1844675"/>
          </a:xfrm>
          <a:prstGeom prst="rect">
            <a:avLst/>
          </a:prstGeom>
          <a:solidFill>
            <a:srgbClr val="244582"/>
          </a:solidFill>
          <a:ln cap="flat" cmpd="sng" w="12700">
            <a:solidFill>
              <a:schemeClr val="dk2"/>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lnSpc>
                <a:spcPct val="95000"/>
              </a:lnSpc>
              <a:spcBef>
                <a:spcPts val="0"/>
              </a:spcBef>
              <a:spcAft>
                <a:spcPts val="0"/>
              </a:spcAft>
              <a:buNone/>
            </a:pPr>
            <a:r>
              <a:rPr lang="en-US" sz="2400">
                <a:solidFill>
                  <a:srgbClr val="FFFFFF"/>
                </a:solidFill>
                <a:latin typeface="Arial"/>
                <a:ea typeface="Arial"/>
                <a:cs typeface="Arial"/>
                <a:sym typeface="Arial"/>
              </a:rPr>
              <a:t>All expenditures needed to prepare the asset for its intended use</a:t>
            </a:r>
            <a:endParaRPr/>
          </a:p>
        </p:txBody>
      </p:sp>
      <p:cxnSp>
        <p:nvCxnSpPr>
          <p:cNvPr id="184" name="Google Shape;184;p7"/>
          <p:cNvCxnSpPr/>
          <p:nvPr/>
        </p:nvCxnSpPr>
        <p:spPr>
          <a:xfrm>
            <a:off x="3276600" y="2362200"/>
            <a:ext cx="1447800" cy="685800"/>
          </a:xfrm>
          <a:prstGeom prst="straightConnector1">
            <a:avLst/>
          </a:prstGeom>
          <a:solidFill>
            <a:srgbClr val="244582"/>
          </a:solid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sp>
        <p:nvSpPr>
          <p:cNvPr id="185" name="Google Shape;185;p7"/>
          <p:cNvSpPr/>
          <p:nvPr/>
        </p:nvSpPr>
        <p:spPr>
          <a:xfrm>
            <a:off x="1884363" y="1884364"/>
            <a:ext cx="1484312" cy="828675"/>
          </a:xfrm>
          <a:prstGeom prst="rect">
            <a:avLst/>
          </a:prstGeom>
          <a:solidFill>
            <a:srgbClr val="244582"/>
          </a:solidFill>
          <a:ln cap="flat" cmpd="sng" w="12700">
            <a:solidFill>
              <a:schemeClr val="dk2"/>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FFFFFF"/>
                </a:solidFill>
                <a:latin typeface="Arial"/>
                <a:ea typeface="Arial"/>
                <a:cs typeface="Arial"/>
                <a:sym typeface="Arial"/>
              </a:rPr>
              <a:t>Purchase</a:t>
            </a:r>
            <a:br>
              <a:rPr lang="en-US" sz="2400">
                <a:solidFill>
                  <a:srgbClr val="FFFFFF"/>
                </a:solidFill>
                <a:latin typeface="Arial"/>
                <a:ea typeface="Arial"/>
                <a:cs typeface="Arial"/>
                <a:sym typeface="Arial"/>
              </a:rPr>
            </a:br>
            <a:r>
              <a:rPr lang="en-US" sz="2400">
                <a:solidFill>
                  <a:srgbClr val="FFFFFF"/>
                </a:solidFill>
                <a:latin typeface="Arial"/>
                <a:ea typeface="Arial"/>
                <a:cs typeface="Arial"/>
                <a:sym typeface="Arial"/>
              </a:rPr>
              <a:t>price</a:t>
            </a:r>
            <a:endParaRPr/>
          </a:p>
        </p:txBody>
      </p:sp>
      <p:sp>
        <p:nvSpPr>
          <p:cNvPr id="186" name="Google Shape;186;p7"/>
          <p:cNvSpPr txBox="1"/>
          <p:nvPr>
            <p:ph type="title"/>
          </p:nvPr>
        </p:nvSpPr>
        <p:spPr>
          <a:xfrm>
            <a:off x="406400" y="-20636"/>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Cost Determination</a:t>
            </a:r>
            <a:endParaRPr/>
          </a:p>
        </p:txBody>
      </p:sp>
      <p:pic>
        <p:nvPicPr>
          <p:cNvPr descr="j0252673" id="187" name="Google Shape;187;p7"/>
          <p:cNvPicPr preferRelativeResize="0"/>
          <p:nvPr/>
        </p:nvPicPr>
        <p:blipFill rotWithShape="1">
          <a:blip r:embed="rId3">
            <a:alphaModFix/>
          </a:blip>
          <a:srcRect b="0" l="0" r="0" t="0"/>
          <a:stretch/>
        </p:blipFill>
        <p:spPr>
          <a:xfrm>
            <a:off x="8077200" y="4495800"/>
            <a:ext cx="2286000" cy="1843088"/>
          </a:xfrm>
          <a:prstGeom prst="rect">
            <a:avLst/>
          </a:prstGeom>
          <a:noFill/>
          <a:ln>
            <a:noFill/>
          </a:ln>
        </p:spPr>
      </p:pic>
      <p:sp>
        <p:nvSpPr>
          <p:cNvPr id="188" name="Google Shape;188;p7"/>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dir="in"/>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8"/>
          <p:cNvSpPr/>
          <p:nvPr/>
        </p:nvSpPr>
        <p:spPr>
          <a:xfrm>
            <a:off x="2438400" y="5784851"/>
            <a:ext cx="7315200" cy="650875"/>
          </a:xfrm>
          <a:prstGeom prst="rect">
            <a:avLst/>
          </a:prstGeom>
          <a:solidFill>
            <a:srgbClr val="244582"/>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3600">
                <a:solidFill>
                  <a:srgbClr val="FFFFFF"/>
                </a:solidFill>
                <a:latin typeface="Arial"/>
                <a:ea typeface="Arial"/>
                <a:cs typeface="Arial"/>
                <a:sym typeface="Arial"/>
              </a:rPr>
              <a:t>Land is </a:t>
            </a:r>
            <a:r>
              <a:rPr lang="en-US" sz="3600">
                <a:solidFill>
                  <a:srgbClr val="FFFF00"/>
                </a:solidFill>
                <a:latin typeface="Arial"/>
                <a:ea typeface="Arial"/>
                <a:cs typeface="Arial"/>
                <a:sym typeface="Arial"/>
              </a:rPr>
              <a:t>not</a:t>
            </a:r>
            <a:r>
              <a:rPr lang="en-US" sz="3600">
                <a:solidFill>
                  <a:srgbClr val="FFFFFF"/>
                </a:solidFill>
                <a:latin typeface="Arial"/>
                <a:ea typeface="Arial"/>
                <a:cs typeface="Arial"/>
                <a:sym typeface="Arial"/>
              </a:rPr>
              <a:t> depreciable.</a:t>
            </a:r>
            <a:endParaRPr/>
          </a:p>
        </p:txBody>
      </p:sp>
      <p:cxnSp>
        <p:nvCxnSpPr>
          <p:cNvPr id="194" name="Google Shape;194;p8"/>
          <p:cNvCxnSpPr/>
          <p:nvPr/>
        </p:nvCxnSpPr>
        <p:spPr>
          <a:xfrm>
            <a:off x="6019800" y="2033588"/>
            <a:ext cx="0" cy="5334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195" name="Google Shape;195;p8"/>
          <p:cNvCxnSpPr/>
          <p:nvPr/>
        </p:nvCxnSpPr>
        <p:spPr>
          <a:xfrm rot="10800000">
            <a:off x="6019800" y="4391025"/>
            <a:ext cx="0" cy="6858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196" name="Google Shape;196;p8"/>
          <p:cNvCxnSpPr/>
          <p:nvPr/>
        </p:nvCxnSpPr>
        <p:spPr>
          <a:xfrm flipH="1" rot="10800000">
            <a:off x="3733800" y="3838575"/>
            <a:ext cx="1066800" cy="4572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197" name="Google Shape;197;p8"/>
          <p:cNvCxnSpPr/>
          <p:nvPr/>
        </p:nvCxnSpPr>
        <p:spPr>
          <a:xfrm flipH="1" rot="10800000">
            <a:off x="7343776" y="2590800"/>
            <a:ext cx="1495425" cy="609600"/>
          </a:xfrm>
          <a:prstGeom prst="straightConnector1">
            <a:avLst/>
          </a:prstGeom>
          <a:noFill/>
          <a:ln cap="flat" cmpd="sng" w="50800">
            <a:solidFill>
              <a:srgbClr val="FF0000"/>
            </a:solidFill>
            <a:prstDash val="solid"/>
            <a:round/>
            <a:headEnd len="med" w="med" type="triangle"/>
            <a:tailEnd len="med" w="med" type="none"/>
          </a:ln>
          <a:effectLst>
            <a:outerShdw rotWithShape="0" algn="ctr" dir="2700000" dist="35921">
              <a:schemeClr val="dk2"/>
            </a:outerShdw>
          </a:effectLst>
        </p:spPr>
      </p:cxnSp>
      <p:cxnSp>
        <p:nvCxnSpPr>
          <p:cNvPr id="198" name="Google Shape;198;p8"/>
          <p:cNvCxnSpPr/>
          <p:nvPr/>
        </p:nvCxnSpPr>
        <p:spPr>
          <a:xfrm>
            <a:off x="3429000" y="2590800"/>
            <a:ext cx="1371600" cy="6096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199" name="Google Shape;199;p8"/>
          <p:cNvCxnSpPr/>
          <p:nvPr/>
        </p:nvCxnSpPr>
        <p:spPr>
          <a:xfrm>
            <a:off x="7343775" y="3810000"/>
            <a:ext cx="1447800" cy="457200"/>
          </a:xfrm>
          <a:prstGeom prst="straightConnector1">
            <a:avLst/>
          </a:prstGeom>
          <a:noFill/>
          <a:ln cap="flat" cmpd="sng" w="50800">
            <a:solidFill>
              <a:srgbClr val="FF0000"/>
            </a:solidFill>
            <a:prstDash val="solid"/>
            <a:round/>
            <a:headEnd len="med" w="med" type="triangle"/>
            <a:tailEnd len="med" w="med" type="none"/>
          </a:ln>
          <a:effectLst>
            <a:outerShdw rotWithShape="0" algn="ctr" dir="2700000" dist="35921">
              <a:schemeClr val="dk2"/>
            </a:outerShdw>
          </a:effectLst>
        </p:spPr>
      </p:cxnSp>
      <p:sp>
        <p:nvSpPr>
          <p:cNvPr id="200" name="Google Shape;200;p8"/>
          <p:cNvSpPr/>
          <p:nvPr/>
        </p:nvSpPr>
        <p:spPr>
          <a:xfrm>
            <a:off x="2003426" y="2101851"/>
            <a:ext cx="1484313" cy="828675"/>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Purchase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price</a:t>
            </a:r>
            <a:endParaRPr/>
          </a:p>
        </p:txBody>
      </p:sp>
      <p:sp>
        <p:nvSpPr>
          <p:cNvPr id="201" name="Google Shape;201;p8"/>
          <p:cNvSpPr/>
          <p:nvPr/>
        </p:nvSpPr>
        <p:spPr>
          <a:xfrm>
            <a:off x="1716089" y="3733801"/>
            <a:ext cx="1963737" cy="828675"/>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Real estate</a:t>
            </a:r>
            <a:endParaRPr/>
          </a:p>
          <a:p>
            <a:pPr indent="0" lvl="0" marL="0" marR="0" rtl="0" algn="ctr">
              <a:spcBef>
                <a:spcPts val="0"/>
              </a:spcBef>
              <a:spcAft>
                <a:spcPts val="0"/>
              </a:spcAft>
              <a:buNone/>
            </a:pPr>
            <a:r>
              <a:rPr lang="en-US" sz="2400">
                <a:solidFill>
                  <a:srgbClr val="862110"/>
                </a:solidFill>
                <a:latin typeface="Arial"/>
                <a:ea typeface="Arial"/>
                <a:cs typeface="Arial"/>
                <a:sym typeface="Arial"/>
              </a:rPr>
              <a:t>commissions</a:t>
            </a:r>
            <a:endParaRPr/>
          </a:p>
        </p:txBody>
      </p:sp>
      <p:sp>
        <p:nvSpPr>
          <p:cNvPr id="202" name="Google Shape;202;p8"/>
          <p:cNvSpPr/>
          <p:nvPr/>
        </p:nvSpPr>
        <p:spPr>
          <a:xfrm>
            <a:off x="4121150" y="1566864"/>
            <a:ext cx="3613150" cy="458787"/>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Title insurance premiums</a:t>
            </a:r>
            <a:endParaRPr/>
          </a:p>
        </p:txBody>
      </p:sp>
      <p:sp>
        <p:nvSpPr>
          <p:cNvPr id="203" name="Google Shape;203;p8"/>
          <p:cNvSpPr/>
          <p:nvPr/>
        </p:nvSpPr>
        <p:spPr>
          <a:xfrm>
            <a:off x="8697913" y="2182814"/>
            <a:ext cx="1657350" cy="828675"/>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Delinquent</a:t>
            </a:r>
            <a:endParaRPr/>
          </a:p>
          <a:p>
            <a:pPr indent="0" lvl="0" marL="0" marR="0" rtl="0" algn="ctr">
              <a:spcBef>
                <a:spcPts val="0"/>
              </a:spcBef>
              <a:spcAft>
                <a:spcPts val="0"/>
              </a:spcAft>
              <a:buNone/>
            </a:pPr>
            <a:r>
              <a:rPr lang="en-US" sz="2400">
                <a:solidFill>
                  <a:srgbClr val="862110"/>
                </a:solidFill>
                <a:latin typeface="Arial"/>
                <a:ea typeface="Arial"/>
                <a:cs typeface="Arial"/>
                <a:sym typeface="Arial"/>
              </a:rPr>
              <a:t>taxes</a:t>
            </a:r>
            <a:endParaRPr/>
          </a:p>
        </p:txBody>
      </p:sp>
      <p:sp>
        <p:nvSpPr>
          <p:cNvPr id="204" name="Google Shape;204;p8"/>
          <p:cNvSpPr/>
          <p:nvPr/>
        </p:nvSpPr>
        <p:spPr>
          <a:xfrm>
            <a:off x="8748714" y="3733801"/>
            <a:ext cx="1552575" cy="828675"/>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Surveying</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fees</a:t>
            </a:r>
            <a:endParaRPr/>
          </a:p>
        </p:txBody>
      </p:sp>
      <p:sp>
        <p:nvSpPr>
          <p:cNvPr id="205" name="Google Shape;205;p8"/>
          <p:cNvSpPr/>
          <p:nvPr/>
        </p:nvSpPr>
        <p:spPr>
          <a:xfrm>
            <a:off x="3849688" y="4914900"/>
            <a:ext cx="4157662" cy="458788"/>
          </a:xfrm>
          <a:prstGeom prst="rect">
            <a:avLst/>
          </a:prstGeom>
          <a:solidFill>
            <a:srgbClr val="FFFFCC"/>
          </a:solidFill>
          <a:ln cap="flat" cmpd="sng" w="12700">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Title search and transfer fees</a:t>
            </a:r>
            <a:endParaRPr/>
          </a:p>
        </p:txBody>
      </p:sp>
      <p:sp>
        <p:nvSpPr>
          <p:cNvPr id="206" name="Google Shape;206;p8"/>
          <p:cNvSpPr txBox="1"/>
          <p:nvPr>
            <p:ph type="title"/>
          </p:nvPr>
        </p:nvSpPr>
        <p:spPr>
          <a:xfrm>
            <a:off x="406400" y="-26988"/>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Land</a:t>
            </a:r>
            <a:endParaRPr/>
          </a:p>
        </p:txBody>
      </p:sp>
      <p:pic>
        <p:nvPicPr>
          <p:cNvPr descr="j0286717" id="207" name="Google Shape;207;p8"/>
          <p:cNvPicPr preferRelativeResize="0"/>
          <p:nvPr/>
        </p:nvPicPr>
        <p:blipFill rotWithShape="1">
          <a:blip r:embed="rId3">
            <a:alphaModFix/>
          </a:blip>
          <a:srcRect b="0" l="0" r="0" t="0"/>
          <a:stretch/>
        </p:blipFill>
        <p:spPr>
          <a:xfrm>
            <a:off x="5257800" y="2895600"/>
            <a:ext cx="1524000" cy="1123950"/>
          </a:xfrm>
          <a:prstGeom prst="rect">
            <a:avLst/>
          </a:prstGeom>
          <a:noFill/>
          <a:ln>
            <a:noFill/>
          </a:ln>
        </p:spPr>
      </p:pic>
      <p:sp>
        <p:nvSpPr>
          <p:cNvPr id="208" name="Google Shape;208;p8"/>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dir="in"/>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9"/>
          <p:cNvSpPr txBox="1"/>
          <p:nvPr>
            <p:ph type="title"/>
          </p:nvPr>
        </p:nvSpPr>
        <p:spPr>
          <a:xfrm>
            <a:off x="406400" y="-762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Land Improvements</a:t>
            </a:r>
            <a:endParaRPr/>
          </a:p>
        </p:txBody>
      </p:sp>
      <p:sp>
        <p:nvSpPr>
          <p:cNvPr id="214" name="Google Shape;214;p9"/>
          <p:cNvSpPr txBox="1"/>
          <p:nvPr/>
        </p:nvSpPr>
        <p:spPr>
          <a:xfrm>
            <a:off x="1905000" y="1905000"/>
            <a:ext cx="8305800" cy="1066800"/>
          </a:xfrm>
          <a:prstGeom prst="rect">
            <a:avLst/>
          </a:prstGeom>
          <a:solidFill>
            <a:schemeClr val="accent2"/>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lang="en-US" sz="3200">
                <a:solidFill>
                  <a:srgbClr val="000000"/>
                </a:solidFill>
                <a:latin typeface="Calibri"/>
                <a:ea typeface="Calibri"/>
                <a:cs typeface="Calibri"/>
                <a:sym typeface="Calibri"/>
              </a:rPr>
              <a:t>Parking lots, driveways, fences, walks, shrubs, and lighting systems.</a:t>
            </a:r>
            <a:endParaRPr/>
          </a:p>
        </p:txBody>
      </p:sp>
      <p:sp>
        <p:nvSpPr>
          <p:cNvPr id="215" name="Google Shape;215;p9"/>
          <p:cNvSpPr/>
          <p:nvPr/>
        </p:nvSpPr>
        <p:spPr>
          <a:xfrm>
            <a:off x="3886200" y="3505200"/>
            <a:ext cx="4343400" cy="2438400"/>
          </a:xfrm>
          <a:prstGeom prst="ellipse">
            <a:avLst/>
          </a:prstGeom>
          <a:solidFill>
            <a:srgbClr val="E65C0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rgbClr val="FFFFFF"/>
                </a:solidFill>
                <a:latin typeface="Calibri"/>
                <a:ea typeface="Calibri"/>
                <a:cs typeface="Calibri"/>
                <a:sym typeface="Calibri"/>
              </a:rPr>
              <a:t>Depreciate</a:t>
            </a:r>
            <a:br>
              <a:rPr lang="en-US" sz="3200">
                <a:solidFill>
                  <a:srgbClr val="FFFFFF"/>
                </a:solidFill>
                <a:latin typeface="Calibri"/>
                <a:ea typeface="Calibri"/>
                <a:cs typeface="Calibri"/>
                <a:sym typeface="Calibri"/>
              </a:rPr>
            </a:br>
            <a:r>
              <a:rPr lang="en-US" sz="3200">
                <a:solidFill>
                  <a:srgbClr val="FFFFFF"/>
                </a:solidFill>
                <a:latin typeface="Calibri"/>
                <a:ea typeface="Calibri"/>
                <a:cs typeface="Calibri"/>
                <a:sym typeface="Calibri"/>
              </a:rPr>
              <a:t>over useful life of improvements.</a:t>
            </a:r>
            <a:endParaRPr/>
          </a:p>
        </p:txBody>
      </p:sp>
      <p:sp>
        <p:nvSpPr>
          <p:cNvPr id="216" name="Google Shape;216;p9"/>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trips dir="rd"/>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cxnSp>
        <p:nvCxnSpPr>
          <p:cNvPr id="221" name="Google Shape;221;p10"/>
          <p:cNvCxnSpPr/>
          <p:nvPr/>
        </p:nvCxnSpPr>
        <p:spPr>
          <a:xfrm rot="10800000">
            <a:off x="7467600" y="3886200"/>
            <a:ext cx="533400" cy="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22" name="Google Shape;222;p10"/>
          <p:cNvCxnSpPr/>
          <p:nvPr/>
        </p:nvCxnSpPr>
        <p:spPr>
          <a:xfrm flipH="1" rot="10800000">
            <a:off x="7162800" y="2209800"/>
            <a:ext cx="1524000" cy="762000"/>
          </a:xfrm>
          <a:prstGeom prst="straightConnector1">
            <a:avLst/>
          </a:prstGeom>
          <a:noFill/>
          <a:ln cap="flat" cmpd="sng" w="50800">
            <a:solidFill>
              <a:srgbClr val="FF0000"/>
            </a:solidFill>
            <a:prstDash val="solid"/>
            <a:round/>
            <a:headEnd len="med" w="med" type="triangle"/>
            <a:tailEnd len="med" w="med" type="none"/>
          </a:ln>
          <a:effectLst>
            <a:outerShdw rotWithShape="0" algn="ctr" dir="2700000" dist="35921">
              <a:schemeClr val="dk2"/>
            </a:outerShdw>
          </a:effectLst>
        </p:spPr>
      </p:cxnSp>
      <p:cxnSp>
        <p:nvCxnSpPr>
          <p:cNvPr id="223" name="Google Shape;223;p10"/>
          <p:cNvCxnSpPr/>
          <p:nvPr/>
        </p:nvCxnSpPr>
        <p:spPr>
          <a:xfrm>
            <a:off x="5181600" y="2438400"/>
            <a:ext cx="685800" cy="6096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24" name="Google Shape;224;p10"/>
          <p:cNvCxnSpPr/>
          <p:nvPr/>
        </p:nvCxnSpPr>
        <p:spPr>
          <a:xfrm rot="10800000">
            <a:off x="6096000" y="4953000"/>
            <a:ext cx="0" cy="6096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25" name="Google Shape;225;p10"/>
          <p:cNvCxnSpPr/>
          <p:nvPr/>
        </p:nvCxnSpPr>
        <p:spPr>
          <a:xfrm>
            <a:off x="3733800" y="4008438"/>
            <a:ext cx="1143000" cy="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sp>
        <p:nvSpPr>
          <p:cNvPr id="226" name="Google Shape;226;p10"/>
          <p:cNvSpPr/>
          <p:nvPr/>
        </p:nvSpPr>
        <p:spPr>
          <a:xfrm>
            <a:off x="2209800" y="1828800"/>
            <a:ext cx="3105150" cy="831850"/>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Cost of purchase or construction</a:t>
            </a:r>
            <a:endParaRPr/>
          </a:p>
        </p:txBody>
      </p:sp>
      <p:sp>
        <p:nvSpPr>
          <p:cNvPr id="227" name="Google Shape;227;p10"/>
          <p:cNvSpPr/>
          <p:nvPr/>
        </p:nvSpPr>
        <p:spPr>
          <a:xfrm>
            <a:off x="2095501" y="3592514"/>
            <a:ext cx="1604963" cy="828675"/>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Brokerage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fees</a:t>
            </a:r>
            <a:endParaRPr/>
          </a:p>
        </p:txBody>
      </p:sp>
      <p:sp>
        <p:nvSpPr>
          <p:cNvPr id="228" name="Google Shape;228;p10"/>
          <p:cNvSpPr/>
          <p:nvPr/>
        </p:nvSpPr>
        <p:spPr>
          <a:xfrm>
            <a:off x="5562601" y="5486400"/>
            <a:ext cx="987425" cy="458788"/>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Taxes</a:t>
            </a:r>
            <a:endParaRPr/>
          </a:p>
        </p:txBody>
      </p:sp>
      <p:sp>
        <p:nvSpPr>
          <p:cNvPr id="229" name="Google Shape;229;p10"/>
          <p:cNvSpPr/>
          <p:nvPr/>
        </p:nvSpPr>
        <p:spPr>
          <a:xfrm>
            <a:off x="8355013" y="1954214"/>
            <a:ext cx="1420812" cy="458787"/>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Title fees</a:t>
            </a:r>
            <a:endParaRPr/>
          </a:p>
        </p:txBody>
      </p:sp>
      <p:sp>
        <p:nvSpPr>
          <p:cNvPr id="230" name="Google Shape;230;p10"/>
          <p:cNvSpPr/>
          <p:nvPr/>
        </p:nvSpPr>
        <p:spPr>
          <a:xfrm>
            <a:off x="8016875" y="3617914"/>
            <a:ext cx="1995488" cy="458787"/>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Attorney fees</a:t>
            </a:r>
            <a:endParaRPr/>
          </a:p>
        </p:txBody>
      </p:sp>
      <p:sp>
        <p:nvSpPr>
          <p:cNvPr id="231" name="Google Shape;231;p10"/>
          <p:cNvSpPr txBox="1"/>
          <p:nvPr>
            <p:ph type="title"/>
          </p:nvPr>
        </p:nvSpPr>
        <p:spPr>
          <a:xfrm>
            <a:off x="470694" y="-13493"/>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Buildings</a:t>
            </a:r>
            <a:endParaRPr/>
          </a:p>
        </p:txBody>
      </p:sp>
      <p:pic>
        <p:nvPicPr>
          <p:cNvPr descr="j0150022" id="232" name="Google Shape;232;p10"/>
          <p:cNvPicPr preferRelativeResize="0"/>
          <p:nvPr/>
        </p:nvPicPr>
        <p:blipFill rotWithShape="1">
          <a:blip r:embed="rId3">
            <a:alphaModFix/>
          </a:blip>
          <a:srcRect b="0" l="0" r="0" t="0"/>
          <a:stretch/>
        </p:blipFill>
        <p:spPr>
          <a:xfrm>
            <a:off x="5029200" y="3124200"/>
            <a:ext cx="2262188" cy="1695450"/>
          </a:xfrm>
          <a:prstGeom prst="rect">
            <a:avLst/>
          </a:prstGeom>
          <a:noFill/>
          <a:ln>
            <a:noFill/>
          </a:ln>
        </p:spPr>
      </p:pic>
      <p:sp>
        <p:nvSpPr>
          <p:cNvPr id="233" name="Google Shape;233;p10"/>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zoom dir="in"/>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cxnSp>
        <p:nvCxnSpPr>
          <p:cNvPr id="238" name="Google Shape;238;p11"/>
          <p:cNvCxnSpPr/>
          <p:nvPr/>
        </p:nvCxnSpPr>
        <p:spPr>
          <a:xfrm rot="10800000">
            <a:off x="7537450" y="4008438"/>
            <a:ext cx="533400" cy="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39" name="Google Shape;239;p11"/>
          <p:cNvCxnSpPr/>
          <p:nvPr/>
        </p:nvCxnSpPr>
        <p:spPr>
          <a:xfrm rot="10800000">
            <a:off x="7086600" y="5105400"/>
            <a:ext cx="1066800" cy="5334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40" name="Google Shape;240;p11"/>
          <p:cNvCxnSpPr/>
          <p:nvPr/>
        </p:nvCxnSpPr>
        <p:spPr>
          <a:xfrm flipH="1" rot="10800000">
            <a:off x="7010400" y="2667000"/>
            <a:ext cx="838200" cy="381000"/>
          </a:xfrm>
          <a:prstGeom prst="straightConnector1">
            <a:avLst/>
          </a:prstGeom>
          <a:noFill/>
          <a:ln cap="flat" cmpd="sng" w="50800">
            <a:solidFill>
              <a:srgbClr val="FF0000"/>
            </a:solidFill>
            <a:prstDash val="solid"/>
            <a:round/>
            <a:headEnd len="med" w="med" type="triangle"/>
            <a:tailEnd len="med" w="med" type="none"/>
          </a:ln>
          <a:effectLst>
            <a:outerShdw rotWithShape="0" algn="ctr" dir="2700000" dist="35921">
              <a:schemeClr val="dk2"/>
            </a:outerShdw>
          </a:effectLst>
        </p:spPr>
      </p:cxnSp>
      <p:cxnSp>
        <p:nvCxnSpPr>
          <p:cNvPr id="241" name="Google Shape;241;p11"/>
          <p:cNvCxnSpPr/>
          <p:nvPr/>
        </p:nvCxnSpPr>
        <p:spPr>
          <a:xfrm>
            <a:off x="3657600" y="2514600"/>
            <a:ext cx="1371600" cy="6096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242" name="Google Shape;242;p11"/>
          <p:cNvCxnSpPr/>
          <p:nvPr/>
        </p:nvCxnSpPr>
        <p:spPr>
          <a:xfrm flipH="1" rot="10800000">
            <a:off x="3276600" y="4267200"/>
            <a:ext cx="1371600" cy="6858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sp>
        <p:nvSpPr>
          <p:cNvPr id="243" name="Google Shape;243;p11"/>
          <p:cNvSpPr/>
          <p:nvPr/>
        </p:nvSpPr>
        <p:spPr>
          <a:xfrm>
            <a:off x="2387601" y="2182814"/>
            <a:ext cx="1484313" cy="828675"/>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Purchase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price</a:t>
            </a:r>
            <a:endParaRPr/>
          </a:p>
        </p:txBody>
      </p:sp>
      <p:sp>
        <p:nvSpPr>
          <p:cNvPr id="244" name="Google Shape;244;p11"/>
          <p:cNvSpPr/>
          <p:nvPr/>
        </p:nvSpPr>
        <p:spPr>
          <a:xfrm>
            <a:off x="1835150" y="4953001"/>
            <a:ext cx="2427288" cy="1196975"/>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Installing,</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assembling, and</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testing</a:t>
            </a:r>
            <a:endParaRPr/>
          </a:p>
        </p:txBody>
      </p:sp>
      <p:sp>
        <p:nvSpPr>
          <p:cNvPr id="245" name="Google Shape;245;p11"/>
          <p:cNvSpPr/>
          <p:nvPr/>
        </p:nvSpPr>
        <p:spPr>
          <a:xfrm>
            <a:off x="7881938" y="5192714"/>
            <a:ext cx="2324100" cy="828675"/>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Insurance while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in transit</a:t>
            </a:r>
            <a:endParaRPr/>
          </a:p>
        </p:txBody>
      </p:sp>
      <p:sp>
        <p:nvSpPr>
          <p:cNvPr id="246" name="Google Shape;246;p11"/>
          <p:cNvSpPr/>
          <p:nvPr/>
        </p:nvSpPr>
        <p:spPr>
          <a:xfrm>
            <a:off x="7742239" y="2411414"/>
            <a:ext cx="987425" cy="458787"/>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Taxes</a:t>
            </a:r>
            <a:endParaRPr/>
          </a:p>
        </p:txBody>
      </p:sp>
      <p:sp>
        <p:nvSpPr>
          <p:cNvPr id="247" name="Google Shape;247;p11"/>
          <p:cNvSpPr/>
          <p:nvPr/>
        </p:nvSpPr>
        <p:spPr>
          <a:xfrm>
            <a:off x="8096251" y="3592514"/>
            <a:ext cx="2157413" cy="828675"/>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Transportation</a:t>
            </a:r>
            <a:endParaRPr/>
          </a:p>
          <a:p>
            <a:pPr indent="0" lvl="0" marL="0" marR="0" rtl="0" algn="ctr">
              <a:spcBef>
                <a:spcPts val="0"/>
              </a:spcBef>
              <a:spcAft>
                <a:spcPts val="0"/>
              </a:spcAft>
              <a:buNone/>
            </a:pPr>
            <a:r>
              <a:rPr lang="en-US" sz="2400">
                <a:solidFill>
                  <a:srgbClr val="862110"/>
                </a:solidFill>
                <a:latin typeface="Arial"/>
                <a:ea typeface="Arial"/>
                <a:cs typeface="Arial"/>
                <a:sym typeface="Arial"/>
              </a:rPr>
              <a:t>charges</a:t>
            </a:r>
            <a:endParaRPr/>
          </a:p>
        </p:txBody>
      </p:sp>
      <p:sp>
        <p:nvSpPr>
          <p:cNvPr id="248" name="Google Shape;248;p11"/>
          <p:cNvSpPr txBox="1"/>
          <p:nvPr>
            <p:ph type="title"/>
          </p:nvPr>
        </p:nvSpPr>
        <p:spPr>
          <a:xfrm>
            <a:off x="406400" y="-90486"/>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Machinery and Equipment</a:t>
            </a:r>
            <a:endParaRPr/>
          </a:p>
        </p:txBody>
      </p:sp>
      <p:pic>
        <p:nvPicPr>
          <p:cNvPr descr="IN00083_" id="249" name="Google Shape;249;p11"/>
          <p:cNvPicPr preferRelativeResize="0"/>
          <p:nvPr/>
        </p:nvPicPr>
        <p:blipFill rotWithShape="1">
          <a:blip r:embed="rId3">
            <a:alphaModFix/>
          </a:blip>
          <a:srcRect b="0" l="0" r="0" t="0"/>
          <a:stretch/>
        </p:blipFill>
        <p:spPr>
          <a:xfrm>
            <a:off x="4724400" y="3048000"/>
            <a:ext cx="2667000" cy="1930400"/>
          </a:xfrm>
          <a:prstGeom prst="rect">
            <a:avLst/>
          </a:prstGeom>
          <a:noFill/>
          <a:ln>
            <a:noFill/>
          </a:ln>
        </p:spPr>
      </p:pic>
      <p:sp>
        <p:nvSpPr>
          <p:cNvPr id="250" name="Google Shape;250;p11"/>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zoom dir="in"/>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2"/>
          <p:cNvSpPr txBox="1"/>
          <p:nvPr>
            <p:ph type="title"/>
          </p:nvPr>
        </p:nvSpPr>
        <p:spPr>
          <a:xfrm>
            <a:off x="40640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Lump-Sum Asset Purchase</a:t>
            </a:r>
            <a:endParaRPr/>
          </a:p>
        </p:txBody>
      </p:sp>
      <p:sp>
        <p:nvSpPr>
          <p:cNvPr id="256" name="Google Shape;256;p12"/>
          <p:cNvSpPr txBox="1"/>
          <p:nvPr>
            <p:ph idx="4294967295" type="body"/>
          </p:nvPr>
        </p:nvSpPr>
        <p:spPr>
          <a:xfrm>
            <a:off x="1828800" y="2525714"/>
            <a:ext cx="8534400" cy="1876425"/>
          </a:xfrm>
          <a:prstGeom prst="rect">
            <a:avLst/>
          </a:prstGeom>
          <a:solidFill>
            <a:srgbClr val="EA6D59"/>
          </a:solidFill>
          <a:ln cap="flat"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t" bIns="44450" lIns="90475" spcFirstLastPara="1" rIns="90475" wrap="square" tIns="44450">
            <a:noAutofit/>
          </a:bodyPr>
          <a:lstStyle/>
          <a:p>
            <a:pPr indent="0" lvl="0" marL="0" rtl="0" algn="l">
              <a:spcBef>
                <a:spcPts val="0"/>
              </a:spcBef>
              <a:spcAft>
                <a:spcPts val="0"/>
              </a:spcAft>
              <a:buClr>
                <a:schemeClr val="dk1"/>
              </a:buClr>
              <a:buSzPts val="1800"/>
              <a:buNone/>
            </a:pPr>
            <a:r>
              <a:rPr lang="en-US" sz="2400">
                <a:solidFill>
                  <a:schemeClr val="dk1"/>
                </a:solidFill>
                <a:latin typeface="Calibri"/>
                <a:ea typeface="Calibri"/>
                <a:cs typeface="Calibri"/>
                <a:sym typeface="Calibri"/>
              </a:rPr>
              <a:t>CarMax </a:t>
            </a:r>
            <a:r>
              <a:rPr lang="en-US" sz="2400">
                <a:solidFill>
                  <a:schemeClr val="dk1"/>
                </a:solidFill>
                <a:latin typeface="Arial"/>
                <a:ea typeface="Arial"/>
                <a:cs typeface="Arial"/>
                <a:sym typeface="Arial"/>
              </a:rPr>
              <a:t>paid $90,000 cash to acquire a group of items consisting of land appraised at $30,000, land improvements appraised at $10,000, and a building appraised at $60,000. The $90,000 cost will be allocated on the basis of appraised values as shown:</a:t>
            </a:r>
            <a:endParaRPr/>
          </a:p>
        </p:txBody>
      </p:sp>
      <p:sp>
        <p:nvSpPr>
          <p:cNvPr id="257" name="Google Shape;257;p12"/>
          <p:cNvSpPr txBox="1"/>
          <p:nvPr/>
        </p:nvSpPr>
        <p:spPr>
          <a:xfrm>
            <a:off x="1828800" y="1524001"/>
            <a:ext cx="8458200" cy="830263"/>
          </a:xfrm>
          <a:prstGeom prst="rect">
            <a:avLst/>
          </a:prstGeom>
          <a:solidFill>
            <a:srgbClr val="FFFFCC"/>
          </a:solidFill>
          <a:ln cap="flat" cmpd="sng" w="9525">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rgbClr val="663300"/>
                </a:solidFill>
                <a:latin typeface="Arial"/>
                <a:ea typeface="Arial"/>
                <a:cs typeface="Arial"/>
                <a:sym typeface="Arial"/>
              </a:rPr>
              <a:t>The total cost of a combined purchase of land and building is separated on the basis of their </a:t>
            </a:r>
            <a:r>
              <a:rPr lang="en-US" sz="2400">
                <a:solidFill>
                  <a:srgbClr val="0033CC"/>
                </a:solidFill>
                <a:latin typeface="Arial"/>
                <a:ea typeface="Arial"/>
                <a:cs typeface="Arial"/>
                <a:sym typeface="Arial"/>
              </a:rPr>
              <a:t>relative fair market values</a:t>
            </a:r>
            <a:r>
              <a:rPr lang="en-US" sz="2400">
                <a:solidFill>
                  <a:srgbClr val="663300"/>
                </a:solidFill>
                <a:latin typeface="Arial"/>
                <a:ea typeface="Arial"/>
                <a:cs typeface="Arial"/>
                <a:sym typeface="Arial"/>
              </a:rPr>
              <a:t>.</a:t>
            </a:r>
            <a:endParaRPr/>
          </a:p>
        </p:txBody>
      </p:sp>
      <p:pic>
        <p:nvPicPr>
          <p:cNvPr descr="Lump-sum purchase.png" id="258" name="Google Shape;258;p12"/>
          <p:cNvPicPr preferRelativeResize="0"/>
          <p:nvPr/>
        </p:nvPicPr>
        <p:blipFill rotWithShape="1">
          <a:blip r:embed="rId3">
            <a:alphaModFix/>
          </a:blip>
          <a:srcRect b="0" l="0" r="0" t="0"/>
          <a:stretch/>
        </p:blipFill>
        <p:spPr>
          <a:xfrm>
            <a:off x="1752601" y="4572000"/>
            <a:ext cx="8666163" cy="1752600"/>
          </a:xfrm>
          <a:prstGeom prst="rect">
            <a:avLst/>
          </a:prstGeom>
          <a:noFill/>
          <a:ln>
            <a:noFill/>
          </a:ln>
        </p:spPr>
      </p:pic>
      <p:sp>
        <p:nvSpPr>
          <p:cNvPr id="259" name="Google Shape;259;p12"/>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zoom dir="o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3"/>
          <p:cNvSpPr/>
          <p:nvPr/>
        </p:nvSpPr>
        <p:spPr>
          <a:xfrm>
            <a:off x="5562600" y="2971800"/>
            <a:ext cx="1017588" cy="1143000"/>
          </a:xfrm>
          <a:custGeom>
            <a:rect b="b" l="l" r="r" t="t"/>
            <a:pathLst>
              <a:path extrusionOk="0" h="529" w="625">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cap="rnd"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65" name="Google Shape;265;p13"/>
          <p:cNvSpPr/>
          <p:nvPr/>
        </p:nvSpPr>
        <p:spPr>
          <a:xfrm>
            <a:off x="1828800" y="1981200"/>
            <a:ext cx="8343900" cy="1377950"/>
          </a:xfrm>
          <a:prstGeom prst="rect">
            <a:avLst/>
          </a:prstGeom>
          <a:solidFill>
            <a:srgbClr val="FFE635"/>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lnSpc>
                <a:spcPct val="90000"/>
              </a:lnSpc>
              <a:spcBef>
                <a:spcPts val="0"/>
              </a:spcBef>
              <a:spcAft>
                <a:spcPts val="0"/>
              </a:spcAft>
              <a:buNone/>
            </a:pPr>
            <a:r>
              <a:rPr lang="en-US" sz="3100">
                <a:solidFill>
                  <a:srgbClr val="862110"/>
                </a:solidFill>
                <a:latin typeface="Arial"/>
                <a:ea typeface="Arial"/>
                <a:cs typeface="Arial"/>
                <a:sym typeface="Arial"/>
              </a:rPr>
              <a:t>Depreciation is the process of allocating the cost of a plant asset to expense in the accounting periods benefiting from its use. </a:t>
            </a:r>
            <a:endParaRPr/>
          </a:p>
        </p:txBody>
      </p:sp>
      <p:grpSp>
        <p:nvGrpSpPr>
          <p:cNvPr id="266" name="Google Shape;266;p13"/>
          <p:cNvGrpSpPr/>
          <p:nvPr/>
        </p:nvGrpSpPr>
        <p:grpSpPr>
          <a:xfrm>
            <a:off x="4976813" y="4175127"/>
            <a:ext cx="2286000" cy="992188"/>
            <a:chOff x="2175" y="2977"/>
            <a:chExt cx="1440" cy="625"/>
          </a:xfrm>
        </p:grpSpPr>
        <p:cxnSp>
          <p:nvCxnSpPr>
            <p:cNvPr id="267" name="Google Shape;267;p13"/>
            <p:cNvCxnSpPr/>
            <p:nvPr/>
          </p:nvCxnSpPr>
          <p:spPr>
            <a:xfrm>
              <a:off x="2175" y="3264"/>
              <a:ext cx="1440" cy="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sp>
          <p:nvSpPr>
            <p:cNvPr id="268" name="Google Shape;268;p13"/>
            <p:cNvSpPr/>
            <p:nvPr/>
          </p:nvSpPr>
          <p:spPr>
            <a:xfrm>
              <a:off x="2545" y="2977"/>
              <a:ext cx="622" cy="289"/>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 Cost</a:t>
              </a:r>
              <a:endParaRPr/>
            </a:p>
          </p:txBody>
        </p:sp>
        <p:sp>
          <p:nvSpPr>
            <p:cNvPr id="269" name="Google Shape;269;p13"/>
            <p:cNvSpPr/>
            <p:nvPr/>
          </p:nvSpPr>
          <p:spPr>
            <a:xfrm>
              <a:off x="2338" y="3313"/>
              <a:ext cx="1054" cy="289"/>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Allocation</a:t>
              </a:r>
              <a:endParaRPr/>
            </a:p>
          </p:txBody>
        </p:sp>
      </p:grpSp>
      <p:grpSp>
        <p:nvGrpSpPr>
          <p:cNvPr id="270" name="Google Shape;270;p13"/>
          <p:cNvGrpSpPr/>
          <p:nvPr/>
        </p:nvGrpSpPr>
        <p:grpSpPr>
          <a:xfrm>
            <a:off x="2311400" y="3754439"/>
            <a:ext cx="2311400" cy="1965325"/>
            <a:chOff x="496" y="2365"/>
            <a:chExt cx="1456" cy="1238"/>
          </a:xfrm>
        </p:grpSpPr>
        <p:sp>
          <p:nvSpPr>
            <p:cNvPr id="271" name="Google Shape;271;p13"/>
            <p:cNvSpPr/>
            <p:nvPr/>
          </p:nvSpPr>
          <p:spPr>
            <a:xfrm>
              <a:off x="496" y="2693"/>
              <a:ext cx="1456" cy="544"/>
            </a:xfrm>
            <a:prstGeom prst="rect">
              <a:avLst/>
            </a:prstGeom>
            <a:solidFill>
              <a:srgbClr val="FF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663300"/>
                  </a:solidFill>
                  <a:latin typeface="Arial"/>
                  <a:ea typeface="Arial"/>
                  <a:cs typeface="Arial"/>
                  <a:sym typeface="Arial"/>
                </a:rPr>
                <a:t>Acquisition</a:t>
              </a:r>
              <a:br>
                <a:rPr lang="en-US" sz="2800">
                  <a:solidFill>
                    <a:srgbClr val="663300"/>
                  </a:solidFill>
                  <a:latin typeface="Arial"/>
                  <a:ea typeface="Arial"/>
                  <a:cs typeface="Arial"/>
                  <a:sym typeface="Arial"/>
                </a:rPr>
              </a:br>
              <a:r>
                <a:rPr lang="en-US" sz="2800">
                  <a:solidFill>
                    <a:srgbClr val="663300"/>
                  </a:solidFill>
                  <a:latin typeface="Arial"/>
                  <a:ea typeface="Arial"/>
                  <a:cs typeface="Arial"/>
                  <a:sym typeface="Arial"/>
                </a:rPr>
                <a:t>Cost</a:t>
              </a:r>
              <a:endParaRPr/>
            </a:p>
          </p:txBody>
        </p:sp>
        <p:sp>
          <p:nvSpPr>
            <p:cNvPr id="272" name="Google Shape;272;p13"/>
            <p:cNvSpPr/>
            <p:nvPr/>
          </p:nvSpPr>
          <p:spPr>
            <a:xfrm>
              <a:off x="688" y="3314"/>
              <a:ext cx="1054" cy="289"/>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(Unused)</a:t>
              </a:r>
              <a:endParaRPr/>
            </a:p>
          </p:txBody>
        </p:sp>
        <p:sp>
          <p:nvSpPr>
            <p:cNvPr id="273" name="Google Shape;273;p13"/>
            <p:cNvSpPr/>
            <p:nvPr/>
          </p:nvSpPr>
          <p:spPr>
            <a:xfrm>
              <a:off x="519" y="2365"/>
              <a:ext cx="1377" cy="289"/>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Balance Sheet</a:t>
              </a:r>
              <a:endParaRPr/>
            </a:p>
          </p:txBody>
        </p:sp>
      </p:grpSp>
      <p:grpSp>
        <p:nvGrpSpPr>
          <p:cNvPr id="274" name="Google Shape;274;p13"/>
          <p:cNvGrpSpPr/>
          <p:nvPr/>
        </p:nvGrpSpPr>
        <p:grpSpPr>
          <a:xfrm>
            <a:off x="7491413" y="3778251"/>
            <a:ext cx="2679700" cy="1941513"/>
            <a:chOff x="3759" y="2380"/>
            <a:chExt cx="1688" cy="1223"/>
          </a:xfrm>
        </p:grpSpPr>
        <p:sp>
          <p:nvSpPr>
            <p:cNvPr id="275" name="Google Shape;275;p13"/>
            <p:cNvSpPr/>
            <p:nvPr/>
          </p:nvSpPr>
          <p:spPr>
            <a:xfrm>
              <a:off x="4221" y="3314"/>
              <a:ext cx="814" cy="289"/>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9900CC"/>
                </a:buClr>
                <a:buSzPts val="2400"/>
                <a:buFont typeface="Noto Sans Symbols"/>
                <a:buNone/>
              </a:pPr>
              <a:r>
                <a:rPr lang="en-US" sz="2400">
                  <a:solidFill>
                    <a:srgbClr val="9900CC"/>
                  </a:solidFill>
                  <a:latin typeface="Arial"/>
                  <a:ea typeface="Arial"/>
                  <a:cs typeface="Arial"/>
                  <a:sym typeface="Arial"/>
                </a:rPr>
                <a:t>(Used)</a:t>
              </a:r>
              <a:endParaRPr/>
            </a:p>
          </p:txBody>
        </p:sp>
        <p:sp>
          <p:nvSpPr>
            <p:cNvPr id="276" name="Google Shape;276;p13"/>
            <p:cNvSpPr/>
            <p:nvPr/>
          </p:nvSpPr>
          <p:spPr>
            <a:xfrm>
              <a:off x="3759" y="2380"/>
              <a:ext cx="1688" cy="289"/>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9900CC"/>
                </a:buClr>
                <a:buSzPts val="2400"/>
                <a:buFont typeface="Noto Sans Symbols"/>
                <a:buNone/>
              </a:pPr>
              <a:r>
                <a:rPr lang="en-US" sz="2400">
                  <a:solidFill>
                    <a:srgbClr val="9900CC"/>
                  </a:solidFill>
                  <a:latin typeface="Arial"/>
                  <a:ea typeface="Arial"/>
                  <a:cs typeface="Arial"/>
                  <a:sym typeface="Arial"/>
                </a:rPr>
                <a:t>Income Statement</a:t>
              </a:r>
              <a:endParaRPr/>
            </a:p>
          </p:txBody>
        </p:sp>
        <p:sp>
          <p:nvSpPr>
            <p:cNvPr id="277" name="Google Shape;277;p13"/>
            <p:cNvSpPr/>
            <p:nvPr/>
          </p:nvSpPr>
          <p:spPr>
            <a:xfrm>
              <a:off x="3885" y="2693"/>
              <a:ext cx="1456" cy="544"/>
            </a:xfrm>
            <a:prstGeom prst="rect">
              <a:avLst/>
            </a:prstGeom>
            <a:solidFill>
              <a:srgbClr val="6633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CC"/>
                  </a:solidFill>
                  <a:latin typeface="Arial"/>
                  <a:ea typeface="Arial"/>
                  <a:cs typeface="Arial"/>
                  <a:sym typeface="Arial"/>
                </a:rPr>
                <a:t>Expense</a:t>
              </a:r>
              <a:endParaRPr/>
            </a:p>
          </p:txBody>
        </p:sp>
      </p:grpSp>
      <p:sp>
        <p:nvSpPr>
          <p:cNvPr id="278" name="Google Shape;278;p13"/>
          <p:cNvSpPr txBox="1"/>
          <p:nvPr>
            <p:ph type="title"/>
          </p:nvPr>
        </p:nvSpPr>
        <p:spPr>
          <a:xfrm>
            <a:off x="368300" y="-77789"/>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Depreciation</a:t>
            </a:r>
            <a:endParaRPr/>
          </a:p>
        </p:txBody>
      </p:sp>
      <p:sp>
        <p:nvSpPr>
          <p:cNvPr id="279" name="Google Shape;279;p13"/>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split orient="ver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childTnLst>
                          </p:cTn>
                        </p:par>
                        <p:par>
                          <p:cTn fill="hold">
                            <p:stCondLst>
                              <p:cond delay="500"/>
                            </p:stCondLst>
                            <p:childTnLst>
                              <p:par>
                                <p:cTn fill="hold" nodeType="afterEffect" presetClass="entr" presetID="10" presetSubtype="0">
                                  <p:stCondLst>
                                    <p:cond delay="500"/>
                                  </p:stCondLst>
                                  <p:childTnLst>
                                    <p:set>
                                      <p:cBhvr>
                                        <p:cTn dur="1" fill="hold">
                                          <p:stCondLst>
                                            <p:cond delay="0"/>
                                          </p:stCondLst>
                                        </p:cTn>
                                        <p:tgtEl>
                                          <p:spTgt spid="266"/>
                                        </p:tgtEl>
                                        <p:attrNameLst>
                                          <p:attrName>style.visibility</p:attrName>
                                        </p:attrNameLst>
                                      </p:cBhvr>
                                      <p:to>
                                        <p:strVal val="visible"/>
                                      </p:to>
                                    </p:set>
                                    <p:animEffect filter="fade" transition="in">
                                      <p:cBhvr>
                                        <p:cTn dur="500"/>
                                        <p:tgtEl>
                                          <p:spTgt spid="266"/>
                                        </p:tgtEl>
                                      </p:cBhvr>
                                    </p:animEffect>
                                  </p:childTnLst>
                                </p:cTn>
                              </p:par>
                            </p:childTnLst>
                          </p:cTn>
                        </p:par>
                        <p:par>
                          <p:cTn fill="hold">
                            <p:stCondLst>
                              <p:cond delay="1000"/>
                            </p:stCondLst>
                            <p:childTnLst>
                              <p:par>
                                <p:cTn fill="hold" nodeType="afterEffect" presetClass="entr" presetID="10" presetSubtype="0">
                                  <p:stCondLst>
                                    <p:cond delay="500"/>
                                  </p:stCondLst>
                                  <p:childTnLst>
                                    <p:set>
                                      <p:cBhvr>
                                        <p:cTn dur="1" fill="hold">
                                          <p:stCondLst>
                                            <p:cond delay="0"/>
                                          </p:stCondLst>
                                        </p:cTn>
                                        <p:tgtEl>
                                          <p:spTgt spid="264"/>
                                        </p:tgtEl>
                                        <p:attrNameLst>
                                          <p:attrName>style.visibility</p:attrName>
                                        </p:attrNameLst>
                                      </p:cBhvr>
                                      <p:to>
                                        <p:strVal val="visible"/>
                                      </p:to>
                                    </p:set>
                                    <p:animEffect filter="fade" transition="in">
                                      <p:cBhvr>
                                        <p:cTn dur="500"/>
                                        <p:tgtEl>
                                          <p:spTgt spid="264"/>
                                        </p:tgtEl>
                                      </p:cBhvr>
                                    </p:animEffect>
                                  </p:childTnLst>
                                </p:cTn>
                              </p:par>
                            </p:childTnLst>
                          </p:cTn>
                        </p:par>
                        <p:par>
                          <p:cTn fill="hold">
                            <p:stCondLst>
                              <p:cond delay="1500"/>
                            </p:stCondLst>
                            <p:childTnLst>
                              <p:par>
                                <p:cTn fill="hold" nodeType="afterEffect" presetClass="entr" presetID="10" presetSubtype="0">
                                  <p:stCondLst>
                                    <p:cond delay="500"/>
                                  </p:stCondLst>
                                  <p:childTnLst>
                                    <p:set>
                                      <p:cBhvr>
                                        <p:cTn dur="1" fill="hold">
                                          <p:stCondLst>
                                            <p:cond delay="0"/>
                                          </p:stCondLst>
                                        </p:cTn>
                                        <p:tgtEl>
                                          <p:spTgt spid="274"/>
                                        </p:tgtEl>
                                        <p:attrNameLst>
                                          <p:attrName>style.visibility</p:attrName>
                                        </p:attrNameLst>
                                      </p:cBhvr>
                                      <p:to>
                                        <p:strVal val="visible"/>
                                      </p:to>
                                    </p:set>
                                    <p:animEffect filter="fade" transition="in">
                                      <p:cBhvr>
                                        <p:cTn dur="500"/>
                                        <p:tgtEl>
                                          <p:spTgt spid="2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4"/>
          <p:cNvSpPr txBox="1"/>
          <p:nvPr>
            <p:ph type="title"/>
          </p:nvPr>
        </p:nvSpPr>
        <p:spPr>
          <a:xfrm>
            <a:off x="406400" y="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Factors in Computing Depreciation</a:t>
            </a:r>
            <a:endParaRPr/>
          </a:p>
        </p:txBody>
      </p:sp>
      <p:sp>
        <p:nvSpPr>
          <p:cNvPr id="285" name="Google Shape;285;p14"/>
          <p:cNvSpPr txBox="1"/>
          <p:nvPr>
            <p:ph idx="4294967295" type="body"/>
          </p:nvPr>
        </p:nvSpPr>
        <p:spPr>
          <a:xfrm>
            <a:off x="1828800" y="1752600"/>
            <a:ext cx="8534400" cy="4648200"/>
          </a:xfrm>
          <a:prstGeom prst="rect">
            <a:avLst/>
          </a:prstGeom>
          <a:noFill/>
          <a:ln>
            <a:noFill/>
          </a:ln>
        </p:spPr>
        <p:txBody>
          <a:bodyPr anchorCtr="0" anchor="t" bIns="44450" lIns="90475" spcFirstLastPara="1" rIns="90475" wrap="square" tIns="44450">
            <a:noAutofit/>
          </a:bodyPr>
          <a:lstStyle/>
          <a:p>
            <a:pPr indent="-609600" lvl="0" marL="609600" rtl="0" algn="l">
              <a:spcBef>
                <a:spcPts val="0"/>
              </a:spcBef>
              <a:spcAft>
                <a:spcPts val="0"/>
              </a:spcAft>
              <a:buClr>
                <a:srgbClr val="862110"/>
              </a:buClr>
              <a:buSzPts val="2100"/>
              <a:buNone/>
            </a:pPr>
            <a:r>
              <a:rPr b="1" lang="en-US">
                <a:latin typeface="Arial"/>
                <a:ea typeface="Arial"/>
                <a:cs typeface="Arial"/>
                <a:sym typeface="Arial"/>
              </a:rPr>
              <a:t>	</a:t>
            </a:r>
            <a:r>
              <a:rPr b="1" lang="en-US" sz="3200">
                <a:solidFill>
                  <a:srgbClr val="244582"/>
                </a:solidFill>
                <a:latin typeface="Arial"/>
                <a:ea typeface="Arial"/>
                <a:cs typeface="Arial"/>
                <a:sym typeface="Arial"/>
              </a:rPr>
              <a:t>The calculation of depreciation requires three amounts for each asset:</a:t>
            </a:r>
            <a:endParaRPr/>
          </a:p>
          <a:p>
            <a:pPr indent="-609600" lvl="0" marL="609600" rtl="0" algn="l">
              <a:spcBef>
                <a:spcPts val="600"/>
              </a:spcBef>
              <a:spcAft>
                <a:spcPts val="0"/>
              </a:spcAft>
              <a:buClr>
                <a:srgbClr val="0033CC"/>
              </a:buClr>
              <a:buSzPts val="3375"/>
              <a:buNone/>
            </a:pPr>
            <a:r>
              <a:rPr b="1" lang="en-US" sz="4500">
                <a:solidFill>
                  <a:srgbClr val="0033CC"/>
                </a:solidFill>
                <a:latin typeface="Arial"/>
                <a:ea typeface="Arial"/>
                <a:cs typeface="Arial"/>
                <a:sym typeface="Arial"/>
              </a:rPr>
              <a:t>	</a:t>
            </a:r>
            <a:r>
              <a:rPr b="1" lang="en-US" sz="4000">
                <a:solidFill>
                  <a:srgbClr val="0033CC"/>
                </a:solidFill>
                <a:latin typeface="Arial"/>
                <a:ea typeface="Arial"/>
                <a:cs typeface="Arial"/>
                <a:sym typeface="Arial"/>
              </a:rPr>
              <a:t>1.  Cost</a:t>
            </a:r>
            <a:endParaRPr/>
          </a:p>
          <a:p>
            <a:pPr indent="-609600" lvl="0" marL="609600" rtl="0" algn="l">
              <a:spcBef>
                <a:spcPts val="600"/>
              </a:spcBef>
              <a:spcAft>
                <a:spcPts val="0"/>
              </a:spcAft>
              <a:buClr>
                <a:srgbClr val="0033CC"/>
              </a:buClr>
              <a:buSzPts val="3000"/>
              <a:buNone/>
            </a:pPr>
            <a:r>
              <a:rPr b="1" lang="en-US" sz="4000">
                <a:solidFill>
                  <a:srgbClr val="0033CC"/>
                </a:solidFill>
                <a:latin typeface="Arial"/>
                <a:ea typeface="Arial"/>
                <a:cs typeface="Arial"/>
                <a:sym typeface="Arial"/>
              </a:rPr>
              <a:t>	2. </a:t>
            </a:r>
            <a:r>
              <a:rPr b="1" lang="en-US" sz="4000">
                <a:latin typeface="Arial"/>
                <a:ea typeface="Arial"/>
                <a:cs typeface="Arial"/>
                <a:sym typeface="Arial"/>
              </a:rPr>
              <a:t> </a:t>
            </a:r>
            <a:r>
              <a:rPr b="1" lang="en-US" sz="4000">
                <a:solidFill>
                  <a:srgbClr val="0033CC"/>
                </a:solidFill>
                <a:latin typeface="Arial"/>
                <a:ea typeface="Arial"/>
                <a:cs typeface="Arial"/>
                <a:sym typeface="Arial"/>
              </a:rPr>
              <a:t>Salvage Value</a:t>
            </a:r>
            <a:endParaRPr/>
          </a:p>
          <a:p>
            <a:pPr indent="-609600" lvl="0" marL="609600" rtl="0" algn="l">
              <a:spcBef>
                <a:spcPts val="600"/>
              </a:spcBef>
              <a:spcAft>
                <a:spcPts val="0"/>
              </a:spcAft>
              <a:buClr>
                <a:srgbClr val="0033CC"/>
              </a:buClr>
              <a:buSzPts val="3000"/>
              <a:buNone/>
            </a:pPr>
            <a:r>
              <a:rPr b="1" lang="en-US" sz="4000">
                <a:solidFill>
                  <a:srgbClr val="0033CC"/>
                </a:solidFill>
                <a:latin typeface="Arial"/>
                <a:ea typeface="Arial"/>
                <a:cs typeface="Arial"/>
                <a:sym typeface="Arial"/>
              </a:rPr>
              <a:t>	3.  Useful Life</a:t>
            </a:r>
            <a:endParaRPr/>
          </a:p>
        </p:txBody>
      </p:sp>
      <p:pic>
        <p:nvPicPr>
          <p:cNvPr descr="C:\Documents and Settings\Administrator\Local Settings\Temporary Internet Files\Content.IE5\MHAZ6UUP\MCSY00417_0000[1].wmf" id="286" name="Google Shape;286;p14"/>
          <p:cNvPicPr preferRelativeResize="0"/>
          <p:nvPr/>
        </p:nvPicPr>
        <p:blipFill rotWithShape="1">
          <a:blip r:embed="rId3">
            <a:alphaModFix/>
          </a:blip>
          <a:srcRect b="0" l="0" r="0" t="0"/>
          <a:stretch/>
        </p:blipFill>
        <p:spPr>
          <a:xfrm>
            <a:off x="7467600" y="2971800"/>
            <a:ext cx="2209800" cy="2209800"/>
          </a:xfrm>
          <a:prstGeom prst="rect">
            <a:avLst/>
          </a:prstGeom>
          <a:noFill/>
          <a:ln>
            <a:noFill/>
          </a:ln>
          <a:effectLst>
            <a:outerShdw blurRad="292100" rotWithShape="0" algn="tl" dir="2700000" dist="139700">
              <a:srgbClr val="333333">
                <a:alpha val="64705"/>
              </a:srgbClr>
            </a:outerShdw>
          </a:effectLst>
        </p:spPr>
      </p:pic>
      <p:sp>
        <p:nvSpPr>
          <p:cNvPr id="287" name="Google Shape;287;p14"/>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split orient="ver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5"/>
          <p:cNvSpPr txBox="1"/>
          <p:nvPr>
            <p:ph type="title"/>
          </p:nvPr>
        </p:nvSpPr>
        <p:spPr>
          <a:xfrm>
            <a:off x="368300" y="-77787"/>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Depreciation Methods</a:t>
            </a:r>
            <a:endParaRPr/>
          </a:p>
        </p:txBody>
      </p:sp>
      <p:sp>
        <p:nvSpPr>
          <p:cNvPr id="293" name="Google Shape;293;p15"/>
          <p:cNvSpPr txBox="1"/>
          <p:nvPr>
            <p:ph idx="4294967295" type="body"/>
          </p:nvPr>
        </p:nvSpPr>
        <p:spPr>
          <a:xfrm>
            <a:off x="3429000" y="1600200"/>
            <a:ext cx="5257800" cy="2438400"/>
          </a:xfrm>
          <a:prstGeom prst="rect">
            <a:avLst/>
          </a:prstGeom>
          <a:noFill/>
          <a:ln>
            <a:noFill/>
          </a:ln>
        </p:spPr>
        <p:txBody>
          <a:bodyPr anchorCtr="0" anchor="t" bIns="44450" lIns="90475" spcFirstLastPara="1" rIns="90475" wrap="square" tIns="44450">
            <a:noAutofit/>
          </a:bodyPr>
          <a:lstStyle/>
          <a:p>
            <a:pPr indent="-609600" lvl="0" marL="609600" rtl="0" algn="l">
              <a:spcBef>
                <a:spcPts val="0"/>
              </a:spcBef>
              <a:spcAft>
                <a:spcPts val="0"/>
              </a:spcAft>
              <a:buClr>
                <a:srgbClr val="FF0000"/>
              </a:buClr>
              <a:buSzPts val="2700"/>
              <a:buFont typeface="Noto Sans Symbols"/>
              <a:buAutoNum type="arabicPeriod"/>
            </a:pPr>
            <a:r>
              <a:rPr lang="en-US" sz="3600"/>
              <a:t> </a:t>
            </a:r>
            <a:r>
              <a:rPr lang="en-US" sz="3600">
                <a:solidFill>
                  <a:srgbClr val="0033CC"/>
                </a:solidFill>
              </a:rPr>
              <a:t>Straight-line</a:t>
            </a:r>
            <a:endParaRPr/>
          </a:p>
          <a:p>
            <a:pPr indent="-609600" lvl="0" marL="609600" rtl="0" algn="l">
              <a:spcBef>
                <a:spcPts val="1800"/>
              </a:spcBef>
              <a:spcAft>
                <a:spcPts val="0"/>
              </a:spcAft>
              <a:buClr>
                <a:srgbClr val="FF0000"/>
              </a:buClr>
              <a:buSzPts val="2700"/>
              <a:buFont typeface="Noto Sans Symbols"/>
              <a:buAutoNum type="arabicPeriod"/>
            </a:pPr>
            <a:r>
              <a:rPr lang="en-US" sz="3600">
                <a:solidFill>
                  <a:srgbClr val="0033CC"/>
                </a:solidFill>
              </a:rPr>
              <a:t> Units-of-production</a:t>
            </a:r>
            <a:endParaRPr/>
          </a:p>
          <a:p>
            <a:pPr indent="-609600" lvl="0" marL="609600" rtl="0" algn="l">
              <a:spcBef>
                <a:spcPts val="1800"/>
              </a:spcBef>
              <a:spcAft>
                <a:spcPts val="0"/>
              </a:spcAft>
              <a:buClr>
                <a:srgbClr val="FF0000"/>
              </a:buClr>
              <a:buSzPts val="2700"/>
              <a:buFont typeface="Noto Sans Symbols"/>
              <a:buAutoNum type="arabicPeriod"/>
            </a:pPr>
            <a:r>
              <a:rPr lang="en-US" sz="3600">
                <a:solidFill>
                  <a:srgbClr val="0033CC"/>
                </a:solidFill>
              </a:rPr>
              <a:t> Declining-balance</a:t>
            </a:r>
            <a:endParaRPr/>
          </a:p>
        </p:txBody>
      </p:sp>
      <p:sp>
        <p:nvSpPr>
          <p:cNvPr id="294" name="Google Shape;294;p15"/>
          <p:cNvSpPr txBox="1"/>
          <p:nvPr/>
        </p:nvSpPr>
        <p:spPr>
          <a:xfrm>
            <a:off x="3733800" y="4114800"/>
            <a:ext cx="47625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b="1" lang="en-US" sz="1800">
                <a:solidFill>
                  <a:srgbClr val="000000"/>
                </a:solidFill>
                <a:latin typeface="Arial"/>
                <a:ea typeface="Arial"/>
                <a:cs typeface="Arial"/>
                <a:sym typeface="Arial"/>
              </a:rPr>
              <a:t>Asset we will depreciate in future screens</a:t>
            </a:r>
            <a:endParaRPr/>
          </a:p>
        </p:txBody>
      </p:sp>
      <p:sp>
        <p:nvSpPr>
          <p:cNvPr id="295" name="Google Shape;295;p15"/>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descr="SL Depreciation Example 1.png" id="296" name="Google Shape;296;p15"/>
          <p:cNvPicPr preferRelativeResize="0"/>
          <p:nvPr/>
        </p:nvPicPr>
        <p:blipFill rotWithShape="1">
          <a:blip r:embed="rId3">
            <a:alphaModFix/>
          </a:blip>
          <a:srcRect b="0" l="0" r="0" t="0"/>
          <a:stretch/>
        </p:blipFill>
        <p:spPr>
          <a:xfrm>
            <a:off x="3352801" y="4419600"/>
            <a:ext cx="5508625" cy="2286000"/>
          </a:xfrm>
          <a:prstGeom prst="rect">
            <a:avLst/>
          </a:prstGeom>
          <a:noFill/>
          <a:ln>
            <a:noFill/>
          </a:ln>
        </p:spPr>
      </p:pic>
    </p:spTree>
  </p:cSld>
  <p:clrMapOvr>
    <a:masterClrMapping/>
  </p:clrMapOvr>
  <p:transition>
    <p:split orient="vert" dir="in"/>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6"/>
          <p:cNvSpPr txBox="1"/>
          <p:nvPr>
            <p:ph type="title"/>
          </p:nvPr>
        </p:nvSpPr>
        <p:spPr>
          <a:xfrm>
            <a:off x="2286000" y="-68262"/>
            <a:ext cx="72390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Straight-Line Method</a:t>
            </a:r>
            <a:endParaRPr>
              <a:solidFill>
                <a:srgbClr val="00FF00"/>
              </a:solidFill>
            </a:endParaRPr>
          </a:p>
        </p:txBody>
      </p:sp>
      <p:sp>
        <p:nvSpPr>
          <p:cNvPr id="302" name="Google Shape;302;p16"/>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descr="SL Computation.png" id="303" name="Google Shape;303;p16"/>
          <p:cNvPicPr preferRelativeResize="0"/>
          <p:nvPr/>
        </p:nvPicPr>
        <p:blipFill rotWithShape="1">
          <a:blip r:embed="rId3">
            <a:alphaModFix/>
          </a:blip>
          <a:srcRect b="0" l="0" r="0" t="0"/>
          <a:stretch/>
        </p:blipFill>
        <p:spPr>
          <a:xfrm>
            <a:off x="1541463" y="3513138"/>
            <a:ext cx="9080500" cy="1295400"/>
          </a:xfrm>
          <a:prstGeom prst="rect">
            <a:avLst/>
          </a:prstGeom>
          <a:noFill/>
          <a:ln>
            <a:noFill/>
          </a:ln>
        </p:spPr>
      </p:pic>
      <p:pic>
        <p:nvPicPr>
          <p:cNvPr descr="SL Depreciation Example 1.png" id="304" name="Google Shape;304;p16"/>
          <p:cNvPicPr preferRelativeResize="0"/>
          <p:nvPr/>
        </p:nvPicPr>
        <p:blipFill rotWithShape="1">
          <a:blip r:embed="rId4">
            <a:alphaModFix/>
          </a:blip>
          <a:srcRect b="0" l="0" r="0" t="0"/>
          <a:stretch/>
        </p:blipFill>
        <p:spPr>
          <a:xfrm>
            <a:off x="3859213" y="1447800"/>
            <a:ext cx="4443412" cy="1843088"/>
          </a:xfrm>
          <a:prstGeom prst="rect">
            <a:avLst/>
          </a:prstGeom>
          <a:noFill/>
          <a:ln>
            <a:noFill/>
          </a:ln>
        </p:spPr>
      </p:pic>
      <p:pic>
        <p:nvPicPr>
          <p:cNvPr descr="Record SL depreciation.png" id="305" name="Google Shape;305;p16"/>
          <p:cNvPicPr preferRelativeResize="0"/>
          <p:nvPr/>
        </p:nvPicPr>
        <p:blipFill rotWithShape="1">
          <a:blip r:embed="rId5">
            <a:alphaModFix/>
          </a:blip>
          <a:srcRect b="0" l="0" r="0" t="0"/>
          <a:stretch/>
        </p:blipFill>
        <p:spPr>
          <a:xfrm>
            <a:off x="1524000" y="5181600"/>
            <a:ext cx="9131300" cy="990600"/>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spd="med">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graphicFrame>
        <p:nvGraphicFramePr>
          <p:cNvPr id="310" name="Google Shape;310;p17"/>
          <p:cNvGraphicFramePr/>
          <p:nvPr/>
        </p:nvGraphicFramePr>
        <p:xfrm>
          <a:off x="1752600" y="4221164"/>
          <a:ext cx="3000000" cy="3000000"/>
        </p:xfrm>
        <a:graphic>
          <a:graphicData uri="http://schemas.openxmlformats.org/drawingml/2006/table">
            <a:tbl>
              <a:tblPr>
                <a:noFill/>
                <a:tableStyleId>{3BADDBB2-4238-4C3E-B286-9794AE9AB1C7}</a:tableStyleId>
              </a:tblPr>
              <a:tblGrid>
                <a:gridCol w="4940300"/>
                <a:gridCol w="1617675"/>
                <a:gridCol w="433375"/>
                <a:gridCol w="1543050"/>
              </a:tblGrid>
              <a:tr h="506500">
                <a:tc gridSpan="4">
                  <a:txBody>
                    <a:bodyPr/>
                    <a:lstStyle/>
                    <a:p>
                      <a:pPr indent="0" lvl="0" marL="0" marR="0" rtl="0" algn="ctr">
                        <a:lnSpc>
                          <a:spcPct val="100000"/>
                        </a:lnSpc>
                        <a:spcBef>
                          <a:spcPts val="0"/>
                        </a:spcBef>
                        <a:spcAft>
                          <a:spcPts val="0"/>
                        </a:spcAft>
                        <a:buClr>
                          <a:srgbClr val="FFFFFF"/>
                        </a:buClr>
                        <a:buSzPts val="2400"/>
                        <a:buFont typeface="Calibri"/>
                        <a:buNone/>
                      </a:pPr>
                      <a:r>
                        <a:rPr b="0" i="0" lang="en-US" sz="2400" u="none" cap="none" strike="noStrike">
                          <a:solidFill>
                            <a:srgbClr val="FFFFFF"/>
                          </a:solidFill>
                          <a:latin typeface="Calibri"/>
                          <a:ea typeface="Calibri"/>
                          <a:cs typeface="Calibri"/>
                          <a:sym typeface="Calibri"/>
                        </a:rPr>
                        <a:t>Balance Sheet Presentation</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632523"/>
                    </a:solidFill>
                  </a:tcPr>
                </a:tc>
                <a:tc hMerge="1"/>
                <a:tc hMerge="1"/>
                <a:tc hMerge="1"/>
              </a:tr>
              <a:tr h="541425">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Machinery</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   10,000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375350">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Less: accumulated depreciation</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3,600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632523"/>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Arial"/>
                        <a:buNone/>
                      </a:pPr>
                      <a:r>
                        <a:rPr b="0" i="0" lang="en-US" sz="2400" u="none" cap="none" strike="noStrike">
                          <a:solidFill>
                            <a:srgbClr val="632523"/>
                          </a:solidFill>
                          <a:latin typeface="Arial"/>
                          <a:ea typeface="Arial"/>
                          <a:cs typeface="Arial"/>
                          <a:sym typeface="Arial"/>
                        </a:rPr>
                        <a:t> $    6,400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375350">
                <a:tc>
                  <a:txBody>
                    <a:bodyPr/>
                    <a:lstStyle/>
                    <a:p>
                      <a:pPr indent="0" lvl="0" marL="0" marR="0" rtl="0" algn="l">
                        <a:lnSpc>
                          <a:spcPct val="100000"/>
                        </a:lnSpc>
                        <a:spcBef>
                          <a:spcPts val="0"/>
                        </a:spcBef>
                        <a:spcAft>
                          <a:spcPts val="0"/>
                        </a:spcAft>
                        <a:buClr>
                          <a:srgbClr val="632523"/>
                        </a:buClr>
                        <a:buSzPts val="2400"/>
                        <a:buFont typeface="Calibri"/>
                        <a:buNone/>
                      </a:pPr>
                      <a:r>
                        <a:rPr b="0" i="0" lang="en-US" sz="24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Calibri"/>
                        <a:buNone/>
                      </a:pPr>
                      <a:r>
                        <a:rPr b="0" i="0" lang="en-US" sz="24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632523"/>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Calibri"/>
                        <a:buNone/>
                      </a:pPr>
                      <a:r>
                        <a:rPr b="0" i="0" lang="en-US" sz="24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632523"/>
                        </a:buClr>
                        <a:buSzPts val="2400"/>
                        <a:buFont typeface="Calibri"/>
                        <a:buNone/>
                      </a:pPr>
                      <a:r>
                        <a:rPr b="0" i="0" lang="en-US" sz="24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bl>
          </a:graphicData>
        </a:graphic>
      </p:graphicFrame>
      <p:sp>
        <p:nvSpPr>
          <p:cNvPr id="311" name="Google Shape;311;p17"/>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
        <p:nvSpPr>
          <p:cNvPr id="312" name="Google Shape;312;p17"/>
          <p:cNvSpPr txBox="1"/>
          <p:nvPr/>
        </p:nvSpPr>
        <p:spPr>
          <a:xfrm>
            <a:off x="2362200" y="3352800"/>
            <a:ext cx="3352800" cy="33813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0000"/>
              </a:buClr>
              <a:buSzPts val="1600"/>
              <a:buFont typeface="Noto Sans Symbols"/>
              <a:buNone/>
            </a:pPr>
            <a:r>
              <a:rPr lang="en-US" sz="1600">
                <a:solidFill>
                  <a:srgbClr val="000000"/>
                </a:solidFill>
                <a:latin typeface="Arial"/>
                <a:ea typeface="Arial"/>
                <a:cs typeface="Arial"/>
                <a:sym typeface="Arial"/>
              </a:rPr>
              <a:t>For year ended December 31</a:t>
            </a:r>
            <a:endParaRPr/>
          </a:p>
        </p:txBody>
      </p:sp>
      <p:sp>
        <p:nvSpPr>
          <p:cNvPr id="313" name="Google Shape;313;p17"/>
          <p:cNvSpPr txBox="1"/>
          <p:nvPr/>
        </p:nvSpPr>
        <p:spPr>
          <a:xfrm>
            <a:off x="6400800" y="3352800"/>
            <a:ext cx="3352800" cy="33813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0000"/>
              </a:buClr>
              <a:buSzPts val="1600"/>
              <a:buFont typeface="Noto Sans Symbols"/>
              <a:buNone/>
            </a:pPr>
            <a:r>
              <a:rPr lang="en-US" sz="1600">
                <a:solidFill>
                  <a:srgbClr val="000000"/>
                </a:solidFill>
                <a:latin typeface="Arial"/>
                <a:ea typeface="Arial"/>
                <a:cs typeface="Arial"/>
                <a:sym typeface="Arial"/>
              </a:rPr>
              <a:t>As of December 31</a:t>
            </a:r>
            <a:endParaRPr/>
          </a:p>
        </p:txBody>
      </p:sp>
      <p:pic>
        <p:nvPicPr>
          <p:cNvPr id="314" name="Google Shape;314;p17"/>
          <p:cNvPicPr preferRelativeResize="0"/>
          <p:nvPr/>
        </p:nvPicPr>
        <p:blipFill rotWithShape="1">
          <a:blip r:embed="rId3">
            <a:alphaModFix/>
          </a:blip>
          <a:srcRect b="0" l="0" r="0" t="0"/>
          <a:stretch/>
        </p:blipFill>
        <p:spPr>
          <a:xfrm>
            <a:off x="1752600" y="990600"/>
            <a:ext cx="8382000" cy="3060700"/>
          </a:xfrm>
          <a:prstGeom prst="rect">
            <a:avLst/>
          </a:prstGeom>
          <a:noFill/>
          <a:ln>
            <a:noFill/>
          </a:ln>
        </p:spPr>
      </p:pic>
      <p:sp>
        <p:nvSpPr>
          <p:cNvPr id="315" name="Google Shape;315;p17"/>
          <p:cNvSpPr txBox="1"/>
          <p:nvPr>
            <p:ph type="title"/>
          </p:nvPr>
        </p:nvSpPr>
        <p:spPr>
          <a:xfrm>
            <a:off x="2362200" y="-152400"/>
            <a:ext cx="72390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Straight-Line Method</a:t>
            </a:r>
            <a:endParaRPr>
              <a:solidFill>
                <a:srgbClr val="00FF00"/>
              </a:solidFill>
            </a:endParaRPr>
          </a:p>
        </p:txBody>
      </p:sp>
    </p:spTree>
  </p:cSld>
  <p:clrMapOvr>
    <a:masterClrMapping/>
  </p:clrMapOvr>
  <p:transition>
    <p:zoom dir="ou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8"/>
          <p:cNvSpPr txBox="1"/>
          <p:nvPr>
            <p:ph type="title"/>
          </p:nvPr>
        </p:nvSpPr>
        <p:spPr>
          <a:xfrm>
            <a:off x="-136525" y="-104775"/>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Straight-Line Depreciation Schedule</a:t>
            </a:r>
            <a:endParaRPr/>
          </a:p>
        </p:txBody>
      </p:sp>
      <p:sp>
        <p:nvSpPr>
          <p:cNvPr id="321" name="Google Shape;321;p18"/>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22" name="Google Shape;322;p18"/>
          <p:cNvPicPr preferRelativeResize="0"/>
          <p:nvPr/>
        </p:nvPicPr>
        <p:blipFill rotWithShape="1">
          <a:blip r:embed="rId3">
            <a:alphaModFix/>
          </a:blip>
          <a:srcRect b="0" l="0" r="0" t="0"/>
          <a:stretch/>
        </p:blipFill>
        <p:spPr>
          <a:xfrm>
            <a:off x="1538289" y="1752600"/>
            <a:ext cx="9070975" cy="3505200"/>
          </a:xfrm>
          <a:prstGeom prst="rect">
            <a:avLst/>
          </a:prstGeom>
          <a:noFill/>
          <a:ln>
            <a:noFill/>
          </a:ln>
        </p:spPr>
      </p:pic>
    </p:spTree>
  </p:cSld>
  <p:clrMapOvr>
    <a:masterClrMapping/>
  </p:clrMapOvr>
  <p:transition>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descr="C:\Documents and Settings\Administrator\Local Settings\Temporary Internet Files\Content.IE5\K8Q5KUIX\MPj04012830000[1].jpg" id="327" name="Google Shape;327;p19"/>
          <p:cNvPicPr preferRelativeResize="0"/>
          <p:nvPr/>
        </p:nvPicPr>
        <p:blipFill rotWithShape="1">
          <a:blip r:embed="rId3">
            <a:alphaModFix/>
          </a:blip>
          <a:srcRect b="0" l="0" r="0" t="0"/>
          <a:stretch/>
        </p:blipFill>
        <p:spPr>
          <a:xfrm>
            <a:off x="5537200" y="4006850"/>
            <a:ext cx="1016000" cy="1524000"/>
          </a:xfrm>
          <a:prstGeom prst="rect">
            <a:avLst/>
          </a:prstGeom>
          <a:noFill/>
          <a:ln>
            <a:noFill/>
          </a:ln>
          <a:effectLst>
            <a:outerShdw blurRad="292100" rotWithShape="0" algn="tl" dir="2700000" dist="139700">
              <a:srgbClr val="333333">
                <a:alpha val="64705"/>
              </a:srgbClr>
            </a:outerShdw>
          </a:effectLst>
        </p:spPr>
      </p:pic>
      <p:sp>
        <p:nvSpPr>
          <p:cNvPr id="328" name="Google Shape;328;p19"/>
          <p:cNvSpPr txBox="1"/>
          <p:nvPr>
            <p:ph type="title"/>
          </p:nvPr>
        </p:nvSpPr>
        <p:spPr>
          <a:xfrm>
            <a:off x="168275" y="-762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Units-of-Production Method</a:t>
            </a:r>
            <a:endParaRPr/>
          </a:p>
        </p:txBody>
      </p:sp>
      <p:grpSp>
        <p:nvGrpSpPr>
          <p:cNvPr id="329" name="Google Shape;329;p19"/>
          <p:cNvGrpSpPr/>
          <p:nvPr/>
        </p:nvGrpSpPr>
        <p:grpSpPr>
          <a:xfrm>
            <a:off x="1619250" y="3100389"/>
            <a:ext cx="8839200" cy="2614611"/>
            <a:chOff x="60" y="1957"/>
            <a:chExt cx="5568" cy="1547"/>
          </a:xfrm>
        </p:grpSpPr>
        <p:grpSp>
          <p:nvGrpSpPr>
            <p:cNvPr id="330" name="Google Shape;330;p19"/>
            <p:cNvGrpSpPr/>
            <p:nvPr/>
          </p:nvGrpSpPr>
          <p:grpSpPr>
            <a:xfrm>
              <a:off x="60" y="2496"/>
              <a:ext cx="5568" cy="1008"/>
              <a:chOff x="60" y="2496"/>
              <a:chExt cx="5568" cy="1008"/>
            </a:xfrm>
          </p:grpSpPr>
          <p:sp>
            <p:nvSpPr>
              <p:cNvPr id="331" name="Google Shape;331;p19"/>
              <p:cNvSpPr/>
              <p:nvPr/>
            </p:nvSpPr>
            <p:spPr>
              <a:xfrm>
                <a:off x="60" y="2496"/>
                <a:ext cx="5568" cy="1008"/>
              </a:xfrm>
              <a:prstGeom prst="rect">
                <a:avLst/>
              </a:prstGeom>
              <a:solidFill>
                <a:srgbClr val="F6E9B4"/>
              </a:solidFill>
              <a:ln cap="flat" cmpd="sng" w="9525">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862110"/>
                  </a:solidFill>
                  <a:latin typeface="Arial"/>
                  <a:ea typeface="Arial"/>
                  <a:cs typeface="Arial"/>
                  <a:sym typeface="Arial"/>
                </a:endParaRPr>
              </a:p>
            </p:txBody>
          </p:sp>
          <p:sp>
            <p:nvSpPr>
              <p:cNvPr id="332" name="Google Shape;332;p19"/>
              <p:cNvSpPr/>
              <p:nvPr/>
            </p:nvSpPr>
            <p:spPr>
              <a:xfrm>
                <a:off x="145" y="2507"/>
                <a:ext cx="958" cy="308"/>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800">
                    <a:solidFill>
                      <a:srgbClr val="862110"/>
                    </a:solidFill>
                    <a:latin typeface="Arial"/>
                    <a:ea typeface="Arial"/>
                    <a:cs typeface="Arial"/>
                    <a:sym typeface="Arial"/>
                  </a:rPr>
                  <a:t>Step 2:</a:t>
                </a:r>
                <a:endParaRPr/>
              </a:p>
            </p:txBody>
          </p:sp>
          <p:grpSp>
            <p:nvGrpSpPr>
              <p:cNvPr id="333" name="Google Shape;333;p19"/>
              <p:cNvGrpSpPr/>
              <p:nvPr/>
            </p:nvGrpSpPr>
            <p:grpSpPr>
              <a:xfrm>
                <a:off x="274" y="2657"/>
                <a:ext cx="5293" cy="757"/>
                <a:chOff x="274" y="2561"/>
                <a:chExt cx="5293" cy="757"/>
              </a:xfrm>
            </p:grpSpPr>
            <p:sp>
              <p:nvSpPr>
                <p:cNvPr id="334" name="Google Shape;334;p19"/>
                <p:cNvSpPr/>
                <p:nvPr/>
              </p:nvSpPr>
              <p:spPr>
                <a:xfrm>
                  <a:off x="274" y="2708"/>
                  <a:ext cx="1296" cy="527"/>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Depreciation</a:t>
                  </a:r>
                  <a:endParaRPr/>
                </a:p>
                <a:p>
                  <a:pPr indent="0" lvl="0" marL="0" marR="0" rtl="0" algn="l">
                    <a:spcBef>
                      <a:spcPts val="0"/>
                    </a:spcBef>
                    <a:spcAft>
                      <a:spcPts val="0"/>
                    </a:spcAft>
                    <a:buNone/>
                  </a:pPr>
                  <a:r>
                    <a:rPr lang="en-US" sz="2600">
                      <a:solidFill>
                        <a:srgbClr val="862110"/>
                      </a:solidFill>
                      <a:latin typeface="Arial"/>
                      <a:ea typeface="Arial"/>
                      <a:cs typeface="Arial"/>
                      <a:sym typeface="Arial"/>
                    </a:rPr>
                    <a:t>    Expense</a:t>
                  </a:r>
                  <a:endParaRPr/>
                </a:p>
              </p:txBody>
            </p:sp>
            <p:sp>
              <p:nvSpPr>
                <p:cNvPr id="335" name="Google Shape;335;p19"/>
                <p:cNvSpPr/>
                <p:nvPr/>
              </p:nvSpPr>
              <p:spPr>
                <a:xfrm>
                  <a:off x="1810" y="2807"/>
                  <a:ext cx="237" cy="290"/>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a:t>
                  </a:r>
                  <a:endParaRPr/>
                </a:p>
              </p:txBody>
            </p:sp>
            <p:sp>
              <p:nvSpPr>
                <p:cNvPr id="336" name="Google Shape;336;p19"/>
                <p:cNvSpPr/>
                <p:nvPr/>
              </p:nvSpPr>
              <p:spPr>
                <a:xfrm>
                  <a:off x="2152" y="2708"/>
                  <a:ext cx="1296" cy="527"/>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Depreciation</a:t>
                  </a:r>
                  <a:endParaRPr/>
                </a:p>
                <a:p>
                  <a:pPr indent="0" lvl="0" marL="0" marR="0" rtl="0" algn="ctr">
                    <a:spcBef>
                      <a:spcPts val="0"/>
                    </a:spcBef>
                    <a:spcAft>
                      <a:spcPts val="0"/>
                    </a:spcAft>
                    <a:buNone/>
                  </a:pPr>
                  <a:r>
                    <a:rPr lang="en-US" sz="2600">
                      <a:solidFill>
                        <a:srgbClr val="862110"/>
                      </a:solidFill>
                      <a:latin typeface="Arial"/>
                      <a:ea typeface="Arial"/>
                      <a:cs typeface="Arial"/>
                      <a:sym typeface="Arial"/>
                    </a:rPr>
                    <a:t>Per Unit</a:t>
                  </a:r>
                  <a:endParaRPr/>
                </a:p>
              </p:txBody>
            </p:sp>
            <p:sp>
              <p:nvSpPr>
                <p:cNvPr id="337" name="Google Shape;337;p19"/>
                <p:cNvSpPr/>
                <p:nvPr/>
              </p:nvSpPr>
              <p:spPr>
                <a:xfrm>
                  <a:off x="3596" y="2781"/>
                  <a:ext cx="238" cy="290"/>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b="1" lang="en-US" sz="2600">
                      <a:solidFill>
                        <a:srgbClr val="862110"/>
                      </a:solidFill>
                      <a:latin typeface="Arial"/>
                      <a:ea typeface="Arial"/>
                      <a:cs typeface="Arial"/>
                      <a:sym typeface="Arial"/>
                    </a:rPr>
                    <a:t>×</a:t>
                  </a:r>
                  <a:endParaRPr/>
                </a:p>
              </p:txBody>
            </p:sp>
            <p:sp>
              <p:nvSpPr>
                <p:cNvPr id="338" name="Google Shape;338;p19"/>
                <p:cNvSpPr/>
                <p:nvPr/>
              </p:nvSpPr>
              <p:spPr>
                <a:xfrm>
                  <a:off x="3889" y="2561"/>
                  <a:ext cx="1678" cy="757"/>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2600">
                      <a:solidFill>
                        <a:srgbClr val="862110"/>
                      </a:solidFill>
                      <a:latin typeface="Arial"/>
                      <a:ea typeface="Arial"/>
                      <a:cs typeface="Arial"/>
                      <a:sym typeface="Arial"/>
                    </a:rPr>
                    <a:t>Number of Units Produced</a:t>
                  </a:r>
                  <a:br>
                    <a:rPr lang="en-US" sz="2600">
                      <a:solidFill>
                        <a:srgbClr val="862110"/>
                      </a:solidFill>
                      <a:latin typeface="Arial"/>
                      <a:ea typeface="Arial"/>
                      <a:cs typeface="Arial"/>
                      <a:sym typeface="Arial"/>
                    </a:rPr>
                  </a:br>
                  <a:r>
                    <a:rPr lang="en-US" sz="2600">
                      <a:solidFill>
                        <a:srgbClr val="862110"/>
                      </a:solidFill>
                      <a:latin typeface="Arial"/>
                      <a:ea typeface="Arial"/>
                      <a:cs typeface="Arial"/>
                      <a:sym typeface="Arial"/>
                    </a:rPr>
                    <a:t>in the Period</a:t>
                  </a:r>
                  <a:endParaRPr/>
                </a:p>
              </p:txBody>
            </p:sp>
          </p:grpSp>
        </p:grpSp>
        <p:cxnSp>
          <p:nvCxnSpPr>
            <p:cNvPr id="339" name="Google Shape;339;p19"/>
            <p:cNvCxnSpPr>
              <a:stCxn id="340" idx="2"/>
              <a:endCxn id="336" idx="0"/>
            </p:cNvCxnSpPr>
            <p:nvPr/>
          </p:nvCxnSpPr>
          <p:spPr>
            <a:xfrm flipH="1" rot="-5400000">
              <a:off x="1564" y="1507"/>
              <a:ext cx="900" cy="1800"/>
            </a:xfrm>
            <a:prstGeom prst="bentConnector3">
              <a:avLst>
                <a:gd fmla="val -216369" name="adj1"/>
              </a:avLst>
            </a:prstGeom>
            <a:noFill/>
            <a:ln cap="flat" cmpd="sng" w="38100">
              <a:solidFill>
                <a:srgbClr val="FF0000"/>
              </a:solidFill>
              <a:prstDash val="solid"/>
              <a:miter lim="800000"/>
              <a:headEnd len="med" w="med" type="none"/>
              <a:tailEnd len="med" w="med" type="triangle"/>
            </a:ln>
            <a:effectLst>
              <a:outerShdw rotWithShape="0" algn="ctr" dir="2700000" dist="35921">
                <a:schemeClr val="dk2"/>
              </a:outerShdw>
            </a:effectLst>
          </p:spPr>
        </p:cxnSp>
      </p:grpSp>
      <p:grpSp>
        <p:nvGrpSpPr>
          <p:cNvPr id="341" name="Google Shape;341;p19"/>
          <p:cNvGrpSpPr/>
          <p:nvPr/>
        </p:nvGrpSpPr>
        <p:grpSpPr>
          <a:xfrm>
            <a:off x="1828800" y="1811338"/>
            <a:ext cx="7848600" cy="1389062"/>
            <a:chOff x="0" y="949"/>
            <a:chExt cx="4944" cy="875"/>
          </a:xfrm>
        </p:grpSpPr>
        <p:sp>
          <p:nvSpPr>
            <p:cNvPr id="342" name="Google Shape;342;p19"/>
            <p:cNvSpPr/>
            <p:nvPr/>
          </p:nvSpPr>
          <p:spPr>
            <a:xfrm>
              <a:off x="0" y="960"/>
              <a:ext cx="4944" cy="864"/>
            </a:xfrm>
            <a:prstGeom prst="rect">
              <a:avLst/>
            </a:prstGeom>
            <a:solidFill>
              <a:srgbClr val="F6E9B4"/>
            </a:solidFill>
            <a:ln cap="flat" cmpd="sng" w="9525">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862110"/>
                </a:solidFill>
                <a:latin typeface="Arial"/>
                <a:ea typeface="Arial"/>
                <a:cs typeface="Arial"/>
                <a:sym typeface="Arial"/>
              </a:endParaRPr>
            </a:p>
          </p:txBody>
        </p:sp>
        <p:grpSp>
          <p:nvGrpSpPr>
            <p:cNvPr id="343" name="Google Shape;343;p19"/>
            <p:cNvGrpSpPr/>
            <p:nvPr/>
          </p:nvGrpSpPr>
          <p:grpSpPr>
            <a:xfrm>
              <a:off x="274" y="1200"/>
              <a:ext cx="4565" cy="561"/>
              <a:chOff x="274" y="1104"/>
              <a:chExt cx="4565" cy="561"/>
            </a:xfrm>
          </p:grpSpPr>
          <p:sp>
            <p:nvSpPr>
              <p:cNvPr id="340" name="Google Shape;340;p19"/>
              <p:cNvSpPr/>
              <p:nvPr/>
            </p:nvSpPr>
            <p:spPr>
              <a:xfrm>
                <a:off x="274" y="1104"/>
                <a:ext cx="1296" cy="561"/>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Depreciation</a:t>
                </a:r>
                <a:endParaRPr/>
              </a:p>
              <a:p>
                <a:pPr indent="0" lvl="0" marL="0" marR="0" rtl="0" algn="l">
                  <a:spcBef>
                    <a:spcPts val="0"/>
                  </a:spcBef>
                  <a:spcAft>
                    <a:spcPts val="0"/>
                  </a:spcAft>
                  <a:buNone/>
                </a:pPr>
                <a:r>
                  <a:rPr lang="en-US" sz="2600">
                    <a:solidFill>
                      <a:srgbClr val="862110"/>
                    </a:solidFill>
                    <a:latin typeface="Arial"/>
                    <a:ea typeface="Arial"/>
                    <a:cs typeface="Arial"/>
                    <a:sym typeface="Arial"/>
                  </a:rPr>
                  <a:t>Per Unit</a:t>
                </a:r>
                <a:endParaRPr/>
              </a:p>
            </p:txBody>
          </p:sp>
          <p:sp>
            <p:nvSpPr>
              <p:cNvPr id="344" name="Google Shape;344;p19"/>
              <p:cNvSpPr/>
              <p:nvPr/>
            </p:nvSpPr>
            <p:spPr>
              <a:xfrm>
                <a:off x="1807" y="1200"/>
                <a:ext cx="237" cy="309"/>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a:t>
                </a:r>
                <a:endParaRPr/>
              </a:p>
            </p:txBody>
          </p:sp>
          <p:sp>
            <p:nvSpPr>
              <p:cNvPr id="345" name="Google Shape;345;p19"/>
              <p:cNvSpPr/>
              <p:nvPr/>
            </p:nvSpPr>
            <p:spPr>
              <a:xfrm>
                <a:off x="2096" y="1104"/>
                <a:ext cx="2743" cy="556"/>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600">
                    <a:solidFill>
                      <a:srgbClr val="862110"/>
                    </a:solidFill>
                    <a:latin typeface="Arial"/>
                    <a:ea typeface="Arial"/>
                    <a:cs typeface="Arial"/>
                    <a:sym typeface="Arial"/>
                  </a:rPr>
                  <a:t>    Cost  -  Salvage Value    </a:t>
                </a:r>
                <a:endParaRPr/>
              </a:p>
              <a:p>
                <a:pPr indent="0" lvl="0" marL="0" marR="0" rtl="0" algn="l">
                  <a:spcBef>
                    <a:spcPts val="0"/>
                  </a:spcBef>
                  <a:spcAft>
                    <a:spcPts val="0"/>
                  </a:spcAft>
                  <a:buNone/>
                </a:pPr>
                <a:r>
                  <a:rPr lang="en-US" sz="2600">
                    <a:solidFill>
                      <a:srgbClr val="862110"/>
                    </a:solidFill>
                    <a:latin typeface="Arial"/>
                    <a:ea typeface="Arial"/>
                    <a:cs typeface="Arial"/>
                    <a:sym typeface="Arial"/>
                  </a:rPr>
                  <a:t> Total Units of Production</a:t>
                </a:r>
                <a:endParaRPr/>
              </a:p>
            </p:txBody>
          </p:sp>
        </p:grpSp>
        <p:sp>
          <p:nvSpPr>
            <p:cNvPr id="346" name="Google Shape;346;p19"/>
            <p:cNvSpPr/>
            <p:nvPr/>
          </p:nvSpPr>
          <p:spPr>
            <a:xfrm>
              <a:off x="145" y="949"/>
              <a:ext cx="958" cy="32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800">
                  <a:solidFill>
                    <a:srgbClr val="862110"/>
                  </a:solidFill>
                  <a:latin typeface="Arial"/>
                  <a:ea typeface="Arial"/>
                  <a:cs typeface="Arial"/>
                  <a:sym typeface="Arial"/>
                </a:rPr>
                <a:t>Step 1:</a:t>
              </a:r>
              <a:endParaRPr/>
            </a:p>
          </p:txBody>
        </p:sp>
        <p:cxnSp>
          <p:nvCxnSpPr>
            <p:cNvPr id="347" name="Google Shape;347;p19"/>
            <p:cNvCxnSpPr/>
            <p:nvPr/>
          </p:nvCxnSpPr>
          <p:spPr>
            <a:xfrm>
              <a:off x="2160" y="1488"/>
              <a:ext cx="2496" cy="0"/>
            </a:xfrm>
            <a:prstGeom prst="straightConnector1">
              <a:avLst/>
            </a:prstGeom>
            <a:noFill/>
            <a:ln cap="flat" cmpd="sng" w="28575">
              <a:solidFill>
                <a:srgbClr val="862110"/>
              </a:solidFill>
              <a:prstDash val="solid"/>
              <a:round/>
              <a:headEnd len="med" w="med" type="none"/>
              <a:tailEnd len="med" w="med" type="none"/>
            </a:ln>
          </p:spPr>
        </p:cxnSp>
      </p:grpSp>
      <p:sp>
        <p:nvSpPr>
          <p:cNvPr id="348" name="Google Shape;348;p19"/>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pic>
        <p:nvPicPr>
          <p:cNvPr descr="C:\Documents and Settings\Administrator\Local Settings\Temporary Internet Files\Content.IE5\K8Q5KUIX\MMj02867840000[1].gif" id="353" name="Google Shape;353;p20"/>
          <p:cNvPicPr preferRelativeResize="0"/>
          <p:nvPr/>
        </p:nvPicPr>
        <p:blipFill rotWithShape="1">
          <a:blip r:embed="rId3">
            <a:alphaModFix/>
          </a:blip>
          <a:srcRect b="0" l="0" r="0" t="0"/>
          <a:stretch/>
        </p:blipFill>
        <p:spPr>
          <a:xfrm>
            <a:off x="5486400" y="4286250"/>
            <a:ext cx="1162050" cy="1200150"/>
          </a:xfrm>
          <a:prstGeom prst="rect">
            <a:avLst/>
          </a:prstGeom>
          <a:noFill/>
          <a:ln>
            <a:noFill/>
          </a:ln>
        </p:spPr>
      </p:pic>
      <p:sp>
        <p:nvSpPr>
          <p:cNvPr id="354" name="Google Shape;354;p20"/>
          <p:cNvSpPr txBox="1"/>
          <p:nvPr>
            <p:ph type="title"/>
          </p:nvPr>
        </p:nvSpPr>
        <p:spPr>
          <a:xfrm>
            <a:off x="1752600" y="-79028"/>
            <a:ext cx="80010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Units-of-Production Method</a:t>
            </a:r>
            <a:endParaRPr/>
          </a:p>
        </p:txBody>
      </p:sp>
      <p:grpSp>
        <p:nvGrpSpPr>
          <p:cNvPr id="355" name="Google Shape;355;p20"/>
          <p:cNvGrpSpPr/>
          <p:nvPr/>
        </p:nvGrpSpPr>
        <p:grpSpPr>
          <a:xfrm>
            <a:off x="1752600" y="3092450"/>
            <a:ext cx="7620000" cy="1022350"/>
            <a:chOff x="228600" y="3047999"/>
            <a:chExt cx="7620000" cy="1022098"/>
          </a:xfrm>
        </p:grpSpPr>
        <p:grpSp>
          <p:nvGrpSpPr>
            <p:cNvPr id="356" name="Google Shape;356;p20"/>
            <p:cNvGrpSpPr/>
            <p:nvPr/>
          </p:nvGrpSpPr>
          <p:grpSpPr>
            <a:xfrm>
              <a:off x="228600" y="3047999"/>
              <a:ext cx="7620000" cy="1022098"/>
              <a:chOff x="0" y="912"/>
              <a:chExt cx="4944" cy="941"/>
            </a:xfrm>
          </p:grpSpPr>
          <p:sp>
            <p:nvSpPr>
              <p:cNvPr id="357" name="Google Shape;357;p20"/>
              <p:cNvSpPr/>
              <p:nvPr/>
            </p:nvSpPr>
            <p:spPr>
              <a:xfrm>
                <a:off x="0" y="960"/>
                <a:ext cx="4944" cy="864"/>
              </a:xfrm>
              <a:prstGeom prst="rect">
                <a:avLst/>
              </a:prstGeom>
              <a:solidFill>
                <a:srgbClr val="F6E9B4"/>
              </a:solidFill>
              <a:ln cap="flat" cmpd="sng" w="9525">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200">
                  <a:solidFill>
                    <a:srgbClr val="862110"/>
                  </a:solidFill>
                  <a:latin typeface="Arial"/>
                  <a:ea typeface="Arial"/>
                  <a:cs typeface="Arial"/>
                  <a:sym typeface="Arial"/>
                </a:endParaRPr>
              </a:p>
            </p:txBody>
          </p:sp>
          <p:grpSp>
            <p:nvGrpSpPr>
              <p:cNvPr id="358" name="Google Shape;358;p20"/>
              <p:cNvGrpSpPr/>
              <p:nvPr/>
            </p:nvGrpSpPr>
            <p:grpSpPr>
              <a:xfrm>
                <a:off x="274" y="1260"/>
                <a:ext cx="2995" cy="593"/>
                <a:chOff x="274" y="1164"/>
                <a:chExt cx="2995" cy="593"/>
              </a:xfrm>
            </p:grpSpPr>
            <p:sp>
              <p:nvSpPr>
                <p:cNvPr id="359" name="Google Shape;359;p20"/>
                <p:cNvSpPr/>
                <p:nvPr/>
              </p:nvSpPr>
              <p:spPr>
                <a:xfrm>
                  <a:off x="274" y="1164"/>
                  <a:ext cx="959" cy="593"/>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Depreciation</a:t>
                  </a:r>
                  <a:endParaRPr/>
                </a:p>
                <a:p>
                  <a:pPr indent="0" lvl="0" marL="0" marR="0" rtl="0" algn="l">
                    <a:spcBef>
                      <a:spcPts val="0"/>
                    </a:spcBef>
                    <a:spcAft>
                      <a:spcPts val="0"/>
                    </a:spcAft>
                    <a:buNone/>
                  </a:pPr>
                  <a:r>
                    <a:rPr lang="en-US" sz="1800">
                      <a:solidFill>
                        <a:srgbClr val="862110"/>
                      </a:solidFill>
                      <a:latin typeface="Arial"/>
                      <a:ea typeface="Arial"/>
                      <a:cs typeface="Arial"/>
                      <a:sym typeface="Arial"/>
                    </a:rPr>
                    <a:t>Per Unit</a:t>
                  </a:r>
                  <a:endParaRPr/>
                </a:p>
              </p:txBody>
            </p:sp>
            <p:sp>
              <p:nvSpPr>
                <p:cNvPr id="360" name="Google Shape;360;p20"/>
                <p:cNvSpPr/>
                <p:nvPr/>
              </p:nvSpPr>
              <p:spPr>
                <a:xfrm>
                  <a:off x="1236" y="1260"/>
                  <a:ext cx="206" cy="338"/>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a:t>
                  </a:r>
                  <a:endParaRPr/>
                </a:p>
              </p:txBody>
            </p:sp>
            <p:sp>
              <p:nvSpPr>
                <p:cNvPr id="361" name="Google Shape;361;p20"/>
                <p:cNvSpPr/>
                <p:nvPr/>
              </p:nvSpPr>
              <p:spPr>
                <a:xfrm>
                  <a:off x="1339" y="1164"/>
                  <a:ext cx="1930" cy="593"/>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    Cost  -  Salvage Value    </a:t>
                  </a:r>
                  <a:endParaRPr/>
                </a:p>
                <a:p>
                  <a:pPr indent="0" lvl="0" marL="0" marR="0" rtl="0" algn="l">
                    <a:spcBef>
                      <a:spcPts val="0"/>
                    </a:spcBef>
                    <a:spcAft>
                      <a:spcPts val="0"/>
                    </a:spcAft>
                    <a:buNone/>
                  </a:pPr>
                  <a:r>
                    <a:rPr lang="en-US" sz="1800">
                      <a:solidFill>
                        <a:srgbClr val="862110"/>
                      </a:solidFill>
                      <a:latin typeface="Arial"/>
                      <a:ea typeface="Arial"/>
                      <a:cs typeface="Arial"/>
                      <a:sym typeface="Arial"/>
                    </a:rPr>
                    <a:t> Total Units of Production</a:t>
                  </a:r>
                  <a:endParaRPr/>
                </a:p>
              </p:txBody>
            </p:sp>
          </p:grpSp>
          <p:sp>
            <p:nvSpPr>
              <p:cNvPr id="362" name="Google Shape;362;p20"/>
              <p:cNvSpPr/>
              <p:nvPr/>
            </p:nvSpPr>
            <p:spPr>
              <a:xfrm>
                <a:off x="145" y="912"/>
                <a:ext cx="958" cy="338"/>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Step 1:</a:t>
                </a:r>
                <a:endParaRPr/>
              </a:p>
            </p:txBody>
          </p:sp>
          <p:cxnSp>
            <p:nvCxnSpPr>
              <p:cNvPr id="363" name="Google Shape;363;p20"/>
              <p:cNvCxnSpPr/>
              <p:nvPr/>
            </p:nvCxnSpPr>
            <p:spPr>
              <a:xfrm>
                <a:off x="1442" y="1536"/>
                <a:ext cx="1751" cy="7"/>
              </a:xfrm>
              <a:prstGeom prst="straightConnector1">
                <a:avLst/>
              </a:prstGeom>
              <a:noFill/>
              <a:ln cap="flat" cmpd="sng" w="19050">
                <a:solidFill>
                  <a:srgbClr val="862110"/>
                </a:solidFill>
                <a:prstDash val="solid"/>
                <a:round/>
                <a:headEnd len="med" w="med" type="none"/>
                <a:tailEnd len="med" w="med" type="none"/>
              </a:ln>
            </p:spPr>
          </p:cxnSp>
        </p:grpSp>
        <p:sp>
          <p:nvSpPr>
            <p:cNvPr id="364" name="Google Shape;364;p20"/>
            <p:cNvSpPr/>
            <p:nvPr/>
          </p:nvSpPr>
          <p:spPr>
            <a:xfrm>
              <a:off x="5092700" y="3519371"/>
              <a:ext cx="317500" cy="366622"/>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a:t>
              </a:r>
              <a:endParaRPr/>
            </a:p>
          </p:txBody>
        </p:sp>
        <p:sp>
          <p:nvSpPr>
            <p:cNvPr id="365" name="Google Shape;365;p20"/>
            <p:cNvSpPr txBox="1"/>
            <p:nvPr/>
          </p:nvSpPr>
          <p:spPr>
            <a:xfrm>
              <a:off x="5410200" y="3395576"/>
              <a:ext cx="990600" cy="6459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$9,000</a:t>
              </a:r>
              <a:br>
                <a:rPr lang="en-US" sz="1800">
                  <a:solidFill>
                    <a:srgbClr val="862110"/>
                  </a:solidFill>
                  <a:latin typeface="Arial"/>
                  <a:ea typeface="Arial"/>
                  <a:cs typeface="Arial"/>
                  <a:sym typeface="Arial"/>
                </a:rPr>
              </a:br>
              <a:r>
                <a:rPr lang="en-US" sz="1800">
                  <a:solidFill>
                    <a:srgbClr val="862110"/>
                  </a:solidFill>
                  <a:latin typeface="Arial"/>
                  <a:ea typeface="Arial"/>
                  <a:cs typeface="Arial"/>
                  <a:sym typeface="Arial"/>
                </a:rPr>
                <a:t>36,000</a:t>
              </a:r>
              <a:endParaRPr/>
            </a:p>
          </p:txBody>
        </p:sp>
        <p:cxnSp>
          <p:nvCxnSpPr>
            <p:cNvPr id="366" name="Google Shape;366;p20"/>
            <p:cNvCxnSpPr>
              <a:stCxn id="365" idx="1"/>
              <a:endCxn id="365" idx="3"/>
            </p:cNvCxnSpPr>
            <p:nvPr/>
          </p:nvCxnSpPr>
          <p:spPr>
            <a:xfrm>
              <a:off x="5410200" y="3718553"/>
              <a:ext cx="990600" cy="0"/>
            </a:xfrm>
            <a:prstGeom prst="straightConnector1">
              <a:avLst/>
            </a:prstGeom>
            <a:noFill/>
            <a:ln cap="flat" cmpd="sng" w="19050">
              <a:solidFill>
                <a:srgbClr val="862110"/>
              </a:solidFill>
              <a:prstDash val="solid"/>
              <a:round/>
              <a:headEnd len="sm" w="sm" type="none"/>
              <a:tailEnd len="sm" w="sm" type="none"/>
            </a:ln>
          </p:spPr>
        </p:cxnSp>
        <p:sp>
          <p:nvSpPr>
            <p:cNvPr id="367" name="Google Shape;367;p20"/>
            <p:cNvSpPr txBox="1"/>
            <p:nvPr/>
          </p:nvSpPr>
          <p:spPr>
            <a:xfrm>
              <a:off x="6400800" y="3516197"/>
              <a:ext cx="1397000" cy="3697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 </a:t>
              </a:r>
              <a:r>
                <a:rPr lang="en-US" sz="1800">
                  <a:solidFill>
                    <a:srgbClr val="002060"/>
                  </a:solidFill>
                  <a:latin typeface="Arial"/>
                  <a:ea typeface="Arial"/>
                  <a:cs typeface="Arial"/>
                  <a:sym typeface="Arial"/>
                </a:rPr>
                <a:t>$0.25/unit</a:t>
              </a:r>
              <a:endParaRPr/>
            </a:p>
          </p:txBody>
        </p:sp>
      </p:grpSp>
      <p:grpSp>
        <p:nvGrpSpPr>
          <p:cNvPr id="368" name="Google Shape;368;p20"/>
          <p:cNvGrpSpPr/>
          <p:nvPr/>
        </p:nvGrpSpPr>
        <p:grpSpPr>
          <a:xfrm>
            <a:off x="1752600" y="4267200"/>
            <a:ext cx="8763000" cy="1257300"/>
            <a:chOff x="228600" y="4267200"/>
            <a:chExt cx="8763000" cy="1256880"/>
          </a:xfrm>
        </p:grpSpPr>
        <p:pic>
          <p:nvPicPr>
            <p:cNvPr descr="C:\Documents and Settings\Administrator\Local Settings\Temporary Internet Files\Content.IE5\K8Q5KUIX\MMj02867840000[1].gif" id="369" name="Google Shape;369;p20"/>
            <p:cNvPicPr preferRelativeResize="0"/>
            <p:nvPr/>
          </p:nvPicPr>
          <p:blipFill rotWithShape="1">
            <a:blip r:embed="rId4">
              <a:alphaModFix/>
            </a:blip>
            <a:srcRect b="0" l="0" r="0" t="0"/>
            <a:stretch/>
          </p:blipFill>
          <p:spPr>
            <a:xfrm>
              <a:off x="3962400" y="4343399"/>
              <a:ext cx="1143000" cy="1180681"/>
            </a:xfrm>
            <a:prstGeom prst="rect">
              <a:avLst/>
            </a:prstGeom>
            <a:noFill/>
            <a:ln>
              <a:noFill/>
            </a:ln>
          </p:spPr>
        </p:pic>
        <p:grpSp>
          <p:nvGrpSpPr>
            <p:cNvPr id="370" name="Google Shape;370;p20"/>
            <p:cNvGrpSpPr/>
            <p:nvPr/>
          </p:nvGrpSpPr>
          <p:grpSpPr>
            <a:xfrm>
              <a:off x="228600" y="4267200"/>
              <a:ext cx="8763000" cy="1255742"/>
              <a:chOff x="60" y="2496"/>
              <a:chExt cx="5568" cy="1008"/>
            </a:xfrm>
          </p:grpSpPr>
          <p:sp>
            <p:nvSpPr>
              <p:cNvPr id="371" name="Google Shape;371;p20"/>
              <p:cNvSpPr/>
              <p:nvPr/>
            </p:nvSpPr>
            <p:spPr>
              <a:xfrm>
                <a:off x="60" y="2496"/>
                <a:ext cx="5568" cy="1008"/>
              </a:xfrm>
              <a:prstGeom prst="rect">
                <a:avLst/>
              </a:prstGeom>
              <a:solidFill>
                <a:srgbClr val="F6E9B4"/>
              </a:solidFill>
              <a:ln cap="flat" cmpd="sng" w="9525">
                <a:solidFill>
                  <a:srgbClr val="663300"/>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200">
                  <a:solidFill>
                    <a:srgbClr val="862110"/>
                  </a:solidFill>
                  <a:latin typeface="Arial"/>
                  <a:ea typeface="Arial"/>
                  <a:cs typeface="Arial"/>
                  <a:sym typeface="Arial"/>
                </a:endParaRPr>
              </a:p>
            </p:txBody>
          </p:sp>
          <p:sp>
            <p:nvSpPr>
              <p:cNvPr id="372" name="Google Shape;372;p20"/>
              <p:cNvSpPr/>
              <p:nvPr/>
            </p:nvSpPr>
            <p:spPr>
              <a:xfrm>
                <a:off x="145" y="2507"/>
                <a:ext cx="958" cy="293"/>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Step 2:</a:t>
                </a:r>
                <a:endParaRPr/>
              </a:p>
            </p:txBody>
          </p:sp>
          <p:grpSp>
            <p:nvGrpSpPr>
              <p:cNvPr id="373" name="Google Shape;373;p20"/>
              <p:cNvGrpSpPr/>
              <p:nvPr/>
            </p:nvGrpSpPr>
            <p:grpSpPr>
              <a:xfrm>
                <a:off x="274" y="2640"/>
                <a:ext cx="3546" cy="739"/>
                <a:chOff x="274" y="2544"/>
                <a:chExt cx="3546" cy="739"/>
              </a:xfrm>
            </p:grpSpPr>
            <p:sp>
              <p:nvSpPr>
                <p:cNvPr id="374" name="Google Shape;374;p20"/>
                <p:cNvSpPr/>
                <p:nvPr/>
              </p:nvSpPr>
              <p:spPr>
                <a:xfrm>
                  <a:off x="274" y="2662"/>
                  <a:ext cx="939" cy="517"/>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Depreciation</a:t>
                  </a:r>
                  <a:endParaRPr/>
                </a:p>
                <a:p>
                  <a:pPr indent="0" lvl="0" marL="0" marR="0" rtl="0" algn="l">
                    <a:spcBef>
                      <a:spcPts val="0"/>
                    </a:spcBef>
                    <a:spcAft>
                      <a:spcPts val="0"/>
                    </a:spcAft>
                    <a:buNone/>
                  </a:pPr>
                  <a:r>
                    <a:rPr lang="en-US" sz="1800">
                      <a:solidFill>
                        <a:srgbClr val="862110"/>
                      </a:solidFill>
                      <a:latin typeface="Arial"/>
                      <a:ea typeface="Arial"/>
                      <a:cs typeface="Arial"/>
                      <a:sym typeface="Arial"/>
                    </a:rPr>
                    <a:t>    Expense</a:t>
                  </a:r>
                  <a:endParaRPr/>
                </a:p>
              </p:txBody>
            </p:sp>
            <p:sp>
              <p:nvSpPr>
                <p:cNvPr id="375" name="Google Shape;375;p20"/>
                <p:cNvSpPr/>
                <p:nvPr/>
              </p:nvSpPr>
              <p:spPr>
                <a:xfrm>
                  <a:off x="1174" y="2806"/>
                  <a:ext cx="202" cy="294"/>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a:t>
                  </a:r>
                  <a:endParaRPr/>
                </a:p>
              </p:txBody>
            </p:sp>
            <p:sp>
              <p:nvSpPr>
                <p:cNvPr id="376" name="Google Shape;376;p20"/>
                <p:cNvSpPr/>
                <p:nvPr/>
              </p:nvSpPr>
              <p:spPr>
                <a:xfrm>
                  <a:off x="1319" y="2662"/>
                  <a:ext cx="939" cy="517"/>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Depreciation</a:t>
                  </a:r>
                  <a:endParaRPr/>
                </a:p>
                <a:p>
                  <a:pPr indent="0" lvl="0" marL="0" marR="0" rtl="0" algn="ctr">
                    <a:spcBef>
                      <a:spcPts val="0"/>
                    </a:spcBef>
                    <a:spcAft>
                      <a:spcPts val="0"/>
                    </a:spcAft>
                    <a:buNone/>
                  </a:pPr>
                  <a:r>
                    <a:rPr lang="en-US" sz="1800">
                      <a:solidFill>
                        <a:srgbClr val="862110"/>
                      </a:solidFill>
                      <a:latin typeface="Arial"/>
                      <a:ea typeface="Arial"/>
                      <a:cs typeface="Arial"/>
                      <a:sym typeface="Arial"/>
                    </a:rPr>
                    <a:t>Per Unit</a:t>
                  </a:r>
                  <a:endParaRPr/>
                </a:p>
              </p:txBody>
            </p:sp>
            <p:sp>
              <p:nvSpPr>
                <p:cNvPr id="377" name="Google Shape;377;p20"/>
                <p:cNvSpPr/>
                <p:nvPr/>
              </p:nvSpPr>
              <p:spPr>
                <a:xfrm>
                  <a:off x="2239" y="2783"/>
                  <a:ext cx="238" cy="293"/>
                </a:xfrm>
                <a:prstGeom prst="rect">
                  <a:avLst/>
                </a:prstGeom>
                <a:solidFill>
                  <a:srgbClr val="F6E9B4"/>
                </a:solid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b="1" lang="en-US" sz="1800">
                      <a:solidFill>
                        <a:srgbClr val="862110"/>
                      </a:solidFill>
                      <a:latin typeface="Arial"/>
                      <a:ea typeface="Arial"/>
                      <a:cs typeface="Arial"/>
                      <a:sym typeface="Arial"/>
                    </a:rPr>
                    <a:t>×</a:t>
                  </a:r>
                  <a:endParaRPr/>
                </a:p>
              </p:txBody>
            </p:sp>
            <p:sp>
              <p:nvSpPr>
                <p:cNvPr id="378" name="Google Shape;378;p20"/>
                <p:cNvSpPr/>
                <p:nvPr/>
              </p:nvSpPr>
              <p:spPr>
                <a:xfrm>
                  <a:off x="2159" y="2544"/>
                  <a:ext cx="1661" cy="739"/>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1800">
                      <a:solidFill>
                        <a:srgbClr val="862110"/>
                      </a:solidFill>
                      <a:latin typeface="Arial"/>
                      <a:ea typeface="Arial"/>
                      <a:cs typeface="Arial"/>
                      <a:sym typeface="Arial"/>
                    </a:rPr>
                    <a:t>Number of Units Produced</a:t>
                  </a:r>
                  <a:br>
                    <a:rPr lang="en-US" sz="1800">
                      <a:solidFill>
                        <a:srgbClr val="862110"/>
                      </a:solidFill>
                      <a:latin typeface="Arial"/>
                      <a:ea typeface="Arial"/>
                      <a:cs typeface="Arial"/>
                      <a:sym typeface="Arial"/>
                    </a:rPr>
                  </a:br>
                  <a:r>
                    <a:rPr lang="en-US" sz="1800">
                      <a:solidFill>
                        <a:srgbClr val="862110"/>
                      </a:solidFill>
                      <a:latin typeface="Arial"/>
                      <a:ea typeface="Arial"/>
                      <a:cs typeface="Arial"/>
                      <a:sym typeface="Arial"/>
                    </a:rPr>
                    <a:t>in the Period</a:t>
                  </a:r>
                  <a:endParaRPr/>
                </a:p>
              </p:txBody>
            </p:sp>
          </p:grpSp>
        </p:grpSp>
        <p:sp>
          <p:nvSpPr>
            <p:cNvPr id="379" name="Google Shape;379;p20"/>
            <p:cNvSpPr txBox="1"/>
            <p:nvPr/>
          </p:nvSpPr>
          <p:spPr>
            <a:xfrm>
              <a:off x="5791200" y="4684574"/>
              <a:ext cx="2768600" cy="3697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862110"/>
                  </a:solidFill>
                  <a:latin typeface="Arial"/>
                  <a:ea typeface="Arial"/>
                  <a:cs typeface="Arial"/>
                  <a:sym typeface="Arial"/>
                </a:rPr>
                <a:t>= $0.25 × 7,000 </a:t>
              </a:r>
              <a:r>
                <a:rPr lang="en-US" sz="1800">
                  <a:solidFill>
                    <a:srgbClr val="002060"/>
                  </a:solidFill>
                  <a:latin typeface="Arial"/>
                  <a:ea typeface="Arial"/>
                  <a:cs typeface="Arial"/>
                  <a:sym typeface="Arial"/>
                </a:rPr>
                <a:t>= $1,750</a:t>
              </a:r>
              <a:endParaRPr/>
            </a:p>
          </p:txBody>
        </p:sp>
      </p:grpSp>
      <p:sp>
        <p:nvSpPr>
          <p:cNvPr id="380" name="Google Shape;380;p20"/>
          <p:cNvSpPr txBox="1"/>
          <p:nvPr/>
        </p:nvSpPr>
        <p:spPr>
          <a:xfrm>
            <a:off x="5334000" y="1905001"/>
            <a:ext cx="4572000" cy="9239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Assume that 7,000 units were inspected during 2011. Depreciation would be calculated as follows:</a:t>
            </a:r>
            <a:endParaRPr/>
          </a:p>
        </p:txBody>
      </p:sp>
      <p:sp>
        <p:nvSpPr>
          <p:cNvPr id="381" name="Google Shape;381;p20"/>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descr="SL Depreciation Example 1.png" id="382" name="Google Shape;382;p20"/>
          <p:cNvPicPr preferRelativeResize="0"/>
          <p:nvPr/>
        </p:nvPicPr>
        <p:blipFill rotWithShape="1">
          <a:blip r:embed="rId5">
            <a:alphaModFix/>
          </a:blip>
          <a:srcRect b="0" l="0" r="0" t="0"/>
          <a:stretch/>
        </p:blipFill>
        <p:spPr>
          <a:xfrm>
            <a:off x="1752601" y="1447800"/>
            <a:ext cx="3489325" cy="1447800"/>
          </a:xfrm>
          <a:prstGeom prst="rect">
            <a:avLst/>
          </a:prstGeom>
          <a:noFill/>
          <a:ln>
            <a:noFill/>
          </a:ln>
        </p:spPr>
      </p:pic>
    </p:spTree>
  </p:cSld>
  <p:clrMapOvr>
    <a:masterClrMapping/>
  </p:clrMapOvr>
  <p:transition>
    <p:blinds dir="ver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1"/>
          <p:cNvSpPr txBox="1"/>
          <p:nvPr>
            <p:ph type="title"/>
          </p:nvPr>
        </p:nvSpPr>
        <p:spPr>
          <a:xfrm>
            <a:off x="-193675" y="150814"/>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Units-of-Production</a:t>
            </a:r>
            <a:br>
              <a:rPr lang="en-US" sz="2800"/>
            </a:br>
            <a:r>
              <a:rPr lang="en-US" sz="2800"/>
              <a:t>Depreciation Schedule</a:t>
            </a:r>
            <a:endParaRPr/>
          </a:p>
        </p:txBody>
      </p:sp>
      <p:sp>
        <p:nvSpPr>
          <p:cNvPr id="388" name="Google Shape;388;p21"/>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89" name="Google Shape;389;p21"/>
          <p:cNvPicPr preferRelativeResize="0"/>
          <p:nvPr/>
        </p:nvPicPr>
        <p:blipFill rotWithShape="1">
          <a:blip r:embed="rId3">
            <a:alphaModFix/>
          </a:blip>
          <a:srcRect b="0" l="0" r="0" t="0"/>
          <a:stretch/>
        </p:blipFill>
        <p:spPr>
          <a:xfrm>
            <a:off x="1752600" y="1905001"/>
            <a:ext cx="8667750" cy="3019425"/>
          </a:xfrm>
          <a:prstGeom prst="rect">
            <a:avLst/>
          </a:prstGeom>
          <a:noFill/>
          <a:ln>
            <a:noFill/>
          </a:ln>
        </p:spPr>
      </p:pic>
      <p:grpSp>
        <p:nvGrpSpPr>
          <p:cNvPr id="390" name="Google Shape;390;p21"/>
          <p:cNvGrpSpPr/>
          <p:nvPr/>
        </p:nvGrpSpPr>
        <p:grpSpPr>
          <a:xfrm>
            <a:off x="2590800" y="3252789"/>
            <a:ext cx="5181600" cy="2649537"/>
            <a:chOff x="1752600" y="2991678"/>
            <a:chExt cx="5181600" cy="2650434"/>
          </a:xfrm>
        </p:grpSpPr>
        <p:sp>
          <p:nvSpPr>
            <p:cNvPr id="391" name="Google Shape;391;p21"/>
            <p:cNvSpPr/>
            <p:nvPr/>
          </p:nvSpPr>
          <p:spPr>
            <a:xfrm>
              <a:off x="2341563" y="2991678"/>
              <a:ext cx="838200" cy="1372064"/>
            </a:xfrm>
            <a:prstGeom prst="rect">
              <a:avLst/>
            </a:prstGeom>
            <a:noFill/>
            <a:ln cap="flat" cmpd="sng" w="25400">
              <a:solidFill>
                <a:srgbClr val="FF000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entury Schoolbook"/>
                <a:ea typeface="Century Schoolbook"/>
                <a:cs typeface="Century Schoolbook"/>
                <a:sym typeface="Century Schoolbook"/>
              </a:endParaRPr>
            </a:p>
          </p:txBody>
        </p:sp>
        <p:cxnSp>
          <p:nvCxnSpPr>
            <p:cNvPr id="392" name="Google Shape;392;p21"/>
            <p:cNvCxnSpPr>
              <a:stCxn id="393" idx="0"/>
            </p:cNvCxnSpPr>
            <p:nvPr/>
          </p:nvCxnSpPr>
          <p:spPr>
            <a:xfrm rot="10800000">
              <a:off x="3124200" y="4419327"/>
              <a:ext cx="1219200" cy="822600"/>
            </a:xfrm>
            <a:prstGeom prst="straightConnector1">
              <a:avLst/>
            </a:prstGeom>
            <a:noFill/>
            <a:ln cap="flat" cmpd="sng" w="28575">
              <a:solidFill>
                <a:srgbClr val="FF0000"/>
              </a:solidFill>
              <a:prstDash val="solid"/>
              <a:round/>
              <a:headEnd len="sm" w="sm" type="none"/>
              <a:tailEnd len="med" w="med" type="stealth"/>
            </a:ln>
            <a:effectLst>
              <a:outerShdw blurRad="50800" rotWithShape="0" algn="tl" dir="2700000" dist="38100">
                <a:srgbClr val="000000">
                  <a:alpha val="40000"/>
                </a:srgbClr>
              </a:outerShdw>
            </a:effectLst>
          </p:spPr>
        </p:cxnSp>
        <p:sp>
          <p:nvSpPr>
            <p:cNvPr id="393" name="Google Shape;393;p21"/>
            <p:cNvSpPr txBox="1"/>
            <p:nvPr/>
          </p:nvSpPr>
          <p:spPr>
            <a:xfrm>
              <a:off x="1752600" y="5241927"/>
              <a:ext cx="5181600" cy="400185"/>
            </a:xfrm>
            <a:prstGeom prst="rect">
              <a:avLst/>
            </a:prstGeom>
            <a:solidFill>
              <a:srgbClr val="CEB400"/>
            </a:solidFill>
            <a:ln cap="flat" cmpd="sng" w="9525">
              <a:solidFill>
                <a:srgbClr val="8A7006"/>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rgbClr val="000000"/>
                  </a:solidFill>
                  <a:latin typeface="Arial"/>
                  <a:ea typeface="Arial"/>
                  <a:cs typeface="Arial"/>
                  <a:sym typeface="Arial"/>
                </a:rPr>
                <a:t>Units produced and sold during the period.</a:t>
              </a:r>
              <a:endParaRPr/>
            </a:p>
          </p:txBody>
        </p:sp>
      </p:gr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500"/>
                                        <p:tgtEl>
                                          <p:spTgt spid="3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2"/>
          <p:cNvSpPr txBox="1"/>
          <p:nvPr>
            <p:ph type="title"/>
          </p:nvPr>
        </p:nvSpPr>
        <p:spPr>
          <a:xfrm>
            <a:off x="130175" y="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Double-Declining-Balance Method</a:t>
            </a:r>
            <a:endParaRPr/>
          </a:p>
        </p:txBody>
      </p:sp>
      <p:sp>
        <p:nvSpPr>
          <p:cNvPr id="399" name="Google Shape;399;p22"/>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descr="Double Declining Computation.png" id="400" name="Google Shape;400;p22"/>
          <p:cNvPicPr preferRelativeResize="0"/>
          <p:nvPr/>
        </p:nvPicPr>
        <p:blipFill rotWithShape="1">
          <a:blip r:embed="rId3">
            <a:alphaModFix/>
          </a:blip>
          <a:srcRect b="0" l="0" r="0" t="0"/>
          <a:stretch/>
        </p:blipFill>
        <p:spPr>
          <a:xfrm>
            <a:off x="1600201" y="1905000"/>
            <a:ext cx="9028113" cy="2743200"/>
          </a:xfrm>
          <a:prstGeom prst="rect">
            <a:avLst/>
          </a:prstGeom>
          <a:noFill/>
          <a:ln>
            <a:noFill/>
          </a:ln>
        </p:spPr>
      </p:pic>
    </p:spTree>
  </p:cSld>
  <p:clrMapOvr>
    <a:masterClrMapping/>
  </p:clrMapOvr>
  <p:transition spd="med">
    <p:blinds dir="vert"/>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23"/>
          <p:cNvSpPr txBox="1"/>
          <p:nvPr>
            <p:ph type="title"/>
          </p:nvPr>
        </p:nvSpPr>
        <p:spPr>
          <a:xfrm>
            <a:off x="101600" y="-66675"/>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Double-Declining-Balance Method</a:t>
            </a:r>
            <a:endParaRPr/>
          </a:p>
        </p:txBody>
      </p:sp>
      <p:sp>
        <p:nvSpPr>
          <p:cNvPr id="406" name="Google Shape;406;p23"/>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407" name="Google Shape;407;p23"/>
          <p:cNvPicPr preferRelativeResize="0"/>
          <p:nvPr/>
        </p:nvPicPr>
        <p:blipFill rotWithShape="1">
          <a:blip r:embed="rId3">
            <a:alphaModFix/>
          </a:blip>
          <a:srcRect b="0" l="0" r="0" t="0"/>
          <a:stretch/>
        </p:blipFill>
        <p:spPr>
          <a:xfrm>
            <a:off x="1762126" y="1828801"/>
            <a:ext cx="8677275" cy="3228975"/>
          </a:xfrm>
          <a:prstGeom prst="rect">
            <a:avLst/>
          </a:prstGeom>
          <a:noFill/>
          <a:ln>
            <a:noFill/>
          </a:ln>
        </p:spPr>
      </p:pic>
    </p:spTree>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4"/>
          <p:cNvSpPr/>
          <p:nvPr/>
        </p:nvSpPr>
        <p:spPr>
          <a:xfrm>
            <a:off x="2209800" y="228600"/>
            <a:ext cx="7848600" cy="1143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862110"/>
              </a:buClr>
              <a:buSzPts val="4000"/>
              <a:buFont typeface="Noto Sans Symbols"/>
              <a:buNone/>
            </a:pPr>
            <a:r>
              <a:t/>
            </a:r>
            <a:endParaRPr sz="4000">
              <a:solidFill>
                <a:srgbClr val="575F6D"/>
              </a:solidFill>
              <a:latin typeface="Times New Roman"/>
              <a:ea typeface="Times New Roman"/>
              <a:cs typeface="Times New Roman"/>
              <a:sym typeface="Times New Roman"/>
            </a:endParaRPr>
          </a:p>
        </p:txBody>
      </p:sp>
      <p:sp>
        <p:nvSpPr>
          <p:cNvPr id="413" name="Google Shape;413;p24"/>
          <p:cNvSpPr txBox="1"/>
          <p:nvPr>
            <p:ph type="title"/>
          </p:nvPr>
        </p:nvSpPr>
        <p:spPr>
          <a:xfrm>
            <a:off x="33020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Comparing Depreciation Methods</a:t>
            </a:r>
            <a:endParaRPr/>
          </a:p>
        </p:txBody>
      </p:sp>
      <p:graphicFrame>
        <p:nvGraphicFramePr>
          <p:cNvPr id="414" name="Google Shape;414;p24"/>
          <p:cNvGraphicFramePr/>
          <p:nvPr/>
        </p:nvGraphicFramePr>
        <p:xfrm>
          <a:off x="1752600" y="1524001"/>
          <a:ext cx="4267200" cy="2398713"/>
        </p:xfrm>
        <a:graphic>
          <a:graphicData uri="http://schemas.openxmlformats.org/presentationml/2006/ole">
            <mc:AlternateContent>
              <mc:Choice Requires="v">
                <p:oleObj r:id="rId4" imgH="2398713" imgW="4267200" progId="Excel.Sheet.8" spid="_x0000_s1">
                  <p:embed/>
                </p:oleObj>
              </mc:Choice>
              <mc:Fallback>
                <p:oleObj r:id="rId5" imgH="2398713" imgW="4267200" progId="Excel.Sheet.8">
                  <p:embed/>
                  <p:pic>
                    <p:nvPicPr>
                      <p:cNvPr id="414" name="Google Shape;414;p24"/>
                      <p:cNvPicPr preferRelativeResize="0"/>
                      <p:nvPr/>
                    </p:nvPicPr>
                    <p:blipFill rotWithShape="1">
                      <a:blip r:embed="rId6">
                        <a:alphaModFix/>
                      </a:blip>
                      <a:srcRect b="0" l="0" r="0" t="0"/>
                      <a:stretch/>
                    </p:blipFill>
                    <p:spPr>
                      <a:xfrm>
                        <a:off x="1752600" y="1524001"/>
                        <a:ext cx="4267200" cy="2398713"/>
                      </a:xfrm>
                      <a:prstGeom prst="rect">
                        <a:avLst/>
                      </a:prstGeom>
                      <a:noFill/>
                      <a:ln>
                        <a:noFill/>
                      </a:ln>
                    </p:spPr>
                  </p:pic>
                </p:oleObj>
              </mc:Fallback>
            </mc:AlternateContent>
          </a:graphicData>
        </a:graphic>
      </p:graphicFrame>
      <p:graphicFrame>
        <p:nvGraphicFramePr>
          <p:cNvPr id="415" name="Google Shape;415;p24"/>
          <p:cNvGraphicFramePr/>
          <p:nvPr/>
        </p:nvGraphicFramePr>
        <p:xfrm>
          <a:off x="5638800" y="4038600"/>
          <a:ext cx="4800600" cy="2819400"/>
        </p:xfrm>
        <a:graphic>
          <a:graphicData uri="http://schemas.openxmlformats.org/drawingml/2006/chart">
            <c:chart r:id="rId7"/>
          </a:graphicData>
        </a:graphic>
      </p:graphicFrame>
      <p:sp>
        <p:nvSpPr>
          <p:cNvPr id="416" name="Google Shape;416;p24"/>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blinds dir="vert"/>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5"/>
          <p:cNvSpPr txBox="1"/>
          <p:nvPr>
            <p:ph type="title"/>
          </p:nvPr>
        </p:nvSpPr>
        <p:spPr>
          <a:xfrm>
            <a:off x="244475" y="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Depreciation for Tax Reporting</a:t>
            </a:r>
            <a:endParaRPr/>
          </a:p>
        </p:txBody>
      </p:sp>
      <p:pic>
        <p:nvPicPr>
          <p:cNvPr descr="C:\Documents and Settings\Administrator\Local Settings\Temporary Internet Files\Content.IE5\K8Q5KUIX\MMj03956920000[1].gif" id="422" name="Google Shape;422;p25"/>
          <p:cNvPicPr preferRelativeResize="0"/>
          <p:nvPr/>
        </p:nvPicPr>
        <p:blipFill rotWithShape="1">
          <a:blip r:embed="rId3">
            <a:alphaModFix/>
          </a:blip>
          <a:srcRect b="0" l="0" r="0" t="0"/>
          <a:stretch/>
        </p:blipFill>
        <p:spPr>
          <a:xfrm>
            <a:off x="5029200" y="5257800"/>
            <a:ext cx="1524000" cy="1143000"/>
          </a:xfrm>
          <a:prstGeom prst="rect">
            <a:avLst/>
          </a:prstGeom>
          <a:noFill/>
          <a:ln>
            <a:noFill/>
          </a:ln>
        </p:spPr>
      </p:pic>
      <p:sp>
        <p:nvSpPr>
          <p:cNvPr id="423" name="Google Shape;423;p25"/>
          <p:cNvSpPr txBox="1"/>
          <p:nvPr/>
        </p:nvSpPr>
        <p:spPr>
          <a:xfrm>
            <a:off x="2308225" y="1981200"/>
            <a:ext cx="7467600" cy="2909888"/>
          </a:xfrm>
          <a:prstGeom prst="rect">
            <a:avLst/>
          </a:prstGeom>
          <a:solidFill>
            <a:srgbClr val="3667C4"/>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FFFF"/>
                </a:solidFill>
                <a:latin typeface="Arial"/>
                <a:ea typeface="Arial"/>
                <a:cs typeface="Arial"/>
                <a:sym typeface="Arial"/>
              </a:rPr>
              <a:t>Most corporations use the Modified Accelerated Cost Recovery System (MACRS) for tax purposes.</a:t>
            </a:r>
            <a:endParaRPr/>
          </a:p>
          <a:p>
            <a:pPr indent="0" lvl="0" marL="0" marR="0" rtl="0" algn="ctr">
              <a:spcBef>
                <a:spcPts val="1680"/>
              </a:spcBef>
              <a:spcAft>
                <a:spcPts val="0"/>
              </a:spcAft>
              <a:buNone/>
            </a:pPr>
            <a:r>
              <a:rPr b="1" lang="en-US" sz="2800">
                <a:solidFill>
                  <a:srgbClr val="FFFFFF"/>
                </a:solidFill>
                <a:latin typeface="Arial"/>
                <a:ea typeface="Arial"/>
                <a:cs typeface="Arial"/>
                <a:sym typeface="Arial"/>
              </a:rPr>
              <a:t>    MACRS depreciation provides for rapid write-off of an asset’s cost in order to stimulate new investment.</a:t>
            </a:r>
            <a:endParaRPr b="1" sz="2800">
              <a:solidFill>
                <a:srgbClr val="000000"/>
              </a:solidFill>
              <a:latin typeface="Arial"/>
              <a:ea typeface="Arial"/>
              <a:cs typeface="Arial"/>
              <a:sym typeface="Arial"/>
            </a:endParaRPr>
          </a:p>
        </p:txBody>
      </p:sp>
      <p:sp>
        <p:nvSpPr>
          <p:cNvPr id="424" name="Google Shape;424;p25"/>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zoom dir="out"/>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6"/>
          <p:cNvSpPr txBox="1"/>
          <p:nvPr>
            <p:ph type="title"/>
          </p:nvPr>
        </p:nvSpPr>
        <p:spPr>
          <a:xfrm>
            <a:off x="-47625"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Partial-Year Depreciation</a:t>
            </a:r>
            <a:endParaRPr/>
          </a:p>
        </p:txBody>
      </p:sp>
      <p:sp>
        <p:nvSpPr>
          <p:cNvPr id="430" name="Google Shape;430;p26"/>
          <p:cNvSpPr txBox="1"/>
          <p:nvPr>
            <p:ph idx="4294967295" type="body"/>
          </p:nvPr>
        </p:nvSpPr>
        <p:spPr>
          <a:xfrm>
            <a:off x="1828800" y="1524000"/>
            <a:ext cx="8382000" cy="1371600"/>
          </a:xfrm>
          <a:prstGeom prst="rect">
            <a:avLst/>
          </a:prstGeom>
          <a:solidFill>
            <a:srgbClr val="EA6D59"/>
          </a:solidFill>
          <a:ln cap="flat" cmpd="sng" w="12700">
            <a:solidFill>
              <a:schemeClr val="dk1"/>
            </a:solidFill>
            <a:prstDash val="solid"/>
            <a:round/>
            <a:headEnd len="sm" w="sm" type="none"/>
            <a:tailEnd len="sm" w="sm" type="none"/>
          </a:ln>
          <a:effectLst>
            <a:outerShdw rotWithShape="0" algn="ctr" dir="2700000" dist="53882">
              <a:schemeClr val="dk2"/>
            </a:outerShdw>
          </a:effectLst>
        </p:spPr>
        <p:txBody>
          <a:bodyPr anchorCtr="0" anchor="t" bIns="44450" lIns="90475" spcFirstLastPara="1" rIns="90475" wrap="square" tIns="44450">
            <a:noAutofit/>
          </a:bodyPr>
          <a:lstStyle/>
          <a:p>
            <a:pPr indent="-273050" lvl="0" marL="273050" rtl="0" algn="ctr">
              <a:spcBef>
                <a:spcPts val="0"/>
              </a:spcBef>
              <a:spcAft>
                <a:spcPts val="0"/>
              </a:spcAft>
              <a:buClr>
                <a:schemeClr val="dk1"/>
              </a:buClr>
              <a:buSzPts val="2100"/>
              <a:buFont typeface="Noto Sans Symbols"/>
              <a:buNone/>
            </a:pPr>
            <a:r>
              <a:rPr lang="en-US">
                <a:solidFill>
                  <a:schemeClr val="dk1"/>
                </a:solidFill>
                <a:latin typeface="Calibri"/>
                <a:ea typeface="Calibri"/>
                <a:cs typeface="Calibri"/>
                <a:sym typeface="Calibri"/>
              </a:rPr>
              <a:t>    </a:t>
            </a:r>
            <a:r>
              <a:rPr lang="en-US">
                <a:solidFill>
                  <a:schemeClr val="dk1"/>
                </a:solidFill>
                <a:latin typeface="Arial"/>
                <a:ea typeface="Arial"/>
                <a:cs typeface="Arial"/>
                <a:sym typeface="Arial"/>
              </a:rPr>
              <a:t>When a plant asset is acquired during the year, depreciation is calculated for the fraction of the year the asset is owned.</a:t>
            </a:r>
            <a:endParaRPr/>
          </a:p>
        </p:txBody>
      </p:sp>
      <p:graphicFrame>
        <p:nvGraphicFramePr>
          <p:cNvPr id="431" name="Google Shape;431;p26"/>
          <p:cNvGraphicFramePr/>
          <p:nvPr/>
        </p:nvGraphicFramePr>
        <p:xfrm>
          <a:off x="1828800" y="3086100"/>
          <a:ext cx="3000000" cy="3000000"/>
        </p:xfrm>
        <a:graphic>
          <a:graphicData uri="http://schemas.openxmlformats.org/drawingml/2006/table">
            <a:tbl>
              <a:tblPr>
                <a:noFill/>
                <a:tableStyleId>{3BADDBB2-4238-4C3E-B286-9794AE9AB1C7}</a:tableStyleId>
              </a:tblPr>
              <a:tblGrid>
                <a:gridCol w="2530500"/>
                <a:gridCol w="1355700"/>
              </a:tblGrid>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Cost</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c>
                  <a:txBody>
                    <a:bodyPr/>
                    <a:lstStyle/>
                    <a:p>
                      <a:pPr indent="0" lvl="0" marL="0" marR="0" rtl="0" algn="r">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           10,000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r>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Salvage value</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c>
                  <a:txBody>
                    <a:bodyPr/>
                    <a:lstStyle/>
                    <a:p>
                      <a:pPr indent="0" lvl="0" marL="0" marR="0" rtl="0" algn="r">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1,000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FFFFFF"/>
                      </a:solidFill>
                      <a:prstDash val="solid"/>
                      <a:round/>
                      <a:headEnd len="sm" w="sm" type="none"/>
                      <a:tailEnd len="sm" w="sm" type="none"/>
                    </a:lnB>
                    <a:solidFill>
                      <a:srgbClr val="002060"/>
                    </a:solidFill>
                  </a:tcPr>
                </a:tc>
              </a:tr>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Depreciable cost</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c>
                  <a:txBody>
                    <a:bodyPr/>
                    <a:lstStyle/>
                    <a:p>
                      <a:pPr indent="0" lvl="0" marL="0" marR="0" rtl="0" algn="r">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             9,000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solidFill>
                      <a:srgbClr val="002060"/>
                    </a:solidFill>
                  </a:tcPr>
                </a:tc>
              </a:tr>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Useful life</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r>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Accounting periods</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c>
                  <a:txBody>
                    <a:bodyPr/>
                    <a:lstStyle/>
                    <a:p>
                      <a:pPr indent="0" lvl="0" marL="0" marR="0" rtl="0" algn="r">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5 years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2060"/>
                    </a:solidFill>
                  </a:tcPr>
                </a:tc>
              </a:tr>
              <a:tr h="260350">
                <a:tc>
                  <a:txBody>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Units inspected</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002060"/>
                    </a:solidFill>
                  </a:tcPr>
                </a:tc>
                <a:tc>
                  <a:txBody>
                    <a:bodyPr/>
                    <a:lstStyle/>
                    <a:p>
                      <a:pPr indent="0" lvl="0" marL="0" marR="0" rtl="0" algn="r">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 36,000 units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002060"/>
                    </a:solidFill>
                  </a:tcPr>
                </a:tc>
              </a:tr>
            </a:tbl>
          </a:graphicData>
        </a:graphic>
      </p:graphicFrame>
      <p:sp>
        <p:nvSpPr>
          <p:cNvPr id="432" name="Google Shape;432;p26"/>
          <p:cNvSpPr txBox="1"/>
          <p:nvPr/>
        </p:nvSpPr>
        <p:spPr>
          <a:xfrm>
            <a:off x="5791200" y="3152776"/>
            <a:ext cx="4572000" cy="1477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0000"/>
              </a:buClr>
              <a:buSzPts val="1800"/>
              <a:buFont typeface="Noto Sans Symbols"/>
              <a:buNone/>
            </a:pPr>
            <a:r>
              <a:rPr b="1" lang="en-US" sz="1800">
                <a:solidFill>
                  <a:srgbClr val="000000"/>
                </a:solidFill>
                <a:latin typeface="Arial"/>
                <a:ea typeface="Arial"/>
                <a:cs typeface="Arial"/>
                <a:sym typeface="Arial"/>
              </a:rPr>
              <a:t>Assume our machinery was purchased on October 8, 2010. Let’s calculate depreciation expense for 2010, assuming we use straight-line depreciation</a:t>
            </a:r>
            <a:r>
              <a:rPr lang="en-US" sz="1800">
                <a:solidFill>
                  <a:srgbClr val="000000"/>
                </a:solidFill>
                <a:latin typeface="Arial"/>
                <a:ea typeface="Arial"/>
                <a:cs typeface="Arial"/>
                <a:sym typeface="Arial"/>
              </a:rPr>
              <a:t>.</a:t>
            </a:r>
            <a:endParaRPr/>
          </a:p>
        </p:txBody>
      </p:sp>
      <p:sp>
        <p:nvSpPr>
          <p:cNvPr id="433" name="Google Shape;433;p26"/>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pic>
        <p:nvPicPr>
          <p:cNvPr descr="Chapter 10 Partial Year Depreciation.png" id="434" name="Google Shape;434;p26"/>
          <p:cNvPicPr preferRelativeResize="0"/>
          <p:nvPr/>
        </p:nvPicPr>
        <p:blipFill rotWithShape="1">
          <a:blip r:embed="rId3">
            <a:alphaModFix/>
          </a:blip>
          <a:srcRect b="0" l="0" r="0" t="0"/>
          <a:stretch/>
        </p:blipFill>
        <p:spPr>
          <a:xfrm>
            <a:off x="2971801" y="4876800"/>
            <a:ext cx="6188075" cy="1600200"/>
          </a:xfrm>
          <a:prstGeom prst="rect">
            <a:avLst/>
          </a:prstGeom>
          <a:noFill/>
          <a:ln>
            <a:noFill/>
          </a:ln>
        </p:spPr>
      </p:pic>
    </p:spTree>
  </p:cSld>
  <p:clrMapOvr>
    <a:masterClrMapping/>
  </p:clrMapOvr>
  <p:transition>
    <p:split orient="vert"/>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7"/>
          <p:cNvSpPr/>
          <p:nvPr/>
        </p:nvSpPr>
        <p:spPr>
          <a:xfrm>
            <a:off x="3898900" y="2984500"/>
            <a:ext cx="4394200" cy="1346200"/>
          </a:xfrm>
          <a:prstGeom prst="ellipse">
            <a:avLst/>
          </a:prstGeom>
          <a:solidFill>
            <a:srgbClr val="E65C01"/>
          </a:solidFill>
          <a:ln cap="flat" cmpd="sng" w="19050">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40" name="Google Shape;440;p27"/>
          <p:cNvSpPr/>
          <p:nvPr/>
        </p:nvSpPr>
        <p:spPr>
          <a:xfrm>
            <a:off x="4913314" y="3225801"/>
            <a:ext cx="2401887" cy="950913"/>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000000"/>
              </a:buClr>
              <a:buSzPts val="2800"/>
              <a:buFont typeface="Noto Sans Symbols"/>
              <a:buNone/>
            </a:pPr>
            <a:r>
              <a:rPr lang="en-US" sz="2800">
                <a:solidFill>
                  <a:srgbClr val="000000"/>
                </a:solidFill>
                <a:latin typeface="Arial"/>
                <a:ea typeface="Arial"/>
                <a:cs typeface="Arial"/>
                <a:sym typeface="Arial"/>
              </a:rPr>
              <a:t>Depreciation</a:t>
            </a:r>
            <a:br>
              <a:rPr lang="en-US" sz="2800">
                <a:solidFill>
                  <a:srgbClr val="000000"/>
                </a:solidFill>
                <a:latin typeface="Arial"/>
                <a:ea typeface="Arial"/>
                <a:cs typeface="Arial"/>
                <a:sym typeface="Arial"/>
              </a:rPr>
            </a:br>
            <a:r>
              <a:rPr lang="en-US" sz="2800">
                <a:solidFill>
                  <a:srgbClr val="000000"/>
                </a:solidFill>
                <a:latin typeface="Arial"/>
                <a:ea typeface="Arial"/>
                <a:cs typeface="Arial"/>
                <a:sym typeface="Arial"/>
              </a:rPr>
              <a:t>is an estimate</a:t>
            </a:r>
            <a:endParaRPr/>
          </a:p>
        </p:txBody>
      </p:sp>
      <p:cxnSp>
        <p:nvCxnSpPr>
          <p:cNvPr id="441" name="Google Shape;441;p27"/>
          <p:cNvCxnSpPr/>
          <p:nvPr/>
        </p:nvCxnSpPr>
        <p:spPr>
          <a:xfrm>
            <a:off x="4267200" y="2286000"/>
            <a:ext cx="1371600" cy="685800"/>
          </a:xfrm>
          <a:prstGeom prst="straightConnector1">
            <a:avLst/>
          </a:prstGeom>
          <a:noFill/>
          <a:ln cap="flat" cmpd="sng" w="38100">
            <a:solidFill>
              <a:srgbClr val="FF0000"/>
            </a:solidFill>
            <a:prstDash val="solid"/>
            <a:round/>
            <a:headEnd len="med" w="med" type="none"/>
            <a:tailEnd len="med" w="med" type="stealth"/>
          </a:ln>
          <a:effectLst>
            <a:outerShdw rotWithShape="0" algn="ctr" dir="2700000" dist="35921">
              <a:schemeClr val="dk2"/>
            </a:outerShdw>
          </a:effectLst>
        </p:spPr>
      </p:cxnSp>
      <p:cxnSp>
        <p:nvCxnSpPr>
          <p:cNvPr id="442" name="Google Shape;442;p27"/>
          <p:cNvCxnSpPr/>
          <p:nvPr/>
        </p:nvCxnSpPr>
        <p:spPr>
          <a:xfrm flipH="1">
            <a:off x="6553200" y="2286000"/>
            <a:ext cx="1371600" cy="685800"/>
          </a:xfrm>
          <a:prstGeom prst="straightConnector1">
            <a:avLst/>
          </a:prstGeom>
          <a:noFill/>
          <a:ln cap="flat" cmpd="sng" w="38100">
            <a:solidFill>
              <a:srgbClr val="FF0000"/>
            </a:solidFill>
            <a:prstDash val="solid"/>
            <a:round/>
            <a:headEnd len="med" w="med" type="none"/>
            <a:tailEnd len="med" w="med" type="stealth"/>
          </a:ln>
          <a:effectLst>
            <a:outerShdw rotWithShape="0" algn="ctr" dir="2700000" dist="35921">
              <a:schemeClr val="dk2"/>
            </a:outerShdw>
          </a:effectLst>
        </p:spPr>
      </p:cxnSp>
      <p:sp>
        <p:nvSpPr>
          <p:cNvPr id="443" name="Google Shape;443;p27"/>
          <p:cNvSpPr/>
          <p:nvPr/>
        </p:nvSpPr>
        <p:spPr>
          <a:xfrm>
            <a:off x="1817688" y="1651000"/>
            <a:ext cx="2489200" cy="1346200"/>
          </a:xfrm>
          <a:prstGeom prst="ellipse">
            <a:avLst/>
          </a:prstGeom>
          <a:solidFill>
            <a:srgbClr val="E65C01"/>
          </a:solidFill>
          <a:ln cap="flat" cmpd="sng" w="19050">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700">
                <a:solidFill>
                  <a:srgbClr val="000000"/>
                </a:solidFill>
                <a:latin typeface="Arial"/>
                <a:ea typeface="Arial"/>
                <a:cs typeface="Arial"/>
                <a:sym typeface="Arial"/>
              </a:rPr>
              <a:t>Predicted</a:t>
            </a:r>
            <a:br>
              <a:rPr lang="en-US" sz="2700">
                <a:solidFill>
                  <a:srgbClr val="000000"/>
                </a:solidFill>
                <a:latin typeface="Arial"/>
                <a:ea typeface="Arial"/>
                <a:cs typeface="Arial"/>
                <a:sym typeface="Arial"/>
              </a:rPr>
            </a:br>
            <a:r>
              <a:rPr lang="en-US" sz="2700">
                <a:solidFill>
                  <a:srgbClr val="000000"/>
                </a:solidFill>
                <a:latin typeface="Arial"/>
                <a:ea typeface="Arial"/>
                <a:cs typeface="Arial"/>
                <a:sym typeface="Arial"/>
              </a:rPr>
              <a:t> salvage value</a:t>
            </a:r>
            <a:endParaRPr/>
          </a:p>
        </p:txBody>
      </p:sp>
      <p:sp>
        <p:nvSpPr>
          <p:cNvPr id="444" name="Google Shape;444;p27"/>
          <p:cNvSpPr/>
          <p:nvPr/>
        </p:nvSpPr>
        <p:spPr>
          <a:xfrm>
            <a:off x="7913688" y="1651000"/>
            <a:ext cx="2489200" cy="1346200"/>
          </a:xfrm>
          <a:prstGeom prst="ellipse">
            <a:avLst/>
          </a:prstGeom>
          <a:solidFill>
            <a:srgbClr val="E65C01"/>
          </a:solidFill>
          <a:ln cap="flat" cmpd="sng" w="19050">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700">
                <a:solidFill>
                  <a:srgbClr val="000000"/>
                </a:solidFill>
                <a:latin typeface="Arial"/>
                <a:ea typeface="Arial"/>
                <a:cs typeface="Arial"/>
                <a:sym typeface="Arial"/>
              </a:rPr>
              <a:t>Predicted</a:t>
            </a:r>
            <a:br>
              <a:rPr lang="en-US" sz="2700">
                <a:solidFill>
                  <a:srgbClr val="000000"/>
                </a:solidFill>
                <a:latin typeface="Arial"/>
                <a:ea typeface="Arial"/>
                <a:cs typeface="Arial"/>
                <a:sym typeface="Arial"/>
              </a:rPr>
            </a:br>
            <a:r>
              <a:rPr lang="en-US" sz="2700">
                <a:solidFill>
                  <a:srgbClr val="000000"/>
                </a:solidFill>
                <a:latin typeface="Arial"/>
                <a:ea typeface="Arial"/>
                <a:cs typeface="Arial"/>
                <a:sym typeface="Arial"/>
              </a:rPr>
              <a:t>useful life</a:t>
            </a:r>
            <a:endParaRPr/>
          </a:p>
        </p:txBody>
      </p:sp>
      <p:sp>
        <p:nvSpPr>
          <p:cNvPr id="445" name="Google Shape;445;p27"/>
          <p:cNvSpPr txBox="1"/>
          <p:nvPr>
            <p:ph type="title"/>
          </p:nvPr>
        </p:nvSpPr>
        <p:spPr>
          <a:xfrm>
            <a:off x="0" y="-6985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Change in Estimates for Depreciation</a:t>
            </a:r>
            <a:endParaRPr/>
          </a:p>
        </p:txBody>
      </p:sp>
      <p:sp>
        <p:nvSpPr>
          <p:cNvPr id="446" name="Google Shape;446;p27"/>
          <p:cNvSpPr txBox="1"/>
          <p:nvPr>
            <p:ph idx="4294967295" type="body"/>
          </p:nvPr>
        </p:nvSpPr>
        <p:spPr>
          <a:xfrm>
            <a:off x="1905000" y="4699000"/>
            <a:ext cx="8305800" cy="1460500"/>
          </a:xfrm>
          <a:prstGeom prst="rect">
            <a:avLst/>
          </a:prstGeom>
          <a:solidFill>
            <a:srgbClr val="FFED73"/>
          </a:solidFill>
          <a:ln cap="flat" cmpd="sng" w="12700">
            <a:solidFill>
              <a:schemeClr val="dk1"/>
            </a:solidFill>
            <a:prstDash val="solid"/>
            <a:round/>
            <a:headEnd len="sm" w="sm" type="none"/>
            <a:tailEnd len="sm" w="sm" type="none"/>
          </a:ln>
        </p:spPr>
        <p:txBody>
          <a:bodyPr anchorCtr="0" anchor="ctr" bIns="44450" lIns="90475" spcFirstLastPara="1" rIns="90475" wrap="square" tIns="44450">
            <a:noAutofit/>
          </a:bodyPr>
          <a:lstStyle/>
          <a:p>
            <a:pPr indent="-273050" lvl="0" marL="273050" rtl="0" algn="ctr">
              <a:lnSpc>
                <a:spcPct val="90000"/>
              </a:lnSpc>
              <a:spcBef>
                <a:spcPts val="0"/>
              </a:spcBef>
              <a:spcAft>
                <a:spcPts val="0"/>
              </a:spcAft>
              <a:buClr>
                <a:srgbClr val="862110"/>
              </a:buClr>
              <a:buSzPts val="2100"/>
              <a:buFont typeface="Noto Sans Symbols"/>
              <a:buNone/>
            </a:pPr>
            <a:r>
              <a:rPr lang="en-US">
                <a:solidFill>
                  <a:srgbClr val="862110"/>
                </a:solidFill>
                <a:latin typeface="Arial"/>
                <a:ea typeface="Arial"/>
                <a:cs typeface="Arial"/>
                <a:sym typeface="Arial"/>
              </a:rPr>
              <a:t>    Over the life of an asset, new information may come to light that indicates the original estimates were inaccurate.</a:t>
            </a:r>
            <a:endParaRPr/>
          </a:p>
        </p:txBody>
      </p:sp>
      <p:sp>
        <p:nvSpPr>
          <p:cNvPr id="447" name="Google Shape;447;p27"/>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spTree>
  </p:cSld>
  <p:clrMapOvr>
    <a:masterClrMapping/>
  </p:clrMapOvr>
  <p:transition>
    <p:split orient="vert"/>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28"/>
          <p:cNvSpPr txBox="1"/>
          <p:nvPr>
            <p:ph type="title"/>
          </p:nvPr>
        </p:nvSpPr>
        <p:spPr>
          <a:xfrm>
            <a:off x="0" y="-77787"/>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Change in Estimates for Depreciation</a:t>
            </a:r>
            <a:endParaRPr/>
          </a:p>
        </p:txBody>
      </p:sp>
      <p:sp>
        <p:nvSpPr>
          <p:cNvPr id="453" name="Google Shape;453;p28"/>
          <p:cNvSpPr txBox="1"/>
          <p:nvPr>
            <p:ph idx="4294967295" type="body"/>
          </p:nvPr>
        </p:nvSpPr>
        <p:spPr>
          <a:xfrm>
            <a:off x="1752600" y="1600200"/>
            <a:ext cx="8648700" cy="2743200"/>
          </a:xfrm>
          <a:prstGeom prst="rect">
            <a:avLst/>
          </a:prstGeom>
          <a:solidFill>
            <a:srgbClr val="6E83B3"/>
          </a:solidFill>
          <a:ln cap="flat"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t" bIns="44450" lIns="90475" spcFirstLastPara="1" rIns="90475" wrap="square" tIns="44450">
            <a:noAutofit/>
          </a:bodyPr>
          <a:lstStyle/>
          <a:p>
            <a:pPr indent="-273050" lvl="0" marL="273050" rtl="0" algn="l">
              <a:spcBef>
                <a:spcPts val="0"/>
              </a:spcBef>
              <a:spcAft>
                <a:spcPts val="0"/>
              </a:spcAft>
              <a:buClr>
                <a:schemeClr val="lt1"/>
              </a:buClr>
              <a:buSzPts val="1800"/>
              <a:buFont typeface="Noto Sans Symbols"/>
              <a:buNone/>
            </a:pPr>
            <a:r>
              <a:rPr lang="en-US" sz="2400">
                <a:solidFill>
                  <a:schemeClr val="lt1"/>
                </a:solidFill>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endParaRPr/>
          </a:p>
        </p:txBody>
      </p:sp>
      <p:sp>
        <p:nvSpPr>
          <p:cNvPr id="454" name="Google Shape;454;p28"/>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pic>
        <p:nvPicPr>
          <p:cNvPr descr="Chapter 10 Revised Depreciation.png" id="455" name="Google Shape;455;p28"/>
          <p:cNvPicPr preferRelativeResize="0"/>
          <p:nvPr/>
        </p:nvPicPr>
        <p:blipFill rotWithShape="1">
          <a:blip r:embed="rId3">
            <a:alphaModFix/>
          </a:blip>
          <a:srcRect b="0" l="0" r="0" t="0"/>
          <a:stretch/>
        </p:blipFill>
        <p:spPr>
          <a:xfrm>
            <a:off x="1541463" y="4724400"/>
            <a:ext cx="9117012" cy="914400"/>
          </a:xfrm>
          <a:prstGeom prst="rect">
            <a:avLst/>
          </a:prstGeom>
          <a:noFill/>
          <a:ln>
            <a:noFill/>
          </a:ln>
        </p:spPr>
      </p:pic>
    </p:spTree>
  </p:cSld>
  <p:clrMapOvr>
    <a:masterClrMapping/>
  </p:clrMapOvr>
  <p:transition>
    <p:zoom dir="ou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29"/>
          <p:cNvSpPr txBox="1"/>
          <p:nvPr>
            <p:ph type="title"/>
          </p:nvPr>
        </p:nvSpPr>
        <p:spPr>
          <a:xfrm>
            <a:off x="-384175"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Reporting Depreciation</a:t>
            </a:r>
            <a:endParaRPr/>
          </a:p>
        </p:txBody>
      </p:sp>
      <p:graphicFrame>
        <p:nvGraphicFramePr>
          <p:cNvPr id="461" name="Google Shape;461;p29"/>
          <p:cNvGraphicFramePr/>
          <p:nvPr/>
        </p:nvGraphicFramePr>
        <p:xfrm>
          <a:off x="1828800" y="1847850"/>
          <a:ext cx="3000000" cy="3000000"/>
        </p:xfrm>
        <a:graphic>
          <a:graphicData uri="http://schemas.openxmlformats.org/drawingml/2006/table">
            <a:tbl>
              <a:tblPr>
                <a:noFill/>
                <a:tableStyleId>{3BADDBB2-4238-4C3E-B286-9794AE9AB1C7}</a:tableStyleId>
              </a:tblPr>
              <a:tblGrid>
                <a:gridCol w="5945700"/>
                <a:gridCol w="406050"/>
                <a:gridCol w="2030250"/>
              </a:tblGrid>
              <a:tr h="436175">
                <a:tc gridSpan="3">
                  <a:txBody>
                    <a:bodyPr/>
                    <a:lstStyle/>
                    <a:p>
                      <a:pPr indent="0" lvl="0" marL="0" marR="0" rtl="0" algn="ctr">
                        <a:spcBef>
                          <a:spcPts val="0"/>
                        </a:spcBef>
                        <a:spcAft>
                          <a:spcPts val="0"/>
                        </a:spcAft>
                        <a:buNone/>
                      </a:pPr>
                      <a:r>
                        <a:rPr b="0" i="0" lang="en-US" sz="2800" u="none" cap="none" strike="noStrike">
                          <a:solidFill>
                            <a:srgbClr val="FFFFFF"/>
                          </a:solidFill>
                          <a:latin typeface="Calibri"/>
                          <a:ea typeface="Calibri"/>
                          <a:cs typeface="Calibri"/>
                          <a:sym typeface="Calibri"/>
                        </a:rPr>
                        <a:t>Dale Jarrett Racing Adventure</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632523"/>
                    </a:solidFill>
                  </a:tcPr>
                </a:tc>
                <a:tc hMerge="1"/>
                <a:tc hMerge="1"/>
              </a:tr>
              <a:tr h="436175">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Office furniture and equipment</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    54,593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436175">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Shop and track equipment</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202,973</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436175">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Race vehicles and other</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975,084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862800">
                <a:tc>
                  <a:txBody>
                    <a:bodyPr/>
                    <a:lstStyle/>
                    <a:p>
                      <a:pPr indent="0" lvl="0" marL="0" marR="0" rtl="0" algn="l">
                        <a:lnSpc>
                          <a:spcPct val="100000"/>
                        </a:lnSpc>
                        <a:spcBef>
                          <a:spcPts val="0"/>
                        </a:spcBef>
                        <a:spcAft>
                          <a:spcPts val="0"/>
                        </a:spcAft>
                        <a:buClr>
                          <a:srgbClr val="632523"/>
                        </a:buClr>
                        <a:buSzPts val="2800"/>
                        <a:buFont typeface="Calibri"/>
                        <a:buNone/>
                      </a:pPr>
                      <a:r>
                        <a:rPr b="0" i="0" lang="en-US" sz="2800" u="none" cap="none" strike="noStrike">
                          <a:solidFill>
                            <a:srgbClr val="632523"/>
                          </a:solidFill>
                          <a:latin typeface="Calibri"/>
                          <a:ea typeface="Calibri"/>
                          <a:cs typeface="Calibri"/>
                          <a:sym typeface="Calibri"/>
                        </a:rPr>
                        <a:t>   Property and equipment, gross</a:t>
                      </a:r>
                      <a:endParaRPr/>
                    </a:p>
                    <a:p>
                      <a:pPr indent="0" lvl="0" marL="0" marR="0" rtl="0" algn="l">
                        <a:lnSpc>
                          <a:spcPct val="100000"/>
                        </a:lnSpc>
                        <a:spcBef>
                          <a:spcPts val="0"/>
                        </a:spcBef>
                        <a:spcAft>
                          <a:spcPts val="0"/>
                        </a:spcAft>
                        <a:buClr>
                          <a:schemeClr val="dk1"/>
                        </a:buClr>
                        <a:buSzPts val="2800"/>
                        <a:buFont typeface="Century Schoolbook"/>
                        <a:buNone/>
                      </a:pPr>
                      <a:r>
                        <a:t/>
                      </a:r>
                      <a:endParaRPr b="0" i="0" sz="2800" u="none" cap="none" strike="noStrike">
                        <a:solidFill>
                          <a:srgbClr val="632523"/>
                        </a:solidFill>
                        <a:latin typeface="Calibri"/>
                        <a:ea typeface="Calibri"/>
                        <a:cs typeface="Calibri"/>
                        <a:sym typeface="Calibri"/>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1,232,650</a:t>
                      </a:r>
                      <a:endParaRPr/>
                    </a:p>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436175">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Less: accumulated depreciation</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628,355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436175">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Property and equipment, net</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spcBef>
                          <a:spcPts val="0"/>
                        </a:spcBef>
                        <a:spcAft>
                          <a:spcPts val="0"/>
                        </a:spcAft>
                        <a:buNone/>
                      </a:pPr>
                      <a:r>
                        <a:rPr b="0" i="0" lang="en-US" sz="2800" u="none" cap="none" strike="noStrike">
                          <a:solidFill>
                            <a:srgbClr val="632523"/>
                          </a:solidFill>
                          <a:latin typeface="Calibri"/>
                          <a:ea typeface="Calibri"/>
                          <a:cs typeface="Calibri"/>
                          <a:sym typeface="Calibri"/>
                        </a:rPr>
                        <a:t> </a:t>
                      </a:r>
                      <a:r>
                        <a:rPr b="0" i="0" lang="en-US" sz="2800" u="sng" cap="none" strike="noStrike">
                          <a:solidFill>
                            <a:srgbClr val="632523"/>
                          </a:solidFill>
                          <a:latin typeface="Calibri"/>
                          <a:ea typeface="Calibri"/>
                          <a:cs typeface="Calibri"/>
                          <a:sym typeface="Calibri"/>
                        </a:rPr>
                        <a:t>$  604,295</a:t>
                      </a:r>
                      <a:r>
                        <a:rPr b="0" i="0" lang="en-US" sz="2800" u="none" cap="none" strike="noStrike">
                          <a:solidFill>
                            <a:srgbClr val="632523"/>
                          </a:solidFill>
                          <a:latin typeface="Calibri"/>
                          <a:ea typeface="Calibri"/>
                          <a:cs typeface="Calibri"/>
                          <a:sym typeface="Calibri"/>
                        </a:rPr>
                        <a:t>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bl>
          </a:graphicData>
        </a:graphic>
      </p:graphicFrame>
      <p:pic>
        <p:nvPicPr>
          <p:cNvPr descr="C:\Documents and Settings\Administrator\Local Settings\Temporary Internet Files\Content.IE5\MHAZ6UUP\MCj03984550000[1].wmf" id="462" name="Google Shape;462;p29"/>
          <p:cNvPicPr preferRelativeResize="0"/>
          <p:nvPr/>
        </p:nvPicPr>
        <p:blipFill rotWithShape="1">
          <a:blip r:embed="rId3">
            <a:alphaModFix/>
          </a:blip>
          <a:srcRect b="0" l="0" r="0" t="0"/>
          <a:stretch/>
        </p:blipFill>
        <p:spPr>
          <a:xfrm>
            <a:off x="5105400" y="5638800"/>
            <a:ext cx="1837944" cy="947318"/>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463" name="Google Shape;463;p29"/>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spTree>
  </p:cSld>
  <p:clrMapOvr>
    <a:masterClrMapping/>
  </p:clrMapOvr>
  <p:transition>
    <p:zoom dir="out"/>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30"/>
          <p:cNvSpPr txBox="1"/>
          <p:nvPr>
            <p:ph type="title"/>
          </p:nvPr>
        </p:nvSpPr>
        <p:spPr>
          <a:xfrm>
            <a:off x="-18415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Additional Expenditures</a:t>
            </a:r>
            <a:endParaRPr/>
          </a:p>
        </p:txBody>
      </p:sp>
      <p:sp>
        <p:nvSpPr>
          <p:cNvPr id="469" name="Google Shape;469;p30"/>
          <p:cNvSpPr txBox="1"/>
          <p:nvPr>
            <p:ph idx="4294967295" type="body"/>
          </p:nvPr>
        </p:nvSpPr>
        <p:spPr>
          <a:xfrm>
            <a:off x="3048000" y="5033964"/>
            <a:ext cx="6324600" cy="1062037"/>
          </a:xfrm>
          <a:prstGeom prst="rect">
            <a:avLst/>
          </a:prstGeom>
          <a:solidFill>
            <a:srgbClr val="006600"/>
          </a:solidFill>
          <a:ln cap="flat" cmpd="sng" w="25400">
            <a:solidFill>
              <a:schemeClr val="dk1"/>
            </a:solidFill>
            <a:prstDash val="solid"/>
            <a:miter lim="800000"/>
            <a:headEnd len="sm" w="sm" type="none"/>
            <a:tailEnd len="sm" w="sm" type="none"/>
          </a:ln>
          <a:effectLst>
            <a:outerShdw rotWithShape="0" algn="ctr" dir="2700000" dist="53882">
              <a:schemeClr val="dk2"/>
            </a:outerShdw>
          </a:effectLst>
        </p:spPr>
        <p:txBody>
          <a:bodyPr anchorCtr="0" anchor="t" bIns="44450" lIns="90475" spcFirstLastPara="1" rIns="90475" wrap="square" tIns="44450">
            <a:noAutofit/>
          </a:bodyPr>
          <a:lstStyle/>
          <a:p>
            <a:pPr indent="-273050" lvl="0" marL="273050" rtl="0" algn="ctr">
              <a:spcBef>
                <a:spcPts val="0"/>
              </a:spcBef>
              <a:spcAft>
                <a:spcPts val="0"/>
              </a:spcAft>
              <a:buClr>
                <a:schemeClr val="lt1"/>
              </a:buClr>
              <a:buSzPts val="2250"/>
              <a:buFont typeface="Noto Sans Symbols"/>
              <a:buNone/>
            </a:pPr>
            <a:r>
              <a:rPr lang="en-US" sz="3000">
                <a:solidFill>
                  <a:schemeClr val="lt1"/>
                </a:solidFill>
              </a:rPr>
              <a:t>  </a:t>
            </a:r>
            <a:r>
              <a:rPr lang="en-US" sz="2400">
                <a:solidFill>
                  <a:schemeClr val="lt1"/>
                </a:solidFill>
              </a:rPr>
              <a:t>If the amounts involved are not material, most companies expense the item. </a:t>
            </a:r>
            <a:endParaRPr/>
          </a:p>
        </p:txBody>
      </p:sp>
      <p:graphicFrame>
        <p:nvGraphicFramePr>
          <p:cNvPr id="470" name="Google Shape;470;p30"/>
          <p:cNvGraphicFramePr/>
          <p:nvPr/>
        </p:nvGraphicFramePr>
        <p:xfrm>
          <a:off x="1524000" y="1752600"/>
          <a:ext cx="9094788" cy="2679700"/>
        </p:xfrm>
        <a:graphic>
          <a:graphicData uri="http://schemas.openxmlformats.org/presentationml/2006/ole">
            <mc:AlternateContent>
              <mc:Choice Requires="v">
                <p:oleObj r:id="rId4" imgH="2679700" imgW="9094788" progId="Excel.Sheet.8" spid="_x0000_s1">
                  <p:embed/>
                </p:oleObj>
              </mc:Choice>
              <mc:Fallback>
                <p:oleObj r:id="rId5" imgH="2679700" imgW="9094788" progId="Excel.Sheet.8">
                  <p:embed/>
                  <p:pic>
                    <p:nvPicPr>
                      <p:cNvPr id="470" name="Google Shape;470;p30"/>
                      <p:cNvPicPr preferRelativeResize="0"/>
                      <p:nvPr/>
                    </p:nvPicPr>
                    <p:blipFill rotWithShape="1">
                      <a:blip r:embed="rId6">
                        <a:alphaModFix/>
                      </a:blip>
                      <a:srcRect b="0" l="0" r="0" t="0"/>
                      <a:stretch/>
                    </p:blipFill>
                    <p:spPr>
                      <a:xfrm>
                        <a:off x="1524000" y="1752600"/>
                        <a:ext cx="9094788" cy="2679700"/>
                      </a:xfrm>
                      <a:prstGeom prst="rect">
                        <a:avLst/>
                      </a:prstGeom>
                      <a:noFill/>
                      <a:ln>
                        <a:noFill/>
                      </a:ln>
                    </p:spPr>
                  </p:pic>
                </p:oleObj>
              </mc:Fallback>
            </mc:AlternateContent>
          </a:graphicData>
        </a:graphic>
      </p:graphicFrame>
      <p:sp>
        <p:nvSpPr>
          <p:cNvPr id="471" name="Google Shape;471;p30"/>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3</a:t>
            </a:r>
            <a:endParaRPr/>
          </a:p>
        </p:txBody>
      </p:sp>
    </p:spTree>
  </p:cSld>
  <p:clrMapOvr>
    <a:masterClrMapping/>
  </p:clrMapOvr>
  <p:transition>
    <p:split orient="vert"/>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31"/>
          <p:cNvSpPr txBox="1"/>
          <p:nvPr>
            <p:ph type="title"/>
          </p:nvPr>
        </p:nvSpPr>
        <p:spPr>
          <a:xfrm>
            <a:off x="21590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Revenue and Capital Expenditures</a:t>
            </a:r>
            <a:endParaRPr/>
          </a:p>
        </p:txBody>
      </p:sp>
      <p:graphicFrame>
        <p:nvGraphicFramePr>
          <p:cNvPr id="477" name="Google Shape;477;p31"/>
          <p:cNvGraphicFramePr/>
          <p:nvPr/>
        </p:nvGraphicFramePr>
        <p:xfrm>
          <a:off x="1676400" y="2017714"/>
          <a:ext cx="8763000" cy="3609975"/>
        </p:xfrm>
        <a:graphic>
          <a:graphicData uri="http://schemas.openxmlformats.org/presentationml/2006/ole">
            <mc:AlternateContent>
              <mc:Choice Requires="v">
                <p:oleObj r:id="rId4" imgH="3609975" imgW="8763000" progId="Excel.Sheet.8" spid="_x0000_s1">
                  <p:embed/>
                </p:oleObj>
              </mc:Choice>
              <mc:Fallback>
                <p:oleObj r:id="rId5" imgH="3609975" imgW="8763000" progId="Excel.Sheet.8">
                  <p:embed/>
                  <p:pic>
                    <p:nvPicPr>
                      <p:cNvPr id="477" name="Google Shape;477;p31"/>
                      <p:cNvPicPr preferRelativeResize="0"/>
                      <p:nvPr/>
                    </p:nvPicPr>
                    <p:blipFill rotWithShape="1">
                      <a:blip r:embed="rId6">
                        <a:alphaModFix/>
                      </a:blip>
                      <a:srcRect b="0" l="0" r="0" t="0"/>
                      <a:stretch/>
                    </p:blipFill>
                    <p:spPr>
                      <a:xfrm>
                        <a:off x="1676400" y="2017714"/>
                        <a:ext cx="8763000" cy="3609975"/>
                      </a:xfrm>
                      <a:prstGeom prst="rect">
                        <a:avLst/>
                      </a:prstGeom>
                      <a:noFill/>
                      <a:ln cap="flat" cmpd="sng" w="76200">
                        <a:solidFill>
                          <a:srgbClr val="0033CC"/>
                        </a:solidFill>
                        <a:prstDash val="solid"/>
                        <a:miter lim="800000"/>
                        <a:headEnd len="sm" w="sm" type="none"/>
                        <a:tailEnd len="sm" w="sm" type="none"/>
                      </a:ln>
                    </p:spPr>
                  </p:pic>
                </p:oleObj>
              </mc:Fallback>
            </mc:AlternateContent>
          </a:graphicData>
        </a:graphic>
      </p:graphicFrame>
      <p:sp>
        <p:nvSpPr>
          <p:cNvPr id="478" name="Google Shape;478;p31"/>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3</a:t>
            </a:r>
            <a:endParaRPr/>
          </a:p>
        </p:txBody>
      </p:sp>
    </p:spTree>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cxnSp>
        <p:nvCxnSpPr>
          <p:cNvPr id="483" name="Google Shape;483;p32"/>
          <p:cNvCxnSpPr/>
          <p:nvPr/>
        </p:nvCxnSpPr>
        <p:spPr>
          <a:xfrm>
            <a:off x="3938588" y="3276601"/>
            <a:ext cx="0" cy="542925"/>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484" name="Google Shape;484;p32"/>
          <p:cNvCxnSpPr/>
          <p:nvPr/>
        </p:nvCxnSpPr>
        <p:spPr>
          <a:xfrm>
            <a:off x="5281613" y="3333751"/>
            <a:ext cx="0" cy="2219325"/>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35921">
              <a:schemeClr val="dk2"/>
            </a:outerShdw>
          </a:effectLst>
        </p:spPr>
      </p:cxnSp>
      <p:sp>
        <p:nvSpPr>
          <p:cNvPr id="485" name="Google Shape;485;p32"/>
          <p:cNvSpPr/>
          <p:nvPr/>
        </p:nvSpPr>
        <p:spPr>
          <a:xfrm>
            <a:off x="1939926" y="3824288"/>
            <a:ext cx="2625725" cy="1346200"/>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cash</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received (debit)</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or paid (credit).</a:t>
            </a:r>
            <a:endParaRPr/>
          </a:p>
          <a:p>
            <a:pPr indent="0" lvl="0" marL="0" marR="0" rtl="0" algn="ctr">
              <a:spcBef>
                <a:spcPts val="0"/>
              </a:spcBef>
              <a:spcAft>
                <a:spcPts val="0"/>
              </a:spcAft>
              <a:buNone/>
            </a:pPr>
            <a:r>
              <a:t/>
            </a:r>
            <a:endParaRPr sz="2400">
              <a:solidFill>
                <a:srgbClr val="006600"/>
              </a:solidFill>
              <a:latin typeface="Times New Roman"/>
              <a:ea typeface="Times New Roman"/>
              <a:cs typeface="Times New Roman"/>
              <a:sym typeface="Times New Roman"/>
            </a:endParaRPr>
          </a:p>
        </p:txBody>
      </p:sp>
      <p:sp>
        <p:nvSpPr>
          <p:cNvPr id="486" name="Google Shape;486;p32"/>
          <p:cNvSpPr/>
          <p:nvPr/>
        </p:nvSpPr>
        <p:spPr>
          <a:xfrm>
            <a:off x="2132013" y="5564189"/>
            <a:ext cx="3403600" cy="828675"/>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006600"/>
                </a:solidFill>
                <a:latin typeface="Arial"/>
                <a:ea typeface="Arial"/>
                <a:cs typeface="Arial"/>
                <a:sym typeface="Arial"/>
              </a:rPr>
              <a:t>Removing accumulated</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depreciation (debit).</a:t>
            </a:r>
            <a:endParaRPr/>
          </a:p>
        </p:txBody>
      </p:sp>
      <p:cxnSp>
        <p:nvCxnSpPr>
          <p:cNvPr id="487" name="Google Shape;487;p32"/>
          <p:cNvCxnSpPr/>
          <p:nvPr/>
        </p:nvCxnSpPr>
        <p:spPr>
          <a:xfrm>
            <a:off x="6877050" y="3352801"/>
            <a:ext cx="0" cy="2200275"/>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488" name="Google Shape;488;p32"/>
          <p:cNvCxnSpPr/>
          <p:nvPr/>
        </p:nvCxnSpPr>
        <p:spPr>
          <a:xfrm>
            <a:off x="8248650" y="3286126"/>
            <a:ext cx="0" cy="542925"/>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35921">
              <a:schemeClr val="dk2"/>
            </a:outerShdw>
          </a:effectLst>
        </p:spPr>
      </p:cxnSp>
      <p:cxnSp>
        <p:nvCxnSpPr>
          <p:cNvPr id="489" name="Google Shape;489;p32"/>
          <p:cNvCxnSpPr/>
          <p:nvPr/>
        </p:nvCxnSpPr>
        <p:spPr>
          <a:xfrm>
            <a:off x="6113463" y="2406651"/>
            <a:ext cx="0" cy="542925"/>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35921">
              <a:schemeClr val="dk2"/>
            </a:outerShdw>
          </a:effectLst>
        </p:spPr>
      </p:cxnSp>
      <p:sp>
        <p:nvSpPr>
          <p:cNvPr id="490" name="Google Shape;490;p32"/>
          <p:cNvSpPr/>
          <p:nvPr/>
        </p:nvSpPr>
        <p:spPr>
          <a:xfrm>
            <a:off x="3533776" y="1603375"/>
            <a:ext cx="5159375" cy="966788"/>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800">
              <a:solidFill>
                <a:srgbClr val="006600"/>
              </a:solidFill>
              <a:latin typeface="Arial"/>
              <a:ea typeface="Arial"/>
              <a:cs typeface="Arial"/>
              <a:sym typeface="Arial"/>
            </a:endParaRPr>
          </a:p>
        </p:txBody>
      </p:sp>
      <p:sp>
        <p:nvSpPr>
          <p:cNvPr id="491" name="Google Shape;491;p32"/>
          <p:cNvSpPr/>
          <p:nvPr/>
        </p:nvSpPr>
        <p:spPr>
          <a:xfrm>
            <a:off x="3987801" y="1568451"/>
            <a:ext cx="3998913" cy="950913"/>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Clr>
                <a:srgbClr val="FFFFFF"/>
              </a:buClr>
              <a:buSzPts val="2800"/>
              <a:buFont typeface="Noto Sans Symbols"/>
              <a:buNone/>
            </a:pPr>
            <a:r>
              <a:rPr lang="en-US" sz="2800">
                <a:solidFill>
                  <a:srgbClr val="FFFFFF"/>
                </a:solidFill>
                <a:latin typeface="Arial"/>
                <a:ea typeface="Arial"/>
                <a:cs typeface="Arial"/>
                <a:sym typeface="Arial"/>
              </a:rPr>
              <a:t> </a:t>
            </a:r>
            <a:r>
              <a:rPr lang="en-US" sz="2800">
                <a:solidFill>
                  <a:srgbClr val="006600"/>
                </a:solidFill>
                <a:latin typeface="Arial"/>
                <a:ea typeface="Arial"/>
                <a:cs typeface="Arial"/>
                <a:sym typeface="Arial"/>
              </a:rPr>
              <a:t>Update depreciation</a:t>
            </a:r>
            <a:br>
              <a:rPr lang="en-US" sz="2800">
                <a:solidFill>
                  <a:srgbClr val="006600"/>
                </a:solidFill>
                <a:latin typeface="Arial"/>
                <a:ea typeface="Arial"/>
                <a:cs typeface="Arial"/>
                <a:sym typeface="Arial"/>
              </a:rPr>
            </a:br>
            <a:r>
              <a:rPr lang="en-US" sz="2800">
                <a:solidFill>
                  <a:srgbClr val="006600"/>
                </a:solidFill>
                <a:latin typeface="Arial"/>
                <a:ea typeface="Arial"/>
                <a:cs typeface="Arial"/>
                <a:sym typeface="Arial"/>
              </a:rPr>
              <a:t>  to the date of disposal.</a:t>
            </a:r>
            <a:endParaRPr/>
          </a:p>
        </p:txBody>
      </p:sp>
      <p:sp>
        <p:nvSpPr>
          <p:cNvPr id="492" name="Google Shape;492;p32"/>
          <p:cNvSpPr/>
          <p:nvPr/>
        </p:nvSpPr>
        <p:spPr>
          <a:xfrm>
            <a:off x="3548064" y="2949575"/>
            <a:ext cx="5133975" cy="528638"/>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800">
                <a:solidFill>
                  <a:srgbClr val="006600"/>
                </a:solidFill>
                <a:latin typeface="Arial"/>
                <a:ea typeface="Arial"/>
                <a:cs typeface="Arial"/>
                <a:sym typeface="Arial"/>
              </a:rPr>
              <a:t> Journalize disposal by:</a:t>
            </a:r>
            <a:endParaRPr/>
          </a:p>
        </p:txBody>
      </p:sp>
      <p:sp>
        <p:nvSpPr>
          <p:cNvPr id="493" name="Google Shape;493;p32"/>
          <p:cNvSpPr/>
          <p:nvPr/>
        </p:nvSpPr>
        <p:spPr>
          <a:xfrm>
            <a:off x="6410325" y="5564188"/>
            <a:ext cx="3678238" cy="831850"/>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006600"/>
                </a:solidFill>
                <a:latin typeface="Arial"/>
                <a:ea typeface="Arial"/>
                <a:cs typeface="Arial"/>
                <a:sym typeface="Arial"/>
              </a:rPr>
              <a:t>Removing the</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 asset cost (credit).</a:t>
            </a:r>
            <a:endParaRPr/>
          </a:p>
        </p:txBody>
      </p:sp>
      <p:sp>
        <p:nvSpPr>
          <p:cNvPr id="494" name="Google Shape;494;p32"/>
          <p:cNvSpPr/>
          <p:nvPr/>
        </p:nvSpPr>
        <p:spPr>
          <a:xfrm>
            <a:off x="7621589" y="3824288"/>
            <a:ext cx="2625725" cy="1346200"/>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a</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gain (credit)</a:t>
            </a:r>
            <a:endParaRPr/>
          </a:p>
          <a:p>
            <a:pPr indent="0" lvl="0" marL="0" marR="0" rtl="0" algn="ctr">
              <a:spcBef>
                <a:spcPts val="0"/>
              </a:spcBef>
              <a:spcAft>
                <a:spcPts val="0"/>
              </a:spcAft>
              <a:buNone/>
            </a:pPr>
            <a:r>
              <a:rPr lang="en-US" sz="2400">
                <a:solidFill>
                  <a:srgbClr val="006600"/>
                </a:solidFill>
                <a:latin typeface="Arial"/>
                <a:ea typeface="Arial"/>
                <a:cs typeface="Arial"/>
                <a:sym typeface="Arial"/>
              </a:rPr>
              <a:t>or loss (debit).</a:t>
            </a:r>
            <a:endParaRPr/>
          </a:p>
          <a:p>
            <a:pPr indent="0" lvl="0" marL="0" marR="0" rtl="0" algn="ctr">
              <a:spcBef>
                <a:spcPts val="0"/>
              </a:spcBef>
              <a:spcAft>
                <a:spcPts val="0"/>
              </a:spcAft>
              <a:buNone/>
            </a:pPr>
            <a:r>
              <a:t/>
            </a:r>
            <a:endParaRPr sz="2400">
              <a:solidFill>
                <a:srgbClr val="006600"/>
              </a:solidFill>
              <a:latin typeface="Times New Roman"/>
              <a:ea typeface="Times New Roman"/>
              <a:cs typeface="Times New Roman"/>
              <a:sym typeface="Times New Roman"/>
            </a:endParaRPr>
          </a:p>
        </p:txBody>
      </p:sp>
      <p:sp>
        <p:nvSpPr>
          <p:cNvPr id="495" name="Google Shape;495;p32"/>
          <p:cNvSpPr txBox="1"/>
          <p:nvPr>
            <p:ph type="title"/>
          </p:nvPr>
        </p:nvSpPr>
        <p:spPr>
          <a:xfrm>
            <a:off x="-27940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Disposals of Plant Assets</a:t>
            </a:r>
            <a:endParaRPr/>
          </a:p>
        </p:txBody>
      </p:sp>
      <p:sp>
        <p:nvSpPr>
          <p:cNvPr id="496" name="Google Shape;496;p32"/>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push dir="r"/>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94"/>
                                        </p:tgtEl>
                                        <p:attrNameLst>
                                          <p:attrName>style.visibility</p:attrName>
                                        </p:attrNameLst>
                                      </p:cBhvr>
                                      <p:to>
                                        <p:strVal val="visible"/>
                                      </p:to>
                                    </p:set>
                                    <p:animEffect filter="fade" transition="in">
                                      <p:cBhvr>
                                        <p:cTn dur="500"/>
                                        <p:tgtEl>
                                          <p:spTgt spid="49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486"/>
                                        </p:tgtEl>
                                        <p:attrNameLst>
                                          <p:attrName>style.visibility</p:attrName>
                                        </p:attrNameLst>
                                      </p:cBhvr>
                                      <p:to>
                                        <p:strVal val="visible"/>
                                      </p:to>
                                    </p:set>
                                    <p:animEffect filter="fade" transition="in">
                                      <p:cBhvr>
                                        <p:cTn dur="500"/>
                                        <p:tgtEl>
                                          <p:spTgt spid="48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493"/>
                                        </p:tgtEl>
                                        <p:attrNameLst>
                                          <p:attrName>style.visibility</p:attrName>
                                        </p:attrNameLst>
                                      </p:cBhvr>
                                      <p:to>
                                        <p:strVal val="visible"/>
                                      </p:to>
                                    </p:set>
                                    <p:animEffect filter="fade" transition="in">
                                      <p:cBhvr>
                                        <p:cTn dur="500"/>
                                        <p:tgtEl>
                                          <p:spTgt spid="4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cxnSp>
        <p:nvCxnSpPr>
          <p:cNvPr id="501" name="Google Shape;501;p33"/>
          <p:cNvCxnSpPr/>
          <p:nvPr/>
        </p:nvCxnSpPr>
        <p:spPr>
          <a:xfrm>
            <a:off x="6113463" y="2406651"/>
            <a:ext cx="0" cy="542925"/>
          </a:xfrm>
          <a:prstGeom prst="straightConnector1">
            <a:avLst/>
          </a:prstGeom>
          <a:noFill/>
          <a:ln cap="flat" cmpd="sng" w="25400">
            <a:solidFill>
              <a:schemeClr val="hlink"/>
            </a:solidFill>
            <a:prstDash val="solid"/>
            <a:round/>
            <a:headEnd len="med" w="med" type="none"/>
            <a:tailEnd len="med" w="med" type="triangle"/>
          </a:ln>
        </p:spPr>
      </p:cxnSp>
      <p:sp>
        <p:nvSpPr>
          <p:cNvPr id="502" name="Google Shape;502;p33"/>
          <p:cNvSpPr/>
          <p:nvPr/>
        </p:nvSpPr>
        <p:spPr>
          <a:xfrm>
            <a:off x="3533776" y="1603375"/>
            <a:ext cx="5159375" cy="966788"/>
          </a:xfrm>
          <a:prstGeom prst="rect">
            <a:avLst/>
          </a:prstGeom>
          <a:solidFill>
            <a:schemeClr val="lt2"/>
          </a:solidFill>
          <a:ln cap="flat" cmpd="sng" w="2540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Clr>
                <a:srgbClr val="862110"/>
              </a:buClr>
              <a:buSzPts val="1800"/>
              <a:buFont typeface="Noto Sans Symbols"/>
              <a:buNone/>
            </a:pPr>
            <a:r>
              <a:t/>
            </a:r>
            <a:endParaRPr sz="1800">
              <a:solidFill>
                <a:srgbClr val="000000"/>
              </a:solidFill>
              <a:latin typeface="Arial"/>
              <a:ea typeface="Arial"/>
              <a:cs typeface="Arial"/>
              <a:sym typeface="Arial"/>
            </a:endParaRPr>
          </a:p>
        </p:txBody>
      </p:sp>
      <p:sp>
        <p:nvSpPr>
          <p:cNvPr id="503" name="Google Shape;503;p33"/>
          <p:cNvSpPr/>
          <p:nvPr/>
        </p:nvSpPr>
        <p:spPr>
          <a:xfrm>
            <a:off x="3987800" y="1568451"/>
            <a:ext cx="3999494" cy="951543"/>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FFFFFF"/>
              </a:buClr>
              <a:buSzPts val="2800"/>
              <a:buFont typeface="Noto Sans Symbols"/>
              <a:buNone/>
            </a:pPr>
            <a:r>
              <a:rPr lang="en-US" sz="2800">
                <a:solidFill>
                  <a:srgbClr val="FFFFFF"/>
                </a:solidFill>
                <a:latin typeface="Arial"/>
                <a:ea typeface="Arial"/>
                <a:cs typeface="Arial"/>
                <a:sym typeface="Arial"/>
              </a:rPr>
              <a:t> Update depreciation</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  to the date of disposal.</a:t>
            </a:r>
            <a:endParaRPr/>
          </a:p>
        </p:txBody>
      </p:sp>
      <p:sp>
        <p:nvSpPr>
          <p:cNvPr id="504" name="Google Shape;504;p33"/>
          <p:cNvSpPr/>
          <p:nvPr/>
        </p:nvSpPr>
        <p:spPr>
          <a:xfrm>
            <a:off x="3548064" y="2949575"/>
            <a:ext cx="5133975" cy="541338"/>
          </a:xfrm>
          <a:prstGeom prst="rect">
            <a:avLst/>
          </a:prstGeom>
          <a:solidFill>
            <a:schemeClr val="lt2"/>
          </a:solidFill>
          <a:ln cap="flat" cmpd="sng" w="25400">
            <a:solidFill>
              <a:schemeClr val="hlink"/>
            </a:solidFill>
            <a:prstDash val="solid"/>
            <a:miter lim="800000"/>
            <a:headEnd len="sm" w="sm" type="none"/>
            <a:tailEnd len="sm" w="sm" type="none"/>
          </a:ln>
        </p:spPr>
        <p:txBody>
          <a:bodyPr anchorCtr="0" anchor="t" bIns="44450" lIns="90475" spcFirstLastPara="1" rIns="90475" wrap="square" tIns="44450">
            <a:spAutoFit/>
          </a:bodyPr>
          <a:lstStyle/>
          <a:p>
            <a:pPr indent="0" lvl="0" marL="0" marR="0" rtl="0" algn="l">
              <a:spcBef>
                <a:spcPts val="0"/>
              </a:spcBef>
              <a:spcAft>
                <a:spcPts val="0"/>
              </a:spcAft>
              <a:buClr>
                <a:srgbClr val="000000"/>
              </a:buClr>
              <a:buSzPts val="2800"/>
              <a:buFont typeface="Noto Sans Symbols"/>
              <a:buNone/>
            </a:pPr>
            <a:r>
              <a:rPr lang="en-US" sz="2800">
                <a:solidFill>
                  <a:srgbClr val="000000"/>
                </a:solidFill>
                <a:latin typeface="Arial"/>
                <a:ea typeface="Arial"/>
                <a:cs typeface="Arial"/>
                <a:sym typeface="Arial"/>
              </a:rPr>
              <a:t> Journalize disposal by:</a:t>
            </a:r>
            <a:endParaRPr/>
          </a:p>
        </p:txBody>
      </p:sp>
      <p:grpSp>
        <p:nvGrpSpPr>
          <p:cNvPr id="505" name="Google Shape;505;p33"/>
          <p:cNvGrpSpPr/>
          <p:nvPr/>
        </p:nvGrpSpPr>
        <p:grpSpPr>
          <a:xfrm>
            <a:off x="2305050" y="1543050"/>
            <a:ext cx="7581900" cy="2019300"/>
            <a:chOff x="492" y="972"/>
            <a:chExt cx="4776" cy="1272"/>
          </a:xfrm>
        </p:grpSpPr>
        <p:sp>
          <p:nvSpPr>
            <p:cNvPr id="506" name="Google Shape;506;p33"/>
            <p:cNvSpPr/>
            <p:nvPr/>
          </p:nvSpPr>
          <p:spPr>
            <a:xfrm>
              <a:off x="492" y="972"/>
              <a:ext cx="4776" cy="1272"/>
            </a:xfrm>
            <a:prstGeom prst="rect">
              <a:avLst/>
            </a:prstGeom>
            <a:solidFill>
              <a:srgbClr val="CFA809"/>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59160A"/>
                </a:solidFill>
                <a:latin typeface="Arial"/>
                <a:ea typeface="Arial"/>
                <a:cs typeface="Arial"/>
                <a:sym typeface="Arial"/>
              </a:endParaRPr>
            </a:p>
          </p:txBody>
        </p:sp>
        <p:sp>
          <p:nvSpPr>
            <p:cNvPr id="507" name="Google Shape;507;p33"/>
            <p:cNvSpPr/>
            <p:nvPr/>
          </p:nvSpPr>
          <p:spPr>
            <a:xfrm>
              <a:off x="624" y="1028"/>
              <a:ext cx="4553" cy="1173"/>
            </a:xfrm>
            <a:prstGeom prst="rect">
              <a:avLst/>
            </a:prstGeom>
            <a:solidFill>
              <a:srgbClr val="CFA809"/>
            </a:solidFill>
            <a:ln>
              <a:noFill/>
            </a:ln>
          </p:spPr>
          <p:txBody>
            <a:bodyPr anchorCtr="0" anchor="t" bIns="44450" lIns="90475" spcFirstLastPara="1" rIns="90475" wrap="square" tIns="44450">
              <a:spAutoFit/>
            </a:bodyPr>
            <a:lstStyle/>
            <a:p>
              <a:pPr indent="0" lvl="0" marL="0" marR="0" rtl="0" algn="l">
                <a:lnSpc>
                  <a:spcPct val="120000"/>
                </a:lnSpc>
                <a:spcBef>
                  <a:spcPts val="0"/>
                </a:spcBef>
                <a:spcAft>
                  <a:spcPts val="0"/>
                </a:spcAft>
                <a:buNone/>
              </a:pPr>
              <a:r>
                <a:rPr lang="en-US" sz="3200">
                  <a:solidFill>
                    <a:srgbClr val="59160A"/>
                  </a:solidFill>
                  <a:latin typeface="Arial"/>
                  <a:ea typeface="Arial"/>
                  <a:cs typeface="Arial"/>
                  <a:sym typeface="Arial"/>
                </a:rPr>
                <a:t>If Cash &gt; BV, record a gain (credit).</a:t>
              </a:r>
              <a:endParaRPr/>
            </a:p>
            <a:p>
              <a:pPr indent="0" lvl="0" marL="0" marR="0" rtl="0" algn="l">
                <a:lnSpc>
                  <a:spcPct val="120000"/>
                </a:lnSpc>
                <a:spcBef>
                  <a:spcPts val="0"/>
                </a:spcBef>
                <a:spcAft>
                  <a:spcPts val="0"/>
                </a:spcAft>
                <a:buNone/>
              </a:pPr>
              <a:r>
                <a:rPr lang="en-US" sz="3200">
                  <a:solidFill>
                    <a:srgbClr val="59160A"/>
                  </a:solidFill>
                  <a:latin typeface="Arial"/>
                  <a:ea typeface="Arial"/>
                  <a:cs typeface="Arial"/>
                  <a:sym typeface="Arial"/>
                </a:rPr>
                <a:t>If Cash &lt; BV, record a loss (debit).</a:t>
              </a:r>
              <a:endParaRPr/>
            </a:p>
            <a:p>
              <a:pPr indent="0" lvl="0" marL="0" marR="0" rtl="0" algn="l">
                <a:lnSpc>
                  <a:spcPct val="120000"/>
                </a:lnSpc>
                <a:spcBef>
                  <a:spcPts val="0"/>
                </a:spcBef>
                <a:spcAft>
                  <a:spcPts val="0"/>
                </a:spcAft>
                <a:buNone/>
              </a:pPr>
              <a:r>
                <a:rPr lang="en-US" sz="3200">
                  <a:solidFill>
                    <a:srgbClr val="59160A"/>
                  </a:solidFill>
                  <a:latin typeface="Arial"/>
                  <a:ea typeface="Arial"/>
                  <a:cs typeface="Arial"/>
                  <a:sym typeface="Arial"/>
                </a:rPr>
                <a:t>If Cash = BV, no gain or loss.</a:t>
              </a:r>
              <a:endParaRPr/>
            </a:p>
          </p:txBody>
        </p:sp>
      </p:grpSp>
      <p:sp>
        <p:nvSpPr>
          <p:cNvPr id="508" name="Google Shape;508;p33"/>
          <p:cNvSpPr txBox="1"/>
          <p:nvPr>
            <p:ph type="title"/>
          </p:nvPr>
        </p:nvSpPr>
        <p:spPr>
          <a:xfrm>
            <a:off x="-260350" y="-29369"/>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Discarding Plant Assets</a:t>
            </a:r>
            <a:endParaRPr/>
          </a:p>
        </p:txBody>
      </p:sp>
      <p:sp>
        <p:nvSpPr>
          <p:cNvPr id="509" name="Google Shape;509;p33"/>
          <p:cNvSpPr/>
          <p:nvPr/>
        </p:nvSpPr>
        <p:spPr>
          <a:xfrm>
            <a:off x="1939926" y="3824288"/>
            <a:ext cx="2625725" cy="1346200"/>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cash</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received (debit)</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or paid (credit).</a:t>
            </a:r>
            <a:endParaRPr/>
          </a:p>
          <a:p>
            <a:pPr indent="0" lvl="0" marL="0" marR="0" rtl="0" algn="ctr">
              <a:spcBef>
                <a:spcPts val="0"/>
              </a:spcBef>
              <a:spcAft>
                <a:spcPts val="0"/>
              </a:spcAft>
              <a:buNone/>
            </a:pPr>
            <a:r>
              <a:t/>
            </a:r>
            <a:endParaRPr sz="2400">
              <a:solidFill>
                <a:srgbClr val="006600"/>
              </a:solidFill>
              <a:latin typeface="Times New Roman"/>
              <a:ea typeface="Times New Roman"/>
              <a:cs typeface="Times New Roman"/>
              <a:sym typeface="Times New Roman"/>
            </a:endParaRPr>
          </a:p>
        </p:txBody>
      </p:sp>
      <p:sp>
        <p:nvSpPr>
          <p:cNvPr id="510" name="Google Shape;510;p33"/>
          <p:cNvSpPr/>
          <p:nvPr/>
        </p:nvSpPr>
        <p:spPr>
          <a:xfrm>
            <a:off x="2132013" y="5564189"/>
            <a:ext cx="3403600" cy="828675"/>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006600"/>
                </a:solidFill>
                <a:latin typeface="Arial"/>
                <a:ea typeface="Arial"/>
                <a:cs typeface="Arial"/>
                <a:sym typeface="Arial"/>
              </a:rPr>
              <a:t>Removing accumulated</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depreciation (debit).</a:t>
            </a:r>
            <a:endParaRPr/>
          </a:p>
        </p:txBody>
      </p:sp>
      <p:sp>
        <p:nvSpPr>
          <p:cNvPr id="511" name="Google Shape;511;p33"/>
          <p:cNvSpPr/>
          <p:nvPr/>
        </p:nvSpPr>
        <p:spPr>
          <a:xfrm>
            <a:off x="6410325" y="5564188"/>
            <a:ext cx="3678238" cy="831850"/>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400">
                <a:solidFill>
                  <a:srgbClr val="006600"/>
                </a:solidFill>
                <a:latin typeface="Arial"/>
                <a:ea typeface="Arial"/>
                <a:cs typeface="Arial"/>
                <a:sym typeface="Arial"/>
              </a:rPr>
              <a:t>Removing the</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 asset cost (credit).</a:t>
            </a:r>
            <a:endParaRPr/>
          </a:p>
        </p:txBody>
      </p:sp>
      <p:grpSp>
        <p:nvGrpSpPr>
          <p:cNvPr id="512" name="Google Shape;512;p33"/>
          <p:cNvGrpSpPr/>
          <p:nvPr/>
        </p:nvGrpSpPr>
        <p:grpSpPr>
          <a:xfrm>
            <a:off x="5867401" y="3657600"/>
            <a:ext cx="4379913" cy="1512888"/>
            <a:chOff x="2736" y="2304"/>
            <a:chExt cx="2759" cy="953"/>
          </a:xfrm>
        </p:grpSpPr>
        <p:sp>
          <p:nvSpPr>
            <p:cNvPr id="513" name="Google Shape;513;p33"/>
            <p:cNvSpPr/>
            <p:nvPr/>
          </p:nvSpPr>
          <p:spPr>
            <a:xfrm>
              <a:off x="2736" y="2304"/>
              <a:ext cx="1155" cy="611"/>
            </a:xfrm>
            <a:custGeom>
              <a:rect b="b" l="l" r="r" t="t"/>
              <a:pathLst>
                <a:path extrusionOk="0" h="803" w="144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cap="rnd" cmpd="sng" w="12700">
              <a:solidFill>
                <a:schemeClr val="dk2"/>
              </a:solidFill>
              <a:prstDash val="solid"/>
              <a:round/>
              <a:headEnd len="sm" w="sm" type="none"/>
              <a:tailEnd len="sm" w="sm" type="none"/>
            </a:ln>
            <a:effectLst>
              <a:outerShdw rotWithShape="0" algn="ctr" dir="2700000" dist="35921">
                <a:schemeClr val="dk2"/>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514" name="Google Shape;514;p33"/>
            <p:cNvSpPr/>
            <p:nvPr/>
          </p:nvSpPr>
          <p:spPr>
            <a:xfrm>
              <a:off x="3841" y="2409"/>
              <a:ext cx="1654" cy="848"/>
            </a:xfrm>
            <a:prstGeom prst="rect">
              <a:avLst/>
            </a:prstGeom>
            <a:solidFill>
              <a:srgbClr val="CCFFCC"/>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a</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gain (credit)</a:t>
              </a:r>
              <a:endParaRPr/>
            </a:p>
            <a:p>
              <a:pPr indent="0" lvl="0" marL="0" marR="0" rtl="0" algn="ctr">
                <a:spcBef>
                  <a:spcPts val="0"/>
                </a:spcBef>
                <a:spcAft>
                  <a:spcPts val="0"/>
                </a:spcAft>
                <a:buNone/>
              </a:pPr>
              <a:r>
                <a:rPr lang="en-US" sz="2400">
                  <a:solidFill>
                    <a:srgbClr val="006600"/>
                  </a:solidFill>
                  <a:latin typeface="Arial"/>
                  <a:ea typeface="Arial"/>
                  <a:cs typeface="Arial"/>
                  <a:sym typeface="Arial"/>
                </a:rPr>
                <a:t>or loss (debit).</a:t>
              </a:r>
              <a:endParaRPr/>
            </a:p>
            <a:p>
              <a:pPr indent="0" lvl="0" marL="0" marR="0" rtl="0" algn="ctr">
                <a:spcBef>
                  <a:spcPts val="0"/>
                </a:spcBef>
                <a:spcAft>
                  <a:spcPts val="0"/>
                </a:spcAft>
                <a:buNone/>
              </a:pPr>
              <a:r>
                <a:t/>
              </a:r>
              <a:endParaRPr sz="2400">
                <a:solidFill>
                  <a:srgbClr val="006600"/>
                </a:solidFill>
                <a:latin typeface="Times New Roman"/>
                <a:ea typeface="Times New Roman"/>
                <a:cs typeface="Times New Roman"/>
                <a:sym typeface="Times New Roman"/>
              </a:endParaRPr>
            </a:p>
          </p:txBody>
        </p:sp>
      </p:grpSp>
      <p:sp>
        <p:nvSpPr>
          <p:cNvPr id="515" name="Google Shape;515;p33"/>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wipe dir="l"/>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9"/>
                                        </p:tgtEl>
                                        <p:attrNameLst>
                                          <p:attrName>style.visibility</p:attrName>
                                        </p:attrNameLst>
                                      </p:cBhvr>
                                      <p:to>
                                        <p:strVal val="visible"/>
                                      </p:to>
                                    </p:set>
                                    <p:animEffect filter="fade" transition="in">
                                      <p:cBhvr>
                                        <p:cTn dur="500"/>
                                        <p:tgtEl>
                                          <p:spTgt spid="509"/>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12"/>
                                        </p:tgtEl>
                                        <p:attrNameLst>
                                          <p:attrName>style.visibility</p:attrName>
                                        </p:attrNameLst>
                                      </p:cBhvr>
                                      <p:to>
                                        <p:strVal val="visible"/>
                                      </p:to>
                                    </p:set>
                                    <p:animEffect filter="fade" transition="in">
                                      <p:cBhvr>
                                        <p:cTn dur="500"/>
                                        <p:tgtEl>
                                          <p:spTgt spid="512"/>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10"/>
                                        </p:tgtEl>
                                        <p:attrNameLst>
                                          <p:attrName>style.visibility</p:attrName>
                                        </p:attrNameLst>
                                      </p:cBhvr>
                                      <p:to>
                                        <p:strVal val="visible"/>
                                      </p:to>
                                    </p:set>
                                    <p:animEffect filter="fade" transition="in">
                                      <p:cBhvr>
                                        <p:cTn dur="500"/>
                                        <p:tgtEl>
                                          <p:spTgt spid="51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500"/>
                                        <p:tgtEl>
                                          <p:spTgt spid="5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p34"/>
          <p:cNvSpPr/>
          <p:nvPr/>
        </p:nvSpPr>
        <p:spPr>
          <a:xfrm>
            <a:off x="1676400" y="1600200"/>
            <a:ext cx="8686800" cy="1981200"/>
          </a:xfrm>
          <a:prstGeom prst="rect">
            <a:avLst/>
          </a:prstGeom>
          <a:solidFill>
            <a:srgbClr val="F6E9B4"/>
          </a:solidFill>
          <a:ln cap="flat" cmpd="sng" w="12700">
            <a:solidFill>
              <a:schemeClr val="dk1"/>
            </a:solidFill>
            <a:prstDash val="solid"/>
            <a:miter lim="800000"/>
            <a:headEnd len="sm" w="sm" type="none"/>
            <a:tailEnd len="sm" w="sm" type="none"/>
          </a:ln>
        </p:spPr>
        <p:txBody>
          <a:bodyPr anchorCtr="0" anchor="t" bIns="44450" lIns="90475" spcFirstLastPara="1" rIns="90475" wrap="square" tIns="44450">
            <a:noAutofit/>
          </a:bodyPr>
          <a:lstStyle/>
          <a:p>
            <a:pPr indent="-342900" lvl="0" marL="342900" marR="0" rtl="0" algn="ctr">
              <a:spcBef>
                <a:spcPts val="0"/>
              </a:spcBef>
              <a:spcAft>
                <a:spcPts val="0"/>
              </a:spcAft>
              <a:buNone/>
            </a:pPr>
            <a:r>
              <a:rPr lang="en-US" sz="2400">
                <a:solidFill>
                  <a:srgbClr val="862110"/>
                </a:solidFill>
                <a:latin typeface="Arial"/>
                <a:ea typeface="Arial"/>
                <a:cs typeface="Arial"/>
                <a:sym typeface="Arial"/>
              </a:rPr>
              <a:t>   A machine costing $9,000, with accumulated depreciation of $9,000 on December 31</a:t>
            </a:r>
            <a:r>
              <a:rPr baseline="30000" lang="en-US" sz="24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previous year was discarded on June 5</a:t>
            </a:r>
            <a:r>
              <a:rPr baseline="30000" lang="en-US" sz="2400">
                <a:solidFill>
                  <a:srgbClr val="862110"/>
                </a:solidFill>
                <a:latin typeface="Arial"/>
                <a:ea typeface="Arial"/>
                <a:cs typeface="Arial"/>
                <a:sym typeface="Arial"/>
              </a:rPr>
              <a:t>th</a:t>
            </a:r>
            <a:r>
              <a:rPr lang="en-US" sz="2400">
                <a:solidFill>
                  <a:srgbClr val="862110"/>
                </a:solidFill>
                <a:latin typeface="Arial"/>
                <a:ea typeface="Arial"/>
                <a:cs typeface="Arial"/>
                <a:sym typeface="Arial"/>
              </a:rPr>
              <a:t> of the current year. The company is depreciating the equipment using the straight-line method over eight years with zero salvage value.</a:t>
            </a:r>
            <a:endParaRPr/>
          </a:p>
        </p:txBody>
      </p:sp>
      <p:sp>
        <p:nvSpPr>
          <p:cNvPr id="521" name="Google Shape;521;p34"/>
          <p:cNvSpPr txBox="1"/>
          <p:nvPr>
            <p:ph type="title"/>
          </p:nvPr>
        </p:nvSpPr>
        <p:spPr>
          <a:xfrm>
            <a:off x="-327025"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Discarding Plant Assets</a:t>
            </a:r>
            <a:endParaRPr/>
          </a:p>
        </p:txBody>
      </p:sp>
      <p:sp>
        <p:nvSpPr>
          <p:cNvPr id="522" name="Google Shape;522;p34"/>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pic>
        <p:nvPicPr>
          <p:cNvPr descr="Chapter 10 Discard of asset.png" id="523" name="Google Shape;523;p34"/>
          <p:cNvPicPr preferRelativeResize="0"/>
          <p:nvPr/>
        </p:nvPicPr>
        <p:blipFill rotWithShape="1">
          <a:blip r:embed="rId3">
            <a:alphaModFix/>
          </a:blip>
          <a:srcRect b="0" l="0" r="0" t="0"/>
          <a:stretch/>
        </p:blipFill>
        <p:spPr>
          <a:xfrm>
            <a:off x="1720850" y="3886201"/>
            <a:ext cx="8718550" cy="1006475"/>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p:zoom dir="out"/>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35"/>
          <p:cNvSpPr/>
          <p:nvPr/>
        </p:nvSpPr>
        <p:spPr>
          <a:xfrm>
            <a:off x="1676400" y="1600200"/>
            <a:ext cx="8686800" cy="1981200"/>
          </a:xfrm>
          <a:prstGeom prst="rect">
            <a:avLst/>
          </a:prstGeom>
          <a:solidFill>
            <a:srgbClr val="F6E9B4"/>
          </a:solidFill>
          <a:ln cap="flat" cmpd="sng" w="12700">
            <a:solidFill>
              <a:schemeClr val="dk1"/>
            </a:solidFill>
            <a:prstDash val="solid"/>
            <a:miter lim="800000"/>
            <a:headEnd len="sm" w="sm" type="none"/>
            <a:tailEnd len="sm" w="sm" type="none"/>
          </a:ln>
        </p:spPr>
        <p:txBody>
          <a:bodyPr anchorCtr="0" anchor="t" bIns="44450" lIns="90475" spcFirstLastPara="1" rIns="90475" wrap="square" tIns="44450">
            <a:noAutofit/>
          </a:bodyPr>
          <a:lstStyle/>
          <a:p>
            <a:pPr indent="-342900" lvl="0" marL="342900" marR="0" rtl="0" algn="ctr">
              <a:spcBef>
                <a:spcPts val="0"/>
              </a:spcBef>
              <a:spcAft>
                <a:spcPts val="0"/>
              </a:spcAft>
              <a:buNone/>
            </a:pPr>
            <a:r>
              <a:rPr lang="en-US" sz="2400">
                <a:solidFill>
                  <a:srgbClr val="862110"/>
                </a:solidFill>
                <a:latin typeface="Arial"/>
                <a:ea typeface="Arial"/>
                <a:cs typeface="Arial"/>
                <a:sym typeface="Arial"/>
              </a:rPr>
              <a:t>   Equipment costing $8,000, with accumulated depreciation of $6,000 on December 31</a:t>
            </a:r>
            <a:r>
              <a:rPr baseline="30000" lang="en-US" sz="24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previous year was discarded on July 1</a:t>
            </a:r>
            <a:r>
              <a:rPr baseline="30000" lang="en-US" sz="24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current year. The company is depreciating the equipment using the straight-line method over eight years with zero salvage value.</a:t>
            </a:r>
            <a:endParaRPr/>
          </a:p>
        </p:txBody>
      </p:sp>
      <p:sp>
        <p:nvSpPr>
          <p:cNvPr id="529" name="Google Shape;529;p35"/>
          <p:cNvSpPr txBox="1"/>
          <p:nvPr>
            <p:ph type="title"/>
          </p:nvPr>
        </p:nvSpPr>
        <p:spPr>
          <a:xfrm>
            <a:off x="-346075"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Discarding Plant Assets</a:t>
            </a:r>
            <a:endParaRPr/>
          </a:p>
        </p:txBody>
      </p:sp>
      <p:sp>
        <p:nvSpPr>
          <p:cNvPr id="530" name="Google Shape;530;p35"/>
          <p:cNvSpPr txBox="1"/>
          <p:nvPr/>
        </p:nvSpPr>
        <p:spPr>
          <a:xfrm>
            <a:off x="1828800" y="3657600"/>
            <a:ext cx="85344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Bring the depreciation up-to-date.</a:t>
            </a:r>
            <a:endParaRPr/>
          </a:p>
        </p:txBody>
      </p:sp>
      <p:pic>
        <p:nvPicPr>
          <p:cNvPr descr="Chapter 10 Bring depreciation up t date 1.png" id="531" name="Google Shape;531;p35"/>
          <p:cNvPicPr preferRelativeResize="0"/>
          <p:nvPr/>
        </p:nvPicPr>
        <p:blipFill rotWithShape="1">
          <a:blip r:embed="rId3">
            <a:alphaModFix/>
          </a:blip>
          <a:srcRect b="0" l="0" r="0" t="0"/>
          <a:stretch/>
        </p:blipFill>
        <p:spPr>
          <a:xfrm>
            <a:off x="1733550" y="4046538"/>
            <a:ext cx="8724900" cy="982662"/>
          </a:xfrm>
          <a:prstGeom prst="rect">
            <a:avLst/>
          </a:prstGeom>
          <a:noFill/>
          <a:ln cap="flat" cmpd="sng" w="9525">
            <a:solidFill>
              <a:schemeClr val="dk1"/>
            </a:solidFill>
            <a:prstDash val="solid"/>
            <a:miter lim="800000"/>
            <a:headEnd len="sm" w="sm" type="none"/>
            <a:tailEnd len="sm" w="sm" type="none"/>
          </a:ln>
        </p:spPr>
      </p:pic>
      <p:sp>
        <p:nvSpPr>
          <p:cNvPr id="532" name="Google Shape;532;p35"/>
          <p:cNvSpPr/>
          <p:nvPr/>
        </p:nvSpPr>
        <p:spPr>
          <a:xfrm>
            <a:off x="1828801" y="5053013"/>
            <a:ext cx="3775075" cy="368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discarding of asset.</a:t>
            </a:r>
            <a:endParaRPr/>
          </a:p>
        </p:txBody>
      </p:sp>
      <p:pic>
        <p:nvPicPr>
          <p:cNvPr descr="Chapter 10 Dispose of asset after depreciation.png" id="533" name="Google Shape;533;p35"/>
          <p:cNvPicPr preferRelativeResize="0"/>
          <p:nvPr/>
        </p:nvPicPr>
        <p:blipFill rotWithShape="1">
          <a:blip r:embed="rId4">
            <a:alphaModFix/>
          </a:blip>
          <a:srcRect b="0" l="0" r="0" t="0"/>
          <a:stretch/>
        </p:blipFill>
        <p:spPr>
          <a:xfrm>
            <a:off x="1752601" y="5410201"/>
            <a:ext cx="8702675" cy="1235075"/>
          </a:xfrm>
          <a:prstGeom prst="rect">
            <a:avLst/>
          </a:prstGeom>
          <a:noFill/>
          <a:ln cap="flat" cmpd="sng" w="9525">
            <a:solidFill>
              <a:schemeClr val="dk1"/>
            </a:solidFill>
            <a:prstDash val="solid"/>
            <a:miter lim="800000"/>
            <a:headEnd len="sm" w="sm" type="none"/>
            <a:tailEnd len="sm" w="sm" type="none"/>
          </a:ln>
        </p:spPr>
      </p:pic>
      <p:sp>
        <p:nvSpPr>
          <p:cNvPr id="534" name="Google Shape;534;p35"/>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zoom dir="out"/>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36"/>
          <p:cNvSpPr txBox="1"/>
          <p:nvPr>
            <p:ph type="title"/>
          </p:nvPr>
        </p:nvSpPr>
        <p:spPr>
          <a:xfrm>
            <a:off x="-60325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Selling Plant Assets</a:t>
            </a:r>
            <a:endParaRPr/>
          </a:p>
        </p:txBody>
      </p:sp>
      <p:sp>
        <p:nvSpPr>
          <p:cNvPr id="540" name="Google Shape;540;p36"/>
          <p:cNvSpPr txBox="1"/>
          <p:nvPr/>
        </p:nvSpPr>
        <p:spPr>
          <a:xfrm>
            <a:off x="1828800" y="2971800"/>
            <a:ext cx="85344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Update depreciation to March 31</a:t>
            </a:r>
            <a:r>
              <a:rPr baseline="30000" lang="en-US" sz="1800">
                <a:solidFill>
                  <a:srgbClr val="000000"/>
                </a:solidFill>
                <a:latin typeface="Arial"/>
                <a:ea typeface="Arial"/>
                <a:cs typeface="Arial"/>
                <a:sym typeface="Arial"/>
              </a:rPr>
              <a:t>st</a:t>
            </a:r>
            <a:r>
              <a:rPr lang="en-US" sz="1800">
                <a:solidFill>
                  <a:srgbClr val="000000"/>
                </a:solidFill>
                <a:latin typeface="Arial"/>
                <a:ea typeface="Arial"/>
                <a:cs typeface="Arial"/>
                <a:sym typeface="Arial"/>
              </a:rPr>
              <a:t>.</a:t>
            </a:r>
            <a:endParaRPr/>
          </a:p>
        </p:txBody>
      </p:sp>
      <p:sp>
        <p:nvSpPr>
          <p:cNvPr id="541" name="Google Shape;541;p36"/>
          <p:cNvSpPr txBox="1"/>
          <p:nvPr/>
        </p:nvSpPr>
        <p:spPr>
          <a:xfrm>
            <a:off x="1828800" y="4343400"/>
            <a:ext cx="85344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sale of asset at book value ($16,000 - $13,000 = $3,000).</a:t>
            </a:r>
            <a:endParaRPr/>
          </a:p>
        </p:txBody>
      </p:sp>
      <p:sp>
        <p:nvSpPr>
          <p:cNvPr id="542" name="Google Shape;542;p36"/>
          <p:cNvSpPr txBox="1"/>
          <p:nvPr/>
        </p:nvSpPr>
        <p:spPr>
          <a:xfrm>
            <a:off x="1774825" y="1587500"/>
            <a:ext cx="8534400" cy="1322388"/>
          </a:xfrm>
          <a:prstGeom prst="rect">
            <a:avLst/>
          </a:prstGeom>
          <a:solidFill>
            <a:srgbClr val="3667C4"/>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rgbClr val="FFFFFF"/>
                </a:solidFill>
                <a:latin typeface="Arial"/>
                <a:ea typeface="Arial"/>
                <a:cs typeface="Arial"/>
                <a:sym typeface="Arial"/>
              </a:rPr>
              <a:t>On March 31</a:t>
            </a:r>
            <a:r>
              <a:rPr baseline="30000" lang="en-US" sz="2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BTO sells equipment that originally cost $16,000 and has accumulated depreciation of $12,000 at December 31</a:t>
            </a:r>
            <a:r>
              <a:rPr baseline="30000" lang="en-US" sz="2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of the prior calendar year-end. Annual depreciation on this equipment is $4,000 using straight-line depreciation. The equipment is sold for $3,000 cash.</a:t>
            </a:r>
            <a:endParaRPr sz="2000">
              <a:solidFill>
                <a:srgbClr val="FFFFFF"/>
              </a:solidFill>
              <a:latin typeface="Arial"/>
              <a:ea typeface="Arial"/>
              <a:cs typeface="Arial"/>
              <a:sym typeface="Arial"/>
            </a:endParaRPr>
          </a:p>
        </p:txBody>
      </p:sp>
      <p:sp>
        <p:nvSpPr>
          <p:cNvPr id="543" name="Google Shape;543;p36"/>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pic>
        <p:nvPicPr>
          <p:cNvPr descr="Chapter 10 Update depreciation 2.png" id="544" name="Google Shape;544;p36"/>
          <p:cNvPicPr preferRelativeResize="0"/>
          <p:nvPr/>
        </p:nvPicPr>
        <p:blipFill rotWithShape="1">
          <a:blip r:embed="rId3">
            <a:alphaModFix/>
          </a:blip>
          <a:srcRect b="0" l="0" r="0" t="0"/>
          <a:stretch/>
        </p:blipFill>
        <p:spPr>
          <a:xfrm>
            <a:off x="1733550" y="3306764"/>
            <a:ext cx="8724900" cy="884237"/>
          </a:xfrm>
          <a:prstGeom prst="rect">
            <a:avLst/>
          </a:prstGeom>
          <a:noFill/>
          <a:ln cap="flat" cmpd="sng" w="9525">
            <a:solidFill>
              <a:schemeClr val="dk1"/>
            </a:solidFill>
            <a:prstDash val="solid"/>
            <a:miter lim="800000"/>
            <a:headEnd len="sm" w="sm" type="none"/>
            <a:tailEnd len="sm" w="sm" type="none"/>
          </a:ln>
        </p:spPr>
      </p:pic>
      <p:pic>
        <p:nvPicPr>
          <p:cNvPr descr="Chapter 10 Sale of Asset 1.png" id="545" name="Google Shape;545;p36"/>
          <p:cNvPicPr preferRelativeResize="0"/>
          <p:nvPr/>
        </p:nvPicPr>
        <p:blipFill rotWithShape="1">
          <a:blip r:embed="rId4">
            <a:alphaModFix/>
          </a:blip>
          <a:srcRect b="0" l="0" r="0" t="0"/>
          <a:stretch/>
        </p:blipFill>
        <p:spPr>
          <a:xfrm>
            <a:off x="1728788" y="4724401"/>
            <a:ext cx="8710612" cy="1196975"/>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37"/>
          <p:cNvSpPr txBox="1"/>
          <p:nvPr>
            <p:ph type="title"/>
          </p:nvPr>
        </p:nvSpPr>
        <p:spPr>
          <a:xfrm>
            <a:off x="-60325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Selling Plant Assets</a:t>
            </a:r>
            <a:endParaRPr/>
          </a:p>
        </p:txBody>
      </p:sp>
      <p:sp>
        <p:nvSpPr>
          <p:cNvPr id="551" name="Google Shape;551;p37"/>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
        <p:nvSpPr>
          <p:cNvPr id="552" name="Google Shape;552;p37"/>
          <p:cNvSpPr txBox="1"/>
          <p:nvPr/>
        </p:nvSpPr>
        <p:spPr>
          <a:xfrm>
            <a:off x="1774825" y="1587500"/>
            <a:ext cx="8534400" cy="1322388"/>
          </a:xfrm>
          <a:prstGeom prst="rect">
            <a:avLst/>
          </a:prstGeom>
          <a:solidFill>
            <a:srgbClr val="3667C4"/>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rgbClr val="FFFFFF"/>
                </a:solidFill>
                <a:latin typeface="Arial"/>
                <a:ea typeface="Arial"/>
                <a:cs typeface="Arial"/>
                <a:sym typeface="Arial"/>
              </a:rPr>
              <a:t>On March 31</a:t>
            </a:r>
            <a:r>
              <a:rPr baseline="30000" lang="en-US" sz="2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BTO sells equipment that originally cost $16,000 and has accumulated depreciation of $12,000 at December 31</a:t>
            </a:r>
            <a:r>
              <a:rPr baseline="30000" lang="en-US" sz="2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of the prior calendar year-end. Annual depreciation on this equipment is $4,000 using straight-line depreciation. The equipment is sold for $2,500 cash.</a:t>
            </a:r>
            <a:endParaRPr sz="2000">
              <a:solidFill>
                <a:srgbClr val="FFFFFF"/>
              </a:solidFill>
              <a:latin typeface="Arial"/>
              <a:ea typeface="Arial"/>
              <a:cs typeface="Arial"/>
              <a:sym typeface="Arial"/>
            </a:endParaRPr>
          </a:p>
        </p:txBody>
      </p:sp>
      <p:pic>
        <p:nvPicPr>
          <p:cNvPr descr="Chapter 10 Update depreciation 2.png" id="553" name="Google Shape;553;p37"/>
          <p:cNvPicPr preferRelativeResize="0"/>
          <p:nvPr/>
        </p:nvPicPr>
        <p:blipFill rotWithShape="1">
          <a:blip r:embed="rId3">
            <a:alphaModFix/>
          </a:blip>
          <a:srcRect b="0" l="0" r="0" t="0"/>
          <a:stretch/>
        </p:blipFill>
        <p:spPr>
          <a:xfrm>
            <a:off x="1733550" y="3306764"/>
            <a:ext cx="8724900" cy="884237"/>
          </a:xfrm>
          <a:prstGeom prst="rect">
            <a:avLst/>
          </a:prstGeom>
          <a:noFill/>
          <a:ln cap="flat" cmpd="sng" w="9525">
            <a:solidFill>
              <a:schemeClr val="dk1"/>
            </a:solidFill>
            <a:prstDash val="solid"/>
            <a:miter lim="800000"/>
            <a:headEnd len="sm" w="sm" type="none"/>
            <a:tailEnd len="sm" w="sm" type="none"/>
          </a:ln>
        </p:spPr>
      </p:pic>
      <p:sp>
        <p:nvSpPr>
          <p:cNvPr id="554" name="Google Shape;554;p37"/>
          <p:cNvSpPr txBox="1"/>
          <p:nvPr/>
        </p:nvSpPr>
        <p:spPr>
          <a:xfrm>
            <a:off x="1828800" y="2971800"/>
            <a:ext cx="85344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Update depreciation to March 31</a:t>
            </a:r>
            <a:r>
              <a:rPr baseline="30000" lang="en-US" sz="1800">
                <a:solidFill>
                  <a:srgbClr val="000000"/>
                </a:solidFill>
                <a:latin typeface="Arial"/>
                <a:ea typeface="Arial"/>
                <a:cs typeface="Arial"/>
                <a:sym typeface="Arial"/>
              </a:rPr>
              <a:t>st</a:t>
            </a:r>
            <a:r>
              <a:rPr lang="en-US" sz="1800">
                <a:solidFill>
                  <a:srgbClr val="000000"/>
                </a:solidFill>
                <a:latin typeface="Arial"/>
                <a:ea typeface="Arial"/>
                <a:cs typeface="Arial"/>
                <a:sym typeface="Arial"/>
              </a:rPr>
              <a:t>.</a:t>
            </a:r>
            <a:endParaRPr/>
          </a:p>
        </p:txBody>
      </p:sp>
      <p:sp>
        <p:nvSpPr>
          <p:cNvPr id="555" name="Google Shape;555;p37"/>
          <p:cNvSpPr txBox="1"/>
          <p:nvPr/>
        </p:nvSpPr>
        <p:spPr>
          <a:xfrm>
            <a:off x="1828800" y="4343400"/>
            <a:ext cx="8534400" cy="3698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sale of asset at a loss (Book value $3,000 - $2,500 cash received).</a:t>
            </a:r>
            <a:endParaRPr/>
          </a:p>
        </p:txBody>
      </p:sp>
      <p:pic>
        <p:nvPicPr>
          <p:cNvPr descr="Chapter 10 Loss on sale of asset.png" id="556" name="Google Shape;556;p37"/>
          <p:cNvPicPr preferRelativeResize="0"/>
          <p:nvPr/>
        </p:nvPicPr>
        <p:blipFill rotWithShape="1">
          <a:blip r:embed="rId4">
            <a:alphaModFix/>
          </a:blip>
          <a:srcRect b="0" l="0" r="0" t="0"/>
          <a:stretch/>
        </p:blipFill>
        <p:spPr>
          <a:xfrm>
            <a:off x="1752600" y="4838700"/>
            <a:ext cx="8648700" cy="1485900"/>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p:blinds dir="vert"/>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38"/>
          <p:cNvSpPr/>
          <p:nvPr/>
        </p:nvSpPr>
        <p:spPr>
          <a:xfrm>
            <a:off x="1728788" y="1778000"/>
            <a:ext cx="3302000" cy="3606800"/>
          </a:xfrm>
          <a:prstGeom prst="roundRect">
            <a:avLst>
              <a:gd fmla="val 12495" name="adj"/>
            </a:avLst>
          </a:prstGeom>
          <a:solidFill>
            <a:srgbClr val="3667C4"/>
          </a:solidFill>
          <a:ln cap="flat" cmpd="sng" w="12700">
            <a:solidFill>
              <a:schemeClr val="dk1"/>
            </a:solidFill>
            <a:prstDash val="solid"/>
            <a:round/>
            <a:headEnd len="sm" w="sm" type="none"/>
            <a:tailEnd len="sm" w="sm" type="none"/>
          </a:ln>
        </p:spPr>
        <p:txBody>
          <a:bodyPr anchorCtr="0" anchor="ctr" bIns="44450" lIns="90475" spcFirstLastPara="1" rIns="90475" wrap="square" tIns="4445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Total cost,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including</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 exploration and</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development,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is charged to</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depletion expense</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over periods</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benefited.</a:t>
            </a:r>
            <a:endParaRPr/>
          </a:p>
        </p:txBody>
      </p:sp>
      <p:sp>
        <p:nvSpPr>
          <p:cNvPr id="562" name="Google Shape;562;p38"/>
          <p:cNvSpPr/>
          <p:nvPr/>
        </p:nvSpPr>
        <p:spPr>
          <a:xfrm>
            <a:off x="7180263" y="1778000"/>
            <a:ext cx="3302000" cy="3606800"/>
          </a:xfrm>
          <a:prstGeom prst="roundRect">
            <a:avLst>
              <a:gd fmla="val 12495" name="adj"/>
            </a:avLst>
          </a:prstGeom>
          <a:solidFill>
            <a:srgbClr val="8A7006"/>
          </a:solidFill>
          <a:ln cap="flat" cmpd="sng" w="12700">
            <a:solidFill>
              <a:schemeClr val="dk1"/>
            </a:solidFill>
            <a:prstDash val="solid"/>
            <a:round/>
            <a:headEnd len="sm" w="sm" type="none"/>
            <a:tailEnd len="sm" w="sm" type="none"/>
          </a:ln>
        </p:spPr>
        <p:txBody>
          <a:bodyPr anchorCtr="0" anchor="ctr" bIns="44450" lIns="90475" spcFirstLastPara="1" rIns="90475" wrap="square" tIns="4445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Extracted from</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the natural</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environment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and reported</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at cost less</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accumulated</a:t>
            </a:r>
            <a:br>
              <a:rPr lang="en-US" sz="2800">
                <a:solidFill>
                  <a:srgbClr val="FFFFFF"/>
                </a:solidFill>
                <a:latin typeface="Arial"/>
                <a:ea typeface="Arial"/>
                <a:cs typeface="Arial"/>
                <a:sym typeface="Arial"/>
              </a:rPr>
            </a:br>
            <a:r>
              <a:rPr lang="en-US" sz="2800">
                <a:solidFill>
                  <a:srgbClr val="FFFF00"/>
                </a:solidFill>
                <a:latin typeface="Arial"/>
                <a:ea typeface="Arial"/>
                <a:cs typeface="Arial"/>
                <a:sym typeface="Arial"/>
              </a:rPr>
              <a:t>depletion</a:t>
            </a:r>
            <a:r>
              <a:rPr lang="en-US" sz="2800">
                <a:solidFill>
                  <a:srgbClr val="FFFFFF"/>
                </a:solidFill>
                <a:latin typeface="Arial"/>
                <a:ea typeface="Arial"/>
                <a:cs typeface="Arial"/>
                <a:sym typeface="Arial"/>
              </a:rPr>
              <a:t>.</a:t>
            </a:r>
            <a:endParaRPr/>
          </a:p>
        </p:txBody>
      </p:sp>
      <p:graphicFrame>
        <p:nvGraphicFramePr>
          <p:cNvPr id="563" name="Google Shape;563;p38"/>
          <p:cNvGraphicFramePr/>
          <p:nvPr/>
        </p:nvGraphicFramePr>
        <p:xfrm>
          <a:off x="5041900" y="3124200"/>
          <a:ext cx="2133600" cy="2514600"/>
        </p:xfrm>
        <a:graphic>
          <a:graphicData uri="http://schemas.openxmlformats.org/presentationml/2006/ole">
            <mc:AlternateContent>
              <mc:Choice Requires="v">
                <p:oleObj r:id="rId4" imgH="2514600" imgW="2133600" progId="MS_ClipArt_Gallery.2" spid="_x0000_s1">
                  <p:embed/>
                </p:oleObj>
              </mc:Choice>
              <mc:Fallback>
                <p:oleObj r:id="rId5" imgH="2514600" imgW="2133600" progId="MS_ClipArt_Gallery.2">
                  <p:embed/>
                  <p:pic>
                    <p:nvPicPr>
                      <p:cNvPr id="563" name="Google Shape;563;p38"/>
                      <p:cNvPicPr preferRelativeResize="0"/>
                      <p:nvPr/>
                    </p:nvPicPr>
                    <p:blipFill rotWithShape="1">
                      <a:blip r:embed="rId6">
                        <a:alphaModFix/>
                      </a:blip>
                      <a:srcRect b="0" l="0" r="0" t="0"/>
                      <a:stretch/>
                    </p:blipFill>
                    <p:spPr>
                      <a:xfrm>
                        <a:off x="5041900" y="3124200"/>
                        <a:ext cx="2133600" cy="2514600"/>
                      </a:xfrm>
                      <a:prstGeom prst="rect">
                        <a:avLst/>
                      </a:prstGeom>
                      <a:noFill/>
                      <a:ln>
                        <a:noFill/>
                      </a:ln>
                    </p:spPr>
                  </p:pic>
                </p:oleObj>
              </mc:Fallback>
            </mc:AlternateContent>
          </a:graphicData>
        </a:graphic>
      </p:graphicFrame>
      <p:sp>
        <p:nvSpPr>
          <p:cNvPr id="564" name="Google Shape;564;p38"/>
          <p:cNvSpPr txBox="1"/>
          <p:nvPr>
            <p:ph type="title"/>
          </p:nvPr>
        </p:nvSpPr>
        <p:spPr>
          <a:xfrm>
            <a:off x="-896937" y="-508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Natural Resources</a:t>
            </a:r>
            <a:endParaRPr/>
          </a:p>
        </p:txBody>
      </p:sp>
      <p:sp>
        <p:nvSpPr>
          <p:cNvPr id="565" name="Google Shape;565;p38"/>
          <p:cNvSpPr/>
          <p:nvPr/>
        </p:nvSpPr>
        <p:spPr>
          <a:xfrm>
            <a:off x="3825876" y="5613400"/>
            <a:ext cx="4403725" cy="711200"/>
          </a:xfrm>
          <a:prstGeom prst="roundRect">
            <a:avLst>
              <a:gd fmla="val 12495" name="adj"/>
            </a:avLst>
          </a:prstGeom>
          <a:solidFill>
            <a:srgbClr val="FFCC99"/>
          </a:solidFill>
          <a:ln cap="flat"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800">
                <a:solidFill>
                  <a:srgbClr val="862110"/>
                </a:solidFill>
                <a:latin typeface="Arial"/>
                <a:ea typeface="Arial"/>
                <a:cs typeface="Arial"/>
                <a:sym typeface="Arial"/>
              </a:rPr>
              <a:t>Examples: oil, coal, gold</a:t>
            </a:r>
            <a:endParaRPr/>
          </a:p>
        </p:txBody>
      </p:sp>
      <p:sp>
        <p:nvSpPr>
          <p:cNvPr id="566" name="Google Shape;566;p38"/>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spTree>
  </p:cSld>
  <p:clrMapOvr>
    <a:masterClrMapping/>
  </p:clrMapOvr>
  <p:transition>
    <p:split orient="vert"/>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39"/>
          <p:cNvSpPr txBox="1"/>
          <p:nvPr>
            <p:ph type="title"/>
          </p:nvPr>
        </p:nvSpPr>
        <p:spPr>
          <a:xfrm>
            <a:off x="130175"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Cost Determination and Depletion</a:t>
            </a:r>
            <a:endParaRPr/>
          </a:p>
        </p:txBody>
      </p:sp>
      <p:sp>
        <p:nvSpPr>
          <p:cNvPr id="572" name="Google Shape;572;p39"/>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pic>
        <p:nvPicPr>
          <p:cNvPr descr="Chapter 10 Cost determination for natural resources.png" id="573" name="Google Shape;573;p39"/>
          <p:cNvPicPr preferRelativeResize="0"/>
          <p:nvPr/>
        </p:nvPicPr>
        <p:blipFill rotWithShape="1">
          <a:blip r:embed="rId3">
            <a:alphaModFix/>
          </a:blip>
          <a:srcRect b="0" l="0" r="0" t="0"/>
          <a:stretch/>
        </p:blipFill>
        <p:spPr>
          <a:xfrm>
            <a:off x="1524000" y="2967038"/>
            <a:ext cx="9144000" cy="2366962"/>
          </a:xfrm>
          <a:prstGeom prst="rect">
            <a:avLst/>
          </a:prstGeom>
          <a:noFill/>
          <a:ln>
            <a:noFill/>
          </a:ln>
        </p:spPr>
      </p:pic>
      <p:sp>
        <p:nvSpPr>
          <p:cNvPr id="574" name="Google Shape;574;p39"/>
          <p:cNvSpPr txBox="1"/>
          <p:nvPr/>
        </p:nvSpPr>
        <p:spPr>
          <a:xfrm>
            <a:off x="1905000" y="1600200"/>
            <a:ext cx="8305800" cy="1200150"/>
          </a:xfrm>
          <a:prstGeom prst="rect">
            <a:avLst/>
          </a:prstGeom>
          <a:solidFill>
            <a:srgbClr val="3667C4"/>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FFFFFF"/>
                </a:solidFill>
                <a:latin typeface="Arial"/>
                <a:ea typeface="Arial"/>
                <a:cs typeface="Arial"/>
                <a:sym typeface="Arial"/>
              </a:rPr>
              <a:t>Let’s consider a mineral deposit with an estimated 250,000 tons of available ore. It is purchased for $500,000, and we expect zero salvage value. </a:t>
            </a:r>
            <a:endParaRP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40"/>
          <p:cNvSpPr txBox="1"/>
          <p:nvPr>
            <p:ph type="title"/>
          </p:nvPr>
        </p:nvSpPr>
        <p:spPr>
          <a:xfrm>
            <a:off x="0" y="-79374"/>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Depletion of Natural Resources</a:t>
            </a:r>
            <a:endParaRPr/>
          </a:p>
        </p:txBody>
      </p:sp>
      <p:sp>
        <p:nvSpPr>
          <p:cNvPr id="580" name="Google Shape;580;p40"/>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sp>
        <p:nvSpPr>
          <p:cNvPr id="581" name="Google Shape;581;p40"/>
          <p:cNvSpPr txBox="1"/>
          <p:nvPr/>
        </p:nvSpPr>
        <p:spPr>
          <a:xfrm>
            <a:off x="1981200" y="1676400"/>
            <a:ext cx="8229600"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2000"/>
              <a:buFont typeface="Noto Sans Symbols"/>
              <a:buNone/>
            </a:pPr>
            <a:r>
              <a:rPr lang="en-US" sz="2000">
                <a:solidFill>
                  <a:srgbClr val="000000"/>
                </a:solidFill>
                <a:latin typeface="Arial"/>
                <a:ea typeface="Arial"/>
                <a:cs typeface="Arial"/>
                <a:sym typeface="Arial"/>
              </a:rPr>
              <a:t>Depletion expense in the first year would be:</a:t>
            </a:r>
            <a:endParaRPr/>
          </a:p>
        </p:txBody>
      </p:sp>
      <p:pic>
        <p:nvPicPr>
          <p:cNvPr descr="Chapter 10 Depretion expense.png" id="582" name="Google Shape;582;p40"/>
          <p:cNvPicPr preferRelativeResize="0"/>
          <p:nvPr/>
        </p:nvPicPr>
        <p:blipFill rotWithShape="1">
          <a:blip r:embed="rId3">
            <a:alphaModFix/>
          </a:blip>
          <a:srcRect b="0" l="0" r="0" t="0"/>
          <a:stretch/>
        </p:blipFill>
        <p:spPr>
          <a:xfrm>
            <a:off x="1752600" y="2133601"/>
            <a:ext cx="8694738" cy="930275"/>
          </a:xfrm>
          <a:prstGeom prst="rect">
            <a:avLst/>
          </a:prstGeom>
          <a:noFill/>
          <a:ln cap="flat" cmpd="sng" w="9525">
            <a:solidFill>
              <a:schemeClr val="dk1"/>
            </a:solidFill>
            <a:prstDash val="solid"/>
            <a:miter lim="800000"/>
            <a:headEnd len="sm" w="sm" type="none"/>
            <a:tailEnd len="sm" w="sm" type="none"/>
          </a:ln>
        </p:spPr>
      </p:pic>
      <p:sp>
        <p:nvSpPr>
          <p:cNvPr id="583" name="Google Shape;583;p40"/>
          <p:cNvSpPr txBox="1"/>
          <p:nvPr/>
        </p:nvSpPr>
        <p:spPr>
          <a:xfrm>
            <a:off x="1981200" y="3124200"/>
            <a:ext cx="8229600"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2000"/>
              <a:buFont typeface="Noto Sans Symbols"/>
              <a:buNone/>
            </a:pPr>
            <a:r>
              <a:rPr lang="en-US" sz="2000">
                <a:solidFill>
                  <a:srgbClr val="000000"/>
                </a:solidFill>
                <a:latin typeface="Arial"/>
                <a:ea typeface="Arial"/>
                <a:cs typeface="Arial"/>
                <a:sym typeface="Arial"/>
              </a:rPr>
              <a:t>Balance Sheet presentation of natural resources:</a:t>
            </a:r>
            <a:endParaRPr/>
          </a:p>
        </p:txBody>
      </p:sp>
      <p:pic>
        <p:nvPicPr>
          <p:cNvPr descr="Chapter 10 Disclosure of Depletion on BS.png" id="584" name="Google Shape;584;p40"/>
          <p:cNvPicPr preferRelativeResize="0"/>
          <p:nvPr/>
        </p:nvPicPr>
        <p:blipFill rotWithShape="1">
          <a:blip r:embed="rId4">
            <a:alphaModFix/>
          </a:blip>
          <a:srcRect b="0" l="0" r="0" t="0"/>
          <a:stretch/>
        </p:blipFill>
        <p:spPr>
          <a:xfrm>
            <a:off x="1828800" y="3581400"/>
            <a:ext cx="8669338" cy="1295400"/>
          </a:xfrm>
          <a:prstGeom prst="rect">
            <a:avLst/>
          </a:prstGeom>
          <a:noFill/>
          <a:ln>
            <a:noFill/>
          </a:ln>
        </p:spPr>
      </p:pic>
      <p:pic>
        <p:nvPicPr>
          <p:cNvPr descr="C:\Users\Jon Booker\AppData\Local\Microsoft\Windows\Temporary Internet Files\Content.IE5\TCDQDOQW\MC900231664[1].wmf" id="585" name="Google Shape;585;p40"/>
          <p:cNvPicPr preferRelativeResize="0"/>
          <p:nvPr/>
        </p:nvPicPr>
        <p:blipFill rotWithShape="1">
          <a:blip r:embed="rId5">
            <a:alphaModFix/>
          </a:blip>
          <a:srcRect b="0" l="0" r="0" t="0"/>
          <a:stretch/>
        </p:blipFill>
        <p:spPr>
          <a:xfrm>
            <a:off x="4883150" y="5029200"/>
            <a:ext cx="2355850" cy="1512888"/>
          </a:xfrm>
          <a:prstGeom prst="rect">
            <a:avLst/>
          </a:prstGeom>
          <a:noFill/>
          <a:ln>
            <a:noFill/>
          </a:ln>
          <a:effectLst>
            <a:outerShdw blurRad="292100" rotWithShape="0" algn="tl" dir="2700000" dist="139700">
              <a:srgbClr val="333333">
                <a:alpha val="64705"/>
              </a:srgbClr>
            </a:outerShdw>
          </a:effectLst>
        </p:spPr>
      </p:pic>
    </p:spTree>
  </p:cSld>
  <p:clrMapOvr>
    <a:masterClrMapping/>
  </p:clrMapOvr>
  <p:transition>
    <p:zoom dir="out"/>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41"/>
          <p:cNvSpPr txBox="1"/>
          <p:nvPr>
            <p:ph type="title"/>
          </p:nvPr>
        </p:nvSpPr>
        <p:spPr>
          <a:xfrm>
            <a:off x="0" y="-381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3200"/>
              <a:t>Plant Assets Used in Extracting</a:t>
            </a:r>
            <a:endParaRPr/>
          </a:p>
        </p:txBody>
      </p:sp>
      <p:sp>
        <p:nvSpPr>
          <p:cNvPr id="591" name="Google Shape;591;p41"/>
          <p:cNvSpPr txBox="1"/>
          <p:nvPr>
            <p:ph idx="4294967295" type="body"/>
          </p:nvPr>
        </p:nvSpPr>
        <p:spPr>
          <a:xfrm>
            <a:off x="2209801" y="3940176"/>
            <a:ext cx="7661275" cy="1895475"/>
          </a:xfrm>
          <a:prstGeom prst="rect">
            <a:avLst/>
          </a:prstGeom>
          <a:solidFill>
            <a:srgbClr val="6E83B3"/>
          </a:solidFill>
          <a:ln cap="flat" cmpd="sng" w="9525">
            <a:solidFill>
              <a:schemeClr val="dk1"/>
            </a:solidFill>
            <a:prstDash val="solid"/>
            <a:round/>
            <a:headEnd len="sm" w="sm" type="none"/>
            <a:tailEnd len="sm" w="sm" type="none"/>
          </a:ln>
          <a:effectLst>
            <a:outerShdw rotWithShape="0" algn="ctr" dir="2700000" dist="35921">
              <a:schemeClr val="dk2"/>
            </a:outerShdw>
          </a:effectLst>
        </p:spPr>
        <p:txBody>
          <a:bodyPr anchorCtr="0" anchor="t" bIns="45700" lIns="91425" spcFirstLastPara="1" rIns="91425" wrap="square" tIns="45700">
            <a:noAutofit/>
          </a:bodyPr>
          <a:lstStyle/>
          <a:p>
            <a:pPr indent="-273050" lvl="0" marL="273050" rtl="0" algn="l">
              <a:spcBef>
                <a:spcPts val="0"/>
              </a:spcBef>
              <a:spcAft>
                <a:spcPts val="0"/>
              </a:spcAft>
              <a:buClr>
                <a:srgbClr val="0033CC"/>
              </a:buClr>
              <a:buSzPts val="2100"/>
              <a:buFont typeface="Noto Sans Symbols"/>
              <a:buChar char="🞆"/>
            </a:pPr>
            <a:r>
              <a:rPr lang="en-US">
                <a:solidFill>
                  <a:schemeClr val="lt1"/>
                </a:solidFill>
              </a:rPr>
              <a:t>Specialized plant assets may be required to extract the natural resource.</a:t>
            </a:r>
            <a:endParaRPr/>
          </a:p>
          <a:p>
            <a:pPr indent="-273050" lvl="0" marL="273050" rtl="0" algn="l">
              <a:spcBef>
                <a:spcPts val="600"/>
              </a:spcBef>
              <a:spcAft>
                <a:spcPts val="0"/>
              </a:spcAft>
              <a:buClr>
                <a:srgbClr val="0033CC"/>
              </a:buClr>
              <a:buSzPts val="2100"/>
              <a:buFont typeface="Noto Sans Symbols"/>
              <a:buChar char="🞆"/>
            </a:pPr>
            <a:r>
              <a:rPr lang="en-US">
                <a:solidFill>
                  <a:schemeClr val="lt1"/>
                </a:solidFill>
              </a:rPr>
              <a:t>These assets are recorded in a separate account and depreciated.</a:t>
            </a:r>
            <a:endParaRPr/>
          </a:p>
        </p:txBody>
      </p:sp>
      <p:graphicFrame>
        <p:nvGraphicFramePr>
          <p:cNvPr id="592" name="Google Shape;592;p41"/>
          <p:cNvGraphicFramePr/>
          <p:nvPr/>
        </p:nvGraphicFramePr>
        <p:xfrm>
          <a:off x="3886200" y="1828801"/>
          <a:ext cx="4038600" cy="1985963"/>
        </p:xfrm>
        <a:graphic>
          <a:graphicData uri="http://schemas.openxmlformats.org/presentationml/2006/ole">
            <mc:AlternateContent>
              <mc:Choice Requires="v">
                <p:oleObj r:id="rId4" imgH="1985963" imgW="4038600" progId="MS_ClipArt_Gallery.2" spid="_x0000_s1">
                  <p:embed/>
                </p:oleObj>
              </mc:Choice>
              <mc:Fallback>
                <p:oleObj r:id="rId5" imgH="1985963" imgW="4038600" progId="MS_ClipArt_Gallery.2">
                  <p:embed/>
                  <p:pic>
                    <p:nvPicPr>
                      <p:cNvPr id="592" name="Google Shape;592;p41"/>
                      <p:cNvPicPr preferRelativeResize="0"/>
                      <p:nvPr/>
                    </p:nvPicPr>
                    <p:blipFill rotWithShape="1">
                      <a:blip r:embed="rId6">
                        <a:alphaModFix/>
                      </a:blip>
                      <a:srcRect b="0" l="0" r="0" t="0"/>
                      <a:stretch/>
                    </p:blipFill>
                    <p:spPr>
                      <a:xfrm>
                        <a:off x="3886200" y="1828801"/>
                        <a:ext cx="4038600" cy="1985963"/>
                      </a:xfrm>
                      <a:prstGeom prst="rect">
                        <a:avLst/>
                      </a:prstGeom>
                      <a:noFill/>
                      <a:ln>
                        <a:noFill/>
                      </a:ln>
                    </p:spPr>
                  </p:pic>
                </p:oleObj>
              </mc:Fallback>
            </mc:AlternateContent>
          </a:graphicData>
        </a:graphic>
      </p:graphicFrame>
      <p:sp>
        <p:nvSpPr>
          <p:cNvPr id="593" name="Google Shape;593;p41"/>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spTree>
  </p:cSld>
  <p:clrMapOvr>
    <a:masterClrMapping/>
  </p:clrMapOvr>
  <p:transition>
    <p:split orient="vert"/>
  </p:transition>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2"/>
          <p:cNvSpPr/>
          <p:nvPr/>
        </p:nvSpPr>
        <p:spPr>
          <a:xfrm>
            <a:off x="1797051" y="1612900"/>
            <a:ext cx="2816225" cy="1422400"/>
          </a:xfrm>
          <a:prstGeom prst="rect">
            <a:avLst/>
          </a:prstGeom>
          <a:solidFill>
            <a:srgbClr val="FFED73"/>
          </a:solidFill>
          <a:ln cap="flat" cmpd="sng" w="12700">
            <a:solidFill>
              <a:schemeClr val="dk1"/>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Noncurrent assets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without physical</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substance.</a:t>
            </a:r>
            <a:endParaRPr/>
          </a:p>
        </p:txBody>
      </p:sp>
      <p:sp>
        <p:nvSpPr>
          <p:cNvPr id="599" name="Google Shape;599;p42"/>
          <p:cNvSpPr/>
          <p:nvPr/>
        </p:nvSpPr>
        <p:spPr>
          <a:xfrm>
            <a:off x="1797050" y="4965700"/>
            <a:ext cx="2870200" cy="1422400"/>
          </a:xfrm>
          <a:prstGeom prst="rect">
            <a:avLst/>
          </a:prstGeom>
          <a:solidFill>
            <a:srgbClr val="FFED73"/>
          </a:solidFill>
          <a:ln cap="flat" cmpd="sng" w="12700">
            <a:solidFill>
              <a:schemeClr val="dk1"/>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Useful life is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often difficult</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to determine.</a:t>
            </a:r>
            <a:endParaRPr/>
          </a:p>
        </p:txBody>
      </p:sp>
      <p:sp>
        <p:nvSpPr>
          <p:cNvPr id="600" name="Google Shape;600;p42"/>
          <p:cNvSpPr/>
          <p:nvPr/>
        </p:nvSpPr>
        <p:spPr>
          <a:xfrm>
            <a:off x="7566026" y="4943475"/>
            <a:ext cx="2816225" cy="1422400"/>
          </a:xfrm>
          <a:prstGeom prst="rect">
            <a:avLst/>
          </a:prstGeom>
          <a:solidFill>
            <a:srgbClr val="FFED73"/>
          </a:solidFill>
          <a:ln cap="flat" cmpd="sng" w="12700">
            <a:solidFill>
              <a:schemeClr val="dk1"/>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Usually acquired</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 for operational</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 use. </a:t>
            </a:r>
            <a:endParaRPr/>
          </a:p>
        </p:txBody>
      </p:sp>
      <p:cxnSp>
        <p:nvCxnSpPr>
          <p:cNvPr id="601" name="Google Shape;601;p42"/>
          <p:cNvCxnSpPr/>
          <p:nvPr/>
        </p:nvCxnSpPr>
        <p:spPr>
          <a:xfrm>
            <a:off x="4679950" y="3124200"/>
            <a:ext cx="2895600" cy="1828800"/>
          </a:xfrm>
          <a:prstGeom prst="straightConnector1">
            <a:avLst/>
          </a:prstGeom>
          <a:noFill/>
          <a:ln cap="flat" cmpd="sng" w="50800">
            <a:solidFill>
              <a:srgbClr val="FF0000"/>
            </a:solidFill>
            <a:prstDash val="solid"/>
            <a:round/>
            <a:headEnd len="med" w="med" type="stealth"/>
            <a:tailEnd len="med" w="med" type="stealth"/>
          </a:ln>
          <a:effectLst>
            <a:outerShdw rotWithShape="0" algn="ctr" dir="2700000" dist="35921">
              <a:schemeClr val="dk2"/>
            </a:outerShdw>
          </a:effectLst>
        </p:spPr>
      </p:cxnSp>
      <p:cxnSp>
        <p:nvCxnSpPr>
          <p:cNvPr id="602" name="Google Shape;602;p42"/>
          <p:cNvCxnSpPr/>
          <p:nvPr/>
        </p:nvCxnSpPr>
        <p:spPr>
          <a:xfrm flipH="1" rot="10800000">
            <a:off x="4603750" y="3048000"/>
            <a:ext cx="2971800" cy="1905000"/>
          </a:xfrm>
          <a:prstGeom prst="straightConnector1">
            <a:avLst/>
          </a:prstGeom>
          <a:noFill/>
          <a:ln cap="flat" cmpd="sng" w="50800">
            <a:solidFill>
              <a:srgbClr val="FF0000"/>
            </a:solidFill>
            <a:prstDash val="solid"/>
            <a:round/>
            <a:headEnd len="med" w="med" type="stealth"/>
            <a:tailEnd len="med" w="med" type="stealth"/>
          </a:ln>
          <a:effectLst>
            <a:outerShdw rotWithShape="0" algn="ctr" dir="2700000" dist="35921">
              <a:schemeClr val="dk2"/>
            </a:outerShdw>
          </a:effectLst>
        </p:spPr>
      </p:cxnSp>
      <p:sp>
        <p:nvSpPr>
          <p:cNvPr id="603" name="Google Shape;603;p42"/>
          <p:cNvSpPr/>
          <p:nvPr/>
        </p:nvSpPr>
        <p:spPr>
          <a:xfrm>
            <a:off x="4692650" y="3213100"/>
            <a:ext cx="2870200" cy="1651000"/>
          </a:xfrm>
          <a:prstGeom prst="ellipse">
            <a:avLst/>
          </a:prstGeom>
          <a:solidFill>
            <a:srgbClr val="244582"/>
          </a:solidFill>
          <a:ln cap="flat" cmpd="sng" w="127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3200">
                <a:solidFill>
                  <a:srgbClr val="FFFFFF"/>
                </a:solidFill>
                <a:latin typeface="Arial"/>
                <a:ea typeface="Arial"/>
                <a:cs typeface="Arial"/>
                <a:sym typeface="Arial"/>
              </a:rPr>
              <a:t>Intangible</a:t>
            </a:r>
            <a:br>
              <a:rPr lang="en-US" sz="3200">
                <a:solidFill>
                  <a:srgbClr val="FFFFFF"/>
                </a:solidFill>
                <a:latin typeface="Arial"/>
                <a:ea typeface="Arial"/>
                <a:cs typeface="Arial"/>
                <a:sym typeface="Arial"/>
              </a:rPr>
            </a:br>
            <a:r>
              <a:rPr lang="en-US" sz="3200">
                <a:solidFill>
                  <a:srgbClr val="FFFFFF"/>
                </a:solidFill>
                <a:latin typeface="Arial"/>
                <a:ea typeface="Arial"/>
                <a:cs typeface="Arial"/>
                <a:sym typeface="Arial"/>
              </a:rPr>
              <a:t>Assets</a:t>
            </a:r>
            <a:endParaRPr/>
          </a:p>
        </p:txBody>
      </p:sp>
      <p:sp>
        <p:nvSpPr>
          <p:cNvPr id="604" name="Google Shape;604;p42"/>
          <p:cNvSpPr/>
          <p:nvPr/>
        </p:nvSpPr>
        <p:spPr>
          <a:xfrm>
            <a:off x="7575550" y="1603375"/>
            <a:ext cx="2806700" cy="1422400"/>
          </a:xfrm>
          <a:prstGeom prst="rect">
            <a:avLst/>
          </a:prstGeom>
          <a:solidFill>
            <a:srgbClr val="FFED73"/>
          </a:solidFill>
          <a:ln cap="flat" cmpd="sng" w="12700">
            <a:solidFill>
              <a:schemeClr val="dk1"/>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spcBef>
                <a:spcPts val="0"/>
              </a:spcBef>
              <a:spcAft>
                <a:spcPts val="0"/>
              </a:spcAft>
              <a:buNone/>
            </a:pPr>
            <a:r>
              <a:rPr lang="en-US" sz="2400">
                <a:solidFill>
                  <a:srgbClr val="862110"/>
                </a:solidFill>
                <a:latin typeface="Arial"/>
                <a:ea typeface="Arial"/>
                <a:cs typeface="Arial"/>
                <a:sym typeface="Arial"/>
              </a:rPr>
              <a:t>Often provide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exclusive rights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or privileges.</a:t>
            </a:r>
            <a:endParaRPr/>
          </a:p>
        </p:txBody>
      </p:sp>
      <p:sp>
        <p:nvSpPr>
          <p:cNvPr id="605" name="Google Shape;605;p42"/>
          <p:cNvSpPr txBox="1"/>
          <p:nvPr>
            <p:ph type="title"/>
          </p:nvPr>
        </p:nvSpPr>
        <p:spPr>
          <a:xfrm>
            <a:off x="-374650" y="-10160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Intangible Assets</a:t>
            </a:r>
            <a:endParaRPr/>
          </a:p>
        </p:txBody>
      </p:sp>
      <p:sp>
        <p:nvSpPr>
          <p:cNvPr id="606" name="Google Shape;606;p42"/>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4</a:t>
            </a:r>
            <a:endParaRPr/>
          </a:p>
        </p:txBody>
      </p:sp>
    </p:spTree>
  </p:cSld>
  <p:clrMapOvr>
    <a:masterClrMapping/>
  </p:clrMapOvr>
  <p:transition spd="med">
    <p:randomBar/>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98"/>
                                        </p:tgtEl>
                                        <p:attrNameLst>
                                          <p:attrName>style.visibility</p:attrName>
                                        </p:attrNameLst>
                                      </p:cBhvr>
                                      <p:to>
                                        <p:strVal val="visible"/>
                                      </p:to>
                                    </p:set>
                                    <p:animEffect filter="fade" transition="in">
                                      <p:cBhvr>
                                        <p:cTn dur="500"/>
                                        <p:tgtEl>
                                          <p:spTgt spid="59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04"/>
                                        </p:tgtEl>
                                        <p:attrNameLst>
                                          <p:attrName>style.visibility</p:attrName>
                                        </p:attrNameLst>
                                      </p:cBhvr>
                                      <p:to>
                                        <p:strVal val="visible"/>
                                      </p:to>
                                    </p:set>
                                    <p:animEffect filter="fade" transition="in">
                                      <p:cBhvr>
                                        <p:cTn dur="500"/>
                                        <p:tgtEl>
                                          <p:spTgt spid="60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99"/>
                                        </p:tgtEl>
                                        <p:attrNameLst>
                                          <p:attrName>style.visibility</p:attrName>
                                        </p:attrNameLst>
                                      </p:cBhvr>
                                      <p:to>
                                        <p:strVal val="visible"/>
                                      </p:to>
                                    </p:set>
                                    <p:animEffect filter="fade" transition="in">
                                      <p:cBhvr>
                                        <p:cTn dur="500"/>
                                        <p:tgtEl>
                                          <p:spTgt spid="599"/>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00"/>
                                        </p:tgtEl>
                                        <p:attrNameLst>
                                          <p:attrName>style.visibility</p:attrName>
                                        </p:attrNameLst>
                                      </p:cBhvr>
                                      <p:to>
                                        <p:strVal val="visible"/>
                                      </p:to>
                                    </p:set>
                                    <p:animEffect filter="fade" transition="in">
                                      <p:cBhvr>
                                        <p:cTn dur="500"/>
                                        <p:tgtEl>
                                          <p:spTgt spid="6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0" name="Shape 610"/>
        <p:cNvGrpSpPr/>
        <p:nvPr/>
      </p:nvGrpSpPr>
      <p:grpSpPr>
        <a:xfrm>
          <a:off x="0" y="0"/>
          <a:ext cx="0" cy="0"/>
          <a:chOff x="0" y="0"/>
          <a:chExt cx="0" cy="0"/>
        </a:xfrm>
      </p:grpSpPr>
      <p:sp>
        <p:nvSpPr>
          <p:cNvPr id="611" name="Google Shape;611;p43"/>
          <p:cNvSpPr/>
          <p:nvPr/>
        </p:nvSpPr>
        <p:spPr>
          <a:xfrm>
            <a:off x="1828800" y="1549400"/>
            <a:ext cx="3454400" cy="5003800"/>
          </a:xfrm>
          <a:prstGeom prst="rect">
            <a:avLst/>
          </a:prstGeom>
          <a:solidFill>
            <a:srgbClr val="F6E9B4"/>
          </a:solidFill>
          <a:ln cap="flat" cmpd="sng" w="12700">
            <a:solidFill>
              <a:schemeClr val="dk2"/>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pic>
        <p:nvPicPr>
          <p:cNvPr descr="j0287183" id="612" name="Google Shape;612;p43"/>
          <p:cNvPicPr preferRelativeResize="0"/>
          <p:nvPr/>
        </p:nvPicPr>
        <p:blipFill rotWithShape="1">
          <a:blip r:embed="rId3">
            <a:alphaModFix/>
          </a:blip>
          <a:srcRect b="0" l="0" r="0" t="0"/>
          <a:stretch/>
        </p:blipFill>
        <p:spPr>
          <a:xfrm>
            <a:off x="2184400" y="4651376"/>
            <a:ext cx="2819400" cy="1901825"/>
          </a:xfrm>
          <a:prstGeom prst="rect">
            <a:avLst/>
          </a:prstGeom>
          <a:noFill/>
          <a:ln>
            <a:noFill/>
          </a:ln>
        </p:spPr>
      </p:pic>
      <p:sp>
        <p:nvSpPr>
          <p:cNvPr id="613" name="Google Shape;613;p43"/>
          <p:cNvSpPr txBox="1"/>
          <p:nvPr>
            <p:ph type="title"/>
          </p:nvPr>
        </p:nvSpPr>
        <p:spPr>
          <a:xfrm>
            <a:off x="1466850" y="-139700"/>
            <a:ext cx="85344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t>Cost Determination and Amortization</a:t>
            </a:r>
            <a:endParaRPr/>
          </a:p>
        </p:txBody>
      </p:sp>
      <p:sp>
        <p:nvSpPr>
          <p:cNvPr id="614" name="Google Shape;614;p43"/>
          <p:cNvSpPr txBox="1"/>
          <p:nvPr>
            <p:ph idx="4294967295" type="body"/>
          </p:nvPr>
        </p:nvSpPr>
        <p:spPr>
          <a:xfrm>
            <a:off x="5638800" y="1981200"/>
            <a:ext cx="4800600" cy="4191000"/>
          </a:xfrm>
          <a:prstGeom prst="rect">
            <a:avLst/>
          </a:prstGeom>
          <a:noFill/>
          <a:ln>
            <a:noFill/>
          </a:ln>
        </p:spPr>
        <p:txBody>
          <a:bodyPr anchorCtr="0" anchor="t" bIns="44450" lIns="90475" spcFirstLastPara="1" rIns="90475" wrap="square" tIns="44450">
            <a:noAutofit/>
          </a:bodyPr>
          <a:lstStyle/>
          <a:p>
            <a:pPr indent="-273050" lvl="0" marL="273050" rtl="0" algn="l">
              <a:spcBef>
                <a:spcPts val="0"/>
              </a:spcBef>
              <a:spcAft>
                <a:spcPts val="0"/>
              </a:spcAft>
              <a:buClr>
                <a:srgbClr val="0033CC"/>
              </a:buClr>
              <a:buSzPts val="2025"/>
              <a:buFont typeface="Calibri"/>
              <a:buChar char="o"/>
            </a:pPr>
            <a:r>
              <a:rPr lang="en-US" sz="2700">
                <a:latin typeface="Calibri"/>
                <a:ea typeface="Calibri"/>
                <a:cs typeface="Calibri"/>
                <a:sym typeface="Calibri"/>
              </a:rPr>
              <a:t>Patents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Copyrights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Leaseholds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Leasehold Improvements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Franchises and Licenses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Goodwill</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Trademarks and Trade Names</a:t>
            </a:r>
            <a:endParaRPr/>
          </a:p>
          <a:p>
            <a:pPr indent="-273050" lvl="0" marL="273050" rtl="0" algn="l">
              <a:spcBef>
                <a:spcPts val="600"/>
              </a:spcBef>
              <a:spcAft>
                <a:spcPts val="0"/>
              </a:spcAft>
              <a:buClr>
                <a:srgbClr val="0033CC"/>
              </a:buClr>
              <a:buSzPts val="2025"/>
              <a:buFont typeface="Calibri"/>
              <a:buChar char="o"/>
            </a:pPr>
            <a:r>
              <a:rPr lang="en-US" sz="2700">
                <a:latin typeface="Calibri"/>
                <a:ea typeface="Calibri"/>
                <a:cs typeface="Calibri"/>
                <a:sym typeface="Calibri"/>
              </a:rPr>
              <a:t>Other Intangibles </a:t>
            </a:r>
            <a:endParaRPr/>
          </a:p>
        </p:txBody>
      </p:sp>
      <p:sp>
        <p:nvSpPr>
          <p:cNvPr id="615" name="Google Shape;615;p43"/>
          <p:cNvSpPr txBox="1"/>
          <p:nvPr>
            <p:ph idx="4294967295" type="body"/>
          </p:nvPr>
        </p:nvSpPr>
        <p:spPr>
          <a:xfrm>
            <a:off x="1905001" y="1600200"/>
            <a:ext cx="3160713" cy="2971800"/>
          </a:xfrm>
          <a:prstGeom prst="rect">
            <a:avLst/>
          </a:prstGeom>
          <a:noFill/>
          <a:ln>
            <a:noFill/>
          </a:ln>
        </p:spPr>
        <p:txBody>
          <a:bodyPr anchorCtr="0" anchor="t" bIns="44450" lIns="90475" spcFirstLastPara="1" rIns="90475" wrap="square" tIns="44450">
            <a:noAutofit/>
          </a:bodyPr>
          <a:lstStyle/>
          <a:p>
            <a:pPr indent="-273050" lvl="0" marL="273050" rtl="0" algn="ctr">
              <a:spcBef>
                <a:spcPts val="0"/>
              </a:spcBef>
              <a:spcAft>
                <a:spcPts val="0"/>
              </a:spcAft>
              <a:buClr>
                <a:srgbClr val="00279F"/>
              </a:buClr>
              <a:buSzPts val="2100"/>
              <a:buFont typeface="Noto Sans Symbols"/>
              <a:buNone/>
            </a:pPr>
            <a:r>
              <a:rPr lang="en-US">
                <a:solidFill>
                  <a:srgbClr val="00279F"/>
                </a:solidFill>
                <a:latin typeface="Calibri"/>
                <a:ea typeface="Calibri"/>
                <a:cs typeface="Calibri"/>
                <a:sym typeface="Calibri"/>
              </a:rPr>
              <a:t>    Record at current cash equivalent cost, including purchase price, legal fees, and filing fees.</a:t>
            </a:r>
            <a:endParaRPr/>
          </a:p>
        </p:txBody>
      </p:sp>
      <p:sp>
        <p:nvSpPr>
          <p:cNvPr id="616" name="Google Shape;616;p43"/>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4</a:t>
            </a:r>
            <a:endParaRPr/>
          </a:p>
        </p:txBody>
      </p:sp>
    </p:spTree>
  </p:cSld>
  <p:clrMapOvr>
    <a:masterClrMapping/>
  </p:clrMapOvr>
  <p:transition spd="med">
    <p:blinds dir="vert"/>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44"/>
          <p:cNvSpPr txBox="1"/>
          <p:nvPr>
            <p:ph type="title"/>
          </p:nvPr>
        </p:nvSpPr>
        <p:spPr>
          <a:xfrm>
            <a:off x="-365125" y="-101598"/>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solidFill>
                  <a:srgbClr val="3667C4"/>
                </a:solidFill>
              </a:rPr>
              <a:t>Global View</a:t>
            </a:r>
            <a:endParaRPr/>
          </a:p>
        </p:txBody>
      </p:sp>
      <p:pic>
        <p:nvPicPr>
          <p:cNvPr descr="http://sz0019.ev.mail.comcast.net/service/home/~/International%20World.png?auth=co&amp;loc=en_US&amp;id=244900&amp;part=2" id="622" name="Google Shape;622;p44"/>
          <p:cNvPicPr preferRelativeResize="0"/>
          <p:nvPr/>
        </p:nvPicPr>
        <p:blipFill rotWithShape="1">
          <a:blip r:embed="rId3">
            <a:alphaModFix/>
          </a:blip>
          <a:srcRect b="0" l="0" r="0" t="0"/>
          <a:stretch/>
        </p:blipFill>
        <p:spPr>
          <a:xfrm>
            <a:off x="9601200" y="301626"/>
            <a:ext cx="1066800" cy="1146175"/>
          </a:xfrm>
          <a:prstGeom prst="rect">
            <a:avLst/>
          </a:prstGeom>
          <a:noFill/>
          <a:ln>
            <a:noFill/>
          </a:ln>
        </p:spPr>
      </p:pic>
      <p:sp>
        <p:nvSpPr>
          <p:cNvPr id="623" name="Google Shape;623;p44"/>
          <p:cNvSpPr txBox="1"/>
          <p:nvPr/>
        </p:nvSpPr>
        <p:spPr>
          <a:xfrm>
            <a:off x="2209800" y="1600200"/>
            <a:ext cx="7772400" cy="1631950"/>
          </a:xfrm>
          <a:prstGeom prst="rect">
            <a:avLst/>
          </a:prstGeom>
          <a:solidFill>
            <a:srgbClr val="244582"/>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FFFF"/>
                </a:solidFill>
                <a:latin typeface="Arial"/>
                <a:ea typeface="Arial"/>
                <a:cs typeface="Arial"/>
                <a:sym typeface="Arial"/>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endParaRPr/>
          </a:p>
        </p:txBody>
      </p:sp>
      <p:sp>
        <p:nvSpPr>
          <p:cNvPr id="624" name="Google Shape;624;p44"/>
          <p:cNvSpPr/>
          <p:nvPr/>
        </p:nvSpPr>
        <p:spPr>
          <a:xfrm>
            <a:off x="3657600" y="3505200"/>
            <a:ext cx="4876800" cy="1447800"/>
          </a:xfrm>
          <a:prstGeom prst="roundRect">
            <a:avLst>
              <a:gd fmla="val 16667" name="adj"/>
            </a:avLst>
          </a:prstGeom>
          <a:solidFill>
            <a:schemeClr val="accent1"/>
          </a:solidFill>
          <a:ln cap="flat" cmpd="sng" w="25400">
            <a:solidFill>
              <a:srgbClr val="B9612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rgbClr val="993D00"/>
                </a:solidFill>
                <a:latin typeface="Century Schoolbook"/>
                <a:ea typeface="Century Schoolbook"/>
                <a:cs typeface="Century Schoolbook"/>
                <a:sym typeface="Century Schoolbook"/>
              </a:rPr>
              <a:t>Decreases in the Value of Plant Assets</a:t>
            </a:r>
            <a:endParaRPr/>
          </a:p>
          <a:p>
            <a:pPr indent="0" lvl="0" marL="0" marR="0" rtl="0" algn="ctr">
              <a:spcBef>
                <a:spcPts val="0"/>
              </a:spcBef>
              <a:spcAft>
                <a:spcPts val="0"/>
              </a:spcAft>
              <a:buNone/>
            </a:pPr>
            <a:r>
              <a:rPr b="1" lang="en-US" sz="1800">
                <a:solidFill>
                  <a:srgbClr val="FFFFFF"/>
                </a:solidFill>
                <a:latin typeface="Century Schoolbook"/>
                <a:ea typeface="Century Schoolbook"/>
                <a:cs typeface="Century Schoolbook"/>
                <a:sym typeface="Century Schoolbook"/>
              </a:rPr>
              <a:t>Both U.S. GAAP and IFRS require that an impairment in value be recognized.</a:t>
            </a:r>
            <a:endParaRPr sz="1800">
              <a:solidFill>
                <a:srgbClr val="FFFFFF"/>
              </a:solidFill>
              <a:latin typeface="Century Schoolbook"/>
              <a:ea typeface="Century Schoolbook"/>
              <a:cs typeface="Century Schoolbook"/>
              <a:sym typeface="Century Schoolbook"/>
            </a:endParaRPr>
          </a:p>
        </p:txBody>
      </p:sp>
      <p:sp>
        <p:nvSpPr>
          <p:cNvPr id="625" name="Google Shape;625;p44"/>
          <p:cNvSpPr/>
          <p:nvPr/>
        </p:nvSpPr>
        <p:spPr>
          <a:xfrm>
            <a:off x="3657600" y="5105400"/>
            <a:ext cx="4876800" cy="1447800"/>
          </a:xfrm>
          <a:prstGeom prst="roundRect">
            <a:avLst>
              <a:gd fmla="val 16667" name="adj"/>
            </a:avLst>
          </a:prstGeom>
          <a:solidFill>
            <a:schemeClr val="accent1"/>
          </a:solidFill>
          <a:ln cap="flat" cmpd="sng" w="25400">
            <a:solidFill>
              <a:srgbClr val="B9612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rgbClr val="993D00"/>
                </a:solidFill>
                <a:latin typeface="Century Schoolbook"/>
                <a:ea typeface="Century Schoolbook"/>
                <a:cs typeface="Century Schoolbook"/>
                <a:sym typeface="Century Schoolbook"/>
              </a:rPr>
              <a:t>Increases in the Value of Plant Assets</a:t>
            </a:r>
            <a:endParaRPr/>
          </a:p>
          <a:p>
            <a:pPr indent="0" lvl="0" marL="0" marR="0" rtl="0" algn="ctr">
              <a:spcBef>
                <a:spcPts val="0"/>
              </a:spcBef>
              <a:spcAft>
                <a:spcPts val="0"/>
              </a:spcAft>
              <a:buNone/>
            </a:pPr>
            <a:r>
              <a:rPr b="1" lang="en-US" sz="1800">
                <a:solidFill>
                  <a:srgbClr val="FFFFFF"/>
                </a:solidFill>
                <a:latin typeface="Century Schoolbook"/>
                <a:ea typeface="Century Schoolbook"/>
                <a:cs typeface="Century Schoolbook"/>
                <a:sym typeface="Century Schoolbook"/>
              </a:rPr>
              <a:t>U.S. GAAP prohibits recording increase in value of plant assets. IFRS permits upward asset revaluation.</a:t>
            </a:r>
            <a:endParaRPr sz="1800">
              <a:solidFill>
                <a:srgbClr val="FFFFFF"/>
              </a:solidFill>
              <a:latin typeface="Century Schoolbook"/>
              <a:ea typeface="Century Schoolbook"/>
              <a:cs typeface="Century Schoolbook"/>
              <a:sym typeface="Century Schoolbook"/>
            </a:endParaRPr>
          </a:p>
        </p:txBody>
      </p:sp>
    </p:spTree>
  </p:cSld>
  <p:clrMapOvr>
    <a:masterClrMapping/>
  </p:clrMapOvr>
  <p:transition>
    <p:strips dir="rd"/>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9" name="Shape 629"/>
        <p:cNvGrpSpPr/>
        <p:nvPr/>
      </p:nvGrpSpPr>
      <p:grpSpPr>
        <a:xfrm>
          <a:off x="0" y="0"/>
          <a:ext cx="0" cy="0"/>
          <a:chOff x="0" y="0"/>
          <a:chExt cx="0" cy="0"/>
        </a:xfrm>
      </p:grpSpPr>
      <p:sp>
        <p:nvSpPr>
          <p:cNvPr id="630" name="Google Shape;630;p45"/>
          <p:cNvSpPr/>
          <p:nvPr/>
        </p:nvSpPr>
        <p:spPr>
          <a:xfrm>
            <a:off x="2463800" y="2959100"/>
            <a:ext cx="7264400" cy="939800"/>
          </a:xfrm>
          <a:prstGeom prst="roundRect">
            <a:avLst>
              <a:gd fmla="val 12495" name="adj"/>
            </a:avLst>
          </a:prstGeom>
          <a:solidFill>
            <a:srgbClr val="CCFFCC"/>
          </a:solidFill>
          <a:ln cap="flat" cmpd="sng" w="12700">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4450" lIns="90475" spcFirstLastPara="1" rIns="90475" wrap="square" tIns="44450">
            <a:noAutofit/>
          </a:bodyPr>
          <a:lstStyle/>
          <a:p>
            <a:pPr indent="0" lvl="0" marL="0" marR="0" rtl="0" algn="ctr">
              <a:lnSpc>
                <a:spcPct val="90000"/>
              </a:lnSpc>
              <a:spcBef>
                <a:spcPts val="0"/>
              </a:spcBef>
              <a:spcAft>
                <a:spcPts val="0"/>
              </a:spcAft>
              <a:buNone/>
            </a:pPr>
            <a:r>
              <a:rPr lang="en-US" sz="2800">
                <a:solidFill>
                  <a:srgbClr val="008000"/>
                </a:solidFill>
                <a:latin typeface="Arial"/>
                <a:ea typeface="Arial"/>
                <a:cs typeface="Arial"/>
                <a:sym typeface="Arial"/>
              </a:rPr>
              <a:t>Provides information about a company’s</a:t>
            </a:r>
            <a:br>
              <a:rPr lang="en-US" sz="2800">
                <a:solidFill>
                  <a:srgbClr val="008000"/>
                </a:solidFill>
                <a:latin typeface="Arial"/>
                <a:ea typeface="Arial"/>
                <a:cs typeface="Arial"/>
                <a:sym typeface="Arial"/>
              </a:rPr>
            </a:br>
            <a:r>
              <a:rPr lang="en-US" sz="2800">
                <a:solidFill>
                  <a:srgbClr val="008000"/>
                </a:solidFill>
                <a:latin typeface="Arial"/>
                <a:ea typeface="Arial"/>
                <a:cs typeface="Arial"/>
                <a:sym typeface="Arial"/>
              </a:rPr>
              <a:t> efficiency in using its assets.</a:t>
            </a:r>
            <a:endParaRPr/>
          </a:p>
        </p:txBody>
      </p:sp>
      <p:cxnSp>
        <p:nvCxnSpPr>
          <p:cNvPr id="631" name="Google Shape;631;p45"/>
          <p:cNvCxnSpPr/>
          <p:nvPr/>
        </p:nvCxnSpPr>
        <p:spPr>
          <a:xfrm>
            <a:off x="6096000" y="2438400"/>
            <a:ext cx="0" cy="609600"/>
          </a:xfrm>
          <a:prstGeom prst="straightConnector1">
            <a:avLst/>
          </a:prstGeom>
          <a:noFill/>
          <a:ln cap="flat" cmpd="sng" w="50800">
            <a:solidFill>
              <a:srgbClr val="FF0000"/>
            </a:solidFill>
            <a:prstDash val="solid"/>
            <a:round/>
            <a:headEnd len="med" w="med" type="none"/>
            <a:tailEnd len="med" w="med" type="triangle"/>
          </a:ln>
          <a:effectLst>
            <a:outerShdw rotWithShape="0" algn="ctr" dir="2700000" dist="35921">
              <a:schemeClr val="dk2"/>
            </a:outerShdw>
          </a:effectLst>
        </p:spPr>
      </p:cxnSp>
      <p:grpSp>
        <p:nvGrpSpPr>
          <p:cNvPr id="632" name="Google Shape;632;p45"/>
          <p:cNvGrpSpPr/>
          <p:nvPr/>
        </p:nvGrpSpPr>
        <p:grpSpPr>
          <a:xfrm>
            <a:off x="3238500" y="1447800"/>
            <a:ext cx="5715000" cy="990600"/>
            <a:chOff x="1714500" y="1447800"/>
            <a:chExt cx="5715000" cy="990924"/>
          </a:xfrm>
        </p:grpSpPr>
        <p:sp>
          <p:nvSpPr>
            <p:cNvPr id="633" name="Google Shape;633;p45"/>
            <p:cNvSpPr/>
            <p:nvPr/>
          </p:nvSpPr>
          <p:spPr>
            <a:xfrm>
              <a:off x="1714500" y="1447800"/>
              <a:ext cx="5715000" cy="990924"/>
            </a:xfrm>
            <a:prstGeom prst="rect">
              <a:avLst/>
            </a:prstGeom>
            <a:solidFill>
              <a:srgbClr val="FCFEB9"/>
            </a:solidFill>
            <a:ln cap="flat" cmpd="sng" w="12700">
              <a:solidFill>
                <a:schemeClr val="dk1"/>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600">
                <a:solidFill>
                  <a:srgbClr val="000000"/>
                </a:solidFill>
                <a:latin typeface="Arial"/>
                <a:ea typeface="Arial"/>
                <a:cs typeface="Arial"/>
                <a:sym typeface="Arial"/>
              </a:endParaRPr>
            </a:p>
          </p:txBody>
        </p:sp>
        <p:sp>
          <p:nvSpPr>
            <p:cNvPr id="634" name="Google Shape;634;p45"/>
            <p:cNvSpPr/>
            <p:nvPr/>
          </p:nvSpPr>
          <p:spPr>
            <a:xfrm>
              <a:off x="1862138" y="1676400"/>
              <a:ext cx="1943100" cy="620712"/>
            </a:xfrm>
            <a:prstGeom prst="rect">
              <a:avLst/>
            </a:prstGeom>
            <a:noFill/>
            <a:ln>
              <a:noFill/>
            </a:ln>
          </p:spPr>
          <p:txBody>
            <a:bodyPr anchorCtr="0" anchor="t" bIns="44450" lIns="90475" spcFirstLastPara="1" rIns="90475" wrap="square" tIns="44450">
              <a:spAutoFit/>
            </a:bodyPr>
            <a:lstStyle/>
            <a:p>
              <a:pPr indent="0" lvl="0" marL="0" marR="0" rtl="0" algn="l">
                <a:lnSpc>
                  <a:spcPct val="60000"/>
                </a:lnSpc>
                <a:spcBef>
                  <a:spcPts val="0"/>
                </a:spcBef>
                <a:spcAft>
                  <a:spcPts val="0"/>
                </a:spcAft>
                <a:buClr>
                  <a:srgbClr val="663300"/>
                </a:buClr>
                <a:buSzPts val="2400"/>
                <a:buFont typeface="Noto Sans Symbols"/>
                <a:buNone/>
              </a:pPr>
              <a:r>
                <a:rPr lang="en-US" sz="2400">
                  <a:solidFill>
                    <a:srgbClr val="663300"/>
                  </a:solidFill>
                  <a:latin typeface="Arial"/>
                  <a:ea typeface="Arial"/>
                  <a:cs typeface="Arial"/>
                  <a:sym typeface="Arial"/>
                </a:rPr>
                <a:t>Total Asset</a:t>
              </a:r>
              <a:endParaRPr/>
            </a:p>
            <a:p>
              <a:pPr indent="0" lvl="0" marL="0" marR="0" rtl="0" algn="l">
                <a:lnSpc>
                  <a:spcPct val="60000"/>
                </a:lnSpc>
                <a:spcBef>
                  <a:spcPts val="480"/>
                </a:spcBef>
                <a:spcAft>
                  <a:spcPts val="0"/>
                </a:spcAft>
                <a:buClr>
                  <a:srgbClr val="663300"/>
                </a:buClr>
                <a:buSzPts val="2400"/>
                <a:buFont typeface="Noto Sans Symbols"/>
                <a:buNone/>
              </a:pPr>
              <a:r>
                <a:rPr lang="en-US" sz="2400">
                  <a:solidFill>
                    <a:srgbClr val="663300"/>
                  </a:solidFill>
                  <a:latin typeface="Arial"/>
                  <a:ea typeface="Arial"/>
                  <a:cs typeface="Arial"/>
                  <a:sym typeface="Arial"/>
                </a:rPr>
                <a:t>Turnover</a:t>
              </a:r>
              <a:endParaRPr/>
            </a:p>
          </p:txBody>
        </p:sp>
        <p:sp>
          <p:nvSpPr>
            <p:cNvPr id="635" name="Google Shape;635;p45"/>
            <p:cNvSpPr/>
            <p:nvPr/>
          </p:nvSpPr>
          <p:spPr>
            <a:xfrm>
              <a:off x="3495675" y="1676400"/>
              <a:ext cx="349250" cy="458788"/>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663300"/>
                </a:buClr>
                <a:buSzPts val="2400"/>
                <a:buFont typeface="Noto Sans Symbols"/>
                <a:buNone/>
              </a:pPr>
              <a:r>
                <a:rPr lang="en-US" sz="2400">
                  <a:solidFill>
                    <a:srgbClr val="663300"/>
                  </a:solidFill>
                  <a:latin typeface="Arial"/>
                  <a:ea typeface="Arial"/>
                  <a:cs typeface="Arial"/>
                  <a:sym typeface="Arial"/>
                </a:rPr>
                <a:t>=</a:t>
              </a:r>
              <a:endParaRPr/>
            </a:p>
          </p:txBody>
        </p:sp>
        <p:sp>
          <p:nvSpPr>
            <p:cNvPr id="636" name="Google Shape;636;p45"/>
            <p:cNvSpPr/>
            <p:nvPr/>
          </p:nvSpPr>
          <p:spPr>
            <a:xfrm>
              <a:off x="3919538" y="1602154"/>
              <a:ext cx="3049587" cy="769437"/>
            </a:xfrm>
            <a:prstGeom prst="rect">
              <a:avLst/>
            </a:prstGeom>
            <a:noFill/>
            <a:ln>
              <a:noFill/>
            </a:ln>
          </p:spPr>
          <p:txBody>
            <a:bodyPr anchorCtr="0" anchor="t" bIns="44450" lIns="90475" spcFirstLastPara="1" rIns="90475" wrap="square" tIns="44450">
              <a:spAutoFit/>
            </a:bodyPr>
            <a:lstStyle/>
            <a:p>
              <a:pPr indent="0" lvl="0" marL="0" marR="0" rtl="0" algn="ctr">
                <a:lnSpc>
                  <a:spcPct val="60000"/>
                </a:lnSpc>
                <a:spcBef>
                  <a:spcPts val="0"/>
                </a:spcBef>
                <a:spcAft>
                  <a:spcPts val="0"/>
                </a:spcAft>
                <a:buClr>
                  <a:srgbClr val="663300"/>
                </a:buClr>
                <a:buSzPts val="2400"/>
                <a:buFont typeface="Noto Sans Symbols"/>
                <a:buNone/>
              </a:pPr>
              <a:r>
                <a:rPr lang="en-US" sz="2400">
                  <a:solidFill>
                    <a:srgbClr val="663300"/>
                  </a:solidFill>
                  <a:latin typeface="Arial"/>
                  <a:ea typeface="Arial"/>
                  <a:cs typeface="Arial"/>
                  <a:sym typeface="Arial"/>
                </a:rPr>
                <a:t>Net Sales</a:t>
              </a:r>
              <a:endParaRPr/>
            </a:p>
            <a:p>
              <a:pPr indent="0" lvl="0" marL="0" marR="0" rtl="0" algn="ctr">
                <a:lnSpc>
                  <a:spcPct val="60000"/>
                </a:lnSpc>
                <a:spcBef>
                  <a:spcPts val="0"/>
                </a:spcBef>
                <a:spcAft>
                  <a:spcPts val="0"/>
                </a:spcAft>
                <a:buClr>
                  <a:srgbClr val="862110"/>
                </a:buClr>
                <a:buSzPts val="2400"/>
                <a:buFont typeface="Noto Sans Symbols"/>
                <a:buNone/>
              </a:pPr>
              <a:r>
                <a:t/>
              </a:r>
              <a:endParaRPr sz="2400" u="sng">
                <a:solidFill>
                  <a:srgbClr val="663300"/>
                </a:solidFill>
                <a:latin typeface="Arial"/>
                <a:ea typeface="Arial"/>
                <a:cs typeface="Arial"/>
                <a:sym typeface="Arial"/>
              </a:endParaRPr>
            </a:p>
            <a:p>
              <a:pPr indent="0" lvl="0" marL="0" marR="0" rtl="0" algn="ctr">
                <a:lnSpc>
                  <a:spcPct val="60000"/>
                </a:lnSpc>
                <a:spcBef>
                  <a:spcPts val="0"/>
                </a:spcBef>
                <a:spcAft>
                  <a:spcPts val="0"/>
                </a:spcAft>
                <a:buClr>
                  <a:srgbClr val="663300"/>
                </a:buClr>
                <a:buSzPts val="2400"/>
                <a:buFont typeface="Noto Sans Symbols"/>
                <a:buNone/>
              </a:pPr>
              <a:r>
                <a:rPr lang="en-US" sz="2400">
                  <a:solidFill>
                    <a:srgbClr val="663300"/>
                  </a:solidFill>
                  <a:latin typeface="Arial"/>
                  <a:ea typeface="Arial"/>
                  <a:cs typeface="Arial"/>
                  <a:sym typeface="Arial"/>
                </a:rPr>
                <a:t>Average Total Assets</a:t>
              </a:r>
              <a:endParaRPr/>
            </a:p>
          </p:txBody>
        </p:sp>
        <p:cxnSp>
          <p:nvCxnSpPr>
            <p:cNvPr id="637" name="Google Shape;637;p45"/>
            <p:cNvCxnSpPr/>
            <p:nvPr/>
          </p:nvCxnSpPr>
          <p:spPr>
            <a:xfrm>
              <a:off x="4071938" y="1905150"/>
              <a:ext cx="2786062" cy="0"/>
            </a:xfrm>
            <a:prstGeom prst="straightConnector1">
              <a:avLst/>
            </a:prstGeom>
            <a:noFill/>
            <a:ln cap="flat" cmpd="sng" w="12700">
              <a:solidFill>
                <a:srgbClr val="663300"/>
              </a:solidFill>
              <a:prstDash val="solid"/>
              <a:round/>
              <a:headEnd len="med" w="med" type="none"/>
              <a:tailEnd len="med" w="med" type="none"/>
            </a:ln>
            <a:effectLst>
              <a:outerShdw rotWithShape="0" algn="ctr" dir="16200000" dist="12700">
                <a:schemeClr val="dk2"/>
              </a:outerShdw>
            </a:effectLst>
          </p:spPr>
        </p:cxnSp>
      </p:grpSp>
      <p:sp>
        <p:nvSpPr>
          <p:cNvPr id="638" name="Google Shape;638;p45"/>
          <p:cNvSpPr txBox="1"/>
          <p:nvPr>
            <p:ph type="title"/>
          </p:nvPr>
        </p:nvSpPr>
        <p:spPr>
          <a:xfrm>
            <a:off x="-246062" y="-107851"/>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t>Total Asset Turnover</a:t>
            </a:r>
            <a:endParaRPr/>
          </a:p>
        </p:txBody>
      </p:sp>
      <p:graphicFrame>
        <p:nvGraphicFramePr>
          <p:cNvPr id="639" name="Google Shape;639;p45"/>
          <p:cNvGraphicFramePr/>
          <p:nvPr/>
        </p:nvGraphicFramePr>
        <p:xfrm>
          <a:off x="1981200" y="4038601"/>
          <a:ext cx="3000000" cy="3000000"/>
        </p:xfrm>
        <a:graphic>
          <a:graphicData uri="http://schemas.openxmlformats.org/drawingml/2006/table">
            <a:tbl>
              <a:tblPr>
                <a:noFill/>
                <a:tableStyleId>{3BADDBB2-4238-4C3E-B286-9794AE9AB1C7}</a:tableStyleId>
              </a:tblPr>
              <a:tblGrid>
                <a:gridCol w="1820875"/>
                <a:gridCol w="2220900"/>
                <a:gridCol w="1063625"/>
                <a:gridCol w="1068400"/>
                <a:gridCol w="1066800"/>
                <a:gridCol w="1065200"/>
              </a:tblGrid>
              <a:tr h="401750">
                <a:tc>
                  <a:txBody>
                    <a:bodyPr/>
                    <a:lstStyle/>
                    <a:p>
                      <a:pPr indent="0" lvl="0" marL="0" marR="0" rtl="0" algn="l">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Company</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c>
                  <a:txBody>
                    <a:bodyPr/>
                    <a:lstStyle/>
                    <a:p>
                      <a:pPr indent="0" lvl="0" marL="0" marR="0" rtl="0" algn="l">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 in millions</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c>
                  <a:txBody>
                    <a:bodyPr/>
                    <a:lstStyle/>
                    <a:p>
                      <a:pPr indent="0" lvl="0" marL="0" marR="0" rtl="0" algn="r">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2008</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c>
                  <a:txBody>
                    <a:bodyPr/>
                    <a:lstStyle/>
                    <a:p>
                      <a:pPr indent="0" lvl="0" marL="0" marR="0" rtl="0" algn="r">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2007</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c>
                  <a:txBody>
                    <a:bodyPr/>
                    <a:lstStyle/>
                    <a:p>
                      <a:pPr indent="0" lvl="0" marL="0" marR="0" rtl="0" algn="r">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2006</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c>
                  <a:txBody>
                    <a:bodyPr/>
                    <a:lstStyle/>
                    <a:p>
                      <a:pPr indent="0" lvl="0" marL="0" marR="0" rtl="0" algn="r">
                        <a:lnSpc>
                          <a:spcPct val="100000"/>
                        </a:lnSpc>
                        <a:spcBef>
                          <a:spcPts val="0"/>
                        </a:spcBef>
                        <a:spcAft>
                          <a:spcPts val="0"/>
                        </a:spcAft>
                        <a:buClr>
                          <a:srgbClr val="FFFF00"/>
                        </a:buClr>
                        <a:buSzPts val="1600"/>
                        <a:buFont typeface="Arial"/>
                        <a:buNone/>
                      </a:pPr>
                      <a:r>
                        <a:rPr b="1" i="0" lang="en-US" sz="1600" u="none" cap="none" strike="noStrike">
                          <a:solidFill>
                            <a:srgbClr val="FFFF00"/>
                          </a:solidFill>
                          <a:latin typeface="Arial"/>
                          <a:ea typeface="Arial"/>
                          <a:cs typeface="Arial"/>
                          <a:sym typeface="Arial"/>
                        </a:rPr>
                        <a:t>2005</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0070C0"/>
                    </a:solidFill>
                  </a:tcPr>
                </a:tc>
              </a:tr>
              <a:tr h="253425">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Molson Coors</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Net sales</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4,774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6,191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5,845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5,507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497325">
                <a:tc>
                  <a:txBody>
                    <a:bodyPr/>
                    <a:lstStyle/>
                    <a:p>
                      <a:pPr indent="0" lvl="0" marL="0" marR="0" rtl="0" algn="l">
                        <a:lnSpc>
                          <a:spcPct val="100000"/>
                        </a:lnSpc>
                        <a:spcBef>
                          <a:spcPts val="0"/>
                        </a:spcBef>
                        <a:spcAft>
                          <a:spcPts val="0"/>
                        </a:spcAft>
                        <a:buClr>
                          <a:srgbClr val="000000"/>
                        </a:buClr>
                        <a:buSzPts val="1600"/>
                        <a:buFont typeface="Calibri"/>
                        <a:buNone/>
                      </a:pPr>
                      <a:r>
                        <a:rPr b="1" i="0" lang="en-US" sz="1600" u="none" cap="none" strike="noStrike">
                          <a:solidFill>
                            <a:srgbClr val="000000"/>
                          </a:solidFill>
                          <a:latin typeface="Calibri"/>
                          <a:ea typeface="Calibri"/>
                          <a:cs typeface="Calibri"/>
                          <a:sym typeface="Calibri"/>
                        </a:rPr>
                        <a:t>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Average total assets</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11,934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12,528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11,701</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8,228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53425">
                <a:tc>
                  <a:txBody>
                    <a:bodyPr/>
                    <a:lstStyle/>
                    <a:p>
                      <a:pPr indent="0" lvl="0" marL="0" marR="0" rtl="0" algn="l">
                        <a:lnSpc>
                          <a:spcPct val="100000"/>
                        </a:lnSpc>
                        <a:spcBef>
                          <a:spcPts val="0"/>
                        </a:spcBef>
                        <a:spcAft>
                          <a:spcPts val="0"/>
                        </a:spcAft>
                        <a:buClr>
                          <a:schemeClr val="dk1"/>
                        </a:buClr>
                        <a:buSzPts val="1600"/>
                        <a:buFont typeface="Century Schoolbook"/>
                        <a:buNone/>
                      </a:pPr>
                      <a:r>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Total asset turnover</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         0.40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         0.49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         0.50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         0.67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316000">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Boston Beer</a:t>
                      </a:r>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Net sales</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398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342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285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  238</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316000">
                <a:tc>
                  <a:txBody>
                    <a:bodyPr/>
                    <a:lstStyle/>
                    <a:p>
                      <a:pPr indent="0" lvl="0" marL="0" marR="0" rtl="0" algn="l">
                        <a:lnSpc>
                          <a:spcPct val="100000"/>
                        </a:lnSpc>
                        <a:spcBef>
                          <a:spcPts val="0"/>
                        </a:spcBef>
                        <a:spcAft>
                          <a:spcPts val="0"/>
                        </a:spcAft>
                        <a:buClr>
                          <a:srgbClr val="000000"/>
                        </a:buClr>
                        <a:buSzPts val="1600"/>
                        <a:buFont typeface="Calibri"/>
                        <a:buNone/>
                      </a:pPr>
                      <a:r>
                        <a:rPr b="1" i="0" lang="en-US" sz="1600" u="none" cap="none" strike="noStrike">
                          <a:solidFill>
                            <a:srgbClr val="000000"/>
                          </a:solidFill>
                          <a:latin typeface="Calibri"/>
                          <a:ea typeface="Calibri"/>
                          <a:cs typeface="Calibri"/>
                          <a:sym typeface="Calibri"/>
                        </a:rPr>
                        <a:t>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Average total assets</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208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176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137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     113 </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53425">
                <a:tc>
                  <a:txBody>
                    <a:bodyPr/>
                    <a:lstStyle/>
                    <a:p>
                      <a:pPr indent="0" lvl="0" marL="0" marR="0" rtl="0" algn="l">
                        <a:lnSpc>
                          <a:spcPct val="100000"/>
                        </a:lnSpc>
                        <a:spcBef>
                          <a:spcPts val="0"/>
                        </a:spcBef>
                        <a:spcAft>
                          <a:spcPts val="0"/>
                        </a:spcAft>
                        <a:buClr>
                          <a:srgbClr val="000000"/>
                        </a:buClr>
                        <a:buSzPts val="1600"/>
                        <a:buFont typeface="Calibri"/>
                        <a:buNone/>
                      </a:pPr>
                      <a:r>
                        <a:rPr b="1" i="0" lang="en-US" sz="1600" u="none" cap="none" strike="noStrike">
                          <a:solidFill>
                            <a:srgbClr val="000000"/>
                          </a:solidFill>
                          <a:latin typeface="Calibri"/>
                          <a:ea typeface="Calibri"/>
                          <a:cs typeface="Calibri"/>
                          <a:sym typeface="Calibri"/>
                        </a:rPr>
                        <a:t>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Total asset turnover</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1.91</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1.94</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2.09</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rgbClr val="FF0000"/>
                        </a:buClr>
                        <a:buSzPts val="1600"/>
                        <a:buFont typeface="Arial"/>
                        <a:buNone/>
                      </a:pPr>
                      <a:r>
                        <a:rPr b="1" i="0" lang="en-US" sz="1600" u="none" cap="none" strike="noStrike">
                          <a:solidFill>
                            <a:srgbClr val="FF0000"/>
                          </a:solidFill>
                          <a:latin typeface="Arial"/>
                          <a:ea typeface="Arial"/>
                          <a:cs typeface="Arial"/>
                          <a:sym typeface="Arial"/>
                        </a:rPr>
                        <a:t>2.10</a:t>
                      </a:r>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253425">
                <a:tc>
                  <a:txBody>
                    <a:bodyPr/>
                    <a:lstStyle/>
                    <a:p>
                      <a:pPr indent="0" lvl="0" marL="0" marR="0" rtl="0" algn="l">
                        <a:lnSpc>
                          <a:spcPct val="100000"/>
                        </a:lnSpc>
                        <a:spcBef>
                          <a:spcPts val="0"/>
                        </a:spcBef>
                        <a:spcAft>
                          <a:spcPts val="0"/>
                        </a:spcAft>
                        <a:buClr>
                          <a:schemeClr val="dk1"/>
                        </a:buClr>
                        <a:buSzPts val="1600"/>
                        <a:buFont typeface="Century Schoolbook"/>
                        <a:buNone/>
                      </a:pPr>
                      <a:r>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chemeClr val="dk1"/>
                        </a:buClr>
                        <a:buSzPts val="1600"/>
                        <a:buFont typeface="Century Schoolbook"/>
                        <a:buNone/>
                      </a:pPr>
                      <a:r>
                        <a:t/>
                      </a:r>
                      <a:endParaRPr b="1" i="0" sz="1600" u="none" cap="none" strike="noStrike">
                        <a:solidFill>
                          <a:srgbClr val="000000"/>
                        </a:solidFill>
                        <a:latin typeface="Arial"/>
                        <a:ea typeface="Arial"/>
                        <a:cs typeface="Arial"/>
                        <a:sym typeface="Arial"/>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chemeClr val="dk1"/>
                        </a:buClr>
                        <a:buSzPts val="1600"/>
                        <a:buFont typeface="Century Schoolbook"/>
                        <a:buNone/>
                      </a:pPr>
                      <a:r>
                        <a:t/>
                      </a:r>
                      <a:endParaRPr b="1" i="0" sz="1600" u="none" cap="none" strike="noStrike">
                        <a:solidFill>
                          <a:srgbClr val="FF0000"/>
                        </a:solidFill>
                        <a:latin typeface="Arial"/>
                        <a:ea typeface="Arial"/>
                        <a:cs typeface="Arial"/>
                        <a:sym typeface="Arial"/>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chemeClr val="dk1"/>
                        </a:buClr>
                        <a:buSzPts val="1600"/>
                        <a:buFont typeface="Century Schoolbook"/>
                        <a:buNone/>
                      </a:pPr>
                      <a:r>
                        <a:t/>
                      </a:r>
                      <a:endParaRPr b="1" i="0" sz="1600" u="none" cap="none" strike="noStrike">
                        <a:solidFill>
                          <a:srgbClr val="FF0000"/>
                        </a:solidFill>
                        <a:latin typeface="Arial"/>
                        <a:ea typeface="Arial"/>
                        <a:cs typeface="Arial"/>
                        <a:sym typeface="Arial"/>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chemeClr val="dk1"/>
                        </a:buClr>
                        <a:buSzPts val="1600"/>
                        <a:buFont typeface="Century Schoolbook"/>
                        <a:buNone/>
                      </a:pPr>
                      <a:r>
                        <a:t/>
                      </a:r>
                      <a:endParaRPr b="1" i="0" sz="1600" u="none" cap="none" strike="noStrike">
                        <a:solidFill>
                          <a:srgbClr val="FF0000"/>
                        </a:solidFill>
                        <a:latin typeface="Arial"/>
                        <a:ea typeface="Arial"/>
                        <a:cs typeface="Arial"/>
                        <a:sym typeface="Arial"/>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r">
                        <a:lnSpc>
                          <a:spcPct val="100000"/>
                        </a:lnSpc>
                        <a:spcBef>
                          <a:spcPts val="0"/>
                        </a:spcBef>
                        <a:spcAft>
                          <a:spcPts val="0"/>
                        </a:spcAft>
                        <a:buClr>
                          <a:schemeClr val="dk1"/>
                        </a:buClr>
                        <a:buSzPts val="1600"/>
                        <a:buFont typeface="Century Schoolbook"/>
                        <a:buNone/>
                      </a:pPr>
                      <a:r>
                        <a:t/>
                      </a:r>
                      <a:endParaRPr b="1" i="0" sz="1600" u="none" cap="none" strike="noStrike">
                        <a:solidFill>
                          <a:srgbClr val="FF0000"/>
                        </a:solidFill>
                        <a:latin typeface="Arial"/>
                        <a:ea typeface="Arial"/>
                        <a:cs typeface="Arial"/>
                        <a:sym typeface="Arial"/>
                      </a:endParaRPr>
                    </a:p>
                  </a:txBody>
                  <a:tcPr marT="9525" marB="0" marR="9525" marL="9525" anchor="b">
                    <a:lnL cap="flat" cmpd="sng" w="9525">
                      <a:solidFill>
                        <a:srgbClr val="000000">
                          <a:alpha val="0"/>
                        </a:srgbClr>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bl>
          </a:graphicData>
        </a:graphic>
      </p:graphicFrame>
      <p:sp>
        <p:nvSpPr>
          <p:cNvPr id="640" name="Google Shape;640;p45"/>
          <p:cNvSpPr/>
          <p:nvPr/>
        </p:nvSpPr>
        <p:spPr>
          <a:xfrm>
            <a:off x="1752600" y="5334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A1</a:t>
            </a:r>
            <a:endParaRPr/>
          </a:p>
        </p:txBody>
      </p:sp>
    </p:spTree>
  </p:cSld>
  <p:clrMapOvr>
    <a:masterClrMapping/>
  </p:clrMapOvr>
  <p:transition>
    <p:split orient="vert" dir="in"/>
  </p:transition>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4" name="Shape 644"/>
        <p:cNvGrpSpPr/>
        <p:nvPr/>
      </p:nvGrpSpPr>
      <p:grpSpPr>
        <a:xfrm>
          <a:off x="0" y="0"/>
          <a:ext cx="0" cy="0"/>
          <a:chOff x="0" y="0"/>
          <a:chExt cx="0" cy="0"/>
        </a:xfrm>
      </p:grpSpPr>
      <p:sp>
        <p:nvSpPr>
          <p:cNvPr id="645" name="Google Shape;645;p46"/>
          <p:cNvSpPr txBox="1"/>
          <p:nvPr>
            <p:ph type="title"/>
          </p:nvPr>
        </p:nvSpPr>
        <p:spPr>
          <a:xfrm>
            <a:off x="225425" y="-65086"/>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a:solidFill>
                  <a:srgbClr val="3667C4"/>
                </a:solidFill>
              </a:rPr>
              <a:t>10A – Exchanging Plant Assets</a:t>
            </a:r>
            <a:endParaRPr/>
          </a:p>
        </p:txBody>
      </p:sp>
      <p:sp>
        <p:nvSpPr>
          <p:cNvPr id="646" name="Google Shape;646;p46"/>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P5</a:t>
            </a:r>
            <a:endParaRPr/>
          </a:p>
        </p:txBody>
      </p:sp>
      <p:sp>
        <p:nvSpPr>
          <p:cNvPr id="647" name="Google Shape;647;p46"/>
          <p:cNvSpPr txBox="1"/>
          <p:nvPr/>
        </p:nvSpPr>
        <p:spPr>
          <a:xfrm>
            <a:off x="2133600" y="1600201"/>
            <a:ext cx="8001000" cy="2678113"/>
          </a:xfrm>
          <a:prstGeom prst="rect">
            <a:avLst/>
          </a:prstGeom>
          <a:solidFill>
            <a:srgbClr val="FFE635"/>
          </a:solidFill>
          <a:ln cap="flat" cmpd="sng" w="9525">
            <a:solidFill>
              <a:schemeClr val="dk1"/>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0000"/>
                </a:solidFill>
                <a:latin typeface="Arial"/>
                <a:ea typeface="Arial"/>
                <a:cs typeface="Arial"/>
                <a:sym typeface="Arial"/>
              </a:rPr>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i="1" lang="en-US" sz="2400">
                <a:solidFill>
                  <a:srgbClr val="000000"/>
                </a:solidFill>
                <a:latin typeface="Arial"/>
                <a:ea typeface="Arial"/>
                <a:cs typeface="Arial"/>
                <a:sym typeface="Arial"/>
              </a:rPr>
              <a:t>.</a:t>
            </a:r>
            <a:endParaRPr sz="2400">
              <a:solidFill>
                <a:srgbClr val="000000"/>
              </a:solidFill>
              <a:latin typeface="Arial"/>
              <a:ea typeface="Arial"/>
              <a:cs typeface="Arial"/>
              <a:sym typeface="Arial"/>
            </a:endParaRPr>
          </a:p>
        </p:txBody>
      </p:sp>
      <p:grpSp>
        <p:nvGrpSpPr>
          <p:cNvPr id="648" name="Google Shape;648;p46"/>
          <p:cNvGrpSpPr/>
          <p:nvPr/>
        </p:nvGrpSpPr>
        <p:grpSpPr>
          <a:xfrm>
            <a:off x="2144714" y="3851276"/>
            <a:ext cx="7989887" cy="2168525"/>
            <a:chOff x="621323" y="3851031"/>
            <a:chExt cx="7989277" cy="2168809"/>
          </a:xfrm>
        </p:grpSpPr>
        <p:sp>
          <p:nvSpPr>
            <p:cNvPr id="649" name="Google Shape;649;p46"/>
            <p:cNvSpPr/>
            <p:nvPr/>
          </p:nvSpPr>
          <p:spPr>
            <a:xfrm>
              <a:off x="2362677" y="4800480"/>
              <a:ext cx="6247923" cy="1219360"/>
            </a:xfrm>
            <a:prstGeom prst="roundRect">
              <a:avLst>
                <a:gd fmla="val 16667" name="adj"/>
              </a:avLst>
            </a:prstGeom>
            <a:solidFill>
              <a:schemeClr val="accent1"/>
            </a:solidFill>
            <a:ln cap="flat" cmpd="sng" w="25400">
              <a:solidFill>
                <a:srgbClr val="B9612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993D00"/>
                  </a:solidFill>
                  <a:latin typeface="Century Schoolbook"/>
                  <a:ea typeface="Century Schoolbook"/>
                  <a:cs typeface="Century Schoolbook"/>
                  <a:sym typeface="Century Schoolbook"/>
                </a:rPr>
                <a:t>Commercial substance implies the company’s future cash flows will be altered.</a:t>
              </a:r>
              <a:endParaRPr/>
            </a:p>
          </p:txBody>
        </p:sp>
        <p:sp>
          <p:nvSpPr>
            <p:cNvPr id="650" name="Google Shape;650;p46"/>
            <p:cNvSpPr/>
            <p:nvPr/>
          </p:nvSpPr>
          <p:spPr>
            <a:xfrm>
              <a:off x="621323" y="3851031"/>
              <a:ext cx="3200156" cy="381050"/>
            </a:xfrm>
            <a:prstGeom prst="rect">
              <a:avLst/>
            </a:prstGeom>
            <a:noFill/>
            <a:ln cap="flat" cmpd="sng" w="28575">
              <a:solidFill>
                <a:srgbClr val="FF0000"/>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entury Schoolbook"/>
                <a:ea typeface="Century Schoolbook"/>
                <a:cs typeface="Century Schoolbook"/>
                <a:sym typeface="Century Schoolbook"/>
              </a:endParaRPr>
            </a:p>
          </p:txBody>
        </p:sp>
        <p:cxnSp>
          <p:nvCxnSpPr>
            <p:cNvPr id="651" name="Google Shape;651;p46"/>
            <p:cNvCxnSpPr>
              <a:stCxn id="649" idx="0"/>
              <a:endCxn id="650" idx="2"/>
            </p:cNvCxnSpPr>
            <p:nvPr/>
          </p:nvCxnSpPr>
          <p:spPr>
            <a:xfrm flipH="1" rot="5400000">
              <a:off x="3569789" y="2883630"/>
              <a:ext cx="568500" cy="3265200"/>
            </a:xfrm>
            <a:prstGeom prst="bentConnector3">
              <a:avLst>
                <a:gd fmla="val 50028" name="adj1"/>
              </a:avLst>
            </a:prstGeom>
            <a:noFill/>
            <a:ln cap="flat" cmpd="sng" w="28575">
              <a:solidFill>
                <a:srgbClr val="FF0000"/>
              </a:solidFill>
              <a:prstDash val="solid"/>
              <a:round/>
              <a:headEnd len="sm" w="sm" type="none"/>
              <a:tailEnd len="med" w="med" type="stealth"/>
            </a:ln>
            <a:effectLst>
              <a:outerShdw blurRad="50800" rotWithShape="0" algn="tl" dir="2700000" dist="38100">
                <a:srgbClr val="000000">
                  <a:alpha val="40000"/>
                </a:srgbClr>
              </a:outerShdw>
            </a:effectLst>
          </p:spPr>
        </p:cxnSp>
      </p:grpSp>
    </p:spTree>
  </p:cSld>
  <p:clrMapOvr>
    <a:masterClrMapping/>
  </p:clrMapOvr>
  <p:transition>
    <p:strips dir="rd"/>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48"/>
                                        </p:tgtEl>
                                        <p:attrNameLst>
                                          <p:attrName>style.visibility</p:attrName>
                                        </p:attrNameLst>
                                      </p:cBhvr>
                                      <p:to>
                                        <p:strVal val="visible"/>
                                      </p:to>
                                    </p:set>
                                    <p:animEffect filter="fade" transition="in">
                                      <p:cBhvr>
                                        <p:cTn dur="500"/>
                                        <p:tgtEl>
                                          <p:spTgt spid="6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5" name="Shape 655"/>
        <p:cNvGrpSpPr/>
        <p:nvPr/>
      </p:nvGrpSpPr>
      <p:grpSpPr>
        <a:xfrm>
          <a:off x="0" y="0"/>
          <a:ext cx="0" cy="0"/>
          <a:chOff x="0" y="0"/>
          <a:chExt cx="0" cy="0"/>
        </a:xfrm>
      </p:grpSpPr>
      <p:sp>
        <p:nvSpPr>
          <p:cNvPr id="656" name="Google Shape;656;p47"/>
          <p:cNvSpPr txBox="1"/>
          <p:nvPr>
            <p:ph type="title"/>
          </p:nvPr>
        </p:nvSpPr>
        <p:spPr>
          <a:xfrm>
            <a:off x="-317500" y="0"/>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400">
                <a:solidFill>
                  <a:srgbClr val="3667C4"/>
                </a:solidFill>
              </a:rPr>
              <a:t>Exchange with Commercial</a:t>
            </a:r>
            <a:br>
              <a:rPr lang="en-US" sz="2400">
                <a:solidFill>
                  <a:srgbClr val="3667C4"/>
                </a:solidFill>
              </a:rPr>
            </a:br>
            <a:r>
              <a:rPr lang="en-US" sz="2400">
                <a:solidFill>
                  <a:srgbClr val="3667C4"/>
                </a:solidFill>
              </a:rPr>
              <a:t>Substance: A Loss</a:t>
            </a:r>
            <a:endParaRPr/>
          </a:p>
        </p:txBody>
      </p:sp>
      <p:sp>
        <p:nvSpPr>
          <p:cNvPr id="657" name="Google Shape;657;p47"/>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P5</a:t>
            </a:r>
            <a:endParaRPr/>
          </a:p>
        </p:txBody>
      </p:sp>
      <p:sp>
        <p:nvSpPr>
          <p:cNvPr id="658" name="Google Shape;658;p47"/>
          <p:cNvSpPr txBox="1"/>
          <p:nvPr/>
        </p:nvSpPr>
        <p:spPr>
          <a:xfrm>
            <a:off x="1741488" y="1371600"/>
            <a:ext cx="8763000" cy="1631950"/>
          </a:xfrm>
          <a:prstGeom prst="rect">
            <a:avLst/>
          </a:prstGeom>
          <a:solidFill>
            <a:srgbClr val="6E83B3"/>
          </a:solidFill>
          <a:ln cap="flat" cmpd="sng" w="9525">
            <a:solidFill>
              <a:srgbClr val="244582"/>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FFFF"/>
                </a:solidFill>
                <a:latin typeface="Arial"/>
                <a:ea typeface="Arial"/>
                <a:cs typeface="Arial"/>
                <a:sym typeface="Arial"/>
              </a:rPr>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endParaRPr/>
          </a:p>
        </p:txBody>
      </p:sp>
      <p:pic>
        <p:nvPicPr>
          <p:cNvPr descr="Chapter 10 Loss on Exchange.png" id="659" name="Google Shape;659;p47"/>
          <p:cNvPicPr preferRelativeResize="0"/>
          <p:nvPr/>
        </p:nvPicPr>
        <p:blipFill rotWithShape="1">
          <a:blip r:embed="rId3">
            <a:alphaModFix/>
          </a:blip>
          <a:srcRect b="0" l="0" r="0" t="0"/>
          <a:stretch/>
        </p:blipFill>
        <p:spPr>
          <a:xfrm>
            <a:off x="3429001" y="3100389"/>
            <a:ext cx="5311775" cy="1685925"/>
          </a:xfrm>
          <a:prstGeom prst="rect">
            <a:avLst/>
          </a:prstGeom>
          <a:noFill/>
          <a:ln>
            <a:noFill/>
          </a:ln>
        </p:spPr>
      </p:pic>
      <p:pic>
        <p:nvPicPr>
          <p:cNvPr descr="Chapter 10 Journal entry for loss on exchange.png" id="660" name="Google Shape;660;p47"/>
          <p:cNvPicPr preferRelativeResize="0"/>
          <p:nvPr/>
        </p:nvPicPr>
        <p:blipFill rotWithShape="1">
          <a:blip r:embed="rId4">
            <a:alphaModFix/>
          </a:blip>
          <a:srcRect b="0" l="0" r="0" t="0"/>
          <a:stretch/>
        </p:blipFill>
        <p:spPr>
          <a:xfrm>
            <a:off x="1828800" y="4884738"/>
            <a:ext cx="8656638" cy="1973262"/>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p:strips dir="ru"/>
  </p:transition>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sp>
        <p:nvSpPr>
          <p:cNvPr id="665" name="Google Shape;665;p48"/>
          <p:cNvSpPr txBox="1"/>
          <p:nvPr>
            <p:ph type="title"/>
          </p:nvPr>
        </p:nvSpPr>
        <p:spPr>
          <a:xfrm>
            <a:off x="-69850" y="142081"/>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2800">
                <a:solidFill>
                  <a:srgbClr val="3667C4"/>
                </a:solidFill>
              </a:rPr>
              <a:t>Exchanges Without Commercial</a:t>
            </a:r>
            <a:br>
              <a:rPr lang="en-US" sz="2800">
                <a:solidFill>
                  <a:srgbClr val="3667C4"/>
                </a:solidFill>
              </a:rPr>
            </a:br>
            <a:r>
              <a:rPr lang="en-US" sz="2800">
                <a:solidFill>
                  <a:srgbClr val="3667C4"/>
                </a:solidFill>
              </a:rPr>
              <a:t>Substance</a:t>
            </a:r>
            <a:endParaRPr/>
          </a:p>
        </p:txBody>
      </p:sp>
      <p:sp>
        <p:nvSpPr>
          <p:cNvPr id="666" name="Google Shape;666;p48"/>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P5</a:t>
            </a:r>
            <a:endParaRPr/>
          </a:p>
        </p:txBody>
      </p:sp>
      <p:sp>
        <p:nvSpPr>
          <p:cNvPr id="667" name="Google Shape;667;p48"/>
          <p:cNvSpPr txBox="1"/>
          <p:nvPr/>
        </p:nvSpPr>
        <p:spPr>
          <a:xfrm>
            <a:off x="1741488" y="1371600"/>
            <a:ext cx="8763000" cy="1016000"/>
          </a:xfrm>
          <a:prstGeom prst="rect">
            <a:avLst/>
          </a:prstGeom>
          <a:solidFill>
            <a:srgbClr val="6E83B3"/>
          </a:solidFill>
          <a:ln cap="flat" cmpd="sng" w="9525">
            <a:solidFill>
              <a:srgbClr val="244582"/>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FFFF"/>
                </a:solidFill>
                <a:latin typeface="Arial"/>
                <a:ea typeface="Arial"/>
                <a:cs typeface="Arial"/>
                <a:sym typeface="Arial"/>
              </a:rPr>
              <a:t>Let’s assume the same facts as on the previous screen except that the market value of the new equipment received is $52,000 and the transaction lacks commercial substance.</a:t>
            </a:r>
            <a:endParaRPr/>
          </a:p>
        </p:txBody>
      </p:sp>
      <p:pic>
        <p:nvPicPr>
          <p:cNvPr descr="Chapter 10 Lack of commercial substance.png" id="668" name="Google Shape;668;p48"/>
          <p:cNvPicPr preferRelativeResize="0"/>
          <p:nvPr/>
        </p:nvPicPr>
        <p:blipFill rotWithShape="1">
          <a:blip r:embed="rId3">
            <a:alphaModFix/>
          </a:blip>
          <a:srcRect b="0" l="0" r="0" t="0"/>
          <a:stretch/>
        </p:blipFill>
        <p:spPr>
          <a:xfrm>
            <a:off x="3886200" y="2560638"/>
            <a:ext cx="4457700" cy="1935162"/>
          </a:xfrm>
          <a:prstGeom prst="rect">
            <a:avLst/>
          </a:prstGeom>
          <a:noFill/>
          <a:ln>
            <a:noFill/>
          </a:ln>
        </p:spPr>
      </p:pic>
      <p:pic>
        <p:nvPicPr>
          <p:cNvPr descr="Chapter 10 entry for lack of substance.png" id="669" name="Google Shape;669;p48"/>
          <p:cNvPicPr preferRelativeResize="0"/>
          <p:nvPr/>
        </p:nvPicPr>
        <p:blipFill rotWithShape="1">
          <a:blip r:embed="rId4">
            <a:alphaModFix/>
          </a:blip>
          <a:srcRect b="0" l="0" r="0" t="0"/>
          <a:stretch/>
        </p:blipFill>
        <p:spPr>
          <a:xfrm>
            <a:off x="1763714" y="4716464"/>
            <a:ext cx="8664575" cy="1684337"/>
          </a:xfrm>
          <a:prstGeom prst="rect">
            <a:avLst/>
          </a:prstGeom>
          <a:noFill/>
          <a:ln cap="flat" cmpd="sng" w="9525">
            <a:solidFill>
              <a:schemeClr val="dk1"/>
            </a:solidFill>
            <a:prstDash val="solid"/>
            <a:miter lim="800000"/>
            <a:headEnd len="sm" w="sm" type="none"/>
            <a:tailEnd len="sm" w="sm" type="none"/>
          </a:ln>
        </p:spPr>
      </p:pic>
    </p:spTree>
  </p:cSld>
  <p:clrMapOvr>
    <a:masterClrMapping/>
  </p:clrMapOvr>
  <p:transition>
    <p:strips dir="ru"/>
  </p:transition>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p49"/>
          <p:cNvSpPr txBox="1"/>
          <p:nvPr>
            <p:ph type="title"/>
          </p:nvPr>
        </p:nvSpPr>
        <p:spPr>
          <a:xfrm>
            <a:off x="-860425" y="168274"/>
            <a:ext cx="11379200" cy="11430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None/>
            </a:pPr>
            <a:r>
              <a:rPr lang="en-US" sz="5400">
                <a:solidFill>
                  <a:srgbClr val="3667C4"/>
                </a:solidFill>
              </a:rPr>
              <a:t>End</a:t>
            </a:r>
            <a:endParaRPr/>
          </a:p>
        </p:txBody>
      </p:sp>
      <p:pic>
        <p:nvPicPr>
          <p:cNvPr descr="C:\Users\Charles\Pictures\Microsoft Clip Organizer\j0431739.jpg" id="675" name="Google Shape;675;p49"/>
          <p:cNvPicPr preferRelativeResize="0"/>
          <p:nvPr/>
        </p:nvPicPr>
        <p:blipFill rotWithShape="1">
          <a:blip r:embed="rId3">
            <a:alphaModFix/>
          </a:blip>
          <a:srcRect b="0" l="0" r="0" t="0"/>
          <a:stretch/>
        </p:blipFill>
        <p:spPr>
          <a:xfrm>
            <a:off x="2889251" y="1311274"/>
            <a:ext cx="4481513" cy="4479925"/>
          </a:xfrm>
          <a:prstGeom prst="rect">
            <a:avLst/>
          </a:prstGeom>
          <a:noFill/>
          <a:ln>
            <a:noFill/>
          </a:ln>
        </p:spPr>
      </p:pic>
    </p:spTree>
  </p:cSld>
  <p:clrMapOvr>
    <a:masterClrMapping/>
  </p:clrMapOvr>
  <p:transition>
    <p:wipe dir="u"/>
  </p:transition>
</p:sld>
</file>

<file path=ppt/theme/_rels/themeOverrid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riel">
  <a:themeElements>
    <a:clrScheme name="Oriel">
      <a:dk1>
        <a:srgbClr val="000000"/>
      </a:dk1>
      <a:lt1>
        <a:srgbClr val="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