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1" r:id="rId4"/>
    <p:sldMasterId id="2147483799" r:id="rId5"/>
    <p:sldMasterId id="2147483818" r:id="rId6"/>
  </p:sldMasterIdLst>
  <p:notesMasterIdLst>
    <p:notesMasterId r:id="rId47"/>
  </p:notesMasterIdLst>
  <p:handoutMasterIdLst>
    <p:handoutMasterId r:id="rId48"/>
  </p:handoutMasterIdLst>
  <p:sldIdLst>
    <p:sldId id="650" r:id="rId7"/>
    <p:sldId id="556" r:id="rId8"/>
    <p:sldId id="557" r:id="rId9"/>
    <p:sldId id="651" r:id="rId10"/>
    <p:sldId id="609" r:id="rId11"/>
    <p:sldId id="652" r:id="rId12"/>
    <p:sldId id="653" r:id="rId13"/>
    <p:sldId id="654" r:id="rId14"/>
    <p:sldId id="655" r:id="rId15"/>
    <p:sldId id="656" r:id="rId16"/>
    <p:sldId id="657" r:id="rId17"/>
    <p:sldId id="658" r:id="rId18"/>
    <p:sldId id="659" r:id="rId19"/>
    <p:sldId id="660" r:id="rId20"/>
    <p:sldId id="661" r:id="rId21"/>
    <p:sldId id="662" r:id="rId22"/>
    <p:sldId id="663" r:id="rId23"/>
    <p:sldId id="664" r:id="rId24"/>
    <p:sldId id="665" r:id="rId25"/>
    <p:sldId id="666" r:id="rId26"/>
    <p:sldId id="667" r:id="rId27"/>
    <p:sldId id="668" r:id="rId28"/>
    <p:sldId id="669" r:id="rId29"/>
    <p:sldId id="670" r:id="rId30"/>
    <p:sldId id="671" r:id="rId31"/>
    <p:sldId id="673" r:id="rId32"/>
    <p:sldId id="674" r:id="rId33"/>
    <p:sldId id="675" r:id="rId34"/>
    <p:sldId id="676" r:id="rId35"/>
    <p:sldId id="677" r:id="rId36"/>
    <p:sldId id="678" r:id="rId37"/>
    <p:sldId id="679" r:id="rId38"/>
    <p:sldId id="680" r:id="rId39"/>
    <p:sldId id="681" r:id="rId40"/>
    <p:sldId id="682" r:id="rId41"/>
    <p:sldId id="683" r:id="rId42"/>
    <p:sldId id="684" r:id="rId43"/>
    <p:sldId id="685" r:id="rId44"/>
    <p:sldId id="672" r:id="rId45"/>
    <p:sldId id="559" r:id="rId4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71" autoAdjust="0"/>
    <p:restoredTop sz="94019" autoAdjust="0"/>
  </p:normalViewPr>
  <p:slideViewPr>
    <p:cSldViewPr snapToGrid="0">
      <p:cViewPr varScale="1">
        <p:scale>
          <a:sx n="97" d="100"/>
          <a:sy n="97" d="100"/>
        </p:scale>
        <p:origin x="584" y="192"/>
      </p:cViewPr>
      <p:guideLst>
        <p:guide orient="horz" pos="2160"/>
        <p:guide pos="3840"/>
      </p:guideLst>
    </p:cSldViewPr>
  </p:slideViewPr>
  <p:notesTextViewPr>
    <p:cViewPr>
      <p:scale>
        <a:sx n="1" d="1"/>
        <a:sy n="1" d="1"/>
      </p:scale>
      <p:origin x="0" y="0"/>
    </p:cViewPr>
  </p:notesTextViewPr>
  <p:notesViewPr>
    <p:cSldViewPr snapToGrid="0" showGuides="1">
      <p:cViewPr varScale="1">
        <p:scale>
          <a:sx n="60" d="100"/>
          <a:sy n="60" d="100"/>
        </p:scale>
        <p:origin x="3187" y="3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handoutMaster" Target="handoutMasters/handoutMaster1.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1/23/26</a:t>
            </a:fld>
            <a:endParaRPr lang="en-US" dirty="0"/>
          </a:p>
        </p:txBody>
      </p:sp>
      <p:sp>
        <p:nvSpPr>
          <p:cNvPr id="4" name="Footer Placeholder 3">
            <a:extLst>
              <a:ext uri="{FF2B5EF4-FFF2-40B4-BE49-F238E27FC236}">
                <a16:creationId xmlns:a16="http://schemas.microsoft.com/office/drawing/2014/main"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1/23/26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2343128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00854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098730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1281734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1064589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7530783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12102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9663576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88016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1677953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20787523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8001373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710098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973923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7097811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6390186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7601453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2704619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16996881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52533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19649536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42088182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4100878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9551902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7419204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234722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22205470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8289748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21245311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121717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8806824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4424827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9735393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3273696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954313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30158090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29954799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174606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4868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865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4648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92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74979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95976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163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3069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8797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8212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99052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272375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872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657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3235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658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055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127107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13242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92073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73485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9805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07002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13782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657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48794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31576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6417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15391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99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53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55285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868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1273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98076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21060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877269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611064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466483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98266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75117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97112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042863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4439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0540934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7519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1691022427"/>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 id="2147483794" r:id="rId13"/>
    <p:sldLayoutId id="2147483795" r:id="rId14"/>
    <p:sldLayoutId id="2147483796" r:id="rId15"/>
    <p:sldLayoutId id="2147483797" r:id="rId16"/>
    <p:sldLayoutId id="214748379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5406278"/>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 id="21474838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7274484"/>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3.xml"/><Relationship Id="rId6" Type="http://schemas.openxmlformats.org/officeDocument/2006/relationships/oleObject" Target="../embeddings/oleObject1.bin"/><Relationship Id="rId5" Type="http://schemas.openxmlformats.org/officeDocument/2006/relationships/image" Target="../media/image9.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33.xml"/><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33.xml"/><Relationship Id="rId6" Type="http://schemas.openxmlformats.org/officeDocument/2006/relationships/oleObject" Target="../embeddings/oleObject2.bin"/><Relationship Id="rId5" Type="http://schemas.openxmlformats.org/officeDocument/2006/relationships/image" Target="../media/image9.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3.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33.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33.xml"/><Relationship Id="rId6" Type="http://schemas.openxmlformats.org/officeDocument/2006/relationships/image" Target="../media/image15.png"/><Relationship Id="rId5" Type="http://schemas.openxmlformats.org/officeDocument/2006/relationships/image" Target="../media/image9.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47.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49534" y="320751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Amjad Qtaish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91195" y="2472305"/>
            <a:ext cx="521488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Information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9330" y="591290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01</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323072"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IT372</a:t>
            </a:r>
            <a:endParaRPr lang="ar-SA"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Information Systems</a:t>
            </a:r>
          </a:p>
        </p:txBody>
      </p:sp>
      <p:sp>
        <p:nvSpPr>
          <p:cNvPr id="14" name="Oval 13">
            <a:extLst>
              <a:ext uri="{FF2B5EF4-FFF2-40B4-BE49-F238E27FC236}">
                <a16:creationId xmlns:a16="http://schemas.microsoft.com/office/drawing/2014/main" id="{46F3C90B-EB3F-EA91-08C5-03400C278827}"/>
              </a:ext>
            </a:extLst>
          </p:cNvPr>
          <p:cNvSpPr/>
          <p:nvPr/>
        </p:nvSpPr>
        <p:spPr>
          <a:xfrm>
            <a:off x="6112210" y="-636588"/>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Midocean 02-03"/>
          <p:cNvPicPr>
            <a:picLocks noChangeAspect="1"/>
          </p:cNvPicPr>
          <p:nvPr/>
        </p:nvPicPr>
        <p:blipFill>
          <a:blip r:embed="rId5"/>
          <a:stretch>
            <a:fillRect/>
          </a:stretch>
        </p:blipFill>
        <p:spPr>
          <a:xfrm>
            <a:off x="329269" y="-133452"/>
            <a:ext cx="2563497" cy="1709310"/>
          </a:xfrm>
          <a:prstGeom prst="rect">
            <a:avLst/>
          </a:prstGeom>
        </p:spPr>
      </p:pic>
    </p:spTree>
    <p:extLst>
      <p:ext uri="{BB962C8B-B14F-4D97-AF65-F5344CB8AC3E}">
        <p14:creationId xmlns:p14="http://schemas.microsoft.com/office/powerpoint/2010/main" val="1245283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8623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6" name="Rectangle: Rounded Corners 9">
            <a:extLst>
              <a:ext uri="{FF2B5EF4-FFF2-40B4-BE49-F238E27FC236}">
                <a16:creationId xmlns:a16="http://schemas.microsoft.com/office/drawing/2014/main" id="{844810E4-E8A9-2051-4D02-31024B944D7B}"/>
              </a:ext>
            </a:extLst>
          </p:cNvPr>
          <p:cNvSpPr/>
          <p:nvPr/>
        </p:nvSpPr>
        <p:spPr>
          <a:xfrm>
            <a:off x="1144781" y="6045946"/>
            <a:ext cx="4307505"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84492B"/>
                </a:solidFill>
                <a:latin typeface="Andalus" panose="02020603050405020304" pitchFamily="18" charset="-78"/>
                <a:cs typeface="Andalus" panose="02020603050405020304" pitchFamily="18" charset="-78"/>
              </a:rPr>
              <a:t>Information Systems </a:t>
            </a:r>
            <a:r>
              <a:rPr lang="en-US" sz="2000" b="1" dirty="0">
                <a:solidFill>
                  <a:srgbClr val="00B0F0"/>
                </a:solidFill>
                <a:latin typeface="Andalus" panose="02020603050405020304" pitchFamily="18" charset="-78"/>
                <a:cs typeface="Andalus" panose="02020603050405020304" pitchFamily="18" charset="-78"/>
              </a:rPr>
              <a:t>(IT372)</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6521528" y="1658844"/>
            <a:ext cx="5434742" cy="84574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r>
              <a:rPr lang="en-US" sz="2800" b="1" dirty="0">
                <a:solidFill>
                  <a:srgbClr val="84492B"/>
                </a:solidFill>
                <a:latin typeface="Andalus" panose="02020603050405020304" pitchFamily="18" charset="-78"/>
                <a:cs typeface="Andalus" panose="02020603050405020304" pitchFamily="18" charset="-78"/>
              </a:rPr>
              <a:t>Module 1: An Overview</a:t>
            </a:r>
            <a:endParaRPr lang="en-US" sz="2800" b="1" dirty="0">
              <a:solidFill>
                <a:srgbClr val="84492B"/>
              </a:solidFill>
              <a:cs typeface="Andalus" panose="02020603050405020304" pitchFamily="18" charset="-78"/>
            </a:endParaRPr>
          </a:p>
          <a:p>
            <a:pPr algn="ctr"/>
            <a:r>
              <a:rPr lang="en-US" sz="2400" b="1" dirty="0">
                <a:solidFill>
                  <a:srgbClr val="84492B"/>
                </a:solidFill>
                <a:cs typeface="Andalus" panose="02020603050405020304" pitchFamily="18" charset="-78"/>
              </a:rPr>
              <a:t> </a:t>
            </a:r>
          </a:p>
          <a:p>
            <a:pPr algn="ctr"/>
            <a:br>
              <a:rPr lang="en-US" sz="3200" b="1" dirty="0">
                <a:solidFill>
                  <a:srgbClr val="84492B"/>
                </a:solidFill>
                <a:latin typeface="Andalus" panose="02020603050405020304" pitchFamily="18" charset="-78"/>
                <a:cs typeface="Andalus" panose="02020603050405020304" pitchFamily="18" charset="-78"/>
              </a:rPr>
            </a:br>
            <a:br>
              <a:rPr lang="en-US" sz="2000" dirty="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B3F8C6DE-7EFA-F2C5-3B43-056758C06827}"/>
              </a:ext>
            </a:extLst>
          </p:cNvPr>
          <p:cNvSpPr txBox="1"/>
          <p:nvPr/>
        </p:nvSpPr>
        <p:spPr>
          <a:xfrm>
            <a:off x="6009723" y="4674012"/>
            <a:ext cx="5867402" cy="954107"/>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Amjad Qtaish</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pic>
        <p:nvPicPr>
          <p:cNvPr id="7" name="Graphic 21">
            <a:extLst>
              <a:ext uri="{FF2B5EF4-FFF2-40B4-BE49-F238E27FC236}">
                <a16:creationId xmlns:a16="http://schemas.microsoft.com/office/drawing/2014/main" id="{5616CAEE-1865-50BC-70FB-7DC0CC6FE04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pic>
        <p:nvPicPr>
          <p:cNvPr id="8" name="Picture 7" descr="A computer network with clouds and lines&#10;&#10;Description automatically generated with medium confidence">
            <a:extLst>
              <a:ext uri="{FF2B5EF4-FFF2-40B4-BE49-F238E27FC236}">
                <a16:creationId xmlns:a16="http://schemas.microsoft.com/office/drawing/2014/main" id="{0DECA2D9-2C5A-4B96-0FA3-238DBEF76B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48400" y="2286000"/>
            <a:ext cx="5111679" cy="2326857"/>
          </a:xfrm>
          <a:prstGeom prst="rect">
            <a:avLst/>
          </a:prstGeom>
        </p:spPr>
      </p:pic>
      <p:sp>
        <p:nvSpPr>
          <p:cNvPr id="9" name="TextBox 8">
            <a:extLst>
              <a:ext uri="{FF2B5EF4-FFF2-40B4-BE49-F238E27FC236}">
                <a16:creationId xmlns:a16="http://schemas.microsoft.com/office/drawing/2014/main" id="{B4AB0606-B274-62F2-6D67-03278A632190}"/>
              </a:ext>
            </a:extLst>
          </p:cNvPr>
          <p:cNvSpPr txBox="1"/>
          <p:nvPr/>
        </p:nvSpPr>
        <p:spPr>
          <a:xfrm>
            <a:off x="6858000" y="2819400"/>
            <a:ext cx="4055532" cy="584775"/>
          </a:xfrm>
          <a:prstGeom prst="rect">
            <a:avLst/>
          </a:prstGeom>
          <a:noFill/>
        </p:spPr>
        <p:txBody>
          <a:bodyPr wrap="square" rtlCol="0">
            <a:spAutoFit/>
          </a:bodyPr>
          <a:lstStyle/>
          <a:p>
            <a:r>
              <a:rPr lang="en-JO" sz="3200" dirty="0">
                <a:solidFill>
                  <a:schemeClr val="bg1"/>
                </a:solidFill>
              </a:rPr>
              <a:t>Information Systems</a:t>
            </a:r>
          </a:p>
        </p:txBody>
      </p:sp>
      <p:sp>
        <p:nvSpPr>
          <p:cNvPr id="6" name="Title 1">
            <a:extLst>
              <a:ext uri="{FF2B5EF4-FFF2-40B4-BE49-F238E27FC236}">
                <a16:creationId xmlns:a16="http://schemas.microsoft.com/office/drawing/2014/main" id="{FF52DA02-635C-A5E0-07EF-063EE8B9090C}"/>
              </a:ext>
            </a:extLst>
          </p:cNvPr>
          <p:cNvSpPr txBox="1">
            <a:spLocks/>
          </p:cNvSpPr>
          <p:nvPr/>
        </p:nvSpPr>
        <p:spPr>
          <a:xfrm>
            <a:off x="118287" y="4534747"/>
            <a:ext cx="6739713" cy="115665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r>
              <a:rPr lang="en-US" sz="2400" b="1" dirty="0">
                <a:solidFill>
                  <a:srgbClr val="FF0000"/>
                </a:solidFill>
                <a:latin typeface="+mn-lt"/>
                <a:cs typeface="Andalus" panose="02020603050405020304" pitchFamily="18" charset="-78"/>
              </a:rPr>
              <a:t>Chapter 1: </a:t>
            </a:r>
            <a:r>
              <a:rPr lang="en-US" sz="2400" dirty="0">
                <a:solidFill>
                  <a:srgbClr val="404040"/>
                </a:solidFill>
                <a:latin typeface="+mn-lt"/>
                <a:cs typeface="Andalus" panose="02020603050405020304" pitchFamily="18" charset="-78"/>
              </a:rPr>
              <a:t>An Introduction to Information Systems</a:t>
            </a:r>
          </a:p>
          <a:p>
            <a:r>
              <a:rPr lang="en-US" sz="2400" b="1" dirty="0">
                <a:solidFill>
                  <a:srgbClr val="FF0000"/>
                </a:solidFill>
                <a:latin typeface="+mn-lt"/>
                <a:cs typeface="Andalus" panose="02020603050405020304" pitchFamily="18" charset="-78"/>
              </a:rPr>
              <a:t>Chapter 2:</a:t>
            </a:r>
            <a:r>
              <a:rPr lang="en-US" sz="2400" dirty="0">
                <a:solidFill>
                  <a:srgbClr val="404040"/>
                </a:solidFill>
                <a:latin typeface="+mn-lt"/>
                <a:cs typeface="Andalus" panose="02020603050405020304" pitchFamily="18" charset="-78"/>
              </a:rPr>
              <a:t> Information Systems in Organizations</a:t>
            </a:r>
          </a:p>
          <a:p>
            <a:endParaRPr lang="en-US" sz="1100" dirty="0">
              <a:solidFill>
                <a:srgbClr val="231F20"/>
              </a:solidFill>
              <a:effectLst/>
              <a:latin typeface="Helvetica" pitchFamily="2" charset="0"/>
            </a:endParaRPr>
          </a:p>
          <a:p>
            <a:pPr algn="ctr"/>
            <a:r>
              <a:rPr lang="en-US" sz="2400" b="1" dirty="0">
                <a:solidFill>
                  <a:srgbClr val="84492B"/>
                </a:solidFill>
                <a:cs typeface="Andalus" panose="02020603050405020304" pitchFamily="18" charset="-78"/>
              </a:rPr>
              <a:t> </a:t>
            </a:r>
          </a:p>
          <a:p>
            <a:pPr algn="ctr"/>
            <a:br>
              <a:rPr lang="en-US" sz="3200" b="1" dirty="0">
                <a:solidFill>
                  <a:srgbClr val="84492B"/>
                </a:solidFill>
                <a:latin typeface="Andalus" panose="02020603050405020304" pitchFamily="18" charset="-78"/>
                <a:cs typeface="Andalus" panose="02020603050405020304" pitchFamily="18" charset="-78"/>
              </a:rPr>
            </a:br>
            <a:br>
              <a:rPr lang="en-US" sz="2000" dirty="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26518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Outline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sp>
        <p:nvSpPr>
          <p:cNvPr id="16" name="TextBox 15"/>
          <p:cNvSpPr txBox="1"/>
          <p:nvPr/>
        </p:nvSpPr>
        <p:spPr>
          <a:xfrm>
            <a:off x="385357" y="1190675"/>
            <a:ext cx="6890086" cy="589072"/>
          </a:xfrm>
          <a:prstGeom prst="rect">
            <a:avLst/>
          </a:prstGeom>
          <a:noFill/>
        </p:spPr>
        <p:txBody>
          <a:bodyPr wrap="square" rtlCol="0">
            <a:spAutoFit/>
          </a:bodyPr>
          <a:lstStyle/>
          <a:p>
            <a:pPr marL="280988" lvl="2">
              <a:lnSpc>
                <a:spcPct val="150000"/>
              </a:lnSpc>
              <a:defRPr/>
            </a:pPr>
            <a:r>
              <a:rPr lang="en-US" sz="2400" b="1" i="1" dirty="0">
                <a:solidFill>
                  <a:srgbClr val="FF0000"/>
                </a:solidFill>
              </a:rPr>
              <a:t>An Overview:</a:t>
            </a:r>
          </a:p>
        </p:txBody>
      </p:sp>
      <p:sp>
        <p:nvSpPr>
          <p:cNvPr id="2" name="Rectangle 3">
            <a:extLst>
              <a:ext uri="{FF2B5EF4-FFF2-40B4-BE49-F238E27FC236}">
                <a16:creationId xmlns:a16="http://schemas.microsoft.com/office/drawing/2014/main" id="{2C4DA432-6675-3F16-804A-FCF811A5E65A}"/>
              </a:ext>
            </a:extLst>
          </p:cNvPr>
          <p:cNvSpPr txBox="1">
            <a:spLocks noChangeArrowheads="1"/>
          </p:cNvSpPr>
          <p:nvPr/>
        </p:nvSpPr>
        <p:spPr>
          <a:xfrm>
            <a:off x="557973" y="1765262"/>
            <a:ext cx="8229600" cy="44355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400"/>
              </a:spcBef>
              <a:tabLst>
                <a:tab pos="6178550" algn="l"/>
              </a:tabLst>
            </a:pPr>
            <a:r>
              <a:rPr lang="en-US" altLang="en-JO" sz="2400" dirty="0"/>
              <a:t>Information and System Concepts</a:t>
            </a:r>
          </a:p>
          <a:p>
            <a:pPr>
              <a:lnSpc>
                <a:spcPct val="100000"/>
              </a:lnSpc>
              <a:spcBef>
                <a:spcPts val="400"/>
              </a:spcBef>
              <a:tabLst>
                <a:tab pos="6178550" algn="l"/>
              </a:tabLst>
            </a:pPr>
            <a:r>
              <a:rPr lang="en-US" altLang="en-JO" sz="2400" dirty="0"/>
              <a:t>Information System (IS), its Functions</a:t>
            </a:r>
          </a:p>
          <a:p>
            <a:pPr>
              <a:lnSpc>
                <a:spcPct val="100000"/>
              </a:lnSpc>
              <a:spcBef>
                <a:spcPts val="400"/>
              </a:spcBef>
              <a:tabLst>
                <a:tab pos="6178550" algn="l"/>
              </a:tabLst>
            </a:pPr>
            <a:r>
              <a:rPr lang="en-US" altLang="en-JO" sz="2400" dirty="0"/>
              <a:t>Why Firms use IS</a:t>
            </a:r>
          </a:p>
          <a:p>
            <a:pPr>
              <a:lnSpc>
                <a:spcPct val="100000"/>
              </a:lnSpc>
              <a:spcBef>
                <a:spcPts val="400"/>
              </a:spcBef>
              <a:tabLst>
                <a:tab pos="6178550" algn="l"/>
              </a:tabLst>
            </a:pPr>
            <a:r>
              <a:rPr lang="en-US" altLang="en-JO" sz="2400" dirty="0"/>
              <a:t>Dimensions of IS</a:t>
            </a:r>
          </a:p>
          <a:p>
            <a:pPr>
              <a:lnSpc>
                <a:spcPct val="100000"/>
              </a:lnSpc>
              <a:spcBef>
                <a:spcPts val="400"/>
              </a:spcBef>
              <a:tabLst>
                <a:tab pos="6178550" algn="l"/>
              </a:tabLst>
            </a:pPr>
            <a:r>
              <a:rPr lang="en-US" altLang="en-JO" sz="2400" dirty="0"/>
              <a:t>Contemporary Approaches to IS</a:t>
            </a:r>
          </a:p>
          <a:p>
            <a:pPr>
              <a:lnSpc>
                <a:spcPct val="100000"/>
              </a:lnSpc>
              <a:spcBef>
                <a:spcPts val="400"/>
              </a:spcBef>
              <a:tabLst>
                <a:tab pos="6178550" algn="l"/>
              </a:tabLst>
            </a:pPr>
            <a:r>
              <a:rPr lang="en-GB" sz="2400" dirty="0"/>
              <a:t>Business Information Systems</a:t>
            </a:r>
            <a:endParaRPr lang="en-US" sz="2400" dirty="0"/>
          </a:p>
          <a:p>
            <a:pPr>
              <a:lnSpc>
                <a:spcPct val="100000"/>
              </a:lnSpc>
              <a:spcBef>
                <a:spcPts val="400"/>
              </a:spcBef>
              <a:tabLst>
                <a:tab pos="6178550" algn="l"/>
              </a:tabLst>
            </a:pPr>
            <a:r>
              <a:rPr lang="en-GB" sz="2400" dirty="0"/>
              <a:t>Electronic and Mobile Commerce</a:t>
            </a:r>
            <a:endParaRPr lang="en-US" sz="2400" dirty="0"/>
          </a:p>
          <a:p>
            <a:pPr>
              <a:lnSpc>
                <a:spcPct val="100000"/>
              </a:lnSpc>
              <a:spcBef>
                <a:spcPts val="400"/>
              </a:spcBef>
              <a:tabLst>
                <a:tab pos="6178550" algn="l"/>
              </a:tabLst>
            </a:pPr>
            <a:r>
              <a:rPr lang="en-GB" sz="2400" dirty="0"/>
              <a:t>Management Level Systems</a:t>
            </a:r>
            <a:endParaRPr lang="en-US" sz="2400" dirty="0"/>
          </a:p>
          <a:p>
            <a:pPr>
              <a:lnSpc>
                <a:spcPct val="100000"/>
              </a:lnSpc>
              <a:spcBef>
                <a:spcPts val="400"/>
              </a:spcBef>
              <a:tabLst>
                <a:tab pos="6178550" algn="l"/>
              </a:tabLst>
            </a:pPr>
            <a:r>
              <a:rPr lang="en-GB" sz="2400" dirty="0"/>
              <a:t>Enterprise Systems</a:t>
            </a:r>
            <a:endParaRPr lang="en-US" sz="2400" dirty="0"/>
          </a:p>
          <a:p>
            <a:pPr>
              <a:lnSpc>
                <a:spcPct val="100000"/>
              </a:lnSpc>
              <a:spcBef>
                <a:spcPts val="400"/>
              </a:spcBef>
              <a:tabLst>
                <a:tab pos="6178550" algn="l"/>
              </a:tabLst>
            </a:pPr>
            <a:r>
              <a:rPr lang="en-GB" sz="2400" dirty="0"/>
              <a:t>Collaboration Systems</a:t>
            </a:r>
            <a:endParaRPr lang="en-US" altLang="en-JO" sz="2400" dirty="0"/>
          </a:p>
          <a:p>
            <a:pPr>
              <a:lnSpc>
                <a:spcPct val="100000"/>
              </a:lnSpc>
              <a:spcBef>
                <a:spcPts val="400"/>
              </a:spcBef>
              <a:tabLst>
                <a:tab pos="6178550" algn="l"/>
              </a:tabLst>
            </a:pPr>
            <a:r>
              <a:rPr lang="en-US" altLang="en-JO" sz="2400" dirty="0"/>
              <a:t>Summary</a:t>
            </a:r>
          </a:p>
        </p:txBody>
      </p:sp>
      <p:pic>
        <p:nvPicPr>
          <p:cNvPr id="17" name="Picture 16" descr="A computer screen with gears on it&#10;&#10;Description automatically generated">
            <a:extLst>
              <a:ext uri="{FF2B5EF4-FFF2-40B4-BE49-F238E27FC236}">
                <a16:creationId xmlns:a16="http://schemas.microsoft.com/office/drawing/2014/main" id="{7D0F8227-4BF5-F5A6-F2C9-E6206FF2CD51}"/>
              </a:ext>
            </a:extLst>
          </p:cNvPr>
          <p:cNvPicPr>
            <a:picLocks noChangeAspect="1"/>
          </p:cNvPicPr>
          <p:nvPr/>
        </p:nvPicPr>
        <p:blipFill>
          <a:blip r:embed="rId5"/>
          <a:stretch>
            <a:fillRect/>
          </a:stretch>
        </p:blipFill>
        <p:spPr>
          <a:xfrm>
            <a:off x="7829376" y="2136408"/>
            <a:ext cx="2870497" cy="2870497"/>
          </a:xfrm>
          <a:prstGeom prst="rect">
            <a:avLst/>
          </a:prstGeom>
        </p:spPr>
      </p:pic>
    </p:spTree>
    <p:extLst>
      <p:ext uri="{BB962C8B-B14F-4D97-AF65-F5344CB8AC3E}">
        <p14:creationId xmlns:p14="http://schemas.microsoft.com/office/powerpoint/2010/main" val="634050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Learning Objectives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sp>
        <p:nvSpPr>
          <p:cNvPr id="16" name="TextBox 15"/>
          <p:cNvSpPr txBox="1"/>
          <p:nvPr/>
        </p:nvSpPr>
        <p:spPr>
          <a:xfrm>
            <a:off x="385357" y="1190675"/>
            <a:ext cx="6890086" cy="589072"/>
          </a:xfrm>
          <a:prstGeom prst="rect">
            <a:avLst/>
          </a:prstGeom>
          <a:noFill/>
        </p:spPr>
        <p:txBody>
          <a:bodyPr wrap="square" rtlCol="0">
            <a:spAutoFit/>
          </a:bodyPr>
          <a:lstStyle/>
          <a:p>
            <a:pPr marL="280988" lvl="2">
              <a:lnSpc>
                <a:spcPct val="150000"/>
              </a:lnSpc>
              <a:defRPr/>
            </a:pPr>
            <a:r>
              <a:rPr lang="en-US" sz="2400" b="1" i="1" dirty="0">
                <a:solidFill>
                  <a:srgbClr val="FF0000"/>
                </a:solidFill>
              </a:rPr>
              <a:t>An Overview:</a:t>
            </a:r>
          </a:p>
        </p:txBody>
      </p:sp>
      <p:pic>
        <p:nvPicPr>
          <p:cNvPr id="17" name="Picture 16" descr="A computer screen with gears on it&#10;&#10;Description automatically generated">
            <a:extLst>
              <a:ext uri="{FF2B5EF4-FFF2-40B4-BE49-F238E27FC236}">
                <a16:creationId xmlns:a16="http://schemas.microsoft.com/office/drawing/2014/main" id="{7D0F8227-4BF5-F5A6-F2C9-E6206FF2CD51}"/>
              </a:ext>
            </a:extLst>
          </p:cNvPr>
          <p:cNvPicPr>
            <a:picLocks noChangeAspect="1"/>
          </p:cNvPicPr>
          <p:nvPr/>
        </p:nvPicPr>
        <p:blipFill>
          <a:blip r:embed="rId5"/>
          <a:stretch>
            <a:fillRect/>
          </a:stretch>
        </p:blipFill>
        <p:spPr>
          <a:xfrm>
            <a:off x="7829376" y="2136408"/>
            <a:ext cx="2870497" cy="2870497"/>
          </a:xfrm>
          <a:prstGeom prst="rect">
            <a:avLst/>
          </a:prstGeom>
        </p:spPr>
      </p:pic>
      <p:sp>
        <p:nvSpPr>
          <p:cNvPr id="8" name="Content Placeholder 2">
            <a:extLst>
              <a:ext uri="{FF2B5EF4-FFF2-40B4-BE49-F238E27FC236}">
                <a16:creationId xmlns:a16="http://schemas.microsoft.com/office/drawing/2014/main" id="{DDD52BBB-3389-0C5D-ED6A-74ACD697D3A8}"/>
              </a:ext>
            </a:extLst>
          </p:cNvPr>
          <p:cNvSpPr txBox="1">
            <a:spLocks/>
          </p:cNvSpPr>
          <p:nvPr/>
        </p:nvSpPr>
        <p:spPr>
          <a:xfrm>
            <a:off x="657367" y="1881850"/>
            <a:ext cx="7172009" cy="402918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600" dirty="0">
                <a:solidFill>
                  <a:schemeClr val="tx1">
                    <a:lumMod val="85000"/>
                    <a:lumOff val="15000"/>
                  </a:schemeClr>
                </a:solidFill>
              </a:rPr>
              <a:t>Discuss  why is it important to study and understand information systems</a:t>
            </a:r>
          </a:p>
          <a:p>
            <a:r>
              <a:rPr lang="en-GB" sz="2600" dirty="0">
                <a:solidFill>
                  <a:schemeClr val="tx1">
                    <a:lumMod val="85000"/>
                    <a:lumOff val="15000"/>
                  </a:schemeClr>
                </a:solidFill>
              </a:rPr>
              <a:t>Distinguish between data, information and importance of valuable information</a:t>
            </a:r>
          </a:p>
          <a:p>
            <a:r>
              <a:rPr lang="en-GB" sz="2600" dirty="0">
                <a:solidFill>
                  <a:schemeClr val="tx1">
                    <a:lumMod val="85000"/>
                    <a:lumOff val="15000"/>
                  </a:schemeClr>
                </a:solidFill>
              </a:rPr>
              <a:t>Discuss why organizations use Information Systems</a:t>
            </a:r>
          </a:p>
          <a:p>
            <a:r>
              <a:rPr lang="en-GB" sz="2600" dirty="0">
                <a:solidFill>
                  <a:schemeClr val="tx1">
                    <a:lumMod val="85000"/>
                    <a:lumOff val="15000"/>
                  </a:schemeClr>
                </a:solidFill>
              </a:rPr>
              <a:t>Identify the dimensions of Information Systems</a:t>
            </a:r>
          </a:p>
          <a:p>
            <a:pPr>
              <a:lnSpc>
                <a:spcPct val="100000"/>
              </a:lnSpc>
            </a:pPr>
            <a:r>
              <a:rPr lang="en-GB" sz="2600" dirty="0">
                <a:solidFill>
                  <a:schemeClr val="tx1">
                    <a:lumMod val="85000"/>
                    <a:lumOff val="15000"/>
                  </a:schemeClr>
                </a:solidFill>
              </a:rPr>
              <a:t>Identify Business Information Systems (E-business, Management Level, Enterprise, Collaboration)</a:t>
            </a:r>
          </a:p>
          <a:p>
            <a:endParaRPr lang="en-GB" sz="2600" dirty="0">
              <a:solidFill>
                <a:schemeClr val="tx1">
                  <a:lumMod val="85000"/>
                  <a:lumOff val="15000"/>
                </a:schemeClr>
              </a:solidFill>
            </a:endParaRPr>
          </a:p>
        </p:txBody>
      </p:sp>
    </p:spTree>
    <p:extLst>
      <p:ext uri="{BB962C8B-B14F-4D97-AF65-F5344CB8AC3E}">
        <p14:creationId xmlns:p14="http://schemas.microsoft.com/office/powerpoint/2010/main" val="2837916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Information Concepts </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17" name="Content Placeholder 2">
            <a:extLst>
              <a:ext uri="{FF2B5EF4-FFF2-40B4-BE49-F238E27FC236}">
                <a16:creationId xmlns:a16="http://schemas.microsoft.com/office/drawing/2014/main" id="{13EBEA9D-E0C5-6D07-E42D-4ACD5D5206E4}"/>
              </a:ext>
            </a:extLst>
          </p:cNvPr>
          <p:cNvSpPr txBox="1">
            <a:spLocks/>
          </p:cNvSpPr>
          <p:nvPr/>
        </p:nvSpPr>
        <p:spPr>
          <a:xfrm>
            <a:off x="2565949" y="1347893"/>
            <a:ext cx="9188730" cy="49446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GB" sz="2400" b="1" dirty="0">
                <a:solidFill>
                  <a:schemeClr val="tx1">
                    <a:lumMod val="85000"/>
                    <a:lumOff val="15000"/>
                  </a:schemeClr>
                </a:solidFill>
              </a:rPr>
              <a:t>Data: </a:t>
            </a:r>
            <a:r>
              <a:rPr lang="en-GB" sz="2400" dirty="0">
                <a:solidFill>
                  <a:schemeClr val="tx1">
                    <a:lumMod val="85000"/>
                    <a:lumOff val="15000"/>
                  </a:schemeClr>
                </a:solidFill>
              </a:rPr>
              <a:t>raw facts, such as employee number, number of hours worked in a week, inventory part numbers etc.</a:t>
            </a:r>
          </a:p>
          <a:p>
            <a:pPr algn="just"/>
            <a:r>
              <a:rPr lang="en-GB" sz="2400" dirty="0">
                <a:solidFill>
                  <a:schemeClr val="tx1">
                    <a:lumMod val="85000"/>
                    <a:lumOff val="15000"/>
                  </a:schemeClr>
                </a:solidFill>
              </a:rPr>
              <a:t>Alphanumeric data, Image data, Audio data, Video data</a:t>
            </a:r>
          </a:p>
          <a:p>
            <a:pPr algn="just"/>
            <a:r>
              <a:rPr lang="en-GB" sz="2400" b="1" dirty="0">
                <a:solidFill>
                  <a:schemeClr val="tx1">
                    <a:lumMod val="85000"/>
                    <a:lumOff val="15000"/>
                  </a:schemeClr>
                </a:solidFill>
              </a:rPr>
              <a:t>Information:</a:t>
            </a:r>
            <a:r>
              <a:rPr lang="en-GB" sz="2400" dirty="0">
                <a:solidFill>
                  <a:schemeClr val="tx1">
                    <a:lumMod val="85000"/>
                    <a:lumOff val="15000"/>
                  </a:schemeClr>
                </a:solidFill>
              </a:rPr>
              <a:t> collection of facts organized so that they have additional value beyond the value of facts themselves</a:t>
            </a:r>
          </a:p>
          <a:p>
            <a:pPr algn="just"/>
            <a:r>
              <a:rPr lang="en-GB" sz="2400" b="1" dirty="0">
                <a:solidFill>
                  <a:schemeClr val="tx1">
                    <a:lumMod val="85000"/>
                    <a:lumOff val="15000"/>
                  </a:schemeClr>
                </a:solidFill>
              </a:rPr>
              <a:t>Process:</a:t>
            </a:r>
            <a:r>
              <a:rPr lang="en-GB" sz="2400" dirty="0">
                <a:solidFill>
                  <a:schemeClr val="tx1">
                    <a:lumMod val="85000"/>
                    <a:lumOff val="15000"/>
                  </a:schemeClr>
                </a:solidFill>
              </a:rPr>
              <a:t> set of logically related tasks performed to achieve a defined outcome, or simply turning data into information.</a:t>
            </a:r>
          </a:p>
          <a:p>
            <a:pPr algn="just"/>
            <a:r>
              <a:rPr lang="en-GB" sz="2400" dirty="0">
                <a:solidFill>
                  <a:schemeClr val="tx1">
                    <a:lumMod val="85000"/>
                    <a:lumOff val="15000"/>
                  </a:schemeClr>
                </a:solidFill>
              </a:rPr>
              <a:t>However, certain rules and regulations can be set up to organize data into useful and valuable information</a:t>
            </a:r>
          </a:p>
          <a:p>
            <a:pPr algn="just"/>
            <a:r>
              <a:rPr lang="en-GB" sz="2400" b="1" dirty="0">
                <a:solidFill>
                  <a:schemeClr val="tx1">
                    <a:lumMod val="85000"/>
                    <a:lumOff val="15000"/>
                  </a:schemeClr>
                </a:solidFill>
              </a:rPr>
              <a:t>Knowledge:</a:t>
            </a:r>
            <a:r>
              <a:rPr lang="en-GB" sz="2400" dirty="0">
                <a:solidFill>
                  <a:schemeClr val="tx1">
                    <a:lumMod val="85000"/>
                    <a:lumOff val="15000"/>
                  </a:schemeClr>
                </a:solidFill>
              </a:rPr>
              <a:t> is the awareness and understanding of a set of information and the ways that information can be made useful to support a specific task or reach a decision</a:t>
            </a:r>
          </a:p>
          <a:p>
            <a:pPr algn="just"/>
            <a:endParaRPr lang="en-GB" dirty="0">
              <a:solidFill>
                <a:schemeClr val="tx1">
                  <a:lumMod val="85000"/>
                  <a:lumOff val="15000"/>
                </a:schemeClr>
              </a:solidFill>
            </a:endParaRPr>
          </a:p>
        </p:txBody>
      </p:sp>
    </p:spTree>
    <p:extLst>
      <p:ext uri="{BB962C8B-B14F-4D97-AF65-F5344CB8AC3E}">
        <p14:creationId xmlns:p14="http://schemas.microsoft.com/office/powerpoint/2010/main" val="354062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Information Concepts </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13696B22-F84D-3230-0ABF-DBE5C656DA5F}"/>
              </a:ext>
            </a:extLst>
          </p:cNvPr>
          <p:cNvSpPr txBox="1">
            <a:spLocks/>
          </p:cNvSpPr>
          <p:nvPr/>
        </p:nvSpPr>
        <p:spPr>
          <a:xfrm>
            <a:off x="2631904" y="1381292"/>
            <a:ext cx="9248921" cy="4717926"/>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solidFill>
                  <a:schemeClr val="tx1">
                    <a:lumMod val="85000"/>
                    <a:lumOff val="15000"/>
                  </a:schemeClr>
                </a:solidFill>
              </a:rPr>
              <a:t>Characteristics of valuable information</a:t>
            </a:r>
          </a:p>
          <a:p>
            <a:pPr lvl="1"/>
            <a:r>
              <a:rPr lang="en-GB" sz="2800" dirty="0">
                <a:solidFill>
                  <a:schemeClr val="tx1">
                    <a:lumMod val="85000"/>
                    <a:lumOff val="15000"/>
                  </a:schemeClr>
                </a:solidFill>
              </a:rPr>
              <a:t>Accessible</a:t>
            </a:r>
          </a:p>
          <a:p>
            <a:pPr lvl="1"/>
            <a:r>
              <a:rPr lang="en-GB" sz="2800" dirty="0">
                <a:solidFill>
                  <a:schemeClr val="tx1">
                    <a:lumMod val="85000"/>
                    <a:lumOff val="15000"/>
                  </a:schemeClr>
                </a:solidFill>
              </a:rPr>
              <a:t>Accurate</a:t>
            </a:r>
          </a:p>
          <a:p>
            <a:pPr lvl="1"/>
            <a:r>
              <a:rPr lang="en-GB" sz="2800" dirty="0">
                <a:solidFill>
                  <a:schemeClr val="tx1">
                    <a:lumMod val="85000"/>
                    <a:lumOff val="15000"/>
                  </a:schemeClr>
                </a:solidFill>
              </a:rPr>
              <a:t>Complete</a:t>
            </a:r>
          </a:p>
          <a:p>
            <a:pPr lvl="1"/>
            <a:r>
              <a:rPr lang="en-GB" sz="2800" dirty="0">
                <a:solidFill>
                  <a:schemeClr val="tx1">
                    <a:lumMod val="85000"/>
                    <a:lumOff val="15000"/>
                  </a:schemeClr>
                </a:solidFill>
              </a:rPr>
              <a:t>Economical</a:t>
            </a:r>
          </a:p>
          <a:p>
            <a:pPr lvl="1"/>
            <a:r>
              <a:rPr lang="en-GB" sz="2800" dirty="0">
                <a:solidFill>
                  <a:schemeClr val="tx1">
                    <a:lumMod val="85000"/>
                    <a:lumOff val="15000"/>
                  </a:schemeClr>
                </a:solidFill>
              </a:rPr>
              <a:t>Flexible</a:t>
            </a:r>
          </a:p>
          <a:p>
            <a:pPr lvl="1"/>
            <a:r>
              <a:rPr lang="en-GB" sz="2800" dirty="0">
                <a:solidFill>
                  <a:schemeClr val="tx1">
                    <a:lumMod val="85000"/>
                    <a:lumOff val="15000"/>
                  </a:schemeClr>
                </a:solidFill>
              </a:rPr>
              <a:t>Relevant</a:t>
            </a:r>
          </a:p>
          <a:p>
            <a:pPr lvl="1"/>
            <a:r>
              <a:rPr lang="en-GB" sz="2800" dirty="0">
                <a:solidFill>
                  <a:schemeClr val="tx1">
                    <a:lumMod val="85000"/>
                    <a:lumOff val="15000"/>
                  </a:schemeClr>
                </a:solidFill>
              </a:rPr>
              <a:t>Reliable</a:t>
            </a:r>
          </a:p>
          <a:p>
            <a:pPr lvl="1"/>
            <a:r>
              <a:rPr lang="en-GB" sz="2800" dirty="0">
                <a:solidFill>
                  <a:schemeClr val="tx1">
                    <a:lumMod val="85000"/>
                    <a:lumOff val="15000"/>
                  </a:schemeClr>
                </a:solidFill>
              </a:rPr>
              <a:t>Secure</a:t>
            </a:r>
          </a:p>
          <a:p>
            <a:pPr lvl="1"/>
            <a:r>
              <a:rPr lang="en-GB" sz="2800" dirty="0">
                <a:solidFill>
                  <a:schemeClr val="tx1">
                    <a:lumMod val="85000"/>
                    <a:lumOff val="15000"/>
                  </a:schemeClr>
                </a:solidFill>
              </a:rPr>
              <a:t>Simple</a:t>
            </a:r>
          </a:p>
          <a:p>
            <a:pPr lvl="1"/>
            <a:r>
              <a:rPr lang="en-GB" sz="2800" dirty="0">
                <a:solidFill>
                  <a:schemeClr val="tx1">
                    <a:lumMod val="85000"/>
                    <a:lumOff val="15000"/>
                  </a:schemeClr>
                </a:solidFill>
              </a:rPr>
              <a:t>Timely</a:t>
            </a:r>
          </a:p>
          <a:p>
            <a:pPr lvl="1"/>
            <a:r>
              <a:rPr lang="en-GB" sz="2800" dirty="0">
                <a:solidFill>
                  <a:schemeClr val="tx1">
                    <a:lumMod val="85000"/>
                    <a:lumOff val="15000"/>
                  </a:schemeClr>
                </a:solidFill>
              </a:rPr>
              <a:t>Verifiable</a:t>
            </a:r>
          </a:p>
          <a:p>
            <a:r>
              <a:rPr lang="en-GB" sz="3100" dirty="0">
                <a:solidFill>
                  <a:schemeClr val="tx1">
                    <a:lumMod val="85000"/>
                    <a:lumOff val="15000"/>
                  </a:schemeClr>
                </a:solidFill>
              </a:rPr>
              <a:t>The value of information is directly linked to how it helps decision makers achieve their organization’s goals</a:t>
            </a:r>
          </a:p>
        </p:txBody>
      </p:sp>
    </p:spTree>
    <p:extLst>
      <p:ext uri="{BB962C8B-B14F-4D97-AF65-F5344CB8AC3E}">
        <p14:creationId xmlns:p14="http://schemas.microsoft.com/office/powerpoint/2010/main" val="3995802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System Concepts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D9C6FC84-DF8B-7CEF-9F78-F9E76B3E2847}"/>
              </a:ext>
            </a:extLst>
          </p:cNvPr>
          <p:cNvSpPr txBox="1">
            <a:spLocks/>
          </p:cNvSpPr>
          <p:nvPr/>
        </p:nvSpPr>
        <p:spPr>
          <a:xfrm>
            <a:off x="2631905" y="1279059"/>
            <a:ext cx="924892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GB" sz="2400" b="1" dirty="0">
                <a:solidFill>
                  <a:schemeClr val="tx1">
                    <a:lumMod val="85000"/>
                    <a:lumOff val="15000"/>
                  </a:schemeClr>
                </a:solidFill>
              </a:rPr>
              <a:t>System</a:t>
            </a:r>
            <a:r>
              <a:rPr lang="en-GB" sz="2400" dirty="0">
                <a:solidFill>
                  <a:schemeClr val="tx1">
                    <a:lumMod val="85000"/>
                    <a:lumOff val="15000"/>
                  </a:schemeClr>
                </a:solidFill>
              </a:rPr>
              <a:t>: is a set of elements or components that interact to accomplish goals</a:t>
            </a:r>
          </a:p>
          <a:p>
            <a:pPr algn="just"/>
            <a:r>
              <a:rPr lang="en-GB" sz="2400" dirty="0">
                <a:solidFill>
                  <a:schemeClr val="tx1">
                    <a:lumMod val="85000"/>
                    <a:lumOff val="15000"/>
                  </a:schemeClr>
                </a:solidFill>
              </a:rPr>
              <a:t>The relationships among the elements determine how the system works</a:t>
            </a:r>
          </a:p>
          <a:p>
            <a:pPr algn="just">
              <a:spcAft>
                <a:spcPts val="600"/>
              </a:spcAft>
            </a:pPr>
            <a:r>
              <a:rPr lang="en-US" sz="2400" dirty="0">
                <a:solidFill>
                  <a:schemeClr val="tx1">
                    <a:lumMod val="85000"/>
                    <a:lumOff val="15000"/>
                  </a:schemeClr>
                </a:solidFill>
              </a:rPr>
              <a:t>Most systems are composed of smaller subsystems that support the larger system</a:t>
            </a:r>
          </a:p>
          <a:p>
            <a:pPr algn="just">
              <a:spcAft>
                <a:spcPts val="600"/>
              </a:spcAft>
            </a:pPr>
            <a:r>
              <a:rPr lang="en-US" sz="2400" dirty="0">
                <a:solidFill>
                  <a:schemeClr val="tx1">
                    <a:lumMod val="85000"/>
                    <a:lumOff val="15000"/>
                  </a:schemeClr>
                </a:solidFill>
              </a:rPr>
              <a:t>Changes in subsystems cannot be made without considering the effect on other subsystems and on the system as a whole.</a:t>
            </a:r>
          </a:p>
          <a:p>
            <a:pPr algn="just">
              <a:spcAft>
                <a:spcPts val="600"/>
              </a:spcAft>
            </a:pPr>
            <a:r>
              <a:rPr lang="en-US" sz="2400" b="1" dirty="0">
                <a:solidFill>
                  <a:schemeClr val="tx1">
                    <a:lumMod val="85000"/>
                    <a:lumOff val="15000"/>
                  </a:schemeClr>
                </a:solidFill>
              </a:rPr>
              <a:t>Goal conflict </a:t>
            </a:r>
            <a:r>
              <a:rPr lang="en-US" sz="2400" dirty="0">
                <a:solidFill>
                  <a:schemeClr val="tx1">
                    <a:lumMod val="85000"/>
                    <a:lumOff val="15000"/>
                  </a:schemeClr>
                </a:solidFill>
              </a:rPr>
              <a:t>occurs when a subsystem’s goals are inconsistent with the goals of another subsystem or with the system as a whole.</a:t>
            </a:r>
          </a:p>
          <a:p>
            <a:pPr algn="just">
              <a:spcAft>
                <a:spcPts val="600"/>
              </a:spcAft>
            </a:pPr>
            <a:r>
              <a:rPr lang="en-US" sz="2400" b="1" dirty="0">
                <a:solidFill>
                  <a:schemeClr val="tx1">
                    <a:lumMod val="85000"/>
                    <a:lumOff val="15000"/>
                  </a:schemeClr>
                </a:solidFill>
              </a:rPr>
              <a:t>Goal congruence </a:t>
            </a:r>
            <a:r>
              <a:rPr lang="en-US" sz="2400" dirty="0">
                <a:solidFill>
                  <a:schemeClr val="tx1">
                    <a:lumMod val="85000"/>
                    <a:lumOff val="15000"/>
                  </a:schemeClr>
                </a:solidFill>
              </a:rPr>
              <a:t>occurs when a subsystem achieves its goals while contributing to the organization’s overall goal.</a:t>
            </a:r>
          </a:p>
          <a:p>
            <a:endParaRPr lang="en-GB" dirty="0">
              <a:solidFill>
                <a:schemeClr val="tx1">
                  <a:lumMod val="85000"/>
                  <a:lumOff val="15000"/>
                </a:schemeClr>
              </a:solidFill>
            </a:endParaRPr>
          </a:p>
        </p:txBody>
      </p:sp>
    </p:spTree>
    <p:extLst>
      <p:ext uri="{BB962C8B-B14F-4D97-AF65-F5344CB8AC3E}">
        <p14:creationId xmlns:p14="http://schemas.microsoft.com/office/powerpoint/2010/main" val="2372568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Information System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FB0FE61C-E862-3EA1-8D79-64ADD4DF6E9E}"/>
              </a:ext>
            </a:extLst>
          </p:cNvPr>
          <p:cNvSpPr txBox="1">
            <a:spLocks/>
          </p:cNvSpPr>
          <p:nvPr/>
        </p:nvSpPr>
        <p:spPr>
          <a:xfrm>
            <a:off x="2631904" y="1299999"/>
            <a:ext cx="9083017"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solidFill>
                  <a:schemeClr val="tx1">
                    <a:lumMod val="85000"/>
                    <a:lumOff val="15000"/>
                  </a:schemeClr>
                </a:solidFill>
              </a:rPr>
              <a:t>Why is Information System important?</a:t>
            </a:r>
          </a:p>
          <a:p>
            <a:pPr lvl="1"/>
            <a:r>
              <a:rPr lang="en-GB" dirty="0">
                <a:solidFill>
                  <a:schemeClr val="tx1">
                    <a:lumMod val="85000"/>
                    <a:lumOff val="15000"/>
                  </a:schemeClr>
                </a:solidFill>
              </a:rPr>
              <a:t>We interact with IS personally and professionally</a:t>
            </a:r>
          </a:p>
          <a:p>
            <a:pPr lvl="1"/>
            <a:r>
              <a:rPr lang="en-GB" dirty="0">
                <a:solidFill>
                  <a:schemeClr val="tx1">
                    <a:lumMod val="85000"/>
                    <a:lumOff val="15000"/>
                  </a:schemeClr>
                </a:solidFill>
              </a:rPr>
              <a:t>Transforming businesses</a:t>
            </a:r>
          </a:p>
          <a:p>
            <a:pPr lvl="1"/>
            <a:r>
              <a:rPr lang="en-GB" dirty="0">
                <a:solidFill>
                  <a:schemeClr val="tx1">
                    <a:lumMod val="85000"/>
                    <a:lumOff val="15000"/>
                  </a:schemeClr>
                </a:solidFill>
              </a:rPr>
              <a:t>Globalization and Opportunities</a:t>
            </a:r>
          </a:p>
          <a:p>
            <a:r>
              <a:rPr lang="en-GB" sz="2400" b="1" dirty="0">
                <a:solidFill>
                  <a:schemeClr val="tx1">
                    <a:lumMod val="85000"/>
                    <a:lumOff val="15000"/>
                  </a:schemeClr>
                </a:solidFill>
              </a:rPr>
              <a:t>IS effects all areas of the businesses</a:t>
            </a:r>
          </a:p>
          <a:p>
            <a:pPr lvl="1"/>
            <a:r>
              <a:rPr lang="en-GB" dirty="0">
                <a:solidFill>
                  <a:schemeClr val="tx1">
                    <a:lumMod val="85000"/>
                    <a:lumOff val="15000"/>
                  </a:schemeClr>
                </a:solidFill>
              </a:rPr>
              <a:t>Manufacturing</a:t>
            </a:r>
          </a:p>
          <a:p>
            <a:pPr lvl="1"/>
            <a:r>
              <a:rPr lang="en-GB" dirty="0">
                <a:solidFill>
                  <a:schemeClr val="tx1">
                    <a:lumMod val="85000"/>
                    <a:lumOff val="15000"/>
                  </a:schemeClr>
                </a:solidFill>
              </a:rPr>
              <a:t>Accounting</a:t>
            </a:r>
          </a:p>
          <a:p>
            <a:pPr lvl="1"/>
            <a:r>
              <a:rPr lang="en-GB" dirty="0">
                <a:solidFill>
                  <a:schemeClr val="tx1">
                    <a:lumMod val="85000"/>
                    <a:lumOff val="15000"/>
                  </a:schemeClr>
                </a:solidFill>
              </a:rPr>
              <a:t>Human Resources</a:t>
            </a:r>
          </a:p>
          <a:p>
            <a:pPr lvl="1"/>
            <a:r>
              <a:rPr lang="en-GB" dirty="0">
                <a:solidFill>
                  <a:schemeClr val="tx1">
                    <a:lumMod val="85000"/>
                    <a:lumOff val="15000"/>
                  </a:schemeClr>
                </a:solidFill>
              </a:rPr>
              <a:t>Marketing</a:t>
            </a:r>
          </a:p>
          <a:p>
            <a:pPr lvl="1"/>
            <a:r>
              <a:rPr lang="en-GB" dirty="0">
                <a:solidFill>
                  <a:schemeClr val="tx1">
                    <a:lumMod val="85000"/>
                    <a:lumOff val="15000"/>
                  </a:schemeClr>
                </a:solidFill>
              </a:rPr>
              <a:t>Top Management</a:t>
            </a:r>
          </a:p>
          <a:p>
            <a:pPr lvl="1"/>
            <a:endParaRPr lang="en-GB" dirty="0"/>
          </a:p>
          <a:p>
            <a:endParaRPr lang="en-GB" sz="2400" dirty="0"/>
          </a:p>
        </p:txBody>
      </p:sp>
    </p:spTree>
    <p:extLst>
      <p:ext uri="{BB962C8B-B14F-4D97-AF65-F5344CB8AC3E}">
        <p14:creationId xmlns:p14="http://schemas.microsoft.com/office/powerpoint/2010/main" val="540344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Information System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DCBA530A-FAC1-E715-AADE-439790DFAB6F}"/>
              </a:ext>
            </a:extLst>
          </p:cNvPr>
          <p:cNvSpPr txBox="1">
            <a:spLocks/>
          </p:cNvSpPr>
          <p:nvPr/>
        </p:nvSpPr>
        <p:spPr>
          <a:xfrm>
            <a:off x="2631904" y="1385075"/>
            <a:ext cx="9136025"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chemeClr val="tx1">
                    <a:lumMod val="85000"/>
                    <a:lumOff val="15000"/>
                  </a:schemeClr>
                </a:solidFill>
              </a:rPr>
              <a:t>Set of interrelated components </a:t>
            </a:r>
          </a:p>
          <a:p>
            <a:r>
              <a:rPr lang="en-US" sz="2400" dirty="0">
                <a:solidFill>
                  <a:schemeClr val="tx1">
                    <a:lumMod val="85000"/>
                    <a:lumOff val="15000"/>
                  </a:schemeClr>
                </a:solidFill>
              </a:rPr>
              <a:t>Collect, process, store, and distribute information</a:t>
            </a:r>
          </a:p>
          <a:p>
            <a:pPr lvl="1">
              <a:buFont typeface="Arial" panose="020B0604020202020204" pitchFamily="34" charset="0"/>
              <a:buNone/>
            </a:pPr>
            <a:r>
              <a:rPr lang="en-US" dirty="0">
                <a:solidFill>
                  <a:schemeClr val="tx1">
                    <a:lumMod val="85000"/>
                    <a:lumOff val="15000"/>
                  </a:schemeClr>
                </a:solidFill>
                <a:sym typeface="Wingdings" pitchFamily="2" charset="2"/>
              </a:rPr>
              <a:t>	</a:t>
            </a:r>
            <a:r>
              <a:rPr lang="en-US" dirty="0">
                <a:solidFill>
                  <a:schemeClr val="tx1">
                    <a:lumMod val="85000"/>
                    <a:lumOff val="15000"/>
                  </a:schemeClr>
                </a:solidFill>
              </a:rPr>
              <a:t>By computers and software as a tool</a:t>
            </a:r>
          </a:p>
          <a:p>
            <a:r>
              <a:rPr lang="en-US" sz="2400" dirty="0">
                <a:solidFill>
                  <a:schemeClr val="tx1">
                    <a:lumMod val="85000"/>
                    <a:lumOff val="15000"/>
                  </a:schemeClr>
                </a:solidFill>
              </a:rPr>
              <a:t>Support decision making, coordination, </a:t>
            </a:r>
            <a:r>
              <a:rPr lang="en-US" sz="2400" dirty="0">
                <a:solidFill>
                  <a:schemeClr val="tx1">
                    <a:lumMod val="85000"/>
                    <a:lumOff val="15000"/>
                  </a:schemeClr>
                </a:solidFill>
                <a:cs typeface="Arial" charset="0"/>
              </a:rPr>
              <a:t>control, problem analysis and create new product </a:t>
            </a:r>
          </a:p>
          <a:p>
            <a:r>
              <a:rPr lang="en-US" sz="2400" dirty="0">
                <a:solidFill>
                  <a:schemeClr val="tx1">
                    <a:lumMod val="85000"/>
                    <a:lumOff val="15000"/>
                  </a:schemeClr>
                </a:solidFill>
                <a:cs typeface="Arial" charset="0"/>
              </a:rPr>
              <a:t>Provide solutions to changes/challenges in business environment</a:t>
            </a:r>
          </a:p>
          <a:p>
            <a:r>
              <a:rPr lang="en-US" sz="2400" b="1" dirty="0">
                <a:solidFill>
                  <a:schemeClr val="tx1">
                    <a:lumMod val="85000"/>
                    <a:lumOff val="15000"/>
                  </a:schemeClr>
                </a:solidFill>
                <a:cs typeface="Arial" charset="0"/>
              </a:rPr>
              <a:t>Another definition</a:t>
            </a:r>
          </a:p>
          <a:p>
            <a:pPr lvl="1"/>
            <a:r>
              <a:rPr lang="en-US" dirty="0">
                <a:solidFill>
                  <a:schemeClr val="tx1">
                    <a:lumMod val="85000"/>
                    <a:lumOff val="15000"/>
                  </a:schemeClr>
                </a:solidFill>
                <a:cs typeface="Arial" charset="0"/>
              </a:rPr>
              <a:t>IS is an integrated Human-Machine system that combines hardware, software, databases and telecommunications networks. It collects data and processes it into information used for decision making at all levels of the organization.</a:t>
            </a:r>
          </a:p>
        </p:txBody>
      </p:sp>
    </p:spTree>
    <p:extLst>
      <p:ext uri="{BB962C8B-B14F-4D97-AF65-F5344CB8AC3E}">
        <p14:creationId xmlns:p14="http://schemas.microsoft.com/office/powerpoint/2010/main" val="382449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Functions of an Information System</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graphicFrame>
        <p:nvGraphicFramePr>
          <p:cNvPr id="2" name="Object 1">
            <a:extLst>
              <a:ext uri="{FF2B5EF4-FFF2-40B4-BE49-F238E27FC236}">
                <a16:creationId xmlns:a16="http://schemas.microsoft.com/office/drawing/2014/main" id="{EBF9D125-64E4-15F2-D853-2C05AEAF494A}"/>
              </a:ext>
            </a:extLst>
          </p:cNvPr>
          <p:cNvGraphicFramePr>
            <a:graphicFrameLocks noChangeAspect="1"/>
          </p:cNvGraphicFramePr>
          <p:nvPr>
            <p:extLst>
              <p:ext uri="{D42A27DB-BD31-4B8C-83A1-F6EECF244321}">
                <p14:modId xmlns:p14="http://schemas.microsoft.com/office/powerpoint/2010/main" val="3580125904"/>
              </p:ext>
            </p:extLst>
          </p:nvPr>
        </p:nvGraphicFramePr>
        <p:xfrm>
          <a:off x="2885127" y="1344842"/>
          <a:ext cx="8591255" cy="3136520"/>
        </p:xfrm>
        <a:graphic>
          <a:graphicData uri="http://schemas.openxmlformats.org/presentationml/2006/ole">
            <mc:AlternateContent xmlns:mc="http://schemas.openxmlformats.org/markup-compatibility/2006">
              <mc:Choice xmlns:v="urn:schemas-microsoft-com:vml" Requires="v">
                <p:oleObj name="Image" r:id="rId6" imgW="9142857" imgH="6501587" progId="">
                  <p:embed/>
                </p:oleObj>
              </mc:Choice>
              <mc:Fallback>
                <p:oleObj name="Image" r:id="rId6" imgW="9142857" imgH="6501587" progId="">
                  <p:embed/>
                  <p:pic>
                    <p:nvPicPr>
                      <p:cNvPr id="4"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5127" y="1344842"/>
                        <a:ext cx="8591255" cy="3136520"/>
                      </a:xfrm>
                      <a:prstGeom prst="rect">
                        <a:avLst/>
                      </a:prstGeom>
                      <a:noFill/>
                      <a:ln>
                        <a:noFill/>
                      </a:ln>
                      <a:effectLst/>
                    </p:spPr>
                  </p:pic>
                </p:oleObj>
              </mc:Fallback>
            </mc:AlternateContent>
          </a:graphicData>
        </a:graphic>
      </p:graphicFrame>
      <p:sp>
        <p:nvSpPr>
          <p:cNvPr id="8" name="Text Box 4">
            <a:extLst>
              <a:ext uri="{FF2B5EF4-FFF2-40B4-BE49-F238E27FC236}">
                <a16:creationId xmlns:a16="http://schemas.microsoft.com/office/drawing/2014/main" id="{4A96F9A5-0B6F-8D9F-8851-96DD204F5474}"/>
              </a:ext>
            </a:extLst>
          </p:cNvPr>
          <p:cNvSpPr txBox="1">
            <a:spLocks noChangeArrowheads="1"/>
          </p:cNvSpPr>
          <p:nvPr/>
        </p:nvSpPr>
        <p:spPr bwMode="auto">
          <a:xfrm>
            <a:off x="2813026" y="4615377"/>
            <a:ext cx="877604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dirty="0">
                <a:latin typeface="Calibri" pitchFamily="34" charset="0"/>
              </a:rPr>
              <a:t>An information system contains information about an organization and its surrounding environment. Three basic activities—input, processing, and output—produce the information organizations need. Feedback is output returned to appropriate people or activities in the organization to evaluate and refine the input. Environmental actors, such as customers, suppliers, competitors, stockholders, and regulatory agencies, interact with the organization and its information systems.</a:t>
            </a:r>
          </a:p>
        </p:txBody>
      </p:sp>
    </p:spTree>
    <p:extLst>
      <p:ext uri="{BB962C8B-B14F-4D97-AF65-F5344CB8AC3E}">
        <p14:creationId xmlns:p14="http://schemas.microsoft.com/office/powerpoint/2010/main" val="2866567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Why Firms Use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1B1FDEE9-765B-F190-F801-6F09146BF544}"/>
              </a:ext>
            </a:extLst>
          </p:cNvPr>
          <p:cNvSpPr txBox="1">
            <a:spLocks/>
          </p:cNvSpPr>
          <p:nvPr/>
        </p:nvSpPr>
        <p:spPr>
          <a:xfrm>
            <a:off x="2813026" y="1381292"/>
            <a:ext cx="8229600" cy="4137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solidFill>
                  <a:schemeClr val="tx1">
                    <a:lumMod val="85000"/>
                    <a:lumOff val="15000"/>
                  </a:schemeClr>
                </a:solidFill>
              </a:rPr>
              <a:t>To achieve 6 strategic business objectives</a:t>
            </a:r>
          </a:p>
          <a:p>
            <a:endParaRPr lang="en-GB" dirty="0">
              <a:solidFill>
                <a:schemeClr val="tx1">
                  <a:lumMod val="85000"/>
                  <a:lumOff val="15000"/>
                </a:schemeClr>
              </a:solidFill>
            </a:endParaRPr>
          </a:p>
          <a:p>
            <a:pPr marL="514350" lvl="1" indent="-514350">
              <a:buFont typeface="+mj-lt"/>
              <a:buAutoNum type="arabicPeriod"/>
              <a:defRPr/>
            </a:pPr>
            <a:r>
              <a:rPr lang="en-US" dirty="0">
                <a:solidFill>
                  <a:schemeClr val="tx1">
                    <a:lumMod val="85000"/>
                    <a:lumOff val="15000"/>
                  </a:schemeClr>
                </a:solidFill>
              </a:rPr>
              <a:t>Operational excellence</a:t>
            </a:r>
          </a:p>
          <a:p>
            <a:pPr marL="514350" lvl="1" indent="-514350">
              <a:buFont typeface="+mj-lt"/>
              <a:buAutoNum type="arabicPeriod"/>
              <a:defRPr/>
            </a:pPr>
            <a:r>
              <a:rPr lang="en-US" dirty="0">
                <a:solidFill>
                  <a:schemeClr val="tx1">
                    <a:lumMod val="85000"/>
                    <a:lumOff val="15000"/>
                  </a:schemeClr>
                </a:solidFill>
              </a:rPr>
              <a:t>New products, services, and business models</a:t>
            </a:r>
          </a:p>
          <a:p>
            <a:pPr marL="514350" lvl="1" indent="-514350">
              <a:buFont typeface="+mj-lt"/>
              <a:buAutoNum type="arabicPeriod"/>
              <a:defRPr/>
            </a:pPr>
            <a:r>
              <a:rPr lang="en-US" dirty="0">
                <a:solidFill>
                  <a:schemeClr val="tx1">
                    <a:lumMod val="85000"/>
                    <a:lumOff val="15000"/>
                  </a:schemeClr>
                </a:solidFill>
              </a:rPr>
              <a:t>Customer and supplier intimacy</a:t>
            </a:r>
          </a:p>
          <a:p>
            <a:pPr marL="514350" lvl="1" indent="-514350">
              <a:buFont typeface="+mj-lt"/>
              <a:buAutoNum type="arabicPeriod"/>
              <a:defRPr/>
            </a:pPr>
            <a:r>
              <a:rPr lang="en-US" dirty="0">
                <a:solidFill>
                  <a:schemeClr val="tx1">
                    <a:lumMod val="85000"/>
                    <a:lumOff val="15000"/>
                  </a:schemeClr>
                </a:solidFill>
              </a:rPr>
              <a:t>Improved decision making</a:t>
            </a:r>
          </a:p>
          <a:p>
            <a:pPr marL="514350" lvl="1" indent="-514350">
              <a:buFont typeface="+mj-lt"/>
              <a:buAutoNum type="arabicPeriod"/>
              <a:defRPr/>
            </a:pPr>
            <a:r>
              <a:rPr lang="en-US" dirty="0">
                <a:solidFill>
                  <a:schemeClr val="tx1">
                    <a:lumMod val="85000"/>
                    <a:lumOff val="15000"/>
                  </a:schemeClr>
                </a:solidFill>
              </a:rPr>
              <a:t>Competitive advantage</a:t>
            </a:r>
          </a:p>
          <a:p>
            <a:pPr marL="514350" lvl="1" indent="-514350">
              <a:buFont typeface="+mj-lt"/>
              <a:buAutoNum type="arabicPeriod"/>
              <a:defRPr/>
            </a:pPr>
            <a:r>
              <a:rPr lang="en-US" dirty="0">
                <a:solidFill>
                  <a:schemeClr val="tx1">
                    <a:lumMod val="85000"/>
                    <a:lumOff val="15000"/>
                  </a:schemeClr>
                </a:solidFill>
              </a:rPr>
              <a:t>Survival</a:t>
            </a:r>
          </a:p>
          <a:p>
            <a:pPr marL="342900" lvl="1" indent="-342900">
              <a:buFont typeface="Arial" charset="0"/>
              <a:buChar char="•"/>
              <a:defRPr/>
            </a:pPr>
            <a:endParaRPr lang="en-US" sz="1800" dirty="0">
              <a:latin typeface="Arial" charset="0"/>
            </a:endParaRPr>
          </a:p>
          <a:p>
            <a:endParaRPr lang="en-GB" dirty="0"/>
          </a:p>
        </p:txBody>
      </p:sp>
    </p:spTree>
    <p:extLst>
      <p:ext uri="{BB962C8B-B14F-4D97-AF65-F5344CB8AC3E}">
        <p14:creationId xmlns:p14="http://schemas.microsoft.com/office/powerpoint/2010/main" val="325555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Why Firms Use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B4EE976-3657-A778-B37E-D8979E0760F7}"/>
              </a:ext>
            </a:extLst>
          </p:cNvPr>
          <p:cNvSpPr txBox="1">
            <a:spLocks/>
          </p:cNvSpPr>
          <p:nvPr/>
        </p:nvSpPr>
        <p:spPr>
          <a:xfrm>
            <a:off x="2631904" y="1354460"/>
            <a:ext cx="9136025" cy="3921299"/>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solidFill>
                  <a:schemeClr val="tx1">
                    <a:lumMod val="85000"/>
                    <a:lumOff val="15000"/>
                  </a:schemeClr>
                </a:solidFill>
              </a:rPr>
              <a:t>Operational Excellence</a:t>
            </a:r>
          </a:p>
          <a:p>
            <a:pPr lvl="1"/>
            <a:r>
              <a:rPr lang="en-GB" dirty="0">
                <a:solidFill>
                  <a:schemeClr val="tx1">
                    <a:lumMod val="85000"/>
                    <a:lumOff val="15000"/>
                  </a:schemeClr>
                </a:solidFill>
              </a:rPr>
              <a:t>Achieving higher levels of efficiency and productivity in business operations, plus changes in management behaviour</a:t>
            </a:r>
          </a:p>
          <a:p>
            <a:pPr lvl="1"/>
            <a:r>
              <a:rPr lang="en-US" dirty="0">
                <a:solidFill>
                  <a:schemeClr val="tx1">
                    <a:lumMod val="85000"/>
                    <a:lumOff val="15000"/>
                  </a:schemeClr>
                </a:solidFill>
              </a:rPr>
              <a:t>Example: Wal-Mart’s Retail Link system links suppliers to stores for in-time replacements</a:t>
            </a:r>
          </a:p>
          <a:p>
            <a:pPr marL="457200" lvl="1" indent="0">
              <a:buNone/>
            </a:pPr>
            <a:endParaRPr lang="en-US" dirty="0">
              <a:solidFill>
                <a:schemeClr val="tx1">
                  <a:lumMod val="85000"/>
                  <a:lumOff val="15000"/>
                </a:schemeClr>
              </a:solidFill>
            </a:endParaRPr>
          </a:p>
          <a:p>
            <a:r>
              <a:rPr lang="en-GB" b="1" dirty="0">
                <a:solidFill>
                  <a:schemeClr val="tx1">
                    <a:lumMod val="85000"/>
                    <a:lumOff val="15000"/>
                  </a:schemeClr>
                </a:solidFill>
              </a:rPr>
              <a:t>New Products/ Services/ Business Model</a:t>
            </a:r>
          </a:p>
          <a:p>
            <a:pPr lvl="1"/>
            <a:r>
              <a:rPr lang="en-US" i="1" dirty="0">
                <a:solidFill>
                  <a:schemeClr val="tx1">
                    <a:lumMod val="85000"/>
                    <a:lumOff val="15000"/>
                  </a:schemeClr>
                </a:solidFill>
              </a:rPr>
              <a:t>Business model: </a:t>
            </a:r>
            <a:r>
              <a:rPr lang="en-US" dirty="0">
                <a:solidFill>
                  <a:schemeClr val="tx1">
                    <a:lumMod val="85000"/>
                    <a:lumOff val="15000"/>
                  </a:schemeClr>
                </a:solidFill>
              </a:rPr>
              <a:t>describes how company produces, delivers, and sells product or service to create wealth</a:t>
            </a:r>
          </a:p>
          <a:p>
            <a:pPr lvl="1"/>
            <a:r>
              <a:rPr lang="en-US" dirty="0">
                <a:solidFill>
                  <a:schemeClr val="tx1">
                    <a:lumMod val="85000"/>
                    <a:lumOff val="15000"/>
                  </a:schemeClr>
                </a:solidFill>
              </a:rPr>
              <a:t>Information systems and technology a major enabling tool for new products, services, business models</a:t>
            </a:r>
          </a:p>
          <a:p>
            <a:pPr lvl="2"/>
            <a:r>
              <a:rPr lang="en-US" sz="2400" dirty="0">
                <a:solidFill>
                  <a:schemeClr val="tx1">
                    <a:lumMod val="85000"/>
                    <a:lumOff val="15000"/>
                  </a:schemeClr>
                </a:solidFill>
              </a:rPr>
              <a:t>E.g. Apple’s iPod, iTunes online music business</a:t>
            </a:r>
          </a:p>
          <a:p>
            <a:endParaRPr lang="en-GB" dirty="0">
              <a:solidFill>
                <a:schemeClr val="tx1">
                  <a:lumMod val="85000"/>
                  <a:lumOff val="15000"/>
                </a:schemeClr>
              </a:solidFill>
            </a:endParaRPr>
          </a:p>
        </p:txBody>
      </p:sp>
    </p:spTree>
    <p:extLst>
      <p:ext uri="{BB962C8B-B14F-4D97-AF65-F5344CB8AC3E}">
        <p14:creationId xmlns:p14="http://schemas.microsoft.com/office/powerpoint/2010/main" val="4190513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Why Firms Use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EEBEA150-37DC-98B7-1C87-E486FCBF5287}"/>
              </a:ext>
            </a:extLst>
          </p:cNvPr>
          <p:cNvSpPr txBox="1">
            <a:spLocks/>
          </p:cNvSpPr>
          <p:nvPr/>
        </p:nvSpPr>
        <p:spPr>
          <a:xfrm>
            <a:off x="2813026" y="1381291"/>
            <a:ext cx="8901896" cy="4529747"/>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solidFill>
                  <a:schemeClr val="tx1">
                    <a:lumMod val="85000"/>
                    <a:lumOff val="15000"/>
                  </a:schemeClr>
                </a:solidFill>
              </a:rPr>
              <a:t>Customer and Supplier Intimacy</a:t>
            </a:r>
          </a:p>
          <a:p>
            <a:pPr lvl="1"/>
            <a:r>
              <a:rPr lang="en-US" dirty="0">
                <a:solidFill>
                  <a:schemeClr val="tx1">
                    <a:lumMod val="85000"/>
                    <a:lumOff val="15000"/>
                  </a:schemeClr>
                </a:solidFill>
              </a:rPr>
              <a:t>Serving </a:t>
            </a:r>
            <a:r>
              <a:rPr lang="en-US" b="1" dirty="0">
                <a:solidFill>
                  <a:schemeClr val="tx1">
                    <a:lumMod val="85000"/>
                    <a:lumOff val="15000"/>
                  </a:schemeClr>
                </a:solidFill>
              </a:rPr>
              <a:t>customers</a:t>
            </a:r>
            <a:r>
              <a:rPr lang="en-US" dirty="0">
                <a:solidFill>
                  <a:schemeClr val="tx1">
                    <a:lumMod val="85000"/>
                    <a:lumOff val="15000"/>
                  </a:schemeClr>
                </a:solidFill>
              </a:rPr>
              <a:t> well leads to customers returning, which raises revenues and profits</a:t>
            </a:r>
          </a:p>
          <a:p>
            <a:pPr lvl="1"/>
            <a:r>
              <a:rPr lang="en-US" dirty="0">
                <a:solidFill>
                  <a:schemeClr val="tx1">
                    <a:lumMod val="85000"/>
                    <a:lumOff val="15000"/>
                  </a:schemeClr>
                </a:solidFill>
              </a:rPr>
              <a:t>Intimacy with </a:t>
            </a:r>
            <a:r>
              <a:rPr lang="en-US" b="1" dirty="0">
                <a:solidFill>
                  <a:schemeClr val="tx1">
                    <a:lumMod val="85000"/>
                    <a:lumOff val="15000"/>
                  </a:schemeClr>
                </a:solidFill>
              </a:rPr>
              <a:t>suppliers</a:t>
            </a:r>
            <a:r>
              <a:rPr lang="en-US" dirty="0">
                <a:solidFill>
                  <a:schemeClr val="tx1">
                    <a:lumMod val="85000"/>
                    <a:lumOff val="15000"/>
                  </a:schemeClr>
                </a:solidFill>
              </a:rPr>
              <a:t> allows them to provide vital inputs, which lowers costs</a:t>
            </a:r>
          </a:p>
          <a:p>
            <a:pPr lvl="2"/>
            <a:r>
              <a:rPr lang="en-US" sz="2400" dirty="0">
                <a:solidFill>
                  <a:schemeClr val="tx1">
                    <a:lumMod val="85000"/>
                    <a:lumOff val="15000"/>
                  </a:schemeClr>
                </a:solidFill>
              </a:rPr>
              <a:t>E.g. JCPenney’s information system which links sales records to contract manufacturer</a:t>
            </a:r>
          </a:p>
          <a:p>
            <a:r>
              <a:rPr lang="en-GB" b="1" dirty="0">
                <a:solidFill>
                  <a:schemeClr val="tx1">
                    <a:lumMod val="85000"/>
                    <a:lumOff val="15000"/>
                  </a:schemeClr>
                </a:solidFill>
              </a:rPr>
              <a:t>Improved decision making</a:t>
            </a:r>
            <a:endParaRPr lang="en-US" sz="400" b="1" dirty="0">
              <a:solidFill>
                <a:schemeClr val="tx1">
                  <a:lumMod val="85000"/>
                  <a:lumOff val="15000"/>
                </a:schemeClr>
              </a:solidFill>
            </a:endParaRPr>
          </a:p>
          <a:p>
            <a:pPr lvl="1"/>
            <a:r>
              <a:rPr lang="en-US" dirty="0">
                <a:solidFill>
                  <a:schemeClr val="tx1">
                    <a:lumMod val="85000"/>
                    <a:lumOff val="15000"/>
                  </a:schemeClr>
                </a:solidFill>
              </a:rPr>
              <a:t>Managers need right information at right time</a:t>
            </a:r>
          </a:p>
          <a:p>
            <a:pPr lvl="1"/>
            <a:r>
              <a:rPr lang="en-US" dirty="0">
                <a:solidFill>
                  <a:schemeClr val="tx1">
                    <a:lumMod val="85000"/>
                    <a:lumOff val="15000"/>
                  </a:schemeClr>
                </a:solidFill>
              </a:rPr>
              <a:t>IS provide real-time data for making decisions </a:t>
            </a:r>
          </a:p>
          <a:p>
            <a:pPr lvl="1"/>
            <a:r>
              <a:rPr lang="en-US" dirty="0">
                <a:solidFill>
                  <a:schemeClr val="tx1">
                    <a:lumMod val="85000"/>
                    <a:lumOff val="15000"/>
                  </a:schemeClr>
                </a:solidFill>
              </a:rPr>
              <a:t>E.g. Verizon’s Web-based digital dashboard to provide managers with real-time data on customer complaints, network performance, line outages, etc.</a:t>
            </a:r>
          </a:p>
          <a:p>
            <a:pPr lvl="1"/>
            <a:r>
              <a:rPr lang="en-US" dirty="0">
                <a:solidFill>
                  <a:schemeClr val="tx1">
                    <a:lumMod val="85000"/>
                    <a:lumOff val="15000"/>
                  </a:schemeClr>
                </a:solidFill>
              </a:rPr>
              <a:t>Results in restoration and repairing fast and effective</a:t>
            </a:r>
          </a:p>
        </p:txBody>
      </p:sp>
    </p:spTree>
    <p:extLst>
      <p:ext uri="{BB962C8B-B14F-4D97-AF65-F5344CB8AC3E}">
        <p14:creationId xmlns:p14="http://schemas.microsoft.com/office/powerpoint/2010/main" val="4013588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Why Firms Use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177DE4E-1677-051C-303F-4D9D39E7F406}"/>
              </a:ext>
            </a:extLst>
          </p:cNvPr>
          <p:cNvSpPr txBox="1">
            <a:spLocks/>
          </p:cNvSpPr>
          <p:nvPr/>
        </p:nvSpPr>
        <p:spPr>
          <a:xfrm>
            <a:off x="2885128" y="1360379"/>
            <a:ext cx="8229600" cy="392129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600" b="1" dirty="0">
                <a:solidFill>
                  <a:schemeClr val="tx1">
                    <a:lumMod val="85000"/>
                    <a:lumOff val="15000"/>
                  </a:schemeClr>
                </a:solidFill>
              </a:rPr>
              <a:t>Competitive Advantage</a:t>
            </a:r>
          </a:p>
          <a:p>
            <a:pPr lvl="1"/>
            <a:r>
              <a:rPr lang="en-US" sz="2200" dirty="0">
                <a:solidFill>
                  <a:schemeClr val="tx1">
                    <a:lumMod val="85000"/>
                    <a:lumOff val="15000"/>
                  </a:schemeClr>
                </a:solidFill>
              </a:rPr>
              <a:t>Achieve higher sales and profit through using IS by:</a:t>
            </a:r>
          </a:p>
          <a:p>
            <a:pPr lvl="2"/>
            <a:r>
              <a:rPr lang="en-US" sz="2200" dirty="0">
                <a:solidFill>
                  <a:schemeClr val="tx1">
                    <a:lumMod val="85000"/>
                    <a:lumOff val="15000"/>
                  </a:schemeClr>
                </a:solidFill>
              </a:rPr>
              <a:t>Doing things better</a:t>
            </a:r>
          </a:p>
          <a:p>
            <a:pPr lvl="2"/>
            <a:r>
              <a:rPr lang="en-US" sz="2200" dirty="0">
                <a:solidFill>
                  <a:schemeClr val="tx1">
                    <a:lumMod val="85000"/>
                    <a:lumOff val="15000"/>
                  </a:schemeClr>
                </a:solidFill>
              </a:rPr>
              <a:t>Charging less for superior products</a:t>
            </a:r>
          </a:p>
          <a:p>
            <a:pPr lvl="2"/>
            <a:r>
              <a:rPr lang="en-US" sz="2200" dirty="0">
                <a:solidFill>
                  <a:schemeClr val="tx1">
                    <a:lumMod val="85000"/>
                    <a:lumOff val="15000"/>
                  </a:schemeClr>
                </a:solidFill>
              </a:rPr>
              <a:t>real time responding</a:t>
            </a:r>
          </a:p>
          <a:p>
            <a:pPr lvl="1"/>
            <a:r>
              <a:rPr lang="en-US" sz="2200" dirty="0">
                <a:solidFill>
                  <a:schemeClr val="tx1">
                    <a:lumMod val="85000"/>
                    <a:lumOff val="15000"/>
                  </a:schemeClr>
                </a:solidFill>
              </a:rPr>
              <a:t>Using the internet is competitive advantage </a:t>
            </a:r>
          </a:p>
          <a:p>
            <a:pPr marL="457200" lvl="1" indent="0">
              <a:buNone/>
            </a:pPr>
            <a:endParaRPr lang="en-US" dirty="0">
              <a:solidFill>
                <a:schemeClr val="tx1">
                  <a:lumMod val="85000"/>
                  <a:lumOff val="15000"/>
                </a:schemeClr>
              </a:solidFill>
            </a:endParaRPr>
          </a:p>
          <a:p>
            <a:r>
              <a:rPr lang="en-GB" sz="2600" b="1" dirty="0">
                <a:solidFill>
                  <a:schemeClr val="tx1">
                    <a:lumMod val="85000"/>
                    <a:lumOff val="15000"/>
                  </a:schemeClr>
                </a:solidFill>
              </a:rPr>
              <a:t>Survival</a:t>
            </a:r>
          </a:p>
          <a:p>
            <a:pPr lvl="1"/>
            <a:r>
              <a:rPr lang="en-US" sz="2200" dirty="0">
                <a:solidFill>
                  <a:schemeClr val="tx1">
                    <a:lumMod val="85000"/>
                    <a:lumOff val="15000"/>
                  </a:schemeClr>
                </a:solidFill>
              </a:rPr>
              <a:t>Information technologies are necessity of doing business</a:t>
            </a:r>
          </a:p>
          <a:p>
            <a:pPr lvl="2"/>
            <a:r>
              <a:rPr lang="en-US" sz="2200" dirty="0">
                <a:solidFill>
                  <a:schemeClr val="tx1">
                    <a:lumMod val="85000"/>
                    <a:lumOff val="15000"/>
                  </a:schemeClr>
                </a:solidFill>
              </a:rPr>
              <a:t>Industry-level changes, e.g. Citibank’s introduction of ATMs</a:t>
            </a:r>
          </a:p>
          <a:p>
            <a:pPr marL="914400" lvl="2" indent="0">
              <a:buFont typeface="Arial" panose="020B0604020202020204" pitchFamily="34" charset="0"/>
              <a:buNone/>
            </a:pPr>
            <a:endParaRPr lang="en-US" sz="2200" dirty="0">
              <a:solidFill>
                <a:schemeClr val="tx1">
                  <a:lumMod val="85000"/>
                  <a:lumOff val="15000"/>
                </a:schemeClr>
              </a:solidFill>
            </a:endParaRPr>
          </a:p>
          <a:p>
            <a:endParaRPr lang="en-GB" dirty="0">
              <a:solidFill>
                <a:schemeClr val="tx1">
                  <a:lumMod val="85000"/>
                  <a:lumOff val="15000"/>
                </a:schemeClr>
              </a:solidFill>
            </a:endParaRPr>
          </a:p>
          <a:p>
            <a:endParaRPr lang="en-US" dirty="0">
              <a:solidFill>
                <a:schemeClr val="tx1">
                  <a:lumMod val="85000"/>
                  <a:lumOff val="15000"/>
                </a:schemeClr>
              </a:solidFill>
            </a:endParaRPr>
          </a:p>
        </p:txBody>
      </p:sp>
    </p:spTree>
    <p:extLst>
      <p:ext uri="{BB962C8B-B14F-4D97-AF65-F5344CB8AC3E}">
        <p14:creationId xmlns:p14="http://schemas.microsoft.com/office/powerpoint/2010/main" val="8251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Dimensions of Information System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8C08F133-D69A-019C-BDA3-914B24876864}"/>
              </a:ext>
            </a:extLst>
          </p:cNvPr>
          <p:cNvSpPr txBox="1">
            <a:spLocks/>
          </p:cNvSpPr>
          <p:nvPr/>
        </p:nvSpPr>
        <p:spPr>
          <a:xfrm>
            <a:off x="2885128" y="1299999"/>
            <a:ext cx="8816542"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GB" dirty="0">
                <a:solidFill>
                  <a:schemeClr val="tx1">
                    <a:lumMod val="85000"/>
                    <a:lumOff val="15000"/>
                  </a:schemeClr>
                </a:solidFill>
              </a:rPr>
              <a:t>Using IS effectively depends on the understanding of organization , technology and management</a:t>
            </a:r>
          </a:p>
          <a:p>
            <a:pPr algn="just"/>
            <a:r>
              <a:rPr lang="en-GB" dirty="0">
                <a:solidFill>
                  <a:schemeClr val="tx1">
                    <a:lumMod val="85000"/>
                    <a:lumOff val="15000"/>
                  </a:schemeClr>
                </a:solidFill>
              </a:rPr>
              <a:t>Only computer literacy is not important, rather broader IS literacy is important to implement a productive IS and this field of MIS is to achieve it</a:t>
            </a:r>
          </a:p>
        </p:txBody>
      </p:sp>
      <p:pic>
        <p:nvPicPr>
          <p:cNvPr id="8" name="Picture 7" descr="Fig-1-5">
            <a:extLst>
              <a:ext uri="{FF2B5EF4-FFF2-40B4-BE49-F238E27FC236}">
                <a16:creationId xmlns:a16="http://schemas.microsoft.com/office/drawing/2014/main" id="{DEF453A1-21A1-F1DB-B7A4-6080975BDC4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27520" y="3560847"/>
            <a:ext cx="3809256"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a:extLst>
              <a:ext uri="{FF2B5EF4-FFF2-40B4-BE49-F238E27FC236}">
                <a16:creationId xmlns:a16="http://schemas.microsoft.com/office/drawing/2014/main" id="{3C2E4AD0-AD77-3154-BE83-DF8B9ADA556D}"/>
              </a:ext>
            </a:extLst>
          </p:cNvPr>
          <p:cNvSpPr txBox="1"/>
          <p:nvPr/>
        </p:nvSpPr>
        <p:spPr>
          <a:xfrm>
            <a:off x="7772048" y="3992895"/>
            <a:ext cx="2880320" cy="1477328"/>
          </a:xfrm>
          <a:prstGeom prst="rect">
            <a:avLst/>
          </a:prstGeom>
          <a:noFill/>
        </p:spPr>
        <p:txBody>
          <a:bodyPr wrap="square" rtlCol="0">
            <a:spAutoFit/>
          </a:bodyPr>
          <a:lstStyle/>
          <a:p>
            <a:pPr algn="ctr"/>
            <a:r>
              <a:rPr lang="en-GB" dirty="0">
                <a:latin typeface="+mj-lt"/>
              </a:rPr>
              <a:t>Information System Literacy</a:t>
            </a:r>
          </a:p>
          <a:p>
            <a:r>
              <a:rPr lang="en-GB" b="1" dirty="0">
                <a:latin typeface="+mj-lt"/>
              </a:rPr>
              <a:t>How</a:t>
            </a:r>
            <a:r>
              <a:rPr lang="en-GB" dirty="0">
                <a:latin typeface="+mj-lt"/>
              </a:rPr>
              <a:t> and </a:t>
            </a:r>
            <a:r>
              <a:rPr lang="en-GB" b="1" dirty="0">
                <a:latin typeface="+mj-lt"/>
              </a:rPr>
              <a:t>Why</a:t>
            </a:r>
            <a:r>
              <a:rPr lang="en-GB" dirty="0">
                <a:latin typeface="+mj-lt"/>
              </a:rPr>
              <a:t> technology is applied in business</a:t>
            </a:r>
          </a:p>
        </p:txBody>
      </p:sp>
    </p:spTree>
    <p:extLst>
      <p:ext uri="{BB962C8B-B14F-4D97-AF65-F5344CB8AC3E}">
        <p14:creationId xmlns:p14="http://schemas.microsoft.com/office/powerpoint/2010/main" val="170590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Dimensions of Information System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DB68B9DA-AE6F-0CAE-E0C0-1221F285326E}"/>
              </a:ext>
            </a:extLst>
          </p:cNvPr>
          <p:cNvSpPr txBox="1">
            <a:spLocks/>
          </p:cNvSpPr>
          <p:nvPr/>
        </p:nvSpPr>
        <p:spPr>
          <a:xfrm>
            <a:off x="2839228" y="1380213"/>
            <a:ext cx="8902197"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solidFill>
                  <a:schemeClr val="tx1">
                    <a:lumMod val="85000"/>
                    <a:lumOff val="15000"/>
                  </a:schemeClr>
                </a:solidFill>
              </a:rPr>
              <a:t>Organization</a:t>
            </a:r>
          </a:p>
          <a:p>
            <a:pPr lvl="1"/>
            <a:r>
              <a:rPr lang="en-GB" dirty="0">
                <a:solidFill>
                  <a:schemeClr val="tx1">
                    <a:lumMod val="85000"/>
                    <a:lumOff val="15000"/>
                  </a:schemeClr>
                </a:solidFill>
              </a:rPr>
              <a:t>Key elements : People, Structure, Business Processes, Politics, Culture</a:t>
            </a:r>
          </a:p>
          <a:p>
            <a:pPr lvl="1"/>
            <a:r>
              <a:rPr lang="en-GB" dirty="0">
                <a:solidFill>
                  <a:schemeClr val="tx1">
                    <a:lumMod val="85000"/>
                    <a:lumOff val="15000"/>
                  </a:schemeClr>
                </a:solidFill>
              </a:rPr>
              <a:t>Organizational structure has different levels and specialities</a:t>
            </a:r>
          </a:p>
          <a:p>
            <a:pPr lvl="1"/>
            <a:endParaRPr lang="en-GB" dirty="0"/>
          </a:p>
        </p:txBody>
      </p:sp>
      <p:graphicFrame>
        <p:nvGraphicFramePr>
          <p:cNvPr id="17" name="Object 16">
            <a:extLst>
              <a:ext uri="{FF2B5EF4-FFF2-40B4-BE49-F238E27FC236}">
                <a16:creationId xmlns:a16="http://schemas.microsoft.com/office/drawing/2014/main" id="{A8753CE6-FF40-65FE-7AA0-E45725853AA7}"/>
              </a:ext>
            </a:extLst>
          </p:cNvPr>
          <p:cNvGraphicFramePr>
            <a:graphicFrameLocks noChangeAspect="1"/>
          </p:cNvGraphicFramePr>
          <p:nvPr>
            <p:extLst>
              <p:ext uri="{D42A27DB-BD31-4B8C-83A1-F6EECF244321}">
                <p14:modId xmlns:p14="http://schemas.microsoft.com/office/powerpoint/2010/main" val="2893431126"/>
              </p:ext>
            </p:extLst>
          </p:nvPr>
        </p:nvGraphicFramePr>
        <p:xfrm>
          <a:off x="4377738" y="3117657"/>
          <a:ext cx="4886887" cy="2913378"/>
        </p:xfrm>
        <a:graphic>
          <a:graphicData uri="http://schemas.openxmlformats.org/presentationml/2006/ole">
            <mc:AlternateContent xmlns:mc="http://schemas.openxmlformats.org/markup-compatibility/2006">
              <mc:Choice xmlns:v="urn:schemas-microsoft-com:vml" Requires="v">
                <p:oleObj name="Image" r:id="rId6" imgW="6400000" imgH="4571429" progId="">
                  <p:embed/>
                </p:oleObj>
              </mc:Choice>
              <mc:Fallback>
                <p:oleObj name="Image" r:id="rId6" imgW="6400000" imgH="4571429" progId="">
                  <p:embed/>
                  <p:pic>
                    <p:nvPicPr>
                      <p:cNvPr id="4"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77738" y="3117657"/>
                        <a:ext cx="4886887" cy="2913378"/>
                      </a:xfrm>
                      <a:prstGeom prst="rect">
                        <a:avLst/>
                      </a:prstGeom>
                      <a:noFill/>
                    </p:spPr>
                  </p:pic>
                </p:oleObj>
              </mc:Fallback>
            </mc:AlternateContent>
          </a:graphicData>
        </a:graphic>
      </p:graphicFrame>
    </p:spTree>
    <p:extLst>
      <p:ext uri="{BB962C8B-B14F-4D97-AF65-F5344CB8AC3E}">
        <p14:creationId xmlns:p14="http://schemas.microsoft.com/office/powerpoint/2010/main" val="1778893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Dimensions of Information System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465EF77F-4642-A841-CD70-CFF61FC23709}"/>
              </a:ext>
            </a:extLst>
          </p:cNvPr>
          <p:cNvSpPr txBox="1">
            <a:spLocks/>
          </p:cNvSpPr>
          <p:nvPr/>
        </p:nvSpPr>
        <p:spPr>
          <a:xfrm>
            <a:off x="2690595" y="1347893"/>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solidFill>
                  <a:schemeClr val="tx1">
                    <a:lumMod val="85000"/>
                    <a:lumOff val="15000"/>
                  </a:schemeClr>
                </a:solidFill>
              </a:rPr>
              <a:t>Management</a:t>
            </a:r>
          </a:p>
          <a:p>
            <a:pPr lvl="1"/>
            <a:r>
              <a:rPr lang="en-US" dirty="0">
                <a:solidFill>
                  <a:schemeClr val="tx1">
                    <a:lumMod val="85000"/>
                    <a:lumOff val="15000"/>
                  </a:schemeClr>
                </a:solidFill>
              </a:rPr>
              <a:t>Make decisions, formulate action plan and solve organizational problem</a:t>
            </a:r>
          </a:p>
          <a:p>
            <a:pPr lvl="1"/>
            <a:r>
              <a:rPr lang="en-US" dirty="0">
                <a:solidFill>
                  <a:schemeClr val="tx1">
                    <a:lumMod val="85000"/>
                    <a:lumOff val="15000"/>
                  </a:schemeClr>
                </a:solidFill>
              </a:rPr>
              <a:t>Managers set organizational strategy for responding to business challenges</a:t>
            </a:r>
          </a:p>
          <a:p>
            <a:pPr lvl="1"/>
            <a:r>
              <a:rPr lang="en-US" dirty="0">
                <a:solidFill>
                  <a:schemeClr val="tx1">
                    <a:lumMod val="85000"/>
                    <a:lumOff val="15000"/>
                  </a:schemeClr>
                </a:solidFill>
              </a:rPr>
              <a:t>In addition, managers must act creatively:</a:t>
            </a:r>
          </a:p>
          <a:p>
            <a:pPr marL="1371600" lvl="2" indent="-457200">
              <a:spcBef>
                <a:spcPct val="15000"/>
              </a:spcBef>
              <a:defRPr/>
            </a:pPr>
            <a:r>
              <a:rPr lang="en-US" dirty="0">
                <a:solidFill>
                  <a:schemeClr val="tx1">
                    <a:lumMod val="85000"/>
                    <a:lumOff val="15000"/>
                  </a:schemeClr>
                </a:solidFill>
              </a:rPr>
              <a:t>Creation of new products and services</a:t>
            </a:r>
          </a:p>
          <a:p>
            <a:pPr marL="1371600" lvl="2" indent="-457200">
              <a:spcBef>
                <a:spcPct val="15000"/>
              </a:spcBef>
              <a:defRPr/>
            </a:pPr>
            <a:r>
              <a:rPr lang="en-US" dirty="0">
                <a:solidFill>
                  <a:schemeClr val="tx1">
                    <a:lumMod val="85000"/>
                    <a:lumOff val="15000"/>
                  </a:schemeClr>
                </a:solidFill>
              </a:rPr>
              <a:t>Occasionally re-creating the organization</a:t>
            </a:r>
          </a:p>
          <a:p>
            <a:pPr lvl="1"/>
            <a:endParaRPr lang="en-GB" dirty="0"/>
          </a:p>
        </p:txBody>
      </p:sp>
    </p:spTree>
    <p:extLst>
      <p:ext uri="{BB962C8B-B14F-4D97-AF65-F5344CB8AC3E}">
        <p14:creationId xmlns:p14="http://schemas.microsoft.com/office/powerpoint/2010/main" val="67657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Dimensions of Information System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20E1B1C-A659-0C3C-95E6-A40E498F0E77}"/>
              </a:ext>
            </a:extLst>
          </p:cNvPr>
          <p:cNvSpPr txBox="1">
            <a:spLocks/>
          </p:cNvSpPr>
          <p:nvPr/>
        </p:nvSpPr>
        <p:spPr>
          <a:xfrm>
            <a:off x="2813025" y="1354460"/>
            <a:ext cx="9067799" cy="47447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solidFill>
                  <a:schemeClr val="tx1">
                    <a:lumMod val="85000"/>
                    <a:lumOff val="15000"/>
                  </a:schemeClr>
                </a:solidFill>
                <a:latin typeface="Arial" panose="020B0604020202020204" pitchFamily="34" charset="0"/>
                <a:cs typeface="Arial" panose="020B0604020202020204" pitchFamily="34" charset="0"/>
              </a:rPr>
              <a:t>Technology</a:t>
            </a:r>
          </a:p>
          <a:p>
            <a:pPr lvl="1" algn="just">
              <a:spcBef>
                <a:spcPts val="600"/>
              </a:spcBef>
              <a:spcAft>
                <a:spcPts val="600"/>
              </a:spcAft>
              <a:defRPr/>
            </a:pPr>
            <a:r>
              <a:rPr lang="en-US" sz="1800" b="1" dirty="0">
                <a:solidFill>
                  <a:schemeClr val="tx1">
                    <a:lumMod val="85000"/>
                    <a:lumOff val="15000"/>
                  </a:schemeClr>
                </a:solidFill>
                <a:latin typeface="Arial" panose="020B0604020202020204" pitchFamily="34" charset="0"/>
                <a:cs typeface="Arial" panose="020B0604020202020204" pitchFamily="34" charset="0"/>
              </a:rPr>
              <a:t>Hardware:</a:t>
            </a:r>
            <a:r>
              <a:rPr lang="en-US" sz="1800" dirty="0">
                <a:solidFill>
                  <a:schemeClr val="tx1">
                    <a:lumMod val="85000"/>
                    <a:lumOff val="15000"/>
                  </a:schemeClr>
                </a:solidFill>
                <a:latin typeface="Arial" panose="020B0604020202020204" pitchFamily="34" charset="0"/>
                <a:cs typeface="Arial" panose="020B0604020202020204" pitchFamily="34" charset="0"/>
              </a:rPr>
              <a:t> physical equipment used for input, output, processing, storage</a:t>
            </a:r>
          </a:p>
          <a:p>
            <a:pPr lvl="2" algn="just">
              <a:spcBef>
                <a:spcPts val="600"/>
              </a:spcBef>
              <a:spcAft>
                <a:spcPts val="600"/>
              </a:spcAft>
              <a:defRPr/>
            </a:pPr>
            <a:r>
              <a:rPr lang="en-US" sz="1800" dirty="0">
                <a:solidFill>
                  <a:schemeClr val="tx1">
                    <a:lumMod val="85000"/>
                    <a:lumOff val="15000"/>
                  </a:schemeClr>
                </a:solidFill>
                <a:latin typeface="Arial" panose="020B0604020202020204" pitchFamily="34" charset="0"/>
                <a:cs typeface="Arial" panose="020B0604020202020204" pitchFamily="34" charset="0"/>
              </a:rPr>
              <a:t>E.g. Event Data Readers (EDR) in vehicles</a:t>
            </a:r>
          </a:p>
          <a:p>
            <a:pPr lvl="1" algn="just">
              <a:spcBef>
                <a:spcPts val="600"/>
              </a:spcBef>
              <a:spcAft>
                <a:spcPts val="600"/>
              </a:spcAft>
              <a:defRPr/>
            </a:pPr>
            <a:r>
              <a:rPr lang="en-US" sz="1800" b="1" dirty="0">
                <a:solidFill>
                  <a:schemeClr val="tx1">
                    <a:lumMod val="85000"/>
                    <a:lumOff val="15000"/>
                  </a:schemeClr>
                </a:solidFill>
                <a:latin typeface="Arial" panose="020B0604020202020204" pitchFamily="34" charset="0"/>
                <a:cs typeface="Arial" panose="020B0604020202020204" pitchFamily="34" charset="0"/>
              </a:rPr>
              <a:t>Software:</a:t>
            </a:r>
            <a:r>
              <a:rPr lang="en-US" sz="1800" dirty="0">
                <a:solidFill>
                  <a:schemeClr val="tx1">
                    <a:lumMod val="85000"/>
                    <a:lumOff val="15000"/>
                  </a:schemeClr>
                </a:solidFill>
                <a:latin typeface="Arial" panose="020B0604020202020204" pitchFamily="34" charset="0"/>
                <a:cs typeface="Arial" panose="020B0604020202020204" pitchFamily="34" charset="0"/>
              </a:rPr>
              <a:t> computer programs that control and coordinate the hardware</a:t>
            </a:r>
          </a:p>
          <a:p>
            <a:pPr lvl="2" algn="just">
              <a:spcBef>
                <a:spcPts val="600"/>
              </a:spcBef>
              <a:spcAft>
                <a:spcPts val="600"/>
              </a:spcAft>
              <a:defRPr/>
            </a:pPr>
            <a:r>
              <a:rPr lang="en-US" sz="1800" dirty="0">
                <a:solidFill>
                  <a:schemeClr val="tx1">
                    <a:lumMod val="85000"/>
                    <a:lumOff val="15000"/>
                  </a:schemeClr>
                </a:solidFill>
                <a:latin typeface="Arial" panose="020B0604020202020204" pitchFamily="34" charset="0"/>
                <a:cs typeface="Arial" panose="020B0604020202020204" pitchFamily="34" charset="0"/>
              </a:rPr>
              <a:t>E.g. Fab Lab – controls automatic cutter, milling machines</a:t>
            </a:r>
          </a:p>
          <a:p>
            <a:pPr lvl="1" algn="just">
              <a:spcBef>
                <a:spcPts val="600"/>
              </a:spcBef>
              <a:spcAft>
                <a:spcPts val="600"/>
              </a:spcAft>
              <a:defRPr/>
            </a:pPr>
            <a:r>
              <a:rPr lang="en-US" sz="1800" b="1" dirty="0">
                <a:solidFill>
                  <a:schemeClr val="tx1">
                    <a:lumMod val="85000"/>
                    <a:lumOff val="15000"/>
                  </a:schemeClr>
                </a:solidFill>
                <a:latin typeface="Arial" panose="020B0604020202020204" pitchFamily="34" charset="0"/>
                <a:cs typeface="Arial" panose="020B0604020202020204" pitchFamily="34" charset="0"/>
              </a:rPr>
              <a:t>Data management technology: </a:t>
            </a:r>
            <a:r>
              <a:rPr lang="en-US" sz="1800" dirty="0">
                <a:solidFill>
                  <a:schemeClr val="tx1">
                    <a:lumMod val="85000"/>
                    <a:lumOff val="15000"/>
                  </a:schemeClr>
                </a:solidFill>
                <a:latin typeface="Arial" panose="020B0604020202020204" pitchFamily="34" charset="0"/>
                <a:cs typeface="Arial" panose="020B0604020202020204" pitchFamily="34" charset="0"/>
              </a:rPr>
              <a:t>deals with software that are used to organize data on physical storage media</a:t>
            </a:r>
          </a:p>
          <a:p>
            <a:pPr lvl="1" algn="just">
              <a:spcBef>
                <a:spcPts val="600"/>
              </a:spcBef>
              <a:spcAft>
                <a:spcPts val="600"/>
              </a:spcAft>
              <a:defRPr/>
            </a:pPr>
            <a:r>
              <a:rPr lang="en-US" sz="1800" b="1" dirty="0">
                <a:solidFill>
                  <a:schemeClr val="tx1">
                    <a:lumMod val="85000"/>
                    <a:lumOff val="15000"/>
                  </a:schemeClr>
                </a:solidFill>
                <a:latin typeface="Arial" panose="020B0604020202020204" pitchFamily="34" charset="0"/>
                <a:cs typeface="Arial" panose="020B0604020202020204" pitchFamily="34" charset="0"/>
              </a:rPr>
              <a:t>Network and telecommunications technology: </a:t>
            </a:r>
            <a:r>
              <a:rPr lang="en-US" sz="1800" dirty="0">
                <a:solidFill>
                  <a:schemeClr val="tx1">
                    <a:lumMod val="85000"/>
                    <a:lumOff val="15000"/>
                  </a:schemeClr>
                </a:solidFill>
                <a:latin typeface="Arial" panose="020B0604020202020204" pitchFamily="34" charset="0"/>
                <a:cs typeface="Arial" panose="020B0604020202020204" pitchFamily="34" charset="0"/>
              </a:rPr>
              <a:t>contains both hardware and software that are used to link various computer devices</a:t>
            </a:r>
          </a:p>
          <a:p>
            <a:pPr lvl="2" algn="just">
              <a:spcBef>
                <a:spcPts val="600"/>
              </a:spcBef>
              <a:spcAft>
                <a:spcPts val="600"/>
              </a:spcAft>
              <a:defRPr/>
            </a:pPr>
            <a:r>
              <a:rPr lang="en-US" sz="1800" dirty="0">
                <a:solidFill>
                  <a:schemeClr val="tx1">
                    <a:lumMod val="85000"/>
                    <a:lumOff val="15000"/>
                  </a:schemeClr>
                </a:solidFill>
                <a:latin typeface="Arial" panose="020B0604020202020204" pitchFamily="34" charset="0"/>
                <a:cs typeface="Arial" panose="020B0604020202020204" pitchFamily="34" charset="0"/>
              </a:rPr>
              <a:t>E.g. investment firms use </a:t>
            </a:r>
            <a:r>
              <a:rPr lang="en-US" sz="1800" dirty="0" err="1">
                <a:solidFill>
                  <a:schemeClr val="tx1">
                    <a:lumMod val="85000"/>
                    <a:lumOff val="15000"/>
                  </a:schemeClr>
                </a:solidFill>
                <a:latin typeface="Arial" panose="020B0604020202020204" pitchFamily="34" charset="0"/>
                <a:cs typeface="Arial" panose="020B0604020202020204" pitchFamily="34" charset="0"/>
              </a:rPr>
              <a:t>telecomm</a:t>
            </a:r>
            <a:r>
              <a:rPr lang="en-US" sz="1800" dirty="0">
                <a:solidFill>
                  <a:schemeClr val="tx1">
                    <a:lumMod val="85000"/>
                    <a:lumOff val="15000"/>
                  </a:schemeClr>
                </a:solidFill>
                <a:latin typeface="Arial" panose="020B0604020202020204" pitchFamily="34" charset="0"/>
                <a:cs typeface="Arial" panose="020B0604020202020204" pitchFamily="34" charset="0"/>
              </a:rPr>
              <a:t> to connect with brokers and traders</a:t>
            </a:r>
          </a:p>
          <a:p>
            <a:pPr lvl="1" algn="just">
              <a:spcBef>
                <a:spcPts val="600"/>
              </a:spcBef>
              <a:spcAft>
                <a:spcPts val="600"/>
              </a:spcAft>
              <a:defRPr/>
            </a:pPr>
            <a:r>
              <a:rPr lang="en-US" sz="1800" b="1" dirty="0">
                <a:solidFill>
                  <a:schemeClr val="tx1">
                    <a:lumMod val="85000"/>
                    <a:lumOff val="15000"/>
                  </a:schemeClr>
                </a:solidFill>
                <a:latin typeface="Arial" panose="020B0604020202020204" pitchFamily="34" charset="0"/>
                <a:cs typeface="Arial" panose="020B0604020202020204" pitchFamily="34" charset="0"/>
              </a:rPr>
              <a:t>Internet</a:t>
            </a:r>
            <a:r>
              <a:rPr lang="en-US" sz="1800" dirty="0">
                <a:solidFill>
                  <a:schemeClr val="tx1">
                    <a:lumMod val="85000"/>
                    <a:lumOff val="15000"/>
                  </a:schemeClr>
                </a:solidFill>
                <a:latin typeface="Arial" panose="020B0604020202020204" pitchFamily="34" charset="0"/>
                <a:cs typeface="Arial" panose="020B0604020202020204" pitchFamily="34" charset="0"/>
              </a:rPr>
              <a:t>: worlds largest Network</a:t>
            </a:r>
          </a:p>
          <a:p>
            <a:pPr lvl="1" algn="just">
              <a:spcBef>
                <a:spcPts val="600"/>
              </a:spcBef>
              <a:spcAft>
                <a:spcPts val="600"/>
              </a:spcAft>
              <a:defRPr/>
            </a:pPr>
            <a:r>
              <a:rPr lang="en-US" sz="1800" b="1" dirty="0">
                <a:solidFill>
                  <a:schemeClr val="tx1">
                    <a:lumMod val="85000"/>
                    <a:lumOff val="15000"/>
                  </a:schemeClr>
                </a:solidFill>
                <a:latin typeface="Arial" panose="020B0604020202020204" pitchFamily="34" charset="0"/>
                <a:cs typeface="Arial" panose="020B0604020202020204" pitchFamily="34" charset="0"/>
              </a:rPr>
              <a:t>WWW</a:t>
            </a:r>
            <a:r>
              <a:rPr lang="en-US" sz="1800" dirty="0">
                <a:solidFill>
                  <a:schemeClr val="tx1">
                    <a:lumMod val="85000"/>
                    <a:lumOff val="15000"/>
                  </a:schemeClr>
                </a:solidFill>
                <a:latin typeface="Arial" panose="020B0604020202020204" pitchFamily="34" charset="0"/>
                <a:cs typeface="Arial" panose="020B0604020202020204" pitchFamily="34" charset="0"/>
              </a:rPr>
              <a:t>: service provided by the internet</a:t>
            </a:r>
          </a:p>
          <a:p>
            <a:pPr lvl="1" algn="just">
              <a:spcBef>
                <a:spcPts val="600"/>
              </a:spcBef>
              <a:spcAft>
                <a:spcPts val="600"/>
              </a:spcAft>
            </a:pPr>
            <a:r>
              <a:rPr lang="en-US" sz="1800" b="1" dirty="0">
                <a:solidFill>
                  <a:schemeClr val="tx1">
                    <a:lumMod val="85000"/>
                    <a:lumOff val="15000"/>
                  </a:schemeClr>
                </a:solidFill>
                <a:latin typeface="Arial" panose="020B0604020202020204" pitchFamily="34" charset="0"/>
                <a:cs typeface="Arial" panose="020B0604020202020204" pitchFamily="34" charset="0"/>
              </a:rPr>
              <a:t>IT infrastructure: </a:t>
            </a:r>
            <a:r>
              <a:rPr lang="en-US" sz="1800" dirty="0">
                <a:solidFill>
                  <a:schemeClr val="tx1">
                    <a:lumMod val="85000"/>
                    <a:lumOff val="15000"/>
                  </a:schemeClr>
                </a:solidFill>
                <a:latin typeface="Arial" panose="020B0604020202020204" pitchFamily="34" charset="0"/>
                <a:cs typeface="Arial" panose="020B0604020202020204" pitchFamily="34" charset="0"/>
              </a:rPr>
              <a:t>platform to build the IS</a:t>
            </a:r>
          </a:p>
        </p:txBody>
      </p:sp>
    </p:spTree>
    <p:extLst>
      <p:ext uri="{BB962C8B-B14F-4D97-AF65-F5344CB8AC3E}">
        <p14:creationId xmlns:p14="http://schemas.microsoft.com/office/powerpoint/2010/main" val="339377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UPS Case Study</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EE77B13C-008F-3873-E6D6-CD950E7E8823}"/>
              </a:ext>
            </a:extLst>
          </p:cNvPr>
          <p:cNvSpPr txBox="1">
            <a:spLocks/>
          </p:cNvSpPr>
          <p:nvPr/>
        </p:nvSpPr>
        <p:spPr>
          <a:xfrm>
            <a:off x="2601820" y="1385075"/>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Company: </a:t>
            </a:r>
            <a:r>
              <a:rPr lang="en-GB" sz="2400" dirty="0">
                <a:latin typeface="Arial" panose="020B0604020202020204" pitchFamily="34" charset="0"/>
                <a:cs typeface="Arial" panose="020B0604020202020204" pitchFamily="34" charset="0"/>
              </a:rPr>
              <a:t>United Parcel Service (UPS)</a:t>
            </a:r>
          </a:p>
          <a:p>
            <a:pPr lvl="1"/>
            <a:r>
              <a:rPr lang="en-GB" sz="2000" dirty="0">
                <a:latin typeface="Arial" panose="020B0604020202020204" pitchFamily="34" charset="0"/>
                <a:cs typeface="Arial" panose="020B0604020202020204" pitchFamily="34" charset="0"/>
              </a:rPr>
              <a:t>Package delivery</a:t>
            </a:r>
          </a:p>
          <a:p>
            <a:pPr lvl="1"/>
            <a:r>
              <a:rPr lang="en-GB" sz="2000" dirty="0">
                <a:latin typeface="Arial" panose="020B0604020202020204" pitchFamily="34" charset="0"/>
                <a:cs typeface="Arial" panose="020B0604020202020204" pitchFamily="34" charset="0"/>
              </a:rPr>
              <a:t>Started in 1907, now has 408,000 employees and 96000 vehicles</a:t>
            </a:r>
          </a:p>
          <a:p>
            <a:pPr marL="457200" lvl="1" indent="0">
              <a:buNone/>
            </a:pPr>
            <a:endParaRPr lang="en-GB" sz="20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Process: </a:t>
            </a:r>
            <a:r>
              <a:rPr lang="en-GB" sz="2400" dirty="0">
                <a:latin typeface="Arial" panose="020B0604020202020204" pitchFamily="34" charset="0"/>
                <a:cs typeface="Arial" panose="020B0604020202020204" pitchFamily="34" charset="0"/>
              </a:rPr>
              <a:t>automated package tracking system</a:t>
            </a:r>
          </a:p>
          <a:p>
            <a:pPr lvl="1"/>
            <a:r>
              <a:rPr lang="en-GB" sz="2000" dirty="0">
                <a:latin typeface="Arial" panose="020B0604020202020204" pitchFamily="34" charset="0"/>
                <a:cs typeface="Arial" panose="020B0604020202020204" pitchFamily="34" charset="0"/>
              </a:rPr>
              <a:t>Scannable label attached to package</a:t>
            </a:r>
          </a:p>
          <a:p>
            <a:pPr lvl="1"/>
            <a:r>
              <a:rPr lang="en-GB" sz="2000" dirty="0">
                <a:latin typeface="Arial" panose="020B0604020202020204" pitchFamily="34" charset="0"/>
                <a:cs typeface="Arial" panose="020B0604020202020204" pitchFamily="34" charset="0"/>
              </a:rPr>
              <a:t>Info from “smart” tag goes to central computer</a:t>
            </a:r>
          </a:p>
          <a:p>
            <a:pPr lvl="1"/>
            <a:r>
              <a:rPr lang="en-GB" sz="2000" dirty="0">
                <a:latin typeface="Arial" panose="020B0604020202020204" pitchFamily="34" charset="0"/>
                <a:cs typeface="Arial" panose="020B0604020202020204" pitchFamily="34" charset="0"/>
              </a:rPr>
              <a:t>At centre traffic route made for drivers</a:t>
            </a:r>
          </a:p>
          <a:p>
            <a:pPr lvl="1"/>
            <a:r>
              <a:rPr lang="en-GB" sz="2000" dirty="0">
                <a:latin typeface="Arial" panose="020B0604020202020204" pitchFamily="34" charset="0"/>
                <a:cs typeface="Arial" panose="020B0604020202020204" pitchFamily="34" charset="0"/>
              </a:rPr>
              <a:t>Delivery Information Acquisition Device (DIAD) access info through wireless n/w</a:t>
            </a:r>
          </a:p>
          <a:p>
            <a:pPr lvl="1"/>
            <a:r>
              <a:rPr lang="en-GB" sz="2000" dirty="0">
                <a:latin typeface="Arial" panose="020B0604020202020204" pitchFamily="34" charset="0"/>
                <a:cs typeface="Arial" panose="020B0604020202020204" pitchFamily="34" charset="0"/>
              </a:rPr>
              <a:t>Through bar code info at various points goes to central computer</a:t>
            </a:r>
          </a:p>
          <a:p>
            <a:pPr lvl="1"/>
            <a:r>
              <a:rPr lang="en-GB" sz="2000" dirty="0">
                <a:latin typeface="Arial" panose="020B0604020202020204" pitchFamily="34" charset="0"/>
                <a:cs typeface="Arial" panose="020B0604020202020204" pitchFamily="34" charset="0"/>
              </a:rPr>
              <a:t>Info available on UPS website</a:t>
            </a:r>
          </a:p>
        </p:txBody>
      </p:sp>
    </p:spTree>
    <p:extLst>
      <p:ext uri="{BB962C8B-B14F-4D97-AF65-F5344CB8AC3E}">
        <p14:creationId xmlns:p14="http://schemas.microsoft.com/office/powerpoint/2010/main" val="4253660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UPS Case Study</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E09C4A23-E8EB-0BAF-DB3C-1834839AD29B}"/>
              </a:ext>
            </a:extLst>
          </p:cNvPr>
          <p:cNvSpPr txBox="1">
            <a:spLocks/>
          </p:cNvSpPr>
          <p:nvPr/>
        </p:nvSpPr>
        <p:spPr>
          <a:xfrm>
            <a:off x="2813026" y="1381292"/>
            <a:ext cx="89284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Inputs, Processing, Output of UPS PTS</a:t>
            </a:r>
          </a:p>
          <a:p>
            <a:pPr lvl="1"/>
            <a:r>
              <a:rPr lang="en-GB" sz="2000" dirty="0">
                <a:latin typeface="Arial" panose="020B0604020202020204" pitchFamily="34" charset="0"/>
                <a:cs typeface="Arial" panose="020B0604020202020204" pitchFamily="34" charset="0"/>
              </a:rPr>
              <a:t>Info about sender, destination and time of arrival, progress data</a:t>
            </a:r>
          </a:p>
          <a:p>
            <a:pPr lvl="1"/>
            <a:r>
              <a:rPr lang="en-GB" sz="2000" dirty="0">
                <a:latin typeface="Arial" panose="020B0604020202020204" pitchFamily="34" charset="0"/>
                <a:cs typeface="Arial" panose="020B0604020202020204" pitchFamily="34" charset="0"/>
              </a:rPr>
              <a:t>Info transmitted central computer to distribution centre, route calculation</a:t>
            </a:r>
          </a:p>
          <a:p>
            <a:pPr lvl="1"/>
            <a:r>
              <a:rPr lang="en-GB" sz="2000" dirty="0">
                <a:latin typeface="Arial" panose="020B0604020202020204" pitchFamily="34" charset="0"/>
                <a:cs typeface="Arial" panose="020B0604020202020204" pitchFamily="34" charset="0"/>
              </a:rPr>
              <a:t>Tracking status, printed label, driver’s route</a:t>
            </a:r>
          </a:p>
          <a:p>
            <a:pPr marL="457200" lvl="1" indent="0">
              <a:buNone/>
            </a:pPr>
            <a:endParaRPr lang="en-GB" sz="20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Technologies used and why</a:t>
            </a:r>
          </a:p>
          <a:p>
            <a:pPr lvl="1"/>
            <a:r>
              <a:rPr lang="en-GB" sz="2000" dirty="0">
                <a:latin typeface="Arial" panose="020B0604020202020204" pitchFamily="34" charset="0"/>
                <a:cs typeface="Arial" panose="020B0604020202020204" pitchFamily="34" charset="0"/>
              </a:rPr>
              <a:t>Handheld computers, bar code scanners, wireless communications, desktop commuters, UPS data storage technology, UPS tracking software, Internet (Web site)</a:t>
            </a:r>
          </a:p>
          <a:p>
            <a:pPr lvl="1"/>
            <a:r>
              <a:rPr lang="en-GB" sz="2000" dirty="0">
                <a:latin typeface="Arial" panose="020B0604020202020204" pitchFamily="34" charset="0"/>
                <a:cs typeface="Arial" panose="020B0604020202020204" pitchFamily="34" charset="0"/>
              </a:rPr>
              <a:t>Reason: high level service in low price</a:t>
            </a:r>
          </a:p>
          <a:p>
            <a:pPr lvl="1"/>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2530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UPS Case Study</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76B2C11D-426E-6907-E7F4-A476D5FF5D74}"/>
              </a:ext>
            </a:extLst>
          </p:cNvPr>
          <p:cNvSpPr txBox="1">
            <a:spLocks/>
          </p:cNvSpPr>
          <p:nvPr/>
        </p:nvSpPr>
        <p:spPr>
          <a:xfrm>
            <a:off x="2813026" y="1434398"/>
            <a:ext cx="8915148"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Strategic Business Objectives Achieved</a:t>
            </a:r>
          </a:p>
          <a:p>
            <a:pPr lvl="1"/>
            <a:r>
              <a:rPr lang="en-GB" sz="2200" dirty="0">
                <a:latin typeface="Arial" panose="020B0604020202020204" pitchFamily="34" charset="0"/>
                <a:cs typeface="Arial" panose="020B0604020202020204" pitchFamily="34" charset="0"/>
              </a:rPr>
              <a:t>Operational Excellence</a:t>
            </a:r>
          </a:p>
          <a:p>
            <a:pPr lvl="2"/>
            <a:r>
              <a:rPr lang="en-GB" sz="2200" dirty="0">
                <a:latin typeface="Arial" panose="020B0604020202020204" pitchFamily="34" charset="0"/>
                <a:cs typeface="Arial" panose="020B0604020202020204" pitchFamily="34" charset="0"/>
              </a:rPr>
              <a:t>Customers and download and print labels</a:t>
            </a:r>
          </a:p>
          <a:p>
            <a:pPr lvl="2"/>
            <a:r>
              <a:rPr lang="en-GB" sz="2200" dirty="0">
                <a:latin typeface="Arial" panose="020B0604020202020204" pitchFamily="34" charset="0"/>
                <a:cs typeface="Arial" panose="020B0604020202020204" pitchFamily="34" charset="0"/>
              </a:rPr>
              <a:t>Drivers traffic route</a:t>
            </a:r>
          </a:p>
          <a:p>
            <a:pPr lvl="1"/>
            <a:r>
              <a:rPr lang="en-GB" sz="2200" dirty="0">
                <a:latin typeface="Arial" panose="020B0604020202020204" pitchFamily="34" charset="0"/>
                <a:cs typeface="Arial" panose="020B0604020202020204" pitchFamily="34" charset="0"/>
              </a:rPr>
              <a:t>Customer Intimacy</a:t>
            </a:r>
          </a:p>
          <a:p>
            <a:pPr lvl="2"/>
            <a:r>
              <a:rPr lang="en-GB" sz="2200" dirty="0">
                <a:latin typeface="Arial" panose="020B0604020202020204" pitchFamily="34" charset="0"/>
                <a:cs typeface="Arial" panose="020B0604020202020204" pitchFamily="34" charset="0"/>
              </a:rPr>
              <a:t>Inform about estimated time</a:t>
            </a:r>
          </a:p>
          <a:p>
            <a:pPr lvl="2"/>
            <a:r>
              <a:rPr lang="en-GB" sz="2200" dirty="0">
                <a:latin typeface="Arial" panose="020B0604020202020204" pitchFamily="34" charset="0"/>
                <a:cs typeface="Arial" panose="020B0604020202020204" pitchFamily="34" charset="0"/>
              </a:rPr>
              <a:t>Package status report</a:t>
            </a:r>
          </a:p>
          <a:p>
            <a:pPr lvl="1"/>
            <a:r>
              <a:rPr lang="en-GB" sz="2200" dirty="0">
                <a:latin typeface="Arial" panose="020B0604020202020204" pitchFamily="34" charset="0"/>
                <a:cs typeface="Arial" panose="020B0604020202020204" pitchFamily="34" charset="0"/>
              </a:rPr>
              <a:t>New Service</a:t>
            </a:r>
          </a:p>
          <a:p>
            <a:pPr lvl="2"/>
            <a:r>
              <a:rPr lang="en-GB" sz="2200" dirty="0">
                <a:latin typeface="Arial" panose="020B0604020202020204" pitchFamily="34" charset="0"/>
                <a:cs typeface="Arial" panose="020B0604020202020204" pitchFamily="34" charset="0"/>
              </a:rPr>
              <a:t>Point Sales Order Management System (OMS)</a:t>
            </a:r>
          </a:p>
          <a:p>
            <a:pPr lvl="1"/>
            <a:r>
              <a:rPr lang="en-GB" sz="2200" dirty="0">
                <a:latin typeface="Arial" panose="020B0604020202020204" pitchFamily="34" charset="0"/>
                <a:cs typeface="Arial" panose="020B0604020202020204" pitchFamily="34" charset="0"/>
              </a:rPr>
              <a:t>Competitive Advantage</a:t>
            </a:r>
          </a:p>
          <a:p>
            <a:pPr lvl="2"/>
            <a:r>
              <a:rPr lang="en-GB" sz="2200" dirty="0">
                <a:latin typeface="Arial" panose="020B0604020202020204" pitchFamily="34" charset="0"/>
                <a:cs typeface="Arial" panose="020B0604020202020204" pitchFamily="34" charset="0"/>
              </a:rPr>
              <a:t>Achieved by above mentioned implementations</a:t>
            </a:r>
          </a:p>
          <a:p>
            <a:pPr lvl="2"/>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6840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Global Challenges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328D56F-21F3-84CB-B77B-76ED66F1A1D8}"/>
              </a:ext>
            </a:extLst>
          </p:cNvPr>
          <p:cNvSpPr txBox="1">
            <a:spLocks/>
          </p:cNvSpPr>
          <p:nvPr/>
        </p:nvSpPr>
        <p:spPr>
          <a:xfrm>
            <a:off x="2631905" y="1385075"/>
            <a:ext cx="924892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rial" panose="020B0604020202020204" pitchFamily="34" charset="0"/>
                <a:cs typeface="Arial" panose="020B0604020202020204" pitchFamily="34" charset="0"/>
              </a:rPr>
              <a:t>Globalization has impact on organizations and its IS</a:t>
            </a:r>
          </a:p>
          <a:p>
            <a:r>
              <a:rPr lang="en-GB" sz="2400" dirty="0">
                <a:latin typeface="Arial" panose="020B0604020202020204" pitchFamily="34" charset="0"/>
                <a:cs typeface="Arial" panose="020B0604020202020204" pitchFamily="34" charset="0"/>
              </a:rPr>
              <a:t>Thomas Friedman “The World is Flat”</a:t>
            </a:r>
          </a:p>
          <a:p>
            <a:r>
              <a:rPr lang="en-GB" sz="2400" dirty="0">
                <a:latin typeface="Arial" panose="020B0604020202020204" pitchFamily="34" charset="0"/>
                <a:cs typeface="Arial" panose="020B0604020202020204" pitchFamily="34" charset="0"/>
              </a:rPr>
              <a:t>Individuals from all over the world compete with other individuals, companies and countries through Internet</a:t>
            </a:r>
          </a:p>
          <a:p>
            <a:r>
              <a:rPr lang="en-GB" sz="2400" dirty="0">
                <a:latin typeface="Arial" panose="020B0604020202020204" pitchFamily="34" charset="0"/>
                <a:cs typeface="Arial" panose="020B0604020202020204" pitchFamily="34" charset="0"/>
              </a:rPr>
              <a:t>Where there are International opportunities, there are challenges and obstacles as well</a:t>
            </a:r>
          </a:p>
          <a:p>
            <a:pPr lvl="1"/>
            <a:r>
              <a:rPr lang="en-GB" sz="2000" dirty="0">
                <a:latin typeface="Arial" panose="020B0604020202020204" pitchFamily="34" charset="0"/>
                <a:cs typeface="Arial" panose="020B0604020202020204" pitchFamily="34" charset="0"/>
              </a:rPr>
              <a:t>Cultural and language challenges</a:t>
            </a:r>
          </a:p>
          <a:p>
            <a:pPr lvl="1"/>
            <a:r>
              <a:rPr lang="en-GB" sz="2000" dirty="0">
                <a:latin typeface="Arial" panose="020B0604020202020204" pitchFamily="34" charset="0"/>
                <a:cs typeface="Arial" panose="020B0604020202020204" pitchFamily="34" charset="0"/>
              </a:rPr>
              <a:t>Time and distance challenges</a:t>
            </a:r>
          </a:p>
          <a:p>
            <a:pPr lvl="1"/>
            <a:r>
              <a:rPr lang="en-GB" sz="2000" dirty="0">
                <a:latin typeface="Arial" panose="020B0604020202020204" pitchFamily="34" charset="0"/>
                <a:cs typeface="Arial" panose="020B0604020202020204" pitchFamily="34" charset="0"/>
              </a:rPr>
              <a:t>Infrastructure challenges</a:t>
            </a:r>
          </a:p>
          <a:p>
            <a:pPr lvl="1"/>
            <a:r>
              <a:rPr lang="en-GB" sz="2000" dirty="0">
                <a:latin typeface="Arial" panose="020B0604020202020204" pitchFamily="34" charset="0"/>
                <a:cs typeface="Arial" panose="020B0604020202020204" pitchFamily="34" charset="0"/>
              </a:rPr>
              <a:t>Currency challenges</a:t>
            </a:r>
          </a:p>
          <a:p>
            <a:pPr lvl="1"/>
            <a:r>
              <a:rPr lang="en-GB" sz="2000" dirty="0">
                <a:latin typeface="Arial" panose="020B0604020202020204" pitchFamily="34" charset="0"/>
                <a:cs typeface="Arial" panose="020B0604020202020204" pitchFamily="34" charset="0"/>
              </a:rPr>
              <a:t>Technology transfer issue</a:t>
            </a:r>
          </a:p>
          <a:p>
            <a:pPr lvl="1"/>
            <a:r>
              <a:rPr lang="en-GB" sz="2000" dirty="0">
                <a:latin typeface="Arial" panose="020B0604020202020204" pitchFamily="34" charset="0"/>
                <a:cs typeface="Arial" panose="020B0604020202020204" pitchFamily="34" charset="0"/>
              </a:rPr>
              <a:t>Product and Services challenges</a:t>
            </a:r>
          </a:p>
          <a:p>
            <a:pPr marL="457200" lvl="1" indent="0">
              <a:buNone/>
            </a:pPr>
            <a:endParaRPr lang="en-GB" sz="2000" dirty="0">
              <a:latin typeface="Arial" panose="020B0604020202020204" pitchFamily="34" charset="0"/>
              <a:cs typeface="Arial" panose="020B0604020202020204" pitchFamily="34" charset="0"/>
            </a:endParaRPr>
          </a:p>
          <a:p>
            <a:pPr lvl="1"/>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8644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Contemporary Approaches to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20625B48-F577-CDF5-F327-13C02606D84E}"/>
              </a:ext>
            </a:extLst>
          </p:cNvPr>
          <p:cNvSpPr txBox="1">
            <a:spLocks/>
          </p:cNvSpPr>
          <p:nvPr/>
        </p:nvSpPr>
        <p:spPr>
          <a:xfrm>
            <a:off x="2845369" y="1465029"/>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IS is a multidisciplinary field</a:t>
            </a:r>
          </a:p>
        </p:txBody>
      </p:sp>
      <p:pic>
        <p:nvPicPr>
          <p:cNvPr id="8" name="Picture 2">
            <a:extLst>
              <a:ext uri="{FF2B5EF4-FFF2-40B4-BE49-F238E27FC236}">
                <a16:creationId xmlns:a16="http://schemas.microsoft.com/office/drawing/2014/main" id="{080ACB43-EAFF-2A6B-F777-32ACFFDD39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12641" y="2141701"/>
            <a:ext cx="5271156"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a:extLst>
              <a:ext uri="{FF2B5EF4-FFF2-40B4-BE49-F238E27FC236}">
                <a16:creationId xmlns:a16="http://schemas.microsoft.com/office/drawing/2014/main" id="{735E4BBC-6D90-6B11-F49F-DCC71152379C}"/>
              </a:ext>
            </a:extLst>
          </p:cNvPr>
          <p:cNvSpPr txBox="1"/>
          <p:nvPr/>
        </p:nvSpPr>
        <p:spPr>
          <a:xfrm>
            <a:off x="4168625" y="5453488"/>
            <a:ext cx="5559188" cy="430887"/>
          </a:xfrm>
          <a:prstGeom prst="rect">
            <a:avLst/>
          </a:prstGeom>
          <a:noFill/>
        </p:spPr>
        <p:txBody>
          <a:bodyPr wrap="square" rtlCol="0">
            <a:spAutoFit/>
          </a:bodyPr>
          <a:lstStyle/>
          <a:p>
            <a:r>
              <a:rPr lang="en-GB" sz="1100" dirty="0"/>
              <a:t>The study of information system deals with issues and insights contributed from technical and behavioural disciplines</a:t>
            </a:r>
          </a:p>
        </p:txBody>
      </p:sp>
    </p:spTree>
    <p:extLst>
      <p:ext uri="{BB962C8B-B14F-4D97-AF65-F5344CB8AC3E}">
        <p14:creationId xmlns:p14="http://schemas.microsoft.com/office/powerpoint/2010/main" val="213684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Contemporary Approaches to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59102B29-1675-0FD2-BBE3-6B14314A3762}"/>
              </a:ext>
            </a:extLst>
          </p:cNvPr>
          <p:cNvSpPr txBox="1">
            <a:spLocks/>
          </p:cNvSpPr>
          <p:nvPr/>
        </p:nvSpPr>
        <p:spPr>
          <a:xfrm>
            <a:off x="2813026" y="1434398"/>
            <a:ext cx="89284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Technical approach</a:t>
            </a:r>
          </a:p>
          <a:p>
            <a:pPr lvl="1"/>
            <a:r>
              <a:rPr lang="en-GB" sz="2000" dirty="0">
                <a:latin typeface="Arial" panose="020B0604020202020204" pitchFamily="34" charset="0"/>
                <a:cs typeface="Arial" panose="020B0604020202020204" pitchFamily="34" charset="0"/>
              </a:rPr>
              <a:t>Emphasizes mathematically based models</a:t>
            </a:r>
          </a:p>
          <a:p>
            <a:pPr lvl="2"/>
            <a:r>
              <a:rPr lang="en-GB" sz="1600" dirty="0">
                <a:latin typeface="Arial" panose="020B0604020202020204" pitchFamily="34" charset="0"/>
                <a:cs typeface="Arial" panose="020B0604020202020204" pitchFamily="34" charset="0"/>
              </a:rPr>
              <a:t>Computer science theories of commutation ,data storage</a:t>
            </a:r>
          </a:p>
          <a:p>
            <a:pPr lvl="2"/>
            <a:r>
              <a:rPr lang="en-GB" sz="1600" dirty="0">
                <a:latin typeface="Arial" panose="020B0604020202020204" pitchFamily="34" charset="0"/>
                <a:cs typeface="Arial" panose="020B0604020202020204" pitchFamily="34" charset="0"/>
              </a:rPr>
              <a:t>management science: models of DM and practices </a:t>
            </a:r>
          </a:p>
          <a:p>
            <a:pPr lvl="2"/>
            <a:r>
              <a:rPr lang="en-GB" sz="1600" dirty="0">
                <a:latin typeface="Arial" panose="020B0604020202020204" pitchFamily="34" charset="0"/>
                <a:cs typeface="Arial" panose="020B0604020202020204" pitchFamily="34" charset="0"/>
              </a:rPr>
              <a:t>operations research: optimizing selected parameters of org.</a:t>
            </a:r>
          </a:p>
          <a:p>
            <a:pPr marL="914400" lvl="2" indent="0">
              <a:buNone/>
            </a:pPr>
            <a:endParaRPr lang="en-GB" sz="16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Behavioural approach</a:t>
            </a:r>
          </a:p>
          <a:p>
            <a:pPr lvl="1"/>
            <a:r>
              <a:rPr lang="en-GB" sz="2000" dirty="0">
                <a:latin typeface="Arial" panose="020B0604020202020204" pitchFamily="34" charset="0"/>
                <a:cs typeface="Arial" panose="020B0604020202020204" pitchFamily="34" charset="0"/>
              </a:rPr>
              <a:t>Behavioural issues like strategic business integration, design implementation, management</a:t>
            </a:r>
          </a:p>
          <a:p>
            <a:pPr lvl="2"/>
            <a:r>
              <a:rPr lang="en-GB" sz="1600" dirty="0">
                <a:latin typeface="Arial" panose="020B0604020202020204" pitchFamily="34" charset="0"/>
                <a:cs typeface="Arial" panose="020B0604020202020204" pitchFamily="34" charset="0"/>
              </a:rPr>
              <a:t>Psychology: how decision makers use formal information </a:t>
            </a:r>
          </a:p>
          <a:p>
            <a:pPr lvl="2"/>
            <a:r>
              <a:rPr lang="en-GB" sz="1600" dirty="0">
                <a:latin typeface="Arial" panose="020B0604020202020204" pitchFamily="34" charset="0"/>
                <a:cs typeface="Arial" panose="020B0604020202020204" pitchFamily="34" charset="0"/>
              </a:rPr>
              <a:t>Economics: how IS change the control and cost structures</a:t>
            </a:r>
          </a:p>
          <a:p>
            <a:pPr lvl="2"/>
            <a:r>
              <a:rPr lang="en-GB" sz="1600" dirty="0">
                <a:latin typeface="Arial" panose="020B0604020202020204" pitchFamily="34" charset="0"/>
                <a:cs typeface="Arial" panose="020B0604020202020204" pitchFamily="34" charset="0"/>
              </a:rPr>
              <a:t>Sociology: how system affect individuals and groups</a:t>
            </a:r>
          </a:p>
          <a:p>
            <a:endParaRPr lang="en-GB"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608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Contemporary Approaches to IS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DB21A2C1-553B-4DB8-AE1E-F184FDD0E7D0}"/>
              </a:ext>
            </a:extLst>
          </p:cNvPr>
          <p:cNvSpPr txBox="1">
            <a:spLocks/>
          </p:cNvSpPr>
          <p:nvPr/>
        </p:nvSpPr>
        <p:spPr>
          <a:xfrm>
            <a:off x="2885128" y="1434398"/>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The sociotechnical systems</a:t>
            </a:r>
          </a:p>
          <a:p>
            <a:pPr lvl="1"/>
            <a:r>
              <a:rPr lang="en-GB" sz="2000" dirty="0">
                <a:latin typeface="Arial" panose="020B0604020202020204" pitchFamily="34" charset="0"/>
                <a:cs typeface="Arial" panose="020B0604020202020204" pitchFamily="34" charset="0"/>
              </a:rPr>
              <a:t>Use of computer-based information systems in business firms </a:t>
            </a:r>
          </a:p>
          <a:p>
            <a:pPr lvl="1"/>
            <a:r>
              <a:rPr lang="en-GB" sz="2000" dirty="0">
                <a:latin typeface="Arial" panose="020B0604020202020204" pitchFamily="34" charset="0"/>
                <a:cs typeface="Arial" panose="020B0604020202020204" pitchFamily="34" charset="0"/>
              </a:rPr>
              <a:t>Combines work of CS, management, and operating research toward developing system solutions to real word problems</a:t>
            </a:r>
          </a:p>
          <a:p>
            <a:pPr lvl="1"/>
            <a:r>
              <a:rPr lang="en-GB" sz="2000" dirty="0">
                <a:latin typeface="Arial" panose="020B0604020202020204" pitchFamily="34" charset="0"/>
                <a:cs typeface="Arial" panose="020B0604020202020204" pitchFamily="34" charset="0"/>
              </a:rPr>
              <a:t>Concerned with behavioural issues of development, use and impact of IS</a:t>
            </a:r>
          </a:p>
          <a:p>
            <a:r>
              <a:rPr lang="en-GB" sz="2400" b="1" dirty="0">
                <a:latin typeface="Arial" panose="020B0604020202020204" pitchFamily="34" charset="0"/>
                <a:cs typeface="Arial" panose="020B0604020202020204" pitchFamily="34" charset="0"/>
              </a:rPr>
              <a:t>main actors</a:t>
            </a:r>
          </a:p>
          <a:p>
            <a:pPr lvl="1"/>
            <a:r>
              <a:rPr lang="en-GB" sz="2000" dirty="0">
                <a:latin typeface="Arial" panose="020B0604020202020204" pitchFamily="34" charset="0"/>
                <a:cs typeface="Arial" panose="020B0604020202020204" pitchFamily="34" charset="0"/>
              </a:rPr>
              <a:t>Suppliers of hardware and software</a:t>
            </a:r>
          </a:p>
          <a:p>
            <a:pPr lvl="1"/>
            <a:r>
              <a:rPr lang="en-GB" sz="2000" dirty="0">
                <a:latin typeface="Arial" panose="020B0604020202020204" pitchFamily="34" charset="0"/>
                <a:cs typeface="Arial" panose="020B0604020202020204" pitchFamily="34" charset="0"/>
              </a:rPr>
              <a:t>Business firms</a:t>
            </a:r>
          </a:p>
          <a:p>
            <a:pPr lvl="1"/>
            <a:r>
              <a:rPr lang="en-GB" sz="2000" dirty="0">
                <a:latin typeface="Arial" panose="020B0604020202020204" pitchFamily="34" charset="0"/>
                <a:cs typeface="Arial" panose="020B0604020202020204" pitchFamily="34" charset="0"/>
              </a:rPr>
              <a:t>Managers and employees</a:t>
            </a:r>
          </a:p>
          <a:p>
            <a:pPr lvl="1"/>
            <a:r>
              <a:rPr lang="en-GB" sz="2000" dirty="0">
                <a:latin typeface="Arial" panose="020B0604020202020204" pitchFamily="34" charset="0"/>
                <a:cs typeface="Arial" panose="020B0604020202020204" pitchFamily="34" charset="0"/>
              </a:rPr>
              <a:t>Firm’s environment (legal, social, cultural context)</a:t>
            </a:r>
          </a:p>
          <a:p>
            <a:r>
              <a:rPr lang="en-GB" sz="2400" b="1" dirty="0">
                <a:latin typeface="Arial" panose="020B0604020202020204" pitchFamily="34" charset="0"/>
                <a:cs typeface="Arial" panose="020B0604020202020204" pitchFamily="34" charset="0"/>
              </a:rPr>
              <a:t>Key: training, learning and planned change</a:t>
            </a:r>
          </a:p>
          <a:p>
            <a:pPr lvl="1"/>
            <a:endParaRPr lang="en-GB"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4038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Business Information Systems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48A38699-FAB5-0836-40B4-1FB71D0CE1CA}"/>
              </a:ext>
            </a:extLst>
          </p:cNvPr>
          <p:cNvSpPr txBox="1">
            <a:spLocks/>
          </p:cNvSpPr>
          <p:nvPr/>
        </p:nvSpPr>
        <p:spPr>
          <a:xfrm>
            <a:off x="2885127" y="1278598"/>
            <a:ext cx="8790037"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Purpose:</a:t>
            </a:r>
            <a:r>
              <a:rPr lang="en-GB" sz="2400" dirty="0">
                <a:latin typeface="Arial" panose="020B0604020202020204" pitchFamily="34" charset="0"/>
                <a:cs typeface="Arial" panose="020B0604020202020204" pitchFamily="34" charset="0"/>
              </a:rPr>
              <a:t> help employees in organizations accomplish routine and special tasks</a:t>
            </a:r>
          </a:p>
          <a:p>
            <a:r>
              <a:rPr lang="en-GB" sz="2400" dirty="0">
                <a:latin typeface="Arial" panose="020B0604020202020204" pitchFamily="34" charset="0"/>
                <a:cs typeface="Arial" panose="020B0604020202020204" pitchFamily="34" charset="0"/>
              </a:rPr>
              <a:t>Different IS support different interests, specialities and levels in the organizations</a:t>
            </a:r>
          </a:p>
          <a:p>
            <a:r>
              <a:rPr lang="en-GB" sz="2400" b="1" dirty="0">
                <a:latin typeface="Arial" panose="020B0604020202020204" pitchFamily="34" charset="0"/>
                <a:cs typeface="Arial" panose="020B0604020202020204" pitchFamily="34" charset="0"/>
              </a:rPr>
              <a:t>e-commerce, m-commerce</a:t>
            </a:r>
          </a:p>
          <a:p>
            <a:r>
              <a:rPr lang="en-GB" sz="2400" b="1" dirty="0">
                <a:latin typeface="Arial" panose="020B0604020202020204" pitchFamily="34" charset="0"/>
                <a:cs typeface="Arial" panose="020B0604020202020204" pitchFamily="34" charset="0"/>
              </a:rPr>
              <a:t>Management Level Systems</a:t>
            </a:r>
          </a:p>
          <a:p>
            <a:r>
              <a:rPr lang="en-GB" sz="2400" b="1" dirty="0">
                <a:latin typeface="Arial" panose="020B0604020202020204" pitchFamily="34" charset="0"/>
                <a:cs typeface="Arial" panose="020B0604020202020204" pitchFamily="34" charset="0"/>
              </a:rPr>
              <a:t>Enterprise Systems</a:t>
            </a:r>
          </a:p>
          <a:p>
            <a:r>
              <a:rPr lang="en-GB" sz="2400" b="1" dirty="0">
                <a:latin typeface="Arial" panose="020B0604020202020204" pitchFamily="34" charset="0"/>
                <a:cs typeface="Arial" panose="020B0604020202020204" pitchFamily="34" charset="0"/>
              </a:rPr>
              <a:t>Collaborative Systems</a:t>
            </a:r>
          </a:p>
        </p:txBody>
      </p:sp>
    </p:spTree>
    <p:extLst>
      <p:ext uri="{BB962C8B-B14F-4D97-AF65-F5344CB8AC3E}">
        <p14:creationId xmlns:p14="http://schemas.microsoft.com/office/powerpoint/2010/main" val="2188222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Electronic and Mobile Commerce</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192E7EED-DFE6-F6B5-B7B5-2082C9D300C2}"/>
              </a:ext>
            </a:extLst>
          </p:cNvPr>
          <p:cNvSpPr txBox="1">
            <a:spLocks/>
          </p:cNvSpPr>
          <p:nvPr/>
        </p:nvSpPr>
        <p:spPr>
          <a:xfrm>
            <a:off x="2813026" y="1347893"/>
            <a:ext cx="8888644"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E-business:</a:t>
            </a:r>
            <a:r>
              <a:rPr lang="en-GB" sz="2400" dirty="0">
                <a:latin typeface="Arial" panose="020B0604020202020204" pitchFamily="34" charset="0"/>
                <a:cs typeface="Arial" panose="020B0604020202020204" pitchFamily="34" charset="0"/>
              </a:rPr>
              <a:t> refers to use of digital technology and Internet to execute the major business processes </a:t>
            </a:r>
          </a:p>
          <a:p>
            <a:pPr lvl="1"/>
            <a:r>
              <a:rPr lang="en-GB" sz="1800" dirty="0">
                <a:latin typeface="Arial" panose="020B0604020202020204" pitchFamily="34" charset="0"/>
                <a:cs typeface="Arial" panose="020B0604020202020204" pitchFamily="34" charset="0"/>
              </a:rPr>
              <a:t>Accounting, finance, manufacturing, HR activities, </a:t>
            </a:r>
          </a:p>
          <a:p>
            <a:pPr lvl="1"/>
            <a:r>
              <a:rPr lang="en-GB" sz="1800" dirty="0">
                <a:latin typeface="Arial" panose="020B0604020202020204" pitchFamily="34" charset="0"/>
                <a:cs typeface="Arial" panose="020B0604020202020204" pitchFamily="34" charset="0"/>
              </a:rPr>
              <a:t>E-business strategy is flexible and adaptable</a:t>
            </a:r>
          </a:p>
          <a:p>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E-commerce:</a:t>
            </a:r>
            <a:r>
              <a:rPr lang="en-GB" sz="2400" dirty="0">
                <a:latin typeface="Arial" panose="020B0604020202020204" pitchFamily="34" charset="0"/>
                <a:cs typeface="Arial" panose="020B0604020202020204" pitchFamily="34" charset="0"/>
              </a:rPr>
              <a:t> any business transaction (buying and selling) executed electronically</a:t>
            </a:r>
          </a:p>
          <a:p>
            <a:pPr lvl="1"/>
            <a:r>
              <a:rPr lang="en-GB" sz="1800" dirty="0">
                <a:latin typeface="Arial" panose="020B0604020202020204" pitchFamily="34" charset="0"/>
                <a:cs typeface="Arial" panose="020B0604020202020204" pitchFamily="34" charset="0"/>
              </a:rPr>
              <a:t>B2B, B2C, C2C</a:t>
            </a:r>
          </a:p>
          <a:p>
            <a:pPr lvl="1"/>
            <a:r>
              <a:rPr lang="en-GB" sz="1800" dirty="0">
                <a:latin typeface="Arial" panose="020B0604020202020204" pitchFamily="34" charset="0"/>
                <a:cs typeface="Arial" panose="020B0604020202020204" pitchFamily="34" charset="0"/>
              </a:rPr>
              <a:t>Also offers opportunities for small businesses </a:t>
            </a:r>
          </a:p>
          <a:p>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M-commerce:</a:t>
            </a:r>
            <a:r>
              <a:rPr lang="en-GB" sz="2400" dirty="0">
                <a:latin typeface="Arial" panose="020B0604020202020204" pitchFamily="34" charset="0"/>
                <a:cs typeface="Arial" panose="020B0604020202020204" pitchFamily="34" charset="0"/>
              </a:rPr>
              <a:t> transactions happening anywhere, anytime (using wireless communications)</a:t>
            </a:r>
          </a:p>
        </p:txBody>
      </p:sp>
    </p:spTree>
    <p:extLst>
      <p:ext uri="{BB962C8B-B14F-4D97-AF65-F5344CB8AC3E}">
        <p14:creationId xmlns:p14="http://schemas.microsoft.com/office/powerpoint/2010/main" val="374215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Management Level Systems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4CA58B71-67A1-A5F4-B01B-E89E4F57EBB5}"/>
              </a:ext>
            </a:extLst>
          </p:cNvPr>
          <p:cNvSpPr txBox="1">
            <a:spLocks/>
          </p:cNvSpPr>
          <p:nvPr/>
        </p:nvSpPr>
        <p:spPr>
          <a:xfrm>
            <a:off x="2813025" y="1347893"/>
            <a:ext cx="8968157" cy="527356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Transaction Processing System (TPS)</a:t>
            </a:r>
          </a:p>
          <a:p>
            <a:r>
              <a:rPr lang="en-GB" sz="2400" dirty="0">
                <a:latin typeface="Arial" panose="020B0604020202020204" pitchFamily="34" charset="0"/>
                <a:cs typeface="Arial" panose="020B0604020202020204" pitchFamily="34" charset="0"/>
              </a:rPr>
              <a:t>Organized collection of people, procedures, software, devices and databases used to record and complete business transactions</a:t>
            </a:r>
          </a:p>
          <a:p>
            <a:pPr lvl="1"/>
            <a:r>
              <a:rPr lang="en-GB" sz="1800" dirty="0">
                <a:latin typeface="Arial" panose="020B0604020202020204" pitchFamily="34" charset="0"/>
                <a:cs typeface="Arial" panose="020B0604020202020204" pitchFamily="34" charset="0"/>
              </a:rPr>
              <a:t>Sales, receipts, payroll, paying suppliers</a:t>
            </a:r>
          </a:p>
          <a:p>
            <a:pPr lvl="1"/>
            <a:r>
              <a:rPr lang="en-GB" sz="1800" dirty="0">
                <a:latin typeface="Arial" panose="020B0604020202020204" pitchFamily="34" charset="0"/>
                <a:cs typeface="Arial" panose="020B0604020202020204" pitchFamily="34" charset="0"/>
              </a:rPr>
              <a:t>Purpose: answer routine questions and track flow of transactions</a:t>
            </a:r>
          </a:p>
          <a:p>
            <a:pPr lvl="1"/>
            <a:r>
              <a:rPr lang="en-GB" sz="1800" dirty="0">
                <a:latin typeface="Arial" panose="020B0604020202020204" pitchFamily="34" charset="0"/>
                <a:cs typeface="Arial" panose="020B0604020202020204" pitchFamily="34" charset="0"/>
              </a:rPr>
              <a:t>Tasks predefined and highly structured</a:t>
            </a:r>
          </a:p>
          <a:p>
            <a:pPr lvl="1"/>
            <a:r>
              <a:rPr lang="en-GB" sz="1800" dirty="0">
                <a:latin typeface="Arial" panose="020B0604020202020204" pitchFamily="34" charset="0"/>
                <a:cs typeface="Arial" panose="020B0604020202020204" pitchFamily="34" charset="0"/>
              </a:rPr>
              <a:t>Managers need TPS to monitor the status of internal operations</a:t>
            </a:r>
          </a:p>
          <a:p>
            <a:pPr lvl="1"/>
            <a:endParaRPr lang="en-GB" sz="18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Management Information Systems (MIS)</a:t>
            </a:r>
            <a:endParaRPr lang="en-GB" sz="2000" b="1"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Organized collection of people, procedures, software, databases and devices that provide routine information to managers ad decision makers</a:t>
            </a:r>
          </a:p>
          <a:p>
            <a:pPr lvl="1"/>
            <a:r>
              <a:rPr lang="en-GB" sz="1800" dirty="0">
                <a:latin typeface="Arial" panose="020B0604020202020204" pitchFamily="34" charset="0"/>
                <a:cs typeface="Arial" panose="020B0604020202020204" pitchFamily="34" charset="0"/>
              </a:rPr>
              <a:t>Purpose: operational efficiency</a:t>
            </a:r>
          </a:p>
          <a:p>
            <a:pPr lvl="1"/>
            <a:r>
              <a:rPr lang="en-GB" sz="1800" dirty="0">
                <a:latin typeface="Arial" panose="020B0604020202020204" pitchFamily="34" charset="0"/>
                <a:cs typeface="Arial" panose="020B0604020202020204" pitchFamily="34" charset="0"/>
              </a:rPr>
              <a:t>Marketing, finance, production</a:t>
            </a:r>
          </a:p>
          <a:p>
            <a:pPr lvl="1"/>
            <a:r>
              <a:rPr lang="en-GB" sz="1800" dirty="0">
                <a:latin typeface="Arial" panose="020B0604020202020204" pitchFamily="34" charset="0"/>
                <a:cs typeface="Arial" panose="020B0604020202020204" pitchFamily="34" charset="0"/>
              </a:rPr>
              <a:t>Generate reports from data and information supplied by TPS</a:t>
            </a:r>
          </a:p>
          <a:p>
            <a:pPr lvl="1"/>
            <a:r>
              <a:rPr lang="en-GB" sz="1800" dirty="0">
                <a:latin typeface="Arial" panose="020B0604020202020204" pitchFamily="34" charset="0"/>
                <a:cs typeface="Arial" panose="020B0604020202020204" pitchFamily="34" charset="0"/>
              </a:rPr>
              <a:t>Managers use this to monitor and control the business and predict future performances </a:t>
            </a:r>
          </a:p>
        </p:txBody>
      </p:sp>
    </p:spTree>
    <p:extLst>
      <p:ext uri="{BB962C8B-B14F-4D97-AF65-F5344CB8AC3E}">
        <p14:creationId xmlns:p14="http://schemas.microsoft.com/office/powerpoint/2010/main" val="3072349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Management Level Systems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1258E8D7-7A99-FA4C-FFBB-692D11895391}"/>
              </a:ext>
            </a:extLst>
          </p:cNvPr>
          <p:cNvSpPr txBox="1">
            <a:spLocks/>
          </p:cNvSpPr>
          <p:nvPr/>
        </p:nvSpPr>
        <p:spPr>
          <a:xfrm>
            <a:off x="2885128" y="1331704"/>
            <a:ext cx="886955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Decision Support Systems (DSS)</a:t>
            </a:r>
          </a:p>
          <a:p>
            <a:r>
              <a:rPr lang="en-GB" sz="2400" dirty="0">
                <a:latin typeface="Arial" panose="020B0604020202020204" pitchFamily="34" charset="0"/>
                <a:cs typeface="Arial" panose="020B0604020202020204" pitchFamily="34" charset="0"/>
              </a:rPr>
              <a:t>Organized collection of people, procedures, software, databases and devices that support  problem-specific decision making</a:t>
            </a:r>
          </a:p>
          <a:p>
            <a:pPr lvl="1"/>
            <a:r>
              <a:rPr lang="en-GB" sz="1800" dirty="0">
                <a:latin typeface="Arial" panose="020B0604020202020204" pitchFamily="34" charset="0"/>
                <a:cs typeface="Arial" panose="020B0604020202020204" pitchFamily="34" charset="0"/>
              </a:rPr>
              <a:t>Use information from TPS and MIS, plus external sources</a:t>
            </a:r>
          </a:p>
          <a:p>
            <a:pPr lvl="1"/>
            <a:r>
              <a:rPr lang="en-GB" sz="1800" dirty="0">
                <a:latin typeface="Arial" panose="020B0604020202020204" pitchFamily="34" charset="0"/>
                <a:cs typeface="Arial" panose="020B0604020202020204" pitchFamily="34" charset="0"/>
              </a:rPr>
              <a:t>Purpose: solving unique problems, solutions may not be fully predefined</a:t>
            </a:r>
          </a:p>
          <a:p>
            <a:pPr lvl="1"/>
            <a:r>
              <a:rPr lang="en-GB" sz="1800" dirty="0">
                <a:latin typeface="Arial" panose="020B0604020202020204" pitchFamily="34" charset="0"/>
                <a:cs typeface="Arial" panose="020B0604020202020204" pitchFamily="34" charset="0"/>
              </a:rPr>
              <a:t>Supports decision making process by analysing data and suggesting alternatives</a:t>
            </a:r>
          </a:p>
          <a:p>
            <a:pPr lvl="1"/>
            <a:endParaRPr lang="en-GB" sz="18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Executive Support Systems (ESS) </a:t>
            </a:r>
          </a:p>
          <a:p>
            <a:pPr lvl="1"/>
            <a:r>
              <a:rPr lang="en-GB" sz="1800" dirty="0">
                <a:latin typeface="Arial" panose="020B0604020202020204" pitchFamily="34" charset="0"/>
                <a:cs typeface="Arial" panose="020B0604020202020204" pitchFamily="34" charset="0"/>
              </a:rPr>
              <a:t>Used by senior management </a:t>
            </a:r>
          </a:p>
          <a:p>
            <a:pPr lvl="1"/>
            <a:r>
              <a:rPr lang="en-GB" sz="1800" dirty="0">
                <a:latin typeface="Arial" panose="020B0604020202020204" pitchFamily="34" charset="0"/>
                <a:cs typeface="Arial" panose="020B0604020202020204" pitchFamily="34" charset="0"/>
              </a:rPr>
              <a:t>Judgement, evaluation, insight </a:t>
            </a:r>
          </a:p>
          <a:p>
            <a:pPr lvl="1"/>
            <a:r>
              <a:rPr lang="en-GB" sz="1800" dirty="0">
                <a:latin typeface="Arial" panose="020B0604020202020204" pitchFamily="34" charset="0"/>
                <a:cs typeface="Arial" panose="020B0604020202020204" pitchFamily="34" charset="0"/>
              </a:rPr>
              <a:t>Information presented through portal in the form of digital dashboard</a:t>
            </a:r>
          </a:p>
        </p:txBody>
      </p:sp>
    </p:spTree>
    <p:extLst>
      <p:ext uri="{BB962C8B-B14F-4D97-AF65-F5344CB8AC3E}">
        <p14:creationId xmlns:p14="http://schemas.microsoft.com/office/powerpoint/2010/main" val="125733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Management Level Systems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pic>
        <p:nvPicPr>
          <p:cNvPr id="2" name="Content Placeholder 3">
            <a:extLst>
              <a:ext uri="{FF2B5EF4-FFF2-40B4-BE49-F238E27FC236}">
                <a16:creationId xmlns:a16="http://schemas.microsoft.com/office/drawing/2014/main" id="{6847360C-444D-C205-E5BA-3602FBCEA1D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97339" y="1497487"/>
            <a:ext cx="7798246" cy="4464496"/>
          </a:xfrm>
          <a:prstGeom prst="rect">
            <a:avLst/>
          </a:prstGeom>
        </p:spPr>
      </p:pic>
    </p:spTree>
    <p:extLst>
      <p:ext uri="{BB962C8B-B14F-4D97-AF65-F5344CB8AC3E}">
        <p14:creationId xmlns:p14="http://schemas.microsoft.com/office/powerpoint/2010/main" val="1760903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Management Level Systems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pic>
        <p:nvPicPr>
          <p:cNvPr id="3" name="Content Placeholder 3">
            <a:extLst>
              <a:ext uri="{FF2B5EF4-FFF2-40B4-BE49-F238E27FC236}">
                <a16:creationId xmlns:a16="http://schemas.microsoft.com/office/drawing/2014/main" id="{BBA63628-63B0-7165-C852-F33B413D1BC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14529" y="1300971"/>
            <a:ext cx="6606267" cy="4857202"/>
          </a:xfrm>
          <a:prstGeom prst="rect">
            <a:avLst/>
          </a:prstGeom>
        </p:spPr>
      </p:pic>
    </p:spTree>
    <p:extLst>
      <p:ext uri="{BB962C8B-B14F-4D97-AF65-F5344CB8AC3E}">
        <p14:creationId xmlns:p14="http://schemas.microsoft.com/office/powerpoint/2010/main" val="86336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Case Study: Dominos Pizza Tracker</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5197C786-C677-AB30-B4A8-DA475FD26969}"/>
              </a:ext>
            </a:extLst>
          </p:cNvPr>
          <p:cNvSpPr txBox="1">
            <a:spLocks/>
          </p:cNvSpPr>
          <p:nvPr/>
        </p:nvSpPr>
        <p:spPr>
          <a:xfrm>
            <a:off x="2813026" y="1331704"/>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Company: Domino’s Pizza</a:t>
            </a:r>
          </a:p>
          <a:p>
            <a:r>
              <a:rPr lang="en-GB" sz="2400" b="1" dirty="0">
                <a:latin typeface="Arial" panose="020B0604020202020204" pitchFamily="34" charset="0"/>
                <a:cs typeface="Arial" panose="020B0604020202020204" pitchFamily="34" charset="0"/>
              </a:rPr>
              <a:t>Problem: Customers not happy with home delivery and pizza</a:t>
            </a:r>
          </a:p>
          <a:p>
            <a:r>
              <a:rPr lang="en-GB" sz="2400" b="1" dirty="0">
                <a:latin typeface="Arial" panose="020B0604020202020204" pitchFamily="34" charset="0"/>
                <a:cs typeface="Arial" panose="020B0604020202020204" pitchFamily="34" charset="0"/>
              </a:rPr>
              <a:t>Competitive Advantage needed</a:t>
            </a:r>
          </a:p>
          <a:p>
            <a:pPr lvl="1"/>
            <a:r>
              <a:rPr lang="en-GB" sz="1800" dirty="0">
                <a:latin typeface="Arial" panose="020B0604020202020204" pitchFamily="34" charset="0"/>
                <a:cs typeface="Arial" panose="020B0604020202020204" pitchFamily="34" charset="0"/>
              </a:rPr>
              <a:t>Good Pizza</a:t>
            </a:r>
          </a:p>
          <a:p>
            <a:pPr lvl="1"/>
            <a:r>
              <a:rPr lang="en-GB" sz="1800" dirty="0">
                <a:latin typeface="Arial" panose="020B0604020202020204" pitchFamily="34" charset="0"/>
                <a:cs typeface="Arial" panose="020B0604020202020204" pitchFamily="34" charset="0"/>
              </a:rPr>
              <a:t>Excellent customer service</a:t>
            </a:r>
          </a:p>
          <a:p>
            <a:r>
              <a:rPr lang="en-GB" sz="2400" b="1" dirty="0">
                <a:latin typeface="Arial" panose="020B0604020202020204" pitchFamily="34" charset="0"/>
                <a:cs typeface="Arial" panose="020B0604020202020204" pitchFamily="34" charset="0"/>
              </a:rPr>
              <a:t>Point of sale system – Pulse</a:t>
            </a:r>
          </a:p>
          <a:p>
            <a:pPr lvl="1"/>
            <a:r>
              <a:rPr lang="en-GB" sz="1800" dirty="0">
                <a:latin typeface="Arial" panose="020B0604020202020204" pitchFamily="34" charset="0"/>
                <a:cs typeface="Arial" panose="020B0604020202020204" pitchFamily="34" charset="0"/>
              </a:rPr>
              <a:t>Captures purchase and payment data using computers, automated cash registers , scanners etc.</a:t>
            </a:r>
          </a:p>
          <a:p>
            <a:pPr lvl="1"/>
            <a:r>
              <a:rPr lang="en-GB" sz="1800" dirty="0">
                <a:latin typeface="Arial" panose="020B0604020202020204" pitchFamily="34" charset="0"/>
                <a:cs typeface="Arial" panose="020B0604020202020204" pitchFamily="34" charset="0"/>
              </a:rPr>
              <a:t>Improved customer service, reduced mistakes, shorter training time</a:t>
            </a:r>
          </a:p>
          <a:p>
            <a:pPr lvl="1"/>
            <a:endParaRPr lang="en-GB" sz="2000" b="1" dirty="0">
              <a:latin typeface="Arial" panose="020B0604020202020204" pitchFamily="34" charset="0"/>
              <a:cs typeface="Arial" panose="020B0604020202020204" pitchFamily="34" charset="0"/>
            </a:endParaRPr>
          </a:p>
          <a:p>
            <a:endParaRPr lang="en-GB"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42236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Case Study: Dominos Pizza Tracker</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6743229B-AE83-9707-2340-CCA49114FA64}"/>
              </a:ext>
            </a:extLst>
          </p:cNvPr>
          <p:cNvSpPr txBox="1">
            <a:spLocks/>
          </p:cNvSpPr>
          <p:nvPr/>
        </p:nvSpPr>
        <p:spPr>
          <a:xfrm>
            <a:off x="2690595" y="1459346"/>
            <a:ext cx="919023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a:latin typeface="Arial" panose="020B0604020202020204" pitchFamily="34" charset="0"/>
                <a:cs typeface="Arial" panose="020B0604020202020204" pitchFamily="34" charset="0"/>
              </a:rPr>
              <a:t>Pulse Evolution</a:t>
            </a:r>
          </a:p>
          <a:p>
            <a:pPr lvl="1"/>
            <a:r>
              <a:rPr lang="en-GB" sz="1800">
                <a:latin typeface="Arial" panose="020B0604020202020204" pitchFamily="34" charset="0"/>
                <a:cs typeface="Arial" panose="020B0604020202020204" pitchFamily="34" charset="0"/>
              </a:rPr>
              <a:t>Think client model to thin client model</a:t>
            </a:r>
          </a:p>
          <a:p>
            <a:pPr lvl="1"/>
            <a:r>
              <a:rPr lang="en-GB" sz="1800">
                <a:latin typeface="Arial" panose="020B0604020202020204" pitchFamily="34" charset="0"/>
                <a:cs typeface="Arial" panose="020B0604020202020204" pitchFamily="34" charset="0"/>
              </a:rPr>
              <a:t> networked stations with little processing power collect data</a:t>
            </a:r>
          </a:p>
          <a:p>
            <a:pPr lvl="1"/>
            <a:r>
              <a:rPr lang="en-GB" sz="1800">
                <a:latin typeface="Arial" panose="020B0604020202020204" pitchFamily="34" charset="0"/>
                <a:cs typeface="Arial" panose="020B0604020202020204" pitchFamily="34" charset="0"/>
              </a:rPr>
              <a:t>Info goes to one machine for processing            </a:t>
            </a:r>
          </a:p>
          <a:p>
            <a:pPr lvl="1"/>
            <a:r>
              <a:rPr lang="en-GB" sz="1800">
                <a:latin typeface="Arial" panose="020B0604020202020204" pitchFamily="34" charset="0"/>
                <a:cs typeface="Arial" panose="020B0604020202020204" pitchFamily="34" charset="0"/>
              </a:rPr>
              <a:t>Benefit: easier to update and secure</a:t>
            </a:r>
          </a:p>
          <a:p>
            <a:r>
              <a:rPr lang="en-GB" sz="2200" b="1">
                <a:latin typeface="Arial" panose="020B0604020202020204" pitchFamily="34" charset="0"/>
                <a:cs typeface="Arial" panose="020B0604020202020204" pitchFamily="34" charset="0"/>
              </a:rPr>
              <a:t>Ordering system: Pizza Tracker</a:t>
            </a:r>
          </a:p>
          <a:p>
            <a:pPr lvl="1"/>
            <a:r>
              <a:rPr lang="en-GB" sz="1800">
                <a:latin typeface="Arial" panose="020B0604020202020204" pitchFamily="34" charset="0"/>
                <a:cs typeface="Arial" panose="020B0604020202020204" pitchFamily="34" charset="0"/>
              </a:rPr>
              <a:t>Simulated photographic version of pizza shown while ordering</a:t>
            </a:r>
          </a:p>
          <a:p>
            <a:pPr lvl="1"/>
            <a:r>
              <a:rPr lang="en-GB" sz="1800">
                <a:latin typeface="Arial" panose="020B0604020202020204" pitchFamily="34" charset="0"/>
                <a:cs typeface="Arial" panose="020B0604020202020204" pitchFamily="34" charset="0"/>
              </a:rPr>
              <a:t>View progress of pizza ordered online</a:t>
            </a:r>
          </a:p>
          <a:p>
            <a:pPr lvl="1"/>
            <a:r>
              <a:rPr lang="en-GB" sz="1800">
                <a:latin typeface="Arial" panose="020B0604020202020204" pitchFamily="34" charset="0"/>
                <a:cs typeface="Arial" panose="020B0604020202020204" pitchFamily="34" charset="0"/>
              </a:rPr>
              <a:t>Improved customer relationship</a:t>
            </a:r>
          </a:p>
          <a:p>
            <a:pPr lvl="1"/>
            <a:endParaRPr lang="en-GB" sz="2000">
              <a:latin typeface="Arial" panose="020B0604020202020204" pitchFamily="34" charset="0"/>
              <a:cs typeface="Arial" panose="020B0604020202020204" pitchFamily="34" charset="0"/>
            </a:endParaRPr>
          </a:p>
          <a:p>
            <a:pPr lvl="1"/>
            <a:endParaRPr lang="en-GB" sz="2000">
              <a:latin typeface="Arial" panose="020B0604020202020204" pitchFamily="34" charset="0"/>
              <a:cs typeface="Arial" panose="020B0604020202020204" pitchFamily="34" charset="0"/>
            </a:endParaRPr>
          </a:p>
          <a:p>
            <a:pPr lvl="1"/>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7927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Case Study: Dominos Pizza Tracker</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BE02DD11-90BD-1C90-DB3E-C435C509F7FA}"/>
              </a:ext>
            </a:extLst>
          </p:cNvPr>
          <p:cNvSpPr txBox="1">
            <a:spLocks/>
          </p:cNvSpPr>
          <p:nvPr/>
        </p:nvSpPr>
        <p:spPr>
          <a:xfrm>
            <a:off x="2885127" y="1385075"/>
            <a:ext cx="8995697"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Systems</a:t>
            </a:r>
            <a:r>
              <a:rPr lang="en-GB" sz="2400" dirty="0">
                <a:latin typeface="Arial" panose="020B0604020202020204" pitchFamily="34" charset="0"/>
                <a:cs typeface="Arial" panose="020B0604020202020204" pitchFamily="34" charset="0"/>
              </a:rPr>
              <a:t> </a:t>
            </a:r>
          </a:p>
          <a:p>
            <a:pPr lvl="1"/>
            <a:r>
              <a:rPr lang="en-GB" sz="1800" dirty="0">
                <a:latin typeface="Arial" panose="020B0604020202020204" pitchFamily="34" charset="0"/>
                <a:cs typeface="Arial" panose="020B0604020202020204" pitchFamily="34" charset="0"/>
              </a:rPr>
              <a:t>Point of sale system</a:t>
            </a:r>
          </a:p>
          <a:p>
            <a:pPr lvl="1"/>
            <a:r>
              <a:rPr lang="en-GB" sz="1800" dirty="0">
                <a:latin typeface="Arial" panose="020B0604020202020204" pitchFamily="34" charset="0"/>
                <a:cs typeface="Arial" panose="020B0604020202020204" pitchFamily="34" charset="0"/>
              </a:rPr>
              <a:t>Online ordering system</a:t>
            </a:r>
          </a:p>
          <a:p>
            <a:r>
              <a:rPr lang="en-GB" sz="2400" b="1" dirty="0">
                <a:latin typeface="Arial" panose="020B0604020202020204" pitchFamily="34" charset="0"/>
                <a:cs typeface="Arial" panose="020B0604020202020204" pitchFamily="34" charset="0"/>
              </a:rPr>
              <a:t>Business Processes</a:t>
            </a:r>
          </a:p>
          <a:p>
            <a:pPr lvl="1"/>
            <a:r>
              <a:rPr lang="en-GB" sz="1800" dirty="0">
                <a:latin typeface="Arial" panose="020B0604020202020204" pitchFamily="34" charset="0"/>
                <a:cs typeface="Arial" panose="020B0604020202020204" pitchFamily="34" charset="0"/>
              </a:rPr>
              <a:t>Purchase and payments at physical locations</a:t>
            </a:r>
          </a:p>
          <a:p>
            <a:pPr lvl="1"/>
            <a:r>
              <a:rPr lang="en-GB" sz="1800" dirty="0">
                <a:latin typeface="Arial" panose="020B0604020202020204" pitchFamily="34" charset="0"/>
                <a:cs typeface="Arial" panose="020B0604020202020204" pitchFamily="34" charset="0"/>
              </a:rPr>
              <a:t>Managing online orders for pizza</a:t>
            </a:r>
          </a:p>
          <a:p>
            <a:r>
              <a:rPr lang="en-GB" sz="2400" b="1" dirty="0">
                <a:latin typeface="Arial" panose="020B0604020202020204" pitchFamily="34" charset="0"/>
                <a:cs typeface="Arial" panose="020B0604020202020204" pitchFamily="34" charset="0"/>
              </a:rPr>
              <a:t>Business performance</a:t>
            </a:r>
          </a:p>
          <a:p>
            <a:pPr lvl="1"/>
            <a:r>
              <a:rPr lang="en-GB" sz="1800" dirty="0">
                <a:latin typeface="Arial" panose="020B0604020202020204" pitchFamily="34" charset="0"/>
                <a:cs typeface="Arial" panose="020B0604020202020204" pitchFamily="34" charset="0"/>
              </a:rPr>
              <a:t>Help in maintaining consistent and efficient management functions</a:t>
            </a:r>
          </a:p>
          <a:p>
            <a:pPr lvl="1"/>
            <a:r>
              <a:rPr lang="en-GB" sz="1800" dirty="0">
                <a:latin typeface="Arial" panose="020B0604020202020204" pitchFamily="34" charset="0"/>
                <a:cs typeface="Arial" panose="020B0604020202020204" pitchFamily="34" charset="0"/>
              </a:rPr>
              <a:t>Taking and customizing orders, maintaining sales figures, compiling customer info</a:t>
            </a:r>
          </a:p>
          <a:p>
            <a:r>
              <a:rPr lang="en-GB" sz="2200" b="1" dirty="0">
                <a:latin typeface="Arial" panose="020B0604020202020204" pitchFamily="34" charset="0"/>
                <a:cs typeface="Arial" panose="020B0604020202020204" pitchFamily="34" charset="0"/>
              </a:rPr>
              <a:t>Online Pizza tracker</a:t>
            </a:r>
          </a:p>
          <a:p>
            <a:pPr lvl="1"/>
            <a:r>
              <a:rPr lang="en-GB" sz="1800" dirty="0">
                <a:latin typeface="Arial" panose="020B0604020202020204" pitchFamily="34" charset="0"/>
                <a:cs typeface="Arial" panose="020B0604020202020204" pitchFamily="34" charset="0"/>
              </a:rPr>
              <a:t>Showing photographic version of the pizza and giving view of the progress of the pizza order</a:t>
            </a:r>
          </a:p>
        </p:txBody>
      </p:sp>
    </p:spTree>
    <p:extLst>
      <p:ext uri="{BB962C8B-B14F-4D97-AF65-F5344CB8AC3E}">
        <p14:creationId xmlns:p14="http://schemas.microsoft.com/office/powerpoint/2010/main" val="893633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Enterprise Systems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413BE8FC-C9C3-9340-192D-6F079164D4D6}"/>
              </a:ext>
            </a:extLst>
          </p:cNvPr>
          <p:cNvSpPr txBox="1">
            <a:spLocks/>
          </p:cNvSpPr>
          <p:nvPr/>
        </p:nvSpPr>
        <p:spPr>
          <a:xfrm>
            <a:off x="2813026" y="1385075"/>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a:latin typeface="Arial" panose="020B0604020202020204" pitchFamily="34" charset="0"/>
                <a:cs typeface="Arial" panose="020B0604020202020204" pitchFamily="34" charset="0"/>
              </a:rPr>
              <a:t>Different kinds if IS in a firm work together </a:t>
            </a:r>
          </a:p>
          <a:p>
            <a:pPr>
              <a:defRPr/>
            </a:pPr>
            <a:r>
              <a:rPr lang="en-US" sz="2400">
                <a:latin typeface="Arial" panose="020B0604020202020204" pitchFamily="34" charset="0"/>
                <a:cs typeface="Arial" panose="020B0604020202020204" pitchFamily="34" charset="0"/>
              </a:rPr>
              <a:t>The challenge to get them all work together as one corporate system (information integration ) </a:t>
            </a:r>
          </a:p>
          <a:p>
            <a:pPr>
              <a:defRPr/>
            </a:pPr>
            <a:r>
              <a:rPr lang="en-US" sz="2400">
                <a:latin typeface="Arial" panose="020B0604020202020204" pitchFamily="34" charset="0"/>
                <a:cs typeface="Arial" panose="020B0604020202020204" pitchFamily="34" charset="0"/>
              </a:rPr>
              <a:t>Solution: </a:t>
            </a:r>
            <a:r>
              <a:rPr lang="en-US" sz="2400" b="1">
                <a:latin typeface="Arial" panose="020B0604020202020204" pitchFamily="34" charset="0"/>
                <a:cs typeface="Arial" panose="020B0604020202020204" pitchFamily="34" charset="0"/>
              </a:rPr>
              <a:t>enterprise applications (systems)</a:t>
            </a:r>
            <a:r>
              <a:rPr lang="en-US" sz="2400">
                <a:latin typeface="Arial" panose="020B0604020202020204" pitchFamily="34" charset="0"/>
                <a:cs typeface="Arial" panose="020B0604020202020204" pitchFamily="34" charset="0"/>
              </a:rPr>
              <a:t> that span functional areas</a:t>
            </a:r>
            <a:endParaRPr lang="en-US" sz="2400" b="1">
              <a:latin typeface="Arial" panose="020B0604020202020204" pitchFamily="34" charset="0"/>
              <a:cs typeface="Arial" panose="020B0604020202020204" pitchFamily="34" charset="0"/>
            </a:endParaRPr>
          </a:p>
          <a:p>
            <a:pPr lvl="1">
              <a:defRPr/>
            </a:pPr>
            <a:r>
              <a:rPr lang="en-US" sz="1800">
                <a:latin typeface="Arial" panose="020B0604020202020204" pitchFamily="34" charset="0"/>
                <a:cs typeface="Arial" panose="020B0604020202020204" pitchFamily="34" charset="0"/>
              </a:rPr>
              <a:t>Executing business processes across the firm</a:t>
            </a:r>
          </a:p>
          <a:p>
            <a:pPr lvl="1">
              <a:defRPr/>
            </a:pPr>
            <a:r>
              <a:rPr lang="en-US" sz="1800">
                <a:latin typeface="Arial" panose="020B0604020202020204" pitchFamily="34" charset="0"/>
                <a:cs typeface="Arial" panose="020B0604020202020204" pitchFamily="34" charset="0"/>
              </a:rPr>
              <a:t>coordinate business processes closely</a:t>
            </a: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4613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Collaboration Systems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Content Placeholder 2">
            <a:extLst>
              <a:ext uri="{FF2B5EF4-FFF2-40B4-BE49-F238E27FC236}">
                <a16:creationId xmlns:a16="http://schemas.microsoft.com/office/drawing/2014/main" id="{813D8392-3577-1293-22EF-83D626AEF167}"/>
              </a:ext>
            </a:extLst>
          </p:cNvPr>
          <p:cNvSpPr txBox="1">
            <a:spLocks/>
          </p:cNvSpPr>
          <p:nvPr/>
        </p:nvSpPr>
        <p:spPr>
          <a:xfrm>
            <a:off x="2815021" y="1434398"/>
            <a:ext cx="883364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Collaboration: </a:t>
            </a:r>
            <a:r>
              <a:rPr lang="en-GB" sz="2400" dirty="0">
                <a:latin typeface="Arial" panose="020B0604020202020204" pitchFamily="34" charset="0"/>
                <a:cs typeface="Arial" panose="020B0604020202020204" pitchFamily="34" charset="0"/>
              </a:rPr>
              <a:t>working with others to achieve shared and explicit goals</a:t>
            </a:r>
          </a:p>
          <a:p>
            <a:pPr lvl="1"/>
            <a:r>
              <a:rPr lang="en-GB" sz="2000" dirty="0">
                <a:latin typeface="Arial" panose="020B0604020202020204" pitchFamily="34" charset="0"/>
                <a:cs typeface="Arial" panose="020B0604020202020204" pitchFamily="34" charset="0"/>
              </a:rPr>
              <a:t>E.g. members in a team collaborate to complete a task</a:t>
            </a:r>
          </a:p>
          <a:p>
            <a:pPr lvl="1"/>
            <a:r>
              <a:rPr lang="en-GB" sz="2000" dirty="0">
                <a:latin typeface="Arial" panose="020B0604020202020204" pitchFamily="34" charset="0"/>
                <a:cs typeface="Arial" panose="020B0604020202020204" pitchFamily="34" charset="0"/>
              </a:rPr>
              <a:t>Investments in collaborative technologies brought improvements</a:t>
            </a:r>
          </a:p>
          <a:p>
            <a:pPr lvl="1"/>
            <a:r>
              <a:rPr lang="en-GB" sz="2000" dirty="0">
                <a:latin typeface="Arial" panose="020B0604020202020204" pitchFamily="34" charset="0"/>
                <a:cs typeface="Arial" panose="020B0604020202020204" pitchFamily="34" charset="0"/>
              </a:rPr>
              <a:t>Categories of </a:t>
            </a:r>
            <a:r>
              <a:rPr lang="en-GB" sz="2000" i="1" dirty="0">
                <a:latin typeface="Arial" panose="020B0604020202020204" pitchFamily="34" charset="0"/>
                <a:cs typeface="Arial" panose="020B0604020202020204" pitchFamily="34" charset="0"/>
              </a:rPr>
              <a:t>Collaborative Software Tools</a:t>
            </a:r>
          </a:p>
          <a:p>
            <a:pPr lvl="2"/>
            <a:r>
              <a:rPr lang="en-GB" sz="1600" dirty="0">
                <a:latin typeface="Arial" panose="020B0604020202020204" pitchFamily="34" charset="0"/>
                <a:cs typeface="Arial" panose="020B0604020202020204" pitchFamily="34" charset="0"/>
              </a:rPr>
              <a:t>E-mail and instant messaging</a:t>
            </a:r>
          </a:p>
          <a:p>
            <a:pPr lvl="2"/>
            <a:r>
              <a:rPr lang="en-GB" sz="1600" dirty="0">
                <a:latin typeface="Arial" panose="020B0604020202020204" pitchFamily="34" charset="0"/>
                <a:cs typeface="Arial" panose="020B0604020202020204" pitchFamily="34" charset="0"/>
              </a:rPr>
              <a:t>Collaborative Writing</a:t>
            </a:r>
          </a:p>
          <a:p>
            <a:pPr lvl="2"/>
            <a:r>
              <a:rPr lang="en-GB" sz="1600" dirty="0">
                <a:latin typeface="Arial" panose="020B0604020202020204" pitchFamily="34" charset="0"/>
                <a:cs typeface="Arial" panose="020B0604020202020204" pitchFamily="34" charset="0"/>
              </a:rPr>
              <a:t>Event Scheduling</a:t>
            </a:r>
          </a:p>
          <a:p>
            <a:pPr lvl="2"/>
            <a:r>
              <a:rPr lang="en-GB" sz="1600" dirty="0">
                <a:latin typeface="Arial" panose="020B0604020202020204" pitchFamily="34" charset="0"/>
                <a:cs typeface="Arial" panose="020B0604020202020204" pitchFamily="34" charset="0"/>
              </a:rPr>
              <a:t>Audio Conferencing</a:t>
            </a:r>
          </a:p>
          <a:p>
            <a:pPr lvl="2"/>
            <a:r>
              <a:rPr lang="en-GB" sz="1600" dirty="0">
                <a:latin typeface="Arial" panose="020B0604020202020204" pitchFamily="34" charset="0"/>
                <a:cs typeface="Arial" panose="020B0604020202020204" pitchFamily="34" charset="0"/>
              </a:rPr>
              <a:t>Video Conferencing</a:t>
            </a:r>
          </a:p>
          <a:p>
            <a:pPr lvl="2"/>
            <a:r>
              <a:rPr lang="en-GB" sz="1600" dirty="0">
                <a:latin typeface="Arial" panose="020B0604020202020204" pitchFamily="34" charset="0"/>
                <a:cs typeface="Arial" panose="020B0604020202020204" pitchFamily="34" charset="0"/>
              </a:rPr>
              <a:t>White boarding</a:t>
            </a:r>
          </a:p>
          <a:p>
            <a:pPr lvl="2"/>
            <a:r>
              <a:rPr lang="en-GB" sz="1600" dirty="0">
                <a:latin typeface="Arial" panose="020B0604020202020204" pitchFamily="34" charset="0"/>
                <a:cs typeface="Arial" panose="020B0604020202020204" pitchFamily="34" charset="0"/>
              </a:rPr>
              <a:t>Document sharing (wikis)</a:t>
            </a:r>
          </a:p>
          <a:p>
            <a:pPr lvl="2"/>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36362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Collaboration Systems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C073E4E-0329-6BC4-BDC6-4D209BC39411}"/>
              </a:ext>
            </a:extLst>
          </p:cNvPr>
          <p:cNvSpPr txBox="1">
            <a:spLocks/>
          </p:cNvSpPr>
          <p:nvPr/>
        </p:nvSpPr>
        <p:spPr>
          <a:xfrm>
            <a:off x="2813026" y="1385075"/>
            <a:ext cx="8795878"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a:latin typeface="Arial" panose="020B0604020202020204" pitchFamily="34" charset="0"/>
                <a:cs typeface="Arial" panose="020B0604020202020204" pitchFamily="34" charset="0"/>
              </a:rPr>
              <a:t>E-mail and Instant Messaging</a:t>
            </a:r>
          </a:p>
          <a:p>
            <a:pPr lvl="1"/>
            <a:r>
              <a:rPr lang="en-GB" sz="1800">
                <a:latin typeface="Arial" panose="020B0604020202020204" pitchFamily="34" charset="0"/>
                <a:cs typeface="Arial" panose="020B0604020202020204" pitchFamily="34" charset="0"/>
              </a:rPr>
              <a:t>Major communication and collaboration tool</a:t>
            </a:r>
          </a:p>
          <a:p>
            <a:pPr lvl="1"/>
            <a:r>
              <a:rPr lang="en-GB" sz="1800">
                <a:latin typeface="Arial" panose="020B0604020202020204" pitchFamily="34" charset="0"/>
                <a:cs typeface="Arial" panose="020B0604020202020204" pitchFamily="34" charset="0"/>
              </a:rPr>
              <a:t>IM allows real time conversation with multiple people</a:t>
            </a:r>
          </a:p>
          <a:p>
            <a:r>
              <a:rPr lang="en-GB" sz="2400">
                <a:latin typeface="Arial" panose="020B0604020202020204" pitchFamily="34" charset="0"/>
                <a:cs typeface="Arial" panose="020B0604020202020204" pitchFamily="34" charset="0"/>
              </a:rPr>
              <a:t>Social Networking</a:t>
            </a:r>
          </a:p>
          <a:p>
            <a:pPr lvl="1"/>
            <a:r>
              <a:rPr lang="en-GB" sz="1800">
                <a:latin typeface="Arial" panose="020B0604020202020204" pitchFamily="34" charset="0"/>
                <a:cs typeface="Arial" panose="020B0604020202020204" pitchFamily="34" charset="0"/>
              </a:rPr>
              <a:t>Corporate tool for sharing ideas and collaborating</a:t>
            </a:r>
          </a:p>
          <a:p>
            <a:pPr lvl="1"/>
            <a:r>
              <a:rPr lang="en-GB" sz="1800">
                <a:latin typeface="Arial" panose="020B0604020202020204" pitchFamily="34" charset="0"/>
                <a:cs typeface="Arial" panose="020B0604020202020204" pitchFamily="34" charset="0"/>
              </a:rPr>
              <a:t>LinkedIn.com provides networking services to business professionals</a:t>
            </a:r>
          </a:p>
          <a:p>
            <a:r>
              <a:rPr lang="en-GB" sz="2400">
                <a:latin typeface="Arial" panose="020B0604020202020204" pitchFamily="34" charset="0"/>
                <a:cs typeface="Arial" panose="020B0604020202020204" pitchFamily="34" charset="0"/>
              </a:rPr>
              <a:t>Wikis</a:t>
            </a:r>
          </a:p>
          <a:p>
            <a:pPr lvl="1"/>
            <a:r>
              <a:rPr lang="en-GB" sz="1800">
                <a:latin typeface="Arial" panose="020B0604020202020204" pitchFamily="34" charset="0"/>
                <a:cs typeface="Arial" panose="020B0604020202020204" pitchFamily="34" charset="0"/>
              </a:rPr>
              <a:t>Major wiki: Wikipedia </a:t>
            </a:r>
          </a:p>
          <a:p>
            <a:pPr lvl="1"/>
            <a:r>
              <a:rPr lang="en-GB" sz="1800">
                <a:latin typeface="Arial" panose="020B0604020202020204" pitchFamily="34" charset="0"/>
                <a:cs typeface="Arial" panose="020B0604020202020204" pitchFamily="34" charset="0"/>
              </a:rPr>
              <a:t>Contribute and edit text content and graphics</a:t>
            </a:r>
          </a:p>
          <a:p>
            <a:pPr lvl="1"/>
            <a:r>
              <a:rPr lang="en-GB" sz="1800">
                <a:latin typeface="Arial" panose="020B0604020202020204" pitchFamily="34" charset="0"/>
                <a:cs typeface="Arial" panose="020B0604020202020204" pitchFamily="34" charset="0"/>
              </a:rPr>
              <a:t>Major repository for unstructured corporate knowledge</a:t>
            </a:r>
          </a:p>
          <a:p>
            <a:pPr lvl="1"/>
            <a:endParaRPr lang="en-GB" sz="1800">
              <a:latin typeface="Arial" panose="020B0604020202020204" pitchFamily="34" charset="0"/>
              <a:cs typeface="Arial" panose="020B0604020202020204" pitchFamily="34" charset="0"/>
            </a:endParaRPr>
          </a:p>
          <a:p>
            <a:pPr lvl="1"/>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68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Collaboration Systems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288BA47B-4246-2CF9-D23B-2F8E35518201}"/>
              </a:ext>
            </a:extLst>
          </p:cNvPr>
          <p:cNvSpPr txBox="1">
            <a:spLocks/>
          </p:cNvSpPr>
          <p:nvPr/>
        </p:nvSpPr>
        <p:spPr>
          <a:xfrm>
            <a:off x="2885127" y="1506751"/>
            <a:ext cx="8995697"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rial" panose="020B0604020202020204" pitchFamily="34" charset="0"/>
                <a:cs typeface="Arial" panose="020B0604020202020204" pitchFamily="34" charset="0"/>
              </a:rPr>
              <a:t>Virtual Meeting Systems</a:t>
            </a:r>
          </a:p>
          <a:p>
            <a:pPr lvl="1"/>
            <a:r>
              <a:rPr lang="en-GB" sz="1800" dirty="0">
                <a:latin typeface="Arial" panose="020B0604020202020204" pitchFamily="34" charset="0"/>
                <a:cs typeface="Arial" panose="020B0604020202020204" pitchFamily="34" charset="0"/>
              </a:rPr>
              <a:t>Reason: to reduce travel costs by business professionals</a:t>
            </a:r>
          </a:p>
          <a:p>
            <a:pPr lvl="1"/>
            <a:r>
              <a:rPr lang="en-GB" sz="1800" dirty="0">
                <a:latin typeface="Arial" panose="020B0604020202020204" pitchFamily="34" charset="0"/>
                <a:cs typeface="Arial" panose="020B0604020202020204" pitchFamily="34" charset="0"/>
              </a:rPr>
              <a:t>Briefing, training courses, management consulting, inspirational chats</a:t>
            </a:r>
          </a:p>
          <a:p>
            <a:pPr lvl="1"/>
            <a:r>
              <a:rPr lang="en-GB" sz="1800" i="1" dirty="0">
                <a:latin typeface="Arial" panose="020B0604020202020204" pitchFamily="34" charset="0"/>
                <a:cs typeface="Arial" panose="020B0604020202020204" pitchFamily="34" charset="0"/>
              </a:rPr>
              <a:t>Telepresence:</a:t>
            </a:r>
            <a:r>
              <a:rPr lang="en-GB" sz="1800" dirty="0">
                <a:latin typeface="Arial" panose="020B0604020202020204" pitchFamily="34" charset="0"/>
                <a:cs typeface="Arial" panose="020B0604020202020204" pitchFamily="34" charset="0"/>
              </a:rPr>
              <a:t> integrated audio-video technology that allows the person to give the appearance of being present at the location of meeting</a:t>
            </a:r>
          </a:p>
          <a:p>
            <a:pPr lvl="1"/>
            <a:endParaRPr lang="en-GB" sz="1800" dirty="0">
              <a:latin typeface="Arial" panose="020B0604020202020204" pitchFamily="34" charset="0"/>
              <a:cs typeface="Arial" panose="020B0604020202020204" pitchFamily="34" charset="0"/>
            </a:endParaRPr>
          </a:p>
          <a:p>
            <a:pPr lvl="1"/>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5134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Summary</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B71E2F4F-8BCD-6E50-8B41-26A7540D8EEE}"/>
              </a:ext>
            </a:extLst>
          </p:cNvPr>
          <p:cNvSpPr txBox="1">
            <a:spLocks/>
          </p:cNvSpPr>
          <p:nvPr/>
        </p:nvSpPr>
        <p:spPr>
          <a:xfrm>
            <a:off x="2813025" y="1347893"/>
            <a:ext cx="8835635" cy="46430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solidFill>
                  <a:schemeClr val="tx1">
                    <a:lumMod val="85000"/>
                    <a:lumOff val="15000"/>
                  </a:schemeClr>
                </a:solidFill>
                <a:latin typeface="Arial" charset="0"/>
              </a:rPr>
              <a:t>IS instrument for creating value to firms </a:t>
            </a:r>
          </a:p>
          <a:p>
            <a:pPr algn="just"/>
            <a:r>
              <a:rPr lang="en-US" sz="2400" dirty="0">
                <a:solidFill>
                  <a:schemeClr val="tx1">
                    <a:lumMod val="85000"/>
                    <a:lumOff val="15000"/>
                  </a:schemeClr>
                </a:solidFill>
                <a:latin typeface="Arial" charset="0"/>
              </a:rPr>
              <a:t>The value of information is directly linked to how it helps decision makers achieve the organization’s goals</a:t>
            </a:r>
          </a:p>
          <a:p>
            <a:pPr algn="just"/>
            <a:r>
              <a:rPr lang="en-US" sz="2400" dirty="0">
                <a:solidFill>
                  <a:schemeClr val="tx1">
                    <a:lumMod val="85000"/>
                    <a:lumOff val="15000"/>
                  </a:schemeClr>
                </a:solidFill>
                <a:latin typeface="Arial" charset="0"/>
              </a:rPr>
              <a:t>Information systems must be applied thoughtfully and carefully so that society and industry can reap maximum benefits.</a:t>
            </a:r>
          </a:p>
          <a:p>
            <a:r>
              <a:rPr lang="en-GB" sz="2400" dirty="0">
                <a:latin typeface="Arial" panose="020B0604020202020204" pitchFamily="34" charset="0"/>
                <a:cs typeface="Arial" panose="020B0604020202020204" pitchFamily="34" charset="0"/>
              </a:rPr>
              <a:t>Technology usage,  how it helps the  business</a:t>
            </a:r>
          </a:p>
          <a:p>
            <a:r>
              <a:rPr lang="en-GB" sz="2400" dirty="0">
                <a:latin typeface="Arial" panose="020B0604020202020204" pitchFamily="34" charset="0"/>
                <a:cs typeface="Arial" panose="020B0604020202020204" pitchFamily="34" charset="0"/>
              </a:rPr>
              <a:t>Globalization and it’s challenges</a:t>
            </a:r>
          </a:p>
          <a:p>
            <a:r>
              <a:rPr lang="en-GB" sz="2400" dirty="0">
                <a:latin typeface="Arial" panose="020B0604020202020204" pitchFamily="34" charset="0"/>
                <a:cs typeface="Arial" panose="020B0604020202020204" pitchFamily="34" charset="0"/>
              </a:rPr>
              <a:t>Sociotechnical systems</a:t>
            </a:r>
          </a:p>
          <a:p>
            <a:r>
              <a:rPr lang="en-GB" sz="2400" dirty="0">
                <a:latin typeface="Arial" panose="020B0604020202020204" pitchFamily="34" charset="0"/>
                <a:cs typeface="Arial" panose="020B0604020202020204" pitchFamily="34" charset="0"/>
              </a:rPr>
              <a:t>Business Information Systems (E-business, Management Level, Enterprise, Collaboration)</a:t>
            </a:r>
          </a:p>
          <a:p>
            <a:endParaRPr lang="en-GB" sz="2400" dirty="0">
              <a:latin typeface="Arial" panose="020B0604020202020204" pitchFamily="34" charset="0"/>
              <a:cs typeface="Arial" panose="020B0604020202020204" pitchFamily="34" charset="0"/>
            </a:endParaRPr>
          </a:p>
          <a:p>
            <a:pPr algn="just"/>
            <a:endParaRPr lang="en-US" sz="2400" dirty="0">
              <a:solidFill>
                <a:schemeClr val="tx1">
                  <a:lumMod val="85000"/>
                  <a:lumOff val="15000"/>
                </a:schemeClr>
              </a:solidFill>
              <a:latin typeface="Arial" charset="0"/>
            </a:endParaRPr>
          </a:p>
          <a:p>
            <a:pPr algn="just"/>
            <a:endParaRPr lang="en-GB" sz="2400" dirty="0"/>
          </a:p>
        </p:txBody>
      </p:sp>
    </p:spTree>
    <p:extLst>
      <p:ext uri="{BB962C8B-B14F-4D97-AF65-F5344CB8AC3E}">
        <p14:creationId xmlns:p14="http://schemas.microsoft.com/office/powerpoint/2010/main" val="181960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817774374"/>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F89E56E-EFE9-42F2-ABD8-B13BBB11F9AB}"/>
</file>

<file path=customXml/itemProps2.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customXml/itemProps3.xml><?xml version="1.0" encoding="utf-8"?>
<ds:datastoreItem xmlns:ds="http://schemas.openxmlformats.org/officeDocument/2006/customXml" ds:itemID="{41243E30-12F4-4BE3-B27D-23AB115E9D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{FAD49325-20AC-43BB-A7DB-5475C6E75DC1}tf89747358_win32</Template>
  <TotalTime>6810</TotalTime>
  <Words>2765</Words>
  <Application>Microsoft Macintosh PowerPoint</Application>
  <PresentationFormat>Widescreen</PresentationFormat>
  <Paragraphs>534</Paragraphs>
  <Slides>40</Slides>
  <Notes>39</Notes>
  <HiddenSlides>0</HiddenSlides>
  <MMClips>0</MMClips>
  <ScaleCrop>false</ScaleCrop>
  <HeadingPairs>
    <vt:vector size="8" baseType="variant">
      <vt:variant>
        <vt:lpstr>Fonts Used</vt:lpstr>
      </vt:variant>
      <vt:variant>
        <vt:i4>11</vt:i4>
      </vt:variant>
      <vt:variant>
        <vt:lpstr>Theme</vt:lpstr>
      </vt:variant>
      <vt:variant>
        <vt:i4>3</vt:i4>
      </vt:variant>
      <vt:variant>
        <vt:lpstr>Embedded OLE Servers</vt:lpstr>
      </vt:variant>
      <vt:variant>
        <vt:i4>1</vt:i4>
      </vt:variant>
      <vt:variant>
        <vt:lpstr>Slide Titles</vt:lpstr>
      </vt:variant>
      <vt:variant>
        <vt:i4>40</vt:i4>
      </vt:variant>
    </vt:vector>
  </HeadingPairs>
  <TitlesOfParts>
    <vt:vector size="55" baseType="lpstr">
      <vt:lpstr>Agency FB</vt:lpstr>
      <vt:lpstr>Andalus</vt:lpstr>
      <vt:lpstr>Arial</vt:lpstr>
      <vt:lpstr>Calibri</vt:lpstr>
      <vt:lpstr>Calibri Light</vt:lpstr>
      <vt:lpstr>Helvetica</vt:lpstr>
      <vt:lpstr>Majalla UI</vt:lpstr>
      <vt:lpstr>Roboto Light</vt:lpstr>
      <vt:lpstr>Tajawal Medium</vt:lpstr>
      <vt:lpstr>Times New Roman</vt:lpstr>
      <vt:lpstr>Wingdings</vt:lpstr>
      <vt:lpstr>2_Office Theme</vt:lpstr>
      <vt:lpstr>3_Office Theme</vt:lpstr>
      <vt:lpstr>4_Office Theme</vt:lpstr>
      <vt:lpstr>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a34741</cp:lastModifiedBy>
  <cp:revision>1057</cp:revision>
  <dcterms:created xsi:type="dcterms:W3CDTF">2020-09-29T10:23:33Z</dcterms:created>
  <dcterms:modified xsi:type="dcterms:W3CDTF">2026-01-23T14:04:18Z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