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256" r:id="rId2"/>
    <p:sldId id="399" r:id="rId3"/>
    <p:sldId id="367" r:id="rId4"/>
    <p:sldId id="369" r:id="rId5"/>
    <p:sldId id="398" r:id="rId6"/>
    <p:sldId id="392" r:id="rId7"/>
    <p:sldId id="299" r:id="rId8"/>
    <p:sldId id="300" r:id="rId9"/>
    <p:sldId id="260" r:id="rId10"/>
    <p:sldId id="393" r:id="rId11"/>
    <p:sldId id="366" r:id="rId12"/>
    <p:sldId id="370" r:id="rId13"/>
    <p:sldId id="371" r:id="rId14"/>
    <p:sldId id="372" r:id="rId15"/>
    <p:sldId id="301" r:id="rId16"/>
    <p:sldId id="383" r:id="rId17"/>
    <p:sldId id="373" r:id="rId18"/>
    <p:sldId id="374" r:id="rId19"/>
    <p:sldId id="375" r:id="rId20"/>
    <p:sldId id="303" r:id="rId21"/>
    <p:sldId id="341" r:id="rId22"/>
    <p:sldId id="304" r:id="rId23"/>
    <p:sldId id="377" r:id="rId24"/>
    <p:sldId id="376" r:id="rId25"/>
    <p:sldId id="342" r:id="rId26"/>
    <p:sldId id="344" r:id="rId27"/>
    <p:sldId id="378" r:id="rId28"/>
    <p:sldId id="345" r:id="rId29"/>
    <p:sldId id="379" r:id="rId30"/>
    <p:sldId id="397" r:id="rId31"/>
    <p:sldId id="380" r:id="rId32"/>
    <p:sldId id="381" r:id="rId33"/>
    <p:sldId id="396" r:id="rId34"/>
    <p:sldId id="384" r:id="rId35"/>
    <p:sldId id="382" r:id="rId36"/>
    <p:sldId id="306" r:id="rId37"/>
    <p:sldId id="307" r:id="rId38"/>
    <p:sldId id="352" r:id="rId39"/>
    <p:sldId id="386" r:id="rId40"/>
    <p:sldId id="387" r:id="rId41"/>
    <p:sldId id="388" r:id="rId42"/>
    <p:sldId id="389" r:id="rId43"/>
    <p:sldId id="394" r:id="rId44"/>
    <p:sldId id="390" r:id="rId45"/>
    <p:sldId id="290"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94" autoAdjust="0"/>
    <p:restoredTop sz="94291" autoAdjust="0"/>
  </p:normalViewPr>
  <p:slideViewPr>
    <p:cSldViewPr snapToGrid="0">
      <p:cViewPr varScale="1">
        <p:scale>
          <a:sx n="72" d="100"/>
          <a:sy n="72" d="100"/>
        </p:scale>
        <p:origin x="648" y="78"/>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6" d="100"/>
          <a:sy n="76" d="100"/>
        </p:scale>
        <p:origin x="2940" y="9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2B1656-237D-4E3C-A689-F6E435601653}" type="datetimeFigureOut">
              <a:rPr lang="en-US" smtClean="0"/>
              <a:t>1/15/2023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7781F7-BFF7-4460-91A6-C54BF1C504A2}" type="slidenum">
              <a:rPr lang="en-US" smtClean="0"/>
              <a:t>‹#›</a:t>
            </a:fld>
            <a:endParaRPr lang="en-US"/>
          </a:p>
        </p:txBody>
      </p:sp>
    </p:spTree>
    <p:extLst>
      <p:ext uri="{BB962C8B-B14F-4D97-AF65-F5344CB8AC3E}">
        <p14:creationId xmlns:p14="http://schemas.microsoft.com/office/powerpoint/2010/main" val="2112232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98" name="Google Shape;9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60810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98" name="Google Shape;9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570576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98" name="Google Shape;9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60810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1/15/2023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4.png"/><Relationship Id="rId7"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7.png"/><Relationship Id="rId7" Type="http://schemas.openxmlformats.org/officeDocument/2006/relationships/image" Target="../media/image19.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22.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1.pn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7.png"/><Relationship Id="rId7" Type="http://schemas.openxmlformats.org/officeDocument/2006/relationships/image" Target="../media/image19.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11.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11.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1.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11.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11.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11.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11.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4.png"/><Relationship Id="rId7" Type="http://schemas.openxmlformats.org/officeDocument/2006/relationships/image" Target="../media/image21.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10" Type="http://schemas.openxmlformats.org/officeDocument/2006/relationships/image" Target="../media/image32.png"/><Relationship Id="rId4" Type="http://schemas.openxmlformats.org/officeDocument/2006/relationships/image" Target="../media/image15.png"/><Relationship Id="rId9" Type="http://schemas.openxmlformats.org/officeDocument/2006/relationships/image" Target="../media/image31.png"/></Relationships>
</file>

<file path=ppt/slides/_rels/slide4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11.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642"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6840" y="4853446"/>
            <a:ext cx="2290734" cy="2054209"/>
          </a:xfrm>
          <a:prstGeom prst="rect">
            <a:avLst/>
          </a:prstGeom>
        </p:spPr>
      </p:pic>
      <p:pic>
        <p:nvPicPr>
          <p:cNvPr id="12" name="Picture 11"/>
          <p:cNvPicPr>
            <a:picLocks noChangeAspect="1"/>
          </p:cNvPicPr>
          <p:nvPr/>
        </p:nvPicPr>
        <p:blipFill>
          <a:blip r:embed="rId5"/>
          <a:stretch>
            <a:fillRect/>
          </a:stretch>
        </p:blipFill>
        <p:spPr>
          <a:xfrm>
            <a:off x="-32546" y="166967"/>
            <a:ext cx="9203050" cy="1542563"/>
          </a:xfrm>
          <a:prstGeom prst="rect">
            <a:avLst/>
          </a:prstGeom>
        </p:spPr>
      </p:pic>
      <p:pic>
        <p:nvPicPr>
          <p:cNvPr id="13" name="Picture 12"/>
          <p:cNvPicPr>
            <a:picLocks noChangeAspect="1"/>
          </p:cNvPicPr>
          <p:nvPr/>
        </p:nvPicPr>
        <p:blipFill>
          <a:blip r:embed="rId6"/>
          <a:stretch>
            <a:fillRect/>
          </a:stretch>
        </p:blipFill>
        <p:spPr>
          <a:xfrm>
            <a:off x="3843130" y="5799991"/>
            <a:ext cx="8365279" cy="1034667"/>
          </a:xfrm>
          <a:prstGeom prst="rect">
            <a:avLst/>
          </a:prstGeom>
        </p:spPr>
      </p:pic>
      <p:sp>
        <p:nvSpPr>
          <p:cNvPr id="14" name="TextBox 13"/>
          <p:cNvSpPr txBox="1"/>
          <p:nvPr/>
        </p:nvSpPr>
        <p:spPr>
          <a:xfrm>
            <a:off x="2642" y="245750"/>
            <a:ext cx="8677532" cy="1384995"/>
          </a:xfrm>
          <a:prstGeom prst="rect">
            <a:avLst/>
          </a:prstGeom>
          <a:noFill/>
        </p:spPr>
        <p:txBody>
          <a:bodyPr wrap="square" rtlCol="0">
            <a:spAutoFit/>
          </a:bodyPr>
          <a:lstStyle/>
          <a:p>
            <a:pPr algn="just"/>
            <a:r>
              <a:rPr lang="en-US" sz="2800" b="0" i="0" dirty="0">
                <a:solidFill>
                  <a:schemeClr val="bg1"/>
                </a:solidFill>
                <a:effectLst/>
                <a:latin typeface="Glory"/>
              </a:rPr>
              <a:t>“Knowledge and learning is a right for everyone, and it is the responsibility of the society members to preserve this right.”</a:t>
            </a:r>
          </a:p>
        </p:txBody>
      </p:sp>
      <p:sp>
        <p:nvSpPr>
          <p:cNvPr id="16" name="TextBox 15"/>
          <p:cNvSpPr txBox="1"/>
          <p:nvPr/>
        </p:nvSpPr>
        <p:spPr>
          <a:xfrm>
            <a:off x="4273607" y="6049829"/>
            <a:ext cx="811426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PMG 312- Project Management Technologies</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2000" advTm="11471"/>
    </mc:Choice>
    <mc:Fallback xmlns="">
      <p:transition spd="slow" advTm="1147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642"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6840" y="4853446"/>
            <a:ext cx="2290734" cy="2054209"/>
          </a:xfrm>
          <a:prstGeom prst="rect">
            <a:avLst/>
          </a:prstGeom>
        </p:spPr>
      </p:pic>
      <p:pic>
        <p:nvPicPr>
          <p:cNvPr id="12" name="Picture 11"/>
          <p:cNvPicPr>
            <a:picLocks noChangeAspect="1"/>
          </p:cNvPicPr>
          <p:nvPr/>
        </p:nvPicPr>
        <p:blipFill>
          <a:blip r:embed="rId5"/>
          <a:stretch>
            <a:fillRect/>
          </a:stretch>
        </p:blipFill>
        <p:spPr>
          <a:xfrm>
            <a:off x="-32546" y="166967"/>
            <a:ext cx="6850972" cy="1542563"/>
          </a:xfrm>
          <a:prstGeom prst="rect">
            <a:avLst/>
          </a:prstGeom>
        </p:spPr>
      </p:pic>
      <p:pic>
        <p:nvPicPr>
          <p:cNvPr id="13" name="Picture 12"/>
          <p:cNvPicPr>
            <a:picLocks noChangeAspect="1"/>
          </p:cNvPicPr>
          <p:nvPr/>
        </p:nvPicPr>
        <p:blipFill>
          <a:blip r:embed="rId6"/>
          <a:stretch>
            <a:fillRect/>
          </a:stretch>
        </p:blipFill>
        <p:spPr>
          <a:xfrm>
            <a:off x="6326007" y="5799991"/>
            <a:ext cx="5882401" cy="1034667"/>
          </a:xfrm>
          <a:prstGeom prst="rect">
            <a:avLst/>
          </a:prstGeom>
        </p:spPr>
      </p:pic>
      <p:sp>
        <p:nvSpPr>
          <p:cNvPr id="14" name="TextBox 13"/>
          <p:cNvSpPr txBox="1"/>
          <p:nvPr/>
        </p:nvSpPr>
        <p:spPr>
          <a:xfrm>
            <a:off x="-132522" y="245750"/>
            <a:ext cx="6950948" cy="138499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Management Technologies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Dr. Mona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Moustafa</a:t>
            </a: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Elashry</a:t>
            </a:r>
            <a:endPar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endParaRPr>
          </a:p>
        </p:txBody>
      </p:sp>
      <p:sp>
        <p:nvSpPr>
          <p:cNvPr id="16" name="TextBox 15"/>
          <p:cNvSpPr txBox="1"/>
          <p:nvPr/>
        </p:nvSpPr>
        <p:spPr>
          <a:xfrm>
            <a:off x="7726017" y="5880551"/>
            <a:ext cx="3257613"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PMG 312- L1</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CH1- Introduction</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3209404497"/>
      </p:ext>
    </p:extLst>
  </p:cSld>
  <p:clrMapOvr>
    <a:masterClrMapping/>
  </p:clrMapOvr>
  <mc:AlternateContent xmlns:mc="http://schemas.openxmlformats.org/markup-compatibility/2006">
    <mc:Choice xmlns:p14="http://schemas.microsoft.com/office/powerpoint/2010/main" Requires="p14">
      <p:transition spd="slow" p14:dur="2000" advTm="11471"/>
    </mc:Choice>
    <mc:Fallback>
      <p:transition spd="slow" advTm="1147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87462" y="397229"/>
            <a:ext cx="7736427" cy="840667"/>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403295"/>
            <a:ext cx="1936340" cy="1371671"/>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851201" y="554566"/>
            <a:ext cx="270298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Session Outline</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9" name="TextBox 18"/>
          <p:cNvSpPr txBox="1"/>
          <p:nvPr/>
        </p:nvSpPr>
        <p:spPr>
          <a:xfrm>
            <a:off x="130614" y="1797052"/>
            <a:ext cx="4454638" cy="2543966"/>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Academic Agenda</a:t>
            </a:r>
          </a:p>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Course Objectives</a:t>
            </a:r>
          </a:p>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Course Description</a:t>
            </a:r>
          </a:p>
        </p:txBody>
      </p:sp>
      <p:sp>
        <p:nvSpPr>
          <p:cNvPr id="5" name="TextBox 4">
            <a:extLst>
              <a:ext uri="{FF2B5EF4-FFF2-40B4-BE49-F238E27FC236}">
                <a16:creationId xmlns:a16="http://schemas.microsoft.com/office/drawing/2014/main" id="{7F2F4C9F-47B5-9716-85A1-8D56C0DDC5A0}"/>
              </a:ext>
            </a:extLst>
          </p:cNvPr>
          <p:cNvSpPr txBox="1"/>
          <p:nvPr/>
        </p:nvSpPr>
        <p:spPr>
          <a:xfrm>
            <a:off x="5379331" y="1877397"/>
            <a:ext cx="3945834" cy="1682192"/>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Learning Outcomes</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Topics </a:t>
            </a:r>
          </a:p>
        </p:txBody>
      </p:sp>
    </p:spTree>
    <p:extLst>
      <p:ext uri="{BB962C8B-B14F-4D97-AF65-F5344CB8AC3E}">
        <p14:creationId xmlns:p14="http://schemas.microsoft.com/office/powerpoint/2010/main" val="5922180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994753" y="134232"/>
            <a:ext cx="7736427" cy="840667"/>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3210600" y="358636"/>
            <a:ext cx="30839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Academic Agenda</a:t>
            </a:r>
          </a:p>
        </p:txBody>
      </p:sp>
      <p:graphicFrame>
        <p:nvGraphicFramePr>
          <p:cNvPr id="3" name="Table 2">
            <a:extLst>
              <a:ext uri="{FF2B5EF4-FFF2-40B4-BE49-F238E27FC236}">
                <a16:creationId xmlns:a16="http://schemas.microsoft.com/office/drawing/2014/main" id="{D34D9915-7A0B-F130-7A93-618CA6574AC7}"/>
              </a:ext>
            </a:extLst>
          </p:cNvPr>
          <p:cNvGraphicFramePr>
            <a:graphicFrameLocks noGrp="1"/>
          </p:cNvGraphicFramePr>
          <p:nvPr>
            <p:extLst>
              <p:ext uri="{D42A27DB-BD31-4B8C-83A1-F6EECF244321}">
                <p14:modId xmlns:p14="http://schemas.microsoft.com/office/powerpoint/2010/main" val="1850350193"/>
              </p:ext>
            </p:extLst>
          </p:nvPr>
        </p:nvGraphicFramePr>
        <p:xfrm>
          <a:off x="1761377" y="1119830"/>
          <a:ext cx="8350803" cy="5014360"/>
        </p:xfrm>
        <a:graphic>
          <a:graphicData uri="http://schemas.openxmlformats.org/drawingml/2006/table">
            <a:tbl>
              <a:tblPr>
                <a:tableStyleId>{5940675A-B579-460E-94D1-54222C63F5DA}</a:tableStyleId>
              </a:tblPr>
              <a:tblGrid>
                <a:gridCol w="3088919">
                  <a:extLst>
                    <a:ext uri="{9D8B030D-6E8A-4147-A177-3AD203B41FA5}">
                      <a16:colId xmlns:a16="http://schemas.microsoft.com/office/drawing/2014/main" val="988147912"/>
                    </a:ext>
                  </a:extLst>
                </a:gridCol>
                <a:gridCol w="5261884">
                  <a:extLst>
                    <a:ext uri="{9D8B030D-6E8A-4147-A177-3AD203B41FA5}">
                      <a16:colId xmlns:a16="http://schemas.microsoft.com/office/drawing/2014/main" val="4117095315"/>
                    </a:ext>
                  </a:extLst>
                </a:gridCol>
              </a:tblGrid>
              <a:tr h="139722">
                <a:tc>
                  <a:txBody>
                    <a:bodyPr/>
                    <a:lstStyle/>
                    <a:p>
                      <a:pPr algn="ctr" fontAlgn="t"/>
                      <a:r>
                        <a:rPr lang="ar-SA" sz="2000" dirty="0">
                          <a:effectLst/>
                        </a:rPr>
                        <a:t>الأسبوع  1</a:t>
                      </a:r>
                    </a:p>
                  </a:txBody>
                  <a:tcPr marL="19960" marR="19960" marT="9980" marB="9980"/>
                </a:tc>
                <a:tc>
                  <a:txBody>
                    <a:bodyPr/>
                    <a:lstStyle/>
                    <a:p>
                      <a:pPr algn="ctr" fontAlgn="t"/>
                      <a:r>
                        <a:rPr lang="ar-SA" sz="2400" dirty="0">
                          <a:effectLst/>
                        </a:rPr>
                        <a:t>أسبوع توجيهي</a:t>
                      </a:r>
                      <a:endParaRPr lang="en-US" sz="2400" dirty="0">
                        <a:effectLst/>
                      </a:endParaRPr>
                    </a:p>
                  </a:txBody>
                  <a:tcPr marL="19960" marR="19960" marT="9980" marB="9980"/>
                </a:tc>
                <a:extLst>
                  <a:ext uri="{0D108BD9-81ED-4DB2-BD59-A6C34878D82A}">
                    <a16:rowId xmlns:a16="http://schemas.microsoft.com/office/drawing/2014/main" val="661907796"/>
                  </a:ext>
                </a:extLst>
              </a:tr>
              <a:tr h="379245">
                <a:tc>
                  <a:txBody>
                    <a:bodyPr/>
                    <a:lstStyle/>
                    <a:p>
                      <a:pPr algn="ctr" fontAlgn="t"/>
                      <a:r>
                        <a:rPr lang="ar-SA" sz="2000">
                          <a:effectLst/>
                        </a:rPr>
                        <a:t>الأسبوع  2</a:t>
                      </a:r>
                    </a:p>
                  </a:txBody>
                  <a:tcPr marL="19960" marR="19960" marT="9980" marB="9980"/>
                </a:tc>
                <a:tc>
                  <a:txBody>
                    <a:bodyPr/>
                    <a:lstStyle/>
                    <a:p>
                      <a:pPr algn="ctr" fontAlgn="t"/>
                      <a:r>
                        <a:rPr lang="ar-SA" sz="2400">
                          <a:effectLst/>
                        </a:rPr>
                        <a:t>محاضرة 1 + اختبار قصير + حلقة نقاش</a:t>
                      </a:r>
                      <a:endParaRPr lang="en-US" sz="2400">
                        <a:effectLst/>
                      </a:endParaRPr>
                    </a:p>
                  </a:txBody>
                  <a:tcPr marL="19960" marR="19960" marT="9980" marB="9980"/>
                </a:tc>
                <a:extLst>
                  <a:ext uri="{0D108BD9-81ED-4DB2-BD59-A6C34878D82A}">
                    <a16:rowId xmlns:a16="http://schemas.microsoft.com/office/drawing/2014/main" val="2488456042"/>
                  </a:ext>
                </a:extLst>
              </a:tr>
              <a:tr h="379245">
                <a:tc>
                  <a:txBody>
                    <a:bodyPr/>
                    <a:lstStyle/>
                    <a:p>
                      <a:pPr algn="ctr" fontAlgn="t"/>
                      <a:r>
                        <a:rPr lang="ar-SA" sz="2000">
                          <a:effectLst/>
                        </a:rPr>
                        <a:t>الأسبوع 3</a:t>
                      </a:r>
                    </a:p>
                  </a:txBody>
                  <a:tcPr marL="19960" marR="19960" marT="9980" marB="9980"/>
                </a:tc>
                <a:tc>
                  <a:txBody>
                    <a:bodyPr/>
                    <a:lstStyle/>
                    <a:p>
                      <a:pPr algn="ctr" fontAlgn="t"/>
                      <a:r>
                        <a:rPr lang="ar-SA" sz="2400" dirty="0">
                          <a:effectLst/>
                        </a:rPr>
                        <a:t>محاضرة 2 + اختبار قصير + حلقة نقاش</a:t>
                      </a:r>
                      <a:endParaRPr lang="en-US" sz="2400" dirty="0">
                        <a:effectLst/>
                      </a:endParaRPr>
                    </a:p>
                  </a:txBody>
                  <a:tcPr marL="19960" marR="19960" marT="9980" marB="9980"/>
                </a:tc>
                <a:extLst>
                  <a:ext uri="{0D108BD9-81ED-4DB2-BD59-A6C34878D82A}">
                    <a16:rowId xmlns:a16="http://schemas.microsoft.com/office/drawing/2014/main" val="1709673237"/>
                  </a:ext>
                </a:extLst>
              </a:tr>
              <a:tr h="379245">
                <a:tc>
                  <a:txBody>
                    <a:bodyPr/>
                    <a:lstStyle/>
                    <a:p>
                      <a:pPr algn="ctr" fontAlgn="t"/>
                      <a:r>
                        <a:rPr lang="ar-SA" sz="2000" dirty="0">
                          <a:effectLst/>
                        </a:rPr>
                        <a:t>الأسبوع   4</a:t>
                      </a:r>
                    </a:p>
                  </a:txBody>
                  <a:tcPr marL="19960" marR="19960" marT="9980" marB="9980"/>
                </a:tc>
                <a:tc>
                  <a:txBody>
                    <a:bodyPr/>
                    <a:lstStyle/>
                    <a:p>
                      <a:pPr algn="ctr" fontAlgn="t"/>
                      <a:r>
                        <a:rPr lang="ar-SA" sz="2400">
                          <a:effectLst/>
                        </a:rPr>
                        <a:t>محاضرة 3 + اختبار قصير + حلقة نقاش</a:t>
                      </a:r>
                      <a:endParaRPr lang="en-US" sz="2400">
                        <a:effectLst/>
                      </a:endParaRPr>
                    </a:p>
                  </a:txBody>
                  <a:tcPr marL="19960" marR="19960" marT="9980" marB="9980"/>
                </a:tc>
                <a:extLst>
                  <a:ext uri="{0D108BD9-81ED-4DB2-BD59-A6C34878D82A}">
                    <a16:rowId xmlns:a16="http://schemas.microsoft.com/office/drawing/2014/main" val="1471792658"/>
                  </a:ext>
                </a:extLst>
              </a:tr>
              <a:tr h="379245">
                <a:tc>
                  <a:txBody>
                    <a:bodyPr/>
                    <a:lstStyle/>
                    <a:p>
                      <a:pPr algn="ctr" fontAlgn="t"/>
                      <a:r>
                        <a:rPr lang="ar-SA" sz="2000">
                          <a:effectLst/>
                        </a:rPr>
                        <a:t>الأسبوع   5</a:t>
                      </a:r>
                    </a:p>
                  </a:txBody>
                  <a:tcPr marL="19960" marR="19960" marT="9980" marB="9980"/>
                </a:tc>
                <a:tc>
                  <a:txBody>
                    <a:bodyPr/>
                    <a:lstStyle/>
                    <a:p>
                      <a:pPr algn="ctr" fontAlgn="t"/>
                      <a:r>
                        <a:rPr lang="ar-SA" sz="2400" dirty="0">
                          <a:effectLst/>
                        </a:rPr>
                        <a:t>محاضرة 4 + اختبار قصير + حلقة نقاش</a:t>
                      </a:r>
                      <a:endParaRPr lang="en-US" sz="2400" dirty="0">
                        <a:effectLst/>
                      </a:endParaRPr>
                    </a:p>
                  </a:txBody>
                  <a:tcPr marL="19960" marR="19960" marT="9980" marB="9980"/>
                </a:tc>
                <a:extLst>
                  <a:ext uri="{0D108BD9-81ED-4DB2-BD59-A6C34878D82A}">
                    <a16:rowId xmlns:a16="http://schemas.microsoft.com/office/drawing/2014/main" val="3856398129"/>
                  </a:ext>
                </a:extLst>
              </a:tr>
              <a:tr h="379245">
                <a:tc>
                  <a:txBody>
                    <a:bodyPr/>
                    <a:lstStyle/>
                    <a:p>
                      <a:pPr algn="ctr" fontAlgn="t"/>
                      <a:r>
                        <a:rPr lang="ar-SA" sz="2000">
                          <a:effectLst/>
                        </a:rPr>
                        <a:t>الأسبوع   6</a:t>
                      </a:r>
                    </a:p>
                  </a:txBody>
                  <a:tcPr marL="19960" marR="19960" marT="9980" marB="9980"/>
                </a:tc>
                <a:tc>
                  <a:txBody>
                    <a:bodyPr/>
                    <a:lstStyle/>
                    <a:p>
                      <a:pPr algn="ctr" fontAlgn="t"/>
                      <a:r>
                        <a:rPr lang="ar-SA" sz="2400">
                          <a:effectLst/>
                        </a:rPr>
                        <a:t>محاضرة 5 + اختبار قصير + حلقة نقاش</a:t>
                      </a:r>
                      <a:endParaRPr lang="en-US" sz="2400">
                        <a:effectLst/>
                      </a:endParaRPr>
                    </a:p>
                  </a:txBody>
                  <a:tcPr marL="19960" marR="19960" marT="9980" marB="9980"/>
                </a:tc>
                <a:extLst>
                  <a:ext uri="{0D108BD9-81ED-4DB2-BD59-A6C34878D82A}">
                    <a16:rowId xmlns:a16="http://schemas.microsoft.com/office/drawing/2014/main" val="1734459756"/>
                  </a:ext>
                </a:extLst>
              </a:tr>
              <a:tr h="379245">
                <a:tc>
                  <a:txBody>
                    <a:bodyPr/>
                    <a:lstStyle/>
                    <a:p>
                      <a:pPr algn="ctr" fontAlgn="t"/>
                      <a:r>
                        <a:rPr lang="ar-SA" sz="2000">
                          <a:effectLst/>
                        </a:rPr>
                        <a:t>الأسبوع   7</a:t>
                      </a:r>
                    </a:p>
                  </a:txBody>
                  <a:tcPr marL="19960" marR="19960" marT="9980" marB="9980"/>
                </a:tc>
                <a:tc>
                  <a:txBody>
                    <a:bodyPr/>
                    <a:lstStyle/>
                    <a:p>
                      <a:pPr algn="ctr" fontAlgn="t"/>
                      <a:r>
                        <a:rPr lang="ar-SA" sz="2400" dirty="0">
                          <a:effectLst/>
                        </a:rPr>
                        <a:t>محاضرة 6 + اختبار قصير + حلقة نقاش</a:t>
                      </a:r>
                      <a:endParaRPr lang="en-US" sz="2400" dirty="0">
                        <a:effectLst/>
                      </a:endParaRPr>
                    </a:p>
                  </a:txBody>
                  <a:tcPr marL="19960" marR="19960" marT="9980" marB="9980"/>
                </a:tc>
                <a:extLst>
                  <a:ext uri="{0D108BD9-81ED-4DB2-BD59-A6C34878D82A}">
                    <a16:rowId xmlns:a16="http://schemas.microsoft.com/office/drawing/2014/main" val="1294064369"/>
                  </a:ext>
                </a:extLst>
              </a:tr>
              <a:tr h="379245">
                <a:tc>
                  <a:txBody>
                    <a:bodyPr/>
                    <a:lstStyle/>
                    <a:p>
                      <a:pPr algn="ctr" fontAlgn="t"/>
                      <a:r>
                        <a:rPr lang="ar-SA" sz="2000">
                          <a:effectLst/>
                        </a:rPr>
                        <a:t>الأسبوع  8</a:t>
                      </a:r>
                    </a:p>
                  </a:txBody>
                  <a:tcPr marL="19960" marR="19960" marT="9980" marB="9980"/>
                </a:tc>
                <a:tc>
                  <a:txBody>
                    <a:bodyPr/>
                    <a:lstStyle/>
                    <a:p>
                      <a:pPr algn="ctr" fontAlgn="t"/>
                      <a:r>
                        <a:rPr lang="ar-SA" sz="2400" dirty="0">
                          <a:effectLst/>
                        </a:rPr>
                        <a:t>محاضرة 7 + اختبار قصير + حلقة نقاش</a:t>
                      </a:r>
                      <a:endParaRPr lang="en-US" sz="2400" dirty="0">
                        <a:effectLst/>
                      </a:endParaRPr>
                    </a:p>
                  </a:txBody>
                  <a:tcPr marL="19960" marR="19960" marT="9980" marB="9980"/>
                </a:tc>
                <a:extLst>
                  <a:ext uri="{0D108BD9-81ED-4DB2-BD59-A6C34878D82A}">
                    <a16:rowId xmlns:a16="http://schemas.microsoft.com/office/drawing/2014/main" val="3005100524"/>
                  </a:ext>
                </a:extLst>
              </a:tr>
              <a:tr h="379245">
                <a:tc>
                  <a:txBody>
                    <a:bodyPr/>
                    <a:lstStyle/>
                    <a:p>
                      <a:pPr algn="ctr" fontAlgn="t"/>
                      <a:r>
                        <a:rPr lang="ar-SA" sz="2000">
                          <a:effectLst/>
                        </a:rPr>
                        <a:t>الأسبوع  9</a:t>
                      </a:r>
                    </a:p>
                  </a:txBody>
                  <a:tcPr marL="19960" marR="19960" marT="9980" marB="9980"/>
                </a:tc>
                <a:tc>
                  <a:txBody>
                    <a:bodyPr/>
                    <a:lstStyle/>
                    <a:p>
                      <a:pPr algn="ctr" fontAlgn="t"/>
                      <a:r>
                        <a:rPr lang="ar-SA" sz="2400" dirty="0">
                          <a:effectLst/>
                        </a:rPr>
                        <a:t>محاضرة 8 + اختبار قصير + حلقة نقاش</a:t>
                      </a:r>
                      <a:endParaRPr lang="en-US" sz="2400" dirty="0">
                        <a:effectLst/>
                      </a:endParaRPr>
                    </a:p>
                  </a:txBody>
                  <a:tcPr marL="19960" marR="19960" marT="9980" marB="9980"/>
                </a:tc>
                <a:extLst>
                  <a:ext uri="{0D108BD9-81ED-4DB2-BD59-A6C34878D82A}">
                    <a16:rowId xmlns:a16="http://schemas.microsoft.com/office/drawing/2014/main" val="2885058090"/>
                  </a:ext>
                </a:extLst>
              </a:tr>
              <a:tr h="379245">
                <a:tc>
                  <a:txBody>
                    <a:bodyPr/>
                    <a:lstStyle/>
                    <a:p>
                      <a:pPr algn="ctr" fontAlgn="t"/>
                      <a:r>
                        <a:rPr lang="ar-SA" sz="2000">
                          <a:effectLst/>
                        </a:rPr>
                        <a:t>الأسبوع  10</a:t>
                      </a:r>
                    </a:p>
                  </a:txBody>
                  <a:tcPr marL="19960" marR="19960" marT="9980" marB="9980"/>
                </a:tc>
                <a:tc>
                  <a:txBody>
                    <a:bodyPr/>
                    <a:lstStyle/>
                    <a:p>
                      <a:pPr algn="ctr" fontAlgn="t"/>
                      <a:r>
                        <a:rPr lang="ar-SA" sz="2400" dirty="0">
                          <a:effectLst/>
                        </a:rPr>
                        <a:t>محاضرة 9 + اختبار قصير + حلقة نقاش</a:t>
                      </a:r>
                      <a:endParaRPr lang="en-US" sz="2400" dirty="0">
                        <a:effectLst/>
                      </a:endParaRPr>
                    </a:p>
                  </a:txBody>
                  <a:tcPr marL="19960" marR="19960" marT="9980" marB="9980"/>
                </a:tc>
                <a:extLst>
                  <a:ext uri="{0D108BD9-81ED-4DB2-BD59-A6C34878D82A}">
                    <a16:rowId xmlns:a16="http://schemas.microsoft.com/office/drawing/2014/main" val="2324952706"/>
                  </a:ext>
                </a:extLst>
              </a:tr>
              <a:tr h="379245">
                <a:tc>
                  <a:txBody>
                    <a:bodyPr/>
                    <a:lstStyle/>
                    <a:p>
                      <a:pPr algn="ctr" fontAlgn="t"/>
                      <a:r>
                        <a:rPr lang="ar-SA" sz="2000">
                          <a:effectLst/>
                        </a:rPr>
                        <a:t>الأسبوع  11</a:t>
                      </a:r>
                    </a:p>
                  </a:txBody>
                  <a:tcPr marL="19960" marR="19960" marT="9980" marB="9980"/>
                </a:tc>
                <a:tc>
                  <a:txBody>
                    <a:bodyPr/>
                    <a:lstStyle/>
                    <a:p>
                      <a:pPr algn="ctr" fontAlgn="t"/>
                      <a:r>
                        <a:rPr lang="ar-SA" sz="2400" dirty="0">
                          <a:effectLst/>
                        </a:rPr>
                        <a:t>محاضرة 10 + اختبار قصير + حلقة نقاش</a:t>
                      </a:r>
                      <a:endParaRPr lang="en-US" sz="2400" dirty="0">
                        <a:effectLst/>
                      </a:endParaRPr>
                    </a:p>
                  </a:txBody>
                  <a:tcPr marL="19960" marR="19960" marT="9980" marB="9980"/>
                </a:tc>
                <a:extLst>
                  <a:ext uri="{0D108BD9-81ED-4DB2-BD59-A6C34878D82A}">
                    <a16:rowId xmlns:a16="http://schemas.microsoft.com/office/drawing/2014/main" val="1201951985"/>
                  </a:ext>
                </a:extLst>
              </a:tr>
              <a:tr h="139722">
                <a:tc>
                  <a:txBody>
                    <a:bodyPr/>
                    <a:lstStyle/>
                    <a:p>
                      <a:pPr algn="ctr" fontAlgn="t"/>
                      <a:r>
                        <a:rPr lang="ar-SA" sz="2000" b="1">
                          <a:effectLst/>
                        </a:rPr>
                        <a:t>الأسبوع</a:t>
                      </a:r>
                      <a:r>
                        <a:rPr lang="ar-SA" sz="2000">
                          <a:effectLst/>
                        </a:rPr>
                        <a:t> </a:t>
                      </a:r>
                      <a:r>
                        <a:rPr lang="ar-SA" sz="2000" b="1">
                          <a:effectLst/>
                        </a:rPr>
                        <a:t> 12</a:t>
                      </a:r>
                      <a:endParaRPr lang="ar-SA" sz="2000">
                        <a:effectLst/>
                      </a:endParaRPr>
                    </a:p>
                  </a:txBody>
                  <a:tcPr marL="19960" marR="19960" marT="9980" marB="9980"/>
                </a:tc>
                <a:tc>
                  <a:txBody>
                    <a:bodyPr/>
                    <a:lstStyle/>
                    <a:p>
                      <a:pPr algn="ctr" fontAlgn="t"/>
                      <a:r>
                        <a:rPr lang="ar-SA" sz="2400" b="1">
                          <a:effectLst/>
                        </a:rPr>
                        <a:t>حلقة نقاش</a:t>
                      </a:r>
                      <a:endParaRPr lang="en-US" sz="1050">
                        <a:effectLst/>
                      </a:endParaRPr>
                    </a:p>
                  </a:txBody>
                  <a:tcPr marL="19960" marR="19960" marT="9980" marB="9980">
                    <a:lnR w="9525" cap="flat" cmpd="sng" algn="ctr">
                      <a:solidFill>
                        <a:srgbClr val="DEE2E6"/>
                      </a:solidFill>
                      <a:prstDash val="solid"/>
                      <a:round/>
                      <a:headEnd type="none" w="med" len="med"/>
                      <a:tailEnd type="none" w="med" len="med"/>
                    </a:lnR>
                    <a:lnB w="9525" cap="flat" cmpd="sng" algn="ctr">
                      <a:solidFill>
                        <a:srgbClr val="DEE2E6"/>
                      </a:solidFill>
                      <a:prstDash val="solid"/>
                      <a:round/>
                      <a:headEnd type="none" w="med" len="med"/>
                      <a:tailEnd type="none" w="med" len="med"/>
                    </a:lnB>
                    <a:solidFill>
                      <a:srgbClr val="FFFFFF"/>
                    </a:solidFill>
                  </a:tcPr>
                </a:tc>
                <a:extLst>
                  <a:ext uri="{0D108BD9-81ED-4DB2-BD59-A6C34878D82A}">
                    <a16:rowId xmlns:a16="http://schemas.microsoft.com/office/drawing/2014/main" val="28577955"/>
                  </a:ext>
                </a:extLst>
              </a:tr>
              <a:tr h="199603">
                <a:tc>
                  <a:txBody>
                    <a:bodyPr/>
                    <a:lstStyle/>
                    <a:p>
                      <a:pPr algn="ctr" fontAlgn="t"/>
                      <a:r>
                        <a:rPr lang="ar-SA" sz="2000" b="1">
                          <a:effectLst/>
                        </a:rPr>
                        <a:t>الأسبوع</a:t>
                      </a:r>
                      <a:r>
                        <a:rPr lang="ar-SA" sz="2000">
                          <a:effectLst/>
                        </a:rPr>
                        <a:t> </a:t>
                      </a:r>
                      <a:r>
                        <a:rPr lang="ar-SA" sz="2000" b="1">
                          <a:effectLst/>
                        </a:rPr>
                        <a:t> 13</a:t>
                      </a:r>
                      <a:endParaRPr lang="ar-SA" sz="2000">
                        <a:effectLst/>
                      </a:endParaRPr>
                    </a:p>
                  </a:txBody>
                  <a:tcPr marL="19960" marR="19960" marT="9980" marB="9980"/>
                </a:tc>
                <a:tc>
                  <a:txBody>
                    <a:bodyPr/>
                    <a:lstStyle/>
                    <a:p>
                      <a:pPr algn="ctr" fontAlgn="t"/>
                      <a:r>
                        <a:rPr lang="ar-SA" sz="2400" b="1" dirty="0">
                          <a:effectLst/>
                        </a:rPr>
                        <a:t>الاختبارات النهائية</a:t>
                      </a:r>
                      <a:endParaRPr lang="en-US" sz="1050" dirty="0">
                        <a:effectLst/>
                      </a:endParaRPr>
                    </a:p>
                  </a:txBody>
                  <a:tcPr marL="19960" marR="19960" marT="9980" marB="9980">
                    <a:lnR w="9525" cap="flat" cmpd="sng" algn="ctr">
                      <a:solidFill>
                        <a:srgbClr val="DEE2E6"/>
                      </a:solidFill>
                      <a:prstDash val="solid"/>
                      <a:round/>
                      <a:headEnd type="none" w="med" len="med"/>
                      <a:tailEnd type="none" w="med" len="med"/>
                    </a:lnR>
                    <a:lnT w="9525" cap="flat" cmpd="sng" algn="ctr">
                      <a:solidFill>
                        <a:srgbClr val="DEE2E6"/>
                      </a:solidFill>
                      <a:prstDash val="solid"/>
                      <a:round/>
                      <a:headEnd type="none" w="med" len="med"/>
                      <a:tailEnd type="none" w="med" len="med"/>
                    </a:lnT>
                    <a:lnB w="9525" cap="flat" cmpd="sng" algn="ctr">
                      <a:solidFill>
                        <a:srgbClr val="DEE2E6"/>
                      </a:solidFill>
                      <a:prstDash val="solid"/>
                      <a:round/>
                      <a:headEnd type="none" w="med" len="med"/>
                      <a:tailEnd type="none" w="med" len="med"/>
                    </a:lnB>
                    <a:solidFill>
                      <a:srgbClr val="FFFFFF"/>
                    </a:solidFill>
                  </a:tcPr>
                </a:tc>
                <a:extLst>
                  <a:ext uri="{0D108BD9-81ED-4DB2-BD59-A6C34878D82A}">
                    <a16:rowId xmlns:a16="http://schemas.microsoft.com/office/drawing/2014/main" val="3200333787"/>
                  </a:ext>
                </a:extLst>
              </a:tr>
            </a:tbl>
          </a:graphicData>
        </a:graphic>
      </p:graphicFrame>
    </p:spTree>
    <p:extLst>
      <p:ext uri="{BB962C8B-B14F-4D97-AF65-F5344CB8AC3E}">
        <p14:creationId xmlns:p14="http://schemas.microsoft.com/office/powerpoint/2010/main" val="42557812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01877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Quizzes &amp; Exams</a:t>
            </a:r>
          </a:p>
        </p:txBody>
      </p:sp>
      <p:sp>
        <p:nvSpPr>
          <p:cNvPr id="9" name="TextBox 8"/>
          <p:cNvSpPr txBox="1"/>
          <p:nvPr/>
        </p:nvSpPr>
        <p:spPr>
          <a:xfrm>
            <a:off x="300868" y="1190831"/>
            <a:ext cx="11251805" cy="456343"/>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a:t>
            </a:r>
          </a:p>
        </p:txBody>
      </p:sp>
      <p:pic>
        <p:nvPicPr>
          <p:cNvPr id="8" name="Picture 7">
            <a:extLst>
              <a:ext uri="{FF2B5EF4-FFF2-40B4-BE49-F238E27FC236}">
                <a16:creationId xmlns:a16="http://schemas.microsoft.com/office/drawing/2014/main" id="{3214D1EF-9F04-6A62-13DE-8100BD4FF5DD}"/>
              </a:ext>
            </a:extLst>
          </p:cNvPr>
          <p:cNvPicPr>
            <a:picLocks noChangeAspect="1"/>
          </p:cNvPicPr>
          <p:nvPr/>
        </p:nvPicPr>
        <p:blipFill rotWithShape="1">
          <a:blip r:embed="rId6"/>
          <a:srcRect t="5105"/>
          <a:stretch/>
        </p:blipFill>
        <p:spPr>
          <a:xfrm>
            <a:off x="1874165" y="1795472"/>
            <a:ext cx="8623659" cy="2844545"/>
          </a:xfrm>
          <a:prstGeom prst="rect">
            <a:avLst/>
          </a:prstGeom>
        </p:spPr>
      </p:pic>
    </p:spTree>
    <p:extLst>
      <p:ext uri="{BB962C8B-B14F-4D97-AF65-F5344CB8AC3E}">
        <p14:creationId xmlns:p14="http://schemas.microsoft.com/office/powerpoint/2010/main" val="3812640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F2F8659-8F58-C3DB-EEC4-86AFF77CB7E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6382" y="0"/>
            <a:ext cx="12099235" cy="6675645"/>
          </a:xfrm>
        </p:spPr>
      </p:pic>
    </p:spTree>
    <p:extLst>
      <p:ext uri="{BB962C8B-B14F-4D97-AF65-F5344CB8AC3E}">
        <p14:creationId xmlns:p14="http://schemas.microsoft.com/office/powerpoint/2010/main" val="15377835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pic>
        <p:nvPicPr>
          <p:cNvPr id="100" name="Google Shape;100;p2"/>
          <p:cNvPicPr preferRelativeResize="0"/>
          <p:nvPr/>
        </p:nvPicPr>
        <p:blipFill rotWithShape="1">
          <a:blip r:embed="rId3">
            <a:alphaModFix/>
          </a:blip>
          <a:srcRect/>
          <a:stretch/>
        </p:blipFill>
        <p:spPr>
          <a:xfrm>
            <a:off x="-71964" y="-117903"/>
            <a:ext cx="12335929" cy="6997397"/>
          </a:xfrm>
          <a:prstGeom prst="rect">
            <a:avLst/>
          </a:prstGeom>
          <a:noFill/>
          <a:ln>
            <a:noFill/>
          </a:ln>
        </p:spPr>
      </p:pic>
      <p:pic>
        <p:nvPicPr>
          <p:cNvPr id="102" name="Google Shape;102;p2"/>
          <p:cNvPicPr preferRelativeResize="0"/>
          <p:nvPr/>
        </p:nvPicPr>
        <p:blipFill rotWithShape="1">
          <a:blip r:embed="rId4">
            <a:alphaModFix/>
          </a:blip>
          <a:srcRect/>
          <a:stretch/>
        </p:blipFill>
        <p:spPr>
          <a:xfrm>
            <a:off x="5814368" y="-101602"/>
            <a:ext cx="5721151" cy="6563668"/>
          </a:xfrm>
          <a:prstGeom prst="rect">
            <a:avLst/>
          </a:prstGeom>
          <a:noFill/>
          <a:ln>
            <a:noFill/>
          </a:ln>
        </p:spPr>
      </p:pic>
      <p:pic>
        <p:nvPicPr>
          <p:cNvPr id="107" name="Google Shape;107;p2"/>
          <p:cNvPicPr preferRelativeResize="0"/>
          <p:nvPr/>
        </p:nvPicPr>
        <p:blipFill rotWithShape="1">
          <a:blip r:embed="rId5">
            <a:alphaModFix/>
          </a:blip>
          <a:srcRect/>
          <a:stretch/>
        </p:blipFill>
        <p:spPr>
          <a:xfrm rot="10800000">
            <a:off x="9143999" y="1536303"/>
            <a:ext cx="3200599" cy="4057730"/>
          </a:xfrm>
          <a:prstGeom prst="rect">
            <a:avLst/>
          </a:prstGeom>
          <a:noFill/>
          <a:ln>
            <a:noFill/>
          </a:ln>
        </p:spPr>
      </p:pic>
      <p:pic>
        <p:nvPicPr>
          <p:cNvPr id="103" name="Google Shape;103;p2"/>
          <p:cNvPicPr preferRelativeResize="0"/>
          <p:nvPr/>
        </p:nvPicPr>
        <p:blipFill rotWithShape="1">
          <a:blip r:embed="rId6">
            <a:alphaModFix/>
          </a:blip>
          <a:srcRect/>
          <a:stretch/>
        </p:blipFill>
        <p:spPr>
          <a:xfrm>
            <a:off x="2180177" y="-51086"/>
            <a:ext cx="5811489" cy="1243630"/>
          </a:xfrm>
          <a:prstGeom prst="rect">
            <a:avLst/>
          </a:prstGeom>
          <a:noFill/>
          <a:ln>
            <a:noFill/>
          </a:ln>
        </p:spPr>
      </p:pic>
      <p:sp>
        <p:nvSpPr>
          <p:cNvPr id="105" name="Google Shape;105;p2"/>
          <p:cNvSpPr txBox="1"/>
          <p:nvPr/>
        </p:nvSpPr>
        <p:spPr>
          <a:xfrm>
            <a:off x="1451731" y="170639"/>
            <a:ext cx="6423220" cy="80017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800" b="1" dirty="0">
                <a:solidFill>
                  <a:schemeClr val="lt1"/>
                </a:solidFill>
                <a:latin typeface="Arial" panose="020B0604020202020204" pitchFamily="34" charset="0"/>
                <a:cs typeface="Arial" panose="020B0604020202020204" pitchFamily="34" charset="0"/>
                <a:sym typeface="Tajawal Medium"/>
              </a:rPr>
              <a:t>الأعمال وتوزيع الدرجات</a:t>
            </a:r>
            <a:endParaRPr lang="en-US" sz="2800" b="1" dirty="0">
              <a:solidFill>
                <a:srgbClr val="FF9518"/>
              </a:solidFill>
              <a:latin typeface="Arial" panose="020B0604020202020204" pitchFamily="34" charset="0"/>
              <a:cs typeface="Arial" panose="020B0604020202020204" pitchFamily="34" charset="0"/>
            </a:endParaRPr>
          </a:p>
          <a:p>
            <a:endParaRPr b="1" dirty="0"/>
          </a:p>
        </p:txBody>
      </p:sp>
      <p:sp>
        <p:nvSpPr>
          <p:cNvPr id="108" name="Google Shape;108;p2"/>
          <p:cNvSpPr txBox="1"/>
          <p:nvPr/>
        </p:nvSpPr>
        <p:spPr>
          <a:xfrm>
            <a:off x="8799998" y="2890411"/>
            <a:ext cx="3828190" cy="107717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3200" b="1" dirty="0">
                <a:solidFill>
                  <a:srgbClr val="002060"/>
                </a:solidFill>
                <a:latin typeface="Arial" panose="020B0604020202020204" pitchFamily="34" charset="0"/>
                <a:ea typeface="Tajawal Medium"/>
                <a:cs typeface="Arial" panose="020B0604020202020204" pitchFamily="34" charset="0"/>
                <a:sym typeface="Tajawal Medium"/>
              </a:rPr>
              <a:t>أعمال الفصل الدراسي</a:t>
            </a:r>
            <a:endParaRPr lang="en-US" sz="3200" b="1" dirty="0">
              <a:solidFill>
                <a:srgbClr val="002060"/>
              </a:solidFill>
              <a:latin typeface="Arial" panose="020B0604020202020204" pitchFamily="34" charset="0"/>
              <a:ea typeface="Tajawal Medium"/>
              <a:cs typeface="Arial" panose="020B0604020202020204" pitchFamily="34" charset="0"/>
              <a:sym typeface="Tajawal Medium"/>
            </a:endParaRPr>
          </a:p>
          <a:p>
            <a:pPr lvl="0" algn="ctr"/>
            <a:endParaRPr lang="en-US" sz="3200" b="1" dirty="0">
              <a:solidFill>
                <a:srgbClr val="002060"/>
              </a:solidFill>
              <a:latin typeface="Arial" panose="020B0604020202020204" pitchFamily="34" charset="0"/>
              <a:ea typeface="Tajawal Medium"/>
              <a:cs typeface="Arial" panose="020B0604020202020204" pitchFamily="34" charset="0"/>
              <a:sym typeface="Tajawal Medium"/>
            </a:endParaRPr>
          </a:p>
        </p:txBody>
      </p:sp>
      <p:sp>
        <p:nvSpPr>
          <p:cNvPr id="16" name="Google Shape;108;p2"/>
          <p:cNvSpPr txBox="1"/>
          <p:nvPr/>
        </p:nvSpPr>
        <p:spPr>
          <a:xfrm>
            <a:off x="2614463" y="4100891"/>
            <a:ext cx="4341765" cy="1261844"/>
          </a:xfrm>
          <a:prstGeom prst="rect">
            <a:avLst/>
          </a:prstGeom>
          <a:noFill/>
          <a:ln>
            <a:noFill/>
          </a:ln>
        </p:spPr>
        <p:txBody>
          <a:bodyPr spcFirstLastPara="1" wrap="square" lIns="91425" tIns="45700" rIns="91425" bIns="45700" anchor="t" anchorCtr="0">
            <a:spAutoFit/>
          </a:bodyPr>
          <a:lstStyle/>
          <a:p>
            <a:pPr lvl="0"/>
            <a:endParaRPr lang="en-GB" sz="2000" dirty="0">
              <a:solidFill>
                <a:schemeClr val="lt1"/>
              </a:solidFill>
              <a:latin typeface="Tajawal Medium"/>
              <a:ea typeface="Tajawal Medium"/>
              <a:cs typeface="Tajawal Medium"/>
              <a:sym typeface="Tajawal Medium"/>
            </a:endParaRPr>
          </a:p>
          <a:p>
            <a:pPr lvl="0"/>
            <a:r>
              <a:rPr lang="en-US" sz="2400" b="1" dirty="0">
                <a:solidFill>
                  <a:schemeClr val="bg1"/>
                </a:solidFill>
                <a:latin typeface="Arial" panose="020B0604020202020204" pitchFamily="34" charset="0"/>
                <a:ea typeface="Tajawal Medium"/>
                <a:cs typeface="Arial" panose="020B0604020202020204" pitchFamily="34" charset="0"/>
                <a:sym typeface="Tajawal Medium"/>
              </a:rPr>
              <a:t>Experiences:</a:t>
            </a:r>
          </a:p>
          <a:p>
            <a:pPr marL="285750" lvl="0" indent="-285750">
              <a:buFont typeface="Arial" panose="020B0604020202020204" pitchFamily="34" charset="0"/>
              <a:buChar char="•"/>
            </a:pPr>
            <a:r>
              <a:rPr lang="en-US" sz="1600" dirty="0">
                <a:solidFill>
                  <a:schemeClr val="bg1"/>
                </a:solidFill>
                <a:latin typeface="Arial" panose="020B0604020202020204" pitchFamily="34" charset="0"/>
                <a:ea typeface="Tajawal Medium"/>
                <a:cs typeface="Arial" panose="020B0604020202020204" pitchFamily="34" charset="0"/>
                <a:sym typeface="Tajawal Medium"/>
              </a:rPr>
              <a:t>Teaching different courses in management</a:t>
            </a:r>
          </a:p>
          <a:p>
            <a:pPr marL="285750" lvl="0" indent="-285750">
              <a:buFont typeface="Arial" panose="020B0604020202020204" pitchFamily="34" charset="0"/>
              <a:buChar char="•"/>
            </a:pPr>
            <a:r>
              <a:rPr lang="en-US" sz="1600" dirty="0">
                <a:solidFill>
                  <a:schemeClr val="bg1"/>
                </a:solidFill>
                <a:latin typeface="Arial" panose="020B0604020202020204" pitchFamily="34" charset="0"/>
                <a:ea typeface="Tajawal Medium"/>
                <a:cs typeface="Arial" panose="020B0604020202020204" pitchFamily="34" charset="0"/>
                <a:sym typeface="Tajawal Medium"/>
              </a:rPr>
              <a:t>Teaching research methodology</a:t>
            </a:r>
          </a:p>
        </p:txBody>
      </p:sp>
      <p:pic>
        <p:nvPicPr>
          <p:cNvPr id="106" name="Google Shape;106;p2"/>
          <p:cNvPicPr preferRelativeResize="0"/>
          <p:nvPr/>
        </p:nvPicPr>
        <p:blipFill rotWithShape="1">
          <a:blip r:embed="rId7">
            <a:alphaModFix/>
          </a:blip>
          <a:srcRect/>
          <a:stretch/>
        </p:blipFill>
        <p:spPr>
          <a:xfrm>
            <a:off x="11013305" y="5926590"/>
            <a:ext cx="1330599" cy="914681"/>
          </a:xfrm>
          <a:prstGeom prst="rect">
            <a:avLst/>
          </a:prstGeom>
          <a:noFill/>
          <a:ln>
            <a:noFill/>
          </a:ln>
        </p:spPr>
      </p:pic>
      <p:pic>
        <p:nvPicPr>
          <p:cNvPr id="2" name="Picture 1">
            <a:extLst>
              <a:ext uri="{FF2B5EF4-FFF2-40B4-BE49-F238E27FC236}">
                <a16:creationId xmlns:a16="http://schemas.microsoft.com/office/drawing/2014/main" id="{B42BF9C0-AF5C-025F-28AD-40AAE740F670}"/>
              </a:ext>
            </a:extLst>
          </p:cNvPr>
          <p:cNvPicPr>
            <a:picLocks noChangeAspect="1"/>
          </p:cNvPicPr>
          <p:nvPr/>
        </p:nvPicPr>
        <p:blipFill>
          <a:blip r:embed="rId8"/>
          <a:stretch>
            <a:fillRect/>
          </a:stretch>
        </p:blipFill>
        <p:spPr>
          <a:xfrm>
            <a:off x="-71964" y="1089604"/>
            <a:ext cx="9215963" cy="5856707"/>
          </a:xfrm>
          <a:prstGeom prst="rect">
            <a:avLst/>
          </a:prstGeom>
        </p:spPr>
      </p:pic>
    </p:spTree>
    <p:extLst>
      <p:ext uri="{BB962C8B-B14F-4D97-AF65-F5344CB8AC3E}">
        <p14:creationId xmlns:p14="http://schemas.microsoft.com/office/powerpoint/2010/main" val="37016933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87462" y="397229"/>
            <a:ext cx="7736427" cy="840667"/>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4911" y="543490"/>
            <a:ext cx="324479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Course Description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1237896"/>
            <a:ext cx="3179850" cy="4089478"/>
          </a:xfrm>
          <a:prstGeom prst="rect">
            <a:avLst/>
          </a:prstGeom>
        </p:spPr>
      </p:pic>
      <p:sp>
        <p:nvSpPr>
          <p:cNvPr id="19" name="TextBox 18"/>
          <p:cNvSpPr txBox="1"/>
          <p:nvPr/>
        </p:nvSpPr>
        <p:spPr>
          <a:xfrm>
            <a:off x="457609" y="1637197"/>
            <a:ext cx="7662008" cy="3690177"/>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Credit Hours: 3 credit hours </a:t>
            </a:r>
          </a:p>
          <a:p>
            <a:pPr marL="342900" indent="-34290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The materials and reference for this course will be:</a:t>
            </a:r>
          </a:p>
          <a:p>
            <a:pPr marL="342900" indent="-342900" algn="just">
              <a:lnSpc>
                <a:spcPct val="200000"/>
              </a:lnSpc>
              <a:buFont typeface="Wingdings" panose="05000000000000000000" pitchFamily="2" charset="2"/>
              <a:buChar char="§"/>
            </a:pPr>
            <a:r>
              <a:rPr lang="en-US" sz="2000" dirty="0">
                <a:solidFill>
                  <a:srgbClr val="0A1F61"/>
                </a:solidFill>
                <a:latin typeface="Tajawal ExtraBold" panose="00000800000000000000" pitchFamily="2" charset="-78"/>
                <a:cs typeface="Tajawal ExtraBold" panose="00000800000000000000" pitchFamily="2" charset="-78"/>
              </a:rPr>
              <a:t>The textbook.</a:t>
            </a:r>
          </a:p>
          <a:p>
            <a:pPr marL="342900" indent="-342900" algn="just">
              <a:lnSpc>
                <a:spcPct val="200000"/>
              </a:lnSpc>
              <a:buFont typeface="Wingdings" panose="05000000000000000000" pitchFamily="2" charset="2"/>
              <a:buChar char="§"/>
            </a:pPr>
            <a:r>
              <a:rPr lang="en-US" sz="2000" dirty="0">
                <a:solidFill>
                  <a:srgbClr val="0A1F61"/>
                </a:solidFill>
                <a:latin typeface="Tajawal ExtraBold" panose="00000800000000000000" pitchFamily="2" charset="-78"/>
                <a:cs typeface="Tajawal ExtraBold" panose="00000800000000000000" pitchFamily="2" charset="-78"/>
              </a:rPr>
              <a:t>Lecture notes and slides.</a:t>
            </a:r>
          </a:p>
          <a:p>
            <a:pPr marL="342900" indent="-34290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Required Textbook: Project Management Tools And Techniques by </a:t>
            </a:r>
            <a:r>
              <a:rPr lang="en-US" sz="2000" dirty="0" err="1">
                <a:solidFill>
                  <a:srgbClr val="0A1F61"/>
                </a:solidFill>
                <a:latin typeface="Tajawal ExtraBold" panose="00000800000000000000" pitchFamily="2" charset="-78"/>
                <a:cs typeface="Tajawal ExtraBold" panose="00000800000000000000" pitchFamily="2" charset="-78"/>
              </a:rPr>
              <a:t>Sater</a:t>
            </a:r>
            <a:r>
              <a:rPr lang="en-US" sz="2000" dirty="0">
                <a:solidFill>
                  <a:srgbClr val="0A1F61"/>
                </a:solidFill>
                <a:latin typeface="Tajawal ExtraBold" panose="00000800000000000000" pitchFamily="2" charset="-78"/>
                <a:cs typeface="Tajawal ExtraBold" panose="00000800000000000000" pitchFamily="2" charset="-78"/>
              </a:rPr>
              <a:t> Carstens; Gary L. Richardson; Ronald B. Smith</a:t>
            </a:r>
          </a:p>
        </p:txBody>
      </p:sp>
      <p:pic>
        <p:nvPicPr>
          <p:cNvPr id="11" name="Picture 10">
            <a:extLst>
              <a:ext uri="{FF2B5EF4-FFF2-40B4-BE49-F238E27FC236}">
                <a16:creationId xmlns:a16="http://schemas.microsoft.com/office/drawing/2014/main" id="{300F6711-6719-E5A2-F147-0D2D74801FB1}"/>
              </a:ext>
            </a:extLst>
          </p:cNvPr>
          <p:cNvPicPr>
            <a:picLocks noChangeAspect="1"/>
          </p:cNvPicPr>
          <p:nvPr/>
        </p:nvPicPr>
        <p:blipFill>
          <a:blip r:embed="rId8"/>
          <a:stretch>
            <a:fillRect/>
          </a:stretch>
        </p:blipFill>
        <p:spPr>
          <a:xfrm>
            <a:off x="8682468" y="1306136"/>
            <a:ext cx="3179850" cy="3891538"/>
          </a:xfrm>
          <a:prstGeom prst="rect">
            <a:avLst/>
          </a:prstGeom>
        </p:spPr>
      </p:pic>
    </p:spTree>
    <p:extLst>
      <p:ext uri="{BB962C8B-B14F-4D97-AF65-F5344CB8AC3E}">
        <p14:creationId xmlns:p14="http://schemas.microsoft.com/office/powerpoint/2010/main" val="30233266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87462" y="397229"/>
            <a:ext cx="7736427" cy="840667"/>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851201" y="554566"/>
            <a:ext cx="252505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Online Lecture</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9" name="TextBox 18"/>
          <p:cNvSpPr txBox="1"/>
          <p:nvPr/>
        </p:nvSpPr>
        <p:spPr>
          <a:xfrm>
            <a:off x="130614" y="1995267"/>
            <a:ext cx="9405559" cy="2193677"/>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Answer your questions/ Inquiries</a:t>
            </a:r>
          </a:p>
          <a:p>
            <a:pPr marL="342900" indent="-34290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Solve different questions/problems related topic</a:t>
            </a:r>
          </a:p>
          <a:p>
            <a:pPr marL="342900" indent="-34290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Provide and discuss your opinion with the instructor/ classmates</a:t>
            </a:r>
          </a:p>
        </p:txBody>
      </p:sp>
    </p:spTree>
    <p:extLst>
      <p:ext uri="{BB962C8B-B14F-4D97-AF65-F5344CB8AC3E}">
        <p14:creationId xmlns:p14="http://schemas.microsoft.com/office/powerpoint/2010/main" val="2416129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87462" y="397229"/>
            <a:ext cx="7736427" cy="840667"/>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851201" y="554566"/>
            <a:ext cx="31229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Course Objectives</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9" name="TextBox 18"/>
          <p:cNvSpPr txBox="1"/>
          <p:nvPr/>
        </p:nvSpPr>
        <p:spPr>
          <a:xfrm>
            <a:off x="428409" y="1778766"/>
            <a:ext cx="9405559" cy="2193677"/>
          </a:xfrm>
          <a:prstGeom prst="rect">
            <a:avLst/>
          </a:prstGeom>
          <a:noFill/>
        </p:spPr>
        <p:txBody>
          <a:bodyPr wrap="square" rtlCol="0">
            <a:spAutoFit/>
          </a:bodyPr>
          <a:lstStyle/>
          <a:p>
            <a:pPr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This course aims to teach students how to: </a:t>
            </a:r>
          </a:p>
          <a:p>
            <a:pPr marL="285750" indent="-28575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Use variety of project management tools and data collection tools. </a:t>
            </a:r>
          </a:p>
          <a:p>
            <a:pPr marL="285750" indent="-28575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Be able to increase your project management effectiveness.</a:t>
            </a:r>
          </a:p>
        </p:txBody>
      </p:sp>
    </p:spTree>
    <p:extLst>
      <p:ext uri="{BB962C8B-B14F-4D97-AF65-F5344CB8AC3E}">
        <p14:creationId xmlns:p14="http://schemas.microsoft.com/office/powerpoint/2010/main" val="1259445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pic>
        <p:nvPicPr>
          <p:cNvPr id="100" name="Google Shape;100;p2"/>
          <p:cNvPicPr preferRelativeResize="0"/>
          <p:nvPr/>
        </p:nvPicPr>
        <p:blipFill rotWithShape="1">
          <a:blip r:embed="rId3">
            <a:alphaModFix/>
          </a:blip>
          <a:srcRect/>
          <a:stretch/>
        </p:blipFill>
        <p:spPr>
          <a:xfrm>
            <a:off x="-71964" y="-117903"/>
            <a:ext cx="12335929" cy="6997397"/>
          </a:xfrm>
          <a:prstGeom prst="rect">
            <a:avLst/>
          </a:prstGeom>
          <a:noFill/>
          <a:ln>
            <a:noFill/>
          </a:ln>
        </p:spPr>
      </p:pic>
      <p:pic>
        <p:nvPicPr>
          <p:cNvPr id="103" name="Google Shape;103;p2"/>
          <p:cNvPicPr preferRelativeResize="0"/>
          <p:nvPr/>
        </p:nvPicPr>
        <p:blipFill rotWithShape="1">
          <a:blip r:embed="rId4">
            <a:alphaModFix/>
          </a:blip>
          <a:srcRect/>
          <a:stretch/>
        </p:blipFill>
        <p:spPr>
          <a:xfrm>
            <a:off x="3809354" y="-35276"/>
            <a:ext cx="5811489" cy="1243630"/>
          </a:xfrm>
          <a:prstGeom prst="rect">
            <a:avLst/>
          </a:prstGeom>
          <a:noFill/>
          <a:ln>
            <a:noFill/>
          </a:ln>
        </p:spPr>
      </p:pic>
      <p:sp>
        <p:nvSpPr>
          <p:cNvPr id="105" name="Google Shape;105;p2"/>
          <p:cNvSpPr txBox="1"/>
          <p:nvPr/>
        </p:nvSpPr>
        <p:spPr>
          <a:xfrm>
            <a:off x="3757808" y="24035"/>
            <a:ext cx="5681100" cy="89251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dirty="0">
                <a:solidFill>
                  <a:schemeClr val="lt1"/>
                </a:solidFill>
                <a:latin typeface="Arial" panose="020B0604020202020204" pitchFamily="34" charset="0"/>
                <a:cs typeface="Arial" panose="020B0604020202020204" pitchFamily="34" charset="0"/>
                <a:sym typeface="Tajawal Medium"/>
              </a:rPr>
              <a:t>Reference</a:t>
            </a:r>
            <a:endParaRPr lang="en-US" sz="3200" dirty="0">
              <a:solidFill>
                <a:srgbClr val="FF9518"/>
              </a:solidFill>
              <a:latin typeface="Arial" panose="020B0604020202020204" pitchFamily="34" charset="0"/>
              <a:cs typeface="Arial" panose="020B0604020202020204" pitchFamily="34" charset="0"/>
            </a:endParaRPr>
          </a:p>
          <a:p>
            <a:endParaRPr sz="2000" dirty="0"/>
          </a:p>
        </p:txBody>
      </p:sp>
      <p:sp>
        <p:nvSpPr>
          <p:cNvPr id="108" name="Google Shape;108;p2"/>
          <p:cNvSpPr txBox="1"/>
          <p:nvPr/>
        </p:nvSpPr>
        <p:spPr>
          <a:xfrm>
            <a:off x="2514606" y="2942111"/>
            <a:ext cx="8744006" cy="16927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dirty="0">
                <a:solidFill>
                  <a:schemeClr val="lt1"/>
                </a:solidFill>
                <a:latin typeface="Arial" panose="020B0604020202020204" pitchFamily="34" charset="0"/>
                <a:ea typeface="Tajawal Medium"/>
                <a:cs typeface="Arial" panose="020B0604020202020204" pitchFamily="34" charset="0"/>
                <a:sym typeface="Tajawal Medium"/>
              </a:rPr>
              <a:t>Education:</a:t>
            </a:r>
          </a:p>
          <a:p>
            <a:pPr marL="285750" lvl="0" indent="-285750">
              <a:buFont typeface="Arial" panose="020B0604020202020204" pitchFamily="34" charset="0"/>
              <a:buChar char="•"/>
            </a:pPr>
            <a:r>
              <a:rPr lang="en-US" sz="1600" dirty="0">
                <a:solidFill>
                  <a:schemeClr val="bg1"/>
                </a:solidFill>
                <a:latin typeface="Arial" panose="020B0604020202020204" pitchFamily="34" charset="0"/>
                <a:ea typeface="Tajawal Medium"/>
                <a:cs typeface="Arial" panose="020B0604020202020204" pitchFamily="34" charset="0"/>
                <a:sym typeface="Tajawal Medium"/>
              </a:rPr>
              <a:t>Doctorate of Business Administration2021</a:t>
            </a:r>
          </a:p>
          <a:p>
            <a:pPr marL="285750" lvl="0" indent="-285750">
              <a:buFont typeface="Arial" panose="020B0604020202020204" pitchFamily="34" charset="0"/>
              <a:buChar char="•"/>
            </a:pPr>
            <a:r>
              <a:rPr lang="en-US" sz="1600" dirty="0">
                <a:solidFill>
                  <a:schemeClr val="bg1"/>
                </a:solidFill>
                <a:latin typeface="Arial" panose="020B0604020202020204" pitchFamily="34" charset="0"/>
                <a:ea typeface="Tajawal Medium"/>
                <a:cs typeface="Arial" panose="020B0604020202020204" pitchFamily="34" charset="0"/>
                <a:sym typeface="Tajawal Medium"/>
              </a:rPr>
              <a:t>Master of Business Administration 2016</a:t>
            </a:r>
          </a:p>
          <a:p>
            <a:pPr marL="285750" lvl="0" indent="-285750">
              <a:buFont typeface="Arial" panose="020B0604020202020204" pitchFamily="34" charset="0"/>
              <a:buChar char="•"/>
            </a:pPr>
            <a:r>
              <a:rPr lang="en-US" sz="1600" dirty="0">
                <a:solidFill>
                  <a:schemeClr val="bg1"/>
                </a:solidFill>
                <a:latin typeface="Arial" panose="020B0604020202020204" pitchFamily="34" charset="0"/>
                <a:ea typeface="Tajawal Medium"/>
                <a:cs typeface="Arial" panose="020B0604020202020204" pitchFamily="34" charset="0"/>
                <a:sym typeface="Tajawal Medium"/>
              </a:rPr>
              <a:t>Postgraduate Diploma in Business Administration 2011</a:t>
            </a:r>
          </a:p>
          <a:p>
            <a:pPr marL="285750" lvl="0" indent="-285750">
              <a:buFont typeface="Arial" panose="020B0604020202020204" pitchFamily="34" charset="0"/>
              <a:buChar char="•"/>
            </a:pPr>
            <a:r>
              <a:rPr lang="en-US" sz="1600" dirty="0">
                <a:solidFill>
                  <a:schemeClr val="bg1"/>
                </a:solidFill>
                <a:latin typeface="Arial" panose="020B0604020202020204" pitchFamily="34" charset="0"/>
                <a:ea typeface="Tajawal Medium"/>
                <a:cs typeface="Arial" panose="020B0604020202020204" pitchFamily="34" charset="0"/>
                <a:sym typeface="Tajawal Medium"/>
              </a:rPr>
              <a:t>Bachelor degree in Economics 1999</a:t>
            </a:r>
          </a:p>
          <a:p>
            <a:pPr lvl="0"/>
            <a:endParaRPr lang="en-US" sz="1600" dirty="0">
              <a:solidFill>
                <a:schemeClr val="bg1"/>
              </a:solidFill>
              <a:latin typeface="Arial" panose="020B0604020202020204" pitchFamily="34" charset="0"/>
              <a:ea typeface="Tajawal Medium"/>
              <a:cs typeface="Arial" panose="020B0604020202020204" pitchFamily="34" charset="0"/>
              <a:sym typeface="Tajawal Medium"/>
            </a:endParaRPr>
          </a:p>
        </p:txBody>
      </p:sp>
      <p:sp>
        <p:nvSpPr>
          <p:cNvPr id="16" name="Google Shape;108;p2"/>
          <p:cNvSpPr txBox="1"/>
          <p:nvPr/>
        </p:nvSpPr>
        <p:spPr>
          <a:xfrm>
            <a:off x="2614463" y="4100891"/>
            <a:ext cx="4341765" cy="1261844"/>
          </a:xfrm>
          <a:prstGeom prst="rect">
            <a:avLst/>
          </a:prstGeom>
          <a:noFill/>
          <a:ln>
            <a:noFill/>
          </a:ln>
        </p:spPr>
        <p:txBody>
          <a:bodyPr spcFirstLastPara="1" wrap="square" lIns="91425" tIns="45700" rIns="91425" bIns="45700" anchor="t" anchorCtr="0">
            <a:spAutoFit/>
          </a:bodyPr>
          <a:lstStyle/>
          <a:p>
            <a:pPr lvl="0"/>
            <a:endParaRPr lang="en-GB" sz="2000" dirty="0">
              <a:solidFill>
                <a:schemeClr val="lt1"/>
              </a:solidFill>
              <a:latin typeface="Tajawal Medium"/>
              <a:ea typeface="Tajawal Medium"/>
              <a:cs typeface="Tajawal Medium"/>
              <a:sym typeface="Tajawal Medium"/>
            </a:endParaRPr>
          </a:p>
          <a:p>
            <a:pPr lvl="0"/>
            <a:r>
              <a:rPr lang="en-US" sz="2400" b="1" dirty="0">
                <a:solidFill>
                  <a:schemeClr val="bg1"/>
                </a:solidFill>
                <a:latin typeface="Arial" panose="020B0604020202020204" pitchFamily="34" charset="0"/>
                <a:ea typeface="Tajawal Medium"/>
                <a:cs typeface="Arial" panose="020B0604020202020204" pitchFamily="34" charset="0"/>
                <a:sym typeface="Tajawal Medium"/>
              </a:rPr>
              <a:t>Experiences:</a:t>
            </a:r>
          </a:p>
          <a:p>
            <a:pPr marL="285750" lvl="0" indent="-285750">
              <a:buFont typeface="Arial" panose="020B0604020202020204" pitchFamily="34" charset="0"/>
              <a:buChar char="•"/>
            </a:pPr>
            <a:r>
              <a:rPr lang="en-US" sz="1600" dirty="0">
                <a:solidFill>
                  <a:schemeClr val="bg1"/>
                </a:solidFill>
                <a:latin typeface="Arial" panose="020B0604020202020204" pitchFamily="34" charset="0"/>
                <a:ea typeface="Tajawal Medium"/>
                <a:cs typeface="Arial" panose="020B0604020202020204" pitchFamily="34" charset="0"/>
                <a:sym typeface="Tajawal Medium"/>
              </a:rPr>
              <a:t>Teaching different courses in management</a:t>
            </a:r>
          </a:p>
          <a:p>
            <a:pPr marL="285750" lvl="0" indent="-285750">
              <a:buFont typeface="Arial" panose="020B0604020202020204" pitchFamily="34" charset="0"/>
              <a:buChar char="•"/>
            </a:pPr>
            <a:r>
              <a:rPr lang="en-US" sz="1600" dirty="0">
                <a:solidFill>
                  <a:schemeClr val="bg1"/>
                </a:solidFill>
                <a:latin typeface="Arial" panose="020B0604020202020204" pitchFamily="34" charset="0"/>
                <a:ea typeface="Tajawal Medium"/>
                <a:cs typeface="Arial" panose="020B0604020202020204" pitchFamily="34" charset="0"/>
                <a:sym typeface="Tajawal Medium"/>
              </a:rPr>
              <a:t>Teaching research methodology</a:t>
            </a:r>
          </a:p>
        </p:txBody>
      </p:sp>
      <p:pic>
        <p:nvPicPr>
          <p:cNvPr id="104" name="Google Shape;104;p2"/>
          <p:cNvPicPr preferRelativeResize="0"/>
          <p:nvPr/>
        </p:nvPicPr>
        <p:blipFill rotWithShape="1">
          <a:blip r:embed="rId5">
            <a:alphaModFix/>
          </a:blip>
          <a:srcRect/>
          <a:stretch/>
        </p:blipFill>
        <p:spPr>
          <a:xfrm>
            <a:off x="-114989" y="-109981"/>
            <a:ext cx="2729452" cy="6989475"/>
          </a:xfrm>
          <a:prstGeom prst="rect">
            <a:avLst/>
          </a:prstGeom>
          <a:noFill/>
          <a:ln>
            <a:noFill/>
          </a:ln>
        </p:spPr>
      </p:pic>
      <p:pic>
        <p:nvPicPr>
          <p:cNvPr id="106" name="Google Shape;106;p2"/>
          <p:cNvPicPr preferRelativeResize="0"/>
          <p:nvPr/>
        </p:nvPicPr>
        <p:blipFill rotWithShape="1">
          <a:blip r:embed="rId6">
            <a:alphaModFix/>
          </a:blip>
          <a:srcRect/>
          <a:stretch/>
        </p:blipFill>
        <p:spPr>
          <a:xfrm>
            <a:off x="155345" y="4934428"/>
            <a:ext cx="1957132" cy="1524000"/>
          </a:xfrm>
          <a:prstGeom prst="rect">
            <a:avLst/>
          </a:prstGeom>
          <a:noFill/>
          <a:ln>
            <a:noFill/>
          </a:ln>
        </p:spPr>
      </p:pic>
      <p:pic>
        <p:nvPicPr>
          <p:cNvPr id="2" name="Picture 1">
            <a:extLst>
              <a:ext uri="{FF2B5EF4-FFF2-40B4-BE49-F238E27FC236}">
                <a16:creationId xmlns:a16="http://schemas.microsoft.com/office/drawing/2014/main" id="{210E77D6-03C4-3077-D59D-F0DB8CF36C3C}"/>
              </a:ext>
            </a:extLst>
          </p:cNvPr>
          <p:cNvPicPr>
            <a:picLocks noChangeAspect="1"/>
          </p:cNvPicPr>
          <p:nvPr/>
        </p:nvPicPr>
        <p:blipFill>
          <a:blip r:embed="rId7"/>
          <a:stretch>
            <a:fillRect/>
          </a:stretch>
        </p:blipFill>
        <p:spPr>
          <a:xfrm>
            <a:off x="3655043" y="1446828"/>
            <a:ext cx="6074399" cy="5308125"/>
          </a:xfrm>
          <a:prstGeom prst="rect">
            <a:avLst/>
          </a:prstGeom>
        </p:spPr>
      </p:pic>
    </p:spTree>
    <p:extLst>
      <p:ext uri="{BB962C8B-B14F-4D97-AF65-F5344CB8AC3E}">
        <p14:creationId xmlns:p14="http://schemas.microsoft.com/office/powerpoint/2010/main" val="29980872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87462" y="397229"/>
            <a:ext cx="7736427" cy="840667"/>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4911" y="543490"/>
            <a:ext cx="332494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Learning Outcomes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9" name="TextBox 18"/>
          <p:cNvSpPr txBox="1"/>
          <p:nvPr/>
        </p:nvSpPr>
        <p:spPr>
          <a:xfrm>
            <a:off x="429216" y="1583911"/>
            <a:ext cx="9106151" cy="3690177"/>
          </a:xfrm>
          <a:prstGeom prst="rect">
            <a:avLst/>
          </a:prstGeom>
          <a:noFill/>
        </p:spPr>
        <p:txBody>
          <a:bodyPr wrap="square" rtlCol="0">
            <a:spAutoFit/>
          </a:bodyPr>
          <a:lstStyle/>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course will provide you with a complete overview and a basic understanding of the Project Management Cycle. </a:t>
            </a:r>
          </a:p>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Understand different common tools for project management. </a:t>
            </a:r>
          </a:p>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Appraise the features, advantages, and disadvantages of typical information systems, and demonstrate which project contexts may be best suited for certain types of PMIS and why.</a:t>
            </a:r>
          </a:p>
        </p:txBody>
      </p:sp>
    </p:spTree>
    <p:extLst>
      <p:ext uri="{BB962C8B-B14F-4D97-AF65-F5344CB8AC3E}">
        <p14:creationId xmlns:p14="http://schemas.microsoft.com/office/powerpoint/2010/main" val="39619448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87462" y="384766"/>
            <a:ext cx="7736427" cy="840667"/>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4911" y="543490"/>
            <a:ext cx="332494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Learning Outcomes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id="{6A790C72-5B6C-A9F3-456F-295C08F1A862}"/>
              </a:ext>
            </a:extLst>
          </p:cNvPr>
          <p:cNvSpPr txBox="1"/>
          <p:nvPr/>
        </p:nvSpPr>
        <p:spPr>
          <a:xfrm>
            <a:off x="130614" y="1539453"/>
            <a:ext cx="9746071" cy="2932341"/>
          </a:xfrm>
          <a:prstGeom prst="rect">
            <a:avLst/>
          </a:prstGeom>
          <a:noFill/>
        </p:spPr>
        <p:txBody>
          <a:bodyPr wrap="square">
            <a:spAutoFit/>
          </a:bodyPr>
          <a:lstStyle/>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Given a </a:t>
            </a:r>
            <a:r>
              <a:rPr kumimoji="0" lang="en-US" sz="2400" b="0"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complex project context and its plan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use one or more information systems to recommend a suite of tools, and demonstrate how the information systems will be used to </a:t>
            </a:r>
            <a:r>
              <a:rPr kumimoji="0" lang="en-US" sz="2400" b="0"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monitor and control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project deliverables.</a:t>
            </a:r>
          </a:p>
        </p:txBody>
      </p:sp>
    </p:spTree>
    <p:extLst>
      <p:ext uri="{BB962C8B-B14F-4D97-AF65-F5344CB8AC3E}">
        <p14:creationId xmlns:p14="http://schemas.microsoft.com/office/powerpoint/2010/main" val="28326713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87462" y="384766"/>
            <a:ext cx="7736427" cy="840667"/>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4911" y="543490"/>
            <a:ext cx="332494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Learning Outcomes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8" name="TextBox 7">
            <a:extLst>
              <a:ext uri="{FF2B5EF4-FFF2-40B4-BE49-F238E27FC236}">
                <a16:creationId xmlns:a16="http://schemas.microsoft.com/office/drawing/2014/main" id="{BEBA4FDB-C88A-8AEB-D067-B3E8E9B09827}"/>
              </a:ext>
            </a:extLst>
          </p:cNvPr>
          <p:cNvSpPr txBox="1"/>
          <p:nvPr/>
        </p:nvSpPr>
        <p:spPr>
          <a:xfrm>
            <a:off x="130614" y="1384157"/>
            <a:ext cx="9677557" cy="4154984"/>
          </a:xfrm>
          <a:prstGeom prst="rect">
            <a:avLst/>
          </a:prstGeom>
          <a:noFill/>
        </p:spPr>
        <p:txBody>
          <a:bodyPr wrap="square">
            <a:spAutoFit/>
          </a:bodyPr>
          <a:lstStyle/>
          <a:p>
            <a:pPr marL="285750" indent="-285750" algn="just">
              <a:buFont typeface="Arial" panose="020B0604020202020204" pitchFamily="34" charset="0"/>
              <a:buChar char="•"/>
            </a:pPr>
            <a:r>
              <a:rPr lang="en-US" sz="2400" dirty="0">
                <a:solidFill>
                  <a:srgbClr val="002060"/>
                </a:solidFill>
              </a:rPr>
              <a:t>Demonstrate how collaboration and communication tools that are provided in a PMIS can be used in various types of projects and defend the best practices in the use of these tools.</a:t>
            </a:r>
          </a:p>
          <a:p>
            <a:pPr marL="285750" indent="-285750" algn="just">
              <a:buFont typeface="Arial" panose="020B0604020202020204" pitchFamily="34" charset="0"/>
              <a:buChar char="•"/>
            </a:pPr>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Use a step-by-step process to manage projects faster while using fewer resources.</a:t>
            </a:r>
          </a:p>
          <a:p>
            <a:pPr marL="285750" indent="-285750" algn="just">
              <a:buFont typeface="Arial" panose="020B0604020202020204" pitchFamily="34" charset="0"/>
              <a:buChar char="•"/>
            </a:pPr>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Avoid common pitfalls and mistakes in managing projects.</a:t>
            </a:r>
          </a:p>
          <a:p>
            <a:pPr marL="285750" indent="-285750" algn="just">
              <a:buFont typeface="Arial" panose="020B0604020202020204" pitchFamily="34" charset="0"/>
              <a:buChar char="•"/>
            </a:pPr>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Explore different online tools that can be incorporated in the project management tasks</a:t>
            </a:r>
          </a:p>
        </p:txBody>
      </p:sp>
    </p:spTree>
    <p:extLst>
      <p:ext uri="{BB962C8B-B14F-4D97-AF65-F5344CB8AC3E}">
        <p14:creationId xmlns:p14="http://schemas.microsoft.com/office/powerpoint/2010/main" val="32627885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87462" y="397229"/>
            <a:ext cx="7736427" cy="840667"/>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497170" y="606352"/>
            <a:ext cx="2598830"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CH1- Topics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03842" y="580565"/>
            <a:ext cx="3179850" cy="5748868"/>
          </a:xfrm>
          <a:prstGeom prst="rect">
            <a:avLst/>
          </a:prstGeom>
        </p:spPr>
      </p:pic>
      <p:sp>
        <p:nvSpPr>
          <p:cNvPr id="19" name="TextBox 18"/>
          <p:cNvSpPr txBox="1"/>
          <p:nvPr/>
        </p:nvSpPr>
        <p:spPr>
          <a:xfrm>
            <a:off x="61262" y="1860924"/>
            <a:ext cx="8916781" cy="2677656"/>
          </a:xfrm>
          <a:prstGeom prst="rect">
            <a:avLst/>
          </a:prstGeom>
          <a:noFill/>
        </p:spPr>
        <p:txBody>
          <a:bodyPr wrap="square" rtlCol="0">
            <a:spAutoFit/>
          </a:bodyPr>
          <a:lstStyle/>
          <a:p>
            <a:pPr marL="342900" indent="-342900" algn="just">
              <a:buFont typeface="Arial" panose="020B0604020202020204" pitchFamily="34" charset="0"/>
              <a:buChar char="•"/>
            </a:pPr>
            <a:r>
              <a:rPr lang="en-US" sz="2400" b="0" i="0" u="none" strike="noStrike" baseline="0" dirty="0">
                <a:solidFill>
                  <a:srgbClr val="002060"/>
                </a:solidFill>
                <a:latin typeface="PalatinoLTStd-Roman"/>
              </a:rPr>
              <a:t>Section I—Role of the project</a:t>
            </a:r>
          </a:p>
          <a:p>
            <a:pPr marL="342900" indent="-342900" algn="just">
              <a:buFont typeface="Arial" panose="020B0604020202020204" pitchFamily="34" charset="0"/>
              <a:buChar char="•"/>
            </a:pPr>
            <a:r>
              <a:rPr lang="en-US" sz="2400" b="0" i="0" u="none" strike="noStrike" baseline="0" dirty="0">
                <a:solidFill>
                  <a:srgbClr val="002060"/>
                </a:solidFill>
                <a:latin typeface="PalatinoLTStd-Roman"/>
              </a:rPr>
              <a:t>Section II—Project formulation using tools and techniques</a:t>
            </a:r>
          </a:p>
          <a:p>
            <a:pPr marL="342900" indent="-342900" algn="just">
              <a:buFont typeface="Arial" panose="020B0604020202020204" pitchFamily="34" charset="0"/>
              <a:buChar char="•"/>
            </a:pPr>
            <a:r>
              <a:rPr lang="en-US" sz="2400" b="0" i="0" u="none" strike="noStrike" baseline="0" dirty="0">
                <a:solidFill>
                  <a:srgbClr val="002060"/>
                </a:solidFill>
                <a:latin typeface="PalatinoLTStd-Roman"/>
              </a:rPr>
              <a:t>Section III—Developing project scope</a:t>
            </a:r>
          </a:p>
          <a:p>
            <a:pPr marL="342900" indent="-342900" algn="just">
              <a:buFont typeface="Arial" panose="020B0604020202020204" pitchFamily="34" charset="0"/>
              <a:buChar char="•"/>
            </a:pPr>
            <a:r>
              <a:rPr lang="en-US" sz="2400" b="0" i="0" u="none" strike="noStrike" baseline="0" dirty="0">
                <a:solidFill>
                  <a:srgbClr val="002060"/>
                </a:solidFill>
                <a:latin typeface="PalatinoLTStd-Roman"/>
              </a:rPr>
              <a:t>Section IV—Tools and techniques for developing the project plan</a:t>
            </a:r>
          </a:p>
          <a:p>
            <a:pPr marL="342900" indent="-342900" algn="just">
              <a:buFont typeface="Arial" panose="020B0604020202020204" pitchFamily="34" charset="0"/>
              <a:buChar char="•"/>
            </a:pPr>
            <a:r>
              <a:rPr lang="en-US" sz="2400" b="0" i="0" u="none" strike="noStrike" baseline="0" dirty="0">
                <a:solidFill>
                  <a:srgbClr val="002060"/>
                </a:solidFill>
                <a:latin typeface="PalatinoLTStd-Roman"/>
              </a:rPr>
              <a:t>Section V—Project execution</a:t>
            </a:r>
          </a:p>
          <a:p>
            <a:pPr marL="342900" indent="-342900" algn="just">
              <a:buFont typeface="Arial" panose="020B0604020202020204" pitchFamily="34" charset="0"/>
              <a:buChar char="•"/>
            </a:pPr>
            <a:r>
              <a:rPr lang="en-US" sz="2400" b="0" i="0" u="none" strike="noStrike" baseline="0" dirty="0">
                <a:solidFill>
                  <a:srgbClr val="002060"/>
                </a:solidFill>
                <a:latin typeface="PalatinoLTStd-Roman"/>
              </a:rPr>
              <a:t>Section VI—Advanced tools and techniques..</a:t>
            </a:r>
            <a:endParaRPr lang="en-US" sz="2400" dirty="0">
              <a:solidFill>
                <a:srgbClr val="002060"/>
              </a:solidFill>
              <a:latin typeface="Tajawal ExtraBold" panose="00000800000000000000" pitchFamily="2" charset="-78"/>
              <a:cs typeface="Tajawal ExtraBold" panose="00000800000000000000" pitchFamily="2" charset="-78"/>
            </a:endParaRPr>
          </a:p>
        </p:txBody>
      </p:sp>
      <p:pic>
        <p:nvPicPr>
          <p:cNvPr id="11" name="Picture 10">
            <a:extLst>
              <a:ext uri="{FF2B5EF4-FFF2-40B4-BE49-F238E27FC236}">
                <a16:creationId xmlns:a16="http://schemas.microsoft.com/office/drawing/2014/main" id="{300F6711-6719-E5A2-F147-0D2D74801FB1}"/>
              </a:ext>
            </a:extLst>
          </p:cNvPr>
          <p:cNvPicPr>
            <a:picLocks noChangeAspect="1"/>
          </p:cNvPicPr>
          <p:nvPr/>
        </p:nvPicPr>
        <p:blipFill>
          <a:blip r:embed="rId8"/>
          <a:stretch>
            <a:fillRect/>
          </a:stretch>
        </p:blipFill>
        <p:spPr>
          <a:xfrm>
            <a:off x="9137369" y="583307"/>
            <a:ext cx="3179850" cy="5748868"/>
          </a:xfrm>
          <a:prstGeom prst="rect">
            <a:avLst/>
          </a:prstGeom>
        </p:spPr>
      </p:pic>
    </p:spTree>
    <p:extLst>
      <p:ext uri="{BB962C8B-B14F-4D97-AF65-F5344CB8AC3E}">
        <p14:creationId xmlns:p14="http://schemas.microsoft.com/office/powerpoint/2010/main" val="13908356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9600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I—Role of the project </a:t>
            </a:r>
          </a:p>
        </p:txBody>
      </p:sp>
      <p:sp>
        <p:nvSpPr>
          <p:cNvPr id="9" name="TextBox 8"/>
          <p:cNvSpPr txBox="1"/>
          <p:nvPr/>
        </p:nvSpPr>
        <p:spPr>
          <a:xfrm>
            <a:off x="300868" y="1190831"/>
            <a:ext cx="11251805" cy="456343"/>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a:t>
            </a:r>
          </a:p>
        </p:txBody>
      </p:sp>
      <p:sp>
        <p:nvSpPr>
          <p:cNvPr id="12" name="TextBox 11">
            <a:extLst>
              <a:ext uri="{FF2B5EF4-FFF2-40B4-BE49-F238E27FC236}">
                <a16:creationId xmlns:a16="http://schemas.microsoft.com/office/drawing/2014/main" id="{128A22F9-6B48-AB7C-0032-3613DC79A245}"/>
              </a:ext>
            </a:extLst>
          </p:cNvPr>
          <p:cNvSpPr txBox="1"/>
          <p:nvPr/>
        </p:nvSpPr>
        <p:spPr>
          <a:xfrm>
            <a:off x="300868" y="1608335"/>
            <a:ext cx="11493567" cy="4420890"/>
          </a:xfrm>
          <a:prstGeom prst="rect">
            <a:avLst/>
          </a:prstGeom>
          <a:noFill/>
        </p:spPr>
        <p:txBody>
          <a:bodyPr wrap="square">
            <a:spAutoFit/>
          </a:bodyPr>
          <a:lstStyle/>
          <a:p>
            <a:pPr marR="0" lvl="0" algn="just" defTabSz="914400" rtl="0" eaLnBrk="1" fontAlgn="auto" latinLnBrk="0" hangingPunct="1">
              <a:lnSpc>
                <a:spcPct val="200000"/>
              </a:lnSpc>
              <a:spcBef>
                <a:spcPts val="0"/>
              </a:spcBef>
              <a:spcAft>
                <a:spcPts val="0"/>
              </a:spcAft>
              <a:buClrTx/>
              <a:buSzTx/>
              <a:tabLst/>
              <a:defRPr/>
            </a:pPr>
            <a:r>
              <a:rPr lang="en-US" sz="2400" dirty="0">
                <a:solidFill>
                  <a:srgbClr val="002060"/>
                </a:solidFill>
              </a:rPr>
              <a:t>This section is designed to give an introduction to the project management by covering the following learning objectives: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400" dirty="0">
                <a:solidFill>
                  <a:srgbClr val="002060"/>
                </a:solidFill>
              </a:rPr>
              <a:t>Identify the importance of good tools and techniques for managing and running projects. For example, using add-ins to MS Project 2010 and complementary software such as Word, Excel, and PowerPoint are included.</a:t>
            </a:r>
          </a:p>
          <a:p>
            <a:pPr marR="0" lvl="0" algn="just" defTabSz="914400" rtl="0" eaLnBrk="1" fontAlgn="auto" latinLnBrk="0" hangingPunct="1">
              <a:lnSpc>
                <a:spcPct val="200000"/>
              </a:lnSpc>
              <a:spcBef>
                <a:spcPts val="0"/>
              </a:spcBef>
              <a:spcAft>
                <a:spcPts val="0"/>
              </a:spcAft>
              <a:buClrTx/>
              <a:buSzTx/>
              <a:tabLst/>
              <a:defRPr/>
            </a:pPr>
            <a:endParaRPr lang="en-US" sz="2400" dirty="0">
              <a:solidFill>
                <a:srgbClr val="002060"/>
              </a:solidFill>
            </a:endParaRPr>
          </a:p>
        </p:txBody>
      </p:sp>
    </p:spTree>
    <p:extLst>
      <p:ext uri="{BB962C8B-B14F-4D97-AF65-F5344CB8AC3E}">
        <p14:creationId xmlns:p14="http://schemas.microsoft.com/office/powerpoint/2010/main" val="31551248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9600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I—Role of the project </a:t>
            </a:r>
          </a:p>
        </p:txBody>
      </p:sp>
      <p:sp>
        <p:nvSpPr>
          <p:cNvPr id="12" name="TextBox 11">
            <a:extLst>
              <a:ext uri="{FF2B5EF4-FFF2-40B4-BE49-F238E27FC236}">
                <a16:creationId xmlns:a16="http://schemas.microsoft.com/office/drawing/2014/main" id="{128A22F9-6B48-AB7C-0032-3613DC79A245}"/>
              </a:ext>
            </a:extLst>
          </p:cNvPr>
          <p:cNvSpPr txBox="1"/>
          <p:nvPr/>
        </p:nvSpPr>
        <p:spPr>
          <a:xfrm>
            <a:off x="130614" y="1630078"/>
            <a:ext cx="8151995" cy="4420890"/>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400" dirty="0">
                <a:solidFill>
                  <a:srgbClr val="002060"/>
                </a:solidFill>
              </a:rPr>
              <a:t>Recognize that projects should have a </a:t>
            </a:r>
            <a:r>
              <a:rPr lang="en-US" sz="2400" b="1" dirty="0">
                <a:solidFill>
                  <a:srgbClr val="002060"/>
                </a:solidFill>
              </a:rPr>
              <a:t>standardized life-cycle </a:t>
            </a:r>
            <a:r>
              <a:rPr lang="en-US" sz="2400" dirty="0">
                <a:solidFill>
                  <a:srgbClr val="002060"/>
                </a:solidFill>
              </a:rPr>
              <a:t>development approach, which is called a </a:t>
            </a:r>
            <a:r>
              <a:rPr lang="en-US" sz="2400" b="1" dirty="0">
                <a:solidFill>
                  <a:srgbClr val="002060"/>
                </a:solidFill>
              </a:rPr>
              <a:t>methodology</a:t>
            </a:r>
            <a:r>
              <a:rPr lang="en-US" sz="2400" dirty="0">
                <a:solidFill>
                  <a:srgbClr val="002060"/>
                </a:solidFill>
              </a:rPr>
              <a: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400" dirty="0">
                <a:solidFill>
                  <a:srgbClr val="002060"/>
                </a:solidFill>
              </a:rPr>
              <a:t>This includes </a:t>
            </a:r>
            <a:r>
              <a:rPr lang="en-US" sz="2400" b="1" dirty="0">
                <a:solidFill>
                  <a:srgbClr val="002060"/>
                </a:solidFill>
              </a:rPr>
              <a:t>requirements</a:t>
            </a:r>
            <a:r>
              <a:rPr lang="en-US" sz="2400" dirty="0">
                <a:solidFill>
                  <a:srgbClr val="002060"/>
                </a:solidFill>
              </a:rPr>
              <a:t> definition, workshops, brainstorming, developing the project business case, and discussing how to evaluate and prioritize project proposals. </a:t>
            </a:r>
          </a:p>
          <a:p>
            <a:pPr marR="0" lvl="0" algn="just" defTabSz="914400" rtl="0" eaLnBrk="1" fontAlgn="auto" latinLnBrk="0" hangingPunct="1">
              <a:lnSpc>
                <a:spcPct val="200000"/>
              </a:lnSpc>
              <a:spcBef>
                <a:spcPts val="0"/>
              </a:spcBef>
              <a:spcAft>
                <a:spcPts val="0"/>
              </a:spcAft>
              <a:buClrTx/>
              <a:buSzTx/>
              <a:tabLst/>
              <a:defRPr/>
            </a:pPr>
            <a:endParaRPr lang="en-US" sz="2400" dirty="0">
              <a:solidFill>
                <a:srgbClr val="002060"/>
              </a:solidFill>
            </a:endParaRPr>
          </a:p>
        </p:txBody>
      </p:sp>
      <p:sp>
        <p:nvSpPr>
          <p:cNvPr id="10" name="AutoShape 2" descr="Project Management Life Cycle | 5 Project Management Phases">
            <a:extLst>
              <a:ext uri="{FF2B5EF4-FFF2-40B4-BE49-F238E27FC236}">
                <a16:creationId xmlns:a16="http://schemas.microsoft.com/office/drawing/2014/main" id="{EB8AB9B3-D329-A8B9-3D9E-F0775556C566}"/>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Picture 13">
            <a:extLst>
              <a:ext uri="{FF2B5EF4-FFF2-40B4-BE49-F238E27FC236}">
                <a16:creationId xmlns:a16="http://schemas.microsoft.com/office/drawing/2014/main" id="{846C53C8-AAB2-577B-E1CC-CBE145AC9EDB}"/>
              </a:ext>
            </a:extLst>
          </p:cNvPr>
          <p:cNvPicPr>
            <a:picLocks noChangeAspect="1"/>
          </p:cNvPicPr>
          <p:nvPr/>
        </p:nvPicPr>
        <p:blipFill>
          <a:blip r:embed="rId6"/>
          <a:stretch>
            <a:fillRect/>
          </a:stretch>
        </p:blipFill>
        <p:spPr>
          <a:xfrm>
            <a:off x="8044071" y="2073965"/>
            <a:ext cx="4147930" cy="3699474"/>
          </a:xfrm>
          <a:prstGeom prst="rect">
            <a:avLst/>
          </a:prstGeom>
        </p:spPr>
      </p:pic>
    </p:spTree>
    <p:extLst>
      <p:ext uri="{BB962C8B-B14F-4D97-AF65-F5344CB8AC3E}">
        <p14:creationId xmlns:p14="http://schemas.microsoft.com/office/powerpoint/2010/main" val="36982648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9600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I—Role of the project </a:t>
            </a:r>
          </a:p>
        </p:txBody>
      </p:sp>
      <p:sp>
        <p:nvSpPr>
          <p:cNvPr id="9" name="TextBox 8"/>
          <p:cNvSpPr txBox="1"/>
          <p:nvPr/>
        </p:nvSpPr>
        <p:spPr>
          <a:xfrm>
            <a:off x="1262952" y="1773926"/>
            <a:ext cx="9902229" cy="2943563"/>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Even though a methodology is described as a standard approach for an organization, it should always be viewed as a living organism that needs to be matched with each project and updated for improvements based on lessons learned and general experience.</a:t>
            </a:r>
          </a:p>
        </p:txBody>
      </p:sp>
    </p:spTree>
    <p:extLst>
      <p:ext uri="{BB962C8B-B14F-4D97-AF65-F5344CB8AC3E}">
        <p14:creationId xmlns:p14="http://schemas.microsoft.com/office/powerpoint/2010/main" val="25942392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9600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I—Role of the project </a:t>
            </a:r>
          </a:p>
        </p:txBody>
      </p:sp>
      <p:sp>
        <p:nvSpPr>
          <p:cNvPr id="9" name="TextBox 8"/>
          <p:cNvSpPr txBox="1"/>
          <p:nvPr/>
        </p:nvSpPr>
        <p:spPr>
          <a:xfrm>
            <a:off x="470097" y="1867676"/>
            <a:ext cx="11251805" cy="2943563"/>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Understand the root cause behind power and politics in an organization.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For many organizations, power and politics occur due to internal conflicts over scarce labor resources, monetary resources, facility (space) resources, and equipment resources. </a:t>
            </a:r>
          </a:p>
        </p:txBody>
      </p:sp>
    </p:spTree>
    <p:extLst>
      <p:ext uri="{BB962C8B-B14F-4D97-AF65-F5344CB8AC3E}">
        <p14:creationId xmlns:p14="http://schemas.microsoft.com/office/powerpoint/2010/main" val="20202550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9600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I—Role of the project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00EDBFB-9836-2546-5B8D-5727A396BD22}"/>
              </a:ext>
            </a:extLst>
          </p:cNvPr>
          <p:cNvSpPr txBox="1"/>
          <p:nvPr/>
        </p:nvSpPr>
        <p:spPr>
          <a:xfrm>
            <a:off x="1287844" y="1846923"/>
            <a:ext cx="9902229" cy="2677656"/>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02060"/>
                </a:solidFill>
              </a:rPr>
              <a:t>Understand the different forms of organizational structures.</a:t>
            </a:r>
          </a:p>
          <a:p>
            <a:pPr marL="285750" indent="-285750" algn="just">
              <a:buFont typeface="Wingdings" panose="05000000000000000000" pitchFamily="2" charset="2"/>
              <a:buChar char="q"/>
            </a:pPr>
            <a:endParaRPr lang="en-US" sz="2400" dirty="0">
              <a:solidFill>
                <a:srgbClr val="002060"/>
              </a:solidFill>
            </a:endParaRPr>
          </a:p>
          <a:p>
            <a:pPr marL="285750" indent="-285750" algn="just">
              <a:buFont typeface="Wingdings" panose="05000000000000000000" pitchFamily="2" charset="2"/>
              <a:buChar char="q"/>
            </a:pPr>
            <a:r>
              <a:rPr lang="en-US" sz="2400" dirty="0">
                <a:solidFill>
                  <a:srgbClr val="002060"/>
                </a:solidFill>
              </a:rPr>
              <a:t>Every  organizational culture is different, but regardless of the culture, every project, in order to be successful, needs support from its host organization.</a:t>
            </a:r>
          </a:p>
          <a:p>
            <a:pPr marL="285750" indent="-285750" algn="just">
              <a:buFont typeface="Wingdings" panose="05000000000000000000" pitchFamily="2" charset="2"/>
              <a:buChar char="q"/>
            </a:pPr>
            <a:endParaRPr lang="en-US" sz="2400" dirty="0">
              <a:solidFill>
                <a:srgbClr val="002060"/>
              </a:solidFill>
            </a:endParaRPr>
          </a:p>
          <a:p>
            <a:pPr marL="285750" indent="-285750" algn="just">
              <a:buFont typeface="Wingdings" panose="05000000000000000000" pitchFamily="2" charset="2"/>
              <a:buChar char="q"/>
            </a:pPr>
            <a:r>
              <a:rPr lang="en-US" sz="2400" dirty="0">
                <a:solidFill>
                  <a:srgbClr val="002060"/>
                </a:solidFill>
              </a:rPr>
              <a:t>So that the organizational structure is supportive and not restrictive to the accomplishment of the project goals</a:t>
            </a:r>
          </a:p>
        </p:txBody>
      </p:sp>
    </p:spTree>
    <p:extLst>
      <p:ext uri="{BB962C8B-B14F-4D97-AF65-F5344CB8AC3E}">
        <p14:creationId xmlns:p14="http://schemas.microsoft.com/office/powerpoint/2010/main" val="9696852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9600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I—Role of the project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50824" y="1276135"/>
            <a:ext cx="7754053" cy="4305730"/>
          </a:xfrm>
          <a:prstGeom prst="rect">
            <a:avLst/>
          </a:prstGeom>
          <a:noFill/>
        </p:spPr>
        <p:txBody>
          <a:bodyPr wrap="square" rtlCol="0">
            <a:spAutoFit/>
          </a:bodyPr>
          <a:lstStyle/>
          <a:p>
            <a:pPr algn="ctr">
              <a:lnSpc>
                <a:spcPct val="200000"/>
              </a:lnSpc>
            </a:pPr>
            <a:r>
              <a:rPr lang="en-US" sz="2000" b="1" dirty="0">
                <a:solidFill>
                  <a:srgbClr val="0A1F61"/>
                </a:solidFill>
                <a:latin typeface="Tajawal ExtraBold" panose="00000800000000000000" pitchFamily="2" charset="-78"/>
                <a:cs typeface="Tajawal ExtraBold" panose="00000800000000000000" pitchFamily="2" charset="-78"/>
              </a:rPr>
              <a:t>Six different types of organizational structures :</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Centralized structures</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Functional structures</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Projectized structure</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Matrix</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Virtual structure</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Composite systems</a:t>
            </a:r>
          </a:p>
        </p:txBody>
      </p:sp>
      <p:pic>
        <p:nvPicPr>
          <p:cNvPr id="10" name="Picture 9">
            <a:extLst>
              <a:ext uri="{FF2B5EF4-FFF2-40B4-BE49-F238E27FC236}">
                <a16:creationId xmlns:a16="http://schemas.microsoft.com/office/drawing/2014/main" id="{7A9C1926-B7A9-FD81-D1BB-DCE43F661918}"/>
              </a:ext>
            </a:extLst>
          </p:cNvPr>
          <p:cNvPicPr>
            <a:picLocks noChangeAspect="1"/>
          </p:cNvPicPr>
          <p:nvPr/>
        </p:nvPicPr>
        <p:blipFill>
          <a:blip r:embed="rId6"/>
          <a:stretch>
            <a:fillRect/>
          </a:stretch>
        </p:blipFill>
        <p:spPr>
          <a:xfrm>
            <a:off x="8054921" y="1745088"/>
            <a:ext cx="3836211" cy="2559301"/>
          </a:xfrm>
          <a:prstGeom prst="rect">
            <a:avLst/>
          </a:prstGeom>
        </p:spPr>
      </p:pic>
      <p:sp>
        <p:nvSpPr>
          <p:cNvPr id="12" name="TextBox 11">
            <a:extLst>
              <a:ext uri="{FF2B5EF4-FFF2-40B4-BE49-F238E27FC236}">
                <a16:creationId xmlns:a16="http://schemas.microsoft.com/office/drawing/2014/main" id="{9BC672E2-35CC-B627-0732-AADCB752020A}"/>
              </a:ext>
            </a:extLst>
          </p:cNvPr>
          <p:cNvSpPr txBox="1"/>
          <p:nvPr/>
        </p:nvSpPr>
        <p:spPr>
          <a:xfrm>
            <a:off x="3573016" y="4631126"/>
            <a:ext cx="8216348" cy="1318118"/>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Each of these structures has distinct characteristics. </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There are benefits and challenges for each of these structures that must be understood to use them effectively or manage their shortcomings if the choice is dictated.</a:t>
            </a:r>
          </a:p>
        </p:txBody>
      </p:sp>
    </p:spTree>
    <p:extLst>
      <p:ext uri="{BB962C8B-B14F-4D97-AF65-F5344CB8AC3E}">
        <p14:creationId xmlns:p14="http://schemas.microsoft.com/office/powerpoint/2010/main" val="36837629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2001" y="5671935"/>
            <a:ext cx="1222425" cy="1096206"/>
          </a:xfrm>
          <a:prstGeom prst="rect">
            <a:avLst/>
          </a:prstGeom>
        </p:spPr>
      </p:pic>
      <p:pic>
        <p:nvPicPr>
          <p:cNvPr id="3" name="Picture 2"/>
          <p:cNvPicPr>
            <a:picLocks noChangeAspect="1"/>
          </p:cNvPicPr>
          <p:nvPr/>
        </p:nvPicPr>
        <p:blipFill>
          <a:blip r:embed="rId3"/>
          <a:stretch>
            <a:fillRect/>
          </a:stretch>
        </p:blipFill>
        <p:spPr>
          <a:xfrm>
            <a:off x="300868" y="63145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51391"/>
            <a:ext cx="12300036" cy="1724429"/>
          </a:xfrm>
          <a:prstGeom prst="rect">
            <a:avLst/>
          </a:prstGeom>
        </p:spPr>
      </p:pic>
      <p:sp>
        <p:nvSpPr>
          <p:cNvPr id="7" name="TextBox 6"/>
          <p:cNvSpPr txBox="1"/>
          <p:nvPr/>
        </p:nvSpPr>
        <p:spPr>
          <a:xfrm>
            <a:off x="2791670" y="618035"/>
            <a:ext cx="940033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II—Project formulation using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836984"/>
            <a:ext cx="11771807" cy="3671005"/>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section focuses on the beginnings of a project—</a:t>
            </a:r>
          </a:p>
          <a:p>
            <a:pPr marL="342900" indent="-342900" algn="just">
              <a:lnSpc>
                <a:spcPct val="200000"/>
              </a:lnSpc>
              <a:buFont typeface="Wingdings" panose="05000000000000000000" pitchFamily="2" charset="2"/>
              <a:buChar char="ü"/>
            </a:pPr>
            <a:r>
              <a:rPr lang="en-US" sz="2400" dirty="0">
                <a:solidFill>
                  <a:srgbClr val="0A1F61"/>
                </a:solidFill>
                <a:latin typeface="Tajawal ExtraBold" panose="00000800000000000000" pitchFamily="2" charset="-78"/>
                <a:cs typeface="Tajawal ExtraBold" panose="00000800000000000000" pitchFamily="2" charset="-78"/>
              </a:rPr>
              <a:t>How to pick the right projects</a:t>
            </a:r>
          </a:p>
          <a:p>
            <a:pPr marL="342900" indent="-342900" algn="just">
              <a:lnSpc>
                <a:spcPct val="200000"/>
              </a:lnSpc>
              <a:buFont typeface="Wingdings" panose="05000000000000000000" pitchFamily="2" charset="2"/>
              <a:buChar char="ü"/>
            </a:pPr>
            <a:r>
              <a:rPr lang="en-US" sz="2400" dirty="0">
                <a:solidFill>
                  <a:srgbClr val="0A1F61"/>
                </a:solidFill>
                <a:latin typeface="Tajawal ExtraBold" panose="00000800000000000000" pitchFamily="2" charset="-78"/>
                <a:cs typeface="Tajawal ExtraBold" panose="00000800000000000000" pitchFamily="2" charset="-78"/>
              </a:rPr>
              <a:t>The importance of business objectives</a:t>
            </a:r>
          </a:p>
          <a:p>
            <a:pPr marL="342900" indent="-342900" algn="just">
              <a:lnSpc>
                <a:spcPct val="200000"/>
              </a:lnSpc>
              <a:buFont typeface="Wingdings" panose="05000000000000000000" pitchFamily="2" charset="2"/>
              <a:buChar char="ü"/>
            </a:pPr>
            <a:r>
              <a:rPr lang="en-US" sz="2400" dirty="0">
                <a:solidFill>
                  <a:srgbClr val="0A1F61"/>
                </a:solidFill>
                <a:latin typeface="Tajawal ExtraBold" panose="00000800000000000000" pitchFamily="2" charset="-78"/>
                <a:cs typeface="Tajawal ExtraBold" panose="00000800000000000000" pitchFamily="2" charset="-78"/>
              </a:rPr>
              <a:t>Common selection criteria, and gaining support for the project</a:t>
            </a:r>
          </a:p>
          <a:p>
            <a:pPr marL="342900" indent="-342900" algn="just">
              <a:lnSpc>
                <a:spcPct val="200000"/>
              </a:lnSpc>
              <a:buFont typeface="Wingdings" panose="05000000000000000000" pitchFamily="2" charset="2"/>
              <a:buChar char="ü"/>
            </a:pPr>
            <a:r>
              <a:rPr lang="en-US" sz="2400" dirty="0">
                <a:solidFill>
                  <a:srgbClr val="0A1F61"/>
                </a:solidFill>
                <a:latin typeface="Tajawal ExtraBold" panose="00000800000000000000" pitchFamily="2" charset="-78"/>
                <a:cs typeface="Tajawal ExtraBold" panose="00000800000000000000" pitchFamily="2" charset="-78"/>
              </a:rPr>
              <a:t>Discuss what a project charter is and the importance of having one. </a:t>
            </a:r>
          </a:p>
        </p:txBody>
      </p:sp>
    </p:spTree>
    <p:extLst>
      <p:ext uri="{BB962C8B-B14F-4D97-AF65-F5344CB8AC3E}">
        <p14:creationId xmlns:p14="http://schemas.microsoft.com/office/powerpoint/2010/main" val="10116189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2001" y="5671935"/>
            <a:ext cx="1222425" cy="1096206"/>
          </a:xfrm>
          <a:prstGeom prst="rect">
            <a:avLst/>
          </a:prstGeom>
        </p:spPr>
      </p:pic>
      <p:pic>
        <p:nvPicPr>
          <p:cNvPr id="3" name="Picture 2"/>
          <p:cNvPicPr>
            <a:picLocks noChangeAspect="1"/>
          </p:cNvPicPr>
          <p:nvPr/>
        </p:nvPicPr>
        <p:blipFill>
          <a:blip r:embed="rId3"/>
          <a:stretch>
            <a:fillRect/>
          </a:stretch>
        </p:blipFill>
        <p:spPr>
          <a:xfrm>
            <a:off x="300868" y="63145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51391"/>
            <a:ext cx="12300036" cy="1724429"/>
          </a:xfrm>
          <a:prstGeom prst="rect">
            <a:avLst/>
          </a:prstGeom>
        </p:spPr>
      </p:pic>
      <p:sp>
        <p:nvSpPr>
          <p:cNvPr id="7" name="TextBox 6"/>
          <p:cNvSpPr txBox="1"/>
          <p:nvPr/>
        </p:nvSpPr>
        <p:spPr>
          <a:xfrm>
            <a:off x="2791670" y="618035"/>
            <a:ext cx="940033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II—Project formulation using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87355" y="1744316"/>
            <a:ext cx="11109254" cy="4409669"/>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Most organizations have too many requests for new projects but have limited:</a:t>
            </a:r>
          </a:p>
          <a:p>
            <a:pPr marL="342900" indent="-342900" algn="just">
              <a:lnSpc>
                <a:spcPct val="200000"/>
              </a:lnSpc>
              <a:buFont typeface="Courier New" panose="02070309020205020404" pitchFamily="49" charset="0"/>
              <a:buChar char="o"/>
            </a:pPr>
            <a:r>
              <a:rPr lang="en-US" sz="2400" dirty="0">
                <a:solidFill>
                  <a:srgbClr val="0A1F61"/>
                </a:solidFill>
                <a:latin typeface="Tajawal ExtraBold" panose="00000800000000000000" pitchFamily="2" charset="-78"/>
                <a:cs typeface="Tajawal ExtraBold" panose="00000800000000000000" pitchFamily="2" charset="-78"/>
              </a:rPr>
              <a:t>M</a:t>
            </a:r>
            <a:r>
              <a:rPr kumimoji="0" lang="en-US" sz="2400" b="0" i="0" u="none" strike="noStrike" kern="1200" cap="none" spc="0" normalizeH="0" baseline="0" noProof="0" dirty="0" err="1">
                <a:ln>
                  <a:noFill/>
                </a:ln>
                <a:solidFill>
                  <a:srgbClr val="0A1F61"/>
                </a:solidFill>
                <a:effectLst/>
                <a:uLnTx/>
                <a:uFillTx/>
                <a:latin typeface="Tajawal ExtraBold" panose="00000800000000000000" pitchFamily="2" charset="-78"/>
                <a:ea typeface="+mn-ea"/>
                <a:cs typeface="Tajawal ExtraBold" panose="00000800000000000000" pitchFamily="2" charset="-78"/>
              </a:rPr>
              <a:t>oney</a:t>
            </a:r>
            <a:endParaRPr lang="en-US" sz="2400" dirty="0">
              <a:solidFill>
                <a:srgbClr val="0A1F61"/>
              </a:solidFill>
              <a:latin typeface="Tajawal ExtraBold" panose="00000800000000000000" pitchFamily="2" charset="-78"/>
              <a:cs typeface="Tajawal ExtraBold" panose="00000800000000000000" pitchFamily="2" charset="-78"/>
            </a:endParaRPr>
          </a:p>
          <a:p>
            <a:pPr marL="342900" indent="-342900" algn="just">
              <a:lnSpc>
                <a:spcPct val="200000"/>
              </a:lnSpc>
              <a:buFont typeface="Courier New" panose="02070309020205020404" pitchFamily="49" charset="0"/>
              <a:buChar char="o"/>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Human Resources</a:t>
            </a:r>
          </a:p>
          <a:p>
            <a:pPr marL="342900" indent="-342900" algn="just">
              <a:lnSpc>
                <a:spcPct val="200000"/>
              </a:lnSpc>
              <a:buFont typeface="Courier New" panose="02070309020205020404" pitchFamily="49" charset="0"/>
              <a:buChar char="o"/>
            </a:pPr>
            <a:r>
              <a:rPr lang="en-US" sz="2400" dirty="0">
                <a:solidFill>
                  <a:srgbClr val="0A1F61"/>
                </a:solidFill>
                <a:latin typeface="Tajawal ExtraBold" panose="00000800000000000000" pitchFamily="2" charset="-78"/>
                <a:cs typeface="Tajawal ExtraBold" panose="00000800000000000000" pitchFamily="2" charset="-78"/>
              </a:rPr>
              <a:t>E</a:t>
            </a:r>
            <a:r>
              <a:rPr kumimoji="0" lang="en-US" sz="2400" b="0" i="0" u="none" strike="noStrike" kern="1200" cap="none" spc="0" normalizeH="0" baseline="0" noProof="0" dirty="0" err="1">
                <a:ln>
                  <a:noFill/>
                </a:ln>
                <a:solidFill>
                  <a:srgbClr val="0A1F61"/>
                </a:solidFill>
                <a:effectLst/>
                <a:uLnTx/>
                <a:uFillTx/>
                <a:latin typeface="Tajawal ExtraBold" panose="00000800000000000000" pitchFamily="2" charset="-78"/>
                <a:ea typeface="+mn-ea"/>
                <a:cs typeface="Tajawal ExtraBold" panose="00000800000000000000" pitchFamily="2" charset="-78"/>
              </a:rPr>
              <a:t>quipment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implement them all</a:t>
            </a:r>
          </a:p>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 a consistent selection process is needed that will benefit the overall organization</a:t>
            </a:r>
            <a:r>
              <a:rPr lang="en-US" sz="2400" dirty="0">
                <a:solidFill>
                  <a:srgbClr val="0A1F61"/>
                </a:solidFill>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29707152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2001" y="5671935"/>
            <a:ext cx="1222425" cy="1096206"/>
          </a:xfrm>
          <a:prstGeom prst="rect">
            <a:avLst/>
          </a:prstGeom>
        </p:spPr>
      </p:pic>
      <p:pic>
        <p:nvPicPr>
          <p:cNvPr id="3" name="Picture 2"/>
          <p:cNvPicPr>
            <a:picLocks noChangeAspect="1"/>
          </p:cNvPicPr>
          <p:nvPr/>
        </p:nvPicPr>
        <p:blipFill>
          <a:blip r:embed="rId3"/>
          <a:stretch>
            <a:fillRect/>
          </a:stretch>
        </p:blipFill>
        <p:spPr>
          <a:xfrm>
            <a:off x="300868" y="63145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46473"/>
            <a:ext cx="12300036" cy="1724429"/>
          </a:xfrm>
          <a:prstGeom prst="rect">
            <a:avLst/>
          </a:prstGeom>
        </p:spPr>
      </p:pic>
      <p:sp>
        <p:nvSpPr>
          <p:cNvPr id="7" name="TextBox 6"/>
          <p:cNvSpPr txBox="1"/>
          <p:nvPr/>
        </p:nvSpPr>
        <p:spPr>
          <a:xfrm>
            <a:off x="2791670" y="618035"/>
            <a:ext cx="940033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II—Project formulation using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392463"/>
            <a:ext cx="11239585" cy="4675062"/>
          </a:xfrm>
          <a:prstGeom prst="rect">
            <a:avLst/>
          </a:prstGeom>
          <a:noFill/>
        </p:spPr>
        <p:txBody>
          <a:bodyPr wrap="square" rtlCol="0">
            <a:spAutoFit/>
          </a:bodyPr>
          <a:lstStyle/>
          <a:p>
            <a:pPr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Upon completion of this section, the following tools and techniques should be understood regarding why they are required as part of the project selection process:</a:t>
            </a:r>
          </a:p>
          <a:p>
            <a:pPr marL="342900" indent="-342900" algn="just">
              <a:lnSpc>
                <a:spcPct val="200000"/>
              </a:lnSpc>
              <a:buFont typeface="Arial" panose="020B0604020202020204" pitchFamily="34" charset="0"/>
              <a:buChar char="•"/>
            </a:pPr>
            <a:r>
              <a:rPr lang="en-US" sz="2000" dirty="0">
                <a:solidFill>
                  <a:srgbClr val="0A1F61"/>
                </a:solidFill>
                <a:latin typeface="Tajawal ExtraBold" panose="00000800000000000000" pitchFamily="2" charset="-78"/>
                <a:cs typeface="Tajawal ExtraBold" panose="00000800000000000000" pitchFamily="2" charset="-78"/>
              </a:rPr>
              <a:t>Understand common business factors and priorities when approving a new project while working with limited IT resources.</a:t>
            </a:r>
          </a:p>
          <a:p>
            <a:pPr marL="342900" indent="-342900" algn="just">
              <a:lnSpc>
                <a:spcPct val="200000"/>
              </a:lnSpc>
              <a:buFont typeface="Arial" panose="020B0604020202020204" pitchFamily="34" charset="0"/>
              <a:buChar char="•"/>
            </a:pPr>
            <a:r>
              <a:rPr lang="en-US" sz="2000" dirty="0">
                <a:solidFill>
                  <a:srgbClr val="0A1F61"/>
                </a:solidFill>
                <a:latin typeface="Tajawal ExtraBold" panose="00000800000000000000" pitchFamily="2" charset="-78"/>
                <a:cs typeface="Tajawal ExtraBold" panose="00000800000000000000" pitchFamily="2" charset="-78"/>
              </a:rPr>
              <a:t>Identify mechanics for selecting the right projects using financial decision models, including feasibility study, payback period, NPV, and depreciation and income tax.</a:t>
            </a:r>
          </a:p>
        </p:txBody>
      </p:sp>
    </p:spTree>
    <p:extLst>
      <p:ext uri="{BB962C8B-B14F-4D97-AF65-F5344CB8AC3E}">
        <p14:creationId xmlns:p14="http://schemas.microsoft.com/office/powerpoint/2010/main" val="8514615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50250" y="5849597"/>
            <a:ext cx="1222425" cy="1096206"/>
          </a:xfrm>
          <a:prstGeom prst="rect">
            <a:avLst/>
          </a:prstGeom>
        </p:spPr>
      </p:pic>
      <p:pic>
        <p:nvPicPr>
          <p:cNvPr id="3" name="Picture 2"/>
          <p:cNvPicPr>
            <a:picLocks noChangeAspect="1"/>
          </p:cNvPicPr>
          <p:nvPr/>
        </p:nvPicPr>
        <p:blipFill>
          <a:blip r:embed="rId3"/>
          <a:stretch>
            <a:fillRect/>
          </a:stretch>
        </p:blipFill>
        <p:spPr>
          <a:xfrm>
            <a:off x="232042" y="651885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11920093" cy="1735970"/>
          </a:xfrm>
          <a:prstGeom prst="rect">
            <a:avLst/>
          </a:prstGeom>
        </p:spPr>
      </p:pic>
      <p:sp>
        <p:nvSpPr>
          <p:cNvPr id="7" name="TextBox 6"/>
          <p:cNvSpPr txBox="1"/>
          <p:nvPr/>
        </p:nvSpPr>
        <p:spPr>
          <a:xfrm>
            <a:off x="2672345" y="704831"/>
            <a:ext cx="940033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II—Project formulation using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76207" y="1957281"/>
            <a:ext cx="11239585" cy="3671005"/>
          </a:xfrm>
          <a:prstGeom prst="rect">
            <a:avLst/>
          </a:prstGeom>
          <a:noFill/>
        </p:spPr>
        <p:txBody>
          <a:bodyPr wrap="square" rtlCol="0">
            <a:spAutoFit/>
          </a:bodyPr>
          <a:lstStyle/>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Identify mechanics for selecting the right projects using nonfinancial models, including project questionnaire assessment, comparing different projects based on different criteria, and weighted criteria.</a:t>
            </a:r>
          </a:p>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Understand the mechanics of the management of applications and project charters</a:t>
            </a:r>
          </a:p>
        </p:txBody>
      </p:sp>
    </p:spTree>
    <p:extLst>
      <p:ext uri="{BB962C8B-B14F-4D97-AF65-F5344CB8AC3E}">
        <p14:creationId xmlns:p14="http://schemas.microsoft.com/office/powerpoint/2010/main" val="12604511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88282" y="5635477"/>
            <a:ext cx="1222425" cy="1096206"/>
          </a:xfrm>
          <a:prstGeom prst="rect">
            <a:avLst/>
          </a:prstGeom>
        </p:spPr>
      </p:pic>
      <p:pic>
        <p:nvPicPr>
          <p:cNvPr id="3" name="Picture 2"/>
          <p:cNvPicPr>
            <a:picLocks noChangeAspect="1"/>
          </p:cNvPicPr>
          <p:nvPr/>
        </p:nvPicPr>
        <p:blipFill>
          <a:blip r:embed="rId3"/>
          <a:stretch>
            <a:fillRect/>
          </a:stretch>
        </p:blipFill>
        <p:spPr>
          <a:xfrm>
            <a:off x="300868" y="64003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18150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III—Developing project scope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37175" y="1610200"/>
            <a:ext cx="6992374" cy="4409669"/>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400" dirty="0">
                <a:solidFill>
                  <a:srgbClr val="0A1F61"/>
                </a:solidFill>
                <a:latin typeface="Tajawal ExtraBold" panose="00000800000000000000" pitchFamily="2" charset="-78"/>
                <a:cs typeface="Tajawal ExtraBold" panose="00000800000000000000" pitchFamily="2" charset="-78"/>
              </a:rPr>
              <a:t>This section focuses on translating the original project goal into a work unit-oriented structure with initial time and cost estimates. </a:t>
            </a:r>
          </a:p>
          <a:p>
            <a:pPr marL="285750" indent="-285750" algn="just">
              <a:lnSpc>
                <a:spcPct val="200000"/>
              </a:lnSpc>
              <a:buFont typeface="Wingdings" panose="05000000000000000000" pitchFamily="2" charset="2"/>
              <a:buChar char="q"/>
            </a:pPr>
            <a:r>
              <a:rPr lang="en-US" sz="2400" dirty="0">
                <a:solidFill>
                  <a:srgbClr val="0A1F61"/>
                </a:solidFill>
                <a:latin typeface="Tajawal ExtraBold" panose="00000800000000000000" pitchFamily="2" charset="-78"/>
                <a:cs typeface="Tajawal ExtraBold" panose="00000800000000000000" pitchFamily="2" charset="-78"/>
              </a:rPr>
              <a:t>Scope </a:t>
            </a:r>
            <a:r>
              <a:rPr lang="en-US" sz="2400" b="1" dirty="0">
                <a:solidFill>
                  <a:srgbClr val="FF0000"/>
                </a:solidFill>
                <a:latin typeface="Tajawal ExtraBold" panose="00000800000000000000" pitchFamily="2" charset="-78"/>
                <a:cs typeface="Tajawal ExtraBold" panose="00000800000000000000" pitchFamily="2" charset="-78"/>
              </a:rPr>
              <a:t>definition</a:t>
            </a:r>
            <a:r>
              <a:rPr lang="en-US" sz="2400" dirty="0">
                <a:solidFill>
                  <a:srgbClr val="0A1F61"/>
                </a:solidFill>
                <a:latin typeface="Tajawal ExtraBold" panose="00000800000000000000" pitchFamily="2" charset="-78"/>
                <a:cs typeface="Tajawal ExtraBold" panose="00000800000000000000" pitchFamily="2" charset="-78"/>
              </a:rPr>
              <a:t> is considered as the key initiation step for a project and one that is necessary for future success. </a:t>
            </a:r>
          </a:p>
        </p:txBody>
      </p:sp>
      <p:pic>
        <p:nvPicPr>
          <p:cNvPr id="8" name="Picture 7">
            <a:extLst>
              <a:ext uri="{FF2B5EF4-FFF2-40B4-BE49-F238E27FC236}">
                <a16:creationId xmlns:a16="http://schemas.microsoft.com/office/drawing/2014/main" id="{B489A200-71C3-D2C0-922F-D168999A9228}"/>
              </a:ext>
            </a:extLst>
          </p:cNvPr>
          <p:cNvPicPr>
            <a:picLocks noChangeAspect="1"/>
          </p:cNvPicPr>
          <p:nvPr/>
        </p:nvPicPr>
        <p:blipFill rotWithShape="1">
          <a:blip r:embed="rId6"/>
          <a:srcRect l="9276" t="6800" r="3768" b="6673"/>
          <a:stretch/>
        </p:blipFill>
        <p:spPr>
          <a:xfrm>
            <a:off x="7753885" y="1664109"/>
            <a:ext cx="4200940" cy="3529781"/>
          </a:xfrm>
          <a:prstGeom prst="rect">
            <a:avLst/>
          </a:prstGeom>
        </p:spPr>
      </p:pic>
    </p:spTree>
    <p:extLst>
      <p:ext uri="{BB962C8B-B14F-4D97-AF65-F5344CB8AC3E}">
        <p14:creationId xmlns:p14="http://schemas.microsoft.com/office/powerpoint/2010/main" val="24049485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88282" y="5635477"/>
            <a:ext cx="1222425" cy="1096206"/>
          </a:xfrm>
          <a:prstGeom prst="rect">
            <a:avLst/>
          </a:prstGeom>
        </p:spPr>
      </p:pic>
      <p:pic>
        <p:nvPicPr>
          <p:cNvPr id="3" name="Picture 2"/>
          <p:cNvPicPr>
            <a:picLocks noChangeAspect="1"/>
          </p:cNvPicPr>
          <p:nvPr/>
        </p:nvPicPr>
        <p:blipFill>
          <a:blip r:embed="rId3"/>
          <a:stretch>
            <a:fillRect/>
          </a:stretch>
        </p:blipFill>
        <p:spPr>
          <a:xfrm>
            <a:off x="300868" y="64003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18150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III—Developing project scope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2204822"/>
            <a:ext cx="11239585" cy="2932341"/>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Develop the scope management plan as part of the scope planning process.</a:t>
            </a:r>
          </a:p>
          <a:p>
            <a:pPr marL="285750" indent="-28575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Develop the scope statement as part of the scope definition process.</a:t>
            </a:r>
          </a:p>
          <a:p>
            <a:pPr marL="285750" indent="-285750" algn="just">
              <a:lnSpc>
                <a:spcPct val="200000"/>
              </a:lnSpc>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Identify, analyze, refine, and document project requirements, assumptions, and constraints to produce a technical project and product scope definition.</a:t>
            </a:r>
          </a:p>
        </p:txBody>
      </p:sp>
    </p:spTree>
    <p:extLst>
      <p:ext uri="{BB962C8B-B14F-4D97-AF65-F5344CB8AC3E}">
        <p14:creationId xmlns:p14="http://schemas.microsoft.com/office/powerpoint/2010/main" val="12374571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81305" y="5839765"/>
            <a:ext cx="1222425" cy="1096206"/>
          </a:xfrm>
          <a:prstGeom prst="rect">
            <a:avLst/>
          </a:prstGeom>
        </p:spPr>
      </p:pic>
      <p:pic>
        <p:nvPicPr>
          <p:cNvPr id="3" name="Picture 2"/>
          <p:cNvPicPr>
            <a:picLocks noChangeAspect="1"/>
          </p:cNvPicPr>
          <p:nvPr/>
        </p:nvPicPr>
        <p:blipFill>
          <a:blip r:embed="rId3"/>
          <a:stretch>
            <a:fillRect/>
          </a:stretch>
        </p:blipFill>
        <p:spPr>
          <a:xfrm>
            <a:off x="188270" y="654691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7945"/>
            <a:ext cx="9533101" cy="1610200"/>
          </a:xfrm>
          <a:prstGeom prst="rect">
            <a:avLst/>
          </a:prstGeom>
        </p:spPr>
      </p:pic>
      <p:sp>
        <p:nvSpPr>
          <p:cNvPr id="7" name="TextBox 6"/>
          <p:cNvSpPr txBox="1"/>
          <p:nvPr/>
        </p:nvSpPr>
        <p:spPr>
          <a:xfrm>
            <a:off x="2650377" y="543490"/>
            <a:ext cx="618150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III—Developing project scope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48847" y="2153690"/>
            <a:ext cx="11823828" cy="3671005"/>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Development of a deliverables-oriented WBS created from the initial project charter, scope statement, and other project specification documents. </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From this definition, step technical work units are defined and will be used to facilitate detailed project planning, which is then used in the executing, monitoring and controlling, and closing processes.</a:t>
            </a:r>
          </a:p>
        </p:txBody>
      </p:sp>
    </p:spTree>
    <p:extLst>
      <p:ext uri="{BB962C8B-B14F-4D97-AF65-F5344CB8AC3E}">
        <p14:creationId xmlns:p14="http://schemas.microsoft.com/office/powerpoint/2010/main" val="21205746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81305" y="5839765"/>
            <a:ext cx="1222425" cy="1096206"/>
          </a:xfrm>
          <a:prstGeom prst="rect">
            <a:avLst/>
          </a:prstGeom>
        </p:spPr>
      </p:pic>
      <p:pic>
        <p:nvPicPr>
          <p:cNvPr id="3" name="Picture 2"/>
          <p:cNvPicPr>
            <a:picLocks noChangeAspect="1"/>
          </p:cNvPicPr>
          <p:nvPr/>
        </p:nvPicPr>
        <p:blipFill>
          <a:blip r:embed="rId3"/>
          <a:stretch>
            <a:fillRect/>
          </a:stretch>
        </p:blipFill>
        <p:spPr>
          <a:xfrm>
            <a:off x="188270" y="654691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513" y="-32868"/>
            <a:ext cx="9533101" cy="1610200"/>
          </a:xfrm>
          <a:prstGeom prst="rect">
            <a:avLst/>
          </a:prstGeom>
        </p:spPr>
      </p:pic>
      <p:sp>
        <p:nvSpPr>
          <p:cNvPr id="7" name="TextBox 6"/>
          <p:cNvSpPr txBox="1"/>
          <p:nvPr/>
        </p:nvSpPr>
        <p:spPr>
          <a:xfrm>
            <a:off x="2650377" y="543490"/>
            <a:ext cx="618150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III—Developing project scope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A9DCBAC5-872C-9FE7-081F-A71CB4BB2CBF}"/>
              </a:ext>
            </a:extLst>
          </p:cNvPr>
          <p:cNvSpPr txBox="1"/>
          <p:nvPr/>
        </p:nvSpPr>
        <p:spPr>
          <a:xfrm>
            <a:off x="775091" y="1910623"/>
            <a:ext cx="9932071" cy="4409669"/>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Estimating tools and techniques are described to show how development of project work unit specifications leads to a total project budget.</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Introduce the relationship of scope, time, cost, and resources into the overall management equation.</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spTree>
    <p:extLst>
      <p:ext uri="{BB962C8B-B14F-4D97-AF65-F5344CB8AC3E}">
        <p14:creationId xmlns:p14="http://schemas.microsoft.com/office/powerpoint/2010/main" val="5769937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939ED6C-3F16-9447-D2C0-57D92ED1CD17}"/>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3990373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325462" cy="1744035"/>
          </a:xfrm>
          <a:prstGeom prst="rect">
            <a:avLst/>
          </a:prstGeom>
        </p:spPr>
      </p:pic>
      <p:sp>
        <p:nvSpPr>
          <p:cNvPr id="7" name="TextBox 6"/>
          <p:cNvSpPr txBox="1"/>
          <p:nvPr/>
        </p:nvSpPr>
        <p:spPr>
          <a:xfrm>
            <a:off x="2355409" y="457340"/>
            <a:ext cx="7069656"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Section IV—Tools and techniques for </a:t>
            </a:r>
          </a:p>
          <a:p>
            <a:pPr algn="ctr"/>
            <a:r>
              <a:rPr lang="en-US" sz="2800" dirty="0">
                <a:solidFill>
                  <a:schemeClr val="bg1"/>
                </a:solidFill>
                <a:latin typeface="Tajawal Medium" panose="00000600000000000000" pitchFamily="2" charset="-78"/>
                <a:cs typeface="Tajawal Medium" panose="00000600000000000000" pitchFamily="2" charset="-78"/>
              </a:rPr>
              <a:t>developing the project plan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944ACBAC-AF73-83D5-32B9-241FE20EC55E}"/>
              </a:ext>
            </a:extLst>
          </p:cNvPr>
          <p:cNvSpPr txBox="1"/>
          <p:nvPr/>
        </p:nvSpPr>
        <p:spPr>
          <a:xfrm>
            <a:off x="1004964" y="2072235"/>
            <a:ext cx="10182072" cy="3108543"/>
          </a:xfrm>
          <a:prstGeom prst="rect">
            <a:avLst/>
          </a:prstGeom>
          <a:noFill/>
        </p:spPr>
        <p:txBody>
          <a:bodyPr wrap="square">
            <a:spAutoFit/>
          </a:bodyPr>
          <a:lstStyle/>
          <a:p>
            <a:pPr marL="285750" indent="-285750" algn="just">
              <a:buFont typeface="Arial" panose="020B0604020202020204" pitchFamily="34" charset="0"/>
              <a:buChar char="•"/>
            </a:pPr>
            <a:r>
              <a:rPr lang="en-US" sz="2800" dirty="0"/>
              <a:t>This section highlights the key components for developing a “raw” project plan. </a:t>
            </a:r>
          </a:p>
          <a:p>
            <a:pPr marL="285750" indent="-285750" algn="just">
              <a:buFont typeface="Arial" panose="020B0604020202020204" pitchFamily="34" charset="0"/>
              <a:buChar char="•"/>
            </a:pPr>
            <a:endParaRPr lang="en-US" sz="2800" dirty="0"/>
          </a:p>
          <a:p>
            <a:pPr marL="285750" indent="-285750" algn="just">
              <a:buFont typeface="Arial" panose="020B0604020202020204" pitchFamily="34" charset="0"/>
              <a:buChar char="•"/>
            </a:pPr>
            <a:r>
              <a:rPr lang="en-US" sz="2800" dirty="0"/>
              <a:t>In this regard, these mechanics represent a core project management process that should be followed for initiating the project plan. </a:t>
            </a:r>
          </a:p>
          <a:p>
            <a:pPr marL="285750" indent="-285750" algn="just">
              <a:buFont typeface="Arial" panose="020B0604020202020204" pitchFamily="34" charset="0"/>
              <a:buChar char="•"/>
            </a:pPr>
            <a:endParaRPr lang="en-US" sz="2800" dirty="0"/>
          </a:p>
        </p:txBody>
      </p:sp>
    </p:spTree>
    <p:extLst>
      <p:ext uri="{BB962C8B-B14F-4D97-AF65-F5344CB8AC3E}">
        <p14:creationId xmlns:p14="http://schemas.microsoft.com/office/powerpoint/2010/main" val="38286426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325462" cy="1744035"/>
          </a:xfrm>
          <a:prstGeom prst="rect">
            <a:avLst/>
          </a:prstGeom>
        </p:spPr>
      </p:pic>
      <p:sp>
        <p:nvSpPr>
          <p:cNvPr id="7" name="TextBox 6"/>
          <p:cNvSpPr txBox="1"/>
          <p:nvPr/>
        </p:nvSpPr>
        <p:spPr>
          <a:xfrm>
            <a:off x="2355409" y="457340"/>
            <a:ext cx="7069656"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Section IV—Tools and techniques for </a:t>
            </a:r>
          </a:p>
          <a:p>
            <a:pPr algn="ctr"/>
            <a:r>
              <a:rPr lang="en-US" sz="2800" dirty="0">
                <a:solidFill>
                  <a:schemeClr val="bg1"/>
                </a:solidFill>
                <a:latin typeface="Tajawal Medium" panose="00000600000000000000" pitchFamily="2" charset="-78"/>
                <a:cs typeface="Tajawal Medium" panose="00000600000000000000" pitchFamily="2" charset="-78"/>
              </a:rPr>
              <a:t>developing the project plan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1408C755-18CF-8521-371E-C180CE02F15D}"/>
              </a:ext>
            </a:extLst>
          </p:cNvPr>
          <p:cNvSpPr txBox="1"/>
          <p:nvPr/>
        </p:nvSpPr>
        <p:spPr>
          <a:xfrm>
            <a:off x="651740" y="1944323"/>
            <a:ext cx="10612607" cy="3108543"/>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Previous foundation work for developing the project scope through the WBS process and initial work unit estimates has been described in Section III and we are now ready to move on to the next two legs of the project planning journey, that is, schedule and budget.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first cut project schedule evolves directly from the scope definition and work estimating</a:t>
            </a:r>
          </a:p>
        </p:txBody>
      </p:sp>
    </p:spTree>
    <p:extLst>
      <p:ext uri="{BB962C8B-B14F-4D97-AF65-F5344CB8AC3E}">
        <p14:creationId xmlns:p14="http://schemas.microsoft.com/office/powerpoint/2010/main" val="37306341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F6F125C-F8AE-417B-1220-932167AB72C4}"/>
              </a:ext>
            </a:extLst>
          </p:cNvPr>
          <p:cNvPicPr>
            <a:picLocks noChangeAspect="1"/>
          </p:cNvPicPr>
          <p:nvPr/>
        </p:nvPicPr>
        <p:blipFill>
          <a:blip r:embed="rId2"/>
          <a:stretch>
            <a:fillRect/>
          </a:stretch>
        </p:blipFill>
        <p:spPr>
          <a:xfrm>
            <a:off x="50853" y="9939"/>
            <a:ext cx="12141147" cy="6858000"/>
          </a:xfrm>
          <a:prstGeom prst="rect">
            <a:avLst/>
          </a:prstGeom>
        </p:spPr>
      </p:pic>
    </p:spTree>
    <p:extLst>
      <p:ext uri="{BB962C8B-B14F-4D97-AF65-F5344CB8AC3E}">
        <p14:creationId xmlns:p14="http://schemas.microsoft.com/office/powerpoint/2010/main" val="7111706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325462" cy="1744035"/>
          </a:xfrm>
          <a:prstGeom prst="rect">
            <a:avLst/>
          </a:prstGeom>
        </p:spPr>
      </p:pic>
      <p:sp>
        <p:nvSpPr>
          <p:cNvPr id="7" name="TextBox 6"/>
          <p:cNvSpPr txBox="1"/>
          <p:nvPr/>
        </p:nvSpPr>
        <p:spPr>
          <a:xfrm>
            <a:off x="2355409" y="457340"/>
            <a:ext cx="7069656"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Section IV—Tools and techniques for </a:t>
            </a:r>
          </a:p>
          <a:p>
            <a:pPr algn="ctr"/>
            <a:r>
              <a:rPr lang="en-US" sz="2800" dirty="0">
                <a:solidFill>
                  <a:schemeClr val="bg1"/>
                </a:solidFill>
                <a:latin typeface="Tajawal Medium" panose="00000600000000000000" pitchFamily="2" charset="-78"/>
                <a:cs typeface="Tajawal Medium" panose="00000600000000000000" pitchFamily="2" charset="-78"/>
              </a:rPr>
              <a:t>developing the project plan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1408C755-18CF-8521-371E-C180CE02F15D}"/>
              </a:ext>
            </a:extLst>
          </p:cNvPr>
          <p:cNvSpPr txBox="1"/>
          <p:nvPr/>
        </p:nvSpPr>
        <p:spPr>
          <a:xfrm>
            <a:off x="651740" y="2079684"/>
            <a:ext cx="10734189" cy="3108543"/>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Project schedules are basically derived from linked WBS activities.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The main new mechanical ingredient to add at this point is resource allocations to these work activities in order to derive estimated durations and the sequencing of those activities.(Critical path calculation)</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842752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8074"/>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325462" cy="1744035"/>
          </a:xfrm>
          <a:prstGeom prst="rect">
            <a:avLst/>
          </a:prstGeom>
        </p:spPr>
      </p:pic>
      <p:sp>
        <p:nvSpPr>
          <p:cNvPr id="7" name="TextBox 6"/>
          <p:cNvSpPr txBox="1"/>
          <p:nvPr/>
        </p:nvSpPr>
        <p:spPr>
          <a:xfrm>
            <a:off x="2355409" y="457340"/>
            <a:ext cx="7069656"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Section IV—Tools and techniques for </a:t>
            </a:r>
          </a:p>
          <a:p>
            <a:pPr algn="ctr"/>
            <a:r>
              <a:rPr lang="en-US" sz="2800" dirty="0">
                <a:solidFill>
                  <a:schemeClr val="bg1"/>
                </a:solidFill>
                <a:latin typeface="Tajawal Medium" panose="00000600000000000000" pitchFamily="2" charset="-78"/>
                <a:cs typeface="Tajawal Medium" panose="00000600000000000000" pitchFamily="2" charset="-78"/>
              </a:rPr>
              <a:t>developing the project plan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2263CC6E-23EB-4CAF-0D21-B461F9E9F826}"/>
              </a:ext>
            </a:extLst>
          </p:cNvPr>
          <p:cNvSpPr txBox="1"/>
          <p:nvPr/>
        </p:nvSpPr>
        <p:spPr>
          <a:xfrm>
            <a:off x="651740" y="1852103"/>
            <a:ext cx="10959548" cy="3108543"/>
          </a:xfrm>
          <a:prstGeom prst="rect">
            <a:avLst/>
          </a:prstGeom>
          <a:noFill/>
        </p:spPr>
        <p:txBody>
          <a:bodyPr wrap="square">
            <a:spAutoFit/>
          </a:bodyPr>
          <a:lstStyle/>
          <a:p>
            <a:pPr marR="0" lvl="0" algn="just" defTabSz="914400" rtl="0" eaLnBrk="1" fontAlgn="auto" latinLnBrk="0" hangingPunct="1">
              <a:lnSpc>
                <a:spcPct val="100000"/>
              </a:lnSpc>
              <a:spcBef>
                <a:spcPts val="0"/>
              </a:spcBef>
              <a:spcAft>
                <a:spcPts val="0"/>
              </a:spcAft>
              <a:buClrTx/>
              <a:buSzTx/>
              <a:tabLst/>
              <a:defRPr/>
            </a:pP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In this section, the project plan is represented as a direction aggregation of scope definition, work estimation, and resource allocation to the effort.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Calibri" panose="020F0502020204030204"/>
                <a:ea typeface="+mn-ea"/>
                <a:cs typeface="+mn-cs"/>
              </a:rPr>
              <a:t>The result is called the first cut plan, which implies more processes will need to be added to this view.</a:t>
            </a:r>
          </a:p>
        </p:txBody>
      </p:sp>
    </p:spTree>
    <p:extLst>
      <p:ext uri="{BB962C8B-B14F-4D97-AF65-F5344CB8AC3E}">
        <p14:creationId xmlns:p14="http://schemas.microsoft.com/office/powerpoint/2010/main" val="9018924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325462" cy="1744035"/>
          </a:xfrm>
          <a:prstGeom prst="rect">
            <a:avLst/>
          </a:prstGeom>
        </p:spPr>
      </p:pic>
      <p:sp>
        <p:nvSpPr>
          <p:cNvPr id="7" name="TextBox 6"/>
          <p:cNvSpPr txBox="1"/>
          <p:nvPr/>
        </p:nvSpPr>
        <p:spPr>
          <a:xfrm>
            <a:off x="2355409" y="457340"/>
            <a:ext cx="7069656"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Section IV—Tools and techniques for </a:t>
            </a:r>
          </a:p>
          <a:p>
            <a:pPr algn="ctr"/>
            <a:r>
              <a:rPr lang="en-US" sz="2800" dirty="0">
                <a:solidFill>
                  <a:schemeClr val="bg1"/>
                </a:solidFill>
                <a:latin typeface="Tajawal Medium" panose="00000600000000000000" pitchFamily="2" charset="-78"/>
                <a:cs typeface="Tajawal Medium" panose="00000600000000000000" pitchFamily="2" charset="-78"/>
              </a:rPr>
              <a:t>developing the project plan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C0DB6AC-9D9F-FE44-E421-64B97298AA0F}"/>
              </a:ext>
            </a:extLst>
          </p:cNvPr>
          <p:cNvSpPr txBox="1"/>
          <p:nvPr/>
        </p:nvSpPr>
        <p:spPr>
          <a:xfrm>
            <a:off x="130614" y="1744034"/>
            <a:ext cx="11478833" cy="3785652"/>
          </a:xfrm>
          <a:prstGeom prst="rect">
            <a:avLst/>
          </a:prstGeom>
          <a:noFill/>
        </p:spPr>
        <p:txBody>
          <a:bodyPr wrap="square">
            <a:spAutoFit/>
          </a:bodyPr>
          <a:lstStyle/>
          <a:p>
            <a:pPr algn="just"/>
            <a:r>
              <a:rPr lang="en-US" sz="2400" u="sng" dirty="0">
                <a:solidFill>
                  <a:srgbClr val="002060"/>
                </a:solidFill>
              </a:rPr>
              <a:t>In this section, the following mechanics and concepts should be understood regarding why they are required as part of the core schedule and cost planning process:</a:t>
            </a:r>
          </a:p>
          <a:p>
            <a:pPr algn="just"/>
            <a:endParaRPr lang="en-US" sz="2400" dirty="0">
              <a:solidFill>
                <a:srgbClr val="002060"/>
              </a:solidFill>
            </a:endParaRPr>
          </a:p>
          <a:p>
            <a:pPr marL="285750" indent="-285750" algn="just">
              <a:buFont typeface="Arial" panose="020B0604020202020204" pitchFamily="34" charset="0"/>
              <a:buChar char="•"/>
            </a:pPr>
            <a:r>
              <a:rPr lang="en-US" sz="2400" dirty="0">
                <a:solidFill>
                  <a:srgbClr val="002060"/>
                </a:solidFill>
              </a:rPr>
              <a:t>Identify mechanics for translating the WBS into a first cut schedule.</a:t>
            </a:r>
          </a:p>
          <a:p>
            <a:pPr marL="285750" indent="-285750" algn="just">
              <a:buFont typeface="Arial" panose="020B0604020202020204" pitchFamily="34" charset="0"/>
              <a:buChar char="•"/>
            </a:pPr>
            <a:r>
              <a:rPr lang="en-US" sz="2400" dirty="0">
                <a:solidFill>
                  <a:srgbClr val="002060"/>
                </a:solidFill>
              </a:rPr>
              <a:t>Identify mechanics for translating the first cut schedule into a first cut budget through resource allocation.</a:t>
            </a:r>
          </a:p>
          <a:p>
            <a:pPr marL="285750" indent="-285750" algn="just">
              <a:buFont typeface="Arial" panose="020B0604020202020204" pitchFamily="34" charset="0"/>
              <a:buChar char="•"/>
            </a:pPr>
            <a:r>
              <a:rPr lang="en-US" sz="2400" dirty="0">
                <a:solidFill>
                  <a:srgbClr val="002060"/>
                </a:solidFill>
              </a:rPr>
              <a:t>Understand management concepts for tweaking a plan’s scope, time, and cost to better satisfy the key stakeholders.</a:t>
            </a:r>
          </a:p>
          <a:p>
            <a:pPr marL="285750" indent="-285750" algn="just">
              <a:buFont typeface="Arial" panose="020B0604020202020204" pitchFamily="34" charset="0"/>
              <a:buChar char="•"/>
            </a:pPr>
            <a:r>
              <a:rPr lang="en-US" sz="2400" dirty="0">
                <a:solidFill>
                  <a:srgbClr val="002060"/>
                </a:solidFill>
              </a:rPr>
              <a:t>Understand the general processes required to obtain management approval for the derived project plan.</a:t>
            </a:r>
          </a:p>
        </p:txBody>
      </p:sp>
    </p:spTree>
    <p:extLst>
      <p:ext uri="{BB962C8B-B14F-4D97-AF65-F5344CB8AC3E}">
        <p14:creationId xmlns:p14="http://schemas.microsoft.com/office/powerpoint/2010/main" val="27204865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397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V—Project execution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5AC635BD-B0FF-883C-0674-0FABBA82CC7A}"/>
              </a:ext>
            </a:extLst>
          </p:cNvPr>
          <p:cNvSpPr txBox="1"/>
          <p:nvPr/>
        </p:nvSpPr>
        <p:spPr>
          <a:xfrm>
            <a:off x="1384469" y="1832423"/>
            <a:ext cx="10052157" cy="2677656"/>
          </a:xfrm>
          <a:prstGeom prst="rect">
            <a:avLst/>
          </a:prstGeom>
          <a:noFill/>
        </p:spPr>
        <p:txBody>
          <a:bodyPr wrap="square">
            <a:spAutoFit/>
          </a:bodyPr>
          <a:lstStyle/>
          <a:p>
            <a:pPr marL="342900" indent="-342900" algn="just">
              <a:buFont typeface="Arial" panose="020B0604020202020204" pitchFamily="34" charset="0"/>
              <a:buChar char="•"/>
            </a:pPr>
            <a:r>
              <a:rPr lang="en-US" sz="2400" dirty="0">
                <a:solidFill>
                  <a:srgbClr val="002060"/>
                </a:solidFill>
              </a:rPr>
              <a:t>This section provides an overview of tools and techniques to help the PM successfully execute a project. </a:t>
            </a:r>
          </a:p>
          <a:p>
            <a:pPr marL="342900" indent="-342900" algn="just">
              <a:buFont typeface="Arial" panose="020B0604020202020204" pitchFamily="34" charset="0"/>
              <a:buChar char="•"/>
            </a:pPr>
            <a:endParaRPr lang="en-US" sz="2400" dirty="0">
              <a:solidFill>
                <a:srgbClr val="002060"/>
              </a:solidFill>
            </a:endParaRPr>
          </a:p>
          <a:p>
            <a:pPr marL="342900" indent="-342900" algn="just">
              <a:buFont typeface="Arial" panose="020B0604020202020204" pitchFamily="34" charset="0"/>
              <a:buChar char="•"/>
            </a:pPr>
            <a:r>
              <a:rPr lang="en-US" sz="2400" dirty="0">
                <a:solidFill>
                  <a:srgbClr val="002060"/>
                </a:solidFill>
              </a:rPr>
              <a:t>The section addresses a portion of the project life cycle. </a:t>
            </a:r>
          </a:p>
          <a:p>
            <a:pPr marL="342900" indent="-342900" algn="just">
              <a:buFont typeface="Arial" panose="020B0604020202020204" pitchFamily="34" charset="0"/>
              <a:buChar char="•"/>
            </a:pPr>
            <a:endParaRPr lang="en-US" sz="2400" dirty="0">
              <a:solidFill>
                <a:srgbClr val="002060"/>
              </a:solidFill>
            </a:endParaRPr>
          </a:p>
          <a:p>
            <a:pPr marL="342900" indent="-342900" algn="just">
              <a:buFont typeface="Arial" panose="020B0604020202020204" pitchFamily="34" charset="0"/>
              <a:buChar char="•"/>
            </a:pPr>
            <a:r>
              <a:rPr lang="en-US" sz="2400" dirty="0">
                <a:solidFill>
                  <a:srgbClr val="002060"/>
                </a:solidFill>
              </a:rPr>
              <a:t>The tools and techniques discussed better equip a PM with the managing the project performance, cost, schedule, outcome, scope, and resources</a:t>
            </a:r>
          </a:p>
        </p:txBody>
      </p:sp>
    </p:spTree>
    <p:extLst>
      <p:ext uri="{BB962C8B-B14F-4D97-AF65-F5344CB8AC3E}">
        <p14:creationId xmlns:p14="http://schemas.microsoft.com/office/powerpoint/2010/main" val="18706760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50250" y="5849597"/>
            <a:ext cx="1222425" cy="1096206"/>
          </a:xfrm>
          <a:prstGeom prst="rect">
            <a:avLst/>
          </a:prstGeom>
        </p:spPr>
      </p:pic>
      <p:pic>
        <p:nvPicPr>
          <p:cNvPr id="3" name="Picture 2"/>
          <p:cNvPicPr>
            <a:picLocks noChangeAspect="1"/>
          </p:cNvPicPr>
          <p:nvPr/>
        </p:nvPicPr>
        <p:blipFill>
          <a:blip r:embed="rId3"/>
          <a:stretch>
            <a:fillRect/>
          </a:stretch>
        </p:blipFill>
        <p:spPr>
          <a:xfrm>
            <a:off x="300868"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397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V—Project execution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7EA7E6D-6A41-E645-AC31-2113A1852781}"/>
              </a:ext>
            </a:extLst>
          </p:cNvPr>
          <p:cNvSpPr txBox="1"/>
          <p:nvPr/>
        </p:nvSpPr>
        <p:spPr>
          <a:xfrm>
            <a:off x="725996" y="1807414"/>
            <a:ext cx="9477101" cy="4154984"/>
          </a:xfrm>
          <a:prstGeom prst="rect">
            <a:avLst/>
          </a:prstGeom>
          <a:noFill/>
        </p:spPr>
        <p:txBody>
          <a:bodyPr wrap="square">
            <a:spAutoFit/>
          </a:bodyPr>
          <a:lstStyle/>
          <a:p>
            <a:pPr algn="just"/>
            <a:r>
              <a:rPr lang="en-US" sz="2400" b="1" dirty="0">
                <a:solidFill>
                  <a:srgbClr val="002060"/>
                </a:solidFill>
              </a:rPr>
              <a:t>The learning objectives for this section are listed as follows:</a:t>
            </a:r>
          </a:p>
          <a:p>
            <a:pPr marL="285750" indent="-285750" algn="just">
              <a:buFont typeface="Wingdings" panose="05000000000000000000" pitchFamily="2" charset="2"/>
              <a:buChar char="q"/>
            </a:pPr>
            <a:endParaRPr lang="en-US" sz="2400" dirty="0">
              <a:solidFill>
                <a:srgbClr val="002060"/>
              </a:solidFill>
            </a:endParaRPr>
          </a:p>
          <a:p>
            <a:pPr marL="285750" indent="-285750" algn="just">
              <a:buFont typeface="Wingdings" panose="05000000000000000000" pitchFamily="2" charset="2"/>
              <a:buChar char="q"/>
            </a:pPr>
            <a:r>
              <a:rPr lang="en-US" sz="2400" dirty="0">
                <a:solidFill>
                  <a:srgbClr val="002060"/>
                </a:solidFill>
              </a:rPr>
              <a:t>Understand the difference between metrics and measures to track project performance.</a:t>
            </a:r>
          </a:p>
          <a:p>
            <a:pPr marL="285750" indent="-285750" algn="just">
              <a:buFont typeface="Wingdings" panose="05000000000000000000" pitchFamily="2" charset="2"/>
              <a:buChar char="q"/>
            </a:pPr>
            <a:endParaRPr lang="en-US" sz="2400" dirty="0">
              <a:solidFill>
                <a:srgbClr val="002060"/>
              </a:solidFill>
            </a:endParaRPr>
          </a:p>
          <a:p>
            <a:pPr marL="285750" indent="-285750" algn="just">
              <a:buFont typeface="Wingdings" panose="05000000000000000000" pitchFamily="2" charset="2"/>
              <a:buChar char="q"/>
            </a:pPr>
            <a:r>
              <a:rPr lang="en-US" sz="2400" dirty="0">
                <a:solidFill>
                  <a:srgbClr val="002060"/>
                </a:solidFill>
              </a:rPr>
              <a:t>Describe the earned value (EV) suite of status evaluation techniques to provide the PM with sophisticated tools to examine project performance. </a:t>
            </a:r>
          </a:p>
          <a:p>
            <a:pPr marL="285750" indent="-285750" algn="just">
              <a:buFont typeface="Wingdings" panose="05000000000000000000" pitchFamily="2" charset="2"/>
              <a:buChar char="q"/>
            </a:pPr>
            <a:endParaRPr lang="en-US" sz="2400" dirty="0">
              <a:solidFill>
                <a:srgbClr val="002060"/>
              </a:solidFill>
            </a:endParaRPr>
          </a:p>
          <a:p>
            <a:pPr marL="285750" indent="-285750" algn="just">
              <a:buFont typeface="Wingdings" panose="05000000000000000000" pitchFamily="2" charset="2"/>
              <a:buChar char="q"/>
            </a:pPr>
            <a:r>
              <a:rPr lang="en-US" sz="2400" dirty="0">
                <a:solidFill>
                  <a:srgbClr val="002060"/>
                </a:solidFill>
              </a:rPr>
              <a:t>Identify different types of project status reports to be utilized by the PM to successfully track the project progress.</a:t>
            </a:r>
          </a:p>
        </p:txBody>
      </p:sp>
    </p:spTree>
    <p:extLst>
      <p:ext uri="{BB962C8B-B14F-4D97-AF65-F5344CB8AC3E}">
        <p14:creationId xmlns:p14="http://schemas.microsoft.com/office/powerpoint/2010/main" val="9104894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5914" y="543490"/>
            <a:ext cx="71801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VI—Advanced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06966" y="1913888"/>
            <a:ext cx="10589356" cy="2193677"/>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methods described in this section focused on a different aspect of project decision-making from </a:t>
            </a:r>
            <a:r>
              <a:rPr kumimoji="0" lang="en-US" sz="2400" b="0"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early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the project selection process through the </a:t>
            </a:r>
            <a:r>
              <a:rPr kumimoji="0" lang="en-US" sz="2400" b="0"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execution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phase. </a:t>
            </a:r>
          </a:p>
        </p:txBody>
      </p:sp>
      <p:pic>
        <p:nvPicPr>
          <p:cNvPr id="10" name="Picture 9">
            <a:extLst>
              <a:ext uri="{FF2B5EF4-FFF2-40B4-BE49-F238E27FC236}">
                <a16:creationId xmlns:a16="http://schemas.microsoft.com/office/drawing/2014/main" id="{9341D268-C428-30DA-3217-2208D623FD57}"/>
              </a:ext>
            </a:extLst>
          </p:cNvPr>
          <p:cNvPicPr>
            <a:picLocks noChangeAspect="1"/>
          </p:cNvPicPr>
          <p:nvPr/>
        </p:nvPicPr>
        <p:blipFill>
          <a:blip r:embed="rId6"/>
          <a:stretch>
            <a:fillRect/>
          </a:stretch>
        </p:blipFill>
        <p:spPr>
          <a:xfrm>
            <a:off x="9751212" y="4625009"/>
            <a:ext cx="2277851" cy="1324235"/>
          </a:xfrm>
          <a:prstGeom prst="rect">
            <a:avLst/>
          </a:prstGeom>
        </p:spPr>
      </p:pic>
    </p:spTree>
    <p:extLst>
      <p:ext uri="{BB962C8B-B14F-4D97-AF65-F5344CB8AC3E}">
        <p14:creationId xmlns:p14="http://schemas.microsoft.com/office/powerpoint/2010/main" val="11068593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5914" y="543490"/>
            <a:ext cx="71801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VI—Advanced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51740" y="1692668"/>
            <a:ext cx="10589356" cy="2932341"/>
          </a:xfrm>
          <a:prstGeom prst="rect">
            <a:avLst/>
          </a:prstGeom>
          <a:noFill/>
        </p:spPr>
        <p:txBody>
          <a:bodyPr wrap="square" rtlCol="0">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learning objectives for this section are</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Understand the PERT model as it relates to variable time scheduling.</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Describe how simulation modeling can be used to model future project performance..</a:t>
            </a:r>
          </a:p>
        </p:txBody>
      </p:sp>
      <p:pic>
        <p:nvPicPr>
          <p:cNvPr id="10" name="Picture 9">
            <a:extLst>
              <a:ext uri="{FF2B5EF4-FFF2-40B4-BE49-F238E27FC236}">
                <a16:creationId xmlns:a16="http://schemas.microsoft.com/office/drawing/2014/main" id="{9341D268-C428-30DA-3217-2208D623FD57}"/>
              </a:ext>
            </a:extLst>
          </p:cNvPr>
          <p:cNvPicPr>
            <a:picLocks noChangeAspect="1"/>
          </p:cNvPicPr>
          <p:nvPr/>
        </p:nvPicPr>
        <p:blipFill>
          <a:blip r:embed="rId6"/>
          <a:stretch>
            <a:fillRect/>
          </a:stretch>
        </p:blipFill>
        <p:spPr>
          <a:xfrm>
            <a:off x="9751212" y="4625009"/>
            <a:ext cx="2277851" cy="1324235"/>
          </a:xfrm>
          <a:prstGeom prst="rect">
            <a:avLst/>
          </a:prstGeom>
        </p:spPr>
      </p:pic>
    </p:spTree>
    <p:extLst>
      <p:ext uri="{BB962C8B-B14F-4D97-AF65-F5344CB8AC3E}">
        <p14:creationId xmlns:p14="http://schemas.microsoft.com/office/powerpoint/2010/main" val="136824507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5914" y="543490"/>
            <a:ext cx="71801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VI—Advanced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61486" y="2204822"/>
            <a:ext cx="10109025" cy="2193677"/>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Outline the basic mechanics of the risk model to illustrate how simulation tools can help with the evaluation of the project performance.</a:t>
            </a:r>
          </a:p>
        </p:txBody>
      </p:sp>
      <p:pic>
        <p:nvPicPr>
          <p:cNvPr id="10" name="Picture 9">
            <a:extLst>
              <a:ext uri="{FF2B5EF4-FFF2-40B4-BE49-F238E27FC236}">
                <a16:creationId xmlns:a16="http://schemas.microsoft.com/office/drawing/2014/main" id="{9341D268-C428-30DA-3217-2208D623FD57}"/>
              </a:ext>
            </a:extLst>
          </p:cNvPr>
          <p:cNvPicPr>
            <a:picLocks noChangeAspect="1"/>
          </p:cNvPicPr>
          <p:nvPr/>
        </p:nvPicPr>
        <p:blipFill>
          <a:blip r:embed="rId6"/>
          <a:stretch>
            <a:fillRect/>
          </a:stretch>
        </p:blipFill>
        <p:spPr>
          <a:xfrm>
            <a:off x="9751212" y="4625009"/>
            <a:ext cx="2277851" cy="1324235"/>
          </a:xfrm>
          <a:prstGeom prst="rect">
            <a:avLst/>
          </a:prstGeom>
        </p:spPr>
      </p:pic>
    </p:spTree>
    <p:extLst>
      <p:ext uri="{BB962C8B-B14F-4D97-AF65-F5344CB8AC3E}">
        <p14:creationId xmlns:p14="http://schemas.microsoft.com/office/powerpoint/2010/main" val="87771733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5914" y="543490"/>
            <a:ext cx="71801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VI—Advanced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537665" y="2120620"/>
            <a:ext cx="7424695" cy="2193677"/>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Understand project, program, and portfolio management as it applies to an enterprise EPMO (Enterprise project management office)</a:t>
            </a:r>
          </a:p>
        </p:txBody>
      </p:sp>
      <p:pic>
        <p:nvPicPr>
          <p:cNvPr id="8" name="Picture 7">
            <a:extLst>
              <a:ext uri="{FF2B5EF4-FFF2-40B4-BE49-F238E27FC236}">
                <a16:creationId xmlns:a16="http://schemas.microsoft.com/office/drawing/2014/main" id="{EC004825-C6A1-7F32-36C4-4F6BF98A3F72}"/>
              </a:ext>
            </a:extLst>
          </p:cNvPr>
          <p:cNvPicPr>
            <a:picLocks noChangeAspect="1"/>
          </p:cNvPicPr>
          <p:nvPr/>
        </p:nvPicPr>
        <p:blipFill>
          <a:blip r:embed="rId6"/>
          <a:stretch>
            <a:fillRect/>
          </a:stretch>
        </p:blipFill>
        <p:spPr>
          <a:xfrm>
            <a:off x="8525912" y="1880482"/>
            <a:ext cx="3139712" cy="3097036"/>
          </a:xfrm>
          <a:prstGeom prst="rect">
            <a:avLst/>
          </a:prstGeom>
        </p:spPr>
      </p:pic>
    </p:spTree>
    <p:extLst>
      <p:ext uri="{BB962C8B-B14F-4D97-AF65-F5344CB8AC3E}">
        <p14:creationId xmlns:p14="http://schemas.microsoft.com/office/powerpoint/2010/main" val="1857570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6431AA7-44BC-E1F4-451E-7792FEB16DB8}"/>
              </a:ext>
            </a:extLst>
          </p:cNvPr>
          <p:cNvPicPr>
            <a:picLocks noChangeAspect="1"/>
          </p:cNvPicPr>
          <p:nvPr/>
        </p:nvPicPr>
        <p:blipFill>
          <a:blip r:embed="rId2"/>
          <a:stretch>
            <a:fillRect/>
          </a:stretch>
        </p:blipFill>
        <p:spPr>
          <a:xfrm>
            <a:off x="216176" y="1540566"/>
            <a:ext cx="11441596" cy="5317434"/>
          </a:xfrm>
          <a:prstGeom prst="rect">
            <a:avLst/>
          </a:prstGeom>
        </p:spPr>
      </p:pic>
      <p:pic>
        <p:nvPicPr>
          <p:cNvPr id="3" name="Picture 2">
            <a:extLst>
              <a:ext uri="{FF2B5EF4-FFF2-40B4-BE49-F238E27FC236}">
                <a16:creationId xmlns:a16="http://schemas.microsoft.com/office/drawing/2014/main" id="{7279CE61-619B-AEFC-E689-A3C36C05EFB4}"/>
              </a:ext>
            </a:extLst>
          </p:cNvPr>
          <p:cNvPicPr>
            <a:picLocks noChangeAspect="1"/>
          </p:cNvPicPr>
          <p:nvPr/>
        </p:nvPicPr>
        <p:blipFill>
          <a:blip r:embed="rId3"/>
          <a:stretch>
            <a:fillRect/>
          </a:stretch>
        </p:blipFill>
        <p:spPr>
          <a:xfrm>
            <a:off x="-108036" y="0"/>
            <a:ext cx="9533101" cy="1610200"/>
          </a:xfrm>
          <a:prstGeom prst="rect">
            <a:avLst/>
          </a:prstGeom>
        </p:spPr>
      </p:pic>
      <p:sp>
        <p:nvSpPr>
          <p:cNvPr id="4" name="TextBox 3">
            <a:extLst>
              <a:ext uri="{FF2B5EF4-FFF2-40B4-BE49-F238E27FC236}">
                <a16:creationId xmlns:a16="http://schemas.microsoft.com/office/drawing/2014/main" id="{CAAE5AB0-E84E-1CAE-A550-E11A9644E4AB}"/>
              </a:ext>
            </a:extLst>
          </p:cNvPr>
          <p:cNvSpPr txBox="1"/>
          <p:nvPr/>
        </p:nvSpPr>
        <p:spPr>
          <a:xfrm>
            <a:off x="2325914" y="543490"/>
            <a:ext cx="17235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Summary</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9043276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pic>
        <p:nvPicPr>
          <p:cNvPr id="100" name="Google Shape;100;p2"/>
          <p:cNvPicPr preferRelativeResize="0"/>
          <p:nvPr/>
        </p:nvPicPr>
        <p:blipFill rotWithShape="1">
          <a:blip r:embed="rId3">
            <a:alphaModFix/>
          </a:blip>
          <a:srcRect/>
          <a:stretch/>
        </p:blipFill>
        <p:spPr>
          <a:xfrm>
            <a:off x="-71964" y="-117903"/>
            <a:ext cx="12335929" cy="6997397"/>
          </a:xfrm>
          <a:prstGeom prst="rect">
            <a:avLst/>
          </a:prstGeom>
          <a:noFill/>
          <a:ln>
            <a:noFill/>
          </a:ln>
        </p:spPr>
      </p:pic>
      <p:pic>
        <p:nvPicPr>
          <p:cNvPr id="102" name="Google Shape;102;p2"/>
          <p:cNvPicPr preferRelativeResize="0"/>
          <p:nvPr/>
        </p:nvPicPr>
        <p:blipFill rotWithShape="1">
          <a:blip r:embed="rId4">
            <a:alphaModFix/>
          </a:blip>
          <a:srcRect/>
          <a:stretch/>
        </p:blipFill>
        <p:spPr>
          <a:xfrm>
            <a:off x="5814368" y="-101602"/>
            <a:ext cx="5721151" cy="6563668"/>
          </a:xfrm>
          <a:prstGeom prst="rect">
            <a:avLst/>
          </a:prstGeom>
          <a:noFill/>
          <a:ln>
            <a:noFill/>
          </a:ln>
        </p:spPr>
      </p:pic>
      <p:pic>
        <p:nvPicPr>
          <p:cNvPr id="107" name="Google Shape;107;p2"/>
          <p:cNvPicPr preferRelativeResize="0"/>
          <p:nvPr/>
        </p:nvPicPr>
        <p:blipFill rotWithShape="1">
          <a:blip r:embed="rId5">
            <a:alphaModFix/>
          </a:blip>
          <a:srcRect/>
          <a:stretch/>
        </p:blipFill>
        <p:spPr>
          <a:xfrm rot="10800000">
            <a:off x="1679962" y="2821764"/>
            <a:ext cx="10109810" cy="4057730"/>
          </a:xfrm>
          <a:prstGeom prst="rect">
            <a:avLst/>
          </a:prstGeom>
          <a:noFill/>
          <a:ln>
            <a:noFill/>
          </a:ln>
        </p:spPr>
      </p:pic>
      <p:pic>
        <p:nvPicPr>
          <p:cNvPr id="103" name="Google Shape;103;p2"/>
          <p:cNvPicPr preferRelativeResize="0"/>
          <p:nvPr/>
        </p:nvPicPr>
        <p:blipFill rotWithShape="1">
          <a:blip r:embed="rId6">
            <a:alphaModFix/>
          </a:blip>
          <a:srcRect/>
          <a:stretch/>
        </p:blipFill>
        <p:spPr>
          <a:xfrm>
            <a:off x="2112478" y="635284"/>
            <a:ext cx="7630286" cy="1678360"/>
          </a:xfrm>
          <a:prstGeom prst="rect">
            <a:avLst/>
          </a:prstGeom>
          <a:noFill/>
          <a:ln>
            <a:noFill/>
          </a:ln>
        </p:spPr>
      </p:pic>
      <p:sp>
        <p:nvSpPr>
          <p:cNvPr id="105" name="Google Shape;105;p2"/>
          <p:cNvSpPr txBox="1"/>
          <p:nvPr/>
        </p:nvSpPr>
        <p:spPr>
          <a:xfrm>
            <a:off x="2055207" y="966653"/>
            <a:ext cx="7730582" cy="1015622"/>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sym typeface="Tajawal Medium"/>
              </a:rPr>
              <a:t>Be ready for the self- Assessment</a:t>
            </a:r>
            <a:endParaRPr kumimoji="0" lang="en-US" sz="3600" b="0" i="0" u="none" strike="noStrike" kern="1200" cap="none" spc="0" normalizeH="0" baseline="0" noProof="0" dirty="0">
              <a:ln>
                <a:noFill/>
              </a:ln>
              <a:solidFill>
                <a:srgbClr val="FF9518"/>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4" name="Google Shape;104;p2"/>
          <p:cNvPicPr preferRelativeResize="0"/>
          <p:nvPr/>
        </p:nvPicPr>
        <p:blipFill rotWithShape="1">
          <a:blip r:embed="rId7">
            <a:alphaModFix/>
          </a:blip>
          <a:srcRect/>
          <a:stretch/>
        </p:blipFill>
        <p:spPr>
          <a:xfrm>
            <a:off x="-114989" y="-109981"/>
            <a:ext cx="2729452" cy="6989475"/>
          </a:xfrm>
          <a:prstGeom prst="rect">
            <a:avLst/>
          </a:prstGeom>
          <a:noFill/>
          <a:ln>
            <a:noFill/>
          </a:ln>
        </p:spPr>
      </p:pic>
      <p:pic>
        <p:nvPicPr>
          <p:cNvPr id="106" name="Google Shape;106;p2"/>
          <p:cNvPicPr preferRelativeResize="0"/>
          <p:nvPr/>
        </p:nvPicPr>
        <p:blipFill rotWithShape="1">
          <a:blip r:embed="rId8">
            <a:alphaModFix/>
          </a:blip>
          <a:srcRect/>
          <a:stretch/>
        </p:blipFill>
        <p:spPr>
          <a:xfrm>
            <a:off x="155345" y="4934428"/>
            <a:ext cx="1957132" cy="1524000"/>
          </a:xfrm>
          <a:prstGeom prst="rect">
            <a:avLst/>
          </a:prstGeom>
          <a:noFill/>
          <a:ln>
            <a:noFill/>
          </a:ln>
        </p:spPr>
      </p:pic>
      <p:pic>
        <p:nvPicPr>
          <p:cNvPr id="2" name="Picture 1">
            <a:extLst>
              <a:ext uri="{FF2B5EF4-FFF2-40B4-BE49-F238E27FC236}">
                <a16:creationId xmlns:a16="http://schemas.microsoft.com/office/drawing/2014/main" id="{A32119C6-98C5-68B9-32F5-8E25171C0413}"/>
              </a:ext>
            </a:extLst>
          </p:cNvPr>
          <p:cNvPicPr>
            <a:picLocks noChangeAspect="1"/>
          </p:cNvPicPr>
          <p:nvPr/>
        </p:nvPicPr>
        <p:blipFill rotWithShape="1">
          <a:blip r:embed="rId9"/>
          <a:srcRect t="19797"/>
          <a:stretch/>
        </p:blipFill>
        <p:spPr>
          <a:xfrm>
            <a:off x="6755534" y="2920773"/>
            <a:ext cx="4559402" cy="3669786"/>
          </a:xfrm>
          <a:prstGeom prst="rect">
            <a:avLst/>
          </a:prstGeom>
        </p:spPr>
      </p:pic>
      <p:pic>
        <p:nvPicPr>
          <p:cNvPr id="3" name="Picture 2">
            <a:extLst>
              <a:ext uri="{FF2B5EF4-FFF2-40B4-BE49-F238E27FC236}">
                <a16:creationId xmlns:a16="http://schemas.microsoft.com/office/drawing/2014/main" id="{F2D252A7-9AC1-CD42-20C9-E80A3C71A790}"/>
              </a:ext>
            </a:extLst>
          </p:cNvPr>
          <p:cNvPicPr>
            <a:picLocks noChangeAspect="1"/>
          </p:cNvPicPr>
          <p:nvPr/>
        </p:nvPicPr>
        <p:blipFill>
          <a:blip r:embed="rId10"/>
          <a:stretch>
            <a:fillRect/>
          </a:stretch>
        </p:blipFill>
        <p:spPr>
          <a:xfrm>
            <a:off x="2931624" y="3181054"/>
            <a:ext cx="3506748" cy="1753374"/>
          </a:xfrm>
          <a:prstGeom prst="rect">
            <a:avLst/>
          </a:prstGeom>
        </p:spPr>
      </p:pic>
    </p:spTree>
    <p:extLst>
      <p:ext uri="{BB962C8B-B14F-4D97-AF65-F5344CB8AC3E}">
        <p14:creationId xmlns:p14="http://schemas.microsoft.com/office/powerpoint/2010/main" val="336249073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4080" y="4974503"/>
            <a:ext cx="1991834" cy="178617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434717" y="572245"/>
            <a:ext cx="184731" cy="523220"/>
          </a:xfrm>
          <a:prstGeom prst="rect">
            <a:avLst/>
          </a:prstGeom>
          <a:noFill/>
        </p:spPr>
        <p:txBody>
          <a:bodyPr wrap="none" lIns="91440" tIns="45720" rIns="91440" bIns="45720" rtlCol="0" anchor="t">
            <a:spAutoFit/>
          </a:bodyPr>
          <a:lstStyle/>
          <a:p>
            <a:endParaRPr lang="en-US" sz="2800" dirty="0">
              <a:solidFill>
                <a:schemeClr val="bg1"/>
              </a:solidFill>
              <a:cs typeface="Tajawal Medium"/>
            </a:endParaRPr>
          </a:p>
        </p:txBody>
      </p:sp>
      <p:pic>
        <p:nvPicPr>
          <p:cNvPr id="9" name="Picture 8">
            <a:extLst>
              <a:ext uri="{FF2B5EF4-FFF2-40B4-BE49-F238E27FC236}">
                <a16:creationId xmlns:a16="http://schemas.microsoft.com/office/drawing/2014/main" id="{15062572-FCFD-3E0E-207A-E74FD7DBBB3C}"/>
              </a:ext>
            </a:extLst>
          </p:cNvPr>
          <p:cNvPicPr>
            <a:picLocks noChangeAspect="1"/>
          </p:cNvPicPr>
          <p:nvPr/>
        </p:nvPicPr>
        <p:blipFill>
          <a:blip r:embed="rId5"/>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A07E01C4-6EA5-F47C-812A-B6D3B88FFFF6}"/>
              </a:ext>
            </a:extLst>
          </p:cNvPr>
          <p:cNvSpPr txBox="1"/>
          <p:nvPr/>
        </p:nvSpPr>
        <p:spPr>
          <a:xfrm>
            <a:off x="2325914" y="543490"/>
            <a:ext cx="188449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Thank You</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6" name="Picture 2" descr="Thank You Phrase Animation. Stock Video - Video of symbol, note: 119793339">
            <a:extLst>
              <a:ext uri="{FF2B5EF4-FFF2-40B4-BE49-F238E27FC236}">
                <a16:creationId xmlns:a16="http://schemas.microsoft.com/office/drawing/2014/main" id="{6558B400-8C58-86E3-096C-217D28803ED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91333" y="1610201"/>
            <a:ext cx="6974634" cy="4020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25293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1548</TotalTime>
  <Words>1928</Words>
  <Application>Microsoft Office PowerPoint</Application>
  <PresentationFormat>Widescreen</PresentationFormat>
  <Paragraphs>210</Paragraphs>
  <Slides>45</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45</vt:i4>
      </vt:variant>
    </vt:vector>
  </HeadingPairs>
  <TitlesOfParts>
    <vt:vector size="55" baseType="lpstr">
      <vt:lpstr>Arial</vt:lpstr>
      <vt:lpstr>Calibri</vt:lpstr>
      <vt:lpstr>Calibri Light</vt:lpstr>
      <vt:lpstr>Courier New</vt:lpstr>
      <vt:lpstr>Glory</vt:lpstr>
      <vt:lpstr>PalatinoLTStd-Roman</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monaalshry</cp:lastModifiedBy>
  <cp:revision>62</cp:revision>
  <dcterms:created xsi:type="dcterms:W3CDTF">2021-08-03T13:03:26Z</dcterms:created>
  <dcterms:modified xsi:type="dcterms:W3CDTF">2023-01-15T19:57:04Z</dcterms:modified>
</cp:coreProperties>
</file>