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78" r:id="rId4"/>
  </p:sldMasterIdLst>
  <p:notesMasterIdLst>
    <p:notesMasterId r:id="rId43"/>
  </p:notesMasterIdLst>
  <p:sldIdLst>
    <p:sldId id="480" r:id="rId5"/>
    <p:sldId id="338" r:id="rId6"/>
    <p:sldId id="656" r:id="rId7"/>
    <p:sldId id="277" r:id="rId8"/>
    <p:sldId id="278" r:id="rId9"/>
    <p:sldId id="279" r:id="rId10"/>
    <p:sldId id="287" r:id="rId11"/>
    <p:sldId id="284" r:id="rId12"/>
    <p:sldId id="280" r:id="rId13"/>
    <p:sldId id="654" r:id="rId14"/>
    <p:sldId id="289" r:id="rId15"/>
    <p:sldId id="281" r:id="rId16"/>
    <p:sldId id="295" r:id="rId17"/>
    <p:sldId id="291" r:id="rId18"/>
    <p:sldId id="296" r:id="rId19"/>
    <p:sldId id="318" r:id="rId20"/>
    <p:sldId id="297" r:id="rId21"/>
    <p:sldId id="271" r:id="rId22"/>
    <p:sldId id="320" r:id="rId23"/>
    <p:sldId id="299" r:id="rId24"/>
    <p:sldId id="301" r:id="rId25"/>
    <p:sldId id="334" r:id="rId26"/>
    <p:sldId id="304" r:id="rId27"/>
    <p:sldId id="306" r:id="rId28"/>
    <p:sldId id="309" r:id="rId29"/>
    <p:sldId id="310" r:id="rId30"/>
    <p:sldId id="316" r:id="rId31"/>
    <p:sldId id="323" r:id="rId32"/>
    <p:sldId id="321" r:id="rId33"/>
    <p:sldId id="336" r:id="rId34"/>
    <p:sldId id="324" r:id="rId35"/>
    <p:sldId id="325" r:id="rId36"/>
    <p:sldId id="326" r:id="rId37"/>
    <p:sldId id="328" r:id="rId38"/>
    <p:sldId id="330" r:id="rId39"/>
    <p:sldId id="332" r:id="rId40"/>
    <p:sldId id="652" r:id="rId41"/>
    <p:sldId id="3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58221"/>
    <a:srgbClr val="203E5F"/>
    <a:srgbClr val="FFD200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6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1048667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11/2/2024</a:t>
            </a:fld>
            <a:endParaRPr lang="en-US"/>
          </a:p>
        </p:txBody>
      </p:sp>
      <p:sp>
        <p:nvSpPr>
          <p:cNvPr id="1048668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1048669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8670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1048671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40568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8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48599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4860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11/2/2024</a:t>
            </a:fld>
            <a:endParaRPr lang="en-US"/>
          </a:p>
        </p:txBody>
      </p:sp>
      <p:sp>
        <p:nvSpPr>
          <p:cNvPr id="104860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60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4864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864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11/2/2024</a:t>
            </a:fld>
            <a:endParaRPr lang="en-US"/>
          </a:p>
        </p:txBody>
      </p:sp>
      <p:sp>
        <p:nvSpPr>
          <p:cNvPr id="104864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64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8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48629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63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11/2/2024</a:t>
            </a:fld>
            <a:endParaRPr lang="en-US"/>
          </a:p>
        </p:txBody>
      </p:sp>
      <p:sp>
        <p:nvSpPr>
          <p:cNvPr id="104863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63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48655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8656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865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11/2/2024</a:t>
            </a:fld>
            <a:endParaRPr lang="en-US"/>
          </a:p>
        </p:txBody>
      </p:sp>
      <p:sp>
        <p:nvSpPr>
          <p:cNvPr id="104865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65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3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48634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635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8636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637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863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11/2/2024</a:t>
            </a:fld>
            <a:endParaRPr lang="en-US"/>
          </a:p>
        </p:txBody>
      </p:sp>
      <p:sp>
        <p:nvSpPr>
          <p:cNvPr id="104863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640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4861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11/2/2024</a:t>
            </a:fld>
            <a:endParaRPr lang="en-US"/>
          </a:p>
        </p:txBody>
      </p:sp>
      <p:sp>
        <p:nvSpPr>
          <p:cNvPr id="104861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61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1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11/2/2024</a:t>
            </a:fld>
            <a:endParaRPr lang="en-US"/>
          </a:p>
        </p:txBody>
      </p:sp>
      <p:sp>
        <p:nvSpPr>
          <p:cNvPr id="1048642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643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0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48661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8662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663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11/2/2024</a:t>
            </a:fld>
            <a:endParaRPr lang="en-US"/>
          </a:p>
        </p:txBody>
      </p:sp>
      <p:sp>
        <p:nvSpPr>
          <p:cNvPr id="1048664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665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4862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104862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62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11/2/2024</a:t>
            </a:fld>
            <a:endParaRPr lang="en-US"/>
          </a:p>
        </p:txBody>
      </p:sp>
      <p:sp>
        <p:nvSpPr>
          <p:cNvPr id="104862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62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48650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865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11/2/2024</a:t>
            </a:fld>
            <a:endParaRPr lang="en-US"/>
          </a:p>
        </p:txBody>
      </p:sp>
      <p:sp>
        <p:nvSpPr>
          <p:cNvPr id="104865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65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7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48618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861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11/2/2024</a:t>
            </a:fld>
            <a:endParaRPr lang="en-US"/>
          </a:p>
        </p:txBody>
      </p:sp>
      <p:sp>
        <p:nvSpPr>
          <p:cNvPr id="104862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62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1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485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485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591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9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486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486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09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48577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8578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11/2/2024</a:t>
            </a:fld>
            <a:endParaRPr lang="en-US"/>
          </a:p>
        </p:txBody>
      </p:sp>
      <p:sp>
        <p:nvSpPr>
          <p:cNvPr id="104857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04858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Relationship Id="rId5" Type="http://schemas.openxmlformats.org/officeDocument/2006/relationships/image" Target="../media/image6.jpe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4.xml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0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9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0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6.png"/><Relationship Id="rId4" Type="http://schemas.openxmlformats.org/officeDocument/2006/relationships/image" Target="../media/image2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Hesham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 err="1">
                <a:latin typeface="Alexandria" charset="0"/>
                <a:cs typeface="Alexandria" charset="0"/>
              </a:rPr>
              <a:t>Mousli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47196" y="2307332"/>
            <a:ext cx="56582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Chi-Square Test</a:t>
            </a:r>
            <a:endParaRPr lang="ar-EG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6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7927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MHA 613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Statistics in Healthcare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005"/>
    </mc:Choice>
    <mc:Fallback xmlns="">
      <p:transition spd="slow" advTm="138005"/>
    </mc:Fallback>
  </mc:AlternateContent>
  <p:extLst>
    <p:ext uri="{3A86A75C-4F4B-4683-9AE1-C65F6400EC91}">
      <p14:laserTraceLst xmlns:p14="http://schemas.microsoft.com/office/powerpoint/2010/main">
        <p14:tracePtLst>
          <p14:tracePt t="132570" x="3446463" y="6296025"/>
          <p14:tracePt t="132873" x="2390775" y="6745288"/>
          <p14:tracePt t="132880" x="2428875" y="6607175"/>
          <p14:tracePt t="132894" x="2465388" y="6470650"/>
          <p14:tracePt t="132896" x="2554288" y="6056313"/>
          <p14:tracePt t="132911" x="2590800" y="5807075"/>
          <p14:tracePt t="132912" x="2603500" y="5581650"/>
          <p14:tracePt t="132928" x="2703513" y="5118100"/>
          <p14:tracePt t="132945" x="2741613" y="4792663"/>
          <p14:tracePt t="132961" x="2816225" y="4479925"/>
          <p14:tracePt t="132978" x="2854325" y="4305300"/>
          <p14:tracePt t="132995" x="2890838" y="4005263"/>
          <p14:tracePt t="133011" x="2967038" y="3816350"/>
          <p14:tracePt t="133029" x="3003550" y="3716338"/>
          <p14:tracePt t="133047" x="3054350" y="3616325"/>
          <p14:tracePt t="133049" x="3103563" y="3541713"/>
          <p14:tracePt t="133065" x="3179763" y="3378200"/>
          <p14:tracePt t="133081" x="3267075" y="3303588"/>
          <p14:tracePt t="133098" x="3292475" y="3267075"/>
          <p14:tracePt t="133114" x="3317875" y="3241675"/>
          <p14:tracePt t="133131" x="3328988" y="3216275"/>
          <p14:tracePt t="133147" x="3328988" y="3178175"/>
          <p14:tracePt t="133164" x="3354388" y="3154363"/>
          <p14:tracePt t="133180" x="3379788" y="3128963"/>
          <p14:tracePt t="133197" x="3405188" y="3103563"/>
          <p14:tracePt t="133214" x="3429000" y="3078163"/>
          <p14:tracePt t="133230" x="3479800" y="3054350"/>
          <p14:tracePt t="133247" x="3492500" y="3054350"/>
          <p14:tracePt t="133298" x="3505200" y="3041650"/>
          <p14:tracePt t="133338" x="3517900" y="3041650"/>
          <p14:tracePt t="133386" x="3541713" y="3041650"/>
          <p14:tracePt t="133402" x="3554413" y="3041650"/>
          <p14:tracePt t="133410" x="3592513" y="3041650"/>
          <p14:tracePt t="133418" x="3617913" y="3041650"/>
          <p14:tracePt t="133431" x="3654425" y="3041650"/>
          <p14:tracePt t="133433" x="3692525" y="3041650"/>
          <p14:tracePt t="133447" x="3730625" y="3041650"/>
          <p14:tracePt t="133466" x="3856038" y="3041650"/>
          <p14:tracePt t="133482" x="3917950" y="3065463"/>
          <p14:tracePt t="133499" x="4068763" y="3154363"/>
          <p14:tracePt t="133516" x="4243388" y="3228975"/>
          <p14:tracePt t="133531" x="4443413" y="3354388"/>
          <p14:tracePt t="133548" x="4630738" y="3454400"/>
          <p14:tracePt t="133566" x="4794250" y="3529013"/>
          <p14:tracePt t="133581" x="4868863" y="3567113"/>
          <p14:tracePt t="133598" x="4894263" y="3567113"/>
          <p14:tracePt t="133674" x="4906963" y="3567113"/>
          <p14:tracePt t="133690" x="4919663" y="3567113"/>
          <p14:tracePt t="133706" x="4932363" y="3567113"/>
          <p14:tracePt t="133914" x="4919663" y="3567113"/>
          <p14:tracePt t="133922" x="4868863" y="3590925"/>
          <p14:tracePt t="133932" x="4843463" y="3603625"/>
          <p14:tracePt t="133949" x="4768850" y="3629025"/>
          <p14:tracePt t="133966" x="4681538" y="3679825"/>
          <p14:tracePt t="133982" x="4568825" y="3729038"/>
          <p14:tracePt t="133985" x="4543425" y="3741738"/>
          <p14:tracePt t="133999" x="4506913" y="3779838"/>
          <p14:tracePt t="134001" x="4481513" y="3779838"/>
          <p14:tracePt t="134016" x="4430713" y="3792538"/>
          <p14:tracePt t="134018" x="4406900" y="3803650"/>
          <p14:tracePt t="134033" x="4356100" y="3816350"/>
          <p14:tracePt t="134050" x="4305300" y="3854450"/>
          <p14:tracePt t="134066" x="4256088" y="3867150"/>
          <p14:tracePt t="134083" x="4192588" y="3892550"/>
          <p14:tracePt t="134099" x="4130675" y="3929063"/>
          <p14:tracePt t="134116" x="4092575" y="3941763"/>
          <p14:tracePt t="134134" x="4081463" y="3954463"/>
          <p14:tracePt t="134226" x="4092575" y="3967163"/>
          <p14:tracePt t="134233" x="4105275" y="3967163"/>
          <p14:tracePt t="134241" x="4130675" y="3967163"/>
          <p14:tracePt t="134250" x="4168775" y="3979863"/>
          <p14:tracePt t="134267" x="4243388" y="3979863"/>
          <p14:tracePt t="134283" x="4256088" y="3979863"/>
          <p14:tracePt t="134370" x="4268788" y="3992563"/>
          <p14:tracePt t="134394" x="4268788" y="4005263"/>
          <p14:tracePt t="134401" x="4268788" y="4017963"/>
          <p14:tracePt t="134417" x="4256088" y="4017963"/>
          <p14:tracePt t="134434" x="4243388" y="4041775"/>
          <p14:tracePt t="134451" x="4243388" y="4054475"/>
          <p14:tracePt t="134467" x="4243388" y="4067175"/>
          <p14:tracePt t="134485" x="4230688" y="4067175"/>
          <p14:tracePt t="134530" x="4217988" y="4092575"/>
          <p14:tracePt t="135050" x="4217988" y="4105275"/>
          <p14:tracePt t="135082" x="4205288" y="4117975"/>
          <p14:tracePt t="135298" x="4205288" y="4129088"/>
          <p14:tracePt t="135314" x="4192588" y="4141788"/>
          <p14:tracePt t="135354" x="4192588" y="4154488"/>
          <p14:tracePt t="135378" x="4192588" y="4167188"/>
          <p14:tracePt t="135402" x="4192588" y="4179888"/>
          <p14:tracePt t="135425" x="4192588" y="4192588"/>
          <p14:tracePt t="135466" x="4192588" y="4217988"/>
          <p14:tracePt t="135498" x="4192588" y="4241800"/>
          <p14:tracePt t="135530" x="4192588" y="4254500"/>
          <p14:tracePt t="135546" x="4192588" y="4267200"/>
          <p14:tracePt t="135562" x="4192588" y="4279900"/>
          <p14:tracePt t="135594" x="4192588" y="4292600"/>
          <p14:tracePt t="135618" x="4192588" y="4305300"/>
          <p14:tracePt t="135650" x="4192588" y="4330700"/>
          <p14:tracePt t="135698" x="4181475" y="4367213"/>
          <p14:tracePt t="135706" x="4181475" y="4379913"/>
          <p14:tracePt t="135721" x="4181475" y="4430713"/>
          <p14:tracePt t="135738" x="4105275" y="4567238"/>
          <p14:tracePt t="135754" x="4056063" y="4718050"/>
          <p14:tracePt t="135771" x="4017963" y="4918075"/>
          <p14:tracePt t="135787" x="3956050" y="5143500"/>
          <p14:tracePt t="135804" x="3905250" y="5356225"/>
          <p14:tracePt t="135821" x="3867150" y="5543550"/>
          <p14:tracePt t="135838" x="3843338" y="5668963"/>
          <p14:tracePt t="135855" x="3830638" y="5707063"/>
          <p14:tracePt t="135874" x="3830638" y="5743575"/>
          <p14:tracePt t="135889" x="3830638" y="5768975"/>
          <p14:tracePt t="135905" x="3830638" y="5794375"/>
          <p14:tracePt t="135921" x="3830638" y="5819775"/>
          <p14:tracePt t="135938" x="3830638" y="5856288"/>
          <p14:tracePt t="135955" x="3830638" y="5868988"/>
          <p14:tracePt t="135978" x="3830638" y="5894388"/>
          <p14:tracePt t="136074" x="3817938" y="5894388"/>
          <p14:tracePt t="136098" x="3817938" y="5881688"/>
          <p14:tracePt t="136122" x="3817938" y="5868988"/>
        </p14:tracePtLst>
      </p14:laserTrace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DA90E7-8803-601C-94F4-A9367BF7E6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2" name="Rectangle: Rounded Corners 24">
            <a:extLst>
              <a:ext uri="{FF2B5EF4-FFF2-40B4-BE49-F238E27FC236}">
                <a16:creationId xmlns:a16="http://schemas.microsoft.com/office/drawing/2014/main" id="{3BF2BF22-4A3A-67E3-CF01-89171CDE2181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48593" name="TextBox 2">
            <a:extLst>
              <a:ext uri="{FF2B5EF4-FFF2-40B4-BE49-F238E27FC236}">
                <a16:creationId xmlns:a16="http://schemas.microsoft.com/office/drawing/2014/main" id="{5724E2CF-D62C-E9AF-3577-BF666FDD43B1}"/>
              </a:ext>
            </a:extLst>
          </p:cNvPr>
          <p:cNvSpPr txBox="1"/>
          <p:nvPr/>
        </p:nvSpPr>
        <p:spPr>
          <a:xfrm>
            <a:off x="2513150" y="1019069"/>
            <a:ext cx="7165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Alexandria" charset="0"/>
              </a:rPr>
              <a:t>INTENDED OBJECTIVES</a:t>
            </a:r>
          </a:p>
        </p:txBody>
      </p:sp>
      <p:sp>
        <p:nvSpPr>
          <p:cNvPr id="1048594" name="Rectangle 4">
            <a:extLst>
              <a:ext uri="{FF2B5EF4-FFF2-40B4-BE49-F238E27FC236}">
                <a16:creationId xmlns:a16="http://schemas.microsoft.com/office/drawing/2014/main" id="{857E6482-F874-3606-C3A1-FB1F9C30459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48595" name="TextBox 5">
            <a:extLst>
              <a:ext uri="{FF2B5EF4-FFF2-40B4-BE49-F238E27FC236}">
                <a16:creationId xmlns:a16="http://schemas.microsoft.com/office/drawing/2014/main" id="{48664615-3F51-0CF0-0282-FA630D28C49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48596" name="TextBox 9">
            <a:extLst>
              <a:ext uri="{FF2B5EF4-FFF2-40B4-BE49-F238E27FC236}">
                <a16:creationId xmlns:a16="http://schemas.microsoft.com/office/drawing/2014/main" id="{3A0E3E0A-C9F0-008E-92F9-1F7CF69088C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1048597" name="TextBox 47">
            <a:extLst>
              <a:ext uri="{FF2B5EF4-FFF2-40B4-BE49-F238E27FC236}">
                <a16:creationId xmlns:a16="http://schemas.microsoft.com/office/drawing/2014/main" id="{D265BA21-69F7-021D-9002-44C0DAB3226B}"/>
              </a:ext>
            </a:extLst>
          </p:cNvPr>
          <p:cNvSpPr txBox="1"/>
          <p:nvPr/>
        </p:nvSpPr>
        <p:spPr>
          <a:xfrm>
            <a:off x="942308" y="2191170"/>
            <a:ext cx="10164963" cy="335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400" dirty="0">
                <a:latin typeface="Alexandria"/>
              </a:rPr>
              <a:t>Understand the purpose of the Chi-square test and its applications in healthcare management.</a:t>
            </a:r>
          </a:p>
          <a:p>
            <a:pPr marL="514350" lvl="0" indent="-5143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400" dirty="0">
                <a:latin typeface="Alexandria"/>
              </a:rPr>
              <a:t>Learn the step-by-step process of conducting a Chi-square test.</a:t>
            </a:r>
          </a:p>
          <a:p>
            <a:pPr marL="514350" lvl="0" indent="-5143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400" dirty="0">
                <a:latin typeface="Alexandria"/>
              </a:rPr>
              <a:t>Identify and apply the assumptions required for a valid Chi-square test.</a:t>
            </a:r>
          </a:p>
          <a:p>
            <a:pPr marL="514350" lvl="0" indent="-5143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400" dirty="0">
                <a:latin typeface="Alexandria"/>
              </a:rPr>
              <a:t>Develop skills to accurately interpret and communicate the results of a Chi-square test. </a:t>
            </a:r>
          </a:p>
        </p:txBody>
      </p:sp>
      <p:pic>
        <p:nvPicPr>
          <p:cNvPr id="2097153" name="Graphic 21">
            <a:extLst>
              <a:ext uri="{FF2B5EF4-FFF2-40B4-BE49-F238E27FC236}">
                <a16:creationId xmlns:a16="http://schemas.microsoft.com/office/drawing/2014/main" id="{5364496E-BD5E-633F-F968-2159F4E9380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9995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3223"/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485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485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485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485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485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485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DB9E68-3F8F-3710-BF01-26F5DF3B6E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3" name="Rectangle 17">
            <a:extLst>
              <a:ext uri="{FF2B5EF4-FFF2-40B4-BE49-F238E27FC236}">
                <a16:creationId xmlns:a16="http://schemas.microsoft.com/office/drawing/2014/main" id="{7F8FFEE2-83E8-D16C-E435-107042E07B54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8604" name="Rectangle: Rounded Corners 22">
            <a:extLst>
              <a:ext uri="{FF2B5EF4-FFF2-40B4-BE49-F238E27FC236}">
                <a16:creationId xmlns:a16="http://schemas.microsoft.com/office/drawing/2014/main" id="{BB3E7DA8-BCC1-A183-F7EA-CAC9D3BC2F5C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8605" name="Rectangle: Rounded Corners 24">
            <a:extLst>
              <a:ext uri="{FF2B5EF4-FFF2-40B4-BE49-F238E27FC236}">
                <a16:creationId xmlns:a16="http://schemas.microsoft.com/office/drawing/2014/main" id="{2964C490-AEA2-68B9-3979-6497B6AA0F2F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97154" name="Graphic 21">
            <a:extLst>
              <a:ext uri="{FF2B5EF4-FFF2-40B4-BE49-F238E27FC236}">
                <a16:creationId xmlns:a16="http://schemas.microsoft.com/office/drawing/2014/main" id="{5E98BEE1-8EED-0786-B3B4-2F83D62F4F7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1637112-B7A3-FD97-83FA-EFA220704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813" y="1155869"/>
            <a:ext cx="10294374" cy="5359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4866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2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48593" name="TextBox 2"/>
          <p:cNvSpPr txBox="1"/>
          <p:nvPr/>
        </p:nvSpPr>
        <p:spPr>
          <a:xfrm>
            <a:off x="2513150" y="1019069"/>
            <a:ext cx="7165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Alexandria" charset="0"/>
              </a:rPr>
              <a:t>Research Question</a:t>
            </a:r>
          </a:p>
        </p:txBody>
      </p:sp>
      <p:sp>
        <p:nvSpPr>
          <p:cNvPr id="1048594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48595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48596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1048597" name="TextBox 47"/>
          <p:cNvSpPr txBox="1"/>
          <p:nvPr/>
        </p:nvSpPr>
        <p:spPr>
          <a:xfrm>
            <a:off x="942308" y="2141974"/>
            <a:ext cx="10164963" cy="32571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In a rural healthcare setting, health officials are investigating whether there is an association between vaccination status and the incidence of a particular infectious disease. Data is collected from individuals, noting </a:t>
            </a:r>
            <a:r>
              <a:rPr lang="en-US" sz="2800" b="1" dirty="0">
                <a:latin typeface="Alexandria"/>
              </a:rPr>
              <a:t>whether they have been vaccinated </a:t>
            </a:r>
            <a:r>
              <a:rPr lang="en-US" sz="2800" dirty="0">
                <a:latin typeface="Alexandria"/>
              </a:rPr>
              <a:t>and </a:t>
            </a:r>
            <a:r>
              <a:rPr lang="en-US" sz="2800" b="1" dirty="0">
                <a:latin typeface="Alexandria"/>
              </a:rPr>
              <a:t>whether they contracted the disease </a:t>
            </a:r>
            <a:r>
              <a:rPr lang="en-US" sz="2800" dirty="0">
                <a:latin typeface="Alexandria"/>
              </a:rPr>
              <a:t>within the past year.</a:t>
            </a:r>
          </a:p>
        </p:txBody>
      </p:sp>
      <p:pic>
        <p:nvPicPr>
          <p:cNvPr id="2097153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19504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3223"/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2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48593" name="TextBox 2"/>
          <p:cNvSpPr txBox="1"/>
          <p:nvPr/>
        </p:nvSpPr>
        <p:spPr>
          <a:xfrm>
            <a:off x="2513150" y="1019069"/>
            <a:ext cx="7165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Alexandria" charset="0"/>
              </a:rPr>
              <a:t>Research Question</a:t>
            </a:r>
          </a:p>
        </p:txBody>
      </p:sp>
      <p:sp>
        <p:nvSpPr>
          <p:cNvPr id="1048594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48595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48596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1048597" name="TextBox 47"/>
          <p:cNvSpPr txBox="1"/>
          <p:nvPr/>
        </p:nvSpPr>
        <p:spPr>
          <a:xfrm>
            <a:off x="942308" y="2416136"/>
            <a:ext cx="6490879" cy="2909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3200" dirty="0">
                <a:latin typeface="Alexandria"/>
              </a:rPr>
              <a:t>Is there a significant association between </a:t>
            </a:r>
            <a:r>
              <a:rPr lang="en-US" sz="3200" b="1" dirty="0">
                <a:latin typeface="Alexandria"/>
              </a:rPr>
              <a:t>vaccination status </a:t>
            </a:r>
            <a:r>
              <a:rPr lang="en-US" sz="3200" dirty="0">
                <a:latin typeface="Alexandria"/>
              </a:rPr>
              <a:t>and </a:t>
            </a:r>
            <a:r>
              <a:rPr lang="en-US" sz="3200" b="1" dirty="0">
                <a:latin typeface="Alexandria"/>
              </a:rPr>
              <a:t>disease status</a:t>
            </a:r>
            <a:r>
              <a:rPr lang="en-US" sz="3200" dirty="0">
                <a:latin typeface="Alexandria"/>
              </a:rPr>
              <a:t>?</a:t>
            </a:r>
          </a:p>
        </p:txBody>
      </p:sp>
      <p:pic>
        <p:nvPicPr>
          <p:cNvPr id="2097153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028" name="Picture 4" descr="‪VaccineGoWhere‬‏">
            <a:extLst>
              <a:ext uri="{FF2B5EF4-FFF2-40B4-BE49-F238E27FC236}">
                <a16:creationId xmlns:a16="http://schemas.microsoft.com/office/drawing/2014/main" id="{64293702-D6EB-411F-8A7E-40A776B10F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8215" y="2292388"/>
            <a:ext cx="3109820" cy="328637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58020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3223"/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2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48593" name="TextBox 2"/>
          <p:cNvSpPr txBox="1"/>
          <p:nvPr/>
        </p:nvSpPr>
        <p:spPr>
          <a:xfrm>
            <a:off x="2513150" y="1019069"/>
            <a:ext cx="7165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Alexandria" charset="0"/>
              </a:rPr>
              <a:t>Research Question</a:t>
            </a:r>
          </a:p>
        </p:txBody>
      </p:sp>
      <p:sp>
        <p:nvSpPr>
          <p:cNvPr id="1048594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48595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48596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1048597" name="TextBox 47"/>
          <p:cNvSpPr txBox="1"/>
          <p:nvPr/>
        </p:nvSpPr>
        <p:spPr>
          <a:xfrm>
            <a:off x="942308" y="2357211"/>
            <a:ext cx="10487692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endParaRPr lang="en-US" altLang="en-US" sz="2000" b="1" dirty="0">
              <a:latin typeface="Alexandria"/>
            </a:endParaRPr>
          </a:p>
        </p:txBody>
      </p:sp>
      <p:pic>
        <p:nvPicPr>
          <p:cNvPr id="2097153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7DE2CD0-AB22-4010-A1CE-FA2CB007E2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12970" y="1835922"/>
            <a:ext cx="2536722" cy="16642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Picture 4" descr="Thinking Man Images - Free Download on Freepik">
            <a:extLst>
              <a:ext uri="{FF2B5EF4-FFF2-40B4-BE49-F238E27FC236}">
                <a16:creationId xmlns:a16="http://schemas.microsoft.com/office/drawing/2014/main" id="{63498410-8A77-43C7-BCEA-6944AD28EE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2970" y="3881517"/>
            <a:ext cx="2536722" cy="1664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Speech Bubble: Oval 17">
            <a:extLst>
              <a:ext uri="{FF2B5EF4-FFF2-40B4-BE49-F238E27FC236}">
                <a16:creationId xmlns:a16="http://schemas.microsoft.com/office/drawing/2014/main" id="{16BB5B5C-EDBE-4B7B-87B5-D1933BCCDCF5}"/>
              </a:ext>
            </a:extLst>
          </p:cNvPr>
          <p:cNvSpPr/>
          <p:nvPr/>
        </p:nvSpPr>
        <p:spPr>
          <a:xfrm>
            <a:off x="694591" y="2000139"/>
            <a:ext cx="7096837" cy="2701170"/>
          </a:xfrm>
          <a:prstGeom prst="wedgeEllipseCallout">
            <a:avLst>
              <a:gd name="adj1" fmla="val 81905"/>
              <a:gd name="adj2" fmla="val 28969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lnSpc>
                <a:spcPct val="150000"/>
              </a:lnSpc>
            </a:pPr>
            <a:r>
              <a:rPr lang="en-US" sz="2800" b="1" dirty="0">
                <a:solidFill>
                  <a:srgbClr val="FF0000"/>
                </a:solidFill>
                <a:latin typeface="Book Antiqua" panose="02040602050305030304" pitchFamily="18" charset="0"/>
              </a:rPr>
              <a:t>Does Vaccination status have an impact on Contracting the disease? </a:t>
            </a:r>
            <a:endParaRPr lang="ar-EG" sz="2800" b="1" dirty="0">
              <a:solidFill>
                <a:srgbClr val="FF0000"/>
              </a:solidFill>
              <a:latin typeface="Book Antiqua" panose="0204060205030503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87266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3223"/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2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48593" name="TextBox 2"/>
          <p:cNvSpPr txBox="1"/>
          <p:nvPr/>
        </p:nvSpPr>
        <p:spPr>
          <a:xfrm>
            <a:off x="2513150" y="1019069"/>
            <a:ext cx="7165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Hypotheses Statements</a:t>
            </a:r>
          </a:p>
        </p:txBody>
      </p:sp>
      <p:sp>
        <p:nvSpPr>
          <p:cNvPr id="1048594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48595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48596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1048597" name="TextBox 47"/>
          <p:cNvSpPr txBox="1"/>
          <p:nvPr/>
        </p:nvSpPr>
        <p:spPr>
          <a:xfrm>
            <a:off x="942308" y="2141974"/>
            <a:ext cx="10180617" cy="38904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+mj-lt"/>
              <a:buAutoNum type="alphaUcPeriod"/>
            </a:pPr>
            <a:r>
              <a:rPr lang="en-US" sz="2800" b="1" dirty="0">
                <a:latin typeface="Alexandria"/>
              </a:rPr>
              <a:t>Null Hypothesis: </a:t>
            </a:r>
            <a:r>
              <a:rPr lang="en-US" sz="2800" dirty="0">
                <a:latin typeface="Alexandria"/>
              </a:rPr>
              <a:t>There is no significant association between vaccination status and the incidence of the disease.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lphaUcPeriod"/>
            </a:pPr>
            <a:r>
              <a:rPr lang="en-US" sz="2800" b="1" dirty="0">
                <a:latin typeface="Alexandria"/>
              </a:rPr>
              <a:t>Alternative Hypothesis: </a:t>
            </a:r>
            <a:r>
              <a:rPr lang="en-US" sz="2800" dirty="0">
                <a:latin typeface="Alexandria"/>
              </a:rPr>
              <a:t>There is a significant association between vaccination status and the incidence of the disease.</a:t>
            </a:r>
          </a:p>
        </p:txBody>
      </p:sp>
      <p:pic>
        <p:nvPicPr>
          <p:cNvPr id="2097153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13541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3223"/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2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48593" name="TextBox 2"/>
          <p:cNvSpPr txBox="1"/>
          <p:nvPr/>
        </p:nvSpPr>
        <p:spPr>
          <a:xfrm>
            <a:off x="2516041" y="230969"/>
            <a:ext cx="71657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AEEF"/>
                </a:solidFill>
                <a:latin typeface="Alexandria" charset="0"/>
              </a:rPr>
              <a:t>Comparing two or more proportions (Categorical data)</a:t>
            </a:r>
            <a:br>
              <a:rPr lang="en-US" sz="2800" b="1" dirty="0">
                <a:solidFill>
                  <a:srgbClr val="00AEEF"/>
                </a:solidFill>
                <a:latin typeface="Alexandria" charset="0"/>
              </a:rPr>
            </a:br>
            <a:r>
              <a:rPr lang="en-US" sz="2800" b="1" dirty="0">
                <a:solidFill>
                  <a:srgbClr val="F58221"/>
                </a:solidFill>
                <a:latin typeface="Book Antiqua" panose="02040602050305030304" pitchFamily="18" charset="0"/>
              </a:rPr>
              <a:t>(Chi-Square test) </a:t>
            </a:r>
            <a:r>
              <a:rPr lang="el-GR" sz="2800" b="1" i="0" dirty="0">
                <a:solidFill>
                  <a:srgbClr val="F58221"/>
                </a:solidFill>
                <a:effectLst/>
                <a:latin typeface="Book Antiqua" panose="02040602050305030304" pitchFamily="18" charset="0"/>
              </a:rPr>
              <a:t>(Χ²)</a:t>
            </a:r>
            <a:endParaRPr lang="en-US" sz="28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48594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48595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48596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1048597" name="TextBox 47"/>
          <p:cNvSpPr txBox="1"/>
          <p:nvPr/>
        </p:nvSpPr>
        <p:spPr>
          <a:xfrm>
            <a:off x="942308" y="2531873"/>
            <a:ext cx="1016697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A Pearson’s </a:t>
            </a:r>
            <a:r>
              <a:rPr lang="en-US" sz="2800" b="1" dirty="0">
                <a:latin typeface="Alexandria"/>
              </a:rPr>
              <a:t>Chi-Square test</a:t>
            </a:r>
            <a:r>
              <a:rPr lang="en-US" sz="2800" dirty="0">
                <a:latin typeface="Alexandria"/>
              </a:rPr>
              <a:t> is a statistical hypothesis test for comparing the proportions of two categorical variables.</a:t>
            </a:r>
          </a:p>
          <a:p>
            <a:pPr algn="just"/>
            <a:endParaRPr lang="en-US" sz="2800" dirty="0">
              <a:latin typeface="Alexandria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It allows you to test whether the </a:t>
            </a:r>
            <a:r>
              <a:rPr lang="en-US" sz="2800" b="1" dirty="0">
                <a:latin typeface="Alexandria"/>
              </a:rPr>
              <a:t>two</a:t>
            </a:r>
            <a:r>
              <a:rPr lang="en-US" sz="2800" dirty="0">
                <a:latin typeface="Alexandria"/>
              </a:rPr>
              <a:t> </a:t>
            </a:r>
            <a:r>
              <a:rPr lang="en-US" sz="2800" b="1" dirty="0">
                <a:latin typeface="Alexandria"/>
              </a:rPr>
              <a:t>categorical</a:t>
            </a:r>
            <a:r>
              <a:rPr lang="en-US" sz="2800" dirty="0">
                <a:latin typeface="Alexandria"/>
              </a:rPr>
              <a:t> </a:t>
            </a:r>
            <a:r>
              <a:rPr lang="en-US" sz="2800" b="1" dirty="0">
                <a:latin typeface="Alexandria"/>
              </a:rPr>
              <a:t>variables</a:t>
            </a:r>
            <a:r>
              <a:rPr lang="en-US" sz="2800" dirty="0">
                <a:latin typeface="Alexandria"/>
              </a:rPr>
              <a:t> compared are related to each other </a:t>
            </a:r>
            <a:r>
              <a:rPr lang="en-US" sz="2800" b="1" dirty="0">
                <a:latin typeface="Alexandria"/>
              </a:rPr>
              <a:t>(dependent) </a:t>
            </a:r>
            <a:r>
              <a:rPr lang="en-US" sz="2800" dirty="0">
                <a:latin typeface="Alexandria"/>
              </a:rPr>
              <a:t>or they are unrelated </a:t>
            </a:r>
            <a:r>
              <a:rPr lang="en-US" sz="2800" b="1" dirty="0">
                <a:latin typeface="Alexandria"/>
              </a:rPr>
              <a:t>(independent)</a:t>
            </a:r>
            <a:r>
              <a:rPr lang="en-US" sz="2800" dirty="0">
                <a:latin typeface="Alexandria"/>
              </a:rPr>
              <a:t>.</a:t>
            </a:r>
          </a:p>
        </p:txBody>
      </p:sp>
      <p:pic>
        <p:nvPicPr>
          <p:cNvPr id="2097153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83713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3223"/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485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485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485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2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48593" name="TextBox 2"/>
          <p:cNvSpPr txBox="1"/>
          <p:nvPr/>
        </p:nvSpPr>
        <p:spPr>
          <a:xfrm>
            <a:off x="2513150" y="1019069"/>
            <a:ext cx="7165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Chi-Square test</a:t>
            </a:r>
          </a:p>
        </p:txBody>
      </p:sp>
      <p:sp>
        <p:nvSpPr>
          <p:cNvPr id="1048594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48595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48596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1048597" name="TextBox 47"/>
          <p:cNvSpPr txBox="1"/>
          <p:nvPr/>
        </p:nvSpPr>
        <p:spPr>
          <a:xfrm>
            <a:off x="942308" y="2095405"/>
            <a:ext cx="10207913" cy="39035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The chi-square test is a statistical method used to determine if there is a significant </a:t>
            </a:r>
            <a:r>
              <a:rPr lang="en-US" sz="2800" b="1" dirty="0">
                <a:latin typeface="Alexandria"/>
              </a:rPr>
              <a:t>association</a:t>
            </a:r>
            <a:r>
              <a:rPr lang="en-US" sz="2800" dirty="0">
                <a:latin typeface="Alexandria"/>
              </a:rPr>
              <a:t> between </a:t>
            </a:r>
            <a:r>
              <a:rPr lang="en-US" sz="2800" b="1" dirty="0">
                <a:latin typeface="Alexandria"/>
              </a:rPr>
              <a:t>two</a:t>
            </a:r>
            <a:r>
              <a:rPr lang="en-US" sz="2800" dirty="0">
                <a:latin typeface="Alexandria"/>
              </a:rPr>
              <a:t> </a:t>
            </a:r>
            <a:r>
              <a:rPr lang="en-US" sz="2800" b="1" dirty="0">
                <a:latin typeface="Alexandria"/>
              </a:rPr>
              <a:t>categorical variables</a:t>
            </a:r>
            <a:r>
              <a:rPr lang="en-US" sz="2800" dirty="0">
                <a:latin typeface="Alexandria"/>
              </a:rPr>
              <a:t>. </a:t>
            </a:r>
          </a:p>
          <a:p>
            <a:pPr marL="285750" lvl="0" indent="-2857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It assesses whether the </a:t>
            </a:r>
            <a:r>
              <a:rPr lang="en-US" sz="2800" b="1" dirty="0">
                <a:latin typeface="Alexandria"/>
              </a:rPr>
              <a:t>observed frequencies </a:t>
            </a:r>
            <a:r>
              <a:rPr lang="en-US" sz="2800" dirty="0">
                <a:latin typeface="Alexandria"/>
              </a:rPr>
              <a:t>in a </a:t>
            </a:r>
            <a:r>
              <a:rPr lang="en-US" sz="2800" b="1" dirty="0">
                <a:latin typeface="Alexandria"/>
              </a:rPr>
              <a:t>contingency table </a:t>
            </a:r>
            <a:r>
              <a:rPr lang="en-US" sz="2800" dirty="0">
                <a:latin typeface="Alexandria"/>
              </a:rPr>
              <a:t>match the </a:t>
            </a:r>
            <a:r>
              <a:rPr lang="en-US" sz="2800" b="1" dirty="0">
                <a:latin typeface="Alexandria"/>
              </a:rPr>
              <a:t>expected frequencies </a:t>
            </a:r>
            <a:r>
              <a:rPr lang="en-US" sz="2800" dirty="0">
                <a:latin typeface="Alexandria"/>
              </a:rPr>
              <a:t>if there is no relationship between the variables.</a:t>
            </a:r>
            <a:endParaRPr lang="en-US" altLang="en-US" sz="3200" b="1" dirty="0">
              <a:latin typeface="Alexandria"/>
            </a:endParaRPr>
          </a:p>
        </p:txBody>
      </p:sp>
      <p:pic>
        <p:nvPicPr>
          <p:cNvPr id="2097153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66364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3223"/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F47349-B933-0D40-546B-DD57C93E09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3" name="Rectangle 17">
            <a:extLst>
              <a:ext uri="{FF2B5EF4-FFF2-40B4-BE49-F238E27FC236}">
                <a16:creationId xmlns:a16="http://schemas.microsoft.com/office/drawing/2014/main" id="{A049218C-D09F-CE3B-760B-31061B581AA8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8604" name="Rectangle: Rounded Corners 22">
            <a:extLst>
              <a:ext uri="{FF2B5EF4-FFF2-40B4-BE49-F238E27FC236}">
                <a16:creationId xmlns:a16="http://schemas.microsoft.com/office/drawing/2014/main" id="{7E6572DA-32F7-731A-B52C-CE9AAF6B6050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8605" name="Rectangle: Rounded Corners 24">
            <a:extLst>
              <a:ext uri="{FF2B5EF4-FFF2-40B4-BE49-F238E27FC236}">
                <a16:creationId xmlns:a16="http://schemas.microsoft.com/office/drawing/2014/main" id="{681F56EC-6116-0CF4-73FD-7729CE803C0C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97154" name="Graphic 21">
            <a:extLst>
              <a:ext uri="{FF2B5EF4-FFF2-40B4-BE49-F238E27FC236}">
                <a16:creationId xmlns:a16="http://schemas.microsoft.com/office/drawing/2014/main" id="{0E862DE4-7190-A071-A51F-46668458072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D0072E8-CA7F-59C3-F0DF-D6424D8519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82"/>
          <a:stretch/>
        </p:blipFill>
        <p:spPr>
          <a:xfrm>
            <a:off x="1103174" y="1155869"/>
            <a:ext cx="9559909" cy="4740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48402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2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48593" name="TextBox 2"/>
          <p:cNvSpPr txBox="1"/>
          <p:nvPr/>
        </p:nvSpPr>
        <p:spPr>
          <a:xfrm>
            <a:off x="2513150" y="1019069"/>
            <a:ext cx="7165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Chi-Square </a:t>
            </a:r>
            <a:r>
              <a:rPr lang="en-US" sz="2800" b="1" dirty="0">
                <a:solidFill>
                  <a:srgbClr val="00AEEF"/>
                </a:solidFill>
                <a:latin typeface="Alexandria" charset="0"/>
              </a:rPr>
              <a:t>test steps summary</a:t>
            </a:r>
          </a:p>
        </p:txBody>
      </p:sp>
      <p:sp>
        <p:nvSpPr>
          <p:cNvPr id="1048594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48595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48596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1048597" name="TextBox 47"/>
          <p:cNvSpPr txBox="1"/>
          <p:nvPr/>
        </p:nvSpPr>
        <p:spPr>
          <a:xfrm>
            <a:off x="942308" y="2357211"/>
            <a:ext cx="10207913" cy="3259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800" dirty="0">
                <a:latin typeface="Alexandria"/>
              </a:rPr>
              <a:t>The data are obtained, initially, as </a:t>
            </a:r>
            <a:r>
              <a:rPr lang="en-US" sz="2800" b="1" dirty="0">
                <a:latin typeface="Alexandria"/>
              </a:rPr>
              <a:t>frequencies</a:t>
            </a:r>
            <a:r>
              <a:rPr lang="en-US" sz="2800" dirty="0">
                <a:latin typeface="Alexandria"/>
              </a:rPr>
              <a:t>, i.e. the numbers with and without the characteristic in each group. 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800" dirty="0">
                <a:latin typeface="Alexandria"/>
              </a:rPr>
              <a:t>A table in which the entries are frequencies is called a </a:t>
            </a:r>
            <a:r>
              <a:rPr lang="en-US" sz="2800" b="1" dirty="0">
                <a:latin typeface="Alexandria"/>
              </a:rPr>
              <a:t>contingency table</a:t>
            </a:r>
            <a:r>
              <a:rPr lang="en-US" sz="2800" dirty="0">
                <a:latin typeface="Alexandria"/>
              </a:rPr>
              <a:t>; when this table has two rows and two columns it is called a </a:t>
            </a:r>
            <a:r>
              <a:rPr lang="en-US" sz="2800" b="1" dirty="0">
                <a:latin typeface="Alexandria"/>
              </a:rPr>
              <a:t>2 </a:t>
            </a:r>
            <a:r>
              <a:rPr lang="en-US" sz="2800" dirty="0">
                <a:latin typeface="Alexandria"/>
              </a:rPr>
              <a:t>× </a:t>
            </a:r>
            <a:r>
              <a:rPr lang="en-US" sz="2800" b="1" dirty="0">
                <a:latin typeface="Alexandria"/>
              </a:rPr>
              <a:t>2 table</a:t>
            </a:r>
            <a:r>
              <a:rPr lang="en-US" sz="2800" dirty="0">
                <a:latin typeface="Alexandria"/>
              </a:rPr>
              <a:t>. </a:t>
            </a:r>
          </a:p>
        </p:txBody>
      </p:sp>
      <p:pic>
        <p:nvPicPr>
          <p:cNvPr id="2097153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36466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3223"/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2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48593" name="TextBox 2"/>
          <p:cNvSpPr txBox="1"/>
          <p:nvPr/>
        </p:nvSpPr>
        <p:spPr>
          <a:xfrm>
            <a:off x="2513150" y="1019069"/>
            <a:ext cx="7165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Chi-Square </a:t>
            </a:r>
            <a:r>
              <a:rPr lang="en-US" sz="2800" b="1" dirty="0">
                <a:solidFill>
                  <a:srgbClr val="00AEEF"/>
                </a:solidFill>
                <a:latin typeface="Alexandria" charset="0"/>
              </a:rPr>
              <a:t>test steps summary</a:t>
            </a:r>
          </a:p>
        </p:txBody>
      </p:sp>
      <p:sp>
        <p:nvSpPr>
          <p:cNvPr id="1048594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48595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48596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1048597" name="TextBox 47"/>
          <p:cNvSpPr txBox="1"/>
          <p:nvPr/>
        </p:nvSpPr>
        <p:spPr>
          <a:xfrm>
            <a:off x="941696" y="2357211"/>
            <a:ext cx="10181229" cy="335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+mj-lt"/>
              <a:buAutoNum type="arabicPeriod" startAt="3"/>
            </a:pPr>
            <a:r>
              <a:rPr lang="en-US" sz="2400" dirty="0">
                <a:latin typeface="Alexandria"/>
              </a:rPr>
              <a:t>The </a:t>
            </a:r>
            <a:r>
              <a:rPr lang="en-US" sz="2400" b="1" dirty="0">
                <a:latin typeface="Alexandria"/>
              </a:rPr>
              <a:t>contingency table</a:t>
            </a:r>
            <a:r>
              <a:rPr lang="en-US" sz="2400" dirty="0">
                <a:latin typeface="Alexandria"/>
              </a:rPr>
              <a:t> shows the </a:t>
            </a:r>
            <a:r>
              <a:rPr lang="en-US" sz="2400" b="1" dirty="0">
                <a:latin typeface="Alexandria"/>
              </a:rPr>
              <a:t>observed frequencies </a:t>
            </a:r>
            <a:r>
              <a:rPr lang="en-US" sz="2400" dirty="0">
                <a:latin typeface="Alexandria"/>
              </a:rPr>
              <a:t>in the four cells corresponding to </a:t>
            </a:r>
            <a:r>
              <a:rPr lang="en-US" sz="2400" b="1" dirty="0">
                <a:latin typeface="Alexandria"/>
              </a:rPr>
              <a:t>each row/column combination</a:t>
            </a:r>
            <a:r>
              <a:rPr lang="en-US" sz="2400" dirty="0">
                <a:latin typeface="Alexandria"/>
              </a:rPr>
              <a:t>, the four </a:t>
            </a:r>
            <a:r>
              <a:rPr lang="en-US" sz="2400" b="1" dirty="0">
                <a:latin typeface="Alexandria"/>
              </a:rPr>
              <a:t>marginal totals </a:t>
            </a:r>
            <a:r>
              <a:rPr lang="en-US" sz="2400" dirty="0">
                <a:latin typeface="Alexandria"/>
              </a:rPr>
              <a:t>(</a:t>
            </a:r>
            <a:r>
              <a:rPr lang="en-US" sz="2400" b="1" dirty="0">
                <a:latin typeface="Alexandria"/>
              </a:rPr>
              <a:t>the frequency in a specific row or column</a:t>
            </a:r>
            <a:r>
              <a:rPr lang="en-US" sz="2400" dirty="0">
                <a:latin typeface="Alexandria"/>
              </a:rPr>
              <a:t>, and the </a:t>
            </a:r>
            <a:r>
              <a:rPr lang="en-US" sz="2400" b="1" dirty="0">
                <a:latin typeface="Alexandria"/>
              </a:rPr>
              <a:t>overall total (Grand total) = n</a:t>
            </a:r>
            <a:r>
              <a:rPr lang="en-US" sz="2400" dirty="0">
                <a:latin typeface="Alexandria"/>
              </a:rPr>
              <a:t>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 startAt="3"/>
            </a:pPr>
            <a:r>
              <a:rPr lang="en-US" sz="2400" dirty="0">
                <a:latin typeface="Alexandria"/>
              </a:rPr>
              <a:t>We can calculate the frequency that we would </a:t>
            </a:r>
            <a:r>
              <a:rPr lang="en-US" sz="2400" b="1" dirty="0">
                <a:latin typeface="Alexandria"/>
              </a:rPr>
              <a:t>expect</a:t>
            </a:r>
            <a:r>
              <a:rPr lang="en-US" sz="2400" dirty="0">
                <a:latin typeface="Alexandria"/>
              </a:rPr>
              <a:t> in each of the four cells of the table if </a:t>
            </a:r>
            <a:r>
              <a:rPr lang="en-US" sz="2400" i="1" dirty="0">
                <a:latin typeface="Alexandria"/>
              </a:rPr>
              <a:t>H</a:t>
            </a:r>
            <a:r>
              <a:rPr lang="en-US" sz="2400" dirty="0">
                <a:latin typeface="Alexandria"/>
              </a:rPr>
              <a:t>0 was true </a:t>
            </a:r>
            <a:r>
              <a:rPr lang="en-US" sz="2400" b="1" dirty="0">
                <a:latin typeface="Alexandria"/>
              </a:rPr>
              <a:t>(the expected frequencies).</a:t>
            </a:r>
            <a:r>
              <a:rPr lang="en-US" sz="2400" dirty="0">
                <a:latin typeface="Alexandria"/>
              </a:rPr>
              <a:t> </a:t>
            </a:r>
          </a:p>
        </p:txBody>
      </p:sp>
      <p:pic>
        <p:nvPicPr>
          <p:cNvPr id="2097153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59759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3223"/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2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48593" name="TextBox 2"/>
          <p:cNvSpPr txBox="1"/>
          <p:nvPr/>
        </p:nvSpPr>
        <p:spPr>
          <a:xfrm>
            <a:off x="2513150" y="1019069"/>
            <a:ext cx="7165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Chi-Square </a:t>
            </a:r>
            <a:r>
              <a:rPr lang="en-US" sz="2800" b="1" dirty="0">
                <a:solidFill>
                  <a:srgbClr val="00AEEF"/>
                </a:solidFill>
                <a:latin typeface="Alexandria" charset="0"/>
              </a:rPr>
              <a:t>test steps summary</a:t>
            </a:r>
          </a:p>
        </p:txBody>
      </p:sp>
      <p:sp>
        <p:nvSpPr>
          <p:cNvPr id="1048594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48595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48596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2097153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2" descr="What Are Contingency Tables Used For?">
            <a:extLst>
              <a:ext uri="{FF2B5EF4-FFF2-40B4-BE49-F238E27FC236}">
                <a16:creationId xmlns:a16="http://schemas.microsoft.com/office/drawing/2014/main" id="{55B79F23-E272-40BA-8FEE-AA54FDD2AD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28" y="2357211"/>
            <a:ext cx="9721944" cy="326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rrow: Left 1">
            <a:extLst>
              <a:ext uri="{FF2B5EF4-FFF2-40B4-BE49-F238E27FC236}">
                <a16:creationId xmlns:a16="http://schemas.microsoft.com/office/drawing/2014/main" id="{292BB69D-2564-4298-88F7-66AEDEF95F48}"/>
              </a:ext>
            </a:extLst>
          </p:cNvPr>
          <p:cNvSpPr/>
          <p:nvPr/>
        </p:nvSpPr>
        <p:spPr>
          <a:xfrm rot="18745865">
            <a:off x="10003656" y="3512529"/>
            <a:ext cx="605404" cy="305440"/>
          </a:xfrm>
          <a:prstGeom prst="leftArrow">
            <a:avLst/>
          </a:prstGeom>
          <a:solidFill>
            <a:srgbClr val="203E5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Arrow: Left 10">
            <a:extLst>
              <a:ext uri="{FF2B5EF4-FFF2-40B4-BE49-F238E27FC236}">
                <a16:creationId xmlns:a16="http://schemas.microsoft.com/office/drawing/2014/main" id="{0F0FBE3C-B05D-49C9-AE0E-B23E3B62F4B5}"/>
              </a:ext>
            </a:extLst>
          </p:cNvPr>
          <p:cNvSpPr/>
          <p:nvPr/>
        </p:nvSpPr>
        <p:spPr>
          <a:xfrm rot="8756499">
            <a:off x="4751542" y="5476069"/>
            <a:ext cx="605404" cy="305440"/>
          </a:xfrm>
          <a:prstGeom prst="leftArrow">
            <a:avLst/>
          </a:prstGeom>
          <a:solidFill>
            <a:srgbClr val="203E5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47E23B-7B83-4B06-B3C3-B44B288883DE}"/>
              </a:ext>
            </a:extLst>
          </p:cNvPr>
          <p:cNvSpPr txBox="1"/>
          <p:nvPr/>
        </p:nvSpPr>
        <p:spPr>
          <a:xfrm>
            <a:off x="10306358" y="2930619"/>
            <a:ext cx="1416974" cy="369332"/>
          </a:xfrm>
          <a:prstGeom prst="rect">
            <a:avLst/>
          </a:prstGeom>
          <a:solidFill>
            <a:srgbClr val="F58221"/>
          </a:solidFill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Row total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6C82792-07B4-4A21-A11D-B84C52256E32}"/>
              </a:ext>
            </a:extLst>
          </p:cNvPr>
          <p:cNvSpPr txBox="1"/>
          <p:nvPr/>
        </p:nvSpPr>
        <p:spPr>
          <a:xfrm>
            <a:off x="3029803" y="5621040"/>
            <a:ext cx="1688133" cy="369332"/>
          </a:xfrm>
          <a:prstGeom prst="rect">
            <a:avLst/>
          </a:prstGeom>
          <a:solidFill>
            <a:srgbClr val="F58221"/>
          </a:solidFill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Column total</a:t>
            </a:r>
          </a:p>
        </p:txBody>
      </p:sp>
      <p:sp>
        <p:nvSpPr>
          <p:cNvPr id="4" name="Arrow: Left 3">
            <a:extLst>
              <a:ext uri="{FF2B5EF4-FFF2-40B4-BE49-F238E27FC236}">
                <a16:creationId xmlns:a16="http://schemas.microsoft.com/office/drawing/2014/main" id="{2918F8AE-332E-471B-B8EC-2E57614658B8}"/>
              </a:ext>
            </a:extLst>
          </p:cNvPr>
          <p:cNvSpPr/>
          <p:nvPr/>
        </p:nvSpPr>
        <p:spPr>
          <a:xfrm>
            <a:off x="10152773" y="5172505"/>
            <a:ext cx="633910" cy="288299"/>
          </a:xfrm>
          <a:prstGeom prst="leftArrow">
            <a:avLst/>
          </a:prstGeom>
          <a:solidFill>
            <a:srgbClr val="203E5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EA764E4-F296-4A8D-AFC3-3067B9626801}"/>
              </a:ext>
            </a:extLst>
          </p:cNvPr>
          <p:cNvSpPr txBox="1"/>
          <p:nvPr/>
        </p:nvSpPr>
        <p:spPr>
          <a:xfrm>
            <a:off x="10831420" y="5131988"/>
            <a:ext cx="1323821" cy="369332"/>
          </a:xfrm>
          <a:prstGeom prst="rect">
            <a:avLst/>
          </a:prstGeom>
          <a:solidFill>
            <a:srgbClr val="F58221"/>
          </a:solidFill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Grand total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7627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3223"/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1" grpId="0" animBg="1"/>
      <p:bldP spid="3" grpId="0" animBg="1"/>
      <p:bldP spid="13" grpId="0" animBg="1"/>
      <p:bldP spid="4" grpId="0" animBg="1"/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2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48593" name="TextBox 2"/>
          <p:cNvSpPr txBox="1"/>
          <p:nvPr/>
        </p:nvSpPr>
        <p:spPr>
          <a:xfrm>
            <a:off x="2513150" y="1019069"/>
            <a:ext cx="7165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Chi-Square </a:t>
            </a:r>
            <a:r>
              <a:rPr lang="en-US" sz="2800" b="1" dirty="0">
                <a:solidFill>
                  <a:srgbClr val="00AEEF"/>
                </a:solidFill>
                <a:latin typeface="Alexandria" charset="0"/>
              </a:rPr>
              <a:t>test steps summary</a:t>
            </a:r>
          </a:p>
        </p:txBody>
      </p:sp>
      <p:sp>
        <p:nvSpPr>
          <p:cNvPr id="1048594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48595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48596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1048597" name="TextBox 47"/>
          <p:cNvSpPr txBox="1"/>
          <p:nvPr/>
        </p:nvSpPr>
        <p:spPr>
          <a:xfrm>
            <a:off x="942308" y="2561662"/>
            <a:ext cx="10180617" cy="26108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>
                <a:latin typeface="Alexandria"/>
              </a:rPr>
              <a:t>5. Then we go on to calculate the </a:t>
            </a:r>
            <a:r>
              <a:rPr lang="en-US" sz="2800" b="1" dirty="0">
                <a:latin typeface="Alexandria"/>
              </a:rPr>
              <a:t>Chi-Square test statistic </a:t>
            </a:r>
            <a:r>
              <a:rPr lang="en-US" sz="2800" dirty="0">
                <a:latin typeface="Alexandria"/>
              </a:rPr>
              <a:t>as well as the </a:t>
            </a:r>
            <a:r>
              <a:rPr lang="en-US" sz="2800" b="1" dirty="0">
                <a:latin typeface="Alexandria"/>
              </a:rPr>
              <a:t>resulting test P-value</a:t>
            </a:r>
            <a:r>
              <a:rPr lang="en-US" sz="2800" dirty="0">
                <a:latin typeface="Alexandria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800" dirty="0">
                <a:latin typeface="Alexandria"/>
              </a:rPr>
              <a:t>6. Compare the </a:t>
            </a:r>
            <a:r>
              <a:rPr lang="en-US" sz="2800" b="1" dirty="0">
                <a:latin typeface="Alexandria"/>
              </a:rPr>
              <a:t>resulting P-value </a:t>
            </a:r>
            <a:r>
              <a:rPr lang="en-US" sz="2800" dirty="0">
                <a:latin typeface="Alexandria"/>
              </a:rPr>
              <a:t>versus </a:t>
            </a:r>
            <a:r>
              <a:rPr lang="en-US" sz="2800" b="1" dirty="0">
                <a:latin typeface="Alexandria"/>
              </a:rPr>
              <a:t>the value of 0.05 </a:t>
            </a:r>
            <a:r>
              <a:rPr lang="en-US" sz="2800" dirty="0">
                <a:latin typeface="Alexandria"/>
              </a:rPr>
              <a:t>to decide which hypothesis to </a:t>
            </a:r>
            <a:r>
              <a:rPr lang="en-US" sz="2800" b="1" dirty="0">
                <a:latin typeface="Alexandria"/>
              </a:rPr>
              <a:t>accept </a:t>
            </a:r>
            <a:r>
              <a:rPr lang="en-US" sz="2800" dirty="0">
                <a:latin typeface="Alexandria"/>
              </a:rPr>
              <a:t>and which one to </a:t>
            </a:r>
            <a:r>
              <a:rPr lang="en-US" sz="2800" b="1" dirty="0">
                <a:latin typeface="Alexandria"/>
              </a:rPr>
              <a:t>reject</a:t>
            </a:r>
            <a:r>
              <a:rPr lang="en-US" sz="2800" dirty="0">
                <a:latin typeface="Alexandria"/>
              </a:rPr>
              <a:t>.</a:t>
            </a:r>
          </a:p>
        </p:txBody>
      </p:sp>
      <p:pic>
        <p:nvPicPr>
          <p:cNvPr id="2097153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7448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3223"/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3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8604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860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97154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B659E78-BB6C-4EA6-B5D4-7E949BED8B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430" y="1155869"/>
            <a:ext cx="11831139" cy="520123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81234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3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8604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860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97154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4A7D52E-53B9-8377-5A39-EB9587FDBD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389" y="1155869"/>
            <a:ext cx="11009998" cy="54697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813123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2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48593" name="TextBox 2"/>
          <p:cNvSpPr txBox="1"/>
          <p:nvPr/>
        </p:nvSpPr>
        <p:spPr>
          <a:xfrm>
            <a:off x="2513150" y="1019069"/>
            <a:ext cx="7165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AEEF"/>
                </a:solidFill>
                <a:latin typeface="Alexandria" charset="0"/>
              </a:rPr>
              <a:t>Chi-Square test Assumptions</a:t>
            </a:r>
          </a:p>
        </p:txBody>
      </p:sp>
      <p:sp>
        <p:nvSpPr>
          <p:cNvPr id="1048594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48595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48596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1048597" name="TextBox 47"/>
          <p:cNvSpPr txBox="1"/>
          <p:nvPr/>
        </p:nvSpPr>
        <p:spPr>
          <a:xfrm>
            <a:off x="942308" y="2138051"/>
            <a:ext cx="10180617" cy="32571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US" sz="2800" dirty="0">
                <a:latin typeface="Alexandria"/>
              </a:rPr>
              <a:t>The </a:t>
            </a:r>
            <a:r>
              <a:rPr lang="en-US" sz="2800" b="1" dirty="0">
                <a:latin typeface="Alexandria"/>
              </a:rPr>
              <a:t>rows (and columns) </a:t>
            </a:r>
            <a:r>
              <a:rPr lang="en-US" sz="2800" dirty="0">
                <a:latin typeface="Alexandria"/>
              </a:rPr>
              <a:t>of the table are </a:t>
            </a:r>
            <a:r>
              <a:rPr lang="en-US" sz="2800" b="1" dirty="0">
                <a:latin typeface="Alexandria"/>
              </a:rPr>
              <a:t>mutually exclusive</a:t>
            </a:r>
            <a:r>
              <a:rPr lang="en-US" sz="2800" dirty="0">
                <a:latin typeface="Alexandria"/>
              </a:rPr>
              <a:t>, implying that </a:t>
            </a:r>
            <a:r>
              <a:rPr lang="en-US" sz="2800" b="1" dirty="0">
                <a:latin typeface="Alexandria"/>
              </a:rPr>
              <a:t>each individual can belong to only one row and only one column</a:t>
            </a:r>
            <a:r>
              <a:rPr lang="en-US" sz="2800" dirty="0">
                <a:latin typeface="Alexandria"/>
              </a:rPr>
              <a:t>.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US" sz="2800" dirty="0">
                <a:latin typeface="Alexandria"/>
              </a:rPr>
              <a:t>The usual, </a:t>
            </a:r>
            <a:r>
              <a:rPr lang="en-US" sz="2800" b="1" dirty="0">
                <a:latin typeface="Alexandria"/>
              </a:rPr>
              <a:t>although being conservative</a:t>
            </a:r>
            <a:r>
              <a:rPr lang="en-US" sz="2800" dirty="0">
                <a:latin typeface="Alexandria"/>
              </a:rPr>
              <a:t>, approach </a:t>
            </a:r>
            <a:r>
              <a:rPr lang="en-US" sz="2800" b="1" dirty="0">
                <a:latin typeface="Alexandria"/>
              </a:rPr>
              <a:t>requires</a:t>
            </a:r>
            <a:r>
              <a:rPr lang="en-US" sz="2800" dirty="0">
                <a:latin typeface="Alexandria"/>
              </a:rPr>
              <a:t> that the </a:t>
            </a:r>
            <a:r>
              <a:rPr lang="en-US" sz="2800" b="1" dirty="0">
                <a:latin typeface="Alexandria"/>
              </a:rPr>
              <a:t>expected frequency </a:t>
            </a:r>
            <a:r>
              <a:rPr lang="en-US" sz="2800" dirty="0">
                <a:latin typeface="Alexandria"/>
              </a:rPr>
              <a:t>in each </a:t>
            </a:r>
            <a:r>
              <a:rPr lang="en-US" sz="2800" b="1" dirty="0">
                <a:latin typeface="Alexandria"/>
              </a:rPr>
              <a:t>of the four cells </a:t>
            </a:r>
            <a:r>
              <a:rPr lang="en-US" sz="2800" dirty="0">
                <a:latin typeface="Alexandria"/>
              </a:rPr>
              <a:t>is </a:t>
            </a:r>
            <a:r>
              <a:rPr lang="en-US" sz="2800" b="1" dirty="0">
                <a:latin typeface="Alexandria"/>
              </a:rPr>
              <a:t>at least five</a:t>
            </a:r>
            <a:r>
              <a:rPr lang="en-US" sz="2800" dirty="0">
                <a:latin typeface="Alexandria"/>
              </a:rPr>
              <a:t>.</a:t>
            </a:r>
          </a:p>
        </p:txBody>
      </p:sp>
      <p:pic>
        <p:nvPicPr>
          <p:cNvPr id="2097153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81304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3223"/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3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8604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860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97154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E87E2E1-83F9-47D4-9EF3-79C29F06F9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107" y="1285192"/>
            <a:ext cx="10719785" cy="514454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51CDB44-62DE-4CBA-A070-DE6086B828D8}"/>
              </a:ext>
            </a:extLst>
          </p:cNvPr>
          <p:cNvSpPr/>
          <p:nvPr/>
        </p:nvSpPr>
        <p:spPr>
          <a:xfrm>
            <a:off x="4835130" y="2224585"/>
            <a:ext cx="3772784" cy="641445"/>
          </a:xfrm>
          <a:prstGeom prst="rect">
            <a:avLst/>
          </a:prstGeom>
          <a:noFill/>
          <a:ln w="57150"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27C2289-4E25-45FD-9A19-B7EDE7A22709}"/>
              </a:ext>
            </a:extLst>
          </p:cNvPr>
          <p:cNvSpPr/>
          <p:nvPr/>
        </p:nvSpPr>
        <p:spPr>
          <a:xfrm>
            <a:off x="2279175" y="3477587"/>
            <a:ext cx="1678675" cy="759754"/>
          </a:xfrm>
          <a:prstGeom prst="rect">
            <a:avLst/>
          </a:prstGeom>
          <a:noFill/>
          <a:ln w="57150"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99F7E68-48DD-48BA-9D67-342C45587F40}"/>
              </a:ext>
            </a:extLst>
          </p:cNvPr>
          <p:cNvSpPr/>
          <p:nvPr/>
        </p:nvSpPr>
        <p:spPr>
          <a:xfrm>
            <a:off x="1095834" y="5056094"/>
            <a:ext cx="3144472" cy="303010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48DD0DE-EFC0-4407-9D65-8B9AD6C3E216}"/>
              </a:ext>
            </a:extLst>
          </p:cNvPr>
          <p:cNvSpPr/>
          <p:nvPr/>
        </p:nvSpPr>
        <p:spPr>
          <a:xfrm>
            <a:off x="1095834" y="5572808"/>
            <a:ext cx="3978190" cy="280828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 animBg="1"/>
      <p:bldP spid="9" grpId="0" animBg="1"/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3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8604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860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97154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4A7D52E-53B9-8377-5A39-EB9587FDBD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389" y="1155869"/>
            <a:ext cx="11009998" cy="54697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313347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3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8604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860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97154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Speech Bubble: Oval 8">
            <a:extLst>
              <a:ext uri="{FF2B5EF4-FFF2-40B4-BE49-F238E27FC236}">
                <a16:creationId xmlns:a16="http://schemas.microsoft.com/office/drawing/2014/main" id="{8BDE3285-B55E-4E2E-A266-E6EB4FD4BEC3}"/>
              </a:ext>
            </a:extLst>
          </p:cNvPr>
          <p:cNvSpPr/>
          <p:nvPr/>
        </p:nvSpPr>
        <p:spPr>
          <a:xfrm>
            <a:off x="1377825" y="1488215"/>
            <a:ext cx="6464652" cy="2716231"/>
          </a:xfrm>
          <a:prstGeom prst="wedgeEllipseCallout">
            <a:avLst>
              <a:gd name="adj1" fmla="val 63045"/>
              <a:gd name="adj2" fmla="val 44368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lnSpc>
                <a:spcPct val="150000"/>
              </a:lnSpc>
            </a:pPr>
            <a:r>
              <a:rPr lang="en-US" sz="3600" b="1" dirty="0">
                <a:solidFill>
                  <a:srgbClr val="F58221"/>
                </a:solidFill>
                <a:latin typeface="Alexandria"/>
              </a:rPr>
              <a:t>How can I apply Chi-Square (X</a:t>
            </a:r>
            <a:r>
              <a:rPr lang="en-US" sz="3600" b="1" baseline="30000" dirty="0">
                <a:solidFill>
                  <a:srgbClr val="F58221"/>
                </a:solidFill>
                <a:latin typeface="Alexandria"/>
              </a:rPr>
              <a:t>2</a:t>
            </a:r>
            <a:r>
              <a:rPr lang="en-US" sz="3600" b="1" dirty="0">
                <a:solidFill>
                  <a:srgbClr val="F58221"/>
                </a:solidFill>
                <a:latin typeface="Alexandria"/>
              </a:rPr>
              <a:t>) Practically?</a:t>
            </a:r>
          </a:p>
        </p:txBody>
      </p:sp>
      <p:pic>
        <p:nvPicPr>
          <p:cNvPr id="1028" name="Picture 4" descr="a yellow smiley face with green eyes is scratching its head">
            <a:extLst>
              <a:ext uri="{FF2B5EF4-FFF2-40B4-BE49-F238E27FC236}">
                <a16:creationId xmlns:a16="http://schemas.microsoft.com/office/drawing/2014/main" id="{0FBB9886-2B4B-4C49-B490-E40F60F487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7914" y="3630708"/>
            <a:ext cx="1824102" cy="17481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3209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2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48593" name="TextBox 2"/>
          <p:cNvSpPr txBox="1"/>
          <p:nvPr/>
        </p:nvSpPr>
        <p:spPr>
          <a:xfrm>
            <a:off x="2516041" y="992181"/>
            <a:ext cx="7165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i="0" dirty="0">
                <a:solidFill>
                  <a:srgbClr val="F58221"/>
                </a:solidFill>
                <a:effectLst/>
                <a:latin typeface="Alexandria"/>
              </a:rPr>
              <a:t>Case Scenario (1)</a:t>
            </a:r>
            <a:endParaRPr lang="en-US" sz="2800" b="1" dirty="0">
              <a:solidFill>
                <a:srgbClr val="F58221"/>
              </a:solidFill>
              <a:latin typeface="Alexandria"/>
              <a:cs typeface="Alexandria" charset="0"/>
            </a:endParaRPr>
          </a:p>
        </p:txBody>
      </p:sp>
      <p:sp>
        <p:nvSpPr>
          <p:cNvPr id="1048594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48595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48596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1048597" name="TextBox 47"/>
          <p:cNvSpPr txBox="1"/>
          <p:nvPr/>
        </p:nvSpPr>
        <p:spPr>
          <a:xfrm>
            <a:off x="940155" y="2568787"/>
            <a:ext cx="10166970" cy="26108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A hospital wants to determine if there is a difference in patient satisfaction between </a:t>
            </a:r>
            <a:r>
              <a:rPr lang="en-US" sz="2800" b="1" dirty="0">
                <a:latin typeface="Alexandria"/>
              </a:rPr>
              <a:t>telemedicine</a:t>
            </a:r>
            <a:r>
              <a:rPr lang="en-US" sz="2800" dirty="0">
                <a:latin typeface="Alexandria"/>
              </a:rPr>
              <a:t> and </a:t>
            </a:r>
            <a:r>
              <a:rPr lang="en-US" sz="2800" b="1" dirty="0">
                <a:latin typeface="Alexandria"/>
              </a:rPr>
              <a:t>in-person</a:t>
            </a:r>
            <a:r>
              <a:rPr lang="en-US" sz="2800" dirty="0">
                <a:latin typeface="Alexandria"/>
              </a:rPr>
              <a:t> consultations. The responses were collected in the form of </a:t>
            </a:r>
            <a:r>
              <a:rPr lang="en-US" sz="2800" b="1" dirty="0">
                <a:latin typeface="Alexandria"/>
              </a:rPr>
              <a:t>satisfied/not satisfied </a:t>
            </a:r>
            <a:r>
              <a:rPr lang="en-US" sz="2800" dirty="0">
                <a:latin typeface="Alexandria"/>
              </a:rPr>
              <a:t>responses.</a:t>
            </a:r>
          </a:p>
        </p:txBody>
      </p:sp>
      <p:pic>
        <p:nvPicPr>
          <p:cNvPr id="2097153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57741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3223"/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5BFD6E-AD47-B6A1-8375-FD828587EB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2" name="Rectangle: Rounded Corners 24">
            <a:extLst>
              <a:ext uri="{FF2B5EF4-FFF2-40B4-BE49-F238E27FC236}">
                <a16:creationId xmlns:a16="http://schemas.microsoft.com/office/drawing/2014/main" id="{7C103F02-2CC0-D3FE-D22E-D64E038B79A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48593" name="TextBox 2">
            <a:extLst>
              <a:ext uri="{FF2B5EF4-FFF2-40B4-BE49-F238E27FC236}">
                <a16:creationId xmlns:a16="http://schemas.microsoft.com/office/drawing/2014/main" id="{B114A77D-4BEF-8D60-0D47-AC27D9EB6F06}"/>
              </a:ext>
            </a:extLst>
          </p:cNvPr>
          <p:cNvSpPr txBox="1"/>
          <p:nvPr/>
        </p:nvSpPr>
        <p:spPr>
          <a:xfrm>
            <a:off x="2516041" y="992181"/>
            <a:ext cx="7165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i="0" dirty="0">
                <a:solidFill>
                  <a:srgbClr val="F58221"/>
                </a:solidFill>
                <a:effectLst/>
                <a:latin typeface="Alexandria"/>
              </a:rPr>
              <a:t>Case Scenario (1)</a:t>
            </a:r>
            <a:endParaRPr lang="en-US" sz="2800" b="1" dirty="0">
              <a:solidFill>
                <a:srgbClr val="F58221"/>
              </a:solidFill>
              <a:latin typeface="Alexandria"/>
              <a:cs typeface="Alexandria" charset="0"/>
            </a:endParaRPr>
          </a:p>
        </p:txBody>
      </p:sp>
      <p:sp>
        <p:nvSpPr>
          <p:cNvPr id="1048594" name="Rectangle 4">
            <a:extLst>
              <a:ext uri="{FF2B5EF4-FFF2-40B4-BE49-F238E27FC236}">
                <a16:creationId xmlns:a16="http://schemas.microsoft.com/office/drawing/2014/main" id="{AE46B225-3FBF-C678-0D18-5E75EE9D5D1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48595" name="TextBox 5">
            <a:extLst>
              <a:ext uri="{FF2B5EF4-FFF2-40B4-BE49-F238E27FC236}">
                <a16:creationId xmlns:a16="http://schemas.microsoft.com/office/drawing/2014/main" id="{94FEAF66-14B1-0C08-087F-DCD62BFE373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48596" name="TextBox 9">
            <a:extLst>
              <a:ext uri="{FF2B5EF4-FFF2-40B4-BE49-F238E27FC236}">
                <a16:creationId xmlns:a16="http://schemas.microsoft.com/office/drawing/2014/main" id="{DE621818-ACA4-586C-87F8-71EDF1075C8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1048597" name="TextBox 47">
            <a:extLst>
              <a:ext uri="{FF2B5EF4-FFF2-40B4-BE49-F238E27FC236}">
                <a16:creationId xmlns:a16="http://schemas.microsoft.com/office/drawing/2014/main" id="{98C03344-B032-758C-FA12-9314F3B9B5E3}"/>
              </a:ext>
            </a:extLst>
          </p:cNvPr>
          <p:cNvSpPr txBox="1"/>
          <p:nvPr/>
        </p:nvSpPr>
        <p:spPr>
          <a:xfrm>
            <a:off x="940155" y="2141974"/>
            <a:ext cx="10166970" cy="32571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dirty="0">
                <a:latin typeface="Alexandria"/>
              </a:rPr>
              <a:t>Null Hypothesis (H0): </a:t>
            </a:r>
            <a:r>
              <a:rPr lang="en-US" sz="2800" dirty="0">
                <a:latin typeface="Alexandria"/>
              </a:rPr>
              <a:t>There is no association between the type of consultation (</a:t>
            </a:r>
            <a:r>
              <a:rPr lang="en-US" sz="2800" b="1" dirty="0">
                <a:latin typeface="Alexandria"/>
              </a:rPr>
              <a:t>telemedicine vs. in-person</a:t>
            </a:r>
            <a:r>
              <a:rPr lang="en-US" sz="2800" dirty="0">
                <a:latin typeface="Alexandria"/>
              </a:rPr>
              <a:t>) and patient satisfaction levels.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dirty="0">
                <a:latin typeface="Alexandria"/>
              </a:rPr>
              <a:t>Alternative Hypothesis (H1): </a:t>
            </a:r>
            <a:r>
              <a:rPr lang="en-US" sz="2800" dirty="0">
                <a:latin typeface="Alexandria"/>
              </a:rPr>
              <a:t>There is an association between the type of consultation and patient satisfaction levels.</a:t>
            </a:r>
            <a:endParaRPr lang="en-US" sz="4000" dirty="0">
              <a:latin typeface="Alexandria"/>
            </a:endParaRPr>
          </a:p>
        </p:txBody>
      </p:sp>
      <p:pic>
        <p:nvPicPr>
          <p:cNvPr id="2097153" name="Graphic 21">
            <a:extLst>
              <a:ext uri="{FF2B5EF4-FFF2-40B4-BE49-F238E27FC236}">
                <a16:creationId xmlns:a16="http://schemas.microsoft.com/office/drawing/2014/main" id="{4F9AB93F-2AE5-30C4-42CF-CD9384A5B67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61624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3223"/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2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48593" name="TextBox 2"/>
          <p:cNvSpPr txBox="1"/>
          <p:nvPr/>
        </p:nvSpPr>
        <p:spPr>
          <a:xfrm>
            <a:off x="2513150" y="1019069"/>
            <a:ext cx="7165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Chi-Square </a:t>
            </a:r>
            <a:r>
              <a:rPr lang="en-US" sz="2800" b="1" dirty="0">
                <a:solidFill>
                  <a:srgbClr val="00AEEF"/>
                </a:solidFill>
                <a:latin typeface="Alexandria" charset="0"/>
              </a:rPr>
              <a:t>test steps summary</a:t>
            </a:r>
          </a:p>
        </p:txBody>
      </p:sp>
      <p:sp>
        <p:nvSpPr>
          <p:cNvPr id="1048594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48595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48596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2097153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24741D0B-0AB4-430B-BBB8-74F04ECAC5E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2078172"/>
              </p:ext>
            </p:extLst>
          </p:nvPr>
        </p:nvGraphicFramePr>
        <p:xfrm>
          <a:off x="1835949" y="2441585"/>
          <a:ext cx="8520102" cy="287597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840034">
                  <a:extLst>
                    <a:ext uri="{9D8B030D-6E8A-4147-A177-3AD203B41FA5}">
                      <a16:colId xmlns:a16="http://schemas.microsoft.com/office/drawing/2014/main" val="4021948937"/>
                    </a:ext>
                  </a:extLst>
                </a:gridCol>
                <a:gridCol w="2840034">
                  <a:extLst>
                    <a:ext uri="{9D8B030D-6E8A-4147-A177-3AD203B41FA5}">
                      <a16:colId xmlns:a16="http://schemas.microsoft.com/office/drawing/2014/main" val="2781208038"/>
                    </a:ext>
                  </a:extLst>
                </a:gridCol>
                <a:gridCol w="2840034">
                  <a:extLst>
                    <a:ext uri="{9D8B030D-6E8A-4147-A177-3AD203B41FA5}">
                      <a16:colId xmlns:a16="http://schemas.microsoft.com/office/drawing/2014/main" val="136298359"/>
                    </a:ext>
                  </a:extLst>
                </a:gridCol>
              </a:tblGrid>
              <a:tr h="1321825">
                <a:tc>
                  <a:txBody>
                    <a:bodyPr/>
                    <a:lstStyle/>
                    <a:p>
                      <a:pPr algn="ctr"/>
                      <a:endParaRPr lang="en-US" sz="2400" dirty="0">
                        <a:latin typeface="Alexandri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Alexandria"/>
                        </a:rPr>
                        <a:t>Telemedicine consultation</a:t>
                      </a:r>
                      <a:endParaRPr lang="en-US" sz="2400" dirty="0">
                        <a:latin typeface="Alexandri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Alexandria"/>
                        </a:rPr>
                        <a:t>In-person consultation</a:t>
                      </a:r>
                      <a:endParaRPr lang="en-US" sz="2400" dirty="0">
                        <a:latin typeface="Alexandri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17397885"/>
                  </a:ext>
                </a:extLst>
              </a:tr>
              <a:tr h="819801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Alexandria"/>
                        </a:rPr>
                        <a:t>Satisfied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Alexandria"/>
                        </a:rPr>
                        <a:t>54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Alexandria"/>
                        </a:rPr>
                        <a:t>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75773048"/>
                  </a:ext>
                </a:extLst>
              </a:tr>
              <a:tr h="734348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Alexandria"/>
                        </a:rPr>
                        <a:t>Not satisfied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Alexandria"/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Alexandria"/>
                        </a:rPr>
                        <a:t>66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3402253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25242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3223"/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3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8604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860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97154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DAC4BF9-D15D-75AF-E60E-8ABDE62B80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4086" y="1285192"/>
            <a:ext cx="5023827" cy="4287616"/>
          </a:xfrm>
          <a:prstGeom prst="rect">
            <a:avLst/>
          </a:prstGeom>
        </p:spPr>
      </p:pic>
      <p:sp>
        <p:nvSpPr>
          <p:cNvPr id="4" name="Arrow: Left 3">
            <a:extLst>
              <a:ext uri="{FF2B5EF4-FFF2-40B4-BE49-F238E27FC236}">
                <a16:creationId xmlns:a16="http://schemas.microsoft.com/office/drawing/2014/main" id="{2C429637-1CA5-454D-94A9-895C9F3FAA52}"/>
              </a:ext>
            </a:extLst>
          </p:cNvPr>
          <p:cNvSpPr/>
          <p:nvPr/>
        </p:nvSpPr>
        <p:spPr>
          <a:xfrm>
            <a:off x="8258290" y="1241461"/>
            <a:ext cx="699247" cy="322730"/>
          </a:xfrm>
          <a:prstGeom prst="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Arrow: Right 4">
            <a:extLst>
              <a:ext uri="{FF2B5EF4-FFF2-40B4-BE49-F238E27FC236}">
                <a16:creationId xmlns:a16="http://schemas.microsoft.com/office/drawing/2014/main" id="{E1F67CD9-AC60-46EA-A5E1-A595BEE7E588}"/>
              </a:ext>
            </a:extLst>
          </p:cNvPr>
          <p:cNvSpPr/>
          <p:nvPr/>
        </p:nvSpPr>
        <p:spPr>
          <a:xfrm>
            <a:off x="3933711" y="1241461"/>
            <a:ext cx="852128" cy="322731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1075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3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8604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860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97154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2A298A7-A1C0-ACB7-D465-10C541B9F5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5572" y="1320540"/>
            <a:ext cx="6918275" cy="4287616"/>
          </a:xfrm>
          <a:prstGeom prst="rect">
            <a:avLst/>
          </a:prstGeom>
        </p:spPr>
      </p:pic>
      <p:sp>
        <p:nvSpPr>
          <p:cNvPr id="10" name="Arrow: Left 9">
            <a:extLst>
              <a:ext uri="{FF2B5EF4-FFF2-40B4-BE49-F238E27FC236}">
                <a16:creationId xmlns:a16="http://schemas.microsoft.com/office/drawing/2014/main" id="{D8897F03-5094-497B-B554-62B224688A00}"/>
              </a:ext>
            </a:extLst>
          </p:cNvPr>
          <p:cNvSpPr/>
          <p:nvPr/>
        </p:nvSpPr>
        <p:spPr>
          <a:xfrm>
            <a:off x="8704600" y="2936549"/>
            <a:ext cx="699247" cy="322730"/>
          </a:xfrm>
          <a:prstGeom prst="leftArrow">
            <a:avLst/>
          </a:prstGeom>
          <a:solidFill>
            <a:srgbClr val="00AEEF"/>
          </a:solidFill>
          <a:ln>
            <a:solidFill>
              <a:srgbClr val="F5822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Arrow: Left 3">
            <a:extLst>
              <a:ext uri="{FF2B5EF4-FFF2-40B4-BE49-F238E27FC236}">
                <a16:creationId xmlns:a16="http://schemas.microsoft.com/office/drawing/2014/main" id="{2C429637-1CA5-454D-94A9-895C9F3FAA52}"/>
              </a:ext>
            </a:extLst>
          </p:cNvPr>
          <p:cNvSpPr/>
          <p:nvPr/>
        </p:nvSpPr>
        <p:spPr>
          <a:xfrm>
            <a:off x="8503388" y="1839898"/>
            <a:ext cx="699247" cy="322730"/>
          </a:xfrm>
          <a:prstGeom prst="leftArrow">
            <a:avLst/>
          </a:prstGeom>
          <a:solidFill>
            <a:srgbClr val="00AEEF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5736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3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8604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860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97154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656E19F-AE21-4747-A608-D01450FAC8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5987" y="1285192"/>
            <a:ext cx="5953956" cy="4944165"/>
          </a:xfrm>
          <a:prstGeom prst="rect">
            <a:avLst/>
          </a:prstGeom>
        </p:spPr>
      </p:pic>
      <p:sp>
        <p:nvSpPr>
          <p:cNvPr id="4" name="Arrow: Left 3">
            <a:extLst>
              <a:ext uri="{FF2B5EF4-FFF2-40B4-BE49-F238E27FC236}">
                <a16:creationId xmlns:a16="http://schemas.microsoft.com/office/drawing/2014/main" id="{2C429637-1CA5-454D-94A9-895C9F3FAA52}"/>
              </a:ext>
            </a:extLst>
          </p:cNvPr>
          <p:cNvSpPr/>
          <p:nvPr/>
        </p:nvSpPr>
        <p:spPr>
          <a:xfrm>
            <a:off x="7164596" y="1523396"/>
            <a:ext cx="699247" cy="322730"/>
          </a:xfrm>
          <a:prstGeom prst="leftArrow">
            <a:avLst/>
          </a:prstGeom>
          <a:solidFill>
            <a:srgbClr val="00AEEF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Arrow: Left 9">
            <a:extLst>
              <a:ext uri="{FF2B5EF4-FFF2-40B4-BE49-F238E27FC236}">
                <a16:creationId xmlns:a16="http://schemas.microsoft.com/office/drawing/2014/main" id="{D8897F03-5094-497B-B554-62B224688A00}"/>
              </a:ext>
            </a:extLst>
          </p:cNvPr>
          <p:cNvSpPr/>
          <p:nvPr/>
        </p:nvSpPr>
        <p:spPr>
          <a:xfrm>
            <a:off x="7164595" y="2503640"/>
            <a:ext cx="699247" cy="322730"/>
          </a:xfrm>
          <a:prstGeom prst="leftArrow">
            <a:avLst/>
          </a:prstGeom>
          <a:solidFill>
            <a:srgbClr val="00AEEF"/>
          </a:solidFill>
          <a:ln>
            <a:solidFill>
              <a:srgbClr val="F5822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Arrow: Left 10">
            <a:extLst>
              <a:ext uri="{FF2B5EF4-FFF2-40B4-BE49-F238E27FC236}">
                <a16:creationId xmlns:a16="http://schemas.microsoft.com/office/drawing/2014/main" id="{77985CF4-E60A-4515-AA7B-E6F770314B87}"/>
              </a:ext>
            </a:extLst>
          </p:cNvPr>
          <p:cNvSpPr/>
          <p:nvPr/>
        </p:nvSpPr>
        <p:spPr>
          <a:xfrm rot="10800000">
            <a:off x="1665188" y="5166158"/>
            <a:ext cx="699247" cy="322730"/>
          </a:xfrm>
          <a:prstGeom prst="leftArrow">
            <a:avLst/>
          </a:prstGeom>
          <a:solidFill>
            <a:srgbClr val="00AEEF"/>
          </a:solidFill>
          <a:ln>
            <a:solidFill>
              <a:srgbClr val="F5822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006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 animBg="1"/>
      <p:bldP spid="1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3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8604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860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97154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E6EC67A-8CBD-467A-9D94-364945ADBE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7976" y="1285192"/>
            <a:ext cx="4693290" cy="4287616"/>
          </a:xfrm>
          <a:prstGeom prst="rect">
            <a:avLst/>
          </a:prstGeom>
        </p:spPr>
      </p:pic>
      <p:sp>
        <p:nvSpPr>
          <p:cNvPr id="4" name="Arrow: Left 3">
            <a:extLst>
              <a:ext uri="{FF2B5EF4-FFF2-40B4-BE49-F238E27FC236}">
                <a16:creationId xmlns:a16="http://schemas.microsoft.com/office/drawing/2014/main" id="{2C429637-1CA5-454D-94A9-895C9F3FAA52}"/>
              </a:ext>
            </a:extLst>
          </p:cNvPr>
          <p:cNvSpPr/>
          <p:nvPr/>
        </p:nvSpPr>
        <p:spPr>
          <a:xfrm>
            <a:off x="5853937" y="1956793"/>
            <a:ext cx="699247" cy="322730"/>
          </a:xfrm>
          <a:prstGeom prst="leftArrow">
            <a:avLst/>
          </a:prstGeom>
          <a:solidFill>
            <a:srgbClr val="00AEEF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Arrow: Left 9">
            <a:extLst>
              <a:ext uri="{FF2B5EF4-FFF2-40B4-BE49-F238E27FC236}">
                <a16:creationId xmlns:a16="http://schemas.microsoft.com/office/drawing/2014/main" id="{D8897F03-5094-497B-B554-62B224688A00}"/>
              </a:ext>
            </a:extLst>
          </p:cNvPr>
          <p:cNvSpPr/>
          <p:nvPr/>
        </p:nvSpPr>
        <p:spPr>
          <a:xfrm>
            <a:off x="4955374" y="4404158"/>
            <a:ext cx="699247" cy="322730"/>
          </a:xfrm>
          <a:prstGeom prst="leftArrow">
            <a:avLst/>
          </a:prstGeom>
          <a:solidFill>
            <a:srgbClr val="00AEEF"/>
          </a:solidFill>
          <a:ln>
            <a:solidFill>
              <a:srgbClr val="F5822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Arrow: Left 12">
            <a:extLst>
              <a:ext uri="{FF2B5EF4-FFF2-40B4-BE49-F238E27FC236}">
                <a16:creationId xmlns:a16="http://schemas.microsoft.com/office/drawing/2014/main" id="{19C87A5D-6C3B-4179-A6BC-16A96147454C}"/>
              </a:ext>
            </a:extLst>
          </p:cNvPr>
          <p:cNvSpPr/>
          <p:nvPr/>
        </p:nvSpPr>
        <p:spPr>
          <a:xfrm>
            <a:off x="6952395" y="4646205"/>
            <a:ext cx="699247" cy="322730"/>
          </a:xfrm>
          <a:prstGeom prst="leftArrow">
            <a:avLst/>
          </a:prstGeom>
          <a:solidFill>
            <a:srgbClr val="00AEEF"/>
          </a:solidFill>
          <a:ln>
            <a:solidFill>
              <a:srgbClr val="F5822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Arrow: Left 13">
            <a:extLst>
              <a:ext uri="{FF2B5EF4-FFF2-40B4-BE49-F238E27FC236}">
                <a16:creationId xmlns:a16="http://schemas.microsoft.com/office/drawing/2014/main" id="{3C3780E4-D753-4669-9880-AD034554938E}"/>
              </a:ext>
            </a:extLst>
          </p:cNvPr>
          <p:cNvSpPr/>
          <p:nvPr/>
        </p:nvSpPr>
        <p:spPr>
          <a:xfrm>
            <a:off x="6952395" y="4978552"/>
            <a:ext cx="699247" cy="322730"/>
          </a:xfrm>
          <a:prstGeom prst="leftArrow">
            <a:avLst/>
          </a:prstGeom>
          <a:solidFill>
            <a:srgbClr val="00AEEF"/>
          </a:solidFill>
          <a:ln>
            <a:solidFill>
              <a:srgbClr val="F5822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3983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 animBg="1"/>
      <p:bldP spid="13" grpId="0" animBg="1"/>
      <p:bldP spid="1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922BA3-E7D6-A9F3-2A88-EB84D83372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2" name="Rectangle: Rounded Corners 24">
            <a:extLst>
              <a:ext uri="{FF2B5EF4-FFF2-40B4-BE49-F238E27FC236}">
                <a16:creationId xmlns:a16="http://schemas.microsoft.com/office/drawing/2014/main" id="{6D04E1D4-8D3F-8BAA-311F-312584E04C1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48593" name="TextBox 2">
            <a:extLst>
              <a:ext uri="{FF2B5EF4-FFF2-40B4-BE49-F238E27FC236}">
                <a16:creationId xmlns:a16="http://schemas.microsoft.com/office/drawing/2014/main" id="{A361A30C-D64E-DC8D-AA0F-86C83C9BC3B8}"/>
              </a:ext>
            </a:extLst>
          </p:cNvPr>
          <p:cNvSpPr txBox="1"/>
          <p:nvPr/>
        </p:nvSpPr>
        <p:spPr>
          <a:xfrm>
            <a:off x="2516041" y="992181"/>
            <a:ext cx="7165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0" dirty="0">
                <a:solidFill>
                  <a:srgbClr val="F58221"/>
                </a:solidFill>
                <a:effectLst/>
                <a:latin typeface="Alexandria"/>
              </a:rPr>
              <a:t>Case Scenario (1)</a:t>
            </a:r>
            <a:endParaRPr lang="en-US" sz="3600" b="1" dirty="0">
              <a:solidFill>
                <a:srgbClr val="F58221"/>
              </a:solidFill>
              <a:latin typeface="Alexandria"/>
              <a:cs typeface="Alexandria" charset="0"/>
            </a:endParaRPr>
          </a:p>
        </p:txBody>
      </p:sp>
      <p:sp>
        <p:nvSpPr>
          <p:cNvPr id="1048594" name="Rectangle 4">
            <a:extLst>
              <a:ext uri="{FF2B5EF4-FFF2-40B4-BE49-F238E27FC236}">
                <a16:creationId xmlns:a16="http://schemas.microsoft.com/office/drawing/2014/main" id="{7DF66FE1-6F1B-ED2A-6961-DB484193BFE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48595" name="TextBox 5">
            <a:extLst>
              <a:ext uri="{FF2B5EF4-FFF2-40B4-BE49-F238E27FC236}">
                <a16:creationId xmlns:a16="http://schemas.microsoft.com/office/drawing/2014/main" id="{38531097-4802-41D5-198A-E9093DA91D6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48596" name="TextBox 9">
            <a:extLst>
              <a:ext uri="{FF2B5EF4-FFF2-40B4-BE49-F238E27FC236}">
                <a16:creationId xmlns:a16="http://schemas.microsoft.com/office/drawing/2014/main" id="{3BD222D4-9174-609E-58A6-282AD42B9BA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1048597" name="TextBox 47">
            <a:extLst>
              <a:ext uri="{FF2B5EF4-FFF2-40B4-BE49-F238E27FC236}">
                <a16:creationId xmlns:a16="http://schemas.microsoft.com/office/drawing/2014/main" id="{48E3F4D3-16F9-607A-FCCF-B6009DF032B2}"/>
              </a:ext>
            </a:extLst>
          </p:cNvPr>
          <p:cNvSpPr txBox="1"/>
          <p:nvPr/>
        </p:nvSpPr>
        <p:spPr>
          <a:xfrm>
            <a:off x="940155" y="2243737"/>
            <a:ext cx="10166970" cy="3244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Since </a:t>
            </a:r>
            <a:r>
              <a:rPr lang="en-US" sz="2800" b="1" dirty="0">
                <a:latin typeface="Alexandria"/>
              </a:rPr>
              <a:t>p = 0.01 &lt; 0.05</a:t>
            </a:r>
            <a:r>
              <a:rPr lang="en-US" sz="2800" dirty="0">
                <a:latin typeface="Alexandria"/>
              </a:rPr>
              <a:t>, we reject the null hypothesis (H0).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There is sufficient evidence to conclude that there is a statistically significant association between the type of consultation </a:t>
            </a:r>
            <a:r>
              <a:rPr lang="en-US" sz="2800" b="1" dirty="0">
                <a:latin typeface="Alexandria"/>
              </a:rPr>
              <a:t>(telemedicine vs. in-person) </a:t>
            </a:r>
            <a:r>
              <a:rPr lang="en-US" sz="2800" dirty="0">
                <a:latin typeface="Alexandria"/>
              </a:rPr>
              <a:t>and patient satisfaction levels.</a:t>
            </a:r>
          </a:p>
        </p:txBody>
      </p:sp>
      <p:pic>
        <p:nvPicPr>
          <p:cNvPr id="2097153" name="Graphic 21">
            <a:extLst>
              <a:ext uri="{FF2B5EF4-FFF2-40B4-BE49-F238E27FC236}">
                <a16:creationId xmlns:a16="http://schemas.microsoft.com/office/drawing/2014/main" id="{7BC58C1B-A19A-C9D3-1EBF-310F144D14C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73211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3223"/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86D7BE-6D36-420F-A398-2091E8E6DC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2" name="Rectangle: Rounded Corners 24">
            <a:extLst>
              <a:ext uri="{FF2B5EF4-FFF2-40B4-BE49-F238E27FC236}">
                <a16:creationId xmlns:a16="http://schemas.microsoft.com/office/drawing/2014/main" id="{8FA97E49-ACE5-813C-1FED-435DDF6A3956}"/>
              </a:ext>
            </a:extLst>
          </p:cNvPr>
          <p:cNvSpPr/>
          <p:nvPr/>
        </p:nvSpPr>
        <p:spPr>
          <a:xfrm>
            <a:off x="68964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48593" name="TextBox 2">
            <a:extLst>
              <a:ext uri="{FF2B5EF4-FFF2-40B4-BE49-F238E27FC236}">
                <a16:creationId xmlns:a16="http://schemas.microsoft.com/office/drawing/2014/main" id="{93DAD0C3-CD6D-A0FD-BD9D-72835BE1C263}"/>
              </a:ext>
            </a:extLst>
          </p:cNvPr>
          <p:cNvSpPr txBox="1"/>
          <p:nvPr/>
        </p:nvSpPr>
        <p:spPr>
          <a:xfrm>
            <a:off x="2516041" y="992181"/>
            <a:ext cx="7165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0" dirty="0">
                <a:solidFill>
                  <a:srgbClr val="F58221"/>
                </a:solidFill>
                <a:effectLst/>
                <a:latin typeface="Alexandria"/>
              </a:rPr>
              <a:t>Case Scenario (2)</a:t>
            </a:r>
            <a:endParaRPr lang="en-US" sz="3200" b="1" dirty="0">
              <a:solidFill>
                <a:srgbClr val="F58221"/>
              </a:solidFill>
              <a:latin typeface="Alexandria"/>
              <a:cs typeface="Alexandria" charset="0"/>
            </a:endParaRPr>
          </a:p>
        </p:txBody>
      </p:sp>
      <p:sp>
        <p:nvSpPr>
          <p:cNvPr id="1048594" name="Rectangle 4">
            <a:extLst>
              <a:ext uri="{FF2B5EF4-FFF2-40B4-BE49-F238E27FC236}">
                <a16:creationId xmlns:a16="http://schemas.microsoft.com/office/drawing/2014/main" id="{A516D964-166E-89EA-8F70-967E6FCF173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48595" name="TextBox 5">
            <a:extLst>
              <a:ext uri="{FF2B5EF4-FFF2-40B4-BE49-F238E27FC236}">
                <a16:creationId xmlns:a16="http://schemas.microsoft.com/office/drawing/2014/main" id="{9945D646-02A8-088E-F1E3-3EB125AD7B6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48596" name="TextBox 9">
            <a:extLst>
              <a:ext uri="{FF2B5EF4-FFF2-40B4-BE49-F238E27FC236}">
                <a16:creationId xmlns:a16="http://schemas.microsoft.com/office/drawing/2014/main" id="{1554F641-6C92-D292-67E1-54458E420A4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1048597" name="TextBox 47">
            <a:extLst>
              <a:ext uri="{FF2B5EF4-FFF2-40B4-BE49-F238E27FC236}">
                <a16:creationId xmlns:a16="http://schemas.microsoft.com/office/drawing/2014/main" id="{73E85A39-292E-9050-F2D3-2076FBDDE37B}"/>
              </a:ext>
            </a:extLst>
          </p:cNvPr>
          <p:cNvSpPr txBox="1"/>
          <p:nvPr/>
        </p:nvSpPr>
        <p:spPr>
          <a:xfrm>
            <a:off x="946942" y="2750238"/>
            <a:ext cx="10298116" cy="22320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latin typeface="Alexandria"/>
              </a:rPr>
              <a:t>A healthcare facility assesses whether compliance with infection control protocols differs among staff in different departments </a:t>
            </a:r>
            <a:r>
              <a:rPr lang="en-US" sz="3200" b="1" dirty="0">
                <a:latin typeface="Alexandria"/>
              </a:rPr>
              <a:t>(e.g., Surgery, ICU, General Wards).</a:t>
            </a:r>
            <a:endParaRPr lang="en-US" sz="4400" b="1" dirty="0">
              <a:latin typeface="Alexandria"/>
            </a:endParaRPr>
          </a:p>
        </p:txBody>
      </p:sp>
      <p:pic>
        <p:nvPicPr>
          <p:cNvPr id="2097153" name="Graphic 21">
            <a:extLst>
              <a:ext uri="{FF2B5EF4-FFF2-40B4-BE49-F238E27FC236}">
                <a16:creationId xmlns:a16="http://schemas.microsoft.com/office/drawing/2014/main" id="{EECFA28E-D61C-2225-68E7-9CF86368677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42253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3223"/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626712-1AA0-D480-D954-134FCF2593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2" name="Rectangle: Rounded Corners 24">
            <a:extLst>
              <a:ext uri="{FF2B5EF4-FFF2-40B4-BE49-F238E27FC236}">
                <a16:creationId xmlns:a16="http://schemas.microsoft.com/office/drawing/2014/main" id="{7A7D4B70-17AA-AED5-A8B4-3DA1F2160009}"/>
              </a:ext>
            </a:extLst>
          </p:cNvPr>
          <p:cNvSpPr/>
          <p:nvPr/>
        </p:nvSpPr>
        <p:spPr>
          <a:xfrm>
            <a:off x="68964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48593" name="TextBox 2">
            <a:extLst>
              <a:ext uri="{FF2B5EF4-FFF2-40B4-BE49-F238E27FC236}">
                <a16:creationId xmlns:a16="http://schemas.microsoft.com/office/drawing/2014/main" id="{96FCE059-E900-6436-4382-951E171E0286}"/>
              </a:ext>
            </a:extLst>
          </p:cNvPr>
          <p:cNvSpPr txBox="1"/>
          <p:nvPr/>
        </p:nvSpPr>
        <p:spPr>
          <a:xfrm>
            <a:off x="2516041" y="992181"/>
            <a:ext cx="7165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0" dirty="0">
                <a:solidFill>
                  <a:srgbClr val="F58221"/>
                </a:solidFill>
                <a:effectLst/>
                <a:latin typeface="Alexandria"/>
              </a:rPr>
              <a:t>Case Scenario (2)</a:t>
            </a:r>
            <a:endParaRPr lang="en-US" sz="3200" b="1" dirty="0">
              <a:solidFill>
                <a:srgbClr val="F58221"/>
              </a:solidFill>
              <a:latin typeface="Alexandria"/>
              <a:cs typeface="Alexandria" charset="0"/>
            </a:endParaRPr>
          </a:p>
        </p:txBody>
      </p:sp>
      <p:sp>
        <p:nvSpPr>
          <p:cNvPr id="1048594" name="Rectangle 4">
            <a:extLst>
              <a:ext uri="{FF2B5EF4-FFF2-40B4-BE49-F238E27FC236}">
                <a16:creationId xmlns:a16="http://schemas.microsoft.com/office/drawing/2014/main" id="{822D8131-B943-A5B7-2A7F-704D51DEACC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48595" name="TextBox 5">
            <a:extLst>
              <a:ext uri="{FF2B5EF4-FFF2-40B4-BE49-F238E27FC236}">
                <a16:creationId xmlns:a16="http://schemas.microsoft.com/office/drawing/2014/main" id="{5E998AEF-BCD7-6787-72E6-903C20912A1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48596" name="TextBox 9">
            <a:extLst>
              <a:ext uri="{FF2B5EF4-FFF2-40B4-BE49-F238E27FC236}">
                <a16:creationId xmlns:a16="http://schemas.microsoft.com/office/drawing/2014/main" id="{E5467BBA-23B9-F6B6-D63C-64F94625D9C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1048597" name="TextBox 47">
            <a:extLst>
              <a:ext uri="{FF2B5EF4-FFF2-40B4-BE49-F238E27FC236}">
                <a16:creationId xmlns:a16="http://schemas.microsoft.com/office/drawing/2014/main" id="{00222FE1-9A4D-C52C-F359-8C8361B36391}"/>
              </a:ext>
            </a:extLst>
          </p:cNvPr>
          <p:cNvSpPr txBox="1"/>
          <p:nvPr/>
        </p:nvSpPr>
        <p:spPr>
          <a:xfrm>
            <a:off x="1111584" y="2141974"/>
            <a:ext cx="10052945" cy="32571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dirty="0">
                <a:latin typeface="Alexandria"/>
              </a:rPr>
              <a:t>Null Hypothesis (H0)</a:t>
            </a:r>
            <a:r>
              <a:rPr lang="en-US" sz="2800" dirty="0">
                <a:latin typeface="Alexandria"/>
              </a:rPr>
              <a:t>: There is no significant association between compliance with infection control protocols and the department.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dirty="0">
                <a:latin typeface="Alexandria"/>
              </a:rPr>
              <a:t>Alternative Hypothesis (H1)</a:t>
            </a:r>
            <a:r>
              <a:rPr lang="en-US" sz="2800" dirty="0">
                <a:latin typeface="Alexandria"/>
              </a:rPr>
              <a:t>: There is a significant association between compliance with infection control protocols and the department.</a:t>
            </a:r>
          </a:p>
        </p:txBody>
      </p:sp>
      <p:pic>
        <p:nvPicPr>
          <p:cNvPr id="2097153" name="Graphic 21">
            <a:extLst>
              <a:ext uri="{FF2B5EF4-FFF2-40B4-BE49-F238E27FC236}">
                <a16:creationId xmlns:a16="http://schemas.microsoft.com/office/drawing/2014/main" id="{58F47807-FC28-7C99-F1D3-1A2F2BF3833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00975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3223"/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22ADCA-90D1-1FB9-5794-D070A1FE76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2" name="Rectangle: Rounded Corners 24">
            <a:extLst>
              <a:ext uri="{FF2B5EF4-FFF2-40B4-BE49-F238E27FC236}">
                <a16:creationId xmlns:a16="http://schemas.microsoft.com/office/drawing/2014/main" id="{C03E5B44-98BE-6DEE-55DE-0382043AF2E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48593" name="TextBox 2">
            <a:extLst>
              <a:ext uri="{FF2B5EF4-FFF2-40B4-BE49-F238E27FC236}">
                <a16:creationId xmlns:a16="http://schemas.microsoft.com/office/drawing/2014/main" id="{69ACD238-DE28-9718-0401-C0E32D1B5DE7}"/>
              </a:ext>
            </a:extLst>
          </p:cNvPr>
          <p:cNvSpPr txBox="1"/>
          <p:nvPr/>
        </p:nvSpPr>
        <p:spPr>
          <a:xfrm>
            <a:off x="2513150" y="1019069"/>
            <a:ext cx="7165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Chi-Square </a:t>
            </a:r>
            <a:r>
              <a:rPr lang="en-US" sz="2800" b="1" dirty="0">
                <a:solidFill>
                  <a:srgbClr val="00AEEF"/>
                </a:solidFill>
                <a:latin typeface="Alexandria" charset="0"/>
              </a:rPr>
              <a:t>test steps summary</a:t>
            </a:r>
          </a:p>
        </p:txBody>
      </p:sp>
      <p:sp>
        <p:nvSpPr>
          <p:cNvPr id="1048594" name="Rectangle 4">
            <a:extLst>
              <a:ext uri="{FF2B5EF4-FFF2-40B4-BE49-F238E27FC236}">
                <a16:creationId xmlns:a16="http://schemas.microsoft.com/office/drawing/2014/main" id="{353EF7A2-811A-6E5C-6D13-D9825E267A2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48595" name="TextBox 5">
            <a:extLst>
              <a:ext uri="{FF2B5EF4-FFF2-40B4-BE49-F238E27FC236}">
                <a16:creationId xmlns:a16="http://schemas.microsoft.com/office/drawing/2014/main" id="{CA84E47E-4C33-8057-8793-C2C53619032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48596" name="TextBox 9">
            <a:extLst>
              <a:ext uri="{FF2B5EF4-FFF2-40B4-BE49-F238E27FC236}">
                <a16:creationId xmlns:a16="http://schemas.microsoft.com/office/drawing/2014/main" id="{A99FA3CC-A7C6-0B73-389A-89A785C950B0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2097153" name="Graphic 21">
            <a:extLst>
              <a:ext uri="{FF2B5EF4-FFF2-40B4-BE49-F238E27FC236}">
                <a16:creationId xmlns:a16="http://schemas.microsoft.com/office/drawing/2014/main" id="{307799E0-144D-A2C5-50E5-BAFE68EFF1D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6351C01-2D03-7EF1-37DD-5D5BCEA353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6940250"/>
              </p:ext>
            </p:extLst>
          </p:nvPr>
        </p:nvGraphicFramePr>
        <p:xfrm>
          <a:off x="1959640" y="2851495"/>
          <a:ext cx="8127999" cy="207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1149735009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352480408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44614349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sz="2800" dirty="0">
                        <a:latin typeface="Alexandri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latin typeface="Alexandria"/>
                        </a:rPr>
                        <a:t>Compliant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latin typeface="Alexandria"/>
                        </a:rPr>
                        <a:t>Not compliant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356902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1" dirty="0">
                          <a:latin typeface="Alexandria"/>
                        </a:rPr>
                        <a:t>Surgery</a:t>
                      </a:r>
                      <a:endParaRPr lang="en-US" sz="2800" dirty="0">
                        <a:latin typeface="Alexandri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latin typeface="Alexandria"/>
                        </a:rPr>
                        <a:t>11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latin typeface="Alexandria"/>
                        </a:rPr>
                        <a:t>15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820393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1" dirty="0">
                          <a:latin typeface="Alexandria"/>
                        </a:rPr>
                        <a:t>ICU</a:t>
                      </a:r>
                      <a:endParaRPr lang="en-US" sz="2800" dirty="0">
                        <a:latin typeface="Alexandri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latin typeface="Alexandria"/>
                        </a:rPr>
                        <a:t>25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latin typeface="Alexandria"/>
                        </a:rPr>
                        <a:t>23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638526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1" dirty="0">
                          <a:latin typeface="Alexandria"/>
                        </a:rPr>
                        <a:t>General Wards</a:t>
                      </a:r>
                      <a:endParaRPr lang="en-US" sz="2800" dirty="0">
                        <a:latin typeface="Alexandri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latin typeface="Alexandria"/>
                        </a:rPr>
                        <a:t>27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latin typeface="Alexandria"/>
                        </a:rPr>
                        <a:t>24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64075339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786170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3223"/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07E66B-5538-4995-E8E4-4DEF0949F5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3" name="Rectangle 17">
            <a:extLst>
              <a:ext uri="{FF2B5EF4-FFF2-40B4-BE49-F238E27FC236}">
                <a16:creationId xmlns:a16="http://schemas.microsoft.com/office/drawing/2014/main" id="{D8D08DA6-075F-0CA2-9641-8F81A6C32F30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8604" name="Rectangle: Rounded Corners 22">
            <a:extLst>
              <a:ext uri="{FF2B5EF4-FFF2-40B4-BE49-F238E27FC236}">
                <a16:creationId xmlns:a16="http://schemas.microsoft.com/office/drawing/2014/main" id="{77F30EDA-A00C-84FF-91B1-C76AD59CE269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8605" name="Rectangle: Rounded Corners 24">
            <a:extLst>
              <a:ext uri="{FF2B5EF4-FFF2-40B4-BE49-F238E27FC236}">
                <a16:creationId xmlns:a16="http://schemas.microsoft.com/office/drawing/2014/main" id="{A2D9E0B5-A9B0-1058-1555-5606B7E3530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97154" name="Graphic 21">
            <a:extLst>
              <a:ext uri="{FF2B5EF4-FFF2-40B4-BE49-F238E27FC236}">
                <a16:creationId xmlns:a16="http://schemas.microsoft.com/office/drawing/2014/main" id="{821AB589-224E-C3E8-3917-485AA0817D4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0344DF4-934D-1744-0792-499A6BABAD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9726" y="1285193"/>
            <a:ext cx="4128422" cy="4287615"/>
          </a:xfrm>
          <a:prstGeom prst="rect">
            <a:avLst/>
          </a:prstGeom>
        </p:spPr>
      </p:pic>
      <p:sp>
        <p:nvSpPr>
          <p:cNvPr id="8" name="Arrow: Left 7">
            <a:extLst>
              <a:ext uri="{FF2B5EF4-FFF2-40B4-BE49-F238E27FC236}">
                <a16:creationId xmlns:a16="http://schemas.microsoft.com/office/drawing/2014/main" id="{A68FC271-89B4-2088-D580-36E016BD13C9}"/>
              </a:ext>
            </a:extLst>
          </p:cNvPr>
          <p:cNvSpPr/>
          <p:nvPr/>
        </p:nvSpPr>
        <p:spPr>
          <a:xfrm>
            <a:off x="7908667" y="1285192"/>
            <a:ext cx="699247" cy="322730"/>
          </a:xfrm>
          <a:prstGeom prst="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Arrow: Right 8">
            <a:extLst>
              <a:ext uri="{FF2B5EF4-FFF2-40B4-BE49-F238E27FC236}">
                <a16:creationId xmlns:a16="http://schemas.microsoft.com/office/drawing/2014/main" id="{86F8D1FF-ACE1-64DF-8232-64FAD1D74CDE}"/>
              </a:ext>
            </a:extLst>
          </p:cNvPr>
          <p:cNvSpPr/>
          <p:nvPr/>
        </p:nvSpPr>
        <p:spPr>
          <a:xfrm>
            <a:off x="2937598" y="1285191"/>
            <a:ext cx="852128" cy="322731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830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0C5C85-C7D1-42B7-C2F2-303047A827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3" name="Rectangle 17">
            <a:extLst>
              <a:ext uri="{FF2B5EF4-FFF2-40B4-BE49-F238E27FC236}">
                <a16:creationId xmlns:a16="http://schemas.microsoft.com/office/drawing/2014/main" id="{9CBAB87B-99A7-08A0-E06A-8708EF7D48FE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8604" name="Rectangle: Rounded Corners 22">
            <a:extLst>
              <a:ext uri="{FF2B5EF4-FFF2-40B4-BE49-F238E27FC236}">
                <a16:creationId xmlns:a16="http://schemas.microsoft.com/office/drawing/2014/main" id="{C1FDC5D6-BE26-130B-0EB3-971AD0F2804F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8605" name="Rectangle: Rounded Corners 24">
            <a:extLst>
              <a:ext uri="{FF2B5EF4-FFF2-40B4-BE49-F238E27FC236}">
                <a16:creationId xmlns:a16="http://schemas.microsoft.com/office/drawing/2014/main" id="{43C7DDD4-BAFA-26B0-ACD0-D676F777CC5C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97154" name="Graphic 21">
            <a:extLst>
              <a:ext uri="{FF2B5EF4-FFF2-40B4-BE49-F238E27FC236}">
                <a16:creationId xmlns:a16="http://schemas.microsoft.com/office/drawing/2014/main" id="{E5F6472B-88BB-7AC3-8B0D-37645831742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91E1568-8BDE-6B78-CD0D-251DE166D3E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7177" t="7950" r="21540" b="29500"/>
          <a:stretch/>
        </p:blipFill>
        <p:spPr>
          <a:xfrm>
            <a:off x="2360224" y="1285191"/>
            <a:ext cx="7471552" cy="4287616"/>
          </a:xfrm>
          <a:prstGeom prst="rect">
            <a:avLst/>
          </a:prstGeom>
        </p:spPr>
      </p:pic>
      <p:sp>
        <p:nvSpPr>
          <p:cNvPr id="4" name="Arrow: Left 3">
            <a:extLst>
              <a:ext uri="{FF2B5EF4-FFF2-40B4-BE49-F238E27FC236}">
                <a16:creationId xmlns:a16="http://schemas.microsoft.com/office/drawing/2014/main" id="{B7640E38-5C00-7F23-0E11-9F82730BCA37}"/>
              </a:ext>
            </a:extLst>
          </p:cNvPr>
          <p:cNvSpPr/>
          <p:nvPr/>
        </p:nvSpPr>
        <p:spPr>
          <a:xfrm>
            <a:off x="8996964" y="2007114"/>
            <a:ext cx="699247" cy="322730"/>
          </a:xfrm>
          <a:prstGeom prst="leftArrow">
            <a:avLst/>
          </a:prstGeom>
          <a:solidFill>
            <a:srgbClr val="00AEEF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Arrow: Left 4">
            <a:extLst>
              <a:ext uri="{FF2B5EF4-FFF2-40B4-BE49-F238E27FC236}">
                <a16:creationId xmlns:a16="http://schemas.microsoft.com/office/drawing/2014/main" id="{584AC68B-366D-5F0B-8134-BFE098907CF5}"/>
              </a:ext>
            </a:extLst>
          </p:cNvPr>
          <p:cNvSpPr/>
          <p:nvPr/>
        </p:nvSpPr>
        <p:spPr>
          <a:xfrm>
            <a:off x="9105135" y="2662191"/>
            <a:ext cx="699247" cy="322730"/>
          </a:xfrm>
          <a:prstGeom prst="leftArrow">
            <a:avLst/>
          </a:prstGeom>
          <a:solidFill>
            <a:srgbClr val="00AEEF"/>
          </a:solidFill>
          <a:ln>
            <a:solidFill>
              <a:srgbClr val="F5822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87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D29680-9617-941E-BF11-1CD77CF960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3" name="Rectangle 17">
            <a:extLst>
              <a:ext uri="{FF2B5EF4-FFF2-40B4-BE49-F238E27FC236}">
                <a16:creationId xmlns:a16="http://schemas.microsoft.com/office/drawing/2014/main" id="{7FCC775D-F1BC-8711-D851-25341F9D6D87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8604" name="Rectangle: Rounded Corners 22">
            <a:extLst>
              <a:ext uri="{FF2B5EF4-FFF2-40B4-BE49-F238E27FC236}">
                <a16:creationId xmlns:a16="http://schemas.microsoft.com/office/drawing/2014/main" id="{9D09CD89-94D9-6BC9-09C2-87FBD0734146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8605" name="Rectangle: Rounded Corners 24">
            <a:extLst>
              <a:ext uri="{FF2B5EF4-FFF2-40B4-BE49-F238E27FC236}">
                <a16:creationId xmlns:a16="http://schemas.microsoft.com/office/drawing/2014/main" id="{51EF07F2-75B8-F0D3-87B3-6BCE51A85220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97154" name="Graphic 21">
            <a:extLst>
              <a:ext uri="{FF2B5EF4-FFF2-40B4-BE49-F238E27FC236}">
                <a16:creationId xmlns:a16="http://schemas.microsoft.com/office/drawing/2014/main" id="{B96D6E49-F6B4-B716-3C4B-69C45754A5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69EE1A7-BF94-C5EE-DC67-346948BB40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4754" y="1178099"/>
            <a:ext cx="6262491" cy="4727055"/>
          </a:xfrm>
          <a:prstGeom prst="rect">
            <a:avLst/>
          </a:prstGeom>
        </p:spPr>
      </p:pic>
      <p:sp>
        <p:nvSpPr>
          <p:cNvPr id="4" name="Arrow: Left 3">
            <a:extLst>
              <a:ext uri="{FF2B5EF4-FFF2-40B4-BE49-F238E27FC236}">
                <a16:creationId xmlns:a16="http://schemas.microsoft.com/office/drawing/2014/main" id="{C5C9F544-6452-3B41-97E7-EDCC8CFC3A15}"/>
              </a:ext>
            </a:extLst>
          </p:cNvPr>
          <p:cNvSpPr/>
          <p:nvPr/>
        </p:nvSpPr>
        <p:spPr>
          <a:xfrm>
            <a:off x="7707569" y="1751670"/>
            <a:ext cx="699247" cy="322730"/>
          </a:xfrm>
          <a:prstGeom prst="leftArrow">
            <a:avLst/>
          </a:prstGeom>
          <a:solidFill>
            <a:srgbClr val="00AEEF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Arrow: Left 4">
            <a:extLst>
              <a:ext uri="{FF2B5EF4-FFF2-40B4-BE49-F238E27FC236}">
                <a16:creationId xmlns:a16="http://schemas.microsoft.com/office/drawing/2014/main" id="{1FD08510-FC36-CC5F-8267-B0B0A5828660}"/>
              </a:ext>
            </a:extLst>
          </p:cNvPr>
          <p:cNvSpPr/>
          <p:nvPr/>
        </p:nvSpPr>
        <p:spPr>
          <a:xfrm>
            <a:off x="8057192" y="2812973"/>
            <a:ext cx="699247" cy="322730"/>
          </a:xfrm>
          <a:prstGeom prst="leftArrow">
            <a:avLst/>
          </a:prstGeom>
          <a:solidFill>
            <a:srgbClr val="00AEEF"/>
          </a:solidFill>
          <a:ln>
            <a:solidFill>
              <a:srgbClr val="F5822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Arrow: Left 6">
            <a:extLst>
              <a:ext uri="{FF2B5EF4-FFF2-40B4-BE49-F238E27FC236}">
                <a16:creationId xmlns:a16="http://schemas.microsoft.com/office/drawing/2014/main" id="{CE34A06D-84AE-A4B1-B13F-0F1002C3F682}"/>
              </a:ext>
            </a:extLst>
          </p:cNvPr>
          <p:cNvSpPr/>
          <p:nvPr/>
        </p:nvSpPr>
        <p:spPr>
          <a:xfrm rot="10800000">
            <a:off x="2276554" y="5584196"/>
            <a:ext cx="699247" cy="322730"/>
          </a:xfrm>
          <a:prstGeom prst="leftArrow">
            <a:avLst/>
          </a:prstGeom>
          <a:solidFill>
            <a:srgbClr val="00AEEF"/>
          </a:solidFill>
          <a:ln>
            <a:solidFill>
              <a:srgbClr val="F5822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9572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C4E4F2-ED22-1D03-F082-FFB74AD153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3" name="Rectangle 17">
            <a:extLst>
              <a:ext uri="{FF2B5EF4-FFF2-40B4-BE49-F238E27FC236}">
                <a16:creationId xmlns:a16="http://schemas.microsoft.com/office/drawing/2014/main" id="{A0B5354A-519F-FC75-E3B2-C54D7D5EAD54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8604" name="Rectangle: Rounded Corners 22">
            <a:extLst>
              <a:ext uri="{FF2B5EF4-FFF2-40B4-BE49-F238E27FC236}">
                <a16:creationId xmlns:a16="http://schemas.microsoft.com/office/drawing/2014/main" id="{0524B1B8-78DC-DC46-D18A-3EC5CF8BBF9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8605" name="Rectangle: Rounded Corners 24">
            <a:extLst>
              <a:ext uri="{FF2B5EF4-FFF2-40B4-BE49-F238E27FC236}">
                <a16:creationId xmlns:a16="http://schemas.microsoft.com/office/drawing/2014/main" id="{14CABABA-2DB1-5663-70FB-5A1DBD7DB906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97154" name="Graphic 21">
            <a:extLst>
              <a:ext uri="{FF2B5EF4-FFF2-40B4-BE49-F238E27FC236}">
                <a16:creationId xmlns:a16="http://schemas.microsoft.com/office/drawing/2014/main" id="{4F039E03-B59D-F7E8-B723-1279318B897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FD0DF2C-5B04-E842-9F4E-448B4BA5ED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4645" y="1155870"/>
            <a:ext cx="5363269" cy="4640246"/>
          </a:xfrm>
          <a:prstGeom prst="rect">
            <a:avLst/>
          </a:prstGeom>
        </p:spPr>
      </p:pic>
      <p:sp>
        <p:nvSpPr>
          <p:cNvPr id="4" name="Arrow: Left 3">
            <a:extLst>
              <a:ext uri="{FF2B5EF4-FFF2-40B4-BE49-F238E27FC236}">
                <a16:creationId xmlns:a16="http://schemas.microsoft.com/office/drawing/2014/main" id="{51E22DD8-C0D7-5DDB-9385-F0BEECF8D323}"/>
              </a:ext>
            </a:extLst>
          </p:cNvPr>
          <p:cNvSpPr/>
          <p:nvPr/>
        </p:nvSpPr>
        <p:spPr>
          <a:xfrm>
            <a:off x="5154690" y="2007114"/>
            <a:ext cx="699247" cy="322730"/>
          </a:xfrm>
          <a:prstGeom prst="leftArrow">
            <a:avLst/>
          </a:prstGeom>
          <a:solidFill>
            <a:srgbClr val="00AEEF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Arrow: Left 4">
            <a:extLst>
              <a:ext uri="{FF2B5EF4-FFF2-40B4-BE49-F238E27FC236}">
                <a16:creationId xmlns:a16="http://schemas.microsoft.com/office/drawing/2014/main" id="{4897F6A0-A16B-407B-DBAD-5214B098FD07}"/>
              </a:ext>
            </a:extLst>
          </p:cNvPr>
          <p:cNvSpPr/>
          <p:nvPr/>
        </p:nvSpPr>
        <p:spPr>
          <a:xfrm>
            <a:off x="5084113" y="4366792"/>
            <a:ext cx="699247" cy="322730"/>
          </a:xfrm>
          <a:prstGeom prst="leftArrow">
            <a:avLst/>
          </a:prstGeom>
          <a:solidFill>
            <a:srgbClr val="00AEEF"/>
          </a:solidFill>
          <a:ln>
            <a:solidFill>
              <a:srgbClr val="F5822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Arrow: Left 6">
            <a:extLst>
              <a:ext uri="{FF2B5EF4-FFF2-40B4-BE49-F238E27FC236}">
                <a16:creationId xmlns:a16="http://schemas.microsoft.com/office/drawing/2014/main" id="{ECAE6C2D-3F3D-A32C-ADB3-FF4472D1E054}"/>
              </a:ext>
            </a:extLst>
          </p:cNvPr>
          <p:cNvSpPr/>
          <p:nvPr/>
        </p:nvSpPr>
        <p:spPr>
          <a:xfrm>
            <a:off x="7237655" y="4689522"/>
            <a:ext cx="699247" cy="322730"/>
          </a:xfrm>
          <a:prstGeom prst="leftArrow">
            <a:avLst/>
          </a:prstGeom>
          <a:solidFill>
            <a:srgbClr val="00AEEF"/>
          </a:solidFill>
          <a:ln>
            <a:solidFill>
              <a:srgbClr val="F5822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Arrow: Left 7">
            <a:extLst>
              <a:ext uri="{FF2B5EF4-FFF2-40B4-BE49-F238E27FC236}">
                <a16:creationId xmlns:a16="http://schemas.microsoft.com/office/drawing/2014/main" id="{64384B38-A9F6-064B-22AC-FC0F74BD7680}"/>
              </a:ext>
            </a:extLst>
          </p:cNvPr>
          <p:cNvSpPr/>
          <p:nvPr/>
        </p:nvSpPr>
        <p:spPr>
          <a:xfrm>
            <a:off x="7404526" y="5125234"/>
            <a:ext cx="699247" cy="322730"/>
          </a:xfrm>
          <a:prstGeom prst="leftArrow">
            <a:avLst/>
          </a:prstGeom>
          <a:solidFill>
            <a:srgbClr val="00AEEF"/>
          </a:solidFill>
          <a:ln>
            <a:solidFill>
              <a:srgbClr val="F5822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5261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C6D042-BDC8-E28B-1A44-6E2005D37E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2" name="Rectangle: Rounded Corners 24">
            <a:extLst>
              <a:ext uri="{FF2B5EF4-FFF2-40B4-BE49-F238E27FC236}">
                <a16:creationId xmlns:a16="http://schemas.microsoft.com/office/drawing/2014/main" id="{71EBD065-6E48-86AD-2BDE-647A67780C96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48593" name="TextBox 2">
            <a:extLst>
              <a:ext uri="{FF2B5EF4-FFF2-40B4-BE49-F238E27FC236}">
                <a16:creationId xmlns:a16="http://schemas.microsoft.com/office/drawing/2014/main" id="{08887A4D-EEB7-95EB-CD98-15F88E162A71}"/>
              </a:ext>
            </a:extLst>
          </p:cNvPr>
          <p:cNvSpPr txBox="1"/>
          <p:nvPr/>
        </p:nvSpPr>
        <p:spPr>
          <a:xfrm>
            <a:off x="2516041" y="992181"/>
            <a:ext cx="7165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0" dirty="0">
                <a:solidFill>
                  <a:srgbClr val="F58221"/>
                </a:solidFill>
                <a:effectLst/>
                <a:latin typeface="Alexandria"/>
              </a:rPr>
              <a:t>Case Scenario (2)</a:t>
            </a:r>
            <a:endParaRPr lang="en-US" sz="3600" b="1" dirty="0">
              <a:solidFill>
                <a:srgbClr val="F58221"/>
              </a:solidFill>
              <a:latin typeface="Alexandria"/>
              <a:cs typeface="Alexandria" charset="0"/>
            </a:endParaRPr>
          </a:p>
        </p:txBody>
      </p:sp>
      <p:sp>
        <p:nvSpPr>
          <p:cNvPr id="1048594" name="Rectangle 4">
            <a:extLst>
              <a:ext uri="{FF2B5EF4-FFF2-40B4-BE49-F238E27FC236}">
                <a16:creationId xmlns:a16="http://schemas.microsoft.com/office/drawing/2014/main" id="{86AF1B5E-F200-538B-B620-EBC600AEB06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48595" name="TextBox 5">
            <a:extLst>
              <a:ext uri="{FF2B5EF4-FFF2-40B4-BE49-F238E27FC236}">
                <a16:creationId xmlns:a16="http://schemas.microsoft.com/office/drawing/2014/main" id="{27C2DEAC-AF81-D6F7-F66C-954466F4A9E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48596" name="TextBox 9">
            <a:extLst>
              <a:ext uri="{FF2B5EF4-FFF2-40B4-BE49-F238E27FC236}">
                <a16:creationId xmlns:a16="http://schemas.microsoft.com/office/drawing/2014/main" id="{67E6C3C2-B9A7-5FAD-A9E8-E2A913467FD2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1048597" name="TextBox 47">
            <a:extLst>
              <a:ext uri="{FF2B5EF4-FFF2-40B4-BE49-F238E27FC236}">
                <a16:creationId xmlns:a16="http://schemas.microsoft.com/office/drawing/2014/main" id="{BB581501-8C84-0D9A-F93B-8D44466FF069}"/>
              </a:ext>
            </a:extLst>
          </p:cNvPr>
          <p:cNvSpPr txBox="1"/>
          <p:nvPr/>
        </p:nvSpPr>
        <p:spPr>
          <a:xfrm>
            <a:off x="942308" y="2148379"/>
            <a:ext cx="10166970" cy="32571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Since </a:t>
            </a:r>
            <a:r>
              <a:rPr lang="en-US" sz="2800" b="1" dirty="0">
                <a:latin typeface="Alexandria"/>
              </a:rPr>
              <a:t>p = 0.648 &gt; 0.05</a:t>
            </a:r>
            <a:r>
              <a:rPr lang="en-US" sz="2800" dirty="0">
                <a:latin typeface="Alexandria"/>
              </a:rPr>
              <a:t>, we reject the alternative hypothesis (H1).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There is insufficient evidence to conclude that compliance with infection control protocols differs among staff in different departments. Compliance appears to be independent of the department.</a:t>
            </a:r>
            <a:endParaRPr lang="en-US" sz="2800" dirty="0">
              <a:latin typeface="Alexandria"/>
            </a:endParaRPr>
          </a:p>
        </p:txBody>
      </p:sp>
      <p:pic>
        <p:nvPicPr>
          <p:cNvPr id="2097153" name="Graphic 21">
            <a:extLst>
              <a:ext uri="{FF2B5EF4-FFF2-40B4-BE49-F238E27FC236}">
                <a16:creationId xmlns:a16="http://schemas.microsoft.com/office/drawing/2014/main" id="{1D4132C1-480D-D974-A68D-3CB1EDE4745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98939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3223"/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7165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Alexandria" charset="0"/>
                <a:cs typeface="Alexandria" charset="0"/>
              </a:rPr>
              <a:t>TO WRAP UP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41974"/>
            <a:ext cx="10195384" cy="37379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The Chi-square test is a statistical method used to determine if there is a significant association between categorical variables.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Data for a Chi-square test is organized into a contingency table, which displays observed frequencies in each cell for the combinations of categories. 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This resulting P-value is then compared to a significance level, commonly 0.05, to determine whether to reject or retain the null hypothesis.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The Chi-square test requires </a:t>
            </a:r>
            <a:r>
              <a:rPr lang="en-US" sz="2000" b="1" dirty="0">
                <a:latin typeface="Alexandria"/>
              </a:rPr>
              <a:t>mutually exclusive categories</a:t>
            </a:r>
            <a:r>
              <a:rPr lang="en-US" sz="2000" dirty="0">
                <a:latin typeface="Alexandria"/>
              </a:rPr>
              <a:t> &amp; that the </a:t>
            </a:r>
            <a:r>
              <a:rPr lang="en-US" sz="2000" b="1" dirty="0">
                <a:latin typeface="Alexandria"/>
              </a:rPr>
              <a:t>expected frequencies in each cell should generally be at least five.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7740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1266"/>
    </mc:Choice>
    <mc:Fallback xmlns="">
      <p:transition advTm="1312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379"/>
    </mc:Choice>
    <mc:Fallback xmlns="">
      <p:transition spd="slow" advTm="22379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3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3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3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42.4|66.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0FD7BF6-F4C4-42DC-9B97-24EFB8502DB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6E6A7CB-51FE-4432-802A-E50DD4777A2F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3.xml><?xml version="1.0" encoding="utf-8"?>
<ds:datastoreItem xmlns:ds="http://schemas.openxmlformats.org/officeDocument/2006/customXml" ds:itemID="{7839DF81-978C-45E1-982D-3C0D82005A2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376</TotalTime>
  <Words>984</Words>
  <Application>Microsoft Office PowerPoint</Application>
  <PresentationFormat>Widescreen</PresentationFormat>
  <Paragraphs>130</Paragraphs>
  <Slides>38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5" baseType="lpstr">
      <vt:lpstr>Alexandria</vt:lpstr>
      <vt:lpstr>Arial</vt:lpstr>
      <vt:lpstr>Book Antiqua</vt:lpstr>
      <vt:lpstr>Calibri</vt:lpstr>
      <vt:lpstr>Calibri Light</vt:lpstr>
      <vt:lpstr>Roboto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hisham mosly</cp:lastModifiedBy>
  <cp:revision>95</cp:revision>
  <dcterms:created xsi:type="dcterms:W3CDTF">2023-04-29T03:08:00Z</dcterms:created>
  <dcterms:modified xsi:type="dcterms:W3CDTF">2024-11-02T22:09:43Z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e0393cfcb3a74f75b244154ea2009c9e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