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503" r:id="rId6"/>
    <p:sldId id="587" r:id="rId7"/>
    <p:sldId id="626" r:id="rId8"/>
    <p:sldId id="647" r:id="rId9"/>
    <p:sldId id="648" r:id="rId10"/>
    <p:sldId id="649" r:id="rId11"/>
    <p:sldId id="650" r:id="rId12"/>
    <p:sldId id="658" r:id="rId13"/>
    <p:sldId id="651" r:id="rId14"/>
    <p:sldId id="653" r:id="rId15"/>
    <p:sldId id="652" r:id="rId16"/>
    <p:sldId id="657" r:id="rId17"/>
    <p:sldId id="659" r:id="rId18"/>
    <p:sldId id="660" r:id="rId19"/>
    <p:sldId id="656" r:id="rId20"/>
    <p:sldId id="681" r:id="rId21"/>
    <p:sldId id="654" r:id="rId22"/>
    <p:sldId id="655" r:id="rId23"/>
    <p:sldId id="661" r:id="rId24"/>
    <p:sldId id="663" r:id="rId25"/>
    <p:sldId id="662" r:id="rId26"/>
    <p:sldId id="664" r:id="rId27"/>
    <p:sldId id="665" r:id="rId28"/>
    <p:sldId id="669" r:id="rId29"/>
    <p:sldId id="666" r:id="rId30"/>
    <p:sldId id="667" r:id="rId31"/>
    <p:sldId id="668" r:id="rId32"/>
    <p:sldId id="646" r:id="rId33"/>
    <p:sldId id="671" r:id="rId34"/>
    <p:sldId id="670" r:id="rId35"/>
    <p:sldId id="673" r:id="rId36"/>
    <p:sldId id="678" r:id="rId37"/>
    <p:sldId id="674" r:id="rId38"/>
    <p:sldId id="675" r:id="rId39"/>
    <p:sldId id="676" r:id="rId40"/>
    <p:sldId id="679" r:id="rId41"/>
    <p:sldId id="677" r:id="rId42"/>
    <p:sldId id="680" r:id="rId43"/>
    <p:sldId id="672" r:id="rId44"/>
    <p:sldId id="349" r:id="rId45"/>
    <p:sldId id="586"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587"/>
            <p14:sldId id="626"/>
            <p14:sldId id="647"/>
            <p14:sldId id="648"/>
            <p14:sldId id="649"/>
            <p14:sldId id="650"/>
            <p14:sldId id="658"/>
            <p14:sldId id="651"/>
            <p14:sldId id="653"/>
            <p14:sldId id="652"/>
            <p14:sldId id="657"/>
            <p14:sldId id="659"/>
            <p14:sldId id="660"/>
            <p14:sldId id="656"/>
            <p14:sldId id="681"/>
            <p14:sldId id="654"/>
            <p14:sldId id="655"/>
            <p14:sldId id="661"/>
            <p14:sldId id="663"/>
            <p14:sldId id="662"/>
            <p14:sldId id="664"/>
            <p14:sldId id="665"/>
            <p14:sldId id="669"/>
            <p14:sldId id="666"/>
            <p14:sldId id="667"/>
            <p14:sldId id="668"/>
            <p14:sldId id="646"/>
            <p14:sldId id="671"/>
            <p14:sldId id="670"/>
            <p14:sldId id="673"/>
            <p14:sldId id="678"/>
            <p14:sldId id="674"/>
            <p14:sldId id="675"/>
            <p14:sldId id="676"/>
            <p14:sldId id="679"/>
            <p14:sldId id="677"/>
            <p14:sldId id="680"/>
            <p14:sldId id="672"/>
            <p14:sldId id="349"/>
            <p14:sldId id="58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C56249-D034-D97D-373D-39A42CA6997D}" v="22" dt="2024-11-03T11:08:19.191"/>
    <p1510:client id="{61FA5E81-04D2-6B73-C434-AE1302A13C0F}" v="262" dt="2024-11-03T11:37:09.8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16" autoAdjust="0"/>
    <p:restoredTop sz="94462"/>
  </p:normalViewPr>
  <p:slideViewPr>
    <p:cSldViewPr snapToGrid="0">
      <p:cViewPr varScale="1">
        <p:scale>
          <a:sx n="67" d="100"/>
          <a:sy n="67" d="100"/>
        </p:scale>
        <p:origin x="87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aziz Alsaedi" userId="S::abdulazizalsaedi@midocean.edu.km::0db32f1c-389c-4c28-ba4e-b2cb01cfe03a" providerId="AD" clId="Web-{18C56249-D034-D97D-373D-39A42CA6997D}"/>
    <pc:docChg chg="modSld">
      <pc:chgData name="Abdulaziz Alsaedi" userId="S::abdulazizalsaedi@midocean.edu.km::0db32f1c-389c-4c28-ba4e-b2cb01cfe03a" providerId="AD" clId="Web-{18C56249-D034-D97D-373D-39A42CA6997D}" dt="2024-11-03T11:08:19.191" v="19" actId="1076"/>
      <pc:docMkLst>
        <pc:docMk/>
      </pc:docMkLst>
      <pc:sldChg chg="delSp modSp">
        <pc:chgData name="Abdulaziz Alsaedi" userId="S::abdulazizalsaedi@midocean.edu.km::0db32f1c-389c-4c28-ba4e-b2cb01cfe03a" providerId="AD" clId="Web-{18C56249-D034-D97D-373D-39A42CA6997D}" dt="2024-11-03T11:08:19.191" v="19" actId="1076"/>
        <pc:sldMkLst>
          <pc:docMk/>
          <pc:sldMk cId="764044211" sldId="667"/>
        </pc:sldMkLst>
        <pc:spChg chg="mod">
          <ac:chgData name="Abdulaziz Alsaedi" userId="S::abdulazizalsaedi@midocean.edu.km::0db32f1c-389c-4c28-ba4e-b2cb01cfe03a" providerId="AD" clId="Web-{18C56249-D034-D97D-373D-39A42CA6997D}" dt="2024-11-03T11:08:19.175" v="18" actId="1076"/>
          <ac:spMkLst>
            <pc:docMk/>
            <pc:sldMk cId="764044211" sldId="667"/>
            <ac:spMk id="3" creationId="{8E0E854D-E09A-0B23-0378-828430D19522}"/>
          </ac:spMkLst>
        </pc:spChg>
        <pc:spChg chg="mod">
          <ac:chgData name="Abdulaziz Alsaedi" userId="S::abdulazizalsaedi@midocean.edu.km::0db32f1c-389c-4c28-ba4e-b2cb01cfe03a" providerId="AD" clId="Web-{18C56249-D034-D97D-373D-39A42CA6997D}" dt="2024-11-03T11:08:19.191" v="19" actId="1076"/>
          <ac:spMkLst>
            <pc:docMk/>
            <pc:sldMk cId="764044211" sldId="667"/>
            <ac:spMk id="8" creationId="{6582698B-5704-4D84-5102-6B0AA04AE09F}"/>
          </ac:spMkLst>
        </pc:spChg>
        <pc:spChg chg="del">
          <ac:chgData name="Abdulaziz Alsaedi" userId="S::abdulazizalsaedi@midocean.edu.km::0db32f1c-389c-4c28-ba4e-b2cb01cfe03a" providerId="AD" clId="Web-{18C56249-D034-D97D-373D-39A42CA6997D}" dt="2024-11-03T11:07:58.252" v="2"/>
          <ac:spMkLst>
            <pc:docMk/>
            <pc:sldMk cId="764044211" sldId="667"/>
            <ac:spMk id="9" creationId="{A210A60F-4D31-E87C-84DB-A7C5AB520A80}"/>
          </ac:spMkLst>
        </pc:spChg>
        <pc:spChg chg="del">
          <ac:chgData name="Abdulaziz Alsaedi" userId="S::abdulazizalsaedi@midocean.edu.km::0db32f1c-389c-4c28-ba4e-b2cb01cfe03a" providerId="AD" clId="Web-{18C56249-D034-D97D-373D-39A42CA6997D}" dt="2024-11-03T11:08:02.971" v="4"/>
          <ac:spMkLst>
            <pc:docMk/>
            <pc:sldMk cId="764044211" sldId="667"/>
            <ac:spMk id="11" creationId="{3C13C3C7-ED9E-8AE2-42E1-CD6FBE10183E}"/>
          </ac:spMkLst>
        </pc:spChg>
        <pc:spChg chg="mod">
          <ac:chgData name="Abdulaziz Alsaedi" userId="S::abdulazizalsaedi@midocean.edu.km::0db32f1c-389c-4c28-ba4e-b2cb01cfe03a" providerId="AD" clId="Web-{18C56249-D034-D97D-373D-39A42CA6997D}" dt="2024-11-03T11:07:56.705" v="1" actId="20577"/>
          <ac:spMkLst>
            <pc:docMk/>
            <pc:sldMk cId="764044211" sldId="667"/>
            <ac:spMk id="12" creationId="{E7344D95-8C35-D5B5-E645-39C448B749D5}"/>
          </ac:spMkLst>
        </pc:spChg>
        <pc:spChg chg="del">
          <ac:chgData name="Abdulaziz Alsaedi" userId="S::abdulazizalsaedi@midocean.edu.km::0db32f1c-389c-4c28-ba4e-b2cb01cfe03a" providerId="AD" clId="Web-{18C56249-D034-D97D-373D-39A42CA6997D}" dt="2024-11-03T11:08:01.127" v="3"/>
          <ac:spMkLst>
            <pc:docMk/>
            <pc:sldMk cId="764044211" sldId="667"/>
            <ac:spMk id="13" creationId="{CAF2014F-58EA-537E-CEF1-ED4313B68F99}"/>
          </ac:spMkLst>
        </pc:spChg>
      </pc:sldChg>
    </pc:docChg>
  </pc:docChgLst>
  <pc:docChgLst>
    <pc:chgData name="Abdulaziz Alsaedi" userId="S::abdulazizalsaedi@midocean.edu.km::0db32f1c-389c-4c28-ba4e-b2cb01cfe03a" providerId="AD" clId="Web-{61FA5E81-04D2-6B73-C434-AE1302A13C0F}"/>
    <pc:docChg chg="modSld">
      <pc:chgData name="Abdulaziz Alsaedi" userId="S::abdulazizalsaedi@midocean.edu.km::0db32f1c-389c-4c28-ba4e-b2cb01cfe03a" providerId="AD" clId="Web-{61FA5E81-04D2-6B73-C434-AE1302A13C0F}" dt="2024-11-03T11:37:13.237" v="138" actId="1076"/>
      <pc:docMkLst>
        <pc:docMk/>
      </pc:docMkLst>
      <pc:sldChg chg="modSp">
        <pc:chgData name="Abdulaziz Alsaedi" userId="S::abdulazizalsaedi@midocean.edu.km::0db32f1c-389c-4c28-ba4e-b2cb01cfe03a" providerId="AD" clId="Web-{61FA5E81-04D2-6B73-C434-AE1302A13C0F}" dt="2024-11-03T11:33:50.715" v="118" actId="20577"/>
        <pc:sldMkLst>
          <pc:docMk/>
          <pc:sldMk cId="2265908255" sldId="675"/>
        </pc:sldMkLst>
        <pc:spChg chg="mod">
          <ac:chgData name="Abdulaziz Alsaedi" userId="S::abdulazizalsaedi@midocean.edu.km::0db32f1c-389c-4c28-ba4e-b2cb01cfe03a" providerId="AD" clId="Web-{61FA5E81-04D2-6B73-C434-AE1302A13C0F}" dt="2024-11-03T11:33:50.715" v="118" actId="20577"/>
          <ac:spMkLst>
            <pc:docMk/>
            <pc:sldMk cId="2265908255" sldId="675"/>
            <ac:spMk id="11" creationId="{B2606A36-21B2-4D33-A836-FE07EBA14D9D}"/>
          </ac:spMkLst>
        </pc:spChg>
      </pc:sldChg>
      <pc:sldChg chg="modSp">
        <pc:chgData name="Abdulaziz Alsaedi" userId="S::abdulazizalsaedi@midocean.edu.km::0db32f1c-389c-4c28-ba4e-b2cb01cfe03a" providerId="AD" clId="Web-{61FA5E81-04D2-6B73-C434-AE1302A13C0F}" dt="2024-11-03T11:37:13.237" v="138" actId="1076"/>
        <pc:sldMkLst>
          <pc:docMk/>
          <pc:sldMk cId="2675869771" sldId="676"/>
        </pc:sldMkLst>
        <pc:spChg chg="mod">
          <ac:chgData name="Abdulaziz Alsaedi" userId="S::abdulazizalsaedi@midocean.edu.km::0db32f1c-389c-4c28-ba4e-b2cb01cfe03a" providerId="AD" clId="Web-{61FA5E81-04D2-6B73-C434-AE1302A13C0F}" dt="2024-11-03T11:37:09.159" v="137" actId="20577"/>
          <ac:spMkLst>
            <pc:docMk/>
            <pc:sldMk cId="2675869771" sldId="676"/>
            <ac:spMk id="8" creationId="{32F82354-C62B-1523-1BFD-2E70EFC6922D}"/>
          </ac:spMkLst>
        </pc:spChg>
        <pc:graphicFrameChg chg="mod">
          <ac:chgData name="Abdulaziz Alsaedi" userId="S::abdulazizalsaedi@midocean.edu.km::0db32f1c-389c-4c28-ba4e-b2cb01cfe03a" providerId="AD" clId="Web-{61FA5E81-04D2-6B73-C434-AE1302A13C0F}" dt="2024-11-03T11:37:13.237" v="138" actId="1076"/>
          <ac:graphicFrameMkLst>
            <pc:docMk/>
            <pc:sldMk cId="2675869771" sldId="676"/>
            <ac:graphicFrameMk id="11" creationId="{753B18FB-BB5D-89D1-968E-4C181E6B4EEE}"/>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128" b="1" i="0" u="none" strike="noStrike" kern="1200" cap="all" spc="120" normalizeH="0" baseline="0">
              <a:solidFill>
                <a:schemeClr val="tx1">
                  <a:lumMod val="65000"/>
                  <a:lumOff val="35000"/>
                </a:schemeClr>
              </a:solidFill>
              <a:latin typeface="+mn-lt"/>
              <a:ea typeface="+mn-ea"/>
              <a:cs typeface="+mn-cs"/>
            </a:defRPr>
          </a:pPr>
          <a:endParaRPr lang="en-US"/>
        </a:p>
      </c:txPr>
    </c:title>
    <c:autoTitleDeleted val="0"/>
    <c:plotArea>
      <c:layout/>
      <c:lineChart>
        <c:grouping val="stacked"/>
        <c:varyColors val="0"/>
        <c:ser>
          <c:idx val="0"/>
          <c:order val="0"/>
          <c:tx>
            <c:strRef>
              <c:f>Sheet1!$B$1</c:f>
              <c:strCache>
                <c:ptCount val="1"/>
                <c:pt idx="0">
                  <c:v>% of completed projects</c:v>
                </c:pt>
              </c:strCache>
            </c:strRef>
          </c:tx>
          <c:spPr>
            <a:ln w="22225" cap="rnd">
              <a:solidFill>
                <a:schemeClr val="accent1"/>
              </a:solidFill>
              <a:round/>
            </a:ln>
            <a:effectLst/>
          </c:spPr>
          <c:marker>
            <c:symbol val="diamond"/>
            <c:size val="6"/>
            <c:spPr>
              <a:solidFill>
                <a:schemeClr val="accent1"/>
              </a:solidFill>
              <a:ln w="9525">
                <a:solidFill>
                  <a:schemeClr val="accent1"/>
                </a:solidFill>
                <a:round/>
              </a:ln>
              <a:effectLst/>
            </c:spPr>
          </c:marker>
          <c:cat>
            <c:strRef>
              <c:f>Sheet1!$A$2:$A$13</c:f>
              <c:strCache>
                <c:ptCount val="12"/>
                <c:pt idx="0">
                  <c:v>Jan</c:v>
                </c:pt>
                <c:pt idx="1">
                  <c:v>Feb</c:v>
                </c:pt>
                <c:pt idx="2">
                  <c:v>Mar</c:v>
                </c:pt>
                <c:pt idx="3">
                  <c:v>April</c:v>
                </c:pt>
                <c:pt idx="4">
                  <c:v>May </c:v>
                </c:pt>
                <c:pt idx="5">
                  <c:v>Jun</c:v>
                </c:pt>
                <c:pt idx="6">
                  <c:v>Jul</c:v>
                </c:pt>
                <c:pt idx="7">
                  <c:v>Aug</c:v>
                </c:pt>
                <c:pt idx="8">
                  <c:v>Sept</c:v>
                </c:pt>
                <c:pt idx="9">
                  <c:v>Oct</c:v>
                </c:pt>
                <c:pt idx="10">
                  <c:v>Nov</c:v>
                </c:pt>
                <c:pt idx="11">
                  <c:v>Dec</c:v>
                </c:pt>
              </c:strCache>
            </c:strRef>
          </c:cat>
          <c:val>
            <c:numRef>
              <c:f>Sheet1!$B$2:$B$13</c:f>
              <c:numCache>
                <c:formatCode>0%</c:formatCode>
                <c:ptCount val="12"/>
                <c:pt idx="0">
                  <c:v>0.4</c:v>
                </c:pt>
                <c:pt idx="1">
                  <c:v>0.35</c:v>
                </c:pt>
                <c:pt idx="2">
                  <c:v>0.55000000000000004</c:v>
                </c:pt>
                <c:pt idx="3">
                  <c:v>0.6</c:v>
                </c:pt>
                <c:pt idx="4">
                  <c:v>0.45</c:v>
                </c:pt>
                <c:pt idx="5">
                  <c:v>0.35</c:v>
                </c:pt>
                <c:pt idx="6">
                  <c:v>0.39</c:v>
                </c:pt>
                <c:pt idx="7">
                  <c:v>0.47</c:v>
                </c:pt>
                <c:pt idx="8">
                  <c:v>0.55000000000000004</c:v>
                </c:pt>
                <c:pt idx="9">
                  <c:v>0.6</c:v>
                </c:pt>
                <c:pt idx="10">
                  <c:v>0.5</c:v>
                </c:pt>
                <c:pt idx="11">
                  <c:v>0.65</c:v>
                </c:pt>
              </c:numCache>
            </c:numRef>
          </c:val>
          <c:smooth val="0"/>
          <c:extLst>
            <c:ext xmlns:c16="http://schemas.microsoft.com/office/drawing/2014/chart" uri="{C3380CC4-5D6E-409C-BE32-E72D297353CC}">
              <c16:uniqueId val="{00000000-9066-B240-8929-CBBD8151842D}"/>
            </c:ext>
          </c:extLst>
        </c:ser>
        <c:dLbls>
          <c:showLegendKey val="0"/>
          <c:showVal val="0"/>
          <c:showCatName val="0"/>
          <c:showSerName val="0"/>
          <c:showPercent val="0"/>
          <c:showBubbleSize val="0"/>
        </c:dLbls>
        <c:marker val="1"/>
        <c:smooth val="0"/>
        <c:axId val="118955264"/>
        <c:axId val="118957344"/>
      </c:lineChart>
      <c:catAx>
        <c:axId val="1189552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en-US"/>
          </a:p>
        </c:txPr>
        <c:crossAx val="118957344"/>
        <c:crosses val="autoZero"/>
        <c:auto val="1"/>
        <c:lblAlgn val="ctr"/>
        <c:lblOffset val="100"/>
        <c:noMultiLvlLbl val="0"/>
      </c:catAx>
      <c:valAx>
        <c:axId val="118957344"/>
        <c:scaling>
          <c:orientation val="minMax"/>
          <c:max val="1"/>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18955264"/>
        <c:crosses val="autoZero"/>
        <c:crossBetween val="between"/>
      </c:valAx>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20.tiff"/><Relationship Id="rId4" Type="http://schemas.openxmlformats.org/officeDocument/2006/relationships/image" Target="../media/image19.tiff"/></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4.xml"/><Relationship Id="rId5" Type="http://schemas.openxmlformats.org/officeDocument/2006/relationships/image" Target="../media/image27.png"/><Relationship Id="rId4" Type="http://schemas.openxmlformats.org/officeDocument/2006/relationships/image" Target="../media/image26.svg"/></Relationships>
</file>

<file path=ppt/slides/_rels/slide42.xml.rels><?xml version="1.0" encoding="UTF-8" standalone="yes"?>
<Relationships xmlns="http://schemas.openxmlformats.org/package/2006/relationships"><Relationship Id="rId3" Type="http://schemas.openxmlformats.org/officeDocument/2006/relationships/hyperlink" Target="https://doi.org/10.1097/01.jaa.0000931464.13332.f1" TargetMode="External"/><Relationship Id="rId2" Type="http://schemas.openxmlformats.org/officeDocument/2006/relationships/hyperlink" Target="https://doi.org/10.1016/B978-0-12-803678-5.00085-0" TargetMode="Externa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hyperlink" Target="https://www.ahaap.org/out-of-pocket-model" TargetMode="External"/><Relationship Id="rId4" Type="http://schemas.openxmlformats.org/officeDocument/2006/relationships/hyperlink" Target="https://www.mdclarity.com/glossary/social-insurance-bismarck-mode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45203" y="3975910"/>
            <a:ext cx="3964024" cy="398780"/>
          </a:xfrm>
          <a:prstGeom prst="rect">
            <a:avLst/>
          </a:prstGeom>
          <a:noFill/>
        </p:spPr>
        <p:txBody>
          <a:bodyPr wrap="square" rtlCol="0">
            <a:spAutoFit/>
          </a:bodyPr>
          <a:lstStyle/>
          <a:p>
            <a:pPr algn="ctr"/>
            <a:r>
              <a:rPr lang="en-US" sz="2000" dirty="0">
                <a:latin typeface="Alexandria" charset="0"/>
                <a:cs typeface="Alexandria" charset="0"/>
              </a:rPr>
              <a:t>Prepared by Dr. Abdulaziz Alsaedi</a:t>
            </a:r>
          </a:p>
        </p:txBody>
      </p:sp>
      <p:sp>
        <p:nvSpPr>
          <p:cNvPr id="31" name="TextBox 30"/>
          <p:cNvSpPr txBox="1"/>
          <p:nvPr/>
        </p:nvSpPr>
        <p:spPr>
          <a:xfrm>
            <a:off x="92978" y="2378825"/>
            <a:ext cx="5868475"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Developing KPIs to Measure </a:t>
            </a:r>
          </a:p>
          <a:p>
            <a:pPr algn="ctr"/>
            <a:r>
              <a:rPr lang="en-US" sz="3600" b="1" dirty="0">
                <a:solidFill>
                  <a:srgbClr val="00B0F0"/>
                </a:solidFill>
                <a:latin typeface="Alexandria" charset="0"/>
                <a:cs typeface="Alexandria" charset="0"/>
              </a:rPr>
              <a:t>Healthcare Systems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06</a:t>
            </a:r>
          </a:p>
        </p:txBody>
      </p:sp>
      <p:sp>
        <p:nvSpPr>
          <p:cNvPr id="46" name="TextBox 45"/>
          <p:cNvSpPr txBox="1"/>
          <p:nvPr/>
        </p:nvSpPr>
        <p:spPr>
          <a:xfrm>
            <a:off x="329269" y="5104240"/>
            <a:ext cx="2224648" cy="707886"/>
          </a:xfrm>
          <a:prstGeom prst="rect">
            <a:avLst/>
          </a:prstGeom>
          <a:noFill/>
        </p:spPr>
        <p:txBody>
          <a:bodyPr wrap="none" rtlCol="0">
            <a:spAutoFit/>
          </a:bodyPr>
          <a:lstStyle/>
          <a:p>
            <a:r>
              <a:rPr lang="en-US" sz="2000" b="1" dirty="0">
                <a:latin typeface="Alexandria" charset="0"/>
                <a:cs typeface="Alexandria" charset="0"/>
              </a:rPr>
              <a:t>MHA611</a:t>
            </a:r>
          </a:p>
          <a:p>
            <a:r>
              <a:rPr lang="en-US" sz="2000" dirty="0">
                <a:latin typeface="Alexandria" charset="0"/>
                <a:cs typeface="Alexandria" charset="0"/>
              </a:rPr>
              <a:t>Healthcare Systems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4" descr="Medical infographic with photo">
            <a:extLst>
              <a:ext uri="{FF2B5EF4-FFF2-40B4-BE49-F238E27FC236}">
                <a16:creationId xmlns:a16="http://schemas.microsoft.com/office/drawing/2014/main" id="{C1ECAC7B-CA76-CE49-9386-38C4FB06D7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381" y="-358189"/>
            <a:ext cx="7410451" cy="740909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333828" y="710848"/>
            <a:ext cx="5204907" cy="523220"/>
          </a:xfrm>
          <a:prstGeom prst="rect">
            <a:avLst/>
          </a:prstGeom>
          <a:noFill/>
        </p:spPr>
        <p:txBody>
          <a:bodyPr wrap="square" rtlCol="0">
            <a:spAutoFit/>
          </a:bodyPr>
          <a:lstStyle/>
          <a:p>
            <a:r>
              <a:rPr lang="en-US" sz="2800" b="1">
                <a:solidFill>
                  <a:srgbClr val="00B0F0"/>
                </a:solidFill>
                <a:latin typeface="Alexandria" charset="0"/>
                <a:cs typeface="Alexandria" charset="0"/>
              </a:rPr>
              <a:t>Outlines: </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574633E9-706E-491A-E30B-188093D86899}"/>
              </a:ext>
            </a:extLst>
          </p:cNvPr>
          <p:cNvSpPr txBox="1"/>
          <p:nvPr/>
        </p:nvSpPr>
        <p:spPr>
          <a:xfrm>
            <a:off x="1168058" y="1646607"/>
            <a:ext cx="8982582" cy="3913059"/>
          </a:xfrm>
          <a:prstGeom prst="rect">
            <a:avLst/>
          </a:prstGeom>
          <a:noFill/>
        </p:spPr>
        <p:txBody>
          <a:bodyPr wrap="square" lIns="91440" tIns="45720" rIns="91440" bIns="45720" rtlCol="0" anchor="t">
            <a:spAutoFit/>
          </a:bodyPr>
          <a:lstStyle/>
          <a:p>
            <a:pPr marL="342900" indent="-342900">
              <a:lnSpc>
                <a:spcPct val="150000"/>
              </a:lnSpc>
              <a:buFontTx/>
              <a:buChar char="-"/>
            </a:pPr>
            <a:r>
              <a:rPr lang="en-US" sz="2400" dirty="0">
                <a:latin typeface="Alexandria"/>
              </a:rPr>
              <a:t>Overview of information in healthcare</a:t>
            </a:r>
            <a:r>
              <a:rPr lang="en-US" sz="2400" dirty="0">
                <a:latin typeface="Alexandria"/>
                <a:cs typeface="Alexandria" charset="0"/>
              </a:rPr>
              <a:t>.</a:t>
            </a:r>
          </a:p>
          <a:p>
            <a:pPr marL="342900" indent="-342900">
              <a:lnSpc>
                <a:spcPct val="150000"/>
              </a:lnSpc>
              <a:buFontTx/>
              <a:buChar char="-"/>
            </a:pPr>
            <a:r>
              <a:rPr lang="en-US" sz="2400" dirty="0">
                <a:latin typeface="Alexandria"/>
                <a:cs typeface="Alexandria" charset="0"/>
              </a:rPr>
              <a:t>Definitions and concepts of the key performance indicators (KPIs).</a:t>
            </a:r>
          </a:p>
          <a:p>
            <a:pPr marL="342900" indent="-342900">
              <a:lnSpc>
                <a:spcPct val="150000"/>
              </a:lnSpc>
              <a:buFontTx/>
              <a:buChar char="-"/>
            </a:pPr>
            <a:r>
              <a:rPr lang="en-US" sz="2400" dirty="0">
                <a:latin typeface="Alexandria"/>
                <a:cs typeface="Alexandria" charset="0"/>
              </a:rPr>
              <a:t>Benefits of KPIs. </a:t>
            </a:r>
          </a:p>
          <a:p>
            <a:pPr marL="342900" indent="-342900">
              <a:lnSpc>
                <a:spcPct val="150000"/>
              </a:lnSpc>
              <a:buFontTx/>
              <a:buChar char="-"/>
            </a:pPr>
            <a:r>
              <a:rPr lang="en-US" sz="2400" dirty="0">
                <a:latin typeface="Alexandria"/>
                <a:cs typeface="Alexandria" charset="0"/>
              </a:rPr>
              <a:t>Characteristics of KPIs. </a:t>
            </a:r>
          </a:p>
          <a:p>
            <a:pPr marL="342900" indent="-342900">
              <a:lnSpc>
                <a:spcPct val="150000"/>
              </a:lnSpc>
              <a:buFontTx/>
              <a:buChar char="-"/>
            </a:pPr>
            <a:r>
              <a:rPr lang="en-US" sz="2400" dirty="0">
                <a:latin typeface="Alexandria"/>
                <a:cs typeface="Alexandria" charset="0"/>
              </a:rPr>
              <a:t>Forms of KPIs.</a:t>
            </a:r>
          </a:p>
          <a:p>
            <a:pPr marL="342900" indent="-342900">
              <a:lnSpc>
                <a:spcPct val="150000"/>
              </a:lnSpc>
              <a:buFontTx/>
              <a:buChar char="-"/>
            </a:pPr>
            <a:r>
              <a:rPr lang="en-US" sz="2400" dirty="0">
                <a:latin typeface="Alexandria"/>
                <a:cs typeface="Alexandria" charset="0"/>
              </a:rPr>
              <a:t>Types of KPIs. </a:t>
            </a:r>
          </a:p>
          <a:p>
            <a:pPr marL="342900" indent="-342900">
              <a:lnSpc>
                <a:spcPct val="150000"/>
              </a:lnSpc>
              <a:buFontTx/>
              <a:buChar char="-"/>
            </a:pPr>
            <a:r>
              <a:rPr lang="en-US" sz="2400" dirty="0">
                <a:latin typeface="Alexandria"/>
                <a:cs typeface="Alexandria" charset="0"/>
              </a:rPr>
              <a:t> Six Steps of developing KPIs. </a:t>
            </a:r>
          </a:p>
        </p:txBody>
      </p:sp>
    </p:spTree>
    <p:extLst>
      <p:ext uri="{BB962C8B-B14F-4D97-AF65-F5344CB8AC3E}">
        <p14:creationId xmlns:p14="http://schemas.microsoft.com/office/powerpoint/2010/main" val="2475345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0000"/>
              </a:solidFill>
            </a:endParaRPr>
          </a:p>
        </p:txBody>
      </p:sp>
      <p:sp>
        <p:nvSpPr>
          <p:cNvPr id="48" name="TextBox 47"/>
          <p:cNvSpPr txBox="1"/>
          <p:nvPr/>
        </p:nvSpPr>
        <p:spPr>
          <a:xfrm>
            <a:off x="942308" y="2364331"/>
            <a:ext cx="10256795" cy="2805063"/>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400" dirty="0">
                <a:latin typeface="Alexandria"/>
              </a:rPr>
              <a:t>Understanding the importance of information in the healthcare industry. </a:t>
            </a:r>
          </a:p>
          <a:p>
            <a:pPr marL="285750" indent="-285750" algn="just">
              <a:lnSpc>
                <a:spcPct val="150000"/>
              </a:lnSpc>
              <a:buFont typeface="Arial" panose="020B0604020202020204" pitchFamily="34" charset="0"/>
              <a:buChar char="•"/>
            </a:pPr>
            <a:r>
              <a:rPr lang="en-US" sz="2400" dirty="0">
                <a:ea typeface="+mn-lt"/>
                <a:cs typeface="+mn-lt"/>
              </a:rPr>
              <a:t>Understanding the role of KPIs in measuring healthcare performance. </a:t>
            </a:r>
          </a:p>
          <a:p>
            <a:pPr marL="285750" indent="-285750" algn="just">
              <a:lnSpc>
                <a:spcPct val="150000"/>
              </a:lnSpc>
              <a:buFont typeface="Arial" panose="020B0604020202020204" pitchFamily="34" charset="0"/>
              <a:buChar char="•"/>
            </a:pPr>
            <a:r>
              <a:rPr lang="en-US" sz="2400" dirty="0">
                <a:latin typeface="Alexandria"/>
                <a:ea typeface="+mn-lt"/>
                <a:cs typeface="+mn-lt"/>
              </a:rPr>
              <a:t>Understanding many concepts of KPIs. </a:t>
            </a:r>
          </a:p>
          <a:p>
            <a:pPr marL="285750" indent="-285750" algn="just">
              <a:lnSpc>
                <a:spcPct val="150000"/>
              </a:lnSpc>
              <a:buFont typeface="Arial" panose="020B0604020202020204" pitchFamily="34" charset="0"/>
              <a:buChar char="•"/>
            </a:pPr>
            <a:r>
              <a:rPr lang="en-US" sz="2400" dirty="0">
                <a:latin typeface="Alexandria"/>
                <a:ea typeface="+mn-lt"/>
                <a:cs typeface="+mn-lt"/>
              </a:rPr>
              <a:t>Understanding how KPIs are developed, measured, and reported. </a:t>
            </a:r>
            <a:endParaRPr lang="en-US" sz="2400" dirty="0">
              <a:latin typeface="Alexandria"/>
            </a:endParaRPr>
          </a:p>
          <a:p>
            <a:pPr marL="285750" indent="-285750" algn="just">
              <a:lnSpc>
                <a:spcPct val="150000"/>
              </a:lnSpc>
              <a:buFont typeface="Arial" panose="020B0604020202020204" pitchFamily="34" charset="0"/>
              <a:buChar char="•"/>
            </a:pPr>
            <a:endParaRPr lang="en-US" sz="24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0" name="TextBox 9">
            <a:extLst>
              <a:ext uri="{FF2B5EF4-FFF2-40B4-BE49-F238E27FC236}">
                <a16:creationId xmlns:a16="http://schemas.microsoft.com/office/drawing/2014/main" id="{BB7821F4-D2B1-ECEB-D5CC-11B85A40652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Learning Objectives </a:t>
            </a:r>
          </a:p>
        </p:txBody>
      </p:sp>
    </p:spTree>
    <p:extLst>
      <p:ext uri="{BB962C8B-B14F-4D97-AF65-F5344CB8AC3E}">
        <p14:creationId xmlns:p14="http://schemas.microsoft.com/office/powerpoint/2010/main" val="72229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671F7-9BC4-4A65-0C80-3838BFF191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7C2C66-68FF-9647-EF55-0441EA15EA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D6C3228-E8D4-0E00-3DCA-58D39C87EA84}"/>
              </a:ext>
            </a:extLst>
          </p:cNvPr>
          <p:cNvSpPr txBox="1"/>
          <p:nvPr/>
        </p:nvSpPr>
        <p:spPr>
          <a:xfrm>
            <a:off x="942308" y="2084931"/>
            <a:ext cx="9892706" cy="1295868"/>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dirty="0">
                <a:latin typeface="__fkGroteskNeue_598ab8"/>
              </a:rPr>
              <a:t>Health is information-intensive, generating huge volumes of data every day. </a:t>
            </a:r>
          </a:p>
          <a:p>
            <a:pPr marL="285750" indent="-285750" algn="just">
              <a:lnSpc>
                <a:spcPct val="150000"/>
              </a:lnSpc>
              <a:buFont typeface="Arial" panose="020B0604020202020204" pitchFamily="34" charset="0"/>
              <a:buChar char="•"/>
            </a:pPr>
            <a:r>
              <a:rPr lang="en-US" dirty="0">
                <a:latin typeface="__fkGroteskNeue_598ab8"/>
              </a:rPr>
              <a:t>It is estimated that up to 30% of the total health budget may be spent one way or another on handling information, collecting it, looking for it, and storing it. </a:t>
            </a:r>
          </a:p>
        </p:txBody>
      </p:sp>
      <p:pic>
        <p:nvPicPr>
          <p:cNvPr id="7" name="Graphic 21">
            <a:extLst>
              <a:ext uri="{FF2B5EF4-FFF2-40B4-BE49-F238E27FC236}">
                <a16:creationId xmlns:a16="http://schemas.microsoft.com/office/drawing/2014/main" id="{B6793C04-FE68-5468-929A-2CFE284172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78113BD-1FCA-A163-99A2-9214574F6ED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B6D7C02-CF5F-BF2B-3BF5-EEC513A3C0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051B0A9-7FD0-F9E9-7257-29B859F141C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59F4AFE-3EE3-2C0D-4DBE-90A4C866959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0" name="TextBox 9">
            <a:extLst>
              <a:ext uri="{FF2B5EF4-FFF2-40B4-BE49-F238E27FC236}">
                <a16:creationId xmlns:a16="http://schemas.microsoft.com/office/drawing/2014/main" id="{8E3D2A23-7C84-14E5-4057-DB915DB39BBC}"/>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Overview</a:t>
            </a:r>
          </a:p>
        </p:txBody>
      </p:sp>
      <p:sp>
        <p:nvSpPr>
          <p:cNvPr id="8" name="TextBox 7">
            <a:extLst>
              <a:ext uri="{FF2B5EF4-FFF2-40B4-BE49-F238E27FC236}">
                <a16:creationId xmlns:a16="http://schemas.microsoft.com/office/drawing/2014/main" id="{8CE4FD7C-FF31-39EB-67F3-79F9ACA0E991}"/>
              </a:ext>
            </a:extLst>
          </p:cNvPr>
          <p:cNvSpPr txBox="1"/>
          <p:nvPr/>
        </p:nvSpPr>
        <p:spPr>
          <a:xfrm>
            <a:off x="942308" y="3380799"/>
            <a:ext cx="6798778" cy="254236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__fkGroteskNeue_598ab8"/>
              </a:rPr>
              <a:t>It is therefore imperative that information is managed in the most effective way possible in order to ensure a high-quality, safe service.</a:t>
            </a:r>
          </a:p>
          <a:p>
            <a:pPr marL="285750" indent="-285750" algn="just">
              <a:lnSpc>
                <a:spcPct val="150000"/>
              </a:lnSpc>
              <a:buFont typeface="Arial" panose="020B0604020202020204" pitchFamily="34" charset="0"/>
              <a:buChar char="•"/>
            </a:pPr>
            <a:r>
              <a:rPr lang="en-US" dirty="0">
                <a:latin typeface="__fkGroteskNeue_598ab8"/>
              </a:rPr>
              <a:t>Safe, reliable, healthcare depends on access to, and the use of, information that is accurate, valid, reliable, timely, relevant, legible and complete.</a:t>
            </a:r>
          </a:p>
          <a:p>
            <a:pPr marL="285750" indent="-285750" algn="just">
              <a:lnSpc>
                <a:spcPct val="150000"/>
              </a:lnSpc>
              <a:buFont typeface="Arial" panose="020B0604020202020204" pitchFamily="34" charset="0"/>
              <a:buChar char="•"/>
            </a:pPr>
            <a:r>
              <a:rPr lang="en-US" dirty="0">
                <a:latin typeface="__fkGroteskNeue_598ab8"/>
              </a:rPr>
              <a:t>Health information has a key role to play in healthcare planning. </a:t>
            </a:r>
          </a:p>
        </p:txBody>
      </p:sp>
      <p:pic>
        <p:nvPicPr>
          <p:cNvPr id="1026" name="Picture 2" descr="Data management metaphor data center business protection rational storage of information digital privacy">
            <a:extLst>
              <a:ext uri="{FF2B5EF4-FFF2-40B4-BE49-F238E27FC236}">
                <a16:creationId xmlns:a16="http://schemas.microsoft.com/office/drawing/2014/main" id="{3E674DEF-7EC5-1370-C2FE-64429F040CD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004"/>
          <a:stretch/>
        </p:blipFill>
        <p:spPr bwMode="auto">
          <a:xfrm>
            <a:off x="8226200" y="3708413"/>
            <a:ext cx="2905299" cy="2130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4835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97E58-613D-2229-2C18-67DAB02F07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CDF9FF-7840-A208-F78D-EA7EF02CB7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021C7668-C286-1EB6-054B-2CE793941E53}"/>
              </a:ext>
            </a:extLst>
          </p:cNvPr>
          <p:cNvSpPr txBox="1"/>
          <p:nvPr/>
        </p:nvSpPr>
        <p:spPr>
          <a:xfrm>
            <a:off x="942308" y="1972356"/>
            <a:ext cx="9892705" cy="1711366"/>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dirty="0">
                <a:latin typeface="__fkGroteskNeue_598ab8"/>
              </a:rPr>
              <a:t>Performance measurement promotes accountability to all stakeholders including the public, service users, clinicians and the Government by facilitating informed decision-making and safe, high quality and reliable care through monitoring, analyzing and communicating the degree to which healthcare organizations meet key Goals. </a:t>
            </a:r>
          </a:p>
        </p:txBody>
      </p:sp>
      <p:pic>
        <p:nvPicPr>
          <p:cNvPr id="7" name="Graphic 21">
            <a:extLst>
              <a:ext uri="{FF2B5EF4-FFF2-40B4-BE49-F238E27FC236}">
                <a16:creationId xmlns:a16="http://schemas.microsoft.com/office/drawing/2014/main" id="{8F6376C6-4747-8F89-62B8-BB3D1EA3A1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4DA4A02-B2AE-E26D-399B-61B1983FF39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0F14B3A-CF83-7CB2-D986-C66D86F660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8829716-120E-E9B0-9478-D0C4E4B4B2B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8CF733A-DF78-FDA0-8B38-E2A8BAE5E60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0" name="TextBox 9">
            <a:extLst>
              <a:ext uri="{FF2B5EF4-FFF2-40B4-BE49-F238E27FC236}">
                <a16:creationId xmlns:a16="http://schemas.microsoft.com/office/drawing/2014/main" id="{026A78D5-6318-60A2-EA33-E087487380C9}"/>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Overview</a:t>
            </a:r>
          </a:p>
        </p:txBody>
      </p:sp>
      <p:sp>
        <p:nvSpPr>
          <p:cNvPr id="8" name="TextBox 7">
            <a:extLst>
              <a:ext uri="{FF2B5EF4-FFF2-40B4-BE49-F238E27FC236}">
                <a16:creationId xmlns:a16="http://schemas.microsoft.com/office/drawing/2014/main" id="{203BD082-4C34-51C0-AC48-65D9EF6DAFDA}"/>
              </a:ext>
            </a:extLst>
          </p:cNvPr>
          <p:cNvSpPr txBox="1"/>
          <p:nvPr/>
        </p:nvSpPr>
        <p:spPr>
          <a:xfrm>
            <a:off x="942307" y="3598633"/>
            <a:ext cx="7512011" cy="212686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__fkGroteskNeue_598ab8"/>
              </a:rPr>
              <a:t>Accurate performance measurement is dependent on information that is of good quality and comparable and can be shared within the health sector.</a:t>
            </a:r>
          </a:p>
          <a:p>
            <a:pPr marL="285750" indent="-285750" algn="just">
              <a:lnSpc>
                <a:spcPct val="150000"/>
              </a:lnSpc>
              <a:buFont typeface="Arial" panose="020B0604020202020204" pitchFamily="34" charset="0"/>
              <a:buChar char="•"/>
            </a:pPr>
            <a:r>
              <a:rPr lang="en-US" dirty="0">
                <a:latin typeface="__fkGroteskNeue_598ab8"/>
              </a:rPr>
              <a:t>KPIs play an important role in the performance measurement process by helping to identify and appropriately measure levels of service performance.</a:t>
            </a:r>
          </a:p>
        </p:txBody>
      </p:sp>
      <p:pic>
        <p:nvPicPr>
          <p:cNvPr id="2050" name="Picture 2" descr="Data analytics information and monitoring Vector Illustration Data analysis Concept Design Isolated">
            <a:extLst>
              <a:ext uri="{FF2B5EF4-FFF2-40B4-BE49-F238E27FC236}">
                <a16:creationId xmlns:a16="http://schemas.microsoft.com/office/drawing/2014/main" id="{2F8FE326-81F1-821F-6254-B4F5C2876E8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495" t="14860" r="4826" b="19087"/>
          <a:stretch/>
        </p:blipFill>
        <p:spPr bwMode="auto">
          <a:xfrm>
            <a:off x="8868998" y="3493536"/>
            <a:ext cx="2380694" cy="1880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0076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4569F-1C01-BE27-5040-4DD536FBF0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E193A2-58ED-58CA-9058-4FD304D172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EC187B34-8C24-60DF-7478-948E65F211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939105E-DCFD-1809-306D-5767ADE1198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BEB9D02-ABBE-3B1E-8509-BF68BD885B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6FF9CAA-451B-0DD7-11B0-43175862A4E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AE3EE1C-810F-C097-B924-0EB62B6C475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0" name="TextBox 9">
            <a:extLst>
              <a:ext uri="{FF2B5EF4-FFF2-40B4-BE49-F238E27FC236}">
                <a16:creationId xmlns:a16="http://schemas.microsoft.com/office/drawing/2014/main" id="{AB376B30-AE95-7D79-BA86-4EDC7540EFCB}"/>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pic>
        <p:nvPicPr>
          <p:cNvPr id="3" name="Picture 4" descr="THE Key Performance Indicator – Keep People Inspired - Oak Consult">
            <a:extLst>
              <a:ext uri="{FF2B5EF4-FFF2-40B4-BE49-F238E27FC236}">
                <a16:creationId xmlns:a16="http://schemas.microsoft.com/office/drawing/2014/main" id="{6F69CA0C-F55F-B227-DDB2-C9F58FD1EA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14731" y="2046162"/>
            <a:ext cx="3579813" cy="364907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EB36598-76F6-F457-CED1-7753D45659B7}"/>
              </a:ext>
            </a:extLst>
          </p:cNvPr>
          <p:cNvSpPr txBox="1"/>
          <p:nvPr/>
        </p:nvSpPr>
        <p:spPr>
          <a:xfrm>
            <a:off x="1122091" y="3469949"/>
            <a:ext cx="6057184" cy="523220"/>
          </a:xfrm>
          <a:prstGeom prst="rect">
            <a:avLst/>
          </a:prstGeom>
          <a:noFill/>
        </p:spPr>
        <p:txBody>
          <a:bodyPr wrap="square" rtlCol="0">
            <a:spAutoFit/>
          </a:bodyPr>
          <a:lstStyle>
            <a:defPPr>
              <a:defRPr lang="en-US"/>
            </a:defPPr>
            <a:lvl1pPr>
              <a:defRPr b="1">
                <a:solidFill>
                  <a:srgbClr val="00AEEF"/>
                </a:solidFill>
                <a:latin typeface="Alexandria" charset="0"/>
                <a:cs typeface="Alexandria" charset="0"/>
              </a:defRPr>
            </a:lvl1pPr>
          </a:lstStyle>
          <a:p>
            <a:pPr algn="ctr"/>
            <a:r>
              <a:rPr lang="en-US" sz="2800" dirty="0"/>
              <a:t>What is a Key Performance Indicator?</a:t>
            </a:r>
          </a:p>
        </p:txBody>
      </p:sp>
    </p:spTree>
    <p:extLst>
      <p:ext uri="{BB962C8B-B14F-4D97-AF65-F5344CB8AC3E}">
        <p14:creationId xmlns:p14="http://schemas.microsoft.com/office/powerpoint/2010/main" val="2156154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53263-5F11-B287-BB3C-8918D1F347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6D7017-D745-86BC-7F5E-0728183640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E9A1E9BD-40D2-8687-26DE-7656D4B98AF4}"/>
              </a:ext>
            </a:extLst>
          </p:cNvPr>
          <p:cNvSpPr txBox="1"/>
          <p:nvPr/>
        </p:nvSpPr>
        <p:spPr>
          <a:xfrm>
            <a:off x="942309" y="2084931"/>
            <a:ext cx="8736542" cy="3835024"/>
          </a:xfrm>
          <a:prstGeom prst="rect">
            <a:avLst/>
          </a:prstGeom>
          <a:noFill/>
        </p:spPr>
        <p:txBody>
          <a:bodyPr wrap="square" lIns="91440" tIns="45720" rIns="91440" bIns="45720" rtlCol="0" anchor="t">
            <a:spAutoFit/>
          </a:bodyPr>
          <a:lstStyle/>
          <a:p>
            <a:pPr algn="just">
              <a:lnSpc>
                <a:spcPct val="150000"/>
              </a:lnSpc>
            </a:pPr>
            <a:r>
              <a:rPr lang="en-US" sz="2000" b="1" dirty="0">
                <a:solidFill>
                  <a:srgbClr val="00AEEF"/>
                </a:solidFill>
                <a:latin typeface="__fkGroteskNeue_598ab8"/>
              </a:rPr>
              <a:t>What is a KPI?</a:t>
            </a:r>
          </a:p>
          <a:p>
            <a:pPr marL="285750" indent="-285750" algn="just">
              <a:lnSpc>
                <a:spcPct val="150000"/>
              </a:lnSpc>
              <a:buFont typeface="Arial" panose="020B0604020202020204" pitchFamily="34" charset="0"/>
              <a:buChar char="•"/>
            </a:pPr>
            <a:r>
              <a:rPr lang="en-US" dirty="0">
                <a:latin typeface="__fkGroteskNeue_598ab8"/>
              </a:rPr>
              <a:t>Key performance indicators, or KPIs, are the elements of your organization’s plan that express the quantitative outcomes you seek and how you will measure success. </a:t>
            </a:r>
          </a:p>
          <a:p>
            <a:pPr marL="285750" indent="-285750" algn="just">
              <a:lnSpc>
                <a:spcPct val="150000"/>
              </a:lnSpc>
              <a:buFont typeface="Arial" panose="020B0604020202020204" pitchFamily="34" charset="0"/>
              <a:buChar char="•"/>
            </a:pPr>
            <a:r>
              <a:rPr lang="en-US" dirty="0">
                <a:latin typeface="__fkGroteskNeue_598ab8"/>
              </a:rPr>
              <a:t>Key Performance Indicator (KPI) is a quantifiable metric used to track progress towards a specific business objective. </a:t>
            </a:r>
          </a:p>
          <a:p>
            <a:pPr marL="285750" indent="-285750" algn="just">
              <a:lnSpc>
                <a:spcPct val="150000"/>
              </a:lnSpc>
              <a:buFont typeface="Arial" panose="020B0604020202020204" pitchFamily="34" charset="0"/>
              <a:buChar char="•"/>
            </a:pPr>
            <a:r>
              <a:rPr lang="en-US" dirty="0">
                <a:latin typeface="__fkGroteskNeue_598ab8"/>
              </a:rPr>
              <a:t> KPIs help organizations measure and evaluate their success in achieving strategic goals. </a:t>
            </a:r>
          </a:p>
          <a:p>
            <a:pPr marL="285750" indent="-285750" algn="just">
              <a:lnSpc>
                <a:spcPct val="150000"/>
              </a:lnSpc>
              <a:buFont typeface="Arial" panose="020B0604020202020204" pitchFamily="34" charset="0"/>
              <a:buChar char="•"/>
            </a:pPr>
            <a:r>
              <a:rPr lang="en-US" b="0" i="0" u="none" strike="noStrike" dirty="0">
                <a:effectLst/>
                <a:latin typeface="__fkGroteskNeue_598ab8"/>
              </a:rPr>
              <a:t>While all KPIs are metrics, not all metrics are KPIs. KPIs are strategic metrics tied to specific goals, while metrics can measure any aspect of business performance without necessarily being critical to strategic objectives.</a:t>
            </a:r>
          </a:p>
        </p:txBody>
      </p:sp>
      <p:pic>
        <p:nvPicPr>
          <p:cNvPr id="7" name="Graphic 21">
            <a:extLst>
              <a:ext uri="{FF2B5EF4-FFF2-40B4-BE49-F238E27FC236}">
                <a16:creationId xmlns:a16="http://schemas.microsoft.com/office/drawing/2014/main" id="{EB4F2770-7766-8B47-69B2-E9B79C9D4B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AE0A76B-86D6-FD61-AAA7-C4754A687C2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3938079-F32E-8BF7-4FB7-1DF451A7ED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7E09E26-5CAC-8275-4A19-5418D0BB536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E2E4F2B-4BCF-A068-F35D-520B399939B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pic>
        <p:nvPicPr>
          <p:cNvPr id="3" name="Picture 4" descr="THE Key Performance Indicator – Keep People Inspired - Oak Consult">
            <a:extLst>
              <a:ext uri="{FF2B5EF4-FFF2-40B4-BE49-F238E27FC236}">
                <a16:creationId xmlns:a16="http://schemas.microsoft.com/office/drawing/2014/main" id="{C9C88AFC-361F-5686-6374-FE3573AF919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40670" y="4450962"/>
            <a:ext cx="1415694" cy="144308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A4389BF-E1EA-23E2-C60C-4A0CC4E2DCA6}"/>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895178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8C45C-E91F-1448-DE0D-CFBE10DCB6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6253BC-1420-F8BF-A247-1E012C0689D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7245DFED-4A50-137D-3AF1-A3DAA21B195D}"/>
              </a:ext>
            </a:extLst>
          </p:cNvPr>
          <p:cNvSpPr txBox="1"/>
          <p:nvPr/>
        </p:nvSpPr>
        <p:spPr>
          <a:xfrm>
            <a:off x="942309" y="2084931"/>
            <a:ext cx="8736542" cy="3835024"/>
          </a:xfrm>
          <a:prstGeom prst="rect">
            <a:avLst/>
          </a:prstGeom>
          <a:noFill/>
        </p:spPr>
        <p:txBody>
          <a:bodyPr wrap="square" lIns="91440" tIns="45720" rIns="91440" bIns="45720" rtlCol="0" anchor="t">
            <a:spAutoFit/>
          </a:bodyPr>
          <a:lstStyle/>
          <a:p>
            <a:pPr algn="just">
              <a:lnSpc>
                <a:spcPct val="150000"/>
              </a:lnSpc>
            </a:pPr>
            <a:r>
              <a:rPr lang="en-US" sz="2000" b="1" dirty="0">
                <a:solidFill>
                  <a:srgbClr val="00AEEF"/>
                </a:solidFill>
                <a:latin typeface="__fkGroteskNeue_598ab8"/>
              </a:rPr>
              <a:t>KPIs vs Metrics: </a:t>
            </a:r>
          </a:p>
          <a:p>
            <a:pPr marL="285750" indent="-285750" algn="just">
              <a:lnSpc>
                <a:spcPct val="150000"/>
              </a:lnSpc>
              <a:buFont typeface="Arial" panose="020B0604020202020204" pitchFamily="34" charset="0"/>
              <a:buChar char="•"/>
            </a:pPr>
            <a:r>
              <a:rPr lang="en-US" dirty="0">
                <a:latin typeface="__fkGroteskNeue_598ab8"/>
              </a:rPr>
              <a:t>Although they are both designed to measure performance, KPIs and metrics have different characteristics and are used by businesses in different ways. </a:t>
            </a:r>
          </a:p>
          <a:p>
            <a:pPr marL="285750" indent="-285750" algn="just">
              <a:lnSpc>
                <a:spcPct val="150000"/>
              </a:lnSpc>
              <a:buFont typeface="Arial" panose="020B0604020202020204" pitchFamily="34" charset="0"/>
              <a:buChar char="•"/>
            </a:pPr>
            <a:r>
              <a:rPr lang="en-US" dirty="0">
                <a:latin typeface="__fkGroteskNeue_598ab8"/>
              </a:rPr>
              <a:t>Metrics are measures used to track progress and evaluate success, while KPIs are metrics tied to specific goals during a certain period of time.</a:t>
            </a:r>
          </a:p>
          <a:p>
            <a:pPr marL="285750" indent="-285750" algn="just">
              <a:lnSpc>
                <a:spcPct val="150000"/>
              </a:lnSpc>
              <a:buFont typeface="Arial" panose="020B0604020202020204" pitchFamily="34" charset="0"/>
              <a:buChar char="•"/>
            </a:pPr>
            <a:r>
              <a:rPr lang="en-US" dirty="0">
                <a:latin typeface="__fkGroteskNeue_598ab8"/>
              </a:rPr>
              <a:t>KPIs are designed to align with business goals and targets, while metrics evaluate the performance of particular processes. </a:t>
            </a:r>
          </a:p>
          <a:p>
            <a:pPr marL="285750" indent="-285750" algn="just">
              <a:lnSpc>
                <a:spcPct val="150000"/>
              </a:lnSpc>
              <a:buFont typeface="Arial" panose="020B0604020202020204" pitchFamily="34" charset="0"/>
              <a:buChar char="•"/>
            </a:pPr>
            <a:r>
              <a:rPr lang="en-US" dirty="0">
                <a:latin typeface="__fkGroteskNeue_598ab8"/>
              </a:rPr>
              <a:t>Metrics are usually specific to a particular person or team and frequently align with industry standards or best practices. </a:t>
            </a:r>
          </a:p>
        </p:txBody>
      </p:sp>
      <p:pic>
        <p:nvPicPr>
          <p:cNvPr id="7" name="Graphic 21">
            <a:extLst>
              <a:ext uri="{FF2B5EF4-FFF2-40B4-BE49-F238E27FC236}">
                <a16:creationId xmlns:a16="http://schemas.microsoft.com/office/drawing/2014/main" id="{5ECD14E9-CA09-C40B-302F-0F2179D4C7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9722A0E-4BF9-779F-9E64-7607E860C19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249555C-CB77-7860-F58E-3E242EADEB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43BCBBD-3D13-4C5F-1FBA-A77E79F2177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9F74B3B-8186-99B4-F7D4-4B2E81ADC8F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pic>
        <p:nvPicPr>
          <p:cNvPr id="3" name="Picture 4" descr="THE Key Performance Indicator – Keep People Inspired - Oak Consult">
            <a:extLst>
              <a:ext uri="{FF2B5EF4-FFF2-40B4-BE49-F238E27FC236}">
                <a16:creationId xmlns:a16="http://schemas.microsoft.com/office/drawing/2014/main" id="{17466AF4-B7C0-7D60-A8DB-370C135964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40670" y="4450962"/>
            <a:ext cx="1415694" cy="144308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15CEA24-5D19-C33A-018A-4C434F0CDED3}"/>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749879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B569C-535C-4AA1-F988-A8AD7BE3F7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3D5B4A-200B-D0C4-23AB-F00D390C4F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AFC001BD-D387-D2E4-D860-0664833CCCBA}"/>
              </a:ext>
            </a:extLst>
          </p:cNvPr>
          <p:cNvSpPr txBox="1"/>
          <p:nvPr/>
        </p:nvSpPr>
        <p:spPr>
          <a:xfrm>
            <a:off x="942309" y="2084931"/>
            <a:ext cx="8736542" cy="506292"/>
          </a:xfrm>
          <a:prstGeom prst="rect">
            <a:avLst/>
          </a:prstGeom>
          <a:noFill/>
        </p:spPr>
        <p:txBody>
          <a:bodyPr wrap="square" lIns="91440" tIns="45720" rIns="91440" bIns="45720" rtlCol="0" anchor="t">
            <a:spAutoFit/>
          </a:bodyPr>
          <a:lstStyle/>
          <a:p>
            <a:pPr algn="just">
              <a:lnSpc>
                <a:spcPct val="150000"/>
              </a:lnSpc>
            </a:pPr>
            <a:r>
              <a:rPr lang="en-US" sz="2000" b="1" dirty="0">
                <a:solidFill>
                  <a:srgbClr val="00AEEF"/>
                </a:solidFill>
                <a:latin typeface="__fkGroteskNeue_598ab8"/>
              </a:rPr>
              <a:t>KPIs vs Metrics: </a:t>
            </a:r>
          </a:p>
        </p:txBody>
      </p:sp>
      <p:pic>
        <p:nvPicPr>
          <p:cNvPr id="7" name="Graphic 21">
            <a:extLst>
              <a:ext uri="{FF2B5EF4-FFF2-40B4-BE49-F238E27FC236}">
                <a16:creationId xmlns:a16="http://schemas.microsoft.com/office/drawing/2014/main" id="{1A71A0F6-3356-8EB2-AF65-C48919C44C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842989E4-0BEA-25DB-5D78-A7C79940268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1C9008B-934D-AE41-E61E-5602202203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0B15F7E-3045-8156-01D2-C7DA0CD9F45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29E5BEE-E119-91EC-3181-B76CF8C3F0F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graphicFrame>
        <p:nvGraphicFramePr>
          <p:cNvPr id="8" name="Table 9">
            <a:extLst>
              <a:ext uri="{FF2B5EF4-FFF2-40B4-BE49-F238E27FC236}">
                <a16:creationId xmlns:a16="http://schemas.microsoft.com/office/drawing/2014/main" id="{B1A7219F-3EA5-E9B7-71FF-3379455106E9}"/>
              </a:ext>
            </a:extLst>
          </p:cNvPr>
          <p:cNvGraphicFramePr>
            <a:graphicFrameLocks noGrp="1"/>
          </p:cNvGraphicFramePr>
          <p:nvPr>
            <p:extLst>
              <p:ext uri="{D42A27DB-BD31-4B8C-83A1-F6EECF244321}">
                <p14:modId xmlns:p14="http://schemas.microsoft.com/office/powerpoint/2010/main" val="2868333551"/>
              </p:ext>
            </p:extLst>
          </p:nvPr>
        </p:nvGraphicFramePr>
        <p:xfrm>
          <a:off x="1544234" y="2931412"/>
          <a:ext cx="9304580" cy="2438522"/>
        </p:xfrm>
        <a:graphic>
          <a:graphicData uri="http://schemas.openxmlformats.org/drawingml/2006/table">
            <a:tbl>
              <a:tblPr firstRow="1" bandRow="1">
                <a:tableStyleId>{5A111915-BE36-4E01-A7E5-04B1672EAD32}</a:tableStyleId>
              </a:tblPr>
              <a:tblGrid>
                <a:gridCol w="2872783">
                  <a:extLst>
                    <a:ext uri="{9D8B030D-6E8A-4147-A177-3AD203B41FA5}">
                      <a16:colId xmlns:a16="http://schemas.microsoft.com/office/drawing/2014/main" val="2332362880"/>
                    </a:ext>
                  </a:extLst>
                </a:gridCol>
                <a:gridCol w="3286081">
                  <a:extLst>
                    <a:ext uri="{9D8B030D-6E8A-4147-A177-3AD203B41FA5}">
                      <a16:colId xmlns:a16="http://schemas.microsoft.com/office/drawing/2014/main" val="3144324179"/>
                    </a:ext>
                  </a:extLst>
                </a:gridCol>
                <a:gridCol w="3145716">
                  <a:extLst>
                    <a:ext uri="{9D8B030D-6E8A-4147-A177-3AD203B41FA5}">
                      <a16:colId xmlns:a16="http://schemas.microsoft.com/office/drawing/2014/main" val="1634728363"/>
                    </a:ext>
                  </a:extLst>
                </a:gridCol>
              </a:tblGrid>
              <a:tr h="667508">
                <a:tc>
                  <a:txBody>
                    <a:bodyPr/>
                    <a:lstStyle/>
                    <a:p>
                      <a:pPr algn="ctr"/>
                      <a:endParaRPr lang="en-US" sz="2000" b="1" dirty="0"/>
                    </a:p>
                  </a:txBody>
                  <a:tcPr anchor="ctr"/>
                </a:tc>
                <a:tc>
                  <a:txBody>
                    <a:bodyPr/>
                    <a:lstStyle/>
                    <a:p>
                      <a:pPr algn="ctr"/>
                      <a:r>
                        <a:rPr lang="en-US" sz="2000" b="1" dirty="0"/>
                        <a:t>Metrics </a:t>
                      </a:r>
                    </a:p>
                  </a:txBody>
                  <a:tcPr anchor="ctr"/>
                </a:tc>
                <a:tc>
                  <a:txBody>
                    <a:bodyPr/>
                    <a:lstStyle/>
                    <a:p>
                      <a:pPr algn="ctr"/>
                      <a:r>
                        <a:rPr lang="en-US" sz="2000" b="1" dirty="0"/>
                        <a:t>Key Performance Indicators</a:t>
                      </a:r>
                    </a:p>
                  </a:txBody>
                  <a:tcPr anchor="ctr"/>
                </a:tc>
                <a:extLst>
                  <a:ext uri="{0D108BD9-81ED-4DB2-BD59-A6C34878D82A}">
                    <a16:rowId xmlns:a16="http://schemas.microsoft.com/office/drawing/2014/main" val="306381331"/>
                  </a:ext>
                </a:extLst>
              </a:tr>
              <a:tr h="565467">
                <a:tc>
                  <a:txBody>
                    <a:bodyPr/>
                    <a:lstStyle/>
                    <a:p>
                      <a:pPr algn="ctr"/>
                      <a:r>
                        <a:rPr lang="en-US" sz="1800" b="1" kern="1200" dirty="0">
                          <a:solidFill>
                            <a:srgbClr val="00AEEF"/>
                          </a:solidFill>
                          <a:latin typeface="+mn-lt"/>
                          <a:ea typeface="+mn-ea"/>
                          <a:cs typeface="+mn-cs"/>
                        </a:rPr>
                        <a:t>Linkage to Objectives</a:t>
                      </a:r>
                    </a:p>
                  </a:txBody>
                  <a:tcPr/>
                </a:tc>
                <a:tc>
                  <a:txBody>
                    <a:bodyPr/>
                    <a:lstStyle/>
                    <a:p>
                      <a:pPr algn="ctr"/>
                      <a:r>
                        <a:rPr lang="en-US" sz="1800" b="1" kern="1200" dirty="0">
                          <a:solidFill>
                            <a:schemeClr val="bg2">
                              <a:lumMod val="50000"/>
                            </a:schemeClr>
                          </a:solidFill>
                          <a:latin typeface="+mn-lt"/>
                          <a:ea typeface="+mn-ea"/>
                          <a:cs typeface="+mn-cs"/>
                        </a:rPr>
                        <a:t>No link with any objective </a:t>
                      </a:r>
                    </a:p>
                  </a:txBody>
                  <a:tcPr/>
                </a:tc>
                <a:tc>
                  <a:txBody>
                    <a:bodyPr/>
                    <a:lstStyle/>
                    <a:p>
                      <a:pPr algn="ctr" rtl="1"/>
                      <a:r>
                        <a:rPr lang="en-US" sz="1800" b="1" kern="1200" dirty="0">
                          <a:solidFill>
                            <a:schemeClr val="bg2">
                              <a:lumMod val="50000"/>
                            </a:schemeClr>
                          </a:solidFill>
                          <a:latin typeface="+mn-lt"/>
                          <a:ea typeface="+mn-ea"/>
                          <a:cs typeface="+mn-cs"/>
                        </a:rPr>
                        <a:t>Directly linked with objectives</a:t>
                      </a:r>
                      <a:endParaRPr lang="ar-SA" sz="1800" b="1" kern="1200" dirty="0">
                        <a:solidFill>
                          <a:schemeClr val="bg2">
                            <a:lumMod val="50000"/>
                          </a:schemeClr>
                        </a:solidFill>
                        <a:latin typeface="+mn-lt"/>
                        <a:ea typeface="+mn-ea"/>
                        <a:cs typeface="+mn-cs"/>
                      </a:endParaRPr>
                    </a:p>
                  </a:txBody>
                  <a:tcPr/>
                </a:tc>
                <a:extLst>
                  <a:ext uri="{0D108BD9-81ED-4DB2-BD59-A6C34878D82A}">
                    <a16:rowId xmlns:a16="http://schemas.microsoft.com/office/drawing/2014/main" val="3344706709"/>
                  </a:ext>
                </a:extLst>
              </a:tr>
              <a:tr h="565467">
                <a:tc>
                  <a:txBody>
                    <a:bodyPr/>
                    <a:lstStyle/>
                    <a:p>
                      <a:pPr algn="ctr"/>
                      <a:r>
                        <a:rPr lang="en-US" sz="1800" b="1" kern="1200" dirty="0">
                          <a:solidFill>
                            <a:srgbClr val="00AEEF"/>
                          </a:solidFill>
                          <a:latin typeface="+mn-lt"/>
                          <a:ea typeface="+mn-ea"/>
                          <a:cs typeface="+mn-cs"/>
                        </a:rPr>
                        <a:t>Purpose</a:t>
                      </a:r>
                    </a:p>
                  </a:txBody>
                  <a:tcPr/>
                </a:tc>
                <a:tc>
                  <a:txBody>
                    <a:bodyPr/>
                    <a:lstStyle/>
                    <a:p>
                      <a:pPr algn="ctr"/>
                      <a:r>
                        <a:rPr lang="en-US" sz="1800" b="1" kern="1200" dirty="0">
                          <a:solidFill>
                            <a:schemeClr val="bg2">
                              <a:lumMod val="50000"/>
                            </a:schemeClr>
                          </a:solidFill>
                          <a:latin typeface="+mn-lt"/>
                          <a:ea typeface="+mn-ea"/>
                          <a:cs typeface="+mn-cs"/>
                        </a:rPr>
                        <a:t>Rarely provide any significant notification</a:t>
                      </a:r>
                    </a:p>
                  </a:txBody>
                  <a:tcPr/>
                </a:tc>
                <a:tc>
                  <a:txBody>
                    <a:bodyPr/>
                    <a:lstStyle/>
                    <a:p>
                      <a:pPr algn="ctr" rtl="1"/>
                      <a:r>
                        <a:rPr lang="en-US" sz="1800" b="1" kern="1200" dirty="0">
                          <a:solidFill>
                            <a:schemeClr val="bg2">
                              <a:lumMod val="50000"/>
                            </a:schemeClr>
                          </a:solidFill>
                          <a:latin typeface="+mn-lt"/>
                          <a:ea typeface="+mn-ea"/>
                          <a:cs typeface="+mn-cs"/>
                        </a:rPr>
                        <a:t>Feedback on reaching targets</a:t>
                      </a:r>
                    </a:p>
                  </a:txBody>
                  <a:tcPr/>
                </a:tc>
                <a:extLst>
                  <a:ext uri="{0D108BD9-81ED-4DB2-BD59-A6C34878D82A}">
                    <a16:rowId xmlns:a16="http://schemas.microsoft.com/office/drawing/2014/main" val="2168857746"/>
                  </a:ext>
                </a:extLst>
              </a:tr>
              <a:tr h="565467">
                <a:tc>
                  <a:txBody>
                    <a:bodyPr/>
                    <a:lstStyle/>
                    <a:p>
                      <a:pPr algn="ctr"/>
                      <a:r>
                        <a:rPr lang="en-US" sz="1800" b="1" kern="1200">
                          <a:solidFill>
                            <a:srgbClr val="00AEEF"/>
                          </a:solidFill>
                          <a:latin typeface="+mn-lt"/>
                          <a:ea typeface="+mn-ea"/>
                          <a:cs typeface="+mn-cs"/>
                        </a:rPr>
                        <a:t>Number</a:t>
                      </a:r>
                      <a:endParaRPr lang="en-US" sz="1800" b="1" kern="1200" dirty="0">
                        <a:solidFill>
                          <a:srgbClr val="00AEEF"/>
                        </a:solidFill>
                        <a:latin typeface="+mn-lt"/>
                        <a:ea typeface="+mn-ea"/>
                        <a:cs typeface="+mn-cs"/>
                      </a:endParaRPr>
                    </a:p>
                  </a:txBody>
                  <a:tcPr/>
                </a:tc>
                <a:tc>
                  <a:txBody>
                    <a:bodyPr/>
                    <a:lstStyle/>
                    <a:p>
                      <a:pPr algn="ctr"/>
                      <a:r>
                        <a:rPr lang="en-US" sz="1800" b="1" kern="1200" dirty="0">
                          <a:solidFill>
                            <a:schemeClr val="bg2">
                              <a:lumMod val="50000"/>
                            </a:schemeClr>
                          </a:solidFill>
                          <a:latin typeface="+mn-lt"/>
                          <a:ea typeface="+mn-ea"/>
                          <a:cs typeface="+mn-cs"/>
                        </a:rPr>
                        <a:t>Unlimited </a:t>
                      </a:r>
                    </a:p>
                  </a:txBody>
                  <a:tcPr/>
                </a:tc>
                <a:tc>
                  <a:txBody>
                    <a:bodyPr/>
                    <a:lstStyle/>
                    <a:p>
                      <a:pPr algn="ctr" rtl="1"/>
                      <a:r>
                        <a:rPr lang="en-US" sz="1800" b="1" kern="1200" dirty="0">
                          <a:solidFill>
                            <a:schemeClr val="bg2">
                              <a:lumMod val="50000"/>
                            </a:schemeClr>
                          </a:solidFill>
                          <a:latin typeface="+mn-lt"/>
                          <a:ea typeface="+mn-ea"/>
                          <a:cs typeface="+mn-cs"/>
                        </a:rPr>
                        <a:t>limited</a:t>
                      </a:r>
                    </a:p>
                  </a:txBody>
                  <a:tcPr/>
                </a:tc>
                <a:extLst>
                  <a:ext uri="{0D108BD9-81ED-4DB2-BD59-A6C34878D82A}">
                    <a16:rowId xmlns:a16="http://schemas.microsoft.com/office/drawing/2014/main" val="2026055444"/>
                  </a:ext>
                </a:extLst>
              </a:tr>
            </a:tbl>
          </a:graphicData>
        </a:graphic>
      </p:graphicFrame>
      <p:sp>
        <p:nvSpPr>
          <p:cNvPr id="9" name="TextBox 8">
            <a:extLst>
              <a:ext uri="{FF2B5EF4-FFF2-40B4-BE49-F238E27FC236}">
                <a16:creationId xmlns:a16="http://schemas.microsoft.com/office/drawing/2014/main" id="{DD21D621-3CF4-CAFA-58CF-4B8491FB86D3}"/>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3565845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7014D-296A-65C2-64E9-97754867BC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99F6A6-EB05-E47E-8AE2-EF306E3B6D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0560EB9-7F8B-C1A9-3709-F7F0CE352F43}"/>
              </a:ext>
            </a:extLst>
          </p:cNvPr>
          <p:cNvSpPr txBox="1"/>
          <p:nvPr/>
        </p:nvSpPr>
        <p:spPr>
          <a:xfrm>
            <a:off x="942309" y="2084931"/>
            <a:ext cx="8736542" cy="506292"/>
          </a:xfrm>
          <a:prstGeom prst="rect">
            <a:avLst/>
          </a:prstGeom>
          <a:noFill/>
        </p:spPr>
        <p:txBody>
          <a:bodyPr wrap="square" lIns="91440" tIns="45720" rIns="91440" bIns="45720" rtlCol="0" anchor="t">
            <a:spAutoFit/>
          </a:bodyPr>
          <a:lstStyle/>
          <a:p>
            <a:pPr algn="just">
              <a:lnSpc>
                <a:spcPct val="150000"/>
              </a:lnSpc>
            </a:pPr>
            <a:r>
              <a:rPr lang="en-US" sz="2000" b="1" dirty="0">
                <a:solidFill>
                  <a:srgbClr val="00AEEF"/>
                </a:solidFill>
                <a:latin typeface="__fkGroteskNeue_598ab8"/>
              </a:rPr>
              <a:t>Benefits of KPIs: </a:t>
            </a:r>
          </a:p>
        </p:txBody>
      </p:sp>
      <p:pic>
        <p:nvPicPr>
          <p:cNvPr id="7" name="Graphic 21">
            <a:extLst>
              <a:ext uri="{FF2B5EF4-FFF2-40B4-BE49-F238E27FC236}">
                <a16:creationId xmlns:a16="http://schemas.microsoft.com/office/drawing/2014/main" id="{53A7AD02-7E57-FB3A-0C0F-B9FB5AC4EB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78BCAAE-0AB4-E885-75FC-149AF597CF1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45ED28D-DF8E-B06E-1BFB-2EDF280B3E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664C2D0-A5E8-824D-C96D-E40C197CE47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B7DEA30-C425-2A89-1BD4-AB448C0503E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pic>
        <p:nvPicPr>
          <p:cNvPr id="3" name="Picture 4" descr="THE Key Performance Indicator – Keep People Inspired - Oak Consult">
            <a:extLst>
              <a:ext uri="{FF2B5EF4-FFF2-40B4-BE49-F238E27FC236}">
                <a16:creationId xmlns:a16="http://schemas.microsoft.com/office/drawing/2014/main" id="{59C9FD4E-DBC6-8032-550A-9B0CBBF565D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40670" y="4450962"/>
            <a:ext cx="1415694" cy="144308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383839F-36F0-CDBB-5EA2-F3171755CC68}"/>
              </a:ext>
            </a:extLst>
          </p:cNvPr>
          <p:cNvSpPr txBox="1"/>
          <p:nvPr/>
        </p:nvSpPr>
        <p:spPr>
          <a:xfrm>
            <a:off x="1236148" y="2734429"/>
            <a:ext cx="9144930" cy="3170099"/>
          </a:xfrm>
          <a:prstGeom prst="rect">
            <a:avLst/>
          </a:prstGeom>
          <a:noFill/>
        </p:spPr>
        <p:txBody>
          <a:bodyPr wrap="square">
            <a:spAutoFit/>
          </a:bodyPr>
          <a:lstStyle/>
          <a:p>
            <a:pPr marL="342900" indent="-342900" rtl="0">
              <a:buFont typeface="+mj-lt"/>
              <a:buAutoNum type="arabicPeriod"/>
            </a:pPr>
            <a:r>
              <a:rPr lang="en-US" sz="2000" dirty="0">
                <a:latin typeface="__fkGroteskNeue_598ab8"/>
              </a:rPr>
              <a:t>Realize the direction and common goal.</a:t>
            </a:r>
          </a:p>
          <a:p>
            <a:pPr marL="342900" indent="-342900" rtl="0">
              <a:buFont typeface="+mj-lt"/>
              <a:buAutoNum type="arabicPeriod"/>
            </a:pPr>
            <a:r>
              <a:rPr lang="en-US" sz="2000" dirty="0">
                <a:latin typeface="__fkGroteskNeue_598ab8"/>
              </a:rPr>
              <a:t>Optimal use of time, energy and resources.</a:t>
            </a:r>
          </a:p>
          <a:p>
            <a:pPr marL="342900" indent="-342900" rtl="0">
              <a:buFont typeface="+mj-lt"/>
              <a:buAutoNum type="arabicPeriod"/>
            </a:pPr>
            <a:r>
              <a:rPr lang="en-US" sz="2000" dirty="0">
                <a:latin typeface="__fkGroteskNeue_598ab8"/>
              </a:rPr>
              <a:t>Make the right strategic decisions at all levels proactively and not reactively.</a:t>
            </a:r>
          </a:p>
          <a:p>
            <a:pPr marL="342900" indent="-342900" rtl="0">
              <a:buFont typeface="+mj-lt"/>
              <a:buAutoNum type="arabicPeriod"/>
            </a:pPr>
            <a:r>
              <a:rPr lang="en-US" sz="2000" dirty="0">
                <a:latin typeface="__fkGroteskNeue_598ab8"/>
              </a:rPr>
              <a:t>Reduce variation in the system.</a:t>
            </a:r>
          </a:p>
          <a:p>
            <a:pPr marL="342900" indent="-342900" rtl="0">
              <a:buFont typeface="+mj-lt"/>
              <a:buAutoNum type="arabicPeriod"/>
            </a:pPr>
            <a:r>
              <a:rPr lang="en-US" sz="2000" dirty="0">
                <a:latin typeface="__fkGroteskNeue_598ab8"/>
              </a:rPr>
              <a:t>Enhance reputation and trust among stakeholders.</a:t>
            </a:r>
          </a:p>
          <a:p>
            <a:pPr marL="342900" indent="-342900" rtl="0">
              <a:buFont typeface="+mj-lt"/>
              <a:buAutoNum type="arabicPeriod"/>
            </a:pPr>
            <a:r>
              <a:rPr lang="en-US" sz="2000" dirty="0">
                <a:latin typeface="__fkGroteskNeue_598ab8"/>
              </a:rPr>
              <a:t>Improvement.</a:t>
            </a:r>
          </a:p>
          <a:p>
            <a:pPr marL="342900" indent="-342900" rtl="0">
              <a:buFont typeface="+mj-lt"/>
              <a:buAutoNum type="arabicPeriod"/>
            </a:pPr>
            <a:r>
              <a:rPr lang="en-US" sz="2000" dirty="0">
                <a:latin typeface="__fkGroteskNeue_598ab8"/>
              </a:rPr>
              <a:t>Planning and forecasting.</a:t>
            </a:r>
          </a:p>
          <a:p>
            <a:pPr marL="342900" indent="-342900" rtl="0">
              <a:buFont typeface="+mj-lt"/>
              <a:buAutoNum type="arabicPeriod"/>
            </a:pPr>
            <a:r>
              <a:rPr lang="en-US" sz="2000" dirty="0">
                <a:latin typeface="__fkGroteskNeue_598ab8"/>
              </a:rPr>
              <a:t>Competitiveness.</a:t>
            </a:r>
          </a:p>
          <a:p>
            <a:pPr marL="342900" indent="-342900" rtl="0">
              <a:buFont typeface="+mj-lt"/>
              <a:buAutoNum type="arabicPeriod"/>
            </a:pPr>
            <a:r>
              <a:rPr lang="en-US" sz="2000" dirty="0">
                <a:latin typeface="__fkGroteskNeue_598ab8"/>
              </a:rPr>
              <a:t>Rewards.</a:t>
            </a:r>
          </a:p>
          <a:p>
            <a:pPr marL="342900" indent="-342900" rtl="0">
              <a:buFont typeface="+mj-lt"/>
              <a:buAutoNum type="arabicPeriod"/>
            </a:pPr>
            <a:r>
              <a:rPr lang="en-US" sz="2000" dirty="0">
                <a:latin typeface="__fkGroteskNeue_598ab8"/>
              </a:rPr>
              <a:t>Compliance with regulations and standards. </a:t>
            </a:r>
          </a:p>
        </p:txBody>
      </p:sp>
      <p:sp>
        <p:nvSpPr>
          <p:cNvPr id="11" name="TextBox 10">
            <a:extLst>
              <a:ext uri="{FF2B5EF4-FFF2-40B4-BE49-F238E27FC236}">
                <a16:creationId xmlns:a16="http://schemas.microsoft.com/office/drawing/2014/main" id="{218A66D5-B946-73B2-DA18-95CBBF81A243}"/>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3513343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AEC52D-65E7-CAC7-FEDD-6DF6CDDC17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DB1429-8636-FDD6-0C75-AAFEA27CAF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51735D82-F4C9-D750-CA62-D28778697CB8}"/>
              </a:ext>
            </a:extLst>
          </p:cNvPr>
          <p:cNvSpPr txBox="1"/>
          <p:nvPr/>
        </p:nvSpPr>
        <p:spPr>
          <a:xfrm>
            <a:off x="3819832" y="1754176"/>
            <a:ext cx="4085303" cy="671851"/>
          </a:xfrm>
          <a:prstGeom prst="rect">
            <a:avLst/>
          </a:prstGeom>
          <a:noFill/>
        </p:spPr>
        <p:txBody>
          <a:bodyPr wrap="square" lIns="91440" tIns="45720" rIns="91440" bIns="45720" rtlCol="0" anchor="t">
            <a:spAutoFit/>
          </a:bodyPr>
          <a:lstStyle/>
          <a:p>
            <a:pPr algn="ctr">
              <a:lnSpc>
                <a:spcPct val="150000"/>
              </a:lnSpc>
            </a:pPr>
            <a:r>
              <a:rPr lang="en-US" sz="2800" b="1" dirty="0">
                <a:latin typeface="__fkGroteskNeue_598ab8"/>
              </a:rPr>
              <a:t>Benefits of KPIs </a:t>
            </a:r>
          </a:p>
        </p:txBody>
      </p:sp>
      <p:pic>
        <p:nvPicPr>
          <p:cNvPr id="7" name="Graphic 21">
            <a:extLst>
              <a:ext uri="{FF2B5EF4-FFF2-40B4-BE49-F238E27FC236}">
                <a16:creationId xmlns:a16="http://schemas.microsoft.com/office/drawing/2014/main" id="{A0F380AA-67E0-F248-039D-7742473FB1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2B0224C-8FF5-9647-0E0C-0B7CD31A255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1E215D9-C287-FEE6-FC98-A69C5028CE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DF75A7A-047D-04FA-D818-1BB5F66B8FA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AFF9381-AF75-6004-B25A-0C6E5C93D5F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pic>
        <p:nvPicPr>
          <p:cNvPr id="8" name="Picture 7">
            <a:extLst>
              <a:ext uri="{FF2B5EF4-FFF2-40B4-BE49-F238E27FC236}">
                <a16:creationId xmlns:a16="http://schemas.microsoft.com/office/drawing/2014/main" id="{92CB10CE-7EF9-7EC0-4ACA-C1FFF69D4DED}"/>
              </a:ext>
            </a:extLst>
          </p:cNvPr>
          <p:cNvPicPr>
            <a:picLocks noChangeAspect="1"/>
          </p:cNvPicPr>
          <p:nvPr/>
        </p:nvPicPr>
        <p:blipFill rotWithShape="1">
          <a:blip r:embed="rId3">
            <a:extLst>
              <a:ext uri="{28A0092B-C50C-407E-A947-70E740481C1C}">
                <a14:useLocalDpi xmlns:a14="http://schemas.microsoft.com/office/drawing/2010/main" val="0"/>
              </a:ext>
            </a:extLst>
          </a:blip>
          <a:srcRect l="1781" t="16493" r="1656" b="14624"/>
          <a:stretch/>
        </p:blipFill>
        <p:spPr>
          <a:xfrm>
            <a:off x="1916323" y="2429010"/>
            <a:ext cx="8359353" cy="3382507"/>
          </a:xfrm>
          <a:prstGeom prst="rect">
            <a:avLst/>
          </a:prstGeom>
          <a:ln>
            <a:noFill/>
          </a:ln>
          <a:effectLst>
            <a:outerShdw blurRad="190500" algn="tl" rotWithShape="0">
              <a:srgbClr val="000000">
                <a:alpha val="70000"/>
              </a:srgbClr>
            </a:outerShdw>
          </a:effectLst>
        </p:spPr>
      </p:pic>
      <p:sp>
        <p:nvSpPr>
          <p:cNvPr id="11" name="TextBox 10">
            <a:extLst>
              <a:ext uri="{FF2B5EF4-FFF2-40B4-BE49-F238E27FC236}">
                <a16:creationId xmlns:a16="http://schemas.microsoft.com/office/drawing/2014/main" id="{D02B69F9-AC96-82BE-7544-30915D53F547}"/>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592099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FB839-399F-2372-01B8-7AE5D94F7A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EE1ABF-73D3-ABE9-6360-F3BB052BFC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7A19FA88-561E-6BD1-0D52-2C561840D7A0}"/>
              </a:ext>
            </a:extLst>
          </p:cNvPr>
          <p:cNvSpPr txBox="1"/>
          <p:nvPr/>
        </p:nvSpPr>
        <p:spPr>
          <a:xfrm>
            <a:off x="2702718" y="3516758"/>
            <a:ext cx="7214720" cy="707886"/>
          </a:xfrm>
          <a:prstGeom prst="rect">
            <a:avLst/>
          </a:prstGeom>
          <a:noFill/>
        </p:spPr>
        <p:txBody>
          <a:bodyPr wrap="square" rtlCol="0">
            <a:spAutoFit/>
          </a:bodyPr>
          <a:lstStyle>
            <a:defPPr>
              <a:defRPr lang="en-US"/>
            </a:defPPr>
            <a:lvl1pPr algn="ctr">
              <a:defRPr sz="4000" b="1">
                <a:solidFill>
                  <a:srgbClr val="00AEEF"/>
                </a:solidFill>
                <a:latin typeface="Alexandria" charset="0"/>
                <a:cs typeface="Alexandria" charset="0"/>
              </a:defRPr>
            </a:lvl1pPr>
          </a:lstStyle>
          <a:p>
            <a:r>
              <a:rPr lang="en-US" dirty="0"/>
              <a:t>Main Functions of KPIs </a:t>
            </a:r>
          </a:p>
        </p:txBody>
      </p:sp>
      <p:pic>
        <p:nvPicPr>
          <p:cNvPr id="7" name="Graphic 21">
            <a:extLst>
              <a:ext uri="{FF2B5EF4-FFF2-40B4-BE49-F238E27FC236}">
                <a16:creationId xmlns:a16="http://schemas.microsoft.com/office/drawing/2014/main" id="{E7CD554B-C5D3-4312-C3FE-F8059D8A97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75512AC-DF18-796A-DFC0-5EC82226DA1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94C7D32-CDE7-EA2D-605A-1F6CD63A9E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B277EE4-7693-E865-E112-38ACB54E859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511819F-A52D-0936-0F47-DECC0A7DB7F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22" name="TextBox 21">
            <a:extLst>
              <a:ext uri="{FF2B5EF4-FFF2-40B4-BE49-F238E27FC236}">
                <a16:creationId xmlns:a16="http://schemas.microsoft.com/office/drawing/2014/main" id="{49607CFF-E78E-17BB-53AD-2E37A954055E}"/>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059639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DFD80-C9B7-F068-34BC-55F4674E3B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7741ED-992B-F762-8450-102FFFA566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9C058CDC-67FA-FB4A-2E94-2D5618CD256E}"/>
              </a:ext>
            </a:extLst>
          </p:cNvPr>
          <p:cNvSpPr txBox="1"/>
          <p:nvPr/>
        </p:nvSpPr>
        <p:spPr>
          <a:xfrm>
            <a:off x="942309" y="2084931"/>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Main Functions of KPIs: </a:t>
            </a:r>
          </a:p>
        </p:txBody>
      </p:sp>
      <p:pic>
        <p:nvPicPr>
          <p:cNvPr id="7" name="Graphic 21">
            <a:extLst>
              <a:ext uri="{FF2B5EF4-FFF2-40B4-BE49-F238E27FC236}">
                <a16:creationId xmlns:a16="http://schemas.microsoft.com/office/drawing/2014/main" id="{F8D587CF-2F27-5EEC-D681-4F8EEDB4A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58722B1-2140-C131-0CE8-52D67D83AD4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D6383DC-1BEC-2622-2673-CB4CB85707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3E1A072-7D68-195C-E3C4-8B2E9366E13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15CA2C2-8782-CA56-59EC-41D6EFEFB7B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20" name="TextBox 19">
            <a:extLst>
              <a:ext uri="{FF2B5EF4-FFF2-40B4-BE49-F238E27FC236}">
                <a16:creationId xmlns:a16="http://schemas.microsoft.com/office/drawing/2014/main" id="{EB270E24-5F2C-A211-883A-A62F8FC30597}"/>
              </a:ext>
            </a:extLst>
          </p:cNvPr>
          <p:cNvSpPr txBox="1"/>
          <p:nvPr/>
        </p:nvSpPr>
        <p:spPr>
          <a:xfrm>
            <a:off x="1236147" y="2729569"/>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latin typeface="__fkGroteskNeue_598ab8"/>
              </a:rPr>
              <a:t>1. Monitoring </a:t>
            </a:r>
          </a:p>
        </p:txBody>
      </p:sp>
      <p:pic>
        <p:nvPicPr>
          <p:cNvPr id="3" name="Picture 2">
            <a:extLst>
              <a:ext uri="{FF2B5EF4-FFF2-40B4-BE49-F238E27FC236}">
                <a16:creationId xmlns:a16="http://schemas.microsoft.com/office/drawing/2014/main" id="{E1519211-227D-0E80-82E8-16C6024765DF}"/>
              </a:ext>
            </a:extLst>
          </p:cNvPr>
          <p:cNvPicPr>
            <a:picLocks noChangeAspect="1"/>
          </p:cNvPicPr>
          <p:nvPr/>
        </p:nvPicPr>
        <p:blipFill>
          <a:blip r:embed="rId3"/>
          <a:stretch>
            <a:fillRect/>
          </a:stretch>
        </p:blipFill>
        <p:spPr>
          <a:xfrm>
            <a:off x="762000" y="3608006"/>
            <a:ext cx="3975100" cy="2235200"/>
          </a:xfrm>
          <a:prstGeom prst="rect">
            <a:avLst/>
          </a:prstGeom>
        </p:spPr>
      </p:pic>
      <p:sp>
        <p:nvSpPr>
          <p:cNvPr id="8" name="TextBox 7">
            <a:extLst>
              <a:ext uri="{FF2B5EF4-FFF2-40B4-BE49-F238E27FC236}">
                <a16:creationId xmlns:a16="http://schemas.microsoft.com/office/drawing/2014/main" id="{41B03AE0-4DA4-9CB5-DE0F-B6781C4CAFBA}"/>
              </a:ext>
            </a:extLst>
          </p:cNvPr>
          <p:cNvSpPr txBox="1"/>
          <p:nvPr/>
        </p:nvSpPr>
        <p:spPr>
          <a:xfrm>
            <a:off x="4737100" y="2834319"/>
            <a:ext cx="6390683" cy="2814617"/>
          </a:xfrm>
          <a:prstGeom prst="rect">
            <a:avLst/>
          </a:prstGeom>
          <a:noFill/>
        </p:spPr>
        <p:txBody>
          <a:bodyPr wrap="square" lIns="91440" tIns="45720" rIns="91440" bIns="45720" rtlCol="0" anchor="t">
            <a:spAutoFit/>
          </a:bodyPr>
          <a:lstStyle/>
          <a:p>
            <a:pPr marL="342900" indent="-342900" algn="just">
              <a:lnSpc>
                <a:spcPct val="150000"/>
              </a:lnSpc>
              <a:buFont typeface="Arial" panose="020B0604020202020204" pitchFamily="34" charset="0"/>
              <a:buChar char="•"/>
            </a:pPr>
            <a:r>
              <a:rPr lang="en-US" sz="2000" b="0" i="0" u="none" strike="noStrike" dirty="0">
                <a:effectLst/>
                <a:latin typeface="__fkGroteskNeue_598ab8"/>
              </a:rPr>
              <a:t>KPIs (Key Performance Indicators) are widely used for monitoring organizational performance. </a:t>
            </a:r>
          </a:p>
          <a:p>
            <a:pPr marL="342900" indent="-342900" algn="just">
              <a:lnSpc>
                <a:spcPct val="150000"/>
              </a:lnSpc>
              <a:buFont typeface="Arial" panose="020B0604020202020204" pitchFamily="34" charset="0"/>
              <a:buChar char="•"/>
            </a:pPr>
            <a:r>
              <a:rPr lang="en-US" sz="2000" b="0" i="0" u="none" strike="noStrike" dirty="0">
                <a:effectLst/>
                <a:latin typeface="__fkGroteskNeue_598ab8"/>
              </a:rPr>
              <a:t>They serve as quantifiable metrics that help businesses track progress toward specific goals and objectives. </a:t>
            </a:r>
            <a:endParaRPr lang="en-US" sz="2000" b="1" i="0" u="none" strike="noStrike" dirty="0">
              <a:effectLst/>
              <a:latin typeface="__fkGroteskNeue_598ab8"/>
            </a:endParaRPr>
          </a:p>
          <a:p>
            <a:pPr marL="342900" indent="-342900" algn="just">
              <a:lnSpc>
                <a:spcPct val="150000"/>
              </a:lnSpc>
              <a:buFont typeface="Arial" panose="020B0604020202020204" pitchFamily="34" charset="0"/>
              <a:buChar char="•"/>
            </a:pPr>
            <a:r>
              <a:rPr lang="en-US" sz="2000" dirty="0">
                <a:latin typeface="__fkGroteskNeue_598ab8"/>
              </a:rPr>
              <a:t>Monitoring is done through data collection, data visualization, and regular review. </a:t>
            </a:r>
          </a:p>
        </p:txBody>
      </p:sp>
      <p:sp>
        <p:nvSpPr>
          <p:cNvPr id="9" name="TextBox 8">
            <a:extLst>
              <a:ext uri="{FF2B5EF4-FFF2-40B4-BE49-F238E27FC236}">
                <a16:creationId xmlns:a16="http://schemas.microsoft.com/office/drawing/2014/main" id="{5990F92E-2F53-D2CF-2055-371E21E9A00C}"/>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435007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9E350-CFE1-FFB3-D414-FB7E34E0D1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FACEA1-781E-604D-23FA-8558AC2FC5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E6F88156-92D1-4336-2E85-2DC3E0898F62}"/>
              </a:ext>
            </a:extLst>
          </p:cNvPr>
          <p:cNvSpPr txBox="1"/>
          <p:nvPr/>
        </p:nvSpPr>
        <p:spPr>
          <a:xfrm>
            <a:off x="942309" y="2084931"/>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Main Functions of KPIs: </a:t>
            </a:r>
          </a:p>
        </p:txBody>
      </p:sp>
      <p:pic>
        <p:nvPicPr>
          <p:cNvPr id="7" name="Graphic 21">
            <a:extLst>
              <a:ext uri="{FF2B5EF4-FFF2-40B4-BE49-F238E27FC236}">
                <a16:creationId xmlns:a16="http://schemas.microsoft.com/office/drawing/2014/main" id="{03AA7AC0-BC82-2ED1-E09D-1BEBAAC0D4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33827AC-77DC-BCC5-FE9E-DC9623A0B89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99A6938-B562-2A52-FBBA-C11AF11F7E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2EB86CA-2F08-FACD-C7C2-34687AB8F52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D4EA28D-77D0-69ED-8AC0-9FB9B030441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20" name="TextBox 19">
            <a:extLst>
              <a:ext uri="{FF2B5EF4-FFF2-40B4-BE49-F238E27FC236}">
                <a16:creationId xmlns:a16="http://schemas.microsoft.com/office/drawing/2014/main" id="{D694B6E8-516F-FF7C-7470-511AC3AD23EE}"/>
              </a:ext>
            </a:extLst>
          </p:cNvPr>
          <p:cNvSpPr txBox="1"/>
          <p:nvPr/>
        </p:nvSpPr>
        <p:spPr>
          <a:xfrm>
            <a:off x="1236147" y="2729569"/>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latin typeface="__fkGroteskNeue_598ab8"/>
              </a:rPr>
              <a:t>2. Improvement </a:t>
            </a:r>
          </a:p>
        </p:txBody>
      </p:sp>
      <p:pic>
        <p:nvPicPr>
          <p:cNvPr id="12290" name="Picture 2" descr="Directing the arrow up concept illustration">
            <a:extLst>
              <a:ext uri="{FF2B5EF4-FFF2-40B4-BE49-F238E27FC236}">
                <a16:creationId xmlns:a16="http://schemas.microsoft.com/office/drawing/2014/main" id="{57DE3AB0-81B9-C091-0FAE-19A4A5966E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6147" y="3318097"/>
            <a:ext cx="2560309" cy="256030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C05800C-4771-34F2-13BA-4B3F3C9DC9F8}"/>
              </a:ext>
            </a:extLst>
          </p:cNvPr>
          <p:cNvSpPr txBox="1"/>
          <p:nvPr/>
        </p:nvSpPr>
        <p:spPr>
          <a:xfrm>
            <a:off x="3796457" y="2931412"/>
            <a:ext cx="7633544" cy="2814617"/>
          </a:xfrm>
          <a:prstGeom prst="rect">
            <a:avLst/>
          </a:prstGeom>
          <a:noFill/>
        </p:spPr>
        <p:txBody>
          <a:bodyPr wrap="square" lIns="91440" tIns="45720" rIns="91440" bIns="45720" rtlCol="0" anchor="t">
            <a:spAutoFit/>
          </a:bodyPr>
          <a:lstStyle/>
          <a:p>
            <a:pPr marL="342900" indent="-342900" algn="just">
              <a:lnSpc>
                <a:spcPct val="150000"/>
              </a:lnSpc>
              <a:buFont typeface="Arial" panose="020B0604020202020204" pitchFamily="34" charset="0"/>
              <a:buChar char="•"/>
            </a:pPr>
            <a:r>
              <a:rPr lang="en-US" sz="2000" b="0" i="0" u="none" strike="noStrike" dirty="0">
                <a:effectLst/>
                <a:latin typeface="__fkGroteskNeue_598ab8"/>
              </a:rPr>
              <a:t>KPIs (Key Performance Indicators) are widely used for improvement in organizations. </a:t>
            </a:r>
          </a:p>
          <a:p>
            <a:pPr marL="342900" indent="-342900" algn="just">
              <a:lnSpc>
                <a:spcPct val="150000"/>
              </a:lnSpc>
              <a:buFont typeface="Arial" panose="020B0604020202020204" pitchFamily="34" charset="0"/>
              <a:buChar char="•"/>
            </a:pPr>
            <a:r>
              <a:rPr lang="en-US" sz="2000" b="0" i="0" u="none" strike="noStrike" dirty="0">
                <a:effectLst/>
                <a:latin typeface="__fkGroteskNeue_598ab8"/>
              </a:rPr>
              <a:t>They serve as essential tools for measuring, monitoring, and driving improvements in various aspects of business operations.</a:t>
            </a:r>
          </a:p>
          <a:p>
            <a:pPr marL="342900" indent="-342900" algn="just">
              <a:lnSpc>
                <a:spcPct val="150000"/>
              </a:lnSpc>
              <a:buFont typeface="Arial" panose="020B0604020202020204" pitchFamily="34" charset="0"/>
              <a:buChar char="•"/>
            </a:pPr>
            <a:r>
              <a:rPr lang="en-US" sz="2000" dirty="0">
                <a:latin typeface="__fkGroteskNeue_598ab8"/>
              </a:rPr>
              <a:t>Improvement is done by identifying areas for improvement, setting improvement targets, and driving continuous improvement. </a:t>
            </a:r>
          </a:p>
        </p:txBody>
      </p:sp>
      <p:sp>
        <p:nvSpPr>
          <p:cNvPr id="8" name="TextBox 7">
            <a:extLst>
              <a:ext uri="{FF2B5EF4-FFF2-40B4-BE49-F238E27FC236}">
                <a16:creationId xmlns:a16="http://schemas.microsoft.com/office/drawing/2014/main" id="{D283E71E-EDDD-B9DE-A661-7BFA44F18D23}"/>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025431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825F7-6BA9-96A3-BD7D-D8772D1773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16A898-4C30-1249-C844-A1540E3A05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B785DD8B-2ABB-CB69-0FF4-7EC3BA410D23}"/>
              </a:ext>
            </a:extLst>
          </p:cNvPr>
          <p:cNvSpPr txBox="1"/>
          <p:nvPr/>
        </p:nvSpPr>
        <p:spPr>
          <a:xfrm>
            <a:off x="942309" y="2084931"/>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Main Functions of KPIs: </a:t>
            </a:r>
          </a:p>
        </p:txBody>
      </p:sp>
      <p:pic>
        <p:nvPicPr>
          <p:cNvPr id="7" name="Graphic 21">
            <a:extLst>
              <a:ext uri="{FF2B5EF4-FFF2-40B4-BE49-F238E27FC236}">
                <a16:creationId xmlns:a16="http://schemas.microsoft.com/office/drawing/2014/main" id="{068D41F2-D107-90C1-C7EE-C7FC71742E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DE99E97-BAEC-35DB-2D4F-9A24404A889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83B40EA-ADA1-6D1C-0178-A055A358B7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950C842-F1AB-9C17-3CF8-94F2A310AA7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236B03E-3B40-4BDE-6982-E305CCA0B9F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20" name="TextBox 19">
            <a:extLst>
              <a:ext uri="{FF2B5EF4-FFF2-40B4-BE49-F238E27FC236}">
                <a16:creationId xmlns:a16="http://schemas.microsoft.com/office/drawing/2014/main" id="{C1BA8EC3-A3DC-1AF5-7041-74B473EB439D}"/>
              </a:ext>
            </a:extLst>
          </p:cNvPr>
          <p:cNvSpPr txBox="1"/>
          <p:nvPr/>
        </p:nvSpPr>
        <p:spPr>
          <a:xfrm>
            <a:off x="1236147" y="2729569"/>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latin typeface="__fkGroteskNeue_598ab8"/>
              </a:rPr>
              <a:t>3. Communication </a:t>
            </a:r>
          </a:p>
        </p:txBody>
      </p:sp>
      <p:sp>
        <p:nvSpPr>
          <p:cNvPr id="11" name="TextBox 10">
            <a:extLst>
              <a:ext uri="{FF2B5EF4-FFF2-40B4-BE49-F238E27FC236}">
                <a16:creationId xmlns:a16="http://schemas.microsoft.com/office/drawing/2014/main" id="{64DCE7A6-E4DA-07FD-FDB8-3E18FA9F9948}"/>
              </a:ext>
            </a:extLst>
          </p:cNvPr>
          <p:cNvSpPr txBox="1"/>
          <p:nvPr/>
        </p:nvSpPr>
        <p:spPr>
          <a:xfrm>
            <a:off x="1321889" y="3208739"/>
            <a:ext cx="6678638" cy="2814617"/>
          </a:xfrm>
          <a:prstGeom prst="rect">
            <a:avLst/>
          </a:prstGeom>
          <a:noFill/>
        </p:spPr>
        <p:txBody>
          <a:bodyPr wrap="square" lIns="91440" tIns="45720" rIns="91440" bIns="45720" rtlCol="0" anchor="t">
            <a:spAutoFit/>
          </a:bodyPr>
          <a:lstStyle/>
          <a:p>
            <a:pPr>
              <a:lnSpc>
                <a:spcPct val="150000"/>
              </a:lnSpc>
            </a:pPr>
            <a:r>
              <a:rPr lang="en-US" sz="2000" dirty="0">
                <a:latin typeface="__fkGroteskNeue_598ab8"/>
              </a:rPr>
              <a:t>Communicating or disseminating KPIs can be done through the following: </a:t>
            </a:r>
          </a:p>
          <a:p>
            <a:pPr marL="342900" indent="-342900">
              <a:lnSpc>
                <a:spcPct val="150000"/>
              </a:lnSpc>
              <a:buFont typeface="Arial" panose="020B0604020202020204" pitchFamily="34" charset="0"/>
              <a:buChar char="•"/>
            </a:pPr>
            <a:r>
              <a:rPr lang="en-US" sz="2000" dirty="0">
                <a:latin typeface="__fkGroteskNeue_598ab8"/>
              </a:rPr>
              <a:t>Top-down communication.</a:t>
            </a:r>
          </a:p>
          <a:p>
            <a:pPr marL="342900" indent="-342900">
              <a:lnSpc>
                <a:spcPct val="150000"/>
              </a:lnSpc>
              <a:buFont typeface="Arial" panose="020B0604020202020204" pitchFamily="34" charset="0"/>
              <a:buChar char="•"/>
            </a:pPr>
            <a:r>
              <a:rPr lang="en-US" sz="2000" b="0" i="0" u="none" strike="noStrike" dirty="0">
                <a:effectLst/>
                <a:latin typeface="__fkGroteskNeue_598ab8"/>
              </a:rPr>
              <a:t>Bottom-up communication. </a:t>
            </a:r>
          </a:p>
          <a:p>
            <a:pPr marL="342900" indent="-342900">
              <a:lnSpc>
                <a:spcPct val="150000"/>
              </a:lnSpc>
              <a:buFont typeface="Arial" panose="020B0604020202020204" pitchFamily="34" charset="0"/>
              <a:buChar char="•"/>
            </a:pPr>
            <a:r>
              <a:rPr lang="en-US" sz="2000" dirty="0">
                <a:latin typeface="__fkGroteskNeue_598ab8"/>
              </a:rPr>
              <a:t>Horizontal communication. </a:t>
            </a:r>
          </a:p>
          <a:p>
            <a:pPr marL="342900" indent="-342900">
              <a:lnSpc>
                <a:spcPct val="150000"/>
              </a:lnSpc>
              <a:buFont typeface="Arial" panose="020B0604020202020204" pitchFamily="34" charset="0"/>
              <a:buChar char="•"/>
            </a:pPr>
            <a:r>
              <a:rPr lang="en-US" sz="2000" b="0" i="0" u="none" strike="noStrike" dirty="0">
                <a:effectLst/>
                <a:latin typeface="__fkGroteskNeue_598ab8"/>
              </a:rPr>
              <a:t>Cross-departmental sharing. </a:t>
            </a:r>
          </a:p>
        </p:txBody>
      </p:sp>
      <p:pic>
        <p:nvPicPr>
          <p:cNvPr id="10248" name="Picture 8" descr="Visual Representation of Business Hierarchy Illustrating Levels of Authority and Responsibility">
            <a:extLst>
              <a:ext uri="{FF2B5EF4-FFF2-40B4-BE49-F238E27FC236}">
                <a16:creationId xmlns:a16="http://schemas.microsoft.com/office/drawing/2014/main" id="{878242EB-C2E5-58CE-3B81-2892237438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7258" y="2729568"/>
            <a:ext cx="2762433" cy="311952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C204821-2375-EB16-0FB5-148A97168B4D}"/>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79860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AEE14-5E82-D46B-B649-CCDFB87BFF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9643F6-8C77-475B-E554-4CCCF7A3DB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EE7B049F-6C85-426A-2DC1-489597AB2C61}"/>
              </a:ext>
            </a:extLst>
          </p:cNvPr>
          <p:cNvSpPr txBox="1"/>
          <p:nvPr/>
        </p:nvSpPr>
        <p:spPr>
          <a:xfrm>
            <a:off x="942309" y="2084931"/>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Characteristics of KPIs: </a:t>
            </a:r>
          </a:p>
        </p:txBody>
      </p:sp>
      <p:pic>
        <p:nvPicPr>
          <p:cNvPr id="7" name="Graphic 21">
            <a:extLst>
              <a:ext uri="{FF2B5EF4-FFF2-40B4-BE49-F238E27FC236}">
                <a16:creationId xmlns:a16="http://schemas.microsoft.com/office/drawing/2014/main" id="{253BE311-D5F1-D0A5-DD4A-4A776648E2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275CF33-ACE5-7403-09F5-266E43942D8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979186D-F79D-CE14-06C8-E59A68799C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18479C-A623-44D4-F1C4-5BC0F3375AA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7E00B6F-FC93-589A-D58B-F144B1307CC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Freeform: Shape 2">
            <a:extLst>
              <a:ext uri="{FF2B5EF4-FFF2-40B4-BE49-F238E27FC236}">
                <a16:creationId xmlns:a16="http://schemas.microsoft.com/office/drawing/2014/main" id="{E87CCFE6-1200-4C49-529E-173675CD9BA1}"/>
              </a:ext>
            </a:extLst>
          </p:cNvPr>
          <p:cNvSpPr/>
          <p:nvPr/>
        </p:nvSpPr>
        <p:spPr>
          <a:xfrm>
            <a:off x="5253729" y="2591223"/>
            <a:ext cx="5238526" cy="844004"/>
          </a:xfrm>
          <a:custGeom>
            <a:avLst/>
            <a:gdLst>
              <a:gd name="connsiteX0" fmla="*/ 0 w 5238526"/>
              <a:gd name="connsiteY0" fmla="*/ 0 h 844002"/>
              <a:gd name="connsiteX1" fmla="*/ 4816525 w 5238526"/>
              <a:gd name="connsiteY1" fmla="*/ 0 h 844002"/>
              <a:gd name="connsiteX2" fmla="*/ 5238526 w 5238526"/>
              <a:gd name="connsiteY2" fmla="*/ 422001 h 844002"/>
              <a:gd name="connsiteX3" fmla="*/ 4816525 w 5238526"/>
              <a:gd name="connsiteY3" fmla="*/ 844002 h 844002"/>
              <a:gd name="connsiteX4" fmla="*/ 0 w 5238526"/>
              <a:gd name="connsiteY4" fmla="*/ 844002 h 844002"/>
              <a:gd name="connsiteX5" fmla="*/ 0 w 5238526"/>
              <a:gd name="connsiteY5" fmla="*/ 0 h 8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38526" h="844002">
                <a:moveTo>
                  <a:pt x="5238526" y="844001"/>
                </a:moveTo>
                <a:lnTo>
                  <a:pt x="422001" y="844001"/>
                </a:lnTo>
                <a:lnTo>
                  <a:pt x="0" y="422001"/>
                </a:lnTo>
                <a:lnTo>
                  <a:pt x="422001" y="1"/>
                </a:lnTo>
                <a:lnTo>
                  <a:pt x="5238526" y="1"/>
                </a:lnTo>
                <a:lnTo>
                  <a:pt x="5238526" y="844001"/>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83182" tIns="121921" rIns="227584" bIns="121921"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Sakkal Majalla" panose="02000000000000000000" pitchFamily="2" charset="-78"/>
                <a:cs typeface="Sakkal Majalla" panose="02000000000000000000" pitchFamily="2" charset="-78"/>
              </a:rPr>
              <a:t>Measurable</a:t>
            </a:r>
          </a:p>
        </p:txBody>
      </p:sp>
      <p:sp>
        <p:nvSpPr>
          <p:cNvPr id="8" name="Freeform: Shape 20">
            <a:extLst>
              <a:ext uri="{FF2B5EF4-FFF2-40B4-BE49-F238E27FC236}">
                <a16:creationId xmlns:a16="http://schemas.microsoft.com/office/drawing/2014/main" id="{11EC35B7-A385-E89B-3D2D-F305499C46C4}"/>
              </a:ext>
            </a:extLst>
          </p:cNvPr>
          <p:cNvSpPr/>
          <p:nvPr/>
        </p:nvSpPr>
        <p:spPr>
          <a:xfrm>
            <a:off x="5253729" y="3676460"/>
            <a:ext cx="5238526" cy="844004"/>
          </a:xfrm>
          <a:custGeom>
            <a:avLst/>
            <a:gdLst>
              <a:gd name="connsiteX0" fmla="*/ 0 w 5238526"/>
              <a:gd name="connsiteY0" fmla="*/ 0 h 844002"/>
              <a:gd name="connsiteX1" fmla="*/ 4816525 w 5238526"/>
              <a:gd name="connsiteY1" fmla="*/ 0 h 844002"/>
              <a:gd name="connsiteX2" fmla="*/ 5238526 w 5238526"/>
              <a:gd name="connsiteY2" fmla="*/ 422001 h 844002"/>
              <a:gd name="connsiteX3" fmla="*/ 4816525 w 5238526"/>
              <a:gd name="connsiteY3" fmla="*/ 844002 h 844002"/>
              <a:gd name="connsiteX4" fmla="*/ 0 w 5238526"/>
              <a:gd name="connsiteY4" fmla="*/ 844002 h 844002"/>
              <a:gd name="connsiteX5" fmla="*/ 0 w 5238526"/>
              <a:gd name="connsiteY5" fmla="*/ 0 h 8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38526" h="844002">
                <a:moveTo>
                  <a:pt x="5238526" y="844001"/>
                </a:moveTo>
                <a:lnTo>
                  <a:pt x="422001" y="844001"/>
                </a:lnTo>
                <a:lnTo>
                  <a:pt x="0" y="422001"/>
                </a:lnTo>
                <a:lnTo>
                  <a:pt x="422001" y="1"/>
                </a:lnTo>
                <a:lnTo>
                  <a:pt x="5238526" y="1"/>
                </a:lnTo>
                <a:lnTo>
                  <a:pt x="5238526" y="844001"/>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83182" tIns="121921" rIns="227584" bIns="121921"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Sakkal Majalla" panose="02000000000000000000" pitchFamily="2" charset="-78"/>
                <a:cs typeface="Sakkal Majalla" panose="02000000000000000000" pitchFamily="2" charset="-78"/>
              </a:rPr>
              <a:t>Quantitative</a:t>
            </a:r>
          </a:p>
        </p:txBody>
      </p:sp>
      <p:sp>
        <p:nvSpPr>
          <p:cNvPr id="9" name="Freeform: Shape 22">
            <a:extLst>
              <a:ext uri="{FF2B5EF4-FFF2-40B4-BE49-F238E27FC236}">
                <a16:creationId xmlns:a16="http://schemas.microsoft.com/office/drawing/2014/main" id="{CECE0690-5582-EE2A-7C1E-CFAFEF93376A}"/>
              </a:ext>
            </a:extLst>
          </p:cNvPr>
          <p:cNvSpPr/>
          <p:nvPr/>
        </p:nvSpPr>
        <p:spPr>
          <a:xfrm>
            <a:off x="5253729" y="4761697"/>
            <a:ext cx="5238526" cy="844003"/>
          </a:xfrm>
          <a:custGeom>
            <a:avLst/>
            <a:gdLst>
              <a:gd name="connsiteX0" fmla="*/ 0 w 5238526"/>
              <a:gd name="connsiteY0" fmla="*/ 0 h 844002"/>
              <a:gd name="connsiteX1" fmla="*/ 4816525 w 5238526"/>
              <a:gd name="connsiteY1" fmla="*/ 0 h 844002"/>
              <a:gd name="connsiteX2" fmla="*/ 5238526 w 5238526"/>
              <a:gd name="connsiteY2" fmla="*/ 422001 h 844002"/>
              <a:gd name="connsiteX3" fmla="*/ 4816525 w 5238526"/>
              <a:gd name="connsiteY3" fmla="*/ 844002 h 844002"/>
              <a:gd name="connsiteX4" fmla="*/ 0 w 5238526"/>
              <a:gd name="connsiteY4" fmla="*/ 844002 h 844002"/>
              <a:gd name="connsiteX5" fmla="*/ 0 w 5238526"/>
              <a:gd name="connsiteY5" fmla="*/ 0 h 8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38526" h="844002">
                <a:moveTo>
                  <a:pt x="5238526" y="844001"/>
                </a:moveTo>
                <a:lnTo>
                  <a:pt x="422001" y="844001"/>
                </a:lnTo>
                <a:lnTo>
                  <a:pt x="0" y="422001"/>
                </a:lnTo>
                <a:lnTo>
                  <a:pt x="422001" y="1"/>
                </a:lnTo>
                <a:lnTo>
                  <a:pt x="5238526" y="1"/>
                </a:lnTo>
                <a:lnTo>
                  <a:pt x="5238526" y="844001"/>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83181" tIns="121921" rIns="227584"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Sakkal Majalla" panose="02000000000000000000" pitchFamily="2" charset="-78"/>
                <a:cs typeface="Sakkal Majalla" panose="02000000000000000000" pitchFamily="2" charset="-78"/>
              </a:rPr>
              <a:t>Directly linked to the goals</a:t>
            </a:r>
          </a:p>
        </p:txBody>
      </p:sp>
      <p:pic>
        <p:nvPicPr>
          <p:cNvPr id="11" name="Picture 10" descr="A picture containing text&#10;&#10;Description automatically generated">
            <a:extLst>
              <a:ext uri="{FF2B5EF4-FFF2-40B4-BE49-F238E27FC236}">
                <a16:creationId xmlns:a16="http://schemas.microsoft.com/office/drawing/2014/main" id="{EF04321C-B5B5-0E70-C77D-B18ED44C8A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440" y="2990659"/>
            <a:ext cx="1477884" cy="2411686"/>
          </a:xfrm>
          <a:prstGeom prst="rect">
            <a:avLst/>
          </a:prstGeom>
          <a:ln>
            <a:noFill/>
          </a:ln>
          <a:effectLst>
            <a:softEdge rad="112500"/>
          </a:effectLst>
        </p:spPr>
      </p:pic>
      <p:sp>
        <p:nvSpPr>
          <p:cNvPr id="12" name="TextBox 11">
            <a:extLst>
              <a:ext uri="{FF2B5EF4-FFF2-40B4-BE49-F238E27FC236}">
                <a16:creationId xmlns:a16="http://schemas.microsoft.com/office/drawing/2014/main" id="{7C96D415-7F9B-2EDD-3EBC-E9CB453CE6C9}"/>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061680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075E4-2C4F-FDFB-5465-8BA126A6C8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F26DCA-76FC-72FF-D6C4-3C6497B6AEA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3A4A4791-0384-0D8D-7EFF-73E0750E9F67}"/>
              </a:ext>
            </a:extLst>
          </p:cNvPr>
          <p:cNvSpPr txBox="1"/>
          <p:nvPr/>
        </p:nvSpPr>
        <p:spPr>
          <a:xfrm>
            <a:off x="942309" y="2084931"/>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Characteristics of KPIs: </a:t>
            </a:r>
          </a:p>
        </p:txBody>
      </p:sp>
      <p:pic>
        <p:nvPicPr>
          <p:cNvPr id="7" name="Graphic 21">
            <a:extLst>
              <a:ext uri="{FF2B5EF4-FFF2-40B4-BE49-F238E27FC236}">
                <a16:creationId xmlns:a16="http://schemas.microsoft.com/office/drawing/2014/main" id="{D4F8DA3F-97A2-1ED4-DBBA-4B25427916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9EA0E4D-7082-BA3F-07FC-7F7C8AB4F66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1D2FC05-653D-5E91-387F-20A3B55F1C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4702F48-B93D-1699-7F69-E2E09E9F116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12923EE-DAEE-0A77-7D6E-93EE725BBE6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2" name="TextBox 11">
            <a:extLst>
              <a:ext uri="{FF2B5EF4-FFF2-40B4-BE49-F238E27FC236}">
                <a16:creationId xmlns:a16="http://schemas.microsoft.com/office/drawing/2014/main" id="{19C4930E-3E4C-766F-267E-770C9508597F}"/>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
        <p:nvSpPr>
          <p:cNvPr id="10" name="TextBox 9">
            <a:extLst>
              <a:ext uri="{FF2B5EF4-FFF2-40B4-BE49-F238E27FC236}">
                <a16:creationId xmlns:a16="http://schemas.microsoft.com/office/drawing/2014/main" id="{A38E04D0-B615-1949-68CD-7057D525E994}"/>
              </a:ext>
            </a:extLst>
          </p:cNvPr>
          <p:cNvSpPr txBox="1"/>
          <p:nvPr/>
        </p:nvSpPr>
        <p:spPr>
          <a:xfrm>
            <a:off x="1236147" y="2591223"/>
            <a:ext cx="7214720" cy="506292"/>
          </a:xfrm>
          <a:prstGeom prst="rect">
            <a:avLst/>
          </a:prstGeom>
          <a:noFill/>
        </p:spPr>
        <p:txBody>
          <a:bodyPr wrap="square" lIns="91440" tIns="45720" rIns="91440" bIns="45720" rtlCol="0" anchor="t">
            <a:spAutoFit/>
          </a:bodyPr>
          <a:lstStyle/>
          <a:p>
            <a:pPr algn="just">
              <a:lnSpc>
                <a:spcPct val="150000"/>
              </a:lnSpc>
            </a:pPr>
            <a:r>
              <a:rPr lang="en-US" sz="2000" b="1" dirty="0">
                <a:latin typeface="__fkGroteskNeue_598ab8"/>
              </a:rPr>
              <a:t>Measurable: </a:t>
            </a:r>
          </a:p>
        </p:txBody>
      </p:sp>
      <p:sp>
        <p:nvSpPr>
          <p:cNvPr id="13" name="TextBox 12">
            <a:extLst>
              <a:ext uri="{FF2B5EF4-FFF2-40B4-BE49-F238E27FC236}">
                <a16:creationId xmlns:a16="http://schemas.microsoft.com/office/drawing/2014/main" id="{E96B8FDC-4759-378F-4A50-EDEC209830C8}"/>
              </a:ext>
            </a:extLst>
          </p:cNvPr>
          <p:cNvSpPr txBox="1"/>
          <p:nvPr/>
        </p:nvSpPr>
        <p:spPr>
          <a:xfrm>
            <a:off x="1236147" y="3070393"/>
            <a:ext cx="9719706" cy="506292"/>
          </a:xfrm>
          <a:prstGeom prst="rect">
            <a:avLst/>
          </a:prstGeom>
          <a:noFill/>
        </p:spPr>
        <p:txBody>
          <a:bodyPr wrap="square" lIns="91440" tIns="45720" rIns="91440" bIns="45720" rtlCol="0" anchor="t">
            <a:spAutoFit/>
          </a:bodyPr>
          <a:lstStyle/>
          <a:p>
            <a:pPr>
              <a:lnSpc>
                <a:spcPct val="150000"/>
              </a:lnSpc>
            </a:pPr>
            <a:r>
              <a:rPr lang="en-US" sz="2000" b="0" i="0" u="none" strike="noStrike" dirty="0">
                <a:effectLst/>
                <a:latin typeface="__fkGroteskNeue_598ab8"/>
              </a:rPr>
              <a:t>Measurable KPIs are quantifiable metrics that can be objectively tracked and evaluated. </a:t>
            </a:r>
          </a:p>
        </p:txBody>
      </p:sp>
      <p:sp>
        <p:nvSpPr>
          <p:cNvPr id="16" name="TextBox 15">
            <a:extLst>
              <a:ext uri="{FF2B5EF4-FFF2-40B4-BE49-F238E27FC236}">
                <a16:creationId xmlns:a16="http://schemas.microsoft.com/office/drawing/2014/main" id="{DE183688-D4CA-CA85-B6B9-C5492F75A4C0}"/>
              </a:ext>
            </a:extLst>
          </p:cNvPr>
          <p:cNvSpPr txBox="1"/>
          <p:nvPr/>
        </p:nvSpPr>
        <p:spPr>
          <a:xfrm>
            <a:off x="1236147" y="3751658"/>
            <a:ext cx="7214720" cy="506292"/>
          </a:xfrm>
          <a:prstGeom prst="rect">
            <a:avLst/>
          </a:prstGeom>
          <a:noFill/>
        </p:spPr>
        <p:txBody>
          <a:bodyPr wrap="square" lIns="91440" tIns="45720" rIns="91440" bIns="45720" rtlCol="0" anchor="t">
            <a:spAutoFit/>
          </a:bodyPr>
          <a:lstStyle/>
          <a:p>
            <a:pPr algn="just">
              <a:lnSpc>
                <a:spcPct val="150000"/>
              </a:lnSpc>
            </a:pPr>
            <a:r>
              <a:rPr lang="en-US" sz="2000" b="1" dirty="0">
                <a:latin typeface="__fkGroteskNeue_598ab8"/>
              </a:rPr>
              <a:t>Quantitative: </a:t>
            </a:r>
          </a:p>
        </p:txBody>
      </p:sp>
      <p:sp>
        <p:nvSpPr>
          <p:cNvPr id="17" name="TextBox 16">
            <a:extLst>
              <a:ext uri="{FF2B5EF4-FFF2-40B4-BE49-F238E27FC236}">
                <a16:creationId xmlns:a16="http://schemas.microsoft.com/office/drawing/2014/main" id="{25AED606-2891-185E-4E5B-4E7B77D2066D}"/>
              </a:ext>
            </a:extLst>
          </p:cNvPr>
          <p:cNvSpPr txBox="1"/>
          <p:nvPr/>
        </p:nvSpPr>
        <p:spPr>
          <a:xfrm>
            <a:off x="1236147" y="4230828"/>
            <a:ext cx="6764380" cy="506292"/>
          </a:xfrm>
          <a:prstGeom prst="rect">
            <a:avLst/>
          </a:prstGeom>
          <a:noFill/>
        </p:spPr>
        <p:txBody>
          <a:bodyPr wrap="square" lIns="91440" tIns="45720" rIns="91440" bIns="45720" rtlCol="0" anchor="t">
            <a:spAutoFit/>
          </a:bodyPr>
          <a:lstStyle/>
          <a:p>
            <a:pPr>
              <a:lnSpc>
                <a:spcPct val="150000"/>
              </a:lnSpc>
            </a:pPr>
            <a:r>
              <a:rPr lang="en-US" sz="2000" dirty="0">
                <a:latin typeface="__fkGroteskNeue_598ab8"/>
              </a:rPr>
              <a:t>KPIs should be represented quantitatively not qualitatively. </a:t>
            </a:r>
            <a:endParaRPr lang="en-US" sz="2000" b="0" i="0" u="none" strike="noStrike" dirty="0">
              <a:effectLst/>
              <a:latin typeface="__fkGroteskNeue_598ab8"/>
            </a:endParaRPr>
          </a:p>
        </p:txBody>
      </p:sp>
      <p:sp>
        <p:nvSpPr>
          <p:cNvPr id="18" name="TextBox 17">
            <a:extLst>
              <a:ext uri="{FF2B5EF4-FFF2-40B4-BE49-F238E27FC236}">
                <a16:creationId xmlns:a16="http://schemas.microsoft.com/office/drawing/2014/main" id="{D49BD211-6112-CA89-B1BC-0749B5C20F6E}"/>
              </a:ext>
            </a:extLst>
          </p:cNvPr>
          <p:cNvSpPr txBox="1"/>
          <p:nvPr/>
        </p:nvSpPr>
        <p:spPr>
          <a:xfrm>
            <a:off x="1236147" y="4912093"/>
            <a:ext cx="7214720" cy="506292"/>
          </a:xfrm>
          <a:prstGeom prst="rect">
            <a:avLst/>
          </a:prstGeom>
          <a:noFill/>
        </p:spPr>
        <p:txBody>
          <a:bodyPr wrap="square" lIns="91440" tIns="45720" rIns="91440" bIns="45720" rtlCol="0" anchor="t">
            <a:spAutoFit/>
          </a:bodyPr>
          <a:lstStyle/>
          <a:p>
            <a:pPr algn="just">
              <a:lnSpc>
                <a:spcPct val="150000"/>
              </a:lnSpc>
            </a:pPr>
            <a:r>
              <a:rPr lang="en-US" sz="2000" b="1" dirty="0">
                <a:latin typeface="__fkGroteskNeue_598ab8"/>
              </a:rPr>
              <a:t>Directly linked to the goals: </a:t>
            </a:r>
          </a:p>
        </p:txBody>
      </p:sp>
      <p:sp>
        <p:nvSpPr>
          <p:cNvPr id="19" name="TextBox 18">
            <a:extLst>
              <a:ext uri="{FF2B5EF4-FFF2-40B4-BE49-F238E27FC236}">
                <a16:creationId xmlns:a16="http://schemas.microsoft.com/office/drawing/2014/main" id="{54D07764-468C-85F8-A652-31FD780AB162}"/>
              </a:ext>
            </a:extLst>
          </p:cNvPr>
          <p:cNvSpPr txBox="1"/>
          <p:nvPr/>
        </p:nvSpPr>
        <p:spPr>
          <a:xfrm>
            <a:off x="1236147" y="5391263"/>
            <a:ext cx="9719706" cy="506292"/>
          </a:xfrm>
          <a:prstGeom prst="rect">
            <a:avLst/>
          </a:prstGeom>
          <a:noFill/>
        </p:spPr>
        <p:txBody>
          <a:bodyPr wrap="square" lIns="91440" tIns="45720" rIns="91440" bIns="45720" rtlCol="0" anchor="t">
            <a:spAutoFit/>
          </a:bodyPr>
          <a:lstStyle/>
          <a:p>
            <a:pPr>
              <a:lnSpc>
                <a:spcPct val="150000"/>
              </a:lnSpc>
            </a:pPr>
            <a:r>
              <a:rPr lang="en-US" sz="2000" dirty="0">
                <a:latin typeface="__fkGroteskNeue_598ab8"/>
              </a:rPr>
              <a:t>KPIs should be developed to measure the progress toward achieving certain goals. </a:t>
            </a:r>
            <a:endParaRPr lang="en-US" sz="2000" b="0" i="0" u="none" strike="noStrike" dirty="0">
              <a:effectLst/>
              <a:latin typeface="__fkGroteskNeue_598ab8"/>
            </a:endParaRPr>
          </a:p>
        </p:txBody>
      </p:sp>
    </p:spTree>
    <p:extLst>
      <p:ext uri="{BB962C8B-B14F-4D97-AF65-F5344CB8AC3E}">
        <p14:creationId xmlns:p14="http://schemas.microsoft.com/office/powerpoint/2010/main" val="2266559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7D9EED-7340-798E-8F63-6ACE16AEDD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094064-5763-5CF4-ED05-74D4D2296D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DAC973F9-A658-F282-9B83-D4E81760C98F}"/>
              </a:ext>
            </a:extLst>
          </p:cNvPr>
          <p:cNvSpPr txBox="1"/>
          <p:nvPr/>
        </p:nvSpPr>
        <p:spPr>
          <a:xfrm>
            <a:off x="942309" y="2084931"/>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Forms of KPIs: </a:t>
            </a:r>
          </a:p>
        </p:txBody>
      </p:sp>
      <p:pic>
        <p:nvPicPr>
          <p:cNvPr id="7" name="Graphic 21">
            <a:extLst>
              <a:ext uri="{FF2B5EF4-FFF2-40B4-BE49-F238E27FC236}">
                <a16:creationId xmlns:a16="http://schemas.microsoft.com/office/drawing/2014/main" id="{DF3C39EB-B27B-5DEA-E67A-C62B6E1B4D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66E2118-C280-C794-FEE2-79DC5806EF8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DF1616E-544B-7C65-3745-6728BB350E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09628E0-BF10-3E54-D3BC-5C609A73219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B7FECAE-6395-2443-3AEF-FAA99982E87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grpSp>
        <p:nvGrpSpPr>
          <p:cNvPr id="23" name="Group 22">
            <a:extLst>
              <a:ext uri="{FF2B5EF4-FFF2-40B4-BE49-F238E27FC236}">
                <a16:creationId xmlns:a16="http://schemas.microsoft.com/office/drawing/2014/main" id="{76E6E511-EEEB-8A0F-2708-AA8063034E34}"/>
              </a:ext>
            </a:extLst>
          </p:cNvPr>
          <p:cNvGrpSpPr/>
          <p:nvPr/>
        </p:nvGrpSpPr>
        <p:grpSpPr>
          <a:xfrm>
            <a:off x="7813015" y="2236911"/>
            <a:ext cx="3211379" cy="3495242"/>
            <a:chOff x="7300129" y="1852976"/>
            <a:chExt cx="3939372" cy="4106497"/>
          </a:xfrm>
        </p:grpSpPr>
        <p:grpSp>
          <p:nvGrpSpPr>
            <p:cNvPr id="3" name="Group 2">
              <a:extLst>
                <a:ext uri="{FF2B5EF4-FFF2-40B4-BE49-F238E27FC236}">
                  <a16:creationId xmlns:a16="http://schemas.microsoft.com/office/drawing/2014/main" id="{E8DCCA72-6590-9821-E466-04681EE30BFE}"/>
                </a:ext>
              </a:extLst>
            </p:cNvPr>
            <p:cNvGrpSpPr/>
            <p:nvPr/>
          </p:nvGrpSpPr>
          <p:grpSpPr>
            <a:xfrm>
              <a:off x="7300129" y="1852976"/>
              <a:ext cx="3939372" cy="708204"/>
              <a:chOff x="4671228" y="1549219"/>
              <a:chExt cx="6730707" cy="708204"/>
            </a:xfrm>
          </p:grpSpPr>
          <p:sp>
            <p:nvSpPr>
              <p:cNvPr id="8" name="Freeform: Shape 9">
                <a:extLst>
                  <a:ext uri="{FF2B5EF4-FFF2-40B4-BE49-F238E27FC236}">
                    <a16:creationId xmlns:a16="http://schemas.microsoft.com/office/drawing/2014/main" id="{21D43816-CD19-5CBD-DD2C-243AA937938F}"/>
                  </a:ext>
                </a:extLst>
              </p:cNvPr>
              <p:cNvSpPr/>
              <p:nvPr/>
            </p:nvSpPr>
            <p:spPr>
              <a:xfrm>
                <a:off x="4977486" y="1568949"/>
                <a:ext cx="6424449" cy="668743"/>
              </a:xfrm>
              <a:custGeom>
                <a:avLst/>
                <a:gdLst>
                  <a:gd name="connsiteX0" fmla="*/ 0 w 7428095"/>
                  <a:gd name="connsiteY0" fmla="*/ 0 h 668743"/>
                  <a:gd name="connsiteX1" fmla="*/ 7428095 w 7428095"/>
                  <a:gd name="connsiteY1" fmla="*/ 0 h 668743"/>
                  <a:gd name="connsiteX2" fmla="*/ 7428095 w 7428095"/>
                  <a:gd name="connsiteY2" fmla="*/ 668743 h 668743"/>
                  <a:gd name="connsiteX3" fmla="*/ 0 w 7428095"/>
                  <a:gd name="connsiteY3" fmla="*/ 668743 h 668743"/>
                  <a:gd name="connsiteX4" fmla="*/ 0 w 7428095"/>
                  <a:gd name="connsiteY4" fmla="*/ 0 h 668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8095" h="668743">
                    <a:moveTo>
                      <a:pt x="0" y="0"/>
                    </a:moveTo>
                    <a:lnTo>
                      <a:pt x="7428095" y="0"/>
                    </a:lnTo>
                    <a:lnTo>
                      <a:pt x="7428095" y="668743"/>
                    </a:lnTo>
                    <a:lnTo>
                      <a:pt x="0" y="668743"/>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449710" tIns="91440" rIns="91440" bIns="91440" numCol="1" spcCol="1270" anchor="ctr" anchorCtr="0">
                <a:noAutofit/>
              </a:bodyPr>
              <a:lstStyle/>
              <a:p>
                <a:pPr marL="0" lvl="0" indent="0" algn="ctr" defTabSz="1600200">
                  <a:lnSpc>
                    <a:spcPct val="90000"/>
                  </a:lnSpc>
                  <a:spcBef>
                    <a:spcPct val="0"/>
                  </a:spcBef>
                  <a:spcAft>
                    <a:spcPct val="35000"/>
                  </a:spcAft>
                  <a:buNone/>
                </a:pPr>
                <a:r>
                  <a:rPr lang="en-US" sz="2600" b="1" kern="1200" dirty="0">
                    <a:latin typeface="Sakkal Majalla" panose="02000000000000000000" pitchFamily="2" charset="-78"/>
                    <a:cs typeface="Sakkal Majalla" panose="02000000000000000000" pitchFamily="2" charset="-78"/>
                  </a:rPr>
                  <a:t>Number</a:t>
                </a:r>
              </a:p>
            </p:txBody>
          </p:sp>
          <p:sp>
            <p:nvSpPr>
              <p:cNvPr id="9" name="Oval 8">
                <a:extLst>
                  <a:ext uri="{FF2B5EF4-FFF2-40B4-BE49-F238E27FC236}">
                    <a16:creationId xmlns:a16="http://schemas.microsoft.com/office/drawing/2014/main" id="{6FEA69A2-C848-A49B-93BD-936FC839CAE1}"/>
                  </a:ext>
                </a:extLst>
              </p:cNvPr>
              <p:cNvSpPr/>
              <p:nvPr/>
            </p:nvSpPr>
            <p:spPr>
              <a:xfrm>
                <a:off x="4671228" y="1549219"/>
                <a:ext cx="612515" cy="708204"/>
              </a:xfrm>
              <a:prstGeom prst="ellipse">
                <a:avLst/>
              </a:prstGeom>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SA" sz="2600"/>
              </a:p>
            </p:txBody>
          </p:sp>
        </p:grpSp>
        <p:grpSp>
          <p:nvGrpSpPr>
            <p:cNvPr id="11" name="Group 10">
              <a:extLst>
                <a:ext uri="{FF2B5EF4-FFF2-40B4-BE49-F238E27FC236}">
                  <a16:creationId xmlns:a16="http://schemas.microsoft.com/office/drawing/2014/main" id="{CFECF69F-361C-E0CE-53B3-9EEC65E8909A}"/>
                </a:ext>
              </a:extLst>
            </p:cNvPr>
            <p:cNvGrpSpPr/>
            <p:nvPr/>
          </p:nvGrpSpPr>
          <p:grpSpPr>
            <a:xfrm>
              <a:off x="7300129" y="2702549"/>
              <a:ext cx="3939372" cy="708204"/>
              <a:chOff x="5022356" y="2398792"/>
              <a:chExt cx="6379579" cy="708204"/>
            </a:xfrm>
          </p:grpSpPr>
          <p:sp>
            <p:nvSpPr>
              <p:cNvPr id="12" name="Freeform: Shape 12">
                <a:extLst>
                  <a:ext uri="{FF2B5EF4-FFF2-40B4-BE49-F238E27FC236}">
                    <a16:creationId xmlns:a16="http://schemas.microsoft.com/office/drawing/2014/main" id="{8EB5039B-A19A-BB42-387D-F5EE1349691D}"/>
                  </a:ext>
                </a:extLst>
              </p:cNvPr>
              <p:cNvSpPr/>
              <p:nvPr/>
            </p:nvSpPr>
            <p:spPr>
              <a:xfrm>
                <a:off x="5328614" y="2418523"/>
                <a:ext cx="6073321" cy="668743"/>
              </a:xfrm>
              <a:custGeom>
                <a:avLst/>
                <a:gdLst>
                  <a:gd name="connsiteX0" fmla="*/ 0 w 7022112"/>
                  <a:gd name="connsiteY0" fmla="*/ 0 h 668743"/>
                  <a:gd name="connsiteX1" fmla="*/ 7022112 w 7022112"/>
                  <a:gd name="connsiteY1" fmla="*/ 0 h 668743"/>
                  <a:gd name="connsiteX2" fmla="*/ 7022112 w 7022112"/>
                  <a:gd name="connsiteY2" fmla="*/ 668743 h 668743"/>
                  <a:gd name="connsiteX3" fmla="*/ 0 w 7022112"/>
                  <a:gd name="connsiteY3" fmla="*/ 668743 h 668743"/>
                  <a:gd name="connsiteX4" fmla="*/ 0 w 7022112"/>
                  <a:gd name="connsiteY4" fmla="*/ 0 h 668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22112" h="668743">
                    <a:moveTo>
                      <a:pt x="0" y="0"/>
                    </a:moveTo>
                    <a:lnTo>
                      <a:pt x="7022112" y="0"/>
                    </a:lnTo>
                    <a:lnTo>
                      <a:pt x="7022112" y="668743"/>
                    </a:lnTo>
                    <a:lnTo>
                      <a:pt x="0" y="668743"/>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449710" tIns="91440" rIns="91440" bIns="91440" numCol="1" spcCol="1270" anchor="ctr" anchorCtr="0">
                <a:noAutofit/>
              </a:bodyPr>
              <a:lstStyle/>
              <a:p>
                <a:pPr marL="0" lvl="0" indent="0" algn="ctr" defTabSz="1600200">
                  <a:lnSpc>
                    <a:spcPct val="90000"/>
                  </a:lnSpc>
                  <a:spcBef>
                    <a:spcPct val="0"/>
                  </a:spcBef>
                  <a:spcAft>
                    <a:spcPct val="35000"/>
                  </a:spcAft>
                  <a:buNone/>
                </a:pPr>
                <a:r>
                  <a:rPr lang="en-US" sz="2600" b="1" dirty="0">
                    <a:latin typeface="Sakkal Majalla" panose="02000000000000000000" pitchFamily="2" charset="-78"/>
                    <a:cs typeface="Sakkal Majalla" panose="02000000000000000000" pitchFamily="2" charset="-78"/>
                  </a:rPr>
                  <a:t>Ratio</a:t>
                </a:r>
                <a:endParaRPr lang="en-US" sz="2600" b="1" kern="1200" dirty="0">
                  <a:latin typeface="Sakkal Majalla" panose="02000000000000000000" pitchFamily="2" charset="-78"/>
                  <a:cs typeface="Sakkal Majalla" panose="02000000000000000000" pitchFamily="2" charset="-78"/>
                </a:endParaRPr>
              </a:p>
            </p:txBody>
          </p:sp>
          <p:sp>
            <p:nvSpPr>
              <p:cNvPr id="13" name="Oval 12">
                <a:extLst>
                  <a:ext uri="{FF2B5EF4-FFF2-40B4-BE49-F238E27FC236}">
                    <a16:creationId xmlns:a16="http://schemas.microsoft.com/office/drawing/2014/main" id="{5E763CFA-994D-CE74-E1CA-42B1028495CD}"/>
                  </a:ext>
                </a:extLst>
              </p:cNvPr>
              <p:cNvSpPr/>
              <p:nvPr/>
            </p:nvSpPr>
            <p:spPr>
              <a:xfrm>
                <a:off x="5022356" y="2398792"/>
                <a:ext cx="612515" cy="708204"/>
              </a:xfrm>
              <a:prstGeom prst="ellipse">
                <a:avLst/>
              </a:prstGeom>
            </p:spPr>
            <p:style>
              <a:lnRef idx="2">
                <a:schemeClr val="accent3">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SA" sz="2600"/>
              </a:p>
            </p:txBody>
          </p:sp>
        </p:grpSp>
        <p:grpSp>
          <p:nvGrpSpPr>
            <p:cNvPr id="14" name="Group 13">
              <a:extLst>
                <a:ext uri="{FF2B5EF4-FFF2-40B4-BE49-F238E27FC236}">
                  <a16:creationId xmlns:a16="http://schemas.microsoft.com/office/drawing/2014/main" id="{D01A2893-1E5C-487C-D4FE-6D45F07AD920}"/>
                </a:ext>
              </a:extLst>
            </p:cNvPr>
            <p:cNvGrpSpPr/>
            <p:nvPr/>
          </p:nvGrpSpPr>
          <p:grpSpPr>
            <a:xfrm>
              <a:off x="7300129" y="3552122"/>
              <a:ext cx="3939372" cy="708204"/>
              <a:chOff x="5130124" y="3248365"/>
              <a:chExt cx="6271811" cy="708204"/>
            </a:xfrm>
          </p:grpSpPr>
          <p:sp>
            <p:nvSpPr>
              <p:cNvPr id="15" name="Freeform: Shape 15">
                <a:extLst>
                  <a:ext uri="{FF2B5EF4-FFF2-40B4-BE49-F238E27FC236}">
                    <a16:creationId xmlns:a16="http://schemas.microsoft.com/office/drawing/2014/main" id="{ECE74D9D-4F75-6C67-F842-2ED5AB980A0D}"/>
                  </a:ext>
                </a:extLst>
              </p:cNvPr>
              <p:cNvSpPr/>
              <p:nvPr/>
            </p:nvSpPr>
            <p:spPr>
              <a:xfrm>
                <a:off x="5436382" y="3268096"/>
                <a:ext cx="5965553" cy="668743"/>
              </a:xfrm>
              <a:custGeom>
                <a:avLst/>
                <a:gdLst>
                  <a:gd name="connsiteX0" fmla="*/ 0 w 6897508"/>
                  <a:gd name="connsiteY0" fmla="*/ 0 h 668743"/>
                  <a:gd name="connsiteX1" fmla="*/ 6897508 w 6897508"/>
                  <a:gd name="connsiteY1" fmla="*/ 0 h 668743"/>
                  <a:gd name="connsiteX2" fmla="*/ 6897508 w 6897508"/>
                  <a:gd name="connsiteY2" fmla="*/ 668743 h 668743"/>
                  <a:gd name="connsiteX3" fmla="*/ 0 w 6897508"/>
                  <a:gd name="connsiteY3" fmla="*/ 668743 h 668743"/>
                  <a:gd name="connsiteX4" fmla="*/ 0 w 6897508"/>
                  <a:gd name="connsiteY4" fmla="*/ 0 h 668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97508" h="668743">
                    <a:moveTo>
                      <a:pt x="0" y="0"/>
                    </a:moveTo>
                    <a:lnTo>
                      <a:pt x="6897508" y="0"/>
                    </a:lnTo>
                    <a:lnTo>
                      <a:pt x="6897508" y="668743"/>
                    </a:lnTo>
                    <a:lnTo>
                      <a:pt x="0" y="668743"/>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449710" tIns="91440" rIns="91440" bIns="91440" numCol="1" spcCol="1270" anchor="ctr" anchorCtr="0">
                <a:noAutofit/>
              </a:bodyPr>
              <a:lstStyle/>
              <a:p>
                <a:pPr marL="0" lvl="0" indent="0" algn="ctr" defTabSz="1600200">
                  <a:lnSpc>
                    <a:spcPct val="90000"/>
                  </a:lnSpc>
                  <a:spcBef>
                    <a:spcPct val="0"/>
                  </a:spcBef>
                  <a:spcAft>
                    <a:spcPct val="35000"/>
                  </a:spcAft>
                  <a:buNone/>
                </a:pPr>
                <a:r>
                  <a:rPr lang="en-US" sz="2600" b="1" kern="1200" dirty="0">
                    <a:latin typeface="Sakkal Majalla" panose="02000000000000000000" pitchFamily="2" charset="-78"/>
                    <a:cs typeface="Sakkal Majalla" panose="02000000000000000000" pitchFamily="2" charset="-78"/>
                  </a:rPr>
                  <a:t>Percentage</a:t>
                </a:r>
              </a:p>
            </p:txBody>
          </p:sp>
          <p:sp>
            <p:nvSpPr>
              <p:cNvPr id="16" name="Oval 15">
                <a:extLst>
                  <a:ext uri="{FF2B5EF4-FFF2-40B4-BE49-F238E27FC236}">
                    <a16:creationId xmlns:a16="http://schemas.microsoft.com/office/drawing/2014/main" id="{E6B68299-C7F7-0388-802D-DA4D71D6831F}"/>
                  </a:ext>
                </a:extLst>
              </p:cNvPr>
              <p:cNvSpPr/>
              <p:nvPr/>
            </p:nvSpPr>
            <p:spPr>
              <a:xfrm>
                <a:off x="5130124" y="3248365"/>
                <a:ext cx="612515" cy="708204"/>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SA" sz="2600"/>
              </a:p>
            </p:txBody>
          </p:sp>
        </p:grpSp>
        <p:grpSp>
          <p:nvGrpSpPr>
            <p:cNvPr id="17" name="Group 16">
              <a:extLst>
                <a:ext uri="{FF2B5EF4-FFF2-40B4-BE49-F238E27FC236}">
                  <a16:creationId xmlns:a16="http://schemas.microsoft.com/office/drawing/2014/main" id="{C8479E0B-D822-0654-C791-19E651D529EC}"/>
                </a:ext>
              </a:extLst>
            </p:cNvPr>
            <p:cNvGrpSpPr/>
            <p:nvPr/>
          </p:nvGrpSpPr>
          <p:grpSpPr>
            <a:xfrm>
              <a:off x="7300129" y="4401696"/>
              <a:ext cx="3939372" cy="708204"/>
              <a:chOff x="5022356" y="4097939"/>
              <a:chExt cx="6379579" cy="708204"/>
            </a:xfrm>
          </p:grpSpPr>
          <p:sp>
            <p:nvSpPr>
              <p:cNvPr id="18" name="Freeform: Shape 18">
                <a:extLst>
                  <a:ext uri="{FF2B5EF4-FFF2-40B4-BE49-F238E27FC236}">
                    <a16:creationId xmlns:a16="http://schemas.microsoft.com/office/drawing/2014/main" id="{372A3633-576D-A18B-E76C-A94A745334F2}"/>
                  </a:ext>
                </a:extLst>
              </p:cNvPr>
              <p:cNvSpPr/>
              <p:nvPr/>
            </p:nvSpPr>
            <p:spPr>
              <a:xfrm>
                <a:off x="5328614" y="4117669"/>
                <a:ext cx="6073321" cy="668743"/>
              </a:xfrm>
              <a:custGeom>
                <a:avLst/>
                <a:gdLst>
                  <a:gd name="connsiteX0" fmla="*/ 0 w 7022112"/>
                  <a:gd name="connsiteY0" fmla="*/ 0 h 668743"/>
                  <a:gd name="connsiteX1" fmla="*/ 7022112 w 7022112"/>
                  <a:gd name="connsiteY1" fmla="*/ 0 h 668743"/>
                  <a:gd name="connsiteX2" fmla="*/ 7022112 w 7022112"/>
                  <a:gd name="connsiteY2" fmla="*/ 668743 h 668743"/>
                  <a:gd name="connsiteX3" fmla="*/ 0 w 7022112"/>
                  <a:gd name="connsiteY3" fmla="*/ 668743 h 668743"/>
                  <a:gd name="connsiteX4" fmla="*/ 0 w 7022112"/>
                  <a:gd name="connsiteY4" fmla="*/ 0 h 668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22112" h="668743">
                    <a:moveTo>
                      <a:pt x="0" y="0"/>
                    </a:moveTo>
                    <a:lnTo>
                      <a:pt x="7022112" y="0"/>
                    </a:lnTo>
                    <a:lnTo>
                      <a:pt x="7022112" y="668743"/>
                    </a:lnTo>
                    <a:lnTo>
                      <a:pt x="0" y="668743"/>
                    </a:lnTo>
                    <a:lnTo>
                      <a:pt x="0" y="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49710" tIns="91440" rIns="91440" bIns="91440" numCol="1" spcCol="1270" anchor="ctr" anchorCtr="0">
                <a:noAutofit/>
              </a:bodyPr>
              <a:lstStyle/>
              <a:p>
                <a:pPr marL="0" lvl="0" indent="0" algn="ctr" defTabSz="1600200">
                  <a:lnSpc>
                    <a:spcPct val="90000"/>
                  </a:lnSpc>
                  <a:spcBef>
                    <a:spcPct val="0"/>
                  </a:spcBef>
                  <a:spcAft>
                    <a:spcPct val="35000"/>
                  </a:spcAft>
                  <a:buNone/>
                </a:pPr>
                <a:r>
                  <a:rPr lang="en-US" sz="2600" b="1" dirty="0">
                    <a:latin typeface="Sakkal Majalla" panose="02000000000000000000" pitchFamily="2" charset="-78"/>
                    <a:cs typeface="Sakkal Majalla" panose="02000000000000000000" pitchFamily="2" charset="-78"/>
                  </a:rPr>
                  <a:t>Ordinal</a:t>
                </a:r>
                <a:endParaRPr lang="en-US" sz="2600" b="0" kern="1200" baseline="30000" dirty="0">
                  <a:latin typeface="Sakkal Majalla" panose="02000000000000000000" pitchFamily="2" charset="-78"/>
                  <a:cs typeface="Sakkal Majalla" panose="02000000000000000000" pitchFamily="2" charset="-78"/>
                </a:endParaRPr>
              </a:p>
            </p:txBody>
          </p:sp>
          <p:sp>
            <p:nvSpPr>
              <p:cNvPr id="19" name="Oval 18">
                <a:extLst>
                  <a:ext uri="{FF2B5EF4-FFF2-40B4-BE49-F238E27FC236}">
                    <a16:creationId xmlns:a16="http://schemas.microsoft.com/office/drawing/2014/main" id="{F4D85371-362D-2D02-76C7-7EEA73F6B3A3}"/>
                  </a:ext>
                </a:extLst>
              </p:cNvPr>
              <p:cNvSpPr/>
              <p:nvPr/>
            </p:nvSpPr>
            <p:spPr>
              <a:xfrm>
                <a:off x="5022356" y="4097939"/>
                <a:ext cx="612515" cy="708204"/>
              </a:xfrm>
              <a:prstGeom prst="ellipse">
                <a:avLst/>
              </a:prstGeom>
            </p:spPr>
            <p:style>
              <a:lnRef idx="2">
                <a:schemeClr val="accent5">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SA" sz="2600"/>
              </a:p>
            </p:txBody>
          </p:sp>
        </p:grpSp>
        <p:grpSp>
          <p:nvGrpSpPr>
            <p:cNvPr id="20" name="Group 19">
              <a:extLst>
                <a:ext uri="{FF2B5EF4-FFF2-40B4-BE49-F238E27FC236}">
                  <a16:creationId xmlns:a16="http://schemas.microsoft.com/office/drawing/2014/main" id="{72A49BFA-7870-699C-9F23-C053D0813024}"/>
                </a:ext>
              </a:extLst>
            </p:cNvPr>
            <p:cNvGrpSpPr/>
            <p:nvPr/>
          </p:nvGrpSpPr>
          <p:grpSpPr>
            <a:xfrm>
              <a:off x="7300129" y="5251269"/>
              <a:ext cx="3939372" cy="708204"/>
              <a:chOff x="4671228" y="4947512"/>
              <a:chExt cx="6730707" cy="708204"/>
            </a:xfrm>
          </p:grpSpPr>
          <p:sp>
            <p:nvSpPr>
              <p:cNvPr id="21" name="Freeform: Shape 21">
                <a:extLst>
                  <a:ext uri="{FF2B5EF4-FFF2-40B4-BE49-F238E27FC236}">
                    <a16:creationId xmlns:a16="http://schemas.microsoft.com/office/drawing/2014/main" id="{7F5BA24B-49BE-2DA0-9EAD-A98006CBB4C5}"/>
                  </a:ext>
                </a:extLst>
              </p:cNvPr>
              <p:cNvSpPr/>
              <p:nvPr/>
            </p:nvSpPr>
            <p:spPr>
              <a:xfrm>
                <a:off x="4977486" y="4967243"/>
                <a:ext cx="6424449" cy="668743"/>
              </a:xfrm>
              <a:custGeom>
                <a:avLst/>
                <a:gdLst>
                  <a:gd name="connsiteX0" fmla="*/ 0 w 7428095"/>
                  <a:gd name="connsiteY0" fmla="*/ 0 h 668743"/>
                  <a:gd name="connsiteX1" fmla="*/ 7428095 w 7428095"/>
                  <a:gd name="connsiteY1" fmla="*/ 0 h 668743"/>
                  <a:gd name="connsiteX2" fmla="*/ 7428095 w 7428095"/>
                  <a:gd name="connsiteY2" fmla="*/ 668743 h 668743"/>
                  <a:gd name="connsiteX3" fmla="*/ 0 w 7428095"/>
                  <a:gd name="connsiteY3" fmla="*/ 668743 h 668743"/>
                  <a:gd name="connsiteX4" fmla="*/ 0 w 7428095"/>
                  <a:gd name="connsiteY4" fmla="*/ 0 h 668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8095" h="668743">
                    <a:moveTo>
                      <a:pt x="0" y="0"/>
                    </a:moveTo>
                    <a:lnTo>
                      <a:pt x="7428095" y="0"/>
                    </a:lnTo>
                    <a:lnTo>
                      <a:pt x="7428095" y="668743"/>
                    </a:lnTo>
                    <a:lnTo>
                      <a:pt x="0" y="668743"/>
                    </a:lnTo>
                    <a:lnTo>
                      <a:pt x="0" y="0"/>
                    </a:lnTo>
                    <a:close/>
                  </a:path>
                </a:pathLst>
              </a:custGeom>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449710" tIns="91440" rIns="91440" bIns="91440" numCol="1" spcCol="1270" anchor="ctr" anchorCtr="0">
                <a:noAutofit/>
              </a:bodyPr>
              <a:lstStyle/>
              <a:p>
                <a:pPr marL="0" lvl="0" indent="0" algn="ctr" defTabSz="1600200">
                  <a:lnSpc>
                    <a:spcPct val="90000"/>
                  </a:lnSpc>
                  <a:spcBef>
                    <a:spcPct val="0"/>
                  </a:spcBef>
                  <a:spcAft>
                    <a:spcPct val="35000"/>
                  </a:spcAft>
                  <a:buNone/>
                </a:pPr>
                <a:r>
                  <a:rPr lang="en-US" sz="2600" b="1" dirty="0">
                    <a:latin typeface="Sakkal Majalla" panose="02000000000000000000" pitchFamily="2" charset="-78"/>
                    <a:cs typeface="Sakkal Majalla" panose="02000000000000000000" pitchFamily="2" charset="-78"/>
                  </a:rPr>
                  <a:t>Classification</a:t>
                </a:r>
                <a:endParaRPr lang="en-US" sz="2600" b="0" kern="1200" dirty="0">
                  <a:latin typeface="Sakkal Majalla" panose="02000000000000000000" pitchFamily="2" charset="-78"/>
                  <a:cs typeface="Sakkal Majalla" panose="02000000000000000000" pitchFamily="2" charset="-78"/>
                </a:endParaRPr>
              </a:p>
            </p:txBody>
          </p:sp>
          <p:sp>
            <p:nvSpPr>
              <p:cNvPr id="22" name="Oval 21">
                <a:extLst>
                  <a:ext uri="{FF2B5EF4-FFF2-40B4-BE49-F238E27FC236}">
                    <a16:creationId xmlns:a16="http://schemas.microsoft.com/office/drawing/2014/main" id="{32D2181B-79A1-92F5-DE63-2C84A0A1C539}"/>
                  </a:ext>
                </a:extLst>
              </p:cNvPr>
              <p:cNvSpPr/>
              <p:nvPr/>
            </p:nvSpPr>
            <p:spPr>
              <a:xfrm>
                <a:off x="4671228" y="4947512"/>
                <a:ext cx="612515" cy="708204"/>
              </a:xfrm>
              <a:prstGeom prst="ellipse">
                <a:avLst/>
              </a:prstGeom>
            </p:spPr>
            <p:style>
              <a:lnRef idx="2">
                <a:schemeClr val="accent6">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SA" sz="2600"/>
              </a:p>
            </p:txBody>
          </p:sp>
        </p:grpSp>
      </p:grpSp>
      <p:sp>
        <p:nvSpPr>
          <p:cNvPr id="26" name="TextBox 25">
            <a:extLst>
              <a:ext uri="{FF2B5EF4-FFF2-40B4-BE49-F238E27FC236}">
                <a16:creationId xmlns:a16="http://schemas.microsoft.com/office/drawing/2014/main" id="{1247F561-E35D-A512-E066-4771FAA8E5F1}"/>
              </a:ext>
            </a:extLst>
          </p:cNvPr>
          <p:cNvSpPr txBox="1"/>
          <p:nvPr/>
        </p:nvSpPr>
        <p:spPr>
          <a:xfrm>
            <a:off x="942307" y="2684346"/>
            <a:ext cx="6465102" cy="327628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000" dirty="0">
                <a:latin typeface="__fkGroteskNeue_598ab8"/>
              </a:rPr>
              <a:t>KPIs come in various forms, including numbers, ratios, percentages, ordinal values, or even classification. </a:t>
            </a:r>
          </a:p>
          <a:p>
            <a:pPr marL="285750" indent="-285750" algn="just">
              <a:lnSpc>
                <a:spcPct val="150000"/>
              </a:lnSpc>
              <a:buFont typeface="Arial" panose="020B0604020202020204" pitchFamily="34" charset="0"/>
              <a:buChar char="•"/>
            </a:pPr>
            <a:r>
              <a:rPr lang="en-US" sz="2000" dirty="0">
                <a:latin typeface="__fkGroteskNeue_598ab8"/>
              </a:rPr>
              <a:t>Therefore, choosing the appropriate format is crucial to track the progress towards strategic and operational objectives. </a:t>
            </a:r>
          </a:p>
          <a:p>
            <a:pPr marL="285750" indent="-285750" algn="just">
              <a:lnSpc>
                <a:spcPct val="150000"/>
              </a:lnSpc>
              <a:buFont typeface="Arial" panose="020B0604020202020204" pitchFamily="34" charset="0"/>
              <a:buChar char="•"/>
            </a:pPr>
            <a:r>
              <a:rPr lang="en-US" sz="2000" dirty="0">
                <a:latin typeface="__fkGroteskNeue_598ab8"/>
              </a:rPr>
              <a:t>An objective can be measured with more than one form, if necessary. </a:t>
            </a:r>
          </a:p>
        </p:txBody>
      </p:sp>
      <p:sp>
        <p:nvSpPr>
          <p:cNvPr id="27" name="TextBox 26">
            <a:extLst>
              <a:ext uri="{FF2B5EF4-FFF2-40B4-BE49-F238E27FC236}">
                <a16:creationId xmlns:a16="http://schemas.microsoft.com/office/drawing/2014/main" id="{232E6702-13B6-7FDF-47F3-E7B5C0C5C082}"/>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3110862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83669-E5D3-310D-8E1B-9D3341CA0C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4722D1-CA01-6EB8-F976-868CF9C7DC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43E7746-CC8F-2DB4-0AA6-79566E898445}"/>
              </a:ext>
            </a:extLst>
          </p:cNvPr>
          <p:cNvSpPr txBox="1"/>
          <p:nvPr/>
        </p:nvSpPr>
        <p:spPr>
          <a:xfrm>
            <a:off x="942309" y="2084931"/>
            <a:ext cx="7607970" cy="3830279"/>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Types of KPIs: </a:t>
            </a:r>
          </a:p>
          <a:p>
            <a:pPr marL="285750" indent="-285750" algn="just">
              <a:lnSpc>
                <a:spcPct val="150000"/>
              </a:lnSpc>
              <a:buFont typeface="Arial" panose="020B0604020202020204" pitchFamily="34" charset="0"/>
              <a:buChar char="•"/>
            </a:pPr>
            <a:r>
              <a:rPr lang="en-US" sz="2000" dirty="0">
                <a:latin typeface="__fkGroteskNeue_598ab8"/>
              </a:rPr>
              <a:t>KPIs </a:t>
            </a:r>
            <a:r>
              <a:rPr lang="en-US" sz="2000" b="0" i="0" u="none" strike="noStrike" dirty="0">
                <a:effectLst/>
                <a:latin typeface="__fkGroteskNeue_598ab8"/>
              </a:rPr>
              <a:t>can be categorized into various types based on their characteristics and applications.</a:t>
            </a:r>
          </a:p>
          <a:p>
            <a:pPr marL="285750" indent="-285750" algn="just">
              <a:lnSpc>
                <a:spcPct val="150000"/>
              </a:lnSpc>
              <a:buFont typeface="Arial" panose="020B0604020202020204" pitchFamily="34" charset="0"/>
              <a:buChar char="•"/>
            </a:pPr>
            <a:r>
              <a:rPr lang="en-US" sz="2000" dirty="0">
                <a:latin typeface="__fkGroteskNeue_598ab8"/>
              </a:rPr>
              <a:t>Each category has been defined from a different perspective/view. </a:t>
            </a:r>
          </a:p>
          <a:p>
            <a:pPr marL="285750" indent="-285750" algn="just">
              <a:lnSpc>
                <a:spcPct val="150000"/>
              </a:lnSpc>
              <a:buFont typeface="Arial" panose="020B0604020202020204" pitchFamily="34" charset="0"/>
              <a:buChar char="•"/>
            </a:pPr>
            <a:r>
              <a:rPr lang="en-US" sz="2000" dirty="0">
                <a:latin typeface="__fkGroteskNeue_598ab8"/>
              </a:rPr>
              <a:t>Each category has its own characteristics, time frame, and level of business that is likely to use it. </a:t>
            </a:r>
          </a:p>
          <a:p>
            <a:pPr marL="285750" indent="-285750" algn="just">
              <a:lnSpc>
                <a:spcPct val="150000"/>
              </a:lnSpc>
              <a:buFont typeface="Arial" panose="020B0604020202020204" pitchFamily="34" charset="0"/>
              <a:buChar char="•"/>
            </a:pPr>
            <a:r>
              <a:rPr lang="en-US" sz="2000" dirty="0">
                <a:latin typeface="__fkGroteskNeue_598ab8"/>
              </a:rPr>
              <a:t>Different KPIs may also be used by different departments within the same business.</a:t>
            </a:r>
          </a:p>
        </p:txBody>
      </p:sp>
      <p:pic>
        <p:nvPicPr>
          <p:cNvPr id="7" name="Graphic 21">
            <a:extLst>
              <a:ext uri="{FF2B5EF4-FFF2-40B4-BE49-F238E27FC236}">
                <a16:creationId xmlns:a16="http://schemas.microsoft.com/office/drawing/2014/main" id="{DE15670A-A5BA-8460-343A-BAC8AFD9D8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377A459-86BA-050D-C6A6-404A2E1B09C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6AA17B1-0BD1-774A-1F25-837711A7EA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C78D94C-BBAD-1BEB-6ED2-CD1A05415BA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D77D180-217B-7B33-7261-552B009A28B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pic>
        <p:nvPicPr>
          <p:cNvPr id="4098" name="Picture 2" descr="KPI abstract concept illustration">
            <a:extLst>
              <a:ext uri="{FF2B5EF4-FFF2-40B4-BE49-F238E27FC236}">
                <a16:creationId xmlns:a16="http://schemas.microsoft.com/office/drawing/2014/main" id="{C193589F-3092-30BB-46A8-68DAE51851B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883" t="11695" r="8307" b="8360"/>
          <a:stretch/>
        </p:blipFill>
        <p:spPr bwMode="auto">
          <a:xfrm>
            <a:off x="8550279" y="3429000"/>
            <a:ext cx="2684898" cy="256107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C490D13-EE94-EEF7-AFE8-1BF05A674550}"/>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422518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2AB4B-B432-0820-42EB-00DF9944A0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B1ACAE-72EE-CE8A-C935-9DBCDD33E5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DF3C6468-3E42-9AB4-B7BF-F08437D0B730}"/>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46D3DCB4-11B2-E68B-8C5A-385900FC6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382AC86-F159-5DFB-E060-01D95C2A82E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2B5A69E-F3EE-2ABB-8420-EBEC01ACBA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C170F90-68C4-AF9B-C443-B8445E9B24E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2567B78-C855-E262-4F59-F916EA29934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Rounded Rectangle 2">
            <a:extLst>
              <a:ext uri="{FF2B5EF4-FFF2-40B4-BE49-F238E27FC236}">
                <a16:creationId xmlns:a16="http://schemas.microsoft.com/office/drawing/2014/main" id="{95F2CED9-F942-D20B-98B6-289C1C7C5E35}"/>
              </a:ext>
            </a:extLst>
          </p:cNvPr>
          <p:cNvSpPr/>
          <p:nvPr/>
        </p:nvSpPr>
        <p:spPr>
          <a:xfrm>
            <a:off x="4429684" y="2951036"/>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Operational </a:t>
            </a:r>
          </a:p>
        </p:txBody>
      </p:sp>
      <p:sp>
        <p:nvSpPr>
          <p:cNvPr id="8" name="Rounded Rectangle 7">
            <a:extLst>
              <a:ext uri="{FF2B5EF4-FFF2-40B4-BE49-F238E27FC236}">
                <a16:creationId xmlns:a16="http://schemas.microsoft.com/office/drawing/2014/main" id="{1C1B3612-A98A-2302-B2A1-7FD4C3082847}"/>
              </a:ext>
            </a:extLst>
          </p:cNvPr>
          <p:cNvSpPr/>
          <p:nvPr/>
        </p:nvSpPr>
        <p:spPr>
          <a:xfrm>
            <a:off x="4429682" y="3701135"/>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Projects </a:t>
            </a:r>
          </a:p>
        </p:txBody>
      </p:sp>
      <p:sp>
        <p:nvSpPr>
          <p:cNvPr id="9" name="Rounded Rectangle 8">
            <a:extLst>
              <a:ext uri="{FF2B5EF4-FFF2-40B4-BE49-F238E27FC236}">
                <a16:creationId xmlns:a16="http://schemas.microsoft.com/office/drawing/2014/main" id="{2008B0B2-6C2F-6130-C0F3-069626F6DFB6}"/>
              </a:ext>
            </a:extLst>
          </p:cNvPr>
          <p:cNvSpPr/>
          <p:nvPr/>
        </p:nvSpPr>
        <p:spPr>
          <a:xfrm>
            <a:off x="4429683" y="2201537"/>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Strategic </a:t>
            </a:r>
          </a:p>
        </p:txBody>
      </p:sp>
      <p:sp>
        <p:nvSpPr>
          <p:cNvPr id="11" name="Rounded Rectangle 10">
            <a:extLst>
              <a:ext uri="{FF2B5EF4-FFF2-40B4-BE49-F238E27FC236}">
                <a16:creationId xmlns:a16="http://schemas.microsoft.com/office/drawing/2014/main" id="{020965B7-AC28-4292-0ACC-2E5DE9B4555C}"/>
              </a:ext>
            </a:extLst>
          </p:cNvPr>
          <p:cNvSpPr/>
          <p:nvPr/>
        </p:nvSpPr>
        <p:spPr>
          <a:xfrm>
            <a:off x="4429681" y="4451234"/>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Employees</a:t>
            </a:r>
          </a:p>
        </p:txBody>
      </p:sp>
      <p:sp>
        <p:nvSpPr>
          <p:cNvPr id="12" name="TextBox 11">
            <a:extLst>
              <a:ext uri="{FF2B5EF4-FFF2-40B4-BE49-F238E27FC236}">
                <a16:creationId xmlns:a16="http://schemas.microsoft.com/office/drawing/2014/main" id="{BE9CF541-8FA0-497C-4F4F-F161E2FEFF82}"/>
              </a:ext>
            </a:extLst>
          </p:cNvPr>
          <p:cNvSpPr txBox="1"/>
          <p:nvPr/>
        </p:nvSpPr>
        <p:spPr>
          <a:xfrm>
            <a:off x="1252276" y="3534775"/>
            <a:ext cx="2188978" cy="1318181"/>
          </a:xfrm>
          <a:prstGeom prst="rect">
            <a:avLst/>
          </a:prstGeom>
          <a:noFill/>
        </p:spPr>
        <p:txBody>
          <a:bodyPr wrap="square" lIns="91440" tIns="45720" rIns="91440" bIns="45720" rtlCol="0" anchor="t">
            <a:spAutoFit/>
          </a:bodyPr>
          <a:lstStyle/>
          <a:p>
            <a:pPr algn="ctr">
              <a:lnSpc>
                <a:spcPct val="150000"/>
              </a:lnSpc>
            </a:pPr>
            <a:r>
              <a:rPr lang="en-US" sz="2800" b="1" dirty="0">
                <a:solidFill>
                  <a:schemeClr val="tx1">
                    <a:lumMod val="65000"/>
                    <a:lumOff val="35000"/>
                  </a:schemeClr>
                </a:solidFill>
                <a:latin typeface="__fkGroteskNeue_598ab8"/>
              </a:rPr>
              <a:t>Classification 1</a:t>
            </a:r>
          </a:p>
        </p:txBody>
      </p:sp>
      <p:sp>
        <p:nvSpPr>
          <p:cNvPr id="13" name="Rounded Rectangle 12">
            <a:extLst>
              <a:ext uri="{FF2B5EF4-FFF2-40B4-BE49-F238E27FC236}">
                <a16:creationId xmlns:a16="http://schemas.microsoft.com/office/drawing/2014/main" id="{CC02165C-3FFD-4D44-D78B-F710EF508C81}"/>
              </a:ext>
            </a:extLst>
          </p:cNvPr>
          <p:cNvSpPr/>
          <p:nvPr/>
        </p:nvSpPr>
        <p:spPr>
          <a:xfrm>
            <a:off x="4429681" y="5201333"/>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Risks</a:t>
            </a:r>
          </a:p>
        </p:txBody>
      </p:sp>
      <p:sp>
        <p:nvSpPr>
          <p:cNvPr id="14" name="TextBox 13">
            <a:extLst>
              <a:ext uri="{FF2B5EF4-FFF2-40B4-BE49-F238E27FC236}">
                <a16:creationId xmlns:a16="http://schemas.microsoft.com/office/drawing/2014/main" id="{6B6C76AA-F17C-AC7A-AB3C-E96BF2192F93}"/>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458743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B9539F-46E0-BF7A-9DA5-B4DCABCF2B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5AE5F3-0F23-0EDF-67CE-4082234A2F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BA601C0F-6BB7-EB52-506B-7BA5806973D7}"/>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4E8F4B53-1D8E-AA0F-A947-CFC028A883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4A6141A-E4B0-FCD4-A4DA-09E74CC342E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9370F35-714D-B511-011A-F17733341E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F35FB8E-DB33-C420-568E-6E773ABD377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B829AA6-B722-0A57-3AC8-2130A1DB3C0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2" name="TextBox 11">
            <a:extLst>
              <a:ext uri="{FF2B5EF4-FFF2-40B4-BE49-F238E27FC236}">
                <a16:creationId xmlns:a16="http://schemas.microsoft.com/office/drawing/2014/main" id="{E58A8048-0099-0142-6AD2-7E551644A35F}"/>
              </a:ext>
            </a:extLst>
          </p:cNvPr>
          <p:cNvSpPr txBox="1"/>
          <p:nvPr/>
        </p:nvSpPr>
        <p:spPr>
          <a:xfrm>
            <a:off x="1021597" y="3211610"/>
            <a:ext cx="10148806" cy="1327736"/>
          </a:xfrm>
          <a:prstGeom prst="rect">
            <a:avLst/>
          </a:prstGeom>
          <a:noFill/>
        </p:spPr>
        <p:txBody>
          <a:bodyPr wrap="square" lIns="91440" tIns="45720" rIns="91440" bIns="45720" rtlCol="0" anchor="t">
            <a:spAutoFit/>
          </a:bodyPr>
          <a:lstStyle/>
          <a:p>
            <a:pPr algn="ctr">
              <a:lnSpc>
                <a:spcPct val="150000"/>
              </a:lnSpc>
            </a:pPr>
            <a:r>
              <a:rPr lang="en-US" sz="3200" b="1" dirty="0">
                <a:solidFill>
                  <a:schemeClr val="tx1">
                    <a:lumMod val="65000"/>
                    <a:lumOff val="35000"/>
                  </a:schemeClr>
                </a:solidFill>
                <a:latin typeface="__fkGroteskNeue_598ab8"/>
              </a:rPr>
              <a:t>Exercise:</a:t>
            </a:r>
          </a:p>
          <a:p>
            <a:pPr algn="ctr">
              <a:lnSpc>
                <a:spcPct val="150000"/>
              </a:lnSpc>
            </a:pPr>
            <a:r>
              <a:rPr lang="en-US" sz="2400" dirty="0">
                <a:solidFill>
                  <a:schemeClr val="tx1">
                    <a:lumMod val="65000"/>
                    <a:lumOff val="35000"/>
                  </a:schemeClr>
                </a:solidFill>
                <a:latin typeface="__fkGroteskNeue_598ab8"/>
              </a:rPr>
              <a:t>Give an example for each of the previously mentioned classifications.</a:t>
            </a:r>
          </a:p>
        </p:txBody>
      </p:sp>
      <p:sp>
        <p:nvSpPr>
          <p:cNvPr id="14" name="TextBox 13">
            <a:extLst>
              <a:ext uri="{FF2B5EF4-FFF2-40B4-BE49-F238E27FC236}">
                <a16:creationId xmlns:a16="http://schemas.microsoft.com/office/drawing/2014/main" id="{C34B6DD7-2537-D27D-DAAD-EE39D8A30BC1}"/>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689440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E8E634-4820-5C9B-5853-9406750F12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CE7D5F-1360-81B2-9656-B9F9C427BFC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6B5AC9BF-FAB5-03D6-B1FC-0F4444ED6529}"/>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7C2F0AD9-5432-46FC-6EA9-9A64ED4150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7DE62EC-B91F-E758-043E-963A3DCC1F9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419B220-C428-6B50-D9AB-211A61BD36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3D1F734-5387-1725-F0A0-F1EDFFD7521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87A5A81-AA0E-F5CE-2211-BD1FE066A7F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Rounded Rectangle 2">
            <a:extLst>
              <a:ext uri="{FF2B5EF4-FFF2-40B4-BE49-F238E27FC236}">
                <a16:creationId xmlns:a16="http://schemas.microsoft.com/office/drawing/2014/main" id="{17635AEF-9893-A029-28BD-2AFAC104A0E1}"/>
              </a:ext>
            </a:extLst>
          </p:cNvPr>
          <p:cNvSpPr/>
          <p:nvPr/>
        </p:nvSpPr>
        <p:spPr>
          <a:xfrm>
            <a:off x="4429684" y="2610072"/>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Key Results Indicators</a:t>
            </a:r>
          </a:p>
        </p:txBody>
      </p:sp>
      <p:sp>
        <p:nvSpPr>
          <p:cNvPr id="8" name="Rounded Rectangle 7">
            <a:extLst>
              <a:ext uri="{FF2B5EF4-FFF2-40B4-BE49-F238E27FC236}">
                <a16:creationId xmlns:a16="http://schemas.microsoft.com/office/drawing/2014/main" id="{0A9670C7-6387-1B15-40A9-BD3F0E5225CB}"/>
              </a:ext>
            </a:extLst>
          </p:cNvPr>
          <p:cNvSpPr/>
          <p:nvPr/>
        </p:nvSpPr>
        <p:spPr>
          <a:xfrm>
            <a:off x="4429682" y="3360171"/>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Results Indicators</a:t>
            </a:r>
          </a:p>
        </p:txBody>
      </p:sp>
      <p:sp>
        <p:nvSpPr>
          <p:cNvPr id="11" name="Rounded Rectangle 10">
            <a:extLst>
              <a:ext uri="{FF2B5EF4-FFF2-40B4-BE49-F238E27FC236}">
                <a16:creationId xmlns:a16="http://schemas.microsoft.com/office/drawing/2014/main" id="{1FDD7E79-92D8-429D-18B5-B31F0ABC081B}"/>
              </a:ext>
            </a:extLst>
          </p:cNvPr>
          <p:cNvSpPr/>
          <p:nvPr/>
        </p:nvSpPr>
        <p:spPr>
          <a:xfrm>
            <a:off x="4429681" y="4110270"/>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Performance Indicators</a:t>
            </a:r>
          </a:p>
        </p:txBody>
      </p:sp>
      <p:sp>
        <p:nvSpPr>
          <p:cNvPr id="12" name="TextBox 11">
            <a:extLst>
              <a:ext uri="{FF2B5EF4-FFF2-40B4-BE49-F238E27FC236}">
                <a16:creationId xmlns:a16="http://schemas.microsoft.com/office/drawing/2014/main" id="{C10F5C64-4705-81F2-977C-C319A35C2F72}"/>
              </a:ext>
            </a:extLst>
          </p:cNvPr>
          <p:cNvSpPr txBox="1"/>
          <p:nvPr/>
        </p:nvSpPr>
        <p:spPr>
          <a:xfrm>
            <a:off x="1252276" y="3534775"/>
            <a:ext cx="2188978" cy="1318181"/>
          </a:xfrm>
          <a:prstGeom prst="rect">
            <a:avLst/>
          </a:prstGeom>
          <a:noFill/>
        </p:spPr>
        <p:txBody>
          <a:bodyPr wrap="square" lIns="91440" tIns="45720" rIns="91440" bIns="45720" rtlCol="0" anchor="t">
            <a:spAutoFit/>
          </a:bodyPr>
          <a:lstStyle/>
          <a:p>
            <a:pPr algn="ctr">
              <a:lnSpc>
                <a:spcPct val="150000"/>
              </a:lnSpc>
            </a:pPr>
            <a:r>
              <a:rPr lang="en-US" sz="2800" b="1" dirty="0">
                <a:solidFill>
                  <a:schemeClr val="tx1">
                    <a:lumMod val="65000"/>
                    <a:lumOff val="35000"/>
                  </a:schemeClr>
                </a:solidFill>
                <a:latin typeface="__fkGroteskNeue_598ab8"/>
              </a:rPr>
              <a:t>Classification 2</a:t>
            </a:r>
          </a:p>
        </p:txBody>
      </p:sp>
      <p:sp>
        <p:nvSpPr>
          <p:cNvPr id="13" name="Rounded Rectangle 12">
            <a:extLst>
              <a:ext uri="{FF2B5EF4-FFF2-40B4-BE49-F238E27FC236}">
                <a16:creationId xmlns:a16="http://schemas.microsoft.com/office/drawing/2014/main" id="{7CD0A35A-A91C-0F10-7762-89AC1E15F36F}"/>
              </a:ext>
            </a:extLst>
          </p:cNvPr>
          <p:cNvSpPr/>
          <p:nvPr/>
        </p:nvSpPr>
        <p:spPr>
          <a:xfrm>
            <a:off x="4429681" y="4860369"/>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Key Performance Indicators</a:t>
            </a:r>
          </a:p>
        </p:txBody>
      </p:sp>
      <p:sp>
        <p:nvSpPr>
          <p:cNvPr id="14" name="TextBox 13">
            <a:extLst>
              <a:ext uri="{FF2B5EF4-FFF2-40B4-BE49-F238E27FC236}">
                <a16:creationId xmlns:a16="http://schemas.microsoft.com/office/drawing/2014/main" id="{F808B000-B8FA-3B80-F185-7644BCFF14DC}"/>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496832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D1D9C-4152-8A46-3416-24A88DC0FB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B9A5B7-9006-C55B-A11E-199CEFF4EC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27A20B41-4A08-F25B-F199-5387611B95F8}"/>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F97B3F87-AD82-2D80-6BF5-7416BA544F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3D77513-1A3D-FA4D-F3F4-6D6204BBDB7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C12434D-70BD-D55C-A6B1-461A92F91B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B255AA1-1339-0022-30C4-9E460C8173C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A0DE1D9-9AFE-F183-594C-E92B2BFE879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2" name="TextBox 11">
            <a:extLst>
              <a:ext uri="{FF2B5EF4-FFF2-40B4-BE49-F238E27FC236}">
                <a16:creationId xmlns:a16="http://schemas.microsoft.com/office/drawing/2014/main" id="{91C838E9-9909-4D6C-A8F7-05F590E255D0}"/>
              </a:ext>
            </a:extLst>
          </p:cNvPr>
          <p:cNvSpPr txBox="1"/>
          <p:nvPr/>
        </p:nvSpPr>
        <p:spPr>
          <a:xfrm>
            <a:off x="1021597" y="3211610"/>
            <a:ext cx="10148806" cy="1327736"/>
          </a:xfrm>
          <a:prstGeom prst="rect">
            <a:avLst/>
          </a:prstGeom>
          <a:noFill/>
        </p:spPr>
        <p:txBody>
          <a:bodyPr wrap="square" lIns="91440" tIns="45720" rIns="91440" bIns="45720" rtlCol="0" anchor="t">
            <a:spAutoFit/>
          </a:bodyPr>
          <a:lstStyle/>
          <a:p>
            <a:pPr algn="ctr">
              <a:lnSpc>
                <a:spcPct val="150000"/>
              </a:lnSpc>
            </a:pPr>
            <a:r>
              <a:rPr lang="en-US" sz="3200" b="1" dirty="0">
                <a:solidFill>
                  <a:schemeClr val="tx1">
                    <a:lumMod val="65000"/>
                    <a:lumOff val="35000"/>
                  </a:schemeClr>
                </a:solidFill>
                <a:latin typeface="__fkGroteskNeue_598ab8"/>
              </a:rPr>
              <a:t>Exercise:</a:t>
            </a:r>
          </a:p>
          <a:p>
            <a:pPr algn="ctr">
              <a:lnSpc>
                <a:spcPct val="150000"/>
              </a:lnSpc>
            </a:pPr>
            <a:r>
              <a:rPr lang="en-US" sz="2400" dirty="0">
                <a:solidFill>
                  <a:schemeClr val="tx1">
                    <a:lumMod val="65000"/>
                    <a:lumOff val="35000"/>
                  </a:schemeClr>
                </a:solidFill>
                <a:latin typeface="__fkGroteskNeue_598ab8"/>
              </a:rPr>
              <a:t>Give an example for each of the previously mentioned classifications. </a:t>
            </a:r>
          </a:p>
        </p:txBody>
      </p:sp>
      <p:sp>
        <p:nvSpPr>
          <p:cNvPr id="3" name="TextBox 2">
            <a:extLst>
              <a:ext uri="{FF2B5EF4-FFF2-40B4-BE49-F238E27FC236}">
                <a16:creationId xmlns:a16="http://schemas.microsoft.com/office/drawing/2014/main" id="{C08E8D03-4244-13B4-A766-4ECFD2168E1D}"/>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389082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00882-049D-BC50-5CC0-7711A750B4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952B4D-8622-0AF4-88CE-847679983E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9D008DFB-F187-DEE6-CA83-C797377BE4F5}"/>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38DA20FA-EAD5-9FA1-B1FC-65011263B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0B48D42-0993-4D6B-57B6-FFB2B6F0C7F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75B7BD4-E4F1-2287-58A8-04EDC957E2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1E1BF12-7733-F394-CD07-6FBBAC792C9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6551172-3639-9338-9449-C61AFE3CB27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Rounded Rectangle 2">
            <a:extLst>
              <a:ext uri="{FF2B5EF4-FFF2-40B4-BE49-F238E27FC236}">
                <a16:creationId xmlns:a16="http://schemas.microsoft.com/office/drawing/2014/main" id="{6BD447BB-5EA3-45CD-EF57-733F824A9B19}"/>
              </a:ext>
            </a:extLst>
          </p:cNvPr>
          <p:cNvSpPr/>
          <p:nvPr/>
        </p:nvSpPr>
        <p:spPr>
          <a:xfrm>
            <a:off x="4429684" y="3261002"/>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Lagging</a:t>
            </a:r>
          </a:p>
        </p:txBody>
      </p:sp>
      <p:sp>
        <p:nvSpPr>
          <p:cNvPr id="8" name="Rounded Rectangle 7">
            <a:extLst>
              <a:ext uri="{FF2B5EF4-FFF2-40B4-BE49-F238E27FC236}">
                <a16:creationId xmlns:a16="http://schemas.microsoft.com/office/drawing/2014/main" id="{4F55070F-962E-5708-8DE5-75EA5D531286}"/>
              </a:ext>
            </a:extLst>
          </p:cNvPr>
          <p:cNvSpPr/>
          <p:nvPr/>
        </p:nvSpPr>
        <p:spPr>
          <a:xfrm>
            <a:off x="4429682" y="4011101"/>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Leading</a:t>
            </a:r>
          </a:p>
        </p:txBody>
      </p:sp>
      <p:sp>
        <p:nvSpPr>
          <p:cNvPr id="12" name="TextBox 11">
            <a:extLst>
              <a:ext uri="{FF2B5EF4-FFF2-40B4-BE49-F238E27FC236}">
                <a16:creationId xmlns:a16="http://schemas.microsoft.com/office/drawing/2014/main" id="{45949CCF-A661-2BD9-A044-AF9669E1886E}"/>
              </a:ext>
            </a:extLst>
          </p:cNvPr>
          <p:cNvSpPr txBox="1"/>
          <p:nvPr/>
        </p:nvSpPr>
        <p:spPr>
          <a:xfrm>
            <a:off x="1252276" y="3534775"/>
            <a:ext cx="2188978" cy="1318181"/>
          </a:xfrm>
          <a:prstGeom prst="rect">
            <a:avLst/>
          </a:prstGeom>
          <a:noFill/>
        </p:spPr>
        <p:txBody>
          <a:bodyPr wrap="square" lIns="91440" tIns="45720" rIns="91440" bIns="45720" rtlCol="0" anchor="t">
            <a:spAutoFit/>
          </a:bodyPr>
          <a:lstStyle/>
          <a:p>
            <a:pPr algn="ctr">
              <a:lnSpc>
                <a:spcPct val="150000"/>
              </a:lnSpc>
            </a:pPr>
            <a:r>
              <a:rPr lang="en-US" sz="2800" b="1" dirty="0">
                <a:solidFill>
                  <a:schemeClr val="tx1">
                    <a:lumMod val="65000"/>
                    <a:lumOff val="35000"/>
                  </a:schemeClr>
                </a:solidFill>
                <a:latin typeface="__fkGroteskNeue_598ab8"/>
              </a:rPr>
              <a:t>Classification 3</a:t>
            </a:r>
          </a:p>
        </p:txBody>
      </p:sp>
      <p:sp>
        <p:nvSpPr>
          <p:cNvPr id="15" name="TextBox 14">
            <a:extLst>
              <a:ext uri="{FF2B5EF4-FFF2-40B4-BE49-F238E27FC236}">
                <a16:creationId xmlns:a16="http://schemas.microsoft.com/office/drawing/2014/main" id="{4D02575F-37C3-1E14-0E52-E55DF0CF6B05}"/>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993319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F37A4-DA0F-8ACD-5918-FD1D17960D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7916B4-458D-E4AF-33B5-4E521F72D2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59FB519B-973D-395D-AF1B-1B4FDA4E6D62}"/>
              </a:ext>
            </a:extLst>
          </p:cNvPr>
          <p:cNvSpPr txBox="1"/>
          <p:nvPr/>
        </p:nvSpPr>
        <p:spPr>
          <a:xfrm>
            <a:off x="942309" y="2084931"/>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1D905CFE-5A6A-6BAC-16E7-F91DBC28C6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0B7CC8C-8B6D-63FD-D8D9-C2642B6AF7D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1972002-0F6D-4DE3-3D23-93C1695557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2619BBA-DF71-5345-1FD0-F9735EA2B57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7B59B41-C3B6-DA74-04D1-D54BFD212B0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9" name="TextBox 8">
            <a:extLst>
              <a:ext uri="{FF2B5EF4-FFF2-40B4-BE49-F238E27FC236}">
                <a16:creationId xmlns:a16="http://schemas.microsoft.com/office/drawing/2014/main" id="{3DEABF62-E80F-A898-1B20-39E4612C6AFE}"/>
              </a:ext>
            </a:extLst>
          </p:cNvPr>
          <p:cNvSpPr txBox="1"/>
          <p:nvPr/>
        </p:nvSpPr>
        <p:spPr>
          <a:xfrm>
            <a:off x="3519947" y="2318891"/>
            <a:ext cx="4637082" cy="589072"/>
          </a:xfrm>
          <a:prstGeom prst="rect">
            <a:avLst/>
          </a:prstGeom>
          <a:noFill/>
        </p:spPr>
        <p:txBody>
          <a:bodyPr wrap="square" lIns="91440" tIns="45720" rIns="91440" bIns="45720" rtlCol="0" anchor="t">
            <a:spAutoFit/>
          </a:bodyPr>
          <a:lstStyle/>
          <a:p>
            <a:pPr algn="ctr">
              <a:lnSpc>
                <a:spcPct val="150000"/>
              </a:lnSpc>
            </a:pPr>
            <a:r>
              <a:rPr lang="en-US" sz="2400" b="1" dirty="0">
                <a:latin typeface="__fkGroteskNeue_598ab8"/>
              </a:rPr>
              <a:t>Leading vs Lagging Indicators </a:t>
            </a:r>
          </a:p>
        </p:txBody>
      </p:sp>
      <p:sp>
        <p:nvSpPr>
          <p:cNvPr id="13" name="TextBox 12">
            <a:extLst>
              <a:ext uri="{FF2B5EF4-FFF2-40B4-BE49-F238E27FC236}">
                <a16:creationId xmlns:a16="http://schemas.microsoft.com/office/drawing/2014/main" id="{683682B4-0827-9AD6-3904-8D0D1C1003CF}"/>
              </a:ext>
            </a:extLst>
          </p:cNvPr>
          <p:cNvSpPr txBox="1"/>
          <p:nvPr/>
        </p:nvSpPr>
        <p:spPr>
          <a:xfrm>
            <a:off x="943749" y="2918837"/>
            <a:ext cx="10486251" cy="2999283"/>
          </a:xfrm>
          <a:prstGeom prst="rect">
            <a:avLst/>
          </a:prstGeom>
          <a:noFill/>
        </p:spPr>
        <p:txBody>
          <a:bodyPr wrap="square">
            <a:spAutoFit/>
          </a:bodyPr>
          <a:lstStyle/>
          <a:p>
            <a:pPr>
              <a:lnSpc>
                <a:spcPct val="150000"/>
              </a:lnSpc>
            </a:pPr>
            <a:r>
              <a:rPr lang="en-US" sz="2000" b="1" dirty="0">
                <a:latin typeface="__fkGroteskNeue_598ab8"/>
              </a:rPr>
              <a:t>A Leading indicator </a:t>
            </a:r>
            <a:r>
              <a:rPr lang="en-US" sz="2000" dirty="0">
                <a:latin typeface="__fkGroteskNeue_598ab8"/>
              </a:rPr>
              <a:t>(or leading KPI) is a measure that signals future changes. It is predictive in nature and offers a glimpse of the company's future performance. For example, the number of new leads obtained by a sales team is a leading indicator, as it predicts future sales.</a:t>
            </a:r>
          </a:p>
          <a:p>
            <a:pPr>
              <a:lnSpc>
                <a:spcPct val="150000"/>
              </a:lnSpc>
            </a:pPr>
            <a:br>
              <a:rPr lang="en-US" sz="800" dirty="0">
                <a:latin typeface="__fkGroteskNeue_598ab8"/>
              </a:rPr>
            </a:br>
            <a:r>
              <a:rPr lang="en-US" sz="2000" b="1" dirty="0">
                <a:latin typeface="__fkGroteskNeue_598ab8"/>
              </a:rPr>
              <a:t>A Lagging indicator </a:t>
            </a:r>
            <a:r>
              <a:rPr lang="en-US" sz="2000" dirty="0">
                <a:latin typeface="__fkGroteskNeue_598ab8"/>
              </a:rPr>
              <a:t>(or lagging KPI), on the other hand, is a measure of past performance. It reflects the results obtained by the company following the actions taken. For example, last quarter's sales are a lagging indicator, because they measure the results of efforts made in the past.</a:t>
            </a:r>
            <a:endParaRPr lang="en-SA" sz="2000" dirty="0">
              <a:latin typeface="__fkGroteskNeue_598ab8"/>
            </a:endParaRPr>
          </a:p>
        </p:txBody>
      </p:sp>
      <p:sp>
        <p:nvSpPr>
          <p:cNvPr id="14" name="TextBox 13">
            <a:extLst>
              <a:ext uri="{FF2B5EF4-FFF2-40B4-BE49-F238E27FC236}">
                <a16:creationId xmlns:a16="http://schemas.microsoft.com/office/drawing/2014/main" id="{6896F512-0D31-9BDC-8ACD-42D499473F9E}"/>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885823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08E4C-2356-0ABA-4E37-BECA83AE20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47ED30-F1AE-6F46-523D-621166D1A3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D3B143A9-EC27-9D95-9F46-11A73BB03ECB}"/>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B4160355-1BC3-45C8-80D0-083A6F1170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EAFDD42-3887-84AF-DF76-3FDE6CF09ED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191CDEA-C0EB-8415-285F-2B04678A79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BA23389-3F12-CA38-B2AC-D69A1556320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68F7D0C-FA8C-EDEE-A67B-0CCB122D361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2" name="TextBox 11">
            <a:extLst>
              <a:ext uri="{FF2B5EF4-FFF2-40B4-BE49-F238E27FC236}">
                <a16:creationId xmlns:a16="http://schemas.microsoft.com/office/drawing/2014/main" id="{9B549E69-4914-51DF-2C82-3DCAC3EF6A73}"/>
              </a:ext>
            </a:extLst>
          </p:cNvPr>
          <p:cNvSpPr txBox="1"/>
          <p:nvPr/>
        </p:nvSpPr>
        <p:spPr>
          <a:xfrm>
            <a:off x="1021597" y="3211610"/>
            <a:ext cx="10148806" cy="1327736"/>
          </a:xfrm>
          <a:prstGeom prst="rect">
            <a:avLst/>
          </a:prstGeom>
          <a:noFill/>
        </p:spPr>
        <p:txBody>
          <a:bodyPr wrap="square" lIns="91440" tIns="45720" rIns="91440" bIns="45720" rtlCol="0" anchor="t">
            <a:spAutoFit/>
          </a:bodyPr>
          <a:lstStyle/>
          <a:p>
            <a:pPr algn="ctr">
              <a:lnSpc>
                <a:spcPct val="150000"/>
              </a:lnSpc>
            </a:pPr>
            <a:r>
              <a:rPr lang="en-US" sz="3200" b="1" dirty="0">
                <a:solidFill>
                  <a:schemeClr val="tx1">
                    <a:lumMod val="65000"/>
                    <a:lumOff val="35000"/>
                  </a:schemeClr>
                </a:solidFill>
                <a:latin typeface="__fkGroteskNeue_598ab8"/>
              </a:rPr>
              <a:t>Exercise:</a:t>
            </a:r>
          </a:p>
          <a:p>
            <a:pPr algn="ctr">
              <a:lnSpc>
                <a:spcPct val="150000"/>
              </a:lnSpc>
            </a:pPr>
            <a:r>
              <a:rPr lang="en-US" sz="2400" dirty="0">
                <a:solidFill>
                  <a:schemeClr val="tx1">
                    <a:lumMod val="65000"/>
                    <a:lumOff val="35000"/>
                  </a:schemeClr>
                </a:solidFill>
                <a:latin typeface="__fkGroteskNeue_598ab8"/>
              </a:rPr>
              <a:t>Give an example for each of the previously mentioned classifications.</a:t>
            </a:r>
          </a:p>
        </p:txBody>
      </p:sp>
      <p:sp>
        <p:nvSpPr>
          <p:cNvPr id="3" name="TextBox 2">
            <a:extLst>
              <a:ext uri="{FF2B5EF4-FFF2-40B4-BE49-F238E27FC236}">
                <a16:creationId xmlns:a16="http://schemas.microsoft.com/office/drawing/2014/main" id="{F4AF2871-1E45-D7D8-A916-4F3932E30B6D}"/>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879255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7204F-D8F5-6B1C-AC8C-57684ACA70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869CD9-D3B1-7059-6611-8B3925DC06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68739329-A15F-7871-BDB0-A90EE7DFCB9C}"/>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0B43ECFE-6DC0-8113-76B0-ADE5174EA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A44727E-5385-8288-A1CE-F5C124253E3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F79B0A9-6976-40DC-C0AA-7FE417455F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A8AE0CD-5DF3-DD39-78E4-7CF81453CDA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FF51D4B-8C7A-D189-64AB-8967200C60D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Rounded Rectangle 2">
            <a:extLst>
              <a:ext uri="{FF2B5EF4-FFF2-40B4-BE49-F238E27FC236}">
                <a16:creationId xmlns:a16="http://schemas.microsoft.com/office/drawing/2014/main" id="{8E0E854D-E09A-0B23-0378-828430D19522}"/>
              </a:ext>
            </a:extLst>
          </p:cNvPr>
          <p:cNvSpPr/>
          <p:nvPr/>
        </p:nvSpPr>
        <p:spPr>
          <a:xfrm>
            <a:off x="4429684" y="3235896"/>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algn="ctr"/>
            <a:r>
              <a:rPr lang="en-SA" sz="2400">
                <a:solidFill>
                  <a:schemeClr val="bg1"/>
                </a:solidFill>
                <a:latin typeface="Chalkboard SE"/>
              </a:rPr>
              <a:t>Constant</a:t>
            </a:r>
            <a:endParaRPr lang="en-US"/>
          </a:p>
        </p:txBody>
      </p:sp>
      <p:sp>
        <p:nvSpPr>
          <p:cNvPr id="8" name="Rounded Rectangle 7">
            <a:extLst>
              <a:ext uri="{FF2B5EF4-FFF2-40B4-BE49-F238E27FC236}">
                <a16:creationId xmlns:a16="http://schemas.microsoft.com/office/drawing/2014/main" id="{6582698B-5704-4D84-5102-6B0AA04AE09F}"/>
              </a:ext>
            </a:extLst>
          </p:cNvPr>
          <p:cNvSpPr/>
          <p:nvPr/>
        </p:nvSpPr>
        <p:spPr>
          <a:xfrm>
            <a:off x="4429682" y="3985995"/>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algn="ctr"/>
            <a:r>
              <a:rPr lang="en-SA" sz="2400">
                <a:solidFill>
                  <a:schemeClr val="bg1"/>
                </a:solidFill>
                <a:latin typeface="Chalkboard SE"/>
              </a:rPr>
              <a:t>Changeable</a:t>
            </a:r>
            <a:endParaRPr lang="en-SA" sz="2400" dirty="0">
              <a:solidFill>
                <a:schemeClr val="bg1"/>
              </a:solidFill>
              <a:latin typeface="Chalkboard SE" panose="03050602040202020205" pitchFamily="66" charset="77"/>
            </a:endParaRPr>
          </a:p>
        </p:txBody>
      </p:sp>
      <p:sp>
        <p:nvSpPr>
          <p:cNvPr id="12" name="TextBox 11">
            <a:extLst>
              <a:ext uri="{FF2B5EF4-FFF2-40B4-BE49-F238E27FC236}">
                <a16:creationId xmlns:a16="http://schemas.microsoft.com/office/drawing/2014/main" id="{E7344D95-8C35-D5B5-E645-39C448B749D5}"/>
              </a:ext>
            </a:extLst>
          </p:cNvPr>
          <p:cNvSpPr txBox="1"/>
          <p:nvPr/>
        </p:nvSpPr>
        <p:spPr>
          <a:xfrm>
            <a:off x="1252276" y="3534775"/>
            <a:ext cx="2188978" cy="1318181"/>
          </a:xfrm>
          <a:prstGeom prst="rect">
            <a:avLst/>
          </a:prstGeom>
          <a:noFill/>
        </p:spPr>
        <p:txBody>
          <a:bodyPr wrap="square" lIns="91440" tIns="45720" rIns="91440" bIns="45720" rtlCol="0" anchor="t">
            <a:spAutoFit/>
          </a:bodyPr>
          <a:lstStyle/>
          <a:p>
            <a:pPr algn="ctr">
              <a:lnSpc>
                <a:spcPct val="150000"/>
              </a:lnSpc>
            </a:pPr>
            <a:r>
              <a:rPr lang="en-US" sz="2800" b="1" dirty="0">
                <a:solidFill>
                  <a:schemeClr val="tx1">
                    <a:lumMod val="65000"/>
                    <a:lumOff val="35000"/>
                  </a:schemeClr>
                </a:solidFill>
                <a:latin typeface="__fkGroteskNeue_598ab8"/>
              </a:rPr>
              <a:t>Classification 4</a:t>
            </a:r>
          </a:p>
        </p:txBody>
      </p:sp>
      <p:sp>
        <p:nvSpPr>
          <p:cNvPr id="14" name="TextBox 13">
            <a:extLst>
              <a:ext uri="{FF2B5EF4-FFF2-40B4-BE49-F238E27FC236}">
                <a16:creationId xmlns:a16="http://schemas.microsoft.com/office/drawing/2014/main" id="{6A283B92-A2CE-C057-96AB-2491E9697523}"/>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764044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84E06-190A-5228-4B1F-838EF0E800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DBEBEA-3EE1-1990-A72D-85685546BC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196DA35F-3E15-E8CD-E2E1-70F0208F6E59}"/>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1E7C7F22-A5C3-C873-A26B-F58BF1A6C7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02D6DA5-EA30-BD77-D15C-5A74AFBEA77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A30F021-F2AA-114A-1473-8BA69D651E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ECD1584-9BA9-43F2-251C-7DE0F133A9B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C804E60-C066-D87F-2F96-F3A6223672D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2" name="TextBox 11">
            <a:extLst>
              <a:ext uri="{FF2B5EF4-FFF2-40B4-BE49-F238E27FC236}">
                <a16:creationId xmlns:a16="http://schemas.microsoft.com/office/drawing/2014/main" id="{E9BAB592-F526-8CFD-D056-B2D550AB13F4}"/>
              </a:ext>
            </a:extLst>
          </p:cNvPr>
          <p:cNvSpPr txBox="1"/>
          <p:nvPr/>
        </p:nvSpPr>
        <p:spPr>
          <a:xfrm>
            <a:off x="1021597" y="3211610"/>
            <a:ext cx="10148806" cy="1327736"/>
          </a:xfrm>
          <a:prstGeom prst="rect">
            <a:avLst/>
          </a:prstGeom>
          <a:noFill/>
        </p:spPr>
        <p:txBody>
          <a:bodyPr wrap="square" lIns="91440" tIns="45720" rIns="91440" bIns="45720" rtlCol="0" anchor="t">
            <a:spAutoFit/>
          </a:bodyPr>
          <a:lstStyle/>
          <a:p>
            <a:pPr algn="ctr">
              <a:lnSpc>
                <a:spcPct val="150000"/>
              </a:lnSpc>
            </a:pPr>
            <a:r>
              <a:rPr lang="en-US" sz="3200" b="1" dirty="0">
                <a:solidFill>
                  <a:schemeClr val="tx1">
                    <a:lumMod val="65000"/>
                    <a:lumOff val="35000"/>
                  </a:schemeClr>
                </a:solidFill>
                <a:latin typeface="__fkGroteskNeue_598ab8"/>
              </a:rPr>
              <a:t>Exercise:</a:t>
            </a:r>
          </a:p>
          <a:p>
            <a:pPr algn="ctr">
              <a:lnSpc>
                <a:spcPct val="150000"/>
              </a:lnSpc>
            </a:pPr>
            <a:r>
              <a:rPr lang="en-US" sz="2400" dirty="0">
                <a:solidFill>
                  <a:schemeClr val="tx1">
                    <a:lumMod val="65000"/>
                    <a:lumOff val="35000"/>
                  </a:schemeClr>
                </a:solidFill>
                <a:latin typeface="__fkGroteskNeue_598ab8"/>
              </a:rPr>
              <a:t>Give an example for each of the previously mentioned classifications</a:t>
            </a:r>
          </a:p>
        </p:txBody>
      </p:sp>
      <p:sp>
        <p:nvSpPr>
          <p:cNvPr id="3" name="TextBox 2">
            <a:extLst>
              <a:ext uri="{FF2B5EF4-FFF2-40B4-BE49-F238E27FC236}">
                <a16:creationId xmlns:a16="http://schemas.microsoft.com/office/drawing/2014/main" id="{EACF0F1F-E6E2-B06C-10B6-6A2FFA67E6D0}"/>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848072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969FA-6577-1395-FF0A-44CB18D837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EA405E-A540-AA6A-78A6-78A2BB11B5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1131FB8B-C06C-E417-8046-5005BA6B55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6D1E954-D2F1-8342-73DD-182B24F2DB4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FECF229-1A5E-1787-BF0B-AECD9747A9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EAF24F3-8C49-688C-D2B3-FCB69DBC17C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56A4D9F-B9D6-2647-6621-F8CBCAD382A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0" name="TextBox 9">
            <a:extLst>
              <a:ext uri="{FF2B5EF4-FFF2-40B4-BE49-F238E27FC236}">
                <a16:creationId xmlns:a16="http://schemas.microsoft.com/office/drawing/2014/main" id="{B067FDEC-EE53-A9E4-59DA-27C0B8EB3348}"/>
              </a:ext>
            </a:extLst>
          </p:cNvPr>
          <p:cNvSpPr txBox="1"/>
          <p:nvPr/>
        </p:nvSpPr>
        <p:spPr>
          <a:xfrm>
            <a:off x="2700256" y="3516758"/>
            <a:ext cx="6791488" cy="707886"/>
          </a:xfrm>
          <a:prstGeom prst="rect">
            <a:avLst/>
          </a:prstGeom>
          <a:noFill/>
        </p:spPr>
        <p:txBody>
          <a:bodyPr wrap="square" rtlCol="0">
            <a:spAutoFit/>
          </a:bodyPr>
          <a:lstStyle/>
          <a:p>
            <a:pPr algn="ctr"/>
            <a:r>
              <a:rPr lang="en-US" sz="4000" b="1" dirty="0">
                <a:solidFill>
                  <a:srgbClr val="00AEEF"/>
                </a:solidFill>
                <a:latin typeface="Alexandria" charset="0"/>
                <a:cs typeface="Alexandria" charset="0"/>
              </a:rPr>
              <a:t>Developing KPIs</a:t>
            </a:r>
          </a:p>
        </p:txBody>
      </p:sp>
      <p:sp>
        <p:nvSpPr>
          <p:cNvPr id="3" name="TextBox 2">
            <a:extLst>
              <a:ext uri="{FF2B5EF4-FFF2-40B4-BE49-F238E27FC236}">
                <a16:creationId xmlns:a16="http://schemas.microsoft.com/office/drawing/2014/main" id="{442B9F5B-BA3E-13B7-9D63-9C8FCA653D5D}"/>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4158931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690572-9F67-09FD-187B-72C963E22B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11268A-6039-DCB5-B1A1-4969031C97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C96FCD86-3D18-4C61-5EC4-EB0BD5A8F8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F9F0B64-D5E2-9A0B-6C4B-5983356BBAD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7BF7C28-B02F-F711-B969-CF28C074AB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C89D679-D273-029B-EA43-D57CA9F13E1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27E39AA-9A2F-1BCA-1EEC-D34126FD59C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grpSp>
        <p:nvGrpSpPr>
          <p:cNvPr id="27" name="Group 26">
            <a:extLst>
              <a:ext uri="{FF2B5EF4-FFF2-40B4-BE49-F238E27FC236}">
                <a16:creationId xmlns:a16="http://schemas.microsoft.com/office/drawing/2014/main" id="{6CF1E31A-AE21-B84D-1167-A9382FD05A9B}"/>
              </a:ext>
            </a:extLst>
          </p:cNvPr>
          <p:cNvGrpSpPr/>
          <p:nvPr/>
        </p:nvGrpSpPr>
        <p:grpSpPr>
          <a:xfrm>
            <a:off x="6542899" y="2254515"/>
            <a:ext cx="4060370" cy="3357372"/>
            <a:chOff x="5623560" y="1762273"/>
            <a:chExt cx="5122732" cy="4484130"/>
          </a:xfrm>
        </p:grpSpPr>
        <p:sp>
          <p:nvSpPr>
            <p:cNvPr id="3" name="Freeform 10">
              <a:extLst>
                <a:ext uri="{FF2B5EF4-FFF2-40B4-BE49-F238E27FC236}">
                  <a16:creationId xmlns:a16="http://schemas.microsoft.com/office/drawing/2014/main" id="{866BA1DA-C455-0E0B-BAEE-A4D414709B6B}"/>
                </a:ext>
              </a:extLst>
            </p:cNvPr>
            <p:cNvSpPr/>
            <p:nvPr/>
          </p:nvSpPr>
          <p:spPr>
            <a:xfrm>
              <a:off x="5623560" y="1762273"/>
              <a:ext cx="5122732" cy="527544"/>
            </a:xfrm>
            <a:custGeom>
              <a:avLst/>
              <a:gdLst>
                <a:gd name="connsiteX0" fmla="*/ 0 w 5497227"/>
                <a:gd name="connsiteY0" fmla="*/ 52754 h 527544"/>
                <a:gd name="connsiteX1" fmla="*/ 52754 w 5497227"/>
                <a:gd name="connsiteY1" fmla="*/ 0 h 527544"/>
                <a:gd name="connsiteX2" fmla="*/ 5444473 w 5497227"/>
                <a:gd name="connsiteY2" fmla="*/ 0 h 527544"/>
                <a:gd name="connsiteX3" fmla="*/ 5497227 w 5497227"/>
                <a:gd name="connsiteY3" fmla="*/ 52754 h 527544"/>
                <a:gd name="connsiteX4" fmla="*/ 5497227 w 5497227"/>
                <a:gd name="connsiteY4" fmla="*/ 474790 h 527544"/>
                <a:gd name="connsiteX5" fmla="*/ 5444473 w 5497227"/>
                <a:gd name="connsiteY5" fmla="*/ 527544 h 527544"/>
                <a:gd name="connsiteX6" fmla="*/ 52754 w 5497227"/>
                <a:gd name="connsiteY6" fmla="*/ 527544 h 527544"/>
                <a:gd name="connsiteX7" fmla="*/ 0 w 5497227"/>
                <a:gd name="connsiteY7" fmla="*/ 474790 h 527544"/>
                <a:gd name="connsiteX8" fmla="*/ 0 w 5497227"/>
                <a:gd name="connsiteY8" fmla="*/ 52754 h 527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97227" h="527544">
                  <a:moveTo>
                    <a:pt x="0" y="52754"/>
                  </a:moveTo>
                  <a:cubicBezTo>
                    <a:pt x="0" y="23619"/>
                    <a:pt x="23619" y="0"/>
                    <a:pt x="52754" y="0"/>
                  </a:cubicBezTo>
                  <a:lnTo>
                    <a:pt x="5444473" y="0"/>
                  </a:lnTo>
                  <a:cubicBezTo>
                    <a:pt x="5473608" y="0"/>
                    <a:pt x="5497227" y="23619"/>
                    <a:pt x="5497227" y="52754"/>
                  </a:cubicBezTo>
                  <a:lnTo>
                    <a:pt x="5497227" y="474790"/>
                  </a:lnTo>
                  <a:cubicBezTo>
                    <a:pt x="5497227" y="503925"/>
                    <a:pt x="5473608" y="527544"/>
                    <a:pt x="5444473" y="527544"/>
                  </a:cubicBezTo>
                  <a:lnTo>
                    <a:pt x="52754" y="527544"/>
                  </a:lnTo>
                  <a:cubicBezTo>
                    <a:pt x="23619" y="527544"/>
                    <a:pt x="0" y="503925"/>
                    <a:pt x="0" y="474790"/>
                  </a:cubicBezTo>
                  <a:lnTo>
                    <a:pt x="0" y="5275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84031" tIns="84031" rIns="84031" bIns="84031" numCol="1" spcCol="1270" anchor="ctr" anchorCtr="0">
              <a:noAutofit/>
            </a:bodyPr>
            <a:lstStyle/>
            <a:p>
              <a:pPr marL="0" lvl="0" indent="0" algn="ctr" defTabSz="800100" rtl="0">
                <a:lnSpc>
                  <a:spcPct val="90000"/>
                </a:lnSpc>
                <a:spcBef>
                  <a:spcPct val="0"/>
                </a:spcBef>
                <a:spcAft>
                  <a:spcPct val="35000"/>
                </a:spcAft>
                <a:buNone/>
              </a:pPr>
              <a:r>
                <a:rPr lang="en-US" sz="2000" b="1" dirty="0">
                  <a:solidFill>
                    <a:schemeClr val="bg1"/>
                  </a:solidFill>
                </a:rPr>
                <a:t>Description of desired results</a:t>
              </a:r>
              <a:endParaRPr lang="en-US" sz="2000" b="1" kern="1200" dirty="0">
                <a:solidFill>
                  <a:schemeClr val="bg1"/>
                </a:solidFill>
              </a:endParaRPr>
            </a:p>
          </p:txBody>
        </p:sp>
        <p:grpSp>
          <p:nvGrpSpPr>
            <p:cNvPr id="8" name="Group 7">
              <a:extLst>
                <a:ext uri="{FF2B5EF4-FFF2-40B4-BE49-F238E27FC236}">
                  <a16:creationId xmlns:a16="http://schemas.microsoft.com/office/drawing/2014/main" id="{DE79A273-AF42-8C34-07B9-82B5F786593F}"/>
                </a:ext>
              </a:extLst>
            </p:cNvPr>
            <p:cNvGrpSpPr/>
            <p:nvPr/>
          </p:nvGrpSpPr>
          <p:grpSpPr>
            <a:xfrm>
              <a:off x="5623560" y="2322790"/>
              <a:ext cx="5122732" cy="758344"/>
              <a:chOff x="2935367" y="2100412"/>
              <a:chExt cx="6702215" cy="758344"/>
            </a:xfrm>
          </p:grpSpPr>
          <p:sp>
            <p:nvSpPr>
              <p:cNvPr id="9" name="Freeform 11">
                <a:extLst>
                  <a:ext uri="{FF2B5EF4-FFF2-40B4-BE49-F238E27FC236}">
                    <a16:creationId xmlns:a16="http://schemas.microsoft.com/office/drawing/2014/main" id="{EA1AD9EE-BFDE-2BFD-C03B-D179E341B5F8}"/>
                  </a:ext>
                </a:extLst>
              </p:cNvPr>
              <p:cNvSpPr/>
              <p:nvPr/>
            </p:nvSpPr>
            <p:spPr>
              <a:xfrm>
                <a:off x="6141759" y="2100412"/>
                <a:ext cx="289432" cy="197829"/>
              </a:xfrm>
              <a:custGeom>
                <a:avLst/>
                <a:gdLst>
                  <a:gd name="connsiteX0" fmla="*/ 0 w 197829"/>
                  <a:gd name="connsiteY0" fmla="*/ 47479 h 237395"/>
                  <a:gd name="connsiteX1" fmla="*/ 98915 w 197829"/>
                  <a:gd name="connsiteY1" fmla="*/ 47479 h 237395"/>
                  <a:gd name="connsiteX2" fmla="*/ 98915 w 197829"/>
                  <a:gd name="connsiteY2" fmla="*/ 0 h 237395"/>
                  <a:gd name="connsiteX3" fmla="*/ 197829 w 197829"/>
                  <a:gd name="connsiteY3" fmla="*/ 118698 h 237395"/>
                  <a:gd name="connsiteX4" fmla="*/ 98915 w 197829"/>
                  <a:gd name="connsiteY4" fmla="*/ 237395 h 237395"/>
                  <a:gd name="connsiteX5" fmla="*/ 98915 w 197829"/>
                  <a:gd name="connsiteY5" fmla="*/ 189916 h 237395"/>
                  <a:gd name="connsiteX6" fmla="*/ 0 w 197829"/>
                  <a:gd name="connsiteY6" fmla="*/ 189916 h 237395"/>
                  <a:gd name="connsiteX7" fmla="*/ 0 w 197829"/>
                  <a:gd name="connsiteY7" fmla="*/ 47479 h 237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7829" h="237395">
                    <a:moveTo>
                      <a:pt x="158263" y="0"/>
                    </a:moveTo>
                    <a:lnTo>
                      <a:pt x="158263" y="118698"/>
                    </a:lnTo>
                    <a:lnTo>
                      <a:pt x="197829" y="118698"/>
                    </a:lnTo>
                    <a:lnTo>
                      <a:pt x="98914" y="237395"/>
                    </a:lnTo>
                    <a:lnTo>
                      <a:pt x="0" y="118698"/>
                    </a:lnTo>
                    <a:lnTo>
                      <a:pt x="39566" y="118698"/>
                    </a:lnTo>
                    <a:lnTo>
                      <a:pt x="39566" y="0"/>
                    </a:lnTo>
                    <a:lnTo>
                      <a:pt x="158263" y="0"/>
                    </a:lnTo>
                    <a:close/>
                  </a:path>
                </a:pathLst>
              </a:custGeom>
            </p:spPr>
            <p:style>
              <a:lnRef idx="0">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47480" tIns="0" rIns="47478" bIns="59349" numCol="1" spcCol="1270" anchor="ctr" anchorCtr="0">
                <a:noAutofit/>
              </a:bodyPr>
              <a:lstStyle/>
              <a:p>
                <a:pPr marL="0" lvl="0" indent="0" algn="ctr" defTabSz="800100">
                  <a:lnSpc>
                    <a:spcPct val="90000"/>
                  </a:lnSpc>
                  <a:spcBef>
                    <a:spcPct val="0"/>
                  </a:spcBef>
                  <a:spcAft>
                    <a:spcPct val="35000"/>
                  </a:spcAft>
                  <a:buNone/>
                </a:pPr>
                <a:endParaRPr lang="en-US" sz="2000" b="1" kern="1200">
                  <a:solidFill>
                    <a:schemeClr val="bg1"/>
                  </a:solidFill>
                </a:endParaRPr>
              </a:p>
            </p:txBody>
          </p:sp>
          <p:sp>
            <p:nvSpPr>
              <p:cNvPr id="11" name="Freeform 12">
                <a:extLst>
                  <a:ext uri="{FF2B5EF4-FFF2-40B4-BE49-F238E27FC236}">
                    <a16:creationId xmlns:a16="http://schemas.microsoft.com/office/drawing/2014/main" id="{1C1DB4F0-6F53-4F29-CE6A-4FE839F8DA64}"/>
                  </a:ext>
                </a:extLst>
              </p:cNvPr>
              <p:cNvSpPr/>
              <p:nvPr/>
            </p:nvSpPr>
            <p:spPr>
              <a:xfrm>
                <a:off x="2935367" y="2331212"/>
                <a:ext cx="6702215" cy="527544"/>
              </a:xfrm>
              <a:custGeom>
                <a:avLst/>
                <a:gdLst>
                  <a:gd name="connsiteX0" fmla="*/ 0 w 5497227"/>
                  <a:gd name="connsiteY0" fmla="*/ 52754 h 527544"/>
                  <a:gd name="connsiteX1" fmla="*/ 52754 w 5497227"/>
                  <a:gd name="connsiteY1" fmla="*/ 0 h 527544"/>
                  <a:gd name="connsiteX2" fmla="*/ 5444473 w 5497227"/>
                  <a:gd name="connsiteY2" fmla="*/ 0 h 527544"/>
                  <a:gd name="connsiteX3" fmla="*/ 5497227 w 5497227"/>
                  <a:gd name="connsiteY3" fmla="*/ 52754 h 527544"/>
                  <a:gd name="connsiteX4" fmla="*/ 5497227 w 5497227"/>
                  <a:gd name="connsiteY4" fmla="*/ 474790 h 527544"/>
                  <a:gd name="connsiteX5" fmla="*/ 5444473 w 5497227"/>
                  <a:gd name="connsiteY5" fmla="*/ 527544 h 527544"/>
                  <a:gd name="connsiteX6" fmla="*/ 52754 w 5497227"/>
                  <a:gd name="connsiteY6" fmla="*/ 527544 h 527544"/>
                  <a:gd name="connsiteX7" fmla="*/ 0 w 5497227"/>
                  <a:gd name="connsiteY7" fmla="*/ 474790 h 527544"/>
                  <a:gd name="connsiteX8" fmla="*/ 0 w 5497227"/>
                  <a:gd name="connsiteY8" fmla="*/ 52754 h 527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97227" h="527544">
                    <a:moveTo>
                      <a:pt x="0" y="52754"/>
                    </a:moveTo>
                    <a:cubicBezTo>
                      <a:pt x="0" y="23619"/>
                      <a:pt x="23619" y="0"/>
                      <a:pt x="52754" y="0"/>
                    </a:cubicBezTo>
                    <a:lnTo>
                      <a:pt x="5444473" y="0"/>
                    </a:lnTo>
                    <a:cubicBezTo>
                      <a:pt x="5473608" y="0"/>
                      <a:pt x="5497227" y="23619"/>
                      <a:pt x="5497227" y="52754"/>
                    </a:cubicBezTo>
                    <a:lnTo>
                      <a:pt x="5497227" y="474790"/>
                    </a:lnTo>
                    <a:cubicBezTo>
                      <a:pt x="5497227" y="503925"/>
                      <a:pt x="5473608" y="527544"/>
                      <a:pt x="5444473" y="527544"/>
                    </a:cubicBezTo>
                    <a:lnTo>
                      <a:pt x="52754" y="527544"/>
                    </a:lnTo>
                    <a:cubicBezTo>
                      <a:pt x="23619" y="527544"/>
                      <a:pt x="0" y="503925"/>
                      <a:pt x="0" y="474790"/>
                    </a:cubicBezTo>
                    <a:lnTo>
                      <a:pt x="0" y="52754"/>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84031" tIns="84031" rIns="84031" bIns="84031" numCol="1" spcCol="1270" anchor="ctr" anchorCtr="0">
                <a:noAutofit/>
              </a:bodyPr>
              <a:lstStyle/>
              <a:p>
                <a:pPr marL="0" lvl="0" indent="0" algn="ctr" defTabSz="800100" rtl="0">
                  <a:lnSpc>
                    <a:spcPct val="90000"/>
                  </a:lnSpc>
                  <a:spcBef>
                    <a:spcPct val="0"/>
                  </a:spcBef>
                  <a:spcAft>
                    <a:spcPct val="35000"/>
                  </a:spcAft>
                  <a:buNone/>
                </a:pPr>
                <a:r>
                  <a:rPr lang="en-US" sz="2000" b="1" kern="1200" dirty="0">
                    <a:solidFill>
                      <a:schemeClr val="bg1"/>
                    </a:solidFill>
                  </a:rPr>
                  <a:t>Identify alternative KPIs</a:t>
                </a:r>
              </a:p>
            </p:txBody>
          </p:sp>
        </p:grpSp>
        <p:grpSp>
          <p:nvGrpSpPr>
            <p:cNvPr id="12" name="Group 11">
              <a:extLst>
                <a:ext uri="{FF2B5EF4-FFF2-40B4-BE49-F238E27FC236}">
                  <a16:creationId xmlns:a16="http://schemas.microsoft.com/office/drawing/2014/main" id="{00AE6F9F-E90A-6FAD-64CA-074F1B098B91}"/>
                </a:ext>
              </a:extLst>
            </p:cNvPr>
            <p:cNvGrpSpPr/>
            <p:nvPr/>
          </p:nvGrpSpPr>
          <p:grpSpPr>
            <a:xfrm>
              <a:off x="5623560" y="3114107"/>
              <a:ext cx="5122732" cy="758345"/>
              <a:chOff x="2935367" y="2891729"/>
              <a:chExt cx="6702215" cy="758345"/>
            </a:xfrm>
            <a:solidFill>
              <a:schemeClr val="accent5">
                <a:lumMod val="60000"/>
                <a:lumOff val="40000"/>
              </a:schemeClr>
            </a:solidFill>
          </p:grpSpPr>
          <p:sp>
            <p:nvSpPr>
              <p:cNvPr id="13" name="Freeform 13">
                <a:extLst>
                  <a:ext uri="{FF2B5EF4-FFF2-40B4-BE49-F238E27FC236}">
                    <a16:creationId xmlns:a16="http://schemas.microsoft.com/office/drawing/2014/main" id="{A8C44BED-3F7E-44F4-E314-52F94FF297DF}"/>
                  </a:ext>
                </a:extLst>
              </p:cNvPr>
              <p:cNvSpPr/>
              <p:nvPr/>
            </p:nvSpPr>
            <p:spPr>
              <a:xfrm>
                <a:off x="6141759" y="2891729"/>
                <a:ext cx="289432" cy="197829"/>
              </a:xfrm>
              <a:custGeom>
                <a:avLst/>
                <a:gdLst>
                  <a:gd name="connsiteX0" fmla="*/ 0 w 197829"/>
                  <a:gd name="connsiteY0" fmla="*/ 47479 h 237395"/>
                  <a:gd name="connsiteX1" fmla="*/ 98915 w 197829"/>
                  <a:gd name="connsiteY1" fmla="*/ 47479 h 237395"/>
                  <a:gd name="connsiteX2" fmla="*/ 98915 w 197829"/>
                  <a:gd name="connsiteY2" fmla="*/ 0 h 237395"/>
                  <a:gd name="connsiteX3" fmla="*/ 197829 w 197829"/>
                  <a:gd name="connsiteY3" fmla="*/ 118698 h 237395"/>
                  <a:gd name="connsiteX4" fmla="*/ 98915 w 197829"/>
                  <a:gd name="connsiteY4" fmla="*/ 237395 h 237395"/>
                  <a:gd name="connsiteX5" fmla="*/ 98915 w 197829"/>
                  <a:gd name="connsiteY5" fmla="*/ 189916 h 237395"/>
                  <a:gd name="connsiteX6" fmla="*/ 0 w 197829"/>
                  <a:gd name="connsiteY6" fmla="*/ 189916 h 237395"/>
                  <a:gd name="connsiteX7" fmla="*/ 0 w 197829"/>
                  <a:gd name="connsiteY7" fmla="*/ 47479 h 237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7829" h="237395">
                    <a:moveTo>
                      <a:pt x="158263" y="0"/>
                    </a:moveTo>
                    <a:lnTo>
                      <a:pt x="158263" y="118698"/>
                    </a:lnTo>
                    <a:lnTo>
                      <a:pt x="197829" y="118698"/>
                    </a:lnTo>
                    <a:lnTo>
                      <a:pt x="98914" y="237395"/>
                    </a:lnTo>
                    <a:lnTo>
                      <a:pt x="0" y="118698"/>
                    </a:lnTo>
                    <a:lnTo>
                      <a:pt x="39566" y="118698"/>
                    </a:lnTo>
                    <a:lnTo>
                      <a:pt x="39566" y="0"/>
                    </a:lnTo>
                    <a:lnTo>
                      <a:pt x="158263" y="0"/>
                    </a:lnTo>
                    <a:close/>
                  </a:path>
                </a:pathLst>
              </a:custGeom>
              <a:grpFill/>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47480" tIns="0" rIns="47478" bIns="59349" numCol="1" spcCol="1270" anchor="ctr" anchorCtr="0">
                <a:noAutofit/>
              </a:bodyPr>
              <a:lstStyle/>
              <a:p>
                <a:pPr marL="0" lvl="0" indent="0" algn="ctr" defTabSz="800100">
                  <a:lnSpc>
                    <a:spcPct val="90000"/>
                  </a:lnSpc>
                  <a:spcBef>
                    <a:spcPct val="0"/>
                  </a:spcBef>
                  <a:spcAft>
                    <a:spcPct val="35000"/>
                  </a:spcAft>
                  <a:buNone/>
                </a:pPr>
                <a:endParaRPr lang="en-US" sz="2000" b="1" kern="1200">
                  <a:solidFill>
                    <a:schemeClr val="bg1"/>
                  </a:solidFill>
                </a:endParaRPr>
              </a:p>
            </p:txBody>
          </p:sp>
          <p:sp>
            <p:nvSpPr>
              <p:cNvPr id="14" name="Freeform 14">
                <a:extLst>
                  <a:ext uri="{FF2B5EF4-FFF2-40B4-BE49-F238E27FC236}">
                    <a16:creationId xmlns:a16="http://schemas.microsoft.com/office/drawing/2014/main" id="{7E76B4AA-1037-DCA6-7280-7FEF232EC1A8}"/>
                  </a:ext>
                </a:extLst>
              </p:cNvPr>
              <p:cNvSpPr/>
              <p:nvPr/>
            </p:nvSpPr>
            <p:spPr>
              <a:xfrm>
                <a:off x="2935367" y="3122530"/>
                <a:ext cx="6702215" cy="527544"/>
              </a:xfrm>
              <a:custGeom>
                <a:avLst/>
                <a:gdLst>
                  <a:gd name="connsiteX0" fmla="*/ 0 w 5497227"/>
                  <a:gd name="connsiteY0" fmla="*/ 52754 h 527544"/>
                  <a:gd name="connsiteX1" fmla="*/ 52754 w 5497227"/>
                  <a:gd name="connsiteY1" fmla="*/ 0 h 527544"/>
                  <a:gd name="connsiteX2" fmla="*/ 5444473 w 5497227"/>
                  <a:gd name="connsiteY2" fmla="*/ 0 h 527544"/>
                  <a:gd name="connsiteX3" fmla="*/ 5497227 w 5497227"/>
                  <a:gd name="connsiteY3" fmla="*/ 52754 h 527544"/>
                  <a:gd name="connsiteX4" fmla="*/ 5497227 w 5497227"/>
                  <a:gd name="connsiteY4" fmla="*/ 474790 h 527544"/>
                  <a:gd name="connsiteX5" fmla="*/ 5444473 w 5497227"/>
                  <a:gd name="connsiteY5" fmla="*/ 527544 h 527544"/>
                  <a:gd name="connsiteX6" fmla="*/ 52754 w 5497227"/>
                  <a:gd name="connsiteY6" fmla="*/ 527544 h 527544"/>
                  <a:gd name="connsiteX7" fmla="*/ 0 w 5497227"/>
                  <a:gd name="connsiteY7" fmla="*/ 474790 h 527544"/>
                  <a:gd name="connsiteX8" fmla="*/ 0 w 5497227"/>
                  <a:gd name="connsiteY8" fmla="*/ 52754 h 527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97227" h="527544">
                    <a:moveTo>
                      <a:pt x="0" y="52754"/>
                    </a:moveTo>
                    <a:cubicBezTo>
                      <a:pt x="0" y="23619"/>
                      <a:pt x="23619" y="0"/>
                      <a:pt x="52754" y="0"/>
                    </a:cubicBezTo>
                    <a:lnTo>
                      <a:pt x="5444473" y="0"/>
                    </a:lnTo>
                    <a:cubicBezTo>
                      <a:pt x="5473608" y="0"/>
                      <a:pt x="5497227" y="23619"/>
                      <a:pt x="5497227" y="52754"/>
                    </a:cubicBezTo>
                    <a:lnTo>
                      <a:pt x="5497227" y="474790"/>
                    </a:lnTo>
                    <a:cubicBezTo>
                      <a:pt x="5497227" y="503925"/>
                      <a:pt x="5473608" y="527544"/>
                      <a:pt x="5444473" y="527544"/>
                    </a:cubicBezTo>
                    <a:lnTo>
                      <a:pt x="52754" y="527544"/>
                    </a:lnTo>
                    <a:cubicBezTo>
                      <a:pt x="23619" y="527544"/>
                      <a:pt x="0" y="503925"/>
                      <a:pt x="0" y="474790"/>
                    </a:cubicBezTo>
                    <a:lnTo>
                      <a:pt x="0" y="52754"/>
                    </a:lnTo>
                    <a:close/>
                  </a:path>
                </a:pathLst>
              </a:custGeom>
              <a:grpFill/>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84031" tIns="84031" rIns="84031" bIns="84031" numCol="1" spcCol="1270" anchor="ctr" anchorCtr="0">
                <a:noAutofit/>
              </a:bodyPr>
              <a:lstStyle/>
              <a:p>
                <a:pPr marL="0" lvl="0" indent="0" algn="ctr" defTabSz="800100" rtl="0">
                  <a:lnSpc>
                    <a:spcPct val="90000"/>
                  </a:lnSpc>
                  <a:spcBef>
                    <a:spcPct val="0"/>
                  </a:spcBef>
                  <a:spcAft>
                    <a:spcPct val="35000"/>
                  </a:spcAft>
                  <a:buNone/>
                </a:pPr>
                <a:r>
                  <a:rPr lang="en-US" sz="2000" b="1" dirty="0">
                    <a:solidFill>
                      <a:schemeClr val="bg1"/>
                    </a:solidFill>
                  </a:rPr>
                  <a:t>Choose the right KPI</a:t>
                </a:r>
                <a:endParaRPr lang="en-US" sz="2000" b="1" kern="1200" dirty="0">
                  <a:solidFill>
                    <a:schemeClr val="bg1"/>
                  </a:solidFill>
                </a:endParaRPr>
              </a:p>
            </p:txBody>
          </p:sp>
        </p:grpSp>
        <p:grpSp>
          <p:nvGrpSpPr>
            <p:cNvPr id="15" name="Group 14">
              <a:extLst>
                <a:ext uri="{FF2B5EF4-FFF2-40B4-BE49-F238E27FC236}">
                  <a16:creationId xmlns:a16="http://schemas.microsoft.com/office/drawing/2014/main" id="{5175C73E-EB6B-AB2A-07C8-B5B6C4355D64}"/>
                </a:ext>
              </a:extLst>
            </p:cNvPr>
            <p:cNvGrpSpPr/>
            <p:nvPr/>
          </p:nvGrpSpPr>
          <p:grpSpPr>
            <a:xfrm>
              <a:off x="5623560" y="3905424"/>
              <a:ext cx="5122732" cy="758345"/>
              <a:chOff x="2935367" y="3683046"/>
              <a:chExt cx="6702215" cy="758345"/>
            </a:xfrm>
          </p:grpSpPr>
          <p:sp>
            <p:nvSpPr>
              <p:cNvPr id="16" name="Freeform 15">
                <a:extLst>
                  <a:ext uri="{FF2B5EF4-FFF2-40B4-BE49-F238E27FC236}">
                    <a16:creationId xmlns:a16="http://schemas.microsoft.com/office/drawing/2014/main" id="{632E936D-5B6F-7E50-A1AA-88FFA814A174}"/>
                  </a:ext>
                </a:extLst>
              </p:cNvPr>
              <p:cNvSpPr/>
              <p:nvPr/>
            </p:nvSpPr>
            <p:spPr>
              <a:xfrm>
                <a:off x="6141759" y="3683046"/>
                <a:ext cx="289432" cy="197829"/>
              </a:xfrm>
              <a:custGeom>
                <a:avLst/>
                <a:gdLst>
                  <a:gd name="connsiteX0" fmla="*/ 0 w 197829"/>
                  <a:gd name="connsiteY0" fmla="*/ 47479 h 237395"/>
                  <a:gd name="connsiteX1" fmla="*/ 98915 w 197829"/>
                  <a:gd name="connsiteY1" fmla="*/ 47479 h 237395"/>
                  <a:gd name="connsiteX2" fmla="*/ 98915 w 197829"/>
                  <a:gd name="connsiteY2" fmla="*/ 0 h 237395"/>
                  <a:gd name="connsiteX3" fmla="*/ 197829 w 197829"/>
                  <a:gd name="connsiteY3" fmla="*/ 118698 h 237395"/>
                  <a:gd name="connsiteX4" fmla="*/ 98915 w 197829"/>
                  <a:gd name="connsiteY4" fmla="*/ 237395 h 237395"/>
                  <a:gd name="connsiteX5" fmla="*/ 98915 w 197829"/>
                  <a:gd name="connsiteY5" fmla="*/ 189916 h 237395"/>
                  <a:gd name="connsiteX6" fmla="*/ 0 w 197829"/>
                  <a:gd name="connsiteY6" fmla="*/ 189916 h 237395"/>
                  <a:gd name="connsiteX7" fmla="*/ 0 w 197829"/>
                  <a:gd name="connsiteY7" fmla="*/ 47479 h 237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7829" h="237395">
                    <a:moveTo>
                      <a:pt x="158263" y="0"/>
                    </a:moveTo>
                    <a:lnTo>
                      <a:pt x="158263" y="118698"/>
                    </a:lnTo>
                    <a:lnTo>
                      <a:pt x="197829" y="118698"/>
                    </a:lnTo>
                    <a:lnTo>
                      <a:pt x="98914" y="237395"/>
                    </a:lnTo>
                    <a:lnTo>
                      <a:pt x="0" y="118698"/>
                    </a:lnTo>
                    <a:lnTo>
                      <a:pt x="39566" y="118698"/>
                    </a:lnTo>
                    <a:lnTo>
                      <a:pt x="39566" y="0"/>
                    </a:lnTo>
                    <a:lnTo>
                      <a:pt x="158263" y="0"/>
                    </a:lnTo>
                    <a:close/>
                  </a:path>
                </a:pathLst>
              </a:custGeom>
            </p:spPr>
            <p:style>
              <a:lnRef idx="0">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47480" tIns="0" rIns="47478" bIns="59349" numCol="1" spcCol="1270" anchor="ctr" anchorCtr="0">
                <a:noAutofit/>
              </a:bodyPr>
              <a:lstStyle/>
              <a:p>
                <a:pPr marL="0" lvl="0" indent="0" algn="ctr" defTabSz="800100">
                  <a:lnSpc>
                    <a:spcPct val="90000"/>
                  </a:lnSpc>
                  <a:spcBef>
                    <a:spcPct val="0"/>
                  </a:spcBef>
                  <a:spcAft>
                    <a:spcPct val="35000"/>
                  </a:spcAft>
                  <a:buNone/>
                </a:pPr>
                <a:endParaRPr lang="en-US" sz="2000" b="1" kern="1200">
                  <a:solidFill>
                    <a:schemeClr val="bg1"/>
                  </a:solidFill>
                </a:endParaRPr>
              </a:p>
            </p:txBody>
          </p:sp>
          <p:sp>
            <p:nvSpPr>
              <p:cNvPr id="17" name="Freeform 16">
                <a:extLst>
                  <a:ext uri="{FF2B5EF4-FFF2-40B4-BE49-F238E27FC236}">
                    <a16:creationId xmlns:a16="http://schemas.microsoft.com/office/drawing/2014/main" id="{6E942B1E-37D4-CA2E-BE48-B5FC642ADF3B}"/>
                  </a:ext>
                </a:extLst>
              </p:cNvPr>
              <p:cNvSpPr/>
              <p:nvPr/>
            </p:nvSpPr>
            <p:spPr>
              <a:xfrm>
                <a:off x="2935367" y="3913847"/>
                <a:ext cx="6702215" cy="527544"/>
              </a:xfrm>
              <a:custGeom>
                <a:avLst/>
                <a:gdLst>
                  <a:gd name="connsiteX0" fmla="*/ 0 w 5497227"/>
                  <a:gd name="connsiteY0" fmla="*/ 52754 h 527544"/>
                  <a:gd name="connsiteX1" fmla="*/ 52754 w 5497227"/>
                  <a:gd name="connsiteY1" fmla="*/ 0 h 527544"/>
                  <a:gd name="connsiteX2" fmla="*/ 5444473 w 5497227"/>
                  <a:gd name="connsiteY2" fmla="*/ 0 h 527544"/>
                  <a:gd name="connsiteX3" fmla="*/ 5497227 w 5497227"/>
                  <a:gd name="connsiteY3" fmla="*/ 52754 h 527544"/>
                  <a:gd name="connsiteX4" fmla="*/ 5497227 w 5497227"/>
                  <a:gd name="connsiteY4" fmla="*/ 474790 h 527544"/>
                  <a:gd name="connsiteX5" fmla="*/ 5444473 w 5497227"/>
                  <a:gd name="connsiteY5" fmla="*/ 527544 h 527544"/>
                  <a:gd name="connsiteX6" fmla="*/ 52754 w 5497227"/>
                  <a:gd name="connsiteY6" fmla="*/ 527544 h 527544"/>
                  <a:gd name="connsiteX7" fmla="*/ 0 w 5497227"/>
                  <a:gd name="connsiteY7" fmla="*/ 474790 h 527544"/>
                  <a:gd name="connsiteX8" fmla="*/ 0 w 5497227"/>
                  <a:gd name="connsiteY8" fmla="*/ 52754 h 527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97227" h="527544">
                    <a:moveTo>
                      <a:pt x="0" y="52754"/>
                    </a:moveTo>
                    <a:cubicBezTo>
                      <a:pt x="0" y="23619"/>
                      <a:pt x="23619" y="0"/>
                      <a:pt x="52754" y="0"/>
                    </a:cubicBezTo>
                    <a:lnTo>
                      <a:pt x="5444473" y="0"/>
                    </a:lnTo>
                    <a:cubicBezTo>
                      <a:pt x="5473608" y="0"/>
                      <a:pt x="5497227" y="23619"/>
                      <a:pt x="5497227" y="52754"/>
                    </a:cubicBezTo>
                    <a:lnTo>
                      <a:pt x="5497227" y="474790"/>
                    </a:lnTo>
                    <a:cubicBezTo>
                      <a:pt x="5497227" y="503925"/>
                      <a:pt x="5473608" y="527544"/>
                      <a:pt x="5444473" y="527544"/>
                    </a:cubicBezTo>
                    <a:lnTo>
                      <a:pt x="52754" y="527544"/>
                    </a:lnTo>
                    <a:cubicBezTo>
                      <a:pt x="23619" y="527544"/>
                      <a:pt x="0" y="503925"/>
                      <a:pt x="0" y="474790"/>
                    </a:cubicBezTo>
                    <a:lnTo>
                      <a:pt x="0" y="52754"/>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84031" tIns="84031" rIns="84031" bIns="84031" numCol="1" spcCol="1270" anchor="ctr" anchorCtr="0">
                <a:noAutofit/>
              </a:bodyPr>
              <a:lstStyle/>
              <a:p>
                <a:pPr marL="0" lvl="0" indent="0" algn="ctr" defTabSz="800100">
                  <a:lnSpc>
                    <a:spcPct val="90000"/>
                  </a:lnSpc>
                  <a:spcBef>
                    <a:spcPct val="0"/>
                  </a:spcBef>
                  <a:spcAft>
                    <a:spcPct val="35000"/>
                  </a:spcAft>
                  <a:buNone/>
                </a:pPr>
                <a:r>
                  <a:rPr lang="en-US" sz="2000" b="1" kern="1200" dirty="0">
                    <a:solidFill>
                      <a:schemeClr val="bg1"/>
                    </a:solidFill>
                  </a:rPr>
                  <a:t>Determine the composite KPI</a:t>
                </a:r>
              </a:p>
            </p:txBody>
          </p:sp>
        </p:grpSp>
        <p:grpSp>
          <p:nvGrpSpPr>
            <p:cNvPr id="18" name="Group 17">
              <a:extLst>
                <a:ext uri="{FF2B5EF4-FFF2-40B4-BE49-F238E27FC236}">
                  <a16:creationId xmlns:a16="http://schemas.microsoft.com/office/drawing/2014/main" id="{38553737-6169-C409-4288-2409D422C8E0}"/>
                </a:ext>
              </a:extLst>
            </p:cNvPr>
            <p:cNvGrpSpPr/>
            <p:nvPr/>
          </p:nvGrpSpPr>
          <p:grpSpPr>
            <a:xfrm>
              <a:off x="5623560" y="4696741"/>
              <a:ext cx="5122732" cy="758345"/>
              <a:chOff x="2935367" y="4474363"/>
              <a:chExt cx="6702215" cy="758345"/>
            </a:xfrm>
            <a:solidFill>
              <a:srgbClr val="009193"/>
            </a:solidFill>
          </p:grpSpPr>
          <p:sp>
            <p:nvSpPr>
              <p:cNvPr id="19" name="Freeform 17">
                <a:extLst>
                  <a:ext uri="{FF2B5EF4-FFF2-40B4-BE49-F238E27FC236}">
                    <a16:creationId xmlns:a16="http://schemas.microsoft.com/office/drawing/2014/main" id="{562E9F10-51DA-DC29-4E32-CE762ADC412F}"/>
                  </a:ext>
                </a:extLst>
              </p:cNvPr>
              <p:cNvSpPr/>
              <p:nvPr/>
            </p:nvSpPr>
            <p:spPr>
              <a:xfrm>
                <a:off x="6141759" y="4474363"/>
                <a:ext cx="289432" cy="197829"/>
              </a:xfrm>
              <a:custGeom>
                <a:avLst/>
                <a:gdLst>
                  <a:gd name="connsiteX0" fmla="*/ 0 w 197829"/>
                  <a:gd name="connsiteY0" fmla="*/ 47479 h 237395"/>
                  <a:gd name="connsiteX1" fmla="*/ 98915 w 197829"/>
                  <a:gd name="connsiteY1" fmla="*/ 47479 h 237395"/>
                  <a:gd name="connsiteX2" fmla="*/ 98915 w 197829"/>
                  <a:gd name="connsiteY2" fmla="*/ 0 h 237395"/>
                  <a:gd name="connsiteX3" fmla="*/ 197829 w 197829"/>
                  <a:gd name="connsiteY3" fmla="*/ 118698 h 237395"/>
                  <a:gd name="connsiteX4" fmla="*/ 98915 w 197829"/>
                  <a:gd name="connsiteY4" fmla="*/ 237395 h 237395"/>
                  <a:gd name="connsiteX5" fmla="*/ 98915 w 197829"/>
                  <a:gd name="connsiteY5" fmla="*/ 189916 h 237395"/>
                  <a:gd name="connsiteX6" fmla="*/ 0 w 197829"/>
                  <a:gd name="connsiteY6" fmla="*/ 189916 h 237395"/>
                  <a:gd name="connsiteX7" fmla="*/ 0 w 197829"/>
                  <a:gd name="connsiteY7" fmla="*/ 47479 h 237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7829" h="237395">
                    <a:moveTo>
                      <a:pt x="158263" y="0"/>
                    </a:moveTo>
                    <a:lnTo>
                      <a:pt x="158263" y="118698"/>
                    </a:lnTo>
                    <a:lnTo>
                      <a:pt x="197829" y="118698"/>
                    </a:lnTo>
                    <a:lnTo>
                      <a:pt x="98914" y="237395"/>
                    </a:lnTo>
                    <a:lnTo>
                      <a:pt x="0" y="118698"/>
                    </a:lnTo>
                    <a:lnTo>
                      <a:pt x="39566" y="118698"/>
                    </a:lnTo>
                    <a:lnTo>
                      <a:pt x="39566" y="0"/>
                    </a:lnTo>
                    <a:lnTo>
                      <a:pt x="158263" y="0"/>
                    </a:lnTo>
                    <a:close/>
                  </a:path>
                </a:pathLst>
              </a:custGeom>
              <a:grpFill/>
            </p:spPr>
            <p:style>
              <a:lnRef idx="0">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7480" tIns="0" rIns="47478" bIns="59349" numCol="1" spcCol="1270" anchor="ctr" anchorCtr="0">
                <a:noAutofit/>
              </a:bodyPr>
              <a:lstStyle/>
              <a:p>
                <a:pPr marL="0" lvl="0" indent="0" algn="ctr" defTabSz="800100">
                  <a:lnSpc>
                    <a:spcPct val="90000"/>
                  </a:lnSpc>
                  <a:spcBef>
                    <a:spcPct val="0"/>
                  </a:spcBef>
                  <a:spcAft>
                    <a:spcPct val="35000"/>
                  </a:spcAft>
                  <a:buNone/>
                </a:pPr>
                <a:endParaRPr lang="en-US" sz="2000" b="1" kern="1200">
                  <a:solidFill>
                    <a:schemeClr val="bg1"/>
                  </a:solidFill>
                </a:endParaRPr>
              </a:p>
            </p:txBody>
          </p:sp>
          <p:sp>
            <p:nvSpPr>
              <p:cNvPr id="20" name="Freeform 18">
                <a:extLst>
                  <a:ext uri="{FF2B5EF4-FFF2-40B4-BE49-F238E27FC236}">
                    <a16:creationId xmlns:a16="http://schemas.microsoft.com/office/drawing/2014/main" id="{13F044D1-804E-C70B-3CFD-5244D62843B7}"/>
                  </a:ext>
                </a:extLst>
              </p:cNvPr>
              <p:cNvSpPr/>
              <p:nvPr/>
            </p:nvSpPr>
            <p:spPr>
              <a:xfrm>
                <a:off x="2935367" y="4705164"/>
                <a:ext cx="6702215" cy="527544"/>
              </a:xfrm>
              <a:custGeom>
                <a:avLst/>
                <a:gdLst>
                  <a:gd name="connsiteX0" fmla="*/ 0 w 5497227"/>
                  <a:gd name="connsiteY0" fmla="*/ 52754 h 527544"/>
                  <a:gd name="connsiteX1" fmla="*/ 52754 w 5497227"/>
                  <a:gd name="connsiteY1" fmla="*/ 0 h 527544"/>
                  <a:gd name="connsiteX2" fmla="*/ 5444473 w 5497227"/>
                  <a:gd name="connsiteY2" fmla="*/ 0 h 527544"/>
                  <a:gd name="connsiteX3" fmla="*/ 5497227 w 5497227"/>
                  <a:gd name="connsiteY3" fmla="*/ 52754 h 527544"/>
                  <a:gd name="connsiteX4" fmla="*/ 5497227 w 5497227"/>
                  <a:gd name="connsiteY4" fmla="*/ 474790 h 527544"/>
                  <a:gd name="connsiteX5" fmla="*/ 5444473 w 5497227"/>
                  <a:gd name="connsiteY5" fmla="*/ 527544 h 527544"/>
                  <a:gd name="connsiteX6" fmla="*/ 52754 w 5497227"/>
                  <a:gd name="connsiteY6" fmla="*/ 527544 h 527544"/>
                  <a:gd name="connsiteX7" fmla="*/ 0 w 5497227"/>
                  <a:gd name="connsiteY7" fmla="*/ 474790 h 527544"/>
                  <a:gd name="connsiteX8" fmla="*/ 0 w 5497227"/>
                  <a:gd name="connsiteY8" fmla="*/ 52754 h 527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97227" h="527544">
                    <a:moveTo>
                      <a:pt x="0" y="52754"/>
                    </a:moveTo>
                    <a:cubicBezTo>
                      <a:pt x="0" y="23619"/>
                      <a:pt x="23619" y="0"/>
                      <a:pt x="52754" y="0"/>
                    </a:cubicBezTo>
                    <a:lnTo>
                      <a:pt x="5444473" y="0"/>
                    </a:lnTo>
                    <a:cubicBezTo>
                      <a:pt x="5473608" y="0"/>
                      <a:pt x="5497227" y="23619"/>
                      <a:pt x="5497227" y="52754"/>
                    </a:cubicBezTo>
                    <a:lnTo>
                      <a:pt x="5497227" y="474790"/>
                    </a:lnTo>
                    <a:cubicBezTo>
                      <a:pt x="5497227" y="503925"/>
                      <a:pt x="5473608" y="527544"/>
                      <a:pt x="5444473" y="527544"/>
                    </a:cubicBezTo>
                    <a:lnTo>
                      <a:pt x="52754" y="527544"/>
                    </a:lnTo>
                    <a:cubicBezTo>
                      <a:pt x="23619" y="527544"/>
                      <a:pt x="0" y="503925"/>
                      <a:pt x="0" y="474790"/>
                    </a:cubicBezTo>
                    <a:lnTo>
                      <a:pt x="0" y="52754"/>
                    </a:lnTo>
                    <a:close/>
                  </a:path>
                </a:pathLst>
              </a:custGeom>
              <a:grpFill/>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84031" tIns="84031" rIns="84031" bIns="84031" numCol="1" spcCol="1270" anchor="ctr" anchorCtr="0">
                <a:noAutofit/>
              </a:bodyPr>
              <a:lstStyle/>
              <a:p>
                <a:pPr marL="0" lvl="0" indent="0" algn="ctr" defTabSz="800100">
                  <a:lnSpc>
                    <a:spcPct val="90000"/>
                  </a:lnSpc>
                  <a:spcBef>
                    <a:spcPct val="0"/>
                  </a:spcBef>
                  <a:spcAft>
                    <a:spcPct val="35000"/>
                  </a:spcAft>
                  <a:buNone/>
                </a:pPr>
                <a:r>
                  <a:rPr lang="en-US" sz="2000" b="1" kern="1200" dirty="0">
                    <a:solidFill>
                      <a:schemeClr val="bg1"/>
                    </a:solidFill>
                  </a:rPr>
                  <a:t>Setting targets and Thresholds</a:t>
                </a:r>
              </a:p>
            </p:txBody>
          </p:sp>
        </p:grpSp>
        <p:grpSp>
          <p:nvGrpSpPr>
            <p:cNvPr id="21" name="Group 20">
              <a:extLst>
                <a:ext uri="{FF2B5EF4-FFF2-40B4-BE49-F238E27FC236}">
                  <a16:creationId xmlns:a16="http://schemas.microsoft.com/office/drawing/2014/main" id="{46C26D41-78FD-3ACA-E9A3-7CC82AB6B0D2}"/>
                </a:ext>
              </a:extLst>
            </p:cNvPr>
            <p:cNvGrpSpPr/>
            <p:nvPr/>
          </p:nvGrpSpPr>
          <p:grpSpPr>
            <a:xfrm>
              <a:off x="5623560" y="5488058"/>
              <a:ext cx="5122732" cy="758345"/>
              <a:chOff x="2935367" y="5265680"/>
              <a:chExt cx="6702215" cy="758345"/>
            </a:xfrm>
          </p:grpSpPr>
          <p:sp>
            <p:nvSpPr>
              <p:cNvPr id="22" name="Freeform 19">
                <a:extLst>
                  <a:ext uri="{FF2B5EF4-FFF2-40B4-BE49-F238E27FC236}">
                    <a16:creationId xmlns:a16="http://schemas.microsoft.com/office/drawing/2014/main" id="{7C55E173-520F-6B4C-2ED1-AF9E4A80796C}"/>
                  </a:ext>
                </a:extLst>
              </p:cNvPr>
              <p:cNvSpPr/>
              <p:nvPr/>
            </p:nvSpPr>
            <p:spPr>
              <a:xfrm>
                <a:off x="6141759" y="5265680"/>
                <a:ext cx="289432" cy="197829"/>
              </a:xfrm>
              <a:custGeom>
                <a:avLst/>
                <a:gdLst>
                  <a:gd name="connsiteX0" fmla="*/ 0 w 197829"/>
                  <a:gd name="connsiteY0" fmla="*/ 47479 h 237395"/>
                  <a:gd name="connsiteX1" fmla="*/ 98915 w 197829"/>
                  <a:gd name="connsiteY1" fmla="*/ 47479 h 237395"/>
                  <a:gd name="connsiteX2" fmla="*/ 98915 w 197829"/>
                  <a:gd name="connsiteY2" fmla="*/ 0 h 237395"/>
                  <a:gd name="connsiteX3" fmla="*/ 197829 w 197829"/>
                  <a:gd name="connsiteY3" fmla="*/ 118698 h 237395"/>
                  <a:gd name="connsiteX4" fmla="*/ 98915 w 197829"/>
                  <a:gd name="connsiteY4" fmla="*/ 237395 h 237395"/>
                  <a:gd name="connsiteX5" fmla="*/ 98915 w 197829"/>
                  <a:gd name="connsiteY5" fmla="*/ 189916 h 237395"/>
                  <a:gd name="connsiteX6" fmla="*/ 0 w 197829"/>
                  <a:gd name="connsiteY6" fmla="*/ 189916 h 237395"/>
                  <a:gd name="connsiteX7" fmla="*/ 0 w 197829"/>
                  <a:gd name="connsiteY7" fmla="*/ 47479 h 237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7829" h="237395">
                    <a:moveTo>
                      <a:pt x="158263" y="0"/>
                    </a:moveTo>
                    <a:lnTo>
                      <a:pt x="158263" y="118698"/>
                    </a:lnTo>
                    <a:lnTo>
                      <a:pt x="197829" y="118698"/>
                    </a:lnTo>
                    <a:lnTo>
                      <a:pt x="98914" y="237395"/>
                    </a:lnTo>
                    <a:lnTo>
                      <a:pt x="0" y="118698"/>
                    </a:lnTo>
                    <a:lnTo>
                      <a:pt x="39566" y="118698"/>
                    </a:lnTo>
                    <a:lnTo>
                      <a:pt x="39566" y="0"/>
                    </a:lnTo>
                    <a:lnTo>
                      <a:pt x="158263" y="0"/>
                    </a:lnTo>
                    <a:close/>
                  </a:path>
                </a:pathLst>
              </a:custGeom>
            </p:spPr>
            <p:style>
              <a:lnRef idx="0">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47480" tIns="0" rIns="47478" bIns="59349" numCol="1" spcCol="1270" anchor="ctr" anchorCtr="0">
                <a:noAutofit/>
              </a:bodyPr>
              <a:lstStyle/>
              <a:p>
                <a:pPr marL="0" lvl="0" indent="0" algn="ctr" defTabSz="800100">
                  <a:lnSpc>
                    <a:spcPct val="90000"/>
                  </a:lnSpc>
                  <a:spcBef>
                    <a:spcPct val="0"/>
                  </a:spcBef>
                  <a:spcAft>
                    <a:spcPct val="35000"/>
                  </a:spcAft>
                  <a:buNone/>
                </a:pPr>
                <a:endParaRPr lang="en-US" sz="2000" b="1" kern="1200">
                  <a:solidFill>
                    <a:schemeClr val="bg1"/>
                  </a:solidFill>
                </a:endParaRPr>
              </a:p>
            </p:txBody>
          </p:sp>
          <p:sp>
            <p:nvSpPr>
              <p:cNvPr id="23" name="Freeform 20">
                <a:extLst>
                  <a:ext uri="{FF2B5EF4-FFF2-40B4-BE49-F238E27FC236}">
                    <a16:creationId xmlns:a16="http://schemas.microsoft.com/office/drawing/2014/main" id="{F2D63B02-0FE7-E7FC-C5C4-E89AA42FBA20}"/>
                  </a:ext>
                </a:extLst>
              </p:cNvPr>
              <p:cNvSpPr/>
              <p:nvPr/>
            </p:nvSpPr>
            <p:spPr>
              <a:xfrm>
                <a:off x="2935367" y="5496481"/>
                <a:ext cx="6702215" cy="527544"/>
              </a:xfrm>
              <a:custGeom>
                <a:avLst/>
                <a:gdLst>
                  <a:gd name="connsiteX0" fmla="*/ 0 w 5497227"/>
                  <a:gd name="connsiteY0" fmla="*/ 52754 h 527544"/>
                  <a:gd name="connsiteX1" fmla="*/ 52754 w 5497227"/>
                  <a:gd name="connsiteY1" fmla="*/ 0 h 527544"/>
                  <a:gd name="connsiteX2" fmla="*/ 5444473 w 5497227"/>
                  <a:gd name="connsiteY2" fmla="*/ 0 h 527544"/>
                  <a:gd name="connsiteX3" fmla="*/ 5497227 w 5497227"/>
                  <a:gd name="connsiteY3" fmla="*/ 52754 h 527544"/>
                  <a:gd name="connsiteX4" fmla="*/ 5497227 w 5497227"/>
                  <a:gd name="connsiteY4" fmla="*/ 474790 h 527544"/>
                  <a:gd name="connsiteX5" fmla="*/ 5444473 w 5497227"/>
                  <a:gd name="connsiteY5" fmla="*/ 527544 h 527544"/>
                  <a:gd name="connsiteX6" fmla="*/ 52754 w 5497227"/>
                  <a:gd name="connsiteY6" fmla="*/ 527544 h 527544"/>
                  <a:gd name="connsiteX7" fmla="*/ 0 w 5497227"/>
                  <a:gd name="connsiteY7" fmla="*/ 474790 h 527544"/>
                  <a:gd name="connsiteX8" fmla="*/ 0 w 5497227"/>
                  <a:gd name="connsiteY8" fmla="*/ 52754 h 527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97227" h="527544">
                    <a:moveTo>
                      <a:pt x="0" y="52754"/>
                    </a:moveTo>
                    <a:cubicBezTo>
                      <a:pt x="0" y="23619"/>
                      <a:pt x="23619" y="0"/>
                      <a:pt x="52754" y="0"/>
                    </a:cubicBezTo>
                    <a:lnTo>
                      <a:pt x="5444473" y="0"/>
                    </a:lnTo>
                    <a:cubicBezTo>
                      <a:pt x="5473608" y="0"/>
                      <a:pt x="5497227" y="23619"/>
                      <a:pt x="5497227" y="52754"/>
                    </a:cubicBezTo>
                    <a:lnTo>
                      <a:pt x="5497227" y="474790"/>
                    </a:lnTo>
                    <a:cubicBezTo>
                      <a:pt x="5497227" y="503925"/>
                      <a:pt x="5473608" y="527544"/>
                      <a:pt x="5444473" y="527544"/>
                    </a:cubicBezTo>
                    <a:lnTo>
                      <a:pt x="52754" y="527544"/>
                    </a:lnTo>
                    <a:cubicBezTo>
                      <a:pt x="23619" y="527544"/>
                      <a:pt x="0" y="503925"/>
                      <a:pt x="0" y="474790"/>
                    </a:cubicBezTo>
                    <a:lnTo>
                      <a:pt x="0" y="5275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84031" tIns="84031" rIns="84031" bIns="84031" numCol="1" spcCol="1270" anchor="ctr" anchorCtr="0">
                <a:noAutofit/>
              </a:bodyPr>
              <a:lstStyle/>
              <a:p>
                <a:pPr marL="0" lvl="0" indent="0" algn="ctr" defTabSz="800100" rtl="0">
                  <a:lnSpc>
                    <a:spcPct val="90000"/>
                  </a:lnSpc>
                  <a:spcBef>
                    <a:spcPct val="0"/>
                  </a:spcBef>
                  <a:spcAft>
                    <a:spcPct val="35000"/>
                  </a:spcAft>
                  <a:buNone/>
                </a:pPr>
                <a:r>
                  <a:rPr lang="en-US" sz="2000" b="1" kern="1200" dirty="0">
                    <a:solidFill>
                      <a:schemeClr val="bg1"/>
                    </a:solidFill>
                  </a:rPr>
                  <a:t>Documenting KPIs</a:t>
                </a:r>
              </a:p>
            </p:txBody>
          </p:sp>
        </p:grpSp>
      </p:grpSp>
      <p:sp>
        <p:nvSpPr>
          <p:cNvPr id="24" name="Title 1">
            <a:extLst>
              <a:ext uri="{FF2B5EF4-FFF2-40B4-BE49-F238E27FC236}">
                <a16:creationId xmlns:a16="http://schemas.microsoft.com/office/drawing/2014/main" id="{6A849251-0035-3C19-45CC-C8990CF476ED}"/>
              </a:ext>
            </a:extLst>
          </p:cNvPr>
          <p:cNvSpPr txBox="1">
            <a:spLocks/>
          </p:cNvSpPr>
          <p:nvPr/>
        </p:nvSpPr>
        <p:spPr>
          <a:xfrm>
            <a:off x="762000" y="3722751"/>
            <a:ext cx="4551168"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en-US" sz="4000" b="1" dirty="0">
                <a:solidFill>
                  <a:srgbClr val="C00000"/>
                </a:solidFill>
                <a:latin typeface="Sakkal Majalla" panose="02000000000000000000" pitchFamily="2" charset="-78"/>
                <a:cs typeface="Sakkal Majalla" panose="02000000000000000000" pitchFamily="2" charset="-78"/>
              </a:rPr>
              <a:t>KPIs development steps</a:t>
            </a:r>
            <a:endParaRPr lang="en-SA" sz="4000" b="1" dirty="0">
              <a:solidFill>
                <a:srgbClr val="C00000"/>
              </a:solidFill>
              <a:latin typeface="Sakkal Majalla" panose="02000000000000000000" pitchFamily="2" charset="-78"/>
              <a:cs typeface="Sakkal Majalla" panose="02000000000000000000" pitchFamily="2" charset="-78"/>
            </a:endParaRPr>
          </a:p>
        </p:txBody>
      </p:sp>
      <p:sp>
        <p:nvSpPr>
          <p:cNvPr id="28" name="TextBox 27">
            <a:extLst>
              <a:ext uri="{FF2B5EF4-FFF2-40B4-BE49-F238E27FC236}">
                <a16:creationId xmlns:a16="http://schemas.microsoft.com/office/drawing/2014/main" id="{2D41D61F-F145-8B26-65B6-CC68E8B19AD6}"/>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041377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086C1-F682-D474-AC13-037E078D80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122606-60D7-6ADC-ED4E-B3D9167F2B5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68B95A00-734B-E246-AD64-9F500A33BD0D}"/>
              </a:ext>
            </a:extLst>
          </p:cNvPr>
          <p:cNvSpPr txBox="1"/>
          <p:nvPr/>
        </p:nvSpPr>
        <p:spPr>
          <a:xfrm>
            <a:off x="942308" y="2915787"/>
            <a:ext cx="9878091" cy="2814617"/>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000" dirty="0">
                <a:latin typeface="__fkGroteskNeue_598ab8"/>
              </a:rPr>
              <a:t>Clearly identify the final results you aim to achieve. </a:t>
            </a:r>
          </a:p>
          <a:p>
            <a:pPr marL="285750" indent="-285750" algn="just">
              <a:lnSpc>
                <a:spcPct val="150000"/>
              </a:lnSpc>
              <a:buFont typeface="Arial" panose="020B0604020202020204" pitchFamily="34" charset="0"/>
              <a:buChar char="•"/>
            </a:pPr>
            <a:r>
              <a:rPr lang="en-US" sz="2000" dirty="0">
                <a:latin typeface="__fkGroteskNeue_598ab8"/>
              </a:rPr>
              <a:t>Results are the determinant of success. </a:t>
            </a:r>
          </a:p>
          <a:p>
            <a:pPr marL="285750" indent="-285750" algn="just">
              <a:lnSpc>
                <a:spcPct val="150000"/>
              </a:lnSpc>
              <a:buFont typeface="Arial" panose="020B0604020202020204" pitchFamily="34" charset="0"/>
              <a:buChar char="•"/>
            </a:pPr>
            <a:r>
              <a:rPr lang="en-US" sz="2000" dirty="0">
                <a:latin typeface="__fkGroteskNeue_598ab8"/>
              </a:rPr>
              <a:t>KPI should be directly linked to the desired results.</a:t>
            </a:r>
          </a:p>
          <a:p>
            <a:pPr marL="285750" indent="-285750" algn="just">
              <a:lnSpc>
                <a:spcPct val="150000"/>
              </a:lnSpc>
              <a:buFont typeface="Arial" panose="020B0604020202020204" pitchFamily="34" charset="0"/>
              <a:buChar char="•"/>
            </a:pPr>
            <a:r>
              <a:rPr lang="en-US" sz="2000" dirty="0">
                <a:latin typeface="__fkGroteskNeue_598ab8"/>
              </a:rPr>
              <a:t>At least one KPI for each desired result. </a:t>
            </a:r>
          </a:p>
          <a:p>
            <a:pPr marL="285750" indent="-285750" algn="just">
              <a:lnSpc>
                <a:spcPct val="150000"/>
              </a:lnSpc>
              <a:buFont typeface="Arial" panose="020B0604020202020204" pitchFamily="34" charset="0"/>
              <a:buChar char="•"/>
            </a:pPr>
            <a:r>
              <a:rPr lang="en-US" sz="2000" dirty="0">
                <a:latin typeface="__fkGroteskNeue_598ab8"/>
              </a:rPr>
              <a:t>At least one result for each objective. </a:t>
            </a:r>
          </a:p>
          <a:p>
            <a:pPr marL="285750" indent="-285750" algn="just">
              <a:lnSpc>
                <a:spcPct val="150000"/>
              </a:lnSpc>
              <a:buFont typeface="Arial" panose="020B0604020202020204" pitchFamily="34" charset="0"/>
              <a:buChar char="•"/>
            </a:pPr>
            <a:r>
              <a:rPr lang="en-US" sz="2000" dirty="0">
                <a:latin typeface="__fkGroteskNeue_598ab8"/>
              </a:rPr>
              <a:t>More results mean more KPIs. </a:t>
            </a:r>
          </a:p>
        </p:txBody>
      </p:sp>
      <p:pic>
        <p:nvPicPr>
          <p:cNvPr id="7" name="Graphic 21">
            <a:extLst>
              <a:ext uri="{FF2B5EF4-FFF2-40B4-BE49-F238E27FC236}">
                <a16:creationId xmlns:a16="http://schemas.microsoft.com/office/drawing/2014/main" id="{79825222-B7CB-CC24-E6C1-FBB4A56D34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EC15F84-DFD0-F7B3-0117-090D2D627E6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DA24872-0F98-3D70-1446-EB285489F4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4B7E880-97A6-5799-01A5-65D86B7DA5E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13E12B2-0FF9-2108-C0D4-3B00BDE875F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60883D95-48E9-B915-F13D-6F8A62EDB199}"/>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One: </a:t>
            </a:r>
            <a:r>
              <a:rPr lang="en-US" sz="2800" dirty="0">
                <a:solidFill>
                  <a:srgbClr val="C00000"/>
                </a:solidFill>
                <a:latin typeface="Sakkal Majalla" panose="02000000000000000000" pitchFamily="2" charset="-78"/>
                <a:cs typeface="Sakkal Majalla" panose="02000000000000000000" pitchFamily="2" charset="-78"/>
              </a:rPr>
              <a:t>Description of desired results</a:t>
            </a:r>
          </a:p>
        </p:txBody>
      </p:sp>
      <p:pic>
        <p:nvPicPr>
          <p:cNvPr id="8" name="Picture 2" descr="صورة ذات صلة">
            <a:extLst>
              <a:ext uri="{FF2B5EF4-FFF2-40B4-BE49-F238E27FC236}">
                <a16:creationId xmlns:a16="http://schemas.microsoft.com/office/drawing/2014/main" id="{28B68AAE-40BF-4803-9739-7C10DA3C98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1091" y="3372729"/>
            <a:ext cx="4218909" cy="223956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54B2F2C-B2FB-FF27-4417-5F2178A76279}"/>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142477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54F9B-689A-D3F5-4ED7-B258EFB64D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668D87-1A43-E1AF-D18D-62E95968E7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6580C79-764E-72D5-FF5C-AD7C5502E21A}"/>
              </a:ext>
            </a:extLst>
          </p:cNvPr>
          <p:cNvSpPr txBox="1"/>
          <p:nvPr/>
        </p:nvSpPr>
        <p:spPr>
          <a:xfrm>
            <a:off x="942308" y="2956828"/>
            <a:ext cx="6450384" cy="2814617"/>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000" dirty="0">
                <a:latin typeface="__fkGroteskNeue_598ab8"/>
              </a:rPr>
              <a:t>Having more KPIs for the same objective is helpful. </a:t>
            </a:r>
          </a:p>
          <a:p>
            <a:pPr marL="285750" indent="-285750" algn="just">
              <a:lnSpc>
                <a:spcPct val="150000"/>
              </a:lnSpc>
              <a:buFont typeface="Arial" panose="020B0604020202020204" pitchFamily="34" charset="0"/>
              <a:buChar char="•"/>
            </a:pPr>
            <a:r>
              <a:rPr lang="en-US" sz="2000" dirty="0">
                <a:latin typeface="__fkGroteskNeue_598ab8"/>
              </a:rPr>
              <a:t>There are many tools to identify alternative KPIs. </a:t>
            </a:r>
          </a:p>
          <a:p>
            <a:pPr marL="285750" indent="-285750" algn="just">
              <a:lnSpc>
                <a:spcPct val="150000"/>
              </a:lnSpc>
              <a:buFont typeface="Arial" panose="020B0604020202020204" pitchFamily="34" charset="0"/>
              <a:buChar char="•"/>
            </a:pPr>
            <a:r>
              <a:rPr lang="en-US" sz="2000" dirty="0">
                <a:latin typeface="__fkGroteskNeue_598ab8"/>
              </a:rPr>
              <a:t>Using tools is essential to come up with alternative KPIs.</a:t>
            </a:r>
          </a:p>
          <a:p>
            <a:pPr marL="285750" indent="-285750" algn="just">
              <a:lnSpc>
                <a:spcPct val="150000"/>
              </a:lnSpc>
              <a:buFont typeface="Arial" panose="020B0604020202020204" pitchFamily="34" charset="0"/>
              <a:buChar char="•"/>
            </a:pPr>
            <a:r>
              <a:rPr lang="en-US" sz="2000" dirty="0">
                <a:latin typeface="__fkGroteskNeue_598ab8"/>
              </a:rPr>
              <a:t>Selecting KPIs out of these alternatives is based on certain criteria. </a:t>
            </a:r>
          </a:p>
          <a:p>
            <a:pPr marL="285750" indent="-285750" algn="just">
              <a:lnSpc>
                <a:spcPct val="150000"/>
              </a:lnSpc>
              <a:buFont typeface="Arial" panose="020B0604020202020204" pitchFamily="34" charset="0"/>
              <a:buChar char="•"/>
            </a:pPr>
            <a:r>
              <a:rPr lang="en-US" sz="2000" dirty="0">
                <a:latin typeface="__fkGroteskNeue_598ab8"/>
              </a:rPr>
              <a:t>Using more tools means identifying more alternative KPIs.  </a:t>
            </a:r>
          </a:p>
        </p:txBody>
      </p:sp>
      <p:pic>
        <p:nvPicPr>
          <p:cNvPr id="7" name="Graphic 21">
            <a:extLst>
              <a:ext uri="{FF2B5EF4-FFF2-40B4-BE49-F238E27FC236}">
                <a16:creationId xmlns:a16="http://schemas.microsoft.com/office/drawing/2014/main" id="{700DD7D4-540E-E0D0-C0FA-B3D1F0621A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D6B5212-E4FA-469D-B572-8E09737EF05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BB5BF93-EB48-DB02-6210-B9765758CF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A30CDD6-0AB2-FF24-E2FD-2EAE6C65C53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BAF3D2D-847F-6131-FE66-474907F3EDE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01C3C20D-BD89-0DF5-388D-3282962FA0D4}"/>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Two: </a:t>
            </a:r>
            <a:r>
              <a:rPr lang="en-US" sz="2800" dirty="0">
                <a:solidFill>
                  <a:srgbClr val="C00000"/>
                </a:solidFill>
                <a:latin typeface="Sakkal Majalla" panose="02000000000000000000" pitchFamily="2" charset="-78"/>
                <a:cs typeface="Sakkal Majalla" panose="02000000000000000000" pitchFamily="2" charset="-78"/>
              </a:rPr>
              <a:t>Identify alternative KPIs</a:t>
            </a:r>
          </a:p>
        </p:txBody>
      </p:sp>
      <p:pic>
        <p:nvPicPr>
          <p:cNvPr id="14338" name="Picture 2" descr="Choose concept illustration">
            <a:extLst>
              <a:ext uri="{FF2B5EF4-FFF2-40B4-BE49-F238E27FC236}">
                <a16:creationId xmlns:a16="http://schemas.microsoft.com/office/drawing/2014/main" id="{C6247CA8-C360-FE0A-872D-DF93C720D2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6348" y="2244602"/>
            <a:ext cx="3085003" cy="358269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8380FB5-1EE7-0278-3C2F-7ADE869ECE01}"/>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77637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96CAF-DB01-B72A-7D01-37F11588C8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BFA30D-0572-45C5-A46F-CE136E6590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4031AC0E-8461-61A3-A7A1-4D1282DAD5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45D8BBF-D3D2-B7C3-DDD7-A965F613E1E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E5F619D-F723-EF84-8886-FC189D7DFF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89FB4FA-AF3B-483F-D3FB-434154E0A20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93FD4E8-204B-8E79-2007-CC4528C28BA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5BF34DF3-1714-7C4A-914C-AB71FD3DCEC7}"/>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Two: </a:t>
            </a:r>
            <a:r>
              <a:rPr lang="en-US" sz="2800" dirty="0">
                <a:solidFill>
                  <a:srgbClr val="C00000"/>
                </a:solidFill>
                <a:latin typeface="Sakkal Majalla" panose="02000000000000000000" pitchFamily="2" charset="-78"/>
                <a:cs typeface="Sakkal Majalla" panose="02000000000000000000" pitchFamily="2" charset="-78"/>
              </a:rPr>
              <a:t>Identify alternative KPIs</a:t>
            </a:r>
          </a:p>
        </p:txBody>
      </p:sp>
      <p:sp>
        <p:nvSpPr>
          <p:cNvPr id="8" name="TextBox 7">
            <a:extLst>
              <a:ext uri="{FF2B5EF4-FFF2-40B4-BE49-F238E27FC236}">
                <a16:creationId xmlns:a16="http://schemas.microsoft.com/office/drawing/2014/main" id="{F251B82B-3F38-D498-D15C-8BB23787668C}"/>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pic>
        <p:nvPicPr>
          <p:cNvPr id="9" name="Picture 8">
            <a:extLst>
              <a:ext uri="{FF2B5EF4-FFF2-40B4-BE49-F238E27FC236}">
                <a16:creationId xmlns:a16="http://schemas.microsoft.com/office/drawing/2014/main" id="{5A0CE3DF-0A41-7A33-DA30-3A0129E159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9923" y="4052381"/>
            <a:ext cx="3105998" cy="1398943"/>
          </a:xfrm>
          <a:prstGeom prst="rect">
            <a:avLst/>
          </a:prstGeom>
          <a:ln>
            <a:noFill/>
          </a:ln>
          <a:effectLst>
            <a:outerShdw blurRad="292100" dist="139700" dir="2700000" algn="tl" rotWithShape="0">
              <a:srgbClr val="333333">
                <a:alpha val="65000"/>
              </a:srgbClr>
            </a:outerShdw>
          </a:effectLst>
        </p:spPr>
      </p:pic>
      <p:sp>
        <p:nvSpPr>
          <p:cNvPr id="10" name="Title 1">
            <a:extLst>
              <a:ext uri="{FF2B5EF4-FFF2-40B4-BE49-F238E27FC236}">
                <a16:creationId xmlns:a16="http://schemas.microsoft.com/office/drawing/2014/main" id="{AED023F5-6E39-2C67-7767-77A1364D8599}"/>
              </a:ext>
            </a:extLst>
          </p:cNvPr>
          <p:cNvSpPr txBox="1">
            <a:spLocks/>
          </p:cNvSpPr>
          <p:nvPr/>
        </p:nvSpPr>
        <p:spPr>
          <a:xfrm>
            <a:off x="1447690" y="3409441"/>
            <a:ext cx="1881813" cy="79933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000" dirty="0">
                <a:solidFill>
                  <a:schemeClr val="accent1">
                    <a:lumMod val="75000"/>
                  </a:schemeClr>
                </a:solidFill>
                <a:latin typeface="Sakkal Majalla" panose="02000000000000000000" pitchFamily="2" charset="-78"/>
                <a:cs typeface="Sakkal Majalla" panose="02000000000000000000" pitchFamily="2" charset="-78"/>
              </a:rPr>
              <a:t>Logic Model</a:t>
            </a:r>
          </a:p>
        </p:txBody>
      </p:sp>
      <p:pic>
        <p:nvPicPr>
          <p:cNvPr id="11" name="Picture 10">
            <a:extLst>
              <a:ext uri="{FF2B5EF4-FFF2-40B4-BE49-F238E27FC236}">
                <a16:creationId xmlns:a16="http://schemas.microsoft.com/office/drawing/2014/main" id="{2281DFBB-D6CA-C371-1976-55482D462399}"/>
              </a:ext>
            </a:extLst>
          </p:cNvPr>
          <p:cNvPicPr>
            <a:picLocks noChangeAspect="1"/>
          </p:cNvPicPr>
          <p:nvPr/>
        </p:nvPicPr>
        <p:blipFill>
          <a:blip r:embed="rId4"/>
          <a:stretch>
            <a:fillRect/>
          </a:stretch>
        </p:blipFill>
        <p:spPr>
          <a:xfrm>
            <a:off x="8307544" y="2954986"/>
            <a:ext cx="2388551" cy="2746803"/>
          </a:xfrm>
          <a:prstGeom prst="rect">
            <a:avLst/>
          </a:prstGeom>
        </p:spPr>
      </p:pic>
      <p:sp>
        <p:nvSpPr>
          <p:cNvPr id="12" name="Title 1">
            <a:extLst>
              <a:ext uri="{FF2B5EF4-FFF2-40B4-BE49-F238E27FC236}">
                <a16:creationId xmlns:a16="http://schemas.microsoft.com/office/drawing/2014/main" id="{CA193D44-E875-C842-A70A-28E11A86CDC1}"/>
              </a:ext>
            </a:extLst>
          </p:cNvPr>
          <p:cNvSpPr txBox="1">
            <a:spLocks/>
          </p:cNvSpPr>
          <p:nvPr/>
        </p:nvSpPr>
        <p:spPr>
          <a:xfrm>
            <a:off x="4667662" y="3409440"/>
            <a:ext cx="2951789" cy="79933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000" dirty="0">
                <a:solidFill>
                  <a:schemeClr val="accent1">
                    <a:lumMod val="75000"/>
                  </a:schemeClr>
                </a:solidFill>
                <a:latin typeface="Sakkal Majalla" panose="02000000000000000000" pitchFamily="2" charset="-78"/>
                <a:cs typeface="Sakkal Majalla" panose="02000000000000000000" pitchFamily="2" charset="-78"/>
              </a:rPr>
              <a:t>Fishbone Diagram</a:t>
            </a:r>
          </a:p>
        </p:txBody>
      </p:sp>
      <p:sp>
        <p:nvSpPr>
          <p:cNvPr id="13" name="Title 1">
            <a:extLst>
              <a:ext uri="{FF2B5EF4-FFF2-40B4-BE49-F238E27FC236}">
                <a16:creationId xmlns:a16="http://schemas.microsoft.com/office/drawing/2014/main" id="{E2C23F65-A2C4-F1D4-D56E-48230C57DDC6}"/>
              </a:ext>
            </a:extLst>
          </p:cNvPr>
          <p:cNvSpPr txBox="1">
            <a:spLocks/>
          </p:cNvSpPr>
          <p:nvPr/>
        </p:nvSpPr>
        <p:spPr>
          <a:xfrm>
            <a:off x="8025926" y="2247504"/>
            <a:ext cx="2951789" cy="79933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000" dirty="0">
                <a:solidFill>
                  <a:schemeClr val="accent1">
                    <a:lumMod val="75000"/>
                  </a:schemeClr>
                </a:solidFill>
                <a:latin typeface="Sakkal Majalla" panose="02000000000000000000" pitchFamily="2" charset="-78"/>
                <a:cs typeface="Sakkal Majalla" panose="02000000000000000000" pitchFamily="2" charset="-78"/>
              </a:rPr>
              <a:t>Flow Process Analysis</a:t>
            </a:r>
          </a:p>
        </p:txBody>
      </p:sp>
      <p:pic>
        <p:nvPicPr>
          <p:cNvPr id="14" name="Picture 13">
            <a:extLst>
              <a:ext uri="{FF2B5EF4-FFF2-40B4-BE49-F238E27FC236}">
                <a16:creationId xmlns:a16="http://schemas.microsoft.com/office/drawing/2014/main" id="{5D7E9402-6FF9-D95A-E90C-B789A7DDF842}"/>
              </a:ext>
            </a:extLst>
          </p:cNvPr>
          <p:cNvPicPr>
            <a:picLocks noChangeAspect="1"/>
          </p:cNvPicPr>
          <p:nvPr/>
        </p:nvPicPr>
        <p:blipFill>
          <a:blip r:embed="rId5"/>
          <a:stretch>
            <a:fillRect/>
          </a:stretch>
        </p:blipFill>
        <p:spPr>
          <a:xfrm>
            <a:off x="4906688" y="4082177"/>
            <a:ext cx="2951789" cy="1489006"/>
          </a:xfrm>
          <a:prstGeom prst="rect">
            <a:avLst/>
          </a:prstGeom>
        </p:spPr>
      </p:pic>
    </p:spTree>
    <p:extLst>
      <p:ext uri="{BB962C8B-B14F-4D97-AF65-F5344CB8AC3E}">
        <p14:creationId xmlns:p14="http://schemas.microsoft.com/office/powerpoint/2010/main" val="3805153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90A2A-88B5-E45A-C7DC-77AD5E948D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06DF4C-C9FF-2732-EFCC-EC9A2E4A85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2C9D6147-0F47-2B65-11E8-09A2809249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37EA8CE-E518-986B-67C9-7C49557AA6C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56597EC-6D06-FF95-9EA8-D76411C3DE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853C2BC-CE01-A87D-B87C-37D8EDFCA7A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59A592E-DCE1-D70C-567B-FC3D6FCC5AB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42DA627C-8B24-BEE6-0672-404DF1A97351}"/>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Three: </a:t>
            </a:r>
            <a:r>
              <a:rPr lang="en-US" sz="2800" dirty="0">
                <a:solidFill>
                  <a:srgbClr val="C00000"/>
                </a:solidFill>
                <a:latin typeface="Sakkal Majalla" panose="02000000000000000000" pitchFamily="2" charset="-78"/>
                <a:cs typeface="Sakkal Majalla" panose="02000000000000000000" pitchFamily="2" charset="-78"/>
              </a:rPr>
              <a:t>Choose the right KPI: </a:t>
            </a:r>
          </a:p>
        </p:txBody>
      </p:sp>
      <p:sp>
        <p:nvSpPr>
          <p:cNvPr id="9" name="TextBox 8">
            <a:extLst>
              <a:ext uri="{FF2B5EF4-FFF2-40B4-BE49-F238E27FC236}">
                <a16:creationId xmlns:a16="http://schemas.microsoft.com/office/drawing/2014/main" id="{3FA6FB0B-0A3A-EB67-9A93-2C580248E510}"/>
              </a:ext>
            </a:extLst>
          </p:cNvPr>
          <p:cNvSpPr txBox="1"/>
          <p:nvPr/>
        </p:nvSpPr>
        <p:spPr>
          <a:xfrm>
            <a:off x="942308" y="2813622"/>
            <a:ext cx="5628793" cy="3276282"/>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000" dirty="0">
                <a:latin typeface="__fkGroteskNeue_598ab8"/>
              </a:rPr>
              <a:t>Alternative KPIs need to be compared to select the most suitable KPIs.  </a:t>
            </a:r>
          </a:p>
          <a:p>
            <a:pPr marL="285750" indent="-285750" algn="just">
              <a:lnSpc>
                <a:spcPct val="150000"/>
              </a:lnSpc>
              <a:buFont typeface="Arial" panose="020B0604020202020204" pitchFamily="34" charset="0"/>
              <a:buChar char="•"/>
            </a:pPr>
            <a:r>
              <a:rPr lang="en-US" sz="2000" dirty="0">
                <a:latin typeface="__fkGroteskNeue_598ab8"/>
              </a:rPr>
              <a:t>There are sets of criteria to fairly assess alternative KPIs. </a:t>
            </a:r>
          </a:p>
          <a:p>
            <a:pPr marL="285750" indent="-285750" algn="just">
              <a:lnSpc>
                <a:spcPct val="150000"/>
              </a:lnSpc>
              <a:buFont typeface="Arial" panose="020B0604020202020204" pitchFamily="34" charset="0"/>
              <a:buChar char="•"/>
            </a:pPr>
            <a:r>
              <a:rPr lang="en-US" sz="2000" dirty="0">
                <a:latin typeface="__fkGroteskNeue_598ab8"/>
              </a:rPr>
              <a:t>The aim of this step is to minimize the number of KPIs as much as possible. </a:t>
            </a:r>
          </a:p>
          <a:p>
            <a:pPr marL="285750" indent="-285750" algn="just">
              <a:lnSpc>
                <a:spcPct val="150000"/>
              </a:lnSpc>
              <a:buFont typeface="Arial" panose="020B0604020202020204" pitchFamily="34" charset="0"/>
              <a:buChar char="•"/>
            </a:pPr>
            <a:r>
              <a:rPr lang="en-US" sz="2000" dirty="0">
                <a:latin typeface="__fkGroteskNeue_598ab8"/>
              </a:rPr>
              <a:t>Fewer KPIs are best. </a:t>
            </a:r>
          </a:p>
        </p:txBody>
      </p:sp>
      <p:sp>
        <p:nvSpPr>
          <p:cNvPr id="11" name="TextBox 10">
            <a:extLst>
              <a:ext uri="{FF2B5EF4-FFF2-40B4-BE49-F238E27FC236}">
                <a16:creationId xmlns:a16="http://schemas.microsoft.com/office/drawing/2014/main" id="{AD60B1D8-D6E1-6CAC-B4F3-F99B5B90FD5C}"/>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grpSp>
        <p:nvGrpSpPr>
          <p:cNvPr id="13" name="Group 12">
            <a:extLst>
              <a:ext uri="{FF2B5EF4-FFF2-40B4-BE49-F238E27FC236}">
                <a16:creationId xmlns:a16="http://schemas.microsoft.com/office/drawing/2014/main" id="{52F6EB8D-F86D-0A39-AC21-100135B0F15F}"/>
              </a:ext>
            </a:extLst>
          </p:cNvPr>
          <p:cNvGrpSpPr/>
          <p:nvPr/>
        </p:nvGrpSpPr>
        <p:grpSpPr>
          <a:xfrm>
            <a:off x="7052063" y="2625672"/>
            <a:ext cx="4197629" cy="2837414"/>
            <a:chOff x="1695842" y="782261"/>
            <a:chExt cx="8520706" cy="5697154"/>
          </a:xfrm>
        </p:grpSpPr>
        <p:sp>
          <p:nvSpPr>
            <p:cNvPr id="14" name="Freeform 20">
              <a:extLst>
                <a:ext uri="{FF2B5EF4-FFF2-40B4-BE49-F238E27FC236}">
                  <a16:creationId xmlns:a16="http://schemas.microsoft.com/office/drawing/2014/main" id="{50998FAC-AC35-4B2E-08C3-11B66CAC8DEA}"/>
                </a:ext>
              </a:extLst>
            </p:cNvPr>
            <p:cNvSpPr/>
            <p:nvPr/>
          </p:nvSpPr>
          <p:spPr>
            <a:xfrm rot="12467169">
              <a:off x="4735679" y="3288288"/>
              <a:ext cx="684195" cy="36430"/>
            </a:xfrm>
            <a:custGeom>
              <a:avLst/>
              <a:gdLst/>
              <a:ahLst/>
              <a:cxnLst/>
              <a:rect l="0" t="0" r="0" b="0"/>
              <a:pathLst>
                <a:path>
                  <a:moveTo>
                    <a:pt x="0" y="18215"/>
                  </a:moveTo>
                  <a:lnTo>
                    <a:pt x="684195" y="18215"/>
                  </a:lnTo>
                </a:path>
              </a:pathLst>
            </a:custGeom>
            <a:noFill/>
          </p:spPr>
          <p:style>
            <a:lnRef idx="2">
              <a:schemeClr val="accent1">
                <a:hueOff val="0"/>
                <a:satOff val="0"/>
                <a:lumOff val="0"/>
                <a:alphaOff val="0"/>
              </a:schemeClr>
            </a:lnRef>
            <a:fillRef idx="0">
              <a:scrgbClr r="0" g="0" b="0"/>
            </a:fillRef>
            <a:effectRef idx="0">
              <a:schemeClr val="accent2">
                <a:hueOff val="0"/>
                <a:satOff val="0"/>
                <a:lumOff val="0"/>
                <a:alphaOff val="0"/>
              </a:schemeClr>
            </a:effectRef>
            <a:fontRef idx="minor">
              <a:schemeClr val="tx1">
                <a:hueOff val="0"/>
                <a:satOff val="0"/>
                <a:lumOff val="0"/>
                <a:alphaOff val="0"/>
              </a:schemeClr>
            </a:fontRef>
          </p:style>
          <p:txBody>
            <a:bodyPr/>
            <a:lstStyle/>
            <a:p>
              <a:endParaRPr lang="en-SA" sz="800"/>
            </a:p>
          </p:txBody>
        </p:sp>
        <p:sp>
          <p:nvSpPr>
            <p:cNvPr id="15" name="Oval 14">
              <a:extLst>
                <a:ext uri="{FF2B5EF4-FFF2-40B4-BE49-F238E27FC236}">
                  <a16:creationId xmlns:a16="http://schemas.microsoft.com/office/drawing/2014/main" id="{E18DF422-2D58-42D6-FDFF-AFB57025EE75}"/>
                </a:ext>
              </a:extLst>
            </p:cNvPr>
            <p:cNvSpPr/>
            <p:nvPr/>
          </p:nvSpPr>
          <p:spPr>
            <a:xfrm>
              <a:off x="4272103" y="2621718"/>
              <a:ext cx="3368184" cy="2295301"/>
            </a:xfrm>
            <a:prstGeom prst="ellipse">
              <a:avLst/>
            </a:prstGeom>
            <a:blipFill>
              <a:blip r:embed="rId3" cstate="print">
                <a:extLst>
                  <a:ext uri="{28A0092B-C50C-407E-A947-70E740481C1C}">
                    <a14:useLocalDpi xmlns:a14="http://schemas.microsoft.com/office/drawing/2010/main" val="0"/>
                  </a:ext>
                </a:extLst>
              </a:blip>
              <a:srcRect/>
              <a:stretch>
                <a:fillRect t="-4000" b="-4000"/>
              </a:stretch>
            </a:blip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a:lstStyle/>
            <a:p>
              <a:endParaRPr lang="en-SA" sz="800"/>
            </a:p>
          </p:txBody>
        </p:sp>
        <p:sp>
          <p:nvSpPr>
            <p:cNvPr id="16" name="Freeform 22">
              <a:extLst>
                <a:ext uri="{FF2B5EF4-FFF2-40B4-BE49-F238E27FC236}">
                  <a16:creationId xmlns:a16="http://schemas.microsoft.com/office/drawing/2014/main" id="{47A39113-92FB-039F-5E50-03BF389BEB08}"/>
                </a:ext>
              </a:extLst>
            </p:cNvPr>
            <p:cNvSpPr/>
            <p:nvPr/>
          </p:nvSpPr>
          <p:spPr>
            <a:xfrm>
              <a:off x="1695842" y="2650957"/>
              <a:ext cx="2175591" cy="1524281"/>
            </a:xfrm>
            <a:custGeom>
              <a:avLst/>
              <a:gdLst>
                <a:gd name="connsiteX0" fmla="*/ 0 w 1468887"/>
                <a:gd name="connsiteY0" fmla="*/ 655545 h 1311089"/>
                <a:gd name="connsiteX1" fmla="*/ 734444 w 1468887"/>
                <a:gd name="connsiteY1" fmla="*/ 0 h 1311089"/>
                <a:gd name="connsiteX2" fmla="*/ 1468888 w 1468887"/>
                <a:gd name="connsiteY2" fmla="*/ 655545 h 1311089"/>
                <a:gd name="connsiteX3" fmla="*/ 734444 w 1468887"/>
                <a:gd name="connsiteY3" fmla="*/ 1311090 h 1311089"/>
                <a:gd name="connsiteX4" fmla="*/ 0 w 1468887"/>
                <a:gd name="connsiteY4" fmla="*/ 655545 h 1311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887" h="1311089">
                  <a:moveTo>
                    <a:pt x="0" y="655545"/>
                  </a:moveTo>
                  <a:cubicBezTo>
                    <a:pt x="0" y="293497"/>
                    <a:pt x="328822" y="0"/>
                    <a:pt x="734444" y="0"/>
                  </a:cubicBezTo>
                  <a:cubicBezTo>
                    <a:pt x="1140066" y="0"/>
                    <a:pt x="1468888" y="293497"/>
                    <a:pt x="1468888" y="655545"/>
                  </a:cubicBezTo>
                  <a:cubicBezTo>
                    <a:pt x="1468888" y="1017593"/>
                    <a:pt x="1140066" y="1311090"/>
                    <a:pt x="734444" y="1311090"/>
                  </a:cubicBezTo>
                  <a:cubicBezTo>
                    <a:pt x="328822" y="1311090"/>
                    <a:pt x="0" y="1017593"/>
                    <a:pt x="0" y="655545"/>
                  </a:cubicBez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5274" tIns="202165" rIns="225274" bIns="202165" numCol="1" spcCol="1270" anchor="ctr" anchorCtr="0">
              <a:noAutofit/>
            </a:bodyPr>
            <a:lstStyle/>
            <a:p>
              <a:pPr marL="0" lvl="0" indent="0" algn="ctr" defTabSz="711200">
                <a:lnSpc>
                  <a:spcPct val="90000"/>
                </a:lnSpc>
                <a:spcBef>
                  <a:spcPct val="0"/>
                </a:spcBef>
                <a:spcAft>
                  <a:spcPct val="35000"/>
                </a:spcAft>
                <a:buNone/>
              </a:pPr>
              <a:r>
                <a:rPr lang="en-US" sz="1000" kern="1200" dirty="0"/>
                <a:t>Clear</a:t>
              </a:r>
            </a:p>
          </p:txBody>
        </p:sp>
        <p:sp>
          <p:nvSpPr>
            <p:cNvPr id="17" name="Freeform 23">
              <a:extLst>
                <a:ext uri="{FF2B5EF4-FFF2-40B4-BE49-F238E27FC236}">
                  <a16:creationId xmlns:a16="http://schemas.microsoft.com/office/drawing/2014/main" id="{3C5915C5-70AF-59F5-CFD1-3DC1427AF065}"/>
                </a:ext>
              </a:extLst>
            </p:cNvPr>
            <p:cNvSpPr/>
            <p:nvPr/>
          </p:nvSpPr>
          <p:spPr>
            <a:xfrm>
              <a:off x="4818641" y="782261"/>
              <a:ext cx="2175593" cy="1524281"/>
            </a:xfrm>
            <a:custGeom>
              <a:avLst/>
              <a:gdLst>
                <a:gd name="connsiteX0" fmla="*/ 0 w 1468887"/>
                <a:gd name="connsiteY0" fmla="*/ 655545 h 1311089"/>
                <a:gd name="connsiteX1" fmla="*/ 734444 w 1468887"/>
                <a:gd name="connsiteY1" fmla="*/ 0 h 1311089"/>
                <a:gd name="connsiteX2" fmla="*/ 1468888 w 1468887"/>
                <a:gd name="connsiteY2" fmla="*/ 655545 h 1311089"/>
                <a:gd name="connsiteX3" fmla="*/ 734444 w 1468887"/>
                <a:gd name="connsiteY3" fmla="*/ 1311090 h 1311089"/>
                <a:gd name="connsiteX4" fmla="*/ 0 w 1468887"/>
                <a:gd name="connsiteY4" fmla="*/ 655545 h 1311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887" h="1311089">
                  <a:moveTo>
                    <a:pt x="0" y="655545"/>
                  </a:moveTo>
                  <a:cubicBezTo>
                    <a:pt x="0" y="293497"/>
                    <a:pt x="328822" y="0"/>
                    <a:pt x="734444" y="0"/>
                  </a:cubicBezTo>
                  <a:cubicBezTo>
                    <a:pt x="1140066" y="0"/>
                    <a:pt x="1468888" y="293497"/>
                    <a:pt x="1468888" y="655545"/>
                  </a:cubicBezTo>
                  <a:cubicBezTo>
                    <a:pt x="1468888" y="1017593"/>
                    <a:pt x="1140066" y="1311090"/>
                    <a:pt x="734444" y="1311090"/>
                  </a:cubicBezTo>
                  <a:cubicBezTo>
                    <a:pt x="328822" y="1311090"/>
                    <a:pt x="0" y="1017593"/>
                    <a:pt x="0" y="655545"/>
                  </a:cubicBez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224639" tIns="201530" rIns="224639" bIns="201530" numCol="1" spcCol="1270" anchor="ctr" anchorCtr="0">
              <a:noAutofit/>
            </a:bodyPr>
            <a:lstStyle/>
            <a:p>
              <a:pPr marL="0" lvl="0" indent="0" algn="ctr" defTabSz="666750">
                <a:lnSpc>
                  <a:spcPct val="90000"/>
                </a:lnSpc>
                <a:spcBef>
                  <a:spcPct val="0"/>
                </a:spcBef>
                <a:spcAft>
                  <a:spcPct val="35000"/>
                </a:spcAft>
                <a:buNone/>
              </a:pPr>
              <a:r>
                <a:rPr lang="en-US" sz="1000" kern="1200" dirty="0"/>
                <a:t>Relevant</a:t>
              </a:r>
            </a:p>
          </p:txBody>
        </p:sp>
        <p:sp>
          <p:nvSpPr>
            <p:cNvPr id="18" name="Freeform 24">
              <a:extLst>
                <a:ext uri="{FF2B5EF4-FFF2-40B4-BE49-F238E27FC236}">
                  <a16:creationId xmlns:a16="http://schemas.microsoft.com/office/drawing/2014/main" id="{36E0DEDD-773E-43DC-9214-57E426CAC7AA}"/>
                </a:ext>
              </a:extLst>
            </p:cNvPr>
            <p:cNvSpPr/>
            <p:nvPr/>
          </p:nvSpPr>
          <p:spPr>
            <a:xfrm>
              <a:off x="8040957" y="2625595"/>
              <a:ext cx="2175591" cy="1524281"/>
            </a:xfrm>
            <a:custGeom>
              <a:avLst/>
              <a:gdLst>
                <a:gd name="connsiteX0" fmla="*/ 0 w 1468887"/>
                <a:gd name="connsiteY0" fmla="*/ 655545 h 1311089"/>
                <a:gd name="connsiteX1" fmla="*/ 734444 w 1468887"/>
                <a:gd name="connsiteY1" fmla="*/ 0 h 1311089"/>
                <a:gd name="connsiteX2" fmla="*/ 1468888 w 1468887"/>
                <a:gd name="connsiteY2" fmla="*/ 655545 h 1311089"/>
                <a:gd name="connsiteX3" fmla="*/ 734444 w 1468887"/>
                <a:gd name="connsiteY3" fmla="*/ 1311090 h 1311089"/>
                <a:gd name="connsiteX4" fmla="*/ 0 w 1468887"/>
                <a:gd name="connsiteY4" fmla="*/ 655545 h 1311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887" h="1311089">
                  <a:moveTo>
                    <a:pt x="0" y="655545"/>
                  </a:moveTo>
                  <a:cubicBezTo>
                    <a:pt x="0" y="293497"/>
                    <a:pt x="328822" y="0"/>
                    <a:pt x="734444" y="0"/>
                  </a:cubicBezTo>
                  <a:cubicBezTo>
                    <a:pt x="1140066" y="0"/>
                    <a:pt x="1468888" y="293497"/>
                    <a:pt x="1468888" y="655545"/>
                  </a:cubicBezTo>
                  <a:cubicBezTo>
                    <a:pt x="1468888" y="1017593"/>
                    <a:pt x="1140066" y="1311090"/>
                    <a:pt x="734444" y="1311090"/>
                  </a:cubicBezTo>
                  <a:cubicBezTo>
                    <a:pt x="328822" y="1311090"/>
                    <a:pt x="0" y="1017593"/>
                    <a:pt x="0" y="655545"/>
                  </a:cubicBez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224004" tIns="200895" rIns="224004" bIns="200895" numCol="1" spcCol="1270" anchor="ctr" anchorCtr="0">
              <a:noAutofit/>
            </a:bodyPr>
            <a:lstStyle/>
            <a:p>
              <a:pPr marL="0" lvl="0" indent="0" algn="ctr" defTabSz="622300">
                <a:lnSpc>
                  <a:spcPct val="90000"/>
                </a:lnSpc>
                <a:spcBef>
                  <a:spcPct val="0"/>
                </a:spcBef>
                <a:spcAft>
                  <a:spcPct val="35000"/>
                </a:spcAft>
                <a:buNone/>
              </a:pPr>
              <a:r>
                <a:rPr lang="en-US" sz="1000" kern="1200" dirty="0"/>
                <a:t>Economic</a:t>
              </a:r>
            </a:p>
          </p:txBody>
        </p:sp>
        <p:sp>
          <p:nvSpPr>
            <p:cNvPr id="19" name="Freeform 26">
              <a:extLst>
                <a:ext uri="{FF2B5EF4-FFF2-40B4-BE49-F238E27FC236}">
                  <a16:creationId xmlns:a16="http://schemas.microsoft.com/office/drawing/2014/main" id="{11D93033-0121-427A-25ED-9A3DFBD064A9}"/>
                </a:ext>
              </a:extLst>
            </p:cNvPr>
            <p:cNvSpPr/>
            <p:nvPr/>
          </p:nvSpPr>
          <p:spPr>
            <a:xfrm>
              <a:off x="2902185" y="4955134"/>
              <a:ext cx="2175591" cy="1524281"/>
            </a:xfrm>
            <a:custGeom>
              <a:avLst/>
              <a:gdLst>
                <a:gd name="connsiteX0" fmla="*/ 0 w 1468887"/>
                <a:gd name="connsiteY0" fmla="*/ 655545 h 1311089"/>
                <a:gd name="connsiteX1" fmla="*/ 734444 w 1468887"/>
                <a:gd name="connsiteY1" fmla="*/ 0 h 1311089"/>
                <a:gd name="connsiteX2" fmla="*/ 1468888 w 1468887"/>
                <a:gd name="connsiteY2" fmla="*/ 655545 h 1311089"/>
                <a:gd name="connsiteX3" fmla="*/ 734444 w 1468887"/>
                <a:gd name="connsiteY3" fmla="*/ 1311090 h 1311089"/>
                <a:gd name="connsiteX4" fmla="*/ 0 w 1468887"/>
                <a:gd name="connsiteY4" fmla="*/ 655545 h 1311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887" h="1311089">
                  <a:moveTo>
                    <a:pt x="0" y="655545"/>
                  </a:moveTo>
                  <a:cubicBezTo>
                    <a:pt x="0" y="293497"/>
                    <a:pt x="328822" y="0"/>
                    <a:pt x="734444" y="0"/>
                  </a:cubicBezTo>
                  <a:cubicBezTo>
                    <a:pt x="1140066" y="0"/>
                    <a:pt x="1468888" y="293497"/>
                    <a:pt x="1468888" y="655545"/>
                  </a:cubicBezTo>
                  <a:cubicBezTo>
                    <a:pt x="1468888" y="1017593"/>
                    <a:pt x="1140066" y="1311090"/>
                    <a:pt x="734444" y="1311090"/>
                  </a:cubicBezTo>
                  <a:cubicBezTo>
                    <a:pt x="328822" y="1311090"/>
                    <a:pt x="0" y="1017593"/>
                    <a:pt x="0" y="655545"/>
                  </a:cubicBez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2099" tIns="198990" rIns="222099" bIns="198990" numCol="1" spcCol="1270" anchor="ctr" anchorCtr="0">
              <a:noAutofit/>
            </a:bodyPr>
            <a:lstStyle/>
            <a:p>
              <a:pPr marL="0" lvl="0" indent="0" algn="ctr" defTabSz="488950">
                <a:lnSpc>
                  <a:spcPct val="90000"/>
                </a:lnSpc>
                <a:spcBef>
                  <a:spcPct val="0"/>
                </a:spcBef>
                <a:spcAft>
                  <a:spcPct val="35000"/>
                </a:spcAft>
                <a:buNone/>
              </a:pPr>
              <a:r>
                <a:rPr lang="en-US" sz="1000" kern="1200" dirty="0"/>
                <a:t>Measurable</a:t>
              </a:r>
            </a:p>
          </p:txBody>
        </p:sp>
        <p:sp>
          <p:nvSpPr>
            <p:cNvPr id="20" name="Freeform 28">
              <a:extLst>
                <a:ext uri="{FF2B5EF4-FFF2-40B4-BE49-F238E27FC236}">
                  <a16:creationId xmlns:a16="http://schemas.microsoft.com/office/drawing/2014/main" id="{C75F3C3C-36B8-EFA4-AD16-8FA671031D12}"/>
                </a:ext>
              </a:extLst>
            </p:cNvPr>
            <p:cNvSpPr/>
            <p:nvPr/>
          </p:nvSpPr>
          <p:spPr>
            <a:xfrm>
              <a:off x="6552491" y="4955134"/>
              <a:ext cx="2175591" cy="1524281"/>
            </a:xfrm>
            <a:custGeom>
              <a:avLst/>
              <a:gdLst>
                <a:gd name="connsiteX0" fmla="*/ 0 w 1468887"/>
                <a:gd name="connsiteY0" fmla="*/ 655545 h 1311089"/>
                <a:gd name="connsiteX1" fmla="*/ 734444 w 1468887"/>
                <a:gd name="connsiteY1" fmla="*/ 0 h 1311089"/>
                <a:gd name="connsiteX2" fmla="*/ 1468888 w 1468887"/>
                <a:gd name="connsiteY2" fmla="*/ 655545 h 1311089"/>
                <a:gd name="connsiteX3" fmla="*/ 734444 w 1468887"/>
                <a:gd name="connsiteY3" fmla="*/ 1311090 h 1311089"/>
                <a:gd name="connsiteX4" fmla="*/ 0 w 1468887"/>
                <a:gd name="connsiteY4" fmla="*/ 655545 h 1311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887" h="1311089">
                  <a:moveTo>
                    <a:pt x="0" y="655545"/>
                  </a:moveTo>
                  <a:cubicBezTo>
                    <a:pt x="0" y="293497"/>
                    <a:pt x="328822" y="0"/>
                    <a:pt x="734444" y="0"/>
                  </a:cubicBezTo>
                  <a:cubicBezTo>
                    <a:pt x="1140066" y="0"/>
                    <a:pt x="1468888" y="293497"/>
                    <a:pt x="1468888" y="655545"/>
                  </a:cubicBezTo>
                  <a:cubicBezTo>
                    <a:pt x="1468888" y="1017593"/>
                    <a:pt x="1140066" y="1311090"/>
                    <a:pt x="734444" y="1311090"/>
                  </a:cubicBezTo>
                  <a:cubicBezTo>
                    <a:pt x="328822" y="1311090"/>
                    <a:pt x="0" y="1017593"/>
                    <a:pt x="0" y="655545"/>
                  </a:cubicBezTo>
                  <a:close/>
                </a:path>
              </a:pathLst>
            </a:custGeom>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223369" tIns="200260" rIns="223369" bIns="200260" numCol="1" spcCol="1270" anchor="ctr" anchorCtr="0">
              <a:noAutofit/>
            </a:bodyPr>
            <a:lstStyle/>
            <a:p>
              <a:pPr marL="0" lvl="0" indent="0" algn="ctr" defTabSz="577850">
                <a:lnSpc>
                  <a:spcPct val="90000"/>
                </a:lnSpc>
                <a:spcBef>
                  <a:spcPct val="0"/>
                </a:spcBef>
                <a:spcAft>
                  <a:spcPct val="35000"/>
                </a:spcAft>
                <a:buNone/>
              </a:pPr>
              <a:r>
                <a:rPr lang="en-US" sz="1000" kern="1200" dirty="0"/>
                <a:t>Adequate</a:t>
              </a:r>
            </a:p>
          </p:txBody>
        </p:sp>
      </p:grpSp>
    </p:spTree>
    <p:extLst>
      <p:ext uri="{BB962C8B-B14F-4D97-AF65-F5344CB8AC3E}">
        <p14:creationId xmlns:p14="http://schemas.microsoft.com/office/powerpoint/2010/main" val="3528715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60D64-909D-0FA7-E7B3-755925606C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C79384-1FBC-7B92-42E9-4993F38B64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C9B26AAE-3FEA-FB1C-E323-4BE7186B13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B337646-4205-2E73-2BA2-B3ECEDC508D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81D05F4-2A4F-9BE9-8852-6F28F5B2185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81466BD-DE1C-A13C-2C65-CC81C896939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E15D110-693E-8B4D-5CCA-042BFF4F4AB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6D67A4DC-B878-B5E5-C706-460AF7A5A437}"/>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Four: </a:t>
            </a:r>
            <a:r>
              <a:rPr lang="en-US" sz="2800" dirty="0">
                <a:solidFill>
                  <a:srgbClr val="C00000"/>
                </a:solidFill>
                <a:latin typeface="Sakkal Majalla" panose="02000000000000000000" pitchFamily="2" charset="-78"/>
                <a:cs typeface="Sakkal Majalla" panose="02000000000000000000" pitchFamily="2" charset="-78"/>
              </a:rPr>
              <a:t>Determine the composite KPI</a:t>
            </a:r>
          </a:p>
        </p:txBody>
      </p:sp>
      <p:sp>
        <p:nvSpPr>
          <p:cNvPr id="11" name="TextBox 10">
            <a:extLst>
              <a:ext uri="{FF2B5EF4-FFF2-40B4-BE49-F238E27FC236}">
                <a16:creationId xmlns:a16="http://schemas.microsoft.com/office/drawing/2014/main" id="{B2606A36-21B2-4D33-A836-FE07EBA14D9D}"/>
              </a:ext>
            </a:extLst>
          </p:cNvPr>
          <p:cNvSpPr txBox="1"/>
          <p:nvPr/>
        </p:nvSpPr>
        <p:spPr>
          <a:xfrm>
            <a:off x="942308" y="2956828"/>
            <a:ext cx="6682608" cy="2251065"/>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400" dirty="0">
                <a:latin typeface="__fkGroteskNeue_598ab8"/>
              </a:rPr>
              <a:t>A composite indicator combines two or more data sources into a single measure. </a:t>
            </a:r>
          </a:p>
          <a:p>
            <a:pPr marL="285750" indent="-285750" algn="just">
              <a:lnSpc>
                <a:spcPct val="150000"/>
              </a:lnSpc>
              <a:buFont typeface="Arial" panose="020B0604020202020204" pitchFamily="34" charset="0"/>
              <a:buChar char="•"/>
            </a:pPr>
            <a:r>
              <a:rPr lang="en-US" sz="2400" dirty="0">
                <a:cs typeface="Calibri"/>
              </a:rPr>
              <a:t>A composite indicator is often used for measuring results that are multidimensional in nature. </a:t>
            </a:r>
            <a:endParaRPr lang="en-US" sz="2400" dirty="0"/>
          </a:p>
        </p:txBody>
      </p:sp>
      <p:sp>
        <p:nvSpPr>
          <p:cNvPr id="12" name="TextBox 11">
            <a:extLst>
              <a:ext uri="{FF2B5EF4-FFF2-40B4-BE49-F238E27FC236}">
                <a16:creationId xmlns:a16="http://schemas.microsoft.com/office/drawing/2014/main" id="{1D838896-ED87-787D-877D-79727BCEFC49}"/>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pic>
        <p:nvPicPr>
          <p:cNvPr id="13" name="Picture 12">
            <a:extLst>
              <a:ext uri="{FF2B5EF4-FFF2-40B4-BE49-F238E27FC236}">
                <a16:creationId xmlns:a16="http://schemas.microsoft.com/office/drawing/2014/main" id="{AF18BE7F-A3BD-A54D-232F-2F1F5B850A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5874" y="2393695"/>
            <a:ext cx="2733449" cy="330373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65908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3D02F-8831-C7D2-00AA-F0226C65DF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55F746-1629-7032-9D3E-3702493BCC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0000"/>
              </a:solidFill>
            </a:endParaRPr>
          </a:p>
        </p:txBody>
      </p:sp>
      <p:pic>
        <p:nvPicPr>
          <p:cNvPr id="7" name="Graphic 21">
            <a:extLst>
              <a:ext uri="{FF2B5EF4-FFF2-40B4-BE49-F238E27FC236}">
                <a16:creationId xmlns:a16="http://schemas.microsoft.com/office/drawing/2014/main" id="{2C3B8BC0-B1AE-508B-9CDB-BCA3945CCA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8AB177B-15CB-4A5C-D4B5-A2B090248CF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7A77540-5F6D-6B16-8836-8E38F5EA2D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822789D-3B4E-21FD-EBFC-D5D90043506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C51E6CA-CC1F-B044-3055-90126EDD3BD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39799696-844A-2B73-27C8-97EA8F6A8556}"/>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Five: </a:t>
            </a:r>
            <a:r>
              <a:rPr lang="en-US" sz="2800" dirty="0">
                <a:solidFill>
                  <a:srgbClr val="C00000"/>
                </a:solidFill>
                <a:latin typeface="Sakkal Majalla" panose="02000000000000000000" pitchFamily="2" charset="-78"/>
                <a:cs typeface="Sakkal Majalla" panose="02000000000000000000" pitchFamily="2" charset="-78"/>
              </a:rPr>
              <a:t>Setting Targets and Thresholds</a:t>
            </a:r>
          </a:p>
        </p:txBody>
      </p:sp>
      <p:sp>
        <p:nvSpPr>
          <p:cNvPr id="8" name="TextBox 7">
            <a:extLst>
              <a:ext uri="{FF2B5EF4-FFF2-40B4-BE49-F238E27FC236}">
                <a16:creationId xmlns:a16="http://schemas.microsoft.com/office/drawing/2014/main" id="{32F82354-C62B-1523-1BFD-2E70EFC6922D}"/>
              </a:ext>
            </a:extLst>
          </p:cNvPr>
          <p:cNvSpPr txBox="1"/>
          <p:nvPr/>
        </p:nvSpPr>
        <p:spPr>
          <a:xfrm>
            <a:off x="942308" y="2956828"/>
            <a:ext cx="9809266" cy="967957"/>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000" dirty="0">
                <a:latin typeface="__fkGroteskNeue_598ab8"/>
                <a:ea typeface="+mn-lt"/>
                <a:cs typeface="+mn-lt"/>
              </a:rPr>
              <a:t>Targets are the desired level of performance for a specific reporting period. </a:t>
            </a:r>
            <a:endParaRPr lang="en-US" sz="2000" dirty="0"/>
          </a:p>
          <a:p>
            <a:pPr marL="285750" indent="-285750" algn="just">
              <a:lnSpc>
                <a:spcPct val="150000"/>
              </a:lnSpc>
              <a:buFont typeface="Arial" panose="020B0604020202020204" pitchFamily="34" charset="0"/>
              <a:buChar char="•"/>
            </a:pPr>
            <a:r>
              <a:rPr lang="en-US" sz="2000" dirty="0">
                <a:latin typeface="__fkGroteskNeue_598ab8"/>
                <a:ea typeface="+mn-lt"/>
                <a:cs typeface="+mn-lt"/>
              </a:rPr>
              <a:t>Thresholds are the upper and lower limits of desired performance around a target value. </a:t>
            </a:r>
            <a:endParaRPr lang="en-US" sz="2000" dirty="0"/>
          </a:p>
        </p:txBody>
      </p:sp>
      <p:sp>
        <p:nvSpPr>
          <p:cNvPr id="9" name="TextBox 8">
            <a:extLst>
              <a:ext uri="{FF2B5EF4-FFF2-40B4-BE49-F238E27FC236}">
                <a16:creationId xmlns:a16="http://schemas.microsoft.com/office/drawing/2014/main" id="{245BBB7F-D256-9B16-2E8A-851B0763FB55}"/>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graphicFrame>
        <p:nvGraphicFramePr>
          <p:cNvPr id="11" name="Chart 10">
            <a:extLst>
              <a:ext uri="{FF2B5EF4-FFF2-40B4-BE49-F238E27FC236}">
                <a16:creationId xmlns:a16="http://schemas.microsoft.com/office/drawing/2014/main" id="{753B18FB-BB5D-89D1-968E-4C181E6B4EEE}"/>
              </a:ext>
            </a:extLst>
          </p:cNvPr>
          <p:cNvGraphicFramePr/>
          <p:nvPr>
            <p:extLst>
              <p:ext uri="{D42A27DB-BD31-4B8C-83A1-F6EECF244321}">
                <p14:modId xmlns:p14="http://schemas.microsoft.com/office/powerpoint/2010/main" val="2417643040"/>
              </p:ext>
            </p:extLst>
          </p:nvPr>
        </p:nvGraphicFramePr>
        <p:xfrm>
          <a:off x="2733053" y="4053176"/>
          <a:ext cx="6719376" cy="188485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675869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56533-2274-F402-4F26-70792DA914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51180C-3BF8-95C6-E5AC-B409A645D1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0000"/>
              </a:solidFill>
            </a:endParaRPr>
          </a:p>
        </p:txBody>
      </p:sp>
      <p:pic>
        <p:nvPicPr>
          <p:cNvPr id="7" name="Graphic 21">
            <a:extLst>
              <a:ext uri="{FF2B5EF4-FFF2-40B4-BE49-F238E27FC236}">
                <a16:creationId xmlns:a16="http://schemas.microsoft.com/office/drawing/2014/main" id="{81905746-2200-97D3-478A-782847EB2E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947DE9F-3FB6-4934-0122-1667A53BBD5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866F023-38ED-A3DA-26E9-3ADD911666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C9BA1E2-A8CA-CA41-0464-CD706AFF623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F137EAA-923B-8EDB-09EA-BB910E9CC26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546FCEE1-CA2F-2674-978B-1FCA1B9F28DF}"/>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Five: </a:t>
            </a:r>
            <a:r>
              <a:rPr lang="en-US" sz="2800" dirty="0">
                <a:solidFill>
                  <a:srgbClr val="C00000"/>
                </a:solidFill>
                <a:latin typeface="Sakkal Majalla" panose="02000000000000000000" pitchFamily="2" charset="-78"/>
                <a:cs typeface="Sakkal Majalla" panose="02000000000000000000" pitchFamily="2" charset="-78"/>
              </a:rPr>
              <a:t>Setting Targets and Thresholds</a:t>
            </a:r>
          </a:p>
        </p:txBody>
      </p:sp>
      <p:sp>
        <p:nvSpPr>
          <p:cNvPr id="9" name="TextBox 8">
            <a:extLst>
              <a:ext uri="{FF2B5EF4-FFF2-40B4-BE49-F238E27FC236}">
                <a16:creationId xmlns:a16="http://schemas.microsoft.com/office/drawing/2014/main" id="{3E96A2C3-DB99-562C-4A04-ADA5A4B20C17}"/>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
        <p:nvSpPr>
          <p:cNvPr id="12" name="Title 1">
            <a:extLst>
              <a:ext uri="{FF2B5EF4-FFF2-40B4-BE49-F238E27FC236}">
                <a16:creationId xmlns:a16="http://schemas.microsoft.com/office/drawing/2014/main" id="{B858207F-6E9D-97D4-4608-D98BBA3F9E1D}"/>
              </a:ext>
            </a:extLst>
          </p:cNvPr>
          <p:cNvSpPr txBox="1">
            <a:spLocks/>
          </p:cNvSpPr>
          <p:nvPr/>
        </p:nvSpPr>
        <p:spPr>
          <a:xfrm>
            <a:off x="762000" y="2888652"/>
            <a:ext cx="6630692" cy="545534"/>
          </a:xfrm>
          <a:prstGeom prst="rect">
            <a:avLst/>
          </a:prstGeom>
          <a:noFill/>
        </p:spPr>
        <p:txBody>
          <a:bodyPr wrap="square" lIns="91440" tIns="45720" rIns="91440" bIns="45720" rtlCol="0" anchor="t">
            <a:spAutoFit/>
          </a:bodyPr>
          <a:lstStyle>
            <a:defPPr>
              <a:defRPr lang="en-US"/>
            </a:defPPr>
            <a:lvl1pPr marL="285750" indent="-285750" algn="just">
              <a:lnSpc>
                <a:spcPct val="150000"/>
              </a:lnSpc>
              <a:buFont typeface="Arial" panose="020B0604020202020204" pitchFamily="34" charset="0"/>
              <a:buChar char="•"/>
              <a:defRPr>
                <a:latin typeface="__fkGroteskNeue_598ab8"/>
              </a:defRPr>
            </a:lvl1pPr>
          </a:lstStyle>
          <a:p>
            <a:r>
              <a:rPr lang="en-US" sz="2200" dirty="0"/>
              <a:t>There are many ways to set targets, such as: </a:t>
            </a:r>
            <a:endParaRPr lang="ar-SA" sz="2200" dirty="0"/>
          </a:p>
        </p:txBody>
      </p:sp>
      <p:sp>
        <p:nvSpPr>
          <p:cNvPr id="13" name="Rounded Rectangle 26">
            <a:extLst>
              <a:ext uri="{FF2B5EF4-FFF2-40B4-BE49-F238E27FC236}">
                <a16:creationId xmlns:a16="http://schemas.microsoft.com/office/drawing/2014/main" id="{68084ACA-1A35-9B0F-0122-270D7D00D563}"/>
              </a:ext>
            </a:extLst>
          </p:cNvPr>
          <p:cNvSpPr/>
          <p:nvPr/>
        </p:nvSpPr>
        <p:spPr>
          <a:xfrm>
            <a:off x="7710628" y="3855278"/>
            <a:ext cx="2743201" cy="601820"/>
          </a:xfrm>
          <a:prstGeom prst="roundRect">
            <a:avLst>
              <a:gd name="adj" fmla="val 5000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bg1"/>
                </a:solidFill>
                <a:latin typeface="Sakkal Majalla" panose="02000000000000000000" pitchFamily="2" charset="-78"/>
                <a:cs typeface="Sakkal Majalla" panose="02000000000000000000" pitchFamily="2" charset="-78"/>
              </a:rPr>
              <a:t>Baseline</a:t>
            </a:r>
            <a:endParaRPr lang="en-IN" sz="3000" b="1" dirty="0">
              <a:solidFill>
                <a:schemeClr val="bg1"/>
              </a:solidFill>
              <a:latin typeface="Sakkal Majalla" panose="02000000000000000000" pitchFamily="2" charset="-78"/>
              <a:cs typeface="Sakkal Majalla" panose="02000000000000000000" pitchFamily="2" charset="-78"/>
            </a:endParaRPr>
          </a:p>
        </p:txBody>
      </p:sp>
      <p:sp>
        <p:nvSpPr>
          <p:cNvPr id="14" name="Rounded Rectangle 26">
            <a:extLst>
              <a:ext uri="{FF2B5EF4-FFF2-40B4-BE49-F238E27FC236}">
                <a16:creationId xmlns:a16="http://schemas.microsoft.com/office/drawing/2014/main" id="{AD36DCF6-CF92-C6C9-F1AE-1817CA61FC62}"/>
              </a:ext>
            </a:extLst>
          </p:cNvPr>
          <p:cNvSpPr/>
          <p:nvPr/>
        </p:nvSpPr>
        <p:spPr>
          <a:xfrm>
            <a:off x="4562475" y="3855278"/>
            <a:ext cx="2743201" cy="601820"/>
          </a:xfrm>
          <a:prstGeom prst="roundRect">
            <a:avLst>
              <a:gd name="adj" fmla="val 5000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bg1"/>
                </a:solidFill>
                <a:latin typeface="Sakkal Majalla" panose="02000000000000000000" pitchFamily="2" charset="-78"/>
                <a:cs typeface="Sakkal Majalla" panose="02000000000000000000" pitchFamily="2" charset="-78"/>
              </a:rPr>
              <a:t>Benchmarking</a:t>
            </a:r>
            <a:endParaRPr lang="en-IN" sz="3000" b="1" dirty="0">
              <a:solidFill>
                <a:schemeClr val="bg1"/>
              </a:solidFill>
              <a:latin typeface="Sakkal Majalla" panose="02000000000000000000" pitchFamily="2" charset="-78"/>
              <a:cs typeface="Sakkal Majalla" panose="02000000000000000000" pitchFamily="2" charset="-78"/>
            </a:endParaRPr>
          </a:p>
        </p:txBody>
      </p:sp>
      <p:sp>
        <p:nvSpPr>
          <p:cNvPr id="15" name="Rounded Rectangle 26">
            <a:extLst>
              <a:ext uri="{FF2B5EF4-FFF2-40B4-BE49-F238E27FC236}">
                <a16:creationId xmlns:a16="http://schemas.microsoft.com/office/drawing/2014/main" id="{63406C29-E0B2-9891-E99A-6B524B316E59}"/>
              </a:ext>
            </a:extLst>
          </p:cNvPr>
          <p:cNvSpPr/>
          <p:nvPr/>
        </p:nvSpPr>
        <p:spPr>
          <a:xfrm>
            <a:off x="1414322" y="3855278"/>
            <a:ext cx="2743201" cy="601820"/>
          </a:xfrm>
          <a:prstGeom prst="roundRect">
            <a:avLst>
              <a:gd name="adj" fmla="val 5000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bg1"/>
                </a:solidFill>
                <a:latin typeface="Sakkal Majalla" panose="02000000000000000000" pitchFamily="2" charset="-78"/>
                <a:cs typeface="Sakkal Majalla" panose="02000000000000000000" pitchFamily="2" charset="-78"/>
              </a:rPr>
              <a:t>Requirements</a:t>
            </a:r>
            <a:endParaRPr lang="en-IN" sz="3000" b="1" dirty="0">
              <a:solidFill>
                <a:schemeClr val="bg1"/>
              </a:solidFill>
              <a:latin typeface="Sakkal Majalla" panose="02000000000000000000" pitchFamily="2" charset="-78"/>
              <a:cs typeface="Sakkal Majalla" panose="02000000000000000000" pitchFamily="2" charset="-78"/>
            </a:endParaRPr>
          </a:p>
        </p:txBody>
      </p:sp>
      <p:sp>
        <p:nvSpPr>
          <p:cNvPr id="16" name="Title 1">
            <a:extLst>
              <a:ext uri="{FF2B5EF4-FFF2-40B4-BE49-F238E27FC236}">
                <a16:creationId xmlns:a16="http://schemas.microsoft.com/office/drawing/2014/main" id="{D1A0C21C-12B4-2EA6-EE99-991921ED9315}"/>
              </a:ext>
            </a:extLst>
          </p:cNvPr>
          <p:cNvSpPr txBox="1">
            <a:spLocks/>
          </p:cNvSpPr>
          <p:nvPr/>
        </p:nvSpPr>
        <p:spPr>
          <a:xfrm>
            <a:off x="881063" y="4868250"/>
            <a:ext cx="10106023" cy="1053365"/>
          </a:xfrm>
          <a:prstGeom prst="rect">
            <a:avLst/>
          </a:prstGeom>
          <a:noFill/>
        </p:spPr>
        <p:txBody>
          <a:bodyPr wrap="square" lIns="91440" tIns="45720" rIns="91440" bIns="45720" rtlCol="0" anchor="t">
            <a:spAutoFit/>
          </a:bodyPr>
          <a:lstStyle>
            <a:defPPr>
              <a:defRPr lang="en-US"/>
            </a:defPPr>
            <a:lvl1pPr marL="285750" indent="-285750" algn="just">
              <a:lnSpc>
                <a:spcPct val="150000"/>
              </a:lnSpc>
              <a:buFont typeface="Arial" panose="020B0604020202020204" pitchFamily="34" charset="0"/>
              <a:buChar char="•"/>
              <a:defRPr>
                <a:latin typeface="__fkGroteskNeue_598ab8"/>
              </a:defRPr>
            </a:lvl1pPr>
          </a:lstStyle>
          <a:p>
            <a:r>
              <a:rPr lang="en-US" sz="2200" dirty="0"/>
              <a:t>Targets should be reviewed periodically against actual performance and adjusted when needed.</a:t>
            </a:r>
            <a:endParaRPr lang="ar-SA" sz="2200" dirty="0"/>
          </a:p>
        </p:txBody>
      </p:sp>
    </p:spTree>
    <p:extLst>
      <p:ext uri="{BB962C8B-B14F-4D97-AF65-F5344CB8AC3E}">
        <p14:creationId xmlns:p14="http://schemas.microsoft.com/office/powerpoint/2010/main" val="140549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B6F78-5BCD-CC5B-4ADA-0B00ED70E7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044334-9EBE-287C-97A7-72F762F20E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30BA4B4E-36EF-BF1A-EFDF-F28DE1B1AD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6511FD4-01E9-F1A7-BFC4-0793667AAA0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2074D15-36A9-5BAF-93C9-F59357976D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51ECC15-8AF8-F47C-84C1-1955373638B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2ADE85A-8454-D322-FEAD-C4A940876CE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0898F7A1-14E1-6421-A32C-E38B1F75B29F}"/>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Six: </a:t>
            </a:r>
            <a:r>
              <a:rPr lang="en-US" sz="2800" dirty="0">
                <a:solidFill>
                  <a:srgbClr val="C00000"/>
                </a:solidFill>
                <a:latin typeface="Sakkal Majalla" panose="02000000000000000000" pitchFamily="2" charset="-78"/>
                <a:cs typeface="Sakkal Majalla" panose="02000000000000000000" pitchFamily="2" charset="-78"/>
              </a:rPr>
              <a:t>Documenting KPIs</a:t>
            </a:r>
          </a:p>
        </p:txBody>
      </p:sp>
      <p:sp>
        <p:nvSpPr>
          <p:cNvPr id="8" name="TextBox 7">
            <a:extLst>
              <a:ext uri="{FF2B5EF4-FFF2-40B4-BE49-F238E27FC236}">
                <a16:creationId xmlns:a16="http://schemas.microsoft.com/office/drawing/2014/main" id="{ECF48509-323E-F8B4-7D1E-1017911CDF09}"/>
              </a:ext>
            </a:extLst>
          </p:cNvPr>
          <p:cNvSpPr txBox="1"/>
          <p:nvPr/>
        </p:nvSpPr>
        <p:spPr>
          <a:xfrm>
            <a:off x="942308" y="2631364"/>
            <a:ext cx="9891007" cy="3373359"/>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b="0" i="0" u="none" strike="noStrike" dirty="0">
                <a:effectLst/>
                <a:latin typeface="__fkGroteskNeue_598ab8"/>
              </a:rPr>
              <a:t>Documenting KPIs helps clearly define what success looks like for the organization. </a:t>
            </a:r>
          </a:p>
          <a:p>
            <a:pPr marL="285750" indent="-285750" algn="just">
              <a:lnSpc>
                <a:spcPct val="150000"/>
              </a:lnSpc>
              <a:buFont typeface="Arial" panose="020B0604020202020204" pitchFamily="34" charset="0"/>
              <a:buChar char="•"/>
            </a:pPr>
            <a:r>
              <a:rPr lang="en-US" dirty="0">
                <a:latin typeface="__fkGroteskNeue_598ab8"/>
              </a:rPr>
              <a:t>It ensures everyone understands the specific objectives and how performance will be measured.</a:t>
            </a:r>
          </a:p>
          <a:p>
            <a:pPr marL="285750" indent="-285750" algn="just">
              <a:lnSpc>
                <a:spcPct val="150000"/>
              </a:lnSpc>
              <a:buFont typeface="Arial" panose="020B0604020202020204" pitchFamily="34" charset="0"/>
              <a:buChar char="•"/>
            </a:pPr>
            <a:r>
              <a:rPr lang="en-US" b="0" i="0" u="none" strike="noStrike" dirty="0">
                <a:effectLst/>
                <a:latin typeface="__fkGroteskNeue_598ab8"/>
              </a:rPr>
              <a:t>Documented KPIs provide concrete metrics that can be consistently measured over time. </a:t>
            </a:r>
          </a:p>
          <a:p>
            <a:pPr marL="285750" indent="-285750" algn="just">
              <a:lnSpc>
                <a:spcPct val="150000"/>
              </a:lnSpc>
              <a:buFont typeface="Arial" panose="020B0604020202020204" pitchFamily="34" charset="0"/>
              <a:buChar char="•"/>
            </a:pPr>
            <a:r>
              <a:rPr lang="en-US" b="0" i="0" u="none" strike="noStrike" dirty="0">
                <a:effectLst/>
                <a:latin typeface="__fkGroteskNeue_598ab8"/>
              </a:rPr>
              <a:t>This allows organizations to track progress and identify trends</a:t>
            </a:r>
            <a:r>
              <a:rPr lang="en-US" dirty="0">
                <a:latin typeface="__fkGroteskNeue_598ab8"/>
              </a:rPr>
              <a:t>.</a:t>
            </a:r>
          </a:p>
          <a:p>
            <a:pPr marL="285750" indent="-285750" algn="just">
              <a:lnSpc>
                <a:spcPct val="150000"/>
              </a:lnSpc>
              <a:buFont typeface="Arial" panose="020B0604020202020204" pitchFamily="34" charset="0"/>
              <a:buChar char="•"/>
            </a:pPr>
            <a:r>
              <a:rPr lang="en-US" b="0" i="0" u="none" strike="noStrike" dirty="0">
                <a:effectLst/>
                <a:latin typeface="__fkGroteskNeue_598ab8"/>
              </a:rPr>
              <a:t>It enables comparison against targets and benchmarks. </a:t>
            </a:r>
          </a:p>
          <a:p>
            <a:pPr marL="285750" indent="-285750" algn="just">
              <a:lnSpc>
                <a:spcPct val="150000"/>
              </a:lnSpc>
              <a:buFont typeface="Arial" panose="020B0604020202020204" pitchFamily="34" charset="0"/>
              <a:buChar char="•"/>
            </a:pPr>
            <a:r>
              <a:rPr lang="en-US" b="0" i="0" u="none" strike="noStrike" dirty="0">
                <a:effectLst/>
                <a:latin typeface="__fkGroteskNeue_598ab8"/>
              </a:rPr>
              <a:t>It helps hold individuals and teams accountable for their performance</a:t>
            </a:r>
            <a:r>
              <a:rPr lang="en-US" dirty="0">
                <a:latin typeface="__fkGroteskNeue_598ab8"/>
              </a:rPr>
              <a:t>.</a:t>
            </a:r>
          </a:p>
          <a:p>
            <a:pPr marL="285750" indent="-285750" algn="just">
              <a:lnSpc>
                <a:spcPct val="150000"/>
              </a:lnSpc>
              <a:buFont typeface="Arial" panose="020B0604020202020204" pitchFamily="34" charset="0"/>
              <a:buChar char="•"/>
            </a:pPr>
            <a:r>
              <a:rPr lang="en-US" dirty="0">
                <a:latin typeface="__fkGroteskNeue_598ab8"/>
              </a:rPr>
              <a:t>Proper documentation ensures KPIs are measured consistently over time.</a:t>
            </a:r>
          </a:p>
          <a:p>
            <a:pPr marL="285750" indent="-285750" algn="just">
              <a:lnSpc>
                <a:spcPct val="150000"/>
              </a:lnSpc>
              <a:buFont typeface="Arial" panose="020B0604020202020204" pitchFamily="34" charset="0"/>
              <a:buChar char="•"/>
            </a:pPr>
            <a:r>
              <a:rPr lang="en-US" dirty="0">
                <a:latin typeface="__fkGroteskNeue_598ab8"/>
              </a:rPr>
              <a:t>It defines how data should be collected and analyzed. </a:t>
            </a:r>
          </a:p>
        </p:txBody>
      </p:sp>
      <p:sp>
        <p:nvSpPr>
          <p:cNvPr id="9" name="TextBox 8">
            <a:extLst>
              <a:ext uri="{FF2B5EF4-FFF2-40B4-BE49-F238E27FC236}">
                <a16:creationId xmlns:a16="http://schemas.microsoft.com/office/drawing/2014/main" id="{A2CFF0E3-FC52-9385-3325-12885943230B}"/>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143050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AC022-16AE-2EB5-6E40-BA73D70B4E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789E9A-4AB2-E3CF-5D9D-A7F09CE443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3F846E1A-0CC8-B6D0-65A1-7056BB5E6F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E8CB815-4928-8FDB-2513-3833FE032BB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97AA15F-5B55-36CE-3EFB-CDD166D35B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446C5FB-1FBF-8B7A-29FF-7D1B844E92B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32A117D-9AD7-6189-F482-9AA6175338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44EC9877-B5BB-471D-BD77-2609F74E46B3}"/>
              </a:ext>
            </a:extLst>
          </p:cNvPr>
          <p:cNvSpPr txBox="1">
            <a:spLocks/>
          </p:cNvSpPr>
          <p:nvPr/>
        </p:nvSpPr>
        <p:spPr>
          <a:xfrm>
            <a:off x="942308" y="2062344"/>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Six: </a:t>
            </a:r>
            <a:r>
              <a:rPr lang="en-US" sz="2800" dirty="0">
                <a:solidFill>
                  <a:srgbClr val="C00000"/>
                </a:solidFill>
                <a:latin typeface="Sakkal Majalla" panose="02000000000000000000" pitchFamily="2" charset="-78"/>
                <a:cs typeface="Sakkal Majalla" panose="02000000000000000000" pitchFamily="2" charset="-78"/>
              </a:rPr>
              <a:t>Documenting KPIs</a:t>
            </a:r>
          </a:p>
        </p:txBody>
      </p:sp>
      <p:sp>
        <p:nvSpPr>
          <p:cNvPr id="9" name="TextBox 8">
            <a:extLst>
              <a:ext uri="{FF2B5EF4-FFF2-40B4-BE49-F238E27FC236}">
                <a16:creationId xmlns:a16="http://schemas.microsoft.com/office/drawing/2014/main" id="{51A4E18F-9B76-B69E-0912-4651555A4C2D}"/>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
        <p:nvSpPr>
          <p:cNvPr id="10" name="TextBox 9">
            <a:extLst>
              <a:ext uri="{FF2B5EF4-FFF2-40B4-BE49-F238E27FC236}">
                <a16:creationId xmlns:a16="http://schemas.microsoft.com/office/drawing/2014/main" id="{ED4A3CB3-3693-AEE7-0629-376D22C7D463}"/>
              </a:ext>
            </a:extLst>
          </p:cNvPr>
          <p:cNvSpPr txBox="1"/>
          <p:nvPr/>
        </p:nvSpPr>
        <p:spPr>
          <a:xfrm>
            <a:off x="942308" y="2469648"/>
            <a:ext cx="6450384" cy="3555717"/>
          </a:xfrm>
          <a:prstGeom prst="rect">
            <a:avLst/>
          </a:prstGeom>
          <a:noFill/>
        </p:spPr>
        <p:txBody>
          <a:bodyPr wrap="square" lIns="91440" tIns="45720" rIns="91440" bIns="45720" rtlCol="0" anchor="t">
            <a:spAutoFit/>
          </a:bodyPr>
          <a:lstStyle/>
          <a:p>
            <a:pPr algn="just">
              <a:lnSpc>
                <a:spcPct val="150000"/>
              </a:lnSpc>
            </a:pPr>
            <a:r>
              <a:rPr lang="en-US" sz="1900" b="1" i="0" u="none" strike="noStrike" dirty="0">
                <a:effectLst/>
                <a:latin typeface="__fkGroteskNeue_598ab8"/>
              </a:rPr>
              <a:t>KPI Profile should include: </a:t>
            </a:r>
          </a:p>
          <a:p>
            <a:pPr marL="285750" indent="-285750" algn="just">
              <a:lnSpc>
                <a:spcPct val="150000"/>
              </a:lnSpc>
              <a:buFont typeface="Arial" panose="020B0604020202020204" pitchFamily="34" charset="0"/>
              <a:buChar char="•"/>
            </a:pPr>
            <a:r>
              <a:rPr lang="en-US" sz="1900" dirty="0">
                <a:latin typeface="__fkGroteskNeue_598ab8"/>
              </a:rPr>
              <a:t>Related objective and its Owner.</a:t>
            </a:r>
          </a:p>
          <a:p>
            <a:pPr marL="285750" indent="-285750" algn="just">
              <a:lnSpc>
                <a:spcPct val="150000"/>
              </a:lnSpc>
              <a:buFont typeface="Arial" panose="020B0604020202020204" pitchFamily="34" charset="0"/>
              <a:buChar char="•"/>
            </a:pPr>
            <a:r>
              <a:rPr lang="en-US" sz="1900" dirty="0">
                <a:latin typeface="__fkGroteskNeue_598ab8"/>
              </a:rPr>
              <a:t>KPI title and its description.</a:t>
            </a:r>
          </a:p>
          <a:p>
            <a:pPr marL="285750" indent="-285750" algn="just">
              <a:lnSpc>
                <a:spcPct val="150000"/>
              </a:lnSpc>
              <a:buFont typeface="Arial" panose="020B0604020202020204" pitchFamily="34" charset="0"/>
              <a:buChar char="•"/>
            </a:pPr>
            <a:r>
              <a:rPr lang="en-US" sz="1900" dirty="0">
                <a:latin typeface="__fkGroteskNeue_598ab8"/>
              </a:rPr>
              <a:t>KPI owner.  </a:t>
            </a:r>
          </a:p>
          <a:p>
            <a:pPr marL="285750" indent="-285750" algn="just">
              <a:lnSpc>
                <a:spcPct val="150000"/>
              </a:lnSpc>
              <a:buFont typeface="Arial" panose="020B0604020202020204" pitchFamily="34" charset="0"/>
              <a:buChar char="•"/>
            </a:pPr>
            <a:r>
              <a:rPr lang="en-US" sz="1900" dirty="0">
                <a:latin typeface="__fkGroteskNeue_598ab8"/>
              </a:rPr>
              <a:t>Where KPI data will be collected.</a:t>
            </a:r>
          </a:p>
          <a:p>
            <a:pPr marL="285750" indent="-285750" algn="just">
              <a:lnSpc>
                <a:spcPct val="150000"/>
              </a:lnSpc>
              <a:buFont typeface="Arial" panose="020B0604020202020204" pitchFamily="34" charset="0"/>
              <a:buChar char="•"/>
            </a:pPr>
            <a:r>
              <a:rPr lang="en-US" sz="1900" dirty="0">
                <a:latin typeface="__fkGroteskNeue_598ab8"/>
              </a:rPr>
              <a:t>When KPI data will be collected. </a:t>
            </a:r>
          </a:p>
          <a:p>
            <a:pPr marL="285750" indent="-285750" algn="just">
              <a:lnSpc>
                <a:spcPct val="150000"/>
              </a:lnSpc>
              <a:buFont typeface="Arial" panose="020B0604020202020204" pitchFamily="34" charset="0"/>
              <a:buChar char="•"/>
            </a:pPr>
            <a:r>
              <a:rPr lang="en-US" sz="1900" dirty="0">
                <a:latin typeface="__fkGroteskNeue_598ab8"/>
              </a:rPr>
              <a:t>How KPI data will be analyzed and reported.</a:t>
            </a:r>
          </a:p>
          <a:p>
            <a:pPr marL="285750" indent="-285750" algn="just">
              <a:lnSpc>
                <a:spcPct val="150000"/>
              </a:lnSpc>
              <a:buFont typeface="Arial" panose="020B0604020202020204" pitchFamily="34" charset="0"/>
              <a:buChar char="•"/>
            </a:pPr>
            <a:r>
              <a:rPr lang="en-US" sz="1900" dirty="0">
                <a:latin typeface="__fkGroteskNeue_598ab8"/>
              </a:rPr>
              <a:t>To whom KPI analyzed data will be reported.  </a:t>
            </a:r>
          </a:p>
        </p:txBody>
      </p:sp>
      <p:pic>
        <p:nvPicPr>
          <p:cNvPr id="12" name="Picture 11">
            <a:extLst>
              <a:ext uri="{FF2B5EF4-FFF2-40B4-BE49-F238E27FC236}">
                <a16:creationId xmlns:a16="http://schemas.microsoft.com/office/drawing/2014/main" id="{831821D1-AD78-7E04-6770-32E7BC729380}"/>
              </a:ext>
            </a:extLst>
          </p:cNvPr>
          <p:cNvPicPr>
            <a:picLocks noChangeAspect="1"/>
          </p:cNvPicPr>
          <p:nvPr/>
        </p:nvPicPr>
        <p:blipFill>
          <a:blip r:embed="rId3"/>
          <a:stretch>
            <a:fillRect/>
          </a:stretch>
        </p:blipFill>
        <p:spPr>
          <a:xfrm>
            <a:off x="7392692" y="2846106"/>
            <a:ext cx="3975100" cy="2794000"/>
          </a:xfrm>
          <a:prstGeom prst="rect">
            <a:avLst/>
          </a:prstGeom>
        </p:spPr>
      </p:pic>
    </p:spTree>
    <p:extLst>
      <p:ext uri="{BB962C8B-B14F-4D97-AF65-F5344CB8AC3E}">
        <p14:creationId xmlns:p14="http://schemas.microsoft.com/office/powerpoint/2010/main" val="360612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0BB0B-C672-5684-D70A-0407F2F265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025E11-4127-D292-D5B0-8BCFE8BE41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646A2F55-98D5-6E80-331B-88B41F90EC81}"/>
              </a:ext>
            </a:extLst>
          </p:cNvPr>
          <p:cNvSpPr txBox="1"/>
          <p:nvPr/>
        </p:nvSpPr>
        <p:spPr>
          <a:xfrm>
            <a:off x="942308" y="2244602"/>
            <a:ext cx="9878091" cy="3737946"/>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000" dirty="0">
                <a:latin typeface="__fkGroteskNeue_598ab8"/>
              </a:rPr>
              <a:t>KPIs are measurable, quantitative, and linked to goals. </a:t>
            </a:r>
          </a:p>
          <a:p>
            <a:pPr marL="285750" indent="-285750" algn="just">
              <a:lnSpc>
                <a:spcPct val="150000"/>
              </a:lnSpc>
              <a:buFont typeface="Arial" panose="020B0604020202020204" pitchFamily="34" charset="0"/>
              <a:buChar char="•"/>
            </a:pPr>
            <a:r>
              <a:rPr lang="en-US" sz="2000" dirty="0">
                <a:latin typeface="__fkGroteskNeue_598ab8"/>
              </a:rPr>
              <a:t>KPIs can be numbers, ratios, percentages, ordinal, and classification. </a:t>
            </a:r>
          </a:p>
          <a:p>
            <a:pPr marL="285750" indent="-285750" algn="just">
              <a:lnSpc>
                <a:spcPct val="150000"/>
              </a:lnSpc>
              <a:buFont typeface="Arial" panose="020B0604020202020204" pitchFamily="34" charset="0"/>
              <a:buChar char="•"/>
            </a:pPr>
            <a:r>
              <a:rPr lang="en-US" sz="2000" dirty="0">
                <a:latin typeface="__fkGroteskNeue_598ab8"/>
              </a:rPr>
              <a:t>KPIs can be classified into Leading and Lagging indicators. </a:t>
            </a:r>
          </a:p>
          <a:p>
            <a:pPr marL="285750" indent="-285750" algn="just">
              <a:lnSpc>
                <a:spcPct val="150000"/>
              </a:lnSpc>
              <a:buFont typeface="Arial" panose="020B0604020202020204" pitchFamily="34" charset="0"/>
              <a:buChar char="•"/>
            </a:pPr>
            <a:r>
              <a:rPr lang="en-US" sz="2000" dirty="0">
                <a:latin typeface="__fkGroteskNeue_598ab8"/>
              </a:rPr>
              <a:t>KPIs are used for monitoring, improvement, and communication. </a:t>
            </a:r>
          </a:p>
          <a:p>
            <a:pPr marL="285750" indent="-285750" algn="just">
              <a:lnSpc>
                <a:spcPct val="150000"/>
              </a:lnSpc>
              <a:buFont typeface="Arial" panose="020B0604020202020204" pitchFamily="34" charset="0"/>
              <a:buChar char="•"/>
            </a:pPr>
            <a:r>
              <a:rPr lang="en-US" sz="2000" dirty="0">
                <a:latin typeface="__fkGroteskNeue_598ab8"/>
              </a:rPr>
              <a:t>There are six steps for developing KPIs. </a:t>
            </a:r>
          </a:p>
          <a:p>
            <a:pPr marL="285750" indent="-285750" algn="just">
              <a:lnSpc>
                <a:spcPct val="150000"/>
              </a:lnSpc>
              <a:buFont typeface="Arial" panose="020B0604020202020204" pitchFamily="34" charset="0"/>
              <a:buChar char="•"/>
            </a:pPr>
            <a:r>
              <a:rPr lang="en-US" sz="2000" dirty="0">
                <a:latin typeface="__fkGroteskNeue_598ab8"/>
              </a:rPr>
              <a:t>There are many tools to develop alternative KPIs. </a:t>
            </a:r>
          </a:p>
          <a:p>
            <a:pPr marL="285750" indent="-285750" algn="just">
              <a:lnSpc>
                <a:spcPct val="150000"/>
              </a:lnSpc>
              <a:buFont typeface="Arial" panose="020B0604020202020204" pitchFamily="34" charset="0"/>
              <a:buChar char="•"/>
            </a:pPr>
            <a:r>
              <a:rPr lang="en-US" sz="2000" dirty="0">
                <a:latin typeface="__fkGroteskNeue_598ab8"/>
              </a:rPr>
              <a:t>Selecting the right KPIs should based on certain criteria. </a:t>
            </a:r>
          </a:p>
          <a:p>
            <a:pPr marL="285750" indent="-285750" algn="just">
              <a:lnSpc>
                <a:spcPct val="150000"/>
              </a:lnSpc>
              <a:buFont typeface="Arial" panose="020B0604020202020204" pitchFamily="34" charset="0"/>
              <a:buChar char="•"/>
            </a:pPr>
            <a:r>
              <a:rPr lang="en-US" sz="2000" dirty="0">
                <a:latin typeface="__fkGroteskNeue_598ab8"/>
              </a:rPr>
              <a:t>KPIs should be documented. </a:t>
            </a:r>
          </a:p>
        </p:txBody>
      </p:sp>
      <p:pic>
        <p:nvPicPr>
          <p:cNvPr id="7" name="Graphic 21">
            <a:extLst>
              <a:ext uri="{FF2B5EF4-FFF2-40B4-BE49-F238E27FC236}">
                <a16:creationId xmlns:a16="http://schemas.microsoft.com/office/drawing/2014/main" id="{F2386EAA-5E3D-3ECD-BBF2-166D31077B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775816D-2C2D-7CCA-0050-F0E7387412A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6F18209-841D-CC30-2949-659D2BCFF0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7FB009F-296A-8514-DAC8-ABBAB955469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7D13C4A-6984-FE45-DDEE-EEE58206F28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0" name="TextBox 9">
            <a:extLst>
              <a:ext uri="{FF2B5EF4-FFF2-40B4-BE49-F238E27FC236}">
                <a16:creationId xmlns:a16="http://schemas.microsoft.com/office/drawing/2014/main" id="{14B72804-1D3F-9850-4688-4FF45BB55D8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Summary</a:t>
            </a:r>
          </a:p>
        </p:txBody>
      </p:sp>
    </p:spTree>
    <p:extLst>
      <p:ext uri="{BB962C8B-B14F-4D97-AF65-F5344CB8AC3E}">
        <p14:creationId xmlns:p14="http://schemas.microsoft.com/office/powerpoint/2010/main" val="681574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268109"/>
            <a:ext cx="10256795" cy="3693319"/>
          </a:xfrm>
          <a:prstGeom prst="rect">
            <a:avLst/>
          </a:prstGeom>
          <a:noFill/>
        </p:spPr>
        <p:txBody>
          <a:bodyPr wrap="square" rtlCol="0">
            <a:spAutoFit/>
          </a:bodyPr>
          <a:lstStyle/>
          <a:p>
            <a:pPr marL="304800" indent="-304800"/>
            <a:r>
              <a:rPr lang="en-US" dirty="0">
                <a:effectLst/>
              </a:rPr>
              <a:t>Wang, H. (2016). Comparative Health Systems: A Global Perspective. In </a:t>
            </a:r>
            <a:r>
              <a:rPr lang="en-US" i="1" dirty="0">
                <a:effectLst/>
              </a:rPr>
              <a:t>International Encyclopedia of Public Health</a:t>
            </a:r>
            <a:r>
              <a:rPr lang="en-US" dirty="0">
                <a:effectLst/>
              </a:rPr>
              <a:t>. Jones &amp; Bartlett Learning. </a:t>
            </a:r>
            <a:r>
              <a:rPr lang="en-US" dirty="0">
                <a:effectLst/>
                <a:hlinkClick r:id="rId2"/>
              </a:rPr>
              <a:t>https://doi.org/10.1016/B978-0-12-803678-5.00085-0</a:t>
            </a:r>
            <a:endParaRPr lang="en-US" dirty="0">
              <a:effectLst/>
            </a:endParaRPr>
          </a:p>
          <a:p>
            <a:pPr marL="304800" indent="-304800"/>
            <a:endParaRPr lang="en-US" dirty="0"/>
          </a:p>
          <a:p>
            <a:pPr marL="304800" indent="-304800"/>
            <a:r>
              <a:rPr lang="en-US" dirty="0" err="1">
                <a:effectLst/>
              </a:rPr>
              <a:t>Rivki</a:t>
            </a:r>
            <a:r>
              <a:rPr lang="en-US" dirty="0">
                <a:effectLst/>
              </a:rPr>
              <a:t>, M., </a:t>
            </a:r>
            <a:r>
              <a:rPr lang="en-US" dirty="0" err="1">
                <a:effectLst/>
              </a:rPr>
              <a:t>Bachtiar</a:t>
            </a:r>
            <a:r>
              <a:rPr lang="en-US" dirty="0">
                <a:effectLst/>
              </a:rPr>
              <a:t>, A. M., </a:t>
            </a:r>
            <a:r>
              <a:rPr lang="en-US" dirty="0" err="1">
                <a:effectLst/>
              </a:rPr>
              <a:t>Informatika</a:t>
            </a:r>
            <a:r>
              <a:rPr lang="en-US" dirty="0">
                <a:effectLst/>
              </a:rPr>
              <a:t>, T., Teknik, F., &amp; Indonesia, U. K. (2013). </a:t>
            </a:r>
            <a:r>
              <a:rPr lang="en-US" i="1" dirty="0">
                <a:effectLst/>
              </a:rPr>
              <a:t>healthcare Systems Around The World</a:t>
            </a:r>
            <a:r>
              <a:rPr lang="en-US" dirty="0">
                <a:effectLst/>
              </a:rPr>
              <a:t> (Issue 112).</a:t>
            </a:r>
          </a:p>
          <a:p>
            <a:pPr marL="304800" indent="-304800"/>
            <a:endParaRPr lang="en-US" dirty="0"/>
          </a:p>
          <a:p>
            <a:pPr marL="304800" indent="-304800"/>
            <a:r>
              <a:rPr lang="en-US" dirty="0">
                <a:effectLst/>
              </a:rPr>
              <a:t>Will, K. K., </a:t>
            </a:r>
            <a:r>
              <a:rPr lang="en-US" dirty="0" err="1">
                <a:effectLst/>
              </a:rPr>
              <a:t>Mutyala</a:t>
            </a:r>
            <a:r>
              <a:rPr lang="en-US" dirty="0">
                <a:effectLst/>
              </a:rPr>
              <a:t>, J., &amp; </a:t>
            </a:r>
            <a:r>
              <a:rPr lang="en-US" dirty="0" err="1">
                <a:effectLst/>
              </a:rPr>
              <a:t>Essary</a:t>
            </a:r>
            <a:r>
              <a:rPr lang="en-US" dirty="0">
                <a:effectLst/>
              </a:rPr>
              <a:t>, A. C. (2023). Health Systems Science. </a:t>
            </a:r>
            <a:r>
              <a:rPr lang="en-US" i="1" dirty="0" err="1">
                <a:effectLst/>
              </a:rPr>
              <a:t>Jaapa</a:t>
            </a:r>
            <a:r>
              <a:rPr lang="en-US" dirty="0">
                <a:effectLst/>
              </a:rPr>
              <a:t>, </a:t>
            </a:r>
            <a:r>
              <a:rPr lang="en-US" i="1" dirty="0">
                <a:effectLst/>
              </a:rPr>
              <a:t>36</a:t>
            </a:r>
            <a:r>
              <a:rPr lang="en-US" dirty="0">
                <a:effectLst/>
              </a:rPr>
              <a:t>(6), 45–46. </a:t>
            </a:r>
            <a:r>
              <a:rPr lang="en-US" dirty="0">
                <a:effectLst/>
                <a:hlinkClick r:id="rId3"/>
              </a:rPr>
              <a:t>https://doi.org/10.1097/01.jaa.0000931464.13332.f1</a:t>
            </a:r>
            <a:r>
              <a:rPr lang="en-US" dirty="0">
                <a:effectLst/>
              </a:rPr>
              <a:t> </a:t>
            </a:r>
          </a:p>
          <a:p>
            <a:pPr marL="304800" indent="-304800"/>
            <a:endParaRPr lang="en-US" dirty="0">
              <a:effectLst/>
            </a:endParaRPr>
          </a:p>
          <a:p>
            <a:pPr marL="304800" indent="-304800"/>
            <a:r>
              <a:rPr lang="en-US" dirty="0">
                <a:hlinkClick r:id="rId4"/>
              </a:rPr>
              <a:t>https://www.mdclarity.com/glossary/social-insurance-bismarck-model</a:t>
            </a:r>
            <a:r>
              <a:rPr lang="en-US" dirty="0"/>
              <a:t> </a:t>
            </a:r>
          </a:p>
          <a:p>
            <a:pPr marL="304800" indent="-304800"/>
            <a:endParaRPr lang="en-US" dirty="0"/>
          </a:p>
          <a:p>
            <a:pPr marL="304800" indent="-304800"/>
            <a:r>
              <a:rPr lang="en-US" dirty="0">
                <a:hlinkClick r:id="rId5"/>
              </a:rPr>
              <a:t>https://www.ahaap.org/out-of-pocket-model</a:t>
            </a:r>
            <a:r>
              <a:rPr lang="en-US" dirty="0"/>
              <a:t> </a:t>
            </a:r>
          </a:p>
          <a:p>
            <a:pPr marL="304800" indent="-304800"/>
            <a:endParaRPr lang="en-US" dirty="0">
              <a:effectLst/>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References: </a:t>
            </a:r>
          </a:p>
        </p:txBody>
      </p:sp>
    </p:spTree>
    <p:extLst>
      <p:ext uri="{BB962C8B-B14F-4D97-AF65-F5344CB8AC3E}">
        <p14:creationId xmlns:p14="http://schemas.microsoft.com/office/powerpoint/2010/main" val="306875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purl.org/dc/terms/"/>
    <ds:schemaRef ds:uri="http://purl.org/dc/elements/1.1/"/>
    <ds:schemaRef ds:uri="http://purl.org/dc/dcmityp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7E673C1-D156-4061-9B65-081ECEC68E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16238</TotalTime>
  <Words>2144</Words>
  <Application>Microsoft Office PowerPoint</Application>
  <PresentationFormat>Widescreen</PresentationFormat>
  <Paragraphs>343</Paragraphs>
  <Slides>42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__fkGroteskNeue_598ab8</vt:lpstr>
      <vt:lpstr>Alexandria</vt:lpstr>
      <vt:lpstr>Arial</vt:lpstr>
      <vt:lpstr>Calibri</vt:lpstr>
      <vt:lpstr>Calibri Light</vt:lpstr>
      <vt:lpstr>Chalkboard SE</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497</cp:revision>
  <dcterms:created xsi:type="dcterms:W3CDTF">2023-04-29T09:08:00Z</dcterms:created>
  <dcterms:modified xsi:type="dcterms:W3CDTF">2025-02-08T08:50:07Z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defa4170-0d19-0005-0004-bc88714345d2_Enabled">
    <vt:lpwstr>true</vt:lpwstr>
  </property>
  <property fmtid="{D5CDD505-2E9C-101B-9397-08002B2CF9AE}" pid="7" name="MSIP_Label_defa4170-0d19-0005-0004-bc88714345d2_SetDate">
    <vt:lpwstr>2024-09-14T11:47:21Z</vt:lpwstr>
  </property>
  <property fmtid="{D5CDD505-2E9C-101B-9397-08002B2CF9AE}" pid="8" name="MSIP_Label_defa4170-0d19-0005-0004-bc88714345d2_Method">
    <vt:lpwstr>Standard</vt:lpwstr>
  </property>
  <property fmtid="{D5CDD505-2E9C-101B-9397-08002B2CF9AE}" pid="9" name="MSIP_Label_defa4170-0d19-0005-0004-bc88714345d2_Name">
    <vt:lpwstr>defa4170-0d19-0005-0004-bc88714345d2</vt:lpwstr>
  </property>
  <property fmtid="{D5CDD505-2E9C-101B-9397-08002B2CF9AE}" pid="10" name="MSIP_Label_defa4170-0d19-0005-0004-bc88714345d2_SiteId">
    <vt:lpwstr>2c488ec8-d6f8-4130-ba09-6f8bd726d989</vt:lpwstr>
  </property>
  <property fmtid="{D5CDD505-2E9C-101B-9397-08002B2CF9AE}" pid="11" name="MSIP_Label_defa4170-0d19-0005-0004-bc88714345d2_ActionId">
    <vt:lpwstr>18b458b2-4af3-4633-aca5-bc995f596889</vt:lpwstr>
  </property>
  <property fmtid="{D5CDD505-2E9C-101B-9397-08002B2CF9AE}" pid="12" name="MSIP_Label_defa4170-0d19-0005-0004-bc88714345d2_ContentBits">
    <vt:lpwstr>0</vt:lpwstr>
  </property>
</Properties>
</file>